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60" r:id="rId2"/>
    <p:sldId id="823" r:id="rId3"/>
    <p:sldId id="824" r:id="rId4"/>
    <p:sldId id="825" r:id="rId5"/>
    <p:sldId id="826" r:id="rId6"/>
    <p:sldId id="806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95" r:id="rId15"/>
    <p:sldId id="781" r:id="rId16"/>
    <p:sldId id="273" r:id="rId17"/>
    <p:sldId id="704" r:id="rId18"/>
    <p:sldId id="811" r:id="rId19"/>
    <p:sldId id="813" r:id="rId20"/>
    <p:sldId id="812" r:id="rId21"/>
    <p:sldId id="814" r:id="rId22"/>
    <p:sldId id="782" r:id="rId23"/>
    <p:sldId id="783" r:id="rId24"/>
    <p:sldId id="784" r:id="rId25"/>
    <p:sldId id="785" r:id="rId26"/>
    <p:sldId id="788" r:id="rId27"/>
    <p:sldId id="787" r:id="rId28"/>
    <p:sldId id="789" r:id="rId29"/>
    <p:sldId id="792" r:id="rId30"/>
    <p:sldId id="790" r:id="rId31"/>
    <p:sldId id="803" r:id="rId32"/>
    <p:sldId id="793" r:id="rId33"/>
    <p:sldId id="794" r:id="rId34"/>
    <p:sldId id="796" r:id="rId35"/>
    <p:sldId id="797" r:id="rId36"/>
    <p:sldId id="798" r:id="rId37"/>
    <p:sldId id="799" r:id="rId38"/>
    <p:sldId id="800" r:id="rId39"/>
    <p:sldId id="801" r:id="rId40"/>
    <p:sldId id="802" r:id="rId41"/>
    <p:sldId id="287" r:id="rId4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823"/>
            <p14:sldId id="824"/>
            <p14:sldId id="825"/>
            <p14:sldId id="826"/>
            <p14:sldId id="806"/>
            <p14:sldId id="779"/>
            <p14:sldId id="272"/>
            <p14:sldId id="687"/>
            <p14:sldId id="769"/>
            <p14:sldId id="693"/>
            <p14:sldId id="695"/>
            <p14:sldId id="780"/>
            <p14:sldId id="795"/>
            <p14:sldId id="781"/>
            <p14:sldId id="273"/>
            <p14:sldId id="704"/>
            <p14:sldId id="811"/>
            <p14:sldId id="813"/>
            <p14:sldId id="812"/>
            <p14:sldId id="814"/>
            <p14:sldId id="782"/>
            <p14:sldId id="783"/>
            <p14:sldId id="784"/>
            <p14:sldId id="785"/>
            <p14:sldId id="788"/>
            <p14:sldId id="787"/>
            <p14:sldId id="789"/>
            <p14:sldId id="792"/>
            <p14:sldId id="790"/>
            <p14:sldId id="803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14ED0-97D1-44D7-908B-B3534B21513D}" v="296" dt="2020-10-22T00:36:31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hyperlink" Target="https://www.kantei.go.jp/jp/forms/input_dataset_riyo_renraku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3124200" y="3669365"/>
            <a:ext cx="5703094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3. </a:t>
            </a:r>
            <a:r>
              <a:rPr kumimoji="1" lang="ja-JP" altLang="en-US" dirty="0"/>
              <a:t>医療機関</a:t>
            </a:r>
            <a:r>
              <a:rPr kumimoji="1" lang="zh-TW" altLang="en-US" dirty="0"/>
              <a:t>一覧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6618D4-19DB-4FEA-9420-8E41E3F06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32" y="2243313"/>
            <a:ext cx="4247832" cy="3062112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ja-JP" altLang="en-US" dirty="0"/>
              <a:t>医療機関一覧のデータ項目定義を確認してみましょう。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医療機関一覧のデータ項目定義書は、以下の項目を必須・推奨としています。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医療機関の種類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診療曜日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診療開始時間・診療終了時間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診療項目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病床数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番号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所属する地方公共団体が管理する医療機関データに、これらの項目があるか確認しましょう。必須項目に不足がある場合、調査することが望ましいです。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4998008" y="3668578"/>
            <a:ext cx="758029" cy="6876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431786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377023" y="1739563"/>
            <a:ext cx="964024" cy="1929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6218062" y="2890558"/>
            <a:ext cx="1004000" cy="1247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650175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720062" y="2173395"/>
            <a:ext cx="986013" cy="717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4998007" y="4582031"/>
            <a:ext cx="758029" cy="1751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102405" y="5232329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377022" y="4757155"/>
            <a:ext cx="1285266" cy="4751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医療機関一覧に関連する項目のうち、以下のものについては、「共通ルール」を確認しましょう。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項目（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・都道府県コード・市町村コード）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医療機関の種類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内線番号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診療曜日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診療開始時間・診療終了時間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 dirty="0"/>
              <a:t>「医療機関一覧」には、以下の共通ルールが定められています。</a:t>
            </a:r>
            <a:endParaRPr kumimoji="1" lang="ja-JP" altLang="en-US" dirty="0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医療機関の種類</a:t>
            </a:r>
            <a:b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以下のサービスの中から該当する項目を「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;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」（半角のセミコロン）区切りで記載します。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病院</a:t>
            </a: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有床診療所</a:t>
            </a: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無床診療所</a:t>
            </a:r>
          </a:p>
        </p:txBody>
      </p:sp>
    </p:spTree>
    <p:extLst>
      <p:ext uri="{BB962C8B-B14F-4D97-AF65-F5344CB8AC3E}">
        <p14:creationId xmlns:p14="http://schemas.microsoft.com/office/powerpoint/2010/main" val="139914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287DA91-E06D-496E-B209-E24D3729A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1870436"/>
            <a:ext cx="6829425" cy="4000500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 dirty="0"/>
              <a:t>医療機関一覧のデータ入力フォーマットを確認してみましょう。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4572000" y="2589978"/>
            <a:ext cx="3173413" cy="1246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4211960" y="1524559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>
            <a:off x="5747798" y="1832336"/>
            <a:ext cx="410909" cy="7576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医療機関データの取得・項目確認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所属する地方公共団体が管理する医療機関データ（素材データ）を取得してください。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カナ（医療機関名の読み方）・医療機関の種類・住所・電話番号・診療曜日・診療開始時間・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診療終了時間・診療科目・病床数・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に不明点があれば、調査しておきましょう。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医療機関の種類ごとにデータが分かれている場合もあります。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「医療機関の分類」が、素材データと推奨データセットで異なる場合があります。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医療機関の種類ごとにデータが分かれている場合は、転記作業をファイル分繰り返します。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48D856B7-4B64-43E4-983A-3DDED13A1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295" y="4384778"/>
            <a:ext cx="3510820" cy="178641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BA8B24E-FA12-4015-A3B1-6674E5AAA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95" y="2023470"/>
            <a:ext cx="3510820" cy="178641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E701166-FCBD-4787-B49C-A950D8A01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99" y="2010761"/>
            <a:ext cx="3553012" cy="180788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推奨データセットのフォーマットシートに、名称を転記します。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38582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(1) </a:t>
            </a:r>
            <a:r>
              <a:rPr kumimoji="1" lang="ja-JP" altLang="en-US" sz="1400"/>
              <a:t>名称の一番上の項目を選択します。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63478" y="277691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388577" y="498995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961559" y="6304617"/>
            <a:ext cx="7124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/>
              <a:t>※ </a:t>
            </a:r>
            <a:r>
              <a:rPr kumimoji="1" lang="ja-JP" altLang="en-US" sz="1400" dirty="0"/>
              <a:t>上記</a:t>
            </a:r>
            <a:r>
              <a:rPr kumimoji="1" lang="en-US" altLang="ja-JP" sz="1400" dirty="0"/>
              <a:t>Excel</a:t>
            </a:r>
            <a:r>
              <a:rPr kumimoji="1" lang="ja-JP" altLang="en-US" sz="1400" dirty="0"/>
              <a:t>データは「神奈川県県内医療機関情報のオープンデータ」を加工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https://www.pref.kanagawa.jp/docs/t3u/dst/s9703572.html </a:t>
            </a:r>
            <a: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4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400904" y="2558417"/>
            <a:ext cx="792629" cy="11835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1845098" y="4336289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296025" y="3933825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5382945" y="4889634"/>
            <a:ext cx="913080" cy="10032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FFB095-1E4D-4E39-8EA8-F0F5498A0821}"/>
              </a:ext>
            </a:extLst>
          </p:cNvPr>
          <p:cNvSpPr txBox="1"/>
          <p:nvPr/>
        </p:nvSpPr>
        <p:spPr>
          <a:xfrm>
            <a:off x="4163910" y="1314771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DA4A51C-F739-41F6-9AAA-B98FBA7D3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9" y="2974394"/>
            <a:ext cx="3856500" cy="226473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推奨データセットのフォーマットシートに、名称を転記します。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683182" y="2256429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161641" y="366555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0" y="222565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EC9846A-9EC2-4A31-B724-D3496E2F1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968" y="2992752"/>
            <a:ext cx="3840480" cy="224637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51167F1-0912-4287-9FA3-4372252092C7}"/>
              </a:ext>
            </a:extLst>
          </p:cNvPr>
          <p:cNvSpPr txBox="1"/>
          <p:nvPr/>
        </p:nvSpPr>
        <p:spPr>
          <a:xfrm>
            <a:off x="2786896" y="5973761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右図のように、背景が灰色の部分に名称がかかっても</a:t>
            </a:r>
          </a:p>
          <a:p>
            <a:r>
              <a:rPr kumimoji="1" lang="ja-JP" altLang="en-US" sz="1200" dirty="0"/>
              <a:t>    データとしては問題ありません。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47A9318-DF55-4CF5-8E5D-D22A0826B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169" y="5431593"/>
            <a:ext cx="2387065" cy="1396244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BC1F2BC-05DD-4CDA-9A80-290A38B23CFC}"/>
              </a:ext>
            </a:extLst>
          </p:cNvPr>
          <p:cNvSpPr/>
          <p:nvPr/>
        </p:nvSpPr>
        <p:spPr>
          <a:xfrm>
            <a:off x="162836" y="3782135"/>
            <a:ext cx="159428" cy="142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FD5C7E1-6FAD-4E76-AC0A-F7B6F48C290F}"/>
              </a:ext>
            </a:extLst>
          </p:cNvPr>
          <p:cNvSpPr/>
          <p:nvPr/>
        </p:nvSpPr>
        <p:spPr>
          <a:xfrm>
            <a:off x="341194" y="3048000"/>
            <a:ext cx="230306" cy="132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A2F04FE-B7B0-447B-8382-D8134EAE0B76}"/>
              </a:ext>
            </a:extLst>
          </p:cNvPr>
          <p:cNvSpPr/>
          <p:nvPr/>
        </p:nvSpPr>
        <p:spPr>
          <a:xfrm>
            <a:off x="160219" y="3180843"/>
            <a:ext cx="159428" cy="238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B1077466-004F-4CB2-B661-A6B95F080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865" y="4947420"/>
            <a:ext cx="3510820" cy="178936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FF716B-80E4-48D3-B58A-4F68B90F9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865" y="2793854"/>
            <a:ext cx="3510820" cy="178936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</a:t>
            </a:r>
            <a:r>
              <a:rPr lang="en-US" altLang="ja-JP"/>
              <a:t>_</a:t>
            </a:r>
            <a:r>
              <a:rPr lang="ja-JP" altLang="en-US"/>
              <a:t>カナを転記します。</a:t>
            </a:r>
          </a:p>
          <a:p>
            <a:r>
              <a:rPr kumimoji="1" lang="ja-JP" altLang="en-US"/>
              <a:t>カナが半角で記載されている場合は、以下の手順で全角に直してから転記しましょう。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フリガナの隣の列を右クリックし、「挿入」を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4357" y="2288485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追加した列の先頭行に、「</a:t>
            </a:r>
            <a:r>
              <a:rPr kumimoji="1" lang="en-US" altLang="ja-JP" sz="1400" dirty="0"/>
              <a:t>=</a:t>
            </a:r>
            <a:r>
              <a:rPr kumimoji="1" lang="en-US" altLang="ja-JP" sz="1400" dirty="0" err="1"/>
              <a:t>jis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左隣のセル名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」と</a:t>
            </a:r>
            <a:br>
              <a:rPr kumimoji="1" lang="ja-JP" altLang="en-US" sz="1400" dirty="0"/>
            </a:br>
            <a:r>
              <a:rPr kumimoji="1" lang="ja-JP" altLang="en-US" sz="1400" dirty="0"/>
              <a:t>      入力します。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文字が全角に変換されます</a:t>
            </a:r>
            <a:endParaRPr kumimoji="1" lang="ja-JP" altLang="en-US" sz="1200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70301" y="36430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395400" y="360274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6513275" y="4583221"/>
            <a:ext cx="0" cy="3641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5764959" y="3359111"/>
            <a:ext cx="260456" cy="6989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5764959" y="5480515"/>
            <a:ext cx="260456" cy="1310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911C3A-FE3A-4A75-B96E-109E7EE6C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73" y="2804360"/>
            <a:ext cx="3510820" cy="17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7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835CAE5-DDF4-4DE0-B953-50E2C35CC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44" y="2854585"/>
            <a:ext cx="3510820" cy="178936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</a:t>
            </a:r>
            <a:r>
              <a:rPr lang="en-US" altLang="ja-JP"/>
              <a:t>_</a:t>
            </a:r>
            <a:r>
              <a:rPr lang="ja-JP" altLang="en-US"/>
              <a:t>カナを転記します。</a:t>
            </a:r>
          </a:p>
          <a:p>
            <a:r>
              <a:rPr kumimoji="1" lang="ja-JP" altLang="en-US"/>
              <a:t>カナが半角で記載されている場合は、以下の手順で全角に直してから転記しましょう。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一番下まで引っ張ります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すべての行の文字が全角になります</a:t>
            </a:r>
            <a:endParaRPr kumimoji="1" lang="ja-JP" altLang="en-US" sz="1400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2434463" y="3443666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2490980" y="3562639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20D972A-0B05-4E32-AA4A-3E3E64838296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>
            <a:off x="3000054" y="4643952"/>
            <a:ext cx="0" cy="3265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9A012E0B-76F8-4EDE-B8D3-286AE81C4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44" y="4970538"/>
            <a:ext cx="3510820" cy="17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5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3557E25E-B9AE-4570-905E-D0923FF24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324" y="4882946"/>
            <a:ext cx="3510820" cy="178641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524A3B2-3081-4500-A2B8-9A1A400AB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324" y="2732209"/>
            <a:ext cx="3510820" cy="1786414"/>
          </a:xfrm>
          <a:prstGeom prst="rect">
            <a:avLst/>
          </a:prstGeom>
        </p:spPr>
      </p:pic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2284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住所の隣の列を右クリックし、「挿入」を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2013052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70301" y="36430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340254" y="362541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6497734" y="4518623"/>
            <a:ext cx="0" cy="3643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419850" y="3295649"/>
            <a:ext cx="523875" cy="5715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419851" y="5431734"/>
            <a:ext cx="523874" cy="1022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B7C0A4B-D79C-4029-9EAB-089597F56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97" y="2738115"/>
            <a:ext cx="3510820" cy="17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2C39085-A930-4617-ADB8-3FDEE9910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09" y="2861033"/>
            <a:ext cx="3511600" cy="178628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3359909" y="4647316"/>
            <a:ext cx="390" cy="3955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3666381" y="3412981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3722898" y="3531954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85506DA9-B0A2-45A8-B330-58EF31633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889" y="5042895"/>
            <a:ext cx="3510820" cy="17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47742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48580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>
                <a:hlinkClick r:id="rId4"/>
              </a:rPr>
              <a:t>http://renkei2.gsi.go.jp/renkei/130326mapsh_gijutu/</a:t>
            </a:r>
            <a:r>
              <a:rPr kumimoji="1" lang="en-US" altLang="ja-JP" sz="1400"/>
              <a:t> </a:t>
            </a:r>
            <a:r>
              <a:rPr kumimoji="1" lang="ja-JP" altLang="en-US" sz="1400"/>
              <a:t>に接続し「地理院マップシート」を取得します。</a:t>
            </a:r>
            <a:br>
              <a:rPr kumimoji="1" lang="ja-JP" altLang="en-US" sz="1400"/>
            </a:b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r>
              <a:rPr kumimoji="1" lang="ja-JP" altLang="en-US" sz="140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ダウンロードしたファイルを右クリックで選択し</a:t>
            </a:r>
            <a:br>
              <a:rPr kumimoji="1" lang="ja-JP" altLang="en-US" sz="1400"/>
            </a:br>
            <a:r>
              <a:rPr kumimoji="1" lang="ja-JP" altLang="en-US" sz="140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生成されたフォルダを開きます。</a:t>
            </a:r>
            <a:br>
              <a:rPr kumimoji="1" lang="ja-JP" altLang="en-US" sz="1400"/>
            </a:br>
            <a:endParaRPr kumimoji="1" lang="ja-JP" altLang="en-US" sz="14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291684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261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327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D70B64-4B6A-481F-8676-82749E562609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</a:t>
            </a:r>
            <a:r>
              <a:rPr kumimoji="1" lang="ja-JP" altLang="en-US" sz="1400">
                <a:solidFill>
                  <a:schemeClr val="accent2"/>
                </a:solidFill>
              </a:rPr>
              <a:t>住所から</a:t>
            </a:r>
            <a:br>
              <a:rPr kumimoji="1" lang="ja-JP" altLang="en-US" sz="1400">
                <a:solidFill>
                  <a:schemeClr val="accent2"/>
                </a:solidFill>
              </a:rPr>
            </a:br>
            <a:r>
              <a:rPr kumimoji="1" lang="ja-JP" altLang="en-US" sz="1400">
                <a:solidFill>
                  <a:schemeClr val="accent2"/>
                </a:solidFill>
              </a:rPr>
              <a:t>緯度</a:t>
            </a:r>
            <a:r>
              <a:rPr kumimoji="1" lang="ja-JP" altLang="en-US" sz="1400" dirty="0">
                <a:solidFill>
                  <a:schemeClr val="accent2"/>
                </a:solidFill>
              </a:rPr>
              <a:t>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1554264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144EAEC-6172-42B1-9CCC-A65B7674D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510" y="2638550"/>
            <a:ext cx="4011295" cy="204107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  <a:p>
            <a:r>
              <a:rPr kumimoji="1" lang="en-US" altLang="ja-JP" dirty="0"/>
              <a:t>※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 </a:t>
            </a:r>
            <a:r>
              <a:rPr kumimoji="1" lang="ja-JP" altLang="en-US" sz="1400"/>
              <a:t>得られたフォルダにある「地理院マップシート</a:t>
            </a:r>
            <a:r>
              <a:rPr kumimoji="1" lang="en-US" altLang="ja-JP" sz="1400"/>
              <a:t>.</a:t>
            </a:r>
            <a:r>
              <a:rPr kumimoji="1" lang="en-US" altLang="ja-JP" sz="1400" err="1"/>
              <a:t>xls</a:t>
            </a:r>
            <a:r>
              <a:rPr kumimoji="1" lang="ja-JP" altLang="en-US" sz="1400"/>
              <a:t>」を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" y="2421061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185466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01930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4160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(4) </a:t>
            </a:r>
            <a:r>
              <a:rPr kumimoji="1" lang="ja-JP" altLang="en-US" sz="1400"/>
              <a:t>地理院マップシートの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列に「住所」と入力し</a:t>
            </a:r>
            <a:br>
              <a:rPr kumimoji="1" lang="ja-JP" altLang="en-US" sz="1400"/>
            </a:br>
            <a:r>
              <a:rPr kumimoji="1" lang="ja-JP" altLang="en-US" sz="1400"/>
              <a:t>     マップシートの</a:t>
            </a:r>
            <a:r>
              <a:rPr kumimoji="1" lang="en-US" altLang="ja-JP" sz="1400"/>
              <a:t>R</a:t>
            </a:r>
            <a:r>
              <a:rPr kumimoji="1" lang="ja-JP" altLang="en-US" sz="1400"/>
              <a:t>列「タイトル」に名称を、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列「住所」に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076660" y="5272233"/>
            <a:ext cx="344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転記の仕方は、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名称①②と同じです。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7385373" y="3495808"/>
            <a:ext cx="720080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6689924" y="3636814"/>
            <a:ext cx="1415530" cy="860268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7499191" y="306697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7414157" y="5014727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stCxn id="31" idx="2"/>
            <a:endCxn id="28" idx="0"/>
          </p:cNvCxnSpPr>
          <p:nvPr/>
        </p:nvCxnSpPr>
        <p:spPr>
          <a:xfrm>
            <a:off x="7745413" y="3343977"/>
            <a:ext cx="0" cy="151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stCxn id="34" idx="0"/>
            <a:endCxn id="30" idx="2"/>
          </p:cNvCxnSpPr>
          <p:nvPr/>
        </p:nvCxnSpPr>
        <p:spPr>
          <a:xfrm rot="16200000" flipV="1">
            <a:off x="7455359" y="4439413"/>
            <a:ext cx="517645" cy="63298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904387" y="3876544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64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335972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86B89EA-98AC-47F6-8CEC-BCCC32C85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54" y="3217773"/>
            <a:ext cx="3957161" cy="201025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BD989C2-E28D-4B14-BC8A-C6A82F8F3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13" y="3219102"/>
            <a:ext cx="3963829" cy="201691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834495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88624" y="2416797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「住所→座標値」ボタンを押すと、緯度・経度値が</a:t>
            </a:r>
          </a:p>
          <a:p>
            <a:r>
              <a:rPr kumimoji="1" lang="ja-JP" altLang="en-US" sz="1400" dirty="0"/>
              <a:t>     補完されます。</a:t>
            </a:r>
          </a:p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このときネットワーク接続が必要です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2728367" y="3564162"/>
            <a:ext cx="720080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706770" y="4200526"/>
            <a:ext cx="1008356" cy="866774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289847" y="4216989"/>
            <a:ext cx="529035" cy="30481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367554" y="4729412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235528" y="3961172"/>
            <a:ext cx="332861" cy="14370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293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1AE1FA85-9883-4720-A4EF-59F0D0AF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43" y="2760761"/>
            <a:ext cx="3960495" cy="174764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5CF6B32-FA2E-40CE-88FB-AE2E3C21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2" y="2760761"/>
            <a:ext cx="3960495" cy="174764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(5)</a:t>
            </a:r>
            <a:r>
              <a:rPr lang="ja-JP" altLang="en-US" dirty="0"/>
              <a:t>実施サービス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42473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推奨データセットのフォーマットシートに、医療機関の種類を転記します。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380588"/>
            <a:ext cx="8756650" cy="620956"/>
          </a:xfrm>
        </p:spPr>
        <p:txBody>
          <a:bodyPr>
            <a:normAutofit/>
          </a:bodyPr>
          <a:lstStyle/>
          <a:p>
            <a:r>
              <a:rPr lang="ja-JP" altLang="en-US" dirty="0"/>
              <a:t>医療機関の種類ごとにファイルが分かれている場合は、推奨データセットのフォーマットシートに</a:t>
            </a:r>
            <a:br>
              <a:rPr lang="ja-JP" altLang="en-US" dirty="0"/>
            </a:br>
            <a:r>
              <a:rPr lang="ja-JP" altLang="en-US" dirty="0"/>
              <a:t>医療機関の種類を記入し、これをコピーしましょう。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61727" y="2420344"/>
            <a:ext cx="2767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医療機関の種類を記入します。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8D84450-16FE-4FAD-835F-D7653FA89477}"/>
              </a:ext>
            </a:extLst>
          </p:cNvPr>
          <p:cNvSpPr/>
          <p:nvPr/>
        </p:nvSpPr>
        <p:spPr>
          <a:xfrm>
            <a:off x="2809875" y="3228974"/>
            <a:ext cx="628650" cy="11757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38C4E2-FD5F-4C9F-A949-55E0E5A964EB}"/>
              </a:ext>
            </a:extLst>
          </p:cNvPr>
          <p:cNvSpPr txBox="1"/>
          <p:nvPr/>
        </p:nvSpPr>
        <p:spPr>
          <a:xfrm>
            <a:off x="4922273" y="2051012"/>
            <a:ext cx="35766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のセルを選択し、枠の右下をつかんで</a:t>
            </a:r>
            <a:endParaRPr kumimoji="1" lang="en-US" altLang="ja-JP" sz="1400" dirty="0"/>
          </a:p>
          <a:p>
            <a:r>
              <a:rPr kumimoji="1" lang="en-US" altLang="ja-JP" sz="1400" dirty="0"/>
              <a:t>     </a:t>
            </a:r>
            <a:r>
              <a:rPr kumimoji="1" lang="ja-JP" altLang="en-US" sz="1400" dirty="0"/>
              <a:t>同じ医療機関の種類の項目分引っ張ります</a:t>
            </a:r>
            <a:endParaRPr kumimoji="1" lang="en-US" altLang="ja-JP" sz="1400" dirty="0"/>
          </a:p>
          <a:p>
            <a:r>
              <a:rPr kumimoji="1" lang="en-US" altLang="ja-JP" sz="1400" dirty="0"/>
              <a:t>    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選択した行にコピーされます</a:t>
            </a:r>
            <a:endParaRPr kumimoji="1" lang="ja-JP" altLang="en-US" sz="1400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flipH="1">
            <a:off x="6955790" y="4508408"/>
            <a:ext cx="1" cy="2692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7972182" y="3260838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8028699" y="3379811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矢印: 右 32">
            <a:extLst>
              <a:ext uri="{FF2B5EF4-FFF2-40B4-BE49-F238E27FC236}">
                <a16:creationId xmlns:a16="http://schemas.microsoft.com/office/drawing/2014/main" id="{17432AB5-3D1A-4BEB-9E8D-6D01A39B0AFE}"/>
              </a:ext>
            </a:extLst>
          </p:cNvPr>
          <p:cNvSpPr/>
          <p:nvPr/>
        </p:nvSpPr>
        <p:spPr>
          <a:xfrm>
            <a:off x="4442699" y="3346553"/>
            <a:ext cx="46742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FDC9D58-ADF5-4507-B260-A80FA6372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542" y="4777697"/>
            <a:ext cx="3960495" cy="17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81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(6)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以下の項目については、入力するデータフォーマットが決まっています。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医療機関の種類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電話番号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内線番号</a:t>
            </a:r>
            <a:br>
              <a:rPr lang="en-US" altLang="ja-JP" dirty="0"/>
            </a:br>
            <a:r>
              <a:rPr lang="en-US" altLang="ja-JP" dirty="0"/>
              <a:t>- FAX</a:t>
            </a:r>
            <a:r>
              <a:rPr lang="ja-JP" altLang="en-US" dirty="0"/>
              <a:t>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診療曜日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診療開始時間・診療終了時間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医療機関一覧に変更があれば、推奨データに基づくデータも更新しましょう。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79793213-09C2-421E-BD4B-45582B795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88" y="2782639"/>
            <a:ext cx="3120390" cy="182518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3D107CC-8B9B-47C8-9171-EC76B7FB2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932" y="4843837"/>
            <a:ext cx="3120390" cy="182518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9C111EB-453E-4E57-B7FB-711C43ED4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501" y="4167209"/>
            <a:ext cx="2905126" cy="169926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推奨データセットに基づくデータの末尾に転記します（背景が灰色になっていてもかまいません）。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3880003" y="2765073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543041" y="3277168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4962525" y="6461587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1015733" y="4755545"/>
            <a:ext cx="605029" cy="582230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630368" y="4133851"/>
            <a:ext cx="2141782" cy="57212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301788" y="4084279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772150" y="4617815"/>
            <a:ext cx="2905125" cy="1763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2249514" y="6159151"/>
            <a:ext cx="2479084" cy="1232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01CE5CF-C353-4C3D-9C73-3DA794328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35" y="2897555"/>
            <a:ext cx="6878333" cy="391141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1389857" y="3102017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6728851" y="3185202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6776475" y="3618543"/>
            <a:ext cx="1230753" cy="2085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2390656" y="5018060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医療法人研水会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3362325" y="5603658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557250" y="310840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486890" y="298620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7970409" y="3578268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2306959" y="486422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3190875" y="5364720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9CC6261-5F3F-44F5-BDA7-66F743DF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4" y="2828706"/>
            <a:ext cx="6840539" cy="400117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1000125" y="4468277"/>
            <a:ext cx="6600826" cy="15134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1097667" y="421436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AE7F4F-FEC7-4A0B-9F1E-F7F178456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35" y="2897555"/>
            <a:ext cx="6878333" cy="391141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FF7C4C3-8997-4155-B0AA-3CF6A733E864}"/>
              </a:ext>
            </a:extLst>
          </p:cNvPr>
          <p:cNvSpPr/>
          <p:nvPr/>
        </p:nvSpPr>
        <p:spPr>
          <a:xfrm>
            <a:off x="1389857" y="3102017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5D88B4D-084B-4493-A7E7-5777284F85A2}"/>
              </a:ext>
            </a:extLst>
          </p:cNvPr>
          <p:cNvSpPr/>
          <p:nvPr/>
        </p:nvSpPr>
        <p:spPr>
          <a:xfrm>
            <a:off x="6728851" y="3185202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3DF2D83-5E39-4C30-90DF-4C544B02555F}"/>
              </a:ext>
            </a:extLst>
          </p:cNvPr>
          <p:cNvSpPr/>
          <p:nvPr/>
        </p:nvSpPr>
        <p:spPr>
          <a:xfrm>
            <a:off x="6776475" y="3618543"/>
            <a:ext cx="1230753" cy="2085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FFC317-4BB5-4A9B-AA77-EA0DE8787796}"/>
              </a:ext>
            </a:extLst>
          </p:cNvPr>
          <p:cNvSpPr txBox="1"/>
          <p:nvPr/>
        </p:nvSpPr>
        <p:spPr>
          <a:xfrm>
            <a:off x="2390656" y="5018060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医療法人研水会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5E298AB-6E13-40DD-8AD0-6EF38AEB7184}"/>
              </a:ext>
            </a:extLst>
          </p:cNvPr>
          <p:cNvSpPr/>
          <p:nvPr/>
        </p:nvSpPr>
        <p:spPr>
          <a:xfrm>
            <a:off x="3362325" y="5603658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B97857B-2DFE-4171-91E6-03CE9130C9D3}"/>
              </a:ext>
            </a:extLst>
          </p:cNvPr>
          <p:cNvSpPr txBox="1"/>
          <p:nvPr/>
        </p:nvSpPr>
        <p:spPr>
          <a:xfrm>
            <a:off x="1557250" y="310840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B40C410-DC62-4325-96D3-E9FB13ACBB8B}"/>
              </a:ext>
            </a:extLst>
          </p:cNvPr>
          <p:cNvSpPr txBox="1"/>
          <p:nvPr/>
        </p:nvSpPr>
        <p:spPr>
          <a:xfrm>
            <a:off x="6486890" y="298620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5C661F7-192D-44A0-A765-95FC45E8E087}"/>
              </a:ext>
            </a:extLst>
          </p:cNvPr>
          <p:cNvSpPr txBox="1"/>
          <p:nvPr/>
        </p:nvSpPr>
        <p:spPr>
          <a:xfrm>
            <a:off x="7970409" y="3578268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ECCE2E5-39FE-4DB1-A7AC-B1C5CD5226CA}"/>
              </a:ext>
            </a:extLst>
          </p:cNvPr>
          <p:cNvSpPr txBox="1"/>
          <p:nvPr/>
        </p:nvSpPr>
        <p:spPr>
          <a:xfrm>
            <a:off x="2306959" y="486422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F3CBD4-0F51-4054-8403-B8F1DAFA24D8}"/>
              </a:ext>
            </a:extLst>
          </p:cNvPr>
          <p:cNvSpPr txBox="1"/>
          <p:nvPr/>
        </p:nvSpPr>
        <p:spPr>
          <a:xfrm>
            <a:off x="3190875" y="5364720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809401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B819079-5030-4446-913D-66A6CA95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2295525"/>
            <a:ext cx="7725648" cy="451785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619125" y="4139358"/>
            <a:ext cx="25717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299156" y="401240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788074" y="5317638"/>
            <a:ext cx="125027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468106" y="521925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～推奨データセットに基づくデータ加工手順～</a:t>
            </a:r>
          </a:p>
          <a:p>
            <a:r>
              <a:rPr kumimoji="1" lang="ja-JP" altLang="en-US" sz="2000"/>
              <a:t>（</a:t>
            </a:r>
            <a:r>
              <a:rPr kumimoji="1" lang="ja-JP" altLang="en-US" sz="2000" dirty="0"/>
              <a:t>基本編</a:t>
            </a:r>
            <a:r>
              <a:rPr kumimoji="1" lang="en-US" altLang="ja-JP" sz="2000" dirty="0"/>
              <a:t>3. </a:t>
            </a:r>
            <a:r>
              <a:rPr kumimoji="1" lang="ja-JP" altLang="en-US" sz="2000" dirty="0"/>
              <a:t>医療機関一覧）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0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kumimoji="1" lang="ja-JP" altLang="en-US" sz="1600" dirty="0"/>
              <a:t>公共施設情報やイベント情報</a:t>
            </a:r>
            <a:r>
              <a:rPr lang="ja-JP" altLang="en-US" sz="1600" dirty="0"/>
              <a:t>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  <a:p>
            <a:pPr marL="1028700" lvl="1" indent="-342900"/>
            <a:r>
              <a:rPr lang="en-US" altLang="ja-JP" sz="1600" dirty="0"/>
              <a:t>SCUEL</a:t>
            </a:r>
            <a:r>
              <a:rPr lang="ja-JP" altLang="en-US" sz="1600" dirty="0"/>
              <a:t>（病院・クリニック・歯科・薬局を</a:t>
            </a:r>
            <a:r>
              <a:rPr lang="ja-JP" altLang="en-US" sz="1600"/>
              <a:t>全国から検索</a:t>
            </a:r>
            <a:r>
              <a:rPr lang="ja-JP" altLang="en-US" sz="1600" dirty="0"/>
              <a:t>する</a:t>
            </a:r>
            <a:r>
              <a:rPr lang="en-US" altLang="ja-JP" sz="1600" dirty="0"/>
              <a:t>Web</a:t>
            </a:r>
            <a:r>
              <a:rPr lang="ja-JP" altLang="en-US" sz="1600" dirty="0"/>
              <a:t>サイト）等で、医療機関一覧データが利用されています。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5099</Words>
  <Application>Microsoft Office PowerPoint</Application>
  <PresentationFormat>画面に合わせる (4:3)</PresentationFormat>
  <Paragraphs>446</Paragraphs>
  <Slides>41</Slides>
  <Notes>37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7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2.4 共通ルールの記載事項③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名称①</vt:lpstr>
      <vt:lpstr>3.3 データの転記 (1) 名称②</vt:lpstr>
      <vt:lpstr>3.3 データの転記 (2) 名称_カナ①</vt:lpstr>
      <vt:lpstr>3.3 データの転記 (2) 名称_カナ②</vt:lpstr>
      <vt:lpstr>3.3 データの転記 (3) 住所①</vt:lpstr>
      <vt:lpstr>3.3 データの転記 (3) 住所②</vt:lpstr>
      <vt:lpstr>3.3 データの転記 (4) 緯度・経度①</vt:lpstr>
      <vt:lpstr>3.3 データの転記 (4) 緯度・経度②</vt:lpstr>
      <vt:lpstr>3.3 データの転記 (4) 緯度・経度③</vt:lpstr>
      <vt:lpstr>3.3 データの転記 (5)実施サービス</vt:lpstr>
      <vt:lpstr>3.3 データの転記 (6)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2020-10-16T02:57:40Z</dcterms:created>
  <dcterms:modified xsi:type="dcterms:W3CDTF">2021-02-17T00:39:31Z</dcterms:modified>
</cp:coreProperties>
</file>