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60" r:id="rId2"/>
    <p:sldId id="823" r:id="rId3"/>
    <p:sldId id="824" r:id="rId4"/>
    <p:sldId id="825" r:id="rId5"/>
    <p:sldId id="826" r:id="rId6"/>
    <p:sldId id="806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81" r:id="rId15"/>
    <p:sldId id="273" r:id="rId16"/>
    <p:sldId id="704" r:id="rId17"/>
    <p:sldId id="811" r:id="rId18"/>
    <p:sldId id="813" r:id="rId19"/>
    <p:sldId id="812" r:id="rId20"/>
    <p:sldId id="814" r:id="rId21"/>
    <p:sldId id="782" r:id="rId22"/>
    <p:sldId id="783" r:id="rId23"/>
    <p:sldId id="784" r:id="rId24"/>
    <p:sldId id="785" r:id="rId25"/>
    <p:sldId id="788" r:id="rId26"/>
    <p:sldId id="787" r:id="rId27"/>
    <p:sldId id="807" r:id="rId28"/>
    <p:sldId id="808" r:id="rId29"/>
    <p:sldId id="809" r:id="rId30"/>
    <p:sldId id="793" r:id="rId31"/>
    <p:sldId id="794" r:id="rId32"/>
    <p:sldId id="796" r:id="rId33"/>
    <p:sldId id="797" r:id="rId34"/>
    <p:sldId id="798" r:id="rId35"/>
    <p:sldId id="799" r:id="rId36"/>
    <p:sldId id="800" r:id="rId37"/>
    <p:sldId id="801" r:id="rId38"/>
    <p:sldId id="802" r:id="rId39"/>
    <p:sldId id="287" r:id="rId40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824"/>
            <p14:sldId id="825"/>
            <p14:sldId id="826"/>
            <p14:sldId id="806"/>
            <p14:sldId id="779"/>
            <p14:sldId id="272"/>
            <p14:sldId id="687"/>
            <p14:sldId id="769"/>
            <p14:sldId id="693"/>
            <p14:sldId id="695"/>
            <p14:sldId id="780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807"/>
            <p14:sldId id="808"/>
            <p14:sldId id="809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5A216-5F45-4E85-81EC-B8C6600A83D9}" v="102" dt="2020-10-22T00:37:03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hyperlink" Target="https://www.kantei.go.jp/jp/forms/input_dataset_riyo_renraku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3133725" y="3669365"/>
            <a:ext cx="56935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5. </a:t>
            </a:r>
            <a:r>
              <a:rPr kumimoji="1" lang="zh-TW" altLang="en-US" dirty="0"/>
              <a:t>観光施設一覧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EE84251-5C10-41F8-8A02-CEA67E86A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015" y="2441059"/>
            <a:ext cx="4295216" cy="2985155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zh-TW" altLang="en-US" dirty="0"/>
              <a:t>観光施設一覧</a:t>
            </a:r>
            <a:r>
              <a:rPr lang="ja-JP" altLang="en-US" dirty="0"/>
              <a:t>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 fontScale="85000" lnSpcReduction="20000"/>
          </a:bodyPr>
          <a:lstStyle/>
          <a:p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観光施設一覧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のデータ項目定義書は、以下の項目を必須・推奨としています。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説明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料金（基本・詳細）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アクセス方法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駐車場情報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所属する地方公共団体が管理する観光施設データに、これらの項目があるか確認しましょう。必須項目に不足がある場合、調査することが望ましいです。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5064682" y="3888792"/>
            <a:ext cx="758029" cy="8539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431786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443697" y="1739563"/>
            <a:ext cx="897350" cy="21492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6189249" y="3100346"/>
            <a:ext cx="1040225" cy="1381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650175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709362" y="2173395"/>
            <a:ext cx="996713" cy="926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5064682" y="4834975"/>
            <a:ext cx="758028" cy="307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51847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443696" y="5142752"/>
            <a:ext cx="1180869" cy="3757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fontScale="92500"/>
          </a:bodyPr>
          <a:lstStyle/>
          <a:p>
            <a:r>
              <a:rPr kumimoji="1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観光施設一覧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項目（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・都道府県コード・市町村コード）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バリアフリー情報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連絡先電話番号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連絡先内線番号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E7E8AF6-3E9E-499A-B8AC-33EE25A52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5" y="1832336"/>
            <a:ext cx="7440930" cy="4352354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zh-TW" altLang="en-US" dirty="0"/>
              <a:t>観光施設一覧</a:t>
            </a:r>
            <a:r>
              <a:rPr lang="ja-JP" altLang="en-US" dirty="0"/>
              <a:t>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4673738" y="2571750"/>
            <a:ext cx="1908037" cy="1428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4211960" y="1524559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5627757" y="1832336"/>
            <a:ext cx="120041" cy="739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観光施設データ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所属する地方公共団体が管理する観光施設データ（素材データ）を取得してください。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カナ（施設名の読み方）・住所・説明に不明点があれば、調査しておきましょう。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38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3AB733F4-C0CC-46D9-81D0-47F186CCF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253" y="4385047"/>
            <a:ext cx="3688461" cy="15962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005D2E7-1E95-4AAA-8A34-0613D8AB2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253" y="2003167"/>
            <a:ext cx="3680460" cy="158819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B85AFDB-0756-4465-B168-174EC2C73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63" y="1997286"/>
            <a:ext cx="3804510" cy="164172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推奨データセットのフォーマットシートに、名称を転記します。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(1) </a:t>
            </a:r>
            <a:r>
              <a:rPr kumimoji="1" lang="ja-JP" altLang="en-US" sz="140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76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1452" y="494858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456294" y="6304617"/>
            <a:ext cx="813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※ </a:t>
            </a:r>
            <a:r>
              <a:rPr kumimoji="1" lang="ja-JP" altLang="en-US" sz="1400" dirty="0"/>
              <a:t>上記</a:t>
            </a:r>
            <a:r>
              <a:rPr kumimoji="1" lang="en-US" altLang="ja-JP" sz="1400" dirty="0"/>
              <a:t>Excel</a:t>
            </a:r>
            <a:r>
              <a:rPr kumimoji="1" lang="ja-JP" altLang="en-US" sz="1400" dirty="0"/>
              <a:t>データは「さくら市 オープンデータ 観光・温泉施設一覧」のオープンデータを加工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https://www.city.tochigi-sakura.lg.jp/site/opendata/op-onsen.html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845098" y="433628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296025" y="3933825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5297319" y="5154744"/>
            <a:ext cx="1093855" cy="9717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297925" y="2675823"/>
            <a:ext cx="962984" cy="10681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64BA4F-BC5A-4EC6-B989-2C0A5B4C8579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推奨データセットのフォーマットシートに、名称を転記します。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39212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161641" y="366555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C2DDA1F-8102-48A1-B4D0-0F7F26511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3" y="3000326"/>
            <a:ext cx="3849624" cy="223418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74BDBD3-97CE-45E0-A951-CA8B40046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751" y="2994230"/>
            <a:ext cx="3849624" cy="2246376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0CF322A-73B1-4E76-943C-238E6BD1E0AF}"/>
              </a:ext>
            </a:extLst>
          </p:cNvPr>
          <p:cNvSpPr/>
          <p:nvPr/>
        </p:nvSpPr>
        <p:spPr>
          <a:xfrm>
            <a:off x="229511" y="3791660"/>
            <a:ext cx="159428" cy="142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D47A2B3E-BF43-4E8E-93FB-B31387E017F4}"/>
              </a:ext>
            </a:extLst>
          </p:cNvPr>
          <p:cNvSpPr/>
          <p:nvPr/>
        </p:nvSpPr>
        <p:spPr>
          <a:xfrm>
            <a:off x="407869" y="3057525"/>
            <a:ext cx="230306" cy="13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78EE8F5-D169-4117-A71F-D14404D5D290}"/>
              </a:ext>
            </a:extLst>
          </p:cNvPr>
          <p:cNvSpPr/>
          <p:nvPr/>
        </p:nvSpPr>
        <p:spPr>
          <a:xfrm>
            <a:off x="226894" y="3190368"/>
            <a:ext cx="159428" cy="23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1CBA366B-7A08-4B10-9E07-99FD792DC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643" y="4964620"/>
            <a:ext cx="4030980" cy="17482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4797187-89C2-41B9-AB1B-AFD7C0452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643" y="2829458"/>
            <a:ext cx="4030980" cy="174821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E5220BF-6F0C-4943-A13F-F83E92AE0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45" y="2834095"/>
            <a:ext cx="4058653" cy="176022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</a:t>
            </a:r>
            <a:r>
              <a:rPr lang="en-US" altLang="ja-JP"/>
              <a:t>_</a:t>
            </a:r>
            <a:r>
              <a:rPr lang="ja-JP" altLang="en-US"/>
              <a:t>カナを転記します。</a:t>
            </a:r>
          </a:p>
          <a:p>
            <a:r>
              <a:rPr kumimoji="1" lang="ja-JP" altLang="en-US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</a:t>
            </a:r>
            <a:r>
              <a:rPr kumimoji="1" lang="en-US" altLang="ja-JP" sz="1400" dirty="0" err="1"/>
              <a:t>jis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97016" y="344576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61110" y="360237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6698133" y="4577677"/>
            <a:ext cx="0" cy="3869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698133" y="3560802"/>
            <a:ext cx="1047280" cy="9970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698132" y="5650029"/>
            <a:ext cx="1047267" cy="1887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E0950A-716D-4788-A679-C4A15FEED7F4}"/>
              </a:ext>
            </a:extLst>
          </p:cNvPr>
          <p:cNvSpPr/>
          <p:nvPr/>
        </p:nvSpPr>
        <p:spPr>
          <a:xfrm>
            <a:off x="2461707" y="4021832"/>
            <a:ext cx="868633" cy="15620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18386DA-A8A3-4530-990A-45234CBAD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44" y="2923364"/>
            <a:ext cx="4029805" cy="174970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</a:t>
            </a:r>
            <a:r>
              <a:rPr lang="en-US" altLang="ja-JP"/>
              <a:t>_</a:t>
            </a:r>
            <a:r>
              <a:rPr lang="ja-JP" altLang="en-US"/>
              <a:t>カナを転記します。</a:t>
            </a:r>
          </a:p>
          <a:p>
            <a:r>
              <a:rPr kumimoji="1" lang="ja-JP" altLang="en-US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4189369" y="3724430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245886" y="3843403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 flipH="1">
            <a:off x="3258959" y="4673068"/>
            <a:ext cx="588" cy="3646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図 10">
            <a:extLst>
              <a:ext uri="{FF2B5EF4-FFF2-40B4-BE49-F238E27FC236}">
                <a16:creationId xmlns:a16="http://schemas.microsoft.com/office/drawing/2014/main" id="{3C6C8A59-997B-4555-B117-79EAD713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69" y="5037741"/>
            <a:ext cx="4030980" cy="17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4B40D09-F0D2-4301-AB82-C074D2CC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87" y="4921141"/>
            <a:ext cx="4030980" cy="17482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D563219-CD50-4D5C-B1EB-D18278225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887" y="2761059"/>
            <a:ext cx="4030980" cy="174821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C1F7D41-5445-4F2A-9B0C-5BC77B514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9" y="2751716"/>
            <a:ext cx="4074071" cy="1766907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5292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9885" y="347283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1" idx="2"/>
            <a:endCxn id="15" idx="0"/>
          </p:cNvCxnSpPr>
          <p:nvPr/>
        </p:nvCxnSpPr>
        <p:spPr>
          <a:xfrm>
            <a:off x="6799377" y="4509278"/>
            <a:ext cx="0" cy="4118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7532331" y="3483257"/>
            <a:ext cx="851273" cy="8831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7532331" y="5597687"/>
            <a:ext cx="851273" cy="21597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3000713" y="3975263"/>
            <a:ext cx="992395" cy="130099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DB9045A-3DEB-4B4F-8B24-6464683F8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692" y="2861435"/>
            <a:ext cx="4030980" cy="1748219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3610182" y="4609654"/>
            <a:ext cx="0" cy="4833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5115484" y="3616571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5172001" y="3735544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2EE1CEDF-4347-4071-9A60-9EF6875F6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692" y="5093006"/>
            <a:ext cx="4030980" cy="17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3148460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7E3BA7A-60A2-4599-8F3B-612F56199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069" y="2606885"/>
            <a:ext cx="4003006" cy="252056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 </a:t>
            </a:r>
            <a:r>
              <a:rPr kumimoji="1" lang="ja-JP" altLang="en-US" sz="1400"/>
              <a:t>得られたフォルダにある「地理院マップシート</a:t>
            </a:r>
            <a:r>
              <a:rPr kumimoji="1" lang="en-US" altLang="ja-JP" sz="1400"/>
              <a:t>.</a:t>
            </a:r>
            <a:r>
              <a:rPr kumimoji="1" lang="en-US" altLang="ja-JP" sz="1400" err="1"/>
              <a:t>xls</a:t>
            </a:r>
            <a:r>
              <a:rPr kumimoji="1" lang="ja-JP" altLang="en-US" sz="1400"/>
              <a:t>」を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421061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185466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01930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4160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(4) </a:t>
            </a:r>
            <a:r>
              <a:rPr kumimoji="1" lang="ja-JP" altLang="en-US" sz="1400"/>
              <a:t>地理院マップシートの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列に「住所」と入力し</a:t>
            </a:r>
            <a:br>
              <a:rPr kumimoji="1" lang="ja-JP" altLang="en-US" sz="1400"/>
            </a:br>
            <a:r>
              <a:rPr kumimoji="1" lang="ja-JP" altLang="en-US" sz="1400"/>
              <a:t>     マップシートの</a:t>
            </a:r>
            <a:r>
              <a:rPr kumimoji="1" lang="en-US" altLang="ja-JP" sz="1400"/>
              <a:t>R</a:t>
            </a:r>
            <a:r>
              <a:rPr kumimoji="1" lang="ja-JP" altLang="en-US" sz="1400"/>
              <a:t>列「タイトル」に名称を、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列「住所」に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086185" y="5650509"/>
            <a:ext cx="344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851454" y="3643042"/>
            <a:ext cx="848575" cy="20434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7058025" y="3789040"/>
            <a:ext cx="848575" cy="1081671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8030672" y="318546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414157" y="5346181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 flipH="1">
            <a:off x="8275742" y="3462465"/>
            <a:ext cx="1152" cy="180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518758" y="4834266"/>
            <a:ext cx="475470" cy="54835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904387" y="3876544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4165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70D5DF9-AED3-4A47-88AF-080B5B8FF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380" y="3165697"/>
            <a:ext cx="4040124" cy="254393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552E458-5CB1-4652-BB86-637F1F2C4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95" y="3165697"/>
            <a:ext cx="4040124" cy="254393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3166517" y="3592736"/>
            <a:ext cx="962098" cy="1791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852471" y="4368253"/>
            <a:ext cx="1072204" cy="439648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491739" y="4227345"/>
            <a:ext cx="334836" cy="38662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475419" y="4598313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36715" y="4096958"/>
            <a:ext cx="458256" cy="1562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12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53512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(6)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利用可能曜日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開始時間・終了時間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バリアフリー情報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連絡先電話番号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連絡先内線番号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推奨データセットの作成が完了したら、そのデータをオープンデータとして</a:t>
            </a:r>
            <a:br>
              <a:rPr lang="ja-JP" altLang="en-US"/>
            </a:br>
            <a:r>
              <a:rPr lang="ja-JP" altLang="en-US"/>
              <a:t>所属の地方公共団体が管理する</a:t>
            </a:r>
            <a:r>
              <a:rPr lang="en-US" altLang="ja-JP"/>
              <a:t>web</a:t>
            </a:r>
            <a:r>
              <a:rPr lang="ja-JP" altLang="en-US"/>
              <a:t>ページまたはカタログサイトに公開しましょう。</a:t>
            </a:r>
            <a:br>
              <a:rPr lang="ja-JP" altLang="en-US"/>
            </a:br>
            <a:r>
              <a:rPr lang="en-US" altLang="ja-JP"/>
              <a:t>※ </a:t>
            </a:r>
            <a:r>
              <a:rPr lang="ja-JP" altLang="en-US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公開が完了したら、以下の</a:t>
            </a:r>
            <a:r>
              <a:rPr lang="en-US" altLang="ja-JP"/>
              <a:t>URL</a:t>
            </a:r>
            <a:r>
              <a:rPr lang="ja-JP" altLang="en-US"/>
              <a:t>にあるフォームから、登録したことを報告しましょう。</a:t>
            </a:r>
            <a:br>
              <a:rPr lang="ja-JP" altLang="en-US"/>
            </a:br>
            <a:r>
              <a:rPr lang="ja-JP" altLang="en-US"/>
              <a:t>政府</a:t>
            </a:r>
            <a:r>
              <a:rPr lang="en-US" altLang="ja-JP"/>
              <a:t>CIO</a:t>
            </a:r>
            <a:r>
              <a:rPr lang="ja-JP" altLang="en-US"/>
              <a:t>ポータル内ページ	</a:t>
            </a:r>
            <a:r>
              <a:rPr lang="en-US" altLang="ja-JP">
                <a:hlinkClick r:id="rId3"/>
              </a:rPr>
              <a:t>https://cio.go.jp/policy-opendata#dataset</a:t>
            </a:r>
            <a:br>
              <a:rPr lang="en-US" altLang="ja-JP"/>
            </a:br>
            <a:r>
              <a:rPr lang="ja-JP" altLang="en-US"/>
              <a:t>直リンク</a:t>
            </a:r>
            <a:r>
              <a:rPr lang="en-US" altLang="ja-JP"/>
              <a:t>	 </a:t>
            </a:r>
            <a:r>
              <a:rPr lang="en-US" altLang="ja-JP">
                <a:hlinkClick r:id="rId4"/>
              </a:rPr>
              <a:t>https://www.kantei.go.jp/jp/forms/input_dataset_riyo_renraku.html</a:t>
            </a:r>
            <a:endParaRPr lang="en-US" altLang="ja-JP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zh-TW" altLang="en-US" dirty="0"/>
              <a:t>観光施設一覧</a:t>
            </a:r>
            <a:r>
              <a:rPr lang="ja-JP" altLang="en-US" dirty="0"/>
              <a:t>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DC9819CC-87DD-4FD7-8924-E14330F29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38" y="5017735"/>
            <a:ext cx="3840480" cy="13045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7FEB41E-DDCE-4567-8C1C-29C854387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956" y="3556216"/>
            <a:ext cx="3731267" cy="161012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0FC07BC-70E8-4F4C-8597-9D393B91B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2" y="3097676"/>
            <a:ext cx="3828008" cy="130030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推奨データセットに基づくデータの末尾に転記します（背景が灰色になっていてもかまいません）。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543041" y="3277168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228720" y="4714249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678735"/>
            <a:ext cx="619987" cy="912440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251780" y="3874324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284619" y="4202653"/>
            <a:ext cx="3477339" cy="2385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126363" y="5670007"/>
            <a:ext cx="3715429" cy="1101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114675" y="3793491"/>
            <a:ext cx="2169944" cy="52842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7AD364E-2555-4582-B32C-135F6124B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78" y="3223746"/>
            <a:ext cx="6864858" cy="260832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497801" y="347543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6836795" y="3558620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6884419" y="3991961"/>
            <a:ext cx="1230753" cy="2085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3441575" y="4964227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街の駅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4261232" y="5533235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665194" y="348182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594834" y="33596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7861129" y="374757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3357878" y="481039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4089782" y="5294297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22CDE393-4B1F-4497-AEC4-A1368CF518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68" y="3320584"/>
            <a:ext cx="6720840" cy="260832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1333500" y="4219575"/>
            <a:ext cx="6435303" cy="6667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1333500" y="4243873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表示されたウィンドウの入力欄に、修正対象の施設の名称を入力します。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954449-488D-496F-A1A0-AC0C221FB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78" y="3253953"/>
            <a:ext cx="6864858" cy="2608326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DC7CC00D-1173-4D32-BBD6-A34603D33A20}"/>
              </a:ext>
            </a:extLst>
          </p:cNvPr>
          <p:cNvSpPr/>
          <p:nvPr/>
        </p:nvSpPr>
        <p:spPr>
          <a:xfrm>
            <a:off x="1497801" y="347543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505BA1A-9A68-4FFB-96C6-993D60CE8D2C}"/>
              </a:ext>
            </a:extLst>
          </p:cNvPr>
          <p:cNvSpPr/>
          <p:nvPr/>
        </p:nvSpPr>
        <p:spPr>
          <a:xfrm>
            <a:off x="6836795" y="3558620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0D45A399-B046-4C6D-A000-B790BDFCCCE7}"/>
              </a:ext>
            </a:extLst>
          </p:cNvPr>
          <p:cNvSpPr/>
          <p:nvPr/>
        </p:nvSpPr>
        <p:spPr>
          <a:xfrm>
            <a:off x="6884419" y="3991961"/>
            <a:ext cx="1230753" cy="2085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A839A2-97F7-4139-87CF-3095A6BEE63D}"/>
              </a:ext>
            </a:extLst>
          </p:cNvPr>
          <p:cNvSpPr txBox="1"/>
          <p:nvPr/>
        </p:nvSpPr>
        <p:spPr>
          <a:xfrm>
            <a:off x="3441575" y="4964227"/>
            <a:ext cx="473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街の駅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FDF0E8CD-436C-4280-BAEF-C4550EF1ADF2}"/>
              </a:ext>
            </a:extLst>
          </p:cNvPr>
          <p:cNvSpPr/>
          <p:nvPr/>
        </p:nvSpPr>
        <p:spPr>
          <a:xfrm>
            <a:off x="4261232" y="5533235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136FC3E-7958-4FE7-83EC-D6B184D0DF54}"/>
              </a:ext>
            </a:extLst>
          </p:cNvPr>
          <p:cNvSpPr txBox="1"/>
          <p:nvPr/>
        </p:nvSpPr>
        <p:spPr>
          <a:xfrm>
            <a:off x="1665194" y="348182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FAD3388-3621-4476-B38D-916313169561}"/>
              </a:ext>
            </a:extLst>
          </p:cNvPr>
          <p:cNvSpPr txBox="1"/>
          <p:nvPr/>
        </p:nvSpPr>
        <p:spPr>
          <a:xfrm>
            <a:off x="6594834" y="33596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E171422-1F2A-4FBC-81D9-797A486FF453}"/>
              </a:ext>
            </a:extLst>
          </p:cNvPr>
          <p:cNvSpPr txBox="1"/>
          <p:nvPr/>
        </p:nvSpPr>
        <p:spPr>
          <a:xfrm>
            <a:off x="7861129" y="374757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C1E708C-5D11-4213-94BD-FB46D3162554}"/>
              </a:ext>
            </a:extLst>
          </p:cNvPr>
          <p:cNvSpPr txBox="1"/>
          <p:nvPr/>
        </p:nvSpPr>
        <p:spPr>
          <a:xfrm>
            <a:off x="3357878" y="4810392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417EE1-3472-4EA8-ABE3-8C780AC66C24}"/>
              </a:ext>
            </a:extLst>
          </p:cNvPr>
          <p:cNvSpPr txBox="1"/>
          <p:nvPr/>
        </p:nvSpPr>
        <p:spPr>
          <a:xfrm>
            <a:off x="4089782" y="5294297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36AC5B7-DAC9-43FC-A51C-0C9EBD3B1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05" y="3344100"/>
            <a:ext cx="6736842" cy="2629662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1133475" y="4171949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813506" y="400287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1257453" y="5235201"/>
            <a:ext cx="1107398" cy="16954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956383" y="509729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～推奨データセットに基づくデータ加工手順～</a:t>
            </a:r>
          </a:p>
          <a:p>
            <a:r>
              <a:rPr kumimoji="1" lang="ja-JP" altLang="en-US" sz="2000"/>
              <a:t>（</a:t>
            </a:r>
            <a:r>
              <a:rPr kumimoji="1" lang="ja-JP" altLang="en-US" sz="2000" dirty="0"/>
              <a:t>基本編</a:t>
            </a:r>
            <a:r>
              <a:rPr kumimoji="1" lang="en-US" altLang="ja-JP" sz="2000" dirty="0"/>
              <a:t>5. </a:t>
            </a:r>
            <a:r>
              <a:rPr kumimoji="1" lang="zh-TW" altLang="en-US" sz="2000" dirty="0"/>
              <a:t>観光施設一覧</a:t>
            </a:r>
            <a:r>
              <a:rPr kumimoji="1" lang="ja-JP" altLang="en-US" sz="2000" dirty="0"/>
              <a:t>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47212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lang="ja-JP" altLang="en-US" sz="1600"/>
              <a:t>公共施設</a:t>
            </a:r>
            <a:r>
              <a:rPr lang="ja-JP" altLang="en-US" sz="1600" dirty="0"/>
              <a:t>情報やイベント情報を推奨データセットに基づいて公開することにより、子供とお出かけ情報サイト「いこーよ」に取り込まれました。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ja-JP" altLang="en-US" sz="1600" dirty="0"/>
              <a:t>ココシル（街歩き・観光施設サービスを実施するためのさまざまな機能をひとつにまとめたパッケージシステム）等のアプリで、観光情報一覧のデータが利用されています。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4804</Words>
  <Application>Microsoft Office PowerPoint</Application>
  <PresentationFormat>画面に合わせる (4:3)</PresentationFormat>
  <Paragraphs>419</Paragraphs>
  <Slides>39</Slides>
  <Notes>35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5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名称_カナ①</vt:lpstr>
      <vt:lpstr>3.3 データの転記 (2) 名称_カナ②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(6)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2020-10-16T02:56:55Z</dcterms:created>
  <dcterms:modified xsi:type="dcterms:W3CDTF">2021-02-17T00:39:35Z</dcterms:modified>
</cp:coreProperties>
</file>