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48" r:id="rId1"/>
    <p:sldMasterId id="2147483675" r:id="rId2"/>
  </p:sldMasterIdLst>
  <p:notesMasterIdLst>
    <p:notesMasterId r:id="rId19"/>
  </p:notesMasterIdLst>
  <p:sldIdLst>
    <p:sldId id="256" r:id="rId3"/>
    <p:sldId id="291" r:id="rId4"/>
    <p:sldId id="279" r:id="rId5"/>
    <p:sldId id="281" r:id="rId6"/>
    <p:sldId id="290" r:id="rId7"/>
    <p:sldId id="277" r:id="rId8"/>
    <p:sldId id="294" r:id="rId9"/>
    <p:sldId id="271" r:id="rId10"/>
    <p:sldId id="280" r:id="rId11"/>
    <p:sldId id="282" r:id="rId12"/>
    <p:sldId id="293" r:id="rId13"/>
    <p:sldId id="283" r:id="rId14"/>
    <p:sldId id="284" r:id="rId15"/>
    <p:sldId id="286" r:id="rId16"/>
    <p:sldId id="287" r:id="rId17"/>
    <p:sldId id="288" r:id="rId18"/>
  </p:sldIdLst>
  <p:sldSz cx="9906000" cy="6858000" type="A4"/>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3205" autoAdjust="0"/>
  </p:normalViewPr>
  <p:slideViewPr>
    <p:cSldViewPr>
      <p:cViewPr varScale="1">
        <p:scale>
          <a:sx n="61" d="100"/>
          <a:sy n="61" d="100"/>
        </p:scale>
        <p:origin x="100" y="48"/>
      </p:cViewPr>
      <p:guideLst>
        <p:guide orient="horz" pos="2160"/>
        <p:guide pos="312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51" d="100"/>
          <a:sy n="51" d="100"/>
        </p:scale>
        <p:origin x="2976"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6967"/>
          </a:xfrm>
          <a:prstGeom prst="rect">
            <a:avLst/>
          </a:prstGeom>
        </p:spPr>
        <p:txBody>
          <a:bodyPr vert="horz" lIns="91440" tIns="45720" rIns="91440" bIns="45720" rtlCol="0"/>
          <a:lstStyle>
            <a:lvl1pPr algn="r">
              <a:defRPr sz="1200"/>
            </a:lvl1pPr>
          </a:lstStyle>
          <a:p>
            <a:fld id="{95687946-4A9B-462D-A13F-95DAFA3669EA}" type="datetimeFigureOut">
              <a:rPr kumimoji="1" lang="ja-JP" altLang="en-US" smtClean="0"/>
              <a:t>2019/1/31</a:t>
            </a:fld>
            <a:endParaRPr kumimoji="1" lang="ja-JP" altLang="en-US"/>
          </a:p>
        </p:txBody>
      </p:sp>
      <p:sp>
        <p:nvSpPr>
          <p:cNvPr id="4" name="スライド イメージ プレースホルダー 3"/>
          <p:cNvSpPr>
            <a:spLocks noGrp="1" noRot="1" noChangeAspect="1"/>
          </p:cNvSpPr>
          <p:nvPr>
            <p:ph type="sldImg" idx="2"/>
          </p:nvPr>
        </p:nvSpPr>
        <p:spPr>
          <a:xfrm>
            <a:off x="712788" y="746125"/>
            <a:ext cx="5413692" cy="3748064"/>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21186"/>
            <a:ext cx="5445760" cy="4472702"/>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646"/>
            <a:ext cx="2949787" cy="49696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6"/>
            <a:ext cx="2949787" cy="496967"/>
          </a:xfrm>
          <a:prstGeom prst="rect">
            <a:avLst/>
          </a:prstGeom>
        </p:spPr>
        <p:txBody>
          <a:bodyPr vert="horz" lIns="91440" tIns="45720" rIns="91440" bIns="45720" rtlCol="0" anchor="b"/>
          <a:lstStyle>
            <a:lvl1pPr algn="r">
              <a:defRPr sz="1200"/>
            </a:lvl1pPr>
          </a:lstStyle>
          <a:p>
            <a:fld id="{93BDD594-AC10-4312-8200-A7F2B2E82A05}" type="slidenum">
              <a:rPr kumimoji="1" lang="ja-JP" altLang="en-US" smtClean="0"/>
              <a:t>‹#›</a:t>
            </a:fld>
            <a:endParaRPr kumimoji="1" lang="ja-JP" altLang="en-US"/>
          </a:p>
        </p:txBody>
      </p:sp>
    </p:spTree>
    <p:extLst>
      <p:ext uri="{BB962C8B-B14F-4D97-AF65-F5344CB8AC3E}">
        <p14:creationId xmlns:p14="http://schemas.microsoft.com/office/powerpoint/2010/main" val="341448000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93BDD594-AC10-4312-8200-A7F2B2E82A05}" type="slidenum">
              <a:rPr kumimoji="1" lang="ja-JP" altLang="en-US" smtClean="0"/>
              <a:t>0</a:t>
            </a:fld>
            <a:endParaRPr kumimoji="1" lang="ja-JP" altLang="en-US"/>
          </a:p>
        </p:txBody>
      </p:sp>
    </p:spTree>
    <p:extLst>
      <p:ext uri="{BB962C8B-B14F-4D97-AF65-F5344CB8AC3E}">
        <p14:creationId xmlns:p14="http://schemas.microsoft.com/office/powerpoint/2010/main" val="22364767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smtClean="0">
                <a:latin typeface="+mj-ea"/>
                <a:ea typeface="+mj-ea"/>
              </a:rPr>
              <a:t>■</a:t>
            </a:r>
            <a:r>
              <a:rPr lang="ja-JP" altLang="en-US" sz="1050" b="0" dirty="0" smtClean="0">
                <a:solidFill>
                  <a:srgbClr val="002060"/>
                </a:solidFill>
                <a:latin typeface="+mj-ea"/>
                <a:ea typeface="+mj-ea"/>
              </a:rPr>
              <a:t>地方公共団体における取組とその効果</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b="0" dirty="0" smtClean="0">
                <a:solidFill>
                  <a:srgbClr val="002060"/>
                </a:solidFill>
                <a:latin typeface="+mj-ea"/>
                <a:ea typeface="+mj-ea"/>
              </a:rPr>
              <a:t>・地方公共団体が官民デｰタ計画推進計画を策定する意味が、内閣官房の手引きにまとめられているので紹介する。</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b="0" dirty="0" smtClean="0">
                <a:solidFill>
                  <a:srgbClr val="002060"/>
                </a:solidFill>
                <a:latin typeface="+mj-ea"/>
                <a:ea typeface="+mj-ea"/>
              </a:rPr>
              <a:t>・先に紹介した、「法律の中で、</a:t>
            </a:r>
            <a:r>
              <a:rPr kumimoji="1" lang="ja-JP" altLang="en-US" sz="1050" dirty="0" smtClean="0">
                <a:latin typeface="+mj-ea"/>
                <a:ea typeface="+mj-ea"/>
              </a:rPr>
              <a:t>地方公共団体に関係が深いとされている取組」の</a:t>
            </a:r>
            <a:r>
              <a:rPr kumimoji="1" lang="en-US" altLang="ja-JP" sz="1050" dirty="0" smtClean="0">
                <a:latin typeface="+mj-ea"/>
                <a:ea typeface="+mj-ea"/>
              </a:rPr>
              <a:t>5</a:t>
            </a:r>
            <a:r>
              <a:rPr kumimoji="1" lang="ja-JP" altLang="en-US" sz="1050" dirty="0" smtClean="0">
                <a:latin typeface="+mj-ea"/>
                <a:ea typeface="+mj-ea"/>
              </a:rPr>
              <a:t>つがまとめられている。</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smtClean="0">
                <a:solidFill>
                  <a:srgbClr val="002060"/>
                </a:solidFill>
                <a:latin typeface="+mj-ea"/>
                <a:ea typeface="+mj-ea"/>
              </a:rPr>
              <a:t>・オンライン化、オープンデータ、マイナンバーカード、デジタルデバイド、クラウド化・</a:t>
            </a:r>
            <a:r>
              <a:rPr kumimoji="1" lang="en-US" altLang="ja-JP" sz="1050" b="0" dirty="0" smtClean="0">
                <a:solidFill>
                  <a:srgbClr val="002060"/>
                </a:solidFill>
                <a:latin typeface="+mj-ea"/>
                <a:ea typeface="+mj-ea"/>
              </a:rPr>
              <a:t>BPR</a:t>
            </a:r>
            <a:r>
              <a:rPr kumimoji="1" lang="ja-JP" altLang="en-US" sz="1050" b="0" dirty="0" smtClean="0">
                <a:solidFill>
                  <a:srgbClr val="002060"/>
                </a:solidFill>
                <a:latin typeface="+mj-ea"/>
                <a:ea typeface="+mj-ea"/>
              </a:rPr>
              <a:t>等。</a:t>
            </a:r>
            <a:endParaRPr lang="ja-JP" altLang="en-US" sz="1050" b="0" dirty="0" smtClean="0">
              <a:solidFill>
                <a:srgbClr val="002060"/>
              </a:solidFill>
              <a:latin typeface="+mj-ea"/>
              <a:ea typeface="+mj-ea"/>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b="0" dirty="0" smtClean="0">
                <a:solidFill>
                  <a:srgbClr val="002060"/>
                </a:solidFill>
                <a:latin typeface="+mj-ea"/>
                <a:ea typeface="+mj-ea"/>
              </a:rPr>
              <a:t>・下に</a:t>
            </a:r>
            <a:r>
              <a:rPr lang="en-US" altLang="ja-JP" sz="1050" b="0" dirty="0" smtClean="0">
                <a:solidFill>
                  <a:srgbClr val="002060"/>
                </a:solidFill>
                <a:latin typeface="+mj-ea"/>
                <a:ea typeface="+mj-ea"/>
              </a:rPr>
              <a:t>※</a:t>
            </a:r>
            <a:r>
              <a:rPr lang="ja-JP" altLang="en-US" sz="1050" b="0" dirty="0" smtClean="0">
                <a:solidFill>
                  <a:srgbClr val="002060"/>
                </a:solidFill>
                <a:latin typeface="+mj-ea"/>
                <a:ea typeface="+mj-ea"/>
              </a:rPr>
              <a:t>印に記しているが、現在の情報化プランには、マイナンバーカードを除く何らかの関連取組が記載されている。情報化プランを見直すことで官民データ計画と位置づける対応方針とした理由は、既に情報化プランに官民データ計画の要素が盛り込まれており、新たに別計画を作る必要はないと考えたから。</a:t>
            </a:r>
            <a:endParaRPr lang="en-US" altLang="ja-JP" sz="1050" b="0" dirty="0" smtClean="0">
              <a:solidFill>
                <a:srgbClr val="002060"/>
              </a:solidFill>
              <a:latin typeface="+mj-ea"/>
              <a:ea typeface="+mj-ea"/>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93BDD594-AC10-4312-8200-A7F2B2E82A05}" type="slidenum">
              <a:rPr kumimoji="1" lang="ja-JP" altLang="en-US" smtClean="0"/>
              <a:t>9</a:t>
            </a:fld>
            <a:endParaRPr kumimoji="1" lang="ja-JP" altLang="en-US"/>
          </a:p>
        </p:txBody>
      </p:sp>
    </p:spTree>
    <p:extLst>
      <p:ext uri="{BB962C8B-B14F-4D97-AF65-F5344CB8AC3E}">
        <p14:creationId xmlns:p14="http://schemas.microsoft.com/office/powerpoint/2010/main" val="36596006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050" dirty="0" smtClean="0">
                <a:solidFill>
                  <a:schemeClr val="tx1"/>
                </a:solidFill>
                <a:latin typeface="+mj-ea"/>
                <a:ea typeface="+mj-ea"/>
              </a:rPr>
              <a:t>■</a:t>
            </a:r>
            <a:r>
              <a:rPr kumimoji="1" lang="en-US" altLang="ja-JP" sz="1050" dirty="0" smtClean="0">
                <a:solidFill>
                  <a:schemeClr val="tx1"/>
                </a:solidFill>
                <a:latin typeface="+mj-ea"/>
                <a:ea typeface="+mj-ea"/>
              </a:rPr>
              <a:t>Appendix</a:t>
            </a:r>
            <a:endParaRPr kumimoji="1" lang="ja-JP" altLang="en-US" sz="1050" dirty="0" smtClean="0">
              <a:solidFill>
                <a:schemeClr val="tx1"/>
              </a:solidFill>
              <a:latin typeface="+mj-ea"/>
              <a:ea typeface="+mj-ea"/>
            </a:endParaRPr>
          </a:p>
          <a:p>
            <a:r>
              <a:rPr kumimoji="1" lang="ja-JP" altLang="en-US" sz="1050" dirty="0" smtClean="0">
                <a:solidFill>
                  <a:schemeClr val="tx1"/>
                </a:solidFill>
                <a:latin typeface="+mj-ea"/>
                <a:ea typeface="+mj-ea"/>
              </a:rPr>
              <a:t>・国計画の概要は</a:t>
            </a:r>
            <a:r>
              <a:rPr kumimoji="1" lang="en-US" altLang="ja-JP" sz="1050" dirty="0" smtClean="0">
                <a:solidFill>
                  <a:schemeClr val="tx1"/>
                </a:solidFill>
                <a:latin typeface="+mj-ea"/>
                <a:ea typeface="+mj-ea"/>
              </a:rPr>
              <a:t>P11</a:t>
            </a:r>
            <a:r>
              <a:rPr kumimoji="1" lang="ja-JP" altLang="en-US" sz="1050" dirty="0" smtClean="0">
                <a:solidFill>
                  <a:schemeClr val="tx1"/>
                </a:solidFill>
                <a:latin typeface="+mj-ea"/>
                <a:ea typeface="+mj-ea"/>
              </a:rPr>
              <a:t>～</a:t>
            </a:r>
            <a:r>
              <a:rPr kumimoji="1" lang="en-US" altLang="ja-JP" sz="1050" dirty="0" smtClean="0">
                <a:solidFill>
                  <a:schemeClr val="tx1"/>
                </a:solidFill>
                <a:latin typeface="+mj-ea"/>
                <a:ea typeface="+mj-ea"/>
              </a:rPr>
              <a:t>12</a:t>
            </a:r>
            <a:r>
              <a:rPr kumimoji="1" lang="ja-JP" altLang="en-US" sz="1050" dirty="0" smtClean="0">
                <a:solidFill>
                  <a:schemeClr val="tx1"/>
                </a:solidFill>
                <a:latin typeface="+mj-ea"/>
                <a:ea typeface="+mj-ea"/>
              </a:rPr>
              <a:t>のとおり。</a:t>
            </a:r>
            <a:r>
              <a:rPr kumimoji="1" lang="en-US" altLang="ja-JP" sz="1050" dirty="0" smtClean="0">
                <a:solidFill>
                  <a:schemeClr val="tx1"/>
                </a:solidFill>
                <a:latin typeface="+mj-ea"/>
                <a:ea typeface="+mj-ea"/>
              </a:rPr>
              <a:t>H29.5.30</a:t>
            </a:r>
            <a:r>
              <a:rPr kumimoji="1" lang="ja-JP" altLang="en-US" sz="1050" dirty="0" smtClean="0">
                <a:solidFill>
                  <a:schemeClr val="tx1"/>
                </a:solidFill>
                <a:latin typeface="+mj-ea"/>
                <a:ea typeface="+mj-ea"/>
              </a:rPr>
              <a:t>に</a:t>
            </a:r>
            <a:r>
              <a:rPr kumimoji="1" lang="ja-JP" altLang="ja-JP" sz="1050" kern="1200" dirty="0" smtClean="0">
                <a:solidFill>
                  <a:schemeClr val="tx1"/>
                </a:solidFill>
                <a:effectLst/>
                <a:latin typeface="+mj-ea"/>
                <a:ea typeface="+mj-ea"/>
                <a:cs typeface="+mn-cs"/>
              </a:rPr>
              <a:t>「世界最先端</a:t>
            </a:r>
            <a:r>
              <a:rPr kumimoji="1" lang="en-US" altLang="ja-JP" sz="1050" u="sng" kern="1200" dirty="0" smtClean="0">
                <a:solidFill>
                  <a:schemeClr val="tx1"/>
                </a:solidFill>
                <a:effectLst/>
                <a:latin typeface="+mj-ea"/>
                <a:ea typeface="+mj-ea"/>
                <a:cs typeface="+mn-cs"/>
              </a:rPr>
              <a:t>IT</a:t>
            </a:r>
            <a:r>
              <a:rPr kumimoji="1" lang="ja-JP" altLang="ja-JP" sz="1050" kern="1200" dirty="0" smtClean="0">
                <a:solidFill>
                  <a:schemeClr val="tx1"/>
                </a:solidFill>
                <a:effectLst/>
                <a:latin typeface="+mj-ea"/>
                <a:ea typeface="+mj-ea"/>
                <a:cs typeface="+mn-cs"/>
              </a:rPr>
              <a:t>国家創造宣言・官民データ活用推進計画」</a:t>
            </a:r>
            <a:r>
              <a:rPr kumimoji="1" lang="ja-JP" altLang="en-US" sz="1050" kern="1200" dirty="0" smtClean="0">
                <a:solidFill>
                  <a:schemeClr val="tx1"/>
                </a:solidFill>
                <a:effectLst/>
                <a:latin typeface="+mj-ea"/>
                <a:ea typeface="+mj-ea"/>
                <a:cs typeface="+mn-cs"/>
              </a:rPr>
              <a:t>が</a:t>
            </a:r>
            <a:r>
              <a:rPr kumimoji="1" lang="ja-JP" altLang="ja-JP" sz="1050" kern="1200" dirty="0" smtClean="0">
                <a:solidFill>
                  <a:schemeClr val="tx1"/>
                </a:solidFill>
                <a:effectLst/>
                <a:latin typeface="+mj-ea"/>
                <a:ea typeface="+mj-ea"/>
                <a:cs typeface="+mn-cs"/>
              </a:rPr>
              <a:t>閣議決定</a:t>
            </a:r>
            <a:r>
              <a:rPr kumimoji="1" lang="ja-JP" altLang="en-US" sz="1050" kern="1200" dirty="0" smtClean="0">
                <a:solidFill>
                  <a:schemeClr val="tx1"/>
                </a:solidFill>
                <a:effectLst/>
                <a:latin typeface="+mj-ea"/>
                <a:ea typeface="+mj-ea"/>
                <a:cs typeface="+mn-cs"/>
              </a:rPr>
              <a:t>。</a:t>
            </a:r>
            <a:r>
              <a:rPr kumimoji="1" lang="en-US" altLang="ja-JP" sz="1050" kern="1200" dirty="0" smtClean="0">
                <a:solidFill>
                  <a:schemeClr val="tx1"/>
                </a:solidFill>
                <a:effectLst/>
                <a:latin typeface="+mj-ea"/>
                <a:ea typeface="+mj-ea"/>
                <a:cs typeface="+mn-cs"/>
              </a:rPr>
              <a:t>H30.6.15</a:t>
            </a:r>
            <a:r>
              <a:rPr kumimoji="1" lang="ja-JP" altLang="en-US" sz="1050" kern="1200" dirty="0" smtClean="0">
                <a:solidFill>
                  <a:schemeClr val="tx1"/>
                </a:solidFill>
                <a:effectLst/>
                <a:latin typeface="+mj-ea"/>
                <a:ea typeface="+mj-ea"/>
                <a:cs typeface="+mn-cs"/>
              </a:rPr>
              <a:t>に「</a:t>
            </a:r>
            <a:r>
              <a:rPr kumimoji="1" lang="ja-JP" altLang="ja-JP" sz="1050" kern="1200" dirty="0" smtClean="0">
                <a:solidFill>
                  <a:schemeClr val="tx1"/>
                </a:solidFill>
                <a:effectLst/>
                <a:latin typeface="+mj-ea"/>
                <a:ea typeface="+mj-ea"/>
                <a:cs typeface="+mn-cs"/>
              </a:rPr>
              <a:t>世界最先端</a:t>
            </a:r>
            <a:r>
              <a:rPr kumimoji="1" lang="ja-JP" altLang="ja-JP" sz="1050" u="sng" kern="1200" dirty="0" smtClean="0">
                <a:solidFill>
                  <a:schemeClr val="tx1"/>
                </a:solidFill>
                <a:effectLst/>
                <a:latin typeface="+mj-ea"/>
                <a:ea typeface="+mj-ea"/>
                <a:cs typeface="+mn-cs"/>
              </a:rPr>
              <a:t>デジタル</a:t>
            </a:r>
            <a:r>
              <a:rPr kumimoji="1" lang="ja-JP" altLang="ja-JP" sz="1050" kern="1200" dirty="0" smtClean="0">
                <a:solidFill>
                  <a:schemeClr val="tx1"/>
                </a:solidFill>
                <a:effectLst/>
                <a:latin typeface="+mj-ea"/>
                <a:ea typeface="+mj-ea"/>
                <a:cs typeface="+mn-cs"/>
              </a:rPr>
              <a:t>国家創造宣言・官民データ活用推進計画」</a:t>
            </a:r>
            <a:r>
              <a:rPr kumimoji="1" lang="ja-JP" altLang="en-US" sz="1050" kern="1200" dirty="0" smtClean="0">
                <a:solidFill>
                  <a:schemeClr val="tx1"/>
                </a:solidFill>
                <a:effectLst/>
                <a:latin typeface="+mj-ea"/>
                <a:ea typeface="+mj-ea"/>
                <a:cs typeface="+mn-cs"/>
              </a:rPr>
              <a:t>が閣議決定。現在の計画はこれで、「世界最先端デジタル国家の創造」を目指すとされている。</a:t>
            </a:r>
          </a:p>
          <a:p>
            <a:r>
              <a:rPr kumimoji="1" lang="ja-JP" altLang="en-US" sz="1050" kern="1200" dirty="0" smtClean="0">
                <a:solidFill>
                  <a:schemeClr val="tx1"/>
                </a:solidFill>
                <a:effectLst/>
                <a:latin typeface="+mj-ea"/>
                <a:ea typeface="+mj-ea"/>
                <a:cs typeface="+mn-cs"/>
              </a:rPr>
              <a:t>・内閣官房から地方公共団体向けに示されている「官民データ活用推進計画策定の手引」の概要は</a:t>
            </a:r>
            <a:r>
              <a:rPr kumimoji="1" lang="en-US" altLang="ja-JP" sz="1050" kern="1200" dirty="0" smtClean="0">
                <a:solidFill>
                  <a:schemeClr val="tx1"/>
                </a:solidFill>
                <a:effectLst/>
                <a:latin typeface="+mj-ea"/>
                <a:ea typeface="+mj-ea"/>
                <a:cs typeface="+mn-cs"/>
              </a:rPr>
              <a:t>P13</a:t>
            </a:r>
            <a:r>
              <a:rPr kumimoji="1" lang="ja-JP" altLang="en-US" sz="1050" kern="1200" dirty="0" smtClean="0">
                <a:solidFill>
                  <a:schemeClr val="tx1"/>
                </a:solidFill>
                <a:effectLst/>
                <a:latin typeface="+mj-ea"/>
                <a:ea typeface="+mj-ea"/>
                <a:cs typeface="+mn-cs"/>
              </a:rPr>
              <a:t>～</a:t>
            </a:r>
            <a:r>
              <a:rPr kumimoji="1" lang="en-US" altLang="ja-JP" sz="1050" kern="1200" dirty="0" smtClean="0">
                <a:solidFill>
                  <a:schemeClr val="tx1"/>
                </a:solidFill>
                <a:effectLst/>
                <a:latin typeface="+mj-ea"/>
                <a:ea typeface="+mj-ea"/>
                <a:cs typeface="+mn-cs"/>
              </a:rPr>
              <a:t>15</a:t>
            </a:r>
            <a:r>
              <a:rPr kumimoji="1" lang="ja-JP" altLang="en-US" sz="1050" kern="1200" dirty="0" smtClean="0">
                <a:solidFill>
                  <a:schemeClr val="tx1"/>
                </a:solidFill>
                <a:effectLst/>
                <a:latin typeface="+mj-ea"/>
                <a:ea typeface="+mj-ea"/>
                <a:cs typeface="+mn-cs"/>
              </a:rPr>
              <a:t>のとおり。</a:t>
            </a:r>
          </a:p>
          <a:p>
            <a:r>
              <a:rPr kumimoji="1" lang="ja-JP" altLang="en-US" sz="1050" kern="1200" dirty="0" smtClean="0">
                <a:solidFill>
                  <a:schemeClr val="tx1"/>
                </a:solidFill>
                <a:effectLst/>
                <a:latin typeface="+mj-ea"/>
                <a:ea typeface="+mj-ea"/>
                <a:cs typeface="+mn-cs"/>
              </a:rPr>
              <a:t>　◆</a:t>
            </a:r>
            <a:r>
              <a:rPr kumimoji="1" lang="en-US" altLang="ja-JP" sz="1050" kern="1200" dirty="0" smtClean="0">
                <a:solidFill>
                  <a:schemeClr val="tx1"/>
                </a:solidFill>
                <a:effectLst/>
                <a:latin typeface="+mj-ea"/>
                <a:ea typeface="+mj-ea"/>
                <a:cs typeface="+mn-cs"/>
              </a:rPr>
              <a:t>P13 </a:t>
            </a:r>
            <a:r>
              <a:rPr kumimoji="1" lang="ja-JP" altLang="en-US" sz="1050" kern="1200" dirty="0" smtClean="0">
                <a:solidFill>
                  <a:schemeClr val="tx1"/>
                </a:solidFill>
                <a:effectLst/>
                <a:latin typeface="+mj-ea"/>
                <a:ea typeface="+mj-ea"/>
                <a:cs typeface="+mn-cs"/>
              </a:rPr>
              <a:t>スモールスタートで取り組むことが推奨されている。</a:t>
            </a:r>
            <a:endParaRPr kumimoji="1" lang="ja-JP" altLang="ja-JP" sz="1050" kern="1200" dirty="0" smtClean="0">
              <a:solidFill>
                <a:schemeClr val="tx1"/>
              </a:solidFill>
              <a:effectLst/>
              <a:latin typeface="+mj-ea"/>
              <a:ea typeface="+mj-ea"/>
              <a:cs typeface="+mn-cs"/>
            </a:endParaRPr>
          </a:p>
          <a:p>
            <a:r>
              <a:rPr kumimoji="1" lang="ja-JP" altLang="en-US" sz="1050" dirty="0" smtClean="0">
                <a:solidFill>
                  <a:schemeClr val="tx1"/>
                </a:solidFill>
                <a:latin typeface="+mj-ea"/>
                <a:ea typeface="+mj-ea"/>
              </a:rPr>
              <a:t>  ◆</a:t>
            </a:r>
            <a:r>
              <a:rPr kumimoji="1" lang="en-US" altLang="ja-JP" sz="1050" dirty="0" smtClean="0">
                <a:solidFill>
                  <a:schemeClr val="tx1"/>
                </a:solidFill>
                <a:latin typeface="+mj-ea"/>
                <a:ea typeface="+mj-ea"/>
              </a:rPr>
              <a:t>P14 </a:t>
            </a:r>
            <a:r>
              <a:rPr kumimoji="1" lang="ja-JP" altLang="en-US" sz="1050" dirty="0" smtClean="0">
                <a:solidFill>
                  <a:schemeClr val="tx1"/>
                </a:solidFill>
                <a:latin typeface="+mj-ea"/>
                <a:ea typeface="+mj-ea"/>
              </a:rPr>
              <a:t>手引きの構成が説明されている。「雛形」は、そのまま計画とすることもできるような内容になっている。</a:t>
            </a:r>
          </a:p>
          <a:p>
            <a:r>
              <a:rPr kumimoji="1" lang="ja-JP" altLang="en-US" sz="1050" dirty="0" smtClean="0">
                <a:solidFill>
                  <a:schemeClr val="tx1"/>
                </a:solidFill>
                <a:latin typeface="+mj-ea"/>
                <a:ea typeface="+mj-ea"/>
              </a:rPr>
              <a:t>　◆</a:t>
            </a:r>
            <a:r>
              <a:rPr kumimoji="1" lang="en-US" altLang="ja-JP" sz="1050" dirty="0" smtClean="0">
                <a:solidFill>
                  <a:schemeClr val="tx1"/>
                </a:solidFill>
                <a:latin typeface="+mj-ea"/>
                <a:ea typeface="+mj-ea"/>
              </a:rPr>
              <a:t>P15 </a:t>
            </a:r>
            <a:r>
              <a:rPr kumimoji="1" lang="ja-JP" altLang="en-US" sz="1050" dirty="0" smtClean="0">
                <a:solidFill>
                  <a:schemeClr val="tx1"/>
                </a:solidFill>
                <a:latin typeface="+mj-ea"/>
                <a:ea typeface="+mj-ea"/>
              </a:rPr>
              <a:t>計画の策定イメージが</a:t>
            </a:r>
            <a:r>
              <a:rPr kumimoji="1" lang="en-US" altLang="ja-JP" sz="1050" dirty="0" smtClean="0">
                <a:solidFill>
                  <a:schemeClr val="tx1"/>
                </a:solidFill>
                <a:latin typeface="+mj-ea"/>
                <a:ea typeface="+mj-ea"/>
              </a:rPr>
              <a:t>2</a:t>
            </a:r>
            <a:r>
              <a:rPr kumimoji="1" lang="ja-JP" altLang="en-US" sz="1050" dirty="0" smtClean="0">
                <a:solidFill>
                  <a:schemeClr val="tx1"/>
                </a:solidFill>
                <a:latin typeface="+mj-ea"/>
                <a:ea typeface="+mj-ea"/>
              </a:rPr>
              <a:t>パターン示されている。情報化計画がない場合は雛形をベース、情報化計画がある場合は現計画をベースにする手法が例示されている</a:t>
            </a:r>
            <a:r>
              <a:rPr kumimoji="1" lang="ja-JP" altLang="en-US" dirty="0" smtClean="0"/>
              <a:t>。</a:t>
            </a:r>
            <a:endParaRPr kumimoji="1" lang="ja-JP" altLang="en-US" dirty="0"/>
          </a:p>
        </p:txBody>
      </p:sp>
      <p:sp>
        <p:nvSpPr>
          <p:cNvPr id="4" name="スライド番号プレースホルダー 3"/>
          <p:cNvSpPr>
            <a:spLocks noGrp="1"/>
          </p:cNvSpPr>
          <p:nvPr>
            <p:ph type="sldNum" sz="quarter" idx="10"/>
          </p:nvPr>
        </p:nvSpPr>
        <p:spPr/>
        <p:txBody>
          <a:bodyPr/>
          <a:lstStyle/>
          <a:p>
            <a:fld id="{93BDD594-AC10-4312-8200-A7F2B2E82A05}" type="slidenum">
              <a:rPr kumimoji="1" lang="ja-JP" altLang="en-US" smtClean="0"/>
              <a:t>10</a:t>
            </a:fld>
            <a:endParaRPr kumimoji="1" lang="ja-JP" altLang="en-US"/>
          </a:p>
        </p:txBody>
      </p:sp>
    </p:spTree>
    <p:extLst>
      <p:ext uri="{BB962C8B-B14F-4D97-AF65-F5344CB8AC3E}">
        <p14:creationId xmlns:p14="http://schemas.microsoft.com/office/powerpoint/2010/main" val="21448952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3BDD594-AC10-4312-8200-A7F2B2E82A05}" type="slidenum">
              <a:rPr kumimoji="1" lang="ja-JP" altLang="en-US" smtClean="0"/>
              <a:t>11</a:t>
            </a:fld>
            <a:endParaRPr kumimoji="1" lang="ja-JP" altLang="en-US"/>
          </a:p>
        </p:txBody>
      </p:sp>
    </p:spTree>
    <p:extLst>
      <p:ext uri="{BB962C8B-B14F-4D97-AF65-F5344CB8AC3E}">
        <p14:creationId xmlns:p14="http://schemas.microsoft.com/office/powerpoint/2010/main" val="41550574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93BDD594-AC10-4312-8200-A7F2B2E82A05}" type="slidenum">
              <a:rPr kumimoji="1" lang="ja-JP" altLang="en-US" smtClean="0"/>
              <a:t>12</a:t>
            </a:fld>
            <a:endParaRPr kumimoji="1" lang="ja-JP" altLang="en-US"/>
          </a:p>
        </p:txBody>
      </p:sp>
    </p:spTree>
    <p:extLst>
      <p:ext uri="{BB962C8B-B14F-4D97-AF65-F5344CB8AC3E}">
        <p14:creationId xmlns:p14="http://schemas.microsoft.com/office/powerpoint/2010/main" val="21679089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93BDD594-AC10-4312-8200-A7F2B2E82A05}" type="slidenum">
              <a:rPr kumimoji="1" lang="ja-JP" altLang="en-US" smtClean="0"/>
              <a:t>13</a:t>
            </a:fld>
            <a:endParaRPr kumimoji="1" lang="ja-JP" altLang="en-US"/>
          </a:p>
        </p:txBody>
      </p:sp>
    </p:spTree>
    <p:extLst>
      <p:ext uri="{BB962C8B-B14F-4D97-AF65-F5344CB8AC3E}">
        <p14:creationId xmlns:p14="http://schemas.microsoft.com/office/powerpoint/2010/main" val="19240689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93BDD594-AC10-4312-8200-A7F2B2E82A05}" type="slidenum">
              <a:rPr kumimoji="1" lang="ja-JP" altLang="en-US" smtClean="0"/>
              <a:t>14</a:t>
            </a:fld>
            <a:endParaRPr kumimoji="1" lang="ja-JP" altLang="en-US"/>
          </a:p>
        </p:txBody>
      </p:sp>
    </p:spTree>
    <p:extLst>
      <p:ext uri="{BB962C8B-B14F-4D97-AF65-F5344CB8AC3E}">
        <p14:creationId xmlns:p14="http://schemas.microsoft.com/office/powerpoint/2010/main" val="16039768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3BDD594-AC10-4312-8200-A7F2B2E82A05}" type="slidenum">
              <a:rPr kumimoji="1" lang="ja-JP" altLang="en-US" smtClean="0"/>
              <a:t>15</a:t>
            </a:fld>
            <a:endParaRPr kumimoji="1" lang="ja-JP" altLang="en-US"/>
          </a:p>
        </p:txBody>
      </p:sp>
    </p:spTree>
    <p:extLst>
      <p:ext uri="{BB962C8B-B14F-4D97-AF65-F5344CB8AC3E}">
        <p14:creationId xmlns:p14="http://schemas.microsoft.com/office/powerpoint/2010/main" val="38992821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3BDD594-AC10-4312-8200-A7F2B2E82A05}" type="slidenum">
              <a:rPr kumimoji="1" lang="ja-JP" altLang="en-US" smtClean="0"/>
              <a:t>1</a:t>
            </a:fld>
            <a:endParaRPr kumimoji="1" lang="ja-JP" altLang="en-US"/>
          </a:p>
        </p:txBody>
      </p:sp>
    </p:spTree>
    <p:extLst>
      <p:ext uri="{BB962C8B-B14F-4D97-AF65-F5344CB8AC3E}">
        <p14:creationId xmlns:p14="http://schemas.microsoft.com/office/powerpoint/2010/main" val="27871760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sz="1050" b="0" u="none" dirty="0" smtClean="0">
                <a:solidFill>
                  <a:schemeClr val="tx1"/>
                </a:solidFill>
                <a:latin typeface="+mn-ea"/>
                <a:ea typeface="+mn-ea"/>
                <a:cs typeface="Meiryo UI" panose="020B0604030504040204" pitchFamily="50" charset="-128"/>
              </a:rPr>
              <a:t>■官民データ活用推進基本法制定の背景</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b="0" u="none" dirty="0" smtClean="0">
                <a:solidFill>
                  <a:schemeClr val="tx1"/>
                </a:solidFill>
                <a:latin typeface="+mn-ea"/>
                <a:ea typeface="+mn-ea"/>
                <a:cs typeface="Meiryo UI" panose="020B0604030504040204" pitchFamily="50" charset="-128"/>
              </a:rPr>
              <a:t>日本が直面する「</a:t>
            </a:r>
            <a:r>
              <a:rPr kumimoji="0" lang="ja-JP" altLang="en-US" sz="1050" b="0" u="none" kern="0" dirty="0" smtClean="0">
                <a:solidFill>
                  <a:schemeClr val="tx1"/>
                </a:solidFill>
                <a:latin typeface="+mn-ea"/>
                <a:ea typeface="+mn-ea"/>
                <a:cs typeface="メイリオ" panose="020B0604030504040204" pitchFamily="50" charset="-128"/>
              </a:rPr>
              <a:t>超少子高齢社会における諸課題の解決</a:t>
            </a:r>
            <a:r>
              <a:rPr lang="ja-JP" altLang="en-US" sz="1050" b="0" u="none" dirty="0" smtClean="0">
                <a:solidFill>
                  <a:schemeClr val="tx1"/>
                </a:solidFill>
                <a:latin typeface="+mn-ea"/>
                <a:ea typeface="+mn-ea"/>
                <a:cs typeface="Meiryo UI" panose="020B0604030504040204" pitchFamily="50" charset="-128"/>
              </a:rPr>
              <a:t>」を「データ流通の拡大」により解決していこうというもの。</a:t>
            </a:r>
          </a:p>
          <a:p>
            <a:r>
              <a:rPr lang="ja-JP" altLang="en-US" sz="1050" b="0" u="none" dirty="0" smtClean="0">
                <a:solidFill>
                  <a:schemeClr val="tx1"/>
                </a:solidFill>
                <a:latin typeface="+mn-ea"/>
                <a:ea typeface="+mn-ea"/>
                <a:cs typeface="Meiryo UI" panose="020B0604030504040204" pitchFamily="50" charset="-128"/>
              </a:rPr>
              <a:t>・サイバーセキュリティ基本法：議員立法で成立。</a:t>
            </a:r>
            <a:r>
              <a:rPr lang="ja-JP" altLang="en-US" sz="1050" dirty="0" smtClean="0">
                <a:solidFill>
                  <a:schemeClr val="tx1"/>
                </a:solidFill>
                <a:latin typeface="+mn-ea"/>
                <a:ea typeface="+mn-ea"/>
              </a:rPr>
              <a:t>国による情報セキュリティ戦略の基盤となる法律。内容としては、サイバーセキュリティとは何か（定義）、サイバーセキュリティに関する理念と基本的な施策、サイバーセキュリティ戦略本部の設置　等。データ活用のための</a:t>
            </a:r>
            <a:r>
              <a:rPr lang="en-US" altLang="ja-JP" sz="1050" dirty="0" smtClean="0">
                <a:solidFill>
                  <a:schemeClr val="tx1"/>
                </a:solidFill>
                <a:latin typeface="+mn-ea"/>
                <a:ea typeface="+mn-ea"/>
              </a:rPr>
              <a:t>”</a:t>
            </a:r>
            <a:r>
              <a:rPr lang="ja-JP" altLang="en-US" sz="1050" dirty="0" smtClean="0">
                <a:solidFill>
                  <a:schemeClr val="tx1"/>
                </a:solidFill>
                <a:latin typeface="+mn-ea"/>
                <a:ea typeface="+mn-ea"/>
              </a:rPr>
              <a:t>守り</a:t>
            </a:r>
            <a:r>
              <a:rPr lang="en-US" altLang="ja-JP" sz="1050" dirty="0" smtClean="0">
                <a:solidFill>
                  <a:schemeClr val="tx1"/>
                </a:solidFill>
                <a:latin typeface="+mn-ea"/>
                <a:ea typeface="+mn-ea"/>
              </a:rPr>
              <a:t>”</a:t>
            </a:r>
            <a:r>
              <a:rPr lang="ja-JP" altLang="en-US" sz="1050" dirty="0" smtClean="0">
                <a:solidFill>
                  <a:schemeClr val="tx1"/>
                </a:solidFill>
                <a:latin typeface="+mn-ea"/>
                <a:ea typeface="+mn-ea"/>
              </a:rPr>
              <a:t>の法律。</a:t>
            </a:r>
          </a:p>
          <a:p>
            <a:r>
              <a:rPr lang="ja-JP" altLang="en-US" sz="1050" dirty="0" smtClean="0">
                <a:solidFill>
                  <a:schemeClr val="tx1"/>
                </a:solidFill>
                <a:latin typeface="+mn-ea"/>
                <a:ea typeface="+mn-ea"/>
              </a:rPr>
              <a:t>・個人</a:t>
            </a:r>
            <a:r>
              <a:rPr lang="ja-JP" altLang="en-US" sz="1050" b="0" dirty="0" smtClean="0">
                <a:solidFill>
                  <a:schemeClr val="tx1"/>
                </a:solidFill>
                <a:latin typeface="+mn-ea"/>
                <a:ea typeface="+mn-ea"/>
              </a:rPr>
              <a:t>情報保護法の改正：パーソナルデータを安全に利用するため、個人情報を「匿名加工情報」に加工し、</a:t>
            </a:r>
            <a:r>
              <a:rPr kumimoji="0" lang="ja-JP" altLang="en-US" sz="1050" b="0" kern="0" dirty="0" smtClean="0">
                <a:solidFill>
                  <a:schemeClr val="tx1"/>
                </a:solidFill>
                <a:latin typeface="+mn-ea"/>
                <a:ea typeface="+mn-ea"/>
                <a:cs typeface="メイリオ" panose="020B0604030504040204" pitchFamily="50" charset="-128"/>
              </a:rPr>
              <a:t>安全な形で自由に利活用可能とする制度創設</a:t>
            </a:r>
            <a:r>
              <a:rPr lang="ja-JP" altLang="en-US" sz="1050" b="0" dirty="0" smtClean="0">
                <a:solidFill>
                  <a:schemeClr val="tx1"/>
                </a:solidFill>
                <a:latin typeface="+mn-ea"/>
                <a:ea typeface="+mn-ea"/>
              </a:rPr>
              <a:t>するもの。</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b="0" dirty="0" smtClean="0">
                <a:solidFill>
                  <a:schemeClr val="tx1"/>
                </a:solidFill>
                <a:latin typeface="+mn-ea"/>
                <a:ea typeface="+mn-ea"/>
              </a:rPr>
              <a:t>・</a:t>
            </a:r>
            <a:r>
              <a:rPr kumimoji="0" lang="ja-JP" altLang="en-US" sz="1050" b="0" kern="0" dirty="0" smtClean="0">
                <a:solidFill>
                  <a:schemeClr val="tx1"/>
                </a:solidFill>
                <a:latin typeface="+mn-ea"/>
                <a:ea typeface="+mn-ea"/>
                <a:cs typeface="メイリオ" panose="020B0604030504040204" pitchFamily="50" charset="-128"/>
              </a:rPr>
              <a:t>官民データ活用推進基本法：議員立法で成立。名前のとおり、データ活用を行う</a:t>
            </a:r>
            <a:r>
              <a:rPr kumimoji="0" lang="en-US" altLang="ja-JP" sz="1050" b="0" kern="0" dirty="0" smtClean="0">
                <a:solidFill>
                  <a:schemeClr val="tx1"/>
                </a:solidFill>
                <a:latin typeface="+mn-ea"/>
                <a:ea typeface="+mn-ea"/>
                <a:cs typeface="メイリオ" panose="020B0604030504040204" pitchFamily="50" charset="-128"/>
              </a:rPr>
              <a:t>”</a:t>
            </a:r>
            <a:r>
              <a:rPr kumimoji="0" lang="ja-JP" altLang="en-US" sz="1050" b="0" kern="0" dirty="0" smtClean="0">
                <a:solidFill>
                  <a:schemeClr val="tx1"/>
                </a:solidFill>
                <a:latin typeface="+mn-ea"/>
                <a:ea typeface="+mn-ea"/>
                <a:cs typeface="メイリオ" panose="020B0604030504040204" pitchFamily="50" charset="-128"/>
              </a:rPr>
              <a:t>攻め</a:t>
            </a:r>
            <a:r>
              <a:rPr kumimoji="0" lang="en-US" altLang="ja-JP" sz="1050" b="0" kern="0" dirty="0" smtClean="0">
                <a:solidFill>
                  <a:schemeClr val="tx1"/>
                </a:solidFill>
                <a:latin typeface="+mn-ea"/>
                <a:ea typeface="+mn-ea"/>
                <a:cs typeface="メイリオ" panose="020B0604030504040204" pitchFamily="50" charset="-128"/>
              </a:rPr>
              <a:t>”</a:t>
            </a:r>
            <a:r>
              <a:rPr kumimoji="0" lang="ja-JP" altLang="en-US" sz="1050" b="0" kern="0" dirty="0" smtClean="0">
                <a:solidFill>
                  <a:schemeClr val="tx1"/>
                </a:solidFill>
                <a:latin typeface="+mn-ea"/>
                <a:ea typeface="+mn-ea"/>
                <a:cs typeface="メイリオ" panose="020B0604030504040204" pitchFamily="50" charset="-128"/>
              </a:rPr>
              <a:t>の法律。</a:t>
            </a:r>
            <a:r>
              <a:rPr kumimoji="0" lang="en-US" altLang="ja-JP" sz="1050" b="0" kern="0" dirty="0" smtClean="0">
                <a:solidFill>
                  <a:schemeClr val="tx1"/>
                </a:solidFill>
                <a:latin typeface="+mn-ea"/>
                <a:ea typeface="+mn-ea"/>
                <a:cs typeface="メイリオ" panose="020B0604030504040204" pitchFamily="50" charset="-128"/>
              </a:rPr>
              <a:t>H28.12.14</a:t>
            </a:r>
            <a:r>
              <a:rPr kumimoji="0" lang="ja-JP" altLang="en-US" sz="1050" b="0" kern="0" dirty="0" smtClean="0">
                <a:solidFill>
                  <a:schemeClr val="tx1"/>
                </a:solidFill>
                <a:latin typeface="+mn-ea"/>
                <a:ea typeface="+mn-ea"/>
                <a:cs typeface="メイリオ" panose="020B0604030504040204" pitchFamily="50" charset="-128"/>
              </a:rPr>
              <a:t>公布・施行。</a:t>
            </a:r>
            <a:endParaRPr kumimoji="0" lang="en-US" altLang="ja-JP" sz="1050" b="0" kern="0" dirty="0" smtClean="0">
              <a:solidFill>
                <a:schemeClr val="tx1"/>
              </a:solidFill>
              <a:latin typeface="+mn-ea"/>
              <a:ea typeface="+mn-ea"/>
              <a:cs typeface="メイリオ" panose="020B0604030504040204" pitchFamily="50" charset="-128"/>
            </a:endParaRPr>
          </a:p>
          <a:p>
            <a:r>
              <a:rPr lang="ja-JP" altLang="en-US" sz="1050" dirty="0" smtClean="0">
                <a:solidFill>
                  <a:schemeClr val="tx1"/>
                </a:solidFill>
                <a:latin typeface="+mn-ea"/>
                <a:ea typeface="+mn-ea"/>
              </a:rPr>
              <a:t>・なお、「デジタルファースト法案」が準備されているとのことだが、本日は割愛。</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ja-JP" altLang="en-US" sz="1200" b="1" u="sng"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endParaRPr lang="ja-JP" altLang="en-US" sz="1200" b="0" dirty="0" smtClean="0">
              <a:solidFill>
                <a:srgbClr val="00206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F4CC343B-79EE-4C7F-A5B5-444445458AEB}" type="slidenum">
              <a:rPr kumimoji="1" lang="ja-JP" altLang="en-US" smtClean="0"/>
              <a:t>2</a:t>
            </a:fld>
            <a:endParaRPr kumimoji="1" lang="ja-JP" altLang="en-US"/>
          </a:p>
        </p:txBody>
      </p:sp>
    </p:spTree>
    <p:extLst>
      <p:ext uri="{BB962C8B-B14F-4D97-AF65-F5344CB8AC3E}">
        <p14:creationId xmlns:p14="http://schemas.microsoft.com/office/powerpoint/2010/main" val="39576179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1200" y="744538"/>
            <a:ext cx="5384800" cy="3729037"/>
          </a:xfrm>
        </p:spPr>
      </p:sp>
      <p:sp>
        <p:nvSpPr>
          <p:cNvPr id="3" name="ノート プレースホルダー 2"/>
          <p:cNvSpPr>
            <a:spLocks noGrp="1"/>
          </p:cNvSpPr>
          <p:nvPr>
            <p:ph type="body" idx="1"/>
          </p:nvPr>
        </p:nvSpPr>
        <p:spPr>
          <a:xfrm>
            <a:off x="680239" y="4720985"/>
            <a:ext cx="5446723" cy="4473102"/>
          </a:xfrm>
          <a:prstGeom prst="rect">
            <a:avLst/>
          </a:prstGeom>
        </p:spPr>
        <p:txBody>
          <a:bodyPr lIns="92236" tIns="46118" rIns="92236" bIns="46118"/>
          <a:lstStyle/>
          <a:p>
            <a:r>
              <a:rPr kumimoji="1" lang="ja-JP" altLang="en-US" sz="900" dirty="0" smtClean="0">
                <a:solidFill>
                  <a:schemeClr val="tx1"/>
                </a:solidFill>
                <a:latin typeface="+mj-ea"/>
                <a:ea typeface="+mj-ea"/>
              </a:rPr>
              <a:t>■官民データ活用推進基本法の概要</a:t>
            </a:r>
          </a:p>
          <a:p>
            <a:r>
              <a:rPr kumimoji="1" lang="ja-JP" altLang="en-US" sz="900" dirty="0" smtClean="0">
                <a:solidFill>
                  <a:schemeClr val="tx1"/>
                </a:solidFill>
                <a:latin typeface="+mj-ea"/>
                <a:ea typeface="+mj-ea"/>
              </a:rPr>
              <a:t>・目的は、「官民データ活用の推進に関する施策を総合的かつ効果的に推進し、もって国民が安全で安心して暮らせる社会及び快適な生活環境の実現に寄与」。</a:t>
            </a:r>
          </a:p>
          <a:p>
            <a:r>
              <a:rPr kumimoji="1" lang="ja-JP" altLang="en-US" sz="900" dirty="0" smtClean="0">
                <a:solidFill>
                  <a:schemeClr val="tx1"/>
                </a:solidFill>
                <a:latin typeface="+mj-ea"/>
                <a:ea typeface="+mj-ea"/>
              </a:rPr>
              <a:t>・総則に、「官民データ」の定義。「</a:t>
            </a:r>
            <a:r>
              <a:rPr lang="ja-JP" altLang="en-US" sz="900" dirty="0" smtClean="0">
                <a:solidFill>
                  <a:schemeClr val="tx1"/>
                </a:solidFill>
                <a:latin typeface="+mj-ea"/>
                <a:ea typeface="+mj-ea"/>
                <a:cs typeface="Meiryo UI" panose="020B0604030504040204" pitchFamily="50" charset="-128"/>
              </a:rPr>
              <a:t>電磁的記録に記録された情報であって、国若しくは地方公共団体又は独立行政法人若しくはその他の事業者により、その事務又は事業の遂行に当たり管理され、利用され、又は提供されるもの</a:t>
            </a:r>
            <a:r>
              <a:rPr kumimoji="1" lang="ja-JP" altLang="en-US" sz="900" dirty="0" smtClean="0">
                <a:solidFill>
                  <a:schemeClr val="tx1"/>
                </a:solidFill>
                <a:latin typeface="+mj-ea"/>
                <a:ea typeface="+mj-ea"/>
              </a:rPr>
              <a:t>」</a:t>
            </a:r>
          </a:p>
          <a:p>
            <a:r>
              <a:rPr kumimoji="1" lang="ja-JP" altLang="en-US" sz="900" dirty="0" smtClean="0">
                <a:solidFill>
                  <a:schemeClr val="tx1"/>
                </a:solidFill>
                <a:latin typeface="+mj-ea"/>
                <a:ea typeface="+mj-ea"/>
              </a:rPr>
              <a:t>・基本理念③「</a:t>
            </a:r>
            <a:r>
              <a:rPr lang="ja-JP" altLang="en-US" sz="900" dirty="0" smtClean="0">
                <a:solidFill>
                  <a:schemeClr val="tx1"/>
                </a:solidFill>
                <a:latin typeface="+mj-ea"/>
                <a:ea typeface="+mj-ea"/>
                <a:cs typeface="Meiryo UI" panose="020B0604030504040204" pitchFamily="50" charset="-128"/>
              </a:rPr>
              <a:t>官民データ活用により得られた情報を根拠とする施策の企画及び立案により、効果的かつ効率的な行政の推進</a:t>
            </a:r>
            <a:r>
              <a:rPr kumimoji="1" lang="ja-JP" altLang="en-US" sz="900" dirty="0" smtClean="0">
                <a:solidFill>
                  <a:schemeClr val="tx1"/>
                </a:solidFill>
                <a:latin typeface="+mj-ea"/>
                <a:ea typeface="+mj-ea"/>
              </a:rPr>
              <a:t>」は、いわゆる</a:t>
            </a:r>
            <a:r>
              <a:rPr kumimoji="1" lang="en-US" altLang="ja-JP" sz="900" dirty="0" smtClean="0">
                <a:solidFill>
                  <a:schemeClr val="tx1"/>
                </a:solidFill>
                <a:latin typeface="+mj-ea"/>
                <a:ea typeface="+mj-ea"/>
              </a:rPr>
              <a:t>EBPM</a:t>
            </a:r>
            <a:r>
              <a:rPr kumimoji="1" lang="ja-JP" altLang="en-US" sz="900" dirty="0" smtClean="0">
                <a:solidFill>
                  <a:schemeClr val="tx1"/>
                </a:solidFill>
                <a:latin typeface="+mj-ea"/>
                <a:ea typeface="+mj-ea"/>
              </a:rPr>
              <a:t>（</a:t>
            </a:r>
            <a:r>
              <a:rPr kumimoji="1" lang="ja-JP" altLang="en-US" sz="900" kern="1200" dirty="0" smtClean="0">
                <a:solidFill>
                  <a:schemeClr val="tx1"/>
                </a:solidFill>
                <a:effectLst/>
                <a:latin typeface="+mj-ea"/>
                <a:ea typeface="+mj-ea"/>
                <a:cs typeface="+mn-cs"/>
              </a:rPr>
              <a:t>エビデンス・ベースト・ポリシー・メイキング。証拠に基づく政策立案 </a:t>
            </a:r>
            <a:r>
              <a:rPr kumimoji="1" lang="ja-JP" altLang="en-US" sz="900" dirty="0" smtClean="0">
                <a:solidFill>
                  <a:schemeClr val="tx1"/>
                </a:solidFill>
                <a:latin typeface="+mj-ea"/>
                <a:ea typeface="+mj-ea"/>
              </a:rPr>
              <a:t>）のこと。</a:t>
            </a:r>
          </a:p>
          <a:p>
            <a:r>
              <a:rPr kumimoji="1" lang="ja-JP" altLang="en-US" sz="900" dirty="0" smtClean="0">
                <a:solidFill>
                  <a:schemeClr val="tx1"/>
                </a:solidFill>
                <a:latin typeface="+mj-ea"/>
                <a:ea typeface="+mj-ea"/>
              </a:rPr>
              <a:t>・第</a:t>
            </a:r>
            <a:r>
              <a:rPr kumimoji="1" lang="en-US" altLang="ja-JP" sz="900" dirty="0" smtClean="0">
                <a:solidFill>
                  <a:schemeClr val="tx1"/>
                </a:solidFill>
                <a:latin typeface="+mj-ea"/>
                <a:ea typeface="+mj-ea"/>
              </a:rPr>
              <a:t>2</a:t>
            </a:r>
            <a:r>
              <a:rPr kumimoji="1" lang="ja-JP" altLang="en-US" sz="900" dirty="0" smtClean="0">
                <a:solidFill>
                  <a:schemeClr val="tx1"/>
                </a:solidFill>
                <a:latin typeface="+mj-ea"/>
                <a:ea typeface="+mj-ea"/>
              </a:rPr>
              <a:t>章に官民データ活用推進基本計画が。第</a:t>
            </a:r>
            <a:r>
              <a:rPr kumimoji="1" lang="en-US" altLang="ja-JP" sz="900" dirty="0" smtClean="0">
                <a:solidFill>
                  <a:schemeClr val="tx1"/>
                </a:solidFill>
                <a:latin typeface="+mj-ea"/>
                <a:ea typeface="+mj-ea"/>
              </a:rPr>
              <a:t>8</a:t>
            </a:r>
            <a:r>
              <a:rPr kumimoji="1" lang="ja-JP" altLang="en-US" sz="900" dirty="0" smtClean="0">
                <a:solidFill>
                  <a:schemeClr val="tx1"/>
                </a:solidFill>
                <a:latin typeface="+mj-ea"/>
                <a:ea typeface="+mj-ea"/>
              </a:rPr>
              <a:t>条、第</a:t>
            </a:r>
            <a:r>
              <a:rPr kumimoji="1" lang="en-US" altLang="ja-JP" sz="900" dirty="0" smtClean="0">
                <a:solidFill>
                  <a:schemeClr val="tx1"/>
                </a:solidFill>
                <a:latin typeface="+mj-ea"/>
                <a:ea typeface="+mj-ea"/>
              </a:rPr>
              <a:t>9</a:t>
            </a:r>
            <a:r>
              <a:rPr kumimoji="1" lang="ja-JP" altLang="en-US" sz="900" dirty="0" smtClean="0">
                <a:solidFill>
                  <a:schemeClr val="tx1"/>
                </a:solidFill>
                <a:latin typeface="+mj-ea"/>
                <a:ea typeface="+mj-ea"/>
              </a:rPr>
              <a:t>条。政府は計画策定が義務。都道府県も義務。市町村は努力義務。後に触れる。</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smtClean="0">
                <a:solidFill>
                  <a:schemeClr val="tx1"/>
                </a:solidFill>
                <a:latin typeface="+mj-ea"/>
                <a:ea typeface="+mj-ea"/>
              </a:rPr>
              <a:t>・第</a:t>
            </a:r>
            <a:r>
              <a:rPr kumimoji="1" lang="en-US" altLang="ja-JP" sz="900" dirty="0" smtClean="0">
                <a:solidFill>
                  <a:schemeClr val="tx1"/>
                </a:solidFill>
                <a:latin typeface="+mj-ea"/>
                <a:ea typeface="+mj-ea"/>
              </a:rPr>
              <a:t>3</a:t>
            </a:r>
            <a:r>
              <a:rPr kumimoji="1" lang="ja-JP" altLang="en-US" sz="900" dirty="0" smtClean="0">
                <a:solidFill>
                  <a:schemeClr val="tx1"/>
                </a:solidFill>
                <a:latin typeface="+mj-ea"/>
                <a:ea typeface="+mj-ea"/>
              </a:rPr>
              <a:t>章に基本的施策。第</a:t>
            </a:r>
            <a:r>
              <a:rPr kumimoji="1" lang="en-US" altLang="ja-JP" sz="900" dirty="0" smtClean="0">
                <a:solidFill>
                  <a:schemeClr val="tx1"/>
                </a:solidFill>
                <a:latin typeface="+mj-ea"/>
                <a:ea typeface="+mj-ea"/>
              </a:rPr>
              <a:t>10</a:t>
            </a:r>
            <a:r>
              <a:rPr kumimoji="1" lang="ja-JP" altLang="en-US" sz="900" dirty="0" smtClean="0">
                <a:solidFill>
                  <a:schemeClr val="tx1"/>
                </a:solidFill>
                <a:latin typeface="+mj-ea"/>
                <a:ea typeface="+mj-ea"/>
              </a:rPr>
              <a:t>条～第</a:t>
            </a:r>
            <a:r>
              <a:rPr kumimoji="1" lang="en-US" altLang="ja-JP" sz="900" dirty="0" smtClean="0">
                <a:solidFill>
                  <a:schemeClr val="tx1"/>
                </a:solidFill>
                <a:latin typeface="+mj-ea"/>
                <a:ea typeface="+mj-ea"/>
              </a:rPr>
              <a:t>19</a:t>
            </a:r>
            <a:r>
              <a:rPr kumimoji="1" lang="ja-JP" altLang="en-US" sz="900" dirty="0" smtClean="0">
                <a:solidFill>
                  <a:schemeClr val="tx1"/>
                </a:solidFill>
                <a:latin typeface="+mj-ea"/>
                <a:ea typeface="+mj-ea"/>
              </a:rPr>
              <a:t>条。地方公共団体に関係が深いとされているものを抜粋し紹介。</a:t>
            </a:r>
          </a:p>
          <a:p>
            <a:pPr marL="171450" indent="-171450">
              <a:spcAft>
                <a:spcPts val="100"/>
              </a:spcAft>
              <a:buFont typeface="Wingdings" panose="05000000000000000000" pitchFamily="2" charset="2"/>
              <a:buChar char="u"/>
            </a:pPr>
            <a:r>
              <a:rPr lang="ja-JP" altLang="en-US" sz="900" dirty="0" smtClean="0">
                <a:solidFill>
                  <a:schemeClr val="tx1"/>
                </a:solidFill>
                <a:latin typeface="+mj-ea"/>
                <a:ea typeface="+mj-ea"/>
                <a:cs typeface="Meiryo UI" panose="020B0604030504040204" pitchFamily="50" charset="-128"/>
              </a:rPr>
              <a:t>行政手続に係るオンライン利用の原則化・民間事業者等の手続に係るオンライン利用の促進　→第</a:t>
            </a:r>
            <a:r>
              <a:rPr lang="en-US" altLang="ja-JP" sz="900" dirty="0" smtClean="0">
                <a:solidFill>
                  <a:schemeClr val="tx1"/>
                </a:solidFill>
                <a:latin typeface="+mj-ea"/>
                <a:ea typeface="+mj-ea"/>
                <a:cs typeface="Meiryo UI" panose="020B0604030504040204" pitchFamily="50" charset="-128"/>
              </a:rPr>
              <a:t>10</a:t>
            </a:r>
            <a:r>
              <a:rPr lang="ja-JP" altLang="en-US" sz="900" dirty="0" smtClean="0">
                <a:solidFill>
                  <a:schemeClr val="tx1"/>
                </a:solidFill>
                <a:latin typeface="+mj-ea"/>
                <a:ea typeface="+mj-ea"/>
                <a:cs typeface="Meiryo UI" panose="020B0604030504040204" pitchFamily="50" charset="-128"/>
              </a:rPr>
              <a:t>条</a:t>
            </a:r>
            <a:endParaRPr lang="en-US" altLang="ja-JP" sz="900" dirty="0" smtClean="0">
              <a:solidFill>
                <a:schemeClr val="tx1"/>
              </a:solidFill>
              <a:latin typeface="+mj-ea"/>
              <a:ea typeface="+mj-ea"/>
              <a:cs typeface="Meiryo UI" panose="020B0604030504040204" pitchFamily="50" charset="-128"/>
            </a:endParaRPr>
          </a:p>
          <a:p>
            <a:pPr marL="171450" indent="-171450">
              <a:spcAft>
                <a:spcPts val="100"/>
              </a:spcAft>
              <a:buFont typeface="Wingdings" panose="05000000000000000000" pitchFamily="2" charset="2"/>
              <a:buChar char="u"/>
            </a:pPr>
            <a:r>
              <a:rPr lang="ja-JP" altLang="en-US" sz="900" dirty="0" smtClean="0">
                <a:solidFill>
                  <a:schemeClr val="tx1"/>
                </a:solidFill>
                <a:latin typeface="+mj-ea"/>
                <a:ea typeface="+mj-ea"/>
                <a:cs typeface="Meiryo UI" panose="020B0604030504040204" pitchFamily="50" charset="-128"/>
              </a:rPr>
              <a:t>国・地方公共団体・事業者による自ら保有する官民データの活用の推進等</a:t>
            </a:r>
            <a:r>
              <a:rPr lang="ja-JP" altLang="en-US" sz="900" spc="-100" dirty="0" smtClean="0">
                <a:solidFill>
                  <a:schemeClr val="tx1"/>
                </a:solidFill>
                <a:latin typeface="+mj-ea"/>
                <a:ea typeface="+mj-ea"/>
                <a:cs typeface="Meiryo UI" panose="020B0604030504040204" pitchFamily="50" charset="-128"/>
              </a:rPr>
              <a:t>、</a:t>
            </a:r>
            <a:r>
              <a:rPr lang="ja-JP" altLang="en-US" sz="900" dirty="0" smtClean="0">
                <a:solidFill>
                  <a:schemeClr val="tx1"/>
                </a:solidFill>
                <a:latin typeface="+mj-ea"/>
                <a:ea typeface="+mj-ea"/>
                <a:cs typeface="Meiryo UI" panose="020B0604030504040204" pitchFamily="50" charset="-128"/>
              </a:rPr>
              <a:t>関連する制度の見直し（コンテンツ流通円滑化を含む）　→第</a:t>
            </a:r>
            <a:r>
              <a:rPr lang="en-US" altLang="ja-JP" sz="900" dirty="0" smtClean="0">
                <a:solidFill>
                  <a:schemeClr val="tx1"/>
                </a:solidFill>
                <a:latin typeface="+mj-ea"/>
                <a:ea typeface="+mj-ea"/>
                <a:cs typeface="Meiryo UI" panose="020B0604030504040204" pitchFamily="50" charset="-128"/>
              </a:rPr>
              <a:t>11</a:t>
            </a:r>
            <a:r>
              <a:rPr lang="ja-JP" altLang="en-US" sz="900" dirty="0" smtClean="0">
                <a:solidFill>
                  <a:schemeClr val="tx1"/>
                </a:solidFill>
                <a:latin typeface="+mj-ea"/>
                <a:ea typeface="+mj-ea"/>
                <a:cs typeface="Meiryo UI" panose="020B0604030504040204" pitchFamily="50" charset="-128"/>
              </a:rPr>
              <a:t>条「オープンデータ」。次ページで詳しく。</a:t>
            </a:r>
            <a:endParaRPr lang="en-US" altLang="ja-JP" sz="900" dirty="0" smtClean="0">
              <a:solidFill>
                <a:schemeClr val="tx1"/>
              </a:solidFill>
              <a:latin typeface="+mj-ea"/>
              <a:ea typeface="+mj-ea"/>
              <a:cs typeface="Meiryo UI" panose="020B0604030504040204" pitchFamily="50" charset="-128"/>
            </a:endParaRPr>
          </a:p>
          <a:p>
            <a:pPr marL="171450" indent="-171450">
              <a:spcAft>
                <a:spcPts val="100"/>
              </a:spcAft>
              <a:buFont typeface="Wingdings" panose="05000000000000000000" pitchFamily="2" charset="2"/>
              <a:buChar char="u"/>
            </a:pPr>
            <a:r>
              <a:rPr lang="ja-JP" altLang="en-US" sz="900" dirty="0" smtClean="0">
                <a:solidFill>
                  <a:schemeClr val="tx1"/>
                </a:solidFill>
                <a:latin typeface="+mj-ea"/>
                <a:ea typeface="+mj-ea"/>
                <a:cs typeface="Meiryo UI" panose="020B0604030504040204" pitchFamily="50" charset="-128"/>
              </a:rPr>
              <a:t>地理的な制約、年齢その他の要因に基づく情報通信技術の利用機会又は活用に係る格差の是正　→第</a:t>
            </a:r>
            <a:r>
              <a:rPr lang="en-US" altLang="ja-JP" sz="900" dirty="0" smtClean="0">
                <a:solidFill>
                  <a:schemeClr val="tx1"/>
                </a:solidFill>
                <a:latin typeface="+mj-ea"/>
                <a:ea typeface="+mj-ea"/>
                <a:cs typeface="Meiryo UI" panose="020B0604030504040204" pitchFamily="50" charset="-128"/>
              </a:rPr>
              <a:t>14</a:t>
            </a:r>
            <a:r>
              <a:rPr lang="ja-JP" altLang="en-US" sz="900" dirty="0" smtClean="0">
                <a:solidFill>
                  <a:schemeClr val="tx1"/>
                </a:solidFill>
                <a:latin typeface="+mj-ea"/>
                <a:ea typeface="+mj-ea"/>
                <a:cs typeface="Meiryo UI" panose="020B0604030504040204" pitchFamily="50" charset="-128"/>
              </a:rPr>
              <a:t>条「デジタルデバイド</a:t>
            </a:r>
            <a:r>
              <a:rPr lang="en-US" altLang="ja-JP" sz="900" dirty="0" smtClean="0">
                <a:solidFill>
                  <a:schemeClr val="tx1"/>
                </a:solidFill>
                <a:latin typeface="+mj-ea"/>
                <a:ea typeface="+mj-ea"/>
                <a:cs typeface="Meiryo UI" panose="020B0604030504040204" pitchFamily="50" charset="-128"/>
              </a:rPr>
              <a:t>(IT</a:t>
            </a:r>
            <a:r>
              <a:rPr lang="ja-JP" altLang="en-US" sz="900" dirty="0" smtClean="0">
                <a:solidFill>
                  <a:schemeClr val="tx1"/>
                </a:solidFill>
                <a:latin typeface="+mj-ea"/>
                <a:ea typeface="+mj-ea"/>
                <a:cs typeface="Meiryo UI" panose="020B0604030504040204" pitchFamily="50" charset="-128"/>
              </a:rPr>
              <a:t>利用の機会・活用能力の格差　</a:t>
            </a:r>
            <a:r>
              <a:rPr lang="en-US" altLang="ja-JP" sz="900" dirty="0" smtClean="0">
                <a:solidFill>
                  <a:schemeClr val="tx1"/>
                </a:solidFill>
                <a:latin typeface="+mj-ea"/>
                <a:ea typeface="+mj-ea"/>
                <a:cs typeface="Meiryo UI" panose="020B0604030504040204" pitchFamily="50" charset="-128"/>
              </a:rPr>
              <a:t>Ex.</a:t>
            </a:r>
            <a:r>
              <a:rPr lang="ja-JP" altLang="en-US" sz="900" dirty="0" smtClean="0">
                <a:solidFill>
                  <a:schemeClr val="tx1"/>
                </a:solidFill>
                <a:latin typeface="+mj-ea"/>
                <a:ea typeface="+mj-ea"/>
                <a:cs typeface="Meiryo UI" panose="020B0604030504040204" pitchFamily="50" charset="-128"/>
              </a:rPr>
              <a:t>高齢者、身体障害者などインターネットやスマホを使いこなせない人</a:t>
            </a:r>
            <a:r>
              <a:rPr lang="en-US" altLang="ja-JP" sz="900" dirty="0" smtClean="0">
                <a:solidFill>
                  <a:schemeClr val="tx1"/>
                </a:solidFill>
                <a:latin typeface="+mj-ea"/>
                <a:ea typeface="+mj-ea"/>
                <a:cs typeface="Meiryo UI" panose="020B0604030504040204" pitchFamily="50" charset="-128"/>
              </a:rPr>
              <a:t>)</a:t>
            </a:r>
            <a:r>
              <a:rPr lang="ja-JP" altLang="en-US" sz="900" dirty="0" smtClean="0">
                <a:solidFill>
                  <a:schemeClr val="tx1"/>
                </a:solidFill>
                <a:latin typeface="+mj-ea"/>
                <a:ea typeface="+mj-ea"/>
                <a:cs typeface="Meiryo UI" panose="020B0604030504040204" pitchFamily="50" charset="-128"/>
              </a:rPr>
              <a:t>の是正」</a:t>
            </a:r>
            <a:endParaRPr lang="en-US" altLang="ja-JP" sz="900" dirty="0" smtClean="0">
              <a:solidFill>
                <a:schemeClr val="tx1"/>
              </a:solidFill>
              <a:latin typeface="+mj-ea"/>
              <a:ea typeface="+mj-ea"/>
              <a:cs typeface="Meiryo UI" panose="020B0604030504040204" pitchFamily="50" charset="-128"/>
            </a:endParaRPr>
          </a:p>
          <a:p>
            <a:pPr marL="171450" indent="-171450">
              <a:spcAft>
                <a:spcPts val="100"/>
              </a:spcAft>
              <a:buFont typeface="Wingdings" panose="05000000000000000000" pitchFamily="2" charset="2"/>
              <a:buChar char="u"/>
            </a:pPr>
            <a:r>
              <a:rPr lang="ja-JP" altLang="en-US" sz="900" dirty="0" smtClean="0">
                <a:solidFill>
                  <a:schemeClr val="tx1"/>
                </a:solidFill>
                <a:latin typeface="+mj-ea"/>
                <a:ea typeface="+mj-ea"/>
                <a:cs typeface="Meiryo UI" panose="020B0604030504040204" pitchFamily="50" charset="-128"/>
              </a:rPr>
              <a:t>情報システムに係る規格の整備、互換性の確保、業務の見直し、官民の情報システムの連携を図るための基盤の整備</a:t>
            </a:r>
            <a:r>
              <a:rPr lang="en-US" altLang="ja-JP" sz="900" dirty="0" smtClean="0">
                <a:solidFill>
                  <a:schemeClr val="tx1"/>
                </a:solidFill>
                <a:latin typeface="+mj-ea"/>
                <a:ea typeface="+mj-ea"/>
                <a:cs typeface="Meiryo UI" panose="020B0604030504040204" pitchFamily="50" charset="-128"/>
              </a:rPr>
              <a:t>(</a:t>
            </a:r>
            <a:r>
              <a:rPr lang="ja-JP" altLang="en-US" sz="900" dirty="0" smtClean="0">
                <a:solidFill>
                  <a:schemeClr val="tx1"/>
                </a:solidFill>
                <a:latin typeface="+mj-ea"/>
                <a:ea typeface="+mj-ea"/>
                <a:cs typeface="Meiryo UI" panose="020B0604030504040204" pitchFamily="50" charset="-128"/>
              </a:rPr>
              <a:t>サービスプラットフォーム</a:t>
            </a:r>
            <a:r>
              <a:rPr lang="en-US" altLang="ja-JP" sz="900" dirty="0" smtClean="0">
                <a:solidFill>
                  <a:schemeClr val="tx1"/>
                </a:solidFill>
                <a:latin typeface="+mj-ea"/>
                <a:ea typeface="+mj-ea"/>
                <a:cs typeface="Meiryo UI" panose="020B0604030504040204" pitchFamily="50" charset="-128"/>
              </a:rPr>
              <a:t>)</a:t>
            </a:r>
            <a:r>
              <a:rPr lang="ja-JP" altLang="en-US" sz="900" dirty="0" smtClean="0">
                <a:solidFill>
                  <a:schemeClr val="tx1"/>
                </a:solidFill>
                <a:latin typeface="+mj-ea"/>
                <a:ea typeface="+mj-ea"/>
                <a:cs typeface="Meiryo UI" panose="020B0604030504040204" pitchFamily="50" charset="-128"/>
              </a:rPr>
              <a:t>　→第</a:t>
            </a:r>
            <a:r>
              <a:rPr lang="en-US" altLang="ja-JP" sz="900" dirty="0" smtClean="0">
                <a:solidFill>
                  <a:schemeClr val="tx1"/>
                </a:solidFill>
                <a:latin typeface="+mj-ea"/>
                <a:ea typeface="+mj-ea"/>
                <a:cs typeface="Meiryo UI" panose="020B0604030504040204" pitchFamily="50" charset="-128"/>
              </a:rPr>
              <a:t>15</a:t>
            </a:r>
            <a:r>
              <a:rPr lang="ja-JP" altLang="en-US" sz="900" dirty="0" smtClean="0">
                <a:solidFill>
                  <a:schemeClr val="tx1"/>
                </a:solidFill>
                <a:latin typeface="+mj-ea"/>
                <a:ea typeface="+mj-ea"/>
                <a:cs typeface="Meiryo UI" panose="020B0604030504040204" pitchFamily="50" charset="-128"/>
              </a:rPr>
              <a:t>条　</a:t>
            </a:r>
            <a:r>
              <a:rPr lang="en-US" altLang="ja-JP" sz="900" dirty="0" smtClean="0">
                <a:solidFill>
                  <a:schemeClr val="tx1"/>
                </a:solidFill>
                <a:latin typeface="+mj-ea"/>
                <a:ea typeface="+mj-ea"/>
                <a:cs typeface="Meiryo UI" panose="020B0604030504040204" pitchFamily="50" charset="-128"/>
              </a:rPr>
              <a:t>Ex.</a:t>
            </a:r>
            <a:r>
              <a:rPr lang="ja-JP" altLang="en-US" sz="900" dirty="0" smtClean="0">
                <a:solidFill>
                  <a:schemeClr val="tx1"/>
                </a:solidFill>
                <a:latin typeface="+mj-ea"/>
                <a:ea typeface="+mj-ea"/>
                <a:cs typeface="Meiryo UI" panose="020B0604030504040204" pitchFamily="50" charset="-128"/>
              </a:rPr>
              <a:t>自治体クラウド、データフォーマットや語彙の共通化</a:t>
            </a:r>
            <a:r>
              <a:rPr lang="en-US" altLang="ja-JP" sz="900" dirty="0" smtClean="0">
                <a:solidFill>
                  <a:schemeClr val="tx1"/>
                </a:solidFill>
                <a:latin typeface="+mj-ea"/>
                <a:ea typeface="+mj-ea"/>
                <a:cs typeface="Meiryo UI" panose="020B0604030504040204" pitchFamily="50" charset="-128"/>
              </a:rPr>
              <a:t>(</a:t>
            </a:r>
            <a:r>
              <a:rPr lang="ja-JP" altLang="en-US" sz="900" dirty="0" smtClean="0">
                <a:solidFill>
                  <a:schemeClr val="tx1"/>
                </a:solidFill>
                <a:latin typeface="+mj-ea"/>
                <a:ea typeface="+mj-ea"/>
                <a:cs typeface="Meiryo UI" panose="020B0604030504040204" pitchFamily="50" charset="-128"/>
              </a:rPr>
              <a:t>共通語彙基盤</a:t>
            </a:r>
            <a:r>
              <a:rPr lang="en-US" altLang="ja-JP" sz="900" dirty="0" smtClean="0">
                <a:solidFill>
                  <a:schemeClr val="tx1"/>
                </a:solidFill>
                <a:latin typeface="+mj-ea"/>
                <a:ea typeface="+mj-ea"/>
                <a:cs typeface="Meiryo UI" panose="020B0604030504040204" pitchFamily="50" charset="-128"/>
              </a:rPr>
              <a:t>)</a:t>
            </a:r>
            <a:r>
              <a:rPr lang="ja-JP" altLang="en-US" sz="900" dirty="0" smtClean="0">
                <a:solidFill>
                  <a:schemeClr val="tx1"/>
                </a:solidFill>
                <a:latin typeface="+mj-ea"/>
                <a:ea typeface="+mj-ea"/>
                <a:cs typeface="Meiryo UI" panose="020B0604030504040204" pitchFamily="50" charset="-128"/>
              </a:rPr>
              <a:t>等諸々。</a:t>
            </a:r>
            <a:endParaRPr lang="en-US" altLang="ja-JP" sz="900" dirty="0" smtClean="0">
              <a:solidFill>
                <a:schemeClr val="tx1"/>
              </a:solidFill>
              <a:latin typeface="+mj-ea"/>
              <a:ea typeface="+mj-ea"/>
              <a:cs typeface="Meiryo UI" panose="020B0604030504040204" pitchFamily="50" charset="-128"/>
            </a:endParaRPr>
          </a:p>
          <a:p>
            <a:pPr marL="171450" indent="-171450">
              <a:spcAft>
                <a:spcPts val="100"/>
              </a:spcAft>
              <a:buFont typeface="Wingdings" panose="05000000000000000000" pitchFamily="2" charset="2"/>
              <a:buChar char="u"/>
            </a:pPr>
            <a:r>
              <a:rPr lang="ja-JP" altLang="en-US" sz="900" dirty="0" smtClean="0">
                <a:solidFill>
                  <a:schemeClr val="tx1"/>
                </a:solidFill>
                <a:latin typeface="+mj-ea"/>
                <a:ea typeface="+mj-ea"/>
                <a:cs typeface="Meiryo UI" panose="020B0604030504040204" pitchFamily="50" charset="-128"/>
              </a:rPr>
              <a:t>マイナンバーカードの利用　→第</a:t>
            </a:r>
            <a:r>
              <a:rPr lang="en-US" altLang="ja-JP" sz="900" dirty="0" smtClean="0">
                <a:solidFill>
                  <a:schemeClr val="tx1"/>
                </a:solidFill>
                <a:latin typeface="+mj-ea"/>
                <a:ea typeface="+mj-ea"/>
                <a:cs typeface="Meiryo UI" panose="020B0604030504040204" pitchFamily="50" charset="-128"/>
              </a:rPr>
              <a:t>13</a:t>
            </a:r>
            <a:r>
              <a:rPr lang="ja-JP" altLang="en-US" sz="900" dirty="0" smtClean="0">
                <a:solidFill>
                  <a:schemeClr val="tx1"/>
                </a:solidFill>
                <a:latin typeface="+mj-ea"/>
                <a:ea typeface="+mj-ea"/>
                <a:cs typeface="Meiryo UI" panose="020B0604030504040204" pitchFamily="50" charset="-128"/>
              </a:rPr>
              <a:t>条　</a:t>
            </a:r>
            <a:r>
              <a:rPr lang="en-US" altLang="ja-JP" sz="900" dirty="0" smtClean="0">
                <a:solidFill>
                  <a:schemeClr val="tx1"/>
                </a:solidFill>
                <a:latin typeface="+mj-ea"/>
                <a:ea typeface="+mj-ea"/>
                <a:cs typeface="Meiryo UI" panose="020B0604030504040204" pitchFamily="50" charset="-128"/>
              </a:rPr>
              <a:t>Ex.</a:t>
            </a:r>
            <a:r>
              <a:rPr lang="ja-JP" altLang="en-US" sz="900" dirty="0" smtClean="0">
                <a:solidFill>
                  <a:schemeClr val="tx1"/>
                </a:solidFill>
                <a:latin typeface="+mj-ea"/>
                <a:ea typeface="+mj-ea"/>
                <a:cs typeface="Meiryo UI" panose="020B0604030504040204" pitchFamily="50" charset="-128"/>
              </a:rPr>
              <a:t>コンビニ交付、マイキープラットフォーム、マイナポータル</a:t>
            </a:r>
          </a:p>
          <a:p>
            <a:pPr marL="0" indent="0">
              <a:spcAft>
                <a:spcPts val="100"/>
              </a:spcAft>
              <a:buFont typeface="Wingdings" panose="05000000000000000000" pitchFamily="2" charset="2"/>
              <a:buNone/>
            </a:pPr>
            <a:r>
              <a:rPr lang="ja-JP" altLang="en-US" sz="900" dirty="0" smtClean="0">
                <a:solidFill>
                  <a:schemeClr val="tx1"/>
                </a:solidFill>
                <a:latin typeface="+mj-ea"/>
                <a:ea typeface="+mj-ea"/>
                <a:cs typeface="Meiryo UI" panose="020B0604030504040204" pitchFamily="50" charset="-128"/>
              </a:rPr>
              <a:t>上記</a:t>
            </a:r>
            <a:r>
              <a:rPr lang="en-US" altLang="ja-JP" sz="900" dirty="0" smtClean="0">
                <a:solidFill>
                  <a:schemeClr val="tx1"/>
                </a:solidFill>
                <a:latin typeface="+mj-ea"/>
                <a:ea typeface="+mj-ea"/>
                <a:cs typeface="Meiryo UI" panose="020B0604030504040204" pitchFamily="50" charset="-128"/>
              </a:rPr>
              <a:t>5</a:t>
            </a:r>
            <a:r>
              <a:rPr lang="ja-JP" altLang="en-US" sz="900" dirty="0" smtClean="0">
                <a:solidFill>
                  <a:schemeClr val="tx1"/>
                </a:solidFill>
                <a:latin typeface="+mj-ea"/>
                <a:ea typeface="+mj-ea"/>
                <a:cs typeface="Meiryo UI" panose="020B0604030504040204" pitchFamily="50" charset="-128"/>
              </a:rPr>
              <a:t>つのうち、条文の主語に「地方公共団体」が含まれるものは、第</a:t>
            </a:r>
            <a:r>
              <a:rPr lang="en-US" altLang="ja-JP" sz="900" dirty="0" smtClean="0">
                <a:solidFill>
                  <a:schemeClr val="tx1"/>
                </a:solidFill>
                <a:latin typeface="+mj-ea"/>
                <a:ea typeface="+mj-ea"/>
                <a:cs typeface="Meiryo UI" panose="020B0604030504040204" pitchFamily="50" charset="-128"/>
              </a:rPr>
              <a:t>11</a:t>
            </a:r>
            <a:r>
              <a:rPr lang="ja-JP" altLang="en-US" sz="900" dirty="0" smtClean="0">
                <a:solidFill>
                  <a:schemeClr val="tx1"/>
                </a:solidFill>
                <a:latin typeface="+mj-ea"/>
                <a:ea typeface="+mj-ea"/>
                <a:cs typeface="Meiryo UI" panose="020B0604030504040204" pitchFamily="50" charset="-128"/>
              </a:rPr>
              <a:t>条と第</a:t>
            </a:r>
            <a:r>
              <a:rPr lang="en-US" altLang="ja-JP" sz="900" dirty="0" smtClean="0">
                <a:solidFill>
                  <a:schemeClr val="tx1"/>
                </a:solidFill>
                <a:latin typeface="+mj-ea"/>
                <a:ea typeface="+mj-ea"/>
                <a:cs typeface="Meiryo UI" panose="020B0604030504040204" pitchFamily="50" charset="-128"/>
              </a:rPr>
              <a:t>15</a:t>
            </a:r>
            <a:r>
              <a:rPr lang="ja-JP" altLang="en-US" sz="900" dirty="0" smtClean="0">
                <a:solidFill>
                  <a:schemeClr val="tx1"/>
                </a:solidFill>
                <a:latin typeface="+mj-ea"/>
                <a:ea typeface="+mj-ea"/>
                <a:cs typeface="Meiryo UI" panose="020B0604030504040204" pitchFamily="50" charset="-128"/>
              </a:rPr>
              <a:t>条。（他は「国」のみ）</a:t>
            </a:r>
            <a:endParaRPr kumimoji="1" lang="ja-JP" altLang="en-US" sz="900" dirty="0" smtClean="0">
              <a:solidFill>
                <a:schemeClr val="tx1"/>
              </a:solidFill>
              <a:latin typeface="+mj-ea"/>
              <a:ea typeface="+mj-ea"/>
            </a:endParaRPr>
          </a:p>
          <a:p>
            <a:endParaRPr kumimoji="1" lang="ja-JP" altLang="en-US" sz="1050" dirty="0">
              <a:solidFill>
                <a:schemeClr val="tx1"/>
              </a:solidFill>
              <a:latin typeface="+mj-ea"/>
              <a:ea typeface="+mj-ea"/>
            </a:endParaRPr>
          </a:p>
        </p:txBody>
      </p:sp>
      <p:sp>
        <p:nvSpPr>
          <p:cNvPr id="4" name="スライド番号プレースホルダー 3"/>
          <p:cNvSpPr>
            <a:spLocks noGrp="1"/>
          </p:cNvSpPr>
          <p:nvPr>
            <p:ph type="sldNum" sz="quarter" idx="10"/>
          </p:nvPr>
        </p:nvSpPr>
        <p:spPr>
          <a:xfrm>
            <a:off x="3855221" y="9440372"/>
            <a:ext cx="2950374" cy="497366"/>
          </a:xfrm>
          <a:prstGeom prst="rect">
            <a:avLst/>
          </a:prstGeom>
        </p:spPr>
        <p:txBody>
          <a:bodyPr lIns="92236" tIns="46118" rIns="92236" bIns="46118"/>
          <a:lstStyle/>
          <a:p>
            <a:fld id="{F4CC343B-79EE-4C7F-A5B5-444445458AEB}" type="slidenum">
              <a:rPr lang="ja-JP" altLang="en-US" smtClean="0">
                <a:solidFill>
                  <a:prstClr val="black"/>
                </a:solidFill>
              </a:rPr>
              <a:pPr/>
              <a:t>3</a:t>
            </a:fld>
            <a:endParaRPr lang="ja-JP" altLang="en-US">
              <a:solidFill>
                <a:prstClr val="black"/>
              </a:solidFill>
            </a:endParaRPr>
          </a:p>
        </p:txBody>
      </p:sp>
    </p:spTree>
    <p:extLst>
      <p:ext uri="{BB962C8B-B14F-4D97-AF65-F5344CB8AC3E}">
        <p14:creationId xmlns:p14="http://schemas.microsoft.com/office/powerpoint/2010/main" val="15344347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050" dirty="0" smtClean="0">
                <a:solidFill>
                  <a:schemeClr val="tx1"/>
                </a:solidFill>
                <a:latin typeface="+mj-ea"/>
                <a:ea typeface="+mj-ea"/>
              </a:rPr>
              <a:t>■オープンデータに関する条項</a:t>
            </a:r>
          </a:p>
          <a:p>
            <a:r>
              <a:rPr kumimoji="1" lang="ja-JP" altLang="en-US" sz="1050" dirty="0" smtClean="0">
                <a:solidFill>
                  <a:schemeClr val="tx1"/>
                </a:solidFill>
                <a:latin typeface="+mj-ea"/>
                <a:ea typeface="+mj-ea"/>
              </a:rPr>
              <a:t>・官デ法の中で、オープンデータに関する条項である第</a:t>
            </a:r>
            <a:r>
              <a:rPr kumimoji="1" lang="en-US" altLang="ja-JP" sz="1050" dirty="0" smtClean="0">
                <a:solidFill>
                  <a:schemeClr val="tx1"/>
                </a:solidFill>
                <a:latin typeface="+mj-ea"/>
                <a:ea typeface="+mj-ea"/>
              </a:rPr>
              <a:t>11</a:t>
            </a:r>
            <a:r>
              <a:rPr kumimoji="1" lang="ja-JP" altLang="en-US" sz="1050" dirty="0" smtClean="0">
                <a:solidFill>
                  <a:schemeClr val="tx1"/>
                </a:solidFill>
                <a:latin typeface="+mj-ea"/>
                <a:ea typeface="+mj-ea"/>
              </a:rPr>
              <a:t>条を紹介する。</a:t>
            </a:r>
          </a:p>
          <a:p>
            <a:r>
              <a:rPr kumimoji="1" lang="ja-JP" altLang="en-US" sz="1050" dirty="0" smtClean="0">
                <a:solidFill>
                  <a:schemeClr val="tx1"/>
                </a:solidFill>
                <a:latin typeface="+mj-ea"/>
                <a:ea typeface="+mj-ea"/>
              </a:rPr>
              <a:t>・国、地方公共団体は、自らが保有する官民データ（官デ法第</a:t>
            </a:r>
            <a:r>
              <a:rPr kumimoji="1" lang="en-US" altLang="ja-JP" sz="1050" dirty="0" smtClean="0">
                <a:solidFill>
                  <a:schemeClr val="tx1"/>
                </a:solidFill>
                <a:latin typeface="+mj-ea"/>
                <a:ea typeface="+mj-ea"/>
              </a:rPr>
              <a:t>2</a:t>
            </a:r>
            <a:r>
              <a:rPr kumimoji="1" lang="ja-JP" altLang="en-US" sz="1050" dirty="0" smtClean="0">
                <a:solidFill>
                  <a:schemeClr val="tx1"/>
                </a:solidFill>
                <a:latin typeface="+mj-ea"/>
                <a:ea typeface="+mj-ea"/>
              </a:rPr>
              <a:t>条にて定義）について、国民がインターネット等を通じて容易に利用できるよう、必要な措置を講ずることとされた。（第</a:t>
            </a:r>
            <a:r>
              <a:rPr kumimoji="1" lang="en-US" altLang="ja-JP" sz="1050" dirty="0" smtClean="0">
                <a:solidFill>
                  <a:schemeClr val="tx1"/>
                </a:solidFill>
                <a:latin typeface="+mj-ea"/>
                <a:ea typeface="+mj-ea"/>
              </a:rPr>
              <a:t>2</a:t>
            </a:r>
            <a:r>
              <a:rPr kumimoji="1" lang="ja-JP" altLang="en-US" sz="1050" dirty="0" smtClean="0">
                <a:solidFill>
                  <a:schemeClr val="tx1"/>
                </a:solidFill>
                <a:latin typeface="+mj-ea"/>
                <a:ea typeface="+mj-ea"/>
              </a:rPr>
              <a:t>項において、事業者は公益増進に資する官民データについて努力義務）</a:t>
            </a:r>
          </a:p>
          <a:p>
            <a:r>
              <a:rPr kumimoji="1" lang="ja-JP" altLang="en-US" sz="1050" dirty="0" smtClean="0">
                <a:solidFill>
                  <a:schemeClr val="tx1"/>
                </a:solidFill>
                <a:latin typeface="+mj-ea"/>
                <a:ea typeface="+mj-ea"/>
              </a:rPr>
              <a:t>・本条項が、自治体がオープンデータに取り組む必要がある根拠とされている。</a:t>
            </a:r>
            <a:endParaRPr kumimoji="1" lang="ja-JP" altLang="en-US" sz="1050" dirty="0">
              <a:solidFill>
                <a:schemeClr val="tx1"/>
              </a:solidFill>
              <a:latin typeface="+mj-ea"/>
              <a:ea typeface="+mj-ea"/>
            </a:endParaRPr>
          </a:p>
        </p:txBody>
      </p:sp>
      <p:sp>
        <p:nvSpPr>
          <p:cNvPr id="4" name="スライド番号プレースホルダー 3"/>
          <p:cNvSpPr>
            <a:spLocks noGrp="1"/>
          </p:cNvSpPr>
          <p:nvPr>
            <p:ph type="sldNum" sz="quarter" idx="10"/>
          </p:nvPr>
        </p:nvSpPr>
        <p:spPr/>
        <p:txBody>
          <a:bodyPr/>
          <a:lstStyle/>
          <a:p>
            <a:fld id="{F4CC343B-79EE-4C7F-A5B5-444445458AEB}" type="slidenum">
              <a:rPr lang="ja-JP" altLang="en-US" smtClean="0">
                <a:solidFill>
                  <a:prstClr val="black"/>
                </a:solidFill>
              </a:rPr>
              <a:pPr/>
              <a:t>4</a:t>
            </a:fld>
            <a:endParaRPr lang="ja-JP" altLang="en-US">
              <a:solidFill>
                <a:prstClr val="black"/>
              </a:solidFill>
            </a:endParaRPr>
          </a:p>
        </p:txBody>
      </p:sp>
    </p:spTree>
    <p:extLst>
      <p:ext uri="{BB962C8B-B14F-4D97-AF65-F5344CB8AC3E}">
        <p14:creationId xmlns:p14="http://schemas.microsoft.com/office/powerpoint/2010/main" val="29246385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050" dirty="0" smtClean="0">
                <a:solidFill>
                  <a:schemeClr val="tx1"/>
                </a:solidFill>
                <a:latin typeface="+mj-ea"/>
                <a:ea typeface="+mj-ea"/>
              </a:rPr>
              <a:t>■官民データ活用推進基本計画等の策定</a:t>
            </a:r>
          </a:p>
          <a:p>
            <a:r>
              <a:rPr kumimoji="1" lang="ja-JP" altLang="en-US" sz="1050" dirty="0" smtClean="0">
                <a:solidFill>
                  <a:schemeClr val="tx1"/>
                </a:solidFill>
                <a:latin typeface="+mj-ea"/>
                <a:ea typeface="+mj-ea"/>
              </a:rPr>
              <a:t>・国、都道府県、市町村の計画の関係を示した図。</a:t>
            </a:r>
          </a:p>
          <a:p>
            <a:r>
              <a:rPr kumimoji="1" lang="ja-JP" altLang="en-US" sz="1050" dirty="0" smtClean="0">
                <a:solidFill>
                  <a:schemeClr val="tx1"/>
                </a:solidFill>
                <a:latin typeface="+mj-ea"/>
                <a:ea typeface="+mj-ea"/>
              </a:rPr>
              <a:t>・国は計画策定することが義務。</a:t>
            </a:r>
          </a:p>
          <a:p>
            <a:r>
              <a:rPr kumimoji="1" lang="ja-JP" altLang="en-US" sz="1050" dirty="0" smtClean="0">
                <a:solidFill>
                  <a:schemeClr val="tx1"/>
                </a:solidFill>
                <a:latin typeface="+mj-ea"/>
                <a:ea typeface="+mj-ea"/>
              </a:rPr>
              <a:t>・都道府県は「国の計画に即して」計画策定することが義務。</a:t>
            </a:r>
          </a:p>
          <a:p>
            <a:r>
              <a:rPr kumimoji="1" lang="ja-JP" altLang="en-US" sz="1050" dirty="0" smtClean="0">
                <a:solidFill>
                  <a:schemeClr val="tx1"/>
                </a:solidFill>
                <a:latin typeface="+mj-ea"/>
                <a:ea typeface="+mj-ea"/>
              </a:rPr>
              <a:t>・市町村は「国の計画に即して」「都道府県の計画を勘案して」計画策定することが</a:t>
            </a:r>
            <a:r>
              <a:rPr kumimoji="1" lang="en-US" altLang="ja-JP" sz="1050" dirty="0" smtClean="0">
                <a:solidFill>
                  <a:schemeClr val="tx1"/>
                </a:solidFill>
                <a:latin typeface="+mj-ea"/>
                <a:ea typeface="+mj-ea"/>
              </a:rPr>
              <a:t>『</a:t>
            </a:r>
            <a:r>
              <a:rPr kumimoji="1" lang="ja-JP" altLang="en-US" sz="1050" dirty="0" smtClean="0">
                <a:solidFill>
                  <a:schemeClr val="tx1"/>
                </a:solidFill>
                <a:latin typeface="+mj-ea"/>
                <a:ea typeface="+mj-ea"/>
              </a:rPr>
              <a:t>努力</a:t>
            </a:r>
            <a:r>
              <a:rPr kumimoji="1" lang="en-US" altLang="ja-JP" sz="1050" dirty="0" smtClean="0">
                <a:solidFill>
                  <a:schemeClr val="tx1"/>
                </a:solidFill>
                <a:latin typeface="+mj-ea"/>
                <a:ea typeface="+mj-ea"/>
              </a:rPr>
              <a:t>』</a:t>
            </a:r>
            <a:r>
              <a:rPr kumimoji="1" lang="ja-JP" altLang="en-US" sz="1050" dirty="0" smtClean="0">
                <a:solidFill>
                  <a:schemeClr val="tx1"/>
                </a:solidFill>
                <a:latin typeface="+mj-ea"/>
                <a:ea typeface="+mj-ea"/>
              </a:rPr>
              <a:t>義務。</a:t>
            </a:r>
          </a:p>
          <a:p>
            <a:r>
              <a:rPr kumimoji="1" lang="ja-JP" altLang="en-US" sz="1050" dirty="0" smtClean="0">
                <a:solidFill>
                  <a:schemeClr val="tx1"/>
                </a:solidFill>
                <a:latin typeface="+mj-ea"/>
                <a:ea typeface="+mj-ea"/>
              </a:rPr>
              <a:t>・このように地公体が国の計画に即して計画策定をすることで、「整合性を確保」する仕組みになっている。</a:t>
            </a:r>
          </a:p>
        </p:txBody>
      </p:sp>
      <p:sp>
        <p:nvSpPr>
          <p:cNvPr id="4" name="スライド番号プレースホルダー 3"/>
          <p:cNvSpPr>
            <a:spLocks noGrp="1"/>
          </p:cNvSpPr>
          <p:nvPr>
            <p:ph type="sldNum" sz="quarter" idx="10"/>
          </p:nvPr>
        </p:nvSpPr>
        <p:spPr/>
        <p:txBody>
          <a:bodyPr/>
          <a:lstStyle/>
          <a:p>
            <a:fld id="{F4CC343B-79EE-4C7F-A5B5-444445458AEB}" type="slidenum">
              <a:rPr lang="ja-JP" altLang="en-US" smtClean="0">
                <a:solidFill>
                  <a:prstClr val="black"/>
                </a:solidFill>
              </a:rPr>
              <a:pPr/>
              <a:t>5</a:t>
            </a:fld>
            <a:endParaRPr lang="ja-JP" altLang="en-US">
              <a:solidFill>
                <a:prstClr val="black"/>
              </a:solidFill>
            </a:endParaRPr>
          </a:p>
        </p:txBody>
      </p:sp>
    </p:spTree>
    <p:extLst>
      <p:ext uri="{BB962C8B-B14F-4D97-AF65-F5344CB8AC3E}">
        <p14:creationId xmlns:p14="http://schemas.microsoft.com/office/powerpoint/2010/main" val="37524129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3BDD594-AC10-4312-8200-A7F2B2E82A05}" type="slidenum">
              <a:rPr kumimoji="1" lang="ja-JP" altLang="en-US" smtClean="0"/>
              <a:t>6</a:t>
            </a:fld>
            <a:endParaRPr kumimoji="1" lang="ja-JP" altLang="en-US"/>
          </a:p>
        </p:txBody>
      </p:sp>
    </p:spTree>
    <p:extLst>
      <p:ext uri="{BB962C8B-B14F-4D97-AF65-F5344CB8AC3E}">
        <p14:creationId xmlns:p14="http://schemas.microsoft.com/office/powerpoint/2010/main" val="17726953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050" dirty="0" smtClean="0">
                <a:solidFill>
                  <a:schemeClr val="tx1"/>
                </a:solidFill>
                <a:latin typeface="+mj-ea"/>
                <a:ea typeface="+mj-ea"/>
              </a:rPr>
              <a:t>■</a:t>
            </a:r>
            <a:r>
              <a:rPr lang="ja-JP" altLang="en-US" sz="1050" b="0" dirty="0" smtClean="0">
                <a:solidFill>
                  <a:schemeClr val="tx1"/>
                </a:solidFill>
                <a:latin typeface="+mj-ea"/>
                <a:ea typeface="+mj-ea"/>
                <a:cs typeface="Meiryo UI" panose="020B0604030504040204" pitchFamily="50" charset="-128"/>
              </a:rPr>
              <a:t>新潟県官民データ活用推進計画の策定</a:t>
            </a:r>
          </a:p>
          <a:p>
            <a:r>
              <a:rPr kumimoji="1" lang="ja-JP" altLang="en-US" sz="1050" b="0" dirty="0" smtClean="0">
                <a:solidFill>
                  <a:schemeClr val="tx1"/>
                </a:solidFill>
                <a:latin typeface="+mj-ea"/>
                <a:ea typeface="+mj-ea"/>
              </a:rPr>
              <a:t>・既に市町村の皆様との意見交換会で説明している内容なので簡単に紹介。</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smtClean="0">
                <a:solidFill>
                  <a:schemeClr val="tx1"/>
                </a:solidFill>
                <a:latin typeface="+mj-ea"/>
                <a:ea typeface="+mj-ea"/>
              </a:rPr>
              <a:t>・県は計画策定が義務とされているが、</a:t>
            </a:r>
            <a:r>
              <a:rPr kumimoji="1" lang="ja-JP" altLang="en-US" sz="1050" dirty="0" smtClean="0">
                <a:solidFill>
                  <a:schemeClr val="tx1"/>
                </a:solidFill>
                <a:latin typeface="+mj-ea"/>
                <a:ea typeface="+mj-ea"/>
                <a:cs typeface="Meiryo UI" panose="020B0604030504040204" pitchFamily="50" charset="-128"/>
              </a:rPr>
              <a:t>現行の情報化推進計画である「新潟県情報化プラン」の見直しにより対応する。本年度中に見直し後の計画案を策定し、</a:t>
            </a:r>
            <a:r>
              <a:rPr kumimoji="1" lang="en-US" altLang="ja-JP" sz="1050" dirty="0" smtClean="0">
                <a:solidFill>
                  <a:schemeClr val="tx1"/>
                </a:solidFill>
                <a:latin typeface="+mj-ea"/>
                <a:ea typeface="+mj-ea"/>
                <a:cs typeface="Meiryo UI" panose="020B0604030504040204" pitchFamily="50" charset="-128"/>
              </a:rPr>
              <a:t>2019</a:t>
            </a:r>
            <a:r>
              <a:rPr kumimoji="1" lang="ja-JP" altLang="en-US" sz="1050" dirty="0" smtClean="0">
                <a:solidFill>
                  <a:schemeClr val="tx1"/>
                </a:solidFill>
                <a:latin typeface="+mj-ea"/>
                <a:ea typeface="+mj-ea"/>
                <a:cs typeface="Meiryo UI" panose="020B0604030504040204" pitchFamily="50" charset="-128"/>
              </a:rPr>
              <a:t>年度からの計画開始を目指す。</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smtClean="0">
                <a:solidFill>
                  <a:schemeClr val="tx1"/>
                </a:solidFill>
                <a:latin typeface="+mj-ea"/>
                <a:ea typeface="+mj-ea"/>
                <a:cs typeface="Meiryo UI" panose="020B0604030504040204" pitchFamily="50" charset="-128"/>
              </a:rPr>
              <a:t>・現在「庁内照会による関連施策の調査」まで終了。外部有識者会議を今後開催する予定としている。</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93BDD594-AC10-4312-8200-A7F2B2E82A05}" type="slidenum">
              <a:rPr kumimoji="1" lang="ja-JP" altLang="en-US" smtClean="0"/>
              <a:t>7</a:t>
            </a:fld>
            <a:endParaRPr kumimoji="1" lang="ja-JP" altLang="en-US"/>
          </a:p>
        </p:txBody>
      </p:sp>
    </p:spTree>
    <p:extLst>
      <p:ext uri="{BB962C8B-B14F-4D97-AF65-F5344CB8AC3E}">
        <p14:creationId xmlns:p14="http://schemas.microsoft.com/office/powerpoint/2010/main" val="28896791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spect="1" noChangeArrowheads="1" noTextEdit="1"/>
          </p:cNvSpPr>
          <p:nvPr>
            <p:ph type="sldImg"/>
          </p:nvPr>
        </p:nvSpPr>
        <p:spPr>
          <a:xfrm>
            <a:off x="714375" y="746125"/>
            <a:ext cx="5381625" cy="3725863"/>
          </a:xfrm>
          <a:prstGeom prst="rect">
            <a:avLst/>
          </a:prstGeom>
          <a:ln/>
        </p:spPr>
      </p:sp>
      <p:sp>
        <p:nvSpPr>
          <p:cNvPr id="32771" name="Rectangle 3"/>
          <p:cNvSpPr>
            <a:spLocks noGrp="1" noChangeArrowheads="1"/>
          </p:cNvSpPr>
          <p:nvPr>
            <p:ph type="body" idx="1"/>
          </p:nvPr>
        </p:nvSpPr>
        <p:spPr>
          <a:xfrm>
            <a:off x="679451" y="4721226"/>
            <a:ext cx="5448300" cy="4471988"/>
          </a:xfrm>
          <a:prstGeom prst="rect">
            <a:avLst/>
          </a:prstGeom>
          <a:no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b="0" dirty="0" smtClean="0">
                <a:solidFill>
                  <a:schemeClr val="tx1"/>
                </a:solidFill>
                <a:latin typeface="+mj-ea"/>
                <a:ea typeface="+mj-ea"/>
              </a:rPr>
              <a:t>■</a:t>
            </a:r>
            <a:r>
              <a:rPr lang="ja-JP" altLang="en-US" sz="1050" b="0" dirty="0" smtClean="0">
                <a:solidFill>
                  <a:schemeClr val="tx1"/>
                </a:solidFill>
                <a:latin typeface="+mj-ea"/>
                <a:ea typeface="+mj-ea"/>
                <a:cs typeface="Meiryo UI" panose="020B0604030504040204" pitchFamily="50" charset="-128"/>
              </a:rPr>
              <a:t>新潟県情報化プラン</a:t>
            </a:r>
            <a:r>
              <a:rPr lang="en-US" altLang="ja-JP" sz="1050" b="0" dirty="0" smtClean="0">
                <a:solidFill>
                  <a:schemeClr val="tx1"/>
                </a:solidFill>
                <a:latin typeface="+mj-ea"/>
                <a:ea typeface="+mj-ea"/>
                <a:cs typeface="Meiryo UI" panose="020B0604030504040204" pitchFamily="50" charset="-128"/>
              </a:rPr>
              <a:t>(2016</a:t>
            </a:r>
            <a:r>
              <a:rPr lang="ja-JP" altLang="en-US" sz="1050" b="0" dirty="0" smtClean="0">
                <a:solidFill>
                  <a:schemeClr val="tx1"/>
                </a:solidFill>
                <a:latin typeface="+mj-ea"/>
                <a:ea typeface="+mj-ea"/>
                <a:cs typeface="Meiryo UI" panose="020B0604030504040204" pitchFamily="50" charset="-128"/>
              </a:rPr>
              <a:t>～</a:t>
            </a:r>
            <a:r>
              <a:rPr lang="en-US" altLang="ja-JP" sz="1050" b="0" dirty="0" smtClean="0">
                <a:solidFill>
                  <a:schemeClr val="tx1"/>
                </a:solidFill>
                <a:latin typeface="+mj-ea"/>
                <a:ea typeface="+mj-ea"/>
                <a:cs typeface="Meiryo UI" panose="020B0604030504040204" pitchFamily="50" charset="-128"/>
              </a:rPr>
              <a:t>2019</a:t>
            </a:r>
            <a:r>
              <a:rPr lang="ja-JP" altLang="en-US" sz="1050" b="0" dirty="0" smtClean="0">
                <a:solidFill>
                  <a:schemeClr val="tx1"/>
                </a:solidFill>
                <a:latin typeface="+mj-ea"/>
                <a:ea typeface="+mj-ea"/>
                <a:cs typeface="Meiryo UI" panose="020B0604030504040204" pitchFamily="50" charset="-128"/>
              </a:rPr>
              <a:t>）の概要</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b="0" dirty="0" smtClean="0">
                <a:solidFill>
                  <a:schemeClr val="tx1"/>
                </a:solidFill>
                <a:latin typeface="+mj-ea"/>
                <a:ea typeface="+mj-ea"/>
                <a:cs typeface="Meiryo UI" panose="020B0604030504040204" pitchFamily="50" charset="-128"/>
              </a:rPr>
              <a:t>・現在の情報化プランを簡単に紹介する。</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b="0" dirty="0" smtClean="0">
                <a:solidFill>
                  <a:schemeClr val="tx1"/>
                </a:solidFill>
                <a:latin typeface="+mj-ea"/>
                <a:ea typeface="+mj-ea"/>
                <a:cs typeface="Meiryo UI" panose="020B0604030504040204" pitchFamily="50" charset="-128"/>
              </a:rPr>
              <a:t>・泉田知事時代に策定された県総合計画「</a:t>
            </a:r>
            <a:r>
              <a:rPr lang="ja-JP" altLang="en-US" sz="1050" b="0" dirty="0" smtClean="0">
                <a:solidFill>
                  <a:schemeClr val="tx1"/>
                </a:solidFill>
                <a:latin typeface="+mj-ea"/>
                <a:ea typeface="+mj-ea"/>
              </a:rPr>
              <a:t>新潟県「夢おこし」政策プラン</a:t>
            </a:r>
            <a:r>
              <a:rPr lang="ja-JP" altLang="en-US" sz="1050" b="0" dirty="0" smtClean="0">
                <a:solidFill>
                  <a:schemeClr val="tx1"/>
                </a:solidFill>
                <a:latin typeface="+mj-ea"/>
                <a:ea typeface="+mj-ea"/>
                <a:cs typeface="Meiryo UI" panose="020B0604030504040204" pitchFamily="50" charset="-128"/>
              </a:rPr>
              <a:t>」、「</a:t>
            </a:r>
            <a:r>
              <a:rPr lang="ja-JP" altLang="en-US" sz="1050" b="0" dirty="0" smtClean="0">
                <a:solidFill>
                  <a:schemeClr val="tx1"/>
                </a:solidFill>
                <a:latin typeface="+mj-ea"/>
                <a:ea typeface="+mj-ea"/>
              </a:rPr>
              <a:t>新潟県行政経営改革推進ビジョン</a:t>
            </a:r>
            <a:r>
              <a:rPr lang="ja-JP" altLang="en-US" sz="1050" b="0" dirty="0" smtClean="0">
                <a:solidFill>
                  <a:schemeClr val="tx1"/>
                </a:solidFill>
                <a:latin typeface="+mj-ea"/>
                <a:ea typeface="+mj-ea"/>
                <a:cs typeface="Meiryo UI" panose="020B0604030504040204" pitchFamily="50" charset="-128"/>
              </a:rPr>
              <a:t>」の下位計画として位置づけ。</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b="0" dirty="0" smtClean="0">
                <a:solidFill>
                  <a:schemeClr val="tx1"/>
                </a:solidFill>
                <a:latin typeface="+mj-ea"/>
                <a:ea typeface="+mj-ea"/>
                <a:cs typeface="Meiryo UI" panose="020B0604030504040204" pitchFamily="50" charset="-128"/>
              </a:rPr>
              <a:t>・各部局の取組を</a:t>
            </a:r>
            <a:r>
              <a:rPr lang="en-US" altLang="ja-JP" sz="1050" b="0" dirty="0" smtClean="0">
                <a:solidFill>
                  <a:schemeClr val="tx1"/>
                </a:solidFill>
                <a:latin typeface="+mj-ea"/>
                <a:ea typeface="+mj-ea"/>
                <a:cs typeface="Meiryo UI" panose="020B0604030504040204" pitchFamily="50" charset="-128"/>
              </a:rPr>
              <a:t>IT</a:t>
            </a:r>
            <a:r>
              <a:rPr lang="ja-JP" altLang="en-US" sz="1050" b="0" dirty="0" smtClean="0">
                <a:solidFill>
                  <a:schemeClr val="tx1"/>
                </a:solidFill>
                <a:latin typeface="+mj-ea"/>
                <a:ea typeface="+mj-ea"/>
                <a:cs typeface="Meiryo UI" panose="020B0604030504040204" pitchFamily="50" charset="-128"/>
              </a:rPr>
              <a:t>の切り口で記述した「地域情報化」と、県庁内部の情報化の取組を記述した「行政情報化」で構成。</a:t>
            </a:r>
          </a:p>
          <a:p>
            <a:pPr eaLnBrk="1" hangingPunct="1"/>
            <a:endParaRPr lang="en-US" altLang="ja-JP" dirty="0" smtClean="0"/>
          </a:p>
        </p:txBody>
      </p:sp>
    </p:spTree>
    <p:extLst>
      <p:ext uri="{BB962C8B-B14F-4D97-AF65-F5344CB8AC3E}">
        <p14:creationId xmlns:p14="http://schemas.microsoft.com/office/powerpoint/2010/main" val="24360243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6"/>
            <a:ext cx="84201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81576E7E-47D9-4876-81E3-0A5FE074B541}" type="datetime1">
              <a:rPr kumimoji="1" lang="ja-JP" altLang="en-US" smtClean="0"/>
              <a:t>2019/1/31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23108DB-56D9-4669-A95A-E27FB6A1516F}" type="slidenum">
              <a:rPr kumimoji="1" lang="ja-JP" altLang="en-US" smtClean="0"/>
              <a:t>‹#›</a:t>
            </a:fld>
            <a:endParaRPr kumimoji="1" lang="ja-JP" altLang="en-US"/>
          </a:p>
        </p:txBody>
      </p:sp>
    </p:spTree>
    <p:extLst>
      <p:ext uri="{BB962C8B-B14F-4D97-AF65-F5344CB8AC3E}">
        <p14:creationId xmlns:p14="http://schemas.microsoft.com/office/powerpoint/2010/main" val="27610362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E15F7851-D65D-4B1D-AEC2-7BC374FF05C9}" type="datetime1">
              <a:rPr kumimoji="1" lang="ja-JP" altLang="en-US" smtClean="0"/>
              <a:t>2019/1/31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23108DB-56D9-4669-A95A-E27FB6A1516F}" type="slidenum">
              <a:rPr kumimoji="1" lang="ja-JP" altLang="en-US" smtClean="0"/>
              <a:t>‹#›</a:t>
            </a:fld>
            <a:endParaRPr kumimoji="1" lang="ja-JP" altLang="en-US"/>
          </a:p>
        </p:txBody>
      </p:sp>
    </p:spTree>
    <p:extLst>
      <p:ext uri="{BB962C8B-B14F-4D97-AF65-F5344CB8AC3E}">
        <p14:creationId xmlns:p14="http://schemas.microsoft.com/office/powerpoint/2010/main" val="1429160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39"/>
            <a:ext cx="222885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95300" y="274639"/>
            <a:ext cx="652145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A41B705B-433C-46DF-971A-39A549F9A0BF}" type="datetime1">
              <a:rPr kumimoji="1" lang="ja-JP" altLang="en-US" smtClean="0"/>
              <a:t>2019/1/31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23108DB-56D9-4669-A95A-E27FB6A1516F}" type="slidenum">
              <a:rPr kumimoji="1" lang="ja-JP" altLang="en-US" smtClean="0"/>
              <a:t>‹#›</a:t>
            </a:fld>
            <a:endParaRPr kumimoji="1" lang="ja-JP" altLang="en-US"/>
          </a:p>
        </p:txBody>
      </p:sp>
    </p:spTree>
    <p:extLst>
      <p:ext uri="{BB962C8B-B14F-4D97-AF65-F5344CB8AC3E}">
        <p14:creationId xmlns:p14="http://schemas.microsoft.com/office/powerpoint/2010/main" val="22339892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6"/>
            <a:ext cx="84201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F61E3FF1-E95F-4974-ACCB-9BE9E5D12E48}" type="datetime1">
              <a:rPr lang="ja-JP" altLang="en-US" smtClean="0">
                <a:solidFill>
                  <a:prstClr val="black">
                    <a:tint val="75000"/>
                  </a:prstClr>
                </a:solidFill>
              </a:rPr>
              <a:t>2019/1/31</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623108DB-56D9-4669-A95A-E27FB6A1516F}" type="slidenum">
              <a:rPr lang="ja-JP" altLang="en-US">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1558246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48EA9875-96ED-4E90-B307-EB836467A6E6}" type="datetime1">
              <a:rPr lang="ja-JP" altLang="en-US" smtClean="0">
                <a:solidFill>
                  <a:prstClr val="black">
                    <a:tint val="75000"/>
                  </a:prstClr>
                </a:solidFill>
              </a:rPr>
              <a:t>2019/1/31</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623108DB-56D9-4669-A95A-E27FB6A1516F}" type="slidenum">
              <a:rPr lang="ja-JP" altLang="en-US">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4889446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01"/>
            <a:ext cx="84201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BBCEED2D-B3F8-4236-ABC4-8E87B719BDBB}" type="datetime1">
              <a:rPr lang="ja-JP" altLang="en-US" smtClean="0">
                <a:solidFill>
                  <a:prstClr val="black">
                    <a:tint val="75000"/>
                  </a:prstClr>
                </a:solidFill>
              </a:rPr>
              <a:t>2019/1/31</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623108DB-56D9-4669-A95A-E27FB6A1516F}" type="slidenum">
              <a:rPr lang="ja-JP" altLang="en-US">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6574492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9530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503555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8FE8BCC2-090E-4896-952C-A2BFCB833E92}" type="datetime1">
              <a:rPr lang="ja-JP" altLang="en-US" smtClean="0">
                <a:solidFill>
                  <a:prstClr val="black">
                    <a:tint val="75000"/>
                  </a:prstClr>
                </a:solidFill>
              </a:rPr>
              <a:t>2019/1/31</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623108DB-56D9-4669-A95A-E27FB6A1516F}" type="slidenum">
              <a:rPr lang="ja-JP" altLang="en-US">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6723652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84FDC4AC-3D62-4B2D-BF45-FB8DC6410256}" type="datetime1">
              <a:rPr lang="ja-JP" altLang="en-US" smtClean="0">
                <a:solidFill>
                  <a:prstClr val="black">
                    <a:tint val="75000"/>
                  </a:prstClr>
                </a:solidFill>
              </a:rPr>
              <a:t>2019/1/31</a:t>
            </a:fld>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623108DB-56D9-4669-A95A-E27FB6A1516F}" type="slidenum">
              <a:rPr lang="ja-JP" altLang="en-US">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9494195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30453E4A-0AD0-4D9A-B56A-B5F04F94996D}" type="datetime1">
              <a:rPr lang="ja-JP" altLang="en-US" smtClean="0">
                <a:solidFill>
                  <a:prstClr val="black">
                    <a:tint val="75000"/>
                  </a:prstClr>
                </a:solidFill>
              </a:rPr>
              <a:t>2019/1/31</a:t>
            </a:fld>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623108DB-56D9-4669-A95A-E27FB6A1516F}" type="slidenum">
              <a:rPr lang="ja-JP" altLang="en-US">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74280907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59CC6F8B-7665-4119-B345-63B0D421A790}" type="datetime1">
              <a:rPr lang="ja-JP" altLang="en-US" smtClean="0">
                <a:solidFill>
                  <a:prstClr val="black">
                    <a:tint val="75000"/>
                  </a:prstClr>
                </a:solidFill>
              </a:rPr>
              <a:t>2019/1/31</a:t>
            </a:fld>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623108DB-56D9-4669-A95A-E27FB6A1516F}" type="slidenum">
              <a:rPr lang="ja-JP" altLang="en-US">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7764505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006"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F287E3F7-B956-4DC6-A6FC-C6661D00479D}" type="datetime1">
              <a:rPr lang="ja-JP" altLang="en-US" smtClean="0">
                <a:solidFill>
                  <a:prstClr val="black">
                    <a:tint val="75000"/>
                  </a:prstClr>
                </a:solidFill>
              </a:rPr>
              <a:t>2019/1/31</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623108DB-56D9-4669-A95A-E27FB6A1516F}" type="slidenum">
              <a:rPr lang="ja-JP" altLang="en-US">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0768539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8F5F2A57-03AF-4C18-9E00-332B39341FDE}" type="datetime1">
              <a:rPr kumimoji="1" lang="ja-JP" altLang="en-US" smtClean="0"/>
              <a:t>2019/1/31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23108DB-56D9-4669-A95A-E27FB6A1516F}" type="slidenum">
              <a:rPr kumimoji="1" lang="ja-JP" altLang="en-US" smtClean="0"/>
              <a:t>‹#›</a:t>
            </a:fld>
            <a:endParaRPr kumimoji="1" lang="ja-JP" altLang="en-US"/>
          </a:p>
        </p:txBody>
      </p:sp>
    </p:spTree>
    <p:extLst>
      <p:ext uri="{BB962C8B-B14F-4D97-AF65-F5344CB8AC3E}">
        <p14:creationId xmlns:p14="http://schemas.microsoft.com/office/powerpoint/2010/main" val="259824932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5" y="4800600"/>
            <a:ext cx="59436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E0AA2BB3-4055-4A5E-8342-1A68E725FB52}" type="datetime1">
              <a:rPr lang="ja-JP" altLang="en-US" smtClean="0">
                <a:solidFill>
                  <a:prstClr val="black">
                    <a:tint val="75000"/>
                  </a:prstClr>
                </a:solidFill>
              </a:rPr>
              <a:t>2019/1/31</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623108DB-56D9-4669-A95A-E27FB6A1516F}" type="slidenum">
              <a:rPr lang="ja-JP" altLang="en-US">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15471611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DF2D330-372C-4AD0-8DC7-C02D4C1CC3EF}" type="datetime1">
              <a:rPr lang="ja-JP" altLang="en-US" smtClean="0">
                <a:solidFill>
                  <a:prstClr val="black">
                    <a:tint val="75000"/>
                  </a:prstClr>
                </a:solidFill>
              </a:rPr>
              <a:t>2019/1/31</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623108DB-56D9-4669-A95A-E27FB6A1516F}" type="slidenum">
              <a:rPr lang="ja-JP" altLang="en-US">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3332092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39"/>
            <a:ext cx="222885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95300" y="274639"/>
            <a:ext cx="652145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05DFA0DD-F7F0-4ABC-B732-155867652DE6}" type="datetime1">
              <a:rPr lang="ja-JP" altLang="en-US" smtClean="0">
                <a:solidFill>
                  <a:prstClr val="black">
                    <a:tint val="75000"/>
                  </a:prstClr>
                </a:solidFill>
              </a:rPr>
              <a:t>2019/1/31</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623108DB-56D9-4669-A95A-E27FB6A1516F}" type="slidenum">
              <a:rPr lang="ja-JP" altLang="en-US">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795043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01"/>
            <a:ext cx="84201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D90AE7A5-0B9B-4B9A-8DAF-06E22CDE50D6}" type="datetime1">
              <a:rPr kumimoji="1" lang="ja-JP" altLang="en-US" smtClean="0"/>
              <a:t>2019/1/31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23108DB-56D9-4669-A95A-E27FB6A1516F}" type="slidenum">
              <a:rPr kumimoji="1" lang="ja-JP" altLang="en-US" smtClean="0"/>
              <a:t>‹#›</a:t>
            </a:fld>
            <a:endParaRPr kumimoji="1" lang="ja-JP" altLang="en-US"/>
          </a:p>
        </p:txBody>
      </p:sp>
    </p:spTree>
    <p:extLst>
      <p:ext uri="{BB962C8B-B14F-4D97-AF65-F5344CB8AC3E}">
        <p14:creationId xmlns:p14="http://schemas.microsoft.com/office/powerpoint/2010/main" val="18124220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9530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503555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EA4E37A7-D554-497A-B230-D44CC038465F}" type="datetime1">
              <a:rPr kumimoji="1" lang="ja-JP" altLang="en-US" smtClean="0"/>
              <a:t>2019/1/31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23108DB-56D9-4669-A95A-E27FB6A1516F}" type="slidenum">
              <a:rPr kumimoji="1" lang="ja-JP" altLang="en-US" smtClean="0"/>
              <a:t>‹#›</a:t>
            </a:fld>
            <a:endParaRPr kumimoji="1" lang="ja-JP" altLang="en-US"/>
          </a:p>
        </p:txBody>
      </p:sp>
    </p:spTree>
    <p:extLst>
      <p:ext uri="{BB962C8B-B14F-4D97-AF65-F5344CB8AC3E}">
        <p14:creationId xmlns:p14="http://schemas.microsoft.com/office/powerpoint/2010/main" val="24738490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6DF922D7-62FF-4623-9D2F-FC48D966AC5E}" type="datetime1">
              <a:rPr kumimoji="1" lang="ja-JP" altLang="en-US" smtClean="0"/>
              <a:t>2019/1/31</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623108DB-56D9-4669-A95A-E27FB6A1516F}" type="slidenum">
              <a:rPr kumimoji="1" lang="ja-JP" altLang="en-US" smtClean="0"/>
              <a:t>‹#›</a:t>
            </a:fld>
            <a:endParaRPr kumimoji="1" lang="ja-JP" altLang="en-US"/>
          </a:p>
        </p:txBody>
      </p:sp>
    </p:spTree>
    <p:extLst>
      <p:ext uri="{BB962C8B-B14F-4D97-AF65-F5344CB8AC3E}">
        <p14:creationId xmlns:p14="http://schemas.microsoft.com/office/powerpoint/2010/main" val="14641667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8D6B1DB7-37CB-47A4-8E37-E10ABFBACB98}" type="datetime1">
              <a:rPr kumimoji="1" lang="ja-JP" altLang="en-US" smtClean="0"/>
              <a:t>2019/1/31</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623108DB-56D9-4669-A95A-E27FB6A1516F}" type="slidenum">
              <a:rPr kumimoji="1" lang="ja-JP" altLang="en-US" smtClean="0"/>
              <a:t>‹#›</a:t>
            </a:fld>
            <a:endParaRPr kumimoji="1" lang="ja-JP" altLang="en-US"/>
          </a:p>
        </p:txBody>
      </p:sp>
    </p:spTree>
    <p:extLst>
      <p:ext uri="{BB962C8B-B14F-4D97-AF65-F5344CB8AC3E}">
        <p14:creationId xmlns:p14="http://schemas.microsoft.com/office/powerpoint/2010/main" val="8876709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8AEB8276-97B5-47BE-B2E6-A4C084F20FB9}" type="datetime1">
              <a:rPr kumimoji="1" lang="ja-JP" altLang="en-US" smtClean="0"/>
              <a:t>2019/1/31</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623108DB-56D9-4669-A95A-E27FB6A1516F}" type="slidenum">
              <a:rPr kumimoji="1" lang="ja-JP" altLang="en-US" smtClean="0"/>
              <a:t>‹#›</a:t>
            </a:fld>
            <a:endParaRPr kumimoji="1" lang="ja-JP" altLang="en-US"/>
          </a:p>
        </p:txBody>
      </p:sp>
    </p:spTree>
    <p:extLst>
      <p:ext uri="{BB962C8B-B14F-4D97-AF65-F5344CB8AC3E}">
        <p14:creationId xmlns:p14="http://schemas.microsoft.com/office/powerpoint/2010/main" val="2199803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006"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2BDD0A90-8791-4A04-9544-93F08F3339C1}" type="datetime1">
              <a:rPr kumimoji="1" lang="ja-JP" altLang="en-US" smtClean="0"/>
              <a:t>2019/1/31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23108DB-56D9-4669-A95A-E27FB6A1516F}" type="slidenum">
              <a:rPr kumimoji="1" lang="ja-JP" altLang="en-US" smtClean="0"/>
              <a:t>‹#›</a:t>
            </a:fld>
            <a:endParaRPr kumimoji="1" lang="ja-JP" altLang="en-US"/>
          </a:p>
        </p:txBody>
      </p:sp>
    </p:spTree>
    <p:extLst>
      <p:ext uri="{BB962C8B-B14F-4D97-AF65-F5344CB8AC3E}">
        <p14:creationId xmlns:p14="http://schemas.microsoft.com/office/powerpoint/2010/main" val="13258849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5" y="4800600"/>
            <a:ext cx="59436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AC8FDCFA-BEB2-4F31-A8AD-7FA9CBB3874F}" type="datetime1">
              <a:rPr kumimoji="1" lang="ja-JP" altLang="en-US" smtClean="0"/>
              <a:t>2019/1/31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23108DB-56D9-4669-A95A-E27FB6A1516F}" type="slidenum">
              <a:rPr kumimoji="1" lang="ja-JP" altLang="en-US" smtClean="0"/>
              <a:t>‹#›</a:t>
            </a:fld>
            <a:endParaRPr kumimoji="1" lang="ja-JP" altLang="en-US"/>
          </a:p>
        </p:txBody>
      </p:sp>
    </p:spTree>
    <p:extLst>
      <p:ext uri="{BB962C8B-B14F-4D97-AF65-F5344CB8AC3E}">
        <p14:creationId xmlns:p14="http://schemas.microsoft.com/office/powerpoint/2010/main" val="16941015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95300" y="6356351"/>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81216F-E5E2-4ACC-8BE2-9F0B4729F9E9}" type="datetime1">
              <a:rPr kumimoji="1" lang="ja-JP" altLang="en-US" smtClean="0"/>
              <a:t>2019/1/31</a:t>
            </a:fld>
            <a:endParaRPr kumimoji="1" lang="ja-JP" altLang="en-US"/>
          </a:p>
        </p:txBody>
      </p:sp>
      <p:sp>
        <p:nvSpPr>
          <p:cNvPr id="5" name="フッター プレースホルダー 4"/>
          <p:cNvSpPr>
            <a:spLocks noGrp="1"/>
          </p:cNvSpPr>
          <p:nvPr>
            <p:ph type="ftr" sz="quarter" idx="3"/>
          </p:nvPr>
        </p:nvSpPr>
        <p:spPr>
          <a:xfrm>
            <a:off x="3384550" y="6356351"/>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099300" y="6356351"/>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23108DB-56D9-4669-A95A-E27FB6A1516F}" type="slidenum">
              <a:rPr kumimoji="1" lang="ja-JP" altLang="en-US" smtClean="0"/>
              <a:t>‹#›</a:t>
            </a:fld>
            <a:endParaRPr kumimoji="1" lang="ja-JP" altLang="en-US"/>
          </a:p>
        </p:txBody>
      </p:sp>
    </p:spTree>
    <p:extLst>
      <p:ext uri="{BB962C8B-B14F-4D97-AF65-F5344CB8AC3E}">
        <p14:creationId xmlns:p14="http://schemas.microsoft.com/office/powerpoint/2010/main" val="15922940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95300" y="6356351"/>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AB336D-C8F7-4DCD-B0C2-D245978A6F28}" type="datetime1">
              <a:rPr lang="ja-JP" altLang="en-US" smtClean="0">
                <a:solidFill>
                  <a:prstClr val="black">
                    <a:tint val="75000"/>
                  </a:prstClr>
                </a:solidFill>
              </a:rPr>
              <a:t>2019/1/31</a:t>
            </a:fld>
            <a:endParaRPr lang="ja-JP" altLang="en-US">
              <a:solidFill>
                <a:prstClr val="black">
                  <a:tint val="75000"/>
                </a:prstClr>
              </a:solidFill>
            </a:endParaRPr>
          </a:p>
        </p:txBody>
      </p:sp>
      <p:sp>
        <p:nvSpPr>
          <p:cNvPr id="5" name="フッター プレースホルダー 4"/>
          <p:cNvSpPr>
            <a:spLocks noGrp="1"/>
          </p:cNvSpPr>
          <p:nvPr>
            <p:ph type="ftr" sz="quarter" idx="3"/>
          </p:nvPr>
        </p:nvSpPr>
        <p:spPr>
          <a:xfrm>
            <a:off x="3384550" y="6356351"/>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4"/>
          </p:nvPr>
        </p:nvSpPr>
        <p:spPr>
          <a:xfrm>
            <a:off x="7099300" y="6356351"/>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23108DB-56D9-4669-A95A-E27FB6A1516F}" type="slidenum">
              <a:rPr lang="ja-JP" altLang="en-US">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235428906"/>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13.xm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6.xml"/><Relationship Id="rId1" Type="http://schemas.openxmlformats.org/officeDocument/2006/relationships/slideLayout" Target="../slideLayouts/slideLayout13.xml"/><Relationship Id="rId5" Type="http://schemas.openxmlformats.org/officeDocument/2006/relationships/image" Target="../media/image1.jpeg"/><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823231" y="2130426"/>
            <a:ext cx="8712968" cy="1470025"/>
          </a:xfrm>
        </p:spPr>
        <p:txBody>
          <a:bodyPr>
            <a:normAutofit/>
          </a:bodyPr>
          <a:lstStyle/>
          <a:p>
            <a:pPr algn="l"/>
            <a:r>
              <a:rPr kumimoji="1" lang="ja-JP" altLang="en-US" sz="4000" dirty="0" smtClean="0">
                <a:latin typeface="ＤＦ特太ゴシック体" panose="020B0509000000000000" pitchFamily="49" charset="-128"/>
                <a:ea typeface="ＤＦ特太ゴシック体" panose="020B0509000000000000" pitchFamily="49" charset="-128"/>
              </a:rPr>
              <a:t>都道府県の官民</a:t>
            </a:r>
            <a:r>
              <a:rPr kumimoji="1" lang="ja-JP" altLang="en-US" sz="4000" smtClean="0">
                <a:latin typeface="ＤＦ特太ゴシック体" panose="020B0509000000000000" pitchFamily="49" charset="-128"/>
                <a:ea typeface="ＤＦ特太ゴシック体" panose="020B0509000000000000" pitchFamily="49" charset="-128"/>
              </a:rPr>
              <a:t>データ活用推進計画</a:t>
            </a:r>
            <a:endParaRPr kumimoji="1" lang="ja-JP" altLang="en-US" sz="4000" dirty="0">
              <a:latin typeface="ＤＦ特太ゴシック体" panose="020B0509000000000000" pitchFamily="49" charset="-128"/>
              <a:ea typeface="ＤＦ特太ゴシック体" panose="020B0509000000000000" pitchFamily="49" charset="-128"/>
            </a:endParaRPr>
          </a:p>
        </p:txBody>
      </p:sp>
      <p:sp>
        <p:nvSpPr>
          <p:cNvPr id="6" name="タイトル 1"/>
          <p:cNvSpPr txBox="1">
            <a:spLocks/>
          </p:cNvSpPr>
          <p:nvPr/>
        </p:nvSpPr>
        <p:spPr>
          <a:xfrm>
            <a:off x="4520952" y="5038181"/>
            <a:ext cx="4896544" cy="151216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r"/>
            <a:r>
              <a:rPr lang="ja-JP" altLang="en-US" sz="2800" dirty="0" smtClean="0">
                <a:latin typeface="ＤＦ特太ゴシック体" panose="020B0509000000000000" pitchFamily="49" charset="-128"/>
                <a:ea typeface="ＤＦ特太ゴシック体" panose="020B0509000000000000" pitchFamily="49" charset="-128"/>
              </a:rPr>
              <a:t>平成</a:t>
            </a:r>
            <a:r>
              <a:rPr lang="en-US" altLang="ja-JP" sz="2800" dirty="0" smtClean="0">
                <a:latin typeface="ＤＦ特太ゴシック体" panose="020B0509000000000000" pitchFamily="49" charset="-128"/>
                <a:ea typeface="ＤＦ特太ゴシック体" panose="020B0509000000000000" pitchFamily="49" charset="-128"/>
              </a:rPr>
              <a:t>30</a:t>
            </a:r>
            <a:r>
              <a:rPr lang="ja-JP" altLang="en-US" sz="2800" dirty="0" smtClean="0">
                <a:latin typeface="ＤＦ特太ゴシック体" panose="020B0509000000000000" pitchFamily="49" charset="-128"/>
                <a:ea typeface="ＤＦ特太ゴシック体" panose="020B0509000000000000" pitchFamily="49" charset="-128"/>
              </a:rPr>
              <a:t>年</a:t>
            </a:r>
            <a:r>
              <a:rPr lang="en-US" altLang="ja-JP" sz="2800" dirty="0" smtClean="0">
                <a:latin typeface="ＤＦ特太ゴシック体" panose="020B0509000000000000" pitchFamily="49" charset="-128"/>
                <a:ea typeface="ＤＦ特太ゴシック体" panose="020B0509000000000000" pitchFamily="49" charset="-128"/>
              </a:rPr>
              <a:t>11</a:t>
            </a:r>
            <a:r>
              <a:rPr lang="ja-JP" altLang="en-US" sz="2800" dirty="0" smtClean="0">
                <a:latin typeface="ＤＦ特太ゴシック体" panose="020B0509000000000000" pitchFamily="49" charset="-128"/>
                <a:ea typeface="ＤＦ特太ゴシック体" panose="020B0509000000000000" pitchFamily="49" charset="-128"/>
              </a:rPr>
              <a:t>月</a:t>
            </a:r>
            <a:r>
              <a:rPr lang="en-US" altLang="ja-JP" sz="2800" dirty="0" smtClean="0">
                <a:latin typeface="ＤＦ特太ゴシック体" panose="020B0509000000000000" pitchFamily="49" charset="-128"/>
                <a:ea typeface="ＤＦ特太ゴシック体" panose="020B0509000000000000" pitchFamily="49" charset="-128"/>
              </a:rPr>
              <a:t>28</a:t>
            </a:r>
            <a:r>
              <a:rPr lang="ja-JP" altLang="en-US" sz="2800" dirty="0" smtClean="0">
                <a:latin typeface="ＤＦ特太ゴシック体" panose="020B0509000000000000" pitchFamily="49" charset="-128"/>
                <a:ea typeface="ＤＦ特太ゴシック体" panose="020B0509000000000000" pitchFamily="49" charset="-128"/>
              </a:rPr>
              <a:t>日</a:t>
            </a:r>
          </a:p>
          <a:p>
            <a:pPr algn="r"/>
            <a:r>
              <a:rPr lang="ja-JP" altLang="en-US" sz="2800" dirty="0" smtClean="0">
                <a:latin typeface="ＤＦ特太ゴシック体" panose="020B0509000000000000" pitchFamily="49" charset="-128"/>
                <a:ea typeface="ＤＦ特太ゴシック体" panose="020B0509000000000000" pitchFamily="49" charset="-128"/>
              </a:rPr>
              <a:t>新潟県総務管理部情報政策課</a:t>
            </a:r>
            <a:endParaRPr lang="ja-JP" altLang="en-US" sz="2800" dirty="0">
              <a:latin typeface="ＤＦ特太ゴシック体" panose="020B0509000000000000" pitchFamily="49" charset="-128"/>
              <a:ea typeface="ＤＦ特太ゴシック体" panose="020B0509000000000000" pitchFamily="49" charset="-128"/>
            </a:endParaRPr>
          </a:p>
        </p:txBody>
      </p:sp>
      <p:sp>
        <p:nvSpPr>
          <p:cNvPr id="7" name="タイトル 1"/>
          <p:cNvSpPr txBox="1">
            <a:spLocks/>
          </p:cNvSpPr>
          <p:nvPr/>
        </p:nvSpPr>
        <p:spPr>
          <a:xfrm>
            <a:off x="5889104" y="105633"/>
            <a:ext cx="3660206" cy="587063"/>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r"/>
            <a:r>
              <a:rPr lang="ja-JP" altLang="en-US" sz="1400" dirty="0" smtClean="0">
                <a:latin typeface="ＤＦ特太ゴシック体" panose="020B0509000000000000" pitchFamily="49" charset="-128"/>
                <a:ea typeface="ＤＦ特太ゴシック体" panose="020B0509000000000000" pitchFamily="49" charset="-128"/>
              </a:rPr>
              <a:t>オープンデータリーダー育成研修</a:t>
            </a:r>
            <a:endParaRPr lang="en-US" altLang="ja-JP" sz="1400" dirty="0" smtClean="0">
              <a:latin typeface="ＤＦ特太ゴシック体" panose="020B0509000000000000" pitchFamily="49" charset="-128"/>
              <a:ea typeface="ＤＦ特太ゴシック体" panose="020B0509000000000000" pitchFamily="49" charset="-128"/>
            </a:endParaRPr>
          </a:p>
        </p:txBody>
      </p:sp>
    </p:spTree>
    <p:extLst>
      <p:ext uri="{BB962C8B-B14F-4D97-AF65-F5344CB8AC3E}">
        <p14:creationId xmlns:p14="http://schemas.microsoft.com/office/powerpoint/2010/main" val="19632222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コンテンツ プレースホルダー 6"/>
          <p:cNvGraphicFramePr>
            <a:graphicFrameLocks/>
          </p:cNvGraphicFramePr>
          <p:nvPr>
            <p:extLst/>
          </p:nvPr>
        </p:nvGraphicFramePr>
        <p:xfrm>
          <a:off x="822326" y="1450553"/>
          <a:ext cx="8379147" cy="4781242"/>
        </p:xfrm>
        <a:graphic>
          <a:graphicData uri="http://schemas.openxmlformats.org/drawingml/2006/table">
            <a:tbl>
              <a:tblPr firstRow="1" bandRow="1">
                <a:tableStyleId>{5C22544A-7EE6-4342-B048-85BDC9FD1C3A}</a:tableStyleId>
              </a:tblPr>
              <a:tblGrid>
                <a:gridCol w="449697">
                  <a:extLst>
                    <a:ext uri="{9D8B030D-6E8A-4147-A177-3AD203B41FA5}">
                      <a16:colId xmlns:a16="http://schemas.microsoft.com/office/drawing/2014/main" xmlns="" val="20000"/>
                    </a:ext>
                  </a:extLst>
                </a:gridCol>
                <a:gridCol w="4041018">
                  <a:extLst>
                    <a:ext uri="{9D8B030D-6E8A-4147-A177-3AD203B41FA5}">
                      <a16:colId xmlns:a16="http://schemas.microsoft.com/office/drawing/2014/main" xmlns="" val="20001"/>
                    </a:ext>
                  </a:extLst>
                </a:gridCol>
                <a:gridCol w="3888432">
                  <a:extLst>
                    <a:ext uri="{9D8B030D-6E8A-4147-A177-3AD203B41FA5}">
                      <a16:colId xmlns:a16="http://schemas.microsoft.com/office/drawing/2014/main" xmlns="" val="20002"/>
                    </a:ext>
                  </a:extLst>
                </a:gridCol>
              </a:tblGrid>
              <a:tr h="436089">
                <a:tc>
                  <a:txBody>
                    <a:bodyPr/>
                    <a:lstStyle/>
                    <a:p>
                      <a:pPr>
                        <a:lnSpc>
                          <a:spcPts val="1680"/>
                        </a:lnSpc>
                      </a:pPr>
                      <a:endParaRPr kumimoji="1" lang="ja-JP" altLang="en-US" sz="1600" dirty="0">
                        <a:latin typeface="+mj-ea"/>
                        <a:ea typeface="+mj-ea"/>
                      </a:endParaRPr>
                    </a:p>
                  </a:txBody>
                  <a:tcPr/>
                </a:tc>
                <a:tc>
                  <a:txBody>
                    <a:bodyPr/>
                    <a:lstStyle/>
                    <a:p>
                      <a:pPr>
                        <a:lnSpc>
                          <a:spcPts val="1680"/>
                        </a:lnSpc>
                      </a:pPr>
                      <a:r>
                        <a:rPr kumimoji="1" lang="ja-JP" altLang="en-US" sz="1600" dirty="0" smtClean="0">
                          <a:latin typeface="+mj-ea"/>
                          <a:ea typeface="+mj-ea"/>
                        </a:rPr>
                        <a:t>地方公共団体における取組</a:t>
                      </a:r>
                      <a:endParaRPr kumimoji="1" lang="ja-JP" altLang="en-US" sz="1600" dirty="0">
                        <a:latin typeface="+mj-ea"/>
                        <a:ea typeface="+mj-ea"/>
                      </a:endParaRPr>
                    </a:p>
                  </a:txBody>
                  <a:tcPr anchor="ctr" anchorCtr="1"/>
                </a:tc>
                <a:tc>
                  <a:txBody>
                    <a:bodyPr/>
                    <a:lstStyle/>
                    <a:p>
                      <a:pPr>
                        <a:lnSpc>
                          <a:spcPts val="1680"/>
                        </a:lnSpc>
                      </a:pPr>
                      <a:r>
                        <a:rPr kumimoji="1" lang="ja-JP" altLang="en-US" sz="1600" dirty="0" smtClean="0">
                          <a:latin typeface="+mj-ea"/>
                          <a:ea typeface="+mj-ea"/>
                        </a:rPr>
                        <a:t>効果</a:t>
                      </a:r>
                      <a:endParaRPr kumimoji="1" lang="ja-JP" altLang="en-US" sz="1600" dirty="0">
                        <a:latin typeface="+mj-ea"/>
                        <a:ea typeface="+mj-ea"/>
                      </a:endParaRPr>
                    </a:p>
                  </a:txBody>
                  <a:tcPr anchor="ctr" anchorCtr="1"/>
                </a:tc>
                <a:extLst>
                  <a:ext uri="{0D108BD9-81ED-4DB2-BD59-A6C34878D82A}">
                    <a16:rowId xmlns:a16="http://schemas.microsoft.com/office/drawing/2014/main" xmlns="" val="10000"/>
                  </a:ext>
                </a:extLst>
              </a:tr>
              <a:tr h="750888">
                <a:tc>
                  <a:txBody>
                    <a:bodyPr/>
                    <a:lstStyle/>
                    <a:p>
                      <a:pPr>
                        <a:lnSpc>
                          <a:spcPts val="1680"/>
                        </a:lnSpc>
                      </a:pPr>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１</a:t>
                      </a:r>
                      <a:endPar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endParaRPr>
                    </a:p>
                  </a:txBody>
                  <a:tcPr anchor="ctr" anchorCtr="1"/>
                </a:tc>
                <a:tc>
                  <a:txBody>
                    <a:bodyPr/>
                    <a:lstStyle/>
                    <a:p>
                      <a:pPr>
                        <a:lnSpc>
                          <a:spcPts val="1680"/>
                        </a:lnSpc>
                      </a:pPr>
                      <a:r>
                        <a:rPr kumimoji="1" lang="ja-JP" altLang="en-US" sz="1600" b="0" dirty="0" smtClean="0">
                          <a:latin typeface="Meiryo UI" panose="020B0604030504040204" pitchFamily="50" charset="-128"/>
                          <a:ea typeface="Meiryo UI" panose="020B0604030504040204" pitchFamily="50" charset="-128"/>
                          <a:cs typeface="Meiryo UI" panose="020B0604030504040204" pitchFamily="50" charset="-128"/>
                        </a:rPr>
                        <a:t>手続きにおける情報通信の技術の利用等に係る取組</a:t>
                      </a:r>
                      <a:endParaRPr kumimoji="1" lang="en-US" altLang="ja-JP" sz="1600" b="0" dirty="0" smtClean="0">
                        <a:latin typeface="Meiryo UI" panose="020B0604030504040204" pitchFamily="50" charset="-128"/>
                        <a:ea typeface="Meiryo UI" panose="020B0604030504040204" pitchFamily="50" charset="-128"/>
                        <a:cs typeface="Meiryo UI" panose="020B0604030504040204" pitchFamily="50" charset="-128"/>
                      </a:endParaRPr>
                    </a:p>
                    <a:p>
                      <a:pPr>
                        <a:lnSpc>
                          <a:spcPts val="1680"/>
                        </a:lnSpc>
                      </a:pPr>
                      <a:r>
                        <a:rPr kumimoji="1" lang="ja-JP" altLang="en-US" sz="1600" b="1" dirty="0" smtClean="0">
                          <a:latin typeface="Meiryo UI" panose="020B0604030504040204" pitchFamily="50" charset="-128"/>
                          <a:ea typeface="Meiryo UI" panose="020B0604030504040204" pitchFamily="50" charset="-128"/>
                          <a:cs typeface="Meiryo UI" panose="020B0604030504040204" pitchFamily="50" charset="-128"/>
                        </a:rPr>
                        <a:t>（オンライン化原則）</a:t>
                      </a:r>
                      <a:endParaRPr kumimoji="1" lang="en-US" altLang="ja-JP" sz="1600" b="1" dirty="0" smtClean="0">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pPr>
                        <a:lnSpc>
                          <a:spcPts val="1680"/>
                        </a:lnSpc>
                      </a:pPr>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「行政情報の電子的な提供及び行政情報の社会的有効活用」、「企業及び個人の負担軽減」、「行政事務の簡素化・合理化」</a:t>
                      </a:r>
                      <a:endPar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txBody>
                  <a:tcPr anchor="ctr"/>
                </a:tc>
                <a:extLst>
                  <a:ext uri="{0D108BD9-81ED-4DB2-BD59-A6C34878D82A}">
                    <a16:rowId xmlns:a16="http://schemas.microsoft.com/office/drawing/2014/main" xmlns="" val="10001"/>
                  </a:ext>
                </a:extLst>
              </a:tr>
              <a:tr h="750888">
                <a:tc>
                  <a:txBody>
                    <a:bodyPr/>
                    <a:lstStyle/>
                    <a:p>
                      <a:pPr>
                        <a:lnSpc>
                          <a:spcPts val="1680"/>
                        </a:lnSpc>
                      </a:pPr>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２</a:t>
                      </a:r>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a:txBody>
                  <a:tcPr anchor="ctr" anchorCtr="1"/>
                </a:tc>
                <a:tc>
                  <a:txBody>
                    <a:bodyPr/>
                    <a:lstStyle/>
                    <a:p>
                      <a:pPr>
                        <a:lnSpc>
                          <a:spcPts val="1680"/>
                        </a:lnSpc>
                      </a:pPr>
                      <a:r>
                        <a:rPr kumimoji="1" lang="ja-JP" altLang="en-US" sz="1600" b="0" dirty="0" smtClean="0">
                          <a:latin typeface="Meiryo UI" panose="020B0604030504040204" pitchFamily="50" charset="-128"/>
                          <a:ea typeface="Meiryo UI" panose="020B0604030504040204" pitchFamily="50" charset="-128"/>
                          <a:cs typeface="Meiryo UI" panose="020B0604030504040204" pitchFamily="50" charset="-128"/>
                        </a:rPr>
                        <a:t>官民データの容易な利用等に係る取組</a:t>
                      </a:r>
                      <a:endParaRPr kumimoji="1" lang="en-US" altLang="ja-JP" sz="1600" b="0" dirty="0" smtClean="0">
                        <a:latin typeface="Meiryo UI" panose="020B0604030504040204" pitchFamily="50" charset="-128"/>
                        <a:ea typeface="Meiryo UI" panose="020B0604030504040204" pitchFamily="50" charset="-128"/>
                        <a:cs typeface="Meiryo UI" panose="020B0604030504040204" pitchFamily="50" charset="-128"/>
                      </a:endParaRPr>
                    </a:p>
                    <a:p>
                      <a:pPr>
                        <a:lnSpc>
                          <a:spcPts val="1680"/>
                        </a:lnSpc>
                      </a:pPr>
                      <a:r>
                        <a:rPr kumimoji="1" lang="ja-JP" altLang="en-US" sz="1600" b="1" dirty="0" smtClean="0">
                          <a:latin typeface="Meiryo UI" panose="020B0604030504040204" pitchFamily="50" charset="-128"/>
                          <a:ea typeface="Meiryo UI" panose="020B0604030504040204" pitchFamily="50" charset="-128"/>
                          <a:cs typeface="Meiryo UI" panose="020B0604030504040204" pitchFamily="50" charset="-128"/>
                        </a:rPr>
                        <a:t>（オープンデータの推進）</a:t>
                      </a:r>
                      <a:endParaRPr kumimoji="1" lang="ja-JP" altLang="en-US" sz="1600" b="1" dirty="0">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pPr>
                        <a:lnSpc>
                          <a:spcPts val="1680"/>
                        </a:lnSpc>
                      </a:pPr>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「経済の活性化、新事業の創出」、「行政の透明性・信頼性の向上」、「官民協議による公共サービスの実現」</a:t>
                      </a:r>
                      <a:endPar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txBody>
                  <a:tcPr anchor="ctr"/>
                </a:tc>
                <a:extLst>
                  <a:ext uri="{0D108BD9-81ED-4DB2-BD59-A6C34878D82A}">
                    <a16:rowId xmlns:a16="http://schemas.microsoft.com/office/drawing/2014/main" xmlns="" val="10002"/>
                  </a:ext>
                </a:extLst>
              </a:tr>
              <a:tr h="1005331">
                <a:tc>
                  <a:txBody>
                    <a:bodyPr/>
                    <a:lstStyle/>
                    <a:p>
                      <a:pPr>
                        <a:lnSpc>
                          <a:spcPts val="1680"/>
                        </a:lnSpc>
                      </a:pPr>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３</a:t>
                      </a:r>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a:txBody>
                  <a:tcPr anchor="ctr" anchorCtr="1"/>
                </a:tc>
                <a:tc>
                  <a:txBody>
                    <a:bodyPr/>
                    <a:lstStyle/>
                    <a:p>
                      <a:pPr>
                        <a:lnSpc>
                          <a:spcPts val="1680"/>
                        </a:lnSpc>
                      </a:pPr>
                      <a:r>
                        <a:rPr kumimoji="1" lang="ja-JP" altLang="en-US" sz="1600" b="0" dirty="0" smtClean="0">
                          <a:latin typeface="Meiryo UI" panose="020B0604030504040204" pitchFamily="50" charset="-128"/>
                          <a:ea typeface="Meiryo UI" panose="020B0604030504040204" pitchFamily="50" charset="-128"/>
                          <a:cs typeface="Meiryo UI" panose="020B0604030504040204" pitchFamily="50" charset="-128"/>
                        </a:rPr>
                        <a:t>個人番号カードの普及及び活用に係る取組</a:t>
                      </a:r>
                      <a:endParaRPr kumimoji="1" lang="en-US" altLang="ja-JP" sz="1600" b="0" dirty="0" smtClean="0">
                        <a:latin typeface="Meiryo UI" panose="020B0604030504040204" pitchFamily="50" charset="-128"/>
                        <a:ea typeface="Meiryo UI" panose="020B0604030504040204" pitchFamily="50" charset="-128"/>
                        <a:cs typeface="Meiryo UI" panose="020B0604030504040204" pitchFamily="50" charset="-128"/>
                      </a:endParaRPr>
                    </a:p>
                    <a:p>
                      <a:pPr>
                        <a:lnSpc>
                          <a:spcPts val="1680"/>
                        </a:lnSpc>
                      </a:pPr>
                      <a:r>
                        <a:rPr kumimoji="1" lang="ja-JP" altLang="en-US" sz="1600" b="1" dirty="0" smtClean="0">
                          <a:latin typeface="Meiryo UI" panose="020B0604030504040204" pitchFamily="50" charset="-128"/>
                          <a:ea typeface="Meiryo UI" panose="020B0604030504040204" pitchFamily="50" charset="-128"/>
                          <a:cs typeface="Meiryo UI" panose="020B0604030504040204" pitchFamily="50" charset="-128"/>
                        </a:rPr>
                        <a:t>（マイナンバーカードの普及・活用）</a:t>
                      </a:r>
                      <a:endParaRPr kumimoji="1" lang="en-US" altLang="ja-JP" sz="1600" b="1" dirty="0" smtClean="0">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pPr>
                        <a:lnSpc>
                          <a:spcPts val="1680"/>
                        </a:lnSpc>
                      </a:pPr>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住民票の写し等のコンビニ交付や図書館利用など行政サービスでの利用やマイキープラットフォームを活用した地域経済応援ポイントの導入による住民の利便性の向上</a:t>
                      </a:r>
                      <a:endPar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txBody>
                  <a:tcPr anchor="ctr"/>
                </a:tc>
                <a:extLst>
                  <a:ext uri="{0D108BD9-81ED-4DB2-BD59-A6C34878D82A}">
                    <a16:rowId xmlns:a16="http://schemas.microsoft.com/office/drawing/2014/main" xmlns="" val="10003"/>
                  </a:ext>
                </a:extLst>
              </a:tr>
              <a:tr h="832715">
                <a:tc>
                  <a:txBody>
                    <a:bodyPr/>
                    <a:lstStyle/>
                    <a:p>
                      <a:pPr>
                        <a:lnSpc>
                          <a:spcPts val="1680"/>
                        </a:lnSpc>
                      </a:pPr>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４</a:t>
                      </a:r>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a:txBody>
                  <a:tcPr anchor="ctr" anchorCtr="1"/>
                </a:tc>
                <a:tc>
                  <a:txBody>
                    <a:bodyPr/>
                    <a:lstStyle/>
                    <a:p>
                      <a:pPr>
                        <a:lnSpc>
                          <a:spcPts val="1680"/>
                        </a:lnSpc>
                      </a:pPr>
                      <a:r>
                        <a:rPr kumimoji="1" lang="ja-JP" altLang="en-US" sz="1600" b="0" dirty="0" smtClean="0">
                          <a:latin typeface="Meiryo UI" panose="020B0604030504040204" pitchFamily="50" charset="-128"/>
                          <a:ea typeface="Meiryo UI" panose="020B0604030504040204" pitchFamily="50" charset="-128"/>
                          <a:cs typeface="Meiryo UI" panose="020B0604030504040204" pitchFamily="50" charset="-128"/>
                        </a:rPr>
                        <a:t>利用の機会等の格差の是正に係る取組</a:t>
                      </a:r>
                      <a:endParaRPr kumimoji="1" lang="en-US" altLang="ja-JP" sz="1600" b="0" dirty="0" smtClean="0">
                        <a:latin typeface="Meiryo UI" panose="020B0604030504040204" pitchFamily="50" charset="-128"/>
                        <a:ea typeface="Meiryo UI" panose="020B0604030504040204" pitchFamily="50" charset="-128"/>
                        <a:cs typeface="Meiryo UI" panose="020B0604030504040204" pitchFamily="50" charset="-128"/>
                      </a:endParaRPr>
                    </a:p>
                    <a:p>
                      <a:pPr>
                        <a:lnSpc>
                          <a:spcPts val="1680"/>
                        </a:lnSpc>
                      </a:pPr>
                      <a:r>
                        <a:rPr kumimoji="1" lang="ja-JP" altLang="en-US" sz="1600" b="1" dirty="0" smtClean="0">
                          <a:latin typeface="Meiryo UI" panose="020B0604030504040204" pitchFamily="50" charset="-128"/>
                          <a:ea typeface="Meiryo UI" panose="020B0604030504040204" pitchFamily="50" charset="-128"/>
                          <a:cs typeface="Meiryo UI" panose="020B0604030504040204" pitchFamily="50" charset="-128"/>
                        </a:rPr>
                        <a:t>（デジタルデバイド対策等）</a:t>
                      </a:r>
                      <a:endParaRPr kumimoji="1" lang="ja-JP" altLang="en-US" sz="1600" b="1" dirty="0">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pPr>
                        <a:lnSpc>
                          <a:spcPts val="1680"/>
                        </a:lnSpc>
                      </a:pPr>
                      <a:r>
                        <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rPr>
                        <a:t>IT</a:t>
                      </a:r>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を十分に活用できない人々に配慮したサービス開発等により、</a:t>
                      </a:r>
                      <a:r>
                        <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rPr>
                        <a:t>IT</a:t>
                      </a:r>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や官民データ活用による恩恵を全ての国民が享受できる環境の実現</a:t>
                      </a:r>
                      <a:endPar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txBody>
                  <a:tcPr anchor="ctr"/>
                </a:tc>
                <a:extLst>
                  <a:ext uri="{0D108BD9-81ED-4DB2-BD59-A6C34878D82A}">
                    <a16:rowId xmlns:a16="http://schemas.microsoft.com/office/drawing/2014/main" xmlns="" val="10004"/>
                  </a:ext>
                </a:extLst>
              </a:tr>
              <a:tr h="1005331">
                <a:tc>
                  <a:txBody>
                    <a:bodyPr/>
                    <a:lstStyle/>
                    <a:p>
                      <a:pPr>
                        <a:lnSpc>
                          <a:spcPts val="1680"/>
                        </a:lnSpc>
                      </a:pPr>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５</a:t>
                      </a:r>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a:txBody>
                  <a:tcPr anchor="ctr" anchorCtr="1"/>
                </a:tc>
                <a:tc>
                  <a:txBody>
                    <a:bodyPr/>
                    <a:lstStyle/>
                    <a:p>
                      <a:pPr>
                        <a:lnSpc>
                          <a:spcPts val="1680"/>
                        </a:lnSpc>
                      </a:pPr>
                      <a:r>
                        <a:rPr kumimoji="1" lang="ja-JP" altLang="en-US" sz="1600" b="0" dirty="0" smtClean="0">
                          <a:latin typeface="Meiryo UI" panose="020B0604030504040204" pitchFamily="50" charset="-128"/>
                          <a:ea typeface="Meiryo UI" panose="020B0604030504040204" pitchFamily="50" charset="-128"/>
                          <a:cs typeface="Meiryo UI" panose="020B0604030504040204" pitchFamily="50" charset="-128"/>
                        </a:rPr>
                        <a:t>情報システムに係る規格の整備及び互換性の確保等に係る取組</a:t>
                      </a:r>
                      <a:endParaRPr kumimoji="1" lang="en-US" altLang="ja-JP" sz="1600" b="0" dirty="0" smtClean="0">
                        <a:latin typeface="Meiryo UI" panose="020B0604030504040204" pitchFamily="50" charset="-128"/>
                        <a:ea typeface="Meiryo UI" panose="020B0604030504040204" pitchFamily="50" charset="-128"/>
                        <a:cs typeface="Meiryo UI" panose="020B0604030504040204" pitchFamily="50" charset="-128"/>
                      </a:endParaRPr>
                    </a:p>
                    <a:p>
                      <a:pPr>
                        <a:lnSpc>
                          <a:spcPts val="1680"/>
                        </a:lnSpc>
                      </a:pPr>
                      <a:r>
                        <a:rPr kumimoji="1" lang="ja-JP" altLang="en-US" sz="1200" b="1" dirty="0" smtClean="0">
                          <a:latin typeface="Meiryo UI" panose="020B0604030504040204" pitchFamily="50" charset="-128"/>
                          <a:ea typeface="Meiryo UI" panose="020B0604030504040204" pitchFamily="50" charset="-128"/>
                          <a:cs typeface="Meiryo UI" panose="020B0604030504040204" pitchFamily="50" charset="-128"/>
                        </a:rPr>
                        <a:t>（クラウド化による経費削減、業務継続性の確保　等）</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pPr>
                        <a:lnSpc>
                          <a:spcPts val="1680"/>
                        </a:lnSpc>
                      </a:pPr>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国や地方公共団体において共通的に導入できる規格の策定や自治体クラウドの更なる促進によるシステム間連携、分野横断的なデータ流通の促進</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nchor="ctr"/>
                </a:tc>
                <a:extLst>
                  <a:ext uri="{0D108BD9-81ED-4DB2-BD59-A6C34878D82A}">
                    <a16:rowId xmlns:a16="http://schemas.microsoft.com/office/drawing/2014/main" xmlns="" val="10005"/>
                  </a:ext>
                </a:extLst>
              </a:tr>
            </a:tbl>
          </a:graphicData>
        </a:graphic>
      </p:graphicFrame>
      <p:sp>
        <p:nvSpPr>
          <p:cNvPr id="5" name="テキスト ボックス 4"/>
          <p:cNvSpPr txBox="1"/>
          <p:nvPr/>
        </p:nvSpPr>
        <p:spPr>
          <a:xfrm>
            <a:off x="4304928" y="1015596"/>
            <a:ext cx="4896544" cy="276999"/>
          </a:xfrm>
          <a:prstGeom prst="rect">
            <a:avLst/>
          </a:prstGeom>
          <a:noFill/>
        </p:spPr>
        <p:txBody>
          <a:bodyPr wrap="square" rtlCol="0">
            <a:spAutoFit/>
          </a:bodyPr>
          <a:lstStyle/>
          <a:p>
            <a:pPr algn="ctr"/>
            <a:r>
              <a:rPr lang="en-US" altLang="ja-JP" sz="12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latin typeface="Meiryo UI" panose="020B0604030504040204" pitchFamily="50" charset="-128"/>
                <a:ea typeface="Meiryo UI" panose="020B0604030504040204" pitchFamily="50" charset="-128"/>
                <a:cs typeface="Meiryo UI" panose="020B0604030504040204" pitchFamily="50" charset="-128"/>
              </a:rPr>
              <a:t>都道府県官民データ活用推進計画策定の手引</a:t>
            </a:r>
            <a:r>
              <a:rPr lang="en-US" altLang="ja-JP" sz="12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latin typeface="Meiryo UI" panose="020B0604030504040204" pitchFamily="50" charset="-128"/>
                <a:ea typeface="Meiryo UI" panose="020B0604030504040204" pitchFamily="50" charset="-128"/>
                <a:cs typeface="Meiryo UI" panose="020B0604030504040204" pitchFamily="50" charset="-128"/>
              </a:rPr>
              <a:t>（内閣官房）より</a:t>
            </a:r>
          </a:p>
        </p:txBody>
      </p:sp>
      <p:sp>
        <p:nvSpPr>
          <p:cNvPr id="6" name="テキスト ボックス 5"/>
          <p:cNvSpPr txBox="1"/>
          <p:nvPr/>
        </p:nvSpPr>
        <p:spPr>
          <a:xfrm>
            <a:off x="822326" y="6354378"/>
            <a:ext cx="4896544" cy="276999"/>
          </a:xfrm>
          <a:prstGeom prst="rect">
            <a:avLst/>
          </a:prstGeom>
          <a:noFill/>
        </p:spPr>
        <p:txBody>
          <a:bodyPr wrap="square" rtlCol="0">
            <a:spAutoFit/>
          </a:bodyPr>
          <a:lstStyle/>
          <a:p>
            <a:r>
              <a:rPr lang="en-US" altLang="ja-JP" sz="12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dirty="0">
                <a:latin typeface="Meiryo UI" panose="020B0604030504040204" pitchFamily="50" charset="-128"/>
                <a:ea typeface="Meiryo UI" panose="020B0604030504040204" pitchFamily="50" charset="-128"/>
                <a:cs typeface="Meiryo UI" panose="020B0604030504040204" pitchFamily="50" charset="-128"/>
              </a:rPr>
              <a:t>現情報化プランには、３を除く関連取組が記載</a:t>
            </a:r>
          </a:p>
        </p:txBody>
      </p:sp>
      <p:sp>
        <p:nvSpPr>
          <p:cNvPr id="7" name="タイトル 1"/>
          <p:cNvSpPr txBox="1">
            <a:spLocks/>
          </p:cNvSpPr>
          <p:nvPr/>
        </p:nvSpPr>
        <p:spPr>
          <a:xfrm>
            <a:off x="609600" y="237456"/>
            <a:ext cx="8915400" cy="521605"/>
          </a:xfrm>
          <a:prstGeom prst="rect">
            <a:avLst/>
          </a:prstGeom>
          <a:blipFill>
            <a:blip r:embed="rId3"/>
            <a:tile tx="0" ty="0" sx="100000" sy="100000" flip="none" algn="tl"/>
          </a:blipFill>
          <a:ln>
            <a:solidFill>
              <a:schemeClr val="accent1"/>
            </a:solidFill>
          </a:ln>
        </p:spPr>
        <p:txBody>
          <a:bodyP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800" b="1" dirty="0">
                <a:solidFill>
                  <a:srgbClr val="002060"/>
                </a:solidFill>
                <a:latin typeface="Meiryo UI" panose="020B0604030504040204" pitchFamily="50" charset="-128"/>
                <a:ea typeface="Meiryo UI" panose="020B0604030504040204" pitchFamily="50" charset="-128"/>
              </a:rPr>
              <a:t>地方公共団体における取組とその効果</a:t>
            </a:r>
            <a:endParaRPr lang="en-US" altLang="ja-JP" sz="2800" b="1" dirty="0">
              <a:solidFill>
                <a:srgbClr val="002060"/>
              </a:solidFill>
              <a:latin typeface="Meiryo UI" panose="020B0604030504040204" pitchFamily="50" charset="-128"/>
              <a:ea typeface="Meiryo UI" panose="020B0604030504040204" pitchFamily="50" charset="-128"/>
            </a:endParaRPr>
          </a:p>
          <a:p>
            <a:endParaRPr lang="ja-JP" altLang="en-US" sz="2800" b="1" dirty="0">
              <a:solidFill>
                <a:srgbClr val="00206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スライド番号プレースホルダー 8"/>
          <p:cNvSpPr>
            <a:spLocks noGrp="1"/>
          </p:cNvSpPr>
          <p:nvPr>
            <p:ph type="sldNum" sz="quarter" idx="12"/>
          </p:nvPr>
        </p:nvSpPr>
        <p:spPr/>
        <p:txBody>
          <a:bodyPr/>
          <a:lstStyle/>
          <a:p>
            <a:fld id="{623108DB-56D9-4669-A95A-E27FB6A1516F}" type="slidenum">
              <a:rPr lang="ja-JP" altLang="en-US" smtClean="0">
                <a:solidFill>
                  <a:prstClr val="black">
                    <a:tint val="75000"/>
                  </a:prstClr>
                </a:solidFill>
              </a:rPr>
              <a:pPr/>
              <a:t>9</a:t>
            </a:fld>
            <a:endParaRPr lang="ja-JP" altLang="en-US">
              <a:solidFill>
                <a:prstClr val="black">
                  <a:tint val="75000"/>
                </a:prstClr>
              </a:solidFill>
            </a:endParaRPr>
          </a:p>
        </p:txBody>
      </p:sp>
    </p:spTree>
    <p:extLst>
      <p:ext uri="{BB962C8B-B14F-4D97-AF65-F5344CB8AC3E}">
        <p14:creationId xmlns:p14="http://schemas.microsoft.com/office/powerpoint/2010/main" val="14310915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en-US" altLang="ja-JP" dirty="0" smtClean="0">
                <a:latin typeface="ＤＦ特太ゴシック体" panose="020B0509000000000000" pitchFamily="49" charset="-128"/>
                <a:ea typeface="ＤＦ特太ゴシック体" panose="020B0509000000000000" pitchFamily="49" charset="-128"/>
              </a:rPr>
              <a:t>Appendix</a:t>
            </a:r>
            <a:endParaRPr kumimoji="1" lang="ja-JP" altLang="en-US" dirty="0">
              <a:latin typeface="ＤＦ特太ゴシック体" panose="020B0509000000000000" pitchFamily="49" charset="-128"/>
              <a:ea typeface="ＤＦ特太ゴシック体" panose="020B0509000000000000" pitchFamily="49" charset="-128"/>
            </a:endParaRPr>
          </a:p>
        </p:txBody>
      </p:sp>
      <p:sp>
        <p:nvSpPr>
          <p:cNvPr id="5" name="スライド番号プレースホルダー 2"/>
          <p:cNvSpPr>
            <a:spLocks noGrp="1"/>
          </p:cNvSpPr>
          <p:nvPr>
            <p:ph type="sldNum" sz="quarter" idx="12"/>
          </p:nvPr>
        </p:nvSpPr>
        <p:spPr>
          <a:xfrm>
            <a:off x="7099300" y="6356351"/>
            <a:ext cx="2311400" cy="365125"/>
          </a:xfrm>
        </p:spPr>
        <p:txBody>
          <a:bodyPr/>
          <a:lstStyle/>
          <a:p>
            <a:pPr>
              <a:defRPr/>
            </a:pPr>
            <a:fld id="{10AC68E9-93AC-4EE7-A0E0-E98C161A901A}" type="slidenum">
              <a:rPr lang="ja-JP" altLang="en-US" smtClean="0"/>
              <a:pPr>
                <a:defRPr/>
              </a:pPr>
              <a:t>10</a:t>
            </a:fld>
            <a:endParaRPr lang="ja-JP" altLang="en-US" dirty="0"/>
          </a:p>
        </p:txBody>
      </p:sp>
      <p:sp>
        <p:nvSpPr>
          <p:cNvPr id="4" name="タイトル 1"/>
          <p:cNvSpPr txBox="1">
            <a:spLocks/>
          </p:cNvSpPr>
          <p:nvPr/>
        </p:nvSpPr>
        <p:spPr>
          <a:xfrm>
            <a:off x="742950" y="4243388"/>
            <a:ext cx="84201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2400" dirty="0" smtClean="0">
                <a:latin typeface="ＤＦ特太ゴシック体" panose="020B0509000000000000" pitchFamily="49" charset="-128"/>
                <a:ea typeface="ＤＦ特太ゴシック体" panose="020B0509000000000000" pitchFamily="49" charset="-128"/>
              </a:rPr>
              <a:t>・国計画の概要・・・</a:t>
            </a:r>
            <a:r>
              <a:rPr lang="en-US" altLang="ja-JP" sz="2400" dirty="0" smtClean="0">
                <a:latin typeface="ＤＦ特太ゴシック体" panose="020B0509000000000000" pitchFamily="49" charset="-128"/>
                <a:ea typeface="ＤＦ特太ゴシック体" panose="020B0509000000000000" pitchFamily="49" charset="-128"/>
              </a:rPr>
              <a:t>P11</a:t>
            </a:r>
            <a:r>
              <a:rPr lang="ja-JP" altLang="en-US" sz="2400" dirty="0" smtClean="0">
                <a:latin typeface="ＤＦ特太ゴシック体" panose="020B0509000000000000" pitchFamily="49" charset="-128"/>
                <a:ea typeface="ＤＦ特太ゴシック体" panose="020B0509000000000000" pitchFamily="49" charset="-128"/>
              </a:rPr>
              <a:t>～</a:t>
            </a:r>
            <a:r>
              <a:rPr lang="en-US" altLang="ja-JP" sz="2400" dirty="0" smtClean="0">
                <a:latin typeface="ＤＦ特太ゴシック体" panose="020B0509000000000000" pitchFamily="49" charset="-128"/>
                <a:ea typeface="ＤＦ特太ゴシック体" panose="020B0509000000000000" pitchFamily="49" charset="-128"/>
              </a:rPr>
              <a:t>12</a:t>
            </a:r>
          </a:p>
          <a:p>
            <a:pPr algn="l"/>
            <a:r>
              <a:rPr lang="ja-JP" altLang="en-US" sz="2400" dirty="0" smtClean="0">
                <a:latin typeface="ＤＦ特太ゴシック体" panose="020B0509000000000000" pitchFamily="49" charset="-128"/>
                <a:ea typeface="ＤＦ特太ゴシック体" panose="020B0509000000000000" pitchFamily="49" charset="-128"/>
              </a:rPr>
              <a:t>・官民データ活用推進計画策定の手引の概要・・・</a:t>
            </a:r>
            <a:r>
              <a:rPr lang="en-US" altLang="ja-JP" sz="2400" dirty="0" smtClean="0">
                <a:latin typeface="ＤＦ特太ゴシック体" panose="020B0509000000000000" pitchFamily="49" charset="-128"/>
                <a:ea typeface="ＤＦ特太ゴシック体" panose="020B0509000000000000" pitchFamily="49" charset="-128"/>
              </a:rPr>
              <a:t>P13</a:t>
            </a:r>
            <a:r>
              <a:rPr lang="ja-JP" altLang="en-US" sz="2400" dirty="0" smtClean="0">
                <a:latin typeface="ＤＦ特太ゴシック体" panose="020B0509000000000000" pitchFamily="49" charset="-128"/>
                <a:ea typeface="ＤＦ特太ゴシック体" panose="020B0509000000000000" pitchFamily="49" charset="-128"/>
              </a:rPr>
              <a:t>～</a:t>
            </a:r>
            <a:r>
              <a:rPr lang="en-US" altLang="ja-JP" sz="2400" smtClean="0">
                <a:latin typeface="ＤＦ特太ゴシック体" panose="020B0509000000000000" pitchFamily="49" charset="-128"/>
                <a:ea typeface="ＤＦ特太ゴシック体" panose="020B0509000000000000" pitchFamily="49" charset="-128"/>
              </a:rPr>
              <a:t>15</a:t>
            </a:r>
            <a:endParaRPr lang="ja-JP" altLang="en-US" sz="2400" dirty="0">
              <a:latin typeface="ＤＦ特太ゴシック体" panose="020B0509000000000000" pitchFamily="49" charset="-128"/>
              <a:ea typeface="ＤＦ特太ゴシック体" panose="020B0509000000000000" pitchFamily="49" charset="-128"/>
            </a:endParaRPr>
          </a:p>
        </p:txBody>
      </p:sp>
    </p:spTree>
    <p:extLst>
      <p:ext uri="{BB962C8B-B14F-4D97-AF65-F5344CB8AC3E}">
        <p14:creationId xmlns:p14="http://schemas.microsoft.com/office/powerpoint/2010/main" val="41614356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pPr>
              <a:defRPr/>
            </a:pPr>
            <a:fld id="{10AC68E9-93AC-4EE7-A0E0-E98C161A901A}" type="slidenum">
              <a:rPr lang="en-US" altLang="ja-JP" smtClean="0"/>
              <a:pPr>
                <a:defRPr/>
              </a:pPr>
              <a:t>11</a:t>
            </a:fld>
            <a:endParaRPr lang="ja-JP" alt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675" y="404664"/>
            <a:ext cx="9772650" cy="5476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70523" y="471486"/>
            <a:ext cx="571500" cy="361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908749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pPr>
              <a:defRPr/>
            </a:pPr>
            <a:fld id="{10AC68E9-93AC-4EE7-A0E0-E98C161A901A}" type="slidenum">
              <a:rPr lang="en-US" altLang="ja-JP" smtClean="0"/>
              <a:pPr>
                <a:defRPr/>
              </a:pPr>
              <a:t>12</a:t>
            </a:fld>
            <a:endParaRPr lang="ja-JP" altLang="en-US" dirty="0"/>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912" y="404664"/>
            <a:ext cx="9782175" cy="5457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86837" y="460936"/>
            <a:ext cx="857250" cy="371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649916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623108DB-56D9-4669-A95A-E27FB6A1516F}" type="slidenum">
              <a:rPr lang="ja-JP" altLang="en-US" smtClean="0">
                <a:solidFill>
                  <a:prstClr val="black">
                    <a:tint val="75000"/>
                  </a:prstClr>
                </a:solidFill>
              </a:rPr>
              <a:pPr/>
              <a:t>13</a:t>
            </a:fld>
            <a:endParaRPr lang="ja-JP" altLang="en-US">
              <a:solidFill>
                <a:prstClr val="black">
                  <a:tint val="75000"/>
                </a:prstClr>
              </a:solidFill>
            </a:endParaRPr>
          </a:p>
        </p:txBody>
      </p:sp>
      <p:pic>
        <p:nvPicPr>
          <p:cNvPr id="3" name="図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0954" y="0"/>
            <a:ext cx="9704091" cy="6858000"/>
          </a:xfrm>
          <a:prstGeom prst="rect">
            <a:avLst/>
          </a:prstGeom>
        </p:spPr>
      </p:pic>
      <p:sp>
        <p:nvSpPr>
          <p:cNvPr id="4" name="スライド番号プレースホルダー 3"/>
          <p:cNvSpPr txBox="1">
            <a:spLocks/>
          </p:cNvSpPr>
          <p:nvPr/>
        </p:nvSpPr>
        <p:spPr>
          <a:xfrm>
            <a:off x="7493645" y="6424613"/>
            <a:ext cx="2311400" cy="365125"/>
          </a:xfrm>
          <a:prstGeom prst="rect">
            <a:avLst/>
          </a:prstGeom>
          <a:solidFill>
            <a:schemeClr val="bg1"/>
          </a:solidFill>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defRPr/>
            </a:pPr>
            <a:r>
              <a:rPr lang="en-US" altLang="ja-JP" sz="2000" dirty="0" smtClean="0">
                <a:solidFill>
                  <a:prstClr val="black"/>
                </a:solidFill>
              </a:rPr>
              <a:t>13</a:t>
            </a:r>
            <a:endParaRPr lang="ja-JP" altLang="en-US" sz="2000" dirty="0">
              <a:solidFill>
                <a:prstClr val="black"/>
              </a:solidFill>
            </a:endParaRPr>
          </a:p>
        </p:txBody>
      </p:sp>
    </p:spTree>
    <p:extLst>
      <p:ext uri="{BB962C8B-B14F-4D97-AF65-F5344CB8AC3E}">
        <p14:creationId xmlns:p14="http://schemas.microsoft.com/office/powerpoint/2010/main" val="12292058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623108DB-56D9-4669-A95A-E27FB6A1516F}" type="slidenum">
              <a:rPr lang="ja-JP" altLang="en-US" smtClean="0">
                <a:solidFill>
                  <a:prstClr val="black">
                    <a:tint val="75000"/>
                  </a:prstClr>
                </a:solidFill>
              </a:rPr>
              <a:pPr/>
              <a:t>14</a:t>
            </a:fld>
            <a:endParaRPr lang="ja-JP" altLang="en-US">
              <a:solidFill>
                <a:prstClr val="black">
                  <a:tint val="75000"/>
                </a:prstClr>
              </a:solidFill>
            </a:endParaRPr>
          </a:p>
        </p:txBody>
      </p:sp>
      <p:pic>
        <p:nvPicPr>
          <p:cNvPr id="3" name="図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0954" y="0"/>
            <a:ext cx="9704091" cy="6858000"/>
          </a:xfrm>
          <a:prstGeom prst="rect">
            <a:avLst/>
          </a:prstGeom>
        </p:spPr>
      </p:pic>
      <p:sp>
        <p:nvSpPr>
          <p:cNvPr id="4" name="スライド番号プレースホルダー 3"/>
          <p:cNvSpPr txBox="1">
            <a:spLocks/>
          </p:cNvSpPr>
          <p:nvPr/>
        </p:nvSpPr>
        <p:spPr>
          <a:xfrm>
            <a:off x="7493645" y="6424613"/>
            <a:ext cx="2311400" cy="365125"/>
          </a:xfrm>
          <a:prstGeom prst="rect">
            <a:avLst/>
          </a:prstGeom>
          <a:solidFill>
            <a:schemeClr val="bg1"/>
          </a:solidFill>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defRPr/>
            </a:pPr>
            <a:r>
              <a:rPr lang="en-US" altLang="ja-JP" sz="2000" dirty="0" smtClean="0">
                <a:solidFill>
                  <a:prstClr val="black"/>
                </a:solidFill>
              </a:rPr>
              <a:t>14</a:t>
            </a:r>
            <a:endParaRPr lang="ja-JP" altLang="en-US" sz="2000" dirty="0">
              <a:solidFill>
                <a:prstClr val="black"/>
              </a:solidFill>
            </a:endParaRPr>
          </a:p>
        </p:txBody>
      </p:sp>
    </p:spTree>
    <p:extLst>
      <p:ext uri="{BB962C8B-B14F-4D97-AF65-F5344CB8AC3E}">
        <p14:creationId xmlns:p14="http://schemas.microsoft.com/office/powerpoint/2010/main" val="13775986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623108DB-56D9-4669-A95A-E27FB6A1516F}" type="slidenum">
              <a:rPr lang="ja-JP" altLang="en-US" smtClean="0">
                <a:solidFill>
                  <a:prstClr val="black">
                    <a:tint val="75000"/>
                  </a:prstClr>
                </a:solidFill>
              </a:rPr>
              <a:pPr/>
              <a:t>15</a:t>
            </a:fld>
            <a:endParaRPr lang="ja-JP" altLang="en-US">
              <a:solidFill>
                <a:prstClr val="black">
                  <a:tint val="75000"/>
                </a:prstClr>
              </a:solidFill>
            </a:endParaRPr>
          </a:p>
        </p:txBody>
      </p:sp>
      <p:pic>
        <p:nvPicPr>
          <p:cNvPr id="3" name="図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0954" y="0"/>
            <a:ext cx="9704091" cy="6858000"/>
          </a:xfrm>
          <a:prstGeom prst="rect">
            <a:avLst/>
          </a:prstGeom>
        </p:spPr>
      </p:pic>
      <p:sp>
        <p:nvSpPr>
          <p:cNvPr id="4" name="スライド番号プレースホルダー 3"/>
          <p:cNvSpPr txBox="1">
            <a:spLocks/>
          </p:cNvSpPr>
          <p:nvPr/>
        </p:nvSpPr>
        <p:spPr>
          <a:xfrm>
            <a:off x="7493645" y="6424613"/>
            <a:ext cx="2311400" cy="365125"/>
          </a:xfrm>
          <a:prstGeom prst="rect">
            <a:avLst/>
          </a:prstGeom>
          <a:solidFill>
            <a:schemeClr val="bg1"/>
          </a:solidFill>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defRPr/>
            </a:pPr>
            <a:r>
              <a:rPr lang="en-US" altLang="ja-JP" sz="2000" smtClean="0">
                <a:solidFill>
                  <a:prstClr val="black"/>
                </a:solidFill>
              </a:rPr>
              <a:t>15</a:t>
            </a:r>
            <a:endParaRPr lang="ja-JP" altLang="en-US" sz="2000" dirty="0">
              <a:solidFill>
                <a:prstClr val="black"/>
              </a:solidFill>
            </a:endParaRPr>
          </a:p>
        </p:txBody>
      </p:sp>
    </p:spTree>
    <p:extLst>
      <p:ext uri="{BB962C8B-B14F-4D97-AF65-F5344CB8AC3E}">
        <p14:creationId xmlns:p14="http://schemas.microsoft.com/office/powerpoint/2010/main" val="27733451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fontScale="90000"/>
          </a:bodyPr>
          <a:lstStyle/>
          <a:p>
            <a:pPr algn="l"/>
            <a:r>
              <a:rPr lang="ja-JP" altLang="en-US" dirty="0" smtClean="0">
                <a:latin typeface="ＤＦ特太ゴシック体" panose="020B0509000000000000" pitchFamily="49" charset="-128"/>
                <a:ea typeface="ＤＦ特太ゴシック体" panose="020B0509000000000000" pitchFamily="49" charset="-128"/>
              </a:rPr>
              <a:t>１</a:t>
            </a:r>
            <a:r>
              <a:rPr lang="en-US" altLang="ja-JP" dirty="0">
                <a:latin typeface="ＤＦ特太ゴシック体" panose="020B0509000000000000" pitchFamily="49" charset="-128"/>
                <a:ea typeface="ＤＦ特太ゴシック体" panose="020B0509000000000000" pitchFamily="49" charset="-128"/>
              </a:rPr>
              <a:t>.</a:t>
            </a:r>
            <a:r>
              <a:rPr lang="ja-JP" altLang="en-US" dirty="0" smtClean="0">
                <a:latin typeface="ＤＦ特太ゴシック体" panose="020B0509000000000000" pitchFamily="49" charset="-128"/>
                <a:ea typeface="ＤＦ特太ゴシック体" panose="020B0509000000000000" pitchFamily="49" charset="-128"/>
              </a:rPr>
              <a:t>官民データ活用推進基本法</a:t>
            </a:r>
            <a:br>
              <a:rPr lang="ja-JP" altLang="en-US" dirty="0" smtClean="0">
                <a:latin typeface="ＤＦ特太ゴシック体" panose="020B0509000000000000" pitchFamily="49" charset="-128"/>
                <a:ea typeface="ＤＦ特太ゴシック体" panose="020B0509000000000000" pitchFamily="49" charset="-128"/>
              </a:rPr>
            </a:br>
            <a:r>
              <a:rPr lang="ja-JP" altLang="en-US" dirty="0" smtClean="0">
                <a:latin typeface="ＤＦ特太ゴシック体" panose="020B0509000000000000" pitchFamily="49" charset="-128"/>
                <a:ea typeface="ＤＦ特太ゴシック体" panose="020B0509000000000000" pitchFamily="49" charset="-128"/>
              </a:rPr>
              <a:t/>
            </a:r>
            <a:br>
              <a:rPr lang="ja-JP" altLang="en-US" dirty="0" smtClean="0">
                <a:latin typeface="ＤＦ特太ゴシック体" panose="020B0509000000000000" pitchFamily="49" charset="-128"/>
                <a:ea typeface="ＤＦ特太ゴシック体" panose="020B0509000000000000" pitchFamily="49" charset="-128"/>
              </a:rPr>
            </a:br>
            <a:r>
              <a:rPr lang="ja-JP" altLang="en-US" dirty="0" smtClean="0">
                <a:solidFill>
                  <a:schemeClr val="bg1">
                    <a:lumMod val="75000"/>
                  </a:schemeClr>
                </a:solidFill>
                <a:latin typeface="ＤＦ特太ゴシック体" panose="020B0509000000000000" pitchFamily="49" charset="-128"/>
                <a:ea typeface="ＤＦ特太ゴシック体" panose="020B0509000000000000" pitchFamily="49" charset="-128"/>
              </a:rPr>
              <a:t>２</a:t>
            </a:r>
            <a:r>
              <a:rPr lang="en-US" altLang="ja-JP" dirty="0" smtClean="0">
                <a:solidFill>
                  <a:schemeClr val="bg1">
                    <a:lumMod val="75000"/>
                  </a:schemeClr>
                </a:solidFill>
                <a:latin typeface="ＤＦ特太ゴシック体" panose="020B0509000000000000" pitchFamily="49" charset="-128"/>
                <a:ea typeface="ＤＦ特太ゴシック体" panose="020B0509000000000000" pitchFamily="49" charset="-128"/>
              </a:rPr>
              <a:t>.</a:t>
            </a:r>
            <a:r>
              <a:rPr lang="ja-JP" altLang="en-US" dirty="0" smtClean="0">
                <a:solidFill>
                  <a:schemeClr val="bg1">
                    <a:lumMod val="75000"/>
                  </a:schemeClr>
                </a:solidFill>
                <a:latin typeface="ＤＦ特太ゴシック体" panose="020B0509000000000000" pitchFamily="49" charset="-128"/>
                <a:ea typeface="ＤＦ特太ゴシック体" panose="020B0509000000000000" pitchFamily="49" charset="-128"/>
              </a:rPr>
              <a:t>県の対応</a:t>
            </a:r>
            <a:endParaRPr kumimoji="1" lang="ja-JP" altLang="en-US" dirty="0">
              <a:solidFill>
                <a:schemeClr val="bg1">
                  <a:lumMod val="75000"/>
                </a:schemeClr>
              </a:solidFill>
              <a:latin typeface="ＤＦ特太ゴシック体" panose="020B0509000000000000" pitchFamily="49" charset="-128"/>
              <a:ea typeface="ＤＦ特太ゴシック体" panose="020B0509000000000000" pitchFamily="49" charset="-128"/>
            </a:endParaRPr>
          </a:p>
        </p:txBody>
      </p:sp>
      <p:sp>
        <p:nvSpPr>
          <p:cNvPr id="5" name="スライド番号プレースホルダー 2"/>
          <p:cNvSpPr>
            <a:spLocks noGrp="1"/>
          </p:cNvSpPr>
          <p:nvPr>
            <p:ph type="sldNum" sz="quarter" idx="12"/>
          </p:nvPr>
        </p:nvSpPr>
        <p:spPr>
          <a:xfrm>
            <a:off x="7099300" y="6356351"/>
            <a:ext cx="2311400" cy="365125"/>
          </a:xfrm>
        </p:spPr>
        <p:txBody>
          <a:bodyPr/>
          <a:lstStyle/>
          <a:p>
            <a:pPr>
              <a:defRPr/>
            </a:pPr>
            <a:fld id="{10AC68E9-93AC-4EE7-A0E0-E98C161A901A}" type="slidenum">
              <a:rPr lang="ja-JP" altLang="en-US" smtClean="0"/>
              <a:pPr>
                <a:defRPr/>
              </a:pPr>
              <a:t>1</a:t>
            </a:fld>
            <a:endParaRPr lang="ja-JP" altLang="en-US" dirty="0"/>
          </a:p>
        </p:txBody>
      </p:sp>
    </p:spTree>
    <p:extLst>
      <p:ext uri="{BB962C8B-B14F-4D97-AF65-F5344CB8AC3E}">
        <p14:creationId xmlns:p14="http://schemas.microsoft.com/office/powerpoint/2010/main" val="4098170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角丸四角形 20"/>
          <p:cNvSpPr/>
          <p:nvPr/>
        </p:nvSpPr>
        <p:spPr bwMode="auto">
          <a:xfrm>
            <a:off x="1717413" y="871070"/>
            <a:ext cx="6624736" cy="1478733"/>
          </a:xfrm>
          <a:prstGeom prst="roundRect">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solidFill>
              <a:srgbClr val="4BACC6">
                <a:shade val="95000"/>
                <a:satMod val="105000"/>
              </a:srgbClr>
            </a:solidFill>
            <a:prstDash val="solid"/>
            <a:headEnd/>
            <a:tailEnd/>
          </a:ln>
          <a:effectLst>
            <a:outerShdw blurRad="40000" dist="20000" dir="5400000" rotWithShape="0">
              <a:srgbClr val="000000">
                <a:alpha val="38000"/>
              </a:srgbClr>
            </a:outerShdw>
          </a:effectLst>
          <a:extLst/>
        </p:spPr>
        <p:txBody>
          <a:bodyPr wrap="square" rtlCol="0" anchor="ctr"/>
          <a:lstStyle/>
          <a:p>
            <a:pPr>
              <a:defRPr/>
            </a:pPr>
            <a:endParaRPr kumimoji="0" lang="en-US" altLang="ja-JP" sz="130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2" name="角丸四角形 21"/>
          <p:cNvSpPr/>
          <p:nvPr/>
        </p:nvSpPr>
        <p:spPr bwMode="auto">
          <a:xfrm>
            <a:off x="2482692" y="1089882"/>
            <a:ext cx="5224431" cy="538442"/>
          </a:xfrm>
          <a:prstGeom prst="roundRect">
            <a:avLst/>
          </a:prstGeo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solidFill>
              <a:srgbClr val="F79646">
                <a:shade val="95000"/>
                <a:satMod val="105000"/>
              </a:srgbClr>
            </a:solidFill>
            <a:prstDash val="solid"/>
            <a:headEnd/>
            <a:tailEnd/>
          </a:ln>
          <a:effectLst>
            <a:outerShdw blurRad="40000" dist="20000" dir="5400000" rotWithShape="0">
              <a:srgbClr val="000000">
                <a:alpha val="38000"/>
              </a:srgbClr>
            </a:outerShdw>
          </a:effectLst>
          <a:extLst/>
        </p:spPr>
        <p:txBody>
          <a:bodyPr wrap="square" rtlCol="0" anchor="ctr"/>
          <a:lstStyle/>
          <a:p>
            <a:pPr algn="ctr">
              <a:defRPr/>
            </a:pPr>
            <a:r>
              <a:rPr kumimoji="0" lang="ja-JP" altLang="en-US" sz="2000" b="1" u="sng"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超少子高齢社会における諸課題の解決</a:t>
            </a:r>
          </a:p>
        </p:txBody>
      </p:sp>
      <p:sp>
        <p:nvSpPr>
          <p:cNvPr id="23" name="上矢印 22"/>
          <p:cNvSpPr/>
          <p:nvPr/>
        </p:nvSpPr>
        <p:spPr bwMode="auto">
          <a:xfrm>
            <a:off x="4597733" y="4614407"/>
            <a:ext cx="756676" cy="897784"/>
          </a:xfrm>
          <a:prstGeom prst="upArrow">
            <a:avLst>
              <a:gd name="adj1" fmla="val 59529"/>
              <a:gd name="adj2" fmla="val 45786"/>
            </a:avLst>
          </a:prstGeom>
          <a:solidFill>
            <a:srgbClr val="4BACC6">
              <a:lumMod val="75000"/>
            </a:srgbClr>
          </a:solidFill>
          <a:ln w="19050" cap="flat" cmpd="sng" algn="ctr">
            <a:noFill/>
            <a:prstDash val="solid"/>
            <a:headEnd/>
            <a:tailEnd/>
          </a:ln>
          <a:effectLst/>
          <a:extLst/>
        </p:spPr>
        <p:txBody>
          <a:bodyPr wrap="none" rtlCol="0" anchor="ctr"/>
          <a:lstStyle/>
          <a:p>
            <a:pPr>
              <a:defRPr/>
            </a:pPr>
            <a:endParaRPr kumimoji="0" lang="ja-JP" altLang="en-US" kern="0" dirty="0" smtClean="0">
              <a:solidFill>
                <a:prstClr val="black"/>
              </a:solidFill>
              <a:latin typeface="Calibri"/>
              <a:ea typeface="ＭＳ Ｐゴシック" panose="020B0600070205080204" pitchFamily="50" charset="-128"/>
            </a:endParaRPr>
          </a:p>
        </p:txBody>
      </p:sp>
      <p:sp>
        <p:nvSpPr>
          <p:cNvPr id="24" name="テキスト ボックス 23"/>
          <p:cNvSpPr txBox="1"/>
          <p:nvPr/>
        </p:nvSpPr>
        <p:spPr>
          <a:xfrm>
            <a:off x="5328564" y="4885021"/>
            <a:ext cx="2395207" cy="523220"/>
          </a:xfrm>
          <a:prstGeom prst="rect">
            <a:avLst/>
          </a:prstGeom>
          <a:noFill/>
        </p:spPr>
        <p:txBody>
          <a:bodyPr wrap="none" rtlCol="0">
            <a:spAutoFit/>
          </a:bodyPr>
          <a:lstStyle/>
          <a:p>
            <a:r>
              <a:rPr lang="ja-JP" altLang="en-US" sz="1400" dirty="0" smtClean="0">
                <a:solidFill>
                  <a:prstClr val="black"/>
                </a:solidFill>
                <a:latin typeface="Meiryo UI" panose="020B0604030504040204" pitchFamily="50" charset="-128"/>
                <a:cs typeface="Meiryo UI" panose="020B0604030504040204" pitchFamily="50" charset="-128"/>
              </a:rPr>
              <a:t>生成、流通、共有、活用される</a:t>
            </a:r>
            <a:endParaRPr lang="en-US" altLang="ja-JP" sz="1400" dirty="0" smtClean="0">
              <a:solidFill>
                <a:prstClr val="black"/>
              </a:solidFill>
              <a:latin typeface="Meiryo UI" panose="020B0604030504040204" pitchFamily="50" charset="-128"/>
              <a:cs typeface="Meiryo UI" panose="020B0604030504040204" pitchFamily="50" charset="-128"/>
            </a:endParaRPr>
          </a:p>
          <a:p>
            <a:r>
              <a:rPr lang="ja-JP" altLang="en-US" sz="1400" dirty="0" smtClean="0">
                <a:solidFill>
                  <a:prstClr val="black"/>
                </a:solidFill>
                <a:latin typeface="Meiryo UI" panose="020B0604030504040204" pitchFamily="50" charset="-128"/>
                <a:cs typeface="Meiryo UI" panose="020B0604030504040204" pitchFamily="50" charset="-128"/>
              </a:rPr>
              <a:t>データ量の飛躍的拡大</a:t>
            </a:r>
          </a:p>
        </p:txBody>
      </p:sp>
      <p:sp>
        <p:nvSpPr>
          <p:cNvPr id="25" name="上矢印 24"/>
          <p:cNvSpPr/>
          <p:nvPr/>
        </p:nvSpPr>
        <p:spPr bwMode="auto">
          <a:xfrm>
            <a:off x="4165685" y="2370218"/>
            <a:ext cx="1578701" cy="801634"/>
          </a:xfrm>
          <a:prstGeom prst="upArrow">
            <a:avLst>
              <a:gd name="adj1" fmla="val 55884"/>
              <a:gd name="adj2" fmla="val 40695"/>
            </a:avLst>
          </a:prstGeom>
          <a:gradFill>
            <a:gsLst>
              <a:gs pos="12775">
                <a:srgbClr val="F2A15F"/>
              </a:gs>
              <a:gs pos="0">
                <a:srgbClr val="F79646">
                  <a:lumMod val="20000"/>
                  <a:lumOff val="80000"/>
                </a:srgbClr>
              </a:gs>
              <a:gs pos="35000">
                <a:srgbClr val="F79646">
                  <a:lumMod val="75000"/>
                </a:srgbClr>
              </a:gs>
              <a:gs pos="100000">
                <a:srgbClr val="F79646">
                  <a:lumMod val="50000"/>
                </a:srgbClr>
              </a:gs>
            </a:gsLst>
            <a:lin ang="16200000" scaled="1"/>
          </a:gradFill>
          <a:ln w="19050" cap="flat" cmpd="sng" algn="ctr">
            <a:noFill/>
            <a:prstDash val="solid"/>
            <a:headEnd/>
            <a:tailEnd/>
          </a:ln>
          <a:effectLst/>
          <a:extLst/>
        </p:spPr>
        <p:txBody>
          <a:bodyPr wrap="none" rtlCol="0" anchor="ctr"/>
          <a:lstStyle/>
          <a:p>
            <a:pPr>
              <a:defRPr/>
            </a:pPr>
            <a:endParaRPr kumimoji="0" lang="ja-JP" altLang="en-US" kern="0" dirty="0" smtClean="0">
              <a:solidFill>
                <a:prstClr val="black"/>
              </a:solidFill>
              <a:latin typeface="Calibri"/>
              <a:ea typeface="ＭＳ Ｐゴシック" panose="020B0600070205080204" pitchFamily="50" charset="-128"/>
            </a:endParaRPr>
          </a:p>
        </p:txBody>
      </p:sp>
      <p:sp>
        <p:nvSpPr>
          <p:cNvPr id="26" name="テキスト ボックス 25"/>
          <p:cNvSpPr txBox="1"/>
          <p:nvPr/>
        </p:nvSpPr>
        <p:spPr>
          <a:xfrm>
            <a:off x="1573397" y="1711615"/>
            <a:ext cx="6768752" cy="584775"/>
          </a:xfrm>
          <a:prstGeom prst="rect">
            <a:avLst/>
          </a:prstGeom>
          <a:noFill/>
        </p:spPr>
        <p:txBody>
          <a:bodyPr wrap="square" rtlCol="0">
            <a:spAutoFit/>
          </a:bodyPr>
          <a:lstStyle>
            <a:defPPr>
              <a:defRPr lang="ja-JP"/>
            </a:defPPr>
            <a:lvl1pPr algn="ctr">
              <a:defRPr sz="1200">
                <a:latin typeface="Meiryo UI" panose="020B0604030504040204" pitchFamily="50" charset="-128"/>
                <a:ea typeface="Meiryo UI" panose="020B0604030504040204" pitchFamily="50" charset="-128"/>
                <a:cs typeface="Meiryo UI" panose="020B0604030504040204" pitchFamily="50" charset="-128"/>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データを活用した新ビジネスとイノベーションの創出</a:t>
            </a:r>
            <a:endParaRPr kumimoji="0" lang="en-US" altLang="ja-JP" sz="1600" b="1"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データに</a:t>
            </a:r>
            <a:r>
              <a:rPr kumimoji="0" lang="ja-JP" altLang="en-US" sz="1600" b="1"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基づく行政・農業</a:t>
            </a:r>
            <a:r>
              <a:rPr kumimoji="0" lang="ja-JP" altLang="en-US" sz="1600" b="1"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・医療介護・観光・金融・</a:t>
            </a:r>
            <a:r>
              <a:rPr kumimoji="0" lang="ja-JP" altLang="en-US" sz="1600" b="1"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教育等の改革</a:t>
            </a:r>
            <a:endParaRPr kumimoji="0" lang="en-US" altLang="ja-JP" sz="1600" b="1"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テキスト ボックス 26"/>
          <p:cNvSpPr txBox="1"/>
          <p:nvPr/>
        </p:nvSpPr>
        <p:spPr>
          <a:xfrm>
            <a:off x="2716162" y="4993029"/>
            <a:ext cx="1859805" cy="307777"/>
          </a:xfrm>
          <a:prstGeom prst="rect">
            <a:avLst/>
          </a:prstGeom>
          <a:noFill/>
        </p:spPr>
        <p:txBody>
          <a:bodyPr wrap="none" rtlCol="0">
            <a:spAutoFit/>
          </a:bodyPr>
          <a:lstStyle/>
          <a:p>
            <a:pPr algn="ctr"/>
            <a:r>
              <a:rPr lang="ja-JP" altLang="en-US" sz="1400" dirty="0" smtClean="0">
                <a:solidFill>
                  <a:prstClr val="black"/>
                </a:solidFill>
                <a:latin typeface="Meiryo UI" panose="020B0604030504040204" pitchFamily="50" charset="-128"/>
                <a:cs typeface="Meiryo UI" panose="020B0604030504040204" pitchFamily="50" charset="-128"/>
              </a:rPr>
              <a:t>原則</a:t>
            </a:r>
            <a:r>
              <a:rPr lang="en-US" altLang="ja-JP" sz="1400" dirty="0" smtClean="0">
                <a:solidFill>
                  <a:prstClr val="black"/>
                </a:solidFill>
                <a:latin typeface="Meiryo UI" panose="020B0604030504040204" pitchFamily="50" charset="-128"/>
                <a:cs typeface="Meiryo UI" panose="020B0604030504040204" pitchFamily="50" charset="-128"/>
              </a:rPr>
              <a:t>IT</a:t>
            </a:r>
            <a:r>
              <a:rPr lang="ja-JP" altLang="en-US" sz="1400" dirty="0" smtClean="0">
                <a:solidFill>
                  <a:prstClr val="black"/>
                </a:solidFill>
                <a:latin typeface="Meiryo UI" panose="020B0604030504040204" pitchFamily="50" charset="-128"/>
                <a:cs typeface="Meiryo UI" panose="020B0604030504040204" pitchFamily="50" charset="-128"/>
              </a:rPr>
              <a:t>による効率化等</a:t>
            </a:r>
            <a:endParaRPr lang="en-US" altLang="ja-JP" sz="1400" dirty="0" smtClean="0">
              <a:solidFill>
                <a:prstClr val="black"/>
              </a:solidFill>
              <a:latin typeface="Meiryo UI" panose="020B0604030504040204" pitchFamily="50" charset="-128"/>
              <a:cs typeface="Meiryo UI" panose="020B0604030504040204" pitchFamily="50" charset="-128"/>
            </a:endParaRPr>
          </a:p>
        </p:txBody>
      </p:sp>
      <p:sp>
        <p:nvSpPr>
          <p:cNvPr id="28" name="角丸四角形 27"/>
          <p:cNvSpPr/>
          <p:nvPr/>
        </p:nvSpPr>
        <p:spPr bwMode="auto">
          <a:xfrm>
            <a:off x="2221469" y="5512191"/>
            <a:ext cx="5544616" cy="905071"/>
          </a:xfrm>
          <a:prstGeom prst="roundRect">
            <a:avLst/>
          </a:prstGeom>
          <a:gradFill rotWithShape="1">
            <a:gsLst>
              <a:gs pos="0">
                <a:srgbClr val="FFFF66"/>
              </a:gs>
              <a:gs pos="35000">
                <a:srgbClr val="FFFF66"/>
              </a:gs>
              <a:gs pos="100000">
                <a:srgbClr val="FFFF99"/>
              </a:gs>
            </a:gsLst>
            <a:lin ang="16200000" scaled="1"/>
          </a:gradFill>
          <a:ln w="9525" cap="flat" cmpd="sng" algn="ctr">
            <a:solidFill>
              <a:srgbClr val="C0504D">
                <a:shade val="95000"/>
                <a:satMod val="105000"/>
              </a:srgbClr>
            </a:solidFill>
            <a:prstDash val="solid"/>
            <a:headEnd/>
            <a:tailEnd/>
          </a:ln>
          <a:effectLst>
            <a:outerShdw blurRad="40000" dist="20000" dir="5400000" rotWithShape="0">
              <a:srgbClr val="000000">
                <a:alpha val="38000"/>
              </a:srgbClr>
            </a:outerShdw>
          </a:effectLst>
          <a:extLst/>
        </p:spPr>
        <p:txBody>
          <a:bodyPr wrap="none" rtlCol="0" anchor="ctr"/>
          <a:lstStyle/>
          <a:p>
            <a:pPr algn="ctr">
              <a:defRPr/>
            </a:pPr>
            <a:r>
              <a:rPr kumimoji="0" lang="ja-JP" altLang="en-US" sz="2400" b="1" kern="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官民データ活用推進基本法</a:t>
            </a:r>
            <a:endParaRPr kumimoji="0" lang="en-US" altLang="ja-JP" sz="2400" b="1" kern="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pPr algn="ctr">
              <a:defRPr/>
            </a:pPr>
            <a:r>
              <a:rPr kumimoji="0" lang="ja-JP" altLang="en-US" sz="2000" b="1" kern="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（平成</a:t>
            </a:r>
            <a:r>
              <a:rPr kumimoji="0" lang="en-US" altLang="ja-JP" sz="2000" b="1" kern="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28</a:t>
            </a:r>
            <a:r>
              <a:rPr kumimoji="0" lang="ja-JP" altLang="en-US" sz="2000" b="1" kern="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年</a:t>
            </a:r>
            <a:r>
              <a:rPr kumimoji="0" lang="en-US" altLang="ja-JP" sz="2000" b="1" kern="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12</a:t>
            </a:r>
            <a:r>
              <a:rPr kumimoji="0" lang="ja-JP" altLang="en-US" sz="2000" b="1" kern="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月</a:t>
            </a:r>
            <a:r>
              <a:rPr kumimoji="0" lang="en-US" altLang="ja-JP" sz="2000" b="1" kern="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14</a:t>
            </a:r>
            <a:r>
              <a:rPr kumimoji="0" lang="ja-JP" altLang="en-US" sz="2000" b="1" kern="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日施行）</a:t>
            </a:r>
            <a:endParaRPr kumimoji="0" lang="en-US" altLang="ja-JP" sz="2000" b="1"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9" name="角丸四角形 28"/>
          <p:cNvSpPr/>
          <p:nvPr/>
        </p:nvSpPr>
        <p:spPr bwMode="auto">
          <a:xfrm>
            <a:off x="3528413" y="3156828"/>
            <a:ext cx="2930727" cy="1445362"/>
          </a:xfrm>
          <a:prstGeom prst="roundRect">
            <a:avLst/>
          </a:prstGeom>
          <a:solidFill>
            <a:srgbClr val="70AD47">
              <a:lumMod val="40000"/>
              <a:lumOff val="60000"/>
            </a:srgbClr>
          </a:solidFill>
          <a:ln w="9525" cap="flat" cmpd="sng" algn="ctr">
            <a:solidFill>
              <a:srgbClr val="9BBB59">
                <a:lumMod val="50000"/>
              </a:srgbClr>
            </a:solidFill>
            <a:prstDash val="solid"/>
            <a:headEnd/>
            <a:tailEnd/>
          </a:ln>
          <a:effectLst>
            <a:outerShdw blurRad="40000" dist="20000" dir="5400000" rotWithShape="0">
              <a:srgbClr val="000000">
                <a:alpha val="38000"/>
              </a:srgbClr>
            </a:outerShdw>
          </a:effectLst>
          <a:extLst/>
        </p:spPr>
        <p:txBody>
          <a:bodyPr wrap="square"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2200" b="1" i="0" u="none" strike="noStrike" kern="0" cap="none" spc="0" normalizeH="0" baseline="0" noProof="0" dirty="0" smtClean="0">
                <a:ln>
                  <a:noFill/>
                </a:ln>
                <a:solidFill>
                  <a:srgbClr val="0000FF"/>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データ流通の拡大</a:t>
            </a:r>
            <a:endParaRPr kumimoji="0" lang="en-US" altLang="ja-JP" sz="2200" b="1" i="0" u="none" strike="noStrike" kern="0" cap="none" spc="0" normalizeH="0" baseline="0" noProof="0" dirty="0" smtClean="0">
              <a:ln>
                <a:noFill/>
              </a:ln>
              <a:solidFill>
                <a:srgbClr val="0000FF"/>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600" b="1" i="0" u="none" strike="noStrike" kern="0" cap="none" spc="0" normalizeH="0" baseline="0" noProof="0" dirty="0" smtClean="0">
                <a:ln>
                  <a:noFill/>
                </a:ln>
                <a:solidFill>
                  <a:srgbClr val="0000FF"/>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AI</a:t>
            </a:r>
            <a:r>
              <a:rPr kumimoji="0" lang="ja-JP" altLang="en-US" sz="1600" b="1" i="0" u="none" strike="noStrike" kern="0" cap="none" spc="0" normalizeH="0" baseline="0" noProof="0" dirty="0" err="1" smtClean="0">
                <a:ln>
                  <a:noFill/>
                </a:ln>
                <a:solidFill>
                  <a:srgbClr val="0000FF"/>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a:t>
            </a:r>
            <a:r>
              <a:rPr kumimoji="0" lang="en-US" altLang="ja-JP" sz="1600" b="1" i="0" u="none" strike="noStrike" kern="0" cap="none" spc="0" normalizeH="0" baseline="0" noProof="0" dirty="0" smtClean="0">
                <a:ln>
                  <a:noFill/>
                </a:ln>
                <a:solidFill>
                  <a:srgbClr val="0000FF"/>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IoT</a:t>
            </a:r>
            <a:r>
              <a:rPr kumimoji="0" lang="ja-JP" altLang="en-US" sz="1600" b="1" i="0" u="none" strike="noStrike" kern="0" cap="none" spc="0" normalizeH="0" baseline="0" noProof="0" dirty="0" smtClean="0">
                <a:ln>
                  <a:noFill/>
                </a:ln>
                <a:solidFill>
                  <a:srgbClr val="0000FF"/>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関連技術の開発・活用促進</a:t>
            </a:r>
            <a:endParaRPr kumimoji="0" lang="en-US" altLang="ja-JP" sz="1600" b="1" i="0" u="none" strike="noStrike" kern="0" cap="none" spc="0" normalizeH="0" baseline="0" noProof="0" dirty="0" smtClean="0">
              <a:ln>
                <a:noFill/>
              </a:ln>
              <a:solidFill>
                <a:srgbClr val="0000FF"/>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0" name="角丸四角形 29"/>
          <p:cNvSpPr/>
          <p:nvPr/>
        </p:nvSpPr>
        <p:spPr bwMode="auto">
          <a:xfrm>
            <a:off x="7091870" y="2852693"/>
            <a:ext cx="2743954" cy="1939665"/>
          </a:xfrm>
          <a:prstGeom prst="roundRect">
            <a:avLst/>
          </a:prstGeom>
          <a:gradFill rotWithShape="1">
            <a:gsLst>
              <a:gs pos="0">
                <a:srgbClr val="C0504D">
                  <a:tint val="50000"/>
                  <a:satMod val="300000"/>
                </a:srgbClr>
              </a:gs>
              <a:gs pos="35000">
                <a:srgbClr val="C0504D">
                  <a:tint val="37000"/>
                  <a:satMod val="300000"/>
                </a:srgbClr>
              </a:gs>
              <a:gs pos="100000">
                <a:srgbClr val="C0504D">
                  <a:tint val="15000"/>
                  <a:satMod val="350000"/>
                </a:srgbClr>
              </a:gs>
            </a:gsLst>
            <a:lin ang="16200000" scaled="1"/>
          </a:gradFill>
          <a:ln w="9525" cap="flat" cmpd="sng" algn="ctr">
            <a:solidFill>
              <a:srgbClr val="C0504D">
                <a:shade val="95000"/>
                <a:satMod val="105000"/>
              </a:srgbClr>
            </a:solidFill>
            <a:prstDash val="solid"/>
            <a:headEnd/>
            <a:tailEnd/>
          </a:ln>
          <a:effectLst>
            <a:outerShdw blurRad="40000" dist="20000" dir="5400000" rotWithShape="0">
              <a:srgbClr val="000000">
                <a:alpha val="38000"/>
              </a:srgbClr>
            </a:outerShdw>
          </a:effectLst>
          <a:extLst/>
        </p:spPr>
        <p:txBody>
          <a:bodyPr wrap="square" rtlCol="0" anchor="t"/>
          <a:lstStyle/>
          <a:p>
            <a:pPr algn="ctr">
              <a:defRPr/>
            </a:pPr>
            <a:r>
              <a:rPr kumimoji="0" lang="ja-JP" altLang="en-US" sz="1600" b="1" kern="0"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個人情報保護法</a:t>
            </a:r>
            <a:endParaRPr kumimoji="0" lang="en-US" altLang="ja-JP" sz="1600" b="1"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defRPr/>
            </a:pPr>
            <a:r>
              <a:rPr kumimoji="0" lang="ja-JP" altLang="en-US" sz="1600" b="1"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パーソナルデータを安全に流通させるため、</a:t>
            </a:r>
            <a:r>
              <a:rPr kumimoji="0" lang="ja-JP" altLang="en-US" sz="1600" b="1" kern="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個人情報を匿名加工情報に加工し、安全な形で自由に利活用可能とする制度創設</a:t>
            </a:r>
            <a:r>
              <a:rPr kumimoji="0" lang="ja-JP" altLang="en-US" sz="1600" b="1" kern="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（平成</a:t>
            </a:r>
            <a:r>
              <a:rPr kumimoji="0" lang="en-US" altLang="ja-JP" sz="1600" b="1" kern="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27</a:t>
            </a:r>
            <a:r>
              <a:rPr kumimoji="0" lang="ja-JP" altLang="en-US" sz="1600" b="1" kern="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年改正）</a:t>
            </a:r>
            <a:endParaRPr kumimoji="0" lang="en-US" altLang="ja-JP" sz="1600" b="1" kern="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1" name="角丸四角形 30"/>
          <p:cNvSpPr/>
          <p:nvPr/>
        </p:nvSpPr>
        <p:spPr bwMode="auto">
          <a:xfrm>
            <a:off x="77317" y="3022837"/>
            <a:ext cx="2791712" cy="1628406"/>
          </a:xfrm>
          <a:prstGeom prst="roundRect">
            <a:avLst/>
          </a:prstGeom>
          <a:gradFill rotWithShape="1">
            <a:gsLst>
              <a:gs pos="0">
                <a:srgbClr val="C0504D">
                  <a:tint val="50000"/>
                  <a:satMod val="300000"/>
                </a:srgbClr>
              </a:gs>
              <a:gs pos="35000">
                <a:srgbClr val="C0504D">
                  <a:tint val="37000"/>
                  <a:satMod val="300000"/>
                </a:srgbClr>
              </a:gs>
              <a:gs pos="100000">
                <a:srgbClr val="C0504D">
                  <a:tint val="15000"/>
                  <a:satMod val="350000"/>
                </a:srgbClr>
              </a:gs>
            </a:gsLst>
            <a:lin ang="16200000" scaled="1"/>
          </a:gradFill>
          <a:ln w="9525" cap="flat" cmpd="sng" algn="ctr">
            <a:solidFill>
              <a:srgbClr val="C0504D">
                <a:shade val="95000"/>
                <a:satMod val="105000"/>
              </a:srgbClr>
            </a:solidFill>
            <a:prstDash val="solid"/>
            <a:headEnd/>
            <a:tailEnd/>
          </a:ln>
          <a:effectLst>
            <a:outerShdw blurRad="40000" dist="20000" dir="5400000" rotWithShape="0">
              <a:srgbClr val="000000">
                <a:alpha val="38000"/>
              </a:srgbClr>
            </a:outerShdw>
          </a:effectLst>
          <a:extLst/>
        </p:spPr>
        <p:txBody>
          <a:bodyPr wrap="none" rtlCol="0" anchor="t"/>
          <a:lstStyle/>
          <a:p>
            <a:pPr algn="ctr">
              <a:defRPr/>
            </a:pPr>
            <a:r>
              <a:rPr kumimoji="0" lang="ja-JP" altLang="en-US" sz="1600" b="1" kern="0"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rPr>
              <a:t>サイバーセキュリティ基本法</a:t>
            </a:r>
            <a:endParaRPr kumimoji="0" lang="en-US" altLang="ja-JP" sz="1600" b="1" kern="0" dirty="0" smtClean="0">
              <a:solidFill>
                <a:srgbClr val="0070C0"/>
              </a:solidFill>
              <a:latin typeface="メイリオ" panose="020B0604030504040204" pitchFamily="50" charset="-128"/>
              <a:ea typeface="メイリオ" panose="020B0604030504040204" pitchFamily="50" charset="-128"/>
              <a:cs typeface="メイリオ" panose="020B0604030504040204" pitchFamily="50" charset="-128"/>
            </a:endParaRPr>
          </a:p>
          <a:p>
            <a:pPr>
              <a:defRPr/>
            </a:pPr>
            <a:endParaRPr kumimoji="0" lang="en-US" altLang="ja-JP" sz="1600" b="1"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defRPr/>
            </a:pPr>
            <a:r>
              <a:rPr kumimoji="0" lang="ja-JP" altLang="en-US" sz="1600" b="1"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データ流通における</a:t>
            </a:r>
            <a:r>
              <a:rPr kumimoji="0" lang="en-US" altLang="ja-JP" sz="1600" b="1"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r>
            <a:br>
              <a:rPr kumimoji="0" lang="en-US" altLang="ja-JP" sz="1600" b="1"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br>
            <a:r>
              <a:rPr kumimoji="0" lang="ja-JP" altLang="en-US" sz="1600" b="1" u="sng" kern="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サイバーセキュリティ強化 </a:t>
            </a:r>
            <a:endParaRPr kumimoji="0" lang="en-US" altLang="ja-JP" sz="1600" b="1" u="sng" kern="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pPr algn="ctr">
              <a:defRPr/>
            </a:pPr>
            <a:r>
              <a:rPr kumimoji="0" lang="ja-JP" altLang="en-US" sz="1600" b="1" kern="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（平成</a:t>
            </a:r>
            <a:r>
              <a:rPr kumimoji="0" lang="en-US" altLang="ja-JP" sz="1600" b="1" kern="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26</a:t>
            </a:r>
            <a:r>
              <a:rPr kumimoji="0" lang="ja-JP" altLang="en-US" sz="1600" b="1" kern="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年制定）</a:t>
            </a:r>
            <a:endParaRPr kumimoji="0" lang="en-US" altLang="ja-JP" sz="1600" b="1" kern="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2" name="上矢印 31"/>
          <p:cNvSpPr/>
          <p:nvPr/>
        </p:nvSpPr>
        <p:spPr bwMode="auto">
          <a:xfrm rot="16200000">
            <a:off x="6383934" y="3577186"/>
            <a:ext cx="738678" cy="534477"/>
          </a:xfrm>
          <a:prstGeom prst="upArrow">
            <a:avLst>
              <a:gd name="adj1" fmla="val 59529"/>
              <a:gd name="adj2" fmla="val 45786"/>
            </a:avLst>
          </a:prstGeom>
          <a:solidFill>
            <a:srgbClr val="4BACC6">
              <a:lumMod val="75000"/>
            </a:srgbClr>
          </a:solidFill>
          <a:ln w="19050" cap="flat" cmpd="sng" algn="ctr">
            <a:noFill/>
            <a:prstDash val="solid"/>
            <a:headEnd/>
            <a:tailEnd/>
          </a:ln>
          <a:effectLst/>
          <a:extLst/>
        </p:spPr>
        <p:txBody>
          <a:bodyPr wrap="none" rtlCol="0" anchor="ctr"/>
          <a:lstStyle/>
          <a:p>
            <a:pPr>
              <a:defRPr/>
            </a:pPr>
            <a:endParaRPr kumimoji="0" lang="ja-JP" altLang="en-US" kern="0" dirty="0" smtClean="0">
              <a:solidFill>
                <a:prstClr val="black"/>
              </a:solidFill>
              <a:latin typeface="Calibri"/>
              <a:ea typeface="ＭＳ Ｐゴシック" panose="020B0600070205080204" pitchFamily="50" charset="-128"/>
            </a:endParaRPr>
          </a:p>
        </p:txBody>
      </p:sp>
      <p:sp>
        <p:nvSpPr>
          <p:cNvPr id="33" name="上矢印 32"/>
          <p:cNvSpPr/>
          <p:nvPr/>
        </p:nvSpPr>
        <p:spPr bwMode="auto">
          <a:xfrm rot="5400000">
            <a:off x="2862493" y="3554232"/>
            <a:ext cx="738678" cy="580385"/>
          </a:xfrm>
          <a:prstGeom prst="upArrow">
            <a:avLst>
              <a:gd name="adj1" fmla="val 59529"/>
              <a:gd name="adj2" fmla="val 45786"/>
            </a:avLst>
          </a:prstGeom>
          <a:solidFill>
            <a:srgbClr val="4BACC6">
              <a:lumMod val="75000"/>
            </a:srgbClr>
          </a:solidFill>
          <a:ln w="19050" cap="flat" cmpd="sng" algn="ctr">
            <a:noFill/>
            <a:prstDash val="solid"/>
            <a:headEnd/>
            <a:tailEnd/>
          </a:ln>
          <a:effectLst/>
          <a:extLst/>
        </p:spPr>
        <p:txBody>
          <a:bodyPr wrap="none" rtlCol="0" anchor="ctr"/>
          <a:lstStyle/>
          <a:p>
            <a:pPr>
              <a:defRPr/>
            </a:pPr>
            <a:endParaRPr kumimoji="0" lang="ja-JP" altLang="en-US" kern="0" dirty="0" smtClean="0">
              <a:solidFill>
                <a:prstClr val="black"/>
              </a:solidFill>
              <a:latin typeface="Calibri"/>
              <a:ea typeface="ＭＳ Ｐゴシック" panose="020B0600070205080204" pitchFamily="50" charset="-128"/>
            </a:endParaRPr>
          </a:p>
        </p:txBody>
      </p:sp>
      <p:sp>
        <p:nvSpPr>
          <p:cNvPr id="34" name="テキスト ボックス 33"/>
          <p:cNvSpPr txBox="1"/>
          <p:nvPr/>
        </p:nvSpPr>
        <p:spPr>
          <a:xfrm>
            <a:off x="2988322" y="3674109"/>
            <a:ext cx="389851" cy="338554"/>
          </a:xfrm>
          <a:prstGeom prst="rect">
            <a:avLst/>
          </a:prstGeom>
          <a:noFill/>
        </p:spPr>
        <p:txBody>
          <a:bodyPr wrap="none" rtlCol="0">
            <a:spAutoFit/>
          </a:bodyPr>
          <a:lstStyle/>
          <a:p>
            <a:pPr algn="ctr"/>
            <a:r>
              <a:rPr lang="ja-JP" altLang="en-US" sz="1600" b="1" dirty="0" smtClean="0">
                <a:solidFill>
                  <a:prstClr val="white"/>
                </a:solidFill>
                <a:latin typeface="Meiryo UI" panose="020B0604030504040204" pitchFamily="50" charset="-128"/>
                <a:cs typeface="Meiryo UI" panose="020B0604030504040204" pitchFamily="50" charset="-128"/>
              </a:rPr>
              <a:t>①</a:t>
            </a:r>
          </a:p>
        </p:txBody>
      </p:sp>
      <p:sp>
        <p:nvSpPr>
          <p:cNvPr id="35" name="テキスト ボックス 34"/>
          <p:cNvSpPr txBox="1"/>
          <p:nvPr/>
        </p:nvSpPr>
        <p:spPr>
          <a:xfrm>
            <a:off x="6558348" y="3674109"/>
            <a:ext cx="389851" cy="338554"/>
          </a:xfrm>
          <a:prstGeom prst="rect">
            <a:avLst/>
          </a:prstGeom>
          <a:noFill/>
        </p:spPr>
        <p:txBody>
          <a:bodyPr wrap="none" rtlCol="0">
            <a:spAutoFit/>
          </a:bodyPr>
          <a:lstStyle/>
          <a:p>
            <a:pPr algn="ctr"/>
            <a:r>
              <a:rPr lang="ja-JP" altLang="en-US" sz="1600" b="1" dirty="0">
                <a:solidFill>
                  <a:prstClr val="white"/>
                </a:solidFill>
                <a:latin typeface="Meiryo UI" panose="020B0604030504040204" pitchFamily="50" charset="-128"/>
                <a:cs typeface="Meiryo UI" panose="020B0604030504040204" pitchFamily="50" charset="-128"/>
              </a:rPr>
              <a:t>②</a:t>
            </a:r>
            <a:endParaRPr lang="ja-JP" altLang="en-US" sz="1600" b="1" dirty="0" smtClean="0">
              <a:solidFill>
                <a:prstClr val="white"/>
              </a:solidFill>
              <a:latin typeface="Meiryo UI" panose="020B0604030504040204" pitchFamily="50" charset="-128"/>
              <a:cs typeface="Meiryo UI" panose="020B0604030504040204" pitchFamily="50" charset="-128"/>
            </a:endParaRPr>
          </a:p>
        </p:txBody>
      </p:sp>
      <p:sp>
        <p:nvSpPr>
          <p:cNvPr id="36" name="テキスト ボックス 35"/>
          <p:cNvSpPr txBox="1"/>
          <p:nvPr/>
        </p:nvSpPr>
        <p:spPr>
          <a:xfrm>
            <a:off x="4788957" y="4931997"/>
            <a:ext cx="389851" cy="338554"/>
          </a:xfrm>
          <a:prstGeom prst="rect">
            <a:avLst/>
          </a:prstGeom>
          <a:noFill/>
        </p:spPr>
        <p:txBody>
          <a:bodyPr wrap="none" rtlCol="0">
            <a:spAutoFit/>
          </a:bodyPr>
          <a:lstStyle/>
          <a:p>
            <a:pPr algn="ctr"/>
            <a:r>
              <a:rPr lang="ja-JP" altLang="en-US" sz="1600" b="1" dirty="0" smtClean="0">
                <a:solidFill>
                  <a:prstClr val="white"/>
                </a:solidFill>
                <a:latin typeface="Meiryo UI" panose="020B0604030504040204" pitchFamily="50" charset="-128"/>
                <a:cs typeface="Meiryo UI" panose="020B0604030504040204" pitchFamily="50" charset="-128"/>
              </a:rPr>
              <a:t>③</a:t>
            </a:r>
          </a:p>
        </p:txBody>
      </p:sp>
      <p:sp>
        <p:nvSpPr>
          <p:cNvPr id="19" name="タイトル 1"/>
          <p:cNvSpPr>
            <a:spLocks noGrp="1"/>
          </p:cNvSpPr>
          <p:nvPr>
            <p:ph type="title"/>
          </p:nvPr>
        </p:nvSpPr>
        <p:spPr>
          <a:xfrm>
            <a:off x="572081" y="188982"/>
            <a:ext cx="8915400" cy="521605"/>
          </a:xfrm>
          <a:blipFill>
            <a:blip r:embed="rId3"/>
            <a:tile tx="0" ty="0" sx="100000" sy="100000" flip="none" algn="tl"/>
          </a:blipFill>
          <a:ln>
            <a:solidFill>
              <a:schemeClr val="accent1"/>
            </a:solidFill>
          </a:ln>
        </p:spPr>
        <p:txBody>
          <a:bodyPr>
            <a:noAutofit/>
          </a:bodyPr>
          <a:lstStyle/>
          <a:p>
            <a:r>
              <a:rPr lang="ja-JP" altLang="en-US" sz="2800" b="1" dirty="0">
                <a:solidFill>
                  <a:srgbClr val="002060"/>
                </a:solidFill>
                <a:latin typeface="Meiryo UI" panose="020B0604030504040204" pitchFamily="50" charset="-128"/>
                <a:ea typeface="Meiryo UI" panose="020B0604030504040204" pitchFamily="50" charset="-128"/>
                <a:cs typeface="Meiryo UI" panose="020B0604030504040204" pitchFamily="50" charset="-128"/>
              </a:rPr>
              <a:t>官民データ活用推進基本法制定の</a:t>
            </a:r>
            <a:r>
              <a:rPr lang="ja-JP" altLang="en-US" sz="2800" b="1" dirty="0" smtClean="0">
                <a:solidFill>
                  <a:srgbClr val="002060"/>
                </a:solidFill>
                <a:latin typeface="Meiryo UI" panose="020B0604030504040204" pitchFamily="50" charset="-128"/>
                <a:ea typeface="Meiryo UI" panose="020B0604030504040204" pitchFamily="50" charset="-128"/>
                <a:cs typeface="Meiryo UI" panose="020B0604030504040204" pitchFamily="50" charset="-128"/>
              </a:rPr>
              <a:t>背景</a:t>
            </a:r>
            <a:endParaRPr kumimoji="1" lang="ja-JP" altLang="en-US" sz="2800" b="1" dirty="0">
              <a:solidFill>
                <a:srgbClr val="00206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スライド番号プレースホルダー 2"/>
          <p:cNvSpPr>
            <a:spLocks noGrp="1"/>
          </p:cNvSpPr>
          <p:nvPr>
            <p:ph type="sldNum" sz="quarter" idx="12"/>
          </p:nvPr>
        </p:nvSpPr>
        <p:spPr/>
        <p:txBody>
          <a:bodyPr/>
          <a:lstStyle/>
          <a:p>
            <a:fld id="{623108DB-56D9-4669-A95A-E27FB6A1516F}" type="slidenum">
              <a:rPr kumimoji="1" lang="ja-JP" altLang="en-US" sz="1400" smtClean="0">
                <a:latin typeface="Meiryo UI" panose="020B0604030504040204" pitchFamily="50" charset="-128"/>
                <a:ea typeface="Meiryo UI" panose="020B0604030504040204" pitchFamily="50" charset="-128"/>
              </a:rPr>
              <a:t>2</a:t>
            </a:fld>
            <a:endParaRPr kumimoji="1" lang="ja-JP" altLang="en-US" sz="14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8385400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角丸四角形 50"/>
          <p:cNvSpPr/>
          <p:nvPr/>
        </p:nvSpPr>
        <p:spPr>
          <a:xfrm>
            <a:off x="500599" y="624368"/>
            <a:ext cx="9010118" cy="638855"/>
          </a:xfrm>
          <a:prstGeom prst="roundRect">
            <a:avLst>
              <a:gd name="adj" fmla="val 9284"/>
            </a:avLst>
          </a:prstGeom>
          <a:solidFill>
            <a:sysClr val="window" lastClr="FFFFFF"/>
          </a:solidFill>
          <a:ln w="28575" cap="flat" cmpd="sng" algn="ctr">
            <a:solidFill>
              <a:srgbClr val="70AD47"/>
            </a:solidFill>
            <a:prstDash val="solid"/>
            <a:miter lim="800000"/>
          </a:ln>
          <a:effectLst/>
        </p:spPr>
        <p:txBody>
          <a:bodyPr rtlCol="0" anchor="ctr"/>
          <a:lstStyle/>
          <a:p>
            <a:pPr>
              <a:lnSpc>
                <a:spcPts val="1400"/>
              </a:lnSpc>
              <a:defRPr/>
            </a:pPr>
            <a:r>
              <a:rPr kumimoji="0" lang="ja-JP" altLang="en-US" sz="14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官民データ活用推進基本計画の策定その他施策の基本となる事項を定めるとともに、官民データ活用推進戦略会議を設置することにより、</a:t>
            </a:r>
            <a:r>
              <a:rPr kumimoji="0" lang="ja-JP" altLang="en-US" sz="1400" u="heavy"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官民データ活用の推進に関する施策を総合的かつ効果的に推進し、もって国民が安全で安心して暮らせる社会及び快適な生活環境の実現に寄与</a:t>
            </a:r>
            <a:r>
              <a:rPr kumimoji="0" lang="ja-JP" altLang="en-US" sz="1400" kern="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する。</a:t>
            </a:r>
          </a:p>
        </p:txBody>
      </p:sp>
      <p:sp>
        <p:nvSpPr>
          <p:cNvPr id="53" name="角丸四角形 52"/>
          <p:cNvSpPr/>
          <p:nvPr/>
        </p:nvSpPr>
        <p:spPr>
          <a:xfrm flipV="1">
            <a:off x="545811" y="1938838"/>
            <a:ext cx="46206" cy="523131"/>
          </a:xfrm>
          <a:prstGeom prst="roundRect">
            <a:avLst>
              <a:gd name="adj" fmla="val 0"/>
            </a:avLst>
          </a:prstGeom>
          <a:solidFill>
            <a:sysClr val="window" lastClr="FFFFFF"/>
          </a:solidFill>
          <a:ln w="12700" cap="flat" cmpd="sng" algn="ctr">
            <a:noFill/>
            <a:prstDash val="solid"/>
            <a:miter lim="800000"/>
          </a:ln>
          <a:effectLst/>
        </p:spPr>
        <p:txBody>
          <a:bodyPr rtlCol="0" anchor="ctr"/>
          <a:lstStyle/>
          <a:p>
            <a:pPr algn="ctr">
              <a:defRPr/>
            </a:pPr>
            <a:endParaRPr kumimoji="0" lang="ja-JP" altLang="en-US" kern="0">
              <a:solidFill>
                <a:prstClr val="white"/>
              </a:solidFill>
              <a:latin typeface="Meiryo UI" panose="020B0604030504040204" pitchFamily="50" charset="-128"/>
              <a:ea typeface="ＭＳ Ｐゴシック" panose="020B0600070205080204" pitchFamily="50" charset="-128"/>
              <a:cs typeface="Meiryo UI" panose="020B0604030504040204" pitchFamily="50" charset="-128"/>
            </a:endParaRPr>
          </a:p>
        </p:txBody>
      </p:sp>
      <p:sp>
        <p:nvSpPr>
          <p:cNvPr id="54" name="角丸四角形 53"/>
          <p:cNvSpPr/>
          <p:nvPr/>
        </p:nvSpPr>
        <p:spPr>
          <a:xfrm>
            <a:off x="456085" y="1297759"/>
            <a:ext cx="4224894" cy="5461729"/>
          </a:xfrm>
          <a:prstGeom prst="roundRect">
            <a:avLst>
              <a:gd name="adj" fmla="val 4763"/>
            </a:avLst>
          </a:prstGeom>
          <a:solidFill>
            <a:sysClr val="window" lastClr="FFFFFF"/>
          </a:solidFill>
          <a:ln w="22225" cap="flat" cmpd="sng" algn="ctr">
            <a:solidFill>
              <a:sysClr val="windowText" lastClr="000000"/>
            </a:solidFill>
            <a:prstDash val="solid"/>
            <a:miter lim="800000"/>
          </a:ln>
          <a:effectLst/>
        </p:spPr>
        <p:txBody>
          <a:bodyPr rtlCol="0" anchor="t" anchorCtr="0"/>
          <a:lstStyle/>
          <a:p>
            <a:pPr>
              <a:defRPr/>
            </a:pPr>
            <a:r>
              <a:rPr kumimoji="0" lang="ja-JP" altLang="en-US" sz="1400" b="1" kern="0" dirty="0">
                <a:solidFill>
                  <a:srgbClr val="FF0000"/>
                </a:solidFill>
                <a:latin typeface="Meiryo UI" panose="020B0604030504040204" pitchFamily="50" charset="-128"/>
                <a:ea typeface="ＭＳ Ｐゴシック" panose="020B0600070205080204" pitchFamily="50" charset="-128"/>
                <a:cs typeface="Meiryo UI" panose="020B0604030504040204" pitchFamily="50" charset="-128"/>
              </a:rPr>
              <a:t>　　　　　</a:t>
            </a:r>
            <a:endParaRPr kumimoji="0" lang="en-US" altLang="ja-JP" sz="1200" kern="0" dirty="0">
              <a:solidFill>
                <a:prstClr val="black"/>
              </a:solidFill>
              <a:latin typeface="Meiryo UI" panose="020B0604030504040204" pitchFamily="50" charset="-128"/>
              <a:ea typeface="ＭＳ Ｐゴシック" panose="020B0600070205080204" pitchFamily="50" charset="-128"/>
              <a:cs typeface="Meiryo UI" panose="020B0604030504040204" pitchFamily="50" charset="-128"/>
            </a:endParaRPr>
          </a:p>
        </p:txBody>
      </p:sp>
      <p:sp>
        <p:nvSpPr>
          <p:cNvPr id="55" name="正方形/長方形 54"/>
          <p:cNvSpPr/>
          <p:nvPr/>
        </p:nvSpPr>
        <p:spPr>
          <a:xfrm>
            <a:off x="412294" y="1557200"/>
            <a:ext cx="4190088" cy="1631216"/>
          </a:xfrm>
          <a:prstGeom prst="rect">
            <a:avLst/>
          </a:prstGeom>
        </p:spPr>
        <p:txBody>
          <a:bodyPr wrap="square">
            <a:spAutoFit/>
          </a:bodyPr>
          <a:lstStyle/>
          <a:p>
            <a:pPr marL="171450" indent="-171450">
              <a:lnSpc>
                <a:spcPts val="1500"/>
              </a:lnSpc>
              <a:buFont typeface="Wingdings" panose="05000000000000000000" pitchFamily="2" charset="2"/>
              <a:buChar char="u"/>
            </a:pPr>
            <a:r>
              <a:rPr lang="ja-JP" altLang="en-US" sz="1100" b="1" dirty="0">
                <a:solidFill>
                  <a:prstClr val="black"/>
                </a:solidFill>
                <a:latin typeface="Meiryo UI" panose="020B0604030504040204" pitchFamily="50" charset="-128"/>
                <a:ea typeface="Meiryo UI"/>
                <a:cs typeface="Meiryo UI" panose="020B0604030504040204" pitchFamily="50" charset="-128"/>
              </a:rPr>
              <a:t>「官民データ」</a:t>
            </a:r>
            <a:r>
              <a:rPr lang="ja-JP" altLang="en-US" sz="1100" dirty="0">
                <a:solidFill>
                  <a:prstClr val="black"/>
                </a:solidFill>
                <a:latin typeface="Meiryo UI" panose="020B0604030504040204" pitchFamily="50" charset="-128"/>
                <a:ea typeface="Meiryo UI"/>
                <a:cs typeface="Meiryo UI" panose="020B0604030504040204" pitchFamily="50" charset="-128"/>
              </a:rPr>
              <a:t>とは、電磁的記録</a:t>
            </a:r>
            <a:r>
              <a:rPr lang="ja-JP" altLang="en-US" sz="900" dirty="0">
                <a:solidFill>
                  <a:prstClr val="black"/>
                </a:solidFill>
                <a:latin typeface="Meiryo UI" panose="020B0604030504040204" pitchFamily="50" charset="-128"/>
                <a:ea typeface="Meiryo UI"/>
                <a:cs typeface="Meiryo UI" panose="020B0604030504040204" pitchFamily="50" charset="-128"/>
              </a:rPr>
              <a:t>（</a:t>
            </a:r>
            <a:r>
              <a:rPr lang="en-US" altLang="ja-JP" sz="900" dirty="0">
                <a:solidFill>
                  <a:prstClr val="black"/>
                </a:solidFill>
                <a:latin typeface="Meiryo UI" panose="020B0604030504040204" pitchFamily="50" charset="-128"/>
                <a:ea typeface="Meiryo UI"/>
                <a:cs typeface="Meiryo UI" panose="020B0604030504040204" pitchFamily="50" charset="-128"/>
              </a:rPr>
              <a:t>※1</a:t>
            </a:r>
            <a:r>
              <a:rPr lang="ja-JP" altLang="en-US" sz="900" dirty="0">
                <a:solidFill>
                  <a:prstClr val="black"/>
                </a:solidFill>
                <a:latin typeface="Meiryo UI" panose="020B0604030504040204" pitchFamily="50" charset="-128"/>
                <a:ea typeface="Meiryo UI"/>
                <a:cs typeface="Meiryo UI" panose="020B0604030504040204" pitchFamily="50" charset="-128"/>
              </a:rPr>
              <a:t>）</a:t>
            </a:r>
            <a:r>
              <a:rPr lang="ja-JP" altLang="en-US" sz="1100" dirty="0">
                <a:solidFill>
                  <a:prstClr val="black"/>
                </a:solidFill>
                <a:latin typeface="Meiryo UI" panose="020B0604030504040204" pitchFamily="50" charset="-128"/>
                <a:ea typeface="Meiryo UI"/>
                <a:cs typeface="Meiryo UI" panose="020B0604030504040204" pitchFamily="50" charset="-128"/>
              </a:rPr>
              <a:t>に記録された情報</a:t>
            </a:r>
            <a:r>
              <a:rPr lang="ja-JP" altLang="en-US" sz="900" dirty="0">
                <a:solidFill>
                  <a:prstClr val="black"/>
                </a:solidFill>
                <a:latin typeface="Meiryo UI" panose="020B0604030504040204" pitchFamily="50" charset="-128"/>
                <a:ea typeface="Meiryo UI"/>
                <a:cs typeface="Meiryo UI" panose="020B0604030504040204" pitchFamily="50" charset="-128"/>
              </a:rPr>
              <a:t>（</a:t>
            </a:r>
            <a:r>
              <a:rPr lang="en-US" altLang="ja-JP" sz="900" dirty="0">
                <a:solidFill>
                  <a:prstClr val="black"/>
                </a:solidFill>
                <a:latin typeface="Meiryo UI" panose="020B0604030504040204" pitchFamily="50" charset="-128"/>
                <a:ea typeface="Meiryo UI"/>
                <a:cs typeface="Meiryo UI" panose="020B0604030504040204" pitchFamily="50" charset="-128"/>
              </a:rPr>
              <a:t>※2</a:t>
            </a:r>
            <a:r>
              <a:rPr lang="ja-JP" altLang="en-US" sz="900" dirty="0">
                <a:solidFill>
                  <a:prstClr val="black"/>
                </a:solidFill>
                <a:latin typeface="Meiryo UI" panose="020B0604030504040204" pitchFamily="50" charset="-128"/>
                <a:ea typeface="Meiryo UI"/>
                <a:cs typeface="Meiryo UI" panose="020B0604030504040204" pitchFamily="50" charset="-128"/>
              </a:rPr>
              <a:t>）</a:t>
            </a:r>
            <a:r>
              <a:rPr lang="ja-JP" altLang="en-US" sz="1100" dirty="0">
                <a:solidFill>
                  <a:prstClr val="black"/>
                </a:solidFill>
                <a:latin typeface="Meiryo UI" panose="020B0604030504040204" pitchFamily="50" charset="-128"/>
                <a:ea typeface="Meiryo UI"/>
                <a:cs typeface="Meiryo UI" panose="020B0604030504040204" pitchFamily="50" charset="-128"/>
              </a:rPr>
              <a:t>であって、国若しくは地方公共団体又は独立行政法人若しくはその他の事業者により、その事務又は事業の遂行に当たり管理され、利用され、又は提供されるものをいう。</a:t>
            </a:r>
          </a:p>
          <a:p>
            <a:pPr>
              <a:lnSpc>
                <a:spcPts val="1500"/>
              </a:lnSpc>
            </a:pPr>
            <a:r>
              <a:rPr lang="ja-JP" altLang="en-US" sz="900" dirty="0">
                <a:solidFill>
                  <a:prstClr val="black"/>
                </a:solidFill>
                <a:latin typeface="Meiryo UI" panose="020B0604030504040204" pitchFamily="50" charset="-128"/>
                <a:ea typeface="Meiryo UI"/>
                <a:cs typeface="Meiryo UI" panose="020B0604030504040204" pitchFamily="50" charset="-128"/>
              </a:rPr>
              <a:t>　　</a:t>
            </a:r>
            <a:r>
              <a:rPr lang="en-US" altLang="ja-JP" sz="900" dirty="0">
                <a:solidFill>
                  <a:prstClr val="black"/>
                </a:solidFill>
                <a:latin typeface="Meiryo UI" panose="020B0604030504040204" pitchFamily="50" charset="-128"/>
                <a:ea typeface="Meiryo UI"/>
                <a:cs typeface="Meiryo UI" panose="020B0604030504040204" pitchFamily="50" charset="-128"/>
              </a:rPr>
              <a:t>※1 </a:t>
            </a:r>
            <a:r>
              <a:rPr lang="ja-JP" altLang="en-US" sz="900" dirty="0">
                <a:solidFill>
                  <a:prstClr val="black"/>
                </a:solidFill>
                <a:latin typeface="Meiryo UI" panose="020B0604030504040204" pitchFamily="50" charset="-128"/>
                <a:ea typeface="Meiryo UI"/>
                <a:cs typeface="Meiryo UI" panose="020B0604030504040204" pitchFamily="50" charset="-128"/>
              </a:rPr>
              <a:t>電子的方式、磁気的方式その他人の知覚によっては認識することができない方</a:t>
            </a:r>
          </a:p>
          <a:p>
            <a:pPr>
              <a:lnSpc>
                <a:spcPts val="1500"/>
              </a:lnSpc>
            </a:pPr>
            <a:r>
              <a:rPr lang="ja-JP" altLang="en-US" sz="900" dirty="0">
                <a:solidFill>
                  <a:prstClr val="black"/>
                </a:solidFill>
                <a:latin typeface="Meiryo UI" panose="020B0604030504040204" pitchFamily="50" charset="-128"/>
                <a:ea typeface="Meiryo UI"/>
                <a:cs typeface="Meiryo UI" panose="020B0604030504040204" pitchFamily="50" charset="-128"/>
              </a:rPr>
              <a:t>　　　　　式で作られる記録をいう。</a:t>
            </a:r>
          </a:p>
          <a:p>
            <a:pPr>
              <a:lnSpc>
                <a:spcPts val="1500"/>
              </a:lnSpc>
            </a:pPr>
            <a:r>
              <a:rPr lang="ja-JP" altLang="en-US" sz="900" dirty="0">
                <a:solidFill>
                  <a:prstClr val="black"/>
                </a:solidFill>
                <a:latin typeface="Meiryo UI" panose="020B0604030504040204" pitchFamily="50" charset="-128"/>
                <a:ea typeface="Meiryo UI"/>
                <a:cs typeface="Meiryo UI" panose="020B0604030504040204" pitchFamily="50" charset="-128"/>
              </a:rPr>
              <a:t>　　</a:t>
            </a:r>
            <a:r>
              <a:rPr lang="en-US" altLang="ja-JP" sz="900" dirty="0">
                <a:solidFill>
                  <a:prstClr val="black"/>
                </a:solidFill>
                <a:latin typeface="Meiryo UI" panose="020B0604030504040204" pitchFamily="50" charset="-128"/>
                <a:ea typeface="Meiryo UI"/>
                <a:cs typeface="Meiryo UI" panose="020B0604030504040204" pitchFamily="50" charset="-128"/>
              </a:rPr>
              <a:t>※2 </a:t>
            </a:r>
            <a:r>
              <a:rPr lang="ja-JP" altLang="en-US" sz="900" dirty="0">
                <a:solidFill>
                  <a:prstClr val="black"/>
                </a:solidFill>
                <a:latin typeface="Meiryo UI" panose="020B0604030504040204" pitchFamily="50" charset="-128"/>
                <a:ea typeface="Meiryo UI"/>
                <a:cs typeface="Meiryo UI" panose="020B0604030504040204" pitchFamily="50" charset="-128"/>
              </a:rPr>
              <a:t>国の安全を損ない、公の秩序の維持を妨げ、又は公衆の安全の保護に支障</a:t>
            </a:r>
          </a:p>
          <a:p>
            <a:pPr>
              <a:lnSpc>
                <a:spcPts val="1500"/>
              </a:lnSpc>
            </a:pPr>
            <a:r>
              <a:rPr lang="ja-JP" altLang="en-US" sz="900" dirty="0">
                <a:solidFill>
                  <a:prstClr val="black"/>
                </a:solidFill>
                <a:latin typeface="Meiryo UI" panose="020B0604030504040204" pitchFamily="50" charset="-128"/>
                <a:ea typeface="Meiryo UI"/>
                <a:cs typeface="Meiryo UI" panose="020B0604030504040204" pitchFamily="50" charset="-128"/>
              </a:rPr>
              <a:t>　　　　　を来すことになるおそれがあるものを除く。</a:t>
            </a:r>
            <a:endParaRPr lang="en-US" altLang="ja-JP" sz="900" dirty="0">
              <a:solidFill>
                <a:prstClr val="black"/>
              </a:solidFill>
              <a:latin typeface="Meiryo UI" panose="020B0604030504040204" pitchFamily="50" charset="-128"/>
              <a:ea typeface="Meiryo UI"/>
              <a:cs typeface="Meiryo UI" panose="020B0604030504040204" pitchFamily="50" charset="-128"/>
            </a:endParaRPr>
          </a:p>
        </p:txBody>
      </p:sp>
      <p:sp>
        <p:nvSpPr>
          <p:cNvPr id="56" name="角丸四角形 55"/>
          <p:cNvSpPr/>
          <p:nvPr/>
        </p:nvSpPr>
        <p:spPr>
          <a:xfrm>
            <a:off x="544975" y="1310705"/>
            <a:ext cx="1312985" cy="313730"/>
          </a:xfrm>
          <a:prstGeom prst="roundRect">
            <a:avLst>
              <a:gd name="adj" fmla="val 4763"/>
            </a:avLst>
          </a:prstGeom>
          <a:noFill/>
          <a:ln w="12700" cap="flat" cmpd="sng" algn="ctr">
            <a:noFill/>
            <a:prstDash val="solid"/>
            <a:miter lim="800000"/>
          </a:ln>
          <a:effectLst/>
        </p:spPr>
        <p:txBody>
          <a:bodyPr wrap="square" rtlCol="0" anchor="t" anchorCtr="0">
            <a:spAutoFit/>
          </a:bodyPr>
          <a:lstStyle/>
          <a:p>
            <a:pPr>
              <a:defRPr/>
            </a:pPr>
            <a:r>
              <a:rPr kumimoji="0" lang="ja-JP" altLang="en-US" sz="1400" b="1" u="sng" kern="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第１章　総則</a:t>
            </a:r>
            <a:endParaRPr kumimoji="0" lang="en-US" altLang="ja-JP" sz="1200" kern="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7" name="正方形/長方形 56"/>
          <p:cNvSpPr/>
          <p:nvPr/>
        </p:nvSpPr>
        <p:spPr>
          <a:xfrm>
            <a:off x="398543" y="3127877"/>
            <a:ext cx="4293254" cy="3150030"/>
          </a:xfrm>
          <a:prstGeom prst="rect">
            <a:avLst/>
          </a:prstGeom>
        </p:spPr>
        <p:txBody>
          <a:bodyPr wrap="square">
            <a:spAutoFit/>
          </a:bodyPr>
          <a:lstStyle/>
          <a:p>
            <a:pPr marL="171450" indent="-171450">
              <a:lnSpc>
                <a:spcPts val="1500"/>
              </a:lnSpc>
              <a:buFont typeface="Wingdings" panose="05000000000000000000" pitchFamily="2" charset="2"/>
              <a:buChar char="u"/>
            </a:pPr>
            <a:r>
              <a:rPr lang="ja-JP" altLang="en-US" sz="1100" b="1" dirty="0">
                <a:solidFill>
                  <a:prstClr val="black"/>
                </a:solidFill>
                <a:latin typeface="Meiryo UI" panose="020B0604030504040204" pitchFamily="50" charset="-128"/>
                <a:ea typeface="Meiryo UI"/>
                <a:cs typeface="Meiryo UI" panose="020B0604030504040204" pitchFamily="50" charset="-128"/>
              </a:rPr>
              <a:t>基本理念</a:t>
            </a:r>
            <a:endParaRPr lang="en-US" altLang="ja-JP" sz="1100" b="1" dirty="0">
              <a:solidFill>
                <a:prstClr val="black"/>
              </a:solidFill>
              <a:latin typeface="Meiryo UI" panose="020B0604030504040204" pitchFamily="50" charset="-128"/>
              <a:ea typeface="Meiryo UI"/>
              <a:cs typeface="Meiryo UI" panose="020B0604030504040204" pitchFamily="50" charset="-128"/>
            </a:endParaRPr>
          </a:p>
          <a:p>
            <a:pPr indent="180975">
              <a:lnSpc>
                <a:spcPts val="1500"/>
              </a:lnSpc>
            </a:pPr>
            <a:r>
              <a:rPr lang="ja-JP" altLang="en-US" sz="1100" dirty="0">
                <a:solidFill>
                  <a:prstClr val="black"/>
                </a:solidFill>
                <a:latin typeface="Meiryo UI" panose="020B0604030504040204" pitchFamily="50" charset="-128"/>
                <a:ea typeface="Meiryo UI"/>
                <a:cs typeface="Meiryo UI" panose="020B0604030504040204" pitchFamily="50" charset="-128"/>
              </a:rPr>
              <a:t>①</a:t>
            </a:r>
            <a:r>
              <a:rPr lang="en-US" altLang="ja-JP" sz="1100" dirty="0">
                <a:solidFill>
                  <a:prstClr val="black"/>
                </a:solidFill>
                <a:latin typeface="Meiryo UI" panose="020B0604030504040204" pitchFamily="50" charset="-128"/>
                <a:ea typeface="Meiryo UI"/>
                <a:cs typeface="Meiryo UI" panose="020B0604030504040204" pitchFamily="50" charset="-128"/>
              </a:rPr>
              <a:t>IT</a:t>
            </a:r>
            <a:r>
              <a:rPr lang="ja-JP" altLang="en-US" sz="1100" dirty="0">
                <a:solidFill>
                  <a:prstClr val="black"/>
                </a:solidFill>
                <a:latin typeface="Meiryo UI" panose="020B0604030504040204" pitchFamily="50" charset="-128"/>
                <a:ea typeface="Meiryo UI"/>
                <a:cs typeface="Meiryo UI" panose="020B0604030504040204" pitchFamily="50" charset="-128"/>
              </a:rPr>
              <a:t>基本法等による施策と相まって、情報の円滑な流通の確保を図る</a:t>
            </a:r>
            <a:endParaRPr lang="en-US" altLang="ja-JP" sz="1100" dirty="0">
              <a:solidFill>
                <a:prstClr val="black"/>
              </a:solidFill>
              <a:latin typeface="Meiryo UI" panose="020B0604030504040204" pitchFamily="50" charset="-128"/>
              <a:ea typeface="Meiryo UI"/>
              <a:cs typeface="Meiryo UI" panose="020B0604030504040204" pitchFamily="50" charset="-128"/>
            </a:endParaRPr>
          </a:p>
          <a:p>
            <a:pPr marL="266700" indent="-85725">
              <a:lnSpc>
                <a:spcPts val="1500"/>
              </a:lnSpc>
            </a:pPr>
            <a:r>
              <a:rPr lang="ja-JP" altLang="en-US" sz="1100" dirty="0">
                <a:solidFill>
                  <a:prstClr val="black"/>
                </a:solidFill>
                <a:latin typeface="Meiryo UI" panose="020B0604030504040204" pitchFamily="50" charset="-128"/>
                <a:ea typeface="Meiryo UI"/>
                <a:cs typeface="Meiryo UI" panose="020B0604030504040204" pitchFamily="50" charset="-128"/>
              </a:rPr>
              <a:t>②</a:t>
            </a:r>
            <a:r>
              <a:rPr lang="ja-JP" altLang="en-US" sz="1100" dirty="0">
                <a:solidFill>
                  <a:srgbClr val="FF0000"/>
                </a:solidFill>
                <a:latin typeface="Meiryo UI" panose="020B0604030504040204" pitchFamily="50" charset="-128"/>
                <a:ea typeface="Meiryo UI"/>
                <a:cs typeface="Meiryo UI" panose="020B0604030504040204" pitchFamily="50" charset="-128"/>
              </a:rPr>
              <a:t>自立的で個性豊かな地域社会の形成、新事業の創出、国際競争力の強化等</a:t>
            </a:r>
            <a:r>
              <a:rPr lang="ja-JP" altLang="en-US" sz="1100" dirty="0">
                <a:solidFill>
                  <a:prstClr val="black"/>
                </a:solidFill>
                <a:latin typeface="Meiryo UI" panose="020B0604030504040204" pitchFamily="50" charset="-128"/>
                <a:ea typeface="Meiryo UI"/>
                <a:cs typeface="Meiryo UI" panose="020B0604030504040204" pitchFamily="50" charset="-128"/>
              </a:rPr>
              <a:t>を図り、活力ある日本社会の実現に寄与</a:t>
            </a:r>
            <a:endParaRPr lang="en-US" altLang="ja-JP" sz="1100" dirty="0">
              <a:solidFill>
                <a:prstClr val="black"/>
              </a:solidFill>
              <a:latin typeface="Meiryo UI" panose="020B0604030504040204" pitchFamily="50" charset="-128"/>
              <a:ea typeface="Meiryo UI"/>
              <a:cs typeface="Meiryo UI" panose="020B0604030504040204" pitchFamily="50" charset="-128"/>
            </a:endParaRPr>
          </a:p>
          <a:p>
            <a:pPr marL="266700" indent="-85725">
              <a:lnSpc>
                <a:spcPts val="1500"/>
              </a:lnSpc>
            </a:pPr>
            <a:r>
              <a:rPr lang="ja-JP" altLang="en-US" sz="1100" dirty="0">
                <a:solidFill>
                  <a:prstClr val="black"/>
                </a:solidFill>
                <a:latin typeface="Meiryo UI" panose="020B0604030504040204" pitchFamily="50" charset="-128"/>
                <a:ea typeface="Meiryo UI"/>
                <a:cs typeface="Meiryo UI" panose="020B0604030504040204" pitchFamily="50" charset="-128"/>
              </a:rPr>
              <a:t>③</a:t>
            </a:r>
            <a:r>
              <a:rPr lang="ja-JP" altLang="en-US" sz="1100" dirty="0">
                <a:solidFill>
                  <a:srgbClr val="FF0000"/>
                </a:solidFill>
                <a:latin typeface="Meiryo UI" panose="020B0604030504040204" pitchFamily="50" charset="-128"/>
                <a:ea typeface="Meiryo UI"/>
                <a:cs typeface="Meiryo UI" panose="020B0604030504040204" pitchFamily="50" charset="-128"/>
              </a:rPr>
              <a:t>官民データ活用により得られた情報を根拠</a:t>
            </a:r>
            <a:r>
              <a:rPr lang="ja-JP" altLang="en-US" sz="1100" dirty="0">
                <a:solidFill>
                  <a:prstClr val="black"/>
                </a:solidFill>
                <a:latin typeface="Meiryo UI" panose="020B0604030504040204" pitchFamily="50" charset="-128"/>
                <a:ea typeface="Meiryo UI"/>
                <a:cs typeface="Meiryo UI" panose="020B0604030504040204" pitchFamily="50" charset="-128"/>
              </a:rPr>
              <a:t>とする施策の企画及び立案により、効果的かつ効率的な行政の推進に資する</a:t>
            </a:r>
            <a:endParaRPr lang="en-US" altLang="ja-JP" sz="1100" dirty="0">
              <a:solidFill>
                <a:prstClr val="black"/>
              </a:solidFill>
              <a:latin typeface="Meiryo UI" panose="020B0604030504040204" pitchFamily="50" charset="-128"/>
              <a:ea typeface="Meiryo UI"/>
              <a:cs typeface="Meiryo UI" panose="020B0604030504040204" pitchFamily="50" charset="-128"/>
            </a:endParaRPr>
          </a:p>
          <a:p>
            <a:pPr marL="180975">
              <a:lnSpc>
                <a:spcPts val="1500"/>
              </a:lnSpc>
            </a:pPr>
            <a:r>
              <a:rPr lang="ja-JP" altLang="en-US" sz="1100" dirty="0">
                <a:solidFill>
                  <a:prstClr val="black"/>
                </a:solidFill>
                <a:latin typeface="Meiryo UI" panose="020B0604030504040204" pitchFamily="50" charset="-128"/>
                <a:ea typeface="Meiryo UI"/>
                <a:cs typeface="Meiryo UI" panose="020B0604030504040204" pitchFamily="50" charset="-128"/>
              </a:rPr>
              <a:t>④官民データ活用の推進に当たって、</a:t>
            </a:r>
          </a:p>
          <a:p>
            <a:pPr marL="355600" indent="-174625">
              <a:lnSpc>
                <a:spcPts val="1500"/>
              </a:lnSpc>
            </a:pPr>
            <a:r>
              <a:rPr lang="ja-JP" altLang="en-US" sz="1100" dirty="0">
                <a:solidFill>
                  <a:prstClr val="black"/>
                </a:solidFill>
                <a:latin typeface="Meiryo UI" panose="020B0604030504040204" pitchFamily="50" charset="-128"/>
                <a:ea typeface="Meiryo UI"/>
                <a:cs typeface="Meiryo UI" panose="020B0604030504040204" pitchFamily="50" charset="-128"/>
              </a:rPr>
              <a:t>　・</a:t>
            </a:r>
            <a:r>
              <a:rPr lang="ja-JP" altLang="en-US" sz="1100" dirty="0">
                <a:solidFill>
                  <a:srgbClr val="FF0000"/>
                </a:solidFill>
                <a:latin typeface="Meiryo UI" panose="020B0604030504040204" pitchFamily="50" charset="-128"/>
                <a:ea typeface="Meiryo UI"/>
                <a:cs typeface="Meiryo UI" panose="020B0604030504040204" pitchFamily="50" charset="-128"/>
              </a:rPr>
              <a:t>安全性及び信頼性</a:t>
            </a:r>
            <a:r>
              <a:rPr lang="ja-JP" altLang="en-US" sz="1100" dirty="0">
                <a:solidFill>
                  <a:prstClr val="black"/>
                </a:solidFill>
                <a:latin typeface="Meiryo UI" panose="020B0604030504040204" pitchFamily="50" charset="-128"/>
                <a:ea typeface="Meiryo UI"/>
                <a:cs typeface="Meiryo UI" panose="020B0604030504040204" pitchFamily="50" charset="-128"/>
              </a:rPr>
              <a:t>の確保、国民の</a:t>
            </a:r>
            <a:r>
              <a:rPr lang="ja-JP" altLang="en-US" sz="1100" dirty="0">
                <a:solidFill>
                  <a:srgbClr val="FF0000"/>
                </a:solidFill>
                <a:latin typeface="Meiryo UI" panose="020B0604030504040204" pitchFamily="50" charset="-128"/>
                <a:ea typeface="Meiryo UI"/>
                <a:cs typeface="Meiryo UI" panose="020B0604030504040204" pitchFamily="50" charset="-128"/>
              </a:rPr>
              <a:t>権利利益、国の安全</a:t>
            </a:r>
            <a:r>
              <a:rPr lang="ja-JP" altLang="en-US" sz="1100" dirty="0">
                <a:solidFill>
                  <a:prstClr val="black"/>
                </a:solidFill>
                <a:latin typeface="Meiryo UI" panose="020B0604030504040204" pitchFamily="50" charset="-128"/>
                <a:ea typeface="Meiryo UI"/>
                <a:cs typeface="Meiryo UI" panose="020B0604030504040204" pitchFamily="50" charset="-128"/>
              </a:rPr>
              <a:t>等が害されないようにすること</a:t>
            </a:r>
            <a:endParaRPr lang="en-US" altLang="ja-JP" sz="1100" dirty="0">
              <a:solidFill>
                <a:prstClr val="black"/>
              </a:solidFill>
              <a:latin typeface="Meiryo UI" panose="020B0604030504040204" pitchFamily="50" charset="-128"/>
              <a:ea typeface="Meiryo UI"/>
              <a:cs typeface="Meiryo UI" panose="020B0604030504040204" pitchFamily="50" charset="-128"/>
            </a:endParaRPr>
          </a:p>
          <a:p>
            <a:pPr marL="355600" indent="-174625">
              <a:lnSpc>
                <a:spcPts val="1500"/>
              </a:lnSpc>
            </a:pPr>
            <a:r>
              <a:rPr lang="ja-JP" altLang="en-US" sz="1100" dirty="0">
                <a:solidFill>
                  <a:prstClr val="black"/>
                </a:solidFill>
                <a:latin typeface="Meiryo UI" panose="020B0604030504040204" pitchFamily="50" charset="-128"/>
                <a:ea typeface="Meiryo UI"/>
                <a:cs typeface="Meiryo UI" panose="020B0604030504040204" pitchFamily="50" charset="-128"/>
              </a:rPr>
              <a:t>　・国民の利便性の向上に資する分野及び当該分野以外の行政分野での</a:t>
            </a:r>
            <a:r>
              <a:rPr lang="ja-JP" altLang="en-US" sz="1100" dirty="0">
                <a:solidFill>
                  <a:srgbClr val="FF0000"/>
                </a:solidFill>
                <a:latin typeface="Meiryo UI" panose="020B0604030504040204" pitchFamily="50" charset="-128"/>
                <a:ea typeface="Meiryo UI"/>
                <a:cs typeface="Meiryo UI" panose="020B0604030504040204" pitchFamily="50" charset="-128"/>
              </a:rPr>
              <a:t>情報通信技術の更なる活用</a:t>
            </a:r>
            <a:endParaRPr lang="en-US" altLang="ja-JP" sz="1100" dirty="0">
              <a:solidFill>
                <a:srgbClr val="FF0000"/>
              </a:solidFill>
              <a:latin typeface="Meiryo UI" panose="020B0604030504040204" pitchFamily="50" charset="-128"/>
              <a:ea typeface="Meiryo UI"/>
              <a:cs typeface="Meiryo UI" panose="020B0604030504040204" pitchFamily="50" charset="-128"/>
            </a:endParaRPr>
          </a:p>
          <a:p>
            <a:pPr marL="355600" indent="-174625">
              <a:lnSpc>
                <a:spcPts val="1500"/>
              </a:lnSpc>
            </a:pPr>
            <a:r>
              <a:rPr lang="ja-JP" altLang="en-US" sz="1100" dirty="0">
                <a:solidFill>
                  <a:prstClr val="black"/>
                </a:solidFill>
                <a:latin typeface="Meiryo UI" panose="020B0604030504040204" pitchFamily="50" charset="-128"/>
                <a:ea typeface="Meiryo UI"/>
                <a:cs typeface="Meiryo UI" panose="020B0604030504040204" pitchFamily="50" charset="-128"/>
              </a:rPr>
              <a:t>　・国民の権利利益を保護しつつ、官民データの適正な活用を図るための</a:t>
            </a:r>
            <a:r>
              <a:rPr lang="ja-JP" altLang="en-US" sz="1100" dirty="0">
                <a:solidFill>
                  <a:srgbClr val="FF0000"/>
                </a:solidFill>
                <a:latin typeface="Meiryo UI" panose="020B0604030504040204" pitchFamily="50" charset="-128"/>
                <a:ea typeface="Meiryo UI"/>
                <a:cs typeface="Meiryo UI" panose="020B0604030504040204" pitchFamily="50" charset="-128"/>
              </a:rPr>
              <a:t>基盤整備</a:t>
            </a:r>
            <a:endParaRPr lang="en-US" altLang="ja-JP" sz="1100" dirty="0">
              <a:solidFill>
                <a:srgbClr val="FF0000"/>
              </a:solidFill>
              <a:latin typeface="Meiryo UI" panose="020B0604030504040204" pitchFamily="50" charset="-128"/>
              <a:ea typeface="Meiryo UI"/>
              <a:cs typeface="Meiryo UI" panose="020B0604030504040204" pitchFamily="50" charset="-128"/>
            </a:endParaRPr>
          </a:p>
          <a:p>
            <a:pPr marL="355600" indent="-174625">
              <a:lnSpc>
                <a:spcPts val="1500"/>
              </a:lnSpc>
            </a:pPr>
            <a:r>
              <a:rPr lang="ja-JP" altLang="en-US" sz="1100" dirty="0">
                <a:solidFill>
                  <a:prstClr val="black"/>
                </a:solidFill>
                <a:latin typeface="Meiryo UI" panose="020B0604030504040204" pitchFamily="50" charset="-128"/>
                <a:ea typeface="Meiryo UI"/>
                <a:cs typeface="Meiryo UI" panose="020B0604030504040204" pitchFamily="50" charset="-128"/>
              </a:rPr>
              <a:t>　・</a:t>
            </a:r>
            <a:r>
              <a:rPr lang="ja-JP" altLang="en-US" sz="1100" dirty="0">
                <a:solidFill>
                  <a:srgbClr val="FF0000"/>
                </a:solidFill>
                <a:latin typeface="Meiryo UI" panose="020B0604030504040204" pitchFamily="50" charset="-128"/>
                <a:ea typeface="Meiryo UI"/>
                <a:cs typeface="Meiryo UI" panose="020B0604030504040204" pitchFamily="50" charset="-128"/>
              </a:rPr>
              <a:t>多様な主体の連携を確保</a:t>
            </a:r>
            <a:r>
              <a:rPr lang="ja-JP" altLang="en-US" sz="1100" dirty="0">
                <a:solidFill>
                  <a:prstClr val="black"/>
                </a:solidFill>
                <a:latin typeface="Meiryo UI" panose="020B0604030504040204" pitchFamily="50" charset="-128"/>
                <a:ea typeface="Meiryo UI"/>
                <a:cs typeface="Meiryo UI" panose="020B0604030504040204" pitchFamily="50" charset="-128"/>
              </a:rPr>
              <a:t>するため、規格の整備、互換性の確保等の基盤整備</a:t>
            </a:r>
            <a:endParaRPr lang="en-US" altLang="ja-JP" sz="1100" dirty="0">
              <a:solidFill>
                <a:srgbClr val="FF0000"/>
              </a:solidFill>
              <a:latin typeface="Meiryo UI" panose="020B0604030504040204" pitchFamily="50" charset="-128"/>
              <a:ea typeface="Meiryo UI"/>
              <a:cs typeface="Meiryo UI" panose="020B0604030504040204" pitchFamily="50" charset="-128"/>
            </a:endParaRPr>
          </a:p>
          <a:p>
            <a:pPr marL="180975">
              <a:lnSpc>
                <a:spcPts val="1500"/>
              </a:lnSpc>
            </a:pPr>
            <a:r>
              <a:rPr lang="ja-JP" altLang="en-US" sz="1100" dirty="0">
                <a:solidFill>
                  <a:srgbClr val="FF0000"/>
                </a:solidFill>
                <a:latin typeface="Meiryo UI" panose="020B0604030504040204" pitchFamily="50" charset="-128"/>
                <a:ea typeface="Meiryo UI"/>
                <a:cs typeface="Meiryo UI" panose="020B0604030504040204" pitchFamily="50" charset="-128"/>
              </a:rPr>
              <a:t>　</a:t>
            </a:r>
            <a:r>
              <a:rPr lang="ja-JP" altLang="en-US" sz="1100" dirty="0">
                <a:solidFill>
                  <a:prstClr val="black"/>
                </a:solidFill>
                <a:latin typeface="Meiryo UI" panose="020B0604030504040204" pitchFamily="50" charset="-128"/>
                <a:ea typeface="Meiryo UI"/>
                <a:cs typeface="Meiryo UI" panose="020B0604030504040204" pitchFamily="50" charset="-128"/>
              </a:rPr>
              <a:t>・</a:t>
            </a:r>
            <a:r>
              <a:rPr lang="en-US" altLang="ja-JP" sz="1100" dirty="0">
                <a:solidFill>
                  <a:srgbClr val="FF0000"/>
                </a:solidFill>
                <a:latin typeface="Meiryo UI" panose="020B0604030504040204" pitchFamily="50" charset="-128"/>
                <a:ea typeface="Meiryo UI"/>
                <a:cs typeface="Meiryo UI" panose="020B0604030504040204" pitchFamily="50" charset="-128"/>
              </a:rPr>
              <a:t>AI</a:t>
            </a:r>
            <a:r>
              <a:rPr lang="ja-JP" altLang="en-US" sz="1100" dirty="0" err="1">
                <a:solidFill>
                  <a:srgbClr val="FF0000"/>
                </a:solidFill>
                <a:latin typeface="Meiryo UI" panose="020B0604030504040204" pitchFamily="50" charset="-128"/>
                <a:ea typeface="Meiryo UI"/>
                <a:cs typeface="Meiryo UI" panose="020B0604030504040204" pitchFamily="50" charset="-128"/>
              </a:rPr>
              <a:t>、</a:t>
            </a:r>
            <a:r>
              <a:rPr lang="en-US" altLang="ja-JP" sz="1100" dirty="0" err="1">
                <a:solidFill>
                  <a:srgbClr val="FF0000"/>
                </a:solidFill>
                <a:latin typeface="Meiryo UI" panose="020B0604030504040204" pitchFamily="50" charset="-128"/>
                <a:ea typeface="Meiryo UI"/>
                <a:cs typeface="Meiryo UI" panose="020B0604030504040204" pitchFamily="50" charset="-128"/>
              </a:rPr>
              <a:t>IoT</a:t>
            </a:r>
            <a:r>
              <a:rPr lang="ja-JP" altLang="en-US" sz="1100" dirty="0" err="1">
                <a:solidFill>
                  <a:srgbClr val="FF0000"/>
                </a:solidFill>
                <a:latin typeface="Meiryo UI" panose="020B0604030504040204" pitchFamily="50" charset="-128"/>
                <a:ea typeface="Meiryo UI"/>
                <a:cs typeface="Meiryo UI" panose="020B0604030504040204" pitchFamily="50" charset="-128"/>
              </a:rPr>
              <a:t>、</a:t>
            </a:r>
            <a:r>
              <a:rPr lang="ja-JP" altLang="en-US" sz="1100" dirty="0">
                <a:solidFill>
                  <a:srgbClr val="FF0000"/>
                </a:solidFill>
                <a:latin typeface="Meiryo UI" panose="020B0604030504040204" pitchFamily="50" charset="-128"/>
                <a:ea typeface="Meiryo UI"/>
                <a:cs typeface="Meiryo UI" panose="020B0604030504040204" pitchFamily="50" charset="-128"/>
              </a:rPr>
              <a:t>クラウド等</a:t>
            </a:r>
            <a:r>
              <a:rPr lang="ja-JP" altLang="en-US" sz="1100" dirty="0">
                <a:solidFill>
                  <a:prstClr val="black"/>
                </a:solidFill>
                <a:latin typeface="Meiryo UI" panose="020B0604030504040204" pitchFamily="50" charset="-128"/>
                <a:ea typeface="Meiryo UI"/>
                <a:cs typeface="Meiryo UI" panose="020B0604030504040204" pitchFamily="50" charset="-128"/>
              </a:rPr>
              <a:t>の先端技術の活用</a:t>
            </a:r>
            <a:endParaRPr lang="en-US" altLang="ja-JP" sz="1100" dirty="0">
              <a:solidFill>
                <a:prstClr val="black"/>
              </a:solidFill>
              <a:latin typeface="Meiryo UI" panose="020B0604030504040204" pitchFamily="50" charset="-128"/>
              <a:ea typeface="Meiryo UI"/>
              <a:cs typeface="Meiryo UI" panose="020B0604030504040204" pitchFamily="50" charset="-128"/>
            </a:endParaRPr>
          </a:p>
        </p:txBody>
      </p:sp>
      <p:grpSp>
        <p:nvGrpSpPr>
          <p:cNvPr id="10" name="グループ化 9"/>
          <p:cNvGrpSpPr/>
          <p:nvPr/>
        </p:nvGrpSpPr>
        <p:grpSpPr>
          <a:xfrm>
            <a:off x="4764105" y="4881273"/>
            <a:ext cx="4651355" cy="1239050"/>
            <a:chOff x="4299979" y="5098978"/>
            <a:chExt cx="4651355" cy="1239050"/>
          </a:xfrm>
        </p:grpSpPr>
        <p:sp>
          <p:nvSpPr>
            <p:cNvPr id="61" name="角丸四角形 60"/>
            <p:cNvSpPr/>
            <p:nvPr/>
          </p:nvSpPr>
          <p:spPr>
            <a:xfrm>
              <a:off x="4299979" y="5098978"/>
              <a:ext cx="4651355" cy="1216646"/>
            </a:xfrm>
            <a:prstGeom prst="roundRect">
              <a:avLst>
                <a:gd name="adj" fmla="val 12738"/>
              </a:avLst>
            </a:prstGeom>
            <a:solidFill>
              <a:schemeClr val="bg1"/>
            </a:solidFill>
            <a:ln w="25400" cap="flat" cmpd="sng" algn="ctr">
              <a:solidFill>
                <a:schemeClr val="tx1"/>
              </a:solidFill>
              <a:prstDash val="solid"/>
              <a:miter lim="800000"/>
            </a:ln>
            <a:effectLst/>
          </p:spPr>
          <p:txBody>
            <a:bodyPr rtlCol="0" anchor="t" anchorCtr="0"/>
            <a:lstStyle/>
            <a:p>
              <a:pPr>
                <a:defRPr/>
              </a:pPr>
              <a:endParaRPr kumimoji="0" lang="en-US" altLang="ja-JP" sz="1200" kern="0" dirty="0">
                <a:solidFill>
                  <a:prstClr val="black"/>
                </a:solidFill>
                <a:latin typeface="Meiryo UI" panose="020B0604030504040204" pitchFamily="50" charset="-128"/>
                <a:ea typeface="ＭＳ Ｐゴシック" panose="020B0600070205080204" pitchFamily="50" charset="-128"/>
                <a:cs typeface="Meiryo UI" panose="020B0604030504040204" pitchFamily="50" charset="-128"/>
              </a:endParaRPr>
            </a:p>
          </p:txBody>
        </p:sp>
        <p:sp>
          <p:nvSpPr>
            <p:cNvPr id="62" name="正方形/長方形 61"/>
            <p:cNvSpPr/>
            <p:nvPr/>
          </p:nvSpPr>
          <p:spPr>
            <a:xfrm>
              <a:off x="4324778" y="5330060"/>
              <a:ext cx="4529252" cy="1007968"/>
            </a:xfrm>
            <a:prstGeom prst="rect">
              <a:avLst/>
            </a:prstGeom>
          </p:spPr>
          <p:txBody>
            <a:bodyPr wrap="square">
              <a:spAutoFit/>
            </a:bodyPr>
            <a:lstStyle/>
            <a:p>
              <a:pPr marL="171450" indent="-171450">
                <a:spcAft>
                  <a:spcPts val="100"/>
                </a:spcAft>
                <a:buFont typeface="Wingdings" panose="05000000000000000000" pitchFamily="2" charset="2"/>
                <a:buChar char="u"/>
              </a:pPr>
              <a:r>
                <a:rPr lang="en-US" altLang="ja-JP" sz="1100" dirty="0">
                  <a:solidFill>
                    <a:prstClr val="black"/>
                  </a:solidFill>
                  <a:latin typeface="Meiryo UI" panose="020B0604030504040204" pitchFamily="50" charset="-128"/>
                  <a:ea typeface="Meiryo UI"/>
                  <a:cs typeface="Meiryo UI" panose="020B0604030504040204" pitchFamily="50" charset="-128"/>
                </a:rPr>
                <a:t>IT</a:t>
              </a:r>
              <a:r>
                <a:rPr lang="ja-JP" altLang="en-US" sz="1100" dirty="0">
                  <a:solidFill>
                    <a:prstClr val="black"/>
                  </a:solidFill>
                  <a:latin typeface="Meiryo UI" panose="020B0604030504040204" pitchFamily="50" charset="-128"/>
                  <a:ea typeface="Meiryo UI"/>
                  <a:cs typeface="Meiryo UI" panose="020B0604030504040204" pitchFamily="50" charset="-128"/>
                </a:rPr>
                <a:t>戦略本部の下に官民データ活用推進戦略会議を設置</a:t>
              </a:r>
              <a:endParaRPr lang="en-US" altLang="ja-JP" sz="1100" dirty="0">
                <a:solidFill>
                  <a:prstClr val="black"/>
                </a:solidFill>
                <a:latin typeface="Meiryo UI" panose="020B0604030504040204" pitchFamily="50" charset="-128"/>
                <a:ea typeface="Meiryo UI"/>
                <a:cs typeface="Meiryo UI" panose="020B0604030504040204" pitchFamily="50" charset="-128"/>
              </a:endParaRPr>
            </a:p>
            <a:p>
              <a:pPr marL="171450" indent="-171450">
                <a:spcAft>
                  <a:spcPts val="100"/>
                </a:spcAft>
                <a:buFont typeface="Wingdings" panose="05000000000000000000" pitchFamily="2" charset="2"/>
                <a:buChar char="u"/>
              </a:pPr>
              <a:r>
                <a:rPr lang="ja-JP" altLang="en-US" sz="1100" dirty="0">
                  <a:solidFill>
                    <a:prstClr val="black"/>
                  </a:solidFill>
                  <a:latin typeface="Meiryo UI" panose="020B0604030504040204" pitchFamily="50" charset="-128"/>
                  <a:ea typeface="Meiryo UI"/>
                  <a:cs typeface="Meiryo UI" panose="020B0604030504040204" pitchFamily="50" charset="-128"/>
                </a:rPr>
                <a:t>官民データ活用推進戦略会議の組織（議長は内閣総理大臣）</a:t>
              </a:r>
              <a:endParaRPr lang="en-US" altLang="ja-JP" sz="1100" dirty="0">
                <a:solidFill>
                  <a:prstClr val="black"/>
                </a:solidFill>
                <a:latin typeface="Meiryo UI" panose="020B0604030504040204" pitchFamily="50" charset="-128"/>
                <a:ea typeface="Meiryo UI"/>
                <a:cs typeface="Meiryo UI" panose="020B0604030504040204" pitchFamily="50" charset="-128"/>
              </a:endParaRPr>
            </a:p>
            <a:p>
              <a:pPr marL="171450" indent="-171450">
                <a:spcAft>
                  <a:spcPts val="100"/>
                </a:spcAft>
                <a:buFont typeface="Wingdings" panose="05000000000000000000" pitchFamily="2" charset="2"/>
                <a:buChar char="u"/>
              </a:pPr>
              <a:r>
                <a:rPr lang="ja-JP" altLang="en-US" sz="1100" spc="-20" dirty="0">
                  <a:latin typeface="Meiryo UI" panose="020B0604030504040204" pitchFamily="50" charset="-128"/>
                  <a:ea typeface="Meiryo UI"/>
                  <a:cs typeface="Meiryo UI" panose="020B0604030504040204" pitchFamily="50" charset="-128"/>
                </a:rPr>
                <a:t>計画の案の策定及び計画に基づく施策の実施等に関する体制の整備（議長による重点分野の指定、関係行政機関の長に対する勧告等）</a:t>
              </a:r>
              <a:endParaRPr lang="en-US" altLang="ja-JP" sz="1100" spc="-20" dirty="0">
                <a:latin typeface="Meiryo UI" panose="020B0604030504040204" pitchFamily="50" charset="-128"/>
                <a:ea typeface="Meiryo UI"/>
                <a:cs typeface="Meiryo UI" panose="020B0604030504040204" pitchFamily="50" charset="-128"/>
              </a:endParaRPr>
            </a:p>
            <a:p>
              <a:pPr marL="171450" indent="-171450">
                <a:spcAft>
                  <a:spcPts val="100"/>
                </a:spcAft>
                <a:buFont typeface="Wingdings" panose="05000000000000000000" pitchFamily="2" charset="2"/>
                <a:buChar char="u"/>
              </a:pPr>
              <a:r>
                <a:rPr lang="ja-JP" altLang="en-US" sz="1100" dirty="0">
                  <a:latin typeface="Meiryo UI" panose="020B0604030504040204" pitchFamily="50" charset="-128"/>
                  <a:ea typeface="Meiryo UI"/>
                  <a:cs typeface="Meiryo UI" panose="020B0604030504040204" pitchFamily="50" charset="-128"/>
                </a:rPr>
                <a:t>地方公共団体への協力</a:t>
              </a:r>
              <a:endParaRPr lang="en-US" altLang="ja-JP" sz="1100" dirty="0">
                <a:latin typeface="Meiryo UI" panose="020B0604030504040204" pitchFamily="50" charset="-128"/>
                <a:ea typeface="Meiryo UI"/>
                <a:cs typeface="Meiryo UI" panose="020B0604030504040204" pitchFamily="50" charset="-128"/>
              </a:endParaRPr>
            </a:p>
          </p:txBody>
        </p:sp>
        <p:sp>
          <p:nvSpPr>
            <p:cNvPr id="64" name="角丸四角形 63"/>
            <p:cNvSpPr/>
            <p:nvPr/>
          </p:nvSpPr>
          <p:spPr>
            <a:xfrm>
              <a:off x="4434495" y="5098978"/>
              <a:ext cx="3280561" cy="313730"/>
            </a:xfrm>
            <a:prstGeom prst="roundRect">
              <a:avLst>
                <a:gd name="adj" fmla="val 4763"/>
              </a:avLst>
            </a:prstGeom>
            <a:noFill/>
            <a:ln w="12700" cap="flat" cmpd="sng" algn="ctr">
              <a:noFill/>
              <a:prstDash val="solid"/>
              <a:miter lim="800000"/>
            </a:ln>
            <a:effectLst/>
          </p:spPr>
          <p:txBody>
            <a:bodyPr wrap="square" rtlCol="0" anchor="t" anchorCtr="0">
              <a:spAutoFit/>
            </a:bodyPr>
            <a:lstStyle/>
            <a:p>
              <a:pPr>
                <a:defRPr/>
              </a:pPr>
              <a:r>
                <a:rPr kumimoji="0" lang="ja-JP" altLang="en-US" sz="1400" b="1" u="sng" kern="0" dirty="0">
                  <a:solidFill>
                    <a:srgbClr val="FF0000"/>
                  </a:solidFill>
                  <a:latin typeface="Meiryo UI" panose="020B0604030504040204" pitchFamily="50" charset="-128"/>
                  <a:ea typeface="ＭＳ Ｐゴシック" panose="020B0600070205080204" pitchFamily="50" charset="-128"/>
                  <a:cs typeface="Meiryo UI" panose="020B0604030504040204" pitchFamily="50" charset="-128"/>
                </a:rPr>
                <a:t>第４章　官民データ活用推進戦略会議</a:t>
              </a:r>
              <a:endParaRPr kumimoji="0" lang="en-US" altLang="ja-JP" sz="1200" kern="0" dirty="0">
                <a:solidFill>
                  <a:srgbClr val="FF0000"/>
                </a:solidFill>
                <a:latin typeface="Meiryo UI" panose="020B0604030504040204" pitchFamily="50" charset="-128"/>
                <a:ea typeface="ＭＳ Ｐゴシック" panose="020B0600070205080204" pitchFamily="50" charset="-128"/>
                <a:cs typeface="Meiryo UI" panose="020B0604030504040204" pitchFamily="50" charset="-128"/>
              </a:endParaRPr>
            </a:p>
          </p:txBody>
        </p:sp>
      </p:grpSp>
      <p:sp>
        <p:nvSpPr>
          <p:cNvPr id="59" name="角丸四角形 58"/>
          <p:cNvSpPr/>
          <p:nvPr/>
        </p:nvSpPr>
        <p:spPr>
          <a:xfrm>
            <a:off x="4768338" y="1324053"/>
            <a:ext cx="4673574" cy="876350"/>
          </a:xfrm>
          <a:prstGeom prst="roundRect">
            <a:avLst>
              <a:gd name="adj" fmla="val 12738"/>
            </a:avLst>
          </a:prstGeom>
          <a:solidFill>
            <a:srgbClr val="FFFF00"/>
          </a:solidFill>
          <a:ln w="38100" cap="flat" cmpd="sng" algn="ctr">
            <a:solidFill>
              <a:srgbClr val="FF0000"/>
            </a:solidFill>
            <a:prstDash val="solid"/>
            <a:miter lim="800000"/>
          </a:ln>
          <a:effectLst/>
        </p:spPr>
        <p:txBody>
          <a:bodyPr rtlCol="0" anchor="t" anchorCtr="0"/>
          <a:lstStyle/>
          <a:p>
            <a:pPr>
              <a:defRPr/>
            </a:pPr>
            <a:endParaRPr kumimoji="0" lang="en-US" altLang="ja-JP" sz="1200" kern="0" dirty="0">
              <a:solidFill>
                <a:prstClr val="black"/>
              </a:solidFill>
              <a:latin typeface="Meiryo UI" panose="020B0604030504040204" pitchFamily="50" charset="-128"/>
              <a:ea typeface="ＭＳ Ｐゴシック" panose="020B0600070205080204" pitchFamily="50" charset="-128"/>
              <a:cs typeface="Meiryo UI" panose="020B0604030504040204" pitchFamily="50" charset="-128"/>
            </a:endParaRPr>
          </a:p>
        </p:txBody>
      </p:sp>
      <p:sp>
        <p:nvSpPr>
          <p:cNvPr id="60" name="正方形/長方形 59"/>
          <p:cNvSpPr/>
          <p:nvPr/>
        </p:nvSpPr>
        <p:spPr>
          <a:xfrm>
            <a:off x="4818875" y="1569525"/>
            <a:ext cx="4623037" cy="625812"/>
          </a:xfrm>
          <a:prstGeom prst="rect">
            <a:avLst/>
          </a:prstGeom>
        </p:spPr>
        <p:txBody>
          <a:bodyPr wrap="square">
            <a:spAutoFit/>
          </a:bodyPr>
          <a:lstStyle/>
          <a:p>
            <a:pPr marL="171450" indent="-171450">
              <a:spcAft>
                <a:spcPts val="100"/>
              </a:spcAft>
              <a:buFont typeface="Wingdings" panose="05000000000000000000" pitchFamily="2" charset="2"/>
              <a:buChar char="u"/>
            </a:pPr>
            <a:r>
              <a:rPr lang="ja-JP" altLang="en-US" sz="1100" dirty="0">
                <a:solidFill>
                  <a:prstClr val="black"/>
                </a:solidFill>
                <a:latin typeface="Meiryo UI" panose="020B0604030504040204" pitchFamily="50" charset="-128"/>
                <a:ea typeface="Meiryo UI"/>
                <a:cs typeface="Meiryo UI" panose="020B0604030504040204" pitchFamily="50" charset="-128"/>
              </a:rPr>
              <a:t>政府による官民データ活用推進基本計画の策定</a:t>
            </a:r>
            <a:endParaRPr lang="en-US" altLang="ja-JP" sz="1100" dirty="0">
              <a:solidFill>
                <a:prstClr val="black"/>
              </a:solidFill>
              <a:latin typeface="Meiryo UI" panose="020B0604030504040204" pitchFamily="50" charset="-128"/>
              <a:ea typeface="Meiryo UI"/>
              <a:cs typeface="Meiryo UI" panose="020B0604030504040204" pitchFamily="50" charset="-128"/>
            </a:endParaRPr>
          </a:p>
          <a:p>
            <a:pPr marL="171450" indent="-171450">
              <a:spcAft>
                <a:spcPts val="100"/>
              </a:spcAft>
              <a:buFont typeface="Wingdings" panose="05000000000000000000" pitchFamily="2" charset="2"/>
              <a:buChar char="u"/>
            </a:pPr>
            <a:r>
              <a:rPr lang="ja-JP" altLang="en-US" sz="1100" u="sng" dirty="0">
                <a:solidFill>
                  <a:srgbClr val="FF0000"/>
                </a:solidFill>
                <a:latin typeface="Meiryo UI" panose="020B0604030504040204" pitchFamily="50" charset="-128"/>
                <a:ea typeface="Meiryo UI"/>
                <a:cs typeface="Meiryo UI" panose="020B0604030504040204" pitchFamily="50" charset="-128"/>
              </a:rPr>
              <a:t>都道府県による都道府県官民データ活用推進計画の策定（義務）</a:t>
            </a:r>
            <a:endParaRPr lang="en-US" altLang="ja-JP" sz="1100" u="sng" dirty="0">
              <a:solidFill>
                <a:srgbClr val="FF0000"/>
              </a:solidFill>
              <a:latin typeface="Meiryo UI" panose="020B0604030504040204" pitchFamily="50" charset="-128"/>
              <a:ea typeface="Meiryo UI"/>
              <a:cs typeface="Meiryo UI" panose="020B0604030504040204" pitchFamily="50" charset="-128"/>
            </a:endParaRPr>
          </a:p>
          <a:p>
            <a:pPr marL="171450" indent="-171450">
              <a:spcAft>
                <a:spcPts val="100"/>
              </a:spcAft>
              <a:buFont typeface="Wingdings" panose="05000000000000000000" pitchFamily="2" charset="2"/>
              <a:buChar char="u"/>
            </a:pPr>
            <a:r>
              <a:rPr lang="ja-JP" altLang="en-US" sz="1100" dirty="0">
                <a:latin typeface="Meiryo UI" panose="020B0604030504040204" pitchFamily="50" charset="-128"/>
                <a:ea typeface="Meiryo UI"/>
                <a:cs typeface="Meiryo UI" panose="020B0604030504040204" pitchFamily="50" charset="-128"/>
              </a:rPr>
              <a:t>市町村による市町村官民データ活用推進計画の策定（努力義務）</a:t>
            </a:r>
          </a:p>
        </p:txBody>
      </p:sp>
      <p:sp>
        <p:nvSpPr>
          <p:cNvPr id="65" name="角丸四角形 64"/>
          <p:cNvSpPr/>
          <p:nvPr/>
        </p:nvSpPr>
        <p:spPr>
          <a:xfrm>
            <a:off x="4912658" y="1331039"/>
            <a:ext cx="3653015" cy="313730"/>
          </a:xfrm>
          <a:prstGeom prst="roundRect">
            <a:avLst>
              <a:gd name="adj" fmla="val 4763"/>
            </a:avLst>
          </a:prstGeom>
          <a:noFill/>
          <a:ln w="12700" cap="flat" cmpd="sng" algn="ctr">
            <a:noFill/>
            <a:prstDash val="solid"/>
            <a:miter lim="800000"/>
          </a:ln>
          <a:effectLst/>
        </p:spPr>
        <p:txBody>
          <a:bodyPr wrap="square" rtlCol="0" anchor="t" anchorCtr="0">
            <a:spAutoFit/>
          </a:bodyPr>
          <a:lstStyle/>
          <a:p>
            <a:pPr>
              <a:defRPr/>
            </a:pPr>
            <a:r>
              <a:rPr kumimoji="0" lang="ja-JP" altLang="en-US" sz="1400" b="1" u="sng" kern="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第２章　官民データ活用推進基本計画等</a:t>
            </a:r>
            <a:endParaRPr kumimoji="0" lang="en-US" altLang="ja-JP" sz="1200" kern="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8" name="グループ化 7"/>
          <p:cNvGrpSpPr/>
          <p:nvPr/>
        </p:nvGrpSpPr>
        <p:grpSpPr>
          <a:xfrm>
            <a:off x="4754969" y="2236028"/>
            <a:ext cx="4671709" cy="2634544"/>
            <a:chOff x="4385608" y="2765076"/>
            <a:chExt cx="4671709" cy="2634544"/>
          </a:xfrm>
        </p:grpSpPr>
        <p:sp>
          <p:nvSpPr>
            <p:cNvPr id="52" name="角丸四角形 51"/>
            <p:cNvSpPr/>
            <p:nvPr/>
          </p:nvSpPr>
          <p:spPr>
            <a:xfrm>
              <a:off x="4404789" y="2765076"/>
              <a:ext cx="4652528" cy="2634544"/>
            </a:xfrm>
            <a:prstGeom prst="roundRect">
              <a:avLst>
                <a:gd name="adj" fmla="val 4763"/>
              </a:avLst>
            </a:prstGeom>
            <a:solidFill>
              <a:sysClr val="window" lastClr="FFFFFF"/>
            </a:solidFill>
            <a:ln w="25400" cap="flat" cmpd="sng" algn="ctr">
              <a:solidFill>
                <a:sysClr val="windowText" lastClr="000000"/>
              </a:solidFill>
              <a:prstDash val="solid"/>
              <a:miter lim="800000"/>
            </a:ln>
            <a:effectLst/>
          </p:spPr>
          <p:txBody>
            <a:bodyPr rtlCol="0" anchor="t" anchorCtr="0"/>
            <a:lstStyle/>
            <a:p>
              <a:pPr>
                <a:defRPr/>
              </a:pPr>
              <a:endParaRPr kumimoji="0" lang="en-US" altLang="ja-JP" sz="1200" kern="0" dirty="0">
                <a:solidFill>
                  <a:prstClr val="black"/>
                </a:solidFill>
                <a:latin typeface="Meiryo UI" panose="020B0604030504040204" pitchFamily="50" charset="-128"/>
                <a:ea typeface="ＭＳ Ｐゴシック" panose="020B0600070205080204" pitchFamily="50" charset="-128"/>
                <a:cs typeface="Meiryo UI" panose="020B0604030504040204" pitchFamily="50" charset="-128"/>
              </a:endParaRPr>
            </a:p>
          </p:txBody>
        </p:sp>
        <p:sp>
          <p:nvSpPr>
            <p:cNvPr id="63" name="正方形/長方形 62"/>
            <p:cNvSpPr/>
            <p:nvPr/>
          </p:nvSpPr>
          <p:spPr>
            <a:xfrm>
              <a:off x="4385608" y="3029739"/>
              <a:ext cx="4666093" cy="2369880"/>
            </a:xfrm>
            <a:prstGeom prst="rect">
              <a:avLst/>
            </a:prstGeom>
          </p:spPr>
          <p:txBody>
            <a:bodyPr wrap="square">
              <a:spAutoFit/>
            </a:bodyPr>
            <a:lstStyle/>
            <a:p>
              <a:pPr marL="171450" indent="-171450">
                <a:spcAft>
                  <a:spcPts val="100"/>
                </a:spcAft>
                <a:buFont typeface="Wingdings" panose="05000000000000000000" pitchFamily="2" charset="2"/>
                <a:buChar char="u"/>
              </a:pPr>
              <a:r>
                <a:rPr lang="ja-JP" altLang="en-US" sz="1100" dirty="0">
                  <a:solidFill>
                    <a:prstClr val="black"/>
                  </a:solidFill>
                  <a:latin typeface="Meiryo UI" panose="020B0604030504040204" pitchFamily="50" charset="-128"/>
                  <a:ea typeface="Meiryo UI"/>
                  <a:cs typeface="Meiryo UI" panose="020B0604030504040204" pitchFamily="50" charset="-128"/>
                </a:rPr>
                <a:t>行政手続に係るオンライン利用の原則化・民間事業者等の手続に係るオンライン利用の促進</a:t>
              </a:r>
              <a:endParaRPr lang="en-US" altLang="ja-JP" sz="1100" dirty="0">
                <a:solidFill>
                  <a:prstClr val="black"/>
                </a:solidFill>
                <a:latin typeface="Meiryo UI" panose="020B0604030504040204" pitchFamily="50" charset="-128"/>
                <a:ea typeface="Meiryo UI"/>
                <a:cs typeface="Meiryo UI" panose="020B0604030504040204" pitchFamily="50" charset="-128"/>
              </a:endParaRPr>
            </a:p>
            <a:p>
              <a:pPr marL="171450" indent="-171450">
                <a:spcAft>
                  <a:spcPts val="100"/>
                </a:spcAft>
                <a:buFont typeface="Wingdings" panose="05000000000000000000" pitchFamily="2" charset="2"/>
                <a:buChar char="u"/>
              </a:pPr>
              <a:r>
                <a:rPr lang="ja-JP" altLang="en-US" sz="1100" dirty="0">
                  <a:solidFill>
                    <a:prstClr val="black"/>
                  </a:solidFill>
                  <a:latin typeface="Meiryo UI" panose="020B0604030504040204" pitchFamily="50" charset="-128"/>
                  <a:ea typeface="Meiryo UI"/>
                  <a:cs typeface="Meiryo UI" panose="020B0604030504040204" pitchFamily="50" charset="-128"/>
                </a:rPr>
                <a:t>国・地方公共団体・事業者による自ら保有する官民データの活用の推進等</a:t>
              </a:r>
              <a:r>
                <a:rPr lang="ja-JP" altLang="en-US" sz="1100" spc="-100" dirty="0">
                  <a:solidFill>
                    <a:prstClr val="black"/>
                  </a:solidFill>
                  <a:latin typeface="Meiryo UI" panose="020B0604030504040204" pitchFamily="50" charset="-128"/>
                  <a:ea typeface="Meiryo UI"/>
                  <a:cs typeface="Meiryo UI" panose="020B0604030504040204" pitchFamily="50" charset="-128"/>
                </a:rPr>
                <a:t>、</a:t>
              </a:r>
              <a:r>
                <a:rPr lang="ja-JP" altLang="en-US" sz="1100" dirty="0">
                  <a:solidFill>
                    <a:prstClr val="black"/>
                  </a:solidFill>
                  <a:latin typeface="Meiryo UI" panose="020B0604030504040204" pitchFamily="50" charset="-128"/>
                  <a:ea typeface="Meiryo UI"/>
                  <a:cs typeface="Meiryo UI" panose="020B0604030504040204" pitchFamily="50" charset="-128"/>
                </a:rPr>
                <a:t>関連する制度の見直し（コンテンツ流通円滑化を含む）</a:t>
              </a:r>
              <a:endParaRPr lang="en-US" altLang="ja-JP" sz="1100" dirty="0">
                <a:solidFill>
                  <a:prstClr val="black"/>
                </a:solidFill>
                <a:latin typeface="Meiryo UI" panose="020B0604030504040204" pitchFamily="50" charset="-128"/>
                <a:ea typeface="Meiryo UI"/>
                <a:cs typeface="Meiryo UI" panose="020B0604030504040204" pitchFamily="50" charset="-128"/>
              </a:endParaRPr>
            </a:p>
            <a:p>
              <a:pPr marL="171450" indent="-171450">
                <a:spcAft>
                  <a:spcPts val="100"/>
                </a:spcAft>
                <a:buFont typeface="Wingdings" panose="05000000000000000000" pitchFamily="2" charset="2"/>
                <a:buChar char="u"/>
              </a:pPr>
              <a:r>
                <a:rPr lang="ja-JP" altLang="en-US" sz="1100" dirty="0">
                  <a:solidFill>
                    <a:prstClr val="black"/>
                  </a:solidFill>
                  <a:latin typeface="Meiryo UI" panose="020B0604030504040204" pitchFamily="50" charset="-128"/>
                  <a:ea typeface="Meiryo UI"/>
                  <a:cs typeface="Meiryo UI" panose="020B0604030504040204" pitchFamily="50" charset="-128"/>
                </a:rPr>
                <a:t>官民データの円滑な流通を促進するため、データ流通における個人の関与の仕組みの構築等</a:t>
              </a:r>
              <a:endParaRPr lang="en-US" altLang="ja-JP" sz="1100" dirty="0">
                <a:solidFill>
                  <a:prstClr val="black"/>
                </a:solidFill>
                <a:latin typeface="Meiryo UI" panose="020B0604030504040204" pitchFamily="50" charset="-128"/>
                <a:ea typeface="Meiryo UI"/>
                <a:cs typeface="Meiryo UI" panose="020B0604030504040204" pitchFamily="50" charset="-128"/>
              </a:endParaRPr>
            </a:p>
            <a:p>
              <a:pPr marL="171450" indent="-171450">
                <a:spcAft>
                  <a:spcPts val="100"/>
                </a:spcAft>
                <a:buFont typeface="Wingdings" panose="05000000000000000000" pitchFamily="2" charset="2"/>
                <a:buChar char="u"/>
              </a:pPr>
              <a:r>
                <a:rPr lang="ja-JP" altLang="en-US" sz="1100" dirty="0">
                  <a:solidFill>
                    <a:prstClr val="black"/>
                  </a:solidFill>
                  <a:latin typeface="Meiryo UI" panose="020B0604030504040204" pitchFamily="50" charset="-128"/>
                  <a:ea typeface="Meiryo UI"/>
                  <a:cs typeface="Meiryo UI" panose="020B0604030504040204" pitchFamily="50" charset="-128"/>
                </a:rPr>
                <a:t>地理的な制約、年齢その他の要因に基づく情報通信技術の利用機会又は活用に係る格差の是正</a:t>
              </a:r>
              <a:endParaRPr lang="en-US" altLang="ja-JP" sz="1100" dirty="0">
                <a:solidFill>
                  <a:prstClr val="black"/>
                </a:solidFill>
                <a:latin typeface="Meiryo UI" panose="020B0604030504040204" pitchFamily="50" charset="-128"/>
                <a:ea typeface="Meiryo UI"/>
                <a:cs typeface="Meiryo UI" panose="020B0604030504040204" pitchFamily="50" charset="-128"/>
              </a:endParaRPr>
            </a:p>
            <a:p>
              <a:pPr marL="171450" indent="-171450">
                <a:spcAft>
                  <a:spcPts val="100"/>
                </a:spcAft>
                <a:buFont typeface="Wingdings" panose="05000000000000000000" pitchFamily="2" charset="2"/>
                <a:buChar char="u"/>
              </a:pPr>
              <a:r>
                <a:rPr lang="ja-JP" altLang="en-US" sz="1100" dirty="0">
                  <a:solidFill>
                    <a:prstClr val="black"/>
                  </a:solidFill>
                  <a:latin typeface="Meiryo UI" panose="020B0604030504040204" pitchFamily="50" charset="-128"/>
                  <a:ea typeface="Meiryo UI"/>
                  <a:cs typeface="Meiryo UI" panose="020B0604030504040204" pitchFamily="50" charset="-128"/>
                </a:rPr>
                <a:t>情報システムに係る規格の整備、互換性の確保、業務の見直し、官民の情報システムの連携を図るための基盤の整備</a:t>
              </a:r>
              <a:r>
                <a:rPr lang="en-US" altLang="ja-JP" sz="1100" dirty="0">
                  <a:solidFill>
                    <a:prstClr val="black"/>
                  </a:solidFill>
                  <a:latin typeface="Meiryo UI" panose="020B0604030504040204" pitchFamily="50" charset="-128"/>
                  <a:ea typeface="Meiryo UI"/>
                  <a:cs typeface="Meiryo UI" panose="020B0604030504040204" pitchFamily="50" charset="-128"/>
                </a:rPr>
                <a:t>(</a:t>
              </a:r>
              <a:r>
                <a:rPr lang="ja-JP" altLang="en-US" sz="1100" dirty="0">
                  <a:solidFill>
                    <a:prstClr val="black"/>
                  </a:solidFill>
                  <a:latin typeface="Meiryo UI" panose="020B0604030504040204" pitchFamily="50" charset="-128"/>
                  <a:ea typeface="Meiryo UI"/>
                  <a:cs typeface="Meiryo UI" panose="020B0604030504040204" pitchFamily="50" charset="-128"/>
                </a:rPr>
                <a:t>サービスプラットフォーム</a:t>
              </a:r>
              <a:r>
                <a:rPr lang="en-US" altLang="ja-JP" sz="1100" dirty="0">
                  <a:solidFill>
                    <a:prstClr val="black"/>
                  </a:solidFill>
                  <a:latin typeface="Meiryo UI" panose="020B0604030504040204" pitchFamily="50" charset="-128"/>
                  <a:ea typeface="Meiryo UI"/>
                  <a:cs typeface="Meiryo UI" panose="020B0604030504040204" pitchFamily="50" charset="-128"/>
                </a:rPr>
                <a:t>)</a:t>
              </a:r>
            </a:p>
            <a:p>
              <a:pPr marL="171450" indent="-171450">
                <a:spcAft>
                  <a:spcPts val="100"/>
                </a:spcAft>
                <a:buFont typeface="Wingdings" panose="05000000000000000000" pitchFamily="2" charset="2"/>
                <a:buChar char="u"/>
              </a:pPr>
              <a:r>
                <a:rPr lang="ja-JP" altLang="en-US" sz="1100" dirty="0">
                  <a:solidFill>
                    <a:prstClr val="black"/>
                  </a:solidFill>
                  <a:latin typeface="Meiryo UI" panose="020B0604030504040204" pitchFamily="50" charset="-128"/>
                  <a:ea typeface="Meiryo UI"/>
                  <a:cs typeface="Meiryo UI" panose="020B0604030504040204" pitchFamily="50" charset="-128"/>
                </a:rPr>
                <a:t>国及び地方公共団体の施策の整合性の確保</a:t>
              </a:r>
              <a:endParaRPr lang="en-US" altLang="ja-JP" sz="1100" dirty="0">
                <a:solidFill>
                  <a:prstClr val="black"/>
                </a:solidFill>
                <a:latin typeface="Meiryo UI" panose="020B0604030504040204" pitchFamily="50" charset="-128"/>
                <a:ea typeface="Meiryo UI"/>
                <a:cs typeface="Meiryo UI" panose="020B0604030504040204" pitchFamily="50" charset="-128"/>
              </a:endParaRPr>
            </a:p>
            <a:p>
              <a:pPr marL="171450" indent="-171450">
                <a:spcAft>
                  <a:spcPts val="100"/>
                </a:spcAft>
                <a:buFont typeface="Wingdings" panose="05000000000000000000" pitchFamily="2" charset="2"/>
                <a:buChar char="u"/>
              </a:pPr>
              <a:r>
                <a:rPr lang="ja-JP" altLang="en-US" sz="1100" dirty="0">
                  <a:solidFill>
                    <a:prstClr val="black"/>
                  </a:solidFill>
                  <a:latin typeface="Meiryo UI" panose="020B0604030504040204" pitchFamily="50" charset="-128"/>
                  <a:ea typeface="Meiryo UI"/>
                  <a:cs typeface="Meiryo UI" panose="020B0604030504040204" pitchFamily="50" charset="-128"/>
                </a:rPr>
                <a:t>その他、マイナンバーカードの利用、研究開発の推進等、</a:t>
              </a:r>
              <a:r>
                <a:rPr lang="en-US" altLang="ja-JP" sz="1100" dirty="0">
                  <a:solidFill>
                    <a:prstClr val="black"/>
                  </a:solidFill>
                  <a:latin typeface="Meiryo UI" panose="020B0604030504040204" pitchFamily="50" charset="-128"/>
                  <a:ea typeface="Meiryo UI"/>
                  <a:cs typeface="Meiryo UI" panose="020B0604030504040204" pitchFamily="50" charset="-128"/>
                </a:rPr>
                <a:t/>
              </a:r>
              <a:br>
                <a:rPr lang="en-US" altLang="ja-JP" sz="1100" dirty="0">
                  <a:solidFill>
                    <a:prstClr val="black"/>
                  </a:solidFill>
                  <a:latin typeface="Meiryo UI" panose="020B0604030504040204" pitchFamily="50" charset="-128"/>
                  <a:ea typeface="Meiryo UI"/>
                  <a:cs typeface="Meiryo UI" panose="020B0604030504040204" pitchFamily="50" charset="-128"/>
                </a:rPr>
              </a:br>
              <a:r>
                <a:rPr lang="ja-JP" altLang="en-US" sz="1100" dirty="0">
                  <a:solidFill>
                    <a:prstClr val="black"/>
                  </a:solidFill>
                  <a:latin typeface="Meiryo UI" panose="020B0604030504040204" pitchFamily="50" charset="-128"/>
                  <a:ea typeface="Meiryo UI"/>
                  <a:cs typeface="Meiryo UI" panose="020B0604030504040204" pitchFamily="50" charset="-128"/>
                </a:rPr>
                <a:t>人材の育成及び確保、教育及び学習振興、普及啓発等</a:t>
              </a:r>
            </a:p>
          </p:txBody>
        </p:sp>
        <p:sp>
          <p:nvSpPr>
            <p:cNvPr id="66" name="角丸四角形 65"/>
            <p:cNvSpPr/>
            <p:nvPr/>
          </p:nvSpPr>
          <p:spPr>
            <a:xfrm>
              <a:off x="4479392" y="2766668"/>
              <a:ext cx="1890412" cy="313730"/>
            </a:xfrm>
            <a:prstGeom prst="roundRect">
              <a:avLst>
                <a:gd name="adj" fmla="val 4763"/>
              </a:avLst>
            </a:prstGeom>
            <a:noFill/>
            <a:ln w="12700" cap="flat" cmpd="sng" algn="ctr">
              <a:noFill/>
              <a:prstDash val="solid"/>
              <a:miter lim="800000"/>
            </a:ln>
            <a:effectLst/>
          </p:spPr>
          <p:txBody>
            <a:bodyPr wrap="square" rtlCol="0" anchor="t" anchorCtr="0">
              <a:spAutoFit/>
            </a:bodyPr>
            <a:lstStyle/>
            <a:p>
              <a:pPr>
                <a:defRPr/>
              </a:pPr>
              <a:r>
                <a:rPr kumimoji="0" lang="ja-JP" altLang="en-US" sz="1400" b="1" u="sng" kern="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第３章　基本的施策</a:t>
              </a:r>
              <a:endParaRPr kumimoji="0" lang="en-US" altLang="ja-JP" sz="1200" kern="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67" name="正方形/長方形 66"/>
          <p:cNvSpPr/>
          <p:nvPr/>
        </p:nvSpPr>
        <p:spPr>
          <a:xfrm>
            <a:off x="447464" y="6277972"/>
            <a:ext cx="3206747" cy="425758"/>
          </a:xfrm>
          <a:prstGeom prst="rect">
            <a:avLst/>
          </a:prstGeom>
        </p:spPr>
        <p:txBody>
          <a:bodyPr wrap="square">
            <a:spAutoFit/>
          </a:bodyPr>
          <a:lstStyle/>
          <a:p>
            <a:pPr marL="180975" indent="-180975">
              <a:lnSpc>
                <a:spcPts val="1300"/>
              </a:lnSpc>
              <a:buFont typeface="Wingdings" panose="05000000000000000000" pitchFamily="2" charset="2"/>
              <a:buChar char="u"/>
            </a:pPr>
            <a:r>
              <a:rPr lang="ja-JP" altLang="en-US" sz="1100" b="1" dirty="0">
                <a:solidFill>
                  <a:prstClr val="black"/>
                </a:solidFill>
                <a:latin typeface="Meiryo UI" panose="020B0604030504040204" pitchFamily="50" charset="-128"/>
                <a:ea typeface="Meiryo UI"/>
                <a:cs typeface="Meiryo UI" panose="020B0604030504040204" pitchFamily="50" charset="-128"/>
              </a:rPr>
              <a:t>国、地方公共団体及び事業者の責務</a:t>
            </a:r>
            <a:endParaRPr lang="en-US" altLang="ja-JP" sz="1100" b="1" dirty="0">
              <a:solidFill>
                <a:prstClr val="black"/>
              </a:solidFill>
              <a:latin typeface="Meiryo UI" panose="020B0604030504040204" pitchFamily="50" charset="-128"/>
              <a:ea typeface="Meiryo UI"/>
              <a:cs typeface="Meiryo UI" panose="020B0604030504040204" pitchFamily="50" charset="-128"/>
            </a:endParaRPr>
          </a:p>
          <a:p>
            <a:pPr marL="180975" indent="-180975">
              <a:lnSpc>
                <a:spcPts val="1300"/>
              </a:lnSpc>
              <a:buFont typeface="Wingdings" panose="05000000000000000000" pitchFamily="2" charset="2"/>
              <a:buChar char="u"/>
            </a:pPr>
            <a:r>
              <a:rPr lang="ja-JP" altLang="en-US" sz="1100" b="1" dirty="0">
                <a:solidFill>
                  <a:prstClr val="black"/>
                </a:solidFill>
                <a:latin typeface="Meiryo UI" panose="020B0604030504040204" pitchFamily="50" charset="-128"/>
                <a:ea typeface="Meiryo UI"/>
                <a:cs typeface="Meiryo UI" panose="020B0604030504040204" pitchFamily="50" charset="-128"/>
              </a:rPr>
              <a:t>法制上の措置等</a:t>
            </a:r>
            <a:endParaRPr lang="en-US" altLang="ja-JP" sz="1050" b="1" dirty="0">
              <a:solidFill>
                <a:prstClr val="black"/>
              </a:solidFill>
              <a:latin typeface="Meiryo UI" panose="020B0604030504040204" pitchFamily="50" charset="-128"/>
              <a:ea typeface="Meiryo UI"/>
              <a:cs typeface="Meiryo UI" panose="020B0604030504040204" pitchFamily="50" charset="-128"/>
            </a:endParaRPr>
          </a:p>
        </p:txBody>
      </p:sp>
      <p:sp>
        <p:nvSpPr>
          <p:cNvPr id="68" name="角丸四角形 67"/>
          <p:cNvSpPr/>
          <p:nvPr/>
        </p:nvSpPr>
        <p:spPr>
          <a:xfrm>
            <a:off x="696673" y="611667"/>
            <a:ext cx="546334" cy="223302"/>
          </a:xfrm>
          <a:prstGeom prst="roundRect">
            <a:avLst>
              <a:gd name="adj" fmla="val 9284"/>
            </a:avLst>
          </a:prstGeom>
          <a:solidFill>
            <a:srgbClr val="ED7D31">
              <a:lumMod val="20000"/>
              <a:lumOff val="80000"/>
            </a:srgbClr>
          </a:solidFill>
          <a:ln w="12700" cap="flat" cmpd="sng" algn="ctr">
            <a:solidFill>
              <a:srgbClr val="5B9BD5">
                <a:shade val="50000"/>
              </a:srgbClr>
            </a:solidFill>
            <a:prstDash val="solid"/>
            <a:miter lim="800000"/>
          </a:ln>
          <a:effectLst/>
        </p:spPr>
        <p:txBody>
          <a:bodyPr rtlCol="0" anchor="ctr"/>
          <a:lstStyle/>
          <a:p>
            <a:pPr algn="ctr">
              <a:defRPr/>
            </a:pPr>
            <a:r>
              <a:rPr kumimoji="0" lang="ja-JP" altLang="en-US" sz="1200" b="1" kern="0" dirty="0">
                <a:solidFill>
                  <a:prstClr val="black"/>
                </a:solidFill>
                <a:latin typeface="Meiryo UI" panose="020B0604030504040204" pitchFamily="50" charset="-128"/>
                <a:ea typeface="ＭＳ Ｐゴシック" panose="020B0600070205080204" pitchFamily="50" charset="-128"/>
                <a:cs typeface="Meiryo UI" panose="020B0604030504040204" pitchFamily="50" charset="-128"/>
              </a:rPr>
              <a:t>目的</a:t>
            </a:r>
          </a:p>
        </p:txBody>
      </p:sp>
      <p:grpSp>
        <p:nvGrpSpPr>
          <p:cNvPr id="11" name="グループ化 10"/>
          <p:cNvGrpSpPr/>
          <p:nvPr/>
        </p:nvGrpSpPr>
        <p:grpSpPr>
          <a:xfrm>
            <a:off x="4711791" y="6092965"/>
            <a:ext cx="4454583" cy="730708"/>
            <a:chOff x="4456318" y="6338713"/>
            <a:chExt cx="4454583" cy="730708"/>
          </a:xfrm>
        </p:grpSpPr>
        <p:sp>
          <p:nvSpPr>
            <p:cNvPr id="69" name="角丸四角形 68"/>
            <p:cNvSpPr/>
            <p:nvPr/>
          </p:nvSpPr>
          <p:spPr>
            <a:xfrm>
              <a:off x="4536940" y="6338716"/>
              <a:ext cx="4232113" cy="730705"/>
            </a:xfrm>
            <a:prstGeom prst="roundRect">
              <a:avLst>
                <a:gd name="adj" fmla="val 12452"/>
              </a:avLst>
            </a:prstGeom>
            <a:solidFill>
              <a:sysClr val="window" lastClr="FFFFFF"/>
            </a:solidFill>
            <a:ln w="25400" cap="flat" cmpd="sng" algn="ctr">
              <a:solidFill>
                <a:sysClr val="windowText" lastClr="000000"/>
              </a:solidFill>
              <a:prstDash val="solid"/>
              <a:miter lim="800000"/>
            </a:ln>
            <a:effectLst/>
          </p:spPr>
          <p:txBody>
            <a:bodyPr rtlCol="0" anchor="t" anchorCtr="0"/>
            <a:lstStyle/>
            <a:p>
              <a:pPr>
                <a:defRPr/>
              </a:pPr>
              <a:endParaRPr kumimoji="0" lang="en-US" altLang="ja-JP" sz="1200" kern="0" dirty="0">
                <a:solidFill>
                  <a:prstClr val="black"/>
                </a:solidFill>
                <a:latin typeface="Meiryo UI" panose="020B0604030504040204" pitchFamily="50" charset="-128"/>
                <a:ea typeface="ＭＳ Ｐゴシック" panose="020B0600070205080204" pitchFamily="50" charset="-128"/>
                <a:cs typeface="Meiryo UI" panose="020B0604030504040204" pitchFamily="50" charset="-128"/>
              </a:endParaRPr>
            </a:p>
          </p:txBody>
        </p:sp>
        <p:sp>
          <p:nvSpPr>
            <p:cNvPr id="70" name="正方形/長方形 69"/>
            <p:cNvSpPr/>
            <p:nvPr/>
          </p:nvSpPr>
          <p:spPr>
            <a:xfrm>
              <a:off x="4456318" y="6589699"/>
              <a:ext cx="4454583" cy="425758"/>
            </a:xfrm>
            <a:prstGeom prst="rect">
              <a:avLst/>
            </a:prstGeom>
          </p:spPr>
          <p:txBody>
            <a:bodyPr wrap="square">
              <a:spAutoFit/>
            </a:bodyPr>
            <a:lstStyle/>
            <a:p>
              <a:pPr marL="171450" indent="-171450">
                <a:lnSpc>
                  <a:spcPts val="1300"/>
                </a:lnSpc>
                <a:buFont typeface="Wingdings" panose="05000000000000000000" pitchFamily="2" charset="2"/>
                <a:buChar char="u"/>
              </a:pPr>
              <a:r>
                <a:rPr lang="ja-JP" altLang="en-US" sz="1050" dirty="0">
                  <a:solidFill>
                    <a:prstClr val="black"/>
                  </a:solidFill>
                  <a:latin typeface="Meiryo UI" panose="020B0604030504040204" pitchFamily="50" charset="-128"/>
                  <a:ea typeface="Meiryo UI"/>
                  <a:cs typeface="Meiryo UI" panose="020B0604030504040204" pitchFamily="50" charset="-128"/>
                </a:rPr>
                <a:t>施行期日は公布日</a:t>
              </a:r>
              <a:endParaRPr lang="en-US" altLang="ja-JP" sz="1050" dirty="0">
                <a:solidFill>
                  <a:prstClr val="black"/>
                </a:solidFill>
                <a:latin typeface="Meiryo UI" panose="020B0604030504040204" pitchFamily="50" charset="-128"/>
                <a:ea typeface="Meiryo UI"/>
                <a:cs typeface="Meiryo UI" panose="020B0604030504040204" pitchFamily="50" charset="-128"/>
              </a:endParaRPr>
            </a:p>
            <a:p>
              <a:pPr marL="171450" indent="-171450">
                <a:lnSpc>
                  <a:spcPts val="1300"/>
                </a:lnSpc>
                <a:buFont typeface="Wingdings" panose="05000000000000000000" pitchFamily="2" charset="2"/>
                <a:buChar char="u"/>
              </a:pPr>
              <a:r>
                <a:rPr lang="ja-JP" altLang="en-US" sz="1050" dirty="0">
                  <a:solidFill>
                    <a:prstClr val="black"/>
                  </a:solidFill>
                  <a:latin typeface="Meiryo UI" panose="020B0604030504040204" pitchFamily="50" charset="-128"/>
                  <a:ea typeface="Meiryo UI"/>
                  <a:cs typeface="Meiryo UI" panose="020B0604030504040204" pitchFamily="50" charset="-128"/>
                </a:rPr>
                <a:t>本法の円滑な施行に資するための、国による地方公共団体に対する協力</a:t>
              </a:r>
            </a:p>
          </p:txBody>
        </p:sp>
        <p:sp>
          <p:nvSpPr>
            <p:cNvPr id="71" name="角丸四角形 70"/>
            <p:cNvSpPr/>
            <p:nvPr/>
          </p:nvSpPr>
          <p:spPr>
            <a:xfrm>
              <a:off x="4648760" y="6338713"/>
              <a:ext cx="803871" cy="313730"/>
            </a:xfrm>
            <a:prstGeom prst="roundRect">
              <a:avLst>
                <a:gd name="adj" fmla="val 4763"/>
              </a:avLst>
            </a:prstGeom>
            <a:noFill/>
            <a:ln w="12700" cap="flat" cmpd="sng" algn="ctr">
              <a:noFill/>
              <a:prstDash val="solid"/>
              <a:miter lim="800000"/>
            </a:ln>
            <a:effectLst/>
          </p:spPr>
          <p:txBody>
            <a:bodyPr wrap="square" rtlCol="0" anchor="t" anchorCtr="0">
              <a:spAutoFit/>
            </a:bodyPr>
            <a:lstStyle/>
            <a:p>
              <a:pPr>
                <a:defRPr/>
              </a:pPr>
              <a:r>
                <a:rPr kumimoji="0" lang="ja-JP" altLang="en-US" sz="1400" b="1" u="sng" kern="0" dirty="0">
                  <a:solidFill>
                    <a:srgbClr val="FF0000"/>
                  </a:solidFill>
                  <a:latin typeface="Meiryo UI" panose="020B0604030504040204" pitchFamily="50" charset="-128"/>
                  <a:ea typeface="ＭＳ Ｐゴシック" panose="020B0600070205080204" pitchFamily="50" charset="-128"/>
                  <a:cs typeface="Meiryo UI" panose="020B0604030504040204" pitchFamily="50" charset="-128"/>
                </a:rPr>
                <a:t>附則　</a:t>
              </a:r>
              <a:endParaRPr kumimoji="0" lang="en-US" altLang="ja-JP" sz="1200" kern="0" dirty="0">
                <a:solidFill>
                  <a:prstClr val="black"/>
                </a:solidFill>
                <a:latin typeface="Meiryo UI" panose="020B0604030504040204" pitchFamily="50" charset="-128"/>
                <a:ea typeface="ＭＳ Ｐゴシック" panose="020B0600070205080204" pitchFamily="50" charset="-128"/>
                <a:cs typeface="Meiryo UI" panose="020B0604030504040204" pitchFamily="50" charset="-128"/>
              </a:endParaRPr>
            </a:p>
          </p:txBody>
        </p:sp>
      </p:grpSp>
      <p:sp>
        <p:nvSpPr>
          <p:cNvPr id="4" name="スライド番号プレースホルダー 3"/>
          <p:cNvSpPr>
            <a:spLocks noGrp="1"/>
          </p:cNvSpPr>
          <p:nvPr>
            <p:ph type="sldNum" sz="quarter" idx="12"/>
          </p:nvPr>
        </p:nvSpPr>
        <p:spPr>
          <a:xfrm>
            <a:off x="7099300" y="6411771"/>
            <a:ext cx="2311400" cy="365125"/>
          </a:xfrm>
        </p:spPr>
        <p:txBody>
          <a:bodyPr/>
          <a:lstStyle/>
          <a:p>
            <a:pPr>
              <a:defRPr/>
            </a:pPr>
            <a:fld id="{10AC68E9-93AC-4EE7-A0E0-E98C161A901A}" type="slidenum">
              <a:rPr lang="ja-JP" altLang="en-US" sz="2000">
                <a:solidFill>
                  <a:prstClr val="black"/>
                </a:solidFill>
              </a:rPr>
              <a:pPr>
                <a:defRPr/>
              </a:pPr>
              <a:t>3</a:t>
            </a:fld>
            <a:endParaRPr lang="ja-JP" altLang="en-US" sz="2000" dirty="0">
              <a:solidFill>
                <a:prstClr val="black"/>
              </a:solidFill>
            </a:endParaRPr>
          </a:p>
        </p:txBody>
      </p:sp>
      <p:sp>
        <p:nvSpPr>
          <p:cNvPr id="28" name="タイトル 1"/>
          <p:cNvSpPr txBox="1">
            <a:spLocks/>
          </p:cNvSpPr>
          <p:nvPr/>
        </p:nvSpPr>
        <p:spPr>
          <a:xfrm>
            <a:off x="398544" y="88106"/>
            <a:ext cx="9043368" cy="480504"/>
          </a:xfrm>
          <a:prstGeom prst="rect">
            <a:avLst/>
          </a:prstGeom>
          <a:blipFill>
            <a:blip r:embed="rId3"/>
            <a:tile tx="0" ty="0" sx="100000" sy="100000" flip="none" algn="tl"/>
          </a:blipFill>
          <a:ln>
            <a:solidFill>
              <a:schemeClr val="accent1"/>
            </a:solidFill>
          </a:ln>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800" b="1" dirty="0" smtClean="0">
                <a:solidFill>
                  <a:srgbClr val="002060"/>
                </a:solidFill>
                <a:latin typeface="Meiryo UI" panose="020B0604030504040204" pitchFamily="50" charset="-128"/>
                <a:ea typeface="Meiryo UI" panose="020B0604030504040204" pitchFamily="50" charset="-128"/>
                <a:cs typeface="Meiryo UI" panose="020B0604030504040204" pitchFamily="50" charset="-128"/>
              </a:rPr>
              <a:t>官民データ活用推進基本法の概要</a:t>
            </a:r>
            <a:endParaRPr lang="ja-JP" altLang="en-US" sz="2800" b="1" dirty="0">
              <a:solidFill>
                <a:srgbClr val="002060"/>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3942731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pPr>
              <a:defRPr/>
            </a:pPr>
            <a:fld id="{10AC68E9-93AC-4EE7-A0E0-E98C161A901A}" type="slidenum">
              <a:rPr lang="ja-JP" altLang="en-US" sz="2000" smtClean="0">
                <a:solidFill>
                  <a:prstClr val="black"/>
                </a:solidFill>
              </a:rPr>
              <a:pPr>
                <a:defRPr/>
              </a:pPr>
              <a:t>4</a:t>
            </a:fld>
            <a:endParaRPr lang="ja-JP" altLang="en-US" sz="2000" dirty="0">
              <a:solidFill>
                <a:prstClr val="black"/>
              </a:solidFill>
            </a:endParaRPr>
          </a:p>
        </p:txBody>
      </p:sp>
      <p:sp>
        <p:nvSpPr>
          <p:cNvPr id="40" name="タイトル 1"/>
          <p:cNvSpPr>
            <a:spLocks noGrp="1"/>
          </p:cNvSpPr>
          <p:nvPr>
            <p:ph type="title"/>
          </p:nvPr>
        </p:nvSpPr>
        <p:spPr>
          <a:xfrm>
            <a:off x="452038" y="122491"/>
            <a:ext cx="8915400" cy="521605"/>
          </a:xfrm>
          <a:blipFill>
            <a:blip r:embed="rId3"/>
            <a:tile tx="0" ty="0" sx="100000" sy="100000" flip="none" algn="tl"/>
          </a:blipFill>
          <a:ln>
            <a:solidFill>
              <a:schemeClr val="accent1"/>
            </a:solidFill>
          </a:ln>
        </p:spPr>
        <p:txBody>
          <a:bodyPr>
            <a:noAutofit/>
          </a:bodyPr>
          <a:lstStyle/>
          <a:p>
            <a:r>
              <a:rPr lang="ja-JP" altLang="en-US" sz="2800" b="1" dirty="0" smtClean="0">
                <a:solidFill>
                  <a:srgbClr val="002060"/>
                </a:solidFill>
                <a:latin typeface="Meiryo UI" panose="020B0604030504040204" pitchFamily="50" charset="-128"/>
                <a:ea typeface="Meiryo UI" panose="020B0604030504040204" pitchFamily="50" charset="-128"/>
                <a:cs typeface="Meiryo UI" panose="020B0604030504040204" pitchFamily="50" charset="-128"/>
              </a:rPr>
              <a:t>オープンデータに関する条項</a:t>
            </a:r>
            <a:endParaRPr kumimoji="1" lang="ja-JP" altLang="en-US" sz="2800" b="1" dirty="0">
              <a:solidFill>
                <a:srgbClr val="00206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 name="正方形/長方形 1"/>
          <p:cNvSpPr/>
          <p:nvPr/>
        </p:nvSpPr>
        <p:spPr>
          <a:xfrm>
            <a:off x="446893" y="1268761"/>
            <a:ext cx="8920545" cy="3139321"/>
          </a:xfrm>
          <a:prstGeom prst="rect">
            <a:avLst/>
          </a:prstGeom>
        </p:spPr>
        <p:txBody>
          <a:bodyPr wrap="square">
            <a:spAutoFit/>
          </a:bodyPr>
          <a:lstStyle/>
          <a:p>
            <a:r>
              <a:rPr lang="ja-JP" altLang="en-US" dirty="0">
                <a:latin typeface="Meiryo UI" panose="020B0604030504040204" pitchFamily="50" charset="-128"/>
                <a:ea typeface="Meiryo UI" panose="020B0604030504040204" pitchFamily="50" charset="-128"/>
              </a:rPr>
              <a:t>（国及び地方公共団体等が保有する官民データの容易な利用等）</a:t>
            </a:r>
          </a:p>
          <a:p>
            <a:r>
              <a:rPr lang="ja-JP" altLang="en-US" b="1" dirty="0">
                <a:solidFill>
                  <a:srgbClr val="002060"/>
                </a:solidFill>
                <a:latin typeface="Meiryo UI" panose="020B0604030504040204" pitchFamily="50" charset="-128"/>
                <a:ea typeface="Meiryo UI" panose="020B0604030504040204" pitchFamily="50" charset="-128"/>
              </a:rPr>
              <a:t>第十一条　</a:t>
            </a:r>
            <a:r>
              <a:rPr lang="ja-JP" altLang="en-US" b="1" u="sng" dirty="0">
                <a:solidFill>
                  <a:srgbClr val="002060"/>
                </a:solidFill>
                <a:latin typeface="Meiryo UI" panose="020B0604030504040204" pitchFamily="50" charset="-128"/>
                <a:ea typeface="Meiryo UI" panose="020B0604030504040204" pitchFamily="50" charset="-128"/>
              </a:rPr>
              <a:t>国及び地方公共団体は、自らが保有する官民データについて、個人及び法人の権利利益、国の安全等が害されることのないようにしつつ、国民がインターネットその他の高度情報通信ネットワークを通じて容易に利用できるよう、必要な措置を講ずるものとする</a:t>
            </a:r>
            <a:r>
              <a:rPr lang="ja-JP" altLang="en-US" b="1" dirty="0">
                <a:solidFill>
                  <a:srgbClr val="002060"/>
                </a:solidFill>
                <a:latin typeface="Meiryo UI" panose="020B0604030504040204" pitchFamily="50" charset="-128"/>
                <a:ea typeface="Meiryo UI" panose="020B0604030504040204" pitchFamily="50" charset="-128"/>
              </a:rPr>
              <a:t>。</a:t>
            </a:r>
          </a:p>
          <a:p>
            <a:r>
              <a:rPr lang="ja-JP" altLang="en-US" dirty="0">
                <a:latin typeface="Meiryo UI" panose="020B0604030504040204" pitchFamily="50" charset="-128"/>
                <a:ea typeface="Meiryo UI" panose="020B0604030504040204" pitchFamily="50" charset="-128"/>
              </a:rPr>
              <a:t>２　事業者は、自らが保有する官民データであって公益の増進に資するものについて、個人及び法人の権利利益、国の安全等が害されることのないようにしつつ、国民がインターネットその他の高度情報通信ネットワークを通じて容易に利用できるよう、必要な措置を講ずるよう努めるものとする。</a:t>
            </a:r>
          </a:p>
          <a:p>
            <a:r>
              <a:rPr lang="ja-JP" altLang="en-US" dirty="0">
                <a:latin typeface="Meiryo UI" panose="020B0604030504040204" pitchFamily="50" charset="-128"/>
                <a:ea typeface="Meiryo UI" panose="020B0604030504040204" pitchFamily="50" charset="-128"/>
              </a:rPr>
              <a:t>３　国は、官民データ活用を推進するため、官民データの円滑な流通に関連する制度（コンテンツ（コンテンツの創造、保護及び活用の促進に関する法律（平成十六年法律第八十一号）第二条第一項に規定するコンテンツをいう。）の円滑な流通に関連する制度を含む。）の見直しその他の必要な措置を講ずるものとする。</a:t>
            </a:r>
          </a:p>
        </p:txBody>
      </p:sp>
    </p:spTree>
    <p:extLst>
      <p:ext uri="{BB962C8B-B14F-4D97-AF65-F5344CB8AC3E}">
        <p14:creationId xmlns:p14="http://schemas.microsoft.com/office/powerpoint/2010/main" val="15076308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pPr>
              <a:defRPr/>
            </a:pPr>
            <a:fld id="{10AC68E9-93AC-4EE7-A0E0-E98C161A901A}" type="slidenum">
              <a:rPr lang="ja-JP" altLang="en-US" sz="2000" smtClean="0">
                <a:solidFill>
                  <a:prstClr val="black"/>
                </a:solidFill>
              </a:rPr>
              <a:pPr>
                <a:defRPr/>
              </a:pPr>
              <a:t>5</a:t>
            </a:fld>
            <a:endParaRPr lang="ja-JP" altLang="en-US" sz="2000" dirty="0">
              <a:solidFill>
                <a:prstClr val="black"/>
              </a:solidFill>
            </a:endParaRPr>
          </a:p>
        </p:txBody>
      </p:sp>
      <p:sp>
        <p:nvSpPr>
          <p:cNvPr id="5" name="円/楕円 4"/>
          <p:cNvSpPr/>
          <p:nvPr/>
        </p:nvSpPr>
        <p:spPr>
          <a:xfrm>
            <a:off x="1380421" y="1155825"/>
            <a:ext cx="7004093" cy="4298477"/>
          </a:xfrm>
          <a:prstGeom prst="ellipse">
            <a:avLst/>
          </a:prstGeom>
          <a:solidFill>
            <a:srgbClr val="4472C4">
              <a:lumMod val="60000"/>
              <a:lumOff val="40000"/>
              <a:alpha val="50000"/>
            </a:srgbClr>
          </a:solidFill>
          <a:ln w="38100" cap="flat" cmpd="sng" algn="ctr">
            <a:noFill/>
            <a:prstDash val="solid"/>
            <a:miter lim="800000"/>
          </a:ln>
          <a:effectLst>
            <a:softEdge rad="317500"/>
          </a:effectLst>
        </p:spPr>
        <p:txBody>
          <a:bodyPr rtlCol="0" anchor="ctr"/>
          <a:lstStyle/>
          <a:p>
            <a:pPr algn="ctr">
              <a:defRPr/>
            </a:pPr>
            <a:endParaRPr kumimoji="0" lang="en-US" altLang="ja-JP" sz="1400" kern="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pPr algn="ctr">
              <a:defRPr/>
            </a:pPr>
            <a:endParaRPr kumimoji="0" lang="en-US" altLang="ja-JP" sz="1400" kern="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pPr algn="ctr">
              <a:defRPr/>
            </a:pPr>
            <a:endParaRPr kumimoji="0" lang="en-US" altLang="ja-JP" sz="1400" kern="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pPr algn="ctr">
              <a:defRPr/>
            </a:pPr>
            <a:r>
              <a:rPr kumimoji="0" lang="ja-JP" altLang="en-US" sz="1400" kern="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各地方公共団体が、</a:t>
            </a:r>
            <a:endParaRPr kumimoji="0" lang="en-US" altLang="ja-JP" sz="1400" kern="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pPr algn="ctr">
              <a:defRPr/>
            </a:pPr>
            <a:r>
              <a:rPr kumimoji="0" lang="ja-JP" altLang="en-US" sz="1400" kern="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国の計画に即して</a:t>
            </a:r>
            <a:endParaRPr kumimoji="0" lang="en-US" altLang="ja-JP" sz="1400" kern="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pPr algn="ctr">
              <a:defRPr/>
            </a:pPr>
            <a:r>
              <a:rPr kumimoji="0" lang="ja-JP" altLang="en-US" sz="1400" kern="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計画を策定すること</a:t>
            </a:r>
            <a:endParaRPr kumimoji="0" lang="en-US" altLang="ja-JP" sz="1400" kern="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pPr algn="ctr">
              <a:defRPr/>
            </a:pPr>
            <a:r>
              <a:rPr kumimoji="0" lang="ja-JP" altLang="en-US" sz="1400" kern="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により、整合性を確保</a:t>
            </a:r>
          </a:p>
        </p:txBody>
      </p:sp>
      <p:sp>
        <p:nvSpPr>
          <p:cNvPr id="6" name="角丸四角形 5"/>
          <p:cNvSpPr/>
          <p:nvPr/>
        </p:nvSpPr>
        <p:spPr>
          <a:xfrm>
            <a:off x="1425391" y="3859902"/>
            <a:ext cx="2293925" cy="1158708"/>
          </a:xfrm>
          <a:prstGeom prst="roundRect">
            <a:avLst/>
          </a:prstGeom>
          <a:solidFill>
            <a:sysClr val="window" lastClr="FFFFFF"/>
          </a:solidFill>
          <a:ln w="38100" cap="flat" cmpd="sng" algn="ctr">
            <a:solidFill>
              <a:srgbClr val="5B9BD5"/>
            </a:solidFill>
            <a:prstDash val="solid"/>
            <a:miter lim="800000"/>
          </a:ln>
          <a:effectLst/>
        </p:spPr>
        <p:txBody>
          <a:bodyPr rtlCol="0" anchor="ctr"/>
          <a:lstStyle/>
          <a:p>
            <a:pPr algn="ctr">
              <a:defRPr/>
            </a:pPr>
            <a:endParaRPr kumimoji="0" lang="ja-JP" altLang="en-US" kern="0" smtClean="0">
              <a:solidFill>
                <a:prstClr val="black"/>
              </a:solidFill>
              <a:latin typeface="Calibri" panose="020F0502020204030204"/>
              <a:ea typeface="ＭＳ Ｐゴシック" panose="020B0600070205080204" pitchFamily="50" charset="-128"/>
            </a:endParaRPr>
          </a:p>
        </p:txBody>
      </p:sp>
      <p:sp>
        <p:nvSpPr>
          <p:cNvPr id="7" name="角丸四角形 6"/>
          <p:cNvSpPr/>
          <p:nvPr/>
        </p:nvSpPr>
        <p:spPr>
          <a:xfrm>
            <a:off x="1272991" y="3707502"/>
            <a:ext cx="2293925" cy="1158708"/>
          </a:xfrm>
          <a:prstGeom prst="roundRect">
            <a:avLst/>
          </a:prstGeom>
          <a:solidFill>
            <a:sysClr val="window" lastClr="FFFFFF"/>
          </a:solidFill>
          <a:ln w="38100" cap="flat" cmpd="sng" algn="ctr">
            <a:solidFill>
              <a:srgbClr val="5B9BD5"/>
            </a:solidFill>
            <a:prstDash val="solid"/>
            <a:miter lim="800000"/>
          </a:ln>
          <a:effectLst/>
        </p:spPr>
        <p:txBody>
          <a:bodyPr rtlCol="0" anchor="ctr"/>
          <a:lstStyle/>
          <a:p>
            <a:pPr algn="ctr">
              <a:defRPr/>
            </a:pPr>
            <a:endParaRPr kumimoji="0" lang="ja-JP" altLang="en-US" kern="0" smtClean="0">
              <a:solidFill>
                <a:prstClr val="black"/>
              </a:solidFill>
              <a:latin typeface="Calibri" panose="020F0502020204030204"/>
              <a:ea typeface="ＭＳ Ｐゴシック" panose="020B0600070205080204" pitchFamily="50" charset="-128"/>
            </a:endParaRPr>
          </a:p>
        </p:txBody>
      </p:sp>
      <p:sp>
        <p:nvSpPr>
          <p:cNvPr id="8" name="角丸四角形 7"/>
          <p:cNvSpPr/>
          <p:nvPr/>
        </p:nvSpPr>
        <p:spPr>
          <a:xfrm>
            <a:off x="6135559" y="3859902"/>
            <a:ext cx="2293925" cy="1158708"/>
          </a:xfrm>
          <a:prstGeom prst="roundRect">
            <a:avLst/>
          </a:prstGeom>
          <a:solidFill>
            <a:sysClr val="window" lastClr="FFFFFF"/>
          </a:solidFill>
          <a:ln w="38100" cap="flat" cmpd="sng" algn="ctr">
            <a:solidFill>
              <a:srgbClr val="5B9BD5"/>
            </a:solidFill>
            <a:prstDash val="solid"/>
            <a:miter lim="800000"/>
          </a:ln>
          <a:effectLst/>
        </p:spPr>
        <p:txBody>
          <a:bodyPr rtlCol="0" anchor="ctr"/>
          <a:lstStyle/>
          <a:p>
            <a:pPr algn="ctr">
              <a:defRPr/>
            </a:pPr>
            <a:endParaRPr kumimoji="0" lang="ja-JP" altLang="en-US" kern="0" smtClean="0">
              <a:solidFill>
                <a:prstClr val="black"/>
              </a:solidFill>
              <a:latin typeface="Calibri" panose="020F0502020204030204"/>
              <a:ea typeface="ＭＳ Ｐゴシック" panose="020B0600070205080204" pitchFamily="50" charset="-128"/>
            </a:endParaRPr>
          </a:p>
        </p:txBody>
      </p:sp>
      <p:sp>
        <p:nvSpPr>
          <p:cNvPr id="9" name="角丸四角形 8"/>
          <p:cNvSpPr/>
          <p:nvPr/>
        </p:nvSpPr>
        <p:spPr>
          <a:xfrm>
            <a:off x="5983159" y="3707502"/>
            <a:ext cx="2293925" cy="1158708"/>
          </a:xfrm>
          <a:prstGeom prst="roundRect">
            <a:avLst/>
          </a:prstGeom>
          <a:solidFill>
            <a:sysClr val="window" lastClr="FFFFFF"/>
          </a:solidFill>
          <a:ln w="38100" cap="flat" cmpd="sng" algn="ctr">
            <a:solidFill>
              <a:srgbClr val="5B9BD5"/>
            </a:solidFill>
            <a:prstDash val="solid"/>
            <a:miter lim="800000"/>
          </a:ln>
          <a:effectLst/>
        </p:spPr>
        <p:txBody>
          <a:bodyPr rtlCol="0" anchor="ctr"/>
          <a:lstStyle/>
          <a:p>
            <a:pPr algn="ctr">
              <a:defRPr/>
            </a:pPr>
            <a:endParaRPr kumimoji="0" lang="ja-JP" altLang="en-US" kern="0" smtClean="0">
              <a:solidFill>
                <a:prstClr val="black"/>
              </a:solidFill>
              <a:latin typeface="Calibri" panose="020F0502020204030204"/>
              <a:ea typeface="ＭＳ Ｐゴシック" panose="020B0600070205080204" pitchFamily="50" charset="-128"/>
            </a:endParaRPr>
          </a:p>
        </p:txBody>
      </p:sp>
      <p:sp>
        <p:nvSpPr>
          <p:cNvPr id="10" name="角丸四角形 9"/>
          <p:cNvSpPr/>
          <p:nvPr/>
        </p:nvSpPr>
        <p:spPr>
          <a:xfrm>
            <a:off x="3762777" y="953323"/>
            <a:ext cx="2293925" cy="1360763"/>
          </a:xfrm>
          <a:prstGeom prst="roundRect">
            <a:avLst/>
          </a:prstGeom>
          <a:solidFill>
            <a:sysClr val="window" lastClr="FFFFFF"/>
          </a:solidFill>
          <a:ln w="38100" cap="flat" cmpd="sng" algn="ctr">
            <a:solidFill>
              <a:srgbClr val="5B9BD5"/>
            </a:solidFill>
            <a:prstDash val="solid"/>
            <a:miter lim="800000"/>
          </a:ln>
          <a:effectLst/>
        </p:spPr>
        <p:txBody>
          <a:bodyPr rtlCol="0" anchor="ctr"/>
          <a:lstStyle/>
          <a:p>
            <a:pPr algn="ctr">
              <a:defRPr/>
            </a:pPr>
            <a:endParaRPr kumimoji="0" lang="ja-JP" altLang="en-US" kern="0" smtClean="0">
              <a:solidFill>
                <a:prstClr val="black"/>
              </a:solidFill>
              <a:latin typeface="Calibri" panose="020F0502020204030204"/>
              <a:ea typeface="ＭＳ Ｐゴシック" panose="020B0600070205080204" pitchFamily="50" charset="-128"/>
            </a:endParaRPr>
          </a:p>
        </p:txBody>
      </p:sp>
      <p:pic>
        <p:nvPicPr>
          <p:cNvPr id="11" name="Picture 4" descr="C:\Users\CS802389\AppData\Local\Microsoft\Windows\Temporary Internet Files\Content.IE5\EI8GQVQ8\MC900434225[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20917" y="1225833"/>
            <a:ext cx="1889986" cy="726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テキスト ボックス 11"/>
          <p:cNvSpPr txBox="1"/>
          <p:nvPr/>
        </p:nvSpPr>
        <p:spPr>
          <a:xfrm>
            <a:off x="4346841" y="970217"/>
            <a:ext cx="1125795" cy="400110"/>
          </a:xfrm>
          <a:prstGeom prst="rect">
            <a:avLst/>
          </a:prstGeom>
          <a:noFill/>
        </p:spPr>
        <p:txBody>
          <a:bodyPr wrap="square" rtlCol="0">
            <a:spAutoFit/>
          </a:bodyPr>
          <a:lstStyle/>
          <a:p>
            <a:pPr algn="ctr"/>
            <a:r>
              <a:rPr lang="ja-JP" altLang="en-US" sz="20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国</a:t>
            </a:r>
          </a:p>
        </p:txBody>
      </p:sp>
      <p:sp>
        <p:nvSpPr>
          <p:cNvPr id="13" name="角丸四角形 12"/>
          <p:cNvSpPr/>
          <p:nvPr/>
        </p:nvSpPr>
        <p:spPr>
          <a:xfrm>
            <a:off x="1120591" y="3555102"/>
            <a:ext cx="2293925" cy="1158708"/>
          </a:xfrm>
          <a:prstGeom prst="roundRect">
            <a:avLst/>
          </a:prstGeom>
          <a:solidFill>
            <a:sysClr val="window" lastClr="FFFFFF"/>
          </a:solidFill>
          <a:ln w="38100" cap="flat" cmpd="sng" algn="ctr">
            <a:solidFill>
              <a:srgbClr val="5B9BD5"/>
            </a:solidFill>
            <a:prstDash val="solid"/>
            <a:miter lim="800000"/>
          </a:ln>
          <a:effectLst/>
        </p:spPr>
        <p:txBody>
          <a:bodyPr rtlCol="0" anchor="ctr"/>
          <a:lstStyle/>
          <a:p>
            <a:pPr algn="ctr">
              <a:defRPr/>
            </a:pPr>
            <a:endParaRPr kumimoji="0" lang="ja-JP" altLang="en-US" kern="0" smtClean="0">
              <a:solidFill>
                <a:prstClr val="black"/>
              </a:solidFill>
              <a:latin typeface="Calibri" panose="020F0502020204030204"/>
              <a:ea typeface="ＭＳ Ｐゴシック" panose="020B0600070205080204" pitchFamily="50" charset="-128"/>
            </a:endParaRPr>
          </a:p>
        </p:txBody>
      </p:sp>
      <p:sp>
        <p:nvSpPr>
          <p:cNvPr id="14" name="テキスト ボックス 13"/>
          <p:cNvSpPr txBox="1"/>
          <p:nvPr/>
        </p:nvSpPr>
        <p:spPr>
          <a:xfrm>
            <a:off x="1586446" y="3571996"/>
            <a:ext cx="1362213" cy="400110"/>
          </a:xfrm>
          <a:prstGeom prst="rect">
            <a:avLst/>
          </a:prstGeom>
          <a:noFill/>
        </p:spPr>
        <p:txBody>
          <a:bodyPr wrap="square" rtlCol="0">
            <a:spAutoFit/>
          </a:bodyPr>
          <a:lstStyle/>
          <a:p>
            <a:pPr algn="ctr"/>
            <a:r>
              <a:rPr lang="ja-JP" altLang="en-US" sz="20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都道府県</a:t>
            </a:r>
            <a:endParaRPr lang="ja-JP" altLang="en-US" sz="20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 name="角丸四角形 14"/>
          <p:cNvSpPr/>
          <p:nvPr/>
        </p:nvSpPr>
        <p:spPr>
          <a:xfrm>
            <a:off x="5830759" y="3555102"/>
            <a:ext cx="2293925" cy="1158708"/>
          </a:xfrm>
          <a:prstGeom prst="roundRect">
            <a:avLst/>
          </a:prstGeom>
          <a:solidFill>
            <a:sysClr val="window" lastClr="FFFFFF"/>
          </a:solidFill>
          <a:ln w="38100" cap="flat" cmpd="sng" algn="ctr">
            <a:solidFill>
              <a:srgbClr val="5B9BD5"/>
            </a:solidFill>
            <a:prstDash val="solid"/>
            <a:miter lim="800000"/>
          </a:ln>
          <a:effectLst/>
        </p:spPr>
        <p:txBody>
          <a:bodyPr rtlCol="0" anchor="ctr"/>
          <a:lstStyle/>
          <a:p>
            <a:pPr algn="ctr">
              <a:defRPr/>
            </a:pPr>
            <a:endParaRPr kumimoji="0" lang="ja-JP" altLang="en-US" kern="0" smtClean="0">
              <a:solidFill>
                <a:prstClr val="black"/>
              </a:solidFill>
              <a:latin typeface="Calibri" panose="020F0502020204030204"/>
              <a:ea typeface="ＭＳ Ｐゴシック" panose="020B0600070205080204" pitchFamily="50" charset="-128"/>
            </a:endParaRPr>
          </a:p>
        </p:txBody>
      </p:sp>
      <p:sp>
        <p:nvSpPr>
          <p:cNvPr id="16" name="テキスト ボックス 15"/>
          <p:cNvSpPr txBox="1"/>
          <p:nvPr/>
        </p:nvSpPr>
        <p:spPr>
          <a:xfrm>
            <a:off x="6296614" y="3571996"/>
            <a:ext cx="1362213" cy="400110"/>
          </a:xfrm>
          <a:prstGeom prst="rect">
            <a:avLst/>
          </a:prstGeom>
          <a:noFill/>
        </p:spPr>
        <p:txBody>
          <a:bodyPr wrap="square" rtlCol="0">
            <a:spAutoFit/>
          </a:bodyPr>
          <a:lstStyle/>
          <a:p>
            <a:pPr algn="ctr"/>
            <a:r>
              <a:rPr lang="ja-JP" altLang="en-US" sz="20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市町村</a:t>
            </a:r>
            <a:endParaRPr lang="ja-JP" altLang="en-US" sz="20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17" name="グループ化 16"/>
          <p:cNvGrpSpPr/>
          <p:nvPr/>
        </p:nvGrpSpPr>
        <p:grpSpPr>
          <a:xfrm>
            <a:off x="4274112" y="1741276"/>
            <a:ext cx="1376186" cy="537072"/>
            <a:chOff x="632849" y="3761591"/>
            <a:chExt cx="1376186" cy="537072"/>
          </a:xfrm>
        </p:grpSpPr>
        <p:sp>
          <p:nvSpPr>
            <p:cNvPr id="18" name="メモ 17"/>
            <p:cNvSpPr/>
            <p:nvPr/>
          </p:nvSpPr>
          <p:spPr>
            <a:xfrm>
              <a:off x="632849" y="3761591"/>
              <a:ext cx="1376186" cy="537072"/>
            </a:xfrm>
            <a:prstGeom prst="foldedCorner">
              <a:avLst>
                <a:gd name="adj" fmla="val 35584"/>
              </a:avLst>
            </a:prstGeom>
            <a:solidFill>
              <a:srgbClr val="FFC000"/>
            </a:solidFill>
            <a:ln w="19050" cap="flat" cmpd="sng" algn="ctr">
              <a:solidFill>
                <a:sysClr val="window" lastClr="FFFFFF"/>
              </a:solidFill>
              <a:prstDash val="solid"/>
              <a:miter lim="800000"/>
            </a:ln>
            <a:effectLst/>
          </p:spPr>
          <p:txBody>
            <a:bodyPr rtlCol="0" anchor="ctr"/>
            <a:lstStyle/>
            <a:p>
              <a:pPr algn="ctr">
                <a:defRPr/>
              </a:pPr>
              <a:endParaRPr kumimoji="0" lang="ja-JP" altLang="en-US" kern="0" smtClean="0">
                <a:solidFill>
                  <a:prstClr val="white"/>
                </a:solidFill>
                <a:latin typeface="Calibri" panose="020F0502020204030204"/>
                <a:ea typeface="ＭＳ Ｐゴシック" panose="020B0600070205080204" pitchFamily="50" charset="-128"/>
              </a:endParaRPr>
            </a:p>
          </p:txBody>
        </p:sp>
        <p:sp>
          <p:nvSpPr>
            <p:cNvPr id="19" name="テキスト ボックス 18"/>
            <p:cNvSpPr txBox="1"/>
            <p:nvPr/>
          </p:nvSpPr>
          <p:spPr>
            <a:xfrm>
              <a:off x="718249" y="3813228"/>
              <a:ext cx="1172116" cy="430887"/>
            </a:xfrm>
            <a:prstGeom prst="rect">
              <a:avLst/>
            </a:prstGeom>
            <a:noFill/>
          </p:spPr>
          <p:txBody>
            <a:bodyPr wrap="none" rtlCol="0">
              <a:spAutoFit/>
            </a:bodyPr>
            <a:lstStyle/>
            <a:p>
              <a:pPr>
                <a:defRPr/>
              </a:pPr>
              <a:r>
                <a:rPr kumimoji="0" lang="ja-JP" altLang="en-US" sz="110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官民データ活用</a:t>
              </a:r>
              <a:endParaRPr kumimoji="0" lang="en-US" altLang="ja-JP" sz="110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defRPr/>
              </a:pPr>
              <a:r>
                <a:rPr kumimoji="0" lang="ja-JP" altLang="en-US" sz="110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推進基本計画</a:t>
              </a:r>
            </a:p>
          </p:txBody>
        </p:sp>
      </p:grpSp>
      <p:pic>
        <p:nvPicPr>
          <p:cNvPr id="20" name="図 1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28248" y="3910701"/>
            <a:ext cx="1844221" cy="664325"/>
          </a:xfrm>
          <a:prstGeom prst="rect">
            <a:avLst/>
          </a:prstGeom>
        </p:spPr>
      </p:pic>
      <p:grpSp>
        <p:nvGrpSpPr>
          <p:cNvPr id="21" name="グループ化 20"/>
          <p:cNvGrpSpPr/>
          <p:nvPr/>
        </p:nvGrpSpPr>
        <p:grpSpPr>
          <a:xfrm>
            <a:off x="1710565" y="4143767"/>
            <a:ext cx="1703951" cy="537072"/>
            <a:chOff x="632848" y="3761591"/>
            <a:chExt cx="1703951" cy="537072"/>
          </a:xfrm>
        </p:grpSpPr>
        <p:sp>
          <p:nvSpPr>
            <p:cNvPr id="22" name="メモ 21"/>
            <p:cNvSpPr/>
            <p:nvPr/>
          </p:nvSpPr>
          <p:spPr>
            <a:xfrm>
              <a:off x="632848" y="3761591"/>
              <a:ext cx="1703951" cy="537072"/>
            </a:xfrm>
            <a:prstGeom prst="foldedCorner">
              <a:avLst>
                <a:gd name="adj" fmla="val 35584"/>
              </a:avLst>
            </a:prstGeom>
            <a:solidFill>
              <a:srgbClr val="FFC000"/>
            </a:solidFill>
            <a:ln w="19050" cap="flat" cmpd="sng" algn="ctr">
              <a:solidFill>
                <a:sysClr val="window" lastClr="FFFFFF"/>
              </a:solidFill>
              <a:prstDash val="solid"/>
              <a:miter lim="800000"/>
            </a:ln>
            <a:effectLst/>
          </p:spPr>
          <p:txBody>
            <a:bodyPr rtlCol="0" anchor="ctr"/>
            <a:lstStyle/>
            <a:p>
              <a:pPr algn="ctr">
                <a:defRPr/>
              </a:pPr>
              <a:endParaRPr kumimoji="0" lang="ja-JP" altLang="en-US" kern="0" smtClean="0">
                <a:solidFill>
                  <a:prstClr val="white"/>
                </a:solidFill>
                <a:latin typeface="Calibri" panose="020F0502020204030204"/>
                <a:ea typeface="ＭＳ Ｐゴシック" panose="020B0600070205080204" pitchFamily="50" charset="-128"/>
              </a:endParaRPr>
            </a:p>
          </p:txBody>
        </p:sp>
        <p:sp>
          <p:nvSpPr>
            <p:cNvPr id="23" name="テキスト ボックス 22"/>
            <p:cNvSpPr txBox="1"/>
            <p:nvPr/>
          </p:nvSpPr>
          <p:spPr>
            <a:xfrm>
              <a:off x="718249" y="3813228"/>
              <a:ext cx="1454244" cy="430887"/>
            </a:xfrm>
            <a:prstGeom prst="rect">
              <a:avLst/>
            </a:prstGeom>
            <a:noFill/>
          </p:spPr>
          <p:txBody>
            <a:bodyPr wrap="none" rtlCol="0">
              <a:spAutoFit/>
            </a:bodyPr>
            <a:lstStyle/>
            <a:p>
              <a:pPr>
                <a:defRPr/>
              </a:pPr>
              <a:r>
                <a:rPr kumimoji="0" lang="ja-JP" altLang="en-US" sz="110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都道府県官民データ</a:t>
              </a:r>
              <a:endParaRPr kumimoji="0" lang="en-US" altLang="ja-JP" sz="110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defRPr/>
              </a:pPr>
              <a:r>
                <a:rPr kumimoji="0" lang="ja-JP" altLang="en-US" sz="110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活用推進計画</a:t>
              </a:r>
            </a:p>
          </p:txBody>
        </p:sp>
      </p:grpSp>
      <p:sp>
        <p:nvSpPr>
          <p:cNvPr id="24" name="下矢印 23"/>
          <p:cNvSpPr/>
          <p:nvPr/>
        </p:nvSpPr>
        <p:spPr>
          <a:xfrm rot="1780929">
            <a:off x="3640727" y="2132507"/>
            <a:ext cx="352211" cy="2184775"/>
          </a:xfrm>
          <a:prstGeom prst="downArrow">
            <a:avLst/>
          </a:prstGeom>
          <a:solidFill>
            <a:srgbClr val="A5A5A5"/>
          </a:solidFill>
          <a:ln w="19050" cap="flat" cmpd="sng" algn="ctr">
            <a:solidFill>
              <a:sysClr val="window" lastClr="FFFFFF"/>
            </a:solidFill>
            <a:prstDash val="solid"/>
            <a:miter lim="800000"/>
          </a:ln>
          <a:effectLst/>
        </p:spPr>
        <p:txBody>
          <a:bodyPr rtlCol="0" anchor="ctr"/>
          <a:lstStyle/>
          <a:p>
            <a:pPr algn="ctr">
              <a:defRPr/>
            </a:pPr>
            <a:endParaRPr kumimoji="0" lang="ja-JP" altLang="en-US" kern="0" smtClean="0">
              <a:solidFill>
                <a:prstClr val="white"/>
              </a:solidFill>
              <a:latin typeface="Calibri" panose="020F0502020204030204"/>
              <a:ea typeface="ＭＳ Ｐゴシック" panose="020B0600070205080204" pitchFamily="50" charset="-128"/>
            </a:endParaRPr>
          </a:p>
        </p:txBody>
      </p:sp>
      <p:pic>
        <p:nvPicPr>
          <p:cNvPr id="25" name="図 2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40350" y="3935721"/>
            <a:ext cx="1844221" cy="664325"/>
          </a:xfrm>
          <a:prstGeom prst="rect">
            <a:avLst/>
          </a:prstGeom>
        </p:spPr>
      </p:pic>
      <p:grpSp>
        <p:nvGrpSpPr>
          <p:cNvPr id="26" name="グループ化 25"/>
          <p:cNvGrpSpPr/>
          <p:nvPr/>
        </p:nvGrpSpPr>
        <p:grpSpPr>
          <a:xfrm>
            <a:off x="6426812" y="4179169"/>
            <a:ext cx="1703951" cy="537072"/>
            <a:chOff x="632848" y="3761591"/>
            <a:chExt cx="1703951" cy="537072"/>
          </a:xfrm>
        </p:grpSpPr>
        <p:sp>
          <p:nvSpPr>
            <p:cNvPr id="27" name="メモ 26"/>
            <p:cNvSpPr/>
            <p:nvPr/>
          </p:nvSpPr>
          <p:spPr>
            <a:xfrm>
              <a:off x="632848" y="3761591"/>
              <a:ext cx="1703951" cy="537072"/>
            </a:xfrm>
            <a:prstGeom prst="foldedCorner">
              <a:avLst>
                <a:gd name="adj" fmla="val 35584"/>
              </a:avLst>
            </a:prstGeom>
            <a:solidFill>
              <a:srgbClr val="FFC000"/>
            </a:solidFill>
            <a:ln w="19050" cap="flat" cmpd="sng" algn="ctr">
              <a:solidFill>
                <a:sysClr val="window" lastClr="FFFFFF"/>
              </a:solidFill>
              <a:prstDash val="solid"/>
              <a:miter lim="800000"/>
            </a:ln>
            <a:effectLst/>
          </p:spPr>
          <p:txBody>
            <a:bodyPr rtlCol="0" anchor="ctr"/>
            <a:lstStyle/>
            <a:p>
              <a:pPr algn="ctr">
                <a:defRPr/>
              </a:pPr>
              <a:endParaRPr kumimoji="0" lang="ja-JP" altLang="en-US" kern="0" smtClean="0">
                <a:solidFill>
                  <a:prstClr val="white"/>
                </a:solidFill>
                <a:latin typeface="Calibri" panose="020F0502020204030204"/>
                <a:ea typeface="ＭＳ Ｐゴシック" panose="020B0600070205080204" pitchFamily="50" charset="-128"/>
              </a:endParaRPr>
            </a:p>
          </p:txBody>
        </p:sp>
        <p:sp>
          <p:nvSpPr>
            <p:cNvPr id="28" name="テキスト ボックス 27"/>
            <p:cNvSpPr txBox="1"/>
            <p:nvPr/>
          </p:nvSpPr>
          <p:spPr>
            <a:xfrm>
              <a:off x="718249" y="3813228"/>
              <a:ext cx="1313180" cy="430887"/>
            </a:xfrm>
            <a:prstGeom prst="rect">
              <a:avLst/>
            </a:prstGeom>
            <a:noFill/>
          </p:spPr>
          <p:txBody>
            <a:bodyPr wrap="none" rtlCol="0">
              <a:spAutoFit/>
            </a:bodyPr>
            <a:lstStyle/>
            <a:p>
              <a:pPr>
                <a:defRPr/>
              </a:pPr>
              <a:r>
                <a:rPr kumimoji="0" lang="ja-JP" altLang="en-US" sz="110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市町村官民データ</a:t>
              </a:r>
              <a:endParaRPr kumimoji="0" lang="en-US" altLang="ja-JP" sz="110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defRPr/>
              </a:pPr>
              <a:r>
                <a:rPr kumimoji="0" lang="ja-JP" altLang="en-US" sz="1100" kern="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活用推進計画</a:t>
              </a:r>
            </a:p>
          </p:txBody>
        </p:sp>
      </p:grpSp>
      <p:sp>
        <p:nvSpPr>
          <p:cNvPr id="29" name="下矢印 28"/>
          <p:cNvSpPr/>
          <p:nvPr/>
        </p:nvSpPr>
        <p:spPr>
          <a:xfrm rot="20109108">
            <a:off x="5787647" y="2169188"/>
            <a:ext cx="352211" cy="2272863"/>
          </a:xfrm>
          <a:prstGeom prst="downArrow">
            <a:avLst/>
          </a:prstGeom>
          <a:solidFill>
            <a:srgbClr val="A5A5A5"/>
          </a:solidFill>
          <a:ln w="19050" cap="flat" cmpd="sng" algn="ctr">
            <a:solidFill>
              <a:sysClr val="window" lastClr="FFFFFF"/>
            </a:solidFill>
            <a:prstDash val="solid"/>
            <a:miter lim="800000"/>
          </a:ln>
          <a:effectLst/>
        </p:spPr>
        <p:txBody>
          <a:bodyPr rtlCol="0" anchor="ctr"/>
          <a:lstStyle/>
          <a:p>
            <a:pPr algn="ctr">
              <a:defRPr/>
            </a:pPr>
            <a:endParaRPr kumimoji="0" lang="ja-JP" altLang="en-US" kern="0" smtClean="0">
              <a:solidFill>
                <a:prstClr val="white"/>
              </a:solidFill>
              <a:latin typeface="Calibri" panose="020F0502020204030204"/>
              <a:ea typeface="ＭＳ Ｐゴシック" panose="020B0600070205080204" pitchFamily="50" charset="-128"/>
            </a:endParaRPr>
          </a:p>
        </p:txBody>
      </p:sp>
      <p:sp>
        <p:nvSpPr>
          <p:cNvPr id="30" name="下矢印 29"/>
          <p:cNvSpPr/>
          <p:nvPr/>
        </p:nvSpPr>
        <p:spPr>
          <a:xfrm rot="16200000">
            <a:off x="4715488" y="3064827"/>
            <a:ext cx="352211" cy="3070436"/>
          </a:xfrm>
          <a:prstGeom prst="downArrow">
            <a:avLst/>
          </a:prstGeom>
          <a:solidFill>
            <a:srgbClr val="A5A5A5"/>
          </a:solidFill>
          <a:ln w="19050" cap="flat" cmpd="sng" algn="ctr">
            <a:solidFill>
              <a:sysClr val="window" lastClr="FFFFFF"/>
            </a:solidFill>
            <a:prstDash val="solid"/>
            <a:miter lim="800000"/>
          </a:ln>
          <a:effectLst/>
        </p:spPr>
        <p:txBody>
          <a:bodyPr rtlCol="0" anchor="ctr"/>
          <a:lstStyle/>
          <a:p>
            <a:pPr algn="ctr">
              <a:defRPr/>
            </a:pPr>
            <a:endParaRPr kumimoji="0" lang="ja-JP" altLang="en-US" kern="0" smtClean="0">
              <a:solidFill>
                <a:prstClr val="white"/>
              </a:solidFill>
              <a:latin typeface="Calibri" panose="020F0502020204030204"/>
              <a:ea typeface="ＭＳ Ｐゴシック" panose="020B0600070205080204" pitchFamily="50" charset="-128"/>
            </a:endParaRPr>
          </a:p>
        </p:txBody>
      </p:sp>
      <p:sp>
        <p:nvSpPr>
          <p:cNvPr id="31" name="テキスト ボックス 30"/>
          <p:cNvSpPr txBox="1"/>
          <p:nvPr/>
        </p:nvSpPr>
        <p:spPr>
          <a:xfrm>
            <a:off x="3412709" y="2480329"/>
            <a:ext cx="1082348" cy="738664"/>
          </a:xfrm>
          <a:prstGeom prst="rect">
            <a:avLst/>
          </a:prstGeom>
          <a:noFill/>
        </p:spPr>
        <p:txBody>
          <a:bodyPr wrap="none" rtlCol="0">
            <a:spAutoFit/>
          </a:bodyPr>
          <a:lstStyle/>
          <a:p>
            <a:r>
              <a:rPr lang="ja-JP" altLang="en-US" sz="14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国の計画に</a:t>
            </a:r>
            <a:endParaRPr lang="en-US" altLang="ja-JP" sz="14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4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即して策定</a:t>
            </a:r>
            <a:endParaRPr lang="en-US" altLang="ja-JP" sz="14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4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4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4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義務</a:t>
            </a:r>
            <a:r>
              <a:rPr lang="en-US" altLang="ja-JP" sz="14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endParaRPr lang="ja-JP" altLang="en-US" sz="14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2" name="テキスト ボックス 31"/>
          <p:cNvSpPr txBox="1"/>
          <p:nvPr/>
        </p:nvSpPr>
        <p:spPr>
          <a:xfrm>
            <a:off x="5429865" y="2480329"/>
            <a:ext cx="1082348" cy="738664"/>
          </a:xfrm>
          <a:prstGeom prst="rect">
            <a:avLst/>
          </a:prstGeom>
          <a:noFill/>
        </p:spPr>
        <p:txBody>
          <a:bodyPr wrap="none" rtlCol="0">
            <a:spAutoFit/>
          </a:bodyPr>
          <a:lstStyle/>
          <a:p>
            <a:r>
              <a:rPr lang="ja-JP" altLang="en-US" sz="14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国の計画に</a:t>
            </a:r>
            <a:endParaRPr lang="en-US" altLang="ja-JP" sz="14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4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即して策定</a:t>
            </a:r>
            <a:endParaRPr lang="en-US" altLang="ja-JP" sz="14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14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4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努力義務</a:t>
            </a:r>
            <a:r>
              <a:rPr lang="en-US" altLang="ja-JP" sz="14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endParaRPr lang="ja-JP" altLang="en-US" sz="14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3" name="テキスト ボックス 32"/>
          <p:cNvSpPr txBox="1"/>
          <p:nvPr/>
        </p:nvSpPr>
        <p:spPr>
          <a:xfrm>
            <a:off x="3858169" y="4386635"/>
            <a:ext cx="2137124" cy="523220"/>
          </a:xfrm>
          <a:prstGeom prst="rect">
            <a:avLst/>
          </a:prstGeom>
          <a:noFill/>
        </p:spPr>
        <p:txBody>
          <a:bodyPr wrap="none" rtlCol="0">
            <a:spAutoFit/>
          </a:bodyPr>
          <a:lstStyle/>
          <a:p>
            <a:r>
              <a:rPr lang="ja-JP" altLang="en-US" sz="14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都道府県の計画を</a:t>
            </a:r>
            <a:endParaRPr lang="en-US" altLang="ja-JP" sz="14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4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勘案して策定</a:t>
            </a:r>
            <a:r>
              <a:rPr lang="en-US" altLang="ja-JP" sz="14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4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努力義務</a:t>
            </a:r>
            <a:r>
              <a:rPr lang="en-US" altLang="ja-JP" sz="14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endParaRPr lang="ja-JP" altLang="en-US" sz="14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4" name="タイトル 1"/>
          <p:cNvSpPr txBox="1">
            <a:spLocks/>
          </p:cNvSpPr>
          <p:nvPr/>
        </p:nvSpPr>
        <p:spPr>
          <a:xfrm>
            <a:off x="947874" y="5551151"/>
            <a:ext cx="8155785" cy="1147719"/>
          </a:xfrm>
          <a:prstGeom prst="rect">
            <a:avLst/>
          </a:prstGeom>
          <a:ln w="25400">
            <a:solidFill>
              <a:srgbClr val="5B9BD5"/>
            </a:solidFill>
          </a:ln>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marL="87313" indent="-87313" algn="l">
              <a:lnSpc>
                <a:spcPts val="2400"/>
              </a:lnSpc>
              <a:defRPr/>
            </a:pPr>
            <a:r>
              <a:rPr lang="ja-JP" altLang="en-US" sz="1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・データ保有主体の壁を越えた円滑なデータ流通の促進</a:t>
            </a:r>
            <a:endParaRPr lang="en-US" altLang="ja-JP" sz="1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marL="87313" indent="-87313" algn="l">
              <a:lnSpc>
                <a:spcPts val="2400"/>
              </a:lnSpc>
              <a:defRPr/>
            </a:pPr>
            <a:r>
              <a:rPr lang="ja-JP" altLang="en-US" sz="1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・国民一人一人が今まで以上にきめ細かいサービスを享受できる社会の実現</a:t>
            </a:r>
            <a:endParaRPr lang="en-US" altLang="ja-JP" sz="1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marL="87313" indent="-87313" algn="l">
              <a:lnSpc>
                <a:spcPts val="2400"/>
              </a:lnSpc>
              <a:defRPr/>
            </a:pPr>
            <a:r>
              <a:rPr lang="ja-JP" altLang="en-US" sz="1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・防災や見守りをはじめ、公益性の高い分野で、より充実した行政サービス等の実現</a:t>
            </a:r>
            <a:endParaRPr lang="ja-JP" altLang="en-US"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5" name="右矢印 34"/>
          <p:cNvSpPr/>
          <p:nvPr/>
        </p:nvSpPr>
        <p:spPr>
          <a:xfrm rot="5400000">
            <a:off x="4718322" y="4240265"/>
            <a:ext cx="454495" cy="2013489"/>
          </a:xfrm>
          <a:prstGeom prst="rightArrow">
            <a:avLst/>
          </a:prstGeom>
          <a:solidFill>
            <a:srgbClr val="ED7D31"/>
          </a:solidFill>
          <a:ln w="19050" cap="flat" cmpd="sng" algn="ctr">
            <a:solidFill>
              <a:sysClr val="window" lastClr="FFFFFF"/>
            </a:solidFill>
            <a:prstDash val="solid"/>
            <a:miter lim="800000"/>
          </a:ln>
          <a:effectLst/>
        </p:spPr>
        <p:txBody>
          <a:bodyPr rtlCol="0" anchor="ctr"/>
          <a:lstStyle/>
          <a:p>
            <a:pPr algn="ctr">
              <a:defRPr/>
            </a:pPr>
            <a:endParaRPr kumimoji="0" lang="ja-JP" altLang="en-US" kern="0" smtClean="0">
              <a:solidFill>
                <a:prstClr val="white"/>
              </a:solidFill>
              <a:latin typeface="Calibri" panose="020F0502020204030204"/>
              <a:ea typeface="ＭＳ Ｐゴシック" panose="020B0600070205080204" pitchFamily="50" charset="-128"/>
            </a:endParaRPr>
          </a:p>
        </p:txBody>
      </p:sp>
      <p:sp>
        <p:nvSpPr>
          <p:cNvPr id="40" name="タイトル 1"/>
          <p:cNvSpPr>
            <a:spLocks noGrp="1"/>
          </p:cNvSpPr>
          <p:nvPr>
            <p:ph type="title"/>
          </p:nvPr>
        </p:nvSpPr>
        <p:spPr>
          <a:xfrm>
            <a:off x="452038" y="122491"/>
            <a:ext cx="8915400" cy="521605"/>
          </a:xfrm>
          <a:blipFill>
            <a:blip r:embed="rId5"/>
            <a:tile tx="0" ty="0" sx="100000" sy="100000" flip="none" algn="tl"/>
          </a:blipFill>
          <a:ln>
            <a:solidFill>
              <a:schemeClr val="accent1"/>
            </a:solidFill>
          </a:ln>
        </p:spPr>
        <p:txBody>
          <a:bodyPr>
            <a:noAutofit/>
          </a:bodyPr>
          <a:lstStyle/>
          <a:p>
            <a:r>
              <a:rPr lang="ja-JP" altLang="en-US" sz="2800" b="1" dirty="0">
                <a:solidFill>
                  <a:srgbClr val="002060"/>
                </a:solidFill>
                <a:latin typeface="Meiryo UI" panose="020B0604030504040204" pitchFamily="50" charset="-128"/>
                <a:ea typeface="Meiryo UI" panose="020B0604030504040204" pitchFamily="50" charset="-128"/>
                <a:cs typeface="Meiryo UI" panose="020B0604030504040204" pitchFamily="50" charset="-128"/>
              </a:rPr>
              <a:t>官民データ活用推進基本計画等の</a:t>
            </a:r>
            <a:r>
              <a:rPr lang="ja-JP" altLang="en-US" sz="2800" b="1" dirty="0" smtClean="0">
                <a:solidFill>
                  <a:srgbClr val="002060"/>
                </a:solidFill>
                <a:latin typeface="Meiryo UI" panose="020B0604030504040204" pitchFamily="50" charset="-128"/>
                <a:ea typeface="Meiryo UI" panose="020B0604030504040204" pitchFamily="50" charset="-128"/>
                <a:cs typeface="Meiryo UI" panose="020B0604030504040204" pitchFamily="50" charset="-128"/>
              </a:rPr>
              <a:t>策定</a:t>
            </a:r>
            <a:r>
              <a:rPr lang="ja-JP" altLang="en-US" sz="2000" b="1" dirty="0" smtClean="0">
                <a:solidFill>
                  <a:srgbClr val="002060"/>
                </a:solidFill>
                <a:latin typeface="Meiryo UI" panose="020B0604030504040204" pitchFamily="50" charset="-128"/>
                <a:ea typeface="Meiryo UI" panose="020B0604030504040204" pitchFamily="50" charset="-128"/>
                <a:cs typeface="Meiryo UI" panose="020B0604030504040204" pitchFamily="50" charset="-128"/>
              </a:rPr>
              <a:t>（国計画との整合）</a:t>
            </a:r>
            <a:endParaRPr kumimoji="1" lang="ja-JP" altLang="en-US" sz="2000" b="1" dirty="0">
              <a:solidFill>
                <a:srgbClr val="002060"/>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6698099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fontScale="90000"/>
          </a:bodyPr>
          <a:lstStyle/>
          <a:p>
            <a:pPr algn="l"/>
            <a:r>
              <a:rPr lang="ja-JP" altLang="en-US" dirty="0" smtClean="0">
                <a:solidFill>
                  <a:schemeClr val="bg1">
                    <a:lumMod val="75000"/>
                  </a:schemeClr>
                </a:solidFill>
                <a:latin typeface="ＤＦ特太ゴシック体" panose="020B0509000000000000" pitchFamily="49" charset="-128"/>
                <a:ea typeface="ＤＦ特太ゴシック体" panose="020B0509000000000000" pitchFamily="49" charset="-128"/>
              </a:rPr>
              <a:t>１</a:t>
            </a:r>
            <a:r>
              <a:rPr lang="en-US" altLang="ja-JP" dirty="0">
                <a:solidFill>
                  <a:schemeClr val="bg1">
                    <a:lumMod val="75000"/>
                  </a:schemeClr>
                </a:solidFill>
                <a:latin typeface="ＤＦ特太ゴシック体" panose="020B0509000000000000" pitchFamily="49" charset="-128"/>
                <a:ea typeface="ＤＦ特太ゴシック体" panose="020B0509000000000000" pitchFamily="49" charset="-128"/>
              </a:rPr>
              <a:t>.</a:t>
            </a:r>
            <a:r>
              <a:rPr lang="ja-JP" altLang="en-US" dirty="0" smtClean="0">
                <a:solidFill>
                  <a:schemeClr val="bg1">
                    <a:lumMod val="75000"/>
                  </a:schemeClr>
                </a:solidFill>
                <a:latin typeface="ＤＦ特太ゴシック体" panose="020B0509000000000000" pitchFamily="49" charset="-128"/>
                <a:ea typeface="ＤＦ特太ゴシック体" panose="020B0509000000000000" pitchFamily="49" charset="-128"/>
              </a:rPr>
              <a:t>官民データ活用推進基本法</a:t>
            </a:r>
            <a:br>
              <a:rPr lang="ja-JP" altLang="en-US" dirty="0" smtClean="0">
                <a:solidFill>
                  <a:schemeClr val="bg1">
                    <a:lumMod val="75000"/>
                  </a:schemeClr>
                </a:solidFill>
                <a:latin typeface="ＤＦ特太ゴシック体" panose="020B0509000000000000" pitchFamily="49" charset="-128"/>
                <a:ea typeface="ＤＦ特太ゴシック体" panose="020B0509000000000000" pitchFamily="49" charset="-128"/>
              </a:rPr>
            </a:br>
            <a:r>
              <a:rPr lang="ja-JP" altLang="en-US" dirty="0" smtClean="0">
                <a:latin typeface="ＤＦ特太ゴシック体" panose="020B0509000000000000" pitchFamily="49" charset="-128"/>
                <a:ea typeface="ＤＦ特太ゴシック体" panose="020B0509000000000000" pitchFamily="49" charset="-128"/>
              </a:rPr>
              <a:t/>
            </a:r>
            <a:br>
              <a:rPr lang="ja-JP" altLang="en-US" dirty="0" smtClean="0">
                <a:latin typeface="ＤＦ特太ゴシック体" panose="020B0509000000000000" pitchFamily="49" charset="-128"/>
                <a:ea typeface="ＤＦ特太ゴシック体" panose="020B0509000000000000" pitchFamily="49" charset="-128"/>
              </a:rPr>
            </a:br>
            <a:r>
              <a:rPr lang="ja-JP" altLang="en-US" dirty="0" smtClean="0">
                <a:latin typeface="ＤＦ特太ゴシック体" panose="020B0509000000000000" pitchFamily="49" charset="-128"/>
                <a:ea typeface="ＤＦ特太ゴシック体" panose="020B0509000000000000" pitchFamily="49" charset="-128"/>
              </a:rPr>
              <a:t>２</a:t>
            </a:r>
            <a:r>
              <a:rPr lang="en-US" altLang="ja-JP" dirty="0" smtClean="0">
                <a:latin typeface="ＤＦ特太ゴシック体" panose="020B0509000000000000" pitchFamily="49" charset="-128"/>
                <a:ea typeface="ＤＦ特太ゴシック体" panose="020B0509000000000000" pitchFamily="49" charset="-128"/>
              </a:rPr>
              <a:t>.</a:t>
            </a:r>
            <a:r>
              <a:rPr lang="ja-JP" altLang="en-US" dirty="0" smtClean="0">
                <a:latin typeface="ＤＦ特太ゴシック体" panose="020B0509000000000000" pitchFamily="49" charset="-128"/>
                <a:ea typeface="ＤＦ特太ゴシック体" panose="020B0509000000000000" pitchFamily="49" charset="-128"/>
              </a:rPr>
              <a:t>県の対応</a:t>
            </a:r>
            <a:endParaRPr kumimoji="1" lang="ja-JP" altLang="en-US" dirty="0">
              <a:latin typeface="ＤＦ特太ゴシック体" panose="020B0509000000000000" pitchFamily="49" charset="-128"/>
              <a:ea typeface="ＤＦ特太ゴシック体" panose="020B0509000000000000" pitchFamily="49" charset="-128"/>
            </a:endParaRPr>
          </a:p>
        </p:txBody>
      </p:sp>
      <p:sp>
        <p:nvSpPr>
          <p:cNvPr id="5" name="スライド番号プレースホルダー 2"/>
          <p:cNvSpPr>
            <a:spLocks noGrp="1"/>
          </p:cNvSpPr>
          <p:nvPr>
            <p:ph type="sldNum" sz="quarter" idx="12"/>
          </p:nvPr>
        </p:nvSpPr>
        <p:spPr>
          <a:xfrm>
            <a:off x="7099300" y="6356351"/>
            <a:ext cx="2311400" cy="365125"/>
          </a:xfrm>
        </p:spPr>
        <p:txBody>
          <a:bodyPr/>
          <a:lstStyle/>
          <a:p>
            <a:pPr>
              <a:defRPr/>
            </a:pPr>
            <a:fld id="{10AC68E9-93AC-4EE7-A0E0-E98C161A901A}" type="slidenum">
              <a:rPr lang="ja-JP" altLang="en-US" smtClean="0"/>
              <a:pPr>
                <a:defRPr/>
              </a:pPr>
              <a:t>6</a:t>
            </a:fld>
            <a:endParaRPr lang="ja-JP" altLang="en-US" dirty="0"/>
          </a:p>
        </p:txBody>
      </p:sp>
    </p:spTree>
    <p:extLst>
      <p:ext uri="{BB962C8B-B14F-4D97-AF65-F5344CB8AC3E}">
        <p14:creationId xmlns:p14="http://schemas.microsoft.com/office/powerpoint/2010/main" val="23166527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22031" y="133110"/>
            <a:ext cx="8915400" cy="521605"/>
          </a:xfrm>
          <a:blipFill>
            <a:blip r:embed="rId3"/>
            <a:tile tx="0" ty="0" sx="100000" sy="100000" flip="none" algn="tl"/>
          </a:blipFill>
          <a:ln>
            <a:solidFill>
              <a:schemeClr val="accent1"/>
            </a:solidFill>
          </a:ln>
        </p:spPr>
        <p:txBody>
          <a:bodyPr>
            <a:noAutofit/>
          </a:bodyPr>
          <a:lstStyle/>
          <a:p>
            <a:r>
              <a:rPr lang="ja-JP" altLang="en-US" sz="2800" b="1" dirty="0">
                <a:solidFill>
                  <a:srgbClr val="002060"/>
                </a:solidFill>
                <a:latin typeface="Meiryo UI" panose="020B0604030504040204" pitchFamily="50" charset="-128"/>
                <a:ea typeface="Meiryo UI" panose="020B0604030504040204" pitchFamily="50" charset="-128"/>
                <a:cs typeface="Meiryo UI" panose="020B0604030504040204" pitchFamily="50" charset="-128"/>
              </a:rPr>
              <a:t>新潟県</a:t>
            </a:r>
            <a:r>
              <a:rPr lang="ja-JP" altLang="en-US" sz="2800" b="1" dirty="0" smtClean="0">
                <a:solidFill>
                  <a:srgbClr val="002060"/>
                </a:solidFill>
                <a:latin typeface="Meiryo UI" panose="020B0604030504040204" pitchFamily="50" charset="-128"/>
                <a:ea typeface="Meiryo UI" panose="020B0604030504040204" pitchFamily="50" charset="-128"/>
                <a:cs typeface="Meiryo UI" panose="020B0604030504040204" pitchFamily="50" charset="-128"/>
              </a:rPr>
              <a:t>官民</a:t>
            </a:r>
            <a:r>
              <a:rPr lang="ja-JP" altLang="en-US" sz="2800" b="1" dirty="0">
                <a:solidFill>
                  <a:srgbClr val="002060"/>
                </a:solidFill>
                <a:latin typeface="Meiryo UI" panose="020B0604030504040204" pitchFamily="50" charset="-128"/>
                <a:ea typeface="Meiryo UI" panose="020B0604030504040204" pitchFamily="50" charset="-128"/>
                <a:cs typeface="Meiryo UI" panose="020B0604030504040204" pitchFamily="50" charset="-128"/>
              </a:rPr>
              <a:t>データ活用推進</a:t>
            </a:r>
            <a:r>
              <a:rPr lang="ja-JP" altLang="en-US" sz="2800" b="1" dirty="0" smtClean="0">
                <a:solidFill>
                  <a:srgbClr val="002060"/>
                </a:solidFill>
                <a:latin typeface="Meiryo UI" panose="020B0604030504040204" pitchFamily="50" charset="-128"/>
                <a:ea typeface="Meiryo UI" panose="020B0604030504040204" pitchFamily="50" charset="-128"/>
                <a:cs typeface="Meiryo UI" panose="020B0604030504040204" pitchFamily="50" charset="-128"/>
              </a:rPr>
              <a:t>計画の策定</a:t>
            </a:r>
            <a:endParaRPr kumimoji="1" lang="ja-JP" altLang="en-US" sz="2800" b="1" dirty="0">
              <a:solidFill>
                <a:srgbClr val="00206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スライド番号プレースホルダー 2"/>
          <p:cNvSpPr>
            <a:spLocks noGrp="1"/>
          </p:cNvSpPr>
          <p:nvPr>
            <p:ph type="sldNum" sz="quarter" idx="12"/>
          </p:nvPr>
        </p:nvSpPr>
        <p:spPr/>
        <p:txBody>
          <a:bodyPr/>
          <a:lstStyle/>
          <a:p>
            <a:pPr>
              <a:defRPr/>
            </a:pPr>
            <a:fld id="{10AC68E9-93AC-4EE7-A0E0-E98C161A901A}" type="slidenum">
              <a:rPr lang="ja-JP" altLang="en-US" smtClean="0"/>
              <a:pPr>
                <a:defRPr/>
              </a:pPr>
              <a:t>7</a:t>
            </a:fld>
            <a:endParaRPr lang="ja-JP" altLang="en-US" dirty="0"/>
          </a:p>
        </p:txBody>
      </p:sp>
      <p:sp>
        <p:nvSpPr>
          <p:cNvPr id="4" name="テキスト ボックス 3"/>
          <p:cNvSpPr txBox="1"/>
          <p:nvPr/>
        </p:nvSpPr>
        <p:spPr bwMode="auto">
          <a:xfrm>
            <a:off x="422035" y="890956"/>
            <a:ext cx="8779437" cy="3785652"/>
          </a:xfrm>
          <a:prstGeom prst="rect">
            <a:avLst/>
          </a:prstGeom>
          <a:noFill/>
          <a:ln w="9525" algn="ctr">
            <a:noFill/>
            <a:miter lim="800000"/>
            <a:headEnd/>
            <a:tailEnd/>
          </a:ln>
          <a:effectLst/>
        </p:spPr>
        <p:txBody>
          <a:bodyPr wrap="square" lIns="0" tIns="0" rIns="0" bIns="0" rtlCol="0">
            <a:spAutoFit/>
          </a:bodyPr>
          <a:lstStyle/>
          <a:p>
            <a:pPr marL="285750" indent="-285750">
              <a:lnSpc>
                <a:spcPct val="120000"/>
              </a:lnSpc>
              <a:spcBef>
                <a:spcPts val="400"/>
              </a:spcBef>
              <a:buFont typeface="Wingdings" panose="05000000000000000000" pitchFamily="2" charset="2"/>
              <a:buChar char="l"/>
            </a:pPr>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現行</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の情報化推進計画である「新潟県情報化プラン」の見直しにより</a:t>
            </a:r>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対応</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a:p>
            <a:pPr marL="285750" indent="-285750">
              <a:lnSpc>
                <a:spcPct val="120000"/>
              </a:lnSpc>
              <a:spcBef>
                <a:spcPts val="400"/>
              </a:spcBef>
              <a:buFont typeface="Wingdings" panose="05000000000000000000" pitchFamily="2" charset="2"/>
              <a:buChar char="l"/>
            </a:pPr>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本年度中</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に見直し後の計画案を策定し、</a:t>
            </a: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2019</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年度からの計画開始を</a:t>
            </a:r>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目指す</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a:p>
            <a:pPr>
              <a:lnSpc>
                <a:spcPct val="120000"/>
              </a:lnSpc>
              <a:spcBef>
                <a:spcPts val="400"/>
              </a:spcBef>
            </a:pPr>
            <a:endParaRPr kumimoji="1" lang="ja-JP" altLang="en-US" dirty="0" smtClean="0">
              <a:latin typeface="Meiryo UI" panose="020B0604030504040204" pitchFamily="50" charset="-128"/>
              <a:ea typeface="Meiryo UI" panose="020B0604030504040204" pitchFamily="50" charset="-128"/>
              <a:cs typeface="Meiryo UI" panose="020B0604030504040204" pitchFamily="50" charset="-128"/>
            </a:endParaRPr>
          </a:p>
          <a:p>
            <a:pPr>
              <a:lnSpc>
                <a:spcPct val="120000"/>
              </a:lnSpc>
              <a:spcBef>
                <a:spcPts val="400"/>
              </a:spcBef>
            </a:pPr>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 ＜想定スケジュール＞</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a:p>
            <a:pPr>
              <a:lnSpc>
                <a:spcPct val="120000"/>
              </a:lnSpc>
              <a:spcBef>
                <a:spcPts val="400"/>
              </a:spcBef>
            </a:pPr>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　 平成</a:t>
            </a: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30</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年度（</a:t>
            </a: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2018</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年度</a:t>
            </a:r>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　　</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	庁内照会による関連施策の調査</a:t>
            </a:r>
          </a:p>
          <a:p>
            <a:pPr>
              <a:lnSpc>
                <a:spcPct val="120000"/>
              </a:lnSpc>
              <a:spcBef>
                <a:spcPts val="400"/>
              </a:spcBef>
            </a:pPr>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   </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　　　　　　　　　　　　　	</a:t>
            </a:r>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　　　　　	外部</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有識者からの意見</a:t>
            </a:r>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聴取</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a:p>
            <a:pPr>
              <a:lnSpc>
                <a:spcPct val="120000"/>
              </a:lnSpc>
              <a:spcBef>
                <a:spcPts val="400"/>
              </a:spcBef>
            </a:pPr>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  </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　　　　　　　　　　　　　	</a:t>
            </a:r>
            <a:r>
              <a:rPr lang="ja-JP" altLang="en-US" dirty="0">
                <a:latin typeface="Meiryo UI" panose="020B0604030504040204" pitchFamily="50" charset="-128"/>
                <a:ea typeface="Meiryo UI" panose="020B0604030504040204" pitchFamily="50" charset="-128"/>
                <a:cs typeface="Meiryo UI" panose="020B0604030504040204" pitchFamily="50" charset="-128"/>
              </a:rPr>
              <a:t>　</a:t>
            </a:r>
            <a:r>
              <a:rPr lang="ja-JP" altLang="en-US" dirty="0" smtClean="0">
                <a:latin typeface="Meiryo UI" panose="020B0604030504040204" pitchFamily="50" charset="-128"/>
                <a:ea typeface="Meiryo UI" panose="020B0604030504040204" pitchFamily="50" charset="-128"/>
                <a:cs typeface="Meiryo UI" panose="020B0604030504040204" pitchFamily="50" charset="-128"/>
              </a:rPr>
              <a:t>　　　　　</a:t>
            </a:r>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見直し後</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の計画案作成</a:t>
            </a:r>
          </a:p>
          <a:p>
            <a:pPr>
              <a:lnSpc>
                <a:spcPct val="120000"/>
              </a:lnSpc>
              <a:spcBef>
                <a:spcPts val="400"/>
              </a:spcBef>
            </a:pPr>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   平成</a:t>
            </a: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31</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年度（</a:t>
            </a: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2019</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年度）　	パブリックコメントの実施</a:t>
            </a:r>
          </a:p>
          <a:p>
            <a:pPr>
              <a:lnSpc>
                <a:spcPct val="120000"/>
              </a:lnSpc>
              <a:spcBef>
                <a:spcPts val="400"/>
              </a:spcBef>
            </a:pPr>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                                              </a:t>
            </a:r>
            <a:r>
              <a:rPr lang="ja-JP" altLang="en-US" dirty="0">
                <a:latin typeface="Meiryo UI" panose="020B0604030504040204" pitchFamily="50" charset="-128"/>
                <a:ea typeface="Meiryo UI" panose="020B0604030504040204" pitchFamily="50" charset="-128"/>
                <a:cs typeface="Meiryo UI" panose="020B0604030504040204" pitchFamily="50" charset="-128"/>
              </a:rPr>
              <a:t> </a:t>
            </a:r>
            <a:r>
              <a:rPr kumimoji="1" lang="ja-JP" altLang="en-US" dirty="0" smtClean="0">
                <a:latin typeface="Meiryo UI" panose="020B0604030504040204" pitchFamily="50" charset="-128"/>
                <a:ea typeface="Meiryo UI" panose="020B0604030504040204" pitchFamily="50" charset="-128"/>
                <a:cs typeface="Meiryo UI" panose="020B0604030504040204" pitchFamily="50" charset="-128"/>
              </a:rPr>
              <a:t>計画の策定</a:t>
            </a:r>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a:p>
            <a:pPr algn="ctr">
              <a:lnSpc>
                <a:spcPct val="120000"/>
              </a:lnSpc>
              <a:spcBef>
                <a:spcPts val="400"/>
              </a:spcBef>
            </a:pPr>
            <a:endParaRPr kumimoji="1" lang="ja-JP" altLang="en-US" sz="1800" b="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AutoShape 2" descr="ãæ°æ½çããã¼ã¯ãã®ç»åæ¤ç´¢çµæ"/>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Tree>
    <p:extLst>
      <p:ext uri="{BB962C8B-B14F-4D97-AF65-F5344CB8AC3E}">
        <p14:creationId xmlns:p14="http://schemas.microsoft.com/office/powerpoint/2010/main" val="36609143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0"/>
          <p:cNvSpPr>
            <a:spLocks noChangeArrowheads="1"/>
          </p:cNvSpPr>
          <p:nvPr/>
        </p:nvSpPr>
        <p:spPr bwMode="auto">
          <a:xfrm>
            <a:off x="675586" y="2731527"/>
            <a:ext cx="8569325" cy="345613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sz="3200">
                <a:solidFill>
                  <a:schemeClr val="tx1"/>
                </a:solidFill>
                <a:latin typeface="Arial" charset="0"/>
                <a:ea typeface="ＭＳ Ｐゴシック" charset="-128"/>
              </a:defRPr>
            </a:lvl1pPr>
            <a:lvl2pPr marL="742950" indent="-285750" eaLnBrk="0" hangingPunct="0">
              <a:defRPr kumimoji="1" sz="3200">
                <a:solidFill>
                  <a:schemeClr val="tx1"/>
                </a:solidFill>
                <a:latin typeface="Arial" charset="0"/>
                <a:ea typeface="ＭＳ Ｐゴシック" charset="-128"/>
              </a:defRPr>
            </a:lvl2pPr>
            <a:lvl3pPr marL="1143000" indent="-228600" eaLnBrk="0" hangingPunct="0">
              <a:defRPr kumimoji="1" sz="3200">
                <a:solidFill>
                  <a:schemeClr val="tx1"/>
                </a:solidFill>
                <a:latin typeface="Arial" charset="0"/>
                <a:ea typeface="ＭＳ Ｐゴシック" charset="-128"/>
              </a:defRPr>
            </a:lvl3pPr>
            <a:lvl4pPr marL="1600200" indent="-228600" eaLnBrk="0" hangingPunct="0">
              <a:defRPr kumimoji="1" sz="3200">
                <a:solidFill>
                  <a:schemeClr val="tx1"/>
                </a:solidFill>
                <a:latin typeface="Arial" charset="0"/>
                <a:ea typeface="ＭＳ Ｐゴシック" charset="-128"/>
              </a:defRPr>
            </a:lvl4pPr>
            <a:lvl5pPr marL="2057400" indent="-228600" eaLnBrk="0" hangingPunct="0">
              <a:defRPr kumimoji="1" sz="3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3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3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3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3200">
                <a:solidFill>
                  <a:schemeClr val="tx1"/>
                </a:solidFill>
                <a:latin typeface="Arial" charset="0"/>
                <a:ea typeface="ＭＳ Ｐゴシック" charset="-128"/>
              </a:defRPr>
            </a:lvl9pPr>
          </a:lstStyle>
          <a:p>
            <a:pPr eaLnBrk="1" hangingPunct="1"/>
            <a:endParaRPr lang="ja-JP" altLang="en-US" dirty="0">
              <a:ea typeface="Meiryo UI" panose="020B0604030504040204" pitchFamily="50" charset="-128"/>
            </a:endParaRPr>
          </a:p>
        </p:txBody>
      </p:sp>
      <p:sp>
        <p:nvSpPr>
          <p:cNvPr id="7" name="AutoShape 26"/>
          <p:cNvSpPr>
            <a:spLocks noChangeArrowheads="1"/>
          </p:cNvSpPr>
          <p:nvPr/>
        </p:nvSpPr>
        <p:spPr bwMode="auto">
          <a:xfrm rot="897889" flipH="1">
            <a:off x="7947923" y="1794902"/>
            <a:ext cx="647700" cy="1220788"/>
          </a:xfrm>
          <a:prstGeom prst="curvedRightArrow">
            <a:avLst>
              <a:gd name="adj1" fmla="val 37696"/>
              <a:gd name="adj2" fmla="val 75392"/>
              <a:gd name="adj3" fmla="val 30287"/>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sz="3200">
                <a:solidFill>
                  <a:schemeClr val="tx1"/>
                </a:solidFill>
                <a:latin typeface="Arial" charset="0"/>
                <a:ea typeface="ＭＳ Ｐゴシック" charset="-128"/>
              </a:defRPr>
            </a:lvl1pPr>
            <a:lvl2pPr marL="742950" indent="-285750" eaLnBrk="0" hangingPunct="0">
              <a:defRPr kumimoji="1" sz="3200">
                <a:solidFill>
                  <a:schemeClr val="tx1"/>
                </a:solidFill>
                <a:latin typeface="Arial" charset="0"/>
                <a:ea typeface="ＭＳ Ｐゴシック" charset="-128"/>
              </a:defRPr>
            </a:lvl2pPr>
            <a:lvl3pPr marL="1143000" indent="-228600" eaLnBrk="0" hangingPunct="0">
              <a:defRPr kumimoji="1" sz="3200">
                <a:solidFill>
                  <a:schemeClr val="tx1"/>
                </a:solidFill>
                <a:latin typeface="Arial" charset="0"/>
                <a:ea typeface="ＭＳ Ｐゴシック" charset="-128"/>
              </a:defRPr>
            </a:lvl3pPr>
            <a:lvl4pPr marL="1600200" indent="-228600" eaLnBrk="0" hangingPunct="0">
              <a:defRPr kumimoji="1" sz="3200">
                <a:solidFill>
                  <a:schemeClr val="tx1"/>
                </a:solidFill>
                <a:latin typeface="Arial" charset="0"/>
                <a:ea typeface="ＭＳ Ｐゴシック" charset="-128"/>
              </a:defRPr>
            </a:lvl4pPr>
            <a:lvl5pPr marL="2057400" indent="-228600" eaLnBrk="0" hangingPunct="0">
              <a:defRPr kumimoji="1" sz="3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3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3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3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3200">
                <a:solidFill>
                  <a:schemeClr val="tx1"/>
                </a:solidFill>
                <a:latin typeface="Arial" charset="0"/>
                <a:ea typeface="ＭＳ Ｐゴシック" charset="-128"/>
              </a:defRPr>
            </a:lvl9pPr>
          </a:lstStyle>
          <a:p>
            <a:pPr eaLnBrk="1" hangingPunct="1"/>
            <a:endParaRPr lang="ja-JP" altLang="en-US" dirty="0">
              <a:ea typeface="Meiryo UI" panose="020B0604030504040204" pitchFamily="50" charset="-128"/>
            </a:endParaRPr>
          </a:p>
        </p:txBody>
      </p:sp>
      <p:sp>
        <p:nvSpPr>
          <p:cNvPr id="8" name="AutoShape 11"/>
          <p:cNvSpPr>
            <a:spLocks noChangeArrowheads="1"/>
          </p:cNvSpPr>
          <p:nvPr/>
        </p:nvSpPr>
        <p:spPr bwMode="auto">
          <a:xfrm>
            <a:off x="2259911" y="2515255"/>
            <a:ext cx="5472113" cy="611560"/>
          </a:xfrm>
          <a:prstGeom prst="roundRect">
            <a:avLst>
              <a:gd name="adj" fmla="val 16667"/>
            </a:avLst>
          </a:prstGeom>
          <a:solidFill>
            <a:schemeClr val="bg1"/>
          </a:solidFill>
          <a:ln w="9525">
            <a:solidFill>
              <a:schemeClr val="tx1"/>
            </a:solidFill>
            <a:round/>
            <a:headEnd/>
            <a:tailEnd/>
          </a:ln>
          <a:effectLst>
            <a:outerShdw dist="107763" dir="2700000" algn="ctr" rotWithShape="0">
              <a:schemeClr val="bg2">
                <a:alpha val="50000"/>
              </a:schemeClr>
            </a:outerShdw>
          </a:effectLst>
        </p:spPr>
        <p:txBody>
          <a:bodyPr wrap="none" anchor="ctr"/>
          <a:lstStyle>
            <a:lvl1pPr eaLnBrk="0" hangingPunct="0">
              <a:defRPr kumimoji="1" sz="3200">
                <a:solidFill>
                  <a:schemeClr val="tx1"/>
                </a:solidFill>
                <a:latin typeface="Arial" charset="0"/>
                <a:ea typeface="ＭＳ Ｐゴシック" charset="-128"/>
              </a:defRPr>
            </a:lvl1pPr>
            <a:lvl2pPr marL="742950" indent="-285750" eaLnBrk="0" hangingPunct="0">
              <a:defRPr kumimoji="1" sz="3200">
                <a:solidFill>
                  <a:schemeClr val="tx1"/>
                </a:solidFill>
                <a:latin typeface="Arial" charset="0"/>
                <a:ea typeface="ＭＳ Ｐゴシック" charset="-128"/>
              </a:defRPr>
            </a:lvl2pPr>
            <a:lvl3pPr marL="1143000" indent="-228600" eaLnBrk="0" hangingPunct="0">
              <a:defRPr kumimoji="1" sz="3200">
                <a:solidFill>
                  <a:schemeClr val="tx1"/>
                </a:solidFill>
                <a:latin typeface="Arial" charset="0"/>
                <a:ea typeface="ＭＳ Ｐゴシック" charset="-128"/>
              </a:defRPr>
            </a:lvl3pPr>
            <a:lvl4pPr marL="1600200" indent="-228600" eaLnBrk="0" hangingPunct="0">
              <a:defRPr kumimoji="1" sz="3200">
                <a:solidFill>
                  <a:schemeClr val="tx1"/>
                </a:solidFill>
                <a:latin typeface="Arial" charset="0"/>
                <a:ea typeface="ＭＳ Ｐゴシック" charset="-128"/>
              </a:defRPr>
            </a:lvl4pPr>
            <a:lvl5pPr marL="2057400" indent="-228600" eaLnBrk="0" hangingPunct="0">
              <a:defRPr kumimoji="1" sz="3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3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3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3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3200">
                <a:solidFill>
                  <a:schemeClr val="tx1"/>
                </a:solidFill>
                <a:latin typeface="Arial" charset="0"/>
                <a:ea typeface="ＭＳ Ｐゴシック" charset="-128"/>
              </a:defRPr>
            </a:lvl9pPr>
          </a:lstStyle>
          <a:p>
            <a:pPr algn="ctr" eaLnBrk="1" hangingPunct="1"/>
            <a:r>
              <a:rPr lang="ja-JP" altLang="en-US" sz="2400" b="1" dirty="0">
                <a:ea typeface="Meiryo UI" panose="020B0604030504040204" pitchFamily="50" charset="-128"/>
              </a:rPr>
              <a:t>新潟県情報化プラン（</a:t>
            </a:r>
            <a:r>
              <a:rPr lang="en-US" altLang="ja-JP" sz="2400" b="1" dirty="0">
                <a:ea typeface="Meiryo UI" panose="020B0604030504040204" pitchFamily="50" charset="-128"/>
              </a:rPr>
              <a:t>2016</a:t>
            </a:r>
            <a:r>
              <a:rPr lang="ja-JP" altLang="en-US" sz="2400" b="1" dirty="0">
                <a:ea typeface="Meiryo UI" panose="020B0604030504040204" pitchFamily="50" charset="-128"/>
              </a:rPr>
              <a:t>～</a:t>
            </a:r>
            <a:r>
              <a:rPr lang="en-US" altLang="ja-JP" sz="2400" b="1" dirty="0">
                <a:ea typeface="Meiryo UI" panose="020B0604030504040204" pitchFamily="50" charset="-128"/>
              </a:rPr>
              <a:t>2019</a:t>
            </a:r>
            <a:r>
              <a:rPr lang="ja-JP" altLang="en-US" sz="2400" b="1" dirty="0">
                <a:ea typeface="Meiryo UI" panose="020B0604030504040204" pitchFamily="50" charset="-128"/>
              </a:rPr>
              <a:t>）</a:t>
            </a:r>
            <a:endParaRPr lang="ja-JP" altLang="en-US" b="1" dirty="0">
              <a:ea typeface="Meiryo UI" panose="020B0604030504040204" pitchFamily="50" charset="-128"/>
            </a:endParaRPr>
          </a:p>
        </p:txBody>
      </p:sp>
      <p:sp>
        <p:nvSpPr>
          <p:cNvPr id="9" name="AutoShape 12"/>
          <p:cNvSpPr>
            <a:spLocks noChangeArrowheads="1"/>
          </p:cNvSpPr>
          <p:nvPr/>
        </p:nvSpPr>
        <p:spPr bwMode="auto">
          <a:xfrm rot="-897889">
            <a:off x="1323285" y="1794902"/>
            <a:ext cx="647700" cy="1220788"/>
          </a:xfrm>
          <a:prstGeom prst="curvedRightArrow">
            <a:avLst>
              <a:gd name="adj1" fmla="val 37696"/>
              <a:gd name="adj2" fmla="val 75392"/>
              <a:gd name="adj3" fmla="val 30287"/>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sz="3200">
                <a:solidFill>
                  <a:schemeClr val="tx1"/>
                </a:solidFill>
                <a:latin typeface="Arial" charset="0"/>
                <a:ea typeface="ＭＳ Ｐゴシック" charset="-128"/>
              </a:defRPr>
            </a:lvl1pPr>
            <a:lvl2pPr marL="742950" indent="-285750" eaLnBrk="0" hangingPunct="0">
              <a:defRPr kumimoji="1" sz="3200">
                <a:solidFill>
                  <a:schemeClr val="tx1"/>
                </a:solidFill>
                <a:latin typeface="Arial" charset="0"/>
                <a:ea typeface="ＭＳ Ｐゴシック" charset="-128"/>
              </a:defRPr>
            </a:lvl2pPr>
            <a:lvl3pPr marL="1143000" indent="-228600" eaLnBrk="0" hangingPunct="0">
              <a:defRPr kumimoji="1" sz="3200">
                <a:solidFill>
                  <a:schemeClr val="tx1"/>
                </a:solidFill>
                <a:latin typeface="Arial" charset="0"/>
                <a:ea typeface="ＭＳ Ｐゴシック" charset="-128"/>
              </a:defRPr>
            </a:lvl3pPr>
            <a:lvl4pPr marL="1600200" indent="-228600" eaLnBrk="0" hangingPunct="0">
              <a:defRPr kumimoji="1" sz="3200">
                <a:solidFill>
                  <a:schemeClr val="tx1"/>
                </a:solidFill>
                <a:latin typeface="Arial" charset="0"/>
                <a:ea typeface="ＭＳ Ｐゴシック" charset="-128"/>
              </a:defRPr>
            </a:lvl4pPr>
            <a:lvl5pPr marL="2057400" indent="-228600" eaLnBrk="0" hangingPunct="0">
              <a:defRPr kumimoji="1" sz="3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3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3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3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3200">
                <a:solidFill>
                  <a:schemeClr val="tx1"/>
                </a:solidFill>
                <a:latin typeface="Arial" charset="0"/>
                <a:ea typeface="ＭＳ Ｐゴシック" charset="-128"/>
              </a:defRPr>
            </a:lvl9pPr>
          </a:lstStyle>
          <a:p>
            <a:pPr eaLnBrk="1" hangingPunct="1"/>
            <a:endParaRPr lang="ja-JP" altLang="en-US" dirty="0">
              <a:ea typeface="Meiryo UI" panose="020B0604030504040204" pitchFamily="50" charset="-128"/>
            </a:endParaRPr>
          </a:p>
        </p:txBody>
      </p:sp>
      <p:sp>
        <p:nvSpPr>
          <p:cNvPr id="10" name="AutoShape 14"/>
          <p:cNvSpPr>
            <a:spLocks noChangeArrowheads="1"/>
          </p:cNvSpPr>
          <p:nvPr/>
        </p:nvSpPr>
        <p:spPr bwMode="auto">
          <a:xfrm>
            <a:off x="675585" y="1075096"/>
            <a:ext cx="4191000" cy="1330201"/>
          </a:xfrm>
          <a:prstGeom prst="roundRect">
            <a:avLst>
              <a:gd name="adj" fmla="val 16667"/>
            </a:avLst>
          </a:prstGeom>
          <a:solidFill>
            <a:schemeClr val="bg1"/>
          </a:solidFill>
          <a:ln w="9525">
            <a:solidFill>
              <a:schemeClr val="tx1"/>
            </a:solidFill>
            <a:round/>
            <a:headEnd/>
            <a:tailEnd/>
          </a:ln>
          <a:effectLst>
            <a:outerShdw dist="107763" dir="2700000" algn="ctr" rotWithShape="0">
              <a:schemeClr val="bg2">
                <a:alpha val="50000"/>
              </a:schemeClr>
            </a:outerShdw>
          </a:effectLst>
        </p:spPr>
        <p:txBody>
          <a:bodyPr wrap="square" lIns="0" rIns="0" anchor="ctr"/>
          <a:lstStyle>
            <a:lvl1pPr eaLnBrk="0" hangingPunct="0">
              <a:defRPr kumimoji="1" sz="3200">
                <a:solidFill>
                  <a:schemeClr val="tx1"/>
                </a:solidFill>
                <a:latin typeface="Arial" charset="0"/>
                <a:ea typeface="ＭＳ Ｐゴシック" charset="-128"/>
              </a:defRPr>
            </a:lvl1pPr>
            <a:lvl2pPr marL="742950" indent="-285750" eaLnBrk="0" hangingPunct="0">
              <a:defRPr kumimoji="1" sz="3200">
                <a:solidFill>
                  <a:schemeClr val="tx1"/>
                </a:solidFill>
                <a:latin typeface="Arial" charset="0"/>
                <a:ea typeface="ＭＳ Ｐゴシック" charset="-128"/>
              </a:defRPr>
            </a:lvl2pPr>
            <a:lvl3pPr marL="1143000" indent="-228600" eaLnBrk="0" hangingPunct="0">
              <a:defRPr kumimoji="1" sz="3200">
                <a:solidFill>
                  <a:schemeClr val="tx1"/>
                </a:solidFill>
                <a:latin typeface="Arial" charset="0"/>
                <a:ea typeface="ＭＳ Ｐゴシック" charset="-128"/>
              </a:defRPr>
            </a:lvl3pPr>
            <a:lvl4pPr marL="1600200" indent="-228600" eaLnBrk="0" hangingPunct="0">
              <a:defRPr kumimoji="1" sz="3200">
                <a:solidFill>
                  <a:schemeClr val="tx1"/>
                </a:solidFill>
                <a:latin typeface="Arial" charset="0"/>
                <a:ea typeface="ＭＳ Ｐゴシック" charset="-128"/>
              </a:defRPr>
            </a:lvl4pPr>
            <a:lvl5pPr marL="2057400" indent="-228600" eaLnBrk="0" hangingPunct="0">
              <a:defRPr kumimoji="1" sz="3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3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3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3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3200">
                <a:solidFill>
                  <a:schemeClr val="tx1"/>
                </a:solidFill>
                <a:latin typeface="Arial" charset="0"/>
                <a:ea typeface="ＭＳ Ｐゴシック" charset="-128"/>
              </a:defRPr>
            </a:lvl9pPr>
          </a:lstStyle>
          <a:p>
            <a:pPr algn="ctr" eaLnBrk="1" hangingPunct="1"/>
            <a:r>
              <a:rPr lang="ja-JP" altLang="en-US" sz="2300" b="1" dirty="0">
                <a:latin typeface="Meiryo UI" panose="020B0604030504040204" pitchFamily="50" charset="-128"/>
                <a:ea typeface="Meiryo UI" panose="020B0604030504040204" pitchFamily="50" charset="-128"/>
              </a:rPr>
              <a:t>新潟県「夢おこし」政策プラン</a:t>
            </a:r>
          </a:p>
          <a:p>
            <a:pPr eaLnBrk="1" hangingPunct="1">
              <a:lnSpc>
                <a:spcPct val="120000"/>
              </a:lnSpc>
            </a:pPr>
            <a:r>
              <a:rPr lang="ja-JP" altLang="en-US" sz="2000" dirty="0">
                <a:latin typeface="ＭＳ ゴシック" panose="020B0609070205080204" pitchFamily="49" charset="-128"/>
                <a:ea typeface="ＭＳ ゴシック" panose="020B0609070205080204" pitchFamily="49" charset="-128"/>
              </a:rPr>
              <a:t>　</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 ○将来に希望の持てる魅力</a:t>
            </a:r>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pPr>
            <a:r>
              <a:rPr lang="ja-JP" altLang="en-US" sz="2000" dirty="0">
                <a:latin typeface="Meiryo UI" panose="020B0604030504040204" pitchFamily="50" charset="-128"/>
                <a:ea typeface="Meiryo UI" panose="020B0604030504040204" pitchFamily="50" charset="-128"/>
                <a:cs typeface="Meiryo UI" panose="020B0604030504040204" pitchFamily="50" charset="-128"/>
              </a:rPr>
              <a:t>　　 ある新潟県の実現</a:t>
            </a:r>
          </a:p>
        </p:txBody>
      </p:sp>
      <p:sp>
        <p:nvSpPr>
          <p:cNvPr id="11" name="AutoShape 16"/>
          <p:cNvSpPr>
            <a:spLocks noChangeArrowheads="1"/>
          </p:cNvSpPr>
          <p:nvPr/>
        </p:nvSpPr>
        <p:spPr bwMode="auto">
          <a:xfrm>
            <a:off x="5658748" y="3379228"/>
            <a:ext cx="2881312" cy="506413"/>
          </a:xfrm>
          <a:prstGeom prst="roundRect">
            <a:avLst>
              <a:gd name="adj" fmla="val 16667"/>
            </a:avLst>
          </a:prstGeom>
          <a:gradFill rotWithShape="1">
            <a:gsLst>
              <a:gs pos="0">
                <a:srgbClr val="FFFFFF"/>
              </a:gs>
              <a:gs pos="96001">
                <a:srgbClr val="FFFFFF"/>
              </a:gs>
              <a:gs pos="100000">
                <a:srgbClr val="6600FF"/>
              </a:gs>
            </a:gsLst>
            <a:path path="shape">
              <a:fillToRect l="50000" t="50000" r="50000" b="50000"/>
            </a:path>
          </a:gradFill>
          <a:ln w="9525">
            <a:solidFill>
              <a:schemeClr val="tx1"/>
            </a:solidFill>
            <a:round/>
            <a:headEnd/>
            <a:tailEnd/>
          </a:ln>
          <a:effectLst>
            <a:outerShdw dist="107763" dir="2700000" algn="ctr" rotWithShape="0">
              <a:schemeClr val="bg2">
                <a:alpha val="50000"/>
              </a:schemeClr>
            </a:outerShdw>
          </a:effectLst>
        </p:spPr>
        <p:txBody>
          <a:bodyPr wrap="none" anchor="ctr"/>
          <a:lstStyle>
            <a:lvl1pPr eaLnBrk="0" hangingPunct="0">
              <a:defRPr kumimoji="1" sz="3200">
                <a:solidFill>
                  <a:schemeClr val="tx1"/>
                </a:solidFill>
                <a:latin typeface="Arial" charset="0"/>
                <a:ea typeface="ＭＳ Ｐゴシック" charset="-128"/>
              </a:defRPr>
            </a:lvl1pPr>
            <a:lvl2pPr marL="742950" indent="-285750" eaLnBrk="0" hangingPunct="0">
              <a:defRPr kumimoji="1" sz="3200">
                <a:solidFill>
                  <a:schemeClr val="tx1"/>
                </a:solidFill>
                <a:latin typeface="Arial" charset="0"/>
                <a:ea typeface="ＭＳ Ｐゴシック" charset="-128"/>
              </a:defRPr>
            </a:lvl2pPr>
            <a:lvl3pPr marL="1143000" indent="-228600" eaLnBrk="0" hangingPunct="0">
              <a:defRPr kumimoji="1" sz="3200">
                <a:solidFill>
                  <a:schemeClr val="tx1"/>
                </a:solidFill>
                <a:latin typeface="Arial" charset="0"/>
                <a:ea typeface="ＭＳ Ｐゴシック" charset="-128"/>
              </a:defRPr>
            </a:lvl3pPr>
            <a:lvl4pPr marL="1600200" indent="-228600" eaLnBrk="0" hangingPunct="0">
              <a:defRPr kumimoji="1" sz="3200">
                <a:solidFill>
                  <a:schemeClr val="tx1"/>
                </a:solidFill>
                <a:latin typeface="Arial" charset="0"/>
                <a:ea typeface="ＭＳ Ｐゴシック" charset="-128"/>
              </a:defRPr>
            </a:lvl4pPr>
            <a:lvl5pPr marL="2057400" indent="-228600" eaLnBrk="0" hangingPunct="0">
              <a:defRPr kumimoji="1" sz="3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3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3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3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3200">
                <a:solidFill>
                  <a:schemeClr val="tx1"/>
                </a:solidFill>
                <a:latin typeface="Arial" charset="0"/>
                <a:ea typeface="ＭＳ Ｐゴシック" charset="-128"/>
              </a:defRPr>
            </a:lvl9pPr>
          </a:lstStyle>
          <a:p>
            <a:pPr algn="ctr" eaLnBrk="1" hangingPunct="1"/>
            <a:r>
              <a:rPr lang="ja-JP" altLang="en-US" sz="2400" dirty="0">
                <a:ea typeface="Meiryo UI" panose="020B0604030504040204" pitchFamily="50" charset="-128"/>
              </a:rPr>
              <a:t>行政情報化</a:t>
            </a:r>
          </a:p>
        </p:txBody>
      </p:sp>
      <p:sp>
        <p:nvSpPr>
          <p:cNvPr id="12" name="AutoShape 17"/>
          <p:cNvSpPr>
            <a:spLocks noChangeArrowheads="1"/>
          </p:cNvSpPr>
          <p:nvPr/>
        </p:nvSpPr>
        <p:spPr bwMode="auto">
          <a:xfrm>
            <a:off x="5115823" y="4315853"/>
            <a:ext cx="1871662" cy="576263"/>
          </a:xfrm>
          <a:prstGeom prst="roundRect">
            <a:avLst>
              <a:gd name="adj" fmla="val 16667"/>
            </a:avLst>
          </a:prstGeom>
          <a:solidFill>
            <a:schemeClr val="bg1"/>
          </a:solidFill>
          <a:ln w="9525">
            <a:solidFill>
              <a:schemeClr val="tx1"/>
            </a:solidFill>
            <a:round/>
            <a:headEnd/>
            <a:tailEnd/>
          </a:ln>
          <a:effectLst>
            <a:outerShdw dist="107763" dir="2700000" algn="ctr" rotWithShape="0">
              <a:schemeClr val="bg2">
                <a:alpha val="50000"/>
              </a:schemeClr>
            </a:outerShdw>
          </a:effectLst>
        </p:spPr>
        <p:txBody>
          <a:bodyPr wrap="none" anchor="ctr"/>
          <a:lstStyle>
            <a:lvl1pPr eaLnBrk="0" hangingPunct="0">
              <a:defRPr kumimoji="1" sz="3200">
                <a:solidFill>
                  <a:schemeClr val="tx1"/>
                </a:solidFill>
                <a:latin typeface="Arial" charset="0"/>
                <a:ea typeface="ＭＳ Ｐゴシック" charset="-128"/>
              </a:defRPr>
            </a:lvl1pPr>
            <a:lvl2pPr marL="742950" indent="-285750" eaLnBrk="0" hangingPunct="0">
              <a:defRPr kumimoji="1" sz="3200">
                <a:solidFill>
                  <a:schemeClr val="tx1"/>
                </a:solidFill>
                <a:latin typeface="Arial" charset="0"/>
                <a:ea typeface="ＭＳ Ｐゴシック" charset="-128"/>
              </a:defRPr>
            </a:lvl2pPr>
            <a:lvl3pPr marL="1143000" indent="-228600" eaLnBrk="0" hangingPunct="0">
              <a:defRPr kumimoji="1" sz="3200">
                <a:solidFill>
                  <a:schemeClr val="tx1"/>
                </a:solidFill>
                <a:latin typeface="Arial" charset="0"/>
                <a:ea typeface="ＭＳ Ｐゴシック" charset="-128"/>
              </a:defRPr>
            </a:lvl3pPr>
            <a:lvl4pPr marL="1600200" indent="-228600" eaLnBrk="0" hangingPunct="0">
              <a:defRPr kumimoji="1" sz="3200">
                <a:solidFill>
                  <a:schemeClr val="tx1"/>
                </a:solidFill>
                <a:latin typeface="Arial" charset="0"/>
                <a:ea typeface="ＭＳ Ｐゴシック" charset="-128"/>
              </a:defRPr>
            </a:lvl4pPr>
            <a:lvl5pPr marL="2057400" indent="-228600" eaLnBrk="0" hangingPunct="0">
              <a:defRPr kumimoji="1" sz="3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3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3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3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3200">
                <a:solidFill>
                  <a:schemeClr val="tx1"/>
                </a:solidFill>
                <a:latin typeface="Arial" charset="0"/>
                <a:ea typeface="ＭＳ Ｐゴシック" charset="-128"/>
              </a:defRPr>
            </a:lvl9pPr>
          </a:lstStyle>
          <a:p>
            <a:pPr algn="ctr" eaLnBrk="1" hangingPunct="1"/>
            <a:r>
              <a:rPr lang="ja-JP" altLang="en-US" sz="1500" dirty="0">
                <a:latin typeface="Meiryo UI" panose="020B0604030504040204" pitchFamily="50" charset="-128"/>
                <a:ea typeface="Meiryo UI" panose="020B0604030504040204" pitchFamily="50" charset="-128"/>
              </a:rPr>
              <a:t>情報基盤・システムの</a:t>
            </a:r>
            <a:endParaRPr lang="en-US" altLang="ja-JP" sz="1500" dirty="0">
              <a:latin typeface="Meiryo UI" panose="020B0604030504040204" pitchFamily="50" charset="-128"/>
              <a:ea typeface="Meiryo UI" panose="020B0604030504040204" pitchFamily="50" charset="-128"/>
            </a:endParaRPr>
          </a:p>
          <a:p>
            <a:pPr algn="ctr" eaLnBrk="1" hangingPunct="1"/>
            <a:r>
              <a:rPr lang="ja-JP" altLang="en-US" sz="1500" dirty="0">
                <a:latin typeface="Meiryo UI" panose="020B0604030504040204" pitchFamily="50" charset="-128"/>
                <a:ea typeface="Meiryo UI" panose="020B0604030504040204" pitchFamily="50" charset="-128"/>
              </a:rPr>
              <a:t>高度化・効率化</a:t>
            </a:r>
          </a:p>
        </p:txBody>
      </p:sp>
      <p:sp>
        <p:nvSpPr>
          <p:cNvPr id="13" name="AutoShape 15"/>
          <p:cNvSpPr>
            <a:spLocks noChangeArrowheads="1"/>
          </p:cNvSpPr>
          <p:nvPr/>
        </p:nvSpPr>
        <p:spPr bwMode="auto">
          <a:xfrm>
            <a:off x="4958660" y="1075096"/>
            <a:ext cx="4464050" cy="1276165"/>
          </a:xfrm>
          <a:prstGeom prst="roundRect">
            <a:avLst>
              <a:gd name="adj" fmla="val 16667"/>
            </a:avLst>
          </a:prstGeom>
          <a:solidFill>
            <a:schemeClr val="bg1"/>
          </a:solidFill>
          <a:ln w="9525">
            <a:solidFill>
              <a:schemeClr val="tx1"/>
            </a:solidFill>
            <a:round/>
            <a:headEnd/>
            <a:tailEnd/>
          </a:ln>
          <a:effectLst>
            <a:outerShdw dist="107763" dir="2700000" algn="ctr" rotWithShape="0">
              <a:schemeClr val="bg2">
                <a:alpha val="50000"/>
              </a:schemeClr>
            </a:outerShdw>
          </a:effectLst>
        </p:spPr>
        <p:txBody>
          <a:bodyPr wrap="square" lIns="0" rIns="0" anchor="ctr"/>
          <a:lstStyle>
            <a:lvl1pPr eaLnBrk="0" hangingPunct="0">
              <a:defRPr kumimoji="1" sz="3200">
                <a:solidFill>
                  <a:schemeClr val="tx1"/>
                </a:solidFill>
                <a:latin typeface="Arial" charset="0"/>
                <a:ea typeface="ＭＳ Ｐゴシック" charset="-128"/>
              </a:defRPr>
            </a:lvl1pPr>
            <a:lvl2pPr marL="742950" indent="-285750" eaLnBrk="0" hangingPunct="0">
              <a:defRPr kumimoji="1" sz="3200">
                <a:solidFill>
                  <a:schemeClr val="tx1"/>
                </a:solidFill>
                <a:latin typeface="Arial" charset="0"/>
                <a:ea typeface="ＭＳ Ｐゴシック" charset="-128"/>
              </a:defRPr>
            </a:lvl2pPr>
            <a:lvl3pPr marL="1143000" indent="-228600" eaLnBrk="0" hangingPunct="0">
              <a:defRPr kumimoji="1" sz="3200">
                <a:solidFill>
                  <a:schemeClr val="tx1"/>
                </a:solidFill>
                <a:latin typeface="Arial" charset="0"/>
                <a:ea typeface="ＭＳ Ｐゴシック" charset="-128"/>
              </a:defRPr>
            </a:lvl3pPr>
            <a:lvl4pPr marL="1600200" indent="-228600" eaLnBrk="0" hangingPunct="0">
              <a:defRPr kumimoji="1" sz="3200">
                <a:solidFill>
                  <a:schemeClr val="tx1"/>
                </a:solidFill>
                <a:latin typeface="Arial" charset="0"/>
                <a:ea typeface="ＭＳ Ｐゴシック" charset="-128"/>
              </a:defRPr>
            </a:lvl4pPr>
            <a:lvl5pPr marL="2057400" indent="-228600" eaLnBrk="0" hangingPunct="0">
              <a:defRPr kumimoji="1" sz="3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3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3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3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3200">
                <a:solidFill>
                  <a:schemeClr val="tx1"/>
                </a:solidFill>
                <a:latin typeface="Arial" charset="0"/>
                <a:ea typeface="ＭＳ Ｐゴシック" charset="-128"/>
              </a:defRPr>
            </a:lvl9pPr>
          </a:lstStyle>
          <a:p>
            <a:pPr algn="just" eaLnBrk="1" hangingPunct="1"/>
            <a:r>
              <a:rPr lang="ja-JP" altLang="en-US" sz="2300" b="1" dirty="0">
                <a:latin typeface="Meiryo UI" panose="020B0604030504040204" pitchFamily="50" charset="-128"/>
                <a:ea typeface="Meiryo UI" panose="020B0604030504040204" pitchFamily="50" charset="-128"/>
              </a:rPr>
              <a:t>新潟県行政経営改革推進ビジョン</a:t>
            </a:r>
            <a:r>
              <a:rPr lang="ja-JP" altLang="en-US" sz="2300" dirty="0">
                <a:latin typeface="ＭＳ ゴシック" panose="020B0609070205080204" pitchFamily="49" charset="-128"/>
                <a:ea typeface="ＭＳ ゴシック" panose="020B0609070205080204" pitchFamily="49" charset="-128"/>
              </a:rPr>
              <a:t/>
            </a:r>
            <a:br>
              <a:rPr lang="ja-JP" altLang="en-US" sz="2300" dirty="0">
                <a:latin typeface="ＭＳ ゴシック" panose="020B0609070205080204" pitchFamily="49" charset="-128"/>
                <a:ea typeface="ＭＳ ゴシック" panose="020B0609070205080204" pitchFamily="49" charset="-128"/>
              </a:rPr>
            </a:br>
            <a:r>
              <a:rPr lang="ja-JP" altLang="en-US" sz="2300" dirty="0">
                <a:latin typeface="ＭＳ ゴシック" panose="020B0609070205080204" pitchFamily="49" charset="-128"/>
                <a:ea typeface="ＭＳ ゴシック" panose="020B0609070205080204" pitchFamily="49" charset="-128"/>
              </a:rPr>
              <a:t>  </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○政策官庁への変革</a:t>
            </a:r>
            <a:endParaRPr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r>
              <a:rPr lang="en-US" altLang="ja-JP" sz="20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○効率的な政府の実現</a:t>
            </a:r>
          </a:p>
        </p:txBody>
      </p:sp>
      <p:sp>
        <p:nvSpPr>
          <p:cNvPr id="14" name="AutoShape 18"/>
          <p:cNvSpPr>
            <a:spLocks noChangeArrowheads="1"/>
          </p:cNvSpPr>
          <p:nvPr/>
        </p:nvSpPr>
        <p:spPr bwMode="auto">
          <a:xfrm>
            <a:off x="7228786" y="4315853"/>
            <a:ext cx="1871663" cy="576263"/>
          </a:xfrm>
          <a:prstGeom prst="roundRect">
            <a:avLst>
              <a:gd name="adj" fmla="val 16667"/>
            </a:avLst>
          </a:prstGeom>
          <a:solidFill>
            <a:schemeClr val="bg1"/>
          </a:solidFill>
          <a:ln w="9525">
            <a:solidFill>
              <a:schemeClr val="tx1"/>
            </a:solidFill>
            <a:round/>
            <a:headEnd/>
            <a:tailEnd/>
          </a:ln>
          <a:effectLst>
            <a:outerShdw dist="107763" dir="2700000" algn="ctr" rotWithShape="0">
              <a:schemeClr val="bg2">
                <a:alpha val="50000"/>
              </a:schemeClr>
            </a:outerShdw>
          </a:effectLst>
        </p:spPr>
        <p:txBody>
          <a:bodyPr wrap="none" anchor="ctr"/>
          <a:lstStyle>
            <a:lvl1pPr eaLnBrk="0" hangingPunct="0">
              <a:defRPr kumimoji="1" sz="3200">
                <a:solidFill>
                  <a:schemeClr val="tx1"/>
                </a:solidFill>
                <a:latin typeface="Arial" charset="0"/>
                <a:ea typeface="ＭＳ Ｐゴシック" charset="-128"/>
              </a:defRPr>
            </a:lvl1pPr>
            <a:lvl2pPr marL="742950" indent="-285750" eaLnBrk="0" hangingPunct="0">
              <a:defRPr kumimoji="1" sz="3200">
                <a:solidFill>
                  <a:schemeClr val="tx1"/>
                </a:solidFill>
                <a:latin typeface="Arial" charset="0"/>
                <a:ea typeface="ＭＳ Ｐゴシック" charset="-128"/>
              </a:defRPr>
            </a:lvl2pPr>
            <a:lvl3pPr marL="1143000" indent="-228600" eaLnBrk="0" hangingPunct="0">
              <a:defRPr kumimoji="1" sz="3200">
                <a:solidFill>
                  <a:schemeClr val="tx1"/>
                </a:solidFill>
                <a:latin typeface="Arial" charset="0"/>
                <a:ea typeface="ＭＳ Ｐゴシック" charset="-128"/>
              </a:defRPr>
            </a:lvl3pPr>
            <a:lvl4pPr marL="1600200" indent="-228600" eaLnBrk="0" hangingPunct="0">
              <a:defRPr kumimoji="1" sz="3200">
                <a:solidFill>
                  <a:schemeClr val="tx1"/>
                </a:solidFill>
                <a:latin typeface="Arial" charset="0"/>
                <a:ea typeface="ＭＳ Ｐゴシック" charset="-128"/>
              </a:defRPr>
            </a:lvl4pPr>
            <a:lvl5pPr marL="2057400" indent="-228600" eaLnBrk="0" hangingPunct="0">
              <a:defRPr kumimoji="1" sz="3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3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3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3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3200">
                <a:solidFill>
                  <a:schemeClr val="tx1"/>
                </a:solidFill>
                <a:latin typeface="Arial" charset="0"/>
                <a:ea typeface="ＭＳ Ｐゴシック" charset="-128"/>
              </a:defRPr>
            </a:lvl9pPr>
          </a:lstStyle>
          <a:p>
            <a:pPr algn="ctr" eaLnBrk="1" hangingPunct="1"/>
            <a:r>
              <a:rPr lang="ja-JP" altLang="en-US" sz="1800" dirty="0">
                <a:latin typeface="Meiryo UI" panose="020B0604030504040204" pitchFamily="50" charset="-128"/>
                <a:ea typeface="Meiryo UI" panose="020B0604030504040204" pitchFamily="50" charset="-128"/>
              </a:rPr>
              <a:t>管理の適正化</a:t>
            </a:r>
          </a:p>
        </p:txBody>
      </p:sp>
      <p:cxnSp>
        <p:nvCxnSpPr>
          <p:cNvPr id="15" name="AutoShape 19"/>
          <p:cNvCxnSpPr>
            <a:cxnSpLocks noChangeShapeType="1"/>
            <a:stCxn id="11" idx="2"/>
            <a:endCxn id="12" idx="0"/>
          </p:cNvCxnSpPr>
          <p:nvPr/>
        </p:nvCxnSpPr>
        <p:spPr bwMode="auto">
          <a:xfrm rot="5400000">
            <a:off x="6361217" y="3576871"/>
            <a:ext cx="430212" cy="1047750"/>
          </a:xfrm>
          <a:prstGeom prst="bentConnector3">
            <a:avLst>
              <a:gd name="adj1" fmla="val 49815"/>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AutoShape 20"/>
          <p:cNvCxnSpPr>
            <a:cxnSpLocks noChangeShapeType="1"/>
          </p:cNvCxnSpPr>
          <p:nvPr/>
        </p:nvCxnSpPr>
        <p:spPr bwMode="auto">
          <a:xfrm rot="16200000" flipH="1">
            <a:off x="7420874" y="3568140"/>
            <a:ext cx="430212" cy="1065212"/>
          </a:xfrm>
          <a:prstGeom prst="bentConnector3">
            <a:avLst>
              <a:gd name="adj1" fmla="val 49815"/>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AutoShape 21"/>
          <p:cNvSpPr>
            <a:spLocks noChangeArrowheads="1"/>
          </p:cNvSpPr>
          <p:nvPr/>
        </p:nvSpPr>
        <p:spPr bwMode="auto">
          <a:xfrm>
            <a:off x="1451873" y="3379228"/>
            <a:ext cx="2881312" cy="506413"/>
          </a:xfrm>
          <a:prstGeom prst="roundRect">
            <a:avLst>
              <a:gd name="adj" fmla="val 16667"/>
            </a:avLst>
          </a:prstGeom>
          <a:gradFill rotWithShape="1">
            <a:gsLst>
              <a:gs pos="0">
                <a:srgbClr val="FFFFFF"/>
              </a:gs>
              <a:gs pos="96001">
                <a:srgbClr val="FFFFFF"/>
              </a:gs>
              <a:gs pos="100000">
                <a:srgbClr val="6600FF"/>
              </a:gs>
            </a:gsLst>
            <a:path path="shape">
              <a:fillToRect l="50000" t="50000" r="50000" b="50000"/>
            </a:path>
          </a:gradFill>
          <a:ln w="9525">
            <a:solidFill>
              <a:schemeClr val="tx1"/>
            </a:solidFill>
            <a:round/>
            <a:headEnd/>
            <a:tailEnd/>
          </a:ln>
          <a:effectLst>
            <a:outerShdw dist="107763" dir="2700000" algn="ctr" rotWithShape="0">
              <a:schemeClr val="bg2">
                <a:alpha val="50000"/>
              </a:schemeClr>
            </a:outerShdw>
          </a:effectLst>
        </p:spPr>
        <p:txBody>
          <a:bodyPr wrap="none" anchor="ctr"/>
          <a:lstStyle>
            <a:lvl1pPr eaLnBrk="0" hangingPunct="0">
              <a:defRPr kumimoji="1" sz="3200">
                <a:solidFill>
                  <a:schemeClr val="tx1"/>
                </a:solidFill>
                <a:latin typeface="Arial" charset="0"/>
                <a:ea typeface="ＭＳ Ｐゴシック" charset="-128"/>
              </a:defRPr>
            </a:lvl1pPr>
            <a:lvl2pPr marL="742950" indent="-285750" eaLnBrk="0" hangingPunct="0">
              <a:defRPr kumimoji="1" sz="3200">
                <a:solidFill>
                  <a:schemeClr val="tx1"/>
                </a:solidFill>
                <a:latin typeface="Arial" charset="0"/>
                <a:ea typeface="ＭＳ Ｐゴシック" charset="-128"/>
              </a:defRPr>
            </a:lvl2pPr>
            <a:lvl3pPr marL="1143000" indent="-228600" eaLnBrk="0" hangingPunct="0">
              <a:defRPr kumimoji="1" sz="3200">
                <a:solidFill>
                  <a:schemeClr val="tx1"/>
                </a:solidFill>
                <a:latin typeface="Arial" charset="0"/>
                <a:ea typeface="ＭＳ Ｐゴシック" charset="-128"/>
              </a:defRPr>
            </a:lvl3pPr>
            <a:lvl4pPr marL="1600200" indent="-228600" eaLnBrk="0" hangingPunct="0">
              <a:defRPr kumimoji="1" sz="3200">
                <a:solidFill>
                  <a:schemeClr val="tx1"/>
                </a:solidFill>
                <a:latin typeface="Arial" charset="0"/>
                <a:ea typeface="ＭＳ Ｐゴシック" charset="-128"/>
              </a:defRPr>
            </a:lvl4pPr>
            <a:lvl5pPr marL="2057400" indent="-228600" eaLnBrk="0" hangingPunct="0">
              <a:defRPr kumimoji="1" sz="3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3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3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3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3200">
                <a:solidFill>
                  <a:schemeClr val="tx1"/>
                </a:solidFill>
                <a:latin typeface="Arial" charset="0"/>
                <a:ea typeface="ＭＳ Ｐゴシック" charset="-128"/>
              </a:defRPr>
            </a:lvl9pPr>
          </a:lstStyle>
          <a:p>
            <a:pPr algn="ctr" eaLnBrk="1" hangingPunct="1"/>
            <a:r>
              <a:rPr lang="ja-JP" altLang="en-US" sz="2400" dirty="0">
                <a:ea typeface="Meiryo UI" panose="020B0604030504040204" pitchFamily="50" charset="-128"/>
              </a:rPr>
              <a:t>地域情報化</a:t>
            </a:r>
          </a:p>
        </p:txBody>
      </p:sp>
      <p:sp>
        <p:nvSpPr>
          <p:cNvPr id="18" name="AutoShape 22"/>
          <p:cNvSpPr>
            <a:spLocks noChangeArrowheads="1"/>
          </p:cNvSpPr>
          <p:nvPr/>
        </p:nvSpPr>
        <p:spPr bwMode="auto">
          <a:xfrm>
            <a:off x="3143519" y="4319736"/>
            <a:ext cx="1871662" cy="576263"/>
          </a:xfrm>
          <a:prstGeom prst="roundRect">
            <a:avLst>
              <a:gd name="adj" fmla="val 16667"/>
            </a:avLst>
          </a:prstGeom>
          <a:solidFill>
            <a:schemeClr val="bg1"/>
          </a:solidFill>
          <a:ln w="9525">
            <a:solidFill>
              <a:schemeClr val="tx1"/>
            </a:solidFill>
            <a:round/>
            <a:headEnd/>
            <a:tailEnd/>
          </a:ln>
          <a:effectLst>
            <a:outerShdw dist="107763" dir="2700000" algn="ctr" rotWithShape="0">
              <a:schemeClr val="bg2">
                <a:alpha val="50000"/>
              </a:schemeClr>
            </a:outerShdw>
          </a:effectLst>
        </p:spPr>
        <p:txBody>
          <a:bodyPr wrap="none" anchor="ctr"/>
          <a:lstStyle>
            <a:lvl1pPr eaLnBrk="0" hangingPunct="0">
              <a:defRPr kumimoji="1" sz="3200">
                <a:solidFill>
                  <a:schemeClr val="tx1"/>
                </a:solidFill>
                <a:latin typeface="Arial" charset="0"/>
                <a:ea typeface="ＭＳ Ｐゴシック" charset="-128"/>
              </a:defRPr>
            </a:lvl1pPr>
            <a:lvl2pPr marL="742950" indent="-285750" eaLnBrk="0" hangingPunct="0">
              <a:defRPr kumimoji="1" sz="3200">
                <a:solidFill>
                  <a:schemeClr val="tx1"/>
                </a:solidFill>
                <a:latin typeface="Arial" charset="0"/>
                <a:ea typeface="ＭＳ Ｐゴシック" charset="-128"/>
              </a:defRPr>
            </a:lvl2pPr>
            <a:lvl3pPr marL="1143000" indent="-228600" eaLnBrk="0" hangingPunct="0">
              <a:defRPr kumimoji="1" sz="3200">
                <a:solidFill>
                  <a:schemeClr val="tx1"/>
                </a:solidFill>
                <a:latin typeface="Arial" charset="0"/>
                <a:ea typeface="ＭＳ Ｐゴシック" charset="-128"/>
              </a:defRPr>
            </a:lvl3pPr>
            <a:lvl4pPr marL="1600200" indent="-228600" eaLnBrk="0" hangingPunct="0">
              <a:defRPr kumimoji="1" sz="3200">
                <a:solidFill>
                  <a:schemeClr val="tx1"/>
                </a:solidFill>
                <a:latin typeface="Arial" charset="0"/>
                <a:ea typeface="ＭＳ Ｐゴシック" charset="-128"/>
              </a:defRPr>
            </a:lvl4pPr>
            <a:lvl5pPr marL="2057400" indent="-228600" eaLnBrk="0" hangingPunct="0">
              <a:defRPr kumimoji="1" sz="3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3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3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3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3200">
                <a:solidFill>
                  <a:schemeClr val="tx1"/>
                </a:solidFill>
                <a:latin typeface="Arial" charset="0"/>
                <a:ea typeface="ＭＳ Ｐゴシック" charset="-128"/>
              </a:defRPr>
            </a:lvl9pPr>
          </a:lstStyle>
          <a:p>
            <a:pPr algn="ctr" eaLnBrk="1" hangingPunct="1"/>
            <a:r>
              <a:rPr lang="ja-JP" altLang="en-US" sz="2200" dirty="0">
                <a:latin typeface="Meiryo UI" panose="020B0604030504040204" pitchFamily="50" charset="-128"/>
                <a:ea typeface="Meiryo UI" panose="020B0604030504040204" pitchFamily="50" charset="-128"/>
              </a:rPr>
              <a:t>産業</a:t>
            </a:r>
          </a:p>
        </p:txBody>
      </p:sp>
      <p:sp>
        <p:nvSpPr>
          <p:cNvPr id="19" name="AutoShape 23"/>
          <p:cNvSpPr>
            <a:spLocks noChangeArrowheads="1"/>
          </p:cNvSpPr>
          <p:nvPr/>
        </p:nvSpPr>
        <p:spPr bwMode="auto">
          <a:xfrm>
            <a:off x="819279" y="4315852"/>
            <a:ext cx="1871662" cy="576263"/>
          </a:xfrm>
          <a:prstGeom prst="roundRect">
            <a:avLst>
              <a:gd name="adj" fmla="val 16667"/>
            </a:avLst>
          </a:prstGeom>
          <a:solidFill>
            <a:schemeClr val="bg1"/>
          </a:solidFill>
          <a:ln w="9525">
            <a:solidFill>
              <a:schemeClr val="tx1"/>
            </a:solidFill>
            <a:round/>
            <a:headEnd/>
            <a:tailEnd/>
          </a:ln>
          <a:effectLst>
            <a:outerShdw dist="107763" dir="2700000" algn="ctr" rotWithShape="0">
              <a:schemeClr val="bg2">
                <a:alpha val="50000"/>
              </a:schemeClr>
            </a:outerShdw>
          </a:effectLst>
        </p:spPr>
        <p:txBody>
          <a:bodyPr wrap="none" anchor="ctr"/>
          <a:lstStyle>
            <a:lvl1pPr eaLnBrk="0" hangingPunct="0">
              <a:defRPr kumimoji="1" sz="3200">
                <a:solidFill>
                  <a:schemeClr val="tx1"/>
                </a:solidFill>
                <a:latin typeface="Arial" charset="0"/>
                <a:ea typeface="ＭＳ Ｐゴシック" charset="-128"/>
              </a:defRPr>
            </a:lvl1pPr>
            <a:lvl2pPr marL="742950" indent="-285750" eaLnBrk="0" hangingPunct="0">
              <a:defRPr kumimoji="1" sz="3200">
                <a:solidFill>
                  <a:schemeClr val="tx1"/>
                </a:solidFill>
                <a:latin typeface="Arial" charset="0"/>
                <a:ea typeface="ＭＳ Ｐゴシック" charset="-128"/>
              </a:defRPr>
            </a:lvl2pPr>
            <a:lvl3pPr marL="1143000" indent="-228600" eaLnBrk="0" hangingPunct="0">
              <a:defRPr kumimoji="1" sz="3200">
                <a:solidFill>
                  <a:schemeClr val="tx1"/>
                </a:solidFill>
                <a:latin typeface="Arial" charset="0"/>
                <a:ea typeface="ＭＳ Ｐゴシック" charset="-128"/>
              </a:defRPr>
            </a:lvl3pPr>
            <a:lvl4pPr marL="1600200" indent="-228600" eaLnBrk="0" hangingPunct="0">
              <a:defRPr kumimoji="1" sz="3200">
                <a:solidFill>
                  <a:schemeClr val="tx1"/>
                </a:solidFill>
                <a:latin typeface="Arial" charset="0"/>
                <a:ea typeface="ＭＳ Ｐゴシック" charset="-128"/>
              </a:defRPr>
            </a:lvl4pPr>
            <a:lvl5pPr marL="2057400" indent="-228600" eaLnBrk="0" hangingPunct="0">
              <a:defRPr kumimoji="1" sz="3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3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3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3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3200">
                <a:solidFill>
                  <a:schemeClr val="tx1"/>
                </a:solidFill>
                <a:latin typeface="Arial" charset="0"/>
                <a:ea typeface="ＭＳ Ｐゴシック" charset="-128"/>
              </a:defRPr>
            </a:lvl9pPr>
          </a:lstStyle>
          <a:p>
            <a:pPr algn="ctr" eaLnBrk="1" hangingPunct="1"/>
            <a:r>
              <a:rPr lang="ja-JP" altLang="en-US" sz="2200" dirty="0">
                <a:latin typeface="Meiryo UI" panose="020B0604030504040204" pitchFamily="50" charset="-128"/>
                <a:ea typeface="Meiryo UI" panose="020B0604030504040204" pitchFamily="50" charset="-128"/>
              </a:rPr>
              <a:t>くらし</a:t>
            </a:r>
          </a:p>
        </p:txBody>
      </p:sp>
      <p:cxnSp>
        <p:nvCxnSpPr>
          <p:cNvPr id="20" name="AutoShape 24"/>
          <p:cNvCxnSpPr>
            <a:cxnSpLocks noChangeShapeType="1"/>
            <a:stCxn id="17" idx="2"/>
            <a:endCxn id="18" idx="0"/>
          </p:cNvCxnSpPr>
          <p:nvPr/>
        </p:nvCxnSpPr>
        <p:spPr bwMode="auto">
          <a:xfrm rot="16200000" flipH="1">
            <a:off x="3268893" y="3509277"/>
            <a:ext cx="434095" cy="1186821"/>
          </a:xfrm>
          <a:prstGeom prst="bentConnector3">
            <a:avLst>
              <a:gd name="adj1" fmla="val 50000"/>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 name="AutoShape 25"/>
          <p:cNvCxnSpPr>
            <a:cxnSpLocks noChangeShapeType="1"/>
            <a:stCxn id="17" idx="2"/>
            <a:endCxn id="19" idx="0"/>
          </p:cNvCxnSpPr>
          <p:nvPr/>
        </p:nvCxnSpPr>
        <p:spPr bwMode="auto">
          <a:xfrm rot="5400000">
            <a:off x="2108716" y="3532037"/>
            <a:ext cx="430211" cy="1137419"/>
          </a:xfrm>
          <a:prstGeom prst="bentConnector3">
            <a:avLst>
              <a:gd name="adj1" fmla="val 50000"/>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 name="Line 32"/>
          <p:cNvSpPr>
            <a:spLocks noChangeShapeType="1"/>
          </p:cNvSpPr>
          <p:nvPr/>
        </p:nvSpPr>
        <p:spPr bwMode="auto">
          <a:xfrm flipH="1">
            <a:off x="7097024" y="4100747"/>
            <a:ext cx="6350" cy="791369"/>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dirty="0">
              <a:ea typeface="Meiryo UI" panose="020B0604030504040204" pitchFamily="50" charset="-128"/>
            </a:endParaRPr>
          </a:p>
        </p:txBody>
      </p:sp>
      <p:sp>
        <p:nvSpPr>
          <p:cNvPr id="23" name="AutoShape 33"/>
          <p:cNvSpPr>
            <a:spLocks noChangeArrowheads="1"/>
          </p:cNvSpPr>
          <p:nvPr/>
        </p:nvSpPr>
        <p:spPr bwMode="auto">
          <a:xfrm>
            <a:off x="5115823" y="5323121"/>
            <a:ext cx="1871662" cy="576262"/>
          </a:xfrm>
          <a:prstGeom prst="roundRect">
            <a:avLst>
              <a:gd name="adj" fmla="val 16667"/>
            </a:avLst>
          </a:prstGeom>
          <a:solidFill>
            <a:schemeClr val="bg1"/>
          </a:solidFill>
          <a:ln w="9525">
            <a:solidFill>
              <a:schemeClr val="tx1"/>
            </a:solidFill>
            <a:round/>
            <a:headEnd/>
            <a:tailEnd/>
          </a:ln>
          <a:effectLst>
            <a:outerShdw dist="107763" dir="2700000" algn="ctr" rotWithShape="0">
              <a:schemeClr val="bg2">
                <a:alpha val="50000"/>
              </a:schemeClr>
            </a:outerShdw>
          </a:effectLst>
        </p:spPr>
        <p:txBody>
          <a:bodyPr wrap="none" anchor="ctr"/>
          <a:lstStyle>
            <a:lvl1pPr eaLnBrk="0" hangingPunct="0">
              <a:defRPr kumimoji="1" sz="3200">
                <a:solidFill>
                  <a:schemeClr val="tx1"/>
                </a:solidFill>
                <a:latin typeface="Arial" charset="0"/>
                <a:ea typeface="ＭＳ Ｐゴシック" charset="-128"/>
              </a:defRPr>
            </a:lvl1pPr>
            <a:lvl2pPr marL="742950" indent="-285750" eaLnBrk="0" hangingPunct="0">
              <a:defRPr kumimoji="1" sz="3200">
                <a:solidFill>
                  <a:schemeClr val="tx1"/>
                </a:solidFill>
                <a:latin typeface="Arial" charset="0"/>
                <a:ea typeface="ＭＳ Ｐゴシック" charset="-128"/>
              </a:defRPr>
            </a:lvl2pPr>
            <a:lvl3pPr marL="1143000" indent="-228600" eaLnBrk="0" hangingPunct="0">
              <a:defRPr kumimoji="1" sz="3200">
                <a:solidFill>
                  <a:schemeClr val="tx1"/>
                </a:solidFill>
                <a:latin typeface="Arial" charset="0"/>
                <a:ea typeface="ＭＳ Ｐゴシック" charset="-128"/>
              </a:defRPr>
            </a:lvl3pPr>
            <a:lvl4pPr marL="1600200" indent="-228600" eaLnBrk="0" hangingPunct="0">
              <a:defRPr kumimoji="1" sz="3200">
                <a:solidFill>
                  <a:schemeClr val="tx1"/>
                </a:solidFill>
                <a:latin typeface="Arial" charset="0"/>
                <a:ea typeface="ＭＳ Ｐゴシック" charset="-128"/>
              </a:defRPr>
            </a:lvl4pPr>
            <a:lvl5pPr marL="2057400" indent="-228600" eaLnBrk="0" hangingPunct="0">
              <a:defRPr kumimoji="1" sz="3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3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3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3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3200">
                <a:solidFill>
                  <a:schemeClr val="tx1"/>
                </a:solidFill>
                <a:latin typeface="Arial" charset="0"/>
                <a:ea typeface="ＭＳ Ｐゴシック" charset="-128"/>
              </a:defRPr>
            </a:lvl9pPr>
          </a:lstStyle>
          <a:p>
            <a:pPr algn="ctr" eaLnBrk="1" hangingPunct="1"/>
            <a:r>
              <a:rPr lang="en-US" altLang="ja-JP" sz="2200" dirty="0">
                <a:latin typeface="Meiryo UI" panose="020B0604030504040204" pitchFamily="50" charset="-128"/>
                <a:ea typeface="Meiryo UI" panose="020B0604030504040204" pitchFamily="50" charset="-128"/>
              </a:rPr>
              <a:t> </a:t>
            </a:r>
            <a:r>
              <a:rPr lang="ja-JP" altLang="en-US" sz="2200" dirty="0">
                <a:latin typeface="Meiryo UI" panose="020B0604030504040204" pitchFamily="50" charset="-128"/>
                <a:ea typeface="Meiryo UI" panose="020B0604030504040204" pitchFamily="50" charset="-128"/>
              </a:rPr>
              <a:t>人材育成</a:t>
            </a:r>
          </a:p>
        </p:txBody>
      </p:sp>
      <p:sp>
        <p:nvSpPr>
          <p:cNvPr id="24" name="AutoShape 33"/>
          <p:cNvSpPr>
            <a:spLocks noChangeArrowheads="1"/>
          </p:cNvSpPr>
          <p:nvPr/>
        </p:nvSpPr>
        <p:spPr bwMode="auto">
          <a:xfrm>
            <a:off x="7229579" y="5323121"/>
            <a:ext cx="1871662" cy="576262"/>
          </a:xfrm>
          <a:prstGeom prst="roundRect">
            <a:avLst>
              <a:gd name="adj" fmla="val 16667"/>
            </a:avLst>
          </a:prstGeom>
          <a:solidFill>
            <a:schemeClr val="bg1"/>
          </a:solidFill>
          <a:ln w="9525">
            <a:solidFill>
              <a:schemeClr val="tx1"/>
            </a:solidFill>
            <a:round/>
            <a:headEnd/>
            <a:tailEnd/>
          </a:ln>
          <a:effectLst>
            <a:outerShdw dist="107763" dir="2700000" algn="ctr" rotWithShape="0">
              <a:schemeClr val="bg2">
                <a:alpha val="50000"/>
              </a:schemeClr>
            </a:outerShdw>
          </a:effectLst>
        </p:spPr>
        <p:txBody>
          <a:bodyPr wrap="none" anchor="ctr"/>
          <a:lstStyle>
            <a:lvl1pPr eaLnBrk="0" hangingPunct="0">
              <a:defRPr kumimoji="1" sz="3200">
                <a:solidFill>
                  <a:schemeClr val="tx1"/>
                </a:solidFill>
                <a:latin typeface="Arial" charset="0"/>
                <a:ea typeface="ＭＳ Ｐゴシック" charset="-128"/>
              </a:defRPr>
            </a:lvl1pPr>
            <a:lvl2pPr marL="742950" indent="-285750" eaLnBrk="0" hangingPunct="0">
              <a:defRPr kumimoji="1" sz="3200">
                <a:solidFill>
                  <a:schemeClr val="tx1"/>
                </a:solidFill>
                <a:latin typeface="Arial" charset="0"/>
                <a:ea typeface="ＭＳ Ｐゴシック" charset="-128"/>
              </a:defRPr>
            </a:lvl2pPr>
            <a:lvl3pPr marL="1143000" indent="-228600" eaLnBrk="0" hangingPunct="0">
              <a:defRPr kumimoji="1" sz="3200">
                <a:solidFill>
                  <a:schemeClr val="tx1"/>
                </a:solidFill>
                <a:latin typeface="Arial" charset="0"/>
                <a:ea typeface="ＭＳ Ｐゴシック" charset="-128"/>
              </a:defRPr>
            </a:lvl3pPr>
            <a:lvl4pPr marL="1600200" indent="-228600" eaLnBrk="0" hangingPunct="0">
              <a:defRPr kumimoji="1" sz="3200">
                <a:solidFill>
                  <a:schemeClr val="tx1"/>
                </a:solidFill>
                <a:latin typeface="Arial" charset="0"/>
                <a:ea typeface="ＭＳ Ｐゴシック" charset="-128"/>
              </a:defRPr>
            </a:lvl4pPr>
            <a:lvl5pPr marL="2057400" indent="-228600" eaLnBrk="0" hangingPunct="0">
              <a:defRPr kumimoji="1" sz="3200">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sz="3200">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sz="3200">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sz="3200">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sz="3200">
                <a:solidFill>
                  <a:schemeClr val="tx1"/>
                </a:solidFill>
                <a:latin typeface="Arial" charset="0"/>
                <a:ea typeface="ＭＳ Ｐゴシック" charset="-128"/>
              </a:defRPr>
            </a:lvl9pPr>
          </a:lstStyle>
          <a:p>
            <a:pPr algn="ctr" eaLnBrk="1" hangingPunct="1"/>
            <a:r>
              <a:rPr lang="en-US" altLang="ja-JP" sz="2200" dirty="0">
                <a:latin typeface="Meiryo UI" panose="020B0604030504040204" pitchFamily="50" charset="-128"/>
                <a:ea typeface="Meiryo UI" panose="020B0604030504040204" pitchFamily="50" charset="-128"/>
              </a:rPr>
              <a:t> </a:t>
            </a:r>
            <a:r>
              <a:rPr lang="ja-JP" altLang="en-US" sz="2200" dirty="0">
                <a:latin typeface="Meiryo UI" panose="020B0604030504040204" pitchFamily="50" charset="-128"/>
                <a:ea typeface="Meiryo UI" panose="020B0604030504040204" pitchFamily="50" charset="-128"/>
              </a:rPr>
              <a:t>災害時の強化</a:t>
            </a:r>
          </a:p>
        </p:txBody>
      </p:sp>
      <p:cxnSp>
        <p:nvCxnSpPr>
          <p:cNvPr id="25" name="AutoShape 19"/>
          <p:cNvCxnSpPr>
            <a:cxnSpLocks noChangeShapeType="1"/>
          </p:cNvCxnSpPr>
          <p:nvPr/>
        </p:nvCxnSpPr>
        <p:spPr bwMode="auto">
          <a:xfrm rot="5400000">
            <a:off x="6358042" y="4587229"/>
            <a:ext cx="430212" cy="1047750"/>
          </a:xfrm>
          <a:prstGeom prst="bentConnector3">
            <a:avLst>
              <a:gd name="adj1" fmla="val 49815"/>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 name="AutoShape 20"/>
          <p:cNvCxnSpPr>
            <a:cxnSpLocks noChangeShapeType="1"/>
          </p:cNvCxnSpPr>
          <p:nvPr/>
        </p:nvCxnSpPr>
        <p:spPr bwMode="auto">
          <a:xfrm rot="16200000" flipH="1">
            <a:off x="7414523" y="4578498"/>
            <a:ext cx="430212" cy="1065212"/>
          </a:xfrm>
          <a:prstGeom prst="bentConnector3">
            <a:avLst>
              <a:gd name="adj1" fmla="val 49815"/>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8" name="タイトル 1"/>
          <p:cNvSpPr txBox="1">
            <a:spLocks/>
          </p:cNvSpPr>
          <p:nvPr/>
        </p:nvSpPr>
        <p:spPr>
          <a:xfrm>
            <a:off x="500960" y="227261"/>
            <a:ext cx="8915400" cy="521605"/>
          </a:xfrm>
          <a:prstGeom prst="rect">
            <a:avLst/>
          </a:prstGeom>
          <a:blipFill>
            <a:blip r:embed="rId3"/>
            <a:tile tx="0" ty="0" sx="100000" sy="100000" flip="none" algn="tl"/>
          </a:blipFill>
          <a:ln>
            <a:solidFill>
              <a:schemeClr val="accent1"/>
            </a:solidFill>
          </a:ln>
        </p:spPr>
        <p:txBody>
          <a:bodyP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2800" b="1" dirty="0" smtClean="0">
                <a:solidFill>
                  <a:srgbClr val="002060"/>
                </a:solidFill>
                <a:latin typeface="Meiryo UI" panose="020B0604030504040204" pitchFamily="50" charset="-128"/>
                <a:ea typeface="Meiryo UI" panose="020B0604030504040204" pitchFamily="50" charset="-128"/>
                <a:cs typeface="Meiryo UI" panose="020B0604030504040204" pitchFamily="50" charset="-128"/>
              </a:rPr>
              <a:t>新潟県情報化プラン</a:t>
            </a:r>
            <a:r>
              <a:rPr lang="en-US" altLang="ja-JP" sz="2800" b="1" dirty="0" smtClean="0">
                <a:solidFill>
                  <a:srgbClr val="002060"/>
                </a:solidFill>
                <a:latin typeface="Meiryo UI" panose="020B0604030504040204" pitchFamily="50" charset="-128"/>
                <a:ea typeface="Meiryo UI" panose="020B0604030504040204" pitchFamily="50" charset="-128"/>
                <a:cs typeface="Meiryo UI" panose="020B0604030504040204" pitchFamily="50" charset="-128"/>
              </a:rPr>
              <a:t>(2016</a:t>
            </a:r>
            <a:r>
              <a:rPr lang="ja-JP" altLang="en-US" sz="2800" b="1" dirty="0" smtClean="0">
                <a:solidFill>
                  <a:srgbClr val="002060"/>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2800" b="1" dirty="0" smtClean="0">
                <a:solidFill>
                  <a:srgbClr val="002060"/>
                </a:solidFill>
                <a:latin typeface="Meiryo UI" panose="020B0604030504040204" pitchFamily="50" charset="-128"/>
                <a:ea typeface="Meiryo UI" panose="020B0604030504040204" pitchFamily="50" charset="-128"/>
                <a:cs typeface="Meiryo UI" panose="020B0604030504040204" pitchFamily="50" charset="-128"/>
              </a:rPr>
              <a:t>2019</a:t>
            </a:r>
            <a:r>
              <a:rPr lang="ja-JP" altLang="en-US" sz="2800" b="1" dirty="0" smtClean="0">
                <a:solidFill>
                  <a:srgbClr val="002060"/>
                </a:solidFill>
                <a:latin typeface="Meiryo UI" panose="020B0604030504040204" pitchFamily="50" charset="-128"/>
                <a:ea typeface="Meiryo UI" panose="020B0604030504040204" pitchFamily="50" charset="-128"/>
                <a:cs typeface="Meiryo UI" panose="020B0604030504040204" pitchFamily="50" charset="-128"/>
              </a:rPr>
              <a:t>）の概要</a:t>
            </a:r>
            <a:endParaRPr lang="ja-JP" altLang="en-US" sz="2800" b="1" dirty="0">
              <a:solidFill>
                <a:srgbClr val="00206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 name="スライド番号プレースホルダー 1"/>
          <p:cNvSpPr>
            <a:spLocks noGrp="1"/>
          </p:cNvSpPr>
          <p:nvPr>
            <p:ph type="sldNum" sz="quarter" idx="12"/>
          </p:nvPr>
        </p:nvSpPr>
        <p:spPr/>
        <p:txBody>
          <a:bodyPr/>
          <a:lstStyle/>
          <a:p>
            <a:fld id="{623108DB-56D9-4669-A95A-E27FB6A1516F}" type="slidenum">
              <a:rPr lang="ja-JP" altLang="en-US" smtClean="0">
                <a:solidFill>
                  <a:prstClr val="black">
                    <a:tint val="75000"/>
                  </a:prstClr>
                </a:solidFill>
              </a:rPr>
              <a:pPr/>
              <a:t>8</a:t>
            </a:fld>
            <a:endParaRPr lang="ja-JP" altLang="en-US">
              <a:solidFill>
                <a:prstClr val="black">
                  <a:tint val="75000"/>
                </a:prstClr>
              </a:solidFill>
            </a:endParaRPr>
          </a:p>
        </p:txBody>
      </p:sp>
    </p:spTree>
    <p:extLst>
      <p:ext uri="{BB962C8B-B14F-4D97-AF65-F5344CB8AC3E}">
        <p14:creationId xmlns:p14="http://schemas.microsoft.com/office/powerpoint/2010/main" val="279898155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503</TotalTime>
  <Words>2287</Words>
  <Application>Microsoft Office PowerPoint</Application>
  <PresentationFormat>A4 210 x 297 mm</PresentationFormat>
  <Paragraphs>236</Paragraphs>
  <Slides>16</Slides>
  <Notes>16</Notes>
  <HiddenSlides>0</HiddenSlides>
  <MMClips>0</MMClips>
  <ScaleCrop>false</ScaleCrop>
  <HeadingPairs>
    <vt:vector size="6" baseType="variant">
      <vt:variant>
        <vt:lpstr>使用されているフォント</vt:lpstr>
      </vt:variant>
      <vt:variant>
        <vt:i4>8</vt:i4>
      </vt:variant>
      <vt:variant>
        <vt:lpstr>テーマ</vt:lpstr>
      </vt:variant>
      <vt:variant>
        <vt:i4>2</vt:i4>
      </vt:variant>
      <vt:variant>
        <vt:lpstr>スライド タイトル</vt:lpstr>
      </vt:variant>
      <vt:variant>
        <vt:i4>16</vt:i4>
      </vt:variant>
    </vt:vector>
  </HeadingPairs>
  <TitlesOfParts>
    <vt:vector size="26" baseType="lpstr">
      <vt:lpstr>ＤＦ特太ゴシック体</vt:lpstr>
      <vt:lpstr>Meiryo UI</vt:lpstr>
      <vt:lpstr>ＭＳ Ｐゴシック</vt:lpstr>
      <vt:lpstr>ＭＳ ゴシック</vt:lpstr>
      <vt:lpstr>メイリオ</vt:lpstr>
      <vt:lpstr>Arial</vt:lpstr>
      <vt:lpstr>Calibri</vt:lpstr>
      <vt:lpstr>Wingdings</vt:lpstr>
      <vt:lpstr>Office ​​テーマ</vt:lpstr>
      <vt:lpstr>1_Office ​​テーマ</vt:lpstr>
      <vt:lpstr>都道府県の官民データ活用推進計画</vt:lpstr>
      <vt:lpstr>１.官民データ活用推進基本法  ２.県の対応</vt:lpstr>
      <vt:lpstr>官民データ活用推進基本法制定の背景</vt:lpstr>
      <vt:lpstr>PowerPoint プレゼンテーション</vt:lpstr>
      <vt:lpstr>オープンデータに関する条項</vt:lpstr>
      <vt:lpstr>官民データ活用推進基本計画等の策定（国計画との整合）</vt:lpstr>
      <vt:lpstr>１.官民データ活用推進基本法  ２.県の対応</vt:lpstr>
      <vt:lpstr>新潟県官民データ活用推進計画の策定</vt:lpstr>
      <vt:lpstr>PowerPoint プレゼンテーション</vt:lpstr>
      <vt:lpstr>PowerPoint プレゼンテーション</vt:lpstr>
      <vt:lpstr>Appendix</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新潟県</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官民データ活用推進について</dc:title>
  <dc:creator>新潟県</dc:creator>
  <cp:lastModifiedBy>Murakami, Tomoko/村上 知子</cp:lastModifiedBy>
  <cp:revision>48</cp:revision>
  <cp:lastPrinted>2018-11-16T07:47:52Z</cp:lastPrinted>
  <dcterms:created xsi:type="dcterms:W3CDTF">2018-05-25T08:42:53Z</dcterms:created>
  <dcterms:modified xsi:type="dcterms:W3CDTF">2019-01-31T06:55:05Z</dcterms:modified>
</cp:coreProperties>
</file>