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73576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94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18831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7317"/>
            <a:ext cx="2918831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0D02C-57DC-49FC-B195-FEE649E78E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111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461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72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2446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5717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7332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132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801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43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40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112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052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70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193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05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21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21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D877-2EB3-4FC1-923A-A926403CFC53}" type="datetimeFigureOut">
              <a:rPr kumimoji="1" lang="ja-JP" altLang="en-US" smtClean="0"/>
              <a:t>2019/1/22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C0470FF-637B-4954-AC2D-B994AA2F23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02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新発田市オープンデータ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sz="2400" dirty="0" smtClean="0"/>
              <a:t>新発田市情報政策課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847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１．情報政策課紹介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945879"/>
              </p:ext>
            </p:extLst>
          </p:nvPr>
        </p:nvGraphicFramePr>
        <p:xfrm>
          <a:off x="1223494" y="1499879"/>
          <a:ext cx="10281117" cy="378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1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41357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情報政策課　職員数：１１名</a:t>
                      </a:r>
                      <a:endParaRPr kumimoji="1" lang="ja-JP" alt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9701">
                <a:tc>
                  <a:txBody>
                    <a:bodyPr/>
                    <a:lstStyle/>
                    <a:p>
                      <a:r>
                        <a:rPr kumimoji="1" lang="ja-JP" altLang="en-US" u="sng" dirty="0" smtClean="0"/>
                        <a:t>情報政策係（４名）</a:t>
                      </a:r>
                      <a:endParaRPr kumimoji="1" lang="en-US" altLang="ja-JP" u="sng" dirty="0" smtClean="0"/>
                    </a:p>
                    <a:p>
                      <a:r>
                        <a:rPr kumimoji="1" lang="ja-JP" altLang="en-US" dirty="0" smtClean="0"/>
                        <a:t>　　</a:t>
                      </a:r>
                      <a:r>
                        <a:rPr lang="ja-JP" altLang="en-US" sz="1800" dirty="0" smtClean="0"/>
                        <a:t>内部情報系システム管理運用（庁内</a:t>
                      </a:r>
                      <a:r>
                        <a:rPr lang="en-US" altLang="ja-JP" sz="1800" dirty="0" smtClean="0"/>
                        <a:t>LAN</a:t>
                      </a:r>
                      <a:r>
                        <a:rPr lang="ja-JP" altLang="en-US" sz="1800" dirty="0" err="1" smtClean="0"/>
                        <a:t>、</a:t>
                      </a:r>
                      <a:r>
                        <a:rPr lang="ja-JP" altLang="en-US" sz="1800" dirty="0" smtClean="0"/>
                        <a:t>財務会計、文書管理、統合型</a:t>
                      </a:r>
                      <a:r>
                        <a:rPr lang="en-US" altLang="ja-JP" sz="1800" dirty="0" smtClean="0"/>
                        <a:t>GIS</a:t>
                      </a:r>
                      <a:r>
                        <a:rPr lang="ja-JP" altLang="en-US" sz="1800" dirty="0" err="1" smtClean="0"/>
                        <a:t>、</a:t>
                      </a:r>
                      <a:r>
                        <a:rPr lang="ja-JP" altLang="en-US" sz="1800" dirty="0" smtClean="0"/>
                        <a:t>電子申請など）、</a:t>
                      </a:r>
                      <a:endParaRPr lang="en-US" altLang="ja-JP" sz="1800" dirty="0" smtClean="0"/>
                    </a:p>
                    <a:p>
                      <a:r>
                        <a:rPr lang="ja-JP" altLang="en-US" sz="1800" dirty="0" smtClean="0"/>
                        <a:t>　　地域情報基盤整備、情報政策統括　など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9701">
                <a:tc>
                  <a:txBody>
                    <a:bodyPr/>
                    <a:lstStyle/>
                    <a:p>
                      <a:r>
                        <a:rPr kumimoji="1" lang="ja-JP" altLang="en-US" sz="1800" u="sng" dirty="0" smtClean="0"/>
                        <a:t>情報システム係（３名）</a:t>
                      </a:r>
                      <a:endParaRPr kumimoji="1" lang="en-US" altLang="ja-JP" sz="1800" u="sng" dirty="0" smtClean="0"/>
                    </a:p>
                    <a:p>
                      <a:r>
                        <a:rPr lang="ja-JP" altLang="en-US" sz="1800" dirty="0" smtClean="0"/>
                        <a:t>　　基幹系システム管理運用、番号制度統括　など</a:t>
                      </a:r>
                      <a:endParaRPr kumimoji="1" lang="en-US" altLang="ja-JP" sz="18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9701">
                <a:tc>
                  <a:txBody>
                    <a:bodyPr/>
                    <a:lstStyle/>
                    <a:p>
                      <a:r>
                        <a:rPr lang="ja-JP" altLang="en-US" sz="1800" u="sng" dirty="0" smtClean="0"/>
                        <a:t>統計係（３名）</a:t>
                      </a:r>
                      <a:endParaRPr lang="en-US" altLang="ja-JP" sz="1800" u="sng" dirty="0" smtClean="0"/>
                    </a:p>
                    <a:p>
                      <a:r>
                        <a:rPr kumimoji="1" lang="ja-JP" altLang="en-US" sz="1800" dirty="0" smtClean="0"/>
                        <a:t>　　各種統計調査　など</a:t>
                      </a:r>
                      <a:endParaRPr kumimoji="1" lang="en-US" altLang="ja-JP" sz="18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223494" y="5499279"/>
            <a:ext cx="10281117" cy="9787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u="sng" dirty="0" smtClean="0"/>
              <a:t>オープンデータについては情報政策係が担当</a:t>
            </a:r>
            <a:endParaRPr kumimoji="1" lang="en-US" altLang="ja-JP" sz="2400" b="1" u="sng" dirty="0" smtClean="0"/>
          </a:p>
          <a:p>
            <a:pPr algn="ctr"/>
            <a:r>
              <a:rPr kumimoji="1" lang="ja-JP" altLang="en-US" sz="2000" dirty="0" smtClean="0"/>
              <a:t>（データに関しては一部統計係も担当）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798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２．新発田市オープンデータ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07583" y="1491681"/>
            <a:ext cx="4801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新発田市公式ホームページで公開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ja-JP" sz="24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583" y="1904999"/>
            <a:ext cx="6150133" cy="30531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44683" t="14670" r="22782" b="10814"/>
          <a:stretch/>
        </p:blipFill>
        <p:spPr>
          <a:xfrm>
            <a:off x="6752942" y="1468665"/>
            <a:ext cx="3907623" cy="47696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正方形/長方形 8"/>
          <p:cNvSpPr/>
          <p:nvPr/>
        </p:nvSpPr>
        <p:spPr>
          <a:xfrm>
            <a:off x="4019416" y="4610122"/>
            <a:ext cx="912665" cy="3480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184793"/>
              </p:ext>
            </p:extLst>
          </p:nvPr>
        </p:nvGraphicFramePr>
        <p:xfrm>
          <a:off x="953036" y="5384350"/>
          <a:ext cx="10676586" cy="1238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72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2944">
                <a:tc grid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公開している情報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94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統計情報（</a:t>
                      </a:r>
                      <a:r>
                        <a:rPr kumimoji="1" lang="en-US" altLang="ja-JP" dirty="0" smtClean="0"/>
                        <a:t>Excel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人口・世帯数、町丁目字別人口・世帯数、</a:t>
                      </a:r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歳階級別人口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944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地図情報（</a:t>
                      </a:r>
                      <a:r>
                        <a:rPr kumimoji="1" lang="en-US" altLang="ja-JP" dirty="0" smtClean="0"/>
                        <a:t>shapefile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医療機関、</a:t>
                      </a:r>
                      <a:r>
                        <a:rPr kumimoji="1" lang="en-US" altLang="ja-JP" dirty="0" smtClean="0"/>
                        <a:t>Wi-Fi</a:t>
                      </a:r>
                      <a:r>
                        <a:rPr kumimoji="1" lang="ja-JP" altLang="en-US" dirty="0" smtClean="0"/>
                        <a:t>設置施設（</a:t>
                      </a:r>
                      <a:r>
                        <a:rPr kumimoji="1" lang="en-US" altLang="ja-JP" dirty="0" smtClean="0"/>
                        <a:t>Shibata</a:t>
                      </a:r>
                      <a:r>
                        <a:rPr kumimoji="1" lang="en-US" altLang="ja-JP" baseline="0" dirty="0" smtClean="0"/>
                        <a:t> City Free Wi-Fi</a:t>
                      </a:r>
                      <a:r>
                        <a:rPr kumimoji="1" lang="ja-JP" altLang="en-US" dirty="0" smtClean="0"/>
                        <a:t>）、避難所、避難場所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0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３．オープンデータ公開までの経緯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75316" y="1707634"/>
            <a:ext cx="98689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sz="2000" dirty="0" smtClean="0"/>
              <a:t>2016</a:t>
            </a:r>
            <a:r>
              <a:rPr lang="ja-JP" altLang="en-US" sz="2000" dirty="0" smtClean="0"/>
              <a:t>年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 dirty="0" smtClean="0"/>
              <a:t>・オープンデータについての調査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 dirty="0" smtClean="0"/>
              <a:t>　先進自治体の状況やオープンデータに関して調査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 dirty="0" smtClean="0"/>
              <a:t>・</a:t>
            </a:r>
            <a:r>
              <a:rPr lang="en-US" altLang="ja-JP" sz="2000" dirty="0" smtClean="0"/>
              <a:t>9</a:t>
            </a:r>
            <a:r>
              <a:rPr lang="ja-JP" altLang="en-US" sz="2000" dirty="0" smtClean="0"/>
              <a:t>月　信越地域オープンデータ利活用セミナー参加</a:t>
            </a:r>
            <a:endParaRPr lang="en-US" altLang="ja-JP" sz="2000" dirty="0" smtClean="0"/>
          </a:p>
          <a:p>
            <a:endParaRPr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en-US" altLang="ja-JP" sz="2000" dirty="0" smtClean="0"/>
              <a:t>2017</a:t>
            </a:r>
            <a:r>
              <a:rPr kumimoji="1" lang="ja-JP" altLang="en-US" sz="2000" dirty="0" smtClean="0"/>
              <a:t>年</a:t>
            </a:r>
            <a:r>
              <a:rPr lang="en-US" altLang="ja-JP" sz="2000" dirty="0"/>
              <a:t/>
            </a:r>
            <a:br>
              <a:rPr lang="en-US" altLang="ja-JP" sz="2000" dirty="0"/>
            </a:br>
            <a:r>
              <a:rPr lang="ja-JP" altLang="en-US" sz="2000" dirty="0" smtClean="0"/>
              <a:t>・官民データ活用推進基本計画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（平成</a:t>
            </a:r>
            <a:r>
              <a:rPr lang="en-US" altLang="ja-JP" sz="2000" dirty="0"/>
              <a:t>32</a:t>
            </a:r>
            <a:r>
              <a:rPr lang="ja-JP" altLang="en-US" sz="2000" dirty="0"/>
              <a:t>年度までに地方公共団体のオープンデータ取組率</a:t>
            </a:r>
            <a:r>
              <a:rPr lang="en-US" altLang="ja-JP" sz="2000" dirty="0"/>
              <a:t>100%</a:t>
            </a:r>
            <a:r>
              <a:rPr lang="ja-JP" altLang="en-US" sz="2000" dirty="0" smtClean="0"/>
              <a:t>を目標とする）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・</a:t>
            </a:r>
            <a:r>
              <a:rPr lang="en-US" altLang="ja-JP" sz="2000" u="sng" dirty="0" smtClean="0"/>
              <a:t>2018</a:t>
            </a:r>
            <a:r>
              <a:rPr lang="ja-JP" altLang="en-US" sz="2000" u="sng" dirty="0" smtClean="0"/>
              <a:t>年</a:t>
            </a:r>
            <a:r>
              <a:rPr lang="en-US" altLang="ja-JP" sz="2000" u="sng" dirty="0" smtClean="0"/>
              <a:t>3</a:t>
            </a:r>
            <a:r>
              <a:rPr lang="ja-JP" altLang="en-US" sz="2000" u="sng" dirty="0" smtClean="0"/>
              <a:t>月の新ホームページ公開に合わせてオープンデータの公開を検討</a:t>
            </a:r>
            <a:r>
              <a:rPr lang="en-US" altLang="ja-JP" sz="2000" u="sng" dirty="0"/>
              <a:t/>
            </a:r>
            <a:br>
              <a:rPr lang="en-US" altLang="ja-JP" sz="2000" u="sng" dirty="0"/>
            </a:br>
            <a:r>
              <a:rPr lang="ja-JP" altLang="en-US" sz="2000" dirty="0" smtClean="0"/>
              <a:t>（企画部門のみらい創造課と共同で検討）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・</a:t>
            </a:r>
            <a:r>
              <a:rPr lang="en-US" altLang="ja-JP" sz="2000" dirty="0" smtClean="0"/>
              <a:t>11</a:t>
            </a:r>
            <a:r>
              <a:rPr lang="ja-JP" altLang="en-US" sz="2000" dirty="0" smtClean="0"/>
              <a:t>月～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月　新発田市オープンデータ利用規約作成</a:t>
            </a:r>
            <a:endParaRPr kumimoji="1" lang="en-US" altLang="ja-JP" sz="2000" dirty="0"/>
          </a:p>
          <a:p>
            <a:endParaRPr kumimoji="1"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kumimoji="1" lang="en-US" altLang="ja-JP" sz="2000" dirty="0" smtClean="0"/>
              <a:t>2018</a:t>
            </a:r>
            <a:r>
              <a:rPr kumimoji="1" lang="ja-JP" altLang="en-US" sz="2000" dirty="0" smtClean="0"/>
              <a:t>年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lang="ja-JP" altLang="en-US" sz="2000" dirty="0" smtClean="0"/>
              <a:t>・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月　ＩＴ政策セミナー参加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kumimoji="1" lang="ja-JP" altLang="en-US" sz="2000" dirty="0" smtClean="0"/>
              <a:t>・</a:t>
            </a:r>
            <a:r>
              <a:rPr kumimoji="1" lang="en-US" altLang="ja-JP" sz="2000" dirty="0" smtClean="0"/>
              <a:t>3</a:t>
            </a:r>
            <a:r>
              <a:rPr kumimoji="1" lang="ja-JP" altLang="en-US" sz="2000" dirty="0" smtClean="0"/>
              <a:t>月　新ホームページ公開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lang="ja-JP" altLang="en-US" sz="2000" dirty="0" smtClean="0"/>
              <a:t>　　　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  ホームページ公開とともに新発田市オープンデータ公開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4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４．公開の契機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042" y="2108781"/>
            <a:ext cx="6882886" cy="437108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426907" y="1483671"/>
            <a:ext cx="664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u="sng" dirty="0" smtClean="0"/>
              <a:t>新しいＣＭＳによる新ホームページ公開</a:t>
            </a:r>
            <a:endParaRPr lang="en-US" altLang="ja-JP" sz="2800" b="1" u="sng" dirty="0"/>
          </a:p>
        </p:txBody>
      </p:sp>
      <p:sp>
        <p:nvSpPr>
          <p:cNvPr id="6" name="線吹き出し 2 (枠付き) 5"/>
          <p:cNvSpPr/>
          <p:nvPr/>
        </p:nvSpPr>
        <p:spPr>
          <a:xfrm>
            <a:off x="7318977" y="4023869"/>
            <a:ext cx="4069724" cy="151404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5237"/>
              <a:gd name="adj6" fmla="val -28328"/>
            </a:avLst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新しいＣＭＳではオープンデータを</a:t>
            </a:r>
            <a:endParaRPr kumimoji="1" lang="en-US" altLang="ja-JP" dirty="0" smtClean="0"/>
          </a:p>
          <a:p>
            <a:r>
              <a:rPr kumimoji="1" lang="ja-JP" altLang="en-US" dirty="0" smtClean="0"/>
              <a:t>容易に登録可能</a:t>
            </a:r>
            <a:endParaRPr kumimoji="1" lang="en-US" altLang="ja-JP" dirty="0" smtClean="0"/>
          </a:p>
          <a:p>
            <a:r>
              <a:rPr lang="ja-JP" altLang="en-US" dirty="0" smtClean="0"/>
              <a:t>（カテゴリやライセンス選択など）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5041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５．オープンデータ公開までの課題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83914" y="1694577"/>
            <a:ext cx="97364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データを担当する課が協力してくれるか分からない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⇒まずは情報政策課で担当しているデータから公開</a:t>
            </a:r>
            <a:endParaRPr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endParaRPr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利用されるかどうか分からないデータを公開するために時間をかけたくない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lang="ja-JP" altLang="en-US" sz="2000" dirty="0" smtClean="0"/>
              <a:t>⇒通常業務で定期的にアップしている人口データをオープンデータとして公開</a:t>
            </a:r>
            <a:endParaRPr lang="en-US" altLang="ja-JP" sz="2000" dirty="0" smtClean="0"/>
          </a:p>
          <a:p>
            <a:r>
              <a:rPr kumimoji="1" lang="ja-JP" altLang="en-US" sz="2000" dirty="0"/>
              <a:t>　</a:t>
            </a:r>
            <a:r>
              <a:rPr kumimoji="1" lang="ja-JP" altLang="en-US" sz="2000" dirty="0" smtClean="0"/>
              <a:t>　（加工等はせずに</a:t>
            </a:r>
            <a:r>
              <a:rPr kumimoji="1" lang="en-US" altLang="ja-JP" sz="2000" dirty="0" smtClean="0"/>
              <a:t>Excel</a:t>
            </a:r>
            <a:r>
              <a:rPr kumimoji="1" lang="ja-JP" altLang="en-US" sz="2000" dirty="0" err="1" smtClean="0"/>
              <a:t>のままで</a:t>
            </a:r>
            <a:r>
              <a:rPr kumimoji="1" lang="ja-JP" altLang="en-US" sz="2000" dirty="0" smtClean="0"/>
              <a:t>公開）</a:t>
            </a:r>
            <a:endParaRPr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0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 smtClean="0"/>
              <a:t>公開しても最新化されないまま放置されてしまわないか心配</a:t>
            </a:r>
            <a:r>
              <a:rPr lang="en-US" altLang="ja-JP" sz="2000" dirty="0" smtClean="0"/>
              <a:t/>
            </a:r>
            <a:br>
              <a:rPr lang="en-US" altLang="ja-JP" sz="2000" dirty="0" smtClean="0"/>
            </a:br>
            <a:r>
              <a:rPr kumimoji="1" lang="ja-JP" altLang="en-US" sz="2000" dirty="0" smtClean="0"/>
              <a:t>⇒毎月の人口データを市のホームページにアップするタイミングで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lang="ja-JP" altLang="en-US" sz="2000" dirty="0" smtClean="0"/>
              <a:t>　</a:t>
            </a:r>
            <a:r>
              <a:rPr kumimoji="1" lang="ja-JP" altLang="en-US" sz="2000" dirty="0" smtClean="0"/>
              <a:t>オープンデータも同時に更新</a:t>
            </a:r>
            <a:endParaRPr lang="en-US" altLang="ja-JP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1223494" y="5396248"/>
            <a:ext cx="10281117" cy="95303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u="sng" dirty="0" smtClean="0"/>
              <a:t>まずは公開することが重要</a:t>
            </a:r>
            <a:endParaRPr kumimoji="1" lang="en-US" altLang="ja-JP" sz="2400" b="1" u="sng" dirty="0" smtClean="0"/>
          </a:p>
          <a:p>
            <a:pPr algn="ctr"/>
            <a:r>
              <a:rPr kumimoji="1" lang="ja-JP" altLang="en-US" sz="2000" dirty="0" smtClean="0"/>
              <a:t>（</a:t>
            </a:r>
            <a:r>
              <a:rPr lang="ja-JP" altLang="en-US" sz="2000" dirty="0" smtClean="0"/>
              <a:t>公開レベルや公開データ数はあまり気にしない</a:t>
            </a:r>
            <a:r>
              <a:rPr kumimoji="1" lang="ja-JP" altLang="en-US" sz="2000" dirty="0" smtClean="0"/>
              <a:t>）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689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６．オープンデータ公開までのステップ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27537" y="1608786"/>
            <a:ext cx="100712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ja-JP" altLang="en-US" sz="2400" dirty="0" smtClean="0"/>
              <a:t>公開データの準備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⇒まずは今あるデータで公開できるものを準備</a:t>
            </a:r>
            <a:endParaRPr kumimoji="1" lang="en-US" altLang="ja-JP" sz="2400" dirty="0" smtClean="0"/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ja-JP" altLang="en-US" sz="2400" dirty="0"/>
              <a:t>オープンデータ利用規約の作成</a:t>
            </a:r>
            <a:r>
              <a:rPr lang="en-US" altLang="ja-JP" sz="2400" dirty="0"/>
              <a:t/>
            </a:r>
            <a:br>
              <a:rPr lang="en-US" altLang="ja-JP" sz="2400" dirty="0"/>
            </a:br>
            <a:r>
              <a:rPr lang="ja-JP" altLang="en-US" sz="2400" dirty="0"/>
              <a:t>⇒政府標準利用規約（第</a:t>
            </a:r>
            <a:r>
              <a:rPr lang="en-US" altLang="ja-JP" sz="2400" dirty="0"/>
              <a:t>2.0</a:t>
            </a:r>
            <a:r>
              <a:rPr lang="ja-JP" altLang="en-US" sz="2400" dirty="0"/>
              <a:t>版）をもとに作成</a:t>
            </a:r>
            <a:endParaRPr kumimoji="1" lang="en-US" altLang="ja-JP" sz="2400" dirty="0" smtClean="0"/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ja-JP" altLang="en-US" sz="2400" dirty="0" smtClean="0"/>
              <a:t>ホームページ</a:t>
            </a:r>
            <a:r>
              <a:rPr lang="ja-JP" altLang="en-US" sz="2400" dirty="0"/>
              <a:t>上</a:t>
            </a:r>
            <a:r>
              <a:rPr lang="ja-JP" altLang="en-US" sz="2400" dirty="0" smtClean="0"/>
              <a:t>で公開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⇒市公式ホームページのコンテンツとして公開</a:t>
            </a:r>
            <a:endParaRPr lang="en-US" altLang="ja-JP" sz="2400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sz="24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ja-JP" altLang="en-US" sz="2400" dirty="0" smtClean="0"/>
              <a:t>オープンデータ取組開始連絡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⇒公開したら内閣官房情報通信技術（</a:t>
            </a:r>
            <a:r>
              <a:rPr kumimoji="1" lang="en-US" altLang="ja-JP" sz="2400" dirty="0" smtClean="0"/>
              <a:t>IT</a:t>
            </a:r>
            <a:r>
              <a:rPr kumimoji="1" lang="ja-JP" altLang="en-US" sz="2400" dirty="0" smtClean="0"/>
              <a:t>）総合戦略室に連絡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4879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７．新発田市オープンデータの今後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22737" y="1608786"/>
            <a:ext cx="100712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公開データ数を増やす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⇒</a:t>
            </a:r>
            <a:r>
              <a:rPr lang="ja-JP" altLang="en-US" sz="2400" dirty="0" smtClean="0"/>
              <a:t>「使える」データを公開していく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　新潟県</a:t>
            </a:r>
            <a:r>
              <a:rPr lang="en-US" altLang="ja-JP" sz="2400" dirty="0" smtClean="0"/>
              <a:t>IT&amp;ITS</a:t>
            </a:r>
            <a:r>
              <a:rPr lang="ja-JP" altLang="en-US" sz="2400" dirty="0" smtClean="0"/>
              <a:t>推進協議会の調査研究事業でコミュニティバス情報をオープンデータ化する予定</a:t>
            </a: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endParaRPr kumimoji="1"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400" dirty="0" smtClean="0"/>
              <a:t>オープンデータ公開レベルの向上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⇒推奨データセットに合わせた形でのデータ公開</a:t>
            </a:r>
            <a:endParaRPr lang="en-US" altLang="ja-JP" sz="2400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609858" y="4584877"/>
            <a:ext cx="9101090" cy="8242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u="sng" dirty="0" smtClean="0"/>
              <a:t>価値のあるデータを最低限の</a:t>
            </a:r>
            <a:r>
              <a:rPr lang="ja-JP" altLang="en-US" sz="2400" b="1" u="sng" dirty="0"/>
              <a:t>負担</a:t>
            </a:r>
            <a:r>
              <a:rPr lang="ja-JP" altLang="en-US" sz="2400" b="1" u="sng" dirty="0" smtClean="0"/>
              <a:t>で公開していく</a:t>
            </a:r>
            <a:endParaRPr kumimoji="1" lang="ja-JP" altLang="en-US" sz="20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62152" y="5707561"/>
            <a:ext cx="9648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/>
              <a:t>新発田市</a:t>
            </a:r>
            <a:r>
              <a:rPr lang="ja-JP" altLang="en-US" dirty="0"/>
              <a:t>単独では</a:t>
            </a:r>
            <a:r>
              <a:rPr lang="ja-JP" altLang="en-US" dirty="0" smtClean="0"/>
              <a:t>なく、複数</a:t>
            </a:r>
            <a:r>
              <a:rPr lang="ja-JP" altLang="en-US" dirty="0"/>
              <a:t>自治体</a:t>
            </a:r>
            <a:r>
              <a:rPr lang="ja-JP" altLang="en-US" dirty="0" smtClean="0"/>
              <a:t>が公開</a:t>
            </a:r>
            <a:r>
              <a:rPr lang="ja-JP" altLang="en-US" dirty="0"/>
              <a:t>することで価値が</a:t>
            </a:r>
            <a:r>
              <a:rPr lang="ja-JP" altLang="en-US" dirty="0" smtClean="0"/>
              <a:t>高くなる</a:t>
            </a:r>
            <a:r>
              <a:rPr lang="ja-JP" altLang="en-US" dirty="0"/>
              <a:t>データも</a:t>
            </a:r>
            <a:r>
              <a:rPr lang="ja-JP" altLang="en-US" dirty="0" smtClean="0"/>
              <a:t>ある</a:t>
            </a:r>
            <a:endParaRPr lang="en-US" altLang="ja-JP" dirty="0"/>
          </a:p>
          <a:p>
            <a:pPr algn="ctr"/>
            <a:r>
              <a:rPr lang="ja-JP" altLang="en-US" dirty="0" smtClean="0"/>
              <a:t>オープンデータを推進していくために新潟県</a:t>
            </a:r>
            <a:r>
              <a:rPr lang="ja-JP" altLang="en-US" dirty="0"/>
              <a:t>としてオープンデータに</a:t>
            </a:r>
            <a:r>
              <a:rPr lang="ja-JP" altLang="en-US" dirty="0" smtClean="0"/>
              <a:t>取り組むことが必要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96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紫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242</Words>
  <Application>Microsoft Office PowerPoint</Application>
  <PresentationFormat>ワイド画面</PresentationFormat>
  <Paragraphs>55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ＭＳ Ｐゴシック</vt:lpstr>
      <vt:lpstr>メイリオ</vt:lpstr>
      <vt:lpstr>Arial</vt:lpstr>
      <vt:lpstr>Calibri</vt:lpstr>
      <vt:lpstr>Century Gothic</vt:lpstr>
      <vt:lpstr>Wingdings</vt:lpstr>
      <vt:lpstr>Wingdings 3</vt:lpstr>
      <vt:lpstr>ウィスプ</vt:lpstr>
      <vt:lpstr>新発田市オープンデータ </vt:lpstr>
      <vt:lpstr>１．情報政策課紹介</vt:lpstr>
      <vt:lpstr>２．新発田市オープンデータ</vt:lpstr>
      <vt:lpstr>３．オープンデータ公開までの経緯</vt:lpstr>
      <vt:lpstr>４．公開の契機</vt:lpstr>
      <vt:lpstr>５．オープンデータ公開までの課題</vt:lpstr>
      <vt:lpstr>６．オープンデータ公開までのステップ</vt:lpstr>
      <vt:lpstr>７．新発田市オープンデータの今後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新発田市オープンデータ</dc:title>
  <cp:lastModifiedBy>新発田市</cp:lastModifiedBy>
  <cp:revision>1</cp:revision>
  <dcterms:modified xsi:type="dcterms:W3CDTF">2019-01-22T06:12:27Z</dcterms:modified>
</cp:coreProperties>
</file>