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18"/>
  </p:notesMasterIdLst>
  <p:sldIdLst>
    <p:sldId id="260" r:id="rId2"/>
    <p:sldId id="268" r:id="rId3"/>
    <p:sldId id="269" r:id="rId4"/>
    <p:sldId id="286" r:id="rId5"/>
    <p:sldId id="271" r:id="rId6"/>
    <p:sldId id="272" r:id="rId7"/>
    <p:sldId id="273" r:id="rId8"/>
    <p:sldId id="279" r:id="rId9"/>
    <p:sldId id="274" r:id="rId10"/>
    <p:sldId id="284" r:id="rId11"/>
    <p:sldId id="278" r:id="rId12"/>
    <p:sldId id="281" r:id="rId13"/>
    <p:sldId id="282" r:id="rId14"/>
    <p:sldId id="285" r:id="rId15"/>
    <p:sldId id="283" r:id="rId16"/>
    <p:sldId id="287" r:id="rId17"/>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26" userDrawn="1">
          <p15:clr>
            <a:srgbClr val="A4A3A4"/>
          </p15:clr>
        </p15:guide>
        <p15:guide id="2" pos="2880" userDrawn="1">
          <p15:clr>
            <a:srgbClr val="A4A3A4"/>
          </p15:clr>
        </p15:guide>
        <p15:guide id="3" orient="horz" pos="238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C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919" autoAdjust="0"/>
    <p:restoredTop sz="83269" autoAdjust="0"/>
  </p:normalViewPr>
  <p:slideViewPr>
    <p:cSldViewPr>
      <p:cViewPr varScale="1">
        <p:scale>
          <a:sx n="59" d="100"/>
          <a:sy n="59" d="100"/>
        </p:scale>
        <p:origin x="912" y="44"/>
      </p:cViewPr>
      <p:guideLst>
        <p:guide orient="horz" pos="1026"/>
        <p:guide pos="2880"/>
        <p:guide orient="horz" pos="2387"/>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053B6B-85F0-4D10-BE8B-30F32F836F75}" type="datetimeFigureOut">
              <a:rPr kumimoji="1" lang="ja-JP" altLang="en-US" smtClean="0"/>
              <a:t>2018/12/6</a:t>
            </a:fld>
            <a:endParaRPr kumimoji="1" lang="ja-JP" altLang="en-US"/>
          </a:p>
        </p:txBody>
      </p:sp>
      <p:sp>
        <p:nvSpPr>
          <p:cNvPr id="4"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489923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9</a:t>
            </a:fld>
            <a:endParaRPr kumimoji="1" lang="ja-JP" altLang="en-US"/>
          </a:p>
        </p:txBody>
      </p:sp>
    </p:spTree>
    <p:extLst>
      <p:ext uri="{BB962C8B-B14F-4D97-AF65-F5344CB8AC3E}">
        <p14:creationId xmlns:p14="http://schemas.microsoft.com/office/powerpoint/2010/main" val="1592743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3006374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36120841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952445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437817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2453881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3745589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a:t>
            </a:fld>
            <a:endParaRPr kumimoji="1" lang="ja-JP" altLang="en-US"/>
          </a:p>
        </p:txBody>
      </p:sp>
    </p:spTree>
    <p:extLst>
      <p:ext uri="{BB962C8B-B14F-4D97-AF65-F5344CB8AC3E}">
        <p14:creationId xmlns:p14="http://schemas.microsoft.com/office/powerpoint/2010/main" val="877572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3870712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922670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197084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373525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24387985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3780140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3010756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560840" cy="424732"/>
          </a:xfrm>
        </p:spPr>
        <p:txBody>
          <a:bodyPr wrap="none">
            <a:normAutofit/>
          </a:bodyPr>
          <a:lstStyle>
            <a:lvl1pPr>
              <a:defRPr lang="en-US" sz="2400" dirty="0">
                <a:latin typeface="HGP創英角ｺﾞｼｯｸUB" panose="020B0900000000000000" pitchFamily="50" charset="-128"/>
                <a:ea typeface="HGP創英角ｺﾞｼｯｸUB" panose="020B0900000000000000" pitchFamily="50" charset="-128"/>
              </a:defRPr>
            </a:lvl1pPr>
          </a:lstStyle>
          <a:p>
            <a:pPr lvl="0" fontAlgn="base">
              <a:spcAft>
                <a:spcPct val="0"/>
              </a:spcAft>
            </a:pPr>
            <a:r>
              <a:rPr lang="ja-JP" altLang="en-US"/>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pPr algn="r"/>
            <a:r>
              <a:rPr kumimoji="1" lang="ja-JP" altLang="en-US" dirty="0"/>
              <a:t>オープンデータ化支援研修の進め方</a:t>
            </a:r>
          </a:p>
        </p:txBody>
      </p:sp>
    </p:spTree>
    <p:extLst>
      <p:ext uri="{BB962C8B-B14F-4D97-AF65-F5344CB8AC3E}">
        <p14:creationId xmlns:p14="http://schemas.microsoft.com/office/powerpoint/2010/main" val="3022948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29">
            <a:extLst>
              <a:ext uri="{FF2B5EF4-FFF2-40B4-BE49-F238E27FC236}">
                <a16:creationId xmlns="" xmlns:a16="http://schemas.microsoft.com/office/drawing/2014/main" id="{8FB1291F-8409-42A7-9AED-FB8796037451}"/>
              </a:ext>
            </a:extLst>
          </p:cNvPr>
          <p:cNvSpPr txBox="1">
            <a:spLocks noChangeArrowheads="1"/>
          </p:cNvSpPr>
          <p:nvPr/>
        </p:nvSpPr>
        <p:spPr bwMode="gray">
          <a:xfrm>
            <a:off x="566738" y="3178636"/>
            <a:ext cx="4059125"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１</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オープンデータ化支援研修とは</a:t>
            </a:r>
          </a:p>
        </p:txBody>
      </p:sp>
      <p:sp>
        <p:nvSpPr>
          <p:cNvPr id="15" name="Text Box 31">
            <a:extLst>
              <a:ext uri="{FF2B5EF4-FFF2-40B4-BE49-F238E27FC236}">
                <a16:creationId xmlns="" xmlns:a16="http://schemas.microsoft.com/office/drawing/2014/main" id="{2AA45135-99A0-4D96-8159-29900E9825E7}"/>
              </a:ext>
            </a:extLst>
          </p:cNvPr>
          <p:cNvSpPr txBox="1">
            <a:spLocks noChangeArrowheads="1"/>
          </p:cNvSpPr>
          <p:nvPr/>
        </p:nvSpPr>
        <p:spPr bwMode="gray">
          <a:xfrm>
            <a:off x="566738" y="3677429"/>
            <a:ext cx="4624984"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２</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オープンデータ化支援研修の進め方</a:t>
            </a:r>
          </a:p>
        </p:txBody>
      </p:sp>
      <p:sp>
        <p:nvSpPr>
          <p:cNvPr id="16" name="Text Box 31">
            <a:extLst>
              <a:ext uri="{FF2B5EF4-FFF2-40B4-BE49-F238E27FC236}">
                <a16:creationId xmlns="" xmlns:a16="http://schemas.microsoft.com/office/drawing/2014/main" id="{481B14C7-A8BD-48B1-9937-DC8AD9C3ADB2}"/>
              </a:ext>
            </a:extLst>
          </p:cNvPr>
          <p:cNvSpPr txBox="1">
            <a:spLocks noChangeArrowheads="1"/>
          </p:cNvSpPr>
          <p:nvPr/>
        </p:nvSpPr>
        <p:spPr bwMode="gray">
          <a:xfrm>
            <a:off x="566738" y="4172729"/>
            <a:ext cx="2569934"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a:t>
            </a:r>
            <a:r>
              <a:rPr lang="ja-JP" altLang="en-US" sz="2200" dirty="0">
                <a:latin typeface="+mj-ea"/>
                <a:ea typeface="+mj-ea"/>
              </a:rPr>
              <a:t> ご協力依頼事項</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Tree>
    <p:extLst>
      <p:ext uri="{BB962C8B-B14F-4D97-AF65-F5344CB8AC3E}">
        <p14:creationId xmlns:p14="http://schemas.microsoft.com/office/powerpoint/2010/main" val="8264592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3.1 </a:t>
            </a:r>
            <a:r>
              <a:rPr lang="ja-JP" altLang="en-US" dirty="0">
                <a:latin typeface="+mn-ea"/>
                <a:ea typeface="+mn-ea"/>
              </a:rPr>
              <a:t>都道府県様へのご協力依頼事項</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21" name="テキスト ボックス 20">
            <a:extLst>
              <a:ext uri="{FF2B5EF4-FFF2-40B4-BE49-F238E27FC236}">
                <a16:creationId xmlns="" xmlns:a16="http://schemas.microsoft.com/office/drawing/2014/main" id="{CA056E03-D6C8-474C-9C92-523522EC1FFE}"/>
              </a:ext>
            </a:extLst>
          </p:cNvPr>
          <p:cNvSpPr txBox="1"/>
          <p:nvPr/>
        </p:nvSpPr>
        <p:spPr>
          <a:xfrm>
            <a:off x="107504" y="836712"/>
            <a:ext cx="8923828" cy="707886"/>
          </a:xfrm>
          <a:prstGeom prst="rect">
            <a:avLst/>
          </a:prstGeom>
          <a:noFill/>
        </p:spPr>
        <p:txBody>
          <a:bodyPr wrap="square" rtlCol="0">
            <a:spAutoFit/>
          </a:bodyPr>
          <a:lstStyle/>
          <a:p>
            <a:r>
              <a:rPr kumimoji="1" lang="ja-JP" altLang="en-US" sz="2000" dirty="0"/>
              <a:t>都道府県下市区町村で開催するオープンデータ化支援研修の取りまとめをお願いします。詳細は別途受託者よりご連絡させていただきます。</a:t>
            </a:r>
          </a:p>
        </p:txBody>
      </p:sp>
      <p:sp>
        <p:nvSpPr>
          <p:cNvPr id="22" name="テキスト ボックス 21">
            <a:extLst>
              <a:ext uri="{FF2B5EF4-FFF2-40B4-BE49-F238E27FC236}">
                <a16:creationId xmlns="" xmlns:a16="http://schemas.microsoft.com/office/drawing/2014/main" id="{3E22E0C3-8B0B-4206-B3E9-5334042D8C1F}"/>
              </a:ext>
            </a:extLst>
          </p:cNvPr>
          <p:cNvSpPr txBox="1"/>
          <p:nvPr/>
        </p:nvSpPr>
        <p:spPr>
          <a:xfrm>
            <a:off x="611560" y="4149080"/>
            <a:ext cx="8532440" cy="1815882"/>
          </a:xfrm>
          <a:prstGeom prst="rect">
            <a:avLst/>
          </a:prstGeom>
          <a:noFill/>
        </p:spPr>
        <p:txBody>
          <a:bodyPr wrap="square" rtlCol="0">
            <a:spAutoFit/>
          </a:bodyPr>
          <a:lstStyle/>
          <a:p>
            <a:r>
              <a:rPr kumimoji="1" lang="ja-JP" altLang="en-US" sz="1600" dirty="0"/>
              <a:t>＜調整・準備＞</a:t>
            </a:r>
            <a:endParaRPr kumimoji="1" lang="en-US" altLang="ja-JP" sz="1600" dirty="0"/>
          </a:p>
          <a:p>
            <a:r>
              <a:rPr kumimoji="1" lang="ja-JP" altLang="en-US" sz="1600" dirty="0"/>
              <a:t>　・「会場となる市区町村」「参加される市区町村」との会場、受講者募集等の各種調整</a:t>
            </a:r>
            <a:endParaRPr kumimoji="1" lang="en-US" altLang="ja-JP" sz="1600" dirty="0"/>
          </a:p>
          <a:p>
            <a:r>
              <a:rPr kumimoji="1" lang="ja-JP" altLang="en-US" sz="1600" dirty="0"/>
              <a:t>　・オープンデータ化支援研修プログラムおよび講師役割分担の確認と調整</a:t>
            </a:r>
            <a:endParaRPr kumimoji="1" lang="en-US" altLang="ja-JP" sz="1600" dirty="0"/>
          </a:p>
          <a:p>
            <a:r>
              <a:rPr kumimoji="1" lang="ja-JP" altLang="en-US" sz="1600" dirty="0"/>
              <a:t>　</a:t>
            </a:r>
            <a:r>
              <a:rPr kumimoji="1" lang="ja-JP" altLang="en-US" sz="1600" dirty="0" smtClean="0"/>
              <a:t>・研修案内（プログラムや研修会場へのアクセス、教材掲載等）の作成・展開と受講者名簿</a:t>
            </a:r>
            <a:r>
              <a:rPr kumimoji="1" lang="ja-JP" altLang="en-US" sz="1600" dirty="0"/>
              <a:t>の</a:t>
            </a:r>
            <a:r>
              <a:rPr kumimoji="1" lang="ja-JP" altLang="en-US" sz="1600" dirty="0" smtClean="0"/>
              <a:t>作成</a:t>
            </a:r>
            <a:endParaRPr kumimoji="1" lang="en-US" altLang="ja-JP" sz="1600" dirty="0" smtClean="0"/>
          </a:p>
          <a:p>
            <a:r>
              <a:rPr kumimoji="1" lang="ja-JP" altLang="en-US" sz="1600" dirty="0"/>
              <a:t>　</a:t>
            </a:r>
            <a:r>
              <a:rPr kumimoji="1" lang="ja-JP" altLang="en-US" sz="1600" dirty="0" smtClean="0"/>
              <a:t>・講義①教材の準備（都道府県</a:t>
            </a:r>
            <a:r>
              <a:rPr kumimoji="1" lang="ja-JP" altLang="en-US" sz="1600" dirty="0"/>
              <a:t>で作成もしくは検討中の官民データ活用推進</a:t>
            </a:r>
            <a:r>
              <a:rPr kumimoji="1" lang="ja-JP" altLang="en-US" sz="1600" dirty="0" smtClean="0"/>
              <a:t>計画の取組み状況）</a:t>
            </a:r>
            <a:endParaRPr kumimoji="1" lang="en-US" altLang="ja-JP" sz="1600" dirty="0"/>
          </a:p>
          <a:p>
            <a:r>
              <a:rPr kumimoji="1" lang="ja-JP" altLang="en-US" sz="1600" dirty="0" smtClean="0"/>
              <a:t>＜</a:t>
            </a:r>
            <a:r>
              <a:rPr kumimoji="1" lang="ja-JP" altLang="en-US" sz="1600" dirty="0"/>
              <a:t>研修＞</a:t>
            </a:r>
            <a:endParaRPr kumimoji="1" lang="en-US" altLang="ja-JP" sz="1600" dirty="0"/>
          </a:p>
          <a:p>
            <a:r>
              <a:rPr kumimoji="1" lang="ja-JP" altLang="en-US" sz="1600" dirty="0"/>
              <a:t>　</a:t>
            </a:r>
            <a:r>
              <a:rPr kumimoji="1" lang="ja-JP" altLang="en-US" sz="1600" dirty="0" smtClean="0"/>
              <a:t>・講義①教材による官民</a:t>
            </a:r>
            <a:r>
              <a:rPr kumimoji="1" lang="ja-JP" altLang="en-US" sz="1600" dirty="0"/>
              <a:t>データ活用推進計画の取組み状況</a:t>
            </a:r>
            <a:r>
              <a:rPr kumimoji="1" lang="ja-JP" altLang="en-US" sz="1600" dirty="0" smtClean="0"/>
              <a:t>の説明</a:t>
            </a:r>
            <a:endParaRPr kumimoji="1" lang="en-US" altLang="ja-JP" sz="1600" dirty="0"/>
          </a:p>
        </p:txBody>
      </p:sp>
      <p:sp>
        <p:nvSpPr>
          <p:cNvPr id="23" name="テキスト ボックス 22">
            <a:extLst>
              <a:ext uri="{FF2B5EF4-FFF2-40B4-BE49-F238E27FC236}">
                <a16:creationId xmlns="" xmlns:a16="http://schemas.microsoft.com/office/drawing/2014/main" id="{B5652064-7707-4589-93F9-EDE08DCF2641}"/>
              </a:ext>
            </a:extLst>
          </p:cNvPr>
          <p:cNvSpPr txBox="1"/>
          <p:nvPr/>
        </p:nvSpPr>
        <p:spPr>
          <a:xfrm>
            <a:off x="107504" y="6223994"/>
            <a:ext cx="8923828" cy="338554"/>
          </a:xfrm>
          <a:prstGeom prst="rect">
            <a:avLst/>
          </a:prstGeom>
          <a:noFill/>
          <a:ln>
            <a:solidFill>
              <a:schemeClr val="accent6"/>
            </a:solidFill>
          </a:ln>
        </p:spPr>
        <p:txBody>
          <a:bodyPr wrap="square" rtlCol="0">
            <a:spAutoFit/>
          </a:bodyPr>
          <a:lstStyle/>
          <a:p>
            <a:pPr algn="ctr"/>
            <a:r>
              <a:rPr kumimoji="1" lang="ja-JP" altLang="en-US" sz="1600" dirty="0"/>
              <a:t>詳細は、別途研修</a:t>
            </a:r>
            <a:r>
              <a:rPr kumimoji="1" lang="ja-JP" altLang="en-US" sz="1600" dirty="0" smtClean="0"/>
              <a:t>ポータルサイトに</a:t>
            </a:r>
            <a:r>
              <a:rPr kumimoji="1" lang="ja-JP" altLang="en-US" sz="1600" dirty="0"/>
              <a:t>登録予定の「研修実施マニュアル」をご参照ください。</a:t>
            </a:r>
            <a:endParaRPr kumimoji="1" lang="en-US" altLang="ja-JP" sz="1600" dirty="0"/>
          </a:p>
        </p:txBody>
      </p:sp>
      <p:sp>
        <p:nvSpPr>
          <p:cNvPr id="24" name="テキスト ボックス 23">
            <a:extLst>
              <a:ext uri="{FF2B5EF4-FFF2-40B4-BE49-F238E27FC236}">
                <a16:creationId xmlns="" xmlns:a16="http://schemas.microsoft.com/office/drawing/2014/main" id="{0A943799-EBB3-448B-826D-093B81191F3A}"/>
              </a:ext>
            </a:extLst>
          </p:cNvPr>
          <p:cNvSpPr txBox="1"/>
          <p:nvPr/>
        </p:nvSpPr>
        <p:spPr>
          <a:xfrm>
            <a:off x="107504" y="3800514"/>
            <a:ext cx="8923828" cy="338554"/>
          </a:xfrm>
          <a:prstGeom prst="rect">
            <a:avLst/>
          </a:prstGeom>
          <a:noFill/>
          <a:ln>
            <a:noFill/>
          </a:ln>
        </p:spPr>
        <p:txBody>
          <a:bodyPr wrap="square" rtlCol="0">
            <a:spAutoFit/>
          </a:bodyPr>
          <a:lstStyle/>
          <a:p>
            <a:r>
              <a:rPr kumimoji="1" lang="ja-JP" altLang="en-US" sz="1600" dirty="0"/>
              <a:t>■主なご協力依頼事項</a:t>
            </a:r>
            <a:endParaRPr kumimoji="1" lang="en-US" altLang="ja-JP" sz="1600" dirty="0"/>
          </a:p>
        </p:txBody>
      </p:sp>
      <p:sp>
        <p:nvSpPr>
          <p:cNvPr id="32" name="ホームベース 31"/>
          <p:cNvSpPr/>
          <p:nvPr/>
        </p:nvSpPr>
        <p:spPr>
          <a:xfrm>
            <a:off x="1363724" y="2032596"/>
            <a:ext cx="2556000" cy="369332"/>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33" name="ホームベース 32"/>
          <p:cNvSpPr/>
          <p:nvPr/>
        </p:nvSpPr>
        <p:spPr>
          <a:xfrm>
            <a:off x="3995936" y="2032596"/>
            <a:ext cx="2520280" cy="369332"/>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34" name="ホームベース 33"/>
          <p:cNvSpPr/>
          <p:nvPr/>
        </p:nvSpPr>
        <p:spPr>
          <a:xfrm>
            <a:off x="6516216" y="2032596"/>
            <a:ext cx="2520280" cy="369332"/>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35" name="テキスト ボックス 34"/>
          <p:cNvSpPr txBox="1"/>
          <p:nvPr/>
        </p:nvSpPr>
        <p:spPr>
          <a:xfrm>
            <a:off x="1475656" y="1644842"/>
            <a:ext cx="2520280" cy="369332"/>
          </a:xfrm>
          <a:prstGeom prst="rect">
            <a:avLst/>
          </a:prstGeom>
          <a:noFill/>
        </p:spPr>
        <p:txBody>
          <a:bodyPr wrap="square" rtlCol="0">
            <a:spAutoFit/>
          </a:bodyPr>
          <a:lstStyle/>
          <a:p>
            <a:r>
              <a:rPr kumimoji="1" lang="ja-JP" altLang="en-US" dirty="0"/>
              <a:t>研修前</a:t>
            </a:r>
            <a:r>
              <a:rPr kumimoji="1" lang="ja-JP" altLang="en-US" sz="1400" dirty="0" smtClean="0"/>
              <a:t>（</a:t>
            </a:r>
            <a:r>
              <a:rPr kumimoji="1" lang="en-US" altLang="ja-JP" sz="1400" dirty="0" smtClean="0"/>
              <a:t>1</a:t>
            </a:r>
            <a:r>
              <a:rPr kumimoji="1" lang="ja-JP" altLang="en-US" sz="1400" dirty="0" smtClean="0"/>
              <a:t>ヶ月前</a:t>
            </a:r>
            <a:r>
              <a:rPr kumimoji="1" lang="ja-JP" altLang="en-US" sz="1400" dirty="0"/>
              <a:t>～目安）</a:t>
            </a:r>
          </a:p>
        </p:txBody>
      </p:sp>
      <p:sp>
        <p:nvSpPr>
          <p:cNvPr id="36" name="テキスト ボックス 35"/>
          <p:cNvSpPr txBox="1"/>
          <p:nvPr/>
        </p:nvSpPr>
        <p:spPr>
          <a:xfrm>
            <a:off x="3995936" y="1644842"/>
            <a:ext cx="2520280" cy="369332"/>
          </a:xfrm>
          <a:prstGeom prst="rect">
            <a:avLst/>
          </a:prstGeom>
          <a:noFill/>
        </p:spPr>
        <p:txBody>
          <a:bodyPr wrap="square" rtlCol="0">
            <a:spAutoFit/>
          </a:bodyPr>
          <a:lstStyle/>
          <a:p>
            <a:r>
              <a:rPr kumimoji="1" lang="ja-JP" altLang="en-US" dirty="0"/>
              <a:t>当日</a:t>
            </a:r>
          </a:p>
        </p:txBody>
      </p:sp>
      <p:sp>
        <p:nvSpPr>
          <p:cNvPr id="37" name="テキスト ボックス 36"/>
          <p:cNvSpPr txBox="1"/>
          <p:nvPr/>
        </p:nvSpPr>
        <p:spPr>
          <a:xfrm>
            <a:off x="6516216" y="1644842"/>
            <a:ext cx="2520280" cy="369332"/>
          </a:xfrm>
          <a:prstGeom prst="rect">
            <a:avLst/>
          </a:prstGeom>
          <a:noFill/>
        </p:spPr>
        <p:txBody>
          <a:bodyPr wrap="square" rtlCol="0">
            <a:spAutoFit/>
          </a:bodyPr>
          <a:lstStyle/>
          <a:p>
            <a:r>
              <a:rPr kumimoji="1" lang="ja-JP" altLang="en-US" dirty="0"/>
              <a:t>研修後</a:t>
            </a:r>
          </a:p>
        </p:txBody>
      </p:sp>
      <p:sp>
        <p:nvSpPr>
          <p:cNvPr id="42" name="テキスト ボックス 41"/>
          <p:cNvSpPr txBox="1"/>
          <p:nvPr/>
        </p:nvSpPr>
        <p:spPr>
          <a:xfrm>
            <a:off x="1367928" y="2474893"/>
            <a:ext cx="2556000" cy="95410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400" dirty="0"/>
              <a:t>市区町村との調整</a:t>
            </a:r>
            <a:endParaRPr kumimoji="1" lang="en-US" altLang="ja-JP" sz="1400" dirty="0"/>
          </a:p>
          <a:p>
            <a:pPr marL="285750" indent="-285750">
              <a:buFont typeface="Arial" panose="020B0604020202020204" pitchFamily="34" charset="0"/>
              <a:buChar char="•"/>
            </a:pPr>
            <a:r>
              <a:rPr kumimoji="1" lang="ja-JP" altLang="en-US" sz="1400" dirty="0"/>
              <a:t>プログラム</a:t>
            </a:r>
            <a:r>
              <a:rPr kumimoji="1" lang="ja-JP" altLang="en-US" sz="1400" dirty="0" smtClean="0"/>
              <a:t>、</a:t>
            </a:r>
            <a:r>
              <a:rPr kumimoji="1" lang="ja-JP" altLang="en-US" sz="1400" dirty="0"/>
              <a:t>講師</a:t>
            </a:r>
            <a:r>
              <a:rPr kumimoji="1" lang="ja-JP" altLang="en-US" sz="1400" dirty="0" smtClean="0"/>
              <a:t>確認</a:t>
            </a:r>
            <a:endParaRPr kumimoji="1" lang="en-US" altLang="ja-JP" sz="1400" dirty="0" smtClean="0"/>
          </a:p>
          <a:p>
            <a:pPr marL="285750" indent="-285750">
              <a:buFont typeface="Arial" panose="020B0604020202020204" pitchFamily="34" charset="0"/>
              <a:buChar char="•"/>
            </a:pPr>
            <a:r>
              <a:rPr kumimoji="1" lang="ja-JP" altLang="en-US" sz="1400" dirty="0" smtClean="0"/>
              <a:t>教材準備（講義①）</a:t>
            </a:r>
            <a:endParaRPr kumimoji="1" lang="en-US" altLang="ja-JP" sz="1400" dirty="0"/>
          </a:p>
          <a:p>
            <a:pPr marL="285750" indent="-285750">
              <a:buFont typeface="Arial" panose="020B0604020202020204" pitchFamily="34" charset="0"/>
              <a:buChar char="•"/>
            </a:pPr>
            <a:r>
              <a:rPr kumimoji="1" lang="ja-JP" altLang="en-US" sz="1400" dirty="0"/>
              <a:t>研修案内、</a:t>
            </a:r>
            <a:r>
              <a:rPr kumimoji="1" lang="ja-JP" altLang="en-US" sz="1400" dirty="0" smtClean="0"/>
              <a:t>受講者名簿作成</a:t>
            </a:r>
            <a:endParaRPr kumimoji="1" lang="en-US" altLang="ja-JP" sz="1400" dirty="0" smtClean="0"/>
          </a:p>
        </p:txBody>
      </p:sp>
      <p:sp>
        <p:nvSpPr>
          <p:cNvPr id="43" name="角丸四角形 42"/>
          <p:cNvSpPr/>
          <p:nvPr/>
        </p:nvSpPr>
        <p:spPr>
          <a:xfrm>
            <a:off x="71632" y="2474892"/>
            <a:ext cx="1188000" cy="936000"/>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600" dirty="0">
                <a:solidFill>
                  <a:schemeClr val="bg1"/>
                </a:solidFill>
              </a:rPr>
              <a:t>都道府県</a:t>
            </a:r>
            <a:endParaRPr kumimoji="1" lang="en-US" altLang="ja-JP" sz="1600" dirty="0">
              <a:solidFill>
                <a:schemeClr val="bg1"/>
              </a:solidFill>
            </a:endParaRPr>
          </a:p>
        </p:txBody>
      </p:sp>
      <p:sp>
        <p:nvSpPr>
          <p:cNvPr id="44" name="テキスト ボックス 43"/>
          <p:cNvSpPr txBox="1"/>
          <p:nvPr/>
        </p:nvSpPr>
        <p:spPr>
          <a:xfrm>
            <a:off x="3995936" y="2474893"/>
            <a:ext cx="2483368" cy="936000"/>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400" dirty="0"/>
              <a:t>受講者</a:t>
            </a:r>
            <a:r>
              <a:rPr kumimoji="1" lang="ja-JP" altLang="en-US" sz="1400" dirty="0" smtClean="0"/>
              <a:t>名簿更新</a:t>
            </a:r>
            <a:endParaRPr kumimoji="1" lang="en-US" altLang="ja-JP" sz="1400" dirty="0"/>
          </a:p>
          <a:p>
            <a:pPr marL="285750" indent="-285750">
              <a:buFont typeface="Arial" panose="020B0604020202020204" pitchFamily="34" charset="0"/>
              <a:buChar char="•"/>
            </a:pPr>
            <a:r>
              <a:rPr kumimoji="1" lang="ja-JP" altLang="en-US" sz="1400" dirty="0"/>
              <a:t>講師（講義①）</a:t>
            </a:r>
            <a:endParaRPr kumimoji="1" lang="en-US" altLang="ja-JP" sz="1400" dirty="0"/>
          </a:p>
          <a:p>
            <a:pPr marL="285750" indent="-285750">
              <a:buFont typeface="Wingdings" panose="05000000000000000000" pitchFamily="2" charset="2"/>
              <a:buChar char="l"/>
            </a:pPr>
            <a:endParaRPr kumimoji="1" lang="en-US" altLang="ja-JP" sz="1400" dirty="0"/>
          </a:p>
        </p:txBody>
      </p:sp>
      <p:sp>
        <p:nvSpPr>
          <p:cNvPr id="45" name="テキスト ボックス 44"/>
          <p:cNvSpPr txBox="1"/>
          <p:nvPr/>
        </p:nvSpPr>
        <p:spPr>
          <a:xfrm>
            <a:off x="6547964" y="2474893"/>
            <a:ext cx="2483368" cy="936000"/>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400" dirty="0"/>
              <a:t>都道府県下市区町村の</a:t>
            </a:r>
            <a:r>
              <a:rPr kumimoji="1" lang="en-US" altLang="ja-JP" sz="1400" dirty="0"/>
              <a:t/>
            </a:r>
            <a:br>
              <a:rPr kumimoji="1" lang="en-US" altLang="ja-JP" sz="1400" dirty="0"/>
            </a:br>
            <a:r>
              <a:rPr kumimoji="1" lang="ja-JP" altLang="en-US" sz="1400" dirty="0"/>
              <a:t>オープンデータ取組み</a:t>
            </a:r>
            <a:r>
              <a:rPr kumimoji="1" lang="en-US" altLang="ja-JP" sz="1400" dirty="0"/>
              <a:t/>
            </a:r>
            <a:br>
              <a:rPr kumimoji="1" lang="en-US" altLang="ja-JP" sz="1400" dirty="0"/>
            </a:br>
            <a:r>
              <a:rPr kumimoji="1" lang="ja-JP" altLang="en-US" sz="1400" dirty="0"/>
              <a:t>状況の確認</a:t>
            </a:r>
            <a:endParaRPr kumimoji="1" lang="en-US" altLang="ja-JP" sz="1400"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a:p>
        </p:txBody>
      </p:sp>
    </p:spTree>
    <p:extLst>
      <p:ext uri="{BB962C8B-B14F-4D97-AF65-F5344CB8AC3E}">
        <p14:creationId xmlns:p14="http://schemas.microsoft.com/office/powerpoint/2010/main" val="4867165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3.2 </a:t>
            </a:r>
            <a:r>
              <a:rPr lang="ja-JP" altLang="en-US" dirty="0">
                <a:latin typeface="+mn-ea"/>
                <a:ea typeface="+mn-ea"/>
              </a:rPr>
              <a:t>会場となる市区町村様へのご協力依頼事項</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20" name="テキスト ボックス 19">
            <a:extLst>
              <a:ext uri="{FF2B5EF4-FFF2-40B4-BE49-F238E27FC236}">
                <a16:creationId xmlns="" xmlns:a16="http://schemas.microsoft.com/office/drawing/2014/main" id="{D2762778-2E68-465D-AD64-DADA144FEC6C}"/>
              </a:ext>
            </a:extLst>
          </p:cNvPr>
          <p:cNvSpPr txBox="1"/>
          <p:nvPr/>
        </p:nvSpPr>
        <p:spPr>
          <a:xfrm>
            <a:off x="107504" y="836712"/>
            <a:ext cx="8923828" cy="707886"/>
          </a:xfrm>
          <a:prstGeom prst="rect">
            <a:avLst/>
          </a:prstGeom>
          <a:noFill/>
        </p:spPr>
        <p:txBody>
          <a:bodyPr wrap="square" rtlCol="0">
            <a:spAutoFit/>
          </a:bodyPr>
          <a:lstStyle/>
          <a:p>
            <a:r>
              <a:rPr kumimoji="1" lang="ja-JP" altLang="en-US" sz="2000" dirty="0"/>
              <a:t>自団体の取りまとめに加えて</a:t>
            </a:r>
            <a:r>
              <a:rPr kumimoji="1" lang="ja-JP" altLang="en-US" sz="2000" dirty="0" smtClean="0"/>
              <a:t>、教材印刷や会場準備、当日の司会</a:t>
            </a:r>
            <a:r>
              <a:rPr kumimoji="1" lang="ja-JP" altLang="en-US" sz="2000" dirty="0"/>
              <a:t>進行をお願いします</a:t>
            </a:r>
            <a:r>
              <a:rPr kumimoji="1" lang="ja-JP" altLang="en-US" sz="2000" dirty="0" smtClean="0"/>
              <a:t>。詳細</a:t>
            </a:r>
            <a:r>
              <a:rPr kumimoji="1" lang="ja-JP" altLang="en-US" sz="2000" dirty="0"/>
              <a:t>は別途受託者よりご連絡させていただきます。</a:t>
            </a:r>
          </a:p>
        </p:txBody>
      </p:sp>
      <p:sp>
        <p:nvSpPr>
          <p:cNvPr id="21" name="テキスト ボックス 20">
            <a:extLst>
              <a:ext uri="{FF2B5EF4-FFF2-40B4-BE49-F238E27FC236}">
                <a16:creationId xmlns="" xmlns:a16="http://schemas.microsoft.com/office/drawing/2014/main" id="{C6F5AE9C-9951-4BD8-A542-04BEA94ADEED}"/>
              </a:ext>
            </a:extLst>
          </p:cNvPr>
          <p:cNvSpPr txBox="1"/>
          <p:nvPr/>
        </p:nvSpPr>
        <p:spPr>
          <a:xfrm>
            <a:off x="611560" y="4103201"/>
            <a:ext cx="8496944" cy="2062103"/>
          </a:xfrm>
          <a:prstGeom prst="rect">
            <a:avLst/>
          </a:prstGeom>
          <a:noFill/>
        </p:spPr>
        <p:txBody>
          <a:bodyPr wrap="square" rtlCol="0">
            <a:spAutoFit/>
          </a:bodyPr>
          <a:lstStyle/>
          <a:p>
            <a:r>
              <a:rPr kumimoji="1" lang="ja-JP" altLang="en-US" sz="1600" dirty="0"/>
              <a:t>＜調整・準備＞</a:t>
            </a:r>
            <a:endParaRPr kumimoji="1" lang="en-US" altLang="ja-JP" sz="1600" dirty="0"/>
          </a:p>
          <a:p>
            <a:r>
              <a:rPr kumimoji="1" lang="ja-JP" altLang="en-US" sz="1600" dirty="0"/>
              <a:t>　・研修当日に使用するプロジェクターや講師用</a:t>
            </a:r>
            <a:r>
              <a:rPr kumimoji="1" lang="en-US" altLang="ja-JP" sz="1600" dirty="0"/>
              <a:t>PC</a:t>
            </a:r>
            <a:r>
              <a:rPr kumimoji="1" lang="ja-JP" altLang="en-US" sz="1600" dirty="0"/>
              <a:t>の準備（研修ポータルサイトより</a:t>
            </a:r>
            <a:r>
              <a:rPr kumimoji="1" lang="ja-JP" altLang="en-US" sz="1600" dirty="0" smtClean="0"/>
              <a:t>教材を</a:t>
            </a:r>
            <a:r>
              <a:rPr kumimoji="1" lang="en-US" altLang="ja-JP" sz="1600" dirty="0"/>
              <a:t>DL</a:t>
            </a:r>
            <a:r>
              <a:rPr kumimoji="1" lang="ja-JP" altLang="en-US" sz="1600" dirty="0"/>
              <a:t>）</a:t>
            </a:r>
            <a:endParaRPr kumimoji="1" lang="en-US" altLang="ja-JP" sz="1600" dirty="0"/>
          </a:p>
          <a:p>
            <a:r>
              <a:rPr kumimoji="1" lang="ja-JP" altLang="en-US" sz="1600" dirty="0"/>
              <a:t>　</a:t>
            </a:r>
            <a:r>
              <a:rPr kumimoji="1" lang="ja-JP" altLang="en-US" sz="1600" dirty="0" smtClean="0"/>
              <a:t>・</a:t>
            </a:r>
            <a:r>
              <a:rPr kumimoji="1" lang="ja-JP" altLang="en-US" sz="1600" dirty="0"/>
              <a:t>庁内</a:t>
            </a:r>
            <a:r>
              <a:rPr kumimoji="1" lang="ja-JP" altLang="en-US" sz="1600" dirty="0" smtClean="0"/>
              <a:t>受講者の募集</a:t>
            </a:r>
            <a:r>
              <a:rPr kumimoji="1" lang="ja-JP" altLang="en-US" sz="1600" dirty="0"/>
              <a:t>、決定。幹部の参加調整（</a:t>
            </a:r>
            <a:r>
              <a:rPr kumimoji="1" lang="ja-JP" altLang="en-US" sz="1600" dirty="0" smtClean="0"/>
              <a:t>冒頭の挨拶をお願いする方）</a:t>
            </a:r>
            <a:endParaRPr kumimoji="1" lang="en-US" altLang="ja-JP" sz="1600" dirty="0"/>
          </a:p>
          <a:p>
            <a:r>
              <a:rPr kumimoji="1" lang="ja-JP" altLang="en-US" sz="1600" dirty="0"/>
              <a:t>　・受講者への教材展開</a:t>
            </a:r>
            <a:endParaRPr kumimoji="1" lang="en-US" altLang="ja-JP" sz="1600" dirty="0"/>
          </a:p>
          <a:p>
            <a:r>
              <a:rPr kumimoji="1" lang="ja-JP" altLang="en-US" sz="1600" dirty="0"/>
              <a:t>　　</a:t>
            </a:r>
            <a:r>
              <a:rPr kumimoji="1" lang="en-US" altLang="ja-JP" sz="1600" dirty="0"/>
              <a:t>※</a:t>
            </a:r>
            <a:r>
              <a:rPr kumimoji="1" lang="ja-JP" altLang="en-US" sz="1600" dirty="0"/>
              <a:t>教材は研修ポータルサイトに掲載します。掲載されたタイミングで、都道府県様よりご連絡</a:t>
            </a:r>
            <a:r>
              <a:rPr kumimoji="1" lang="ja-JP" altLang="en-US" sz="1600" dirty="0" smtClean="0"/>
              <a:t>します</a:t>
            </a:r>
            <a:endParaRPr kumimoji="1" lang="en-US" altLang="ja-JP" sz="1600" dirty="0"/>
          </a:p>
          <a:p>
            <a:r>
              <a:rPr kumimoji="1" lang="ja-JP" altLang="en-US" sz="1600" dirty="0"/>
              <a:t>　</a:t>
            </a:r>
            <a:r>
              <a:rPr kumimoji="1" lang="ja-JP" altLang="en-US" sz="1600" dirty="0" smtClean="0"/>
              <a:t>・当日受講者に配布する教材の印刷</a:t>
            </a:r>
            <a:endParaRPr kumimoji="1" lang="en-US" altLang="ja-JP" sz="1600" dirty="0"/>
          </a:p>
          <a:p>
            <a:r>
              <a:rPr kumimoji="1" lang="ja-JP" altLang="en-US" sz="1600" dirty="0" smtClean="0"/>
              <a:t>＜</a:t>
            </a:r>
            <a:r>
              <a:rPr kumimoji="1" lang="ja-JP" altLang="en-US" sz="1600" dirty="0"/>
              <a:t>研修＞</a:t>
            </a:r>
            <a:endParaRPr kumimoji="1" lang="en-US" altLang="ja-JP" sz="1600" dirty="0"/>
          </a:p>
          <a:p>
            <a:r>
              <a:rPr kumimoji="1" lang="ja-JP" altLang="en-US" sz="1600" dirty="0"/>
              <a:t>　・研修前の会場設営、司会進行の実施（講義は各講師が担当）、研修後の会場片付け</a:t>
            </a:r>
            <a:endParaRPr kumimoji="1" lang="en-US" altLang="ja-JP" sz="1600" dirty="0"/>
          </a:p>
        </p:txBody>
      </p:sp>
      <p:sp>
        <p:nvSpPr>
          <p:cNvPr id="22" name="テキスト ボックス 21">
            <a:extLst>
              <a:ext uri="{FF2B5EF4-FFF2-40B4-BE49-F238E27FC236}">
                <a16:creationId xmlns="" xmlns:a16="http://schemas.microsoft.com/office/drawing/2014/main" id="{89AB7491-D9C7-4F96-903D-49EE51431417}"/>
              </a:ext>
            </a:extLst>
          </p:cNvPr>
          <p:cNvSpPr txBox="1"/>
          <p:nvPr/>
        </p:nvSpPr>
        <p:spPr>
          <a:xfrm>
            <a:off x="107504" y="6223994"/>
            <a:ext cx="8923828" cy="338554"/>
          </a:xfrm>
          <a:prstGeom prst="rect">
            <a:avLst/>
          </a:prstGeom>
          <a:noFill/>
          <a:ln>
            <a:solidFill>
              <a:schemeClr val="accent6"/>
            </a:solidFill>
          </a:ln>
        </p:spPr>
        <p:txBody>
          <a:bodyPr wrap="square" rtlCol="0">
            <a:spAutoFit/>
          </a:bodyPr>
          <a:lstStyle/>
          <a:p>
            <a:pPr algn="ctr"/>
            <a:r>
              <a:rPr kumimoji="1" lang="ja-JP" altLang="en-US" sz="1600" dirty="0"/>
              <a:t>詳細は、別途研修</a:t>
            </a:r>
            <a:r>
              <a:rPr kumimoji="1" lang="ja-JP" altLang="en-US" sz="1600" dirty="0" smtClean="0"/>
              <a:t>ポータルサイトに</a:t>
            </a:r>
            <a:r>
              <a:rPr kumimoji="1" lang="ja-JP" altLang="en-US" sz="1600" dirty="0"/>
              <a:t>登録予定の「研修実施マニュアル」をご参照ください。</a:t>
            </a:r>
            <a:endParaRPr kumimoji="1" lang="en-US" altLang="ja-JP" sz="1600" dirty="0"/>
          </a:p>
        </p:txBody>
      </p:sp>
      <p:sp>
        <p:nvSpPr>
          <p:cNvPr id="23" name="テキスト ボックス 22">
            <a:extLst>
              <a:ext uri="{FF2B5EF4-FFF2-40B4-BE49-F238E27FC236}">
                <a16:creationId xmlns="" xmlns:a16="http://schemas.microsoft.com/office/drawing/2014/main" id="{8048B225-3034-46F0-8F23-0B0A552DC6C1}"/>
              </a:ext>
            </a:extLst>
          </p:cNvPr>
          <p:cNvSpPr txBox="1"/>
          <p:nvPr/>
        </p:nvSpPr>
        <p:spPr>
          <a:xfrm>
            <a:off x="107504" y="3804429"/>
            <a:ext cx="8923828" cy="307776"/>
          </a:xfrm>
          <a:prstGeom prst="rect">
            <a:avLst/>
          </a:prstGeom>
          <a:noFill/>
          <a:ln>
            <a:noFill/>
          </a:ln>
        </p:spPr>
        <p:txBody>
          <a:bodyPr wrap="square" rtlCol="0">
            <a:spAutoFit/>
          </a:bodyPr>
          <a:lstStyle/>
          <a:p>
            <a:r>
              <a:rPr kumimoji="1" lang="ja-JP" altLang="en-US" sz="1600" dirty="0"/>
              <a:t>■リーダへの主なご協力依頼事項</a:t>
            </a:r>
            <a:endParaRPr kumimoji="1" lang="en-US" altLang="ja-JP" sz="1600" dirty="0"/>
          </a:p>
        </p:txBody>
      </p:sp>
      <p:sp>
        <p:nvSpPr>
          <p:cNvPr id="26" name="ホームベース 25"/>
          <p:cNvSpPr/>
          <p:nvPr/>
        </p:nvSpPr>
        <p:spPr>
          <a:xfrm>
            <a:off x="1363724" y="2032596"/>
            <a:ext cx="2556000" cy="369332"/>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27" name="ホームベース 26"/>
          <p:cNvSpPr/>
          <p:nvPr/>
        </p:nvSpPr>
        <p:spPr>
          <a:xfrm>
            <a:off x="3995936" y="2032596"/>
            <a:ext cx="2520280" cy="369332"/>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28" name="ホームベース 27"/>
          <p:cNvSpPr/>
          <p:nvPr/>
        </p:nvSpPr>
        <p:spPr>
          <a:xfrm>
            <a:off x="6516216" y="2032596"/>
            <a:ext cx="2520280" cy="369332"/>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29" name="テキスト ボックス 28"/>
          <p:cNvSpPr txBox="1"/>
          <p:nvPr/>
        </p:nvSpPr>
        <p:spPr>
          <a:xfrm>
            <a:off x="1475656" y="1644842"/>
            <a:ext cx="2520280" cy="369332"/>
          </a:xfrm>
          <a:prstGeom prst="rect">
            <a:avLst/>
          </a:prstGeom>
          <a:noFill/>
        </p:spPr>
        <p:txBody>
          <a:bodyPr wrap="square" rtlCol="0">
            <a:spAutoFit/>
          </a:bodyPr>
          <a:lstStyle/>
          <a:p>
            <a:r>
              <a:rPr kumimoji="1" lang="ja-JP" altLang="en-US" dirty="0"/>
              <a:t>研修前</a:t>
            </a:r>
            <a:r>
              <a:rPr kumimoji="1" lang="ja-JP" altLang="en-US" sz="1400" dirty="0" smtClean="0"/>
              <a:t>（</a:t>
            </a:r>
            <a:r>
              <a:rPr kumimoji="1" lang="en-US" altLang="ja-JP" sz="1400" dirty="0" smtClean="0"/>
              <a:t>1</a:t>
            </a:r>
            <a:r>
              <a:rPr kumimoji="1" lang="ja-JP" altLang="en-US" sz="1400" dirty="0" smtClean="0"/>
              <a:t>ヶ月前</a:t>
            </a:r>
            <a:r>
              <a:rPr kumimoji="1" lang="ja-JP" altLang="en-US" sz="1400" dirty="0"/>
              <a:t>～目安）</a:t>
            </a:r>
          </a:p>
        </p:txBody>
      </p:sp>
      <p:sp>
        <p:nvSpPr>
          <p:cNvPr id="30" name="テキスト ボックス 29"/>
          <p:cNvSpPr txBox="1"/>
          <p:nvPr/>
        </p:nvSpPr>
        <p:spPr>
          <a:xfrm>
            <a:off x="3995936" y="1644842"/>
            <a:ext cx="2520280" cy="369332"/>
          </a:xfrm>
          <a:prstGeom prst="rect">
            <a:avLst/>
          </a:prstGeom>
          <a:noFill/>
        </p:spPr>
        <p:txBody>
          <a:bodyPr wrap="square" rtlCol="0">
            <a:spAutoFit/>
          </a:bodyPr>
          <a:lstStyle/>
          <a:p>
            <a:r>
              <a:rPr kumimoji="1" lang="ja-JP" altLang="en-US" dirty="0"/>
              <a:t>当日</a:t>
            </a:r>
          </a:p>
        </p:txBody>
      </p:sp>
      <p:sp>
        <p:nvSpPr>
          <p:cNvPr id="31" name="テキスト ボックス 30"/>
          <p:cNvSpPr txBox="1"/>
          <p:nvPr/>
        </p:nvSpPr>
        <p:spPr>
          <a:xfrm>
            <a:off x="6516216" y="1644842"/>
            <a:ext cx="2520280" cy="369332"/>
          </a:xfrm>
          <a:prstGeom prst="rect">
            <a:avLst/>
          </a:prstGeom>
          <a:noFill/>
        </p:spPr>
        <p:txBody>
          <a:bodyPr wrap="square" rtlCol="0">
            <a:spAutoFit/>
          </a:bodyPr>
          <a:lstStyle/>
          <a:p>
            <a:r>
              <a:rPr kumimoji="1" lang="ja-JP" altLang="en-US" dirty="0"/>
              <a:t>研修後</a:t>
            </a:r>
          </a:p>
        </p:txBody>
      </p:sp>
      <p:sp>
        <p:nvSpPr>
          <p:cNvPr id="32" name="角丸四角形 31"/>
          <p:cNvSpPr/>
          <p:nvPr/>
        </p:nvSpPr>
        <p:spPr>
          <a:xfrm>
            <a:off x="71632" y="2491516"/>
            <a:ext cx="1188000" cy="1152000"/>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会場となる市区町村</a:t>
            </a:r>
            <a:endParaRPr kumimoji="1" lang="en-US" altLang="ja-JP" sz="1600" dirty="0">
              <a:solidFill>
                <a:schemeClr val="bg1"/>
              </a:solidFill>
            </a:endParaRPr>
          </a:p>
        </p:txBody>
      </p:sp>
      <p:sp>
        <p:nvSpPr>
          <p:cNvPr id="33" name="テキスト ボックス 32"/>
          <p:cNvSpPr txBox="1"/>
          <p:nvPr/>
        </p:nvSpPr>
        <p:spPr>
          <a:xfrm>
            <a:off x="1367928" y="2491515"/>
            <a:ext cx="2556000" cy="1169551"/>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400" dirty="0" smtClean="0"/>
              <a:t>ﾌﾟﾛｼﾞｪｸﾀ</a:t>
            </a:r>
            <a:r>
              <a:rPr kumimoji="1" lang="en-US" altLang="ja-JP" sz="1400" dirty="0" smtClean="0"/>
              <a:t>-</a:t>
            </a:r>
            <a:r>
              <a:rPr kumimoji="1" lang="ja-JP" altLang="en-US" sz="1400" dirty="0" smtClean="0"/>
              <a:t>・講師用</a:t>
            </a:r>
            <a:r>
              <a:rPr kumimoji="1" lang="en-US" altLang="ja-JP" sz="1400" dirty="0" smtClean="0"/>
              <a:t>PC</a:t>
            </a:r>
            <a:r>
              <a:rPr kumimoji="1" lang="ja-JP" altLang="en-US" sz="1400" dirty="0" smtClean="0"/>
              <a:t>準備</a:t>
            </a:r>
            <a:endParaRPr kumimoji="1" lang="en-US" altLang="ja-JP" sz="1400" dirty="0"/>
          </a:p>
          <a:p>
            <a:pPr marL="285750" indent="-285750">
              <a:buFont typeface="Wingdings" panose="05000000000000000000" pitchFamily="2" charset="2"/>
              <a:buChar char="l"/>
            </a:pPr>
            <a:r>
              <a:rPr kumimoji="1" lang="ja-JP" altLang="en-US" sz="1400" dirty="0" smtClean="0"/>
              <a:t>庁内受講者</a:t>
            </a:r>
            <a:r>
              <a:rPr kumimoji="1" lang="ja-JP" altLang="en-US" sz="1400" dirty="0"/>
              <a:t>募集、決定</a:t>
            </a:r>
            <a:endParaRPr kumimoji="1" lang="en-US" altLang="ja-JP" sz="1400" dirty="0"/>
          </a:p>
          <a:p>
            <a:pPr marL="285750" indent="-285750">
              <a:buFont typeface="Wingdings" panose="05000000000000000000" pitchFamily="2" charset="2"/>
              <a:buChar char="l"/>
            </a:pPr>
            <a:r>
              <a:rPr kumimoji="1" lang="ja-JP" altLang="en-US" sz="1400" dirty="0" smtClean="0"/>
              <a:t>教材展開（予習・当日）</a:t>
            </a:r>
            <a:endParaRPr kumimoji="1" lang="en-US" altLang="ja-JP" sz="1400" dirty="0" smtClean="0"/>
          </a:p>
          <a:p>
            <a:pPr marL="285750" indent="-285750">
              <a:buFont typeface="Wingdings" panose="05000000000000000000" pitchFamily="2" charset="2"/>
              <a:buChar char="l"/>
            </a:pPr>
            <a:r>
              <a:rPr kumimoji="1" lang="ja-JP" altLang="en-US" sz="1400" dirty="0" smtClean="0"/>
              <a:t>教材印刷（当日）</a:t>
            </a:r>
            <a:endParaRPr kumimoji="1" lang="en-US" altLang="ja-JP" sz="1400" dirty="0"/>
          </a:p>
          <a:p>
            <a:pPr marL="285750" indent="-285750">
              <a:buFont typeface="Wingdings" panose="05000000000000000000" pitchFamily="2" charset="2"/>
              <a:buChar char="p"/>
            </a:pPr>
            <a:r>
              <a:rPr kumimoji="1" lang="ja-JP" altLang="en-US" sz="1400" dirty="0" smtClean="0"/>
              <a:t>予習</a:t>
            </a:r>
            <a:endParaRPr kumimoji="1" lang="en-US" altLang="ja-JP" sz="1400" dirty="0"/>
          </a:p>
        </p:txBody>
      </p:sp>
      <p:sp>
        <p:nvSpPr>
          <p:cNvPr id="34" name="テキスト ボックス 33"/>
          <p:cNvSpPr txBox="1"/>
          <p:nvPr/>
        </p:nvSpPr>
        <p:spPr>
          <a:xfrm>
            <a:off x="3995936" y="2479018"/>
            <a:ext cx="2483368" cy="1152000"/>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400" dirty="0"/>
              <a:t>会場設営、</a:t>
            </a:r>
            <a:r>
              <a:rPr kumimoji="1" lang="ja-JP" altLang="en-US" sz="1400" dirty="0" smtClean="0"/>
              <a:t>片付け</a:t>
            </a:r>
            <a:endParaRPr kumimoji="1" lang="en-US" altLang="ja-JP" sz="1400" dirty="0"/>
          </a:p>
          <a:p>
            <a:pPr marL="285750" indent="-285750">
              <a:buFont typeface="Wingdings" panose="05000000000000000000" pitchFamily="2" charset="2"/>
              <a:buChar char="l"/>
            </a:pPr>
            <a:r>
              <a:rPr kumimoji="1" lang="ja-JP" altLang="en-US" sz="1400" dirty="0"/>
              <a:t>司会</a:t>
            </a:r>
            <a:r>
              <a:rPr kumimoji="1" lang="ja-JP" altLang="en-US" sz="1400" dirty="0" smtClean="0"/>
              <a:t>進行</a:t>
            </a:r>
            <a:endParaRPr kumimoji="1" lang="en-US" altLang="ja-JP" sz="1400" dirty="0"/>
          </a:p>
          <a:p>
            <a:pPr marL="285750" indent="-285750">
              <a:buFont typeface="Wingdings" panose="05000000000000000000" pitchFamily="2" charset="2"/>
              <a:buChar char="l"/>
            </a:pPr>
            <a:r>
              <a:rPr kumimoji="1" lang="ja-JP" altLang="en-US" sz="1400" dirty="0" smtClean="0"/>
              <a:t>印刷教材（当日）配布</a:t>
            </a:r>
            <a:endParaRPr kumimoji="1" lang="en-US" altLang="ja-JP" sz="1400" dirty="0"/>
          </a:p>
          <a:p>
            <a:pPr marL="285750" indent="-285750">
              <a:buFont typeface="Wingdings" panose="05000000000000000000" pitchFamily="2" charset="2"/>
              <a:buChar char="p"/>
            </a:pPr>
            <a:r>
              <a:rPr kumimoji="1" lang="ja-JP" altLang="en-US" sz="1400" dirty="0"/>
              <a:t>研修</a:t>
            </a:r>
            <a:r>
              <a:rPr kumimoji="1" lang="ja-JP" altLang="en-US" sz="1400" dirty="0" smtClean="0"/>
              <a:t>受講</a:t>
            </a:r>
            <a:endParaRPr kumimoji="1" lang="en-US" altLang="ja-JP" sz="1400" dirty="0"/>
          </a:p>
        </p:txBody>
      </p:sp>
      <p:sp>
        <p:nvSpPr>
          <p:cNvPr id="35" name="テキスト ボックス 34"/>
          <p:cNvSpPr txBox="1"/>
          <p:nvPr/>
        </p:nvSpPr>
        <p:spPr>
          <a:xfrm>
            <a:off x="6547964" y="2491514"/>
            <a:ext cx="2483368" cy="1152000"/>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en-US" altLang="ja-JP" sz="1400" dirty="0"/>
              <a:t>e-learning</a:t>
            </a:r>
            <a:r>
              <a:rPr kumimoji="1" lang="ja-JP" altLang="en-US" sz="1400" dirty="0"/>
              <a:t>学習</a:t>
            </a:r>
            <a:endParaRPr kumimoji="1" lang="en-US" altLang="ja-JP" sz="1400" dirty="0"/>
          </a:p>
          <a:p>
            <a:pPr marL="285750" indent="-285750">
              <a:buFont typeface="Wingdings" panose="05000000000000000000" pitchFamily="2" charset="2"/>
              <a:buChar char="p"/>
            </a:pPr>
            <a:r>
              <a:rPr kumimoji="1" lang="ja-JP" altLang="en-US" sz="1400" dirty="0"/>
              <a:t>オープンデータ公開に</a:t>
            </a:r>
            <a:r>
              <a:rPr kumimoji="1" lang="en-US" altLang="ja-JP" sz="1400" dirty="0"/>
              <a:t/>
            </a:r>
            <a:br>
              <a:rPr kumimoji="1" lang="en-US" altLang="ja-JP" sz="1400" dirty="0"/>
            </a:br>
            <a:r>
              <a:rPr kumimoji="1" lang="ja-JP" altLang="en-US" sz="1400" dirty="0"/>
              <a:t>向けた</a:t>
            </a:r>
            <a:r>
              <a:rPr kumimoji="1" lang="ja-JP" altLang="en-US" sz="1400" dirty="0" smtClean="0"/>
              <a:t>取組み</a:t>
            </a:r>
            <a:endParaRPr kumimoji="1" lang="en-US" altLang="ja-JP" sz="1400" dirty="0"/>
          </a:p>
          <a:p>
            <a:endParaRPr kumimoji="1" lang="ja-JP" altLang="en-US" sz="1400" dirty="0"/>
          </a:p>
        </p:txBody>
      </p:sp>
      <p:sp>
        <p:nvSpPr>
          <p:cNvPr id="36" name="テキスト ボックス 35">
            <a:extLst>
              <a:ext uri="{FF2B5EF4-FFF2-40B4-BE49-F238E27FC236}">
                <a16:creationId xmlns="" xmlns:a16="http://schemas.microsoft.com/office/drawing/2014/main" id="{0DEF8CB2-32A8-4DC4-B118-C00D17C026F9}"/>
              </a:ext>
            </a:extLst>
          </p:cNvPr>
          <p:cNvSpPr txBox="1"/>
          <p:nvPr/>
        </p:nvSpPr>
        <p:spPr>
          <a:xfrm>
            <a:off x="2749360" y="3645024"/>
            <a:ext cx="6257495" cy="276999"/>
          </a:xfrm>
          <a:prstGeom prst="rect">
            <a:avLst/>
          </a:prstGeom>
          <a:noFill/>
        </p:spPr>
        <p:txBody>
          <a:bodyPr wrap="square" rtlCol="0">
            <a:spAutoFit/>
          </a:bodyPr>
          <a:lstStyle/>
          <a:p>
            <a:pPr algn="r"/>
            <a:r>
              <a:rPr kumimoji="1" lang="ja-JP" altLang="en-US" sz="1200" dirty="0"/>
              <a:t>●：リーダの実施事項　　□：受講者の実施事項</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Tree>
    <p:extLst>
      <p:ext uri="{BB962C8B-B14F-4D97-AF65-F5344CB8AC3E}">
        <p14:creationId xmlns:p14="http://schemas.microsoft.com/office/powerpoint/2010/main" val="41808919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3.3 </a:t>
            </a:r>
            <a:r>
              <a:rPr lang="ja-JP" altLang="en-US" dirty="0">
                <a:latin typeface="+mn-ea"/>
                <a:ea typeface="+mn-ea"/>
              </a:rPr>
              <a:t>参加する市区町村様へのご協力依頼事項</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20" name="ホームベース 2">
            <a:extLst>
              <a:ext uri="{FF2B5EF4-FFF2-40B4-BE49-F238E27FC236}">
                <a16:creationId xmlns="" xmlns:a16="http://schemas.microsoft.com/office/drawing/2014/main" id="{6DFA6C24-FFC8-43A5-89A4-DB12FD87AFB9}"/>
              </a:ext>
            </a:extLst>
          </p:cNvPr>
          <p:cNvSpPr/>
          <p:nvPr/>
        </p:nvSpPr>
        <p:spPr>
          <a:xfrm>
            <a:off x="1367928" y="2016554"/>
            <a:ext cx="2628008" cy="370800"/>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21" name="ホームベース 15">
            <a:extLst>
              <a:ext uri="{FF2B5EF4-FFF2-40B4-BE49-F238E27FC236}">
                <a16:creationId xmlns="" xmlns:a16="http://schemas.microsoft.com/office/drawing/2014/main" id="{D4FBD0A0-FFBD-4452-A59D-8D37CE739366}"/>
              </a:ext>
            </a:extLst>
          </p:cNvPr>
          <p:cNvSpPr/>
          <p:nvPr/>
        </p:nvSpPr>
        <p:spPr>
          <a:xfrm>
            <a:off x="3995936" y="2016554"/>
            <a:ext cx="2520280" cy="370800"/>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22" name="ホームベース 16">
            <a:extLst>
              <a:ext uri="{FF2B5EF4-FFF2-40B4-BE49-F238E27FC236}">
                <a16:creationId xmlns="" xmlns:a16="http://schemas.microsoft.com/office/drawing/2014/main" id="{4005012E-60F0-44C4-AC81-7C36C71F87A1}"/>
              </a:ext>
            </a:extLst>
          </p:cNvPr>
          <p:cNvSpPr/>
          <p:nvPr/>
        </p:nvSpPr>
        <p:spPr>
          <a:xfrm>
            <a:off x="6516216" y="2016554"/>
            <a:ext cx="2520280" cy="370800"/>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24" name="テキスト ボックス 23">
            <a:extLst>
              <a:ext uri="{FF2B5EF4-FFF2-40B4-BE49-F238E27FC236}">
                <a16:creationId xmlns="" xmlns:a16="http://schemas.microsoft.com/office/drawing/2014/main" id="{6AA66E11-217A-4EA2-A5C6-4C97EF904004}"/>
              </a:ext>
            </a:extLst>
          </p:cNvPr>
          <p:cNvSpPr txBox="1"/>
          <p:nvPr/>
        </p:nvSpPr>
        <p:spPr>
          <a:xfrm>
            <a:off x="3995936" y="1628800"/>
            <a:ext cx="2520280" cy="369332"/>
          </a:xfrm>
          <a:prstGeom prst="rect">
            <a:avLst/>
          </a:prstGeom>
          <a:noFill/>
        </p:spPr>
        <p:txBody>
          <a:bodyPr wrap="square" rtlCol="0">
            <a:spAutoFit/>
          </a:bodyPr>
          <a:lstStyle/>
          <a:p>
            <a:r>
              <a:rPr kumimoji="1" lang="ja-JP" altLang="en-US" dirty="0"/>
              <a:t>当日</a:t>
            </a:r>
          </a:p>
        </p:txBody>
      </p:sp>
      <p:sp>
        <p:nvSpPr>
          <p:cNvPr id="25" name="テキスト ボックス 24">
            <a:extLst>
              <a:ext uri="{FF2B5EF4-FFF2-40B4-BE49-F238E27FC236}">
                <a16:creationId xmlns="" xmlns:a16="http://schemas.microsoft.com/office/drawing/2014/main" id="{980EE38C-6E51-4F83-91FE-9833A1C5339B}"/>
              </a:ext>
            </a:extLst>
          </p:cNvPr>
          <p:cNvSpPr txBox="1"/>
          <p:nvPr/>
        </p:nvSpPr>
        <p:spPr>
          <a:xfrm>
            <a:off x="6516216" y="1628800"/>
            <a:ext cx="2520280" cy="369332"/>
          </a:xfrm>
          <a:prstGeom prst="rect">
            <a:avLst/>
          </a:prstGeom>
          <a:noFill/>
        </p:spPr>
        <p:txBody>
          <a:bodyPr wrap="square" rtlCol="0">
            <a:spAutoFit/>
          </a:bodyPr>
          <a:lstStyle/>
          <a:p>
            <a:r>
              <a:rPr kumimoji="1" lang="ja-JP" altLang="en-US" dirty="0"/>
              <a:t>研修後</a:t>
            </a:r>
          </a:p>
        </p:txBody>
      </p:sp>
      <p:sp>
        <p:nvSpPr>
          <p:cNvPr id="19" name="テキスト ボックス 18">
            <a:extLst>
              <a:ext uri="{FF2B5EF4-FFF2-40B4-BE49-F238E27FC236}">
                <a16:creationId xmlns="" xmlns:a16="http://schemas.microsoft.com/office/drawing/2014/main" id="{656AE23D-6489-46CB-A75C-727FE790B53D}"/>
              </a:ext>
            </a:extLst>
          </p:cNvPr>
          <p:cNvSpPr txBox="1"/>
          <p:nvPr/>
        </p:nvSpPr>
        <p:spPr>
          <a:xfrm>
            <a:off x="107504" y="836712"/>
            <a:ext cx="8923828" cy="400110"/>
          </a:xfrm>
          <a:prstGeom prst="rect">
            <a:avLst/>
          </a:prstGeom>
          <a:noFill/>
        </p:spPr>
        <p:txBody>
          <a:bodyPr wrap="square" rtlCol="0">
            <a:spAutoFit/>
          </a:bodyPr>
          <a:lstStyle/>
          <a:p>
            <a:r>
              <a:rPr kumimoji="1" lang="ja-JP" altLang="en-US" sz="2000" dirty="0"/>
              <a:t>自団体の取りまとめをお願いします。</a:t>
            </a:r>
            <a:endParaRPr kumimoji="1" lang="en-US" altLang="ja-JP" sz="2000" dirty="0"/>
          </a:p>
        </p:txBody>
      </p:sp>
      <p:sp>
        <p:nvSpPr>
          <p:cNvPr id="32" name="テキスト ボックス 31">
            <a:extLst>
              <a:ext uri="{FF2B5EF4-FFF2-40B4-BE49-F238E27FC236}">
                <a16:creationId xmlns="" xmlns:a16="http://schemas.microsoft.com/office/drawing/2014/main" id="{861E374D-C331-410D-965B-F9CCCF164FA7}"/>
              </a:ext>
            </a:extLst>
          </p:cNvPr>
          <p:cNvSpPr txBox="1"/>
          <p:nvPr/>
        </p:nvSpPr>
        <p:spPr>
          <a:xfrm>
            <a:off x="611560" y="4277707"/>
            <a:ext cx="8419772" cy="1077218"/>
          </a:xfrm>
          <a:prstGeom prst="rect">
            <a:avLst/>
          </a:prstGeom>
          <a:noFill/>
        </p:spPr>
        <p:txBody>
          <a:bodyPr wrap="square" rtlCol="0">
            <a:spAutoFit/>
          </a:bodyPr>
          <a:lstStyle/>
          <a:p>
            <a:r>
              <a:rPr kumimoji="1" lang="ja-JP" altLang="en-US" sz="1600" dirty="0"/>
              <a:t>＜調整・準備＞</a:t>
            </a:r>
            <a:endParaRPr kumimoji="1" lang="en-US" altLang="ja-JP" sz="1600" dirty="0"/>
          </a:p>
          <a:p>
            <a:r>
              <a:rPr kumimoji="1" lang="ja-JP" altLang="en-US" sz="1600" dirty="0"/>
              <a:t>　</a:t>
            </a:r>
            <a:r>
              <a:rPr kumimoji="1" lang="ja-JP" altLang="en-US" sz="1600" dirty="0" smtClean="0"/>
              <a:t>・庁内受講者の募集</a:t>
            </a:r>
            <a:r>
              <a:rPr kumimoji="1" lang="ja-JP" altLang="en-US" sz="1600" dirty="0"/>
              <a:t>、決定</a:t>
            </a:r>
            <a:endParaRPr kumimoji="1" lang="en-US" altLang="ja-JP" sz="1600" dirty="0"/>
          </a:p>
          <a:p>
            <a:r>
              <a:rPr kumimoji="1" lang="ja-JP" altLang="en-US" sz="1600" dirty="0"/>
              <a:t>　・受講者への教材</a:t>
            </a:r>
            <a:r>
              <a:rPr kumimoji="1" lang="ja-JP" altLang="en-US" sz="1600" dirty="0" smtClean="0"/>
              <a:t>展開</a:t>
            </a:r>
            <a:endParaRPr kumimoji="1" lang="en-US" altLang="ja-JP" sz="1600" dirty="0" smtClean="0"/>
          </a:p>
          <a:p>
            <a:r>
              <a:rPr kumimoji="1" lang="ja-JP" altLang="en-US" sz="1600" dirty="0"/>
              <a:t>　</a:t>
            </a:r>
            <a:r>
              <a:rPr kumimoji="1" lang="ja-JP" altLang="en-US" sz="1600" dirty="0" smtClean="0"/>
              <a:t>　</a:t>
            </a:r>
            <a:r>
              <a:rPr kumimoji="1" lang="en-US" altLang="ja-JP" sz="1600" dirty="0" smtClean="0"/>
              <a:t>※</a:t>
            </a:r>
            <a:r>
              <a:rPr kumimoji="1" lang="ja-JP" altLang="en-US" sz="1600" dirty="0" smtClean="0"/>
              <a:t>教材は研修</a:t>
            </a:r>
            <a:r>
              <a:rPr kumimoji="1" lang="ja-JP" altLang="en-US" sz="1600" dirty="0"/>
              <a:t>ポータルサイトに</a:t>
            </a:r>
            <a:r>
              <a:rPr kumimoji="1" lang="ja-JP" altLang="en-US" sz="1600" dirty="0" smtClean="0"/>
              <a:t>掲載します。掲載されたタイミングで、都道府県様よりご連絡します</a:t>
            </a:r>
            <a:endParaRPr kumimoji="1" lang="en-US" altLang="ja-JP" sz="1600" dirty="0"/>
          </a:p>
        </p:txBody>
      </p:sp>
      <p:sp>
        <p:nvSpPr>
          <p:cNvPr id="33" name="テキスト ボックス 32">
            <a:extLst>
              <a:ext uri="{FF2B5EF4-FFF2-40B4-BE49-F238E27FC236}">
                <a16:creationId xmlns="" xmlns:a16="http://schemas.microsoft.com/office/drawing/2014/main" id="{FBDDA6FF-C9E7-412E-92F5-306476103E84}"/>
              </a:ext>
            </a:extLst>
          </p:cNvPr>
          <p:cNvSpPr txBox="1"/>
          <p:nvPr/>
        </p:nvSpPr>
        <p:spPr>
          <a:xfrm>
            <a:off x="107504" y="6223994"/>
            <a:ext cx="8923828" cy="338554"/>
          </a:xfrm>
          <a:prstGeom prst="rect">
            <a:avLst/>
          </a:prstGeom>
          <a:noFill/>
          <a:ln>
            <a:solidFill>
              <a:schemeClr val="accent6"/>
            </a:solidFill>
          </a:ln>
        </p:spPr>
        <p:txBody>
          <a:bodyPr wrap="square" rtlCol="0">
            <a:spAutoFit/>
          </a:bodyPr>
          <a:lstStyle/>
          <a:p>
            <a:pPr algn="ctr"/>
            <a:r>
              <a:rPr kumimoji="1" lang="ja-JP" altLang="en-US" sz="1600" dirty="0"/>
              <a:t>詳細は、別途研修</a:t>
            </a:r>
            <a:r>
              <a:rPr kumimoji="1" lang="ja-JP" altLang="en-US" sz="1600" dirty="0" smtClean="0"/>
              <a:t>ポータルサイトに</a:t>
            </a:r>
            <a:r>
              <a:rPr kumimoji="1" lang="ja-JP" altLang="en-US" sz="1600" dirty="0"/>
              <a:t>登録予定の「研修実施マニュアル」をご参照ください。</a:t>
            </a:r>
            <a:endParaRPr kumimoji="1" lang="en-US" altLang="ja-JP" sz="1600" dirty="0"/>
          </a:p>
        </p:txBody>
      </p:sp>
      <p:sp>
        <p:nvSpPr>
          <p:cNvPr id="34" name="テキスト ボックス 33">
            <a:extLst>
              <a:ext uri="{FF2B5EF4-FFF2-40B4-BE49-F238E27FC236}">
                <a16:creationId xmlns="" xmlns:a16="http://schemas.microsoft.com/office/drawing/2014/main" id="{59E4CC4D-0AB0-421C-B382-83B338CA41EF}"/>
              </a:ext>
            </a:extLst>
          </p:cNvPr>
          <p:cNvSpPr txBox="1"/>
          <p:nvPr/>
        </p:nvSpPr>
        <p:spPr>
          <a:xfrm>
            <a:off x="107504" y="3933056"/>
            <a:ext cx="8923828" cy="338554"/>
          </a:xfrm>
          <a:prstGeom prst="rect">
            <a:avLst/>
          </a:prstGeom>
          <a:noFill/>
          <a:ln>
            <a:noFill/>
          </a:ln>
        </p:spPr>
        <p:txBody>
          <a:bodyPr wrap="square" rtlCol="0">
            <a:spAutoFit/>
          </a:bodyPr>
          <a:lstStyle/>
          <a:p>
            <a:r>
              <a:rPr kumimoji="1" lang="ja-JP" altLang="en-US" sz="1600" dirty="0"/>
              <a:t>■リーダへの主なご協力依頼事項</a:t>
            </a:r>
            <a:endParaRPr kumimoji="1" lang="en-US" altLang="ja-JP" sz="1600" dirty="0"/>
          </a:p>
        </p:txBody>
      </p:sp>
      <p:sp>
        <p:nvSpPr>
          <p:cNvPr id="30" name="テキスト ボックス 29">
            <a:extLst>
              <a:ext uri="{FF2B5EF4-FFF2-40B4-BE49-F238E27FC236}">
                <a16:creationId xmlns="" xmlns:a16="http://schemas.microsoft.com/office/drawing/2014/main" id="{BA112F0E-81DA-4575-9B57-1AE1D42BB91D}"/>
              </a:ext>
            </a:extLst>
          </p:cNvPr>
          <p:cNvSpPr txBox="1"/>
          <p:nvPr/>
        </p:nvSpPr>
        <p:spPr>
          <a:xfrm>
            <a:off x="1475656" y="1628800"/>
            <a:ext cx="2520280" cy="369332"/>
          </a:xfrm>
          <a:prstGeom prst="rect">
            <a:avLst/>
          </a:prstGeom>
          <a:noFill/>
        </p:spPr>
        <p:txBody>
          <a:bodyPr wrap="square" rtlCol="0">
            <a:spAutoFit/>
          </a:bodyPr>
          <a:lstStyle/>
          <a:p>
            <a:r>
              <a:rPr kumimoji="1" lang="ja-JP" altLang="en-US" dirty="0"/>
              <a:t>研修前</a:t>
            </a:r>
            <a:r>
              <a:rPr kumimoji="1" lang="ja-JP" altLang="en-US" sz="1400" dirty="0" smtClean="0"/>
              <a:t>（</a:t>
            </a:r>
            <a:r>
              <a:rPr kumimoji="1" lang="en-US" altLang="ja-JP" sz="1400" dirty="0" smtClean="0"/>
              <a:t>1</a:t>
            </a:r>
            <a:r>
              <a:rPr kumimoji="1" lang="ja-JP" altLang="en-US" sz="1400" dirty="0" smtClean="0"/>
              <a:t>ヶ月前</a:t>
            </a:r>
            <a:r>
              <a:rPr kumimoji="1" lang="ja-JP" altLang="en-US" sz="1400" dirty="0"/>
              <a:t>～目安）</a:t>
            </a:r>
          </a:p>
        </p:txBody>
      </p:sp>
      <p:sp>
        <p:nvSpPr>
          <p:cNvPr id="31" name="テキスト ボックス 30">
            <a:extLst>
              <a:ext uri="{FF2B5EF4-FFF2-40B4-BE49-F238E27FC236}">
                <a16:creationId xmlns="" xmlns:a16="http://schemas.microsoft.com/office/drawing/2014/main" id="{0DEF8CB2-32A8-4DC4-B118-C00D17C026F9}"/>
              </a:ext>
            </a:extLst>
          </p:cNvPr>
          <p:cNvSpPr txBox="1"/>
          <p:nvPr/>
        </p:nvSpPr>
        <p:spPr>
          <a:xfrm>
            <a:off x="2749360" y="3296017"/>
            <a:ext cx="6257495" cy="276999"/>
          </a:xfrm>
          <a:prstGeom prst="rect">
            <a:avLst/>
          </a:prstGeom>
          <a:noFill/>
        </p:spPr>
        <p:txBody>
          <a:bodyPr wrap="square" rtlCol="0">
            <a:spAutoFit/>
          </a:bodyPr>
          <a:lstStyle/>
          <a:p>
            <a:pPr algn="r"/>
            <a:r>
              <a:rPr kumimoji="1" lang="ja-JP" altLang="en-US" sz="1200" dirty="0"/>
              <a:t>●：リーダの実施事項　　□：受講者の実施事項</a:t>
            </a:r>
          </a:p>
        </p:txBody>
      </p:sp>
      <p:sp>
        <p:nvSpPr>
          <p:cNvPr id="23" name="角丸四角形 22"/>
          <p:cNvSpPr/>
          <p:nvPr/>
        </p:nvSpPr>
        <p:spPr>
          <a:xfrm>
            <a:off x="71632" y="2492896"/>
            <a:ext cx="1188000" cy="720000"/>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参加</a:t>
            </a:r>
            <a:endParaRPr kumimoji="1" lang="en-US" altLang="ja-JP" sz="1600" dirty="0">
              <a:solidFill>
                <a:schemeClr val="bg1"/>
              </a:solidFill>
            </a:endParaRPr>
          </a:p>
          <a:p>
            <a:pPr algn="ctr"/>
            <a:r>
              <a:rPr kumimoji="1" lang="ja-JP" altLang="en-US" sz="1600" dirty="0">
                <a:solidFill>
                  <a:schemeClr val="bg1"/>
                </a:solidFill>
              </a:rPr>
              <a:t>市区町村</a:t>
            </a:r>
            <a:endParaRPr kumimoji="1" lang="en-US" altLang="ja-JP" sz="1600" dirty="0">
              <a:solidFill>
                <a:schemeClr val="bg1"/>
              </a:solidFill>
            </a:endParaRPr>
          </a:p>
        </p:txBody>
      </p:sp>
      <p:sp>
        <p:nvSpPr>
          <p:cNvPr id="35" name="テキスト ボックス 34"/>
          <p:cNvSpPr txBox="1"/>
          <p:nvPr/>
        </p:nvSpPr>
        <p:spPr>
          <a:xfrm>
            <a:off x="1367928" y="2492897"/>
            <a:ext cx="2556000" cy="738664"/>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400" dirty="0" smtClean="0"/>
              <a:t>庁内受講者</a:t>
            </a:r>
            <a:r>
              <a:rPr kumimoji="1" lang="ja-JP" altLang="en-US" sz="1400" dirty="0"/>
              <a:t>募集、決定</a:t>
            </a:r>
            <a:endParaRPr kumimoji="1" lang="en-US" altLang="ja-JP" sz="1400" dirty="0"/>
          </a:p>
          <a:p>
            <a:pPr marL="285750" indent="-285750">
              <a:buFont typeface="Wingdings" panose="05000000000000000000" pitchFamily="2" charset="2"/>
              <a:buChar char="l"/>
            </a:pPr>
            <a:r>
              <a:rPr kumimoji="1" lang="ja-JP" altLang="en-US" sz="1400" dirty="0" smtClean="0"/>
              <a:t>教材展開（予習・当日）</a:t>
            </a:r>
            <a:endParaRPr kumimoji="1" lang="en-US" altLang="ja-JP" sz="1400" dirty="0"/>
          </a:p>
          <a:p>
            <a:pPr marL="285750" indent="-285750">
              <a:buFont typeface="Wingdings" panose="05000000000000000000" pitchFamily="2" charset="2"/>
              <a:buChar char="p"/>
            </a:pPr>
            <a:r>
              <a:rPr kumimoji="1" lang="ja-JP" altLang="en-US" sz="1400" dirty="0" smtClean="0"/>
              <a:t>予習</a:t>
            </a:r>
            <a:endParaRPr kumimoji="1" lang="en-US" altLang="ja-JP" sz="1400" dirty="0"/>
          </a:p>
        </p:txBody>
      </p:sp>
      <p:sp>
        <p:nvSpPr>
          <p:cNvPr id="36" name="テキスト ボックス 35"/>
          <p:cNvSpPr txBox="1"/>
          <p:nvPr/>
        </p:nvSpPr>
        <p:spPr>
          <a:xfrm>
            <a:off x="3995936" y="2492897"/>
            <a:ext cx="2483368" cy="720000"/>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ja-JP" altLang="en-US" sz="1400" dirty="0"/>
              <a:t>研修受講</a:t>
            </a:r>
            <a:endParaRPr kumimoji="1" lang="en-US" altLang="ja-JP" sz="1400" dirty="0"/>
          </a:p>
          <a:p>
            <a:pPr marL="285750" indent="-285750">
              <a:buFont typeface="Wingdings" panose="05000000000000000000" pitchFamily="2" charset="2"/>
              <a:buChar char="l"/>
            </a:pPr>
            <a:endParaRPr kumimoji="1" lang="en-US" altLang="ja-JP" sz="1400" dirty="0"/>
          </a:p>
          <a:p>
            <a:pPr marL="285750" indent="-285750">
              <a:buFont typeface="Wingdings" panose="05000000000000000000" pitchFamily="2" charset="2"/>
              <a:buChar char="l"/>
            </a:pPr>
            <a:endParaRPr kumimoji="1" lang="en-US" altLang="ja-JP" sz="1400" dirty="0"/>
          </a:p>
        </p:txBody>
      </p:sp>
      <p:sp>
        <p:nvSpPr>
          <p:cNvPr id="37" name="テキスト ボックス 36"/>
          <p:cNvSpPr txBox="1"/>
          <p:nvPr/>
        </p:nvSpPr>
        <p:spPr>
          <a:xfrm>
            <a:off x="6547964" y="2492897"/>
            <a:ext cx="2483368" cy="738664"/>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en-US" altLang="ja-JP" sz="1400" dirty="0"/>
              <a:t>e-learning</a:t>
            </a:r>
            <a:r>
              <a:rPr kumimoji="1" lang="ja-JP" altLang="en-US" sz="1400" dirty="0"/>
              <a:t>学習</a:t>
            </a:r>
            <a:endParaRPr kumimoji="1" lang="en-US" altLang="ja-JP" sz="1400" dirty="0"/>
          </a:p>
          <a:p>
            <a:pPr marL="285750" indent="-285750">
              <a:buFont typeface="Wingdings" panose="05000000000000000000" pitchFamily="2" charset="2"/>
              <a:buChar char="p"/>
            </a:pPr>
            <a:r>
              <a:rPr kumimoji="1" lang="ja-JP" altLang="en-US" sz="1400" dirty="0"/>
              <a:t>オープンデータ公開に</a:t>
            </a:r>
            <a:r>
              <a:rPr kumimoji="1" lang="en-US" altLang="ja-JP" sz="1400" dirty="0"/>
              <a:t/>
            </a:r>
            <a:br>
              <a:rPr kumimoji="1" lang="en-US" altLang="ja-JP" sz="1400" dirty="0"/>
            </a:br>
            <a:r>
              <a:rPr kumimoji="1" lang="ja-JP" altLang="en-US" sz="1400" dirty="0"/>
              <a:t>向けた</a:t>
            </a:r>
            <a:r>
              <a:rPr kumimoji="1" lang="ja-JP" altLang="en-US" sz="1400" dirty="0" smtClean="0"/>
              <a:t>取組み</a:t>
            </a:r>
            <a:endParaRPr kumimoji="1" lang="en-US" altLang="ja-JP" sz="1400"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Tree>
    <p:extLst>
      <p:ext uri="{BB962C8B-B14F-4D97-AF65-F5344CB8AC3E}">
        <p14:creationId xmlns:p14="http://schemas.microsoft.com/office/powerpoint/2010/main" val="29311180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3.4 </a:t>
            </a:r>
            <a:r>
              <a:rPr lang="ja-JP" altLang="en-US" dirty="0">
                <a:latin typeface="+mn-ea"/>
                <a:ea typeface="+mn-ea"/>
              </a:rPr>
              <a:t>地域メンターの方へのご協力依頼事項</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20" name="ホームベース 2">
            <a:extLst>
              <a:ext uri="{FF2B5EF4-FFF2-40B4-BE49-F238E27FC236}">
                <a16:creationId xmlns="" xmlns:a16="http://schemas.microsoft.com/office/drawing/2014/main" id="{6DFA6C24-FFC8-43A5-89A4-DB12FD87AFB9}"/>
              </a:ext>
            </a:extLst>
          </p:cNvPr>
          <p:cNvSpPr/>
          <p:nvPr/>
        </p:nvSpPr>
        <p:spPr>
          <a:xfrm>
            <a:off x="1367928" y="2016554"/>
            <a:ext cx="2628008" cy="370800"/>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21" name="ホームベース 15">
            <a:extLst>
              <a:ext uri="{FF2B5EF4-FFF2-40B4-BE49-F238E27FC236}">
                <a16:creationId xmlns="" xmlns:a16="http://schemas.microsoft.com/office/drawing/2014/main" id="{D4FBD0A0-FFBD-4452-A59D-8D37CE739366}"/>
              </a:ext>
            </a:extLst>
          </p:cNvPr>
          <p:cNvSpPr/>
          <p:nvPr/>
        </p:nvSpPr>
        <p:spPr>
          <a:xfrm>
            <a:off x="3995936" y="2016554"/>
            <a:ext cx="2520280" cy="370800"/>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22" name="ホームベース 16">
            <a:extLst>
              <a:ext uri="{FF2B5EF4-FFF2-40B4-BE49-F238E27FC236}">
                <a16:creationId xmlns="" xmlns:a16="http://schemas.microsoft.com/office/drawing/2014/main" id="{4005012E-60F0-44C4-AC81-7C36C71F87A1}"/>
              </a:ext>
            </a:extLst>
          </p:cNvPr>
          <p:cNvSpPr/>
          <p:nvPr/>
        </p:nvSpPr>
        <p:spPr>
          <a:xfrm>
            <a:off x="6516216" y="2016554"/>
            <a:ext cx="2520280" cy="370800"/>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24" name="テキスト ボックス 23">
            <a:extLst>
              <a:ext uri="{FF2B5EF4-FFF2-40B4-BE49-F238E27FC236}">
                <a16:creationId xmlns="" xmlns:a16="http://schemas.microsoft.com/office/drawing/2014/main" id="{6AA66E11-217A-4EA2-A5C6-4C97EF904004}"/>
              </a:ext>
            </a:extLst>
          </p:cNvPr>
          <p:cNvSpPr txBox="1"/>
          <p:nvPr/>
        </p:nvSpPr>
        <p:spPr>
          <a:xfrm>
            <a:off x="3995936" y="1628800"/>
            <a:ext cx="2520280" cy="369332"/>
          </a:xfrm>
          <a:prstGeom prst="rect">
            <a:avLst/>
          </a:prstGeom>
          <a:noFill/>
        </p:spPr>
        <p:txBody>
          <a:bodyPr wrap="square" rtlCol="0">
            <a:spAutoFit/>
          </a:bodyPr>
          <a:lstStyle/>
          <a:p>
            <a:r>
              <a:rPr kumimoji="1" lang="ja-JP" altLang="en-US" dirty="0"/>
              <a:t>当日</a:t>
            </a:r>
          </a:p>
        </p:txBody>
      </p:sp>
      <p:sp>
        <p:nvSpPr>
          <p:cNvPr id="25" name="テキスト ボックス 24">
            <a:extLst>
              <a:ext uri="{FF2B5EF4-FFF2-40B4-BE49-F238E27FC236}">
                <a16:creationId xmlns="" xmlns:a16="http://schemas.microsoft.com/office/drawing/2014/main" id="{980EE38C-6E51-4F83-91FE-9833A1C5339B}"/>
              </a:ext>
            </a:extLst>
          </p:cNvPr>
          <p:cNvSpPr txBox="1"/>
          <p:nvPr/>
        </p:nvSpPr>
        <p:spPr>
          <a:xfrm>
            <a:off x="6516216" y="1628800"/>
            <a:ext cx="2520280" cy="369332"/>
          </a:xfrm>
          <a:prstGeom prst="rect">
            <a:avLst/>
          </a:prstGeom>
          <a:noFill/>
        </p:spPr>
        <p:txBody>
          <a:bodyPr wrap="square" rtlCol="0">
            <a:spAutoFit/>
          </a:bodyPr>
          <a:lstStyle/>
          <a:p>
            <a:r>
              <a:rPr kumimoji="1" lang="ja-JP" altLang="en-US" dirty="0"/>
              <a:t>研修後</a:t>
            </a:r>
          </a:p>
        </p:txBody>
      </p:sp>
      <p:sp>
        <p:nvSpPr>
          <p:cNvPr id="19" name="テキスト ボックス 18">
            <a:extLst>
              <a:ext uri="{FF2B5EF4-FFF2-40B4-BE49-F238E27FC236}">
                <a16:creationId xmlns="" xmlns:a16="http://schemas.microsoft.com/office/drawing/2014/main" id="{656AE23D-6489-46CB-A75C-727FE790B53D}"/>
              </a:ext>
            </a:extLst>
          </p:cNvPr>
          <p:cNvSpPr txBox="1"/>
          <p:nvPr/>
        </p:nvSpPr>
        <p:spPr>
          <a:xfrm>
            <a:off x="107504" y="836712"/>
            <a:ext cx="8923828" cy="707886"/>
          </a:xfrm>
          <a:prstGeom prst="rect">
            <a:avLst/>
          </a:prstGeom>
          <a:noFill/>
        </p:spPr>
        <p:txBody>
          <a:bodyPr wrap="square" rtlCol="0">
            <a:spAutoFit/>
          </a:bodyPr>
          <a:lstStyle/>
          <a:p>
            <a:pPr fontAlgn="t"/>
            <a:r>
              <a:rPr lang="ja-JP" altLang="en-US" sz="2000" dirty="0"/>
              <a:t>研修当日の講師（講義②：オープンデータの定義、意義）と講師支援（講義④</a:t>
            </a:r>
          </a:p>
          <a:p>
            <a:pPr fontAlgn="t"/>
            <a:r>
              <a:rPr lang="ja-JP" altLang="en-US" sz="2000" dirty="0"/>
              <a:t>ディスカッション</a:t>
            </a:r>
            <a:r>
              <a:rPr lang="ja-JP" altLang="en-US" sz="2000" dirty="0">
                <a:latin typeface="Meiryo UI" panose="020B0604030504040204" pitchFamily="50" charset="-128"/>
                <a:ea typeface="Meiryo UI" panose="020B0604030504040204" pitchFamily="50" charset="-128"/>
              </a:rPr>
              <a:t>）をお願いします。</a:t>
            </a:r>
            <a:endParaRPr lang="ja-JP" altLang="en-US" sz="2000" dirty="0"/>
          </a:p>
        </p:txBody>
      </p:sp>
      <p:sp>
        <p:nvSpPr>
          <p:cNvPr id="32" name="テキスト ボックス 31">
            <a:extLst>
              <a:ext uri="{FF2B5EF4-FFF2-40B4-BE49-F238E27FC236}">
                <a16:creationId xmlns="" xmlns:a16="http://schemas.microsoft.com/office/drawing/2014/main" id="{861E374D-C331-410D-965B-F9CCCF164FA7}"/>
              </a:ext>
            </a:extLst>
          </p:cNvPr>
          <p:cNvSpPr txBox="1"/>
          <p:nvPr/>
        </p:nvSpPr>
        <p:spPr>
          <a:xfrm>
            <a:off x="611559" y="3773651"/>
            <a:ext cx="8388061" cy="2308324"/>
          </a:xfrm>
          <a:prstGeom prst="rect">
            <a:avLst/>
          </a:prstGeom>
          <a:noFill/>
        </p:spPr>
        <p:txBody>
          <a:bodyPr wrap="square" rtlCol="0">
            <a:spAutoFit/>
          </a:bodyPr>
          <a:lstStyle/>
          <a:p>
            <a:r>
              <a:rPr kumimoji="1" lang="ja-JP" altLang="en-US" sz="1600" dirty="0"/>
              <a:t>＜調整・準備＞</a:t>
            </a:r>
            <a:endParaRPr kumimoji="1" lang="en-US" altLang="ja-JP" sz="1600" dirty="0"/>
          </a:p>
          <a:p>
            <a:r>
              <a:rPr kumimoji="1" lang="ja-JP" altLang="en-US" sz="1600" dirty="0"/>
              <a:t>　</a:t>
            </a:r>
            <a:r>
              <a:rPr kumimoji="1" lang="ja-JP" altLang="en-US" sz="1600" dirty="0" smtClean="0"/>
              <a:t>・予習用教材と当日用教材の事前確認</a:t>
            </a:r>
            <a:endParaRPr kumimoji="1" lang="en-US" altLang="ja-JP" sz="1600" dirty="0" smtClean="0"/>
          </a:p>
          <a:p>
            <a:r>
              <a:rPr kumimoji="1" lang="ja-JP" altLang="en-US" sz="1600" dirty="0"/>
              <a:t>　</a:t>
            </a:r>
            <a:r>
              <a:rPr kumimoji="1" lang="ja-JP" altLang="en-US" sz="1600" dirty="0" smtClean="0"/>
              <a:t>・講義②教材の事例紹介部分の更新（任意）</a:t>
            </a:r>
            <a:r>
              <a:rPr kumimoji="1" lang="en-US" altLang="ja-JP" sz="1600" dirty="0" smtClean="0"/>
              <a:t>※</a:t>
            </a:r>
            <a:endParaRPr kumimoji="1" lang="en-US" altLang="ja-JP" sz="1600" dirty="0"/>
          </a:p>
          <a:p>
            <a:r>
              <a:rPr kumimoji="1" lang="ja-JP" altLang="en-US" sz="1600" dirty="0"/>
              <a:t>＜研修＞</a:t>
            </a:r>
            <a:endParaRPr kumimoji="1" lang="en-US" altLang="ja-JP" sz="1600" dirty="0"/>
          </a:p>
          <a:p>
            <a:r>
              <a:rPr kumimoji="1" lang="ja-JP" altLang="en-US" sz="1600" dirty="0"/>
              <a:t>　・講義②</a:t>
            </a:r>
            <a:r>
              <a:rPr kumimoji="1" lang="ja-JP" altLang="en-US" sz="1600" dirty="0" smtClean="0"/>
              <a:t>教材によるオープンデータ</a:t>
            </a:r>
            <a:r>
              <a:rPr kumimoji="1" lang="ja-JP" altLang="en-US" sz="1600" dirty="0"/>
              <a:t>の定義、意義の</a:t>
            </a:r>
            <a:r>
              <a:rPr kumimoji="1" lang="ja-JP" altLang="en-US" sz="1600" dirty="0" smtClean="0"/>
              <a:t>説明</a:t>
            </a:r>
            <a:endParaRPr kumimoji="1" lang="en-US" altLang="ja-JP" sz="1600" dirty="0"/>
          </a:p>
          <a:p>
            <a:r>
              <a:rPr kumimoji="1" lang="ja-JP" altLang="en-US" sz="1600" dirty="0"/>
              <a:t>　</a:t>
            </a:r>
            <a:r>
              <a:rPr kumimoji="1" lang="ja-JP" altLang="en-US" sz="1600" dirty="0" smtClean="0"/>
              <a:t>・講義④ディスカッション</a:t>
            </a:r>
            <a:r>
              <a:rPr kumimoji="1" lang="ja-JP" altLang="en-US" sz="1600" dirty="0"/>
              <a:t>時のサポート（</a:t>
            </a:r>
            <a:r>
              <a:rPr kumimoji="1" lang="ja-JP" altLang="en-US" sz="1600" dirty="0" smtClean="0"/>
              <a:t>受講者へのアドバイスや質疑</a:t>
            </a:r>
            <a:r>
              <a:rPr kumimoji="1" lang="ja-JP" altLang="en-US" sz="1600" dirty="0"/>
              <a:t>対応など</a:t>
            </a:r>
            <a:r>
              <a:rPr kumimoji="1" lang="ja-JP" altLang="en-US" sz="1600" dirty="0" smtClean="0"/>
              <a:t>）</a:t>
            </a:r>
            <a:endParaRPr kumimoji="1" lang="en-US" altLang="ja-JP" sz="1600" dirty="0"/>
          </a:p>
          <a:p>
            <a:endParaRPr kumimoji="1" lang="en-US" altLang="ja-JP" sz="1600" dirty="0"/>
          </a:p>
          <a:p>
            <a:r>
              <a:rPr kumimoji="1" lang="en-US" altLang="ja-JP" sz="1600" dirty="0" smtClean="0"/>
              <a:t>※</a:t>
            </a:r>
            <a:r>
              <a:rPr kumimoji="1" lang="ja-JP" altLang="en-US" sz="1600" dirty="0" smtClean="0"/>
              <a:t>講義②の教材は受託者にて作成しておりますが、教材内の事例紹介部分について、</a:t>
            </a:r>
            <a:r>
              <a:rPr kumimoji="1" lang="en-US" altLang="ja-JP" sz="1600" dirty="0" smtClean="0"/>
              <a:t/>
            </a:r>
            <a:br>
              <a:rPr kumimoji="1" lang="en-US" altLang="ja-JP" sz="1600" dirty="0" smtClean="0"/>
            </a:br>
            <a:r>
              <a:rPr kumimoji="1" lang="ja-JP" altLang="en-US" sz="1600" dirty="0" smtClean="0"/>
              <a:t>　 ご自身</a:t>
            </a:r>
            <a:r>
              <a:rPr kumimoji="1" lang="ja-JP" altLang="en-US" sz="1600" dirty="0"/>
              <a:t>の経験</a:t>
            </a:r>
            <a:r>
              <a:rPr kumimoji="1" lang="ja-JP" altLang="en-US" sz="1600" dirty="0" smtClean="0"/>
              <a:t>を元</a:t>
            </a:r>
            <a:r>
              <a:rPr kumimoji="1" lang="ja-JP" altLang="en-US" sz="1600" dirty="0"/>
              <a:t>にした事例</a:t>
            </a:r>
            <a:r>
              <a:rPr kumimoji="1" lang="ja-JP" altLang="en-US" sz="1600" dirty="0" smtClean="0"/>
              <a:t>紹介を内容として加えるなど、更新の要否をご検討ください。</a:t>
            </a:r>
            <a:endParaRPr kumimoji="1" lang="en-US" altLang="ja-JP" sz="1600" dirty="0"/>
          </a:p>
        </p:txBody>
      </p:sp>
      <p:sp>
        <p:nvSpPr>
          <p:cNvPr id="33" name="テキスト ボックス 32">
            <a:extLst>
              <a:ext uri="{FF2B5EF4-FFF2-40B4-BE49-F238E27FC236}">
                <a16:creationId xmlns="" xmlns:a16="http://schemas.microsoft.com/office/drawing/2014/main" id="{FBDDA6FF-C9E7-412E-92F5-306476103E84}"/>
              </a:ext>
            </a:extLst>
          </p:cNvPr>
          <p:cNvSpPr txBox="1"/>
          <p:nvPr/>
        </p:nvSpPr>
        <p:spPr>
          <a:xfrm>
            <a:off x="107504" y="6223994"/>
            <a:ext cx="8923828" cy="338554"/>
          </a:xfrm>
          <a:prstGeom prst="rect">
            <a:avLst/>
          </a:prstGeom>
          <a:noFill/>
          <a:ln>
            <a:solidFill>
              <a:schemeClr val="accent6"/>
            </a:solidFill>
          </a:ln>
        </p:spPr>
        <p:txBody>
          <a:bodyPr wrap="square" rtlCol="0">
            <a:spAutoFit/>
          </a:bodyPr>
          <a:lstStyle/>
          <a:p>
            <a:pPr algn="ctr"/>
            <a:r>
              <a:rPr kumimoji="1" lang="ja-JP" altLang="en-US" sz="1600" dirty="0"/>
              <a:t>詳細は、別途研修</a:t>
            </a:r>
            <a:r>
              <a:rPr kumimoji="1" lang="ja-JP" altLang="en-US" sz="1600" dirty="0" smtClean="0"/>
              <a:t>ポータルサイトに</a:t>
            </a:r>
            <a:r>
              <a:rPr kumimoji="1" lang="ja-JP" altLang="en-US" sz="1600" dirty="0"/>
              <a:t>登録予定の「研修実施マニュアル」をご参照ください。</a:t>
            </a:r>
            <a:endParaRPr kumimoji="1" lang="en-US" altLang="ja-JP" sz="1600" dirty="0"/>
          </a:p>
        </p:txBody>
      </p:sp>
      <p:sp>
        <p:nvSpPr>
          <p:cNvPr id="34" name="テキスト ボックス 33">
            <a:extLst>
              <a:ext uri="{FF2B5EF4-FFF2-40B4-BE49-F238E27FC236}">
                <a16:creationId xmlns="" xmlns:a16="http://schemas.microsoft.com/office/drawing/2014/main" id="{59E4CC4D-0AB0-421C-B382-83B338CA41EF}"/>
              </a:ext>
            </a:extLst>
          </p:cNvPr>
          <p:cNvSpPr txBox="1"/>
          <p:nvPr/>
        </p:nvSpPr>
        <p:spPr>
          <a:xfrm>
            <a:off x="107504" y="3429000"/>
            <a:ext cx="8923828" cy="338554"/>
          </a:xfrm>
          <a:prstGeom prst="rect">
            <a:avLst/>
          </a:prstGeom>
          <a:noFill/>
          <a:ln>
            <a:noFill/>
          </a:ln>
        </p:spPr>
        <p:txBody>
          <a:bodyPr wrap="square" rtlCol="0">
            <a:spAutoFit/>
          </a:bodyPr>
          <a:lstStyle/>
          <a:p>
            <a:r>
              <a:rPr kumimoji="1" lang="ja-JP" altLang="en-US" sz="1600" dirty="0"/>
              <a:t>■主なご協力依頼事項</a:t>
            </a:r>
            <a:endParaRPr kumimoji="1" lang="en-US" altLang="ja-JP" sz="1600" dirty="0"/>
          </a:p>
        </p:txBody>
      </p:sp>
      <p:sp>
        <p:nvSpPr>
          <p:cNvPr id="30" name="テキスト ボックス 29">
            <a:extLst>
              <a:ext uri="{FF2B5EF4-FFF2-40B4-BE49-F238E27FC236}">
                <a16:creationId xmlns="" xmlns:a16="http://schemas.microsoft.com/office/drawing/2014/main" id="{BA112F0E-81DA-4575-9B57-1AE1D42BB91D}"/>
              </a:ext>
            </a:extLst>
          </p:cNvPr>
          <p:cNvSpPr txBox="1"/>
          <p:nvPr/>
        </p:nvSpPr>
        <p:spPr>
          <a:xfrm>
            <a:off x="1475656" y="1628800"/>
            <a:ext cx="2520280" cy="369332"/>
          </a:xfrm>
          <a:prstGeom prst="rect">
            <a:avLst/>
          </a:prstGeom>
          <a:noFill/>
        </p:spPr>
        <p:txBody>
          <a:bodyPr wrap="square" rtlCol="0">
            <a:spAutoFit/>
          </a:bodyPr>
          <a:lstStyle/>
          <a:p>
            <a:r>
              <a:rPr kumimoji="1" lang="ja-JP" altLang="en-US" dirty="0"/>
              <a:t>研修前</a:t>
            </a:r>
            <a:r>
              <a:rPr kumimoji="1" lang="ja-JP" altLang="en-US" sz="1400" dirty="0" smtClean="0"/>
              <a:t>（</a:t>
            </a:r>
            <a:r>
              <a:rPr kumimoji="1" lang="en-US" altLang="ja-JP" sz="1400" dirty="0" smtClean="0"/>
              <a:t>1</a:t>
            </a:r>
            <a:r>
              <a:rPr kumimoji="1" lang="ja-JP" altLang="en-US" sz="1400" dirty="0" smtClean="0"/>
              <a:t>ヶ月前</a:t>
            </a:r>
            <a:r>
              <a:rPr kumimoji="1" lang="ja-JP" altLang="en-US" sz="1400" dirty="0"/>
              <a:t>～目安）</a:t>
            </a:r>
          </a:p>
        </p:txBody>
      </p:sp>
      <p:sp>
        <p:nvSpPr>
          <p:cNvPr id="23" name="角丸四角形 26">
            <a:extLst>
              <a:ext uri="{FF2B5EF4-FFF2-40B4-BE49-F238E27FC236}">
                <a16:creationId xmlns="" xmlns:a16="http://schemas.microsoft.com/office/drawing/2014/main" id="{EE66ACC2-6672-4545-83CD-35D47BF68A64}"/>
              </a:ext>
            </a:extLst>
          </p:cNvPr>
          <p:cNvSpPr/>
          <p:nvPr/>
        </p:nvSpPr>
        <p:spPr>
          <a:xfrm>
            <a:off x="71632" y="2456952"/>
            <a:ext cx="1188000" cy="540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地域</a:t>
            </a:r>
            <a:endParaRPr kumimoji="1" lang="en-US" altLang="ja-JP" sz="1600" dirty="0">
              <a:solidFill>
                <a:schemeClr val="bg1"/>
              </a:solidFill>
            </a:endParaRPr>
          </a:p>
          <a:p>
            <a:pPr algn="ctr"/>
            <a:r>
              <a:rPr kumimoji="1" lang="ja-JP" altLang="en-US" sz="1600" dirty="0">
                <a:solidFill>
                  <a:schemeClr val="bg1"/>
                </a:solidFill>
              </a:rPr>
              <a:t>メンター</a:t>
            </a:r>
            <a:endParaRPr kumimoji="1" lang="en-US" altLang="ja-JP" sz="1600" dirty="0">
              <a:solidFill>
                <a:schemeClr val="bg1"/>
              </a:solidFill>
            </a:endParaRPr>
          </a:p>
        </p:txBody>
      </p:sp>
      <p:sp>
        <p:nvSpPr>
          <p:cNvPr id="31" name="テキスト ボックス 30">
            <a:extLst>
              <a:ext uri="{FF2B5EF4-FFF2-40B4-BE49-F238E27FC236}">
                <a16:creationId xmlns="" xmlns:a16="http://schemas.microsoft.com/office/drawing/2014/main" id="{132FCA30-653F-4EA3-A170-AA6CFF5A0EC7}"/>
              </a:ext>
            </a:extLst>
          </p:cNvPr>
          <p:cNvSpPr txBox="1"/>
          <p:nvPr/>
        </p:nvSpPr>
        <p:spPr>
          <a:xfrm>
            <a:off x="1367928" y="2456952"/>
            <a:ext cx="2556000" cy="540000"/>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400" dirty="0" smtClean="0"/>
              <a:t>教材確認（予習・当日）</a:t>
            </a:r>
            <a:endParaRPr kumimoji="1" lang="en-US" altLang="ja-JP" sz="1400" dirty="0" smtClean="0"/>
          </a:p>
          <a:p>
            <a:pPr marL="285750" indent="-285750">
              <a:buFont typeface="Arial" panose="020B0604020202020204" pitchFamily="34" charset="0"/>
              <a:buChar char="•"/>
            </a:pPr>
            <a:r>
              <a:rPr kumimoji="1" lang="ja-JP" altLang="en-US" sz="1400" dirty="0" smtClean="0"/>
              <a:t>教材</a:t>
            </a:r>
            <a:r>
              <a:rPr kumimoji="1" lang="en-US" altLang="ja-JP" sz="1400" dirty="0" smtClean="0"/>
              <a:t>(</a:t>
            </a:r>
            <a:r>
              <a:rPr kumimoji="1" lang="ja-JP" altLang="en-US" sz="1400" dirty="0" smtClean="0"/>
              <a:t>講義②</a:t>
            </a:r>
            <a:r>
              <a:rPr kumimoji="1" lang="en-US" altLang="ja-JP" sz="1400" dirty="0" smtClean="0"/>
              <a:t>)</a:t>
            </a:r>
            <a:r>
              <a:rPr kumimoji="1" lang="ja-JP" altLang="en-US" sz="1400" dirty="0" smtClean="0"/>
              <a:t>更新</a:t>
            </a:r>
            <a:r>
              <a:rPr kumimoji="1" lang="en-US" altLang="ja-JP" sz="1400" dirty="0" smtClean="0"/>
              <a:t>(</a:t>
            </a:r>
            <a:r>
              <a:rPr kumimoji="1" lang="ja-JP" altLang="en-US" sz="1400" dirty="0" smtClean="0"/>
              <a:t>任意</a:t>
            </a:r>
            <a:r>
              <a:rPr kumimoji="1" lang="en-US" altLang="ja-JP" sz="1400" dirty="0" smtClean="0"/>
              <a:t>)</a:t>
            </a:r>
            <a:endParaRPr kumimoji="1" lang="en-US" altLang="ja-JP" sz="1400" dirty="0"/>
          </a:p>
        </p:txBody>
      </p:sp>
      <p:sp>
        <p:nvSpPr>
          <p:cNvPr id="35" name="テキスト ボックス 34">
            <a:extLst>
              <a:ext uri="{FF2B5EF4-FFF2-40B4-BE49-F238E27FC236}">
                <a16:creationId xmlns="" xmlns:a16="http://schemas.microsoft.com/office/drawing/2014/main" id="{39740D14-AA48-49B5-A91F-F1D54DE02B15}"/>
              </a:ext>
            </a:extLst>
          </p:cNvPr>
          <p:cNvSpPr txBox="1"/>
          <p:nvPr/>
        </p:nvSpPr>
        <p:spPr>
          <a:xfrm>
            <a:off x="3995936" y="2456952"/>
            <a:ext cx="2483368" cy="540000"/>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400" dirty="0"/>
              <a:t>講師（講義②）</a:t>
            </a:r>
            <a:endParaRPr kumimoji="1" lang="en-US" altLang="ja-JP" sz="1400" dirty="0"/>
          </a:p>
          <a:p>
            <a:pPr marL="285750" indent="-285750">
              <a:buFont typeface="Arial" panose="020B0604020202020204" pitchFamily="34" charset="0"/>
              <a:buChar char="•"/>
            </a:pPr>
            <a:r>
              <a:rPr kumimoji="1" lang="ja-JP" altLang="en-US" sz="1400" dirty="0"/>
              <a:t>講師支援（講義④）</a:t>
            </a:r>
            <a:endParaRPr kumimoji="1" lang="en-US" altLang="ja-JP" sz="1400" dirty="0"/>
          </a:p>
        </p:txBody>
      </p:sp>
      <p:sp>
        <p:nvSpPr>
          <p:cNvPr id="36" name="テキスト ボックス 35">
            <a:extLst>
              <a:ext uri="{FF2B5EF4-FFF2-40B4-BE49-F238E27FC236}">
                <a16:creationId xmlns="" xmlns:a16="http://schemas.microsoft.com/office/drawing/2014/main" id="{880C01CE-913C-4BF6-B146-64DB481F8844}"/>
              </a:ext>
            </a:extLst>
          </p:cNvPr>
          <p:cNvSpPr txBox="1"/>
          <p:nvPr/>
        </p:nvSpPr>
        <p:spPr>
          <a:xfrm>
            <a:off x="6547964" y="2456952"/>
            <a:ext cx="2483368" cy="540000"/>
          </a:xfrm>
          <a:prstGeom prst="rect">
            <a:avLst/>
          </a:prstGeom>
          <a:solidFill>
            <a:schemeClr val="accent6">
              <a:lumMod val="40000"/>
              <a:lumOff val="60000"/>
            </a:schemeClr>
          </a:solidFill>
        </p:spPr>
        <p:txBody>
          <a:bodyPr wrap="square" rtlCol="0">
            <a:spAutoFit/>
          </a:bodyPr>
          <a:lstStyle/>
          <a:p>
            <a:r>
              <a:rPr kumimoji="1" lang="ja-JP" altLang="en-US" sz="1400" dirty="0" err="1"/>
              <a:t>ー</a:t>
            </a:r>
            <a:endParaRPr kumimoji="1" lang="en-US" altLang="ja-JP" sz="1400" dirty="0"/>
          </a:p>
          <a:p>
            <a:pPr marL="285750" indent="-285750">
              <a:buFont typeface="Wingdings" panose="05000000000000000000" pitchFamily="2" charset="2"/>
              <a:buChar char="l"/>
            </a:pPr>
            <a:endParaRPr kumimoji="1" lang="en-US" altLang="ja-JP" sz="1400"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Tree>
    <p:extLst>
      <p:ext uri="{BB962C8B-B14F-4D97-AF65-F5344CB8AC3E}">
        <p14:creationId xmlns:p14="http://schemas.microsoft.com/office/powerpoint/2010/main" val="13655384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矢印: 下 4">
            <a:extLst>
              <a:ext uri="{FF2B5EF4-FFF2-40B4-BE49-F238E27FC236}">
                <a16:creationId xmlns="" xmlns:a16="http://schemas.microsoft.com/office/drawing/2014/main" id="{B5A40B6A-055C-433A-828E-27F1F8891949}"/>
              </a:ext>
            </a:extLst>
          </p:cNvPr>
          <p:cNvSpPr/>
          <p:nvPr/>
        </p:nvSpPr>
        <p:spPr>
          <a:xfrm>
            <a:off x="4450424" y="1772816"/>
            <a:ext cx="248790" cy="4599902"/>
          </a:xfrm>
          <a:prstGeom prst="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3.5 </a:t>
            </a:r>
            <a:r>
              <a:rPr lang="ja-JP" altLang="en-US" dirty="0">
                <a:latin typeface="+mn-ea"/>
                <a:ea typeface="+mn-ea"/>
              </a:rPr>
              <a:t>研修ポータルサイトについて</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19" name="テキスト ボックス 18">
            <a:extLst>
              <a:ext uri="{FF2B5EF4-FFF2-40B4-BE49-F238E27FC236}">
                <a16:creationId xmlns="" xmlns:a16="http://schemas.microsoft.com/office/drawing/2014/main" id="{33ABDE64-E127-4810-B682-080AED11321C}"/>
              </a:ext>
            </a:extLst>
          </p:cNvPr>
          <p:cNvSpPr txBox="1"/>
          <p:nvPr/>
        </p:nvSpPr>
        <p:spPr>
          <a:xfrm>
            <a:off x="107504" y="836712"/>
            <a:ext cx="8923828" cy="400110"/>
          </a:xfrm>
          <a:prstGeom prst="rect">
            <a:avLst/>
          </a:prstGeom>
          <a:noFill/>
        </p:spPr>
        <p:txBody>
          <a:bodyPr wrap="square" rtlCol="0">
            <a:spAutoFit/>
          </a:bodyPr>
          <a:lstStyle/>
          <a:p>
            <a:r>
              <a:rPr kumimoji="1" lang="ja-JP" altLang="en-US" sz="2000" dirty="0"/>
              <a:t>研修ポータルサイトは</a:t>
            </a:r>
            <a:r>
              <a:rPr kumimoji="1" lang="en-US" altLang="ja-JP" sz="2000" dirty="0"/>
              <a:t>2018</a:t>
            </a:r>
            <a:r>
              <a:rPr kumimoji="1" lang="ja-JP" altLang="en-US" sz="2000" dirty="0"/>
              <a:t>年</a:t>
            </a:r>
            <a:r>
              <a:rPr kumimoji="1" lang="en-US" altLang="ja-JP" sz="2000" dirty="0"/>
              <a:t>11</a:t>
            </a:r>
            <a:r>
              <a:rPr kumimoji="1" lang="ja-JP" altLang="en-US" sz="2000" dirty="0"/>
              <a:t>月</a:t>
            </a:r>
            <a:r>
              <a:rPr kumimoji="1" lang="en-US" altLang="ja-JP" sz="2000" dirty="0"/>
              <a:t>1</a:t>
            </a:r>
            <a:r>
              <a:rPr kumimoji="1" lang="ja-JP" altLang="en-US" sz="2000" dirty="0"/>
              <a:t>日より稼働予定。順次コンテンツを拡大します。</a:t>
            </a:r>
            <a:endParaRPr kumimoji="1" lang="en-US" altLang="ja-JP" sz="2000" dirty="0"/>
          </a:p>
        </p:txBody>
      </p:sp>
      <p:sp>
        <p:nvSpPr>
          <p:cNvPr id="3" name="四角形: 角を丸くする 2">
            <a:extLst>
              <a:ext uri="{FF2B5EF4-FFF2-40B4-BE49-F238E27FC236}">
                <a16:creationId xmlns="" xmlns:a16="http://schemas.microsoft.com/office/drawing/2014/main" id="{E2BA554F-A039-490A-B85B-47A0BE50FC96}"/>
              </a:ext>
            </a:extLst>
          </p:cNvPr>
          <p:cNvSpPr/>
          <p:nvPr/>
        </p:nvSpPr>
        <p:spPr>
          <a:xfrm>
            <a:off x="4378416" y="1628776"/>
            <a:ext cx="2353824" cy="28803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2018/11/1</a:t>
            </a:r>
            <a:r>
              <a:rPr kumimoji="1" lang="ja-JP" altLang="en-US" dirty="0"/>
              <a:t>（木）</a:t>
            </a:r>
          </a:p>
        </p:txBody>
      </p:sp>
      <p:sp>
        <p:nvSpPr>
          <p:cNvPr id="4" name="テキスト ボックス 3">
            <a:extLst>
              <a:ext uri="{FF2B5EF4-FFF2-40B4-BE49-F238E27FC236}">
                <a16:creationId xmlns="" xmlns:a16="http://schemas.microsoft.com/office/drawing/2014/main" id="{E1B9B0E7-5441-4445-8B26-C6F8E3F74666}"/>
              </a:ext>
            </a:extLst>
          </p:cNvPr>
          <p:cNvSpPr txBox="1"/>
          <p:nvPr/>
        </p:nvSpPr>
        <p:spPr>
          <a:xfrm>
            <a:off x="4666448" y="1932708"/>
            <a:ext cx="4248472" cy="338554"/>
          </a:xfrm>
          <a:prstGeom prst="rect">
            <a:avLst/>
          </a:prstGeom>
          <a:noFill/>
        </p:spPr>
        <p:txBody>
          <a:bodyPr wrap="square" rtlCol="0">
            <a:spAutoFit/>
          </a:bodyPr>
          <a:lstStyle/>
          <a:p>
            <a:r>
              <a:rPr kumimoji="1" lang="ja-JP" altLang="en-US" sz="1600" dirty="0"/>
              <a:t>オープンデータ化支援研修実施マニュアル公開</a:t>
            </a:r>
          </a:p>
        </p:txBody>
      </p:sp>
      <p:sp>
        <p:nvSpPr>
          <p:cNvPr id="32" name="四角形: 角を丸くする 31">
            <a:extLst>
              <a:ext uri="{FF2B5EF4-FFF2-40B4-BE49-F238E27FC236}">
                <a16:creationId xmlns="" xmlns:a16="http://schemas.microsoft.com/office/drawing/2014/main" id="{8AF681DF-F654-40C5-BFD8-8CBAF4DC0A55}"/>
              </a:ext>
            </a:extLst>
          </p:cNvPr>
          <p:cNvSpPr/>
          <p:nvPr/>
        </p:nvSpPr>
        <p:spPr>
          <a:xfrm>
            <a:off x="4378416" y="2570595"/>
            <a:ext cx="2353824" cy="28803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2018/11/7</a:t>
            </a:r>
            <a:r>
              <a:rPr kumimoji="1" lang="ja-JP" altLang="en-US" dirty="0"/>
              <a:t>（水）</a:t>
            </a:r>
          </a:p>
        </p:txBody>
      </p:sp>
      <p:sp>
        <p:nvSpPr>
          <p:cNvPr id="33" name="テキスト ボックス 32">
            <a:extLst>
              <a:ext uri="{FF2B5EF4-FFF2-40B4-BE49-F238E27FC236}">
                <a16:creationId xmlns="" xmlns:a16="http://schemas.microsoft.com/office/drawing/2014/main" id="{B919D3D6-D9DA-420D-9A31-891AD2E84F97}"/>
              </a:ext>
            </a:extLst>
          </p:cNvPr>
          <p:cNvSpPr txBox="1"/>
          <p:nvPr/>
        </p:nvSpPr>
        <p:spPr>
          <a:xfrm>
            <a:off x="4666448" y="2873311"/>
            <a:ext cx="4248472" cy="338554"/>
          </a:xfrm>
          <a:prstGeom prst="rect">
            <a:avLst/>
          </a:prstGeom>
          <a:noFill/>
        </p:spPr>
        <p:txBody>
          <a:bodyPr wrap="square" rtlCol="0">
            <a:spAutoFit/>
          </a:bodyPr>
          <a:lstStyle/>
          <a:p>
            <a:r>
              <a:rPr kumimoji="1" lang="ja-JP" altLang="en-US" sz="1600" dirty="0"/>
              <a:t>オープンデータ化支援研修教材（予習用）公開</a:t>
            </a:r>
          </a:p>
        </p:txBody>
      </p:sp>
      <p:sp>
        <p:nvSpPr>
          <p:cNvPr id="34" name="四角形: 角を丸くする 33">
            <a:extLst>
              <a:ext uri="{FF2B5EF4-FFF2-40B4-BE49-F238E27FC236}">
                <a16:creationId xmlns="" xmlns:a16="http://schemas.microsoft.com/office/drawing/2014/main" id="{A544679F-6563-45B6-8AFF-798A5EA2E552}"/>
              </a:ext>
            </a:extLst>
          </p:cNvPr>
          <p:cNvSpPr/>
          <p:nvPr/>
        </p:nvSpPr>
        <p:spPr>
          <a:xfrm>
            <a:off x="4378416" y="3512414"/>
            <a:ext cx="2353824" cy="28803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2018/11/19</a:t>
            </a:r>
            <a:r>
              <a:rPr kumimoji="1" lang="ja-JP" altLang="en-US" dirty="0"/>
              <a:t>（月）</a:t>
            </a:r>
          </a:p>
        </p:txBody>
      </p:sp>
      <p:sp>
        <p:nvSpPr>
          <p:cNvPr id="35" name="四角形: 角を丸くする 34">
            <a:extLst>
              <a:ext uri="{FF2B5EF4-FFF2-40B4-BE49-F238E27FC236}">
                <a16:creationId xmlns="" xmlns:a16="http://schemas.microsoft.com/office/drawing/2014/main" id="{20368E8C-C140-4449-8F2D-949FD82650A0}"/>
              </a:ext>
            </a:extLst>
          </p:cNvPr>
          <p:cNvSpPr/>
          <p:nvPr/>
        </p:nvSpPr>
        <p:spPr>
          <a:xfrm>
            <a:off x="4932040" y="4454233"/>
            <a:ext cx="3240000" cy="28803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＜参考＞</a:t>
            </a:r>
            <a:r>
              <a:rPr kumimoji="1" lang="en-US" altLang="ja-JP" dirty="0"/>
              <a:t>2018/11/22</a:t>
            </a:r>
            <a:r>
              <a:rPr kumimoji="1" lang="ja-JP" altLang="en-US" dirty="0"/>
              <a:t>（木）</a:t>
            </a:r>
          </a:p>
        </p:txBody>
      </p:sp>
      <p:sp>
        <p:nvSpPr>
          <p:cNvPr id="15" name="テキスト ボックス 14">
            <a:extLst>
              <a:ext uri="{FF2B5EF4-FFF2-40B4-BE49-F238E27FC236}">
                <a16:creationId xmlns="" xmlns:a16="http://schemas.microsoft.com/office/drawing/2014/main" id="{944F486B-3E97-4561-BD75-A79444C70B84}"/>
              </a:ext>
            </a:extLst>
          </p:cNvPr>
          <p:cNvSpPr txBox="1"/>
          <p:nvPr/>
        </p:nvSpPr>
        <p:spPr>
          <a:xfrm>
            <a:off x="4666448" y="3804916"/>
            <a:ext cx="4248472" cy="338554"/>
          </a:xfrm>
          <a:prstGeom prst="rect">
            <a:avLst/>
          </a:prstGeom>
          <a:noFill/>
        </p:spPr>
        <p:txBody>
          <a:bodyPr wrap="square" rtlCol="0">
            <a:spAutoFit/>
          </a:bodyPr>
          <a:lstStyle/>
          <a:p>
            <a:r>
              <a:rPr kumimoji="1" lang="ja-JP" altLang="en-US" sz="1600" dirty="0"/>
              <a:t>オープンデータ化支援研修教材（当日用）公開</a:t>
            </a:r>
          </a:p>
        </p:txBody>
      </p:sp>
      <p:sp>
        <p:nvSpPr>
          <p:cNvPr id="16" name="テキスト ボックス 15">
            <a:extLst>
              <a:ext uri="{FF2B5EF4-FFF2-40B4-BE49-F238E27FC236}">
                <a16:creationId xmlns="" xmlns:a16="http://schemas.microsoft.com/office/drawing/2014/main" id="{83028F57-0D03-4A96-8AE8-365AF0A573BB}"/>
              </a:ext>
            </a:extLst>
          </p:cNvPr>
          <p:cNvSpPr txBox="1"/>
          <p:nvPr/>
        </p:nvSpPr>
        <p:spPr>
          <a:xfrm>
            <a:off x="5220072" y="4746630"/>
            <a:ext cx="4248472" cy="338554"/>
          </a:xfrm>
          <a:prstGeom prst="rect">
            <a:avLst/>
          </a:prstGeom>
          <a:noFill/>
        </p:spPr>
        <p:txBody>
          <a:bodyPr wrap="square" rtlCol="0">
            <a:spAutoFit/>
          </a:bodyPr>
          <a:lstStyle/>
          <a:p>
            <a:r>
              <a:rPr kumimoji="1" lang="ja-JP" altLang="en-US" sz="1600" dirty="0"/>
              <a:t>オープンデータ化支援研修開始</a:t>
            </a:r>
          </a:p>
        </p:txBody>
      </p:sp>
      <p:sp>
        <p:nvSpPr>
          <p:cNvPr id="17" name="四角形: 角を丸くする 16">
            <a:extLst>
              <a:ext uri="{FF2B5EF4-FFF2-40B4-BE49-F238E27FC236}">
                <a16:creationId xmlns="" xmlns:a16="http://schemas.microsoft.com/office/drawing/2014/main" id="{A15E74A0-4851-406A-8BD1-E37BD5FB670C}"/>
              </a:ext>
            </a:extLst>
          </p:cNvPr>
          <p:cNvSpPr/>
          <p:nvPr/>
        </p:nvSpPr>
        <p:spPr>
          <a:xfrm>
            <a:off x="4378416" y="5396052"/>
            <a:ext cx="2353824" cy="28803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2018/12/3</a:t>
            </a:r>
            <a:r>
              <a:rPr kumimoji="1" lang="ja-JP" altLang="en-US" dirty="0"/>
              <a:t>（月）</a:t>
            </a:r>
          </a:p>
        </p:txBody>
      </p:sp>
      <p:sp>
        <p:nvSpPr>
          <p:cNvPr id="18" name="テキスト ボックス 17">
            <a:extLst>
              <a:ext uri="{FF2B5EF4-FFF2-40B4-BE49-F238E27FC236}">
                <a16:creationId xmlns="" xmlns:a16="http://schemas.microsoft.com/office/drawing/2014/main" id="{1A0D9252-3FB4-4C14-BF4C-FDC344D9050D}"/>
              </a:ext>
            </a:extLst>
          </p:cNvPr>
          <p:cNvSpPr txBox="1"/>
          <p:nvPr/>
        </p:nvSpPr>
        <p:spPr>
          <a:xfrm>
            <a:off x="4666448" y="5694908"/>
            <a:ext cx="4364884" cy="769441"/>
          </a:xfrm>
          <a:prstGeom prst="rect">
            <a:avLst/>
          </a:prstGeom>
          <a:noFill/>
        </p:spPr>
        <p:txBody>
          <a:bodyPr wrap="square" rtlCol="0">
            <a:spAutoFit/>
          </a:bodyPr>
          <a:lstStyle/>
          <a:p>
            <a:r>
              <a:rPr kumimoji="1" lang="en-US" altLang="ja-JP" sz="1600" dirty="0"/>
              <a:t>e-learning</a:t>
            </a:r>
            <a:r>
              <a:rPr kumimoji="1" lang="ja-JP" altLang="en-US" sz="1600" dirty="0"/>
              <a:t>公開</a:t>
            </a:r>
            <a:endParaRPr kumimoji="1" lang="en-US" altLang="ja-JP" sz="1600" dirty="0"/>
          </a:p>
          <a:p>
            <a:r>
              <a:rPr kumimoji="1" lang="ja-JP" altLang="en-US" sz="1400" dirty="0"/>
              <a:t>　・教材のダウンロードによる学習です。</a:t>
            </a:r>
            <a:endParaRPr kumimoji="1" lang="en-US" altLang="ja-JP" sz="1400" dirty="0"/>
          </a:p>
          <a:p>
            <a:r>
              <a:rPr kumimoji="1" lang="ja-JP" altLang="en-US" sz="1400" dirty="0"/>
              <a:t>　・支援研修より幅広い内容の教材を提供します。</a:t>
            </a:r>
            <a:endParaRPr kumimoji="1" lang="en-US" altLang="ja-JP" sz="1400" dirty="0"/>
          </a:p>
        </p:txBody>
      </p:sp>
      <p:sp>
        <p:nvSpPr>
          <p:cNvPr id="2" name="テキスト ボックス 1">
            <a:extLst>
              <a:ext uri="{FF2B5EF4-FFF2-40B4-BE49-F238E27FC236}">
                <a16:creationId xmlns="" xmlns:a16="http://schemas.microsoft.com/office/drawing/2014/main" id="{533B6768-6034-4B19-A05A-126A78D344DB}"/>
              </a:ext>
            </a:extLst>
          </p:cNvPr>
          <p:cNvSpPr txBox="1"/>
          <p:nvPr/>
        </p:nvSpPr>
        <p:spPr>
          <a:xfrm>
            <a:off x="4211960" y="1290246"/>
            <a:ext cx="4642625" cy="338554"/>
          </a:xfrm>
          <a:prstGeom prst="rect">
            <a:avLst/>
          </a:prstGeom>
          <a:noFill/>
        </p:spPr>
        <p:txBody>
          <a:bodyPr wrap="square" rtlCol="0">
            <a:spAutoFit/>
          </a:bodyPr>
          <a:lstStyle/>
          <a:p>
            <a:r>
              <a:rPr kumimoji="1" lang="ja-JP" altLang="en-US" sz="1600" dirty="0"/>
              <a:t>＜予定スケジュール（変更となる場合があります）＞</a:t>
            </a:r>
          </a:p>
        </p:txBody>
      </p:sp>
      <p:pic>
        <p:nvPicPr>
          <p:cNvPr id="20" name="図 19">
            <a:extLst>
              <a:ext uri="{FF2B5EF4-FFF2-40B4-BE49-F238E27FC236}">
                <a16:creationId xmlns="" xmlns:a16="http://schemas.microsoft.com/office/drawing/2014/main" id="{29F61145-F21C-4F83-9D82-90F4F5F5BB48}"/>
              </a:ext>
            </a:extLst>
          </p:cNvPr>
          <p:cNvPicPr>
            <a:picLocks noChangeAspect="1"/>
          </p:cNvPicPr>
          <p:nvPr/>
        </p:nvPicPr>
        <p:blipFill>
          <a:blip r:embed="rId3"/>
          <a:stretch>
            <a:fillRect/>
          </a:stretch>
        </p:blipFill>
        <p:spPr>
          <a:xfrm>
            <a:off x="242634" y="1700808"/>
            <a:ext cx="3409842" cy="2556057"/>
          </a:xfrm>
          <a:prstGeom prst="rect">
            <a:avLst/>
          </a:prstGeom>
          <a:ln>
            <a:solidFill>
              <a:schemeClr val="tx1"/>
            </a:solidFill>
          </a:ln>
        </p:spPr>
      </p:pic>
      <p:pic>
        <p:nvPicPr>
          <p:cNvPr id="21" name="図 20">
            <a:extLst>
              <a:ext uri="{FF2B5EF4-FFF2-40B4-BE49-F238E27FC236}">
                <a16:creationId xmlns="" xmlns:a16="http://schemas.microsoft.com/office/drawing/2014/main" id="{3282B862-0DFA-47B7-8AA8-5DC2B85BB843}"/>
              </a:ext>
            </a:extLst>
          </p:cNvPr>
          <p:cNvPicPr>
            <a:picLocks noChangeAspect="1"/>
          </p:cNvPicPr>
          <p:nvPr/>
        </p:nvPicPr>
        <p:blipFill>
          <a:blip r:embed="rId4"/>
          <a:stretch>
            <a:fillRect/>
          </a:stretch>
        </p:blipFill>
        <p:spPr>
          <a:xfrm>
            <a:off x="611560" y="3459062"/>
            <a:ext cx="3429868" cy="2283023"/>
          </a:xfrm>
          <a:prstGeom prst="rect">
            <a:avLst/>
          </a:prstGeom>
          <a:ln>
            <a:solidFill>
              <a:schemeClr val="tx1"/>
            </a:solidFill>
          </a:ln>
        </p:spPr>
      </p:pic>
      <p:sp>
        <p:nvSpPr>
          <p:cNvPr id="22" name="テキスト ボックス 21">
            <a:extLst>
              <a:ext uri="{FF2B5EF4-FFF2-40B4-BE49-F238E27FC236}">
                <a16:creationId xmlns="" xmlns:a16="http://schemas.microsoft.com/office/drawing/2014/main" id="{00265DE7-D9AF-44C8-8E3D-023F947F592F}"/>
              </a:ext>
            </a:extLst>
          </p:cNvPr>
          <p:cNvSpPr txBox="1"/>
          <p:nvPr/>
        </p:nvSpPr>
        <p:spPr>
          <a:xfrm>
            <a:off x="175713" y="1290246"/>
            <a:ext cx="4642625" cy="338554"/>
          </a:xfrm>
          <a:prstGeom prst="rect">
            <a:avLst/>
          </a:prstGeom>
          <a:noFill/>
        </p:spPr>
        <p:txBody>
          <a:bodyPr wrap="square" rtlCol="0">
            <a:spAutoFit/>
          </a:bodyPr>
          <a:lstStyle/>
          <a:p>
            <a:r>
              <a:rPr kumimoji="1" lang="ja-JP" altLang="en-US" sz="1600" dirty="0"/>
              <a:t>＜画面イメージ＞</a:t>
            </a:r>
          </a:p>
        </p:txBody>
      </p:sp>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Tree>
    <p:extLst>
      <p:ext uri="{BB962C8B-B14F-4D97-AF65-F5344CB8AC3E}">
        <p14:creationId xmlns:p14="http://schemas.microsoft.com/office/powerpoint/2010/main" val="32700715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11"/>
          <p:cNvSpPr>
            <a:spLocks noChangeArrowheads="1"/>
          </p:cNvSpPr>
          <p:nvPr/>
        </p:nvSpPr>
        <p:spPr bwMode="gray">
          <a:xfrm>
            <a:off x="251520" y="2771636"/>
            <a:ext cx="864000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7" name="テキスト ボックス 6"/>
          <p:cNvSpPr txBox="1"/>
          <p:nvPr/>
        </p:nvSpPr>
        <p:spPr>
          <a:xfrm>
            <a:off x="899592" y="3212976"/>
            <a:ext cx="5328592" cy="400110"/>
          </a:xfrm>
          <a:prstGeom prst="rect">
            <a:avLst/>
          </a:prstGeom>
          <a:noFill/>
        </p:spPr>
        <p:txBody>
          <a:bodyPr wrap="square" rtlCol="0">
            <a:spAutoFit/>
          </a:bodyPr>
          <a:lstStyle/>
          <a:p>
            <a:r>
              <a:rPr kumimoji="1" lang="ja-JP" altLang="en-US" sz="2000" dirty="0"/>
              <a:t>オープンデータ化支援研修の進め方</a:t>
            </a:r>
          </a:p>
        </p:txBody>
      </p:sp>
      <p:sp>
        <p:nvSpPr>
          <p:cNvPr id="8" name="Text Box 35"/>
          <p:cNvSpPr txBox="1">
            <a:spLocks noChangeArrowheads="1"/>
          </p:cNvSpPr>
          <p:nvPr/>
        </p:nvSpPr>
        <p:spPr bwMode="gray">
          <a:xfrm>
            <a:off x="561975" y="2153703"/>
            <a:ext cx="995785" cy="553998"/>
          </a:xfrm>
          <a:prstGeom prst="rect">
            <a:avLst/>
          </a:prstGeom>
          <a:noFill/>
          <a:ln w="9525">
            <a:noFill/>
            <a:miter lim="800000"/>
            <a:headEnd/>
            <a:tailEnd/>
          </a:ln>
          <a:effectLst/>
        </p:spPr>
        <p:txBody>
          <a:bodyPr wrap="none">
            <a:spAutoFit/>
          </a:bodyPr>
          <a:lstStyle/>
          <a:p>
            <a:pPr>
              <a:lnSpc>
                <a:spcPct val="100000"/>
              </a:lnSpc>
            </a:pPr>
            <a:r>
              <a:rPr lang="en-US" altLang="ja-JP" sz="3000" b="1" dirty="0">
                <a:solidFill>
                  <a:schemeClr val="tx1"/>
                </a:solidFill>
                <a:latin typeface="+mj-lt"/>
                <a:ea typeface="Arial Unicode MS" pitchFamily="50" charset="-128"/>
                <a:cs typeface="Arial Unicode MS" pitchFamily="50" charset="-128"/>
              </a:rPr>
              <a:t>END</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t>15</a:t>
            </a:fld>
            <a:endParaRPr kumimoji="1" lang="ja-JP" altLang="en-US"/>
          </a:p>
        </p:txBody>
      </p:sp>
    </p:spTree>
    <p:extLst>
      <p:ext uri="{BB962C8B-B14F-4D97-AF65-F5344CB8AC3E}">
        <p14:creationId xmlns:p14="http://schemas.microsoft.com/office/powerpoint/2010/main" val="38227627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9">
            <a:extLst>
              <a:ext uri="{FF2B5EF4-FFF2-40B4-BE49-F238E27FC236}">
                <a16:creationId xmlns="" xmlns:a16="http://schemas.microsoft.com/office/drawing/2014/main" id="{8FB1291F-8409-42A7-9AED-FB8796037451}"/>
              </a:ext>
            </a:extLst>
          </p:cNvPr>
          <p:cNvSpPr txBox="1">
            <a:spLocks noChangeArrowheads="1"/>
          </p:cNvSpPr>
          <p:nvPr/>
        </p:nvSpPr>
        <p:spPr bwMode="gray">
          <a:xfrm>
            <a:off x="566738" y="3178636"/>
            <a:ext cx="4059125"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tx1"/>
                </a:solidFill>
                <a:latin typeface="+mj-ea"/>
                <a:ea typeface="+mj-ea"/>
              </a:rPr>
              <a:t>１</a:t>
            </a:r>
            <a:r>
              <a:rPr lang="en-US" altLang="ja-JP" sz="2200" dirty="0">
                <a:solidFill>
                  <a:schemeClr val="tx1"/>
                </a:solidFill>
                <a:latin typeface="+mj-ea"/>
                <a:ea typeface="+mj-ea"/>
              </a:rPr>
              <a:t>.</a:t>
            </a:r>
            <a:r>
              <a:rPr lang="ja-JP" altLang="en-US" sz="2200" dirty="0">
                <a:solidFill>
                  <a:schemeClr val="tx1"/>
                </a:solidFill>
                <a:latin typeface="+mj-ea"/>
                <a:ea typeface="+mj-ea"/>
              </a:rPr>
              <a:t> オープンデータ化支援研修とは</a:t>
            </a:r>
          </a:p>
        </p:txBody>
      </p:sp>
      <p:sp>
        <p:nvSpPr>
          <p:cNvPr id="7" name="Text Box 31">
            <a:extLst>
              <a:ext uri="{FF2B5EF4-FFF2-40B4-BE49-F238E27FC236}">
                <a16:creationId xmlns="" xmlns:a16="http://schemas.microsoft.com/office/drawing/2014/main" id="{2AA45135-99A0-4D96-8159-29900E9825E7}"/>
              </a:ext>
            </a:extLst>
          </p:cNvPr>
          <p:cNvSpPr txBox="1">
            <a:spLocks noChangeArrowheads="1"/>
          </p:cNvSpPr>
          <p:nvPr/>
        </p:nvSpPr>
        <p:spPr bwMode="gray">
          <a:xfrm>
            <a:off x="566738" y="3677429"/>
            <a:ext cx="4624984"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２</a:t>
            </a:r>
            <a:r>
              <a:rPr lang="en-US" altLang="ja-JP" sz="2200" dirty="0">
                <a:latin typeface="+mj-ea"/>
                <a:ea typeface="+mj-ea"/>
              </a:rPr>
              <a:t>.</a:t>
            </a:r>
            <a:r>
              <a:rPr lang="ja-JP" altLang="en-US" sz="2200" dirty="0">
                <a:latin typeface="+mj-ea"/>
                <a:ea typeface="+mj-ea"/>
              </a:rPr>
              <a:t> オープンデータ化支援研修の進め方</a:t>
            </a:r>
          </a:p>
        </p:txBody>
      </p:sp>
      <p:sp>
        <p:nvSpPr>
          <p:cNvPr id="8" name="Text Box 31">
            <a:extLst>
              <a:ext uri="{FF2B5EF4-FFF2-40B4-BE49-F238E27FC236}">
                <a16:creationId xmlns="" xmlns:a16="http://schemas.microsoft.com/office/drawing/2014/main" id="{481B14C7-A8BD-48B1-9937-DC8AD9C3ADB2}"/>
              </a:ext>
            </a:extLst>
          </p:cNvPr>
          <p:cNvSpPr txBox="1">
            <a:spLocks noChangeArrowheads="1"/>
          </p:cNvSpPr>
          <p:nvPr/>
        </p:nvSpPr>
        <p:spPr bwMode="gray">
          <a:xfrm>
            <a:off x="566738" y="4172729"/>
            <a:ext cx="2569934"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a:t>
            </a:r>
            <a:r>
              <a:rPr lang="ja-JP" altLang="en-US" sz="2200" dirty="0">
                <a:latin typeface="+mj-ea"/>
                <a:ea typeface="+mj-ea"/>
              </a:rPr>
              <a:t> ご協力依頼事項</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Tree>
    <p:extLst>
      <p:ext uri="{BB962C8B-B14F-4D97-AF65-F5344CB8AC3E}">
        <p14:creationId xmlns:p14="http://schemas.microsoft.com/office/powerpoint/2010/main" val="6567211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29">
            <a:extLst>
              <a:ext uri="{FF2B5EF4-FFF2-40B4-BE49-F238E27FC236}">
                <a16:creationId xmlns="" xmlns:a16="http://schemas.microsoft.com/office/drawing/2014/main" id="{8FB1291F-8409-42A7-9AED-FB8796037451}"/>
              </a:ext>
            </a:extLst>
          </p:cNvPr>
          <p:cNvSpPr txBox="1">
            <a:spLocks noChangeArrowheads="1"/>
          </p:cNvSpPr>
          <p:nvPr/>
        </p:nvSpPr>
        <p:spPr bwMode="gray">
          <a:xfrm>
            <a:off x="566738" y="3178636"/>
            <a:ext cx="4059125"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tx1"/>
                </a:solidFill>
                <a:latin typeface="+mj-ea"/>
                <a:ea typeface="+mj-ea"/>
              </a:rPr>
              <a:t>１</a:t>
            </a:r>
            <a:r>
              <a:rPr lang="en-US" altLang="ja-JP" sz="2200" dirty="0">
                <a:solidFill>
                  <a:schemeClr val="tx1"/>
                </a:solidFill>
                <a:latin typeface="+mj-ea"/>
                <a:ea typeface="+mj-ea"/>
              </a:rPr>
              <a:t>.</a:t>
            </a:r>
            <a:r>
              <a:rPr lang="ja-JP" altLang="en-US" sz="2200" dirty="0">
                <a:solidFill>
                  <a:schemeClr val="tx1"/>
                </a:solidFill>
                <a:latin typeface="+mj-ea"/>
                <a:ea typeface="+mj-ea"/>
              </a:rPr>
              <a:t> オープンデータ化支援研修とは</a:t>
            </a:r>
          </a:p>
        </p:txBody>
      </p:sp>
      <p:sp>
        <p:nvSpPr>
          <p:cNvPr id="15" name="Text Box 31">
            <a:extLst>
              <a:ext uri="{FF2B5EF4-FFF2-40B4-BE49-F238E27FC236}">
                <a16:creationId xmlns="" xmlns:a16="http://schemas.microsoft.com/office/drawing/2014/main" id="{2AA45135-99A0-4D96-8159-29900E9825E7}"/>
              </a:ext>
            </a:extLst>
          </p:cNvPr>
          <p:cNvSpPr txBox="1">
            <a:spLocks noChangeArrowheads="1"/>
          </p:cNvSpPr>
          <p:nvPr/>
        </p:nvSpPr>
        <p:spPr bwMode="gray">
          <a:xfrm>
            <a:off x="566738" y="3677429"/>
            <a:ext cx="4676280"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２</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オープンデータ化支援研修の進め方</a:t>
            </a:r>
          </a:p>
        </p:txBody>
      </p:sp>
      <p:sp>
        <p:nvSpPr>
          <p:cNvPr id="16" name="Text Box 31">
            <a:extLst>
              <a:ext uri="{FF2B5EF4-FFF2-40B4-BE49-F238E27FC236}">
                <a16:creationId xmlns="" xmlns:a16="http://schemas.microsoft.com/office/drawing/2014/main" id="{481B14C7-A8BD-48B1-9937-DC8AD9C3ADB2}"/>
              </a:ext>
            </a:extLst>
          </p:cNvPr>
          <p:cNvSpPr txBox="1">
            <a:spLocks noChangeArrowheads="1"/>
          </p:cNvSpPr>
          <p:nvPr/>
        </p:nvSpPr>
        <p:spPr bwMode="gray">
          <a:xfrm>
            <a:off x="566738" y="4172729"/>
            <a:ext cx="2569934"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３</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ご協力依頼事項</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Tree>
    <p:extLst>
      <p:ext uri="{BB962C8B-B14F-4D97-AF65-F5344CB8AC3E}">
        <p14:creationId xmlns:p14="http://schemas.microsoft.com/office/powerpoint/2010/main" val="36893141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1.1 </a:t>
            </a:r>
            <a:r>
              <a:rPr lang="ja-JP" altLang="en-US" dirty="0">
                <a:latin typeface="+mn-ea"/>
                <a:ea typeface="+mn-ea"/>
              </a:rPr>
              <a:t>オープンデータ化支援研修とは</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オープンデータ化支援研修とは</a:t>
            </a:r>
          </a:p>
        </p:txBody>
      </p:sp>
      <p:sp>
        <p:nvSpPr>
          <p:cNvPr id="2" name="テキスト ボックス 1"/>
          <p:cNvSpPr txBox="1"/>
          <p:nvPr/>
        </p:nvSpPr>
        <p:spPr>
          <a:xfrm>
            <a:off x="107504" y="836712"/>
            <a:ext cx="7560840" cy="400110"/>
          </a:xfrm>
          <a:prstGeom prst="rect">
            <a:avLst/>
          </a:prstGeom>
          <a:noFill/>
        </p:spPr>
        <p:txBody>
          <a:bodyPr wrap="square" rtlCol="0">
            <a:spAutoFit/>
          </a:bodyPr>
          <a:lstStyle/>
          <a:p>
            <a:r>
              <a:rPr kumimoji="1" lang="ja-JP" altLang="en-US" dirty="0"/>
              <a:t>■</a:t>
            </a:r>
            <a:r>
              <a:rPr kumimoji="1" lang="ja-JP" altLang="en-US" sz="2000" dirty="0"/>
              <a:t>オープンデータ化</a:t>
            </a:r>
            <a:r>
              <a:rPr kumimoji="1" lang="ja-JP" altLang="en-US" dirty="0"/>
              <a:t>支援研修とは</a:t>
            </a:r>
          </a:p>
        </p:txBody>
      </p:sp>
      <p:sp>
        <p:nvSpPr>
          <p:cNvPr id="13" name="テキスト ボックス 12"/>
          <p:cNvSpPr txBox="1"/>
          <p:nvPr/>
        </p:nvSpPr>
        <p:spPr>
          <a:xfrm>
            <a:off x="107504" y="3933056"/>
            <a:ext cx="7560840" cy="400110"/>
          </a:xfrm>
          <a:prstGeom prst="rect">
            <a:avLst/>
          </a:prstGeom>
          <a:noFill/>
        </p:spPr>
        <p:txBody>
          <a:bodyPr wrap="square" rtlCol="0">
            <a:spAutoFit/>
          </a:bodyPr>
          <a:lstStyle/>
          <a:p>
            <a:r>
              <a:rPr kumimoji="1" lang="ja-JP" altLang="en-US" dirty="0"/>
              <a:t>■</a:t>
            </a:r>
            <a:r>
              <a:rPr kumimoji="1" lang="ja-JP" altLang="en-US" sz="2000" dirty="0"/>
              <a:t>オープンデータ化</a:t>
            </a:r>
            <a:r>
              <a:rPr kumimoji="1" lang="ja-JP" altLang="en-US" dirty="0"/>
              <a:t>支援研修の目的</a:t>
            </a:r>
          </a:p>
        </p:txBody>
      </p:sp>
      <p:sp>
        <p:nvSpPr>
          <p:cNvPr id="14" name="テキスト ボックス 13"/>
          <p:cNvSpPr txBox="1"/>
          <p:nvPr/>
        </p:nvSpPr>
        <p:spPr>
          <a:xfrm>
            <a:off x="611560" y="5157192"/>
            <a:ext cx="8352928" cy="1077218"/>
          </a:xfrm>
          <a:prstGeom prst="rect">
            <a:avLst/>
          </a:prstGeom>
          <a:noFill/>
          <a:ln>
            <a:solidFill>
              <a:schemeClr val="tx1"/>
            </a:solidFill>
            <a:prstDash val="lgDash"/>
          </a:ln>
        </p:spPr>
        <p:txBody>
          <a:bodyPr wrap="square" rtlCol="0">
            <a:spAutoFit/>
          </a:bodyPr>
          <a:lstStyle/>
          <a:p>
            <a:pPr marL="285750" indent="-285750">
              <a:buFont typeface="Wingdings" panose="05000000000000000000" pitchFamily="2" charset="2"/>
              <a:buChar char="ü"/>
            </a:pPr>
            <a:r>
              <a:rPr kumimoji="1" lang="ja-JP" altLang="en-US" sz="1600" dirty="0"/>
              <a:t>オープンデータを始めてもらうために必要な知識の理解と意識付け</a:t>
            </a:r>
            <a:endParaRPr kumimoji="1" lang="en-US" altLang="ja-JP" sz="1600" dirty="0"/>
          </a:p>
          <a:p>
            <a:pPr marL="285750" indent="-285750">
              <a:buFont typeface="Wingdings" panose="05000000000000000000" pitchFamily="2" charset="2"/>
              <a:buChar char="ü"/>
            </a:pPr>
            <a:r>
              <a:rPr kumimoji="1" lang="ja-JP" altLang="en-US" sz="1600" dirty="0"/>
              <a:t>高度な技術の習得よりも「オープンデータとは何か」「オープンデータの公開のメリットは何か」</a:t>
            </a:r>
            <a:r>
              <a:rPr kumimoji="1" lang="en-US" altLang="ja-JP" sz="1600" dirty="0"/>
              <a:t/>
            </a:r>
            <a:br>
              <a:rPr kumimoji="1" lang="en-US" altLang="ja-JP" sz="1600" dirty="0"/>
            </a:br>
            <a:r>
              <a:rPr kumimoji="1" lang="ja-JP" altLang="en-US" sz="1600" dirty="0"/>
              <a:t>といったオープンデータの定義、意義の習得</a:t>
            </a:r>
            <a:endParaRPr kumimoji="1" lang="en-US" altLang="ja-JP" sz="1600" dirty="0"/>
          </a:p>
          <a:p>
            <a:pPr marL="285750" indent="-285750">
              <a:buFont typeface="Wingdings" panose="05000000000000000000" pitchFamily="2" charset="2"/>
              <a:buChar char="ü"/>
            </a:pPr>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オープンデータを公開に向けて「何をすればいいのか」といった手順や技術（作業内容）の習得</a:t>
            </a:r>
            <a:endParaRPr lang="en-US" altLang="ja-JP" sz="1600" kern="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611560" y="3501008"/>
            <a:ext cx="8136904" cy="338554"/>
          </a:xfrm>
          <a:prstGeom prst="rect">
            <a:avLst/>
          </a:prstGeom>
          <a:noFill/>
        </p:spPr>
        <p:txBody>
          <a:bodyPr wrap="square" rtlCol="0">
            <a:spAutoFit/>
          </a:bodyPr>
          <a:lstStyle/>
          <a:p>
            <a:r>
              <a:rPr kumimoji="1" lang="en-US" altLang="ja-JP" sz="1600" dirty="0"/>
              <a:t>※</a:t>
            </a:r>
            <a:r>
              <a:rPr kumimoji="1" lang="ja-JP" altLang="en-US" sz="1600" dirty="0"/>
              <a:t>オープンデータ化支援研修は、日立製作所が担当します。本資料では「受託者」と記載します。</a:t>
            </a:r>
          </a:p>
        </p:txBody>
      </p:sp>
      <p:sp>
        <p:nvSpPr>
          <p:cNvPr id="18" name="テキスト ボックス 17">
            <a:extLst>
              <a:ext uri="{FF2B5EF4-FFF2-40B4-BE49-F238E27FC236}">
                <a16:creationId xmlns="" xmlns:a16="http://schemas.microsoft.com/office/drawing/2014/main" id="{14512899-5AAF-4F34-BF50-DECDF9BF34E0}"/>
              </a:ext>
            </a:extLst>
          </p:cNvPr>
          <p:cNvSpPr txBox="1"/>
          <p:nvPr/>
        </p:nvSpPr>
        <p:spPr>
          <a:xfrm>
            <a:off x="323528" y="1268944"/>
            <a:ext cx="8496944" cy="707886"/>
          </a:xfrm>
          <a:prstGeom prst="rect">
            <a:avLst/>
          </a:prstGeom>
          <a:noFill/>
        </p:spPr>
        <p:txBody>
          <a:bodyPr wrap="square" rtlCol="0">
            <a:spAutoFit/>
          </a:bodyPr>
          <a:lstStyle/>
          <a:p>
            <a:r>
              <a:rPr kumimoji="1" lang="ja-JP" altLang="en-US" sz="2000" dirty="0"/>
              <a:t>これからオープンデータの取組みを進めようとしている市区町村でのオープンデータ化を</a:t>
            </a:r>
            <a:r>
              <a:rPr kumimoji="1" lang="en-US" altLang="ja-JP" sz="2000" dirty="0"/>
              <a:t/>
            </a:r>
            <a:br>
              <a:rPr kumimoji="1" lang="en-US" altLang="ja-JP" sz="2000" dirty="0"/>
            </a:br>
            <a:r>
              <a:rPr kumimoji="1" lang="ja-JP" altLang="en-US" sz="2000" dirty="0"/>
              <a:t>支援する庁内研修です。</a:t>
            </a:r>
          </a:p>
        </p:txBody>
      </p:sp>
      <p:sp>
        <p:nvSpPr>
          <p:cNvPr id="19" name="テキスト ボックス 18">
            <a:extLst>
              <a:ext uri="{FF2B5EF4-FFF2-40B4-BE49-F238E27FC236}">
                <a16:creationId xmlns="" xmlns:a16="http://schemas.microsoft.com/office/drawing/2014/main" id="{76A56720-3D0A-4D3C-A8D9-CC4EE85E1D21}"/>
              </a:ext>
            </a:extLst>
          </p:cNvPr>
          <p:cNvSpPr txBox="1"/>
          <p:nvPr/>
        </p:nvSpPr>
        <p:spPr>
          <a:xfrm>
            <a:off x="611560" y="2060848"/>
            <a:ext cx="8352928" cy="1323439"/>
          </a:xfrm>
          <a:prstGeom prst="rect">
            <a:avLst/>
          </a:prstGeom>
          <a:noFill/>
          <a:ln>
            <a:solidFill>
              <a:schemeClr val="tx1"/>
            </a:solidFill>
            <a:prstDash val="lgDash"/>
          </a:ln>
        </p:spPr>
        <p:txBody>
          <a:bodyPr wrap="square" rtlCol="0">
            <a:spAutoFit/>
          </a:bodyPr>
          <a:lstStyle/>
          <a:p>
            <a:pPr marL="285750" indent="-285750">
              <a:buFont typeface="Wingdings" panose="05000000000000000000" pitchFamily="2" charset="2"/>
              <a:buChar char="ü"/>
            </a:pPr>
            <a:r>
              <a:rPr kumimoji="1" lang="ja-JP" altLang="en-US" sz="1600" dirty="0"/>
              <a:t>オープンデータの元となるデータを保有する業務担当課の職員向けの研修です。</a:t>
            </a:r>
            <a:endParaRPr kumimoji="1" lang="en-US" altLang="ja-JP" sz="1600" dirty="0"/>
          </a:p>
          <a:p>
            <a:pPr marL="285750" indent="-285750">
              <a:buFont typeface="Wingdings" panose="05000000000000000000" pitchFamily="2" charset="2"/>
              <a:buChar char="ü"/>
            </a:pPr>
            <a:r>
              <a:rPr kumimoji="1" lang="ja-JP" altLang="en-US" sz="1600" dirty="0"/>
              <a:t>オープンデータリーダ育成研修を受講した市区町村の中から予め選定された団体およびその</a:t>
            </a:r>
            <a:r>
              <a:rPr kumimoji="1" lang="en-US" altLang="ja-JP" sz="1600" dirty="0"/>
              <a:t/>
            </a:r>
            <a:br>
              <a:rPr kumimoji="1" lang="en-US" altLang="ja-JP" sz="1600" dirty="0"/>
            </a:br>
            <a:r>
              <a:rPr kumimoji="1" lang="ja-JP" altLang="en-US" sz="1600" dirty="0"/>
              <a:t>近隣団体を対象に実施します。</a:t>
            </a:r>
            <a:endParaRPr kumimoji="1" lang="en-US" altLang="ja-JP" sz="1600" dirty="0"/>
          </a:p>
          <a:p>
            <a:pPr marL="285750" indent="-285750">
              <a:buFont typeface="Wingdings" panose="05000000000000000000" pitchFamily="2" charset="2"/>
              <a:buChar char="ü"/>
            </a:pPr>
            <a:r>
              <a:rPr kumimoji="1" lang="en-US" altLang="ja-JP" sz="1600" dirty="0"/>
              <a:t>2018</a:t>
            </a:r>
            <a:r>
              <a:rPr kumimoji="1" lang="ja-JP" altLang="en-US" sz="1600" dirty="0"/>
              <a:t>年度は、</a:t>
            </a:r>
            <a:r>
              <a:rPr kumimoji="1" lang="en-US" altLang="ja-JP" sz="1600" dirty="0"/>
              <a:t>2018</a:t>
            </a:r>
            <a:r>
              <a:rPr kumimoji="1" lang="ja-JP" altLang="en-US" sz="1600" dirty="0"/>
              <a:t>年</a:t>
            </a:r>
            <a:r>
              <a:rPr kumimoji="1" lang="en-US" altLang="ja-JP" sz="1600" dirty="0"/>
              <a:t>11</a:t>
            </a:r>
            <a:r>
              <a:rPr kumimoji="1" lang="ja-JP" altLang="en-US" sz="1600" dirty="0"/>
              <a:t>月下旬から</a:t>
            </a:r>
            <a:r>
              <a:rPr kumimoji="1" lang="en-US" altLang="ja-JP" sz="1600" dirty="0"/>
              <a:t>2019</a:t>
            </a:r>
            <a:r>
              <a:rPr kumimoji="1" lang="ja-JP" altLang="en-US" sz="1600" dirty="0"/>
              <a:t>年</a:t>
            </a:r>
            <a:r>
              <a:rPr kumimoji="1" lang="en-US" altLang="ja-JP" sz="1600" dirty="0"/>
              <a:t>3</a:t>
            </a:r>
            <a:r>
              <a:rPr kumimoji="1" lang="ja-JP" altLang="en-US" sz="1600" dirty="0"/>
              <a:t>月にかけて、全国</a:t>
            </a:r>
            <a:r>
              <a:rPr kumimoji="1" lang="en-US" altLang="ja-JP" sz="1600" dirty="0"/>
              <a:t>15</a:t>
            </a:r>
            <a:r>
              <a:rPr kumimoji="1" lang="ja-JP" altLang="en-US" sz="1600" dirty="0"/>
              <a:t>か所、計</a:t>
            </a:r>
            <a:r>
              <a:rPr kumimoji="1" lang="en-US" altLang="ja-JP" sz="1600" dirty="0"/>
              <a:t>50</a:t>
            </a:r>
            <a:r>
              <a:rPr kumimoji="1" lang="ja-JP" altLang="en-US" sz="1600" dirty="0"/>
              <a:t>団体程度</a:t>
            </a:r>
            <a:r>
              <a:rPr kumimoji="1" lang="en-US" altLang="ja-JP" sz="1600" dirty="0"/>
              <a:t/>
            </a:r>
            <a:br>
              <a:rPr kumimoji="1" lang="en-US" altLang="ja-JP" sz="1600" dirty="0"/>
            </a:br>
            <a:r>
              <a:rPr kumimoji="1" lang="ja-JP" altLang="en-US" sz="1600" dirty="0"/>
              <a:t>に対して実施予定です。</a:t>
            </a:r>
          </a:p>
        </p:txBody>
      </p:sp>
      <p:sp>
        <p:nvSpPr>
          <p:cNvPr id="20" name="テキスト ボックス 19">
            <a:extLst>
              <a:ext uri="{FF2B5EF4-FFF2-40B4-BE49-F238E27FC236}">
                <a16:creationId xmlns="" xmlns:a16="http://schemas.microsoft.com/office/drawing/2014/main" id="{9B9B89EF-92A9-4E35-8FA7-854FCA0E8F0D}"/>
              </a:ext>
            </a:extLst>
          </p:cNvPr>
          <p:cNvSpPr txBox="1"/>
          <p:nvPr/>
        </p:nvSpPr>
        <p:spPr>
          <a:xfrm>
            <a:off x="323528" y="4365104"/>
            <a:ext cx="8424936" cy="707886"/>
          </a:xfrm>
          <a:prstGeom prst="rect">
            <a:avLst/>
          </a:prstGeom>
          <a:noFill/>
        </p:spPr>
        <p:txBody>
          <a:bodyPr wrap="square" rtlCol="0">
            <a:spAutoFit/>
          </a:bodyPr>
          <a:lstStyle/>
          <a:p>
            <a:r>
              <a:rPr kumimoji="1" lang="ja-JP" altLang="en-US" sz="2000" dirty="0"/>
              <a:t>「オープンデータの公開は難しいことではない。」ということを認識し、オープンデータの取組みを進めたいという「思い」を「行動」に変えていただく最初の一歩とすることです。</a:t>
            </a: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3</a:t>
            </a:fld>
            <a:endParaRPr kumimoji="1" lang="ja-JP" altLang="en-US"/>
          </a:p>
        </p:txBody>
      </p:sp>
    </p:spTree>
    <p:extLst>
      <p:ext uri="{BB962C8B-B14F-4D97-AF65-F5344CB8AC3E}">
        <p14:creationId xmlns:p14="http://schemas.microsoft.com/office/powerpoint/2010/main" val="35735963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1.2 </a:t>
            </a:r>
            <a:r>
              <a:rPr lang="ja-JP" altLang="en-US" dirty="0">
                <a:latin typeface="+mn-ea"/>
                <a:ea typeface="+mn-ea"/>
              </a:rPr>
              <a:t>オープンデータ化支援研修の実施方針</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オープンデータ化支援研修とは</a:t>
            </a:r>
          </a:p>
        </p:txBody>
      </p:sp>
      <p:graphicFrame>
        <p:nvGraphicFramePr>
          <p:cNvPr id="3" name="表 2"/>
          <p:cNvGraphicFramePr>
            <a:graphicFrameLocks noGrp="1"/>
          </p:cNvGraphicFramePr>
          <p:nvPr>
            <p:extLst>
              <p:ext uri="{D42A27DB-BD31-4B8C-83A1-F6EECF244321}">
                <p14:modId xmlns:p14="http://schemas.microsoft.com/office/powerpoint/2010/main" val="27809900"/>
              </p:ext>
            </p:extLst>
          </p:nvPr>
        </p:nvGraphicFramePr>
        <p:xfrm>
          <a:off x="484634" y="1246465"/>
          <a:ext cx="8119814" cy="5419053"/>
        </p:xfrm>
        <a:graphic>
          <a:graphicData uri="http://schemas.openxmlformats.org/drawingml/2006/table">
            <a:tbl>
              <a:tblPr firstRow="1" bandRow="1">
                <a:tableStyleId>{93296810-A885-4BE3-A3E7-6D5BEEA58F35}</a:tableStyleId>
              </a:tblPr>
              <a:tblGrid>
                <a:gridCol w="1537446">
                  <a:extLst>
                    <a:ext uri="{9D8B030D-6E8A-4147-A177-3AD203B41FA5}">
                      <a16:colId xmlns="" xmlns:a16="http://schemas.microsoft.com/office/drawing/2014/main" val="3417014612"/>
                    </a:ext>
                  </a:extLst>
                </a:gridCol>
                <a:gridCol w="6582368">
                  <a:extLst>
                    <a:ext uri="{9D8B030D-6E8A-4147-A177-3AD203B41FA5}">
                      <a16:colId xmlns="" xmlns:a16="http://schemas.microsoft.com/office/drawing/2014/main" val="193325539"/>
                    </a:ext>
                  </a:extLst>
                </a:gridCol>
              </a:tblGrid>
              <a:tr h="357065">
                <a:tc>
                  <a:txBody>
                    <a:bodyPr/>
                    <a:lstStyle/>
                    <a:p>
                      <a:pPr algn="ctr"/>
                      <a:r>
                        <a:rPr kumimoji="1" lang="ja-JP" altLang="en-US" sz="16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項目</a:t>
                      </a:r>
                    </a:p>
                  </a:txBody>
                  <a:tcPr/>
                </a:tc>
                <a:tc>
                  <a:txBody>
                    <a:bodyPr/>
                    <a:lstStyle/>
                    <a:p>
                      <a:pPr algn="ctr"/>
                      <a:r>
                        <a:rPr kumimoji="1" lang="ja-JP" altLang="en-US" sz="16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オープンデータ化支援研修の実施方針</a:t>
                      </a:r>
                    </a:p>
                  </a:txBody>
                  <a:tcPr/>
                </a:tc>
                <a:extLst>
                  <a:ext uri="{0D108BD9-81ED-4DB2-BD59-A6C34878D82A}">
                    <a16:rowId xmlns="" xmlns:a16="http://schemas.microsoft.com/office/drawing/2014/main" val="2723722611"/>
                  </a:ext>
                </a:extLst>
              </a:tr>
              <a:tr h="682270">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対象者</a:t>
                      </a:r>
                    </a:p>
                  </a:txBody>
                  <a:tcPr/>
                </a:tc>
                <a:tc>
                  <a:txBody>
                    <a:bodyPr/>
                    <a:lstStyle/>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データを保有する業務担当課の職員</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幹部、システム担当課の受講も可</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 xmlns:a16="http://schemas.microsoft.com/office/drawing/2014/main" val="2476870939"/>
                  </a:ext>
                </a:extLst>
              </a:tr>
              <a:tr h="702961">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研修形式</a:t>
                      </a:r>
                    </a:p>
                  </a:txBody>
                  <a:tcPr/>
                </a:tc>
                <a:tc>
                  <a:txBody>
                    <a:bodyPr/>
                    <a:lstStyle/>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集合研修</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講義形式中心とし、一部、参加メンバー間での意見交換を実施</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 xmlns:a16="http://schemas.microsoft.com/office/drawing/2014/main" val="3399157874"/>
                  </a:ext>
                </a:extLst>
              </a:tr>
              <a:tr h="512247">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研修時間</a:t>
                      </a:r>
                    </a:p>
                  </a:txBody>
                  <a:tcPr/>
                </a:tc>
                <a:tc>
                  <a:txBody>
                    <a:bodyPr/>
                    <a:lstStyle/>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半日（</a:t>
                      </a:r>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180</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分）を予定</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 xmlns:a16="http://schemas.microsoft.com/office/drawing/2014/main" val="4158600697"/>
                  </a:ext>
                </a:extLst>
              </a:tr>
              <a:tr h="821240">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研修教材</a:t>
                      </a:r>
                    </a:p>
                  </a:txBody>
                  <a:tcPr/>
                </a:tc>
                <a:tc>
                  <a:txBody>
                    <a:bodyPr/>
                    <a:lstStyle/>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研修オリジナル教材</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研修ポータルサイトから閲覧およびダウンロード（以下</a:t>
                      </a:r>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DL</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）が可能</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 xmlns:a16="http://schemas.microsoft.com/office/drawing/2014/main" val="1536541363"/>
                  </a:ext>
                </a:extLst>
              </a:tr>
              <a:tr h="2274677">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a:t>
                      </a:r>
                      <a:r>
                        <a:rPr kumimoji="1"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の</a:t>
                      </a:r>
                      <a:endParaRPr kumimoji="1" lang="en-US" altLang="ja-JP"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学習内容</a:t>
                      </a:r>
                      <a:endPar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 xmlns:a16="http://schemas.microsoft.com/office/drawing/2014/main" val="2782943613"/>
                  </a:ext>
                </a:extLst>
              </a:tr>
            </a:tbl>
          </a:graphicData>
        </a:graphic>
      </p:graphicFrame>
      <p:sp>
        <p:nvSpPr>
          <p:cNvPr id="16" name="正方形/長方形 15">
            <a:extLst>
              <a:ext uri="{FF2B5EF4-FFF2-40B4-BE49-F238E27FC236}">
                <a16:creationId xmlns="" xmlns:a16="http://schemas.microsoft.com/office/drawing/2014/main" id="{E87A2F26-9768-40F9-9668-C094D5C69E0E}"/>
              </a:ext>
            </a:extLst>
          </p:cNvPr>
          <p:cNvSpPr/>
          <p:nvPr/>
        </p:nvSpPr>
        <p:spPr bwMode="auto">
          <a:xfrm>
            <a:off x="2097477" y="4546438"/>
            <a:ext cx="6372000" cy="288032"/>
          </a:xfrm>
          <a:prstGeom prst="rect">
            <a:avLst/>
          </a:prstGeom>
          <a:solidFill>
            <a:schemeClr val="bg1"/>
          </a:solidFill>
          <a:ln w="9525">
            <a:solidFill>
              <a:schemeClr val="bg1">
                <a:lumMod val="75000"/>
              </a:schemeClr>
            </a:solidFill>
            <a:miter lim="800000"/>
            <a:headEnd/>
            <a:tailEnd/>
          </a:ln>
          <a:effectLst/>
        </p:spPr>
        <p:txBody>
          <a:bodyPr wrap="square" lIns="90000" tIns="46800" rIns="90000" bIns="46800" rtlCol="0" anchor="ctr" anchorCtr="0">
            <a:noAutofit/>
          </a:bodyPr>
          <a:lstStyle/>
          <a:p>
            <a:pPr defTabSz="742950"/>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ステップ</a:t>
            </a:r>
            <a:r>
              <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rPr>
              <a:t>1</a:t>
            </a:r>
            <a:r>
              <a:rPr kumimoji="0"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：オープンデータとは何かを理解する</a:t>
            </a:r>
            <a:endParaRPr kumimoji="0" lang="ja-JP" altLang="en-US" sz="1600" kern="0" baseline="30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 xmlns:a16="http://schemas.microsoft.com/office/drawing/2014/main" id="{E87A2F26-9768-40F9-9668-C094D5C69E0E}"/>
              </a:ext>
            </a:extLst>
          </p:cNvPr>
          <p:cNvSpPr/>
          <p:nvPr/>
        </p:nvSpPr>
        <p:spPr bwMode="auto">
          <a:xfrm>
            <a:off x="2097477" y="5094788"/>
            <a:ext cx="6372000" cy="288032"/>
          </a:xfrm>
          <a:prstGeom prst="rect">
            <a:avLst/>
          </a:prstGeom>
          <a:solidFill>
            <a:schemeClr val="bg1"/>
          </a:solidFill>
          <a:ln w="9525">
            <a:solidFill>
              <a:schemeClr val="bg1">
                <a:lumMod val="75000"/>
              </a:schemeClr>
            </a:solidFill>
            <a:miter lim="800000"/>
            <a:headEnd/>
            <a:tailEnd/>
          </a:ln>
          <a:effectLst/>
        </p:spPr>
        <p:txBody>
          <a:bodyPr wrap="square" lIns="90000" tIns="46800" rIns="90000" bIns="46800" rtlCol="0" anchor="ctr" anchorCtr="0">
            <a:noAutofit/>
          </a:bodyPr>
          <a:lstStyle/>
          <a:p>
            <a:pPr defTabSz="742950"/>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ステップ</a:t>
            </a:r>
            <a:r>
              <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rPr>
              <a:t>2</a:t>
            </a:r>
            <a:r>
              <a:rPr kumimoji="0"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：オープンデータを公開することのメリットを知る</a:t>
            </a:r>
            <a:endParaRPr kumimoji="0" lang="ja-JP" altLang="en-US" sz="1600" kern="0" baseline="30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 xmlns:a16="http://schemas.microsoft.com/office/drawing/2014/main" id="{E87A2F26-9768-40F9-9668-C094D5C69E0E}"/>
              </a:ext>
            </a:extLst>
          </p:cNvPr>
          <p:cNvSpPr/>
          <p:nvPr/>
        </p:nvSpPr>
        <p:spPr bwMode="auto">
          <a:xfrm>
            <a:off x="2097476" y="5661232"/>
            <a:ext cx="6372000" cy="288032"/>
          </a:xfrm>
          <a:prstGeom prst="rect">
            <a:avLst/>
          </a:prstGeom>
          <a:solidFill>
            <a:schemeClr val="bg1"/>
          </a:solidFill>
          <a:ln w="9525">
            <a:solidFill>
              <a:schemeClr val="bg1">
                <a:lumMod val="75000"/>
              </a:schemeClr>
            </a:solidFill>
            <a:miter lim="800000"/>
            <a:headEnd/>
            <a:tailEnd/>
          </a:ln>
          <a:effectLst/>
        </p:spPr>
        <p:txBody>
          <a:bodyPr wrap="square" lIns="90000" tIns="46800" rIns="90000" bIns="46800" rtlCol="0" anchor="ctr" anchorCtr="0">
            <a:noAutofit/>
          </a:bodyPr>
          <a:lstStyle/>
          <a:p>
            <a:pPr defTabSz="742950"/>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ステップ</a:t>
            </a:r>
            <a:r>
              <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オープンデータを公開するための手順を学ぶ</a:t>
            </a:r>
            <a:endParaRPr kumimoji="0" lang="ja-JP" altLang="en-US" sz="1600" kern="0" baseline="30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 xmlns:a16="http://schemas.microsoft.com/office/drawing/2014/main" id="{E87A2F26-9768-40F9-9668-C094D5C69E0E}"/>
              </a:ext>
            </a:extLst>
          </p:cNvPr>
          <p:cNvSpPr/>
          <p:nvPr/>
        </p:nvSpPr>
        <p:spPr bwMode="auto">
          <a:xfrm>
            <a:off x="2097477" y="6237312"/>
            <a:ext cx="6372000" cy="288032"/>
          </a:xfrm>
          <a:prstGeom prst="rect">
            <a:avLst/>
          </a:prstGeom>
          <a:solidFill>
            <a:schemeClr val="bg1"/>
          </a:solidFill>
          <a:ln w="9525">
            <a:solidFill>
              <a:schemeClr val="bg1">
                <a:lumMod val="75000"/>
              </a:schemeClr>
            </a:solidFill>
            <a:miter lim="800000"/>
            <a:headEnd/>
            <a:tailEnd/>
          </a:ln>
          <a:effectLst/>
        </p:spPr>
        <p:txBody>
          <a:bodyPr wrap="none" lIns="90000" tIns="46800" rIns="90000" bIns="46800" rtlCol="0" anchor="ctr" anchorCtr="0">
            <a:noAutofit/>
          </a:bodyPr>
          <a:lstStyle/>
          <a:p>
            <a:pPr defTabSz="742950"/>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ステップ</a:t>
            </a:r>
            <a:r>
              <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rPr>
              <a:t>4</a:t>
            </a:r>
            <a:r>
              <a:rPr kumimoji="0"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：オープンデータの公開を継続していくための取り組みを学ぶ</a:t>
            </a:r>
            <a:endPar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下矢印 3"/>
          <p:cNvSpPr/>
          <p:nvPr/>
        </p:nvSpPr>
        <p:spPr>
          <a:xfrm>
            <a:off x="2339752" y="4834470"/>
            <a:ext cx="504056" cy="26031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2339752" y="5395590"/>
            <a:ext cx="504056" cy="26031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2339752" y="5961790"/>
            <a:ext cx="504056" cy="26031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107504" y="836712"/>
            <a:ext cx="7560840" cy="400110"/>
          </a:xfrm>
          <a:prstGeom prst="rect">
            <a:avLst/>
          </a:prstGeom>
          <a:noFill/>
        </p:spPr>
        <p:txBody>
          <a:bodyPr wrap="square" rtlCol="0">
            <a:spAutoFit/>
          </a:bodyPr>
          <a:lstStyle/>
          <a:p>
            <a:r>
              <a:rPr kumimoji="1" lang="ja-JP" altLang="en-US" sz="2000" dirty="0"/>
              <a:t>オープンデータ化支援研修は以下の方針に基づき実施します。</a:t>
            </a: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4</a:t>
            </a:fld>
            <a:endParaRPr kumimoji="1" lang="ja-JP" altLang="en-US"/>
          </a:p>
        </p:txBody>
      </p:sp>
    </p:spTree>
    <p:extLst>
      <p:ext uri="{BB962C8B-B14F-4D97-AF65-F5344CB8AC3E}">
        <p14:creationId xmlns:p14="http://schemas.microsoft.com/office/powerpoint/2010/main" val="25165829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1.3 </a:t>
            </a:r>
            <a:r>
              <a:rPr lang="ja-JP" altLang="en-US" dirty="0">
                <a:latin typeface="+mn-ea"/>
                <a:ea typeface="+mn-ea"/>
              </a:rPr>
              <a:t>オープンデータ化支援研修のプログラム</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オープンデータ化支援研修とは</a:t>
            </a:r>
          </a:p>
        </p:txBody>
      </p:sp>
      <p:graphicFrame>
        <p:nvGraphicFramePr>
          <p:cNvPr id="8" name="表 7"/>
          <p:cNvGraphicFramePr>
            <a:graphicFrameLocks noGrp="1"/>
          </p:cNvGraphicFramePr>
          <p:nvPr>
            <p:extLst>
              <p:ext uri="{D42A27DB-BD31-4B8C-83A1-F6EECF244321}">
                <p14:modId xmlns:p14="http://schemas.microsoft.com/office/powerpoint/2010/main" val="1539028667"/>
              </p:ext>
            </p:extLst>
          </p:nvPr>
        </p:nvGraphicFramePr>
        <p:xfrm>
          <a:off x="204564" y="1537664"/>
          <a:ext cx="8717222" cy="5231520"/>
        </p:xfrm>
        <a:graphic>
          <a:graphicData uri="http://schemas.openxmlformats.org/drawingml/2006/table">
            <a:tbl>
              <a:tblPr firstRow="1" bandRow="1">
                <a:tableStyleId>{93296810-A885-4BE3-A3E7-6D5BEEA58F35}</a:tableStyleId>
              </a:tblPr>
              <a:tblGrid>
                <a:gridCol w="792000">
                  <a:extLst>
                    <a:ext uri="{9D8B030D-6E8A-4147-A177-3AD203B41FA5}">
                      <a16:colId xmlns="" xmlns:a16="http://schemas.microsoft.com/office/drawing/2014/main" val="1285807236"/>
                    </a:ext>
                  </a:extLst>
                </a:gridCol>
                <a:gridCol w="792000">
                  <a:extLst>
                    <a:ext uri="{9D8B030D-6E8A-4147-A177-3AD203B41FA5}">
                      <a16:colId xmlns="" xmlns:a16="http://schemas.microsoft.com/office/drawing/2014/main" val="346812105"/>
                    </a:ext>
                  </a:extLst>
                </a:gridCol>
                <a:gridCol w="670538">
                  <a:extLst>
                    <a:ext uri="{9D8B030D-6E8A-4147-A177-3AD203B41FA5}">
                      <a16:colId xmlns="" xmlns:a16="http://schemas.microsoft.com/office/drawing/2014/main" val="3941947276"/>
                    </a:ext>
                  </a:extLst>
                </a:gridCol>
                <a:gridCol w="1584000">
                  <a:extLst>
                    <a:ext uri="{9D8B030D-6E8A-4147-A177-3AD203B41FA5}">
                      <a16:colId xmlns="" xmlns:a16="http://schemas.microsoft.com/office/drawing/2014/main" val="3712853067"/>
                    </a:ext>
                  </a:extLst>
                </a:gridCol>
                <a:gridCol w="1116000">
                  <a:extLst>
                    <a:ext uri="{9D8B030D-6E8A-4147-A177-3AD203B41FA5}">
                      <a16:colId xmlns="" xmlns:a16="http://schemas.microsoft.com/office/drawing/2014/main" val="1968632832"/>
                    </a:ext>
                  </a:extLst>
                </a:gridCol>
                <a:gridCol w="3762684">
                  <a:extLst>
                    <a:ext uri="{9D8B030D-6E8A-4147-A177-3AD203B41FA5}">
                      <a16:colId xmlns="" xmlns:a16="http://schemas.microsoft.com/office/drawing/2014/main" val="2252238391"/>
                    </a:ext>
                  </a:extLst>
                </a:gridCol>
              </a:tblGrid>
              <a:tr h="150471">
                <a:tc>
                  <a:txBody>
                    <a:bodyPr/>
                    <a:lstStyle/>
                    <a:p>
                      <a:pPr algn="ctr"/>
                      <a:r>
                        <a:rPr kumimoji="1" lang="ja-JP" altLang="en-US" sz="1600" dirty="0"/>
                        <a:t>開始</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終了</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時間</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プログラム案</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講師</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内容</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 xmlns:a16="http://schemas.microsoft.com/office/drawing/2014/main" val="2322384870"/>
                  </a:ext>
                </a:extLst>
              </a:tr>
              <a:tr h="213710">
                <a:tc>
                  <a:txBody>
                    <a:bodyPr/>
                    <a:lstStyle/>
                    <a:p>
                      <a:pPr algn="ctr" fontAlgn="t"/>
                      <a:r>
                        <a:rPr lang="en-US" altLang="ja-JP" sz="1600" u="none" strike="noStrike" dirty="0">
                          <a:effectLst/>
                        </a:rPr>
                        <a:t>13:30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13:35</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5</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挨拶・説明</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幹部又はリーダ</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幹部、又はリーダによる挨拶、研修の全体</a:t>
                      </a:r>
                      <a:r>
                        <a:rPr lang="en-US" altLang="ja-JP" sz="1600" u="none" strike="noStrike" dirty="0">
                          <a:effectLst/>
                        </a:rPr>
                        <a:t/>
                      </a:r>
                      <a:br>
                        <a:rPr lang="en-US" altLang="ja-JP" sz="1600" u="none" strike="noStrike" dirty="0">
                          <a:effectLst/>
                        </a:rPr>
                      </a:br>
                      <a:r>
                        <a:rPr lang="ja-JP" altLang="en-US" sz="1600" u="none" strike="noStrike" dirty="0">
                          <a:effectLst/>
                        </a:rPr>
                        <a:t>説明</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 xmlns:a16="http://schemas.microsoft.com/office/drawing/2014/main" val="763140846"/>
                  </a:ext>
                </a:extLst>
              </a:tr>
              <a:tr h="186388">
                <a:tc>
                  <a:txBody>
                    <a:bodyPr/>
                    <a:lstStyle/>
                    <a:p>
                      <a:pPr algn="ctr" fontAlgn="t"/>
                      <a:r>
                        <a:rPr lang="en-US" altLang="ja-JP" sz="1600" u="none" strike="noStrike" dirty="0">
                          <a:effectLst/>
                        </a:rPr>
                        <a:t>13:35</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13:50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15</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講義①</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都道府県</a:t>
                      </a:r>
                      <a:endParaRPr lang="en-US" altLang="ja-JP" sz="1600" u="none" strike="noStrike" dirty="0">
                        <a:effectLst/>
                      </a:endParaRPr>
                    </a:p>
                    <a:p>
                      <a:pPr algn="l" fontAlgn="t"/>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官民データ活用推進計画の取組みの紹介</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 xmlns:a16="http://schemas.microsoft.com/office/drawing/2014/main" val="2980971890"/>
                  </a:ext>
                </a:extLst>
              </a:tr>
              <a:tr h="150471">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600" u="none" strike="noStrike" dirty="0">
                          <a:effectLst/>
                        </a:rPr>
                        <a:t>13:50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14:40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50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講義②</a:t>
                      </a:r>
                      <a:endParaRPr lang="en-US" altLang="ja-JP" sz="1600" u="none" strike="noStrike" dirty="0">
                        <a:effectLst/>
                      </a:endParaRPr>
                    </a:p>
                    <a:p>
                      <a:pPr algn="l" fontAlgn="t"/>
                      <a:r>
                        <a:rPr lang="ja-JP" altLang="en-US" sz="1600" u="none" strike="noStrike" dirty="0">
                          <a:effectLst/>
                        </a:rPr>
                        <a:t>オープンデータの定義、意義</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地域メンター</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u="none" strike="noStrike" dirty="0">
                          <a:effectLst/>
                        </a:rPr>
                        <a:t>オープンデータとは何か、オープンデータを公開することのメリットを理解する</a:t>
                      </a:r>
                      <a:endParaRPr lang="en-US" altLang="ja-JP" sz="160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 xmlns:a16="http://schemas.microsoft.com/office/drawing/2014/main" val="976336235"/>
                  </a:ext>
                </a:extLst>
              </a:tr>
              <a:tr h="150471">
                <a:tc>
                  <a:txBody>
                    <a:bodyPr/>
                    <a:lstStyle/>
                    <a:p>
                      <a:pPr algn="ctr" fontAlgn="t"/>
                      <a:r>
                        <a:rPr lang="en-US" altLang="ja-JP" sz="1600" u="none" strike="noStrike" dirty="0">
                          <a:effectLst/>
                        </a:rPr>
                        <a:t>14:40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15:20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40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講義③</a:t>
                      </a:r>
                      <a:endParaRPr lang="en-US" altLang="ja-JP" sz="1600" u="none" strike="noStrike" dirty="0">
                        <a:effectLst/>
                      </a:endParaRPr>
                    </a:p>
                    <a:p>
                      <a:pPr algn="l" fontAlgn="t"/>
                      <a:r>
                        <a:rPr lang="ja-JP" altLang="en-US" sz="1600" u="none" strike="noStrike" dirty="0">
                          <a:effectLst/>
                        </a:rPr>
                        <a:t>作業手順の理解</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受託者</a:t>
                      </a:r>
                      <a:endParaRPr lang="en-US" altLang="ja-JP" sz="1600" u="none" strike="noStrike" dirty="0">
                        <a:effectLst/>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u="none" strike="noStrike" dirty="0">
                          <a:effectLst/>
                        </a:rPr>
                        <a:t>オープンデータ公開までの作業手順、継続のための取り組み内容を理解する</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 xmlns:a16="http://schemas.microsoft.com/office/drawing/2014/main" val="2518319180"/>
                  </a:ext>
                </a:extLst>
              </a:tr>
              <a:tr h="150471">
                <a:tc>
                  <a:txBody>
                    <a:bodyPr/>
                    <a:lstStyle/>
                    <a:p>
                      <a:pPr algn="ctr" fontAlgn="t"/>
                      <a:r>
                        <a:rPr lang="en-US" altLang="ja-JP" sz="1600" u="none" strike="noStrike" dirty="0">
                          <a:effectLst/>
                        </a:rPr>
                        <a:t>15:20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15:30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10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休憩</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en-US" altLang="ja-JP" sz="1600" u="none" strike="noStrike" dirty="0">
                          <a:effectLst/>
                        </a:rPr>
                        <a:t>―</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en-US" altLang="ja-JP" sz="1600" u="none" strike="noStrike" dirty="0">
                          <a:effectLst/>
                        </a:rPr>
                        <a:t>―</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 xmlns:a16="http://schemas.microsoft.com/office/drawing/2014/main" val="3414462509"/>
                  </a:ext>
                </a:extLst>
              </a:tr>
              <a:tr h="150471">
                <a:tc>
                  <a:txBody>
                    <a:bodyPr/>
                    <a:lstStyle/>
                    <a:p>
                      <a:pPr algn="ctr" fontAlgn="t"/>
                      <a:r>
                        <a:rPr lang="en-US" altLang="ja-JP" sz="1600" u="none" strike="noStrike" dirty="0">
                          <a:effectLst/>
                        </a:rPr>
                        <a:t>15:30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16:00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30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講義④</a:t>
                      </a:r>
                      <a:endParaRPr lang="en-US" altLang="ja-JP" sz="1600" u="none" strike="noStrike" dirty="0">
                        <a:effectLst/>
                      </a:endParaRPr>
                    </a:p>
                    <a:p>
                      <a:pPr algn="l" fontAlgn="t"/>
                      <a:r>
                        <a:rPr lang="ja-JP" altLang="en-US" sz="1600" u="none" strike="noStrike" dirty="0">
                          <a:effectLst/>
                        </a:rPr>
                        <a:t>ディスカッション</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リーダ、地域メンター、受託者</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今後、公開に向けて取組むオープンデータに関する意見交換</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 xmlns:a16="http://schemas.microsoft.com/office/drawing/2014/main" val="947506193"/>
                  </a:ext>
                </a:extLst>
              </a:tr>
              <a:tr h="150471">
                <a:tc>
                  <a:txBody>
                    <a:bodyPr/>
                    <a:lstStyle/>
                    <a:p>
                      <a:pPr algn="ctr" fontAlgn="t"/>
                      <a:r>
                        <a:rPr lang="en-US" altLang="ja-JP" sz="1600" u="none" strike="noStrike" dirty="0">
                          <a:effectLst/>
                        </a:rPr>
                        <a:t>16:00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16:20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20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確認テスト</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受託者</a:t>
                      </a:r>
                      <a:endParaRPr lang="en-US" altLang="ja-JP" sz="1600" u="none" strike="noStrike" dirty="0">
                        <a:effectLst/>
                      </a:endParaRPr>
                    </a:p>
                  </a:txBody>
                  <a:tcPr marL="90000" marR="90000" marT="46800" marB="46800"/>
                </a:tc>
                <a:tc>
                  <a:txBody>
                    <a:bodyPr/>
                    <a:lstStyle/>
                    <a:p>
                      <a:pPr algn="l" fontAlgn="t"/>
                      <a:r>
                        <a:rPr lang="ja-JP" altLang="en-US" sz="1600" u="none" strike="noStrike" dirty="0">
                          <a:effectLst/>
                        </a:rPr>
                        <a:t>テスト配布・答え合わせ・解説・回収</a:t>
                      </a:r>
                      <a:endParaRPr lang="en-US" altLang="ja-JP" sz="1600" u="none" strike="noStrike" dirty="0">
                        <a:effectLst/>
                      </a:endParaRPr>
                    </a:p>
                    <a:p>
                      <a:pPr algn="l" fontAlgn="t"/>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 xmlns:a16="http://schemas.microsoft.com/office/drawing/2014/main" val="2354775219"/>
                  </a:ext>
                </a:extLst>
              </a:tr>
              <a:tr h="150471">
                <a:tc>
                  <a:txBody>
                    <a:bodyPr/>
                    <a:lstStyle/>
                    <a:p>
                      <a:pPr algn="ctr" fontAlgn="t"/>
                      <a:r>
                        <a:rPr lang="en-US" altLang="ja-JP" sz="1600" u="none" strike="noStrike">
                          <a:effectLst/>
                        </a:rPr>
                        <a:t>16:20</a:t>
                      </a:r>
                      <a:endParaRPr lang="en-US" altLang="ja-JP" sz="1600" b="0" i="0" u="none" strike="noStrike">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16:30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10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アンケート記入等</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受託者</a:t>
                      </a:r>
                      <a:endParaRPr lang="en-US" altLang="ja-JP" sz="1600" u="none" strike="noStrike" dirty="0">
                        <a:effectLst/>
                      </a:endParaRPr>
                    </a:p>
                  </a:txBody>
                  <a:tcPr marL="90000" marR="90000" marT="46800" marB="46800"/>
                </a:tc>
                <a:tc>
                  <a:txBody>
                    <a:bodyPr/>
                    <a:lstStyle/>
                    <a:p>
                      <a:pPr algn="l" fontAlgn="t"/>
                      <a:r>
                        <a:rPr lang="ja-JP" altLang="en-US" sz="1600" u="none" strike="noStrike" dirty="0">
                          <a:effectLst/>
                        </a:rPr>
                        <a:t>アンケート配布、回収</a:t>
                      </a:r>
                      <a:endParaRPr lang="en-US" altLang="ja-JP" sz="1600" u="none" strike="noStrike" dirty="0">
                        <a:effectLst/>
                      </a:endParaRPr>
                    </a:p>
                    <a:p>
                      <a:pPr algn="l" fontAlgn="t"/>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 xmlns:a16="http://schemas.microsoft.com/office/drawing/2014/main" val="1316034790"/>
                  </a:ext>
                </a:extLst>
              </a:tr>
            </a:tbl>
          </a:graphicData>
        </a:graphic>
      </p:graphicFrame>
      <p:sp>
        <p:nvSpPr>
          <p:cNvPr id="12" name="テキスト ボックス 11"/>
          <p:cNvSpPr txBox="1"/>
          <p:nvPr/>
        </p:nvSpPr>
        <p:spPr>
          <a:xfrm>
            <a:off x="107504" y="836712"/>
            <a:ext cx="9001000" cy="707886"/>
          </a:xfrm>
          <a:prstGeom prst="rect">
            <a:avLst/>
          </a:prstGeom>
          <a:noFill/>
        </p:spPr>
        <p:txBody>
          <a:bodyPr wrap="square" rtlCol="0">
            <a:spAutoFit/>
          </a:bodyPr>
          <a:lstStyle/>
          <a:p>
            <a:r>
              <a:rPr kumimoji="1" lang="ja-JP" altLang="en-US" sz="2000" dirty="0"/>
              <a:t>オープンデータ化支援研修のプログラムは下記の予定です。</a:t>
            </a:r>
            <a:endParaRPr kumimoji="1" lang="en-US" altLang="ja-JP" sz="2000" dirty="0"/>
          </a:p>
          <a:p>
            <a:r>
              <a:rPr kumimoji="1" lang="ja-JP" altLang="en-US" sz="2000" dirty="0" smtClean="0"/>
              <a:t>（スケジュール等、会場</a:t>
            </a:r>
            <a:r>
              <a:rPr kumimoji="1" lang="ja-JP" altLang="en-US" sz="2000" dirty="0"/>
              <a:t>毎に「都道府県」「会場となる市区町村リーダ」</a:t>
            </a:r>
            <a:r>
              <a:rPr kumimoji="1" lang="ja-JP" altLang="en-US" sz="2000" dirty="0" smtClean="0"/>
              <a:t>と調整して確定）</a:t>
            </a:r>
            <a:endParaRPr kumimoji="1" lang="ja-JP" altLang="en-US" sz="2000"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Tree>
    <p:extLst>
      <p:ext uri="{BB962C8B-B14F-4D97-AF65-F5344CB8AC3E}">
        <p14:creationId xmlns:p14="http://schemas.microsoft.com/office/powerpoint/2010/main" val="6984356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29">
            <a:extLst>
              <a:ext uri="{FF2B5EF4-FFF2-40B4-BE49-F238E27FC236}">
                <a16:creationId xmlns="" xmlns:a16="http://schemas.microsoft.com/office/drawing/2014/main" id="{8FB1291F-8409-42A7-9AED-FB8796037451}"/>
              </a:ext>
            </a:extLst>
          </p:cNvPr>
          <p:cNvSpPr txBox="1">
            <a:spLocks noChangeArrowheads="1"/>
          </p:cNvSpPr>
          <p:nvPr/>
        </p:nvSpPr>
        <p:spPr bwMode="gray">
          <a:xfrm>
            <a:off x="566738" y="3178636"/>
            <a:ext cx="4059125"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１</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オープンデータ化支援研修とは</a:t>
            </a:r>
          </a:p>
        </p:txBody>
      </p:sp>
      <p:sp>
        <p:nvSpPr>
          <p:cNvPr id="15" name="Text Box 31">
            <a:extLst>
              <a:ext uri="{FF2B5EF4-FFF2-40B4-BE49-F238E27FC236}">
                <a16:creationId xmlns="" xmlns:a16="http://schemas.microsoft.com/office/drawing/2014/main" id="{2AA45135-99A0-4D96-8159-29900E9825E7}"/>
              </a:ext>
            </a:extLst>
          </p:cNvPr>
          <p:cNvSpPr txBox="1">
            <a:spLocks noChangeArrowheads="1"/>
          </p:cNvSpPr>
          <p:nvPr/>
        </p:nvSpPr>
        <p:spPr bwMode="gray">
          <a:xfrm>
            <a:off x="566738" y="3677429"/>
            <a:ext cx="4624984"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２</a:t>
            </a:r>
            <a:r>
              <a:rPr lang="en-US" altLang="ja-JP" sz="2200" dirty="0">
                <a:latin typeface="+mj-ea"/>
                <a:ea typeface="+mj-ea"/>
              </a:rPr>
              <a:t>.</a:t>
            </a:r>
            <a:r>
              <a:rPr lang="ja-JP" altLang="en-US" sz="2200" dirty="0">
                <a:latin typeface="+mj-ea"/>
                <a:ea typeface="+mj-ea"/>
              </a:rPr>
              <a:t> オープンデータ化支援研修の進め方</a:t>
            </a:r>
          </a:p>
        </p:txBody>
      </p:sp>
      <p:sp>
        <p:nvSpPr>
          <p:cNvPr id="16" name="Text Box 31">
            <a:extLst>
              <a:ext uri="{FF2B5EF4-FFF2-40B4-BE49-F238E27FC236}">
                <a16:creationId xmlns="" xmlns:a16="http://schemas.microsoft.com/office/drawing/2014/main" id="{481B14C7-A8BD-48B1-9937-DC8AD9C3ADB2}"/>
              </a:ext>
            </a:extLst>
          </p:cNvPr>
          <p:cNvSpPr txBox="1">
            <a:spLocks noChangeArrowheads="1"/>
          </p:cNvSpPr>
          <p:nvPr/>
        </p:nvSpPr>
        <p:spPr bwMode="gray">
          <a:xfrm>
            <a:off x="566738" y="4172729"/>
            <a:ext cx="2569934"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３</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ご協力依頼事項</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Tree>
    <p:extLst>
      <p:ext uri="{BB962C8B-B14F-4D97-AF65-F5344CB8AC3E}">
        <p14:creationId xmlns:p14="http://schemas.microsoft.com/office/powerpoint/2010/main" val="4238125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2.1 </a:t>
            </a:r>
            <a:r>
              <a:rPr lang="ja-JP" altLang="en-US" dirty="0">
                <a:latin typeface="+mn-ea"/>
                <a:ea typeface="+mn-ea"/>
              </a:rPr>
              <a:t>オープンデータ化支援研修実施に向けた連絡</a:t>
            </a:r>
            <a:r>
              <a:rPr lang="ja-JP" altLang="en-US" dirty="0" smtClean="0">
                <a:latin typeface="+mn-ea"/>
                <a:ea typeface="+mn-ea"/>
              </a:rPr>
              <a:t>ルート</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オープンデータ化支援研修の進め方</a:t>
            </a:r>
          </a:p>
        </p:txBody>
      </p:sp>
      <p:sp>
        <p:nvSpPr>
          <p:cNvPr id="15" name="テキスト ボックス 14"/>
          <p:cNvSpPr txBox="1"/>
          <p:nvPr/>
        </p:nvSpPr>
        <p:spPr>
          <a:xfrm>
            <a:off x="107504" y="829161"/>
            <a:ext cx="8856984" cy="707886"/>
          </a:xfrm>
          <a:prstGeom prst="rect">
            <a:avLst/>
          </a:prstGeom>
          <a:noFill/>
        </p:spPr>
        <p:txBody>
          <a:bodyPr wrap="square" rtlCol="0">
            <a:spAutoFit/>
          </a:bodyPr>
          <a:lstStyle/>
          <a:p>
            <a:r>
              <a:rPr kumimoji="1" lang="ja-JP" altLang="en-US" sz="2000" dirty="0"/>
              <a:t>支援研修実施に向けた連絡事項や調整事項は、基本、都道府県経由で連絡します。ただし、会場となる市区町村に対しては、直接、受託者から連絡する場合もあります。</a:t>
            </a:r>
          </a:p>
        </p:txBody>
      </p:sp>
      <p:sp>
        <p:nvSpPr>
          <p:cNvPr id="2" name="正方形/長方形 1"/>
          <p:cNvSpPr/>
          <p:nvPr/>
        </p:nvSpPr>
        <p:spPr>
          <a:xfrm>
            <a:off x="971600" y="1726510"/>
            <a:ext cx="5400600" cy="57606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総務省</a:t>
            </a:r>
          </a:p>
        </p:txBody>
      </p:sp>
      <p:sp>
        <p:nvSpPr>
          <p:cNvPr id="23" name="正方形/長方形 22"/>
          <p:cNvSpPr/>
          <p:nvPr/>
        </p:nvSpPr>
        <p:spPr>
          <a:xfrm>
            <a:off x="971600" y="2948496"/>
            <a:ext cx="5400600" cy="57606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総務省　総合通信局、総合通信事務所</a:t>
            </a:r>
          </a:p>
        </p:txBody>
      </p:sp>
      <p:sp>
        <p:nvSpPr>
          <p:cNvPr id="24" name="正方形/長方形 23"/>
          <p:cNvSpPr/>
          <p:nvPr/>
        </p:nvSpPr>
        <p:spPr>
          <a:xfrm>
            <a:off x="971600" y="4018709"/>
            <a:ext cx="5400600" cy="57606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都道府県</a:t>
            </a:r>
          </a:p>
        </p:txBody>
      </p:sp>
      <p:sp>
        <p:nvSpPr>
          <p:cNvPr id="25" name="正方形/長方形 24"/>
          <p:cNvSpPr/>
          <p:nvPr/>
        </p:nvSpPr>
        <p:spPr>
          <a:xfrm>
            <a:off x="966103" y="5194950"/>
            <a:ext cx="1224136" cy="1089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dirty="0">
                <a:solidFill>
                  <a:schemeClr val="tx1"/>
                </a:solidFill>
              </a:rPr>
              <a:t>参加</a:t>
            </a:r>
            <a:endParaRPr kumimoji="1" lang="en-US" altLang="ja-JP" dirty="0">
              <a:solidFill>
                <a:schemeClr val="tx1"/>
              </a:solidFill>
            </a:endParaRPr>
          </a:p>
          <a:p>
            <a:pPr algn="ctr"/>
            <a:r>
              <a:rPr kumimoji="1" lang="ja-JP" altLang="en-US" dirty="0">
                <a:solidFill>
                  <a:schemeClr val="tx1"/>
                </a:solidFill>
              </a:rPr>
              <a:t>市区町村</a:t>
            </a:r>
          </a:p>
        </p:txBody>
      </p:sp>
      <p:sp>
        <p:nvSpPr>
          <p:cNvPr id="26" name="正方形/長方形 25"/>
          <p:cNvSpPr/>
          <p:nvPr/>
        </p:nvSpPr>
        <p:spPr>
          <a:xfrm>
            <a:off x="3472797" y="5194949"/>
            <a:ext cx="1224136" cy="1089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dirty="0">
                <a:solidFill>
                  <a:schemeClr val="tx1"/>
                </a:solidFill>
              </a:rPr>
              <a:t>参加</a:t>
            </a:r>
            <a:endParaRPr kumimoji="1" lang="en-US" altLang="ja-JP" dirty="0">
              <a:solidFill>
                <a:schemeClr val="tx1"/>
              </a:solidFill>
            </a:endParaRPr>
          </a:p>
          <a:p>
            <a:pPr algn="ctr"/>
            <a:r>
              <a:rPr kumimoji="1" lang="ja-JP" altLang="en-US" dirty="0">
                <a:solidFill>
                  <a:schemeClr val="tx1"/>
                </a:solidFill>
              </a:rPr>
              <a:t>市区町村</a:t>
            </a:r>
          </a:p>
        </p:txBody>
      </p:sp>
      <p:sp>
        <p:nvSpPr>
          <p:cNvPr id="27" name="正方形/長方形 26"/>
          <p:cNvSpPr/>
          <p:nvPr/>
        </p:nvSpPr>
        <p:spPr>
          <a:xfrm>
            <a:off x="5180184" y="5194950"/>
            <a:ext cx="1224136" cy="1089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dirty="0">
                <a:solidFill>
                  <a:schemeClr val="tx1"/>
                </a:solidFill>
              </a:rPr>
              <a:t>会場となる</a:t>
            </a:r>
            <a:endParaRPr kumimoji="1" lang="en-US" altLang="ja-JP" dirty="0">
              <a:solidFill>
                <a:schemeClr val="tx1"/>
              </a:solidFill>
            </a:endParaRPr>
          </a:p>
          <a:p>
            <a:pPr algn="ctr"/>
            <a:r>
              <a:rPr kumimoji="1" lang="ja-JP" altLang="en-US" dirty="0">
                <a:solidFill>
                  <a:schemeClr val="tx1"/>
                </a:solidFill>
              </a:rPr>
              <a:t>市区町村</a:t>
            </a:r>
          </a:p>
        </p:txBody>
      </p:sp>
      <p:sp>
        <p:nvSpPr>
          <p:cNvPr id="28" name="正方形/長方形 27"/>
          <p:cNvSpPr/>
          <p:nvPr/>
        </p:nvSpPr>
        <p:spPr>
          <a:xfrm>
            <a:off x="7370822" y="1726510"/>
            <a:ext cx="1440160" cy="455772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受託者</a:t>
            </a:r>
          </a:p>
          <a:p>
            <a:pPr algn="ctr"/>
            <a:r>
              <a:rPr kumimoji="1" lang="en-US" altLang="ja-JP" sz="1600" dirty="0">
                <a:solidFill>
                  <a:schemeClr val="tx1"/>
                </a:solidFill>
              </a:rPr>
              <a:t>(</a:t>
            </a:r>
            <a:r>
              <a:rPr kumimoji="1" lang="ja-JP" altLang="en-US" sz="1600" dirty="0">
                <a:solidFill>
                  <a:schemeClr val="tx1"/>
                </a:solidFill>
              </a:rPr>
              <a:t>日立製作所</a:t>
            </a:r>
            <a:r>
              <a:rPr kumimoji="1" lang="en-US" altLang="ja-JP" sz="1600" dirty="0">
                <a:solidFill>
                  <a:schemeClr val="tx1"/>
                </a:solidFill>
              </a:rPr>
              <a:t>)</a:t>
            </a:r>
            <a:endParaRPr kumimoji="1" lang="ja-JP" altLang="en-US" sz="1600" dirty="0">
              <a:solidFill>
                <a:schemeClr val="tx1"/>
              </a:solidFill>
            </a:endParaRPr>
          </a:p>
        </p:txBody>
      </p:sp>
      <p:sp>
        <p:nvSpPr>
          <p:cNvPr id="29" name="正方形/長方形 28"/>
          <p:cNvSpPr/>
          <p:nvPr/>
        </p:nvSpPr>
        <p:spPr>
          <a:xfrm>
            <a:off x="2219450" y="5194950"/>
            <a:ext cx="1224136" cy="1089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dirty="0">
                <a:solidFill>
                  <a:schemeClr val="tx1"/>
                </a:solidFill>
              </a:rPr>
              <a:t>・・・</a:t>
            </a:r>
          </a:p>
        </p:txBody>
      </p:sp>
      <p:sp>
        <p:nvSpPr>
          <p:cNvPr id="9" name="テキスト ボックス 8"/>
          <p:cNvSpPr txBox="1"/>
          <p:nvPr/>
        </p:nvSpPr>
        <p:spPr>
          <a:xfrm>
            <a:off x="179512" y="3990982"/>
            <a:ext cx="461665" cy="2293252"/>
          </a:xfrm>
          <a:prstGeom prst="rect">
            <a:avLst/>
          </a:prstGeom>
          <a:noFill/>
        </p:spPr>
        <p:txBody>
          <a:bodyPr vert="eaVert" wrap="square" rtlCol="0">
            <a:spAutoFit/>
          </a:bodyPr>
          <a:lstStyle/>
          <a:p>
            <a:pPr algn="ctr"/>
            <a:r>
              <a:rPr kumimoji="1" lang="ja-JP" altLang="en-US" dirty="0"/>
              <a:t>支援研修参加団体</a:t>
            </a:r>
          </a:p>
        </p:txBody>
      </p:sp>
      <p:cxnSp>
        <p:nvCxnSpPr>
          <p:cNvPr id="8" name="直線矢印コネクタ 7"/>
          <p:cNvCxnSpPr>
            <a:stCxn id="2" idx="2"/>
            <a:endCxn id="23" idx="0"/>
          </p:cNvCxnSpPr>
          <p:nvPr/>
        </p:nvCxnSpPr>
        <p:spPr>
          <a:xfrm>
            <a:off x="3671900" y="2302574"/>
            <a:ext cx="0" cy="64592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a:stCxn id="23" idx="2"/>
            <a:endCxn id="24" idx="0"/>
          </p:cNvCxnSpPr>
          <p:nvPr/>
        </p:nvCxnSpPr>
        <p:spPr>
          <a:xfrm>
            <a:off x="3671900" y="3524560"/>
            <a:ext cx="0" cy="49414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a:stCxn id="24" idx="2"/>
            <a:endCxn id="25" idx="0"/>
          </p:cNvCxnSpPr>
          <p:nvPr/>
        </p:nvCxnSpPr>
        <p:spPr>
          <a:xfrm flipH="1">
            <a:off x="1578171" y="4594773"/>
            <a:ext cx="2093729" cy="6001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a:stCxn id="24" idx="2"/>
            <a:endCxn id="26" idx="0"/>
          </p:cNvCxnSpPr>
          <p:nvPr/>
        </p:nvCxnSpPr>
        <p:spPr>
          <a:xfrm>
            <a:off x="3671900" y="4594773"/>
            <a:ext cx="412965" cy="6001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a:stCxn id="24" idx="2"/>
            <a:endCxn id="29" idx="0"/>
          </p:cNvCxnSpPr>
          <p:nvPr/>
        </p:nvCxnSpPr>
        <p:spPr>
          <a:xfrm flipH="1">
            <a:off x="2831518" y="4594773"/>
            <a:ext cx="840382" cy="6001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a:stCxn id="24" idx="2"/>
            <a:endCxn id="27" idx="0"/>
          </p:cNvCxnSpPr>
          <p:nvPr/>
        </p:nvCxnSpPr>
        <p:spPr>
          <a:xfrm>
            <a:off x="3671900" y="4594773"/>
            <a:ext cx="2120352" cy="6001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flipH="1" flipV="1">
            <a:off x="6371738" y="4264752"/>
            <a:ext cx="999084" cy="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a:endCxn id="27" idx="3"/>
          </p:cNvCxnSpPr>
          <p:nvPr/>
        </p:nvCxnSpPr>
        <p:spPr>
          <a:xfrm flipH="1" flipV="1">
            <a:off x="6404320" y="5739593"/>
            <a:ext cx="966502" cy="0"/>
          </a:xfrm>
          <a:prstGeom prst="straightConnector1">
            <a:avLst/>
          </a:prstGeom>
          <a:ln w="38100">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flipH="1" flipV="1">
            <a:off x="6371738" y="2030828"/>
            <a:ext cx="999084" cy="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5" name="平行四辺形 44"/>
          <p:cNvSpPr/>
          <p:nvPr/>
        </p:nvSpPr>
        <p:spPr>
          <a:xfrm>
            <a:off x="6371738" y="3933056"/>
            <a:ext cx="992001" cy="190497"/>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調整事項</a:t>
            </a:r>
          </a:p>
        </p:txBody>
      </p:sp>
      <p:sp>
        <p:nvSpPr>
          <p:cNvPr id="46" name="平行四辺形 45"/>
          <p:cNvSpPr/>
          <p:nvPr/>
        </p:nvSpPr>
        <p:spPr>
          <a:xfrm>
            <a:off x="3796466" y="2507105"/>
            <a:ext cx="965107" cy="201815"/>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51" name="平行四辺形 50"/>
          <p:cNvSpPr/>
          <p:nvPr/>
        </p:nvSpPr>
        <p:spPr>
          <a:xfrm>
            <a:off x="3796466" y="3573016"/>
            <a:ext cx="965107" cy="201815"/>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53" name="平行四辺形 52"/>
          <p:cNvSpPr/>
          <p:nvPr/>
        </p:nvSpPr>
        <p:spPr>
          <a:xfrm>
            <a:off x="4760358" y="4676609"/>
            <a:ext cx="965107" cy="201815"/>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5" name="角丸四角形 4"/>
          <p:cNvSpPr/>
          <p:nvPr/>
        </p:nvSpPr>
        <p:spPr>
          <a:xfrm>
            <a:off x="755576" y="3835965"/>
            <a:ext cx="5904656" cy="2592288"/>
          </a:xfrm>
          <a:prstGeom prst="roundRect">
            <a:avLst>
              <a:gd name="adj" fmla="val 6292"/>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平行四辺形 35"/>
          <p:cNvSpPr/>
          <p:nvPr/>
        </p:nvSpPr>
        <p:spPr>
          <a:xfrm>
            <a:off x="6371738" y="1772816"/>
            <a:ext cx="992001" cy="190497"/>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調整事項</a:t>
            </a:r>
          </a:p>
        </p:txBody>
      </p:sp>
      <p:sp>
        <p:nvSpPr>
          <p:cNvPr id="34" name="平行四辺形 33">
            <a:extLst>
              <a:ext uri="{FF2B5EF4-FFF2-40B4-BE49-F238E27FC236}">
                <a16:creationId xmlns="" xmlns:a16="http://schemas.microsoft.com/office/drawing/2014/main" id="{434C57AF-E473-40B9-9753-49218229FE3E}"/>
              </a:ext>
            </a:extLst>
          </p:cNvPr>
          <p:cNvSpPr/>
          <p:nvPr/>
        </p:nvSpPr>
        <p:spPr>
          <a:xfrm>
            <a:off x="1682552" y="4676609"/>
            <a:ext cx="965107" cy="201815"/>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37" name="平行四辺形 36">
            <a:extLst>
              <a:ext uri="{FF2B5EF4-FFF2-40B4-BE49-F238E27FC236}">
                <a16:creationId xmlns="" xmlns:a16="http://schemas.microsoft.com/office/drawing/2014/main" id="{C394758A-9CF0-4BC6-8017-57676E99AA88}"/>
              </a:ext>
            </a:extLst>
          </p:cNvPr>
          <p:cNvSpPr/>
          <p:nvPr/>
        </p:nvSpPr>
        <p:spPr>
          <a:xfrm>
            <a:off x="3174845" y="4811361"/>
            <a:ext cx="965107" cy="201815"/>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39" name="平行四辺形 38">
            <a:extLst>
              <a:ext uri="{FF2B5EF4-FFF2-40B4-BE49-F238E27FC236}">
                <a16:creationId xmlns="" xmlns:a16="http://schemas.microsoft.com/office/drawing/2014/main" id="{E454136E-74DB-4126-8BD0-67A9C9C8815C}"/>
              </a:ext>
            </a:extLst>
          </p:cNvPr>
          <p:cNvSpPr/>
          <p:nvPr/>
        </p:nvSpPr>
        <p:spPr>
          <a:xfrm>
            <a:off x="6371738" y="5449320"/>
            <a:ext cx="992001" cy="190497"/>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調整事項</a:t>
            </a:r>
          </a:p>
        </p:txBody>
      </p:sp>
      <p:sp>
        <p:nvSpPr>
          <p:cNvPr id="3" name="テキスト ボックス 2"/>
          <p:cNvSpPr txBox="1"/>
          <p:nvPr/>
        </p:nvSpPr>
        <p:spPr>
          <a:xfrm>
            <a:off x="6667314" y="5802914"/>
            <a:ext cx="2143667" cy="253916"/>
          </a:xfrm>
          <a:prstGeom prst="rect">
            <a:avLst/>
          </a:prstGeom>
          <a:noFill/>
        </p:spPr>
        <p:txBody>
          <a:bodyPr wrap="square" rtlCol="0">
            <a:spAutoFit/>
          </a:bodyPr>
          <a:lstStyle/>
          <a:p>
            <a:r>
              <a:rPr kumimoji="1" lang="en-US" altLang="ja-JP" sz="1050" dirty="0" smtClean="0"/>
              <a:t>※</a:t>
            </a:r>
            <a:r>
              <a:rPr kumimoji="1" lang="ja-JP" altLang="en-US" sz="1050" dirty="0" smtClean="0"/>
              <a:t>必要に応じて</a:t>
            </a:r>
            <a:endParaRPr kumimoji="1" lang="ja-JP" altLang="en-US" sz="1050" dirty="0"/>
          </a:p>
        </p:txBody>
      </p:sp>
      <p:sp>
        <p:nvSpPr>
          <p:cNvPr id="6" name="スライド番号プレースホルダー 5"/>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Tree>
    <p:extLst>
      <p:ext uri="{BB962C8B-B14F-4D97-AF65-F5344CB8AC3E}">
        <p14:creationId xmlns:p14="http://schemas.microsoft.com/office/powerpoint/2010/main" val="24608697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2.2 </a:t>
            </a:r>
            <a:r>
              <a:rPr lang="ja-JP" altLang="en-US" dirty="0">
                <a:latin typeface="+mn-ea"/>
                <a:ea typeface="+mn-ea"/>
              </a:rPr>
              <a:t>オープンデータ化支援研修の進め方</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オープンデータ化支援研修の進め方</a:t>
            </a:r>
          </a:p>
        </p:txBody>
      </p:sp>
      <p:sp>
        <p:nvSpPr>
          <p:cNvPr id="3" name="ホームベース 2"/>
          <p:cNvSpPr/>
          <p:nvPr/>
        </p:nvSpPr>
        <p:spPr>
          <a:xfrm>
            <a:off x="1363724" y="1883658"/>
            <a:ext cx="2556000" cy="369332"/>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16" name="ホームベース 15"/>
          <p:cNvSpPr/>
          <p:nvPr/>
        </p:nvSpPr>
        <p:spPr>
          <a:xfrm>
            <a:off x="3995936" y="1883658"/>
            <a:ext cx="2520280" cy="369332"/>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17" name="ホームベース 16"/>
          <p:cNvSpPr/>
          <p:nvPr/>
        </p:nvSpPr>
        <p:spPr>
          <a:xfrm>
            <a:off x="6516216" y="1883658"/>
            <a:ext cx="2520280" cy="369332"/>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4" name="テキスト ボックス 3"/>
          <p:cNvSpPr txBox="1"/>
          <p:nvPr/>
        </p:nvSpPr>
        <p:spPr>
          <a:xfrm>
            <a:off x="1475656" y="1532910"/>
            <a:ext cx="2520280" cy="369332"/>
          </a:xfrm>
          <a:prstGeom prst="rect">
            <a:avLst/>
          </a:prstGeom>
          <a:noFill/>
        </p:spPr>
        <p:txBody>
          <a:bodyPr wrap="square" rtlCol="0">
            <a:spAutoFit/>
          </a:bodyPr>
          <a:lstStyle/>
          <a:p>
            <a:r>
              <a:rPr kumimoji="1" lang="ja-JP" altLang="en-US" dirty="0"/>
              <a:t>研修前</a:t>
            </a:r>
            <a:r>
              <a:rPr kumimoji="1" lang="ja-JP" altLang="en-US" sz="1400" dirty="0" smtClean="0"/>
              <a:t>（１ヶ月前</a:t>
            </a:r>
            <a:r>
              <a:rPr kumimoji="1" lang="ja-JP" altLang="en-US" sz="1400" dirty="0"/>
              <a:t>～目安）</a:t>
            </a:r>
          </a:p>
        </p:txBody>
      </p:sp>
      <p:sp>
        <p:nvSpPr>
          <p:cNvPr id="18" name="テキスト ボックス 17"/>
          <p:cNvSpPr txBox="1"/>
          <p:nvPr/>
        </p:nvSpPr>
        <p:spPr>
          <a:xfrm>
            <a:off x="3995936" y="1532910"/>
            <a:ext cx="2520280" cy="369332"/>
          </a:xfrm>
          <a:prstGeom prst="rect">
            <a:avLst/>
          </a:prstGeom>
          <a:noFill/>
        </p:spPr>
        <p:txBody>
          <a:bodyPr wrap="square" rtlCol="0">
            <a:spAutoFit/>
          </a:bodyPr>
          <a:lstStyle/>
          <a:p>
            <a:r>
              <a:rPr kumimoji="1" lang="ja-JP" altLang="en-US" dirty="0"/>
              <a:t>当日</a:t>
            </a:r>
          </a:p>
        </p:txBody>
      </p:sp>
      <p:sp>
        <p:nvSpPr>
          <p:cNvPr id="19" name="テキスト ボックス 18"/>
          <p:cNvSpPr txBox="1"/>
          <p:nvPr/>
        </p:nvSpPr>
        <p:spPr>
          <a:xfrm>
            <a:off x="6516216" y="1532910"/>
            <a:ext cx="2520280" cy="369332"/>
          </a:xfrm>
          <a:prstGeom prst="rect">
            <a:avLst/>
          </a:prstGeom>
          <a:noFill/>
        </p:spPr>
        <p:txBody>
          <a:bodyPr wrap="square" rtlCol="0">
            <a:spAutoFit/>
          </a:bodyPr>
          <a:lstStyle/>
          <a:p>
            <a:r>
              <a:rPr kumimoji="1" lang="ja-JP" altLang="en-US" dirty="0"/>
              <a:t>研修後</a:t>
            </a:r>
          </a:p>
        </p:txBody>
      </p:sp>
      <p:sp>
        <p:nvSpPr>
          <p:cNvPr id="5" name="テキスト ボックス 4"/>
          <p:cNvSpPr txBox="1"/>
          <p:nvPr/>
        </p:nvSpPr>
        <p:spPr>
          <a:xfrm>
            <a:off x="1367928" y="2324999"/>
            <a:ext cx="2556000" cy="95410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400" dirty="0"/>
              <a:t>市区町村との調整</a:t>
            </a:r>
            <a:endParaRPr kumimoji="1" lang="en-US" altLang="ja-JP" sz="1400" dirty="0"/>
          </a:p>
          <a:p>
            <a:pPr marL="285750" indent="-285750">
              <a:buFont typeface="Arial" panose="020B0604020202020204" pitchFamily="34" charset="0"/>
              <a:buChar char="•"/>
            </a:pPr>
            <a:r>
              <a:rPr kumimoji="1" lang="ja-JP" altLang="en-US" sz="1400" dirty="0"/>
              <a:t>プログラム</a:t>
            </a:r>
            <a:r>
              <a:rPr kumimoji="1" lang="ja-JP" altLang="en-US" sz="1400" dirty="0" smtClean="0"/>
              <a:t>、</a:t>
            </a:r>
            <a:r>
              <a:rPr kumimoji="1" lang="ja-JP" altLang="en-US" sz="1400" dirty="0"/>
              <a:t>講師</a:t>
            </a:r>
            <a:r>
              <a:rPr kumimoji="1" lang="ja-JP" altLang="en-US" sz="1400" dirty="0" smtClean="0"/>
              <a:t>確認</a:t>
            </a:r>
            <a:endParaRPr kumimoji="1" lang="en-US" altLang="ja-JP" sz="1400" dirty="0" smtClean="0"/>
          </a:p>
          <a:p>
            <a:pPr marL="285750" indent="-285750">
              <a:buFont typeface="Arial" panose="020B0604020202020204" pitchFamily="34" charset="0"/>
              <a:buChar char="•"/>
            </a:pPr>
            <a:r>
              <a:rPr kumimoji="1" lang="ja-JP" altLang="en-US" sz="1400" dirty="0" smtClean="0"/>
              <a:t>教材準備（講義①）</a:t>
            </a:r>
            <a:endParaRPr kumimoji="1" lang="en-US" altLang="ja-JP" sz="1400" dirty="0"/>
          </a:p>
          <a:p>
            <a:pPr marL="285750" indent="-285750">
              <a:buFont typeface="Arial" panose="020B0604020202020204" pitchFamily="34" charset="0"/>
              <a:buChar char="•"/>
            </a:pPr>
            <a:r>
              <a:rPr kumimoji="1" lang="ja-JP" altLang="en-US" sz="1400" dirty="0"/>
              <a:t>研修案内、</a:t>
            </a:r>
            <a:r>
              <a:rPr kumimoji="1" lang="ja-JP" altLang="en-US" sz="1400" dirty="0" smtClean="0"/>
              <a:t>受講者名簿作成</a:t>
            </a:r>
            <a:endParaRPr kumimoji="1" lang="en-US" altLang="ja-JP" sz="1400" dirty="0" smtClean="0"/>
          </a:p>
        </p:txBody>
      </p:sp>
      <p:sp>
        <p:nvSpPr>
          <p:cNvPr id="8" name="角丸四角形 7"/>
          <p:cNvSpPr/>
          <p:nvPr/>
        </p:nvSpPr>
        <p:spPr>
          <a:xfrm>
            <a:off x="71632" y="2324998"/>
            <a:ext cx="1188000" cy="936000"/>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600" dirty="0">
                <a:solidFill>
                  <a:schemeClr val="bg1"/>
                </a:solidFill>
              </a:rPr>
              <a:t>都道府県</a:t>
            </a:r>
            <a:endParaRPr kumimoji="1" lang="en-US" altLang="ja-JP" sz="1600" dirty="0">
              <a:solidFill>
                <a:schemeClr val="bg1"/>
              </a:solidFill>
            </a:endParaRPr>
          </a:p>
        </p:txBody>
      </p:sp>
      <p:sp>
        <p:nvSpPr>
          <p:cNvPr id="25" name="角丸四角形 24"/>
          <p:cNvSpPr/>
          <p:nvPr/>
        </p:nvSpPr>
        <p:spPr>
          <a:xfrm>
            <a:off x="71632" y="3318119"/>
            <a:ext cx="1188000" cy="1152000"/>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会場となる市区町村</a:t>
            </a:r>
            <a:endParaRPr kumimoji="1" lang="en-US" altLang="ja-JP" sz="1600" dirty="0">
              <a:solidFill>
                <a:schemeClr val="bg1"/>
              </a:solidFill>
            </a:endParaRPr>
          </a:p>
        </p:txBody>
      </p:sp>
      <p:sp>
        <p:nvSpPr>
          <p:cNvPr id="26" name="角丸四角形 25"/>
          <p:cNvSpPr/>
          <p:nvPr/>
        </p:nvSpPr>
        <p:spPr>
          <a:xfrm>
            <a:off x="71632" y="4522185"/>
            <a:ext cx="1188000" cy="720000"/>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参加</a:t>
            </a:r>
            <a:endParaRPr kumimoji="1" lang="en-US" altLang="ja-JP" sz="1600" dirty="0">
              <a:solidFill>
                <a:schemeClr val="bg1"/>
              </a:solidFill>
            </a:endParaRPr>
          </a:p>
          <a:p>
            <a:pPr algn="ctr"/>
            <a:r>
              <a:rPr kumimoji="1" lang="ja-JP" altLang="en-US" sz="1600" dirty="0">
                <a:solidFill>
                  <a:schemeClr val="bg1"/>
                </a:solidFill>
              </a:rPr>
              <a:t>市区町村</a:t>
            </a:r>
            <a:endParaRPr kumimoji="1" lang="en-US" altLang="ja-JP" sz="1600" dirty="0">
              <a:solidFill>
                <a:schemeClr val="bg1"/>
              </a:solidFill>
            </a:endParaRPr>
          </a:p>
        </p:txBody>
      </p:sp>
      <p:sp>
        <p:nvSpPr>
          <p:cNvPr id="28" name="テキスト ボックス 27"/>
          <p:cNvSpPr txBox="1"/>
          <p:nvPr/>
        </p:nvSpPr>
        <p:spPr>
          <a:xfrm>
            <a:off x="1367928" y="3318118"/>
            <a:ext cx="2556000" cy="1169551"/>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400" dirty="0" smtClean="0"/>
              <a:t>ﾌﾟﾛｼﾞｪｸﾀｰ・講師用</a:t>
            </a:r>
            <a:r>
              <a:rPr kumimoji="1" lang="en-US" altLang="ja-JP" sz="1400" dirty="0" smtClean="0"/>
              <a:t>PC</a:t>
            </a:r>
            <a:r>
              <a:rPr kumimoji="1" lang="ja-JP" altLang="en-US" sz="1400" dirty="0"/>
              <a:t>準備</a:t>
            </a:r>
            <a:endParaRPr kumimoji="1" lang="en-US" altLang="ja-JP" sz="1400" dirty="0"/>
          </a:p>
          <a:p>
            <a:pPr marL="285750" indent="-285750">
              <a:buFont typeface="Wingdings" panose="05000000000000000000" pitchFamily="2" charset="2"/>
              <a:buChar char="l"/>
            </a:pPr>
            <a:r>
              <a:rPr kumimoji="1" lang="ja-JP" altLang="en-US" sz="1400" dirty="0" smtClean="0"/>
              <a:t>庁内受講者</a:t>
            </a:r>
            <a:r>
              <a:rPr kumimoji="1" lang="ja-JP" altLang="en-US" sz="1400" dirty="0"/>
              <a:t>募集、決定</a:t>
            </a:r>
            <a:endParaRPr kumimoji="1" lang="en-US" altLang="ja-JP" sz="1400" dirty="0"/>
          </a:p>
          <a:p>
            <a:pPr marL="285750" indent="-285750">
              <a:buFont typeface="Wingdings" panose="05000000000000000000" pitchFamily="2" charset="2"/>
              <a:buChar char="l"/>
            </a:pPr>
            <a:r>
              <a:rPr kumimoji="1" lang="ja-JP" altLang="en-US" sz="1400" dirty="0" smtClean="0"/>
              <a:t>教材展開（予習・当日）</a:t>
            </a:r>
            <a:endParaRPr kumimoji="1" lang="en-US" altLang="ja-JP" sz="1400" dirty="0" smtClean="0"/>
          </a:p>
          <a:p>
            <a:pPr marL="285750" indent="-285750">
              <a:buFont typeface="Wingdings" panose="05000000000000000000" pitchFamily="2" charset="2"/>
              <a:buChar char="l"/>
            </a:pPr>
            <a:r>
              <a:rPr kumimoji="1" lang="ja-JP" altLang="en-US" sz="1400" dirty="0" smtClean="0"/>
              <a:t>教材印刷（当日）</a:t>
            </a:r>
            <a:endParaRPr kumimoji="1" lang="en-US" altLang="ja-JP" sz="1400" dirty="0"/>
          </a:p>
          <a:p>
            <a:pPr marL="285750" indent="-285750">
              <a:buFont typeface="Wingdings" panose="05000000000000000000" pitchFamily="2" charset="2"/>
              <a:buChar char="p"/>
            </a:pPr>
            <a:r>
              <a:rPr kumimoji="1" lang="ja-JP" altLang="en-US" sz="1400" dirty="0" smtClean="0"/>
              <a:t>予習</a:t>
            </a:r>
            <a:endParaRPr kumimoji="1" lang="en-US" altLang="ja-JP" sz="1400" dirty="0"/>
          </a:p>
        </p:txBody>
      </p:sp>
      <p:sp>
        <p:nvSpPr>
          <p:cNvPr id="29" name="テキスト ボックス 28"/>
          <p:cNvSpPr txBox="1"/>
          <p:nvPr/>
        </p:nvSpPr>
        <p:spPr>
          <a:xfrm>
            <a:off x="1367928" y="4522186"/>
            <a:ext cx="2556000" cy="738664"/>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400" dirty="0" smtClean="0"/>
              <a:t>庁内受講者</a:t>
            </a:r>
            <a:r>
              <a:rPr kumimoji="1" lang="ja-JP" altLang="en-US" sz="1400" dirty="0"/>
              <a:t>募集、決定</a:t>
            </a:r>
            <a:endParaRPr kumimoji="1" lang="en-US" altLang="ja-JP" sz="1400" dirty="0"/>
          </a:p>
          <a:p>
            <a:pPr marL="285750" indent="-285750">
              <a:buFont typeface="Wingdings" panose="05000000000000000000" pitchFamily="2" charset="2"/>
              <a:buChar char="l"/>
            </a:pPr>
            <a:r>
              <a:rPr kumimoji="1" lang="ja-JP" altLang="en-US" sz="1400" dirty="0" smtClean="0"/>
              <a:t>教材展開（予習・当日）</a:t>
            </a:r>
            <a:endParaRPr kumimoji="1" lang="en-US" altLang="ja-JP" sz="1400" dirty="0"/>
          </a:p>
          <a:p>
            <a:pPr marL="285750" indent="-285750">
              <a:buFont typeface="Wingdings" panose="05000000000000000000" pitchFamily="2" charset="2"/>
              <a:buChar char="p"/>
            </a:pPr>
            <a:r>
              <a:rPr kumimoji="1" lang="ja-JP" altLang="en-US" sz="1400" dirty="0" smtClean="0"/>
              <a:t>予習</a:t>
            </a:r>
            <a:endParaRPr kumimoji="1" lang="en-US" altLang="ja-JP" sz="1400" dirty="0"/>
          </a:p>
        </p:txBody>
      </p:sp>
      <p:sp>
        <p:nvSpPr>
          <p:cNvPr id="30" name="テキスト ボックス 29"/>
          <p:cNvSpPr txBox="1"/>
          <p:nvPr/>
        </p:nvSpPr>
        <p:spPr>
          <a:xfrm>
            <a:off x="3995936" y="2324999"/>
            <a:ext cx="2483368" cy="936000"/>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400" dirty="0"/>
              <a:t>受講者</a:t>
            </a:r>
            <a:r>
              <a:rPr kumimoji="1" lang="ja-JP" altLang="en-US" sz="1400" dirty="0" smtClean="0"/>
              <a:t>名簿更新</a:t>
            </a:r>
            <a:endParaRPr kumimoji="1" lang="en-US" altLang="ja-JP" sz="1400" dirty="0"/>
          </a:p>
          <a:p>
            <a:pPr marL="285750" indent="-285750">
              <a:buFont typeface="Arial" panose="020B0604020202020204" pitchFamily="34" charset="0"/>
              <a:buChar char="•"/>
            </a:pPr>
            <a:r>
              <a:rPr kumimoji="1" lang="ja-JP" altLang="en-US" sz="1400" dirty="0"/>
              <a:t>講師（講義①）</a:t>
            </a:r>
            <a:endParaRPr kumimoji="1" lang="en-US" altLang="ja-JP" sz="1400" dirty="0"/>
          </a:p>
          <a:p>
            <a:pPr marL="285750" indent="-285750">
              <a:buFont typeface="Wingdings" panose="05000000000000000000" pitchFamily="2" charset="2"/>
              <a:buChar char="l"/>
            </a:pPr>
            <a:endParaRPr kumimoji="1" lang="en-US" altLang="ja-JP" sz="1400" dirty="0"/>
          </a:p>
        </p:txBody>
      </p:sp>
      <p:sp>
        <p:nvSpPr>
          <p:cNvPr id="31" name="テキスト ボックス 30"/>
          <p:cNvSpPr txBox="1"/>
          <p:nvPr/>
        </p:nvSpPr>
        <p:spPr>
          <a:xfrm>
            <a:off x="3995936" y="3305622"/>
            <a:ext cx="2483368" cy="1152000"/>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400" dirty="0"/>
              <a:t>会場設営、</a:t>
            </a:r>
            <a:r>
              <a:rPr kumimoji="1" lang="ja-JP" altLang="en-US" sz="1400" dirty="0" smtClean="0"/>
              <a:t>片付け</a:t>
            </a:r>
            <a:endParaRPr kumimoji="1" lang="en-US" altLang="ja-JP" sz="1400" dirty="0"/>
          </a:p>
          <a:p>
            <a:pPr marL="285750" indent="-285750">
              <a:buFont typeface="Wingdings" panose="05000000000000000000" pitchFamily="2" charset="2"/>
              <a:buChar char="l"/>
            </a:pPr>
            <a:r>
              <a:rPr kumimoji="1" lang="ja-JP" altLang="en-US" sz="1400" dirty="0"/>
              <a:t>司会</a:t>
            </a:r>
            <a:r>
              <a:rPr kumimoji="1" lang="ja-JP" altLang="en-US" sz="1400" dirty="0" smtClean="0"/>
              <a:t>進行</a:t>
            </a:r>
            <a:endParaRPr kumimoji="1" lang="en-US" altLang="ja-JP" sz="1400" dirty="0"/>
          </a:p>
          <a:p>
            <a:pPr marL="285750" indent="-285750">
              <a:buFont typeface="Wingdings" panose="05000000000000000000" pitchFamily="2" charset="2"/>
              <a:buChar char="l"/>
            </a:pPr>
            <a:r>
              <a:rPr kumimoji="1" lang="ja-JP" altLang="en-US" sz="1400" dirty="0" smtClean="0"/>
              <a:t>印刷教材（当日）配布</a:t>
            </a:r>
            <a:endParaRPr kumimoji="1" lang="en-US" altLang="ja-JP" sz="1400" dirty="0"/>
          </a:p>
          <a:p>
            <a:pPr marL="285750" indent="-285750">
              <a:buFont typeface="Wingdings" panose="05000000000000000000" pitchFamily="2" charset="2"/>
              <a:buChar char="p"/>
            </a:pPr>
            <a:r>
              <a:rPr kumimoji="1" lang="ja-JP" altLang="en-US" sz="1400" dirty="0"/>
              <a:t>研修</a:t>
            </a:r>
            <a:r>
              <a:rPr kumimoji="1" lang="ja-JP" altLang="en-US" sz="1400" dirty="0" smtClean="0"/>
              <a:t>受講</a:t>
            </a:r>
            <a:endParaRPr kumimoji="1" lang="en-US" altLang="ja-JP" sz="1400" dirty="0"/>
          </a:p>
        </p:txBody>
      </p:sp>
      <p:sp>
        <p:nvSpPr>
          <p:cNvPr id="32" name="テキスト ボックス 31"/>
          <p:cNvSpPr txBox="1"/>
          <p:nvPr/>
        </p:nvSpPr>
        <p:spPr>
          <a:xfrm>
            <a:off x="3995936" y="4522186"/>
            <a:ext cx="2483368" cy="720000"/>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ja-JP" altLang="en-US" sz="1400" dirty="0"/>
              <a:t>研修受講</a:t>
            </a:r>
            <a:endParaRPr kumimoji="1" lang="en-US" altLang="ja-JP" sz="1400" dirty="0"/>
          </a:p>
          <a:p>
            <a:pPr marL="285750" indent="-285750">
              <a:buFont typeface="Wingdings" panose="05000000000000000000" pitchFamily="2" charset="2"/>
              <a:buChar char="l"/>
            </a:pPr>
            <a:endParaRPr kumimoji="1" lang="en-US" altLang="ja-JP" sz="1400" dirty="0"/>
          </a:p>
          <a:p>
            <a:pPr marL="285750" indent="-285750">
              <a:buFont typeface="Wingdings" panose="05000000000000000000" pitchFamily="2" charset="2"/>
              <a:buChar char="l"/>
            </a:pPr>
            <a:endParaRPr kumimoji="1" lang="en-US" altLang="ja-JP" sz="1400" dirty="0"/>
          </a:p>
        </p:txBody>
      </p:sp>
      <p:sp>
        <p:nvSpPr>
          <p:cNvPr id="33" name="テキスト ボックス 32"/>
          <p:cNvSpPr txBox="1"/>
          <p:nvPr/>
        </p:nvSpPr>
        <p:spPr>
          <a:xfrm>
            <a:off x="6547964" y="2324999"/>
            <a:ext cx="2483368" cy="936000"/>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400" dirty="0"/>
              <a:t>都道府県下市区町村の</a:t>
            </a:r>
            <a:r>
              <a:rPr kumimoji="1" lang="en-US" altLang="ja-JP" sz="1400" dirty="0"/>
              <a:t/>
            </a:r>
            <a:br>
              <a:rPr kumimoji="1" lang="en-US" altLang="ja-JP" sz="1400" dirty="0"/>
            </a:br>
            <a:r>
              <a:rPr kumimoji="1" lang="ja-JP" altLang="en-US" sz="1400" dirty="0"/>
              <a:t>オープンデータ取組み</a:t>
            </a:r>
            <a:r>
              <a:rPr kumimoji="1" lang="en-US" altLang="ja-JP" sz="1400" dirty="0"/>
              <a:t/>
            </a:r>
            <a:br>
              <a:rPr kumimoji="1" lang="en-US" altLang="ja-JP" sz="1400" dirty="0"/>
            </a:br>
            <a:r>
              <a:rPr kumimoji="1" lang="ja-JP" altLang="en-US" sz="1400" dirty="0"/>
              <a:t>状況の確認</a:t>
            </a:r>
            <a:endParaRPr kumimoji="1" lang="en-US" altLang="ja-JP" sz="1400" dirty="0"/>
          </a:p>
        </p:txBody>
      </p:sp>
      <p:sp>
        <p:nvSpPr>
          <p:cNvPr id="34" name="テキスト ボックス 33"/>
          <p:cNvSpPr txBox="1"/>
          <p:nvPr/>
        </p:nvSpPr>
        <p:spPr>
          <a:xfrm>
            <a:off x="6547964" y="3318117"/>
            <a:ext cx="2483368" cy="1152000"/>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en-US" altLang="ja-JP" sz="1400" dirty="0"/>
              <a:t>e-learning</a:t>
            </a:r>
            <a:r>
              <a:rPr kumimoji="1" lang="ja-JP" altLang="en-US" sz="1400" dirty="0"/>
              <a:t>学習</a:t>
            </a:r>
            <a:endParaRPr kumimoji="1" lang="en-US" altLang="ja-JP" sz="1400" dirty="0"/>
          </a:p>
          <a:p>
            <a:pPr marL="285750" indent="-285750">
              <a:buFont typeface="Wingdings" panose="05000000000000000000" pitchFamily="2" charset="2"/>
              <a:buChar char="p"/>
            </a:pPr>
            <a:r>
              <a:rPr kumimoji="1" lang="ja-JP" altLang="en-US" sz="1400" dirty="0"/>
              <a:t>オープンデータ公開に</a:t>
            </a:r>
            <a:r>
              <a:rPr kumimoji="1" lang="en-US" altLang="ja-JP" sz="1400" dirty="0"/>
              <a:t/>
            </a:r>
            <a:br>
              <a:rPr kumimoji="1" lang="en-US" altLang="ja-JP" sz="1400" dirty="0"/>
            </a:br>
            <a:r>
              <a:rPr kumimoji="1" lang="ja-JP" altLang="en-US" sz="1400" dirty="0"/>
              <a:t>向けた</a:t>
            </a:r>
            <a:r>
              <a:rPr kumimoji="1" lang="ja-JP" altLang="en-US" sz="1400" dirty="0" smtClean="0"/>
              <a:t>取組み</a:t>
            </a:r>
            <a:endParaRPr kumimoji="1" lang="en-US" altLang="ja-JP" sz="1400" dirty="0"/>
          </a:p>
          <a:p>
            <a:endParaRPr kumimoji="1" lang="ja-JP" altLang="en-US" sz="1400" dirty="0"/>
          </a:p>
        </p:txBody>
      </p:sp>
      <p:sp>
        <p:nvSpPr>
          <p:cNvPr id="35" name="テキスト ボックス 34"/>
          <p:cNvSpPr txBox="1"/>
          <p:nvPr/>
        </p:nvSpPr>
        <p:spPr>
          <a:xfrm>
            <a:off x="6547964" y="4522186"/>
            <a:ext cx="2483368" cy="738664"/>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en-US" altLang="ja-JP" sz="1400" dirty="0"/>
              <a:t>e-learning</a:t>
            </a:r>
            <a:r>
              <a:rPr kumimoji="1" lang="ja-JP" altLang="en-US" sz="1400" dirty="0"/>
              <a:t>学習</a:t>
            </a:r>
            <a:endParaRPr kumimoji="1" lang="en-US" altLang="ja-JP" sz="1400" dirty="0"/>
          </a:p>
          <a:p>
            <a:pPr marL="285750" indent="-285750">
              <a:buFont typeface="Wingdings" panose="05000000000000000000" pitchFamily="2" charset="2"/>
              <a:buChar char="p"/>
            </a:pPr>
            <a:r>
              <a:rPr kumimoji="1" lang="ja-JP" altLang="en-US" sz="1400" dirty="0"/>
              <a:t>オープンデータ公開に</a:t>
            </a:r>
            <a:r>
              <a:rPr kumimoji="1" lang="en-US" altLang="ja-JP" sz="1400" dirty="0"/>
              <a:t/>
            </a:r>
            <a:br>
              <a:rPr kumimoji="1" lang="en-US" altLang="ja-JP" sz="1400" dirty="0"/>
            </a:br>
            <a:r>
              <a:rPr kumimoji="1" lang="ja-JP" altLang="en-US" sz="1400" dirty="0"/>
              <a:t>向けた</a:t>
            </a:r>
            <a:r>
              <a:rPr kumimoji="1" lang="ja-JP" altLang="en-US" sz="1400" dirty="0" smtClean="0"/>
              <a:t>取組み</a:t>
            </a:r>
            <a:endParaRPr kumimoji="1" lang="en-US" altLang="ja-JP" sz="1400" dirty="0"/>
          </a:p>
        </p:txBody>
      </p:sp>
      <p:sp>
        <p:nvSpPr>
          <p:cNvPr id="27" name="角丸四角形 26"/>
          <p:cNvSpPr/>
          <p:nvPr/>
        </p:nvSpPr>
        <p:spPr>
          <a:xfrm>
            <a:off x="71632" y="5946738"/>
            <a:ext cx="1188000" cy="72000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受託者</a:t>
            </a:r>
            <a:endParaRPr kumimoji="1" lang="en-US" altLang="ja-JP" sz="1600" dirty="0">
              <a:solidFill>
                <a:schemeClr val="bg1"/>
              </a:solidFill>
            </a:endParaRPr>
          </a:p>
        </p:txBody>
      </p:sp>
      <p:sp>
        <p:nvSpPr>
          <p:cNvPr id="36" name="テキスト ボックス 35"/>
          <p:cNvSpPr txBox="1"/>
          <p:nvPr/>
        </p:nvSpPr>
        <p:spPr>
          <a:xfrm>
            <a:off x="1367928" y="5946738"/>
            <a:ext cx="2556000" cy="720000"/>
          </a:xfrm>
          <a:prstGeom prst="rect">
            <a:avLst/>
          </a:prstGeom>
          <a:solidFill>
            <a:schemeClr val="bg1">
              <a:lumMod val="85000"/>
            </a:schemeClr>
          </a:solidFill>
        </p:spPr>
        <p:txBody>
          <a:bodyPr wrap="square" rtlCol="0">
            <a:spAutoFit/>
          </a:bodyPr>
          <a:lstStyle/>
          <a:p>
            <a:pPr marL="285750" indent="-285750">
              <a:buFont typeface="Arial" panose="020B0604020202020204" pitchFamily="34" charset="0"/>
              <a:buChar char="•"/>
            </a:pPr>
            <a:r>
              <a:rPr kumimoji="1" lang="ja-JP" altLang="en-US" sz="1400" dirty="0"/>
              <a:t>プログラム、講師調整</a:t>
            </a:r>
            <a:endParaRPr kumimoji="1" lang="en-US" altLang="ja-JP" sz="1400" dirty="0"/>
          </a:p>
          <a:p>
            <a:pPr marL="285750" indent="-285750">
              <a:buFont typeface="Arial" panose="020B0604020202020204" pitchFamily="34" charset="0"/>
              <a:buChar char="•"/>
            </a:pPr>
            <a:r>
              <a:rPr kumimoji="1" lang="ja-JP" altLang="en-US" sz="1400" dirty="0" smtClean="0"/>
              <a:t>教材作成</a:t>
            </a:r>
            <a:endParaRPr kumimoji="1" lang="en-US" altLang="ja-JP" sz="1400" dirty="0"/>
          </a:p>
        </p:txBody>
      </p:sp>
      <p:sp>
        <p:nvSpPr>
          <p:cNvPr id="37" name="テキスト ボックス 36"/>
          <p:cNvSpPr txBox="1"/>
          <p:nvPr/>
        </p:nvSpPr>
        <p:spPr>
          <a:xfrm>
            <a:off x="3995936" y="5946738"/>
            <a:ext cx="2483368" cy="738664"/>
          </a:xfrm>
          <a:prstGeom prst="rect">
            <a:avLst/>
          </a:prstGeom>
          <a:solidFill>
            <a:schemeClr val="bg1">
              <a:lumMod val="85000"/>
            </a:schemeClr>
          </a:solidFill>
        </p:spPr>
        <p:txBody>
          <a:bodyPr wrap="square" rtlCol="0">
            <a:spAutoFit/>
          </a:bodyPr>
          <a:lstStyle/>
          <a:p>
            <a:pPr marL="285750" indent="-285750">
              <a:buFont typeface="Arial" panose="020B0604020202020204" pitchFamily="34" charset="0"/>
              <a:buChar char="•"/>
            </a:pPr>
            <a:r>
              <a:rPr kumimoji="1" lang="ja-JP" altLang="en-US" sz="1400" dirty="0" smtClean="0"/>
              <a:t>講師</a:t>
            </a:r>
            <a:r>
              <a:rPr kumimoji="1" lang="ja-JP" altLang="en-US" sz="1400" dirty="0"/>
              <a:t>（講義③、④</a:t>
            </a:r>
            <a:r>
              <a:rPr kumimoji="1" lang="ja-JP" altLang="en-US" sz="1400" dirty="0" smtClean="0"/>
              <a:t>）</a:t>
            </a:r>
            <a:endParaRPr kumimoji="1" lang="en-US" altLang="ja-JP" sz="1400" dirty="0" smtClean="0"/>
          </a:p>
          <a:p>
            <a:pPr marL="285750" indent="-285750">
              <a:buFont typeface="Arial" panose="020B0604020202020204" pitchFamily="34" charset="0"/>
              <a:buChar char="•"/>
            </a:pPr>
            <a:r>
              <a:rPr kumimoji="1" lang="ja-JP" altLang="en-US" sz="1400" dirty="0" smtClean="0"/>
              <a:t>講師</a:t>
            </a:r>
            <a:r>
              <a:rPr kumimoji="1" lang="ja-JP" altLang="en-US" sz="1400" dirty="0"/>
              <a:t>（</a:t>
            </a:r>
            <a:r>
              <a:rPr kumimoji="1" lang="ja-JP" altLang="en-US" sz="1400" dirty="0" smtClean="0"/>
              <a:t>確認ﾃｽﾄ、ｱﾝｹｰﾄ）</a:t>
            </a:r>
            <a:endParaRPr kumimoji="1" lang="en-US" altLang="ja-JP" sz="1400" dirty="0" smtClean="0"/>
          </a:p>
          <a:p>
            <a:pPr marL="285750" indent="-285750">
              <a:buFont typeface="Arial" panose="020B0604020202020204" pitchFamily="34" charset="0"/>
              <a:buChar char="•"/>
            </a:pPr>
            <a:r>
              <a:rPr kumimoji="1" lang="ja-JP" altLang="en-US" sz="1400" dirty="0"/>
              <a:t>運営スタッフ</a:t>
            </a:r>
            <a:r>
              <a:rPr kumimoji="1" lang="en-US" altLang="ja-JP" sz="1400" dirty="0"/>
              <a:t>(</a:t>
            </a:r>
            <a:r>
              <a:rPr kumimoji="1" lang="ja-JP" altLang="en-US" sz="1400" dirty="0"/>
              <a:t>会場準備等</a:t>
            </a:r>
            <a:r>
              <a:rPr kumimoji="1" lang="en-US" altLang="ja-JP" sz="1400" dirty="0" smtClean="0"/>
              <a:t>)</a:t>
            </a:r>
            <a:endParaRPr kumimoji="1" lang="en-US" altLang="ja-JP" sz="1400" dirty="0"/>
          </a:p>
        </p:txBody>
      </p:sp>
      <p:sp>
        <p:nvSpPr>
          <p:cNvPr id="38" name="テキスト ボックス 37"/>
          <p:cNvSpPr txBox="1"/>
          <p:nvPr/>
        </p:nvSpPr>
        <p:spPr>
          <a:xfrm>
            <a:off x="6547964" y="5946738"/>
            <a:ext cx="2483368" cy="720000"/>
          </a:xfrm>
          <a:prstGeom prst="rect">
            <a:avLst/>
          </a:prstGeom>
          <a:solidFill>
            <a:schemeClr val="bg1">
              <a:lumMod val="85000"/>
            </a:schemeClr>
          </a:solidFill>
        </p:spPr>
        <p:txBody>
          <a:bodyPr wrap="square" rtlCol="0">
            <a:spAutoFit/>
          </a:bodyPr>
          <a:lstStyle/>
          <a:p>
            <a:pPr marL="285750" indent="-285750">
              <a:buFont typeface="Arial" panose="020B0604020202020204" pitchFamily="34" charset="0"/>
              <a:buChar char="•"/>
            </a:pPr>
            <a:r>
              <a:rPr kumimoji="1" lang="ja-JP" altLang="en-US" sz="1400" dirty="0"/>
              <a:t>問い合わせ回答</a:t>
            </a:r>
            <a:endParaRPr kumimoji="1" lang="en-US" altLang="ja-JP" sz="1400" dirty="0"/>
          </a:p>
          <a:p>
            <a:pPr marL="285750" indent="-285750">
              <a:buFont typeface="Wingdings" panose="05000000000000000000" pitchFamily="2" charset="2"/>
              <a:buChar char="l"/>
            </a:pPr>
            <a:endParaRPr kumimoji="1" lang="en-US" altLang="ja-JP" sz="1400" dirty="0"/>
          </a:p>
        </p:txBody>
      </p:sp>
      <p:sp>
        <p:nvSpPr>
          <p:cNvPr id="39" name="テキスト ボックス 38">
            <a:extLst>
              <a:ext uri="{FF2B5EF4-FFF2-40B4-BE49-F238E27FC236}">
                <a16:creationId xmlns="" xmlns:a16="http://schemas.microsoft.com/office/drawing/2014/main" id="{CBDC05E1-418F-4459-95A6-B14516E4FF8E}"/>
              </a:ext>
            </a:extLst>
          </p:cNvPr>
          <p:cNvSpPr txBox="1"/>
          <p:nvPr/>
        </p:nvSpPr>
        <p:spPr>
          <a:xfrm>
            <a:off x="107504" y="829161"/>
            <a:ext cx="8856984" cy="707886"/>
          </a:xfrm>
          <a:prstGeom prst="rect">
            <a:avLst/>
          </a:prstGeom>
          <a:noFill/>
        </p:spPr>
        <p:txBody>
          <a:bodyPr wrap="square" rtlCol="0">
            <a:spAutoFit/>
          </a:bodyPr>
          <a:lstStyle/>
          <a:p>
            <a:r>
              <a:rPr kumimoji="1" lang="ja-JP" altLang="en-US" sz="2000" dirty="0"/>
              <a:t>支援研修は、研修前の「調整、準備」、当日の「研修」、研修後の「フォローアップ」</a:t>
            </a:r>
            <a:r>
              <a:rPr kumimoji="1" lang="en-US" altLang="ja-JP" sz="2000" dirty="0"/>
              <a:t/>
            </a:r>
            <a:br>
              <a:rPr kumimoji="1" lang="en-US" altLang="ja-JP" sz="2000" dirty="0"/>
            </a:br>
            <a:r>
              <a:rPr kumimoji="1" lang="ja-JP" altLang="en-US" sz="2000" dirty="0"/>
              <a:t>により実施します</a:t>
            </a:r>
            <a:r>
              <a:rPr kumimoji="1" lang="ja-JP" altLang="en-US" sz="2000" dirty="0" smtClean="0"/>
              <a:t>。主</a:t>
            </a:r>
            <a:r>
              <a:rPr kumimoji="1" lang="ja-JP" altLang="en-US" sz="2000" dirty="0"/>
              <a:t>な実施内容は以下のとおりです。</a:t>
            </a:r>
          </a:p>
        </p:txBody>
      </p:sp>
      <p:sp>
        <p:nvSpPr>
          <p:cNvPr id="40" name="テキスト ボックス 39">
            <a:extLst>
              <a:ext uri="{FF2B5EF4-FFF2-40B4-BE49-F238E27FC236}">
                <a16:creationId xmlns="" xmlns:a16="http://schemas.microsoft.com/office/drawing/2014/main" id="{8D5494EF-B11B-4ADB-8AB2-55B0F6E7DE01}"/>
              </a:ext>
            </a:extLst>
          </p:cNvPr>
          <p:cNvSpPr txBox="1"/>
          <p:nvPr/>
        </p:nvSpPr>
        <p:spPr>
          <a:xfrm>
            <a:off x="5364088" y="6656511"/>
            <a:ext cx="3600400" cy="276999"/>
          </a:xfrm>
          <a:prstGeom prst="rect">
            <a:avLst/>
          </a:prstGeom>
          <a:noFill/>
        </p:spPr>
        <p:txBody>
          <a:bodyPr wrap="square" rtlCol="0">
            <a:spAutoFit/>
          </a:bodyPr>
          <a:lstStyle/>
          <a:p>
            <a:r>
              <a:rPr kumimoji="1" lang="ja-JP" altLang="en-US" sz="1200" dirty="0"/>
              <a:t>●：リーダの実施事項　　□：受講者の実施事項</a:t>
            </a:r>
          </a:p>
        </p:txBody>
      </p:sp>
      <p:sp>
        <p:nvSpPr>
          <p:cNvPr id="41" name="角丸四角形 26">
            <a:extLst>
              <a:ext uri="{FF2B5EF4-FFF2-40B4-BE49-F238E27FC236}">
                <a16:creationId xmlns="" xmlns:a16="http://schemas.microsoft.com/office/drawing/2014/main" id="{EE66ACC2-6672-4545-83CD-35D47BF68A64}"/>
              </a:ext>
            </a:extLst>
          </p:cNvPr>
          <p:cNvSpPr/>
          <p:nvPr/>
        </p:nvSpPr>
        <p:spPr>
          <a:xfrm>
            <a:off x="71632" y="5324462"/>
            <a:ext cx="1188000" cy="540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地域</a:t>
            </a:r>
            <a:endParaRPr kumimoji="1" lang="en-US" altLang="ja-JP" sz="1600" dirty="0">
              <a:solidFill>
                <a:schemeClr val="bg1"/>
              </a:solidFill>
            </a:endParaRPr>
          </a:p>
          <a:p>
            <a:pPr algn="ctr"/>
            <a:r>
              <a:rPr kumimoji="1" lang="ja-JP" altLang="en-US" sz="1600" dirty="0">
                <a:solidFill>
                  <a:schemeClr val="bg1"/>
                </a:solidFill>
              </a:rPr>
              <a:t>メンター</a:t>
            </a:r>
            <a:endParaRPr kumimoji="1" lang="en-US" altLang="ja-JP" sz="1600" dirty="0">
              <a:solidFill>
                <a:schemeClr val="bg1"/>
              </a:solidFill>
            </a:endParaRPr>
          </a:p>
        </p:txBody>
      </p:sp>
      <p:sp>
        <p:nvSpPr>
          <p:cNvPr id="42" name="テキスト ボックス 41">
            <a:extLst>
              <a:ext uri="{FF2B5EF4-FFF2-40B4-BE49-F238E27FC236}">
                <a16:creationId xmlns="" xmlns:a16="http://schemas.microsoft.com/office/drawing/2014/main" id="{132FCA30-653F-4EA3-A170-AA6CFF5A0EC7}"/>
              </a:ext>
            </a:extLst>
          </p:cNvPr>
          <p:cNvSpPr txBox="1"/>
          <p:nvPr/>
        </p:nvSpPr>
        <p:spPr>
          <a:xfrm>
            <a:off x="1367928" y="5324462"/>
            <a:ext cx="2556000" cy="540000"/>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400" dirty="0" smtClean="0"/>
              <a:t>教材確認（予習・当日）</a:t>
            </a:r>
            <a:endParaRPr kumimoji="1" lang="en-US" altLang="ja-JP" sz="1400" dirty="0" smtClean="0"/>
          </a:p>
          <a:p>
            <a:pPr marL="285750" indent="-285750">
              <a:buFont typeface="Arial" panose="020B0604020202020204" pitchFamily="34" charset="0"/>
              <a:buChar char="•"/>
            </a:pPr>
            <a:r>
              <a:rPr kumimoji="1" lang="ja-JP" altLang="en-US" sz="1400" dirty="0" smtClean="0"/>
              <a:t>教材</a:t>
            </a:r>
            <a:r>
              <a:rPr kumimoji="1" lang="en-US" altLang="ja-JP" sz="1400" dirty="0" smtClean="0"/>
              <a:t>(</a:t>
            </a:r>
            <a:r>
              <a:rPr kumimoji="1" lang="ja-JP" altLang="en-US" sz="1400" dirty="0" smtClean="0"/>
              <a:t>講義②</a:t>
            </a:r>
            <a:r>
              <a:rPr kumimoji="1" lang="en-US" altLang="ja-JP" sz="1400" dirty="0" smtClean="0"/>
              <a:t>)</a:t>
            </a:r>
            <a:r>
              <a:rPr kumimoji="1" lang="ja-JP" altLang="en-US" sz="1400" dirty="0" smtClean="0"/>
              <a:t>更新</a:t>
            </a:r>
            <a:r>
              <a:rPr kumimoji="1" lang="en-US" altLang="ja-JP" sz="1400" dirty="0" smtClean="0"/>
              <a:t>(</a:t>
            </a:r>
            <a:r>
              <a:rPr kumimoji="1" lang="ja-JP" altLang="en-US" sz="1400" dirty="0" smtClean="0"/>
              <a:t>任意</a:t>
            </a:r>
            <a:r>
              <a:rPr kumimoji="1" lang="en-US" altLang="ja-JP" sz="1400" dirty="0" smtClean="0"/>
              <a:t>)</a:t>
            </a:r>
            <a:endParaRPr kumimoji="1" lang="en-US" altLang="ja-JP" sz="1400" dirty="0"/>
          </a:p>
        </p:txBody>
      </p:sp>
      <p:sp>
        <p:nvSpPr>
          <p:cNvPr id="43" name="テキスト ボックス 42">
            <a:extLst>
              <a:ext uri="{FF2B5EF4-FFF2-40B4-BE49-F238E27FC236}">
                <a16:creationId xmlns="" xmlns:a16="http://schemas.microsoft.com/office/drawing/2014/main" id="{39740D14-AA48-49B5-A91F-F1D54DE02B15}"/>
              </a:ext>
            </a:extLst>
          </p:cNvPr>
          <p:cNvSpPr txBox="1"/>
          <p:nvPr/>
        </p:nvSpPr>
        <p:spPr>
          <a:xfrm>
            <a:off x="3995936" y="5324462"/>
            <a:ext cx="2483368" cy="540000"/>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400" dirty="0"/>
              <a:t>講師（講義②）</a:t>
            </a:r>
            <a:endParaRPr kumimoji="1" lang="en-US" altLang="ja-JP" sz="1400" dirty="0"/>
          </a:p>
          <a:p>
            <a:pPr marL="285750" indent="-285750">
              <a:buFont typeface="Arial" panose="020B0604020202020204" pitchFamily="34" charset="0"/>
              <a:buChar char="•"/>
            </a:pPr>
            <a:r>
              <a:rPr kumimoji="1" lang="ja-JP" altLang="en-US" sz="1400" dirty="0"/>
              <a:t>講師支援（講義④）</a:t>
            </a:r>
            <a:endParaRPr kumimoji="1" lang="en-US" altLang="ja-JP" sz="1400" dirty="0"/>
          </a:p>
        </p:txBody>
      </p:sp>
      <p:sp>
        <p:nvSpPr>
          <p:cNvPr id="44" name="テキスト ボックス 43">
            <a:extLst>
              <a:ext uri="{FF2B5EF4-FFF2-40B4-BE49-F238E27FC236}">
                <a16:creationId xmlns="" xmlns:a16="http://schemas.microsoft.com/office/drawing/2014/main" id="{880C01CE-913C-4BF6-B146-64DB481F8844}"/>
              </a:ext>
            </a:extLst>
          </p:cNvPr>
          <p:cNvSpPr txBox="1"/>
          <p:nvPr/>
        </p:nvSpPr>
        <p:spPr>
          <a:xfrm>
            <a:off x="6547964" y="5324462"/>
            <a:ext cx="2483368" cy="540000"/>
          </a:xfrm>
          <a:prstGeom prst="rect">
            <a:avLst/>
          </a:prstGeom>
          <a:solidFill>
            <a:schemeClr val="accent6">
              <a:lumMod val="40000"/>
              <a:lumOff val="60000"/>
            </a:schemeClr>
          </a:solidFill>
        </p:spPr>
        <p:txBody>
          <a:bodyPr wrap="square" rtlCol="0">
            <a:spAutoFit/>
          </a:bodyPr>
          <a:lstStyle/>
          <a:p>
            <a:r>
              <a:rPr kumimoji="1" lang="ja-JP" altLang="en-US" sz="1400" dirty="0" err="1"/>
              <a:t>ー</a:t>
            </a:r>
            <a:endParaRPr kumimoji="1" lang="en-US" altLang="ja-JP" sz="1400" dirty="0"/>
          </a:p>
          <a:p>
            <a:pPr marL="285750" indent="-285750">
              <a:buFont typeface="Wingdings" panose="05000000000000000000" pitchFamily="2" charset="2"/>
              <a:buChar char="l"/>
            </a:pPr>
            <a:endParaRPr kumimoji="1" lang="en-US" altLang="ja-JP" sz="1400" dirty="0"/>
          </a:p>
        </p:txBody>
      </p:sp>
      <p:sp>
        <p:nvSpPr>
          <p:cNvPr id="6" name="スライド番号プレースホルダー 5"/>
          <p:cNvSpPr>
            <a:spLocks noGrp="1"/>
          </p:cNvSpPr>
          <p:nvPr>
            <p:ph type="sldNum" sz="quarter" idx="12"/>
          </p:nvPr>
        </p:nvSpPr>
        <p:spPr/>
        <p:txBody>
          <a:bodyPr/>
          <a:lstStyle/>
          <a:p>
            <a:fld id="{EEDB8509-CC2C-4EC7-9C2E-996B98B58898}" type="slidenum">
              <a:rPr kumimoji="1" lang="ja-JP" altLang="en-US" smtClean="0"/>
              <a:pPr/>
              <a:t>8</a:t>
            </a:fld>
            <a:endParaRPr kumimoji="1" lang="ja-JP" altLang="en-US"/>
          </a:p>
        </p:txBody>
      </p:sp>
    </p:spTree>
    <p:extLst>
      <p:ext uri="{BB962C8B-B14F-4D97-AF65-F5344CB8AC3E}">
        <p14:creationId xmlns:p14="http://schemas.microsoft.com/office/powerpoint/2010/main" val="28651930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1552</Words>
  <Application>Microsoft Office PowerPoint</Application>
  <PresentationFormat>画面に合わせる (4:3)</PresentationFormat>
  <Paragraphs>345</Paragraphs>
  <Slides>16</Slides>
  <Notes>16</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16</vt:i4>
      </vt:variant>
    </vt:vector>
  </HeadingPairs>
  <TitlesOfParts>
    <vt:vector size="23" baseType="lpstr">
      <vt:lpstr>Arial Unicode MS</vt:lpstr>
      <vt:lpstr>HGP創英角ｺﾞｼｯｸUB</vt:lpstr>
      <vt:lpstr>Meiryo UI</vt:lpstr>
      <vt:lpstr>游ゴシック</vt:lpstr>
      <vt:lpstr>Arial</vt:lpstr>
      <vt:lpstr>Wingdings</vt:lpstr>
      <vt:lpstr>Office テーマ</vt:lpstr>
      <vt:lpstr>オープンデータ化支援研修の進め方</vt:lpstr>
      <vt:lpstr>PowerPoint プレゼンテーション</vt:lpstr>
      <vt:lpstr>PowerPoint プレゼンテーション</vt:lpstr>
      <vt:lpstr>1.1 オープンデータ化支援研修とは</vt:lpstr>
      <vt:lpstr>1.2 オープンデータ化支援研修の実施方針</vt:lpstr>
      <vt:lpstr>1.3 オープンデータ化支援研修のプログラム</vt:lpstr>
      <vt:lpstr>PowerPoint プレゼンテーション</vt:lpstr>
      <vt:lpstr>2.1 オープンデータ化支援研修実施に向けた連絡ルート</vt:lpstr>
      <vt:lpstr>2.2 オープンデータ化支援研修の進め方</vt:lpstr>
      <vt:lpstr>PowerPoint プレゼンテーション</vt:lpstr>
      <vt:lpstr>3.1 都道府県様へのご協力依頼事項</vt:lpstr>
      <vt:lpstr>3.2 会場となる市区町村様へのご協力依頼事項</vt:lpstr>
      <vt:lpstr>3.3 参加する市区町村様へのご協力依頼事項</vt:lpstr>
      <vt:lpstr>3.4 地域メンターの方へのご協力依頼事項</vt:lpstr>
      <vt:lpstr>3.5 研修ポータルサイトについて</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2018-12-06T00:32:25Z</dcterms:created>
  <dcterms:modified xsi:type="dcterms:W3CDTF">2018-12-06T00:53:45Z</dcterms:modified>
</cp:coreProperties>
</file>