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removePersonalInfoOnSave="1" saveSubsetFonts="1">
  <p:sldMasterIdLst>
    <p:sldMasterId id="2147483660" r:id="rId1"/>
  </p:sldMasterIdLst>
  <p:notesMasterIdLst>
    <p:notesMasterId r:id="rId8"/>
  </p:notesMasterIdLst>
  <p:sldIdLst>
    <p:sldId id="260" r:id="rId2"/>
    <p:sldId id="268" r:id="rId3"/>
    <p:sldId id="286" r:id="rId4"/>
    <p:sldId id="272" r:id="rId5"/>
    <p:sldId id="289" r:id="rId6"/>
    <p:sldId id="287" r:id="rId7"/>
  </p:sldIdLst>
  <p:sldSz cx="9144000" cy="6858000" type="screen4x3"/>
  <p:notesSz cx="6735763" cy="98663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026" userDrawn="1">
          <p15:clr>
            <a:srgbClr val="A4A3A4"/>
          </p15:clr>
        </p15:guide>
        <p15:guide id="2" pos="2880" userDrawn="1">
          <p15:clr>
            <a:srgbClr val="A4A3A4"/>
          </p15:clr>
        </p15:guide>
        <p15:guide id="3" orient="horz" pos="238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5C7E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93296810-A885-4BE3-A3E7-6D5BEEA58F35}" styleName="中間スタイル 2 - アクセント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0919" autoAdjust="0"/>
    <p:restoredTop sz="71685" autoAdjust="0"/>
  </p:normalViewPr>
  <p:slideViewPr>
    <p:cSldViewPr>
      <p:cViewPr varScale="1">
        <p:scale>
          <a:sx n="60" d="100"/>
          <a:sy n="60" d="100"/>
        </p:scale>
        <p:origin x="804" y="56"/>
      </p:cViewPr>
      <p:guideLst>
        <p:guide orient="horz" pos="1026"/>
        <p:guide pos="2880"/>
        <p:guide orient="horz" pos="238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50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15373" y="0"/>
            <a:ext cx="2918831" cy="4950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5053B6B-85F0-4D10-BE8B-30F32F836F75}" type="datetimeFigureOut">
              <a:rPr kumimoji="1" lang="ja-JP" altLang="en-US" smtClean="0"/>
              <a:t>2018/12/19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49350" y="1233488"/>
            <a:ext cx="4437063" cy="3328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3577" y="4748163"/>
            <a:ext cx="5388610" cy="388486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371286"/>
            <a:ext cx="2918831" cy="4950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15373" y="9371286"/>
            <a:ext cx="2918831" cy="4950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3228-728A-4795-AE70-4E585814037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444071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593228-728A-4795-AE70-4E5858140379}" type="slidenum">
              <a:rPr kumimoji="1" lang="ja-JP" altLang="en-US" smtClean="0"/>
              <a:t>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8992372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593228-728A-4795-AE70-4E5858140379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7757261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593228-728A-4795-AE70-4E5858140379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2267088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altLang="ja-JP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593228-728A-4795-AE70-4E5858140379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7352536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ja-JP" dirty="0" smtClean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593228-728A-4795-AE70-4E5858140379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8578799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593228-728A-4795-AE70-4E5858140379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455899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498702" y="2932007"/>
            <a:ext cx="5328592" cy="538609"/>
          </a:xfrm>
        </p:spPr>
        <p:txBody>
          <a:bodyPr wrap="square">
            <a:normAutofit/>
          </a:bodyPr>
          <a:lstStyle>
            <a:lvl1pPr algn="ctr">
              <a:defRPr lang="en-US" sz="29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defRPr>
            </a:lvl1pPr>
          </a:lstStyle>
          <a:p>
            <a:pPr lvl="0" fontAlgn="base">
              <a:lnSpc>
                <a:spcPct val="100000"/>
              </a:lnSpc>
              <a:spcAft>
                <a:spcPct val="0"/>
              </a:spcAft>
            </a:pPr>
            <a:r>
              <a:rPr lang="ja-JP" altLang="en-US" dirty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498702" y="3669365"/>
            <a:ext cx="5328592" cy="2059210"/>
          </a:xfrm>
        </p:spPr>
        <p:txBody>
          <a:bodyPr>
            <a:normAutofit/>
          </a:bodyPr>
          <a:lstStyle>
            <a:lvl1pPr marL="0" indent="0" algn="r">
              <a:buNone/>
              <a:defRPr sz="2400">
                <a:latin typeface="HGP創英角ｺﾞｼｯｸUB" panose="020B0900000000000000" pitchFamily="50" charset="-128"/>
                <a:ea typeface="HGP創英角ｺﾞｼｯｸUB" panose="020B0900000000000000" pitchFamily="50" charset="-128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dirty="0"/>
              <a:t>マスター サブタイトルの書式設定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7024" y="6525344"/>
            <a:ext cx="504056" cy="288032"/>
          </a:xfrm>
        </p:spPr>
        <p:txBody>
          <a:bodyPr/>
          <a:lstStyle>
            <a:lvl1pPr>
              <a:defRPr sz="120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</a:lstStyle>
          <a:p>
            <a:fld id="{EEDB8509-CC2C-4EC7-9C2E-996B98B58898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sp>
        <p:nvSpPr>
          <p:cNvPr id="7" name="正方形/長方形 11"/>
          <p:cNvSpPr>
            <a:spLocks noChangeArrowheads="1"/>
          </p:cNvSpPr>
          <p:nvPr userDrawn="1"/>
        </p:nvSpPr>
        <p:spPr bwMode="gray">
          <a:xfrm>
            <a:off x="324644" y="2763058"/>
            <a:ext cx="8502650" cy="109537"/>
          </a:xfrm>
          <a:prstGeom prst="rect">
            <a:avLst/>
          </a:prstGeom>
          <a:gradFill flip="none" rotWithShape="1">
            <a:gsLst>
              <a:gs pos="0">
                <a:srgbClr val="B5C7E7">
                  <a:shade val="30000"/>
                  <a:satMod val="115000"/>
                </a:srgbClr>
              </a:gs>
              <a:gs pos="50000">
                <a:srgbClr val="B5C7E7">
                  <a:shade val="67500"/>
                  <a:satMod val="115000"/>
                </a:srgbClr>
              </a:gs>
              <a:gs pos="100000">
                <a:srgbClr val="B5C7E7">
                  <a:shade val="100000"/>
                  <a:satMod val="115000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1787807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Copyright</a:t>
            </a:r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B8509-CC2C-4EC7-9C2E-996B98B588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134244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Copyright</a:t>
            </a:r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B8509-CC2C-4EC7-9C2E-996B98B588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4560454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Copyright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B8509-CC2C-4EC7-9C2E-996B98B588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4865104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Copyright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B8509-CC2C-4EC7-9C2E-996B98B588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33064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448" y="6525344"/>
            <a:ext cx="504056" cy="288032"/>
          </a:xfrm>
        </p:spPr>
        <p:txBody>
          <a:bodyPr/>
          <a:lstStyle>
            <a:lvl1pPr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EEDB8509-CC2C-4EC7-9C2E-996B98B58898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sp>
        <p:nvSpPr>
          <p:cNvPr id="7" name="正方形/長方形 11"/>
          <p:cNvSpPr>
            <a:spLocks noChangeArrowheads="1"/>
          </p:cNvSpPr>
          <p:nvPr userDrawn="1"/>
        </p:nvSpPr>
        <p:spPr bwMode="gray">
          <a:xfrm>
            <a:off x="324644" y="2763058"/>
            <a:ext cx="8502650" cy="109537"/>
          </a:xfrm>
          <a:prstGeom prst="rect">
            <a:avLst/>
          </a:prstGeom>
          <a:gradFill flip="none" rotWithShape="1">
            <a:gsLst>
              <a:gs pos="0">
                <a:srgbClr val="B5C7E7">
                  <a:shade val="30000"/>
                  <a:satMod val="115000"/>
                </a:srgbClr>
              </a:gs>
              <a:gs pos="50000">
                <a:srgbClr val="B5C7E7">
                  <a:shade val="67500"/>
                  <a:satMod val="115000"/>
                </a:srgbClr>
              </a:gs>
              <a:gs pos="100000">
                <a:srgbClr val="B5C7E7">
                  <a:shade val="100000"/>
                  <a:satMod val="115000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ja-JP" altLang="en-US"/>
          </a:p>
        </p:txBody>
      </p:sp>
      <p:sp>
        <p:nvSpPr>
          <p:cNvPr id="11" name="正方形/長方形 10"/>
          <p:cNvSpPr/>
          <p:nvPr userDrawn="1"/>
        </p:nvSpPr>
        <p:spPr>
          <a:xfrm>
            <a:off x="827584" y="2060848"/>
            <a:ext cx="4248472" cy="5760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 indent="0" defTabSz="9144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kumimoji="1" lang="en-US" altLang="ja-JP" sz="3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Contents</a:t>
            </a:r>
            <a:endParaRPr kumimoji="1" lang="ja-JP" altLang="en-US" sz="32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テキスト プレースホルダー 12"/>
          <p:cNvSpPr>
            <a:spLocks noGrp="1"/>
          </p:cNvSpPr>
          <p:nvPr>
            <p:ph type="body" sz="quarter" idx="13"/>
          </p:nvPr>
        </p:nvSpPr>
        <p:spPr>
          <a:xfrm>
            <a:off x="1259632" y="2996952"/>
            <a:ext cx="6912768" cy="2664296"/>
          </a:xfrm>
        </p:spPr>
        <p:txBody>
          <a:bodyPr/>
          <a:lstStyle>
            <a:lvl1pPr>
              <a:defRPr>
                <a:latin typeface="HGP創英角ｺﾞｼｯｸUB" panose="020B0900000000000000" pitchFamily="50" charset="-128"/>
                <a:ea typeface="HGP創英角ｺﾞｼｯｸUB" panose="020B0900000000000000" pitchFamily="50" charset="-128"/>
              </a:defRPr>
            </a:lvl1pPr>
            <a:lvl2pPr>
              <a:defRPr>
                <a:latin typeface="HGP創英角ｺﾞｼｯｸUB" panose="020B0900000000000000" pitchFamily="50" charset="-128"/>
                <a:ea typeface="HGP創英角ｺﾞｼｯｸUB" panose="020B0900000000000000" pitchFamily="50" charset="-128"/>
              </a:defRPr>
            </a:lvl2pPr>
            <a:lvl3pPr>
              <a:defRPr>
                <a:latin typeface="HGP創英角ｺﾞｼｯｸUB" panose="020B0900000000000000" pitchFamily="50" charset="-128"/>
                <a:ea typeface="HGP創英角ｺﾞｼｯｸUB" panose="020B0900000000000000" pitchFamily="50" charset="-128"/>
              </a:defRPr>
            </a:lvl3pPr>
            <a:lvl4pPr>
              <a:defRPr>
                <a:latin typeface="HGP創英角ｺﾞｼｯｸUB" panose="020B0900000000000000" pitchFamily="50" charset="-128"/>
                <a:ea typeface="HGP創英角ｺﾞｼｯｸUB" panose="020B0900000000000000" pitchFamily="50" charset="-128"/>
              </a:defRPr>
            </a:lvl4pPr>
            <a:lvl5pPr>
              <a:defRPr>
                <a:latin typeface="HGP創英角ｺﾞｼｯｸUB" panose="020B0900000000000000" pitchFamily="50" charset="-128"/>
                <a:ea typeface="HGP創英角ｺﾞｼｯｸUB" panose="020B0900000000000000" pitchFamily="50" charset="-128"/>
              </a:defRPr>
            </a:lvl5pPr>
          </a:lstStyle>
          <a:p>
            <a:pPr lvl="0"/>
            <a:r>
              <a:rPr kumimoji="1" lang="ja-JP" altLang="en-US" dirty="0"/>
              <a:t>マスター テキストの書式設定</a:t>
            </a:r>
          </a:p>
          <a:p>
            <a:pPr lvl="1"/>
            <a:r>
              <a:rPr kumimoji="1" lang="ja-JP" altLang="en-US" dirty="0"/>
              <a:t>第 </a:t>
            </a:r>
            <a:r>
              <a:rPr kumimoji="1" lang="en-US" altLang="ja-JP" dirty="0"/>
              <a:t>2 </a:t>
            </a:r>
            <a:r>
              <a:rPr kumimoji="1" lang="ja-JP" altLang="en-US" dirty="0"/>
              <a:t>レベル</a:t>
            </a:r>
          </a:p>
          <a:p>
            <a:pPr lvl="2"/>
            <a:r>
              <a:rPr kumimoji="1" lang="ja-JP" altLang="en-US" dirty="0"/>
              <a:t>第 </a:t>
            </a:r>
            <a:r>
              <a:rPr kumimoji="1" lang="en-US" altLang="ja-JP" dirty="0"/>
              <a:t>3 </a:t>
            </a:r>
            <a:r>
              <a:rPr kumimoji="1" lang="ja-JP" altLang="en-US" dirty="0"/>
              <a:t>レベル</a:t>
            </a:r>
          </a:p>
          <a:p>
            <a:pPr lvl="3"/>
            <a:r>
              <a:rPr kumimoji="1" lang="ja-JP" altLang="en-US" dirty="0"/>
              <a:t>第 </a:t>
            </a:r>
            <a:r>
              <a:rPr kumimoji="1" lang="en-US" altLang="ja-JP" dirty="0"/>
              <a:t>4 </a:t>
            </a:r>
            <a:r>
              <a:rPr kumimoji="1" lang="ja-JP" altLang="en-US" dirty="0"/>
              <a:t>レベル</a:t>
            </a:r>
          </a:p>
          <a:p>
            <a:pPr lvl="4"/>
            <a:r>
              <a:rPr kumimoji="1" lang="ja-JP" altLang="en-US" dirty="0"/>
              <a:t>第 </a:t>
            </a:r>
            <a:r>
              <a:rPr kumimoji="1" lang="en-US" altLang="ja-JP" dirty="0"/>
              <a:t>5 </a:t>
            </a:r>
            <a:r>
              <a:rPr kumimoji="1" lang="ja-JP" altLang="en-US" dirty="0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780526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7544" y="2924944"/>
            <a:ext cx="5328592" cy="538609"/>
          </a:xfrm>
        </p:spPr>
        <p:txBody>
          <a:bodyPr wrap="square">
            <a:normAutofit/>
          </a:bodyPr>
          <a:lstStyle>
            <a:lvl1pPr>
              <a:defRPr lang="en-US" sz="29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defRPr>
            </a:lvl1pPr>
          </a:lstStyle>
          <a:p>
            <a:pPr lvl="0" fontAlgn="base">
              <a:lnSpc>
                <a:spcPct val="100000"/>
              </a:lnSpc>
              <a:spcAft>
                <a:spcPct val="0"/>
              </a:spcAft>
            </a:pPr>
            <a:r>
              <a:rPr lang="ja-JP" altLang="en-US" dirty="0"/>
              <a:t>マスター タイトルの書式設定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448" y="6525344"/>
            <a:ext cx="504056" cy="288032"/>
          </a:xfrm>
        </p:spPr>
        <p:txBody>
          <a:bodyPr/>
          <a:lstStyle>
            <a:lvl1pPr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EEDB8509-CC2C-4EC7-9C2E-996B98B58898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sp>
        <p:nvSpPr>
          <p:cNvPr id="7" name="正方形/長方形 11"/>
          <p:cNvSpPr>
            <a:spLocks noChangeArrowheads="1"/>
          </p:cNvSpPr>
          <p:nvPr userDrawn="1"/>
        </p:nvSpPr>
        <p:spPr bwMode="gray">
          <a:xfrm>
            <a:off x="324644" y="2763058"/>
            <a:ext cx="8502650" cy="109537"/>
          </a:xfrm>
          <a:prstGeom prst="rect">
            <a:avLst/>
          </a:prstGeom>
          <a:gradFill flip="none" rotWithShape="1">
            <a:gsLst>
              <a:gs pos="0">
                <a:srgbClr val="B5C7E7">
                  <a:shade val="30000"/>
                  <a:satMod val="115000"/>
                </a:srgbClr>
              </a:gs>
              <a:gs pos="50000">
                <a:srgbClr val="B5C7E7">
                  <a:shade val="67500"/>
                  <a:satMod val="115000"/>
                </a:srgbClr>
              </a:gs>
              <a:gs pos="100000">
                <a:srgbClr val="B5C7E7">
                  <a:shade val="100000"/>
                  <a:satMod val="115000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9744019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7560840" cy="424732"/>
          </a:xfrm>
        </p:spPr>
        <p:txBody>
          <a:bodyPr wrap="none">
            <a:normAutofit/>
          </a:bodyPr>
          <a:lstStyle>
            <a:lvl1pPr>
              <a:defRPr lang="en-US" sz="24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defRPr>
            </a:lvl1pPr>
          </a:lstStyle>
          <a:p>
            <a:pPr lvl="0" fontAlgn="base">
              <a:spcAft>
                <a:spcPct val="0"/>
              </a:spcAft>
            </a:pPr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448" y="6525344"/>
            <a:ext cx="504056" cy="288032"/>
          </a:xfrm>
        </p:spPr>
        <p:txBody>
          <a:bodyPr/>
          <a:lstStyle>
            <a:lvl1pPr>
              <a:defRPr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</a:lstStyle>
          <a:p>
            <a:fld id="{EEDB8509-CC2C-4EC7-9C2E-996B98B58898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  <p:sp>
        <p:nvSpPr>
          <p:cNvPr id="7" name="正方形/長方形 11"/>
          <p:cNvSpPr>
            <a:spLocks noChangeArrowheads="1"/>
          </p:cNvSpPr>
          <p:nvPr userDrawn="1"/>
        </p:nvSpPr>
        <p:spPr bwMode="gray">
          <a:xfrm>
            <a:off x="1" y="739775"/>
            <a:ext cx="9144000" cy="74485"/>
          </a:xfrm>
          <a:prstGeom prst="rect">
            <a:avLst/>
          </a:prstGeom>
          <a:gradFill flip="none" rotWithShape="1">
            <a:gsLst>
              <a:gs pos="0">
                <a:srgbClr val="B5C7E7">
                  <a:shade val="30000"/>
                  <a:satMod val="115000"/>
                </a:srgbClr>
              </a:gs>
              <a:gs pos="50000">
                <a:srgbClr val="B5C7E7">
                  <a:shade val="67500"/>
                  <a:satMod val="115000"/>
                </a:srgbClr>
              </a:gs>
              <a:gs pos="100000">
                <a:srgbClr val="B5C7E7">
                  <a:shade val="100000"/>
                  <a:satMod val="115000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lvl="0"/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401021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Copyright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B8509-CC2C-4EC7-9C2E-996B98B588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875136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Copyright</a:t>
            </a:r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B8509-CC2C-4EC7-9C2E-996B98B588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340666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Copyright</a:t>
            </a:r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B8509-CC2C-4EC7-9C2E-996B98B588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216917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Copyright</a:t>
            </a:r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B8509-CC2C-4EC7-9C2E-996B98B588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454272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Copyright</a:t>
            </a:r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B8509-CC2C-4EC7-9C2E-996B98B588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739094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kumimoji="1" lang="en-US" altLang="ja-JP"/>
              <a:t>Copyright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DB8509-CC2C-4EC7-9C2E-996B98B588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752928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4" r:id="rId2"/>
    <p:sldLayoutId id="2147483672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  <p:sldLayoutId id="2147483670" r:id="rId12"/>
    <p:sldLayoutId id="2147483671" r:id="rId13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2771800" y="2932007"/>
            <a:ext cx="6055494" cy="538609"/>
          </a:xfrm>
        </p:spPr>
        <p:txBody>
          <a:bodyPr>
            <a:normAutofit fontScale="90000"/>
          </a:bodyPr>
          <a:lstStyle/>
          <a:p>
            <a:pPr algn="r"/>
            <a:r>
              <a:rPr lang="ja-JP" altLang="en-US" dirty="0" smtClean="0"/>
              <a:t>オープンデータリーダの皆様へのお願い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022948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Box 29">
            <a:extLst>
              <a:ext uri="{FF2B5EF4-FFF2-40B4-BE49-F238E27FC236}">
                <a16:creationId xmlns="" xmlns:a16="http://schemas.microsoft.com/office/drawing/2014/main" id="{8FB1291F-8409-42A7-9AED-FB8796037451}"/>
              </a:ext>
            </a:extLst>
          </p:cNvPr>
          <p:cNvSpPr txBox="1">
            <a:spLocks noChangeArrowheads="1"/>
          </p:cNvSpPr>
          <p:nvPr/>
        </p:nvSpPr>
        <p:spPr bwMode="gray">
          <a:xfrm>
            <a:off x="566738" y="3178636"/>
            <a:ext cx="4733988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</a:pPr>
            <a:r>
              <a:rPr lang="ja-JP" altLang="en-US" sz="2200" dirty="0">
                <a:solidFill>
                  <a:schemeClr val="tx1"/>
                </a:solidFill>
                <a:latin typeface="+mj-ea"/>
                <a:ea typeface="+mj-ea"/>
              </a:rPr>
              <a:t>１</a:t>
            </a:r>
            <a:r>
              <a:rPr lang="en-US" altLang="ja-JP" sz="2200" dirty="0">
                <a:solidFill>
                  <a:schemeClr val="tx1"/>
                </a:solidFill>
                <a:latin typeface="+mj-ea"/>
                <a:ea typeface="+mj-ea"/>
              </a:rPr>
              <a:t>.</a:t>
            </a:r>
            <a:r>
              <a:rPr lang="ja-JP" altLang="en-US" sz="2200" dirty="0">
                <a:solidFill>
                  <a:schemeClr val="tx1"/>
                </a:solidFill>
                <a:latin typeface="+mj-ea"/>
                <a:ea typeface="+mj-ea"/>
              </a:rPr>
              <a:t> </a:t>
            </a:r>
            <a:r>
              <a:rPr lang="ja-JP" altLang="en-US" sz="2200" dirty="0" smtClean="0">
                <a:solidFill>
                  <a:schemeClr val="tx1"/>
                </a:solidFill>
                <a:latin typeface="+mj-ea"/>
                <a:ea typeface="+mj-ea"/>
              </a:rPr>
              <a:t>今後の庁内での研修開催にあたって</a:t>
            </a:r>
            <a:endParaRPr lang="ja-JP" altLang="en-US" sz="2200" dirty="0">
              <a:solidFill>
                <a:schemeClr val="tx1"/>
              </a:solidFill>
              <a:latin typeface="+mj-ea"/>
              <a:ea typeface="+mj-ea"/>
            </a:endParaRPr>
          </a:p>
        </p:txBody>
      </p:sp>
      <p:sp>
        <p:nvSpPr>
          <p:cNvPr id="7" name="Text Box 31">
            <a:extLst>
              <a:ext uri="{FF2B5EF4-FFF2-40B4-BE49-F238E27FC236}">
                <a16:creationId xmlns="" xmlns:a16="http://schemas.microsoft.com/office/drawing/2014/main" id="{2AA45135-99A0-4D96-8159-29900E9825E7}"/>
              </a:ext>
            </a:extLst>
          </p:cNvPr>
          <p:cNvSpPr txBox="1">
            <a:spLocks noChangeArrowheads="1"/>
          </p:cNvSpPr>
          <p:nvPr/>
        </p:nvSpPr>
        <p:spPr bwMode="gray">
          <a:xfrm>
            <a:off x="566738" y="3677429"/>
            <a:ext cx="4493538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</a:pPr>
            <a:r>
              <a:rPr lang="ja-JP" altLang="en-US" sz="2200" dirty="0">
                <a:latin typeface="+mj-ea"/>
                <a:ea typeface="+mj-ea"/>
              </a:rPr>
              <a:t>２</a:t>
            </a:r>
            <a:r>
              <a:rPr lang="en-US" altLang="ja-JP" sz="2200" dirty="0">
                <a:latin typeface="+mj-ea"/>
                <a:ea typeface="+mj-ea"/>
              </a:rPr>
              <a:t>.</a:t>
            </a:r>
            <a:r>
              <a:rPr lang="ja-JP" altLang="en-US" sz="2200" dirty="0">
                <a:latin typeface="+mj-ea"/>
                <a:ea typeface="+mj-ea"/>
              </a:rPr>
              <a:t> オープンデータ化支援</a:t>
            </a:r>
            <a:r>
              <a:rPr lang="ja-JP" altLang="en-US" sz="2200" dirty="0" smtClean="0">
                <a:latin typeface="+mj-ea"/>
                <a:ea typeface="+mj-ea"/>
              </a:rPr>
              <a:t>研修について</a:t>
            </a:r>
            <a:endParaRPr lang="ja-JP" altLang="en-US" sz="2200" dirty="0">
              <a:latin typeface="+mj-ea"/>
              <a:ea typeface="+mj-ea"/>
            </a:endParaRPr>
          </a:p>
        </p:txBody>
      </p:sp>
      <p:sp>
        <p:nvSpPr>
          <p:cNvPr id="8" name="Text Box 31">
            <a:extLst>
              <a:ext uri="{FF2B5EF4-FFF2-40B4-BE49-F238E27FC236}">
                <a16:creationId xmlns="" xmlns:a16="http://schemas.microsoft.com/office/drawing/2014/main" id="{481B14C7-A8BD-48B1-9937-DC8AD9C3ADB2}"/>
              </a:ext>
            </a:extLst>
          </p:cNvPr>
          <p:cNvSpPr txBox="1">
            <a:spLocks noChangeArrowheads="1"/>
          </p:cNvSpPr>
          <p:nvPr/>
        </p:nvSpPr>
        <p:spPr bwMode="gray">
          <a:xfrm>
            <a:off x="566738" y="4172729"/>
            <a:ext cx="4652236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</a:pPr>
            <a:r>
              <a:rPr lang="ja-JP" altLang="en-US" sz="2200" dirty="0">
                <a:latin typeface="+mj-ea"/>
                <a:ea typeface="+mj-ea"/>
              </a:rPr>
              <a:t>３</a:t>
            </a:r>
            <a:r>
              <a:rPr lang="en-US" altLang="ja-JP" sz="2200" dirty="0">
                <a:latin typeface="+mj-ea"/>
                <a:ea typeface="+mj-ea"/>
              </a:rPr>
              <a:t>.</a:t>
            </a:r>
            <a:r>
              <a:rPr lang="ja-JP" altLang="en-US" sz="2200" dirty="0">
                <a:latin typeface="+mj-ea"/>
                <a:ea typeface="+mj-ea"/>
              </a:rPr>
              <a:t> </a:t>
            </a:r>
            <a:r>
              <a:rPr lang="ja-JP" altLang="en-US" sz="2200" dirty="0" smtClean="0">
                <a:latin typeface="+mj-ea"/>
                <a:ea typeface="+mj-ea"/>
              </a:rPr>
              <a:t>オープンデータ研修ポータルのご紹介</a:t>
            </a:r>
            <a:endParaRPr lang="ja-JP" altLang="en-US" sz="2200" dirty="0">
              <a:latin typeface="+mj-ea"/>
              <a:ea typeface="+mj-ea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B8509-CC2C-4EC7-9C2E-996B98B58898}" type="slidenum">
              <a:rPr kumimoji="1" lang="ja-JP" altLang="en-US" smtClean="0"/>
              <a:pPr/>
              <a:t>1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656721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タイトル 1"/>
          <p:cNvSpPr>
            <a:spLocks noGrp="1"/>
          </p:cNvSpPr>
          <p:nvPr>
            <p:ph type="title"/>
          </p:nvPr>
        </p:nvSpPr>
        <p:spPr>
          <a:xfrm>
            <a:off x="251520" y="313813"/>
            <a:ext cx="8712968" cy="424732"/>
          </a:xfrm>
        </p:spPr>
        <p:txBody>
          <a:bodyPr>
            <a:normAutofit/>
          </a:bodyPr>
          <a:lstStyle/>
          <a:p>
            <a:r>
              <a:rPr lang="en-US" altLang="ja-JP" dirty="0">
                <a:latin typeface="+mn-ea"/>
                <a:ea typeface="+mn-ea"/>
              </a:rPr>
              <a:t>1</a:t>
            </a:r>
            <a:r>
              <a:rPr lang="en-US" altLang="ja-JP" dirty="0" smtClean="0">
                <a:latin typeface="+mn-ea"/>
                <a:ea typeface="+mn-ea"/>
              </a:rPr>
              <a:t>. </a:t>
            </a:r>
            <a:r>
              <a:rPr lang="ja-JP" altLang="en-US" dirty="0" smtClean="0">
                <a:latin typeface="+mn-ea"/>
                <a:ea typeface="+mn-ea"/>
              </a:rPr>
              <a:t>今後の庁内での研修開催にあたって</a:t>
            </a:r>
            <a:endParaRPr kumimoji="1" lang="ja-JP" altLang="en-US" dirty="0">
              <a:latin typeface="+mn-ea"/>
              <a:ea typeface="+mn-ea"/>
            </a:endParaRPr>
          </a:p>
        </p:txBody>
      </p:sp>
      <p:sp>
        <p:nvSpPr>
          <p:cNvPr id="11" name="タイトル 1"/>
          <p:cNvSpPr txBox="1">
            <a:spLocks/>
          </p:cNvSpPr>
          <p:nvPr/>
        </p:nvSpPr>
        <p:spPr>
          <a:xfrm>
            <a:off x="251520" y="116632"/>
            <a:ext cx="8712968" cy="234159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rmAutofit fontScale="92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lang="en-US" sz="2400" kern="1200" dirty="0">
                <a:solidFill>
                  <a:schemeClr val="tx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  <a:cs typeface="+mj-cs"/>
              </a:defRPr>
            </a:lvl1pPr>
          </a:lstStyle>
          <a:p>
            <a:r>
              <a:rPr lang="ja-JP" altLang="en-US" sz="1200" dirty="0" smtClean="0">
                <a:latin typeface="+mn-ea"/>
                <a:ea typeface="+mn-ea"/>
              </a:rPr>
              <a:t>オープンデータリーダの皆様へのお願い</a:t>
            </a:r>
            <a:endParaRPr lang="ja-JP" altLang="en-US" sz="1200" dirty="0">
              <a:latin typeface="+mn-ea"/>
              <a:ea typeface="+mn-ea"/>
            </a:endParaRPr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xmlns="" id="{CB26A0EC-9F04-7E41-8FB0-7263EBCA4868}"/>
              </a:ext>
            </a:extLst>
          </p:cNvPr>
          <p:cNvSpPr/>
          <p:nvPr/>
        </p:nvSpPr>
        <p:spPr>
          <a:xfrm>
            <a:off x="611560" y="1700807"/>
            <a:ext cx="7776864" cy="99322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87313" indent="-87313"/>
            <a:r>
              <a:rPr kumimoji="1" lang="ja-JP" altLang="en-US" sz="2400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・オープンデータの基礎知識、実務</a:t>
            </a:r>
          </a:p>
          <a:p>
            <a:pPr marL="87313" indent="-87313"/>
            <a:r>
              <a:rPr kumimoji="1" lang="ja-JP" altLang="en-US" sz="2400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・庁内</a:t>
            </a:r>
            <a:r>
              <a:rPr kumimoji="1" lang="ja-JP" altLang="en-US" sz="24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でオープンデータを推進するために必要な能力</a:t>
            </a:r>
            <a:endParaRPr kumimoji="1" lang="en-US" altLang="ja-JP" sz="24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xmlns="" id="{B2C65970-1DF5-4E6D-B106-F02A50076722}"/>
              </a:ext>
            </a:extLst>
          </p:cNvPr>
          <p:cNvSpPr txBox="1"/>
          <p:nvPr/>
        </p:nvSpPr>
        <p:spPr>
          <a:xfrm>
            <a:off x="611560" y="1209200"/>
            <a:ext cx="7776864" cy="510137"/>
          </a:xfrm>
          <a:prstGeom prst="rect">
            <a:avLst/>
          </a:prstGeom>
          <a:solidFill>
            <a:schemeClr val="accent1"/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wrap="square" rtlCol="0" anchor="ctr" anchorCtr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8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</a:rPr>
              <a:t>オープンデータリーダ育成</a:t>
            </a:r>
            <a:r>
              <a:rPr kumimoji="1" lang="ja-JP" alt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</a:rPr>
              <a:t>研修の受講</a:t>
            </a:r>
            <a:endParaRPr kumimoji="1" lang="ja-JP" altLang="en-US" sz="2800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6" name="円/楕円 15">
            <a:extLst>
              <a:ext uri="{FF2B5EF4-FFF2-40B4-BE49-F238E27FC236}">
                <a16:creationId xmlns:a16="http://schemas.microsoft.com/office/drawing/2014/main" xmlns="" id="{7E39CBE7-ADE0-2B40-AB48-DC3970304394}"/>
              </a:ext>
            </a:extLst>
          </p:cNvPr>
          <p:cNvSpPr/>
          <p:nvPr/>
        </p:nvSpPr>
        <p:spPr>
          <a:xfrm>
            <a:off x="7465531" y="1106319"/>
            <a:ext cx="1498957" cy="810513"/>
          </a:xfrm>
          <a:prstGeom prst="ellipse">
            <a:avLst/>
          </a:prstGeom>
          <a:solidFill>
            <a:schemeClr val="accent6">
              <a:lumMod val="75000"/>
            </a:schemeClr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36000" tIns="36000" rIns="36000" rtlCol="0" anchor="ctr"/>
          <a:lstStyle/>
          <a:p>
            <a:pPr algn="ctr"/>
            <a:r>
              <a:rPr kumimoji="1" lang="ja-JP" altLang="en-US" sz="2400" b="1" dirty="0" smtClean="0">
                <a:latin typeface="+mn-ea"/>
              </a:rPr>
              <a:t>本日</a:t>
            </a:r>
            <a:endParaRPr kumimoji="1" lang="en-US" altLang="ja-JP" sz="2400" b="1" dirty="0" smtClean="0">
              <a:latin typeface="+mn-ea"/>
            </a:endParaRPr>
          </a:p>
          <a:p>
            <a:pPr algn="ctr"/>
            <a:r>
              <a:rPr kumimoji="1" lang="ja-JP" altLang="en-US" sz="2400" b="1" dirty="0" smtClean="0">
                <a:latin typeface="+mn-ea"/>
              </a:rPr>
              <a:t>受講</a:t>
            </a:r>
            <a:endParaRPr kumimoji="1" lang="en-US" altLang="ja-JP" sz="2400" b="1" dirty="0">
              <a:latin typeface="+mn-ea"/>
            </a:endParaRPr>
          </a:p>
        </p:txBody>
      </p:sp>
      <p:sp>
        <p:nvSpPr>
          <p:cNvPr id="4" name="下矢印 3"/>
          <p:cNvSpPr/>
          <p:nvPr/>
        </p:nvSpPr>
        <p:spPr>
          <a:xfrm>
            <a:off x="2699792" y="3140968"/>
            <a:ext cx="3744416" cy="576064"/>
          </a:xfrm>
          <a:prstGeom prst="downArrow">
            <a:avLst>
              <a:gd name="adj1" fmla="val 72369"/>
              <a:gd name="adj2" fmla="val 100000"/>
            </a:avLst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24000" rIns="36000" rtlCol="0" anchor="ctr"/>
          <a:lstStyle/>
          <a:p>
            <a:pPr algn="ctr"/>
            <a:r>
              <a:rPr kumimoji="1" lang="ja-JP" altLang="en-US" sz="2400" dirty="0" smtClean="0"/>
              <a:t>これか</a:t>
            </a:r>
            <a:r>
              <a:rPr kumimoji="1" lang="ja-JP" altLang="en-US" sz="2400" dirty="0"/>
              <a:t>ら</a:t>
            </a:r>
          </a:p>
        </p:txBody>
      </p:sp>
      <p:sp>
        <p:nvSpPr>
          <p:cNvPr id="21" name="正方形/長方形 20">
            <a:extLst>
              <a:ext uri="{FF2B5EF4-FFF2-40B4-BE49-F238E27FC236}">
                <a16:creationId xmlns:a16="http://schemas.microsoft.com/office/drawing/2014/main" xmlns="" id="{CB26A0EC-9F04-7E41-8FB0-7263EBCA4868}"/>
              </a:ext>
            </a:extLst>
          </p:cNvPr>
          <p:cNvSpPr/>
          <p:nvPr/>
        </p:nvSpPr>
        <p:spPr>
          <a:xfrm>
            <a:off x="611560" y="4601794"/>
            <a:ext cx="7776864" cy="172261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44000" rtlCol="0" anchor="t" anchorCtr="0"/>
          <a:lstStyle/>
          <a:p>
            <a:r>
              <a:rPr kumimoji="1" lang="ja-JP" altLang="en-US" sz="2400" dirty="0" smtClean="0">
                <a:solidFill>
                  <a:schemeClr val="tx1"/>
                </a:solidFill>
              </a:rPr>
              <a:t>ご自身の庁内で研修を開催し、原課職員様に「</a:t>
            </a:r>
            <a:r>
              <a:rPr kumimoji="1" lang="ja-JP" altLang="en-US" sz="2400" dirty="0">
                <a:solidFill>
                  <a:schemeClr val="tx1"/>
                </a:solidFill>
              </a:rPr>
              <a:t>オープンデータの公開は難しいことでは</a:t>
            </a:r>
            <a:r>
              <a:rPr kumimoji="1" lang="ja-JP" altLang="en-US" sz="2400" dirty="0" smtClean="0">
                <a:solidFill>
                  <a:schemeClr val="tx1"/>
                </a:solidFill>
              </a:rPr>
              <a:t>ない」</a:t>
            </a:r>
            <a:r>
              <a:rPr kumimoji="1" lang="ja-JP" altLang="en-US" sz="2400" dirty="0">
                <a:solidFill>
                  <a:schemeClr val="tx1"/>
                </a:solidFill>
              </a:rPr>
              <a:t>ということを</a:t>
            </a:r>
            <a:r>
              <a:rPr kumimoji="1" lang="ja-JP" altLang="en-US" sz="2400" dirty="0" smtClean="0">
                <a:solidFill>
                  <a:schemeClr val="tx1"/>
                </a:solidFill>
              </a:rPr>
              <a:t>認識いただき、</a:t>
            </a:r>
            <a:r>
              <a:rPr kumimoji="1" lang="ja-JP" altLang="en-US" sz="2400" dirty="0">
                <a:solidFill>
                  <a:schemeClr val="tx1"/>
                </a:solidFill>
              </a:rPr>
              <a:t>オープンデータの取組みを進めたいという「思い」を「行動」に変えて</a:t>
            </a:r>
            <a:r>
              <a:rPr kumimoji="1" lang="ja-JP" altLang="en-US" sz="2400" dirty="0" smtClean="0">
                <a:solidFill>
                  <a:schemeClr val="tx1"/>
                </a:solidFill>
              </a:rPr>
              <a:t>いただく。</a:t>
            </a:r>
            <a:endParaRPr kumimoji="1" lang="ja-JP" altLang="en-US" sz="2400" dirty="0">
              <a:solidFill>
                <a:schemeClr val="tx1"/>
              </a:solidFill>
            </a:endParaRPr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xmlns="" id="{B2C65970-1DF5-4E6D-B106-F02A50076722}"/>
              </a:ext>
            </a:extLst>
          </p:cNvPr>
          <p:cNvSpPr txBox="1"/>
          <p:nvPr/>
        </p:nvSpPr>
        <p:spPr>
          <a:xfrm>
            <a:off x="611560" y="4110187"/>
            <a:ext cx="7776864" cy="510137"/>
          </a:xfrm>
          <a:prstGeom prst="rect">
            <a:avLst/>
          </a:prstGeom>
          <a:solidFill>
            <a:schemeClr val="accent3">
              <a:lumMod val="75000"/>
            </a:schemeClr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wrap="square" lIns="0" rIns="324000" rtlCol="0" anchor="ctr" anchorCtr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</a:rPr>
              <a:t>原課職員様を対象とした庁内研修の開催</a:t>
            </a:r>
            <a:r>
              <a:rPr kumimoji="1" lang="ja-JP" altLang="en-US" sz="2800" b="1" kern="0" dirty="0">
                <a:solidFill>
                  <a:prstClr val="white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　</a:t>
            </a:r>
            <a:r>
              <a:rPr kumimoji="1" lang="ja-JP" altLang="en-US" sz="2800" b="1" kern="0" dirty="0" smtClean="0">
                <a:solidFill>
                  <a:prstClr val="white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　</a:t>
            </a:r>
            <a:endParaRPr kumimoji="1" lang="en-US" altLang="ja-JP" sz="2800" b="1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24" name="円/楕円 23">
            <a:extLst>
              <a:ext uri="{FF2B5EF4-FFF2-40B4-BE49-F238E27FC236}">
                <a16:creationId xmlns:a16="http://schemas.microsoft.com/office/drawing/2014/main" xmlns="" id="{7E39CBE7-ADE0-2B40-AB48-DC3970304394}"/>
              </a:ext>
            </a:extLst>
          </p:cNvPr>
          <p:cNvSpPr/>
          <p:nvPr/>
        </p:nvSpPr>
        <p:spPr>
          <a:xfrm>
            <a:off x="7465531" y="3914829"/>
            <a:ext cx="1498957" cy="810513"/>
          </a:xfrm>
          <a:prstGeom prst="ellipse">
            <a:avLst/>
          </a:prstGeom>
          <a:solidFill>
            <a:schemeClr val="accent6">
              <a:lumMod val="75000"/>
            </a:schemeClr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36000" tIns="36000" rIns="36000" rtlCol="0" anchor="ctr"/>
          <a:lstStyle/>
          <a:p>
            <a:pPr algn="ctr"/>
            <a:r>
              <a:rPr kumimoji="1" lang="ja-JP" altLang="en-US" sz="2400" b="1" dirty="0" smtClean="0">
                <a:latin typeface="+mn-ea"/>
              </a:rPr>
              <a:t>お願い</a:t>
            </a:r>
            <a:endParaRPr kumimoji="1" lang="en-US" altLang="ja-JP" sz="2400" b="1" dirty="0">
              <a:latin typeface="+mn-ea"/>
            </a:endParaRPr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B8509-CC2C-4EC7-9C2E-996B98B58898}" type="slidenum">
              <a:rPr kumimoji="1" lang="ja-JP" altLang="en-US" smtClean="0"/>
              <a:pPr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73596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タイトル 1"/>
          <p:cNvSpPr>
            <a:spLocks noGrp="1"/>
          </p:cNvSpPr>
          <p:nvPr>
            <p:ph type="title"/>
          </p:nvPr>
        </p:nvSpPr>
        <p:spPr>
          <a:xfrm>
            <a:off x="251520" y="313813"/>
            <a:ext cx="8712968" cy="424732"/>
          </a:xfrm>
        </p:spPr>
        <p:txBody>
          <a:bodyPr/>
          <a:lstStyle/>
          <a:p>
            <a:r>
              <a:rPr lang="en-US" altLang="ja-JP" dirty="0" smtClean="0">
                <a:latin typeface="+mn-ea"/>
              </a:rPr>
              <a:t>2. </a:t>
            </a:r>
            <a:r>
              <a:rPr lang="ja-JP" altLang="en-US" dirty="0" smtClean="0">
                <a:latin typeface="+mn-ea"/>
                <a:ea typeface="+mn-ea"/>
              </a:rPr>
              <a:t>オープンデータ化</a:t>
            </a:r>
            <a:r>
              <a:rPr lang="ja-JP" altLang="en-US" dirty="0">
                <a:latin typeface="+mn-ea"/>
                <a:ea typeface="+mn-ea"/>
              </a:rPr>
              <a:t>支援</a:t>
            </a:r>
            <a:r>
              <a:rPr lang="ja-JP" altLang="en-US" dirty="0" smtClean="0">
                <a:latin typeface="+mn-ea"/>
                <a:ea typeface="+mn-ea"/>
              </a:rPr>
              <a:t>研修について</a:t>
            </a:r>
            <a:endParaRPr kumimoji="1" lang="ja-JP" altLang="en-US" dirty="0">
              <a:latin typeface="+mn-ea"/>
              <a:ea typeface="+mn-ea"/>
            </a:endParaRPr>
          </a:p>
        </p:txBody>
      </p:sp>
      <p:sp>
        <p:nvSpPr>
          <p:cNvPr id="11" name="タイトル 1"/>
          <p:cNvSpPr txBox="1">
            <a:spLocks/>
          </p:cNvSpPr>
          <p:nvPr/>
        </p:nvSpPr>
        <p:spPr>
          <a:xfrm>
            <a:off x="251520" y="116632"/>
            <a:ext cx="8712968" cy="234159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rmAutofit fontScale="92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lang="en-US" sz="2400" kern="1200" dirty="0">
                <a:solidFill>
                  <a:schemeClr val="tx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  <a:cs typeface="+mj-cs"/>
              </a:defRPr>
            </a:lvl1pPr>
          </a:lstStyle>
          <a:p>
            <a:r>
              <a:rPr lang="ja-JP" altLang="en-US" sz="1200" dirty="0" smtClean="0">
                <a:latin typeface="+mn-ea"/>
                <a:ea typeface="+mn-ea"/>
              </a:rPr>
              <a:t>オープンデータリーダの皆様へのお願い</a:t>
            </a:r>
            <a:endParaRPr lang="ja-JP" altLang="en-US" sz="1200" dirty="0">
              <a:latin typeface="+mn-ea"/>
              <a:ea typeface="+mn-ea"/>
            </a:endParaRPr>
          </a:p>
        </p:txBody>
      </p:sp>
      <p:graphicFrame>
        <p:nvGraphicFramePr>
          <p:cNvPr id="8" name="表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47069144"/>
              </p:ext>
            </p:extLst>
          </p:nvPr>
        </p:nvGraphicFramePr>
        <p:xfrm>
          <a:off x="204564" y="1755435"/>
          <a:ext cx="8717222" cy="4313525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792000">
                  <a:extLst>
                    <a:ext uri="{9D8B030D-6E8A-4147-A177-3AD203B41FA5}">
                      <a16:colId xmlns="" xmlns:a16="http://schemas.microsoft.com/office/drawing/2014/main" val="1285807236"/>
                    </a:ext>
                  </a:extLst>
                </a:gridCol>
                <a:gridCol w="792000">
                  <a:extLst>
                    <a:ext uri="{9D8B030D-6E8A-4147-A177-3AD203B41FA5}">
                      <a16:colId xmlns="" xmlns:a16="http://schemas.microsoft.com/office/drawing/2014/main" val="346812105"/>
                    </a:ext>
                  </a:extLst>
                </a:gridCol>
                <a:gridCol w="670538">
                  <a:extLst>
                    <a:ext uri="{9D8B030D-6E8A-4147-A177-3AD203B41FA5}">
                      <a16:colId xmlns="" xmlns:a16="http://schemas.microsoft.com/office/drawing/2014/main" val="3941947276"/>
                    </a:ext>
                  </a:extLst>
                </a:gridCol>
                <a:gridCol w="1584000">
                  <a:extLst>
                    <a:ext uri="{9D8B030D-6E8A-4147-A177-3AD203B41FA5}">
                      <a16:colId xmlns="" xmlns:a16="http://schemas.microsoft.com/office/drawing/2014/main" val="3712853067"/>
                    </a:ext>
                  </a:extLst>
                </a:gridCol>
                <a:gridCol w="1116000">
                  <a:extLst>
                    <a:ext uri="{9D8B030D-6E8A-4147-A177-3AD203B41FA5}">
                      <a16:colId xmlns="" xmlns:a16="http://schemas.microsoft.com/office/drawing/2014/main" val="1968632832"/>
                    </a:ext>
                  </a:extLst>
                </a:gridCol>
                <a:gridCol w="3762684">
                  <a:extLst>
                    <a:ext uri="{9D8B030D-6E8A-4147-A177-3AD203B41FA5}">
                      <a16:colId xmlns="" xmlns:a16="http://schemas.microsoft.com/office/drawing/2014/main" val="2252238391"/>
                    </a:ext>
                  </a:extLst>
                </a:gridCol>
              </a:tblGrid>
              <a:tr h="15047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600" dirty="0"/>
                        <a:t>開始</a:t>
                      </a:r>
                      <a:endParaRPr kumimoji="1" lang="ja-JP" altLang="en-US" sz="1600" dirty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90000" marR="90000" marT="46800" marB="46800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600" dirty="0"/>
                        <a:t>終了</a:t>
                      </a:r>
                      <a:endParaRPr kumimoji="1" lang="ja-JP" altLang="en-US" sz="1600" dirty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90000" marR="90000" marT="46800" marB="46800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600" dirty="0"/>
                        <a:t>時間</a:t>
                      </a:r>
                      <a:endParaRPr kumimoji="1" lang="ja-JP" altLang="en-US" sz="1600" dirty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90000" marR="90000" marT="46800" marB="46800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600" dirty="0"/>
                        <a:t>プログラム案</a:t>
                      </a:r>
                      <a:endParaRPr kumimoji="1" lang="ja-JP" altLang="en-US" sz="1600" dirty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90000" marR="90000" marT="46800" marB="46800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600" dirty="0"/>
                        <a:t>講師</a:t>
                      </a:r>
                      <a:endParaRPr kumimoji="1" lang="ja-JP" altLang="en-US" sz="1600" dirty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90000" marR="90000" marT="46800" marB="46800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600" dirty="0"/>
                        <a:t>内容</a:t>
                      </a:r>
                      <a:endParaRPr kumimoji="1" lang="ja-JP" altLang="en-US" sz="1600" dirty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90000" marR="90000" marT="46800" marB="46800"/>
                </a:tc>
                <a:extLst>
                  <a:ext uri="{0D108BD9-81ED-4DB2-BD59-A6C34878D82A}">
                    <a16:rowId xmlns="" xmlns:a16="http://schemas.microsoft.com/office/drawing/2014/main" val="2322384870"/>
                  </a:ext>
                </a:extLst>
              </a:tr>
              <a:tr h="213710">
                <a:tc>
                  <a:txBody>
                    <a:bodyPr/>
                    <a:lstStyle/>
                    <a:p>
                      <a:pPr algn="ctr" fontAlgn="t"/>
                      <a:r>
                        <a:rPr lang="en-US" altLang="ja-JP" sz="1600" u="none" strike="noStrike" dirty="0">
                          <a:effectLst/>
                        </a:rPr>
                        <a:t>13:30</a:t>
                      </a:r>
                      <a:endParaRPr lang="en-US" altLang="ja-JP" sz="1600" b="0" i="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90000" marR="90000" marT="46800" marB="4680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altLang="ja-JP" sz="1600" u="none" strike="noStrike" dirty="0">
                          <a:effectLst/>
                        </a:rPr>
                        <a:t>13:35</a:t>
                      </a:r>
                      <a:endParaRPr lang="en-US" altLang="ja-JP" sz="1600" b="0" i="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90000" marR="90000" marT="46800" marB="4680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altLang="ja-JP" sz="1600" u="none" strike="noStrike" dirty="0">
                          <a:effectLst/>
                        </a:rPr>
                        <a:t>5</a:t>
                      </a:r>
                      <a:r>
                        <a:rPr lang="ja-JP" altLang="en-US" sz="1600" u="none" strike="noStrike" dirty="0">
                          <a:effectLst/>
                        </a:rPr>
                        <a:t>分</a:t>
                      </a:r>
                      <a:endParaRPr lang="ja-JP" alt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90000" marR="90000" marT="46800" marB="4680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1600" u="none" strike="noStrike" dirty="0">
                          <a:effectLst/>
                        </a:rPr>
                        <a:t>挨拶・説明</a:t>
                      </a:r>
                      <a:endParaRPr lang="ja-JP" alt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90000" marR="90000" marT="46800" marB="4680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1600" u="none" strike="noStrike" dirty="0" smtClean="0">
                          <a:effectLst/>
                        </a:rPr>
                        <a:t>幹部</a:t>
                      </a:r>
                      <a:r>
                        <a:rPr lang="en-US" altLang="ja-JP" sz="1600" u="none" strike="noStrike" dirty="0" smtClean="0">
                          <a:effectLst/>
                        </a:rPr>
                        <a:t>/</a:t>
                      </a:r>
                      <a:r>
                        <a:rPr lang="ja-JP" altLang="en-US" sz="1600" u="none" strike="noStrike" dirty="0" smtClean="0">
                          <a:effectLst/>
                        </a:rPr>
                        <a:t>リーダ</a:t>
                      </a:r>
                      <a:endParaRPr lang="ja-JP" alt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90000" marR="90000" marT="46800" marB="4680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1600" u="none" strike="noStrike" dirty="0" smtClean="0">
                          <a:effectLst/>
                        </a:rPr>
                        <a:t>幹部</a:t>
                      </a:r>
                      <a:r>
                        <a:rPr lang="en-US" altLang="ja-JP" sz="1600" u="none" strike="noStrike" dirty="0" smtClean="0">
                          <a:effectLst/>
                        </a:rPr>
                        <a:t>/</a:t>
                      </a:r>
                      <a:r>
                        <a:rPr lang="ja-JP" altLang="en-US" sz="1600" u="none" strike="noStrike" dirty="0" smtClean="0">
                          <a:effectLst/>
                        </a:rPr>
                        <a:t>リーダ</a:t>
                      </a:r>
                      <a:r>
                        <a:rPr lang="ja-JP" altLang="en-US" sz="1600" u="none" strike="noStrike" dirty="0">
                          <a:effectLst/>
                        </a:rPr>
                        <a:t>による挨拶、研修の</a:t>
                      </a:r>
                      <a:r>
                        <a:rPr lang="ja-JP" altLang="en-US" sz="1600" u="none" strike="noStrike" dirty="0" smtClean="0">
                          <a:effectLst/>
                        </a:rPr>
                        <a:t>全体説明</a:t>
                      </a:r>
                      <a:endParaRPr lang="ja-JP" alt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90000" marR="90000" marT="46800" marB="46800"/>
                </a:tc>
                <a:extLst>
                  <a:ext uri="{0D108BD9-81ED-4DB2-BD59-A6C34878D82A}">
                    <a16:rowId xmlns="" xmlns:a16="http://schemas.microsoft.com/office/drawing/2014/main" val="763140846"/>
                  </a:ext>
                </a:extLst>
              </a:tr>
              <a:tr h="394805">
                <a:tc>
                  <a:txBody>
                    <a:bodyPr/>
                    <a:lstStyle/>
                    <a:p>
                      <a:pPr algn="ctr" fontAlgn="t"/>
                      <a:r>
                        <a:rPr lang="en-US" altLang="ja-JP" sz="1600" u="none" strike="noStrike" dirty="0">
                          <a:effectLst/>
                        </a:rPr>
                        <a:t>13:35</a:t>
                      </a:r>
                      <a:endParaRPr lang="en-US" altLang="ja-JP" sz="1600" b="0" i="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90000" marR="90000" marT="46800" marB="4680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altLang="ja-JP" sz="1600" u="none" strike="noStrike" dirty="0">
                          <a:effectLst/>
                        </a:rPr>
                        <a:t>13:50</a:t>
                      </a:r>
                      <a:endParaRPr lang="en-US" altLang="ja-JP" sz="1600" b="0" i="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90000" marR="90000" marT="46800" marB="4680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altLang="ja-JP" sz="1600" u="none" strike="noStrike" dirty="0">
                          <a:effectLst/>
                        </a:rPr>
                        <a:t>15</a:t>
                      </a:r>
                      <a:r>
                        <a:rPr lang="ja-JP" altLang="en-US" sz="1600" u="none" strike="noStrike" dirty="0">
                          <a:effectLst/>
                        </a:rPr>
                        <a:t>分</a:t>
                      </a:r>
                      <a:endParaRPr lang="ja-JP" alt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90000" marR="90000" marT="46800" marB="4680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1600" u="none" strike="noStrike" dirty="0">
                          <a:effectLst/>
                        </a:rPr>
                        <a:t>講義①</a:t>
                      </a:r>
                      <a:endParaRPr lang="ja-JP" alt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90000" marR="90000" marT="46800" marB="4680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1600" u="none" strike="noStrike" dirty="0" smtClean="0">
                          <a:effectLst/>
                        </a:rPr>
                        <a:t>都道府県</a:t>
                      </a:r>
                      <a:endParaRPr lang="ja-JP" alt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90000" marR="90000" marT="46800" marB="4680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1600" u="none" strike="noStrike" dirty="0">
                          <a:effectLst/>
                        </a:rPr>
                        <a:t>官民データ活用推進計画の取組みの紹介</a:t>
                      </a:r>
                      <a:endParaRPr lang="ja-JP" alt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90000" marR="90000" marT="46800" marB="46800"/>
                </a:tc>
                <a:extLst>
                  <a:ext uri="{0D108BD9-81ED-4DB2-BD59-A6C34878D82A}">
                    <a16:rowId xmlns="" xmlns:a16="http://schemas.microsoft.com/office/drawing/2014/main" val="2980971890"/>
                  </a:ext>
                </a:extLst>
              </a:tr>
              <a:tr h="150471"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600" u="none" strike="noStrike" dirty="0">
                          <a:effectLst/>
                        </a:rPr>
                        <a:t>13:50</a:t>
                      </a:r>
                      <a:endParaRPr lang="en-US" altLang="ja-JP" sz="1600" b="0" i="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90000" marR="90000" marT="46800" marB="4680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altLang="ja-JP" sz="1600" u="none" strike="noStrike" dirty="0">
                          <a:effectLst/>
                        </a:rPr>
                        <a:t>14:40</a:t>
                      </a:r>
                      <a:endParaRPr lang="en-US" altLang="ja-JP" sz="1600" b="0" i="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90000" marR="90000" marT="46800" marB="4680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altLang="ja-JP" sz="1600" u="none" strike="noStrike" dirty="0">
                          <a:effectLst/>
                        </a:rPr>
                        <a:t>50</a:t>
                      </a:r>
                      <a:r>
                        <a:rPr lang="ja-JP" altLang="en-US" sz="1600" u="none" strike="noStrike" dirty="0">
                          <a:effectLst/>
                        </a:rPr>
                        <a:t>分</a:t>
                      </a:r>
                      <a:endParaRPr lang="ja-JP" alt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90000" marR="90000" marT="46800" marB="4680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1600" u="none" strike="noStrike" dirty="0">
                          <a:effectLst/>
                        </a:rPr>
                        <a:t>講義②</a:t>
                      </a:r>
                      <a:endParaRPr lang="en-US" altLang="ja-JP" sz="1600" u="none" strike="noStrike" dirty="0">
                        <a:effectLst/>
                      </a:endParaRPr>
                    </a:p>
                    <a:p>
                      <a:pPr algn="l" fontAlgn="t"/>
                      <a:r>
                        <a:rPr lang="ja-JP" altLang="en-US" sz="1600" u="none" strike="noStrike" dirty="0">
                          <a:effectLst/>
                        </a:rPr>
                        <a:t>オープンデータの定義、意義</a:t>
                      </a:r>
                      <a:endParaRPr lang="ja-JP" alt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90000" marR="90000" marT="46800" marB="4680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1600" u="none" strike="noStrike" dirty="0">
                          <a:effectLst/>
                        </a:rPr>
                        <a:t>地域メンター</a:t>
                      </a:r>
                      <a:endParaRPr lang="ja-JP" alt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90000" marR="90000" marT="46800" marB="4680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1600" u="none" strike="noStrike" dirty="0">
                          <a:effectLst/>
                        </a:rPr>
                        <a:t>オープンデータとは何か、オープンデータを公開することのメリットを理解する</a:t>
                      </a:r>
                      <a:endParaRPr lang="en-US" altLang="ja-JP" sz="160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90000" marR="90000" marT="46800" marB="46800"/>
                </a:tc>
                <a:extLst>
                  <a:ext uri="{0D108BD9-81ED-4DB2-BD59-A6C34878D82A}">
                    <a16:rowId xmlns="" xmlns:a16="http://schemas.microsoft.com/office/drawing/2014/main" val="976336235"/>
                  </a:ext>
                </a:extLst>
              </a:tr>
              <a:tr h="150471">
                <a:tc>
                  <a:txBody>
                    <a:bodyPr/>
                    <a:lstStyle/>
                    <a:p>
                      <a:pPr algn="ctr" fontAlgn="t"/>
                      <a:r>
                        <a:rPr lang="en-US" altLang="ja-JP" sz="1600" u="none" strike="noStrike" dirty="0">
                          <a:effectLst/>
                        </a:rPr>
                        <a:t>14:40</a:t>
                      </a:r>
                      <a:endParaRPr lang="en-US" altLang="ja-JP" sz="1600" b="0" i="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90000" marR="90000" marT="46800" marB="4680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altLang="ja-JP" sz="1600" u="none" strike="noStrike" dirty="0">
                          <a:effectLst/>
                        </a:rPr>
                        <a:t>15:20</a:t>
                      </a:r>
                      <a:endParaRPr lang="en-US" altLang="ja-JP" sz="1600" b="0" i="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90000" marR="90000" marT="46800" marB="4680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altLang="ja-JP" sz="1600" u="none" strike="noStrike" dirty="0">
                          <a:effectLst/>
                        </a:rPr>
                        <a:t>40</a:t>
                      </a:r>
                      <a:r>
                        <a:rPr lang="ja-JP" altLang="en-US" sz="1600" u="none" strike="noStrike" dirty="0">
                          <a:effectLst/>
                        </a:rPr>
                        <a:t>分</a:t>
                      </a:r>
                      <a:endParaRPr lang="ja-JP" alt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90000" marR="90000" marT="46800" marB="4680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1600" u="none" strike="noStrike" dirty="0">
                          <a:effectLst/>
                        </a:rPr>
                        <a:t>講義③</a:t>
                      </a:r>
                      <a:endParaRPr lang="en-US" altLang="ja-JP" sz="1600" u="none" strike="noStrike" dirty="0">
                        <a:effectLst/>
                      </a:endParaRPr>
                    </a:p>
                    <a:p>
                      <a:pPr algn="l" fontAlgn="t"/>
                      <a:r>
                        <a:rPr lang="ja-JP" altLang="en-US" sz="1600" u="none" strike="noStrike" dirty="0">
                          <a:effectLst/>
                        </a:rPr>
                        <a:t>作業手順の理解</a:t>
                      </a:r>
                      <a:endParaRPr lang="ja-JP" alt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90000" marR="90000" marT="46800" marB="4680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1600" u="none" strike="noStrike" dirty="0">
                          <a:effectLst/>
                        </a:rPr>
                        <a:t>受託者</a:t>
                      </a:r>
                      <a:endParaRPr lang="en-US" altLang="ja-JP" sz="1600" u="none" strike="noStrike" dirty="0">
                        <a:effectLst/>
                      </a:endParaRPr>
                    </a:p>
                  </a:txBody>
                  <a:tcPr marL="90000" marR="90000" marT="46800" marB="4680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1600" u="none" strike="noStrike" dirty="0">
                          <a:effectLst/>
                        </a:rPr>
                        <a:t>オープンデータ公開までの作業手順、継続のための取り組み内容を理解する</a:t>
                      </a:r>
                      <a:endParaRPr lang="ja-JP" alt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90000" marR="90000" marT="46800" marB="46800"/>
                </a:tc>
                <a:extLst>
                  <a:ext uri="{0D108BD9-81ED-4DB2-BD59-A6C34878D82A}">
                    <a16:rowId xmlns="" xmlns:a16="http://schemas.microsoft.com/office/drawing/2014/main" val="2518319180"/>
                  </a:ext>
                </a:extLst>
              </a:tr>
              <a:tr h="150471">
                <a:tc>
                  <a:txBody>
                    <a:bodyPr/>
                    <a:lstStyle/>
                    <a:p>
                      <a:pPr algn="ctr" fontAlgn="t"/>
                      <a:r>
                        <a:rPr lang="en-US" altLang="ja-JP" sz="1600" u="none" strike="noStrike" dirty="0">
                          <a:effectLst/>
                        </a:rPr>
                        <a:t>15:20</a:t>
                      </a:r>
                      <a:endParaRPr lang="en-US" altLang="ja-JP" sz="1600" b="0" i="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90000" marR="90000" marT="46800" marB="4680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altLang="ja-JP" sz="1600" u="none" strike="noStrike" dirty="0">
                          <a:effectLst/>
                        </a:rPr>
                        <a:t>15:30</a:t>
                      </a:r>
                      <a:endParaRPr lang="en-US" altLang="ja-JP" sz="1600" b="0" i="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90000" marR="90000" marT="46800" marB="4680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altLang="ja-JP" sz="1600" u="none" strike="noStrike" dirty="0">
                          <a:effectLst/>
                        </a:rPr>
                        <a:t>10</a:t>
                      </a:r>
                      <a:r>
                        <a:rPr lang="ja-JP" altLang="en-US" sz="1600" u="none" strike="noStrike" dirty="0">
                          <a:effectLst/>
                        </a:rPr>
                        <a:t>分</a:t>
                      </a:r>
                      <a:endParaRPr lang="ja-JP" alt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90000" marR="90000" marT="46800" marB="4680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1600" u="none" strike="noStrike" dirty="0">
                          <a:effectLst/>
                        </a:rPr>
                        <a:t>休憩</a:t>
                      </a:r>
                      <a:endParaRPr lang="ja-JP" alt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90000" marR="90000" marT="46800" marB="4680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altLang="ja-JP" sz="1600" u="none" strike="noStrike" dirty="0">
                          <a:effectLst/>
                        </a:rPr>
                        <a:t>―</a:t>
                      </a:r>
                      <a:endParaRPr lang="en-US" altLang="ja-JP" sz="1600" b="0" i="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90000" marR="90000" marT="46800" marB="4680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altLang="ja-JP" sz="1600" u="none" strike="noStrike" dirty="0">
                          <a:effectLst/>
                        </a:rPr>
                        <a:t>―</a:t>
                      </a:r>
                      <a:endParaRPr lang="en-US" altLang="ja-JP" sz="1600" b="0" i="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90000" marR="90000" marT="46800" marB="46800"/>
                </a:tc>
                <a:extLst>
                  <a:ext uri="{0D108BD9-81ED-4DB2-BD59-A6C34878D82A}">
                    <a16:rowId xmlns="" xmlns:a16="http://schemas.microsoft.com/office/drawing/2014/main" val="3414462509"/>
                  </a:ext>
                </a:extLst>
              </a:tr>
              <a:tr h="150471">
                <a:tc>
                  <a:txBody>
                    <a:bodyPr/>
                    <a:lstStyle/>
                    <a:p>
                      <a:pPr algn="ctr" fontAlgn="t"/>
                      <a:r>
                        <a:rPr lang="en-US" altLang="ja-JP" sz="1600" u="none" strike="noStrike" dirty="0">
                          <a:effectLst/>
                        </a:rPr>
                        <a:t>15:30</a:t>
                      </a:r>
                      <a:endParaRPr lang="en-US" altLang="ja-JP" sz="1600" b="0" i="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90000" marR="90000" marT="46800" marB="4680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altLang="ja-JP" sz="1600" u="none" strike="noStrike" dirty="0">
                          <a:effectLst/>
                        </a:rPr>
                        <a:t>16:00</a:t>
                      </a:r>
                      <a:endParaRPr lang="en-US" altLang="ja-JP" sz="1600" b="0" i="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90000" marR="90000" marT="46800" marB="4680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altLang="ja-JP" sz="1600" u="none" strike="noStrike" dirty="0">
                          <a:effectLst/>
                        </a:rPr>
                        <a:t>30</a:t>
                      </a:r>
                      <a:r>
                        <a:rPr lang="ja-JP" altLang="en-US" sz="1600" u="none" strike="noStrike" dirty="0">
                          <a:effectLst/>
                        </a:rPr>
                        <a:t>分</a:t>
                      </a:r>
                      <a:endParaRPr lang="ja-JP" alt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90000" marR="90000" marT="46800" marB="4680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1600" u="none" strike="noStrike" dirty="0">
                          <a:effectLst/>
                        </a:rPr>
                        <a:t>講義④</a:t>
                      </a:r>
                      <a:endParaRPr lang="en-US" altLang="ja-JP" sz="1600" u="none" strike="noStrike" dirty="0">
                        <a:effectLst/>
                      </a:endParaRPr>
                    </a:p>
                    <a:p>
                      <a:pPr algn="l" fontAlgn="t"/>
                      <a:r>
                        <a:rPr lang="ja-JP" altLang="en-US" sz="1600" u="none" strike="noStrike" dirty="0">
                          <a:effectLst/>
                        </a:rPr>
                        <a:t>ディスカッション</a:t>
                      </a:r>
                      <a:endParaRPr lang="ja-JP" alt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90000" marR="90000" marT="46800" marB="4680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1600" u="none" strike="noStrike" dirty="0">
                          <a:effectLst/>
                        </a:rPr>
                        <a:t>リーダ、地域メンター、受託者</a:t>
                      </a:r>
                      <a:endParaRPr lang="ja-JP" alt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90000" marR="90000" marT="46800" marB="4680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1600" u="none" strike="noStrike" dirty="0">
                          <a:effectLst/>
                        </a:rPr>
                        <a:t>今後、公開に向けて取組むオープンデータに関する意見交換</a:t>
                      </a:r>
                      <a:endParaRPr lang="ja-JP" alt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90000" marR="90000" marT="46800" marB="46800"/>
                </a:tc>
                <a:extLst>
                  <a:ext uri="{0D108BD9-81ED-4DB2-BD59-A6C34878D82A}">
                    <a16:rowId xmlns="" xmlns:a16="http://schemas.microsoft.com/office/drawing/2014/main" val="947506193"/>
                  </a:ext>
                </a:extLst>
              </a:tr>
              <a:tr h="150471">
                <a:tc>
                  <a:txBody>
                    <a:bodyPr/>
                    <a:lstStyle/>
                    <a:p>
                      <a:pPr algn="ctr" fontAlgn="t"/>
                      <a:r>
                        <a:rPr lang="en-US" altLang="ja-JP" sz="1600" u="none" strike="noStrike" dirty="0">
                          <a:effectLst/>
                        </a:rPr>
                        <a:t>16:00</a:t>
                      </a:r>
                      <a:endParaRPr lang="en-US" altLang="ja-JP" sz="1600" b="0" i="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90000" marR="90000" marT="46800" marB="4680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altLang="ja-JP" sz="1600" u="none" strike="noStrike" dirty="0">
                          <a:effectLst/>
                        </a:rPr>
                        <a:t>16:20</a:t>
                      </a:r>
                      <a:endParaRPr lang="en-US" altLang="ja-JP" sz="1600" b="0" i="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90000" marR="90000" marT="46800" marB="4680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altLang="ja-JP" sz="1600" u="none" strike="noStrike" dirty="0">
                          <a:effectLst/>
                        </a:rPr>
                        <a:t>20</a:t>
                      </a:r>
                      <a:r>
                        <a:rPr lang="ja-JP" altLang="en-US" sz="1600" u="none" strike="noStrike" dirty="0">
                          <a:effectLst/>
                        </a:rPr>
                        <a:t>分</a:t>
                      </a:r>
                      <a:endParaRPr lang="ja-JP" alt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90000" marR="90000" marT="46800" marB="4680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1600" u="none" strike="noStrike" dirty="0">
                          <a:effectLst/>
                        </a:rPr>
                        <a:t>確認テスト</a:t>
                      </a:r>
                      <a:endParaRPr lang="ja-JP" alt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90000" marR="90000" marT="46800" marB="4680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1600" u="none" strike="noStrike" dirty="0">
                          <a:effectLst/>
                        </a:rPr>
                        <a:t>受託者</a:t>
                      </a:r>
                      <a:endParaRPr lang="en-US" altLang="ja-JP" sz="1600" u="none" strike="noStrike" dirty="0">
                        <a:effectLst/>
                      </a:endParaRPr>
                    </a:p>
                  </a:txBody>
                  <a:tcPr marL="90000" marR="90000" marT="46800" marB="4680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1600" u="none" strike="noStrike" dirty="0">
                          <a:effectLst/>
                        </a:rPr>
                        <a:t>テスト配布・答え合わせ・解説・</a:t>
                      </a:r>
                      <a:r>
                        <a:rPr lang="ja-JP" altLang="en-US" sz="1600" u="none" strike="noStrike" dirty="0" smtClean="0">
                          <a:effectLst/>
                        </a:rPr>
                        <a:t>回収</a:t>
                      </a:r>
                      <a:endParaRPr lang="ja-JP" alt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90000" marR="90000" marT="46800" marB="46800"/>
                </a:tc>
                <a:extLst>
                  <a:ext uri="{0D108BD9-81ED-4DB2-BD59-A6C34878D82A}">
                    <a16:rowId xmlns="" xmlns:a16="http://schemas.microsoft.com/office/drawing/2014/main" val="2354775219"/>
                  </a:ext>
                </a:extLst>
              </a:tr>
              <a:tr h="150471">
                <a:tc>
                  <a:txBody>
                    <a:bodyPr/>
                    <a:lstStyle/>
                    <a:p>
                      <a:pPr algn="ctr" fontAlgn="t"/>
                      <a:r>
                        <a:rPr lang="en-US" altLang="ja-JP" sz="1600" u="none" strike="noStrike">
                          <a:effectLst/>
                        </a:rPr>
                        <a:t>16:20</a:t>
                      </a:r>
                      <a:endParaRPr lang="en-US" altLang="ja-JP" sz="1600" b="0" i="0" u="none" strike="noStrike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90000" marR="90000" marT="46800" marB="4680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altLang="ja-JP" sz="1600" u="none" strike="noStrike" dirty="0">
                          <a:effectLst/>
                        </a:rPr>
                        <a:t>16:30</a:t>
                      </a:r>
                      <a:endParaRPr lang="en-US" altLang="ja-JP" sz="1600" b="0" i="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90000" marR="90000" marT="46800" marB="4680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altLang="ja-JP" sz="1600" u="none" strike="noStrike" dirty="0">
                          <a:effectLst/>
                        </a:rPr>
                        <a:t>10</a:t>
                      </a:r>
                      <a:r>
                        <a:rPr lang="ja-JP" altLang="en-US" sz="1600" u="none" strike="noStrike" dirty="0">
                          <a:effectLst/>
                        </a:rPr>
                        <a:t>分</a:t>
                      </a:r>
                      <a:endParaRPr lang="ja-JP" alt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90000" marR="90000" marT="46800" marB="4680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1600" u="none" strike="noStrike" dirty="0">
                          <a:effectLst/>
                        </a:rPr>
                        <a:t>アンケート記入等</a:t>
                      </a:r>
                      <a:endParaRPr lang="ja-JP" alt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90000" marR="90000" marT="46800" marB="4680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1600" u="none" strike="noStrike" dirty="0">
                          <a:effectLst/>
                        </a:rPr>
                        <a:t>受託者</a:t>
                      </a:r>
                      <a:endParaRPr lang="en-US" altLang="ja-JP" sz="1600" u="none" strike="noStrike" dirty="0">
                        <a:effectLst/>
                      </a:endParaRPr>
                    </a:p>
                  </a:txBody>
                  <a:tcPr marL="90000" marR="90000" marT="46800" marB="4680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1600" u="none" strike="noStrike" dirty="0">
                          <a:effectLst/>
                        </a:rPr>
                        <a:t>アンケート配布、</a:t>
                      </a:r>
                      <a:r>
                        <a:rPr lang="ja-JP" altLang="en-US" sz="1600" u="none" strike="noStrike" dirty="0" smtClean="0">
                          <a:effectLst/>
                        </a:rPr>
                        <a:t>回収</a:t>
                      </a:r>
                      <a:endParaRPr lang="ja-JP" alt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90000" marR="90000" marT="46800" marB="46800"/>
                </a:tc>
                <a:extLst>
                  <a:ext uri="{0D108BD9-81ED-4DB2-BD59-A6C34878D82A}">
                    <a16:rowId xmlns="" xmlns:a16="http://schemas.microsoft.com/office/drawing/2014/main" val="1316034790"/>
                  </a:ext>
                </a:extLst>
              </a:tr>
            </a:tbl>
          </a:graphicData>
        </a:graphic>
      </p:graphicFrame>
      <p:sp>
        <p:nvSpPr>
          <p:cNvPr id="7" name="テキスト ボックス 6"/>
          <p:cNvSpPr txBox="1"/>
          <p:nvPr/>
        </p:nvSpPr>
        <p:spPr>
          <a:xfrm>
            <a:off x="107504" y="764704"/>
            <a:ext cx="9001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000" dirty="0" smtClean="0"/>
              <a:t>■オープンデータ化</a:t>
            </a:r>
            <a:r>
              <a:rPr kumimoji="1" lang="ja-JP" altLang="en-US" sz="2000" dirty="0"/>
              <a:t>支援</a:t>
            </a:r>
            <a:r>
              <a:rPr kumimoji="1" lang="ja-JP" altLang="en-US" sz="2000" dirty="0" smtClean="0"/>
              <a:t>研修</a:t>
            </a:r>
            <a:endParaRPr kumimoji="1" lang="en-US" altLang="ja-JP" sz="2000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251520" y="1064930"/>
            <a:ext cx="849694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0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　これから</a:t>
            </a:r>
            <a:r>
              <a:rPr kumimoji="1" lang="ja-JP" altLang="en-US" sz="2000" dirty="0">
                <a:latin typeface="Meiryo UI" panose="020B0604030504040204" pitchFamily="50" charset="-128"/>
                <a:ea typeface="Meiryo UI" panose="020B0604030504040204" pitchFamily="50" charset="-128"/>
              </a:rPr>
              <a:t>オープンデータの取組みを進めようとしている団体のうち、希望のあった一部団体を支援</a:t>
            </a:r>
            <a:r>
              <a:rPr kumimoji="1" lang="ja-JP" altLang="en-US" sz="20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する原課職員</a:t>
            </a:r>
            <a:r>
              <a:rPr kumimoji="1" lang="ja-JP" altLang="en-US" sz="2000" dirty="0">
                <a:latin typeface="Meiryo UI" panose="020B0604030504040204" pitchFamily="50" charset="-128"/>
                <a:ea typeface="Meiryo UI" panose="020B0604030504040204" pitchFamily="50" charset="-128"/>
              </a:rPr>
              <a:t>様向けの庁内</a:t>
            </a:r>
            <a:r>
              <a:rPr kumimoji="1" lang="ja-JP" altLang="en-US" sz="20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研修</a:t>
            </a:r>
            <a:endParaRPr kumimoji="1" lang="ja-JP" altLang="en-US" sz="20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4" name="角丸四角形 13">
            <a:extLst>
              <a:ext uri="{FF2B5EF4-FFF2-40B4-BE49-F238E27FC236}">
                <a16:creationId xmlns:a16="http://schemas.microsoft.com/office/drawing/2014/main" xmlns="" id="{7E39CBE7-ADE0-2B40-AB48-DC3970304394}"/>
              </a:ext>
            </a:extLst>
          </p:cNvPr>
          <p:cNvSpPr/>
          <p:nvPr/>
        </p:nvSpPr>
        <p:spPr>
          <a:xfrm>
            <a:off x="192212" y="6165304"/>
            <a:ext cx="8712968" cy="494277"/>
          </a:xfrm>
          <a:prstGeom prst="roundRect">
            <a:avLst/>
          </a:prstGeom>
          <a:solidFill>
            <a:schemeClr val="tx2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>
                <a:latin typeface="+mn-ea"/>
              </a:rPr>
              <a:t>ご自身の庁内研修の開催にあたり参考にしてください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B8509-CC2C-4EC7-9C2E-996B98B58898}" type="slidenum">
              <a:rPr kumimoji="1" lang="ja-JP" altLang="en-US" smtClean="0"/>
              <a:pPr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98435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/>
          <p:cNvSpPr/>
          <p:nvPr/>
        </p:nvSpPr>
        <p:spPr>
          <a:xfrm>
            <a:off x="421497" y="1249596"/>
            <a:ext cx="566385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400" dirty="0"/>
              <a:t>https://www.opendata-training.org/</a:t>
            </a:r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873" y="3284984"/>
            <a:ext cx="5322646" cy="3436291"/>
          </a:xfrm>
          <a:prstGeom prst="rect">
            <a:avLst/>
          </a:prstGeom>
          <a:ln>
            <a:solidFill>
              <a:schemeClr val="tx1"/>
            </a:solidFill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6" name="図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96754" y="4616230"/>
            <a:ext cx="3067734" cy="2105045"/>
          </a:xfrm>
          <a:prstGeom prst="rect">
            <a:avLst/>
          </a:prstGeom>
          <a:ln w="1270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1" name="正方形/長方形 10"/>
          <p:cNvSpPr/>
          <p:nvPr/>
        </p:nvSpPr>
        <p:spPr>
          <a:xfrm>
            <a:off x="300704" y="1844824"/>
            <a:ext cx="3132000" cy="360040"/>
          </a:xfrm>
          <a:prstGeom prst="rect">
            <a:avLst/>
          </a:prstGeom>
          <a:solidFill>
            <a:schemeClr val="accent6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ja-JP" altLang="en-US" sz="2000" dirty="0" smtClean="0">
                <a:latin typeface="+mn-ea"/>
              </a:rPr>
              <a:t>主なコンテンツ</a:t>
            </a:r>
            <a:endParaRPr kumimoji="1" lang="ja-JP" altLang="en-US" sz="2000" dirty="0">
              <a:latin typeface="+mn-ea"/>
            </a:endParaRPr>
          </a:p>
        </p:txBody>
      </p:sp>
      <p:sp>
        <p:nvSpPr>
          <p:cNvPr id="12" name="正方形/長方形 11"/>
          <p:cNvSpPr/>
          <p:nvPr/>
        </p:nvSpPr>
        <p:spPr>
          <a:xfrm>
            <a:off x="249470" y="2214386"/>
            <a:ext cx="885903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n"/>
            </a:pPr>
            <a:r>
              <a:rPr lang="ja-JP" altLang="en-US" sz="2000" dirty="0" smtClean="0"/>
              <a:t>オープンデータリーダ</a:t>
            </a:r>
            <a:r>
              <a:rPr lang="ja-JP" altLang="en-US" sz="2000" dirty="0"/>
              <a:t>育成研修、オープンデータ化支援研修で使用した「研修教材」</a:t>
            </a:r>
          </a:p>
          <a:p>
            <a:pPr marL="342900" indent="-342900">
              <a:buFont typeface="Wingdings" panose="05000000000000000000" pitchFamily="2" charset="2"/>
              <a:buChar char="n"/>
            </a:pPr>
            <a:r>
              <a:rPr lang="ja-JP" altLang="en-US" sz="2000" dirty="0"/>
              <a:t>２つの研修と同様の内容を学ぶことができる「</a:t>
            </a:r>
            <a:r>
              <a:rPr lang="en-US" altLang="ja-JP" sz="2000" dirty="0"/>
              <a:t>e-learning</a:t>
            </a:r>
            <a:r>
              <a:rPr lang="ja-JP" altLang="en-US" sz="2000" dirty="0"/>
              <a:t>」環境</a:t>
            </a:r>
          </a:p>
          <a:p>
            <a:pPr marL="342900" indent="-342900">
              <a:buFont typeface="Wingdings" panose="05000000000000000000" pitchFamily="2" charset="2"/>
              <a:buChar char="n"/>
            </a:pPr>
            <a:r>
              <a:rPr lang="ja-JP" altLang="en-US" sz="2000" dirty="0"/>
              <a:t>オープンデータ全般に関する</a:t>
            </a:r>
            <a:r>
              <a:rPr lang="ja-JP" altLang="en-US" sz="2000" dirty="0" smtClean="0"/>
              <a:t>「</a:t>
            </a:r>
            <a:r>
              <a:rPr lang="en-US" altLang="ja-JP" sz="2000" dirty="0" smtClean="0"/>
              <a:t>Q&amp;A</a:t>
            </a:r>
            <a:r>
              <a:rPr lang="ja-JP" altLang="en-US" sz="2000" dirty="0" err="1" smtClean="0"/>
              <a:t>、</a:t>
            </a:r>
            <a:r>
              <a:rPr lang="ja-JP" altLang="en-US" sz="2000" dirty="0" smtClean="0"/>
              <a:t>相談・問合せ窓口」</a:t>
            </a:r>
            <a:endParaRPr lang="ja-JP" altLang="en-US" sz="2000" dirty="0"/>
          </a:p>
        </p:txBody>
      </p:sp>
      <p:sp>
        <p:nvSpPr>
          <p:cNvPr id="14" name="正方形/長方形 13"/>
          <p:cNvSpPr/>
          <p:nvPr/>
        </p:nvSpPr>
        <p:spPr>
          <a:xfrm>
            <a:off x="300704" y="908720"/>
            <a:ext cx="3132000" cy="360040"/>
          </a:xfrm>
          <a:prstGeom prst="rect">
            <a:avLst/>
          </a:prstGeom>
          <a:solidFill>
            <a:schemeClr val="accent6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ja-JP" altLang="en-US" sz="2000" dirty="0" smtClean="0">
                <a:latin typeface="+mn-ea"/>
              </a:rPr>
              <a:t>オープンデータ研修ポータル</a:t>
            </a:r>
            <a:endParaRPr kumimoji="1" lang="ja-JP" altLang="en-US" sz="2000" dirty="0">
              <a:latin typeface="+mn-ea"/>
            </a:endParaRPr>
          </a:p>
        </p:txBody>
      </p:sp>
      <p:sp>
        <p:nvSpPr>
          <p:cNvPr id="8" name="下カーブ矢印 7"/>
          <p:cNvSpPr/>
          <p:nvPr/>
        </p:nvSpPr>
        <p:spPr>
          <a:xfrm rot="1949968">
            <a:off x="5108866" y="3515711"/>
            <a:ext cx="1731791" cy="627593"/>
          </a:xfrm>
          <a:prstGeom prst="curvedDownArrow">
            <a:avLst>
              <a:gd name="adj1" fmla="val 30360"/>
              <a:gd name="adj2" fmla="val 84981"/>
              <a:gd name="adj3" fmla="val 25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13" name="タイトル 1"/>
          <p:cNvSpPr>
            <a:spLocks noGrp="1"/>
          </p:cNvSpPr>
          <p:nvPr>
            <p:ph type="title"/>
          </p:nvPr>
        </p:nvSpPr>
        <p:spPr>
          <a:xfrm>
            <a:off x="251520" y="313813"/>
            <a:ext cx="8712968" cy="424732"/>
          </a:xfrm>
        </p:spPr>
        <p:txBody>
          <a:bodyPr/>
          <a:lstStyle/>
          <a:p>
            <a:r>
              <a:rPr lang="en-US" altLang="ja-JP" dirty="0">
                <a:latin typeface="+mn-ea"/>
                <a:ea typeface="+mn-ea"/>
              </a:rPr>
              <a:t>3</a:t>
            </a:r>
            <a:r>
              <a:rPr lang="en-US" altLang="ja-JP" dirty="0" smtClean="0">
                <a:latin typeface="+mn-ea"/>
                <a:ea typeface="+mn-ea"/>
              </a:rPr>
              <a:t>. </a:t>
            </a:r>
            <a:r>
              <a:rPr lang="ja-JP" altLang="en-US" dirty="0" smtClean="0">
                <a:latin typeface="+mn-ea"/>
                <a:ea typeface="+mn-ea"/>
              </a:rPr>
              <a:t>オープンデータ研修ポータルのご紹介</a:t>
            </a:r>
            <a:endParaRPr kumimoji="1" lang="ja-JP" altLang="en-US" dirty="0">
              <a:latin typeface="+mn-ea"/>
              <a:ea typeface="+mn-ea"/>
            </a:endParaRPr>
          </a:p>
        </p:txBody>
      </p:sp>
      <p:sp>
        <p:nvSpPr>
          <p:cNvPr id="16" name="角丸四角形 15">
            <a:extLst>
              <a:ext uri="{FF2B5EF4-FFF2-40B4-BE49-F238E27FC236}">
                <a16:creationId xmlns:a16="http://schemas.microsoft.com/office/drawing/2014/main" xmlns="" id="{7E39CBE7-ADE0-2B40-AB48-DC3970304394}"/>
              </a:ext>
            </a:extLst>
          </p:cNvPr>
          <p:cNvSpPr/>
          <p:nvPr/>
        </p:nvSpPr>
        <p:spPr>
          <a:xfrm>
            <a:off x="7020272" y="3609303"/>
            <a:ext cx="1944216" cy="827809"/>
          </a:xfrm>
          <a:prstGeom prst="roundRect">
            <a:avLst>
              <a:gd name="adj" fmla="val 13373"/>
            </a:avLst>
          </a:prstGeom>
          <a:solidFill>
            <a:schemeClr val="tx2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000" dirty="0">
                <a:latin typeface="+mn-ea"/>
              </a:rPr>
              <a:t>気軽にご相談・</a:t>
            </a:r>
            <a:endParaRPr kumimoji="1" lang="en-US" altLang="ja-JP" sz="2000" dirty="0">
              <a:latin typeface="+mn-ea"/>
            </a:endParaRPr>
          </a:p>
          <a:p>
            <a:pPr algn="ctr"/>
            <a:r>
              <a:rPr kumimoji="1" lang="ja-JP" altLang="en-US" sz="2000" dirty="0">
                <a:latin typeface="+mn-ea"/>
              </a:rPr>
              <a:t>問合せください</a:t>
            </a:r>
            <a:endParaRPr kumimoji="1" lang="en-US" altLang="ja-JP" sz="2000" dirty="0">
              <a:latin typeface="+mn-ea"/>
            </a:endParaRPr>
          </a:p>
        </p:txBody>
      </p:sp>
      <p:sp>
        <p:nvSpPr>
          <p:cNvPr id="19" name="タイトル 1"/>
          <p:cNvSpPr txBox="1">
            <a:spLocks/>
          </p:cNvSpPr>
          <p:nvPr/>
        </p:nvSpPr>
        <p:spPr>
          <a:xfrm>
            <a:off x="251520" y="116632"/>
            <a:ext cx="8712968" cy="234159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rmAutofit fontScale="92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lang="en-US" sz="2400" kern="1200" dirty="0">
                <a:solidFill>
                  <a:schemeClr val="tx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  <a:cs typeface="+mj-cs"/>
              </a:defRPr>
            </a:lvl1pPr>
          </a:lstStyle>
          <a:p>
            <a:r>
              <a:rPr lang="ja-JP" altLang="en-US" sz="1200" dirty="0" smtClean="0">
                <a:latin typeface="+mn-ea"/>
                <a:ea typeface="+mn-ea"/>
              </a:rPr>
              <a:t>オープンデータリーダの皆様へのお願い</a:t>
            </a:r>
            <a:endParaRPr lang="ja-JP" altLang="en-US" sz="1200" dirty="0">
              <a:latin typeface="+mn-ea"/>
              <a:ea typeface="+mn-ea"/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B8509-CC2C-4EC7-9C2E-996B98B58898}" type="slidenum">
              <a:rPr kumimoji="1" lang="ja-JP" altLang="en-US" smtClean="0"/>
              <a:pPr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22188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正方形/長方形 11"/>
          <p:cNvSpPr>
            <a:spLocks noChangeArrowheads="1"/>
          </p:cNvSpPr>
          <p:nvPr/>
        </p:nvSpPr>
        <p:spPr bwMode="gray">
          <a:xfrm>
            <a:off x="251520" y="2771636"/>
            <a:ext cx="8640000" cy="109537"/>
          </a:xfrm>
          <a:prstGeom prst="rect">
            <a:avLst/>
          </a:prstGeom>
          <a:gradFill flip="none" rotWithShape="1">
            <a:gsLst>
              <a:gs pos="0">
                <a:srgbClr val="B5C7E7">
                  <a:shade val="30000"/>
                  <a:satMod val="115000"/>
                </a:srgbClr>
              </a:gs>
              <a:gs pos="50000">
                <a:srgbClr val="B5C7E7">
                  <a:shade val="67500"/>
                  <a:satMod val="115000"/>
                </a:srgbClr>
              </a:gs>
              <a:gs pos="100000">
                <a:srgbClr val="B5C7E7">
                  <a:shade val="100000"/>
                  <a:satMod val="115000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ja-JP" altLang="en-US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899592" y="3212976"/>
            <a:ext cx="532859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000" dirty="0" smtClean="0"/>
              <a:t>オープンデータリーダの皆様へのお願い</a:t>
            </a:r>
            <a:endParaRPr kumimoji="1" lang="ja-JP" altLang="en-US" sz="2000" dirty="0"/>
          </a:p>
        </p:txBody>
      </p:sp>
      <p:sp>
        <p:nvSpPr>
          <p:cNvPr id="8" name="Text Box 35"/>
          <p:cNvSpPr txBox="1">
            <a:spLocks noChangeArrowheads="1"/>
          </p:cNvSpPr>
          <p:nvPr/>
        </p:nvSpPr>
        <p:spPr bwMode="gray">
          <a:xfrm>
            <a:off x="561975" y="2153703"/>
            <a:ext cx="995785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</a:pPr>
            <a:r>
              <a:rPr lang="en-US" altLang="ja-JP" sz="3000" b="1" dirty="0">
                <a:solidFill>
                  <a:schemeClr val="tx1"/>
                </a:solidFill>
                <a:latin typeface="+mj-lt"/>
                <a:ea typeface="Arial Unicode MS" pitchFamily="50" charset="-128"/>
                <a:cs typeface="Arial Unicode MS" pitchFamily="50" charset="-128"/>
              </a:rPr>
              <a:t>END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B8509-CC2C-4EC7-9C2E-996B98B58898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22762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 2007-20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ユーザー定義 1">
      <a:majorFont>
        <a:latin typeface="Meiryo UI"/>
        <a:ea typeface="Meiryo UI"/>
        <a:cs typeface=""/>
      </a:majorFont>
      <a:minorFont>
        <a:latin typeface="Meiryo UI"/>
        <a:ea typeface="Meiryo UI"/>
        <a:cs typeface="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420</Words>
  <Application>Microsoft Office PowerPoint</Application>
  <PresentationFormat>画面に合わせる (4:3)</PresentationFormat>
  <Paragraphs>100</Paragraphs>
  <Slides>6</Slides>
  <Notes>6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3" baseType="lpstr">
      <vt:lpstr>Arial Unicode MS</vt:lpstr>
      <vt:lpstr>HGP創英角ｺﾞｼｯｸUB</vt:lpstr>
      <vt:lpstr>Meiryo UI</vt:lpstr>
      <vt:lpstr>游ゴシック</vt:lpstr>
      <vt:lpstr>Arial</vt:lpstr>
      <vt:lpstr>Wingdings</vt:lpstr>
      <vt:lpstr>Office テーマ</vt:lpstr>
      <vt:lpstr>オープンデータリーダの皆様へのお願い</vt:lpstr>
      <vt:lpstr>PowerPoint プレゼンテーション</vt:lpstr>
      <vt:lpstr>1. 今後の庁内での研修開催にあたって</vt:lpstr>
      <vt:lpstr>2. オープンデータ化支援研修について</vt:lpstr>
      <vt:lpstr>3. オープンデータ研修ポータルのご紹介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cp:lastModifiedBy/>
  <cp:revision>1</cp:revision>
  <dcterms:created xsi:type="dcterms:W3CDTF">2018-12-06T00:32:25Z</dcterms:created>
  <dcterms:modified xsi:type="dcterms:W3CDTF">2018-12-19T06:08:32Z</dcterms:modified>
</cp:coreProperties>
</file>