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088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1988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9354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26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076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4334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0260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3367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5785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246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927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2EF9C-B7F7-47A6-A866-17A9D156D980}" type="datetimeFigureOut">
              <a:rPr kumimoji="1" lang="ja-JP" altLang="en-US" smtClean="0"/>
              <a:t>2019/1/29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E5157-5181-44F9-A3CF-85491E34A1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757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enzkenz.xsrv.jp/statbox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データビジュアライズ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の事例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4095482"/>
            <a:ext cx="6858000" cy="1162318"/>
          </a:xfrm>
        </p:spPr>
        <p:txBody>
          <a:bodyPr/>
          <a:lstStyle/>
          <a:p>
            <a:r>
              <a:rPr kumimoji="1" lang="ja-JP" altLang="en-US" dirty="0" smtClean="0"/>
              <a:t>オープンデータリーダー研修資料</a:t>
            </a:r>
            <a:endParaRPr kumimoji="1" lang="ja-JP" altLang="en-US" dirty="0"/>
          </a:p>
        </p:txBody>
      </p:sp>
      <p:pic>
        <p:nvPicPr>
          <p:cNvPr id="4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77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乗算記号 2"/>
          <p:cNvSpPr/>
          <p:nvPr/>
        </p:nvSpPr>
        <p:spPr>
          <a:xfrm>
            <a:off x="631065" y="-680646"/>
            <a:ext cx="7675808" cy="7675808"/>
          </a:xfrm>
          <a:prstGeom prst="mathMultiply">
            <a:avLst>
              <a:gd name="adj1" fmla="val 7916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525619" y="1729638"/>
            <a:ext cx="7886700" cy="2481753"/>
          </a:xfrm>
        </p:spPr>
        <p:txBody>
          <a:bodyPr>
            <a:noAutofit/>
          </a:bodyPr>
          <a:lstStyle/>
          <a:p>
            <a:pPr algn="ctr"/>
            <a:r>
              <a:rPr lang="ja-JP" altLang="en-US" sz="5400" dirty="0"/>
              <a:t>ここ</a:t>
            </a:r>
            <a:r>
              <a:rPr lang="ja-JP" altLang="en-US" sz="5400" dirty="0" smtClean="0"/>
              <a:t>がダメだよ</a:t>
            </a:r>
            <a:r>
              <a:rPr lang="en-US" altLang="ja-JP" sz="5400" dirty="0" smtClean="0"/>
              <a:t/>
            </a:r>
            <a:br>
              <a:rPr lang="en-US" altLang="ja-JP" sz="5400" dirty="0" smtClean="0"/>
            </a:br>
            <a:r>
              <a:rPr lang="ja-JP" altLang="en-US" sz="5400" dirty="0" smtClean="0"/>
              <a:t>（機械が読みずらい）</a:t>
            </a:r>
            <a:r>
              <a:rPr lang="en-US" altLang="ja-JP" sz="5400" dirty="0" smtClean="0"/>
              <a:t/>
            </a:r>
            <a:br>
              <a:rPr lang="en-US" altLang="ja-JP" sz="5400" dirty="0" smtClean="0"/>
            </a:br>
            <a:r>
              <a:rPr lang="en-US" altLang="ja-JP" sz="5400" dirty="0" smtClean="0"/>
              <a:t>Excel</a:t>
            </a:r>
            <a:r>
              <a:rPr lang="ja-JP" altLang="en-US" sz="5400" dirty="0" smtClean="0"/>
              <a:t>データ</a:t>
            </a:r>
            <a:endParaRPr kumimoji="1" lang="ja-JP" altLang="en-US" sz="5400" dirty="0"/>
          </a:p>
        </p:txBody>
      </p:sp>
      <p:pic>
        <p:nvPicPr>
          <p:cNvPr id="4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05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29" y="1053472"/>
            <a:ext cx="8723027" cy="4510201"/>
          </a:xfrm>
          <a:prstGeom prst="rect">
            <a:avLst/>
          </a:prstGeom>
        </p:spPr>
      </p:pic>
      <p:sp>
        <p:nvSpPr>
          <p:cNvPr id="5" name="角丸四角形吹き出し 4"/>
          <p:cNvSpPr/>
          <p:nvPr/>
        </p:nvSpPr>
        <p:spPr>
          <a:xfrm>
            <a:off x="3684539" y="203468"/>
            <a:ext cx="2535957" cy="924682"/>
          </a:xfrm>
          <a:prstGeom prst="wedgeRoundRectCallout">
            <a:avLst>
              <a:gd name="adj1" fmla="val -86658"/>
              <a:gd name="adj2" fmla="val 9758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項目名などの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セルが結合されている</a:t>
            </a:r>
            <a:endParaRPr kumimoji="1" lang="ja-JP" altLang="en-US" dirty="0"/>
          </a:p>
        </p:txBody>
      </p:sp>
      <p:sp>
        <p:nvSpPr>
          <p:cNvPr id="6" name="角丸四角形吹き出し 5"/>
          <p:cNvSpPr/>
          <p:nvPr/>
        </p:nvSpPr>
        <p:spPr>
          <a:xfrm>
            <a:off x="1264492" y="3575586"/>
            <a:ext cx="3165840" cy="924682"/>
          </a:xfrm>
          <a:prstGeom prst="wedgeRoundRectCallout">
            <a:avLst>
              <a:gd name="adj1" fmla="val -62281"/>
              <a:gd name="adj2" fmla="val -5005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項目名が省略されていたり、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「</a:t>
            </a:r>
            <a:r>
              <a:rPr kumimoji="1" lang="en-US" altLang="ja-JP" dirty="0" smtClean="0"/>
              <a:t>〃</a:t>
            </a:r>
            <a:r>
              <a:rPr kumimoji="1" lang="ja-JP" altLang="en-US" dirty="0" smtClean="0"/>
              <a:t>」で表示されている</a:t>
            </a:r>
            <a:endParaRPr kumimoji="1" lang="ja-JP" altLang="en-US" dirty="0"/>
          </a:p>
        </p:txBody>
      </p:sp>
      <p:sp>
        <p:nvSpPr>
          <p:cNvPr id="7" name="角丸四角形吹き出し 6"/>
          <p:cNvSpPr/>
          <p:nvPr/>
        </p:nvSpPr>
        <p:spPr>
          <a:xfrm>
            <a:off x="5473737" y="4796932"/>
            <a:ext cx="3165840" cy="924682"/>
          </a:xfrm>
          <a:prstGeom prst="wedgeRoundRectCallout">
            <a:avLst>
              <a:gd name="adj1" fmla="val -43568"/>
              <a:gd name="adj2" fmla="val -9601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数値の表示にスペースや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カンマが入っている</a:t>
            </a:r>
            <a:endParaRPr kumimoji="1" lang="ja-JP" altLang="en-US" dirty="0"/>
          </a:p>
        </p:txBody>
      </p:sp>
      <p:pic>
        <p:nvPicPr>
          <p:cNvPr id="8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98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2" y="640253"/>
            <a:ext cx="8315956" cy="5406137"/>
          </a:xfrm>
          <a:prstGeom prst="rect">
            <a:avLst/>
          </a:prstGeom>
        </p:spPr>
      </p:pic>
      <p:sp>
        <p:nvSpPr>
          <p:cNvPr id="5" name="角丸四角形吹き出し 4"/>
          <p:cNvSpPr/>
          <p:nvPr/>
        </p:nvSpPr>
        <p:spPr>
          <a:xfrm>
            <a:off x="5680764" y="1730919"/>
            <a:ext cx="2535957" cy="924682"/>
          </a:xfrm>
          <a:prstGeom prst="wedgeRoundRectCallout">
            <a:avLst>
              <a:gd name="adj1" fmla="val -50093"/>
              <a:gd name="adj2" fmla="val 79480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マイナス値を「△」などで表示されている</a:t>
            </a:r>
            <a:endParaRPr kumimoji="1" lang="ja-JP" altLang="en-US" dirty="0"/>
          </a:p>
        </p:txBody>
      </p:sp>
      <p:sp>
        <p:nvSpPr>
          <p:cNvPr id="6" name="角丸四角形吹き出し 5"/>
          <p:cNvSpPr/>
          <p:nvPr/>
        </p:nvSpPr>
        <p:spPr>
          <a:xfrm>
            <a:off x="3073383" y="4980040"/>
            <a:ext cx="2953930" cy="924682"/>
          </a:xfrm>
          <a:prstGeom prst="wedgeRoundRectCallout">
            <a:avLst>
              <a:gd name="adj1" fmla="val -50480"/>
              <a:gd name="adj2" fmla="val -12526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データに数字と文字列が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混じっている</a:t>
            </a:r>
            <a:endParaRPr kumimoji="1" lang="ja-JP" altLang="en-US" dirty="0"/>
          </a:p>
        </p:txBody>
      </p:sp>
      <p:pic>
        <p:nvPicPr>
          <p:cNvPr id="8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67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86" y="259862"/>
            <a:ext cx="8732667" cy="6204104"/>
          </a:xfrm>
          <a:prstGeom prst="rect">
            <a:avLst/>
          </a:prstGeom>
        </p:spPr>
      </p:pic>
      <p:sp>
        <p:nvSpPr>
          <p:cNvPr id="5" name="角丸四角形吹き出し 4"/>
          <p:cNvSpPr/>
          <p:nvPr/>
        </p:nvSpPr>
        <p:spPr>
          <a:xfrm>
            <a:off x="3285296" y="1151370"/>
            <a:ext cx="2059438" cy="924682"/>
          </a:xfrm>
          <a:prstGeom prst="wedgeRoundRectCallout">
            <a:avLst>
              <a:gd name="adj1" fmla="val -51969"/>
              <a:gd name="adj2" fmla="val 10872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項目名が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省略されている</a:t>
            </a:r>
            <a:endParaRPr kumimoji="1" lang="ja-JP" altLang="en-US" dirty="0"/>
          </a:p>
        </p:txBody>
      </p:sp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02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5140"/>
            <a:ext cx="9144000" cy="570772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15910" y="1584101"/>
            <a:ext cx="9028090" cy="2307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15910" y="3891341"/>
            <a:ext cx="9028090" cy="249658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吹き出し 4"/>
          <p:cNvSpPr/>
          <p:nvPr/>
        </p:nvSpPr>
        <p:spPr>
          <a:xfrm>
            <a:off x="6220496" y="3429000"/>
            <a:ext cx="2756079" cy="846786"/>
          </a:xfrm>
          <a:prstGeom prst="wedgeRoundRectCallout">
            <a:avLst>
              <a:gd name="adj1" fmla="val -64518"/>
              <a:gd name="adj2" fmla="val 174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別の単位のデータが</a:t>
            </a:r>
            <a:endParaRPr kumimoji="1" lang="en-US" altLang="ja-JP" dirty="0" smtClean="0"/>
          </a:p>
          <a:p>
            <a:pPr algn="ctr"/>
            <a:r>
              <a:rPr kumimoji="1" lang="ja-JP" altLang="en-US" dirty="0" smtClean="0"/>
              <a:t>ひとつの表になっている</a:t>
            </a:r>
            <a:endParaRPr kumimoji="1" lang="en-US" altLang="ja-JP" dirty="0" smtClean="0"/>
          </a:p>
        </p:txBody>
      </p:sp>
      <p:pic>
        <p:nvPicPr>
          <p:cNvPr id="8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928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875763" y="1249251"/>
            <a:ext cx="7495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600" dirty="0" smtClean="0"/>
              <a:t>年度ごとに行列の並びが変化する</a:t>
            </a:r>
            <a:endParaRPr kumimoji="1" lang="en-US" altLang="ja-JP" sz="3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3600" dirty="0" smtClean="0"/>
              <a:t>項目名の標記に揺れがある</a:t>
            </a:r>
            <a:endParaRPr lang="en-US" altLang="ja-JP" sz="3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600" dirty="0"/>
              <a:t>単位が</a:t>
            </a:r>
            <a:r>
              <a:rPr kumimoji="1" lang="ja-JP" altLang="en-US" sz="3600" dirty="0" smtClean="0"/>
              <a:t>分からない</a:t>
            </a:r>
            <a:endParaRPr kumimoji="1" lang="en-US" altLang="ja-JP" sz="3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3600" dirty="0" smtClean="0"/>
              <a:t>同じ名前の項目名がある</a:t>
            </a:r>
            <a:endParaRPr kumimoji="1" lang="ja-JP" altLang="en-US" sz="36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911402" y="3709115"/>
            <a:ext cx="2459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 err="1"/>
              <a:t>e</a:t>
            </a:r>
            <a:r>
              <a:rPr kumimoji="1" lang="en-US" altLang="ja-JP" sz="4800" dirty="0" err="1" smtClean="0"/>
              <a:t>tc</a:t>
            </a:r>
            <a:r>
              <a:rPr kumimoji="1" lang="ja-JP" altLang="en-US" sz="4800" dirty="0" smtClean="0"/>
              <a:t>・・・・</a:t>
            </a:r>
            <a:endParaRPr kumimoji="1" lang="ja-JP" altLang="en-US" sz="4800" dirty="0"/>
          </a:p>
        </p:txBody>
      </p:sp>
      <p:pic>
        <p:nvPicPr>
          <p:cNvPr id="5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35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/>
          <a:srcRect b="31400"/>
          <a:stretch/>
        </p:blipFill>
        <p:spPr>
          <a:xfrm>
            <a:off x="0" y="3521748"/>
            <a:ext cx="9144000" cy="32654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b="31092"/>
          <a:stretch/>
        </p:blipFill>
        <p:spPr>
          <a:xfrm>
            <a:off x="0" y="0"/>
            <a:ext cx="9144000" cy="33677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二等辺三角形 5"/>
          <p:cNvSpPr/>
          <p:nvPr/>
        </p:nvSpPr>
        <p:spPr>
          <a:xfrm flipV="1">
            <a:off x="3734874" y="3167836"/>
            <a:ext cx="2086378" cy="553791"/>
          </a:xfrm>
          <a:prstGeom prst="triangl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形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94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/>
          <a:srcRect b="31400"/>
          <a:stretch/>
        </p:blipFill>
        <p:spPr>
          <a:xfrm>
            <a:off x="0" y="3521748"/>
            <a:ext cx="9144000" cy="32654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b="31092"/>
          <a:stretch/>
        </p:blipFill>
        <p:spPr>
          <a:xfrm>
            <a:off x="0" y="0"/>
            <a:ext cx="9144000" cy="33677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二等辺三角形 5"/>
          <p:cNvSpPr/>
          <p:nvPr/>
        </p:nvSpPr>
        <p:spPr>
          <a:xfrm flipV="1">
            <a:off x="3734874" y="3167836"/>
            <a:ext cx="2086378" cy="553791"/>
          </a:xfrm>
          <a:prstGeom prst="triangl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角丸四角形吹き出し 1"/>
          <p:cNvSpPr/>
          <p:nvPr/>
        </p:nvSpPr>
        <p:spPr>
          <a:xfrm>
            <a:off x="186745" y="1319800"/>
            <a:ext cx="7096257" cy="1416621"/>
          </a:xfrm>
          <a:prstGeom prst="wedgeRoundRectCallout">
            <a:avLst>
              <a:gd name="adj1" fmla="val -21951"/>
              <a:gd name="adj2" fmla="val 114991"/>
              <a:gd name="adj3" fmla="val 16667"/>
            </a:avLst>
          </a:prstGeom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 smtClean="0"/>
              <a:t>「ファイル」→「名前を付けて保存」で</a:t>
            </a:r>
            <a:r>
              <a:rPr kumimoji="1" lang="en-US" altLang="ja-JP" sz="3600" dirty="0" smtClean="0"/>
              <a:t>CSV</a:t>
            </a:r>
            <a:r>
              <a:rPr lang="ja-JP" altLang="en-US" sz="3600" dirty="0" smtClean="0"/>
              <a:t>で保存</a:t>
            </a:r>
            <a:endParaRPr kumimoji="1" lang="ja-JP" altLang="en-US" sz="3600" dirty="0"/>
          </a:p>
        </p:txBody>
      </p:sp>
      <p:pic>
        <p:nvPicPr>
          <p:cNvPr id="7" name="図形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1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0014" y="2438626"/>
            <a:ext cx="7886700" cy="1115944"/>
          </a:xfrm>
        </p:spPr>
        <p:txBody>
          <a:bodyPr>
            <a:normAutofit/>
          </a:bodyPr>
          <a:lstStyle/>
          <a:p>
            <a:pPr algn="ctr"/>
            <a:r>
              <a:rPr lang="ja-JP" altLang="en-US" sz="6600" dirty="0"/>
              <a:t>位置情報</a:t>
            </a:r>
            <a:r>
              <a:rPr kumimoji="1" lang="ja-JP" altLang="en-US" sz="6600" dirty="0" smtClean="0"/>
              <a:t>データ</a:t>
            </a:r>
            <a:endParaRPr kumimoji="1" lang="ja-JP" altLang="en-US" sz="66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816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95459" y="2128884"/>
            <a:ext cx="7886700" cy="1953719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4000" dirty="0" smtClean="0"/>
              <a:t>公共施設一覧や</a:t>
            </a:r>
            <a:r>
              <a:rPr lang="ja-JP" altLang="en-US" sz="4000" dirty="0" smtClean="0"/>
              <a:t>避難場所等は、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 smtClean="0"/>
              <a:t>緯度経度を記録することで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/>
              <a:t>地図上</a:t>
            </a:r>
            <a:r>
              <a:rPr lang="ja-JP" altLang="en-US" sz="4000" dirty="0" smtClean="0"/>
              <a:t>にプロットできる</a:t>
            </a:r>
            <a:endParaRPr kumimoji="1" lang="ja-JP" altLang="en-US" sz="40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424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0014" y="2438626"/>
            <a:ext cx="7886700" cy="1115944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600" dirty="0" smtClean="0"/>
              <a:t>統計データ</a:t>
            </a:r>
            <a:endParaRPr kumimoji="1" lang="ja-JP" altLang="en-US" sz="66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460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592428" y="0"/>
            <a:ext cx="7886700" cy="79462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4000" dirty="0" smtClean="0"/>
              <a:t>CSV</a:t>
            </a:r>
            <a:r>
              <a:rPr kumimoji="1" lang="ja-JP" altLang="en-US" sz="4000" dirty="0" smtClean="0"/>
              <a:t>ファイルに緯度経度を記入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62062"/>
            <a:ext cx="8848725" cy="43338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テキスト ボックス 3"/>
          <p:cNvSpPr txBox="1"/>
          <p:nvPr/>
        </p:nvSpPr>
        <p:spPr>
          <a:xfrm>
            <a:off x="147637" y="5595937"/>
            <a:ext cx="5640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音更町　</a:t>
            </a:r>
            <a:r>
              <a:rPr kumimoji="1" lang="en-US" altLang="ja-JP" dirty="0" smtClean="0"/>
              <a:t>AED</a:t>
            </a:r>
            <a:r>
              <a:rPr kumimoji="1" lang="ja-JP" altLang="en-US" dirty="0" smtClean="0"/>
              <a:t>設置箇所</a:t>
            </a:r>
            <a:endParaRPr kumimoji="1" lang="ja-JP" alt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5885645" y="1146220"/>
            <a:ext cx="1506828" cy="463438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45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95459" y="2128884"/>
            <a:ext cx="7886700" cy="1953719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4000" dirty="0" smtClean="0"/>
              <a:t>GIS</a:t>
            </a:r>
            <a:r>
              <a:rPr kumimoji="1" lang="ja-JP" altLang="en-US" sz="4000" dirty="0" smtClean="0"/>
              <a:t>で見てみよう</a:t>
            </a:r>
            <a:endParaRPr kumimoji="1" lang="ja-JP" altLang="en-US" sz="40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46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82580" y="0"/>
            <a:ext cx="7886700" cy="145144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sz="4000" dirty="0" smtClean="0"/>
              <a:t>AED</a:t>
            </a:r>
            <a:r>
              <a:rPr kumimoji="1" lang="ja-JP" altLang="en-US" sz="4000" dirty="0" smtClean="0"/>
              <a:t>設置箇所を</a:t>
            </a:r>
            <a:r>
              <a:rPr kumimoji="1" lang="en-US" altLang="ja-JP" sz="4000" dirty="0" smtClean="0"/>
              <a:t>GIS</a:t>
            </a:r>
            <a:r>
              <a:rPr kumimoji="1" lang="ja-JP" altLang="en-US" sz="4000" dirty="0" smtClean="0"/>
              <a:t>で表示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lang="ja-JP" altLang="en-US" sz="4000" dirty="0"/>
              <a:t>慣れれば</a:t>
            </a:r>
            <a:r>
              <a:rPr lang="en-US" altLang="ja-JP" sz="4000" dirty="0" smtClean="0"/>
              <a:t>10</a:t>
            </a:r>
            <a:r>
              <a:rPr lang="ja-JP" altLang="en-US" sz="4000" dirty="0" smtClean="0"/>
              <a:t>分もあれば地図化できる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580" y="1270536"/>
            <a:ext cx="7724910" cy="5587464"/>
          </a:xfrm>
          <a:prstGeom prst="rect">
            <a:avLst/>
          </a:prstGeom>
        </p:spPr>
      </p:pic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19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95459" y="2128884"/>
            <a:ext cx="7886700" cy="1953719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sz="4000" dirty="0" err="1" smtClean="0"/>
              <a:t>WebGIS</a:t>
            </a:r>
            <a:r>
              <a:rPr kumimoji="1" lang="ja-JP" altLang="en-US" sz="4000" dirty="0" smtClean="0"/>
              <a:t>の「ひなた</a:t>
            </a:r>
            <a:r>
              <a:rPr kumimoji="1" lang="en-US" altLang="ja-JP" sz="4000" dirty="0" smtClean="0"/>
              <a:t>GIS</a:t>
            </a:r>
            <a:r>
              <a:rPr kumimoji="1" lang="ja-JP" altLang="en-US" sz="4000" dirty="0" smtClean="0"/>
              <a:t>」を使うと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kumimoji="1" lang="ja-JP" altLang="en-US" sz="4000" dirty="0" smtClean="0"/>
              <a:t>ドラッグアンドドロップで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lang="ja-JP" altLang="en-US" sz="4000" dirty="0" smtClean="0"/>
              <a:t>地図化できます。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 smtClean="0"/>
              <a:t>（ただし、</a:t>
            </a:r>
            <a:r>
              <a:rPr lang="en-US" altLang="ja-JP" sz="4000" dirty="0" smtClean="0"/>
              <a:t>Google Chrome</a:t>
            </a:r>
            <a:r>
              <a:rPr lang="ja-JP" altLang="en-US" sz="4000" dirty="0" smtClean="0"/>
              <a:t>を使用する）</a:t>
            </a:r>
            <a:endParaRPr kumimoji="1" lang="ja-JP" altLang="en-US" sz="40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2394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2553"/>
            <a:ext cx="9144000" cy="45310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タイトル 1"/>
          <p:cNvSpPr txBox="1">
            <a:spLocks/>
          </p:cNvSpPr>
          <p:nvPr/>
        </p:nvSpPr>
        <p:spPr>
          <a:xfrm>
            <a:off x="682580" y="0"/>
            <a:ext cx="7886700" cy="1339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4000" dirty="0" smtClean="0"/>
              <a:t>緯度経度付きの</a:t>
            </a:r>
            <a:r>
              <a:rPr lang="en-US" altLang="ja-JP" sz="4000" dirty="0" smtClean="0"/>
              <a:t>CSV</a:t>
            </a:r>
            <a:r>
              <a:rPr lang="ja-JP" altLang="en-US" sz="4000" dirty="0" smtClean="0"/>
              <a:t>ファイルを</a:t>
            </a:r>
            <a:endParaRPr lang="en-US" altLang="ja-JP" sz="4000" dirty="0" smtClean="0"/>
          </a:p>
          <a:p>
            <a:pPr algn="ctr"/>
            <a:r>
              <a:rPr lang="ja-JP" altLang="en-US" sz="4000" dirty="0" smtClean="0"/>
              <a:t>ドラッグアンドドロップ</a:t>
            </a:r>
            <a:endParaRPr lang="en-US" altLang="ja-JP" sz="4000" dirty="0" smtClean="0"/>
          </a:p>
        </p:txBody>
      </p:sp>
      <p:pic>
        <p:nvPicPr>
          <p:cNvPr id="6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429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682580" y="0"/>
            <a:ext cx="7886700" cy="1339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4000" dirty="0" smtClean="0"/>
              <a:t>地図にポイントを表示できる</a:t>
            </a:r>
            <a:endParaRPr lang="en-US" altLang="ja-JP" sz="4000" dirty="0" smtClean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7232"/>
            <a:ext cx="9144000" cy="44792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06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2112135" y="0"/>
            <a:ext cx="5306096" cy="1339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4000" dirty="0" smtClean="0"/>
              <a:t>ポイントの色の変更</a:t>
            </a:r>
            <a:endParaRPr lang="en-US" altLang="ja-JP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4000" dirty="0"/>
              <a:t>クリックで属性表示</a:t>
            </a:r>
            <a:endParaRPr lang="en-US" altLang="ja-JP" sz="4000" dirty="0" smtClean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3068"/>
            <a:ext cx="9144000" cy="44642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200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2125014" y="216076"/>
            <a:ext cx="5306096" cy="1339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ja-JP" altLang="en-US" sz="4000" dirty="0" smtClean="0"/>
              <a:t>ボロノイ図の作成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 smtClean="0"/>
              <a:t>などができます</a:t>
            </a:r>
            <a:endParaRPr lang="en-US" altLang="ja-JP" sz="4000" dirty="0" smtClean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479"/>
            <a:ext cx="9144000" cy="4468259"/>
          </a:xfrm>
          <a:prstGeom prst="rect">
            <a:avLst/>
          </a:prstGeom>
        </p:spPr>
      </p:pic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56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95459" y="2128884"/>
            <a:ext cx="7886700" cy="1953719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4000" dirty="0" smtClean="0"/>
              <a:t>位置情報はどうやって</a:t>
            </a:r>
            <a:r>
              <a:rPr lang="ja-JP" altLang="en-US" sz="4000" dirty="0"/>
              <a:t>付ける</a:t>
            </a:r>
            <a:r>
              <a:rPr lang="ja-JP" altLang="en-US" sz="4000" dirty="0" smtClean="0"/>
              <a:t>か？</a:t>
            </a:r>
            <a:endParaRPr kumimoji="1" lang="ja-JP" altLang="en-US" sz="40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143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95459" y="2128884"/>
            <a:ext cx="7886700" cy="1953719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9600" dirty="0" smtClean="0">
                <a:solidFill>
                  <a:srgbClr val="FF0000"/>
                </a:solidFill>
              </a:rPr>
              <a:t>注意！</a:t>
            </a:r>
            <a:endParaRPr kumimoji="1" lang="ja-JP" altLang="en-US" sz="9600" dirty="0">
              <a:solidFill>
                <a:srgbClr val="FF0000"/>
              </a:solidFill>
            </a:endParaRP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53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2892" y="133307"/>
            <a:ext cx="7886700" cy="459120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sz="4000" dirty="0" smtClean="0"/>
              <a:t>RESAS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3638"/>
            <a:ext cx="9144000" cy="4410724"/>
          </a:xfrm>
          <a:prstGeom prst="rect">
            <a:avLst/>
          </a:prstGeom>
        </p:spPr>
      </p:pic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0" y="6523471"/>
            <a:ext cx="4893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latin typeface="+mj-ea"/>
                <a:ea typeface="+mj-ea"/>
              </a:rPr>
              <a:t>引用：ＲＥＳＡＳ（</a:t>
            </a:r>
            <a:r>
              <a:rPr kumimoji="1" lang="en-US" altLang="ja-JP" sz="1200" dirty="0" smtClean="0">
                <a:latin typeface="+mj-ea"/>
                <a:ea typeface="+mj-ea"/>
              </a:rPr>
              <a:t>https</a:t>
            </a:r>
            <a:r>
              <a:rPr kumimoji="1" lang="en-US" altLang="ja-JP" sz="1400" dirty="0" smtClean="0">
                <a:latin typeface="+mj-ea"/>
                <a:ea typeface="+mj-ea"/>
              </a:rPr>
              <a:t>://resas.go.jp</a:t>
            </a:r>
            <a:r>
              <a:rPr kumimoji="1" lang="ja-JP" altLang="en-US" sz="1400" dirty="0" smtClean="0">
                <a:latin typeface="+mj-ea"/>
                <a:ea typeface="+mj-ea"/>
              </a:rPr>
              <a:t>）</a:t>
            </a:r>
            <a:endParaRPr kumimoji="1" lang="en-US" altLang="ja-JP" sz="14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440171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82580" y="1777285"/>
            <a:ext cx="7886700" cy="2910626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3600" dirty="0" err="1" smtClean="0"/>
              <a:t>GoogleMap</a:t>
            </a:r>
            <a:r>
              <a:rPr lang="ja-JP" altLang="en-US" sz="3600" dirty="0"/>
              <a:t>を</a:t>
            </a:r>
            <a:r>
              <a:rPr lang="ja-JP" altLang="en-US" sz="3600" dirty="0" smtClean="0"/>
              <a:t>使って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kumimoji="1" lang="ja-JP" altLang="en-US" sz="3600" dirty="0" smtClean="0"/>
              <a:t>住所や施設名を検索した</a:t>
            </a:r>
            <a:r>
              <a:rPr kumimoji="1" lang="en-US" altLang="ja-JP" sz="3600" dirty="0" smtClean="0"/>
              <a:t/>
            </a:r>
            <a:br>
              <a:rPr kumimoji="1" lang="en-US" altLang="ja-JP" sz="3600" dirty="0" smtClean="0"/>
            </a:br>
            <a:r>
              <a:rPr kumimoji="1" lang="ja-JP" altLang="en-US" sz="3600" dirty="0" smtClean="0"/>
              <a:t>アドレス検索の結果は</a:t>
            </a:r>
            <a:r>
              <a:rPr kumimoji="1" lang="en-US" altLang="ja-JP" sz="3600" dirty="0" smtClean="0"/>
              <a:t/>
            </a:r>
            <a:br>
              <a:rPr kumimoji="1" lang="en-US" altLang="ja-JP" sz="3600" dirty="0" smtClean="0"/>
            </a:br>
            <a:r>
              <a:rPr lang="ja-JP" altLang="en-US" sz="3600" dirty="0"/>
              <a:t>オープンデータでは</a:t>
            </a:r>
            <a:r>
              <a:rPr lang="ja-JP" altLang="en-US" sz="3600" dirty="0" smtClean="0"/>
              <a:t>使えません。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lang="ja-JP" altLang="en-US" sz="3600" dirty="0"/>
              <a:t>位置</a:t>
            </a:r>
            <a:r>
              <a:rPr lang="ja-JP" altLang="en-US" sz="3600" dirty="0" smtClean="0"/>
              <a:t>情報データベースにも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lang="ja-JP" altLang="en-US" sz="3600" dirty="0"/>
              <a:t>著作権が</a:t>
            </a:r>
            <a:r>
              <a:rPr lang="ja-JP" altLang="en-US" sz="3600" dirty="0" smtClean="0"/>
              <a:t>あります。</a:t>
            </a:r>
            <a:endParaRPr kumimoji="1" lang="ja-JP" altLang="en-US" sz="36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4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82580" y="1777285"/>
            <a:ext cx="7886700" cy="2910626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3600" dirty="0" smtClean="0"/>
              <a:t>Google</a:t>
            </a:r>
            <a:r>
              <a:rPr kumimoji="1" lang="ja-JP" altLang="en-US" sz="3600" dirty="0" smtClean="0"/>
              <a:t>のマイマップで作成した</a:t>
            </a:r>
            <a:r>
              <a:rPr kumimoji="1" lang="en-US" altLang="ja-JP" sz="3600" dirty="0" smtClean="0"/>
              <a:t/>
            </a:r>
            <a:br>
              <a:rPr kumimoji="1" lang="en-US" altLang="ja-JP" sz="3600" dirty="0" smtClean="0"/>
            </a:br>
            <a:r>
              <a:rPr lang="en-US" altLang="ja-JP" sz="3600" dirty="0" smtClean="0"/>
              <a:t>KML</a:t>
            </a:r>
            <a:r>
              <a:rPr lang="ja-JP" altLang="en-US" sz="3600" dirty="0" smtClean="0"/>
              <a:t>ファイルは、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lang="ja-JP" altLang="en-US" sz="3600" dirty="0"/>
              <a:t>その</a:t>
            </a:r>
            <a:r>
              <a:rPr lang="ja-JP" altLang="en-US" sz="3600" dirty="0" smtClean="0"/>
              <a:t>まま</a:t>
            </a:r>
            <a:r>
              <a:rPr lang="ja-JP" altLang="en-US" sz="3600" dirty="0"/>
              <a:t>オープンデータには</a:t>
            </a:r>
            <a:r>
              <a:rPr lang="ja-JP" altLang="en-US" sz="3600" dirty="0" smtClean="0"/>
              <a:t>できません</a:t>
            </a:r>
            <a:r>
              <a:rPr lang="en-US" altLang="ja-JP" sz="3600" dirty="0" smtClean="0"/>
              <a:t/>
            </a:r>
            <a:br>
              <a:rPr lang="en-US" altLang="ja-JP" sz="3600" dirty="0" smtClean="0"/>
            </a:br>
            <a:r>
              <a:rPr lang="ja-JP" altLang="en-US" sz="3600" dirty="0" smtClean="0"/>
              <a:t>（残念ながら）</a:t>
            </a:r>
            <a:endParaRPr kumimoji="1" lang="ja-JP" altLang="en-US" sz="36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7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95459" y="2128884"/>
            <a:ext cx="7886700" cy="1953719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4000" dirty="0" smtClean="0"/>
              <a:t>位置情報はどうやって</a:t>
            </a:r>
            <a:r>
              <a:rPr lang="ja-JP" altLang="en-US" sz="4000" dirty="0"/>
              <a:t>付ける</a:t>
            </a:r>
            <a:r>
              <a:rPr lang="ja-JP" altLang="en-US" sz="4000" dirty="0" smtClean="0"/>
              <a:t>か？</a:t>
            </a:r>
            <a:endParaRPr kumimoji="1" lang="ja-JP" altLang="en-US" sz="40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1666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4540"/>
            <a:ext cx="9144000" cy="446498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28650" y="762495"/>
            <a:ext cx="7886700" cy="768862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4000" dirty="0" smtClean="0"/>
              <a:t>地理院地図</a:t>
            </a:r>
            <a:endParaRPr kumimoji="1" lang="ja-JP" altLang="en-US" sz="4000" dirty="0"/>
          </a:p>
        </p:txBody>
      </p:sp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54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28650" y="412124"/>
            <a:ext cx="7886700" cy="111923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ja-JP" altLang="en-US" sz="4000" dirty="0" smtClean="0"/>
              <a:t>建物データの精度は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kumimoji="1" lang="ja-JP" altLang="en-US" sz="4000" dirty="0" smtClean="0"/>
              <a:t>いまいちだけど、道路は正確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1143"/>
            <a:ext cx="9144000" cy="4494508"/>
          </a:xfrm>
          <a:prstGeom prst="rect">
            <a:avLst/>
          </a:prstGeom>
        </p:spPr>
      </p:pic>
      <p:pic>
        <p:nvPicPr>
          <p:cNvPr id="5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5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28650" y="412124"/>
            <a:ext cx="7886700" cy="111923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ja-JP" altLang="en-US" sz="4000" dirty="0" smtClean="0"/>
              <a:t>中心の十字を調べたい建物に合わせ、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lang="ja-JP" altLang="en-US" sz="4000" dirty="0"/>
              <a:t>緯度経度</a:t>
            </a:r>
            <a:r>
              <a:rPr lang="ja-JP" altLang="en-US" sz="4000" dirty="0" smtClean="0"/>
              <a:t>を</a:t>
            </a:r>
            <a:r>
              <a:rPr lang="ja-JP" altLang="en-US" sz="4000" dirty="0"/>
              <a:t>コピー</a:t>
            </a:r>
            <a:r>
              <a:rPr lang="ja-JP" altLang="en-US" sz="4000" dirty="0" smtClean="0"/>
              <a:t>して貼り付け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4540"/>
            <a:ext cx="9144000" cy="4464988"/>
          </a:xfrm>
          <a:prstGeom prst="rect">
            <a:avLst/>
          </a:prstGeom>
        </p:spPr>
      </p:pic>
      <p:sp>
        <p:nvSpPr>
          <p:cNvPr id="5" name="下矢印 4"/>
          <p:cNvSpPr/>
          <p:nvPr/>
        </p:nvSpPr>
        <p:spPr>
          <a:xfrm rot="3135043">
            <a:off x="931836" y="4935113"/>
            <a:ext cx="450761" cy="987959"/>
          </a:xfrm>
          <a:prstGeom prst="downArrow">
            <a:avLst>
              <a:gd name="adj1" fmla="val 50000"/>
              <a:gd name="adj2" fmla="val 112893"/>
            </a:avLst>
          </a:prstGeom>
          <a:solidFill>
            <a:srgbClr val="FF00FF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下矢印 5"/>
          <p:cNvSpPr/>
          <p:nvPr/>
        </p:nvSpPr>
        <p:spPr>
          <a:xfrm rot="3135043">
            <a:off x="4767594" y="3168561"/>
            <a:ext cx="450761" cy="987959"/>
          </a:xfrm>
          <a:prstGeom prst="downArrow">
            <a:avLst>
              <a:gd name="adj1" fmla="val 50000"/>
              <a:gd name="adj2" fmla="val 112893"/>
            </a:avLst>
          </a:prstGeom>
          <a:solidFill>
            <a:srgbClr val="FF00FF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9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28650" y="762495"/>
            <a:ext cx="7886700" cy="768862"/>
          </a:xfrm>
        </p:spPr>
        <p:txBody>
          <a:bodyPr>
            <a:normAutofit/>
          </a:bodyPr>
          <a:lstStyle/>
          <a:p>
            <a:pPr algn="ctr"/>
            <a:r>
              <a:rPr lang="ja-JP" altLang="en-US" sz="4000" dirty="0"/>
              <a:t>位置情報データベース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1357"/>
            <a:ext cx="9144000" cy="5325140"/>
          </a:xfrm>
          <a:prstGeom prst="rect">
            <a:avLst/>
          </a:prstGeom>
        </p:spPr>
      </p:pic>
      <p:pic>
        <p:nvPicPr>
          <p:cNvPr id="5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6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28650" y="206062"/>
            <a:ext cx="7886700" cy="1054839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ja-JP" altLang="en-US" sz="4000" dirty="0" smtClean="0"/>
              <a:t>北海道オープンデータポータルに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kumimoji="1" lang="en-US" altLang="ja-JP" sz="4000" dirty="0" smtClean="0"/>
              <a:t>CSV</a:t>
            </a:r>
            <a:r>
              <a:rPr kumimoji="1" lang="ja-JP" altLang="en-US" sz="4000" dirty="0" smtClean="0"/>
              <a:t>ファイルが</a:t>
            </a:r>
            <a:r>
              <a:rPr lang="ja-JP" altLang="en-US" sz="4000" dirty="0" smtClean="0"/>
              <a:t>置いて</a:t>
            </a:r>
            <a:r>
              <a:rPr lang="ja-JP" altLang="en-US" sz="4000" dirty="0"/>
              <a:t>あります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1132"/>
            <a:ext cx="9144000" cy="5086350"/>
          </a:xfrm>
          <a:prstGeom prst="rect">
            <a:avLst/>
          </a:prstGeom>
        </p:spPr>
      </p:pic>
      <p:sp>
        <p:nvSpPr>
          <p:cNvPr id="5" name="下矢印 4"/>
          <p:cNvSpPr/>
          <p:nvPr/>
        </p:nvSpPr>
        <p:spPr>
          <a:xfrm rot="13327672">
            <a:off x="7268240" y="4316927"/>
            <a:ext cx="450761" cy="987959"/>
          </a:xfrm>
          <a:prstGeom prst="downArrow">
            <a:avLst>
              <a:gd name="adj1" fmla="val 50000"/>
              <a:gd name="adj2" fmla="val 112893"/>
            </a:avLst>
          </a:prstGeom>
          <a:solidFill>
            <a:srgbClr val="FF00FF"/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360608" y="3181082"/>
            <a:ext cx="4018209" cy="37348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6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28650" y="180304"/>
            <a:ext cx="7886700" cy="2026792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ja-JP" altLang="en-US" sz="4000" dirty="0" smtClean="0"/>
              <a:t>施設名に緯度経度を付けた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lang="ja-JP" altLang="en-US" sz="4000" dirty="0"/>
              <a:t>データベースファイル</a:t>
            </a:r>
            <a:r>
              <a:rPr lang="ja-JP" altLang="en-US" sz="4000" dirty="0" smtClean="0"/>
              <a:t>です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/>
              <a:t>ここ</a:t>
            </a:r>
            <a:r>
              <a:rPr lang="ja-JP" altLang="en-US" sz="4000" dirty="0" smtClean="0"/>
              <a:t>から検索して、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 smtClean="0"/>
              <a:t>緯度経度をコピーします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74521"/>
            <a:ext cx="9144000" cy="3937757"/>
          </a:xfrm>
          <a:prstGeom prst="rect">
            <a:avLst/>
          </a:prstGeom>
        </p:spPr>
      </p:pic>
      <p:pic>
        <p:nvPicPr>
          <p:cNvPr id="5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41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28650" y="180304"/>
            <a:ext cx="7886700" cy="2026792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4000" dirty="0" smtClean="0"/>
              <a:t>施設名が一致すれば、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lang="en-US" altLang="ja-JP" sz="4000" dirty="0" err="1" smtClean="0"/>
              <a:t>Vlookup</a:t>
            </a:r>
            <a:r>
              <a:rPr lang="ja-JP" altLang="en-US" sz="4000" dirty="0" smtClean="0"/>
              <a:t>関数でも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/>
              <a:t>緯度経度</a:t>
            </a:r>
            <a:r>
              <a:rPr lang="ja-JP" altLang="en-US" sz="4000" dirty="0" smtClean="0"/>
              <a:t>を確認できます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2972"/>
            <a:ext cx="9144000" cy="3897824"/>
          </a:xfrm>
          <a:prstGeom prst="rect">
            <a:avLst/>
          </a:prstGeom>
        </p:spPr>
      </p:pic>
      <p:pic>
        <p:nvPicPr>
          <p:cNvPr id="4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3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2892" y="133307"/>
            <a:ext cx="7886700" cy="459120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sz="4000" dirty="0" smtClean="0"/>
              <a:t>RESAS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2736"/>
            <a:ext cx="9144000" cy="4512527"/>
          </a:xfrm>
          <a:prstGeom prst="rect">
            <a:avLst/>
          </a:prstGeom>
        </p:spPr>
      </p:pic>
      <p:pic>
        <p:nvPicPr>
          <p:cNvPr id="5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0" y="6523471"/>
            <a:ext cx="4893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latin typeface="+mj-ea"/>
                <a:ea typeface="+mj-ea"/>
              </a:rPr>
              <a:t>引用：ＲＥＳＡＳ（</a:t>
            </a:r>
            <a:r>
              <a:rPr kumimoji="1" lang="en-US" altLang="ja-JP" sz="1200" dirty="0" smtClean="0">
                <a:latin typeface="+mj-ea"/>
                <a:ea typeface="+mj-ea"/>
              </a:rPr>
              <a:t>https</a:t>
            </a:r>
            <a:r>
              <a:rPr kumimoji="1" lang="en-US" altLang="ja-JP" sz="1400" dirty="0" smtClean="0">
                <a:latin typeface="+mj-ea"/>
                <a:ea typeface="+mj-ea"/>
              </a:rPr>
              <a:t>://resas.go.jp</a:t>
            </a:r>
            <a:r>
              <a:rPr kumimoji="1" lang="ja-JP" altLang="en-US" sz="1400" dirty="0" smtClean="0">
                <a:latin typeface="+mj-ea"/>
                <a:ea typeface="+mj-ea"/>
              </a:rPr>
              <a:t>）</a:t>
            </a:r>
            <a:endParaRPr kumimoji="1" lang="en-US" altLang="ja-JP" sz="14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953644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82580" y="1777285"/>
            <a:ext cx="7886700" cy="2910626"/>
          </a:xfrm>
        </p:spPr>
        <p:txBody>
          <a:bodyPr>
            <a:noAutofit/>
          </a:bodyPr>
          <a:lstStyle/>
          <a:p>
            <a:pPr algn="ctr"/>
            <a:r>
              <a:rPr kumimoji="1" lang="ja-JP" altLang="en-US" sz="3600" dirty="0" smtClean="0"/>
              <a:t>利用者が使いやすい形で</a:t>
            </a:r>
            <a:r>
              <a:rPr kumimoji="1" lang="en-US" altLang="ja-JP" sz="3600" dirty="0" smtClean="0"/>
              <a:t/>
            </a:r>
            <a:br>
              <a:rPr kumimoji="1" lang="en-US" altLang="ja-JP" sz="3600" dirty="0" smtClean="0"/>
            </a:br>
            <a:r>
              <a:rPr lang="ja-JP" altLang="en-US" sz="3600" dirty="0"/>
              <a:t>データ</a:t>
            </a:r>
            <a:r>
              <a:rPr lang="ja-JP" altLang="en-US" sz="3600" dirty="0" smtClean="0"/>
              <a:t>を提供できればいいですね</a:t>
            </a:r>
            <a:endParaRPr kumimoji="1" lang="ja-JP" altLang="en-US" sz="36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6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2892" y="133307"/>
            <a:ext cx="7886700" cy="459120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sz="4000" dirty="0" smtClean="0"/>
              <a:t>RESAS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5504"/>
            <a:ext cx="9144000" cy="448699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352104"/>
            <a:ext cx="6980349" cy="835005"/>
          </a:xfrm>
          <a:prstGeom prst="rect">
            <a:avLst/>
          </a:prstGeom>
        </p:spPr>
      </p:pic>
      <p:pic>
        <p:nvPicPr>
          <p:cNvPr id="6" name="図形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0" y="6523471"/>
            <a:ext cx="4893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latin typeface="+mj-ea"/>
                <a:ea typeface="+mj-ea"/>
              </a:rPr>
              <a:t>引用：ＲＥＳＡＳ（</a:t>
            </a:r>
            <a:r>
              <a:rPr kumimoji="1" lang="en-US" altLang="ja-JP" sz="1200" dirty="0" smtClean="0">
                <a:latin typeface="+mj-ea"/>
                <a:ea typeface="+mj-ea"/>
              </a:rPr>
              <a:t>https</a:t>
            </a:r>
            <a:r>
              <a:rPr kumimoji="1" lang="en-US" altLang="ja-JP" sz="1400" dirty="0" smtClean="0">
                <a:latin typeface="+mj-ea"/>
                <a:ea typeface="+mj-ea"/>
              </a:rPr>
              <a:t>://resas.go.jp</a:t>
            </a:r>
            <a:r>
              <a:rPr kumimoji="1" lang="ja-JP" altLang="en-US" sz="1400" dirty="0" smtClean="0">
                <a:latin typeface="+mj-ea"/>
                <a:ea typeface="+mj-ea"/>
              </a:rPr>
              <a:t>）</a:t>
            </a:r>
            <a:endParaRPr kumimoji="1" lang="en-US" altLang="ja-JP" sz="14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23321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2892" y="133307"/>
            <a:ext cx="7886700" cy="45912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ja-JP" sz="4000" dirty="0"/>
              <a:t>e</a:t>
            </a:r>
            <a:r>
              <a:rPr lang="en-US" altLang="ja-JP" sz="4000" dirty="0" smtClean="0"/>
              <a:t>-Stat</a:t>
            </a:r>
            <a:endParaRPr kumimoji="1" lang="ja-JP" altLang="en-US" sz="40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7828"/>
            <a:ext cx="9144000" cy="4422344"/>
          </a:xfrm>
          <a:prstGeom prst="rect">
            <a:avLst/>
          </a:prstGeom>
        </p:spPr>
      </p:pic>
      <p:pic>
        <p:nvPicPr>
          <p:cNvPr id="5" name="図形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0" y="6523471"/>
            <a:ext cx="4893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latin typeface="+mj-ea"/>
                <a:ea typeface="+mj-ea"/>
              </a:rPr>
              <a:t>引用：</a:t>
            </a:r>
            <a:r>
              <a:rPr kumimoji="1" lang="en-US" altLang="ja-JP" sz="1400" dirty="0" smtClean="0">
                <a:latin typeface="+mj-ea"/>
                <a:ea typeface="+mj-ea"/>
              </a:rPr>
              <a:t>e-Stat</a:t>
            </a:r>
            <a:r>
              <a:rPr kumimoji="1" lang="ja-JP" altLang="en-US" sz="1400" dirty="0" smtClean="0">
                <a:latin typeface="+mj-ea"/>
                <a:ea typeface="+mj-ea"/>
              </a:rPr>
              <a:t>（</a:t>
            </a:r>
            <a:r>
              <a:rPr kumimoji="1" lang="en-US" altLang="ja-JP" sz="1200" dirty="0" smtClean="0">
                <a:latin typeface="+mj-ea"/>
                <a:ea typeface="+mj-ea"/>
              </a:rPr>
              <a:t>https</a:t>
            </a:r>
            <a:r>
              <a:rPr kumimoji="1" lang="en-US" altLang="ja-JP" sz="1400" dirty="0" smtClean="0">
                <a:latin typeface="+mj-ea"/>
                <a:ea typeface="+mj-ea"/>
              </a:rPr>
              <a:t>://www.e-stat.go.jp</a:t>
            </a:r>
            <a:r>
              <a:rPr kumimoji="1" lang="ja-JP" altLang="en-US" sz="1400" dirty="0" smtClean="0">
                <a:latin typeface="+mj-ea"/>
                <a:ea typeface="+mj-ea"/>
              </a:rPr>
              <a:t>）</a:t>
            </a:r>
            <a:endParaRPr kumimoji="1" lang="en-US" altLang="ja-JP" sz="14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67308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2892" y="133307"/>
            <a:ext cx="7886700" cy="459120"/>
          </a:xfrm>
        </p:spPr>
        <p:txBody>
          <a:bodyPr>
            <a:normAutofit fontScale="90000"/>
          </a:bodyPr>
          <a:lstStyle/>
          <a:p>
            <a:pPr algn="ctr"/>
            <a:r>
              <a:rPr lang="ja-JP" altLang="en-US" sz="4000" dirty="0"/>
              <a:t>個人</a:t>
            </a:r>
            <a:r>
              <a:rPr lang="ja-JP" altLang="en-US" sz="4000" dirty="0" smtClean="0"/>
              <a:t>作成（宮崎県落合氏）</a:t>
            </a:r>
            <a:endParaRPr kumimoji="1" lang="ja-JP" altLang="en-US" sz="40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758" y="1768208"/>
            <a:ext cx="9144000" cy="4410988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946597" y="587871"/>
            <a:ext cx="7250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>
                <a:hlinkClick r:id="rId3"/>
              </a:rPr>
              <a:t>https://kenzkenz.xsrv.jp/statbox</a:t>
            </a:r>
            <a:endParaRPr kumimoji="1" lang="en-US" altLang="ja-JP" dirty="0" smtClean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02892" y="1132222"/>
            <a:ext cx="8051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 smtClean="0"/>
              <a:t>宮崎県限定であるが、データを差し替えることで全国で利用できる</a:t>
            </a:r>
            <a:endParaRPr kumimoji="1" lang="ja-JP" altLang="en-US" dirty="0"/>
          </a:p>
        </p:txBody>
      </p:sp>
      <p:pic>
        <p:nvPicPr>
          <p:cNvPr id="7" name="図形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47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463640" y="1343273"/>
            <a:ext cx="8422783" cy="3048424"/>
          </a:xfrm>
        </p:spPr>
        <p:txBody>
          <a:bodyPr>
            <a:normAutofit/>
          </a:bodyPr>
          <a:lstStyle/>
          <a:p>
            <a:pPr algn="ctr"/>
            <a:r>
              <a:rPr lang="ja-JP" altLang="en-US" sz="4000" dirty="0"/>
              <a:t>このよう</a:t>
            </a:r>
            <a:r>
              <a:rPr lang="ja-JP" altLang="en-US" sz="4000" dirty="0" smtClean="0"/>
              <a:t>なアプリケーションで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 smtClean="0"/>
              <a:t>利用するためには、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 smtClean="0"/>
              <a:t>単純な表形式データであることが必要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>
                <a:solidFill>
                  <a:srgbClr val="FF0000"/>
                </a:solidFill>
              </a:rPr>
              <a:t>機械が</a:t>
            </a:r>
            <a:r>
              <a:rPr lang="ja-JP" altLang="en-US" sz="4000" dirty="0" smtClean="0">
                <a:solidFill>
                  <a:srgbClr val="FF0000"/>
                </a:solidFill>
              </a:rPr>
              <a:t>読みやすいデータ</a:t>
            </a:r>
            <a:endParaRPr kumimoji="1" lang="ja-JP" altLang="en-US" sz="4000" dirty="0">
              <a:solidFill>
                <a:srgbClr val="FF0000"/>
              </a:solidFill>
            </a:endParaRPr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75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idx="4294967295"/>
          </p:nvPr>
        </p:nvSpPr>
        <p:spPr>
          <a:xfrm>
            <a:off x="695459" y="2128884"/>
            <a:ext cx="7886700" cy="1953719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4000" dirty="0" smtClean="0"/>
              <a:t>作るのが簡単なのは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lang="en-US" altLang="ja-JP" sz="4000" dirty="0" smtClean="0"/>
              <a:t>CSV</a:t>
            </a:r>
            <a:r>
              <a:rPr lang="ja-JP" altLang="en-US" sz="4000" dirty="0" smtClean="0"/>
              <a:t>ファイル</a:t>
            </a:r>
            <a:r>
              <a:rPr lang="en-US" altLang="ja-JP" sz="4000" dirty="0" smtClean="0"/>
              <a:t/>
            </a:r>
            <a:br>
              <a:rPr lang="en-US" altLang="ja-JP" sz="4000" dirty="0" smtClean="0"/>
            </a:br>
            <a:r>
              <a:rPr lang="ja-JP" altLang="en-US" sz="4000" dirty="0" smtClean="0"/>
              <a:t>ソフトは</a:t>
            </a:r>
            <a:r>
              <a:rPr lang="en-US" altLang="ja-JP" sz="4000" dirty="0" smtClean="0"/>
              <a:t>Excel</a:t>
            </a:r>
            <a:r>
              <a:rPr lang="ja-JP" altLang="en-US" sz="4000" dirty="0" smtClean="0"/>
              <a:t>があれば</a:t>
            </a:r>
            <a:r>
              <a:rPr lang="en-US" altLang="ja-JP" sz="4000" dirty="0" smtClean="0"/>
              <a:t>OK</a:t>
            </a:r>
            <a:r>
              <a:rPr lang="ja-JP" altLang="en-US" sz="4000" dirty="0" smtClean="0"/>
              <a:t>！</a:t>
            </a:r>
            <a:endParaRPr kumimoji="1" lang="ja-JP" altLang="en-US" sz="4000" dirty="0"/>
          </a:p>
        </p:txBody>
      </p:sp>
      <p:pic>
        <p:nvPicPr>
          <p:cNvPr id="3" name="図形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103" y="6545848"/>
            <a:ext cx="885897" cy="31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8213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</TotalTime>
  <Words>324</Words>
  <Application>Microsoft Office PowerPoint</Application>
  <PresentationFormat>画面に合わせる (4:3)</PresentationFormat>
  <Paragraphs>62</Paragraphs>
  <Slides>40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40</vt:i4>
      </vt:variant>
    </vt:vector>
  </HeadingPairs>
  <TitlesOfParts>
    <vt:vector size="45" baseType="lpstr">
      <vt:lpstr>ＭＳ Ｐゴシック</vt:lpstr>
      <vt:lpstr>Arial</vt:lpstr>
      <vt:lpstr>Calibri</vt:lpstr>
      <vt:lpstr>Calibri Light</vt:lpstr>
      <vt:lpstr>Office テーマ</vt:lpstr>
      <vt:lpstr>データビジュアライズ の事例</vt:lpstr>
      <vt:lpstr>統計データ</vt:lpstr>
      <vt:lpstr>RESAS</vt:lpstr>
      <vt:lpstr>RESAS</vt:lpstr>
      <vt:lpstr>RESAS</vt:lpstr>
      <vt:lpstr>e-Stat</vt:lpstr>
      <vt:lpstr>個人作成（宮崎県落合氏）</vt:lpstr>
      <vt:lpstr>このようなアプリケーションで 利用するためには、 単純な表形式データであることが必要 機械が読みやすいデータ</vt:lpstr>
      <vt:lpstr>作るのが簡単なのは CSVファイル ソフトはExcelがあればOK！</vt:lpstr>
      <vt:lpstr>ここがダメだよ （機械が読みずらい） Excelデータ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位置情報データ</vt:lpstr>
      <vt:lpstr>公共施設一覧や避難場所等は、 緯度経度を記録することで 地図上にプロットできる</vt:lpstr>
      <vt:lpstr>CSVファイルに緯度経度を記入</vt:lpstr>
      <vt:lpstr>GISで見てみよう</vt:lpstr>
      <vt:lpstr>AED設置箇所をGISで表示 慣れれば10分もあれば地図化できる</vt:lpstr>
      <vt:lpstr>WebGISの「ひなたGIS」を使うと ドラッグアンドドロップで 地図化できます。 （ただし、Google Chromeを使用する）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位置情報はどうやって付けるか？</vt:lpstr>
      <vt:lpstr>注意！</vt:lpstr>
      <vt:lpstr>GoogleMapを使って 住所や施設名を検索した アドレス検索の結果は オープンデータでは使えません。 位置情報データベースにも 著作権があります。</vt:lpstr>
      <vt:lpstr>Googleのマイマップで作成した KMLファイルは、 そのままオープンデータにはできません （残念ながら）</vt:lpstr>
      <vt:lpstr>位置情報はどうやって付けるか？</vt:lpstr>
      <vt:lpstr>地理院地図</vt:lpstr>
      <vt:lpstr>建物データの精度は いまいちだけど、道路は正確</vt:lpstr>
      <vt:lpstr>中心の十字を調べたい建物に合わせ、 緯度経度をコピーして貼り付け</vt:lpstr>
      <vt:lpstr>位置情報データベース</vt:lpstr>
      <vt:lpstr>北海道オープンデータポータルに CSVファイルが置いてあります</vt:lpstr>
      <vt:lpstr>施設名に緯度経度を付けた データベースファイルです ここから検索して、 緯度経度をコピーします</vt:lpstr>
      <vt:lpstr>施設名が一致すれば、 Vlookup関数でも 緯度経度を確認できます</vt:lpstr>
      <vt:lpstr>利用者が使いやすい形で データを提供できればいいですね</vt:lpstr>
    </vt:vector>
  </TitlesOfParts>
  <Company>北海道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北海道</dc:creator>
  <cp:lastModifiedBy>北海道</cp:lastModifiedBy>
  <cp:revision>24</cp:revision>
  <dcterms:created xsi:type="dcterms:W3CDTF">2019-01-10T04:18:44Z</dcterms:created>
  <dcterms:modified xsi:type="dcterms:W3CDTF">2019-01-29T00:22:11Z</dcterms:modified>
</cp:coreProperties>
</file>