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4"/>
  </p:notesMasterIdLst>
  <p:handoutMasterIdLst>
    <p:handoutMasterId r:id="rId15"/>
  </p:handoutMasterIdLst>
  <p:sldIdLst>
    <p:sldId id="257" r:id="rId2"/>
    <p:sldId id="273" r:id="rId3"/>
    <p:sldId id="282" r:id="rId4"/>
    <p:sldId id="260" r:id="rId5"/>
    <p:sldId id="289" r:id="rId6"/>
    <p:sldId id="278" r:id="rId7"/>
    <p:sldId id="287" r:id="rId8"/>
    <p:sldId id="288" r:id="rId9"/>
    <p:sldId id="261" r:id="rId10"/>
    <p:sldId id="293" r:id="rId11"/>
    <p:sldId id="294" r:id="rId12"/>
    <p:sldId id="291" r:id="rId13"/>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901" userDrawn="1">
          <p15:clr>
            <a:srgbClr val="A4A3A4"/>
          </p15:clr>
        </p15:guide>
        <p15:guide id="2" pos="2183"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5" autoAdjust="0"/>
    <p:restoredTop sz="60920" autoAdjust="0"/>
  </p:normalViewPr>
  <p:slideViewPr>
    <p:cSldViewPr>
      <p:cViewPr varScale="1">
        <p:scale>
          <a:sx n="70" d="100"/>
          <a:sy n="70" d="100"/>
        </p:scale>
        <p:origin x="1012" y="68"/>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924" y="102"/>
      </p:cViewPr>
      <p:guideLst>
        <p:guide orient="horz" pos="2901"/>
        <p:guide pos="2183"/>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575" cy="498475"/>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9" y="1"/>
            <a:ext cx="2949575" cy="498475"/>
          </a:xfrm>
          <a:prstGeom prst="rect">
            <a:avLst/>
          </a:prstGeom>
        </p:spPr>
        <p:txBody>
          <a:bodyPr vert="horz" lIns="91433" tIns="45716" rIns="91433" bIns="45716" rtlCol="0"/>
          <a:lstStyle>
            <a:lvl1pPr algn="r">
              <a:defRPr sz="1200"/>
            </a:lvl1pPr>
          </a:lstStyle>
          <a:p>
            <a:fld id="{FD802011-D5EA-4D75-811B-F098F94F8CEF}" type="datetimeFigureOut">
              <a:rPr kumimoji="1" lang="ja-JP" altLang="en-US" smtClean="0"/>
              <a:t>2019/2/22</a:t>
            </a:fld>
            <a:endParaRPr kumimoji="1" lang="ja-JP" altLang="en-US"/>
          </a:p>
        </p:txBody>
      </p:sp>
      <p:sp>
        <p:nvSpPr>
          <p:cNvPr id="4" name="フッター プレースホルダー 3"/>
          <p:cNvSpPr>
            <a:spLocks noGrp="1"/>
          </p:cNvSpPr>
          <p:nvPr>
            <p:ph type="ftr" sz="quarter" idx="2"/>
          </p:nvPr>
        </p:nvSpPr>
        <p:spPr>
          <a:xfrm>
            <a:off x="1" y="9440864"/>
            <a:ext cx="2949575" cy="498475"/>
          </a:xfrm>
          <a:prstGeom prst="rect">
            <a:avLst/>
          </a:prstGeom>
        </p:spPr>
        <p:txBody>
          <a:bodyPr vert="horz" lIns="91433" tIns="45716" rIns="91433"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9" y="9440864"/>
            <a:ext cx="2949575" cy="498475"/>
          </a:xfrm>
          <a:prstGeom prst="rect">
            <a:avLst/>
          </a:prstGeom>
        </p:spPr>
        <p:txBody>
          <a:bodyPr vert="horz" lIns="91433" tIns="45716" rIns="91433" bIns="45716" rtlCol="0" anchor="b"/>
          <a:lstStyle>
            <a:lvl1pPr algn="r">
              <a:defRPr sz="1200"/>
            </a:lvl1pPr>
          </a:lstStyle>
          <a:p>
            <a:fld id="{431454ED-364C-4443-A81B-F0E3FB18CAB2}" type="slidenum">
              <a:rPr kumimoji="1" lang="ja-JP" altLang="en-US" smtClean="0"/>
              <a:t>‹#›</a:t>
            </a:fld>
            <a:endParaRPr kumimoji="1" lang="ja-JP" altLang="en-US"/>
          </a:p>
        </p:txBody>
      </p:sp>
    </p:spTree>
    <p:extLst>
      <p:ext uri="{BB962C8B-B14F-4D97-AF65-F5344CB8AC3E}">
        <p14:creationId xmlns:p14="http://schemas.microsoft.com/office/powerpoint/2010/main" val="2840295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0"/>
            <a:ext cx="2949787" cy="496967"/>
          </a:xfrm>
          <a:prstGeom prst="rect">
            <a:avLst/>
          </a:prstGeom>
        </p:spPr>
        <p:txBody>
          <a:bodyPr vert="horz" lIns="92207" tIns="46105" rIns="92207" bIns="461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0" y="0"/>
            <a:ext cx="2949787" cy="496967"/>
          </a:xfrm>
          <a:prstGeom prst="rect">
            <a:avLst/>
          </a:prstGeom>
        </p:spPr>
        <p:txBody>
          <a:bodyPr vert="horz" lIns="92207" tIns="46105" rIns="92207" bIns="46105" rtlCol="0"/>
          <a:lstStyle>
            <a:lvl1pPr algn="r">
              <a:defRPr sz="1200"/>
            </a:lvl1pPr>
          </a:lstStyle>
          <a:p>
            <a:fld id="{79C88A47-85C1-400D-950E-1CE7B9F65FF0}" type="datetimeFigureOut">
              <a:rPr kumimoji="1" lang="ja-JP" altLang="en-US" smtClean="0"/>
              <a:t>2019/2/22</a:t>
            </a:fld>
            <a:endParaRPr kumimoji="1" lang="ja-JP" altLang="en-US"/>
          </a:p>
        </p:txBody>
      </p:sp>
      <p:sp>
        <p:nvSpPr>
          <p:cNvPr id="4" name="スライド イメージ プレースホルダー 3"/>
          <p:cNvSpPr>
            <a:spLocks noGrp="1" noRot="1" noChangeAspect="1"/>
          </p:cNvSpPr>
          <p:nvPr>
            <p:ph type="sldImg" idx="2"/>
          </p:nvPr>
        </p:nvSpPr>
        <p:spPr>
          <a:xfrm>
            <a:off x="709613" y="744538"/>
            <a:ext cx="5387975" cy="3729037"/>
          </a:xfrm>
          <a:prstGeom prst="rect">
            <a:avLst/>
          </a:prstGeom>
          <a:noFill/>
          <a:ln w="12700">
            <a:solidFill>
              <a:prstClr val="black"/>
            </a:solidFill>
          </a:ln>
        </p:spPr>
        <p:txBody>
          <a:bodyPr vert="horz" lIns="92207" tIns="46105" rIns="92207" bIns="46105" rtlCol="0" anchor="ctr"/>
          <a:lstStyle/>
          <a:p>
            <a:endParaRPr lang="ja-JP" altLang="en-US"/>
          </a:p>
        </p:txBody>
      </p:sp>
      <p:sp>
        <p:nvSpPr>
          <p:cNvPr id="5" name="ノート プレースホルダー 4"/>
          <p:cNvSpPr>
            <a:spLocks noGrp="1"/>
          </p:cNvSpPr>
          <p:nvPr>
            <p:ph type="body" sz="quarter" idx="3"/>
          </p:nvPr>
        </p:nvSpPr>
        <p:spPr>
          <a:xfrm>
            <a:off x="680721" y="4721190"/>
            <a:ext cx="5445760" cy="4472702"/>
          </a:xfrm>
          <a:prstGeom prst="rect">
            <a:avLst/>
          </a:prstGeom>
        </p:spPr>
        <p:txBody>
          <a:bodyPr vert="horz" lIns="92207" tIns="46105" rIns="92207" bIns="4610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6"/>
            <a:ext cx="2949787" cy="496967"/>
          </a:xfrm>
          <a:prstGeom prst="rect">
            <a:avLst/>
          </a:prstGeom>
        </p:spPr>
        <p:txBody>
          <a:bodyPr vert="horz" lIns="92207" tIns="46105" rIns="92207" bIns="461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0" y="9440646"/>
            <a:ext cx="2949787" cy="496967"/>
          </a:xfrm>
          <a:prstGeom prst="rect">
            <a:avLst/>
          </a:prstGeom>
        </p:spPr>
        <p:txBody>
          <a:bodyPr vert="horz" lIns="92207" tIns="46105" rIns="92207" bIns="46105" rtlCol="0" anchor="b"/>
          <a:lstStyle>
            <a:lvl1pPr algn="r">
              <a:defRPr sz="1200"/>
            </a:lvl1pPr>
          </a:lstStyle>
          <a:p>
            <a:fld id="{1145044B-8AC0-4EBE-8CB8-0FB1C5F36684}" type="slidenum">
              <a:rPr kumimoji="1" lang="ja-JP" altLang="en-US" smtClean="0"/>
              <a:t>‹#›</a:t>
            </a:fld>
            <a:endParaRPr kumimoji="1" lang="ja-JP" altLang="en-US"/>
          </a:p>
        </p:txBody>
      </p:sp>
    </p:spTree>
    <p:extLst>
      <p:ext uri="{BB962C8B-B14F-4D97-AF65-F5344CB8AC3E}">
        <p14:creationId xmlns:p14="http://schemas.microsoft.com/office/powerpoint/2010/main" val="12984609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スライド イメージ プレースホルダ 1"/>
          <p:cNvSpPr>
            <a:spLocks noGrp="1" noRot="1" noChangeAspect="1" noTextEdit="1"/>
          </p:cNvSpPr>
          <p:nvPr>
            <p:ph type="sldImg"/>
          </p:nvPr>
        </p:nvSpPr>
        <p:spPr>
          <a:xfrm>
            <a:off x="784225" y="787400"/>
            <a:ext cx="5387975" cy="3729038"/>
          </a:xfrm>
          <a:ln/>
        </p:spPr>
      </p:sp>
      <p:sp>
        <p:nvSpPr>
          <p:cNvPr id="52227" name="ノート プレースホルダ 2"/>
          <p:cNvSpPr>
            <a:spLocks noGrp="1"/>
          </p:cNvSpPr>
          <p:nvPr>
            <p:ph type="body" idx="1"/>
          </p:nvPr>
        </p:nvSpPr>
        <p:spPr>
          <a:xfrm>
            <a:off x="1031880" y="4673660"/>
            <a:ext cx="4892675" cy="2744787"/>
          </a:xfrm>
          <a:ln/>
        </p:spPr>
        <p:txBody>
          <a:bodyPr/>
          <a:lstStyle/>
          <a:p>
            <a:pPr indent="-180000">
              <a:lnSpc>
                <a:spcPct val="150000"/>
              </a:lnSpc>
              <a:defRPr/>
            </a:pPr>
            <a:r>
              <a:rPr lang="ja-JP" altLang="en-US" dirty="0" smtClean="0"/>
              <a:t>　皆さんこんにちは。</a:t>
            </a:r>
            <a:endParaRPr lang="en-US" altLang="ja-JP" dirty="0" smtClean="0"/>
          </a:p>
          <a:p>
            <a:pPr indent="-180000">
              <a:lnSpc>
                <a:spcPct val="150000"/>
              </a:lnSpc>
              <a:defRPr/>
            </a:pPr>
            <a:r>
              <a:rPr lang="ja-JP" altLang="en-US" dirty="0" smtClean="0"/>
              <a:t>　私は、広島市 （企画総務局 行政経営部） 情報政策課の○○です。</a:t>
            </a:r>
            <a:endParaRPr lang="en-US" altLang="ja-JP" dirty="0" smtClean="0"/>
          </a:p>
          <a:p>
            <a:pPr indent="-180000">
              <a:lnSpc>
                <a:spcPct val="150000"/>
              </a:lnSpc>
              <a:defRPr/>
            </a:pPr>
            <a:r>
              <a:rPr lang="ja-JP" altLang="en-US" dirty="0" smtClean="0"/>
              <a:t>　本日は、オープンデータの取組み事例ということで、広島市の取組みについて少し説明をさせていただきます。</a:t>
            </a:r>
            <a:endParaRPr lang="ja-JP" altLang="en-US" dirty="0"/>
          </a:p>
        </p:txBody>
      </p:sp>
      <p:sp>
        <p:nvSpPr>
          <p:cNvPr id="16486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400">
                <a:solidFill>
                  <a:srgbClr val="FFFF00"/>
                </a:solidFill>
                <a:latin typeface="Arial" charset="0"/>
                <a:ea typeface="ＭＳ Ｐゴシック" charset="-128"/>
              </a:defRPr>
            </a:lvl1pPr>
            <a:lvl2pPr marL="739394" indent="-284379" eaLnBrk="0" hangingPunct="0">
              <a:defRPr kumimoji="1" sz="4400">
                <a:solidFill>
                  <a:srgbClr val="FFFF00"/>
                </a:solidFill>
                <a:latin typeface="Arial" charset="0"/>
                <a:ea typeface="ＭＳ Ｐゴシック" charset="-128"/>
              </a:defRPr>
            </a:lvl2pPr>
            <a:lvl3pPr marL="1137517" indent="-227504" eaLnBrk="0" hangingPunct="0">
              <a:defRPr kumimoji="1" sz="4400">
                <a:solidFill>
                  <a:srgbClr val="FFFF00"/>
                </a:solidFill>
                <a:latin typeface="Arial" charset="0"/>
                <a:ea typeface="ＭＳ Ｐゴシック" charset="-128"/>
              </a:defRPr>
            </a:lvl3pPr>
            <a:lvl4pPr marL="1592517" indent="-227504" eaLnBrk="0" hangingPunct="0">
              <a:defRPr kumimoji="1" sz="4400">
                <a:solidFill>
                  <a:srgbClr val="FFFF00"/>
                </a:solidFill>
                <a:latin typeface="Arial" charset="0"/>
                <a:ea typeface="ＭＳ Ｐゴシック" charset="-128"/>
              </a:defRPr>
            </a:lvl4pPr>
            <a:lvl5pPr marL="2047536" indent="-227504" eaLnBrk="0" hangingPunct="0">
              <a:defRPr kumimoji="1" sz="4400">
                <a:solidFill>
                  <a:srgbClr val="FFFF00"/>
                </a:solidFill>
                <a:latin typeface="Arial" charset="0"/>
                <a:ea typeface="ＭＳ Ｐゴシック" charset="-128"/>
              </a:defRPr>
            </a:lvl5pPr>
            <a:lvl6pPr marL="2502533" indent="-227504" eaLnBrk="0" fontAlgn="base" hangingPunct="0">
              <a:spcBef>
                <a:spcPct val="0"/>
              </a:spcBef>
              <a:spcAft>
                <a:spcPct val="0"/>
              </a:spcAft>
              <a:defRPr kumimoji="1" sz="4400">
                <a:solidFill>
                  <a:srgbClr val="FFFF00"/>
                </a:solidFill>
                <a:latin typeface="Arial" charset="0"/>
                <a:ea typeface="ＭＳ Ｐゴシック" charset="-128"/>
              </a:defRPr>
            </a:lvl6pPr>
            <a:lvl7pPr marL="2957546" indent="-227504" eaLnBrk="0" fontAlgn="base" hangingPunct="0">
              <a:spcBef>
                <a:spcPct val="0"/>
              </a:spcBef>
              <a:spcAft>
                <a:spcPct val="0"/>
              </a:spcAft>
              <a:defRPr kumimoji="1" sz="4400">
                <a:solidFill>
                  <a:srgbClr val="FFFF00"/>
                </a:solidFill>
                <a:latin typeface="Arial" charset="0"/>
                <a:ea typeface="ＭＳ Ｐゴシック" charset="-128"/>
              </a:defRPr>
            </a:lvl7pPr>
            <a:lvl8pPr marL="3412553" indent="-227504" eaLnBrk="0" fontAlgn="base" hangingPunct="0">
              <a:spcBef>
                <a:spcPct val="0"/>
              </a:spcBef>
              <a:spcAft>
                <a:spcPct val="0"/>
              </a:spcAft>
              <a:defRPr kumimoji="1" sz="4400">
                <a:solidFill>
                  <a:srgbClr val="FFFF00"/>
                </a:solidFill>
                <a:latin typeface="Arial" charset="0"/>
                <a:ea typeface="ＭＳ Ｐゴシック" charset="-128"/>
              </a:defRPr>
            </a:lvl8pPr>
            <a:lvl9pPr marL="3867564" indent="-227504" eaLnBrk="0" fontAlgn="base" hangingPunct="0">
              <a:spcBef>
                <a:spcPct val="0"/>
              </a:spcBef>
              <a:spcAft>
                <a:spcPct val="0"/>
              </a:spcAft>
              <a:defRPr kumimoji="1" sz="4400">
                <a:solidFill>
                  <a:srgbClr val="FFFF00"/>
                </a:solidFill>
                <a:latin typeface="Arial" charset="0"/>
                <a:ea typeface="ＭＳ Ｐゴシック" charset="-128"/>
              </a:defRPr>
            </a:lvl9pPr>
          </a:lstStyle>
          <a:p>
            <a:pPr eaLnBrk="1" hangingPunct="1"/>
            <a:fld id="{1416E3C2-1B9D-4DA4-A0CE-426DA7DA7C1A}" type="slidenum">
              <a:rPr lang="en-US" altLang="ja-JP" sz="1200">
                <a:solidFill>
                  <a:prstClr val="black"/>
                </a:solidFill>
                <a:latin typeface="ＭＳ ゴシック" pitchFamily="49" charset="-128"/>
                <a:ea typeface="ＭＳ ゴシック" pitchFamily="49" charset="-128"/>
              </a:rPr>
              <a:pPr eaLnBrk="1" hangingPunct="1"/>
              <a:t>1</a:t>
            </a:fld>
            <a:endParaRPr lang="en-US" altLang="ja-JP" sz="1200">
              <a:solidFill>
                <a:prstClr val="black"/>
              </a:solidFill>
              <a:latin typeface="ＭＳ ゴシック" pitchFamily="49" charset="-128"/>
              <a:ea typeface="ＭＳ ゴシック" pitchFamily="49" charset="-128"/>
            </a:endParaRPr>
          </a:p>
        </p:txBody>
      </p:sp>
    </p:spTree>
    <p:extLst>
      <p:ext uri="{BB962C8B-B14F-4D97-AF65-F5344CB8AC3E}">
        <p14:creationId xmlns:p14="http://schemas.microsoft.com/office/powerpoint/2010/main" val="19730889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latin typeface="+mn-ea"/>
                <a:ea typeface="+mn-ea"/>
                <a:cs typeface="Meiryo UI" panose="020B0604030504040204" pitchFamily="50" charset="-128"/>
              </a:rPr>
              <a:t>もともとは、</a:t>
            </a:r>
            <a:r>
              <a:rPr lang="en-US" altLang="ja-JP" sz="1200" dirty="0" smtClean="0">
                <a:latin typeface="+mn-ea"/>
                <a:ea typeface="+mn-ea"/>
                <a:cs typeface="Meiryo UI" panose="020B0604030504040204" pitchFamily="50" charset="-128"/>
              </a:rPr>
              <a:t>Code for Hiroshima</a:t>
            </a:r>
            <a:r>
              <a:rPr lang="ja-JP" altLang="en-US" sz="1200" dirty="0" err="1" smtClean="0">
                <a:latin typeface="+mn-ea"/>
                <a:ea typeface="+mn-ea"/>
                <a:cs typeface="Meiryo UI" panose="020B0604030504040204" pitchFamily="50" charset="-128"/>
              </a:rPr>
              <a:t>さんが</a:t>
            </a:r>
            <a:r>
              <a:rPr lang="ja-JP" altLang="en-US" sz="1200" dirty="0" smtClean="0">
                <a:latin typeface="+mn-ea"/>
                <a:ea typeface="+mn-ea"/>
                <a:cs typeface="Meiryo UI" panose="020B0604030504040204" pitchFamily="50" charset="-128"/>
              </a:rPr>
              <a:t>独自に「</a:t>
            </a:r>
            <a:r>
              <a:rPr lang="en-US" altLang="ja-JP" sz="1200" dirty="0" smtClean="0">
                <a:latin typeface="+mn-ea"/>
                <a:ea typeface="+mn-ea"/>
                <a:cs typeface="Meiryo UI" panose="020B0604030504040204" pitchFamily="50" charset="-128"/>
              </a:rPr>
              <a:t>5374.jp for Hiroshima</a:t>
            </a:r>
            <a:r>
              <a:rPr lang="ja-JP" altLang="en-US" sz="1200" dirty="0" smtClean="0">
                <a:latin typeface="+mn-ea"/>
                <a:ea typeface="+mn-ea"/>
                <a:cs typeface="Meiryo UI" panose="020B0604030504040204" pitchFamily="50" charset="-128"/>
              </a:rPr>
              <a:t>」を開発し、運用していました。当時のデータは、広島市のホームページをプログラムを</a:t>
            </a:r>
            <a:r>
              <a:rPr lang="en-US" altLang="ja-JP" sz="1200" dirty="0" smtClean="0">
                <a:latin typeface="+mn-ea"/>
                <a:ea typeface="+mn-ea"/>
                <a:cs typeface="Meiryo UI" panose="020B0604030504040204" pitchFamily="50" charset="-128"/>
              </a:rPr>
              <a:t>Web</a:t>
            </a:r>
            <a:r>
              <a:rPr lang="ja-JP" altLang="en-US" sz="1200" dirty="0" smtClean="0">
                <a:latin typeface="+mn-ea"/>
                <a:ea typeface="+mn-ea"/>
                <a:cs typeface="Meiryo UI" panose="020B0604030504040204" pitchFamily="50" charset="-128"/>
              </a:rPr>
              <a:t>ページ上に走らせて情報を取得するクローリングという方法で入手されていました。</a:t>
            </a:r>
            <a:endParaRPr lang="en-US" altLang="ja-JP" sz="1200" dirty="0" smtClean="0">
              <a:latin typeface="+mn-ea"/>
              <a:ea typeface="+mn-ea"/>
              <a:cs typeface="Meiryo UI" panose="020B0604030504040204" pitchFamily="50" charset="-128"/>
            </a:endParaRPr>
          </a:p>
          <a:p>
            <a:endParaRPr kumimoji="1" lang="en-US" altLang="ja-JP" sz="1200" dirty="0" smtClean="0">
              <a:latin typeface="+mn-ea"/>
              <a:ea typeface="+mn-ea"/>
              <a:cs typeface="Meiryo UI" panose="020B0604030504040204" pitchFamily="50" charset="-128"/>
            </a:endParaRPr>
          </a:p>
          <a:p>
            <a:r>
              <a:rPr kumimoji="1" lang="ja-JP" altLang="en-US" sz="1200" dirty="0" smtClean="0">
                <a:latin typeface="+mn-ea"/>
                <a:ea typeface="+mn-ea"/>
                <a:cs typeface="Meiryo UI" panose="020B0604030504040204" pitchFamily="50" charset="-128"/>
              </a:rPr>
              <a:t>また、同時期に</a:t>
            </a:r>
            <a:r>
              <a:rPr lang="ja-JP" altLang="en-US" sz="1200" dirty="0" smtClean="0">
                <a:latin typeface="+mn-ea"/>
                <a:ea typeface="+mn-ea"/>
                <a:cs typeface="Meiryo UI" panose="020B0604030504040204" pitchFamily="50" charset="-128"/>
              </a:rPr>
              <a:t>広島市の環境局もゴミ収集アプリを自前で作成することを検討していました。その中で情報収集をしていたところ、環境局の職員が「</a:t>
            </a:r>
            <a:r>
              <a:rPr lang="en-US" altLang="ja-JP" sz="1200" dirty="0" smtClean="0">
                <a:latin typeface="+mn-ea"/>
                <a:ea typeface="+mn-ea"/>
                <a:cs typeface="Meiryo UI" panose="020B0604030504040204" pitchFamily="50" charset="-128"/>
              </a:rPr>
              <a:t>5374.jp for Hiroshima</a:t>
            </a:r>
            <a:r>
              <a:rPr lang="ja-JP" altLang="en-US" sz="1200" dirty="0" smtClean="0">
                <a:latin typeface="+mn-ea"/>
                <a:ea typeface="+mn-ea"/>
                <a:cs typeface="Meiryo UI" panose="020B0604030504040204" pitchFamily="50" charset="-128"/>
              </a:rPr>
              <a:t>」を発見し、</a:t>
            </a:r>
            <a:r>
              <a:rPr lang="en-US" altLang="ja-JP" sz="1200" dirty="0" smtClean="0">
                <a:latin typeface="+mn-ea"/>
                <a:ea typeface="+mn-ea"/>
                <a:cs typeface="Meiryo UI" panose="020B0604030504040204" pitchFamily="50" charset="-128"/>
              </a:rPr>
              <a:t> </a:t>
            </a:r>
            <a:r>
              <a:rPr lang="ja-JP" altLang="en-US" sz="1200" dirty="0" smtClean="0">
                <a:latin typeface="+mn-ea"/>
                <a:ea typeface="+mn-ea"/>
                <a:cs typeface="Meiryo UI" panose="020B0604030504040204" pitchFamily="50" charset="-128"/>
              </a:rPr>
              <a:t>これを有効活用できないかと思い、情報政策課が間に入る形で、</a:t>
            </a:r>
            <a:r>
              <a:rPr lang="en-US" altLang="ja-JP" sz="1200" dirty="0" smtClean="0">
                <a:latin typeface="+mn-ea"/>
                <a:ea typeface="+mn-ea"/>
                <a:cs typeface="Meiryo UI" panose="020B0604030504040204" pitchFamily="50" charset="-128"/>
              </a:rPr>
              <a:t>Code for Hiroshima</a:t>
            </a:r>
            <a:r>
              <a:rPr lang="ja-JP" altLang="en-US" sz="1200" dirty="0" err="1" smtClean="0">
                <a:latin typeface="+mn-ea"/>
                <a:ea typeface="+mn-ea"/>
                <a:cs typeface="Meiryo UI" panose="020B0604030504040204" pitchFamily="50" charset="-128"/>
              </a:rPr>
              <a:t>さんへ</a:t>
            </a:r>
            <a:r>
              <a:rPr lang="ja-JP" altLang="en-US" sz="1200" dirty="0" smtClean="0">
                <a:latin typeface="+mn-ea"/>
                <a:ea typeface="+mn-ea"/>
                <a:cs typeface="Meiryo UI" panose="020B0604030504040204" pitchFamily="50" charset="-128"/>
              </a:rPr>
              <a:t>コンタクトをとり、直接会って話をしました。</a:t>
            </a:r>
            <a:endParaRPr lang="en-US" altLang="ja-JP" sz="1200" dirty="0" smtClean="0">
              <a:latin typeface="+mn-ea"/>
              <a:ea typeface="+mn-ea"/>
              <a:cs typeface="Meiryo UI" panose="020B0604030504040204" pitchFamily="50" charset="-128"/>
            </a:endParaRPr>
          </a:p>
          <a:p>
            <a:endParaRPr kumimoji="1" lang="en-US" altLang="ja-JP" sz="1200" dirty="0" smtClean="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mn-ea"/>
                <a:ea typeface="+mn-ea"/>
                <a:cs typeface="Meiryo UI" panose="020B0604030504040204" pitchFamily="50" charset="-128"/>
              </a:rPr>
              <a:t>何度か話し合いの機会を持ったのですが、それぞれ課題を持っていることが分かりました。</a:t>
            </a:r>
            <a:endParaRPr kumimoji="1" lang="en-US" altLang="ja-JP" sz="1200" dirty="0" smtClean="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latin typeface="+mn-ea"/>
                <a:ea typeface="+mn-ea"/>
                <a:cs typeface="Meiryo UI" panose="020B0604030504040204" pitchFamily="50" charset="-128"/>
              </a:rPr>
              <a:t>Code for Hiroshima</a:t>
            </a:r>
            <a:r>
              <a:rPr lang="ja-JP" altLang="en-US" sz="1200" dirty="0" smtClean="0">
                <a:latin typeface="+mn-ea"/>
                <a:ea typeface="+mn-ea"/>
                <a:cs typeface="Meiryo UI" panose="020B0604030504040204" pitchFamily="50" charset="-128"/>
              </a:rPr>
              <a:t>は、クローリングでデータを取得しているのですが、祝日による収集日の変更や年末年始の収集日の変更が上手く取得できていないことがあるという課題がありました。また、広島市は、スマートフォンを利用する若い世代へゴミ収集日の周知をしたいという課題をもっていました。</a:t>
            </a:r>
            <a:endParaRPr lang="en-US" altLang="ja-JP" sz="1200" dirty="0" smtClean="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mn-ea"/>
                <a:ea typeface="+mn-ea"/>
                <a:cs typeface="Meiryo UI" panose="020B0604030504040204" pitchFamily="50" charset="-128"/>
              </a:rPr>
              <a:t>そこで、課題を解決するために話し合いを持ち、結果、広島市がデータを取り込みやすい形（ＣＳＶ）にしてオープンデータとして提供することで正しい日付が 「</a:t>
            </a:r>
            <a:r>
              <a:rPr lang="en-US" altLang="ja-JP" sz="1200" dirty="0" smtClean="0">
                <a:latin typeface="+mn-ea"/>
                <a:ea typeface="+mn-ea"/>
                <a:cs typeface="Meiryo UI" panose="020B0604030504040204" pitchFamily="50" charset="-128"/>
              </a:rPr>
              <a:t>5374.jp for Hiroshima</a:t>
            </a:r>
            <a:r>
              <a:rPr lang="ja-JP" altLang="en-US" sz="1200" dirty="0" smtClean="0">
                <a:latin typeface="+mn-ea"/>
                <a:ea typeface="+mn-ea"/>
                <a:cs typeface="Meiryo UI" panose="020B0604030504040204" pitchFamily="50" charset="-128"/>
              </a:rPr>
              <a:t>」に表示されるようになりました。</a:t>
            </a:r>
            <a:endParaRPr lang="en-US" altLang="ja-JP" sz="1200" dirty="0" smtClean="0">
              <a:latin typeface="+mn-ea"/>
              <a:ea typeface="+mn-ea"/>
              <a:cs typeface="Meiryo UI" panose="020B0604030504040204"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mn-ea"/>
                <a:ea typeface="+mn-ea"/>
                <a:cs typeface="Meiryo UI" panose="020B0604030504040204" pitchFamily="50" charset="-128"/>
              </a:rPr>
              <a:t>また、広島市も広報紙や市のホームページなどを使い「</a:t>
            </a:r>
            <a:r>
              <a:rPr lang="en-US" altLang="ja-JP" sz="1200" dirty="0" smtClean="0">
                <a:latin typeface="+mn-ea"/>
                <a:ea typeface="+mn-ea"/>
                <a:cs typeface="Meiryo UI" panose="020B0604030504040204" pitchFamily="50" charset="-128"/>
              </a:rPr>
              <a:t>5374.jp for Hiroshima</a:t>
            </a:r>
            <a:r>
              <a:rPr lang="ja-JP" altLang="en-US" sz="1200" dirty="0" smtClean="0">
                <a:latin typeface="+mn-ea"/>
                <a:ea typeface="+mn-ea"/>
                <a:cs typeface="Meiryo UI" panose="020B0604030504040204" pitchFamily="50" charset="-128"/>
              </a:rPr>
              <a:t>」を</a:t>
            </a:r>
            <a:r>
              <a:rPr lang="en-US" altLang="ja-JP" sz="1200" dirty="0" smtClean="0">
                <a:latin typeface="+mn-ea"/>
                <a:ea typeface="+mn-ea"/>
                <a:cs typeface="Meiryo UI" panose="020B0604030504040204" pitchFamily="50" charset="-128"/>
              </a:rPr>
              <a:t>PR</a:t>
            </a:r>
            <a:r>
              <a:rPr lang="ja-JP" altLang="en-US" sz="1200" dirty="0" smtClean="0">
                <a:latin typeface="+mn-ea"/>
                <a:ea typeface="+mn-ea"/>
                <a:cs typeface="Meiryo UI" panose="020B0604030504040204" pitchFamily="50" charset="-128"/>
              </a:rPr>
              <a:t>することでスマートフォン利用者にゴミ収集日が伝わるようになりました。</a:t>
            </a:r>
            <a:endParaRPr lang="en-US" altLang="ja-JP" sz="1200" dirty="0" smtClean="0">
              <a:latin typeface="+mn-ea"/>
              <a:ea typeface="+mn-ea"/>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FEA6B38-2997-4272-94FC-48BC20CDE635}" type="slidenum">
              <a:rPr kumimoji="1" lang="ja-JP" altLang="en-US" smtClean="0"/>
              <a:t>10</a:t>
            </a:fld>
            <a:endParaRPr kumimoji="1" lang="ja-JP" altLang="en-US"/>
          </a:p>
        </p:txBody>
      </p:sp>
    </p:spTree>
    <p:extLst>
      <p:ext uri="{BB962C8B-B14F-4D97-AF65-F5344CB8AC3E}">
        <p14:creationId xmlns:p14="http://schemas.microsoft.com/office/powerpoint/2010/main" val="1558344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これまでの説明を図式化するとこのようになります。</a:t>
            </a:r>
            <a:endParaRPr kumimoji="1" lang="en-US" altLang="ja-JP" dirty="0" smtClean="0">
              <a:latin typeface="+mn-ea"/>
              <a:ea typeface="+mn-ea"/>
            </a:endParaRPr>
          </a:p>
        </p:txBody>
      </p:sp>
      <p:sp>
        <p:nvSpPr>
          <p:cNvPr id="4" name="スライド番号プレースホルダー 3"/>
          <p:cNvSpPr>
            <a:spLocks noGrp="1"/>
          </p:cNvSpPr>
          <p:nvPr>
            <p:ph type="sldNum" sz="quarter" idx="10"/>
          </p:nvPr>
        </p:nvSpPr>
        <p:spPr/>
        <p:txBody>
          <a:bodyPr/>
          <a:lstStyle/>
          <a:p>
            <a:fld id="{EFEA6B38-2997-4272-94FC-48BC20CDE635}" type="slidenum">
              <a:rPr kumimoji="1" lang="ja-JP" altLang="en-US" smtClean="0"/>
              <a:t>11</a:t>
            </a:fld>
            <a:endParaRPr kumimoji="1" lang="ja-JP" altLang="en-US"/>
          </a:p>
        </p:txBody>
      </p:sp>
    </p:spTree>
    <p:extLst>
      <p:ext uri="{BB962C8B-B14F-4D97-AF65-F5344CB8AC3E}">
        <p14:creationId xmlns:p14="http://schemas.microsoft.com/office/powerpoint/2010/main" val="3332053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スライド イメージ プレースホルダ 1"/>
          <p:cNvSpPr>
            <a:spLocks noGrp="1" noRot="1" noChangeAspect="1" noTextEdit="1"/>
          </p:cNvSpPr>
          <p:nvPr>
            <p:ph type="sldImg"/>
          </p:nvPr>
        </p:nvSpPr>
        <p:spPr>
          <a:xfrm>
            <a:off x="784225" y="787400"/>
            <a:ext cx="5387975" cy="3729038"/>
          </a:xfrm>
          <a:ln/>
        </p:spPr>
      </p:sp>
      <p:sp>
        <p:nvSpPr>
          <p:cNvPr id="52227" name="ノート プレースホルダ 2"/>
          <p:cNvSpPr>
            <a:spLocks noGrp="1"/>
          </p:cNvSpPr>
          <p:nvPr>
            <p:ph type="body" idx="1"/>
          </p:nvPr>
        </p:nvSpPr>
        <p:spPr>
          <a:xfrm>
            <a:off x="1031880" y="4673660"/>
            <a:ext cx="4892675" cy="2744787"/>
          </a:xfrm>
          <a:ln/>
        </p:spPr>
        <p:txBody>
          <a:bodyPr/>
          <a:lstStyle/>
          <a:p>
            <a:pPr indent="-180000">
              <a:lnSpc>
                <a:spcPct val="150000"/>
              </a:lnSpc>
              <a:defRPr/>
            </a:pPr>
            <a:r>
              <a:rPr lang="ja-JP" altLang="en-US" dirty="0" smtClean="0"/>
              <a:t>　</a:t>
            </a:r>
            <a:r>
              <a:rPr lang="ja-JP" altLang="en-US" dirty="0"/>
              <a:t>以上が、本市のオープンデータに関する取組み状況です</a:t>
            </a:r>
            <a:r>
              <a:rPr lang="ja-JP" altLang="en-US" dirty="0" smtClean="0"/>
              <a:t>。</a:t>
            </a:r>
            <a:endParaRPr lang="en-US" altLang="ja-JP" dirty="0" smtClean="0"/>
          </a:p>
          <a:p>
            <a:pPr indent="-180000">
              <a:lnSpc>
                <a:spcPct val="150000"/>
              </a:lnSpc>
              <a:defRPr/>
            </a:pPr>
            <a:endParaRPr lang="en-US" altLang="ja-JP" dirty="0" smtClean="0"/>
          </a:p>
          <a:p>
            <a:pPr indent="-180000">
              <a:lnSpc>
                <a:spcPct val="150000"/>
              </a:lnSpc>
              <a:defRPr/>
            </a:pPr>
            <a:r>
              <a:rPr lang="ja-JP" altLang="en-US" dirty="0"/>
              <a:t>　</a:t>
            </a:r>
            <a:r>
              <a:rPr lang="ja-JP" altLang="en-US" dirty="0" smtClean="0"/>
              <a:t>本市</a:t>
            </a:r>
            <a:r>
              <a:rPr lang="ja-JP" altLang="en-US" dirty="0"/>
              <a:t>の取組は、まだ十分とは言えませんが</a:t>
            </a:r>
            <a:r>
              <a:rPr lang="ja-JP" altLang="en-US" dirty="0" smtClean="0"/>
              <a:t>、まずは、国が公開を推奨するデータの公開を優先的に行う必要があると考えています。</a:t>
            </a:r>
            <a:endParaRPr lang="en-US" altLang="ja-JP" dirty="0" smtClean="0"/>
          </a:p>
          <a:p>
            <a:pPr indent="-180000">
              <a:lnSpc>
                <a:spcPct val="150000"/>
              </a:lnSpc>
              <a:defRPr/>
            </a:pPr>
            <a:r>
              <a:rPr lang="ja-JP" altLang="en-US" dirty="0" smtClean="0"/>
              <a:t>　また、一方では、情報</a:t>
            </a:r>
            <a:r>
              <a:rPr lang="ja-JP" altLang="en-US" dirty="0"/>
              <a:t>公開制度を通じて定期的に請求があるものについても</a:t>
            </a:r>
            <a:r>
              <a:rPr lang="ja-JP" altLang="en-US" dirty="0" smtClean="0"/>
              <a:t>、かなりの件数があると聞いておりますので、こちらについても内容を精査し、積極的</a:t>
            </a:r>
            <a:r>
              <a:rPr lang="ja-JP" altLang="en-US" dirty="0"/>
              <a:t>にデータを公開できる</a:t>
            </a:r>
            <a:r>
              <a:rPr lang="ja-JP" altLang="en-US" dirty="0" smtClean="0"/>
              <a:t>よう取り組んで</a:t>
            </a:r>
            <a:r>
              <a:rPr lang="ja-JP" altLang="en-US" dirty="0"/>
              <a:t>いこうと考えています。</a:t>
            </a:r>
          </a:p>
          <a:p>
            <a:pPr indent="-180000">
              <a:lnSpc>
                <a:spcPct val="150000"/>
              </a:lnSpc>
              <a:defRPr/>
            </a:pPr>
            <a:endParaRPr lang="ja-JP" altLang="en-US" dirty="0"/>
          </a:p>
          <a:p>
            <a:pPr indent="-180000">
              <a:lnSpc>
                <a:spcPct val="150000"/>
              </a:lnSpc>
              <a:defRPr/>
            </a:pPr>
            <a:r>
              <a:rPr lang="ja-JP" altLang="en-US" dirty="0" smtClean="0"/>
              <a:t>本日は、ご清聴</a:t>
            </a:r>
            <a:r>
              <a:rPr lang="ja-JP" altLang="en-US" dirty="0"/>
              <a:t>ありがとうございました。</a:t>
            </a:r>
          </a:p>
        </p:txBody>
      </p:sp>
      <p:sp>
        <p:nvSpPr>
          <p:cNvPr id="164868" name="スライド番号プレースホル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4400">
                <a:solidFill>
                  <a:srgbClr val="FFFF00"/>
                </a:solidFill>
                <a:latin typeface="Arial" charset="0"/>
                <a:ea typeface="ＭＳ Ｐゴシック" charset="-128"/>
              </a:defRPr>
            </a:lvl1pPr>
            <a:lvl2pPr marL="739394" indent="-284379" eaLnBrk="0" hangingPunct="0">
              <a:defRPr kumimoji="1" sz="4400">
                <a:solidFill>
                  <a:srgbClr val="FFFF00"/>
                </a:solidFill>
                <a:latin typeface="Arial" charset="0"/>
                <a:ea typeface="ＭＳ Ｐゴシック" charset="-128"/>
              </a:defRPr>
            </a:lvl2pPr>
            <a:lvl3pPr marL="1137517" indent="-227504" eaLnBrk="0" hangingPunct="0">
              <a:defRPr kumimoji="1" sz="4400">
                <a:solidFill>
                  <a:srgbClr val="FFFF00"/>
                </a:solidFill>
                <a:latin typeface="Arial" charset="0"/>
                <a:ea typeface="ＭＳ Ｐゴシック" charset="-128"/>
              </a:defRPr>
            </a:lvl3pPr>
            <a:lvl4pPr marL="1592517" indent="-227504" eaLnBrk="0" hangingPunct="0">
              <a:defRPr kumimoji="1" sz="4400">
                <a:solidFill>
                  <a:srgbClr val="FFFF00"/>
                </a:solidFill>
                <a:latin typeface="Arial" charset="0"/>
                <a:ea typeface="ＭＳ Ｐゴシック" charset="-128"/>
              </a:defRPr>
            </a:lvl4pPr>
            <a:lvl5pPr marL="2047536" indent="-227504" eaLnBrk="0" hangingPunct="0">
              <a:defRPr kumimoji="1" sz="4400">
                <a:solidFill>
                  <a:srgbClr val="FFFF00"/>
                </a:solidFill>
                <a:latin typeface="Arial" charset="0"/>
                <a:ea typeface="ＭＳ Ｐゴシック" charset="-128"/>
              </a:defRPr>
            </a:lvl5pPr>
            <a:lvl6pPr marL="2502533" indent="-227504" eaLnBrk="0" fontAlgn="base" hangingPunct="0">
              <a:spcBef>
                <a:spcPct val="0"/>
              </a:spcBef>
              <a:spcAft>
                <a:spcPct val="0"/>
              </a:spcAft>
              <a:defRPr kumimoji="1" sz="4400">
                <a:solidFill>
                  <a:srgbClr val="FFFF00"/>
                </a:solidFill>
                <a:latin typeface="Arial" charset="0"/>
                <a:ea typeface="ＭＳ Ｐゴシック" charset="-128"/>
              </a:defRPr>
            </a:lvl6pPr>
            <a:lvl7pPr marL="2957546" indent="-227504" eaLnBrk="0" fontAlgn="base" hangingPunct="0">
              <a:spcBef>
                <a:spcPct val="0"/>
              </a:spcBef>
              <a:spcAft>
                <a:spcPct val="0"/>
              </a:spcAft>
              <a:defRPr kumimoji="1" sz="4400">
                <a:solidFill>
                  <a:srgbClr val="FFFF00"/>
                </a:solidFill>
                <a:latin typeface="Arial" charset="0"/>
                <a:ea typeface="ＭＳ Ｐゴシック" charset="-128"/>
              </a:defRPr>
            </a:lvl7pPr>
            <a:lvl8pPr marL="3412553" indent="-227504" eaLnBrk="0" fontAlgn="base" hangingPunct="0">
              <a:spcBef>
                <a:spcPct val="0"/>
              </a:spcBef>
              <a:spcAft>
                <a:spcPct val="0"/>
              </a:spcAft>
              <a:defRPr kumimoji="1" sz="4400">
                <a:solidFill>
                  <a:srgbClr val="FFFF00"/>
                </a:solidFill>
                <a:latin typeface="Arial" charset="0"/>
                <a:ea typeface="ＭＳ Ｐゴシック" charset="-128"/>
              </a:defRPr>
            </a:lvl8pPr>
            <a:lvl9pPr marL="3867564" indent="-227504" eaLnBrk="0" fontAlgn="base" hangingPunct="0">
              <a:spcBef>
                <a:spcPct val="0"/>
              </a:spcBef>
              <a:spcAft>
                <a:spcPct val="0"/>
              </a:spcAft>
              <a:defRPr kumimoji="1" sz="4400">
                <a:solidFill>
                  <a:srgbClr val="FFFF00"/>
                </a:solidFill>
                <a:latin typeface="Arial" charset="0"/>
                <a:ea typeface="ＭＳ Ｐゴシック" charset="-128"/>
              </a:defRPr>
            </a:lvl9pPr>
          </a:lstStyle>
          <a:p>
            <a:pPr eaLnBrk="1" hangingPunct="1"/>
            <a:fld id="{1416E3C2-1B9D-4DA4-A0CE-426DA7DA7C1A}" type="slidenum">
              <a:rPr lang="en-US" altLang="ja-JP" sz="1200">
                <a:solidFill>
                  <a:prstClr val="black"/>
                </a:solidFill>
                <a:latin typeface="ＭＳ ゴシック" pitchFamily="49" charset="-128"/>
                <a:ea typeface="ＭＳ ゴシック" pitchFamily="49" charset="-128"/>
              </a:rPr>
              <a:pPr eaLnBrk="1" hangingPunct="1"/>
              <a:t>12</a:t>
            </a:fld>
            <a:endParaRPr lang="en-US" altLang="ja-JP" sz="1200">
              <a:solidFill>
                <a:prstClr val="black"/>
              </a:solidFill>
              <a:latin typeface="ＭＳ ゴシック" pitchFamily="49" charset="-128"/>
              <a:ea typeface="ＭＳ ゴシック" pitchFamily="49" charset="-128"/>
            </a:endParaRPr>
          </a:p>
        </p:txBody>
      </p:sp>
    </p:spTree>
    <p:extLst>
      <p:ext uri="{BB962C8B-B14F-4D97-AF65-F5344CB8AC3E}">
        <p14:creationId xmlns:p14="http://schemas.microsoft.com/office/powerpoint/2010/main" val="677366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80000">
              <a:lnSpc>
                <a:spcPct val="150000"/>
              </a:lnSpc>
            </a:pPr>
            <a:r>
              <a:rPr kumimoji="1" lang="ja-JP" altLang="en-US" dirty="0" smtClean="0"/>
              <a:t>これは、国等におけるオープンデータに</a:t>
            </a:r>
            <a:r>
              <a:rPr lang="ja-JP" altLang="en-US" dirty="0" smtClean="0"/>
              <a:t>関する主な取組をまとめたものです。</a:t>
            </a:r>
            <a:endParaRPr lang="en-US" altLang="ja-JP" dirty="0"/>
          </a:p>
          <a:p>
            <a:pPr indent="180000">
              <a:lnSpc>
                <a:spcPct val="150000"/>
              </a:lnSpc>
            </a:pPr>
            <a:endParaRPr lang="en-US" altLang="ja-JP" dirty="0" smtClean="0"/>
          </a:p>
          <a:p>
            <a:pPr indent="180000">
              <a:lnSpc>
                <a:spcPct val="150000"/>
              </a:lnSpc>
            </a:pPr>
            <a:r>
              <a:rPr lang="ja-JP" altLang="en-US" dirty="0" smtClean="0"/>
              <a:t>オープンデータの取組としては、平成</a:t>
            </a:r>
            <a:r>
              <a:rPr lang="en-US" altLang="ja-JP" dirty="0" smtClean="0"/>
              <a:t>24</a:t>
            </a:r>
            <a:r>
              <a:rPr lang="ja-JP" altLang="en-US" dirty="0" smtClean="0"/>
              <a:t>年に「電子行政オープンデータ戦略」が</a:t>
            </a:r>
            <a:r>
              <a:rPr lang="en-US" altLang="ja-JP" dirty="0" smtClean="0"/>
              <a:t>IT</a:t>
            </a:r>
            <a:r>
              <a:rPr lang="ja-JP" altLang="en-US" dirty="0" smtClean="0"/>
              <a:t>戦略本部で決定され、本格的な取組がスタートしました。</a:t>
            </a:r>
            <a:endParaRPr lang="en-US" altLang="ja-JP" dirty="0" smtClean="0"/>
          </a:p>
          <a:p>
            <a:pPr indent="180000">
              <a:lnSpc>
                <a:spcPct val="150000"/>
              </a:lnSpc>
            </a:pPr>
            <a:endParaRPr lang="en-US" altLang="ja-JP" dirty="0"/>
          </a:p>
          <a:p>
            <a:pPr indent="180000">
              <a:lnSpc>
                <a:spcPct val="150000"/>
              </a:lnSpc>
            </a:pPr>
            <a:r>
              <a:rPr lang="ja-JP" altLang="en-US" dirty="0" smtClean="0"/>
              <a:t>平成</a:t>
            </a:r>
            <a:r>
              <a:rPr lang="en-US" altLang="ja-JP" dirty="0" smtClean="0"/>
              <a:t>25</a:t>
            </a:r>
            <a:r>
              <a:rPr lang="ja-JP" altLang="en-US" dirty="0" smtClean="0"/>
              <a:t>年には、国の情報通信白書や情報通信統計データベースがオープンデータ化され、地方自治体においてもオープンデータ化が始まりました。</a:t>
            </a:r>
            <a:endParaRPr lang="en-US" altLang="ja-JP" dirty="0" smtClean="0"/>
          </a:p>
          <a:p>
            <a:pPr indent="180000">
              <a:lnSpc>
                <a:spcPct val="150000"/>
              </a:lnSpc>
            </a:pPr>
            <a:endParaRPr lang="en-US" altLang="ja-JP" dirty="0"/>
          </a:p>
          <a:p>
            <a:pPr indent="180000">
              <a:lnSpc>
                <a:spcPct val="150000"/>
              </a:lnSpc>
            </a:pPr>
            <a:r>
              <a:rPr lang="ja-JP" altLang="en-US" dirty="0" smtClean="0"/>
              <a:t>そして本市においては、平成</a:t>
            </a:r>
            <a:r>
              <a:rPr lang="en-US" altLang="ja-JP" dirty="0" smtClean="0"/>
              <a:t>28</a:t>
            </a:r>
            <a:r>
              <a:rPr lang="ja-JP" altLang="en-US" dirty="0" smtClean="0"/>
              <a:t>年</a:t>
            </a:r>
            <a:r>
              <a:rPr lang="en-US" altLang="ja-JP" dirty="0" smtClean="0"/>
              <a:t>3</a:t>
            </a:r>
            <a:r>
              <a:rPr lang="ja-JP" altLang="en-US" dirty="0" smtClean="0"/>
              <a:t>月に「広島市オープンデータの取組の推進に関する基本方針」を定めるとともに、後程説明しますが、本市のホームページにオープンデータポータルサイトを掲載しました。</a:t>
            </a:r>
            <a:endParaRPr kumimoji="1"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2</a:t>
            </a:fld>
            <a:endParaRPr kumimoji="1" lang="ja-JP" altLang="en-US" dirty="0"/>
          </a:p>
        </p:txBody>
      </p:sp>
    </p:spTree>
    <p:extLst>
      <p:ext uri="{BB962C8B-B14F-4D97-AF65-F5344CB8AC3E}">
        <p14:creationId xmlns:p14="http://schemas.microsoft.com/office/powerpoint/2010/main" val="547700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44000"/>
            <a:r>
              <a:rPr lang="ja-JP" altLang="en-US" sz="1000" dirty="0" smtClean="0"/>
              <a:t>こちらが、本市が策定した</a:t>
            </a:r>
            <a:r>
              <a:rPr kumimoji="1" lang="ja-JP" altLang="en-US" sz="1000" dirty="0" smtClean="0"/>
              <a:t>「広島市オープンデータの取組の推進に関する基本方針」の構成です。</a:t>
            </a:r>
            <a:endParaRPr kumimoji="1" lang="en-US" altLang="ja-JP" sz="1000" dirty="0" smtClean="0"/>
          </a:p>
          <a:p>
            <a:pPr indent="144000"/>
            <a:r>
              <a:rPr lang="ja-JP" altLang="en-US" sz="1000" dirty="0" smtClean="0"/>
              <a:t>第一章では、オープンデータの定義を下線部のように定めています。</a:t>
            </a:r>
            <a:endParaRPr lang="en-US" altLang="ja-JP" sz="1000" dirty="0" smtClean="0"/>
          </a:p>
          <a:p>
            <a:pPr indent="144000"/>
            <a:endParaRPr lang="en-US" altLang="ja-JP" sz="1000" dirty="0" smtClean="0"/>
          </a:p>
          <a:p>
            <a:pPr indent="144000"/>
            <a:r>
              <a:rPr lang="ja-JP" altLang="en-US" sz="1000" dirty="0" smtClean="0"/>
              <a:t>参考までに、</a:t>
            </a:r>
            <a:r>
              <a:rPr lang="ja-JP" altLang="en-US" sz="1000" dirty="0"/>
              <a:t>平成</a:t>
            </a:r>
            <a:r>
              <a:rPr lang="en-US" altLang="ja-JP" sz="1000" dirty="0"/>
              <a:t>29</a:t>
            </a:r>
            <a:r>
              <a:rPr lang="ja-JP" altLang="en-US" sz="1000" dirty="0"/>
              <a:t>年</a:t>
            </a:r>
            <a:r>
              <a:rPr lang="en-US" altLang="ja-JP" sz="1000" dirty="0"/>
              <a:t>5</a:t>
            </a:r>
            <a:r>
              <a:rPr lang="ja-JP" altLang="en-US" sz="1000" dirty="0"/>
              <a:t>月に官民データ活用推進戦略</a:t>
            </a:r>
            <a:r>
              <a:rPr lang="ja-JP" altLang="en-US" sz="1000" dirty="0" smtClean="0"/>
              <a:t>会議で決定したオープンデータの定義は、</a:t>
            </a:r>
            <a:endParaRPr lang="en-US" altLang="ja-JP" sz="1000" dirty="0" smtClean="0"/>
          </a:p>
          <a:p>
            <a:pPr indent="144000"/>
            <a:r>
              <a:rPr lang="ja-JP" altLang="en-US" sz="1000" dirty="0" smtClean="0"/>
              <a:t>「国</a:t>
            </a:r>
            <a:r>
              <a:rPr lang="ja-JP" altLang="en-US" sz="1000" dirty="0"/>
              <a:t>、地方公共団体及び事業者が保有する官民データのうち、国民誰もがインターネット等を通じて容易に利用（加工、編集、再配布等）できるよう、次のいずれの項目にも該当する形で公開されたデータをオープンデータと定義する。</a:t>
            </a:r>
          </a:p>
          <a:p>
            <a:pPr indent="144000"/>
            <a:r>
              <a:rPr lang="ja-JP" altLang="en-US" sz="1000" dirty="0" smtClean="0"/>
              <a:t>１</a:t>
            </a:r>
            <a:r>
              <a:rPr lang="en-US" altLang="ja-JP" sz="1000" dirty="0" smtClean="0"/>
              <a:t>.</a:t>
            </a:r>
            <a:r>
              <a:rPr lang="ja-JP" altLang="en-US" sz="1000" dirty="0" smtClean="0"/>
              <a:t>営利</a:t>
            </a:r>
            <a:r>
              <a:rPr lang="ja-JP" altLang="en-US" sz="1000" dirty="0"/>
              <a:t>目的、非営利目的を問わず二次利用可能なルールが適用されたもの</a:t>
            </a:r>
          </a:p>
          <a:p>
            <a:pPr indent="144000"/>
            <a:r>
              <a:rPr lang="ja-JP" altLang="en-US" sz="1000" dirty="0" smtClean="0"/>
              <a:t>２</a:t>
            </a:r>
            <a:r>
              <a:rPr lang="en-US" altLang="ja-JP" sz="1000" dirty="0" smtClean="0"/>
              <a:t>.</a:t>
            </a:r>
            <a:r>
              <a:rPr lang="ja-JP" altLang="en-US" sz="1000" dirty="0"/>
              <a:t>機械判読に適したもの</a:t>
            </a:r>
          </a:p>
          <a:p>
            <a:pPr indent="144000"/>
            <a:r>
              <a:rPr lang="ja-JP" altLang="en-US" sz="1000" dirty="0" smtClean="0"/>
              <a:t>３</a:t>
            </a:r>
            <a:r>
              <a:rPr lang="en-US" altLang="ja-JP" sz="1000" dirty="0" smtClean="0"/>
              <a:t>.</a:t>
            </a:r>
            <a:r>
              <a:rPr lang="ja-JP" altLang="en-US" sz="1000" dirty="0"/>
              <a:t>無償で利用できる</a:t>
            </a:r>
            <a:r>
              <a:rPr lang="ja-JP" altLang="en-US" sz="1000" dirty="0" smtClean="0"/>
              <a:t>もの」　というふうに定義されています。</a:t>
            </a:r>
            <a:endParaRPr lang="en-US" altLang="ja-JP" sz="1000" dirty="0" smtClean="0"/>
          </a:p>
          <a:p>
            <a:pPr indent="144000"/>
            <a:endParaRPr lang="en-US" altLang="ja-JP" sz="1000" dirty="0" smtClean="0"/>
          </a:p>
          <a:p>
            <a:pPr indent="144000"/>
            <a:r>
              <a:rPr lang="ja-JP" altLang="en-US" sz="1000" dirty="0" smtClean="0"/>
              <a:t>第二章</a:t>
            </a:r>
            <a:r>
              <a:rPr lang="ja-JP" altLang="en-US" sz="1000" dirty="0"/>
              <a:t>では、オープンデータの取組を推進する</a:t>
            </a:r>
            <a:r>
              <a:rPr lang="ja-JP" altLang="en-US" sz="1000" dirty="0" smtClean="0"/>
              <a:t>目的をこのように定め、また、推進</a:t>
            </a:r>
            <a:r>
              <a:rPr lang="ja-JP" altLang="en-US" sz="1000" dirty="0"/>
              <a:t>に当たっての基本原則、いわゆる公開できる情報の種類や方法等について示しています</a:t>
            </a:r>
            <a:r>
              <a:rPr lang="ja-JP" altLang="en-US" sz="1000" dirty="0" smtClean="0"/>
              <a:t>。</a:t>
            </a:r>
            <a:endParaRPr lang="en-US" altLang="ja-JP" sz="1000" dirty="0" smtClean="0"/>
          </a:p>
          <a:p>
            <a:pPr indent="144000"/>
            <a:endParaRPr lang="en-US" altLang="ja-JP" sz="1000" dirty="0" smtClean="0"/>
          </a:p>
          <a:p>
            <a:pPr indent="144000"/>
            <a:r>
              <a:rPr lang="ja-JP" altLang="en-US" sz="1000" dirty="0" smtClean="0"/>
              <a:t>第三章</a:t>
            </a:r>
            <a:r>
              <a:rPr lang="ja-JP" altLang="en-US" sz="1000" dirty="0"/>
              <a:t>では</a:t>
            </a:r>
            <a:r>
              <a:rPr lang="ja-JP" altLang="en-US" sz="1000" dirty="0" smtClean="0"/>
              <a:t>、公開方法、これは、本市のホームページになります。</a:t>
            </a:r>
            <a:endParaRPr lang="en-US" altLang="ja-JP" sz="1000" dirty="0"/>
          </a:p>
          <a:p>
            <a:pPr indent="144000"/>
            <a:r>
              <a:rPr lang="ja-JP" altLang="en-US" sz="1000" dirty="0" smtClean="0"/>
              <a:t>そしてオープンデータ</a:t>
            </a:r>
            <a:r>
              <a:rPr lang="ja-JP" altLang="en-US" sz="1000" dirty="0"/>
              <a:t>の</a:t>
            </a:r>
            <a:r>
              <a:rPr lang="ja-JP" altLang="en-US" sz="1000" dirty="0" smtClean="0"/>
              <a:t>ルールとして、</a:t>
            </a:r>
            <a:r>
              <a:rPr lang="ja-JP" altLang="en-US" sz="1000" dirty="0"/>
              <a:t>データ形式に</a:t>
            </a:r>
            <a:r>
              <a:rPr lang="ja-JP" altLang="en-US" sz="1000" dirty="0" smtClean="0"/>
              <a:t>ついて、</a:t>
            </a:r>
            <a:r>
              <a:rPr lang="ja-JP" altLang="en-US" sz="1000" dirty="0"/>
              <a:t>可能な限り、アプリケーションに依存しない</a:t>
            </a:r>
            <a:r>
              <a:rPr lang="en-US" altLang="ja-JP" sz="1000" dirty="0"/>
              <a:t>CSV</a:t>
            </a:r>
            <a:r>
              <a:rPr lang="ja-JP" altLang="en-US" sz="1000" dirty="0"/>
              <a:t>形式で公開すること、二次利用に関しては、二次利用が可能であることを明示するために、「クリエイティブコモンズ・ライセンス」に基づく表示を行う</a:t>
            </a:r>
            <a:r>
              <a:rPr lang="ja-JP" altLang="en-US" sz="1000" dirty="0" smtClean="0"/>
              <a:t>こと、</a:t>
            </a:r>
            <a:r>
              <a:rPr lang="ja-JP" altLang="en-US" sz="1000" dirty="0"/>
              <a:t>また、二次利用のために必要な情報として、情報の時点、作成日、内容の表示や、オープンデータ利用に当たっての注意事項や、利用したことによる損害の免責事項等についてポータルサイトに</a:t>
            </a:r>
            <a:r>
              <a:rPr lang="ja-JP" altLang="en-US" sz="1000" dirty="0" smtClean="0"/>
              <a:t>掲載して</a:t>
            </a:r>
            <a:r>
              <a:rPr lang="ja-JP" altLang="en-US" sz="1000" dirty="0"/>
              <a:t>います。</a:t>
            </a:r>
            <a:endParaRPr lang="en-US" altLang="ja-JP" sz="1000" dirty="0"/>
          </a:p>
          <a:p>
            <a:pPr indent="144000"/>
            <a:endParaRPr lang="en-US" altLang="ja-JP" sz="1000" dirty="0"/>
          </a:p>
          <a:p>
            <a:pPr indent="144000"/>
            <a:r>
              <a:rPr lang="ja-JP" altLang="en-US" sz="1000" dirty="0"/>
              <a:t>さらに、利活用の促進をする上では、やはり、利用ニーズ等の把握は欠かせないということで、オープンデータのポータルサイトに利用者の意見、要望等を受け付ける仕組みを整備し、</a:t>
            </a:r>
            <a:r>
              <a:rPr lang="ja-JP" altLang="en-US" sz="1000" dirty="0" smtClean="0"/>
              <a:t>利用者ニーズ</a:t>
            </a:r>
            <a:r>
              <a:rPr lang="ja-JP" altLang="en-US" sz="1000" dirty="0"/>
              <a:t>の把握に努めるようにしています。</a:t>
            </a:r>
            <a:endParaRPr lang="en-US" altLang="ja-JP" sz="1000" dirty="0"/>
          </a:p>
          <a:p>
            <a:pPr indent="144000"/>
            <a:endParaRPr lang="en-US" altLang="ja-JP" sz="1000" dirty="0"/>
          </a:p>
          <a:p>
            <a:pPr indent="144000"/>
            <a:r>
              <a:rPr lang="ja-JP" altLang="en-US" sz="1000" dirty="0"/>
              <a:t>また、本市のオープンデータを利活用した場合の報告を求めるようにしており、国や他都市の利活用事例も合わせて紹介することとしています。</a:t>
            </a:r>
            <a:endParaRPr lang="en-US" altLang="ja-JP" sz="1000" dirty="0"/>
          </a:p>
          <a:p>
            <a:pPr indent="144000"/>
            <a:endParaRPr lang="en-US" altLang="ja-JP" sz="1000" dirty="0"/>
          </a:p>
          <a:p>
            <a:pPr indent="144000"/>
            <a:r>
              <a:rPr lang="ja-JP" altLang="en-US" sz="1000" dirty="0"/>
              <a:t>現時点では、あまりオープンデータの取組は進んでいるとはいえませんが、全国的なオープンデータの取組が展開すれば、加速度的に利用ニーズが生まれると</a:t>
            </a:r>
            <a:r>
              <a:rPr lang="ja-JP" altLang="en-US" sz="1000" dirty="0" smtClean="0"/>
              <a:t>考えています</a:t>
            </a:r>
            <a:r>
              <a:rPr lang="ja-JP" altLang="en-US" sz="1000" dirty="0"/>
              <a:t>。</a:t>
            </a:r>
            <a:endParaRPr lang="en-US" altLang="ja-JP" sz="1000" dirty="0"/>
          </a:p>
          <a:p>
            <a:pPr indent="162000"/>
            <a:endParaRPr lang="en-US" altLang="ja-JP" dirty="0"/>
          </a:p>
          <a:p>
            <a:pPr indent="162000"/>
            <a:endParaRPr lang="en-US" altLang="ja-JP" dirty="0"/>
          </a:p>
          <a:p>
            <a:pPr indent="162000"/>
            <a:endParaRPr lang="ja-JP" altLang="en-US"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3</a:t>
            </a:fld>
            <a:endParaRPr kumimoji="1" lang="ja-JP" altLang="en-US"/>
          </a:p>
        </p:txBody>
      </p:sp>
    </p:spTree>
    <p:extLst>
      <p:ext uri="{BB962C8B-B14F-4D97-AF65-F5344CB8AC3E}">
        <p14:creationId xmlns:p14="http://schemas.microsoft.com/office/powerpoint/2010/main" val="701193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ここからは、本市のオープンデータの具体的な取り組みについて説明します。</a:t>
            </a:r>
            <a:endParaRPr lang="en-US" altLang="ja-JP" dirty="0" smtClean="0"/>
          </a:p>
          <a:p>
            <a:endParaRPr lang="en-US" altLang="ja-JP" dirty="0"/>
          </a:p>
          <a:p>
            <a:r>
              <a:rPr lang="ja-JP" altLang="en-US" dirty="0" smtClean="0"/>
              <a:t>先程も説明しましたが、本市は平成</a:t>
            </a:r>
            <a:r>
              <a:rPr lang="en-US" altLang="ja-JP" dirty="0" smtClean="0"/>
              <a:t>28</a:t>
            </a:r>
            <a:r>
              <a:rPr lang="ja-JP" altLang="en-US" dirty="0" smtClean="0"/>
              <a:t>年</a:t>
            </a:r>
            <a:r>
              <a:rPr lang="en-US" altLang="ja-JP" dirty="0" smtClean="0"/>
              <a:t>3</a:t>
            </a:r>
            <a:r>
              <a:rPr lang="ja-JP" altLang="en-US" dirty="0" smtClean="0"/>
              <a:t>月に、ここに示しているオープンデータポータルサイトを開設しました。</a:t>
            </a:r>
            <a:endParaRPr lang="en-US" altLang="ja-JP" dirty="0" smtClean="0"/>
          </a:p>
          <a:p>
            <a:endParaRPr lang="en-US" altLang="ja-JP" dirty="0"/>
          </a:p>
          <a:p>
            <a:endParaRPr lang="en-US" altLang="ja-JP" dirty="0" smtClean="0"/>
          </a:p>
          <a:p>
            <a:endParaRPr lang="en-US" altLang="ja-JP" dirty="0"/>
          </a:p>
          <a:p>
            <a:endParaRPr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4</a:t>
            </a:fld>
            <a:endParaRPr kumimoji="1" lang="ja-JP" altLang="en-US"/>
          </a:p>
        </p:txBody>
      </p:sp>
    </p:spTree>
    <p:extLst>
      <p:ext uri="{BB962C8B-B14F-4D97-AF65-F5344CB8AC3E}">
        <p14:creationId xmlns:p14="http://schemas.microsoft.com/office/powerpoint/2010/main" val="797427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本市が提供するオープンデータの一覧はこのようになっております。</a:t>
            </a:r>
            <a:endParaRPr lang="en-US" altLang="ja-JP" dirty="0" smtClean="0"/>
          </a:p>
          <a:p>
            <a:r>
              <a:rPr lang="ja-JP" altLang="en-US" dirty="0" smtClean="0"/>
              <a:t>現在、１７分類、データセットとしては、５５種類、ファイルの数としては、６０９ファイルを公開して</a:t>
            </a:r>
            <a:r>
              <a:rPr lang="ja-JP" altLang="en-US" dirty="0"/>
              <a:t>おります</a:t>
            </a:r>
            <a:r>
              <a:rPr lang="ja-JP" altLang="en-US" dirty="0" smtClean="0"/>
              <a:t>。</a:t>
            </a:r>
            <a:endParaRPr lang="en-US" altLang="ja-JP" dirty="0" smtClean="0"/>
          </a:p>
          <a:p>
            <a:endParaRPr lang="en-US" altLang="ja-JP" dirty="0"/>
          </a:p>
          <a:p>
            <a:r>
              <a:rPr lang="ja-JP" altLang="en-US" dirty="0" smtClean="0"/>
              <a:t>利用</a:t>
            </a:r>
            <a:r>
              <a:rPr lang="ja-JP" altLang="en-US" dirty="0"/>
              <a:t>ニーズの把握のための、アンケートや利用の促進に役立てるための活用事例</a:t>
            </a:r>
            <a:r>
              <a:rPr lang="ja-JP" altLang="en-US" dirty="0" smtClean="0"/>
              <a:t>も合わせて紹介しておりますので、是非一度、ご覧になっていただきたいと思います。</a:t>
            </a:r>
            <a:endParaRPr lang="en-US" altLang="ja-JP" dirty="0" smtClean="0"/>
          </a:p>
          <a:p>
            <a:endParaRPr lang="en-US" altLang="ja-JP" dirty="0" smtClean="0"/>
          </a:p>
          <a:p>
            <a:endParaRPr lang="en-US" altLang="ja-JP" dirty="0"/>
          </a:p>
          <a:p>
            <a:endParaRPr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5</a:t>
            </a:fld>
            <a:endParaRPr kumimoji="1" lang="ja-JP" altLang="en-US"/>
          </a:p>
        </p:txBody>
      </p:sp>
    </p:spTree>
    <p:extLst>
      <p:ext uri="{BB962C8B-B14F-4D97-AF65-F5344CB8AC3E}">
        <p14:creationId xmlns:p14="http://schemas.microsoft.com/office/powerpoint/2010/main" val="4012685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こちらは、参考ですが、国が公開を推奨する１４種類のデータセットについて政令市おけるオープンデータの対応状況です。</a:t>
            </a:r>
            <a:endParaRPr kumimoji="1" lang="en-US" altLang="ja-JP" dirty="0" smtClean="0"/>
          </a:p>
          <a:p>
            <a:endParaRPr lang="en-US" altLang="ja-JP" dirty="0" smtClean="0"/>
          </a:p>
          <a:p>
            <a:r>
              <a:rPr lang="ja-JP" altLang="en-US" dirty="0" smtClean="0"/>
              <a:t>左から札幌市、仙台市、さいたま市と各政令指定都市名の１文字目を表示しています。</a:t>
            </a:r>
            <a:endParaRPr lang="en-US" altLang="ja-JP" dirty="0" smtClean="0"/>
          </a:p>
          <a:p>
            <a:endParaRPr lang="en-US" altLang="ja-JP" dirty="0" smtClean="0"/>
          </a:p>
          <a:p>
            <a:r>
              <a:rPr lang="ja-JP" altLang="en-US" dirty="0" smtClean="0"/>
              <a:t>広島市は、現在、指定緊急避難場所一覧、公共施設一覧、地域・年齢別人口、</a:t>
            </a:r>
            <a:r>
              <a:rPr lang="en-US" altLang="ja-JP" dirty="0" smtClean="0"/>
              <a:t>AED</a:t>
            </a:r>
            <a:r>
              <a:rPr lang="ja-JP" altLang="en-US" dirty="0" smtClean="0"/>
              <a:t>設置場所一覧、子育て施設一覧の５種類をオープンデータとして公開しています。全体の平均が４．６５種類ですので、ほんのわずか上回っている状況です。</a:t>
            </a:r>
            <a:endParaRPr lang="en-US" altLang="ja-JP" dirty="0" smtClean="0"/>
          </a:p>
          <a:p>
            <a:endParaRPr kumimoji="1" lang="en-US" altLang="ja-JP" dirty="0" smtClean="0"/>
          </a:p>
          <a:p>
            <a:r>
              <a:rPr lang="ja-JP" altLang="en-US" dirty="0" smtClean="0"/>
              <a:t>未公開のデータセットについても、優先的に公開できるよう取り組んでいる最中です。</a:t>
            </a:r>
            <a:endParaRPr kumimoji="1" lang="ja-JP" altLang="en-US"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6</a:t>
            </a:fld>
            <a:endParaRPr kumimoji="1" lang="ja-JP" altLang="en-US"/>
          </a:p>
        </p:txBody>
      </p:sp>
    </p:spTree>
    <p:extLst>
      <p:ext uri="{BB962C8B-B14F-4D97-AF65-F5344CB8AC3E}">
        <p14:creationId xmlns:p14="http://schemas.microsoft.com/office/powerpoint/2010/main" val="3526072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本市では、オープンデータポータルサイトのほかに、地理情報システム（ひろしま地図ナビ）からもデータをダウンロードできるようにしています。</a:t>
            </a:r>
            <a:endParaRPr lang="en-US" altLang="ja-JP" dirty="0" smtClean="0"/>
          </a:p>
          <a:p>
            <a:endParaRPr lang="en-US" altLang="ja-JP" dirty="0"/>
          </a:p>
          <a:p>
            <a:r>
              <a:rPr lang="ja-JP" altLang="en-US" dirty="0" smtClean="0"/>
              <a:t>これは今年度新たに構築する地理情報システムです。</a:t>
            </a:r>
            <a:endParaRPr lang="en-US" altLang="ja-JP" dirty="0" smtClean="0"/>
          </a:p>
          <a:p>
            <a:r>
              <a:rPr lang="ja-JP" altLang="en-US" dirty="0" smtClean="0"/>
              <a:t>この中で、</a:t>
            </a:r>
            <a:r>
              <a:rPr lang="ja-JP" altLang="en-US" dirty="0"/>
              <a:t>新</a:t>
            </a:r>
            <a:r>
              <a:rPr lang="ja-JP" altLang="en-US" dirty="0" smtClean="0"/>
              <a:t>たにオープンデータをダウンロードできる機能の追加しました。</a:t>
            </a:r>
            <a:endParaRPr lang="en-US" altLang="ja-JP" dirty="0" smtClean="0"/>
          </a:p>
          <a:p>
            <a:endParaRPr lang="en-US" altLang="ja-JP" dirty="0"/>
          </a:p>
          <a:p>
            <a:r>
              <a:rPr lang="ja-JP" altLang="en-US" dirty="0" smtClean="0"/>
              <a:t>現在、オープンデータのうち、</a:t>
            </a:r>
            <a:r>
              <a:rPr lang="ja-JP" altLang="en-US" dirty="0"/>
              <a:t>位置情報を持つ１９種類の</a:t>
            </a:r>
            <a:r>
              <a:rPr lang="ja-JP" altLang="en-US" dirty="0" smtClean="0"/>
              <a:t>データについてこのサイトからダウンロードできるようにしています。</a:t>
            </a:r>
            <a:endParaRPr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7</a:t>
            </a:fld>
            <a:endParaRPr kumimoji="1" lang="ja-JP" altLang="en-US"/>
          </a:p>
        </p:txBody>
      </p:sp>
    </p:spTree>
    <p:extLst>
      <p:ext uri="{BB962C8B-B14F-4D97-AF65-F5344CB8AC3E}">
        <p14:creationId xmlns:p14="http://schemas.microsoft.com/office/powerpoint/2010/main" val="1319604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こちらが、ひろしま地図ナビのオープンデータの詳細です。</a:t>
            </a:r>
            <a:endParaRPr lang="en-US" altLang="ja-JP" dirty="0" smtClean="0"/>
          </a:p>
          <a:p>
            <a:endParaRPr lang="en-US" altLang="ja-JP" dirty="0"/>
          </a:p>
          <a:p>
            <a:r>
              <a:rPr lang="ja-JP" altLang="en-US" dirty="0" smtClean="0"/>
              <a:t>一例ですが、</a:t>
            </a:r>
            <a:r>
              <a:rPr lang="en-US" altLang="ja-JP" dirty="0" smtClean="0"/>
              <a:t>AED</a:t>
            </a:r>
            <a:r>
              <a:rPr lang="ja-JP" altLang="en-US" dirty="0" err="1" smtClean="0"/>
              <a:t>の設</a:t>
            </a:r>
            <a:r>
              <a:rPr lang="ja-JP" altLang="en-US" dirty="0" smtClean="0"/>
              <a:t>置場所について地図上に表示するとともに、左側にあるように必要に応じてファイルを簡単にダウンロードできるようにしております。</a:t>
            </a:r>
            <a:endParaRPr lang="en-US" altLang="ja-JP" dirty="0" smtClean="0"/>
          </a:p>
          <a:p>
            <a:endParaRPr lang="en-US" altLang="ja-JP" dirty="0"/>
          </a:p>
          <a:p>
            <a:r>
              <a:rPr lang="ja-JP" altLang="en-US" dirty="0" smtClean="0"/>
              <a:t>先ほど説明しました、国が公開を推奨するデータセットについては、できる限り位置情報も加えて公開するよう整備を進めています。</a:t>
            </a:r>
            <a:endParaRPr lang="en-US" altLang="ja-JP" dirty="0" smtClean="0"/>
          </a:p>
          <a:p>
            <a:endParaRPr lang="en-US" altLang="ja-JP" dirty="0"/>
          </a:p>
          <a:p>
            <a:endParaRPr lang="en-US" altLang="ja-JP" dirty="0" smtClean="0"/>
          </a:p>
          <a:p>
            <a:r>
              <a:rPr lang="ja-JP" altLang="en-US" dirty="0" smtClean="0"/>
              <a:t>（質問）　位置情報はどのように整備するのか。</a:t>
            </a:r>
            <a:endParaRPr lang="en-US" altLang="ja-JP" dirty="0" smtClean="0"/>
          </a:p>
          <a:p>
            <a:endParaRPr lang="en-US" altLang="ja-JP" dirty="0" smtClean="0"/>
          </a:p>
          <a:p>
            <a:r>
              <a:rPr lang="ja-JP" altLang="en-US" dirty="0" smtClean="0"/>
              <a:t>（回答）　委託という方法もありますが、基本的に住所（所在地）からインターネット上にあるツールを用いて一括変換し、その結果を地図上で確認する方法で対応しています。</a:t>
            </a:r>
            <a:endParaRPr lang="en-US" altLang="ja-JP" dirty="0" smtClean="0"/>
          </a:p>
          <a:p>
            <a:r>
              <a:rPr lang="ja-JP" altLang="en-US" dirty="0" smtClean="0"/>
              <a:t>しかしながら、公衆トイレや消防水利施設など、もともと住所（所在地）がないものもあります。そうしたものは、具体的な地図から位置情報をひとつひとつ落としていく作業となります。</a:t>
            </a:r>
            <a:endParaRPr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8</a:t>
            </a:fld>
            <a:endParaRPr kumimoji="1" lang="ja-JP" altLang="en-US"/>
          </a:p>
        </p:txBody>
      </p:sp>
    </p:spTree>
    <p:extLst>
      <p:ext uri="{BB962C8B-B14F-4D97-AF65-F5344CB8AC3E}">
        <p14:creationId xmlns:p14="http://schemas.microsoft.com/office/powerpoint/2010/main" val="1888889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ここからは、本市におけるオープンデータの活用事例を紹介してみたいと思います。</a:t>
            </a:r>
            <a:endParaRPr lang="en-US" altLang="ja-JP" dirty="0" smtClean="0"/>
          </a:p>
          <a:p>
            <a:endParaRPr lang="en-US" altLang="ja-JP" dirty="0"/>
          </a:p>
          <a:p>
            <a:r>
              <a:rPr lang="ja-JP" altLang="en-US" dirty="0" smtClean="0"/>
              <a:t>これは、家庭ごみの収集日や分別についてスマートフォン等で確認できるアプリです。</a:t>
            </a:r>
            <a:endParaRPr lang="en-US" altLang="ja-JP" dirty="0" smtClean="0"/>
          </a:p>
          <a:p>
            <a:endParaRPr lang="en-US" altLang="ja-JP" dirty="0"/>
          </a:p>
          <a:p>
            <a:r>
              <a:rPr lang="ja-JP" altLang="en-US" dirty="0" smtClean="0"/>
              <a:t>広島の地域課題を</a:t>
            </a:r>
            <a:r>
              <a:rPr lang="en-US" altLang="ja-JP" dirty="0" smtClean="0"/>
              <a:t>ICT</a:t>
            </a:r>
            <a:r>
              <a:rPr lang="ja-JP" altLang="en-US" dirty="0" smtClean="0"/>
              <a:t>を用いて解決を考えるグループ（</a:t>
            </a:r>
            <a:r>
              <a:rPr lang="en-US" altLang="ja-JP" dirty="0" smtClean="0"/>
              <a:t>Code for Hiroshima</a:t>
            </a:r>
            <a:r>
              <a:rPr lang="ja-JP" altLang="en-US" dirty="0" smtClean="0"/>
              <a:t>）によって無償で提供されています。</a:t>
            </a:r>
            <a:endParaRPr lang="en-US" altLang="ja-JP" dirty="0"/>
          </a:p>
        </p:txBody>
      </p:sp>
      <p:sp>
        <p:nvSpPr>
          <p:cNvPr id="4" name="スライド番号プレースホルダー 3"/>
          <p:cNvSpPr>
            <a:spLocks noGrp="1"/>
          </p:cNvSpPr>
          <p:nvPr>
            <p:ph type="sldNum" sz="quarter" idx="10"/>
          </p:nvPr>
        </p:nvSpPr>
        <p:spPr/>
        <p:txBody>
          <a:bodyPr/>
          <a:lstStyle/>
          <a:p>
            <a:fld id="{1145044B-8AC0-4EBE-8CB8-0FB1C5F36684}" type="slidenum">
              <a:rPr kumimoji="1" lang="ja-JP" altLang="en-US" smtClean="0"/>
              <a:t>9</a:t>
            </a:fld>
            <a:endParaRPr kumimoji="1" lang="ja-JP" altLang="en-US"/>
          </a:p>
        </p:txBody>
      </p:sp>
    </p:spTree>
    <p:extLst>
      <p:ext uri="{BB962C8B-B14F-4D97-AF65-F5344CB8AC3E}">
        <p14:creationId xmlns:p14="http://schemas.microsoft.com/office/powerpoint/2010/main" val="797427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4"/>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78793" indent="0" algn="ctr">
              <a:buNone/>
              <a:defRPr>
                <a:solidFill>
                  <a:schemeClr val="tx1">
                    <a:tint val="75000"/>
                  </a:schemeClr>
                </a:solidFill>
              </a:defRPr>
            </a:lvl2pPr>
            <a:lvl3pPr marL="957585" indent="0" algn="ctr">
              <a:buNone/>
              <a:defRPr>
                <a:solidFill>
                  <a:schemeClr val="tx1">
                    <a:tint val="75000"/>
                  </a:schemeClr>
                </a:solidFill>
              </a:defRPr>
            </a:lvl3pPr>
            <a:lvl4pPr marL="1436378" indent="0" algn="ctr">
              <a:buNone/>
              <a:defRPr>
                <a:solidFill>
                  <a:schemeClr val="tx1">
                    <a:tint val="75000"/>
                  </a:schemeClr>
                </a:solidFill>
              </a:defRPr>
            </a:lvl4pPr>
            <a:lvl5pPr marL="1915171" indent="0" algn="ctr">
              <a:buNone/>
              <a:defRPr>
                <a:solidFill>
                  <a:schemeClr val="tx1">
                    <a:tint val="75000"/>
                  </a:schemeClr>
                </a:solidFill>
              </a:defRPr>
            </a:lvl5pPr>
            <a:lvl6pPr marL="2393964" indent="0" algn="ctr">
              <a:buNone/>
              <a:defRPr>
                <a:solidFill>
                  <a:schemeClr val="tx1">
                    <a:tint val="75000"/>
                  </a:schemeClr>
                </a:solidFill>
              </a:defRPr>
            </a:lvl6pPr>
            <a:lvl7pPr marL="2872758" indent="0" algn="ctr">
              <a:buNone/>
              <a:defRPr>
                <a:solidFill>
                  <a:schemeClr val="tx1">
                    <a:tint val="75000"/>
                  </a:schemeClr>
                </a:solidFill>
              </a:defRPr>
            </a:lvl7pPr>
            <a:lvl8pPr marL="3351551" indent="0" algn="ctr">
              <a:buNone/>
              <a:defRPr>
                <a:solidFill>
                  <a:schemeClr val="tx1">
                    <a:tint val="75000"/>
                  </a:schemeClr>
                </a:solidFill>
              </a:defRPr>
            </a:lvl8pPr>
            <a:lvl9pPr marL="3830343"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56EBE1DF-722D-453E-B4A8-1B4989A336A9}"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1483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0ED2FB2-EE89-4491-9390-FC9BED8DA782}"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346945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7"/>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47"/>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95A4B81-8397-48C7-870E-5D67ECB39FA9}"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012772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A7F808-6222-402E-AEA7-AC96EF743FD0}"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65409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9"/>
            <a:ext cx="8420100" cy="1362075"/>
          </a:xfrm>
        </p:spPr>
        <p:txBody>
          <a:bodyPr anchor="t"/>
          <a:lstStyle>
            <a:lvl1pPr algn="l">
              <a:defRPr sz="42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20"/>
            <a:ext cx="8420100" cy="1500187"/>
          </a:xfrm>
        </p:spPr>
        <p:txBody>
          <a:bodyPr anchor="b"/>
          <a:lstStyle>
            <a:lvl1pPr marL="0" indent="0">
              <a:buNone/>
              <a:defRPr sz="2100">
                <a:solidFill>
                  <a:schemeClr val="tx1">
                    <a:tint val="75000"/>
                  </a:schemeClr>
                </a:solidFill>
              </a:defRPr>
            </a:lvl1pPr>
            <a:lvl2pPr marL="478793" indent="0">
              <a:buNone/>
              <a:defRPr sz="1900">
                <a:solidFill>
                  <a:schemeClr val="tx1">
                    <a:tint val="75000"/>
                  </a:schemeClr>
                </a:solidFill>
              </a:defRPr>
            </a:lvl2pPr>
            <a:lvl3pPr marL="957585" indent="0">
              <a:buNone/>
              <a:defRPr sz="1600">
                <a:solidFill>
                  <a:schemeClr val="tx1">
                    <a:tint val="75000"/>
                  </a:schemeClr>
                </a:solidFill>
              </a:defRPr>
            </a:lvl3pPr>
            <a:lvl4pPr marL="1436378" indent="0">
              <a:buNone/>
              <a:defRPr sz="1500">
                <a:solidFill>
                  <a:schemeClr val="tx1">
                    <a:tint val="75000"/>
                  </a:schemeClr>
                </a:solidFill>
              </a:defRPr>
            </a:lvl4pPr>
            <a:lvl5pPr marL="1915171" indent="0">
              <a:buNone/>
              <a:defRPr sz="1500">
                <a:solidFill>
                  <a:schemeClr val="tx1">
                    <a:tint val="75000"/>
                  </a:schemeClr>
                </a:solidFill>
              </a:defRPr>
            </a:lvl5pPr>
            <a:lvl6pPr marL="2393964" indent="0">
              <a:buNone/>
              <a:defRPr sz="1500">
                <a:solidFill>
                  <a:schemeClr val="tx1">
                    <a:tint val="75000"/>
                  </a:schemeClr>
                </a:solidFill>
              </a:defRPr>
            </a:lvl6pPr>
            <a:lvl7pPr marL="2872758" indent="0">
              <a:buNone/>
              <a:defRPr sz="1500">
                <a:solidFill>
                  <a:schemeClr val="tx1">
                    <a:tint val="75000"/>
                  </a:schemeClr>
                </a:solidFill>
              </a:defRPr>
            </a:lvl7pPr>
            <a:lvl8pPr marL="3351551" indent="0">
              <a:buNone/>
              <a:defRPr sz="1500">
                <a:solidFill>
                  <a:schemeClr val="tx1">
                    <a:tint val="75000"/>
                  </a:schemeClr>
                </a:solidFill>
              </a:defRPr>
            </a:lvl8pPr>
            <a:lvl9pPr marL="3830343" indent="0">
              <a:buNone/>
              <a:defRPr sz="15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4B4B1C8B-20DE-4CDA-BC66-4B3BB6891256}"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5353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6"/>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6"/>
            <a:ext cx="4375150" cy="4525963"/>
          </a:xfrm>
        </p:spPr>
        <p:txBody>
          <a:bodyPr/>
          <a:lstStyle>
            <a:lvl1pPr>
              <a:defRPr sz="29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64163B5-09F7-49EF-864D-A1F5709A1004}"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5911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500" b="1"/>
            </a:lvl1pPr>
            <a:lvl2pPr marL="478793" indent="0">
              <a:buNone/>
              <a:defRPr sz="2100" b="1"/>
            </a:lvl2pPr>
            <a:lvl3pPr marL="957585" indent="0">
              <a:buNone/>
              <a:defRPr sz="1900" b="1"/>
            </a:lvl3pPr>
            <a:lvl4pPr marL="1436378" indent="0">
              <a:buNone/>
              <a:defRPr sz="1600" b="1"/>
            </a:lvl4pPr>
            <a:lvl5pPr marL="1915171" indent="0">
              <a:buNone/>
              <a:defRPr sz="1600" b="1"/>
            </a:lvl5pPr>
            <a:lvl6pPr marL="2393964" indent="0">
              <a:buNone/>
              <a:defRPr sz="1600" b="1"/>
            </a:lvl6pPr>
            <a:lvl7pPr marL="2872758" indent="0">
              <a:buNone/>
              <a:defRPr sz="1600" b="1"/>
            </a:lvl7pPr>
            <a:lvl8pPr marL="3351551" indent="0">
              <a:buNone/>
              <a:defRPr sz="1600" b="1"/>
            </a:lvl8pPr>
            <a:lvl9pPr marL="3830343"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5" y="1535113"/>
            <a:ext cx="4378590" cy="639762"/>
          </a:xfrm>
        </p:spPr>
        <p:txBody>
          <a:bodyPr anchor="b"/>
          <a:lstStyle>
            <a:lvl1pPr marL="0" indent="0">
              <a:buNone/>
              <a:defRPr sz="2500" b="1"/>
            </a:lvl1pPr>
            <a:lvl2pPr marL="478793" indent="0">
              <a:buNone/>
              <a:defRPr sz="2100" b="1"/>
            </a:lvl2pPr>
            <a:lvl3pPr marL="957585" indent="0">
              <a:buNone/>
              <a:defRPr sz="1900" b="1"/>
            </a:lvl3pPr>
            <a:lvl4pPr marL="1436378" indent="0">
              <a:buNone/>
              <a:defRPr sz="1600" b="1"/>
            </a:lvl4pPr>
            <a:lvl5pPr marL="1915171" indent="0">
              <a:buNone/>
              <a:defRPr sz="1600" b="1"/>
            </a:lvl5pPr>
            <a:lvl6pPr marL="2393964" indent="0">
              <a:buNone/>
              <a:defRPr sz="1600" b="1"/>
            </a:lvl6pPr>
            <a:lvl7pPr marL="2872758" indent="0">
              <a:buNone/>
              <a:defRPr sz="1600" b="1"/>
            </a:lvl7pPr>
            <a:lvl8pPr marL="3351551" indent="0">
              <a:buNone/>
              <a:defRPr sz="1600" b="1"/>
            </a:lvl8pPr>
            <a:lvl9pPr marL="3830343"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5" y="2174875"/>
            <a:ext cx="4378590" cy="3951288"/>
          </a:xfrm>
        </p:spPr>
        <p:txBody>
          <a:bodyPr/>
          <a:lstStyle>
            <a:lvl1pPr>
              <a:defRPr sz="2500"/>
            </a:lvl1pPr>
            <a:lvl2pPr>
              <a:defRPr sz="2100"/>
            </a:lvl2pPr>
            <a:lvl3pPr>
              <a:defRPr sz="19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363070A0-A03F-457E-B852-9D7E81D50646}"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5122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68540665-0A34-41BE-911B-656C39EA28C1}"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50905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D7A0DFD-CC0B-450F-8161-CB0060B48B8D}"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2329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4" y="273050"/>
            <a:ext cx="3259006" cy="1162050"/>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2" y="273057"/>
            <a:ext cx="5537729" cy="5853113"/>
          </a:xfrm>
        </p:spPr>
        <p:txBody>
          <a:bodyPr/>
          <a:lstStyle>
            <a:lvl1pPr>
              <a:defRPr sz="3400"/>
            </a:lvl1pPr>
            <a:lvl2pPr>
              <a:defRPr sz="2900"/>
            </a:lvl2pPr>
            <a:lvl3pPr>
              <a:defRPr sz="25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4" y="1435103"/>
            <a:ext cx="3259006" cy="4691063"/>
          </a:xfrm>
        </p:spPr>
        <p:txBody>
          <a:bodyPr/>
          <a:lstStyle>
            <a:lvl1pPr marL="0" indent="0">
              <a:buNone/>
              <a:defRPr sz="1500"/>
            </a:lvl1pPr>
            <a:lvl2pPr marL="478793" indent="0">
              <a:buNone/>
              <a:defRPr sz="1300"/>
            </a:lvl2pPr>
            <a:lvl3pPr marL="957585" indent="0">
              <a:buNone/>
              <a:defRPr sz="1000"/>
            </a:lvl3pPr>
            <a:lvl4pPr marL="1436378" indent="0">
              <a:buNone/>
              <a:defRPr sz="1000"/>
            </a:lvl4pPr>
            <a:lvl5pPr marL="1915171" indent="0">
              <a:buNone/>
              <a:defRPr sz="1000"/>
            </a:lvl5pPr>
            <a:lvl6pPr marL="2393964" indent="0">
              <a:buNone/>
              <a:defRPr sz="1000"/>
            </a:lvl6pPr>
            <a:lvl7pPr marL="2872758" indent="0">
              <a:buNone/>
              <a:defRPr sz="1000"/>
            </a:lvl7pPr>
            <a:lvl8pPr marL="3351551" indent="0">
              <a:buNone/>
              <a:defRPr sz="1000"/>
            </a:lvl8pPr>
            <a:lvl9pPr marL="3830343"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E328E44-3394-4D2E-9AAE-74A620811CB7}"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3589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400"/>
            </a:lvl1pPr>
            <a:lvl2pPr marL="478793" indent="0">
              <a:buNone/>
              <a:defRPr sz="2900"/>
            </a:lvl2pPr>
            <a:lvl3pPr marL="957585" indent="0">
              <a:buNone/>
              <a:defRPr sz="2500"/>
            </a:lvl3pPr>
            <a:lvl4pPr marL="1436378" indent="0">
              <a:buNone/>
              <a:defRPr sz="2100"/>
            </a:lvl4pPr>
            <a:lvl5pPr marL="1915171" indent="0">
              <a:buNone/>
              <a:defRPr sz="2100"/>
            </a:lvl5pPr>
            <a:lvl6pPr marL="2393964" indent="0">
              <a:buNone/>
              <a:defRPr sz="2100"/>
            </a:lvl6pPr>
            <a:lvl7pPr marL="2872758" indent="0">
              <a:buNone/>
              <a:defRPr sz="2100"/>
            </a:lvl7pPr>
            <a:lvl8pPr marL="3351551" indent="0">
              <a:buNone/>
              <a:defRPr sz="2100"/>
            </a:lvl8pPr>
            <a:lvl9pPr marL="3830343" indent="0">
              <a:buNone/>
              <a:defRPr sz="2100"/>
            </a:lvl9pPr>
          </a:lstStyle>
          <a:p>
            <a:endParaRPr kumimoji="1" lang="ja-JP" altLang="en-US"/>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500"/>
            </a:lvl1pPr>
            <a:lvl2pPr marL="478793" indent="0">
              <a:buNone/>
              <a:defRPr sz="1300"/>
            </a:lvl2pPr>
            <a:lvl3pPr marL="957585" indent="0">
              <a:buNone/>
              <a:defRPr sz="1000"/>
            </a:lvl3pPr>
            <a:lvl4pPr marL="1436378" indent="0">
              <a:buNone/>
              <a:defRPr sz="1000"/>
            </a:lvl4pPr>
            <a:lvl5pPr marL="1915171" indent="0">
              <a:buNone/>
              <a:defRPr sz="1000"/>
            </a:lvl5pPr>
            <a:lvl6pPr marL="2393964" indent="0">
              <a:buNone/>
              <a:defRPr sz="1000"/>
            </a:lvl6pPr>
            <a:lvl7pPr marL="2872758" indent="0">
              <a:buNone/>
              <a:defRPr sz="1000"/>
            </a:lvl7pPr>
            <a:lvl8pPr marL="3351551" indent="0">
              <a:buNone/>
              <a:defRPr sz="1000"/>
            </a:lvl8pPr>
            <a:lvl9pPr marL="3830343" indent="0">
              <a:buNone/>
              <a:defRPr sz="10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E8177DB-20DF-4677-A7FD-72B77FDA9162}"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86626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BD0FF"/>
            </a:gs>
            <a:gs pos="8000">
              <a:schemeClr val="bg1"/>
            </a:gs>
          </a:gsLst>
          <a:lin ang="5400000" scaled="0"/>
          <a:tileRect/>
        </a:gra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5758" tIns="47880" rIns="95758" bIns="4788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6"/>
            <a:ext cx="8915400" cy="4525963"/>
          </a:xfrm>
          <a:prstGeom prst="rect">
            <a:avLst/>
          </a:prstGeom>
        </p:spPr>
        <p:txBody>
          <a:bodyPr vert="horz" lIns="95758" tIns="47880" rIns="95758" bIns="4788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359"/>
            <a:ext cx="2311400" cy="365125"/>
          </a:xfrm>
          <a:prstGeom prst="rect">
            <a:avLst/>
          </a:prstGeom>
        </p:spPr>
        <p:txBody>
          <a:bodyPr vert="horz" lIns="95758" tIns="47880" rIns="95758" bIns="47880" rtlCol="0" anchor="ctr"/>
          <a:lstStyle>
            <a:lvl1pPr algn="l">
              <a:defRPr sz="1300">
                <a:solidFill>
                  <a:schemeClr val="tx1">
                    <a:tint val="75000"/>
                  </a:schemeClr>
                </a:solidFill>
              </a:defRPr>
            </a:lvl1pPr>
          </a:lstStyle>
          <a:p>
            <a:pPr defTabSz="957585"/>
            <a:fld id="{40E2438A-210A-4A28-B6E2-376588176E34}" type="datetime1">
              <a:rPr lang="ja-JP" altLang="en-US" smtClean="0">
                <a:solidFill>
                  <a:prstClr val="black">
                    <a:tint val="75000"/>
                  </a:prstClr>
                </a:solidFill>
              </a:rPr>
              <a:t>2019/2/22</a:t>
            </a:fld>
            <a:endParaRPr lang="ja-JP" altLang="en-US">
              <a:solidFill>
                <a:prstClr val="black">
                  <a:tint val="75000"/>
                </a:prstClr>
              </a:solidFill>
            </a:endParaRPr>
          </a:p>
        </p:txBody>
      </p:sp>
      <p:sp>
        <p:nvSpPr>
          <p:cNvPr id="5" name="フッター プレースホルダ 4"/>
          <p:cNvSpPr>
            <a:spLocks noGrp="1"/>
          </p:cNvSpPr>
          <p:nvPr>
            <p:ph type="ftr" sz="quarter" idx="3"/>
          </p:nvPr>
        </p:nvSpPr>
        <p:spPr>
          <a:xfrm>
            <a:off x="3384550" y="6356359"/>
            <a:ext cx="3136900" cy="365125"/>
          </a:xfrm>
          <a:prstGeom prst="rect">
            <a:avLst/>
          </a:prstGeom>
        </p:spPr>
        <p:txBody>
          <a:bodyPr vert="horz" lIns="95758" tIns="47880" rIns="95758" bIns="47880" rtlCol="0" anchor="ctr"/>
          <a:lstStyle>
            <a:lvl1pPr algn="ctr">
              <a:defRPr sz="1300">
                <a:solidFill>
                  <a:schemeClr val="tx1">
                    <a:tint val="75000"/>
                  </a:schemeClr>
                </a:solidFill>
              </a:defRPr>
            </a:lvl1pPr>
          </a:lstStyle>
          <a:p>
            <a:pPr defTabSz="957585"/>
            <a:endParaRPr lang="ja-JP" altLang="en-US">
              <a:solidFill>
                <a:prstClr val="black">
                  <a:tint val="75000"/>
                </a:prstClr>
              </a:solidFill>
            </a:endParaRPr>
          </a:p>
        </p:txBody>
      </p:sp>
      <p:sp>
        <p:nvSpPr>
          <p:cNvPr id="6" name="スライド番号プレースホルダ 5"/>
          <p:cNvSpPr>
            <a:spLocks noGrp="1"/>
          </p:cNvSpPr>
          <p:nvPr>
            <p:ph type="sldNum" sz="quarter" idx="4"/>
          </p:nvPr>
        </p:nvSpPr>
        <p:spPr>
          <a:xfrm>
            <a:off x="7099300" y="6356359"/>
            <a:ext cx="2311400" cy="365125"/>
          </a:xfrm>
          <a:prstGeom prst="rect">
            <a:avLst/>
          </a:prstGeom>
        </p:spPr>
        <p:txBody>
          <a:bodyPr vert="horz" lIns="95758" tIns="47880" rIns="95758" bIns="47880" rtlCol="0" anchor="ctr"/>
          <a:lstStyle>
            <a:lvl1pPr algn="r">
              <a:defRPr sz="1300">
                <a:solidFill>
                  <a:schemeClr val="tx1">
                    <a:tint val="75000"/>
                  </a:schemeClr>
                </a:solidFill>
              </a:defRPr>
            </a:lvl1pPr>
          </a:lstStyle>
          <a:p>
            <a:pPr defTabSz="957585"/>
            <a:fld id="{D2D8002D-B5B0-4BAC-B1F6-782DDCCE6D9C}" type="slidenum">
              <a:rPr lang="ja-JP" altLang="en-US" smtClean="0">
                <a:solidFill>
                  <a:prstClr val="black">
                    <a:tint val="75000"/>
                  </a:prstClr>
                </a:solidFill>
              </a:rPr>
              <a:pPr defTabSz="957585"/>
              <a:t>‹#›</a:t>
            </a:fld>
            <a:endParaRPr lang="ja-JP" altLang="en-US">
              <a:solidFill>
                <a:prstClr val="black">
                  <a:tint val="75000"/>
                </a:prstClr>
              </a:solidFill>
            </a:endParaRPr>
          </a:p>
        </p:txBody>
      </p:sp>
    </p:spTree>
    <p:extLst>
      <p:ext uri="{BB962C8B-B14F-4D97-AF65-F5344CB8AC3E}">
        <p14:creationId xmlns:p14="http://schemas.microsoft.com/office/powerpoint/2010/main" val="7909275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57585" rtl="0" eaLnBrk="1" latinLnBrk="0" hangingPunct="1">
        <a:spcBef>
          <a:spcPct val="0"/>
        </a:spcBef>
        <a:buNone/>
        <a:defRPr kumimoji="1" sz="4600" kern="1200">
          <a:solidFill>
            <a:schemeClr val="tx1"/>
          </a:solidFill>
          <a:latin typeface="+mj-lt"/>
          <a:ea typeface="+mj-ea"/>
          <a:cs typeface="+mj-cs"/>
        </a:defRPr>
      </a:lvl1pPr>
    </p:titleStyle>
    <p:bodyStyle>
      <a:lvl1pPr marL="359095" indent="-359095" algn="l" defTabSz="957585" rtl="0" eaLnBrk="1" latinLnBrk="0" hangingPunct="1">
        <a:spcBef>
          <a:spcPct val="20000"/>
        </a:spcBef>
        <a:buFont typeface="Arial" pitchFamily="34" charset="0"/>
        <a:buChar char="•"/>
        <a:defRPr kumimoji="1" sz="3400" kern="1200">
          <a:solidFill>
            <a:schemeClr val="tx1"/>
          </a:solidFill>
          <a:latin typeface="+mn-lt"/>
          <a:ea typeface="+mn-ea"/>
          <a:cs typeface="+mn-cs"/>
        </a:defRPr>
      </a:lvl1pPr>
      <a:lvl2pPr marL="778039" indent="-299245" algn="l" defTabSz="957585" rtl="0" eaLnBrk="1" latinLnBrk="0" hangingPunct="1">
        <a:spcBef>
          <a:spcPct val="20000"/>
        </a:spcBef>
        <a:buFont typeface="Arial" pitchFamily="34" charset="0"/>
        <a:buChar char="–"/>
        <a:defRPr kumimoji="1" sz="2900" kern="1200">
          <a:solidFill>
            <a:schemeClr val="tx1"/>
          </a:solidFill>
          <a:latin typeface="+mn-lt"/>
          <a:ea typeface="+mn-ea"/>
          <a:cs typeface="+mn-cs"/>
        </a:defRPr>
      </a:lvl2pPr>
      <a:lvl3pPr marL="1196982" indent="-239396" algn="l" defTabSz="957585" rtl="0" eaLnBrk="1" latinLnBrk="0" hangingPunct="1">
        <a:spcBef>
          <a:spcPct val="20000"/>
        </a:spcBef>
        <a:buFont typeface="Arial" pitchFamily="34" charset="0"/>
        <a:buChar char="•"/>
        <a:defRPr kumimoji="1" sz="2500" kern="1200">
          <a:solidFill>
            <a:schemeClr val="tx1"/>
          </a:solidFill>
          <a:latin typeface="+mn-lt"/>
          <a:ea typeface="+mn-ea"/>
          <a:cs typeface="+mn-cs"/>
        </a:defRPr>
      </a:lvl3pPr>
      <a:lvl4pPr marL="1675775"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4pPr>
      <a:lvl5pPr marL="2154568"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5pPr>
      <a:lvl6pPr marL="2633360"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6pPr>
      <a:lvl7pPr marL="3112153"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7pPr>
      <a:lvl8pPr marL="3590948"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8pPr>
      <a:lvl9pPr marL="4069740" indent="-239396" algn="l" defTabSz="957585" rtl="0" eaLnBrk="1" latinLnBrk="0" hangingPunct="1">
        <a:spcBef>
          <a:spcPct val="20000"/>
        </a:spcBef>
        <a:buFont typeface="Arial" pitchFamily="34" charset="0"/>
        <a:buChar char="•"/>
        <a:defRPr kumimoji="1" sz="2100" kern="1200">
          <a:solidFill>
            <a:schemeClr val="tx1"/>
          </a:solidFill>
          <a:latin typeface="+mn-lt"/>
          <a:ea typeface="+mn-ea"/>
          <a:cs typeface="+mn-cs"/>
        </a:defRPr>
      </a:lvl9pPr>
    </p:bodyStyle>
    <p:otherStyle>
      <a:defPPr>
        <a:defRPr lang="ja-JP"/>
      </a:defPPr>
      <a:lvl1pPr marL="0" algn="l" defTabSz="957585" rtl="0" eaLnBrk="1" latinLnBrk="0" hangingPunct="1">
        <a:defRPr kumimoji="1" sz="1900" kern="1200">
          <a:solidFill>
            <a:schemeClr val="tx1"/>
          </a:solidFill>
          <a:latin typeface="+mn-lt"/>
          <a:ea typeface="+mn-ea"/>
          <a:cs typeface="+mn-cs"/>
        </a:defRPr>
      </a:lvl1pPr>
      <a:lvl2pPr marL="478793" algn="l" defTabSz="957585" rtl="0" eaLnBrk="1" latinLnBrk="0" hangingPunct="1">
        <a:defRPr kumimoji="1" sz="1900" kern="1200">
          <a:solidFill>
            <a:schemeClr val="tx1"/>
          </a:solidFill>
          <a:latin typeface="+mn-lt"/>
          <a:ea typeface="+mn-ea"/>
          <a:cs typeface="+mn-cs"/>
        </a:defRPr>
      </a:lvl2pPr>
      <a:lvl3pPr marL="957585" algn="l" defTabSz="957585" rtl="0" eaLnBrk="1" latinLnBrk="0" hangingPunct="1">
        <a:defRPr kumimoji="1" sz="1900" kern="1200">
          <a:solidFill>
            <a:schemeClr val="tx1"/>
          </a:solidFill>
          <a:latin typeface="+mn-lt"/>
          <a:ea typeface="+mn-ea"/>
          <a:cs typeface="+mn-cs"/>
        </a:defRPr>
      </a:lvl3pPr>
      <a:lvl4pPr marL="1436378" algn="l" defTabSz="957585" rtl="0" eaLnBrk="1" latinLnBrk="0" hangingPunct="1">
        <a:defRPr kumimoji="1" sz="1900" kern="1200">
          <a:solidFill>
            <a:schemeClr val="tx1"/>
          </a:solidFill>
          <a:latin typeface="+mn-lt"/>
          <a:ea typeface="+mn-ea"/>
          <a:cs typeface="+mn-cs"/>
        </a:defRPr>
      </a:lvl4pPr>
      <a:lvl5pPr marL="1915171" algn="l" defTabSz="957585" rtl="0" eaLnBrk="1" latinLnBrk="0" hangingPunct="1">
        <a:defRPr kumimoji="1" sz="1900" kern="1200">
          <a:solidFill>
            <a:schemeClr val="tx1"/>
          </a:solidFill>
          <a:latin typeface="+mn-lt"/>
          <a:ea typeface="+mn-ea"/>
          <a:cs typeface="+mn-cs"/>
        </a:defRPr>
      </a:lvl5pPr>
      <a:lvl6pPr marL="2393964" algn="l" defTabSz="957585" rtl="0" eaLnBrk="1" latinLnBrk="0" hangingPunct="1">
        <a:defRPr kumimoji="1" sz="1900" kern="1200">
          <a:solidFill>
            <a:schemeClr val="tx1"/>
          </a:solidFill>
          <a:latin typeface="+mn-lt"/>
          <a:ea typeface="+mn-ea"/>
          <a:cs typeface="+mn-cs"/>
        </a:defRPr>
      </a:lvl6pPr>
      <a:lvl7pPr marL="2872758" algn="l" defTabSz="957585" rtl="0" eaLnBrk="1" latinLnBrk="0" hangingPunct="1">
        <a:defRPr kumimoji="1" sz="1900" kern="1200">
          <a:solidFill>
            <a:schemeClr val="tx1"/>
          </a:solidFill>
          <a:latin typeface="+mn-lt"/>
          <a:ea typeface="+mn-ea"/>
          <a:cs typeface="+mn-cs"/>
        </a:defRPr>
      </a:lvl7pPr>
      <a:lvl8pPr marL="3351551" algn="l" defTabSz="957585" rtl="0" eaLnBrk="1" latinLnBrk="0" hangingPunct="1">
        <a:defRPr kumimoji="1" sz="1900" kern="1200">
          <a:solidFill>
            <a:schemeClr val="tx1"/>
          </a:solidFill>
          <a:latin typeface="+mn-lt"/>
          <a:ea typeface="+mn-ea"/>
          <a:cs typeface="+mn-cs"/>
        </a:defRPr>
      </a:lvl8pPr>
      <a:lvl9pPr marL="3830343" algn="l" defTabSz="957585" rtl="0" eaLnBrk="1" latinLnBrk="0" hangingPunct="1">
        <a:defRPr kumimoji="1"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3.png"/><Relationship Id="rId4" Type="http://schemas.openxmlformats.org/officeDocument/2006/relationships/hyperlink" Target="http://www.city.hiroshima.lg.jp/www/opendatamain/index.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6.pn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タイトル 1"/>
          <p:cNvSpPr>
            <a:spLocks noGrp="1"/>
          </p:cNvSpPr>
          <p:nvPr>
            <p:ph type="ctrTitle"/>
          </p:nvPr>
        </p:nvSpPr>
        <p:spPr>
          <a:xfrm>
            <a:off x="625286" y="1543424"/>
            <a:ext cx="8667750" cy="1181534"/>
          </a:xfrm>
        </p:spPr>
        <p:txBody>
          <a:bodyPr>
            <a:normAutofit fontScale="90000"/>
          </a:bodyPr>
          <a:lstStyle/>
          <a:p>
            <a:pPr>
              <a:lnSpc>
                <a:spcPts val="5046"/>
              </a:lnSpc>
              <a:spcBef>
                <a:spcPts val="0"/>
              </a:spcBef>
              <a:defRPr/>
            </a:pPr>
            <a:r>
              <a:rPr lang="ja-JP" altLang="en-US" sz="4000" dirty="0" smtClean="0">
                <a:solidFill>
                  <a:srgbClr val="000099"/>
                </a:solidFill>
                <a:latin typeface="HG丸ｺﾞｼｯｸM-PRO" panose="020F0600000000000000" pitchFamily="50" charset="-128"/>
                <a:ea typeface="HG丸ｺﾞｼｯｸM-PRO" panose="020F0600000000000000" pitchFamily="50" charset="-128"/>
              </a:rPr>
              <a:t>近隣団体の取組み事例</a:t>
            </a:r>
            <a:r>
              <a:rPr lang="en-US" altLang="ja-JP" sz="4000" dirty="0" smtClean="0">
                <a:solidFill>
                  <a:srgbClr val="000099"/>
                </a:solidFill>
                <a:latin typeface="HG丸ｺﾞｼｯｸM-PRO" panose="020F0600000000000000" pitchFamily="50" charset="-128"/>
                <a:ea typeface="HG丸ｺﾞｼｯｸM-PRO" panose="020F0600000000000000" pitchFamily="50" charset="-128"/>
              </a:rPr>
              <a:t/>
            </a:r>
            <a:br>
              <a:rPr lang="en-US" altLang="ja-JP" sz="4000" dirty="0" smtClean="0">
                <a:solidFill>
                  <a:srgbClr val="000099"/>
                </a:solidFill>
                <a:latin typeface="HG丸ｺﾞｼｯｸM-PRO" panose="020F0600000000000000" pitchFamily="50" charset="-128"/>
                <a:ea typeface="HG丸ｺﾞｼｯｸM-PRO" panose="020F0600000000000000" pitchFamily="50" charset="-128"/>
              </a:rPr>
            </a:br>
            <a:r>
              <a:rPr lang="ja-JP" altLang="en-US" sz="2700" dirty="0" smtClean="0">
                <a:solidFill>
                  <a:srgbClr val="000099"/>
                </a:solidFill>
                <a:latin typeface="HG丸ｺﾞｼｯｸM-PRO" panose="020F0600000000000000" pitchFamily="50" charset="-128"/>
                <a:ea typeface="HG丸ｺﾞｼｯｸM-PRO" panose="020F0600000000000000" pitchFamily="50" charset="-128"/>
              </a:rPr>
              <a:t>－広島市のオープンデータの取組み－</a:t>
            </a:r>
            <a:endParaRPr lang="ja-JP" altLang="en-US" sz="2700" dirty="0">
              <a:solidFill>
                <a:srgbClr val="000099"/>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909064" y="1182997"/>
            <a:ext cx="8048625" cy="137526"/>
          </a:xfrm>
          <a:prstGeom prst="rect">
            <a:avLst/>
          </a:prstGeom>
          <a:gradFill>
            <a:gsLst>
              <a:gs pos="0">
                <a:srgbClr val="0000FF"/>
              </a:gs>
              <a:gs pos="100000">
                <a:srgbClr val="8FD7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4169" tIns="47084" rIns="94169" bIns="47084" anchor="ctr"/>
          <a:lstStyle/>
          <a:p>
            <a:pPr algn="ctr" defTabSz="941854" fontAlgn="base">
              <a:spcBef>
                <a:spcPct val="0"/>
              </a:spcBef>
              <a:spcAft>
                <a:spcPct val="0"/>
              </a:spcAft>
              <a:defRPr/>
            </a:pPr>
            <a:endParaRPr lang="ja-JP" altLang="en-US" sz="4600">
              <a:solidFill>
                <a:prstClr val="white"/>
              </a:solidFill>
            </a:endParaRPr>
          </a:p>
        </p:txBody>
      </p:sp>
      <p:sp>
        <p:nvSpPr>
          <p:cNvPr id="10" name="正方形/長方形 9"/>
          <p:cNvSpPr/>
          <p:nvPr/>
        </p:nvSpPr>
        <p:spPr>
          <a:xfrm>
            <a:off x="934852" y="2947860"/>
            <a:ext cx="8048625" cy="137526"/>
          </a:xfrm>
          <a:prstGeom prst="rect">
            <a:avLst/>
          </a:prstGeom>
          <a:gradFill>
            <a:gsLst>
              <a:gs pos="0">
                <a:srgbClr val="0000FF"/>
              </a:gs>
              <a:gs pos="100000">
                <a:srgbClr val="8FD7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4169" tIns="47084" rIns="94169" bIns="47084" anchor="ctr"/>
          <a:lstStyle/>
          <a:p>
            <a:pPr algn="ctr" defTabSz="941854" fontAlgn="base">
              <a:spcBef>
                <a:spcPct val="0"/>
              </a:spcBef>
              <a:spcAft>
                <a:spcPct val="0"/>
              </a:spcAft>
              <a:defRPr/>
            </a:pPr>
            <a:endParaRPr lang="ja-JP" altLang="en-US" sz="4600">
              <a:solidFill>
                <a:prstClr val="white"/>
              </a:solidFill>
            </a:endParaRPr>
          </a:p>
        </p:txBody>
      </p:sp>
      <p:sp>
        <p:nvSpPr>
          <p:cNvPr id="3" name="テキスト ボックス 2"/>
          <p:cNvSpPr txBox="1"/>
          <p:nvPr/>
        </p:nvSpPr>
        <p:spPr>
          <a:xfrm>
            <a:off x="1826813" y="4221088"/>
            <a:ext cx="6264696" cy="1440160"/>
          </a:xfrm>
          <a:prstGeom prst="rect">
            <a:avLst/>
          </a:prstGeom>
          <a:noFill/>
          <a:ln w="28575">
            <a:noFill/>
          </a:ln>
        </p:spPr>
        <p:txBody>
          <a:bodyPr wrap="square" lIns="90000" tIns="46800" rIns="90000" bIns="46800" rtlCol="0">
            <a:noAutofit/>
          </a:bodyPr>
          <a:lstStyle/>
          <a:p>
            <a:pPr marL="108000" algn="ctr">
              <a:spcBef>
                <a:spcPts val="600"/>
              </a:spcBef>
            </a:pP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平成</a:t>
            </a:r>
            <a:r>
              <a:rPr lang="en-US" altLang="ja-JP" sz="2400" dirty="0" smtClean="0">
                <a:solidFill>
                  <a:prstClr val="black"/>
                </a:solidFill>
                <a:latin typeface="HG丸ｺﾞｼｯｸM-PRO" panose="020F0600000000000000" pitchFamily="50" charset="-128"/>
                <a:ea typeface="HG丸ｺﾞｼｯｸM-PRO" panose="020F0600000000000000" pitchFamily="50" charset="-128"/>
              </a:rPr>
              <a:t>3</a:t>
            </a:r>
            <a:r>
              <a:rPr lang="ja-JP" altLang="en-US" sz="2400" dirty="0" smtClean="0">
                <a:solidFill>
                  <a:prstClr val="black"/>
                </a:solidFill>
                <a:latin typeface="HG丸ｺﾞｼｯｸM-PRO" panose="020F0600000000000000" pitchFamily="50" charset="-128"/>
                <a:ea typeface="HG丸ｺﾞｼｯｸM-PRO" panose="020F0600000000000000" pitchFamily="50" charset="-128"/>
              </a:rPr>
              <a:t>１年２月６日</a:t>
            </a:r>
            <a:endParaRPr lang="en-US" altLang="ja-JP" sz="2400" dirty="0" smtClean="0">
              <a:solidFill>
                <a:prstClr val="black"/>
              </a:solidFill>
              <a:latin typeface="HG丸ｺﾞｼｯｸM-PRO" panose="020F0600000000000000" pitchFamily="50" charset="-128"/>
              <a:ea typeface="HG丸ｺﾞｼｯｸM-PRO" panose="020F0600000000000000" pitchFamily="50" charset="-128"/>
            </a:endParaRPr>
          </a:p>
          <a:p>
            <a:pPr marL="108000" algn="ctr">
              <a:spcBef>
                <a:spcPts val="600"/>
              </a:spcBef>
            </a:pPr>
            <a:endParaRPr lang="en-US" altLang="ja-JP" sz="2400" dirty="0">
              <a:solidFill>
                <a:prstClr val="black"/>
              </a:solidFill>
              <a:latin typeface="HG丸ｺﾞｼｯｸM-PRO" panose="020F0600000000000000" pitchFamily="50" charset="-128"/>
              <a:ea typeface="HG丸ｺﾞｼｯｸM-PRO" panose="020F0600000000000000" pitchFamily="50" charset="-128"/>
            </a:endParaRPr>
          </a:p>
          <a:p>
            <a:pPr marL="108000" algn="ctr">
              <a:spcBef>
                <a:spcPts val="600"/>
              </a:spcBef>
            </a:pPr>
            <a:r>
              <a:rPr kumimoji="1" lang="ja-JP" altLang="en-US" sz="2400" dirty="0" smtClean="0">
                <a:solidFill>
                  <a:prstClr val="black"/>
                </a:solidFill>
                <a:latin typeface="HG丸ｺﾞｼｯｸM-PRO" panose="020F0600000000000000" pitchFamily="50" charset="-128"/>
                <a:ea typeface="HG丸ｺﾞｼｯｸM-PRO" panose="020F0600000000000000" pitchFamily="50" charset="-128"/>
              </a:rPr>
              <a:t>企画総務局 行政経営部 情報政策課</a:t>
            </a:r>
            <a:endParaRPr kumimoji="1" lang="en-US" altLang="ja-JP" sz="2400" dirty="0" smtClean="0">
              <a:solidFill>
                <a:prstClr val="black"/>
              </a:solidFill>
              <a:latin typeface="HG丸ｺﾞｼｯｸM-PRO" panose="020F0600000000000000" pitchFamily="50" charset="-128"/>
              <a:ea typeface="HG丸ｺﾞｼｯｸM-PRO" panose="020F0600000000000000" pitchFamily="50" charset="-128"/>
            </a:endParaRPr>
          </a:p>
        </p:txBody>
      </p:sp>
      <p:grpSp>
        <p:nvGrpSpPr>
          <p:cNvPr id="12" name="グループ化 11"/>
          <p:cNvGrpSpPr/>
          <p:nvPr/>
        </p:nvGrpSpPr>
        <p:grpSpPr>
          <a:xfrm>
            <a:off x="272480" y="338287"/>
            <a:ext cx="1290988" cy="570433"/>
            <a:chOff x="373708" y="422327"/>
            <a:chExt cx="1290988" cy="570433"/>
          </a:xfrm>
        </p:grpSpPr>
        <p:pic>
          <p:nvPicPr>
            <p:cNvPr id="13"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5" name="テキスト ボックス 14"/>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7" name="スライド番号プレースホルダー 6"/>
          <p:cNvSpPr>
            <a:spLocks noGrp="1"/>
          </p:cNvSpPr>
          <p:nvPr>
            <p:ph type="sldNum" sz="quarter" idx="12"/>
          </p:nvPr>
        </p:nvSpPr>
        <p:spPr/>
        <p:txBody>
          <a:bodyPr/>
          <a:lstStyle/>
          <a:p>
            <a:fld id="{D2D8002D-B5B0-4BAC-B1F6-782DDCCE6D9C}" type="slidenum">
              <a:rPr lang="ja-JP" altLang="en-US" smtClean="0">
                <a:solidFill>
                  <a:schemeClr val="bg1"/>
                </a:solidFill>
              </a:rPr>
              <a:pPr/>
              <a:t>1</a:t>
            </a:fld>
            <a:endParaRPr lang="ja-JP" altLang="en-US" dirty="0">
              <a:solidFill>
                <a:schemeClr val="bg1"/>
              </a:solidFill>
            </a:endParaRPr>
          </a:p>
        </p:txBody>
      </p:sp>
    </p:spTree>
    <p:extLst>
      <p:ext uri="{BB962C8B-B14F-4D97-AF65-F5344CB8AC3E}">
        <p14:creationId xmlns:p14="http://schemas.microsoft.com/office/powerpoint/2010/main" val="2042620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7026" y="695075"/>
            <a:ext cx="9232718" cy="1754326"/>
          </a:xfrm>
          <a:prstGeom prst="rect">
            <a:avLst/>
          </a:prstGeom>
          <a:noFill/>
          <a:ln>
            <a:solidFill>
              <a:schemeClr val="tx1"/>
            </a:solidFill>
          </a:ln>
        </p:spPr>
        <p:txBody>
          <a:bodyPr wrap="square" rtlCol="0">
            <a:spAutoFit/>
          </a:bodyPr>
          <a:lstStyle/>
          <a:p>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もともと・・</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endPar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endParaRPr>
          </a:p>
          <a:p>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Code for Hiroshima</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が「</a:t>
            </a:r>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5374.jp for Hiroshima</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」を開発し、運用していた。</a:t>
            </a:r>
            <a:endPar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endParaRPr>
          </a:p>
          <a:p>
            <a:endPar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endParaRPr>
          </a:p>
          <a:p>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同時期に広島市もゴミ収集アプリを自前で作成することを検討していたところ、 「</a:t>
            </a:r>
            <a:r>
              <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rPr>
              <a:t>5374.jp for Hiroshima</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」を発見し、</a:t>
            </a:r>
            <a:r>
              <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rPr>
              <a:t> </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これを有効活用できないかと思い、</a:t>
            </a:r>
            <a:r>
              <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rPr>
              <a:t>Code for Hiroshima</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にコンタクトを</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取り、直接会って話をする機会を作った。</a:t>
            </a:r>
            <a:endPar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2" name="下矢印 1"/>
          <p:cNvSpPr/>
          <p:nvPr/>
        </p:nvSpPr>
        <p:spPr>
          <a:xfrm>
            <a:off x="4092741" y="2539545"/>
            <a:ext cx="1260000" cy="5760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306280" y="4846313"/>
            <a:ext cx="9255232" cy="1477328"/>
          </a:xfrm>
          <a:prstGeom prst="rect">
            <a:avLst/>
          </a:prstGeom>
          <a:noFill/>
          <a:ln>
            <a:solidFill>
              <a:schemeClr val="tx1"/>
            </a:solidFill>
          </a:ln>
        </p:spPr>
        <p:txBody>
          <a:bodyPr wrap="square" rtlCol="0">
            <a:spAutoFit/>
          </a:bodyPr>
          <a:lstStyle/>
          <a:p>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解決策</a:t>
            </a:r>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p>
          <a:p>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広島市</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がゴミ収集日のデータをオープンデータとして提供</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する</a:t>
            </a:r>
            <a:endPar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endParaRPr>
          </a:p>
          <a:p>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正しい</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データが 「</a:t>
            </a:r>
            <a:r>
              <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rPr>
              <a:t>5374.jp for Hiroshima</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」に表示されるようになる</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 </a:t>
            </a:r>
            <a:endPar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endParaRPr>
          </a:p>
          <a:p>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rPr>
              <a:t>5374.jp for Hiroshima</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」の</a:t>
            </a:r>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PR</a:t>
            </a:r>
          </a:p>
          <a:p>
            <a:r>
              <a:rPr lang="ja-JP" altLang="en-US" dirty="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スマートフォン利用者にゴミ収集日が伝わる。</a:t>
            </a:r>
            <a:endPar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8" name="テキスト ボックス 7"/>
          <p:cNvSpPr txBox="1"/>
          <p:nvPr/>
        </p:nvSpPr>
        <p:spPr>
          <a:xfrm>
            <a:off x="334512" y="3204825"/>
            <a:ext cx="9255232" cy="923330"/>
          </a:xfrm>
          <a:prstGeom prst="rect">
            <a:avLst/>
          </a:prstGeom>
          <a:noFill/>
          <a:ln>
            <a:solidFill>
              <a:schemeClr val="tx1"/>
            </a:solidFill>
          </a:ln>
        </p:spPr>
        <p:txBody>
          <a:bodyPr wrap="square" rtlCol="0">
            <a:spAutoFit/>
          </a:bodyPr>
          <a:lstStyle/>
          <a:p>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課題</a:t>
            </a:r>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a:t>
            </a:r>
          </a:p>
          <a:p>
            <a:r>
              <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Code for Hiroshima</a:t>
            </a:r>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：正しいゴミ収集日の取得ができていない場合がある</a:t>
            </a:r>
            <a:endParaRPr lang="en-US" altLang="ja-JP" dirty="0" smtClean="0">
              <a:latin typeface="HG丸ｺﾞｼｯｸM-PRO" panose="020F0600000000000000" pitchFamily="50" charset="-128"/>
              <a:ea typeface="HG丸ｺﾞｼｯｸM-PRO" panose="020F0600000000000000" pitchFamily="50" charset="-128"/>
              <a:cs typeface="Meiryo UI" panose="020B0604030504040204" pitchFamily="50" charset="-128"/>
            </a:endParaRPr>
          </a:p>
          <a:p>
            <a:r>
              <a:rPr lang="ja-JP" altLang="en-US" dirty="0" smtClean="0">
                <a:latin typeface="HG丸ｺﾞｼｯｸM-PRO" panose="020F0600000000000000" pitchFamily="50" charset="-128"/>
                <a:ea typeface="HG丸ｺﾞｼｯｸM-PRO" panose="020F0600000000000000" pitchFamily="50" charset="-128"/>
                <a:cs typeface="Meiryo UI" panose="020B0604030504040204" pitchFamily="50" charset="-128"/>
              </a:rPr>
              <a:t>広島市：スマートフォン利用者へゴミ収集日の周知をしたい</a:t>
            </a:r>
            <a:endParaRPr lang="en-US" altLang="ja-JP" dirty="0">
              <a:latin typeface="HG丸ｺﾞｼｯｸM-PRO" panose="020F0600000000000000" pitchFamily="50" charset="-128"/>
              <a:ea typeface="HG丸ｺﾞｼｯｸM-PRO" panose="020F0600000000000000" pitchFamily="50" charset="-128"/>
              <a:cs typeface="Meiryo UI" panose="020B0604030504040204" pitchFamily="50" charset="-128"/>
            </a:endParaRPr>
          </a:p>
        </p:txBody>
      </p:sp>
      <p:sp>
        <p:nvSpPr>
          <p:cNvPr id="9" name="下矢印 8"/>
          <p:cNvSpPr/>
          <p:nvPr/>
        </p:nvSpPr>
        <p:spPr>
          <a:xfrm>
            <a:off x="4092741" y="4189271"/>
            <a:ext cx="1260000" cy="576000"/>
          </a:xfrm>
          <a:prstGeom prst="down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dirty="0">
              <a:latin typeface="HG丸ｺﾞｼｯｸM-PRO" panose="020F0600000000000000" pitchFamily="50" charset="-128"/>
              <a:ea typeface="HG丸ｺﾞｼｯｸM-PRO" panose="020F0600000000000000" pitchFamily="50" charset="-128"/>
            </a:endParaRPr>
          </a:p>
        </p:txBody>
      </p:sp>
      <p:grpSp>
        <p:nvGrpSpPr>
          <p:cNvPr id="10" name="グループ化 9"/>
          <p:cNvGrpSpPr/>
          <p:nvPr/>
        </p:nvGrpSpPr>
        <p:grpSpPr>
          <a:xfrm>
            <a:off x="7689304" y="6253704"/>
            <a:ext cx="1290988" cy="570433"/>
            <a:chOff x="373708" y="422327"/>
            <a:chExt cx="1290988" cy="570433"/>
          </a:xfrm>
        </p:grpSpPr>
        <p:pic>
          <p:nvPicPr>
            <p:cNvPr id="11"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3" name="テキスト ボックス 12"/>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14" name="テキスト ボックス 13"/>
          <p:cNvSpPr txBox="1"/>
          <p:nvPr/>
        </p:nvSpPr>
        <p:spPr>
          <a:xfrm>
            <a:off x="305034" y="0"/>
            <a:ext cx="9105665" cy="620688"/>
          </a:xfrm>
          <a:prstGeom prst="rect">
            <a:avLst/>
          </a:prstGeom>
          <a:noFill/>
          <a:ln w="28575">
            <a:noFill/>
          </a:ln>
        </p:spPr>
        <p:txBody>
          <a:bodyPr wrap="square" lIns="90000" tIns="46800" rIns="90000" bIns="46800" rtlCol="0" anchor="ctr">
            <a:noAutofit/>
          </a:bodyPr>
          <a:lstStyle/>
          <a:p>
            <a:pPr marL="108000" algn="ctr">
              <a:spcBef>
                <a:spcPts val="600"/>
              </a:spcBef>
            </a:pPr>
            <a:r>
              <a:rPr lang="ja-JP" altLang="en-US" sz="2400" dirty="0">
                <a:solidFill>
                  <a:prstClr val="black"/>
                </a:solidFill>
                <a:latin typeface="HG丸ｺﾞｼｯｸM-PRO" pitchFamily="50" charset="-128"/>
                <a:ea typeface="HG丸ｺﾞｼｯｸM-PRO" pitchFamily="50" charset="-128"/>
              </a:rPr>
              <a:t>３</a:t>
            </a:r>
            <a:r>
              <a:rPr kumimoji="1" lang="ja-JP" altLang="en-US" sz="2400" dirty="0" smtClean="0">
                <a:solidFill>
                  <a:prstClr val="black"/>
                </a:solidFill>
                <a:latin typeface="HG丸ｺﾞｼｯｸM-PRO" pitchFamily="50" charset="-128"/>
                <a:ea typeface="HG丸ｺﾞｼｯｸM-PRO" pitchFamily="50" charset="-128"/>
              </a:rPr>
              <a:t>　オープンデータの活用事例</a:t>
            </a:r>
            <a:r>
              <a:rPr lang="ja-JP" altLang="en-US" sz="2400" dirty="0" smtClean="0">
                <a:solidFill>
                  <a:prstClr val="black"/>
                </a:solidFill>
                <a:latin typeface="HG丸ｺﾞｼｯｸM-PRO" pitchFamily="50" charset="-128"/>
                <a:ea typeface="HG丸ｺﾞｼｯｸM-PRO" pitchFamily="50" charset="-128"/>
              </a:rPr>
              <a:t>（</a:t>
            </a:r>
            <a:r>
              <a:rPr lang="ja-JP" altLang="en-US" sz="2400" dirty="0">
                <a:solidFill>
                  <a:prstClr val="black"/>
                </a:solidFill>
                <a:latin typeface="HG丸ｺﾞｼｯｸM-PRO" pitchFamily="50" charset="-128"/>
                <a:ea typeface="HG丸ｺﾞｼｯｸM-PRO" pitchFamily="50" charset="-128"/>
              </a:rPr>
              <a:t>広島市版</a:t>
            </a:r>
            <a:r>
              <a:rPr kumimoji="1" lang="en-US" altLang="ja-JP" sz="2400" dirty="0" smtClean="0">
                <a:solidFill>
                  <a:prstClr val="black"/>
                </a:solidFill>
                <a:latin typeface="HG丸ｺﾞｼｯｸM-PRO" pitchFamily="50" charset="-128"/>
                <a:ea typeface="HG丸ｺﾞｼｯｸM-PRO" pitchFamily="50" charset="-128"/>
              </a:rPr>
              <a:t>5374.jp</a:t>
            </a:r>
            <a:r>
              <a:rPr kumimoji="1" lang="ja-JP" altLang="en-US" sz="2400" dirty="0" smtClean="0">
                <a:solidFill>
                  <a:prstClr val="black"/>
                </a:solidFill>
                <a:latin typeface="HG丸ｺﾞｼｯｸM-PRO" pitchFamily="50" charset="-128"/>
                <a:ea typeface="HG丸ｺﾞｼｯｸM-PRO" pitchFamily="50" charset="-128"/>
              </a:rPr>
              <a:t>）</a:t>
            </a:r>
          </a:p>
        </p:txBody>
      </p:sp>
      <p:sp>
        <p:nvSpPr>
          <p:cNvPr id="16" name="スライド番号プレースホルダー 15"/>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10</a:t>
            </a:fld>
            <a:endParaRPr lang="ja-JP" altLang="en-US">
              <a:solidFill>
                <a:prstClr val="black">
                  <a:tint val="75000"/>
                </a:prstClr>
              </a:solidFill>
            </a:endParaRPr>
          </a:p>
        </p:txBody>
      </p:sp>
    </p:spTree>
    <p:extLst>
      <p:ext uri="{BB962C8B-B14F-4D97-AF65-F5344CB8AC3E}">
        <p14:creationId xmlns:p14="http://schemas.microsoft.com/office/powerpoint/2010/main" val="2549460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表 21"/>
          <p:cNvGraphicFramePr>
            <a:graphicFrameLocks noGrp="1"/>
          </p:cNvGraphicFramePr>
          <p:nvPr>
            <p:extLst>
              <p:ext uri="{D42A27DB-BD31-4B8C-83A1-F6EECF244321}">
                <p14:modId xmlns:p14="http://schemas.microsoft.com/office/powerpoint/2010/main" val="341363121"/>
              </p:ext>
            </p:extLst>
          </p:nvPr>
        </p:nvGraphicFramePr>
        <p:xfrm>
          <a:off x="143056" y="866058"/>
          <a:ext cx="9512540" cy="5444900"/>
        </p:xfrm>
        <a:graphic>
          <a:graphicData uri="http://schemas.openxmlformats.org/drawingml/2006/table">
            <a:tbl>
              <a:tblPr firstRow="1" bandRow="1">
                <a:tableStyleId>{5C22544A-7EE6-4342-B048-85BDC9FD1C3A}</a:tableStyleId>
              </a:tblPr>
              <a:tblGrid>
                <a:gridCol w="4756270">
                  <a:extLst>
                    <a:ext uri="{9D8B030D-6E8A-4147-A177-3AD203B41FA5}">
                      <a16:colId xmlns:a16="http://schemas.microsoft.com/office/drawing/2014/main" xmlns="" val="1892446025"/>
                    </a:ext>
                  </a:extLst>
                </a:gridCol>
                <a:gridCol w="4756270">
                  <a:extLst>
                    <a:ext uri="{9D8B030D-6E8A-4147-A177-3AD203B41FA5}">
                      <a16:colId xmlns:a16="http://schemas.microsoft.com/office/drawing/2014/main" xmlns="" val="248138249"/>
                    </a:ext>
                  </a:extLst>
                </a:gridCol>
              </a:tblGrid>
              <a:tr h="398434">
                <a:tc gridSpan="2">
                  <a:txBody>
                    <a:bodyPr/>
                    <a:lstStyle/>
                    <a:p>
                      <a:pPr algn="ctr"/>
                      <a:r>
                        <a:rPr kumimoji="1" lang="ja-JP" altLang="en-US" sz="1600" b="0" dirty="0" smtClean="0">
                          <a:solidFill>
                            <a:schemeClr val="tx1"/>
                          </a:solidFill>
                          <a:latin typeface="HG丸ｺﾞｼｯｸM-PRO" panose="020F0600000000000000" pitchFamily="50" charset="-128"/>
                          <a:ea typeface="HG丸ｺﾞｼｯｸM-PRO" panose="020F0600000000000000" pitchFamily="50" charset="-128"/>
                        </a:rPr>
                        <a:t>オープンデータを作成する作業の流れ</a:t>
                      </a:r>
                      <a:endParaRPr kumimoji="1" lang="ja-JP" altLang="en-US" sz="1600" b="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428513756"/>
                  </a:ext>
                </a:extLst>
              </a:tr>
              <a:tr h="576064">
                <a:tc>
                  <a:txBody>
                    <a:bodyPr/>
                    <a:lstStyle/>
                    <a:p>
                      <a:pPr algn="ct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既存業務（紙のカレンダー作成）</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nchor="ctr">
                    <a:lnL w="12700" cap="flat" cmpd="sng" algn="ctr">
                      <a:solidFill>
                        <a:schemeClr val="tx1"/>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オープンデータ化に伴い</a:t>
                      </a:r>
                      <a:endParaRPr kumimoji="1" lang="en-US" altLang="ja-JP" sz="1600" dirty="0" smtClean="0">
                        <a:solidFill>
                          <a:schemeClr val="tx1"/>
                        </a:solidFill>
                        <a:latin typeface="HG丸ｺﾞｼｯｸM-PRO" panose="020F0600000000000000" pitchFamily="50" charset="-128"/>
                        <a:ea typeface="HG丸ｺﾞｼｯｸM-PRO" panose="020F0600000000000000" pitchFamily="50" charset="-128"/>
                      </a:endParaRPr>
                    </a:p>
                    <a:p>
                      <a:pPr algn="ctr"/>
                      <a:r>
                        <a:rPr kumimoji="1" lang="ja-JP" altLang="en-US" sz="1600" dirty="0" smtClean="0">
                          <a:solidFill>
                            <a:schemeClr val="tx1"/>
                          </a:solidFill>
                          <a:latin typeface="HG丸ｺﾞｼｯｸM-PRO" panose="020F0600000000000000" pitchFamily="50" charset="-128"/>
                          <a:ea typeface="HG丸ｺﾞｼｯｸM-PRO" panose="020F0600000000000000" pitchFamily="50" charset="-128"/>
                        </a:rPr>
                        <a:t>新たに発生する作業</a:t>
                      </a:r>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nchor="ctr">
                    <a:lnL w="12700" cap="flat" cmpd="sng" algn="ctr">
                      <a:solidFill>
                        <a:schemeClr val="tx1"/>
                      </a:solid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726585851"/>
                  </a:ext>
                </a:extLst>
              </a:tr>
              <a:tr h="687886">
                <a:tc rowSpan="6">
                  <a:txBody>
                    <a:bodyPr/>
                    <a:lstStyle/>
                    <a:p>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lnL w="12700" cap="flat" cmpd="sng" algn="ctr">
                      <a:solidFill>
                        <a:schemeClr val="tx1"/>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endParaRPr kumimoji="1" lang="ja-JP" altLang="en-US" sz="1600" dirty="0">
                        <a:solidFill>
                          <a:schemeClr val="tx1"/>
                        </a:solidFill>
                        <a:latin typeface="HG丸ｺﾞｼｯｸM-PRO" panose="020F0600000000000000" pitchFamily="50" charset="-128"/>
                        <a:ea typeface="HG丸ｺﾞｼｯｸM-PRO" panose="020F0600000000000000" pitchFamily="50" charset="-128"/>
                      </a:endParaRPr>
                    </a:p>
                  </a:txBody>
                  <a:tcPr marL="65314" marR="65314" marT="32657" marB="32657">
                    <a:lnL w="12700" cap="flat" cmpd="sng" algn="ctr">
                      <a:solidFill>
                        <a:schemeClr val="tx1"/>
                      </a:solidFill>
                      <a:prstDash val="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714948550"/>
                  </a:ext>
                </a:extLst>
              </a:tr>
              <a:tr h="700971">
                <a:tc vMerge="1">
                  <a:txBody>
                    <a:bodyPr/>
                    <a:lstStyle/>
                    <a:p>
                      <a:endParaRPr kumimoji="1" lang="ja-JP" alt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14527964"/>
                  </a:ext>
                </a:extLst>
              </a:tr>
              <a:tr h="1024041">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xmlns="" val="2390291875"/>
                  </a:ext>
                </a:extLst>
              </a:tr>
              <a:tr h="592866">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xmlns="" val="1322394646"/>
                  </a:ext>
                </a:extLst>
              </a:tr>
              <a:tr h="700660">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xmlns="" val="1712469812"/>
                  </a:ext>
                </a:extLst>
              </a:tr>
              <a:tr h="763978">
                <a:tc vMerge="1">
                  <a:txBody>
                    <a:bodyPr/>
                    <a:lstStyle/>
                    <a:p>
                      <a:endParaRPr kumimoji="1" lang="ja-JP" alt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2554377204"/>
                  </a:ext>
                </a:extLst>
              </a:tr>
            </a:tbl>
          </a:graphicData>
        </a:graphic>
      </p:graphicFrame>
      <p:sp>
        <p:nvSpPr>
          <p:cNvPr id="6" name="テキスト ボックス 5"/>
          <p:cNvSpPr txBox="1"/>
          <p:nvPr/>
        </p:nvSpPr>
        <p:spPr>
          <a:xfrm>
            <a:off x="437254" y="2158910"/>
            <a:ext cx="4363346" cy="1077218"/>
          </a:xfrm>
          <a:prstGeom prst="rect">
            <a:avLst/>
          </a:prstGeom>
          <a:noFill/>
          <a:ln>
            <a:solidFill>
              <a:schemeClr val="tx1"/>
            </a:solidFill>
          </a:ln>
        </p:spPr>
        <p:txBody>
          <a:bodyPr wrap="square" rtlCol="0">
            <a:spAutoFit/>
          </a:bodyPr>
          <a:lstStyle/>
          <a:p>
            <a:pPr marL="342900" indent="-342900">
              <a:buFont typeface="+mj-ea"/>
              <a:buAutoNum type="circleNumDbPlain"/>
            </a:pPr>
            <a:r>
              <a:rPr lang="ja-JP" altLang="en-US" sz="1600" dirty="0" smtClean="0">
                <a:latin typeface="HG丸ｺﾞｼｯｸM-PRO" panose="020F0600000000000000" pitchFamily="50" charset="-128"/>
                <a:ea typeface="HG丸ｺﾞｼｯｸM-PRO" panose="020F0600000000000000" pitchFamily="50" charset="-128"/>
              </a:rPr>
              <a:t>各環境事業所が翌年度</a:t>
            </a:r>
            <a:r>
              <a:rPr lang="ja-JP" altLang="en-US" sz="1600" dirty="0">
                <a:latin typeface="HG丸ｺﾞｼｯｸM-PRO" panose="020F0600000000000000" pitchFamily="50" charset="-128"/>
                <a:ea typeface="HG丸ｺﾞｼｯｸM-PRO" panose="020F0600000000000000" pitchFamily="50" charset="-128"/>
              </a:rPr>
              <a:t>のゴミ収集カレンダー（地　区別・</a:t>
            </a:r>
            <a:r>
              <a:rPr lang="ja-JP" altLang="en-US" sz="1600" dirty="0" smtClean="0">
                <a:latin typeface="HG丸ｺﾞｼｯｸM-PRO" panose="020F0600000000000000" pitchFamily="50" charset="-128"/>
                <a:ea typeface="HG丸ｺﾞｼｯｸM-PRO" panose="020F0600000000000000" pitchFamily="50" charset="-128"/>
              </a:rPr>
              <a:t>ゴミ　の</a:t>
            </a:r>
            <a:r>
              <a:rPr lang="ja-JP" altLang="en-US" sz="1600" dirty="0">
                <a:latin typeface="HG丸ｺﾞｼｯｸM-PRO" panose="020F0600000000000000" pitchFamily="50" charset="-128"/>
                <a:ea typeface="HG丸ｺﾞｼｯｸM-PRO" panose="020F0600000000000000" pitchFamily="50" charset="-128"/>
              </a:rPr>
              <a:t>種類別収集日）の</a:t>
            </a:r>
            <a:r>
              <a:rPr lang="ja-JP" altLang="en-US" sz="1600" dirty="0" smtClean="0">
                <a:latin typeface="HG丸ｺﾞｼｯｸM-PRO" panose="020F0600000000000000" pitchFamily="50" charset="-128"/>
                <a:ea typeface="HG丸ｺﾞｼｯｸM-PRO" panose="020F0600000000000000" pitchFamily="50" charset="-128"/>
              </a:rPr>
              <a:t>原稿</a:t>
            </a:r>
            <a:r>
              <a:rPr lang="ja-JP" altLang="en-US" sz="1600" dirty="0">
                <a:latin typeface="HG丸ｺﾞｼｯｸM-PRO" panose="020F0600000000000000" pitchFamily="50" charset="-128"/>
                <a:ea typeface="HG丸ｺﾞｼｯｸM-PRO" panose="020F0600000000000000" pitchFamily="50" charset="-128"/>
              </a:rPr>
              <a:t>をエクセルにて作成し</a:t>
            </a:r>
            <a:r>
              <a:rPr lang="ja-JP" altLang="en-US" sz="1600" dirty="0" smtClean="0">
                <a:latin typeface="HG丸ｺﾞｼｯｸM-PRO" panose="020F0600000000000000" pitchFamily="50" charset="-128"/>
                <a:ea typeface="HG丸ｺﾞｼｯｸM-PRO" panose="020F0600000000000000" pitchFamily="50" charset="-128"/>
              </a:rPr>
              <a:t>、本庁に送付</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8" name="テキスト ボックス 7"/>
          <p:cNvSpPr txBox="1"/>
          <p:nvPr/>
        </p:nvSpPr>
        <p:spPr>
          <a:xfrm>
            <a:off x="300789" y="5415019"/>
            <a:ext cx="4499811" cy="830997"/>
          </a:xfrm>
          <a:prstGeom prst="rect">
            <a:avLst/>
          </a:prstGeom>
          <a:noFill/>
          <a:ln>
            <a:solidFill>
              <a:schemeClr val="tx1"/>
            </a:solidFill>
          </a:ln>
        </p:spPr>
        <p:txBody>
          <a:bodyPr wrap="square" rtlCol="0">
            <a:spAutoFit/>
          </a:bodyPr>
          <a:lstStyle/>
          <a:p>
            <a:pPr marL="342900" indent="-342900">
              <a:buFont typeface="+mj-ea"/>
              <a:buAutoNum type="circleNumDbPlain" startAt="2"/>
            </a:pPr>
            <a:r>
              <a:rPr lang="ja-JP" altLang="en-US" sz="1600" dirty="0" smtClean="0">
                <a:latin typeface="HG丸ｺﾞｼｯｸM-PRO" panose="020F0600000000000000" pitchFamily="50" charset="-128"/>
                <a:ea typeface="HG丸ｺﾞｼｯｸM-PRO" panose="020F0600000000000000" pitchFamily="50" charset="-128"/>
              </a:rPr>
              <a:t>本庁にて①</a:t>
            </a:r>
            <a:r>
              <a:rPr lang="ja-JP" altLang="en-US" sz="1600" dirty="0">
                <a:latin typeface="HG丸ｺﾞｼｯｸM-PRO" panose="020F0600000000000000" pitchFamily="50" charset="-128"/>
                <a:ea typeface="HG丸ｺﾞｼｯｸM-PRO" panose="020F0600000000000000" pitchFamily="50" charset="-128"/>
              </a:rPr>
              <a:t>のカレンダー原稿を取りまとめ印刷発注し、納品後、区役所等で配布するとともに本市ホームページで</a:t>
            </a:r>
            <a:r>
              <a:rPr lang="ja-JP" altLang="en-US" sz="1600" dirty="0" smtClean="0">
                <a:latin typeface="HG丸ｺﾞｼｯｸM-PRO" panose="020F0600000000000000" pitchFamily="50" charset="-128"/>
                <a:ea typeface="HG丸ｺﾞｼｯｸM-PRO" panose="020F0600000000000000" pitchFamily="50" charset="-128"/>
              </a:rPr>
              <a:t>公開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5955633" y="2141781"/>
            <a:ext cx="3581668" cy="830997"/>
          </a:xfrm>
          <a:prstGeom prst="rect">
            <a:avLst/>
          </a:prstGeom>
          <a:noFill/>
          <a:ln>
            <a:solidFill>
              <a:schemeClr val="tx1"/>
            </a:solidFill>
          </a:ln>
        </p:spPr>
        <p:txBody>
          <a:bodyPr wrap="square" rtlCol="0">
            <a:spAutoFit/>
          </a:bodyPr>
          <a:lstStyle/>
          <a:p>
            <a:pPr marL="342900" indent="-342900">
              <a:buFont typeface="+mj-lt"/>
              <a:buAutoNum type="alphaUcParenR"/>
            </a:pPr>
            <a:r>
              <a:rPr lang="ja-JP" altLang="en-US" sz="1600" dirty="0" smtClean="0">
                <a:latin typeface="HG丸ｺﾞｼｯｸM-PRO" panose="020F0600000000000000" pitchFamily="50" charset="-128"/>
                <a:ea typeface="HG丸ｺﾞｼｯｸM-PRO" panose="020F0600000000000000" pitchFamily="50" charset="-128"/>
              </a:rPr>
              <a:t>各環境事業所が①</a:t>
            </a:r>
            <a:r>
              <a:rPr lang="ja-JP" altLang="en-US" sz="1600" dirty="0">
                <a:latin typeface="HG丸ｺﾞｼｯｸM-PRO" panose="020F0600000000000000" pitchFamily="50" charset="-128"/>
                <a:ea typeface="HG丸ｺﾞｼｯｸM-PRO" panose="020F0600000000000000" pitchFamily="50" charset="-128"/>
              </a:rPr>
              <a:t>の収集日をオープンデータ化するための</a:t>
            </a:r>
            <a:r>
              <a:rPr lang="ja-JP" altLang="en-US" sz="1600" dirty="0" smtClean="0">
                <a:latin typeface="HG丸ｺﾞｼｯｸM-PRO" panose="020F0600000000000000" pitchFamily="50" charset="-128"/>
                <a:ea typeface="HG丸ｺﾞｼｯｸM-PRO" panose="020F0600000000000000" pitchFamily="50" charset="-128"/>
              </a:rPr>
              <a:t>エクセルシートへ入力し、</a:t>
            </a:r>
            <a:r>
              <a:rPr lang="ja-JP" altLang="en-US" sz="1600" dirty="0">
                <a:latin typeface="HG丸ｺﾞｼｯｸM-PRO" panose="020F0600000000000000" pitchFamily="50" charset="-128"/>
                <a:ea typeface="HG丸ｺﾞｼｯｸM-PRO" panose="020F0600000000000000" pitchFamily="50" charset="-128"/>
              </a:rPr>
              <a:t>本庁</a:t>
            </a:r>
            <a:r>
              <a:rPr lang="ja-JP" altLang="en-US" sz="1600" dirty="0" smtClean="0">
                <a:latin typeface="HG丸ｺﾞｼｯｸM-PRO" panose="020F0600000000000000" pitchFamily="50" charset="-128"/>
                <a:ea typeface="HG丸ｺﾞｼｯｸM-PRO" panose="020F0600000000000000" pitchFamily="50" charset="-128"/>
              </a:rPr>
              <a:t>へ送付</a:t>
            </a:r>
            <a:endParaRPr lang="ja-JP" altLang="en-US" sz="1600" dirty="0">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5955633" y="3282785"/>
            <a:ext cx="3581668" cy="830997"/>
          </a:xfrm>
          <a:prstGeom prst="rect">
            <a:avLst/>
          </a:prstGeom>
          <a:noFill/>
          <a:ln>
            <a:solidFill>
              <a:schemeClr val="tx1"/>
            </a:solidFill>
          </a:ln>
        </p:spPr>
        <p:txBody>
          <a:bodyPr wrap="square" rtlCol="0">
            <a:spAutoFit/>
          </a:bodyPr>
          <a:lstStyle/>
          <a:p>
            <a:pPr marL="342900" indent="-342900">
              <a:buFont typeface="+mj-lt"/>
              <a:buAutoNum type="alphaUcParenR" startAt="2"/>
            </a:pPr>
            <a:r>
              <a:rPr lang="en-US" altLang="ja-JP" sz="1600" dirty="0" smtClean="0">
                <a:latin typeface="HG丸ｺﾞｼｯｸM-PRO" panose="020F0600000000000000" pitchFamily="50" charset="-128"/>
                <a:ea typeface="HG丸ｺﾞｼｯｸM-PRO" panose="020F0600000000000000" pitchFamily="50" charset="-128"/>
              </a:rPr>
              <a:t>A</a:t>
            </a:r>
            <a:r>
              <a:rPr lang="ja-JP" altLang="en-US" sz="1600" dirty="0">
                <a:latin typeface="HG丸ｺﾞｼｯｸM-PRO" panose="020F0600000000000000" pitchFamily="50" charset="-128"/>
                <a:ea typeface="HG丸ｺﾞｼｯｸM-PRO" panose="020F0600000000000000" pitchFamily="50" charset="-128"/>
              </a:rPr>
              <a:t>のエクセルシートのデータを</a:t>
            </a:r>
            <a:r>
              <a:rPr lang="en-US" altLang="ja-JP" sz="1600" dirty="0">
                <a:latin typeface="HG丸ｺﾞｼｯｸM-PRO" panose="020F0600000000000000" pitchFamily="50" charset="-128"/>
                <a:ea typeface="HG丸ｺﾞｼｯｸM-PRO" panose="020F0600000000000000" pitchFamily="50" charset="-128"/>
              </a:rPr>
              <a:t>CSV</a:t>
            </a:r>
            <a:r>
              <a:rPr lang="ja-JP" altLang="en-US" sz="1600" dirty="0">
                <a:latin typeface="HG丸ｺﾞｼｯｸM-PRO" panose="020F0600000000000000" pitchFamily="50" charset="-128"/>
                <a:ea typeface="HG丸ｺﾞｼｯｸM-PRO" panose="020F0600000000000000" pitchFamily="50" charset="-128"/>
              </a:rPr>
              <a:t>形式に変換するためのマクロ</a:t>
            </a:r>
            <a:r>
              <a:rPr lang="ja-JP" altLang="en-US" sz="1600" dirty="0" smtClean="0">
                <a:latin typeface="HG丸ｺﾞｼｯｸM-PRO" panose="020F0600000000000000" pitchFamily="50" charset="-128"/>
                <a:ea typeface="HG丸ｺﾞｼｯｸM-PRO" panose="020F0600000000000000" pitchFamily="50" charset="-128"/>
              </a:rPr>
              <a:t>を本庁にて作成</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5955633" y="4449550"/>
            <a:ext cx="3581668" cy="584775"/>
          </a:xfrm>
          <a:prstGeom prst="rect">
            <a:avLst/>
          </a:prstGeom>
          <a:noFill/>
          <a:ln>
            <a:solidFill>
              <a:schemeClr val="tx1"/>
            </a:solidFill>
          </a:ln>
        </p:spPr>
        <p:txBody>
          <a:bodyPr wrap="square" rtlCol="0">
            <a:spAutoFit/>
          </a:bodyPr>
          <a:lstStyle/>
          <a:p>
            <a:pPr marL="342900" indent="-342900">
              <a:buFont typeface="+mj-lt"/>
              <a:buAutoNum type="alphaUcParenR" startAt="3"/>
            </a:pPr>
            <a:r>
              <a:rPr lang="en-US" altLang="ja-JP" sz="1600" dirty="0" smtClean="0">
                <a:latin typeface="HG丸ｺﾞｼｯｸM-PRO" panose="020F0600000000000000" pitchFamily="50" charset="-128"/>
                <a:ea typeface="HG丸ｺﾞｼｯｸM-PRO" panose="020F0600000000000000" pitchFamily="50" charset="-128"/>
              </a:rPr>
              <a:t>B</a:t>
            </a:r>
            <a:r>
              <a:rPr lang="ja-JP" altLang="en-US" sz="1600" dirty="0">
                <a:latin typeface="HG丸ｺﾞｼｯｸM-PRO" panose="020F0600000000000000" pitchFamily="50" charset="-128"/>
                <a:ea typeface="HG丸ｺﾞｼｯｸM-PRO" panose="020F0600000000000000" pitchFamily="50" charset="-128"/>
              </a:rPr>
              <a:t>のマクロを使い</a:t>
            </a:r>
            <a:r>
              <a:rPr lang="en-US" altLang="ja-JP" sz="1600" dirty="0">
                <a:latin typeface="HG丸ｺﾞｼｯｸM-PRO" panose="020F0600000000000000" pitchFamily="50" charset="-128"/>
                <a:ea typeface="HG丸ｺﾞｼｯｸM-PRO" panose="020F0600000000000000" pitchFamily="50" charset="-128"/>
              </a:rPr>
              <a:t>A</a:t>
            </a:r>
            <a:r>
              <a:rPr lang="ja-JP" altLang="en-US" sz="1600" dirty="0">
                <a:latin typeface="HG丸ｺﾞｼｯｸM-PRO" panose="020F0600000000000000" pitchFamily="50" charset="-128"/>
                <a:ea typeface="HG丸ｺﾞｼｯｸM-PRO" panose="020F0600000000000000" pitchFamily="50" charset="-128"/>
              </a:rPr>
              <a:t>の</a:t>
            </a:r>
            <a:r>
              <a:rPr lang="ja-JP" altLang="en-US" sz="1600" dirty="0" smtClean="0">
                <a:latin typeface="HG丸ｺﾞｼｯｸM-PRO" panose="020F0600000000000000" pitchFamily="50" charset="-128"/>
                <a:ea typeface="HG丸ｺﾞｼｯｸM-PRO" panose="020F0600000000000000" pitchFamily="50" charset="-128"/>
              </a:rPr>
              <a:t>エクセルデータを</a:t>
            </a:r>
            <a:r>
              <a:rPr lang="en-US" altLang="ja-JP" sz="1600" dirty="0">
                <a:latin typeface="HG丸ｺﾞｼｯｸM-PRO" panose="020F0600000000000000" pitchFamily="50" charset="-128"/>
                <a:ea typeface="HG丸ｺﾞｼｯｸM-PRO" panose="020F0600000000000000" pitchFamily="50" charset="-128"/>
              </a:rPr>
              <a:t>CSV</a:t>
            </a:r>
            <a:r>
              <a:rPr lang="ja-JP" altLang="en-US" sz="1600" dirty="0">
                <a:latin typeface="HG丸ｺﾞｼｯｸM-PRO" panose="020F0600000000000000" pitchFamily="50" charset="-128"/>
                <a:ea typeface="HG丸ｺﾞｼｯｸM-PRO" panose="020F0600000000000000" pitchFamily="50" charset="-128"/>
              </a:rPr>
              <a:t>形式に</a:t>
            </a:r>
            <a:r>
              <a:rPr lang="ja-JP" altLang="en-US" sz="1600" dirty="0" smtClean="0">
                <a:latin typeface="HG丸ｺﾞｼｯｸM-PRO" panose="020F0600000000000000" pitchFamily="50" charset="-128"/>
                <a:ea typeface="HG丸ｺﾞｼｯｸM-PRO" panose="020F0600000000000000" pitchFamily="50" charset="-128"/>
              </a:rPr>
              <a:t>変換</a:t>
            </a:r>
            <a:endParaRPr lang="ja-JP" altLang="en-US" sz="16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5955633" y="5402047"/>
            <a:ext cx="3581668" cy="830997"/>
          </a:xfrm>
          <a:prstGeom prst="rect">
            <a:avLst/>
          </a:prstGeom>
          <a:noFill/>
          <a:ln>
            <a:solidFill>
              <a:schemeClr val="tx1"/>
            </a:solidFill>
          </a:ln>
        </p:spPr>
        <p:txBody>
          <a:bodyPr wrap="square" rtlCol="0">
            <a:spAutoFit/>
          </a:bodyPr>
          <a:lstStyle/>
          <a:p>
            <a:pPr marL="342900" indent="-342900">
              <a:buFont typeface="+mj-lt"/>
              <a:buAutoNum type="alphaUcParenR" startAt="4"/>
            </a:pPr>
            <a:r>
              <a:rPr lang="en-US" altLang="ja-JP" sz="1600" dirty="0">
                <a:latin typeface="HG丸ｺﾞｼｯｸM-PRO" panose="020F0600000000000000" pitchFamily="50" charset="-128"/>
                <a:ea typeface="HG丸ｺﾞｼｯｸM-PRO" panose="020F0600000000000000" pitchFamily="50" charset="-128"/>
              </a:rPr>
              <a:t>C</a:t>
            </a:r>
            <a:r>
              <a:rPr lang="ja-JP" altLang="en-US" sz="1600" dirty="0">
                <a:latin typeface="HG丸ｺﾞｼｯｸM-PRO" panose="020F0600000000000000" pitchFamily="50" charset="-128"/>
                <a:ea typeface="HG丸ｺﾞｼｯｸM-PRO" panose="020F0600000000000000" pitchFamily="50" charset="-128"/>
              </a:rPr>
              <a:t>で変換した</a:t>
            </a:r>
            <a:r>
              <a:rPr lang="en-US" altLang="ja-JP" sz="1600" dirty="0">
                <a:latin typeface="HG丸ｺﾞｼｯｸM-PRO" panose="020F0600000000000000" pitchFamily="50" charset="-128"/>
                <a:ea typeface="HG丸ｺﾞｼｯｸM-PRO" panose="020F0600000000000000" pitchFamily="50" charset="-128"/>
              </a:rPr>
              <a:t>CSV</a:t>
            </a:r>
            <a:r>
              <a:rPr lang="ja-JP" altLang="en-US" sz="1600" dirty="0">
                <a:latin typeface="HG丸ｺﾞｼｯｸM-PRO" panose="020F0600000000000000" pitchFamily="50" charset="-128"/>
                <a:ea typeface="HG丸ｺﾞｼｯｸM-PRO" panose="020F0600000000000000" pitchFamily="50" charset="-128"/>
              </a:rPr>
              <a:t>形式のデータを本市ホームページ（オープンデータポータルサイト）で</a:t>
            </a:r>
            <a:r>
              <a:rPr lang="ja-JP" altLang="en-US" sz="1600" dirty="0" smtClean="0">
                <a:latin typeface="HG丸ｺﾞｼｯｸM-PRO" panose="020F0600000000000000" pitchFamily="50" charset="-128"/>
                <a:ea typeface="HG丸ｺﾞｼｯｸM-PRO" panose="020F0600000000000000" pitchFamily="50" charset="-128"/>
              </a:rPr>
              <a:t>公開</a:t>
            </a:r>
            <a:endParaRPr lang="en-US" altLang="ja-JP" sz="1600" dirty="0">
              <a:latin typeface="HG丸ｺﾞｼｯｸM-PRO" panose="020F0600000000000000" pitchFamily="50" charset="-128"/>
              <a:ea typeface="HG丸ｺﾞｼｯｸM-PRO" panose="020F0600000000000000" pitchFamily="50" charset="-128"/>
            </a:endParaRPr>
          </a:p>
        </p:txBody>
      </p:sp>
      <p:sp>
        <p:nvSpPr>
          <p:cNvPr id="24" name="右矢印 23"/>
          <p:cNvSpPr/>
          <p:nvPr/>
        </p:nvSpPr>
        <p:spPr>
          <a:xfrm>
            <a:off x="4841790" y="2471139"/>
            <a:ext cx="784373" cy="14400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26" name="下矢印 25"/>
          <p:cNvSpPr/>
          <p:nvPr/>
        </p:nvSpPr>
        <p:spPr>
          <a:xfrm>
            <a:off x="2394283" y="3512955"/>
            <a:ext cx="156411" cy="1788253"/>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3" name="下矢印 12"/>
          <p:cNvSpPr/>
          <p:nvPr/>
        </p:nvSpPr>
        <p:spPr>
          <a:xfrm>
            <a:off x="7626152" y="3033290"/>
            <a:ext cx="156411" cy="184737"/>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4" name="下矢印 13"/>
          <p:cNvSpPr/>
          <p:nvPr/>
        </p:nvSpPr>
        <p:spPr>
          <a:xfrm>
            <a:off x="7626393" y="4164415"/>
            <a:ext cx="156411" cy="198477"/>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6" name="下矢印 15"/>
          <p:cNvSpPr/>
          <p:nvPr/>
        </p:nvSpPr>
        <p:spPr>
          <a:xfrm>
            <a:off x="7626875" y="5106448"/>
            <a:ext cx="156411" cy="189267"/>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18" name="テキスト ボックス 17"/>
          <p:cNvSpPr txBox="1"/>
          <p:nvPr/>
        </p:nvSpPr>
        <p:spPr>
          <a:xfrm>
            <a:off x="305034" y="0"/>
            <a:ext cx="9105665" cy="620688"/>
          </a:xfrm>
          <a:prstGeom prst="rect">
            <a:avLst/>
          </a:prstGeom>
          <a:noFill/>
          <a:ln w="28575">
            <a:noFill/>
          </a:ln>
        </p:spPr>
        <p:txBody>
          <a:bodyPr wrap="square" lIns="90000" tIns="46800" rIns="90000" bIns="46800" rtlCol="0" anchor="ctr">
            <a:noAutofit/>
          </a:bodyPr>
          <a:lstStyle/>
          <a:p>
            <a:pPr marL="108000" algn="ctr">
              <a:spcBef>
                <a:spcPts val="600"/>
              </a:spcBef>
            </a:pPr>
            <a:r>
              <a:rPr lang="ja-JP" altLang="en-US" sz="2400" dirty="0">
                <a:solidFill>
                  <a:prstClr val="black"/>
                </a:solidFill>
                <a:latin typeface="HG丸ｺﾞｼｯｸM-PRO" pitchFamily="50" charset="-128"/>
                <a:ea typeface="HG丸ｺﾞｼｯｸM-PRO" pitchFamily="50" charset="-128"/>
              </a:rPr>
              <a:t>３</a:t>
            </a:r>
            <a:r>
              <a:rPr kumimoji="1" lang="ja-JP" altLang="en-US" sz="2400" dirty="0" smtClean="0">
                <a:solidFill>
                  <a:prstClr val="black"/>
                </a:solidFill>
                <a:latin typeface="HG丸ｺﾞｼｯｸM-PRO" pitchFamily="50" charset="-128"/>
                <a:ea typeface="HG丸ｺﾞｼｯｸM-PRO" pitchFamily="50" charset="-128"/>
              </a:rPr>
              <a:t>　オープンデータの活用事例</a:t>
            </a:r>
            <a:r>
              <a:rPr lang="ja-JP" altLang="en-US" sz="2400" dirty="0" smtClean="0">
                <a:solidFill>
                  <a:prstClr val="black"/>
                </a:solidFill>
                <a:latin typeface="HG丸ｺﾞｼｯｸM-PRO" pitchFamily="50" charset="-128"/>
                <a:ea typeface="HG丸ｺﾞｼｯｸM-PRO" pitchFamily="50" charset="-128"/>
              </a:rPr>
              <a:t>（</a:t>
            </a:r>
            <a:r>
              <a:rPr lang="ja-JP" altLang="en-US" sz="2400" dirty="0">
                <a:solidFill>
                  <a:prstClr val="black"/>
                </a:solidFill>
                <a:latin typeface="HG丸ｺﾞｼｯｸM-PRO" pitchFamily="50" charset="-128"/>
                <a:ea typeface="HG丸ｺﾞｼｯｸM-PRO" pitchFamily="50" charset="-128"/>
              </a:rPr>
              <a:t>広島市版</a:t>
            </a:r>
            <a:r>
              <a:rPr kumimoji="1" lang="en-US" altLang="ja-JP" sz="2400" dirty="0" smtClean="0">
                <a:solidFill>
                  <a:prstClr val="black"/>
                </a:solidFill>
                <a:latin typeface="HG丸ｺﾞｼｯｸM-PRO" pitchFamily="50" charset="-128"/>
                <a:ea typeface="HG丸ｺﾞｼｯｸM-PRO" pitchFamily="50" charset="-128"/>
              </a:rPr>
              <a:t>5374.jp</a:t>
            </a:r>
            <a:r>
              <a:rPr kumimoji="1" lang="ja-JP" altLang="en-US" sz="2400" dirty="0" smtClean="0">
                <a:solidFill>
                  <a:prstClr val="black"/>
                </a:solidFill>
                <a:latin typeface="HG丸ｺﾞｼｯｸM-PRO" pitchFamily="50" charset="-128"/>
                <a:ea typeface="HG丸ｺﾞｼｯｸM-PRO" pitchFamily="50" charset="-128"/>
              </a:rPr>
              <a:t>）</a:t>
            </a:r>
          </a:p>
        </p:txBody>
      </p:sp>
      <p:grpSp>
        <p:nvGrpSpPr>
          <p:cNvPr id="19" name="グループ化 18"/>
          <p:cNvGrpSpPr/>
          <p:nvPr/>
        </p:nvGrpSpPr>
        <p:grpSpPr>
          <a:xfrm>
            <a:off x="7689304" y="6253704"/>
            <a:ext cx="1290988" cy="570433"/>
            <a:chOff x="373708" y="422327"/>
            <a:chExt cx="1290988" cy="570433"/>
          </a:xfrm>
        </p:grpSpPr>
        <p:pic>
          <p:nvPicPr>
            <p:cNvPr id="20"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23" name="テキスト ボックス 22"/>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5" name="スライド番号プレースホルダー 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11</a:t>
            </a:fld>
            <a:endParaRPr lang="ja-JP" altLang="en-US">
              <a:solidFill>
                <a:prstClr val="black">
                  <a:tint val="75000"/>
                </a:prstClr>
              </a:solidFill>
            </a:endParaRPr>
          </a:p>
        </p:txBody>
      </p:sp>
    </p:spTree>
    <p:extLst>
      <p:ext uri="{BB962C8B-B14F-4D97-AF65-F5344CB8AC3E}">
        <p14:creationId xmlns:p14="http://schemas.microsoft.com/office/powerpoint/2010/main" val="2335182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タイトル 1"/>
          <p:cNvSpPr>
            <a:spLocks noGrp="1"/>
          </p:cNvSpPr>
          <p:nvPr>
            <p:ph type="ctrTitle"/>
          </p:nvPr>
        </p:nvSpPr>
        <p:spPr>
          <a:xfrm>
            <a:off x="625286" y="1312348"/>
            <a:ext cx="8667750" cy="1181534"/>
          </a:xfrm>
        </p:spPr>
        <p:txBody>
          <a:bodyPr>
            <a:normAutofit fontScale="90000"/>
          </a:bodyPr>
          <a:lstStyle/>
          <a:p>
            <a:pPr>
              <a:lnSpc>
                <a:spcPts val="5046"/>
              </a:lnSpc>
              <a:spcBef>
                <a:spcPts val="0"/>
              </a:spcBef>
              <a:defRPr/>
            </a:pPr>
            <a:r>
              <a:rPr lang="ja-JP" altLang="en-US" sz="4000" dirty="0" smtClean="0">
                <a:solidFill>
                  <a:srgbClr val="000099"/>
                </a:solidFill>
                <a:latin typeface="HG丸ｺﾞｼｯｸM-PRO" panose="020F0600000000000000" pitchFamily="50" charset="-128"/>
                <a:ea typeface="HG丸ｺﾞｼｯｸM-PRO" panose="020F0600000000000000" pitchFamily="50" charset="-128"/>
              </a:rPr>
              <a:t>近隣団体の取組み事例</a:t>
            </a:r>
            <a:r>
              <a:rPr lang="en-US" altLang="ja-JP" sz="4000" dirty="0" smtClean="0">
                <a:solidFill>
                  <a:srgbClr val="000099"/>
                </a:solidFill>
                <a:latin typeface="HG丸ｺﾞｼｯｸM-PRO" panose="020F0600000000000000" pitchFamily="50" charset="-128"/>
                <a:ea typeface="HG丸ｺﾞｼｯｸM-PRO" panose="020F0600000000000000" pitchFamily="50" charset="-128"/>
              </a:rPr>
              <a:t/>
            </a:r>
            <a:br>
              <a:rPr lang="en-US" altLang="ja-JP" sz="4000" dirty="0" smtClean="0">
                <a:solidFill>
                  <a:srgbClr val="000099"/>
                </a:solidFill>
                <a:latin typeface="HG丸ｺﾞｼｯｸM-PRO" panose="020F0600000000000000" pitchFamily="50" charset="-128"/>
                <a:ea typeface="HG丸ｺﾞｼｯｸM-PRO" panose="020F0600000000000000" pitchFamily="50" charset="-128"/>
              </a:rPr>
            </a:br>
            <a:r>
              <a:rPr lang="ja-JP" altLang="en-US" sz="2700" dirty="0" smtClean="0">
                <a:solidFill>
                  <a:srgbClr val="000099"/>
                </a:solidFill>
                <a:latin typeface="HG丸ｺﾞｼｯｸM-PRO" panose="020F0600000000000000" pitchFamily="50" charset="-128"/>
                <a:ea typeface="HG丸ｺﾞｼｯｸM-PRO" panose="020F0600000000000000" pitchFamily="50" charset="-128"/>
              </a:rPr>
              <a:t>－広島市のオープンデータの取組み－</a:t>
            </a:r>
            <a:endParaRPr lang="ja-JP" altLang="en-US" sz="2700" dirty="0">
              <a:solidFill>
                <a:srgbClr val="000099"/>
              </a:solidFill>
              <a:latin typeface="HG丸ｺﾞｼｯｸM-PRO" panose="020F0600000000000000" pitchFamily="50" charset="-128"/>
              <a:ea typeface="HG丸ｺﾞｼｯｸM-PRO" panose="020F0600000000000000" pitchFamily="50" charset="-128"/>
            </a:endParaRPr>
          </a:p>
        </p:txBody>
      </p:sp>
      <p:sp>
        <p:nvSpPr>
          <p:cNvPr id="6" name="正方形/長方形 5"/>
          <p:cNvSpPr/>
          <p:nvPr/>
        </p:nvSpPr>
        <p:spPr>
          <a:xfrm>
            <a:off x="934852" y="1030583"/>
            <a:ext cx="8048625" cy="137526"/>
          </a:xfrm>
          <a:prstGeom prst="rect">
            <a:avLst/>
          </a:prstGeom>
          <a:gradFill>
            <a:gsLst>
              <a:gs pos="0">
                <a:srgbClr val="0000FF"/>
              </a:gs>
              <a:gs pos="100000">
                <a:srgbClr val="8FD7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4169" tIns="47084" rIns="94169" bIns="47084" anchor="ctr"/>
          <a:lstStyle/>
          <a:p>
            <a:pPr algn="ctr" defTabSz="941854" fontAlgn="base">
              <a:spcBef>
                <a:spcPct val="0"/>
              </a:spcBef>
              <a:spcAft>
                <a:spcPct val="0"/>
              </a:spcAft>
              <a:defRPr/>
            </a:pPr>
            <a:endParaRPr lang="ja-JP" altLang="en-US" sz="4600">
              <a:solidFill>
                <a:prstClr val="white"/>
              </a:solidFill>
            </a:endParaRPr>
          </a:p>
        </p:txBody>
      </p:sp>
      <p:sp>
        <p:nvSpPr>
          <p:cNvPr id="10" name="正方形/長方形 9"/>
          <p:cNvSpPr/>
          <p:nvPr/>
        </p:nvSpPr>
        <p:spPr>
          <a:xfrm>
            <a:off x="934852" y="2548036"/>
            <a:ext cx="8048625" cy="137526"/>
          </a:xfrm>
          <a:prstGeom prst="rect">
            <a:avLst/>
          </a:prstGeom>
          <a:gradFill>
            <a:gsLst>
              <a:gs pos="0">
                <a:srgbClr val="0000FF"/>
              </a:gs>
              <a:gs pos="100000">
                <a:srgbClr val="8FD7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4169" tIns="47084" rIns="94169" bIns="47084" anchor="ctr"/>
          <a:lstStyle/>
          <a:p>
            <a:pPr algn="ctr" defTabSz="941854" fontAlgn="base">
              <a:spcBef>
                <a:spcPct val="0"/>
              </a:spcBef>
              <a:spcAft>
                <a:spcPct val="0"/>
              </a:spcAft>
              <a:defRPr/>
            </a:pPr>
            <a:endParaRPr lang="ja-JP" altLang="en-US" sz="4600">
              <a:solidFill>
                <a:prstClr val="white"/>
              </a:solidFill>
            </a:endParaRPr>
          </a:p>
        </p:txBody>
      </p:sp>
      <p:sp>
        <p:nvSpPr>
          <p:cNvPr id="3" name="テキスト ボックス 2"/>
          <p:cNvSpPr txBox="1"/>
          <p:nvPr/>
        </p:nvSpPr>
        <p:spPr>
          <a:xfrm>
            <a:off x="1826813" y="5448402"/>
            <a:ext cx="6264696" cy="1044008"/>
          </a:xfrm>
          <a:prstGeom prst="rect">
            <a:avLst/>
          </a:prstGeom>
          <a:noFill/>
          <a:ln w="28575">
            <a:noFill/>
          </a:ln>
        </p:spPr>
        <p:txBody>
          <a:bodyPr wrap="square" lIns="90000" tIns="46800" rIns="90000" bIns="46800" rtlCol="0">
            <a:noAutofit/>
          </a:bodyPr>
          <a:lstStyle/>
          <a:p>
            <a:pPr marL="108000" algn="ctr">
              <a:spcBef>
                <a:spcPts val="600"/>
              </a:spcBef>
            </a:pPr>
            <a:r>
              <a:rPr kumimoji="1" lang="ja-JP" altLang="en-US" sz="2400" dirty="0" smtClean="0">
                <a:solidFill>
                  <a:prstClr val="black"/>
                </a:solidFill>
                <a:latin typeface="HG丸ｺﾞｼｯｸM-PRO" panose="020F0600000000000000" pitchFamily="50" charset="-128"/>
                <a:ea typeface="HG丸ｺﾞｼｯｸM-PRO" panose="020F0600000000000000" pitchFamily="50" charset="-128"/>
              </a:rPr>
              <a:t>企画総務局 行政経営部 情報政策課</a:t>
            </a:r>
            <a:endParaRPr lang="en-US" altLang="ja-JP" sz="2400" dirty="0">
              <a:solidFill>
                <a:prstClr val="black"/>
              </a:solidFill>
              <a:latin typeface="HG丸ｺﾞｼｯｸM-PRO" panose="020F0600000000000000" pitchFamily="50" charset="-128"/>
              <a:ea typeface="HG丸ｺﾞｼｯｸM-PRO" panose="020F0600000000000000" pitchFamily="50" charset="-128"/>
            </a:endParaRPr>
          </a:p>
          <a:p>
            <a:pPr marL="108000" algn="ctr">
              <a:spcBef>
                <a:spcPts val="600"/>
              </a:spcBef>
            </a:pPr>
            <a:r>
              <a:rPr kumimoji="1" lang="ja-JP" altLang="en-US" sz="2400" dirty="0" smtClean="0">
                <a:solidFill>
                  <a:prstClr val="black"/>
                </a:solidFill>
                <a:latin typeface="HG丸ｺﾞｼｯｸM-PRO" panose="020F0600000000000000" pitchFamily="50" charset="-128"/>
                <a:ea typeface="HG丸ｺﾞｼｯｸM-PRO" panose="020F0600000000000000" pitchFamily="50" charset="-128"/>
              </a:rPr>
              <a:t>（</a:t>
            </a:r>
            <a:r>
              <a:rPr kumimoji="1" lang="en-US" altLang="ja-JP" sz="2400" dirty="0" smtClean="0">
                <a:solidFill>
                  <a:prstClr val="black"/>
                </a:solidFill>
                <a:latin typeface="HG丸ｺﾞｼｯｸM-PRO" panose="020F0600000000000000" pitchFamily="50" charset="-128"/>
                <a:ea typeface="HG丸ｺﾞｼｯｸM-PRO" panose="020F0600000000000000" pitchFamily="50" charset="-128"/>
              </a:rPr>
              <a:t>082</a:t>
            </a:r>
            <a:r>
              <a:rPr kumimoji="1" lang="ja-JP" altLang="en-US" sz="2400" dirty="0" smtClean="0">
                <a:solidFill>
                  <a:prstClr val="black"/>
                </a:solidFill>
                <a:latin typeface="HG丸ｺﾞｼｯｸM-PRO" panose="020F0600000000000000" pitchFamily="50" charset="-128"/>
                <a:ea typeface="HG丸ｺﾞｼｯｸM-PRO" panose="020F0600000000000000" pitchFamily="50" charset="-128"/>
              </a:rPr>
              <a:t>）</a:t>
            </a:r>
            <a:r>
              <a:rPr kumimoji="1" lang="en-US" altLang="ja-JP" sz="2400" dirty="0" smtClean="0">
                <a:solidFill>
                  <a:prstClr val="black"/>
                </a:solidFill>
                <a:latin typeface="HG丸ｺﾞｼｯｸM-PRO" panose="020F0600000000000000" pitchFamily="50" charset="-128"/>
                <a:ea typeface="HG丸ｺﾞｼｯｸM-PRO" panose="020F0600000000000000" pitchFamily="50" charset="-128"/>
              </a:rPr>
              <a:t>504-2024</a:t>
            </a:r>
          </a:p>
        </p:txBody>
      </p:sp>
      <p:grpSp>
        <p:nvGrpSpPr>
          <p:cNvPr id="12" name="グループ化 11"/>
          <p:cNvGrpSpPr/>
          <p:nvPr/>
        </p:nvGrpSpPr>
        <p:grpSpPr>
          <a:xfrm>
            <a:off x="272480" y="338287"/>
            <a:ext cx="1290988" cy="570433"/>
            <a:chOff x="373708" y="422327"/>
            <a:chExt cx="1290988" cy="570433"/>
          </a:xfrm>
        </p:grpSpPr>
        <p:pic>
          <p:nvPicPr>
            <p:cNvPr id="13"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5" name="テキスト ボックス 14"/>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7" name="スライド番号プレースホルダー 6"/>
          <p:cNvSpPr>
            <a:spLocks noGrp="1"/>
          </p:cNvSpPr>
          <p:nvPr>
            <p:ph type="sldNum" sz="quarter" idx="12"/>
          </p:nvPr>
        </p:nvSpPr>
        <p:spPr/>
        <p:txBody>
          <a:bodyPr/>
          <a:lstStyle/>
          <a:p>
            <a:r>
              <a:rPr lang="en-US" altLang="ja-JP" dirty="0" smtClean="0">
                <a:solidFill>
                  <a:prstClr val="black">
                    <a:tint val="75000"/>
                  </a:prstClr>
                </a:solidFill>
              </a:rPr>
              <a:t>12</a:t>
            </a:r>
            <a:endParaRPr lang="ja-JP" altLang="en-US" dirty="0">
              <a:solidFill>
                <a:prstClr val="black">
                  <a:tint val="75000"/>
                </a:prstClr>
              </a:solidFill>
            </a:endParaRPr>
          </a:p>
        </p:txBody>
      </p:sp>
      <p:sp>
        <p:nvSpPr>
          <p:cNvPr id="11" name="テキスト ボックス 10"/>
          <p:cNvSpPr txBox="1"/>
          <p:nvPr/>
        </p:nvSpPr>
        <p:spPr>
          <a:xfrm>
            <a:off x="1990304" y="3210869"/>
            <a:ext cx="6264696" cy="1440160"/>
          </a:xfrm>
          <a:prstGeom prst="rect">
            <a:avLst/>
          </a:prstGeom>
          <a:noFill/>
          <a:ln w="28575">
            <a:noFill/>
          </a:ln>
        </p:spPr>
        <p:txBody>
          <a:bodyPr wrap="square" lIns="90000" tIns="46800" rIns="90000" bIns="46800" rtlCol="0">
            <a:noAutofit/>
          </a:bodyPr>
          <a:lstStyle/>
          <a:p>
            <a:pPr marL="108000" algn="ctr">
              <a:spcBef>
                <a:spcPts val="600"/>
              </a:spcBef>
            </a:pPr>
            <a:r>
              <a:rPr lang="ja-JP" altLang="en-US" sz="5400" dirty="0" smtClean="0">
                <a:solidFill>
                  <a:prstClr val="black"/>
                </a:solidFill>
                <a:latin typeface="HG丸ｺﾞｼｯｸM-PRO" panose="020F0600000000000000" pitchFamily="50" charset="-128"/>
                <a:ea typeface="HG丸ｺﾞｼｯｸM-PRO" panose="020F0600000000000000" pitchFamily="50" charset="-128"/>
              </a:rPr>
              <a:t>ご清聴ありがとうございました。</a:t>
            </a:r>
            <a:endParaRPr kumimoji="1" lang="en-US" altLang="ja-JP" sz="5400" dirty="0" smtClean="0">
              <a:solidFill>
                <a:prstClr val="black"/>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13570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28220" y="-99392"/>
            <a:ext cx="8420100" cy="677254"/>
          </a:xfrm>
        </p:spPr>
        <p:txBody>
          <a:bodyPr>
            <a:normAutofit/>
          </a:bodyPr>
          <a:lstStyle/>
          <a:p>
            <a:r>
              <a:rPr lang="ja-JP" altLang="en-US" sz="2800" dirty="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１　国</a:t>
            </a:r>
            <a:r>
              <a:rPr lang="ja-JP" altLang="en-US" sz="2800" dirty="0">
                <a:latin typeface="HG丸ｺﾞｼｯｸM-PRO" panose="020F0600000000000000" pitchFamily="50" charset="-128"/>
                <a:ea typeface="HG丸ｺﾞｼｯｸM-PRO" panose="020F0600000000000000" pitchFamily="50" charset="-128"/>
              </a:rPr>
              <a:t>等に</a:t>
            </a:r>
            <a:r>
              <a:rPr lang="ja-JP" altLang="en-US" sz="2800" dirty="0" smtClean="0">
                <a:latin typeface="HG丸ｺﾞｼｯｸM-PRO" panose="020F0600000000000000" pitchFamily="50" charset="-128"/>
                <a:ea typeface="HG丸ｺﾞｼｯｸM-PRO" panose="020F0600000000000000" pitchFamily="50" charset="-128"/>
              </a:rPr>
              <a:t>おける取組</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2</a:t>
            </a:fld>
            <a:endParaRPr lang="ja-JP" altLang="en-US">
              <a:solidFill>
                <a:prstClr val="black">
                  <a:tint val="75000"/>
                </a:prstClr>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68453734"/>
              </p:ext>
            </p:extLst>
          </p:nvPr>
        </p:nvGraphicFramePr>
        <p:xfrm>
          <a:off x="416496" y="692696"/>
          <a:ext cx="9086304" cy="5603736"/>
        </p:xfrm>
        <a:graphic>
          <a:graphicData uri="http://schemas.openxmlformats.org/drawingml/2006/table">
            <a:tbl>
              <a:tblPr/>
              <a:tblGrid>
                <a:gridCol w="1440364">
                  <a:extLst>
                    <a:ext uri="{9D8B030D-6E8A-4147-A177-3AD203B41FA5}">
                      <a16:colId xmlns:a16="http://schemas.microsoft.com/office/drawing/2014/main" xmlns="" val="213031705"/>
                    </a:ext>
                  </a:extLst>
                </a:gridCol>
                <a:gridCol w="7645940">
                  <a:extLst>
                    <a:ext uri="{9D8B030D-6E8A-4147-A177-3AD203B41FA5}">
                      <a16:colId xmlns:a16="http://schemas.microsoft.com/office/drawing/2014/main" xmlns="" val="1469011211"/>
                    </a:ext>
                  </a:extLst>
                </a:gridCol>
              </a:tblGrid>
              <a:tr h="399691">
                <a:tc>
                  <a:txBody>
                    <a:bodyPr/>
                    <a:lstStyle/>
                    <a:p>
                      <a:pPr algn="ctr"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年　　月</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国　　等　　の　　取　　組</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21051530"/>
                  </a:ext>
                </a:extLst>
              </a:tr>
              <a:tr h="392397">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H24年(2012年)7月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電子行政オープンデータ戦略</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en-US" altLang="ja-JP"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IT</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戦略本部決定</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59162881"/>
                  </a:ext>
                </a:extLst>
              </a:tr>
              <a:tr h="36004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H25年(2013年)4月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情報通信白書、情報通信統計データベース」のオープンデータ化実施</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03649782"/>
                  </a:ext>
                </a:extLst>
              </a:tr>
              <a:tr h="947214">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H25年(2013年)6月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000"/>
                        </a:lnSpc>
                      </a:pP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世界最先端</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IT</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国家創造宣言</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閣議</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決定</a:t>
                      </a:r>
                      <a:b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b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世界最先端</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IT</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国家創造宣言工程表」及び「電子行政オープンデータ推進のためのロードマップ</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en-US" altLang="ja-JP"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IT</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総合戦略本部決定</a:t>
                      </a:r>
                      <a:b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b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二次利用の促進のための府省のデータ公開に関する基本的考え方（ガイドライン）</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各府省</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CIO</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連絡会議決定</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83606221"/>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H25年(2013年)10月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日本のオープンデータ憲章アクションプラン</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各府省</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CIO</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連絡会議決定</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819001712"/>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H25年(2013年)12月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データカタログサイト試行版</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公開</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693598464"/>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H26年(2014年)6月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zh-TW"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a:t>
                      </a:r>
                      <a:r>
                        <a:rPr lang="zh-TW"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政府標準利用規約（第</a:t>
                      </a:r>
                      <a:r>
                        <a:rPr lang="en-US" altLang="zh-TW" sz="1200" b="0" i="0" u="none" strike="noStrike" dirty="0">
                          <a:solidFill>
                            <a:srgbClr val="000000"/>
                          </a:solidFill>
                          <a:effectLst/>
                          <a:latin typeface="HGPｺﾞｼｯｸM" panose="020B0600000000000000" pitchFamily="50" charset="-128"/>
                          <a:ea typeface="HGPｺﾞｼｯｸM" panose="020B0600000000000000" pitchFamily="50" charset="-128"/>
                        </a:rPr>
                        <a:t>1.0</a:t>
                      </a:r>
                      <a:r>
                        <a:rPr lang="zh-TW"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版）</a:t>
                      </a:r>
                      <a:r>
                        <a:rPr lang="zh-TW"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zh-TW"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各府省</a:t>
                      </a:r>
                      <a:r>
                        <a:rPr lang="en-US" altLang="zh-TW" sz="1200" b="0" i="0" u="none" strike="noStrike" dirty="0">
                          <a:solidFill>
                            <a:srgbClr val="000000"/>
                          </a:solidFill>
                          <a:effectLst/>
                          <a:latin typeface="HGPｺﾞｼｯｸM" panose="020B0600000000000000" pitchFamily="50" charset="-128"/>
                          <a:ea typeface="HGPｺﾞｼｯｸM" panose="020B0600000000000000" pitchFamily="50" charset="-128"/>
                        </a:rPr>
                        <a:t>CIO</a:t>
                      </a:r>
                      <a:r>
                        <a:rPr lang="zh-TW"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連絡会議決定</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478797203"/>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H26年(2014年)10月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データカタログサイト本格版</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公開</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7250842"/>
                  </a:ext>
                </a:extLst>
              </a:tr>
              <a:tr h="505834">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H28年(2016年)3月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smtClean="0">
                          <a:solidFill>
                            <a:srgbClr val="FF0000"/>
                          </a:solidFill>
                          <a:effectLst/>
                          <a:latin typeface="HGPｺﾞｼｯｸM" panose="020B0600000000000000" pitchFamily="50" charset="-128"/>
                          <a:ea typeface="HGPｺﾞｼｯｸM" panose="020B0600000000000000" pitchFamily="50" charset="-128"/>
                        </a:rPr>
                        <a:t>「広島市オープンデータの取組の推進に関する基本方針」施行</a:t>
                      </a:r>
                      <a:endParaRPr lang="en-US" altLang="ja-JP" sz="1200" b="0" i="0" u="none" strike="noStrike" dirty="0" smtClean="0">
                        <a:solidFill>
                          <a:srgbClr val="FF0000"/>
                        </a:solidFill>
                        <a:effectLst/>
                        <a:latin typeface="HGPｺﾞｼｯｸM" panose="020B0600000000000000" pitchFamily="50" charset="-128"/>
                        <a:ea typeface="HGPｺﾞｼｯｸM" panose="020B0600000000000000" pitchFamily="50" charset="-128"/>
                      </a:endParaRPr>
                    </a:p>
                    <a:p>
                      <a:pPr algn="l" fontAlgn="ctr"/>
                      <a:r>
                        <a:rPr lang="ja-JP" altLang="en-US" sz="1200" b="0" i="0" u="none" strike="noStrike" dirty="0" smtClean="0">
                          <a:solidFill>
                            <a:srgbClr val="FF0000"/>
                          </a:solidFill>
                          <a:effectLst/>
                          <a:latin typeface="HGPｺﾞｼｯｸM" panose="020B0600000000000000" pitchFamily="50" charset="-128"/>
                          <a:ea typeface="HGPｺﾞｼｯｸM" panose="020B0600000000000000" pitchFamily="50" charset="-128"/>
                        </a:rPr>
                        <a:t>　広島市</a:t>
                      </a:r>
                      <a:r>
                        <a:rPr lang="ja-JP" altLang="en-US" sz="1200" b="0" i="0" u="none" strike="noStrike" dirty="0">
                          <a:solidFill>
                            <a:srgbClr val="FF0000"/>
                          </a:solidFill>
                          <a:effectLst/>
                          <a:latin typeface="HGPｺﾞｼｯｸM" panose="020B0600000000000000" pitchFamily="50" charset="-128"/>
                          <a:ea typeface="HGPｺﾞｼｯｸM" panose="020B0600000000000000" pitchFamily="50" charset="-128"/>
                        </a:rPr>
                        <a:t>ホームページにオープンデータ専用ポータルサイトを掲載</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0005263"/>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H28年(2016年)5月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オープンデータ</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2.0</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高度</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情報通信ネットワーク社会推進戦略本部</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4118131"/>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H28年(2016年)12月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官民データ連携推進基本法</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施行</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36402144"/>
                  </a:ext>
                </a:extLst>
              </a:tr>
              <a:tr h="374820">
                <a:tc>
                  <a:txBody>
                    <a:bodyPr/>
                    <a:lstStyle/>
                    <a:p>
                      <a:pPr algn="dist" fontAlgn="ctr"/>
                      <a:r>
                        <a:rPr lang="pt-BR" sz="1200" b="0" i="0" u="none" strike="noStrike" dirty="0">
                          <a:solidFill>
                            <a:srgbClr val="000000"/>
                          </a:solidFill>
                          <a:effectLst/>
                          <a:latin typeface="HGPｺﾞｼｯｸM" panose="020B0600000000000000" pitchFamily="50" charset="-128"/>
                          <a:ea typeface="HGPｺﾞｼｯｸM" panose="020B0600000000000000" pitchFamily="50" charset="-128"/>
                        </a:rPr>
                        <a:t>H29年(2017年)5月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世界最先端</a:t>
                      </a:r>
                      <a:r>
                        <a:rPr lang="en-US" altLang="ja-JP" sz="1200" b="0" i="0" u="none" strike="noStrike" dirty="0">
                          <a:solidFill>
                            <a:srgbClr val="000000"/>
                          </a:solidFill>
                          <a:effectLst/>
                          <a:latin typeface="HGPｺﾞｼｯｸM" panose="020B0600000000000000" pitchFamily="50" charset="-128"/>
                          <a:ea typeface="HGPｺﾞｼｯｸM" panose="020B0600000000000000" pitchFamily="50" charset="-128"/>
                        </a:rPr>
                        <a:t>IT</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国家創造宣言・官民データ活用推進基本計画</a:t>
                      </a: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閣議</a:t>
                      </a:r>
                      <a:r>
                        <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rPr>
                        <a:t>決定</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18366987"/>
                  </a:ext>
                </a:extLst>
              </a:tr>
              <a:tr h="374820">
                <a:tc>
                  <a:txBody>
                    <a:bodyPr/>
                    <a:lstStyle/>
                    <a:p>
                      <a:pPr algn="dist" fontAlgn="ctr"/>
                      <a:r>
                        <a:rPr lang="pt-BR"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H29年(2017年)12月</a:t>
                      </a: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200" b="0" i="0" u="none" strike="noStrike" dirty="0" smtClean="0">
                          <a:solidFill>
                            <a:srgbClr val="000000"/>
                          </a:solidFill>
                          <a:effectLst/>
                          <a:latin typeface="HGPｺﾞｼｯｸM" panose="020B0600000000000000" pitchFamily="50" charset="-128"/>
                          <a:ea typeface="HGPｺﾞｼｯｸM" panose="020B0600000000000000" pitchFamily="50" charset="-128"/>
                        </a:rPr>
                        <a:t>　「推奨データセットベータ版」公開</a:t>
                      </a:r>
                      <a:endParaRPr lang="ja-JP" altLang="en-US" sz="1200" b="0" i="0" u="none" strike="noStrike" dirty="0">
                        <a:solidFill>
                          <a:srgbClr val="000000"/>
                        </a:solidFill>
                        <a:effectLst/>
                        <a:latin typeface="HGPｺﾞｼｯｸM" panose="020B0600000000000000" pitchFamily="50" charset="-128"/>
                        <a:ea typeface="HGPｺﾞｼｯｸM" panose="020B0600000000000000" pitchFamily="50" charset="-128"/>
                      </a:endParaRPr>
                    </a:p>
                  </a:txBody>
                  <a:tcPr marL="9036" marR="9036" marT="903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00283535"/>
                  </a:ext>
                </a:extLst>
              </a:tr>
            </a:tbl>
          </a:graphicData>
        </a:graphic>
      </p:graphicFrame>
      <p:grpSp>
        <p:nvGrpSpPr>
          <p:cNvPr id="6" name="グループ化 5"/>
          <p:cNvGrpSpPr/>
          <p:nvPr/>
        </p:nvGrpSpPr>
        <p:grpSpPr>
          <a:xfrm>
            <a:off x="7689304" y="6253704"/>
            <a:ext cx="1290988" cy="570433"/>
            <a:chOff x="373708" y="422327"/>
            <a:chExt cx="1290988" cy="570433"/>
          </a:xfrm>
        </p:grpSpPr>
        <p:pic>
          <p:nvPicPr>
            <p:cNvPr id="7"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9" name="テキスト ボックス 8"/>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Tree>
    <p:extLst>
      <p:ext uri="{BB962C8B-B14F-4D97-AF65-F5344CB8AC3E}">
        <p14:creationId xmlns:p14="http://schemas.microsoft.com/office/powerpoint/2010/main" val="2605278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32520" y="54085"/>
            <a:ext cx="8623572" cy="1148795"/>
          </a:xfrm>
        </p:spPr>
        <p:txBody>
          <a:bodyPr anchor="ctr">
            <a:normAutofit fontScale="70000" lnSpcReduction="20000"/>
          </a:bodyPr>
          <a:lstStyle/>
          <a:p>
            <a:pPr marL="0" indent="0" algn="ctr">
              <a:buNone/>
            </a:pPr>
            <a:r>
              <a:rPr lang="en-US" altLang="ja-JP" sz="3300" dirty="0" smtClean="0">
                <a:latin typeface="HG丸ｺﾞｼｯｸM-PRO" panose="020F0600000000000000" pitchFamily="50" charset="-128"/>
                <a:ea typeface="HG丸ｺﾞｼｯｸM-PRO" panose="020F0600000000000000" pitchFamily="50" charset="-128"/>
              </a:rPr>
              <a:t>2</a:t>
            </a:r>
            <a:r>
              <a:rPr lang="ja-JP" altLang="en-US" sz="3300" dirty="0" smtClean="0">
                <a:latin typeface="HG丸ｺﾞｼｯｸM-PRO" panose="020F0600000000000000" pitchFamily="50" charset="-128"/>
                <a:ea typeface="HG丸ｺﾞｼｯｸM-PRO" panose="020F0600000000000000" pitchFamily="50" charset="-128"/>
              </a:rPr>
              <a:t>　広島市の取組</a:t>
            </a:r>
            <a:endParaRPr lang="en-US" altLang="ja-JP" sz="3300" dirty="0" smtClean="0">
              <a:latin typeface="HG丸ｺﾞｼｯｸM-PRO" panose="020F0600000000000000" pitchFamily="50" charset="-128"/>
              <a:ea typeface="HG丸ｺﾞｼｯｸM-PRO" panose="020F0600000000000000" pitchFamily="50" charset="-128"/>
            </a:endParaRPr>
          </a:p>
          <a:p>
            <a:pPr marL="0" indent="0" algn="ctr">
              <a:buNone/>
            </a:pPr>
            <a:endParaRPr lang="en-US" altLang="ja-JP" sz="2400" dirty="0" smtClean="0">
              <a:latin typeface="HG丸ｺﾞｼｯｸM-PRO" panose="020F0600000000000000" pitchFamily="50" charset="-128"/>
              <a:ea typeface="HG丸ｺﾞｼｯｸM-PRO" panose="020F0600000000000000" pitchFamily="50" charset="-128"/>
            </a:endParaRPr>
          </a:p>
          <a:p>
            <a:pPr marL="0" indent="0" algn="ctr">
              <a:buNone/>
            </a:pPr>
            <a:r>
              <a:rPr lang="ja-JP" altLang="ja-JP" sz="1900" dirty="0" smtClean="0">
                <a:latin typeface="HG丸ｺﾞｼｯｸM-PRO" panose="020F0600000000000000" pitchFamily="50" charset="-128"/>
                <a:ea typeface="HG丸ｺﾞｼｯｸM-PRO" panose="020F0600000000000000" pitchFamily="50" charset="-128"/>
              </a:rPr>
              <a:t>広島市</a:t>
            </a:r>
            <a:r>
              <a:rPr lang="ja-JP" altLang="ja-JP" sz="1900" dirty="0">
                <a:latin typeface="HG丸ｺﾞｼｯｸM-PRO" panose="020F0600000000000000" pitchFamily="50" charset="-128"/>
                <a:ea typeface="HG丸ｺﾞｼｯｸM-PRO" panose="020F0600000000000000" pitchFamily="50" charset="-128"/>
              </a:rPr>
              <a:t>オープンデータの取組の推進に関する基本</a:t>
            </a:r>
            <a:r>
              <a:rPr lang="ja-JP" altLang="ja-JP" sz="1900" dirty="0" smtClean="0">
                <a:latin typeface="HG丸ｺﾞｼｯｸM-PRO" panose="020F0600000000000000" pitchFamily="50" charset="-128"/>
                <a:ea typeface="HG丸ｺﾞｼｯｸM-PRO" panose="020F0600000000000000" pitchFamily="50" charset="-128"/>
              </a:rPr>
              <a:t>方針</a:t>
            </a:r>
            <a:r>
              <a:rPr lang="en-US" altLang="ja-JP" sz="1900" dirty="0" smtClean="0">
                <a:latin typeface="HG丸ｺﾞｼｯｸM-PRO" panose="020F0600000000000000" pitchFamily="50" charset="-128"/>
                <a:ea typeface="HG丸ｺﾞｼｯｸM-PRO" panose="020F0600000000000000" pitchFamily="50" charset="-128"/>
              </a:rPr>
              <a:t>(</a:t>
            </a:r>
            <a:r>
              <a:rPr lang="ja-JP" altLang="en-US" sz="1900" dirty="0" smtClean="0">
                <a:latin typeface="HG丸ｺﾞｼｯｸM-PRO" panose="020F0600000000000000" pitchFamily="50" charset="-128"/>
                <a:ea typeface="HG丸ｺﾞｼｯｸM-PRO" panose="020F0600000000000000" pitchFamily="50" charset="-128"/>
              </a:rPr>
              <a:t>抄</a:t>
            </a:r>
            <a:r>
              <a:rPr lang="en-US" altLang="ja-JP" sz="1900" dirty="0" smtClean="0">
                <a:latin typeface="HG丸ｺﾞｼｯｸM-PRO" panose="020F0600000000000000" pitchFamily="50" charset="-128"/>
                <a:ea typeface="HG丸ｺﾞｼｯｸM-PRO" panose="020F0600000000000000" pitchFamily="50" charset="-128"/>
              </a:rPr>
              <a:t>)</a:t>
            </a:r>
          </a:p>
          <a:p>
            <a:pPr marL="0" indent="0" algn="ctr">
              <a:buNone/>
            </a:pPr>
            <a:r>
              <a:rPr lang="ja-JP" altLang="en-US" sz="1900" dirty="0" smtClean="0">
                <a:latin typeface="HG丸ｺﾞｼｯｸM-PRO" panose="020F0600000000000000" pitchFamily="50" charset="-128"/>
                <a:ea typeface="HG丸ｺﾞｼｯｸM-PRO" panose="020F0600000000000000" pitchFamily="50" charset="-128"/>
              </a:rPr>
              <a:t>＜平成</a:t>
            </a:r>
            <a:r>
              <a:rPr lang="en-US" altLang="ja-JP" sz="1900" dirty="0">
                <a:latin typeface="HG丸ｺﾞｼｯｸM-PRO" panose="020F0600000000000000" pitchFamily="50" charset="-128"/>
                <a:ea typeface="HG丸ｺﾞｼｯｸM-PRO" panose="020F0600000000000000" pitchFamily="50" charset="-128"/>
              </a:rPr>
              <a:t>28</a:t>
            </a:r>
            <a:r>
              <a:rPr lang="ja-JP" altLang="en-US" sz="1900" dirty="0">
                <a:latin typeface="HG丸ｺﾞｼｯｸM-PRO" panose="020F0600000000000000" pitchFamily="50" charset="-128"/>
                <a:ea typeface="HG丸ｺﾞｼｯｸM-PRO" panose="020F0600000000000000" pitchFamily="50" charset="-128"/>
              </a:rPr>
              <a:t>年</a:t>
            </a:r>
            <a:r>
              <a:rPr lang="en-US" altLang="ja-JP" sz="1900" dirty="0">
                <a:latin typeface="HG丸ｺﾞｼｯｸM-PRO" panose="020F0600000000000000" pitchFamily="50" charset="-128"/>
                <a:ea typeface="HG丸ｺﾞｼｯｸM-PRO" panose="020F0600000000000000" pitchFamily="50" charset="-128"/>
              </a:rPr>
              <a:t>3</a:t>
            </a:r>
            <a:r>
              <a:rPr lang="ja-JP" altLang="en-US" sz="1900" dirty="0">
                <a:latin typeface="HG丸ｺﾞｼｯｸM-PRO" panose="020F0600000000000000" pitchFamily="50" charset="-128"/>
                <a:ea typeface="HG丸ｺﾞｼｯｸM-PRO" panose="020F0600000000000000" pitchFamily="50" charset="-128"/>
              </a:rPr>
              <a:t>月</a:t>
            </a:r>
            <a:r>
              <a:rPr lang="en-US" altLang="ja-JP" sz="1900" dirty="0">
                <a:latin typeface="HG丸ｺﾞｼｯｸM-PRO" panose="020F0600000000000000" pitchFamily="50" charset="-128"/>
                <a:ea typeface="HG丸ｺﾞｼｯｸM-PRO" panose="020F0600000000000000" pitchFamily="50" charset="-128"/>
              </a:rPr>
              <a:t>1</a:t>
            </a:r>
            <a:r>
              <a:rPr lang="ja-JP" altLang="en-US" sz="1900" dirty="0" smtClean="0">
                <a:latin typeface="HG丸ｺﾞｼｯｸM-PRO" panose="020F0600000000000000" pitchFamily="50" charset="-128"/>
                <a:ea typeface="HG丸ｺﾞｼｯｸM-PRO" panose="020F0600000000000000" pitchFamily="50" charset="-128"/>
              </a:rPr>
              <a:t>日施行</a:t>
            </a:r>
            <a:r>
              <a:rPr lang="ja-JP" altLang="en-US" sz="1900" dirty="0">
                <a:latin typeface="HG丸ｺﾞｼｯｸM-PRO" panose="020F0600000000000000" pitchFamily="50" charset="-128"/>
                <a:ea typeface="HG丸ｺﾞｼｯｸM-PRO" panose="020F0600000000000000" pitchFamily="50" charset="-128"/>
              </a:rPr>
              <a:t>＞</a:t>
            </a:r>
            <a:endParaRPr kumimoji="1" lang="ja-JP" altLang="en-US" sz="1900" dirty="0">
              <a:latin typeface="HG丸ｺﾞｼｯｸM-PRO" panose="020F0600000000000000" pitchFamily="50" charset="-128"/>
              <a:ea typeface="HG丸ｺﾞｼｯｸM-PRO" panose="020F0600000000000000" pitchFamily="50" charset="-128"/>
            </a:endParaRPr>
          </a:p>
        </p:txBody>
      </p:sp>
      <p:grpSp>
        <p:nvGrpSpPr>
          <p:cNvPr id="2" name="グループ化 1"/>
          <p:cNvGrpSpPr/>
          <p:nvPr/>
        </p:nvGrpSpPr>
        <p:grpSpPr>
          <a:xfrm>
            <a:off x="7689304" y="6253704"/>
            <a:ext cx="1290988" cy="570433"/>
            <a:chOff x="373708" y="422327"/>
            <a:chExt cx="1290988" cy="570433"/>
          </a:xfrm>
        </p:grpSpPr>
        <p:pic>
          <p:nvPicPr>
            <p:cNvPr id="6"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8" name="テキスト ボックス 7"/>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5" name="テキスト ボックス 4"/>
          <p:cNvSpPr txBox="1"/>
          <p:nvPr/>
        </p:nvSpPr>
        <p:spPr>
          <a:xfrm>
            <a:off x="632520" y="1518329"/>
            <a:ext cx="8623572" cy="4752529"/>
          </a:xfrm>
          <a:prstGeom prst="rect">
            <a:avLst/>
          </a:prstGeom>
          <a:noFill/>
          <a:ln w="28575">
            <a:noFill/>
          </a:ln>
        </p:spPr>
        <p:txBody>
          <a:bodyPr wrap="square" lIns="90000" tIns="46800" rIns="90000" bIns="46800" rtlCol="0">
            <a:noAutofit/>
          </a:bodyPr>
          <a:lstStyle/>
          <a:p>
            <a:pPr marL="108000" algn="ctr"/>
            <a:r>
              <a:rPr lang="ja-JP" altLang="en-US" sz="1600" b="1" dirty="0">
                <a:solidFill>
                  <a:srgbClr val="0070C0"/>
                </a:solidFill>
                <a:latin typeface="HG丸ｺﾞｼｯｸM-PRO" pitchFamily="50" charset="-128"/>
                <a:ea typeface="HG丸ｺﾞｼｯｸM-PRO" pitchFamily="50" charset="-128"/>
              </a:rPr>
              <a:t>第</a:t>
            </a:r>
            <a:r>
              <a:rPr lang="en-US" altLang="ja-JP" sz="1600" b="1" dirty="0">
                <a:solidFill>
                  <a:srgbClr val="0070C0"/>
                </a:solidFill>
                <a:latin typeface="HG丸ｺﾞｼｯｸM-PRO" pitchFamily="50" charset="-128"/>
                <a:ea typeface="HG丸ｺﾞｼｯｸM-PRO" pitchFamily="50" charset="-128"/>
              </a:rPr>
              <a:t>Ⅰ</a:t>
            </a:r>
            <a:r>
              <a:rPr lang="ja-JP" altLang="en-US" sz="1600" b="1" dirty="0">
                <a:solidFill>
                  <a:srgbClr val="0070C0"/>
                </a:solidFill>
                <a:latin typeface="HG丸ｺﾞｼｯｸM-PRO" pitchFamily="50" charset="-128"/>
                <a:ea typeface="HG丸ｺﾞｼｯｸM-PRO" pitchFamily="50" charset="-128"/>
              </a:rPr>
              <a:t>章　</a:t>
            </a:r>
            <a:r>
              <a:rPr lang="ja-JP" altLang="en-US" sz="1600" b="1" dirty="0" smtClean="0">
                <a:solidFill>
                  <a:srgbClr val="0070C0"/>
                </a:solidFill>
                <a:latin typeface="HG丸ｺﾞｼｯｸM-PRO" pitchFamily="50" charset="-128"/>
                <a:ea typeface="HG丸ｺﾞｼｯｸM-PRO" pitchFamily="50" charset="-128"/>
              </a:rPr>
              <a:t>総則</a:t>
            </a:r>
            <a:endParaRPr lang="en-US" altLang="ja-JP" sz="1600" b="1" dirty="0" smtClean="0">
              <a:solidFill>
                <a:srgbClr val="0070C0"/>
              </a:solidFill>
              <a:latin typeface="HG丸ｺﾞｼｯｸM-PRO" pitchFamily="50" charset="-128"/>
              <a:ea typeface="HG丸ｺﾞｼｯｸM-PRO" pitchFamily="50" charset="-128"/>
            </a:endParaRPr>
          </a:p>
          <a:p>
            <a:pPr marL="108000"/>
            <a:r>
              <a:rPr lang="ja-JP" altLang="en-US" sz="1400" b="1" dirty="0" smtClean="0">
                <a:solidFill>
                  <a:prstClr val="black"/>
                </a:solidFill>
                <a:latin typeface="HG丸ｺﾞｼｯｸM-PRO" pitchFamily="50" charset="-128"/>
                <a:ea typeface="HG丸ｺﾞｼｯｸM-PRO" pitchFamily="50" charset="-128"/>
              </a:rPr>
              <a:t>１　趣旨</a:t>
            </a:r>
          </a:p>
          <a:p>
            <a:pPr marL="108000"/>
            <a:r>
              <a:rPr lang="ja-JP" altLang="en-US" sz="1400" b="1" dirty="0" smtClean="0">
                <a:solidFill>
                  <a:prstClr val="black"/>
                </a:solidFill>
                <a:latin typeface="HG丸ｺﾞｼｯｸM-PRO" pitchFamily="50" charset="-128"/>
                <a:ea typeface="HG丸ｺﾞｼｯｸM-PRO" pitchFamily="50" charset="-128"/>
              </a:rPr>
              <a:t>２　オープンデータの定義</a:t>
            </a:r>
          </a:p>
          <a:p>
            <a:pPr marL="108000"/>
            <a:r>
              <a:rPr lang="ja-JP" altLang="en-US" sz="1400" dirty="0" smtClean="0">
                <a:solidFill>
                  <a:prstClr val="black"/>
                </a:solidFill>
                <a:latin typeface="HG丸ｺﾞｼｯｸM-PRO" pitchFamily="50" charset="-128"/>
                <a:ea typeface="HG丸ｺﾞｼｯｸM-PRO" pitchFamily="50" charset="-128"/>
              </a:rPr>
              <a:t>　　オープンデータとは、「</a:t>
            </a:r>
            <a:r>
              <a:rPr lang="ja-JP" altLang="en-US" sz="1400" u="sng" dirty="0" smtClean="0">
                <a:solidFill>
                  <a:prstClr val="black"/>
                </a:solidFill>
                <a:latin typeface="HG丸ｺﾞｼｯｸM-PRO" pitchFamily="50" charset="-128"/>
                <a:ea typeface="HG丸ｺﾞｼｯｸM-PRO" pitchFamily="50" charset="-128"/>
              </a:rPr>
              <a:t>本市が保有するデータを、市民や事業者などが利活用しやすいよう機械判</a:t>
            </a:r>
            <a:endParaRPr lang="en-US" altLang="ja-JP" sz="1400" u="sng" dirty="0" smtClean="0">
              <a:solidFill>
                <a:prstClr val="black"/>
              </a:solidFill>
              <a:latin typeface="HG丸ｺﾞｼｯｸM-PRO" pitchFamily="50" charset="-128"/>
              <a:ea typeface="HG丸ｺﾞｼｯｸM-PRO" pitchFamily="50" charset="-128"/>
            </a:endParaRPr>
          </a:p>
          <a:p>
            <a:pPr marL="108000"/>
            <a:r>
              <a:rPr lang="ja-JP" altLang="en-US" sz="1400" dirty="0">
                <a:solidFill>
                  <a:prstClr val="black"/>
                </a:solidFill>
                <a:latin typeface="HG丸ｺﾞｼｯｸM-PRO" pitchFamily="50" charset="-128"/>
                <a:ea typeface="HG丸ｺﾞｼｯｸM-PRO" pitchFamily="50" charset="-128"/>
              </a:rPr>
              <a:t>　</a:t>
            </a:r>
            <a:r>
              <a:rPr lang="ja-JP" altLang="en-US" sz="1400" u="sng" dirty="0" smtClean="0">
                <a:solidFill>
                  <a:prstClr val="black"/>
                </a:solidFill>
                <a:latin typeface="HG丸ｺﾞｼｯｸM-PRO" pitchFamily="50" charset="-128"/>
                <a:ea typeface="HG丸ｺﾞｼｯｸM-PRO" pitchFamily="50" charset="-128"/>
              </a:rPr>
              <a:t>読に適したデータ形式で、二次利用可能なルールの下で公開すること、また、そのように公開された</a:t>
            </a:r>
            <a:endParaRPr lang="en-US" altLang="ja-JP" sz="1400" u="sng" dirty="0" smtClean="0">
              <a:solidFill>
                <a:prstClr val="black"/>
              </a:solidFill>
              <a:latin typeface="HG丸ｺﾞｼｯｸM-PRO" pitchFamily="50" charset="-128"/>
              <a:ea typeface="HG丸ｺﾞｼｯｸM-PRO" pitchFamily="50" charset="-128"/>
            </a:endParaRPr>
          </a:p>
          <a:p>
            <a:pPr marL="108000"/>
            <a:r>
              <a:rPr lang="ja-JP" altLang="en-US" sz="1400" dirty="0">
                <a:solidFill>
                  <a:prstClr val="black"/>
                </a:solidFill>
                <a:latin typeface="HG丸ｺﾞｼｯｸM-PRO" pitchFamily="50" charset="-128"/>
                <a:ea typeface="HG丸ｺﾞｼｯｸM-PRO" pitchFamily="50" charset="-128"/>
              </a:rPr>
              <a:t>　</a:t>
            </a:r>
            <a:r>
              <a:rPr lang="ja-JP" altLang="en-US" sz="1400" u="sng" dirty="0" smtClean="0">
                <a:solidFill>
                  <a:prstClr val="black"/>
                </a:solidFill>
                <a:latin typeface="HG丸ｺﾞｼｯｸM-PRO" pitchFamily="50" charset="-128"/>
                <a:ea typeface="HG丸ｺﾞｼｯｸM-PRO" pitchFamily="50" charset="-128"/>
              </a:rPr>
              <a:t>データ</a:t>
            </a:r>
            <a:r>
              <a:rPr lang="ja-JP" altLang="en-US" sz="1400" dirty="0" smtClean="0">
                <a:solidFill>
                  <a:prstClr val="black"/>
                </a:solidFill>
                <a:latin typeface="HG丸ｺﾞｼｯｸM-PRO" pitchFamily="50" charset="-128"/>
                <a:ea typeface="HG丸ｺﾞｼｯｸM-PRO" pitchFamily="50" charset="-128"/>
              </a:rPr>
              <a:t>」と定義する。</a:t>
            </a:r>
          </a:p>
          <a:p>
            <a:pPr marL="108000"/>
            <a:endParaRPr lang="en-US" altLang="ja-JP" sz="1400" b="1" dirty="0" smtClean="0">
              <a:solidFill>
                <a:prstClr val="black"/>
              </a:solidFill>
              <a:latin typeface="HG丸ｺﾞｼｯｸM-PRO" pitchFamily="50" charset="-128"/>
              <a:ea typeface="HG丸ｺﾞｼｯｸM-PRO" pitchFamily="50" charset="-128"/>
            </a:endParaRPr>
          </a:p>
          <a:p>
            <a:pPr marL="108000" algn="ctr"/>
            <a:r>
              <a:rPr lang="ja-JP" altLang="en-US" sz="1600" b="1" dirty="0" smtClean="0">
                <a:solidFill>
                  <a:srgbClr val="0070C0"/>
                </a:solidFill>
                <a:latin typeface="HG丸ｺﾞｼｯｸM-PRO" pitchFamily="50" charset="-128"/>
                <a:ea typeface="HG丸ｺﾞｼｯｸM-PRO" pitchFamily="50" charset="-128"/>
              </a:rPr>
              <a:t>第</a:t>
            </a:r>
            <a:r>
              <a:rPr lang="en-US" altLang="ja-JP" sz="1600" b="1" dirty="0" smtClean="0">
                <a:solidFill>
                  <a:srgbClr val="0070C0"/>
                </a:solidFill>
                <a:latin typeface="HG丸ｺﾞｼｯｸM-PRO" pitchFamily="50" charset="-128"/>
                <a:ea typeface="HG丸ｺﾞｼｯｸM-PRO" pitchFamily="50" charset="-128"/>
              </a:rPr>
              <a:t>Ⅱ</a:t>
            </a:r>
            <a:r>
              <a:rPr lang="ja-JP" altLang="en-US" sz="1600" b="1" dirty="0">
                <a:solidFill>
                  <a:srgbClr val="0070C0"/>
                </a:solidFill>
                <a:latin typeface="HG丸ｺﾞｼｯｸM-PRO" pitchFamily="50" charset="-128"/>
                <a:ea typeface="HG丸ｺﾞｼｯｸM-PRO" pitchFamily="50" charset="-128"/>
              </a:rPr>
              <a:t>章　基本的な考え方</a:t>
            </a:r>
          </a:p>
          <a:p>
            <a:pPr marL="108000"/>
            <a:endParaRPr lang="ja-JP" altLang="en-US" sz="1100" dirty="0">
              <a:solidFill>
                <a:prstClr val="black"/>
              </a:solidFill>
              <a:latin typeface="HG丸ｺﾞｼｯｸM-PRO" pitchFamily="50" charset="-128"/>
              <a:ea typeface="HG丸ｺﾞｼｯｸM-PRO" pitchFamily="50" charset="-128"/>
            </a:endParaRPr>
          </a:p>
          <a:p>
            <a:pPr marL="108000"/>
            <a:r>
              <a:rPr lang="ja-JP" altLang="en-US" sz="1400" b="1" dirty="0">
                <a:solidFill>
                  <a:prstClr val="black"/>
                </a:solidFill>
                <a:latin typeface="HG丸ｺﾞｼｯｸM-PRO" pitchFamily="50" charset="-128"/>
                <a:ea typeface="HG丸ｺﾞｼｯｸM-PRO" pitchFamily="50" charset="-128"/>
              </a:rPr>
              <a:t>１　オープンデータの取組の推進の目的</a:t>
            </a:r>
          </a:p>
          <a:p>
            <a:pPr marL="108000"/>
            <a:r>
              <a:rPr lang="ja-JP" altLang="en-US" sz="1400" dirty="0" smtClean="0">
                <a:solidFill>
                  <a:prstClr val="black"/>
                </a:solidFill>
                <a:latin typeface="HG丸ｺﾞｼｯｸM-PRO" pitchFamily="50" charset="-128"/>
                <a:ea typeface="HG丸ｺﾞｼｯｸM-PRO" pitchFamily="50" charset="-128"/>
              </a:rPr>
              <a:t>　</a:t>
            </a:r>
            <a:r>
              <a:rPr lang="ja-JP" altLang="en-US" sz="1400" dirty="0">
                <a:solidFill>
                  <a:prstClr val="black"/>
                </a:solidFill>
                <a:latin typeface="HG丸ｺﾞｼｯｸM-PRO" pitchFamily="50" charset="-128"/>
                <a:ea typeface="HG丸ｺﾞｼｯｸM-PRO" pitchFamily="50" charset="-128"/>
              </a:rPr>
              <a:t>　⑴　市民生活の利便性の</a:t>
            </a:r>
            <a:r>
              <a:rPr lang="ja-JP" altLang="en-US" sz="1400" dirty="0" smtClean="0">
                <a:solidFill>
                  <a:prstClr val="black"/>
                </a:solidFill>
                <a:latin typeface="HG丸ｺﾞｼｯｸM-PRO" pitchFamily="50" charset="-128"/>
                <a:ea typeface="HG丸ｺﾞｼｯｸM-PRO" pitchFamily="50" charset="-128"/>
              </a:rPr>
              <a:t>向上　　　　　　　　</a:t>
            </a:r>
            <a:r>
              <a:rPr lang="ja-JP" altLang="en-US" sz="1400" dirty="0">
                <a:solidFill>
                  <a:prstClr val="black"/>
                </a:solidFill>
                <a:latin typeface="HG丸ｺﾞｼｯｸM-PRO" pitchFamily="50" charset="-128"/>
                <a:ea typeface="HG丸ｺﾞｼｯｸM-PRO" pitchFamily="50" charset="-128"/>
              </a:rPr>
              <a:t>　⑷　市政の透明性及び信頼性の向上</a:t>
            </a:r>
          </a:p>
          <a:p>
            <a:pPr marL="108000"/>
            <a:r>
              <a:rPr lang="ja-JP" altLang="en-US" sz="1400" dirty="0" smtClean="0">
                <a:solidFill>
                  <a:prstClr val="black"/>
                </a:solidFill>
                <a:latin typeface="HG丸ｺﾞｼｯｸM-PRO" pitchFamily="50" charset="-128"/>
                <a:ea typeface="HG丸ｺﾞｼｯｸM-PRO" pitchFamily="50" charset="-128"/>
              </a:rPr>
              <a:t>　　⑵　地域経済の活性化</a:t>
            </a:r>
            <a:r>
              <a:rPr lang="ja-JP" altLang="en-US" sz="1400" dirty="0">
                <a:solidFill>
                  <a:prstClr val="black"/>
                </a:solidFill>
                <a:latin typeface="HG丸ｺﾞｼｯｸM-PRO" pitchFamily="50" charset="-128"/>
                <a:ea typeface="HG丸ｺﾞｼｯｸM-PRO" pitchFamily="50" charset="-128"/>
              </a:rPr>
              <a:t>　</a:t>
            </a:r>
            <a:r>
              <a:rPr lang="ja-JP" altLang="en-US" sz="1400" dirty="0" smtClean="0">
                <a:solidFill>
                  <a:prstClr val="black"/>
                </a:solidFill>
                <a:latin typeface="HG丸ｺﾞｼｯｸM-PRO" pitchFamily="50" charset="-128"/>
                <a:ea typeface="HG丸ｺﾞｼｯｸM-PRO" pitchFamily="50" charset="-128"/>
              </a:rPr>
              <a:t>　　　　　　　　　　　⑸</a:t>
            </a:r>
            <a:r>
              <a:rPr lang="ja-JP" altLang="en-US" sz="1400" dirty="0">
                <a:solidFill>
                  <a:prstClr val="black"/>
                </a:solidFill>
                <a:latin typeface="HG丸ｺﾞｼｯｸM-PRO" pitchFamily="50" charset="-128"/>
                <a:ea typeface="HG丸ｺﾞｼｯｸM-PRO" pitchFamily="50" charset="-128"/>
              </a:rPr>
              <a:t>　行政における業務の高度化・効率化</a:t>
            </a:r>
          </a:p>
          <a:p>
            <a:pPr marL="108000"/>
            <a:r>
              <a:rPr lang="ja-JP" altLang="en-US" sz="1400" dirty="0" smtClean="0">
                <a:solidFill>
                  <a:prstClr val="black"/>
                </a:solidFill>
                <a:latin typeface="HG丸ｺﾞｼｯｸM-PRO" pitchFamily="50" charset="-128"/>
                <a:ea typeface="HG丸ｺﾞｼｯｸM-PRO" pitchFamily="50" charset="-128"/>
              </a:rPr>
              <a:t>　</a:t>
            </a:r>
            <a:r>
              <a:rPr lang="ja-JP" altLang="en-US" sz="1400" dirty="0">
                <a:solidFill>
                  <a:prstClr val="black"/>
                </a:solidFill>
                <a:latin typeface="HG丸ｺﾞｼｯｸM-PRO" pitchFamily="50" charset="-128"/>
                <a:ea typeface="HG丸ｺﾞｼｯｸM-PRO" pitchFamily="50" charset="-128"/>
              </a:rPr>
              <a:t>　⑶　事業者等との協働の</a:t>
            </a:r>
            <a:r>
              <a:rPr lang="ja-JP" altLang="en-US" sz="1400" dirty="0" smtClean="0">
                <a:solidFill>
                  <a:prstClr val="black"/>
                </a:solidFill>
                <a:latin typeface="HG丸ｺﾞｼｯｸM-PRO" pitchFamily="50" charset="-128"/>
                <a:ea typeface="HG丸ｺﾞｼｯｸM-PRO" pitchFamily="50" charset="-128"/>
              </a:rPr>
              <a:t>推進</a:t>
            </a:r>
          </a:p>
          <a:p>
            <a:pPr marL="108000"/>
            <a:r>
              <a:rPr lang="ja-JP" altLang="en-US" sz="1400" b="1" dirty="0" smtClean="0">
                <a:solidFill>
                  <a:prstClr val="black"/>
                </a:solidFill>
                <a:latin typeface="HG丸ｺﾞｼｯｸM-PRO" pitchFamily="50" charset="-128"/>
                <a:ea typeface="HG丸ｺﾞｼｯｸM-PRO" pitchFamily="50" charset="-128"/>
              </a:rPr>
              <a:t>２</a:t>
            </a:r>
            <a:r>
              <a:rPr lang="ja-JP" altLang="en-US" sz="1400" b="1" dirty="0">
                <a:solidFill>
                  <a:prstClr val="black"/>
                </a:solidFill>
                <a:latin typeface="HG丸ｺﾞｼｯｸM-PRO" pitchFamily="50" charset="-128"/>
                <a:ea typeface="HG丸ｺﾞｼｯｸM-PRO" pitchFamily="50" charset="-128"/>
              </a:rPr>
              <a:t>　推進に当たっての基本</a:t>
            </a:r>
            <a:r>
              <a:rPr lang="ja-JP" altLang="en-US" sz="1400" b="1" dirty="0" smtClean="0">
                <a:solidFill>
                  <a:prstClr val="black"/>
                </a:solidFill>
                <a:latin typeface="HG丸ｺﾞｼｯｸM-PRO" pitchFamily="50" charset="-128"/>
                <a:ea typeface="HG丸ｺﾞｼｯｸM-PRO" pitchFamily="50" charset="-128"/>
              </a:rPr>
              <a:t>原則</a:t>
            </a:r>
            <a:endParaRPr lang="en-US" altLang="ja-JP" sz="1400" b="1" dirty="0" smtClean="0">
              <a:solidFill>
                <a:prstClr val="black"/>
              </a:solidFill>
              <a:latin typeface="HG丸ｺﾞｼｯｸM-PRO" pitchFamily="50" charset="-128"/>
              <a:ea typeface="HG丸ｺﾞｼｯｸM-PRO" pitchFamily="50" charset="-128"/>
            </a:endParaRPr>
          </a:p>
          <a:p>
            <a:pPr marL="108000" algn="ctr"/>
            <a:endParaRPr lang="en-US" altLang="ja-JP" sz="1600" b="1" dirty="0" smtClean="0">
              <a:solidFill>
                <a:srgbClr val="0070C0"/>
              </a:solidFill>
              <a:latin typeface="HG丸ｺﾞｼｯｸM-PRO" pitchFamily="50" charset="-128"/>
              <a:ea typeface="HG丸ｺﾞｼｯｸM-PRO" pitchFamily="50" charset="-128"/>
            </a:endParaRPr>
          </a:p>
          <a:p>
            <a:pPr marL="108000" algn="ctr"/>
            <a:r>
              <a:rPr lang="ja-JP" altLang="en-US" sz="1600" b="1" dirty="0" smtClean="0">
                <a:solidFill>
                  <a:srgbClr val="0070C0"/>
                </a:solidFill>
                <a:latin typeface="HG丸ｺﾞｼｯｸM-PRO" pitchFamily="50" charset="-128"/>
                <a:ea typeface="HG丸ｺﾞｼｯｸM-PRO" pitchFamily="50" charset="-128"/>
              </a:rPr>
              <a:t>第</a:t>
            </a:r>
            <a:r>
              <a:rPr lang="en-US" altLang="ja-JP" sz="1600" b="1" dirty="0">
                <a:solidFill>
                  <a:srgbClr val="0070C0"/>
                </a:solidFill>
                <a:latin typeface="HG丸ｺﾞｼｯｸM-PRO" pitchFamily="50" charset="-128"/>
                <a:ea typeface="HG丸ｺﾞｼｯｸM-PRO" pitchFamily="50" charset="-128"/>
              </a:rPr>
              <a:t>Ⅲ</a:t>
            </a:r>
            <a:r>
              <a:rPr lang="ja-JP" altLang="en-US" sz="1600" b="1" dirty="0">
                <a:solidFill>
                  <a:srgbClr val="0070C0"/>
                </a:solidFill>
                <a:latin typeface="HG丸ｺﾞｼｯｸM-PRO" pitchFamily="50" charset="-128"/>
                <a:ea typeface="HG丸ｺﾞｼｯｸM-PRO" pitchFamily="50" charset="-128"/>
              </a:rPr>
              <a:t>章　具体的な取組の方針</a:t>
            </a:r>
            <a:endParaRPr lang="en-US" altLang="ja-JP" sz="1600" b="1" dirty="0">
              <a:solidFill>
                <a:srgbClr val="0070C0"/>
              </a:solidFill>
              <a:latin typeface="HG丸ｺﾞｼｯｸM-PRO" pitchFamily="50" charset="-128"/>
              <a:ea typeface="HG丸ｺﾞｼｯｸM-PRO" pitchFamily="50" charset="-128"/>
            </a:endParaRPr>
          </a:p>
          <a:p>
            <a:pPr marL="108000"/>
            <a:r>
              <a:rPr lang="ja-JP" altLang="en-US" sz="1400" b="1" dirty="0" smtClean="0">
                <a:solidFill>
                  <a:prstClr val="black"/>
                </a:solidFill>
                <a:latin typeface="HG丸ｺﾞｼｯｸM-PRO" pitchFamily="50" charset="-128"/>
                <a:ea typeface="HG丸ｺﾞｼｯｸM-PRO" pitchFamily="50" charset="-128"/>
              </a:rPr>
              <a:t>１</a:t>
            </a:r>
            <a:r>
              <a:rPr lang="ja-JP" altLang="en-US" sz="1400" b="1" dirty="0">
                <a:solidFill>
                  <a:prstClr val="black"/>
                </a:solidFill>
                <a:latin typeface="HG丸ｺﾞｼｯｸM-PRO" pitchFamily="50" charset="-128"/>
                <a:ea typeface="HG丸ｺﾞｼｯｸM-PRO" pitchFamily="50" charset="-128"/>
              </a:rPr>
              <a:t>　公開方法</a:t>
            </a:r>
          </a:p>
          <a:p>
            <a:pPr marL="108000"/>
            <a:r>
              <a:rPr lang="ja-JP" altLang="en-US" sz="1400" b="1" dirty="0" smtClean="0">
                <a:solidFill>
                  <a:prstClr val="black"/>
                </a:solidFill>
                <a:latin typeface="HG丸ｺﾞｼｯｸM-PRO" pitchFamily="50" charset="-128"/>
                <a:ea typeface="HG丸ｺﾞｼｯｸM-PRO" pitchFamily="50" charset="-128"/>
              </a:rPr>
              <a:t>２</a:t>
            </a:r>
            <a:r>
              <a:rPr lang="ja-JP" altLang="en-US" sz="1400" b="1" dirty="0">
                <a:solidFill>
                  <a:prstClr val="black"/>
                </a:solidFill>
                <a:latin typeface="HG丸ｺﾞｼｯｸM-PRO" pitchFamily="50" charset="-128"/>
                <a:ea typeface="HG丸ｺﾞｼｯｸM-PRO" pitchFamily="50" charset="-128"/>
              </a:rPr>
              <a:t>　オープンデータのルール</a:t>
            </a:r>
          </a:p>
          <a:p>
            <a:pPr marL="108000"/>
            <a:r>
              <a:rPr lang="ja-JP" altLang="en-US" sz="1400" b="1" dirty="0" smtClean="0">
                <a:solidFill>
                  <a:prstClr val="black"/>
                </a:solidFill>
                <a:latin typeface="HG丸ｺﾞｼｯｸM-PRO" pitchFamily="50" charset="-128"/>
                <a:ea typeface="HG丸ｺﾞｼｯｸM-PRO" pitchFamily="50" charset="-128"/>
              </a:rPr>
              <a:t>３</a:t>
            </a:r>
            <a:r>
              <a:rPr lang="ja-JP" altLang="en-US" sz="1400" b="1" dirty="0">
                <a:solidFill>
                  <a:prstClr val="black"/>
                </a:solidFill>
                <a:latin typeface="HG丸ｺﾞｼｯｸM-PRO" pitchFamily="50" charset="-128"/>
                <a:ea typeface="HG丸ｺﾞｼｯｸM-PRO" pitchFamily="50" charset="-128"/>
              </a:rPr>
              <a:t>　オープンデータ利活用の促進</a:t>
            </a:r>
          </a:p>
          <a:p>
            <a:pPr marL="108000"/>
            <a:r>
              <a:rPr lang="ja-JP" altLang="en-US" sz="1400" dirty="0">
                <a:solidFill>
                  <a:prstClr val="black"/>
                </a:solidFill>
                <a:latin typeface="HG丸ｺﾞｼｯｸM-PRO" pitchFamily="50" charset="-128"/>
                <a:ea typeface="HG丸ｺﾞｼｯｸM-PRO" pitchFamily="50" charset="-128"/>
              </a:rPr>
              <a:t>　⑴　利用ニーズ等の把握　</a:t>
            </a:r>
            <a:endParaRPr lang="en-US" altLang="ja-JP" sz="1400" dirty="0">
              <a:solidFill>
                <a:prstClr val="black"/>
              </a:solidFill>
              <a:latin typeface="HG丸ｺﾞｼｯｸM-PRO" pitchFamily="50" charset="-128"/>
              <a:ea typeface="HG丸ｺﾞｼｯｸM-PRO" pitchFamily="50" charset="-128"/>
            </a:endParaRPr>
          </a:p>
          <a:p>
            <a:pPr marL="108000"/>
            <a:r>
              <a:rPr lang="ja-JP" altLang="en-US" sz="1400" dirty="0">
                <a:solidFill>
                  <a:prstClr val="black"/>
                </a:solidFill>
                <a:latin typeface="HG丸ｺﾞｼｯｸM-PRO" pitchFamily="50" charset="-128"/>
                <a:ea typeface="HG丸ｺﾞｼｯｸM-PRO" pitchFamily="50" charset="-128"/>
              </a:rPr>
              <a:t>　⑵　利活用事例及び先進事例の紹介</a:t>
            </a:r>
          </a:p>
          <a:p>
            <a:pPr marL="108000"/>
            <a:endParaRPr lang="ja-JP" altLang="en-US" sz="1400" dirty="0">
              <a:solidFill>
                <a:prstClr val="black"/>
              </a:solidFill>
              <a:latin typeface="HG丸ｺﾞｼｯｸM-PRO" pitchFamily="50" charset="-128"/>
              <a:ea typeface="HG丸ｺﾞｼｯｸM-PRO" pitchFamily="50" charset="-128"/>
            </a:endParaRPr>
          </a:p>
          <a:p>
            <a:pPr marL="108000"/>
            <a:endParaRPr lang="ja-JP" altLang="en-US" sz="1400" b="1" dirty="0">
              <a:solidFill>
                <a:prstClr val="black"/>
              </a:solidFill>
              <a:latin typeface="HG丸ｺﾞｼｯｸM-PRO" pitchFamily="50" charset="-128"/>
              <a:ea typeface="HG丸ｺﾞｼｯｸM-PRO" pitchFamily="50" charset="-128"/>
            </a:endParaRPr>
          </a:p>
          <a:p>
            <a:pPr marL="108000"/>
            <a:endParaRPr lang="ja-JP" altLang="en-US" sz="1200" dirty="0">
              <a:solidFill>
                <a:prstClr val="black"/>
              </a:solidFill>
              <a:latin typeface="HG丸ｺﾞｼｯｸM-PRO" pitchFamily="50" charset="-128"/>
              <a:ea typeface="HG丸ｺﾞｼｯｸM-PRO" pitchFamily="50" charset="-128"/>
            </a:endParaRPr>
          </a:p>
          <a:p>
            <a:pPr marL="108000"/>
            <a:endParaRPr lang="en-US" altLang="ja-JP" sz="1200" dirty="0">
              <a:solidFill>
                <a:prstClr val="black"/>
              </a:solidFill>
              <a:latin typeface="HG丸ｺﾞｼｯｸM-PRO" pitchFamily="50" charset="-128"/>
              <a:ea typeface="HG丸ｺﾞｼｯｸM-PRO" pitchFamily="50" charset="-128"/>
            </a:endParaRPr>
          </a:p>
          <a:p>
            <a:pPr marL="108000"/>
            <a:endParaRPr lang="ja-JP" altLang="en-US" sz="1200" dirty="0">
              <a:solidFill>
                <a:prstClr val="black"/>
              </a:solidFill>
              <a:latin typeface="HG丸ｺﾞｼｯｸM-PRO" pitchFamily="50" charset="-128"/>
              <a:ea typeface="HG丸ｺﾞｼｯｸM-PRO" pitchFamily="50" charset="-128"/>
            </a:endParaRPr>
          </a:p>
          <a:p>
            <a:pPr marL="108000">
              <a:lnSpc>
                <a:spcPts val="1700"/>
              </a:lnSpc>
              <a:spcBef>
                <a:spcPts val="600"/>
              </a:spcBef>
            </a:pPr>
            <a:endParaRPr lang="ja-JP" altLang="en-US" sz="1600" dirty="0">
              <a:solidFill>
                <a:prstClr val="black"/>
              </a:solidFill>
              <a:latin typeface="HG丸ｺﾞｼｯｸM-PRO" pitchFamily="50" charset="-128"/>
              <a:ea typeface="HG丸ｺﾞｼｯｸM-PRO" pitchFamily="50" charset="-128"/>
            </a:endParaRPr>
          </a:p>
        </p:txBody>
      </p:sp>
      <p:sp>
        <p:nvSpPr>
          <p:cNvPr id="12" name="スライド番号プレースホルダー 1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3</a:t>
            </a:fld>
            <a:endParaRPr lang="ja-JP" altLang="en-US">
              <a:solidFill>
                <a:prstClr val="black">
                  <a:tint val="75000"/>
                </a:prstClr>
              </a:solidFill>
            </a:endParaRPr>
          </a:p>
        </p:txBody>
      </p:sp>
    </p:spTree>
    <p:extLst>
      <p:ext uri="{BB962C8B-B14F-4D97-AF65-F5344CB8AC3E}">
        <p14:creationId xmlns:p14="http://schemas.microsoft.com/office/powerpoint/2010/main" val="1540652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1696" y="654225"/>
            <a:ext cx="12781044" cy="6293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p:cNvSpPr/>
          <p:nvPr/>
        </p:nvSpPr>
        <p:spPr>
          <a:xfrm>
            <a:off x="-735632" y="4709389"/>
            <a:ext cx="11161240" cy="2238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08000">
              <a:spcBef>
                <a:spcPts val="600"/>
              </a:spcBef>
            </a:pPr>
            <a:r>
              <a:rPr lang="ja-JP" altLang="en-US" sz="1400" dirty="0" smtClean="0">
                <a:solidFill>
                  <a:prstClr val="black"/>
                </a:solidFill>
                <a:latin typeface="HGPｺﾞｼｯｸM" panose="020B0600000000000000" pitchFamily="50" charset="-128"/>
                <a:ea typeface="HGPｺﾞｼｯｸM" panose="020B0600000000000000" pitchFamily="50" charset="-128"/>
              </a:rPr>
              <a:t>　　　　　　　　　　　●　平成</a:t>
            </a:r>
            <a:r>
              <a:rPr lang="ja-JP" altLang="en-US" sz="1400" dirty="0">
                <a:solidFill>
                  <a:prstClr val="black"/>
                </a:solidFill>
                <a:latin typeface="HGPｺﾞｼｯｸM" panose="020B0600000000000000" pitchFamily="50" charset="-128"/>
                <a:ea typeface="HGPｺﾞｼｯｸM" panose="020B0600000000000000" pitchFamily="50" charset="-128"/>
              </a:rPr>
              <a:t>２８年</a:t>
            </a:r>
            <a:r>
              <a:rPr lang="ja-JP" altLang="en-US" sz="1400" dirty="0" smtClean="0">
                <a:solidFill>
                  <a:prstClr val="black"/>
                </a:solidFill>
                <a:latin typeface="HGPｺﾞｼｯｸM" panose="020B0600000000000000" pitchFamily="50" charset="-128"/>
                <a:ea typeface="HGPｺﾞｼｯｸM" panose="020B0600000000000000" pitchFamily="50" charset="-128"/>
              </a:rPr>
              <a:t>３月利用規約を策定・公表。</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a:p>
            <a:pPr marL="108000">
              <a:spcBef>
                <a:spcPts val="600"/>
              </a:spcBef>
            </a:pPr>
            <a:r>
              <a:rPr lang="ja-JP" altLang="en-US" sz="1400" dirty="0" smtClean="0">
                <a:solidFill>
                  <a:prstClr val="black"/>
                </a:solidFill>
                <a:latin typeface="HGPｺﾞｼｯｸM" panose="020B0600000000000000" pitchFamily="50" charset="-128"/>
                <a:ea typeface="HGPｺﾞｼｯｸM" panose="020B0600000000000000" pitchFamily="50" charset="-128"/>
              </a:rPr>
              <a:t>　　　　　　　　　　　●　当初は</a:t>
            </a:r>
            <a:r>
              <a:rPr lang="ja-JP" altLang="en-US" sz="1400" dirty="0">
                <a:solidFill>
                  <a:prstClr val="black"/>
                </a:solidFill>
                <a:latin typeface="HGPｺﾞｼｯｸM" panose="020B0600000000000000" pitchFamily="50" charset="-128"/>
                <a:ea typeface="HGPｺﾞｼｯｸM" panose="020B0600000000000000" pitchFamily="50" charset="-128"/>
              </a:rPr>
              <a:t>、</a:t>
            </a:r>
            <a:r>
              <a:rPr lang="ja-JP" altLang="en-US" sz="1400" dirty="0" smtClean="0">
                <a:solidFill>
                  <a:prstClr val="black"/>
                </a:solidFill>
                <a:latin typeface="HGPｺﾞｼｯｸM" panose="020B0600000000000000" pitchFamily="50" charset="-128"/>
                <a:ea typeface="HGPｺﾞｼｯｸM" panose="020B0600000000000000" pitchFamily="50" charset="-128"/>
              </a:rPr>
              <a:t>公共</a:t>
            </a:r>
            <a:r>
              <a:rPr lang="ja-JP" altLang="en-US" sz="1400" dirty="0">
                <a:solidFill>
                  <a:prstClr val="black"/>
                </a:solidFill>
                <a:latin typeface="HGPｺﾞｼｯｸM" panose="020B0600000000000000" pitchFamily="50" charset="-128"/>
                <a:ea typeface="HGPｺﾞｼｯｸM" panose="020B0600000000000000" pitchFamily="50" charset="-128"/>
              </a:rPr>
              <a:t>施設の位置</a:t>
            </a:r>
            <a:r>
              <a:rPr lang="ja-JP" altLang="en-US" sz="1400" dirty="0" smtClean="0">
                <a:solidFill>
                  <a:prstClr val="black"/>
                </a:solidFill>
                <a:latin typeface="HGPｺﾞｼｯｸM" panose="020B0600000000000000" pitchFamily="50" charset="-128"/>
                <a:ea typeface="HGPｺﾞｼｯｸM" panose="020B0600000000000000" pitchFamily="50" charset="-128"/>
              </a:rPr>
              <a:t>情報や統計情報からスタート。</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a:p>
            <a:pPr marL="108000">
              <a:spcBef>
                <a:spcPts val="600"/>
              </a:spcBef>
            </a:pPr>
            <a:r>
              <a:rPr lang="ja-JP" altLang="en-US" sz="1400" dirty="0">
                <a:solidFill>
                  <a:prstClr val="black"/>
                </a:solidFill>
                <a:latin typeface="HGPｺﾞｼｯｸM" panose="020B0600000000000000" pitchFamily="50" charset="-128"/>
                <a:ea typeface="HGPｺﾞｼｯｸM" panose="020B0600000000000000" pitchFamily="50" charset="-128"/>
              </a:rPr>
              <a:t>　</a:t>
            </a:r>
            <a:r>
              <a:rPr lang="ja-JP" altLang="en-US" sz="1400" dirty="0" smtClean="0">
                <a:solidFill>
                  <a:prstClr val="black"/>
                </a:solidFill>
                <a:latin typeface="HGPｺﾞｼｯｸM" panose="020B0600000000000000" pitchFamily="50" charset="-128"/>
                <a:ea typeface="HGPｺﾞｼｯｸM" panose="020B0600000000000000" pitchFamily="50" charset="-128"/>
              </a:rPr>
              <a:t>　　　　　　　　　　　 　例）避難場所（土砂災害など）の位置情報、人口・世帯数（町丁目別）</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a:p>
            <a:pPr marL="108000">
              <a:spcBef>
                <a:spcPts val="600"/>
              </a:spcBef>
            </a:pPr>
            <a:r>
              <a:rPr lang="ja-JP" altLang="en-US" sz="1400" dirty="0" smtClean="0">
                <a:solidFill>
                  <a:prstClr val="black"/>
                </a:solidFill>
                <a:latin typeface="HGPｺﾞｼｯｸM" panose="020B0600000000000000" pitchFamily="50" charset="-128"/>
                <a:ea typeface="HGPｺﾞｼｯｸM" panose="020B0600000000000000" pitchFamily="50" charset="-128"/>
              </a:rPr>
              <a:t>　　　　　　　　　　　●　</a:t>
            </a:r>
            <a:r>
              <a:rPr lang="en-US" altLang="ja-JP" sz="1400" dirty="0" smtClean="0">
                <a:solidFill>
                  <a:prstClr val="black"/>
                </a:solidFill>
                <a:latin typeface="HGPｺﾞｼｯｸM" panose="020B0600000000000000" pitchFamily="50" charset="-128"/>
                <a:ea typeface="HGPｺﾞｼｯｸM" panose="020B0600000000000000" pitchFamily="50" charset="-128"/>
              </a:rPr>
              <a:t>Code for Hiroshima</a:t>
            </a:r>
            <a:r>
              <a:rPr lang="ja-JP" altLang="en-US" sz="1400" dirty="0" smtClean="0">
                <a:solidFill>
                  <a:prstClr val="black"/>
                </a:solidFill>
                <a:latin typeface="HGPｺﾞｼｯｸM" panose="020B0600000000000000" pitchFamily="50" charset="-128"/>
                <a:ea typeface="HGPｺﾞｼｯｸM" panose="020B0600000000000000" pitchFamily="50" charset="-128"/>
              </a:rPr>
              <a:t>（</a:t>
            </a:r>
            <a:r>
              <a:rPr lang="en-US" altLang="ja-JP" sz="1400" dirty="0" smtClean="0">
                <a:solidFill>
                  <a:prstClr val="black"/>
                </a:solidFill>
                <a:latin typeface="HGPｺﾞｼｯｸM" panose="020B0600000000000000" pitchFamily="50" charset="-128"/>
                <a:ea typeface="HGPｺﾞｼｯｸM" panose="020B0600000000000000" pitchFamily="50" charset="-128"/>
              </a:rPr>
              <a:t>※</a:t>
            </a:r>
            <a:r>
              <a:rPr lang="ja-JP" altLang="en-US" sz="1400" dirty="0" smtClean="0">
                <a:solidFill>
                  <a:prstClr val="black"/>
                </a:solidFill>
                <a:latin typeface="HGPｺﾞｼｯｸM" panose="020B0600000000000000" pitchFamily="50" charset="-128"/>
                <a:ea typeface="HGPｺﾞｼｯｸM" panose="020B0600000000000000" pitchFamily="50" charset="-128"/>
              </a:rPr>
              <a:t>）からの要望を受けて、今年度はゴミ収集日のデータ及び平和イベントの日程表のデータを</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a:p>
            <a:pPr marL="108000">
              <a:spcBef>
                <a:spcPts val="600"/>
              </a:spcBef>
            </a:pPr>
            <a:r>
              <a:rPr lang="ja-JP" altLang="en-US" sz="1400" dirty="0" smtClean="0">
                <a:solidFill>
                  <a:prstClr val="black"/>
                </a:solidFill>
                <a:latin typeface="HGPｺﾞｼｯｸM" panose="020B0600000000000000" pitchFamily="50" charset="-128"/>
                <a:ea typeface="HGPｺﾞｼｯｸM" panose="020B0600000000000000" pitchFamily="50" charset="-128"/>
              </a:rPr>
              <a:t>　　　　　　　　　　　　オープンデータとして公開。</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a:p>
            <a:pPr marL="108000">
              <a:spcBef>
                <a:spcPts val="600"/>
              </a:spcBef>
            </a:pPr>
            <a:r>
              <a:rPr lang="ja-JP" altLang="en-US" sz="1400" dirty="0" smtClean="0">
                <a:solidFill>
                  <a:prstClr val="black"/>
                </a:solidFill>
                <a:latin typeface="HGPｺﾞｼｯｸM" panose="020B0600000000000000" pitchFamily="50" charset="-128"/>
                <a:ea typeface="HGPｺﾞｼｯｸM" panose="020B0600000000000000" pitchFamily="50" charset="-128"/>
              </a:rPr>
              <a:t>　</a:t>
            </a:r>
            <a:r>
              <a:rPr lang="ja-JP" altLang="en-US" sz="1400" dirty="0">
                <a:solidFill>
                  <a:prstClr val="black"/>
                </a:solidFill>
                <a:latin typeface="HGPｺﾞｼｯｸM" panose="020B0600000000000000" pitchFamily="50" charset="-128"/>
                <a:ea typeface="HGPｺﾞｼｯｸM" panose="020B0600000000000000" pitchFamily="50" charset="-128"/>
              </a:rPr>
              <a:t>　</a:t>
            </a:r>
            <a:r>
              <a:rPr lang="ja-JP" altLang="en-US" sz="1400" dirty="0" smtClean="0">
                <a:solidFill>
                  <a:prstClr val="black"/>
                </a:solidFill>
                <a:latin typeface="HGPｺﾞｼｯｸM" panose="020B0600000000000000" pitchFamily="50" charset="-128"/>
                <a:ea typeface="HGPｺﾞｼｯｸM" panose="020B0600000000000000" pitchFamily="50" charset="-128"/>
              </a:rPr>
              <a:t>　　　　　　　　　　　（</a:t>
            </a:r>
            <a:r>
              <a:rPr lang="en-US" altLang="ja-JP" sz="1400" dirty="0" smtClean="0">
                <a:solidFill>
                  <a:prstClr val="black"/>
                </a:solidFill>
                <a:latin typeface="HGPｺﾞｼｯｸM" panose="020B0600000000000000" pitchFamily="50" charset="-128"/>
                <a:ea typeface="HGPｺﾞｼｯｸM" panose="020B0600000000000000" pitchFamily="50" charset="-128"/>
              </a:rPr>
              <a:t>※</a:t>
            </a:r>
            <a:r>
              <a:rPr lang="ja-JP" altLang="en-US" sz="1400" dirty="0">
                <a:solidFill>
                  <a:prstClr val="black"/>
                </a:solidFill>
                <a:latin typeface="HGPｺﾞｼｯｸM" panose="020B0600000000000000" pitchFamily="50" charset="-128"/>
                <a:ea typeface="HGPｺﾞｼｯｸM" panose="020B0600000000000000" pitchFamily="50" charset="-128"/>
              </a:rPr>
              <a:t>）</a:t>
            </a:r>
            <a:r>
              <a:rPr lang="ja-JP" altLang="en-US" sz="1400" dirty="0" smtClean="0">
                <a:solidFill>
                  <a:prstClr val="black"/>
                </a:solidFill>
                <a:latin typeface="HGPｺﾞｼｯｸM" panose="020B0600000000000000" pitchFamily="50" charset="-128"/>
                <a:ea typeface="HGPｺﾞｼｯｸM" panose="020B0600000000000000" pitchFamily="50" charset="-128"/>
              </a:rPr>
              <a:t>広島の</a:t>
            </a:r>
            <a:r>
              <a:rPr lang="ja-JP" altLang="en-US" sz="1400" dirty="0">
                <a:solidFill>
                  <a:prstClr val="black"/>
                </a:solidFill>
                <a:latin typeface="HGPｺﾞｼｯｸM" panose="020B0600000000000000" pitchFamily="50" charset="-128"/>
                <a:ea typeface="HGPｺﾞｼｯｸM" panose="020B0600000000000000" pitchFamily="50" charset="-128"/>
              </a:rPr>
              <a:t>地域課題を</a:t>
            </a:r>
            <a:r>
              <a:rPr lang="en-US" altLang="ja-JP" sz="1400" dirty="0" smtClean="0">
                <a:solidFill>
                  <a:prstClr val="black"/>
                </a:solidFill>
                <a:latin typeface="HGPｺﾞｼｯｸM" panose="020B0600000000000000" pitchFamily="50" charset="-128"/>
                <a:ea typeface="HGPｺﾞｼｯｸM" panose="020B0600000000000000" pitchFamily="50" charset="-128"/>
              </a:rPr>
              <a:t>ICT</a:t>
            </a:r>
            <a:r>
              <a:rPr lang="ja-JP" altLang="en-US" sz="1400" dirty="0">
                <a:solidFill>
                  <a:prstClr val="black"/>
                </a:solidFill>
                <a:latin typeface="HGPｺﾞｼｯｸM" panose="020B0600000000000000" pitchFamily="50" charset="-128"/>
                <a:ea typeface="HGPｺﾞｼｯｸM" panose="020B0600000000000000" pitchFamily="50" charset="-128"/>
              </a:rPr>
              <a:t>を用いて解決を</a:t>
            </a:r>
            <a:r>
              <a:rPr lang="ja-JP" altLang="en-US" sz="1400" dirty="0" smtClean="0">
                <a:solidFill>
                  <a:prstClr val="black"/>
                </a:solidFill>
                <a:latin typeface="HGPｺﾞｼｯｸM" panose="020B0600000000000000" pitchFamily="50" charset="-128"/>
                <a:ea typeface="HGPｺﾞｼｯｸM" panose="020B0600000000000000" pitchFamily="50" charset="-128"/>
              </a:rPr>
              <a:t>考えるグループ</a:t>
            </a:r>
            <a:endParaRPr lang="en-US" altLang="ja-JP" sz="1400" dirty="0" smtClean="0">
              <a:solidFill>
                <a:prstClr val="black"/>
              </a:solidFill>
              <a:latin typeface="HGPｺﾞｼｯｸM" panose="020B0600000000000000" pitchFamily="50" charset="-128"/>
              <a:ea typeface="HGPｺﾞｼｯｸM" panose="020B0600000000000000" pitchFamily="50" charset="-128"/>
            </a:endParaRPr>
          </a:p>
        </p:txBody>
      </p:sp>
      <p:sp>
        <p:nvSpPr>
          <p:cNvPr id="2" name="テキスト ボックス 1"/>
          <p:cNvSpPr txBox="1"/>
          <p:nvPr/>
        </p:nvSpPr>
        <p:spPr>
          <a:xfrm>
            <a:off x="720079" y="44624"/>
            <a:ext cx="8465840" cy="620688"/>
          </a:xfrm>
          <a:prstGeom prst="rect">
            <a:avLst/>
          </a:prstGeom>
          <a:noFill/>
          <a:ln w="28575">
            <a:noFill/>
          </a:ln>
        </p:spPr>
        <p:txBody>
          <a:bodyPr wrap="square" lIns="90000" tIns="46800" rIns="90000" bIns="46800" rtlCol="0">
            <a:noAutofit/>
          </a:bodyPr>
          <a:lstStyle/>
          <a:p>
            <a:pPr marL="108000" algn="ctr">
              <a:spcBef>
                <a:spcPts val="600"/>
              </a:spcBef>
            </a:pPr>
            <a:r>
              <a:rPr lang="ja-JP" altLang="en-US" sz="2400" dirty="0" smtClean="0">
                <a:solidFill>
                  <a:prstClr val="black"/>
                </a:solidFill>
                <a:latin typeface="HG丸ｺﾞｼｯｸM-PRO" pitchFamily="50" charset="-128"/>
                <a:ea typeface="HG丸ｺﾞｼｯｸM-PRO" pitchFamily="50" charset="-128"/>
              </a:rPr>
              <a:t>２</a:t>
            </a:r>
            <a:r>
              <a:rPr kumimoji="1" lang="en-US" altLang="ja-JP" sz="2400" dirty="0" smtClean="0">
                <a:solidFill>
                  <a:prstClr val="black"/>
                </a:solidFill>
                <a:latin typeface="HG丸ｺﾞｼｯｸM-PRO" pitchFamily="50" charset="-128"/>
                <a:ea typeface="HG丸ｺﾞｼｯｸM-PRO" pitchFamily="50" charset="-128"/>
              </a:rPr>
              <a:t> </a:t>
            </a:r>
            <a:r>
              <a:rPr lang="ja-JP" altLang="en-US" sz="2400" dirty="0" smtClean="0">
                <a:solidFill>
                  <a:prstClr val="black"/>
                </a:solidFill>
                <a:latin typeface="HG丸ｺﾞｼｯｸM-PRO" pitchFamily="50" charset="-128"/>
                <a:ea typeface="HG丸ｺﾞｼｯｸM-PRO" pitchFamily="50" charset="-128"/>
              </a:rPr>
              <a:t>広島市</a:t>
            </a:r>
            <a:r>
              <a:rPr kumimoji="1" lang="ja-JP" altLang="en-US" sz="2400" dirty="0" smtClean="0">
                <a:solidFill>
                  <a:prstClr val="black"/>
                </a:solidFill>
                <a:latin typeface="HG丸ｺﾞｼｯｸM-PRO" pitchFamily="50" charset="-128"/>
                <a:ea typeface="HG丸ｺﾞｼｯｸM-PRO" pitchFamily="50" charset="-128"/>
              </a:rPr>
              <a:t>の取組（ホームページポータル）</a:t>
            </a:r>
          </a:p>
        </p:txBody>
      </p:sp>
      <p:sp>
        <p:nvSpPr>
          <p:cNvPr id="5" name="テキスト ボックス 4"/>
          <p:cNvSpPr txBox="1"/>
          <p:nvPr/>
        </p:nvSpPr>
        <p:spPr>
          <a:xfrm>
            <a:off x="-231576" y="4155228"/>
            <a:ext cx="10369152" cy="596677"/>
          </a:xfrm>
          <a:prstGeom prst="rect">
            <a:avLst/>
          </a:prstGeom>
          <a:solidFill>
            <a:schemeClr val="bg1"/>
          </a:solidFill>
          <a:ln w="28575">
            <a:noFill/>
          </a:ln>
        </p:spPr>
        <p:txBody>
          <a:bodyPr wrap="square" lIns="90000" tIns="46800" rIns="90000" bIns="46800" rtlCol="0">
            <a:noAutofit/>
          </a:bodyPr>
          <a:lstStyle/>
          <a:p>
            <a:pPr marL="108000" algn="ctr">
              <a:spcBef>
                <a:spcPts val="600"/>
              </a:spcBef>
            </a:pPr>
            <a:r>
              <a:rPr lang="en-US" altLang="ja-JP" sz="1400" dirty="0">
                <a:solidFill>
                  <a:prstClr val="black"/>
                </a:solidFill>
                <a:latin typeface="HG丸ｺﾞｼｯｸM-PRO" pitchFamily="50" charset="-128"/>
                <a:ea typeface="HG丸ｺﾞｼｯｸM-PRO" pitchFamily="50" charset="-128"/>
                <a:hlinkClick r:id="rId4"/>
              </a:rPr>
              <a:t>http://www.city.hiroshima.lg.jp/www/opendatamain/index.html</a:t>
            </a:r>
            <a:endParaRPr kumimoji="1" lang="ja-JP" altLang="en-US" sz="1400" dirty="0" smtClean="0">
              <a:solidFill>
                <a:prstClr val="black"/>
              </a:solidFill>
              <a:latin typeface="HG丸ｺﾞｼｯｸM-PRO" pitchFamily="50" charset="-128"/>
              <a:ea typeface="HG丸ｺﾞｼｯｸM-PRO" pitchFamily="50" charset="-128"/>
            </a:endParaRPr>
          </a:p>
        </p:txBody>
      </p:sp>
      <p:pic>
        <p:nvPicPr>
          <p:cNvPr id="7" name="図 6"/>
          <p:cNvPicPr>
            <a:picLocks noChangeAspect="1"/>
          </p:cNvPicPr>
          <p:nvPr/>
        </p:nvPicPr>
        <p:blipFill>
          <a:blip r:embed="rId5"/>
          <a:stretch>
            <a:fillRect/>
          </a:stretch>
        </p:blipFill>
        <p:spPr>
          <a:xfrm>
            <a:off x="3794659" y="3240007"/>
            <a:ext cx="2316681" cy="377985"/>
          </a:xfrm>
          <a:prstGeom prst="rect">
            <a:avLst/>
          </a:prstGeom>
        </p:spPr>
      </p:pic>
      <p:sp>
        <p:nvSpPr>
          <p:cNvPr id="3" name="テキスト ボックス 2"/>
          <p:cNvSpPr txBox="1"/>
          <p:nvPr/>
        </p:nvSpPr>
        <p:spPr>
          <a:xfrm>
            <a:off x="795510" y="2344688"/>
            <a:ext cx="6696744" cy="1704833"/>
          </a:xfrm>
          <a:prstGeom prst="rect">
            <a:avLst/>
          </a:prstGeom>
          <a:solidFill>
            <a:schemeClr val="bg1"/>
          </a:solidFill>
          <a:ln w="28575">
            <a:noFill/>
          </a:ln>
        </p:spPr>
        <p:txBody>
          <a:bodyPr wrap="square" lIns="90000" tIns="46800" rIns="90000" bIns="46800" rtlCol="0">
            <a:noAutofit/>
          </a:bodyPr>
          <a:lstStyle/>
          <a:p>
            <a:pPr>
              <a:lnSpc>
                <a:spcPts val="900"/>
              </a:lnSpc>
            </a:pPr>
            <a:r>
              <a:rPr lang="ja-JP" altLang="en-US" sz="900" dirty="0" smtClean="0"/>
              <a:t>･　 </a:t>
            </a:r>
            <a:r>
              <a:rPr lang="ja-JP" altLang="en-US" sz="900" dirty="0" smtClean="0">
                <a:latin typeface="ＭＳ ゴシック" panose="020B0609070205080204" pitchFamily="49" charset="-128"/>
                <a:ea typeface="ＭＳ ゴシック" panose="020B0609070205080204" pitchFamily="49" charset="-128"/>
              </a:rPr>
              <a:t>オープンデータ</a:t>
            </a:r>
            <a:r>
              <a:rPr lang="ja-JP" altLang="en-US" sz="900" dirty="0">
                <a:latin typeface="ＭＳ ゴシック" panose="020B0609070205080204" pitchFamily="49" charset="-128"/>
                <a:ea typeface="ＭＳ ゴシック" panose="020B0609070205080204" pitchFamily="49" charset="-128"/>
              </a:rPr>
              <a:t>とは、「本市が保有するデータを、市民や事業者などが利活用しやすいよう機械判読に適したデータ形式で、二次利用可能なルールの下で公開すること、また、そのように公開されたデータ」です。</a:t>
            </a:r>
          </a:p>
          <a:p>
            <a:pPr>
              <a:lnSpc>
                <a:spcPts val="900"/>
              </a:lnSpc>
            </a:pPr>
            <a:endParaRPr lang="en-US" altLang="ja-JP" sz="900" dirty="0" smtClean="0">
              <a:latin typeface="ＭＳ ゴシック" panose="020B0609070205080204" pitchFamily="49" charset="-128"/>
              <a:ea typeface="ＭＳ ゴシック" panose="020B0609070205080204" pitchFamily="49" charset="-128"/>
            </a:endParaRPr>
          </a:p>
          <a:p>
            <a:pPr>
              <a:lnSpc>
                <a:spcPts val="900"/>
              </a:lnSpc>
            </a:pPr>
            <a:r>
              <a:rPr lang="ja-JP" altLang="en-US" sz="900" dirty="0" smtClean="0">
                <a:latin typeface="ＭＳ ゴシック" panose="020B0609070205080204" pitchFamily="49" charset="-128"/>
                <a:ea typeface="ＭＳ ゴシック" panose="020B0609070205080204" pitchFamily="49" charset="-128"/>
              </a:rPr>
              <a:t>・ オープンデータ</a:t>
            </a:r>
            <a:r>
              <a:rPr lang="ja-JP" altLang="en-US" sz="900" dirty="0">
                <a:latin typeface="ＭＳ ゴシック" panose="020B0609070205080204" pitchFamily="49" charset="-128"/>
                <a:ea typeface="ＭＳ ゴシック" panose="020B0609070205080204" pitchFamily="49" charset="-128"/>
              </a:rPr>
              <a:t>の取組を推進することにより、市民生活の利便性の向上、地域経済の活性化、事業者等との協働の推進などが期待されています。</a:t>
            </a:r>
          </a:p>
          <a:p>
            <a:pPr>
              <a:lnSpc>
                <a:spcPts val="900"/>
              </a:lnSpc>
            </a:pPr>
            <a:endParaRPr lang="en-US" altLang="ja-JP" sz="900" dirty="0" smtClean="0">
              <a:latin typeface="ＭＳ ゴシック" panose="020B0609070205080204" pitchFamily="49" charset="-128"/>
              <a:ea typeface="ＭＳ ゴシック" panose="020B0609070205080204" pitchFamily="49" charset="-128"/>
            </a:endParaRPr>
          </a:p>
          <a:p>
            <a:pPr>
              <a:lnSpc>
                <a:spcPts val="900"/>
              </a:lnSpc>
            </a:pPr>
            <a:r>
              <a:rPr lang="ja-JP" altLang="en-US" sz="900" dirty="0" smtClean="0">
                <a:latin typeface="ＭＳ ゴシック" panose="020B0609070205080204" pitchFamily="49" charset="-128"/>
                <a:ea typeface="ＭＳ ゴシック" panose="020B0609070205080204" pitchFamily="49" charset="-128"/>
              </a:rPr>
              <a:t>・ オープンデータ</a:t>
            </a:r>
            <a:r>
              <a:rPr lang="ja-JP" altLang="en-US" sz="900" dirty="0">
                <a:latin typeface="ＭＳ ゴシック" panose="020B0609070205080204" pitchFamily="49" charset="-128"/>
                <a:ea typeface="ＭＳ ゴシック" panose="020B0609070205080204" pitchFamily="49" charset="-128"/>
              </a:rPr>
              <a:t>として公開する情報は、本市が保有する情報のうち、広島市情報公開条例（</a:t>
            </a:r>
            <a:r>
              <a:rPr lang="ja-JP" altLang="en-US" sz="900" dirty="0" smtClean="0">
                <a:latin typeface="ＭＳ ゴシック" panose="020B0609070205080204" pitchFamily="49" charset="-128"/>
                <a:ea typeface="ＭＳ ゴシック" panose="020B0609070205080204" pitchFamily="49" charset="-128"/>
              </a:rPr>
              <a:t>平成</a:t>
            </a:r>
            <a:r>
              <a:rPr lang="ja-JP" altLang="en-US" sz="900" dirty="0" smtClean="0">
                <a:latin typeface="+mj-ea"/>
                <a:ea typeface="+mj-ea"/>
              </a:rPr>
              <a:t>１３</a:t>
            </a:r>
            <a:r>
              <a:rPr lang="ja-JP" altLang="en-US" sz="900" dirty="0" smtClean="0">
                <a:latin typeface="ＭＳ ゴシック" panose="020B0609070205080204" pitchFamily="49" charset="-128"/>
                <a:ea typeface="ＭＳ ゴシック" panose="020B0609070205080204" pitchFamily="49" charset="-128"/>
              </a:rPr>
              <a:t>年</a:t>
            </a:r>
            <a:r>
              <a:rPr lang="ja-JP" altLang="en-US" sz="900" dirty="0" smtClean="0">
                <a:latin typeface="+mn-ea"/>
              </a:rPr>
              <a:t>３</a:t>
            </a:r>
            <a:r>
              <a:rPr lang="ja-JP" altLang="en-US" sz="900" dirty="0" smtClean="0">
                <a:latin typeface="ＭＳ ゴシック" panose="020B0609070205080204" pitchFamily="49" charset="-128"/>
                <a:ea typeface="ＭＳ ゴシック" panose="020B0609070205080204" pitchFamily="49" charset="-128"/>
              </a:rPr>
              <a:t>月</a:t>
            </a:r>
            <a:r>
              <a:rPr lang="ja-JP" altLang="en-US" sz="900" dirty="0" smtClean="0">
                <a:latin typeface="+mj-ea"/>
                <a:ea typeface="+mj-ea"/>
              </a:rPr>
              <a:t>２９</a:t>
            </a:r>
            <a:r>
              <a:rPr lang="ja-JP" altLang="en-US" sz="900" dirty="0" smtClean="0">
                <a:latin typeface="ＭＳ ゴシック" panose="020B0609070205080204" pitchFamily="49" charset="-128"/>
                <a:ea typeface="ＭＳ ゴシック" panose="020B0609070205080204" pitchFamily="49" charset="-128"/>
              </a:rPr>
              <a:t>日</a:t>
            </a:r>
            <a:r>
              <a:rPr lang="ja-JP" altLang="en-US" sz="900" dirty="0">
                <a:latin typeface="ＭＳ ゴシック" panose="020B0609070205080204" pitchFamily="49" charset="-128"/>
                <a:ea typeface="ＭＳ ゴシック" panose="020B0609070205080204" pitchFamily="49" charset="-128"/>
              </a:rPr>
              <a:t>条例</a:t>
            </a:r>
            <a:r>
              <a:rPr lang="ja-JP" altLang="en-US" sz="900" dirty="0" smtClean="0">
                <a:latin typeface="ＭＳ ゴシック" panose="020B0609070205080204" pitchFamily="49" charset="-128"/>
                <a:ea typeface="ＭＳ ゴシック" panose="020B0609070205080204" pitchFamily="49" charset="-128"/>
              </a:rPr>
              <a:t>第</a:t>
            </a:r>
            <a:r>
              <a:rPr lang="ja-JP" altLang="en-US" sz="900" dirty="0" smtClean="0">
                <a:latin typeface="+mn-ea"/>
              </a:rPr>
              <a:t>６</a:t>
            </a:r>
            <a:r>
              <a:rPr lang="ja-JP" altLang="en-US" sz="900" dirty="0" smtClean="0">
                <a:latin typeface="ＭＳ ゴシック" panose="020B0609070205080204" pitchFamily="49" charset="-128"/>
                <a:ea typeface="ＭＳ ゴシック" panose="020B0609070205080204" pitchFamily="49" charset="-128"/>
              </a:rPr>
              <a:t>号）第７条</a:t>
            </a:r>
            <a:r>
              <a:rPr lang="ja-JP" altLang="en-US" sz="900" dirty="0">
                <a:latin typeface="ＭＳ ゴシック" panose="020B0609070205080204" pitchFamily="49" charset="-128"/>
                <a:ea typeface="ＭＳ ゴシック" panose="020B0609070205080204" pitchFamily="49" charset="-128"/>
              </a:rPr>
              <a:t>各号に掲げる情報以外の情報とします。また、事業者等のニーズ等を考慮しつつ、可能な情報からオープンデータとして公開します。</a:t>
            </a:r>
          </a:p>
          <a:p>
            <a:pPr>
              <a:lnSpc>
                <a:spcPts val="900"/>
              </a:lnSpc>
            </a:pPr>
            <a:endParaRPr lang="en-US" altLang="ja-JP" sz="900" dirty="0" smtClean="0">
              <a:latin typeface="ＭＳ ゴシック" panose="020B0609070205080204" pitchFamily="49" charset="-128"/>
              <a:ea typeface="ＭＳ ゴシック" panose="020B0609070205080204" pitchFamily="49" charset="-128"/>
            </a:endParaRPr>
          </a:p>
          <a:p>
            <a:pPr>
              <a:lnSpc>
                <a:spcPts val="900"/>
              </a:lnSpc>
            </a:pPr>
            <a:r>
              <a:rPr lang="ja-JP" altLang="en-US" sz="900" dirty="0" smtClean="0">
                <a:latin typeface="ＭＳ ゴシック" panose="020B0609070205080204" pitchFamily="49" charset="-128"/>
                <a:ea typeface="ＭＳ ゴシック" panose="020B0609070205080204" pitchFamily="49" charset="-128"/>
              </a:rPr>
              <a:t>・ オープンデータ</a:t>
            </a:r>
            <a:r>
              <a:rPr lang="ja-JP" altLang="en-US" sz="900" dirty="0">
                <a:latin typeface="ＭＳ ゴシック" panose="020B0609070205080204" pitchFamily="49" charset="-128"/>
                <a:ea typeface="ＭＳ ゴシック" panose="020B0609070205080204" pitchFamily="49" charset="-128"/>
              </a:rPr>
              <a:t>の利用に当たっての利用規約を右の「ご利用上の注意」に記載していますので、利用の前に必ず一読</a:t>
            </a:r>
            <a:r>
              <a:rPr lang="ja-JP" altLang="en-US" sz="900" dirty="0" err="1" smtClean="0">
                <a:latin typeface="ＭＳ ゴシック" panose="020B0609070205080204" pitchFamily="49" charset="-128"/>
                <a:ea typeface="ＭＳ ゴシック" panose="020B0609070205080204" pitchFamily="49" charset="-128"/>
              </a:rPr>
              <a:t>くださ</a:t>
            </a:r>
            <a:endParaRPr lang="en-US" altLang="ja-JP" sz="900" dirty="0" smtClean="0">
              <a:latin typeface="ＭＳ ゴシック" panose="020B0609070205080204" pitchFamily="49" charset="-128"/>
              <a:ea typeface="ＭＳ ゴシック" panose="020B0609070205080204" pitchFamily="49" charset="-128"/>
            </a:endParaRPr>
          </a:p>
          <a:p>
            <a:pPr>
              <a:lnSpc>
                <a:spcPts val="900"/>
              </a:lnSpc>
            </a:pPr>
            <a:r>
              <a:rPr lang="ja-JP" altLang="en-US" sz="900" dirty="0" smtClean="0">
                <a:latin typeface="ＭＳ ゴシック" panose="020B0609070205080204" pitchFamily="49" charset="-128"/>
                <a:ea typeface="ＭＳ ゴシック" panose="020B0609070205080204" pitchFamily="49" charset="-128"/>
              </a:rPr>
              <a:t>い</a:t>
            </a:r>
            <a:r>
              <a:rPr lang="ja-JP" altLang="en-US" sz="900" dirty="0">
                <a:latin typeface="ＭＳ ゴシック" panose="020B0609070205080204" pitchFamily="49" charset="-128"/>
                <a:ea typeface="ＭＳ ゴシック" panose="020B0609070205080204" pitchFamily="49" charset="-128"/>
              </a:rPr>
              <a:t>。</a:t>
            </a:r>
          </a:p>
          <a:p>
            <a:pPr>
              <a:lnSpc>
                <a:spcPts val="900"/>
              </a:lnSpc>
            </a:pPr>
            <a:endParaRPr lang="en-US" altLang="ja-JP" sz="900" dirty="0" smtClean="0">
              <a:latin typeface="ＭＳ ゴシック" panose="020B0609070205080204" pitchFamily="49" charset="-128"/>
              <a:ea typeface="ＭＳ ゴシック" panose="020B0609070205080204" pitchFamily="49" charset="-128"/>
            </a:endParaRPr>
          </a:p>
        </p:txBody>
      </p:sp>
      <p:grpSp>
        <p:nvGrpSpPr>
          <p:cNvPr id="10" name="グループ化 9"/>
          <p:cNvGrpSpPr/>
          <p:nvPr/>
        </p:nvGrpSpPr>
        <p:grpSpPr>
          <a:xfrm>
            <a:off x="7689304" y="6253704"/>
            <a:ext cx="1290988" cy="570433"/>
            <a:chOff x="373708" y="422327"/>
            <a:chExt cx="1290988" cy="570433"/>
          </a:xfrm>
        </p:grpSpPr>
        <p:pic>
          <p:nvPicPr>
            <p:cNvPr id="11" name="Picture 3" descr="C:\Users\5402425\AppData\Local\Microsoft\Windows\Temporary Internet Files\Content.IE5\PF1NXKDM\市章（青）.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3" name="テキスト ボックス 12"/>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15" name="スライド番号プレースホルダー 14"/>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4</a:t>
            </a:fld>
            <a:endParaRPr lang="ja-JP" altLang="en-US">
              <a:solidFill>
                <a:prstClr val="black">
                  <a:tint val="75000"/>
                </a:prstClr>
              </a:solidFill>
            </a:endParaRPr>
          </a:p>
        </p:txBody>
      </p:sp>
    </p:spTree>
    <p:extLst>
      <p:ext uri="{BB962C8B-B14F-4D97-AF65-F5344CB8AC3E}">
        <p14:creationId xmlns:p14="http://schemas.microsoft.com/office/powerpoint/2010/main" val="4183256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20079" y="44624"/>
            <a:ext cx="8465840" cy="620688"/>
          </a:xfrm>
          <a:prstGeom prst="rect">
            <a:avLst/>
          </a:prstGeom>
          <a:noFill/>
          <a:ln w="28575">
            <a:noFill/>
          </a:ln>
        </p:spPr>
        <p:txBody>
          <a:bodyPr wrap="square" lIns="90000" tIns="46800" rIns="90000" bIns="46800" rtlCol="0">
            <a:noAutofit/>
          </a:bodyPr>
          <a:lstStyle/>
          <a:p>
            <a:pPr marL="108000" algn="ctr">
              <a:spcBef>
                <a:spcPts val="600"/>
              </a:spcBef>
            </a:pPr>
            <a:r>
              <a:rPr lang="ja-JP" altLang="en-US" sz="2400" dirty="0">
                <a:solidFill>
                  <a:prstClr val="black"/>
                </a:solidFill>
                <a:latin typeface="HG丸ｺﾞｼｯｸM-PRO" pitchFamily="50" charset="-128"/>
                <a:ea typeface="HG丸ｺﾞｼｯｸM-PRO" pitchFamily="50" charset="-128"/>
              </a:rPr>
              <a:t>２</a:t>
            </a:r>
            <a:r>
              <a:rPr kumimoji="1" lang="en-US" altLang="ja-JP" sz="2400" dirty="0" smtClean="0">
                <a:solidFill>
                  <a:prstClr val="black"/>
                </a:solidFill>
                <a:latin typeface="HG丸ｺﾞｼｯｸM-PRO" pitchFamily="50" charset="-128"/>
                <a:ea typeface="HG丸ｺﾞｼｯｸM-PRO" pitchFamily="50" charset="-128"/>
              </a:rPr>
              <a:t> </a:t>
            </a:r>
            <a:r>
              <a:rPr kumimoji="1" lang="ja-JP" altLang="en-US" sz="2400" dirty="0" smtClean="0">
                <a:solidFill>
                  <a:prstClr val="black"/>
                </a:solidFill>
                <a:latin typeface="HG丸ｺﾞｼｯｸM-PRO" pitchFamily="50" charset="-128"/>
                <a:ea typeface="HG丸ｺﾞｼｯｸM-PRO" pitchFamily="50" charset="-128"/>
              </a:rPr>
              <a:t>広島市の取組（ホームページポータル）</a:t>
            </a:r>
          </a:p>
        </p:txBody>
      </p:sp>
      <p:pic>
        <p:nvPicPr>
          <p:cNvPr id="7" name="図 6"/>
          <p:cNvPicPr>
            <a:picLocks noChangeAspect="1"/>
          </p:cNvPicPr>
          <p:nvPr/>
        </p:nvPicPr>
        <p:blipFill>
          <a:blip r:embed="rId3"/>
          <a:stretch>
            <a:fillRect/>
          </a:stretch>
        </p:blipFill>
        <p:spPr>
          <a:xfrm>
            <a:off x="3794659" y="3240007"/>
            <a:ext cx="2316681" cy="377985"/>
          </a:xfrm>
          <a:prstGeom prst="rect">
            <a:avLst/>
          </a:prstGeom>
        </p:spPr>
      </p:pic>
      <p:grpSp>
        <p:nvGrpSpPr>
          <p:cNvPr id="10" name="グループ化 9"/>
          <p:cNvGrpSpPr/>
          <p:nvPr/>
        </p:nvGrpSpPr>
        <p:grpSpPr>
          <a:xfrm>
            <a:off x="7689304" y="6253704"/>
            <a:ext cx="1290988" cy="570433"/>
            <a:chOff x="373708" y="422327"/>
            <a:chExt cx="1290988" cy="570433"/>
          </a:xfrm>
        </p:grpSpPr>
        <p:pic>
          <p:nvPicPr>
            <p:cNvPr id="11" name="Picture 3" descr="C:\Users\5402425\AppData\Local\Microsoft\Windows\Temporary Internet Files\Content.IE5\PF1NXKDM\市章（青）.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3" name="テキスト ボックス 12"/>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pic>
        <p:nvPicPr>
          <p:cNvPr id="6" name="図 5"/>
          <p:cNvPicPr>
            <a:picLocks noChangeAspect="1"/>
          </p:cNvPicPr>
          <p:nvPr/>
        </p:nvPicPr>
        <p:blipFill>
          <a:blip r:embed="rId5"/>
          <a:stretch>
            <a:fillRect/>
          </a:stretch>
        </p:blipFill>
        <p:spPr>
          <a:xfrm>
            <a:off x="328612" y="728662"/>
            <a:ext cx="9248775" cy="5400675"/>
          </a:xfrm>
          <a:prstGeom prst="rect">
            <a:avLst/>
          </a:prstGeom>
        </p:spPr>
      </p:pic>
      <p:sp>
        <p:nvSpPr>
          <p:cNvPr id="8" name="スライド番号プレースホルダー 7"/>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5</a:t>
            </a:fld>
            <a:endParaRPr lang="ja-JP" altLang="en-US">
              <a:solidFill>
                <a:prstClr val="black">
                  <a:tint val="75000"/>
                </a:prstClr>
              </a:solidFill>
            </a:endParaRPr>
          </a:p>
        </p:txBody>
      </p:sp>
    </p:spTree>
    <p:extLst>
      <p:ext uri="{BB962C8B-B14F-4D97-AF65-F5344CB8AC3E}">
        <p14:creationId xmlns:p14="http://schemas.microsoft.com/office/powerpoint/2010/main" val="30824903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92653" y="-27384"/>
            <a:ext cx="9906000" cy="741850"/>
          </a:xfrm>
          <a:prstGeom prst="rect">
            <a:avLst/>
          </a:prstGeom>
          <a:noFill/>
          <a:ln w="28575">
            <a:noFill/>
          </a:ln>
        </p:spPr>
        <p:txBody>
          <a:bodyPr wrap="square" lIns="90000" tIns="46800" rIns="90000" bIns="46800" rtlCol="0">
            <a:noAutofit/>
          </a:bodyPr>
          <a:lstStyle/>
          <a:p>
            <a:pPr marL="108000" algn="ctr">
              <a:spcBef>
                <a:spcPts val="600"/>
              </a:spcBef>
            </a:pPr>
            <a:r>
              <a:rPr lang="ja-JP" altLang="en-US" sz="2400" dirty="0" smtClean="0">
                <a:solidFill>
                  <a:prstClr val="black"/>
                </a:solidFill>
                <a:latin typeface="HG丸ｺﾞｼｯｸM-PRO" pitchFamily="50" charset="-128"/>
                <a:ea typeface="HG丸ｺﾞｼｯｸM-PRO" pitchFamily="50" charset="-128"/>
              </a:rPr>
              <a:t>（参考）政令指定都市におけるオープンデータ対応状況</a:t>
            </a:r>
            <a:endParaRPr lang="en-US" altLang="ja-JP" sz="2400" dirty="0" smtClean="0">
              <a:solidFill>
                <a:prstClr val="black"/>
              </a:solidFill>
              <a:latin typeface="HG丸ｺﾞｼｯｸM-PRO" pitchFamily="50" charset="-128"/>
              <a:ea typeface="HG丸ｺﾞｼｯｸM-PRO" pitchFamily="50" charset="-128"/>
            </a:endParaRPr>
          </a:p>
          <a:p>
            <a:pPr marL="108000" algn="ctr">
              <a:spcBef>
                <a:spcPts val="600"/>
              </a:spcBef>
            </a:pPr>
            <a:r>
              <a:rPr kumimoji="1" lang="ja-JP" altLang="en-US" sz="1100" dirty="0" smtClean="0">
                <a:solidFill>
                  <a:prstClr val="black"/>
                </a:solidFill>
                <a:latin typeface="HG丸ｺﾞｼｯｸM-PRO" pitchFamily="50" charset="-128"/>
                <a:ea typeface="HG丸ｺﾞｼｯｸM-PRO" pitchFamily="50" charset="-128"/>
              </a:rPr>
              <a:t>（平成</a:t>
            </a:r>
            <a:r>
              <a:rPr kumimoji="1" lang="en-US" altLang="ja-JP" sz="1100" dirty="0" smtClean="0">
                <a:solidFill>
                  <a:prstClr val="black"/>
                </a:solidFill>
                <a:latin typeface="HG丸ｺﾞｼｯｸM-PRO" pitchFamily="50" charset="-128"/>
                <a:ea typeface="HG丸ｺﾞｼｯｸM-PRO" pitchFamily="50" charset="-128"/>
              </a:rPr>
              <a:t>29</a:t>
            </a:r>
            <a:r>
              <a:rPr kumimoji="1" lang="ja-JP" altLang="en-US" sz="1100" dirty="0" smtClean="0">
                <a:solidFill>
                  <a:prstClr val="black"/>
                </a:solidFill>
                <a:latin typeface="HG丸ｺﾞｼｯｸM-PRO" pitchFamily="50" charset="-128"/>
                <a:ea typeface="HG丸ｺﾞｼｯｸM-PRO" pitchFamily="50" charset="-128"/>
              </a:rPr>
              <a:t>年</a:t>
            </a:r>
            <a:r>
              <a:rPr kumimoji="1" lang="en-US" altLang="ja-JP" sz="1100" dirty="0" smtClean="0">
                <a:solidFill>
                  <a:prstClr val="black"/>
                </a:solidFill>
                <a:latin typeface="HG丸ｺﾞｼｯｸM-PRO" pitchFamily="50" charset="-128"/>
                <a:ea typeface="HG丸ｺﾞｼｯｸM-PRO" pitchFamily="50" charset="-128"/>
              </a:rPr>
              <a:t>12</a:t>
            </a:r>
            <a:r>
              <a:rPr kumimoji="1" lang="ja-JP" altLang="en-US" sz="1100" dirty="0" smtClean="0">
                <a:solidFill>
                  <a:prstClr val="black"/>
                </a:solidFill>
                <a:latin typeface="HG丸ｺﾞｼｯｸM-PRO" pitchFamily="50" charset="-128"/>
                <a:ea typeface="HG丸ｺﾞｼｯｸM-PRO" pitchFamily="50" charset="-128"/>
              </a:rPr>
              <a:t>月）</a:t>
            </a:r>
            <a:endParaRPr kumimoji="1" lang="en-US" altLang="ja-JP" sz="1100" dirty="0" smtClean="0">
              <a:solidFill>
                <a:prstClr val="black"/>
              </a:solidFill>
              <a:latin typeface="HG丸ｺﾞｼｯｸM-PRO" pitchFamily="50" charset="-128"/>
              <a:ea typeface="HG丸ｺﾞｼｯｸM-PRO" pitchFamily="50" charset="-128"/>
            </a:endParaRPr>
          </a:p>
          <a:p>
            <a:pPr marL="108000" algn="ctr">
              <a:spcBef>
                <a:spcPts val="600"/>
              </a:spcBef>
            </a:pPr>
            <a:endParaRPr kumimoji="1" lang="ja-JP" altLang="en-US" sz="2400" dirty="0" smtClean="0">
              <a:solidFill>
                <a:prstClr val="black"/>
              </a:solidFill>
              <a:latin typeface="HG丸ｺﾞｼｯｸM-PRO" pitchFamily="50" charset="-128"/>
              <a:ea typeface="HG丸ｺﾞｼｯｸM-PRO"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607002511"/>
              </p:ext>
            </p:extLst>
          </p:nvPr>
        </p:nvGraphicFramePr>
        <p:xfrm>
          <a:off x="416495" y="925103"/>
          <a:ext cx="8994209" cy="5312208"/>
        </p:xfrm>
        <a:graphic>
          <a:graphicData uri="http://schemas.openxmlformats.org/drawingml/2006/table">
            <a:tbl>
              <a:tblPr firstRow="1" bandRow="1">
                <a:tableStyleId>{5C22544A-7EE6-4342-B048-85BDC9FD1C3A}</a:tableStyleId>
              </a:tblPr>
              <a:tblGrid>
                <a:gridCol w="360041">
                  <a:extLst>
                    <a:ext uri="{9D8B030D-6E8A-4147-A177-3AD203B41FA5}">
                      <a16:colId xmlns:a16="http://schemas.microsoft.com/office/drawing/2014/main" xmlns="" val="2224768112"/>
                    </a:ext>
                  </a:extLst>
                </a:gridCol>
                <a:gridCol w="1584176">
                  <a:extLst>
                    <a:ext uri="{9D8B030D-6E8A-4147-A177-3AD203B41FA5}">
                      <a16:colId xmlns:a16="http://schemas.microsoft.com/office/drawing/2014/main" xmlns="" val="3986382556"/>
                    </a:ext>
                  </a:extLst>
                </a:gridCol>
                <a:gridCol w="332947">
                  <a:extLst>
                    <a:ext uri="{9D8B030D-6E8A-4147-A177-3AD203B41FA5}">
                      <a16:colId xmlns:a16="http://schemas.microsoft.com/office/drawing/2014/main" xmlns="" val="2327971021"/>
                    </a:ext>
                  </a:extLst>
                </a:gridCol>
                <a:gridCol w="332947">
                  <a:extLst>
                    <a:ext uri="{9D8B030D-6E8A-4147-A177-3AD203B41FA5}">
                      <a16:colId xmlns:a16="http://schemas.microsoft.com/office/drawing/2014/main" xmlns="" val="43197744"/>
                    </a:ext>
                  </a:extLst>
                </a:gridCol>
                <a:gridCol w="332947">
                  <a:extLst>
                    <a:ext uri="{9D8B030D-6E8A-4147-A177-3AD203B41FA5}">
                      <a16:colId xmlns:a16="http://schemas.microsoft.com/office/drawing/2014/main" xmlns="" val="163455465"/>
                    </a:ext>
                  </a:extLst>
                </a:gridCol>
                <a:gridCol w="332947">
                  <a:extLst>
                    <a:ext uri="{9D8B030D-6E8A-4147-A177-3AD203B41FA5}">
                      <a16:colId xmlns:a16="http://schemas.microsoft.com/office/drawing/2014/main" xmlns="" val="1033905900"/>
                    </a:ext>
                  </a:extLst>
                </a:gridCol>
                <a:gridCol w="332947">
                  <a:extLst>
                    <a:ext uri="{9D8B030D-6E8A-4147-A177-3AD203B41FA5}">
                      <a16:colId xmlns:a16="http://schemas.microsoft.com/office/drawing/2014/main" xmlns="" val="1446813344"/>
                    </a:ext>
                  </a:extLst>
                </a:gridCol>
                <a:gridCol w="332947">
                  <a:extLst>
                    <a:ext uri="{9D8B030D-6E8A-4147-A177-3AD203B41FA5}">
                      <a16:colId xmlns:a16="http://schemas.microsoft.com/office/drawing/2014/main" xmlns="" val="3322436474"/>
                    </a:ext>
                  </a:extLst>
                </a:gridCol>
                <a:gridCol w="332947">
                  <a:extLst>
                    <a:ext uri="{9D8B030D-6E8A-4147-A177-3AD203B41FA5}">
                      <a16:colId xmlns:a16="http://schemas.microsoft.com/office/drawing/2014/main" xmlns="" val="3790568464"/>
                    </a:ext>
                  </a:extLst>
                </a:gridCol>
                <a:gridCol w="332947">
                  <a:extLst>
                    <a:ext uri="{9D8B030D-6E8A-4147-A177-3AD203B41FA5}">
                      <a16:colId xmlns:a16="http://schemas.microsoft.com/office/drawing/2014/main" xmlns="" val="493343459"/>
                    </a:ext>
                  </a:extLst>
                </a:gridCol>
                <a:gridCol w="332947">
                  <a:extLst>
                    <a:ext uri="{9D8B030D-6E8A-4147-A177-3AD203B41FA5}">
                      <a16:colId xmlns:a16="http://schemas.microsoft.com/office/drawing/2014/main" xmlns="" val="1732778316"/>
                    </a:ext>
                  </a:extLst>
                </a:gridCol>
                <a:gridCol w="332947">
                  <a:extLst>
                    <a:ext uri="{9D8B030D-6E8A-4147-A177-3AD203B41FA5}">
                      <a16:colId xmlns:a16="http://schemas.microsoft.com/office/drawing/2014/main" xmlns="" val="2696258724"/>
                    </a:ext>
                  </a:extLst>
                </a:gridCol>
                <a:gridCol w="332947">
                  <a:extLst>
                    <a:ext uri="{9D8B030D-6E8A-4147-A177-3AD203B41FA5}">
                      <a16:colId xmlns:a16="http://schemas.microsoft.com/office/drawing/2014/main" xmlns="" val="438416159"/>
                    </a:ext>
                  </a:extLst>
                </a:gridCol>
                <a:gridCol w="332947">
                  <a:extLst>
                    <a:ext uri="{9D8B030D-6E8A-4147-A177-3AD203B41FA5}">
                      <a16:colId xmlns:a16="http://schemas.microsoft.com/office/drawing/2014/main" xmlns="" val="1558481411"/>
                    </a:ext>
                  </a:extLst>
                </a:gridCol>
                <a:gridCol w="332947">
                  <a:extLst>
                    <a:ext uri="{9D8B030D-6E8A-4147-A177-3AD203B41FA5}">
                      <a16:colId xmlns:a16="http://schemas.microsoft.com/office/drawing/2014/main" xmlns="" val="2227530694"/>
                    </a:ext>
                  </a:extLst>
                </a:gridCol>
                <a:gridCol w="332947">
                  <a:extLst>
                    <a:ext uri="{9D8B030D-6E8A-4147-A177-3AD203B41FA5}">
                      <a16:colId xmlns:a16="http://schemas.microsoft.com/office/drawing/2014/main" xmlns="" val="1662228023"/>
                    </a:ext>
                  </a:extLst>
                </a:gridCol>
                <a:gridCol w="332947">
                  <a:extLst>
                    <a:ext uri="{9D8B030D-6E8A-4147-A177-3AD203B41FA5}">
                      <a16:colId xmlns:a16="http://schemas.microsoft.com/office/drawing/2014/main" xmlns="" val="2083262046"/>
                    </a:ext>
                  </a:extLst>
                </a:gridCol>
                <a:gridCol w="332947">
                  <a:extLst>
                    <a:ext uri="{9D8B030D-6E8A-4147-A177-3AD203B41FA5}">
                      <a16:colId xmlns:a16="http://schemas.microsoft.com/office/drawing/2014/main" xmlns="" val="896073212"/>
                    </a:ext>
                  </a:extLst>
                </a:gridCol>
                <a:gridCol w="332947">
                  <a:extLst>
                    <a:ext uri="{9D8B030D-6E8A-4147-A177-3AD203B41FA5}">
                      <a16:colId xmlns:a16="http://schemas.microsoft.com/office/drawing/2014/main" xmlns="" val="296327085"/>
                    </a:ext>
                  </a:extLst>
                </a:gridCol>
                <a:gridCol w="332947">
                  <a:extLst>
                    <a:ext uri="{9D8B030D-6E8A-4147-A177-3AD203B41FA5}">
                      <a16:colId xmlns:a16="http://schemas.microsoft.com/office/drawing/2014/main" xmlns="" val="1284023610"/>
                    </a:ext>
                  </a:extLst>
                </a:gridCol>
                <a:gridCol w="332947">
                  <a:extLst>
                    <a:ext uri="{9D8B030D-6E8A-4147-A177-3AD203B41FA5}">
                      <a16:colId xmlns:a16="http://schemas.microsoft.com/office/drawing/2014/main" xmlns="" val="3545017722"/>
                    </a:ext>
                  </a:extLst>
                </a:gridCol>
                <a:gridCol w="332947">
                  <a:extLst>
                    <a:ext uri="{9D8B030D-6E8A-4147-A177-3AD203B41FA5}">
                      <a16:colId xmlns:a16="http://schemas.microsoft.com/office/drawing/2014/main" xmlns="" val="2337724746"/>
                    </a:ext>
                  </a:extLst>
                </a:gridCol>
                <a:gridCol w="391052">
                  <a:extLst>
                    <a:ext uri="{9D8B030D-6E8A-4147-A177-3AD203B41FA5}">
                      <a16:colId xmlns:a16="http://schemas.microsoft.com/office/drawing/2014/main" xmlns="" val="81447755"/>
                    </a:ext>
                  </a:extLst>
                </a:gridCol>
              </a:tblGrid>
              <a:tr h="332013">
                <a:tc>
                  <a:txBody>
                    <a:bodyPr/>
                    <a:lstStyle/>
                    <a:p>
                      <a:pPr algn="ctr"/>
                      <a:r>
                        <a:rPr kumimoji="1" lang="ja-JP" altLang="en-US" sz="1100" dirty="0" smtClean="0">
                          <a:latin typeface="HGPｺﾞｼｯｸM" panose="020B0600000000000000" pitchFamily="50" charset="-128"/>
                          <a:ea typeface="HGPｺﾞｼｯｸM" panose="020B0600000000000000" pitchFamily="50" charset="-128"/>
                        </a:rPr>
                        <a:t>№</a:t>
                      </a:r>
                      <a:endParaRPr kumimoji="1" lang="ja-JP" altLang="en-US" sz="1100" dirty="0">
                        <a:latin typeface="HGPｺﾞｼｯｸM" panose="020B0600000000000000" pitchFamily="50" charset="-128"/>
                        <a:ea typeface="HGPｺﾞｼｯｸM" panose="020B0600000000000000" pitchFamily="50" charset="-128"/>
                      </a:endParaRPr>
                    </a:p>
                  </a:txBody>
                  <a:tcPr anchor="ctr"/>
                </a:tc>
                <a:tc>
                  <a:txBody>
                    <a:bodyPr/>
                    <a:lstStyle/>
                    <a:p>
                      <a:pPr algn="ctr"/>
                      <a:r>
                        <a:rPr kumimoji="1" lang="ja-JP" altLang="en-US" sz="1100" b="1" dirty="0" smtClean="0">
                          <a:solidFill>
                            <a:schemeClr val="bg1"/>
                          </a:solidFill>
                          <a:latin typeface="HGPｺﾞｼｯｸM" panose="020B0600000000000000" pitchFamily="50" charset="-128"/>
                          <a:ea typeface="HGPｺﾞｼｯｸM" panose="020B0600000000000000" pitchFamily="50" charset="-128"/>
                        </a:rPr>
                        <a:t>データセット名</a:t>
                      </a:r>
                      <a:endParaRPr kumimoji="1" lang="ja-JP" altLang="en-US" sz="1100" b="1" dirty="0">
                        <a:solidFill>
                          <a:schemeClr val="bg1"/>
                        </a:solidFill>
                        <a:latin typeface="HGPｺﾞｼｯｸM" panose="020B0600000000000000" pitchFamily="50" charset="-128"/>
                        <a:ea typeface="HGPｺﾞｼｯｸM" panose="020B0600000000000000" pitchFamily="50" charset="-128"/>
                      </a:endParaRPr>
                    </a:p>
                  </a:txBody>
                  <a:tcPr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札</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仙</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さ</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千</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横</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川</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相</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新</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静</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浜</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名</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京</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大</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堺</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神</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岡</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広</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北</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福</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smtClean="0">
                          <a:solidFill>
                            <a:schemeClr val="bg1"/>
                          </a:solidFill>
                          <a:effectLst/>
                          <a:latin typeface="ＭＳ Ｐゴシック" panose="020B0600070205080204" pitchFamily="50" charset="-128"/>
                          <a:ea typeface="ＭＳ Ｐゴシック" panose="020B0600070205080204" pitchFamily="50" charset="-128"/>
                        </a:rPr>
                        <a:t>熊</a:t>
                      </a:r>
                      <a:endPar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ja-JP" altLang="en-US" sz="1100" b="1" i="0" u="none" strike="noStrike" dirty="0">
                          <a:solidFill>
                            <a:schemeClr val="bg1"/>
                          </a:solidFill>
                          <a:effectLst/>
                          <a:latin typeface="ＭＳ Ｐゴシック" panose="020B0600070205080204" pitchFamily="50" charset="-128"/>
                          <a:ea typeface="ＭＳ Ｐゴシック" panose="020B0600070205080204" pitchFamily="50" charset="-128"/>
                        </a:rPr>
                        <a:t>合計</a:t>
                      </a:r>
                    </a:p>
                  </a:txBody>
                  <a:tcPr marL="9525" marR="9525" marT="9525" marB="0" anchor="ctr"/>
                </a:tc>
                <a:extLst>
                  <a:ext uri="{0D108BD9-81ED-4DB2-BD59-A6C34878D82A}">
                    <a16:rowId xmlns:a16="http://schemas.microsoft.com/office/drawing/2014/main" xmlns="" val="3360430876"/>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a:t>
                      </a:r>
                    </a:p>
                  </a:txBody>
                  <a:tcPr/>
                </a:tc>
                <a:tc>
                  <a:txBody>
                    <a:bodyPr/>
                    <a:lstStyle/>
                    <a:p>
                      <a:pPr algn="l" fontAlgn="ctr"/>
                      <a:r>
                        <a:rPr lang="zh-TW"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指定緊急避難場所一覧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16</a:t>
                      </a:r>
                    </a:p>
                  </a:txBody>
                  <a:tcPr marL="9525" marR="9525" marT="9525" marB="0" anchor="ctr"/>
                </a:tc>
                <a:extLst>
                  <a:ext uri="{0D108BD9-81ED-4DB2-BD59-A6C34878D82A}">
                    <a16:rowId xmlns:a16="http://schemas.microsoft.com/office/drawing/2014/main" xmlns="" val="1204910465"/>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2</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zh-TW"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公共施設一覧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15</a:t>
                      </a:r>
                    </a:p>
                  </a:txBody>
                  <a:tcPr marL="9525" marR="9525" marT="9525" marB="0" anchor="ctr"/>
                </a:tc>
                <a:extLst>
                  <a:ext uri="{0D108BD9-81ED-4DB2-BD59-A6C34878D82A}">
                    <a16:rowId xmlns:a16="http://schemas.microsoft.com/office/drawing/2014/main" xmlns="" val="2530824754"/>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3</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地域・年齢別人口</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11</a:t>
                      </a:r>
                    </a:p>
                  </a:txBody>
                  <a:tcPr marL="9525" marR="9525" marT="9525" marB="0" anchor="ctr"/>
                </a:tc>
                <a:extLst>
                  <a:ext uri="{0D108BD9-81ED-4DB2-BD59-A6C34878D82A}">
                    <a16:rowId xmlns:a16="http://schemas.microsoft.com/office/drawing/2014/main" xmlns="" val="3402573562"/>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4</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zh-TW"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ＡＥＤ設置箇所一覧</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9525" marR="9525" marT="9525" marB="0" anchor="ctr"/>
                </a:tc>
                <a:extLst>
                  <a:ext uri="{0D108BD9-81ED-4DB2-BD59-A6C34878D82A}">
                    <a16:rowId xmlns:a16="http://schemas.microsoft.com/office/drawing/2014/main" xmlns="" val="1744041428"/>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5</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子育て施設一覧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10</a:t>
                      </a:r>
                    </a:p>
                  </a:txBody>
                  <a:tcPr marL="9525" marR="9525" marT="9525" marB="0" anchor="ctr"/>
                </a:tc>
                <a:extLst>
                  <a:ext uri="{0D108BD9-81ED-4DB2-BD59-A6C34878D82A}">
                    <a16:rowId xmlns:a16="http://schemas.microsoft.com/office/drawing/2014/main" xmlns="" val="2302519891"/>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6</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zh-TW"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医療機関一覧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8</a:t>
                      </a:r>
                    </a:p>
                  </a:txBody>
                  <a:tcPr marL="9525" marR="9525" marT="9525" marB="0" anchor="ctr"/>
                </a:tc>
                <a:extLst>
                  <a:ext uri="{0D108BD9-81ED-4DB2-BD59-A6C34878D82A}">
                    <a16:rowId xmlns:a16="http://schemas.microsoft.com/office/drawing/2014/main" xmlns="" val="882132976"/>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7</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公衆</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無線</a:t>
                      </a:r>
                      <a:r>
                        <a:rPr lang="en-US" altLang="ja-JP"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LAN-AP</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一覧</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ctr"/>
                </a:tc>
                <a:extLst>
                  <a:ext uri="{0D108BD9-81ED-4DB2-BD59-A6C34878D82A}">
                    <a16:rowId xmlns:a16="http://schemas.microsoft.com/office/drawing/2014/main" xmlns="" val="1449994998"/>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8</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zh-TW"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観光施設一覧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extLst>
                  <a:ext uri="{0D108BD9-81ED-4DB2-BD59-A6C34878D82A}">
                    <a16:rowId xmlns:a16="http://schemas.microsoft.com/office/drawing/2014/main" xmlns="" val="3256410428"/>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9</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イベント一覧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extLst>
                  <a:ext uri="{0D108BD9-81ED-4DB2-BD59-A6C34878D82A}">
                    <a16:rowId xmlns:a16="http://schemas.microsoft.com/office/drawing/2014/main" xmlns="" val="1614771008"/>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10</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介護サービス事業所一覧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ctr"/>
                </a:tc>
                <a:extLst>
                  <a:ext uri="{0D108BD9-81ED-4DB2-BD59-A6C34878D82A}">
                    <a16:rowId xmlns:a16="http://schemas.microsoft.com/office/drawing/2014/main" xmlns="" val="3765664727"/>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11</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文化財一覧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ctr"/>
                </a:tc>
                <a:extLst>
                  <a:ext uri="{0D108BD9-81ED-4DB2-BD59-A6C34878D82A}">
                    <a16:rowId xmlns:a16="http://schemas.microsoft.com/office/drawing/2014/main" xmlns="" val="2188061914"/>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12</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公衆トイレ一覧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ctr"/>
                </a:tc>
                <a:extLst>
                  <a:ext uri="{0D108BD9-81ED-4DB2-BD59-A6C34878D82A}">
                    <a16:rowId xmlns:a16="http://schemas.microsoft.com/office/drawing/2014/main" xmlns="" val="2725129882"/>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13</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zh-TW"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消防水利施設一覧</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ctr"/>
                </a:tc>
                <a:extLst>
                  <a:ext uri="{0D108BD9-81ED-4DB2-BD59-A6C34878D82A}">
                    <a16:rowId xmlns:a16="http://schemas.microsoft.com/office/drawing/2014/main" xmlns="" val="3055166416"/>
                  </a:ext>
                </a:extLst>
              </a:tr>
              <a:tr h="332013">
                <a:tc>
                  <a:txBody>
                    <a:bodyPr/>
                    <a:lstStyle/>
                    <a:p>
                      <a:r>
                        <a:rPr kumimoji="1" lang="en-US" altLang="ja-JP" sz="1100" dirty="0" smtClean="0">
                          <a:latin typeface="HGPｺﾞｼｯｸM" panose="020B0600000000000000" pitchFamily="50" charset="-128"/>
                          <a:ea typeface="HGPｺﾞｼｯｸM" panose="020B0600000000000000" pitchFamily="50" charset="-128"/>
                        </a:rPr>
                        <a:t>14</a:t>
                      </a:r>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オープンデータ一覧</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dist" fontAlgn="ct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9525" marR="9525" marT="9525" marB="0" anchor="ctr"/>
                </a:tc>
                <a:tc>
                  <a:txBody>
                    <a:bodyPr/>
                    <a:lstStyle/>
                    <a:p>
                      <a:pPr algn="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9525" marR="9525" marT="9525" marB="0" anchor="ctr"/>
                </a:tc>
                <a:extLst>
                  <a:ext uri="{0D108BD9-81ED-4DB2-BD59-A6C34878D82A}">
                    <a16:rowId xmlns:a16="http://schemas.microsoft.com/office/drawing/2014/main" xmlns="" val="2045960362"/>
                  </a:ext>
                </a:extLst>
              </a:tr>
              <a:tr h="332013">
                <a:tc>
                  <a:txBody>
                    <a:bodyPr/>
                    <a:lstStyle/>
                    <a:p>
                      <a:endParaRPr kumimoji="1" lang="ja-JP" altLang="en-US" sz="1100" dirty="0">
                        <a:latin typeface="HGPｺﾞｼｯｸM" panose="020B0600000000000000" pitchFamily="50" charset="-128"/>
                        <a:ea typeface="HGPｺﾞｼｯｸM" panose="020B0600000000000000" pitchFamily="50" charset="-128"/>
                      </a:endParaRPr>
                    </a:p>
                  </a:txBody>
                  <a:tcPr/>
                </a:tc>
                <a:tc>
                  <a:txBody>
                    <a:bodyPr/>
                    <a:lstStyle/>
                    <a:p>
                      <a:pPr algn="l"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tc>
                  <a:txBody>
                    <a:bodyPr/>
                    <a:lstStyle/>
                    <a:p>
                      <a:pPr algn="ctr" fontAlgn="ctr"/>
                      <a:r>
                        <a:rPr lang="en-US" altLang="ja-JP" sz="1100" b="1" i="0" u="none" strike="noStrike" dirty="0">
                          <a:solidFill>
                            <a:srgbClr val="000000"/>
                          </a:solidFill>
                          <a:effectLst/>
                          <a:latin typeface="ＭＳ Ｐゴシック" panose="020B0600070205080204" pitchFamily="50" charset="-128"/>
                          <a:ea typeface="ＭＳ Ｐゴシック" panose="020B0600070205080204" pitchFamily="50" charset="-128"/>
                        </a:rPr>
                        <a:t>1</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7</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9</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ctr"/>
                </a:tc>
                <a:tc>
                  <a:txBody>
                    <a:bodyPr/>
                    <a:lstStyle/>
                    <a:p>
                      <a:pPr algn="ctr" fontAlgn="ctr"/>
                      <a:r>
                        <a:rPr lang="en-US" altLang="ja-JP" sz="1100" b="1" i="0" u="none" strike="noStrike" dirty="0">
                          <a:solidFill>
                            <a:srgbClr val="000000"/>
                          </a:solidFill>
                          <a:effectLst/>
                          <a:latin typeface="ＭＳ Ｐゴシック" panose="020B0600070205080204" pitchFamily="50" charset="-128"/>
                          <a:ea typeface="ＭＳ Ｐゴシック" panose="020B0600070205080204" pitchFamily="50" charset="-128"/>
                        </a:rPr>
                        <a:t>5</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4</a:t>
                      </a:r>
                    </a:p>
                  </a:txBody>
                  <a:tcPr marL="9525" marR="9525" marT="9525" marB="0" anchor="ctr"/>
                </a:tc>
                <a:tc>
                  <a:txBody>
                    <a:bodyPr/>
                    <a:lstStyle/>
                    <a:p>
                      <a:pPr algn="ctr" fontAlgn="ctr"/>
                      <a:r>
                        <a:rPr lang="en-US" altLang="ja-JP" sz="1100" b="1" i="0" u="none" strike="noStrike">
                          <a:solidFill>
                            <a:srgbClr val="000000"/>
                          </a:solidFill>
                          <a:effectLst/>
                          <a:latin typeface="ＭＳ Ｐゴシック" panose="020B0600070205080204" pitchFamily="50" charset="-128"/>
                          <a:ea typeface="ＭＳ Ｐゴシック" panose="020B0600070205080204" pitchFamily="50" charset="-128"/>
                        </a:rPr>
                        <a:t>6</a:t>
                      </a:r>
                    </a:p>
                  </a:txBody>
                  <a:tcPr marL="9525" marR="9525" marT="9525" marB="0" anchor="ctr"/>
                </a:tc>
                <a:tc>
                  <a:txBody>
                    <a:bodyPr/>
                    <a:lstStyle/>
                    <a:p>
                      <a:pPr algn="ctr" fontAlgn="ctr"/>
                      <a:r>
                        <a:rPr lang="en-US" altLang="ja-JP" sz="1100" b="1" i="0" u="none" strike="noStrike" dirty="0">
                          <a:solidFill>
                            <a:srgbClr val="000000"/>
                          </a:solidFill>
                          <a:effectLst/>
                          <a:latin typeface="ＭＳ Ｐゴシック" panose="020B0600070205080204" pitchFamily="50" charset="-128"/>
                          <a:ea typeface="ＭＳ Ｐゴシック" panose="020B0600070205080204" pitchFamily="50" charset="-128"/>
                        </a:rPr>
                        <a:t>3</a:t>
                      </a:r>
                    </a:p>
                  </a:txBody>
                  <a:tcPr marL="9525" marR="9525" marT="9525" marB="0" anchor="ctr"/>
                </a:tc>
                <a:tc>
                  <a:txBody>
                    <a:bodyPr/>
                    <a:lstStyle/>
                    <a:p>
                      <a:pPr algn="r" fontAlgn="ctr"/>
                      <a:endParaRPr lang="en-US" altLang="ja-JP" sz="11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tc>
                <a:extLst>
                  <a:ext uri="{0D108BD9-81ED-4DB2-BD59-A6C34878D82A}">
                    <a16:rowId xmlns:a16="http://schemas.microsoft.com/office/drawing/2014/main" xmlns="" val="2112816970"/>
                  </a:ext>
                </a:extLst>
              </a:tr>
            </a:tbl>
          </a:graphicData>
        </a:graphic>
      </p:graphicFrame>
      <p:grpSp>
        <p:nvGrpSpPr>
          <p:cNvPr id="5" name="グループ化 4"/>
          <p:cNvGrpSpPr/>
          <p:nvPr/>
        </p:nvGrpSpPr>
        <p:grpSpPr>
          <a:xfrm>
            <a:off x="7689304" y="6253704"/>
            <a:ext cx="1290988" cy="570433"/>
            <a:chOff x="373708" y="422327"/>
            <a:chExt cx="1290988" cy="570433"/>
          </a:xfrm>
        </p:grpSpPr>
        <p:pic>
          <p:nvPicPr>
            <p:cNvPr id="6"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8" name="テキスト ボックス 7"/>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12" name="スライド番号プレースホルダー 1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6</a:t>
            </a:fld>
            <a:endParaRPr lang="ja-JP" altLang="en-US">
              <a:solidFill>
                <a:prstClr val="black">
                  <a:tint val="75000"/>
                </a:prstClr>
              </a:solidFill>
            </a:endParaRPr>
          </a:p>
        </p:txBody>
      </p:sp>
    </p:spTree>
    <p:extLst>
      <p:ext uri="{BB962C8B-B14F-4D97-AF65-F5344CB8AC3E}">
        <p14:creationId xmlns:p14="http://schemas.microsoft.com/office/powerpoint/2010/main" val="2461133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7689304" y="6253704"/>
            <a:ext cx="1290988" cy="570433"/>
            <a:chOff x="373708" y="422327"/>
            <a:chExt cx="1290988" cy="570433"/>
          </a:xfrm>
        </p:grpSpPr>
        <p:pic>
          <p:nvPicPr>
            <p:cNvPr id="9" name="Picture 3" descr="C:\Users\5402425\AppData\Local\Microsoft\Windows\Temporary Internet Files\Content.IE5\PF1NXKDM\市章（青）.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1" name="テキスト ボックス 10"/>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5" name="正方形/長方形 4"/>
          <p:cNvSpPr/>
          <p:nvPr/>
        </p:nvSpPr>
        <p:spPr>
          <a:xfrm>
            <a:off x="-15552" y="-27384"/>
            <a:ext cx="9921552" cy="52395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marL="108000" algn="ctr">
              <a:spcBef>
                <a:spcPts val="600"/>
              </a:spcBef>
            </a:pPr>
            <a:r>
              <a:rPr lang="ja-JP" altLang="en-US" sz="2400" dirty="0" smtClean="0">
                <a:solidFill>
                  <a:prstClr val="black"/>
                </a:solidFill>
                <a:latin typeface="HG丸ｺﾞｼｯｸM-PRO" pitchFamily="50" charset="-128"/>
                <a:ea typeface="HG丸ｺﾞｼｯｸM-PRO" pitchFamily="50" charset="-128"/>
              </a:rPr>
              <a:t>２　広島市の取組（ひろしま地図ナビ（</a:t>
            </a:r>
            <a:r>
              <a:rPr lang="en-US" altLang="ja-JP" sz="2400" dirty="0" smtClean="0">
                <a:solidFill>
                  <a:prstClr val="black"/>
                </a:solidFill>
                <a:latin typeface="HG丸ｺﾞｼｯｸM-PRO" pitchFamily="50" charset="-128"/>
                <a:ea typeface="HG丸ｺﾞｼｯｸM-PRO" pitchFamily="50" charset="-128"/>
              </a:rPr>
              <a:t>GIS</a:t>
            </a:r>
            <a:r>
              <a:rPr lang="ja-JP" altLang="en-US" sz="2400" dirty="0" smtClean="0">
                <a:solidFill>
                  <a:prstClr val="black"/>
                </a:solidFill>
                <a:latin typeface="HG丸ｺﾞｼｯｸM-PRO" pitchFamily="50" charset="-128"/>
                <a:ea typeface="HG丸ｺﾞｼｯｸM-PRO" pitchFamily="50" charset="-128"/>
              </a:rPr>
              <a:t>）</a:t>
            </a:r>
            <a:r>
              <a:rPr lang="ja-JP" altLang="en-US" sz="2400" dirty="0">
                <a:solidFill>
                  <a:prstClr val="black"/>
                </a:solidFill>
                <a:latin typeface="HG丸ｺﾞｼｯｸM-PRO" pitchFamily="50" charset="-128"/>
                <a:ea typeface="HG丸ｺﾞｼｯｸM-PRO" pitchFamily="50" charset="-128"/>
              </a:rPr>
              <a:t>）</a:t>
            </a:r>
          </a:p>
        </p:txBody>
      </p:sp>
      <p:pic>
        <p:nvPicPr>
          <p:cNvPr id="4" name="図 3"/>
          <p:cNvPicPr>
            <a:picLocks noChangeAspect="1"/>
          </p:cNvPicPr>
          <p:nvPr/>
        </p:nvPicPr>
        <p:blipFill>
          <a:blip r:embed="rId5"/>
          <a:stretch>
            <a:fillRect/>
          </a:stretch>
        </p:blipFill>
        <p:spPr>
          <a:xfrm>
            <a:off x="1613947" y="610803"/>
            <a:ext cx="6678106" cy="5489000"/>
          </a:xfrm>
          <a:prstGeom prst="rect">
            <a:avLst/>
          </a:prstGeom>
        </p:spPr>
      </p:pic>
      <p:graphicFrame>
        <p:nvGraphicFramePr>
          <p:cNvPr id="8" name="オブジェクト 7"/>
          <p:cNvGraphicFramePr>
            <a:graphicFrameLocks noChangeAspect="1"/>
          </p:cNvGraphicFramePr>
          <p:nvPr>
            <p:extLst>
              <p:ext uri="{D42A27DB-BD31-4B8C-83A1-F6EECF244321}">
                <p14:modId xmlns:p14="http://schemas.microsoft.com/office/powerpoint/2010/main" val="95118540"/>
              </p:ext>
            </p:extLst>
          </p:nvPr>
        </p:nvGraphicFramePr>
        <p:xfrm>
          <a:off x="4262438" y="3184525"/>
          <a:ext cx="1381125" cy="485775"/>
        </p:xfrm>
        <a:graphic>
          <a:graphicData uri="http://schemas.openxmlformats.org/presentationml/2006/ole">
            <mc:AlternateContent xmlns:mc="http://schemas.openxmlformats.org/markup-compatibility/2006">
              <mc:Choice xmlns:v="urn:schemas-microsoft-com:vml" Requires="v">
                <p:oleObj spid="_x0000_s1049" name="ワークシート" r:id="rId6" imgW="1381017" imgH="485880" progId="Excel.Sheet.12">
                  <p:embed/>
                </p:oleObj>
              </mc:Choice>
              <mc:Fallback>
                <p:oleObj name="ワークシート" r:id="rId6" imgW="1381017" imgH="485880" progId="Excel.Sheet.12">
                  <p:embed/>
                  <p:pic>
                    <p:nvPicPr>
                      <p:cNvPr id="0" name=""/>
                      <p:cNvPicPr/>
                      <p:nvPr/>
                    </p:nvPicPr>
                    <p:blipFill>
                      <a:blip r:embed="rId7"/>
                      <a:stretch>
                        <a:fillRect/>
                      </a:stretch>
                    </p:blipFill>
                    <p:spPr>
                      <a:xfrm>
                        <a:off x="4262438" y="3184525"/>
                        <a:ext cx="1381125" cy="485775"/>
                      </a:xfrm>
                      <a:prstGeom prst="rect">
                        <a:avLst/>
                      </a:prstGeom>
                    </p:spPr>
                  </p:pic>
                </p:oleObj>
              </mc:Fallback>
            </mc:AlternateContent>
          </a:graphicData>
        </a:graphic>
      </p:graphicFrame>
      <p:graphicFrame>
        <p:nvGraphicFramePr>
          <p:cNvPr id="14" name="表 13"/>
          <p:cNvGraphicFramePr>
            <a:graphicFrameLocks noGrp="1"/>
          </p:cNvGraphicFramePr>
          <p:nvPr>
            <p:extLst>
              <p:ext uri="{D42A27DB-BD31-4B8C-83A1-F6EECF244321}">
                <p14:modId xmlns:p14="http://schemas.microsoft.com/office/powerpoint/2010/main" val="1969269610"/>
              </p:ext>
            </p:extLst>
          </p:nvPr>
        </p:nvGraphicFramePr>
        <p:xfrm>
          <a:off x="5529064" y="1614672"/>
          <a:ext cx="1854662" cy="4572000"/>
        </p:xfrm>
        <a:graphic>
          <a:graphicData uri="http://schemas.openxmlformats.org/drawingml/2006/table">
            <a:tbl>
              <a:tblPr firstRow="1" bandRow="1">
                <a:tableStyleId>{5C22544A-7EE6-4342-B048-85BDC9FD1C3A}</a:tableStyleId>
              </a:tblPr>
              <a:tblGrid>
                <a:gridCol w="342494">
                  <a:extLst>
                    <a:ext uri="{9D8B030D-6E8A-4147-A177-3AD203B41FA5}">
                      <a16:colId xmlns:a16="http://schemas.microsoft.com/office/drawing/2014/main" xmlns="" val="3198230900"/>
                    </a:ext>
                  </a:extLst>
                </a:gridCol>
                <a:gridCol w="1512168">
                  <a:extLst>
                    <a:ext uri="{9D8B030D-6E8A-4147-A177-3AD203B41FA5}">
                      <a16:colId xmlns:a16="http://schemas.microsoft.com/office/drawing/2014/main" xmlns="" val="1569449191"/>
                    </a:ext>
                  </a:extLst>
                </a:gridCol>
              </a:tblGrid>
              <a:tr h="205145">
                <a:tc gridSpan="2">
                  <a:txBody>
                    <a:bodyPr/>
                    <a:lstStyle/>
                    <a:p>
                      <a:pPr algn="ctr"/>
                      <a:r>
                        <a:rPr kumimoji="1" lang="ja-JP" altLang="en-US" sz="900" dirty="0" smtClean="0"/>
                        <a:t>データ名</a:t>
                      </a:r>
                      <a:endParaRPr kumimoji="1" lang="ja-JP" altLang="en-US" sz="900" dirty="0"/>
                    </a:p>
                  </a:txBody>
                  <a:tcPr/>
                </a:tc>
                <a:tc hMerge="1">
                  <a:txBody>
                    <a:bodyPr/>
                    <a:lstStyle/>
                    <a:p>
                      <a:endParaRPr kumimoji="1" lang="ja-JP" altLang="en-US" sz="900" dirty="0"/>
                    </a:p>
                  </a:txBody>
                  <a:tcPr/>
                </a:tc>
                <a:extLst>
                  <a:ext uri="{0D108BD9-81ED-4DB2-BD59-A6C34878D82A}">
                    <a16:rowId xmlns:a16="http://schemas.microsoft.com/office/drawing/2014/main" xmlns="" val="3644410826"/>
                  </a:ext>
                </a:extLst>
              </a:tr>
              <a:tr h="205145">
                <a:tc>
                  <a:txBody>
                    <a:bodyPr/>
                    <a:lstStyle/>
                    <a:p>
                      <a:pPr algn="ctr"/>
                      <a:r>
                        <a:rPr kumimoji="1" lang="en-US" altLang="ja-JP" sz="900" dirty="0" smtClean="0"/>
                        <a:t>1</a:t>
                      </a:r>
                    </a:p>
                  </a:txBody>
                  <a:tcPr/>
                </a:tc>
                <a:tc>
                  <a:txBody>
                    <a:bodyPr/>
                    <a:lstStyle/>
                    <a:p>
                      <a:r>
                        <a:rPr kumimoji="1" lang="ja-JP" altLang="en-US" sz="900" dirty="0" smtClean="0"/>
                        <a:t>市役所、区役所・出張所等</a:t>
                      </a:r>
                      <a:endParaRPr kumimoji="1" lang="ja-JP" altLang="en-US" sz="900" dirty="0"/>
                    </a:p>
                  </a:txBody>
                  <a:tcPr/>
                </a:tc>
                <a:extLst>
                  <a:ext uri="{0D108BD9-81ED-4DB2-BD59-A6C34878D82A}">
                    <a16:rowId xmlns:a16="http://schemas.microsoft.com/office/drawing/2014/main" xmlns="" val="3383981439"/>
                  </a:ext>
                </a:extLst>
              </a:tr>
              <a:tr h="205145">
                <a:tc>
                  <a:txBody>
                    <a:bodyPr/>
                    <a:lstStyle/>
                    <a:p>
                      <a:pPr algn="ctr"/>
                      <a:r>
                        <a:rPr kumimoji="1" lang="en-US" altLang="ja-JP" sz="900" dirty="0" smtClean="0"/>
                        <a:t>2</a:t>
                      </a:r>
                      <a:endParaRPr kumimoji="1" lang="ja-JP" altLang="en-US" sz="900" dirty="0"/>
                    </a:p>
                  </a:txBody>
                  <a:tcPr/>
                </a:tc>
                <a:tc>
                  <a:txBody>
                    <a:bodyPr/>
                    <a:lstStyle/>
                    <a:p>
                      <a:r>
                        <a:rPr kumimoji="1" lang="ja-JP" altLang="en-US" sz="900" dirty="0" smtClean="0"/>
                        <a:t>消防署所</a:t>
                      </a:r>
                      <a:endParaRPr kumimoji="1" lang="ja-JP" altLang="en-US" sz="900" dirty="0"/>
                    </a:p>
                  </a:txBody>
                  <a:tcPr/>
                </a:tc>
                <a:extLst>
                  <a:ext uri="{0D108BD9-81ED-4DB2-BD59-A6C34878D82A}">
                    <a16:rowId xmlns:a16="http://schemas.microsoft.com/office/drawing/2014/main" xmlns="" val="3644714758"/>
                  </a:ext>
                </a:extLst>
              </a:tr>
              <a:tr h="205145">
                <a:tc>
                  <a:txBody>
                    <a:bodyPr/>
                    <a:lstStyle/>
                    <a:p>
                      <a:pPr algn="ctr"/>
                      <a:r>
                        <a:rPr kumimoji="1" lang="en-US" altLang="ja-JP" sz="900" dirty="0" smtClean="0"/>
                        <a:t>3</a:t>
                      </a:r>
                      <a:endParaRPr kumimoji="1" lang="ja-JP" altLang="en-US" sz="900" dirty="0"/>
                    </a:p>
                  </a:txBody>
                  <a:tcPr/>
                </a:tc>
                <a:tc>
                  <a:txBody>
                    <a:bodyPr/>
                    <a:lstStyle/>
                    <a:p>
                      <a:r>
                        <a:rPr kumimoji="1" lang="ja-JP" altLang="en-US" sz="900" dirty="0" smtClean="0"/>
                        <a:t>文化施設</a:t>
                      </a:r>
                      <a:endParaRPr kumimoji="1" lang="ja-JP" altLang="en-US" sz="900" dirty="0"/>
                    </a:p>
                  </a:txBody>
                  <a:tcPr/>
                </a:tc>
                <a:extLst>
                  <a:ext uri="{0D108BD9-81ED-4DB2-BD59-A6C34878D82A}">
                    <a16:rowId xmlns:a16="http://schemas.microsoft.com/office/drawing/2014/main" xmlns="" val="3593544880"/>
                  </a:ext>
                </a:extLst>
              </a:tr>
              <a:tr h="205145">
                <a:tc>
                  <a:txBody>
                    <a:bodyPr/>
                    <a:lstStyle/>
                    <a:p>
                      <a:pPr algn="ctr"/>
                      <a:r>
                        <a:rPr kumimoji="1" lang="en-US" altLang="ja-JP" sz="900" dirty="0" smtClean="0"/>
                        <a:t>4</a:t>
                      </a:r>
                      <a:endParaRPr kumimoji="1" lang="ja-JP" altLang="en-US" sz="900" dirty="0"/>
                    </a:p>
                  </a:txBody>
                  <a:tcPr/>
                </a:tc>
                <a:tc>
                  <a:txBody>
                    <a:bodyPr/>
                    <a:lstStyle/>
                    <a:p>
                      <a:r>
                        <a:rPr kumimoji="1" lang="ja-JP" altLang="en-US" sz="900" dirty="0" smtClean="0"/>
                        <a:t>スポーツ施設</a:t>
                      </a:r>
                      <a:endParaRPr kumimoji="1" lang="ja-JP" altLang="en-US" sz="900" dirty="0"/>
                    </a:p>
                  </a:txBody>
                  <a:tcPr/>
                </a:tc>
                <a:extLst>
                  <a:ext uri="{0D108BD9-81ED-4DB2-BD59-A6C34878D82A}">
                    <a16:rowId xmlns:a16="http://schemas.microsoft.com/office/drawing/2014/main" xmlns="" val="1573397809"/>
                  </a:ext>
                </a:extLst>
              </a:tr>
              <a:tr h="205145">
                <a:tc>
                  <a:txBody>
                    <a:bodyPr/>
                    <a:lstStyle/>
                    <a:p>
                      <a:pPr algn="ctr"/>
                      <a:r>
                        <a:rPr kumimoji="1" lang="en-US" altLang="ja-JP" sz="900" dirty="0" smtClean="0"/>
                        <a:t>5</a:t>
                      </a:r>
                      <a:endParaRPr kumimoji="1" lang="ja-JP" altLang="en-US" sz="900" dirty="0"/>
                    </a:p>
                  </a:txBody>
                  <a:tcPr/>
                </a:tc>
                <a:tc>
                  <a:txBody>
                    <a:bodyPr/>
                    <a:lstStyle/>
                    <a:p>
                      <a:r>
                        <a:rPr kumimoji="1" lang="ja-JP" altLang="en-US" sz="900" dirty="0" smtClean="0"/>
                        <a:t>図書館</a:t>
                      </a:r>
                      <a:endParaRPr kumimoji="1" lang="ja-JP" altLang="en-US" sz="900" dirty="0"/>
                    </a:p>
                  </a:txBody>
                  <a:tcPr/>
                </a:tc>
                <a:extLst>
                  <a:ext uri="{0D108BD9-81ED-4DB2-BD59-A6C34878D82A}">
                    <a16:rowId xmlns:a16="http://schemas.microsoft.com/office/drawing/2014/main" xmlns="" val="3025940597"/>
                  </a:ext>
                </a:extLst>
              </a:tr>
              <a:tr h="205145">
                <a:tc>
                  <a:txBody>
                    <a:bodyPr/>
                    <a:lstStyle/>
                    <a:p>
                      <a:pPr algn="ctr"/>
                      <a:r>
                        <a:rPr kumimoji="1" lang="en-US" altLang="ja-JP" sz="900" dirty="0" smtClean="0"/>
                        <a:t>6</a:t>
                      </a:r>
                      <a:endParaRPr kumimoji="1" lang="ja-JP" altLang="en-US" sz="900" dirty="0"/>
                    </a:p>
                  </a:txBody>
                  <a:tcPr/>
                </a:tc>
                <a:tc>
                  <a:txBody>
                    <a:bodyPr/>
                    <a:lstStyle/>
                    <a:p>
                      <a:r>
                        <a:rPr kumimoji="1" lang="ja-JP" altLang="en-US" sz="900" dirty="0" smtClean="0"/>
                        <a:t>公民館</a:t>
                      </a:r>
                      <a:endParaRPr kumimoji="1" lang="ja-JP" altLang="en-US" sz="900" dirty="0"/>
                    </a:p>
                  </a:txBody>
                  <a:tcPr/>
                </a:tc>
                <a:extLst>
                  <a:ext uri="{0D108BD9-81ED-4DB2-BD59-A6C34878D82A}">
                    <a16:rowId xmlns:a16="http://schemas.microsoft.com/office/drawing/2014/main" xmlns="" val="1080970844"/>
                  </a:ext>
                </a:extLst>
              </a:tr>
              <a:tr h="205145">
                <a:tc>
                  <a:txBody>
                    <a:bodyPr/>
                    <a:lstStyle/>
                    <a:p>
                      <a:pPr algn="ctr"/>
                      <a:r>
                        <a:rPr kumimoji="1" lang="en-US" altLang="ja-JP" sz="900" dirty="0" smtClean="0"/>
                        <a:t>7</a:t>
                      </a:r>
                      <a:endParaRPr kumimoji="1" lang="ja-JP" altLang="en-US" sz="900" dirty="0"/>
                    </a:p>
                  </a:txBody>
                  <a:tcPr/>
                </a:tc>
                <a:tc>
                  <a:txBody>
                    <a:bodyPr/>
                    <a:lstStyle/>
                    <a:p>
                      <a:r>
                        <a:rPr kumimoji="1" lang="ja-JP" altLang="en-US" sz="900" dirty="0" smtClean="0"/>
                        <a:t>地区集会所</a:t>
                      </a:r>
                      <a:endParaRPr kumimoji="1" lang="ja-JP" altLang="en-US" sz="900" dirty="0"/>
                    </a:p>
                  </a:txBody>
                  <a:tcPr/>
                </a:tc>
                <a:extLst>
                  <a:ext uri="{0D108BD9-81ED-4DB2-BD59-A6C34878D82A}">
                    <a16:rowId xmlns:a16="http://schemas.microsoft.com/office/drawing/2014/main" xmlns="" val="1213839985"/>
                  </a:ext>
                </a:extLst>
              </a:tr>
              <a:tr h="205145">
                <a:tc>
                  <a:txBody>
                    <a:bodyPr/>
                    <a:lstStyle/>
                    <a:p>
                      <a:pPr algn="ctr"/>
                      <a:r>
                        <a:rPr kumimoji="1" lang="en-US" altLang="ja-JP" sz="900" dirty="0" smtClean="0"/>
                        <a:t>8</a:t>
                      </a:r>
                      <a:endParaRPr kumimoji="1" lang="ja-JP" altLang="en-US" sz="900" dirty="0"/>
                    </a:p>
                  </a:txBody>
                  <a:tcPr/>
                </a:tc>
                <a:tc>
                  <a:txBody>
                    <a:bodyPr/>
                    <a:lstStyle/>
                    <a:p>
                      <a:r>
                        <a:rPr kumimoji="1" lang="zh-TW" altLang="en-US" sz="900" dirty="0" smtClean="0"/>
                        <a:t>青少年教育施設</a:t>
                      </a:r>
                      <a:endParaRPr kumimoji="1" lang="ja-JP" altLang="en-US" sz="900" dirty="0"/>
                    </a:p>
                  </a:txBody>
                  <a:tcPr/>
                </a:tc>
                <a:extLst>
                  <a:ext uri="{0D108BD9-81ED-4DB2-BD59-A6C34878D82A}">
                    <a16:rowId xmlns:a16="http://schemas.microsoft.com/office/drawing/2014/main" xmlns="" val="971840845"/>
                  </a:ext>
                </a:extLst>
              </a:tr>
              <a:tr h="205145">
                <a:tc>
                  <a:txBody>
                    <a:bodyPr/>
                    <a:lstStyle/>
                    <a:p>
                      <a:pPr algn="ctr"/>
                      <a:r>
                        <a:rPr kumimoji="1" lang="en-US" altLang="ja-JP" sz="900" dirty="0" smtClean="0"/>
                        <a:t>9</a:t>
                      </a:r>
                      <a:endParaRPr kumimoji="1" lang="ja-JP" altLang="en-US" sz="900" dirty="0"/>
                    </a:p>
                  </a:txBody>
                  <a:tcPr/>
                </a:tc>
                <a:tc>
                  <a:txBody>
                    <a:bodyPr/>
                    <a:lstStyle/>
                    <a:p>
                      <a:r>
                        <a:rPr kumimoji="1" lang="ja-JP" altLang="en-US" sz="900" dirty="0" smtClean="0"/>
                        <a:t>児童館</a:t>
                      </a:r>
                      <a:endParaRPr kumimoji="1" lang="ja-JP" altLang="en-US" sz="900" dirty="0"/>
                    </a:p>
                  </a:txBody>
                  <a:tcPr/>
                </a:tc>
                <a:extLst>
                  <a:ext uri="{0D108BD9-81ED-4DB2-BD59-A6C34878D82A}">
                    <a16:rowId xmlns:a16="http://schemas.microsoft.com/office/drawing/2014/main" xmlns="" val="1239358813"/>
                  </a:ext>
                </a:extLst>
              </a:tr>
              <a:tr h="205145">
                <a:tc>
                  <a:txBody>
                    <a:bodyPr/>
                    <a:lstStyle/>
                    <a:p>
                      <a:pPr algn="ctr"/>
                      <a:r>
                        <a:rPr kumimoji="1" lang="en-US" altLang="ja-JP" sz="900" dirty="0" smtClean="0"/>
                        <a:t>10</a:t>
                      </a:r>
                      <a:endParaRPr kumimoji="1" lang="ja-JP" altLang="en-US" sz="900" dirty="0"/>
                    </a:p>
                  </a:txBody>
                  <a:tcPr/>
                </a:tc>
                <a:tc>
                  <a:txBody>
                    <a:bodyPr/>
                    <a:lstStyle/>
                    <a:p>
                      <a:r>
                        <a:rPr kumimoji="1" lang="ja-JP" altLang="en-US" sz="900" dirty="0" smtClean="0"/>
                        <a:t>放課後児童クラブ</a:t>
                      </a:r>
                      <a:endParaRPr kumimoji="1" lang="ja-JP" altLang="en-US" sz="900" dirty="0"/>
                    </a:p>
                  </a:txBody>
                  <a:tcPr/>
                </a:tc>
                <a:extLst>
                  <a:ext uri="{0D108BD9-81ED-4DB2-BD59-A6C34878D82A}">
                    <a16:rowId xmlns:a16="http://schemas.microsoft.com/office/drawing/2014/main" xmlns="" val="454665554"/>
                  </a:ext>
                </a:extLst>
              </a:tr>
              <a:tr h="205145">
                <a:tc>
                  <a:txBody>
                    <a:bodyPr/>
                    <a:lstStyle/>
                    <a:p>
                      <a:pPr algn="ctr"/>
                      <a:r>
                        <a:rPr kumimoji="1" lang="en-US" altLang="ja-JP" sz="900" dirty="0" smtClean="0"/>
                        <a:t>11</a:t>
                      </a:r>
                      <a:endParaRPr kumimoji="1" lang="ja-JP" altLang="en-US" sz="900" dirty="0"/>
                    </a:p>
                  </a:txBody>
                  <a:tcPr/>
                </a:tc>
                <a:tc>
                  <a:txBody>
                    <a:bodyPr/>
                    <a:lstStyle/>
                    <a:p>
                      <a:r>
                        <a:rPr kumimoji="1" lang="ja-JP" altLang="en-US" sz="900" dirty="0" smtClean="0"/>
                        <a:t>市営駐車場</a:t>
                      </a:r>
                      <a:endParaRPr kumimoji="1" lang="ja-JP" altLang="en-US" sz="900" dirty="0"/>
                    </a:p>
                  </a:txBody>
                  <a:tcPr/>
                </a:tc>
                <a:extLst>
                  <a:ext uri="{0D108BD9-81ED-4DB2-BD59-A6C34878D82A}">
                    <a16:rowId xmlns:a16="http://schemas.microsoft.com/office/drawing/2014/main" xmlns="" val="2627072183"/>
                  </a:ext>
                </a:extLst>
              </a:tr>
              <a:tr h="205145">
                <a:tc>
                  <a:txBody>
                    <a:bodyPr/>
                    <a:lstStyle/>
                    <a:p>
                      <a:pPr algn="ctr"/>
                      <a:r>
                        <a:rPr kumimoji="1" lang="en-US" altLang="ja-JP" sz="900" dirty="0" smtClean="0"/>
                        <a:t>12</a:t>
                      </a:r>
                      <a:endParaRPr kumimoji="1" lang="ja-JP" altLang="en-US" sz="900" dirty="0"/>
                    </a:p>
                  </a:txBody>
                  <a:tcPr/>
                </a:tc>
                <a:tc>
                  <a:txBody>
                    <a:bodyPr/>
                    <a:lstStyle/>
                    <a:p>
                      <a:r>
                        <a:rPr kumimoji="1" lang="zh-TW" altLang="en-US" sz="900" dirty="0" smtClean="0"/>
                        <a:t>市営有料駐輪場</a:t>
                      </a:r>
                      <a:endParaRPr kumimoji="1" lang="ja-JP" altLang="en-US" sz="900" dirty="0"/>
                    </a:p>
                  </a:txBody>
                  <a:tcPr/>
                </a:tc>
                <a:extLst>
                  <a:ext uri="{0D108BD9-81ED-4DB2-BD59-A6C34878D82A}">
                    <a16:rowId xmlns:a16="http://schemas.microsoft.com/office/drawing/2014/main" xmlns="" val="4109922689"/>
                  </a:ext>
                </a:extLst>
              </a:tr>
              <a:tr h="205145">
                <a:tc>
                  <a:txBody>
                    <a:bodyPr/>
                    <a:lstStyle/>
                    <a:p>
                      <a:pPr algn="ctr"/>
                      <a:r>
                        <a:rPr kumimoji="1" lang="en-US" altLang="ja-JP" sz="900" dirty="0" smtClean="0"/>
                        <a:t>13</a:t>
                      </a:r>
                      <a:endParaRPr kumimoji="1" lang="ja-JP" altLang="en-US" sz="900" dirty="0"/>
                    </a:p>
                  </a:txBody>
                  <a:tcPr/>
                </a:tc>
                <a:tc>
                  <a:txBody>
                    <a:bodyPr/>
                    <a:lstStyle/>
                    <a:p>
                      <a:r>
                        <a:rPr kumimoji="1" lang="ja-JP" altLang="en-US" sz="900" dirty="0" smtClean="0"/>
                        <a:t>公園・緑地</a:t>
                      </a:r>
                      <a:endParaRPr kumimoji="1" lang="ja-JP" altLang="en-US" sz="900" dirty="0"/>
                    </a:p>
                  </a:txBody>
                  <a:tcPr/>
                </a:tc>
                <a:extLst>
                  <a:ext uri="{0D108BD9-81ED-4DB2-BD59-A6C34878D82A}">
                    <a16:rowId xmlns:a16="http://schemas.microsoft.com/office/drawing/2014/main" xmlns="" val="1097955127"/>
                  </a:ext>
                </a:extLst>
              </a:tr>
              <a:tr h="205145">
                <a:tc>
                  <a:txBody>
                    <a:bodyPr/>
                    <a:lstStyle/>
                    <a:p>
                      <a:pPr algn="ctr"/>
                      <a:r>
                        <a:rPr kumimoji="1" lang="en-US" altLang="ja-JP" sz="900" dirty="0" smtClean="0"/>
                        <a:t>14</a:t>
                      </a:r>
                      <a:endParaRPr kumimoji="1" lang="ja-JP" altLang="en-US" sz="900" dirty="0"/>
                    </a:p>
                  </a:txBody>
                  <a:tcPr/>
                </a:tc>
                <a:tc>
                  <a:txBody>
                    <a:bodyPr/>
                    <a:lstStyle/>
                    <a:p>
                      <a:r>
                        <a:rPr kumimoji="1" lang="zh-TW" altLang="en-US" sz="900" dirty="0" smtClean="0"/>
                        <a:t>水道局管理事務所</a:t>
                      </a:r>
                      <a:endParaRPr kumimoji="1" lang="ja-JP" altLang="en-US" sz="900" dirty="0"/>
                    </a:p>
                  </a:txBody>
                  <a:tcPr/>
                </a:tc>
                <a:extLst>
                  <a:ext uri="{0D108BD9-81ED-4DB2-BD59-A6C34878D82A}">
                    <a16:rowId xmlns:a16="http://schemas.microsoft.com/office/drawing/2014/main" xmlns="" val="1067635649"/>
                  </a:ext>
                </a:extLst>
              </a:tr>
              <a:tr h="205145">
                <a:tc>
                  <a:txBody>
                    <a:bodyPr/>
                    <a:lstStyle/>
                    <a:p>
                      <a:pPr algn="ctr"/>
                      <a:r>
                        <a:rPr kumimoji="1" lang="en-US" altLang="ja-JP" sz="900" dirty="0" smtClean="0"/>
                        <a:t>15</a:t>
                      </a:r>
                      <a:endParaRPr kumimoji="1" lang="ja-JP" altLang="en-US" sz="900" dirty="0"/>
                    </a:p>
                  </a:txBody>
                  <a:tcPr/>
                </a:tc>
                <a:tc>
                  <a:txBody>
                    <a:bodyPr/>
                    <a:lstStyle/>
                    <a:p>
                      <a:r>
                        <a:rPr kumimoji="1" lang="zh-TW" altLang="en-US" sz="900" dirty="0" smtClean="0"/>
                        <a:t>水道局浄水場</a:t>
                      </a:r>
                      <a:endParaRPr kumimoji="1" lang="ja-JP" altLang="en-US" sz="900" dirty="0"/>
                    </a:p>
                  </a:txBody>
                  <a:tcPr/>
                </a:tc>
                <a:extLst>
                  <a:ext uri="{0D108BD9-81ED-4DB2-BD59-A6C34878D82A}">
                    <a16:rowId xmlns:a16="http://schemas.microsoft.com/office/drawing/2014/main" xmlns="" val="918012082"/>
                  </a:ext>
                </a:extLst>
              </a:tr>
              <a:tr h="205145">
                <a:tc>
                  <a:txBody>
                    <a:bodyPr/>
                    <a:lstStyle/>
                    <a:p>
                      <a:pPr algn="ctr"/>
                      <a:r>
                        <a:rPr kumimoji="1" lang="en-US" altLang="ja-JP" sz="900" dirty="0" smtClean="0"/>
                        <a:t>16</a:t>
                      </a:r>
                      <a:endParaRPr kumimoji="1" lang="ja-JP" altLang="en-US" sz="900" dirty="0"/>
                    </a:p>
                  </a:txBody>
                  <a:tcPr/>
                </a:tc>
                <a:tc>
                  <a:txBody>
                    <a:bodyPr/>
                    <a:lstStyle/>
                    <a:p>
                      <a:r>
                        <a:rPr kumimoji="1" lang="ja-JP" altLang="en-US" sz="900" dirty="0" smtClean="0"/>
                        <a:t>ごみ焼却施設等</a:t>
                      </a:r>
                      <a:endParaRPr kumimoji="1" lang="ja-JP" altLang="en-US" sz="900" dirty="0"/>
                    </a:p>
                  </a:txBody>
                  <a:tcPr/>
                </a:tc>
                <a:extLst>
                  <a:ext uri="{0D108BD9-81ED-4DB2-BD59-A6C34878D82A}">
                    <a16:rowId xmlns:a16="http://schemas.microsoft.com/office/drawing/2014/main" xmlns="" val="3904069997"/>
                  </a:ext>
                </a:extLst>
              </a:tr>
              <a:tr h="205145">
                <a:tc>
                  <a:txBody>
                    <a:bodyPr/>
                    <a:lstStyle/>
                    <a:p>
                      <a:pPr algn="ctr"/>
                      <a:r>
                        <a:rPr kumimoji="1" lang="en-US" altLang="ja-JP" sz="900" dirty="0" smtClean="0"/>
                        <a:t>17</a:t>
                      </a:r>
                      <a:endParaRPr kumimoji="1" lang="ja-JP" altLang="en-US" sz="900" dirty="0"/>
                    </a:p>
                  </a:txBody>
                  <a:tcPr/>
                </a:tc>
                <a:tc>
                  <a:txBody>
                    <a:bodyPr/>
                    <a:lstStyle/>
                    <a:p>
                      <a:r>
                        <a:rPr kumimoji="1" lang="ja-JP" altLang="en-US" sz="900" dirty="0" smtClean="0"/>
                        <a:t>リサイクル施設</a:t>
                      </a:r>
                      <a:endParaRPr kumimoji="1" lang="ja-JP" altLang="en-US" sz="900" dirty="0"/>
                    </a:p>
                  </a:txBody>
                  <a:tcPr/>
                </a:tc>
                <a:extLst>
                  <a:ext uri="{0D108BD9-81ED-4DB2-BD59-A6C34878D82A}">
                    <a16:rowId xmlns:a16="http://schemas.microsoft.com/office/drawing/2014/main" xmlns="" val="2987696959"/>
                  </a:ext>
                </a:extLst>
              </a:tr>
              <a:tr h="205145">
                <a:tc>
                  <a:txBody>
                    <a:bodyPr/>
                    <a:lstStyle/>
                    <a:p>
                      <a:pPr algn="ctr"/>
                      <a:r>
                        <a:rPr kumimoji="1" lang="en-US" altLang="ja-JP" sz="900" dirty="0" smtClean="0"/>
                        <a:t>18</a:t>
                      </a:r>
                      <a:endParaRPr kumimoji="1" lang="ja-JP" altLang="en-US" sz="900" dirty="0"/>
                    </a:p>
                  </a:txBody>
                  <a:tcPr/>
                </a:tc>
                <a:tc>
                  <a:txBody>
                    <a:bodyPr/>
                    <a:lstStyle/>
                    <a:p>
                      <a:r>
                        <a:rPr kumimoji="1" lang="ja-JP" altLang="en-US" sz="900" dirty="0" smtClean="0"/>
                        <a:t>環境事業所</a:t>
                      </a:r>
                      <a:endParaRPr kumimoji="1" lang="ja-JP" altLang="en-US" sz="900" dirty="0"/>
                    </a:p>
                  </a:txBody>
                  <a:tcPr/>
                </a:tc>
                <a:extLst>
                  <a:ext uri="{0D108BD9-81ED-4DB2-BD59-A6C34878D82A}">
                    <a16:rowId xmlns:a16="http://schemas.microsoft.com/office/drawing/2014/main" xmlns="" val="2388564524"/>
                  </a:ext>
                </a:extLst>
              </a:tr>
              <a:tr h="205145">
                <a:tc>
                  <a:txBody>
                    <a:bodyPr/>
                    <a:lstStyle/>
                    <a:p>
                      <a:pPr algn="ctr"/>
                      <a:r>
                        <a:rPr kumimoji="1" lang="en-US" altLang="ja-JP" sz="900" dirty="0" smtClean="0"/>
                        <a:t>19</a:t>
                      </a:r>
                      <a:endParaRPr kumimoji="1" lang="ja-JP" altLang="en-US" sz="900" dirty="0"/>
                    </a:p>
                  </a:txBody>
                  <a:tcPr/>
                </a:tc>
                <a:tc>
                  <a:txBody>
                    <a:bodyPr/>
                    <a:lstStyle/>
                    <a:p>
                      <a:r>
                        <a:rPr kumimoji="1" lang="en-US" altLang="ja-JP" sz="900" dirty="0" smtClean="0"/>
                        <a:t>AED</a:t>
                      </a:r>
                      <a:r>
                        <a:rPr kumimoji="1" lang="ja-JP" altLang="en-US" sz="900" dirty="0" smtClean="0"/>
                        <a:t>設置施設</a:t>
                      </a:r>
                      <a:endParaRPr kumimoji="1" lang="ja-JP" altLang="en-US" sz="900" dirty="0"/>
                    </a:p>
                  </a:txBody>
                  <a:tcPr/>
                </a:tc>
                <a:extLst>
                  <a:ext uri="{0D108BD9-81ED-4DB2-BD59-A6C34878D82A}">
                    <a16:rowId xmlns:a16="http://schemas.microsoft.com/office/drawing/2014/main" xmlns="" val="2540550455"/>
                  </a:ext>
                </a:extLst>
              </a:tr>
            </a:tbl>
          </a:graphicData>
        </a:graphic>
      </p:graphicFrame>
      <p:cxnSp>
        <p:nvCxnSpPr>
          <p:cNvPr id="19" name="直線コネクタ 18"/>
          <p:cNvCxnSpPr/>
          <p:nvPr/>
        </p:nvCxnSpPr>
        <p:spPr>
          <a:xfrm>
            <a:off x="2216696" y="4564835"/>
            <a:ext cx="720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V="1">
            <a:off x="3304767" y="1612750"/>
            <a:ext cx="2232248" cy="2848215"/>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4867052" y="6033258"/>
            <a:ext cx="662012" cy="137512"/>
          </a:xfrm>
          <a:prstGeom prst="line">
            <a:avLst/>
          </a:prstGeom>
          <a:ln w="1905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5529064" y="1612750"/>
            <a:ext cx="1854662" cy="45580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スライド番号プレースホルダー 11"/>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7</a:t>
            </a:fld>
            <a:endParaRPr lang="ja-JP" altLang="en-US">
              <a:solidFill>
                <a:prstClr val="black">
                  <a:tint val="75000"/>
                </a:prstClr>
              </a:solidFill>
            </a:endParaRPr>
          </a:p>
        </p:txBody>
      </p:sp>
    </p:spTree>
    <p:extLst>
      <p:ext uri="{BB962C8B-B14F-4D97-AF65-F5344CB8AC3E}">
        <p14:creationId xmlns:p14="http://schemas.microsoft.com/office/powerpoint/2010/main" val="3665906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7689304" y="6253704"/>
            <a:ext cx="1290988" cy="570433"/>
            <a:chOff x="373708" y="422327"/>
            <a:chExt cx="1290988" cy="570433"/>
          </a:xfrm>
        </p:grpSpPr>
        <p:pic>
          <p:nvPicPr>
            <p:cNvPr id="9" name="Picture 3" descr="C:\Users\5402425\AppData\Local\Microsoft\Windows\Temporary Internet Files\Content.IE5\PF1NXKDM\市章（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1" name="テキスト ボックス 10"/>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5" name="正方形/長方形 4"/>
          <p:cNvSpPr/>
          <p:nvPr/>
        </p:nvSpPr>
        <p:spPr>
          <a:xfrm>
            <a:off x="-15552" y="-27384"/>
            <a:ext cx="9921552" cy="523959"/>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marL="108000" algn="ctr">
              <a:spcBef>
                <a:spcPts val="600"/>
              </a:spcBef>
            </a:pPr>
            <a:r>
              <a:rPr lang="ja-JP" altLang="en-US" sz="2400" dirty="0" smtClean="0">
                <a:solidFill>
                  <a:prstClr val="black"/>
                </a:solidFill>
                <a:latin typeface="HG丸ｺﾞｼｯｸM-PRO" pitchFamily="50" charset="-128"/>
                <a:ea typeface="HG丸ｺﾞｼｯｸM-PRO" pitchFamily="50" charset="-128"/>
              </a:rPr>
              <a:t>２　広島市の取組（ひろしま地図ナビ（</a:t>
            </a:r>
            <a:r>
              <a:rPr lang="en-US" altLang="ja-JP" sz="2400" dirty="0" smtClean="0">
                <a:solidFill>
                  <a:prstClr val="black"/>
                </a:solidFill>
                <a:latin typeface="HG丸ｺﾞｼｯｸM-PRO" pitchFamily="50" charset="-128"/>
                <a:ea typeface="HG丸ｺﾞｼｯｸM-PRO" pitchFamily="50" charset="-128"/>
              </a:rPr>
              <a:t>GIS</a:t>
            </a:r>
            <a:r>
              <a:rPr lang="ja-JP" altLang="en-US" sz="2400" dirty="0" smtClean="0">
                <a:solidFill>
                  <a:prstClr val="black"/>
                </a:solidFill>
                <a:latin typeface="HG丸ｺﾞｼｯｸM-PRO" pitchFamily="50" charset="-128"/>
                <a:ea typeface="HG丸ｺﾞｼｯｸM-PRO" pitchFamily="50" charset="-128"/>
              </a:rPr>
              <a:t>）</a:t>
            </a:r>
            <a:r>
              <a:rPr lang="ja-JP" altLang="en-US" sz="2400" dirty="0">
                <a:solidFill>
                  <a:prstClr val="black"/>
                </a:solidFill>
                <a:latin typeface="HG丸ｺﾞｼｯｸM-PRO" pitchFamily="50" charset="-128"/>
                <a:ea typeface="HG丸ｺﾞｼｯｸM-PRO" pitchFamily="50" charset="-128"/>
              </a:rPr>
              <a:t>）</a:t>
            </a:r>
          </a:p>
        </p:txBody>
      </p:sp>
      <p:pic>
        <p:nvPicPr>
          <p:cNvPr id="2" name="図 1"/>
          <p:cNvPicPr>
            <a:picLocks noChangeAspect="1"/>
          </p:cNvPicPr>
          <p:nvPr/>
        </p:nvPicPr>
        <p:blipFill>
          <a:blip r:embed="rId4"/>
          <a:stretch>
            <a:fillRect/>
          </a:stretch>
        </p:blipFill>
        <p:spPr>
          <a:xfrm>
            <a:off x="788125" y="616447"/>
            <a:ext cx="8314198" cy="5627902"/>
          </a:xfrm>
          <a:prstGeom prst="rect">
            <a:avLst/>
          </a:prstGeom>
        </p:spPr>
      </p:pic>
      <p:sp>
        <p:nvSpPr>
          <p:cNvPr id="8" name="スライド番号プレースホルダー 7"/>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8</a:t>
            </a:fld>
            <a:endParaRPr lang="ja-JP" altLang="en-US">
              <a:solidFill>
                <a:prstClr val="black">
                  <a:tint val="75000"/>
                </a:prstClr>
              </a:solidFill>
            </a:endParaRPr>
          </a:p>
        </p:txBody>
      </p:sp>
    </p:spTree>
    <p:extLst>
      <p:ext uri="{BB962C8B-B14F-4D97-AF65-F5344CB8AC3E}">
        <p14:creationId xmlns:p14="http://schemas.microsoft.com/office/powerpoint/2010/main" val="33971357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05034" y="0"/>
            <a:ext cx="9105665" cy="620688"/>
          </a:xfrm>
          <a:prstGeom prst="rect">
            <a:avLst/>
          </a:prstGeom>
          <a:noFill/>
          <a:ln w="28575">
            <a:noFill/>
          </a:ln>
        </p:spPr>
        <p:txBody>
          <a:bodyPr wrap="square" lIns="90000" tIns="46800" rIns="90000" bIns="46800" rtlCol="0" anchor="ctr">
            <a:noAutofit/>
          </a:bodyPr>
          <a:lstStyle/>
          <a:p>
            <a:pPr marL="108000" algn="ctr">
              <a:spcBef>
                <a:spcPts val="600"/>
              </a:spcBef>
            </a:pPr>
            <a:r>
              <a:rPr lang="ja-JP" altLang="en-US" sz="2400" dirty="0">
                <a:solidFill>
                  <a:prstClr val="black"/>
                </a:solidFill>
                <a:latin typeface="HG丸ｺﾞｼｯｸM-PRO" pitchFamily="50" charset="-128"/>
                <a:ea typeface="HG丸ｺﾞｼｯｸM-PRO" pitchFamily="50" charset="-128"/>
              </a:rPr>
              <a:t>３</a:t>
            </a:r>
            <a:r>
              <a:rPr kumimoji="1" lang="ja-JP" altLang="en-US" sz="2400" dirty="0" smtClean="0">
                <a:solidFill>
                  <a:prstClr val="black"/>
                </a:solidFill>
                <a:latin typeface="HG丸ｺﾞｼｯｸM-PRO" pitchFamily="50" charset="-128"/>
                <a:ea typeface="HG丸ｺﾞｼｯｸM-PRO" pitchFamily="50" charset="-128"/>
              </a:rPr>
              <a:t>　オープンデータの活用事例</a:t>
            </a:r>
            <a:r>
              <a:rPr lang="ja-JP" altLang="en-US" sz="2400" dirty="0" smtClean="0">
                <a:solidFill>
                  <a:prstClr val="black"/>
                </a:solidFill>
                <a:latin typeface="HG丸ｺﾞｼｯｸM-PRO" pitchFamily="50" charset="-128"/>
                <a:ea typeface="HG丸ｺﾞｼｯｸM-PRO" pitchFamily="50" charset="-128"/>
              </a:rPr>
              <a:t>（</a:t>
            </a:r>
            <a:r>
              <a:rPr lang="ja-JP" altLang="en-US" sz="2400" dirty="0">
                <a:solidFill>
                  <a:prstClr val="black"/>
                </a:solidFill>
                <a:latin typeface="HG丸ｺﾞｼｯｸM-PRO" pitchFamily="50" charset="-128"/>
                <a:ea typeface="HG丸ｺﾞｼｯｸM-PRO" pitchFamily="50" charset="-128"/>
              </a:rPr>
              <a:t>広島市版</a:t>
            </a:r>
            <a:r>
              <a:rPr kumimoji="1" lang="en-US" altLang="ja-JP" sz="2400" dirty="0" smtClean="0">
                <a:solidFill>
                  <a:prstClr val="black"/>
                </a:solidFill>
                <a:latin typeface="HG丸ｺﾞｼｯｸM-PRO" pitchFamily="50" charset="-128"/>
                <a:ea typeface="HG丸ｺﾞｼｯｸM-PRO" pitchFamily="50" charset="-128"/>
              </a:rPr>
              <a:t>5374.jp</a:t>
            </a:r>
            <a:r>
              <a:rPr kumimoji="1" lang="ja-JP" altLang="en-US" sz="2400" dirty="0" smtClean="0">
                <a:solidFill>
                  <a:prstClr val="black"/>
                </a:solidFill>
                <a:latin typeface="HG丸ｺﾞｼｯｸM-PRO" pitchFamily="50" charset="-128"/>
                <a:ea typeface="HG丸ｺﾞｼｯｸM-PRO" pitchFamily="50" charset="-128"/>
              </a:rPr>
              <a:t>）</a:t>
            </a:r>
          </a:p>
        </p:txBody>
      </p:sp>
      <p:sp>
        <p:nvSpPr>
          <p:cNvPr id="4" name="正方形/長方形 3"/>
          <p:cNvSpPr/>
          <p:nvPr/>
        </p:nvSpPr>
        <p:spPr>
          <a:xfrm>
            <a:off x="277756" y="843555"/>
            <a:ext cx="9289032" cy="7132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tx1"/>
                </a:solidFill>
                <a:latin typeface="HG丸ｺﾞｼｯｸM-PRO" pitchFamily="50" charset="-128"/>
                <a:ea typeface="HG丸ｺﾞｼｯｸM-PRO" pitchFamily="50" charset="-128"/>
              </a:rPr>
              <a:t>あらかじめ住んでいる地域</a:t>
            </a:r>
            <a:r>
              <a:rPr lang="ja-JP" altLang="en-US" sz="1600" dirty="0">
                <a:solidFill>
                  <a:schemeClr val="tx1"/>
                </a:solidFill>
                <a:latin typeface="HG丸ｺﾞｼｯｸM-PRO" pitchFamily="50" charset="-128"/>
                <a:ea typeface="HG丸ｺﾞｼｯｸM-PRO" pitchFamily="50" charset="-128"/>
              </a:rPr>
              <a:t>を登録しておくだけで、ごみの分別種類ごとに直近に排出することができる日と、代表的なごみの品目を、スマートフォン等で簡単に確認することができる</a:t>
            </a:r>
            <a:r>
              <a:rPr lang="en-US" altLang="ja-JP" sz="1600" dirty="0" smtClean="0">
                <a:solidFill>
                  <a:schemeClr val="tx1"/>
                </a:solidFill>
                <a:latin typeface="HG丸ｺﾞｼｯｸM-PRO" pitchFamily="50" charset="-128"/>
                <a:ea typeface="HG丸ｺﾞｼｯｸM-PRO" pitchFamily="50" charset="-128"/>
              </a:rPr>
              <a:t>web</a:t>
            </a:r>
            <a:r>
              <a:rPr lang="ja-JP" altLang="en-US" sz="1600" dirty="0" smtClean="0">
                <a:solidFill>
                  <a:schemeClr val="tx1"/>
                </a:solidFill>
                <a:latin typeface="HG丸ｺﾞｼｯｸM-PRO" pitchFamily="50" charset="-128"/>
                <a:ea typeface="HG丸ｺﾞｼｯｸM-PRO" pitchFamily="50" charset="-128"/>
              </a:rPr>
              <a:t>ページ。</a:t>
            </a:r>
            <a:endParaRPr lang="ja-JP" altLang="en-US" sz="1600" dirty="0">
              <a:solidFill>
                <a:schemeClr val="tx1"/>
              </a:solidFill>
              <a:latin typeface="HG丸ｺﾞｼｯｸM-PRO" pitchFamily="50" charset="-128"/>
              <a:ea typeface="HG丸ｺﾞｼｯｸM-PRO" pitchFamily="50" charset="-128"/>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7530" y="1680969"/>
            <a:ext cx="2509045" cy="446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30229" y="1627500"/>
            <a:ext cx="2541956" cy="4519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四角形吹き出し 4"/>
          <p:cNvSpPr/>
          <p:nvPr/>
        </p:nvSpPr>
        <p:spPr>
          <a:xfrm>
            <a:off x="3408967" y="2734888"/>
            <a:ext cx="2160240" cy="1152128"/>
          </a:xfrm>
          <a:prstGeom prst="wedgeRectCallout">
            <a:avLst>
              <a:gd name="adj1" fmla="val -60340"/>
              <a:gd name="adj2" fmla="val -9623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HG丸ｺﾞｼｯｸM-PRO" pitchFamily="50" charset="-128"/>
                <a:ea typeface="HG丸ｺﾞｼｯｸM-PRO" pitchFamily="50" charset="-128"/>
              </a:rPr>
              <a:t>ゴミの種類を選択すると、代表例が５０音順に表示</a:t>
            </a:r>
            <a:r>
              <a:rPr lang="ja-JP" altLang="en-US" sz="1600" dirty="0" smtClean="0">
                <a:solidFill>
                  <a:schemeClr val="tx1"/>
                </a:solidFill>
                <a:latin typeface="HG丸ｺﾞｼｯｸM-PRO" pitchFamily="50" charset="-128"/>
                <a:ea typeface="HG丸ｺﾞｼｯｸM-PRO" pitchFamily="50" charset="-128"/>
              </a:rPr>
              <a:t>され</a:t>
            </a:r>
            <a:r>
              <a:rPr lang="ja-JP" altLang="en-US" sz="1600" dirty="0">
                <a:solidFill>
                  <a:schemeClr val="tx1"/>
                </a:solidFill>
                <a:latin typeface="HG丸ｺﾞｼｯｸM-PRO" pitchFamily="50" charset="-128"/>
                <a:ea typeface="HG丸ｺﾞｼｯｸM-PRO" pitchFamily="50" charset="-128"/>
              </a:rPr>
              <a:t>る。</a:t>
            </a:r>
            <a:endParaRPr kumimoji="1" lang="ja-JP" altLang="en-US" sz="1600" dirty="0">
              <a:solidFill>
                <a:schemeClr val="tx1"/>
              </a:solidFill>
              <a:latin typeface="HG丸ｺﾞｼｯｸM-PRO" pitchFamily="50" charset="-128"/>
              <a:ea typeface="HG丸ｺﾞｼｯｸM-PRO" pitchFamily="50" charset="-128"/>
            </a:endParaRPr>
          </a:p>
        </p:txBody>
      </p:sp>
      <p:sp>
        <p:nvSpPr>
          <p:cNvPr id="6" name="右矢印 5"/>
          <p:cNvSpPr/>
          <p:nvPr/>
        </p:nvSpPr>
        <p:spPr>
          <a:xfrm>
            <a:off x="5673551" y="2986916"/>
            <a:ext cx="756000" cy="64807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p:nvGrpSpPr>
        <p:grpSpPr>
          <a:xfrm>
            <a:off x="7689304" y="6253704"/>
            <a:ext cx="1290988" cy="570433"/>
            <a:chOff x="373708" y="422327"/>
            <a:chExt cx="1290988" cy="570433"/>
          </a:xfrm>
        </p:grpSpPr>
        <p:pic>
          <p:nvPicPr>
            <p:cNvPr id="10" name="Picture 3" descr="C:\Users\5402425\AppData\Local\Microsoft\Windows\Temporary Internet Files\Content.IE5\PF1NXKDM\市章（青）.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708" y="548680"/>
              <a:ext cx="305420" cy="262257"/>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523968" y="422327"/>
              <a:ext cx="972648" cy="414385"/>
            </a:xfrm>
            <a:prstGeom prst="rect">
              <a:avLst/>
            </a:prstGeom>
            <a:noFill/>
            <a:ln w="28575">
              <a:noFill/>
            </a:ln>
          </p:spPr>
          <p:txBody>
            <a:bodyPr wrap="square" lIns="90000" tIns="46800" rIns="90000" bIns="46800" rtlCol="0">
              <a:noAutofit/>
            </a:bodyPr>
            <a:lstStyle/>
            <a:p>
              <a:pPr marL="108000" algn="dist">
                <a:lnSpc>
                  <a:spcPts val="2400"/>
                </a:lnSpc>
                <a:spcBef>
                  <a:spcPts val="600"/>
                </a:spcBef>
              </a:pPr>
              <a:r>
                <a:rPr kumimoji="1" lang="ja-JP" altLang="en-US" sz="1200" b="1" dirty="0" smtClean="0">
                  <a:solidFill>
                    <a:prstClr val="black"/>
                  </a:solidFill>
                  <a:latin typeface="HGPｺﾞｼｯｸM" panose="020B0600000000000000" pitchFamily="50" charset="-128"/>
                  <a:ea typeface="HGPｺﾞｼｯｸM" panose="020B0600000000000000" pitchFamily="50" charset="-128"/>
                </a:rPr>
                <a:t>広島市</a:t>
              </a:r>
            </a:p>
            <a:p>
              <a:pPr marL="108000">
                <a:lnSpc>
                  <a:spcPts val="2880"/>
                </a:lnSpc>
              </a:pPr>
              <a:endParaRPr kumimoji="1" lang="ja-JP" altLang="en-US" sz="900" b="1" dirty="0" smtClean="0">
                <a:solidFill>
                  <a:prstClr val="black"/>
                </a:solidFill>
                <a:latin typeface="HGPｺﾞｼｯｸM" panose="020B0600000000000000" pitchFamily="50" charset="-128"/>
                <a:ea typeface="HGPｺﾞｼｯｸM" panose="020B0600000000000000" pitchFamily="50" charset="-128"/>
              </a:endParaRPr>
            </a:p>
          </p:txBody>
        </p:sp>
        <p:sp>
          <p:nvSpPr>
            <p:cNvPr id="12" name="テキスト ボックス 11"/>
            <p:cNvSpPr txBox="1"/>
            <p:nvPr/>
          </p:nvSpPr>
          <p:spPr>
            <a:xfrm>
              <a:off x="502354" y="639210"/>
              <a:ext cx="1162342" cy="353550"/>
            </a:xfrm>
            <a:prstGeom prst="rect">
              <a:avLst/>
            </a:prstGeom>
            <a:noFill/>
            <a:ln w="28575">
              <a:noFill/>
            </a:ln>
          </p:spPr>
          <p:txBody>
            <a:bodyPr wrap="square" lIns="90000" tIns="46800" rIns="90000" bIns="46800" rtlCol="0">
              <a:noAutofit/>
            </a:bodyPr>
            <a:lstStyle/>
            <a:p>
              <a:pPr marL="108000">
                <a:spcBef>
                  <a:spcPts val="600"/>
                </a:spcBef>
              </a:pPr>
              <a:r>
                <a:rPr kumimoji="1" lang="en-US" altLang="ja-JP" sz="800" kern="0" spc="-80" dirty="0" smtClean="0">
                  <a:solidFill>
                    <a:schemeClr val="bg2">
                      <a:lumMod val="50000"/>
                    </a:schemeClr>
                  </a:solidFill>
                  <a:latin typeface="HGPｺﾞｼｯｸM" panose="020B0600000000000000" pitchFamily="50" charset="-128"/>
                  <a:ea typeface="HGPｺﾞｼｯｸM" panose="020B0600000000000000" pitchFamily="50" charset="-128"/>
                </a:rPr>
                <a:t>The City of Hiroshima</a:t>
              </a:r>
            </a:p>
            <a:p>
              <a:pPr marL="108000">
                <a:spcBef>
                  <a:spcPts val="600"/>
                </a:spcBef>
              </a:pPr>
              <a:endParaRPr kumimoji="1" lang="ja-JP" altLang="en-US" sz="1700" dirty="0" smtClean="0">
                <a:solidFill>
                  <a:prstClr val="black"/>
                </a:solidFill>
                <a:latin typeface="HG丸ｺﾞｼｯｸM-PRO" pitchFamily="50" charset="-128"/>
                <a:ea typeface="HG丸ｺﾞｼｯｸM-PRO" pitchFamily="50" charset="-128"/>
              </a:endParaRPr>
            </a:p>
          </p:txBody>
        </p:sp>
      </p:grpSp>
      <p:sp>
        <p:nvSpPr>
          <p:cNvPr id="14" name="スライド番号プレースホルダー 13"/>
          <p:cNvSpPr>
            <a:spLocks noGrp="1"/>
          </p:cNvSpPr>
          <p:nvPr>
            <p:ph type="sldNum" sz="quarter" idx="12"/>
          </p:nvPr>
        </p:nvSpPr>
        <p:spPr/>
        <p:txBody>
          <a:bodyPr/>
          <a:lstStyle/>
          <a:p>
            <a:fld id="{D2D8002D-B5B0-4BAC-B1F6-782DDCCE6D9C}" type="slidenum">
              <a:rPr lang="ja-JP" altLang="en-US" smtClean="0">
                <a:solidFill>
                  <a:prstClr val="black">
                    <a:tint val="75000"/>
                  </a:prstClr>
                </a:solidFill>
              </a:rPr>
              <a:pPr/>
              <a:t>9</a:t>
            </a:fld>
            <a:endParaRPr lang="ja-JP" altLang="en-US">
              <a:solidFill>
                <a:prstClr val="black">
                  <a:tint val="75000"/>
                </a:prstClr>
              </a:solidFill>
            </a:endParaRPr>
          </a:p>
        </p:txBody>
      </p:sp>
    </p:spTree>
    <p:extLst>
      <p:ext uri="{BB962C8B-B14F-4D97-AF65-F5344CB8AC3E}">
        <p14:creationId xmlns:p14="http://schemas.microsoft.com/office/powerpoint/2010/main" val="18981364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DDD6E6"/>
        </a:solidFill>
        <a:ln w="28575">
          <a:solidFill>
            <a:srgbClr val="A794BE"/>
          </a:solidFill>
        </a:ln>
      </a:spPr>
      <a:bodyPr wrap="square" lIns="90000" tIns="46800" rIns="90000" bIns="46800" rtlCol="0">
        <a:noAutofit/>
      </a:bodyPr>
      <a:lstStyle>
        <a:defPPr marL="108000">
          <a:spcBef>
            <a:spcPts val="600"/>
          </a:spcBef>
          <a:defRPr sz="1700" dirty="0" smtClean="0">
            <a:solidFill>
              <a:prstClr val="black"/>
            </a:solidFill>
            <a:latin typeface="HG丸ｺﾞｼｯｸM-PRO" pitchFamily="50" charset="-128"/>
            <a:ea typeface="HG丸ｺﾞｼｯｸM-PRO"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1943</Words>
  <Application>Microsoft Office PowerPoint</Application>
  <PresentationFormat>A4 210 x 297 mm</PresentationFormat>
  <Paragraphs>650</Paragraphs>
  <Slides>12</Slides>
  <Notes>12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12</vt:i4>
      </vt:variant>
    </vt:vector>
  </HeadingPairs>
  <TitlesOfParts>
    <vt:vector size="23" baseType="lpstr">
      <vt:lpstr>HGPｺﾞｼｯｸM</vt:lpstr>
      <vt:lpstr>HG丸ｺﾞｼｯｸM-PRO</vt:lpstr>
      <vt:lpstr>Meiryo UI</vt:lpstr>
      <vt:lpstr>ＭＳ Ｐゴシック</vt:lpstr>
      <vt:lpstr>ＭＳ ゴシック</vt:lpstr>
      <vt:lpstr>新細明體</vt:lpstr>
      <vt:lpstr>游ゴシック</vt:lpstr>
      <vt:lpstr>Arial</vt:lpstr>
      <vt:lpstr>Calibri</vt:lpstr>
      <vt:lpstr>Office テーマ</vt:lpstr>
      <vt:lpstr>ワークシート</vt:lpstr>
      <vt:lpstr>近隣団体の取組み事例 －広島市のオープンデータの取組み－</vt:lpstr>
      <vt:lpstr>　１　国等における取組</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近隣団体の取組み事例 －広島市のオープンデータの取組み－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2017-02-02T07:34:29Z</dcterms:created>
  <dcterms:modified xsi:type="dcterms:W3CDTF">2019-02-22T04:08:03Z</dcterms:modified>
</cp:coreProperties>
</file>