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6"/>
  </p:notesMasterIdLst>
  <p:handoutMasterIdLst>
    <p:handoutMasterId r:id="rId57"/>
  </p:handoutMasterIdLst>
  <p:sldIdLst>
    <p:sldId id="260" r:id="rId2"/>
    <p:sldId id="297" r:id="rId3"/>
    <p:sldId id="268" r:id="rId4"/>
    <p:sldId id="299" r:id="rId5"/>
    <p:sldId id="275" r:id="rId6"/>
    <p:sldId id="276" r:id="rId7"/>
    <p:sldId id="948" r:id="rId8"/>
    <p:sldId id="280" r:id="rId9"/>
    <p:sldId id="947" r:id="rId10"/>
    <p:sldId id="944" r:id="rId11"/>
    <p:sldId id="376" r:id="rId12"/>
    <p:sldId id="383" r:id="rId13"/>
    <p:sldId id="301" r:id="rId14"/>
    <p:sldId id="296" r:id="rId15"/>
    <p:sldId id="377" r:id="rId16"/>
    <p:sldId id="298" r:id="rId17"/>
    <p:sldId id="949" r:id="rId18"/>
    <p:sldId id="950" r:id="rId19"/>
    <p:sldId id="391" r:id="rId20"/>
    <p:sldId id="943" r:id="rId21"/>
    <p:sldId id="279" r:id="rId22"/>
    <p:sldId id="302" r:id="rId23"/>
    <p:sldId id="384" r:id="rId24"/>
    <p:sldId id="378" r:id="rId25"/>
    <p:sldId id="939" r:id="rId26"/>
    <p:sldId id="940" r:id="rId27"/>
    <p:sldId id="274" r:id="rId28"/>
    <p:sldId id="319" r:id="rId29"/>
    <p:sldId id="373" r:id="rId30"/>
    <p:sldId id="323" r:id="rId31"/>
    <p:sldId id="326" r:id="rId32"/>
    <p:sldId id="386" r:id="rId33"/>
    <p:sldId id="387" r:id="rId34"/>
    <p:sldId id="388" r:id="rId35"/>
    <p:sldId id="327" r:id="rId36"/>
    <p:sldId id="379" r:id="rId37"/>
    <p:sldId id="333" r:id="rId38"/>
    <p:sldId id="393" r:id="rId39"/>
    <p:sldId id="337" r:id="rId40"/>
    <p:sldId id="338" r:id="rId41"/>
    <p:sldId id="273" r:id="rId42"/>
    <p:sldId id="342" r:id="rId43"/>
    <p:sldId id="355" r:id="rId44"/>
    <p:sldId id="357" r:id="rId45"/>
    <p:sldId id="359" r:id="rId46"/>
    <p:sldId id="348" r:id="rId47"/>
    <p:sldId id="375" r:id="rId48"/>
    <p:sldId id="360" r:id="rId49"/>
    <p:sldId id="405" r:id="rId50"/>
    <p:sldId id="374" r:id="rId51"/>
    <p:sldId id="404" r:id="rId52"/>
    <p:sldId id="938" r:id="rId53"/>
    <p:sldId id="349" r:id="rId54"/>
    <p:sldId id="366" r:id="rId5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23" autoAdjust="0"/>
    <p:restoredTop sz="63339" autoAdjust="0"/>
  </p:normalViewPr>
  <p:slideViewPr>
    <p:cSldViewPr>
      <p:cViewPr varScale="1">
        <p:scale>
          <a:sx n="88" d="100"/>
          <a:sy n="88" d="100"/>
        </p:scale>
        <p:origin x="2340" y="84"/>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97" d="100"/>
          <a:sy n="97" d="100"/>
        </p:scale>
        <p:origin x="361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2019/7/4</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2019/7/4</a:t>
            </a:fld>
            <a:endParaRPr kumimoji="1" lang="ja-JP" altLang="en-US"/>
          </a:p>
        </p:txBody>
      </p:sp>
      <p:sp>
        <p:nvSpPr>
          <p:cNvPr id="4" name="スライド イメージ プレースホルダー 3"/>
          <p:cNvSpPr>
            <a:spLocks noGrp="1" noRot="1" noChangeAspect="1"/>
          </p:cNvSpPr>
          <p:nvPr>
            <p:ph type="sldImg" idx="2"/>
          </p:nvPr>
        </p:nvSpPr>
        <p:spPr>
          <a:xfrm>
            <a:off x="276198" y="229394"/>
            <a:ext cx="6308138" cy="473110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88640" y="5076056"/>
            <a:ext cx="6480720" cy="38385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768820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858320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1492205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922706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866915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33291319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472090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34182876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53</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4224018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775904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Mf_08cT7zY0"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s://cio.go.jp/policy-opendata#dataset"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9.png"/><Relationship Id="rId7" Type="http://schemas.openxmlformats.org/officeDocument/2006/relationships/diagramColors" Target="../diagrams/colors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4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1.jpeg"/><Relationship Id="rId7" Type="http://schemas.openxmlformats.org/officeDocument/2006/relationships/diagramColors" Target="../diagrams/colors4.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www.ekimae-r-e.co.jp/search/map/40/0/" TargetMode="External"/><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5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5tVVYrcaT24"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7" name="Picture 1">
            <a:extLst>
              <a:ext uri="{FF2B5EF4-FFF2-40B4-BE49-F238E27FC236}">
                <a16:creationId xmlns:a16="http://schemas.microsoft.com/office/drawing/2014/main" id="{4B85BD0D-1C9E-D14A-ABB2-D57797B924A4}"/>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305839" y="1875130"/>
            <a:ext cx="1647305" cy="1969045"/>
          </a:xfrm>
          <a:prstGeom prst="rect">
            <a:avLst/>
          </a:prstGeom>
          <a:noFill/>
          <a:ln w="1">
            <a:noFill/>
            <a:miter lim="800000"/>
            <a:headEnd/>
            <a:tailEnd type="none" w="med" len="med"/>
          </a:ln>
          <a:effectLst/>
        </p:spPr>
      </p:pic>
      <p:pic>
        <p:nvPicPr>
          <p:cNvPr id="18" name="Picture 1">
            <a:extLst>
              <a:ext uri="{FF2B5EF4-FFF2-40B4-BE49-F238E27FC236}">
                <a16:creationId xmlns:a16="http://schemas.microsoft.com/office/drawing/2014/main" id="{7682D189-D5C0-7A48-ACB4-01AA93D58A8F}"/>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314718" y="3808991"/>
            <a:ext cx="1649770" cy="1924732"/>
          </a:xfrm>
          <a:prstGeom prst="rect">
            <a:avLst/>
          </a:prstGeom>
          <a:noFill/>
          <a:ln w="1">
            <a:noFill/>
            <a:miter lim="800000"/>
            <a:headEnd/>
            <a:tailEnd type="none" w="med" len="med"/>
          </a:ln>
          <a:effectLst/>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7373707" y="1875131"/>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7380312" y="3799863"/>
            <a:ext cx="902811" cy="307777"/>
          </a:xfrm>
          <a:prstGeom prst="rect">
            <a:avLst/>
          </a:prstGeom>
          <a:noFill/>
        </p:spPr>
        <p:txBody>
          <a:bodyPr wrap="square" rtlCol="0">
            <a:spAutoFit/>
          </a:bodyPr>
          <a:lstStyle/>
          <a:p>
            <a:r>
              <a:rPr kumimoji="1" lang="ja-JP" altLang="en-US" sz="1400"/>
              <a:t>市区町村</a:t>
            </a:r>
          </a:p>
        </p:txBody>
      </p:sp>
      <p:pic>
        <p:nvPicPr>
          <p:cNvPr id="20" name="図 19">
            <a:extLst>
              <a:ext uri="{FF2B5EF4-FFF2-40B4-BE49-F238E27FC236}">
                <a16:creationId xmlns:a16="http://schemas.microsoft.com/office/drawing/2014/main" id="{8F690D74-900A-CD45-82FC-BA079A96D2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901" y="1875130"/>
            <a:ext cx="6929306" cy="3858593"/>
          </a:xfrm>
          <a:prstGeom prst="rect">
            <a:avLst/>
          </a:prstGeom>
        </p:spPr>
      </p:pic>
    </p:spTree>
    <p:extLst>
      <p:ext uri="{BB962C8B-B14F-4D97-AF65-F5344CB8AC3E}">
        <p14:creationId xmlns:p14="http://schemas.microsoft.com/office/powerpoint/2010/main" val="4278665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3" name="図 12">
            <a:extLst>
              <a:ext uri="{FF2B5EF4-FFF2-40B4-BE49-F238E27FC236}">
                <a16:creationId xmlns:a16="http://schemas.microsoft.com/office/drawing/2014/main" id="{0F4B165A-D3D7-104D-A10C-51FCBC459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17" y="1870130"/>
            <a:ext cx="8690061" cy="4151158"/>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ext uri="{D42A27DB-BD31-4B8C-83A1-F6EECF244321}">
                <p14:modId xmlns:p14="http://schemas.microsoft.com/office/powerpoint/2010/main" val="1351685983"/>
              </p:ext>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3950789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「防災」「観光」など、市民にわかりやすいテーマを設定</a:t>
            </a:r>
          </a:p>
          <a:p>
            <a:pPr marL="285750" indent="-285750">
              <a:lnSpc>
                <a:spcPct val="150000"/>
              </a:lnSpc>
              <a:buFont typeface="Wingdings" pitchFamily="2" charset="2"/>
              <a:buChar char="l"/>
            </a:pPr>
            <a:r>
              <a:rPr kumimoji="1" lang="ja-JP" altLang="en-US" sz="1600" b="1">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b="1">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3334567" cy="338554"/>
          </a:xfrm>
          <a:prstGeom prst="rect">
            <a:avLst/>
          </a:prstGeom>
          <a:noFill/>
        </p:spPr>
        <p:txBody>
          <a:bodyPr wrap="none" rtlCol="0">
            <a:spAutoFit/>
          </a:bodyPr>
          <a:lstStyle/>
          <a:p>
            <a:r>
              <a:rPr kumimoji="1" lang="ja-JP" altLang="en-US" sz="1600"/>
              <a:t>利用者が想定できるデータから始めます</a:t>
            </a:r>
          </a:p>
        </p:txBody>
      </p:sp>
    </p:spTree>
    <p:extLst>
      <p:ext uri="{BB962C8B-B14F-4D97-AF65-F5344CB8AC3E}">
        <p14:creationId xmlns:p14="http://schemas.microsoft.com/office/powerpoint/2010/main" val="1883552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データを保有する原課および財務部門から理解を得ます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オープンデータを導入するための推進組織をつくります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保有データの現状を把握します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外部組織との連携および自治体同士の広域連携を進めます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職員にオープンデータの効果を伝え、懸念を払拭します</a:t>
            </a:r>
            <a:endParaRPr kumimoji="1" lang="en-US" altLang="ja-JP" sz="1600" b="1" dirty="0"/>
          </a:p>
          <a:p>
            <a:pPr marL="285750" indent="-285750">
              <a:lnSpc>
                <a:spcPct val="150000"/>
              </a:lnSpc>
              <a:buFont typeface="Wingdings" pitchFamily="2" charset="2"/>
              <a:buChar char="l"/>
            </a:pPr>
            <a:r>
              <a:rPr kumimoji="1" lang="ja-JP" altLang="en-US" sz="1600" b="1"/>
              <a:t>オープンデータに取り組む体制、戦略、計画を策定します</a:t>
            </a:r>
            <a:endParaRPr kumimoji="1" lang="en-US" altLang="ja-JP" sz="1600" b="1" dirty="0"/>
          </a:p>
          <a:p>
            <a:pPr marL="285750" indent="-285750">
              <a:lnSpc>
                <a:spcPct val="150000"/>
              </a:lnSpc>
              <a:buFont typeface="Wingdings" pitchFamily="2" charset="2"/>
              <a:buChar char="l"/>
            </a:pPr>
            <a:r>
              <a:rPr kumimoji="1" lang="ja-JP" altLang="en-US" sz="1600" b="1"/>
              <a:t>保有データ調査を効率よく行います</a:t>
            </a:r>
            <a:endParaRPr kumimoji="1" lang="en-US" altLang="ja-JP" sz="1600" b="1" dirty="0"/>
          </a:p>
          <a:p>
            <a:pPr marL="285750" indent="-285750">
              <a:lnSpc>
                <a:spcPct val="150000"/>
              </a:lnSpc>
              <a:buFont typeface="Wingdings" pitchFamily="2" charset="2"/>
              <a:buChar char="l"/>
            </a:pPr>
            <a:r>
              <a:rPr kumimoji="1" lang="ja-JP" altLang="en-US" sz="1600" b="1"/>
              <a:t>外部組織との連携や広域連携を進めるための仕組みをつくります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pic>
        <p:nvPicPr>
          <p:cNvPr id="3" name="図 2">
            <a:hlinkClick r:id="rId3"/>
            <a:extLst>
              <a:ext uri="{FF2B5EF4-FFF2-40B4-BE49-F238E27FC236}">
                <a16:creationId xmlns:a16="http://schemas.microsoft.com/office/drawing/2014/main" id="{9441D6E5-4DB6-4F47-9DC5-F35138B31B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7664" y="1977807"/>
            <a:ext cx="6115077" cy="4259505"/>
          </a:xfrm>
          <a:prstGeom prst="rect">
            <a:avLst/>
          </a:prstGeom>
        </p:spPr>
      </p:pic>
      <p:sp>
        <p:nvSpPr>
          <p:cNvPr id="15" name="テキスト ボックス 14">
            <a:extLst>
              <a:ext uri="{FF2B5EF4-FFF2-40B4-BE49-F238E27FC236}">
                <a16:creationId xmlns:a16="http://schemas.microsoft.com/office/drawing/2014/main" id="{678C80DE-5853-6640-A82B-4D7E7CF18BE5}"/>
              </a:ext>
            </a:extLst>
          </p:cNvPr>
          <p:cNvSpPr txBox="1"/>
          <p:nvPr/>
        </p:nvSpPr>
        <p:spPr>
          <a:xfrm>
            <a:off x="658146" y="6248345"/>
            <a:ext cx="7438718" cy="276999"/>
          </a:xfrm>
          <a:prstGeom prst="rect">
            <a:avLst/>
          </a:prstGeom>
          <a:noFill/>
        </p:spPr>
        <p:txBody>
          <a:bodyPr wrap="square" rtlCol="0">
            <a:spAutoFit/>
          </a:bodyPr>
          <a:lstStyle/>
          <a:p>
            <a:r>
              <a:rPr kumimoji="1" lang="ja-JP" altLang="en-US" sz="1200">
                <a:latin typeface="Meiryo UI" panose="020B0604030504040204" pitchFamily="34" charset="-128"/>
                <a:ea typeface="Meiryo UI" panose="020B0604030504040204" pitchFamily="34" charset="-128"/>
              </a:rPr>
              <a:t>出典</a:t>
            </a:r>
            <a:r>
              <a:rPr lang="ja-JP" altLang="en-US" sz="1200">
                <a:latin typeface="Meiryo UI" panose="020B0604030504040204" pitchFamily="34" charset="-128"/>
                <a:ea typeface="Meiryo UI" panose="020B0604030504040204" pitchFamily="34" charset="-128"/>
              </a:rPr>
              <a:t>：ゼロから始めるオープンデータ（総務省動画チャンネル）、</a:t>
            </a:r>
            <a:r>
              <a:rPr lang="en" altLang="ja-JP" sz="1200" dirty="0">
                <a:latin typeface="Meiryo UI" panose="020B0604030504040204" pitchFamily="34" charset="-128"/>
                <a:ea typeface="Meiryo UI" panose="020B0604030504040204" pitchFamily="34" charset="-128"/>
                <a:hlinkClick r:id="rId3"/>
              </a:rPr>
              <a:t>https://youtu.be/Mf_08cT7zY0</a:t>
            </a:r>
            <a:r>
              <a:rPr lang="en" altLang="ja-JP" sz="1200" dirty="0">
                <a:latin typeface="Meiryo UI" panose="020B0604030504040204" pitchFamily="34" charset="-128"/>
                <a:ea typeface="Meiryo UI" panose="020B0604030504040204" pitchFamily="34" charset="-128"/>
              </a:rPr>
              <a:t>  </a:t>
            </a:r>
            <a:endParaRPr kumimoji="1" lang="ja-JP" altLang="en-US" sz="120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740577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実務講習の中から関心のある項目に目を通します</a:t>
            </a:r>
            <a:endParaRPr kumimoji="1" lang="en-US" altLang="ja-JP" sz="1600" b="1" dirty="0"/>
          </a:p>
          <a:p>
            <a:pPr marL="285750" indent="-285750">
              <a:lnSpc>
                <a:spcPct val="150000"/>
              </a:lnSpc>
              <a:buFont typeface="Wingdings" pitchFamily="2" charset="2"/>
              <a:buChar char="l"/>
            </a:pPr>
            <a:r>
              <a:rPr kumimoji="1" lang="ja-JP" altLang="en-US" sz="1600" b="1"/>
              <a:t>自治体オープンデータサイト一覧から自治体の現状を調べます</a:t>
            </a:r>
            <a:endParaRPr kumimoji="1" lang="en-US" altLang="ja-JP" sz="1600" b="1" dirty="0"/>
          </a:p>
          <a:p>
            <a:pPr marL="285750" indent="-285750">
              <a:lnSpc>
                <a:spcPct val="150000"/>
              </a:lnSpc>
              <a:buFont typeface="Wingdings" pitchFamily="2" charset="2"/>
              <a:buChar char="l"/>
            </a:pPr>
            <a:r>
              <a:rPr kumimoji="1" lang="ja-JP" altLang="en-US" sz="1600" b="1"/>
              <a:t>各種ガイドを読みます</a:t>
            </a:r>
            <a:endParaRPr kumimoji="1" lang="en-US" altLang="ja-JP" sz="1600" b="1"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オープンデータ伝道師（内閣官房</a:t>
            </a:r>
            <a:r>
              <a:rPr kumimoji="1" lang="en" altLang="ja-JP" sz="1600" b="1" dirty="0"/>
              <a:t>IT</a:t>
            </a:r>
            <a:r>
              <a:rPr kumimoji="1" lang="ja-JP" altLang="en-US" sz="1600" b="1"/>
              <a:t>総合戦略室）</a:t>
            </a:r>
            <a:endParaRPr kumimoji="1" lang="en-US" altLang="ja-JP" sz="1600" b="1" dirty="0"/>
          </a:p>
          <a:p>
            <a:pPr marL="285750" indent="-285750">
              <a:lnSpc>
                <a:spcPct val="150000"/>
              </a:lnSpc>
              <a:buFont typeface="Wingdings" pitchFamily="2" charset="2"/>
              <a:buChar char="l"/>
            </a:pPr>
            <a:r>
              <a:rPr kumimoji="1" lang="ja-JP" altLang="en-US" sz="1600" b="1"/>
              <a:t>地域情報化アドバイザー（総務省）</a:t>
            </a:r>
            <a:endParaRPr kumimoji="1" lang="en-US" altLang="ja-JP" sz="1600" b="1" dirty="0"/>
          </a:p>
          <a:p>
            <a:pPr marL="285750" indent="-285750">
              <a:lnSpc>
                <a:spcPct val="150000"/>
              </a:lnSpc>
              <a:buFont typeface="Wingdings" pitchFamily="2" charset="2"/>
              <a:buChar char="l"/>
            </a:pPr>
            <a:r>
              <a:rPr kumimoji="1" lang="ja-JP" altLang="en-US" sz="1600" b="1"/>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500430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
        <p:nvSpPr>
          <p:cNvPr id="8" name="タイトル 1">
            <a:extLst>
              <a:ext uri="{FF2B5EF4-FFF2-40B4-BE49-F238E27FC236}">
                <a16:creationId xmlns:a16="http://schemas.microsoft.com/office/drawing/2014/main" id="{F260CE95-88A6-0441-B885-0426A7FEEAF5}"/>
              </a:ext>
            </a:extLst>
          </p:cNvPr>
          <p:cNvSpPr txBox="1">
            <a:spLocks/>
          </p:cNvSpPr>
          <p:nvPr/>
        </p:nvSpPr>
        <p:spPr>
          <a:xfrm>
            <a:off x="251520" y="98497"/>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Tree>
    <p:extLst>
      <p:ext uri="{BB962C8B-B14F-4D97-AF65-F5344CB8AC3E}">
        <p14:creationId xmlns:p14="http://schemas.microsoft.com/office/powerpoint/2010/main" val="2712773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3384178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b="1"/>
              <a:t>自治体のホームページで公開されているデータは、誰でも自由に見ることができます</a:t>
            </a:r>
            <a:endParaRPr lang="en-US" altLang="ja-JP" sz="1600" b="1" dirty="0"/>
          </a:p>
          <a:p>
            <a:pPr marL="285750" indent="-285750">
              <a:lnSpc>
                <a:spcPct val="150000"/>
              </a:lnSpc>
              <a:buFont typeface="Wingdings" pitchFamily="2" charset="2"/>
              <a:buChar char="l"/>
            </a:pPr>
            <a:r>
              <a:rPr lang="ja-JP" altLang="en-US" sz="1600" b="1"/>
              <a:t>データの二次利用に関しては、著作権法上認められている場合を除いて制限されているため、事前に自治体から個別に許可を得る必要があります</a:t>
            </a:r>
            <a:endParaRPr lang="en-US" altLang="ja-JP" sz="1600" b="1"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庁内の調整</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データの選択と整形</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b="1">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b="1">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出典：地方公共団体へのオープンデータの取組に関するアンケート結果・回答一覧（内閣官房</a:t>
            </a:r>
            <a:r>
              <a:rPr kumimoji="1" lang="en" altLang="ja-JP" sz="1200" dirty="0"/>
              <a:t>IT</a:t>
            </a:r>
            <a:r>
              <a:rPr kumimoji="1" lang="ja-JP" altLang="en-US" sz="1200"/>
              <a:t>総合戦略室、平成</a:t>
            </a:r>
            <a:r>
              <a:rPr kumimoji="1" lang="en-US" altLang="ja-JP" sz="1200" dirty="0"/>
              <a:t>31</a:t>
            </a:r>
            <a:r>
              <a:rPr kumimoji="1" lang="ja-JP" altLang="en-US" sz="1200"/>
              <a:t>年</a:t>
            </a:r>
            <a:r>
              <a:rPr kumimoji="1" lang="en-US" altLang="ja-JP" sz="1200" dirty="0"/>
              <a:t>3</a:t>
            </a:r>
            <a:r>
              <a:rPr kumimoji="1" lang="ja-JP" altLang="en-US" sz="1200"/>
              <a:t>月</a:t>
            </a:r>
            <a:r>
              <a:rPr kumimoji="1" lang="en-US" altLang="ja-JP" sz="1200" dirty="0"/>
              <a:t>26</a:t>
            </a:r>
            <a:r>
              <a:rPr kumimoji="1" lang="ja-JP" altLang="en-US" sz="1200"/>
              <a:t>日公開）（内閣官房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12" name="図 11">
            <a:extLst>
              <a:ext uri="{FF2B5EF4-FFF2-40B4-BE49-F238E27FC236}">
                <a16:creationId xmlns:a16="http://schemas.microsoft.com/office/drawing/2014/main" id="{BBF4403F-F656-254E-91A2-E848726AB3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823307"/>
            <a:ext cx="8720717" cy="4269989"/>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33901"/>
            <a:ext cx="3844154" cy="26857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b="1" dirty="0"/>
              <a:t>AED</a:t>
            </a:r>
            <a:r>
              <a:rPr kumimoji="1" lang="ja-JP" altLang="en-US" sz="1600" b="1"/>
              <a:t>設置箇所一覧</a:t>
            </a:r>
          </a:p>
          <a:p>
            <a:pPr marL="342900" indent="-342900">
              <a:lnSpc>
                <a:spcPct val="150000"/>
              </a:lnSpc>
              <a:buFont typeface="+mj-lt"/>
              <a:buAutoNum type="arabicPeriod"/>
            </a:pPr>
            <a:r>
              <a:rPr kumimoji="1" lang="ja-JP" altLang="en-US" sz="1600" b="1"/>
              <a:t>介護サービス事業所一覧</a:t>
            </a:r>
          </a:p>
          <a:p>
            <a:pPr marL="342900" indent="-342900">
              <a:lnSpc>
                <a:spcPct val="150000"/>
              </a:lnSpc>
              <a:buFont typeface="+mj-lt"/>
              <a:buAutoNum type="arabicPeriod"/>
            </a:pPr>
            <a:r>
              <a:rPr kumimoji="1" lang="ja-JP" altLang="en-US" sz="1600" b="1"/>
              <a:t>医療機関一覧</a:t>
            </a:r>
          </a:p>
          <a:p>
            <a:pPr marL="342900" indent="-342900">
              <a:lnSpc>
                <a:spcPct val="150000"/>
              </a:lnSpc>
              <a:buFont typeface="+mj-lt"/>
              <a:buAutoNum type="arabicPeriod"/>
            </a:pPr>
            <a:r>
              <a:rPr kumimoji="1" lang="ja-JP" altLang="en-US" sz="1600" b="1"/>
              <a:t>文化財一覧</a:t>
            </a:r>
          </a:p>
          <a:p>
            <a:pPr marL="342900" indent="-342900">
              <a:lnSpc>
                <a:spcPct val="150000"/>
              </a:lnSpc>
              <a:buFont typeface="+mj-lt"/>
              <a:buAutoNum type="arabicPeriod"/>
            </a:pPr>
            <a:r>
              <a:rPr kumimoji="1" lang="ja-JP" altLang="en-US" sz="1600" b="1"/>
              <a:t>観光施設一覧</a:t>
            </a:r>
          </a:p>
          <a:p>
            <a:pPr marL="342900" indent="-342900">
              <a:lnSpc>
                <a:spcPct val="150000"/>
              </a:lnSpc>
              <a:buFont typeface="+mj-lt"/>
              <a:buAutoNum type="arabicPeriod"/>
            </a:pPr>
            <a:r>
              <a:rPr kumimoji="1" lang="ja-JP" altLang="en-US" sz="1600" b="1"/>
              <a:t>イベント一覧</a:t>
            </a:r>
          </a:p>
          <a:p>
            <a:pPr marL="342900" indent="-342900">
              <a:lnSpc>
                <a:spcPct val="150000"/>
              </a:lnSpc>
              <a:buFont typeface="+mj-lt"/>
              <a:buAutoNum type="arabicPeriod"/>
            </a:pPr>
            <a:r>
              <a:rPr kumimoji="1" lang="ja-JP" altLang="en-US" sz="1600" b="1"/>
              <a:t>公衆無線</a:t>
            </a:r>
            <a:r>
              <a:rPr kumimoji="1" lang="en-US" altLang="ja-JP" sz="1600" b="1" dirty="0"/>
              <a:t>LAN</a:t>
            </a:r>
            <a:r>
              <a:rPr kumimoji="1" lang="ja-JP" altLang="en-US" sz="1600" b="1"/>
              <a:t>アクセスポイント一覧</a:t>
            </a:r>
            <a:endParaRPr kumimoji="1" lang="en-US" altLang="ja-JP" sz="1600" b="1"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33901"/>
            <a:ext cx="3844154" cy="26857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b="1"/>
              <a:t>公衆トイレ一覧</a:t>
            </a:r>
            <a:endParaRPr kumimoji="1" lang="en-US" altLang="ja-JP" sz="1600" b="1" dirty="0"/>
          </a:p>
          <a:p>
            <a:pPr marL="342900" indent="-342900">
              <a:lnSpc>
                <a:spcPct val="150000"/>
              </a:lnSpc>
              <a:buFont typeface="+mj-lt"/>
              <a:buAutoNum type="arabicPeriod" startAt="8"/>
            </a:pPr>
            <a:r>
              <a:rPr kumimoji="1" lang="ja-JP" altLang="en-US" sz="1600" b="1"/>
              <a:t>消防水利施設一覧</a:t>
            </a:r>
          </a:p>
          <a:p>
            <a:pPr marL="342900" indent="-342900">
              <a:lnSpc>
                <a:spcPct val="150000"/>
              </a:lnSpc>
              <a:buFont typeface="+mj-lt"/>
              <a:buAutoNum type="arabicPeriod" startAt="8"/>
            </a:pPr>
            <a:r>
              <a:rPr kumimoji="1" lang="ja-JP" altLang="en-US" sz="1600" b="1"/>
              <a:t>指定緊急避難場所一覧</a:t>
            </a:r>
          </a:p>
          <a:p>
            <a:pPr marL="342900" indent="-342900">
              <a:lnSpc>
                <a:spcPct val="150000"/>
              </a:lnSpc>
              <a:buFont typeface="+mj-lt"/>
              <a:buAutoNum type="arabicPeriod" startAt="8"/>
            </a:pPr>
            <a:r>
              <a:rPr kumimoji="1" lang="ja-JP" altLang="en-US" sz="1600" b="1"/>
              <a:t>地域・年齢別人口</a:t>
            </a:r>
          </a:p>
          <a:p>
            <a:pPr marL="342900" indent="-342900">
              <a:lnSpc>
                <a:spcPct val="150000"/>
              </a:lnSpc>
              <a:buFont typeface="+mj-lt"/>
              <a:buAutoNum type="arabicPeriod" startAt="8"/>
            </a:pPr>
            <a:r>
              <a:rPr kumimoji="1" lang="ja-JP" altLang="en-US" sz="1600" b="1"/>
              <a:t>公共施設一覧</a:t>
            </a:r>
          </a:p>
          <a:p>
            <a:pPr marL="342900" indent="-342900">
              <a:lnSpc>
                <a:spcPct val="150000"/>
              </a:lnSpc>
              <a:buFont typeface="+mj-lt"/>
              <a:buAutoNum type="arabicPeriod" startAt="8"/>
            </a:pPr>
            <a:r>
              <a:rPr kumimoji="1" lang="ja-JP" altLang="en-US" sz="1600" b="1"/>
              <a:t>子育て施設一覧</a:t>
            </a:r>
          </a:p>
          <a:p>
            <a:pPr marL="342900" indent="-342900">
              <a:lnSpc>
                <a:spcPct val="150000"/>
              </a:lnSpc>
              <a:buFont typeface="+mj-lt"/>
              <a:buAutoNum type="arabicPeriod" startAt="8"/>
            </a:pPr>
            <a:r>
              <a:rPr kumimoji="1" lang="ja-JP" altLang="en-US" sz="1600" b="1"/>
              <a:t>オープンデータ一覧</a:t>
            </a:r>
            <a:endParaRPr kumimoji="1" lang="en-US" altLang="ja-JP" sz="1600" b="1"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ポータルの推奨データセット、</a:t>
            </a:r>
            <a:r>
              <a:rPr kumimoji="1" lang="en" altLang="ja-JP" sz="1200" dirty="0">
                <a:hlinkClick r:id="rId3"/>
              </a:rPr>
              <a:t>https://cio.go.jp/policy-opendata#dataset</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013176"/>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301209"/>
            <a:ext cx="3844154" cy="49825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A-1 </a:t>
            </a:r>
            <a:r>
              <a:rPr kumimoji="1" lang="ja-JP" altLang="en-US" sz="1600" b="1"/>
              <a:t>食品等営業許可・届出一覧</a:t>
            </a:r>
          </a:p>
        </p:txBody>
      </p:sp>
      <p:sp>
        <p:nvSpPr>
          <p:cNvPr id="17" name="角丸四角形 16">
            <a:extLst>
              <a:ext uri="{FF2B5EF4-FFF2-40B4-BE49-F238E27FC236}">
                <a16:creationId xmlns:a16="http://schemas.microsoft.com/office/drawing/2014/main" id="{9E6CDF61-C95C-6140-B82E-DAE8C86A83E4}"/>
              </a:ext>
            </a:extLst>
          </p:cNvPr>
          <p:cNvSpPr/>
          <p:nvPr/>
        </p:nvSpPr>
        <p:spPr>
          <a:xfrm>
            <a:off x="4824028" y="5301209"/>
            <a:ext cx="3844154" cy="86409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B-1 </a:t>
            </a:r>
            <a:r>
              <a:rPr kumimoji="1" lang="ja-JP" altLang="en-US" sz="1600" b="1"/>
              <a:t>ボーリング柱状図等</a:t>
            </a:r>
            <a:endParaRPr kumimoji="1" lang="en-US" altLang="ja-JP" sz="1600" b="1" dirty="0"/>
          </a:p>
          <a:p>
            <a:pPr>
              <a:lnSpc>
                <a:spcPct val="150000"/>
              </a:lnSpc>
            </a:pPr>
            <a:r>
              <a:rPr kumimoji="1" lang="en-US" altLang="ja-JP" sz="1600" b="1" dirty="0"/>
              <a:t>B-2 </a:t>
            </a:r>
            <a:r>
              <a:rPr kumimoji="1" lang="ja-JP" altLang="en-US" sz="1600" b="1"/>
              <a:t>都市計画基礎調査情報</a:t>
            </a:r>
          </a:p>
        </p:txBody>
      </p:sp>
    </p:spTree>
    <p:extLst>
      <p:ext uri="{BB962C8B-B14F-4D97-AF65-F5344CB8AC3E}">
        <p14:creationId xmlns:p14="http://schemas.microsoft.com/office/powerpoint/2010/main" val="22605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extLst>
              <p:ext uri="{D42A27DB-BD31-4B8C-83A1-F6EECF244321}">
                <p14:modId xmlns:p14="http://schemas.microsoft.com/office/powerpoint/2010/main" val="2799083833"/>
              </p:ext>
            </p:extLst>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○○会館</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dirty="0">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28939476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データ選定と作成に関する考え方を定めます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オープンデータの利用ルールを策定します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データの公開と更新のルールを決めます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オープンデータ化を始めるデータを決めます</a:t>
            </a:r>
            <a:endParaRPr kumimoji="1" lang="en-US" altLang="ja-JP" sz="1600" b="1" dirty="0"/>
          </a:p>
          <a:p>
            <a:pPr marL="285750" indent="-285750">
              <a:lnSpc>
                <a:spcPct val="150000"/>
              </a:lnSpc>
              <a:buFont typeface="Wingdings" pitchFamily="2" charset="2"/>
              <a:buChar char="l"/>
            </a:pPr>
            <a:r>
              <a:rPr kumimoji="1" lang="ja-JP" altLang="en-US" sz="1600" b="1"/>
              <a:t>企業や市民にとって有効なデータを調べます</a:t>
            </a:r>
            <a:endParaRPr kumimoji="1" lang="en-US" altLang="ja-JP" sz="1600" b="1" dirty="0"/>
          </a:p>
          <a:p>
            <a:pPr marL="285750" indent="-285750">
              <a:lnSpc>
                <a:spcPct val="150000"/>
              </a:lnSpc>
              <a:buFont typeface="Wingdings" pitchFamily="2" charset="2"/>
              <a:buChar char="l"/>
            </a:pPr>
            <a:r>
              <a:rPr kumimoji="1" lang="ja-JP" altLang="en-US" sz="1600" b="1"/>
              <a:t>公開するデータ形式を決定します</a:t>
            </a:r>
            <a:endParaRPr kumimoji="1" lang="en-US" altLang="ja-JP" sz="1600" b="1" dirty="0"/>
          </a:p>
          <a:p>
            <a:pPr marL="285750" indent="-285750">
              <a:lnSpc>
                <a:spcPct val="150000"/>
              </a:lnSpc>
              <a:buFont typeface="Wingdings" pitchFamily="2" charset="2"/>
              <a:buChar char="l"/>
            </a:pPr>
            <a:r>
              <a:rPr kumimoji="1" lang="ja-JP" altLang="en-US" sz="1600" b="1"/>
              <a:t>適切な利用規約やライセンスを選択したり策定します</a:t>
            </a:r>
            <a:endParaRPr kumimoji="1" lang="en-US" altLang="ja-JP" sz="1600" b="1" dirty="0"/>
          </a:p>
          <a:p>
            <a:pPr marL="285750" indent="-285750">
              <a:lnSpc>
                <a:spcPct val="150000"/>
              </a:lnSpc>
              <a:buFont typeface="Wingdings" pitchFamily="2" charset="2"/>
              <a:buChar char="l"/>
            </a:pPr>
            <a:r>
              <a:rPr kumimoji="1" lang="ja-JP" altLang="en-US" sz="1600" b="1"/>
              <a:t>適切な公開手段を決めます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9949" y="2297896"/>
            <a:ext cx="5074139" cy="2880320"/>
          </a:xfrm>
          <a:prstGeom prst="rect">
            <a:avLst/>
          </a:prstGeom>
        </p:spPr>
      </p:pic>
      <p:pic>
        <p:nvPicPr>
          <p:cNvPr id="3" name="図 2">
            <a:extLst>
              <a:ext uri="{FF2B5EF4-FFF2-40B4-BE49-F238E27FC236}">
                <a16:creationId xmlns:a16="http://schemas.microsoft.com/office/drawing/2014/main" id="{33A78B6A-2CDA-FF45-9CDB-D8B3E1E68D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2470" y="2089796"/>
            <a:ext cx="3378650" cy="3126303"/>
          </a:xfrm>
          <a:prstGeom prst="rect">
            <a:avLst/>
          </a:prstGeom>
        </p:spPr>
      </p:pic>
      <p:sp>
        <p:nvSpPr>
          <p:cNvPr id="12" name="テキスト ボックス 11">
            <a:extLst>
              <a:ext uri="{FF2B5EF4-FFF2-40B4-BE49-F238E27FC236}">
                <a16:creationId xmlns:a16="http://schemas.microsoft.com/office/drawing/2014/main" id="{2D489FF7-9514-6D4D-BD8E-3537DF5D289A}"/>
              </a:ext>
            </a:extLst>
          </p:cNvPr>
          <p:cNvSpPr txBox="1"/>
          <p:nvPr/>
        </p:nvSpPr>
        <p:spPr>
          <a:xfrm>
            <a:off x="5442470" y="5370601"/>
            <a:ext cx="3378650" cy="938719"/>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spTree>
    <p:extLst>
      <p:ext uri="{BB962C8B-B14F-4D97-AF65-F5344CB8AC3E}">
        <p14:creationId xmlns:p14="http://schemas.microsoft.com/office/powerpoint/2010/main" val="3913461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国土・気象</a:t>
            </a:r>
          </a:p>
          <a:p>
            <a:pPr marL="342900" indent="-342900">
              <a:lnSpc>
                <a:spcPct val="150000"/>
              </a:lnSpc>
              <a:buFont typeface="+mj-lt"/>
              <a:buAutoNum type="arabicPeriod"/>
            </a:pPr>
            <a:r>
              <a:rPr kumimoji="1" lang="ja-JP" altLang="en-US" sz="1600" b="1"/>
              <a:t>人口・世帯</a:t>
            </a:r>
          </a:p>
          <a:p>
            <a:pPr marL="342900" indent="-342900">
              <a:lnSpc>
                <a:spcPct val="150000"/>
              </a:lnSpc>
              <a:buFont typeface="+mj-lt"/>
              <a:buAutoNum type="arabicPeriod"/>
            </a:pPr>
            <a:r>
              <a:rPr kumimoji="1" lang="ja-JP" altLang="en-US" sz="1600" b="1"/>
              <a:t>労働・賃金</a:t>
            </a:r>
          </a:p>
          <a:p>
            <a:pPr marL="342900" indent="-342900">
              <a:lnSpc>
                <a:spcPct val="150000"/>
              </a:lnSpc>
              <a:buFont typeface="+mj-lt"/>
              <a:buAutoNum type="arabicPeriod"/>
            </a:pPr>
            <a:r>
              <a:rPr kumimoji="1" lang="ja-JP" altLang="en-US" sz="1600" b="1"/>
              <a:t>農林水産業</a:t>
            </a:r>
          </a:p>
          <a:p>
            <a:pPr marL="342900" indent="-342900">
              <a:lnSpc>
                <a:spcPct val="150000"/>
              </a:lnSpc>
              <a:buFont typeface="+mj-lt"/>
              <a:buAutoNum type="arabicPeriod"/>
            </a:pPr>
            <a:r>
              <a:rPr kumimoji="1" lang="ja-JP" altLang="en-US" sz="1600" b="1"/>
              <a:t>鉱工業</a:t>
            </a:r>
          </a:p>
          <a:p>
            <a:pPr marL="342900" indent="-342900">
              <a:lnSpc>
                <a:spcPct val="150000"/>
              </a:lnSpc>
              <a:buFont typeface="+mj-lt"/>
              <a:buAutoNum type="arabicPeriod"/>
            </a:pPr>
            <a:r>
              <a:rPr kumimoji="1" lang="ja-JP" altLang="en-US" sz="1600" b="1"/>
              <a:t>商業・サービス業</a:t>
            </a:r>
          </a:p>
          <a:p>
            <a:pPr marL="342900" indent="-342900">
              <a:lnSpc>
                <a:spcPct val="150000"/>
              </a:lnSpc>
              <a:buFont typeface="+mj-lt"/>
              <a:buAutoNum type="arabicPeriod"/>
            </a:pPr>
            <a:r>
              <a:rPr kumimoji="1" lang="ja-JP" altLang="en-US" sz="1600" b="1"/>
              <a:t>企業・家計・経済</a:t>
            </a:r>
          </a:p>
          <a:p>
            <a:pPr marL="342900" indent="-342900">
              <a:lnSpc>
                <a:spcPct val="150000"/>
              </a:lnSpc>
              <a:buFont typeface="+mj-lt"/>
              <a:buAutoNum type="arabicPeriod"/>
            </a:pPr>
            <a:r>
              <a:rPr kumimoji="1" lang="ja-JP" altLang="en-US" sz="1600" b="1"/>
              <a:t>住宅・土地・建設</a:t>
            </a:r>
          </a:p>
          <a:p>
            <a:pPr marL="342900" indent="-342900">
              <a:lnSpc>
                <a:spcPct val="150000"/>
              </a:lnSpc>
              <a:buFont typeface="+mj-lt"/>
              <a:buAutoNum type="arabicPeriod"/>
            </a:pPr>
            <a:r>
              <a:rPr kumimoji="1" lang="ja-JP" altLang="en-US" sz="1600" b="1"/>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b="1"/>
              <a:t>運輸・観光</a:t>
            </a:r>
          </a:p>
          <a:p>
            <a:pPr marL="342900" indent="-342900">
              <a:lnSpc>
                <a:spcPct val="150000"/>
              </a:lnSpc>
              <a:buFont typeface="+mj-lt"/>
              <a:buAutoNum type="arabicPeriod" startAt="10"/>
            </a:pPr>
            <a:r>
              <a:rPr kumimoji="1" lang="ja-JP" altLang="en-US" sz="1600" b="1"/>
              <a:t>情報通信・科学技術</a:t>
            </a:r>
          </a:p>
          <a:p>
            <a:pPr marL="342900" indent="-342900">
              <a:lnSpc>
                <a:spcPct val="150000"/>
              </a:lnSpc>
              <a:buFont typeface="+mj-lt"/>
              <a:buAutoNum type="arabicPeriod" startAt="10"/>
            </a:pPr>
            <a:r>
              <a:rPr kumimoji="1" lang="ja-JP" altLang="en-US" sz="1600" b="1"/>
              <a:t>教育・文化・スポーツ・生活</a:t>
            </a:r>
          </a:p>
          <a:p>
            <a:pPr marL="342900" indent="-342900">
              <a:lnSpc>
                <a:spcPct val="150000"/>
              </a:lnSpc>
              <a:buFont typeface="+mj-lt"/>
              <a:buAutoNum type="arabicPeriod" startAt="10"/>
            </a:pPr>
            <a:r>
              <a:rPr kumimoji="1" lang="ja-JP" altLang="en-US" sz="1600" b="1"/>
              <a:t>行財政</a:t>
            </a:r>
          </a:p>
          <a:p>
            <a:pPr marL="342900" indent="-342900">
              <a:lnSpc>
                <a:spcPct val="150000"/>
              </a:lnSpc>
              <a:buFont typeface="+mj-lt"/>
              <a:buAutoNum type="arabicPeriod" startAt="10"/>
            </a:pPr>
            <a:r>
              <a:rPr kumimoji="1" lang="ja-JP" altLang="en-US" sz="1600" b="1"/>
              <a:t>司法・安全・環境</a:t>
            </a:r>
          </a:p>
          <a:p>
            <a:pPr marL="342900" indent="-342900">
              <a:lnSpc>
                <a:spcPct val="150000"/>
              </a:lnSpc>
              <a:buFont typeface="+mj-lt"/>
              <a:buAutoNum type="arabicPeriod" startAt="10"/>
            </a:pPr>
            <a:r>
              <a:rPr kumimoji="1" lang="ja-JP" altLang="en-US" sz="1600" b="1"/>
              <a:t>社会保障・衛生</a:t>
            </a:r>
          </a:p>
          <a:p>
            <a:pPr marL="342900" indent="-342900">
              <a:lnSpc>
                <a:spcPct val="150000"/>
              </a:lnSpc>
              <a:buFont typeface="+mj-lt"/>
              <a:buAutoNum type="arabicPeriod" startAt="10"/>
            </a:pPr>
            <a:r>
              <a:rPr kumimoji="1" lang="ja-JP" altLang="en-US" sz="1600" b="1"/>
              <a:t>国際</a:t>
            </a:r>
          </a:p>
          <a:p>
            <a:pPr marL="342900" indent="-342900">
              <a:lnSpc>
                <a:spcPct val="150000"/>
              </a:lnSpc>
              <a:buFont typeface="+mj-lt"/>
              <a:buAutoNum type="arabicPeriod" startAt="10"/>
            </a:pPr>
            <a:r>
              <a:rPr kumimoji="1" lang="ja-JP" altLang="en-US" sz="1600" b="1"/>
              <a:t>その他</a:t>
            </a:r>
            <a:endParaRPr kumimoji="1" lang="en-US" altLang="ja-JP" sz="1600" b="1" dirty="0"/>
          </a:p>
          <a:p>
            <a:pPr marL="342900" indent="-342900">
              <a:lnSpc>
                <a:spcPct val="150000"/>
              </a:lnSpc>
              <a:buFont typeface="+mj-lt"/>
              <a:buAutoNum type="arabicPeriod" startAt="10"/>
            </a:pPr>
            <a:endParaRPr kumimoji="1" lang="ja-JP" altLang="en-US" sz="1600" b="1"/>
          </a:p>
        </p:txBody>
      </p:sp>
    </p:spTree>
    <p:extLst>
      <p:ext uri="{BB962C8B-B14F-4D97-AF65-F5344CB8AC3E}">
        <p14:creationId xmlns:p14="http://schemas.microsoft.com/office/powerpoint/2010/main" val="2738567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b="1"/>
              <a:t>名古屋市など</a:t>
            </a:r>
          </a:p>
          <a:p>
            <a:pPr marL="342900" indent="-342900">
              <a:lnSpc>
                <a:spcPct val="150000"/>
              </a:lnSpc>
              <a:buFont typeface="+mj-lt"/>
              <a:buAutoNum type="arabicPeriod"/>
            </a:pPr>
            <a:r>
              <a:rPr kumimoji="1" lang="ja-JP" altLang="en-US" sz="1600" b="1"/>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b="1"/>
              <a:t>鹿児島市など</a:t>
            </a:r>
          </a:p>
          <a:p>
            <a:pPr marL="342900" indent="-342900">
              <a:lnSpc>
                <a:spcPct val="150000"/>
              </a:lnSpc>
              <a:buFont typeface="+mj-lt"/>
              <a:buAutoNum type="arabicPeriod"/>
            </a:pPr>
            <a:r>
              <a:rPr kumimoji="1" lang="ja-JP" altLang="en-US" sz="1600" b="1"/>
              <a:t>オープンデータカタログサイトで公開</a:t>
            </a:r>
          </a:p>
          <a:p>
            <a:pPr marL="742950" lvl="1" indent="-285750">
              <a:lnSpc>
                <a:spcPct val="150000"/>
              </a:lnSpc>
              <a:buFont typeface="Arial" panose="020B0604020202020204" pitchFamily="34" charset="0"/>
              <a:buChar char="•"/>
            </a:pPr>
            <a:r>
              <a:rPr kumimoji="1" lang="ja-JP" altLang="en-US" sz="1600" b="1"/>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04048" y="5733256"/>
            <a:ext cx="403244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4" name="図 13">
            <a:extLst>
              <a:ext uri="{FF2B5EF4-FFF2-40B4-BE49-F238E27FC236}">
                <a16:creationId xmlns:a16="http://schemas.microsoft.com/office/drawing/2014/main" id="{CAD02938-DDEC-DD46-9AAD-134DE48835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0072" y="2493092"/>
            <a:ext cx="3419029" cy="3269509"/>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13" name="図 12">
            <a:extLst>
              <a:ext uri="{FF2B5EF4-FFF2-40B4-BE49-F238E27FC236}">
                <a16:creationId xmlns:a16="http://schemas.microsoft.com/office/drawing/2014/main" id="{641C6FC0-4924-9740-9A30-D7E334A4A1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1153207"/>
            <a:ext cx="3837056" cy="2872182"/>
          </a:xfrm>
          <a:prstGeom prst="rect">
            <a:avLst/>
          </a:prstGeom>
        </p:spPr>
      </p:pic>
      <p:pic>
        <p:nvPicPr>
          <p:cNvPr id="14" name="図 13">
            <a:extLst>
              <a:ext uri="{FF2B5EF4-FFF2-40B4-BE49-F238E27FC236}">
                <a16:creationId xmlns:a16="http://schemas.microsoft.com/office/drawing/2014/main" id="{E8222106-B14E-2344-B6A6-43291D3A78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7864" y="1708650"/>
            <a:ext cx="5603148" cy="4096614"/>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データが著作物である場合、権利者の許諾のない無断利用は著作権侵害となります</a:t>
            </a:r>
            <a:endParaRPr kumimoji="1" lang="en-US" altLang="ja-JP" sz="1600" b="1" dirty="0"/>
          </a:p>
          <a:p>
            <a:pPr marL="285750" indent="-285750">
              <a:lnSpc>
                <a:spcPct val="150000"/>
              </a:lnSpc>
              <a:buFont typeface="Wingdings" pitchFamily="2" charset="2"/>
              <a:buChar char="l"/>
            </a:pPr>
            <a:r>
              <a:rPr kumimoji="1" lang="ja-JP" altLang="en-US" sz="1600" b="1"/>
              <a:t>ライセンスは、著作権を侵害することなくデータを利用できるようにするためのツールです</a:t>
            </a:r>
            <a:endParaRPr kumimoji="1" lang="en-US" altLang="ja-JP" sz="1600" b="1" dirty="0"/>
          </a:p>
          <a:p>
            <a:pPr marL="285750" indent="-285750">
              <a:lnSpc>
                <a:spcPct val="150000"/>
              </a:lnSpc>
              <a:buFont typeface="Wingdings" pitchFamily="2" charset="2"/>
              <a:buChar char="l"/>
            </a:pPr>
            <a:r>
              <a:rPr kumimoji="1" lang="ja-JP" altLang="en-US" sz="1600" b="1"/>
              <a:t>多くの人が手軽にデータを使えるようにしてオープンデータを成功させるために必要です</a:t>
            </a:r>
            <a:endParaRPr kumimoji="1" lang="en-US" altLang="ja-JP" sz="1600" b="1"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表示（</a:t>
            </a:r>
            <a:r>
              <a:rPr kumimoji="1" lang="en-US" altLang="ja-JP" sz="1600" b="1" dirty="0"/>
              <a:t>BY)</a:t>
            </a:r>
          </a:p>
          <a:p>
            <a:pPr marL="742950" lvl="1" indent="-285750">
              <a:lnSpc>
                <a:spcPct val="150000"/>
              </a:lnSpc>
              <a:buFont typeface="Arial" panose="020B0604020202020204" pitchFamily="34" charset="0"/>
              <a:buChar char="•"/>
            </a:pPr>
            <a:r>
              <a:rPr kumimoji="1" lang="ja-JP" altLang="en-US" sz="1600" b="1"/>
              <a:t>作品のクレジットを表示すること</a:t>
            </a:r>
          </a:p>
          <a:p>
            <a:pPr marL="285750" indent="-285750">
              <a:lnSpc>
                <a:spcPct val="150000"/>
              </a:lnSpc>
              <a:buFont typeface="Wingdings" pitchFamily="2" charset="2"/>
              <a:buChar char="l"/>
            </a:pPr>
            <a:r>
              <a:rPr kumimoji="1" lang="ja-JP" altLang="en-US" sz="1600" b="1"/>
              <a:t>非営利（</a:t>
            </a:r>
            <a:r>
              <a:rPr kumimoji="1" lang="en-US" altLang="ja-JP" sz="1600" b="1" dirty="0"/>
              <a:t>NC</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営利目的での利用をしないこと</a:t>
            </a:r>
          </a:p>
          <a:p>
            <a:pPr marL="285750" indent="-285750">
              <a:lnSpc>
                <a:spcPct val="150000"/>
              </a:lnSpc>
              <a:buFont typeface="Wingdings" pitchFamily="2" charset="2"/>
              <a:buChar char="l"/>
            </a:pPr>
            <a:r>
              <a:rPr kumimoji="1" lang="ja-JP" altLang="en-US" sz="1600" b="1"/>
              <a:t>改変禁止（</a:t>
            </a:r>
            <a:r>
              <a:rPr kumimoji="1" lang="en-US" altLang="ja-JP" sz="1600" b="1" dirty="0"/>
              <a:t>ND</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元の作品を改変しないこと</a:t>
            </a:r>
          </a:p>
          <a:p>
            <a:pPr marL="285750" indent="-285750">
              <a:lnSpc>
                <a:spcPct val="150000"/>
              </a:lnSpc>
              <a:buFont typeface="Wingdings" pitchFamily="2" charset="2"/>
              <a:buChar char="l"/>
            </a:pPr>
            <a:r>
              <a:rPr kumimoji="1" lang="ja-JP" altLang="en-US" sz="1600" b="1"/>
              <a:t>継承（</a:t>
            </a:r>
            <a:r>
              <a:rPr kumimoji="1" lang="en-US" altLang="ja-JP" sz="1600" b="1" dirty="0"/>
              <a:t>SA</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元の作品と同じ組み合わせの</a:t>
            </a:r>
            <a:r>
              <a:rPr kumimoji="1" lang="en" altLang="ja-JP" sz="1600" b="1" dirty="0"/>
              <a:t>CC</a:t>
            </a:r>
            <a:r>
              <a:rPr kumimoji="1" lang="ja-JP" altLang="en-US" sz="1600" b="1"/>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4980568" y="5755903"/>
            <a:ext cx="4055928" cy="769441"/>
          </a:xfrm>
          <a:prstGeom prst="rect">
            <a:avLst/>
          </a:prstGeom>
          <a:noFill/>
        </p:spPr>
        <p:txBody>
          <a:bodyPr wrap="square" rtlCol="0">
            <a:spAutoFit/>
          </a:bodyPr>
          <a:lstStyle/>
          <a:p>
            <a:r>
              <a:rPr kumimoji="1" lang="ja-JP" altLang="en-US" sz="1100"/>
              <a:t>出典：地方公共団体へのオープンデータの取組に関するアンケート結果・回答一覧（内閣官房</a:t>
            </a:r>
            <a:r>
              <a:rPr kumimoji="1" lang="en" altLang="ja-JP" sz="1100" dirty="0"/>
              <a:t>IT</a:t>
            </a:r>
            <a:r>
              <a:rPr kumimoji="1" lang="ja-JP" altLang="en-US" sz="1100"/>
              <a:t>総合戦略室、平成</a:t>
            </a:r>
            <a:r>
              <a:rPr kumimoji="1" lang="en-US" altLang="ja-JP" sz="1100" dirty="0"/>
              <a:t>31</a:t>
            </a:r>
            <a:r>
              <a:rPr kumimoji="1" lang="ja-JP" altLang="en-US" sz="1100"/>
              <a:t>年</a:t>
            </a:r>
            <a:r>
              <a:rPr kumimoji="1" lang="en-US" altLang="ja-JP" sz="1100" dirty="0"/>
              <a:t>3</a:t>
            </a:r>
            <a:r>
              <a:rPr kumimoji="1" lang="ja-JP" altLang="en-US" sz="1100"/>
              <a:t>月</a:t>
            </a:r>
            <a:r>
              <a:rPr kumimoji="1" lang="en-US" altLang="ja-JP" sz="1100" dirty="0"/>
              <a:t>26</a:t>
            </a:r>
            <a:r>
              <a:rPr kumimoji="1" lang="ja-JP" altLang="en-US" sz="1100"/>
              <a:t>日公開）（内閣官房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18" name="図 17">
            <a:extLst>
              <a:ext uri="{FF2B5EF4-FFF2-40B4-BE49-F238E27FC236}">
                <a16:creationId xmlns:a16="http://schemas.microsoft.com/office/drawing/2014/main" id="{CEF6CDAF-F519-9C47-8EA0-56BE51B70E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082334"/>
            <a:ext cx="3512586" cy="3677497"/>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8064896" cy="115004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b="1"/>
              <a:t>表示：</a:t>
            </a:r>
            <a:r>
              <a:rPr kumimoji="1" lang="en" altLang="ja-JP" sz="1600" b="1" dirty="0"/>
              <a:t>CC-BY</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原作者のクレジット（氏名、作品タイトルなど）を表示することを主な条件とし、改変はもちろん、営利目的での二次利用も許可される最も自由度の高い</a:t>
            </a:r>
            <a:r>
              <a:rPr kumimoji="1" lang="en" altLang="ja-JP" sz="1600" b="1" dirty="0"/>
              <a:t>CC</a:t>
            </a:r>
            <a:r>
              <a:rPr kumimoji="1" lang="ja-JP" altLang="en-US" sz="1600" b="1"/>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8064896" cy="140464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b="1"/>
              <a:t>表示</a:t>
            </a:r>
            <a:r>
              <a:rPr kumimoji="1" lang="en-US" altLang="ja-JP" sz="1600" b="1" dirty="0"/>
              <a:t>—</a:t>
            </a:r>
            <a:r>
              <a:rPr kumimoji="1" lang="ja-JP" altLang="en-US" sz="1600" b="1"/>
              <a:t>継承：</a:t>
            </a:r>
            <a:r>
              <a:rPr kumimoji="1" lang="en" altLang="ja-JP" sz="1600" b="1" dirty="0"/>
              <a:t>CC-BY-SA</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原作者のクレジット（氏名、作品タイトルなど）を表示し、改変した場合には元の作品と同じ</a:t>
            </a:r>
            <a:r>
              <a:rPr kumimoji="1" lang="en" altLang="ja-JP" sz="1600" b="1" dirty="0"/>
              <a:t>CC</a:t>
            </a:r>
            <a:r>
              <a:rPr kumimoji="1" lang="ja-JP" altLang="en-US" sz="1600" b="1"/>
              <a:t>ライセンス（このライセンス）で公開することを主な条件に、営利目的での二次利用も許可される</a:t>
            </a:r>
            <a:r>
              <a:rPr kumimoji="1" lang="en" altLang="ja-JP" sz="1600" b="1" dirty="0"/>
              <a:t>CC</a:t>
            </a:r>
            <a:r>
              <a:rPr kumimoji="1" lang="ja-JP" altLang="en-US" sz="1600" b="1"/>
              <a:t>ライセンス</a:t>
            </a:r>
          </a:p>
        </p:txBody>
      </p:sp>
    </p:spTree>
    <p:extLst>
      <p:ext uri="{BB962C8B-B14F-4D97-AF65-F5344CB8AC3E}">
        <p14:creationId xmlns:p14="http://schemas.microsoft.com/office/powerpoint/2010/main" val="33429733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オープンデータの活用を促進する場をつくります</a:t>
            </a:r>
            <a:endParaRPr kumimoji="1" lang="en-US" altLang="ja-JP" sz="1600" b="1" dirty="0"/>
          </a:p>
          <a:p>
            <a:pPr marL="285750" indent="-285750">
              <a:lnSpc>
                <a:spcPct val="150000"/>
              </a:lnSpc>
              <a:buFont typeface="Wingdings" pitchFamily="2" charset="2"/>
              <a:buChar char="l"/>
            </a:pPr>
            <a:r>
              <a:rPr kumimoji="1" lang="ja-JP" altLang="en-US" sz="1600" b="1"/>
              <a:t>人材の発掘・育成を行います</a:t>
            </a:r>
          </a:p>
          <a:p>
            <a:pPr marL="285750" indent="-285750">
              <a:lnSpc>
                <a:spcPct val="150000"/>
              </a:lnSpc>
              <a:buFont typeface="Wingdings" pitchFamily="2" charset="2"/>
              <a:buChar char="l"/>
            </a:pPr>
            <a:r>
              <a:rPr kumimoji="1" lang="ja-JP" altLang="en-US" sz="1600" b="1"/>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オープンデータの利用を拡大するための施策をつくります</a:t>
            </a:r>
            <a:endParaRPr kumimoji="1" lang="en-US" altLang="ja-JP" sz="1600" b="1" dirty="0"/>
          </a:p>
          <a:p>
            <a:pPr marL="285750" indent="-285750">
              <a:lnSpc>
                <a:spcPct val="150000"/>
              </a:lnSpc>
              <a:buFont typeface="Wingdings" pitchFamily="2" charset="2"/>
              <a:buChar char="l"/>
            </a:pPr>
            <a:r>
              <a:rPr kumimoji="1" lang="ja-JP" altLang="en-US" sz="1600" b="1"/>
              <a:t>オープンデータを活用する人材や企業を探し出します</a:t>
            </a:r>
            <a:endParaRPr kumimoji="1" lang="en-US" altLang="ja-JP" sz="1600" b="1" dirty="0"/>
          </a:p>
          <a:p>
            <a:pPr marL="285750" indent="-285750">
              <a:lnSpc>
                <a:spcPct val="150000"/>
              </a:lnSpc>
              <a:buFont typeface="Wingdings" pitchFamily="2" charset="2"/>
              <a:buChar char="l"/>
            </a:pPr>
            <a:r>
              <a:rPr kumimoji="1" lang="ja-JP" altLang="en-US" sz="1600" b="1"/>
              <a:t>住民や企業のニーズを把握する方法や仕組みをつくります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b="1"/>
              <a:t>オープンデータ</a:t>
            </a:r>
            <a:r>
              <a:rPr kumimoji="1" lang="en-US" altLang="ja-JP" sz="1600" b="1" dirty="0"/>
              <a:t>100</a:t>
            </a:r>
            <a:r>
              <a:rPr kumimoji="1" lang="ja-JP" altLang="en-US" sz="1600" b="1"/>
              <a:t>（内閣官房</a:t>
            </a:r>
            <a:r>
              <a:rPr kumimoji="1" lang="en" altLang="ja-JP" sz="1600" b="1" dirty="0"/>
              <a:t>IT</a:t>
            </a:r>
            <a:r>
              <a:rPr kumimoji="1" lang="ja-JP" altLang="en-US" sz="1600" b="1"/>
              <a:t>総合戦略室）</a:t>
            </a:r>
          </a:p>
          <a:p>
            <a:pPr marL="342900" indent="-342900">
              <a:lnSpc>
                <a:spcPts val="3320"/>
              </a:lnSpc>
              <a:buFont typeface="Wingdings" pitchFamily="2" charset="2"/>
              <a:buChar char="l"/>
            </a:pPr>
            <a:r>
              <a:rPr kumimoji="1" lang="ja-JP" altLang="en-US" sz="1600" b="1"/>
              <a:t>オープンデータ利活用ビジネス事例集（一般社団法人オープン＆ビッグデータ活用・地方創生推進機構 、</a:t>
            </a:r>
            <a:r>
              <a:rPr kumimoji="1" lang="en-US" altLang="ja-JP" sz="1600" b="1" dirty="0"/>
              <a:t>2016/6/22</a:t>
            </a:r>
            <a:r>
              <a:rPr kumimoji="1" lang="ja-JP" altLang="en-US" sz="1600" b="1"/>
              <a:t>）</a:t>
            </a:r>
          </a:p>
          <a:p>
            <a:pPr marL="342900" indent="-342900">
              <a:lnSpc>
                <a:spcPts val="3320"/>
              </a:lnSpc>
              <a:buFont typeface="Wingdings" pitchFamily="2" charset="2"/>
              <a:buChar char="l"/>
            </a:pPr>
            <a:r>
              <a:rPr kumimoji="1" lang="ja-JP" altLang="en-US" sz="1600" b="1"/>
              <a:t>地方公共団体におけるデータ活用事例集（一般社団法人オープン＆ビッグデータ活用・地方創生推進機構、</a:t>
            </a:r>
            <a:r>
              <a:rPr kumimoji="1" lang="en-US" altLang="ja-JP" sz="1600" b="1" dirty="0"/>
              <a:t>2016/3/30</a:t>
            </a:r>
            <a:r>
              <a:rPr kumimoji="1" lang="ja-JP" altLang="en-US" sz="1600" b="1"/>
              <a:t>）</a:t>
            </a:r>
          </a:p>
          <a:p>
            <a:pPr marL="342900" indent="-342900">
              <a:lnSpc>
                <a:spcPts val="3320"/>
              </a:lnSpc>
              <a:buFont typeface="Wingdings" pitchFamily="2" charset="2"/>
              <a:buChar char="l"/>
            </a:pPr>
            <a:r>
              <a:rPr kumimoji="1" lang="en" altLang="ja-JP" sz="1600" b="1" dirty="0"/>
              <a:t>Open Data 500</a:t>
            </a:r>
            <a:r>
              <a:rPr kumimoji="1" lang="ja-JP" altLang="en" sz="1600" b="1"/>
              <a:t>（</a:t>
            </a:r>
            <a:r>
              <a:rPr kumimoji="1" lang="ja-JP" altLang="en-US" sz="1600" b="1"/>
              <a:t>ニューヨーク大学 </a:t>
            </a:r>
            <a:r>
              <a:rPr kumimoji="1" lang="en" altLang="ja-JP" sz="1600" b="1" dirty="0"/>
              <a:t>Governance Lab</a:t>
            </a:r>
            <a:r>
              <a:rPr kumimoji="1" lang="ja-JP" altLang="en" sz="1600" b="1"/>
              <a:t>）</a:t>
            </a:r>
          </a:p>
        </p:txBody>
      </p:sp>
    </p:spTree>
    <p:extLst>
      <p:ext uri="{BB962C8B-B14F-4D97-AF65-F5344CB8AC3E}">
        <p14:creationId xmlns:p14="http://schemas.microsoft.com/office/powerpoint/2010/main" val="1052579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「アイデア</a:t>
            </a:r>
            <a:r>
              <a:rPr kumimoji="1" lang="en-US" altLang="ja-JP" sz="1600" b="1" dirty="0"/>
              <a:t>(idea)</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オープンデータを活用した新しいサービスのアイデアをグループワークで生み出します</a:t>
            </a:r>
            <a:endParaRPr kumimoji="1" lang="en-US" altLang="ja-JP" sz="1600" b="1" dirty="0"/>
          </a:p>
          <a:p>
            <a:pPr marL="342900" indent="-342900">
              <a:lnSpc>
                <a:spcPct val="150000"/>
              </a:lnSpc>
              <a:buFont typeface="Wingdings" pitchFamily="2" charset="2"/>
              <a:buChar char="l"/>
            </a:pPr>
            <a:r>
              <a:rPr kumimoji="1" lang="ja-JP" altLang="en-US" sz="1600" b="1"/>
              <a:t>参加にあたり特別な知識やスキルは不要で、誰でも参加できます</a:t>
            </a:r>
            <a:endParaRPr kumimoji="1" lang="en-US" altLang="ja-JP" sz="1600" b="1" dirty="0"/>
          </a:p>
          <a:p>
            <a:pPr marL="342900" indent="-342900">
              <a:lnSpc>
                <a:spcPct val="150000"/>
              </a:lnSpc>
              <a:buFont typeface="Wingdings" pitchFamily="2" charset="2"/>
              <a:buChar char="l"/>
            </a:pPr>
            <a:r>
              <a:rPr kumimoji="1" lang="ja-JP" altLang="en-US" sz="1600" b="1"/>
              <a:t>半日から</a:t>
            </a:r>
            <a:r>
              <a:rPr kumimoji="1" lang="en-US" altLang="ja-JP" sz="1600" b="1" dirty="0"/>
              <a:t>1</a:t>
            </a:r>
            <a:r>
              <a:rPr kumimoji="1" lang="ja-JP" altLang="en-US" sz="1600" b="1"/>
              <a:t>日程度</a:t>
            </a:r>
            <a:endParaRPr kumimoji="1" lang="en-US" altLang="ja-JP" sz="1600" b="1"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「ハック</a:t>
            </a:r>
            <a:r>
              <a:rPr kumimoji="1" lang="en-US" altLang="ja-JP" sz="1600" b="1" dirty="0"/>
              <a:t>(hack)</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オープンデータを活用したアプリケーションをグループで開発します</a:t>
            </a:r>
            <a:endParaRPr kumimoji="1" lang="en-US" altLang="ja-JP" sz="1600" b="1" dirty="0"/>
          </a:p>
          <a:p>
            <a:pPr marL="342900" indent="-342900">
              <a:lnSpc>
                <a:spcPct val="150000"/>
              </a:lnSpc>
              <a:buFont typeface="Wingdings" pitchFamily="2" charset="2"/>
              <a:buChar char="l"/>
            </a:pPr>
            <a:r>
              <a:rPr kumimoji="1" lang="ja-JP" altLang="en-US" sz="1600" b="1"/>
              <a:t>エンジニアやデザイナーの参加が必要です</a:t>
            </a:r>
            <a:endParaRPr kumimoji="1" lang="en-US" altLang="ja-JP" sz="1600" b="1" dirty="0"/>
          </a:p>
          <a:p>
            <a:pPr marL="342900" indent="-342900">
              <a:lnSpc>
                <a:spcPct val="150000"/>
              </a:lnSpc>
              <a:buFont typeface="Wingdings" pitchFamily="2" charset="2"/>
              <a:buChar char="l"/>
            </a:pPr>
            <a:r>
              <a:rPr kumimoji="1" lang="en-US" altLang="ja-JP" sz="1600" b="1" dirty="0"/>
              <a:t>2</a:t>
            </a:r>
            <a:r>
              <a:rPr kumimoji="1" lang="ja-JP" altLang="en-US" sz="1600" b="1"/>
              <a:t>日から</a:t>
            </a:r>
            <a:r>
              <a:rPr kumimoji="1" lang="en-US" altLang="ja-JP" sz="1600" b="1" dirty="0"/>
              <a:t>3</a:t>
            </a:r>
            <a:r>
              <a:rPr kumimoji="1" lang="ja-JP" altLang="en-US" sz="1600" b="1"/>
              <a:t>日程度</a:t>
            </a:r>
            <a:endParaRPr kumimoji="1" lang="en-US" altLang="ja-JP" sz="1600" b="1" dirty="0"/>
          </a:p>
        </p:txBody>
      </p:sp>
    </p:spTree>
    <p:extLst>
      <p:ext uri="{BB962C8B-B14F-4D97-AF65-F5344CB8AC3E}">
        <p14:creationId xmlns:p14="http://schemas.microsoft.com/office/powerpoint/2010/main" val="25387203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オープンデータプラットフォーム</a:t>
            </a:r>
            <a:endParaRPr kumimoji="1" lang="en-US" altLang="ja-JP" b="1" dirty="0"/>
          </a:p>
          <a:p>
            <a:pPr algn="ctr"/>
            <a:r>
              <a:rPr kumimoji="1" lang="ja-JP" altLang="en-US" b="1"/>
              <a:t>（</a:t>
            </a:r>
            <a:r>
              <a:rPr kumimoji="1" lang="en-US" altLang="ja-JP" b="1" dirty="0"/>
              <a:t>ISIT)</a:t>
            </a:r>
            <a:endParaRPr kumimoji="1" lang="ja-JP" altLang="en-US" b="1"/>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不動産事業者向け</a:t>
            </a:r>
            <a:r>
              <a:rPr kumimoji="1" lang="en-US" altLang="ja-JP" b="1" dirty="0"/>
              <a:t>API</a:t>
            </a:r>
          </a:p>
          <a:p>
            <a:pPr algn="ctr"/>
            <a:r>
              <a:rPr kumimoji="1" lang="ja-JP" altLang="en-US" b="1"/>
              <a:t>（シティアスコム）</a:t>
            </a:r>
            <a:endParaRPr kumimoji="1" lang="en-US" altLang="ja-JP" b="1"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kumimoji="1" lang="ja-JP" altLang="en-US" b="1"/>
              <a:t>不動産仲介ホームページ</a:t>
            </a:r>
            <a:endParaRPr kumimoji="1" lang="en-US" altLang="ja-JP" b="1" dirty="0"/>
          </a:p>
          <a:p>
            <a:pPr algn="ctr"/>
            <a:r>
              <a:rPr kumimoji="1" lang="en-US" altLang="ja-JP" b="1" dirty="0"/>
              <a:t>(</a:t>
            </a:r>
            <a:r>
              <a:rPr kumimoji="1" lang="ja-JP" altLang="en-US" b="1"/>
              <a:t>駅前不動産</a:t>
            </a:r>
            <a:r>
              <a:rPr kumimoji="1" lang="en-US" altLang="ja-JP" b="1" dirty="0"/>
              <a:t>)</a:t>
            </a:r>
            <a:endParaRPr kumimoji="1" lang="ja-JP" altLang="en-US" b="1"/>
          </a:p>
        </p:txBody>
      </p:sp>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b="1"/>
              <a:t>福岡市</a:t>
            </a:r>
            <a:endParaRPr kumimoji="1" lang="en-US" altLang="ja-JP" b="1" dirty="0"/>
          </a:p>
          <a:p>
            <a:pPr algn="ctr"/>
            <a:r>
              <a:rPr kumimoji="1" lang="ja-JP" altLang="en-US" b="1"/>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17" name="テキスト ボックス 16">
            <a:extLst>
              <a:ext uri="{FF2B5EF4-FFF2-40B4-BE49-F238E27FC236}">
                <a16:creationId xmlns:a16="http://schemas.microsoft.com/office/drawing/2014/main" id="{CD15F379-8729-FF48-BA94-0446B531D85E}"/>
              </a:ext>
            </a:extLst>
          </p:cNvPr>
          <p:cNvSpPr txBox="1"/>
          <p:nvPr/>
        </p:nvSpPr>
        <p:spPr>
          <a:xfrm>
            <a:off x="5796693" y="3749458"/>
            <a:ext cx="3145561" cy="490006"/>
          </a:xfrm>
          <a:prstGeom prst="rect">
            <a:avLst/>
          </a:prstGeom>
          <a:noFill/>
        </p:spPr>
        <p:txBody>
          <a:bodyPr wrap="square" rtlCol="0">
            <a:spAutoFit/>
          </a:bodyPr>
          <a:lstStyle/>
          <a:p>
            <a:r>
              <a:rPr lang="en" altLang="ja-JP" sz="1292" dirty="0">
                <a:hlinkClick r:id="rId3"/>
              </a:rPr>
              <a:t>https://www.ekimae-r-e.co.jp/search/map/40/0/</a:t>
            </a:r>
            <a:endParaRPr lang="ja-JP" altLang="en-US" sz="1292"/>
          </a:p>
        </p:txBody>
      </p:sp>
      <p:pic>
        <p:nvPicPr>
          <p:cNvPr id="19" name="図 18">
            <a:extLst>
              <a:ext uri="{FF2B5EF4-FFF2-40B4-BE49-F238E27FC236}">
                <a16:creationId xmlns:a16="http://schemas.microsoft.com/office/drawing/2014/main" id="{8C209C71-5592-0445-8CC5-AC08B07CF5DB}"/>
              </a:ext>
            </a:extLst>
          </p:cNvPr>
          <p:cNvPicPr>
            <a:picLocks noChangeAspect="1"/>
          </p:cNvPicPr>
          <p:nvPr/>
        </p:nvPicPr>
        <p:blipFill>
          <a:blip r:embed="rId4"/>
          <a:stretch>
            <a:fillRect/>
          </a:stretch>
        </p:blipFill>
        <p:spPr>
          <a:xfrm>
            <a:off x="5796201" y="2280625"/>
            <a:ext cx="3131184" cy="1468833"/>
          </a:xfrm>
          <a:prstGeom prst="rect">
            <a:avLst/>
          </a:prstGeom>
          <a:solidFill>
            <a:schemeClr val="bg1">
              <a:lumMod val="75000"/>
            </a:schemeClr>
          </a:solidFill>
          <a:ln>
            <a:solidFill>
              <a:schemeClr val="bg1">
                <a:lumMod val="75000"/>
              </a:schemeClr>
            </a:solidFill>
          </a:ln>
        </p:spPr>
      </p:pic>
    </p:spTree>
    <p:extLst>
      <p:ext uri="{BB962C8B-B14F-4D97-AF65-F5344CB8AC3E}">
        <p14:creationId xmlns:p14="http://schemas.microsoft.com/office/powerpoint/2010/main" val="16324965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b="1"/>
              <a:t>オープンデータがホームページで公開されている場合</a:t>
            </a:r>
            <a:endParaRPr kumimoji="1" lang="en-US" altLang="ja-JP" sz="1600" b="1" dirty="0"/>
          </a:p>
          <a:p>
            <a:pPr marL="800100" lvl="1" indent="-342900">
              <a:lnSpc>
                <a:spcPts val="2520"/>
              </a:lnSpc>
              <a:buFont typeface="Arial" panose="020B0604020202020204" pitchFamily="34" charset="0"/>
              <a:buChar char="•"/>
            </a:pPr>
            <a:r>
              <a:rPr kumimoji="1" lang="ja-JP" altLang="en-US" sz="1600" b="1"/>
              <a:t>ファイルをダウンロードして使用</a:t>
            </a:r>
          </a:p>
          <a:p>
            <a:pPr marL="342900" indent="-342900">
              <a:lnSpc>
                <a:spcPts val="2520"/>
              </a:lnSpc>
              <a:buFont typeface="Wingdings" pitchFamily="2" charset="2"/>
              <a:buChar char="l"/>
            </a:pPr>
            <a:r>
              <a:rPr kumimoji="1" lang="ja-JP" altLang="en-US" sz="1600" b="1"/>
              <a:t>オープンデータカタログサイトで公開されている場合</a:t>
            </a:r>
            <a:r>
              <a:rPr kumimoji="1" lang="en-US" altLang="ja-JP" sz="1600" b="1" dirty="0"/>
              <a:t>(*1)</a:t>
            </a:r>
          </a:p>
          <a:p>
            <a:pPr marL="800100" lvl="1" indent="-342900">
              <a:lnSpc>
                <a:spcPts val="2520"/>
              </a:lnSpc>
              <a:buFont typeface="Arial" panose="020B0604020202020204" pitchFamily="34" charset="0"/>
              <a:buChar char="•"/>
            </a:pPr>
            <a:r>
              <a:rPr kumimoji="1" lang="ja-JP" altLang="en-US" sz="1600" b="1"/>
              <a:t>ファイルをダウンロードして使用</a:t>
            </a:r>
            <a:endParaRPr kumimoji="1" lang="en-US" altLang="ja-JP" sz="1600" b="1" dirty="0"/>
          </a:p>
          <a:p>
            <a:pPr marL="800100" lvl="1" indent="-342900">
              <a:lnSpc>
                <a:spcPts val="2520"/>
              </a:lnSpc>
              <a:buFont typeface="Arial" panose="020B0604020202020204" pitchFamily="34" charset="0"/>
              <a:buChar char="•"/>
            </a:pPr>
            <a:r>
              <a:rPr kumimoji="1" lang="ja-JP" altLang="en-US" sz="1600" b="1"/>
              <a:t>オープンデータカタログサイトの</a:t>
            </a:r>
            <a:r>
              <a:rPr kumimoji="1" lang="en-US" altLang="ja-JP" sz="1600" b="1" dirty="0"/>
              <a:t>API(*2)</a:t>
            </a:r>
            <a:r>
              <a:rPr kumimoji="1" lang="ja-JP" altLang="en-US" sz="1600" b="1"/>
              <a:t>を通じて使用</a:t>
            </a:r>
            <a:endParaRPr kumimoji="1" lang="en-US" altLang="ja-JP" sz="1600" b="1"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オープンデータの全体コンセプトを策定し首長や幹部に説明します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オープンデータの意義や目的など取組方針を策定します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オープンデータに取り組むため、何をどのように検討し企画すればよいか</a:t>
            </a:r>
            <a:endParaRPr kumimoji="1" lang="en-US" altLang="ja-JP" sz="1600" b="1" dirty="0"/>
          </a:p>
          <a:p>
            <a:pPr marL="285750" indent="-285750">
              <a:lnSpc>
                <a:spcPct val="150000"/>
              </a:lnSpc>
              <a:buFont typeface="Wingdings" pitchFamily="2" charset="2"/>
              <a:buChar char="l"/>
            </a:pPr>
            <a:r>
              <a:rPr kumimoji="1" lang="ja-JP" altLang="en-US" sz="1600" b="1"/>
              <a:t>首長や幹部から理解を得るために、オープンデータの効果やメリットをどのように説明すればよいか</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t>ライセンスや利用規約を遵守していたとしても、使い方によっては他の法律に違反する可能性があります</a:t>
            </a:r>
            <a:endParaRPr kumimoji="1" lang="en-US" altLang="ja-JP" sz="1600" b="1"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52</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1187276" y="6168785"/>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dirty="0"/>
          </a:p>
        </p:txBody>
      </p:sp>
      <p:pic>
        <p:nvPicPr>
          <p:cNvPr id="2" name="図 1">
            <a:extLst>
              <a:ext uri="{FF2B5EF4-FFF2-40B4-BE49-F238E27FC236}">
                <a16:creationId xmlns:a16="http://schemas.microsoft.com/office/drawing/2014/main" id="{615ED938-C37A-4AC6-8D61-EE665D619258}"/>
              </a:ext>
            </a:extLst>
          </p:cNvPr>
          <p:cNvPicPr>
            <a:picLocks noChangeAspect="1"/>
          </p:cNvPicPr>
          <p:nvPr/>
        </p:nvPicPr>
        <p:blipFill rotWithShape="1">
          <a:blip r:embed="rId4"/>
          <a:srcRect l="19287" t="10335" r="19288" b="4457"/>
          <a:stretch/>
        </p:blipFill>
        <p:spPr>
          <a:xfrm>
            <a:off x="1187276" y="1303111"/>
            <a:ext cx="6596382" cy="4905002"/>
          </a:xfrm>
          <a:prstGeom prst="rect">
            <a:avLst/>
          </a:prstGeom>
        </p:spPr>
      </p:pic>
    </p:spTree>
    <p:extLst>
      <p:ext uri="{BB962C8B-B14F-4D97-AF65-F5344CB8AC3E}">
        <p14:creationId xmlns:p14="http://schemas.microsoft.com/office/powerpoint/2010/main" val="613371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p:spPr>
        <p:txBody>
          <a:bodyPr wrap="square" rtlCol="0" anchor="t"/>
          <a:lstStyle/>
          <a:p>
            <a:pPr>
              <a:lnSpc>
                <a:spcPts val="2520"/>
              </a:lnSpc>
            </a:pPr>
            <a:r>
              <a:rPr lang="ja-JP" altLang="en-US" sz="1600"/>
              <a:t>実務講習のコンテンツは</a:t>
            </a:r>
            <a:r>
              <a:rPr lang="en-US" altLang="ja-JP" sz="1600" u="sng" dirty="0">
                <a:hlinkClick r:id="rId3">
                  <a:extLst>
                    <a:ext uri="{A12FA001-AC4F-418D-AE19-62706E023703}">
                      <ahyp:hlinkClr xmlns:ahyp="http://schemas.microsoft.com/office/drawing/2018/hyperlinkcolor" val="tx"/>
                    </a:ext>
                  </a:extLst>
                </a:hlinkClick>
              </a:rPr>
              <a:t>Web</a:t>
            </a:r>
            <a:r>
              <a:rPr lang="ja-JP" altLang="en-US" sz="1600" u="sng">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12" name="図 11">
            <a:extLst>
              <a:ext uri="{FF2B5EF4-FFF2-40B4-BE49-F238E27FC236}">
                <a16:creationId xmlns:a16="http://schemas.microsoft.com/office/drawing/2014/main" id="{4602406C-0793-EC49-9E95-A06DDB9DC4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73" y="1457073"/>
            <a:ext cx="8488451" cy="3938787"/>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54</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pic>
        <p:nvPicPr>
          <p:cNvPr id="12" name="図 11">
            <a:hlinkClick r:id="rId3"/>
            <a:extLst>
              <a:ext uri="{FF2B5EF4-FFF2-40B4-BE49-F238E27FC236}">
                <a16:creationId xmlns:a16="http://schemas.microsoft.com/office/drawing/2014/main" id="{B9B995FF-73B7-3346-B9A4-1EA38E774922}"/>
              </a:ext>
            </a:extLst>
          </p:cNvPr>
          <p:cNvPicPr>
            <a:picLocks noChangeAspect="1"/>
          </p:cNvPicPr>
          <p:nvPr/>
        </p:nvPicPr>
        <p:blipFill>
          <a:blip r:embed="rId4"/>
          <a:stretch>
            <a:fillRect/>
          </a:stretch>
        </p:blipFill>
        <p:spPr>
          <a:xfrm>
            <a:off x="1547664" y="1994041"/>
            <a:ext cx="6154463" cy="4120955"/>
          </a:xfrm>
          <a:prstGeom prst="rect">
            <a:avLst/>
          </a:prstGeom>
        </p:spPr>
      </p:pic>
      <p:sp>
        <p:nvSpPr>
          <p:cNvPr id="13" name="テキスト ボックス 12">
            <a:extLst>
              <a:ext uri="{FF2B5EF4-FFF2-40B4-BE49-F238E27FC236}">
                <a16:creationId xmlns:a16="http://schemas.microsoft.com/office/drawing/2014/main" id="{9FA70F31-9369-4D4E-A4A3-53344D463EA3}"/>
              </a:ext>
            </a:extLst>
          </p:cNvPr>
          <p:cNvSpPr txBox="1"/>
          <p:nvPr/>
        </p:nvSpPr>
        <p:spPr>
          <a:xfrm>
            <a:off x="658146" y="6248345"/>
            <a:ext cx="7438718" cy="276999"/>
          </a:xfrm>
          <a:prstGeom prst="rect">
            <a:avLst/>
          </a:prstGeom>
          <a:noFill/>
        </p:spPr>
        <p:txBody>
          <a:bodyPr wrap="square" rtlCol="0">
            <a:spAutoFit/>
          </a:bodyPr>
          <a:lstStyle/>
          <a:p>
            <a:r>
              <a:rPr kumimoji="1" lang="ja-JP" altLang="en-US" sz="1200">
                <a:latin typeface="Meiryo UI" panose="020B0604030504040204" pitchFamily="34" charset="-128"/>
                <a:ea typeface="Meiryo UI" panose="020B0604030504040204" pitchFamily="34" charset="-128"/>
              </a:rPr>
              <a:t>出典</a:t>
            </a:r>
            <a:r>
              <a:rPr lang="ja-JP" altLang="en-US" sz="1200">
                <a:latin typeface="Meiryo UI" panose="020B0604030504040204" pitchFamily="34" charset="-128"/>
                <a:ea typeface="Meiryo UI" panose="020B0604030504040204" pitchFamily="34" charset="-128"/>
              </a:rPr>
              <a:t>：オープンデータってなんだろう？（総務省動画チャンネル）、</a:t>
            </a:r>
            <a:r>
              <a:rPr lang="en" altLang="ja-JP" sz="1200" dirty="0">
                <a:latin typeface="Meiryo UI" panose="020B0604030504040204" pitchFamily="34" charset="-128"/>
                <a:ea typeface="Meiryo UI" panose="020B0604030504040204" pitchFamily="34" charset="-128"/>
                <a:hlinkClick r:id="rId3"/>
              </a:rPr>
              <a:t>https://youtu.be/5tVVYrcaT24</a:t>
            </a:r>
            <a:r>
              <a:rPr lang="en" altLang="ja-JP" sz="1200" dirty="0">
                <a:latin typeface="Meiryo UI" panose="020B0604030504040204" pitchFamily="34" charset="-128"/>
                <a:ea typeface="Meiryo UI" panose="020B0604030504040204" pitchFamily="34" charset="-128"/>
              </a:rPr>
              <a:t> </a:t>
            </a:r>
            <a:endParaRPr kumimoji="1" lang="ja-JP" altLang="en-US" sz="120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b="1">
              <a:latin typeface="+mj-lt"/>
            </a:endParaRPr>
          </a:p>
          <a:p>
            <a:pPr marL="800100" lvl="1" indent="-342900">
              <a:lnSpc>
                <a:spcPct val="150000"/>
              </a:lnSpc>
              <a:buFont typeface="+mj-lt"/>
              <a:buAutoNum type="arabicPeriod"/>
            </a:pPr>
            <a:r>
              <a:rPr kumimoji="1" lang="ja-JP" altLang="en-US" sz="1600" b="1">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b="1">
                <a:latin typeface="+mj-lt"/>
              </a:rPr>
              <a:t>機械判読に適したもの</a:t>
            </a:r>
          </a:p>
          <a:p>
            <a:pPr marL="800100" lvl="1" indent="-342900">
              <a:lnSpc>
                <a:spcPct val="150000"/>
              </a:lnSpc>
              <a:buFont typeface="+mj-lt"/>
              <a:buAutoNum type="arabicPeriod"/>
            </a:pPr>
            <a:r>
              <a:rPr kumimoji="1" lang="ja-JP" altLang="en-US" sz="1600" b="1">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3310894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b="1"/>
              <a:t>政府は、公共データは国民共有の財産であるとの認識を示した「電子行政オープンデータ戦略」（平成</a:t>
            </a:r>
            <a:r>
              <a:rPr lang="en-US" altLang="ja-JP" sz="1600" b="1" dirty="0"/>
              <a:t>24</a:t>
            </a:r>
            <a:r>
              <a:rPr lang="ja-JP" altLang="en-US" sz="1600" b="1"/>
              <a:t>年７月４日 高度情報通信ネットワーク社会推進本部決定）等に基づき、オープンデータの取組を推進しています。</a:t>
            </a:r>
          </a:p>
          <a:p>
            <a:endParaRPr lang="ja-JP" altLang="en-US" sz="1600" b="1"/>
          </a:p>
          <a:p>
            <a:r>
              <a:rPr lang="ja-JP" altLang="en-US" sz="1600" b="1"/>
              <a:t>オープンデータに取り組む意義としては、次の</a:t>
            </a:r>
            <a:r>
              <a:rPr lang="en-US" altLang="ja-JP" sz="1600" b="1" dirty="0"/>
              <a:t>3</a:t>
            </a:r>
            <a:r>
              <a:rPr lang="ja-JP" altLang="en-US" sz="1600" b="1"/>
              <a:t>点が挙げられます。</a:t>
            </a:r>
          </a:p>
          <a:p>
            <a:pPr marL="342900" indent="-342900">
              <a:buFont typeface="+mj-lt"/>
              <a:buAutoNum type="arabicPeriod"/>
            </a:pPr>
            <a:r>
              <a:rPr lang="ja-JP" altLang="en-US" sz="1600" b="1"/>
              <a:t>国民参加・官民協働の推進を通じた諸課題の解決、経済活性化</a:t>
            </a:r>
          </a:p>
          <a:p>
            <a:pPr marL="342900" indent="-342900">
              <a:buFont typeface="+mj-lt"/>
              <a:buAutoNum type="arabicPeriod"/>
            </a:pPr>
            <a:r>
              <a:rPr lang="ja-JP" altLang="en-US" sz="1600" b="1"/>
              <a:t>行政の高度化・効率化</a:t>
            </a:r>
          </a:p>
          <a:p>
            <a:pPr marL="342900" indent="-342900">
              <a:buFont typeface="+mj-lt"/>
              <a:buAutoNum type="arabicPeriod"/>
            </a:pPr>
            <a:r>
              <a:rPr lang="ja-JP" altLang="en-US" sz="1600" b="1"/>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31" name="正方形/長方形 30"/>
          <p:cNvSpPr/>
          <p:nvPr/>
        </p:nvSpPr>
        <p:spPr bwMode="auto">
          <a:xfrm>
            <a:off x="215900" y="1753014"/>
            <a:ext cx="8748588" cy="4791173"/>
          </a:xfrm>
          <a:prstGeom prst="rect">
            <a:avLst/>
          </a:prstGeom>
          <a:solidFill>
            <a:schemeClr val="bg2">
              <a:lumMod val="90000"/>
            </a:schemeClr>
          </a:solidFill>
          <a:ln w="6350">
            <a:noFill/>
            <a:miter lim="800000"/>
            <a:headEnd/>
            <a:tailEnd/>
          </a:ln>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自治体がオープンデータに取り組む際の課題は何ですか？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251520" y="6063679"/>
            <a:ext cx="8676580" cy="461665"/>
          </a:xfrm>
          <a:prstGeom prst="rect">
            <a:avLst/>
          </a:prstGeom>
          <a:noFill/>
        </p:spPr>
        <p:txBody>
          <a:bodyPr wrap="square" rtlCol="0">
            <a:spAutoFit/>
          </a:bodyPr>
          <a:lstStyle/>
          <a:p>
            <a:r>
              <a:rPr kumimoji="1" lang="ja-JP" altLang="en-US" sz="1200" dirty="0"/>
              <a:t>出典：地方公共団体へのオープンデータの取組に関するアンケート結果・回答一覧（内閣官房</a:t>
            </a:r>
            <a:r>
              <a:rPr kumimoji="1" lang="en" altLang="ja-JP" sz="1200" dirty="0"/>
              <a:t>IT</a:t>
            </a:r>
            <a:r>
              <a:rPr kumimoji="1" lang="ja-JP" altLang="en-US" sz="1200" dirty="0"/>
              <a:t>総合戦略室、平成</a:t>
            </a:r>
            <a:r>
              <a:rPr kumimoji="1" lang="en-US" altLang="ja-JP" sz="1200" dirty="0"/>
              <a:t>31</a:t>
            </a:r>
            <a:r>
              <a:rPr kumimoji="1" lang="ja-JP" altLang="en-US" sz="1200" dirty="0"/>
              <a:t>年</a:t>
            </a:r>
            <a:r>
              <a:rPr kumimoji="1" lang="en-US" altLang="ja-JP" sz="1200" dirty="0"/>
              <a:t>3</a:t>
            </a:r>
            <a:r>
              <a:rPr kumimoji="1" lang="ja-JP" altLang="en-US" sz="1200" dirty="0"/>
              <a:t>月</a:t>
            </a:r>
            <a:r>
              <a:rPr kumimoji="1" lang="en-US" altLang="ja-JP" sz="1200" dirty="0"/>
              <a:t>26</a:t>
            </a:r>
            <a:r>
              <a:rPr kumimoji="1" lang="ja-JP" altLang="en-US" sz="1200" dirty="0"/>
              <a:t>日公開）（内閣官房</a:t>
            </a:r>
            <a:r>
              <a:rPr kumimoji="1" lang="en" altLang="ja-JP" sz="1200" dirty="0"/>
              <a:t>IT</a:t>
            </a:r>
            <a:r>
              <a:rPr kumimoji="1" lang="ja-JP" altLang="en-US" sz="1200" dirty="0"/>
              <a:t>総合戦略室、クリエイティブ・コモンズ 表示 </a:t>
            </a:r>
            <a:r>
              <a:rPr kumimoji="1" lang="en-US" altLang="ja-JP" sz="1200" dirty="0"/>
              <a:t>4.0 </a:t>
            </a:r>
            <a:r>
              <a:rPr kumimoji="1" lang="ja-JP" altLang="en-US" sz="1200" dirty="0"/>
              <a:t>国際）をもとに公益財団法人九州先端科学技術研究所が作成</a:t>
            </a:r>
          </a:p>
        </p:txBody>
      </p:sp>
      <p:pic>
        <p:nvPicPr>
          <p:cNvPr id="2" name="図 1">
            <a:extLst>
              <a:ext uri="{FF2B5EF4-FFF2-40B4-BE49-F238E27FC236}">
                <a16:creationId xmlns:a16="http://schemas.microsoft.com/office/drawing/2014/main" id="{9DF601DA-70B8-4AC9-9A17-BEB03B214375}"/>
              </a:ext>
            </a:extLst>
          </p:cNvPr>
          <p:cNvPicPr>
            <a:picLocks noChangeAspect="1"/>
          </p:cNvPicPr>
          <p:nvPr/>
        </p:nvPicPr>
        <p:blipFill>
          <a:blip r:embed="rId3"/>
          <a:stretch>
            <a:fillRect/>
          </a:stretch>
        </p:blipFill>
        <p:spPr>
          <a:xfrm>
            <a:off x="226583" y="1768287"/>
            <a:ext cx="8737905" cy="4316344"/>
          </a:xfrm>
          <a:prstGeom prst="rect">
            <a:avLst/>
          </a:prstGeom>
        </p:spPr>
      </p:pic>
    </p:spTree>
    <p:extLst>
      <p:ext uri="{BB962C8B-B14F-4D97-AF65-F5344CB8AC3E}">
        <p14:creationId xmlns:p14="http://schemas.microsoft.com/office/powerpoint/2010/main" val="3985490366"/>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5501</Words>
  <Application>Microsoft Office PowerPoint</Application>
  <PresentationFormat>画面に合わせる (4:3)</PresentationFormat>
  <Paragraphs>620</Paragraphs>
  <Slides>54</Slides>
  <Notes>54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54</vt:i4>
      </vt:variant>
    </vt:vector>
  </HeadingPairs>
  <TitlesOfParts>
    <vt:vector size="61" baseType="lpstr">
      <vt:lpstr>Hiragino Kaku Gothic Pro W3</vt:lpstr>
      <vt:lpstr>HiraKakuPro-W3</vt:lpstr>
      <vt:lpstr>Meiryo UI</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2.2 「整備する」ためのノウハウ</vt:lpstr>
      <vt:lpstr>（参考）オープンデータ研修ポータル</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2019-07-04T00:51:35Z</dcterms:created>
  <dcterms:modified xsi:type="dcterms:W3CDTF">2019-07-04T00:53:06Z</dcterms:modified>
  <cp:category/>
</cp:coreProperties>
</file>