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96" r:id="rId1"/>
  </p:sldMasterIdLst>
  <p:notesMasterIdLst>
    <p:notesMasterId r:id="rId13"/>
  </p:notesMasterIdLst>
  <p:sldIdLst>
    <p:sldId id="262" r:id="rId2"/>
    <p:sldId id="275" r:id="rId3"/>
    <p:sldId id="263" r:id="rId4"/>
    <p:sldId id="278" r:id="rId5"/>
    <p:sldId id="276" r:id="rId6"/>
    <p:sldId id="256" r:id="rId7"/>
    <p:sldId id="257" r:id="rId8"/>
    <p:sldId id="264" r:id="rId9"/>
    <p:sldId id="266" r:id="rId10"/>
    <p:sldId id="279" r:id="rId11"/>
    <p:sldId id="270" r:id="rId12"/>
  </p:sldIdLst>
  <p:sldSz cx="9144000" cy="6858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700" autoAdjust="0"/>
  </p:normalViewPr>
  <p:slideViewPr>
    <p:cSldViewPr>
      <p:cViewPr varScale="1">
        <p:scale>
          <a:sx n="86" d="100"/>
          <a:sy n="86" d="100"/>
        </p:scale>
        <p:origin x="1340" y="6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DC3F21A-8F7F-4B4F-8FF3-F2470045035B}"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kumimoji="1" lang="ja-JP" altLang="en-US"/>
        </a:p>
      </dgm:t>
    </dgm:pt>
    <dgm:pt modelId="{712C0B72-9418-495B-9561-CF1B8641B166}">
      <dgm:prSet/>
      <dgm:spPr/>
      <dgm:t>
        <a:bodyPr/>
        <a:lstStyle/>
        <a:p>
          <a:pPr rtl="0"/>
          <a:r>
            <a:rPr kumimoji="1" lang="en-US" altLang="ja-JP" dirty="0"/>
            <a:t>1</a:t>
          </a:r>
          <a:r>
            <a:rPr kumimoji="1" lang="ja-JP" altLang="en-US" dirty="0"/>
            <a:t>　</a:t>
          </a:r>
          <a:r>
            <a:rPr kumimoji="1" lang="ja-JP" dirty="0"/>
            <a:t>県の取組</a:t>
          </a:r>
          <a:r>
            <a:rPr kumimoji="1" lang="ja-JP" altLang="en-US" dirty="0"/>
            <a:t>について</a:t>
          </a:r>
          <a:endParaRPr lang="ja-JP" dirty="0"/>
        </a:p>
      </dgm:t>
    </dgm:pt>
    <dgm:pt modelId="{043F8CF7-A361-4599-B079-4B4DAA29257D}" type="parTrans" cxnId="{EA569150-60E4-4729-9BF7-F6FA8613C7DD}">
      <dgm:prSet/>
      <dgm:spPr/>
      <dgm:t>
        <a:bodyPr/>
        <a:lstStyle/>
        <a:p>
          <a:endParaRPr kumimoji="1" lang="ja-JP" altLang="en-US"/>
        </a:p>
      </dgm:t>
    </dgm:pt>
    <dgm:pt modelId="{E9F1E814-40E6-4949-A084-A6BA5D0A4F02}" type="sibTrans" cxnId="{EA569150-60E4-4729-9BF7-F6FA8613C7DD}">
      <dgm:prSet/>
      <dgm:spPr/>
      <dgm:t>
        <a:bodyPr/>
        <a:lstStyle/>
        <a:p>
          <a:endParaRPr kumimoji="1" lang="ja-JP" altLang="en-US"/>
        </a:p>
      </dgm:t>
    </dgm:pt>
    <dgm:pt modelId="{BA7D8D72-1425-4813-A5D3-0FA5A3737BC3}" type="pres">
      <dgm:prSet presAssocID="{2DC3F21A-8F7F-4B4F-8FF3-F2470045035B}" presName="linear" presStyleCnt="0">
        <dgm:presLayoutVars>
          <dgm:animLvl val="lvl"/>
          <dgm:resizeHandles val="exact"/>
        </dgm:presLayoutVars>
      </dgm:prSet>
      <dgm:spPr/>
    </dgm:pt>
    <dgm:pt modelId="{F7B34F76-3EEF-4FAE-BD30-93C46EF22C59}" type="pres">
      <dgm:prSet presAssocID="{712C0B72-9418-495B-9561-CF1B8641B166}" presName="parentText" presStyleLbl="node1" presStyleIdx="0" presStyleCnt="1">
        <dgm:presLayoutVars>
          <dgm:chMax val="0"/>
          <dgm:bulletEnabled val="1"/>
        </dgm:presLayoutVars>
      </dgm:prSet>
      <dgm:spPr/>
    </dgm:pt>
  </dgm:ptLst>
  <dgm:cxnLst>
    <dgm:cxn modelId="{D4A4210B-83DE-4EED-A386-E850684C19AC}" type="presOf" srcId="{712C0B72-9418-495B-9561-CF1B8641B166}" destId="{F7B34F76-3EEF-4FAE-BD30-93C46EF22C59}" srcOrd="0" destOrd="0" presId="urn:microsoft.com/office/officeart/2005/8/layout/vList2"/>
    <dgm:cxn modelId="{CE4FE845-913E-4B0B-AEC6-B3B6CE92C7EE}" type="presOf" srcId="{2DC3F21A-8F7F-4B4F-8FF3-F2470045035B}" destId="{BA7D8D72-1425-4813-A5D3-0FA5A3737BC3}" srcOrd="0" destOrd="0" presId="urn:microsoft.com/office/officeart/2005/8/layout/vList2"/>
    <dgm:cxn modelId="{EA569150-60E4-4729-9BF7-F6FA8613C7DD}" srcId="{2DC3F21A-8F7F-4B4F-8FF3-F2470045035B}" destId="{712C0B72-9418-495B-9561-CF1B8641B166}" srcOrd="0" destOrd="0" parTransId="{043F8CF7-A361-4599-B079-4B4DAA29257D}" sibTransId="{E9F1E814-40E6-4949-A084-A6BA5D0A4F02}"/>
    <dgm:cxn modelId="{55BBD1D4-CB38-46B7-BD6D-EC9616D45FE0}" type="presParOf" srcId="{BA7D8D72-1425-4813-A5D3-0FA5A3737BC3}" destId="{F7B34F76-3EEF-4FAE-BD30-93C46EF22C59}"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E8218B4-A485-4FD4-A36B-FBF94CC93879}"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kumimoji="1" lang="ja-JP" altLang="en-US"/>
        </a:p>
      </dgm:t>
    </dgm:pt>
    <dgm:pt modelId="{0AC4313F-E4F4-4C12-AE76-4B8D0D94C911}">
      <dgm:prSet/>
      <dgm:spPr/>
      <dgm:t>
        <a:bodyPr/>
        <a:lstStyle/>
        <a:p>
          <a:pPr rtl="0"/>
          <a:r>
            <a:rPr kumimoji="1" lang="en-US" altLang="ja-JP" dirty="0"/>
            <a:t>3</a:t>
          </a:r>
          <a:r>
            <a:rPr kumimoji="1" lang="ja-JP" altLang="en-US" dirty="0"/>
            <a:t>　県庁内各所属</a:t>
          </a:r>
          <a:r>
            <a:rPr kumimoji="1" lang="ja-JP" dirty="0"/>
            <a:t>への依頼</a:t>
          </a:r>
          <a:r>
            <a:rPr kumimoji="1" lang="ja-JP" altLang="en-US" dirty="0"/>
            <a:t>事項について</a:t>
          </a:r>
          <a:endParaRPr lang="ja-JP" dirty="0"/>
        </a:p>
      </dgm:t>
    </dgm:pt>
    <dgm:pt modelId="{5E091FFD-7F62-4B4E-B2D2-B5F3272A157E}" type="parTrans" cxnId="{6B87A121-20B1-43DA-B6C9-5CCA82E78F76}">
      <dgm:prSet/>
      <dgm:spPr/>
      <dgm:t>
        <a:bodyPr/>
        <a:lstStyle/>
        <a:p>
          <a:endParaRPr kumimoji="1" lang="ja-JP" altLang="en-US"/>
        </a:p>
      </dgm:t>
    </dgm:pt>
    <dgm:pt modelId="{1EF8769B-A320-4F8A-97B9-CE801CF36276}" type="sibTrans" cxnId="{6B87A121-20B1-43DA-B6C9-5CCA82E78F76}">
      <dgm:prSet/>
      <dgm:spPr/>
      <dgm:t>
        <a:bodyPr/>
        <a:lstStyle/>
        <a:p>
          <a:endParaRPr kumimoji="1" lang="ja-JP" altLang="en-US"/>
        </a:p>
      </dgm:t>
    </dgm:pt>
    <dgm:pt modelId="{D869FA56-7CC5-465D-93C2-A265BB31463A}" type="pres">
      <dgm:prSet presAssocID="{EE8218B4-A485-4FD4-A36B-FBF94CC93879}" presName="linear" presStyleCnt="0">
        <dgm:presLayoutVars>
          <dgm:animLvl val="lvl"/>
          <dgm:resizeHandles val="exact"/>
        </dgm:presLayoutVars>
      </dgm:prSet>
      <dgm:spPr/>
    </dgm:pt>
    <dgm:pt modelId="{659314AF-2662-4136-B0AD-4CAC827D3946}" type="pres">
      <dgm:prSet presAssocID="{0AC4313F-E4F4-4C12-AE76-4B8D0D94C911}" presName="parentText" presStyleLbl="node1" presStyleIdx="0" presStyleCnt="1">
        <dgm:presLayoutVars>
          <dgm:chMax val="0"/>
          <dgm:bulletEnabled val="1"/>
        </dgm:presLayoutVars>
      </dgm:prSet>
      <dgm:spPr/>
    </dgm:pt>
  </dgm:ptLst>
  <dgm:cxnLst>
    <dgm:cxn modelId="{D1182120-BA52-49A4-B50E-68DEC28105A0}" type="presOf" srcId="{EE8218B4-A485-4FD4-A36B-FBF94CC93879}" destId="{D869FA56-7CC5-465D-93C2-A265BB31463A}" srcOrd="0" destOrd="0" presId="urn:microsoft.com/office/officeart/2005/8/layout/vList2"/>
    <dgm:cxn modelId="{6B87A121-20B1-43DA-B6C9-5CCA82E78F76}" srcId="{EE8218B4-A485-4FD4-A36B-FBF94CC93879}" destId="{0AC4313F-E4F4-4C12-AE76-4B8D0D94C911}" srcOrd="0" destOrd="0" parTransId="{5E091FFD-7F62-4B4E-B2D2-B5F3272A157E}" sibTransId="{1EF8769B-A320-4F8A-97B9-CE801CF36276}"/>
    <dgm:cxn modelId="{87462E6F-3C80-4246-B15A-6377543C61E5}" type="presOf" srcId="{0AC4313F-E4F4-4C12-AE76-4B8D0D94C911}" destId="{659314AF-2662-4136-B0AD-4CAC827D3946}" srcOrd="0" destOrd="0" presId="urn:microsoft.com/office/officeart/2005/8/layout/vList2"/>
    <dgm:cxn modelId="{4A720255-9EFC-466C-9656-3F398A63E37B}" type="presParOf" srcId="{D869FA56-7CC5-465D-93C2-A265BB31463A}" destId="{659314AF-2662-4136-B0AD-4CAC827D3946}"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E8218B4-A485-4FD4-A36B-FBF94CC93879}"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kumimoji="1" lang="ja-JP" altLang="en-US"/>
        </a:p>
      </dgm:t>
    </dgm:pt>
    <dgm:pt modelId="{0AC4313F-E4F4-4C12-AE76-4B8D0D94C911}">
      <dgm:prSet/>
      <dgm:spPr/>
      <dgm:t>
        <a:bodyPr/>
        <a:lstStyle/>
        <a:p>
          <a:pPr rtl="0"/>
          <a:r>
            <a:rPr kumimoji="1" lang="ja-JP" altLang="en-US"/>
            <a:t>４</a:t>
          </a:r>
          <a:r>
            <a:rPr kumimoji="1" lang="ja-JP" altLang="en-US" dirty="0"/>
            <a:t>　オープンデータ作成要領</a:t>
          </a:r>
          <a:endParaRPr lang="ja-JP" dirty="0"/>
        </a:p>
      </dgm:t>
    </dgm:pt>
    <dgm:pt modelId="{5E091FFD-7F62-4B4E-B2D2-B5F3272A157E}" type="parTrans" cxnId="{6B87A121-20B1-43DA-B6C9-5CCA82E78F76}">
      <dgm:prSet/>
      <dgm:spPr/>
      <dgm:t>
        <a:bodyPr/>
        <a:lstStyle/>
        <a:p>
          <a:endParaRPr kumimoji="1" lang="ja-JP" altLang="en-US"/>
        </a:p>
      </dgm:t>
    </dgm:pt>
    <dgm:pt modelId="{1EF8769B-A320-4F8A-97B9-CE801CF36276}" type="sibTrans" cxnId="{6B87A121-20B1-43DA-B6C9-5CCA82E78F76}">
      <dgm:prSet/>
      <dgm:spPr/>
      <dgm:t>
        <a:bodyPr/>
        <a:lstStyle/>
        <a:p>
          <a:endParaRPr kumimoji="1" lang="ja-JP" altLang="en-US"/>
        </a:p>
      </dgm:t>
    </dgm:pt>
    <dgm:pt modelId="{D869FA56-7CC5-465D-93C2-A265BB31463A}" type="pres">
      <dgm:prSet presAssocID="{EE8218B4-A485-4FD4-A36B-FBF94CC93879}" presName="linear" presStyleCnt="0">
        <dgm:presLayoutVars>
          <dgm:animLvl val="lvl"/>
          <dgm:resizeHandles val="exact"/>
        </dgm:presLayoutVars>
      </dgm:prSet>
      <dgm:spPr/>
    </dgm:pt>
    <dgm:pt modelId="{659314AF-2662-4136-B0AD-4CAC827D3946}" type="pres">
      <dgm:prSet presAssocID="{0AC4313F-E4F4-4C12-AE76-4B8D0D94C911}" presName="parentText" presStyleLbl="node1" presStyleIdx="0" presStyleCnt="1">
        <dgm:presLayoutVars>
          <dgm:chMax val="0"/>
          <dgm:bulletEnabled val="1"/>
        </dgm:presLayoutVars>
      </dgm:prSet>
      <dgm:spPr/>
    </dgm:pt>
  </dgm:ptLst>
  <dgm:cxnLst>
    <dgm:cxn modelId="{6A90BA0B-4594-47AD-B970-0B5852894439}" type="presOf" srcId="{EE8218B4-A485-4FD4-A36B-FBF94CC93879}" destId="{D869FA56-7CC5-465D-93C2-A265BB31463A}" srcOrd="0" destOrd="0" presId="urn:microsoft.com/office/officeart/2005/8/layout/vList2"/>
    <dgm:cxn modelId="{6B87A121-20B1-43DA-B6C9-5CCA82E78F76}" srcId="{EE8218B4-A485-4FD4-A36B-FBF94CC93879}" destId="{0AC4313F-E4F4-4C12-AE76-4B8D0D94C911}" srcOrd="0" destOrd="0" parTransId="{5E091FFD-7F62-4B4E-B2D2-B5F3272A157E}" sibTransId="{1EF8769B-A320-4F8A-97B9-CE801CF36276}"/>
    <dgm:cxn modelId="{ADB7A29E-F346-42F7-B7BC-74F6E3C58F72}" type="presOf" srcId="{0AC4313F-E4F4-4C12-AE76-4B8D0D94C911}" destId="{659314AF-2662-4136-B0AD-4CAC827D3946}" srcOrd="0" destOrd="0" presId="urn:microsoft.com/office/officeart/2005/8/layout/vList2"/>
    <dgm:cxn modelId="{8BE637B5-C3F2-4FEC-B87E-4CCBE5D21104}" type="presParOf" srcId="{D869FA56-7CC5-465D-93C2-A265BB31463A}" destId="{659314AF-2662-4136-B0AD-4CAC827D3946}"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E8218B4-A485-4FD4-A36B-FBF94CC93879}"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kumimoji="1" lang="ja-JP" altLang="en-US"/>
        </a:p>
      </dgm:t>
    </dgm:pt>
    <dgm:pt modelId="{0AC4313F-E4F4-4C12-AE76-4B8D0D94C911}">
      <dgm:prSet/>
      <dgm:spPr/>
      <dgm:t>
        <a:bodyPr/>
        <a:lstStyle/>
        <a:p>
          <a:pPr rtl="0"/>
          <a:r>
            <a:rPr kumimoji="1" lang="ja-JP" altLang="en-US" dirty="0"/>
            <a:t>５　参考：国内の利活用事例</a:t>
          </a:r>
          <a:endParaRPr lang="ja-JP" dirty="0"/>
        </a:p>
      </dgm:t>
    </dgm:pt>
    <dgm:pt modelId="{5E091FFD-7F62-4B4E-B2D2-B5F3272A157E}" type="parTrans" cxnId="{6B87A121-20B1-43DA-B6C9-5CCA82E78F76}">
      <dgm:prSet/>
      <dgm:spPr/>
      <dgm:t>
        <a:bodyPr/>
        <a:lstStyle/>
        <a:p>
          <a:endParaRPr kumimoji="1" lang="ja-JP" altLang="en-US"/>
        </a:p>
      </dgm:t>
    </dgm:pt>
    <dgm:pt modelId="{1EF8769B-A320-4F8A-97B9-CE801CF36276}" type="sibTrans" cxnId="{6B87A121-20B1-43DA-B6C9-5CCA82E78F76}">
      <dgm:prSet/>
      <dgm:spPr/>
      <dgm:t>
        <a:bodyPr/>
        <a:lstStyle/>
        <a:p>
          <a:endParaRPr kumimoji="1" lang="ja-JP" altLang="en-US"/>
        </a:p>
      </dgm:t>
    </dgm:pt>
    <dgm:pt modelId="{D869FA56-7CC5-465D-93C2-A265BB31463A}" type="pres">
      <dgm:prSet presAssocID="{EE8218B4-A485-4FD4-A36B-FBF94CC93879}" presName="linear" presStyleCnt="0">
        <dgm:presLayoutVars>
          <dgm:animLvl val="lvl"/>
          <dgm:resizeHandles val="exact"/>
        </dgm:presLayoutVars>
      </dgm:prSet>
      <dgm:spPr/>
    </dgm:pt>
    <dgm:pt modelId="{659314AF-2662-4136-B0AD-4CAC827D3946}" type="pres">
      <dgm:prSet presAssocID="{0AC4313F-E4F4-4C12-AE76-4B8D0D94C911}" presName="parentText" presStyleLbl="node1" presStyleIdx="0" presStyleCnt="1" custLinFactNeighborX="-116" custLinFactNeighborY="-1526">
        <dgm:presLayoutVars>
          <dgm:chMax val="0"/>
          <dgm:bulletEnabled val="1"/>
        </dgm:presLayoutVars>
      </dgm:prSet>
      <dgm:spPr/>
    </dgm:pt>
  </dgm:ptLst>
  <dgm:cxnLst>
    <dgm:cxn modelId="{087A9714-C601-4195-AD6F-6A7159491330}" type="presOf" srcId="{EE8218B4-A485-4FD4-A36B-FBF94CC93879}" destId="{D869FA56-7CC5-465D-93C2-A265BB31463A}" srcOrd="0" destOrd="0" presId="urn:microsoft.com/office/officeart/2005/8/layout/vList2"/>
    <dgm:cxn modelId="{6B87A121-20B1-43DA-B6C9-5CCA82E78F76}" srcId="{EE8218B4-A485-4FD4-A36B-FBF94CC93879}" destId="{0AC4313F-E4F4-4C12-AE76-4B8D0D94C911}" srcOrd="0" destOrd="0" parTransId="{5E091FFD-7F62-4B4E-B2D2-B5F3272A157E}" sibTransId="{1EF8769B-A320-4F8A-97B9-CE801CF36276}"/>
    <dgm:cxn modelId="{D9020AB2-FD26-446A-BF0E-47733E476562}" type="presOf" srcId="{0AC4313F-E4F4-4C12-AE76-4B8D0D94C911}" destId="{659314AF-2662-4136-B0AD-4CAC827D3946}" srcOrd="0" destOrd="0" presId="urn:microsoft.com/office/officeart/2005/8/layout/vList2"/>
    <dgm:cxn modelId="{4AB43CDF-8CFC-4F33-BCEF-0E9EB1206927}" type="presParOf" srcId="{D869FA56-7CC5-465D-93C2-A265BB31463A}" destId="{659314AF-2662-4136-B0AD-4CAC827D3946}"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B34F76-3EEF-4FAE-BD30-93C46EF22C59}">
      <dsp:nvSpPr>
        <dsp:cNvPr id="0" name=""/>
        <dsp:cNvSpPr/>
      </dsp:nvSpPr>
      <dsp:spPr>
        <a:xfrm>
          <a:off x="0" y="7870"/>
          <a:ext cx="3816424" cy="70433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rtl="0">
            <a:lnSpc>
              <a:spcPct val="90000"/>
            </a:lnSpc>
            <a:spcBef>
              <a:spcPct val="0"/>
            </a:spcBef>
            <a:spcAft>
              <a:spcPct val="35000"/>
            </a:spcAft>
            <a:buNone/>
          </a:pPr>
          <a:r>
            <a:rPr kumimoji="1" lang="en-US" altLang="ja-JP" sz="2800" kern="1200" dirty="0"/>
            <a:t>1</a:t>
          </a:r>
          <a:r>
            <a:rPr kumimoji="1" lang="ja-JP" altLang="en-US" sz="2800" kern="1200" dirty="0"/>
            <a:t>　</a:t>
          </a:r>
          <a:r>
            <a:rPr kumimoji="1" lang="ja-JP" sz="2800" kern="1200" dirty="0"/>
            <a:t>県の取組</a:t>
          </a:r>
          <a:r>
            <a:rPr kumimoji="1" lang="ja-JP" altLang="en-US" sz="2800" kern="1200" dirty="0"/>
            <a:t>について</a:t>
          </a:r>
          <a:endParaRPr lang="ja-JP" sz="2800" kern="1200" dirty="0"/>
        </a:p>
      </dsp:txBody>
      <dsp:txXfrm>
        <a:off x="34383" y="42253"/>
        <a:ext cx="3747658" cy="63557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9314AF-2662-4136-B0AD-4CAC827D3946}">
      <dsp:nvSpPr>
        <dsp:cNvPr id="0" name=""/>
        <dsp:cNvSpPr/>
      </dsp:nvSpPr>
      <dsp:spPr>
        <a:xfrm>
          <a:off x="0" y="47330"/>
          <a:ext cx="5112568" cy="55341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rtl="0">
            <a:lnSpc>
              <a:spcPct val="90000"/>
            </a:lnSpc>
            <a:spcBef>
              <a:spcPct val="0"/>
            </a:spcBef>
            <a:spcAft>
              <a:spcPct val="35000"/>
            </a:spcAft>
            <a:buNone/>
          </a:pPr>
          <a:r>
            <a:rPr kumimoji="1" lang="en-US" altLang="ja-JP" sz="2200" kern="1200" dirty="0"/>
            <a:t>3</a:t>
          </a:r>
          <a:r>
            <a:rPr kumimoji="1" lang="ja-JP" altLang="en-US" sz="2200" kern="1200" dirty="0"/>
            <a:t>　県庁内各所属</a:t>
          </a:r>
          <a:r>
            <a:rPr kumimoji="1" lang="ja-JP" sz="2200" kern="1200" dirty="0"/>
            <a:t>への依頼</a:t>
          </a:r>
          <a:r>
            <a:rPr kumimoji="1" lang="ja-JP" altLang="en-US" sz="2200" kern="1200" dirty="0"/>
            <a:t>事項について</a:t>
          </a:r>
          <a:endParaRPr lang="ja-JP" sz="2200" kern="1200" dirty="0"/>
        </a:p>
      </dsp:txBody>
      <dsp:txXfrm>
        <a:off x="27015" y="74345"/>
        <a:ext cx="5058538" cy="49938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9314AF-2662-4136-B0AD-4CAC827D3946}">
      <dsp:nvSpPr>
        <dsp:cNvPr id="0" name=""/>
        <dsp:cNvSpPr/>
      </dsp:nvSpPr>
      <dsp:spPr>
        <a:xfrm>
          <a:off x="0" y="9598"/>
          <a:ext cx="5112568" cy="62887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rtl="0">
            <a:lnSpc>
              <a:spcPct val="90000"/>
            </a:lnSpc>
            <a:spcBef>
              <a:spcPct val="0"/>
            </a:spcBef>
            <a:spcAft>
              <a:spcPct val="35000"/>
            </a:spcAft>
            <a:buNone/>
          </a:pPr>
          <a:r>
            <a:rPr kumimoji="1" lang="ja-JP" altLang="en-US" sz="2500" kern="1200"/>
            <a:t>４</a:t>
          </a:r>
          <a:r>
            <a:rPr kumimoji="1" lang="ja-JP" altLang="en-US" sz="2500" kern="1200" dirty="0"/>
            <a:t>　オープンデータ作成要領</a:t>
          </a:r>
          <a:endParaRPr lang="ja-JP" sz="2500" kern="1200" dirty="0"/>
        </a:p>
      </dsp:txBody>
      <dsp:txXfrm>
        <a:off x="30699" y="40297"/>
        <a:ext cx="5051170" cy="56747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9314AF-2662-4136-B0AD-4CAC827D3946}">
      <dsp:nvSpPr>
        <dsp:cNvPr id="0" name=""/>
        <dsp:cNvSpPr/>
      </dsp:nvSpPr>
      <dsp:spPr>
        <a:xfrm>
          <a:off x="0" y="1"/>
          <a:ext cx="4543471" cy="62887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rtl="0">
            <a:lnSpc>
              <a:spcPct val="90000"/>
            </a:lnSpc>
            <a:spcBef>
              <a:spcPct val="0"/>
            </a:spcBef>
            <a:spcAft>
              <a:spcPct val="35000"/>
            </a:spcAft>
            <a:buNone/>
          </a:pPr>
          <a:r>
            <a:rPr kumimoji="1" lang="ja-JP" altLang="en-US" sz="2500" kern="1200" dirty="0"/>
            <a:t>５　参考：国内の利活用事例</a:t>
          </a:r>
          <a:endParaRPr lang="ja-JP" sz="2500" kern="1200" dirty="0"/>
        </a:p>
      </dsp:txBody>
      <dsp:txXfrm>
        <a:off x="30699" y="30700"/>
        <a:ext cx="4482073" cy="567477"/>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3" y="0"/>
            <a:ext cx="2949787" cy="496967"/>
          </a:xfrm>
          <a:prstGeom prst="rect">
            <a:avLst/>
          </a:prstGeom>
        </p:spPr>
        <p:txBody>
          <a:bodyPr vert="horz" lIns="91431" tIns="45715" rIns="91431" bIns="45715"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41" y="0"/>
            <a:ext cx="2949787" cy="496967"/>
          </a:xfrm>
          <a:prstGeom prst="rect">
            <a:avLst/>
          </a:prstGeom>
        </p:spPr>
        <p:txBody>
          <a:bodyPr vert="horz" lIns="91431" tIns="45715" rIns="91431" bIns="45715" rtlCol="0"/>
          <a:lstStyle>
            <a:lvl1pPr algn="r">
              <a:defRPr sz="1200"/>
            </a:lvl1pPr>
          </a:lstStyle>
          <a:p>
            <a:fld id="{0A6E0BB1-F138-4865-A451-AD1B825BDCAB}" type="datetimeFigureOut">
              <a:rPr kumimoji="1" lang="ja-JP" altLang="en-US" smtClean="0"/>
              <a:t>2019/7/4</a:t>
            </a:fld>
            <a:endParaRPr kumimoji="1" lang="ja-JP" altLang="en-US"/>
          </a:p>
        </p:txBody>
      </p:sp>
      <p:sp>
        <p:nvSpPr>
          <p:cNvPr id="4" name="スライド イメージ プレースホルダー 3"/>
          <p:cNvSpPr>
            <a:spLocks noGrp="1" noRot="1" noChangeAspect="1"/>
          </p:cNvSpPr>
          <p:nvPr>
            <p:ph type="sldImg" idx="2"/>
          </p:nvPr>
        </p:nvSpPr>
        <p:spPr>
          <a:xfrm>
            <a:off x="920750" y="746125"/>
            <a:ext cx="4967288" cy="3725863"/>
          </a:xfrm>
          <a:prstGeom prst="rect">
            <a:avLst/>
          </a:prstGeom>
          <a:noFill/>
          <a:ln w="12700">
            <a:solidFill>
              <a:prstClr val="black"/>
            </a:solidFill>
          </a:ln>
        </p:spPr>
        <p:txBody>
          <a:bodyPr vert="horz" lIns="91431" tIns="45715" rIns="91431" bIns="45715" rtlCol="0" anchor="ctr"/>
          <a:lstStyle/>
          <a:p>
            <a:endParaRPr lang="ja-JP" altLang="en-US"/>
          </a:p>
        </p:txBody>
      </p:sp>
      <p:sp>
        <p:nvSpPr>
          <p:cNvPr id="5" name="ノート プレースホルダー 4"/>
          <p:cNvSpPr>
            <a:spLocks noGrp="1"/>
          </p:cNvSpPr>
          <p:nvPr>
            <p:ph type="body" sz="quarter" idx="3"/>
          </p:nvPr>
        </p:nvSpPr>
        <p:spPr>
          <a:xfrm>
            <a:off x="680721" y="4721189"/>
            <a:ext cx="5445760" cy="4472702"/>
          </a:xfrm>
          <a:prstGeom prst="rect">
            <a:avLst/>
          </a:prstGeom>
        </p:spPr>
        <p:txBody>
          <a:bodyPr vert="horz" lIns="91431" tIns="45715" rIns="91431" bIns="45715"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3" y="9440646"/>
            <a:ext cx="2949787" cy="496967"/>
          </a:xfrm>
          <a:prstGeom prst="rect">
            <a:avLst/>
          </a:prstGeom>
        </p:spPr>
        <p:txBody>
          <a:bodyPr vert="horz" lIns="91431" tIns="45715" rIns="91431" bIns="45715"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41" y="9440646"/>
            <a:ext cx="2949787" cy="496967"/>
          </a:xfrm>
          <a:prstGeom prst="rect">
            <a:avLst/>
          </a:prstGeom>
        </p:spPr>
        <p:txBody>
          <a:bodyPr vert="horz" lIns="91431" tIns="45715" rIns="91431" bIns="45715" rtlCol="0" anchor="b"/>
          <a:lstStyle>
            <a:lvl1pPr algn="r">
              <a:defRPr sz="1200"/>
            </a:lvl1pPr>
          </a:lstStyle>
          <a:p>
            <a:fld id="{9EBD64D8-44CB-46FD-9402-662C4C20AF0F}" type="slidenum">
              <a:rPr kumimoji="1" lang="ja-JP" altLang="en-US" smtClean="0"/>
              <a:t>‹#›</a:t>
            </a:fld>
            <a:endParaRPr kumimoji="1" lang="ja-JP" altLang="en-US"/>
          </a:p>
        </p:txBody>
      </p:sp>
    </p:spTree>
    <p:extLst>
      <p:ext uri="{BB962C8B-B14F-4D97-AF65-F5344CB8AC3E}">
        <p14:creationId xmlns:p14="http://schemas.microsoft.com/office/powerpoint/2010/main" val="228332106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34DB3464-EF1F-4426-9293-DC4041AA76D6}" type="datetimeFigureOut">
              <a:rPr kumimoji="1" lang="ja-JP" altLang="en-US" smtClean="0"/>
              <a:t>2019/7/4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907F1B0-CC39-421A-9DC0-8B250590810E}" type="slidenum">
              <a:rPr kumimoji="1" lang="ja-JP" altLang="en-US" smtClean="0"/>
              <a:t>‹#›</a:t>
            </a:fld>
            <a:endParaRPr kumimoji="1" lang="ja-JP" altLang="en-US"/>
          </a:p>
        </p:txBody>
      </p:sp>
    </p:spTree>
    <p:extLst>
      <p:ext uri="{BB962C8B-B14F-4D97-AF65-F5344CB8AC3E}">
        <p14:creationId xmlns:p14="http://schemas.microsoft.com/office/powerpoint/2010/main" val="5829080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34DB3464-EF1F-4426-9293-DC4041AA76D6}" type="datetimeFigureOut">
              <a:rPr kumimoji="1" lang="ja-JP" altLang="en-US" smtClean="0"/>
              <a:t>2019/7/4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907F1B0-CC39-421A-9DC0-8B250590810E}" type="slidenum">
              <a:rPr kumimoji="1" lang="ja-JP" altLang="en-US" smtClean="0"/>
              <a:t>‹#›</a:t>
            </a:fld>
            <a:endParaRPr kumimoji="1" lang="ja-JP" altLang="en-US"/>
          </a:p>
        </p:txBody>
      </p:sp>
    </p:spTree>
    <p:extLst>
      <p:ext uri="{BB962C8B-B14F-4D97-AF65-F5344CB8AC3E}">
        <p14:creationId xmlns:p14="http://schemas.microsoft.com/office/powerpoint/2010/main" val="22110253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34DB3464-EF1F-4426-9293-DC4041AA76D6}" type="datetimeFigureOut">
              <a:rPr kumimoji="1" lang="ja-JP" altLang="en-US" smtClean="0"/>
              <a:t>2019/7/4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907F1B0-CC39-421A-9DC0-8B250590810E}" type="slidenum">
              <a:rPr kumimoji="1" lang="ja-JP" altLang="en-US" smtClean="0"/>
              <a:t>‹#›</a:t>
            </a:fld>
            <a:endParaRPr kumimoji="1" lang="ja-JP" altLang="en-US"/>
          </a:p>
        </p:txBody>
      </p:sp>
    </p:spTree>
    <p:extLst>
      <p:ext uri="{BB962C8B-B14F-4D97-AF65-F5344CB8AC3E}">
        <p14:creationId xmlns:p14="http://schemas.microsoft.com/office/powerpoint/2010/main" val="31283177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34DB3464-EF1F-4426-9293-DC4041AA76D6}" type="datetimeFigureOut">
              <a:rPr kumimoji="1" lang="ja-JP" altLang="en-US" smtClean="0"/>
              <a:t>2019/7/4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907F1B0-CC39-421A-9DC0-8B250590810E}" type="slidenum">
              <a:rPr kumimoji="1" lang="ja-JP" altLang="en-US" smtClean="0"/>
              <a:t>‹#›</a:t>
            </a:fld>
            <a:endParaRPr kumimoji="1" lang="ja-JP" altLang="en-US"/>
          </a:p>
        </p:txBody>
      </p:sp>
    </p:spTree>
    <p:extLst>
      <p:ext uri="{BB962C8B-B14F-4D97-AF65-F5344CB8AC3E}">
        <p14:creationId xmlns:p14="http://schemas.microsoft.com/office/powerpoint/2010/main" val="38391672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34DB3464-EF1F-4426-9293-DC4041AA76D6}" type="datetimeFigureOut">
              <a:rPr kumimoji="1" lang="ja-JP" altLang="en-US" smtClean="0"/>
              <a:t>2019/7/4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907F1B0-CC39-421A-9DC0-8B250590810E}" type="slidenum">
              <a:rPr kumimoji="1" lang="ja-JP" altLang="en-US" smtClean="0"/>
              <a:t>‹#›</a:t>
            </a:fld>
            <a:endParaRPr kumimoji="1" lang="ja-JP" altLang="en-US"/>
          </a:p>
        </p:txBody>
      </p:sp>
    </p:spTree>
    <p:extLst>
      <p:ext uri="{BB962C8B-B14F-4D97-AF65-F5344CB8AC3E}">
        <p14:creationId xmlns:p14="http://schemas.microsoft.com/office/powerpoint/2010/main" val="203246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34DB3464-EF1F-4426-9293-DC4041AA76D6}" type="datetimeFigureOut">
              <a:rPr kumimoji="1" lang="ja-JP" altLang="en-US" smtClean="0"/>
              <a:t>2019/7/4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7907F1B0-CC39-421A-9DC0-8B250590810E}" type="slidenum">
              <a:rPr kumimoji="1" lang="ja-JP" altLang="en-US" smtClean="0"/>
              <a:t>‹#›</a:t>
            </a:fld>
            <a:endParaRPr kumimoji="1" lang="ja-JP" altLang="en-US"/>
          </a:p>
        </p:txBody>
      </p:sp>
    </p:spTree>
    <p:extLst>
      <p:ext uri="{BB962C8B-B14F-4D97-AF65-F5344CB8AC3E}">
        <p14:creationId xmlns:p14="http://schemas.microsoft.com/office/powerpoint/2010/main" val="23737158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34DB3464-EF1F-4426-9293-DC4041AA76D6}" type="datetimeFigureOut">
              <a:rPr kumimoji="1" lang="ja-JP" altLang="en-US" smtClean="0"/>
              <a:t>2019/7/4</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7907F1B0-CC39-421A-9DC0-8B250590810E}" type="slidenum">
              <a:rPr kumimoji="1" lang="ja-JP" altLang="en-US" smtClean="0"/>
              <a:t>‹#›</a:t>
            </a:fld>
            <a:endParaRPr kumimoji="1" lang="ja-JP" altLang="en-US"/>
          </a:p>
        </p:txBody>
      </p:sp>
    </p:spTree>
    <p:extLst>
      <p:ext uri="{BB962C8B-B14F-4D97-AF65-F5344CB8AC3E}">
        <p14:creationId xmlns:p14="http://schemas.microsoft.com/office/powerpoint/2010/main" val="42638038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34DB3464-EF1F-4426-9293-DC4041AA76D6}" type="datetimeFigureOut">
              <a:rPr kumimoji="1" lang="ja-JP" altLang="en-US" smtClean="0"/>
              <a:t>2019/7/4</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7907F1B0-CC39-421A-9DC0-8B250590810E}" type="slidenum">
              <a:rPr kumimoji="1" lang="ja-JP" altLang="en-US" smtClean="0"/>
              <a:t>‹#›</a:t>
            </a:fld>
            <a:endParaRPr kumimoji="1" lang="ja-JP" altLang="en-US"/>
          </a:p>
        </p:txBody>
      </p:sp>
    </p:spTree>
    <p:extLst>
      <p:ext uri="{BB962C8B-B14F-4D97-AF65-F5344CB8AC3E}">
        <p14:creationId xmlns:p14="http://schemas.microsoft.com/office/powerpoint/2010/main" val="18381589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34DB3464-EF1F-4426-9293-DC4041AA76D6}" type="datetimeFigureOut">
              <a:rPr kumimoji="1" lang="ja-JP" altLang="en-US" smtClean="0"/>
              <a:t>2019/7/4</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7907F1B0-CC39-421A-9DC0-8B250590810E}" type="slidenum">
              <a:rPr kumimoji="1" lang="ja-JP" altLang="en-US" smtClean="0"/>
              <a:t>‹#›</a:t>
            </a:fld>
            <a:endParaRPr kumimoji="1" lang="ja-JP" altLang="en-US"/>
          </a:p>
        </p:txBody>
      </p:sp>
    </p:spTree>
    <p:extLst>
      <p:ext uri="{BB962C8B-B14F-4D97-AF65-F5344CB8AC3E}">
        <p14:creationId xmlns:p14="http://schemas.microsoft.com/office/powerpoint/2010/main" val="8351570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34DB3464-EF1F-4426-9293-DC4041AA76D6}" type="datetimeFigureOut">
              <a:rPr kumimoji="1" lang="ja-JP" altLang="en-US" smtClean="0"/>
              <a:t>2019/7/4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7907F1B0-CC39-421A-9DC0-8B250590810E}" type="slidenum">
              <a:rPr kumimoji="1" lang="ja-JP" altLang="en-US" smtClean="0"/>
              <a:t>‹#›</a:t>
            </a:fld>
            <a:endParaRPr kumimoji="1" lang="ja-JP" altLang="en-US"/>
          </a:p>
        </p:txBody>
      </p:sp>
    </p:spTree>
    <p:extLst>
      <p:ext uri="{BB962C8B-B14F-4D97-AF65-F5344CB8AC3E}">
        <p14:creationId xmlns:p14="http://schemas.microsoft.com/office/powerpoint/2010/main" val="26741786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34DB3464-EF1F-4426-9293-DC4041AA76D6}" type="datetimeFigureOut">
              <a:rPr kumimoji="1" lang="ja-JP" altLang="en-US" smtClean="0"/>
              <a:t>2019/7/4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7907F1B0-CC39-421A-9DC0-8B250590810E}" type="slidenum">
              <a:rPr kumimoji="1" lang="ja-JP" altLang="en-US" smtClean="0"/>
              <a:t>‹#›</a:t>
            </a:fld>
            <a:endParaRPr kumimoji="1" lang="ja-JP" altLang="en-US"/>
          </a:p>
        </p:txBody>
      </p:sp>
    </p:spTree>
    <p:extLst>
      <p:ext uri="{BB962C8B-B14F-4D97-AF65-F5344CB8AC3E}">
        <p14:creationId xmlns:p14="http://schemas.microsoft.com/office/powerpoint/2010/main" val="3366759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4DB3464-EF1F-4426-9293-DC4041AA76D6}" type="datetimeFigureOut">
              <a:rPr kumimoji="1" lang="ja-JP" altLang="en-US" smtClean="0"/>
              <a:t>2019/7/4</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907F1B0-CC39-421A-9DC0-8B250590810E}" type="slidenum">
              <a:rPr kumimoji="1" lang="ja-JP" altLang="en-US" smtClean="0"/>
              <a:t>‹#›</a:t>
            </a:fld>
            <a:endParaRPr kumimoji="1" lang="ja-JP" altLang="en-US"/>
          </a:p>
        </p:txBody>
      </p:sp>
    </p:spTree>
    <p:extLst>
      <p:ext uri="{BB962C8B-B14F-4D97-AF65-F5344CB8AC3E}">
        <p14:creationId xmlns:p14="http://schemas.microsoft.com/office/powerpoint/2010/main" val="3872843251"/>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diagramLayout" Target="../diagrams/layout1.xml"/><Relationship Id="rId7" Type="http://schemas.openxmlformats.org/officeDocument/2006/relationships/image" Target="../media/image1.png"/><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6.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6.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diagramLayout" Target="../diagrams/layout3.xml"/><Relationship Id="rId7" Type="http://schemas.openxmlformats.org/officeDocument/2006/relationships/image" Target="../media/image6.jpeg"/><Relationship Id="rId2" Type="http://schemas.openxmlformats.org/officeDocument/2006/relationships/diagramData" Target="../diagrams/data3.xml"/><Relationship Id="rId1" Type="http://schemas.openxmlformats.org/officeDocument/2006/relationships/slideLayout" Target="../slideLayouts/slideLayout6.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6.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9931" y="10758"/>
            <a:ext cx="9105934" cy="683110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aphicFrame>
        <p:nvGraphicFramePr>
          <p:cNvPr id="6" name="図表 5"/>
          <p:cNvGraphicFramePr/>
          <p:nvPr>
            <p:extLst>
              <p:ext uri="{D42A27DB-BD31-4B8C-83A1-F6EECF244321}">
                <p14:modId xmlns:p14="http://schemas.microsoft.com/office/powerpoint/2010/main" val="81596726"/>
              </p:ext>
            </p:extLst>
          </p:nvPr>
        </p:nvGraphicFramePr>
        <p:xfrm>
          <a:off x="179512" y="116632"/>
          <a:ext cx="3816424" cy="720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3" name="角丸四角形 12"/>
          <p:cNvSpPr/>
          <p:nvPr/>
        </p:nvSpPr>
        <p:spPr>
          <a:xfrm>
            <a:off x="399643" y="2518546"/>
            <a:ext cx="2854993" cy="464613"/>
          </a:xfrm>
          <a:prstGeom prst="roundRect">
            <a:avLst/>
          </a:prstGeom>
          <a:solidFill>
            <a:srgbClr val="CD53C4"/>
          </a:solidFill>
        </p:spPr>
        <p:style>
          <a:lnRef idx="3">
            <a:schemeClr val="lt1"/>
          </a:lnRef>
          <a:fillRef idx="1">
            <a:schemeClr val="accent2"/>
          </a:fillRef>
          <a:effectRef idx="1">
            <a:schemeClr val="accent2"/>
          </a:effectRef>
          <a:fontRef idx="minor">
            <a:schemeClr val="lt1"/>
          </a:fontRef>
        </p:style>
        <p:txBody>
          <a:bodyPr rtlCol="0" anchor="ctr"/>
          <a:lstStyle/>
          <a:p>
            <a:r>
              <a:rPr lang="ja-JP" altLang="en-US" sz="1600" b="1" dirty="0">
                <a:latin typeface="+mn-ea"/>
              </a:rPr>
              <a:t>県の公開データ利活用の実績</a:t>
            </a:r>
            <a:endParaRPr kumimoji="1" lang="ja-JP" altLang="en-US" sz="1600" b="1" dirty="0">
              <a:latin typeface="+mn-ea"/>
            </a:endParaRPr>
          </a:p>
        </p:txBody>
      </p:sp>
      <p:sp>
        <p:nvSpPr>
          <p:cNvPr id="15" name="テキスト ボックス 14"/>
          <p:cNvSpPr txBox="1"/>
          <p:nvPr/>
        </p:nvSpPr>
        <p:spPr>
          <a:xfrm>
            <a:off x="391047" y="3059365"/>
            <a:ext cx="5649688" cy="646331"/>
          </a:xfrm>
          <a:prstGeom prst="rect">
            <a:avLst/>
          </a:prstGeom>
          <a:noFill/>
        </p:spPr>
        <p:txBody>
          <a:bodyPr wrap="square" rtlCol="0">
            <a:spAutoFit/>
          </a:bodyPr>
          <a:lstStyle/>
          <a:p>
            <a:r>
              <a:rPr lang="en-US" altLang="ja-JP" sz="1200" b="1" dirty="0">
                <a:latin typeface="+mn-ea"/>
              </a:rPr>
              <a:t>ESRI</a:t>
            </a:r>
            <a:r>
              <a:rPr lang="ja-JP" altLang="en-US" sz="1200" b="1" dirty="0">
                <a:latin typeface="+mn-ea"/>
              </a:rPr>
              <a:t>ジャパン（株）が提供する、地域情報を知る・探すためのアプリケーション</a:t>
            </a:r>
            <a:endParaRPr lang="en-US" altLang="ja-JP" sz="1200" b="1" dirty="0">
              <a:latin typeface="+mn-ea"/>
            </a:endParaRPr>
          </a:p>
          <a:p>
            <a:r>
              <a:rPr lang="en-US" altLang="ja-JP" sz="1200" b="1" dirty="0">
                <a:latin typeface="+mn-ea"/>
              </a:rPr>
              <a:t>『G-</a:t>
            </a:r>
            <a:r>
              <a:rPr lang="en-US" altLang="ja-JP" sz="1200" b="1" dirty="0" err="1">
                <a:latin typeface="+mn-ea"/>
              </a:rPr>
              <a:t>motty</a:t>
            </a:r>
            <a:r>
              <a:rPr lang="ja-JP" altLang="en-US" sz="1200" b="1" dirty="0">
                <a:latin typeface="+mn-ea"/>
              </a:rPr>
              <a:t>地域情報カタログサイト</a:t>
            </a:r>
            <a:r>
              <a:rPr lang="en-US" altLang="ja-JP" sz="1200" b="1" dirty="0">
                <a:latin typeface="+mn-ea"/>
              </a:rPr>
              <a:t>』</a:t>
            </a:r>
            <a:r>
              <a:rPr lang="ja-JP" altLang="en-US" sz="1200" b="1" dirty="0">
                <a:latin typeface="+mn-ea"/>
              </a:rPr>
              <a:t>（図１）及びスマートフォンアプリ</a:t>
            </a:r>
            <a:r>
              <a:rPr lang="en-US" altLang="ja-JP" sz="1200" b="1" dirty="0">
                <a:latin typeface="+mn-ea"/>
              </a:rPr>
              <a:t>『G-</a:t>
            </a:r>
            <a:r>
              <a:rPr lang="en-US" altLang="ja-JP" sz="1200" b="1" dirty="0" err="1">
                <a:latin typeface="+mn-ea"/>
              </a:rPr>
              <a:t>motty</a:t>
            </a:r>
            <a:r>
              <a:rPr lang="en-US" altLang="ja-JP" sz="1200" b="1" dirty="0">
                <a:latin typeface="+mn-ea"/>
              </a:rPr>
              <a:t> Mobile』</a:t>
            </a:r>
            <a:r>
              <a:rPr lang="ja-JP" altLang="en-US" sz="1200" b="1" dirty="0">
                <a:latin typeface="+mn-ea"/>
              </a:rPr>
              <a:t>（図２）において、県の提供する「文化資産等」、「句碑」のデータが活用されています。</a:t>
            </a:r>
            <a:endParaRPr lang="en-US" altLang="ja-JP" sz="1200" b="1" dirty="0">
              <a:latin typeface="+mn-ea"/>
            </a:endParaRPr>
          </a:p>
        </p:txBody>
      </p:sp>
      <p:sp>
        <p:nvSpPr>
          <p:cNvPr id="14" name="角丸四角形 13"/>
          <p:cNvSpPr/>
          <p:nvPr/>
        </p:nvSpPr>
        <p:spPr>
          <a:xfrm>
            <a:off x="399643" y="980728"/>
            <a:ext cx="5363442" cy="504056"/>
          </a:xfrm>
          <a:prstGeom prst="roundRect">
            <a:avLst/>
          </a:prstGeom>
          <a:solidFill>
            <a:schemeClr val="accent5">
              <a:lumMod val="75000"/>
            </a:schemeClr>
          </a:solidFill>
        </p:spPr>
        <p:style>
          <a:lnRef idx="3">
            <a:schemeClr val="lt1"/>
          </a:lnRef>
          <a:fillRef idx="1">
            <a:schemeClr val="accent2"/>
          </a:fillRef>
          <a:effectRef idx="1">
            <a:schemeClr val="accent2"/>
          </a:effectRef>
          <a:fontRef idx="minor">
            <a:schemeClr val="lt1"/>
          </a:fontRef>
        </p:style>
        <p:txBody>
          <a:bodyPr rtlCol="0" anchor="ctr"/>
          <a:lstStyle/>
          <a:p>
            <a:r>
              <a:rPr lang="ja-JP" altLang="en-US" sz="1600" b="1" dirty="0">
                <a:latin typeface="+mn-ea"/>
              </a:rPr>
              <a:t>「三重県オープンデータライブラリ」開設 （平成</a:t>
            </a:r>
            <a:r>
              <a:rPr lang="en-US" altLang="ja-JP" sz="1600" b="1" dirty="0">
                <a:latin typeface="+mn-ea"/>
              </a:rPr>
              <a:t>27</a:t>
            </a:r>
            <a:r>
              <a:rPr lang="ja-JP" altLang="en-US" sz="1600" b="1" dirty="0">
                <a:latin typeface="+mn-ea"/>
              </a:rPr>
              <a:t>年</a:t>
            </a:r>
            <a:r>
              <a:rPr lang="en-US" altLang="ja-JP" sz="1600" b="1" dirty="0">
                <a:latin typeface="+mn-ea"/>
              </a:rPr>
              <a:t>2</a:t>
            </a:r>
            <a:r>
              <a:rPr lang="ja-JP" altLang="en-US" sz="1600" b="1" dirty="0">
                <a:latin typeface="+mn-ea"/>
              </a:rPr>
              <a:t>月）</a:t>
            </a:r>
            <a:endParaRPr kumimoji="1" lang="ja-JP" altLang="en-US" sz="1600" b="1" dirty="0">
              <a:latin typeface="+mn-ea"/>
            </a:endParaRPr>
          </a:p>
        </p:txBody>
      </p:sp>
      <p:sp>
        <p:nvSpPr>
          <p:cNvPr id="16" name="テキスト ボックス 15"/>
          <p:cNvSpPr txBox="1"/>
          <p:nvPr/>
        </p:nvSpPr>
        <p:spPr>
          <a:xfrm>
            <a:off x="362470" y="1523464"/>
            <a:ext cx="8331957" cy="954107"/>
          </a:xfrm>
          <a:prstGeom prst="rect">
            <a:avLst/>
          </a:prstGeom>
          <a:noFill/>
        </p:spPr>
        <p:txBody>
          <a:bodyPr wrap="square" rtlCol="0">
            <a:spAutoFit/>
          </a:bodyPr>
          <a:lstStyle/>
          <a:p>
            <a:r>
              <a:rPr lang="en-US" altLang="ja-JP" sz="1200" b="1" dirty="0">
                <a:latin typeface="+mn-ea"/>
              </a:rPr>
              <a:t>【</a:t>
            </a:r>
            <a:r>
              <a:rPr lang="ja-JP" altLang="en-US" sz="1200" b="1" dirty="0">
                <a:latin typeface="+mn-ea"/>
              </a:rPr>
              <a:t>カテゴリ</a:t>
            </a:r>
            <a:r>
              <a:rPr lang="en-US" altLang="ja-JP" sz="1200" b="1" dirty="0">
                <a:latin typeface="+mn-ea"/>
              </a:rPr>
              <a:t>】</a:t>
            </a:r>
          </a:p>
          <a:p>
            <a:r>
              <a:rPr lang="ja-JP" altLang="en-US" sz="1200" b="1" dirty="0">
                <a:latin typeface="+mn-ea"/>
              </a:rPr>
              <a:t>「防災・災害」、「健康・保健・医療・福祉」、「産業・商工業」、「文化・教育・観光」、「環境」、「法令・土地」、「統計」、「施設情報」等</a:t>
            </a:r>
            <a:endParaRPr lang="en-US" altLang="ja-JP" sz="1200" b="1" dirty="0">
              <a:latin typeface="+mn-ea"/>
            </a:endParaRPr>
          </a:p>
          <a:p>
            <a:endParaRPr lang="en-US" altLang="ja-JP" sz="800" b="1" dirty="0">
              <a:latin typeface="+mn-ea"/>
            </a:endParaRPr>
          </a:p>
          <a:p>
            <a:r>
              <a:rPr lang="en-US" altLang="ja-JP" sz="1200" b="1" dirty="0">
                <a:latin typeface="+mn-ea"/>
              </a:rPr>
              <a:t>【</a:t>
            </a:r>
            <a:r>
              <a:rPr lang="ja-JP" altLang="en-US" sz="1200" b="1" dirty="0">
                <a:latin typeface="+mn-ea"/>
              </a:rPr>
              <a:t>データセット数</a:t>
            </a:r>
            <a:r>
              <a:rPr lang="en-US" altLang="ja-JP" sz="1200" b="1" dirty="0">
                <a:latin typeface="+mn-ea"/>
              </a:rPr>
              <a:t>】</a:t>
            </a:r>
          </a:p>
          <a:p>
            <a:r>
              <a:rPr lang="ja-JP" altLang="en-US" sz="1200" b="1" dirty="0">
                <a:latin typeface="+mn-ea"/>
              </a:rPr>
              <a:t>　７２データセット（令和元年</a:t>
            </a:r>
            <a:r>
              <a:rPr lang="en-US" altLang="ja-JP" sz="1200" b="1" dirty="0">
                <a:latin typeface="+mn-ea"/>
              </a:rPr>
              <a:t>6</a:t>
            </a:r>
            <a:r>
              <a:rPr lang="ja-JP" altLang="en-US" sz="1200" b="1" dirty="0">
                <a:latin typeface="+mn-ea"/>
              </a:rPr>
              <a:t>月</a:t>
            </a:r>
            <a:r>
              <a:rPr lang="en-US" altLang="ja-JP" sz="1200" b="1" dirty="0">
                <a:latin typeface="+mn-ea"/>
              </a:rPr>
              <a:t>1</a:t>
            </a:r>
            <a:r>
              <a:rPr lang="ja-JP" altLang="en-US" sz="1200" b="1" dirty="0">
                <a:latin typeface="+mn-ea"/>
              </a:rPr>
              <a:t>日現在）　　</a:t>
            </a:r>
            <a:r>
              <a:rPr lang="en-US" altLang="ja-JP" sz="1200" b="1" dirty="0">
                <a:latin typeface="+mn-ea"/>
              </a:rPr>
              <a:t>※</a:t>
            </a:r>
            <a:r>
              <a:rPr lang="ja-JP" altLang="en-US" sz="1200" b="1" dirty="0">
                <a:latin typeface="+mn-ea"/>
              </a:rPr>
              <a:t>開設当初　</a:t>
            </a:r>
            <a:r>
              <a:rPr lang="en-US" altLang="ja-JP" sz="1200" b="1" dirty="0">
                <a:latin typeface="+mn-ea"/>
              </a:rPr>
              <a:t>31</a:t>
            </a:r>
            <a:r>
              <a:rPr lang="ja-JP" altLang="en-US" sz="1200" b="1" dirty="0">
                <a:latin typeface="+mn-ea"/>
              </a:rPr>
              <a:t>データセット　</a:t>
            </a:r>
            <a:endParaRPr lang="en-US" altLang="ja-JP" sz="1200" b="1" dirty="0">
              <a:latin typeface="+mn-ea"/>
            </a:endParaRPr>
          </a:p>
        </p:txBody>
      </p:sp>
      <p:pic>
        <p:nvPicPr>
          <p:cNvPr id="5" name="図 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403637" y="3784778"/>
            <a:ext cx="4359450" cy="2453680"/>
          </a:xfrm>
          <a:prstGeom prst="rect">
            <a:avLst/>
          </a:prstGeom>
        </p:spPr>
      </p:pic>
      <p:pic>
        <p:nvPicPr>
          <p:cNvPr id="8" name="図 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300192" y="2682643"/>
            <a:ext cx="2062857" cy="3548572"/>
          </a:xfrm>
          <a:prstGeom prst="rect">
            <a:avLst/>
          </a:prstGeom>
        </p:spPr>
      </p:pic>
      <p:sp>
        <p:nvSpPr>
          <p:cNvPr id="17" name="フッター プレースホルダー 4"/>
          <p:cNvSpPr txBox="1">
            <a:spLocks/>
          </p:cNvSpPr>
          <p:nvPr/>
        </p:nvSpPr>
        <p:spPr>
          <a:xfrm>
            <a:off x="8694427" y="6338317"/>
            <a:ext cx="273906" cy="347188"/>
          </a:xfrm>
          <a:prstGeom prst="rect">
            <a:avLst/>
          </a:prstGeom>
        </p:spPr>
        <p:txBody>
          <a:bodyPr vert="horz" lIns="91440" tIns="45720" rIns="91440" bIns="45720"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dirty="0"/>
              <a:t>３</a:t>
            </a:r>
          </a:p>
        </p:txBody>
      </p:sp>
      <p:sp>
        <p:nvSpPr>
          <p:cNvPr id="9" name="テキスト ボックス 8"/>
          <p:cNvSpPr txBox="1"/>
          <p:nvPr/>
        </p:nvSpPr>
        <p:spPr>
          <a:xfrm>
            <a:off x="1440806" y="6347425"/>
            <a:ext cx="2808312" cy="276999"/>
          </a:xfrm>
          <a:prstGeom prst="rect">
            <a:avLst/>
          </a:prstGeom>
          <a:noFill/>
        </p:spPr>
        <p:txBody>
          <a:bodyPr wrap="square" rtlCol="0">
            <a:spAutoFit/>
          </a:bodyPr>
          <a:lstStyle/>
          <a:p>
            <a:r>
              <a:rPr lang="ja-JP" altLang="en-US" sz="1200" b="1" dirty="0"/>
              <a:t>図１　</a:t>
            </a:r>
            <a:r>
              <a:rPr lang="en-US" altLang="ja-JP" sz="1200" b="1" dirty="0"/>
              <a:t>G-</a:t>
            </a:r>
            <a:r>
              <a:rPr lang="en-US" altLang="ja-JP" sz="1200" b="1" dirty="0" err="1"/>
              <a:t>motty</a:t>
            </a:r>
            <a:r>
              <a:rPr lang="ja-JP" altLang="en-US" sz="1200" b="1" dirty="0"/>
              <a:t>地域情報カタログサイト</a:t>
            </a:r>
            <a:endParaRPr kumimoji="1" lang="ja-JP" altLang="en-US" sz="1200" b="1" dirty="0"/>
          </a:p>
        </p:txBody>
      </p:sp>
      <p:sp>
        <p:nvSpPr>
          <p:cNvPr id="18" name="テキスト ボックス 17"/>
          <p:cNvSpPr txBox="1"/>
          <p:nvPr/>
        </p:nvSpPr>
        <p:spPr>
          <a:xfrm>
            <a:off x="6300192" y="6319507"/>
            <a:ext cx="1691661" cy="276999"/>
          </a:xfrm>
          <a:prstGeom prst="rect">
            <a:avLst/>
          </a:prstGeom>
          <a:noFill/>
        </p:spPr>
        <p:txBody>
          <a:bodyPr wrap="square" rtlCol="0">
            <a:spAutoFit/>
          </a:bodyPr>
          <a:lstStyle/>
          <a:p>
            <a:r>
              <a:rPr lang="ja-JP" altLang="en-US" sz="1200" b="1" dirty="0"/>
              <a:t>図２　</a:t>
            </a:r>
            <a:r>
              <a:rPr lang="en-US" altLang="ja-JP" sz="1200" b="1" dirty="0"/>
              <a:t>G-</a:t>
            </a:r>
            <a:r>
              <a:rPr lang="en-US" altLang="ja-JP" sz="1200" b="1" dirty="0" err="1"/>
              <a:t>motty</a:t>
            </a:r>
            <a:r>
              <a:rPr lang="en-US" altLang="ja-JP" sz="1200" b="1" dirty="0"/>
              <a:t> Mobile</a:t>
            </a:r>
            <a:endParaRPr kumimoji="1" lang="ja-JP" altLang="en-US" sz="1200" b="1" dirty="0"/>
          </a:p>
        </p:txBody>
      </p:sp>
      <p:sp>
        <p:nvSpPr>
          <p:cNvPr id="3" name="正方形/長方形 2"/>
          <p:cNvSpPr/>
          <p:nvPr/>
        </p:nvSpPr>
        <p:spPr>
          <a:xfrm>
            <a:off x="1403634" y="3777535"/>
            <a:ext cx="4359451" cy="245368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6300192" y="2602240"/>
            <a:ext cx="2062857" cy="354857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8013487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363272" cy="1143000"/>
          </a:xfrm>
        </p:spPr>
        <p:txBody>
          <a:bodyPr>
            <a:normAutofit/>
          </a:bodyPr>
          <a:lstStyle/>
          <a:p>
            <a:pPr algn="l"/>
            <a:r>
              <a:rPr lang="ja-JP" altLang="en-US" sz="3200" dirty="0">
                <a:latin typeface="ＭＳ ゴシック" panose="020B0609070205080204" pitchFamily="49" charset="-128"/>
                <a:ea typeface="ＭＳ ゴシック" panose="020B0609070205080204" pitchFamily="49" charset="-128"/>
              </a:rPr>
              <a:t>４　オープンデータを使ったイベントの開催</a:t>
            </a:r>
            <a:endParaRPr kumimoji="1" lang="ja-JP" altLang="en-US" sz="3200" dirty="0">
              <a:latin typeface="ＭＳ ゴシック" panose="020B0609070205080204" pitchFamily="49" charset="-128"/>
              <a:ea typeface="ＭＳ ゴシック" panose="020B0609070205080204" pitchFamily="49" charset="-128"/>
            </a:endParaRPr>
          </a:p>
        </p:txBody>
      </p:sp>
      <p:sp>
        <p:nvSpPr>
          <p:cNvPr id="3" name="コンテンツ プレースホルダー 2"/>
          <p:cNvSpPr>
            <a:spLocks noGrp="1"/>
          </p:cNvSpPr>
          <p:nvPr>
            <p:ph sz="half" idx="1"/>
          </p:nvPr>
        </p:nvSpPr>
        <p:spPr>
          <a:xfrm>
            <a:off x="4989817" y="1196752"/>
            <a:ext cx="3816423" cy="619071"/>
          </a:xfrm>
        </p:spPr>
        <p:txBody>
          <a:bodyPr>
            <a:noAutofit/>
          </a:bodyPr>
          <a:lstStyle/>
          <a:p>
            <a:pPr marL="0" indent="0">
              <a:buNone/>
            </a:pPr>
            <a:r>
              <a:rPr kumimoji="1" lang="ja-JP" altLang="en-US" sz="2000" dirty="0">
                <a:latin typeface="HG丸ｺﾞｼｯｸM-PRO" panose="020F0600000000000000" pitchFamily="50" charset="-128"/>
                <a:ea typeface="HG丸ｺﾞｼｯｸM-PRO" panose="020F0600000000000000" pitchFamily="50" charset="-128"/>
              </a:rPr>
              <a:t>県内の高等教育機関と協力して若者向けイベントを実施</a:t>
            </a:r>
          </a:p>
        </p:txBody>
      </p:sp>
      <p:pic>
        <p:nvPicPr>
          <p:cNvPr id="5" name="コンテンツ プレースホルダー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609504" y="1484784"/>
            <a:ext cx="3530448" cy="2376264"/>
          </a:xfrm>
        </p:spPr>
      </p:pic>
      <p:sp>
        <p:nvSpPr>
          <p:cNvPr id="7" name="フッター プレースホルダー 6"/>
          <p:cNvSpPr>
            <a:spLocks noGrp="1"/>
          </p:cNvSpPr>
          <p:nvPr>
            <p:ph type="ftr" sz="quarter" idx="11"/>
          </p:nvPr>
        </p:nvSpPr>
        <p:spPr/>
        <p:txBody>
          <a:bodyPr/>
          <a:lstStyle/>
          <a:p>
            <a:r>
              <a:rPr lang="ja-JP" altLang="en-US" dirty="0">
                <a:solidFill>
                  <a:schemeClr val="tx1"/>
                </a:solidFill>
              </a:rPr>
              <a:t>４</a:t>
            </a:r>
            <a:endParaRPr kumimoji="1" lang="ja-JP" altLang="en-US" dirty="0">
              <a:solidFill>
                <a:schemeClr val="tx1"/>
              </a:solidFill>
            </a:endParaRPr>
          </a:p>
        </p:txBody>
      </p:sp>
      <p:sp>
        <p:nvSpPr>
          <p:cNvPr id="6" name="コンテンツ プレースホルダー 2"/>
          <p:cNvSpPr txBox="1">
            <a:spLocks/>
          </p:cNvSpPr>
          <p:nvPr/>
        </p:nvSpPr>
        <p:spPr>
          <a:xfrm>
            <a:off x="539552" y="4005064"/>
            <a:ext cx="3312368" cy="2304256"/>
          </a:xfrm>
          <a:prstGeom prst="rect">
            <a:avLst/>
          </a:prstGeom>
        </p:spPr>
        <p:txBody>
          <a:bodyPr vert="horz" lIns="91440" tIns="45720" rIns="91440" bIns="45720" rtlCol="0">
            <a:normAutofit fontScale="92500"/>
          </a:bodyPr>
          <a:lstStyle>
            <a:lvl1pPr marL="342900" indent="-34290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1600" dirty="0">
                <a:latin typeface="HG丸ｺﾞｼｯｸM-PRO" panose="020F0600000000000000" pitchFamily="50" charset="-128"/>
                <a:ea typeface="HG丸ｺﾞｼｯｸM-PRO" panose="020F0600000000000000" pitchFamily="50" charset="-128"/>
              </a:rPr>
              <a:t>　</a:t>
            </a:r>
            <a:r>
              <a:rPr lang="ja-JP" altLang="en-US" sz="2200" dirty="0">
                <a:latin typeface="HG丸ｺﾞｼｯｸM-PRO" panose="020F0600000000000000" pitchFamily="50" charset="-128"/>
                <a:ea typeface="HG丸ｺﾞｼｯｸM-PRO" panose="020F0600000000000000" pitchFamily="50" charset="-128"/>
              </a:rPr>
              <a:t>ＲＥＳＡＳは、産業構造や人口動態、人の流れなど官民ビッグデータを集約し、可視化するシステムです。</a:t>
            </a:r>
            <a:endParaRPr lang="en-US" altLang="ja-JP" sz="2200" dirty="0">
              <a:latin typeface="HG丸ｺﾞｼｯｸM-PRO" panose="020F0600000000000000" pitchFamily="50" charset="-128"/>
              <a:ea typeface="HG丸ｺﾞｼｯｸM-PRO" panose="020F0600000000000000" pitchFamily="50" charset="-128"/>
            </a:endParaRPr>
          </a:p>
          <a:p>
            <a:pPr marL="0" indent="0">
              <a:buNone/>
            </a:pPr>
            <a:r>
              <a:rPr lang="ja-JP" altLang="en-US" sz="2200" dirty="0">
                <a:latin typeface="HG丸ｺﾞｼｯｸM-PRO" panose="020F0600000000000000" pitchFamily="50" charset="-128"/>
                <a:ea typeface="HG丸ｺﾞｼｯｸM-PRO" panose="020F0600000000000000" pitchFamily="50" charset="-128"/>
              </a:rPr>
              <a:t>　経済産業省と内閣府により提供されており、誰でも利用できます。</a:t>
            </a:r>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60032" y="1959839"/>
            <a:ext cx="4075995" cy="44891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711374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コンテンツ プレースホルダー 3"/>
          <p:cNvSpPr>
            <a:spLocks noGrp="1"/>
          </p:cNvSpPr>
          <p:nvPr>
            <p:ph sz="half" idx="2"/>
          </p:nvPr>
        </p:nvSpPr>
        <p:spPr>
          <a:xfrm>
            <a:off x="467544" y="1340768"/>
            <a:ext cx="8219256" cy="4248472"/>
          </a:xfrm>
        </p:spPr>
        <p:txBody>
          <a:bodyPr>
            <a:normAutofit/>
          </a:bodyPr>
          <a:lstStyle/>
          <a:p>
            <a:pPr marL="0" indent="0">
              <a:buNone/>
            </a:pPr>
            <a:r>
              <a:rPr kumimoji="1" lang="ja-JP" altLang="en-US" dirty="0">
                <a:latin typeface="HG丸ｺﾞｼｯｸM-PRO" panose="020F0600000000000000" pitchFamily="50" charset="-128"/>
                <a:ea typeface="HG丸ｺﾞｼｯｸM-PRO" panose="020F0600000000000000" pitchFamily="50" charset="-128"/>
              </a:rPr>
              <a:t>　以上が、三重県雇用経済部におけるオープンデータ活用の主な取組です。</a:t>
            </a:r>
            <a:endParaRPr kumimoji="1" lang="en-US" altLang="ja-JP" dirty="0">
              <a:latin typeface="HG丸ｺﾞｼｯｸM-PRO" panose="020F0600000000000000" pitchFamily="50" charset="-128"/>
              <a:ea typeface="HG丸ｺﾞｼｯｸM-PRO" panose="020F0600000000000000" pitchFamily="50" charset="-128"/>
            </a:endParaRPr>
          </a:p>
          <a:p>
            <a:pPr marL="0" indent="0">
              <a:buNone/>
            </a:pPr>
            <a:endParaRPr lang="en-US" altLang="ja-JP" dirty="0">
              <a:latin typeface="HG丸ｺﾞｼｯｸM-PRO" panose="020F0600000000000000" pitchFamily="50" charset="-128"/>
              <a:ea typeface="HG丸ｺﾞｼｯｸM-PRO" panose="020F0600000000000000" pitchFamily="50" charset="-128"/>
            </a:endParaRPr>
          </a:p>
          <a:p>
            <a:pPr marL="0" indent="0">
              <a:buNone/>
            </a:pPr>
            <a:r>
              <a:rPr lang="ja-JP" altLang="en-US" dirty="0">
                <a:latin typeface="HG丸ｺﾞｼｯｸM-PRO" panose="020F0600000000000000" pitchFamily="50" charset="-128"/>
                <a:ea typeface="HG丸ｺﾞｼｯｸM-PRO" panose="020F0600000000000000" pitchFamily="50" charset="-128"/>
              </a:rPr>
              <a:t>　今後もオープンデータを活用した産業振興の取組を進めてまいりますので、皆さまのご協力をお願いします。</a:t>
            </a:r>
            <a:endParaRPr lang="en-US" altLang="ja-JP" dirty="0">
              <a:latin typeface="HG丸ｺﾞｼｯｸM-PRO" panose="020F0600000000000000" pitchFamily="50" charset="-128"/>
              <a:ea typeface="HG丸ｺﾞｼｯｸM-PRO" panose="020F0600000000000000" pitchFamily="50" charset="-128"/>
            </a:endParaRPr>
          </a:p>
          <a:p>
            <a:pPr marL="0" indent="0">
              <a:buNone/>
            </a:pPr>
            <a:endParaRPr lang="en-US" altLang="ja-JP" dirty="0">
              <a:latin typeface="HG丸ｺﾞｼｯｸM-PRO" panose="020F0600000000000000" pitchFamily="50" charset="-128"/>
              <a:ea typeface="HG丸ｺﾞｼｯｸM-PRO" panose="020F0600000000000000" pitchFamily="50" charset="-128"/>
            </a:endParaRPr>
          </a:p>
          <a:p>
            <a:pPr marL="0" indent="0">
              <a:buNone/>
            </a:pPr>
            <a:r>
              <a:rPr kumimoji="1" lang="ja-JP" altLang="en-US" dirty="0">
                <a:latin typeface="HG丸ｺﾞｼｯｸM-PRO" panose="020F0600000000000000" pitchFamily="50" charset="-128"/>
                <a:ea typeface="HG丸ｺﾞｼｯｸM-PRO" panose="020F0600000000000000" pitchFamily="50" charset="-128"/>
              </a:rPr>
              <a:t>　ご清聴ありがとうございました。</a:t>
            </a:r>
            <a:endParaRPr kumimoji="1" lang="en-US" altLang="ja-JP" dirty="0">
              <a:latin typeface="HG丸ｺﾞｼｯｸM-PRO" panose="020F0600000000000000" pitchFamily="50" charset="-128"/>
              <a:ea typeface="HG丸ｺﾞｼｯｸM-PRO" panose="020F0600000000000000" pitchFamily="50" charset="-128"/>
            </a:endParaRPr>
          </a:p>
        </p:txBody>
      </p:sp>
      <p:sp>
        <p:nvSpPr>
          <p:cNvPr id="5" name="フッター プレースホルダー 4"/>
          <p:cNvSpPr>
            <a:spLocks noGrp="1"/>
          </p:cNvSpPr>
          <p:nvPr>
            <p:ph type="ftr" sz="quarter" idx="11"/>
          </p:nvPr>
        </p:nvSpPr>
        <p:spPr/>
        <p:txBody>
          <a:bodyPr/>
          <a:lstStyle/>
          <a:p>
            <a:r>
              <a:rPr lang="ja-JP" altLang="en-US" dirty="0">
                <a:solidFill>
                  <a:schemeClr val="tx1"/>
                </a:solidFill>
              </a:rPr>
              <a:t>５</a:t>
            </a:r>
            <a:endParaRPr kumimoji="1" lang="ja-JP" altLang="en-US" dirty="0">
              <a:solidFill>
                <a:schemeClr val="tx1"/>
              </a:solidFill>
            </a:endParaRPr>
          </a:p>
        </p:txBody>
      </p:sp>
    </p:spTree>
    <p:extLst>
      <p:ext uri="{BB962C8B-B14F-4D97-AF65-F5344CB8AC3E}">
        <p14:creationId xmlns:p14="http://schemas.microsoft.com/office/powerpoint/2010/main" val="31488224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角丸四角形 17"/>
          <p:cNvSpPr/>
          <p:nvPr/>
        </p:nvSpPr>
        <p:spPr>
          <a:xfrm>
            <a:off x="7517925" y="4068155"/>
            <a:ext cx="1108202" cy="411392"/>
          </a:xfrm>
          <a:prstGeom prst="roundRect">
            <a:avLst/>
          </a:prstGeom>
          <a:gradFill>
            <a:gsLst>
              <a:gs pos="0">
                <a:srgbClr val="5E9EFF"/>
              </a:gs>
              <a:gs pos="39999">
                <a:srgbClr val="85C2FF"/>
              </a:gs>
              <a:gs pos="70000">
                <a:srgbClr val="C4D6EB"/>
              </a:gs>
              <a:gs pos="100000">
                <a:srgbClr val="FFEBFA"/>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角丸四角形 14"/>
          <p:cNvSpPr/>
          <p:nvPr/>
        </p:nvSpPr>
        <p:spPr>
          <a:xfrm>
            <a:off x="5892884" y="5978277"/>
            <a:ext cx="1512168" cy="360040"/>
          </a:xfrm>
          <a:prstGeom prst="roundRect">
            <a:avLst/>
          </a:prstGeom>
          <a:gradFill>
            <a:gsLst>
              <a:gs pos="0">
                <a:srgbClr val="5E9EFF"/>
              </a:gs>
              <a:gs pos="39999">
                <a:srgbClr val="85C2FF"/>
              </a:gs>
              <a:gs pos="70000">
                <a:srgbClr val="C4D6EB"/>
              </a:gs>
              <a:gs pos="100000">
                <a:srgbClr val="FFEBFA"/>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角丸四角形 29"/>
          <p:cNvSpPr/>
          <p:nvPr/>
        </p:nvSpPr>
        <p:spPr>
          <a:xfrm>
            <a:off x="347437" y="747861"/>
            <a:ext cx="1080120" cy="234199"/>
          </a:xfrm>
          <a:prstGeom prst="roundRect">
            <a:avLst/>
          </a:prstGeom>
          <a:gradFill>
            <a:gsLst>
              <a:gs pos="0">
                <a:srgbClr val="5E9EFF"/>
              </a:gs>
              <a:gs pos="39999">
                <a:srgbClr val="85C2FF"/>
              </a:gs>
              <a:gs pos="70000">
                <a:srgbClr val="C4D6EB"/>
              </a:gs>
              <a:gs pos="100000">
                <a:srgbClr val="FFEBFA"/>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50" b="1" dirty="0">
              <a:solidFill>
                <a:schemeClr val="tx1"/>
              </a:solidFill>
            </a:endParaRPr>
          </a:p>
        </p:txBody>
      </p:sp>
      <p:sp>
        <p:nvSpPr>
          <p:cNvPr id="17" name="フッター プレースホルダー 4"/>
          <p:cNvSpPr txBox="1">
            <a:spLocks/>
          </p:cNvSpPr>
          <p:nvPr/>
        </p:nvSpPr>
        <p:spPr>
          <a:xfrm>
            <a:off x="8694427" y="6338317"/>
            <a:ext cx="273906" cy="347188"/>
          </a:xfrm>
          <a:prstGeom prst="rect">
            <a:avLst/>
          </a:prstGeom>
        </p:spPr>
        <p:txBody>
          <a:bodyPr vert="horz" lIns="91440" tIns="45720" rIns="91440" bIns="45720"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dirty="0"/>
              <a:t>４</a:t>
            </a:r>
          </a:p>
        </p:txBody>
      </p:sp>
      <p:pic>
        <p:nvPicPr>
          <p:cNvPr id="7" name="図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4455" y="4046842"/>
            <a:ext cx="4858429" cy="2367293"/>
          </a:xfrm>
          <a:prstGeom prst="rect">
            <a:avLst/>
          </a:prstGeom>
        </p:spPr>
      </p:pic>
      <p:pic>
        <p:nvPicPr>
          <p:cNvPr id="8" name="図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98834" y="614982"/>
            <a:ext cx="4086796" cy="3431860"/>
          </a:xfrm>
          <a:prstGeom prst="rect">
            <a:avLst/>
          </a:prstGeom>
        </p:spPr>
      </p:pic>
      <p:pic>
        <p:nvPicPr>
          <p:cNvPr id="5" name="図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1027" y="1001277"/>
            <a:ext cx="4368299" cy="3026515"/>
          </a:xfrm>
          <a:prstGeom prst="rect">
            <a:avLst/>
          </a:prstGeom>
        </p:spPr>
      </p:pic>
      <p:sp>
        <p:nvSpPr>
          <p:cNvPr id="9" name="正方形/長方形 8"/>
          <p:cNvSpPr/>
          <p:nvPr/>
        </p:nvSpPr>
        <p:spPr>
          <a:xfrm>
            <a:off x="241027" y="998903"/>
            <a:ext cx="4347314" cy="3026515"/>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p:nvSpPr>
        <p:spPr>
          <a:xfrm>
            <a:off x="4619819" y="614982"/>
            <a:ext cx="3984629" cy="3431861"/>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p:cNvSpPr/>
          <p:nvPr/>
        </p:nvSpPr>
        <p:spPr>
          <a:xfrm>
            <a:off x="1034455" y="4046842"/>
            <a:ext cx="4858429" cy="2367293"/>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ボックス 12"/>
          <p:cNvSpPr txBox="1"/>
          <p:nvPr/>
        </p:nvSpPr>
        <p:spPr>
          <a:xfrm>
            <a:off x="5868079" y="5981075"/>
            <a:ext cx="1656184" cy="415498"/>
          </a:xfrm>
          <a:prstGeom prst="rect">
            <a:avLst/>
          </a:prstGeom>
          <a:noFill/>
        </p:spPr>
        <p:txBody>
          <a:bodyPr wrap="square" rtlCol="0">
            <a:spAutoFit/>
          </a:bodyPr>
          <a:lstStyle/>
          <a:p>
            <a:r>
              <a:rPr kumimoji="1" lang="ja-JP" altLang="en-US" sz="1050" b="1" dirty="0"/>
              <a:t>オープンデータライブラリ</a:t>
            </a:r>
            <a:endParaRPr kumimoji="1" lang="en-US" altLang="ja-JP" sz="1050" b="1" dirty="0"/>
          </a:p>
          <a:p>
            <a:r>
              <a:rPr kumimoji="1" lang="ja-JP" altLang="en-US" sz="1050" b="1" dirty="0"/>
              <a:t>トップページ</a:t>
            </a:r>
          </a:p>
        </p:txBody>
      </p:sp>
      <p:sp>
        <p:nvSpPr>
          <p:cNvPr id="14" name="角丸四角形 13"/>
          <p:cNvSpPr/>
          <p:nvPr/>
        </p:nvSpPr>
        <p:spPr>
          <a:xfrm>
            <a:off x="323528" y="753531"/>
            <a:ext cx="1080120" cy="23419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50" b="1" dirty="0">
                <a:solidFill>
                  <a:schemeClr val="tx1"/>
                </a:solidFill>
              </a:rPr>
              <a:t>県トップページ</a:t>
            </a:r>
          </a:p>
        </p:txBody>
      </p:sp>
      <p:sp>
        <p:nvSpPr>
          <p:cNvPr id="16" name="テキスト ボックス 15"/>
          <p:cNvSpPr txBox="1"/>
          <p:nvPr/>
        </p:nvSpPr>
        <p:spPr>
          <a:xfrm>
            <a:off x="7517925" y="4056831"/>
            <a:ext cx="1116189" cy="415498"/>
          </a:xfrm>
          <a:prstGeom prst="rect">
            <a:avLst/>
          </a:prstGeom>
          <a:noFill/>
        </p:spPr>
        <p:txBody>
          <a:bodyPr wrap="square" rtlCol="0">
            <a:spAutoFit/>
          </a:bodyPr>
          <a:lstStyle/>
          <a:p>
            <a:r>
              <a:rPr kumimoji="1" lang="ja-JP" altLang="en-US" sz="1050" b="1" dirty="0"/>
              <a:t>個別データ一覧</a:t>
            </a:r>
            <a:endParaRPr kumimoji="1" lang="en-US" altLang="ja-JP" sz="1050" b="1" dirty="0"/>
          </a:p>
          <a:p>
            <a:r>
              <a:rPr lang="ja-JP" altLang="en-US" sz="1050" b="1" dirty="0"/>
              <a:t>（カテゴリ別）</a:t>
            </a:r>
            <a:endParaRPr kumimoji="1" lang="ja-JP" altLang="en-US" sz="1050" b="1" dirty="0"/>
          </a:p>
        </p:txBody>
      </p:sp>
      <p:sp>
        <p:nvSpPr>
          <p:cNvPr id="26" name="屈折矢印 25"/>
          <p:cNvSpPr/>
          <p:nvPr/>
        </p:nvSpPr>
        <p:spPr>
          <a:xfrm rot="5400000">
            <a:off x="-89189" y="4641182"/>
            <a:ext cx="1560267" cy="576064"/>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屈折矢印 38"/>
          <p:cNvSpPr/>
          <p:nvPr/>
        </p:nvSpPr>
        <p:spPr>
          <a:xfrm>
            <a:off x="5909232" y="4191515"/>
            <a:ext cx="1512166" cy="576064"/>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右矢印 28"/>
          <p:cNvSpPr/>
          <p:nvPr/>
        </p:nvSpPr>
        <p:spPr>
          <a:xfrm>
            <a:off x="2969086" y="3451287"/>
            <a:ext cx="480147"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テキスト ボックス 30"/>
          <p:cNvSpPr txBox="1"/>
          <p:nvPr/>
        </p:nvSpPr>
        <p:spPr>
          <a:xfrm>
            <a:off x="5892885" y="4758183"/>
            <a:ext cx="2035636" cy="415498"/>
          </a:xfrm>
          <a:prstGeom prst="rect">
            <a:avLst/>
          </a:prstGeom>
          <a:noFill/>
        </p:spPr>
        <p:txBody>
          <a:bodyPr wrap="square" rtlCol="0">
            <a:spAutoFit/>
          </a:bodyPr>
          <a:lstStyle/>
          <a:p>
            <a:r>
              <a:rPr kumimoji="1" lang="ja-JP" altLang="en-US" sz="1050" b="1" dirty="0"/>
              <a:t>ページ下部リンク</a:t>
            </a:r>
            <a:endParaRPr kumimoji="1" lang="en-US" altLang="ja-JP" sz="1050" b="1" dirty="0"/>
          </a:p>
          <a:p>
            <a:r>
              <a:rPr kumimoji="1" lang="ja-JP" altLang="en-US" sz="1050" b="1" dirty="0"/>
              <a:t>「カテゴリ別オープンデータ」</a:t>
            </a:r>
          </a:p>
        </p:txBody>
      </p:sp>
      <p:sp>
        <p:nvSpPr>
          <p:cNvPr id="68" name="角丸四角形 67"/>
          <p:cNvSpPr/>
          <p:nvPr/>
        </p:nvSpPr>
        <p:spPr>
          <a:xfrm>
            <a:off x="107504" y="332655"/>
            <a:ext cx="8798039" cy="6179255"/>
          </a:xfrm>
          <a:prstGeom prst="roundRect">
            <a:avLst>
              <a:gd name="adj" fmla="val 4607"/>
            </a:avLst>
          </a:prstGeom>
          <a:no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タイトル 1"/>
          <p:cNvSpPr txBox="1">
            <a:spLocks noGrp="1"/>
          </p:cNvSpPr>
          <p:nvPr>
            <p:ph type="title"/>
          </p:nvPr>
        </p:nvSpPr>
        <p:spPr>
          <a:xfrm>
            <a:off x="638649" y="68895"/>
            <a:ext cx="3539031" cy="527521"/>
          </a:xfrm>
          <a:prstGeom prst="rect">
            <a:avLst/>
          </a:prstGeom>
        </p:spPr>
        <p:style>
          <a:lnRef idx="0">
            <a:schemeClr val="accent1"/>
          </a:lnRef>
          <a:fillRef idx="3">
            <a:schemeClr val="accent1"/>
          </a:fillRef>
          <a:effectRef idx="3">
            <a:schemeClr val="accent1"/>
          </a:effectRef>
          <a:fontRef idx="minor">
            <a:schemeClr val="lt1"/>
          </a:fontRef>
        </p:style>
        <p:txBody>
          <a:bodyPr>
            <a:normAutofit/>
          </a:bodyPr>
          <a:lstStyle>
            <a:lvl1pPr algn="ctr" defTabSz="914400" rtl="0" eaLnBrk="1" latinLnBrk="0" hangingPunct="1">
              <a:spcBef>
                <a:spcPct val="0"/>
              </a:spcBef>
              <a:buNone/>
              <a:defRPr kumimoji="1"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ja-JP" altLang="en-US" sz="1800" dirty="0"/>
              <a:t>「三重県オープンデータライブラリ」</a:t>
            </a:r>
          </a:p>
        </p:txBody>
      </p:sp>
    </p:spTree>
    <p:extLst>
      <p:ext uri="{BB962C8B-B14F-4D97-AF65-F5344CB8AC3E}">
        <p14:creationId xmlns:p14="http://schemas.microsoft.com/office/powerpoint/2010/main" val="9483667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図表 4"/>
          <p:cNvGraphicFramePr/>
          <p:nvPr>
            <p:extLst>
              <p:ext uri="{D42A27DB-BD31-4B8C-83A1-F6EECF244321}">
                <p14:modId xmlns:p14="http://schemas.microsoft.com/office/powerpoint/2010/main" val="729453181"/>
              </p:ext>
            </p:extLst>
          </p:nvPr>
        </p:nvGraphicFramePr>
        <p:xfrm>
          <a:off x="107504" y="116632"/>
          <a:ext cx="5112568" cy="6480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テキスト ボックス 2"/>
          <p:cNvSpPr txBox="1"/>
          <p:nvPr/>
        </p:nvSpPr>
        <p:spPr>
          <a:xfrm>
            <a:off x="769998" y="1494076"/>
            <a:ext cx="7924430" cy="738664"/>
          </a:xfrm>
          <a:prstGeom prst="rect">
            <a:avLst/>
          </a:prstGeom>
          <a:noFill/>
          <a:ln>
            <a:solidFill>
              <a:schemeClr val="tx1"/>
            </a:solidFill>
          </a:ln>
        </p:spPr>
        <p:txBody>
          <a:bodyPr wrap="square" rtlCol="0">
            <a:spAutoFit/>
          </a:bodyPr>
          <a:lstStyle/>
          <a:p>
            <a:r>
              <a:rPr lang="ja-JP" altLang="en-US" sz="1400" b="1" u="sng" dirty="0"/>
              <a:t>各所属がウェブサイトで公開しているデータについて、オープンデータ化の検討をお願いしています。</a:t>
            </a:r>
            <a:endParaRPr lang="en-US" altLang="ja-JP" sz="1400" b="1" u="sng" dirty="0"/>
          </a:p>
          <a:p>
            <a:r>
              <a:rPr lang="ja-JP" altLang="en-US" sz="1400" b="1" dirty="0"/>
              <a:t>　</a:t>
            </a:r>
            <a:r>
              <a:rPr lang="ja-JP" altLang="en-US" sz="1400" dirty="0"/>
              <a:t>・幅広い利用や周知を促したいデータ</a:t>
            </a:r>
            <a:endParaRPr lang="en-US" altLang="ja-JP" sz="1400" dirty="0"/>
          </a:p>
          <a:p>
            <a:r>
              <a:rPr lang="ja-JP" altLang="en-US" sz="1400" dirty="0"/>
              <a:t>　・県ウェブサイトのアクセスランキング上位に位置するデータ等、利用者のニーズの高いデータ</a:t>
            </a:r>
            <a:endParaRPr lang="en-US" altLang="ja-JP" sz="1400" dirty="0"/>
          </a:p>
        </p:txBody>
      </p:sp>
      <p:sp>
        <p:nvSpPr>
          <p:cNvPr id="7" name="フッター プレースホルダー 4"/>
          <p:cNvSpPr txBox="1">
            <a:spLocks/>
          </p:cNvSpPr>
          <p:nvPr/>
        </p:nvSpPr>
        <p:spPr>
          <a:xfrm>
            <a:off x="8694427" y="6338317"/>
            <a:ext cx="273906" cy="347188"/>
          </a:xfrm>
          <a:prstGeom prst="rect">
            <a:avLst/>
          </a:prstGeom>
        </p:spPr>
        <p:txBody>
          <a:bodyPr vert="horz" lIns="91440" tIns="45720" rIns="91440" bIns="45720"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dirty="0"/>
              <a:t>５</a:t>
            </a:r>
          </a:p>
        </p:txBody>
      </p:sp>
      <p:sp>
        <p:nvSpPr>
          <p:cNvPr id="8" name="角丸四角形 7"/>
          <p:cNvSpPr/>
          <p:nvPr/>
        </p:nvSpPr>
        <p:spPr>
          <a:xfrm>
            <a:off x="372695" y="876155"/>
            <a:ext cx="2664294" cy="464613"/>
          </a:xfrm>
          <a:prstGeom prst="roundRect">
            <a:avLst/>
          </a:prstGeom>
          <a:solidFill>
            <a:srgbClr val="CD53C4"/>
          </a:solidFill>
        </p:spPr>
        <p:style>
          <a:lnRef idx="3">
            <a:schemeClr val="lt1"/>
          </a:lnRef>
          <a:fillRef idx="1">
            <a:schemeClr val="accent2"/>
          </a:fillRef>
          <a:effectRef idx="1">
            <a:schemeClr val="accent2"/>
          </a:effectRef>
          <a:fontRef idx="minor">
            <a:schemeClr val="lt1"/>
          </a:fontRef>
        </p:style>
        <p:txBody>
          <a:bodyPr rtlCol="0" anchor="ctr"/>
          <a:lstStyle/>
          <a:p>
            <a:r>
              <a:rPr kumimoji="1" lang="ja-JP" altLang="en-US" sz="1400" b="1" dirty="0">
                <a:latin typeface="+mn-ea"/>
              </a:rPr>
              <a:t>① オープンデータ化の検討</a:t>
            </a:r>
          </a:p>
        </p:txBody>
      </p:sp>
      <p:sp>
        <p:nvSpPr>
          <p:cNvPr id="9" name="角丸四角形 8"/>
          <p:cNvSpPr/>
          <p:nvPr/>
        </p:nvSpPr>
        <p:spPr>
          <a:xfrm>
            <a:off x="372694" y="2388323"/>
            <a:ext cx="2664295" cy="464613"/>
          </a:xfrm>
          <a:prstGeom prst="roundRect">
            <a:avLst/>
          </a:prstGeom>
          <a:solidFill>
            <a:srgbClr val="CD53C4"/>
          </a:solidFill>
        </p:spPr>
        <p:style>
          <a:lnRef idx="3">
            <a:schemeClr val="lt1"/>
          </a:lnRef>
          <a:fillRef idx="1">
            <a:schemeClr val="accent2"/>
          </a:fillRef>
          <a:effectRef idx="1">
            <a:schemeClr val="accent2"/>
          </a:effectRef>
          <a:fontRef idx="minor">
            <a:schemeClr val="lt1"/>
          </a:fontRef>
        </p:style>
        <p:txBody>
          <a:bodyPr rtlCol="0" anchor="ctr"/>
          <a:lstStyle/>
          <a:p>
            <a:r>
              <a:rPr lang="ja-JP" altLang="en-US" sz="1400" b="1" dirty="0">
                <a:latin typeface="+mn-ea"/>
              </a:rPr>
              <a:t>② 利用者からの要望への対応</a:t>
            </a:r>
            <a:endParaRPr kumimoji="1" lang="ja-JP" altLang="en-US" sz="1400" b="1" dirty="0">
              <a:latin typeface="+mn-ea"/>
            </a:endParaRPr>
          </a:p>
        </p:txBody>
      </p:sp>
      <p:sp>
        <p:nvSpPr>
          <p:cNvPr id="10" name="テキスト ボックス 9"/>
          <p:cNvSpPr txBox="1"/>
          <p:nvPr/>
        </p:nvSpPr>
        <p:spPr>
          <a:xfrm>
            <a:off x="769996" y="2998295"/>
            <a:ext cx="7924431" cy="738664"/>
          </a:xfrm>
          <a:prstGeom prst="rect">
            <a:avLst/>
          </a:prstGeom>
          <a:noFill/>
          <a:ln>
            <a:solidFill>
              <a:schemeClr val="tx1"/>
            </a:solidFill>
          </a:ln>
        </p:spPr>
        <p:txBody>
          <a:bodyPr wrap="square" rtlCol="0">
            <a:spAutoFit/>
          </a:bodyPr>
          <a:lstStyle/>
          <a:p>
            <a:r>
              <a:rPr lang="ja-JP" altLang="en-US" sz="1400" b="1" u="sng" dirty="0"/>
              <a:t>データ利用者からデータ提供の要望があった際は、公開に向けて前向きな検討をお願いしています。</a:t>
            </a:r>
            <a:endParaRPr lang="en-US" altLang="ja-JP" sz="1400" b="1" u="sng" dirty="0"/>
          </a:p>
          <a:p>
            <a:r>
              <a:rPr lang="ja-JP" altLang="en-US" sz="1400" b="1" dirty="0"/>
              <a:t>　</a:t>
            </a:r>
            <a:r>
              <a:rPr lang="ja-JP" altLang="en-US" sz="1400" dirty="0"/>
              <a:t>・県ウェブサイトに掲載されているがオープンデータ化されていないデータに関する要望</a:t>
            </a:r>
            <a:endParaRPr lang="en-US" altLang="ja-JP" sz="1400" dirty="0"/>
          </a:p>
          <a:p>
            <a:r>
              <a:rPr lang="ja-JP" altLang="en-US" sz="1400" dirty="0"/>
              <a:t>　・他の都道府県等で公開されているデータについて、三重県版のデータ提供に関する要望</a:t>
            </a:r>
            <a:endParaRPr lang="en-US" altLang="ja-JP" sz="1400" dirty="0"/>
          </a:p>
        </p:txBody>
      </p:sp>
      <p:sp>
        <p:nvSpPr>
          <p:cNvPr id="11" name="右矢印 10"/>
          <p:cNvSpPr/>
          <p:nvPr/>
        </p:nvSpPr>
        <p:spPr>
          <a:xfrm>
            <a:off x="372694" y="1558633"/>
            <a:ext cx="325295" cy="57606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右矢印 12"/>
          <p:cNvSpPr/>
          <p:nvPr/>
        </p:nvSpPr>
        <p:spPr>
          <a:xfrm>
            <a:off x="372694" y="3062852"/>
            <a:ext cx="325295" cy="57606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13"/>
          <p:cNvSpPr txBox="1"/>
          <p:nvPr/>
        </p:nvSpPr>
        <p:spPr>
          <a:xfrm>
            <a:off x="448575" y="4419897"/>
            <a:ext cx="8245852" cy="1169551"/>
          </a:xfrm>
          <a:prstGeom prst="rect">
            <a:avLst/>
          </a:prstGeom>
          <a:noFill/>
          <a:ln>
            <a:solidFill>
              <a:schemeClr val="tx1"/>
            </a:solidFill>
          </a:ln>
        </p:spPr>
        <p:txBody>
          <a:bodyPr wrap="square" rtlCol="0">
            <a:spAutoFit/>
          </a:bodyPr>
          <a:lstStyle/>
          <a:p>
            <a:r>
              <a:rPr lang="ja-JP" altLang="en-US" sz="1400" dirty="0"/>
              <a:t>・公開を検討されるデータがありましたら、情報システム課にご相談いただければ、公開に向けた支援を行わせていただきます。</a:t>
            </a:r>
            <a:endParaRPr lang="en-US" altLang="ja-JP" sz="1400" dirty="0"/>
          </a:p>
          <a:p>
            <a:r>
              <a:rPr lang="ja-JP" altLang="en-US" sz="1400" dirty="0"/>
              <a:t>・グループウェアの電子ロッカーに、各所属が保有するデータをオープンデータとして公開するための技術的指針として、「三重県オープンデータ作成要領」を掲載しています。</a:t>
            </a:r>
            <a:endParaRPr lang="en-US" altLang="ja-JP" sz="1400" dirty="0"/>
          </a:p>
          <a:p>
            <a:r>
              <a:rPr lang="ja-JP" altLang="en-US" sz="1400" dirty="0"/>
              <a:t>・機会判読性の低いデータ（</a:t>
            </a:r>
            <a:r>
              <a:rPr lang="en-US" altLang="ja-JP" sz="1400" dirty="0"/>
              <a:t>pdf</a:t>
            </a:r>
            <a:r>
              <a:rPr lang="ja-JP" altLang="en-US" sz="1400" dirty="0" err="1"/>
              <a:t>、</a:t>
            </a:r>
            <a:r>
              <a:rPr lang="ja-JP" altLang="en-US" sz="1400" dirty="0"/>
              <a:t>画像データ等）であっても、オープンデータとして公開することは可能です。</a:t>
            </a:r>
            <a:endParaRPr lang="en-US" altLang="ja-JP" sz="1400" dirty="0"/>
          </a:p>
        </p:txBody>
      </p:sp>
      <p:sp>
        <p:nvSpPr>
          <p:cNvPr id="15" name="右矢印 14"/>
          <p:cNvSpPr/>
          <p:nvPr/>
        </p:nvSpPr>
        <p:spPr>
          <a:xfrm>
            <a:off x="444702" y="5762253"/>
            <a:ext cx="325295" cy="57606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p:cNvSpPr/>
          <p:nvPr/>
        </p:nvSpPr>
        <p:spPr>
          <a:xfrm>
            <a:off x="9931" y="10758"/>
            <a:ext cx="9105934" cy="683110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テキスト ボックス 1"/>
          <p:cNvSpPr txBox="1"/>
          <p:nvPr/>
        </p:nvSpPr>
        <p:spPr>
          <a:xfrm>
            <a:off x="899591" y="5877272"/>
            <a:ext cx="7794835" cy="400110"/>
          </a:xfrm>
          <a:prstGeom prst="rect">
            <a:avLst/>
          </a:prstGeom>
          <a:solidFill>
            <a:schemeClr val="accent6">
              <a:lumMod val="40000"/>
              <a:lumOff val="60000"/>
            </a:schemeClr>
          </a:solidFill>
          <a:ln w="12700" cmpd="dbl">
            <a:solidFill>
              <a:schemeClr val="tx1"/>
            </a:solidFill>
          </a:ln>
        </p:spPr>
        <p:txBody>
          <a:bodyPr wrap="square" rtlCol="0">
            <a:spAutoFit/>
          </a:bodyPr>
          <a:lstStyle/>
          <a:p>
            <a:r>
              <a:rPr kumimoji="1" lang="ja-JP" altLang="en-US" sz="2000" b="1" dirty="0"/>
              <a:t>各所属のデータについて、オープンデータ化の検討を</a:t>
            </a:r>
            <a:r>
              <a:rPr lang="ja-JP" altLang="en-US" sz="2000" b="1" dirty="0"/>
              <a:t>幅広く依頼</a:t>
            </a:r>
            <a:endParaRPr kumimoji="1" lang="ja-JP" altLang="en-US" sz="2000" b="1" dirty="0"/>
          </a:p>
        </p:txBody>
      </p:sp>
      <p:sp>
        <p:nvSpPr>
          <p:cNvPr id="4" name="テキスト ボックス 3"/>
          <p:cNvSpPr txBox="1"/>
          <p:nvPr/>
        </p:nvSpPr>
        <p:spPr>
          <a:xfrm>
            <a:off x="421860" y="4050565"/>
            <a:ext cx="4756739" cy="369332"/>
          </a:xfrm>
          <a:prstGeom prst="rect">
            <a:avLst/>
          </a:prstGeom>
          <a:noFill/>
        </p:spPr>
        <p:txBody>
          <a:bodyPr wrap="square" rtlCol="0">
            <a:spAutoFit/>
          </a:bodyPr>
          <a:lstStyle/>
          <a:p>
            <a:r>
              <a:rPr kumimoji="1" lang="en-US" altLang="ja-JP" dirty="0"/>
              <a:t>【</a:t>
            </a:r>
            <a:r>
              <a:rPr kumimoji="1" lang="ja-JP" altLang="en-US" dirty="0"/>
              <a:t>オープンデータ公開に向けての支援について</a:t>
            </a:r>
            <a:r>
              <a:rPr kumimoji="1" lang="en-US" altLang="ja-JP" dirty="0"/>
              <a:t>】</a:t>
            </a:r>
            <a:endParaRPr kumimoji="1" lang="ja-JP" altLang="en-US" dirty="0"/>
          </a:p>
        </p:txBody>
      </p:sp>
    </p:spTree>
    <p:extLst>
      <p:ext uri="{BB962C8B-B14F-4D97-AF65-F5344CB8AC3E}">
        <p14:creationId xmlns:p14="http://schemas.microsoft.com/office/powerpoint/2010/main" val="26142421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図表 4"/>
          <p:cNvGraphicFramePr/>
          <p:nvPr>
            <p:extLst>
              <p:ext uri="{D42A27DB-BD31-4B8C-83A1-F6EECF244321}">
                <p14:modId xmlns:p14="http://schemas.microsoft.com/office/powerpoint/2010/main" val="2052968607"/>
              </p:ext>
            </p:extLst>
          </p:nvPr>
        </p:nvGraphicFramePr>
        <p:xfrm>
          <a:off x="107504" y="116632"/>
          <a:ext cx="5112568" cy="6480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7" name="正方形/長方形 16"/>
          <p:cNvSpPr/>
          <p:nvPr/>
        </p:nvSpPr>
        <p:spPr>
          <a:xfrm>
            <a:off x="9931" y="10758"/>
            <a:ext cx="9105934" cy="683110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027" name="Picture 3" descr="C:\Users\m041022\Desktop\オープンデータ作成要領１.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67241" y="906540"/>
            <a:ext cx="4023346" cy="565900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m041022\Desktop\目次.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716016" y="1483380"/>
            <a:ext cx="4143375" cy="45053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644378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角丸四角形 12"/>
          <p:cNvSpPr/>
          <p:nvPr/>
        </p:nvSpPr>
        <p:spPr>
          <a:xfrm>
            <a:off x="457300" y="836712"/>
            <a:ext cx="8342876" cy="1077218"/>
          </a:xfrm>
          <a:prstGeom prst="roundRect">
            <a:avLst/>
          </a:prstGeom>
          <a:solidFill>
            <a:schemeClr val="accent1">
              <a:alpha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角丸四角形 13"/>
          <p:cNvSpPr/>
          <p:nvPr/>
        </p:nvSpPr>
        <p:spPr>
          <a:xfrm>
            <a:off x="457300" y="1988444"/>
            <a:ext cx="8342876" cy="1077218"/>
          </a:xfrm>
          <a:prstGeom prst="roundRect">
            <a:avLst/>
          </a:prstGeom>
          <a:solidFill>
            <a:schemeClr val="accent1">
              <a:alpha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角丸四角形 14"/>
          <p:cNvSpPr/>
          <p:nvPr/>
        </p:nvSpPr>
        <p:spPr>
          <a:xfrm>
            <a:off x="445840" y="3140968"/>
            <a:ext cx="8342876" cy="1077218"/>
          </a:xfrm>
          <a:prstGeom prst="roundRect">
            <a:avLst/>
          </a:prstGeom>
          <a:solidFill>
            <a:schemeClr val="accent1">
              <a:alpha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角丸四角形 15"/>
          <p:cNvSpPr/>
          <p:nvPr/>
        </p:nvSpPr>
        <p:spPr>
          <a:xfrm>
            <a:off x="445840" y="4324311"/>
            <a:ext cx="8342876" cy="1077218"/>
          </a:xfrm>
          <a:prstGeom prst="roundRect">
            <a:avLst/>
          </a:prstGeom>
          <a:solidFill>
            <a:schemeClr val="accent1">
              <a:alpha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角丸四角形 16"/>
          <p:cNvSpPr/>
          <p:nvPr/>
        </p:nvSpPr>
        <p:spPr>
          <a:xfrm>
            <a:off x="445840" y="5513150"/>
            <a:ext cx="8342876" cy="1077218"/>
          </a:xfrm>
          <a:prstGeom prst="roundRect">
            <a:avLst/>
          </a:prstGeom>
          <a:solidFill>
            <a:schemeClr val="accent1">
              <a:alpha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aphicFrame>
        <p:nvGraphicFramePr>
          <p:cNvPr id="6" name="図表 5"/>
          <p:cNvGraphicFramePr/>
          <p:nvPr>
            <p:extLst>
              <p:ext uri="{D42A27DB-BD31-4B8C-83A1-F6EECF244321}">
                <p14:modId xmlns:p14="http://schemas.microsoft.com/office/powerpoint/2010/main" val="1327526215"/>
              </p:ext>
            </p:extLst>
          </p:nvPr>
        </p:nvGraphicFramePr>
        <p:xfrm>
          <a:off x="107504" y="116632"/>
          <a:ext cx="4543471" cy="6480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フッター プレースホルダー 4"/>
          <p:cNvSpPr txBox="1">
            <a:spLocks/>
          </p:cNvSpPr>
          <p:nvPr/>
        </p:nvSpPr>
        <p:spPr>
          <a:xfrm>
            <a:off x="8784499" y="6416774"/>
            <a:ext cx="273906" cy="347188"/>
          </a:xfrm>
          <a:prstGeom prst="rect">
            <a:avLst/>
          </a:prstGeom>
        </p:spPr>
        <p:txBody>
          <a:bodyPr vert="horz" lIns="91440" tIns="45720" rIns="91440" bIns="45720"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dirty="0"/>
              <a:t>６</a:t>
            </a:r>
          </a:p>
        </p:txBody>
      </p:sp>
      <p:sp>
        <p:nvSpPr>
          <p:cNvPr id="8" name="テキスト ボックス 7"/>
          <p:cNvSpPr txBox="1"/>
          <p:nvPr/>
        </p:nvSpPr>
        <p:spPr>
          <a:xfrm>
            <a:off x="449660" y="836712"/>
            <a:ext cx="8363836" cy="1077218"/>
          </a:xfrm>
          <a:prstGeom prst="rect">
            <a:avLst/>
          </a:prstGeom>
          <a:noFill/>
        </p:spPr>
        <p:txBody>
          <a:bodyPr wrap="square" rtlCol="0">
            <a:spAutoFit/>
          </a:bodyPr>
          <a:lstStyle/>
          <a:p>
            <a:r>
              <a:rPr kumimoji="1" lang="ja-JP" altLang="en-US" b="1" dirty="0"/>
              <a:t>１　全国避難所データベース</a:t>
            </a:r>
            <a:r>
              <a:rPr lang="ja-JP" altLang="en-US" b="1" dirty="0"/>
              <a:t>　　</a:t>
            </a:r>
            <a:r>
              <a:rPr lang="ja-JP" altLang="en-US" sz="1200" b="1" dirty="0"/>
              <a:t>（提供者：電通・ゼンリンデータコム）</a:t>
            </a:r>
            <a:endParaRPr lang="en-US" altLang="ja-JP" sz="1200" b="1" dirty="0"/>
          </a:p>
          <a:p>
            <a:r>
              <a:rPr lang="ja-JP" altLang="en-US" b="1" dirty="0"/>
              <a:t>　　</a:t>
            </a:r>
            <a:r>
              <a:rPr lang="ja-JP" altLang="en-US" sz="1400" b="1" dirty="0"/>
              <a:t>使用オープンデータ：地方自治体等が公開する避難所情報</a:t>
            </a:r>
            <a:endParaRPr lang="en-US" altLang="ja-JP" sz="1400" b="1" dirty="0"/>
          </a:p>
          <a:p>
            <a:r>
              <a:rPr kumimoji="1" lang="ja-JP" altLang="en-US" sz="1400" dirty="0"/>
              <a:t>　　　　内閣府と全国の自治体が公開している避難所情報に正確性・更新性・網羅性を付加してまとめている。</a:t>
            </a:r>
            <a:endParaRPr kumimoji="1" lang="en-US" altLang="ja-JP" sz="1400" dirty="0"/>
          </a:p>
          <a:p>
            <a:r>
              <a:rPr lang="ja-JP" altLang="en-US" sz="1400" dirty="0"/>
              <a:t>　　　　全国の登録避難所数約</a:t>
            </a:r>
            <a:r>
              <a:rPr lang="en-US" altLang="ja-JP" sz="1400" dirty="0"/>
              <a:t>15</a:t>
            </a:r>
            <a:r>
              <a:rPr lang="ja-JP" altLang="en-US" sz="1400" dirty="0"/>
              <a:t>万件。全国の自治体には周辺エリアを含め無償提供が行われている。</a:t>
            </a:r>
            <a:endParaRPr kumimoji="1" lang="ja-JP" altLang="en-US" sz="1400" dirty="0"/>
          </a:p>
        </p:txBody>
      </p:sp>
      <p:sp>
        <p:nvSpPr>
          <p:cNvPr id="9" name="テキスト ボックス 8"/>
          <p:cNvSpPr txBox="1"/>
          <p:nvPr/>
        </p:nvSpPr>
        <p:spPr>
          <a:xfrm>
            <a:off x="436340" y="1958331"/>
            <a:ext cx="8363836" cy="1077218"/>
          </a:xfrm>
          <a:prstGeom prst="rect">
            <a:avLst/>
          </a:prstGeom>
          <a:noFill/>
        </p:spPr>
        <p:txBody>
          <a:bodyPr wrap="square" rtlCol="0">
            <a:spAutoFit/>
          </a:bodyPr>
          <a:lstStyle/>
          <a:p>
            <a:r>
              <a:rPr lang="ja-JP" altLang="en-US" b="1" dirty="0"/>
              <a:t>２</a:t>
            </a:r>
            <a:r>
              <a:rPr kumimoji="1" lang="ja-JP" altLang="en-US" b="1" dirty="0"/>
              <a:t>　</a:t>
            </a:r>
            <a:r>
              <a:rPr kumimoji="1" lang="en-US" altLang="ja-JP" b="1" dirty="0"/>
              <a:t>Night Street Advisor</a:t>
            </a:r>
            <a:r>
              <a:rPr lang="ja-JP" altLang="en-US" b="1" dirty="0"/>
              <a:t>　　</a:t>
            </a:r>
            <a:r>
              <a:rPr lang="ja-JP" altLang="en-US" sz="1200" b="1" dirty="0"/>
              <a:t>（提供者：明石工業高等専門学校　知的情報環境研究室）</a:t>
            </a:r>
            <a:endParaRPr lang="en-US" altLang="ja-JP" sz="1200" b="1" dirty="0"/>
          </a:p>
          <a:p>
            <a:r>
              <a:rPr lang="ja-JP" altLang="en-US" b="1" dirty="0"/>
              <a:t>　　</a:t>
            </a:r>
            <a:r>
              <a:rPr lang="ja-JP" altLang="en-US" sz="1400" b="1" dirty="0"/>
              <a:t>使用オープンデータ：街路灯データ</a:t>
            </a:r>
            <a:endParaRPr lang="en-US" altLang="ja-JP" sz="1400" b="1" dirty="0"/>
          </a:p>
          <a:p>
            <a:r>
              <a:rPr kumimoji="1" lang="ja-JP" altLang="en-US" sz="1400" dirty="0"/>
              <a:t>　　　　地図上の経路情報に、街路灯情報を基に計算された夜道の明るさを重ねて表示するアプリ。</a:t>
            </a:r>
            <a:endParaRPr kumimoji="1" lang="en-US" altLang="ja-JP" sz="1400" dirty="0"/>
          </a:p>
          <a:p>
            <a:r>
              <a:rPr lang="ja-JP" altLang="en-US" sz="1400" dirty="0"/>
              <a:t>　　　　知らない街でも「どれくらい時間がかかるか」ではなく「いかに安心か」で経路を選択できる。</a:t>
            </a:r>
            <a:endParaRPr kumimoji="1" lang="ja-JP" altLang="en-US" sz="1400" dirty="0"/>
          </a:p>
        </p:txBody>
      </p:sp>
      <p:sp>
        <p:nvSpPr>
          <p:cNvPr id="10" name="テキスト ボックス 9"/>
          <p:cNvSpPr txBox="1"/>
          <p:nvPr/>
        </p:nvSpPr>
        <p:spPr>
          <a:xfrm>
            <a:off x="449660" y="3140968"/>
            <a:ext cx="8363836" cy="1077218"/>
          </a:xfrm>
          <a:prstGeom prst="rect">
            <a:avLst/>
          </a:prstGeom>
          <a:noFill/>
        </p:spPr>
        <p:txBody>
          <a:bodyPr wrap="square" rtlCol="0">
            <a:spAutoFit/>
          </a:bodyPr>
          <a:lstStyle/>
          <a:p>
            <a:r>
              <a:rPr lang="ja-JP" altLang="en-US" b="1" dirty="0"/>
              <a:t>３</a:t>
            </a:r>
            <a:r>
              <a:rPr kumimoji="1" lang="ja-JP" altLang="en-US" b="1" dirty="0"/>
              <a:t>　さっぽろ保育園マップ</a:t>
            </a:r>
            <a:r>
              <a:rPr lang="ja-JP" altLang="en-US" b="1" dirty="0"/>
              <a:t>　　</a:t>
            </a:r>
            <a:r>
              <a:rPr lang="ja-JP" altLang="en-US" sz="1200" b="1" dirty="0"/>
              <a:t>（提供者：</a:t>
            </a:r>
            <a:r>
              <a:rPr lang="en-US" altLang="ja-JP" sz="1200" b="1" dirty="0"/>
              <a:t>Code for Sapporo </a:t>
            </a:r>
            <a:r>
              <a:rPr lang="ja-JP" altLang="en-US" sz="1200" b="1" dirty="0"/>
              <a:t>パパママ</a:t>
            </a:r>
            <a:r>
              <a:rPr lang="ja-JP" altLang="en-US" sz="1200" b="1" dirty="0" err="1"/>
              <a:t>まっぷ</a:t>
            </a:r>
            <a:r>
              <a:rPr lang="ja-JP" altLang="en-US" sz="1200" b="1" dirty="0"/>
              <a:t>チーム）</a:t>
            </a:r>
            <a:endParaRPr lang="en-US" altLang="ja-JP" sz="1200" b="1" dirty="0"/>
          </a:p>
          <a:p>
            <a:r>
              <a:rPr lang="ja-JP" altLang="en-US" b="1" dirty="0"/>
              <a:t>　　</a:t>
            </a:r>
            <a:r>
              <a:rPr lang="ja-JP" altLang="en-US" sz="1400" b="1" dirty="0"/>
              <a:t>使用オープンデータ：保育施設・国土数値・地図情報</a:t>
            </a:r>
            <a:endParaRPr lang="en-US" altLang="ja-JP" sz="1400" b="1" dirty="0"/>
          </a:p>
          <a:p>
            <a:r>
              <a:rPr kumimoji="1" lang="ja-JP" altLang="en-US" sz="1400" dirty="0"/>
              <a:t>　　　　保育園や幼稚園は管轄が厚労省、文科省、各自治体と異なるため、一元化された情報が得にくかった。</a:t>
            </a:r>
            <a:endParaRPr kumimoji="1" lang="en-US" altLang="ja-JP" sz="1400" dirty="0"/>
          </a:p>
          <a:p>
            <a:r>
              <a:rPr lang="ja-JP" altLang="en-US" sz="1400" dirty="0"/>
              <a:t>　　　　認可・認可外保育園や幼稚園が地図上に表示され、任意の点から一定距離にある施設も検索可能。</a:t>
            </a:r>
            <a:endParaRPr kumimoji="1" lang="ja-JP" altLang="en-US" sz="1400" dirty="0"/>
          </a:p>
        </p:txBody>
      </p:sp>
      <p:sp>
        <p:nvSpPr>
          <p:cNvPr id="11" name="テキスト ボックス 10"/>
          <p:cNvSpPr txBox="1"/>
          <p:nvPr/>
        </p:nvSpPr>
        <p:spPr>
          <a:xfrm>
            <a:off x="457300" y="4357475"/>
            <a:ext cx="8363836" cy="1077218"/>
          </a:xfrm>
          <a:prstGeom prst="rect">
            <a:avLst/>
          </a:prstGeom>
          <a:noFill/>
        </p:spPr>
        <p:txBody>
          <a:bodyPr wrap="square" rtlCol="0">
            <a:spAutoFit/>
          </a:bodyPr>
          <a:lstStyle/>
          <a:p>
            <a:r>
              <a:rPr lang="ja-JP" altLang="en-US" b="1" dirty="0"/>
              <a:t>４</a:t>
            </a:r>
            <a:r>
              <a:rPr kumimoji="1" lang="ja-JP" altLang="en-US" b="1" dirty="0"/>
              <a:t>　</a:t>
            </a:r>
            <a:r>
              <a:rPr lang="ja-JP" altLang="en-US" b="1" dirty="0"/>
              <a:t>アグリノート　　</a:t>
            </a:r>
            <a:r>
              <a:rPr lang="ja-JP" altLang="en-US" sz="1200" b="1" dirty="0"/>
              <a:t>（提供者：ウォーターセル（株））</a:t>
            </a:r>
            <a:endParaRPr lang="en-US" altLang="ja-JP" sz="1200" b="1" dirty="0"/>
          </a:p>
          <a:p>
            <a:r>
              <a:rPr lang="ja-JP" altLang="en-US" b="1" dirty="0"/>
              <a:t>　　</a:t>
            </a:r>
            <a:r>
              <a:rPr lang="ja-JP" altLang="en-US" sz="1400" b="1" dirty="0"/>
              <a:t>使用オープンデータ：農林水産消費安全技術センター（</a:t>
            </a:r>
            <a:r>
              <a:rPr lang="en-US" altLang="ja-JP" sz="1400" b="1" dirty="0"/>
              <a:t>FAMIC</a:t>
            </a:r>
            <a:r>
              <a:rPr lang="ja-JP" altLang="en-US" sz="1400" b="1" dirty="0"/>
              <a:t>）農薬データベース</a:t>
            </a:r>
            <a:endParaRPr lang="en-US" altLang="ja-JP" sz="1400" b="1" dirty="0"/>
          </a:p>
          <a:p>
            <a:r>
              <a:rPr lang="ja-JP" altLang="en-US" sz="1400" dirty="0"/>
              <a:t>　　　　農薬・肥料データの参照には手間がかかり、作業記録の管理も手書きが多く労力が必要だった。</a:t>
            </a:r>
            <a:endParaRPr lang="en-US" altLang="ja-JP" sz="1400" dirty="0"/>
          </a:p>
          <a:p>
            <a:r>
              <a:rPr kumimoji="1" lang="ja-JP" altLang="en-US" sz="1400" dirty="0"/>
              <a:t>　　　　スマホから農業日誌・圃場管理が出来、農薬・肥料データを確認しながら使用記録の入力が可能。</a:t>
            </a:r>
          </a:p>
        </p:txBody>
      </p:sp>
      <p:sp>
        <p:nvSpPr>
          <p:cNvPr id="12" name="テキスト ボックス 11"/>
          <p:cNvSpPr txBox="1"/>
          <p:nvPr/>
        </p:nvSpPr>
        <p:spPr>
          <a:xfrm>
            <a:off x="436340" y="5517232"/>
            <a:ext cx="8363836" cy="1077218"/>
          </a:xfrm>
          <a:prstGeom prst="rect">
            <a:avLst/>
          </a:prstGeom>
          <a:noFill/>
        </p:spPr>
        <p:txBody>
          <a:bodyPr wrap="square" rtlCol="0">
            <a:spAutoFit/>
          </a:bodyPr>
          <a:lstStyle/>
          <a:p>
            <a:r>
              <a:rPr lang="ja-JP" altLang="en-US" b="1" dirty="0"/>
              <a:t>５</a:t>
            </a:r>
            <a:r>
              <a:rPr kumimoji="1" lang="ja-JP" altLang="en-US" b="1" dirty="0"/>
              <a:t>　</a:t>
            </a:r>
            <a:r>
              <a:rPr lang="ja-JP" altLang="en-US" b="1" dirty="0"/>
              <a:t>カーリル　　</a:t>
            </a:r>
            <a:r>
              <a:rPr lang="ja-JP" altLang="en-US" sz="1200" b="1" dirty="0"/>
              <a:t>（提供者</a:t>
            </a:r>
            <a:r>
              <a:rPr lang="ja-JP" altLang="en-US" sz="1200" b="1" dirty="0">
                <a:sym typeface="Wingdings" panose="05000000000000000000" pitchFamily="2" charset="2"/>
              </a:rPr>
              <a:t>：（</a:t>
            </a:r>
            <a:r>
              <a:rPr lang="ja-JP" altLang="en-US" sz="1200" b="1" dirty="0"/>
              <a:t>株）　カーリル）</a:t>
            </a:r>
            <a:endParaRPr lang="en-US" altLang="ja-JP" sz="1200" b="1" dirty="0"/>
          </a:p>
          <a:p>
            <a:r>
              <a:rPr lang="ja-JP" altLang="en-US" b="1" dirty="0"/>
              <a:t>　　</a:t>
            </a:r>
            <a:r>
              <a:rPr lang="ja-JP" altLang="en-US" sz="1400" b="1" dirty="0"/>
              <a:t>使用オープンデータ：図書館蔵書データベース</a:t>
            </a:r>
            <a:endParaRPr lang="en-US" altLang="ja-JP" sz="1400" b="1" dirty="0"/>
          </a:p>
          <a:p>
            <a:r>
              <a:rPr kumimoji="1" lang="ja-JP" altLang="en-US" sz="1400" dirty="0"/>
              <a:t>　　　　現在地を登録しておくことで、近隣の図書館の蔵書・貸し出し状況を確認できる。</a:t>
            </a:r>
            <a:endParaRPr kumimoji="1" lang="en-US" altLang="ja-JP" sz="1400" dirty="0"/>
          </a:p>
          <a:p>
            <a:r>
              <a:rPr lang="ja-JP" altLang="en-US" sz="1400" dirty="0"/>
              <a:t>　　　　自治体が予算をかけずに使い勝手の良いサービスが制作され、図書館の利用促進につながった。</a:t>
            </a:r>
            <a:endParaRPr kumimoji="1" lang="ja-JP" altLang="en-US" sz="1400" dirty="0"/>
          </a:p>
        </p:txBody>
      </p:sp>
      <p:sp>
        <p:nvSpPr>
          <p:cNvPr id="18" name="正方形/長方形 17"/>
          <p:cNvSpPr/>
          <p:nvPr/>
        </p:nvSpPr>
        <p:spPr>
          <a:xfrm>
            <a:off x="9931" y="10758"/>
            <a:ext cx="9105934" cy="683110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8084030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755576" y="692696"/>
            <a:ext cx="7772400" cy="1440159"/>
          </a:xfrm>
        </p:spPr>
        <p:txBody>
          <a:bodyPr>
            <a:normAutofit/>
          </a:bodyPr>
          <a:lstStyle/>
          <a:p>
            <a:pPr algn="l"/>
            <a:r>
              <a:rPr lang="ja-JP" altLang="en-US" sz="4000" dirty="0">
                <a:latin typeface="ＭＳ ゴシック" panose="020B0609070205080204" pitchFamily="49" charset="-128"/>
                <a:ea typeface="ＭＳ ゴシック" panose="020B0609070205080204" pitchFamily="49" charset="-128"/>
              </a:rPr>
              <a:t>三重県雇用経済部における</a:t>
            </a:r>
            <a:br>
              <a:rPr lang="en-US" altLang="ja-JP" sz="4000" dirty="0">
                <a:latin typeface="ＭＳ ゴシック" panose="020B0609070205080204" pitchFamily="49" charset="-128"/>
                <a:ea typeface="ＭＳ ゴシック" panose="020B0609070205080204" pitchFamily="49" charset="-128"/>
              </a:rPr>
            </a:br>
            <a:r>
              <a:rPr lang="ja-JP" altLang="en-US" sz="4000" dirty="0">
                <a:latin typeface="ＭＳ ゴシック" panose="020B0609070205080204" pitchFamily="49" charset="-128"/>
                <a:ea typeface="ＭＳ ゴシック" panose="020B0609070205080204" pitchFamily="49" charset="-128"/>
              </a:rPr>
              <a:t>オープンデータ活用の取組</a:t>
            </a:r>
            <a:endParaRPr kumimoji="1" lang="ja-JP" altLang="en-US" sz="4000" dirty="0">
              <a:latin typeface="ＭＳ ゴシック" panose="020B0609070205080204" pitchFamily="49" charset="-128"/>
              <a:ea typeface="ＭＳ ゴシック" panose="020B0609070205080204" pitchFamily="49" charset="-128"/>
            </a:endParaRPr>
          </a:p>
        </p:txBody>
      </p:sp>
      <p:sp>
        <p:nvSpPr>
          <p:cNvPr id="3" name="サブタイトル 2"/>
          <p:cNvSpPr>
            <a:spLocks noGrp="1"/>
          </p:cNvSpPr>
          <p:nvPr>
            <p:ph type="subTitle" idx="1"/>
          </p:nvPr>
        </p:nvSpPr>
        <p:spPr>
          <a:xfrm>
            <a:off x="1043608" y="2636912"/>
            <a:ext cx="7632848" cy="2664296"/>
          </a:xfrm>
        </p:spPr>
        <p:txBody>
          <a:bodyPr>
            <a:noAutofit/>
          </a:bodyPr>
          <a:lstStyle/>
          <a:p>
            <a:pPr algn="l"/>
            <a:r>
              <a:rPr lang="ja-JP" altLang="en-US" sz="2800" dirty="0">
                <a:solidFill>
                  <a:schemeClr val="tx1"/>
                </a:solidFill>
                <a:latin typeface="ＭＳ ゴシック" panose="020B0609070205080204" pitchFamily="49" charset="-128"/>
                <a:ea typeface="ＭＳ ゴシック" panose="020B0609070205080204" pitchFamily="49" charset="-128"/>
              </a:rPr>
              <a:t>１　オープンデータと産業振興　</a:t>
            </a:r>
            <a:endParaRPr lang="en-US" altLang="ja-JP" sz="2800" dirty="0">
              <a:solidFill>
                <a:schemeClr val="tx1"/>
              </a:solidFill>
              <a:latin typeface="ＭＳ ゴシック" panose="020B0609070205080204" pitchFamily="49" charset="-128"/>
              <a:ea typeface="ＭＳ ゴシック" panose="020B0609070205080204" pitchFamily="49" charset="-128"/>
            </a:endParaRPr>
          </a:p>
          <a:p>
            <a:pPr algn="l">
              <a:lnSpc>
                <a:spcPct val="150000"/>
              </a:lnSpc>
            </a:pPr>
            <a:r>
              <a:rPr lang="ja-JP" altLang="en-US" sz="2800" dirty="0">
                <a:solidFill>
                  <a:schemeClr val="tx1"/>
                </a:solidFill>
                <a:latin typeface="ＭＳ ゴシック" panose="020B0609070205080204" pitchFamily="49" charset="-128"/>
                <a:ea typeface="ＭＳ ゴシック" panose="020B0609070205080204" pitchFamily="49" charset="-128"/>
              </a:rPr>
              <a:t>２　オープンガバメント推進協議会への参加</a:t>
            </a:r>
            <a:endParaRPr lang="en-US" altLang="ja-JP" sz="2800" dirty="0">
              <a:solidFill>
                <a:schemeClr val="tx1"/>
              </a:solidFill>
              <a:latin typeface="ＭＳ ゴシック" panose="020B0609070205080204" pitchFamily="49" charset="-128"/>
              <a:ea typeface="ＭＳ ゴシック" panose="020B0609070205080204" pitchFamily="49" charset="-128"/>
            </a:endParaRPr>
          </a:p>
          <a:p>
            <a:pPr algn="l">
              <a:lnSpc>
                <a:spcPct val="150000"/>
              </a:lnSpc>
            </a:pPr>
            <a:r>
              <a:rPr lang="ja-JP" altLang="en-US" sz="2800" dirty="0">
                <a:solidFill>
                  <a:schemeClr val="tx1"/>
                </a:solidFill>
                <a:latin typeface="ＭＳ ゴシック" panose="020B0609070205080204" pitchFamily="49" charset="-128"/>
                <a:ea typeface="ＭＳ ゴシック" panose="020B0609070205080204" pitchFamily="49" charset="-128"/>
              </a:rPr>
              <a:t>３　シビックテックとの連携</a:t>
            </a:r>
            <a:endParaRPr lang="en-US" altLang="ja-JP" sz="2800" dirty="0">
              <a:solidFill>
                <a:schemeClr val="tx1"/>
              </a:solidFill>
              <a:latin typeface="ＭＳ ゴシック" panose="020B0609070205080204" pitchFamily="49" charset="-128"/>
              <a:ea typeface="ＭＳ ゴシック" panose="020B0609070205080204" pitchFamily="49" charset="-128"/>
            </a:endParaRPr>
          </a:p>
          <a:p>
            <a:pPr algn="l">
              <a:lnSpc>
                <a:spcPct val="150000"/>
              </a:lnSpc>
            </a:pPr>
            <a:r>
              <a:rPr lang="ja-JP" altLang="en-US" sz="2800" dirty="0">
                <a:solidFill>
                  <a:schemeClr val="tx1"/>
                </a:solidFill>
                <a:latin typeface="ＭＳ ゴシック" panose="020B0609070205080204" pitchFamily="49" charset="-128"/>
                <a:ea typeface="ＭＳ ゴシック" panose="020B0609070205080204" pitchFamily="49" charset="-128"/>
              </a:rPr>
              <a:t>４　オープンデータを使ったイベントの開催</a:t>
            </a:r>
            <a:endParaRPr lang="en-US" altLang="ja-JP" sz="2800" dirty="0">
              <a:solidFill>
                <a:schemeClr val="tx1"/>
              </a:solidFill>
              <a:latin typeface="ＭＳ ゴシック" panose="020B0609070205080204" pitchFamily="49" charset="-128"/>
              <a:ea typeface="ＭＳ ゴシック" panose="020B0609070205080204" pitchFamily="49" charset="-128"/>
            </a:endParaRPr>
          </a:p>
        </p:txBody>
      </p:sp>
      <p:sp>
        <p:nvSpPr>
          <p:cNvPr id="5" name="テキスト ボックス 4"/>
          <p:cNvSpPr txBox="1"/>
          <p:nvPr/>
        </p:nvSpPr>
        <p:spPr>
          <a:xfrm>
            <a:off x="4788024" y="5589240"/>
            <a:ext cx="3888432" cy="707886"/>
          </a:xfrm>
          <a:prstGeom prst="rect">
            <a:avLst/>
          </a:prstGeom>
          <a:noFill/>
        </p:spPr>
        <p:txBody>
          <a:bodyPr wrap="square" rtlCol="0">
            <a:spAutoFit/>
          </a:bodyPr>
          <a:lstStyle/>
          <a:p>
            <a:r>
              <a:rPr kumimoji="1" lang="ja-JP" altLang="en-US" sz="2000" dirty="0">
                <a:latin typeface="ＭＳ ゴシック" panose="020B0609070205080204" pitchFamily="49" charset="-128"/>
                <a:ea typeface="ＭＳ ゴシック" panose="020B0609070205080204" pitchFamily="49" charset="-128"/>
              </a:rPr>
              <a:t>三重県雇用経済部</a:t>
            </a:r>
            <a:endParaRPr kumimoji="1" lang="en-US" altLang="ja-JP" sz="2000" dirty="0">
              <a:latin typeface="ＭＳ ゴシック" panose="020B0609070205080204" pitchFamily="49" charset="-128"/>
              <a:ea typeface="ＭＳ ゴシック" panose="020B0609070205080204" pitchFamily="49" charset="-128"/>
            </a:endParaRPr>
          </a:p>
          <a:p>
            <a:r>
              <a:rPr lang="ja-JP" altLang="en-US" sz="2000" dirty="0">
                <a:latin typeface="ＭＳ ゴシック" panose="020B0609070205080204" pitchFamily="49" charset="-128"/>
                <a:ea typeface="ＭＳ ゴシック" panose="020B0609070205080204" pitchFamily="49" charset="-128"/>
              </a:rPr>
              <a:t>ものづくり・イノベーション課</a:t>
            </a:r>
            <a:endParaRPr kumimoji="1" lang="ja-JP" altLang="en-US" sz="2000" dirty="0">
              <a:latin typeface="ＭＳ ゴシック" panose="020B0609070205080204" pitchFamily="49" charset="-128"/>
              <a:ea typeface="ＭＳ ゴシック" panose="020B0609070205080204" pitchFamily="49" charset="-128"/>
            </a:endParaRPr>
          </a:p>
        </p:txBody>
      </p:sp>
    </p:spTree>
    <p:extLst>
      <p:ext uri="{BB962C8B-B14F-4D97-AF65-F5344CB8AC3E}">
        <p14:creationId xmlns:p14="http://schemas.microsoft.com/office/powerpoint/2010/main" val="42269586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83568" y="260648"/>
            <a:ext cx="6995120" cy="1143000"/>
          </a:xfrm>
        </p:spPr>
        <p:txBody>
          <a:bodyPr>
            <a:normAutofit/>
          </a:bodyPr>
          <a:lstStyle/>
          <a:p>
            <a:pPr algn="l"/>
            <a:r>
              <a:rPr lang="ja-JP" altLang="en-US" sz="3600" dirty="0">
                <a:latin typeface="ＭＳ ゴシック" panose="020B0609070205080204" pitchFamily="49" charset="-128"/>
                <a:ea typeface="ＭＳ ゴシック" panose="020B0609070205080204" pitchFamily="49" charset="-128"/>
              </a:rPr>
              <a:t>１　オープンデータと産業振興</a:t>
            </a:r>
            <a:endParaRPr kumimoji="1" lang="ja-JP" altLang="en-US" sz="3600" dirty="0">
              <a:latin typeface="ＭＳ ゴシック" panose="020B0609070205080204" pitchFamily="49" charset="-128"/>
              <a:ea typeface="ＭＳ ゴシック" panose="020B0609070205080204" pitchFamily="49" charset="-128"/>
            </a:endParaRPr>
          </a:p>
        </p:txBody>
      </p:sp>
      <p:sp>
        <p:nvSpPr>
          <p:cNvPr id="3" name="コンテンツ プレースホルダー 2"/>
          <p:cNvSpPr>
            <a:spLocks noGrp="1"/>
          </p:cNvSpPr>
          <p:nvPr>
            <p:ph idx="1"/>
          </p:nvPr>
        </p:nvSpPr>
        <p:spPr>
          <a:xfrm>
            <a:off x="827584" y="1484784"/>
            <a:ext cx="7920880" cy="4176464"/>
          </a:xfrm>
        </p:spPr>
        <p:txBody>
          <a:bodyPr>
            <a:normAutofit/>
          </a:bodyPr>
          <a:lstStyle/>
          <a:p>
            <a:pPr marL="0" indent="0">
              <a:buNone/>
            </a:pPr>
            <a:r>
              <a:rPr lang="ja-JP" altLang="en-US" sz="2800" dirty="0">
                <a:latin typeface="HG丸ｺﾞｼｯｸM-PRO" panose="020F0600000000000000" pitchFamily="50" charset="-128"/>
                <a:ea typeface="HG丸ｺﾞｼｯｸM-PRO" panose="020F0600000000000000" pitchFamily="50" charset="-128"/>
              </a:rPr>
              <a:t>　オープンデータは、行政機関等が保有するデータを機械判読に適した形式で、</a:t>
            </a:r>
            <a:r>
              <a:rPr lang="ja-JP" altLang="en-US" sz="2800" b="1" dirty="0">
                <a:solidFill>
                  <a:srgbClr val="FF0000"/>
                </a:solidFill>
                <a:latin typeface="HG丸ｺﾞｼｯｸM-PRO" panose="020F0600000000000000" pitchFamily="50" charset="-128"/>
                <a:ea typeface="HG丸ｺﾞｼｯｸM-PRO" panose="020F0600000000000000" pitchFamily="50" charset="-128"/>
              </a:rPr>
              <a:t>営利目的も含めた</a:t>
            </a:r>
            <a:r>
              <a:rPr lang="ja-JP" altLang="en-US" sz="2800" dirty="0">
                <a:latin typeface="HG丸ｺﾞｼｯｸM-PRO" panose="020F0600000000000000" pitchFamily="50" charset="-128"/>
                <a:ea typeface="HG丸ｺﾞｼｯｸM-PRO" panose="020F0600000000000000" pitchFamily="50" charset="-128"/>
              </a:rPr>
              <a:t>二次利用が可能なルールで公開したものです。</a:t>
            </a:r>
            <a:endParaRPr lang="en-US" altLang="ja-JP" sz="2800" dirty="0">
              <a:latin typeface="HG丸ｺﾞｼｯｸM-PRO" panose="020F0600000000000000" pitchFamily="50" charset="-128"/>
              <a:ea typeface="HG丸ｺﾞｼｯｸM-PRO" panose="020F0600000000000000" pitchFamily="50" charset="-128"/>
            </a:endParaRPr>
          </a:p>
          <a:p>
            <a:pPr marL="0" indent="0">
              <a:buNone/>
            </a:pPr>
            <a:endParaRPr lang="ja-JP" altLang="en-US" sz="2800" dirty="0">
              <a:latin typeface="HG丸ｺﾞｼｯｸM-PRO" panose="020F0600000000000000" pitchFamily="50" charset="-128"/>
              <a:ea typeface="HG丸ｺﾞｼｯｸM-PRO" panose="020F0600000000000000" pitchFamily="50" charset="-128"/>
            </a:endParaRPr>
          </a:p>
          <a:p>
            <a:pPr marL="0" indent="0">
              <a:buNone/>
            </a:pPr>
            <a:r>
              <a:rPr lang="ja-JP" altLang="en-US" sz="2800" dirty="0">
                <a:latin typeface="HG丸ｺﾞｼｯｸM-PRO" panose="020F0600000000000000" pitchFamily="50" charset="-128"/>
                <a:ea typeface="HG丸ｺﾞｼｯｸM-PRO" panose="020F0600000000000000" pitchFamily="50" charset="-128"/>
              </a:rPr>
              <a:t>　公共データをオープンデータ化することで、行政の透明性や県民サービスの向上のほか、他のデータと組み合わせることによる</a:t>
            </a:r>
            <a:r>
              <a:rPr lang="ja-JP" altLang="en-US" sz="2800" b="1" dirty="0">
                <a:solidFill>
                  <a:srgbClr val="FF0000"/>
                </a:solidFill>
                <a:latin typeface="HG丸ｺﾞｼｯｸM-PRO" panose="020F0600000000000000" pitchFamily="50" charset="-128"/>
                <a:ea typeface="HG丸ｺﾞｼｯｸM-PRO" panose="020F0600000000000000" pitchFamily="50" charset="-128"/>
              </a:rPr>
              <a:t>新たなサービスの創出など</a:t>
            </a:r>
            <a:r>
              <a:rPr lang="ja-JP" altLang="en-US" sz="2800" dirty="0">
                <a:latin typeface="HG丸ｺﾞｼｯｸM-PRO" panose="020F0600000000000000" pitchFamily="50" charset="-128"/>
                <a:ea typeface="HG丸ｺﾞｼｯｸM-PRO" panose="020F0600000000000000" pitchFamily="50" charset="-128"/>
              </a:rPr>
              <a:t>が期待されています。</a:t>
            </a:r>
            <a:endParaRPr kumimoji="1" lang="ja-JP" altLang="en-US" sz="2800" dirty="0">
              <a:latin typeface="HG丸ｺﾞｼｯｸM-PRO" panose="020F0600000000000000" pitchFamily="50" charset="-128"/>
              <a:ea typeface="HG丸ｺﾞｼｯｸM-PRO" panose="020F0600000000000000" pitchFamily="50" charset="-128"/>
            </a:endParaRPr>
          </a:p>
        </p:txBody>
      </p:sp>
      <p:sp>
        <p:nvSpPr>
          <p:cNvPr id="5" name="フッター プレースホルダー 4"/>
          <p:cNvSpPr>
            <a:spLocks noGrp="1"/>
          </p:cNvSpPr>
          <p:nvPr>
            <p:ph type="ftr" sz="quarter" idx="11"/>
          </p:nvPr>
        </p:nvSpPr>
        <p:spPr/>
        <p:txBody>
          <a:bodyPr/>
          <a:lstStyle/>
          <a:p>
            <a:r>
              <a:rPr kumimoji="1" lang="ja-JP" altLang="en-US" dirty="0">
                <a:solidFill>
                  <a:schemeClr val="tx1"/>
                </a:solidFill>
              </a:rPr>
              <a:t>１</a:t>
            </a:r>
          </a:p>
        </p:txBody>
      </p:sp>
    </p:spTree>
    <p:extLst>
      <p:ext uri="{BB962C8B-B14F-4D97-AF65-F5344CB8AC3E}">
        <p14:creationId xmlns:p14="http://schemas.microsoft.com/office/powerpoint/2010/main" val="3963512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363272" cy="922114"/>
          </a:xfrm>
        </p:spPr>
        <p:txBody>
          <a:bodyPr>
            <a:noAutofit/>
          </a:bodyPr>
          <a:lstStyle/>
          <a:p>
            <a:pPr algn="l"/>
            <a:r>
              <a:rPr lang="ja-JP" altLang="en-US" sz="3200" dirty="0">
                <a:latin typeface="ＭＳ ゴシック" panose="020B0609070205080204" pitchFamily="49" charset="-128"/>
                <a:ea typeface="ＭＳ ゴシック" panose="020B0609070205080204" pitchFamily="49" charset="-128"/>
              </a:rPr>
              <a:t>２　オープンガバメント推進協議会への参加</a:t>
            </a:r>
            <a:endParaRPr kumimoji="1" lang="ja-JP" altLang="en-US" sz="3200" dirty="0">
              <a:latin typeface="ＭＳ ゴシック" panose="020B0609070205080204" pitchFamily="49" charset="-128"/>
              <a:ea typeface="ＭＳ ゴシック" panose="020B0609070205080204" pitchFamily="49" charset="-128"/>
            </a:endParaRPr>
          </a:p>
        </p:txBody>
      </p:sp>
      <p:sp>
        <p:nvSpPr>
          <p:cNvPr id="3" name="コンテンツ プレースホルダー 2"/>
          <p:cNvSpPr>
            <a:spLocks noGrp="1"/>
          </p:cNvSpPr>
          <p:nvPr>
            <p:ph sz="half" idx="1"/>
          </p:nvPr>
        </p:nvSpPr>
        <p:spPr>
          <a:xfrm>
            <a:off x="827584" y="1268760"/>
            <a:ext cx="3600400" cy="4968552"/>
          </a:xfrm>
        </p:spPr>
        <p:txBody>
          <a:bodyPr>
            <a:normAutofit/>
          </a:bodyPr>
          <a:lstStyle/>
          <a:p>
            <a:pPr marL="0" indent="0" eaLnBrk="0">
              <a:buNone/>
            </a:pPr>
            <a:r>
              <a:rPr lang="ja-JP" altLang="en-US" sz="2600" dirty="0">
                <a:latin typeface="HG丸ｺﾞｼｯｸM-PRO" panose="020F0600000000000000" pitchFamily="50" charset="-128"/>
                <a:ea typeface="HG丸ｺﾞｼｯｸM-PRO" panose="020F0600000000000000" pitchFamily="50" charset="-128"/>
              </a:rPr>
              <a:t>三重県では、</a:t>
            </a:r>
            <a:r>
              <a:rPr lang="ja-JP" altLang="ja-JP" sz="2600" dirty="0">
                <a:latin typeface="HG丸ｺﾞｼｯｸM-PRO" panose="020F0600000000000000" pitchFamily="50" charset="-128"/>
                <a:ea typeface="HG丸ｺﾞｼｯｸM-PRO" panose="020F0600000000000000" pitchFamily="50" charset="-128"/>
              </a:rPr>
              <a:t>オープンデータの利活用</a:t>
            </a:r>
            <a:r>
              <a:rPr lang="ja-JP" altLang="en-US" sz="2600" dirty="0">
                <a:latin typeface="HG丸ｺﾞｼｯｸM-PRO" panose="020F0600000000000000" pitchFamily="50" charset="-128"/>
                <a:ea typeface="HG丸ｺﾞｼｯｸM-PRO" panose="020F0600000000000000" pitchFamily="50" charset="-128"/>
              </a:rPr>
              <a:t>等</a:t>
            </a:r>
            <a:r>
              <a:rPr lang="ja-JP" altLang="ja-JP" sz="2600" dirty="0">
                <a:latin typeface="HG丸ｺﾞｼｯｸM-PRO" panose="020F0600000000000000" pitchFamily="50" charset="-128"/>
                <a:ea typeface="HG丸ｺﾞｼｯｸM-PRO" panose="020F0600000000000000" pitchFamily="50" charset="-128"/>
              </a:rPr>
              <a:t>を推進するため、平成２６年度からオープンガバメント推進協議会に参加してい</a:t>
            </a:r>
            <a:r>
              <a:rPr lang="ja-JP" altLang="en-US" sz="2600" dirty="0">
                <a:latin typeface="HG丸ｺﾞｼｯｸM-PRO" panose="020F0600000000000000" pitchFamily="50" charset="-128"/>
                <a:ea typeface="HG丸ｺﾞｼｯｸM-PRO" panose="020F0600000000000000" pitchFamily="50" charset="-128"/>
              </a:rPr>
              <a:t>ま</a:t>
            </a:r>
            <a:r>
              <a:rPr lang="ja-JP" altLang="ja-JP" sz="2600" dirty="0">
                <a:latin typeface="HG丸ｺﾞｼｯｸM-PRO" panose="020F0600000000000000" pitchFamily="50" charset="-128"/>
                <a:ea typeface="HG丸ｺﾞｼｯｸM-PRO" panose="020F0600000000000000" pitchFamily="50" charset="-128"/>
              </a:rPr>
              <a:t>す。</a:t>
            </a:r>
            <a:endParaRPr lang="en-US" altLang="ja-JP" sz="2600" dirty="0">
              <a:latin typeface="HG丸ｺﾞｼｯｸM-PRO" panose="020F0600000000000000" pitchFamily="50" charset="-128"/>
              <a:ea typeface="HG丸ｺﾞｼｯｸM-PRO" panose="020F0600000000000000" pitchFamily="50" charset="-128"/>
            </a:endParaRPr>
          </a:p>
          <a:p>
            <a:pPr marL="0" indent="0" eaLnBrk="0">
              <a:buNone/>
            </a:pPr>
            <a:endParaRPr kumimoji="1" lang="en-US" altLang="ja-JP" sz="1800" dirty="0">
              <a:latin typeface="HG丸ｺﾞｼｯｸM-PRO" panose="020F0600000000000000" pitchFamily="50" charset="-128"/>
              <a:ea typeface="HG丸ｺﾞｼｯｸM-PRO" panose="020F0600000000000000" pitchFamily="50" charset="-128"/>
            </a:endParaRPr>
          </a:p>
          <a:p>
            <a:pPr marL="0" indent="0" eaLnBrk="0">
              <a:buNone/>
            </a:pPr>
            <a:r>
              <a:rPr lang="ja-JP" altLang="en-US" sz="1600" dirty="0">
                <a:latin typeface="HG丸ｺﾞｼｯｸM-PRO" panose="020F0600000000000000" pitchFamily="50" charset="-128"/>
                <a:ea typeface="HG丸ｺﾞｼｯｸM-PRO" panose="020F0600000000000000" pitchFamily="50" charset="-128"/>
              </a:rPr>
              <a:t>オープンガバメント推進協議会</a:t>
            </a:r>
            <a:endParaRPr lang="en-US" altLang="ja-JP" sz="1600" dirty="0">
              <a:latin typeface="HG丸ｺﾞｼｯｸM-PRO" panose="020F0600000000000000" pitchFamily="50" charset="-128"/>
              <a:ea typeface="HG丸ｺﾞｼｯｸM-PRO" panose="020F0600000000000000" pitchFamily="50" charset="-128"/>
            </a:endParaRPr>
          </a:p>
          <a:p>
            <a:pPr marL="0" indent="0" eaLnBrk="0">
              <a:buNone/>
            </a:pPr>
            <a:r>
              <a:rPr lang="ja-JP" altLang="en-US" sz="1600" dirty="0">
                <a:latin typeface="HG丸ｺﾞｼｯｸM-PRO" panose="020F0600000000000000" pitchFamily="50" charset="-128"/>
                <a:ea typeface="HG丸ｺﾞｼｯｸM-PRO" panose="020F0600000000000000" pitchFamily="50" charset="-128"/>
              </a:rPr>
              <a:t>参加自治体</a:t>
            </a:r>
            <a:endParaRPr lang="en-US" altLang="ja-JP" sz="1600" dirty="0">
              <a:latin typeface="HG丸ｺﾞｼｯｸM-PRO" panose="020F0600000000000000" pitchFamily="50" charset="-128"/>
              <a:ea typeface="HG丸ｺﾞｼｯｸM-PRO" panose="020F0600000000000000" pitchFamily="50" charset="-128"/>
            </a:endParaRPr>
          </a:p>
          <a:p>
            <a:pPr marL="0" indent="0" eaLnBrk="0">
              <a:buNone/>
            </a:pPr>
            <a:r>
              <a:rPr kumimoji="1" lang="ja-JP" altLang="en-US" sz="1600" dirty="0">
                <a:latin typeface="HG丸ｺﾞｼｯｸM-PRO" panose="020F0600000000000000" pitchFamily="50" charset="-128"/>
                <a:ea typeface="HG丸ｺﾞｼｯｸM-PRO" panose="020F0600000000000000" pitchFamily="50" charset="-128"/>
              </a:rPr>
              <a:t>　千葉市、奈良市、</a:t>
            </a:r>
            <a:r>
              <a:rPr lang="ja-JP" altLang="en-US" sz="1600" dirty="0">
                <a:latin typeface="HG丸ｺﾞｼｯｸM-PRO" panose="020F0600000000000000" pitchFamily="50" charset="-128"/>
                <a:ea typeface="HG丸ｺﾞｼｯｸM-PRO" panose="020F0600000000000000" pitchFamily="50" charset="-128"/>
              </a:rPr>
              <a:t>福岡市、武雄市、</a:t>
            </a:r>
            <a:endParaRPr kumimoji="1" lang="en-US" altLang="ja-JP" sz="1600" dirty="0">
              <a:latin typeface="HG丸ｺﾞｼｯｸM-PRO" panose="020F0600000000000000" pitchFamily="50" charset="-128"/>
              <a:ea typeface="HG丸ｺﾞｼｯｸM-PRO" panose="020F0600000000000000" pitchFamily="50" charset="-128"/>
            </a:endParaRPr>
          </a:p>
          <a:p>
            <a:pPr marL="0" indent="0" eaLnBrk="0">
              <a:buNone/>
            </a:pPr>
            <a:r>
              <a:rPr kumimoji="1" lang="ja-JP" altLang="en-US" sz="1600" dirty="0">
                <a:latin typeface="HG丸ｺﾞｼｯｸM-PRO" panose="020F0600000000000000" pitchFamily="50" charset="-128"/>
                <a:ea typeface="HG丸ｺﾞｼｯｸM-PRO" panose="020F0600000000000000" pitchFamily="50" charset="-128"/>
              </a:rPr>
              <a:t>　室蘭市、大津市、郡山市、</a:t>
            </a:r>
            <a:r>
              <a:rPr lang="ja-JP" altLang="en-US" sz="1600" dirty="0">
                <a:latin typeface="HG丸ｺﾞｼｯｸM-PRO" panose="020F0600000000000000" pitchFamily="50" charset="-128"/>
                <a:ea typeface="HG丸ｺﾞｼｯｸM-PRO" panose="020F0600000000000000" pitchFamily="50" charset="-128"/>
              </a:rPr>
              <a:t>日南市、</a:t>
            </a:r>
            <a:endParaRPr kumimoji="1" lang="en-US" altLang="ja-JP" sz="1600" dirty="0">
              <a:latin typeface="HG丸ｺﾞｼｯｸM-PRO" panose="020F0600000000000000" pitchFamily="50" charset="-128"/>
              <a:ea typeface="HG丸ｺﾞｼｯｸM-PRO" panose="020F0600000000000000" pitchFamily="50" charset="-128"/>
            </a:endParaRPr>
          </a:p>
          <a:p>
            <a:pPr marL="0" indent="0" eaLnBrk="0">
              <a:buNone/>
            </a:pPr>
            <a:r>
              <a:rPr lang="ja-JP" altLang="en-US" sz="1600" dirty="0">
                <a:latin typeface="HG丸ｺﾞｼｯｸM-PRO" panose="020F0600000000000000" pitchFamily="50" charset="-128"/>
                <a:ea typeface="HG丸ｺﾞｼｯｸM-PRO" panose="020F0600000000000000" pitchFamily="50" charset="-128"/>
              </a:rPr>
              <a:t>　浜松市、桑名市、三重県</a:t>
            </a:r>
            <a:endParaRPr lang="en-US" altLang="ja-JP" sz="1600" dirty="0">
              <a:latin typeface="HG丸ｺﾞｼｯｸM-PRO" panose="020F0600000000000000" pitchFamily="50" charset="-128"/>
              <a:ea typeface="HG丸ｺﾞｼｯｸM-PRO" panose="020F0600000000000000" pitchFamily="50" charset="-128"/>
            </a:endParaRPr>
          </a:p>
          <a:p>
            <a:pPr marL="0" indent="0" eaLnBrk="0">
              <a:buNone/>
            </a:pPr>
            <a:r>
              <a:rPr kumimoji="1" lang="ja-JP" altLang="en-US" sz="1600" dirty="0">
                <a:latin typeface="HG丸ｺﾞｼｯｸM-PRO" panose="020F0600000000000000" pitchFamily="50" charset="-128"/>
                <a:ea typeface="HG丸ｺﾞｼｯｸM-PRO" panose="020F0600000000000000" pitchFamily="50" charset="-128"/>
              </a:rPr>
              <a:t>オブザーバー参加自治体</a:t>
            </a:r>
            <a:endParaRPr kumimoji="1" lang="en-US" altLang="ja-JP" sz="1600" dirty="0">
              <a:latin typeface="HG丸ｺﾞｼｯｸM-PRO" panose="020F0600000000000000" pitchFamily="50" charset="-128"/>
              <a:ea typeface="HG丸ｺﾞｼｯｸM-PRO" panose="020F0600000000000000" pitchFamily="50" charset="-128"/>
            </a:endParaRPr>
          </a:p>
          <a:p>
            <a:pPr marL="0" indent="0" eaLnBrk="0">
              <a:buNone/>
            </a:pPr>
            <a:r>
              <a:rPr lang="ja-JP" altLang="en-US" sz="1600" dirty="0">
                <a:latin typeface="HG丸ｺﾞｼｯｸM-PRO" panose="020F0600000000000000" pitchFamily="50" charset="-128"/>
                <a:ea typeface="HG丸ｺﾞｼｯｸM-PRO" panose="020F0600000000000000" pitchFamily="50" charset="-128"/>
              </a:rPr>
              <a:t>　流山市、つくば市、熊本市</a:t>
            </a:r>
            <a:endParaRPr kumimoji="1" lang="ja-JP" altLang="en-US" sz="1600" dirty="0"/>
          </a:p>
        </p:txBody>
      </p:sp>
      <p:sp>
        <p:nvSpPr>
          <p:cNvPr id="5" name="フッター プレースホルダー 4"/>
          <p:cNvSpPr>
            <a:spLocks noGrp="1"/>
          </p:cNvSpPr>
          <p:nvPr>
            <p:ph type="ftr" sz="quarter" idx="11"/>
          </p:nvPr>
        </p:nvSpPr>
        <p:spPr/>
        <p:txBody>
          <a:bodyPr/>
          <a:lstStyle/>
          <a:p>
            <a:r>
              <a:rPr lang="ja-JP" altLang="en-US" dirty="0">
                <a:solidFill>
                  <a:schemeClr val="tx1"/>
                </a:solidFill>
              </a:rPr>
              <a:t>２</a:t>
            </a:r>
            <a:endParaRPr kumimoji="1" lang="ja-JP" altLang="en-US" dirty="0">
              <a:solidFill>
                <a:schemeClr val="tx1"/>
              </a:solidFill>
            </a:endParaRPr>
          </a:p>
        </p:txBody>
      </p:sp>
      <p:sp>
        <p:nvSpPr>
          <p:cNvPr id="11" name="テキスト ボックス 10"/>
          <p:cNvSpPr txBox="1"/>
          <p:nvPr/>
        </p:nvSpPr>
        <p:spPr>
          <a:xfrm>
            <a:off x="4715183" y="5066813"/>
            <a:ext cx="4287378" cy="338554"/>
          </a:xfrm>
          <a:prstGeom prst="rect">
            <a:avLst/>
          </a:prstGeom>
          <a:noFill/>
        </p:spPr>
        <p:txBody>
          <a:bodyPr wrap="square" rtlCol="0">
            <a:spAutoFit/>
          </a:bodyPr>
          <a:lstStyle/>
          <a:p>
            <a:pPr algn="r"/>
            <a:r>
              <a:rPr kumimoji="1" lang="ja-JP" altLang="en-US" sz="1600" dirty="0">
                <a:latin typeface="ＭＳ ゴシック" panose="020B0609070205080204" pitchFamily="49" charset="-128"/>
                <a:ea typeface="ＭＳ ゴシック" panose="020B0609070205080204" pitchFamily="49" charset="-128"/>
              </a:rPr>
              <a:t>（平成３０年度の公開シンポジウム）</a:t>
            </a:r>
          </a:p>
        </p:txBody>
      </p:sp>
      <p:pic>
        <p:nvPicPr>
          <p:cNvPr id="1026" name="Picture 2" descr="X:\ＩＣＴ関係\501 庁内オープンデータ推進ＷＧ\Ｒ01\公開ｼﾝﾎﾟｼﾞｳﾑ　写真.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15183" y="1558832"/>
            <a:ext cx="4287377" cy="33622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861386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11560" y="404664"/>
            <a:ext cx="7776864" cy="648072"/>
          </a:xfrm>
        </p:spPr>
        <p:txBody>
          <a:bodyPr>
            <a:normAutofit/>
          </a:bodyPr>
          <a:lstStyle/>
          <a:p>
            <a:pPr algn="l"/>
            <a:r>
              <a:rPr lang="ja-JP" altLang="en-US" sz="3600" dirty="0">
                <a:latin typeface="ＭＳ ゴシック" panose="020B0609070205080204" pitchFamily="49" charset="-128"/>
                <a:ea typeface="ＭＳ ゴシック" panose="020B0609070205080204" pitchFamily="49" charset="-128"/>
              </a:rPr>
              <a:t>３　シビックテックとの連携</a:t>
            </a:r>
            <a:endParaRPr kumimoji="1" lang="ja-JP" altLang="en-US" sz="3600" dirty="0">
              <a:latin typeface="ＭＳ ゴシック" panose="020B0609070205080204" pitchFamily="49" charset="-128"/>
              <a:ea typeface="ＭＳ ゴシック" panose="020B0609070205080204" pitchFamily="49" charset="-128"/>
            </a:endParaRPr>
          </a:p>
        </p:txBody>
      </p:sp>
      <p:sp>
        <p:nvSpPr>
          <p:cNvPr id="4" name="フッター プレースホルダー 3"/>
          <p:cNvSpPr>
            <a:spLocks noGrp="1"/>
          </p:cNvSpPr>
          <p:nvPr>
            <p:ph type="ftr" sz="quarter" idx="11"/>
          </p:nvPr>
        </p:nvSpPr>
        <p:spPr/>
        <p:txBody>
          <a:bodyPr/>
          <a:lstStyle/>
          <a:p>
            <a:r>
              <a:rPr lang="ja-JP" altLang="en-US" dirty="0">
                <a:solidFill>
                  <a:schemeClr val="tx1"/>
                </a:solidFill>
              </a:rPr>
              <a:t>３</a:t>
            </a:r>
            <a:endParaRPr kumimoji="1" lang="ja-JP" altLang="en-US" dirty="0">
              <a:solidFill>
                <a:schemeClr val="tx1"/>
              </a:solidFill>
            </a:endParaRPr>
          </a:p>
        </p:txBody>
      </p:sp>
      <p:sp>
        <p:nvSpPr>
          <p:cNvPr id="3" name="コンテンツ プレースホルダー 2"/>
          <p:cNvSpPr>
            <a:spLocks noGrp="1"/>
          </p:cNvSpPr>
          <p:nvPr>
            <p:ph idx="1"/>
          </p:nvPr>
        </p:nvSpPr>
        <p:spPr>
          <a:xfrm>
            <a:off x="683568" y="1340768"/>
            <a:ext cx="4248472" cy="4968552"/>
          </a:xfrm>
        </p:spPr>
        <p:txBody>
          <a:bodyPr>
            <a:normAutofit fontScale="92500" lnSpcReduction="10000"/>
          </a:bodyPr>
          <a:lstStyle/>
          <a:p>
            <a:pPr marL="0" indent="0">
              <a:buNone/>
            </a:pPr>
            <a:r>
              <a:rPr lang="en-US" altLang="ja-JP" sz="2800" dirty="0">
                <a:latin typeface="HG丸ｺﾞｼｯｸM-PRO" panose="020F0600000000000000" pitchFamily="50" charset="-128"/>
                <a:ea typeface="HG丸ｺﾞｼｯｸM-PRO" panose="020F0600000000000000" pitchFamily="50" charset="-128"/>
              </a:rPr>
              <a:t>(1)</a:t>
            </a:r>
            <a:r>
              <a:rPr lang="ja-JP" altLang="en-US" sz="2800" dirty="0">
                <a:latin typeface="HG丸ｺﾞｼｯｸM-PRO" panose="020F0600000000000000" pitchFamily="50" charset="-128"/>
                <a:ea typeface="HG丸ｺﾞｼｯｸM-PRO" panose="020F0600000000000000" pitchFamily="50" charset="-128"/>
              </a:rPr>
              <a:t> シビックテックとは？</a:t>
            </a:r>
          </a:p>
          <a:p>
            <a:pPr marL="0" indent="0">
              <a:buNone/>
            </a:pPr>
            <a:r>
              <a:rPr lang="ja-JP" altLang="en-US" sz="2800" dirty="0">
                <a:latin typeface="HG丸ｺﾞｼｯｸM-PRO" panose="020F0600000000000000" pitchFamily="50" charset="-128"/>
                <a:ea typeface="HG丸ｺﾞｼｯｸM-PRO" panose="020F0600000000000000" pitchFamily="50" charset="-128"/>
              </a:rPr>
              <a:t>　テクノロジーを活用して住民自身が社会や地域の課題を解決しようという取組です。</a:t>
            </a:r>
          </a:p>
          <a:p>
            <a:pPr marL="0" indent="0">
              <a:buNone/>
            </a:pPr>
            <a:endParaRPr lang="ja-JP" altLang="en-US" sz="2800" dirty="0">
              <a:latin typeface="HG丸ｺﾞｼｯｸM-PRO" panose="020F0600000000000000" pitchFamily="50" charset="-128"/>
              <a:ea typeface="HG丸ｺﾞｼｯｸM-PRO" panose="020F0600000000000000" pitchFamily="50" charset="-128"/>
            </a:endParaRPr>
          </a:p>
          <a:p>
            <a:pPr marL="0" indent="0">
              <a:buNone/>
            </a:pPr>
            <a:r>
              <a:rPr lang="en-US" altLang="ja-JP" sz="2800" dirty="0">
                <a:latin typeface="HG丸ｺﾞｼｯｸM-PRO" panose="020F0600000000000000" pitchFamily="50" charset="-128"/>
                <a:ea typeface="HG丸ｺﾞｼｯｸM-PRO" panose="020F0600000000000000" pitchFamily="50" charset="-128"/>
              </a:rPr>
              <a:t>(2) </a:t>
            </a:r>
            <a:r>
              <a:rPr lang="ja-JP" altLang="en-US" sz="2800" dirty="0">
                <a:latin typeface="HG丸ｺﾞｼｯｸM-PRO" panose="020F0600000000000000" pitchFamily="50" charset="-128"/>
                <a:ea typeface="HG丸ｺﾞｼｯｸM-PRO" panose="020F0600000000000000" pitchFamily="50" charset="-128"/>
              </a:rPr>
              <a:t>県内の活動主体</a:t>
            </a:r>
            <a:endParaRPr lang="en-US" altLang="ja-JP" sz="2800" dirty="0">
              <a:latin typeface="HG丸ｺﾞｼｯｸM-PRO" panose="020F0600000000000000" pitchFamily="50" charset="-128"/>
              <a:ea typeface="HG丸ｺﾞｼｯｸM-PRO" panose="020F0600000000000000" pitchFamily="50" charset="-128"/>
            </a:endParaRPr>
          </a:p>
          <a:p>
            <a:pPr marL="0" indent="0">
              <a:buNone/>
            </a:pPr>
            <a:r>
              <a:rPr lang="ja-JP" altLang="en-US" sz="2800" dirty="0">
                <a:latin typeface="HG丸ｺﾞｼｯｸM-PRO" panose="020F0600000000000000" pitchFamily="50" charset="-128"/>
                <a:ea typeface="HG丸ｺﾞｼｯｸM-PRO" panose="020F0600000000000000" pitchFamily="50" charset="-128"/>
              </a:rPr>
              <a:t>　県内には、「</a:t>
            </a:r>
            <a:r>
              <a:rPr lang="en-US" altLang="ja-JP" sz="2800" dirty="0">
                <a:latin typeface="HG丸ｺﾞｼｯｸM-PRO" panose="020F0600000000000000" pitchFamily="50" charset="-128"/>
                <a:ea typeface="HG丸ｺﾞｼｯｸM-PRO" panose="020F0600000000000000" pitchFamily="50" charset="-128"/>
              </a:rPr>
              <a:t>Code For ○○</a:t>
            </a:r>
            <a:r>
              <a:rPr lang="ja-JP" altLang="en-US" sz="2800" dirty="0">
                <a:latin typeface="HG丸ｺﾞｼｯｸM-PRO" panose="020F0600000000000000" pitchFamily="50" charset="-128"/>
                <a:ea typeface="HG丸ｺﾞｼｯｸM-PRO" panose="020F0600000000000000" pitchFamily="50" charset="-128"/>
              </a:rPr>
              <a:t>」がありません。</a:t>
            </a:r>
          </a:p>
          <a:p>
            <a:pPr marL="0" indent="0">
              <a:buNone/>
            </a:pPr>
            <a:r>
              <a:rPr lang="ja-JP" altLang="en-US" sz="2800" dirty="0">
                <a:latin typeface="HG丸ｺﾞｼｯｸM-PRO" panose="020F0600000000000000" pitchFamily="50" charset="-128"/>
                <a:ea typeface="HG丸ｺﾞｼｯｸM-PRO" panose="020F0600000000000000" pitchFamily="50" charset="-128"/>
              </a:rPr>
              <a:t>　三重県では、現在、「ＵＤＣ三重」と連携した活動を進めています。</a:t>
            </a:r>
            <a:endParaRPr kumimoji="1" lang="ja-JP" altLang="en-US" sz="2800" dirty="0">
              <a:latin typeface="HG丸ｺﾞｼｯｸM-PRO" panose="020F0600000000000000" pitchFamily="50" charset="-128"/>
              <a:ea typeface="HG丸ｺﾞｼｯｸM-PRO" panose="020F0600000000000000" pitchFamily="50" charset="-128"/>
            </a:endParaRPr>
          </a:p>
        </p:txBody>
      </p:sp>
      <p:sp>
        <p:nvSpPr>
          <p:cNvPr id="8" name="テキスト ボックス 7"/>
          <p:cNvSpPr txBox="1"/>
          <p:nvPr/>
        </p:nvSpPr>
        <p:spPr>
          <a:xfrm>
            <a:off x="5436096" y="5229200"/>
            <a:ext cx="3566570" cy="1323439"/>
          </a:xfrm>
          <a:prstGeom prst="rect">
            <a:avLst/>
          </a:prstGeom>
          <a:noFill/>
        </p:spPr>
        <p:txBody>
          <a:bodyPr wrap="square" rtlCol="0">
            <a:spAutoFit/>
          </a:bodyPr>
          <a:lstStyle/>
          <a:p>
            <a:r>
              <a:rPr lang="en-US" altLang="ja-JP" sz="2000" dirty="0">
                <a:latin typeface="ＭＳ ゴシック" panose="020B0609070205080204" pitchFamily="49" charset="-128"/>
                <a:ea typeface="ＭＳ ゴシック" panose="020B0609070205080204" pitchFamily="49" charset="-128"/>
              </a:rPr>
              <a:t>2018</a:t>
            </a:r>
            <a:r>
              <a:rPr lang="ja-JP" altLang="en-US" sz="2000" dirty="0">
                <a:latin typeface="ＭＳ ゴシック" panose="020B0609070205080204" pitchFamily="49" charset="-128"/>
                <a:ea typeface="ＭＳ ゴシック" panose="020B0609070205080204" pitchFamily="49" charset="-128"/>
              </a:rPr>
              <a:t>年度のＵＤＣみえの活動</a:t>
            </a:r>
          </a:p>
          <a:p>
            <a:r>
              <a:rPr lang="ja-JP" altLang="en-US" sz="2000" dirty="0">
                <a:latin typeface="ＭＳ ゴシック" panose="020B0609070205080204" pitchFamily="49" charset="-128"/>
                <a:ea typeface="ＭＳ ゴシック" panose="020B0609070205080204" pitchFamily="49" charset="-128"/>
              </a:rPr>
              <a:t>　８月　キックオフイベント</a:t>
            </a:r>
          </a:p>
          <a:p>
            <a:r>
              <a:rPr lang="ja-JP" altLang="en-US" sz="2000" dirty="0">
                <a:latin typeface="ＭＳ ゴシック" panose="020B0609070205080204" pitchFamily="49" charset="-128"/>
                <a:ea typeface="ＭＳ ゴシック" panose="020B0609070205080204" pitchFamily="49" charset="-128"/>
              </a:rPr>
              <a:t>　</a:t>
            </a:r>
            <a:r>
              <a:rPr lang="en-US" altLang="ja-JP" sz="2000" dirty="0">
                <a:latin typeface="ＭＳ ゴシック" panose="020B0609070205080204" pitchFamily="49" charset="-128"/>
                <a:ea typeface="ＭＳ ゴシック" panose="020B0609070205080204" pitchFamily="49" charset="-128"/>
              </a:rPr>
              <a:t>10</a:t>
            </a:r>
            <a:r>
              <a:rPr lang="ja-JP" altLang="en-US" sz="2000" dirty="0">
                <a:latin typeface="ＭＳ ゴシック" panose="020B0609070205080204" pitchFamily="49" charset="-128"/>
                <a:ea typeface="ＭＳ ゴシック" panose="020B0609070205080204" pitchFamily="49" charset="-128"/>
              </a:rPr>
              <a:t>月　ワークショップ</a:t>
            </a:r>
          </a:p>
          <a:p>
            <a:r>
              <a:rPr lang="ja-JP" altLang="en-US" sz="2000" dirty="0">
                <a:latin typeface="ＭＳ ゴシック" panose="020B0609070205080204" pitchFamily="49" charset="-128"/>
                <a:ea typeface="ＭＳ ゴシック" panose="020B0609070205080204" pitchFamily="49" charset="-128"/>
              </a:rPr>
              <a:t>　</a:t>
            </a:r>
            <a:r>
              <a:rPr lang="en-US" altLang="ja-JP" sz="2000" dirty="0">
                <a:latin typeface="ＭＳ ゴシック" panose="020B0609070205080204" pitchFamily="49" charset="-128"/>
                <a:ea typeface="ＭＳ ゴシック" panose="020B0609070205080204" pitchFamily="49" charset="-128"/>
              </a:rPr>
              <a:t>11</a:t>
            </a:r>
            <a:r>
              <a:rPr lang="ja-JP" altLang="en-US" sz="2000" dirty="0">
                <a:latin typeface="ＭＳ ゴシック" panose="020B0609070205080204" pitchFamily="49" charset="-128"/>
                <a:ea typeface="ＭＳ ゴシック" panose="020B0609070205080204" pitchFamily="49" charset="-128"/>
              </a:rPr>
              <a:t>月　アイデアソン</a:t>
            </a:r>
            <a:endParaRPr kumimoji="1" lang="ja-JP" altLang="en-US" sz="2000" dirty="0">
              <a:latin typeface="ＭＳ ゴシック" panose="020B0609070205080204" pitchFamily="49" charset="-128"/>
              <a:ea typeface="ＭＳ ゴシック" panose="020B0609070205080204" pitchFamily="49" charset="-128"/>
            </a:endParaRPr>
          </a:p>
        </p:txBody>
      </p:sp>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25910" y="1044667"/>
            <a:ext cx="3426601" cy="42590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48615694"/>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423</Words>
  <Application>Microsoft Office PowerPoint</Application>
  <PresentationFormat>画面に合わせる (4:3)</PresentationFormat>
  <Paragraphs>107</Paragraphs>
  <Slides>11</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11</vt:i4>
      </vt:variant>
    </vt:vector>
  </HeadingPairs>
  <TitlesOfParts>
    <vt:vector size="17" baseType="lpstr">
      <vt:lpstr>HG丸ｺﾞｼｯｸM-PRO</vt:lpstr>
      <vt:lpstr>ＭＳ Ｐゴシック</vt:lpstr>
      <vt:lpstr>ＭＳ ゴシック</vt:lpstr>
      <vt:lpstr>Arial</vt:lpstr>
      <vt:lpstr>Calibri</vt:lpstr>
      <vt:lpstr>Office ​​テーマ</vt:lpstr>
      <vt:lpstr>PowerPoint プレゼンテーション</vt:lpstr>
      <vt:lpstr>「三重県オープンデータライブラリ」</vt:lpstr>
      <vt:lpstr>PowerPoint プレゼンテーション</vt:lpstr>
      <vt:lpstr>PowerPoint プレゼンテーション</vt:lpstr>
      <vt:lpstr>PowerPoint プレゼンテーション</vt:lpstr>
      <vt:lpstr>三重県雇用経済部における オープンデータ活用の取組</vt:lpstr>
      <vt:lpstr>１　オープンデータと産業振興</vt:lpstr>
      <vt:lpstr>２　オープンガバメント推進協議会への参加</vt:lpstr>
      <vt:lpstr>３　シビックテックとの連携</vt:lpstr>
      <vt:lpstr>４　オープンデータを使ったイベントの開催</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2019-07-04T08:14:06Z</dcterms:created>
  <dcterms:modified xsi:type="dcterms:W3CDTF">2019-07-04T08:14:44Z</dcterms:modified>
</cp:coreProperties>
</file>