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56"/>
  </p:notesMasterIdLst>
  <p:sldIdLst>
    <p:sldId id="256" r:id="rId2"/>
    <p:sldId id="572" r:id="rId3"/>
    <p:sldId id="573" r:id="rId4"/>
    <p:sldId id="481" r:id="rId5"/>
    <p:sldId id="264" r:id="rId6"/>
    <p:sldId id="442" r:id="rId7"/>
    <p:sldId id="568" r:id="rId8"/>
    <p:sldId id="482" r:id="rId9"/>
    <p:sldId id="339" r:id="rId10"/>
    <p:sldId id="340" r:id="rId11"/>
    <p:sldId id="505" r:id="rId12"/>
    <p:sldId id="483" r:id="rId13"/>
    <p:sldId id="430" r:id="rId14"/>
    <p:sldId id="431" r:id="rId15"/>
    <p:sldId id="434" r:id="rId16"/>
    <p:sldId id="436" r:id="rId17"/>
    <p:sldId id="498" r:id="rId18"/>
    <p:sldId id="550" r:id="rId19"/>
    <p:sldId id="497" r:id="rId20"/>
    <p:sldId id="499" r:id="rId21"/>
    <p:sldId id="549" r:id="rId22"/>
    <p:sldId id="432" r:id="rId23"/>
    <p:sldId id="433" r:id="rId24"/>
    <p:sldId id="552" r:id="rId25"/>
    <p:sldId id="564" r:id="rId26"/>
    <p:sldId id="566" r:id="rId27"/>
    <p:sldId id="571" r:id="rId28"/>
    <p:sldId id="269" r:id="rId29"/>
    <p:sldId id="479" r:id="rId30"/>
    <p:sldId id="480" r:id="rId31"/>
    <p:sldId id="337" r:id="rId32"/>
    <p:sldId id="445" r:id="rId33"/>
    <p:sldId id="273" r:id="rId34"/>
    <p:sldId id="309" r:id="rId35"/>
    <p:sldId id="310" r:id="rId36"/>
    <p:sldId id="493" r:id="rId37"/>
    <p:sldId id="303" r:id="rId38"/>
    <p:sldId id="302" r:id="rId39"/>
    <p:sldId id="554" r:id="rId40"/>
    <p:sldId id="562" r:id="rId41"/>
    <p:sldId id="495" r:id="rId42"/>
    <p:sldId id="563" r:id="rId43"/>
    <p:sldId id="565" r:id="rId44"/>
    <p:sldId id="548" r:id="rId45"/>
    <p:sldId id="262" r:id="rId46"/>
    <p:sldId id="472" r:id="rId47"/>
    <p:sldId id="569" r:id="rId48"/>
    <p:sldId id="443" r:id="rId49"/>
    <p:sldId id="444" r:id="rId50"/>
    <p:sldId id="473" r:id="rId51"/>
    <p:sldId id="474" r:id="rId52"/>
    <p:sldId id="475" r:id="rId53"/>
    <p:sldId id="449" r:id="rId54"/>
    <p:sldId id="570" r:id="rId5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A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25"/>
    <p:restoredTop sz="94662"/>
  </p:normalViewPr>
  <p:slideViewPr>
    <p:cSldViewPr snapToGrid="0" snapToObjects="1">
      <p:cViewPr varScale="1">
        <p:scale>
          <a:sx n="91" d="100"/>
          <a:sy n="91" d="100"/>
        </p:scale>
        <p:origin x="36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1CCC7F-32F8-C941-B013-9103BCCEA2E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833F3B1-739B-BD43-94D1-B12AAF5D022C}">
      <dgm:prSet/>
      <dgm:spPr>
        <a:solidFill>
          <a:srgbClr val="A9D9EF"/>
        </a:solidFill>
      </dgm:spPr>
      <dgm:t>
        <a:bodyPr/>
        <a:lstStyle/>
        <a:p>
          <a:r>
            <a:rPr kumimoji="1" lang="ja-JP" altLang="en-US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①</a:t>
          </a:r>
          <a:endParaRPr kumimoji="1" lang="en-US" altLang="ja-JP" dirty="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  <a:p>
          <a:r>
            <a:rPr kumimoji="1" lang="ja-JP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町を歩いて疑問を発見</a:t>
          </a:r>
          <a:endParaRPr lang="ja-JP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gm:t>
    </dgm:pt>
    <dgm:pt modelId="{A49A1154-BE18-A348-B55B-78D37E16B3F9}" type="parTrans" cxnId="{B015DBDC-2630-0A41-99CD-45F6E576DC85}">
      <dgm:prSet/>
      <dgm:spPr/>
      <dgm:t>
        <a:bodyPr/>
        <a:lstStyle/>
        <a:p>
          <a:endParaRPr kumimoji="1" lang="ja-JP" altLang="en-US"/>
        </a:p>
      </dgm:t>
    </dgm:pt>
    <dgm:pt modelId="{AC3A3755-356C-4247-ADD7-185E07B620F9}" type="sibTrans" cxnId="{B015DBDC-2630-0A41-99CD-45F6E576DC85}">
      <dgm:prSet/>
      <dgm:spPr/>
      <dgm:t>
        <a:bodyPr/>
        <a:lstStyle/>
        <a:p>
          <a:endParaRPr kumimoji="1" lang="ja-JP" altLang="en-US"/>
        </a:p>
      </dgm:t>
    </dgm:pt>
    <dgm:pt modelId="{0EE0E4BD-146A-EE44-B850-D4CA3C28CBF6}">
      <dgm:prSet/>
      <dgm:spPr>
        <a:solidFill>
          <a:srgbClr val="A9D9EF"/>
        </a:solidFill>
      </dgm:spPr>
      <dgm:t>
        <a:bodyPr/>
        <a:lstStyle/>
        <a:p>
          <a:r>
            <a:rPr kumimoji="1" lang="ja-JP" altLang="en-US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②</a:t>
          </a:r>
          <a:endParaRPr kumimoji="1" lang="en-US" altLang="ja-JP" dirty="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  <a:p>
          <a:r>
            <a:rPr kumimoji="1" lang="ja-JP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図書館で調べる</a:t>
          </a:r>
          <a:endParaRPr lang="ja-JP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gm:t>
    </dgm:pt>
    <dgm:pt modelId="{368D9C43-15D4-A649-B44D-903AFC1595E7}" type="parTrans" cxnId="{0F3BCFF1-A0EF-1C45-A08C-12684960B9A0}">
      <dgm:prSet/>
      <dgm:spPr/>
      <dgm:t>
        <a:bodyPr/>
        <a:lstStyle/>
        <a:p>
          <a:endParaRPr kumimoji="1" lang="ja-JP" altLang="en-US"/>
        </a:p>
      </dgm:t>
    </dgm:pt>
    <dgm:pt modelId="{D7E83E43-95BB-0946-9DAC-FAEEF79DFD45}" type="sibTrans" cxnId="{0F3BCFF1-A0EF-1C45-A08C-12684960B9A0}">
      <dgm:prSet/>
      <dgm:spPr/>
      <dgm:t>
        <a:bodyPr/>
        <a:lstStyle/>
        <a:p>
          <a:endParaRPr kumimoji="1" lang="ja-JP" altLang="en-US"/>
        </a:p>
      </dgm:t>
    </dgm:pt>
    <dgm:pt modelId="{07050342-D6E8-C047-92E4-F504EA2BBB60}">
      <dgm:prSet/>
      <dgm:spPr>
        <a:solidFill>
          <a:srgbClr val="A9D9EF"/>
        </a:solidFill>
      </dgm:spPr>
      <dgm:t>
        <a:bodyPr/>
        <a:lstStyle/>
        <a:p>
          <a:r>
            <a:rPr kumimoji="1" lang="en-US" dirty="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③Wikipedia</a:t>
          </a:r>
          <a:r>
            <a:rPr kumimoji="1" lang="ja-JP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に記載</a:t>
          </a:r>
          <a:endParaRPr lang="ja-JP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gm:t>
    </dgm:pt>
    <dgm:pt modelId="{7BC74BB9-DDF9-6841-83B5-A8B4CD183681}" type="parTrans" cxnId="{4D692F43-C135-AD44-8583-FDBE04C9C67D}">
      <dgm:prSet/>
      <dgm:spPr/>
      <dgm:t>
        <a:bodyPr/>
        <a:lstStyle/>
        <a:p>
          <a:endParaRPr kumimoji="1" lang="ja-JP" altLang="en-US"/>
        </a:p>
      </dgm:t>
    </dgm:pt>
    <dgm:pt modelId="{187EB162-035F-4D41-A686-780430392642}" type="sibTrans" cxnId="{4D692F43-C135-AD44-8583-FDBE04C9C67D}">
      <dgm:prSet/>
      <dgm:spPr/>
      <dgm:t>
        <a:bodyPr/>
        <a:lstStyle/>
        <a:p>
          <a:endParaRPr kumimoji="1" lang="ja-JP" altLang="en-US"/>
        </a:p>
      </dgm:t>
    </dgm:pt>
    <dgm:pt modelId="{C0C73D85-DA1A-8249-AF71-B6C4CF93700A}">
      <dgm:prSet/>
      <dgm:spPr>
        <a:solidFill>
          <a:srgbClr val="A9D9EF"/>
        </a:solidFill>
      </dgm:spPr>
      <dgm:t>
        <a:bodyPr/>
        <a:lstStyle/>
        <a:p>
          <a:r>
            <a:rPr kumimoji="1" lang="ja-JP" altLang="en-US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④</a:t>
          </a:r>
          <a:endParaRPr kumimoji="1" lang="en-US" altLang="ja-JP" dirty="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  <a:p>
          <a:r>
            <a:rPr kumimoji="1" lang="ja-JP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情報発信＆</a:t>
          </a:r>
          <a:r>
            <a:rPr kumimoji="1" lang="ja-JP" altLang="en-US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国語力</a:t>
          </a:r>
          <a:r>
            <a:rPr kumimoji="1" lang="en-US" altLang="ja-JP" dirty="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UP</a:t>
          </a:r>
          <a:endParaRPr lang="ja-JP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gm:t>
    </dgm:pt>
    <dgm:pt modelId="{55EE31B1-2003-7F4D-A528-4F05D0A5B3ED}" type="parTrans" cxnId="{12C6256C-F196-DE41-8B5B-7768FAB0AC0B}">
      <dgm:prSet/>
      <dgm:spPr/>
      <dgm:t>
        <a:bodyPr/>
        <a:lstStyle/>
        <a:p>
          <a:endParaRPr kumimoji="1" lang="ja-JP" altLang="en-US"/>
        </a:p>
      </dgm:t>
    </dgm:pt>
    <dgm:pt modelId="{0C34AC12-055F-8245-A38B-45FC8E1C171D}" type="sibTrans" cxnId="{12C6256C-F196-DE41-8B5B-7768FAB0AC0B}">
      <dgm:prSet/>
      <dgm:spPr/>
      <dgm:t>
        <a:bodyPr/>
        <a:lstStyle/>
        <a:p>
          <a:endParaRPr kumimoji="1" lang="ja-JP" altLang="en-US"/>
        </a:p>
      </dgm:t>
    </dgm:pt>
    <dgm:pt modelId="{63FD0549-4359-A94D-A60E-57F37667EE5F}">
      <dgm:prSet/>
      <dgm:spPr>
        <a:solidFill>
          <a:srgbClr val="A9D9EF"/>
        </a:solidFill>
      </dgm:spPr>
      <dgm:t>
        <a:bodyPr/>
        <a:lstStyle/>
        <a:p>
          <a:r>
            <a:rPr kumimoji="1" lang="ja-JP" altLang="en-US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⑤</a:t>
          </a:r>
          <a:endParaRPr kumimoji="1" lang="en-US" altLang="ja-JP" dirty="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  <a:p>
          <a:r>
            <a:rPr kumimoji="1" lang="ja-JP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町のことに詳しくなる</a:t>
          </a:r>
          <a:endParaRPr lang="ja-JP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gm:t>
    </dgm:pt>
    <dgm:pt modelId="{51512455-ED24-664E-B10E-0EE1D4205E17}" type="parTrans" cxnId="{EED8F94F-32EC-464B-9D79-80BA8DFEE490}">
      <dgm:prSet/>
      <dgm:spPr/>
      <dgm:t>
        <a:bodyPr/>
        <a:lstStyle/>
        <a:p>
          <a:endParaRPr kumimoji="1" lang="ja-JP" altLang="en-US"/>
        </a:p>
      </dgm:t>
    </dgm:pt>
    <dgm:pt modelId="{ED3F8FAA-425C-8140-B896-7A156F08272D}" type="sibTrans" cxnId="{EED8F94F-32EC-464B-9D79-80BA8DFEE490}">
      <dgm:prSet/>
      <dgm:spPr/>
      <dgm:t>
        <a:bodyPr/>
        <a:lstStyle/>
        <a:p>
          <a:endParaRPr kumimoji="1" lang="ja-JP" altLang="en-US"/>
        </a:p>
      </dgm:t>
    </dgm:pt>
    <dgm:pt modelId="{A059155B-0DE3-514F-B07B-1ACACEEBEBC1}">
      <dgm:prSet/>
      <dgm:spPr>
        <a:solidFill>
          <a:srgbClr val="A9D9EF"/>
        </a:solidFill>
      </dgm:spPr>
      <dgm:t>
        <a:bodyPr/>
        <a:lstStyle/>
        <a:p>
          <a:r>
            <a:rPr kumimoji="1" lang="ja-JP" altLang="en-US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⑥</a:t>
          </a:r>
          <a:endParaRPr kumimoji="1" lang="en-US" altLang="ja-JP" dirty="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  <a:p>
          <a:r>
            <a:rPr kumimoji="1" lang="ja-JP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町を好きになる！</a:t>
          </a:r>
          <a:endParaRPr lang="ja-JP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gm:t>
    </dgm:pt>
    <dgm:pt modelId="{49D509BC-510F-1A43-A74C-B4039BE24C27}" type="parTrans" cxnId="{41E51B38-6E1C-AB4A-A0E6-66483B4265EC}">
      <dgm:prSet/>
      <dgm:spPr/>
      <dgm:t>
        <a:bodyPr/>
        <a:lstStyle/>
        <a:p>
          <a:endParaRPr kumimoji="1" lang="ja-JP" altLang="en-US"/>
        </a:p>
      </dgm:t>
    </dgm:pt>
    <dgm:pt modelId="{BC071403-806B-DA44-806C-D2D3BBEC1A85}" type="sibTrans" cxnId="{41E51B38-6E1C-AB4A-A0E6-66483B4265EC}">
      <dgm:prSet/>
      <dgm:spPr/>
      <dgm:t>
        <a:bodyPr/>
        <a:lstStyle/>
        <a:p>
          <a:endParaRPr kumimoji="1" lang="ja-JP" altLang="en-US"/>
        </a:p>
      </dgm:t>
    </dgm:pt>
    <dgm:pt modelId="{83E80F92-C5F6-5B4F-99F8-F73BA8CB46B9}" type="pres">
      <dgm:prSet presAssocID="{841CCC7F-32F8-C941-B013-9103BCCEA2E1}" presName="cycle" presStyleCnt="0">
        <dgm:presLayoutVars>
          <dgm:dir/>
          <dgm:resizeHandles val="exact"/>
        </dgm:presLayoutVars>
      </dgm:prSet>
      <dgm:spPr/>
    </dgm:pt>
    <dgm:pt modelId="{86A84D94-D611-5241-B3A8-320DB4542CD4}" type="pres">
      <dgm:prSet presAssocID="{B833F3B1-739B-BD43-94D1-B12AAF5D022C}" presName="node" presStyleLbl="node1" presStyleIdx="0" presStyleCnt="6" custScaleX="171789" custScaleY="171789" custRadScaleRad="210673" custRadScaleInc="-229348">
        <dgm:presLayoutVars>
          <dgm:bulletEnabled val="1"/>
        </dgm:presLayoutVars>
      </dgm:prSet>
      <dgm:spPr/>
    </dgm:pt>
    <dgm:pt modelId="{9807AAB7-048E-E240-A727-941E2A9D4F3A}" type="pres">
      <dgm:prSet presAssocID="{AC3A3755-356C-4247-ADD7-185E07B620F9}" presName="sibTrans" presStyleLbl="sibTrans2D1" presStyleIdx="0" presStyleCnt="6"/>
      <dgm:spPr/>
    </dgm:pt>
    <dgm:pt modelId="{464331C1-9EA6-3746-9634-D16B68B9B929}" type="pres">
      <dgm:prSet presAssocID="{AC3A3755-356C-4247-ADD7-185E07B620F9}" presName="connectorText" presStyleLbl="sibTrans2D1" presStyleIdx="0" presStyleCnt="6"/>
      <dgm:spPr/>
    </dgm:pt>
    <dgm:pt modelId="{0CAD22A6-00DA-D746-A422-1C78B517718B}" type="pres">
      <dgm:prSet presAssocID="{0EE0E4BD-146A-EE44-B850-D4CA3C28CBF6}" presName="node" presStyleLbl="node1" presStyleIdx="1" presStyleCnt="6" custScaleX="171789" custScaleY="171789" custRadScaleRad="76169" custRadScaleInc="-200218">
        <dgm:presLayoutVars>
          <dgm:bulletEnabled val="1"/>
        </dgm:presLayoutVars>
      </dgm:prSet>
      <dgm:spPr/>
    </dgm:pt>
    <dgm:pt modelId="{F0386BC2-5E06-5347-BE9E-739D2F77BA28}" type="pres">
      <dgm:prSet presAssocID="{D7E83E43-95BB-0946-9DAC-FAEEF79DFD45}" presName="sibTrans" presStyleLbl="sibTrans2D1" presStyleIdx="1" presStyleCnt="6"/>
      <dgm:spPr/>
    </dgm:pt>
    <dgm:pt modelId="{E5A06306-DB70-CD4C-A95B-A429EF369BE3}" type="pres">
      <dgm:prSet presAssocID="{D7E83E43-95BB-0946-9DAC-FAEEF79DFD45}" presName="connectorText" presStyleLbl="sibTrans2D1" presStyleIdx="1" presStyleCnt="6"/>
      <dgm:spPr/>
    </dgm:pt>
    <dgm:pt modelId="{10D3E48B-7171-D243-8440-A4E7BC0604F5}" type="pres">
      <dgm:prSet presAssocID="{07050342-D6E8-C047-92E4-F504EA2BBB60}" presName="node" presStyleLbl="node1" presStyleIdx="2" presStyleCnt="6" custScaleX="171789" custScaleY="171789" custRadScaleRad="223854" custRadScaleInc="-166309">
        <dgm:presLayoutVars>
          <dgm:bulletEnabled val="1"/>
        </dgm:presLayoutVars>
      </dgm:prSet>
      <dgm:spPr/>
    </dgm:pt>
    <dgm:pt modelId="{16C92CAA-EA9D-5241-972E-4F433572826C}" type="pres">
      <dgm:prSet presAssocID="{187EB162-035F-4D41-A686-780430392642}" presName="sibTrans" presStyleLbl="sibTrans2D1" presStyleIdx="2" presStyleCnt="6"/>
      <dgm:spPr/>
    </dgm:pt>
    <dgm:pt modelId="{8803BD85-20AA-264E-8C5E-CFAC648BD0FD}" type="pres">
      <dgm:prSet presAssocID="{187EB162-035F-4D41-A686-780430392642}" presName="connectorText" presStyleLbl="sibTrans2D1" presStyleIdx="2" presStyleCnt="6"/>
      <dgm:spPr/>
    </dgm:pt>
    <dgm:pt modelId="{6BE57CFD-D9CD-9D4B-AB6D-A466DDEAC016}" type="pres">
      <dgm:prSet presAssocID="{C0C73D85-DA1A-8249-AF71-B6C4CF93700A}" presName="node" presStyleLbl="node1" presStyleIdx="3" presStyleCnt="6" custScaleX="171789" custScaleY="171789" custRadScaleRad="227401" custRadScaleInc="-236224">
        <dgm:presLayoutVars>
          <dgm:bulletEnabled val="1"/>
        </dgm:presLayoutVars>
      </dgm:prSet>
      <dgm:spPr/>
    </dgm:pt>
    <dgm:pt modelId="{8C1647F6-58A0-C34A-A2DB-08B6A1D71E3E}" type="pres">
      <dgm:prSet presAssocID="{0C34AC12-055F-8245-A38B-45FC8E1C171D}" presName="sibTrans" presStyleLbl="sibTrans2D1" presStyleIdx="3" presStyleCnt="6"/>
      <dgm:spPr/>
    </dgm:pt>
    <dgm:pt modelId="{FFF07A73-E162-6F46-8DF4-0923FAFE9859}" type="pres">
      <dgm:prSet presAssocID="{0C34AC12-055F-8245-A38B-45FC8E1C171D}" presName="connectorText" presStyleLbl="sibTrans2D1" presStyleIdx="3" presStyleCnt="6"/>
      <dgm:spPr/>
    </dgm:pt>
    <dgm:pt modelId="{B05C9A69-4D27-734C-9859-B4ECAA7E8807}" type="pres">
      <dgm:prSet presAssocID="{63FD0549-4359-A94D-A60E-57F37667EE5F}" presName="node" presStyleLbl="node1" presStyleIdx="4" presStyleCnt="6" custScaleX="171789" custScaleY="171789" custRadScaleRad="74506" custRadScaleInc="-214011">
        <dgm:presLayoutVars>
          <dgm:bulletEnabled val="1"/>
        </dgm:presLayoutVars>
      </dgm:prSet>
      <dgm:spPr/>
    </dgm:pt>
    <dgm:pt modelId="{0EE86BA8-D2E8-3341-A083-A9011853F6AC}" type="pres">
      <dgm:prSet presAssocID="{ED3F8FAA-425C-8140-B896-7A156F08272D}" presName="sibTrans" presStyleLbl="sibTrans2D1" presStyleIdx="4" presStyleCnt="6"/>
      <dgm:spPr/>
    </dgm:pt>
    <dgm:pt modelId="{24230EC6-81E5-3245-BBC9-2F7B23C7EDC5}" type="pres">
      <dgm:prSet presAssocID="{ED3F8FAA-425C-8140-B896-7A156F08272D}" presName="connectorText" presStyleLbl="sibTrans2D1" presStyleIdx="4" presStyleCnt="6"/>
      <dgm:spPr/>
    </dgm:pt>
    <dgm:pt modelId="{ADCDC4B2-7C5A-2045-9C18-8862D3E25217}" type="pres">
      <dgm:prSet presAssocID="{A059155B-0DE3-514F-B07B-1ACACEEBEBC1}" presName="node" presStyleLbl="node1" presStyleIdx="5" presStyleCnt="6" custScaleX="171789" custScaleY="171789" custRadScaleRad="209953" custRadScaleInc="-168944">
        <dgm:presLayoutVars>
          <dgm:bulletEnabled val="1"/>
        </dgm:presLayoutVars>
      </dgm:prSet>
      <dgm:spPr/>
    </dgm:pt>
    <dgm:pt modelId="{21CB44C3-5A89-8946-851A-64FD83E4D361}" type="pres">
      <dgm:prSet presAssocID="{BC071403-806B-DA44-806C-D2D3BBEC1A85}" presName="sibTrans" presStyleLbl="sibTrans2D1" presStyleIdx="5" presStyleCnt="6"/>
      <dgm:spPr/>
    </dgm:pt>
    <dgm:pt modelId="{A13ACF77-9D90-8245-8BCD-B59AB885A4A4}" type="pres">
      <dgm:prSet presAssocID="{BC071403-806B-DA44-806C-D2D3BBEC1A85}" presName="connectorText" presStyleLbl="sibTrans2D1" presStyleIdx="5" presStyleCnt="6"/>
      <dgm:spPr/>
    </dgm:pt>
  </dgm:ptLst>
  <dgm:cxnLst>
    <dgm:cxn modelId="{536DD403-6E16-1240-B50E-5703D89BDE79}" type="presOf" srcId="{BC071403-806B-DA44-806C-D2D3BBEC1A85}" destId="{A13ACF77-9D90-8245-8BCD-B59AB885A4A4}" srcOrd="1" destOrd="0" presId="urn:microsoft.com/office/officeart/2005/8/layout/cycle2"/>
    <dgm:cxn modelId="{BE7DBB07-CC41-2348-9071-CF211114C6FC}" type="presOf" srcId="{AC3A3755-356C-4247-ADD7-185E07B620F9}" destId="{9807AAB7-048E-E240-A727-941E2A9D4F3A}" srcOrd="0" destOrd="0" presId="urn:microsoft.com/office/officeart/2005/8/layout/cycle2"/>
    <dgm:cxn modelId="{4F87A309-68C0-0940-A2AE-374A5A9A6861}" type="presOf" srcId="{ED3F8FAA-425C-8140-B896-7A156F08272D}" destId="{24230EC6-81E5-3245-BBC9-2F7B23C7EDC5}" srcOrd="1" destOrd="0" presId="urn:microsoft.com/office/officeart/2005/8/layout/cycle2"/>
    <dgm:cxn modelId="{CF0E0418-AEAD-1145-95B9-4CACDBE1AF6F}" type="presOf" srcId="{07050342-D6E8-C047-92E4-F504EA2BBB60}" destId="{10D3E48B-7171-D243-8440-A4E7BC0604F5}" srcOrd="0" destOrd="0" presId="urn:microsoft.com/office/officeart/2005/8/layout/cycle2"/>
    <dgm:cxn modelId="{34D52D1A-010A-7244-8CAC-4E223D94265D}" type="presOf" srcId="{0C34AC12-055F-8245-A38B-45FC8E1C171D}" destId="{8C1647F6-58A0-C34A-A2DB-08B6A1D71E3E}" srcOrd="0" destOrd="0" presId="urn:microsoft.com/office/officeart/2005/8/layout/cycle2"/>
    <dgm:cxn modelId="{D72E152D-2754-5C4A-8B99-DA84CE34200C}" type="presOf" srcId="{0EE0E4BD-146A-EE44-B850-D4CA3C28CBF6}" destId="{0CAD22A6-00DA-D746-A422-1C78B517718B}" srcOrd="0" destOrd="0" presId="urn:microsoft.com/office/officeart/2005/8/layout/cycle2"/>
    <dgm:cxn modelId="{2975812D-D4C8-CA40-89B3-F6AB798AC8C9}" type="presOf" srcId="{D7E83E43-95BB-0946-9DAC-FAEEF79DFD45}" destId="{E5A06306-DB70-CD4C-A95B-A429EF369BE3}" srcOrd="1" destOrd="0" presId="urn:microsoft.com/office/officeart/2005/8/layout/cycle2"/>
    <dgm:cxn modelId="{555D4E34-8939-9D43-867E-00F3DBC80E95}" type="presOf" srcId="{0C34AC12-055F-8245-A38B-45FC8E1C171D}" destId="{FFF07A73-E162-6F46-8DF4-0923FAFE9859}" srcOrd="1" destOrd="0" presId="urn:microsoft.com/office/officeart/2005/8/layout/cycle2"/>
    <dgm:cxn modelId="{41E51B38-6E1C-AB4A-A0E6-66483B4265EC}" srcId="{841CCC7F-32F8-C941-B013-9103BCCEA2E1}" destId="{A059155B-0DE3-514F-B07B-1ACACEEBEBC1}" srcOrd="5" destOrd="0" parTransId="{49D509BC-510F-1A43-A74C-B4039BE24C27}" sibTransId="{BC071403-806B-DA44-806C-D2D3BBEC1A85}"/>
    <dgm:cxn modelId="{4D692F43-C135-AD44-8583-FDBE04C9C67D}" srcId="{841CCC7F-32F8-C941-B013-9103BCCEA2E1}" destId="{07050342-D6E8-C047-92E4-F504EA2BBB60}" srcOrd="2" destOrd="0" parTransId="{7BC74BB9-DDF9-6841-83B5-A8B4CD183681}" sibTransId="{187EB162-035F-4D41-A686-780430392642}"/>
    <dgm:cxn modelId="{12C6256C-F196-DE41-8B5B-7768FAB0AC0B}" srcId="{841CCC7F-32F8-C941-B013-9103BCCEA2E1}" destId="{C0C73D85-DA1A-8249-AF71-B6C4CF93700A}" srcOrd="3" destOrd="0" parTransId="{55EE31B1-2003-7F4D-A528-4F05D0A5B3ED}" sibTransId="{0C34AC12-055F-8245-A38B-45FC8E1C171D}"/>
    <dgm:cxn modelId="{EED8F94F-32EC-464B-9D79-80BA8DFEE490}" srcId="{841CCC7F-32F8-C941-B013-9103BCCEA2E1}" destId="{63FD0549-4359-A94D-A60E-57F37667EE5F}" srcOrd="4" destOrd="0" parTransId="{51512455-ED24-664E-B10E-0EE1D4205E17}" sibTransId="{ED3F8FAA-425C-8140-B896-7A156F08272D}"/>
    <dgm:cxn modelId="{9128F853-B6A1-D444-BA8A-763E85B139A6}" type="presOf" srcId="{AC3A3755-356C-4247-ADD7-185E07B620F9}" destId="{464331C1-9EA6-3746-9634-D16B68B9B929}" srcOrd="1" destOrd="0" presId="urn:microsoft.com/office/officeart/2005/8/layout/cycle2"/>
    <dgm:cxn modelId="{7C26F355-B2A7-A84E-A56D-0E4336956F1E}" type="presOf" srcId="{A059155B-0DE3-514F-B07B-1ACACEEBEBC1}" destId="{ADCDC4B2-7C5A-2045-9C18-8862D3E25217}" srcOrd="0" destOrd="0" presId="urn:microsoft.com/office/officeart/2005/8/layout/cycle2"/>
    <dgm:cxn modelId="{BC39BD81-40E6-734A-868D-D8114DE35C7B}" type="presOf" srcId="{187EB162-035F-4D41-A686-780430392642}" destId="{8803BD85-20AA-264E-8C5E-CFAC648BD0FD}" srcOrd="1" destOrd="0" presId="urn:microsoft.com/office/officeart/2005/8/layout/cycle2"/>
    <dgm:cxn modelId="{B179A188-0F97-DB4F-A211-AADDE58E6458}" type="presOf" srcId="{187EB162-035F-4D41-A686-780430392642}" destId="{16C92CAA-EA9D-5241-972E-4F433572826C}" srcOrd="0" destOrd="0" presId="urn:microsoft.com/office/officeart/2005/8/layout/cycle2"/>
    <dgm:cxn modelId="{2A99B38D-1046-834F-B41B-6D998380BE04}" type="presOf" srcId="{ED3F8FAA-425C-8140-B896-7A156F08272D}" destId="{0EE86BA8-D2E8-3341-A083-A9011853F6AC}" srcOrd="0" destOrd="0" presId="urn:microsoft.com/office/officeart/2005/8/layout/cycle2"/>
    <dgm:cxn modelId="{BD53D794-F8D2-FA4F-83C0-C3AAEB3784BB}" type="presOf" srcId="{B833F3B1-739B-BD43-94D1-B12AAF5D022C}" destId="{86A84D94-D611-5241-B3A8-320DB4542CD4}" srcOrd="0" destOrd="0" presId="urn:microsoft.com/office/officeart/2005/8/layout/cycle2"/>
    <dgm:cxn modelId="{9B06BA96-5BDC-CC44-8F2B-54329CFC6018}" type="presOf" srcId="{BC071403-806B-DA44-806C-D2D3BBEC1A85}" destId="{21CB44C3-5A89-8946-851A-64FD83E4D361}" srcOrd="0" destOrd="0" presId="urn:microsoft.com/office/officeart/2005/8/layout/cycle2"/>
    <dgm:cxn modelId="{6DA4E6AA-6686-3945-AC49-EF8CB5730B9F}" type="presOf" srcId="{C0C73D85-DA1A-8249-AF71-B6C4CF93700A}" destId="{6BE57CFD-D9CD-9D4B-AB6D-A466DDEAC016}" srcOrd="0" destOrd="0" presId="urn:microsoft.com/office/officeart/2005/8/layout/cycle2"/>
    <dgm:cxn modelId="{AFDA97C7-7679-2E40-BF67-E478E456F5BF}" type="presOf" srcId="{841CCC7F-32F8-C941-B013-9103BCCEA2E1}" destId="{83E80F92-C5F6-5B4F-99F8-F73BA8CB46B9}" srcOrd="0" destOrd="0" presId="urn:microsoft.com/office/officeart/2005/8/layout/cycle2"/>
    <dgm:cxn modelId="{B015DBDC-2630-0A41-99CD-45F6E576DC85}" srcId="{841CCC7F-32F8-C941-B013-9103BCCEA2E1}" destId="{B833F3B1-739B-BD43-94D1-B12AAF5D022C}" srcOrd="0" destOrd="0" parTransId="{A49A1154-BE18-A348-B55B-78D37E16B3F9}" sibTransId="{AC3A3755-356C-4247-ADD7-185E07B620F9}"/>
    <dgm:cxn modelId="{57637FE2-9FAC-7E47-BF85-130014CD7983}" type="presOf" srcId="{63FD0549-4359-A94D-A60E-57F37667EE5F}" destId="{B05C9A69-4D27-734C-9859-B4ECAA7E8807}" srcOrd="0" destOrd="0" presId="urn:microsoft.com/office/officeart/2005/8/layout/cycle2"/>
    <dgm:cxn modelId="{0F3BCFF1-A0EF-1C45-A08C-12684960B9A0}" srcId="{841CCC7F-32F8-C941-B013-9103BCCEA2E1}" destId="{0EE0E4BD-146A-EE44-B850-D4CA3C28CBF6}" srcOrd="1" destOrd="0" parTransId="{368D9C43-15D4-A649-B44D-903AFC1595E7}" sibTransId="{D7E83E43-95BB-0946-9DAC-FAEEF79DFD45}"/>
    <dgm:cxn modelId="{CF1CD9F5-2186-6045-9579-CD4FFA3CD14D}" type="presOf" srcId="{D7E83E43-95BB-0946-9DAC-FAEEF79DFD45}" destId="{F0386BC2-5E06-5347-BE9E-739D2F77BA28}" srcOrd="0" destOrd="0" presId="urn:microsoft.com/office/officeart/2005/8/layout/cycle2"/>
    <dgm:cxn modelId="{1B67722C-1544-C84E-8326-1423CF8F28E1}" type="presParOf" srcId="{83E80F92-C5F6-5B4F-99F8-F73BA8CB46B9}" destId="{86A84D94-D611-5241-B3A8-320DB4542CD4}" srcOrd="0" destOrd="0" presId="urn:microsoft.com/office/officeart/2005/8/layout/cycle2"/>
    <dgm:cxn modelId="{BA9567D9-D859-E04D-8EFA-27B267E11976}" type="presParOf" srcId="{83E80F92-C5F6-5B4F-99F8-F73BA8CB46B9}" destId="{9807AAB7-048E-E240-A727-941E2A9D4F3A}" srcOrd="1" destOrd="0" presId="urn:microsoft.com/office/officeart/2005/8/layout/cycle2"/>
    <dgm:cxn modelId="{A598C53C-C715-EA4E-BA12-0020BE3E887E}" type="presParOf" srcId="{9807AAB7-048E-E240-A727-941E2A9D4F3A}" destId="{464331C1-9EA6-3746-9634-D16B68B9B929}" srcOrd="0" destOrd="0" presId="urn:microsoft.com/office/officeart/2005/8/layout/cycle2"/>
    <dgm:cxn modelId="{CD4F7B40-A4DB-0941-B960-508620ACC19A}" type="presParOf" srcId="{83E80F92-C5F6-5B4F-99F8-F73BA8CB46B9}" destId="{0CAD22A6-00DA-D746-A422-1C78B517718B}" srcOrd="2" destOrd="0" presId="urn:microsoft.com/office/officeart/2005/8/layout/cycle2"/>
    <dgm:cxn modelId="{1E2AE36C-0D09-4448-B9FA-353883F4D831}" type="presParOf" srcId="{83E80F92-C5F6-5B4F-99F8-F73BA8CB46B9}" destId="{F0386BC2-5E06-5347-BE9E-739D2F77BA28}" srcOrd="3" destOrd="0" presId="urn:microsoft.com/office/officeart/2005/8/layout/cycle2"/>
    <dgm:cxn modelId="{47445535-6E5B-8441-A29E-93FE073D1C39}" type="presParOf" srcId="{F0386BC2-5E06-5347-BE9E-739D2F77BA28}" destId="{E5A06306-DB70-CD4C-A95B-A429EF369BE3}" srcOrd="0" destOrd="0" presId="urn:microsoft.com/office/officeart/2005/8/layout/cycle2"/>
    <dgm:cxn modelId="{3A0BDED0-C921-1840-A27B-27AB11763563}" type="presParOf" srcId="{83E80F92-C5F6-5B4F-99F8-F73BA8CB46B9}" destId="{10D3E48B-7171-D243-8440-A4E7BC0604F5}" srcOrd="4" destOrd="0" presId="urn:microsoft.com/office/officeart/2005/8/layout/cycle2"/>
    <dgm:cxn modelId="{1732C73F-2358-584B-97BF-7311E9C50F62}" type="presParOf" srcId="{83E80F92-C5F6-5B4F-99F8-F73BA8CB46B9}" destId="{16C92CAA-EA9D-5241-972E-4F433572826C}" srcOrd="5" destOrd="0" presId="urn:microsoft.com/office/officeart/2005/8/layout/cycle2"/>
    <dgm:cxn modelId="{0E99622A-FF10-DD4E-AC30-10E71DC5B840}" type="presParOf" srcId="{16C92CAA-EA9D-5241-972E-4F433572826C}" destId="{8803BD85-20AA-264E-8C5E-CFAC648BD0FD}" srcOrd="0" destOrd="0" presId="urn:microsoft.com/office/officeart/2005/8/layout/cycle2"/>
    <dgm:cxn modelId="{4F6A35A1-CA6C-5F4A-A238-79FDAE3C99E1}" type="presParOf" srcId="{83E80F92-C5F6-5B4F-99F8-F73BA8CB46B9}" destId="{6BE57CFD-D9CD-9D4B-AB6D-A466DDEAC016}" srcOrd="6" destOrd="0" presId="urn:microsoft.com/office/officeart/2005/8/layout/cycle2"/>
    <dgm:cxn modelId="{C0543031-D71D-0849-AE11-13D66A32EFA3}" type="presParOf" srcId="{83E80F92-C5F6-5B4F-99F8-F73BA8CB46B9}" destId="{8C1647F6-58A0-C34A-A2DB-08B6A1D71E3E}" srcOrd="7" destOrd="0" presId="urn:microsoft.com/office/officeart/2005/8/layout/cycle2"/>
    <dgm:cxn modelId="{A28498DE-707E-7A4F-BC7B-0F9B05BC8ACB}" type="presParOf" srcId="{8C1647F6-58A0-C34A-A2DB-08B6A1D71E3E}" destId="{FFF07A73-E162-6F46-8DF4-0923FAFE9859}" srcOrd="0" destOrd="0" presId="urn:microsoft.com/office/officeart/2005/8/layout/cycle2"/>
    <dgm:cxn modelId="{CBF8C421-E1BD-9E4D-9D85-8CE4F3FA68F9}" type="presParOf" srcId="{83E80F92-C5F6-5B4F-99F8-F73BA8CB46B9}" destId="{B05C9A69-4D27-734C-9859-B4ECAA7E8807}" srcOrd="8" destOrd="0" presId="urn:microsoft.com/office/officeart/2005/8/layout/cycle2"/>
    <dgm:cxn modelId="{B712002E-EC60-3542-9EBE-FF5E3F518955}" type="presParOf" srcId="{83E80F92-C5F6-5B4F-99F8-F73BA8CB46B9}" destId="{0EE86BA8-D2E8-3341-A083-A9011853F6AC}" srcOrd="9" destOrd="0" presId="urn:microsoft.com/office/officeart/2005/8/layout/cycle2"/>
    <dgm:cxn modelId="{27B827EE-4658-D54C-8206-95A8C930345B}" type="presParOf" srcId="{0EE86BA8-D2E8-3341-A083-A9011853F6AC}" destId="{24230EC6-81E5-3245-BBC9-2F7B23C7EDC5}" srcOrd="0" destOrd="0" presId="urn:microsoft.com/office/officeart/2005/8/layout/cycle2"/>
    <dgm:cxn modelId="{CEA1FF4E-53E6-A146-ACD0-B6051D2D4623}" type="presParOf" srcId="{83E80F92-C5F6-5B4F-99F8-F73BA8CB46B9}" destId="{ADCDC4B2-7C5A-2045-9C18-8862D3E25217}" srcOrd="10" destOrd="0" presId="urn:microsoft.com/office/officeart/2005/8/layout/cycle2"/>
    <dgm:cxn modelId="{1D83F326-EFE1-A842-B8FB-F246C93D6195}" type="presParOf" srcId="{83E80F92-C5F6-5B4F-99F8-F73BA8CB46B9}" destId="{21CB44C3-5A89-8946-851A-64FD83E4D361}" srcOrd="11" destOrd="0" presId="urn:microsoft.com/office/officeart/2005/8/layout/cycle2"/>
    <dgm:cxn modelId="{A5EB8FA2-F0D7-7747-9A06-54BC65C842C6}" type="presParOf" srcId="{21CB44C3-5A89-8946-851A-64FD83E4D361}" destId="{A13ACF77-9D90-8245-8BCD-B59AB885A4A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A84D94-D611-5241-B3A8-320DB4542CD4}">
      <dsp:nvSpPr>
        <dsp:cNvPr id="0" name=""/>
        <dsp:cNvSpPr/>
      </dsp:nvSpPr>
      <dsp:spPr>
        <a:xfrm>
          <a:off x="544217" y="-10"/>
          <a:ext cx="2086695" cy="2086695"/>
        </a:xfrm>
        <a:prstGeom prst="ellipse">
          <a:avLst/>
        </a:prstGeom>
        <a:solidFill>
          <a:srgbClr val="A9D9E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①</a:t>
          </a:r>
          <a:endParaRPr kumimoji="1" lang="en-US" altLang="ja-JP" sz="2100" kern="1200" dirty="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町を歩いて疑問を発見</a:t>
          </a:r>
          <a:endParaRPr lang="ja-JP" sz="2100" kern="120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sp:txBody>
      <dsp:txXfrm>
        <a:off x="849806" y="305579"/>
        <a:ext cx="1475517" cy="1475517"/>
      </dsp:txXfrm>
    </dsp:sp>
    <dsp:sp modelId="{9807AAB7-048E-E240-A727-941E2A9D4F3A}">
      <dsp:nvSpPr>
        <dsp:cNvPr id="0" name=""/>
        <dsp:cNvSpPr/>
      </dsp:nvSpPr>
      <dsp:spPr>
        <a:xfrm rot="11">
          <a:off x="2958858" y="838363"/>
          <a:ext cx="790053" cy="409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/>
        </a:p>
      </dsp:txBody>
      <dsp:txXfrm>
        <a:off x="2958858" y="920354"/>
        <a:ext cx="667066" cy="245974"/>
      </dsp:txXfrm>
    </dsp:sp>
    <dsp:sp modelId="{0CAD22A6-00DA-D746-A422-1C78B517718B}">
      <dsp:nvSpPr>
        <dsp:cNvPr id="0" name=""/>
        <dsp:cNvSpPr/>
      </dsp:nvSpPr>
      <dsp:spPr>
        <a:xfrm>
          <a:off x="4121578" y="0"/>
          <a:ext cx="2086695" cy="2086695"/>
        </a:xfrm>
        <a:prstGeom prst="ellipse">
          <a:avLst/>
        </a:prstGeom>
        <a:solidFill>
          <a:srgbClr val="A9D9E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②</a:t>
          </a:r>
          <a:endParaRPr kumimoji="1" lang="en-US" altLang="ja-JP" sz="2100" kern="1200" dirty="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図書館で調べる</a:t>
          </a:r>
          <a:endParaRPr lang="ja-JP" sz="2100" kern="120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sp:txBody>
      <dsp:txXfrm>
        <a:off x="4427167" y="305589"/>
        <a:ext cx="1475517" cy="1475517"/>
      </dsp:txXfrm>
    </dsp:sp>
    <dsp:sp modelId="{F0386BC2-5E06-5347-BE9E-739D2F77BA28}">
      <dsp:nvSpPr>
        <dsp:cNvPr id="0" name=""/>
        <dsp:cNvSpPr/>
      </dsp:nvSpPr>
      <dsp:spPr>
        <a:xfrm rot="6">
          <a:off x="6593340" y="838372"/>
          <a:ext cx="927661" cy="409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/>
        </a:p>
      </dsp:txBody>
      <dsp:txXfrm>
        <a:off x="6593340" y="920363"/>
        <a:ext cx="804674" cy="245974"/>
      </dsp:txXfrm>
    </dsp:sp>
    <dsp:sp modelId="{10D3E48B-7171-D243-8440-A4E7BC0604F5}">
      <dsp:nvSpPr>
        <dsp:cNvPr id="0" name=""/>
        <dsp:cNvSpPr/>
      </dsp:nvSpPr>
      <dsp:spPr>
        <a:xfrm>
          <a:off x="7958578" y="6"/>
          <a:ext cx="2086695" cy="2086695"/>
        </a:xfrm>
        <a:prstGeom prst="ellipse">
          <a:avLst/>
        </a:prstGeom>
        <a:solidFill>
          <a:srgbClr val="A9D9E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2100" kern="1200" dirty="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③Wikipedia</a:t>
          </a:r>
          <a:r>
            <a:rPr kumimoji="1" lang="ja-JP" sz="21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に記載</a:t>
          </a:r>
          <a:endParaRPr lang="ja-JP" sz="2100" kern="120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sp:txBody>
      <dsp:txXfrm>
        <a:off x="8264167" y="305595"/>
        <a:ext cx="1475517" cy="1475517"/>
      </dsp:txXfrm>
    </dsp:sp>
    <dsp:sp modelId="{16C92CAA-EA9D-5241-972E-4F433572826C}">
      <dsp:nvSpPr>
        <dsp:cNvPr id="0" name=""/>
        <dsp:cNvSpPr/>
      </dsp:nvSpPr>
      <dsp:spPr>
        <a:xfrm rot="5300962">
          <a:off x="8866215" y="2201419"/>
          <a:ext cx="349977" cy="409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/>
        </a:p>
      </dsp:txBody>
      <dsp:txXfrm>
        <a:off x="8917199" y="2230935"/>
        <a:ext cx="244984" cy="245974"/>
      </dsp:txXfrm>
    </dsp:sp>
    <dsp:sp modelId="{6BE57CFD-D9CD-9D4B-AB6D-A466DDEAC016}">
      <dsp:nvSpPr>
        <dsp:cNvPr id="0" name=""/>
        <dsp:cNvSpPr/>
      </dsp:nvSpPr>
      <dsp:spPr>
        <a:xfrm>
          <a:off x="8037705" y="2745896"/>
          <a:ext cx="2086695" cy="2086695"/>
        </a:xfrm>
        <a:prstGeom prst="ellipse">
          <a:avLst/>
        </a:prstGeom>
        <a:solidFill>
          <a:srgbClr val="A9D9E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④</a:t>
          </a:r>
          <a:endParaRPr kumimoji="1" lang="en-US" altLang="ja-JP" sz="2100" kern="1200" dirty="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情報発信＆</a:t>
          </a:r>
          <a:r>
            <a:rPr kumimoji="1" lang="ja-JP" altLang="en-US" sz="21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国語力</a:t>
          </a:r>
          <a:r>
            <a:rPr kumimoji="1" lang="en-US" altLang="ja-JP" sz="2100" kern="1200" dirty="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UP</a:t>
          </a:r>
          <a:endParaRPr lang="ja-JP" sz="2100" kern="120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sp:txBody>
      <dsp:txXfrm>
        <a:off x="8343294" y="3051485"/>
        <a:ext cx="1475517" cy="1475517"/>
      </dsp:txXfrm>
    </dsp:sp>
    <dsp:sp modelId="{8C1647F6-58A0-C34A-A2DB-08B6A1D71E3E}">
      <dsp:nvSpPr>
        <dsp:cNvPr id="0" name=""/>
        <dsp:cNvSpPr/>
      </dsp:nvSpPr>
      <dsp:spPr>
        <a:xfrm rot="10803728">
          <a:off x="6741446" y="3582225"/>
          <a:ext cx="916023" cy="409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/>
        </a:p>
      </dsp:txBody>
      <dsp:txXfrm rot="10800000">
        <a:off x="6864433" y="3664283"/>
        <a:ext cx="793036" cy="245974"/>
      </dsp:txXfrm>
    </dsp:sp>
    <dsp:sp modelId="{B05C9A69-4D27-734C-9859-B4ECAA7E8807}">
      <dsp:nvSpPr>
        <dsp:cNvPr id="0" name=""/>
        <dsp:cNvSpPr/>
      </dsp:nvSpPr>
      <dsp:spPr>
        <a:xfrm>
          <a:off x="4222665" y="2741759"/>
          <a:ext cx="2086695" cy="2086695"/>
        </a:xfrm>
        <a:prstGeom prst="ellipse">
          <a:avLst/>
        </a:prstGeom>
        <a:solidFill>
          <a:srgbClr val="A9D9E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⑤</a:t>
          </a:r>
          <a:endParaRPr kumimoji="1" lang="en-US" altLang="ja-JP" sz="2100" kern="1200" dirty="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町のことに詳しくなる</a:t>
          </a:r>
          <a:endParaRPr lang="ja-JP" sz="2100" kern="120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sp:txBody>
      <dsp:txXfrm>
        <a:off x="4528254" y="3047348"/>
        <a:ext cx="1475517" cy="1475517"/>
      </dsp:txXfrm>
    </dsp:sp>
    <dsp:sp modelId="{0EE86BA8-D2E8-3341-A083-A9011853F6AC}">
      <dsp:nvSpPr>
        <dsp:cNvPr id="0" name=""/>
        <dsp:cNvSpPr/>
      </dsp:nvSpPr>
      <dsp:spPr>
        <a:xfrm rot="10802556">
          <a:off x="3028854" y="3578778"/>
          <a:ext cx="843627" cy="409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/>
        </a:p>
      </dsp:txBody>
      <dsp:txXfrm rot="10800000">
        <a:off x="3151841" y="3660815"/>
        <a:ext cx="720640" cy="245974"/>
      </dsp:txXfrm>
    </dsp:sp>
    <dsp:sp modelId="{ADCDC4B2-7C5A-2045-9C18-8862D3E25217}">
      <dsp:nvSpPr>
        <dsp:cNvPr id="0" name=""/>
        <dsp:cNvSpPr/>
      </dsp:nvSpPr>
      <dsp:spPr>
        <a:xfrm>
          <a:off x="544222" y="2739024"/>
          <a:ext cx="2086695" cy="2086695"/>
        </a:xfrm>
        <a:prstGeom prst="ellipse">
          <a:avLst/>
        </a:prstGeom>
        <a:solidFill>
          <a:srgbClr val="A9D9E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⑥</a:t>
          </a:r>
          <a:endParaRPr kumimoji="1" lang="en-US" altLang="ja-JP" sz="2100" kern="1200" dirty="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kern="1200">
              <a:solidFill>
                <a:schemeClr val="tx1"/>
              </a:solidFill>
              <a:latin typeface="Osaka Regular-Mono" panose="020B0600000000000000" pitchFamily="34" charset="-128"/>
              <a:ea typeface="Osaka Regular-Mono" panose="020B0600000000000000" pitchFamily="34" charset="-128"/>
            </a:rPr>
            <a:t>町を好きになる！</a:t>
          </a:r>
          <a:endParaRPr lang="ja-JP" sz="2100" kern="1200">
            <a:solidFill>
              <a:schemeClr val="tx1"/>
            </a:solidFill>
            <a:latin typeface="Osaka Regular-Mono" panose="020B0600000000000000" pitchFamily="34" charset="-128"/>
            <a:ea typeface="Osaka Regular-Mono" panose="020B0600000000000000" pitchFamily="34" charset="-128"/>
          </a:endParaRPr>
        </a:p>
      </dsp:txBody>
      <dsp:txXfrm>
        <a:off x="849811" y="3044613"/>
        <a:ext cx="1475517" cy="1475517"/>
      </dsp:txXfrm>
    </dsp:sp>
    <dsp:sp modelId="{21CB44C3-5A89-8946-851A-64FD83E4D361}">
      <dsp:nvSpPr>
        <dsp:cNvPr id="0" name=""/>
        <dsp:cNvSpPr/>
      </dsp:nvSpPr>
      <dsp:spPr>
        <a:xfrm rot="16199994">
          <a:off x="1414696" y="2217661"/>
          <a:ext cx="345740" cy="4099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1200" kern="1200"/>
        </a:p>
      </dsp:txBody>
      <dsp:txXfrm rot="10800000">
        <a:off x="1466557" y="2351513"/>
        <a:ext cx="242018" cy="2459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C7DE0-0B01-344D-80BF-B35E58CB9E68}" type="datetimeFigureOut">
              <a:rPr kumimoji="1" lang="ja-JP" altLang="en-US" smtClean="0"/>
              <a:t>2019/7/5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C35E7-5583-E448-AF7C-883733CEE3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6682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A5485-AA81-4237-B355-AED555F10797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4840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A5485-AA81-4237-B355-AED555F10797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124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Shape 4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9" name="Shape 4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11112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5267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FE6D-7938-A342-9B08-5951BD0F75CE}" type="datetimeFigureOut">
              <a:rPr kumimoji="1" lang="ja-JP" altLang="en-US" smtClean="0"/>
              <a:t>2019/7/5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9450" y="0"/>
            <a:ext cx="3057099" cy="1080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82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FE6D-7938-A342-9B08-5951BD0F75CE}" type="datetimeFigureOut">
              <a:rPr kumimoji="1" lang="ja-JP" altLang="en-US" smtClean="0"/>
              <a:t>2019/7/5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FE6D-7938-A342-9B08-5951BD0F75CE}" type="datetimeFigureOut">
              <a:rPr kumimoji="1" lang="ja-JP" altLang="en-US" smtClean="0"/>
              <a:t>2019/7/5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537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68575" tIns="68575" rIns="68575" bIns="6857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68575" tIns="68575" rIns="68575" bIns="68575" anchor="t" anchorCtr="0"/>
          <a:lstStyle>
            <a:lvl1pPr marL="609585" lvl="0" indent="-482588" rtl="0">
              <a:spcBef>
                <a:spcPts val="1067"/>
              </a:spcBef>
              <a:spcAft>
                <a:spcPts val="0"/>
              </a:spcAft>
              <a:buSzPts val="2100"/>
              <a:buChar char="◆"/>
              <a:defRPr/>
            </a:lvl1pPr>
            <a:lvl2pPr marL="1219170" lvl="1" indent="-457189" rtl="0">
              <a:spcBef>
                <a:spcPts val="533"/>
              </a:spcBef>
              <a:spcAft>
                <a:spcPts val="0"/>
              </a:spcAft>
              <a:buSzPts val="1800"/>
              <a:buChar char="◆"/>
              <a:defRPr/>
            </a:lvl2pPr>
            <a:lvl3pPr marL="1828754" lvl="2" indent="-431789" rtl="0">
              <a:spcBef>
                <a:spcPts val="533"/>
              </a:spcBef>
              <a:spcAft>
                <a:spcPts val="0"/>
              </a:spcAft>
              <a:buSzPts val="1500"/>
              <a:buChar char="◆"/>
              <a:defRPr/>
            </a:lvl3pPr>
            <a:lvl4pPr marL="2438339" lvl="3" indent="-423323" rtl="0">
              <a:spcBef>
                <a:spcPts val="533"/>
              </a:spcBef>
              <a:spcAft>
                <a:spcPts val="0"/>
              </a:spcAft>
              <a:buSzPts val="1400"/>
              <a:buChar char="◆"/>
              <a:defRPr/>
            </a:lvl4pPr>
            <a:lvl5pPr marL="3047924" lvl="4" indent="-423323" rtl="0">
              <a:spcBef>
                <a:spcPts val="533"/>
              </a:spcBef>
              <a:spcAft>
                <a:spcPts val="0"/>
              </a:spcAft>
              <a:buSzPts val="1400"/>
              <a:buChar char="◆"/>
              <a:defRPr/>
            </a:lvl5pPr>
            <a:lvl6pPr marL="3657509" lvl="5" indent="-423323" rtl="0">
              <a:spcBef>
                <a:spcPts val="533"/>
              </a:spcBef>
              <a:spcAft>
                <a:spcPts val="0"/>
              </a:spcAft>
              <a:buSzPts val="1400"/>
              <a:buChar char="•"/>
              <a:defRPr/>
            </a:lvl6pPr>
            <a:lvl7pPr marL="4267093" lvl="6" indent="-423323" rtl="0">
              <a:spcBef>
                <a:spcPts val="533"/>
              </a:spcBef>
              <a:spcAft>
                <a:spcPts val="0"/>
              </a:spcAft>
              <a:buSzPts val="1400"/>
              <a:buChar char="•"/>
              <a:defRPr/>
            </a:lvl7pPr>
            <a:lvl8pPr marL="4876678" lvl="7" indent="-423323" rtl="0">
              <a:spcBef>
                <a:spcPts val="533"/>
              </a:spcBef>
              <a:spcAft>
                <a:spcPts val="0"/>
              </a:spcAft>
              <a:buSzPts val="1400"/>
              <a:buChar char="•"/>
              <a:defRPr/>
            </a:lvl8pPr>
            <a:lvl9pPr marL="5486263" lvl="8" indent="-423323" rtl="0">
              <a:spcBef>
                <a:spcPts val="533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ja" altLang="en-US"/>
          </a:p>
        </p:txBody>
      </p:sp>
    </p:spTree>
    <p:extLst>
      <p:ext uri="{BB962C8B-B14F-4D97-AF65-F5344CB8AC3E}">
        <p14:creationId xmlns:p14="http://schemas.microsoft.com/office/powerpoint/2010/main" val="1439762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021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FE6D-7938-A342-9B08-5951BD0F75CE}" type="datetimeFigureOut">
              <a:rPr kumimoji="1" lang="ja-JP" altLang="en-US" smtClean="0"/>
              <a:t>2019/7/5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ja-JP" b="0" i="0" smtClean="0">
                <a:effectLst/>
              </a:defRPr>
            </a:lvl1pPr>
          </a:lstStyle>
          <a:p>
            <a:r>
              <a:rPr lang="en-US" dirty="0"/>
              <a:t>Copyright © 2017 Code for Japan All Rights Reserved.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978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FE6D-7938-A342-9B08-5951BD0F75CE}" type="datetimeFigureOut">
              <a:rPr kumimoji="1" lang="ja-JP" altLang="en-US" smtClean="0"/>
              <a:t>2019/7/5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6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FE6D-7938-A342-9B08-5951BD0F75CE}" type="datetimeFigureOut">
              <a:rPr kumimoji="1" lang="ja-JP" altLang="en-US" smtClean="0"/>
              <a:t>2019/7/5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88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FE6D-7938-A342-9B08-5951BD0F75CE}" type="datetimeFigureOut">
              <a:rPr kumimoji="1" lang="ja-JP" altLang="en-US" smtClean="0"/>
              <a:t>2019/7/5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28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FE6D-7938-A342-9B08-5951BD0F75CE}" type="datetimeFigureOut">
              <a:rPr kumimoji="1" lang="ja-JP" altLang="en-US" smtClean="0"/>
              <a:t>2019/7/5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112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FE6D-7938-A342-9B08-5951BD0F75CE}" type="datetimeFigureOut">
              <a:rPr kumimoji="1" lang="ja-JP" altLang="en-US" smtClean="0"/>
              <a:t>2019/7/5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FE6D-7938-A342-9B08-5951BD0F75CE}" type="datetimeFigureOut">
              <a:rPr kumimoji="1" lang="ja-JP" altLang="en-US" smtClean="0"/>
              <a:t>2019/7/5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7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FE6D-7938-A342-9B08-5951BD0F75CE}" type="datetimeFigureOut">
              <a:rPr kumimoji="1" lang="ja-JP" altLang="en-US" smtClean="0"/>
              <a:t>2019/7/5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0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EFE6D-7938-A342-9B08-5951BD0F75CE}" type="datetimeFigureOut">
              <a:rPr kumimoji="1" lang="ja-JP" altLang="en-US" smtClean="0"/>
              <a:t>2019/7/5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81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ty.numazu.shizuoka.jp/shisei/profile/bunkazai/kofun/index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www.at-s.com/news/article/local/east/613867.html" TargetMode="Externa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s://headlines.yahoo.co.jp/hl?a=20190529-00000025-at_s-l22&amp;fbclid=IwAR1hMAAUUAHcgYi43MRxTcu76BY8vjLpJSvlUJPD4NBRFImNj5XYBsCAQAc" TargetMode="Externa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/>
              <a:t>地域における</a:t>
            </a:r>
            <a:br>
              <a:rPr lang="en-US" altLang="ja-JP" dirty="0"/>
            </a:br>
            <a:r>
              <a:rPr lang="ja-JP" altLang="en-US"/>
              <a:t>オープンデータ推進支援</a:t>
            </a:r>
            <a:br>
              <a:rPr lang="en-US" altLang="ja-JP" dirty="0"/>
            </a:br>
            <a:r>
              <a:rPr lang="en-US" altLang="ja-JP" sz="4900" dirty="0"/>
              <a:t>【</a:t>
            </a:r>
            <a:r>
              <a:rPr lang="ja-JP" altLang="en-US" sz="4900"/>
              <a:t>三重県</a:t>
            </a:r>
            <a:r>
              <a:rPr lang="en-US" altLang="ja-JP" sz="4900" dirty="0"/>
              <a:t>】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5215247"/>
            <a:ext cx="9144000" cy="838200"/>
          </a:xfrm>
        </p:spPr>
        <p:txBody>
          <a:bodyPr anchor="ctr">
            <a:normAutofit fontScale="85000" lnSpcReduction="20000"/>
          </a:bodyPr>
          <a:lstStyle/>
          <a:p>
            <a:pPr algn="r"/>
            <a:r>
              <a:rPr lang="en-US" altLang="ja-JP" sz="3600" dirty="0"/>
              <a:t>Code for Japan </a:t>
            </a:r>
            <a:r>
              <a:rPr lang="ja-JP" altLang="en-US" sz="3600"/>
              <a:t>市川</a:t>
            </a:r>
            <a:r>
              <a:rPr lang="en-US" altLang="ja-JP" sz="3600" dirty="0"/>
              <a:t> </a:t>
            </a:r>
            <a:r>
              <a:rPr lang="ja-JP" altLang="en-US" sz="3600"/>
              <a:t>博之</a:t>
            </a:r>
            <a:br>
              <a:rPr lang="en-US" altLang="ja-JP" sz="3600" dirty="0"/>
            </a:br>
            <a:r>
              <a:rPr lang="en-US" altLang="ja-JP" sz="3600" dirty="0"/>
              <a:t>2019/7/3</a:t>
            </a:r>
            <a:endParaRPr lang="ja-JP" altLang="en-US" sz="3600"/>
          </a:p>
        </p:txBody>
      </p:sp>
    </p:spTree>
    <p:extLst>
      <p:ext uri="{BB962C8B-B14F-4D97-AF65-F5344CB8AC3E}">
        <p14:creationId xmlns:p14="http://schemas.microsoft.com/office/powerpoint/2010/main" val="2074592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/>
              <a:t>地域の場合は、このために</a:t>
            </a:r>
            <a:r>
              <a:rPr kumimoji="1" lang="en-US" altLang="ja-JP" dirty="0"/>
              <a:t>OD</a:t>
            </a:r>
            <a:r>
              <a:rPr kumimoji="1" lang="ja-JP" altLang="en-US"/>
              <a:t>はある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オープンガバナンスとは</a:t>
            </a:r>
            <a:br>
              <a:rPr lang="en-US" altLang="ja-JP" dirty="0"/>
            </a:br>
            <a:r>
              <a:rPr lang="ja-JP" altLang="en-US" dirty="0"/>
              <a:t>行政側のオープン化と、市民側の積極的な課題解決への</a:t>
            </a:r>
            <a:br>
              <a:rPr lang="en-US" altLang="ja-JP" dirty="0"/>
            </a:br>
            <a:r>
              <a:rPr lang="ja-JP" altLang="en-US" dirty="0"/>
              <a:t>関与をもって達成する、社会全体の新しい統治プロセス体系</a:t>
            </a:r>
            <a:endParaRPr lang="en-US" altLang="ja-JP" dirty="0"/>
          </a:p>
          <a:p>
            <a:r>
              <a:rPr kumimoji="1" lang="ja-JP" altLang="en-US" dirty="0"/>
              <a:t>オープンデータは、オープンガバナンスを通じて活用される。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Code for Japan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67B54-3903-4123-A569-3CEDAF2ACADE}" type="slidenum">
              <a:rPr lang="ja-JP" altLang="en-US" smtClean="0"/>
              <a:pPr/>
              <a:t>10</a:t>
            </a:fld>
            <a:endParaRPr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230573" y="2775285"/>
            <a:ext cx="2369006" cy="27288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ja-JP" altLang="en-US" sz="6600" dirty="0">
                <a:solidFill>
                  <a:schemeClr val="tx1"/>
                </a:solidFill>
              </a:rPr>
              <a:t>行政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9351708" y="2775285"/>
            <a:ext cx="2494548" cy="26777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ja-JP" altLang="en-US" sz="6600" dirty="0">
                <a:solidFill>
                  <a:schemeClr val="tx1"/>
                </a:solidFill>
              </a:rPr>
              <a:t>市民</a:t>
            </a:r>
            <a:endParaRPr kumimoji="1" lang="ja-JP" altLang="en-US" dirty="0"/>
          </a:p>
        </p:txBody>
      </p:sp>
      <p:sp>
        <p:nvSpPr>
          <p:cNvPr id="8" name="二等辺三角形 7"/>
          <p:cNvSpPr/>
          <p:nvPr/>
        </p:nvSpPr>
        <p:spPr>
          <a:xfrm rot="5400000">
            <a:off x="2064615" y="3976931"/>
            <a:ext cx="2053750" cy="50068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kumimoji="1" lang="ja-JP" altLang="en-US" dirty="0"/>
              <a:t>公開</a:t>
            </a:r>
          </a:p>
        </p:txBody>
      </p:sp>
      <p:sp>
        <p:nvSpPr>
          <p:cNvPr id="11" name="二等辺三角形 10"/>
          <p:cNvSpPr/>
          <p:nvPr/>
        </p:nvSpPr>
        <p:spPr>
          <a:xfrm rot="16200000">
            <a:off x="6470649" y="3876084"/>
            <a:ext cx="2094135" cy="52721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/>
              <a:t>共に活動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761339" y="3354197"/>
            <a:ext cx="244169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800" dirty="0"/>
              <a:t>協働</a:t>
            </a:r>
            <a:endParaRPr kumimoji="1" lang="ja-JP" altLang="en-US" sz="2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75781" y="3862183"/>
            <a:ext cx="2292420" cy="1569660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【</a:t>
            </a:r>
            <a:r>
              <a:rPr lang="ja-JP" altLang="en-US" sz="1600" dirty="0"/>
              <a:t>能動的に取り組む</a:t>
            </a:r>
            <a:r>
              <a:rPr lang="en-US" altLang="ja-JP" sz="1600" dirty="0"/>
              <a:t>】</a:t>
            </a:r>
          </a:p>
          <a:p>
            <a:r>
              <a:rPr lang="ja-JP" altLang="en-US" sz="1600" dirty="0"/>
              <a:t>・データの公開</a:t>
            </a:r>
            <a:br>
              <a:rPr lang="en-US" altLang="ja-JP" sz="1600" dirty="0"/>
            </a:br>
            <a:r>
              <a:rPr lang="ja-JP" altLang="en-US" sz="1600" dirty="0"/>
              <a:t>・行政のできることを提供</a:t>
            </a:r>
            <a:endParaRPr lang="en-US" altLang="ja-JP" sz="1600" dirty="0"/>
          </a:p>
          <a:p>
            <a:r>
              <a:rPr kumimoji="1" lang="ja-JP" altLang="en-US" sz="1600" dirty="0"/>
              <a:t>・地域に資することは何か検討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597005" y="5861286"/>
            <a:ext cx="11199511" cy="97671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行政：</a:t>
            </a:r>
            <a:r>
              <a:rPr lang="en-US" altLang="ja-JP" sz="2800" dirty="0">
                <a:solidFill>
                  <a:schemeClr val="tx1"/>
                </a:solidFill>
              </a:rPr>
              <a:t>×</a:t>
            </a:r>
            <a:r>
              <a:rPr lang="ja-JP" altLang="en-US" dirty="0">
                <a:solidFill>
                  <a:schemeClr val="tx1"/>
                </a:solidFill>
              </a:rPr>
              <a:t>「できません」「担当ではないです」　→　</a:t>
            </a:r>
            <a:r>
              <a:rPr lang="ja-JP" altLang="en-US" sz="2400" dirty="0">
                <a:solidFill>
                  <a:schemeClr val="tx1"/>
                </a:solidFill>
              </a:rPr>
              <a:t>○</a:t>
            </a:r>
            <a:r>
              <a:rPr lang="ja-JP" altLang="en-US" dirty="0">
                <a:solidFill>
                  <a:schemeClr val="tx1"/>
                </a:solidFill>
              </a:rPr>
              <a:t>「共に解決する」「共に活動する」</a:t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 sz="2400" dirty="0">
                <a:solidFill>
                  <a:schemeClr val="tx1"/>
                </a:solidFill>
              </a:rPr>
              <a:t>市民：</a:t>
            </a:r>
            <a:r>
              <a:rPr kumimoji="1" lang="en-US" altLang="ja-JP" sz="2800" dirty="0">
                <a:solidFill>
                  <a:schemeClr val="tx1"/>
                </a:solidFill>
              </a:rPr>
              <a:t>×</a:t>
            </a:r>
            <a:r>
              <a:rPr kumimoji="1" lang="ja-JP" altLang="en-US" dirty="0">
                <a:solidFill>
                  <a:schemeClr val="tx1"/>
                </a:solidFill>
              </a:rPr>
              <a:t>「やってください」「お願いします」</a:t>
            </a:r>
            <a:r>
              <a:rPr kumimoji="1" lang="ja-JP" altLang="en-US" sz="1600" dirty="0">
                <a:solidFill>
                  <a:schemeClr val="tx1"/>
                </a:solidFill>
              </a:rPr>
              <a:t>　　→　</a:t>
            </a:r>
            <a:r>
              <a:rPr kumimoji="1" lang="ja-JP" altLang="en-US" sz="2400" dirty="0">
                <a:solidFill>
                  <a:schemeClr val="tx1"/>
                </a:solidFill>
              </a:rPr>
              <a:t>○</a:t>
            </a:r>
            <a:r>
              <a:rPr kumimoji="1" lang="ja-JP" altLang="en-US" dirty="0">
                <a:solidFill>
                  <a:schemeClr val="tx1"/>
                </a:solidFill>
              </a:rPr>
              <a:t>「共に解決する」「共に活動する」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375771" y="3862183"/>
            <a:ext cx="2444807" cy="1569660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【</a:t>
            </a:r>
            <a:r>
              <a:rPr lang="ja-JP" altLang="en-US" sz="1600" dirty="0"/>
              <a:t>積極的に取り組む</a:t>
            </a:r>
            <a:r>
              <a:rPr lang="en-US" altLang="ja-JP" sz="1600" dirty="0"/>
              <a:t>】</a:t>
            </a:r>
            <a:br>
              <a:rPr lang="en-US" altLang="ja-JP" sz="1600" dirty="0"/>
            </a:br>
            <a:r>
              <a:rPr lang="ja-JP" altLang="en-US" sz="1600" dirty="0"/>
              <a:t>・データによる行政の確認</a:t>
            </a:r>
            <a:endParaRPr lang="en-US" altLang="ja-JP" sz="1600" dirty="0"/>
          </a:p>
          <a:p>
            <a:r>
              <a:rPr lang="ja-JP" altLang="en-US" sz="1600" dirty="0"/>
              <a:t>・地域の見える化</a:t>
            </a:r>
            <a:br>
              <a:rPr lang="en-US" altLang="ja-JP" sz="1600" dirty="0"/>
            </a:br>
            <a:r>
              <a:rPr lang="ja-JP" altLang="en-US" sz="1600" dirty="0"/>
              <a:t>・市民が、課題解決できること検討</a:t>
            </a:r>
            <a:endParaRPr lang="en-US" altLang="ja-JP" sz="1600" dirty="0"/>
          </a:p>
          <a:p>
            <a:endParaRPr kumimoji="1" lang="ja-JP" altLang="en-US" sz="1600" dirty="0"/>
          </a:p>
        </p:txBody>
      </p:sp>
      <p:sp>
        <p:nvSpPr>
          <p:cNvPr id="18" name="二等辺三角形 17"/>
          <p:cNvSpPr/>
          <p:nvPr/>
        </p:nvSpPr>
        <p:spPr>
          <a:xfrm rot="16200000">
            <a:off x="7789459" y="3876085"/>
            <a:ext cx="2094135" cy="52721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dirty="0"/>
              <a:t>見える化</a:t>
            </a:r>
            <a:endParaRPr kumimoji="1" lang="ja-JP" altLang="en-US" dirty="0"/>
          </a:p>
        </p:txBody>
      </p:sp>
      <p:sp>
        <p:nvSpPr>
          <p:cNvPr id="19" name="二等辺三角形 18"/>
          <p:cNvSpPr/>
          <p:nvPr/>
        </p:nvSpPr>
        <p:spPr>
          <a:xfrm rot="16200000">
            <a:off x="7141867" y="3884931"/>
            <a:ext cx="2094135" cy="52721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dirty="0"/>
              <a:t>対話</a:t>
            </a:r>
          </a:p>
        </p:txBody>
      </p:sp>
      <p:sp>
        <p:nvSpPr>
          <p:cNvPr id="20" name="二等辺三角形 19"/>
          <p:cNvSpPr/>
          <p:nvPr/>
        </p:nvSpPr>
        <p:spPr>
          <a:xfrm rot="5400000">
            <a:off x="2741393" y="3976931"/>
            <a:ext cx="2053750" cy="50068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kumimoji="1" lang="ja-JP" altLang="en-US" dirty="0"/>
              <a:t>対話</a:t>
            </a:r>
          </a:p>
        </p:txBody>
      </p:sp>
      <p:sp>
        <p:nvSpPr>
          <p:cNvPr id="21" name="二等辺三角形 20"/>
          <p:cNvSpPr/>
          <p:nvPr/>
        </p:nvSpPr>
        <p:spPr>
          <a:xfrm rot="5400000">
            <a:off x="3453681" y="3976931"/>
            <a:ext cx="2053750" cy="50068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kumimoji="1" lang="ja-JP" altLang="en-US" dirty="0"/>
              <a:t>共</a:t>
            </a:r>
            <a:endParaRPr kumimoji="1" lang="en-US" altLang="ja-JP" dirty="0"/>
          </a:p>
          <a:p>
            <a:pPr algn="ctr"/>
            <a:r>
              <a:rPr lang="ja-JP" altLang="en-US" dirty="0"/>
              <a:t>に</a:t>
            </a:r>
            <a:r>
              <a:rPr kumimoji="1" lang="ja-JP" altLang="en-US" dirty="0"/>
              <a:t>活動</a:t>
            </a:r>
          </a:p>
        </p:txBody>
      </p:sp>
      <p:sp>
        <p:nvSpPr>
          <p:cNvPr id="9" name="四角形: 角を丸くする 8"/>
          <p:cNvSpPr/>
          <p:nvPr/>
        </p:nvSpPr>
        <p:spPr>
          <a:xfrm>
            <a:off x="4754964" y="4826201"/>
            <a:ext cx="1227222" cy="441157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課題解決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2" name="四角形: 角を丸くする 21"/>
          <p:cNvSpPr/>
          <p:nvPr/>
        </p:nvSpPr>
        <p:spPr>
          <a:xfrm>
            <a:off x="6094108" y="4823344"/>
            <a:ext cx="1227222" cy="441157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地域発展</a:t>
            </a:r>
          </a:p>
        </p:txBody>
      </p:sp>
    </p:spTree>
    <p:extLst>
      <p:ext uri="{BB962C8B-B14F-4D97-AF65-F5344CB8AC3E}">
        <p14:creationId xmlns:p14="http://schemas.microsoft.com/office/powerpoint/2010/main" val="1570651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/>
              <a:t>シビックテック</a:t>
            </a:r>
            <a:r>
              <a:rPr lang="en-US" altLang="ja-JP" dirty="0"/>
              <a:t> - </a:t>
            </a:r>
            <a:r>
              <a:rPr lang="ja-JP" altLang="en-US" dirty="0"/>
              <a:t>市民側の活動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914397"/>
            <a:ext cx="10515600" cy="5807078"/>
          </a:xfrm>
        </p:spPr>
        <p:txBody>
          <a:bodyPr>
            <a:normAutofit/>
          </a:bodyPr>
          <a:lstStyle/>
          <a:p>
            <a:r>
              <a:rPr kumimoji="1" lang="ja-JP" altLang="en-US" sz="2800" dirty="0"/>
              <a:t>シビックテック</a:t>
            </a:r>
            <a:r>
              <a:rPr lang="ja-JP" altLang="en-US" sz="2800" dirty="0"/>
              <a:t>（</a:t>
            </a:r>
            <a:r>
              <a:rPr kumimoji="1" lang="en-US" altLang="ja-JP" sz="2800" dirty="0" err="1"/>
              <a:t>CivicTech</a:t>
            </a:r>
            <a:r>
              <a:rPr lang="ja-JP" altLang="en-US" sz="2800" dirty="0"/>
              <a:t>）って何？</a:t>
            </a:r>
            <a:endParaRPr lang="en-US" altLang="ja-JP" sz="2800" dirty="0"/>
          </a:p>
          <a:p>
            <a:pPr lvl="1"/>
            <a:r>
              <a:rPr lang="ja-JP" altLang="en-US" sz="2400" dirty="0"/>
              <a:t>シビック（市民の）とテック（テクノロジー）を</a:t>
            </a:r>
            <a:br>
              <a:rPr lang="en-US" altLang="ja-JP" sz="2400" dirty="0"/>
            </a:br>
            <a:r>
              <a:rPr lang="ja-JP" altLang="en-US" sz="2400" dirty="0"/>
              <a:t>あわせた用語です。「テクノロジーを活用</a:t>
            </a:r>
            <a:br>
              <a:rPr lang="en-US" altLang="ja-JP" sz="2400" dirty="0"/>
            </a:br>
            <a:r>
              <a:rPr lang="ja-JP" altLang="en-US" sz="2400" dirty="0"/>
              <a:t>しながら自分たちの身のまわりの課題を</a:t>
            </a:r>
            <a:br>
              <a:rPr lang="en-US" altLang="ja-JP" sz="2400" dirty="0"/>
            </a:br>
            <a:r>
              <a:rPr lang="ja-JP" altLang="en-US" sz="2400" dirty="0"/>
              <a:t>自分たちで解決していこう」という考え方です。</a:t>
            </a:r>
            <a:endParaRPr lang="en-US" altLang="ja-JP" sz="2400" dirty="0"/>
          </a:p>
          <a:p>
            <a:pPr lvl="1"/>
            <a:endParaRPr lang="en-US" altLang="ja-JP" sz="2400" dirty="0"/>
          </a:p>
          <a:p>
            <a:pPr lvl="1"/>
            <a:r>
              <a:rPr lang="en-US" altLang="ja-JP" sz="2400" dirty="0"/>
              <a:t>Code for America</a:t>
            </a:r>
            <a:r>
              <a:rPr lang="ja-JP" altLang="en-US" sz="2400" dirty="0"/>
              <a:t>で、「行政サービスを</a:t>
            </a:r>
            <a:br>
              <a:rPr lang="en-US" altLang="ja-JP" sz="2400" dirty="0"/>
            </a:br>
            <a:r>
              <a:rPr lang="ja-JP" altLang="en-US" sz="2400" dirty="0"/>
              <a:t>スマホのように使いやすく」というキャッチ</a:t>
            </a:r>
            <a:br>
              <a:rPr lang="en-US" altLang="ja-JP" sz="2400" dirty="0"/>
            </a:br>
            <a:r>
              <a:rPr lang="ja-JP" altLang="en-US" sz="2400" dirty="0"/>
              <a:t>フレーズから始まり現在は、地域の課題解決</a:t>
            </a:r>
            <a:br>
              <a:rPr lang="en-US" altLang="ja-JP" sz="2400" dirty="0"/>
            </a:br>
            <a:r>
              <a:rPr lang="ja-JP" altLang="en-US" sz="2400" dirty="0" err="1"/>
              <a:t>まで</a:t>
            </a:r>
            <a:r>
              <a:rPr lang="ja-JP" altLang="en-US" sz="2400" dirty="0"/>
              <a:t>自然と発展してきました。</a:t>
            </a:r>
            <a:br>
              <a:rPr kumimoji="1" lang="en-US" altLang="ja-JP" sz="2400" dirty="0"/>
            </a:br>
            <a:endParaRPr lang="en-US" altLang="ja-JP" sz="2400" dirty="0"/>
          </a:p>
          <a:p>
            <a:pPr lvl="1"/>
            <a:endParaRPr kumimoji="1" lang="en-US" altLang="ja-JP" sz="2400" dirty="0"/>
          </a:p>
          <a:p>
            <a:r>
              <a:rPr kumimoji="1" lang="ja-JP" altLang="en-US" sz="2800" dirty="0"/>
              <a:t>シビックテック活動を、日本に取り入れている</a:t>
            </a:r>
            <a:r>
              <a:rPr lang="ja-JP" altLang="en-US" sz="2800"/>
              <a:t>のが</a:t>
            </a:r>
            <a:br>
              <a:rPr lang="en-US" altLang="ja-JP" sz="2800" dirty="0"/>
            </a:br>
            <a:r>
              <a:rPr lang="en-US" altLang="ja-JP" sz="2800" dirty="0"/>
              <a:t>Code for </a:t>
            </a:r>
            <a:r>
              <a:rPr lang="ja-JP" altLang="en-US" sz="2800" dirty="0"/>
              <a:t>団体となります。</a:t>
            </a:r>
            <a:endParaRPr kumimoji="1" lang="ja-JP" altLang="en-US" sz="28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Code for Japan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67B54-3903-4123-A569-3CEDAF2ACADE}" type="slidenum">
              <a:rPr lang="ja-JP" altLang="en-US" smtClean="0"/>
              <a:pPr/>
              <a:t>11</a:t>
            </a:fld>
            <a:endParaRPr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783" y="1834145"/>
            <a:ext cx="2234264" cy="2662341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9088" y="1834145"/>
            <a:ext cx="2435977" cy="2902703"/>
          </a:xfrm>
          <a:prstGeom prst="rect">
            <a:avLst/>
          </a:prstGeom>
        </p:spPr>
      </p:pic>
      <p:sp>
        <p:nvSpPr>
          <p:cNvPr id="10" name="片側の 2 つの角を切り取った四角形 9"/>
          <p:cNvSpPr/>
          <p:nvPr/>
        </p:nvSpPr>
        <p:spPr>
          <a:xfrm rot="21409479">
            <a:off x="8841131" y="3992678"/>
            <a:ext cx="1195828" cy="471051"/>
          </a:xfrm>
          <a:prstGeom prst="snip2Same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地域課題</a:t>
            </a:r>
            <a:endParaRPr kumimoji="1" lang="ja-JP" altLang="en-US" sz="1400" dirty="0"/>
          </a:p>
        </p:txBody>
      </p:sp>
      <p:sp>
        <p:nvSpPr>
          <p:cNvPr id="11" name="角丸四角形吹き出し 10"/>
          <p:cNvSpPr/>
          <p:nvPr/>
        </p:nvSpPr>
        <p:spPr>
          <a:xfrm>
            <a:off x="8601676" y="1364910"/>
            <a:ext cx="1545385" cy="766884"/>
          </a:xfrm>
          <a:prstGeom prst="wedgeRoundRectCallout">
            <a:avLst>
              <a:gd name="adj1" fmla="val -39438"/>
              <a:gd name="adj2" fmla="val 73107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地域にある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課題を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2" name="角丸四角形吹き出し 11"/>
          <p:cNvSpPr/>
          <p:nvPr/>
        </p:nvSpPr>
        <p:spPr>
          <a:xfrm>
            <a:off x="10513446" y="914397"/>
            <a:ext cx="1646908" cy="859587"/>
          </a:xfrm>
          <a:prstGeom prst="wedgeRoundRectCallout">
            <a:avLst>
              <a:gd name="adj1" fmla="val 19433"/>
              <a:gd name="adj2" fmla="val 89563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市民がテクノロジーを利用して解決！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片側の 2 つの角を切り取った四角形 12"/>
          <p:cNvSpPr/>
          <p:nvPr/>
        </p:nvSpPr>
        <p:spPr>
          <a:xfrm rot="770458">
            <a:off x="9862561" y="3901553"/>
            <a:ext cx="995748" cy="562132"/>
          </a:xfrm>
          <a:prstGeom prst="snip2Same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地域</a:t>
            </a:r>
            <a:br>
              <a:rPr lang="en-US" altLang="ja-JP" dirty="0"/>
            </a:br>
            <a:r>
              <a:rPr lang="ja-JP" altLang="en-US" dirty="0"/>
              <a:t>課題</a:t>
            </a:r>
            <a:endParaRPr kumimoji="1" lang="ja-JP" altLang="en-US" sz="1400" dirty="0"/>
          </a:p>
        </p:txBody>
      </p:sp>
      <p:sp>
        <p:nvSpPr>
          <p:cNvPr id="14" name="片側の 2 つの角を切り取った四角形 13"/>
          <p:cNvSpPr/>
          <p:nvPr/>
        </p:nvSpPr>
        <p:spPr>
          <a:xfrm rot="20850441">
            <a:off x="9112329" y="3614048"/>
            <a:ext cx="761789" cy="470824"/>
          </a:xfrm>
          <a:prstGeom prst="snip2Same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/>
              <a:t>地域</a:t>
            </a:r>
            <a:br>
              <a:rPr lang="en-US" altLang="ja-JP" sz="1400" dirty="0"/>
            </a:br>
            <a:r>
              <a:rPr lang="ja-JP" altLang="en-US" sz="1400" dirty="0"/>
              <a:t>課題</a:t>
            </a:r>
            <a:endParaRPr kumimoji="1" lang="ja-JP" altLang="en-US" sz="1100" dirty="0"/>
          </a:p>
        </p:txBody>
      </p:sp>
      <p:sp>
        <p:nvSpPr>
          <p:cNvPr id="15" name="片側の 2 つの角を切り取った四角形 14"/>
          <p:cNvSpPr/>
          <p:nvPr/>
        </p:nvSpPr>
        <p:spPr>
          <a:xfrm rot="203985">
            <a:off x="9738366" y="3494280"/>
            <a:ext cx="761789" cy="470824"/>
          </a:xfrm>
          <a:prstGeom prst="snip2Same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/>
              <a:t>地域</a:t>
            </a:r>
            <a:br>
              <a:rPr lang="en-US" altLang="ja-JP" sz="1400" dirty="0"/>
            </a:br>
            <a:r>
              <a:rPr lang="ja-JP" altLang="en-US" sz="1400" dirty="0"/>
              <a:t>課題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367417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円/楕円 14">
            <a:extLst>
              <a:ext uri="{FF2B5EF4-FFF2-40B4-BE49-F238E27FC236}">
                <a16:creationId xmlns:a16="http://schemas.microsoft.com/office/drawing/2014/main" id="{F4D67CB9-D9C9-D14C-A82B-81BDD0FB4C73}"/>
              </a:ext>
            </a:extLst>
          </p:cNvPr>
          <p:cNvSpPr/>
          <p:nvPr/>
        </p:nvSpPr>
        <p:spPr>
          <a:xfrm>
            <a:off x="6430267" y="2072664"/>
            <a:ext cx="3650435" cy="3479837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>
            <a:extLst>
              <a:ext uri="{FF2B5EF4-FFF2-40B4-BE49-F238E27FC236}">
                <a16:creationId xmlns:a16="http://schemas.microsoft.com/office/drawing/2014/main" id="{D755BD84-6F4C-084D-8B2E-9472A2C3658F}"/>
              </a:ext>
            </a:extLst>
          </p:cNvPr>
          <p:cNvSpPr/>
          <p:nvPr/>
        </p:nvSpPr>
        <p:spPr>
          <a:xfrm>
            <a:off x="2357600" y="2175813"/>
            <a:ext cx="3650435" cy="3479837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B31A9669-9304-DA4B-A56E-BB71D2720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/>
              <a:t>シビックテックとオープンガバナンス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17D6BDE-15F0-0B43-A80E-96EDBCF266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016888"/>
            <a:ext cx="11161395" cy="5207769"/>
          </a:xfrm>
        </p:spPr>
        <p:txBody>
          <a:bodyPr/>
          <a:lstStyle/>
          <a:p>
            <a:r>
              <a:rPr kumimoji="1" lang="ja-JP" altLang="en-US"/>
              <a:t>二つのサイクルで価値を出す。その際の血液となるのが</a:t>
            </a:r>
            <a:br>
              <a:rPr kumimoji="1" lang="en-US" altLang="ja-JP" dirty="0"/>
            </a:br>
            <a:r>
              <a:rPr kumimoji="1" lang="ja-JP" altLang="en-US"/>
              <a:t>オープンデータ</a:t>
            </a:r>
            <a:r>
              <a:rPr kumimoji="1" lang="en-US" altLang="ja-JP" dirty="0"/>
              <a:t>/</a:t>
            </a:r>
            <a:r>
              <a:rPr kumimoji="1" lang="ja-JP" altLang="en-US"/>
              <a:t>庁内データである。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41A8BB6-FBFB-C643-B351-140FF7ECF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67B54-3903-4123-A569-3CEDAF2ACADE}" type="slidenum">
              <a:rPr lang="ja-JP" altLang="en-US" smtClean="0"/>
              <a:pPr/>
              <a:t>12</a:t>
            </a:fld>
            <a:endParaRPr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05FE300-A40C-9843-95B1-38E5F6E59FBD}"/>
              </a:ext>
            </a:extLst>
          </p:cNvPr>
          <p:cNvSpPr/>
          <p:nvPr/>
        </p:nvSpPr>
        <p:spPr>
          <a:xfrm>
            <a:off x="9441562" y="2063345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省庁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0F8A60A3-1A9D-8B42-8EF9-38B6E99C5CB4}"/>
              </a:ext>
            </a:extLst>
          </p:cNvPr>
          <p:cNvSpPr/>
          <p:nvPr/>
        </p:nvSpPr>
        <p:spPr>
          <a:xfrm>
            <a:off x="9441562" y="3434946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自治体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6EF5F55-579F-D64A-AA29-3126DD6B1715}"/>
              </a:ext>
            </a:extLst>
          </p:cNvPr>
          <p:cNvSpPr/>
          <p:nvPr/>
        </p:nvSpPr>
        <p:spPr>
          <a:xfrm>
            <a:off x="9441562" y="4806547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自治体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F415659C-F476-C445-885A-33D9F4D07917}"/>
              </a:ext>
            </a:extLst>
          </p:cNvPr>
          <p:cNvSpPr/>
          <p:nvPr/>
        </p:nvSpPr>
        <p:spPr>
          <a:xfrm>
            <a:off x="1922998" y="2063345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課題を持つ</a:t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>
                <a:solidFill>
                  <a:schemeClr val="tx1"/>
                </a:solidFill>
              </a:rPr>
              <a:t>団体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58BE5DD9-CC75-EE4B-853E-38FA595E03DC}"/>
              </a:ext>
            </a:extLst>
          </p:cNvPr>
          <p:cNvSpPr/>
          <p:nvPr/>
        </p:nvSpPr>
        <p:spPr>
          <a:xfrm>
            <a:off x="1931019" y="3434946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課題を持つ</a:t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lang="en-US" altLang="ja-JP" dirty="0">
                <a:solidFill>
                  <a:schemeClr val="tx1"/>
                </a:solidFill>
              </a:rPr>
              <a:t>NPO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B1A4E8E-8D01-AC40-ADE4-CD08B69EBA2F}"/>
              </a:ext>
            </a:extLst>
          </p:cNvPr>
          <p:cNvSpPr/>
          <p:nvPr/>
        </p:nvSpPr>
        <p:spPr>
          <a:xfrm>
            <a:off x="1922998" y="4806547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課題を持つ</a:t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>
                <a:solidFill>
                  <a:schemeClr val="tx1"/>
                </a:solidFill>
              </a:rPr>
              <a:t>住民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5CA90F5C-D0D8-8848-8869-D4A36A4C8B12}"/>
              </a:ext>
            </a:extLst>
          </p:cNvPr>
          <p:cNvSpPr/>
          <p:nvPr/>
        </p:nvSpPr>
        <p:spPr>
          <a:xfrm>
            <a:off x="506892" y="1936318"/>
            <a:ext cx="1092819" cy="42852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</a:rPr>
              <a:t>課題の</a:t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源泉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602A97ED-154B-8F4C-8DA1-C2B7105777AD}"/>
              </a:ext>
            </a:extLst>
          </p:cNvPr>
          <p:cNvSpPr/>
          <p:nvPr/>
        </p:nvSpPr>
        <p:spPr>
          <a:xfrm>
            <a:off x="10676805" y="1925616"/>
            <a:ext cx="1092819" cy="42959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</a:rPr>
              <a:t>住民に</a:t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サービス</a:t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の形で</a:t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返却する課題の</a:t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源泉</a:t>
            </a:r>
          </a:p>
        </p:txBody>
      </p:sp>
      <p:sp>
        <p:nvSpPr>
          <p:cNvPr id="12" name="左矢印 11">
            <a:extLst>
              <a:ext uri="{FF2B5EF4-FFF2-40B4-BE49-F238E27FC236}">
                <a16:creationId xmlns:a16="http://schemas.microsoft.com/office/drawing/2014/main" id="{BFAED1BD-220C-AD4D-9AC7-F18699C68154}"/>
              </a:ext>
            </a:extLst>
          </p:cNvPr>
          <p:cNvSpPr/>
          <p:nvPr/>
        </p:nvSpPr>
        <p:spPr>
          <a:xfrm>
            <a:off x="1356731" y="5770754"/>
            <a:ext cx="9471103" cy="691376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行政サービス</a:t>
            </a:r>
            <a:r>
              <a:rPr kumimoji="1" lang="en-US" altLang="ja-JP" dirty="0">
                <a:solidFill>
                  <a:schemeClr val="tx1"/>
                </a:solidFill>
              </a:rPr>
              <a:t> /</a:t>
            </a:r>
            <a:r>
              <a:rPr kumimoji="1" lang="ja-JP" altLang="en-US">
                <a:solidFill>
                  <a:schemeClr val="tx1"/>
                </a:solidFill>
              </a:rPr>
              <a:t> </a:t>
            </a:r>
            <a:r>
              <a:rPr lang="ja-JP" altLang="en-US">
                <a:solidFill>
                  <a:schemeClr val="tx1"/>
                </a:solidFill>
              </a:rPr>
              <a:t>課題発見・</a:t>
            </a:r>
            <a:r>
              <a:rPr kumimoji="1" lang="ja-JP" altLang="en-US">
                <a:solidFill>
                  <a:schemeClr val="tx1"/>
                </a:solidFill>
              </a:rPr>
              <a:t>課題解決のためのオープンデータ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62964EB7-1A94-4546-88E8-52A93613056A}"/>
              </a:ext>
            </a:extLst>
          </p:cNvPr>
          <p:cNvSpPr/>
          <p:nvPr/>
        </p:nvSpPr>
        <p:spPr>
          <a:xfrm>
            <a:off x="5761951" y="3314555"/>
            <a:ext cx="914400" cy="91440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地域の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en-US" altLang="ja-JP" dirty="0">
                <a:solidFill>
                  <a:schemeClr val="tx1"/>
                </a:solidFill>
              </a:rPr>
              <a:t>Civic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en-US" altLang="ja-JP" dirty="0">
                <a:solidFill>
                  <a:schemeClr val="tx1"/>
                </a:solidFill>
              </a:rPr>
              <a:t>Tech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3" name="三角形 32">
            <a:extLst>
              <a:ext uri="{FF2B5EF4-FFF2-40B4-BE49-F238E27FC236}">
                <a16:creationId xmlns:a16="http://schemas.microsoft.com/office/drawing/2014/main" id="{EECDE6B9-71EF-7B45-88AE-56F39919ECD6}"/>
              </a:ext>
            </a:extLst>
          </p:cNvPr>
          <p:cNvSpPr/>
          <p:nvPr/>
        </p:nvSpPr>
        <p:spPr>
          <a:xfrm rot="16200000">
            <a:off x="7932644" y="1968176"/>
            <a:ext cx="542463" cy="284404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三角形 33">
            <a:extLst>
              <a:ext uri="{FF2B5EF4-FFF2-40B4-BE49-F238E27FC236}">
                <a16:creationId xmlns:a16="http://schemas.microsoft.com/office/drawing/2014/main" id="{CFBDD5B1-5CB3-964E-9091-292752331EB2}"/>
              </a:ext>
            </a:extLst>
          </p:cNvPr>
          <p:cNvSpPr/>
          <p:nvPr/>
        </p:nvSpPr>
        <p:spPr>
          <a:xfrm rot="16200000">
            <a:off x="3962809" y="5503113"/>
            <a:ext cx="542463" cy="284404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三角形 34">
            <a:extLst>
              <a:ext uri="{FF2B5EF4-FFF2-40B4-BE49-F238E27FC236}">
                <a16:creationId xmlns:a16="http://schemas.microsoft.com/office/drawing/2014/main" id="{4D996AC6-27A9-BF47-8FB3-3DCBB4C96CD2}"/>
              </a:ext>
            </a:extLst>
          </p:cNvPr>
          <p:cNvSpPr/>
          <p:nvPr/>
        </p:nvSpPr>
        <p:spPr>
          <a:xfrm rot="5400000">
            <a:off x="3998525" y="2054646"/>
            <a:ext cx="542463" cy="284404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三角形 35">
            <a:extLst>
              <a:ext uri="{FF2B5EF4-FFF2-40B4-BE49-F238E27FC236}">
                <a16:creationId xmlns:a16="http://schemas.microsoft.com/office/drawing/2014/main" id="{471BE63B-BD66-AF45-986C-B7955BC2EA83}"/>
              </a:ext>
            </a:extLst>
          </p:cNvPr>
          <p:cNvSpPr/>
          <p:nvPr/>
        </p:nvSpPr>
        <p:spPr>
          <a:xfrm rot="5400000">
            <a:off x="8046420" y="5366559"/>
            <a:ext cx="542463" cy="284404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左矢印 36">
            <a:extLst>
              <a:ext uri="{FF2B5EF4-FFF2-40B4-BE49-F238E27FC236}">
                <a16:creationId xmlns:a16="http://schemas.microsoft.com/office/drawing/2014/main" id="{5B8CFAA4-26CD-6D42-B438-F9A22AA8368A}"/>
              </a:ext>
            </a:extLst>
          </p:cNvPr>
          <p:cNvSpPr/>
          <p:nvPr/>
        </p:nvSpPr>
        <p:spPr>
          <a:xfrm>
            <a:off x="2823332" y="3466894"/>
            <a:ext cx="2897757" cy="691376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</a:rPr>
              <a:t>ICT</a:t>
            </a:r>
            <a:r>
              <a:rPr kumimoji="1" lang="ja-JP" altLang="en-US" sz="1600">
                <a:solidFill>
                  <a:schemeClr val="tx1"/>
                </a:solidFill>
              </a:rPr>
              <a:t>利活用による課題解決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107D21D-D288-834F-9AB3-6F1A4D234086}"/>
              </a:ext>
            </a:extLst>
          </p:cNvPr>
          <p:cNvSpPr txBox="1"/>
          <p:nvPr/>
        </p:nvSpPr>
        <p:spPr>
          <a:xfrm>
            <a:off x="3233578" y="3008082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/>
              <a:t>①</a:t>
            </a:r>
            <a:r>
              <a:rPr kumimoji="1" lang="ja-JP" altLang="en-US">
                <a:solidFill>
                  <a:srgbClr val="FF0000"/>
                </a:solidFill>
              </a:rPr>
              <a:t>オープンデータ</a:t>
            </a:r>
            <a:br>
              <a:rPr kumimoji="1" lang="en-US" altLang="ja-JP" dirty="0"/>
            </a:br>
            <a:r>
              <a:rPr kumimoji="1" lang="ja-JP" altLang="en-US"/>
              <a:t>利活用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ACD0193-4A84-504E-B099-ABFF9C58FA68}"/>
              </a:ext>
            </a:extLst>
          </p:cNvPr>
          <p:cNvSpPr txBox="1"/>
          <p:nvPr/>
        </p:nvSpPr>
        <p:spPr>
          <a:xfrm>
            <a:off x="5130878" y="5575268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/>
              <a:t>②</a:t>
            </a:r>
            <a:r>
              <a:rPr kumimoji="1" lang="ja-JP" altLang="en-US">
                <a:solidFill>
                  <a:srgbClr val="FF0000"/>
                </a:solidFill>
              </a:rPr>
              <a:t>庁内データ</a:t>
            </a:r>
            <a:r>
              <a:rPr kumimoji="1" lang="ja-JP" altLang="en-US"/>
              <a:t>利活用</a:t>
            </a:r>
          </a:p>
        </p:txBody>
      </p:sp>
      <p:sp>
        <p:nvSpPr>
          <p:cNvPr id="7" name="角丸四角形吹き出し 6">
            <a:extLst>
              <a:ext uri="{FF2B5EF4-FFF2-40B4-BE49-F238E27FC236}">
                <a16:creationId xmlns:a16="http://schemas.microsoft.com/office/drawing/2014/main" id="{46E87DE3-AEC2-E94D-A546-A5BB9CF8DC00}"/>
              </a:ext>
            </a:extLst>
          </p:cNvPr>
          <p:cNvSpPr/>
          <p:nvPr/>
        </p:nvSpPr>
        <p:spPr>
          <a:xfrm>
            <a:off x="4732802" y="1835191"/>
            <a:ext cx="2732768" cy="874021"/>
          </a:xfrm>
          <a:prstGeom prst="wedgeRoundRectCallout">
            <a:avLst>
              <a:gd name="adj1" fmla="val -51049"/>
              <a:gd name="adj2" fmla="val 8813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>
                <a:solidFill>
                  <a:srgbClr val="FF0000"/>
                </a:solidFill>
              </a:rPr>
              <a:t>オープンデータは補助金とは違う形で住民と協働する原動力</a:t>
            </a:r>
          </a:p>
        </p:txBody>
      </p:sp>
    </p:spTree>
    <p:extLst>
      <p:ext uri="{BB962C8B-B14F-4D97-AF65-F5344CB8AC3E}">
        <p14:creationId xmlns:p14="http://schemas.microsoft.com/office/powerpoint/2010/main" val="10533402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オープンデータの取り組み方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09565" y="1089191"/>
            <a:ext cx="11290029" cy="5135466"/>
          </a:xfrm>
        </p:spPr>
        <p:txBody>
          <a:bodyPr/>
          <a:lstStyle/>
          <a:p>
            <a:r>
              <a:rPr kumimoji="1" lang="ja-JP" altLang="en-US" dirty="0"/>
              <a:t>オープンデータの利用用途には大きく２つあります。</a:t>
            </a:r>
            <a:endParaRPr kumimoji="1"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67B54-3903-4123-A569-3CEDAF2ACADE}" type="slidenum">
              <a:rPr lang="ja-JP" altLang="en-US" smtClean="0"/>
              <a:pPr/>
              <a:t>13</a:t>
            </a:fld>
            <a:endParaRPr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03632" y="4151544"/>
            <a:ext cx="3384260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FF0000"/>
                </a:solidFill>
              </a:rPr>
              <a:t>すべての基盤となる確認</a:t>
            </a:r>
            <a:endParaRPr lang="en-US" altLang="ja-JP" sz="2400" dirty="0">
              <a:solidFill>
                <a:srgbClr val="FF0000"/>
              </a:solidFill>
            </a:endParaRPr>
          </a:p>
          <a:p>
            <a:r>
              <a:rPr lang="ja-JP" altLang="en-US" sz="2400" dirty="0">
                <a:solidFill>
                  <a:srgbClr val="FF0000"/>
                </a:solidFill>
              </a:rPr>
              <a:t>比較に必要なデータ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631766" y="4179503"/>
            <a:ext cx="3648756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solidFill>
                  <a:srgbClr val="FF0000"/>
                </a:solidFill>
              </a:rPr>
              <a:t>必要かどうかお互い確認し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r>
              <a:rPr kumimoji="1" lang="ja-JP" altLang="en-US" sz="2400" dirty="0">
                <a:solidFill>
                  <a:srgbClr val="FF0000"/>
                </a:solidFill>
              </a:rPr>
              <a:t>協働で作成するデータ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18808" y="1721314"/>
            <a:ext cx="41841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「アイデアや課題解決の裏づけ</a:t>
            </a:r>
            <a:endParaRPr lang="en-US" altLang="ja-JP" sz="2400" dirty="0"/>
          </a:p>
          <a:p>
            <a:r>
              <a:rPr lang="ja-JP" altLang="en-US" sz="2400" dirty="0"/>
              <a:t>　　背景の確認に利用する」</a:t>
            </a:r>
            <a:endParaRPr kumimoji="1" lang="ja-JP" altLang="en-US" sz="2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705042" y="1721314"/>
            <a:ext cx="31406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「課題解決のための</a:t>
            </a:r>
            <a:endParaRPr lang="en-US" altLang="ja-JP" sz="2400" dirty="0"/>
          </a:p>
          <a:p>
            <a:r>
              <a:rPr lang="ja-JP" altLang="en-US" sz="2400" dirty="0"/>
              <a:t>　　仕組みに利用する」</a:t>
            </a:r>
            <a:endParaRPr kumimoji="1" lang="ja-JP" altLang="en-US" sz="2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09566" y="2569391"/>
            <a:ext cx="426591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ja-JP" altLang="en-US" dirty="0"/>
              <a:t>統計データなどの行政の基礎データは</a:t>
            </a:r>
            <a:endParaRPr lang="en-US" altLang="ja-JP" dirty="0"/>
          </a:p>
          <a:p>
            <a:pPr marL="0" lvl="2"/>
            <a:r>
              <a:rPr lang="ja-JP" altLang="en-US" dirty="0"/>
              <a:t>そもそも市民が考えている課題が、本当に</a:t>
            </a:r>
            <a:br>
              <a:rPr lang="en-US" altLang="ja-JP" dirty="0"/>
            </a:br>
            <a:r>
              <a:rPr lang="ja-JP" altLang="en-US" dirty="0"/>
              <a:t>課題なのか、アイデアで解決できる</a:t>
            </a:r>
            <a:endParaRPr lang="en-US" altLang="ja-JP" dirty="0"/>
          </a:p>
          <a:p>
            <a:pPr marL="0" lvl="2"/>
            <a:r>
              <a:rPr lang="ja-JP" altLang="en-US" dirty="0"/>
              <a:t>ターゲット数が本当に存在するのか</a:t>
            </a:r>
            <a:endParaRPr lang="en-US" altLang="ja-JP" dirty="0"/>
          </a:p>
          <a:p>
            <a:pPr marL="0" lvl="2"/>
            <a:r>
              <a:rPr lang="ja-JP" altLang="en-US" dirty="0"/>
              <a:t>確認する際に必要となります。</a:t>
            </a:r>
            <a:endParaRPr lang="en-US" altLang="ja-JP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297778" y="2497441"/>
            <a:ext cx="441499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ja-JP" altLang="en-US" dirty="0"/>
              <a:t>課題解決時には、既存のデータだけでなく</a:t>
            </a:r>
            <a:endParaRPr lang="en-US" altLang="ja-JP" dirty="0"/>
          </a:p>
          <a:p>
            <a:pPr marL="0" lvl="2"/>
            <a:r>
              <a:rPr lang="ja-JP" altLang="en-US" dirty="0"/>
              <a:t>新しいデータが必要になることもある。</a:t>
            </a:r>
            <a:br>
              <a:rPr lang="en-US" altLang="ja-JP" dirty="0"/>
            </a:br>
            <a:r>
              <a:rPr lang="ja-JP" altLang="en-US" dirty="0"/>
              <a:t>民でもできるのか、公の力が必要なのか</a:t>
            </a:r>
            <a:endParaRPr lang="en-US" altLang="ja-JP" dirty="0"/>
          </a:p>
          <a:p>
            <a:pPr marL="0" lvl="2"/>
            <a:r>
              <a:rPr lang="ja-JP" altLang="en-US" dirty="0"/>
              <a:t>確認し、データを作る効果があると判断</a:t>
            </a:r>
            <a:endParaRPr lang="en-US" altLang="ja-JP" dirty="0"/>
          </a:p>
          <a:p>
            <a:pPr marL="0" lvl="2"/>
            <a:r>
              <a:rPr lang="ja-JP" altLang="en-US" dirty="0"/>
              <a:t>したなら一緒に協力して課題解決に向かう。</a:t>
            </a:r>
          </a:p>
        </p:txBody>
      </p:sp>
      <p:sp>
        <p:nvSpPr>
          <p:cNvPr id="18" name="三角形 17"/>
          <p:cNvSpPr/>
          <p:nvPr/>
        </p:nvSpPr>
        <p:spPr>
          <a:xfrm rot="5400000">
            <a:off x="4799736" y="3204064"/>
            <a:ext cx="2741941" cy="759014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45DB104-4593-604F-A8B8-3E8CCA56B44D}"/>
              </a:ext>
            </a:extLst>
          </p:cNvPr>
          <p:cNvSpPr txBox="1"/>
          <p:nvPr/>
        </p:nvSpPr>
        <p:spPr>
          <a:xfrm>
            <a:off x="709566" y="5102621"/>
            <a:ext cx="399340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【</a:t>
            </a:r>
            <a:r>
              <a:rPr lang="ja-JP" altLang="en-US" sz="1400"/>
              <a:t>文部科学省の全国実態調査</a:t>
            </a:r>
            <a:r>
              <a:rPr lang="en-US" altLang="ja-JP" sz="1400" dirty="0"/>
              <a:t>】</a:t>
            </a:r>
          </a:p>
          <a:p>
            <a:endParaRPr lang="en-US" altLang="ja-JP" sz="1400" dirty="0"/>
          </a:p>
          <a:p>
            <a:r>
              <a:rPr lang="ja-JP" altLang="en-US" sz="1400"/>
              <a:t>・</a:t>
            </a:r>
            <a:r>
              <a:rPr lang="en-US" altLang="ja-JP" sz="1400" dirty="0"/>
              <a:t>2013</a:t>
            </a:r>
            <a:r>
              <a:rPr lang="ja-JP" altLang="en-US" sz="1400"/>
              <a:t>年食物アレルギーのある公立小中高校の</a:t>
            </a:r>
          </a:p>
          <a:p>
            <a:r>
              <a:rPr lang="ja-JP" altLang="en-US" sz="1400"/>
              <a:t>　児童生徒が全国で約</a:t>
            </a:r>
            <a:r>
              <a:rPr lang="en-US" altLang="ja-JP" sz="1400" dirty="0"/>
              <a:t>45</a:t>
            </a:r>
            <a:r>
              <a:rPr lang="ja-JP" altLang="en-US" sz="1400"/>
              <a:t>万４千人</a:t>
            </a:r>
          </a:p>
          <a:p>
            <a:r>
              <a:rPr lang="ja-JP" altLang="en-US" sz="1400"/>
              <a:t>・</a:t>
            </a:r>
            <a:r>
              <a:rPr lang="en-US" altLang="ja-JP" sz="1400" dirty="0"/>
              <a:t>2004</a:t>
            </a:r>
            <a:r>
              <a:rPr lang="ja-JP" altLang="en-US" sz="1400"/>
              <a:t>年の前回調査の約</a:t>
            </a:r>
            <a:r>
              <a:rPr lang="en-US" altLang="ja-JP" sz="1400" dirty="0"/>
              <a:t>33</a:t>
            </a:r>
            <a:r>
              <a:rPr lang="ja-JP" altLang="en-US" sz="1400"/>
              <a:t>万人に比べて</a:t>
            </a:r>
          </a:p>
          <a:p>
            <a:r>
              <a:rPr lang="ja-JP" altLang="en-US" sz="1400"/>
              <a:t>　約</a:t>
            </a:r>
            <a:r>
              <a:rPr lang="en-US" altLang="ja-JP" sz="1400" dirty="0"/>
              <a:t>12</a:t>
            </a:r>
            <a:r>
              <a:rPr lang="ja-JP" altLang="en-US" sz="1400"/>
              <a:t>万４千人増加</a:t>
            </a:r>
          </a:p>
        </p:txBody>
      </p:sp>
      <p:sp>
        <p:nvSpPr>
          <p:cNvPr id="7" name="右矢印 6">
            <a:extLst>
              <a:ext uri="{FF2B5EF4-FFF2-40B4-BE49-F238E27FC236}">
                <a16:creationId xmlns:a16="http://schemas.microsoft.com/office/drawing/2014/main" id="{99A04B25-5BB0-AA45-8E74-CF8CD2A676C5}"/>
              </a:ext>
            </a:extLst>
          </p:cNvPr>
          <p:cNvSpPr/>
          <p:nvPr/>
        </p:nvSpPr>
        <p:spPr>
          <a:xfrm>
            <a:off x="4975477" y="5102621"/>
            <a:ext cx="2322301" cy="1237262"/>
          </a:xfrm>
          <a:prstGeom prst="rightArrow">
            <a:avLst>
              <a:gd name="adj1" fmla="val 72008"/>
              <a:gd name="adj2" fmla="val 4587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chemeClr val="tx1"/>
                </a:solidFill>
              </a:rPr>
              <a:t>【</a:t>
            </a:r>
            <a:r>
              <a:rPr kumimoji="1" lang="ja-JP" altLang="en-US" sz="1200">
                <a:solidFill>
                  <a:schemeClr val="tx1"/>
                </a:solidFill>
              </a:rPr>
              <a:t>お母さんの課題</a:t>
            </a:r>
            <a:r>
              <a:rPr kumimoji="1" lang="en-US" altLang="ja-JP" sz="1200" dirty="0">
                <a:solidFill>
                  <a:schemeClr val="tx1"/>
                </a:solidFill>
              </a:rPr>
              <a:t>】</a:t>
            </a:r>
            <a:br>
              <a:rPr kumimoji="1" lang="en-US" altLang="ja-JP" sz="1200" dirty="0">
                <a:solidFill>
                  <a:schemeClr val="tx1"/>
                </a:solidFill>
              </a:rPr>
            </a:br>
            <a:r>
              <a:rPr kumimoji="1" lang="ja-JP" altLang="en-US" sz="1200">
                <a:solidFill>
                  <a:schemeClr val="tx1"/>
                </a:solidFill>
              </a:rPr>
              <a:t>給食の献立に</a:t>
            </a:r>
            <a:br>
              <a:rPr kumimoji="1" lang="en-US" altLang="ja-JP" sz="1200" dirty="0">
                <a:solidFill>
                  <a:schemeClr val="tx1"/>
                </a:solidFill>
              </a:rPr>
            </a:br>
            <a:r>
              <a:rPr kumimoji="1" lang="ja-JP" altLang="en-US" sz="1200">
                <a:solidFill>
                  <a:schemeClr val="tx1"/>
                </a:solidFill>
              </a:rPr>
              <a:t>アレルギーの原因が</a:t>
            </a:r>
            <a:br>
              <a:rPr kumimoji="1" lang="en-US" altLang="ja-JP" sz="1200" dirty="0">
                <a:solidFill>
                  <a:schemeClr val="tx1"/>
                </a:solidFill>
              </a:rPr>
            </a:br>
            <a:r>
              <a:rPr kumimoji="1" lang="ja-JP" altLang="en-US" sz="1200">
                <a:solidFill>
                  <a:schemeClr val="tx1"/>
                </a:solidFill>
              </a:rPr>
              <a:t>入っているかわからない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D3CB429-AD64-0C4D-A5E5-D843C4D3A529}"/>
              </a:ext>
            </a:extLst>
          </p:cNvPr>
          <p:cNvSpPr txBox="1"/>
          <p:nvPr/>
        </p:nvSpPr>
        <p:spPr>
          <a:xfrm>
            <a:off x="7431000" y="5114496"/>
            <a:ext cx="359585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【</a:t>
            </a:r>
            <a:r>
              <a:rPr lang="ja-JP" altLang="en-US" sz="1400"/>
              <a:t>生駒市の</a:t>
            </a:r>
            <a:r>
              <a:rPr lang="en-US" altLang="ja-JP" sz="1400" dirty="0"/>
              <a:t>4919</a:t>
            </a:r>
            <a:r>
              <a:rPr lang="ja-JP" altLang="en-US" sz="1400"/>
              <a:t>アプリ</a:t>
            </a:r>
            <a:r>
              <a:rPr lang="en-US" altLang="ja-JP" sz="1400" dirty="0"/>
              <a:t>】</a:t>
            </a:r>
          </a:p>
          <a:p>
            <a:br>
              <a:rPr lang="en-US" altLang="ja-JP" sz="1400" dirty="0"/>
            </a:br>
            <a:r>
              <a:rPr lang="ja-JP" altLang="en-US" sz="1400"/>
              <a:t>給食の献立情報に、アレルギー源の情報を</a:t>
            </a:r>
            <a:br>
              <a:rPr lang="en-US" altLang="ja-JP" sz="1400" dirty="0"/>
            </a:br>
            <a:r>
              <a:rPr lang="ja-JP" altLang="en-US" sz="1400"/>
              <a:t>オープンデータとして加えてもらい</a:t>
            </a:r>
            <a:br>
              <a:rPr lang="en-US" altLang="ja-JP" sz="1400" dirty="0"/>
            </a:br>
            <a:r>
              <a:rPr lang="ja-JP" altLang="en-US" sz="1400"/>
              <a:t>アプリとして公開。</a:t>
            </a:r>
          </a:p>
        </p:txBody>
      </p:sp>
    </p:spTree>
    <p:extLst>
      <p:ext uri="{BB962C8B-B14F-4D97-AF65-F5344CB8AC3E}">
        <p14:creationId xmlns:p14="http://schemas.microsoft.com/office/powerpoint/2010/main" val="7419002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87AD6D-584A-4F43-A88A-4E74A2A31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/>
              <a:t>課題解決はアプリだけか？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45F3BE9-8D47-8C45-BF18-789A32830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オープンデータでアプリ</a:t>
            </a:r>
            <a:r>
              <a:rPr lang="ja-JP" altLang="en-US" dirty="0"/>
              <a:t>を作ることを目的としない。</a:t>
            </a:r>
            <a:br>
              <a:rPr lang="en-US" altLang="ja-JP" dirty="0"/>
            </a:br>
            <a:r>
              <a:rPr lang="ja-JP" altLang="en-US" dirty="0"/>
              <a:t>すべきことは価値を出すこと。それが市民</a:t>
            </a:r>
            <a:r>
              <a:rPr lang="ja-JP" altLang="en-US"/>
              <a:t>との協働</a:t>
            </a:r>
            <a:r>
              <a:rPr lang="ja-JP" altLang="en-US" dirty="0"/>
              <a:t>につながる。</a:t>
            </a:r>
            <a:endParaRPr lang="en-US" altLang="ja-JP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C8E2D92-B727-7541-B3FD-F9725A16CF94}"/>
              </a:ext>
            </a:extLst>
          </p:cNvPr>
          <p:cNvSpPr/>
          <p:nvPr/>
        </p:nvSpPr>
        <p:spPr>
          <a:xfrm>
            <a:off x="1079500" y="3404254"/>
            <a:ext cx="1574800" cy="1117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課題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D27BC3E-BD69-024F-9129-8F868B30C166}"/>
              </a:ext>
            </a:extLst>
          </p:cNvPr>
          <p:cNvSpPr/>
          <p:nvPr/>
        </p:nvSpPr>
        <p:spPr>
          <a:xfrm>
            <a:off x="6096000" y="2187151"/>
            <a:ext cx="1574800" cy="1117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アプリ</a:t>
            </a:r>
            <a:br>
              <a:rPr lang="en-US" altLang="ja-JP" sz="2000" dirty="0">
                <a:solidFill>
                  <a:schemeClr val="tx1"/>
                </a:solidFill>
              </a:rPr>
            </a:br>
            <a:r>
              <a:rPr lang="ja-JP" altLang="en-US" sz="2000" dirty="0">
                <a:solidFill>
                  <a:schemeClr val="tx1"/>
                </a:solidFill>
              </a:rPr>
              <a:t>作成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6" name="フローチャート: 磁気ディスク 5">
            <a:extLst>
              <a:ext uri="{FF2B5EF4-FFF2-40B4-BE49-F238E27FC236}">
                <a16:creationId xmlns:a16="http://schemas.microsoft.com/office/drawing/2014/main" id="{58DF2A68-5102-5F4B-B4F1-74749D954E71}"/>
              </a:ext>
            </a:extLst>
          </p:cNvPr>
          <p:cNvSpPr/>
          <p:nvPr/>
        </p:nvSpPr>
        <p:spPr>
          <a:xfrm>
            <a:off x="3721100" y="3309004"/>
            <a:ext cx="1346200" cy="1308100"/>
          </a:xfrm>
          <a:prstGeom prst="flowChartMagneticDisk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オープン</a:t>
            </a:r>
            <a:br>
              <a:rPr kumimoji="1" lang="en-US" altLang="ja-JP" sz="2000" dirty="0">
                <a:solidFill>
                  <a:schemeClr val="tx1"/>
                </a:solidFill>
              </a:rPr>
            </a:br>
            <a:r>
              <a:rPr kumimoji="1" lang="ja-JP" altLang="en-US" sz="2000" dirty="0">
                <a:solidFill>
                  <a:schemeClr val="tx1"/>
                </a:solidFill>
              </a:rPr>
              <a:t>データ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A319E2C-22CC-ED4F-A48E-D22135109112}"/>
              </a:ext>
            </a:extLst>
          </p:cNvPr>
          <p:cNvSpPr/>
          <p:nvPr/>
        </p:nvSpPr>
        <p:spPr>
          <a:xfrm>
            <a:off x="6096000" y="3404254"/>
            <a:ext cx="1574800" cy="1117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データ</a:t>
            </a:r>
            <a:br>
              <a:rPr lang="en-US" altLang="ja-JP" sz="2000" dirty="0">
                <a:solidFill>
                  <a:schemeClr val="tx1"/>
                </a:solidFill>
              </a:rPr>
            </a:br>
            <a:r>
              <a:rPr lang="ja-JP" altLang="en-US" sz="2000" dirty="0">
                <a:solidFill>
                  <a:schemeClr val="tx1"/>
                </a:solidFill>
              </a:rPr>
              <a:t>作成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871B8C1-A36D-6A4C-9846-0036BA6407A1}"/>
              </a:ext>
            </a:extLst>
          </p:cNvPr>
          <p:cNvSpPr/>
          <p:nvPr/>
        </p:nvSpPr>
        <p:spPr>
          <a:xfrm>
            <a:off x="6096000" y="4621357"/>
            <a:ext cx="1574800" cy="1117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既存</a:t>
            </a:r>
            <a:r>
              <a:rPr lang="ja-JP" altLang="en-US" sz="2000">
                <a:solidFill>
                  <a:schemeClr val="tx1"/>
                </a:solidFill>
              </a:rPr>
              <a:t>サービスを活用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34E57A7-AEBE-2146-94CE-EF55F3D4D05E}"/>
              </a:ext>
            </a:extLst>
          </p:cNvPr>
          <p:cNvSpPr/>
          <p:nvPr/>
        </p:nvSpPr>
        <p:spPr>
          <a:xfrm>
            <a:off x="9105898" y="2198711"/>
            <a:ext cx="1574800" cy="35235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課題</a:t>
            </a:r>
            <a:br>
              <a:rPr lang="en-US" altLang="ja-JP" sz="2400" dirty="0">
                <a:solidFill>
                  <a:schemeClr val="tx1"/>
                </a:solidFill>
              </a:rPr>
            </a:br>
            <a:r>
              <a:rPr lang="ja-JP" altLang="en-US" sz="2400" dirty="0">
                <a:solidFill>
                  <a:schemeClr val="tx1"/>
                </a:solidFill>
              </a:rPr>
              <a:t>解決</a:t>
            </a:r>
            <a:endParaRPr lang="en-US" altLang="ja-JP" sz="2400" dirty="0">
              <a:solidFill>
                <a:schemeClr val="tx1"/>
              </a:solidFill>
            </a:endParaRPr>
          </a:p>
          <a:p>
            <a:pPr algn="ctr"/>
            <a:br>
              <a:rPr lang="en-US" altLang="ja-JP" sz="2400" dirty="0">
                <a:solidFill>
                  <a:schemeClr val="tx1"/>
                </a:solidFill>
              </a:rPr>
            </a:br>
            <a:r>
              <a:rPr lang="ja-JP" altLang="en-US" sz="2400" dirty="0">
                <a:solidFill>
                  <a:schemeClr val="tx1"/>
                </a:solidFill>
              </a:rPr>
              <a:t>↓</a:t>
            </a:r>
            <a:endParaRPr lang="en-US" altLang="ja-JP" sz="2400" dirty="0">
              <a:solidFill>
                <a:schemeClr val="tx1"/>
              </a:solidFill>
            </a:endParaRPr>
          </a:p>
          <a:p>
            <a:pPr algn="ctr"/>
            <a:endParaRPr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価値</a:t>
            </a:r>
          </a:p>
        </p:txBody>
      </p:sp>
      <p:sp>
        <p:nvSpPr>
          <p:cNvPr id="10" name="加算記号 9">
            <a:extLst>
              <a:ext uri="{FF2B5EF4-FFF2-40B4-BE49-F238E27FC236}">
                <a16:creationId xmlns:a16="http://schemas.microsoft.com/office/drawing/2014/main" id="{F90BBA50-0F9E-3647-B416-7AA2FBA9EBEC}"/>
              </a:ext>
            </a:extLst>
          </p:cNvPr>
          <p:cNvSpPr/>
          <p:nvPr/>
        </p:nvSpPr>
        <p:spPr>
          <a:xfrm>
            <a:off x="5156200" y="3607454"/>
            <a:ext cx="762000" cy="711200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三角形 10">
            <a:extLst>
              <a:ext uri="{FF2B5EF4-FFF2-40B4-BE49-F238E27FC236}">
                <a16:creationId xmlns:a16="http://schemas.microsoft.com/office/drawing/2014/main" id="{7ED63E7C-45DF-1943-A123-67085E897DD0}"/>
              </a:ext>
            </a:extLst>
          </p:cNvPr>
          <p:cNvSpPr/>
          <p:nvPr/>
        </p:nvSpPr>
        <p:spPr>
          <a:xfrm rot="5400000">
            <a:off x="7562849" y="3730883"/>
            <a:ext cx="1651000" cy="421481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三角形 11">
            <a:extLst>
              <a:ext uri="{FF2B5EF4-FFF2-40B4-BE49-F238E27FC236}">
                <a16:creationId xmlns:a16="http://schemas.microsoft.com/office/drawing/2014/main" id="{5EA732CB-6BC6-C94E-90A2-2393BE2380F1}"/>
              </a:ext>
            </a:extLst>
          </p:cNvPr>
          <p:cNvSpPr/>
          <p:nvPr/>
        </p:nvSpPr>
        <p:spPr>
          <a:xfrm rot="5400000">
            <a:off x="2406649" y="3718184"/>
            <a:ext cx="1651000" cy="421481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25A9A32-0670-2149-AB99-FAFF48FB22A5}"/>
              </a:ext>
            </a:extLst>
          </p:cNvPr>
          <p:cNvSpPr/>
          <p:nvPr/>
        </p:nvSpPr>
        <p:spPr>
          <a:xfrm>
            <a:off x="973156" y="5797277"/>
            <a:ext cx="10245687" cy="9805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>
                <a:solidFill>
                  <a:schemeClr val="tx1"/>
                </a:solidFill>
              </a:rPr>
              <a:t>課題を一緒に考えられる市民を増やし</a:t>
            </a:r>
            <a:br>
              <a:rPr lang="en-US" altLang="ja-JP" sz="2800" dirty="0">
                <a:solidFill>
                  <a:schemeClr val="tx1"/>
                </a:solidFill>
              </a:rPr>
            </a:br>
            <a:r>
              <a:rPr lang="ja-JP" altLang="en-US" sz="2800">
                <a:solidFill>
                  <a:schemeClr val="tx1"/>
                </a:solidFill>
              </a:rPr>
              <a:t>一緒に情報の活用方法を考える</a:t>
            </a:r>
            <a:endParaRPr kumimoji="1" lang="ja-JP" altLang="en-US" sz="2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9564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762D49-E433-CB48-9CE7-59B3DF723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/>
              <a:t>先進自治体との大きな違い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85F790D-973F-214E-9A38-8B52403666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/>
              <a:t>先進自治体は、取り組みが早い点もありますが</a:t>
            </a:r>
            <a:br>
              <a:rPr kumimoji="1" lang="en-US" altLang="ja-JP" sz="3200" dirty="0"/>
            </a:br>
            <a:r>
              <a:rPr kumimoji="1" lang="ja-JP" altLang="en-US" sz="3200"/>
              <a:t>「市民」「大学」「企業」と一緒になって</a:t>
            </a:r>
            <a:br>
              <a:rPr lang="en-US" altLang="ja-JP" sz="3200" dirty="0"/>
            </a:br>
            <a:r>
              <a:rPr kumimoji="1" lang="ja-JP" altLang="en-US" sz="3200"/>
              <a:t>どんな情報が必要なのか、どんな課題があるのか。</a:t>
            </a:r>
            <a:br>
              <a:rPr kumimoji="1" lang="en-US" altLang="ja-JP" sz="3200" dirty="0"/>
            </a:br>
            <a:r>
              <a:rPr kumimoji="1" lang="ja-JP" altLang="en-US" sz="3200"/>
              <a:t>そういうところも重視しています。</a:t>
            </a:r>
            <a:endParaRPr kumimoji="1" lang="en-US" altLang="ja-JP" sz="3200" dirty="0"/>
          </a:p>
          <a:p>
            <a:endParaRPr lang="en-US" altLang="ja-JP" sz="3200" dirty="0"/>
          </a:p>
          <a:p>
            <a:r>
              <a:rPr kumimoji="1" lang="ja-JP" altLang="en-US" sz="3200"/>
              <a:t>オープンデータの問い合わせが来ない。</a:t>
            </a:r>
            <a:br>
              <a:rPr kumimoji="1" lang="en-US" altLang="ja-JP" sz="3200" dirty="0"/>
            </a:br>
            <a:r>
              <a:rPr kumimoji="1" lang="ja-JP" altLang="en-US" sz="3200"/>
              <a:t>そんな風に考えていませんか？オープンデータという</a:t>
            </a:r>
            <a:br>
              <a:rPr kumimoji="1" lang="en-US" altLang="ja-JP" sz="3200" dirty="0"/>
            </a:br>
            <a:r>
              <a:rPr kumimoji="1" lang="ja-JP" altLang="en-US" sz="3200"/>
              <a:t>単語を知っている人は、もともとそういうことに</a:t>
            </a:r>
            <a:br>
              <a:rPr kumimoji="1" lang="en-US" altLang="ja-JP" sz="3200" dirty="0"/>
            </a:br>
            <a:r>
              <a:rPr kumimoji="1" lang="ja-JP" altLang="en-US" sz="3200"/>
              <a:t>興味のある人だけです。一般市民は知らないのです。</a:t>
            </a:r>
            <a:br>
              <a:rPr kumimoji="1" lang="en-US" altLang="ja-JP" sz="3200" dirty="0"/>
            </a:br>
            <a:r>
              <a:rPr kumimoji="1" lang="ja-JP" altLang="en-US" sz="3200"/>
              <a:t>そこにしっかりとアプローチすることが必要です。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070F17B-33CD-0543-B3A0-C224FBBCE9A9}"/>
              </a:ext>
            </a:extLst>
          </p:cNvPr>
          <p:cNvSpPr/>
          <p:nvPr/>
        </p:nvSpPr>
        <p:spPr>
          <a:xfrm>
            <a:off x="973156" y="5797277"/>
            <a:ext cx="10245687" cy="9805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>
                <a:solidFill>
                  <a:schemeClr val="tx1"/>
                </a:solidFill>
              </a:rPr>
              <a:t>事例以前の問題として、市民協働の取り組みがなければ</a:t>
            </a:r>
            <a:br>
              <a:rPr lang="en-US" altLang="ja-JP" sz="2800" dirty="0">
                <a:solidFill>
                  <a:schemeClr val="tx1"/>
                </a:solidFill>
              </a:rPr>
            </a:br>
            <a:r>
              <a:rPr lang="ja-JP" altLang="en-US" sz="2800">
                <a:solidFill>
                  <a:schemeClr val="tx1"/>
                </a:solidFill>
              </a:rPr>
              <a:t>アプリの形だけ真似ても利活用は進まない。</a:t>
            </a:r>
            <a:endParaRPr kumimoji="1" lang="ja-JP" altLang="en-US" sz="2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553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45E17B-C085-4546-A465-EE31894D6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/>
              <a:t>事例の注意：「作りやすい≠地域で使える」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ABDD23-9C28-7E4A-85E8-E183D7CCA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例えば、みなさんご存知の「</a:t>
            </a:r>
            <a:r>
              <a:rPr lang="en-US" altLang="ja-JP" dirty="0"/>
              <a:t>5374.</a:t>
            </a:r>
            <a:r>
              <a:rPr lang="en" altLang="ja-JP" dirty="0" err="1"/>
              <a:t>jp</a:t>
            </a:r>
            <a:r>
              <a:rPr lang="ja-JP" altLang="en"/>
              <a:t>」</a:t>
            </a:r>
            <a:r>
              <a:rPr lang="ja-JP" altLang="en-US"/>
              <a:t>は、シビックテックを</a:t>
            </a:r>
            <a:br>
              <a:rPr lang="en-US" altLang="ja-JP" dirty="0"/>
            </a:br>
            <a:r>
              <a:rPr lang="ja-JP" altLang="en-US"/>
              <a:t>知る「</a:t>
            </a:r>
            <a:r>
              <a:rPr lang="en" altLang="ja-JP" dirty="0"/>
              <a:t>Hallow World</a:t>
            </a:r>
            <a:r>
              <a:rPr lang="ja-JP" altLang="en"/>
              <a:t>」</a:t>
            </a:r>
            <a:r>
              <a:rPr lang="ja-JP" altLang="en-US"/>
              <a:t>的な存在であるが、型だけ真似ても</a:t>
            </a:r>
            <a:br>
              <a:rPr lang="en-US" altLang="ja-JP" dirty="0"/>
            </a:br>
            <a:r>
              <a:rPr lang="ja-JP" altLang="en-US"/>
              <a:t>それ以降の発展はないです。</a:t>
            </a:r>
            <a:endParaRPr lang="en-US" altLang="ja-JP" dirty="0"/>
          </a:p>
          <a:p>
            <a:endParaRPr lang="en-US" altLang="ja-JP" dirty="0"/>
          </a:p>
          <a:p>
            <a:r>
              <a:rPr kumimoji="1" lang="ja-JP" altLang="en-US"/>
              <a:t>公式サイト調べですが、</a:t>
            </a:r>
            <a:r>
              <a:rPr lang="ja-JP" altLang="en-US"/>
              <a:t>三重県だと伊賀市</a:t>
            </a:r>
            <a:r>
              <a:rPr kumimoji="1" lang="ja-JP" altLang="en-US"/>
              <a:t>でも作られています。しかし、使われていますか？</a:t>
            </a:r>
            <a:endParaRPr kumimoji="1" lang="en-US" altLang="ja-JP" dirty="0"/>
          </a:p>
          <a:p>
            <a:r>
              <a:rPr lang="ja-JP" altLang="en-US"/>
              <a:t>また、作った後、市民との協働が進み、オープンデータを更に活用が進んでいますか？</a:t>
            </a:r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8C940ED-EACE-904C-8385-ADE80AB3EF35}"/>
              </a:ext>
            </a:extLst>
          </p:cNvPr>
          <p:cNvSpPr/>
          <p:nvPr/>
        </p:nvSpPr>
        <p:spPr>
          <a:xfrm>
            <a:off x="973156" y="6176963"/>
            <a:ext cx="10245687" cy="6008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</a:rPr>
              <a:t>地域の巻き込みなしに、地域の活性化は進まない。</a:t>
            </a:r>
          </a:p>
        </p:txBody>
      </p:sp>
    </p:spTree>
    <p:extLst>
      <p:ext uri="{BB962C8B-B14F-4D97-AF65-F5344CB8AC3E}">
        <p14:creationId xmlns:p14="http://schemas.microsoft.com/office/powerpoint/2010/main" val="24460743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389EBC-FFAC-8345-B9B3-0DD582296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0E8A20-F95A-F64A-83BE-F4FCBC76C0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4800"/>
              <a:t>市民のやりたいものと</a:t>
            </a:r>
            <a:br>
              <a:rPr lang="en-US" altLang="ja-JP" sz="4800" dirty="0"/>
            </a:br>
            <a:r>
              <a:rPr lang="ja-JP" altLang="en-US" sz="4800"/>
              <a:t>自治体のやるべきときが一致した時</a:t>
            </a:r>
          </a:p>
          <a:p>
            <a:endParaRPr lang="en-US" altLang="ja-JP" sz="4800" dirty="0"/>
          </a:p>
          <a:p>
            <a:pPr marL="0" indent="0" algn="ctr">
              <a:buNone/>
            </a:pPr>
            <a:r>
              <a:rPr lang="ja-JP" altLang="en-US" sz="4800"/>
              <a:t>そこにオープンガバナンスと</a:t>
            </a:r>
            <a:br>
              <a:rPr lang="en-US" altLang="ja-JP" sz="4800" dirty="0"/>
            </a:br>
            <a:r>
              <a:rPr lang="ja-JP" altLang="en-US" sz="4800"/>
              <a:t>データ利活用社会が生まれる</a:t>
            </a:r>
          </a:p>
        </p:txBody>
      </p:sp>
    </p:spTree>
    <p:extLst>
      <p:ext uri="{BB962C8B-B14F-4D97-AF65-F5344CB8AC3E}">
        <p14:creationId xmlns:p14="http://schemas.microsoft.com/office/powerpoint/2010/main" val="16144435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389EBC-FFAC-8345-B9B3-0DD582296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0E8A20-F95A-F64A-83BE-F4FCBC76C0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4800"/>
              <a:t>では、もう一つ見方を変えてみよう</a:t>
            </a:r>
          </a:p>
        </p:txBody>
      </p:sp>
    </p:spTree>
    <p:extLst>
      <p:ext uri="{BB962C8B-B14F-4D97-AF65-F5344CB8AC3E}">
        <p14:creationId xmlns:p14="http://schemas.microsoft.com/office/powerpoint/2010/main" val="18545550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F2B146-1C03-3444-BC62-BAB061F76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" altLang="ja-JP" dirty="0"/>
              <a:t>Web</a:t>
            </a:r>
            <a:r>
              <a:rPr lang="ja-JP" altLang="en-US"/>
              <a:t>上に公開してたってダメ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61B5867-5E32-6342-9178-AAF1AFDCAA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5400"/>
              <a:t>皆さん、スマフォで自分の</a:t>
            </a:r>
            <a:br>
              <a:rPr lang="en-US" altLang="ja-JP" sz="5400" dirty="0"/>
            </a:br>
            <a:r>
              <a:rPr lang="ja-JP" altLang="en-US" sz="5400"/>
              <a:t>自治体のページみてください。</a:t>
            </a:r>
            <a:endParaRPr kumimoji="1" lang="ja-JP" altLang="en-US" sz="5400"/>
          </a:p>
        </p:txBody>
      </p:sp>
    </p:spTree>
    <p:extLst>
      <p:ext uri="{BB962C8B-B14F-4D97-AF65-F5344CB8AC3E}">
        <p14:creationId xmlns:p14="http://schemas.microsoft.com/office/powerpoint/2010/main" val="2721787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D55462-7EFA-1248-A447-E19A2E1CE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Icebreaker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211F53E-F85F-ED4B-9E0A-151586DA9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4400"/>
              <a:t>皆さん、私から１点質問です。</a:t>
            </a:r>
            <a:br>
              <a:rPr kumimoji="1" lang="en-US" altLang="ja-JP" sz="4400" dirty="0"/>
            </a:br>
            <a:r>
              <a:rPr kumimoji="1" lang="ja-JP" altLang="en-US" sz="4400"/>
              <a:t>必ず、正直に１回は手をあげてください。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255170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B2E49A-9C02-5F4C-A000-C3910CEBB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/>
              <a:t>こんなこと書いてない？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CE87297-2BE2-824B-88D6-47EDA7CE8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altLang="ja-JP" sz="3200" dirty="0"/>
              <a:t>2017 Copyright </a:t>
            </a:r>
            <a:r>
              <a:rPr lang="en" altLang="ja-JP" sz="3200" dirty="0" err="1"/>
              <a:t>xxxx</a:t>
            </a:r>
            <a:r>
              <a:rPr lang="en" altLang="ja-JP" sz="3200" dirty="0"/>
              <a:t> </a:t>
            </a:r>
            <a:r>
              <a:rPr lang="en" altLang="ja-JP" sz="3200" dirty="0" err="1"/>
              <a:t>City,All</a:t>
            </a:r>
            <a:r>
              <a:rPr lang="en" altLang="ja-JP" sz="3200" dirty="0"/>
              <a:t> Rights Reserved</a:t>
            </a:r>
          </a:p>
          <a:p>
            <a:endParaRPr lang="en" altLang="ja-JP" sz="3200" dirty="0"/>
          </a:p>
          <a:p>
            <a:r>
              <a:rPr lang="ja-JP" altLang="en-US" sz="3200"/>
              <a:t>こんなのが書いてあります。</a:t>
            </a:r>
            <a:br>
              <a:rPr lang="en-US" altLang="ja-JP" sz="3200" dirty="0"/>
            </a:br>
            <a:r>
              <a:rPr lang="ja-JP" altLang="en-US" sz="3200"/>
              <a:t>つまり、ここのサイトにあるものは全部</a:t>
            </a:r>
            <a:r>
              <a:rPr lang="en-US" altLang="ja-JP" sz="3200" dirty="0"/>
              <a:t>xxx</a:t>
            </a:r>
            <a:r>
              <a:rPr lang="ja-JP" altLang="en-US" sz="3200"/>
              <a:t>に著作権が</a:t>
            </a:r>
            <a:br>
              <a:rPr lang="en-US" altLang="ja-JP" sz="3200" dirty="0"/>
            </a:br>
            <a:r>
              <a:rPr lang="ja-JP" altLang="en-US" sz="3200"/>
              <a:t>ありますよって書いてあるのです。</a:t>
            </a:r>
            <a:endParaRPr lang="en-US" altLang="ja-JP" sz="3200" dirty="0"/>
          </a:p>
          <a:p>
            <a:endParaRPr lang="en-US" altLang="ja-JP" sz="3200" dirty="0"/>
          </a:p>
          <a:p>
            <a:r>
              <a:rPr lang="ja-JP" altLang="en-US" sz="3200"/>
              <a:t>そうすると、勝手に商業的利用はできないですよね。</a:t>
            </a:r>
            <a:endParaRPr lang="en-US" altLang="ja-JP" sz="3200" dirty="0"/>
          </a:p>
          <a:p>
            <a:pPr lvl="1"/>
            <a:r>
              <a:rPr lang="ja-JP" altLang="en-US" sz="2800"/>
              <a:t>たぶん聞けば、</a:t>
            </a:r>
            <a:r>
              <a:rPr lang="en-US" altLang="ja-JP" sz="2800" dirty="0"/>
              <a:t>OK</a:t>
            </a:r>
            <a:r>
              <a:rPr lang="ja-JP" altLang="en-US" sz="2800"/>
              <a:t>と言われるが確認をするのは面倒</a:t>
            </a:r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10185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D7D318-009E-9646-9BE1-D9BB5554C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/>
              <a:t>じゃあ、次にこれ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BFB027-6200-E249-894F-D206E9A0F1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もし、</a:t>
            </a:r>
            <a:r>
              <a:rPr kumimoji="1" lang="en-US" altLang="ja-JP" dirty="0"/>
              <a:t>Copyright</a:t>
            </a:r>
            <a:r>
              <a:rPr kumimoji="1" lang="ja-JP" altLang="en-US"/>
              <a:t>外せばいいかというとそうではない。</a:t>
            </a:r>
            <a:br>
              <a:rPr lang="en-US" altLang="ja-JP" dirty="0"/>
            </a:br>
            <a:r>
              <a:rPr lang="ja-JP" altLang="en-US"/>
              <a:t>皆さん、お隣の街の「</a:t>
            </a:r>
            <a:r>
              <a:rPr lang="en-US" altLang="ja-JP" dirty="0"/>
              <a:t>xx</a:t>
            </a:r>
            <a:r>
              <a:rPr lang="ja-JP" altLang="en-US"/>
              <a:t>申請書」とかどこにおいてあるか</a:t>
            </a:r>
            <a:br>
              <a:rPr lang="en-US" altLang="ja-JP" dirty="0"/>
            </a:br>
            <a:r>
              <a:rPr lang="ja-JP" altLang="en-US"/>
              <a:t>すぐに調べられますか？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/>
              <a:t>実は、一覧性というのも大事。そのページを見ればオープンデータが分かること（プラットフォームでなくても良い）、特に無いことを証明できることが大事。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en-US" altLang="ja-JP" dirty="0"/>
              <a:t>OECD</a:t>
            </a:r>
            <a:r>
              <a:rPr lang="ja-JP" altLang="en-US"/>
              <a:t>におけるオープンデータに当たり留意すべき原則</a:t>
            </a:r>
            <a:br>
              <a:rPr lang="en-US" altLang="ja-JP" dirty="0"/>
            </a:br>
            <a:r>
              <a:rPr lang="ja-JP" altLang="en-US"/>
              <a:t>「①発見可能性」→ 発見できなきゃオープンデータじゃない。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502114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30D936-4207-B045-A511-3DC35FD19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/>
              <a:t>データの準備だって固く考えなくていい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AAFFA0-D3D2-7842-850C-BAEC880F53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5468"/>
            <a:ext cx="10515600" cy="5752531"/>
          </a:xfrm>
        </p:spPr>
        <p:txBody>
          <a:bodyPr>
            <a:normAutofit fontScale="92500" lnSpcReduction="10000"/>
          </a:bodyPr>
          <a:lstStyle/>
          <a:p>
            <a:r>
              <a:rPr kumimoji="1" lang="ja-JP" altLang="en-US"/>
              <a:t>その観光データ（推奨データセット）って、なんで必要なん？</a:t>
            </a:r>
            <a:br>
              <a:rPr kumimoji="1" lang="en-US" altLang="ja-JP" dirty="0"/>
            </a:br>
            <a:r>
              <a:rPr kumimoji="1" lang="ja-JP" altLang="en-US"/>
              <a:t>→ 国内旅行とか、</a:t>
            </a:r>
            <a:r>
              <a:rPr lang="ja-JP" altLang="en-US"/>
              <a:t>地域の名物紹介するときやなぁ。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lang="ja-JP" altLang="en-US"/>
              <a:t>国内旅行や地域の名物紹介</a:t>
            </a:r>
            <a:r>
              <a:rPr kumimoji="1" lang="ja-JP" altLang="en-US"/>
              <a:t>やるとき、どんな風に使ってんねん？</a:t>
            </a:r>
            <a:br>
              <a:rPr kumimoji="1" lang="en-US" altLang="ja-JP" dirty="0"/>
            </a:br>
            <a:r>
              <a:rPr lang="ja-JP" altLang="en-US"/>
              <a:t>→ スマフォを使って調べてるなぁ。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/>
              <a:t>じゃあ、スマフォ使うとき、何の情報がないと使えへんの？</a:t>
            </a:r>
            <a:br>
              <a:rPr lang="en-US" altLang="ja-JP" dirty="0"/>
            </a:br>
            <a:r>
              <a:rPr lang="ja-JP" altLang="en-US"/>
              <a:t>→ 緯度経度や電話番号や、名称やなぁ。これないと調べられへんわ。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/>
              <a:t>それが、データ集めに必要なやつや。誰がもっとんの？出せる？</a:t>
            </a:r>
            <a:br>
              <a:rPr lang="en-US" altLang="ja-JP" dirty="0"/>
            </a:br>
            <a:r>
              <a:rPr lang="ja-JP" altLang="en-US"/>
              <a:t>→ あー、名称は</a:t>
            </a:r>
            <a:r>
              <a:rPr lang="en-US" altLang="ja-JP" dirty="0"/>
              <a:t>HP</a:t>
            </a:r>
            <a:r>
              <a:rPr lang="ja-JP" altLang="en-US"/>
              <a:t>にあるけど、緯度経度や電話番号は紙でしかないなー。</a:t>
            </a:r>
            <a:br>
              <a:rPr lang="en-US" altLang="ja-JP" dirty="0"/>
            </a:br>
            <a:endParaRPr lang="en-US" altLang="ja-JP" dirty="0"/>
          </a:p>
          <a:p>
            <a:r>
              <a:rPr lang="ja-JP" altLang="en-US"/>
              <a:t>そんなら、それ課題やね。作る前に、デジタル化せな。</a:t>
            </a:r>
            <a:br>
              <a:rPr lang="en-US" altLang="ja-JP" dirty="0"/>
            </a:br>
            <a:r>
              <a:rPr lang="ja-JP" altLang="en-US"/>
              <a:t>→ わかったわー、次回までに準備するわー。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7938606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66E22B-66A5-7D4A-92F3-B9D9638D4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/>
              <a:t>データの準備だって固く考えなくていい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F4ED0B-3467-EE40-9C91-E79A5068F3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ja-JP" altLang="en-US"/>
              <a:t>データ持って来たー？</a:t>
            </a:r>
            <a:br>
              <a:rPr lang="en-US" altLang="ja-JP" dirty="0"/>
            </a:br>
            <a:r>
              <a:rPr lang="ja-JP" altLang="en-US"/>
              <a:t>→ あかん、緯度経度はデジタル化できへんかった・・・。</a:t>
            </a:r>
            <a:endParaRPr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じゃあ、それは</a:t>
            </a:r>
            <a:r>
              <a:rPr lang="ja-JP" altLang="en-US"/>
              <a:t>次回のバージョンアップ</a:t>
            </a:r>
            <a:r>
              <a:rPr kumimoji="1" lang="ja-JP" altLang="en-US"/>
              <a:t>やね。</a:t>
            </a:r>
            <a:r>
              <a:rPr lang="ja-JP" altLang="en-US"/>
              <a:t>まずは、あるデータでオープンデータやろか。</a:t>
            </a:r>
            <a:br>
              <a:rPr lang="en-US" altLang="ja-JP" dirty="0"/>
            </a:br>
            <a:r>
              <a:rPr lang="ja-JP" altLang="en-US"/>
              <a:t>→ 足りなくてもええのん？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/>
              <a:t>ひょっとしたら、無くても使えるとこあるかもしれんやん。</a:t>
            </a:r>
            <a:br>
              <a:rPr lang="en-US" altLang="ja-JP" dirty="0"/>
            </a:br>
            <a:r>
              <a:rPr lang="ja-JP" altLang="en-US"/>
              <a:t>→ そっか、はよ公開終わらせて、バージョンアップの準備やね！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/>
              <a:t>せや。その計画、ちゃんと立てにゃあかんで。</a:t>
            </a:r>
            <a:br>
              <a:rPr lang="en-US" altLang="ja-JP" dirty="0"/>
            </a:br>
            <a:r>
              <a:rPr lang="ja-JP" altLang="en-US"/>
              <a:t>→ まかしとき。</a:t>
            </a:r>
            <a:endParaRPr lang="en-US" altLang="ja-JP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3E75BE8-69E5-6D4C-80CD-F70A86A5636E}"/>
              </a:ext>
            </a:extLst>
          </p:cNvPr>
          <p:cNvSpPr/>
          <p:nvPr/>
        </p:nvSpPr>
        <p:spPr>
          <a:xfrm>
            <a:off x="973156" y="6176963"/>
            <a:ext cx="10245687" cy="6008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</a:rPr>
              <a:t>全てを対応せずとも、できるところからやればいい。</a:t>
            </a:r>
          </a:p>
        </p:txBody>
      </p:sp>
    </p:spTree>
    <p:extLst>
      <p:ext uri="{BB962C8B-B14F-4D97-AF65-F5344CB8AC3E}">
        <p14:creationId xmlns:p14="http://schemas.microsoft.com/office/powerpoint/2010/main" val="33317467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389EBC-FFAC-8345-B9B3-0DD582296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0E8A20-F95A-F64A-83BE-F4FCBC76C0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4800"/>
              <a:t>そろそろ具体例出します</a:t>
            </a:r>
            <a:endParaRPr lang="en-US" altLang="ja-JP" sz="4800" dirty="0"/>
          </a:p>
          <a:p>
            <a:pPr marL="0" indent="0" algn="ctr">
              <a:buNone/>
            </a:pPr>
            <a:br>
              <a:rPr lang="en-US" altLang="ja-JP" sz="4800" dirty="0"/>
            </a:br>
            <a:r>
              <a:rPr lang="ja-JP" altLang="en-US" sz="4800"/>
              <a:t>静岡県</a:t>
            </a:r>
            <a:br>
              <a:rPr lang="en-US" altLang="ja-JP" sz="4800" dirty="0"/>
            </a:br>
            <a:r>
              <a:rPr lang="en-US" altLang="ja-JP" sz="4800" dirty="0"/>
              <a:t>&amp;</a:t>
            </a:r>
            <a:br>
              <a:rPr lang="en-US" altLang="ja-JP" sz="4800" dirty="0"/>
            </a:br>
            <a:r>
              <a:rPr lang="ja-JP" altLang="en-US" sz="4800"/>
              <a:t>私が勝手に遊びにいってるとこ</a:t>
            </a:r>
          </a:p>
        </p:txBody>
      </p:sp>
    </p:spTree>
    <p:extLst>
      <p:ext uri="{BB962C8B-B14F-4D97-AF65-F5344CB8AC3E}">
        <p14:creationId xmlns:p14="http://schemas.microsoft.com/office/powerpoint/2010/main" val="2283680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C07C4B-0537-B140-8E63-FC02C7D66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/>
              <a:t>オープンデータ研修 </a:t>
            </a:r>
            <a:r>
              <a:rPr lang="en-US" altLang="ja-JP" dirty="0"/>
              <a:t>&amp; </a:t>
            </a:r>
            <a:r>
              <a:rPr lang="ja-JP" altLang="en-US"/>
              <a:t>データ利活用研修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58B308-3832-1948-B305-1AD9655B5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自分たちだけでできないところには、誰から言われたわけでもなく、勝手に訪問する。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/>
              <a:t>静岡県内でも、沼津市、裾野市、三島市、伊東市、熱海市、清水町、長泉町、掛川市、袋井市、森町、御前崎市、菊川市、富士市、富士宮市、伊豆市、伊豆の国市、下田市、河津町、東伊豆町、西伊豆町、松崎町、南伊豆町、御殿場市、函南市、藤枝市、島田市、焼津市、浜松市、牧之原市などなど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lang="ja-JP" altLang="en-US"/>
              <a:t>伊東市で最初にオープンデータを公開した際は、担当者の隣の席で、アップロードボタンを押すためだけに行く。</a:t>
            </a:r>
            <a:endParaRPr lang="en-US" altLang="ja-JP" dirty="0"/>
          </a:p>
          <a:p>
            <a:pPr marL="0" indent="0">
              <a:buNone/>
            </a:pPr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A356D84-A1C7-494D-851C-AA733E248868}"/>
              </a:ext>
            </a:extLst>
          </p:cNvPr>
          <p:cNvSpPr/>
          <p:nvPr/>
        </p:nvSpPr>
        <p:spPr>
          <a:xfrm>
            <a:off x="973156" y="6176963"/>
            <a:ext cx="10245687" cy="6008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</a:rPr>
              <a:t>なぜなら、地域全体で行うものだから横でも繋ぐ</a:t>
            </a:r>
          </a:p>
        </p:txBody>
      </p:sp>
    </p:spTree>
    <p:extLst>
      <p:ext uri="{BB962C8B-B14F-4D97-AF65-F5344CB8AC3E}">
        <p14:creationId xmlns:p14="http://schemas.microsoft.com/office/powerpoint/2010/main" val="35391865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957B28-4640-894E-9A34-A5FA509F5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/>
              <a:t>天は自らを助くる者を助く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3CC4FE-9E7E-2C4C-A9C0-81DA557B29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自治体の自主研究会にも呼ばれる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7</a:t>
            </a:r>
            <a:r>
              <a:rPr kumimoji="1" lang="ja-JP" altLang="en-US"/>
              <a:t>月には「データ利活用</a:t>
            </a:r>
            <a:r>
              <a:rPr lang="en-US" altLang="ja-JP" dirty="0"/>
              <a:t>×</a:t>
            </a:r>
            <a:r>
              <a:rPr lang="ja-JP" altLang="en-US"/>
              <a:t>デザイン思考」というテーマで</a:t>
            </a:r>
            <a:br>
              <a:rPr lang="en-US" altLang="ja-JP" dirty="0"/>
            </a:br>
            <a:r>
              <a:rPr lang="ja-JP" altLang="en-US"/>
              <a:t>三島市を中心とした若手職員が企画して、静岡東部の</a:t>
            </a:r>
            <a:br>
              <a:rPr lang="en-US" altLang="ja-JP" dirty="0"/>
            </a:br>
            <a:r>
              <a:rPr lang="ja-JP" altLang="en-US"/>
              <a:t>自治体が横軸で繋がるイベントを実施します。</a:t>
            </a:r>
            <a:endParaRPr lang="en-US" altLang="ja-JP" dirty="0"/>
          </a:p>
          <a:p>
            <a:pPr lvl="1"/>
            <a:endParaRPr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86499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389EBC-FFAC-8345-B9B3-0DD582296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0E8A20-F95A-F64A-83BE-F4FCBC76C0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4800"/>
              <a:t>例えば、どんな結果がでたのか</a:t>
            </a:r>
          </a:p>
        </p:txBody>
      </p:sp>
    </p:spTree>
    <p:extLst>
      <p:ext uri="{BB962C8B-B14F-4D97-AF65-F5344CB8AC3E}">
        <p14:creationId xmlns:p14="http://schemas.microsoft.com/office/powerpoint/2010/main" val="1089114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/>
              <a:t>オープンデータで既存サービス活用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944606"/>
            <a:ext cx="11109435" cy="5587431"/>
          </a:xfrm>
        </p:spPr>
        <p:txBody>
          <a:bodyPr>
            <a:normAutofit fontScale="92500" lnSpcReduction="10000"/>
          </a:bodyPr>
          <a:lstStyle/>
          <a:p>
            <a:r>
              <a:rPr lang="ja-JP" altLang="en-US"/>
              <a:t>民間サービスもそのまま利用できるものもある。</a:t>
            </a:r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pPr lvl="1"/>
            <a:r>
              <a:rPr lang="ja-JP" altLang="en-US"/>
              <a:t>一般的な仕組みに搭載し、データ利活用や行政サービスの向上が可能</a:t>
            </a:r>
            <a:endParaRPr lang="en-US" altLang="ja-JP" dirty="0"/>
          </a:p>
          <a:p>
            <a:pPr lvl="1"/>
            <a:r>
              <a:rPr lang="ja-JP" altLang="en-US"/>
              <a:t>裾野市がコミュニティバス「すそのーる」を</a:t>
            </a:r>
            <a:r>
              <a:rPr lang="en-US" altLang="ja-JP" dirty="0"/>
              <a:t>GTFS</a:t>
            </a:r>
            <a:r>
              <a:rPr lang="ja-JP" altLang="en-US"/>
              <a:t>化、現在ヴァル研究所で</a:t>
            </a:r>
            <a:br>
              <a:rPr lang="en-US" altLang="ja-JP" dirty="0"/>
            </a:br>
            <a:r>
              <a:rPr lang="ja-JP" altLang="en-US"/>
              <a:t>データ掲載。同様に菊川市のバス情報も</a:t>
            </a:r>
            <a:r>
              <a:rPr lang="en-US" altLang="ja-JP" dirty="0"/>
              <a:t>GTFS</a:t>
            </a:r>
            <a:r>
              <a:rPr lang="ja-JP" altLang="en-US"/>
              <a:t>化し利用されている。</a:t>
            </a:r>
            <a:endParaRPr kumimoji="1" lang="en-US" altLang="ja-JP" dirty="0"/>
          </a:p>
        </p:txBody>
      </p:sp>
      <p:sp>
        <p:nvSpPr>
          <p:cNvPr id="4" name="正方形/長方形 3"/>
          <p:cNvSpPr/>
          <p:nvPr/>
        </p:nvSpPr>
        <p:spPr>
          <a:xfrm>
            <a:off x="8644726" y="1957052"/>
            <a:ext cx="3004457" cy="83064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住民の利便性の向上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644723" y="2884481"/>
            <a:ext cx="3004457" cy="83064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自治体内の</a:t>
            </a:r>
            <a:br>
              <a:rPr lang="en-US" altLang="ja-JP" sz="2000" dirty="0">
                <a:solidFill>
                  <a:schemeClr val="tx1"/>
                </a:solidFill>
              </a:rPr>
            </a:br>
            <a:r>
              <a:rPr lang="ja-JP" altLang="en-US" sz="2000" dirty="0">
                <a:solidFill>
                  <a:schemeClr val="tx1"/>
                </a:solidFill>
              </a:rPr>
              <a:t>モチベーション向上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8644724" y="3789407"/>
            <a:ext cx="3004457" cy="83064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企業のオープンデータ</a:t>
            </a:r>
            <a:br>
              <a:rPr lang="en-US" altLang="ja-JP" sz="2000" dirty="0">
                <a:solidFill>
                  <a:schemeClr val="tx1"/>
                </a:solidFill>
              </a:rPr>
            </a:br>
            <a:r>
              <a:rPr lang="ja-JP" altLang="en-US" sz="2000" dirty="0">
                <a:solidFill>
                  <a:schemeClr val="tx1"/>
                </a:solidFill>
              </a:rPr>
              <a:t>利活用のさらなる推進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459759" y="1838085"/>
            <a:ext cx="2211859" cy="17327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既に利用されて</a:t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 dirty="0">
                <a:solidFill>
                  <a:schemeClr val="tx1"/>
                </a:solidFill>
              </a:rPr>
              <a:t>いる一般サービス</a:t>
            </a:r>
          </a:p>
        </p:txBody>
      </p:sp>
      <p:sp>
        <p:nvSpPr>
          <p:cNvPr id="8" name="フローチャート: 磁気ディスク 7"/>
          <p:cNvSpPr/>
          <p:nvPr/>
        </p:nvSpPr>
        <p:spPr>
          <a:xfrm>
            <a:off x="838200" y="1935242"/>
            <a:ext cx="1482811" cy="155695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オープンデータ</a:t>
            </a:r>
          </a:p>
        </p:txBody>
      </p:sp>
      <p:cxnSp>
        <p:nvCxnSpPr>
          <p:cNvPr id="10" name="直線矢印コネクタ 9"/>
          <p:cNvCxnSpPr>
            <a:stCxn id="8" idx="4"/>
            <a:endCxn id="7" idx="1"/>
          </p:cNvCxnSpPr>
          <p:nvPr/>
        </p:nvCxnSpPr>
        <p:spPr>
          <a:xfrm flipV="1">
            <a:off x="2321011" y="2704440"/>
            <a:ext cx="2138748" cy="927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>
            <a:cxnSpLocks/>
            <a:stCxn id="7" idx="3"/>
            <a:endCxn id="4" idx="1"/>
          </p:cNvCxnSpPr>
          <p:nvPr/>
        </p:nvCxnSpPr>
        <p:spPr>
          <a:xfrm flipV="1">
            <a:off x="6671618" y="2372376"/>
            <a:ext cx="1973108" cy="33206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cxnSpLocks/>
            <a:stCxn id="7" idx="3"/>
            <a:endCxn id="5" idx="1"/>
          </p:cNvCxnSpPr>
          <p:nvPr/>
        </p:nvCxnSpPr>
        <p:spPr>
          <a:xfrm>
            <a:off x="6671618" y="2704440"/>
            <a:ext cx="1973105" cy="595365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cxnSpLocks/>
            <a:stCxn id="7" idx="3"/>
            <a:endCxn id="6" idx="1"/>
          </p:cNvCxnSpPr>
          <p:nvPr/>
        </p:nvCxnSpPr>
        <p:spPr>
          <a:xfrm>
            <a:off x="6671618" y="2704440"/>
            <a:ext cx="1973106" cy="150029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3318919" y="3738322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/>
              <a:t>例えば、 「公共交通データ」バスのデータを</a:t>
            </a:r>
            <a:br>
              <a:rPr lang="en-US" altLang="ja-JP" sz="1600" dirty="0"/>
            </a:br>
            <a:r>
              <a:rPr lang="en" altLang="ja-JP" sz="1600" dirty="0"/>
              <a:t>GTFS</a:t>
            </a:r>
            <a:r>
              <a:rPr lang="ja-JP" altLang="en-US" sz="1600"/>
              <a:t>化することで、</a:t>
            </a:r>
            <a:r>
              <a:rPr lang="en" altLang="ja-JP" sz="1600" dirty="0" err="1"/>
              <a:t>GoogleMap</a:t>
            </a:r>
            <a:r>
              <a:rPr lang="ja-JP" altLang="en-US" sz="1600"/>
              <a:t>の検索や、</a:t>
            </a:r>
            <a:br>
              <a:rPr lang="en-US" altLang="ja-JP" sz="1600" dirty="0"/>
            </a:br>
            <a:r>
              <a:rPr lang="ja-JP" altLang="en-US" sz="1600"/>
              <a:t>ヴァル研究所に依頼をかけて駅すぱーと</a:t>
            </a:r>
            <a:br>
              <a:rPr lang="en-US" altLang="ja-JP" sz="1600" dirty="0"/>
            </a:br>
            <a:r>
              <a:rPr lang="ja-JP" altLang="en-US" sz="1600"/>
              <a:t>（</a:t>
            </a:r>
            <a:r>
              <a:rPr lang="en" altLang="ja-JP" sz="1600" dirty="0"/>
              <a:t>Yahoo!</a:t>
            </a:r>
            <a:r>
              <a:rPr lang="ja-JP" altLang="en-US" sz="1600"/>
              <a:t>検索も）に対応することができる。</a:t>
            </a:r>
            <a:br>
              <a:rPr lang="en-US" altLang="ja-JP" sz="1600" dirty="0"/>
            </a:br>
            <a:r>
              <a:rPr lang="ja-JP" altLang="en-US" sz="1600"/>
              <a:t>現在、各地でコミュニティバス、バス事業者の</a:t>
            </a:r>
            <a:br>
              <a:rPr lang="en-US" altLang="ja-JP" sz="1600" dirty="0"/>
            </a:br>
            <a:r>
              <a:rPr lang="ja-JP" altLang="en-US" sz="1600"/>
              <a:t>路線の</a:t>
            </a:r>
            <a:r>
              <a:rPr lang="en" altLang="ja-JP" sz="1600" dirty="0"/>
              <a:t>GTFS</a:t>
            </a:r>
            <a:r>
              <a:rPr lang="ja-JP" altLang="en-US" sz="1600"/>
              <a:t>化が進んでいる。</a:t>
            </a:r>
            <a:endParaRPr kumimoji="1" lang="ja-JP" altLang="en-US" sz="16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53573" y="3880919"/>
            <a:ext cx="2852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/>
              <a:t>必要があれば、使える形式に</a:t>
            </a:r>
            <a:br>
              <a:rPr lang="en-US" altLang="ja-JP" sz="1600" dirty="0"/>
            </a:br>
            <a:r>
              <a:rPr lang="ja-JP" altLang="en-US" sz="1600" dirty="0"/>
              <a:t>自治体と住民で一緒にデータ</a:t>
            </a:r>
            <a:br>
              <a:rPr lang="en-US" altLang="ja-JP" sz="1600" dirty="0"/>
            </a:br>
            <a:r>
              <a:rPr lang="ja-JP" altLang="en-US" sz="1600" dirty="0"/>
              <a:t>整備する。</a:t>
            </a:r>
            <a:endParaRPr kumimoji="1" lang="ja-JP" altLang="en-US" sz="16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A998620-8B3F-C542-A6F5-F596D24BE512}"/>
              </a:ext>
            </a:extLst>
          </p:cNvPr>
          <p:cNvSpPr txBox="1"/>
          <p:nvPr/>
        </p:nvSpPr>
        <p:spPr>
          <a:xfrm>
            <a:off x="8810366" y="1556942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rgbClr val="FF0000"/>
                </a:solidFill>
              </a:rPr>
              <a:t>誰もが受益者となる！</a:t>
            </a:r>
          </a:p>
        </p:txBody>
      </p:sp>
    </p:spTree>
    <p:extLst>
      <p:ext uri="{BB962C8B-B14F-4D97-AF65-F5344CB8AC3E}">
        <p14:creationId xmlns:p14="http://schemas.microsoft.com/office/powerpoint/2010/main" val="31946709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A60F46-2E2C-514A-8F16-9E5331B3A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/>
              <a:t>窓口業務に時間がかかる課題について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24B870-F81D-A745-8BB6-097747661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ja-JP" altLang="en-US"/>
              <a:t>データアカデミーの実践編で、いくつかの施策があがった。</a:t>
            </a:r>
            <a:endParaRPr kumimoji="1" lang="en-US" altLang="ja-JP" dirty="0"/>
          </a:p>
          <a:p>
            <a:pPr lvl="1"/>
            <a:r>
              <a:rPr lang="ja-JP" altLang="en-US"/>
              <a:t>たとえば、混雑予想スケジュールを出すなどの見える化</a:t>
            </a:r>
            <a:endParaRPr lang="en-US" altLang="ja-JP" dirty="0"/>
          </a:p>
          <a:p>
            <a:pPr lvl="1"/>
            <a:r>
              <a:rPr lang="ja-JP" altLang="en-US"/>
              <a:t>コンビニでの住民票取得への誘導や周知</a:t>
            </a:r>
            <a:endParaRPr lang="en-US" altLang="ja-JP" dirty="0"/>
          </a:p>
          <a:p>
            <a:pPr lvl="1"/>
            <a:endParaRPr kumimoji="1" lang="en-US" altLang="ja-JP" dirty="0"/>
          </a:p>
          <a:p>
            <a:r>
              <a:rPr lang="ja-JP" altLang="en-US"/>
              <a:t>ただ、やってみないと効果がわからないケースもあった。</a:t>
            </a:r>
            <a:endParaRPr lang="en-US" altLang="ja-JP" dirty="0"/>
          </a:p>
          <a:p>
            <a:pPr lvl="1"/>
            <a:r>
              <a:rPr kumimoji="1" lang="en-US" altLang="ja-JP" dirty="0"/>
              <a:t>Bot</a:t>
            </a:r>
            <a:r>
              <a:rPr kumimoji="1" lang="ja-JP" altLang="en-US"/>
              <a:t>やスマートスピーカーでの、問い合わせ対応</a:t>
            </a:r>
            <a:endParaRPr lang="en-US" altLang="ja-JP" dirty="0"/>
          </a:p>
          <a:p>
            <a:pPr lvl="1"/>
            <a:r>
              <a:rPr kumimoji="1" lang="en-US" altLang="ja-JP" dirty="0"/>
              <a:t>LINE Bot</a:t>
            </a:r>
            <a:r>
              <a:rPr kumimoji="1" lang="ja-JP" altLang="en-US"/>
              <a:t>を使えば、若い世代が事前に確認できるのでは</a:t>
            </a:r>
            <a:endParaRPr kumimoji="1" lang="en-US" altLang="ja-JP" dirty="0"/>
          </a:p>
          <a:p>
            <a:pPr lvl="1"/>
            <a:r>
              <a:rPr lang="ja-JP" altLang="en-US"/>
              <a:t>スマートスピーカーを、入り口の案内に使えば、高齢者への</a:t>
            </a:r>
            <a:br>
              <a:rPr lang="en-US" altLang="ja-JP" dirty="0"/>
            </a:br>
            <a:r>
              <a:rPr lang="ja-JP" altLang="en-US"/>
              <a:t>応答が減るのでは</a:t>
            </a:r>
            <a:endParaRPr lang="en-US" altLang="ja-JP" dirty="0"/>
          </a:p>
          <a:p>
            <a:pPr lvl="1"/>
            <a:r>
              <a:rPr lang="ja-JP" altLang="en-US"/>
              <a:t>しかし、回答率ってどうのぐらいだろうか？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/>
              <a:t>であれば・・・オープンデータを使って試してみよう。</a:t>
            </a:r>
            <a:br>
              <a:rPr lang="en-US" altLang="ja-JP" dirty="0"/>
            </a:br>
            <a:br>
              <a:rPr lang="en-US" altLang="ja-JP" dirty="0"/>
            </a:br>
            <a:r>
              <a:rPr lang="ja-JP" altLang="en-US"/>
              <a:t>→ デザイン思考やで、まず作って試して、評価してなおす。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/>
              <a:t>　　ランダム化比較試験をして、効果の出るところを早く判断する。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lvl="1"/>
            <a:endParaRPr kumimoji="1" lang="en-US" altLang="ja-JP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CF44075-C8CF-E14F-844D-DF1D0F50A9FD}"/>
              </a:ext>
            </a:extLst>
          </p:cNvPr>
          <p:cNvSpPr/>
          <p:nvPr/>
        </p:nvSpPr>
        <p:spPr>
          <a:xfrm>
            <a:off x="9731022" y="101600"/>
            <a:ext cx="2302934" cy="853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静岡県裾野市と</a:t>
            </a:r>
            <a:br>
              <a:rPr kumimoji="1" lang="en-US" altLang="ja-JP" dirty="0"/>
            </a:br>
            <a:r>
              <a:rPr kumimoji="1" lang="ja-JP" altLang="en-US"/>
              <a:t> </a:t>
            </a:r>
            <a:r>
              <a:rPr kumimoji="1" lang="en-US" altLang="ja-JP" dirty="0" err="1"/>
              <a:t>CfJ</a:t>
            </a:r>
            <a:r>
              <a:rPr lang="ja-JP" altLang="en-US"/>
              <a:t>の協業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4942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0842A1-78F6-F349-B044-ACCACE11D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Icebreaker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7E7C0B2-21B6-CD44-9E95-25DB34F8F7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今日の研修内容、ぶっちゃけ、いつまで覚えていそうですか？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pPr marL="514350" indent="-514350">
              <a:buFont typeface="+mj-lt"/>
              <a:buAutoNum type="arabicPeriod"/>
            </a:pPr>
            <a:r>
              <a:rPr kumimoji="1" lang="ja-JP" altLang="en-US"/>
              <a:t>明日ぐらいまでは覚えているよ</a:t>
            </a:r>
            <a:endParaRPr kumimoji="1" lang="en-US" altLang="ja-JP" dirty="0"/>
          </a:p>
          <a:p>
            <a:pPr marL="514350" indent="-514350">
              <a:buFont typeface="+mj-lt"/>
              <a:buAutoNum type="arabicPeriod"/>
            </a:pPr>
            <a:r>
              <a:rPr lang="ja-JP" altLang="en-US"/>
              <a:t>あさってぐらいまでは覚えているよ</a:t>
            </a:r>
            <a:endParaRPr lang="en-US" altLang="ja-JP" dirty="0"/>
          </a:p>
          <a:p>
            <a:pPr marL="514350" indent="-514350">
              <a:buFont typeface="+mj-lt"/>
              <a:buAutoNum type="arabicPeriod"/>
            </a:pPr>
            <a:r>
              <a:rPr kumimoji="1" lang="ja-JP" altLang="en-US"/>
              <a:t>ささってぐらいまでは覚えているよ</a:t>
            </a:r>
            <a:endParaRPr kumimoji="1" lang="en-US" altLang="ja-JP" dirty="0"/>
          </a:p>
          <a:p>
            <a:pPr marL="514350" indent="-514350">
              <a:buFont typeface="+mj-lt"/>
              <a:buAutoNum type="arabicPeriod"/>
            </a:pPr>
            <a:r>
              <a:rPr lang="ja-JP" altLang="en-US"/>
              <a:t>ちゃんと覚えて使っていきますよ</a:t>
            </a:r>
            <a:endParaRPr kumimoji="1" lang="en-US" altLang="ja-JP" dirty="0"/>
          </a:p>
          <a:p>
            <a:pPr marL="514350" indent="-514350">
              <a:buFont typeface="+mj-lt"/>
              <a:buAutoNum type="arabicPeriod"/>
            </a:pPr>
            <a:endParaRPr lang="en-US" altLang="ja-JP" dirty="0"/>
          </a:p>
          <a:p>
            <a:pPr marL="514350" indent="-514350">
              <a:buFont typeface="+mj-lt"/>
              <a:buAutoNum type="arabicPeriod"/>
            </a:pPr>
            <a:r>
              <a:rPr lang="ja-JP" altLang="en-US"/>
              <a:t>帰ったら忘れるよ！</a:t>
            </a:r>
            <a:endParaRPr lang="en-US" altLang="ja-JP" dirty="0"/>
          </a:p>
          <a:p>
            <a:pPr marL="514350" indent="-514350">
              <a:buFont typeface="+mj-lt"/>
              <a:buAutoNum type="arabicPeriod"/>
            </a:pP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2037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F59726-3D36-544F-804B-11945D5E3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/>
              <a:t>集めるデータは３つ！公民連携で集める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C6D86A3-B6F4-F147-8B2E-6A6B7B2514B8}"/>
              </a:ext>
            </a:extLst>
          </p:cNvPr>
          <p:cNvSpPr/>
          <p:nvPr/>
        </p:nvSpPr>
        <p:spPr>
          <a:xfrm>
            <a:off x="1571626" y="1271588"/>
            <a:ext cx="2371725" cy="1371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市の</a:t>
            </a:r>
            <a:r>
              <a:rPr lang="en-US" altLang="ja-JP" dirty="0">
                <a:solidFill>
                  <a:schemeClr val="tx1"/>
                </a:solidFill>
              </a:rPr>
              <a:t>HP</a:t>
            </a:r>
            <a:r>
              <a:rPr lang="ja-JP" altLang="en-US">
                <a:solidFill>
                  <a:schemeClr val="tx1"/>
                </a:solidFill>
              </a:rPr>
              <a:t>にある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>
                <a:solidFill>
                  <a:schemeClr val="tx1"/>
                </a:solidFill>
              </a:rPr>
              <a:t>よくある質問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>
                <a:solidFill>
                  <a:srgbClr val="FF0000"/>
                </a:solidFill>
              </a:rPr>
              <a:t>（オープンデータ）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1D59CBE-C0CB-844F-8A5E-081FCA623F2B}"/>
              </a:ext>
            </a:extLst>
          </p:cNvPr>
          <p:cNvSpPr/>
          <p:nvPr/>
        </p:nvSpPr>
        <p:spPr>
          <a:xfrm>
            <a:off x="5000626" y="1271588"/>
            <a:ext cx="2371725" cy="1371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窓口で応対している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>
                <a:solidFill>
                  <a:schemeClr val="tx1"/>
                </a:solidFill>
              </a:rPr>
              <a:t>問い合わせ情報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>
                <a:solidFill>
                  <a:schemeClr val="tx1"/>
                </a:solidFill>
              </a:rPr>
              <a:t>（庁内データ）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24CF934-5993-844C-A56C-2E28F9956BA0}"/>
              </a:ext>
            </a:extLst>
          </p:cNvPr>
          <p:cNvSpPr/>
          <p:nvPr/>
        </p:nvSpPr>
        <p:spPr>
          <a:xfrm>
            <a:off x="8429626" y="1271588"/>
            <a:ext cx="2371725" cy="1371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市民が市役所に</a:t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>
                <a:solidFill>
                  <a:schemeClr val="tx1"/>
                </a:solidFill>
              </a:rPr>
              <a:t>問い合わせたい内容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AF59205-5F51-0D4C-A217-7151B224CED6}"/>
              </a:ext>
            </a:extLst>
          </p:cNvPr>
          <p:cNvSpPr/>
          <p:nvPr/>
        </p:nvSpPr>
        <p:spPr>
          <a:xfrm>
            <a:off x="5000625" y="3390332"/>
            <a:ext cx="2371725" cy="1371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定期的にタウンミーティングと言う名の</a:t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>
                <a:solidFill>
                  <a:schemeClr val="tx1"/>
                </a:solidFill>
              </a:rPr>
              <a:t>ワークショップを開催し、</a:t>
            </a:r>
            <a:r>
              <a:rPr kumimoji="1" lang="en-US" altLang="ja-JP" dirty="0">
                <a:solidFill>
                  <a:schemeClr val="tx1"/>
                </a:solidFill>
              </a:rPr>
              <a:t>Q&amp;A</a:t>
            </a:r>
            <a:r>
              <a:rPr kumimoji="1" lang="ja-JP" altLang="en-US">
                <a:solidFill>
                  <a:schemeClr val="tx1"/>
                </a:solidFill>
              </a:rPr>
              <a:t>を整備</a:t>
            </a:r>
          </a:p>
        </p:txBody>
      </p:sp>
      <p:cxnSp>
        <p:nvCxnSpPr>
          <p:cNvPr id="9" name="カギ線コネクタ 8">
            <a:extLst>
              <a:ext uri="{FF2B5EF4-FFF2-40B4-BE49-F238E27FC236}">
                <a16:creationId xmlns:a16="http://schemas.microsoft.com/office/drawing/2014/main" id="{F143621E-9E4A-F74D-92C2-5FAA5DF6E419}"/>
              </a:ext>
            </a:extLst>
          </p:cNvPr>
          <p:cNvCxnSpPr>
            <a:stCxn id="4" idx="2"/>
            <a:endCxn id="7" idx="0"/>
          </p:cNvCxnSpPr>
          <p:nvPr/>
        </p:nvCxnSpPr>
        <p:spPr>
          <a:xfrm rot="16200000" flipH="1">
            <a:off x="4098416" y="1302260"/>
            <a:ext cx="747144" cy="342899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カギ線コネクタ 10">
            <a:extLst>
              <a:ext uri="{FF2B5EF4-FFF2-40B4-BE49-F238E27FC236}">
                <a16:creationId xmlns:a16="http://schemas.microsoft.com/office/drawing/2014/main" id="{D5900A08-69A2-704C-AF3B-233C8021F78C}"/>
              </a:ext>
            </a:extLst>
          </p:cNvPr>
          <p:cNvCxnSpPr>
            <a:stCxn id="5" idx="2"/>
            <a:endCxn id="7" idx="0"/>
          </p:cNvCxnSpPr>
          <p:nvPr/>
        </p:nvCxnSpPr>
        <p:spPr>
          <a:xfrm rot="5400000">
            <a:off x="5812917" y="3016760"/>
            <a:ext cx="747144" cy="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カギ線コネクタ 12">
            <a:extLst>
              <a:ext uri="{FF2B5EF4-FFF2-40B4-BE49-F238E27FC236}">
                <a16:creationId xmlns:a16="http://schemas.microsoft.com/office/drawing/2014/main" id="{1B8A052B-57F2-9444-8381-BE603B3E8FE4}"/>
              </a:ext>
            </a:extLst>
          </p:cNvPr>
          <p:cNvCxnSpPr>
            <a:stCxn id="6" idx="2"/>
            <a:endCxn id="7" idx="0"/>
          </p:cNvCxnSpPr>
          <p:nvPr/>
        </p:nvCxnSpPr>
        <p:spPr>
          <a:xfrm rot="5400000">
            <a:off x="7527417" y="1302260"/>
            <a:ext cx="747144" cy="342900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139031D-8168-6948-B489-D71B521F7D61}"/>
              </a:ext>
            </a:extLst>
          </p:cNvPr>
          <p:cNvSpPr/>
          <p:nvPr/>
        </p:nvSpPr>
        <p:spPr>
          <a:xfrm>
            <a:off x="5014913" y="5319147"/>
            <a:ext cx="2371725" cy="1371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 </a:t>
            </a:r>
            <a:r>
              <a:rPr kumimoji="1" lang="en-US" altLang="ja-JP" dirty="0">
                <a:solidFill>
                  <a:schemeClr val="tx1"/>
                </a:solidFill>
              </a:rPr>
              <a:t>LINE Bot</a:t>
            </a:r>
            <a:r>
              <a:rPr kumimoji="1" lang="ja-JP" altLang="en-US">
                <a:solidFill>
                  <a:schemeClr val="tx1"/>
                </a:solidFill>
              </a:rPr>
              <a:t>や</a:t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>
                <a:solidFill>
                  <a:schemeClr val="tx1"/>
                </a:solidFill>
              </a:rPr>
              <a:t>スマートスピーカー に最新版を実装</a:t>
            </a:r>
          </a:p>
        </p:txBody>
      </p:sp>
      <p:cxnSp>
        <p:nvCxnSpPr>
          <p:cNvPr id="21" name="カギ線コネクタ 20">
            <a:extLst>
              <a:ext uri="{FF2B5EF4-FFF2-40B4-BE49-F238E27FC236}">
                <a16:creationId xmlns:a16="http://schemas.microsoft.com/office/drawing/2014/main" id="{9EFB2046-E80D-1547-850D-D166985F6FF5}"/>
              </a:ext>
            </a:extLst>
          </p:cNvPr>
          <p:cNvCxnSpPr>
            <a:cxnSpLocks/>
            <a:stCxn id="7" idx="2"/>
            <a:endCxn id="20" idx="0"/>
          </p:cNvCxnSpPr>
          <p:nvPr/>
        </p:nvCxnSpPr>
        <p:spPr>
          <a:xfrm rot="16200000" flipH="1">
            <a:off x="5915025" y="5033395"/>
            <a:ext cx="557215" cy="1428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角丸四角形吹き出し 23">
            <a:extLst>
              <a:ext uri="{FF2B5EF4-FFF2-40B4-BE49-F238E27FC236}">
                <a16:creationId xmlns:a16="http://schemas.microsoft.com/office/drawing/2014/main" id="{D9755BBC-D08B-3F4F-972E-279F57032434}"/>
              </a:ext>
            </a:extLst>
          </p:cNvPr>
          <p:cNvSpPr/>
          <p:nvPr/>
        </p:nvSpPr>
        <p:spPr>
          <a:xfrm>
            <a:off x="838200" y="5178188"/>
            <a:ext cx="3195634" cy="1155370"/>
          </a:xfrm>
          <a:prstGeom prst="wedgeRoundRectCallout">
            <a:avLst>
              <a:gd name="adj1" fmla="val 83069"/>
              <a:gd name="adj2" fmla="val -9877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時期ネタや陳腐化した応答、最新情報を常に公民連携で作り上げる。</a:t>
            </a:r>
          </a:p>
        </p:txBody>
      </p:sp>
      <p:sp>
        <p:nvSpPr>
          <p:cNvPr id="25" name="角丸四角形吹き出し 24">
            <a:extLst>
              <a:ext uri="{FF2B5EF4-FFF2-40B4-BE49-F238E27FC236}">
                <a16:creationId xmlns:a16="http://schemas.microsoft.com/office/drawing/2014/main" id="{9348D98C-37F4-9F4B-866F-8853B80E036F}"/>
              </a:ext>
            </a:extLst>
          </p:cNvPr>
          <p:cNvSpPr/>
          <p:nvPr/>
        </p:nvSpPr>
        <p:spPr>
          <a:xfrm>
            <a:off x="9091616" y="3385781"/>
            <a:ext cx="2128829" cy="945251"/>
          </a:xfrm>
          <a:prstGeom prst="wedgeRoundRectCallout">
            <a:avLst>
              <a:gd name="adj1" fmla="val 14440"/>
              <a:gd name="adj2" fmla="val -13985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市民が欲しいホットな情報は市民から集める</a:t>
            </a:r>
            <a:r>
              <a:rPr kumimoji="1" lang="ja-JP" altLang="en-US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26" name="角丸四角形吹き出し 25">
            <a:extLst>
              <a:ext uri="{FF2B5EF4-FFF2-40B4-BE49-F238E27FC236}">
                <a16:creationId xmlns:a16="http://schemas.microsoft.com/office/drawing/2014/main" id="{8A3BB6BA-9859-3746-ADFC-A3CCC5919CAF}"/>
              </a:ext>
            </a:extLst>
          </p:cNvPr>
          <p:cNvSpPr/>
          <p:nvPr/>
        </p:nvSpPr>
        <p:spPr>
          <a:xfrm>
            <a:off x="1212060" y="3175661"/>
            <a:ext cx="3195634" cy="1155370"/>
          </a:xfrm>
          <a:prstGeom prst="wedgeRoundRectCallout">
            <a:avLst>
              <a:gd name="adj1" fmla="val 83069"/>
              <a:gd name="adj2" fmla="val -9877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問い合わせの多いものは窓口の方が一番知っている。</a:t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>
                <a:solidFill>
                  <a:schemeClr val="tx1"/>
                </a:solidFill>
              </a:rPr>
              <a:t>常にアップデート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C6E6701-B1B7-7D47-A205-DF61AA3132BB}"/>
              </a:ext>
            </a:extLst>
          </p:cNvPr>
          <p:cNvSpPr txBox="1"/>
          <p:nvPr/>
        </p:nvSpPr>
        <p:spPr>
          <a:xfrm>
            <a:off x="7865174" y="5477211"/>
            <a:ext cx="43268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/>
              <a:t>初回のワークショップは</a:t>
            </a:r>
            <a:r>
              <a:rPr kumimoji="1" lang="en-US" altLang="ja-JP" sz="2000" dirty="0"/>
              <a:t>1/26</a:t>
            </a:r>
            <a:r>
              <a:rPr kumimoji="1" lang="ja-JP" altLang="en-US" sz="2000"/>
              <a:t>（土）</a:t>
            </a:r>
            <a:endParaRPr kumimoji="1" lang="en-US" altLang="ja-JP" sz="2000" dirty="0"/>
          </a:p>
          <a:p>
            <a:r>
              <a:rPr lang="ja-JP" altLang="en-US" sz="2000"/>
              <a:t>ソーシャルハックデーの裾野会場で</a:t>
            </a:r>
            <a:br>
              <a:rPr lang="en-US" altLang="ja-JP" sz="2000" dirty="0"/>
            </a:br>
            <a:r>
              <a:rPr lang="ja-JP" altLang="en-US" sz="2000"/>
              <a:t>実施する！</a:t>
            </a:r>
            <a:endParaRPr kumimoji="1" lang="ja-JP" altLang="en-US" sz="200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6A503FB-31B7-024C-A99E-E144CE3A9320}"/>
              </a:ext>
            </a:extLst>
          </p:cNvPr>
          <p:cNvSpPr/>
          <p:nvPr/>
        </p:nvSpPr>
        <p:spPr>
          <a:xfrm>
            <a:off x="9731022" y="101600"/>
            <a:ext cx="2302934" cy="853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静岡県裾野市と</a:t>
            </a:r>
            <a:br>
              <a:rPr kumimoji="1" lang="en-US" altLang="ja-JP" dirty="0"/>
            </a:br>
            <a:r>
              <a:rPr kumimoji="1" lang="ja-JP" altLang="en-US"/>
              <a:t> </a:t>
            </a:r>
            <a:r>
              <a:rPr kumimoji="1" lang="en-US" altLang="ja-JP" dirty="0" err="1"/>
              <a:t>CfJ</a:t>
            </a:r>
            <a:r>
              <a:rPr lang="ja-JP" altLang="en-US"/>
              <a:t>の協業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244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/>
              <a:t>沼津市の観光地図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2405" y="1016888"/>
            <a:ext cx="11807190" cy="5207769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ラブライブ！サンシャイン！！</a:t>
            </a:r>
            <a:r>
              <a:rPr kumimoji="1" lang="ja-JP" altLang="en-US"/>
              <a:t>てくてくマップ</a:t>
            </a:r>
            <a:endParaRPr kumimoji="1"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Code for Numazu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67B54-3903-4123-A569-3CEDAF2ACADE}" type="slidenum">
              <a:rPr lang="ja-JP" altLang="en-US" smtClean="0"/>
              <a:pPr/>
              <a:t>31</a:t>
            </a:fld>
            <a:endParaRPr lang="ja-JP" altLang="en-US" dirty="0"/>
          </a:p>
        </p:txBody>
      </p:sp>
      <p:sp>
        <p:nvSpPr>
          <p:cNvPr id="6" name="楕円 5"/>
          <p:cNvSpPr/>
          <p:nvPr/>
        </p:nvSpPr>
        <p:spPr>
          <a:xfrm>
            <a:off x="3302001" y="2133594"/>
            <a:ext cx="3318933" cy="3310466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200400" y="2404528"/>
            <a:ext cx="1092200" cy="65193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日大生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200400" y="4529664"/>
            <a:ext cx="1092200" cy="65193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Code for</a:t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en-US" altLang="ja-JP" dirty="0">
                <a:solidFill>
                  <a:schemeClr val="tx1"/>
                </a:solidFill>
              </a:rPr>
              <a:t>Numazu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630335" y="2404528"/>
            <a:ext cx="1092200" cy="65193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ja-JP" altLang="en-US" dirty="0" err="1">
                <a:solidFill>
                  <a:schemeClr val="tx1"/>
                </a:solidFill>
              </a:rPr>
              <a:t>あげつち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商店街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630335" y="4521198"/>
            <a:ext cx="1092200" cy="65193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沼津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市役所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二等辺三角形 10"/>
          <p:cNvSpPr/>
          <p:nvPr/>
        </p:nvSpPr>
        <p:spPr>
          <a:xfrm rot="5400000">
            <a:off x="2171700" y="3581395"/>
            <a:ext cx="1250951" cy="20108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吹き出し: 線 11"/>
          <p:cNvSpPr/>
          <p:nvPr/>
        </p:nvSpPr>
        <p:spPr>
          <a:xfrm flipH="1">
            <a:off x="1014653" y="1557862"/>
            <a:ext cx="1800513" cy="702732"/>
          </a:xfrm>
          <a:prstGeom prst="borderCallout1">
            <a:avLst>
              <a:gd name="adj1" fmla="val 18750"/>
              <a:gd name="adj2" fmla="val -8333"/>
              <a:gd name="adj3" fmla="val 133521"/>
              <a:gd name="adj4" fmla="val -3353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rIns="36000" rtlCol="0" anchor="ctr"/>
          <a:lstStyle/>
          <a:p>
            <a:r>
              <a:rPr lang="ja-JP" altLang="en-US" sz="1400" dirty="0"/>
              <a:t>・現地の聞き込み</a:t>
            </a:r>
            <a:br>
              <a:rPr lang="en-US" altLang="ja-JP" sz="1400" dirty="0"/>
            </a:br>
            <a:r>
              <a:rPr lang="ja-JP" altLang="en-US" sz="1400" dirty="0"/>
              <a:t>・データ整備</a:t>
            </a:r>
            <a:br>
              <a:rPr lang="en-US" altLang="ja-JP" sz="1400" dirty="0"/>
            </a:br>
            <a:r>
              <a:rPr lang="ja-JP" altLang="en-US" sz="1400" dirty="0"/>
              <a:t>・地図設置の依頼</a:t>
            </a:r>
            <a:endParaRPr kumimoji="1" lang="ja-JP" altLang="en-US" sz="1400" dirty="0"/>
          </a:p>
        </p:txBody>
      </p:sp>
      <p:sp>
        <p:nvSpPr>
          <p:cNvPr id="13" name="吹き出し: 線 12"/>
          <p:cNvSpPr/>
          <p:nvPr/>
        </p:nvSpPr>
        <p:spPr>
          <a:xfrm flipH="1">
            <a:off x="836022" y="5582174"/>
            <a:ext cx="2300877" cy="750888"/>
          </a:xfrm>
          <a:prstGeom prst="borderCallout1">
            <a:avLst>
              <a:gd name="adj1" fmla="val 18750"/>
              <a:gd name="adj2" fmla="val -8333"/>
              <a:gd name="adj3" fmla="val -67684"/>
              <a:gd name="adj4" fmla="val -2655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rIns="36000" rtlCol="0" anchor="ctr"/>
          <a:lstStyle/>
          <a:p>
            <a:r>
              <a:rPr lang="ja-JP" altLang="en-US" sz="1400" dirty="0"/>
              <a:t>・マッピングパーティ</a:t>
            </a:r>
            <a:br>
              <a:rPr lang="en-US" altLang="ja-JP" sz="1400" dirty="0"/>
            </a:br>
            <a:r>
              <a:rPr lang="ja-JP" altLang="en-US" sz="1400" dirty="0"/>
              <a:t>・地図の整備</a:t>
            </a:r>
            <a:br>
              <a:rPr lang="en-US" altLang="ja-JP" sz="1400" dirty="0"/>
            </a:br>
            <a:r>
              <a:rPr lang="ja-JP" altLang="en-US" sz="1400" dirty="0"/>
              <a:t>・アプリ、ランキング開発</a:t>
            </a:r>
            <a:endParaRPr kumimoji="1" lang="ja-JP" altLang="en-US" sz="1400" dirty="0"/>
          </a:p>
        </p:txBody>
      </p:sp>
      <p:sp>
        <p:nvSpPr>
          <p:cNvPr id="17" name="吹き出し: 線 16"/>
          <p:cNvSpPr/>
          <p:nvPr/>
        </p:nvSpPr>
        <p:spPr>
          <a:xfrm>
            <a:off x="6105616" y="1487112"/>
            <a:ext cx="2016036" cy="755041"/>
          </a:xfrm>
          <a:prstGeom prst="borderCallout1">
            <a:avLst>
              <a:gd name="adj1" fmla="val 18750"/>
              <a:gd name="adj2" fmla="val -8333"/>
              <a:gd name="adj3" fmla="val 128199"/>
              <a:gd name="adj4" fmla="val -1160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rIns="36000" rtlCol="0" anchor="ctr"/>
          <a:lstStyle/>
          <a:p>
            <a:r>
              <a:rPr kumimoji="1" lang="ja-JP" altLang="en-US" sz="1400" dirty="0"/>
              <a:t>・商店街への協力依頼</a:t>
            </a:r>
            <a:br>
              <a:rPr kumimoji="1" lang="en-US" altLang="ja-JP" sz="1400" dirty="0"/>
            </a:br>
            <a:r>
              <a:rPr kumimoji="1" lang="ja-JP" altLang="en-US" sz="1400" dirty="0"/>
              <a:t>・交流の場の提供</a:t>
            </a:r>
            <a:br>
              <a:rPr kumimoji="1" lang="en-US" altLang="ja-JP" sz="1400" dirty="0"/>
            </a:br>
            <a:r>
              <a:rPr kumimoji="1" lang="ja-JP" altLang="en-US" sz="1400" dirty="0"/>
              <a:t>・</a:t>
            </a:r>
            <a:r>
              <a:rPr lang="ja-JP" altLang="en-US" sz="1400" dirty="0"/>
              <a:t>地域情報発信</a:t>
            </a:r>
            <a:endParaRPr kumimoji="1" lang="ja-JP" altLang="en-US" sz="1400" dirty="0"/>
          </a:p>
        </p:txBody>
      </p:sp>
      <p:sp>
        <p:nvSpPr>
          <p:cNvPr id="18" name="吹き出し: 線 17"/>
          <p:cNvSpPr/>
          <p:nvPr/>
        </p:nvSpPr>
        <p:spPr>
          <a:xfrm>
            <a:off x="6061167" y="5506800"/>
            <a:ext cx="2016036" cy="800863"/>
          </a:xfrm>
          <a:prstGeom prst="borderCallout1">
            <a:avLst>
              <a:gd name="adj1" fmla="val 18750"/>
              <a:gd name="adj2" fmla="val -8333"/>
              <a:gd name="adj3" fmla="val -40004"/>
              <a:gd name="adj4" fmla="val -1472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rIns="36000" rtlCol="0" anchor="ctr"/>
          <a:lstStyle/>
          <a:p>
            <a:r>
              <a:rPr kumimoji="1" lang="ja-JP" altLang="en-US" sz="1400" dirty="0"/>
              <a:t>・避難所情報の提供</a:t>
            </a:r>
            <a:br>
              <a:rPr kumimoji="1" lang="en-US" altLang="ja-JP" sz="1400" dirty="0"/>
            </a:br>
            <a:r>
              <a:rPr kumimoji="1" lang="ja-JP" altLang="en-US" sz="1400" dirty="0"/>
              <a:t>・新たに、</a:t>
            </a:r>
            <a:r>
              <a:rPr kumimoji="1" lang="en-US" altLang="ja-JP" sz="1400" dirty="0" err="1">
                <a:solidFill>
                  <a:srgbClr val="FF0000"/>
                </a:solidFill>
              </a:rPr>
              <a:t>Wifi</a:t>
            </a:r>
            <a:r>
              <a:rPr kumimoji="1" lang="ja-JP" altLang="en-US" sz="1400" dirty="0">
                <a:solidFill>
                  <a:srgbClr val="FF0000"/>
                </a:solidFill>
              </a:rPr>
              <a:t>スポット、駐輪場データ</a:t>
            </a:r>
            <a:r>
              <a:rPr kumimoji="1" lang="ja-JP" altLang="en-US" sz="1400" dirty="0"/>
              <a:t>の提供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7628" y="2492460"/>
            <a:ext cx="2451571" cy="24775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36000" rtlCol="0" anchor="ctr"/>
          <a:lstStyle/>
          <a:p>
            <a:r>
              <a:rPr lang="en-US" altLang="ja-JP" sz="1400" dirty="0">
                <a:solidFill>
                  <a:schemeClr val="tx1"/>
                </a:solidFill>
              </a:rPr>
              <a:t>【</a:t>
            </a:r>
            <a:r>
              <a:rPr lang="ja-JP" altLang="en-US" sz="1400" dirty="0">
                <a:solidFill>
                  <a:schemeClr val="tx1"/>
                </a:solidFill>
              </a:rPr>
              <a:t>沼津の</a:t>
            </a:r>
            <a:r>
              <a:rPr kumimoji="1" lang="ja-JP" altLang="en-US" sz="1400" dirty="0">
                <a:solidFill>
                  <a:schemeClr val="tx1"/>
                </a:solidFill>
              </a:rPr>
              <a:t>課題</a:t>
            </a:r>
            <a:r>
              <a:rPr kumimoji="1" lang="en-US" altLang="ja-JP" sz="1400" dirty="0">
                <a:solidFill>
                  <a:schemeClr val="tx1"/>
                </a:solidFill>
              </a:rPr>
              <a:t>】</a:t>
            </a:r>
            <a:br>
              <a:rPr kumimoji="1" lang="en-US" altLang="ja-JP" sz="1400" dirty="0">
                <a:solidFill>
                  <a:schemeClr val="tx1"/>
                </a:solidFill>
              </a:rPr>
            </a:br>
            <a:r>
              <a:rPr kumimoji="1" lang="ja-JP" altLang="en-US" sz="1400" dirty="0">
                <a:solidFill>
                  <a:schemeClr val="tx1"/>
                </a:solidFill>
              </a:rPr>
              <a:t>・ファンが食事どころ、沼津市民が普段使うところが街中で分かりにくい。</a:t>
            </a:r>
            <a:br>
              <a:rPr kumimoji="1" lang="en-US" altLang="ja-JP" sz="1400" dirty="0">
                <a:solidFill>
                  <a:schemeClr val="tx1"/>
                </a:solidFill>
              </a:rPr>
            </a:br>
            <a:r>
              <a:rPr lang="ja-JP" altLang="en-US" sz="1400" dirty="0">
                <a:solidFill>
                  <a:schemeClr val="tx1"/>
                </a:solidFill>
              </a:rPr>
              <a:t>・何度も訪れるファンに向けたローカル情報が少ない。</a:t>
            </a:r>
            <a:br>
              <a:rPr lang="en-US" altLang="ja-JP" sz="1400" dirty="0">
                <a:solidFill>
                  <a:schemeClr val="tx1"/>
                </a:solidFill>
              </a:rPr>
            </a:br>
            <a:r>
              <a:rPr lang="ja-JP" altLang="en-US" sz="1400" dirty="0">
                <a:solidFill>
                  <a:schemeClr val="tx1"/>
                </a:solidFill>
              </a:rPr>
              <a:t>・駅から港までの間に何があるか分からず、回遊性が少ない。</a:t>
            </a:r>
            <a:br>
              <a:rPr lang="en-US" altLang="ja-JP" sz="1400" dirty="0">
                <a:solidFill>
                  <a:schemeClr val="tx1"/>
                </a:solidFill>
              </a:rPr>
            </a:br>
            <a:r>
              <a:rPr lang="ja-JP" altLang="en-US" sz="1400" dirty="0">
                <a:solidFill>
                  <a:schemeClr val="tx1"/>
                </a:solidFill>
              </a:rPr>
              <a:t>・災害が起こった際に、どうしていいいのかわからない。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203888" y="3193869"/>
            <a:ext cx="15151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産官民学</a:t>
            </a:r>
            <a:br>
              <a:rPr kumimoji="1" lang="en-US" altLang="ja-JP" sz="2400" dirty="0">
                <a:solidFill>
                  <a:srgbClr val="FF0000"/>
                </a:solidFill>
              </a:rPr>
            </a:br>
            <a:r>
              <a:rPr kumimoji="1" lang="en-US" altLang="ja-JP" sz="2400" dirty="0">
                <a:solidFill>
                  <a:srgbClr val="FF0000"/>
                </a:solidFill>
              </a:rPr>
              <a:t>ALL</a:t>
            </a:r>
            <a:r>
              <a:rPr kumimoji="1" lang="ja-JP" altLang="en-US" sz="2400" dirty="0">
                <a:solidFill>
                  <a:srgbClr val="FF0000"/>
                </a:solidFill>
              </a:rPr>
              <a:t>沼津で</a:t>
            </a:r>
            <a:br>
              <a:rPr kumimoji="1" lang="en-US" altLang="ja-JP" sz="2400" dirty="0">
                <a:solidFill>
                  <a:srgbClr val="FF0000"/>
                </a:solidFill>
              </a:rPr>
            </a:br>
            <a:r>
              <a:rPr kumimoji="1" lang="ja-JP" altLang="en-US" sz="2400" dirty="0">
                <a:solidFill>
                  <a:srgbClr val="FF0000"/>
                </a:solidFill>
              </a:rPr>
              <a:t>おもてなし</a:t>
            </a:r>
          </a:p>
        </p:txBody>
      </p:sp>
      <p:sp>
        <p:nvSpPr>
          <p:cNvPr id="22" name="二等辺三角形 21"/>
          <p:cNvSpPr/>
          <p:nvPr/>
        </p:nvSpPr>
        <p:spPr>
          <a:xfrm rot="5400000">
            <a:off x="6902459" y="3630690"/>
            <a:ext cx="1250951" cy="20108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8352365" y="2561161"/>
            <a:ext cx="1456267" cy="569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観光マップ</a:t>
            </a:r>
            <a:b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紙地図</a:t>
            </a: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8358718" y="3263727"/>
            <a:ext cx="1456267" cy="53839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観光マップ</a:t>
            </a:r>
            <a:br>
              <a:rPr kumimoji="1"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kumimoji="1"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Web</a:t>
            </a: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8360831" y="3945174"/>
            <a:ext cx="1456267" cy="5748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てくぬま</a:t>
            </a:r>
            <a:br>
              <a:rPr kumimoji="1"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kumimoji="1" lang="ja-JP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ランキング</a:t>
            </a:r>
          </a:p>
        </p:txBody>
      </p:sp>
      <p:sp>
        <p:nvSpPr>
          <p:cNvPr id="26" name="吹き出し: 角を丸めた四角形 25"/>
          <p:cNvSpPr/>
          <p:nvPr/>
        </p:nvSpPr>
        <p:spPr>
          <a:xfrm>
            <a:off x="8720659" y="4594165"/>
            <a:ext cx="3077614" cy="813297"/>
          </a:xfrm>
          <a:prstGeom prst="wedgeRoundRectCallout">
            <a:avLst>
              <a:gd name="adj1" fmla="val -29266"/>
              <a:gd name="adj2" fmla="val -62532"/>
              <a:gd name="adj3" fmla="val 16667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ja-JP" alt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「</a:t>
            </a:r>
            <a:r>
              <a:rPr kumimoji="1" lang="en-US" altLang="ja-JP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#</a:t>
            </a:r>
            <a:r>
              <a:rPr kumimoji="1" lang="ja-JP" alt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てくぬま」でお薦めスポットをつぶやくとランキングに反映！ファンと市民でつくる沼津のホットスポット情報です。</a:t>
            </a:r>
          </a:p>
        </p:txBody>
      </p:sp>
      <p:sp>
        <p:nvSpPr>
          <p:cNvPr id="27" name="吹き出し: 角を丸めた四角形 26"/>
          <p:cNvSpPr/>
          <p:nvPr/>
        </p:nvSpPr>
        <p:spPr>
          <a:xfrm>
            <a:off x="8720659" y="1755611"/>
            <a:ext cx="3018371" cy="708186"/>
          </a:xfrm>
          <a:prstGeom prst="wedgeRoundRectCallout">
            <a:avLst>
              <a:gd name="adj1" fmla="val -25203"/>
              <a:gd name="adj2" fmla="val 67496"/>
              <a:gd name="adj3" fmla="val 16667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kumimoji="1" lang="ja-JP" alt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定期的に版更新し、最新化。時期ごとのお薦めや、</a:t>
            </a:r>
            <a:r>
              <a:rPr kumimoji="1" lang="ja-JP" altLang="en-US" sz="14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てくぬま</a:t>
            </a:r>
            <a:r>
              <a:rPr kumimoji="1" lang="ja-JP" alt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情報を反映し、スモール沼津をあなたの手に。</a:t>
            </a:r>
          </a:p>
        </p:txBody>
      </p:sp>
      <p:sp>
        <p:nvSpPr>
          <p:cNvPr id="28" name="吹き出し: 角を丸めた四角形 27"/>
          <p:cNvSpPr/>
          <p:nvPr/>
        </p:nvSpPr>
        <p:spPr>
          <a:xfrm>
            <a:off x="9999131" y="2820758"/>
            <a:ext cx="1917677" cy="1231569"/>
          </a:xfrm>
          <a:prstGeom prst="wedgeRoundRectCallout">
            <a:avLst>
              <a:gd name="adj1" fmla="val -63228"/>
              <a:gd name="adj2" fmla="val 5004"/>
              <a:gd name="adj3" fmla="val 16667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ja-JP" alt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詳細な情報を日々更新。店主、歴史を聞き込んだ資料を今後リンクし、深く知りたい人にも満足させます。</a:t>
            </a:r>
            <a:endParaRPr kumimoji="1" lang="ja-JP" altLang="en-US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8439141" y="5521481"/>
            <a:ext cx="3359132" cy="65193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産官民学＋「ファン」でつくる</a:t>
            </a:r>
            <a:br>
              <a:rPr lang="en-US" altLang="ja-JP" sz="1600" dirty="0">
                <a:solidFill>
                  <a:schemeClr val="tx1"/>
                </a:solidFill>
              </a:rPr>
            </a:br>
            <a:r>
              <a:rPr lang="ja-JP" altLang="en-US" sz="1600" dirty="0">
                <a:solidFill>
                  <a:schemeClr val="tx1"/>
                </a:solidFill>
              </a:rPr>
              <a:t>てくてくマップは進化を続けます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8177738" y="1487112"/>
            <a:ext cx="3830103" cy="47747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9056947" y="1433481"/>
            <a:ext cx="2071683" cy="27344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本日リリース！</a:t>
            </a:r>
          </a:p>
        </p:txBody>
      </p:sp>
    </p:spTree>
    <p:extLst>
      <p:ext uri="{BB962C8B-B14F-4D97-AF65-F5344CB8AC3E}">
        <p14:creationId xmlns:p14="http://schemas.microsoft.com/office/powerpoint/2010/main" val="7246118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C3FA24-8071-3341-A5F6-C254E5FDE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/>
              <a:t>デジタルアーカイブ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8B04FE-07EF-9F4C-B98E-B104604FCC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185737" indent="0" algn="ctr">
              <a:buNone/>
            </a:pPr>
            <a:r>
              <a:rPr kumimoji="1" lang="en-US" altLang="ja-JP" sz="7200" dirty="0" err="1"/>
              <a:t>WikipediaTown</a:t>
            </a:r>
            <a:br>
              <a:rPr kumimoji="1" lang="en-US" altLang="ja-JP" sz="7200" dirty="0"/>
            </a:br>
            <a:br>
              <a:rPr kumimoji="1" lang="en-US" altLang="ja-JP" sz="7200" dirty="0"/>
            </a:br>
            <a:r>
              <a:rPr kumimoji="1" lang="en-US" altLang="ja-JP" sz="7200" dirty="0"/>
              <a:t>OpenStreetMap</a:t>
            </a:r>
          </a:p>
          <a:p>
            <a:pPr marL="185737" indent="0" algn="ctr">
              <a:buNone/>
            </a:pP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11962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1DAF1F-5885-2B40-BFFD-4A3AA34FE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kumimoji="1" lang="ja-JP" altLang="en-US"/>
              <a:t>デジタルアーカイブとは？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9484F7-F1D0-204C-A180-960E78E2D2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5468"/>
            <a:ext cx="10515600" cy="5752531"/>
          </a:xfrm>
        </p:spPr>
        <p:txBody>
          <a:bodyPr>
            <a:normAutofit lnSpcReduction="10000"/>
          </a:bodyPr>
          <a:lstStyle/>
          <a:p>
            <a:r>
              <a:rPr lang="ja-JP" altLang="en-US"/>
              <a:t>デジタルアーカイブ（英語：</a:t>
            </a:r>
            <a:r>
              <a:rPr lang="en" altLang="ja-JP" dirty="0"/>
              <a:t>digital archive</a:t>
            </a:r>
            <a:r>
              <a:rPr lang="ja-JP" altLang="en"/>
              <a:t>）</a:t>
            </a:r>
            <a:r>
              <a:rPr lang="ja-JP" altLang="en-US"/>
              <a:t>とは、博物館・美術館・公文書館や図書館の収蔵品を始め有形・無形の文化資源（文化資材・文化的財）等をデジタル化して記録保存を行うこと。デジタル化することによって、文化資源等の公開や、ネットワーク等を通じた利用も容易となる。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 err="1"/>
              <a:t>WikipediaTown</a:t>
            </a:r>
            <a:r>
              <a:rPr lang="ja-JP" altLang="en-US"/>
              <a:t>や、マッピングパーティなど市民参加型の</a:t>
            </a:r>
            <a:br>
              <a:rPr lang="en-US" altLang="ja-JP" dirty="0"/>
            </a:br>
            <a:r>
              <a:rPr lang="ja-JP" altLang="en-US"/>
              <a:t>オープンデータ活動も存在する。</a:t>
            </a:r>
            <a:endParaRPr lang="en-US" altLang="ja-JP" dirty="0"/>
          </a:p>
          <a:p>
            <a:pPr lvl="1"/>
            <a:r>
              <a:rPr lang="en-US" altLang="ja-JP" dirty="0"/>
              <a:t>Wikipedia</a:t>
            </a:r>
            <a:r>
              <a:rPr lang="ja-JP" altLang="en-US"/>
              <a:t>も</a:t>
            </a:r>
            <a:r>
              <a:rPr lang="en-US" altLang="ja-JP" dirty="0"/>
              <a:t>OpenStreetMap</a:t>
            </a:r>
            <a:r>
              <a:rPr lang="ja-JP" altLang="en-US"/>
              <a:t>もオープンデータです。</a:t>
            </a:r>
            <a:endParaRPr lang="en-US" altLang="ja-JP" dirty="0"/>
          </a:p>
          <a:p>
            <a:pPr lvl="1"/>
            <a:r>
              <a:rPr lang="en-US" altLang="ja-JP" dirty="0"/>
              <a:t>OpenStreetMap</a:t>
            </a:r>
            <a:r>
              <a:rPr lang="ja-JP" altLang="en-US"/>
              <a:t>は、災害時のクライシスマッピングや配布用の</a:t>
            </a:r>
            <a:br>
              <a:rPr lang="en-US" altLang="ja-JP" dirty="0"/>
            </a:br>
            <a:r>
              <a:rPr lang="ja-JP" altLang="en-US"/>
              <a:t>印刷地図にも利用されています。（ゼンリンや</a:t>
            </a:r>
            <a:r>
              <a:rPr lang="en-US" altLang="ja-JP" dirty="0" err="1"/>
              <a:t>GoogleMap</a:t>
            </a:r>
            <a:r>
              <a:rPr lang="ja-JP" altLang="en-US"/>
              <a:t>は</a:t>
            </a:r>
            <a:br>
              <a:rPr lang="en-US" altLang="ja-JP" dirty="0"/>
            </a:br>
            <a:r>
              <a:rPr lang="ja-JP" altLang="en-US"/>
              <a:t>著作権の問題で印刷利用はできない）</a:t>
            </a:r>
            <a:endParaRPr lang="en-US" altLang="ja-JP" dirty="0"/>
          </a:p>
          <a:p>
            <a:pPr lvl="1"/>
            <a:endParaRPr lang="en-US" altLang="ja-JP" dirty="0"/>
          </a:p>
          <a:p>
            <a:r>
              <a:rPr lang="ja-JP" altLang="en-US"/>
              <a:t>市民向けにオープンデータを知ってもらうには</a:t>
            </a:r>
            <a:br>
              <a:rPr lang="en-US" altLang="ja-JP" dirty="0"/>
            </a:br>
            <a:r>
              <a:rPr lang="ja-JP" altLang="en-US"/>
              <a:t>参加型のオープンデータイベントは理解してもらいやすい。</a:t>
            </a:r>
            <a:endParaRPr lang="en-US" altLang="ja-JP" dirty="0"/>
          </a:p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478666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Shape 49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33" tIns="91433" rIns="91433" bIns="91433" anchor="ctr" anchorCtr="0">
            <a:noAutofit/>
          </a:bodyPr>
          <a:lstStyle/>
          <a:p>
            <a:r>
              <a:rPr lang="ja" dirty="0"/>
              <a:t>沼津市でWikipediaTown始める理由</a:t>
            </a:r>
            <a:endParaRPr dirty="0"/>
          </a:p>
        </p:txBody>
      </p:sp>
      <p:sp>
        <p:nvSpPr>
          <p:cNvPr id="492" name="Shape 49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33" tIns="91433" rIns="91433" bIns="91433" anchor="t" anchorCtr="0">
            <a:noAutofit/>
          </a:bodyPr>
          <a:lstStyle/>
          <a:p>
            <a:pPr marL="186262" indent="0">
              <a:buNone/>
            </a:pPr>
            <a:endParaRPr/>
          </a:p>
        </p:txBody>
      </p:sp>
      <p:sp>
        <p:nvSpPr>
          <p:cNvPr id="493" name="Shape 493"/>
          <p:cNvSpPr/>
          <p:nvPr/>
        </p:nvSpPr>
        <p:spPr>
          <a:xfrm>
            <a:off x="1893033" y="1726933"/>
            <a:ext cx="6094000" cy="664400"/>
          </a:xfrm>
          <a:prstGeom prst="wedgeRoundRectCallout">
            <a:avLst>
              <a:gd name="adj1" fmla="val -54496"/>
              <a:gd name="adj2" fmla="val 19983"/>
              <a:gd name="adj3" fmla="val 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kumimoji="0" lang="ja" altLang="en-US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沼津市には</a:t>
            </a:r>
            <a:r>
              <a:rPr kumimoji="0" lang="en-US" altLang="ja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1000</a:t>
            </a:r>
            <a:r>
              <a:rPr kumimoji="0" lang="ja" altLang="en-US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基以上の古墳があるって知ってた？</a:t>
            </a:r>
            <a:endParaRPr kumimoji="0"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94" name="Shape 494"/>
          <p:cNvSpPr/>
          <p:nvPr/>
        </p:nvSpPr>
        <p:spPr>
          <a:xfrm>
            <a:off x="5064633" y="2540600"/>
            <a:ext cx="6459600" cy="664400"/>
          </a:xfrm>
          <a:prstGeom prst="wedgeRoundRectCallout">
            <a:avLst>
              <a:gd name="adj1" fmla="val 55706"/>
              <a:gd name="adj2" fmla="val 24980"/>
              <a:gd name="adj3" fmla="val 0"/>
            </a:avLst>
          </a:prstGeom>
          <a:solidFill>
            <a:srgbClr val="0FFF2D">
              <a:alpha val="7077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kumimoji="0" lang="ja" altLang="en-US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ずっと沼津に住んでるけどそんなの聞いたことないよ？！</a:t>
            </a:r>
            <a:endParaRPr kumimoji="0"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95" name="Shape 495"/>
          <p:cNvSpPr/>
          <p:nvPr/>
        </p:nvSpPr>
        <p:spPr>
          <a:xfrm>
            <a:off x="1893033" y="3395767"/>
            <a:ext cx="5297200" cy="664400"/>
          </a:xfrm>
          <a:prstGeom prst="wedgeRoundRectCallout">
            <a:avLst>
              <a:gd name="adj1" fmla="val -56897"/>
              <a:gd name="adj2" fmla="val 22481"/>
              <a:gd name="adj3" fmla="val 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kumimoji="0" lang="ja" altLang="en-US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ネット探せばどっかに書いてあるんじゃない？</a:t>
            </a:r>
            <a:endParaRPr kumimoji="0"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96" name="Shape 496"/>
          <p:cNvSpPr/>
          <p:nvPr/>
        </p:nvSpPr>
        <p:spPr>
          <a:xfrm>
            <a:off x="1909600" y="4613851"/>
            <a:ext cx="7372800" cy="664400"/>
          </a:xfrm>
          <a:prstGeom prst="wedgeRoundRectCallout">
            <a:avLst>
              <a:gd name="adj1" fmla="val -54504"/>
              <a:gd name="adj2" fmla="val 17484"/>
              <a:gd name="adj3" fmla="val 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kumimoji="0" lang="ja" altLang="en-US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なんか個人ブログしかなかった</a:t>
            </a:r>
            <a:r>
              <a:rPr kumimoji="0" lang="en-US" altLang="ja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…</a:t>
            </a:r>
            <a:r>
              <a:rPr kumimoji="0" lang="ja" altLang="en-US" sz="1867" u="sng" kern="0">
                <a:solidFill>
                  <a:srgbClr val="CC9900"/>
                </a:solidFill>
                <a:latin typeface="Arial"/>
                <a:cs typeface="Arial"/>
                <a:sym typeface="Arial"/>
                <a:hlinkClick r:id="rId3"/>
              </a:rPr>
              <a:t>沼津市の</a:t>
            </a:r>
            <a:r>
              <a:rPr kumimoji="0" lang="en-US" altLang="ja" sz="1867" u="sng" kern="0">
                <a:solidFill>
                  <a:srgbClr val="CC9900"/>
                </a:solidFill>
                <a:latin typeface="Arial"/>
                <a:cs typeface="Arial"/>
                <a:sym typeface="Arial"/>
                <a:hlinkClick r:id="rId3"/>
              </a:rPr>
              <a:t>HP</a:t>
            </a:r>
            <a:r>
              <a:rPr kumimoji="0" lang="ja" altLang="en-US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にはあったけど</a:t>
            </a:r>
            <a:endParaRPr kumimoji="0"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497" name="Shape 49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5601" y="3205001"/>
            <a:ext cx="963100" cy="96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8" name="Shape 49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5601" y="1726934"/>
            <a:ext cx="963100" cy="96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Shape 49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5601" y="4464501"/>
            <a:ext cx="963100" cy="963100"/>
          </a:xfrm>
          <a:prstGeom prst="rect">
            <a:avLst/>
          </a:prstGeom>
          <a:noFill/>
          <a:ln>
            <a:noFill/>
          </a:ln>
        </p:spPr>
      </p:pic>
      <p:sp>
        <p:nvSpPr>
          <p:cNvPr id="500" name="Shape 500"/>
          <p:cNvSpPr/>
          <p:nvPr/>
        </p:nvSpPr>
        <p:spPr>
          <a:xfrm>
            <a:off x="5280500" y="5560433"/>
            <a:ext cx="6243600" cy="664400"/>
          </a:xfrm>
          <a:prstGeom prst="wedgeRoundRectCallout">
            <a:avLst>
              <a:gd name="adj1" fmla="val 54998"/>
              <a:gd name="adj2" fmla="val 25331"/>
              <a:gd name="adj3" fmla="val 0"/>
            </a:avLst>
          </a:prstGeom>
          <a:solidFill>
            <a:srgbClr val="0FFF2D">
              <a:alpha val="7077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r>
              <a:rPr kumimoji="0" lang="ja" altLang="en-US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これだと知りたくてもどうしたらいいかわからないよ</a:t>
            </a:r>
            <a:r>
              <a:rPr kumimoji="0" lang="en-US" altLang="ja" sz="1867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〜</a:t>
            </a:r>
            <a:endParaRPr kumimoji="0"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53659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42F2CA-ECF8-4744-805B-BB95071A4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WikipediaTown</a:t>
            </a:r>
            <a:r>
              <a:rPr kumimoji="1" lang="ja-JP" altLang="en-US"/>
              <a:t>とは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58D8171-0B91-BF44-9EE7-C44184F508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graphicFrame>
        <p:nvGraphicFramePr>
          <p:cNvPr id="4" name="コンテンツ プレースホルダー 5">
            <a:extLst>
              <a:ext uri="{FF2B5EF4-FFF2-40B4-BE49-F238E27FC236}">
                <a16:creationId xmlns:a16="http://schemas.microsoft.com/office/drawing/2014/main" id="{60BD442F-28F9-3A48-8A54-3C4B11C69E6C}"/>
              </a:ext>
            </a:extLst>
          </p:cNvPr>
          <p:cNvGraphicFramePr>
            <a:graphicFrameLocks/>
          </p:cNvGraphicFramePr>
          <p:nvPr/>
        </p:nvGraphicFramePr>
        <p:xfrm>
          <a:off x="615636" y="1356967"/>
          <a:ext cx="10333021" cy="4862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ハート 4">
            <a:extLst>
              <a:ext uri="{FF2B5EF4-FFF2-40B4-BE49-F238E27FC236}">
                <a16:creationId xmlns:a16="http://schemas.microsoft.com/office/drawing/2014/main" id="{57C5246C-2570-2443-9EDC-C36C00E59701}"/>
              </a:ext>
            </a:extLst>
          </p:cNvPr>
          <p:cNvSpPr/>
          <p:nvPr/>
        </p:nvSpPr>
        <p:spPr>
          <a:xfrm>
            <a:off x="3843149" y="3103401"/>
            <a:ext cx="4133607" cy="1369535"/>
          </a:xfrm>
          <a:prstGeom prst="hear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r>
              <a:rPr lang="ja-JP" altLang="en-US" sz="2400" kern="0">
                <a:solidFill>
                  <a:srgbClr val="C00000"/>
                </a:solidFill>
                <a:latin typeface="Osaka Regular-Mono" panose="020B0600000000000000" pitchFamily="34" charset="-128"/>
                <a:ea typeface="Osaka Regular-Mono" panose="020B0600000000000000" pitchFamily="34" charset="-128"/>
                <a:sym typeface="Arial"/>
              </a:rPr>
              <a:t>シビックプライドを育成する</a:t>
            </a:r>
          </a:p>
        </p:txBody>
      </p:sp>
      <p:pic>
        <p:nvPicPr>
          <p:cNvPr id="6" name="Shape 183">
            <a:extLst>
              <a:ext uri="{FF2B5EF4-FFF2-40B4-BE49-F238E27FC236}">
                <a16:creationId xmlns:a16="http://schemas.microsoft.com/office/drawing/2014/main" id="{C9F95947-17C0-BE4C-B986-EC04E91F45A3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981267" y="2285970"/>
            <a:ext cx="2286000" cy="457202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A6EA64D-C1E9-754F-971A-0F57D1C18223}"/>
              </a:ext>
            </a:extLst>
          </p:cNvPr>
          <p:cNvSpPr/>
          <p:nvPr/>
        </p:nvSpPr>
        <p:spPr>
          <a:xfrm>
            <a:off x="8906933" y="169333"/>
            <a:ext cx="3104445" cy="100471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記事の</a:t>
            </a:r>
            <a:r>
              <a:rPr kumimoji="1" lang="en-US" altLang="ja-JP" dirty="0">
                <a:solidFill>
                  <a:schemeClr val="tx1"/>
                </a:solidFill>
              </a:rPr>
              <a:t>QR</a:t>
            </a:r>
            <a:r>
              <a:rPr kumimoji="1" lang="ja-JP" altLang="en-US">
                <a:solidFill>
                  <a:schemeClr val="tx1"/>
                </a:solidFill>
              </a:rPr>
              <a:t>コードを</a:t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>
                <a:solidFill>
                  <a:schemeClr val="tx1"/>
                </a:solidFill>
              </a:rPr>
              <a:t>沼津市では今年度中に</a:t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>
                <a:solidFill>
                  <a:schemeClr val="tx1"/>
                </a:solidFill>
              </a:rPr>
              <a:t>案内板に貼る予定</a:t>
            </a:r>
          </a:p>
        </p:txBody>
      </p:sp>
    </p:spTree>
    <p:extLst>
      <p:ext uri="{BB962C8B-B14F-4D97-AF65-F5344CB8AC3E}">
        <p14:creationId xmlns:p14="http://schemas.microsoft.com/office/powerpoint/2010/main" val="1329691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solidFill>
            <a:srgbClr val="C9DAF8"/>
          </a:solidFill>
        </p:spPr>
        <p:txBody>
          <a:bodyPr spcFirstLastPara="1" vert="horz" wrap="square" lIns="91433" tIns="91433" rIns="91433" bIns="91433" rtlCol="0" anchor="ctr" anchorCtr="0">
            <a:noAutofit/>
          </a:bodyPr>
          <a:lstStyle/>
          <a:p>
            <a:pPr>
              <a:lnSpc>
                <a:spcPct val="100000"/>
              </a:lnSpc>
              <a:buClr>
                <a:schemeClr val="dk1"/>
              </a:buClr>
            </a:pPr>
            <a:r>
              <a:rPr lang="ja" altLang="en-US" sz="3733" b="1">
                <a:latin typeface="Arial"/>
                <a:ea typeface="Arial"/>
                <a:cs typeface="Arial"/>
                <a:sym typeface="Arial"/>
              </a:rPr>
              <a:t>公民連携</a:t>
            </a:r>
            <a:endParaRPr/>
          </a:p>
        </p:txBody>
      </p:sp>
      <p:sp>
        <p:nvSpPr>
          <p:cNvPr id="139" name="Shape 139"/>
          <p:cNvSpPr/>
          <p:nvPr/>
        </p:nvSpPr>
        <p:spPr>
          <a:xfrm>
            <a:off x="4566467" y="1536633"/>
            <a:ext cx="7403200" cy="5006400"/>
          </a:xfrm>
          <a:prstGeom prst="can">
            <a:avLst>
              <a:gd name="adj" fmla="val 25000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40" name="Shape 140"/>
          <p:cNvSpPr/>
          <p:nvPr/>
        </p:nvSpPr>
        <p:spPr>
          <a:xfrm>
            <a:off x="5168983" y="3579564"/>
            <a:ext cx="1249600" cy="10624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ja" altLang="en-US" sz="2400"/>
              <a:t> 市役所</a:t>
            </a:r>
            <a:endParaRPr sz="2400"/>
          </a:p>
        </p:txBody>
      </p:sp>
      <p:sp>
        <p:nvSpPr>
          <p:cNvPr id="141" name="Shape 141"/>
          <p:cNvSpPr/>
          <p:nvPr/>
        </p:nvSpPr>
        <p:spPr>
          <a:xfrm>
            <a:off x="5188529" y="1991567"/>
            <a:ext cx="1155600" cy="950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ja" altLang="en-US" sz="2400"/>
              <a:t> 学校</a:t>
            </a:r>
            <a:endParaRPr sz="2400"/>
          </a:p>
        </p:txBody>
      </p:sp>
      <p:sp>
        <p:nvSpPr>
          <p:cNvPr id="142" name="Shape 142"/>
          <p:cNvSpPr/>
          <p:nvPr/>
        </p:nvSpPr>
        <p:spPr>
          <a:xfrm>
            <a:off x="5168965" y="5279467"/>
            <a:ext cx="1379600" cy="950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ja" altLang="en-US" sz="2400"/>
              <a:t>図書館</a:t>
            </a:r>
            <a:endParaRPr sz="2400"/>
          </a:p>
        </p:txBody>
      </p:sp>
      <p:sp>
        <p:nvSpPr>
          <p:cNvPr id="143" name="Shape 143"/>
          <p:cNvSpPr/>
          <p:nvPr/>
        </p:nvSpPr>
        <p:spPr>
          <a:xfrm>
            <a:off x="9249416" y="3576043"/>
            <a:ext cx="1249600" cy="12284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ja" altLang="en-US" sz="2400"/>
              <a:t>市民</a:t>
            </a:r>
            <a:endParaRPr sz="2400"/>
          </a:p>
        </p:txBody>
      </p:sp>
      <p:sp>
        <p:nvSpPr>
          <p:cNvPr id="144" name="Shape 144"/>
          <p:cNvSpPr/>
          <p:nvPr/>
        </p:nvSpPr>
        <p:spPr>
          <a:xfrm>
            <a:off x="6548733" y="4959465"/>
            <a:ext cx="3558400" cy="1062400"/>
          </a:xfrm>
          <a:prstGeom prst="leftUpArrow">
            <a:avLst/>
          </a:prstGeom>
          <a:solidFill>
            <a:srgbClr val="93C47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45" name="Shape 145"/>
          <p:cNvSpPr/>
          <p:nvPr/>
        </p:nvSpPr>
        <p:spPr>
          <a:xfrm rot="10800000" flipH="1">
            <a:off x="6548739" y="2300603"/>
            <a:ext cx="3613600" cy="1120800"/>
          </a:xfrm>
          <a:prstGeom prst="leftUpArrow">
            <a:avLst/>
          </a:prstGeom>
          <a:solidFill>
            <a:srgbClr val="6FA8D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46" name="Shape 146"/>
          <p:cNvSpPr/>
          <p:nvPr/>
        </p:nvSpPr>
        <p:spPr>
          <a:xfrm>
            <a:off x="6613533" y="3872735"/>
            <a:ext cx="2440800" cy="584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EA999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47" name="Shape 147"/>
          <p:cNvSpPr/>
          <p:nvPr/>
        </p:nvSpPr>
        <p:spPr>
          <a:xfrm>
            <a:off x="7418533" y="1716200"/>
            <a:ext cx="2196522" cy="584400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FFFFFF"/>
          </a:solidFill>
          <a:ln w="9525" cap="flat" cmpd="sng">
            <a:solidFill>
              <a:srgbClr val="D0E0E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ja" altLang="en-US" sz="2400"/>
              <a:t>学びの場</a:t>
            </a:r>
            <a:endParaRPr sz="2400"/>
          </a:p>
        </p:txBody>
      </p:sp>
      <p:sp>
        <p:nvSpPr>
          <p:cNvPr id="148" name="Shape 148"/>
          <p:cNvSpPr/>
          <p:nvPr/>
        </p:nvSpPr>
        <p:spPr>
          <a:xfrm>
            <a:off x="7585967" y="6058467"/>
            <a:ext cx="2440800" cy="655200"/>
          </a:xfrm>
          <a:prstGeom prst="wedgeEllipseCallout">
            <a:avLst>
              <a:gd name="adj1" fmla="val -14549"/>
              <a:gd name="adj2" fmla="val -72769"/>
            </a:avLst>
          </a:prstGeom>
          <a:solidFill>
            <a:srgbClr val="FFFFFF"/>
          </a:solidFill>
          <a:ln w="9525" cap="flat" cmpd="sng">
            <a:solidFill>
              <a:srgbClr val="D9EAD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ja" altLang="en-US" sz="2400"/>
              <a:t>資料の利活用</a:t>
            </a:r>
            <a:endParaRPr sz="2400"/>
          </a:p>
        </p:txBody>
      </p:sp>
      <p:sp>
        <p:nvSpPr>
          <p:cNvPr id="149" name="Shape 149"/>
          <p:cNvSpPr/>
          <p:nvPr/>
        </p:nvSpPr>
        <p:spPr>
          <a:xfrm>
            <a:off x="6945384" y="2997400"/>
            <a:ext cx="2083062" cy="763600"/>
          </a:xfrm>
          <a:prstGeom prst="wedgeEllipseCallout">
            <a:avLst>
              <a:gd name="adj1" fmla="val 22830"/>
              <a:gd name="adj2" fmla="val 71434"/>
            </a:avLst>
          </a:prstGeom>
          <a:solidFill>
            <a:srgbClr val="FFFFFF"/>
          </a:solidFill>
          <a:ln w="9525" cap="flat" cmpd="sng">
            <a:solidFill>
              <a:srgbClr val="F4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ja" altLang="en-US" sz="2400"/>
              <a:t>情報発信</a:t>
            </a:r>
            <a:endParaRPr sz="2400"/>
          </a:p>
        </p:txBody>
      </p:sp>
      <p:sp>
        <p:nvSpPr>
          <p:cNvPr id="150" name="Shape 150"/>
          <p:cNvSpPr txBox="1"/>
          <p:nvPr/>
        </p:nvSpPr>
        <p:spPr>
          <a:xfrm>
            <a:off x="10107133" y="4365033"/>
            <a:ext cx="2228000" cy="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2133"/>
              </a:spcAft>
            </a:pPr>
            <a:r>
              <a:rPr lang="en-US" altLang="ja" sz="2400" b="1" dirty="0"/>
              <a:t>Wikipedia</a:t>
            </a:r>
            <a:br>
              <a:rPr lang="en-US" altLang="ja" sz="2400" b="1" dirty="0"/>
            </a:br>
            <a:r>
              <a:rPr lang="en-US" altLang="ja" sz="2400" b="1" dirty="0"/>
              <a:t>Town</a:t>
            </a:r>
            <a:endParaRPr sz="2400" b="1" dirty="0"/>
          </a:p>
        </p:txBody>
      </p:sp>
      <p:sp>
        <p:nvSpPr>
          <p:cNvPr id="151" name="Shape 151"/>
          <p:cNvSpPr txBox="1"/>
          <p:nvPr/>
        </p:nvSpPr>
        <p:spPr>
          <a:xfrm>
            <a:off x="498167" y="1760167"/>
            <a:ext cx="3819200" cy="44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ja" altLang="en-US" sz="2400"/>
              <a:t>市民が</a:t>
            </a:r>
            <a:r>
              <a:rPr lang="en-US" altLang="ja" sz="2400"/>
              <a:t>WikipediaTown</a:t>
            </a:r>
            <a:r>
              <a:rPr lang="ja" altLang="en-US" sz="2400"/>
              <a:t>を</a:t>
            </a:r>
            <a:endParaRPr sz="2400"/>
          </a:p>
          <a:p>
            <a:r>
              <a:rPr lang="ja" altLang="en-US" sz="2400"/>
              <a:t>行う事で、それぞれの</a:t>
            </a:r>
            <a:endParaRPr sz="2400"/>
          </a:p>
          <a:p>
            <a:r>
              <a:rPr lang="ja" altLang="en-US" sz="2400"/>
              <a:t>機関のハブとなり</a:t>
            </a:r>
            <a:endParaRPr sz="2400"/>
          </a:p>
          <a:p>
            <a:r>
              <a:rPr lang="ja" altLang="en-US" sz="2400"/>
              <a:t>公民連携を取りやすくなる。</a:t>
            </a:r>
            <a:endParaRPr sz="2400"/>
          </a:p>
        </p:txBody>
      </p:sp>
      <p:sp>
        <p:nvSpPr>
          <p:cNvPr id="152" name="Shape 152"/>
          <p:cNvSpPr/>
          <p:nvPr/>
        </p:nvSpPr>
        <p:spPr>
          <a:xfrm>
            <a:off x="402433" y="3973967"/>
            <a:ext cx="3819200" cy="1978400"/>
          </a:xfrm>
          <a:prstGeom prst="roundRect">
            <a:avLst>
              <a:gd name="adj" fmla="val 16667"/>
            </a:avLst>
          </a:prstGeom>
          <a:solidFill>
            <a:srgbClr val="FFF2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ja" altLang="en-US" sz="3200"/>
              <a:t>オープンデータが</a:t>
            </a:r>
            <a:endParaRPr sz="3200"/>
          </a:p>
          <a:p>
            <a:r>
              <a:rPr lang="ja" altLang="en-US" sz="3200"/>
              <a:t>きっかけになる！</a:t>
            </a:r>
            <a:endParaRPr sz="3200"/>
          </a:p>
        </p:txBody>
      </p:sp>
    </p:spTree>
    <p:extLst>
      <p:ext uri="{BB962C8B-B14F-4D97-AF65-F5344CB8AC3E}">
        <p14:creationId xmlns:p14="http://schemas.microsoft.com/office/powerpoint/2010/main" val="40690600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32DBAB-F54F-874A-92C1-D1BD27657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沼津市：神明塚古墳に</a:t>
            </a:r>
            <a:r>
              <a:rPr kumimoji="1" lang="en-US" altLang="ja-JP" dirty="0"/>
              <a:t>QR</a:t>
            </a:r>
            <a:r>
              <a:rPr kumimoji="1" lang="ja-JP" altLang="en-US"/>
              <a:t>コード設置！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F4C78B9-FB0A-A24A-8135-E0C6707E66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" name="図 4">
            <a:hlinkClick r:id="rId2"/>
            <a:extLst>
              <a:ext uri="{FF2B5EF4-FFF2-40B4-BE49-F238E27FC236}">
                <a16:creationId xmlns:a16="http://schemas.microsoft.com/office/drawing/2014/main" id="{DB7D8408-A85E-A24A-B7CC-7EF1BD6CDE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00" y="1536634"/>
            <a:ext cx="8336411" cy="4689231"/>
          </a:xfrm>
          <a:prstGeom prst="rect">
            <a:avLst/>
          </a:prstGeom>
        </p:spPr>
      </p:pic>
      <p:sp>
        <p:nvSpPr>
          <p:cNvPr id="7" name="角丸四角形 6">
            <a:extLst>
              <a:ext uri="{FF2B5EF4-FFF2-40B4-BE49-F238E27FC236}">
                <a16:creationId xmlns:a16="http://schemas.microsoft.com/office/drawing/2014/main" id="{4A3C3D83-CCEB-C74D-AD2E-D0B78F77166F}"/>
              </a:ext>
            </a:extLst>
          </p:cNvPr>
          <p:cNvSpPr/>
          <p:nvPr/>
        </p:nvSpPr>
        <p:spPr>
          <a:xfrm>
            <a:off x="9237784" y="2520461"/>
            <a:ext cx="2250832" cy="3481755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>
                <a:solidFill>
                  <a:schemeClr val="tx1"/>
                </a:solidFill>
              </a:rPr>
              <a:t>次に貼る</a:t>
            </a:r>
            <a:r>
              <a:rPr lang="en-US" altLang="ja-JP" sz="2000" dirty="0">
                <a:solidFill>
                  <a:schemeClr val="tx1"/>
                </a:solidFill>
              </a:rPr>
              <a:t>QR</a:t>
            </a:r>
            <a:r>
              <a:rPr lang="ja-JP" altLang="en-US" sz="2000">
                <a:solidFill>
                  <a:schemeClr val="tx1"/>
                </a:solidFill>
              </a:rPr>
              <a:t>コード</a:t>
            </a:r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>
                <a:solidFill>
                  <a:schemeClr val="tx1"/>
                </a:solidFill>
              </a:rPr>
              <a:t>・大泉寺</a:t>
            </a:r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>
                <a:solidFill>
                  <a:schemeClr val="tx1"/>
                </a:solidFill>
              </a:rPr>
              <a:t>・霊山寺</a:t>
            </a:r>
            <a:br>
              <a:rPr lang="en-US" altLang="ja-JP" sz="2000" dirty="0">
                <a:solidFill>
                  <a:schemeClr val="tx1"/>
                </a:solidFill>
              </a:rPr>
            </a:br>
            <a:br>
              <a:rPr lang="en-US" altLang="ja-JP" sz="2000" dirty="0">
                <a:solidFill>
                  <a:schemeClr val="tx1"/>
                </a:solidFill>
              </a:rPr>
            </a:br>
            <a:r>
              <a:rPr lang="ja-JP" altLang="en-US" sz="2000">
                <a:solidFill>
                  <a:schemeClr val="tx1"/>
                </a:solidFill>
              </a:rPr>
              <a:t>１４回</a:t>
            </a:r>
            <a:r>
              <a:rPr lang="en-US" altLang="ja-JP" sz="2000" dirty="0" err="1">
                <a:solidFill>
                  <a:schemeClr val="tx1"/>
                </a:solidFill>
              </a:rPr>
              <a:t>WikipediaTown</a:t>
            </a:r>
            <a:r>
              <a:rPr lang="ja-JP" altLang="en-US" sz="2000">
                <a:solidFill>
                  <a:schemeClr val="tx1"/>
                </a:solidFill>
              </a:rPr>
              <a:t>を実施している。</a:t>
            </a:r>
          </a:p>
        </p:txBody>
      </p:sp>
    </p:spTree>
    <p:extLst>
      <p:ext uri="{BB962C8B-B14F-4D97-AF65-F5344CB8AC3E}">
        <p14:creationId xmlns:p14="http://schemas.microsoft.com/office/powerpoint/2010/main" val="341073973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1C21F1-C5A8-2E48-BF99-276F86457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裾野市と</a:t>
            </a:r>
            <a:r>
              <a:rPr kumimoji="1" lang="en-US" altLang="ja-JP" dirty="0"/>
              <a:t>Wikipedia</a:t>
            </a:r>
            <a:r>
              <a:rPr kumimoji="1" lang="ja-JP" altLang="en-US"/>
              <a:t>を活用した覚書締結！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EE3508D-C05E-EC4B-A4B8-B1C5D18B53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26997" indent="0">
              <a:buNone/>
            </a:pPr>
            <a:endParaRPr kumimoji="1" lang="ja-JP" altLang="en-US"/>
          </a:p>
        </p:txBody>
      </p:sp>
      <p:pic>
        <p:nvPicPr>
          <p:cNvPr id="5" name="図 4">
            <a:hlinkClick r:id="rId2"/>
            <a:extLst>
              <a:ext uri="{FF2B5EF4-FFF2-40B4-BE49-F238E27FC236}">
                <a16:creationId xmlns:a16="http://schemas.microsoft.com/office/drawing/2014/main" id="{0E66348B-488F-A549-9B33-3C07FEF11C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01" y="1356967"/>
            <a:ext cx="8153969" cy="5434652"/>
          </a:xfrm>
          <a:prstGeom prst="rect">
            <a:avLst/>
          </a:prstGeom>
        </p:spPr>
      </p:pic>
      <p:sp>
        <p:nvSpPr>
          <p:cNvPr id="6" name="角丸四角形 5">
            <a:extLst>
              <a:ext uri="{FF2B5EF4-FFF2-40B4-BE49-F238E27FC236}">
                <a16:creationId xmlns:a16="http://schemas.microsoft.com/office/drawing/2014/main" id="{6968A7A6-2F5B-4E41-97FE-C3E7D5A9824B}"/>
              </a:ext>
            </a:extLst>
          </p:cNvPr>
          <p:cNvSpPr/>
          <p:nvPr/>
        </p:nvSpPr>
        <p:spPr>
          <a:xfrm>
            <a:off x="8745417" y="2590800"/>
            <a:ext cx="3030982" cy="3493477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>
                <a:solidFill>
                  <a:schemeClr val="tx1"/>
                </a:solidFill>
              </a:rPr>
              <a:t>発行した</a:t>
            </a:r>
            <a:r>
              <a:rPr lang="en-US" altLang="ja-JP" sz="2000" dirty="0">
                <a:solidFill>
                  <a:schemeClr val="tx1"/>
                </a:solidFill>
              </a:rPr>
              <a:t>QR</a:t>
            </a:r>
            <a:r>
              <a:rPr lang="ja-JP" altLang="en-US" sz="2000">
                <a:solidFill>
                  <a:schemeClr val="tx1"/>
                </a:solidFill>
              </a:rPr>
              <a:t>コード</a:t>
            </a:r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>
                <a:solidFill>
                  <a:schemeClr val="tx1"/>
                </a:solidFill>
              </a:rPr>
              <a:t>・佐野原神社</a:t>
            </a:r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>
                <a:solidFill>
                  <a:schemeClr val="tx1"/>
                </a:solidFill>
              </a:rPr>
              <a:t>・裾野市中央公園</a:t>
            </a:r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>
                <a:solidFill>
                  <a:schemeClr val="tx1"/>
                </a:solidFill>
              </a:rPr>
              <a:t>・裾野市立鈴木図書館</a:t>
            </a:r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ja-JP" altLang="en-US" sz="2000">
                <a:solidFill>
                  <a:schemeClr val="tx1"/>
                </a:solidFill>
              </a:rPr>
              <a:t>・旧植松家住宅</a:t>
            </a:r>
          </a:p>
        </p:txBody>
      </p:sp>
    </p:spTree>
    <p:extLst>
      <p:ext uri="{BB962C8B-B14F-4D97-AF65-F5344CB8AC3E}">
        <p14:creationId xmlns:p14="http://schemas.microsoft.com/office/powerpoint/2010/main" val="1482368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7C81FE-677D-C846-BD51-7857BC7E8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/>
              <a:t>市民から広げることもできる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6B7C06-1CB8-7945-A73E-08A38D0FCB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静岡県立図書館でも</a:t>
            </a:r>
            <a:r>
              <a:rPr kumimoji="1" lang="en-US" altLang="ja-JP" dirty="0"/>
              <a:t>Wikipedia</a:t>
            </a:r>
            <a:r>
              <a:rPr kumimoji="1" lang="ja-JP" altLang="en-US"/>
              <a:t>の研修をしているよ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/>
              <a:t>そんなこんなで</a:t>
            </a:r>
            <a:r>
              <a:rPr lang="en-US" altLang="ja-JP" dirty="0"/>
              <a:t>35</a:t>
            </a:r>
            <a:r>
              <a:rPr lang="ja-JP" altLang="en-US"/>
              <a:t>市町中</a:t>
            </a:r>
            <a:r>
              <a:rPr lang="en-US" altLang="ja-JP" dirty="0"/>
              <a:t>10</a:t>
            </a:r>
            <a:r>
              <a:rPr lang="ja-JP" altLang="en-US"/>
              <a:t>市町が取り組んでいます。</a:t>
            </a:r>
            <a:endParaRPr lang="en-US" altLang="ja-JP" dirty="0"/>
          </a:p>
          <a:p>
            <a:pPr lvl="1"/>
            <a:r>
              <a:rPr kumimoji="1" lang="ja-JP" altLang="en-US"/>
              <a:t>政令指定都市：静岡市、浜松市</a:t>
            </a:r>
            <a:endParaRPr kumimoji="1" lang="en-US" altLang="ja-JP" dirty="0"/>
          </a:p>
          <a:p>
            <a:pPr lvl="1"/>
            <a:r>
              <a:rPr lang="ja-JP" altLang="en-US"/>
              <a:t>市町：沼津市、三島市、掛川市、島田市、裾野市、下田市、</a:t>
            </a:r>
            <a:br>
              <a:rPr lang="en-US" altLang="ja-JP" dirty="0"/>
            </a:br>
            <a:r>
              <a:rPr lang="ja-JP" altLang="en-US"/>
              <a:t>　　　松崎町、函南町</a:t>
            </a:r>
            <a:endParaRPr lang="en-US" altLang="ja-JP" dirty="0"/>
          </a:p>
          <a:p>
            <a:pPr lvl="1"/>
            <a:endParaRPr lang="en-US" altLang="ja-JP" dirty="0"/>
          </a:p>
          <a:p>
            <a:r>
              <a:rPr lang="ja-JP" altLang="en-US"/>
              <a:t>この後、美し伊豆創造センター（伊豆半島）、環富士山の</a:t>
            </a:r>
            <a:br>
              <a:rPr lang="en-US" altLang="ja-JP" dirty="0"/>
            </a:br>
            <a:r>
              <a:rPr lang="ja-JP" altLang="en-US"/>
              <a:t>エリアにも展開予定。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01874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データ利活用</a:t>
            </a:r>
            <a:r>
              <a:rPr kumimoji="1" lang="ja-JP" altLang="en-US" dirty="0"/>
              <a:t>の負のループ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5033318" y="1435958"/>
            <a:ext cx="2174789" cy="1297459"/>
          </a:xfrm>
          <a:prstGeom prst="rect">
            <a:avLst/>
          </a:prstGeom>
          <a:solidFill>
            <a:srgbClr val="FF8AD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データを何に</a:t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 dirty="0">
                <a:solidFill>
                  <a:schemeClr val="tx1"/>
                </a:solidFill>
              </a:rPr>
              <a:t>使っていいか</a:t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 dirty="0">
                <a:solidFill>
                  <a:schemeClr val="tx1"/>
                </a:solidFill>
              </a:rPr>
              <a:t>わからない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616778" y="3032130"/>
            <a:ext cx="2174789" cy="129745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時間がないのに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データ整備が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必要なの？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033318" y="4786789"/>
            <a:ext cx="2174789" cy="129745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ノウハウが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残らない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新しい取り組みが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できない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477662" y="3032130"/>
            <a:ext cx="2174789" cy="129745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勘と経験で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対応しよう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今までと同じで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いいや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曲折矢印 7"/>
          <p:cNvSpPr/>
          <p:nvPr/>
        </p:nvSpPr>
        <p:spPr>
          <a:xfrm rot="5400000">
            <a:off x="8279026" y="1306926"/>
            <a:ext cx="1094088" cy="2206197"/>
          </a:xfrm>
          <a:prstGeom prst="ben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曲折矢印 8"/>
          <p:cNvSpPr/>
          <p:nvPr/>
        </p:nvSpPr>
        <p:spPr>
          <a:xfrm rot="16200000">
            <a:off x="2866765" y="3923659"/>
            <a:ext cx="1094088" cy="2206197"/>
          </a:xfrm>
          <a:prstGeom prst="ben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曲折矢印 9"/>
          <p:cNvSpPr/>
          <p:nvPr/>
        </p:nvSpPr>
        <p:spPr>
          <a:xfrm rot="10800000">
            <a:off x="7781923" y="4534394"/>
            <a:ext cx="2088293" cy="1153689"/>
          </a:xfrm>
          <a:prstGeom prst="ben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曲折矢印 10"/>
          <p:cNvSpPr/>
          <p:nvPr/>
        </p:nvSpPr>
        <p:spPr>
          <a:xfrm>
            <a:off x="2428615" y="1728316"/>
            <a:ext cx="2088293" cy="1153689"/>
          </a:xfrm>
          <a:prstGeom prst="ben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513805" y="1368219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活用されない！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616778" y="5761875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/>
              <a:t>蓄積されない！</a:t>
            </a:r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807075" y="136604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/>
              <a:t>変わらない！</a:t>
            </a:r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827763" y="574263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あきらめる！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182929" y="346771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/>
              <a:t>現状の姿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12255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B75C00-5523-FC43-B2D7-356D46F60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600" dirty="0"/>
              <a:t>OD</a:t>
            </a:r>
            <a:r>
              <a:rPr kumimoji="1" lang="ja-JP" altLang="en-US" sz="3600"/>
              <a:t>だから、</a:t>
            </a:r>
            <a:r>
              <a:rPr kumimoji="1" lang="en-US" altLang="ja-JP" sz="3600" dirty="0"/>
              <a:t>Amazon/Google</a:t>
            </a:r>
            <a:r>
              <a:rPr kumimoji="1" lang="ja-JP" altLang="en-US" sz="3600"/>
              <a:t>も</a:t>
            </a:r>
            <a:r>
              <a:rPr kumimoji="1" lang="en-US" altLang="ja-JP" sz="3600" dirty="0"/>
              <a:t>Wikipedia</a:t>
            </a:r>
            <a:r>
              <a:rPr kumimoji="1" lang="ja-JP" altLang="en-US" sz="3600"/>
              <a:t>を使う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9FD200C-4A98-5F43-9922-F6AE9D2C9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Amazon</a:t>
            </a:r>
            <a:r>
              <a:rPr lang="en-US" altLang="ja-JP" dirty="0"/>
              <a:t> Echo</a:t>
            </a:r>
            <a:r>
              <a:rPr lang="ja-JP" altLang="en-US"/>
              <a:t>や</a:t>
            </a:r>
            <a:r>
              <a:rPr lang="en-US" altLang="ja-JP" dirty="0"/>
              <a:t>Google home</a:t>
            </a:r>
            <a:r>
              <a:rPr lang="ja-JP" altLang="en-US"/>
              <a:t>使ったことありますか？</a:t>
            </a:r>
            <a:endParaRPr lang="en-US" altLang="ja-JP" dirty="0"/>
          </a:p>
          <a:p>
            <a:r>
              <a:rPr kumimoji="1" lang="ja-JP" altLang="en-US"/>
              <a:t>多くの単語の意味は、</a:t>
            </a:r>
            <a:r>
              <a:rPr kumimoji="1" lang="en-US" altLang="ja-JP" dirty="0"/>
              <a:t>Wikipedia</a:t>
            </a:r>
            <a:r>
              <a:rPr kumimoji="1" lang="ja-JP" altLang="en-US"/>
              <a:t>によると、、、と</a:t>
            </a:r>
            <a:br>
              <a:rPr kumimoji="1" lang="en-US" altLang="ja-JP" dirty="0"/>
            </a:br>
            <a:r>
              <a:rPr kumimoji="1" lang="ja-JP" altLang="en-US"/>
              <a:t>音声応答されます。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/>
              <a:t>これが何を意味するかというと、</a:t>
            </a:r>
            <a:r>
              <a:rPr kumimoji="1" lang="en-US" altLang="ja-JP" dirty="0"/>
              <a:t>Wikipedia</a:t>
            </a:r>
            <a:r>
              <a:rPr kumimoji="1" lang="ja-JP" altLang="en-US"/>
              <a:t>にない記事は</a:t>
            </a:r>
            <a:br>
              <a:rPr kumimoji="1" lang="en-US" altLang="ja-JP" dirty="0"/>
            </a:br>
            <a:r>
              <a:rPr kumimoji="1" lang="ja-JP" altLang="en-US"/>
              <a:t>スマートスピーカーの世界ではないものと同じということです。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/>
              <a:t>地域の有名なものが無かったことになってよいですか？</a:t>
            </a:r>
          </a:p>
        </p:txBody>
      </p:sp>
    </p:spTree>
    <p:extLst>
      <p:ext uri="{BB962C8B-B14F-4D97-AF65-F5344CB8AC3E}">
        <p14:creationId xmlns:p14="http://schemas.microsoft.com/office/powerpoint/2010/main" val="154426086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/>
              <a:t>みしまセピアキャット</a:t>
            </a:r>
            <a:r>
              <a:rPr kumimoji="1" lang="ja-JP" altLang="en-US" dirty="0"/>
              <a:t>の概要 </a:t>
            </a:r>
            <a:r>
              <a:rPr lang="en-US" altLang="ja-JP" dirty="0"/>
              <a:t>-</a:t>
            </a:r>
            <a:r>
              <a:rPr kumimoji="1" lang="en-US" altLang="ja-JP" dirty="0"/>
              <a:t> </a:t>
            </a:r>
            <a:r>
              <a:rPr kumimoji="1" lang="ja-JP" altLang="en-US" dirty="0"/>
              <a:t>活動の目的 </a:t>
            </a:r>
            <a:r>
              <a:rPr kumimoji="1" lang="en-US" altLang="ja-JP" dirty="0"/>
              <a:t>-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2405" y="901337"/>
            <a:ext cx="11807190" cy="5323320"/>
          </a:xfrm>
        </p:spPr>
        <p:txBody>
          <a:bodyPr>
            <a:normAutofit/>
          </a:bodyPr>
          <a:lstStyle/>
          <a:p>
            <a:r>
              <a:rPr lang="en-US" altLang="ja-JP" sz="2800" dirty="0"/>
              <a:t>ICT</a:t>
            </a:r>
            <a:r>
              <a:rPr lang="ja-JP" altLang="en-US" sz="2800" dirty="0"/>
              <a:t>活用と地域の古写真を触媒</a:t>
            </a:r>
            <a:r>
              <a:rPr lang="ja-JP" altLang="en-US" sz="2800"/>
              <a:t>とし、</a:t>
            </a:r>
            <a:r>
              <a:rPr lang="ja-JP" altLang="en-US" sz="2800" dirty="0"/>
              <a:t>様々な市民活動を通じて</a:t>
            </a:r>
            <a:br>
              <a:rPr lang="en-US" altLang="ja-JP" sz="2800" dirty="0"/>
            </a:br>
            <a:r>
              <a:rPr lang="ja-JP" altLang="en-US" sz="2800" dirty="0"/>
              <a:t>シビックプライド（市民の誇り）の醸成する。</a:t>
            </a:r>
            <a:endParaRPr kumimoji="1" lang="ja-JP" altLang="en-US" sz="28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みしまセピアキャット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67B54-3903-4123-A569-3CEDAF2ACADE}" type="slidenum">
              <a:rPr lang="ja-JP" altLang="en-US" smtClean="0"/>
              <a:pPr/>
              <a:t>41</a:t>
            </a:fld>
            <a:endParaRPr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7049" y="2492705"/>
            <a:ext cx="3417890" cy="307471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4365291" y="1879424"/>
            <a:ext cx="2941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みしまセピアキャットサイト</a:t>
            </a:r>
            <a:r>
              <a:rPr kumimoji="1" lang="en-US" altLang="ja-JP" dirty="0"/>
              <a:t>】</a:t>
            </a:r>
            <a:br>
              <a:rPr kumimoji="1" lang="en-US" altLang="ja-JP" dirty="0"/>
            </a:br>
            <a:r>
              <a:rPr kumimoji="1" lang="ja-JP" altLang="en-US" dirty="0"/>
              <a:t>誰でも、自由に見て使える</a:t>
            </a:r>
          </a:p>
        </p:txBody>
      </p:sp>
      <p:sp>
        <p:nvSpPr>
          <p:cNvPr id="10" name="矢印: 右 9"/>
          <p:cNvSpPr/>
          <p:nvPr/>
        </p:nvSpPr>
        <p:spPr>
          <a:xfrm>
            <a:off x="7777097" y="2919420"/>
            <a:ext cx="418947" cy="922737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264866" y="5797578"/>
            <a:ext cx="3042256" cy="5620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年代ごとの古写真</a:t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 dirty="0">
                <a:solidFill>
                  <a:schemeClr val="tx1"/>
                </a:solidFill>
              </a:rPr>
              <a:t>当時のエピソードの保存</a:t>
            </a:r>
          </a:p>
        </p:txBody>
      </p:sp>
      <p:sp>
        <p:nvSpPr>
          <p:cNvPr id="12" name="矢印: 右 11"/>
          <p:cNvSpPr/>
          <p:nvPr/>
        </p:nvSpPr>
        <p:spPr>
          <a:xfrm>
            <a:off x="7777096" y="4228103"/>
            <a:ext cx="418947" cy="922737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8478202" y="2919420"/>
            <a:ext cx="3130023" cy="8534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solidFill>
                  <a:srgbClr val="FF0000"/>
                </a:solidFill>
              </a:rPr>
              <a:t>・地元文化・伝統の見える化</a:t>
            </a:r>
            <a:br>
              <a:rPr lang="en-US" altLang="ja-JP" sz="1600" dirty="0">
                <a:solidFill>
                  <a:srgbClr val="FF0000"/>
                </a:solidFill>
              </a:rPr>
            </a:br>
            <a:r>
              <a:rPr lang="ja-JP" altLang="en-US" sz="1600" dirty="0">
                <a:solidFill>
                  <a:srgbClr val="FF0000"/>
                </a:solidFill>
              </a:rPr>
              <a:t>・古写真・エピソードの伝承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8487211" y="4040810"/>
            <a:ext cx="3130023" cy="13952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solidFill>
                  <a:schemeClr val="tx1"/>
                </a:solidFill>
              </a:rPr>
              <a:t>・誰でも利用できるデータ（オープンデータ）とすることで、三島の魅力を誰でも活用できる。</a:t>
            </a:r>
            <a:br>
              <a:rPr lang="en-US" altLang="ja-JP" sz="1600" dirty="0">
                <a:solidFill>
                  <a:schemeClr val="tx1"/>
                </a:solidFill>
              </a:rPr>
            </a:br>
            <a:r>
              <a:rPr lang="ja-JP" altLang="en-US" sz="1600" dirty="0">
                <a:solidFill>
                  <a:schemeClr val="tx1"/>
                </a:solidFill>
              </a:rPr>
              <a:t>・アプリでの活用を促進するため</a:t>
            </a:r>
            <a:r>
              <a:rPr lang="en-US" altLang="ja-JP" sz="1600" dirty="0">
                <a:solidFill>
                  <a:schemeClr val="tx1"/>
                </a:solidFill>
              </a:rPr>
              <a:t>API</a:t>
            </a:r>
            <a:r>
              <a:rPr lang="ja-JP" altLang="en-US" sz="1600" dirty="0">
                <a:solidFill>
                  <a:schemeClr val="tx1"/>
                </a:solidFill>
              </a:rPr>
              <a:t>（</a:t>
            </a:r>
            <a:r>
              <a:rPr lang="en-US" altLang="ja-JP" sz="1600" dirty="0">
                <a:solidFill>
                  <a:schemeClr val="tx1"/>
                </a:solidFill>
              </a:rPr>
              <a:t>JSON</a:t>
            </a:r>
            <a:r>
              <a:rPr lang="ja-JP" altLang="en-US" sz="1600" dirty="0">
                <a:solidFill>
                  <a:schemeClr val="tx1"/>
                </a:solidFill>
              </a:rPr>
              <a:t>形式）も提供する。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8338657" y="2676088"/>
            <a:ext cx="3481431" cy="295292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8566212" y="5797578"/>
            <a:ext cx="3042256" cy="5620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活動＆情報化により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シビックプライドの醸成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54107" y="2481376"/>
            <a:ext cx="107433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シルバー</a:t>
            </a:r>
            <a:br>
              <a:rPr kumimoji="1" lang="en-US" altLang="ja-JP" dirty="0"/>
            </a:br>
            <a:r>
              <a:rPr kumimoji="1" lang="ja-JP" altLang="en-US" dirty="0"/>
              <a:t>世代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347572" y="2481375"/>
            <a:ext cx="103105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子世代　</a:t>
            </a:r>
            <a:endParaRPr kumimoji="1" lang="en-US" altLang="ja-JP" dirty="0"/>
          </a:p>
          <a:p>
            <a:pPr algn="ctr"/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524419" y="2481374"/>
            <a:ext cx="103105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孫世代　</a:t>
            </a:r>
            <a:endParaRPr kumimoji="1" lang="en-US" altLang="ja-JP" dirty="0"/>
          </a:p>
          <a:p>
            <a:pPr algn="ctr"/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56043" y="3438297"/>
            <a:ext cx="2461027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イベントを通じ古写真と</a:t>
            </a:r>
            <a:br>
              <a:rPr kumimoji="1" lang="en-US" altLang="ja-JP" sz="1600" dirty="0"/>
            </a:br>
            <a:r>
              <a:rPr kumimoji="1" lang="ja-JP" altLang="en-US" sz="1600" dirty="0"/>
              <a:t>エピソードを発掘する</a:t>
            </a:r>
            <a:br>
              <a:rPr kumimoji="1" lang="en-US" altLang="ja-JP" sz="1600" dirty="0"/>
            </a:br>
            <a:r>
              <a:rPr kumimoji="1" lang="ja-JP" altLang="en-US" sz="1600" dirty="0"/>
              <a:t>　</a:t>
            </a:r>
            <a:r>
              <a:rPr kumimoji="1" lang="ja-JP" altLang="en-US" sz="1400" dirty="0"/>
              <a:t>・昔のお祭り写真</a:t>
            </a:r>
            <a:br>
              <a:rPr kumimoji="1" lang="en-US" altLang="ja-JP" sz="1400" dirty="0"/>
            </a:br>
            <a:r>
              <a:rPr kumimoji="1" lang="ja-JP" altLang="en-US" sz="1400" dirty="0"/>
              <a:t>　・広小路のお店</a:t>
            </a:r>
            <a:br>
              <a:rPr kumimoji="1" lang="en-US" altLang="ja-JP" sz="1400" dirty="0"/>
            </a:br>
            <a:r>
              <a:rPr kumimoji="1" lang="ja-JP" altLang="en-US" sz="1400" dirty="0"/>
              <a:t>　　開店時の情報</a:t>
            </a:r>
            <a:endParaRPr kumimoji="1" lang="en-US" altLang="ja-JP" sz="1400" dirty="0"/>
          </a:p>
          <a:p>
            <a:r>
              <a:rPr lang="ja-JP" altLang="en-US" sz="1400" dirty="0"/>
              <a:t>　・郷土資料館、郷土史</a:t>
            </a:r>
            <a:br>
              <a:rPr lang="en-US" altLang="ja-JP" sz="1400" dirty="0"/>
            </a:br>
            <a:r>
              <a:rPr lang="ja-JP" altLang="en-US" sz="1400" dirty="0"/>
              <a:t>　・駿豆線や鉄道写真</a:t>
            </a:r>
            <a:r>
              <a:rPr kumimoji="1" lang="ja-JP" altLang="en-US" sz="1400" dirty="0"/>
              <a:t>　</a:t>
            </a:r>
            <a:endParaRPr kumimoji="1" lang="en-US" altLang="ja-JP" sz="1400" dirty="0"/>
          </a:p>
        </p:txBody>
      </p:sp>
      <p:sp>
        <p:nvSpPr>
          <p:cNvPr id="21" name="矢印: 右 20"/>
          <p:cNvSpPr/>
          <p:nvPr/>
        </p:nvSpPr>
        <p:spPr>
          <a:xfrm>
            <a:off x="3360908" y="3687534"/>
            <a:ext cx="418947" cy="878832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074815" y="4607848"/>
            <a:ext cx="94448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古写真</a:t>
            </a:r>
            <a:br>
              <a:rPr kumimoji="1" lang="en-US" altLang="ja-JP" sz="1400" dirty="0"/>
            </a:br>
            <a:r>
              <a:rPr kumimoji="1" lang="ja-JP" altLang="en-US" sz="1400" dirty="0"/>
              <a:t>エピソード</a:t>
            </a:r>
            <a:br>
              <a:rPr kumimoji="1" lang="en-US" altLang="ja-JP" sz="1400" dirty="0"/>
            </a:br>
            <a:r>
              <a:rPr lang="ja-JP" altLang="en-US" sz="1400" dirty="0"/>
              <a:t>を登録</a:t>
            </a:r>
            <a:endParaRPr kumimoji="1" lang="ja-JP" altLang="en-US" sz="1400" dirty="0"/>
          </a:p>
        </p:txBody>
      </p:sp>
      <p:sp>
        <p:nvSpPr>
          <p:cNvPr id="23" name="矢印: 左右 22"/>
          <p:cNvSpPr/>
          <p:nvPr/>
        </p:nvSpPr>
        <p:spPr>
          <a:xfrm>
            <a:off x="287596" y="2202590"/>
            <a:ext cx="3151891" cy="180991"/>
          </a:xfrm>
          <a:prstGeom prst="leftRightArrow">
            <a:avLst/>
          </a:prstGeom>
          <a:solidFill>
            <a:srgbClr val="FF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24052" y="1769865"/>
            <a:ext cx="3035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rgbClr val="FF0000"/>
                </a:solidFill>
              </a:rPr>
              <a:t>世代間の連携を促進し、シニア・若者間のコミュニケーションを図る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26" name="直線矢印コネクタ 25"/>
          <p:cNvCxnSpPr>
            <a:stCxn id="17" idx="2"/>
            <a:endCxn id="20" idx="0"/>
          </p:cNvCxnSpPr>
          <p:nvPr/>
        </p:nvCxnSpPr>
        <p:spPr>
          <a:xfrm>
            <a:off x="691274" y="3127707"/>
            <a:ext cx="1095283" cy="310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>
            <a:stCxn id="18" idx="2"/>
            <a:endCxn id="20" idx="0"/>
          </p:cNvCxnSpPr>
          <p:nvPr/>
        </p:nvCxnSpPr>
        <p:spPr>
          <a:xfrm flipH="1">
            <a:off x="1786557" y="3127706"/>
            <a:ext cx="76541" cy="3105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>
            <a:stCxn id="19" idx="2"/>
            <a:endCxn id="20" idx="0"/>
          </p:cNvCxnSpPr>
          <p:nvPr/>
        </p:nvCxnSpPr>
        <p:spPr>
          <a:xfrm flipH="1">
            <a:off x="1786557" y="3127705"/>
            <a:ext cx="1253388" cy="3105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404415" y="5468107"/>
            <a:ext cx="30350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rgbClr val="FF0000"/>
                </a:solidFill>
              </a:rPr>
              <a:t>様々なイベントを継続して実施し、地域の横連携の促進し、シニア世代の知識・活動の活性化を図る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1347573" y="6412053"/>
            <a:ext cx="9398724" cy="435443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「セピアキャット」とは、上記の一連の流れを継続的に繋げる活動です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28" name="矢印: 左右 27"/>
          <p:cNvSpPr/>
          <p:nvPr/>
        </p:nvSpPr>
        <p:spPr>
          <a:xfrm rot="5400000">
            <a:off x="-1078718" y="4772368"/>
            <a:ext cx="2805537" cy="163936"/>
          </a:xfrm>
          <a:prstGeom prst="leftRightArrow">
            <a:avLst/>
          </a:prstGeom>
          <a:solidFill>
            <a:srgbClr val="FF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吹き出し: 角を丸めた四角形 5"/>
          <p:cNvSpPr/>
          <p:nvPr/>
        </p:nvSpPr>
        <p:spPr>
          <a:xfrm>
            <a:off x="8414157" y="1442906"/>
            <a:ext cx="3461221" cy="1112861"/>
          </a:xfrm>
          <a:prstGeom prst="wedgeRoundRectCallout">
            <a:avLst>
              <a:gd name="adj1" fmla="val 24405"/>
              <a:gd name="adj2" fmla="val 6830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solidFill>
                  <a:schemeClr val="tx1"/>
                </a:solidFill>
              </a:rPr>
              <a:t>自治体</a:t>
            </a:r>
            <a:r>
              <a:rPr lang="ja-JP" altLang="en-US" sz="1600">
                <a:solidFill>
                  <a:schemeClr val="tx1"/>
                </a:solidFill>
              </a:rPr>
              <a:t>所有の資料・写真も</a:t>
            </a:r>
            <a:r>
              <a:rPr lang="ja-JP" altLang="en-US" sz="1600" dirty="0">
                <a:solidFill>
                  <a:schemeClr val="tx1"/>
                </a:solidFill>
              </a:rPr>
              <a:t>オープンデータとして活用中（情報システム課、広報公聴課、郷土</a:t>
            </a:r>
            <a:r>
              <a:rPr lang="ja-JP" altLang="en-US" sz="1600">
                <a:solidFill>
                  <a:schemeClr val="tx1"/>
                </a:solidFill>
              </a:rPr>
              <a:t>資料館に協力いただいてます</a:t>
            </a:r>
            <a:r>
              <a:rPr lang="ja-JP" altLang="en-US" sz="1600" dirty="0">
                <a:solidFill>
                  <a:schemeClr val="tx1"/>
                </a:solidFill>
              </a:rPr>
              <a:t>）。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800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656EC0-175A-AB43-BB98-D5664C3AD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/>
              <a:t>広域でも取り組む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A463E4-FEFF-924F-9046-A677E36AA0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イベント情報は、市町村単位で見て使えるものになりますか？</a:t>
            </a:r>
            <a:endParaRPr lang="en-US" altLang="ja-JP" dirty="0"/>
          </a:p>
          <a:p>
            <a:r>
              <a:rPr kumimoji="1" lang="ja-JP" altLang="en-US"/>
              <a:t>生活圏や観光客からみたときに使える情報は</a:t>
            </a:r>
            <a:r>
              <a:rPr lang="ja-JP" altLang="en-US"/>
              <a:t>「</a:t>
            </a:r>
            <a:r>
              <a:rPr kumimoji="1" lang="ja-JP" altLang="en-US"/>
              <a:t>地域」のデータです。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/>
              <a:t>そこで、裾野市、御殿場市、小山町の</a:t>
            </a:r>
            <a:r>
              <a:rPr kumimoji="1" lang="en-US" altLang="ja-JP" dirty="0"/>
              <a:t>2</a:t>
            </a:r>
            <a:r>
              <a:rPr kumimoji="1" lang="ja-JP" altLang="en-US"/>
              <a:t>市</a:t>
            </a:r>
            <a:r>
              <a:rPr kumimoji="1" lang="en-US" altLang="ja-JP" dirty="0"/>
              <a:t>1</a:t>
            </a:r>
            <a:r>
              <a:rPr kumimoji="1" lang="ja-JP" altLang="en-US"/>
              <a:t>町＋静岡県で</a:t>
            </a:r>
            <a:br>
              <a:rPr kumimoji="1" lang="en-US" altLang="ja-JP" dirty="0"/>
            </a:br>
            <a:r>
              <a:rPr kumimoji="1" lang="en-US" altLang="ja-JP" dirty="0"/>
              <a:t>LINE Bot</a:t>
            </a:r>
            <a:r>
              <a:rPr kumimoji="1" lang="ja-JP" altLang="en-US"/>
              <a:t>やスマートスピーカーへの実装に向けてイベント</a:t>
            </a:r>
            <a:br>
              <a:rPr lang="en-US" altLang="ja-JP" dirty="0"/>
            </a:br>
            <a:r>
              <a:rPr lang="ja-JP" altLang="en-US"/>
              <a:t>情報の共通化（推奨データセット）と更新方法の標準化を</a:t>
            </a:r>
            <a:br>
              <a:rPr lang="en-US" altLang="ja-JP" dirty="0"/>
            </a:br>
            <a:r>
              <a:rPr lang="ja-JP" altLang="en-US"/>
              <a:t>検討し始めています。</a:t>
            </a:r>
            <a:endParaRPr kumimoji="1" lang="en-US" altLang="ja-JP" dirty="0"/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20054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249CAF-6394-0041-99D4-94635FC16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92FB74-DDE8-F74A-BB9E-B5EA242B6C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5400"/>
              <a:t>静岡県外にも勝手にゆく</a:t>
            </a:r>
            <a:endParaRPr kumimoji="1" lang="ja-JP" altLang="en-US" sz="5400"/>
          </a:p>
        </p:txBody>
      </p:sp>
    </p:spTree>
    <p:extLst>
      <p:ext uri="{BB962C8B-B14F-4D97-AF65-F5344CB8AC3E}">
        <p14:creationId xmlns:p14="http://schemas.microsoft.com/office/powerpoint/2010/main" val="183421415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6744D9-E943-3F41-9410-1A2192EB5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/>
              <a:t>名寄市立総合病院の事例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42F9E3-D3A6-4641-A723-6718E00339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5468"/>
            <a:ext cx="10515600" cy="5573123"/>
          </a:xfrm>
        </p:spPr>
        <p:txBody>
          <a:bodyPr>
            <a:normAutofit lnSpcReduction="10000"/>
          </a:bodyPr>
          <a:lstStyle/>
          <a:p>
            <a:r>
              <a:rPr kumimoji="1" lang="ja-JP" altLang="en-US"/>
              <a:t>名寄市のオープンデータ公開の経緯</a:t>
            </a:r>
            <a:endParaRPr kumimoji="1" lang="en-US" altLang="ja-JP" dirty="0"/>
          </a:p>
          <a:p>
            <a:pPr lvl="1"/>
            <a:r>
              <a:rPr kumimoji="1" lang="ja-JP" altLang="en-US"/>
              <a:t>名寄市では、昨年度までオープンデータを公開していませんでした。</a:t>
            </a:r>
            <a:endParaRPr kumimoji="1" lang="en-US" altLang="ja-JP" dirty="0"/>
          </a:p>
          <a:p>
            <a:pPr lvl="1"/>
            <a:r>
              <a:rPr lang="ja-JP" altLang="en-US"/>
              <a:t>今年の</a:t>
            </a:r>
            <a:r>
              <a:rPr lang="en-US" altLang="ja-JP" dirty="0"/>
              <a:t>2</a:t>
            </a:r>
            <a:r>
              <a:rPr lang="ja-JP" altLang="en-US"/>
              <a:t>月に、私が名寄市で</a:t>
            </a:r>
            <a:r>
              <a:rPr lang="en-US" altLang="ja-JP" dirty="0"/>
              <a:t>30</a:t>
            </a:r>
            <a:r>
              <a:rPr lang="ja-JP" altLang="en-US"/>
              <a:t>名ほどの市民・職員さんにデータ利活用研修を実施しました。</a:t>
            </a:r>
            <a:endParaRPr lang="en-US" altLang="ja-JP" dirty="0"/>
          </a:p>
          <a:p>
            <a:pPr lvl="1"/>
            <a:r>
              <a:rPr kumimoji="1" lang="ja-JP" altLang="en-US"/>
              <a:t>名寄市立総合病院の職員さんが、まずは、自分の管轄している部門から！ということで、</a:t>
            </a:r>
            <a:r>
              <a:rPr kumimoji="1" lang="en-US" altLang="ja-JP" dirty="0"/>
              <a:t>4/26</a:t>
            </a:r>
            <a:r>
              <a:rPr kumimoji="1" lang="ja-JP" altLang="en-US"/>
              <a:t>日より、オープンデータが公開されました。</a:t>
            </a:r>
            <a:endParaRPr kumimoji="1" lang="en-US" altLang="ja-JP" dirty="0"/>
          </a:p>
          <a:p>
            <a:pPr lvl="1"/>
            <a:r>
              <a:rPr lang="ja-JP" altLang="en-US"/>
              <a:t>「平成</a:t>
            </a:r>
            <a:r>
              <a:rPr lang="en-US" altLang="ja-JP" dirty="0"/>
              <a:t>31</a:t>
            </a:r>
            <a:r>
              <a:rPr lang="ja-JP" altLang="en-US"/>
              <a:t>年度診療材料仕入単価」「名寄市立総合病院電力使用量等」現在見えているデータはこの</a:t>
            </a:r>
            <a:r>
              <a:rPr lang="en-US" altLang="ja-JP" dirty="0"/>
              <a:t>2</a:t>
            </a:r>
            <a:r>
              <a:rPr lang="ja-JP" altLang="en-US"/>
              <a:t>つ。</a:t>
            </a:r>
            <a:endParaRPr lang="en-US" altLang="ja-JP" dirty="0"/>
          </a:p>
          <a:p>
            <a:pPr lvl="1"/>
            <a:endParaRPr kumimoji="1" lang="en-US" altLang="ja-JP" dirty="0"/>
          </a:p>
          <a:p>
            <a:r>
              <a:rPr lang="ja-JP" altLang="en-US"/>
              <a:t>どうなったか</a:t>
            </a:r>
            <a:endParaRPr lang="en-US" altLang="ja-JP" dirty="0"/>
          </a:p>
          <a:p>
            <a:pPr lvl="1"/>
            <a:r>
              <a:rPr kumimoji="1" lang="ja-JP" altLang="en-US"/>
              <a:t>仕入単価を公開したところ、翌日連絡があり、年間の購入費用が</a:t>
            </a:r>
            <a:r>
              <a:rPr kumimoji="1" lang="en-US" altLang="ja-JP" dirty="0"/>
              <a:t>100</a:t>
            </a:r>
            <a:r>
              <a:rPr kumimoji="1" lang="ja-JP" altLang="en-US"/>
              <a:t>万円以上削減できることがわかりました。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lang="ja-JP" altLang="en-US"/>
              <a:t>数値としてアプリで使うだけがオープンデータではない。</a:t>
            </a:r>
            <a:br>
              <a:rPr lang="en-US" altLang="ja-JP" dirty="0"/>
            </a:br>
            <a:r>
              <a:rPr lang="ja-JP" altLang="en-US"/>
              <a:t>理解した部門の小さなデータからでも、透明性を示せる。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610291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7C81FE-677D-C846-BD51-7857BC7E8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/>
              <a:t>オープンデータを勝手に布教する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6B7C06-1CB8-7945-A73E-08A38D0FCB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待っていても、広まることはない。</a:t>
            </a:r>
            <a:endParaRPr lang="en-US" altLang="ja-JP" dirty="0"/>
          </a:p>
          <a:p>
            <a:r>
              <a:rPr kumimoji="1" lang="ja-JP" altLang="en-US"/>
              <a:t>市民が知らないなら、知ってもらう。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lang="ja-JP" altLang="en-US"/>
              <a:t>分けのわからん</a:t>
            </a:r>
            <a:r>
              <a:rPr lang="en-US" altLang="ja-JP" dirty="0"/>
              <a:t>IT</a:t>
            </a:r>
            <a:r>
              <a:rPr lang="ja-JP" altLang="en-US"/>
              <a:t>業者にお金を払うぐらいなら</a:t>
            </a:r>
            <a:br>
              <a:rPr lang="en-US" altLang="ja-JP" dirty="0"/>
            </a:br>
            <a:r>
              <a:rPr lang="ja-JP" altLang="en-US"/>
              <a:t>市民協働のために、オープンデータを伝えるところに</a:t>
            </a:r>
            <a:br>
              <a:rPr lang="en-US" altLang="ja-JP" dirty="0"/>
            </a:br>
            <a:r>
              <a:rPr lang="ja-JP" altLang="en-US"/>
              <a:t>力を使う方が本筋である。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0520394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C3FA24-8071-3341-A5F6-C254E5FDE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/>
              <a:t>おわりに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8B04FE-07EF-9F4C-B98E-B104604FCC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185737" indent="0" algn="ctr">
              <a:buNone/>
            </a:pPr>
            <a:r>
              <a:rPr lang="ja-JP" altLang="en-US" sz="7200"/>
              <a:t>皆さんの自治体</a:t>
            </a:r>
            <a:r>
              <a:rPr kumimoji="1" lang="ja-JP" altLang="en-US" sz="7200"/>
              <a:t>は</a:t>
            </a:r>
            <a:br>
              <a:rPr kumimoji="1" lang="en-US" altLang="ja-JP" sz="7200" dirty="0"/>
            </a:br>
            <a:r>
              <a:rPr kumimoji="1" lang="ja-JP" altLang="en-US" sz="7200"/>
              <a:t>どうする？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210164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E4C87F-FC02-E144-AE8E-F900CA71F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C2BC86-47CF-6647-BA0E-D938AB425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185737" indent="0" algn="ctr">
              <a:buNone/>
            </a:pPr>
            <a:r>
              <a:rPr lang="ja-JP" altLang="en-US" sz="6000"/>
              <a:t>皆さん、町内会の</a:t>
            </a:r>
            <a:br>
              <a:rPr lang="en-US" altLang="ja-JP" sz="6000" dirty="0"/>
            </a:br>
            <a:r>
              <a:rPr lang="ja-JP" altLang="en-US" sz="6000"/>
              <a:t>草刈りやドブさらいに</a:t>
            </a:r>
            <a:br>
              <a:rPr lang="en-US" altLang="ja-JP" sz="6000" dirty="0"/>
            </a:br>
            <a:r>
              <a:rPr lang="ja-JP" altLang="en-US" sz="6000"/>
              <a:t>参加していますか？</a:t>
            </a:r>
            <a:endParaRPr kumimoji="1" lang="ja-JP" altLang="en-US" sz="6000"/>
          </a:p>
        </p:txBody>
      </p:sp>
    </p:spTree>
    <p:extLst>
      <p:ext uri="{BB962C8B-B14F-4D97-AF65-F5344CB8AC3E}">
        <p14:creationId xmlns:p14="http://schemas.microsoft.com/office/powerpoint/2010/main" val="54082058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E4C87F-FC02-E144-AE8E-F900CA71F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C2BC86-47CF-6647-BA0E-D938AB425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185737" indent="0" algn="ctr">
              <a:buNone/>
            </a:pPr>
            <a:r>
              <a:rPr kumimoji="1" lang="ja-JP" altLang="en-US" sz="6000"/>
              <a:t>地域の情報を整備する</a:t>
            </a:r>
            <a:br>
              <a:rPr kumimoji="1" lang="en-US" altLang="ja-JP" sz="6000" dirty="0"/>
            </a:br>
            <a:r>
              <a:rPr kumimoji="1" lang="ja-JP" altLang="en-US" sz="6000"/>
              <a:t>それも、地域の活動と</a:t>
            </a:r>
            <a:br>
              <a:rPr kumimoji="1" lang="en-US" altLang="ja-JP" sz="6000" dirty="0"/>
            </a:br>
            <a:r>
              <a:rPr kumimoji="1" lang="ja-JP" altLang="en-US" sz="6000"/>
              <a:t>同じではないですか？</a:t>
            </a:r>
          </a:p>
        </p:txBody>
      </p:sp>
    </p:spTree>
    <p:extLst>
      <p:ext uri="{BB962C8B-B14F-4D97-AF65-F5344CB8AC3E}">
        <p14:creationId xmlns:p14="http://schemas.microsoft.com/office/powerpoint/2010/main" val="256804567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E4C87F-FC02-E144-AE8E-F900CA71F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C2BC86-47CF-6647-BA0E-D938AB425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185737" indent="0" algn="ctr">
              <a:buNone/>
            </a:pPr>
            <a:r>
              <a:rPr lang="ja-JP" altLang="en-US" sz="6000"/>
              <a:t>「地域情報化とは」</a:t>
            </a:r>
            <a:br>
              <a:rPr lang="en-US" altLang="ja-JP" sz="6000" dirty="0"/>
            </a:br>
            <a:br>
              <a:rPr lang="en-US" altLang="ja-JP" sz="6000" dirty="0"/>
            </a:br>
            <a:r>
              <a:rPr lang="ja-JP" altLang="en-US" sz="6000"/>
              <a:t>自治体と住民が自分たちで</a:t>
            </a:r>
            <a:br>
              <a:rPr lang="en-US" altLang="ja-JP" sz="6000" dirty="0"/>
            </a:br>
            <a:r>
              <a:rPr lang="ja-JP" altLang="en-US" sz="6000"/>
              <a:t>必要なデータを作り</a:t>
            </a:r>
            <a:br>
              <a:rPr lang="en-US" altLang="ja-JP" sz="6000" dirty="0"/>
            </a:br>
            <a:r>
              <a:rPr lang="ja-JP" altLang="en-US" sz="6000"/>
              <a:t>使える環境を</a:t>
            </a:r>
            <a:br>
              <a:rPr lang="en-US" altLang="ja-JP" sz="6000" dirty="0"/>
            </a:br>
            <a:r>
              <a:rPr lang="ja-JP" altLang="en-US" sz="6000"/>
              <a:t>整えていくことです</a:t>
            </a:r>
            <a:endParaRPr kumimoji="1" lang="ja-JP" altLang="en-US" sz="6000"/>
          </a:p>
        </p:txBody>
      </p:sp>
    </p:spTree>
    <p:extLst>
      <p:ext uri="{BB962C8B-B14F-4D97-AF65-F5344CB8AC3E}">
        <p14:creationId xmlns:p14="http://schemas.microsoft.com/office/powerpoint/2010/main" val="2789548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C1A7B3-3AFC-804F-B6E2-E4C44BAD2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/>
              <a:t>データ利活用が進んでない理由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911E9C2-B9CA-0C4E-8F4E-3729252BA8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皆さん自身がデータ利活用していない状態だから</a:t>
            </a:r>
            <a:br>
              <a:rPr kumimoji="1" lang="en-US" altLang="ja-JP" dirty="0"/>
            </a:br>
            <a:r>
              <a:rPr kumimoji="1" lang="ja-JP" altLang="en-US"/>
              <a:t>国から言われても、そんなの必要ないのでは？となってる。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/>
              <a:t>オープンデータも同じです。</a:t>
            </a:r>
            <a:r>
              <a:rPr lang="ja-JP" altLang="en-US"/>
              <a:t>皆さんが、いくら説明しても</a:t>
            </a:r>
            <a:br>
              <a:rPr lang="en-US" altLang="ja-JP" dirty="0"/>
            </a:br>
            <a:r>
              <a:rPr lang="ja-JP" altLang="en-US"/>
              <a:t>現課、市民は「オープンデータ」ってなに？となっています。</a:t>
            </a:r>
            <a:endParaRPr kumimoji="1" lang="en-US" altLang="ja-JP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BA4ACF3-A084-9940-8020-1B24E9C840DF}"/>
              </a:ext>
            </a:extLst>
          </p:cNvPr>
          <p:cNvSpPr/>
          <p:nvPr/>
        </p:nvSpPr>
        <p:spPr>
          <a:xfrm>
            <a:off x="2078182" y="4441372"/>
            <a:ext cx="1793174" cy="10450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システムや</a:t>
            </a:r>
            <a:br>
              <a:rPr kumimoji="1" lang="en-US" altLang="ja-JP" dirty="0">
                <a:solidFill>
                  <a:schemeClr val="tx1"/>
                </a:solidFill>
              </a:rPr>
            </a:br>
            <a:r>
              <a:rPr kumimoji="1" lang="ja-JP" altLang="en-US">
                <a:solidFill>
                  <a:schemeClr val="tx1"/>
                </a:solidFill>
              </a:rPr>
              <a:t>企画部門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C6A9500-303E-B347-A9C7-68830B0B2E40}"/>
              </a:ext>
            </a:extLst>
          </p:cNvPr>
          <p:cNvSpPr/>
          <p:nvPr/>
        </p:nvSpPr>
        <p:spPr>
          <a:xfrm>
            <a:off x="4880759" y="3620350"/>
            <a:ext cx="1793174" cy="10450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現課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3E21D72-7604-2947-9E74-F8F46A35DE4A}"/>
              </a:ext>
            </a:extLst>
          </p:cNvPr>
          <p:cNvSpPr/>
          <p:nvPr/>
        </p:nvSpPr>
        <p:spPr>
          <a:xfrm>
            <a:off x="4880759" y="5405711"/>
            <a:ext cx="1793174" cy="10450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市民</a:t>
            </a:r>
            <a:r>
              <a:rPr kumimoji="1" lang="en-US" altLang="ja-JP" dirty="0">
                <a:solidFill>
                  <a:schemeClr val="tx1"/>
                </a:solidFill>
              </a:rPr>
              <a:t>/</a:t>
            </a:r>
            <a:r>
              <a:rPr kumimoji="1" lang="ja-JP" altLang="en-US">
                <a:solidFill>
                  <a:schemeClr val="tx1"/>
                </a:solidFill>
              </a:rPr>
              <a:t>企業</a:t>
            </a:r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C32B88A4-E966-2F4A-A8E5-AE3C80BADE07}"/>
              </a:ext>
            </a:extLst>
          </p:cNvPr>
          <p:cNvCxnSpPr>
            <a:stCxn id="4" idx="3"/>
            <a:endCxn id="5" idx="1"/>
          </p:cNvCxnSpPr>
          <p:nvPr/>
        </p:nvCxnSpPr>
        <p:spPr>
          <a:xfrm flipV="1">
            <a:off x="3871356" y="4142865"/>
            <a:ext cx="1009403" cy="8210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B4D4589B-F62E-5445-885E-E5BA478C929D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>
            <a:off x="3871356" y="4963887"/>
            <a:ext cx="1009403" cy="9643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角丸四角形吹き出し 11">
            <a:extLst>
              <a:ext uri="{FF2B5EF4-FFF2-40B4-BE49-F238E27FC236}">
                <a16:creationId xmlns:a16="http://schemas.microsoft.com/office/drawing/2014/main" id="{AC8DA95C-5D7B-6341-9884-A6B7227B2B04}"/>
              </a:ext>
            </a:extLst>
          </p:cNvPr>
          <p:cNvSpPr/>
          <p:nvPr/>
        </p:nvSpPr>
        <p:spPr>
          <a:xfrm>
            <a:off x="106878" y="3526972"/>
            <a:ext cx="1816925" cy="914400"/>
          </a:xfrm>
          <a:prstGeom prst="wedgeRoundRectCallout">
            <a:avLst>
              <a:gd name="adj1" fmla="val 54331"/>
              <a:gd name="adj2" fmla="val 85877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</a:rPr>
              <a:t>オープンデータに協力して</a:t>
            </a:r>
          </a:p>
        </p:txBody>
      </p:sp>
      <p:sp>
        <p:nvSpPr>
          <p:cNvPr id="13" name="角丸四角形吹き出し 12">
            <a:extLst>
              <a:ext uri="{FF2B5EF4-FFF2-40B4-BE49-F238E27FC236}">
                <a16:creationId xmlns:a16="http://schemas.microsoft.com/office/drawing/2014/main" id="{21F20525-923C-1246-81C5-D8694F3122C9}"/>
              </a:ext>
            </a:extLst>
          </p:cNvPr>
          <p:cNvSpPr/>
          <p:nvPr/>
        </p:nvSpPr>
        <p:spPr>
          <a:xfrm>
            <a:off x="7291450" y="3513472"/>
            <a:ext cx="2822368" cy="1151907"/>
          </a:xfrm>
          <a:prstGeom prst="wedgeRoundRectCallout">
            <a:avLst>
              <a:gd name="adj1" fmla="val -80310"/>
              <a:gd name="adj2" fmla="val 19643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>
                <a:solidFill>
                  <a:schemeClr val="tx1"/>
                </a:solidFill>
              </a:rPr>
              <a:t>・俺は使わないし</a:t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・なにそれ？美味しいの？</a:t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・仕事を増やすな</a:t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・誰が責任取るの？</a:t>
            </a:r>
          </a:p>
        </p:txBody>
      </p:sp>
      <p:sp>
        <p:nvSpPr>
          <p:cNvPr id="16" name="角丸四角形吹き出し 15">
            <a:extLst>
              <a:ext uri="{FF2B5EF4-FFF2-40B4-BE49-F238E27FC236}">
                <a16:creationId xmlns:a16="http://schemas.microsoft.com/office/drawing/2014/main" id="{43C2ED9D-5F71-F044-977E-FE071C9B5009}"/>
              </a:ext>
            </a:extLst>
          </p:cNvPr>
          <p:cNvSpPr/>
          <p:nvPr/>
        </p:nvSpPr>
        <p:spPr>
          <a:xfrm>
            <a:off x="7279576" y="5094514"/>
            <a:ext cx="2822368" cy="1375915"/>
          </a:xfrm>
          <a:prstGeom prst="wedgeRoundRectCallout">
            <a:avLst>
              <a:gd name="adj1" fmla="val -80310"/>
              <a:gd name="adj2" fmla="val 19643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>
                <a:solidFill>
                  <a:schemeClr val="tx1"/>
                </a:solidFill>
              </a:rPr>
              <a:t>・なにそれ？美味しいの？</a:t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（知らないものは要望されない）</a:t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・データの見方がわかりません！どう使うの？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B7F2215-D3C9-6B44-BB3E-907EF29F4C77}"/>
              </a:ext>
            </a:extLst>
          </p:cNvPr>
          <p:cNvSpPr txBox="1"/>
          <p:nvPr/>
        </p:nvSpPr>
        <p:spPr>
          <a:xfrm>
            <a:off x="10241087" y="3620350"/>
            <a:ext cx="18004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概念ではなく</a:t>
            </a:r>
            <a:br>
              <a:rPr kumimoji="1" lang="en-US" altLang="ja-JP" dirty="0"/>
            </a:br>
            <a:r>
              <a:rPr kumimoji="1" lang="ja-JP" altLang="en-US"/>
              <a:t>具体的な</a:t>
            </a:r>
            <a:r>
              <a:rPr lang="ja-JP" altLang="en-US"/>
              <a:t>方法の</a:t>
            </a:r>
            <a:br>
              <a:rPr lang="en-US" altLang="ja-JP" dirty="0"/>
            </a:br>
            <a:r>
              <a:rPr lang="ja-JP" altLang="en-US"/>
              <a:t>教育不足</a:t>
            </a:r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5CDEB27-7CB0-7A47-83DF-F1FCDAAF1A82}"/>
              </a:ext>
            </a:extLst>
          </p:cNvPr>
          <p:cNvSpPr txBox="1"/>
          <p:nvPr/>
        </p:nvSpPr>
        <p:spPr>
          <a:xfrm>
            <a:off x="10230201" y="5320806"/>
            <a:ext cx="180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/>
              <a:t>啓蒙がまったく</a:t>
            </a:r>
            <a:br>
              <a:rPr lang="en-US" altLang="ja-JP" dirty="0"/>
            </a:br>
            <a:r>
              <a:rPr lang="ja-JP" altLang="en-US"/>
              <a:t>されていない</a:t>
            </a:r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9B6E3758-75B2-A043-A5AD-07619C6CF033}"/>
              </a:ext>
            </a:extLst>
          </p:cNvPr>
          <p:cNvSpPr/>
          <p:nvPr/>
        </p:nvSpPr>
        <p:spPr>
          <a:xfrm>
            <a:off x="9690100" y="127000"/>
            <a:ext cx="2324100" cy="9784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システムだけは３流</a:t>
            </a:r>
            <a:br>
              <a:rPr kumimoji="1" lang="en-US" altLang="ja-JP" dirty="0"/>
            </a:br>
            <a:r>
              <a:rPr kumimoji="1" lang="ja-JP" altLang="en-US"/>
              <a:t>現課と一緒で２流</a:t>
            </a:r>
            <a:br>
              <a:rPr kumimoji="1" lang="en-US" altLang="ja-JP" dirty="0"/>
            </a:br>
            <a:r>
              <a:rPr kumimoji="1" lang="ja-JP" altLang="en-US"/>
              <a:t>市民が一緒で１流</a:t>
            </a:r>
          </a:p>
        </p:txBody>
      </p:sp>
    </p:spTree>
    <p:extLst>
      <p:ext uri="{BB962C8B-B14F-4D97-AF65-F5344CB8AC3E}">
        <p14:creationId xmlns:p14="http://schemas.microsoft.com/office/powerpoint/2010/main" val="363666378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E4C87F-FC02-E144-AE8E-F900CA71F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C2BC86-47CF-6647-BA0E-D938AB425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185737" indent="0" algn="ctr">
              <a:buNone/>
            </a:pPr>
            <a:r>
              <a:rPr lang="ja-JP" altLang="en-US" sz="6000"/>
              <a:t>江戸時代、室町時代の</a:t>
            </a:r>
            <a:br>
              <a:rPr lang="en-US" altLang="ja-JP" sz="6000" dirty="0"/>
            </a:br>
            <a:r>
              <a:rPr lang="ja-JP" altLang="en-US" sz="6000"/>
              <a:t>写真は残っていません</a:t>
            </a:r>
            <a:br>
              <a:rPr lang="en-US" altLang="ja-JP" sz="6000" dirty="0"/>
            </a:br>
            <a:br>
              <a:rPr lang="en-US" altLang="ja-JP" sz="6000" dirty="0"/>
            </a:br>
            <a:r>
              <a:rPr lang="ja-JP" altLang="en-US" sz="6000"/>
              <a:t>古墳時代の文献も</a:t>
            </a:r>
            <a:br>
              <a:rPr lang="en-US" altLang="ja-JP" sz="6000" dirty="0"/>
            </a:br>
            <a:r>
              <a:rPr lang="ja-JP" altLang="en-US" sz="6000"/>
              <a:t>残っていません</a:t>
            </a:r>
            <a:endParaRPr kumimoji="1" lang="ja-JP" altLang="en-US" sz="6000"/>
          </a:p>
        </p:txBody>
      </p:sp>
    </p:spTree>
    <p:extLst>
      <p:ext uri="{BB962C8B-B14F-4D97-AF65-F5344CB8AC3E}">
        <p14:creationId xmlns:p14="http://schemas.microsoft.com/office/powerpoint/2010/main" val="201868348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E4C87F-FC02-E144-AE8E-F900CA71F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C2BC86-47CF-6647-BA0E-D938AB425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185737" indent="0" algn="ctr">
              <a:buNone/>
            </a:pPr>
            <a:r>
              <a:rPr kumimoji="1" lang="ja-JP" altLang="en-US" sz="6000"/>
              <a:t>でも、今なら情報は残せます。</a:t>
            </a:r>
            <a:endParaRPr kumimoji="1" lang="en-US" altLang="ja-JP" sz="6000" dirty="0"/>
          </a:p>
          <a:p>
            <a:pPr marL="185737" indent="0" algn="ctr">
              <a:buNone/>
            </a:pPr>
            <a:endParaRPr lang="en-US" altLang="ja-JP" sz="6000" dirty="0"/>
          </a:p>
          <a:p>
            <a:pPr marL="185737" indent="0" algn="ctr">
              <a:buNone/>
            </a:pPr>
            <a:r>
              <a:rPr kumimoji="1" lang="ja-JP" altLang="en-US" sz="6000"/>
              <a:t>これが、</a:t>
            </a:r>
            <a:r>
              <a:rPr kumimoji="1" lang="en-US" altLang="ja-JP" sz="6000" dirty="0"/>
              <a:t>21</a:t>
            </a:r>
            <a:r>
              <a:rPr kumimoji="1" lang="ja-JP" altLang="en-US" sz="6000"/>
              <a:t>世紀に生きている</a:t>
            </a:r>
            <a:br>
              <a:rPr kumimoji="1" lang="en-US" altLang="ja-JP" sz="6000" dirty="0"/>
            </a:br>
            <a:r>
              <a:rPr kumimoji="1" lang="ja-JP" altLang="en-US" sz="6000"/>
              <a:t>住民ができることでは？</a:t>
            </a:r>
          </a:p>
        </p:txBody>
      </p:sp>
    </p:spTree>
    <p:extLst>
      <p:ext uri="{BB962C8B-B14F-4D97-AF65-F5344CB8AC3E}">
        <p14:creationId xmlns:p14="http://schemas.microsoft.com/office/powerpoint/2010/main" val="178011345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E4C87F-FC02-E144-AE8E-F900CA71F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C2BC86-47CF-6647-BA0E-D938AB425F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503" y="1105469"/>
            <a:ext cx="11050858" cy="5071494"/>
          </a:xfrm>
        </p:spPr>
        <p:txBody>
          <a:bodyPr anchor="ctr">
            <a:normAutofit/>
          </a:bodyPr>
          <a:lstStyle/>
          <a:p>
            <a:pPr marL="185737" indent="0" algn="ctr">
              <a:buNone/>
            </a:pPr>
            <a:r>
              <a:rPr lang="ja-JP" altLang="en-US" sz="6000"/>
              <a:t>データがない？</a:t>
            </a:r>
            <a:endParaRPr lang="en-US" altLang="ja-JP" sz="6000" dirty="0"/>
          </a:p>
          <a:p>
            <a:pPr marL="185737" indent="0" algn="ctr">
              <a:buNone/>
            </a:pPr>
            <a:endParaRPr kumimoji="1" lang="en-US" altLang="ja-JP" sz="6000" dirty="0"/>
          </a:p>
          <a:p>
            <a:pPr marL="185737" indent="0" algn="ctr">
              <a:buNone/>
            </a:pPr>
            <a:r>
              <a:rPr kumimoji="1" lang="ja-JP" altLang="en-US" sz="6000"/>
              <a:t>いいえ、皆さんが作らないから</a:t>
            </a:r>
            <a:br>
              <a:rPr kumimoji="1" lang="en-US" altLang="ja-JP" sz="6000" dirty="0"/>
            </a:br>
            <a:r>
              <a:rPr kumimoji="1" lang="ja-JP" altLang="en-US" sz="6000"/>
              <a:t>使わないから、ないのです</a:t>
            </a:r>
            <a:endParaRPr kumimoji="1" lang="en-US" altLang="ja-JP" sz="6000" dirty="0"/>
          </a:p>
        </p:txBody>
      </p:sp>
    </p:spTree>
    <p:extLst>
      <p:ext uri="{BB962C8B-B14F-4D97-AF65-F5344CB8AC3E}">
        <p14:creationId xmlns:p14="http://schemas.microsoft.com/office/powerpoint/2010/main" val="136516810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E4C87F-FC02-E144-AE8E-F900CA71F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C2BC86-47CF-6647-BA0E-D938AB425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185737" indent="0" algn="ctr">
              <a:buNone/>
            </a:pPr>
            <a:r>
              <a:rPr kumimoji="1" lang="ja-JP" altLang="en-US" sz="6000"/>
              <a:t>今やるか、いつやるか</a:t>
            </a:r>
            <a:endParaRPr kumimoji="1" lang="en-US" altLang="ja-JP" sz="6000" dirty="0"/>
          </a:p>
        </p:txBody>
      </p:sp>
    </p:spTree>
    <p:extLst>
      <p:ext uri="{BB962C8B-B14F-4D97-AF65-F5344CB8AC3E}">
        <p14:creationId xmlns:p14="http://schemas.microsoft.com/office/powerpoint/2010/main" val="152770800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648" y="2051755"/>
            <a:ext cx="7792703" cy="2754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544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D23084-BE7A-BA45-91C1-160FED6D4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/>
              <a:t>職員が自分たちで考えるスキルを身につける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638A4C-BC6D-A240-BFEE-B27F5E0AAE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6888"/>
            <a:ext cx="10515600" cy="5207769"/>
          </a:xfrm>
        </p:spPr>
        <p:txBody>
          <a:bodyPr/>
          <a:lstStyle/>
          <a:p>
            <a:r>
              <a:rPr kumimoji="1" lang="ja-JP" altLang="en-US"/>
              <a:t>オープンデータも利用者目線も大事です。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7E52970-9D82-6C43-9E27-E6FA88F94611}"/>
              </a:ext>
            </a:extLst>
          </p:cNvPr>
          <p:cNvSpPr/>
          <p:nvPr/>
        </p:nvSpPr>
        <p:spPr>
          <a:xfrm>
            <a:off x="1298501" y="5007495"/>
            <a:ext cx="1242646" cy="7854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業者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7FAF41B-EBF9-574B-8EBB-6B92DE88E0E6}"/>
              </a:ext>
            </a:extLst>
          </p:cNvPr>
          <p:cNvSpPr/>
          <p:nvPr/>
        </p:nvSpPr>
        <p:spPr>
          <a:xfrm>
            <a:off x="1277816" y="2567354"/>
            <a:ext cx="1242646" cy="78544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職員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AE84FB4-2D77-954F-B58B-3051A15D7564}"/>
              </a:ext>
            </a:extLst>
          </p:cNvPr>
          <p:cNvSpPr/>
          <p:nvPr/>
        </p:nvSpPr>
        <p:spPr>
          <a:xfrm>
            <a:off x="6389077" y="2567354"/>
            <a:ext cx="1242646" cy="78544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職員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6D037FC-D664-CB42-A8C5-62068C7F2929}"/>
              </a:ext>
            </a:extLst>
          </p:cNvPr>
          <p:cNvSpPr/>
          <p:nvPr/>
        </p:nvSpPr>
        <p:spPr>
          <a:xfrm>
            <a:off x="2813539" y="3880339"/>
            <a:ext cx="1242646" cy="7854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プラット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>
                <a:solidFill>
                  <a:schemeClr val="tx1"/>
                </a:solidFill>
              </a:rPr>
              <a:t>フォーム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E9F8FB50-0250-AD48-99E1-4FA6AFB85DA2}"/>
              </a:ext>
            </a:extLst>
          </p:cNvPr>
          <p:cNvCxnSpPr>
            <a:stCxn id="4" idx="3"/>
            <a:endCxn id="8" idx="2"/>
          </p:cNvCxnSpPr>
          <p:nvPr/>
        </p:nvCxnSpPr>
        <p:spPr>
          <a:xfrm flipV="1">
            <a:off x="2541147" y="4665785"/>
            <a:ext cx="893715" cy="7344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320CC11-0B41-F34B-AD4D-EB012C122EE0}"/>
              </a:ext>
            </a:extLst>
          </p:cNvPr>
          <p:cNvSpPr txBox="1"/>
          <p:nvPr/>
        </p:nvSpPr>
        <p:spPr>
          <a:xfrm>
            <a:off x="3006434" y="5161085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/>
              <a:t>提供</a:t>
            </a: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6455307A-B07D-D14A-A775-6073BC540331}"/>
              </a:ext>
            </a:extLst>
          </p:cNvPr>
          <p:cNvCxnSpPr>
            <a:cxnSpLocks/>
            <a:stCxn id="4" idx="0"/>
            <a:endCxn id="5" idx="2"/>
          </p:cNvCxnSpPr>
          <p:nvPr/>
        </p:nvCxnSpPr>
        <p:spPr>
          <a:xfrm flipH="1" flipV="1">
            <a:off x="1899139" y="3352800"/>
            <a:ext cx="20685" cy="16546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5754C70-CB59-7A4B-9285-84F0F752B4E9}"/>
              </a:ext>
            </a:extLst>
          </p:cNvPr>
          <p:cNvSpPr txBox="1"/>
          <p:nvPr/>
        </p:nvSpPr>
        <p:spPr>
          <a:xfrm>
            <a:off x="65808" y="3514480"/>
            <a:ext cx="18261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AAA</a:t>
            </a:r>
            <a:r>
              <a:rPr kumimoji="1" lang="ja-JP" altLang="en-US" sz="1600"/>
              <a:t>をこの形式で</a:t>
            </a:r>
            <a:br>
              <a:rPr kumimoji="1" lang="en-US" altLang="ja-JP" sz="1600" dirty="0"/>
            </a:br>
            <a:r>
              <a:rPr kumimoji="1" lang="ja-JP" altLang="en-US" sz="1600"/>
              <a:t>オープンデータに</a:t>
            </a:r>
            <a:br>
              <a:rPr kumimoji="1" lang="en-US" altLang="ja-JP" sz="1600" dirty="0"/>
            </a:br>
            <a:r>
              <a:rPr kumimoji="1" lang="ja-JP" altLang="en-US" sz="1600"/>
              <a:t>すればいいです！</a:t>
            </a:r>
            <a:br>
              <a:rPr kumimoji="1" lang="en-US" altLang="ja-JP" sz="1600" dirty="0"/>
            </a:br>
            <a:r>
              <a:rPr kumimoji="1" lang="en-US" altLang="ja-JP" sz="1600" dirty="0"/>
              <a:t>【</a:t>
            </a:r>
            <a:r>
              <a:rPr kumimoji="1" lang="ja-JP" altLang="en-US" sz="1600"/>
              <a:t>作り方</a:t>
            </a:r>
            <a:r>
              <a:rPr kumimoji="1" lang="en-US" altLang="ja-JP" sz="1600" dirty="0"/>
              <a:t>】</a:t>
            </a:r>
            <a:br>
              <a:rPr kumimoji="1" lang="en-US" altLang="ja-JP" sz="1600" dirty="0"/>
            </a:br>
            <a:r>
              <a:rPr lang="en-US" altLang="ja-JP" sz="1600" dirty="0"/>
              <a:t>【</a:t>
            </a:r>
            <a:r>
              <a:rPr lang="ja-JP" altLang="en-US" sz="1600"/>
              <a:t>公開するもの</a:t>
            </a:r>
            <a:r>
              <a:rPr lang="en-US" altLang="ja-JP" sz="1600" dirty="0"/>
              <a:t>】</a:t>
            </a:r>
            <a:br>
              <a:rPr lang="en-US" altLang="ja-JP" sz="1600" dirty="0"/>
            </a:br>
            <a:r>
              <a:rPr lang="ja-JP" altLang="en-US" sz="1600"/>
              <a:t>指示する</a:t>
            </a:r>
            <a:endParaRPr kumimoji="1" lang="ja-JP" altLang="en-US" sz="1600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B9449622-5838-A14D-98FC-B9CAF5DD337E}"/>
              </a:ext>
            </a:extLst>
          </p:cNvPr>
          <p:cNvCxnSpPr>
            <a:cxnSpLocks/>
            <a:stCxn id="5" idx="3"/>
            <a:endCxn id="8" idx="0"/>
          </p:cNvCxnSpPr>
          <p:nvPr/>
        </p:nvCxnSpPr>
        <p:spPr>
          <a:xfrm>
            <a:off x="2520462" y="2960077"/>
            <a:ext cx="914400" cy="9202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FF1CFE8-AAB8-814E-8C34-919483529E28}"/>
              </a:ext>
            </a:extLst>
          </p:cNvPr>
          <p:cNvSpPr txBox="1"/>
          <p:nvPr/>
        </p:nvSpPr>
        <p:spPr>
          <a:xfrm>
            <a:off x="3041603" y="2968870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/>
              <a:t>公開</a:t>
            </a:r>
          </a:p>
        </p:txBody>
      </p:sp>
      <p:sp>
        <p:nvSpPr>
          <p:cNvPr id="20" name="角丸四角形吹き出し 19">
            <a:extLst>
              <a:ext uri="{FF2B5EF4-FFF2-40B4-BE49-F238E27FC236}">
                <a16:creationId xmlns:a16="http://schemas.microsoft.com/office/drawing/2014/main" id="{26039D97-9348-764E-B796-9D7D223DCEB2}"/>
              </a:ext>
            </a:extLst>
          </p:cNvPr>
          <p:cNvSpPr/>
          <p:nvPr/>
        </p:nvSpPr>
        <p:spPr>
          <a:xfrm>
            <a:off x="1730549" y="1588039"/>
            <a:ext cx="1870920" cy="835522"/>
          </a:xfrm>
          <a:prstGeom prst="wedgeRoundRectCallout">
            <a:avLst>
              <a:gd name="adj1" fmla="val -25219"/>
              <a:gd name="adj2" fmla="val 70918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</a:rPr>
              <a:t>次はどれを出したらいいの？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667634B-FB15-2E41-807D-959209DDFBB2}"/>
              </a:ext>
            </a:extLst>
          </p:cNvPr>
          <p:cNvSpPr txBox="1"/>
          <p:nvPr/>
        </p:nvSpPr>
        <p:spPr>
          <a:xfrm>
            <a:off x="559255" y="187243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職員が</a:t>
            </a:r>
            <a:br>
              <a:rPr kumimoji="1" lang="en-US" altLang="ja-JP" dirty="0"/>
            </a:br>
            <a:r>
              <a:rPr kumimoji="1" lang="ja-JP" altLang="en-US"/>
              <a:t>育たない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5DCE506-36DB-DF4F-945D-85417DB15ABD}"/>
              </a:ext>
            </a:extLst>
          </p:cNvPr>
          <p:cNvSpPr/>
          <p:nvPr/>
        </p:nvSpPr>
        <p:spPr>
          <a:xfrm>
            <a:off x="10291662" y="4692062"/>
            <a:ext cx="1242646" cy="78544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市民</a:t>
            </a:r>
          </a:p>
        </p:txBody>
      </p:sp>
      <p:sp>
        <p:nvSpPr>
          <p:cNvPr id="23" name="角丸四角形吹き出し 22">
            <a:extLst>
              <a:ext uri="{FF2B5EF4-FFF2-40B4-BE49-F238E27FC236}">
                <a16:creationId xmlns:a16="http://schemas.microsoft.com/office/drawing/2014/main" id="{E5C3D420-607F-7D43-A8C0-44A33F8DBAFB}"/>
              </a:ext>
            </a:extLst>
          </p:cNvPr>
          <p:cNvSpPr/>
          <p:nvPr/>
        </p:nvSpPr>
        <p:spPr>
          <a:xfrm>
            <a:off x="5474677" y="1611485"/>
            <a:ext cx="2558115" cy="835522"/>
          </a:xfrm>
          <a:prstGeom prst="wedgeRoundRectCallout">
            <a:avLst>
              <a:gd name="adj1" fmla="val -4597"/>
              <a:gd name="adj2" fmla="val 70918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solidFill>
                  <a:schemeClr val="tx1"/>
                </a:solidFill>
              </a:rPr>
              <a:t>市民が使うにはこういうものが必要だろう</a:t>
            </a:r>
            <a:br>
              <a:rPr lang="en-US" altLang="ja-JP" sz="1600" dirty="0">
                <a:solidFill>
                  <a:schemeClr val="tx1"/>
                </a:solidFill>
              </a:rPr>
            </a:br>
            <a:r>
              <a:rPr lang="ja-JP" altLang="en-US" sz="1600">
                <a:solidFill>
                  <a:schemeClr val="tx1"/>
                </a:solidFill>
              </a:rPr>
              <a:t>（課題、アイデア）</a:t>
            </a:r>
            <a:endParaRPr lang="en-US" altLang="ja-JP" sz="1600" dirty="0">
              <a:solidFill>
                <a:schemeClr val="tx1"/>
              </a:solidFill>
            </a:endParaRPr>
          </a:p>
        </p:txBody>
      </p:sp>
      <p:sp>
        <p:nvSpPr>
          <p:cNvPr id="24" name="円柱 23">
            <a:extLst>
              <a:ext uri="{FF2B5EF4-FFF2-40B4-BE49-F238E27FC236}">
                <a16:creationId xmlns:a16="http://schemas.microsoft.com/office/drawing/2014/main" id="{4052F8E1-8F3A-1848-923E-37C4FD131C47}"/>
              </a:ext>
            </a:extLst>
          </p:cNvPr>
          <p:cNvSpPr/>
          <p:nvPr/>
        </p:nvSpPr>
        <p:spPr>
          <a:xfrm>
            <a:off x="8839200" y="3155294"/>
            <a:ext cx="844062" cy="947126"/>
          </a:xfrm>
          <a:prstGeom prst="ca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データ</a:t>
            </a: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AEB1A675-410D-D24A-903B-9B0CAB4FD551}"/>
              </a:ext>
            </a:extLst>
          </p:cNvPr>
          <p:cNvCxnSpPr>
            <a:cxnSpLocks/>
          </p:cNvCxnSpPr>
          <p:nvPr/>
        </p:nvCxnSpPr>
        <p:spPr>
          <a:xfrm>
            <a:off x="7758320" y="2836985"/>
            <a:ext cx="951926" cy="5158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64303DD-73BF-924A-8CB8-5ACFC1A3D01C}"/>
              </a:ext>
            </a:extLst>
          </p:cNvPr>
          <p:cNvSpPr txBox="1"/>
          <p:nvPr/>
        </p:nvSpPr>
        <p:spPr>
          <a:xfrm>
            <a:off x="8040832" y="2599538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データ作る</a:t>
            </a:r>
          </a:p>
        </p:txBody>
      </p: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A1C37194-CF5C-B147-A3B4-FF8697544023}"/>
              </a:ext>
            </a:extLst>
          </p:cNvPr>
          <p:cNvCxnSpPr>
            <a:cxnSpLocks/>
          </p:cNvCxnSpPr>
          <p:nvPr/>
        </p:nvCxnSpPr>
        <p:spPr>
          <a:xfrm flipH="1" flipV="1">
            <a:off x="7758320" y="3206317"/>
            <a:ext cx="951926" cy="5364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1DF011E-F653-8243-9FFE-C84B7A006BED}"/>
              </a:ext>
            </a:extLst>
          </p:cNvPr>
          <p:cNvSpPr txBox="1"/>
          <p:nvPr/>
        </p:nvSpPr>
        <p:spPr>
          <a:xfrm>
            <a:off x="7262711" y="3650135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/>
              <a:t>自ら使い</a:t>
            </a:r>
            <a:br>
              <a:rPr lang="en-US" altLang="ja-JP" dirty="0"/>
            </a:br>
            <a:r>
              <a:rPr lang="ja-JP" altLang="en-US"/>
              <a:t>修正する</a:t>
            </a:r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0876B05-BDAC-0B4C-A8E7-7A40374DDEDF}"/>
              </a:ext>
            </a:extLst>
          </p:cNvPr>
          <p:cNvSpPr/>
          <p:nvPr/>
        </p:nvSpPr>
        <p:spPr>
          <a:xfrm>
            <a:off x="10281138" y="3236134"/>
            <a:ext cx="1242646" cy="7854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solidFill>
                  <a:schemeClr val="tx1"/>
                </a:solidFill>
              </a:rPr>
              <a:t>プラット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>
                <a:solidFill>
                  <a:schemeClr val="tx1"/>
                </a:solidFill>
              </a:rPr>
              <a:t>フォーム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66393EF7-6DD5-CA46-91CF-9756FD1BD9B7}"/>
              </a:ext>
            </a:extLst>
          </p:cNvPr>
          <p:cNvCxnSpPr>
            <a:stCxn id="24" idx="4"/>
            <a:endCxn id="35" idx="1"/>
          </p:cNvCxnSpPr>
          <p:nvPr/>
        </p:nvCxnSpPr>
        <p:spPr>
          <a:xfrm>
            <a:off x="9683262" y="3628857"/>
            <a:ext cx="59787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角丸四角形吹き出し 38">
            <a:extLst>
              <a:ext uri="{FF2B5EF4-FFF2-40B4-BE49-F238E27FC236}">
                <a16:creationId xmlns:a16="http://schemas.microsoft.com/office/drawing/2014/main" id="{46D5DE2A-AE63-224D-9AC9-C7EB3EB32228}"/>
              </a:ext>
            </a:extLst>
          </p:cNvPr>
          <p:cNvSpPr/>
          <p:nvPr/>
        </p:nvSpPr>
        <p:spPr>
          <a:xfrm>
            <a:off x="10288395" y="2256254"/>
            <a:ext cx="1870920" cy="835522"/>
          </a:xfrm>
          <a:prstGeom prst="wedgeRoundRectCallout">
            <a:avLst>
              <a:gd name="adj1" fmla="val -25219"/>
              <a:gd name="adj2" fmla="val 70918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solidFill>
                  <a:schemeClr val="tx1"/>
                </a:solidFill>
              </a:rPr>
              <a:t>既存のオープンデータ</a:t>
            </a:r>
            <a:r>
              <a:rPr kumimoji="1" lang="ja-JP" altLang="en-US" sz="1600">
                <a:solidFill>
                  <a:schemeClr val="tx1"/>
                </a:solidFill>
              </a:rPr>
              <a:t>カタログで十分</a:t>
            </a:r>
          </a:p>
        </p:txBody>
      </p: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95D06EA5-8EB2-1F4A-909D-07F5619301F9}"/>
              </a:ext>
            </a:extLst>
          </p:cNvPr>
          <p:cNvCxnSpPr>
            <a:cxnSpLocks/>
            <a:stCxn id="35" idx="2"/>
            <a:endCxn id="22" idx="0"/>
          </p:cNvCxnSpPr>
          <p:nvPr/>
        </p:nvCxnSpPr>
        <p:spPr>
          <a:xfrm>
            <a:off x="10902461" y="4021580"/>
            <a:ext cx="10524" cy="6704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8E49ADA7-D15D-5048-8301-C9809B022E46}"/>
              </a:ext>
            </a:extLst>
          </p:cNvPr>
          <p:cNvSpPr txBox="1"/>
          <p:nvPr/>
        </p:nvSpPr>
        <p:spPr>
          <a:xfrm>
            <a:off x="10172386" y="560827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利用しやすい</a:t>
            </a:r>
          </a:p>
        </p:txBody>
      </p:sp>
      <p:cxnSp>
        <p:nvCxnSpPr>
          <p:cNvPr id="46" name="カギ線コネクタ 45">
            <a:extLst>
              <a:ext uri="{FF2B5EF4-FFF2-40B4-BE49-F238E27FC236}">
                <a16:creationId xmlns:a16="http://schemas.microsoft.com/office/drawing/2014/main" id="{014E5AD2-91F4-FC46-A541-2B7C51140BAE}"/>
              </a:ext>
            </a:extLst>
          </p:cNvPr>
          <p:cNvCxnSpPr>
            <a:stCxn id="22" idx="1"/>
            <a:endCxn id="7" idx="2"/>
          </p:cNvCxnSpPr>
          <p:nvPr/>
        </p:nvCxnSpPr>
        <p:spPr>
          <a:xfrm rot="10800000">
            <a:off x="7010400" y="3352801"/>
            <a:ext cx="3281262" cy="1731985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8481C77-24DF-D44F-93B2-145563560DE8}"/>
              </a:ext>
            </a:extLst>
          </p:cNvPr>
          <p:cNvSpPr txBox="1"/>
          <p:nvPr/>
        </p:nvSpPr>
        <p:spPr>
          <a:xfrm>
            <a:off x="7501570" y="5146610"/>
            <a:ext cx="180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改善点を</a:t>
            </a:r>
            <a:br>
              <a:rPr kumimoji="1" lang="en-US" altLang="ja-JP" dirty="0"/>
            </a:br>
            <a:r>
              <a:rPr kumimoji="1" lang="ja-JP" altLang="en-US"/>
              <a:t>フィードバック</a:t>
            </a:r>
          </a:p>
        </p:txBody>
      </p:sp>
      <p:sp>
        <p:nvSpPr>
          <p:cNvPr id="48" name="角丸四角形吹き出し 47">
            <a:extLst>
              <a:ext uri="{FF2B5EF4-FFF2-40B4-BE49-F238E27FC236}">
                <a16:creationId xmlns:a16="http://schemas.microsoft.com/office/drawing/2014/main" id="{E35EBA96-B4E9-6244-B831-D42791B205B0}"/>
              </a:ext>
            </a:extLst>
          </p:cNvPr>
          <p:cNvSpPr/>
          <p:nvPr/>
        </p:nvSpPr>
        <p:spPr>
          <a:xfrm>
            <a:off x="8278020" y="1597700"/>
            <a:ext cx="1870920" cy="835522"/>
          </a:xfrm>
          <a:prstGeom prst="wedgeRoundRectCallout">
            <a:avLst>
              <a:gd name="adj1" fmla="val -25219"/>
              <a:gd name="adj2" fmla="val 70918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</a:rPr>
              <a:t>自分が使った場合どうだろう？大事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C601A495-F248-1948-9482-BDF29207DEE6}"/>
              </a:ext>
            </a:extLst>
          </p:cNvPr>
          <p:cNvSpPr/>
          <p:nvPr/>
        </p:nvSpPr>
        <p:spPr>
          <a:xfrm>
            <a:off x="4310728" y="4870939"/>
            <a:ext cx="1242646" cy="78544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市民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0A8D2D2-53F3-614A-9602-0B94CD42AF51}"/>
              </a:ext>
            </a:extLst>
          </p:cNvPr>
          <p:cNvSpPr txBox="1"/>
          <p:nvPr/>
        </p:nvSpPr>
        <p:spPr>
          <a:xfrm>
            <a:off x="4310728" y="573240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なにこれ？</a:t>
            </a:r>
          </a:p>
        </p:txBody>
      </p:sp>
      <p:cxnSp>
        <p:nvCxnSpPr>
          <p:cNvPr id="53" name="カギ線コネクタ 52">
            <a:extLst>
              <a:ext uri="{FF2B5EF4-FFF2-40B4-BE49-F238E27FC236}">
                <a16:creationId xmlns:a16="http://schemas.microsoft.com/office/drawing/2014/main" id="{96E159FC-369D-AA4F-85C0-10CEA5CDFDEB}"/>
              </a:ext>
            </a:extLst>
          </p:cNvPr>
          <p:cNvCxnSpPr>
            <a:cxnSpLocks/>
            <a:stCxn id="8" idx="3"/>
            <a:endCxn id="51" idx="0"/>
          </p:cNvCxnSpPr>
          <p:nvPr/>
        </p:nvCxnSpPr>
        <p:spPr>
          <a:xfrm>
            <a:off x="4056185" y="4273062"/>
            <a:ext cx="875866" cy="59787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300E4EDF-0561-5A4D-BD32-A4B28676DFBE}"/>
              </a:ext>
            </a:extLst>
          </p:cNvPr>
          <p:cNvSpPr/>
          <p:nvPr/>
        </p:nvSpPr>
        <p:spPr>
          <a:xfrm>
            <a:off x="7442202" y="5990581"/>
            <a:ext cx="3637072" cy="4423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>
                <a:solidFill>
                  <a:srgbClr val="FF0000"/>
                </a:solidFill>
              </a:rPr>
              <a:t>○データ利活用型人材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531D25EC-8EC2-D84D-845E-37725D797293}"/>
              </a:ext>
            </a:extLst>
          </p:cNvPr>
          <p:cNvSpPr/>
          <p:nvPr/>
        </p:nvSpPr>
        <p:spPr>
          <a:xfrm>
            <a:off x="668216" y="6014028"/>
            <a:ext cx="4081584" cy="4423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>
                <a:solidFill>
                  <a:srgbClr val="FF0000"/>
                </a:solidFill>
              </a:rPr>
              <a:t>×</a:t>
            </a:r>
            <a:r>
              <a:rPr lang="ja-JP" altLang="en-US" sz="2400">
                <a:solidFill>
                  <a:srgbClr val="FF0000"/>
                </a:solidFill>
              </a:rPr>
              <a:t>業者言いなり</a:t>
            </a:r>
            <a:r>
              <a:rPr kumimoji="1" lang="ja-JP" altLang="en-US" sz="2400">
                <a:solidFill>
                  <a:srgbClr val="FF0000"/>
                </a:solidFill>
              </a:rPr>
              <a:t>型人材</a:t>
            </a:r>
          </a:p>
        </p:txBody>
      </p:sp>
    </p:spTree>
    <p:extLst>
      <p:ext uri="{BB962C8B-B14F-4D97-AF65-F5344CB8AC3E}">
        <p14:creationId xmlns:p14="http://schemas.microsoft.com/office/powerpoint/2010/main" val="2034470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389EBC-FFAC-8345-B9B3-0DD582296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0E8A20-F95A-F64A-83BE-F4FCBC76C0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kumimoji="1" lang="ja-JP" altLang="en-US" sz="4800"/>
              <a:t>高尚な御託を並べても</a:t>
            </a:r>
            <a:br>
              <a:rPr kumimoji="1" lang="en-US" altLang="ja-JP" sz="4800" dirty="0"/>
            </a:br>
            <a:r>
              <a:rPr kumimoji="1" lang="ja-JP" altLang="en-US" sz="4800"/>
              <a:t>オープンデータは広まらない</a:t>
            </a:r>
            <a:br>
              <a:rPr kumimoji="1" lang="en-US" altLang="ja-JP" sz="4800" dirty="0"/>
            </a:br>
            <a:br>
              <a:rPr kumimoji="1" lang="en-US" altLang="ja-JP" sz="4800" dirty="0"/>
            </a:br>
            <a:r>
              <a:rPr kumimoji="1" lang="ja-JP" altLang="en-US" sz="4800"/>
              <a:t>なぜなら、人は心で動く</a:t>
            </a:r>
            <a:endParaRPr kumimoji="1" lang="ja-JP" altLang="en-US" sz="3600"/>
          </a:p>
        </p:txBody>
      </p:sp>
    </p:spTree>
    <p:extLst>
      <p:ext uri="{BB962C8B-B14F-4D97-AF65-F5344CB8AC3E}">
        <p14:creationId xmlns:p14="http://schemas.microsoft.com/office/powerpoint/2010/main" val="1264450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389EBC-FFAC-8345-B9B3-0DD582296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0E8A20-F95A-F64A-83BE-F4FCBC76C0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kumimoji="1" lang="ja-JP" altLang="en-US" sz="4800"/>
              <a:t>企業の論理や学術的な</a:t>
            </a:r>
            <a:br>
              <a:rPr kumimoji="1" lang="en-US" altLang="ja-JP" sz="4800" dirty="0"/>
            </a:br>
            <a:r>
              <a:rPr kumimoji="1" lang="ja-JP" altLang="en-US" sz="4800"/>
              <a:t>オープンデータはヤメよう！</a:t>
            </a:r>
            <a:br>
              <a:rPr kumimoji="1" lang="en-US" altLang="ja-JP" sz="4800" dirty="0"/>
            </a:br>
            <a:br>
              <a:rPr kumimoji="1" lang="en-US" altLang="ja-JP" sz="4800" dirty="0"/>
            </a:br>
            <a:r>
              <a:rPr kumimoji="1" lang="ja-JP" altLang="en-US" sz="4800"/>
              <a:t>地域のためのオープンデータである</a:t>
            </a:r>
            <a:endParaRPr kumimoji="1" lang="ja-JP" altLang="en-US" sz="3600"/>
          </a:p>
        </p:txBody>
      </p:sp>
    </p:spTree>
    <p:extLst>
      <p:ext uri="{BB962C8B-B14F-4D97-AF65-F5344CB8AC3E}">
        <p14:creationId xmlns:p14="http://schemas.microsoft.com/office/powerpoint/2010/main" val="2604391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正方形/長方形 31"/>
          <p:cNvSpPr/>
          <p:nvPr/>
        </p:nvSpPr>
        <p:spPr bwMode="auto">
          <a:xfrm>
            <a:off x="5785781" y="2368972"/>
            <a:ext cx="4081347" cy="1176461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ja-JP" altLang="en-US" sz="1400" dirty="0"/>
              <a:t>　　　　　　　</a:t>
            </a:r>
            <a:r>
              <a:rPr lang="ja-JP" altLang="en-US" sz="1400"/>
              <a:t>　・</a:t>
            </a:r>
            <a:r>
              <a:rPr lang="ja-JP" altLang="en-US" sz="1400" dirty="0"/>
              <a:t>透明性・信頼性の向上</a:t>
            </a:r>
            <a:br>
              <a:rPr lang="en-US" altLang="ja-JP" sz="1400" dirty="0"/>
            </a:br>
            <a:r>
              <a:rPr lang="ja-JP" altLang="en-US" sz="1400" dirty="0"/>
              <a:t>　　　　　</a:t>
            </a:r>
            <a:r>
              <a:rPr lang="ja-JP" altLang="en-US" sz="1400"/>
              <a:t>　</a:t>
            </a:r>
            <a:r>
              <a:rPr lang="ja-JP" altLang="en-US" sz="1400" dirty="0"/>
              <a:t>　　・市民参加・公民協働の推進</a:t>
            </a:r>
            <a:br>
              <a:rPr lang="en-US" altLang="ja-JP" sz="1400" dirty="0"/>
            </a:br>
            <a:r>
              <a:rPr lang="ja-JP" altLang="en-US" sz="1400" dirty="0"/>
              <a:t>　　　　　　</a:t>
            </a:r>
            <a:r>
              <a:rPr lang="ja-JP" altLang="en-US" sz="1400"/>
              <a:t>　</a:t>
            </a:r>
            <a:r>
              <a:rPr lang="ja-JP" altLang="en-US" sz="1400" dirty="0"/>
              <a:t>　・経済の活性化・行政の効率化</a:t>
            </a:r>
            <a:endParaRPr lang="en-US" altLang="ja-JP" sz="14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ja-JP" altLang="en-US" sz="3600"/>
              <a:t>オープンデータとは</a:t>
            </a:r>
            <a:endParaRPr kumimoji="1" lang="ja-JP" altLang="en-US" sz="36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58313" y="1091967"/>
            <a:ext cx="6356541" cy="98297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ja-JP" altLang="en-US" dirty="0"/>
              <a:t>行政の透明性を高める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市民と一緒に地域・経済に価値を出す</a:t>
            </a:r>
            <a:br>
              <a:rPr lang="en-US" altLang="ja-JP" dirty="0"/>
            </a:br>
            <a:endParaRPr lang="en-US" altLang="ja-JP" sz="24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Code for Japan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67B54-3903-4123-A569-3CEDAF2ACADE}" type="slidenum">
              <a:rPr lang="ja-JP" altLang="en-US" smtClean="0"/>
              <a:pPr/>
              <a:t>9</a:t>
            </a:fld>
            <a:endParaRPr lang="ja-JP" altLang="en-US" dirty="0"/>
          </a:p>
        </p:txBody>
      </p:sp>
      <p:sp>
        <p:nvSpPr>
          <p:cNvPr id="6" name="正方形/長方形 5"/>
          <p:cNvSpPr/>
          <p:nvPr/>
        </p:nvSpPr>
        <p:spPr bwMode="auto">
          <a:xfrm>
            <a:off x="1689943" y="5063397"/>
            <a:ext cx="863745" cy="45159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100" dirty="0">
                <a:latin typeface="Trebuchet MS" pitchFamily="34" charset="0"/>
                <a:ea typeface="ＭＳ Ｐゴシック" pitchFamily="50" charset="-128"/>
              </a:rPr>
              <a:t>人口減少</a:t>
            </a:r>
            <a:endParaRPr kumimoji="0" lang="ja-JP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 bwMode="auto">
          <a:xfrm>
            <a:off x="2559880" y="5063397"/>
            <a:ext cx="863745" cy="45159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ＭＳ Ｐゴシック" pitchFamily="50" charset="-128"/>
              </a:rPr>
              <a:t>税金</a:t>
            </a:r>
            <a:br>
              <a:rPr kumimoji="0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ＭＳ Ｐゴシック" pitchFamily="50" charset="-128"/>
              </a:rPr>
            </a:br>
            <a:r>
              <a:rPr kumimoji="0" lang="ja-JP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ＭＳ Ｐゴシック" pitchFamily="50" charset="-128"/>
              </a:rPr>
              <a:t>増えない</a:t>
            </a:r>
          </a:p>
        </p:txBody>
      </p:sp>
      <p:sp>
        <p:nvSpPr>
          <p:cNvPr id="8" name="正方形/長方形 7"/>
          <p:cNvSpPr/>
          <p:nvPr/>
        </p:nvSpPr>
        <p:spPr bwMode="auto">
          <a:xfrm>
            <a:off x="1689943" y="4601867"/>
            <a:ext cx="863745" cy="45159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100" dirty="0">
                <a:latin typeface="Trebuchet MS" pitchFamily="34" charset="0"/>
                <a:ea typeface="ＭＳ Ｐゴシック" pitchFamily="50" charset="-128"/>
              </a:rPr>
              <a:t>インフラ</a:t>
            </a:r>
            <a:br>
              <a:rPr kumimoji="0" lang="en-US" altLang="ja-JP" sz="1100" dirty="0">
                <a:latin typeface="Trebuchet MS" pitchFamily="34" charset="0"/>
                <a:ea typeface="ＭＳ Ｐゴシック" pitchFamily="50" charset="-128"/>
              </a:rPr>
            </a:br>
            <a:r>
              <a:rPr kumimoji="0" lang="ja-JP" altLang="en-US" sz="1100" dirty="0">
                <a:latin typeface="Trebuchet MS" pitchFamily="34" charset="0"/>
                <a:ea typeface="ＭＳ Ｐゴシック" pitchFamily="50" charset="-128"/>
              </a:rPr>
              <a:t>維持大変</a:t>
            </a:r>
            <a:endParaRPr kumimoji="0" lang="ja-JP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2559880" y="4601867"/>
            <a:ext cx="863745" cy="45159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100" dirty="0">
                <a:latin typeface="Trebuchet MS" pitchFamily="34" charset="0"/>
                <a:ea typeface="ＭＳ Ｐゴシック" pitchFamily="50" charset="-128"/>
              </a:rPr>
              <a:t>行政サービス</a:t>
            </a:r>
            <a:br>
              <a:rPr kumimoji="0" lang="en-US" altLang="ja-JP" sz="1100" dirty="0">
                <a:latin typeface="Trebuchet MS" pitchFamily="34" charset="0"/>
                <a:ea typeface="ＭＳ Ｐゴシック" pitchFamily="50" charset="-128"/>
              </a:rPr>
            </a:br>
            <a:r>
              <a:rPr kumimoji="0" lang="ja-JP" altLang="en-US" sz="1100" dirty="0">
                <a:latin typeface="Trebuchet MS" pitchFamily="34" charset="0"/>
                <a:ea typeface="ＭＳ Ｐゴシック" pitchFamily="50" charset="-128"/>
              </a:rPr>
              <a:t>減らせない</a:t>
            </a:r>
            <a:endParaRPr kumimoji="0" lang="ja-JP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10" name="フローチャート: 磁気ディスク 9"/>
          <p:cNvSpPr/>
          <p:nvPr/>
        </p:nvSpPr>
        <p:spPr bwMode="auto">
          <a:xfrm>
            <a:off x="6025117" y="2478142"/>
            <a:ext cx="959881" cy="947730"/>
          </a:xfrm>
          <a:prstGeom prst="flowChartMagneticDisk">
            <a:avLst/>
          </a:prstGeom>
          <a:solidFill>
            <a:srgbClr val="FFCC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b="1" dirty="0">
                <a:solidFill>
                  <a:srgbClr val="FF0000"/>
                </a:solidFill>
                <a:latin typeface="Trebuchet MS" pitchFamily="34" charset="0"/>
                <a:ea typeface="ＭＳ Ｐゴシック" pitchFamily="50" charset="-128"/>
              </a:rPr>
              <a:t>オープン</a:t>
            </a:r>
            <a:br>
              <a:rPr kumimoji="0" lang="en-US" altLang="ja-JP" b="1" dirty="0">
                <a:solidFill>
                  <a:srgbClr val="FF0000"/>
                </a:solidFill>
                <a:latin typeface="Trebuchet MS" pitchFamily="34" charset="0"/>
                <a:ea typeface="ＭＳ Ｐゴシック" pitchFamily="50" charset="-128"/>
              </a:rPr>
            </a:br>
            <a:r>
              <a:rPr kumimoji="0" lang="ja-JP" altLang="en-US" b="1" dirty="0">
                <a:solidFill>
                  <a:srgbClr val="FF0000"/>
                </a:solidFill>
                <a:latin typeface="Trebuchet MS" pitchFamily="34" charset="0"/>
                <a:ea typeface="ＭＳ Ｐゴシック" pitchFamily="50" charset="-128"/>
              </a:rPr>
              <a:t>データ</a:t>
            </a:r>
            <a:endParaRPr kumimoji="0" lang="ja-JP" altLang="en-US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11" name="円/楕円 10"/>
          <p:cNvSpPr/>
          <p:nvPr/>
        </p:nvSpPr>
        <p:spPr bwMode="auto">
          <a:xfrm>
            <a:off x="7126976" y="4653388"/>
            <a:ext cx="866512" cy="86157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400" dirty="0">
                <a:latin typeface="Trebuchet MS" pitchFamily="34" charset="0"/>
                <a:ea typeface="ＭＳ Ｐゴシック" pitchFamily="50" charset="-128"/>
              </a:rPr>
              <a:t>市民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12" name="円/楕円 11"/>
          <p:cNvSpPr/>
          <p:nvPr/>
        </p:nvSpPr>
        <p:spPr bwMode="auto">
          <a:xfrm>
            <a:off x="6255462" y="4667542"/>
            <a:ext cx="866512" cy="861574"/>
          </a:xfrm>
          <a:prstGeom prst="ellipse">
            <a:avLst/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400" dirty="0">
                <a:latin typeface="Trebuchet MS" pitchFamily="34" charset="0"/>
                <a:ea typeface="ＭＳ Ｐゴシック" pitchFamily="50" charset="-128"/>
              </a:rPr>
              <a:t>企業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13" name="円/楕円 12"/>
          <p:cNvSpPr/>
          <p:nvPr/>
        </p:nvSpPr>
        <p:spPr bwMode="auto">
          <a:xfrm>
            <a:off x="8011460" y="4653388"/>
            <a:ext cx="866512" cy="861574"/>
          </a:xfrm>
          <a:prstGeom prst="ellipse">
            <a:avLst/>
          </a:prstGeom>
          <a:solidFill>
            <a:srgbClr val="CC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400" dirty="0">
                <a:latin typeface="Trebuchet MS" pitchFamily="34" charset="0"/>
                <a:ea typeface="ＭＳ Ｐゴシック" pitchFamily="50" charset="-128"/>
              </a:rPr>
              <a:t>行政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42165" y="5605588"/>
            <a:ext cx="40927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/>
              <a:t>今までの行政がすべてのサービスを</a:t>
            </a:r>
            <a:br>
              <a:rPr lang="en-US" altLang="ja-JP" sz="2000" dirty="0"/>
            </a:br>
            <a:r>
              <a:rPr lang="ja-JP" altLang="en-US" sz="2000" dirty="0"/>
              <a:t>行うことに無理が生じている。</a:t>
            </a:r>
            <a:endParaRPr kumimoji="1" lang="ja-JP" altLang="en-US" sz="2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391425" y="1125681"/>
            <a:ext cx="4393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/>
              <a:t>オープンデータの登場</a:t>
            </a:r>
            <a:endParaRPr kumimoji="1" lang="ja-JP" altLang="en-US" sz="2000" b="1" dirty="0"/>
          </a:p>
        </p:txBody>
      </p:sp>
      <p:sp>
        <p:nvSpPr>
          <p:cNvPr id="18" name="円/楕円 17"/>
          <p:cNvSpPr/>
          <p:nvPr/>
        </p:nvSpPr>
        <p:spPr bwMode="auto">
          <a:xfrm>
            <a:off x="4022047" y="2446467"/>
            <a:ext cx="755904" cy="70952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400" dirty="0">
                <a:latin typeface="Trebuchet MS" pitchFamily="34" charset="0"/>
                <a:ea typeface="ＭＳ Ｐゴシック" pitchFamily="50" charset="-128"/>
              </a:rPr>
              <a:t>市民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19" name="円/楕円 18"/>
          <p:cNvSpPr/>
          <p:nvPr/>
        </p:nvSpPr>
        <p:spPr bwMode="auto">
          <a:xfrm>
            <a:off x="3988271" y="3225334"/>
            <a:ext cx="755904" cy="709528"/>
          </a:xfrm>
          <a:prstGeom prst="ellipse">
            <a:avLst/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400" dirty="0">
                <a:latin typeface="Trebuchet MS" pitchFamily="34" charset="0"/>
                <a:ea typeface="ＭＳ Ｐゴシック" pitchFamily="50" charset="-128"/>
              </a:rPr>
              <a:t>企業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20" name="円/楕円 19"/>
          <p:cNvSpPr/>
          <p:nvPr/>
        </p:nvSpPr>
        <p:spPr bwMode="auto">
          <a:xfrm>
            <a:off x="2346809" y="2837666"/>
            <a:ext cx="755904" cy="709528"/>
          </a:xfrm>
          <a:prstGeom prst="ellipse">
            <a:avLst/>
          </a:prstGeom>
          <a:solidFill>
            <a:srgbClr val="CC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1400" dirty="0">
                <a:latin typeface="Trebuchet MS" pitchFamily="34" charset="0"/>
                <a:ea typeface="ＭＳ Ｐゴシック" pitchFamily="50" charset="-128"/>
              </a:rPr>
              <a:t>行政</a:t>
            </a: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21" name="右矢印 20"/>
          <p:cNvSpPr/>
          <p:nvPr/>
        </p:nvSpPr>
        <p:spPr bwMode="auto">
          <a:xfrm>
            <a:off x="3338463" y="2910303"/>
            <a:ext cx="341904" cy="534036"/>
          </a:xfrm>
          <a:prstGeom prst="rightArrow">
            <a:avLst/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22" name="表 21"/>
          <p:cNvGraphicFramePr>
            <a:graphicFrameLocks noGrp="1"/>
          </p:cNvGraphicFramePr>
          <p:nvPr/>
        </p:nvGraphicFramePr>
        <p:xfrm>
          <a:off x="1120941" y="2681975"/>
          <a:ext cx="998912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8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9081"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サービスＡ</a:t>
                      </a:r>
                    </a:p>
                  </a:txBody>
                  <a:tcPr>
                    <a:solidFill>
                      <a:srgbClr val="CC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081"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サービスＢ</a:t>
                      </a:r>
                    </a:p>
                  </a:txBody>
                  <a:tcPr>
                    <a:solidFill>
                      <a:srgbClr val="CC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081"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・</a:t>
                      </a:r>
                    </a:p>
                  </a:txBody>
                  <a:tcPr>
                    <a:solidFill>
                      <a:srgbClr val="CC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1097">
                <a:tc>
                  <a:txBody>
                    <a:bodyPr/>
                    <a:lstStyle/>
                    <a:p>
                      <a:r>
                        <a:rPr kumimoji="1" lang="ja-JP" altLang="en-US" sz="900" dirty="0"/>
                        <a:t>サービスＸＸＸ</a:t>
                      </a:r>
                    </a:p>
                  </a:txBody>
                  <a:tcPr>
                    <a:solidFill>
                      <a:srgbClr val="CC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097">
                <a:tc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6718672"/>
                  </a:ext>
                </a:extLst>
              </a:tr>
              <a:tr h="191097">
                <a:tc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885608"/>
                  </a:ext>
                </a:extLst>
              </a:tr>
            </a:tbl>
          </a:graphicData>
        </a:graphic>
      </p:graphicFrame>
      <p:graphicFrame>
        <p:nvGraphicFramePr>
          <p:cNvPr id="23" name="表 22"/>
          <p:cNvGraphicFramePr>
            <a:graphicFrameLocks noGrp="1"/>
          </p:cNvGraphicFramePr>
          <p:nvPr/>
        </p:nvGraphicFramePr>
        <p:xfrm>
          <a:off x="9638943" y="4053575"/>
          <a:ext cx="1443002" cy="15969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15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15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335">
                <a:tc>
                  <a:txBody>
                    <a:bodyPr/>
                    <a:lstStyle/>
                    <a:p>
                      <a:r>
                        <a:rPr kumimoji="1" lang="ja-JP" altLang="en-US" sz="1050" dirty="0"/>
                        <a:t>サービス</a:t>
                      </a:r>
                    </a:p>
                  </a:txBody>
                  <a:tcPr marL="36000" marR="3600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CFF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dirty="0"/>
                        <a:t>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335">
                <a:tc gridSpan="2">
                  <a:txBody>
                    <a:bodyPr/>
                    <a:lstStyle/>
                    <a:p>
                      <a:r>
                        <a:rPr kumimoji="1" lang="ja-JP" altLang="en-US" sz="1050" dirty="0"/>
                        <a:t>サービスＢ</a:t>
                      </a:r>
                    </a:p>
                  </a:txBody>
                  <a:tcPr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335">
                <a:tc gridSpan="2">
                  <a:txBody>
                    <a:bodyPr/>
                    <a:lstStyle/>
                    <a:p>
                      <a:r>
                        <a:rPr kumimoji="1" lang="ja-JP" altLang="en-US" sz="1050" dirty="0"/>
                        <a:t>・</a:t>
                      </a:r>
                    </a:p>
                  </a:txBody>
                  <a:tcPr>
                    <a:solidFill>
                      <a:srgbClr val="CC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335">
                <a:tc gridSpan="2">
                  <a:txBody>
                    <a:bodyPr/>
                    <a:lstStyle/>
                    <a:p>
                      <a:r>
                        <a:rPr kumimoji="1" lang="ja-JP" altLang="en-US" sz="1050" dirty="0"/>
                        <a:t>サービスＸＸＸ</a:t>
                      </a:r>
                    </a:p>
                  </a:txBody>
                  <a:tcPr>
                    <a:solidFill>
                      <a:srgbClr val="CC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335">
                <a:tc gridSpan="2">
                  <a:txBody>
                    <a:bodyPr/>
                    <a:lstStyle/>
                    <a:p>
                      <a:r>
                        <a:rPr kumimoji="1" lang="ja-JP" altLang="en-US" sz="1050" dirty="0"/>
                        <a:t>新サービス１</a:t>
                      </a:r>
                    </a:p>
                  </a:txBody>
                  <a:tcPr>
                    <a:solidFill>
                      <a:srgbClr val="FF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802">
                <a:tc gridSpan="2"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solidFill>
                            <a:srgbClr val="FF0000"/>
                          </a:solidFill>
                        </a:rPr>
                        <a:t>地域課題解決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4" name="テキスト ボックス 23"/>
          <p:cNvSpPr txBox="1"/>
          <p:nvPr/>
        </p:nvSpPr>
        <p:spPr>
          <a:xfrm>
            <a:off x="2767279" y="2066047"/>
            <a:ext cx="12775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/>
              <a:t>「膨大な」</a:t>
            </a:r>
            <a:br>
              <a:rPr kumimoji="1" lang="en-US" altLang="ja-JP" sz="1600" dirty="0"/>
            </a:br>
            <a:r>
              <a:rPr kumimoji="1" lang="ja-JP" altLang="en-US" sz="1600" dirty="0"/>
              <a:t>サービス</a:t>
            </a:r>
            <a:br>
              <a:rPr kumimoji="1" lang="en-US" altLang="ja-JP" sz="1600" dirty="0"/>
            </a:br>
            <a:r>
              <a:rPr kumimoji="1" lang="ja-JP" altLang="en-US" sz="1600" dirty="0"/>
              <a:t>提供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55615" y="2230930"/>
            <a:ext cx="1885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行政が一括管理</a:t>
            </a:r>
          </a:p>
        </p:txBody>
      </p:sp>
      <p:sp>
        <p:nvSpPr>
          <p:cNvPr id="26" name="正方形/長方形 25"/>
          <p:cNvSpPr/>
          <p:nvPr/>
        </p:nvSpPr>
        <p:spPr bwMode="auto">
          <a:xfrm>
            <a:off x="3434274" y="5060707"/>
            <a:ext cx="863745" cy="45159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100" dirty="0"/>
              <a:t>行政データ</a:t>
            </a:r>
            <a:br>
              <a:rPr lang="en-US" altLang="ja-JP" sz="1100" dirty="0"/>
            </a:br>
            <a:r>
              <a:rPr lang="ja-JP" altLang="en-US" sz="1100" dirty="0"/>
              <a:t>未活用</a:t>
            </a:r>
            <a:endParaRPr kumimoji="0" lang="ja-JP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 bwMode="auto">
          <a:xfrm>
            <a:off x="3434274" y="4607168"/>
            <a:ext cx="863745" cy="45159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100" dirty="0"/>
              <a:t>市民の要望</a:t>
            </a:r>
            <a:br>
              <a:rPr lang="en-US" altLang="ja-JP" sz="1100" dirty="0"/>
            </a:br>
            <a:r>
              <a:rPr lang="ja-JP" altLang="en-US" sz="1100" dirty="0"/>
              <a:t>増やせない</a:t>
            </a:r>
            <a:endParaRPr lang="en-US" altLang="ja-JP" sz="1100" dirty="0"/>
          </a:p>
        </p:txBody>
      </p:sp>
      <p:sp>
        <p:nvSpPr>
          <p:cNvPr id="28" name="左右矢印 27"/>
          <p:cNvSpPr/>
          <p:nvPr/>
        </p:nvSpPr>
        <p:spPr bwMode="auto">
          <a:xfrm rot="5400000">
            <a:off x="6719828" y="3300677"/>
            <a:ext cx="858248" cy="1517326"/>
          </a:xfrm>
          <a:prstGeom prst="leftRightArrow">
            <a:avLst>
              <a:gd name="adj1" fmla="val 48240"/>
              <a:gd name="adj2" fmla="val 2482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 bwMode="auto">
          <a:xfrm>
            <a:off x="6006701" y="4550514"/>
            <a:ext cx="3151846" cy="112109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 bwMode="auto">
          <a:xfrm>
            <a:off x="1415335" y="4416588"/>
            <a:ext cx="3033559" cy="1142169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196351" y="4219130"/>
            <a:ext cx="3498073" cy="369332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①お金がかかる、新規に出来ない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742411" y="1988489"/>
            <a:ext cx="3235181" cy="369332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b="1" dirty="0"/>
              <a:t>②見える化によって効果を発揮</a:t>
            </a:r>
            <a:endParaRPr kumimoji="1" lang="en-US" altLang="ja-JP" b="1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7960800" y="3760413"/>
            <a:ext cx="16686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/>
              <a:t>行政、市民、企業</a:t>
            </a:r>
            <a:br>
              <a:rPr kumimoji="1" lang="en-US" altLang="ja-JP" sz="1400" dirty="0"/>
            </a:br>
            <a:r>
              <a:rPr kumimoji="1" lang="ja-JP" altLang="en-US" sz="1400" dirty="0"/>
              <a:t>様々な組み合わせでサービスを提供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9922755" y="2700966"/>
            <a:ext cx="2116285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600" dirty="0"/>
              <a:t>市民自ら、地域課題に</a:t>
            </a:r>
            <a:br>
              <a:rPr kumimoji="1" lang="en-US" altLang="ja-JP" sz="1600" dirty="0"/>
            </a:br>
            <a:r>
              <a:rPr kumimoji="1" lang="ja-JP" altLang="en-US" sz="1600" dirty="0"/>
              <a:t>対して解決サービスを</a:t>
            </a:r>
            <a:br>
              <a:rPr kumimoji="1" lang="en-US" altLang="ja-JP" sz="1600" dirty="0"/>
            </a:br>
            <a:r>
              <a:rPr kumimoji="1" lang="ja-JP" altLang="en-US" sz="1600" dirty="0"/>
              <a:t>作ることができる！</a:t>
            </a:r>
          </a:p>
        </p:txBody>
      </p:sp>
      <p:cxnSp>
        <p:nvCxnSpPr>
          <p:cNvPr id="39" name="直線コネクタ 38"/>
          <p:cNvCxnSpPr>
            <a:endCxn id="37" idx="2"/>
          </p:cNvCxnSpPr>
          <p:nvPr/>
        </p:nvCxnSpPr>
        <p:spPr>
          <a:xfrm flipV="1">
            <a:off x="10617232" y="3531963"/>
            <a:ext cx="363666" cy="1919931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正方形/長方形 43"/>
          <p:cNvSpPr/>
          <p:nvPr/>
        </p:nvSpPr>
        <p:spPr>
          <a:xfrm>
            <a:off x="109728" y="6309782"/>
            <a:ext cx="11984575" cy="4725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公民協業を通じ、市民がより地域に参加。その一歩目がオープンデータである。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9994891" y="2041041"/>
            <a:ext cx="2044149" cy="646331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b="1" dirty="0"/>
              <a:t>③市民の力を活用</a:t>
            </a:r>
            <a:br>
              <a:rPr lang="en-US" altLang="ja-JP" b="1" dirty="0"/>
            </a:br>
            <a:r>
              <a:rPr lang="ja-JP" altLang="en-US" b="1" dirty="0"/>
              <a:t>市民自治への道筋</a:t>
            </a:r>
            <a:endParaRPr kumimoji="1" lang="en-US" altLang="ja-JP" b="1" dirty="0"/>
          </a:p>
        </p:txBody>
      </p:sp>
      <p:sp>
        <p:nvSpPr>
          <p:cNvPr id="41" name="二等辺三角形 40"/>
          <p:cNvSpPr/>
          <p:nvPr/>
        </p:nvSpPr>
        <p:spPr bwMode="auto">
          <a:xfrm rot="5400000">
            <a:off x="6686609" y="1274939"/>
            <a:ext cx="683345" cy="332918"/>
          </a:xfrm>
          <a:prstGeom prst="triangl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38" name="四角形: 角を丸くする 37"/>
          <p:cNvSpPr/>
          <p:nvPr/>
        </p:nvSpPr>
        <p:spPr>
          <a:xfrm>
            <a:off x="231228" y="1940970"/>
            <a:ext cx="4908331" cy="4320646"/>
          </a:xfrm>
          <a:prstGeom prst="roundRect">
            <a:avLst>
              <a:gd name="adj" fmla="val 5486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吹き出し: 角を丸めた四角形 32"/>
          <p:cNvSpPr/>
          <p:nvPr/>
        </p:nvSpPr>
        <p:spPr>
          <a:xfrm>
            <a:off x="32559" y="3909781"/>
            <a:ext cx="1081169" cy="925396"/>
          </a:xfrm>
          <a:prstGeom prst="wedgeRoundRectCallout">
            <a:avLst>
              <a:gd name="adj1" fmla="val 58881"/>
              <a:gd name="adj2" fmla="val -61299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有るのに出来ないサービスもある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865405" y="5512304"/>
            <a:ext cx="3533340" cy="646331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b="1" dirty="0"/>
              <a:t>④行政、市民、企業トータルで</a:t>
            </a:r>
            <a:br>
              <a:rPr lang="en-US" altLang="ja-JP" b="1" dirty="0"/>
            </a:br>
            <a:r>
              <a:rPr lang="ja-JP" altLang="en-US" b="1" dirty="0"/>
              <a:t>　　地域運営することが可能になる</a:t>
            </a:r>
            <a:endParaRPr kumimoji="1" lang="en-US" altLang="ja-JP" b="1" dirty="0"/>
          </a:p>
        </p:txBody>
      </p:sp>
      <p:sp>
        <p:nvSpPr>
          <p:cNvPr id="49" name="吹き出し: 角を丸めた四角形 48"/>
          <p:cNvSpPr/>
          <p:nvPr/>
        </p:nvSpPr>
        <p:spPr>
          <a:xfrm>
            <a:off x="11121837" y="4583823"/>
            <a:ext cx="944321" cy="1364789"/>
          </a:xfrm>
          <a:prstGeom prst="wedgeRoundRectCallout">
            <a:avLst>
              <a:gd name="adj1" fmla="val -77836"/>
              <a:gd name="adj2" fmla="val -3353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ビジネスチャンスもある。</a:t>
            </a:r>
            <a:br>
              <a:rPr kumimoji="1" lang="en-US" altLang="ja-JP" sz="1400" dirty="0">
                <a:solidFill>
                  <a:schemeClr val="tx1"/>
                </a:solidFill>
              </a:rPr>
            </a:br>
            <a:r>
              <a:rPr kumimoji="1" lang="ja-JP" altLang="en-US" sz="1400" dirty="0">
                <a:solidFill>
                  <a:schemeClr val="tx1"/>
                </a:solidFill>
              </a:rPr>
              <a:t>地域の産業育成。</a:t>
            </a:r>
          </a:p>
        </p:txBody>
      </p:sp>
      <p:sp>
        <p:nvSpPr>
          <p:cNvPr id="43" name="四角形: 角を丸くする 42"/>
          <p:cNvSpPr/>
          <p:nvPr/>
        </p:nvSpPr>
        <p:spPr>
          <a:xfrm>
            <a:off x="5575836" y="1914820"/>
            <a:ext cx="6540132" cy="4360033"/>
          </a:xfrm>
          <a:prstGeom prst="roundRect">
            <a:avLst>
              <a:gd name="adj" fmla="val 5486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二等辺三角形 13"/>
          <p:cNvSpPr/>
          <p:nvPr/>
        </p:nvSpPr>
        <p:spPr bwMode="auto">
          <a:xfrm rot="5400000">
            <a:off x="4282921" y="3802778"/>
            <a:ext cx="2212668" cy="585869"/>
          </a:xfrm>
          <a:prstGeom prst="triangl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2800" dirty="0">
                <a:latin typeface="Trebuchet MS" pitchFamily="34" charset="0"/>
                <a:ea typeface="ＭＳ Ｐゴシック" pitchFamily="50" charset="-128"/>
              </a:rPr>
              <a:t>変</a:t>
            </a:r>
            <a:endParaRPr kumimoji="0" lang="en-US" altLang="ja-JP" sz="2800" dirty="0">
              <a:latin typeface="Trebuchet MS" pitchFamily="34" charset="0"/>
              <a:ea typeface="ＭＳ Ｐゴシック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2800" dirty="0">
                <a:latin typeface="Trebuchet MS" pitchFamily="34" charset="0"/>
                <a:ea typeface="ＭＳ Ｐゴシック" pitchFamily="50" charset="-128"/>
              </a:rPr>
              <a:t>化</a:t>
            </a:r>
            <a:endParaRPr kumimoji="0" lang="ja-JP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ＭＳ Ｐゴシック" pitchFamily="50" charset="-128"/>
            </a:endParaRPr>
          </a:p>
        </p:txBody>
      </p:sp>
      <p:sp>
        <p:nvSpPr>
          <p:cNvPr id="46" name="四角形: 角を丸くする 45"/>
          <p:cNvSpPr/>
          <p:nvPr/>
        </p:nvSpPr>
        <p:spPr>
          <a:xfrm>
            <a:off x="257520" y="933157"/>
            <a:ext cx="11836783" cy="929801"/>
          </a:xfrm>
          <a:prstGeom prst="roundRect">
            <a:avLst>
              <a:gd name="adj" fmla="val 24969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779982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de for Japan（テンプレート）" id="{58E5E067-0E9E-884A-AF81-585201C4A575}" vid="{7968914F-E43C-D84C-9CC6-5AD0C0F27E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ホワイト</Template>
  <TotalTime>0</TotalTime>
  <Words>2357</Words>
  <Application>Microsoft Office PowerPoint</Application>
  <PresentationFormat>ワイド画面</PresentationFormat>
  <Paragraphs>461</Paragraphs>
  <Slides>54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54</vt:i4>
      </vt:variant>
    </vt:vector>
  </HeadingPairs>
  <TitlesOfParts>
    <vt:vector size="62" baseType="lpstr">
      <vt:lpstr>Osaka Regular-Mono</vt:lpstr>
      <vt:lpstr>游ゴシック</vt:lpstr>
      <vt:lpstr>游ゴシック</vt:lpstr>
      <vt:lpstr>Yu Gothic Light</vt:lpstr>
      <vt:lpstr>Arial</vt:lpstr>
      <vt:lpstr>Century Gothic</vt:lpstr>
      <vt:lpstr>Trebuchet MS</vt:lpstr>
      <vt:lpstr>ホワイト</vt:lpstr>
      <vt:lpstr>地域における オープンデータ推進支援 【三重県】</vt:lpstr>
      <vt:lpstr>Icebreaker</vt:lpstr>
      <vt:lpstr>Icebreaker</vt:lpstr>
      <vt:lpstr>データ利活用の負のループ</vt:lpstr>
      <vt:lpstr>データ利活用が進んでない理由</vt:lpstr>
      <vt:lpstr>職員が自分たちで考えるスキルを身につける</vt:lpstr>
      <vt:lpstr>PowerPoint プレゼンテーション</vt:lpstr>
      <vt:lpstr>PowerPoint プレゼンテーション</vt:lpstr>
      <vt:lpstr>オープンデータとは</vt:lpstr>
      <vt:lpstr>地域の場合は、このためにODはある</vt:lpstr>
      <vt:lpstr>シビックテック - 市民側の活動</vt:lpstr>
      <vt:lpstr>シビックテックとオープンガバナンス</vt:lpstr>
      <vt:lpstr>オープンデータの取り組み方 </vt:lpstr>
      <vt:lpstr>課題解決はアプリだけか？</vt:lpstr>
      <vt:lpstr>先進自治体との大きな違い</vt:lpstr>
      <vt:lpstr>事例の注意：「作りやすい≠地域で使える」</vt:lpstr>
      <vt:lpstr>PowerPoint プレゼンテーション</vt:lpstr>
      <vt:lpstr>PowerPoint プレゼンテーション</vt:lpstr>
      <vt:lpstr>Web上に公開してたってダメ</vt:lpstr>
      <vt:lpstr>こんなこと書いてない？</vt:lpstr>
      <vt:lpstr>じゃあ、次にこれ</vt:lpstr>
      <vt:lpstr>データの準備だって固く考えなくていい</vt:lpstr>
      <vt:lpstr>データの準備だって固く考えなくていい</vt:lpstr>
      <vt:lpstr>PowerPoint プレゼンテーション</vt:lpstr>
      <vt:lpstr>オープンデータ研修 &amp; データ利活用研修</vt:lpstr>
      <vt:lpstr>天は自らを助くる者を助く</vt:lpstr>
      <vt:lpstr>PowerPoint プレゼンテーション</vt:lpstr>
      <vt:lpstr>オープンデータで既存サービス活用</vt:lpstr>
      <vt:lpstr>窓口業務に時間がかかる課題について</vt:lpstr>
      <vt:lpstr>集めるデータは３つ！公民連携で集める</vt:lpstr>
      <vt:lpstr>沼津市の観光地図</vt:lpstr>
      <vt:lpstr>デジタルアーカイブ</vt:lpstr>
      <vt:lpstr>デジタルアーカイブとは？</vt:lpstr>
      <vt:lpstr>沼津市でWikipediaTown始める理由</vt:lpstr>
      <vt:lpstr>WikipediaTownとは</vt:lpstr>
      <vt:lpstr>公民連携</vt:lpstr>
      <vt:lpstr>沼津市：神明塚古墳にQRコード設置！</vt:lpstr>
      <vt:lpstr>裾野市とWikipediaを活用した覚書締結！</vt:lpstr>
      <vt:lpstr>市民から広げることもできる</vt:lpstr>
      <vt:lpstr>ODだから、Amazon/GoogleもWikipediaを使う</vt:lpstr>
      <vt:lpstr>みしまセピアキャットの概要 - 活動の目的 -</vt:lpstr>
      <vt:lpstr>広域でも取り組む</vt:lpstr>
      <vt:lpstr>PowerPoint プレゼンテーション</vt:lpstr>
      <vt:lpstr>名寄市立総合病院の事例</vt:lpstr>
      <vt:lpstr>オープンデータを勝手に布教する</vt:lpstr>
      <vt:lpstr>おわりに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2019-07-05T00:36:56Z</dcterms:created>
  <dcterms:modified xsi:type="dcterms:W3CDTF">2019-07-05T01:02:01Z</dcterms:modified>
</cp:coreProperties>
</file>