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13"/>
  </p:notesMasterIdLst>
  <p:handoutMasterIdLst>
    <p:handoutMasterId r:id="rId14"/>
  </p:handoutMasterIdLst>
  <p:sldIdLst>
    <p:sldId id="277" r:id="rId2"/>
    <p:sldId id="312" r:id="rId3"/>
    <p:sldId id="328" r:id="rId4"/>
    <p:sldId id="313" r:id="rId5"/>
    <p:sldId id="293" r:id="rId6"/>
    <p:sldId id="290" r:id="rId7"/>
    <p:sldId id="285" r:id="rId8"/>
    <p:sldId id="286" r:id="rId9"/>
    <p:sldId id="291" r:id="rId10"/>
    <p:sldId id="329" r:id="rId11"/>
    <p:sldId id="327" r:id="rId12"/>
  </p:sldIdLst>
  <p:sldSz cx="12192000" cy="6858000"/>
  <p:notesSz cx="10234613" cy="7099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25C6FF"/>
    <a:srgbClr val="89E0FF"/>
    <a:srgbClr val="6DD9FF"/>
    <a:srgbClr val="AFEAFF"/>
    <a:srgbClr val="5BD4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12" autoAdjust="0"/>
    <p:restoredTop sz="94660"/>
  </p:normalViewPr>
  <p:slideViewPr>
    <p:cSldViewPr snapToGrid="0">
      <p:cViewPr varScale="1">
        <p:scale>
          <a:sx n="82" d="100"/>
          <a:sy n="82" d="100"/>
        </p:scale>
        <p:origin x="888" y="67"/>
      </p:cViewPr>
      <p:guideLst>
        <p:guide pos="3840"/>
        <p:guide orient="horz" pos="2160"/>
      </p:guideLst>
    </p:cSldViewPr>
  </p:slideViewPr>
  <p:notesTextViewPr>
    <p:cViewPr>
      <p:scale>
        <a:sx n="1" d="1"/>
        <a:sy n="1" d="1"/>
      </p:scale>
      <p:origin x="0" y="0"/>
    </p:cViewPr>
  </p:notesTextViewPr>
  <p:notesViewPr>
    <p:cSldViewPr snapToGrid="0">
      <p:cViewPr varScale="1">
        <p:scale>
          <a:sx n="79" d="100"/>
          <a:sy n="79" d="100"/>
        </p:scale>
        <p:origin x="3972"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8" y="3"/>
            <a:ext cx="4434998" cy="356201"/>
          </a:xfrm>
          <a:prstGeom prst="rect">
            <a:avLst/>
          </a:prstGeom>
        </p:spPr>
        <p:txBody>
          <a:bodyPr vert="horz" lIns="95373" tIns="47689" rIns="95373" bIns="47689" rtlCol="0"/>
          <a:lstStyle>
            <a:lvl1pPr algn="l" latinLnBrk="0">
              <a:defRPr kumimoji="1" lang="ja-JP" sz="1300"/>
            </a:lvl1pPr>
          </a:lstStyle>
          <a:p>
            <a:endParaRPr kumimoji="1" lang="ja-JP" dirty="0">
              <a:ea typeface="Meiryo UI" panose="020B0604030504040204" pitchFamily="50" charset="-128"/>
            </a:endParaRPr>
          </a:p>
        </p:txBody>
      </p:sp>
      <p:sp>
        <p:nvSpPr>
          <p:cNvPr id="3" name="日付プレースホルダー 2"/>
          <p:cNvSpPr>
            <a:spLocks noGrp="1"/>
          </p:cNvSpPr>
          <p:nvPr>
            <p:ph type="dt" sz="quarter" idx="1"/>
          </p:nvPr>
        </p:nvSpPr>
        <p:spPr>
          <a:xfrm>
            <a:off x="5797252" y="3"/>
            <a:ext cx="4434998" cy="356201"/>
          </a:xfrm>
          <a:prstGeom prst="rect">
            <a:avLst/>
          </a:prstGeom>
        </p:spPr>
        <p:txBody>
          <a:bodyPr vert="horz" lIns="95373" tIns="47689" rIns="95373" bIns="47689" rtlCol="0"/>
          <a:lstStyle>
            <a:lvl1pPr algn="r" latinLnBrk="0">
              <a:defRPr kumimoji="1" lang="ja-JP" sz="1300"/>
            </a:lvl1pPr>
          </a:lstStyle>
          <a:p>
            <a:fld id="{65DD71D7-55AC-46BD-81B3-09AB2F9EFBD8}" type="datetimeFigureOut">
              <a:rPr kumimoji="1" lang="en-US" altLang="ja-JP" smtClean="0">
                <a:ea typeface="Meiryo UI" panose="020B0604030504040204" pitchFamily="50" charset="-128"/>
              </a:rPr>
              <a:t>8/16/2019</a:t>
            </a:fld>
            <a:endParaRPr kumimoji="1" lang="ja-JP" dirty="0">
              <a:ea typeface="Meiryo UI" panose="020B0604030504040204" pitchFamily="50" charset="-128"/>
            </a:endParaRPr>
          </a:p>
        </p:txBody>
      </p:sp>
      <p:sp>
        <p:nvSpPr>
          <p:cNvPr id="4" name="フッター プレースホルダー 3"/>
          <p:cNvSpPr>
            <a:spLocks noGrp="1"/>
          </p:cNvSpPr>
          <p:nvPr>
            <p:ph type="ftr" sz="quarter" idx="2"/>
          </p:nvPr>
        </p:nvSpPr>
        <p:spPr>
          <a:xfrm>
            <a:off x="8" y="6743110"/>
            <a:ext cx="4434998" cy="356200"/>
          </a:xfrm>
          <a:prstGeom prst="rect">
            <a:avLst/>
          </a:prstGeom>
        </p:spPr>
        <p:txBody>
          <a:bodyPr vert="horz" lIns="95373" tIns="47689" rIns="95373" bIns="47689" rtlCol="0" anchor="b"/>
          <a:lstStyle>
            <a:lvl1pPr algn="l" latinLnBrk="0">
              <a:defRPr kumimoji="1" lang="ja-JP" sz="1300"/>
            </a:lvl1pPr>
          </a:lstStyle>
          <a:p>
            <a:endParaRPr kumimoji="1" lang="ja-JP" dirty="0">
              <a:ea typeface="Meiryo UI" panose="020B0604030504040204" pitchFamily="50" charset="-128"/>
            </a:endParaRPr>
          </a:p>
        </p:txBody>
      </p:sp>
      <p:sp>
        <p:nvSpPr>
          <p:cNvPr id="5" name="スライド番号プレースホルダー 4"/>
          <p:cNvSpPr>
            <a:spLocks noGrp="1"/>
          </p:cNvSpPr>
          <p:nvPr>
            <p:ph type="sldNum" sz="quarter" idx="3"/>
          </p:nvPr>
        </p:nvSpPr>
        <p:spPr>
          <a:xfrm>
            <a:off x="5797252" y="6743110"/>
            <a:ext cx="4434998" cy="356200"/>
          </a:xfrm>
          <a:prstGeom prst="rect">
            <a:avLst/>
          </a:prstGeom>
        </p:spPr>
        <p:txBody>
          <a:bodyPr vert="horz" lIns="95373" tIns="47689" rIns="95373" bIns="47689" rtlCol="0" anchor="b"/>
          <a:lstStyle>
            <a:lvl1pPr algn="r" latinLnBrk="0">
              <a:defRPr kumimoji="1" lang="ja-JP" sz="1300"/>
            </a:lvl1pPr>
          </a:lstStyle>
          <a:p>
            <a:fld id="{2840BD58-3BFF-4EAF-BB8B-AC67FE801E47}" type="slidenum">
              <a:rPr kumimoji="1" lang="ja-JP" smtClean="0">
                <a:ea typeface="Meiryo UI" panose="020B0604030504040204" pitchFamily="50" charset="-128"/>
              </a:rPr>
              <a:t>‹#›</a:t>
            </a:fld>
            <a:endParaRPr kumimoji="1" lang="ja-JP" dirty="0">
              <a:ea typeface="Meiryo UI" panose="020B0604030504040204" pitchFamily="50" charset="-128"/>
            </a:endParaRPr>
          </a:p>
        </p:txBody>
      </p:sp>
    </p:spTree>
    <p:extLst>
      <p:ext uri="{BB962C8B-B14F-4D97-AF65-F5344CB8AC3E}">
        <p14:creationId xmlns:p14="http://schemas.microsoft.com/office/powerpoint/2010/main" val="401059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8" y="3"/>
            <a:ext cx="4434998" cy="356201"/>
          </a:xfrm>
          <a:prstGeom prst="rect">
            <a:avLst/>
          </a:prstGeom>
        </p:spPr>
        <p:txBody>
          <a:bodyPr vert="horz" lIns="95373" tIns="47689" rIns="95373" bIns="47689" rtlCol="0"/>
          <a:lstStyle>
            <a:lvl1pPr algn="l" latinLnBrk="0">
              <a:defRPr kumimoji="1" lang="ja-JP" sz="1300">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5797252" y="3"/>
            <a:ext cx="4434998" cy="356201"/>
          </a:xfrm>
          <a:prstGeom prst="rect">
            <a:avLst/>
          </a:prstGeom>
        </p:spPr>
        <p:txBody>
          <a:bodyPr vert="horz" lIns="95373" tIns="47689" rIns="95373" bIns="47689" rtlCol="0"/>
          <a:lstStyle>
            <a:lvl1pPr algn="r" latinLnBrk="0">
              <a:defRPr kumimoji="1" lang="ja-JP" sz="1300">
                <a:ea typeface="Meiryo UI" panose="020B0604030504040204" pitchFamily="50" charset="-128"/>
              </a:defRPr>
            </a:lvl1pPr>
          </a:lstStyle>
          <a:p>
            <a:fld id="{1F89424F-BB59-4F4E-9822-4CA3E770FFD2}" type="datetimeFigureOut">
              <a:rPr lang="en-US" altLang="ja-JP" smtClean="0"/>
              <a:pPr/>
              <a:t>8/16/2019</a:t>
            </a:fld>
            <a:endParaRPr lang="ja-JP" altLang="en-US" dirty="0"/>
          </a:p>
        </p:txBody>
      </p:sp>
      <p:sp>
        <p:nvSpPr>
          <p:cNvPr id="4" name="スライド イメージ プレースホルダー 3"/>
          <p:cNvSpPr>
            <a:spLocks noGrp="1" noRot="1" noChangeAspect="1"/>
          </p:cNvSpPr>
          <p:nvPr>
            <p:ph type="sldImg" idx="2"/>
          </p:nvPr>
        </p:nvSpPr>
        <p:spPr>
          <a:xfrm>
            <a:off x="2987675" y="885825"/>
            <a:ext cx="4262438" cy="2398713"/>
          </a:xfrm>
          <a:prstGeom prst="rect">
            <a:avLst/>
          </a:prstGeom>
          <a:noFill/>
          <a:ln w="12700">
            <a:solidFill>
              <a:prstClr val="black"/>
            </a:solidFill>
          </a:ln>
        </p:spPr>
        <p:txBody>
          <a:bodyPr vert="horz" lIns="95373" tIns="47689" rIns="95373" bIns="47689" rtlCol="0" anchor="ctr"/>
          <a:lstStyle/>
          <a:p>
            <a:endParaRPr kumimoji="1" lang="ja-JP" dirty="0"/>
          </a:p>
        </p:txBody>
      </p:sp>
      <p:sp>
        <p:nvSpPr>
          <p:cNvPr id="5" name="ノート プレースホルダー 4"/>
          <p:cNvSpPr>
            <a:spLocks noGrp="1"/>
          </p:cNvSpPr>
          <p:nvPr>
            <p:ph type="body" sz="quarter" idx="3"/>
          </p:nvPr>
        </p:nvSpPr>
        <p:spPr>
          <a:xfrm>
            <a:off x="1023463" y="3416538"/>
            <a:ext cx="8187690" cy="2396014"/>
          </a:xfrm>
          <a:prstGeom prst="rect">
            <a:avLst/>
          </a:prstGeom>
        </p:spPr>
        <p:txBody>
          <a:bodyPr vert="horz" lIns="95373" tIns="47689" rIns="95373" bIns="47689" rtlCol="0"/>
          <a:lstStyle/>
          <a:p>
            <a:pPr lvl="0"/>
            <a:r>
              <a:rPr kumimoji="1" lang="ja-JP" dirty="0"/>
              <a:t>マスター テキストのスタイルを編集するには、ここをクリック</a:t>
            </a:r>
          </a:p>
          <a:p>
            <a:pPr lvl="1"/>
            <a:r>
              <a:rPr kumimoji="1" lang="ja-JP" dirty="0"/>
              <a:t>第 2 レベル</a:t>
            </a:r>
          </a:p>
          <a:p>
            <a:pPr lvl="2"/>
            <a:r>
              <a:rPr kumimoji="1" lang="ja-JP" dirty="0"/>
              <a:t>第 3 レベル</a:t>
            </a:r>
          </a:p>
          <a:p>
            <a:pPr lvl="3"/>
            <a:r>
              <a:rPr kumimoji="1" lang="ja-JP" dirty="0"/>
              <a:t>第 4 レベル</a:t>
            </a:r>
          </a:p>
          <a:p>
            <a:pPr lvl="4"/>
            <a:r>
              <a:rPr kumimoji="1" lang="ja-JP" dirty="0"/>
              <a:t>第 5 レベル</a:t>
            </a:r>
          </a:p>
        </p:txBody>
      </p:sp>
      <p:sp>
        <p:nvSpPr>
          <p:cNvPr id="6" name="フッター プレースホルダー 5"/>
          <p:cNvSpPr>
            <a:spLocks noGrp="1"/>
          </p:cNvSpPr>
          <p:nvPr>
            <p:ph type="ftr" sz="quarter" idx="4"/>
          </p:nvPr>
        </p:nvSpPr>
        <p:spPr>
          <a:xfrm>
            <a:off x="8" y="6743110"/>
            <a:ext cx="4434998" cy="356200"/>
          </a:xfrm>
          <a:prstGeom prst="rect">
            <a:avLst/>
          </a:prstGeom>
        </p:spPr>
        <p:txBody>
          <a:bodyPr vert="horz" lIns="95373" tIns="47689" rIns="95373" bIns="47689" rtlCol="0" anchor="b"/>
          <a:lstStyle>
            <a:lvl1pPr algn="l" latinLnBrk="0">
              <a:defRPr kumimoji="1" lang="ja-JP" sz="1300">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5797252" y="6743110"/>
            <a:ext cx="4434998" cy="356200"/>
          </a:xfrm>
          <a:prstGeom prst="rect">
            <a:avLst/>
          </a:prstGeom>
        </p:spPr>
        <p:txBody>
          <a:bodyPr vert="horz" lIns="95373" tIns="47689" rIns="95373" bIns="47689" rtlCol="0" anchor="b"/>
          <a:lstStyle>
            <a:lvl1pPr algn="r" latinLnBrk="0">
              <a:defRPr kumimoji="1" lang="ja-JP" sz="1300">
                <a:ea typeface="Meiryo UI" panose="020B0604030504040204" pitchFamily="50" charset="-128"/>
              </a:defRPr>
            </a:lvl1pPr>
          </a:lstStyle>
          <a:p>
            <a:fld id="{68322CDD-9D6C-4F63-9EC2-648226624108}" type="slidenum">
              <a:rPr lang="en-US" altLang="ja-JP" smtClean="0"/>
              <a:pPr/>
              <a:t>‹#›</a:t>
            </a:fld>
            <a:endParaRPr lang="en-US" altLang="ja-JP" dirty="0"/>
          </a:p>
        </p:txBody>
      </p:sp>
    </p:spTree>
    <p:extLst>
      <p:ext uri="{BB962C8B-B14F-4D97-AF65-F5344CB8AC3E}">
        <p14:creationId xmlns:p14="http://schemas.microsoft.com/office/powerpoint/2010/main" val="8510265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lang="ja-JP" sz="1200" kern="1200">
        <a:solidFill>
          <a:schemeClr val="tx1"/>
        </a:solidFill>
        <a:latin typeface="+mn-lt"/>
        <a:ea typeface="Meiryo UI" panose="020B0604030504040204" pitchFamily="50" charset="-128"/>
        <a:cs typeface="+mn-cs"/>
      </a:defRPr>
    </a:lvl1pPr>
    <a:lvl2pPr marL="457200" algn="l" defTabSz="914400" rtl="0" eaLnBrk="1" latinLnBrk="0" hangingPunct="1">
      <a:defRPr kumimoji="1" lang="ja-JP" sz="1200" kern="1200">
        <a:solidFill>
          <a:schemeClr val="tx1"/>
        </a:solidFill>
        <a:latin typeface="+mn-lt"/>
        <a:ea typeface="Meiryo UI" panose="020B0604030504040204" pitchFamily="50" charset="-128"/>
        <a:cs typeface="+mn-cs"/>
      </a:defRPr>
    </a:lvl2pPr>
    <a:lvl3pPr marL="914400" algn="l" defTabSz="914400" rtl="0" eaLnBrk="1" latinLnBrk="0" hangingPunct="1">
      <a:defRPr kumimoji="1" lang="ja-JP" sz="1200" kern="1200">
        <a:solidFill>
          <a:schemeClr val="tx1"/>
        </a:solidFill>
        <a:latin typeface="+mn-lt"/>
        <a:ea typeface="Meiryo UI" panose="020B0604030504040204" pitchFamily="50" charset="-128"/>
        <a:cs typeface="+mn-cs"/>
      </a:defRPr>
    </a:lvl3pPr>
    <a:lvl4pPr marL="1371600" algn="l" defTabSz="914400" rtl="0" eaLnBrk="1" latinLnBrk="0" hangingPunct="1">
      <a:defRPr kumimoji="1" lang="ja-JP" sz="1200" kern="1200">
        <a:solidFill>
          <a:schemeClr val="tx1"/>
        </a:solidFill>
        <a:latin typeface="+mn-lt"/>
        <a:ea typeface="Meiryo UI" panose="020B0604030504040204" pitchFamily="50" charset="-128"/>
        <a:cs typeface="+mn-cs"/>
      </a:defRPr>
    </a:lvl4pPr>
    <a:lvl5pPr marL="1828800" algn="l" defTabSz="914400" rtl="0" eaLnBrk="1" latinLnBrk="0" hangingPunct="1">
      <a:defRPr kumimoji="1" lang="ja-JP" sz="1200" kern="1200">
        <a:solidFill>
          <a:schemeClr val="tx1"/>
        </a:solidFill>
        <a:latin typeface="+mn-lt"/>
        <a:ea typeface="Meiryo UI" panose="020B0604030504040204" pitchFamily="50" charset="-128"/>
        <a:cs typeface="+mn-cs"/>
      </a:defRPr>
    </a:lvl5pPr>
    <a:lvl6pPr marL="2286000" algn="l" defTabSz="914400" rtl="0" eaLnBrk="1" latinLnBrk="0" hangingPunct="1">
      <a:defRPr kumimoji="1" lang="ja-JP" sz="1200" kern="1200">
        <a:solidFill>
          <a:schemeClr val="tx1"/>
        </a:solidFill>
        <a:latin typeface="+mn-lt"/>
        <a:ea typeface="+mn-ea"/>
        <a:cs typeface="+mn-cs"/>
      </a:defRPr>
    </a:lvl6pPr>
    <a:lvl7pPr marL="2743200" algn="l" defTabSz="914400" rtl="0" eaLnBrk="1" latinLnBrk="0" hangingPunct="1">
      <a:defRPr kumimoji="1" lang="ja-JP" sz="1200" kern="1200">
        <a:solidFill>
          <a:schemeClr val="tx1"/>
        </a:solidFill>
        <a:latin typeface="+mn-lt"/>
        <a:ea typeface="+mn-ea"/>
        <a:cs typeface="+mn-cs"/>
      </a:defRPr>
    </a:lvl7pPr>
    <a:lvl8pPr marL="3200400" algn="l" defTabSz="914400" rtl="0" eaLnBrk="1" latinLnBrk="0" hangingPunct="1">
      <a:defRPr kumimoji="1" lang="ja-JP" sz="1200" kern="1200">
        <a:solidFill>
          <a:schemeClr val="tx1"/>
        </a:solidFill>
        <a:latin typeface="+mn-lt"/>
        <a:ea typeface="+mn-ea"/>
        <a:cs typeface="+mn-cs"/>
      </a:defRPr>
    </a:lvl8pPr>
    <a:lvl9pPr marL="3657600" algn="l" defTabSz="914400" rtl="0" eaLnBrk="1" latinLnBrk="0" hangingPunct="1">
      <a:defRPr kumimoji="1" lang="ja-JP"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0</a:t>
            </a:fld>
            <a:endParaRPr lang="en-US" altLang="ja-JP" dirty="0"/>
          </a:p>
        </p:txBody>
      </p:sp>
    </p:spTree>
    <p:extLst>
      <p:ext uri="{BB962C8B-B14F-4D97-AF65-F5344CB8AC3E}">
        <p14:creationId xmlns:p14="http://schemas.microsoft.com/office/powerpoint/2010/main" val="378500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1</a:t>
            </a:fld>
            <a:endParaRPr lang="en-US" altLang="ja-JP" dirty="0"/>
          </a:p>
        </p:txBody>
      </p:sp>
    </p:spTree>
    <p:extLst>
      <p:ext uri="{BB962C8B-B14F-4D97-AF65-F5344CB8AC3E}">
        <p14:creationId xmlns:p14="http://schemas.microsoft.com/office/powerpoint/2010/main" val="3450346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2</a:t>
            </a:fld>
            <a:endParaRPr lang="en-US" altLang="ja-JP" dirty="0"/>
          </a:p>
        </p:txBody>
      </p:sp>
    </p:spTree>
    <p:extLst>
      <p:ext uri="{BB962C8B-B14F-4D97-AF65-F5344CB8AC3E}">
        <p14:creationId xmlns:p14="http://schemas.microsoft.com/office/powerpoint/2010/main" val="3422896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3</a:t>
            </a:fld>
            <a:endParaRPr lang="en-US" altLang="ja-JP" dirty="0"/>
          </a:p>
        </p:txBody>
      </p:sp>
    </p:spTree>
    <p:extLst>
      <p:ext uri="{BB962C8B-B14F-4D97-AF65-F5344CB8AC3E}">
        <p14:creationId xmlns:p14="http://schemas.microsoft.com/office/powerpoint/2010/main" val="1587798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4</a:t>
            </a:fld>
            <a:endParaRPr lang="en-US" altLang="ja-JP" dirty="0"/>
          </a:p>
        </p:txBody>
      </p:sp>
    </p:spTree>
    <p:extLst>
      <p:ext uri="{BB962C8B-B14F-4D97-AF65-F5344CB8AC3E}">
        <p14:creationId xmlns:p14="http://schemas.microsoft.com/office/powerpoint/2010/main" val="3917132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5</a:t>
            </a:fld>
            <a:endParaRPr lang="en-US" altLang="ja-JP" dirty="0"/>
          </a:p>
        </p:txBody>
      </p:sp>
    </p:spTree>
    <p:extLst>
      <p:ext uri="{BB962C8B-B14F-4D97-AF65-F5344CB8AC3E}">
        <p14:creationId xmlns:p14="http://schemas.microsoft.com/office/powerpoint/2010/main" val="2968918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8322CDD-9D6C-4F63-9EC2-648226624108}" type="slidenum">
              <a:rPr lang="en-US" altLang="ja-JP" smtClean="0"/>
              <a:pPr/>
              <a:t>10</a:t>
            </a:fld>
            <a:endParaRPr lang="en-US" altLang="ja-JP" dirty="0"/>
          </a:p>
        </p:txBody>
      </p:sp>
    </p:spTree>
    <p:extLst>
      <p:ext uri="{BB962C8B-B14F-4D97-AF65-F5344CB8AC3E}">
        <p14:creationId xmlns:p14="http://schemas.microsoft.com/office/powerpoint/2010/main" val="1119185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66800" y="2606040"/>
            <a:ext cx="10058400" cy="2743200"/>
          </a:xfrm>
        </p:spPr>
        <p:txBody>
          <a:bodyPr anchor="b">
            <a:normAutofit/>
          </a:bodyPr>
          <a:lstStyle>
            <a:lvl1pPr algn="l" latinLnBrk="0">
              <a:lnSpc>
                <a:spcPct val="80000"/>
              </a:lnSpc>
              <a:defRPr kumimoji="1" lang="ja-JP" sz="5400">
                <a:solidFill>
                  <a:schemeClr val="tx1"/>
                </a:solidFill>
                <a:effectLst>
                  <a:outerShdw blurRad="38100" dist="25400" dir="18900000" algn="bl" rotWithShape="0">
                    <a:schemeClr val="bg1">
                      <a:alpha val="80000"/>
                    </a:schemeClr>
                  </a:outerShdw>
                </a:effectLst>
              </a:defRPr>
            </a:lvl1pPr>
          </a:lstStyle>
          <a:p>
            <a:r>
              <a:rPr kumimoji="1" lang="ja-JP" altLang="en-US"/>
              <a:t>マスター タイトルの書式設定</a:t>
            </a:r>
            <a:endParaRPr kumimoji="1" lang="ja-JP" dirty="0"/>
          </a:p>
        </p:txBody>
      </p:sp>
      <p:sp>
        <p:nvSpPr>
          <p:cNvPr id="3" name="サブタイトル 2"/>
          <p:cNvSpPr>
            <a:spLocks noGrp="1"/>
          </p:cNvSpPr>
          <p:nvPr>
            <p:ph type="subTitle" idx="1"/>
          </p:nvPr>
        </p:nvSpPr>
        <p:spPr>
          <a:xfrm>
            <a:off x="1066800" y="5360437"/>
            <a:ext cx="10058400" cy="365760"/>
          </a:xfrm>
        </p:spPr>
        <p:txBody>
          <a:bodyPr>
            <a:normAutofit/>
          </a:bodyPr>
          <a:lstStyle>
            <a:lvl1pPr marL="0" indent="0" algn="l" latinLnBrk="0">
              <a:spcBef>
                <a:spcPts val="0"/>
              </a:spcBef>
              <a:buNone/>
              <a:defRPr kumimoji="1" lang="ja-JP" sz="1800" b="1" cap="all" baseline="0">
                <a:solidFill>
                  <a:schemeClr val="accent1"/>
                </a:solidFill>
                <a:effectLst/>
              </a:defRPr>
            </a:lvl1pPr>
            <a:lvl2pPr marL="457200" indent="0" algn="ctr" latinLnBrk="0">
              <a:buNone/>
              <a:defRPr kumimoji="1" lang="ja-JP" sz="2000"/>
            </a:lvl2pPr>
            <a:lvl3pPr marL="914400" indent="0" algn="ctr" latinLnBrk="0">
              <a:buNone/>
              <a:defRPr kumimoji="1" lang="ja-JP" sz="1800"/>
            </a:lvl3pPr>
            <a:lvl4pPr marL="1371600" indent="0" algn="ctr" latinLnBrk="0">
              <a:buNone/>
              <a:defRPr kumimoji="1" lang="ja-JP" sz="1600"/>
            </a:lvl4pPr>
            <a:lvl5pPr marL="1828800" indent="0" algn="ctr" latinLnBrk="0">
              <a:buNone/>
              <a:defRPr kumimoji="1" lang="ja-JP" sz="1600"/>
            </a:lvl5pPr>
            <a:lvl6pPr marL="2286000" indent="0" algn="ctr" latinLnBrk="0">
              <a:buNone/>
              <a:defRPr kumimoji="1" lang="ja-JP" sz="1600"/>
            </a:lvl6pPr>
            <a:lvl7pPr marL="2743200" indent="0" algn="ctr" latinLnBrk="0">
              <a:buNone/>
              <a:defRPr kumimoji="1" lang="ja-JP" sz="1600"/>
            </a:lvl7pPr>
            <a:lvl8pPr marL="3200400" indent="0" algn="ctr" latinLnBrk="0">
              <a:buNone/>
              <a:defRPr kumimoji="1" lang="ja-JP" sz="1600"/>
            </a:lvl8pPr>
            <a:lvl9pPr marL="3657600" indent="0" algn="ctr" latinLnBrk="0">
              <a:buNone/>
              <a:defRPr kumimoji="1" lang="ja-JP" sz="1600"/>
            </a:lvl9pPr>
          </a:lstStyle>
          <a:p>
            <a:r>
              <a:rPr kumimoji="1" lang="ja-JP" altLang="en-US" dirty="0"/>
              <a:t>マスター サブタイトルの書式設定</a:t>
            </a:r>
            <a:endParaRPr kumimoji="1" lang="ja-JP" dirty="0"/>
          </a:p>
        </p:txBody>
      </p:sp>
      <p:sp>
        <p:nvSpPr>
          <p:cNvPr id="8" name="長方形 7"/>
          <p:cNvSpPr/>
          <p:nvPr userDrawn="1"/>
        </p:nvSpPr>
        <p:spPr>
          <a:xfrm>
            <a:off x="0" y="5888736"/>
            <a:ext cx="12192000" cy="109728"/>
          </a:xfrm>
          <a:prstGeom prst="rect">
            <a:avLst/>
          </a:prstGeom>
          <a:solidFill>
            <a:schemeClr val="tx1">
              <a:lumMod val="50000"/>
            </a:schemeClr>
          </a:solidFill>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9" name="長方形 8"/>
          <p:cNvSpPr/>
          <p:nvPr userDrawn="1"/>
        </p:nvSpPr>
        <p:spPr>
          <a:xfrm>
            <a:off x="0" y="5888736"/>
            <a:ext cx="12192000" cy="109728"/>
          </a:xfrm>
          <a:prstGeom prst="rect">
            <a:avLst/>
          </a:prstGeom>
          <a:solidFill>
            <a:schemeClr val="accent1"/>
          </a:solidFill>
          <a:ln>
            <a:noFill/>
          </a:ln>
          <a:effectLst>
            <a:innerShdw blurRad="25400" dist="12700" dir="162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dirty="0"/>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dirty="0"/>
          </a:p>
        </p:txBody>
      </p:sp>
      <p:sp>
        <p:nvSpPr>
          <p:cNvPr id="4" name="日付プレースホルダー 3"/>
          <p:cNvSpPr>
            <a:spLocks noGrp="1"/>
          </p:cNvSpPr>
          <p:nvPr>
            <p:ph type="dt" sz="half" idx="10"/>
          </p:nvPr>
        </p:nvSpPr>
        <p:spPr/>
        <p:txBody>
          <a:bodyPr/>
          <a:lstStyle/>
          <a:p>
            <a:endParaRPr kumimoji="1" lang="ja-JP"/>
          </a:p>
        </p:txBody>
      </p:sp>
      <p:sp>
        <p:nvSpPr>
          <p:cNvPr id="5" name="フッター プレースホルダー 4"/>
          <p:cNvSpPr>
            <a:spLocks noGrp="1"/>
          </p:cNvSpPr>
          <p:nvPr>
            <p:ph type="ftr" sz="quarter" idx="11"/>
          </p:nvPr>
        </p:nvSpPr>
        <p:spPr/>
        <p:txBody>
          <a:bodyPr/>
          <a:lstStyle/>
          <a:p>
            <a:r>
              <a:rPr kumimoji="1" lang="ja-JP" altLang="en-US"/>
              <a:t>石川県</a:t>
            </a:r>
            <a:endParaRPr kumimoji="1" lang="ja-JP" dirty="0"/>
          </a:p>
        </p:txBody>
      </p:sp>
      <p:sp>
        <p:nvSpPr>
          <p:cNvPr id="6" name="スライド番号プレースホルダー 5"/>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525000" y="382230"/>
            <a:ext cx="1371600" cy="5561369"/>
          </a:xfrm>
        </p:spPr>
        <p:txBody>
          <a:bodyPr vert="eaVert"/>
          <a:lstStyle/>
          <a:p>
            <a:r>
              <a:rPr kumimoji="1" lang="ja-JP" altLang="en-US"/>
              <a:t>マスター タイトルの書式設定</a:t>
            </a:r>
            <a:endParaRPr kumimoji="1" lang="ja-JP" dirty="0"/>
          </a:p>
        </p:txBody>
      </p:sp>
      <p:sp>
        <p:nvSpPr>
          <p:cNvPr id="3" name="縦書きテキスト プレースホルダー 2"/>
          <p:cNvSpPr>
            <a:spLocks noGrp="1"/>
          </p:cNvSpPr>
          <p:nvPr>
            <p:ph type="body" orient="vert" idx="1"/>
          </p:nvPr>
        </p:nvSpPr>
        <p:spPr>
          <a:xfrm>
            <a:off x="1295400" y="382230"/>
            <a:ext cx="7863840" cy="5561370"/>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dirty="0"/>
          </a:p>
        </p:txBody>
      </p:sp>
      <p:sp>
        <p:nvSpPr>
          <p:cNvPr id="4" name="日付プレースホルダー 3"/>
          <p:cNvSpPr>
            <a:spLocks noGrp="1"/>
          </p:cNvSpPr>
          <p:nvPr>
            <p:ph type="dt" sz="half" idx="10"/>
          </p:nvPr>
        </p:nvSpPr>
        <p:spPr/>
        <p:txBody>
          <a:bodyPr/>
          <a:lstStyle/>
          <a:p>
            <a:endParaRPr kumimoji="1" lang="ja-JP"/>
          </a:p>
        </p:txBody>
      </p:sp>
      <p:sp>
        <p:nvSpPr>
          <p:cNvPr id="5" name="フッター プレースホルダー 4"/>
          <p:cNvSpPr>
            <a:spLocks noGrp="1"/>
          </p:cNvSpPr>
          <p:nvPr>
            <p:ph type="ftr" sz="quarter" idx="11"/>
          </p:nvPr>
        </p:nvSpPr>
        <p:spPr/>
        <p:txBody>
          <a:bodyPr/>
          <a:lstStyle/>
          <a:p>
            <a:r>
              <a:rPr kumimoji="1" lang="ja-JP" altLang="en-US"/>
              <a:t>石川県</a:t>
            </a:r>
            <a:endParaRPr kumimoji="1" lang="ja-JP" dirty="0"/>
          </a:p>
        </p:txBody>
      </p:sp>
      <p:sp>
        <p:nvSpPr>
          <p:cNvPr id="6" name="スライド番号プレースホルダー 5"/>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38924" y="381000"/>
            <a:ext cx="9278112" cy="900000"/>
          </a:xfrm>
        </p:spPr>
        <p:txBody>
          <a:bodyPr>
            <a:normAutofit/>
          </a:bodyPr>
          <a:lstStyle>
            <a:lvl1pPr>
              <a:defRPr sz="3600"/>
            </a:lvl1pPr>
          </a:lstStyle>
          <a:p>
            <a:r>
              <a:rPr kumimoji="1" lang="ja-JP" altLang="en-US" dirty="0"/>
              <a:t>マスター タイトルの書式設定</a:t>
            </a:r>
            <a:endParaRPr kumimoji="1" lang="ja-JP" dirty="0"/>
          </a:p>
        </p:txBody>
      </p:sp>
      <p:sp>
        <p:nvSpPr>
          <p:cNvPr id="3" name="コンテンツ プレースホルダー 2"/>
          <p:cNvSpPr>
            <a:spLocks noGrp="1"/>
          </p:cNvSpPr>
          <p:nvPr>
            <p:ph idx="1"/>
          </p:nvPr>
        </p:nvSpPr>
        <p:spPr>
          <a:xfrm>
            <a:off x="1295400" y="1566144"/>
            <a:ext cx="9601200" cy="4500000"/>
          </a:xfrm>
        </p:spPr>
        <p:txBody>
          <a:bodyPr>
            <a:normAutofit/>
          </a:bodyPr>
          <a:lstStyle>
            <a:lvl1pPr marL="324000" indent="-324000">
              <a:buFont typeface="Wingdings" panose="05000000000000000000" pitchFamily="2" charset="2"/>
              <a:buChar char="l"/>
              <a:defRPr sz="2800">
                <a:latin typeface="Meiryo UI" panose="020B0604030504040204" pitchFamily="50" charset="-128"/>
                <a:ea typeface="Meiryo UI" panose="020B0604030504040204" pitchFamily="50" charset="-128"/>
                <a:cs typeface="Meiryo UI" panose="020B0604030504040204" pitchFamily="50" charset="-128"/>
              </a:defRPr>
            </a:lvl1pPr>
            <a:lvl2pPr>
              <a:defRPr sz="2800">
                <a:latin typeface="Meiryo UI" panose="020B0604030504040204" pitchFamily="50" charset="-128"/>
                <a:ea typeface="Meiryo UI" panose="020B0604030504040204" pitchFamily="50" charset="-128"/>
                <a:cs typeface="Meiryo UI" panose="020B0604030504040204" pitchFamily="50" charset="-128"/>
              </a:defRPr>
            </a:lvl2pPr>
            <a:lvl3pPr>
              <a:defRPr sz="2800">
                <a:latin typeface="Meiryo UI" panose="020B0604030504040204" pitchFamily="50" charset="-128"/>
                <a:ea typeface="Meiryo UI" panose="020B0604030504040204" pitchFamily="50" charset="-128"/>
                <a:cs typeface="Meiryo UI" panose="020B0604030504040204" pitchFamily="50" charset="-128"/>
              </a:defRPr>
            </a:lvl3pPr>
            <a:lvl4pPr>
              <a:defRPr sz="2800">
                <a:latin typeface="Meiryo UI" panose="020B0604030504040204" pitchFamily="50" charset="-128"/>
                <a:ea typeface="Meiryo UI" panose="020B0604030504040204" pitchFamily="50" charset="-128"/>
                <a:cs typeface="Meiryo UI" panose="020B0604030504040204" pitchFamily="50" charset="-128"/>
              </a:defRPr>
            </a:lvl4pPr>
            <a:lvl5pPr>
              <a:defRPr sz="2800">
                <a:latin typeface="Meiryo UI" panose="020B0604030504040204" pitchFamily="50" charset="-128"/>
                <a:ea typeface="Meiryo UI" panose="020B0604030504040204" pitchFamily="50" charset="-128"/>
                <a:cs typeface="Meiryo UI" panose="020B060403050404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ja-JP" dirty="0"/>
          </a:p>
        </p:txBody>
      </p:sp>
      <p:sp>
        <p:nvSpPr>
          <p:cNvPr id="4" name="日付プレースホルダー 3"/>
          <p:cNvSpPr>
            <a:spLocks noGrp="1"/>
          </p:cNvSpPr>
          <p:nvPr>
            <p:ph type="dt" sz="half" idx="10"/>
          </p:nvPr>
        </p:nvSpPr>
        <p:spPr/>
        <p:txBody>
          <a:bodyPr/>
          <a:lstStyle/>
          <a:p>
            <a:endParaRPr kumimoji="1" lang="ja-JP" dirty="0"/>
          </a:p>
        </p:txBody>
      </p:sp>
      <p:sp>
        <p:nvSpPr>
          <p:cNvPr id="5" name="フッター プレースホルダー 4"/>
          <p:cNvSpPr>
            <a:spLocks noGrp="1"/>
          </p:cNvSpPr>
          <p:nvPr>
            <p:ph type="ftr" sz="quarter" idx="11"/>
          </p:nvPr>
        </p:nvSpPr>
        <p:spPr/>
        <p:txBody>
          <a:bodyPr/>
          <a:lstStyle>
            <a:lvl1pPr>
              <a:defRPr sz="1600">
                <a:latin typeface="Meiryo UI" panose="020B0604030504040204" pitchFamily="50" charset="-128"/>
                <a:ea typeface="Meiryo UI" panose="020B0604030504040204" pitchFamily="50" charset="-128"/>
                <a:cs typeface="Meiryo UI" panose="020B0604030504040204" pitchFamily="50" charset="-128"/>
              </a:defRPr>
            </a:lvl1pPr>
          </a:lstStyle>
          <a:p>
            <a:endParaRPr lang="en-US" dirty="0"/>
          </a:p>
        </p:txBody>
      </p:sp>
      <p:sp>
        <p:nvSpPr>
          <p:cNvPr id="6" name="スライド番号プレースホルダー 5"/>
          <p:cNvSpPr>
            <a:spLocks noGrp="1"/>
          </p:cNvSpPr>
          <p:nvPr>
            <p:ph type="sldNum" sz="quarter" idx="12"/>
          </p:nvPr>
        </p:nvSpPr>
        <p:spPr/>
        <p:txBody>
          <a:bodyPr/>
          <a:lstStyle>
            <a:lvl1pPr>
              <a:defRPr sz="1600">
                <a:latin typeface="Meiryo UI" panose="020B0604030504040204" pitchFamily="50" charset="-128"/>
                <a:ea typeface="Meiryo UI" panose="020B0604030504040204" pitchFamily="50" charset="-128"/>
                <a:cs typeface="Meiryo UI" panose="020B0604030504040204" pitchFamily="50" charset="-128"/>
              </a:defRPr>
            </a:lvl1pPr>
          </a:lstStyle>
          <a:p>
            <a:fld id="{5DB26808-A6B5-4078-9453-66C37A05CC52}" type="slidenum">
              <a:rPr lang="en-US" altLang="ja-JP" smtClean="0"/>
              <a:pPr/>
              <a:t>‹#›</a:t>
            </a:fld>
            <a:endParaRPr lang="en-US" dirty="0"/>
          </a:p>
        </p:txBody>
      </p:sp>
      <p:cxnSp>
        <p:nvCxnSpPr>
          <p:cNvPr id="8" name="直線コネクタ 7"/>
          <p:cNvCxnSpPr/>
          <p:nvPr userDrawn="1"/>
        </p:nvCxnSpPr>
        <p:spPr>
          <a:xfrm flipV="1">
            <a:off x="510324" y="1293771"/>
            <a:ext cx="95400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userDrawn="1"/>
        </p:nvCxnSpPr>
        <p:spPr>
          <a:xfrm>
            <a:off x="743406" y="593379"/>
            <a:ext cx="0" cy="79200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9" name="図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91612" y="6396212"/>
            <a:ext cx="1264730" cy="404543"/>
          </a:xfrm>
          <a:prstGeom prst="rect">
            <a:avLst/>
          </a:prstGeom>
        </p:spPr>
      </p:pic>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pic>
        <p:nvPicPr>
          <p:cNvPr id="8" name="図 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2" name="タイトル 1"/>
          <p:cNvSpPr>
            <a:spLocks noGrp="1"/>
          </p:cNvSpPr>
          <p:nvPr>
            <p:ph type="title"/>
          </p:nvPr>
        </p:nvSpPr>
        <p:spPr>
          <a:xfrm>
            <a:off x="1066800" y="1565829"/>
            <a:ext cx="5943600" cy="4114800"/>
          </a:xfrm>
        </p:spPr>
        <p:txBody>
          <a:bodyPr anchor="b">
            <a:normAutofit/>
          </a:bodyPr>
          <a:lstStyle>
            <a:lvl1pPr latinLnBrk="0">
              <a:lnSpc>
                <a:spcPct val="80000"/>
              </a:lnSpc>
              <a:defRPr kumimoji="1" lang="ja-JP" sz="4400">
                <a:effectLst>
                  <a:outerShdw blurRad="38100" dist="25400" dir="18900000" algn="bl" rotWithShape="0">
                    <a:schemeClr val="bg1">
                      <a:alpha val="80000"/>
                    </a:schemeClr>
                  </a:outerShdw>
                </a:effectLst>
              </a:defRPr>
            </a:lvl1pPr>
          </a:lstStyle>
          <a:p>
            <a:r>
              <a:rPr kumimoji="1" lang="ja-JP" altLang="en-US"/>
              <a:t>マスター タイトルの書式設定</a:t>
            </a:r>
            <a:endParaRPr kumimoji="1" lang="ja-JP" dirty="0"/>
          </a:p>
        </p:txBody>
      </p:sp>
      <p:sp>
        <p:nvSpPr>
          <p:cNvPr id="3" name="テキスト プレースホルダー 2"/>
          <p:cNvSpPr>
            <a:spLocks noGrp="1"/>
          </p:cNvSpPr>
          <p:nvPr>
            <p:ph type="body" idx="1"/>
          </p:nvPr>
        </p:nvSpPr>
        <p:spPr>
          <a:xfrm>
            <a:off x="1066801" y="5682343"/>
            <a:ext cx="5943600" cy="410547"/>
          </a:xfrm>
        </p:spPr>
        <p:txBody>
          <a:bodyPr>
            <a:noAutofit/>
          </a:bodyPr>
          <a:lstStyle>
            <a:lvl1pPr marL="0" indent="0" latinLnBrk="0">
              <a:spcBef>
                <a:spcPts val="0"/>
              </a:spcBef>
              <a:buNone/>
              <a:defRPr kumimoji="1" lang="ja-JP" sz="1800" b="1" cap="all" baseline="0"/>
            </a:lvl1pPr>
            <a:lvl2pPr marL="457200" indent="0" latinLnBrk="0">
              <a:buNone/>
              <a:defRPr kumimoji="1" lang="ja-JP" sz="2000"/>
            </a:lvl2pPr>
            <a:lvl3pPr marL="914400" indent="0" latinLnBrk="0">
              <a:buNone/>
              <a:defRPr kumimoji="1" lang="ja-JP" sz="1800"/>
            </a:lvl3pPr>
            <a:lvl4pPr marL="1371600" indent="0" latinLnBrk="0">
              <a:buNone/>
              <a:defRPr kumimoji="1" lang="ja-JP" sz="1600"/>
            </a:lvl4pPr>
            <a:lvl5pPr marL="1828800" indent="0" latinLnBrk="0">
              <a:buNone/>
              <a:defRPr kumimoji="1" lang="ja-JP" sz="1600"/>
            </a:lvl5pPr>
            <a:lvl6pPr marL="2286000" indent="0" latinLnBrk="0">
              <a:buNone/>
              <a:defRPr kumimoji="1" lang="ja-JP" sz="1600"/>
            </a:lvl6pPr>
            <a:lvl7pPr marL="2743200" indent="0" latinLnBrk="0">
              <a:buNone/>
              <a:defRPr kumimoji="1" lang="ja-JP" sz="1600"/>
            </a:lvl7pPr>
            <a:lvl8pPr marL="3200400" indent="0" latinLnBrk="0">
              <a:buNone/>
              <a:defRPr kumimoji="1" lang="ja-JP" sz="1600"/>
            </a:lvl8pPr>
            <a:lvl9pPr marL="3657600" indent="0" latinLnBrk="0">
              <a:buNone/>
              <a:defRPr kumimoji="1" lang="ja-JP" sz="1600"/>
            </a:lvl9pPr>
          </a:lstStyle>
          <a:p>
            <a:pPr lvl="0"/>
            <a:r>
              <a:rPr kumimoji="1" lang="ja-JP" altLang="en-US"/>
              <a:t>マスター テキストの書式設定</a:t>
            </a:r>
          </a:p>
        </p:txBody>
      </p:sp>
      <p:sp>
        <p:nvSpPr>
          <p:cNvPr id="9" name="長方形 8"/>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11" name="長方形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dirty="0"/>
          </a:p>
        </p:txBody>
      </p:sp>
      <p:sp>
        <p:nvSpPr>
          <p:cNvPr id="3" name="コンテンツ プレースホルダー 2"/>
          <p:cNvSpPr>
            <a:spLocks noGrp="1"/>
          </p:cNvSpPr>
          <p:nvPr>
            <p:ph sz="half" idx="1"/>
          </p:nvPr>
        </p:nvSpPr>
        <p:spPr>
          <a:xfrm>
            <a:off x="1295400" y="1825625"/>
            <a:ext cx="4724400" cy="4117975"/>
          </a:xfrm>
        </p:spPr>
        <p:txBody>
          <a:bodyPr>
            <a:normAutofit/>
          </a:bodyPr>
          <a:lstStyle>
            <a:lvl1pPr latinLnBrk="0">
              <a:defRPr kumimoji="1" lang="ja-JP" sz="2000"/>
            </a:lvl1pPr>
            <a:lvl2pPr latinLnBrk="0">
              <a:defRPr kumimoji="1" lang="ja-JP" sz="1800"/>
            </a:lvl2pPr>
            <a:lvl3pPr latinLnBrk="0">
              <a:defRPr kumimoji="1" lang="ja-JP" sz="1600"/>
            </a:lvl3pPr>
            <a:lvl4pPr latinLnBrk="0">
              <a:defRPr kumimoji="1" lang="ja-JP" sz="1400"/>
            </a:lvl4pPr>
            <a:lvl5pPr latinLnBrk="0">
              <a:defRPr kumimoji="1" lang="ja-JP" sz="1400"/>
            </a:lvl5pPr>
            <a:lvl6pPr latinLnBrk="0">
              <a:defRPr kumimoji="1" lang="ja-JP" sz="1800"/>
            </a:lvl6pPr>
            <a:lvl7pPr latinLnBrk="0">
              <a:defRPr kumimoji="1" lang="ja-JP" sz="1800"/>
            </a:lvl7pPr>
            <a:lvl8pPr latinLnBrk="0">
              <a:defRPr kumimoji="1" lang="ja-JP" sz="1800"/>
            </a:lvl8pPr>
            <a:lvl9pPr latinLnBrk="0">
              <a:defRPr kumimoji="1" lang="ja-JP"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dirty="0"/>
          </a:p>
        </p:txBody>
      </p:sp>
      <p:sp>
        <p:nvSpPr>
          <p:cNvPr id="4" name="コンテンツ プレースホルダー 3"/>
          <p:cNvSpPr>
            <a:spLocks noGrp="1"/>
          </p:cNvSpPr>
          <p:nvPr>
            <p:ph sz="half" idx="2"/>
          </p:nvPr>
        </p:nvSpPr>
        <p:spPr>
          <a:xfrm>
            <a:off x="6172199" y="1825625"/>
            <a:ext cx="4724400" cy="4117975"/>
          </a:xfrm>
        </p:spPr>
        <p:txBody>
          <a:bodyPr>
            <a:normAutofit/>
          </a:bodyPr>
          <a:lstStyle>
            <a:lvl1pPr latinLnBrk="0">
              <a:defRPr kumimoji="1" lang="ja-JP" sz="2000"/>
            </a:lvl1pPr>
            <a:lvl2pPr latinLnBrk="0">
              <a:defRPr kumimoji="1" lang="ja-JP" sz="1800"/>
            </a:lvl2pPr>
            <a:lvl3pPr latinLnBrk="0">
              <a:defRPr kumimoji="1" lang="ja-JP" sz="1600"/>
            </a:lvl3pPr>
            <a:lvl4pPr latinLnBrk="0">
              <a:defRPr kumimoji="1" lang="ja-JP" sz="1400"/>
            </a:lvl4pPr>
            <a:lvl5pPr latinLnBrk="0">
              <a:defRPr kumimoji="1" lang="ja-JP" sz="1400"/>
            </a:lvl5pPr>
            <a:lvl6pPr latinLnBrk="0">
              <a:defRPr kumimoji="1" lang="ja-JP" sz="1800"/>
            </a:lvl6pPr>
            <a:lvl7pPr latinLnBrk="0">
              <a:defRPr kumimoji="1" lang="ja-JP" sz="1800"/>
            </a:lvl7pPr>
            <a:lvl8pPr latinLnBrk="0">
              <a:defRPr kumimoji="1" lang="ja-JP" sz="1800"/>
            </a:lvl8pPr>
            <a:lvl9pPr latinLnBrk="0">
              <a:defRPr kumimoji="1" lang="ja-JP"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p>
        </p:txBody>
      </p:sp>
      <p:sp>
        <p:nvSpPr>
          <p:cNvPr id="5" name="日付プレースホルダー 4"/>
          <p:cNvSpPr>
            <a:spLocks noGrp="1"/>
          </p:cNvSpPr>
          <p:nvPr>
            <p:ph type="dt" sz="half" idx="10"/>
          </p:nvPr>
        </p:nvSpPr>
        <p:spPr/>
        <p:txBody>
          <a:bodyPr/>
          <a:lstStyle/>
          <a:p>
            <a:endParaRPr kumimoji="1" lang="ja-JP"/>
          </a:p>
        </p:txBody>
      </p:sp>
      <p:sp>
        <p:nvSpPr>
          <p:cNvPr id="6" name="フッター プレースホルダー 5"/>
          <p:cNvSpPr>
            <a:spLocks noGrp="1"/>
          </p:cNvSpPr>
          <p:nvPr>
            <p:ph type="ftr" sz="quarter" idx="11"/>
          </p:nvPr>
        </p:nvSpPr>
        <p:spPr/>
        <p:txBody>
          <a:bodyPr/>
          <a:lstStyle/>
          <a:p>
            <a:r>
              <a:rPr kumimoji="1" lang="ja-JP" altLang="en-US"/>
              <a:t>石川県</a:t>
            </a:r>
            <a:endParaRPr kumimoji="1" lang="ja-JP" dirty="0"/>
          </a:p>
        </p:txBody>
      </p:sp>
      <p:sp>
        <p:nvSpPr>
          <p:cNvPr id="7" name="スライド番号プレースホルダー 6"/>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dirty="0"/>
          </a:p>
        </p:txBody>
      </p:sp>
      <p:sp>
        <p:nvSpPr>
          <p:cNvPr id="3" name="テキスト プレースホルダー 2"/>
          <p:cNvSpPr>
            <a:spLocks noGrp="1"/>
          </p:cNvSpPr>
          <p:nvPr>
            <p:ph type="body" idx="1"/>
          </p:nvPr>
        </p:nvSpPr>
        <p:spPr>
          <a:xfrm>
            <a:off x="1295400" y="1828800"/>
            <a:ext cx="4727448" cy="641350"/>
          </a:xfrm>
        </p:spPr>
        <p:txBody>
          <a:bodyPr anchor="ctr">
            <a:normAutofit/>
          </a:bodyPr>
          <a:lstStyle>
            <a:lvl1pPr marL="0" indent="0" latinLnBrk="0">
              <a:spcBef>
                <a:spcPts val="0"/>
              </a:spcBef>
              <a:buNone/>
              <a:defRPr kumimoji="1" lang="ja-JP" sz="2000" b="1" cap="all" baseline="0"/>
            </a:lvl1pPr>
            <a:lvl2pPr marL="457200" indent="0" latinLnBrk="0">
              <a:buNone/>
              <a:defRPr kumimoji="1" lang="ja-JP" sz="2000" b="1"/>
            </a:lvl2pPr>
            <a:lvl3pPr marL="914400" indent="0" latinLnBrk="0">
              <a:buNone/>
              <a:defRPr kumimoji="1" lang="ja-JP" sz="1800" b="1"/>
            </a:lvl3pPr>
            <a:lvl4pPr marL="1371600" indent="0" latinLnBrk="0">
              <a:buNone/>
              <a:defRPr kumimoji="1" lang="ja-JP" sz="1600" b="1"/>
            </a:lvl4pPr>
            <a:lvl5pPr marL="1828800" indent="0" latinLnBrk="0">
              <a:buNone/>
              <a:defRPr kumimoji="1" lang="ja-JP" sz="1600" b="1"/>
            </a:lvl5pPr>
            <a:lvl6pPr marL="2286000" indent="0" latinLnBrk="0">
              <a:buNone/>
              <a:defRPr kumimoji="1" lang="ja-JP" sz="1600" b="1"/>
            </a:lvl6pPr>
            <a:lvl7pPr marL="2743200" indent="0" latinLnBrk="0">
              <a:buNone/>
              <a:defRPr kumimoji="1" lang="ja-JP" sz="1600" b="1"/>
            </a:lvl7pPr>
            <a:lvl8pPr marL="3200400" indent="0" latinLnBrk="0">
              <a:buNone/>
              <a:defRPr kumimoji="1" lang="ja-JP" sz="1600" b="1"/>
            </a:lvl8pPr>
            <a:lvl9pPr marL="3657600" indent="0" latinLnBrk="0">
              <a:buNone/>
              <a:defRPr kumimoji="1" lang="ja-JP"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295400" y="2470151"/>
            <a:ext cx="4727448" cy="3473450"/>
          </a:xfrm>
        </p:spPr>
        <p:txBody>
          <a:bodyPr>
            <a:normAutofit/>
          </a:bodyPr>
          <a:lstStyle>
            <a:lvl1pPr latinLnBrk="0">
              <a:defRPr kumimoji="1" lang="ja-JP" sz="2000"/>
            </a:lvl1pPr>
            <a:lvl2pPr latinLnBrk="0">
              <a:defRPr kumimoji="1" lang="ja-JP" sz="1800"/>
            </a:lvl2pPr>
            <a:lvl3pPr latinLnBrk="0">
              <a:defRPr kumimoji="1" lang="ja-JP" sz="1600"/>
            </a:lvl3pPr>
            <a:lvl4pPr latinLnBrk="0">
              <a:defRPr kumimoji="1" lang="ja-JP" sz="1400"/>
            </a:lvl4pPr>
            <a:lvl5pPr latinLnBrk="0">
              <a:defRPr kumimoji="1" lang="ja-JP" sz="1400"/>
            </a:lvl5pPr>
            <a:lvl6pPr latinLnBrk="0">
              <a:defRPr kumimoji="1" lang="ja-JP" sz="1600"/>
            </a:lvl6pPr>
            <a:lvl7pPr latinLnBrk="0">
              <a:defRPr kumimoji="1" lang="ja-JP" sz="1600"/>
            </a:lvl7pPr>
            <a:lvl8pPr latinLnBrk="0">
              <a:defRPr kumimoji="1" lang="ja-JP" sz="1600"/>
            </a:lvl8pPr>
            <a:lvl9pPr latinLnBrk="0">
              <a:defRPr kumimoji="1" lang="ja-JP"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dirty="0"/>
          </a:p>
        </p:txBody>
      </p:sp>
      <p:sp>
        <p:nvSpPr>
          <p:cNvPr id="5" name="テキスト プレースホルダー 4"/>
          <p:cNvSpPr>
            <a:spLocks noGrp="1"/>
          </p:cNvSpPr>
          <p:nvPr>
            <p:ph type="body" sz="quarter" idx="3"/>
          </p:nvPr>
        </p:nvSpPr>
        <p:spPr>
          <a:xfrm>
            <a:off x="6167628" y="1828800"/>
            <a:ext cx="4727448" cy="641350"/>
          </a:xfrm>
        </p:spPr>
        <p:txBody>
          <a:bodyPr anchor="ctr">
            <a:normAutofit/>
          </a:bodyPr>
          <a:lstStyle>
            <a:lvl1pPr marL="0" indent="0" latinLnBrk="0">
              <a:spcBef>
                <a:spcPts val="0"/>
              </a:spcBef>
              <a:buNone/>
              <a:defRPr kumimoji="1" lang="ja-JP" sz="2000" b="1" cap="all" baseline="0"/>
            </a:lvl1pPr>
            <a:lvl2pPr marL="457200" indent="0" latinLnBrk="0">
              <a:buNone/>
              <a:defRPr kumimoji="1" lang="ja-JP" sz="2000" b="1"/>
            </a:lvl2pPr>
            <a:lvl3pPr marL="914400" indent="0" latinLnBrk="0">
              <a:buNone/>
              <a:defRPr kumimoji="1" lang="ja-JP" sz="1800" b="1"/>
            </a:lvl3pPr>
            <a:lvl4pPr marL="1371600" indent="0" latinLnBrk="0">
              <a:buNone/>
              <a:defRPr kumimoji="1" lang="ja-JP" sz="1600" b="1"/>
            </a:lvl4pPr>
            <a:lvl5pPr marL="1828800" indent="0" latinLnBrk="0">
              <a:buNone/>
              <a:defRPr kumimoji="1" lang="ja-JP" sz="1600" b="1"/>
            </a:lvl5pPr>
            <a:lvl6pPr marL="2286000" indent="0" latinLnBrk="0">
              <a:buNone/>
              <a:defRPr kumimoji="1" lang="ja-JP" sz="1600" b="1"/>
            </a:lvl6pPr>
            <a:lvl7pPr marL="2743200" indent="0" latinLnBrk="0">
              <a:buNone/>
              <a:defRPr kumimoji="1" lang="ja-JP" sz="1600" b="1"/>
            </a:lvl7pPr>
            <a:lvl8pPr marL="3200400" indent="0" latinLnBrk="0">
              <a:buNone/>
              <a:defRPr kumimoji="1" lang="ja-JP" sz="1600" b="1"/>
            </a:lvl8pPr>
            <a:lvl9pPr marL="3657600" indent="0" latinLnBrk="0">
              <a:buNone/>
              <a:defRPr kumimoji="1" lang="ja-JP"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69152" y="2470151"/>
            <a:ext cx="4727448" cy="3473450"/>
          </a:xfrm>
        </p:spPr>
        <p:txBody>
          <a:bodyPr>
            <a:normAutofit/>
          </a:bodyPr>
          <a:lstStyle>
            <a:lvl1pPr latinLnBrk="0">
              <a:defRPr kumimoji="1" lang="ja-JP" sz="2000"/>
            </a:lvl1pPr>
            <a:lvl2pPr latinLnBrk="0">
              <a:defRPr kumimoji="1" lang="ja-JP" sz="1800"/>
            </a:lvl2pPr>
            <a:lvl3pPr latinLnBrk="0">
              <a:defRPr kumimoji="1" lang="ja-JP" sz="1600"/>
            </a:lvl3pPr>
            <a:lvl4pPr latinLnBrk="0">
              <a:defRPr kumimoji="1" lang="ja-JP" sz="1400"/>
            </a:lvl4pPr>
            <a:lvl5pPr latinLnBrk="0">
              <a:defRPr kumimoji="1" lang="ja-JP" sz="1400"/>
            </a:lvl5pPr>
            <a:lvl6pPr latinLnBrk="0">
              <a:defRPr kumimoji="1" lang="ja-JP" sz="1600"/>
            </a:lvl6pPr>
            <a:lvl7pPr latinLnBrk="0">
              <a:defRPr kumimoji="1" lang="ja-JP" sz="1600"/>
            </a:lvl7pPr>
            <a:lvl8pPr latinLnBrk="0">
              <a:defRPr kumimoji="1" lang="ja-JP" sz="1600"/>
            </a:lvl8pPr>
            <a:lvl9pPr latinLnBrk="0">
              <a:defRPr kumimoji="1" lang="ja-JP"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p>
        </p:txBody>
      </p:sp>
      <p:sp>
        <p:nvSpPr>
          <p:cNvPr id="7" name="日付プレースホルダー 6"/>
          <p:cNvSpPr>
            <a:spLocks noGrp="1"/>
          </p:cNvSpPr>
          <p:nvPr>
            <p:ph type="dt" sz="half" idx="10"/>
          </p:nvPr>
        </p:nvSpPr>
        <p:spPr/>
        <p:txBody>
          <a:bodyPr/>
          <a:lstStyle/>
          <a:p>
            <a:endParaRPr kumimoji="1" lang="ja-JP"/>
          </a:p>
        </p:txBody>
      </p:sp>
      <p:sp>
        <p:nvSpPr>
          <p:cNvPr id="8" name="フッター プレースホルダー 7"/>
          <p:cNvSpPr>
            <a:spLocks noGrp="1"/>
          </p:cNvSpPr>
          <p:nvPr>
            <p:ph type="ftr" sz="quarter" idx="11"/>
          </p:nvPr>
        </p:nvSpPr>
        <p:spPr/>
        <p:txBody>
          <a:bodyPr/>
          <a:lstStyle/>
          <a:p>
            <a:r>
              <a:rPr kumimoji="1" lang="ja-JP" altLang="en-US"/>
              <a:t>石川県</a:t>
            </a:r>
            <a:endParaRPr kumimoji="1" lang="ja-JP" dirty="0"/>
          </a:p>
        </p:txBody>
      </p:sp>
      <p:sp>
        <p:nvSpPr>
          <p:cNvPr id="9" name="スライド番号プレースホルダー 8"/>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endParaRPr kumimoji="1" lang="ja-JP" dirty="0"/>
          </a:p>
        </p:txBody>
      </p:sp>
      <p:sp>
        <p:nvSpPr>
          <p:cNvPr id="3" name="日付プレースホルダー 2"/>
          <p:cNvSpPr>
            <a:spLocks noGrp="1"/>
          </p:cNvSpPr>
          <p:nvPr>
            <p:ph type="dt" sz="half" idx="10"/>
          </p:nvPr>
        </p:nvSpPr>
        <p:spPr/>
        <p:txBody>
          <a:bodyPr/>
          <a:lstStyle/>
          <a:p>
            <a:endParaRPr kumimoji="1" lang="ja-JP"/>
          </a:p>
        </p:txBody>
      </p:sp>
      <p:sp>
        <p:nvSpPr>
          <p:cNvPr id="4" name="フッター プレースホルダー 3"/>
          <p:cNvSpPr>
            <a:spLocks noGrp="1"/>
          </p:cNvSpPr>
          <p:nvPr>
            <p:ph type="ftr" sz="quarter" idx="11"/>
          </p:nvPr>
        </p:nvSpPr>
        <p:spPr/>
        <p:txBody>
          <a:bodyPr/>
          <a:lstStyle/>
          <a:p>
            <a:r>
              <a:rPr kumimoji="1" lang="ja-JP" altLang="en-US"/>
              <a:t>石川県</a:t>
            </a:r>
            <a:endParaRPr kumimoji="1" lang="ja-JP" dirty="0"/>
          </a:p>
        </p:txBody>
      </p:sp>
      <p:sp>
        <p:nvSpPr>
          <p:cNvPr id="5" name="スライド番号プレースホルダー 4"/>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pic>
        <p:nvPicPr>
          <p:cNvPr id="9" name="図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10" name="長方形 9"/>
          <p:cNvSpPr/>
          <p:nvPr userDrawn="1"/>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11" name="長方形 10"/>
          <p:cNvSpPr/>
          <p:nvPr userDrawn="1"/>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2" name="タイトル 1"/>
          <p:cNvSpPr>
            <a:spLocks noGrp="1"/>
          </p:cNvSpPr>
          <p:nvPr>
            <p:ph type="title"/>
          </p:nvPr>
        </p:nvSpPr>
        <p:spPr>
          <a:xfrm>
            <a:off x="8229601" y="2514600"/>
            <a:ext cx="3474720" cy="1600200"/>
          </a:xfrm>
        </p:spPr>
        <p:txBody>
          <a:bodyPr anchor="b">
            <a:normAutofit/>
          </a:bodyPr>
          <a:lstStyle>
            <a:lvl1pPr latinLnBrk="0">
              <a:defRPr kumimoji="1" lang="ja-JP" sz="2400"/>
            </a:lvl1pPr>
          </a:lstStyle>
          <a:p>
            <a:r>
              <a:rPr kumimoji="1" lang="ja-JP" altLang="en-US"/>
              <a:t>マスター タイトルの書式設定</a:t>
            </a:r>
            <a:endParaRPr kumimoji="1" lang="ja-JP" dirty="0"/>
          </a:p>
        </p:txBody>
      </p:sp>
      <p:sp>
        <p:nvSpPr>
          <p:cNvPr id="3" name="コンテンツ プレースホルダー 2"/>
          <p:cNvSpPr>
            <a:spLocks noGrp="1"/>
          </p:cNvSpPr>
          <p:nvPr>
            <p:ph idx="1"/>
          </p:nvPr>
        </p:nvSpPr>
        <p:spPr>
          <a:xfrm>
            <a:off x="790302" y="685800"/>
            <a:ext cx="6126480" cy="5486400"/>
          </a:xfrm>
        </p:spPr>
        <p:txBody>
          <a:bodyPr>
            <a:normAutofit/>
          </a:bodyPr>
          <a:lstStyle>
            <a:lvl1pPr latinLnBrk="0">
              <a:defRPr kumimoji="1" lang="ja-JP" sz="2000"/>
            </a:lvl1pPr>
            <a:lvl2pPr latinLnBrk="0">
              <a:defRPr kumimoji="1" lang="ja-JP" sz="1800"/>
            </a:lvl2pPr>
            <a:lvl3pPr latinLnBrk="0">
              <a:defRPr kumimoji="1" lang="ja-JP" sz="1600"/>
            </a:lvl3pPr>
            <a:lvl4pPr latinLnBrk="0">
              <a:defRPr kumimoji="1" lang="ja-JP" sz="1400"/>
            </a:lvl4pPr>
            <a:lvl5pPr latinLnBrk="0">
              <a:defRPr kumimoji="1" lang="ja-JP" sz="1400"/>
            </a:lvl5pPr>
            <a:lvl6pPr latinLnBrk="0">
              <a:defRPr kumimoji="1" lang="ja-JP" sz="2000"/>
            </a:lvl6pPr>
            <a:lvl7pPr latinLnBrk="0">
              <a:defRPr kumimoji="1" lang="ja-JP" sz="2000"/>
            </a:lvl7pPr>
            <a:lvl8pPr latinLnBrk="0">
              <a:defRPr kumimoji="1" lang="ja-JP" sz="2000"/>
            </a:lvl8pPr>
            <a:lvl9pPr latinLnBrk="0">
              <a:defRPr kumimoji="1" lang="ja-JP"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dirty="0"/>
          </a:p>
        </p:txBody>
      </p:sp>
      <p:sp>
        <p:nvSpPr>
          <p:cNvPr id="4" name="テキスト プレースホルダー 3"/>
          <p:cNvSpPr>
            <a:spLocks noGrp="1"/>
          </p:cNvSpPr>
          <p:nvPr>
            <p:ph type="body" sz="half" idx="2"/>
          </p:nvPr>
        </p:nvSpPr>
        <p:spPr>
          <a:xfrm>
            <a:off x="8229600" y="4343400"/>
            <a:ext cx="3474720" cy="1188720"/>
          </a:xfrm>
        </p:spPr>
        <p:txBody>
          <a:bodyPr>
            <a:normAutofit/>
          </a:bodyPr>
          <a:lstStyle>
            <a:lvl1pPr marL="0" indent="0" latinLnBrk="0">
              <a:spcBef>
                <a:spcPts val="800"/>
              </a:spcBef>
              <a:buNone/>
              <a:defRPr kumimoji="1" lang="ja-JP" sz="1600"/>
            </a:lvl1pPr>
            <a:lvl2pPr marL="457200" indent="0" latinLnBrk="0">
              <a:buNone/>
              <a:defRPr kumimoji="1" lang="ja-JP" sz="1400"/>
            </a:lvl2pPr>
            <a:lvl3pPr marL="914400" indent="0" latinLnBrk="0">
              <a:buNone/>
              <a:defRPr kumimoji="1" lang="ja-JP" sz="1200"/>
            </a:lvl3pPr>
            <a:lvl4pPr marL="1371600" indent="0" latinLnBrk="0">
              <a:buNone/>
              <a:defRPr kumimoji="1" lang="ja-JP" sz="1000"/>
            </a:lvl4pPr>
            <a:lvl5pPr marL="1828800" indent="0" latinLnBrk="0">
              <a:buNone/>
              <a:defRPr kumimoji="1" lang="ja-JP" sz="1000"/>
            </a:lvl5pPr>
            <a:lvl6pPr marL="2286000" indent="0" latinLnBrk="0">
              <a:buNone/>
              <a:defRPr kumimoji="1" lang="ja-JP" sz="1000"/>
            </a:lvl6pPr>
            <a:lvl7pPr marL="2743200" indent="0" latinLnBrk="0">
              <a:buNone/>
              <a:defRPr kumimoji="1" lang="ja-JP" sz="1000"/>
            </a:lvl7pPr>
            <a:lvl8pPr marL="3200400" indent="0" latinLnBrk="0">
              <a:buNone/>
              <a:defRPr kumimoji="1" lang="ja-JP" sz="1000"/>
            </a:lvl8pPr>
            <a:lvl9pPr marL="3657600" indent="0" latinLnBrk="0">
              <a:buNone/>
              <a:defRPr kumimoji="1" lang="ja-JP"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p>
        </p:txBody>
      </p:sp>
      <p:sp>
        <p:nvSpPr>
          <p:cNvPr id="6" name="フッター プレースホルダー 5"/>
          <p:cNvSpPr>
            <a:spLocks noGrp="1"/>
          </p:cNvSpPr>
          <p:nvPr>
            <p:ph type="ftr" sz="quarter" idx="11"/>
          </p:nvPr>
        </p:nvSpPr>
        <p:spPr/>
        <p:txBody>
          <a:bodyPr/>
          <a:lstStyle/>
          <a:p>
            <a:r>
              <a:rPr kumimoji="1" lang="ja-JP" altLang="en-US"/>
              <a:t>石川県</a:t>
            </a:r>
            <a:endParaRPr kumimoji="1" lang="ja-JP" dirty="0"/>
          </a:p>
        </p:txBody>
      </p:sp>
      <p:sp>
        <p:nvSpPr>
          <p:cNvPr id="7" name="スライド番号プレースホルダー 6"/>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pic>
        <p:nvPicPr>
          <p:cNvPr id="8" name="図 7"/>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bwMode="hidden">
          <a:xfrm>
            <a:off x="7753739" y="283"/>
            <a:ext cx="4435717" cy="6856286"/>
          </a:xfrm>
          <a:prstGeom prst="rect">
            <a:avLst/>
          </a:prstGeom>
        </p:spPr>
      </p:pic>
      <p:sp>
        <p:nvSpPr>
          <p:cNvPr id="9" name="長方形 8"/>
          <p:cNvSpPr/>
          <p:nvPr/>
        </p:nvSpPr>
        <p:spPr>
          <a:xfrm>
            <a:off x="7707084" y="0"/>
            <a:ext cx="54864" cy="6858000"/>
          </a:xfrm>
          <a:prstGeom prst="rect">
            <a:avLst/>
          </a:prstGeom>
          <a:ln>
            <a:noFill/>
          </a:ln>
          <a:effectLst>
            <a:outerShdw blurRad="25400" dist="254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10" name="長方形 9"/>
          <p:cNvSpPr/>
          <p:nvPr/>
        </p:nvSpPr>
        <p:spPr>
          <a:xfrm>
            <a:off x="7707084" y="0"/>
            <a:ext cx="54864" cy="6858000"/>
          </a:xfrm>
          <a:prstGeom prst="rect">
            <a:avLst/>
          </a:prstGeom>
          <a:ln>
            <a:noFill/>
          </a:ln>
          <a:effectLst>
            <a:innerShdw blurRad="25400" dist="127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2" name="タイトル 1"/>
          <p:cNvSpPr>
            <a:spLocks noGrp="1"/>
          </p:cNvSpPr>
          <p:nvPr>
            <p:ph type="title"/>
          </p:nvPr>
        </p:nvSpPr>
        <p:spPr>
          <a:xfrm>
            <a:off x="8229600" y="2514600"/>
            <a:ext cx="3474720" cy="1600200"/>
          </a:xfrm>
        </p:spPr>
        <p:txBody>
          <a:bodyPr anchor="b">
            <a:normAutofit/>
          </a:bodyPr>
          <a:lstStyle>
            <a:lvl1pPr latinLnBrk="0">
              <a:defRPr kumimoji="1" lang="ja-JP" sz="2400"/>
            </a:lvl1pPr>
          </a:lstStyle>
          <a:p>
            <a:r>
              <a:rPr kumimoji="1" lang="ja-JP" altLang="en-US"/>
              <a:t>マスター タイトルの書式設定</a:t>
            </a:r>
            <a:endParaRPr kumimoji="1" lang="ja-JP" dirty="0"/>
          </a:p>
        </p:txBody>
      </p:sp>
      <p:sp>
        <p:nvSpPr>
          <p:cNvPr id="3" name="図プレースホルダー 2"/>
          <p:cNvSpPr>
            <a:spLocks noGrp="1"/>
          </p:cNvSpPr>
          <p:nvPr>
            <p:ph type="pic" idx="1"/>
          </p:nvPr>
        </p:nvSpPr>
        <p:spPr>
          <a:xfrm>
            <a:off x="0" y="1325880"/>
            <a:ext cx="6858000" cy="4206240"/>
          </a:xfrm>
          <a:solidFill>
            <a:schemeClr val="bg2"/>
          </a:solidFill>
          <a:effectLst>
            <a:outerShdw blurRad="63500" sx="101000" sy="101000" algn="ctr" rotWithShape="0">
              <a:prstClr val="black">
                <a:alpha val="15000"/>
              </a:prstClr>
            </a:outerShdw>
          </a:effectLst>
        </p:spPr>
        <p:txBody>
          <a:bodyPr>
            <a:normAutofit/>
          </a:bodyPr>
          <a:lstStyle>
            <a:lvl1pPr marL="0" indent="0" algn="ctr" latinLnBrk="0">
              <a:buNone/>
              <a:defRPr kumimoji="1" lang="ja-JP" sz="2000"/>
            </a:lvl1pPr>
            <a:lvl2pPr marL="457200" indent="0" latinLnBrk="0">
              <a:buNone/>
              <a:defRPr kumimoji="1" lang="ja-JP" sz="2800"/>
            </a:lvl2pPr>
            <a:lvl3pPr marL="914400" indent="0" latinLnBrk="0">
              <a:buNone/>
              <a:defRPr kumimoji="1" lang="ja-JP" sz="2400"/>
            </a:lvl3pPr>
            <a:lvl4pPr marL="1371600" indent="0" latinLnBrk="0">
              <a:buNone/>
              <a:defRPr kumimoji="1" lang="ja-JP" sz="2000"/>
            </a:lvl4pPr>
            <a:lvl5pPr marL="1828800" indent="0" latinLnBrk="0">
              <a:buNone/>
              <a:defRPr kumimoji="1" lang="ja-JP" sz="2000"/>
            </a:lvl5pPr>
            <a:lvl6pPr marL="2286000" indent="0" latinLnBrk="0">
              <a:buNone/>
              <a:defRPr kumimoji="1" lang="ja-JP" sz="2000"/>
            </a:lvl6pPr>
            <a:lvl7pPr marL="2743200" indent="0" latinLnBrk="0">
              <a:buNone/>
              <a:defRPr kumimoji="1" lang="ja-JP" sz="2000"/>
            </a:lvl7pPr>
            <a:lvl8pPr marL="3200400" indent="0" latinLnBrk="0">
              <a:buNone/>
              <a:defRPr kumimoji="1" lang="ja-JP" sz="2000"/>
            </a:lvl8pPr>
            <a:lvl9pPr marL="3657600" indent="0" latinLnBrk="0">
              <a:buNone/>
              <a:defRPr kumimoji="1" lang="ja-JP" sz="2000"/>
            </a:lvl9pPr>
          </a:lstStyle>
          <a:p>
            <a:r>
              <a:rPr kumimoji="1" lang="ja-JP" altLang="en-US"/>
              <a:t>図を追加</a:t>
            </a:r>
            <a:endParaRPr kumimoji="1" lang="ja-JP" dirty="0"/>
          </a:p>
        </p:txBody>
      </p:sp>
      <p:sp>
        <p:nvSpPr>
          <p:cNvPr id="4" name="テキスト プレースホルダー 3"/>
          <p:cNvSpPr>
            <a:spLocks noGrp="1"/>
          </p:cNvSpPr>
          <p:nvPr>
            <p:ph type="body" sz="half" idx="2"/>
          </p:nvPr>
        </p:nvSpPr>
        <p:spPr>
          <a:xfrm>
            <a:off x="8229600" y="4343400"/>
            <a:ext cx="3474720" cy="1188720"/>
          </a:xfrm>
        </p:spPr>
        <p:txBody>
          <a:bodyPr>
            <a:normAutofit/>
          </a:bodyPr>
          <a:lstStyle>
            <a:lvl1pPr marL="0" indent="0" latinLnBrk="0">
              <a:spcBef>
                <a:spcPts val="800"/>
              </a:spcBef>
              <a:buNone/>
              <a:defRPr kumimoji="1" lang="ja-JP" sz="1600"/>
            </a:lvl1pPr>
            <a:lvl2pPr marL="457200" indent="0" latinLnBrk="0">
              <a:buNone/>
              <a:defRPr kumimoji="1" lang="ja-JP" sz="1400"/>
            </a:lvl2pPr>
            <a:lvl3pPr marL="914400" indent="0" latinLnBrk="0">
              <a:buNone/>
              <a:defRPr kumimoji="1" lang="ja-JP" sz="1200"/>
            </a:lvl3pPr>
            <a:lvl4pPr marL="1371600" indent="0" latinLnBrk="0">
              <a:buNone/>
              <a:defRPr kumimoji="1" lang="ja-JP" sz="1000"/>
            </a:lvl4pPr>
            <a:lvl5pPr marL="1828800" indent="0" latinLnBrk="0">
              <a:buNone/>
              <a:defRPr kumimoji="1" lang="ja-JP" sz="1000"/>
            </a:lvl5pPr>
            <a:lvl6pPr marL="2286000" indent="0" latinLnBrk="0">
              <a:buNone/>
              <a:defRPr kumimoji="1" lang="ja-JP" sz="1000"/>
            </a:lvl6pPr>
            <a:lvl7pPr marL="2743200" indent="0" latinLnBrk="0">
              <a:buNone/>
              <a:defRPr kumimoji="1" lang="ja-JP" sz="1000"/>
            </a:lvl7pPr>
            <a:lvl8pPr marL="3200400" indent="0" latinLnBrk="0">
              <a:buNone/>
              <a:defRPr kumimoji="1" lang="ja-JP" sz="1000"/>
            </a:lvl8pPr>
            <a:lvl9pPr marL="3657600" indent="0" latinLnBrk="0">
              <a:buNone/>
              <a:defRPr kumimoji="1" lang="ja-JP"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p>
        </p:txBody>
      </p:sp>
      <p:sp>
        <p:nvSpPr>
          <p:cNvPr id="6" name="フッター プレースホルダー 5"/>
          <p:cNvSpPr>
            <a:spLocks noGrp="1"/>
          </p:cNvSpPr>
          <p:nvPr>
            <p:ph type="ftr" sz="quarter" idx="11"/>
          </p:nvPr>
        </p:nvSpPr>
        <p:spPr/>
        <p:txBody>
          <a:bodyPr/>
          <a:lstStyle/>
          <a:p>
            <a:r>
              <a:rPr kumimoji="1" lang="ja-JP" altLang="en-US"/>
              <a:t>石川県</a:t>
            </a:r>
            <a:endParaRPr kumimoji="1" lang="ja-JP" dirty="0"/>
          </a:p>
        </p:txBody>
      </p:sp>
      <p:sp>
        <p:nvSpPr>
          <p:cNvPr id="7" name="スライド番号プレースホルダー 6"/>
          <p:cNvSpPr>
            <a:spLocks noGrp="1"/>
          </p:cNvSpPr>
          <p:nvPr>
            <p:ph type="sldNum" sz="quarter" idx="12"/>
          </p:nvPr>
        </p:nvSpPr>
        <p:spPr/>
        <p:txBody>
          <a:bodyPr/>
          <a:lstStyle/>
          <a:p>
            <a:fld id="{E31375A4-56A4-47D6-9801-1991572033F7}" type="slidenum">
              <a:t>‹#›</a:t>
            </a:fld>
            <a:endParaRPr kumimoji="1" lang="ja-JP"/>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長方形 8"/>
          <p:cNvSpPr/>
          <p:nvPr userDrawn="1"/>
        </p:nvSpPr>
        <p:spPr>
          <a:xfrm>
            <a:off x="0" y="6257036"/>
            <a:ext cx="12192000" cy="54864"/>
          </a:xfrm>
          <a:prstGeom prst="rect">
            <a:avLst/>
          </a:prstGeom>
          <a:ln>
            <a:noFill/>
          </a:ln>
          <a:effectLst>
            <a:outerShdw blurRad="254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dirty="0">
              <a:ea typeface="Meiryo UI" panose="020B0604030504040204" pitchFamily="50" charset="-128"/>
            </a:endParaRPr>
          </a:p>
        </p:txBody>
      </p:sp>
      <p:sp>
        <p:nvSpPr>
          <p:cNvPr id="2" name="タイトル プレースホルダー 1"/>
          <p:cNvSpPr>
            <a:spLocks noGrp="1"/>
          </p:cNvSpPr>
          <p:nvPr>
            <p:ph type="title"/>
          </p:nvPr>
        </p:nvSpPr>
        <p:spPr>
          <a:xfrm>
            <a:off x="1295400" y="381000"/>
            <a:ext cx="9601200" cy="1143000"/>
          </a:xfrm>
          <a:prstGeom prst="rect">
            <a:avLst/>
          </a:prstGeom>
        </p:spPr>
        <p:txBody>
          <a:bodyPr vert="horz" lIns="91440" tIns="45720" rIns="91440" bIns="45720" rtlCol="0" anchor="b">
            <a:normAutofit/>
          </a:bodyPr>
          <a:lstStyle/>
          <a:p>
            <a:r>
              <a:rPr kumimoji="1" lang="ja-JP" dirty="0"/>
              <a:t>マスター タイトルのスタイルを編集するには、ここをクリック</a:t>
            </a:r>
          </a:p>
        </p:txBody>
      </p:sp>
      <p:sp>
        <p:nvSpPr>
          <p:cNvPr id="3" name="テキスト プレースホルダー 2"/>
          <p:cNvSpPr>
            <a:spLocks noGrp="1"/>
          </p:cNvSpPr>
          <p:nvPr>
            <p:ph type="body" idx="1"/>
          </p:nvPr>
        </p:nvSpPr>
        <p:spPr>
          <a:xfrm>
            <a:off x="1295400" y="1828800"/>
            <a:ext cx="9601200" cy="4114800"/>
          </a:xfrm>
          <a:prstGeom prst="rect">
            <a:avLst/>
          </a:prstGeom>
        </p:spPr>
        <p:txBody>
          <a:bodyPr vert="horz" lIns="91440" tIns="45720" rIns="91440" bIns="45720" rtlCol="0">
            <a:normAutofit/>
          </a:bodyPr>
          <a:lstStyle/>
          <a:p>
            <a:pPr lvl="0"/>
            <a:r>
              <a:rPr kumimoji="1" lang="ja-JP" dirty="0"/>
              <a:t>マスター テキストのスタイルを編集するには、ここをクリック</a:t>
            </a:r>
          </a:p>
          <a:p>
            <a:pPr lvl="1"/>
            <a:r>
              <a:rPr kumimoji="1" lang="ja-JP" dirty="0"/>
              <a:t>第 2 レベル</a:t>
            </a:r>
          </a:p>
          <a:p>
            <a:pPr lvl="2"/>
            <a:r>
              <a:rPr kumimoji="1" lang="ja-JP" dirty="0"/>
              <a:t>第 3 レベル</a:t>
            </a:r>
          </a:p>
          <a:p>
            <a:pPr lvl="3"/>
            <a:r>
              <a:rPr kumimoji="1" lang="ja-JP" dirty="0"/>
              <a:t>第 4 レベル</a:t>
            </a:r>
          </a:p>
          <a:p>
            <a:pPr lvl="4"/>
            <a:r>
              <a:rPr kumimoji="1" lang="ja-JP" dirty="0"/>
              <a:t>第 5 レベル</a:t>
            </a:r>
          </a:p>
        </p:txBody>
      </p:sp>
      <p:sp>
        <p:nvSpPr>
          <p:cNvPr id="4" name="日付プレースホルダー 3"/>
          <p:cNvSpPr>
            <a:spLocks noGrp="1"/>
          </p:cNvSpPr>
          <p:nvPr>
            <p:ph type="dt" sz="half" idx="2"/>
          </p:nvPr>
        </p:nvSpPr>
        <p:spPr>
          <a:xfrm>
            <a:off x="8556170" y="6419462"/>
            <a:ext cx="1351383" cy="238902"/>
          </a:xfrm>
          <a:prstGeom prst="rect">
            <a:avLst/>
          </a:prstGeom>
        </p:spPr>
        <p:txBody>
          <a:bodyPr vert="horz" lIns="91440" tIns="45720" rIns="91440" bIns="45720" rtlCol="0" anchor="ctr"/>
          <a:lstStyle>
            <a:lvl1pPr algn="r" latinLnBrk="0">
              <a:defRPr kumimoji="1" lang="ja-JP" sz="1000">
                <a:solidFill>
                  <a:schemeClr val="tx1"/>
                </a:solidFill>
                <a:ea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3"/>
          </p:nvPr>
        </p:nvSpPr>
        <p:spPr>
          <a:xfrm>
            <a:off x="1295400" y="6419462"/>
            <a:ext cx="5181600" cy="238902"/>
          </a:xfrm>
          <a:prstGeom prst="rect">
            <a:avLst/>
          </a:prstGeom>
        </p:spPr>
        <p:txBody>
          <a:bodyPr vert="horz" lIns="91440" tIns="45720" rIns="91440" bIns="45720" rtlCol="0" anchor="ctr"/>
          <a:lstStyle>
            <a:lvl1pPr algn="l" latinLnBrk="0">
              <a:defRPr kumimoji="1" lang="ja-JP" sz="16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a:t>石川県</a:t>
            </a:r>
            <a:endParaRPr lang="en-US" altLang="en-US" dirty="0"/>
          </a:p>
        </p:txBody>
      </p:sp>
      <p:sp>
        <p:nvSpPr>
          <p:cNvPr id="6" name="スライド番号プレースホルダー 5"/>
          <p:cNvSpPr>
            <a:spLocks noGrp="1"/>
          </p:cNvSpPr>
          <p:nvPr>
            <p:ph type="sldNum" sz="quarter" idx="4"/>
          </p:nvPr>
        </p:nvSpPr>
        <p:spPr>
          <a:xfrm>
            <a:off x="10198358" y="6419462"/>
            <a:ext cx="698241" cy="238902"/>
          </a:xfrm>
          <a:prstGeom prst="rect">
            <a:avLst/>
          </a:prstGeom>
        </p:spPr>
        <p:txBody>
          <a:bodyPr vert="horz" lIns="91440" tIns="45720" rIns="91440" bIns="45720" rtlCol="0" anchor="ctr"/>
          <a:lstStyle>
            <a:lvl1pPr algn="r" latinLnBrk="0">
              <a:defRPr kumimoji="1" lang="ja-JP" sz="1000">
                <a:solidFill>
                  <a:schemeClr val="tx1"/>
                </a:solidFill>
                <a:ea typeface="Meiryo UI" panose="020B0604030504040204" pitchFamily="50" charset="-128"/>
              </a:defRPr>
            </a:lvl1pPr>
          </a:lstStyle>
          <a:p>
            <a:fld id="{E31375A4-56A4-47D6-9801-1991572033F7}" type="slidenum">
              <a:rPr lang="en-US" altLang="ja-JP" smtClean="0"/>
              <a:pPr/>
              <a:t>‹#›</a:t>
            </a:fld>
            <a:endParaRPr lang="en-US" altLang="ja-JP"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kumimoji="1" lang="ja-JP" sz="2800" b="1" kern="1200" cap="all" baseline="0">
          <a:solidFill>
            <a:schemeClr val="accent1"/>
          </a:solidFill>
          <a:effectLst>
            <a:outerShdw blurRad="38100" dist="25400" dir="18900000" algn="bl" rotWithShape="0">
              <a:schemeClr val="bg1">
                <a:alpha val="80000"/>
              </a:schemeClr>
            </a:outerShdw>
          </a:effectLst>
          <a:latin typeface="+mj-lt"/>
          <a:ea typeface="Meiryo UI" panose="020B0604030504040204" pitchFamily="50" charset="-128"/>
          <a:cs typeface="+mj-cs"/>
        </a:defRPr>
      </a:lvl1pPr>
    </p:titleStyle>
    <p:bodyStyle>
      <a:lvl1pPr marL="274320" indent="-228600" algn="l" defTabSz="914400" rtl="0" eaLnBrk="1" latinLnBrk="0" hangingPunct="1">
        <a:lnSpc>
          <a:spcPct val="90000"/>
        </a:lnSpc>
        <a:spcBef>
          <a:spcPts val="1800"/>
        </a:spcBef>
        <a:buClr>
          <a:schemeClr val="accent1"/>
        </a:buClr>
        <a:buFont typeface="Arial" pitchFamily="34" charset="0"/>
        <a:buChar char="•"/>
        <a:defRPr kumimoji="1" lang="ja-JP" sz="2000" kern="1200">
          <a:solidFill>
            <a:schemeClr val="tx1"/>
          </a:solidFill>
          <a:latin typeface="+mn-lt"/>
          <a:ea typeface="Meiryo UI" panose="020B0604030504040204" pitchFamily="50" charset="-128"/>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kumimoji="1" lang="ja-JP" sz="1800" kern="1200">
          <a:solidFill>
            <a:schemeClr val="tx1"/>
          </a:solidFill>
          <a:latin typeface="+mn-lt"/>
          <a:ea typeface="Meiryo UI" panose="020B0604030504040204" pitchFamily="50" charset="-128"/>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kumimoji="1" lang="ja-JP" sz="1600" kern="1200">
          <a:solidFill>
            <a:schemeClr val="tx1"/>
          </a:solidFill>
          <a:latin typeface="+mn-lt"/>
          <a:ea typeface="Meiryo UI" panose="020B0604030504040204" pitchFamily="50" charset="-128"/>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eiryo UI" panose="020B0604030504040204" pitchFamily="50" charset="-128"/>
          <a:cs typeface="+mn-cs"/>
        </a:defRPr>
      </a:lvl4pPr>
      <a:lvl5pPr marL="155448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eiryo UI" panose="020B0604030504040204" pitchFamily="50" charset="-128"/>
          <a:cs typeface="+mn-cs"/>
        </a:defRPr>
      </a:lvl5pPr>
      <a:lvl6pPr marL="182880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9pPr>
    </p:bodyStyle>
    <p:otherStyle>
      <a:defPPr>
        <a:defRPr kumimoji="1" lang="ja-JP"/>
      </a:defPPr>
      <a:lvl1pPr marL="0" algn="l" defTabSz="914400" rtl="0" eaLnBrk="1" latinLnBrk="0" hangingPunct="1">
        <a:defRPr kumimoji="1" lang="ja-JP" sz="1800" kern="1200">
          <a:solidFill>
            <a:schemeClr val="tx1"/>
          </a:solidFill>
          <a:latin typeface="+mn-lt"/>
          <a:ea typeface="+mn-ea"/>
          <a:cs typeface="+mn-cs"/>
        </a:defRPr>
      </a:lvl1pPr>
      <a:lvl2pPr marL="457200" algn="l" defTabSz="914400" rtl="0" eaLnBrk="1" latinLnBrk="0" hangingPunct="1">
        <a:defRPr kumimoji="1" lang="ja-JP" sz="1800" kern="1200">
          <a:solidFill>
            <a:schemeClr val="tx1"/>
          </a:solidFill>
          <a:latin typeface="+mn-lt"/>
          <a:ea typeface="+mn-ea"/>
          <a:cs typeface="+mn-cs"/>
        </a:defRPr>
      </a:lvl2pPr>
      <a:lvl3pPr marL="914400" algn="l" defTabSz="914400" rtl="0" eaLnBrk="1" latinLnBrk="0" hangingPunct="1">
        <a:defRPr kumimoji="1" lang="ja-JP" sz="1800" kern="1200">
          <a:solidFill>
            <a:schemeClr val="tx1"/>
          </a:solidFill>
          <a:latin typeface="+mn-lt"/>
          <a:ea typeface="+mn-ea"/>
          <a:cs typeface="+mn-cs"/>
        </a:defRPr>
      </a:lvl3pPr>
      <a:lvl4pPr marL="1371600" algn="l" defTabSz="914400" rtl="0" eaLnBrk="1" latinLnBrk="0" hangingPunct="1">
        <a:defRPr kumimoji="1" lang="ja-JP" sz="1800" kern="1200">
          <a:solidFill>
            <a:schemeClr val="tx1"/>
          </a:solidFill>
          <a:latin typeface="+mn-lt"/>
          <a:ea typeface="+mn-ea"/>
          <a:cs typeface="+mn-cs"/>
        </a:defRPr>
      </a:lvl4pPr>
      <a:lvl5pPr marL="1828800" algn="l" defTabSz="914400" rtl="0" eaLnBrk="1" latinLnBrk="0" hangingPunct="1">
        <a:defRPr kumimoji="1" lang="ja-JP" sz="1800" kern="1200">
          <a:solidFill>
            <a:schemeClr val="tx1"/>
          </a:solidFill>
          <a:latin typeface="+mn-lt"/>
          <a:ea typeface="+mn-ea"/>
          <a:cs typeface="+mn-cs"/>
        </a:defRPr>
      </a:lvl5pPr>
      <a:lvl6pPr marL="2286000" algn="l" defTabSz="914400" rtl="0" eaLnBrk="1" latinLnBrk="0" hangingPunct="1">
        <a:defRPr kumimoji="1" lang="ja-JP" sz="1800" kern="1200">
          <a:solidFill>
            <a:schemeClr val="tx1"/>
          </a:solidFill>
          <a:latin typeface="+mn-lt"/>
          <a:ea typeface="+mn-ea"/>
          <a:cs typeface="+mn-cs"/>
        </a:defRPr>
      </a:lvl6pPr>
      <a:lvl7pPr marL="2743200" algn="l" defTabSz="914400" rtl="0" eaLnBrk="1" latinLnBrk="0" hangingPunct="1">
        <a:defRPr kumimoji="1" lang="ja-JP" sz="1800" kern="1200">
          <a:solidFill>
            <a:schemeClr val="tx1"/>
          </a:solidFill>
          <a:latin typeface="+mn-lt"/>
          <a:ea typeface="+mn-ea"/>
          <a:cs typeface="+mn-cs"/>
        </a:defRPr>
      </a:lvl7pPr>
      <a:lvl8pPr marL="3200400" algn="l" defTabSz="914400" rtl="0" eaLnBrk="1" latinLnBrk="0" hangingPunct="1">
        <a:defRPr kumimoji="1" lang="ja-JP" sz="1800" kern="1200">
          <a:solidFill>
            <a:schemeClr val="tx1"/>
          </a:solidFill>
          <a:latin typeface="+mn-lt"/>
          <a:ea typeface="+mn-ea"/>
          <a:cs typeface="+mn-cs"/>
        </a:defRPr>
      </a:lvl8pPr>
      <a:lvl9pPr marL="3657600" algn="l" defTabSz="914400" rtl="0" eaLnBrk="1" latinLnBrk="0" hangingPunct="1">
        <a:defRPr kumimoji="1" lang="ja-JP"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10"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sz="4000" dirty="0">
                <a:solidFill>
                  <a:schemeClr val="tx2"/>
                </a:solidFill>
              </a:rPr>
              <a:t>石川県のオープンデータ推進について</a:t>
            </a:r>
            <a:br>
              <a:rPr lang="en-US" altLang="ja-JP" sz="4000" dirty="0">
                <a:solidFill>
                  <a:schemeClr val="tx2"/>
                </a:solidFill>
              </a:rPr>
            </a:br>
            <a:br>
              <a:rPr lang="en-US" altLang="ja-JP" sz="4000" dirty="0">
                <a:solidFill>
                  <a:schemeClr val="tx2"/>
                </a:solidFill>
              </a:rPr>
            </a:br>
            <a:r>
              <a:rPr lang="ja-JP" altLang="en-US" sz="2000" dirty="0">
                <a:solidFill>
                  <a:schemeClr val="tx2"/>
                </a:solidFill>
              </a:rPr>
              <a:t>令和元年８月１日</a:t>
            </a:r>
            <a:endParaRPr kumimoji="1" lang="ja-JP" sz="2000" dirty="0">
              <a:solidFill>
                <a:schemeClr val="tx2"/>
              </a:solidFill>
            </a:endParaRPr>
          </a:p>
        </p:txBody>
      </p:sp>
      <p:sp>
        <p:nvSpPr>
          <p:cNvPr id="3" name="サブタイトル 2"/>
          <p:cNvSpPr>
            <a:spLocks noGrp="1"/>
          </p:cNvSpPr>
          <p:nvPr>
            <p:ph type="subTitle" idx="1"/>
          </p:nvPr>
        </p:nvSpPr>
        <p:spPr/>
        <p:txBody>
          <a:bodyPr>
            <a:normAutofit/>
          </a:bodyPr>
          <a:lstStyle/>
          <a:p>
            <a:r>
              <a:rPr kumimoji="1" lang="ja-JP" altLang="en-US" sz="1800" dirty="0"/>
              <a:t>石川県総務部行政経営課情報システム室</a:t>
            </a:r>
            <a:endParaRPr kumimoji="1" lang="ja-JP" sz="1800" dirty="0"/>
          </a:p>
        </p:txBody>
      </p:sp>
    </p:spTree>
    <p:extLst>
      <p:ext uri="{BB962C8B-B14F-4D97-AF65-F5344CB8AC3E}">
        <p14:creationId xmlns:p14="http://schemas.microsoft.com/office/powerpoint/2010/main" val="353226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補足（これから取組をはじめる市町の皆様へ）</a:t>
            </a: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pPr/>
              <a:t>9</a:t>
            </a:fld>
            <a:endParaRPr lang="en-US" dirty="0"/>
          </a:p>
        </p:txBody>
      </p:sp>
      <p:sp>
        <p:nvSpPr>
          <p:cNvPr id="6" name="コンテンツ プレースホルダー 2"/>
          <p:cNvSpPr>
            <a:spLocks noGrp="1"/>
          </p:cNvSpPr>
          <p:nvPr>
            <p:ph idx="1"/>
          </p:nvPr>
        </p:nvSpPr>
        <p:spPr>
          <a:xfrm>
            <a:off x="999719" y="1342355"/>
            <a:ext cx="11004021" cy="961574"/>
          </a:xfrm>
        </p:spPr>
        <p:txBody>
          <a:bodyPr anchor="t" anchorCtr="0">
            <a:noAutofit/>
          </a:bodyPr>
          <a:lstStyle/>
          <a:p>
            <a:r>
              <a:rPr lang="ja-JP" altLang="en-US" b="1" dirty="0">
                <a:solidFill>
                  <a:schemeClr val="tx2"/>
                </a:solidFill>
              </a:rPr>
              <a:t>オープンデータ取組自治体の定義</a:t>
            </a:r>
            <a:r>
              <a:rPr lang="ja-JP" altLang="en-US" sz="1800" b="1" dirty="0">
                <a:solidFill>
                  <a:schemeClr val="tx2"/>
                </a:solidFill>
              </a:rPr>
              <a:t>（内閣官房</a:t>
            </a:r>
            <a:r>
              <a:rPr lang="en-US" altLang="ja-JP" sz="1800" b="1" dirty="0">
                <a:solidFill>
                  <a:schemeClr val="tx2"/>
                </a:solidFill>
              </a:rPr>
              <a:t>IT</a:t>
            </a:r>
            <a:r>
              <a:rPr lang="ja-JP" altLang="en-US" sz="1800" b="1" dirty="0">
                <a:solidFill>
                  <a:schemeClr val="tx2"/>
                </a:solidFill>
              </a:rPr>
              <a:t>総合戦略室）</a:t>
            </a:r>
            <a:endParaRPr lang="ja-JP" altLang="en-US" sz="1800" dirty="0">
              <a:solidFill>
                <a:schemeClr val="tx2"/>
              </a:solidFill>
            </a:endParaRPr>
          </a:p>
          <a:p>
            <a:pPr marL="0" indent="0">
              <a:buNone/>
            </a:pPr>
            <a:r>
              <a:rPr lang="ja-JP" altLang="en-US" sz="1600" dirty="0">
                <a:latin typeface="ＭＳ Ｐ明朝" panose="02020600040205080304" pitchFamily="18" charset="-128"/>
                <a:ea typeface="ＭＳ Ｐ明朝" panose="02020600040205080304" pitchFamily="18" charset="-128"/>
              </a:rPr>
              <a:t>　　　　　</a:t>
            </a:r>
            <a:endParaRPr lang="en-US" altLang="ja-JP" sz="1400" dirty="0">
              <a:latin typeface="ＭＳ Ｐ明朝" panose="02020600040205080304" pitchFamily="18" charset="-128"/>
              <a:ea typeface="ＭＳ Ｐ明朝" panose="02020600040205080304" pitchFamily="18" charset="-128"/>
            </a:endParaRPr>
          </a:p>
          <a:p>
            <a:pPr marL="0" indent="0">
              <a:buNone/>
            </a:pPr>
            <a:endParaRPr lang="en-US" altLang="ja-JP" sz="1800" dirty="0">
              <a:latin typeface="ＭＳ Ｐ明朝" panose="02020600040205080304" pitchFamily="18" charset="-128"/>
              <a:ea typeface="ＭＳ Ｐ明朝" panose="02020600040205080304" pitchFamily="18" charset="-128"/>
            </a:endParaRPr>
          </a:p>
        </p:txBody>
      </p:sp>
      <p:sp>
        <p:nvSpPr>
          <p:cNvPr id="10" name="正方形/長方形 9"/>
          <p:cNvSpPr/>
          <p:nvPr/>
        </p:nvSpPr>
        <p:spPr>
          <a:xfrm>
            <a:off x="1639050" y="2215969"/>
            <a:ext cx="9961279" cy="777168"/>
          </a:xfrm>
          <a:prstGeom prst="rect">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dirty="0">
                <a:solidFill>
                  <a:schemeClr val="tx2"/>
                </a:solidFill>
                <a:latin typeface="Meiryo UI" panose="020B0604030504040204" pitchFamily="50" charset="-128"/>
                <a:ea typeface="Meiryo UI" panose="020B0604030504040204" pitchFamily="50" charset="-128"/>
              </a:rPr>
              <a:t>（１）自らのホームページにおいて、オープンデータとしての利用規約を適用し、データを公開</a:t>
            </a:r>
          </a:p>
          <a:p>
            <a:r>
              <a:rPr lang="ja-JP" altLang="en-US" dirty="0">
                <a:solidFill>
                  <a:schemeClr val="tx2"/>
                </a:solidFill>
                <a:latin typeface="Meiryo UI" panose="020B0604030504040204" pitchFamily="50" charset="-128"/>
                <a:ea typeface="Meiryo UI" panose="020B0604030504040204" pitchFamily="50" charset="-128"/>
              </a:rPr>
              <a:t>（２）自らのホームページにおいて、 オープンデータの説明を掲載し、データの公開先を提示</a:t>
            </a:r>
          </a:p>
        </p:txBody>
      </p:sp>
      <p:sp>
        <p:nvSpPr>
          <p:cNvPr id="11" name="コンテンツ プレースホルダー 2"/>
          <p:cNvSpPr txBox="1">
            <a:spLocks/>
          </p:cNvSpPr>
          <p:nvPr/>
        </p:nvSpPr>
        <p:spPr>
          <a:xfrm>
            <a:off x="1316322" y="3547525"/>
            <a:ext cx="10149537" cy="701733"/>
          </a:xfrm>
          <a:prstGeom prst="rect">
            <a:avLst/>
          </a:prstGeom>
        </p:spPr>
        <p:txBody>
          <a:bodyPr vert="horz" lIns="91440" tIns="45720" rIns="91440" bIns="4572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a:lstStyle>
          <a:p>
            <a:pPr marL="0" indent="0">
              <a:spcBef>
                <a:spcPts val="0"/>
              </a:spcBef>
              <a:spcAft>
                <a:spcPts val="0"/>
              </a:spcAft>
              <a:buNone/>
            </a:pP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オープンデータの公開とその利活用を促進することを目的とし、政府として公開を推奨するデータと、公開するデータの作成にあたり準拠すべきルールやフォーマット等を取りまとめたもの</a:t>
            </a:r>
            <a:endPar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コンテンツ プレースホルダー 2"/>
          <p:cNvSpPr txBox="1">
            <a:spLocks/>
          </p:cNvSpPr>
          <p:nvPr/>
        </p:nvSpPr>
        <p:spPr>
          <a:xfrm>
            <a:off x="1191068" y="1763175"/>
            <a:ext cx="10812673" cy="630398"/>
          </a:xfrm>
          <a:prstGeom prst="rect">
            <a:avLst/>
          </a:prstGeom>
          <a:noFill/>
        </p:spPr>
        <p:txBody>
          <a:bodyPr vert="horz" lIns="91440" tIns="45720" rIns="91440" bIns="4572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a:lstStyle>
          <a:p>
            <a:pPr marL="0" indent="0">
              <a:spcBef>
                <a:spcPts val="0"/>
              </a:spcBef>
              <a:spcAft>
                <a:spcPts val="0"/>
              </a:spcAft>
              <a:buNone/>
            </a:pPr>
            <a:r>
              <a:rPr lang="ja-JP" altLang="en-US" sz="2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以下の（１）または（２）のどちらかを満たすことが条件</a:t>
            </a:r>
            <a:endParaRPr lang="en-US" altLang="ja-JP" sz="2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spcBef>
                <a:spcPts val="0"/>
              </a:spcBef>
              <a:spcAft>
                <a:spcPts val="0"/>
              </a:spcAft>
              <a:buNone/>
            </a:pPr>
            <a:endParaRPr lang="en-US" altLang="ja-JP" sz="2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コンテンツ プレースホルダー 2"/>
          <p:cNvSpPr txBox="1">
            <a:spLocks/>
          </p:cNvSpPr>
          <p:nvPr/>
        </p:nvSpPr>
        <p:spPr>
          <a:xfrm>
            <a:off x="988113" y="3149983"/>
            <a:ext cx="8514476" cy="407907"/>
          </a:xfrm>
          <a:prstGeom prst="rect">
            <a:avLst/>
          </a:prstGeom>
        </p:spPr>
        <p:txBody>
          <a:bodyPr vert="horz" lIns="91440" tIns="45720" rIns="91440" bIns="45720" rtlCol="0" anchor="t" anchorCtr="0">
            <a:noAutofit/>
          </a:bodyPr>
          <a:lstStyle>
            <a:lvl1pPr marL="324000" indent="-324000" algn="l" defTabSz="914400" rtl="0" eaLnBrk="1" latinLnBrk="0" hangingPunct="1">
              <a:lnSpc>
                <a:spcPct val="90000"/>
              </a:lnSpc>
              <a:spcBef>
                <a:spcPts val="1800"/>
              </a:spcBef>
              <a:buClr>
                <a:schemeClr val="accent1"/>
              </a:buClr>
              <a:buFont typeface="Wingdings" panose="05000000000000000000" pitchFamily="2" charset="2"/>
              <a:buChar char="l"/>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594360" indent="-228600" algn="l" defTabSz="914400" rtl="0" eaLnBrk="1" latinLnBrk="0" hangingPunct="1">
              <a:lnSpc>
                <a:spcPct val="90000"/>
              </a:lnSpc>
              <a:spcBef>
                <a:spcPts val="10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23444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5448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182880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9pPr>
          </a:lstStyle>
          <a:p>
            <a:r>
              <a:rPr lang="ja-JP" altLang="en-US" b="1" dirty="0">
                <a:solidFill>
                  <a:schemeClr val="tx2"/>
                </a:solidFill>
              </a:rPr>
              <a:t>推奨データセット</a:t>
            </a:r>
            <a:r>
              <a:rPr lang="ja-JP" altLang="en-US" sz="1600" dirty="0">
                <a:latin typeface="ＭＳ Ｐ明朝" panose="02020600040205080304" pitchFamily="18" charset="-128"/>
                <a:ea typeface="ＭＳ Ｐ明朝" panose="02020600040205080304" pitchFamily="18" charset="-128"/>
              </a:rPr>
              <a:t>　　　　</a:t>
            </a:r>
          </a:p>
          <a:p>
            <a:pPr marL="0" indent="0">
              <a:buFont typeface="Wingdings" panose="05000000000000000000" pitchFamily="2" charset="2"/>
              <a:buNone/>
            </a:pPr>
            <a:endParaRPr lang="ja-JP" altLang="en-US" sz="1800" dirty="0">
              <a:latin typeface="ＭＳ Ｐ明朝" panose="02020600040205080304" pitchFamily="18" charset="-128"/>
              <a:ea typeface="ＭＳ Ｐ明朝" panose="02020600040205080304" pitchFamily="18" charset="-128"/>
            </a:endParaRPr>
          </a:p>
        </p:txBody>
      </p:sp>
      <p:sp>
        <p:nvSpPr>
          <p:cNvPr id="17" name="コンテンツ プレースホルダー 2"/>
          <p:cNvSpPr txBox="1">
            <a:spLocks/>
          </p:cNvSpPr>
          <p:nvPr/>
        </p:nvSpPr>
        <p:spPr>
          <a:xfrm>
            <a:off x="1639050" y="4322741"/>
            <a:ext cx="9961279" cy="1584991"/>
          </a:xfrm>
          <a:prstGeom prst="rect">
            <a:avLst/>
          </a:prstGeom>
          <a:ln w="15875">
            <a:solidFill>
              <a:schemeClr val="tx1"/>
            </a:solidFill>
            <a:prstDash val="sysDash"/>
            <a:miter lim="800000"/>
          </a:ln>
        </p:spPr>
        <p:txBody>
          <a:bodyPr vert="horz" lIns="91440" tIns="45720" rIns="91440" bIns="4572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a:lstStyle>
          <a:p>
            <a:pPr marL="0" indent="0">
              <a:spcBef>
                <a:spcPts val="0"/>
              </a:spcBef>
              <a:spcAft>
                <a:spcPts val="0"/>
              </a:spcAft>
              <a:buNone/>
            </a:pP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基礎編</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01.AED</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設置箇所一覧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02.</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介護サービス事業所一覧</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03.</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医療機関一覧</a:t>
            </a:r>
          </a:p>
          <a:p>
            <a:pPr marL="0" indent="0">
              <a:spcBef>
                <a:spcPts val="0"/>
              </a:spcBef>
              <a:spcAft>
                <a:spcPts val="0"/>
              </a:spcAft>
              <a:buNone/>
            </a:pP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04.</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文化財一覧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05.</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観光施設一覧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06.</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イベント一覧</a:t>
            </a:r>
          </a:p>
          <a:p>
            <a:pPr marL="0" indent="0">
              <a:spcBef>
                <a:spcPts val="0"/>
              </a:spcBef>
              <a:spcAft>
                <a:spcPts val="0"/>
              </a:spcAft>
              <a:buNone/>
            </a:pP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07.</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公衆無線</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LAN</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アクセスポイント一覧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08.</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公衆トイレ一覧</a:t>
            </a:r>
          </a:p>
          <a:p>
            <a:pPr marL="0" indent="0">
              <a:spcBef>
                <a:spcPts val="0"/>
              </a:spcBef>
              <a:spcAft>
                <a:spcPts val="0"/>
              </a:spcAft>
              <a:buNone/>
            </a:pP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09.</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消防水利施設一覧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10.</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指定緊急避難場所一覧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11.</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地域・年齢別人口</a:t>
            </a:r>
          </a:p>
          <a:p>
            <a:pPr marL="0" indent="0">
              <a:spcBef>
                <a:spcPts val="0"/>
              </a:spcBef>
              <a:spcAft>
                <a:spcPts val="0"/>
              </a:spcAft>
              <a:buNone/>
            </a:pP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公共施設一覧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13.</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子育て施設一覧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14.</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オープンデータ一覧</a:t>
            </a:r>
            <a:endPar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indent="0">
              <a:spcBef>
                <a:spcPts val="0"/>
              </a:spcBef>
              <a:spcAft>
                <a:spcPts val="0"/>
              </a:spcAft>
              <a:buNone/>
            </a:pP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応用編</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01.</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食品等営業許可・届出一覧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02.</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ボーリング柱状図等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03.</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都市計画基礎調査情報　</a:t>
            </a:r>
            <a:r>
              <a:rPr lang="en-US" altLang="ja-JP"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04.</a:t>
            </a:r>
            <a:r>
              <a:rPr lang="ja-JP" altLang="en-US" sz="16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調達情報</a:t>
            </a:r>
          </a:p>
        </p:txBody>
      </p:sp>
      <p:sp>
        <p:nvSpPr>
          <p:cNvPr id="18" name="テキスト ボックス 17"/>
          <p:cNvSpPr txBox="1"/>
          <p:nvPr/>
        </p:nvSpPr>
        <p:spPr>
          <a:xfrm>
            <a:off x="1639050" y="5981215"/>
            <a:ext cx="10175871" cy="307777"/>
          </a:xfrm>
          <a:prstGeom prst="rect">
            <a:avLst/>
          </a:prstGeom>
          <a:noFill/>
        </p:spPr>
        <p:txBody>
          <a:bodyPr wrap="square" rtlCol="0">
            <a:spAutoFit/>
          </a:bodyPr>
          <a:lstStyle/>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出典：政府</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CIO</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ポータル オープンデータ取組済自治体資料</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推奨データセット</a:t>
            </a:r>
            <a:r>
              <a:rPr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https://cio.go.jp/policy-opendata</a:t>
            </a:r>
            <a:r>
              <a:rPr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434401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80617" y="2479431"/>
            <a:ext cx="11373612" cy="2373921"/>
          </a:xfrm>
          <a:prstGeom prst="roundRect">
            <a:avLst/>
          </a:prstGeom>
          <a:noFill/>
          <a:ln w="50800">
            <a:solidFill>
              <a:srgbClr val="25C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b="1" i="1"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ご静聴ありがとうございました！</a:t>
            </a:r>
            <a:endParaRPr lang="en-US" altLang="ja-JP" sz="4000" b="1" i="1"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4000" b="1" i="1"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8274" y="3666391"/>
            <a:ext cx="4384896" cy="1030131"/>
          </a:xfrm>
          <a:prstGeom prst="rect">
            <a:avLst/>
          </a:prstGeom>
        </p:spPr>
      </p:pic>
    </p:spTree>
    <p:extLst>
      <p:ext uri="{BB962C8B-B14F-4D97-AF65-F5344CB8AC3E}">
        <p14:creationId xmlns:p14="http://schemas.microsoft.com/office/powerpoint/2010/main" val="386833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cs typeface="Meiryo UI" panose="020B0604030504040204" pitchFamily="50" charset="-128"/>
              </a:rPr>
              <a:t>オープンデータ推進の必要性</a:t>
            </a:r>
            <a:endParaRPr kumimoji="1" lang="ja-JP" dirty="0">
              <a:latin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1</a:t>
            </a:fld>
            <a:endParaRPr kumimoji="1" lang="ja-JP" dirty="0"/>
          </a:p>
        </p:txBody>
      </p:sp>
      <p:sp>
        <p:nvSpPr>
          <p:cNvPr id="24" name="正方形/長方形 23"/>
          <p:cNvSpPr/>
          <p:nvPr/>
        </p:nvSpPr>
        <p:spPr>
          <a:xfrm>
            <a:off x="1343025" y="4848225"/>
            <a:ext cx="275463" cy="290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コンテンツ プレースホルダー 3"/>
          <p:cNvSpPr txBox="1">
            <a:spLocks/>
          </p:cNvSpPr>
          <p:nvPr/>
        </p:nvSpPr>
        <p:spPr bwMode="auto">
          <a:xfrm>
            <a:off x="1343025" y="3262454"/>
            <a:ext cx="8793485" cy="758945"/>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252000" indent="-252000">
              <a:lnSpc>
                <a:spcPct val="110000"/>
              </a:lnSpc>
              <a:spcBef>
                <a:spcPts val="0"/>
              </a:spcBef>
              <a:spcAft>
                <a:spcPts val="300"/>
              </a:spcAft>
              <a:buClrTx/>
              <a:buFont typeface="メイリオ" panose="020B0604030504040204" pitchFamily="50" charset="-128"/>
              <a:buChar char="※"/>
            </a:pPr>
            <a:r>
              <a:rPr kumimoji="0" lang="ja-JP" altLang="en-US" sz="1400" kern="0" dirty="0">
                <a:solidFill>
                  <a:schemeClr val="tx2"/>
                </a:solidFill>
                <a:cs typeface="Meiryo UI" pitchFamily="50" charset="-128"/>
              </a:rPr>
              <a:t>電子データであって、国や地方公共団体、独立行政法人、その他の事業者によりその事務・事業の遂行に当たり、管理・利用・提供されるものをいう</a:t>
            </a:r>
            <a:r>
              <a:rPr kumimoji="0" lang="en-US" altLang="ja-JP" sz="1400" kern="0" dirty="0">
                <a:solidFill>
                  <a:schemeClr val="tx2"/>
                </a:solidFill>
                <a:cs typeface="Meiryo UI" pitchFamily="50" charset="-128"/>
              </a:rPr>
              <a:t>(</a:t>
            </a:r>
            <a:r>
              <a:rPr kumimoji="0" lang="ja-JP" altLang="en-US" sz="1400" kern="0" dirty="0">
                <a:solidFill>
                  <a:schemeClr val="tx2"/>
                </a:solidFill>
                <a:cs typeface="Meiryo UI" pitchFamily="50" charset="-128"/>
              </a:rPr>
              <a:t>国の安全を損ない、公の秩序を妨げ、又は公衆の安全の保護に支障を来すことになるおそれがあるものを除く。</a:t>
            </a:r>
            <a:r>
              <a:rPr kumimoji="0" lang="en-US" altLang="ja-JP" sz="1400" kern="0" dirty="0">
                <a:solidFill>
                  <a:schemeClr val="tx2"/>
                </a:solidFill>
                <a:cs typeface="Meiryo UI" pitchFamily="50" charset="-128"/>
              </a:rPr>
              <a:t>)</a:t>
            </a:r>
            <a:r>
              <a:rPr kumimoji="0" lang="ja-JP" altLang="en-US" sz="1400" kern="0" dirty="0" err="1">
                <a:solidFill>
                  <a:schemeClr val="tx2"/>
                </a:solidFill>
                <a:cs typeface="Meiryo UI" pitchFamily="50" charset="-128"/>
              </a:rPr>
              <a:t>。</a:t>
            </a:r>
            <a:endParaRPr kumimoji="0" lang="ja-JP" altLang="en-US" sz="1400" kern="0" dirty="0">
              <a:solidFill>
                <a:schemeClr val="tx2"/>
              </a:solidFill>
              <a:cs typeface="Meiryo UI" pitchFamily="50" charset="-128"/>
            </a:endParaRPr>
          </a:p>
        </p:txBody>
      </p:sp>
      <p:pic>
        <p:nvPicPr>
          <p:cNvPr id="5" name="図 4"/>
          <p:cNvPicPr>
            <a:picLocks noChangeAspect="1"/>
          </p:cNvPicPr>
          <p:nvPr/>
        </p:nvPicPr>
        <p:blipFill>
          <a:blip r:embed="rId3"/>
          <a:stretch>
            <a:fillRect/>
          </a:stretch>
        </p:blipFill>
        <p:spPr>
          <a:xfrm>
            <a:off x="10323123" y="2817689"/>
            <a:ext cx="1771602" cy="1821042"/>
          </a:xfrm>
          <a:prstGeom prst="rect">
            <a:avLst/>
          </a:prstGeom>
        </p:spPr>
      </p:pic>
      <p:sp>
        <p:nvSpPr>
          <p:cNvPr id="10" name="コンテンツ プレースホルダー 3"/>
          <p:cNvSpPr txBox="1">
            <a:spLocks/>
          </p:cNvSpPr>
          <p:nvPr/>
        </p:nvSpPr>
        <p:spPr bwMode="auto">
          <a:xfrm>
            <a:off x="1618488" y="5686062"/>
            <a:ext cx="7910379" cy="406449"/>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b="1" u="sng" kern="0" dirty="0">
                <a:solidFill>
                  <a:schemeClr val="tx2"/>
                </a:solidFill>
                <a:cs typeface="Meiryo UI" pitchFamily="50" charset="-128"/>
              </a:rPr>
              <a:t>※</a:t>
            </a:r>
            <a:r>
              <a:rPr kumimoji="0" lang="ja-JP" altLang="en-US" sz="1400" b="1" u="sng" kern="0" dirty="0">
                <a:solidFill>
                  <a:schemeClr val="tx2"/>
                </a:solidFill>
                <a:cs typeface="Meiryo UI" pitchFamily="50" charset="-128"/>
              </a:rPr>
              <a:t>令和元年６月１７時点：</a:t>
            </a:r>
            <a:r>
              <a:rPr kumimoji="0" lang="en-US" altLang="ja-JP" sz="1400" b="1" u="sng" kern="0" dirty="0">
                <a:solidFill>
                  <a:schemeClr val="tx2"/>
                </a:solidFill>
                <a:cs typeface="Meiryo UI" pitchFamily="50" charset="-128"/>
              </a:rPr>
              <a:t>   </a:t>
            </a:r>
            <a:r>
              <a:rPr kumimoji="0" lang="ja-JP" altLang="en-US" sz="1400" b="1" u="sng" kern="0" dirty="0">
                <a:solidFill>
                  <a:schemeClr val="tx2"/>
                </a:solidFill>
                <a:cs typeface="Meiryo UI" pitchFamily="50" charset="-128"/>
              </a:rPr>
              <a:t>約３３％（</a:t>
            </a:r>
            <a:r>
              <a:rPr kumimoji="0" lang="en-US" altLang="ja-JP" sz="1400" b="1" u="sng" kern="0" dirty="0">
                <a:solidFill>
                  <a:schemeClr val="tx2"/>
                </a:solidFill>
                <a:cs typeface="Meiryo UI" pitchFamily="50" charset="-128"/>
              </a:rPr>
              <a:t>1,788</a:t>
            </a:r>
            <a:r>
              <a:rPr kumimoji="0" lang="ja-JP" altLang="en-US" sz="1400" b="1" u="sng" kern="0" dirty="0">
                <a:solidFill>
                  <a:schemeClr val="tx2"/>
                </a:solidFill>
                <a:cs typeface="Meiryo UI" pitchFamily="50" charset="-128"/>
              </a:rPr>
              <a:t>団体のうち、</a:t>
            </a:r>
            <a:r>
              <a:rPr kumimoji="0" lang="en-US" altLang="ja-JP" sz="1400" b="1" u="sng" kern="0" dirty="0">
                <a:solidFill>
                  <a:schemeClr val="tx2"/>
                </a:solidFill>
                <a:cs typeface="Meiryo UI" pitchFamily="50" charset="-128"/>
              </a:rPr>
              <a:t>595</a:t>
            </a:r>
            <a:r>
              <a:rPr kumimoji="0" lang="ja-JP" altLang="en-US" sz="1400" b="1" u="sng" kern="0" dirty="0">
                <a:solidFill>
                  <a:schemeClr val="tx2"/>
                </a:solidFill>
                <a:cs typeface="Meiryo UI" pitchFamily="50" charset="-128"/>
              </a:rPr>
              <a:t>団体が取組済）</a:t>
            </a:r>
          </a:p>
        </p:txBody>
      </p:sp>
      <p:sp>
        <p:nvSpPr>
          <p:cNvPr id="12" name="テキスト ボックス 11"/>
          <p:cNvSpPr txBox="1"/>
          <p:nvPr/>
        </p:nvSpPr>
        <p:spPr>
          <a:xfrm>
            <a:off x="79843" y="5980159"/>
            <a:ext cx="13099204" cy="307777"/>
          </a:xfrm>
          <a:prstGeom prst="rect">
            <a:avLst/>
          </a:prstGeom>
          <a:noFill/>
        </p:spPr>
        <p:txBody>
          <a:bodyPr wrap="square" rtlCol="0">
            <a:spAutoFit/>
          </a:bodyPr>
          <a:lstStyle/>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出典：政府</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CIO</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ポータル オープンデータ取組済自治体資料</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地方公共団体におけるオープンデータの取組状況</a:t>
            </a:r>
            <a:r>
              <a:rPr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https://cio.go.jp/policy-opendata</a:t>
            </a:r>
            <a:r>
              <a:rPr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コンテンツ プレースホルダー 2"/>
          <p:cNvSpPr>
            <a:spLocks noGrp="1"/>
          </p:cNvSpPr>
          <p:nvPr>
            <p:ph idx="1"/>
          </p:nvPr>
        </p:nvSpPr>
        <p:spPr>
          <a:xfrm>
            <a:off x="827732" y="1597791"/>
            <a:ext cx="9988549" cy="4284025"/>
          </a:xfrm>
        </p:spPr>
        <p:txBody>
          <a:bodyPr>
            <a:noAutofit/>
          </a:bodyPr>
          <a:lstStyle/>
          <a:p>
            <a:pPr marL="342900" indent="-342900" latinLnBrk="1">
              <a:lnSpc>
                <a:spcPts val="3120"/>
              </a:lnSpc>
            </a:pPr>
            <a:r>
              <a:rPr kumimoji="0" lang="ja-JP" altLang="en-US" sz="2300" dirty="0">
                <a:solidFill>
                  <a:schemeClr val="tx2"/>
                </a:solidFill>
                <a:cs typeface="Meiryo UI" pitchFamily="50" charset="-128"/>
              </a:rPr>
              <a:t>平成</a:t>
            </a:r>
            <a:r>
              <a:rPr kumimoji="0" lang="en-US" altLang="ja-JP" sz="2300" dirty="0">
                <a:solidFill>
                  <a:schemeClr val="tx2"/>
                </a:solidFill>
                <a:cs typeface="Meiryo UI" pitchFamily="50" charset="-128"/>
              </a:rPr>
              <a:t>28</a:t>
            </a:r>
            <a:r>
              <a:rPr kumimoji="0" lang="ja-JP" altLang="en-US" sz="2300" dirty="0">
                <a:solidFill>
                  <a:schemeClr val="tx2"/>
                </a:solidFill>
                <a:cs typeface="Meiryo UI" pitchFamily="50" charset="-128"/>
              </a:rPr>
              <a:t>年</a:t>
            </a:r>
            <a:r>
              <a:rPr kumimoji="0" lang="en-US" altLang="ja-JP" sz="2300" dirty="0">
                <a:solidFill>
                  <a:schemeClr val="tx2"/>
                </a:solidFill>
                <a:cs typeface="Meiryo UI" pitchFamily="50" charset="-128"/>
              </a:rPr>
              <a:t>12</a:t>
            </a:r>
            <a:r>
              <a:rPr kumimoji="0" lang="ja-JP" altLang="en-US" sz="2300" dirty="0">
                <a:solidFill>
                  <a:schemeClr val="tx2"/>
                </a:solidFill>
                <a:cs typeface="Meiryo UI" pitchFamily="50" charset="-128"/>
              </a:rPr>
              <a:t>月</a:t>
            </a:r>
            <a:r>
              <a:rPr kumimoji="0" lang="en-US" altLang="ja-JP" sz="2300" dirty="0">
                <a:solidFill>
                  <a:schemeClr val="tx2"/>
                </a:solidFill>
                <a:cs typeface="Meiryo UI" pitchFamily="50" charset="-128"/>
              </a:rPr>
              <a:t>14</a:t>
            </a:r>
            <a:r>
              <a:rPr kumimoji="0" lang="ja-JP" altLang="en-US" sz="2300" dirty="0">
                <a:solidFill>
                  <a:schemeClr val="tx2"/>
                </a:solidFill>
                <a:cs typeface="Meiryo UI" pitchFamily="50" charset="-128"/>
              </a:rPr>
              <a:t>日に公布・施行された「官民データ活用推進基本法（以降「官民データ法」という。）」第</a:t>
            </a:r>
            <a:r>
              <a:rPr kumimoji="0" lang="en-US" altLang="ja-JP" sz="2300" dirty="0">
                <a:solidFill>
                  <a:schemeClr val="tx2"/>
                </a:solidFill>
                <a:cs typeface="Meiryo UI" pitchFamily="50" charset="-128"/>
              </a:rPr>
              <a:t>11</a:t>
            </a:r>
            <a:r>
              <a:rPr kumimoji="0" lang="ja-JP" altLang="en-US" sz="2300" dirty="0">
                <a:solidFill>
                  <a:schemeClr val="tx2"/>
                </a:solidFill>
                <a:cs typeface="Meiryo UI" pitchFamily="50" charset="-128"/>
              </a:rPr>
              <a:t>条において、国、地方公共団体が保有する</a:t>
            </a:r>
            <a:r>
              <a:rPr kumimoji="0" lang="ja-JP" altLang="en-US" sz="2300" b="1" dirty="0">
                <a:solidFill>
                  <a:srgbClr val="FF0000"/>
                </a:solidFill>
                <a:cs typeface="Meiryo UI" pitchFamily="50" charset="-128"/>
              </a:rPr>
              <a:t>官民データ</a:t>
            </a:r>
            <a:r>
              <a:rPr kumimoji="0" lang="en-US" altLang="ja-JP" sz="2300" b="1" dirty="0">
                <a:solidFill>
                  <a:srgbClr val="FF0000"/>
                </a:solidFill>
                <a:cs typeface="Meiryo UI" pitchFamily="50" charset="-128"/>
              </a:rPr>
              <a:t>(※)</a:t>
            </a:r>
            <a:r>
              <a:rPr kumimoji="0" lang="ja-JP" altLang="en-US" sz="2300" b="1" dirty="0">
                <a:solidFill>
                  <a:srgbClr val="FF0000"/>
                </a:solidFill>
                <a:cs typeface="Meiryo UI" pitchFamily="50" charset="-128"/>
              </a:rPr>
              <a:t>について国民がインターネット等を通じて容易に利用できるよう必要な措置を講ずることが義務付け</a:t>
            </a:r>
            <a:endParaRPr kumimoji="0" lang="en-US" altLang="ja-JP" sz="2300" b="1" dirty="0">
              <a:solidFill>
                <a:srgbClr val="FF0000"/>
              </a:solidFill>
              <a:cs typeface="Meiryo UI" pitchFamily="50" charset="-128"/>
            </a:endParaRPr>
          </a:p>
          <a:p>
            <a:pPr marL="0" indent="0" latinLnBrk="1">
              <a:lnSpc>
                <a:spcPts val="3100"/>
              </a:lnSpc>
              <a:buNone/>
            </a:pPr>
            <a:br>
              <a:rPr kumimoji="0" lang="en-US" altLang="ja-JP" sz="2300" u="sng" dirty="0">
                <a:solidFill>
                  <a:schemeClr val="tx2"/>
                </a:solidFill>
              </a:rPr>
            </a:br>
            <a:endParaRPr kumimoji="0" lang="en-US" altLang="ja-JP" sz="2300" u="sng" dirty="0">
              <a:solidFill>
                <a:schemeClr val="tx2"/>
              </a:solidFill>
              <a:cs typeface="Meiryo UI" pitchFamily="50" charset="-128"/>
            </a:endParaRPr>
          </a:p>
          <a:p>
            <a:pPr marL="342900" indent="-342900" latinLnBrk="1">
              <a:lnSpc>
                <a:spcPts val="3120"/>
              </a:lnSpc>
            </a:pPr>
            <a:r>
              <a:rPr kumimoji="0" lang="ja-JP" altLang="en-US" sz="2300" dirty="0">
                <a:solidFill>
                  <a:schemeClr val="tx2"/>
                </a:solidFill>
                <a:cs typeface="Meiryo UI" pitchFamily="50" charset="-128"/>
              </a:rPr>
              <a:t>官民データ法に基づき、平成</a:t>
            </a:r>
            <a:r>
              <a:rPr kumimoji="0" lang="en-US" altLang="ja-JP" sz="2300" dirty="0">
                <a:solidFill>
                  <a:schemeClr val="tx2"/>
                </a:solidFill>
                <a:cs typeface="Meiryo UI" pitchFamily="50" charset="-128"/>
              </a:rPr>
              <a:t>29</a:t>
            </a:r>
            <a:r>
              <a:rPr kumimoji="0" lang="ja-JP" altLang="en-US" sz="2300" dirty="0">
                <a:solidFill>
                  <a:schemeClr val="tx2"/>
                </a:solidFill>
                <a:cs typeface="Meiryo UI" pitchFamily="50" charset="-128"/>
              </a:rPr>
              <a:t>年</a:t>
            </a:r>
            <a:r>
              <a:rPr kumimoji="0" lang="en-US" altLang="ja-JP" sz="2300" dirty="0">
                <a:solidFill>
                  <a:schemeClr val="tx2"/>
                </a:solidFill>
                <a:cs typeface="Meiryo UI" pitchFamily="50" charset="-128"/>
              </a:rPr>
              <a:t>5</a:t>
            </a:r>
            <a:r>
              <a:rPr kumimoji="0" lang="ja-JP" altLang="en-US" sz="2300" dirty="0">
                <a:solidFill>
                  <a:schemeClr val="tx2"/>
                </a:solidFill>
                <a:cs typeface="Meiryo UI" pitchFamily="50" charset="-128"/>
              </a:rPr>
              <a:t>月</a:t>
            </a:r>
            <a:r>
              <a:rPr kumimoji="0" lang="en-US" altLang="ja-JP" sz="2300" dirty="0">
                <a:solidFill>
                  <a:schemeClr val="tx2"/>
                </a:solidFill>
                <a:cs typeface="Meiryo UI" pitchFamily="50" charset="-128"/>
              </a:rPr>
              <a:t>30</a:t>
            </a:r>
            <a:r>
              <a:rPr kumimoji="0" lang="ja-JP" altLang="en-US" sz="2300" dirty="0">
                <a:solidFill>
                  <a:schemeClr val="tx2"/>
                </a:solidFill>
                <a:cs typeface="Meiryo UI" pitchFamily="50" charset="-128"/>
              </a:rPr>
              <a:t>日に閣議決定された「世界最先端</a:t>
            </a:r>
            <a:r>
              <a:rPr kumimoji="0" lang="en-US" altLang="ja-JP" sz="2300" dirty="0">
                <a:solidFill>
                  <a:schemeClr val="tx2"/>
                </a:solidFill>
                <a:cs typeface="Meiryo UI" pitchFamily="50" charset="-128"/>
              </a:rPr>
              <a:t>IT</a:t>
            </a:r>
            <a:r>
              <a:rPr kumimoji="0" lang="ja-JP" altLang="en-US" sz="2300" dirty="0">
                <a:solidFill>
                  <a:schemeClr val="tx2"/>
                </a:solidFill>
                <a:cs typeface="Meiryo UI" pitchFamily="50" charset="-128"/>
              </a:rPr>
              <a:t>国家創造宣言・官民データ活用推進基本計画」以来、</a:t>
            </a:r>
            <a:r>
              <a:rPr kumimoji="0" lang="ja-JP" altLang="en-US" sz="2300" b="1" dirty="0">
                <a:solidFill>
                  <a:srgbClr val="FF0000"/>
                </a:solidFill>
              </a:rPr>
              <a:t>令和</a:t>
            </a:r>
            <a:r>
              <a:rPr kumimoji="0" lang="en-US" altLang="ja-JP" sz="2300" b="1" dirty="0">
                <a:solidFill>
                  <a:srgbClr val="FF0000"/>
                </a:solidFill>
                <a:cs typeface="Meiryo UI" pitchFamily="50" charset="-128"/>
              </a:rPr>
              <a:t>2</a:t>
            </a:r>
            <a:r>
              <a:rPr kumimoji="0" lang="ja-JP" altLang="en-US" sz="2300" b="1" dirty="0">
                <a:solidFill>
                  <a:srgbClr val="FF0000"/>
                </a:solidFill>
                <a:cs typeface="Meiryo UI" pitchFamily="50" charset="-128"/>
              </a:rPr>
              <a:t>年度までに地方公共団体のオープンデータ取組率</a:t>
            </a:r>
            <a:r>
              <a:rPr kumimoji="0" lang="en-US" altLang="ja-JP" sz="2300" b="1" dirty="0">
                <a:solidFill>
                  <a:srgbClr val="FF0000"/>
                </a:solidFill>
                <a:cs typeface="Meiryo UI" pitchFamily="50" charset="-128"/>
              </a:rPr>
              <a:t>100</a:t>
            </a:r>
            <a:r>
              <a:rPr kumimoji="0" lang="ja-JP" altLang="en-US" sz="2300" b="1" dirty="0">
                <a:solidFill>
                  <a:srgbClr val="FF0000"/>
                </a:solidFill>
                <a:cs typeface="Meiryo UI" pitchFamily="50" charset="-128"/>
              </a:rPr>
              <a:t>％を目標として推進</a:t>
            </a:r>
            <a:endParaRPr kumimoji="0" lang="en-US" altLang="ja-JP" sz="2300" dirty="0">
              <a:solidFill>
                <a:schemeClr val="tx2"/>
              </a:solidFill>
              <a:cs typeface="Meiryo UI" pitchFamily="50" charset="-128"/>
            </a:endParaRPr>
          </a:p>
        </p:txBody>
      </p:sp>
    </p:spTree>
    <p:extLst>
      <p:ext uri="{BB962C8B-B14F-4D97-AF65-F5344CB8AC3E}">
        <p14:creationId xmlns:p14="http://schemas.microsoft.com/office/powerpoint/2010/main" val="3331776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cs typeface="Meiryo UI" panose="020B0604030504040204" pitchFamily="50" charset="-128"/>
              </a:rPr>
              <a:t>全国自治体の状況</a:t>
            </a:r>
            <a:endParaRPr kumimoji="1" lang="ja-JP" dirty="0">
              <a:latin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2</a:t>
            </a:fld>
            <a:endParaRPr kumimoji="1" lang="ja-JP" dirty="0"/>
          </a:p>
        </p:txBody>
      </p:sp>
      <p:sp>
        <p:nvSpPr>
          <p:cNvPr id="24" name="正方形/長方形 23"/>
          <p:cNvSpPr/>
          <p:nvPr/>
        </p:nvSpPr>
        <p:spPr>
          <a:xfrm>
            <a:off x="1343025" y="4848225"/>
            <a:ext cx="275463" cy="2905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コンテンツ プレースホルダー 3"/>
          <p:cNvSpPr txBox="1">
            <a:spLocks/>
          </p:cNvSpPr>
          <p:nvPr/>
        </p:nvSpPr>
        <p:spPr bwMode="auto">
          <a:xfrm>
            <a:off x="7286244" y="5054273"/>
            <a:ext cx="5172456" cy="406449"/>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b="1" u="sng" kern="0" dirty="0">
                <a:solidFill>
                  <a:schemeClr val="tx2"/>
                </a:solidFill>
                <a:cs typeface="Meiryo UI" pitchFamily="50" charset="-128"/>
              </a:rPr>
              <a:t>※</a:t>
            </a:r>
            <a:r>
              <a:rPr kumimoji="0" lang="ja-JP" altLang="en-US" sz="1400" b="1" u="sng" kern="0" dirty="0">
                <a:solidFill>
                  <a:schemeClr val="tx2"/>
                </a:solidFill>
                <a:cs typeface="Meiryo UI" pitchFamily="50" charset="-128"/>
              </a:rPr>
              <a:t>令和元年６月１７日時点：</a:t>
            </a:r>
            <a:endParaRPr kumimoji="0" lang="en-US" altLang="ja-JP" sz="1400" b="1" u="sng" kern="0" dirty="0">
              <a:solidFill>
                <a:schemeClr val="tx2"/>
              </a:solidFill>
              <a:cs typeface="Meiryo UI" pitchFamily="50" charset="-128"/>
            </a:endParaRPr>
          </a:p>
          <a:p>
            <a:pPr marL="0" indent="0">
              <a:lnSpc>
                <a:spcPct val="110000"/>
              </a:lnSpc>
              <a:spcBef>
                <a:spcPts val="0"/>
              </a:spcBef>
              <a:spcAft>
                <a:spcPts val="300"/>
              </a:spcAft>
              <a:buClrTx/>
              <a:buNone/>
            </a:pPr>
            <a:r>
              <a:rPr kumimoji="0" lang="en-US" altLang="ja-JP" sz="1400" b="1" u="sng" kern="0" dirty="0">
                <a:solidFill>
                  <a:schemeClr val="tx2"/>
                </a:solidFill>
                <a:cs typeface="Meiryo UI" pitchFamily="50" charset="-128"/>
              </a:rPr>
              <a:t>   </a:t>
            </a:r>
            <a:r>
              <a:rPr kumimoji="0" lang="ja-JP" altLang="en-US" sz="1400" b="1" u="sng" kern="0" dirty="0">
                <a:solidFill>
                  <a:schemeClr val="tx2"/>
                </a:solidFill>
                <a:cs typeface="Meiryo UI" pitchFamily="50" charset="-128"/>
              </a:rPr>
              <a:t>約３１％（</a:t>
            </a:r>
            <a:r>
              <a:rPr kumimoji="0" lang="en-US" altLang="ja-JP" sz="1400" b="1" u="sng" kern="0" dirty="0">
                <a:solidFill>
                  <a:schemeClr val="tx2"/>
                </a:solidFill>
                <a:cs typeface="Meiryo UI" pitchFamily="50" charset="-128"/>
              </a:rPr>
              <a:t>1,741</a:t>
            </a:r>
            <a:r>
              <a:rPr kumimoji="0" lang="ja-JP" altLang="en-US" sz="1400" b="1" u="sng" kern="0" dirty="0">
                <a:solidFill>
                  <a:schemeClr val="tx2"/>
                </a:solidFill>
                <a:cs typeface="Meiryo UI" pitchFamily="50" charset="-128"/>
              </a:rPr>
              <a:t>市区町村のうち、５４８団体が取組済）</a:t>
            </a:r>
          </a:p>
        </p:txBody>
      </p:sp>
      <p:sp>
        <p:nvSpPr>
          <p:cNvPr id="16" name="コンテンツ プレースホルダー 3"/>
          <p:cNvSpPr txBox="1">
            <a:spLocks/>
          </p:cNvSpPr>
          <p:nvPr/>
        </p:nvSpPr>
        <p:spPr bwMode="auto">
          <a:xfrm>
            <a:off x="725598" y="1389353"/>
            <a:ext cx="1267721" cy="313343"/>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b="1" kern="0" dirty="0">
                <a:solidFill>
                  <a:schemeClr val="tx2"/>
                </a:solidFill>
                <a:cs typeface="Meiryo UI" pitchFamily="50" charset="-128"/>
              </a:rPr>
              <a:t>【</a:t>
            </a:r>
            <a:r>
              <a:rPr kumimoji="0" lang="ja-JP" altLang="en-US" sz="1400" b="1" kern="0" dirty="0">
                <a:solidFill>
                  <a:schemeClr val="tx2"/>
                </a:solidFill>
                <a:cs typeface="Meiryo UI" pitchFamily="50" charset="-128"/>
              </a:rPr>
              <a:t>都道府県</a:t>
            </a:r>
            <a:r>
              <a:rPr kumimoji="0" lang="en-US" altLang="ja-JP" sz="1400" b="1" kern="0" dirty="0">
                <a:solidFill>
                  <a:schemeClr val="tx2"/>
                </a:solidFill>
                <a:cs typeface="Meiryo UI" pitchFamily="50" charset="-128"/>
              </a:rPr>
              <a:t>】</a:t>
            </a:r>
            <a:endParaRPr kumimoji="0" lang="ja-JP" altLang="en-US" sz="1400" b="1" kern="0" dirty="0">
              <a:solidFill>
                <a:schemeClr val="tx2"/>
              </a:solidFill>
              <a:cs typeface="Meiryo UI" pitchFamily="50" charset="-128"/>
            </a:endParaRPr>
          </a:p>
        </p:txBody>
      </p:sp>
      <p:sp>
        <p:nvSpPr>
          <p:cNvPr id="17" name="コンテンツ プレースホルダー 3"/>
          <p:cNvSpPr txBox="1">
            <a:spLocks/>
          </p:cNvSpPr>
          <p:nvPr/>
        </p:nvSpPr>
        <p:spPr bwMode="auto">
          <a:xfrm>
            <a:off x="5723330" y="1389352"/>
            <a:ext cx="2258898" cy="313343"/>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b="1" kern="0" dirty="0">
                <a:solidFill>
                  <a:schemeClr val="tx2"/>
                </a:solidFill>
                <a:cs typeface="Meiryo UI" pitchFamily="50" charset="-128"/>
              </a:rPr>
              <a:t>【</a:t>
            </a:r>
            <a:r>
              <a:rPr kumimoji="0" lang="zh-CN" altLang="en-US" sz="1400" b="1" kern="0" dirty="0">
                <a:solidFill>
                  <a:schemeClr val="tx2"/>
                </a:solidFill>
                <a:cs typeface="Meiryo UI" pitchFamily="50" charset="-128"/>
              </a:rPr>
              <a:t>市区町村（全体）</a:t>
            </a:r>
            <a:r>
              <a:rPr kumimoji="0" lang="en-US" altLang="ja-JP" sz="1400" b="1" kern="0" dirty="0">
                <a:solidFill>
                  <a:schemeClr val="tx2"/>
                </a:solidFill>
                <a:cs typeface="Meiryo UI" pitchFamily="50" charset="-128"/>
              </a:rPr>
              <a:t>】</a:t>
            </a:r>
            <a:endParaRPr kumimoji="0" lang="ja-JP" altLang="en-US" sz="1400" b="1" kern="0" dirty="0">
              <a:solidFill>
                <a:schemeClr val="tx2"/>
              </a:solidFill>
              <a:cs typeface="Meiryo UI" pitchFamily="50" charset="-128"/>
            </a:endParaRPr>
          </a:p>
        </p:txBody>
      </p:sp>
      <p:sp>
        <p:nvSpPr>
          <p:cNvPr id="19" name="コンテンツ プレースホルダー 3"/>
          <p:cNvSpPr txBox="1">
            <a:spLocks/>
          </p:cNvSpPr>
          <p:nvPr/>
        </p:nvSpPr>
        <p:spPr bwMode="auto">
          <a:xfrm>
            <a:off x="1859728" y="5054272"/>
            <a:ext cx="5004488" cy="406449"/>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b="1" u="sng" kern="0" dirty="0">
                <a:solidFill>
                  <a:schemeClr val="tx2"/>
                </a:solidFill>
                <a:cs typeface="Meiryo UI" pitchFamily="50" charset="-128"/>
              </a:rPr>
              <a:t>※</a:t>
            </a:r>
            <a:r>
              <a:rPr kumimoji="0" lang="ja-JP" altLang="en-US" sz="1400" b="1" u="sng" kern="0" dirty="0">
                <a:solidFill>
                  <a:schemeClr val="tx2"/>
                </a:solidFill>
                <a:cs typeface="Meiryo UI" pitchFamily="50" charset="-128"/>
              </a:rPr>
              <a:t>令和元年６月１７日時点：</a:t>
            </a:r>
            <a:endParaRPr kumimoji="0" lang="en-US" altLang="ja-JP" sz="1400" b="1" u="sng" kern="0" dirty="0">
              <a:solidFill>
                <a:schemeClr val="tx2"/>
              </a:solidFill>
              <a:cs typeface="Meiryo UI" pitchFamily="50" charset="-128"/>
            </a:endParaRPr>
          </a:p>
          <a:p>
            <a:pPr marL="0" indent="0">
              <a:lnSpc>
                <a:spcPct val="110000"/>
              </a:lnSpc>
              <a:spcBef>
                <a:spcPts val="0"/>
              </a:spcBef>
              <a:spcAft>
                <a:spcPts val="300"/>
              </a:spcAft>
              <a:buClrTx/>
              <a:buNone/>
            </a:pPr>
            <a:r>
              <a:rPr kumimoji="0" lang="en-US" altLang="ja-JP" sz="1400" b="1" u="sng" kern="0" dirty="0">
                <a:solidFill>
                  <a:schemeClr val="tx2"/>
                </a:solidFill>
                <a:cs typeface="Meiryo UI" pitchFamily="50" charset="-128"/>
              </a:rPr>
              <a:t>   </a:t>
            </a:r>
            <a:r>
              <a:rPr kumimoji="0" lang="ja-JP" altLang="en-US" sz="1400" b="1" u="sng" kern="0" dirty="0">
                <a:solidFill>
                  <a:schemeClr val="tx2"/>
                </a:solidFill>
                <a:cs typeface="Meiryo UI" pitchFamily="50" charset="-128"/>
              </a:rPr>
              <a:t>１００％（</a:t>
            </a:r>
            <a:r>
              <a:rPr kumimoji="0" lang="en-US" altLang="ja-JP" sz="1400" b="1" u="sng" kern="0" dirty="0">
                <a:solidFill>
                  <a:schemeClr val="tx2"/>
                </a:solidFill>
                <a:cs typeface="Meiryo UI" pitchFamily="50" charset="-128"/>
              </a:rPr>
              <a:t>47</a:t>
            </a:r>
            <a:r>
              <a:rPr kumimoji="0" lang="ja-JP" altLang="en-US" sz="1400" b="1" u="sng" kern="0" dirty="0">
                <a:solidFill>
                  <a:schemeClr val="tx2"/>
                </a:solidFill>
                <a:cs typeface="Meiryo UI" pitchFamily="50" charset="-128"/>
              </a:rPr>
              <a:t>都道府県が取組済）</a:t>
            </a:r>
          </a:p>
        </p:txBody>
      </p:sp>
      <p:pic>
        <p:nvPicPr>
          <p:cNvPr id="3" name="図 2"/>
          <p:cNvPicPr>
            <a:picLocks noChangeAspect="1"/>
          </p:cNvPicPr>
          <p:nvPr/>
        </p:nvPicPr>
        <p:blipFill>
          <a:blip r:embed="rId3"/>
          <a:stretch>
            <a:fillRect/>
          </a:stretch>
        </p:blipFill>
        <p:spPr>
          <a:xfrm>
            <a:off x="1796797" y="1429822"/>
            <a:ext cx="3650645" cy="3553034"/>
          </a:xfrm>
          <a:prstGeom prst="rect">
            <a:avLst/>
          </a:prstGeom>
          <a:ln>
            <a:solidFill>
              <a:schemeClr val="tx2"/>
            </a:solidFill>
          </a:ln>
        </p:spPr>
      </p:pic>
      <p:pic>
        <p:nvPicPr>
          <p:cNvPr id="6" name="図 5"/>
          <p:cNvPicPr>
            <a:picLocks noChangeAspect="1"/>
          </p:cNvPicPr>
          <p:nvPr/>
        </p:nvPicPr>
        <p:blipFill>
          <a:blip r:embed="rId4"/>
          <a:stretch>
            <a:fillRect/>
          </a:stretch>
        </p:blipFill>
        <p:spPr>
          <a:xfrm>
            <a:off x="7491399" y="1429820"/>
            <a:ext cx="3605190" cy="3553035"/>
          </a:xfrm>
          <a:prstGeom prst="rect">
            <a:avLst/>
          </a:prstGeom>
          <a:ln>
            <a:solidFill>
              <a:schemeClr val="tx2"/>
            </a:solidFill>
          </a:ln>
        </p:spPr>
      </p:pic>
      <p:sp>
        <p:nvSpPr>
          <p:cNvPr id="13" name="テキスト ボックス 12"/>
          <p:cNvSpPr txBox="1"/>
          <p:nvPr/>
        </p:nvSpPr>
        <p:spPr>
          <a:xfrm>
            <a:off x="161905" y="5658950"/>
            <a:ext cx="13099204" cy="307777"/>
          </a:xfrm>
          <a:prstGeom prst="rect">
            <a:avLst/>
          </a:prstGeom>
          <a:noFill/>
        </p:spPr>
        <p:txBody>
          <a:bodyPr wrap="square" rtlCol="0">
            <a:spAutoFit/>
          </a:bodyPr>
          <a:lstStyle/>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IT Dashboard (https://www.itdashboard.go.jp)</a:t>
            </a:r>
            <a:endParaRPr kumimoji="1"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 name="図 6"/>
          <p:cNvPicPr>
            <a:picLocks noChangeAspect="1"/>
          </p:cNvPicPr>
          <p:nvPr/>
        </p:nvPicPr>
        <p:blipFill>
          <a:blip r:embed="rId5"/>
          <a:stretch>
            <a:fillRect/>
          </a:stretch>
        </p:blipFill>
        <p:spPr>
          <a:xfrm>
            <a:off x="4427383" y="4208263"/>
            <a:ext cx="901121" cy="684852"/>
          </a:xfrm>
          <a:prstGeom prst="rect">
            <a:avLst/>
          </a:prstGeom>
        </p:spPr>
      </p:pic>
      <p:pic>
        <p:nvPicPr>
          <p:cNvPr id="14" name="図 13"/>
          <p:cNvPicPr>
            <a:picLocks noChangeAspect="1"/>
          </p:cNvPicPr>
          <p:nvPr/>
        </p:nvPicPr>
        <p:blipFill>
          <a:blip r:embed="rId5"/>
          <a:stretch>
            <a:fillRect/>
          </a:stretch>
        </p:blipFill>
        <p:spPr>
          <a:xfrm>
            <a:off x="10103138" y="4208263"/>
            <a:ext cx="901121" cy="684852"/>
          </a:xfrm>
          <a:prstGeom prst="rect">
            <a:avLst/>
          </a:prstGeom>
        </p:spPr>
      </p:pic>
      <p:sp>
        <p:nvSpPr>
          <p:cNvPr id="15" name="テキスト ボックス 14"/>
          <p:cNvSpPr txBox="1"/>
          <p:nvPr/>
        </p:nvSpPr>
        <p:spPr>
          <a:xfrm>
            <a:off x="161905" y="5950528"/>
            <a:ext cx="13099204" cy="307777"/>
          </a:xfrm>
          <a:prstGeom prst="rect">
            <a:avLst/>
          </a:prstGeom>
          <a:noFill/>
        </p:spPr>
        <p:txBody>
          <a:bodyPr wrap="square" rtlCol="0">
            <a:spAutoFit/>
          </a:bodyPr>
          <a:lstStyle/>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出典：政府</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CIO</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ポータル オープンデータ取組済自治体資料</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オープンデータ取組済自治体マップ</a:t>
            </a:r>
            <a:r>
              <a:rPr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https://cio.go.jp/policy-opendata</a:t>
            </a:r>
            <a:r>
              <a:rPr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54229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cs typeface="Meiryo UI" panose="020B0604030504040204" pitchFamily="50" charset="-128"/>
              </a:rPr>
              <a:t>県内自治体の状況</a:t>
            </a:r>
            <a:endParaRPr kumimoji="1" lang="ja-JP" dirty="0">
              <a:latin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3</a:t>
            </a:fld>
            <a:endParaRPr kumimoji="1" lang="ja-JP" dirty="0"/>
          </a:p>
        </p:txBody>
      </p:sp>
      <p:sp>
        <p:nvSpPr>
          <p:cNvPr id="11" name="コンテンツ プレースホルダー 6"/>
          <p:cNvSpPr>
            <a:spLocks noGrp="1"/>
          </p:cNvSpPr>
          <p:nvPr>
            <p:ph idx="1"/>
          </p:nvPr>
        </p:nvSpPr>
        <p:spPr>
          <a:xfrm>
            <a:off x="883275" y="1397175"/>
            <a:ext cx="7817483" cy="4858062"/>
          </a:xfrm>
        </p:spPr>
        <p:txBody>
          <a:bodyPr anchor="t" anchorCtr="0"/>
          <a:lstStyle/>
          <a:p>
            <a:r>
              <a:rPr lang="ja-JP" altLang="en-US" dirty="0"/>
              <a:t>県および</a:t>
            </a:r>
            <a:r>
              <a:rPr lang="en-US" altLang="ja-JP" dirty="0"/>
              <a:t>9</a:t>
            </a:r>
            <a:r>
              <a:rPr kumimoji="1" lang="ja-JP" altLang="en-US" dirty="0"/>
              <a:t>市</a:t>
            </a:r>
            <a:r>
              <a:rPr lang="en-US" altLang="ja-JP" dirty="0"/>
              <a:t>3</a:t>
            </a:r>
            <a:r>
              <a:rPr kumimoji="1" lang="ja-JP" altLang="en-US" dirty="0"/>
              <a:t>町が</a:t>
            </a:r>
            <a:r>
              <a:rPr lang="ja-JP" altLang="en-US" dirty="0"/>
              <a:t>公開</a:t>
            </a:r>
            <a:r>
              <a:rPr lang="ja-JP" altLang="en-US" sz="1400" dirty="0"/>
              <a:t>（令和元年</a:t>
            </a:r>
            <a:r>
              <a:rPr lang="en-US" altLang="ja-JP" sz="1400" dirty="0"/>
              <a:t>6</a:t>
            </a:r>
            <a:r>
              <a:rPr lang="ja-JP" altLang="en-US" sz="1400" dirty="0"/>
              <a:t>月</a:t>
            </a:r>
            <a:r>
              <a:rPr lang="en-US" altLang="ja-JP" sz="1400" dirty="0"/>
              <a:t>17</a:t>
            </a:r>
            <a:r>
              <a:rPr lang="ja-JP" altLang="en-US" sz="1400" dirty="0"/>
              <a:t>日時点）</a:t>
            </a:r>
            <a:endParaRPr kumimoji="1" lang="ja-JP" altLang="en-US" sz="1400" dirty="0"/>
          </a:p>
        </p:txBody>
      </p:sp>
      <p:graphicFrame>
        <p:nvGraphicFramePr>
          <p:cNvPr id="12" name="表 11"/>
          <p:cNvGraphicFramePr>
            <a:graphicFrameLocks noGrp="1"/>
          </p:cNvGraphicFramePr>
          <p:nvPr>
            <p:extLst>
              <p:ext uri="{D42A27DB-BD31-4B8C-83A1-F6EECF244321}">
                <p14:modId xmlns:p14="http://schemas.microsoft.com/office/powerpoint/2010/main" val="2128710600"/>
              </p:ext>
            </p:extLst>
          </p:nvPr>
        </p:nvGraphicFramePr>
        <p:xfrm>
          <a:off x="3256606" y="1951897"/>
          <a:ext cx="5384061" cy="4141715"/>
        </p:xfrm>
        <a:graphic>
          <a:graphicData uri="http://schemas.openxmlformats.org/drawingml/2006/table">
            <a:tbl>
              <a:tblPr firstRow="1" bandRow="1">
                <a:tableStyleId>{9DCAF9ED-07DC-4A11-8D7F-57B35C25682E}</a:tableStyleId>
              </a:tblPr>
              <a:tblGrid>
                <a:gridCol w="914910">
                  <a:extLst>
                    <a:ext uri="{9D8B030D-6E8A-4147-A177-3AD203B41FA5}">
                      <a16:colId xmlns:a16="http://schemas.microsoft.com/office/drawing/2014/main" val="20000"/>
                    </a:ext>
                  </a:extLst>
                </a:gridCol>
                <a:gridCol w="932776">
                  <a:extLst>
                    <a:ext uri="{9D8B030D-6E8A-4147-A177-3AD203B41FA5}">
                      <a16:colId xmlns:a16="http://schemas.microsoft.com/office/drawing/2014/main" val="20001"/>
                    </a:ext>
                  </a:extLst>
                </a:gridCol>
                <a:gridCol w="3536375">
                  <a:extLst>
                    <a:ext uri="{9D8B030D-6E8A-4147-A177-3AD203B41FA5}">
                      <a16:colId xmlns:a16="http://schemas.microsoft.com/office/drawing/2014/main" val="20002"/>
                    </a:ext>
                  </a:extLst>
                </a:gridCol>
              </a:tblGrid>
              <a:tr h="3685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自治体名</a:t>
                      </a:r>
                      <a:endParaRPr kumimoji="1" lang="ja-JP" altLang="en-US" sz="1400" b="1" dirty="0">
                        <a:solidFill>
                          <a:schemeClr val="tx2"/>
                        </a:solidFill>
                        <a:latin typeface="ＭＳ Ｐ明朝" panose="02020600040205080304" pitchFamily="18" charset="-128"/>
                        <a:ea typeface="ＭＳ Ｐ明朝" panose="02020600040205080304" pitchFamily="18" charset="-128"/>
                      </a:endParaRPr>
                    </a:p>
                  </a:txBody>
                  <a:tcPr anchor="ctr"/>
                </a:tc>
                <a:tc>
                  <a:txBody>
                    <a:bodyPr/>
                    <a:lstStyle/>
                    <a:p>
                      <a:pPr algn="ctr"/>
                      <a:r>
                        <a:rPr kumimoji="1" lang="ja-JP" altLang="en-US" sz="1400" b="1" dirty="0">
                          <a:solidFill>
                            <a:schemeClr val="bg1"/>
                          </a:solidFill>
                          <a:latin typeface="+mn-ea"/>
                          <a:ea typeface="+mn-ea"/>
                        </a:rPr>
                        <a:t>公開開始</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主なデータ</a:t>
                      </a:r>
                      <a:endParaRPr kumimoji="1" lang="ja-JP" altLang="en-US" sz="1400" b="1" dirty="0">
                        <a:solidFill>
                          <a:schemeClr val="tx2"/>
                        </a:solidFill>
                        <a:latin typeface="ＭＳ Ｐ明朝" panose="02020600040205080304" pitchFamily="18" charset="-128"/>
                        <a:ea typeface="ＭＳ Ｐ明朝" panose="02020600040205080304" pitchFamily="18" charset="-128"/>
                      </a:endParaRPr>
                    </a:p>
                  </a:txBody>
                  <a:tcPr anchor="ctr"/>
                </a:tc>
                <a:extLst>
                  <a:ext uri="{0D108BD9-81ED-4DB2-BD59-A6C34878D82A}">
                    <a16:rowId xmlns:a16="http://schemas.microsoft.com/office/drawing/2014/main" val="3167711894"/>
                  </a:ext>
                </a:extLst>
              </a:tr>
              <a:tr h="414131">
                <a:tc>
                  <a:txBody>
                    <a:bodyPr/>
                    <a:lstStyle/>
                    <a:p>
                      <a:pPr algn="l"/>
                      <a:r>
                        <a:rPr kumimoji="1" lang="ja-JP" altLang="en-US" sz="1050" b="0" dirty="0">
                          <a:solidFill>
                            <a:schemeClr val="tx2"/>
                          </a:solidFill>
                          <a:latin typeface="+mn-ea"/>
                          <a:ea typeface="+mn-ea"/>
                        </a:rPr>
                        <a:t>金沢市</a:t>
                      </a:r>
                    </a:p>
                  </a:txBody>
                  <a:tcPr anchor="ctr"/>
                </a:tc>
                <a:tc>
                  <a:txBody>
                    <a:bodyPr/>
                    <a:lstStyle/>
                    <a:p>
                      <a:pPr algn="l"/>
                      <a:r>
                        <a:rPr kumimoji="1" lang="en-US" altLang="ja-JP" sz="1050" b="0" dirty="0">
                          <a:solidFill>
                            <a:schemeClr val="tx2"/>
                          </a:solidFill>
                          <a:latin typeface="+mn-ea"/>
                          <a:ea typeface="+mn-ea"/>
                        </a:rPr>
                        <a:t>H25.1</a:t>
                      </a:r>
                      <a:r>
                        <a:rPr kumimoji="1" lang="ja-JP" altLang="en-US" sz="1050" b="0" dirty="0">
                          <a:solidFill>
                            <a:schemeClr val="tx2"/>
                          </a:solidFill>
                          <a:latin typeface="+mn-ea"/>
                          <a:ea typeface="+mn-ea"/>
                        </a:rPr>
                        <a:t>～</a:t>
                      </a:r>
                      <a:endParaRPr kumimoji="1" lang="en-US" altLang="ja-JP" sz="1050" b="0" dirty="0">
                        <a:solidFill>
                          <a:schemeClr val="tx2"/>
                        </a:solidFill>
                        <a:latin typeface="+mn-ea"/>
                        <a:ea typeface="+mn-ea"/>
                      </a:endParaRPr>
                    </a:p>
                  </a:txBody>
                  <a:tcPr anchor="ctr"/>
                </a:tc>
                <a:tc>
                  <a:txBody>
                    <a:bodyPr/>
                    <a:lstStyle/>
                    <a:p>
                      <a:pPr algn="l"/>
                      <a:r>
                        <a:rPr kumimoji="1" lang="ja-JP" altLang="en-US" sz="1050" b="0" dirty="0">
                          <a:solidFill>
                            <a:schemeClr val="tx2"/>
                          </a:solidFill>
                          <a:latin typeface="+mn-ea"/>
                          <a:ea typeface="+mn-ea"/>
                        </a:rPr>
                        <a:t>施設情報、統計情報、イベント情報、バス情報、画像（施設、風景など）等</a:t>
                      </a:r>
                    </a:p>
                  </a:txBody>
                  <a:tcPr anchor="ctr"/>
                </a:tc>
                <a:extLst>
                  <a:ext uri="{0D108BD9-81ED-4DB2-BD59-A6C34878D82A}">
                    <a16:rowId xmlns:a16="http://schemas.microsoft.com/office/drawing/2014/main" val="672959474"/>
                  </a:ext>
                </a:extLst>
              </a:tr>
              <a:tr h="414131">
                <a:tc>
                  <a:txBody>
                    <a:bodyPr/>
                    <a:lstStyle/>
                    <a:p>
                      <a:pPr algn="l"/>
                      <a:r>
                        <a:rPr kumimoji="1" lang="ja-JP" altLang="en-US" sz="1050" b="0" dirty="0">
                          <a:solidFill>
                            <a:schemeClr val="tx2"/>
                          </a:solidFill>
                          <a:latin typeface="+mn-ea"/>
                          <a:ea typeface="+mn-ea"/>
                        </a:rPr>
                        <a:t>野々市市</a:t>
                      </a:r>
                    </a:p>
                  </a:txBody>
                  <a:tcPr anchor="ctr"/>
                </a:tc>
                <a:tc>
                  <a:txBody>
                    <a:bodyPr/>
                    <a:lstStyle/>
                    <a:p>
                      <a:pPr algn="l"/>
                      <a:r>
                        <a:rPr kumimoji="1" lang="en-US" altLang="ja-JP" sz="1050" b="0" dirty="0">
                          <a:solidFill>
                            <a:schemeClr val="tx2"/>
                          </a:solidFill>
                          <a:latin typeface="+mn-ea"/>
                          <a:ea typeface="+mn-ea"/>
                        </a:rPr>
                        <a:t>H25.6</a:t>
                      </a:r>
                      <a:r>
                        <a:rPr kumimoji="1" lang="ja-JP" altLang="en-US" sz="1050" b="0" dirty="0">
                          <a:solidFill>
                            <a:schemeClr val="tx2"/>
                          </a:solidFill>
                          <a:latin typeface="+mn-ea"/>
                          <a:ea typeface="+mn-ea"/>
                        </a:rPr>
                        <a:t>～</a:t>
                      </a:r>
                    </a:p>
                  </a:txBody>
                  <a:tcPr anchor="ctr"/>
                </a:tc>
                <a:tc>
                  <a:txBody>
                    <a:bodyPr/>
                    <a:lstStyle/>
                    <a:p>
                      <a:pPr algn="l"/>
                      <a:r>
                        <a:rPr kumimoji="1" lang="zh-TW" altLang="en-US" sz="1050" b="0" dirty="0">
                          <a:solidFill>
                            <a:schemeClr val="tx2"/>
                          </a:solidFill>
                          <a:latin typeface="+mn-ea"/>
                          <a:ea typeface="+mn-ea"/>
                        </a:rPr>
                        <a:t>施設情報</a:t>
                      </a:r>
                      <a:r>
                        <a:rPr kumimoji="1" lang="ja-JP" altLang="en-US" sz="1050" b="0" dirty="0" err="1">
                          <a:solidFill>
                            <a:schemeClr val="tx2"/>
                          </a:solidFill>
                          <a:latin typeface="+mn-ea"/>
                          <a:ea typeface="+mn-ea"/>
                        </a:rPr>
                        <a:t>、</a:t>
                      </a:r>
                      <a:r>
                        <a:rPr kumimoji="1" lang="zh-TW" altLang="en-US" sz="1050" b="0" dirty="0">
                          <a:solidFill>
                            <a:schemeClr val="tx2"/>
                          </a:solidFill>
                          <a:latin typeface="+mn-ea"/>
                          <a:ea typeface="+mn-ea"/>
                        </a:rPr>
                        <a:t>統計情報</a:t>
                      </a:r>
                      <a:r>
                        <a:rPr kumimoji="1" lang="ja-JP" altLang="en-US" sz="1050" b="0" dirty="0" err="1">
                          <a:solidFill>
                            <a:schemeClr val="tx2"/>
                          </a:solidFill>
                          <a:latin typeface="+mn-ea"/>
                          <a:ea typeface="+mn-ea"/>
                        </a:rPr>
                        <a:t>、</a:t>
                      </a:r>
                      <a:r>
                        <a:rPr kumimoji="1" lang="ja-JP" altLang="en-US" sz="1050" b="0" dirty="0">
                          <a:solidFill>
                            <a:schemeClr val="tx2"/>
                          </a:solidFill>
                          <a:latin typeface="+mn-ea"/>
                          <a:ea typeface="+mn-ea"/>
                        </a:rPr>
                        <a:t>バス情報、画像（土器文様など）等</a:t>
                      </a:r>
                    </a:p>
                  </a:txBody>
                  <a:tcPr anchor="ctr"/>
                </a:tc>
                <a:extLst>
                  <a:ext uri="{0D108BD9-81ED-4DB2-BD59-A6C34878D82A}">
                    <a16:rowId xmlns:a16="http://schemas.microsoft.com/office/drawing/2014/main" val="3092350200"/>
                  </a:ext>
                </a:extLst>
              </a:tr>
              <a:tr h="253080">
                <a:tc>
                  <a:txBody>
                    <a:bodyPr/>
                    <a:lstStyle/>
                    <a:p>
                      <a:pPr algn="l"/>
                      <a:r>
                        <a:rPr kumimoji="1" lang="ja-JP" altLang="en-US" sz="1050" b="0" dirty="0">
                          <a:solidFill>
                            <a:schemeClr val="tx2"/>
                          </a:solidFill>
                          <a:latin typeface="+mn-ea"/>
                          <a:ea typeface="+mn-ea"/>
                        </a:rPr>
                        <a:t>内灘町</a:t>
                      </a:r>
                    </a:p>
                  </a:txBody>
                  <a:tcPr anchor="ctr"/>
                </a:tc>
                <a:tc>
                  <a:txBody>
                    <a:bodyPr/>
                    <a:lstStyle/>
                    <a:p>
                      <a:pPr algn="l"/>
                      <a:r>
                        <a:rPr kumimoji="1" lang="en-US" altLang="ja-JP" sz="1050" b="0" dirty="0">
                          <a:solidFill>
                            <a:schemeClr val="tx2"/>
                          </a:solidFill>
                          <a:latin typeface="+mn-ea"/>
                          <a:ea typeface="+mn-ea"/>
                        </a:rPr>
                        <a:t>H25.11</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施設情報、バス情報等</a:t>
                      </a:r>
                    </a:p>
                  </a:txBody>
                  <a:tcPr anchor="ctr"/>
                </a:tc>
                <a:extLst>
                  <a:ext uri="{0D108BD9-81ED-4DB2-BD59-A6C34878D82A}">
                    <a16:rowId xmlns:a16="http://schemas.microsoft.com/office/drawing/2014/main" val="993194888"/>
                  </a:ext>
                </a:extLst>
              </a:tr>
              <a:tr h="253080">
                <a:tc>
                  <a:txBody>
                    <a:bodyPr/>
                    <a:lstStyle/>
                    <a:p>
                      <a:pPr algn="l"/>
                      <a:r>
                        <a:rPr kumimoji="1" lang="ja-JP" altLang="en-US" sz="1050" b="0" dirty="0">
                          <a:solidFill>
                            <a:schemeClr val="tx2"/>
                          </a:solidFill>
                          <a:latin typeface="+mn-ea"/>
                          <a:ea typeface="+mn-ea"/>
                        </a:rPr>
                        <a:t>白山市</a:t>
                      </a:r>
                    </a:p>
                  </a:txBody>
                  <a:tcPr anchor="ctr"/>
                </a:tc>
                <a:tc>
                  <a:txBody>
                    <a:bodyPr/>
                    <a:lstStyle/>
                    <a:p>
                      <a:pPr algn="l"/>
                      <a:r>
                        <a:rPr kumimoji="1" lang="en-US" altLang="ja-JP" sz="1050" b="0" dirty="0">
                          <a:solidFill>
                            <a:schemeClr val="tx2"/>
                          </a:solidFill>
                          <a:latin typeface="+mn-ea"/>
                          <a:ea typeface="+mn-ea"/>
                        </a:rPr>
                        <a:t>H26.10</a:t>
                      </a:r>
                      <a:r>
                        <a:rPr kumimoji="1" lang="ja-JP" altLang="en-US" sz="1050" b="0" dirty="0">
                          <a:solidFill>
                            <a:schemeClr val="tx2"/>
                          </a:solidFill>
                          <a:latin typeface="+mn-ea"/>
                          <a:ea typeface="+mn-ea"/>
                        </a:rPr>
                        <a:t>～</a:t>
                      </a:r>
                    </a:p>
                  </a:txBody>
                  <a:tcPr anchor="ctr"/>
                </a:tc>
                <a:tc>
                  <a:txBody>
                    <a:bodyPr/>
                    <a:lstStyle/>
                    <a:p>
                      <a:pPr algn="l"/>
                      <a:r>
                        <a:rPr kumimoji="1" lang="zh-TW" altLang="en-US" sz="1050" b="0" dirty="0">
                          <a:solidFill>
                            <a:schemeClr val="tx2"/>
                          </a:solidFill>
                          <a:latin typeface="+mn-ea"/>
                          <a:ea typeface="+mn-ea"/>
                        </a:rPr>
                        <a:t>施設情報</a:t>
                      </a:r>
                      <a:r>
                        <a:rPr kumimoji="1" lang="ja-JP" altLang="en-US" sz="1050" b="0" dirty="0" err="1">
                          <a:solidFill>
                            <a:schemeClr val="tx2"/>
                          </a:solidFill>
                          <a:latin typeface="+mn-ea"/>
                          <a:ea typeface="+mn-ea"/>
                        </a:rPr>
                        <a:t>、</a:t>
                      </a:r>
                      <a:r>
                        <a:rPr kumimoji="1" lang="zh-TW" altLang="en-US" sz="1050" b="0" dirty="0">
                          <a:solidFill>
                            <a:schemeClr val="tx2"/>
                          </a:solidFill>
                          <a:latin typeface="+mn-ea"/>
                          <a:ea typeface="+mn-ea"/>
                        </a:rPr>
                        <a:t>統計情報</a:t>
                      </a:r>
                      <a:endParaRPr kumimoji="1" lang="ja-JP" altLang="en-US" sz="1050" b="0" dirty="0">
                        <a:solidFill>
                          <a:schemeClr val="tx2"/>
                        </a:solidFill>
                        <a:latin typeface="+mn-ea"/>
                        <a:ea typeface="+mn-ea"/>
                      </a:endParaRPr>
                    </a:p>
                  </a:txBody>
                  <a:tcPr anchor="ctr"/>
                </a:tc>
                <a:extLst>
                  <a:ext uri="{0D108BD9-81ED-4DB2-BD59-A6C34878D82A}">
                    <a16:rowId xmlns:a16="http://schemas.microsoft.com/office/drawing/2014/main" val="10000"/>
                  </a:ext>
                </a:extLst>
              </a:tr>
              <a:tr h="253080">
                <a:tc>
                  <a:txBody>
                    <a:bodyPr/>
                    <a:lstStyle/>
                    <a:p>
                      <a:r>
                        <a:rPr kumimoji="1" lang="ja-JP" altLang="en-US" sz="1050" b="0" dirty="0">
                          <a:solidFill>
                            <a:schemeClr val="tx2"/>
                          </a:solidFill>
                          <a:latin typeface="+mn-ea"/>
                          <a:ea typeface="+mn-ea"/>
                        </a:rPr>
                        <a:t>珠洲市</a:t>
                      </a:r>
                    </a:p>
                  </a:txBody>
                  <a:tcPr anchor="ctr"/>
                </a:tc>
                <a:tc>
                  <a:txBody>
                    <a:bodyPr/>
                    <a:lstStyle/>
                    <a:p>
                      <a:pPr algn="l"/>
                      <a:r>
                        <a:rPr kumimoji="1" lang="en-US" altLang="ja-JP" sz="1050" b="0" dirty="0">
                          <a:solidFill>
                            <a:schemeClr val="tx2"/>
                          </a:solidFill>
                          <a:latin typeface="+mn-ea"/>
                          <a:ea typeface="+mn-ea"/>
                        </a:rPr>
                        <a:t>H26.11</a:t>
                      </a:r>
                      <a:r>
                        <a:rPr kumimoji="1" lang="ja-JP" altLang="en-US" sz="1050" b="0" dirty="0">
                          <a:solidFill>
                            <a:schemeClr val="tx2"/>
                          </a:solidFill>
                          <a:latin typeface="+mn-ea"/>
                          <a:ea typeface="+mn-ea"/>
                        </a:rPr>
                        <a:t>～</a:t>
                      </a:r>
                    </a:p>
                  </a:txBody>
                  <a:tcPr anchor="ctr"/>
                </a:tc>
                <a:tc>
                  <a:txBody>
                    <a:bodyPr/>
                    <a:lstStyle/>
                    <a:p>
                      <a:pPr algn="l"/>
                      <a:r>
                        <a:rPr kumimoji="1" lang="zh-TW" altLang="en-US" sz="1050" b="0" dirty="0">
                          <a:solidFill>
                            <a:schemeClr val="tx2"/>
                          </a:solidFill>
                          <a:latin typeface="+mn-ea"/>
                          <a:ea typeface="+mn-ea"/>
                        </a:rPr>
                        <a:t>施設情報</a:t>
                      </a:r>
                      <a:r>
                        <a:rPr kumimoji="1" lang="ja-JP" altLang="en-US" sz="1050" b="0" dirty="0" err="1">
                          <a:solidFill>
                            <a:schemeClr val="tx2"/>
                          </a:solidFill>
                          <a:latin typeface="+mn-ea"/>
                          <a:ea typeface="+mn-ea"/>
                        </a:rPr>
                        <a:t>、</a:t>
                      </a:r>
                      <a:r>
                        <a:rPr kumimoji="1" lang="zh-TW" altLang="en-US" sz="1050" b="0" dirty="0">
                          <a:solidFill>
                            <a:schemeClr val="tx2"/>
                          </a:solidFill>
                          <a:latin typeface="+mn-ea"/>
                          <a:ea typeface="+mn-ea"/>
                        </a:rPr>
                        <a:t>統計情報</a:t>
                      </a:r>
                      <a:r>
                        <a:rPr kumimoji="1" lang="ja-JP" altLang="en-US" sz="1050" b="0" dirty="0" err="1">
                          <a:solidFill>
                            <a:schemeClr val="tx2"/>
                          </a:solidFill>
                          <a:latin typeface="+mn-ea"/>
                          <a:ea typeface="+mn-ea"/>
                        </a:rPr>
                        <a:t>、</a:t>
                      </a:r>
                      <a:r>
                        <a:rPr kumimoji="1" lang="ja-JP" altLang="en-US" sz="1050" b="0" dirty="0">
                          <a:solidFill>
                            <a:schemeClr val="tx2"/>
                          </a:solidFill>
                          <a:latin typeface="+mn-ea"/>
                          <a:ea typeface="+mn-ea"/>
                        </a:rPr>
                        <a:t>バス情報等</a:t>
                      </a:r>
                    </a:p>
                  </a:txBody>
                  <a:tcPr anchor="ctr"/>
                </a:tc>
                <a:extLst>
                  <a:ext uri="{0D108BD9-81ED-4DB2-BD59-A6C34878D82A}">
                    <a16:rowId xmlns:a16="http://schemas.microsoft.com/office/drawing/2014/main" val="10001"/>
                  </a:ext>
                </a:extLst>
              </a:tr>
              <a:tr h="253080">
                <a:tc>
                  <a:txBody>
                    <a:bodyPr/>
                    <a:lstStyle/>
                    <a:p>
                      <a:r>
                        <a:rPr kumimoji="1" lang="ja-JP" altLang="en-US" sz="1050" b="0" dirty="0">
                          <a:solidFill>
                            <a:schemeClr val="tx2"/>
                          </a:solidFill>
                          <a:latin typeface="+mn-ea"/>
                          <a:ea typeface="+mn-ea"/>
                        </a:rPr>
                        <a:t>七尾市</a:t>
                      </a:r>
                    </a:p>
                  </a:txBody>
                  <a:tcPr anchor="ctr"/>
                </a:tc>
                <a:tc>
                  <a:txBody>
                    <a:bodyPr/>
                    <a:lstStyle/>
                    <a:p>
                      <a:pPr algn="l"/>
                      <a:r>
                        <a:rPr kumimoji="1" lang="en-US" altLang="ja-JP" sz="1050" b="0" dirty="0">
                          <a:solidFill>
                            <a:schemeClr val="tx2"/>
                          </a:solidFill>
                          <a:latin typeface="+mn-ea"/>
                          <a:ea typeface="+mn-ea"/>
                        </a:rPr>
                        <a:t>H26.12</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統計情報</a:t>
                      </a:r>
                    </a:p>
                  </a:txBody>
                  <a:tcPr anchor="ctr"/>
                </a:tc>
                <a:extLst>
                  <a:ext uri="{0D108BD9-81ED-4DB2-BD59-A6C34878D82A}">
                    <a16:rowId xmlns:a16="http://schemas.microsoft.com/office/drawing/2014/main" val="10002"/>
                  </a:ext>
                </a:extLst>
              </a:tr>
              <a:tr h="253080">
                <a:tc>
                  <a:txBody>
                    <a:bodyPr/>
                    <a:lstStyle/>
                    <a:p>
                      <a:r>
                        <a:rPr kumimoji="1" lang="ja-JP" altLang="en-US" sz="1050" b="0" dirty="0">
                          <a:solidFill>
                            <a:schemeClr val="tx2"/>
                          </a:solidFill>
                          <a:latin typeface="+mn-ea"/>
                          <a:ea typeface="+mn-ea"/>
                        </a:rPr>
                        <a:t>能美市</a:t>
                      </a:r>
                    </a:p>
                  </a:txBody>
                  <a:tcPr anchor="ctr"/>
                </a:tc>
                <a:tc>
                  <a:txBody>
                    <a:bodyPr/>
                    <a:lstStyle/>
                    <a:p>
                      <a:pPr algn="l"/>
                      <a:r>
                        <a:rPr kumimoji="1" lang="en-US" altLang="ja-JP" sz="1050" b="0" dirty="0">
                          <a:solidFill>
                            <a:schemeClr val="tx2"/>
                          </a:solidFill>
                          <a:latin typeface="+mn-ea"/>
                          <a:ea typeface="+mn-ea"/>
                        </a:rPr>
                        <a:t>H28.1</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施設情報、画像（施設、風景、九谷焼など）、バス情報</a:t>
                      </a:r>
                    </a:p>
                  </a:txBody>
                  <a:tcPr anchor="ctr"/>
                </a:tc>
                <a:extLst>
                  <a:ext uri="{0D108BD9-81ED-4DB2-BD59-A6C34878D82A}">
                    <a16:rowId xmlns:a16="http://schemas.microsoft.com/office/drawing/2014/main" val="10003"/>
                  </a:ext>
                </a:extLst>
              </a:tr>
              <a:tr h="253080">
                <a:tc>
                  <a:txBody>
                    <a:bodyPr/>
                    <a:lstStyle/>
                    <a:p>
                      <a:r>
                        <a:rPr kumimoji="1" lang="ja-JP" altLang="en-US" sz="1050" b="0" dirty="0">
                          <a:solidFill>
                            <a:schemeClr val="tx2"/>
                          </a:solidFill>
                          <a:latin typeface="+mn-ea"/>
                          <a:ea typeface="+mn-ea"/>
                        </a:rPr>
                        <a:t>石川県</a:t>
                      </a:r>
                    </a:p>
                  </a:txBody>
                  <a:tcPr anchor="ctr"/>
                </a:tc>
                <a:tc>
                  <a:txBody>
                    <a:bodyPr/>
                    <a:lstStyle/>
                    <a:p>
                      <a:pPr algn="l"/>
                      <a:r>
                        <a:rPr kumimoji="1" lang="en-US" altLang="ja-JP" sz="1050" b="0" dirty="0">
                          <a:solidFill>
                            <a:schemeClr val="tx2"/>
                          </a:solidFill>
                          <a:latin typeface="+mn-ea"/>
                          <a:ea typeface="+mn-ea"/>
                        </a:rPr>
                        <a:t>H28.1</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施設情報、統計情報、画像（施設、風景など）等</a:t>
                      </a:r>
                    </a:p>
                  </a:txBody>
                  <a:tcPr anchor="ctr"/>
                </a:tc>
                <a:extLst>
                  <a:ext uri="{0D108BD9-81ED-4DB2-BD59-A6C34878D82A}">
                    <a16:rowId xmlns:a16="http://schemas.microsoft.com/office/drawing/2014/main" val="10004"/>
                  </a:ext>
                </a:extLst>
              </a:tr>
              <a:tr h="2530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2"/>
                          </a:solidFill>
                          <a:latin typeface="+mn-ea"/>
                          <a:ea typeface="+mn-ea"/>
                        </a:rPr>
                        <a:t>津幡町</a:t>
                      </a:r>
                    </a:p>
                  </a:txBody>
                  <a:tcPr anchor="ctr"/>
                </a:tc>
                <a:tc>
                  <a:txBody>
                    <a:bodyPr/>
                    <a:lstStyle/>
                    <a:p>
                      <a:pPr algn="l"/>
                      <a:r>
                        <a:rPr kumimoji="1" lang="en-US" altLang="ja-JP" sz="1050" b="0" dirty="0">
                          <a:solidFill>
                            <a:schemeClr val="tx2"/>
                          </a:solidFill>
                          <a:latin typeface="+mn-ea"/>
                          <a:ea typeface="+mn-ea"/>
                        </a:rPr>
                        <a:t>H30.1</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施設情報、統計情報、イベント情報、バス情報等</a:t>
                      </a:r>
                    </a:p>
                  </a:txBody>
                  <a:tcPr anchor="ctr"/>
                </a:tc>
                <a:extLst>
                  <a:ext uri="{0D108BD9-81ED-4DB2-BD59-A6C34878D82A}">
                    <a16:rowId xmlns:a16="http://schemas.microsoft.com/office/drawing/2014/main" val="10005"/>
                  </a:ext>
                </a:extLst>
              </a:tr>
              <a:tr h="41413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2"/>
                          </a:solidFill>
                          <a:latin typeface="+mn-ea"/>
                          <a:ea typeface="+mn-ea"/>
                        </a:rPr>
                        <a:t>かほく市</a:t>
                      </a:r>
                    </a:p>
                  </a:txBody>
                  <a:tcPr anchor="ctr"/>
                </a:tc>
                <a:tc>
                  <a:txBody>
                    <a:bodyPr/>
                    <a:lstStyle/>
                    <a:p>
                      <a:pPr algn="l"/>
                      <a:r>
                        <a:rPr kumimoji="1" lang="en-US" altLang="ja-JP" sz="1050" b="0" dirty="0">
                          <a:solidFill>
                            <a:schemeClr val="tx2"/>
                          </a:solidFill>
                          <a:latin typeface="+mn-ea"/>
                          <a:ea typeface="+mn-ea"/>
                        </a:rPr>
                        <a:t>H30.1</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施設情報（金沢市、白山市、野々市市、津幡町、内灘町</a:t>
                      </a:r>
                      <a:endParaRPr kumimoji="1" lang="en-US" altLang="ja-JP" sz="1050" b="0" dirty="0">
                        <a:solidFill>
                          <a:schemeClr val="tx2"/>
                        </a:solidFill>
                        <a:latin typeface="+mn-ea"/>
                        <a:ea typeface="+mn-ea"/>
                      </a:endParaRPr>
                    </a:p>
                    <a:p>
                      <a:pPr algn="l"/>
                      <a:r>
                        <a:rPr kumimoji="1" lang="ja-JP" altLang="en-US" sz="1050" b="0" dirty="0">
                          <a:solidFill>
                            <a:schemeClr val="tx2"/>
                          </a:solidFill>
                          <a:latin typeface="+mn-ea"/>
                          <a:ea typeface="+mn-ea"/>
                        </a:rPr>
                        <a:t>との共同による石川中央都市圏としての取組）</a:t>
                      </a:r>
                    </a:p>
                  </a:txBody>
                  <a:tcPr anchor="ctr"/>
                </a:tc>
                <a:extLst>
                  <a:ext uri="{0D108BD9-81ED-4DB2-BD59-A6C34878D82A}">
                    <a16:rowId xmlns:a16="http://schemas.microsoft.com/office/drawing/2014/main" val="10006"/>
                  </a:ext>
                </a:extLst>
              </a:tr>
              <a:tr h="2530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2"/>
                          </a:solidFill>
                          <a:latin typeface="+mn-ea"/>
                          <a:ea typeface="+mn-ea"/>
                        </a:rPr>
                        <a:t>加賀市</a:t>
                      </a:r>
                    </a:p>
                  </a:txBody>
                  <a:tcPr anchor="ctr"/>
                </a:tc>
                <a:tc>
                  <a:txBody>
                    <a:bodyPr/>
                    <a:lstStyle/>
                    <a:p>
                      <a:pPr algn="l"/>
                      <a:r>
                        <a:rPr kumimoji="1" lang="en-US" altLang="ja-JP" sz="1050" b="0" dirty="0">
                          <a:solidFill>
                            <a:schemeClr val="tx2"/>
                          </a:solidFill>
                          <a:latin typeface="+mn-ea"/>
                          <a:ea typeface="+mn-ea"/>
                        </a:rPr>
                        <a:t>H30.4</a:t>
                      </a:r>
                      <a:r>
                        <a:rPr kumimoji="1" lang="ja-JP" altLang="en-US" sz="1050" b="0" dirty="0">
                          <a:solidFill>
                            <a:schemeClr val="tx2"/>
                          </a:solidFill>
                          <a:latin typeface="+mn-ea"/>
                          <a:ea typeface="+mn-ea"/>
                        </a:rPr>
                        <a:t>～</a:t>
                      </a:r>
                    </a:p>
                  </a:txBody>
                  <a:tcPr anchor="ctr"/>
                </a:tc>
                <a:tc>
                  <a:txBody>
                    <a:bodyPr/>
                    <a:lstStyle/>
                    <a:p>
                      <a:pPr algn="l"/>
                      <a:r>
                        <a:rPr kumimoji="1" lang="ja-JP" altLang="en-US" sz="1050" b="0" dirty="0">
                          <a:solidFill>
                            <a:schemeClr val="tx2"/>
                          </a:solidFill>
                          <a:latin typeface="+mn-ea"/>
                          <a:ea typeface="+mn-ea"/>
                        </a:rPr>
                        <a:t>施設情報、統計情報、イベント情報</a:t>
                      </a:r>
                      <a:r>
                        <a:rPr kumimoji="1" lang="zh-TW" altLang="en-US" sz="1050" b="0" dirty="0">
                          <a:solidFill>
                            <a:schemeClr val="tx2"/>
                          </a:solidFill>
                          <a:latin typeface="+mn-ea"/>
                          <a:ea typeface="+mn-ea"/>
                        </a:rPr>
                        <a:t>等</a:t>
                      </a:r>
                      <a:endParaRPr kumimoji="1" lang="ja-JP" altLang="en-US" sz="1050" b="0" dirty="0">
                        <a:solidFill>
                          <a:schemeClr val="tx2"/>
                        </a:solidFill>
                        <a:latin typeface="+mn-ea"/>
                        <a:ea typeface="+mn-ea"/>
                      </a:endParaRPr>
                    </a:p>
                  </a:txBody>
                  <a:tcPr anchor="ctr"/>
                </a:tc>
                <a:extLst>
                  <a:ext uri="{0D108BD9-81ED-4DB2-BD59-A6C34878D82A}">
                    <a16:rowId xmlns:a16="http://schemas.microsoft.com/office/drawing/2014/main" val="1840554608"/>
                  </a:ext>
                </a:extLst>
              </a:tr>
              <a:tr h="253080">
                <a:tc>
                  <a:txBody>
                    <a:bodyPr/>
                    <a:lstStyle/>
                    <a:p>
                      <a:r>
                        <a:rPr kumimoji="1" lang="ja-JP" altLang="en-US" sz="1050" b="0" dirty="0">
                          <a:solidFill>
                            <a:schemeClr val="tx2"/>
                          </a:solidFill>
                          <a:latin typeface="+mn-ea"/>
                          <a:ea typeface="+mn-ea"/>
                        </a:rPr>
                        <a:t>穴水町</a:t>
                      </a:r>
                    </a:p>
                  </a:txBody>
                  <a:tcPr anchor="ctr"/>
                </a:tc>
                <a:tc>
                  <a:txBody>
                    <a:bodyPr/>
                    <a:lstStyle/>
                    <a:p>
                      <a:pPr algn="l"/>
                      <a:r>
                        <a:rPr kumimoji="1" lang="en-US" altLang="ja-JP" sz="1050" dirty="0">
                          <a:solidFill>
                            <a:schemeClr val="tx2"/>
                          </a:solidFill>
                          <a:latin typeface="+mn-ea"/>
                          <a:ea typeface="+mn-ea"/>
                        </a:rPr>
                        <a:t>H30.5</a:t>
                      </a:r>
                      <a:r>
                        <a:rPr kumimoji="1" lang="ja-JP" altLang="en-US" sz="1050" dirty="0">
                          <a:solidFill>
                            <a:schemeClr val="tx2"/>
                          </a:solidFill>
                          <a:latin typeface="+mn-ea"/>
                          <a:ea typeface="+mn-ea"/>
                        </a:rPr>
                        <a:t>～</a:t>
                      </a:r>
                    </a:p>
                  </a:txBody>
                  <a:tcPr anchor="ctr"/>
                </a:tc>
                <a:tc>
                  <a:txBody>
                    <a:bodyPr/>
                    <a:lstStyle/>
                    <a:p>
                      <a:pPr algn="l"/>
                      <a:r>
                        <a:rPr kumimoji="1" lang="zh-TW" altLang="en-US" sz="1050" b="0" dirty="0">
                          <a:solidFill>
                            <a:schemeClr val="tx2"/>
                          </a:solidFill>
                          <a:latin typeface="ＭＳ ゴシック" panose="020B0609070205080204" pitchFamily="49" charset="-128"/>
                          <a:ea typeface="ＭＳ ゴシック" panose="020B0609070205080204" pitchFamily="49" charset="-128"/>
                        </a:rPr>
                        <a:t>施設情報、</a:t>
                      </a:r>
                      <a:r>
                        <a:rPr kumimoji="1" lang="ja-JP" altLang="en-US" sz="1050" b="0" dirty="0">
                          <a:solidFill>
                            <a:schemeClr val="tx2"/>
                          </a:solidFill>
                          <a:latin typeface="ＭＳ ゴシック" panose="020B0609070205080204" pitchFamily="49" charset="-128"/>
                          <a:ea typeface="ＭＳ ゴシック" panose="020B0609070205080204" pitchFamily="49" charset="-128"/>
                        </a:rPr>
                        <a:t>統計情報</a:t>
                      </a:r>
                      <a:endParaRPr kumimoji="1" lang="en-US" altLang="ja-JP" sz="1050" b="0" dirty="0">
                        <a:solidFill>
                          <a:schemeClr val="tx2"/>
                        </a:solidFill>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7"/>
                  </a:ext>
                </a:extLst>
              </a:tr>
              <a:tr h="253080">
                <a:tc>
                  <a:txBody>
                    <a:bodyPr/>
                    <a:lstStyle/>
                    <a:p>
                      <a:r>
                        <a:rPr kumimoji="1" lang="ja-JP" altLang="en-US" sz="1050" dirty="0">
                          <a:solidFill>
                            <a:schemeClr val="tx2"/>
                          </a:solidFill>
                          <a:latin typeface="+mn-ea"/>
                          <a:ea typeface="+mn-ea"/>
                        </a:rPr>
                        <a:t>小松市</a:t>
                      </a:r>
                    </a:p>
                  </a:txBody>
                  <a:tcPr anchor="ctr"/>
                </a:tc>
                <a:tc>
                  <a:txBody>
                    <a:bodyPr/>
                    <a:lstStyle/>
                    <a:p>
                      <a:pPr algn="l"/>
                      <a:r>
                        <a:rPr kumimoji="1" lang="en-US" altLang="ja-JP" sz="1050" dirty="0">
                          <a:latin typeface="+mn-ea"/>
                          <a:ea typeface="+mn-ea"/>
                        </a:rPr>
                        <a:t>H30.12</a:t>
                      </a:r>
                      <a:r>
                        <a:rPr kumimoji="1" lang="ja-JP" altLang="en-US" sz="1050" dirty="0">
                          <a:latin typeface="+mn-ea"/>
                          <a:ea typeface="+mn-ea"/>
                        </a:rPr>
                        <a:t>～</a:t>
                      </a:r>
                      <a:endParaRPr kumimoji="1" lang="ja-JP" altLang="en-US" sz="1050" dirty="0">
                        <a:solidFill>
                          <a:schemeClr val="tx2"/>
                        </a:solidFill>
                        <a:latin typeface="+mn-ea"/>
                        <a:ea typeface="+mn-ea"/>
                      </a:endParaRPr>
                    </a:p>
                  </a:txBody>
                  <a:tcPr anchor="ctr"/>
                </a:tc>
                <a:tc>
                  <a:txBody>
                    <a:bodyPr/>
                    <a:lstStyle/>
                    <a:p>
                      <a:r>
                        <a:rPr kumimoji="1" lang="zh-TW" altLang="en-US" sz="1050" dirty="0">
                          <a:solidFill>
                            <a:schemeClr val="tx1"/>
                          </a:solidFill>
                          <a:latin typeface="ＭＳ ゴシック" panose="020B0609070205080204" pitchFamily="49" charset="-128"/>
                          <a:ea typeface="ＭＳ ゴシック" panose="020B0609070205080204" pitchFamily="49" charset="-128"/>
                        </a:rPr>
                        <a:t>施設情報、統計情報等</a:t>
                      </a:r>
                      <a:endParaRPr kumimoji="1" lang="ja-JP" altLang="en-US" sz="1050" b="0" dirty="0">
                        <a:solidFill>
                          <a:schemeClr val="tx1"/>
                        </a:solidFill>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8"/>
                  </a:ext>
                </a:extLst>
              </a:tr>
            </a:tbl>
          </a:graphicData>
        </a:graphic>
      </p:graphicFrame>
      <p:graphicFrame>
        <p:nvGraphicFramePr>
          <p:cNvPr id="28" name="表 27"/>
          <p:cNvGraphicFramePr>
            <a:graphicFrameLocks noGrp="1"/>
          </p:cNvGraphicFramePr>
          <p:nvPr>
            <p:extLst>
              <p:ext uri="{D42A27DB-BD31-4B8C-83A1-F6EECF244321}">
                <p14:modId xmlns:p14="http://schemas.microsoft.com/office/powerpoint/2010/main" val="536464148"/>
              </p:ext>
            </p:extLst>
          </p:nvPr>
        </p:nvGraphicFramePr>
        <p:xfrm>
          <a:off x="8863305" y="2751152"/>
          <a:ext cx="3231420" cy="2294216"/>
        </p:xfrm>
        <a:graphic>
          <a:graphicData uri="http://schemas.openxmlformats.org/drawingml/2006/table">
            <a:tbl>
              <a:tblPr firstRow="1" bandRow="1">
                <a:tableStyleId>{9DCAF9ED-07DC-4A11-8D7F-57B35C25682E}</a:tableStyleId>
              </a:tblPr>
              <a:tblGrid>
                <a:gridCol w="844040">
                  <a:extLst>
                    <a:ext uri="{9D8B030D-6E8A-4147-A177-3AD203B41FA5}">
                      <a16:colId xmlns:a16="http://schemas.microsoft.com/office/drawing/2014/main" val="20000"/>
                    </a:ext>
                  </a:extLst>
                </a:gridCol>
                <a:gridCol w="652388">
                  <a:extLst>
                    <a:ext uri="{9D8B030D-6E8A-4147-A177-3AD203B41FA5}">
                      <a16:colId xmlns:a16="http://schemas.microsoft.com/office/drawing/2014/main" val="20001"/>
                    </a:ext>
                  </a:extLst>
                </a:gridCol>
                <a:gridCol w="867496">
                  <a:extLst>
                    <a:ext uri="{9D8B030D-6E8A-4147-A177-3AD203B41FA5}">
                      <a16:colId xmlns:a16="http://schemas.microsoft.com/office/drawing/2014/main" val="20002"/>
                    </a:ext>
                  </a:extLst>
                </a:gridCol>
                <a:gridCol w="867496">
                  <a:extLst>
                    <a:ext uri="{9D8B030D-6E8A-4147-A177-3AD203B41FA5}">
                      <a16:colId xmlns:a16="http://schemas.microsoft.com/office/drawing/2014/main" val="20003"/>
                    </a:ext>
                  </a:extLst>
                </a:gridCol>
              </a:tblGrid>
              <a:tr h="444014">
                <a:tc>
                  <a:txBody>
                    <a:bodyPr/>
                    <a:lstStyle/>
                    <a:p>
                      <a:endParaRPr kumimoji="1" lang="ja-JP" altLang="en-US" sz="1400" dirty="0"/>
                    </a:p>
                  </a:txBody>
                  <a:tcPr anchor="ctr"/>
                </a:tc>
                <a:tc>
                  <a:txBody>
                    <a:bodyPr/>
                    <a:lstStyle/>
                    <a:p>
                      <a:pPr algn="ctr"/>
                      <a:r>
                        <a:rPr kumimoji="1" lang="ja-JP" altLang="en-US" sz="1400" dirty="0"/>
                        <a:t>自治体数</a:t>
                      </a:r>
                    </a:p>
                  </a:txBody>
                  <a:tcPr anchor="ctr"/>
                </a:tc>
                <a:tc>
                  <a:txBody>
                    <a:bodyPr/>
                    <a:lstStyle/>
                    <a:p>
                      <a:pPr algn="ctr"/>
                      <a:r>
                        <a:rPr kumimoji="1" lang="ja-JP" altLang="en-US" sz="1400" dirty="0"/>
                        <a:t>取組済</a:t>
                      </a:r>
                      <a:endParaRPr kumimoji="1" lang="en-US" altLang="ja-JP" sz="1400" dirty="0"/>
                    </a:p>
                  </a:txBody>
                  <a:tcPr anchor="ctr"/>
                </a:tc>
                <a:tc>
                  <a:txBody>
                    <a:bodyPr/>
                    <a:lstStyle/>
                    <a:p>
                      <a:pPr algn="ctr"/>
                      <a:r>
                        <a:rPr kumimoji="1" lang="en-US" altLang="ja-JP" sz="1400" dirty="0"/>
                        <a:t>%</a:t>
                      </a:r>
                      <a:endParaRPr kumimoji="1" lang="ja-JP" altLang="en-US" sz="1400" dirty="0"/>
                    </a:p>
                  </a:txBody>
                  <a:tcPr anchor="ctr"/>
                </a:tc>
                <a:extLst>
                  <a:ext uri="{0D108BD9-81ED-4DB2-BD59-A6C34878D82A}">
                    <a16:rowId xmlns:a16="http://schemas.microsoft.com/office/drawing/2014/main" val="10000"/>
                  </a:ext>
                </a:extLst>
              </a:tr>
              <a:tr h="444014">
                <a:tc>
                  <a:txBody>
                    <a:bodyPr/>
                    <a:lstStyle/>
                    <a:p>
                      <a:r>
                        <a:rPr kumimoji="1" lang="ja-JP" altLang="en-US" sz="1400" dirty="0">
                          <a:latin typeface="+mn-ea"/>
                          <a:ea typeface="+mn-ea"/>
                        </a:rPr>
                        <a:t>新潟県</a:t>
                      </a:r>
                    </a:p>
                  </a:txBody>
                  <a:tcPr anchor="ctr"/>
                </a:tc>
                <a:tc>
                  <a:txBody>
                    <a:bodyPr/>
                    <a:lstStyle/>
                    <a:p>
                      <a:pPr algn="ctr"/>
                      <a:r>
                        <a:rPr kumimoji="1" lang="en-US" altLang="ja-JP" sz="1400" dirty="0">
                          <a:latin typeface="+mn-ea"/>
                          <a:ea typeface="+mn-ea"/>
                        </a:rPr>
                        <a:t>31</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11</a:t>
                      </a:r>
                      <a:endParaRPr kumimoji="1" lang="ja-JP" altLang="en-US" sz="1400" dirty="0">
                        <a:latin typeface="+mn-ea"/>
                        <a:ea typeface="+mn-ea"/>
                      </a:endParaRPr>
                    </a:p>
                  </a:txBody>
                  <a:tcPr anchor="ctr"/>
                </a:tc>
                <a:tc>
                  <a:txBody>
                    <a:bodyPr/>
                    <a:lstStyle/>
                    <a:p>
                      <a:pPr algn="ctr"/>
                      <a:r>
                        <a:rPr kumimoji="1" lang="ja-JP" altLang="en-US" sz="1400" dirty="0">
                          <a:latin typeface="+mn-ea"/>
                          <a:ea typeface="+mn-ea"/>
                        </a:rPr>
                        <a:t>約</a:t>
                      </a:r>
                      <a:r>
                        <a:rPr kumimoji="1" lang="en-US" altLang="ja-JP" sz="1400" dirty="0">
                          <a:latin typeface="+mn-ea"/>
                          <a:ea typeface="+mn-ea"/>
                        </a:rPr>
                        <a:t>35%</a:t>
                      </a:r>
                      <a:endParaRPr kumimoji="1" lang="ja-JP" altLang="en-US" sz="1400" dirty="0">
                        <a:latin typeface="+mn-ea"/>
                        <a:ea typeface="+mn-ea"/>
                      </a:endParaRPr>
                    </a:p>
                  </a:txBody>
                  <a:tcPr anchor="ctr"/>
                </a:tc>
                <a:extLst>
                  <a:ext uri="{0D108BD9-81ED-4DB2-BD59-A6C34878D82A}">
                    <a16:rowId xmlns:a16="http://schemas.microsoft.com/office/drawing/2014/main" val="10001"/>
                  </a:ext>
                </a:extLst>
              </a:tr>
              <a:tr h="444014">
                <a:tc>
                  <a:txBody>
                    <a:bodyPr/>
                    <a:lstStyle/>
                    <a:p>
                      <a:r>
                        <a:rPr kumimoji="1" lang="ja-JP" altLang="en-US" sz="1400" dirty="0">
                          <a:latin typeface="+mn-ea"/>
                          <a:ea typeface="+mn-ea"/>
                        </a:rPr>
                        <a:t>富山県</a:t>
                      </a:r>
                    </a:p>
                  </a:txBody>
                  <a:tcPr anchor="ctr"/>
                </a:tc>
                <a:tc>
                  <a:txBody>
                    <a:bodyPr/>
                    <a:lstStyle/>
                    <a:p>
                      <a:pPr algn="ctr"/>
                      <a:r>
                        <a:rPr kumimoji="1" lang="en-US" altLang="ja-JP" sz="1400" dirty="0">
                          <a:latin typeface="+mn-ea"/>
                          <a:ea typeface="+mn-ea"/>
                        </a:rPr>
                        <a:t>16</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15</a:t>
                      </a:r>
                      <a:endParaRPr kumimoji="1" lang="ja-JP" altLang="en-US" sz="1400" dirty="0">
                        <a:latin typeface="+mn-ea"/>
                        <a:ea typeface="+mn-ea"/>
                      </a:endParaRPr>
                    </a:p>
                  </a:txBody>
                  <a:tcPr anchor="ctr"/>
                </a:tc>
                <a:tc>
                  <a:txBody>
                    <a:bodyPr/>
                    <a:lstStyle/>
                    <a:p>
                      <a:pPr algn="ctr"/>
                      <a:r>
                        <a:rPr kumimoji="1" lang="ja-JP" altLang="en-US" sz="1400" dirty="0">
                          <a:latin typeface="+mn-ea"/>
                          <a:ea typeface="+mn-ea"/>
                        </a:rPr>
                        <a:t>約</a:t>
                      </a:r>
                      <a:r>
                        <a:rPr kumimoji="1" lang="en-US" altLang="ja-JP" sz="1400" dirty="0">
                          <a:latin typeface="+mn-ea"/>
                          <a:ea typeface="+mn-ea"/>
                        </a:rPr>
                        <a:t>93%</a:t>
                      </a:r>
                      <a:endParaRPr kumimoji="1" lang="ja-JP" altLang="en-US" sz="1400" dirty="0">
                        <a:latin typeface="+mn-ea"/>
                        <a:ea typeface="+mn-ea"/>
                      </a:endParaRPr>
                    </a:p>
                  </a:txBody>
                  <a:tcPr anchor="ctr"/>
                </a:tc>
                <a:extLst>
                  <a:ext uri="{0D108BD9-81ED-4DB2-BD59-A6C34878D82A}">
                    <a16:rowId xmlns:a16="http://schemas.microsoft.com/office/drawing/2014/main" val="10002"/>
                  </a:ext>
                </a:extLst>
              </a:tr>
              <a:tr h="444014">
                <a:tc>
                  <a:txBody>
                    <a:bodyPr/>
                    <a:lstStyle/>
                    <a:p>
                      <a:r>
                        <a:rPr kumimoji="1" lang="ja-JP" altLang="en-US" sz="1400" dirty="0">
                          <a:latin typeface="+mn-ea"/>
                          <a:ea typeface="+mn-ea"/>
                        </a:rPr>
                        <a:t>石川県</a:t>
                      </a:r>
                    </a:p>
                  </a:txBody>
                  <a:tcPr anchor="ctr"/>
                </a:tc>
                <a:tc>
                  <a:txBody>
                    <a:bodyPr/>
                    <a:lstStyle/>
                    <a:p>
                      <a:pPr algn="ctr"/>
                      <a:r>
                        <a:rPr kumimoji="1" lang="en-US" altLang="ja-JP" sz="1400" dirty="0">
                          <a:latin typeface="+mn-ea"/>
                          <a:ea typeface="+mn-ea"/>
                        </a:rPr>
                        <a:t>20</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13</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65%</a:t>
                      </a:r>
                      <a:endParaRPr kumimoji="1" lang="ja-JP" altLang="en-US" sz="1400" dirty="0">
                        <a:latin typeface="+mn-ea"/>
                        <a:ea typeface="+mn-ea"/>
                      </a:endParaRPr>
                    </a:p>
                  </a:txBody>
                  <a:tcPr anchor="ctr"/>
                </a:tc>
                <a:extLst>
                  <a:ext uri="{0D108BD9-81ED-4DB2-BD59-A6C34878D82A}">
                    <a16:rowId xmlns:a16="http://schemas.microsoft.com/office/drawing/2014/main" val="10003"/>
                  </a:ext>
                </a:extLst>
              </a:tr>
              <a:tr h="444014">
                <a:tc>
                  <a:txBody>
                    <a:bodyPr/>
                    <a:lstStyle/>
                    <a:p>
                      <a:r>
                        <a:rPr kumimoji="1" lang="ja-JP" altLang="en-US" sz="1400" dirty="0">
                          <a:latin typeface="+mn-ea"/>
                          <a:ea typeface="+mn-ea"/>
                        </a:rPr>
                        <a:t>福井県</a:t>
                      </a:r>
                    </a:p>
                  </a:txBody>
                  <a:tcPr anchor="ctr"/>
                </a:tc>
                <a:tc>
                  <a:txBody>
                    <a:bodyPr/>
                    <a:lstStyle/>
                    <a:p>
                      <a:pPr algn="ctr"/>
                      <a:r>
                        <a:rPr kumimoji="1" lang="en-US" altLang="ja-JP" sz="1400" dirty="0">
                          <a:latin typeface="+mn-ea"/>
                          <a:ea typeface="+mn-ea"/>
                        </a:rPr>
                        <a:t>18</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18</a:t>
                      </a:r>
                      <a:endParaRPr kumimoji="1" lang="ja-JP" altLang="en-US" sz="1400" dirty="0">
                        <a:latin typeface="+mn-ea"/>
                        <a:ea typeface="+mn-ea"/>
                      </a:endParaRPr>
                    </a:p>
                  </a:txBody>
                  <a:tcPr anchor="ctr"/>
                </a:tc>
                <a:tc>
                  <a:txBody>
                    <a:bodyPr/>
                    <a:lstStyle/>
                    <a:p>
                      <a:pPr algn="ctr"/>
                      <a:r>
                        <a:rPr kumimoji="1" lang="en-US" altLang="ja-JP" sz="1400" dirty="0">
                          <a:latin typeface="+mn-ea"/>
                          <a:ea typeface="+mn-ea"/>
                        </a:rPr>
                        <a:t>100%</a:t>
                      </a:r>
                      <a:endParaRPr kumimoji="1" lang="ja-JP" altLang="en-US" sz="1400" dirty="0">
                        <a:latin typeface="+mn-ea"/>
                        <a:ea typeface="+mn-ea"/>
                      </a:endParaRPr>
                    </a:p>
                  </a:txBody>
                  <a:tcPr anchor="ctr"/>
                </a:tc>
                <a:extLst>
                  <a:ext uri="{0D108BD9-81ED-4DB2-BD59-A6C34878D82A}">
                    <a16:rowId xmlns:a16="http://schemas.microsoft.com/office/drawing/2014/main" val="10004"/>
                  </a:ext>
                </a:extLst>
              </a:tr>
            </a:tbl>
          </a:graphicData>
        </a:graphic>
      </p:graphicFrame>
      <p:cxnSp>
        <p:nvCxnSpPr>
          <p:cNvPr id="36" name="直線コネクタ 35"/>
          <p:cNvCxnSpPr/>
          <p:nvPr/>
        </p:nvCxnSpPr>
        <p:spPr>
          <a:xfrm>
            <a:off x="4159065" y="1956042"/>
            <a:ext cx="0" cy="4140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コンテンツ プレースホルダー 3"/>
          <p:cNvSpPr txBox="1">
            <a:spLocks/>
          </p:cNvSpPr>
          <p:nvPr/>
        </p:nvSpPr>
        <p:spPr bwMode="auto">
          <a:xfrm>
            <a:off x="8884464" y="5074761"/>
            <a:ext cx="2879097" cy="313561"/>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200" kern="0" dirty="0">
                <a:solidFill>
                  <a:schemeClr val="tx2"/>
                </a:solidFill>
                <a:cs typeface="Meiryo UI" pitchFamily="50" charset="-128"/>
              </a:rPr>
              <a:t>※</a:t>
            </a:r>
            <a:r>
              <a:rPr kumimoji="0" lang="ja-JP" altLang="en-US" sz="1200" kern="0" dirty="0">
                <a:solidFill>
                  <a:schemeClr val="tx2"/>
                </a:solidFill>
                <a:cs typeface="Meiryo UI" pitchFamily="50" charset="-128"/>
              </a:rPr>
              <a:t>自治体数は県を含む。</a:t>
            </a:r>
            <a:endParaRPr kumimoji="0" lang="en-US" altLang="ja-JP" sz="1200" kern="0" dirty="0">
              <a:solidFill>
                <a:schemeClr val="tx2"/>
              </a:solidFill>
              <a:cs typeface="Meiryo UI" pitchFamily="50" charset="-128"/>
            </a:endParaRPr>
          </a:p>
        </p:txBody>
      </p:sp>
      <p:cxnSp>
        <p:nvCxnSpPr>
          <p:cNvPr id="39" name="直線コネクタ 38"/>
          <p:cNvCxnSpPr/>
          <p:nvPr/>
        </p:nvCxnSpPr>
        <p:spPr>
          <a:xfrm>
            <a:off x="9701490" y="2766525"/>
            <a:ext cx="0" cy="226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10410825" y="2757000"/>
            <a:ext cx="0" cy="226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11212608" y="2776050"/>
            <a:ext cx="0" cy="2268000"/>
          </a:xfrm>
          <a:prstGeom prst="line">
            <a:avLst/>
          </a:prstGeom>
        </p:spPr>
        <p:style>
          <a:lnRef idx="1">
            <a:schemeClr val="accent1"/>
          </a:lnRef>
          <a:fillRef idx="0">
            <a:schemeClr val="accent1"/>
          </a:fillRef>
          <a:effectRef idx="0">
            <a:schemeClr val="accent1"/>
          </a:effectRef>
          <a:fontRef idx="minor">
            <a:schemeClr val="tx1"/>
          </a:fontRef>
        </p:style>
      </p:cxnSp>
      <p:sp>
        <p:nvSpPr>
          <p:cNvPr id="43" name="コンテンツ プレースホルダー 3"/>
          <p:cNvSpPr txBox="1">
            <a:spLocks/>
          </p:cNvSpPr>
          <p:nvPr/>
        </p:nvSpPr>
        <p:spPr bwMode="auto">
          <a:xfrm>
            <a:off x="8640668" y="2172017"/>
            <a:ext cx="3596850" cy="373733"/>
          </a:xfrm>
          <a:prstGeom prst="rect">
            <a:avLst/>
          </a:prstGeom>
          <a:noFill/>
          <a:ln w="9525">
            <a:noFill/>
            <a:miter lim="800000"/>
            <a:headEnd/>
            <a:tailEnd/>
          </a:ln>
        </p:spPr>
        <p:txBody>
          <a:bodyPr vert="horz" wrap="square" lIns="0" tIns="33622" rIns="0" bIns="33622" numCol="1" anchor="t" anchorCtr="0" compatLnSpc="1">
            <a:prstTxWarp prst="textNoShape">
              <a:avLst/>
            </a:prstTxWarp>
          </a:bodyPr>
          <a:lstStyle>
            <a:lvl1pPr marL="325438" indent="-325438" algn="l" defTabSz="971550" rtl="0" eaLnBrk="1" fontAlgn="base" hangingPunct="1">
              <a:spcBef>
                <a:spcPct val="50000"/>
              </a:spcBef>
              <a:spcAft>
                <a:spcPct val="0"/>
              </a:spcAft>
              <a:buClr>
                <a:srgbClr val="00B0F0"/>
              </a:buClr>
              <a:buFont typeface="Wingdings" panose="05000000000000000000" pitchFamily="2" charset="2"/>
              <a:buChar char="n"/>
              <a:tabLst>
                <a:tab pos="774700" algn="l"/>
              </a:tabLst>
              <a:defRPr kumimoji="1" sz="2000">
                <a:solidFill>
                  <a:schemeClr val="bg2"/>
                </a:solidFill>
                <a:latin typeface="メイリオ" pitchFamily="50" charset="-128"/>
                <a:ea typeface="メイリオ" pitchFamily="50" charset="-128"/>
                <a:cs typeface="メイリオ" pitchFamily="50" charset="-128"/>
              </a:defRPr>
            </a:lvl1pPr>
            <a:lvl2pPr marL="533400" indent="-177800" algn="l" defTabSz="971550" rtl="0" eaLnBrk="1" fontAlgn="base" hangingPunct="1">
              <a:spcBef>
                <a:spcPct val="35000"/>
              </a:spcBef>
              <a:spcAft>
                <a:spcPct val="0"/>
              </a:spcAft>
              <a:buClr>
                <a:srgbClr val="00B0F0"/>
              </a:buClr>
              <a:buSzPct val="75000"/>
              <a:buFont typeface="Wingdings" panose="05000000000000000000" pitchFamily="2" charset="2"/>
              <a:buChar char="l"/>
              <a:tabLst>
                <a:tab pos="533400" algn="l"/>
              </a:tabLst>
              <a:defRPr kumimoji="1" sz="1600">
                <a:solidFill>
                  <a:schemeClr val="bg2"/>
                </a:solidFill>
                <a:latin typeface="メイリオ" pitchFamily="50" charset="-128"/>
                <a:ea typeface="メイリオ" pitchFamily="50" charset="-128"/>
                <a:cs typeface="メイリオ" pitchFamily="50" charset="-128"/>
              </a:defRPr>
            </a:lvl2pPr>
            <a:lvl3pPr marL="622300" indent="-88900" algn="l" defTabSz="971550" rtl="0" eaLnBrk="1" fontAlgn="base" hangingPunct="1">
              <a:spcBef>
                <a:spcPct val="20000"/>
              </a:spcBef>
              <a:spcAft>
                <a:spcPct val="0"/>
              </a:spcAft>
              <a:buClr>
                <a:srgbClr val="00B0F0"/>
              </a:buClr>
              <a:buFont typeface="Wingdings" panose="05000000000000000000" pitchFamily="2" charset="2"/>
              <a:buChar char="Ø"/>
              <a:tabLst>
                <a:tab pos="622300" algn="l"/>
              </a:tabLst>
              <a:defRPr kumimoji="1" sz="1500">
                <a:solidFill>
                  <a:schemeClr val="bg2"/>
                </a:solidFill>
                <a:latin typeface="メイリオ" pitchFamily="50" charset="-128"/>
                <a:ea typeface="メイリオ" pitchFamily="50" charset="-128"/>
                <a:cs typeface="メイリオ" pitchFamily="50" charset="-128"/>
              </a:defRPr>
            </a:lvl3pPr>
            <a:lvl4pPr marL="923925" indent="-200025" algn="l" defTabSz="971550" rtl="0" eaLnBrk="1" fontAlgn="base" hangingPunct="1">
              <a:spcBef>
                <a:spcPct val="20000"/>
              </a:spcBef>
              <a:spcAft>
                <a:spcPct val="0"/>
              </a:spcAft>
              <a:buClr>
                <a:srgbClr val="00B0F0"/>
              </a:buClr>
              <a:buFont typeface="Wingdings" panose="05000000000000000000" pitchFamily="2" charset="2"/>
              <a:buChar char="ü"/>
              <a:tabLst>
                <a:tab pos="923925" algn="l"/>
              </a:tabLst>
              <a:defRPr kumimoji="1" sz="1300">
                <a:solidFill>
                  <a:schemeClr val="bg2"/>
                </a:solidFill>
                <a:latin typeface="メイリオ" pitchFamily="50" charset="-128"/>
                <a:ea typeface="メイリオ" pitchFamily="50" charset="-128"/>
                <a:cs typeface="メイリオ" pitchFamily="50" charset="-128"/>
              </a:defRPr>
            </a:lvl4pPr>
            <a:lvl5pPr marL="1160463" indent="-171450" algn="l" defTabSz="971550" rtl="0" eaLnBrk="1" fontAlgn="base" hangingPunct="1">
              <a:spcBef>
                <a:spcPct val="20000"/>
              </a:spcBef>
              <a:spcAft>
                <a:spcPct val="0"/>
              </a:spcAft>
              <a:buClr>
                <a:srgbClr val="00B0F0"/>
              </a:buClr>
              <a:buFont typeface="Arial" panose="020B0604020202020204" pitchFamily="34" charset="0"/>
              <a:buChar char="•"/>
              <a:tabLst>
                <a:tab pos="989013" algn="l"/>
              </a:tabLst>
              <a:defRPr kumimoji="1" sz="1200">
                <a:solidFill>
                  <a:schemeClr val="bg2"/>
                </a:solidFill>
                <a:latin typeface="メイリオ" pitchFamily="50" charset="-128"/>
                <a:ea typeface="メイリオ" pitchFamily="50" charset="-128"/>
                <a:cs typeface="メイリオ" pitchFamily="50" charset="-128"/>
              </a:defRPr>
            </a:lvl5pPr>
            <a:lvl6pPr marL="2322369"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6pPr>
            <a:lvl7pPr marL="265864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7pPr>
            <a:lvl8pPr marL="2994910"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8pPr>
            <a:lvl9pPr marL="3331181" indent="-242862" algn="l" defTabSz="972616" rtl="0" eaLnBrk="1" fontAlgn="base" hangingPunct="1">
              <a:spcBef>
                <a:spcPct val="20000"/>
              </a:spcBef>
              <a:spcAft>
                <a:spcPct val="0"/>
              </a:spcAft>
              <a:buClr>
                <a:schemeClr val="tx1"/>
              </a:buClr>
              <a:tabLst>
                <a:tab pos="775291" algn="l"/>
              </a:tabLst>
              <a:defRPr kumimoji="1">
                <a:solidFill>
                  <a:srgbClr val="336699"/>
                </a:solidFill>
                <a:latin typeface="+mn-lt"/>
                <a:ea typeface="ＤＦＧ平成ゴシック体W3" pitchFamily="50" charset="-128"/>
              </a:defRPr>
            </a:lvl9pPr>
          </a:lstStyle>
          <a:p>
            <a:pPr marL="0" indent="0">
              <a:lnSpc>
                <a:spcPct val="110000"/>
              </a:lnSpc>
              <a:spcBef>
                <a:spcPts val="0"/>
              </a:spcBef>
              <a:spcAft>
                <a:spcPts val="300"/>
              </a:spcAft>
              <a:buClrTx/>
              <a:buNone/>
            </a:pPr>
            <a:r>
              <a:rPr kumimoji="0" lang="en-US" altLang="ja-JP" sz="1400" kern="0" dirty="0">
                <a:solidFill>
                  <a:schemeClr val="tx2"/>
                </a:solidFill>
                <a:cs typeface="Meiryo UI" pitchFamily="50" charset="-128"/>
              </a:rPr>
              <a:t>【</a:t>
            </a:r>
            <a:r>
              <a:rPr kumimoji="0" lang="ja-JP" altLang="en-US" sz="1400" kern="0" dirty="0">
                <a:solidFill>
                  <a:schemeClr val="tx2"/>
                </a:solidFill>
                <a:cs typeface="Meiryo UI" pitchFamily="50" charset="-128"/>
              </a:rPr>
              <a:t>参考</a:t>
            </a:r>
            <a:r>
              <a:rPr kumimoji="0" lang="en-US" altLang="ja-JP" sz="1400" kern="0" dirty="0">
                <a:solidFill>
                  <a:schemeClr val="tx2"/>
                </a:solidFill>
                <a:cs typeface="Meiryo UI" pitchFamily="50" charset="-128"/>
              </a:rPr>
              <a:t>】</a:t>
            </a:r>
          </a:p>
          <a:p>
            <a:pPr marL="0" indent="0">
              <a:lnSpc>
                <a:spcPct val="110000"/>
              </a:lnSpc>
              <a:spcBef>
                <a:spcPts val="0"/>
              </a:spcBef>
              <a:spcAft>
                <a:spcPts val="300"/>
              </a:spcAft>
              <a:buClrTx/>
              <a:buNone/>
            </a:pPr>
            <a:r>
              <a:rPr kumimoji="0" lang="ja-JP" altLang="en-US" sz="1400" kern="0" dirty="0">
                <a:solidFill>
                  <a:schemeClr val="tx2"/>
                </a:solidFill>
                <a:cs typeface="Meiryo UI" pitchFamily="50" charset="-128"/>
              </a:rPr>
              <a:t>　北陸４県の状況（令和元年</a:t>
            </a:r>
            <a:r>
              <a:rPr kumimoji="0" lang="en-US" altLang="ja-JP" sz="1400" kern="0" dirty="0">
                <a:solidFill>
                  <a:schemeClr val="tx2"/>
                </a:solidFill>
                <a:cs typeface="Meiryo UI" pitchFamily="50" charset="-128"/>
              </a:rPr>
              <a:t>6</a:t>
            </a:r>
            <a:r>
              <a:rPr kumimoji="0" lang="ja-JP" altLang="en-US" sz="1400" kern="0" dirty="0">
                <a:solidFill>
                  <a:schemeClr val="tx2"/>
                </a:solidFill>
                <a:cs typeface="Meiryo UI" pitchFamily="50" charset="-128"/>
              </a:rPr>
              <a:t>月</a:t>
            </a:r>
            <a:r>
              <a:rPr kumimoji="0" lang="en-US" altLang="ja-JP" sz="1400" kern="0" dirty="0">
                <a:solidFill>
                  <a:schemeClr val="tx2"/>
                </a:solidFill>
                <a:cs typeface="Meiryo UI" pitchFamily="50" charset="-128"/>
              </a:rPr>
              <a:t>17</a:t>
            </a:r>
            <a:r>
              <a:rPr kumimoji="0" lang="ja-JP" altLang="en-US" sz="1400" kern="0" dirty="0">
                <a:solidFill>
                  <a:schemeClr val="tx2"/>
                </a:solidFill>
                <a:cs typeface="Meiryo UI" pitchFamily="50" charset="-128"/>
              </a:rPr>
              <a:t>日時点）</a:t>
            </a:r>
            <a:endParaRPr kumimoji="0" lang="en-US" altLang="ja-JP" sz="1400" kern="0" dirty="0">
              <a:solidFill>
                <a:schemeClr val="tx2"/>
              </a:solidFill>
              <a:cs typeface="Meiryo UI" pitchFamily="50" charset="-128"/>
            </a:endParaRPr>
          </a:p>
        </p:txBody>
      </p:sp>
      <p:cxnSp>
        <p:nvCxnSpPr>
          <p:cNvPr id="25" name="直線コネクタ 24"/>
          <p:cNvCxnSpPr/>
          <p:nvPr/>
        </p:nvCxnSpPr>
        <p:spPr>
          <a:xfrm>
            <a:off x="5100359" y="1963403"/>
            <a:ext cx="0" cy="4140000"/>
          </a:xfrm>
          <a:prstGeom prst="line">
            <a:avLst/>
          </a:prstGeom>
        </p:spPr>
        <p:style>
          <a:lnRef idx="1">
            <a:schemeClr val="accent1"/>
          </a:lnRef>
          <a:fillRef idx="0">
            <a:schemeClr val="accent1"/>
          </a:fillRef>
          <a:effectRef idx="0">
            <a:schemeClr val="accent1"/>
          </a:effectRef>
          <a:fontRef idx="minor">
            <a:schemeClr val="tx1"/>
          </a:fontRef>
        </p:style>
      </p:cxn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033" y="1837764"/>
            <a:ext cx="2711888" cy="4399543"/>
          </a:xfrm>
          <a:prstGeom prst="rect">
            <a:avLst/>
          </a:prstGeom>
        </p:spPr>
      </p:pic>
      <p:sp>
        <p:nvSpPr>
          <p:cNvPr id="16" name="テキスト ボックス 15"/>
          <p:cNvSpPr txBox="1"/>
          <p:nvPr/>
        </p:nvSpPr>
        <p:spPr>
          <a:xfrm>
            <a:off x="8863305" y="5308560"/>
            <a:ext cx="3696248" cy="954107"/>
          </a:xfrm>
          <a:prstGeom prst="rect">
            <a:avLst/>
          </a:prstGeom>
          <a:noFill/>
        </p:spPr>
        <p:txBody>
          <a:bodyPr wrap="square" rtlCol="0">
            <a:spAutoFit/>
          </a:bodyPr>
          <a:lstStyle/>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出典：政府</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CIO</a:t>
            </a:r>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ポータル</a:t>
            </a:r>
            <a:endPar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オープンデータ取組済自治体資料</a:t>
            </a:r>
            <a:r>
              <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p>
          <a:p>
            <a:r>
              <a:rPr kumimoji="1"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オープンデータ取組済自治体一覧</a:t>
            </a:r>
            <a:endParaRPr kumimoji="1" lang="en-US" altLang="ja-JP"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https://cio.go.jp/policy-opendata</a:t>
            </a:r>
            <a:r>
              <a:rPr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5894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cs typeface="Meiryo UI" panose="020B0604030504040204" pitchFamily="50" charset="-128"/>
              </a:rPr>
              <a:t>石川県でのオープンデータの位置づけ</a:t>
            </a:r>
            <a:endParaRPr kumimoji="1" lang="ja-JP" dirty="0">
              <a:latin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809361" y="1601276"/>
            <a:ext cx="10328191" cy="4500000"/>
          </a:xfrm>
        </p:spPr>
        <p:txBody>
          <a:bodyPr>
            <a:normAutofit/>
          </a:bodyPr>
          <a:lstStyle/>
          <a:p>
            <a:r>
              <a:rPr kumimoji="1" lang="ja-JP" altLang="en-US" sz="3200" b="1" dirty="0">
                <a:solidFill>
                  <a:schemeClr val="tx2"/>
                </a:solidFill>
              </a:rPr>
              <a:t>行政経営プログラム（</a:t>
            </a:r>
            <a:r>
              <a:rPr lang="ja-JP" altLang="en-US" sz="3200" b="1" dirty="0">
                <a:solidFill>
                  <a:schemeClr val="tx2"/>
                </a:solidFill>
              </a:rPr>
              <a:t>平成</a:t>
            </a:r>
            <a:r>
              <a:rPr kumimoji="1" lang="en-US" altLang="ja-JP" sz="3200" b="1" dirty="0">
                <a:solidFill>
                  <a:schemeClr val="tx2"/>
                </a:solidFill>
              </a:rPr>
              <a:t>27</a:t>
            </a:r>
            <a:r>
              <a:rPr kumimoji="1" lang="ja-JP" altLang="en-US" sz="3200" b="1" dirty="0">
                <a:solidFill>
                  <a:schemeClr val="tx2"/>
                </a:solidFill>
              </a:rPr>
              <a:t>年</a:t>
            </a:r>
            <a:r>
              <a:rPr kumimoji="1" lang="en-US" altLang="ja-JP" sz="3200" b="1" dirty="0">
                <a:solidFill>
                  <a:schemeClr val="tx2"/>
                </a:solidFill>
              </a:rPr>
              <a:t>3</a:t>
            </a:r>
            <a:r>
              <a:rPr kumimoji="1" lang="ja-JP" altLang="en-US" sz="3200" b="1" dirty="0">
                <a:solidFill>
                  <a:schemeClr val="tx2"/>
                </a:solidFill>
              </a:rPr>
              <a:t>月策定）</a:t>
            </a:r>
            <a:endParaRPr kumimoji="1" lang="en-US" altLang="ja-JP" sz="3200" b="1" dirty="0">
              <a:solidFill>
                <a:schemeClr val="tx2"/>
              </a:solidFill>
            </a:endParaRPr>
          </a:p>
          <a:p>
            <a:pPr marL="360000" indent="0">
              <a:buNone/>
            </a:pPr>
            <a:r>
              <a:rPr lang="en-US" altLang="ja-JP" sz="2000" dirty="0">
                <a:solidFill>
                  <a:schemeClr val="tx2"/>
                </a:solidFill>
              </a:rPr>
              <a:t>http://www.pref.ishikawa.lg.jp/gyoukaku/gyopro/index.html</a:t>
            </a:r>
          </a:p>
          <a:p>
            <a:pPr marL="360000" indent="0">
              <a:buNone/>
            </a:pPr>
            <a:r>
              <a:rPr kumimoji="1" lang="ja-JP" altLang="en-US" sz="2600" dirty="0">
                <a:solidFill>
                  <a:schemeClr val="tx2"/>
                </a:solidFill>
              </a:rPr>
              <a:t>基本理念：限られた資源を最大限活用した、</a:t>
            </a:r>
            <a:br>
              <a:rPr kumimoji="1" lang="en-US" altLang="ja-JP" sz="2600" dirty="0">
                <a:solidFill>
                  <a:schemeClr val="tx2"/>
                </a:solidFill>
              </a:rPr>
            </a:br>
            <a:r>
              <a:rPr kumimoji="1" lang="ja-JP" altLang="en-US" sz="2600" dirty="0">
                <a:solidFill>
                  <a:schemeClr val="tx2"/>
                </a:solidFill>
              </a:rPr>
              <a:t>　　　　　　　 効率的・効果的な行政経営の推進</a:t>
            </a:r>
            <a:endParaRPr kumimoji="1" lang="en-US" altLang="ja-JP" sz="2600" dirty="0">
              <a:solidFill>
                <a:schemeClr val="tx2"/>
              </a:solidFill>
            </a:endParaRPr>
          </a:p>
          <a:p>
            <a:pPr marL="540000" indent="0">
              <a:spcBef>
                <a:spcPts val="3600"/>
              </a:spcBef>
              <a:buNone/>
            </a:pPr>
            <a:r>
              <a:rPr lang="ja-JP" altLang="en-US" sz="2600" dirty="0">
                <a:solidFill>
                  <a:schemeClr val="tx2"/>
                </a:solidFill>
              </a:rPr>
              <a:t>「県政情報提供の充実」のための取組みの一環として、</a:t>
            </a:r>
            <a:endParaRPr lang="en-US" altLang="ja-JP" sz="2600" dirty="0">
              <a:solidFill>
                <a:schemeClr val="tx2"/>
              </a:solidFill>
            </a:endParaRPr>
          </a:p>
          <a:p>
            <a:pPr marL="540000" indent="0">
              <a:lnSpc>
                <a:spcPct val="75000"/>
              </a:lnSpc>
              <a:buNone/>
            </a:pPr>
            <a:r>
              <a:rPr lang="ja-JP" altLang="en-US" sz="2600" b="1" u="sng" dirty="0"/>
              <a:t>「行政データの民間開放（オープンデータ）の推進」 </a:t>
            </a:r>
            <a:endParaRPr lang="en-US" altLang="ja-JP" sz="2600" b="1" u="sng" dirty="0"/>
          </a:p>
          <a:p>
            <a:pPr marL="540000" indent="0">
              <a:lnSpc>
                <a:spcPct val="75000"/>
              </a:lnSpc>
              <a:buNone/>
            </a:pPr>
            <a:r>
              <a:rPr lang="ja-JP" altLang="en-US" sz="2600" dirty="0">
                <a:solidFill>
                  <a:schemeClr val="tx2"/>
                </a:solidFill>
              </a:rPr>
              <a:t>を盛り込む</a:t>
            </a:r>
          </a:p>
          <a:p>
            <a:pPr marL="45720" indent="0">
              <a:buNone/>
            </a:pPr>
            <a:endParaRPr kumimoji="1" lang="ja-JP" sz="3200" dirty="0">
              <a:solidFill>
                <a:schemeClr val="tx2"/>
              </a:solidFill>
            </a:endParaRP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4</a:t>
            </a:fld>
            <a:endParaRPr kumimoji="1" lang="ja-JP" dirty="0"/>
          </a:p>
        </p:txBody>
      </p:sp>
      <p:sp>
        <p:nvSpPr>
          <p:cNvPr id="5" name="正方形/長方形 4"/>
          <p:cNvSpPr/>
          <p:nvPr/>
        </p:nvSpPr>
        <p:spPr>
          <a:xfrm>
            <a:off x="1136807" y="3727686"/>
            <a:ext cx="9898009" cy="173915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2"/>
              </a:solidFill>
            </a:endParaRPr>
          </a:p>
        </p:txBody>
      </p:sp>
      <p:sp>
        <p:nvSpPr>
          <p:cNvPr id="6" name="コンテンツ プレースホルダー 2"/>
          <p:cNvSpPr txBox="1">
            <a:spLocks/>
          </p:cNvSpPr>
          <p:nvPr/>
        </p:nvSpPr>
        <p:spPr>
          <a:xfrm>
            <a:off x="8227291" y="2888618"/>
            <a:ext cx="3289205" cy="885519"/>
          </a:xfrm>
          <a:prstGeom prst="rect">
            <a:avLst/>
          </a:prstGeom>
        </p:spPr>
        <p:txBody>
          <a:bodyPr vert="horz" lIns="91440" tIns="45720" rIns="91440" bIns="45720" rtlCol="0">
            <a:normAutofit/>
          </a:bodyPr>
          <a:lstStyle>
            <a:lvl1pPr marL="324000" indent="-324000" algn="l" defTabSz="914400" rtl="0" eaLnBrk="1" latinLnBrk="0" hangingPunct="1">
              <a:lnSpc>
                <a:spcPct val="90000"/>
              </a:lnSpc>
              <a:spcBef>
                <a:spcPts val="1800"/>
              </a:spcBef>
              <a:buClr>
                <a:schemeClr val="accent1"/>
              </a:buClr>
              <a:buFont typeface="Wingdings" panose="05000000000000000000" pitchFamily="2" charset="2"/>
              <a:buChar char="l"/>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594360" indent="-228600" algn="l" defTabSz="914400" rtl="0" eaLnBrk="1" latinLnBrk="0" hangingPunct="1">
              <a:lnSpc>
                <a:spcPct val="90000"/>
              </a:lnSpc>
              <a:spcBef>
                <a:spcPts val="10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23444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54480" indent="-228600" algn="l" defTabSz="914400" rtl="0" eaLnBrk="1" latinLnBrk="0" hangingPunct="1">
              <a:lnSpc>
                <a:spcPct val="90000"/>
              </a:lnSpc>
              <a:spcBef>
                <a:spcPts val="800"/>
              </a:spcBef>
              <a:buClr>
                <a:schemeClr val="accent1"/>
              </a:buClr>
              <a:buFont typeface="Arial" pitchFamily="34" charset="0"/>
              <a:buChar char="•"/>
              <a:defRPr kumimoji="1" lang="ja-JP" sz="28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182880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6pPr>
            <a:lvl7pPr marL="210312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7pPr>
            <a:lvl8pPr marL="237744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8pPr>
            <a:lvl9pPr marL="2651760" indent="-228600" algn="l" defTabSz="914400" rtl="0" eaLnBrk="1" latinLnBrk="0" hangingPunct="1">
              <a:lnSpc>
                <a:spcPct val="90000"/>
              </a:lnSpc>
              <a:spcBef>
                <a:spcPts val="800"/>
              </a:spcBef>
              <a:buClr>
                <a:schemeClr val="accent1"/>
              </a:buClr>
              <a:buFont typeface="Arial" pitchFamily="34" charset="0"/>
              <a:buChar char="•"/>
              <a:defRPr kumimoji="1" lang="ja-JP" sz="1400" kern="1200">
                <a:solidFill>
                  <a:schemeClr val="tx1"/>
                </a:solidFill>
                <a:latin typeface="+mn-lt"/>
                <a:ea typeface="+mn-ea"/>
                <a:cs typeface="+mn-cs"/>
              </a:defRPr>
            </a:lvl9pPr>
          </a:lstStyle>
          <a:p>
            <a:pPr marL="45720" indent="0">
              <a:buFont typeface="Wingdings" panose="05000000000000000000" pitchFamily="2" charset="2"/>
              <a:buNone/>
            </a:pPr>
            <a:r>
              <a:rPr lang="ja-JP" altLang="en-US" sz="2400" b="1" u="sng" dirty="0">
                <a:solidFill>
                  <a:schemeClr val="tx2"/>
                </a:solidFill>
              </a:rPr>
              <a:t>量の改革→質の改革</a:t>
            </a:r>
          </a:p>
        </p:txBody>
      </p:sp>
    </p:spTree>
    <p:extLst>
      <p:ext uri="{BB962C8B-B14F-4D97-AF65-F5344CB8AC3E}">
        <p14:creationId xmlns:p14="http://schemas.microsoft.com/office/powerpoint/2010/main" val="1042595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latin typeface="Meiryo UI" panose="020B0604030504040204" pitchFamily="50" charset="-128"/>
                <a:cs typeface="Meiryo UI" panose="020B0604030504040204" pitchFamily="50" charset="-128"/>
              </a:rPr>
              <a:t>石川県のデータカタログをご紹介</a:t>
            </a:r>
            <a:endParaRPr kumimoji="1" lang="ja-JP" dirty="0">
              <a:latin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p:txBody>
          <a:bodyPr>
            <a:normAutofit/>
          </a:bodyPr>
          <a:lstStyle/>
          <a:p>
            <a:r>
              <a:rPr lang="ja-JP" altLang="en-US" sz="3200" b="1" dirty="0">
                <a:solidFill>
                  <a:schemeClr val="tx2"/>
                </a:solidFill>
              </a:rPr>
              <a:t>名称：石川県オープンデータカタログ</a:t>
            </a:r>
            <a:br>
              <a:rPr lang="en-US" altLang="ja-JP" sz="3200" b="1" dirty="0">
                <a:solidFill>
                  <a:schemeClr val="tx2"/>
                </a:solidFill>
              </a:rPr>
            </a:br>
            <a:r>
              <a:rPr lang="en-US" altLang="ja-JP" sz="1900" dirty="0">
                <a:solidFill>
                  <a:schemeClr val="tx2"/>
                </a:solidFill>
              </a:rPr>
              <a:t>http://www.pref.ishikawa.lg.jp/opendata/index.html</a:t>
            </a:r>
          </a:p>
          <a:p>
            <a:pPr marL="0" indent="0">
              <a:buNone/>
            </a:pPr>
            <a:r>
              <a:rPr kumimoji="1" lang="ja-JP" altLang="en-US" sz="2600" dirty="0">
                <a:solidFill>
                  <a:schemeClr val="tx2"/>
                </a:solidFill>
              </a:rPr>
              <a:t>　平成</a:t>
            </a:r>
            <a:r>
              <a:rPr kumimoji="1" lang="en-US" altLang="ja-JP" sz="2600" dirty="0">
                <a:solidFill>
                  <a:schemeClr val="tx2"/>
                </a:solidFill>
              </a:rPr>
              <a:t>28</a:t>
            </a:r>
            <a:r>
              <a:rPr kumimoji="1" lang="ja-JP" altLang="en-US" sz="2600" dirty="0">
                <a:solidFill>
                  <a:schemeClr val="tx2"/>
                </a:solidFill>
              </a:rPr>
              <a:t>年</a:t>
            </a:r>
            <a:r>
              <a:rPr kumimoji="1" lang="en-US" altLang="ja-JP" sz="2600" dirty="0">
                <a:solidFill>
                  <a:schemeClr val="tx2"/>
                </a:solidFill>
              </a:rPr>
              <a:t>1</a:t>
            </a:r>
            <a:r>
              <a:rPr kumimoji="1" lang="ja-JP" altLang="en-US" sz="2600" dirty="0">
                <a:solidFill>
                  <a:schemeClr val="tx2"/>
                </a:solidFill>
              </a:rPr>
              <a:t>月</a:t>
            </a:r>
            <a:r>
              <a:rPr kumimoji="1" lang="en-US" altLang="ja-JP" sz="2600" dirty="0">
                <a:solidFill>
                  <a:schemeClr val="tx2"/>
                </a:solidFill>
              </a:rPr>
              <a:t>12</a:t>
            </a:r>
            <a:r>
              <a:rPr kumimoji="1" lang="ja-JP" altLang="en-US" sz="2600" dirty="0">
                <a:solidFill>
                  <a:schemeClr val="tx2"/>
                </a:solidFill>
              </a:rPr>
              <a:t>日から</a:t>
            </a:r>
            <a:r>
              <a:rPr lang="ja-JP" altLang="en-US" sz="2600" dirty="0">
                <a:solidFill>
                  <a:schemeClr val="tx2"/>
                </a:solidFill>
              </a:rPr>
              <a:t>石川県公式ホームページ上で、準備の整った</a:t>
            </a:r>
            <a:br>
              <a:rPr lang="en-US" altLang="ja-JP" sz="2600" dirty="0">
                <a:solidFill>
                  <a:schemeClr val="tx2"/>
                </a:solidFill>
              </a:rPr>
            </a:br>
            <a:r>
              <a:rPr lang="ja-JP" altLang="en-US" sz="2600" dirty="0">
                <a:solidFill>
                  <a:schemeClr val="tx2"/>
                </a:solidFill>
              </a:rPr>
              <a:t>　ものから順次公開を開始（スモールスタート）</a:t>
            </a:r>
            <a:endParaRPr lang="en-US" altLang="ja-JP" sz="2600" dirty="0">
              <a:solidFill>
                <a:schemeClr val="tx2"/>
              </a:solidFill>
            </a:endParaRPr>
          </a:p>
          <a:p>
            <a:pPr marL="0" indent="0">
              <a:buNone/>
            </a:pPr>
            <a:endParaRPr kumimoji="1" lang="en-US" altLang="ja-JP" sz="3200" dirty="0">
              <a:solidFill>
                <a:schemeClr val="tx2"/>
              </a:solidFill>
            </a:endParaRPr>
          </a:p>
          <a:p>
            <a:pPr marL="45720" indent="0">
              <a:buNone/>
            </a:pPr>
            <a:endParaRPr lang="en-US" altLang="ja-JP" sz="3200" dirty="0">
              <a:solidFill>
                <a:schemeClr val="tx2"/>
              </a:solidFill>
            </a:endParaRPr>
          </a:p>
        </p:txBody>
      </p:sp>
      <p:pic>
        <p:nvPicPr>
          <p:cNvPr id="6" name="図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394850" y="3603098"/>
            <a:ext cx="6107501" cy="2463046"/>
          </a:xfrm>
          <a:prstGeom prst="rect">
            <a:avLst/>
          </a:prstGeom>
          <a:ln w="57150">
            <a:solidFill>
              <a:srgbClr val="0070C0"/>
            </a:solidFill>
          </a:ln>
        </p:spPr>
      </p:pic>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5</a:t>
            </a:fld>
            <a:endParaRPr kumimoji="1" lang="ja-JP" dirty="0"/>
          </a:p>
        </p:txBody>
      </p:sp>
      <p:pic>
        <p:nvPicPr>
          <p:cNvPr id="5" name="図 4"/>
          <p:cNvPicPr>
            <a:picLocks noChangeAspect="1"/>
          </p:cNvPicPr>
          <p:nvPr/>
        </p:nvPicPr>
        <p:blipFill>
          <a:blip r:embed="rId4"/>
          <a:stretch>
            <a:fillRect/>
          </a:stretch>
        </p:blipFill>
        <p:spPr>
          <a:xfrm>
            <a:off x="1182100" y="3451413"/>
            <a:ext cx="3465780" cy="2614732"/>
          </a:xfrm>
          <a:prstGeom prst="rect">
            <a:avLst/>
          </a:prstGeom>
        </p:spPr>
      </p:pic>
      <p:cxnSp>
        <p:nvCxnSpPr>
          <p:cNvPr id="8" name="直線コネクタ 7"/>
          <p:cNvCxnSpPr/>
          <p:nvPr/>
        </p:nvCxnSpPr>
        <p:spPr>
          <a:xfrm flipV="1">
            <a:off x="3693459" y="3567238"/>
            <a:ext cx="1701391" cy="2044668"/>
          </a:xfrm>
          <a:prstGeom prst="line">
            <a:avLst/>
          </a:prstGeom>
          <a:ln w="508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3693459" y="5611906"/>
            <a:ext cx="1701391" cy="454238"/>
          </a:xfrm>
          <a:prstGeom prst="line">
            <a:avLst/>
          </a:prstGeom>
          <a:ln w="50800">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886264" y="3325191"/>
            <a:ext cx="1764389" cy="484093"/>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トップページ</a:t>
            </a:r>
          </a:p>
        </p:txBody>
      </p:sp>
      <p:sp>
        <p:nvSpPr>
          <p:cNvPr id="21" name="円形吹き出し 20"/>
          <p:cNvSpPr/>
          <p:nvPr/>
        </p:nvSpPr>
        <p:spPr>
          <a:xfrm>
            <a:off x="1553545" y="5438217"/>
            <a:ext cx="1752981" cy="1046906"/>
          </a:xfrm>
          <a:prstGeom prst="wedgeEllipseCallout">
            <a:avLst>
              <a:gd name="adj1" fmla="val 58692"/>
              <a:gd name="adj2" fmla="val -2989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吹き出し 19"/>
          <p:cNvSpPr/>
          <p:nvPr/>
        </p:nvSpPr>
        <p:spPr>
          <a:xfrm>
            <a:off x="1468971" y="5654098"/>
            <a:ext cx="1964731" cy="687320"/>
          </a:xfrm>
          <a:prstGeom prst="wedgeRoundRectCallout">
            <a:avLst>
              <a:gd name="adj1" fmla="val 64035"/>
              <a:gd name="adj2" fmla="val -20390"/>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オープンデータをクリック</a:t>
            </a:r>
          </a:p>
        </p:txBody>
      </p:sp>
    </p:spTree>
    <p:extLst>
      <p:ext uri="{BB962C8B-B14F-4D97-AF65-F5344CB8AC3E}">
        <p14:creationId xmlns:p14="http://schemas.microsoft.com/office/powerpoint/2010/main" val="1773379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latin typeface="Meiryo UI" panose="020B0604030504040204" pitchFamily="50" charset="-128"/>
                <a:cs typeface="Meiryo UI" panose="020B0604030504040204" pitchFamily="50" charset="-128"/>
              </a:rPr>
              <a:t>石川県オープンデータカタログの構成について</a:t>
            </a:r>
            <a:endParaRPr kumimoji="1" lang="ja-JP" dirty="0">
              <a:latin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6</a:t>
            </a:fld>
            <a:endParaRPr kumimoji="1" lang="ja-JP" dirty="0"/>
          </a:p>
        </p:txBody>
      </p:sp>
      <p:sp>
        <p:nvSpPr>
          <p:cNvPr id="7" name="コンテンツ プレースホルダー 2"/>
          <p:cNvSpPr>
            <a:spLocks noGrp="1"/>
          </p:cNvSpPr>
          <p:nvPr>
            <p:ph idx="1"/>
          </p:nvPr>
        </p:nvSpPr>
        <p:spPr>
          <a:xfrm>
            <a:off x="1531727" y="1329069"/>
            <a:ext cx="9852965" cy="4857975"/>
          </a:xfrm>
        </p:spPr>
        <p:txBody>
          <a:bodyPr anchor="t" anchorCtr="0">
            <a:noAutofit/>
          </a:bodyPr>
          <a:lstStyle/>
          <a:p>
            <a:pPr marL="446088" indent="-242888"/>
            <a:r>
              <a:rPr lang="ja-JP" altLang="en-US" dirty="0">
                <a:solidFill>
                  <a:schemeClr val="tx2"/>
                </a:solidFill>
              </a:rPr>
              <a:t>データ分類はＨＰに準拠</a:t>
            </a:r>
            <a:endParaRPr lang="en-US" altLang="ja-JP" dirty="0">
              <a:solidFill>
                <a:schemeClr val="tx2"/>
              </a:solidFill>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203200" indent="0">
              <a:buNone/>
            </a:pPr>
            <a:endParaRPr lang="en-US" altLang="ja-JP" sz="1500" dirty="0">
              <a:solidFill>
                <a:schemeClr val="tx2"/>
              </a:solidFill>
              <a:latin typeface="ＭＳ Ｐ明朝" panose="02020600040205080304" pitchFamily="18" charset="-128"/>
              <a:ea typeface="ＭＳ Ｐ明朝" panose="02020600040205080304" pitchFamily="18" charset="-128"/>
            </a:endParaRPr>
          </a:p>
          <a:p>
            <a:pPr marL="446088" indent="-242888"/>
            <a:r>
              <a:rPr lang="ja-JP" altLang="en-US" dirty="0">
                <a:solidFill>
                  <a:schemeClr val="tx2"/>
                </a:solidFill>
              </a:rPr>
              <a:t>基本的に</a:t>
            </a:r>
            <a:r>
              <a:rPr lang="en-US" altLang="ja-JP" dirty="0">
                <a:solidFill>
                  <a:schemeClr val="tx2"/>
                </a:solidFill>
              </a:rPr>
              <a:t>CC-BY</a:t>
            </a:r>
            <a:r>
              <a:rPr lang="ja-JP" altLang="en-US" dirty="0">
                <a:solidFill>
                  <a:schemeClr val="tx2"/>
                </a:solidFill>
              </a:rPr>
              <a:t>（表示）</a:t>
            </a:r>
            <a:br>
              <a:rPr lang="en-US" altLang="ja-JP" sz="1600" dirty="0">
                <a:solidFill>
                  <a:schemeClr val="tx2"/>
                </a:solidFill>
              </a:rPr>
            </a:br>
            <a:r>
              <a:rPr lang="en-US" altLang="ja-JP" sz="1600" dirty="0">
                <a:solidFill>
                  <a:schemeClr val="tx2"/>
                </a:solidFill>
                <a:latin typeface="ＭＳ Ｐ明朝" panose="02020600040205080304" pitchFamily="18" charset="-128"/>
                <a:ea typeface="ＭＳ Ｐ明朝" panose="02020600040205080304" pitchFamily="18" charset="-128"/>
              </a:rPr>
              <a:t> </a:t>
            </a:r>
            <a:r>
              <a:rPr lang="ja-JP" altLang="en-US" sz="2000" dirty="0">
                <a:solidFill>
                  <a:schemeClr val="tx2"/>
                </a:solidFill>
              </a:rPr>
              <a:t>→原作者のクレジットを表示することを条件として、改変や営利目的での二次利用可</a:t>
            </a:r>
          </a:p>
          <a:p>
            <a:pPr marL="446088" indent="-242888"/>
            <a:r>
              <a:rPr lang="ja-JP" altLang="en-US" dirty="0">
                <a:solidFill>
                  <a:schemeClr val="tx2"/>
                </a:solidFill>
              </a:rPr>
              <a:t>既存の保有形式を優先</a:t>
            </a:r>
            <a:br>
              <a:rPr lang="en-US" altLang="ja-JP" sz="1600" dirty="0">
                <a:solidFill>
                  <a:schemeClr val="tx2"/>
                </a:solidFill>
              </a:rPr>
            </a:br>
            <a:r>
              <a:rPr lang="en-US" altLang="ja-JP" sz="1600" dirty="0">
                <a:solidFill>
                  <a:schemeClr val="tx2"/>
                </a:solidFill>
                <a:latin typeface="ＭＳ Ｐ明朝" panose="02020600040205080304" pitchFamily="18" charset="-128"/>
                <a:ea typeface="ＭＳ Ｐ明朝" panose="02020600040205080304" pitchFamily="18" charset="-128"/>
              </a:rPr>
              <a:t> </a:t>
            </a:r>
            <a:r>
              <a:rPr lang="ja-JP" altLang="en-US" sz="2000" dirty="0">
                <a:solidFill>
                  <a:schemeClr val="tx2"/>
                </a:solidFill>
              </a:rPr>
              <a:t>→</a:t>
            </a:r>
            <a:r>
              <a:rPr lang="en-US" altLang="ja-JP" sz="2000" dirty="0">
                <a:solidFill>
                  <a:schemeClr val="tx2"/>
                </a:solidFill>
              </a:rPr>
              <a:t>CSV</a:t>
            </a:r>
            <a:r>
              <a:rPr lang="ja-JP" altLang="en-US" sz="2000" dirty="0">
                <a:solidFill>
                  <a:schemeClr val="tx2"/>
                </a:solidFill>
              </a:rPr>
              <a:t>形式、</a:t>
            </a:r>
            <a:r>
              <a:rPr lang="en-US" altLang="ja-JP" sz="2000" dirty="0">
                <a:solidFill>
                  <a:schemeClr val="tx2"/>
                </a:solidFill>
              </a:rPr>
              <a:t>XLS</a:t>
            </a:r>
            <a:r>
              <a:rPr lang="ja-JP" altLang="en-US" sz="2000" dirty="0">
                <a:solidFill>
                  <a:schemeClr val="tx2"/>
                </a:solidFill>
              </a:rPr>
              <a:t>形式、</a:t>
            </a:r>
            <a:r>
              <a:rPr lang="en-US" altLang="ja-JP" sz="2000" dirty="0">
                <a:solidFill>
                  <a:schemeClr val="tx2"/>
                </a:solidFill>
              </a:rPr>
              <a:t>PDF</a:t>
            </a:r>
            <a:r>
              <a:rPr lang="ja-JP" altLang="en-US" sz="2000" dirty="0">
                <a:solidFill>
                  <a:schemeClr val="tx2"/>
                </a:solidFill>
              </a:rPr>
              <a:t>形式、</a:t>
            </a:r>
            <a:r>
              <a:rPr lang="en-US" altLang="ja-JP" sz="2000" dirty="0">
                <a:solidFill>
                  <a:schemeClr val="tx2"/>
                </a:solidFill>
              </a:rPr>
              <a:t>JPG</a:t>
            </a:r>
            <a:r>
              <a:rPr lang="ja-JP" altLang="en-US" sz="2000" dirty="0">
                <a:solidFill>
                  <a:schemeClr val="tx2"/>
                </a:solidFill>
              </a:rPr>
              <a:t>形式（写真）　など</a:t>
            </a:r>
            <a:endParaRPr lang="en-US" altLang="ja-JP" sz="2000" dirty="0">
              <a:solidFill>
                <a:schemeClr val="tx2"/>
              </a:solidFill>
            </a:endParaRPr>
          </a:p>
          <a:p>
            <a:pPr marL="446088" indent="-242888"/>
            <a:endParaRPr lang="en-US" altLang="ja-JP" sz="1500" dirty="0">
              <a:solidFill>
                <a:schemeClr val="tx2"/>
              </a:solidFill>
              <a:latin typeface="ＭＳ Ｐ明朝" panose="02020600040205080304" pitchFamily="18" charset="-128"/>
              <a:ea typeface="ＭＳ Ｐ明朝" panose="02020600040205080304" pitchFamily="18" charset="-128"/>
            </a:endParaRPr>
          </a:p>
        </p:txBody>
      </p:sp>
      <p:pic>
        <p:nvPicPr>
          <p:cNvPr id="8" name="図 7"/>
          <p:cNvPicPr>
            <a:picLocks noChangeAspect="1"/>
          </p:cNvPicPr>
          <p:nvPr/>
        </p:nvPicPr>
        <p:blipFill>
          <a:blip r:embed="rId2"/>
          <a:stretch>
            <a:fillRect/>
          </a:stretch>
        </p:blipFill>
        <p:spPr>
          <a:xfrm>
            <a:off x="2134851" y="1818892"/>
            <a:ext cx="7256237" cy="566821"/>
          </a:xfrm>
          <a:prstGeom prst="rect">
            <a:avLst/>
          </a:prstGeom>
        </p:spPr>
      </p:pic>
      <p:pic>
        <p:nvPicPr>
          <p:cNvPr id="10" name="図 9"/>
          <p:cNvPicPr>
            <a:picLocks noChangeAspect="1"/>
          </p:cNvPicPr>
          <p:nvPr/>
        </p:nvPicPr>
        <p:blipFill>
          <a:blip r:embed="rId3"/>
          <a:stretch>
            <a:fillRect/>
          </a:stretch>
        </p:blipFill>
        <p:spPr>
          <a:xfrm>
            <a:off x="6738897" y="2425479"/>
            <a:ext cx="4157702" cy="2467797"/>
          </a:xfrm>
          <a:prstGeom prst="rect">
            <a:avLst/>
          </a:prstGeom>
          <a:ln w="57150">
            <a:noFill/>
          </a:ln>
        </p:spPr>
      </p:pic>
      <p:pic>
        <p:nvPicPr>
          <p:cNvPr id="11" name="図 10"/>
          <p:cNvPicPr>
            <a:picLocks noChangeAspect="1"/>
          </p:cNvPicPr>
          <p:nvPr/>
        </p:nvPicPr>
        <p:blipFill>
          <a:blip r:embed="rId4"/>
          <a:stretch>
            <a:fillRect/>
          </a:stretch>
        </p:blipFill>
        <p:spPr>
          <a:xfrm>
            <a:off x="2101898" y="2676927"/>
            <a:ext cx="3862297" cy="1893610"/>
          </a:xfrm>
          <a:prstGeom prst="rect">
            <a:avLst/>
          </a:prstGeom>
        </p:spPr>
      </p:pic>
      <p:sp>
        <p:nvSpPr>
          <p:cNvPr id="9" name="等号 8"/>
          <p:cNvSpPr/>
          <p:nvPr/>
        </p:nvSpPr>
        <p:spPr>
          <a:xfrm>
            <a:off x="3834001" y="2346322"/>
            <a:ext cx="433200" cy="479786"/>
          </a:xfrm>
          <a:prstGeom prst="mathEqual">
            <a:avLst/>
          </a:prstGeom>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57035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cs typeface="Meiryo UI" panose="020B0604030504040204" pitchFamily="50" charset="-128"/>
              </a:rPr>
              <a:t>カタログ掲載データについて</a:t>
            </a:r>
            <a:endParaRPr kumimoji="1" lang="ja-JP" dirty="0">
              <a:latin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1295400" y="1566144"/>
            <a:ext cx="10583008" cy="4500000"/>
          </a:xfrm>
        </p:spPr>
        <p:txBody>
          <a:bodyPr>
            <a:normAutofit/>
          </a:bodyPr>
          <a:lstStyle/>
          <a:p>
            <a:r>
              <a:rPr kumimoji="1" lang="ja-JP" altLang="en-US" sz="3200" dirty="0">
                <a:solidFill>
                  <a:schemeClr val="tx2"/>
                </a:solidFill>
              </a:rPr>
              <a:t>施設情報、統計情報、画像素材などデータセット数：</a:t>
            </a:r>
            <a:r>
              <a:rPr lang="en-US" altLang="ja-JP" sz="3200" dirty="0">
                <a:solidFill>
                  <a:schemeClr val="tx2"/>
                </a:solidFill>
              </a:rPr>
              <a:t>73</a:t>
            </a:r>
            <a:r>
              <a:rPr kumimoji="1" lang="ja-JP" altLang="en-US" sz="3200" dirty="0">
                <a:solidFill>
                  <a:schemeClr val="tx2"/>
                </a:solidFill>
              </a:rPr>
              <a:t>種類</a:t>
            </a:r>
            <a:br>
              <a:rPr lang="en-US" altLang="ja-JP" sz="3200" dirty="0">
                <a:solidFill>
                  <a:schemeClr val="tx2"/>
                </a:solidFill>
              </a:rPr>
            </a:br>
            <a:r>
              <a:rPr lang="ja-JP" altLang="en-US" sz="3200" dirty="0">
                <a:solidFill>
                  <a:schemeClr val="tx2"/>
                </a:solidFill>
              </a:rPr>
              <a:t>（令和元年</a:t>
            </a:r>
            <a:r>
              <a:rPr lang="en-US" altLang="ja-JP" sz="3200" dirty="0">
                <a:solidFill>
                  <a:schemeClr val="tx2"/>
                </a:solidFill>
              </a:rPr>
              <a:t>7</a:t>
            </a:r>
            <a:r>
              <a:rPr lang="ja-JP" altLang="en-US" sz="3200" dirty="0">
                <a:solidFill>
                  <a:schemeClr val="tx2"/>
                </a:solidFill>
              </a:rPr>
              <a:t>月時点）</a:t>
            </a:r>
            <a:endParaRPr kumimoji="1" lang="en-US" altLang="ja-JP" sz="3200" dirty="0">
              <a:solidFill>
                <a:schemeClr val="tx2"/>
              </a:solidFill>
            </a:endParaRPr>
          </a:p>
          <a:p>
            <a:pPr marL="45720" indent="0">
              <a:buNone/>
            </a:pPr>
            <a:endParaRPr lang="en-US" altLang="ja-JP" sz="3200" dirty="0">
              <a:solidFill>
                <a:schemeClr val="tx2"/>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671084788"/>
              </p:ext>
            </p:extLst>
          </p:nvPr>
        </p:nvGraphicFramePr>
        <p:xfrm>
          <a:off x="1696915" y="2702042"/>
          <a:ext cx="10181493" cy="3258034"/>
        </p:xfrm>
        <a:graphic>
          <a:graphicData uri="http://schemas.openxmlformats.org/drawingml/2006/table">
            <a:tbl>
              <a:tblPr firstRow="1" bandRow="1">
                <a:tableStyleId>{BC89EF96-8CEA-46FF-86C4-4CE0E7609802}</a:tableStyleId>
              </a:tblPr>
              <a:tblGrid>
                <a:gridCol w="1589487">
                  <a:extLst>
                    <a:ext uri="{9D8B030D-6E8A-4147-A177-3AD203B41FA5}">
                      <a16:colId xmlns:a16="http://schemas.microsoft.com/office/drawing/2014/main" val="20000"/>
                    </a:ext>
                  </a:extLst>
                </a:gridCol>
                <a:gridCol w="8592006">
                  <a:extLst>
                    <a:ext uri="{9D8B030D-6E8A-4147-A177-3AD203B41FA5}">
                      <a16:colId xmlns:a16="http://schemas.microsoft.com/office/drawing/2014/main" val="20001"/>
                    </a:ext>
                  </a:extLst>
                </a:gridCol>
              </a:tblGrid>
              <a:tr h="1446839">
                <a:tc>
                  <a:txBody>
                    <a:bodyPr/>
                    <a:lstStyle/>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施設情報</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（連絡先・住所・利用時間・経度緯度など）</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県関係施設、道の駅、スポーツ施設、公共野外活動施設、</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寄り道パーキング、</a:t>
                      </a:r>
                      <a:r>
                        <a:rPr kumimoji="1" lang="zh-TW"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老人福祉施設等</a:t>
                      </a:r>
                      <a:r>
                        <a:rPr kumimoji="1" lang="ja-JP" altLang="en-US" sz="2400" b="0" dirty="0" err="1">
                          <a:solidFill>
                            <a:schemeClr val="tx2"/>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プレミアムパスポート協賛店舗、赤ちゃんの駅、</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農産物直売所、地産地消推進協力店舗、</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エコチケット・里山チケット共通券が使えるお店　など</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0"/>
                  </a:ext>
                </a:extLst>
              </a:tr>
              <a:tr h="880594">
                <a:tc>
                  <a:txBody>
                    <a:bodyPr/>
                    <a:lstStyle/>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統計情報</a:t>
                      </a:r>
                    </a:p>
                  </a:txBody>
                  <a:tcPr/>
                </a:tc>
                <a:tc>
                  <a:txBody>
                    <a:bodyPr/>
                    <a:lstStyle/>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県税歳入・決算額情報、県内外国人住民数、地域・年齢別人口、</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外国人来訪者数、いしかわ統計指標ランドの統計情報　など</a:t>
                      </a:r>
                    </a:p>
                  </a:txBody>
                  <a:tcPr/>
                </a:tc>
                <a:extLst>
                  <a:ext uri="{0D108BD9-81ED-4DB2-BD59-A6C34878D82A}">
                    <a16:rowId xmlns:a16="http://schemas.microsoft.com/office/drawing/2014/main" val="10001"/>
                  </a:ext>
                </a:extLst>
              </a:tr>
              <a:tr h="449908">
                <a:tc>
                  <a:txBody>
                    <a:bodyPr/>
                    <a:lstStyle/>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画像素材</a:t>
                      </a:r>
                    </a:p>
                  </a:txBody>
                  <a:tcPr/>
                </a:tc>
                <a:tc>
                  <a:txBody>
                    <a:bodyPr/>
                    <a:lstStyle/>
                    <a:p>
                      <a:r>
                        <a:rPr kumimoji="1" lang="ja-JP" altLang="en-US"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金沢城公園の写真素材、里山里海サイクリングルート</a:t>
                      </a:r>
                      <a:endParaRPr kumimoji="1" lang="en-US" altLang="ja-JP" sz="2400" b="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2"/>
                  </a:ext>
                </a:extLst>
              </a:tr>
            </a:tbl>
          </a:graphicData>
        </a:graphic>
      </p:graphicFrame>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t>7</a:t>
            </a:fld>
            <a:endParaRPr kumimoji="1" lang="ja-JP" dirty="0"/>
          </a:p>
        </p:txBody>
      </p:sp>
      <p:pic>
        <p:nvPicPr>
          <p:cNvPr id="6" name="図 5"/>
          <p:cNvPicPr>
            <a:picLocks noChangeAspect="1"/>
          </p:cNvPicPr>
          <p:nvPr/>
        </p:nvPicPr>
        <p:blipFill>
          <a:blip r:embed="rId2"/>
          <a:stretch>
            <a:fillRect/>
          </a:stretch>
        </p:blipFill>
        <p:spPr>
          <a:xfrm>
            <a:off x="10626697" y="3248822"/>
            <a:ext cx="929787" cy="946540"/>
          </a:xfrm>
          <a:prstGeom prst="rect">
            <a:avLst/>
          </a:prstGeom>
        </p:spPr>
      </p:pic>
      <p:pic>
        <p:nvPicPr>
          <p:cNvPr id="7" name="図 6"/>
          <p:cNvPicPr>
            <a:picLocks noChangeAspect="1"/>
          </p:cNvPicPr>
          <p:nvPr/>
        </p:nvPicPr>
        <p:blipFill>
          <a:blip r:embed="rId3"/>
          <a:stretch>
            <a:fillRect/>
          </a:stretch>
        </p:blipFill>
        <p:spPr>
          <a:xfrm>
            <a:off x="9616541" y="3151535"/>
            <a:ext cx="1010156" cy="1043827"/>
          </a:xfrm>
          <a:prstGeom prst="rect">
            <a:avLst/>
          </a:prstGeom>
        </p:spPr>
      </p:pic>
    </p:spTree>
    <p:extLst>
      <p:ext uri="{BB962C8B-B14F-4D97-AF65-F5344CB8AC3E}">
        <p14:creationId xmlns:p14="http://schemas.microsoft.com/office/powerpoint/2010/main" val="2127036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県オープンデータの活用例</a:t>
            </a:r>
          </a:p>
        </p:txBody>
      </p:sp>
      <p:sp>
        <p:nvSpPr>
          <p:cNvPr id="4" name="スライド番号プレースホルダー 3"/>
          <p:cNvSpPr>
            <a:spLocks noGrp="1"/>
          </p:cNvSpPr>
          <p:nvPr>
            <p:ph type="sldNum" sz="quarter" idx="12"/>
          </p:nvPr>
        </p:nvSpPr>
        <p:spPr/>
        <p:txBody>
          <a:bodyPr/>
          <a:lstStyle/>
          <a:p>
            <a:fld id="{5DB26808-A6B5-4078-9453-66C37A05CC52}" type="slidenum">
              <a:rPr lang="en-US" altLang="ja-JP" smtClean="0"/>
              <a:pPr/>
              <a:t>8</a:t>
            </a:fld>
            <a:endParaRPr lang="en-US" dirty="0"/>
          </a:p>
        </p:txBody>
      </p:sp>
      <p:sp>
        <p:nvSpPr>
          <p:cNvPr id="6" name="コンテンツ プレースホルダー 2"/>
          <p:cNvSpPr>
            <a:spLocks noGrp="1"/>
          </p:cNvSpPr>
          <p:nvPr>
            <p:ph idx="1"/>
          </p:nvPr>
        </p:nvSpPr>
        <p:spPr>
          <a:xfrm>
            <a:off x="999720" y="1342354"/>
            <a:ext cx="7906890" cy="4826457"/>
          </a:xfrm>
        </p:spPr>
        <p:txBody>
          <a:bodyPr anchor="t" anchorCtr="0">
            <a:noAutofit/>
          </a:bodyPr>
          <a:lstStyle/>
          <a:p>
            <a:r>
              <a:rPr lang="ja-JP" altLang="en-US" b="1" dirty="0">
                <a:solidFill>
                  <a:schemeClr val="tx2"/>
                </a:solidFill>
              </a:rPr>
              <a:t>プレ</a:t>
            </a:r>
            <a:r>
              <a:rPr lang="ja-JP" altLang="en-US" b="1" dirty="0" err="1">
                <a:solidFill>
                  <a:schemeClr val="tx2"/>
                </a:solidFill>
              </a:rPr>
              <a:t>まっぷ</a:t>
            </a:r>
            <a:r>
              <a:rPr lang="ja-JP" altLang="en-US" sz="2000" dirty="0">
                <a:solidFill>
                  <a:schemeClr val="tx2"/>
                </a:solidFill>
              </a:rPr>
              <a:t>（⾦沢⼯業⼤学の学生プロジェクト「</a:t>
            </a:r>
            <a:r>
              <a:rPr lang="en-US" altLang="ja-JP" sz="2000" dirty="0">
                <a:solidFill>
                  <a:schemeClr val="tx2"/>
                </a:solidFill>
              </a:rPr>
              <a:t>KIES</a:t>
            </a:r>
            <a:r>
              <a:rPr lang="ja-JP" altLang="en-US" sz="2000" dirty="0">
                <a:solidFill>
                  <a:schemeClr val="tx2"/>
                </a:solidFill>
              </a:rPr>
              <a:t>プロジェクト」）</a:t>
            </a:r>
          </a:p>
          <a:p>
            <a:pPr marL="0" indent="0">
              <a:buNone/>
            </a:pPr>
            <a:r>
              <a:rPr lang="ja-JP" altLang="en-US" sz="1600" dirty="0">
                <a:latin typeface="ＭＳ Ｐ明朝" panose="02020600040205080304" pitchFamily="18" charset="-128"/>
                <a:ea typeface="ＭＳ Ｐ明朝" panose="02020600040205080304" pitchFamily="18" charset="-128"/>
              </a:rPr>
              <a:t>　　　　　</a:t>
            </a:r>
            <a:endParaRPr lang="en-US" altLang="ja-JP" sz="1400" dirty="0">
              <a:latin typeface="ＭＳ Ｐ明朝" panose="02020600040205080304" pitchFamily="18" charset="-128"/>
              <a:ea typeface="ＭＳ Ｐ明朝" panose="02020600040205080304" pitchFamily="18" charset="-128"/>
            </a:endParaRPr>
          </a:p>
          <a:p>
            <a:pPr marL="0" indent="0">
              <a:buNone/>
            </a:pPr>
            <a:endParaRPr lang="en-US" altLang="ja-JP" sz="1800" dirty="0">
              <a:latin typeface="ＭＳ Ｐ明朝" panose="02020600040205080304" pitchFamily="18" charset="-128"/>
              <a:ea typeface="ＭＳ Ｐ明朝" panose="02020600040205080304" pitchFamily="18" charset="-128"/>
            </a:endParaRPr>
          </a:p>
        </p:txBody>
      </p:sp>
      <p:sp>
        <p:nvSpPr>
          <p:cNvPr id="10" name="正方形/長方形 9"/>
          <p:cNvSpPr/>
          <p:nvPr/>
        </p:nvSpPr>
        <p:spPr>
          <a:xfrm>
            <a:off x="5941322" y="3530688"/>
            <a:ext cx="5795149" cy="1533682"/>
          </a:xfrm>
          <a:prstGeom prst="rect">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b="1" u="sng" dirty="0">
                <a:solidFill>
                  <a:schemeClr val="tx2"/>
                </a:solidFill>
                <a:latin typeface="ＭＳ Ｐ明朝" panose="02020600040205080304" pitchFamily="18" charset="-128"/>
                <a:ea typeface="ＭＳ Ｐ明朝" panose="02020600040205080304" pitchFamily="18" charset="-128"/>
              </a:rPr>
              <a:t>「プレミアム・パスポート」</a:t>
            </a:r>
            <a:endParaRPr lang="en-US" altLang="ja-JP" b="1" u="sng" dirty="0">
              <a:solidFill>
                <a:schemeClr val="tx2"/>
              </a:solidFill>
              <a:latin typeface="ＭＳ Ｐ明朝" panose="02020600040205080304" pitchFamily="18" charset="-128"/>
              <a:ea typeface="ＭＳ Ｐ明朝" panose="02020600040205080304" pitchFamily="18" charset="-128"/>
            </a:endParaRPr>
          </a:p>
          <a:p>
            <a:r>
              <a:rPr kumimoji="1" lang="ja-JP" altLang="en-US" dirty="0">
                <a:solidFill>
                  <a:schemeClr val="tx2"/>
                </a:solidFill>
                <a:latin typeface="ＭＳ Ｐ明朝" panose="02020600040205080304" pitchFamily="18" charset="-128"/>
                <a:ea typeface="ＭＳ Ｐ明朝" panose="02020600040205080304" pitchFamily="18" charset="-128"/>
              </a:rPr>
              <a:t>妊娠中の子を含めて、</a:t>
            </a:r>
            <a:r>
              <a:rPr kumimoji="1" lang="en-US" altLang="ja-JP" dirty="0">
                <a:solidFill>
                  <a:schemeClr val="tx2"/>
                </a:solidFill>
                <a:latin typeface="ＭＳ Ｐ明朝" panose="02020600040205080304" pitchFamily="18" charset="-128"/>
                <a:ea typeface="ＭＳ Ｐ明朝" panose="02020600040205080304" pitchFamily="18" charset="-128"/>
              </a:rPr>
              <a:t>18</a:t>
            </a:r>
            <a:r>
              <a:rPr kumimoji="1" lang="ja-JP" altLang="en-US" dirty="0">
                <a:solidFill>
                  <a:schemeClr val="tx2"/>
                </a:solidFill>
                <a:latin typeface="ＭＳ Ｐ明朝" panose="02020600040205080304" pitchFamily="18" charset="-128"/>
                <a:ea typeface="ＭＳ Ｐ明朝" panose="02020600040205080304" pitchFamily="18" charset="-128"/>
              </a:rPr>
              <a:t>歳未満の子どもが</a:t>
            </a:r>
            <a:r>
              <a:rPr kumimoji="1" lang="en-US" altLang="ja-JP" dirty="0">
                <a:solidFill>
                  <a:schemeClr val="tx2"/>
                </a:solidFill>
                <a:latin typeface="ＭＳ Ｐ明朝" panose="02020600040205080304" pitchFamily="18" charset="-128"/>
                <a:ea typeface="ＭＳ Ｐ明朝" panose="02020600040205080304" pitchFamily="18" charset="-128"/>
              </a:rPr>
              <a:t>2</a:t>
            </a:r>
            <a:r>
              <a:rPr kumimoji="1" lang="ja-JP" altLang="en-US" dirty="0">
                <a:solidFill>
                  <a:schemeClr val="tx2"/>
                </a:solidFill>
                <a:latin typeface="ＭＳ Ｐ明朝" panose="02020600040205080304" pitchFamily="18" charset="-128"/>
                <a:ea typeface="ＭＳ Ｐ明朝" panose="02020600040205080304" pitchFamily="18" charset="-128"/>
              </a:rPr>
              <a:t>人以上いる世帯に交付されるプレミアム・パスポートと呼ばれるカードを、事業に協賛する企業の店舗で買い物などの際に提示すると、代金の割引などの特典を受けることができる仕組み</a:t>
            </a:r>
          </a:p>
        </p:txBody>
      </p:sp>
      <p:sp>
        <p:nvSpPr>
          <p:cNvPr id="11" name="コンテンツ プレースホルダー 2"/>
          <p:cNvSpPr txBox="1">
            <a:spLocks/>
          </p:cNvSpPr>
          <p:nvPr/>
        </p:nvSpPr>
        <p:spPr>
          <a:xfrm>
            <a:off x="5941322" y="2544586"/>
            <a:ext cx="6285473" cy="1107334"/>
          </a:xfrm>
          <a:prstGeom prst="rect">
            <a:avLst/>
          </a:prstGeom>
        </p:spPr>
        <p:txBody>
          <a:bodyPr vert="horz" lIns="91440" tIns="45720" rIns="91440" bIns="4572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a:lstStyle>
          <a:p>
            <a:pPr>
              <a:spcBef>
                <a:spcPts val="0"/>
              </a:spcBef>
              <a:spcAft>
                <a:spcPts val="0"/>
              </a:spcAft>
            </a:pP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8⽉</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に</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Android</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版、平成</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月に</a:t>
            </a:r>
            <a:b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b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iOS</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版スマートフォンアプリをリリース（ともに無料）</a:t>
            </a:r>
            <a:endPar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a:p>
            <a:pPr marL="0" indent="0">
              <a:spcBef>
                <a:spcPts val="0"/>
              </a:spcBef>
              <a:spcAft>
                <a:spcPts val="0"/>
              </a:spcAft>
              <a:buNone/>
            </a:pP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→情報工学科のスマホアプリ製作班</a:t>
            </a:r>
            <a:r>
              <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名が開発を担当</a:t>
            </a:r>
          </a:p>
          <a:p>
            <a:pPr marL="0" indent="0">
              <a:spcBef>
                <a:spcPts val="0"/>
              </a:spcBef>
              <a:spcAft>
                <a:spcPts val="0"/>
              </a:spcAft>
              <a:buNone/>
            </a:pPr>
            <a:endParaRPr lang="en-US" altLang="ja-JP" sz="2000" dirty="0">
              <a:solidFill>
                <a:schemeClr val="tx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コンテンツ プレースホルダー 2"/>
          <p:cNvSpPr txBox="1">
            <a:spLocks/>
          </p:cNvSpPr>
          <p:nvPr/>
        </p:nvSpPr>
        <p:spPr>
          <a:xfrm>
            <a:off x="5719401" y="1747311"/>
            <a:ext cx="5715000" cy="926760"/>
          </a:xfrm>
          <a:prstGeom prst="rect">
            <a:avLst/>
          </a:prstGeom>
          <a:noFill/>
        </p:spPr>
        <p:txBody>
          <a:bodyPr vert="horz" lIns="91440" tIns="45720" rIns="91440" bIns="45720" rtlCol="0" anchor="t" anchorCtr="0">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kumimoji="1"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kumimoji="1"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kumimoji="1" sz="1400" kern="1200" cap="none">
                <a:solidFill>
                  <a:schemeClr val="tx1"/>
                </a:solidFill>
                <a:effectLst/>
                <a:latin typeface="+mn-lt"/>
                <a:ea typeface="+mn-ea"/>
                <a:cs typeface="+mn-cs"/>
              </a:defRPr>
            </a:lvl9pPr>
          </a:lstStyle>
          <a:p>
            <a:pPr marL="0" indent="0">
              <a:spcBef>
                <a:spcPts val="0"/>
              </a:spcBef>
              <a:spcAft>
                <a:spcPts val="0"/>
              </a:spcAft>
              <a:buNone/>
            </a:pPr>
            <a:r>
              <a:rPr lang="ja-JP" altLang="en-US" sz="2200" b="1" u="sng"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⼦育て世代の⽀援のために⽯川県が推進する</a:t>
            </a:r>
            <a:endParaRPr lang="en-US" altLang="ja-JP" sz="2200" b="1" u="sng"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marL="0" indent="0">
              <a:spcBef>
                <a:spcPts val="0"/>
              </a:spcBef>
              <a:spcAft>
                <a:spcPts val="0"/>
              </a:spcAft>
              <a:buNone/>
            </a:pPr>
            <a:r>
              <a:rPr lang="ja-JP" altLang="en-US" sz="2200" b="1" u="sng"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「プレミアム・パスポート」協賛店舗を⼿軽に検索</a:t>
            </a:r>
            <a:endParaRPr lang="en-US" altLang="ja-JP" sz="2200" b="1" u="sng"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p:cNvSpPr txBox="1"/>
          <p:nvPr/>
        </p:nvSpPr>
        <p:spPr>
          <a:xfrm>
            <a:off x="5774726" y="5554764"/>
            <a:ext cx="6279527" cy="646331"/>
          </a:xfrm>
          <a:prstGeom prst="rect">
            <a:avLst/>
          </a:prstGeom>
          <a:noFill/>
        </p:spPr>
        <p:txBody>
          <a:bodyPr wrap="square" rtlCol="0">
            <a:spAutoFit/>
          </a:bodyPr>
          <a:lstStyle/>
          <a:p>
            <a:r>
              <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iOS</a:t>
            </a:r>
            <a:r>
              <a:rPr lang="ja-JP" altLang="en-US" sz="1200" dirty="0">
                <a:solidFill>
                  <a:schemeClr val="tx2"/>
                </a:solidFill>
                <a:latin typeface="Meiryo UI" panose="020B0604030504040204" pitchFamily="50" charset="-128"/>
                <a:ea typeface="Meiryo UI" panose="020B0604030504040204" pitchFamily="50" charset="-128"/>
                <a:cs typeface="Meiryo UI" panose="020B0604030504040204" pitchFamily="50" charset="-128"/>
              </a:rPr>
              <a:t>版）</a:t>
            </a:r>
            <a:r>
              <a:rPr kumimoji="1" lang="en-US" altLang="ja-JP"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https://apps.apple.com/jp/app/%E3%83%97%E3%83%AC%E3%81%BE%E3%81%A3%E3%81%B7/id1340737649</a:t>
            </a:r>
            <a:endPar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5767614" y="5151471"/>
            <a:ext cx="6424386" cy="461665"/>
          </a:xfrm>
          <a:prstGeom prst="rect">
            <a:avLst/>
          </a:prstGeom>
          <a:noFill/>
        </p:spPr>
        <p:txBody>
          <a:bodyPr wrap="square" rtlCol="0">
            <a:spAutoFit/>
          </a:bodyPr>
          <a:lstStyle/>
          <a:p>
            <a:r>
              <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出典：</a:t>
            </a:r>
            <a:endParaRPr kumimoji="1" lang="en-US" altLang="ja-JP"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Android</a:t>
            </a:r>
            <a:r>
              <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版）</a:t>
            </a:r>
            <a:r>
              <a:rPr kumimoji="1" lang="en-US" altLang="ja-JP"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https://play.google.com/store/apps/details?id=kies.prepass</a:t>
            </a:r>
            <a:endParaRPr kumimoji="1" lang="ja-JP" altLang="en-US" sz="120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589085" y="2031023"/>
            <a:ext cx="4923692" cy="4035669"/>
          </a:xfrm>
          <a:prstGeom prst="rect">
            <a:avLst/>
          </a:prstGeom>
          <a:noFill/>
          <a:ln w="104775">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0" dirty="0">
                <a:solidFill>
                  <a:srgbClr val="0070C0"/>
                </a:solidFill>
              </a:rPr>
              <a:t>画像</a:t>
            </a:r>
            <a:endParaRPr kumimoji="1" lang="en-US" altLang="ja-JP" sz="8000" dirty="0">
              <a:solidFill>
                <a:srgbClr val="0070C0"/>
              </a:solidFill>
            </a:endParaRPr>
          </a:p>
          <a:p>
            <a:pPr algn="ctr"/>
            <a:r>
              <a:rPr kumimoji="1" lang="ja-JP" altLang="en-US" dirty="0">
                <a:solidFill>
                  <a:srgbClr val="0070C0"/>
                </a:solidFill>
              </a:rPr>
              <a:t>（投影のみ）</a:t>
            </a:r>
          </a:p>
        </p:txBody>
      </p:sp>
    </p:spTree>
    <p:extLst>
      <p:ext uri="{BB962C8B-B14F-4D97-AF65-F5344CB8AC3E}">
        <p14:creationId xmlns:p14="http://schemas.microsoft.com/office/powerpoint/2010/main" val="2910923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d Line Business 16x9">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15_4109default" id="{E728D685-11FC-4812-BA85-57AC6F9C9F40}" vid="{BC4E008B-95FF-4815-904E-143A8EDFC1D4}"/>
    </a:ext>
  </a:extLst>
</a:theme>
</file>

<file path=ppt/theme/theme2.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edLineBusiness_16x9">
      <a:dk1>
        <a:srgbClr val="514A40"/>
      </a:dk1>
      <a:lt1>
        <a:sysClr val="window" lastClr="FFFFFF"/>
      </a:lt1>
      <a:dk2>
        <a:srgbClr val="000000"/>
      </a:dk2>
      <a:lt2>
        <a:srgbClr val="F9F7F3"/>
      </a:lt2>
      <a:accent1>
        <a:srgbClr val="A85229"/>
      </a:accent1>
      <a:accent2>
        <a:srgbClr val="98916E"/>
      </a:accent2>
      <a:accent3>
        <a:srgbClr val="C9A645"/>
      </a:accent3>
      <a:accent4>
        <a:srgbClr val="76A7B2"/>
      </a:accent4>
      <a:accent5>
        <a:srgbClr val="82A670"/>
      </a:accent5>
      <a:accent6>
        <a:srgbClr val="896170"/>
      </a:accent6>
      <a:hlink>
        <a:srgbClr val="A85229"/>
      </a:hlink>
      <a:folHlink>
        <a:srgbClr val="98916E"/>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ビジネス用の赤い横線のプレゼンテーション (ワイド画面)</Template>
  <TotalTime>0</TotalTime>
  <Words>1133</Words>
  <Application>Microsoft Office PowerPoint</Application>
  <PresentationFormat>ワイド画面</PresentationFormat>
  <Paragraphs>172</Paragraphs>
  <Slides>11</Slides>
  <Notes>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Meiryo UI</vt:lpstr>
      <vt:lpstr>ＭＳ Ｐ明朝</vt:lpstr>
      <vt:lpstr>ＭＳ ゴシック</vt:lpstr>
      <vt:lpstr>メイリオ</vt:lpstr>
      <vt:lpstr>Arial</vt:lpstr>
      <vt:lpstr>Cambria</vt:lpstr>
      <vt:lpstr>Wingdings</vt:lpstr>
      <vt:lpstr>Red Line Business 16x9</vt:lpstr>
      <vt:lpstr>石川県のオープンデータ推進について  令和元年８月１日</vt:lpstr>
      <vt:lpstr>オープンデータ推進の必要性</vt:lpstr>
      <vt:lpstr>全国自治体の状況</vt:lpstr>
      <vt:lpstr>県内自治体の状況</vt:lpstr>
      <vt:lpstr>石川県でのオープンデータの位置づけ</vt:lpstr>
      <vt:lpstr>石川県のデータカタログをご紹介</vt:lpstr>
      <vt:lpstr>石川県オープンデータカタログの構成について</vt:lpstr>
      <vt:lpstr>カタログ掲載データについて</vt:lpstr>
      <vt:lpstr>県オープンデータの活用例</vt:lpstr>
      <vt:lpstr>補足（これから取組をはじめる市町の皆様へ）</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2019-08-16T07:32:41Z</dcterms:created>
  <dcterms:modified xsi:type="dcterms:W3CDTF">2019-08-16T07:33:09Z</dcterms:modified>
  <cp:version/>
</cp:coreProperties>
</file>