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0" r:id="rId2"/>
    <p:sldId id="268" r:id="rId3"/>
    <p:sldId id="275" r:id="rId4"/>
    <p:sldId id="368" r:id="rId5"/>
    <p:sldId id="367" r:id="rId6"/>
    <p:sldId id="370" r:id="rId7"/>
    <p:sldId id="372" r:id="rId8"/>
    <p:sldId id="369" r:id="rId9"/>
    <p:sldId id="371" r:id="rId10"/>
    <p:sldId id="256" r:id="rId11"/>
    <p:sldId id="373" r:id="rId12"/>
    <p:sldId id="3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5" autoAdjust="0"/>
    <p:restoredTop sz="74237" autoAdjust="0"/>
  </p:normalViewPr>
  <p:slideViewPr>
    <p:cSldViewPr>
      <p:cViewPr varScale="1">
        <p:scale>
          <a:sx n="60" d="100"/>
          <a:sy n="60" d="100"/>
        </p:scale>
        <p:origin x="1834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2019/8/29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2019/8/29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3013" y="251520"/>
            <a:ext cx="5509187" cy="413189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54165"/>
            <a:ext cx="5486400" cy="41310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DB3A56-6C94-4790-A8B6-E8F12C91A28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655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615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44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8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78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295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95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250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429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93DAF-81C2-4A9F-AA29-324D9D80EDA4}" type="datetimeFigureOut">
              <a:rPr kumimoji="1" lang="ja-JP" altLang="en-US" smtClean="0"/>
              <a:t>2019/8/29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99BD-4CB3-4AB8-B45E-067A6B341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643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7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latin typeface="+mj-lt"/>
              </a:rPr>
              <a:t>オープンデータリーダの皆様へのお願い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9A1F8D6-E42C-4756-A95E-AE2F65BC3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831" y="333376"/>
            <a:ext cx="8386892" cy="115899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4400" dirty="0">
                <a:latin typeface="Meiryo UI" panose="020B0604030504040204" pitchFamily="50" charset="-128"/>
                <a:ea typeface="Meiryo UI" panose="020B0604030504040204" pitchFamily="50" charset="-128"/>
              </a:rPr>
              <a:t>フォローアップ調査について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1480951D-14D3-4012-87A6-8413A790F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836" y="1629782"/>
            <a:ext cx="8598715" cy="4637167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本研修のフォローアップとして、受講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か月後を目途に、各自治体におけるオープンデータの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取組状況について調査を実施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します。</a:t>
            </a:r>
            <a:endParaRPr lang="en-US" altLang="ja-JP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また、オープンデータの取組を長期的にサポートするため、同様の調査を翌年度以降も実施する予定です。（毎年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月頃を予定）</a:t>
            </a:r>
            <a:endParaRPr lang="en-US" altLang="ja-JP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ご協力のほどよろしくお願いいたします。</a:t>
            </a:r>
            <a:endParaRPr lang="en-US" altLang="ja-JP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8620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4EA0D59-5223-41BF-82CE-4EBC4983A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8977"/>
            <a:ext cx="8729932" cy="575153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2019 International Open Data Summit</a:t>
            </a:r>
            <a:r>
              <a:rPr lang="ja-JP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開催のお知らせ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EA135135-8C76-4553-95AF-199FC1BD0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08" y="3849189"/>
            <a:ext cx="8729932" cy="295983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アジア各国及び地域におけるオープンデータの取組に関する意見交換及び交流を目的として、「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2019 International Open Data Summit</a:t>
            </a: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」を開催いたします。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今年は日本で初めての開催となり、インド、インドネシア、韓国、カンボジア、タイ、台湾、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フィリピン、ベトナム、マレーシア、ミャンマー、日本が参加する予定です。ぜひご参加ください。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プログラム等の詳細は以下の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サイトをご参照ください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（随時、更新していきます）。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http://www.vled.or.jp/2019IODsummit/</a:t>
            </a:r>
            <a:r>
              <a:rPr lang="ja-JP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20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en-US" altLang="ja-JP" sz="22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ja-JP" sz="22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日は関係者のみのためご参加いただけません</a:t>
            </a:r>
            <a:r>
              <a:rPr lang="ja-JP" altLang="en-US" sz="22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ja-JP" altLang="ja-JP" sz="17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9C48E97-8DEC-49DB-987C-7EDBADFCA5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211"/>
            <a:ext cx="9144000" cy="3240350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9ED5B11-9445-488A-A10D-83B4F2FD6FF4}"/>
              </a:ext>
            </a:extLst>
          </p:cNvPr>
          <p:cNvSpPr/>
          <p:nvPr/>
        </p:nvSpPr>
        <p:spPr>
          <a:xfrm>
            <a:off x="2697192" y="2110749"/>
            <a:ext cx="5523782" cy="353683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01E4653-9456-418D-A159-4C81F871539B}"/>
              </a:ext>
            </a:extLst>
          </p:cNvPr>
          <p:cNvSpPr/>
          <p:nvPr/>
        </p:nvSpPr>
        <p:spPr>
          <a:xfrm>
            <a:off x="2697192" y="2780581"/>
            <a:ext cx="5523782" cy="353683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39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+mj-ea"/>
              <a:ea typeface="+mj-ea"/>
            </a:endParaRPr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 dirty="0">
                <a:latin typeface="+mj-ea"/>
                <a:ea typeface="+mj-ea"/>
              </a:rPr>
              <a:t>オープンデータリーダの皆様へのお願い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9">
            <a:extLst>
              <a:ext uri="{FF2B5EF4-FFF2-40B4-BE49-F238E27FC236}">
                <a16:creationId xmlns:a16="http://schemas.microsoft.com/office/drawing/2014/main" id="{8FB1291F-8409-42A7-9AED-FB879603745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178636"/>
            <a:ext cx="46826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solidFill>
                  <a:schemeClr val="tx1"/>
                </a:solidFill>
                <a:latin typeface="+mj-ea"/>
                <a:ea typeface="+mj-ea"/>
              </a:rPr>
              <a:t>１</a:t>
            </a:r>
            <a:r>
              <a:rPr lang="en-US" altLang="ja-JP" sz="22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ja-JP" altLang="en-US" sz="2200" dirty="0">
                <a:latin typeface="+mj-ea"/>
                <a:ea typeface="+mj-ea"/>
              </a:rPr>
              <a:t> 今後の庁内での研修開催にあたって</a:t>
            </a:r>
            <a:endParaRPr lang="ja-JP" altLang="en-US" sz="2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 Box 31">
            <a:extLst>
              <a:ext uri="{FF2B5EF4-FFF2-40B4-BE49-F238E27FC236}">
                <a16:creationId xmlns:a16="http://schemas.microsoft.com/office/drawing/2014/main" id="{2AA45135-99A0-4D96-8159-29900E9825E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677429"/>
            <a:ext cx="4493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２</a:t>
            </a:r>
            <a:r>
              <a:rPr lang="en-US" altLang="ja-JP" sz="2200" dirty="0">
                <a:latin typeface="+mj-ea"/>
                <a:ea typeface="+mj-ea"/>
              </a:rPr>
              <a:t>. </a:t>
            </a:r>
            <a:r>
              <a:rPr lang="ja-JP" altLang="en-US" sz="2200" dirty="0">
                <a:latin typeface="+mj-ea"/>
                <a:ea typeface="+mj-ea"/>
              </a:rPr>
              <a:t>オープンデータ化支援研修について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:a16="http://schemas.microsoft.com/office/drawing/2014/main" id="{481B14C7-A8BD-48B1-9937-DC8AD9C3AD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4172729"/>
            <a:ext cx="46522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３</a:t>
            </a:r>
            <a:r>
              <a:rPr lang="en-US" altLang="ja-JP" sz="2200" dirty="0">
                <a:latin typeface="+mj-ea"/>
                <a:ea typeface="+mj-ea"/>
              </a:rPr>
              <a:t>. </a:t>
            </a:r>
            <a:r>
              <a:rPr lang="ja-JP" altLang="en-US" sz="2200" dirty="0">
                <a:latin typeface="+mj-ea"/>
                <a:ea typeface="+mj-ea"/>
              </a:rPr>
              <a:t>オープンデータ研修ポータルのご紹介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721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</a:t>
            </a:r>
            <a:r>
              <a:rPr lang="ja-JP" altLang="en-US" dirty="0">
                <a:latin typeface="+mn-ea"/>
                <a:ea typeface="+mn-ea"/>
              </a:rPr>
              <a:t> 今後の庁内での研修開催にあたって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1700807"/>
            <a:ext cx="7848872" cy="993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/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・オープンデータの基礎知識、実務</a:t>
            </a:r>
          </a:p>
          <a:p>
            <a:pPr marL="87313" indent="-87313"/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・庁内でオープンデータを推進するために必要な能力</a:t>
            </a:r>
            <a:endParaRPr kumimoji="1"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1209200"/>
            <a:ext cx="7848872" cy="510137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オープンデータリーダ育成研修の受講</a:t>
            </a:r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110631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>
                <a:latin typeface="+mn-ea"/>
              </a:rPr>
              <a:t>本日</a:t>
            </a:r>
            <a:endParaRPr kumimoji="1" lang="en-US" altLang="ja-JP" sz="2400" b="1" dirty="0">
              <a:latin typeface="+mn-ea"/>
            </a:endParaRPr>
          </a:p>
          <a:p>
            <a:pPr algn="ctr"/>
            <a:r>
              <a:rPr kumimoji="1" lang="ja-JP" altLang="en-US" sz="2400" b="1" dirty="0">
                <a:latin typeface="+mn-ea"/>
              </a:rPr>
              <a:t>受講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2699792" y="3140968"/>
            <a:ext cx="3744416" cy="576064"/>
          </a:xfrm>
          <a:prstGeom prst="downArrow">
            <a:avLst>
              <a:gd name="adj1" fmla="val 72369"/>
              <a:gd name="adj2" fmla="val 100000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24000" rIns="36000" rtlCol="0" anchor="ctr"/>
          <a:lstStyle/>
          <a:p>
            <a:pPr algn="ctr"/>
            <a:r>
              <a:rPr kumimoji="1" lang="ja-JP" altLang="en-US" sz="2400" dirty="0"/>
              <a:t>これから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4601794"/>
            <a:ext cx="7848872" cy="15397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ご自身の庁内で研修を開催し、原課職員様に「オープンデータの公開は難しいことではない」ということを認識いただき、オープンデータの取組みを進めたいという「思い」を「行動」に変えていただく。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4110187"/>
            <a:ext cx="7848872" cy="51013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rIns="324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原課職員様を対象とした庁内研修の開催</a:t>
            </a:r>
            <a:r>
              <a:rPr kumimoji="1" lang="ja-JP" altLang="en-US" sz="2800" b="1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endParaRPr kumimoji="1" lang="en-US" altLang="ja-JP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円/楕円 20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391482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>
                <a:latin typeface="+mn-ea"/>
              </a:rPr>
              <a:t>お願い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53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2.</a:t>
            </a:r>
            <a:r>
              <a:rPr lang="ja-JP" altLang="en-US" dirty="0">
                <a:latin typeface="+mn-ea"/>
                <a:ea typeface="+mn-ea"/>
              </a:rPr>
              <a:t> オープンデータ化支援研修について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1146717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これからオープンデータの取組みを進めようとしている団体のうち、希望のあった一部団体を支援する原課職員様向けの庁内研修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836712"/>
            <a:ext cx="9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■オープンデータ化支援研修</a:t>
            </a:r>
            <a:endParaRPr kumimoji="1" lang="en-US" altLang="ja-JP" sz="2000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297243"/>
              </p:ext>
            </p:extLst>
          </p:nvPr>
        </p:nvGraphicFramePr>
        <p:xfrm>
          <a:off x="107504" y="1844825"/>
          <a:ext cx="8928992" cy="4922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126597726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710690264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371285306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968632832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252238391"/>
                    </a:ext>
                  </a:extLst>
                </a:gridCol>
              </a:tblGrid>
              <a:tr h="1744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開始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時間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プログラム案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講師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内容</a:t>
                      </a: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322384870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13:30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挨拶・説明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実施自治体幹部</a:t>
                      </a:r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リーダ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挨拶、研修の全体説明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763140846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13:35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受講者自己紹介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グループ内での受講者自己紹介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986403286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13:45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講義①　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オープンデータの定義、意義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オープンデータとは何か、オープンデータを公開することのメリットを理解する</a:t>
                      </a:r>
                      <a:endParaRPr lang="en-US" altLang="ja-JP" sz="160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483713130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14:30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講義②　オープンデータに関する都道府県の取組みの紹介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都道府県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オープンデータに関する都道府県の取組みの紹介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932696187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14:45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558810272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14:50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講義③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作業手順の理解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オープンデータ公開までの作業手順、継続のための取り組み内容を理解する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432276992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15:25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406200238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15:35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講義④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ディスカッション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今後、公開に向けて取組むオープンデータに関する意見交換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980971890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16:15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確認テスト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テスト配布・答え合わせ・解説・回収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947506193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16:20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アンケート記入等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アンケート配布、回収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354775219"/>
                  </a:ext>
                </a:extLst>
              </a:tr>
              <a:tr h="272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16:25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総通局他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</a:t>
                      </a: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316034790"/>
                  </a:ext>
                </a:extLst>
              </a:tr>
            </a:tbl>
          </a:graphicData>
        </a:graphic>
      </p:graphicFrame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5148064" y="188640"/>
            <a:ext cx="3888432" cy="864096"/>
          </a:xfrm>
          <a:prstGeom prst="roundRect">
            <a:avLst/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ご自身の庁内研修の開催にあたり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参考にしてください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5242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t="15886" r="2481" b="2813"/>
          <a:stretch/>
        </p:blipFill>
        <p:spPr>
          <a:xfrm>
            <a:off x="1691680" y="3212976"/>
            <a:ext cx="5752524" cy="345638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21497" y="1249596"/>
            <a:ext cx="566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/>
              <a:t>https://www.opendata-training.org/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1844824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主なコンテンツ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2214386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オープンデータリーダ育成研修、オープンデータ化支援研修で使用した「研修教材」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２つの研修内容を補完する「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」環境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オープンデータ全般に関する「</a:t>
            </a:r>
            <a:r>
              <a:rPr lang="en-US" altLang="ja-JP" sz="2000" dirty="0"/>
              <a:t>Q&amp;A</a:t>
            </a:r>
            <a:r>
              <a:rPr lang="ja-JP" altLang="en-US" sz="2000" dirty="0" err="1"/>
              <a:t>、</a:t>
            </a:r>
            <a:r>
              <a:rPr lang="ja-JP" altLang="en-US" sz="2000" dirty="0"/>
              <a:t>相談・問合せ窓口」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00704" y="90872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オープンデータ研修ポータル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26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895640"/>
            <a:ext cx="3479208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オープンデータ紹介動画の掲載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5202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オープンデータ紹介動画を見ることができます。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「オープンデータとは？」「オープンデータ化に向け、何から手を付けていいか分からない」といった疑問や悩みをお持ちの方へ、わかりやすい動画を掲載しています。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2051720" y="2300066"/>
            <a:ext cx="4680520" cy="415836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987824" y="6505599"/>
            <a:ext cx="3033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/>
              <a:t>オープンデータ研修ポータル　トップページ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728" y="2353978"/>
            <a:ext cx="4536504" cy="4377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728" y="2751395"/>
            <a:ext cx="4536504" cy="3563023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2339752" y="3362090"/>
            <a:ext cx="2160240" cy="1224136"/>
          </a:xfrm>
          <a:prstGeom prst="roundRect">
            <a:avLst>
              <a:gd name="adj" fmla="val 11326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DD9AF38-F320-41C3-BDD3-B985C4B92316}"/>
              </a:ext>
            </a:extLst>
          </p:cNvPr>
          <p:cNvCxnSpPr>
            <a:cxnSpLocks/>
          </p:cNvCxnSpPr>
          <p:nvPr/>
        </p:nvCxnSpPr>
        <p:spPr>
          <a:xfrm flipH="1" flipV="1">
            <a:off x="4635020" y="3916912"/>
            <a:ext cx="593358" cy="260556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ABCB27C-72F4-483A-BB38-E3B89521EF7F}"/>
              </a:ext>
            </a:extLst>
          </p:cNvPr>
          <p:cNvSpPr txBox="1"/>
          <p:nvPr/>
        </p:nvSpPr>
        <p:spPr>
          <a:xfrm>
            <a:off x="4644008" y="4154178"/>
            <a:ext cx="273630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オープンデータを紹介する動画を</a:t>
            </a:r>
            <a:r>
              <a:rPr kumimoji="1" lang="en-US" altLang="ja-JP" sz="1600" dirty="0"/>
              <a:t>2</a:t>
            </a:r>
            <a:r>
              <a:rPr kumimoji="1" lang="ja-JP" altLang="en-US" sz="1600" dirty="0"/>
              <a:t>つ掲載しています。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3DD9AF38-F320-41C3-BDD3-B985C4B92316}"/>
              </a:ext>
            </a:extLst>
          </p:cNvPr>
          <p:cNvCxnSpPr>
            <a:cxnSpLocks/>
          </p:cNvCxnSpPr>
          <p:nvPr/>
        </p:nvCxnSpPr>
        <p:spPr>
          <a:xfrm flipH="1">
            <a:off x="4644008" y="4678077"/>
            <a:ext cx="584370" cy="62822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角丸四角形 21"/>
          <p:cNvSpPr/>
          <p:nvPr/>
        </p:nvSpPr>
        <p:spPr>
          <a:xfrm>
            <a:off x="2339752" y="5090282"/>
            <a:ext cx="2160240" cy="1224136"/>
          </a:xfrm>
          <a:prstGeom prst="roundRect">
            <a:avLst>
              <a:gd name="adj" fmla="val 11326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284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89564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研修教材の掲載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520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オープンデータリーダ育成研修およびオープンデータ化支援研修の研修教材を</a:t>
            </a:r>
            <a:br>
              <a:rPr lang="en-US" altLang="ja-JP" sz="2000" dirty="0"/>
            </a:br>
            <a:r>
              <a:rPr lang="ja-JP" altLang="en-US" sz="2000" dirty="0"/>
              <a:t>ダウンロードすることができます。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907704" y="2078944"/>
            <a:ext cx="5444889" cy="4158368"/>
            <a:chOff x="3330078" y="2025071"/>
            <a:chExt cx="5892571" cy="4500273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7956" y="4556109"/>
              <a:ext cx="5452516" cy="1821553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7956" y="2063111"/>
              <a:ext cx="5452515" cy="2306691"/>
            </a:xfrm>
            <a:prstGeom prst="rect">
              <a:avLst/>
            </a:prstGeom>
          </p:spPr>
        </p:pic>
        <p:sp>
          <p:nvSpPr>
            <p:cNvPr id="24" name="角丸四角形 23"/>
            <p:cNvSpPr/>
            <p:nvPr/>
          </p:nvSpPr>
          <p:spPr>
            <a:xfrm>
              <a:off x="3367956" y="3324888"/>
              <a:ext cx="3004244" cy="1083539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3367956" y="5038820"/>
              <a:ext cx="5236492" cy="133884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78128" y="3584678"/>
              <a:ext cx="642144" cy="281979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ABCB27C-72F4-483A-BB38-E3B89521EF7F}"/>
                </a:ext>
              </a:extLst>
            </p:cNvPr>
            <p:cNvSpPr txBox="1"/>
            <p:nvPr/>
          </p:nvSpPr>
          <p:spPr>
            <a:xfrm>
              <a:off x="6387856" y="3841452"/>
              <a:ext cx="2834793" cy="727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PDF,PPT</a:t>
              </a:r>
              <a:r>
                <a:rPr kumimoji="1" lang="ja-JP" altLang="en-US" sz="1600" dirty="0"/>
                <a:t>の</a:t>
              </a:r>
              <a:r>
                <a:rPr kumimoji="1" lang="en-US" altLang="ja-JP" sz="1600" dirty="0"/>
                <a:t>2</a:t>
              </a:r>
              <a:r>
                <a:rPr kumimoji="1" lang="ja-JP" altLang="en-US" sz="1600" dirty="0" err="1"/>
                <a:t>つの</a:t>
              </a:r>
              <a:r>
                <a:rPr kumimoji="1" lang="ja-JP" altLang="en-US" sz="1600" dirty="0"/>
                <a:t>ファイル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形式で掲載しています。</a:t>
              </a: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4316" y="4408427"/>
              <a:ext cx="245956" cy="584775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正方形/長方形 28"/>
            <p:cNvSpPr/>
            <p:nvPr/>
          </p:nvSpPr>
          <p:spPr>
            <a:xfrm>
              <a:off x="3330078" y="2025071"/>
              <a:ext cx="5524524" cy="450027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2743862" y="6284477"/>
            <a:ext cx="3305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/>
              <a:t>オープンデータリーダ育成研修の画面イメージ</a:t>
            </a:r>
          </a:p>
        </p:txBody>
      </p:sp>
    </p:spTree>
    <p:extLst>
      <p:ext uri="{BB962C8B-B14F-4D97-AF65-F5344CB8AC3E}">
        <p14:creationId xmlns:p14="http://schemas.microsoft.com/office/powerpoint/2010/main" val="778536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00704" y="2420888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Web</a:t>
            </a:r>
            <a:r>
              <a:rPr kumimoji="1" lang="ja-JP" altLang="en-US" sz="2000" dirty="0">
                <a:latin typeface="+mn-ea"/>
              </a:rPr>
              <a:t>演習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49470" y="279312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」のひとつに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演習があります。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演習」では、</a:t>
            </a:r>
            <a:r>
              <a:rPr lang="en-US" altLang="ja-JP" sz="2000" dirty="0"/>
              <a:t>CSV</a:t>
            </a:r>
            <a:r>
              <a:rPr lang="ja-JP" altLang="en-US" sz="2000" dirty="0"/>
              <a:t>形式のデータ作成を体験することができます。</a:t>
            </a:r>
            <a:endParaRPr lang="en-US" altLang="ja-JP" sz="20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014691" y="3525278"/>
            <a:ext cx="5328591" cy="3301689"/>
            <a:chOff x="3330078" y="2393246"/>
            <a:chExt cx="6384667" cy="3956051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5478" y="2454897"/>
              <a:ext cx="5465141" cy="3894400"/>
            </a:xfrm>
            <a:prstGeom prst="rect">
              <a:avLst/>
            </a:prstGeom>
          </p:spPr>
        </p:pic>
        <p:sp>
          <p:nvSpPr>
            <p:cNvPr id="28" name="正方形/長方形 27"/>
            <p:cNvSpPr/>
            <p:nvPr/>
          </p:nvSpPr>
          <p:spPr>
            <a:xfrm>
              <a:off x="3330078" y="2393246"/>
              <a:ext cx="5524524" cy="378019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3367956" y="4928184"/>
              <a:ext cx="5380508" cy="106830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55976" y="3861048"/>
              <a:ext cx="720080" cy="1067136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ABCB27C-72F4-483A-BB38-E3B89521EF7F}"/>
                </a:ext>
              </a:extLst>
            </p:cNvPr>
            <p:cNvSpPr txBox="1"/>
            <p:nvPr/>
          </p:nvSpPr>
          <p:spPr>
            <a:xfrm>
              <a:off x="5114262" y="3330383"/>
              <a:ext cx="4600483" cy="9956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Web</a:t>
              </a:r>
              <a:r>
                <a:rPr kumimoji="1" lang="ja-JP" altLang="en-US" sz="1600" dirty="0"/>
                <a:t>演習には、</a:t>
              </a:r>
              <a:r>
                <a:rPr kumimoji="1" lang="en-US" altLang="ja-JP" sz="1600" dirty="0"/>
                <a:t>ID/PW</a:t>
              </a:r>
              <a:r>
                <a:rPr kumimoji="1" lang="ja-JP" altLang="en-US" sz="1600" dirty="0"/>
                <a:t>の入力が必要です。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各団体に事前に配布された</a:t>
              </a:r>
              <a:r>
                <a:rPr kumimoji="1" lang="en-US" altLang="ja-JP" sz="1600" dirty="0"/>
                <a:t>ID/PW</a:t>
              </a:r>
              <a:r>
                <a:rPr kumimoji="1" lang="ja-JP" altLang="en-US" sz="1600" dirty="0"/>
                <a:t>を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ご利用ください。</a:t>
              </a: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e-learning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49470" y="1266833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全ての職員様にオープンデータの知識を習得して頂けるよう、２つの研修内容を</a:t>
            </a:r>
            <a:br>
              <a:rPr lang="en-US" altLang="ja-JP" sz="2000" dirty="0"/>
            </a:br>
            <a:r>
              <a:rPr lang="ja-JP" altLang="en-US" sz="2000" dirty="0"/>
              <a:t>補完する教材を提供しています。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教材をダウンロードし、各自で学習して頂くことができます。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197400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/>
          <a:srcRect t="15886" r="2481" b="2813"/>
          <a:stretch/>
        </p:blipFill>
        <p:spPr>
          <a:xfrm>
            <a:off x="3059832" y="1772816"/>
            <a:ext cx="5752524" cy="345638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Q&amp;A</a:t>
            </a:r>
            <a:r>
              <a:rPr kumimoji="1" lang="ja-JP" altLang="en-US" sz="2000" dirty="0" err="1">
                <a:latin typeface="+mn-ea"/>
              </a:rPr>
              <a:t>、</a:t>
            </a:r>
            <a:r>
              <a:rPr kumimoji="1" lang="ja-JP" altLang="en-US" sz="2000" dirty="0">
                <a:latin typeface="+mn-ea"/>
              </a:rPr>
              <a:t>相談・問合せ窓口</a:t>
            </a:r>
            <a:endParaRPr kumimoji="1" lang="en-US" altLang="ja-JP" sz="2000" dirty="0">
              <a:latin typeface="+mn-ea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6912"/>
            <a:ext cx="5257932" cy="360793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6516216" y="5517232"/>
            <a:ext cx="2088232" cy="936104"/>
          </a:xfrm>
          <a:prstGeom prst="roundRect">
            <a:avLst>
              <a:gd name="adj" fmla="val 13373"/>
            </a:avLst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気軽にご相談・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問合せください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6833"/>
            <a:ext cx="8426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オープンデータを推進するにあたり、相談や問合せしたいことがあれば、お気軽にお問合せください。</a:t>
            </a:r>
            <a:endParaRPr lang="en-US" altLang="ja-JP" sz="2000" dirty="0"/>
          </a:p>
        </p:txBody>
      </p:sp>
      <p:sp>
        <p:nvSpPr>
          <p:cNvPr id="2" name="下矢印 1"/>
          <p:cNvSpPr/>
          <p:nvPr/>
        </p:nvSpPr>
        <p:spPr>
          <a:xfrm rot="3643784">
            <a:off x="6351276" y="4210050"/>
            <a:ext cx="576064" cy="2035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49470" y="6309320"/>
            <a:ext cx="64107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+mn-ea"/>
              </a:rPr>
              <a:t>※</a:t>
            </a:r>
            <a:r>
              <a:rPr lang="ja-JP" altLang="en-US" sz="2000" dirty="0">
                <a:latin typeface="+mn-ea"/>
              </a:rPr>
              <a:t>頂いたご質問をもとに、</a:t>
            </a:r>
            <a:r>
              <a:rPr lang="en-US" altLang="ja-JP" sz="2000" dirty="0">
                <a:latin typeface="+mn-ea"/>
              </a:rPr>
              <a:t>Q&amp;A</a:t>
            </a:r>
            <a:r>
              <a:rPr lang="ja-JP" altLang="en-US" sz="2000" dirty="0">
                <a:latin typeface="+mn-ea"/>
              </a:rPr>
              <a:t>は適宜追加してまいります。</a:t>
            </a:r>
            <a:endParaRPr lang="en-US" altLang="ja-JP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140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877</Words>
  <Application>Microsoft Office PowerPoint</Application>
  <PresentationFormat>画面に合わせる (4:3)</PresentationFormat>
  <Paragraphs>158</Paragraphs>
  <Slides>12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1. 今後の庁内での研修開催にあたって</vt:lpstr>
      <vt:lpstr>2. オープンデータ化支援研修について</vt:lpstr>
      <vt:lpstr>3. オープンデータ研修ポータルのご紹介</vt:lpstr>
      <vt:lpstr>3. オープンデータ研修ポータルのご紹介</vt:lpstr>
      <vt:lpstr>3. オープンデータ研修ポータルのご紹介</vt:lpstr>
      <vt:lpstr>3. オープンデータ研修ポータルのご紹介</vt:lpstr>
      <vt:lpstr>3. オープンデータ研修ポータルのご紹介</vt:lpstr>
      <vt:lpstr>フォローアップ調査について</vt:lpstr>
      <vt:lpstr>2019 International Open Data Summit開催のお知らせ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2019-01-23T08:17:46Z</dcterms:created>
  <dcterms:modified xsi:type="dcterms:W3CDTF">2019-08-29T00:50:01Z</dcterms:modified>
  <cp:category/>
</cp:coreProperties>
</file>