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0" r:id="rId2"/>
    <p:sldId id="285" r:id="rId3"/>
    <p:sldId id="367" r:id="rId4"/>
    <p:sldId id="286" r:id="rId5"/>
    <p:sldId id="287" r:id="rId6"/>
    <p:sldId id="288" r:id="rId7"/>
    <p:sldId id="289" r:id="rId8"/>
    <p:sldId id="358" r:id="rId9"/>
    <p:sldId id="290" r:id="rId10"/>
    <p:sldId id="291" r:id="rId11"/>
    <p:sldId id="292" r:id="rId12"/>
    <p:sldId id="293" r:id="rId13"/>
    <p:sldId id="294" r:id="rId14"/>
    <p:sldId id="349" r:id="rId15"/>
    <p:sldId id="3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3" autoAdjust="0"/>
    <p:restoredTop sz="85083" autoAdjust="0"/>
  </p:normalViewPr>
  <p:slideViewPr>
    <p:cSldViewPr>
      <p:cViewPr varScale="1">
        <p:scale>
          <a:sx n="109" d="100"/>
          <a:sy n="109" d="100"/>
        </p:scale>
        <p:origin x="172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2019/4/24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2019/4/24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530357" y="493441"/>
            <a:ext cx="5918132" cy="443859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57" y="5067249"/>
            <a:ext cx="5918132" cy="3609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913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05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62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12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05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43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333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537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02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75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811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38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30225" y="493713"/>
            <a:ext cx="5918200" cy="443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93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_suisyou_dataset.pptx" TargetMode="External"/><Relationship Id="rId7" Type="http://schemas.openxmlformats.org/officeDocument/2006/relationships/hyperlink" Target="https://imi.go.jp/go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suisyou_dataset_appli.pptx" TargetMode="External"/><Relationship Id="rId5" Type="http://schemas.openxmlformats.org/officeDocument/2006/relationships/hyperlink" Target="https://cio.go.jp/policy-opendata#dataset" TargetMode="External"/><Relationship Id="rId4" Type="http://schemas.openxmlformats.org/officeDocument/2006/relationships/hyperlink" Target="https://cio.go.jp/sites/default/files/uploads/documents/opendata_suisyou_dataset_teigisyo.xls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s-opendata/odpkg-docker" TargetMode="External"/><Relationship Id="rId7" Type="http://schemas.openxmlformats.org/officeDocument/2006/relationships/hyperlink" Target="http://www.vled.or.jp/results/tools-rev10_fix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ckan/ckan" TargetMode="External"/><Relationship Id="rId5" Type="http://schemas.openxmlformats.org/officeDocument/2006/relationships/hyperlink" Target="https://github.com/nes-opendata/odpkg-dashboard" TargetMode="External"/><Relationship Id="rId4" Type="http://schemas.openxmlformats.org/officeDocument/2006/relationships/hyperlink" Target="https://github.com/isit-public/odpkg-docker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de4japan.org/" TargetMode="External"/><Relationship Id="rId3" Type="http://schemas.openxmlformats.org/officeDocument/2006/relationships/hyperlink" Target="https://cio.go.jp/policy-opendata" TargetMode="External"/><Relationship Id="rId7" Type="http://schemas.openxmlformats.org/officeDocument/2006/relationships/hyperlink" Target="http://okfn.jp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j-lis.go.jp/rdd/opendata/opendata1.html" TargetMode="External"/><Relationship Id="rId11" Type="http://schemas.openxmlformats.org/officeDocument/2006/relationships/hyperlink" Target="http://odc.bodik.jp/" TargetMode="External"/><Relationship Id="rId5" Type="http://schemas.openxmlformats.org/officeDocument/2006/relationships/hyperlink" Target="http://www.vled.or.jp/" TargetMode="External"/><Relationship Id="rId10" Type="http://schemas.openxmlformats.org/officeDocument/2006/relationships/hyperlink" Target="http://www.iii.u-tokyo.ac.jp/research/180308utodc" TargetMode="External"/><Relationship Id="rId4" Type="http://schemas.openxmlformats.org/officeDocument/2006/relationships/hyperlink" Target="http://www.soumu.go.jp/menu_seisaku/ictseisaku/ictriyou/opendata/" TargetMode="External"/><Relationship Id="rId9" Type="http://schemas.openxmlformats.org/officeDocument/2006/relationships/hyperlink" Target="http://linkedopendata.jp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ma.go.jp/jma/menu/arcdata.html" TargetMode="External"/><Relationship Id="rId3" Type="http://schemas.openxmlformats.org/officeDocument/2006/relationships/hyperlink" Target="https://www.data.go.jp/" TargetMode="External"/><Relationship Id="rId7" Type="http://schemas.openxmlformats.org/officeDocument/2006/relationships/hyperlink" Target="https://opendata.resas-portal.go.jp/" TargetMode="External"/><Relationship Id="rId12" Type="http://schemas.openxmlformats.org/officeDocument/2006/relationships/hyperlink" Target="https://odm.bodik.jp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esas.go.jp/" TargetMode="External"/><Relationship Id="rId11" Type="http://schemas.openxmlformats.org/officeDocument/2006/relationships/hyperlink" Target="https://www.geospatial.jp/gp_front/" TargetMode="External"/><Relationship Id="rId5" Type="http://schemas.openxmlformats.org/officeDocument/2006/relationships/hyperlink" Target="http://nlftp.mlit.go.jp/ksj/" TargetMode="External"/><Relationship Id="rId10" Type="http://schemas.openxmlformats.org/officeDocument/2006/relationships/hyperlink" Target="https://docs.google.com/spreadsheets/d/1Ui3MLnst8dyEkEl2RgF2FYvje6EBOQASCT8yZOUq-o8/edit#gid=0" TargetMode="External"/><Relationship Id="rId4" Type="http://schemas.openxmlformats.org/officeDocument/2006/relationships/hyperlink" Target="https://www.e-stat.go.jp/" TargetMode="External"/><Relationship Id="rId9" Type="http://schemas.openxmlformats.org/officeDocument/2006/relationships/hyperlink" Target="https://hojin-info.go.jp/hojin/TopP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dc.bodik.jp/od_material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tVVYrcaT2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&#12475;&#12441;&#12525;&#12363;&#12425;&#22987;&#12417;&#12427;&#12458;&#12540;&#12501;&#12442;&#12531;&#12486;&#12441;&#12540;&#12479;&#65374;&#22320;&#26041;&#20844;&#20849;&#22243;&#20307;&#12398;&#32887;&#21729;&#27096;&#12408;&#65374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Ui3MLnst8dyEkEl2RgF2FYvje6EBOQASCT8yZOUq-o8/edit#gid=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io.go.jp/policy-opendata#survey" TargetMode="External"/><Relationship Id="rId4" Type="http://schemas.openxmlformats.org/officeDocument/2006/relationships/hyperlink" Target="https://cio.go.jp/policy-opendata#jichitaisuu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led.or.jp/results/OpenDataGuide_v21_fix.pdf" TargetMode="External"/><Relationship Id="rId3" Type="http://schemas.openxmlformats.org/officeDocument/2006/relationships/hyperlink" Target="https://cio.go.jp/sites/default/files/uploads/documents/opendata_guideline.docx" TargetMode="External"/><Relationship Id="rId7" Type="http://schemas.openxmlformats.org/officeDocument/2006/relationships/hyperlink" Target="https://cio.go.jp/sites/default/files/uploads/documents/opendate_roundtable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kanitebikisyo.pptx" TargetMode="External"/><Relationship Id="rId5" Type="http://schemas.openxmlformats.org/officeDocument/2006/relationships/hyperlink" Target="https://cio.go.jp/sites/default/files/uploads/documents/opendata_tebikisyo.pptx" TargetMode="External"/><Relationship Id="rId10" Type="http://schemas.openxmlformats.org/officeDocument/2006/relationships/hyperlink" Target="https://www.j-lis.go.jp/data/open/cnt/3/1504/1/guide.pdf" TargetMode="External"/><Relationship Id="rId4" Type="http://schemas.openxmlformats.org/officeDocument/2006/relationships/hyperlink" Target="&#22320;&#26041;&#20844;&#20849;&#22243;&#20307;&#12458;&#12540;&#12501;&#12442;&#12531;&#12486;&#12441;&#12540;&#12479;&#25512;&#36914;&#12459;&#12441;&#12452;&#12488;&#12441;&#12521;&#12452;&#12531;&#12398;&#27010;&#35201;(&#24179;&#25104;29&#24180;12&#26376;22&#26085;&#25913;&#23450;)" TargetMode="External"/><Relationship Id="rId9" Type="http://schemas.openxmlformats.org/officeDocument/2006/relationships/hyperlink" Target="http://www.vled.or.jp/results/OpenDataApplicationGuide-fix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500.com/" TargetMode="External"/><Relationship Id="rId13" Type="http://schemas.openxmlformats.org/officeDocument/2006/relationships/hyperlink" Target="http://www.opendata500.com/kr/" TargetMode="External"/><Relationship Id="rId3" Type="http://schemas.openxmlformats.org/officeDocument/2006/relationships/hyperlink" Target="https://cio.go.jp/opendata100" TargetMode="External"/><Relationship Id="rId7" Type="http://schemas.openxmlformats.org/officeDocument/2006/relationships/hyperlink" Target="http://www.vled.or.jp/results/LocalGov_DataUtilizingCases_20160401.pptx" TargetMode="External"/><Relationship Id="rId12" Type="http://schemas.openxmlformats.org/officeDocument/2006/relationships/hyperlink" Target="http://italy.opendata500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led.or.jp/results/opendata_business_usecases_list.xlsx" TargetMode="External"/><Relationship Id="rId11" Type="http://schemas.openxmlformats.org/officeDocument/2006/relationships/hyperlink" Target="http://www.opendata500.com/us/" TargetMode="External"/><Relationship Id="rId5" Type="http://schemas.openxmlformats.org/officeDocument/2006/relationships/hyperlink" Target="http://www.vled.or.jp/results/opendata_business_usecases.pdf" TargetMode="External"/><Relationship Id="rId10" Type="http://schemas.openxmlformats.org/officeDocument/2006/relationships/hyperlink" Target="http://www.opendata500.com/mx/" TargetMode="External"/><Relationship Id="rId4" Type="http://schemas.openxmlformats.org/officeDocument/2006/relationships/hyperlink" Target="https://cio.go.jp/sites/default/files/uploads/documents/od100_cases_all.pdf" TargetMode="External"/><Relationship Id="rId9" Type="http://schemas.openxmlformats.org/officeDocument/2006/relationships/hyperlink" Target="http://www.opendata500.com/au/" TargetMode="External"/><Relationship Id="rId14" Type="http://schemas.openxmlformats.org/officeDocument/2006/relationships/hyperlink" Target="http://canada.opendata500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ntei.go.jp/jp/singi/it2/senmon_bunka/data_ryutsuseibi/kanminrt_%20dai1/gijisidai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kantei.go.jp/jp/singi/it2/senmon_bunka/data_ryutsuseibi/kanminrt_dai3/gijisidai.html" TargetMode="External"/><Relationship Id="rId4" Type="http://schemas.openxmlformats.org/officeDocument/2006/relationships/hyperlink" Target="http://www.kantei.go.jp/jp/singi/it2/senmon_bunka/data_ryutsuseibi/kanminrt_dai2/gijisidai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7" Type="http://schemas.openxmlformats.org/officeDocument/2006/relationships/hyperlink" Target="http://www.applic.or.jp/ictadvis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umu.go.jp/main_content/000614570.pdf" TargetMode="External"/><Relationship Id="rId5" Type="http://schemas.openxmlformats.org/officeDocument/2006/relationships/hyperlink" Target="http://www.soumu.go.jp/main_content/000555310.pdf" TargetMode="External"/><Relationship Id="rId4" Type="http://schemas.openxmlformats.org/officeDocument/2006/relationships/hyperlink" Target="https://cio.go.jp/sites/default/files/uploads/documents/opendata-dendoushi_sheet.xls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?lang=j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antei.go.jp/jp/singi/it2/densi/kettei/gl2_betten_1.pdf" TargetMode="External"/><Relationship Id="rId5" Type="http://schemas.openxmlformats.org/officeDocument/2006/relationships/hyperlink" Target="https://creativecommons.org/licenses/by/2.1/jp/" TargetMode="External"/><Relationship Id="rId4" Type="http://schemas.openxmlformats.org/officeDocument/2006/relationships/hyperlink" Target="https://creativecommons.org/licenses/by/4.0/legalcode.j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資料集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推奨データセット（内閣官房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総合戦略室、平成</a:t>
            </a:r>
            <a:r>
              <a:rPr lang="en-US" altLang="ja-JP" sz="1600" dirty="0"/>
              <a:t>31</a:t>
            </a:r>
            <a:r>
              <a:rPr lang="ja-JP" altLang="en-US" sz="1600"/>
              <a:t>年</a:t>
            </a:r>
            <a:r>
              <a:rPr lang="en-US" altLang="ja-JP" sz="1600" dirty="0"/>
              <a:t>3</a:t>
            </a:r>
            <a:r>
              <a:rPr lang="ja-JP" altLang="en-US" sz="1600"/>
              <a:t>月</a:t>
            </a:r>
            <a:r>
              <a:rPr lang="en-US" altLang="ja-JP" sz="1600" dirty="0"/>
              <a:t>26</a:t>
            </a:r>
            <a:r>
              <a:rPr lang="ja-JP" altLang="en-US" sz="1600"/>
              <a:t>日改定）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推奨データセットについて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推奨データセット項目定義書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推奨データセットフォーマット標準例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推奨データセットの活用が見込まれるアプリ例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共通語彙基盤（独立行政法人情報処理推進機構）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共通語彙基盤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標準化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95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地方公共団体向けオープンデータパッケージ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（公益財団法人九州先端科学技術研究所）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地方公共団体向けダッシュボード（内閣官房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地方公共団体向けダッシュボード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en" altLang="ja-JP" sz="1600" dirty="0"/>
              <a:t>CKAN</a:t>
            </a:r>
            <a:r>
              <a:rPr lang="ja-JP" altLang="en" sz="1600"/>
              <a:t>（</a:t>
            </a:r>
            <a:r>
              <a:rPr lang="en" altLang="ja-JP" sz="1600" dirty="0"/>
              <a:t>Open Knowledge International and contributors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CKAN</a:t>
            </a:r>
            <a:endParaRPr lang="en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データの公開・利活用に関するツール集（一般社団法人オープン＆ビッグデータ活用・地方創生推進機構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データの公開・利活用に関するツール集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ツール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362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</a:t>
            </a:r>
            <a:r>
              <a:rPr lang="en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CIO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ポータル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総務省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オープンデータ戦略の推進</a:t>
            </a:r>
            <a:r>
              <a:rPr lang="ja-JP" altLang="en-US" sz="1600"/>
              <a:t>（総務省）</a:t>
            </a:r>
          </a:p>
          <a:p>
            <a:pPr fontAlgn="base">
              <a:lnSpc>
                <a:spcPct val="150000"/>
              </a:lnSpc>
            </a:pPr>
            <a:endParaRPr lang="en-US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一般社団法人オープン＆ビッグデータ活用・地方創生推進機構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地方公共団体情報システム機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構</a:t>
            </a:r>
            <a:endParaRPr lang="ja-JP" altLang="en-US" sz="1600"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一般社団法人オープン・ナレッジ・ファウンデーション・ジャパン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一般社団法人コード・フォー・ジャパン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特定非営利活動法人リンクト・オープン・データ・イニシアティブ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東京大学情報学環 オープンデータセンター</a:t>
            </a:r>
            <a:r>
              <a:rPr lang="ja-JP" altLang="en-US" sz="1600"/>
              <a:t>（東京大学）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オープンデータセンター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支援組織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986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日本政府のデータカタログサイト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e-stat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政府統計の総合窓口</a:t>
            </a:r>
            <a:r>
              <a:rPr lang="ja-JP" altLang="en-US" sz="1600"/>
              <a:t>（総務省統計局）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国土数値情報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ダウンロードサービス</a:t>
            </a:r>
            <a:r>
              <a:rPr lang="ja-JP" altLang="en-US" sz="1600"/>
              <a:t>（国土交通省国土政策局）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地域経済分析システム</a:t>
            </a:r>
            <a:r>
              <a:rPr lang="ja-JP" altLang="en-US" sz="1600"/>
              <a:t>（内閣府地方創生推進室）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API</a:t>
            </a:r>
            <a:r>
              <a:rPr lang="ja-JP" altLang="en" sz="1600"/>
              <a:t>（</a:t>
            </a:r>
            <a:r>
              <a:rPr lang="ja-JP" altLang="en-US" sz="1600"/>
              <a:t>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気象庁 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数値データページリンク集</a:t>
            </a:r>
            <a:r>
              <a:rPr lang="ja-JP" altLang="en-US" sz="1600"/>
              <a:t>（気象庁）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法人インフォ</a:t>
            </a:r>
            <a:r>
              <a:rPr lang="ja-JP" altLang="en-US" sz="1600"/>
              <a:t>（経済産業省）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自治体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自治体オープンデータサイト一覧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空間情報センター</a:t>
            </a:r>
            <a:r>
              <a:rPr lang="ja-JP" altLang="en-US" sz="1600"/>
              <a:t>（一般社団法人社会基盤情報流通推進協議会）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オープンデータモニター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日本のオープンデータサイト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8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>
              <a:lnSpc>
                <a:spcPts val="2520"/>
              </a:lnSpc>
            </a:pPr>
            <a:r>
              <a:rPr lang="ja-JP" altLang="en-US" sz="1600"/>
              <a:t>資料集は</a:t>
            </a:r>
            <a:r>
              <a:rPr lang="en-US" altLang="ja-JP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</a:t>
            </a: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サイト</a:t>
            </a:r>
            <a:r>
              <a:rPr lang="ja-JP" altLang="en-US" sz="1600"/>
              <a:t>にも掲載されています。</a:t>
            </a:r>
            <a:endParaRPr lang="en-US" altLang="ja-JP" sz="1600" dirty="0"/>
          </a:p>
          <a:p>
            <a:pPr>
              <a:lnSpc>
                <a:spcPts val="2520"/>
              </a:lnSpc>
            </a:pPr>
            <a:endParaRPr lang="en-US" altLang="ja-JP" sz="1600" dirty="0"/>
          </a:p>
          <a:p>
            <a:pPr>
              <a:lnSpc>
                <a:spcPts val="2520"/>
              </a:lnSpc>
            </a:pP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（参考）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ED21D8-79AF-2D40-8343-464DC3FE8FDC}"/>
              </a:ext>
            </a:extLst>
          </p:cNvPr>
          <p:cNvSpPr txBox="1"/>
          <p:nvPr/>
        </p:nvSpPr>
        <p:spPr>
          <a:xfrm>
            <a:off x="1207029" y="6031379"/>
            <a:ext cx="414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dirty="0">
                <a:hlinkClick r:id="rId3"/>
              </a:rPr>
              <a:t>https://odc.bodik.jp/od_materials/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FD2FA195-4BF9-0347-947B-CC83A2C909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2776"/>
            <a:ext cx="6636470" cy="44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96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資料集</a:t>
            </a:r>
            <a:endParaRPr lang="ja-JP" altLang="en-US" sz="2400" dirty="0">
              <a:latin typeface="+mj-ea"/>
              <a:ea typeface="+mj-ea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9">
            <a:extLst>
              <a:ext uri="{FF2B5EF4-FFF2-40B4-BE49-F238E27FC236}">
                <a16:creationId xmlns:a16="http://schemas.microsoft.com/office/drawing/2014/main" id="{CC63EA79-7433-D24D-BB18-99C9734D0B3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68972"/>
            <a:ext cx="3187091" cy="306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オープンデータ推進動画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自治体の取組状況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ガイド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利活用事例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企業ニーズ調査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アドバイザー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4F7278F-DA3F-AE40-A46D-A54009086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930" y="220944"/>
            <a:ext cx="3515940" cy="23439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698C5C-2946-E448-8DDC-F621FA0F883F}"/>
              </a:ext>
            </a:extLst>
          </p:cNvPr>
          <p:cNvSpPr txBox="1"/>
          <p:nvPr/>
        </p:nvSpPr>
        <p:spPr>
          <a:xfrm>
            <a:off x="6617694" y="1208258"/>
            <a:ext cx="87716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</a:rPr>
              <a:t>資料集</a:t>
            </a: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AABB3974-4F4B-0D43-A9E6-2FD415CD947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585593" y="3168971"/>
            <a:ext cx="3486852" cy="256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ライセンス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標準化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ツール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支援組織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日本のオープンデータサイト</a:t>
            </a:r>
          </a:p>
        </p:txBody>
      </p:sp>
    </p:spTree>
    <p:extLst>
      <p:ext uri="{BB962C8B-B14F-4D97-AF65-F5344CB8AC3E}">
        <p14:creationId xmlns:p14="http://schemas.microsoft.com/office/powerpoint/2010/main" val="172814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l"/>
            </a:pP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オープンデータってなんだろう？</a:t>
            </a:r>
            <a:r>
              <a:rPr lang="ja-JP" altLang="en-US" sz="1600"/>
              <a:t>（総務省動画チャンネル）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l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ゼロから始めるオープンデータ～地方公共団体の職員様へ～</a:t>
            </a:r>
            <a:r>
              <a:rPr lang="ja-JP" altLang="en-US" sz="1600"/>
              <a:t>（総務省動画チャンネル）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オープンデータ推進動画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2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l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</a:t>
            </a:r>
            <a:r>
              <a:rPr lang="ja-JP" altLang="en-US" sz="1600"/>
              <a:t>（公益財団法人九州先端科学技術研究所）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l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オープンデータ取組済自治体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285750" indent="-285750" fontAlgn="base">
              <a:lnSpc>
                <a:spcPct val="200000"/>
              </a:lnSpc>
              <a:buFont typeface="Wingdings" pitchFamily="2" charset="2"/>
              <a:buChar char="l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オープンデータの取組に関する自治体アンケート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総合戦略室、平成</a:t>
            </a:r>
            <a:r>
              <a:rPr lang="en-US" altLang="ja-JP" sz="1600" dirty="0"/>
              <a:t>31</a:t>
            </a:r>
            <a:r>
              <a:rPr lang="ja-JP" altLang="en-US" sz="1600"/>
              <a:t>年</a:t>
            </a:r>
            <a:r>
              <a:rPr lang="en-US" altLang="ja-JP" sz="1600" dirty="0"/>
              <a:t>3</a:t>
            </a:r>
            <a:r>
              <a:rPr lang="ja-JP" altLang="en-US" sz="1600"/>
              <a:t>月</a:t>
            </a:r>
            <a:r>
              <a:rPr lang="en-US" altLang="ja-JP" sz="1600" dirty="0"/>
              <a:t>26</a:t>
            </a:r>
            <a:r>
              <a:rPr lang="ja-JP" altLang="en-US" sz="1600"/>
              <a:t>日公開）</a:t>
            </a:r>
            <a:endParaRPr lang="en-US" altLang="ja-JP" sz="1600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自治体の取り組み状況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57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地方公共団体オープンデータ推進ガイドライン（内閣官房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日改定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US" altLang="ja-JP" sz="1600" u="sng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地方公共団体オープンデータ推進ガイドラインの概要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29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日改定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オープンデータをはじめよう（内閣官房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オープンデータをはじめよう～地方公共団体のための最初の手引書～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日改定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オープンデータをはじめよう～簡易手引書～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日改定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US" altLang="ja-JP" sz="1600" u="sng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はじめてみよう！地方版オープンデータ官民ラウンドテーブル（内閣官房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はじめてみよう！地方版オープンデータ官民ラウンドテーブル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月公開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オープンデータガイド（一般社団法人オープン＆ビッグデータ活用・地方創生推進機構、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オープンデータガイド第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 ～オープンデータのためのルール・技術の手引き～ 第 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 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 （利活用編）～シナリオに基づくケーススタディ～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オープンデータ取組ガイド（地方公共団体情報システム機構、</a:t>
            </a:r>
            <a:r>
              <a:rPr lang="en-US" altLang="ja-JP" sz="1600" dirty="0"/>
              <a:t>2015/3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オープンデータ取組ガイド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ガイド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75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</a:t>
            </a:r>
            <a:r>
              <a:rPr lang="en-US" altLang="ja-JP" sz="1600" dirty="0"/>
              <a:t>100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事例資料（一括ダウンロード）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オープンデータ利活用ビジネス事例集（一般社団法人オープン＆ビッグデータ活用・地方創生推進機構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オープンデータ利活用ビジネス事例集（付属資料　事例一覧）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地方公共団体におけるデータ活用事例集（一般社団法人オープン＆ビッグデータ活用・地方創生推進機構、</a:t>
            </a:r>
            <a:r>
              <a:rPr lang="en-US" altLang="ja-JP" sz="1600" dirty="0"/>
              <a:t>2016/3/30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地方公共団体におけるデータ活用事例集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en" altLang="ja-JP" sz="1600" dirty="0"/>
              <a:t>Open Data 500</a:t>
            </a:r>
            <a:r>
              <a:rPr lang="ja-JP" altLang="en" sz="1600"/>
              <a:t>（</a:t>
            </a:r>
            <a:r>
              <a:rPr lang="ja-JP" altLang="en-US" sz="1600"/>
              <a:t>ニューヨーク大学 </a:t>
            </a:r>
            <a:r>
              <a:rPr lang="en" altLang="ja-JP" sz="1600" dirty="0"/>
              <a:t>Governance Lab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Global Network</a:t>
            </a:r>
            <a:endParaRPr lang="en" altLang="ja-JP" sz="1600" dirty="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Australia</a:t>
            </a:r>
            <a:r>
              <a:rPr lang="ja-JP" altLang="en" sz="1600"/>
              <a:t>（</a:t>
            </a:r>
            <a:r>
              <a:rPr lang="ja-JP" altLang="en-US" sz="1600"/>
              <a:t>オーストラリア）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Datos Abiertos 100 México</a:t>
            </a:r>
            <a:r>
              <a:rPr lang="ja-JP" altLang="en" sz="1600"/>
              <a:t>（</a:t>
            </a:r>
            <a:r>
              <a:rPr lang="ja-JP" altLang="en-US" sz="1600"/>
              <a:t>メキシコ）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U.S.</a:t>
            </a:r>
            <a:r>
              <a:rPr lang="ja-JP" altLang="en" sz="1600"/>
              <a:t>（</a:t>
            </a:r>
            <a:r>
              <a:rPr lang="ja-JP" altLang="en-US" sz="1600"/>
              <a:t>米国）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200 Italy</a:t>
            </a:r>
            <a:r>
              <a:rPr lang="ja-JP" altLang="en" sz="1600"/>
              <a:t>（</a:t>
            </a:r>
            <a:r>
              <a:rPr lang="ja-JP" altLang="en-US" sz="1600"/>
              <a:t>イアリア）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Korea</a:t>
            </a:r>
            <a:r>
              <a:rPr lang="ja-JP" altLang="en" sz="1600"/>
              <a:t>（</a:t>
            </a:r>
            <a:r>
              <a:rPr lang="ja-JP" altLang="en-US" sz="1600"/>
              <a:t>韓国）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Open Data 150</a:t>
            </a:r>
            <a:r>
              <a:rPr lang="ja-JP" altLang="en" sz="1600"/>
              <a:t>（</a:t>
            </a:r>
            <a:r>
              <a:rPr lang="ja-JP" altLang="en-US" sz="1600"/>
              <a:t>カナダ）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利活用事例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293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オープンデータ官民ラウンドテーブル（内閣官房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オープンデータ官民ラウンドテーブル（第１回）議事次第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2018/1/25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オープンデータ官民ラウンドテーブル（第２回）議事次第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2018/3/27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オープンデータ官民ラウンドテーブル（第３回）議事次第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2018/9/14</a:t>
            </a:r>
            <a:r>
              <a:rPr lang="ja-JP" altLang="en-US" sz="1600"/>
              <a:t>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企業ニーズ調査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84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オープンデータ伝道師（内閣官房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オープンデータ伝道師一覧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月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日時点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オープンデータ伝道師派遣依頼シート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地域情報化アドバイザー（</a:t>
            </a:r>
            <a:r>
              <a:rPr lang="en" altLang="ja-JP" sz="1600" dirty="0"/>
              <a:t>ICT</a:t>
            </a:r>
            <a:r>
              <a:rPr lang="ja-JP" altLang="en-US" sz="1600"/>
              <a:t>人材派遣制度、総務省）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地域情報化アドバイザー派遣制度の概要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年度地域情報化アドバイザー委嘱者一覧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年度地域情報化アドバイザー派遣申請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アドバイザー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967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クリエイティブ・コモンズ・ライセンス（クリエイティブ・コモンズ）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ライセンスについて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4.0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国際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2.1 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政府標準利用規約（各府省</a:t>
            </a:r>
            <a:r>
              <a:rPr lang="en" altLang="ja-JP" sz="1600" dirty="0"/>
              <a:t>CIO</a:t>
            </a:r>
            <a:r>
              <a:rPr lang="ja-JP" altLang="en-US" sz="1600"/>
              <a:t>連絡会議、</a:t>
            </a:r>
            <a:r>
              <a:rPr lang="en-US" altLang="ja-JP" sz="1600" dirty="0"/>
              <a:t>2015/12/24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政府標準利用規約（第 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2.0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ライセンス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64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910</Words>
  <Application>Microsoft Office PowerPoint</Application>
  <PresentationFormat>画面に合わせる (4:3)</PresentationFormat>
  <Paragraphs>163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Hiragino Kaku Gothic Pro W3</vt:lpstr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オープンデータ推進動画</vt:lpstr>
      <vt:lpstr>自治体の取り組み状況</vt:lpstr>
      <vt:lpstr>ガイド</vt:lpstr>
      <vt:lpstr>利活用事例</vt:lpstr>
      <vt:lpstr>企業ニーズ調査</vt:lpstr>
      <vt:lpstr>アドバイザー</vt:lpstr>
      <vt:lpstr>ライセンス</vt:lpstr>
      <vt:lpstr>標準化</vt:lpstr>
      <vt:lpstr>ツール</vt:lpstr>
      <vt:lpstr>支援組織</vt:lpstr>
      <vt:lpstr>日本のオープンデータサイト</vt:lpstr>
      <vt:lpstr>（参考）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2019-03-19T00:03:35Z</dcterms:created>
  <dcterms:modified xsi:type="dcterms:W3CDTF">2019-04-24T05:57:30Z</dcterms:modified>
  <cp:category/>
</cp:coreProperties>
</file>