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8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92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00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38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5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86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64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9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14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8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13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52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F5609F3-B74F-4BA6-A864-8E1E12FCBDF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3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/>
              <a:t>愛媛県における</a:t>
            </a:r>
            <a:br>
              <a:rPr kumimoji="1" lang="en-US" altLang="ja-JP" sz="6000" dirty="0"/>
            </a:br>
            <a:r>
              <a:rPr kumimoji="1" lang="ja-JP" altLang="en-US" sz="6000" dirty="0"/>
              <a:t>オープンデータの取組み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令和元年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11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r>
              <a:rPr lang="ja-JP" altLang="en-US" dirty="0"/>
              <a:t>愛媛県 企画振興部 政策企画局 情報政策課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4858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sz="4000" dirty="0"/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16065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１　オープンデータ推進の必要性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①オープンデータの取組みに期待する効果</a:t>
            </a:r>
            <a:endParaRPr kumimoji="1" lang="ja-JP" altLang="en-US" sz="28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　</a:t>
            </a:r>
            <a:endParaRPr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1097280" y="1806545"/>
            <a:ext cx="10133096" cy="8581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★行政が従来思いつかなかったような新しい住民サービスのアイデアの源泉として期待</a:t>
            </a:r>
            <a:endParaRPr lang="en-US" altLang="ja-JP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★オープンデータを分析・提供する新ビジネスの創出、企業活動の更なる効率化の促進</a:t>
            </a:r>
            <a:endParaRPr lang="en-US" altLang="ja-JP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540" y="2733832"/>
            <a:ext cx="6971879" cy="361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7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１　オープンデータ推進の必要性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②愛媛県でのオープンデータ推進の位置づけ</a:t>
            </a:r>
            <a:endParaRPr kumimoji="1" lang="ja-JP" altLang="en-US" sz="28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0948" y="3411783"/>
            <a:ext cx="7931143" cy="2581693"/>
          </a:xfrm>
          <a:prstGeom prst="rect">
            <a:avLst/>
          </a:prstGeo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097280" y="1845733"/>
            <a:ext cx="10058400" cy="433299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/>
              <a:t>　◇</a:t>
            </a:r>
            <a:r>
              <a:rPr lang="zh-TW" altLang="en-US" sz="2400" dirty="0"/>
              <a:t>第五次愛媛県高度情報化計画</a:t>
            </a:r>
            <a:r>
              <a:rPr lang="ja-JP" altLang="en-US" sz="2400" dirty="0"/>
              <a:t>（平成</a:t>
            </a:r>
            <a:r>
              <a:rPr lang="en-US" altLang="ja-JP" sz="2400" dirty="0"/>
              <a:t>27</a:t>
            </a:r>
            <a:r>
              <a:rPr lang="ja-JP" altLang="en-US" sz="2400" dirty="0"/>
              <a:t>年度策定）</a:t>
            </a:r>
            <a:endParaRPr lang="en-US" altLang="ja-JP" sz="2400" dirty="0"/>
          </a:p>
          <a:p>
            <a:r>
              <a:rPr lang="ja-JP" altLang="en-US" dirty="0"/>
              <a:t>　　　情報化関連施策のうち、「オープンデータの推進」を新たに重点施策の一つとして</a:t>
            </a:r>
            <a:endParaRPr lang="en-US" altLang="ja-JP" dirty="0"/>
          </a:p>
          <a:p>
            <a:r>
              <a:rPr lang="ja-JP" altLang="en-US" dirty="0"/>
              <a:t>　　　位置づけ　</a:t>
            </a:r>
            <a:endParaRPr lang="en-US" altLang="ja-JP" dirty="0"/>
          </a:p>
          <a:p>
            <a:r>
              <a:rPr lang="ja-JP" altLang="en-US" sz="1600" dirty="0"/>
              <a:t>　　　　　　　　　　　　　　　　　　　　　　　　　　　　　　　　　　　　　　　　　　　　　　　　　　　　　　　　</a:t>
            </a:r>
            <a:r>
              <a:rPr lang="ja-JP" altLang="en-US" sz="1600" u="sng" dirty="0"/>
              <a:t>下線は重点施策</a:t>
            </a:r>
            <a:endParaRPr lang="en-US" altLang="ja-JP" sz="1600" u="sng" dirty="0"/>
          </a:p>
          <a:p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7777938" y="4937762"/>
            <a:ext cx="2424153" cy="2743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26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１　オープンデータ推進の必要性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③国の動向（参考）</a:t>
            </a:r>
            <a:endParaRPr kumimoji="1" lang="ja-JP" altLang="en-US" sz="2800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r>
              <a:rPr lang="ja-JP" altLang="en-US" sz="2400" dirty="0"/>
              <a:t>　◇官民データ活用推進基本法　第</a:t>
            </a:r>
            <a:r>
              <a:rPr lang="en-US" altLang="ja-JP" sz="2400" dirty="0"/>
              <a:t>11</a:t>
            </a:r>
            <a:r>
              <a:rPr lang="ja-JP" altLang="en-US" sz="2400" dirty="0"/>
              <a:t>条　（平成</a:t>
            </a:r>
            <a:r>
              <a:rPr lang="en-US" altLang="ja-JP" sz="2400" dirty="0"/>
              <a:t>28</a:t>
            </a:r>
            <a:r>
              <a:rPr lang="ja-JP" altLang="en-US" sz="2400" dirty="0"/>
              <a:t>年</a:t>
            </a:r>
            <a:r>
              <a:rPr lang="en-US" altLang="ja-JP" sz="2400" dirty="0"/>
              <a:t>12</a:t>
            </a:r>
            <a:r>
              <a:rPr lang="ja-JP" altLang="en-US" sz="2400" dirty="0"/>
              <a:t>月</a:t>
            </a:r>
            <a:r>
              <a:rPr lang="en-US" altLang="ja-JP" sz="2400" dirty="0"/>
              <a:t>14</a:t>
            </a:r>
            <a:r>
              <a:rPr lang="ja-JP" altLang="en-US" sz="2400" dirty="0"/>
              <a:t>日　公布・施行）</a:t>
            </a:r>
            <a:endParaRPr lang="en-US" altLang="ja-JP" dirty="0"/>
          </a:p>
          <a:p>
            <a:r>
              <a:rPr lang="ja-JP" altLang="en-US" dirty="0"/>
              <a:t>　　　国及び地方公共団体は、自らが保有する官民データについて、個人・法人の権利利益、</a:t>
            </a:r>
            <a:endParaRPr lang="en-US" altLang="ja-JP" dirty="0"/>
          </a:p>
          <a:p>
            <a:r>
              <a:rPr lang="ja-JP" altLang="en-US" dirty="0"/>
              <a:t>　　　国の安全等が害されることのないようにしつつ、国民がインターネット等を通じて容易に</a:t>
            </a:r>
            <a:endParaRPr lang="en-US" altLang="ja-JP" dirty="0"/>
          </a:p>
          <a:p>
            <a:r>
              <a:rPr lang="ja-JP" altLang="en-US" dirty="0"/>
              <a:t>　　　利用できるよう、必要な措置を講ずるものとする。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　◇「世界最先端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IT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国家創造宣言・官民データ活用推進基本計画」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　　（平成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29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月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30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日　閣議決定）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dirty="0"/>
              <a:t>　　　令和</a:t>
            </a:r>
            <a:r>
              <a:rPr lang="en-US" altLang="ja-JP" dirty="0"/>
              <a:t>2</a:t>
            </a:r>
            <a:r>
              <a:rPr lang="ja-JP" altLang="en-US" dirty="0"/>
              <a:t>年度までに地方公共団体のオープンデータ取組率</a:t>
            </a:r>
            <a:r>
              <a:rPr lang="en-US" altLang="ja-JP" dirty="0"/>
              <a:t>100</a:t>
            </a:r>
            <a:r>
              <a:rPr lang="ja-JP" altLang="en-US" dirty="0"/>
              <a:t>％を目標に推進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843" y="5980159"/>
            <a:ext cx="13099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出典：政府</a:t>
            </a:r>
            <a:r>
              <a:rPr kumimoji="1" lang="en-US" altLang="ja-JP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 オープンデータ取組済自治体資料</a:t>
            </a:r>
            <a:r>
              <a:rPr kumimoji="1" lang="en-US" altLang="ja-JP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地方公共団体におけるオープンデータの取組状況</a:t>
            </a:r>
            <a:r>
              <a:rPr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https://cio.go.jp/policy-opendata</a:t>
            </a:r>
            <a:r>
              <a:rPr lang="ja-JP" altLang="en-US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400" u="sng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19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２　愛媛県におけるオープンデータの取組みの状況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①既存情報をオープンデータとして公開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32997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　◇</a:t>
            </a:r>
            <a:r>
              <a:rPr lang="ja-JP" altLang="ja-JP" sz="2400" dirty="0"/>
              <a:t>愛媛県オープンデータサイト（試行版）</a:t>
            </a:r>
            <a:r>
              <a:rPr lang="ja-JP" altLang="en-US" sz="2400" dirty="0"/>
              <a:t>（</a:t>
            </a:r>
            <a:r>
              <a:rPr lang="ja-JP" altLang="ja-JP" sz="2400" dirty="0"/>
              <a:t>平成</a:t>
            </a:r>
            <a:r>
              <a:rPr lang="en-US" altLang="ja-JP" sz="2400" dirty="0"/>
              <a:t>28</a:t>
            </a:r>
            <a:r>
              <a:rPr lang="ja-JP" altLang="ja-JP" sz="2400" dirty="0"/>
              <a:t>年</a:t>
            </a:r>
            <a:r>
              <a:rPr lang="en-US" altLang="ja-JP" sz="2400" dirty="0"/>
              <a:t>3</a:t>
            </a:r>
            <a:r>
              <a:rPr lang="ja-JP" altLang="ja-JP" sz="2400" dirty="0"/>
              <a:t>月</a:t>
            </a:r>
            <a:r>
              <a:rPr lang="ja-JP" altLang="en-US" sz="2400" dirty="0"/>
              <a:t>公開）</a:t>
            </a:r>
            <a:endParaRPr lang="en-US" altLang="ja-JP" sz="2400" dirty="0"/>
          </a:p>
          <a:p>
            <a:r>
              <a:rPr lang="ja-JP" altLang="en-US" dirty="0"/>
              <a:t>　　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「愛媛県統計情報データベース」で</a:t>
            </a:r>
            <a:endParaRPr lang="en-US" altLang="ja-JP" dirty="0"/>
          </a:p>
          <a:p>
            <a:r>
              <a:rPr lang="ja-JP" altLang="en-US" dirty="0"/>
              <a:t>　　既に公開していた統計データのうち</a:t>
            </a:r>
            <a:endParaRPr lang="en-US" altLang="ja-JP" dirty="0"/>
          </a:p>
          <a:p>
            <a:r>
              <a:rPr lang="ja-JP" altLang="en-US" dirty="0"/>
              <a:t>　　二次利用可能なデータから</a:t>
            </a:r>
            <a:endParaRPr lang="en-US" altLang="ja-JP" dirty="0"/>
          </a:p>
          <a:p>
            <a:r>
              <a:rPr lang="ja-JP" altLang="en-US" dirty="0"/>
              <a:t>　　試行的にオープンデータとして公開</a:t>
            </a:r>
            <a:endParaRPr lang="en-US" altLang="ja-JP" dirty="0"/>
          </a:p>
          <a:p>
            <a:r>
              <a:rPr lang="ja-JP" altLang="en-US" dirty="0"/>
              <a:t>　　　</a:t>
            </a:r>
            <a:r>
              <a:rPr lang="ja-JP" altLang="ja-JP" dirty="0"/>
              <a:t>公開開始時のデータ</a:t>
            </a:r>
            <a:endParaRPr lang="en-US" altLang="ja-JP" dirty="0"/>
          </a:p>
          <a:p>
            <a:r>
              <a:rPr lang="ja-JP" altLang="en-US" dirty="0"/>
              <a:t>　　　　　　</a:t>
            </a:r>
            <a:r>
              <a:rPr lang="en-US" altLang="ja-JP" dirty="0"/>
              <a:t>264</a:t>
            </a:r>
            <a:r>
              <a:rPr lang="ja-JP" altLang="ja-JP" dirty="0"/>
              <a:t>種類の統計情報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0" y="2526842"/>
            <a:ext cx="4182218" cy="3359187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489165" y="2429691"/>
            <a:ext cx="4088674" cy="5878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できることからスタート</a:t>
            </a:r>
          </a:p>
        </p:txBody>
      </p:sp>
    </p:spTree>
    <p:extLst>
      <p:ext uri="{BB962C8B-B14F-4D97-AF65-F5344CB8AC3E}">
        <p14:creationId xmlns:p14="http://schemas.microsoft.com/office/powerpoint/2010/main" val="3404269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２　愛媛県におけるオープンデータの取組みの状況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②公開データの拡充</a:t>
            </a:r>
            <a:endParaRPr kumimoji="1" lang="ja-JP" altLang="en-US" sz="2800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r>
              <a:rPr lang="ja-JP" altLang="en-US" sz="2400" dirty="0"/>
              <a:t>◇「統計情報データベース」内で二次利用可能なデータの拡大</a:t>
            </a:r>
            <a:endParaRPr lang="en-US" altLang="ja-JP" sz="2400" dirty="0"/>
          </a:p>
          <a:p>
            <a:r>
              <a:rPr lang="ja-JP" altLang="en-US" dirty="0"/>
              <a:t>　　「統計情報データベース」内でオープンデータとして公開できていなかったデータを</a:t>
            </a:r>
            <a:endParaRPr lang="en-US" altLang="ja-JP" dirty="0"/>
          </a:p>
          <a:p>
            <a:r>
              <a:rPr lang="ja-JP" altLang="en-US" dirty="0"/>
              <a:t>　　オープンデータとして追加公開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◇各種行政情報の追加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dirty="0"/>
              <a:t>　　庁内各課が保有するデータのうち、オープンデータとして公開可能なデータを調査し</a:t>
            </a:r>
          </a:p>
          <a:p>
            <a:r>
              <a:rPr lang="ja-JP" altLang="en-US" dirty="0"/>
              <a:t>　　各種行政情報のほか「</a:t>
            </a:r>
            <a:r>
              <a:rPr lang="ja-JP" altLang="en-US" dirty="0" err="1"/>
              <a:t>え</a:t>
            </a:r>
            <a:r>
              <a:rPr lang="ja-JP" altLang="en-US" dirty="0"/>
              <a:t>ひめ</a:t>
            </a:r>
            <a:r>
              <a:rPr lang="en-US" altLang="ja-JP" dirty="0" err="1"/>
              <a:t>FreeWi</a:t>
            </a:r>
            <a:r>
              <a:rPr lang="en-US" altLang="ja-JP" dirty="0"/>
              <a:t>-Fi</a:t>
            </a:r>
            <a:r>
              <a:rPr lang="ja-JP" altLang="en-US" dirty="0"/>
              <a:t>」の位置情報などを複数回にわたって順次</a:t>
            </a:r>
            <a:endParaRPr lang="en-US" altLang="ja-JP" dirty="0"/>
          </a:p>
          <a:p>
            <a:r>
              <a:rPr lang="ja-JP" altLang="en-US" dirty="0"/>
              <a:t>　　追加公開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6965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２　愛媛県におけるオープンデータの取組みの状況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③より利便性の高いデータ公開方法への見直し</a:t>
            </a:r>
            <a:endParaRPr kumimoji="1" lang="ja-JP" altLang="en-US" sz="2800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23950" y="1841499"/>
            <a:ext cx="10031413" cy="4324169"/>
          </a:xfrm>
        </p:spPr>
        <p:txBody>
          <a:bodyPr>
            <a:normAutofit lnSpcReduction="10000"/>
          </a:bodyPr>
          <a:lstStyle/>
          <a:p>
            <a:r>
              <a:rPr lang="ja-JP" altLang="en-US" sz="2400" dirty="0"/>
              <a:t>　◇</a:t>
            </a:r>
            <a:r>
              <a:rPr lang="ja-JP" altLang="ja-JP" sz="2400" dirty="0"/>
              <a:t>愛媛県オープンデータ</a:t>
            </a:r>
            <a:r>
              <a:rPr lang="ja-JP" altLang="en-US" sz="2400" dirty="0"/>
              <a:t>カタログ</a:t>
            </a:r>
            <a:r>
              <a:rPr lang="ja-JP" altLang="ja-JP" sz="2400" dirty="0"/>
              <a:t>サイト</a:t>
            </a:r>
            <a:r>
              <a:rPr lang="ja-JP" altLang="en-US" sz="2400" dirty="0"/>
              <a:t>（</a:t>
            </a:r>
            <a:r>
              <a:rPr lang="ja-JP" altLang="ja-JP" sz="2400" dirty="0"/>
              <a:t>平成</a:t>
            </a:r>
            <a:r>
              <a:rPr lang="en-US" altLang="ja-JP" sz="2400" dirty="0"/>
              <a:t>31</a:t>
            </a:r>
            <a:r>
              <a:rPr lang="ja-JP" altLang="ja-JP" sz="2400" dirty="0"/>
              <a:t>年</a:t>
            </a:r>
            <a:r>
              <a:rPr lang="en-US" altLang="ja-JP" sz="2400" dirty="0"/>
              <a:t>3</a:t>
            </a:r>
            <a:r>
              <a:rPr lang="ja-JP" altLang="ja-JP" sz="2400" dirty="0"/>
              <a:t>月</a:t>
            </a:r>
            <a:r>
              <a:rPr lang="ja-JP" altLang="en-US" sz="2400" dirty="0"/>
              <a:t>公開）</a:t>
            </a:r>
            <a:endParaRPr lang="en-US" altLang="ja-JP" sz="2400" dirty="0"/>
          </a:p>
          <a:p>
            <a:r>
              <a:rPr lang="ja-JP" altLang="en-US" dirty="0"/>
              <a:t>　　「愛媛県統計情報データベース」と</a:t>
            </a:r>
            <a:r>
              <a:rPr lang="ja-JP" altLang="ja-JP" dirty="0"/>
              <a:t> 「愛媛県オープンデータサイト（試行版）」 </a:t>
            </a:r>
            <a:r>
              <a:rPr lang="ja-JP" altLang="en-US" dirty="0"/>
              <a:t>を一体化</a:t>
            </a:r>
            <a:endParaRPr lang="en-US" altLang="ja-JP" dirty="0"/>
          </a:p>
          <a:p>
            <a:r>
              <a:rPr lang="ja-JP" altLang="en-US" dirty="0"/>
              <a:t>　　</a:t>
            </a:r>
            <a:r>
              <a:rPr lang="en-US" altLang="ja-JP" dirty="0"/>
              <a:t>【</a:t>
            </a:r>
            <a:r>
              <a:rPr lang="ja-JP" altLang="en-US" dirty="0"/>
              <a:t>目的</a:t>
            </a:r>
            <a:r>
              <a:rPr lang="en-US" altLang="ja-JP" dirty="0"/>
              <a:t>】</a:t>
            </a:r>
          </a:p>
          <a:p>
            <a:r>
              <a:rPr lang="ja-JP" altLang="en-US" dirty="0"/>
              <a:t>　　・県</a:t>
            </a:r>
            <a:r>
              <a:rPr lang="en-US" altLang="ja-JP" dirty="0"/>
              <a:t>HP</a:t>
            </a:r>
            <a:r>
              <a:rPr lang="ja-JP" altLang="en-US" dirty="0"/>
              <a:t>から独立したサイトであり、オープンデータを</a:t>
            </a:r>
            <a:endParaRPr lang="en-US" altLang="ja-JP" dirty="0"/>
          </a:p>
          <a:p>
            <a:r>
              <a:rPr lang="ja-JP" altLang="en-US" dirty="0"/>
              <a:t>　　利用することを目的とする人が訪問しやすくなる</a:t>
            </a:r>
            <a:endParaRPr lang="en-US" altLang="ja-JP" dirty="0"/>
          </a:p>
          <a:p>
            <a:r>
              <a:rPr lang="ja-JP" altLang="en-US" dirty="0"/>
              <a:t>　　・データの分類・整理により、必要データを探しや</a:t>
            </a:r>
            <a:endParaRPr lang="en-US" altLang="ja-JP" dirty="0"/>
          </a:p>
          <a:p>
            <a:r>
              <a:rPr lang="ja-JP" altLang="en-US" dirty="0"/>
              <a:t>　　すくなる</a:t>
            </a:r>
            <a:endParaRPr lang="en-US" altLang="ja-JP" dirty="0"/>
          </a:p>
          <a:p>
            <a:r>
              <a:rPr lang="ja-JP" altLang="en-US" sz="1200" dirty="0"/>
              <a:t>　　　</a:t>
            </a:r>
            <a:r>
              <a:rPr lang="ja-JP" altLang="en-US" dirty="0"/>
              <a:t>　　　　令和元年</a:t>
            </a:r>
            <a:r>
              <a:rPr lang="en-US" altLang="ja-JP" dirty="0"/>
              <a:t>10</a:t>
            </a:r>
            <a:r>
              <a:rPr lang="ja-JP" altLang="en-US" dirty="0"/>
              <a:t>月の公開状況</a:t>
            </a:r>
          </a:p>
          <a:p>
            <a:r>
              <a:rPr lang="ja-JP" altLang="en-US" dirty="0"/>
              <a:t>　　　　　　　データカタログ　データセット　</a:t>
            </a:r>
            <a:r>
              <a:rPr lang="en-US" altLang="ja-JP" dirty="0"/>
              <a:t>2,036</a:t>
            </a:r>
          </a:p>
          <a:p>
            <a:r>
              <a:rPr lang="ja-JP" altLang="en-US" dirty="0"/>
              <a:t>　　　　　　　統計データ　　　データセット　　</a:t>
            </a:r>
            <a:r>
              <a:rPr lang="en-US" altLang="ja-JP" dirty="0"/>
              <a:t>277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b="14956"/>
          <a:stretch/>
        </p:blipFill>
        <p:spPr>
          <a:xfrm>
            <a:off x="7336856" y="2617864"/>
            <a:ext cx="3665953" cy="365194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461018" y="2614411"/>
            <a:ext cx="5773782" cy="2189409"/>
          </a:xfrm>
          <a:prstGeom prst="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91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３　オープンデータの取組みの今後の方向性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①今後の検討課題</a:t>
            </a:r>
            <a:endParaRPr kumimoji="1" lang="ja-JP" altLang="en-US" sz="28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◇公開データのさらなる拡充</a:t>
            </a:r>
            <a:endParaRPr lang="en-US" altLang="ja-JP" dirty="0"/>
          </a:p>
          <a:p>
            <a:r>
              <a:rPr lang="ja-JP" altLang="en-US" dirty="0"/>
              <a:t>　　公開データの質の向上・公開データ量の拡大</a:t>
            </a:r>
            <a:endParaRPr lang="en-US" altLang="ja-JP" dirty="0"/>
          </a:p>
          <a:p>
            <a:r>
              <a:rPr lang="ja-JP" altLang="en-US" dirty="0"/>
              <a:t>　　企業や個人が二次利用しやすい提供データ方式の検討</a:t>
            </a:r>
            <a:endParaRPr lang="en-US" altLang="ja-JP" dirty="0"/>
          </a:p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◇データの利活用の促進</a:t>
            </a:r>
            <a:endParaRPr lang="en-US" altLang="ja-JP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dirty="0"/>
              <a:t>　　オープンデータを利活用してもらうための働きかけ</a:t>
            </a:r>
            <a:endParaRPr lang="en-US" altLang="ja-JP" dirty="0"/>
          </a:p>
          <a:p>
            <a:pPr lvl="0">
              <a:buClr>
                <a:srgbClr val="99CB38"/>
              </a:buClr>
            </a:pP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◇県内市町との連携</a:t>
            </a:r>
            <a:endParaRPr lang="en-US" altLang="ja-JP" dirty="0"/>
          </a:p>
          <a:p>
            <a:r>
              <a:rPr lang="ja-JP" altLang="en-US" dirty="0"/>
              <a:t>　　オープンデータの取組みについての連携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7974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３　オープンデータの取組みの今後の方向性</a:t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br>
              <a:rPr lang="en-US" altLang="ja-JP" sz="3600" dirty="0"/>
            </a:br>
            <a:r>
              <a:rPr lang="ja-JP" altLang="en-US" sz="2800" dirty="0"/>
              <a:t>　②愛媛県でのオープンデータ推進の今後の位置づけ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◇</a:t>
            </a:r>
            <a:r>
              <a:rPr lang="zh-TW" altLang="en-US" sz="2400" dirty="0"/>
              <a:t>第</a:t>
            </a:r>
            <a:r>
              <a:rPr lang="ja-JP" altLang="en-US" sz="2400" dirty="0"/>
              <a:t>六</a:t>
            </a:r>
            <a:r>
              <a:rPr lang="zh-TW" altLang="en-US" sz="2400" dirty="0"/>
              <a:t>次愛媛県高度情報化計画（</a:t>
            </a:r>
            <a:r>
              <a:rPr lang="ja-JP" altLang="en-US" sz="2400" dirty="0"/>
              <a:t>令和元</a:t>
            </a:r>
            <a:r>
              <a:rPr lang="zh-TW" altLang="en-US" sz="2400" dirty="0"/>
              <a:t>年度策定</a:t>
            </a:r>
            <a:r>
              <a:rPr lang="ja-JP" altLang="en-US" sz="2400" dirty="0"/>
              <a:t>予定</a:t>
            </a:r>
            <a:r>
              <a:rPr lang="zh-TW" altLang="en-US" sz="2400" dirty="0"/>
              <a:t>）</a:t>
            </a:r>
          </a:p>
          <a:p>
            <a:r>
              <a:rPr lang="ja-JP" altLang="en-US" dirty="0"/>
              <a:t>　　官民データ活用推進基本法第</a:t>
            </a:r>
            <a:r>
              <a:rPr lang="en-US" altLang="ja-JP" dirty="0"/>
              <a:t>9</a:t>
            </a:r>
            <a:r>
              <a:rPr lang="ja-JP" altLang="en-US" dirty="0"/>
              <a:t>条</a:t>
            </a:r>
            <a:r>
              <a:rPr lang="en-US" altLang="ja-JP" dirty="0"/>
              <a:t>1</a:t>
            </a:r>
            <a:r>
              <a:rPr lang="ja-JP" altLang="en-US" dirty="0"/>
              <a:t>項により令和２年度末までに策定が義務付けられた</a:t>
            </a:r>
            <a:endParaRPr lang="en-US" altLang="ja-JP" dirty="0"/>
          </a:p>
          <a:p>
            <a:r>
              <a:rPr lang="ja-JP" altLang="en-US" dirty="0"/>
              <a:t>　　「都道府県版官民データ活用推進計画」と一体的な計画とする方針</a:t>
            </a:r>
          </a:p>
          <a:p>
            <a:endParaRPr lang="en-US" altLang="ja-JP" dirty="0"/>
          </a:p>
          <a:p>
            <a:r>
              <a:rPr lang="ja-JP" altLang="en-US" dirty="0"/>
              <a:t>　　</a:t>
            </a:r>
            <a:endParaRPr kumimoji="1" lang="ja-JP" altLang="en-US" dirty="0"/>
          </a:p>
        </p:txBody>
      </p:sp>
      <p:sp>
        <p:nvSpPr>
          <p:cNvPr id="4" name="対角する 2 つの角を丸めた四角形 3"/>
          <p:cNvSpPr/>
          <p:nvPr/>
        </p:nvSpPr>
        <p:spPr>
          <a:xfrm>
            <a:off x="1519310" y="3857414"/>
            <a:ext cx="6897190" cy="920255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91440" lvl="0" indent="-9144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</a:pPr>
            <a:r>
              <a:rPr kumimoji="1" lang="ja-JP" altLang="en-US" sz="2400">
                <a:solidFill>
                  <a:prstClr val="black">
                    <a:lumMod val="75000"/>
                    <a:lumOff val="25000"/>
                  </a:prstClr>
                </a:solidFill>
              </a:rPr>
              <a:t>検討課題を踏まえた「オープンデータ推進」を実施</a:t>
            </a:r>
            <a:endParaRPr kumimoji="1" lang="ja-JP" alt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03786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143</Words>
  <Application>Microsoft Office PowerPoint</Application>
  <PresentationFormat>ワイド画面</PresentationFormat>
  <Paragraphs>70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メイリオ</vt:lpstr>
      <vt:lpstr>Calibri</vt:lpstr>
      <vt:lpstr>Calibri Light</vt:lpstr>
      <vt:lpstr>レトロスペクト</vt:lpstr>
      <vt:lpstr>愛媛県における オープンデータの取組み</vt:lpstr>
      <vt:lpstr>１　オープンデータ推進の必要性 　 　①オープンデータの取組みに期待する効果</vt:lpstr>
      <vt:lpstr>１　オープンデータ推進の必要性 　 　②愛媛県でのオープンデータ推進の位置づけ</vt:lpstr>
      <vt:lpstr>１　オープンデータ推進の必要性 　 　③国の動向（参考）</vt:lpstr>
      <vt:lpstr>２　愛媛県におけるオープンデータの取組みの状況 　 　①既存情報をオープンデータとして公開</vt:lpstr>
      <vt:lpstr>２　愛媛県におけるオープンデータの取組みの状況 　 　②公開データの拡充</vt:lpstr>
      <vt:lpstr>２　愛媛県におけるオープンデータの取組みの状況 　 　③より利便性の高いデータ公開方法への見直し</vt:lpstr>
      <vt:lpstr>３　オープンデータの取組みの今後の方向性 　 　①今後の検討課題</vt:lpstr>
      <vt:lpstr>３　オープンデータの取組みの今後の方向性 　 　②愛媛県でのオープンデータ推進の今後の位置づけ</vt:lpstr>
      <vt:lpstr>ご清聴ありがとうございました。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2019-10-28T01:08:26Z</dcterms:created>
  <dcterms:modified xsi:type="dcterms:W3CDTF">2019-10-28T01:08:37Z</dcterms:modified>
</cp:coreProperties>
</file>