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986" r:id="rId1"/>
  </p:sldMasterIdLst>
  <p:notesMasterIdLst>
    <p:notesMasterId r:id="rId24"/>
  </p:notesMasterIdLst>
  <p:sldIdLst>
    <p:sldId id="278" r:id="rId2"/>
    <p:sldId id="279" r:id="rId3"/>
    <p:sldId id="285" r:id="rId4"/>
    <p:sldId id="284" r:id="rId5"/>
    <p:sldId id="297" r:id="rId6"/>
    <p:sldId id="280" r:id="rId7"/>
    <p:sldId id="281" r:id="rId8"/>
    <p:sldId id="288" r:id="rId9"/>
    <p:sldId id="289" r:id="rId10"/>
    <p:sldId id="290" r:id="rId11"/>
    <p:sldId id="293" r:id="rId12"/>
    <p:sldId id="298" r:id="rId13"/>
    <p:sldId id="302" r:id="rId14"/>
    <p:sldId id="303" r:id="rId15"/>
    <p:sldId id="304" r:id="rId16"/>
    <p:sldId id="299" r:id="rId17"/>
    <p:sldId id="300" r:id="rId18"/>
    <p:sldId id="301" r:id="rId19"/>
    <p:sldId id="305" r:id="rId20"/>
    <p:sldId id="306" r:id="rId21"/>
    <p:sldId id="307" r:id="rId22"/>
    <p:sldId id="296" r:id="rId23"/>
  </p:sldIdLst>
  <p:sldSz cx="9144000" cy="6858000" type="screen4x3"/>
  <p:notesSz cx="6797675" cy="9926638"/>
  <p:custDataLst>
    <p:tags r:id="rId25"/>
  </p:custDataLst>
  <p:defaultTextStyle>
    <a:defPPr>
      <a:defRPr lang="ja-JP"/>
    </a:defPPr>
    <a:lvl1pPr algn="l" rtl="0" eaLnBrk="0" fontAlgn="base" hangingPunct="0">
      <a:spcBef>
        <a:spcPct val="0"/>
      </a:spcBef>
      <a:spcAft>
        <a:spcPct val="0"/>
      </a:spcAft>
      <a:defRPr kern="1200">
        <a:solidFill>
          <a:schemeClr val="tx1"/>
        </a:solidFill>
        <a:latin typeface="Calibri" panose="020F050202020403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ＭＳ Ｐゴシック" panose="020B0600070205080204" pitchFamily="50" charset="-128"/>
        <a:cs typeface="+mn-cs"/>
      </a:defRPr>
    </a:lvl5pPr>
    <a:lvl6pPr marL="2286000" algn="l" defTabSz="914400" rtl="0" eaLnBrk="1" latinLnBrk="0" hangingPunct="1">
      <a:defRPr kern="1200">
        <a:solidFill>
          <a:schemeClr val="tx1"/>
        </a:solidFill>
        <a:latin typeface="Calibri" panose="020F0502020204030204" pitchFamily="34" charset="0"/>
        <a:ea typeface="ＭＳ Ｐゴシック" panose="020B0600070205080204" pitchFamily="50" charset="-128"/>
        <a:cs typeface="+mn-cs"/>
      </a:defRPr>
    </a:lvl6pPr>
    <a:lvl7pPr marL="2743200" algn="l" defTabSz="914400" rtl="0" eaLnBrk="1" latinLnBrk="0" hangingPunct="1">
      <a:defRPr kern="1200">
        <a:solidFill>
          <a:schemeClr val="tx1"/>
        </a:solidFill>
        <a:latin typeface="Calibri" panose="020F0502020204030204" pitchFamily="34" charset="0"/>
        <a:ea typeface="ＭＳ Ｐゴシック" panose="020B0600070205080204" pitchFamily="50" charset="-128"/>
        <a:cs typeface="+mn-cs"/>
      </a:defRPr>
    </a:lvl7pPr>
    <a:lvl8pPr marL="3200400" algn="l" defTabSz="914400" rtl="0" eaLnBrk="1" latinLnBrk="0" hangingPunct="1">
      <a:defRPr kern="1200">
        <a:solidFill>
          <a:schemeClr val="tx1"/>
        </a:solidFill>
        <a:latin typeface="Calibri" panose="020F0502020204030204" pitchFamily="34" charset="0"/>
        <a:ea typeface="ＭＳ Ｐゴシック" panose="020B0600070205080204" pitchFamily="50" charset="-128"/>
        <a:cs typeface="+mn-cs"/>
      </a:defRPr>
    </a:lvl8pPr>
    <a:lvl9pPr marL="3657600" algn="l" defTabSz="914400" rtl="0" eaLnBrk="1" latinLnBrk="0" hangingPunct="1">
      <a:defRPr kern="1200">
        <a:solidFill>
          <a:schemeClr val="tx1"/>
        </a:solidFill>
        <a:latin typeface="Calibri" panose="020F050202020403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206" autoAdjust="0"/>
    <p:restoredTop sz="90305" autoAdjust="0"/>
  </p:normalViewPr>
  <p:slideViewPr>
    <p:cSldViewPr>
      <p:cViewPr varScale="1">
        <p:scale>
          <a:sx n="73" d="100"/>
          <a:sy n="73" d="100"/>
        </p:scale>
        <p:origin x="1512" y="72"/>
      </p:cViewPr>
      <p:guideLst>
        <p:guide orient="horz" pos="2160"/>
        <p:guide pos="2880"/>
      </p:guideLst>
    </p:cSldViewPr>
  </p:slideViewPr>
  <p:notesTextViewPr>
    <p:cViewPr>
      <p:scale>
        <a:sx n="100" d="100"/>
        <a:sy n="100" d="100"/>
      </p:scale>
      <p:origin x="0" y="0"/>
    </p:cViewPr>
  </p:notesTextViewPr>
  <p:notesViewPr>
    <p:cSldViewPr>
      <p:cViewPr varScale="1">
        <p:scale>
          <a:sx n="10" d="100"/>
          <a:sy n="10" d="100"/>
        </p:scale>
        <p:origin x="-102" y="-26"/>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660" name="ヘッダー プレースホルダー 1"/>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buSzPct val="100000"/>
              <a:buFont typeface="Arial" panose="020B0604020202020204" pitchFamily="34" charset="0"/>
              <a:buNone/>
              <a:defRPr sz="1200">
                <a:latin typeface="ＭＳ Ｐゴシック" panose="020B0600070205080204" pitchFamily="50" charset="-128"/>
              </a:defRPr>
            </a:lvl1pPr>
          </a:lstStyle>
          <a:p>
            <a:pPr>
              <a:defRPr/>
            </a:pPr>
            <a:endParaRPr lang="ja-JP" altLang="en-US"/>
          </a:p>
        </p:txBody>
      </p:sp>
      <p:sp>
        <p:nvSpPr>
          <p:cNvPr id="16661" name="日付プレースホルダー 2"/>
          <p:cNvSpPr>
            <a:spLocks noGrp="1" noChangeArrowheads="1"/>
          </p:cNvSpPr>
          <p:nvPr>
            <p:ph type="dt"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buSzPct val="100000"/>
              <a:buFont typeface="Arial" panose="020B0604020202020204" pitchFamily="34" charset="0"/>
              <a:buNone/>
              <a:defRPr sz="1200">
                <a:latin typeface="ＭＳ Ｐゴシック" panose="020B0600070205080204" pitchFamily="50" charset="-128"/>
              </a:defRPr>
            </a:lvl1pPr>
          </a:lstStyle>
          <a:p>
            <a:pPr>
              <a:defRPr/>
            </a:pPr>
            <a:fld id="{E119F789-D88A-4FB0-99B6-30B442BF1341}" type="datetime1">
              <a:rPr lang="ja-JP" altLang="en-US"/>
              <a:pPr>
                <a:defRPr/>
              </a:pPr>
              <a:t>2020/1/29</a:t>
            </a:fld>
            <a:endParaRPr lang="ja-JP" altLang="en-US"/>
          </a:p>
        </p:txBody>
      </p:sp>
      <p:sp>
        <p:nvSpPr>
          <p:cNvPr id="3076" name="スライド イメージ プレースホルダー 3"/>
          <p:cNvSpPr>
            <a:spLocks noGrp="1" noRot="1" noChangeAspect="1" noChangeArrowheads="1"/>
          </p:cNvSpPr>
          <p:nvPr>
            <p:ph type="sldImg" idx="2"/>
          </p:nvPr>
        </p:nvSpPr>
        <p:spPr bwMode="auto">
          <a:xfrm>
            <a:off x="917575" y="744538"/>
            <a:ext cx="4962525" cy="3722687"/>
          </a:xfrm>
          <a:prstGeom prst="rect">
            <a:avLst/>
          </a:prstGeom>
          <a:noFill/>
          <a:ln w="12700" algn="ctr">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16663" name="ノート プレースホルダー 4"/>
          <p:cNvSpPr>
            <a:spLocks noGrp="1" noChangeArrowheads="1"/>
          </p:cNvSpPr>
          <p:nvPr>
            <p:ph type="body" sz="quarter" idx="3"/>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ja-JP" noProof="0"/>
              <a:t>マスター テキストの書式設定</a:t>
            </a:r>
          </a:p>
          <a:p>
            <a:pPr lvl="1"/>
            <a:r>
              <a:rPr lang="ja-JP" altLang="ja-JP" noProof="0"/>
              <a:t>第 2 レベル</a:t>
            </a:r>
          </a:p>
          <a:p>
            <a:pPr lvl="2"/>
            <a:r>
              <a:rPr lang="ja-JP" altLang="ja-JP" noProof="0"/>
              <a:t>第 3 レベル</a:t>
            </a:r>
          </a:p>
          <a:p>
            <a:pPr lvl="3"/>
            <a:r>
              <a:rPr lang="ja-JP" altLang="ja-JP" noProof="0"/>
              <a:t>第 4 レベル</a:t>
            </a:r>
          </a:p>
          <a:p>
            <a:pPr lvl="4"/>
            <a:r>
              <a:rPr lang="ja-JP" altLang="ja-JP" noProof="0"/>
              <a:t>第 5 レベル</a:t>
            </a:r>
          </a:p>
        </p:txBody>
      </p:sp>
      <p:sp>
        <p:nvSpPr>
          <p:cNvPr id="16664" name="フッター プレースホルダー 5"/>
          <p:cNvSpPr>
            <a:spLocks noGrp="1" noChangeArrowheads="1"/>
          </p:cNvSpPr>
          <p:nvPr>
            <p:ph type="ftr" sz="quarter" idx="4"/>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buSzPct val="100000"/>
              <a:buFont typeface="Arial" panose="020B0604020202020204" pitchFamily="34" charset="0"/>
              <a:buNone/>
              <a:defRPr sz="1200">
                <a:latin typeface="ＭＳ Ｐゴシック" panose="020B0600070205080204" pitchFamily="50" charset="-128"/>
              </a:defRPr>
            </a:lvl1pPr>
          </a:lstStyle>
          <a:p>
            <a:pPr>
              <a:defRPr/>
            </a:pPr>
            <a:endParaRPr lang="ja-JP" altLang="en-US"/>
          </a:p>
        </p:txBody>
      </p:sp>
      <p:sp>
        <p:nvSpPr>
          <p:cNvPr id="16665" name="スライド番号プレースホルダー 6"/>
          <p:cNvSpPr>
            <a:spLocks noGrp="1" noChangeArrowheads="1"/>
          </p:cNvSpPr>
          <p:nvPr>
            <p:ph type="sldNum" sz="quarter" idx="5"/>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buSzPct val="100000"/>
              <a:buFont typeface="Arial" panose="020B0604020202020204" pitchFamily="34" charset="0"/>
              <a:buNone/>
              <a:defRPr sz="1200">
                <a:latin typeface="ＭＳ Ｐゴシック" panose="020B0600070205080204" pitchFamily="50" charset="-128"/>
              </a:defRPr>
            </a:lvl1pPr>
          </a:lstStyle>
          <a:p>
            <a:pPr>
              <a:defRPr/>
            </a:pPr>
            <a:fld id="{F3AE217E-2D38-4A81-9581-A56EB04E2AB3}"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buSzPct val="100000"/>
      <a:defRPr kumimoji="1" sz="1200" kern="1200">
        <a:solidFill>
          <a:schemeClr val="tx1"/>
        </a:solidFill>
        <a:latin typeface="+mn-lt"/>
        <a:ea typeface="+mn-ea"/>
        <a:cs typeface="+mn-cs"/>
      </a:defRPr>
    </a:lvl1pPr>
    <a:lvl2pPr marL="457200" algn="l" rtl="0" eaLnBrk="0" fontAlgn="base" hangingPunct="0">
      <a:spcBef>
        <a:spcPct val="30000"/>
      </a:spcBef>
      <a:spcAft>
        <a:spcPct val="0"/>
      </a:spcAft>
      <a:buSzPct val="100000"/>
      <a:defRPr kumimoji="1" sz="1200" kern="1200">
        <a:solidFill>
          <a:schemeClr val="tx1"/>
        </a:solidFill>
        <a:latin typeface="+mn-lt"/>
        <a:ea typeface="+mn-ea"/>
        <a:cs typeface="+mn-cs"/>
      </a:defRPr>
    </a:lvl2pPr>
    <a:lvl3pPr marL="914400" algn="l" rtl="0" eaLnBrk="0" fontAlgn="base" hangingPunct="0">
      <a:spcBef>
        <a:spcPct val="30000"/>
      </a:spcBef>
      <a:spcAft>
        <a:spcPct val="0"/>
      </a:spcAft>
      <a:buSzPct val="100000"/>
      <a:defRPr kumimoji="1" sz="1200" kern="1200">
        <a:solidFill>
          <a:schemeClr val="tx1"/>
        </a:solidFill>
        <a:latin typeface="+mn-lt"/>
        <a:ea typeface="+mn-ea"/>
        <a:cs typeface="+mn-cs"/>
      </a:defRPr>
    </a:lvl3pPr>
    <a:lvl4pPr marL="1371600" algn="l" rtl="0" eaLnBrk="0" fontAlgn="base" hangingPunct="0">
      <a:spcBef>
        <a:spcPct val="30000"/>
      </a:spcBef>
      <a:spcAft>
        <a:spcPct val="0"/>
      </a:spcAft>
      <a:buSzPct val="100000"/>
      <a:defRPr kumimoji="1" sz="1200" kern="1200">
        <a:solidFill>
          <a:schemeClr val="tx1"/>
        </a:solidFill>
        <a:latin typeface="+mn-lt"/>
        <a:ea typeface="+mn-ea"/>
        <a:cs typeface="+mn-cs"/>
      </a:defRPr>
    </a:lvl4pPr>
    <a:lvl5pPr marL="1828800" algn="l" rtl="0" eaLnBrk="0" fontAlgn="base" hangingPunct="0">
      <a:spcBef>
        <a:spcPct val="30000"/>
      </a:spcBef>
      <a:spcAft>
        <a:spcPct val="0"/>
      </a:spcAft>
      <a:buSzPct val="100000"/>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F3AE217E-2D38-4A81-9581-A56EB04E2AB3}" type="slidenum">
              <a:rPr lang="ja-JP" altLang="en-US" smtClean="0"/>
              <a:pPr>
                <a:defRPr/>
              </a:pPr>
              <a:t>1</a:t>
            </a:fld>
            <a:endParaRPr lang="ja-JP" altLang="en-US"/>
          </a:p>
        </p:txBody>
      </p:sp>
    </p:spTree>
    <p:extLst>
      <p:ext uri="{BB962C8B-B14F-4D97-AF65-F5344CB8AC3E}">
        <p14:creationId xmlns:p14="http://schemas.microsoft.com/office/powerpoint/2010/main" val="9647772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F3AE217E-2D38-4A81-9581-A56EB04E2AB3}" type="slidenum">
              <a:rPr lang="ja-JP" altLang="en-US" smtClean="0"/>
              <a:pPr>
                <a:defRPr/>
              </a:pPr>
              <a:t>10</a:t>
            </a:fld>
            <a:endParaRPr lang="ja-JP" altLang="en-US"/>
          </a:p>
        </p:txBody>
      </p:sp>
    </p:spTree>
    <p:extLst>
      <p:ext uri="{BB962C8B-B14F-4D97-AF65-F5344CB8AC3E}">
        <p14:creationId xmlns:p14="http://schemas.microsoft.com/office/powerpoint/2010/main" val="14323482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F3AE217E-2D38-4A81-9581-A56EB04E2AB3}" type="slidenum">
              <a:rPr lang="ja-JP" altLang="en-US" smtClean="0"/>
              <a:pPr>
                <a:defRPr/>
              </a:pPr>
              <a:t>11</a:t>
            </a:fld>
            <a:endParaRPr lang="ja-JP" altLang="en-US"/>
          </a:p>
        </p:txBody>
      </p:sp>
    </p:spTree>
    <p:extLst>
      <p:ext uri="{BB962C8B-B14F-4D97-AF65-F5344CB8AC3E}">
        <p14:creationId xmlns:p14="http://schemas.microsoft.com/office/powerpoint/2010/main" val="18674672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F3AE217E-2D38-4A81-9581-A56EB04E2AB3}" type="slidenum">
              <a:rPr lang="ja-JP" altLang="en-US" smtClean="0"/>
              <a:pPr>
                <a:defRPr/>
              </a:pPr>
              <a:t>12</a:t>
            </a:fld>
            <a:endParaRPr lang="ja-JP" altLang="en-US"/>
          </a:p>
        </p:txBody>
      </p:sp>
    </p:spTree>
    <p:extLst>
      <p:ext uri="{BB962C8B-B14F-4D97-AF65-F5344CB8AC3E}">
        <p14:creationId xmlns:p14="http://schemas.microsoft.com/office/powerpoint/2010/main" val="18348844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F3AE217E-2D38-4A81-9581-A56EB04E2AB3}" type="slidenum">
              <a:rPr lang="ja-JP" altLang="en-US" smtClean="0"/>
              <a:pPr>
                <a:defRPr/>
              </a:pPr>
              <a:t>13</a:t>
            </a:fld>
            <a:endParaRPr lang="ja-JP" altLang="en-US"/>
          </a:p>
        </p:txBody>
      </p:sp>
    </p:spTree>
    <p:extLst>
      <p:ext uri="{BB962C8B-B14F-4D97-AF65-F5344CB8AC3E}">
        <p14:creationId xmlns:p14="http://schemas.microsoft.com/office/powerpoint/2010/main" val="5449565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F3AE217E-2D38-4A81-9581-A56EB04E2AB3}" type="slidenum">
              <a:rPr lang="ja-JP" altLang="en-US" smtClean="0"/>
              <a:pPr>
                <a:defRPr/>
              </a:pPr>
              <a:t>14</a:t>
            </a:fld>
            <a:endParaRPr lang="ja-JP" altLang="en-US"/>
          </a:p>
        </p:txBody>
      </p:sp>
    </p:spTree>
    <p:extLst>
      <p:ext uri="{BB962C8B-B14F-4D97-AF65-F5344CB8AC3E}">
        <p14:creationId xmlns:p14="http://schemas.microsoft.com/office/powerpoint/2010/main" val="1883415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F3AE217E-2D38-4A81-9581-A56EB04E2AB3}" type="slidenum">
              <a:rPr lang="ja-JP" altLang="en-US" smtClean="0"/>
              <a:pPr>
                <a:defRPr/>
              </a:pPr>
              <a:t>15</a:t>
            </a:fld>
            <a:endParaRPr lang="ja-JP" altLang="en-US"/>
          </a:p>
        </p:txBody>
      </p:sp>
    </p:spTree>
    <p:extLst>
      <p:ext uri="{BB962C8B-B14F-4D97-AF65-F5344CB8AC3E}">
        <p14:creationId xmlns:p14="http://schemas.microsoft.com/office/powerpoint/2010/main" val="36379884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F3AE217E-2D38-4A81-9581-A56EB04E2AB3}" type="slidenum">
              <a:rPr lang="ja-JP" altLang="en-US" smtClean="0"/>
              <a:pPr>
                <a:defRPr/>
              </a:pPr>
              <a:t>16</a:t>
            </a:fld>
            <a:endParaRPr lang="ja-JP" altLang="en-US"/>
          </a:p>
        </p:txBody>
      </p:sp>
    </p:spTree>
    <p:extLst>
      <p:ext uri="{BB962C8B-B14F-4D97-AF65-F5344CB8AC3E}">
        <p14:creationId xmlns:p14="http://schemas.microsoft.com/office/powerpoint/2010/main" val="13561872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F3AE217E-2D38-4A81-9581-A56EB04E2AB3}" type="slidenum">
              <a:rPr lang="ja-JP" altLang="en-US" smtClean="0"/>
              <a:pPr>
                <a:defRPr/>
              </a:pPr>
              <a:t>17</a:t>
            </a:fld>
            <a:endParaRPr lang="ja-JP" altLang="en-US"/>
          </a:p>
        </p:txBody>
      </p:sp>
    </p:spTree>
    <p:extLst>
      <p:ext uri="{BB962C8B-B14F-4D97-AF65-F5344CB8AC3E}">
        <p14:creationId xmlns:p14="http://schemas.microsoft.com/office/powerpoint/2010/main" val="6066254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F3AE217E-2D38-4A81-9581-A56EB04E2AB3}" type="slidenum">
              <a:rPr lang="ja-JP" altLang="en-US" smtClean="0"/>
              <a:pPr>
                <a:defRPr/>
              </a:pPr>
              <a:t>18</a:t>
            </a:fld>
            <a:endParaRPr lang="ja-JP" altLang="en-US"/>
          </a:p>
        </p:txBody>
      </p:sp>
    </p:spTree>
    <p:extLst>
      <p:ext uri="{BB962C8B-B14F-4D97-AF65-F5344CB8AC3E}">
        <p14:creationId xmlns:p14="http://schemas.microsoft.com/office/powerpoint/2010/main" val="35933130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F3AE217E-2D38-4A81-9581-A56EB04E2AB3}" type="slidenum">
              <a:rPr lang="ja-JP" altLang="en-US" smtClean="0"/>
              <a:pPr>
                <a:defRPr/>
              </a:pPr>
              <a:t>19</a:t>
            </a:fld>
            <a:endParaRPr lang="ja-JP" altLang="en-US"/>
          </a:p>
        </p:txBody>
      </p:sp>
    </p:spTree>
    <p:extLst>
      <p:ext uri="{BB962C8B-B14F-4D97-AF65-F5344CB8AC3E}">
        <p14:creationId xmlns:p14="http://schemas.microsoft.com/office/powerpoint/2010/main" val="11067792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F3AE217E-2D38-4A81-9581-A56EB04E2AB3}" type="slidenum">
              <a:rPr lang="ja-JP" altLang="en-US" smtClean="0"/>
              <a:pPr>
                <a:defRPr/>
              </a:pPr>
              <a:t>2</a:t>
            </a:fld>
            <a:endParaRPr lang="ja-JP" altLang="en-US"/>
          </a:p>
        </p:txBody>
      </p:sp>
    </p:spTree>
    <p:extLst>
      <p:ext uri="{BB962C8B-B14F-4D97-AF65-F5344CB8AC3E}">
        <p14:creationId xmlns:p14="http://schemas.microsoft.com/office/powerpoint/2010/main" val="13376319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F3AE217E-2D38-4A81-9581-A56EB04E2AB3}" type="slidenum">
              <a:rPr lang="ja-JP" altLang="en-US" smtClean="0"/>
              <a:pPr>
                <a:defRPr/>
              </a:pPr>
              <a:t>20</a:t>
            </a:fld>
            <a:endParaRPr lang="ja-JP" altLang="en-US"/>
          </a:p>
        </p:txBody>
      </p:sp>
    </p:spTree>
    <p:extLst>
      <p:ext uri="{BB962C8B-B14F-4D97-AF65-F5344CB8AC3E}">
        <p14:creationId xmlns:p14="http://schemas.microsoft.com/office/powerpoint/2010/main" val="35723491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F3AE217E-2D38-4A81-9581-A56EB04E2AB3}" type="slidenum">
              <a:rPr lang="ja-JP" altLang="en-US" smtClean="0"/>
              <a:pPr>
                <a:defRPr/>
              </a:pPr>
              <a:t>21</a:t>
            </a:fld>
            <a:endParaRPr lang="ja-JP" altLang="en-US"/>
          </a:p>
        </p:txBody>
      </p:sp>
    </p:spTree>
    <p:extLst>
      <p:ext uri="{BB962C8B-B14F-4D97-AF65-F5344CB8AC3E}">
        <p14:creationId xmlns:p14="http://schemas.microsoft.com/office/powerpoint/2010/main" val="26108819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F3AE217E-2D38-4A81-9581-A56EB04E2AB3}" type="slidenum">
              <a:rPr lang="ja-JP" altLang="en-US" smtClean="0"/>
              <a:pPr>
                <a:defRPr/>
              </a:pPr>
              <a:t>22</a:t>
            </a:fld>
            <a:endParaRPr lang="ja-JP" altLang="en-US"/>
          </a:p>
        </p:txBody>
      </p:sp>
    </p:spTree>
    <p:extLst>
      <p:ext uri="{BB962C8B-B14F-4D97-AF65-F5344CB8AC3E}">
        <p14:creationId xmlns:p14="http://schemas.microsoft.com/office/powerpoint/2010/main" val="36762601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F3AE217E-2D38-4A81-9581-A56EB04E2AB3}" type="slidenum">
              <a:rPr lang="ja-JP" altLang="en-US" smtClean="0"/>
              <a:pPr>
                <a:defRPr/>
              </a:pPr>
              <a:t>3</a:t>
            </a:fld>
            <a:endParaRPr lang="ja-JP" altLang="en-US"/>
          </a:p>
        </p:txBody>
      </p:sp>
    </p:spTree>
    <p:extLst>
      <p:ext uri="{BB962C8B-B14F-4D97-AF65-F5344CB8AC3E}">
        <p14:creationId xmlns:p14="http://schemas.microsoft.com/office/powerpoint/2010/main" val="3052090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F3AE217E-2D38-4A81-9581-A56EB04E2AB3}" type="slidenum">
              <a:rPr lang="ja-JP" altLang="en-US" smtClean="0"/>
              <a:pPr>
                <a:defRPr/>
              </a:pPr>
              <a:t>4</a:t>
            </a:fld>
            <a:endParaRPr lang="ja-JP" altLang="en-US"/>
          </a:p>
        </p:txBody>
      </p:sp>
    </p:spTree>
    <p:extLst>
      <p:ext uri="{BB962C8B-B14F-4D97-AF65-F5344CB8AC3E}">
        <p14:creationId xmlns:p14="http://schemas.microsoft.com/office/powerpoint/2010/main" val="9106570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F3AE217E-2D38-4A81-9581-A56EB04E2AB3}" type="slidenum">
              <a:rPr lang="ja-JP" altLang="en-US" smtClean="0"/>
              <a:pPr>
                <a:defRPr/>
              </a:pPr>
              <a:t>5</a:t>
            </a:fld>
            <a:endParaRPr lang="ja-JP" altLang="en-US"/>
          </a:p>
        </p:txBody>
      </p:sp>
    </p:spTree>
    <p:extLst>
      <p:ext uri="{BB962C8B-B14F-4D97-AF65-F5344CB8AC3E}">
        <p14:creationId xmlns:p14="http://schemas.microsoft.com/office/powerpoint/2010/main" val="5769399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F3AE217E-2D38-4A81-9581-A56EB04E2AB3}" type="slidenum">
              <a:rPr lang="ja-JP" altLang="en-US" smtClean="0"/>
              <a:pPr>
                <a:defRPr/>
              </a:pPr>
              <a:t>6</a:t>
            </a:fld>
            <a:endParaRPr lang="ja-JP" altLang="en-US"/>
          </a:p>
        </p:txBody>
      </p:sp>
    </p:spTree>
    <p:extLst>
      <p:ext uri="{BB962C8B-B14F-4D97-AF65-F5344CB8AC3E}">
        <p14:creationId xmlns:p14="http://schemas.microsoft.com/office/powerpoint/2010/main" val="23635856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F3AE217E-2D38-4A81-9581-A56EB04E2AB3}" type="slidenum">
              <a:rPr lang="ja-JP" altLang="en-US" smtClean="0"/>
              <a:pPr>
                <a:defRPr/>
              </a:pPr>
              <a:t>7</a:t>
            </a:fld>
            <a:endParaRPr lang="ja-JP" altLang="en-US"/>
          </a:p>
        </p:txBody>
      </p:sp>
    </p:spTree>
    <p:extLst>
      <p:ext uri="{BB962C8B-B14F-4D97-AF65-F5344CB8AC3E}">
        <p14:creationId xmlns:p14="http://schemas.microsoft.com/office/powerpoint/2010/main" val="23033220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F3AE217E-2D38-4A81-9581-A56EB04E2AB3}" type="slidenum">
              <a:rPr lang="ja-JP" altLang="en-US" smtClean="0"/>
              <a:pPr>
                <a:defRPr/>
              </a:pPr>
              <a:t>8</a:t>
            </a:fld>
            <a:endParaRPr lang="ja-JP" altLang="en-US"/>
          </a:p>
        </p:txBody>
      </p:sp>
    </p:spTree>
    <p:extLst>
      <p:ext uri="{BB962C8B-B14F-4D97-AF65-F5344CB8AC3E}">
        <p14:creationId xmlns:p14="http://schemas.microsoft.com/office/powerpoint/2010/main" val="35345728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F3AE217E-2D38-4A81-9581-A56EB04E2AB3}" type="slidenum">
              <a:rPr lang="ja-JP" altLang="en-US" smtClean="0"/>
              <a:pPr>
                <a:defRPr/>
              </a:pPr>
              <a:t>9</a:t>
            </a:fld>
            <a:endParaRPr lang="ja-JP" altLang="en-US"/>
          </a:p>
        </p:txBody>
      </p:sp>
    </p:spTree>
    <p:extLst>
      <p:ext uri="{BB962C8B-B14F-4D97-AF65-F5344CB8AC3E}">
        <p14:creationId xmlns:p14="http://schemas.microsoft.com/office/powerpoint/2010/main" val="309134846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pic>
        <p:nvPicPr>
          <p:cNvPr id="2" name="図 4"/>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日付プレースホルダー 2"/>
          <p:cNvSpPr>
            <a:spLocks noGrp="1"/>
          </p:cNvSpPr>
          <p:nvPr>
            <p:ph type="dt" sz="half" idx="10"/>
          </p:nvPr>
        </p:nvSpPr>
        <p:spPr/>
        <p:txBody>
          <a:bodyPr/>
          <a:lstStyle>
            <a:lvl1pPr>
              <a:defRPr smtClean="0"/>
            </a:lvl1pPr>
          </a:lstStyle>
          <a:p>
            <a:pPr>
              <a:defRPr/>
            </a:pPr>
            <a:fld id="{E549B94C-C76A-42EC-93A2-DF5EDD532469}" type="datetime1">
              <a:rPr lang="ja-JP" altLang="en-US"/>
              <a:pPr>
                <a:defRPr/>
              </a:pPr>
              <a:t>2020/1/29</a:t>
            </a:fld>
            <a:endParaRPr lang="ja-JP" altLang="en-US"/>
          </a:p>
        </p:txBody>
      </p:sp>
      <p:sp>
        <p:nvSpPr>
          <p:cNvPr id="4" name="フッター プレースホルダー 3"/>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ー 4"/>
          <p:cNvSpPr>
            <a:spLocks noGrp="1"/>
          </p:cNvSpPr>
          <p:nvPr>
            <p:ph type="sldNum" sz="quarter" idx="12"/>
          </p:nvPr>
        </p:nvSpPr>
        <p:spPr/>
        <p:txBody>
          <a:bodyPr/>
          <a:lstStyle>
            <a:lvl1pPr>
              <a:defRPr smtClean="0"/>
            </a:lvl1pPr>
          </a:lstStyle>
          <a:p>
            <a:pPr>
              <a:defRPr/>
            </a:pPr>
            <a:fld id="{001D3C7C-E785-488B-A66C-0D03452F8BB3}" type="slidenum">
              <a:rPr lang="ja-JP" altLang="en-US"/>
              <a:pPr>
                <a:defRPr/>
              </a:pPr>
              <a:t>‹#›</a:t>
            </a:fld>
            <a:endParaRPr lang="ja-JP" altLang="en-US"/>
          </a:p>
        </p:txBody>
      </p:sp>
    </p:spTree>
    <p:extLst>
      <p:ext uri="{BB962C8B-B14F-4D97-AF65-F5344CB8AC3E}">
        <p14:creationId xmlns:p14="http://schemas.microsoft.com/office/powerpoint/2010/main" val="5149153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3"/>
          <p:cNvSpPr>
            <a:spLocks noGrp="1" noChangeArrowheads="1"/>
          </p:cNvSpPr>
          <p:nvPr>
            <p:ph type="dt" sz="half" idx="10"/>
          </p:nvPr>
        </p:nvSpPr>
        <p:spPr>
          <a:ln/>
        </p:spPr>
        <p:txBody>
          <a:bodyPr/>
          <a:lstStyle>
            <a:lvl1pPr>
              <a:defRPr/>
            </a:lvl1pPr>
          </a:lstStyle>
          <a:p>
            <a:pPr>
              <a:defRPr/>
            </a:pPr>
            <a:fld id="{A951F47C-8764-4674-9DA3-1C6C5F704E21}" type="datetime1">
              <a:rPr lang="ja-JP" altLang="en-US"/>
              <a:pPr>
                <a:defRPr/>
              </a:pPr>
              <a:t>2020/1/29</a:t>
            </a:fld>
            <a:endParaRPr lang="ja-JP" altLang="en-US"/>
          </a:p>
        </p:txBody>
      </p:sp>
      <p:sp>
        <p:nvSpPr>
          <p:cNvPr id="3" name="フッター プレースホルダー 4"/>
          <p:cNvSpPr>
            <a:spLocks noGrp="1" noChangeArrowheads="1"/>
          </p:cNvSpPr>
          <p:nvPr>
            <p:ph type="ftr" sz="quarter" idx="11"/>
          </p:nvPr>
        </p:nvSpPr>
        <p:spPr>
          <a:ln/>
        </p:spPr>
        <p:txBody>
          <a:bodyPr/>
          <a:lstStyle>
            <a:lvl1pPr>
              <a:defRPr/>
            </a:lvl1pPr>
          </a:lstStyle>
          <a:p>
            <a:pPr>
              <a:defRPr/>
            </a:pPr>
            <a:endParaRPr lang="ja-JP" altLang="en-US"/>
          </a:p>
        </p:txBody>
      </p:sp>
      <p:sp>
        <p:nvSpPr>
          <p:cNvPr id="4" name="スライド番号プレースホルダー 5"/>
          <p:cNvSpPr>
            <a:spLocks noGrp="1" noChangeArrowheads="1"/>
          </p:cNvSpPr>
          <p:nvPr>
            <p:ph type="sldNum" sz="quarter" idx="12"/>
          </p:nvPr>
        </p:nvSpPr>
        <p:spPr>
          <a:ln/>
        </p:spPr>
        <p:txBody>
          <a:bodyPr/>
          <a:lstStyle>
            <a:lvl1pPr>
              <a:defRPr/>
            </a:lvl1pPr>
          </a:lstStyle>
          <a:p>
            <a:pPr>
              <a:defRPr/>
            </a:pPr>
            <a:fld id="{7A60D7A9-217B-482D-A720-687558469F83}" type="slidenum">
              <a:rPr lang="ja-JP" altLang="en-US"/>
              <a:pPr>
                <a:defRPr/>
              </a:pPr>
              <a:t>‹#›</a:t>
            </a:fld>
            <a:endParaRPr lang="ja-JP" altLang="en-US"/>
          </a:p>
        </p:txBody>
      </p:sp>
    </p:spTree>
    <p:extLst>
      <p:ext uri="{BB962C8B-B14F-4D97-AF65-F5344CB8AC3E}">
        <p14:creationId xmlns:p14="http://schemas.microsoft.com/office/powerpoint/2010/main" val="427322163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93" name="日付プレースホルダー 3"/>
          <p:cNvSpPr>
            <a:spLocks noGrp="1" noChangeArrowheads="1"/>
          </p:cNvSpPr>
          <p:nvPr>
            <p:ph type="dt" sz="half" idx="2"/>
          </p:nvPr>
        </p:nvSpPr>
        <p:spPr bwMode="auto">
          <a:xfrm>
            <a:off x="457200" y="6356350"/>
            <a:ext cx="2133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eaLnBrk="1" hangingPunct="1">
              <a:buSzPct val="100000"/>
              <a:buFont typeface="Arial" panose="020B0604020202020204" pitchFamily="34" charset="0"/>
              <a:buNone/>
              <a:defRPr kumimoji="1" sz="1200">
                <a:solidFill>
                  <a:srgbClr val="898989"/>
                </a:solidFill>
                <a:latin typeface="ＭＳ Ｐゴシック" panose="020B0600070205080204" pitchFamily="50" charset="-128"/>
              </a:defRPr>
            </a:lvl1pPr>
          </a:lstStyle>
          <a:p>
            <a:pPr>
              <a:defRPr/>
            </a:pPr>
            <a:fld id="{C1116CE6-CBDF-475D-9DA6-01055D186B70}" type="datetime1">
              <a:rPr lang="ja-JP" altLang="en-US"/>
              <a:pPr>
                <a:defRPr/>
              </a:pPr>
              <a:t>2020/1/29</a:t>
            </a:fld>
            <a:endParaRPr lang="ja-JP" altLang="en-US"/>
          </a:p>
        </p:txBody>
      </p:sp>
      <p:sp>
        <p:nvSpPr>
          <p:cNvPr id="3094" name="フッター プレースホルダー 4"/>
          <p:cNvSpPr>
            <a:spLocks noGrp="1" noChangeArrowheads="1"/>
          </p:cNvSpPr>
          <p:nvPr>
            <p:ph type="ftr" sz="quarter" idx="3"/>
          </p:nvPr>
        </p:nvSpPr>
        <p:spPr bwMode="auto">
          <a:xfrm>
            <a:off x="3124200" y="6356350"/>
            <a:ext cx="2895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eaLnBrk="1" hangingPunct="1">
              <a:buSzPct val="100000"/>
              <a:buFont typeface="Arial" panose="020B0604020202020204" pitchFamily="34" charset="0"/>
              <a:buNone/>
              <a:defRPr kumimoji="1" sz="1200">
                <a:solidFill>
                  <a:srgbClr val="898989"/>
                </a:solidFill>
                <a:latin typeface="ＭＳ Ｐゴシック" panose="020B0600070205080204" pitchFamily="50" charset="-128"/>
              </a:defRPr>
            </a:lvl1pPr>
          </a:lstStyle>
          <a:p>
            <a:pPr>
              <a:defRPr/>
            </a:pPr>
            <a:endParaRPr lang="ja-JP" altLang="en-US"/>
          </a:p>
        </p:txBody>
      </p:sp>
      <p:sp>
        <p:nvSpPr>
          <p:cNvPr id="3095" name="スライド番号プレースホルダー 5"/>
          <p:cNvSpPr>
            <a:spLocks noGrp="1" noChangeArrowheads="1"/>
          </p:cNvSpPr>
          <p:nvPr>
            <p:ph type="sldNum" sz="quarter" idx="4"/>
          </p:nvPr>
        </p:nvSpPr>
        <p:spPr bwMode="auto">
          <a:xfrm>
            <a:off x="6553200" y="6356350"/>
            <a:ext cx="2133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r" eaLnBrk="1" hangingPunct="1">
              <a:buSzPct val="100000"/>
              <a:buFont typeface="Arial" panose="020B0604020202020204" pitchFamily="34" charset="0"/>
              <a:buNone/>
              <a:defRPr kumimoji="1" sz="1200">
                <a:solidFill>
                  <a:srgbClr val="898989"/>
                </a:solidFill>
                <a:latin typeface="ＭＳ Ｐゴシック" panose="020B0600070205080204" pitchFamily="50" charset="-128"/>
              </a:defRPr>
            </a:lvl1pPr>
          </a:lstStyle>
          <a:p>
            <a:pPr>
              <a:defRPr/>
            </a:pPr>
            <a:fld id="{B7E823B8-6C7E-4FFD-B064-E86A5EA4C93E}"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4154" r:id="rId1"/>
    <p:sldLayoutId id="2147484153" r:id="rId2"/>
  </p:sldLayoutIdLst>
  <p:txStyles>
    <p:titleStyle>
      <a:lvl1pPr algn="ctr" rtl="0" eaLnBrk="0" fontAlgn="base" hangingPunct="0">
        <a:spcBef>
          <a:spcPct val="0"/>
        </a:spcBef>
        <a:spcAft>
          <a:spcPct val="0"/>
        </a:spcAft>
        <a:buSzPct val="100000"/>
        <a:defRPr kumimoji="1" sz="4400" kern="1200">
          <a:solidFill>
            <a:schemeClr val="tx1"/>
          </a:solidFill>
          <a:latin typeface="+mj-lt"/>
          <a:ea typeface="+mj-ea"/>
          <a:cs typeface="+mj-cs"/>
        </a:defRPr>
      </a:lvl1pPr>
      <a:lvl2pPr algn="ctr" rtl="0" eaLnBrk="0" fontAlgn="base" hangingPunct="0">
        <a:spcBef>
          <a:spcPct val="0"/>
        </a:spcBef>
        <a:spcAft>
          <a:spcPct val="0"/>
        </a:spcAft>
        <a:buSzPct val="100000"/>
        <a:defRPr kumimoji="1" sz="4400">
          <a:solidFill>
            <a:schemeClr val="tx1"/>
          </a:solidFill>
          <a:latin typeface="Calibri" panose="020F0502020204030204" pitchFamily="34" charset="0"/>
          <a:ea typeface="ＭＳ Ｐゴシック" panose="020B0600070205080204" pitchFamily="50" charset="-128"/>
          <a:cs typeface="Arial" panose="020B0604020202020204" pitchFamily="34" charset="0"/>
        </a:defRPr>
      </a:lvl2pPr>
      <a:lvl3pPr algn="ctr" rtl="0" eaLnBrk="0" fontAlgn="base" hangingPunct="0">
        <a:spcBef>
          <a:spcPct val="0"/>
        </a:spcBef>
        <a:spcAft>
          <a:spcPct val="0"/>
        </a:spcAft>
        <a:buSzPct val="100000"/>
        <a:defRPr kumimoji="1" sz="4400">
          <a:solidFill>
            <a:schemeClr val="tx1"/>
          </a:solidFill>
          <a:latin typeface="Calibri" panose="020F0502020204030204" pitchFamily="34" charset="0"/>
          <a:ea typeface="ＭＳ Ｐゴシック" panose="020B0600070205080204" pitchFamily="50" charset="-128"/>
          <a:cs typeface="Arial" panose="020B0604020202020204" pitchFamily="34" charset="0"/>
        </a:defRPr>
      </a:lvl3pPr>
      <a:lvl4pPr algn="ctr" rtl="0" eaLnBrk="0" fontAlgn="base" hangingPunct="0">
        <a:spcBef>
          <a:spcPct val="0"/>
        </a:spcBef>
        <a:spcAft>
          <a:spcPct val="0"/>
        </a:spcAft>
        <a:buSzPct val="100000"/>
        <a:defRPr kumimoji="1" sz="4400">
          <a:solidFill>
            <a:schemeClr val="tx1"/>
          </a:solidFill>
          <a:latin typeface="Calibri" panose="020F0502020204030204" pitchFamily="34" charset="0"/>
          <a:ea typeface="ＭＳ Ｐゴシック" panose="020B0600070205080204" pitchFamily="50" charset="-128"/>
          <a:cs typeface="Arial" panose="020B0604020202020204" pitchFamily="34" charset="0"/>
        </a:defRPr>
      </a:lvl4pPr>
      <a:lvl5pPr algn="ctr" rtl="0" eaLnBrk="0" fontAlgn="base" hangingPunct="0">
        <a:spcBef>
          <a:spcPct val="0"/>
        </a:spcBef>
        <a:spcAft>
          <a:spcPct val="0"/>
        </a:spcAft>
        <a:buSzPct val="100000"/>
        <a:defRPr kumimoji="1" sz="4400">
          <a:solidFill>
            <a:schemeClr val="tx1"/>
          </a:solidFill>
          <a:latin typeface="Calibri" panose="020F0502020204030204" pitchFamily="34" charset="0"/>
          <a:ea typeface="ＭＳ Ｐゴシック" panose="020B0600070205080204" pitchFamily="50" charset="-128"/>
          <a:cs typeface="Arial" panose="020B0604020202020204" pitchFamily="34" charset="0"/>
        </a:defRPr>
      </a:lvl5pPr>
      <a:lvl6pPr marL="457200" algn="ctr" rtl="0" eaLnBrk="0" fontAlgn="base" hangingPunct="0">
        <a:spcBef>
          <a:spcPct val="0"/>
        </a:spcBef>
        <a:spcAft>
          <a:spcPct val="0"/>
        </a:spcAft>
        <a:buSzPct val="100000"/>
        <a:defRPr kumimoji="1" sz="4400">
          <a:solidFill>
            <a:schemeClr val="tx1"/>
          </a:solidFill>
          <a:latin typeface="Calibri" panose="020F0502020204030204" pitchFamily="34" charset="0"/>
          <a:ea typeface="ＭＳ Ｐゴシック" panose="020B0600070205080204" pitchFamily="50" charset="-128"/>
          <a:cs typeface="Arial" panose="020B0604020202020204" pitchFamily="34" charset="0"/>
        </a:defRPr>
      </a:lvl6pPr>
      <a:lvl7pPr marL="914400" algn="ctr" rtl="0" eaLnBrk="0" fontAlgn="base" hangingPunct="0">
        <a:spcBef>
          <a:spcPct val="0"/>
        </a:spcBef>
        <a:spcAft>
          <a:spcPct val="0"/>
        </a:spcAft>
        <a:buSzPct val="100000"/>
        <a:defRPr kumimoji="1" sz="4400">
          <a:solidFill>
            <a:schemeClr val="tx1"/>
          </a:solidFill>
          <a:latin typeface="Calibri" panose="020F0502020204030204" pitchFamily="34" charset="0"/>
          <a:ea typeface="ＭＳ Ｐゴシック" panose="020B0600070205080204" pitchFamily="50" charset="-128"/>
          <a:cs typeface="Arial" panose="020B0604020202020204" pitchFamily="34" charset="0"/>
        </a:defRPr>
      </a:lvl7pPr>
      <a:lvl8pPr marL="1371600" algn="ctr" rtl="0" eaLnBrk="0" fontAlgn="base" hangingPunct="0">
        <a:spcBef>
          <a:spcPct val="0"/>
        </a:spcBef>
        <a:spcAft>
          <a:spcPct val="0"/>
        </a:spcAft>
        <a:buSzPct val="100000"/>
        <a:defRPr kumimoji="1" sz="4400">
          <a:solidFill>
            <a:schemeClr val="tx1"/>
          </a:solidFill>
          <a:latin typeface="Calibri" panose="020F0502020204030204" pitchFamily="34" charset="0"/>
          <a:ea typeface="ＭＳ Ｐゴシック" panose="020B0600070205080204" pitchFamily="50" charset="-128"/>
          <a:cs typeface="Arial" panose="020B0604020202020204" pitchFamily="34" charset="0"/>
        </a:defRPr>
      </a:lvl8pPr>
      <a:lvl9pPr marL="1828800" algn="ctr" rtl="0" eaLnBrk="0" fontAlgn="base" hangingPunct="0">
        <a:spcBef>
          <a:spcPct val="0"/>
        </a:spcBef>
        <a:spcAft>
          <a:spcPct val="0"/>
        </a:spcAft>
        <a:buSzPct val="100000"/>
        <a:defRPr kumimoji="1" sz="4400">
          <a:solidFill>
            <a:schemeClr val="tx1"/>
          </a:solidFill>
          <a:latin typeface="Calibri" panose="020F0502020204030204" pitchFamily="34" charset="0"/>
          <a:ea typeface="ＭＳ Ｐゴシック" panose="020B0600070205080204" pitchFamily="50" charset="-128"/>
          <a:cs typeface="Arial" panose="020B0604020202020204" pitchFamily="34" charset="0"/>
        </a:defRPr>
      </a:lvl9pPr>
    </p:titleStyle>
    <p:bodyStyle>
      <a:lvl1pPr marL="342900" indent="-342900" algn="l" rtl="0" eaLnBrk="0" fontAlgn="base" hangingPunct="0">
        <a:spcBef>
          <a:spcPct val="20000"/>
        </a:spcBef>
        <a:spcAft>
          <a:spcPct val="0"/>
        </a:spcAft>
        <a:buSzPct val="100000"/>
        <a:buFont typeface="Arial" panose="020B0604020202020204"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SzPct val="100000"/>
        <a:buFont typeface="Arial" panose="020B0604020202020204"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SzPct val="100000"/>
        <a:buFont typeface="Arial" panose="020B0604020202020204"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SzPct val="100000"/>
        <a:buFont typeface="Arial" panose="020B0604020202020204"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SzPct val="100000"/>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pref.gifu.jp/s26119/gifu-s.gif"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26.png"/><Relationship Id="rId5" Type="http://schemas.openxmlformats.org/officeDocument/2006/relationships/image" Target="../media/image25.png"/><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9.wmf"/><Relationship Id="rId13" Type="http://schemas.openxmlformats.org/officeDocument/2006/relationships/image" Target="../media/image14.jpeg"/><Relationship Id="rId18" Type="http://schemas.openxmlformats.org/officeDocument/2006/relationships/image" Target="../media/image19.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png"/><Relationship Id="rId17" Type="http://schemas.openxmlformats.org/officeDocument/2006/relationships/image" Target="../media/image18.png"/><Relationship Id="rId2" Type="http://schemas.openxmlformats.org/officeDocument/2006/relationships/notesSlide" Target="../notesSlides/notesSlide7.xml"/><Relationship Id="rId16" Type="http://schemas.openxmlformats.org/officeDocument/2006/relationships/image" Target="../media/image17.jpe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wmf"/><Relationship Id="rId5" Type="http://schemas.openxmlformats.org/officeDocument/2006/relationships/image" Target="../media/image6.png"/><Relationship Id="rId15" Type="http://schemas.openxmlformats.org/officeDocument/2006/relationships/image" Target="../media/image16.png"/><Relationship Id="rId10" Type="http://schemas.openxmlformats.org/officeDocument/2006/relationships/image" Target="../media/image11.wmf"/><Relationship Id="rId4" Type="http://schemas.openxmlformats.org/officeDocument/2006/relationships/image" Target="../media/image5.png"/><Relationship Id="rId9" Type="http://schemas.openxmlformats.org/officeDocument/2006/relationships/image" Target="../media/image10.wmf"/><Relationship Id="rId1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タイトル 1"/>
          <p:cNvSpPr>
            <a:spLocks noGrp="1" noChangeArrowheads="1"/>
          </p:cNvSpPr>
          <p:nvPr>
            <p:ph type="ctrTitle" idx="4294967295"/>
          </p:nvPr>
        </p:nvSpPr>
        <p:spPr>
          <a:xfrm>
            <a:off x="0" y="2130425"/>
            <a:ext cx="9144000" cy="1470025"/>
          </a:xfrm>
          <a:prstGeom prst="rect">
            <a:avLst/>
          </a:prstGeom>
          <a:solidFill>
            <a:schemeClr val="tx2">
              <a:lumMod val="60000"/>
              <a:lumOff val="40000"/>
            </a:schemeClr>
          </a:solidFill>
        </p:spPr>
        <p:txBody>
          <a:bodyPr anchor="ctr"/>
          <a:lstStyle/>
          <a:p>
            <a:pPr>
              <a:defRPr/>
            </a:pPr>
            <a:r>
              <a:rPr lang="ja-JP" altLang="en-US" sz="3200" dirty="0">
                <a:solidFill>
                  <a:schemeClr val="bg1"/>
                </a:solidFill>
                <a:latin typeface="Meiryo UI" panose="020B0604030504040204" pitchFamily="50" charset="-128"/>
                <a:ea typeface="Meiryo UI" panose="020B0604030504040204" pitchFamily="50" charset="-128"/>
              </a:rPr>
              <a:t>岐阜県におけるオープンデータの取り組みについて</a:t>
            </a:r>
          </a:p>
        </p:txBody>
      </p:sp>
      <p:sp>
        <p:nvSpPr>
          <p:cNvPr id="4099" name="サブタイトル 2"/>
          <p:cNvSpPr>
            <a:spLocks noGrp="1" noChangeArrowheads="1"/>
          </p:cNvSpPr>
          <p:nvPr>
            <p:ph type="subTitle" idx="4294967295"/>
          </p:nvPr>
        </p:nvSpPr>
        <p:spPr bwMode="auto">
          <a:xfrm>
            <a:off x="1371600" y="5481638"/>
            <a:ext cx="6400800" cy="6254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gn="ctr">
              <a:buFont typeface="Arial" panose="020B0604020202020204" pitchFamily="34" charset="0"/>
              <a:buNone/>
            </a:pPr>
            <a:r>
              <a:rPr lang="ja-JP" altLang="en-US" sz="2400" b="1"/>
              <a:t>岐阜県　総務部　情報企画課</a:t>
            </a:r>
            <a:endParaRPr lang="en-US" altLang="ja-JP" sz="2400" b="1"/>
          </a:p>
        </p:txBody>
      </p:sp>
      <p:pic>
        <p:nvPicPr>
          <p:cNvPr id="4100" name="Picture 4" descr="gifu-s">
            <a:hlinkClick r:id="rId3"/>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106863" y="4221163"/>
            <a:ext cx="930275"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スライド番号プレースホルダー 3"/>
          <p:cNvSpPr>
            <a:spLocks noGrp="1"/>
          </p:cNvSpPr>
          <p:nvPr>
            <p:ph type="sldNum" sz="quarter" idx="12"/>
          </p:nvPr>
        </p:nvSpPr>
        <p:spPr>
          <a:noFill/>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fld id="{069331CD-9825-4BD7-9E33-CC87882AC297}" type="slidenum">
              <a:rPr lang="ja-JP" altLang="en-US">
                <a:solidFill>
                  <a:srgbClr val="898989"/>
                </a:solidFill>
                <a:latin typeface="ＭＳ Ｐゴシック" panose="020B0600070205080204" pitchFamily="50" charset="-128"/>
              </a:rPr>
              <a:pPr/>
              <a:t>10</a:t>
            </a:fld>
            <a:endParaRPr lang="ja-JP" altLang="en-US">
              <a:solidFill>
                <a:srgbClr val="898989"/>
              </a:solidFill>
              <a:latin typeface="ＭＳ Ｐゴシック" panose="020B0600070205080204" pitchFamily="50" charset="-128"/>
            </a:endParaRPr>
          </a:p>
        </p:txBody>
      </p:sp>
      <p:sp>
        <p:nvSpPr>
          <p:cNvPr id="9219" name="タイトル 1"/>
          <p:cNvSpPr>
            <a:spLocks noGrp="1" noChangeArrowheads="1"/>
          </p:cNvSpPr>
          <p:nvPr>
            <p:ph type="title" idx="4294967295"/>
          </p:nvPr>
        </p:nvSpPr>
        <p:spPr bwMode="auto">
          <a:xfrm>
            <a:off x="0" y="116632"/>
            <a:ext cx="9144000" cy="561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ja-JP" altLang="en-US" sz="2200" b="1" dirty="0">
                <a:solidFill>
                  <a:schemeClr val="bg1"/>
                </a:solidFill>
                <a:latin typeface="Meiryo UI" panose="020B0604030504040204" pitchFamily="50" charset="-128"/>
                <a:ea typeface="Meiryo UI" panose="020B0604030504040204" pitchFamily="50" charset="-128"/>
              </a:rPr>
              <a:t>１－５．基本施策２　「リアルタイムデータ／大容量データ提供環境の整備」</a:t>
            </a:r>
            <a:endParaRPr lang="ja-JP" altLang="en-US" sz="1600" b="1" dirty="0">
              <a:solidFill>
                <a:schemeClr val="bg1"/>
              </a:solidFill>
              <a:latin typeface="Meiryo UI" panose="020B0604030504040204" pitchFamily="50" charset="-128"/>
              <a:ea typeface="Meiryo UI" panose="020B0604030504040204" pitchFamily="50" charset="-128"/>
            </a:endParaRPr>
          </a:p>
        </p:txBody>
      </p:sp>
      <p:sp>
        <p:nvSpPr>
          <p:cNvPr id="4" name="正方形/長方形 3"/>
          <p:cNvSpPr/>
          <p:nvPr/>
        </p:nvSpPr>
        <p:spPr>
          <a:xfrm>
            <a:off x="242987" y="860920"/>
            <a:ext cx="8435280" cy="707886"/>
          </a:xfrm>
          <a:prstGeom prst="rect">
            <a:avLst/>
          </a:prstGeom>
          <a:ln>
            <a:solidFill>
              <a:schemeClr val="tx2"/>
            </a:solidFill>
          </a:ln>
        </p:spPr>
        <p:txBody>
          <a:bodyPr wrap="square">
            <a:spAutoFit/>
          </a:bodyPr>
          <a:lstStyle/>
          <a:p>
            <a:pPr marL="342900" indent="-342900">
              <a:buFont typeface="Arial" panose="020B0604020202020204" pitchFamily="34" charset="0"/>
              <a:buChar char="•"/>
            </a:pPr>
            <a:r>
              <a:rPr lang="ja-JP" altLang="en-US" sz="2000" dirty="0">
                <a:latin typeface="Meiryo UI" panose="020B0604030504040204" pitchFamily="50" charset="-128"/>
                <a:ea typeface="Meiryo UI" panose="020B0604030504040204" pitchFamily="50" charset="-128"/>
              </a:rPr>
              <a:t>センサーなどのリアルタイムデータ、道路台帳附図など容量の大きなデータを提供する環境を整備</a:t>
            </a:r>
            <a:endParaRPr lang="en-US" altLang="ja-JP" sz="2000" dirty="0">
              <a:latin typeface="Meiryo UI" panose="020B0604030504040204" pitchFamily="50" charset="-128"/>
              <a:ea typeface="Meiryo UI" panose="020B0604030504040204" pitchFamily="50" charset="-128"/>
            </a:endParaRPr>
          </a:p>
        </p:txBody>
      </p:sp>
      <p:pic>
        <p:nvPicPr>
          <p:cNvPr id="2" name="図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55576" y="1732242"/>
            <a:ext cx="7500243" cy="3902212"/>
          </a:xfrm>
          <a:prstGeom prst="rect">
            <a:avLst/>
          </a:prstGeom>
        </p:spPr>
      </p:pic>
      <p:sp>
        <p:nvSpPr>
          <p:cNvPr id="7" name="正方形/長方形 6"/>
          <p:cNvSpPr/>
          <p:nvPr/>
        </p:nvSpPr>
        <p:spPr>
          <a:xfrm>
            <a:off x="431080" y="5656848"/>
            <a:ext cx="7824739" cy="584775"/>
          </a:xfrm>
          <a:prstGeom prst="rect">
            <a:avLst/>
          </a:prstGeom>
        </p:spPr>
        <p:txBody>
          <a:bodyPr wrap="square">
            <a:spAutoFit/>
          </a:bodyPr>
          <a:lstStyle/>
          <a:p>
            <a:r>
              <a:rPr lang="ja-JP" altLang="en-US" sz="1600" dirty="0">
                <a:latin typeface="Meiryo UI" panose="020B0604030504040204" pitchFamily="50" charset="-128"/>
                <a:ea typeface="Meiryo UI" panose="020B0604030504040204" pitchFamily="50" charset="-128"/>
              </a:rPr>
              <a:t>各種システムから得られるデータをリアルタイムで提供するプラットフォームを構築し、データの価値を維持したまま、提供。</a:t>
            </a:r>
          </a:p>
        </p:txBody>
      </p:sp>
    </p:spTree>
    <p:extLst>
      <p:ext uri="{BB962C8B-B14F-4D97-AF65-F5344CB8AC3E}">
        <p14:creationId xmlns:p14="http://schemas.microsoft.com/office/powerpoint/2010/main" val="30581437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スライド番号プレースホルダー 3"/>
          <p:cNvSpPr>
            <a:spLocks noGrp="1"/>
          </p:cNvSpPr>
          <p:nvPr>
            <p:ph type="sldNum" sz="quarter" idx="12"/>
          </p:nvPr>
        </p:nvSpPr>
        <p:spPr>
          <a:noFill/>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fld id="{069331CD-9825-4BD7-9E33-CC87882AC297}" type="slidenum">
              <a:rPr lang="ja-JP" altLang="en-US">
                <a:solidFill>
                  <a:srgbClr val="898989"/>
                </a:solidFill>
                <a:latin typeface="ＭＳ Ｐゴシック" panose="020B0600070205080204" pitchFamily="50" charset="-128"/>
              </a:rPr>
              <a:pPr/>
              <a:t>11</a:t>
            </a:fld>
            <a:endParaRPr lang="ja-JP" altLang="en-US">
              <a:solidFill>
                <a:srgbClr val="898989"/>
              </a:solidFill>
              <a:latin typeface="ＭＳ Ｐゴシック" panose="020B0600070205080204" pitchFamily="50" charset="-128"/>
            </a:endParaRPr>
          </a:p>
        </p:txBody>
      </p:sp>
      <p:sp>
        <p:nvSpPr>
          <p:cNvPr id="9219" name="タイトル 1"/>
          <p:cNvSpPr>
            <a:spLocks noGrp="1" noChangeArrowheads="1"/>
          </p:cNvSpPr>
          <p:nvPr>
            <p:ph type="title" idx="4294967295"/>
          </p:nvPr>
        </p:nvSpPr>
        <p:spPr bwMode="auto">
          <a:xfrm>
            <a:off x="0" y="116632"/>
            <a:ext cx="9144000" cy="561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ja-JP" altLang="en-US" sz="2200" b="1" dirty="0">
                <a:solidFill>
                  <a:schemeClr val="bg1"/>
                </a:solidFill>
                <a:latin typeface="Meiryo UI" panose="020B0604030504040204" pitchFamily="50" charset="-128"/>
                <a:ea typeface="Meiryo UI" panose="020B0604030504040204" pitchFamily="50" charset="-128"/>
              </a:rPr>
              <a:t>１－６．基本施策３　「民におけるデータ活用の促進」</a:t>
            </a:r>
            <a:endParaRPr lang="ja-JP" altLang="en-US" sz="1600" b="1" dirty="0">
              <a:solidFill>
                <a:schemeClr val="bg1"/>
              </a:solidFill>
              <a:latin typeface="Meiryo UI" panose="020B0604030504040204" pitchFamily="50" charset="-128"/>
              <a:ea typeface="Meiryo UI" panose="020B0604030504040204" pitchFamily="50" charset="-128"/>
            </a:endParaRPr>
          </a:p>
        </p:txBody>
      </p:sp>
      <p:sp>
        <p:nvSpPr>
          <p:cNvPr id="4" name="正方形/長方形 3"/>
          <p:cNvSpPr/>
          <p:nvPr/>
        </p:nvSpPr>
        <p:spPr>
          <a:xfrm>
            <a:off x="242987" y="860920"/>
            <a:ext cx="8435280" cy="400110"/>
          </a:xfrm>
          <a:prstGeom prst="rect">
            <a:avLst/>
          </a:prstGeom>
          <a:ln>
            <a:solidFill>
              <a:schemeClr val="tx2"/>
            </a:solidFill>
          </a:ln>
        </p:spPr>
        <p:txBody>
          <a:bodyPr wrap="square">
            <a:spAutoFit/>
          </a:bodyPr>
          <a:lstStyle/>
          <a:p>
            <a:pPr marL="342900" indent="-342900">
              <a:buFont typeface="Arial" panose="020B0604020202020204" pitchFamily="34" charset="0"/>
              <a:buChar char="•"/>
            </a:pPr>
            <a:r>
              <a:rPr lang="ja-JP" altLang="en-US" sz="2000" dirty="0">
                <a:latin typeface="Meiryo UI" panose="020B0604030504040204" pitchFamily="50" charset="-128"/>
                <a:ea typeface="Meiryo UI" panose="020B0604030504040204" pitchFamily="50" charset="-128"/>
              </a:rPr>
              <a:t>ニーズを把握する仕組みとして、「岐阜県版官民ラウンドテーブル」を開催</a:t>
            </a:r>
            <a:endParaRPr lang="en-US" altLang="ja-JP" sz="2000" dirty="0">
              <a:latin typeface="Meiryo UI" panose="020B0604030504040204" pitchFamily="50" charset="-128"/>
              <a:ea typeface="Meiryo UI" panose="020B0604030504040204" pitchFamily="50" charset="-128"/>
            </a:endParaRPr>
          </a:p>
        </p:txBody>
      </p:sp>
      <p:sp>
        <p:nvSpPr>
          <p:cNvPr id="7" name="正方形/長方形 6"/>
          <p:cNvSpPr/>
          <p:nvPr/>
        </p:nvSpPr>
        <p:spPr>
          <a:xfrm>
            <a:off x="431080" y="5656848"/>
            <a:ext cx="7824739" cy="584775"/>
          </a:xfrm>
          <a:prstGeom prst="rect">
            <a:avLst/>
          </a:prstGeom>
        </p:spPr>
        <p:txBody>
          <a:bodyPr wrap="square">
            <a:spAutoFit/>
          </a:bodyPr>
          <a:lstStyle/>
          <a:p>
            <a:r>
              <a:rPr lang="ja-JP" altLang="en-US" sz="1600" dirty="0">
                <a:latin typeface="Meiryo UI" panose="020B0604030504040204" pitchFamily="50" charset="-128"/>
                <a:ea typeface="Meiryo UI" panose="020B0604030504040204" pitchFamily="50" charset="-128"/>
              </a:rPr>
              <a:t>活用方法の提案を通して、直接、ニーズを聞くことで、より利用価値が高いデータへと成長。</a:t>
            </a:r>
            <a:endParaRPr lang="en-US" altLang="ja-JP" sz="1600" dirty="0">
              <a:latin typeface="Meiryo UI" panose="020B0604030504040204" pitchFamily="50" charset="-128"/>
              <a:ea typeface="Meiryo UI" panose="020B0604030504040204" pitchFamily="50" charset="-128"/>
            </a:endParaRPr>
          </a:p>
          <a:p>
            <a:r>
              <a:rPr lang="ja-JP" altLang="en-US" sz="1600" dirty="0">
                <a:latin typeface="Meiryo UI" panose="020B0604030504040204" pitchFamily="50" charset="-128"/>
                <a:ea typeface="Meiryo UI" panose="020B0604030504040204" pitchFamily="50" charset="-128"/>
              </a:rPr>
              <a:t>データ提供側も、イメージしやすい。</a:t>
            </a:r>
          </a:p>
        </p:txBody>
      </p:sp>
      <p:pic>
        <p:nvPicPr>
          <p:cNvPr id="3" name="図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71517" y="1737496"/>
            <a:ext cx="8115283" cy="3804625"/>
          </a:xfrm>
          <a:prstGeom prst="rect">
            <a:avLst/>
          </a:prstGeom>
        </p:spPr>
      </p:pic>
    </p:spTree>
    <p:extLst>
      <p:ext uri="{BB962C8B-B14F-4D97-AF65-F5344CB8AC3E}">
        <p14:creationId xmlns:p14="http://schemas.microsoft.com/office/powerpoint/2010/main" val="1519925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タイトル 1"/>
          <p:cNvSpPr>
            <a:spLocks noGrp="1" noChangeArrowheads="1"/>
          </p:cNvSpPr>
          <p:nvPr>
            <p:ph type="ctrTitle" idx="4294967295"/>
          </p:nvPr>
        </p:nvSpPr>
        <p:spPr>
          <a:xfrm>
            <a:off x="0" y="2636838"/>
            <a:ext cx="9144000" cy="1470025"/>
          </a:xfrm>
          <a:prstGeom prst="rect">
            <a:avLst/>
          </a:prstGeom>
          <a:solidFill>
            <a:schemeClr val="tx2">
              <a:lumMod val="60000"/>
              <a:lumOff val="40000"/>
            </a:schemeClr>
          </a:solidFill>
        </p:spPr>
        <p:txBody>
          <a:bodyPr anchor="ctr"/>
          <a:lstStyle/>
          <a:p>
            <a:pPr>
              <a:defRPr/>
            </a:pPr>
            <a:r>
              <a:rPr lang="ja-JP" altLang="en-US" sz="3200" dirty="0">
                <a:solidFill>
                  <a:schemeClr val="bg1"/>
                </a:solidFill>
                <a:latin typeface="Meiryo UI" panose="020B0604030504040204" pitchFamily="50" charset="-128"/>
                <a:ea typeface="Meiryo UI" panose="020B0604030504040204" pitchFamily="50" charset="-128"/>
              </a:rPr>
              <a:t>２　岐阜県におけるオープンデータの取り組み</a:t>
            </a:r>
          </a:p>
        </p:txBody>
      </p:sp>
    </p:spTree>
    <p:extLst>
      <p:ext uri="{BB962C8B-B14F-4D97-AF65-F5344CB8AC3E}">
        <p14:creationId xmlns:p14="http://schemas.microsoft.com/office/powerpoint/2010/main" val="35168113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rotWithShape="1">
          <a:blip r:embed="rId3">
            <a:extLst>
              <a:ext uri="{BEBA8EAE-BF5A-486C-A8C5-ECC9F3942E4B}">
                <a14:imgProps xmlns:a14="http://schemas.microsoft.com/office/drawing/2010/main">
                  <a14:imgLayer r:embed="rId4">
                    <a14:imgEffect>
                      <a14:saturation sat="50000"/>
                    </a14:imgEffect>
                  </a14:imgLayer>
                </a14:imgProps>
              </a:ext>
            </a:extLst>
          </a:blip>
          <a:srcRect l="53457"/>
          <a:stretch/>
        </p:blipFill>
        <p:spPr>
          <a:xfrm flipV="1">
            <a:off x="184308" y="1792709"/>
            <a:ext cx="8968224" cy="4948659"/>
          </a:xfrm>
          <a:prstGeom prst="rect">
            <a:avLst/>
          </a:prstGeom>
        </p:spPr>
      </p:pic>
      <p:sp>
        <p:nvSpPr>
          <p:cNvPr id="9218" name="スライド番号プレースホルダー 3"/>
          <p:cNvSpPr>
            <a:spLocks noGrp="1"/>
          </p:cNvSpPr>
          <p:nvPr>
            <p:ph type="sldNum" sz="quarter" idx="12"/>
          </p:nvPr>
        </p:nvSpPr>
        <p:spPr>
          <a:noFill/>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fld id="{069331CD-9825-4BD7-9E33-CC87882AC297}" type="slidenum">
              <a:rPr lang="ja-JP" altLang="en-US">
                <a:solidFill>
                  <a:srgbClr val="898989"/>
                </a:solidFill>
                <a:latin typeface="ＭＳ Ｐゴシック" panose="020B0600070205080204" pitchFamily="50" charset="-128"/>
              </a:rPr>
              <a:pPr/>
              <a:t>13</a:t>
            </a:fld>
            <a:endParaRPr lang="ja-JP" altLang="en-US">
              <a:solidFill>
                <a:srgbClr val="898989"/>
              </a:solidFill>
              <a:latin typeface="ＭＳ Ｐゴシック" panose="020B0600070205080204" pitchFamily="50" charset="-128"/>
            </a:endParaRPr>
          </a:p>
        </p:txBody>
      </p:sp>
      <p:sp>
        <p:nvSpPr>
          <p:cNvPr id="9219" name="タイトル 1"/>
          <p:cNvSpPr>
            <a:spLocks noGrp="1" noChangeArrowheads="1"/>
          </p:cNvSpPr>
          <p:nvPr>
            <p:ph type="title" idx="4294967295"/>
          </p:nvPr>
        </p:nvSpPr>
        <p:spPr bwMode="auto">
          <a:xfrm>
            <a:off x="0" y="116632"/>
            <a:ext cx="9144000" cy="561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ja-JP" altLang="en-US" sz="2200" b="1" dirty="0">
                <a:solidFill>
                  <a:schemeClr val="bg1"/>
                </a:solidFill>
                <a:latin typeface="Meiryo UI" panose="020B0604030504040204" pitchFamily="50" charset="-128"/>
                <a:ea typeface="Meiryo UI" panose="020B0604030504040204" pitchFamily="50" charset="-128"/>
              </a:rPr>
              <a:t>２－１．岐阜県のこれまでの取り組み</a:t>
            </a:r>
            <a:endParaRPr lang="ja-JP" altLang="en-US" sz="1600" b="1" dirty="0">
              <a:solidFill>
                <a:schemeClr val="bg1"/>
              </a:solidFill>
              <a:latin typeface="Meiryo UI" panose="020B0604030504040204" pitchFamily="50" charset="-128"/>
              <a:ea typeface="Meiryo UI" panose="020B0604030504040204" pitchFamily="50" charset="-128"/>
            </a:endParaRPr>
          </a:p>
        </p:txBody>
      </p:sp>
      <p:sp>
        <p:nvSpPr>
          <p:cNvPr id="6" name="正方形/長方形 5"/>
          <p:cNvSpPr/>
          <p:nvPr/>
        </p:nvSpPr>
        <p:spPr>
          <a:xfrm>
            <a:off x="395536" y="1916832"/>
            <a:ext cx="6336704" cy="359605"/>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en-US" altLang="ja-JP" sz="1200" dirty="0">
                <a:solidFill>
                  <a:schemeClr val="tx1"/>
                </a:solidFill>
                <a:latin typeface="Meiryo UI" panose="020B0604030504040204" pitchFamily="50" charset="-128"/>
                <a:ea typeface="Meiryo UI" panose="020B0604030504040204" pitchFamily="50" charset="-128"/>
              </a:rPr>
              <a:t>2013FY</a:t>
            </a:r>
            <a:r>
              <a:rPr kumimoji="1" lang="ja-JP" altLang="en-US" sz="1200" dirty="0">
                <a:solidFill>
                  <a:schemeClr val="tx1"/>
                </a:solidFill>
                <a:latin typeface="Meiryo UI" panose="020B0604030504040204" pitchFamily="50" charset="-128"/>
                <a:ea typeface="Meiryo UI" panose="020B0604030504040204" pitchFamily="50" charset="-128"/>
              </a:rPr>
              <a:t>　「岐阜県オープンデータライブラリ」公開（岐阜の名水、市町村決算など）</a:t>
            </a:r>
          </a:p>
        </p:txBody>
      </p:sp>
      <p:sp>
        <p:nvSpPr>
          <p:cNvPr id="10" name="正方形/長方形 9"/>
          <p:cNvSpPr/>
          <p:nvPr/>
        </p:nvSpPr>
        <p:spPr>
          <a:xfrm>
            <a:off x="1619672" y="2206711"/>
            <a:ext cx="6336704" cy="358193"/>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en-US" altLang="ja-JP" sz="1200" dirty="0">
                <a:solidFill>
                  <a:schemeClr val="tx1"/>
                </a:solidFill>
                <a:latin typeface="Meiryo UI" panose="020B0604030504040204" pitchFamily="50" charset="-128"/>
                <a:ea typeface="Meiryo UI" panose="020B0604030504040204" pitchFamily="50" charset="-128"/>
              </a:rPr>
              <a:t>201</a:t>
            </a:r>
            <a:r>
              <a:rPr kumimoji="1" lang="ja-JP" altLang="en-US" sz="1200" dirty="0">
                <a:solidFill>
                  <a:schemeClr val="tx1"/>
                </a:solidFill>
                <a:latin typeface="Meiryo UI" panose="020B0604030504040204" pitchFamily="50" charset="-128"/>
                <a:ea typeface="Meiryo UI" panose="020B0604030504040204" pitchFamily="50" charset="-128"/>
              </a:rPr>
              <a:t>４</a:t>
            </a:r>
            <a:r>
              <a:rPr kumimoji="1" lang="en-US" altLang="ja-JP" sz="1200" dirty="0">
                <a:solidFill>
                  <a:schemeClr val="tx1"/>
                </a:solidFill>
                <a:latin typeface="Meiryo UI" panose="020B0604030504040204" pitchFamily="50" charset="-128"/>
                <a:ea typeface="Meiryo UI" panose="020B0604030504040204" pitchFamily="50" charset="-128"/>
              </a:rPr>
              <a:t>FY</a:t>
            </a:r>
            <a:r>
              <a:rPr kumimoji="1" lang="ja-JP" altLang="en-US" sz="1200" dirty="0">
                <a:solidFill>
                  <a:schemeClr val="tx1"/>
                </a:solidFill>
                <a:latin typeface="Meiryo UI" panose="020B0604030504040204" pitchFamily="50" charset="-128"/>
                <a:ea typeface="Meiryo UI" panose="020B0604030504040204" pitchFamily="50" charset="-128"/>
              </a:rPr>
              <a:t>　関係課による</a:t>
            </a:r>
            <a:r>
              <a:rPr kumimoji="1" lang="en-US" altLang="ja-JP" sz="1200" dirty="0">
                <a:solidFill>
                  <a:schemeClr val="tx1"/>
                </a:solidFill>
                <a:latin typeface="Meiryo UI" panose="020B0604030504040204" pitchFamily="50" charset="-128"/>
                <a:ea typeface="Meiryo UI" panose="020B0604030504040204" pitchFamily="50" charset="-128"/>
              </a:rPr>
              <a:t>WG</a:t>
            </a:r>
            <a:r>
              <a:rPr kumimoji="1" lang="ja-JP" altLang="en-US" sz="1200" dirty="0">
                <a:solidFill>
                  <a:schemeClr val="tx1"/>
                </a:solidFill>
                <a:latin typeface="Meiryo UI" panose="020B0604030504040204" pitchFamily="50" charset="-128"/>
                <a:ea typeface="Meiryo UI" panose="020B0604030504040204" pitchFamily="50" charset="-128"/>
              </a:rPr>
              <a:t>開催。「岐阜県オープンデータサイト（試行版）」５８データセット</a:t>
            </a:r>
          </a:p>
        </p:txBody>
      </p:sp>
      <p:sp>
        <p:nvSpPr>
          <p:cNvPr id="11" name="正方形/長方形 10"/>
          <p:cNvSpPr/>
          <p:nvPr/>
        </p:nvSpPr>
        <p:spPr>
          <a:xfrm>
            <a:off x="3063568" y="2564904"/>
            <a:ext cx="5468872" cy="358193"/>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en-US" altLang="ja-JP" sz="1200" dirty="0">
                <a:solidFill>
                  <a:schemeClr val="tx1"/>
                </a:solidFill>
                <a:latin typeface="Meiryo UI" panose="020B0604030504040204" pitchFamily="50" charset="-128"/>
                <a:ea typeface="Meiryo UI" panose="020B0604030504040204" pitchFamily="50" charset="-128"/>
              </a:rPr>
              <a:t>2015.10</a:t>
            </a:r>
            <a:r>
              <a:rPr kumimoji="1" lang="ja-JP" altLang="en-US" sz="1200" dirty="0">
                <a:solidFill>
                  <a:schemeClr val="tx1"/>
                </a:solidFill>
                <a:latin typeface="Meiryo UI" panose="020B0604030504040204" pitchFamily="50" charset="-128"/>
                <a:ea typeface="Meiryo UI" panose="020B0604030504040204" pitchFamily="50" charset="-128"/>
              </a:rPr>
              <a:t>　「岐阜県オープンデータカタログサイト」公開</a:t>
            </a:r>
            <a:r>
              <a:rPr kumimoji="1" lang="en-US" altLang="ja-JP" sz="1200" dirty="0">
                <a:solidFill>
                  <a:schemeClr val="tx1"/>
                </a:solidFill>
                <a:latin typeface="Meiryo UI" panose="020B0604030504040204" pitchFamily="50" charset="-128"/>
                <a:ea typeface="Meiryo UI" panose="020B0604030504040204" pitchFamily="50" charset="-128"/>
              </a:rPr>
              <a:t>134</a:t>
            </a:r>
            <a:r>
              <a:rPr kumimoji="1" lang="ja-JP" altLang="en-US" sz="1200" dirty="0">
                <a:solidFill>
                  <a:schemeClr val="tx1"/>
                </a:solidFill>
                <a:latin typeface="Meiryo UI" panose="020B0604030504040204" pitchFamily="50" charset="-128"/>
                <a:ea typeface="Meiryo UI" panose="020B0604030504040204" pitchFamily="50" charset="-128"/>
              </a:rPr>
              <a:t>データセット</a:t>
            </a:r>
          </a:p>
        </p:txBody>
      </p:sp>
      <p:sp>
        <p:nvSpPr>
          <p:cNvPr id="12" name="正方形/長方形 11"/>
          <p:cNvSpPr/>
          <p:nvPr/>
        </p:nvSpPr>
        <p:spPr>
          <a:xfrm>
            <a:off x="3534767" y="3055880"/>
            <a:ext cx="5609233" cy="50413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b="1" dirty="0">
                <a:solidFill>
                  <a:schemeClr val="tx1"/>
                </a:solidFill>
                <a:latin typeface="Meiryo UI" panose="020B0604030504040204" pitchFamily="50" charset="-128"/>
                <a:ea typeface="Meiryo UI" panose="020B0604030504040204" pitchFamily="50" charset="-128"/>
              </a:rPr>
              <a:t>○</a:t>
            </a:r>
            <a:r>
              <a:rPr kumimoji="1" lang="en-US" altLang="ja-JP" sz="1600" b="1" dirty="0">
                <a:solidFill>
                  <a:schemeClr val="tx1"/>
                </a:solidFill>
                <a:latin typeface="Meiryo UI" panose="020B0604030504040204" pitchFamily="50" charset="-128"/>
                <a:ea typeface="Meiryo UI" panose="020B0604030504040204" pitchFamily="50" charset="-128"/>
              </a:rPr>
              <a:t>2016.12</a:t>
            </a:r>
            <a:r>
              <a:rPr kumimoji="1" lang="ja-JP" altLang="en-US" sz="1600" b="1" dirty="0">
                <a:solidFill>
                  <a:schemeClr val="tx1"/>
                </a:solidFill>
                <a:latin typeface="Meiryo UI" panose="020B0604030504040204" pitchFamily="50" charset="-128"/>
                <a:ea typeface="Meiryo UI" panose="020B0604030504040204" pitchFamily="50" charset="-128"/>
              </a:rPr>
              <a:t>　岐阜県電子自治体推進市町村・県連絡協議会に　</a:t>
            </a:r>
            <a:endParaRPr kumimoji="1" lang="en-US" altLang="ja-JP" sz="1600" b="1" dirty="0">
              <a:solidFill>
                <a:schemeClr val="tx1"/>
              </a:solidFill>
              <a:latin typeface="Meiryo UI" panose="020B0604030504040204" pitchFamily="50" charset="-128"/>
              <a:ea typeface="Meiryo UI" panose="020B0604030504040204" pitchFamily="50" charset="-128"/>
            </a:endParaRPr>
          </a:p>
          <a:p>
            <a:r>
              <a:rPr kumimoji="1" lang="ja-JP" altLang="en-US" sz="1600" b="1" dirty="0">
                <a:solidFill>
                  <a:schemeClr val="tx1"/>
                </a:solidFill>
                <a:latin typeface="Meiryo UI" panose="020B0604030504040204" pitchFamily="50" charset="-128"/>
                <a:ea typeface="Meiryo UI" panose="020B0604030504040204" pitchFamily="50" charset="-128"/>
              </a:rPr>
              <a:t>　　　　　　　　　「</a:t>
            </a:r>
            <a:r>
              <a:rPr kumimoji="1" lang="en-US" altLang="ja-JP" sz="1600" b="1" dirty="0">
                <a:solidFill>
                  <a:schemeClr val="tx1"/>
                </a:solidFill>
                <a:latin typeface="Meiryo UI" panose="020B0604030504040204" pitchFamily="50" charset="-128"/>
                <a:ea typeface="Meiryo UI" panose="020B0604030504040204" pitchFamily="50" charset="-128"/>
              </a:rPr>
              <a:t>GIS</a:t>
            </a:r>
            <a:r>
              <a:rPr kumimoji="1" lang="ja-JP" altLang="en-US" sz="1600" b="1" dirty="0">
                <a:solidFill>
                  <a:schemeClr val="tx1"/>
                </a:solidFill>
                <a:latin typeface="Meiryo UI" panose="020B0604030504040204" pitchFamily="50" charset="-128"/>
                <a:ea typeface="Meiryo UI" panose="020B0604030504040204" pitchFamily="50" charset="-128"/>
              </a:rPr>
              <a:t>・オープンデータ促進部会」設置</a:t>
            </a:r>
          </a:p>
        </p:txBody>
      </p:sp>
      <p:pic>
        <p:nvPicPr>
          <p:cNvPr id="13"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69048" y="1923855"/>
            <a:ext cx="973438" cy="86736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4" name="正方形/長方形 13"/>
          <p:cNvSpPr/>
          <p:nvPr/>
        </p:nvSpPr>
        <p:spPr>
          <a:xfrm>
            <a:off x="4929124" y="3563882"/>
            <a:ext cx="3456384" cy="50413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b="1" dirty="0">
                <a:solidFill>
                  <a:schemeClr val="tx1"/>
                </a:solidFill>
                <a:latin typeface="Meiryo UI" panose="020B0604030504040204" pitchFamily="50" charset="-128"/>
                <a:ea typeface="Meiryo UI" panose="020B0604030504040204" pitchFamily="50" charset="-128"/>
              </a:rPr>
              <a:t>○</a:t>
            </a:r>
            <a:r>
              <a:rPr kumimoji="1" lang="en-US" altLang="ja-JP" sz="1600" b="1" dirty="0">
                <a:solidFill>
                  <a:schemeClr val="tx1"/>
                </a:solidFill>
                <a:latin typeface="Meiryo UI" panose="020B0604030504040204" pitchFamily="50" charset="-128"/>
                <a:ea typeface="Meiryo UI" panose="020B0604030504040204" pitchFamily="50" charset="-128"/>
              </a:rPr>
              <a:t>2018.</a:t>
            </a:r>
            <a:r>
              <a:rPr kumimoji="1" lang="ja-JP" altLang="en-US" sz="1600" b="1" dirty="0">
                <a:solidFill>
                  <a:schemeClr val="tx1"/>
                </a:solidFill>
                <a:latin typeface="Meiryo UI" panose="020B0604030504040204" pitchFamily="50" charset="-128"/>
                <a:ea typeface="Meiryo UI" panose="020B0604030504040204" pitchFamily="50" charset="-128"/>
              </a:rPr>
              <a:t>７　避難所データ作成開始</a:t>
            </a:r>
          </a:p>
        </p:txBody>
      </p:sp>
      <p:sp>
        <p:nvSpPr>
          <p:cNvPr id="16" name="正方形/長方形 15"/>
          <p:cNvSpPr/>
          <p:nvPr/>
        </p:nvSpPr>
        <p:spPr>
          <a:xfrm>
            <a:off x="1619672" y="4042515"/>
            <a:ext cx="6193879" cy="50413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eiryo UI" panose="020B0604030504040204" pitchFamily="50" charset="-128"/>
                <a:ea typeface="Meiryo UI" panose="020B0604030504040204" pitchFamily="50" charset="-128"/>
              </a:rPr>
              <a:t>「岐阜県オープンデータカタログサイト」リニューアル。</a:t>
            </a:r>
            <a:r>
              <a:rPr kumimoji="1" lang="ja-JP" altLang="en-US" sz="1600" b="1" dirty="0">
                <a:solidFill>
                  <a:schemeClr val="tx1"/>
                </a:solidFill>
                <a:latin typeface="Meiryo UI" panose="020B0604030504040204" pitchFamily="50" charset="-128"/>
                <a:ea typeface="Meiryo UI" panose="020B0604030504040204" pitchFamily="50" charset="-128"/>
              </a:rPr>
              <a:t>　○</a:t>
            </a:r>
            <a:r>
              <a:rPr kumimoji="1" lang="en-US" altLang="ja-JP" sz="1600" b="1" dirty="0">
                <a:solidFill>
                  <a:schemeClr val="tx1"/>
                </a:solidFill>
                <a:latin typeface="Meiryo UI" panose="020B0604030504040204" pitchFamily="50" charset="-128"/>
                <a:ea typeface="Meiryo UI" panose="020B0604030504040204" pitchFamily="50" charset="-128"/>
              </a:rPr>
              <a:t>2019.2</a:t>
            </a:r>
          </a:p>
          <a:p>
            <a:r>
              <a:rPr kumimoji="1" lang="ja-JP" altLang="en-US" sz="1600" b="1" dirty="0">
                <a:solidFill>
                  <a:schemeClr val="tx1"/>
                </a:solidFill>
                <a:latin typeface="Meiryo UI" panose="020B0604030504040204" pitchFamily="50" charset="-128"/>
                <a:ea typeface="Meiryo UI" panose="020B0604030504040204" pitchFamily="50" charset="-128"/>
              </a:rPr>
              <a:t>市町村避難所データ公開</a:t>
            </a:r>
          </a:p>
        </p:txBody>
      </p:sp>
      <p:sp>
        <p:nvSpPr>
          <p:cNvPr id="17" name="正方形/長方形 16"/>
          <p:cNvSpPr/>
          <p:nvPr/>
        </p:nvSpPr>
        <p:spPr>
          <a:xfrm>
            <a:off x="2021376" y="4546645"/>
            <a:ext cx="4941714" cy="366283"/>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dirty="0">
                <a:solidFill>
                  <a:schemeClr val="tx1"/>
                </a:solidFill>
                <a:latin typeface="Meiryo UI" panose="020B0604030504040204" pitchFamily="50" charset="-128"/>
                <a:ea typeface="Meiryo UI" panose="020B0604030504040204" pitchFamily="50" charset="-128"/>
              </a:rPr>
              <a:t>「岐阜県官民データ活用推進計画」策定　○</a:t>
            </a:r>
            <a:r>
              <a:rPr kumimoji="1" lang="en-US" altLang="ja-JP" sz="1600" dirty="0">
                <a:solidFill>
                  <a:schemeClr val="tx1"/>
                </a:solidFill>
                <a:latin typeface="Meiryo UI" panose="020B0604030504040204" pitchFamily="50" charset="-128"/>
                <a:ea typeface="Meiryo UI" panose="020B0604030504040204" pitchFamily="50" charset="-128"/>
              </a:rPr>
              <a:t>2019.10</a:t>
            </a:r>
            <a:endParaRPr kumimoji="1" lang="ja-JP" altLang="en-US" sz="1600" dirty="0">
              <a:solidFill>
                <a:schemeClr val="tx1"/>
              </a:solidFill>
              <a:latin typeface="Meiryo UI" panose="020B0604030504040204" pitchFamily="50" charset="-128"/>
              <a:ea typeface="Meiryo UI" panose="020B0604030504040204" pitchFamily="50" charset="-128"/>
            </a:endParaRPr>
          </a:p>
        </p:txBody>
      </p:sp>
      <p:sp>
        <p:nvSpPr>
          <p:cNvPr id="18" name="正方形/長方形 17"/>
          <p:cNvSpPr/>
          <p:nvPr/>
        </p:nvSpPr>
        <p:spPr>
          <a:xfrm>
            <a:off x="2294582" y="4941168"/>
            <a:ext cx="4941714" cy="366283"/>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b="1" dirty="0">
                <a:solidFill>
                  <a:schemeClr val="tx1"/>
                </a:solidFill>
                <a:latin typeface="Meiryo UI" panose="020B0604030504040204" pitchFamily="50" charset="-128"/>
                <a:ea typeface="Meiryo UI" panose="020B0604030504040204" pitchFamily="50" charset="-128"/>
              </a:rPr>
              <a:t>公共施設データ作成・公開</a:t>
            </a:r>
            <a:r>
              <a:rPr kumimoji="1" lang="ja-JP" altLang="en-US" sz="1600" dirty="0">
                <a:solidFill>
                  <a:schemeClr val="tx1"/>
                </a:solidFill>
                <a:latin typeface="Meiryo UI" panose="020B0604030504040204" pitchFamily="50" charset="-128"/>
                <a:ea typeface="Meiryo UI" panose="020B0604030504040204" pitchFamily="50" charset="-128"/>
              </a:rPr>
              <a:t>　　　　　　　　　</a:t>
            </a:r>
            <a:r>
              <a:rPr kumimoji="1" lang="ja-JP" altLang="en-US" sz="1600" b="1" dirty="0">
                <a:solidFill>
                  <a:schemeClr val="tx1"/>
                </a:solidFill>
                <a:latin typeface="Meiryo UI" panose="020B0604030504040204" pitchFamily="50" charset="-128"/>
                <a:ea typeface="Meiryo UI" panose="020B0604030504040204" pitchFamily="50" charset="-128"/>
              </a:rPr>
              <a:t>○</a:t>
            </a:r>
            <a:r>
              <a:rPr kumimoji="1" lang="en-US" altLang="ja-JP" sz="1600" b="1" dirty="0">
                <a:solidFill>
                  <a:schemeClr val="tx1"/>
                </a:solidFill>
                <a:latin typeface="Meiryo UI" panose="020B0604030504040204" pitchFamily="50" charset="-128"/>
                <a:ea typeface="Meiryo UI" panose="020B0604030504040204" pitchFamily="50" charset="-128"/>
              </a:rPr>
              <a:t>2019.12</a:t>
            </a:r>
            <a:endParaRPr kumimoji="1" lang="ja-JP" altLang="en-US" sz="1600" b="1" dirty="0">
              <a:solidFill>
                <a:schemeClr val="tx1"/>
              </a:solidFill>
              <a:latin typeface="Meiryo UI" panose="020B0604030504040204" pitchFamily="50" charset="-128"/>
              <a:ea typeface="Meiryo UI" panose="020B0604030504040204" pitchFamily="50" charset="-128"/>
            </a:endParaRPr>
          </a:p>
        </p:txBody>
      </p:sp>
      <p:sp>
        <p:nvSpPr>
          <p:cNvPr id="19" name="正方形/長方形 18"/>
          <p:cNvSpPr/>
          <p:nvPr/>
        </p:nvSpPr>
        <p:spPr>
          <a:xfrm>
            <a:off x="395536" y="5299780"/>
            <a:ext cx="7056784" cy="366283"/>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b="1" dirty="0">
                <a:solidFill>
                  <a:srgbClr val="FF0000"/>
                </a:solidFill>
                <a:latin typeface="Meiryo UI" panose="020B0604030504040204" pitchFamily="50" charset="-128"/>
                <a:ea typeface="Meiryo UI" panose="020B0604030504040204" pitchFamily="50" charset="-128"/>
              </a:rPr>
              <a:t>岐阜県はオープンデータ取組自治体１００％として公表された　　　　○</a:t>
            </a:r>
            <a:r>
              <a:rPr kumimoji="1" lang="en-US" altLang="ja-JP" sz="1600" b="1" dirty="0">
                <a:solidFill>
                  <a:srgbClr val="FF0000"/>
                </a:solidFill>
                <a:latin typeface="Meiryo UI" panose="020B0604030504040204" pitchFamily="50" charset="-128"/>
                <a:ea typeface="Meiryo UI" panose="020B0604030504040204" pitchFamily="50" charset="-128"/>
              </a:rPr>
              <a:t>2019.12</a:t>
            </a:r>
            <a:endParaRPr kumimoji="1" lang="ja-JP" altLang="en-US" sz="1600" b="1" dirty="0">
              <a:solidFill>
                <a:srgbClr val="FF0000"/>
              </a:solidFill>
              <a:latin typeface="Meiryo UI" panose="020B0604030504040204" pitchFamily="50" charset="-128"/>
              <a:ea typeface="Meiryo UI" panose="020B0604030504040204" pitchFamily="50" charset="-128"/>
            </a:endParaRPr>
          </a:p>
        </p:txBody>
      </p:sp>
      <p:pic>
        <p:nvPicPr>
          <p:cNvPr id="20" name="図 2"/>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49238" y="3055880"/>
            <a:ext cx="1370434" cy="105845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1" name="正方形/長方形 20"/>
          <p:cNvSpPr/>
          <p:nvPr/>
        </p:nvSpPr>
        <p:spPr>
          <a:xfrm>
            <a:off x="1619673" y="3307945"/>
            <a:ext cx="2952328" cy="410533"/>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ja-JP" altLang="en-US" sz="1400" u="sng" dirty="0">
                <a:solidFill>
                  <a:schemeClr val="tx1"/>
                </a:solidFill>
                <a:latin typeface="Meiryo UI" panose="020B0604030504040204" pitchFamily="50" charset="-128"/>
                <a:ea typeface="Meiryo UI" panose="020B0604030504040204" pitchFamily="50" charset="-128"/>
              </a:rPr>
              <a:t>○</a:t>
            </a:r>
            <a:r>
              <a:rPr kumimoji="1" lang="en-US" altLang="ja-JP" sz="1400" u="sng" dirty="0">
                <a:solidFill>
                  <a:schemeClr val="tx1"/>
                </a:solidFill>
                <a:latin typeface="Meiryo UI" panose="020B0604030504040204" pitchFamily="50" charset="-128"/>
                <a:ea typeface="Meiryo UI" panose="020B0604030504040204" pitchFamily="50" charset="-128"/>
              </a:rPr>
              <a:t>2016.12</a:t>
            </a:r>
          </a:p>
          <a:p>
            <a:r>
              <a:rPr kumimoji="1" lang="ja-JP" altLang="en-US" sz="1400" u="sng" dirty="0">
                <a:solidFill>
                  <a:schemeClr val="tx1"/>
                </a:solidFill>
                <a:latin typeface="Meiryo UI" panose="020B0604030504040204" pitchFamily="50" charset="-128"/>
                <a:ea typeface="Meiryo UI" panose="020B0604030504040204" pitchFamily="50" charset="-128"/>
              </a:rPr>
              <a:t>官民データ活用推進基本法成立　　</a:t>
            </a:r>
          </a:p>
        </p:txBody>
      </p:sp>
      <p:sp>
        <p:nvSpPr>
          <p:cNvPr id="23" name="正方形/長方形 2"/>
          <p:cNvSpPr>
            <a:spLocks noChangeArrowheads="1"/>
          </p:cNvSpPr>
          <p:nvPr/>
        </p:nvSpPr>
        <p:spPr bwMode="auto">
          <a:xfrm>
            <a:off x="179512" y="759400"/>
            <a:ext cx="850728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岐阜県におけるオープンデータの取り組み</a:t>
            </a:r>
            <a:r>
              <a:rPr lang="ja-JP" altLang="ja-JP" sz="1800" b="1" dirty="0">
                <a:latin typeface="Meiryo UI" panose="020B0604030504040204" pitchFamily="50" charset="-128"/>
                <a:ea typeface="Meiryo UI" panose="020B0604030504040204" pitchFamily="50" charset="-128"/>
              </a:rPr>
              <a:t>】</a:t>
            </a:r>
            <a:endParaRPr lang="en-US" altLang="ja-JP" sz="1800" b="1" dirty="0">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1800" dirty="0">
                <a:latin typeface="Meiryo UI" panose="020B0604030504040204" pitchFamily="50" charset="-128"/>
                <a:ea typeface="Meiryo UI" panose="020B0604030504040204" pitchFamily="50" charset="-128"/>
              </a:rPr>
              <a:t>　岐阜県では、平成２５年ころオープンデータの取り組みを開始。</a:t>
            </a:r>
            <a:endParaRPr lang="en-US" altLang="ja-JP" sz="1800" dirty="0">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1800" dirty="0">
                <a:latin typeface="Meiryo UI" panose="020B0604030504040204" pitchFamily="50" charset="-128"/>
                <a:ea typeface="Meiryo UI" panose="020B0604030504040204" pitchFamily="50" charset="-128"/>
              </a:rPr>
              <a:t>　県内市町村との連携も踏まえた推進を展開。</a:t>
            </a:r>
            <a:endParaRPr lang="en-US" altLang="ja-JP" sz="1800" dirty="0">
              <a:latin typeface="Meiryo UI" panose="020B0604030504040204" pitchFamily="50" charset="-128"/>
              <a:ea typeface="Meiryo UI" panose="020B0604030504040204" pitchFamily="50" charset="-128"/>
            </a:endParaRPr>
          </a:p>
        </p:txBody>
      </p:sp>
      <p:sp>
        <p:nvSpPr>
          <p:cNvPr id="25" name="正方形/長方形 24"/>
          <p:cNvSpPr/>
          <p:nvPr/>
        </p:nvSpPr>
        <p:spPr>
          <a:xfrm>
            <a:off x="3284240" y="5733256"/>
            <a:ext cx="5176192" cy="366283"/>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b="1" dirty="0">
                <a:solidFill>
                  <a:srgbClr val="FF0000"/>
                </a:solidFill>
                <a:latin typeface="Meiryo UI" panose="020B0604030504040204" pitchFamily="50" charset="-128"/>
                <a:ea typeface="Meiryo UI" panose="020B0604030504040204" pitchFamily="50" charset="-128"/>
              </a:rPr>
              <a:t>オープンデータリーダー育成研修　　　　○</a:t>
            </a:r>
            <a:r>
              <a:rPr kumimoji="1" lang="en-US" altLang="ja-JP" sz="1600" b="1" dirty="0">
                <a:solidFill>
                  <a:srgbClr val="FF0000"/>
                </a:solidFill>
                <a:latin typeface="Meiryo UI" panose="020B0604030504040204" pitchFamily="50" charset="-128"/>
                <a:ea typeface="Meiryo UI" panose="020B0604030504040204" pitchFamily="50" charset="-128"/>
              </a:rPr>
              <a:t>2020.1.21</a:t>
            </a:r>
            <a:endParaRPr kumimoji="1" lang="ja-JP" altLang="en-US" sz="1600" b="1"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27040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スライド番号プレースホルダー 3"/>
          <p:cNvSpPr>
            <a:spLocks noGrp="1"/>
          </p:cNvSpPr>
          <p:nvPr>
            <p:ph type="sldNum" sz="quarter" idx="12"/>
          </p:nvPr>
        </p:nvSpPr>
        <p:spPr>
          <a:noFill/>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fld id="{069331CD-9825-4BD7-9E33-CC87882AC297}" type="slidenum">
              <a:rPr lang="ja-JP" altLang="en-US">
                <a:solidFill>
                  <a:srgbClr val="898989"/>
                </a:solidFill>
                <a:latin typeface="ＭＳ Ｐゴシック" panose="020B0600070205080204" pitchFamily="50" charset="-128"/>
              </a:rPr>
              <a:pPr/>
              <a:t>14</a:t>
            </a:fld>
            <a:endParaRPr lang="ja-JP" altLang="en-US">
              <a:solidFill>
                <a:srgbClr val="898989"/>
              </a:solidFill>
              <a:latin typeface="ＭＳ Ｐゴシック" panose="020B0600070205080204" pitchFamily="50" charset="-128"/>
            </a:endParaRPr>
          </a:p>
        </p:txBody>
      </p:sp>
      <p:sp>
        <p:nvSpPr>
          <p:cNvPr id="9219" name="タイトル 1"/>
          <p:cNvSpPr>
            <a:spLocks noGrp="1" noChangeArrowheads="1"/>
          </p:cNvSpPr>
          <p:nvPr>
            <p:ph type="title" idx="4294967295"/>
          </p:nvPr>
        </p:nvSpPr>
        <p:spPr bwMode="auto">
          <a:xfrm>
            <a:off x="0" y="116632"/>
            <a:ext cx="9144000" cy="561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ja-JP" altLang="en-US" sz="2200" b="1" dirty="0">
                <a:solidFill>
                  <a:schemeClr val="bg1"/>
                </a:solidFill>
                <a:latin typeface="Meiryo UI" panose="020B0604030504040204" pitchFamily="50" charset="-128"/>
                <a:ea typeface="Meiryo UI" panose="020B0604030504040204" pitchFamily="50" charset="-128"/>
              </a:rPr>
              <a:t>２－１．岐阜県のこれまでの取り組み（部会の設置）</a:t>
            </a:r>
            <a:endParaRPr lang="ja-JP" altLang="en-US" sz="1600" b="1" dirty="0">
              <a:solidFill>
                <a:schemeClr val="bg1"/>
              </a:solidFill>
              <a:latin typeface="Meiryo UI" panose="020B0604030504040204" pitchFamily="50" charset="-128"/>
              <a:ea typeface="Meiryo UI" panose="020B0604030504040204" pitchFamily="50" charset="-128"/>
            </a:endParaRPr>
          </a:p>
        </p:txBody>
      </p:sp>
      <p:grpSp>
        <p:nvGrpSpPr>
          <p:cNvPr id="2" name="グループ化 1"/>
          <p:cNvGrpSpPr/>
          <p:nvPr/>
        </p:nvGrpSpPr>
        <p:grpSpPr>
          <a:xfrm>
            <a:off x="304862" y="1907094"/>
            <a:ext cx="8256588" cy="2025962"/>
            <a:chOff x="338137" y="1052513"/>
            <a:chExt cx="8256588" cy="2025962"/>
          </a:xfrm>
        </p:grpSpPr>
        <p:sp>
          <p:nvSpPr>
            <p:cNvPr id="6" name="正方形/長方形 2"/>
            <p:cNvSpPr>
              <a:spLocks noChangeArrowheads="1"/>
            </p:cNvSpPr>
            <p:nvPr/>
          </p:nvSpPr>
          <p:spPr bwMode="auto">
            <a:xfrm>
              <a:off x="457200" y="1052513"/>
              <a:ext cx="8137525" cy="1569660"/>
            </a:xfrm>
            <a:prstGeom prst="rect">
              <a:avLst/>
            </a:prstGeom>
            <a:noFill/>
            <a:ln w="9525">
              <a:solidFill>
                <a:schemeClr val="tx2">
                  <a:lumMod val="60000"/>
                  <a:lumOff val="40000"/>
                </a:schemeClr>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ja-JP" sz="1600" dirty="0">
                  <a:latin typeface="Meiryo UI" panose="020B0604030504040204" pitchFamily="50" charset="-128"/>
                  <a:ea typeface="Meiryo UI" panose="020B0604030504040204" pitchFamily="50" charset="-128"/>
                </a:rPr>
                <a:t>【</a:t>
              </a:r>
              <a:r>
                <a:rPr lang="ja-JP" altLang="en-US" sz="1600" dirty="0">
                  <a:latin typeface="Meiryo UI" panose="020B0604030504040204" pitchFamily="50" charset="-128"/>
                  <a:ea typeface="Meiryo UI" panose="020B0604030504040204" pitchFamily="50" charset="-128"/>
                </a:rPr>
                <a:t>オープンデータ部会設立趣旨</a:t>
              </a:r>
              <a:r>
                <a:rPr lang="ja-JP" altLang="ja-JP" sz="1600" dirty="0">
                  <a:latin typeface="Meiryo UI" panose="020B0604030504040204" pitchFamily="50" charset="-128"/>
                  <a:ea typeface="Meiryo UI" panose="020B0604030504040204" pitchFamily="50" charset="-128"/>
                </a:rPr>
                <a:t>】</a:t>
              </a:r>
              <a:endParaRPr lang="en-US" altLang="ja-JP" sz="1600" dirty="0">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1600" dirty="0">
                  <a:latin typeface="Meiryo UI" panose="020B0604030504040204" pitchFamily="50" charset="-128"/>
                  <a:ea typeface="Meiryo UI" panose="020B0604030504040204" pitchFamily="50" charset="-128"/>
                </a:rPr>
                <a:t>　地方自治体に求められているオープンデータの推進について、市町村と県が情報共有することで、より有効なデータ提供を図ることができる。</a:t>
              </a:r>
              <a:endParaRPr lang="en-US" altLang="ja-JP" sz="1600" dirty="0">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1600" dirty="0">
                  <a:latin typeface="Meiryo UI" panose="020B0604030504040204" pitchFamily="50" charset="-128"/>
                  <a:ea typeface="Meiryo UI" panose="020B0604030504040204" pitchFamily="50" charset="-128"/>
                </a:rPr>
                <a:t>　オープンデータとしてニーズが高いデータが地理空間情報であることから、「県域統合型ＧＩＳの活用」と「オープンデータの促進」の両目的を効果的に達成できる「ＧＩＳ・オープンデータ促進部会」を平成２８年度より設置している。</a:t>
              </a:r>
              <a:endParaRPr lang="en-US" altLang="ja-JP" sz="1600" dirty="0">
                <a:latin typeface="Meiryo UI" panose="020B0604030504040204" pitchFamily="50" charset="-128"/>
                <a:ea typeface="Meiryo UI" panose="020B0604030504040204" pitchFamily="50" charset="-128"/>
              </a:endParaRPr>
            </a:p>
          </p:txBody>
        </p:sp>
        <p:sp>
          <p:nvSpPr>
            <p:cNvPr id="8" name="右矢印 7"/>
            <p:cNvSpPr/>
            <p:nvPr/>
          </p:nvSpPr>
          <p:spPr>
            <a:xfrm>
              <a:off x="338137" y="2754625"/>
              <a:ext cx="576263" cy="323850"/>
            </a:xfrm>
            <a:prstGeom prst="rightArrow">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sz="1600"/>
            </a:p>
          </p:txBody>
        </p:sp>
        <p:sp>
          <p:nvSpPr>
            <p:cNvPr id="10" name="テキスト ボックス 9"/>
            <p:cNvSpPr txBox="1"/>
            <p:nvPr/>
          </p:nvSpPr>
          <p:spPr>
            <a:xfrm>
              <a:off x="1043608" y="2732400"/>
              <a:ext cx="7418388" cy="338554"/>
            </a:xfrm>
            <a:prstGeom prst="rect">
              <a:avLst/>
            </a:prstGeom>
            <a:noFill/>
            <a:ln>
              <a:solidFill>
                <a:schemeClr val="tx2">
                  <a:lumMod val="60000"/>
                  <a:lumOff val="40000"/>
                </a:schemeClr>
              </a:solidFill>
            </a:ln>
          </p:spPr>
          <p:txBody>
            <a:bodyPr>
              <a:spAutoFit/>
            </a:bodyPr>
            <a:lstStyle/>
            <a:p>
              <a:pPr eaLnBrk="1" hangingPunct="1">
                <a:defRPr/>
              </a:pPr>
              <a:r>
                <a:rPr lang="ja-JP" altLang="en-US" sz="1600" dirty="0">
                  <a:latin typeface="Meiryo UI" panose="020B0604030504040204" pitchFamily="50" charset="-128"/>
                  <a:ea typeface="Meiryo UI" panose="020B0604030504040204" pitchFamily="50" charset="-128"/>
                </a:rPr>
                <a:t>住民に身近なデータを多く保有する市町村と連携することが必須と考えている。</a:t>
              </a:r>
            </a:p>
          </p:txBody>
        </p:sp>
      </p:grpSp>
      <p:sp>
        <p:nvSpPr>
          <p:cNvPr id="11" name="正方形/長方形 2"/>
          <p:cNvSpPr>
            <a:spLocks noChangeArrowheads="1"/>
          </p:cNvSpPr>
          <p:nvPr/>
        </p:nvSpPr>
        <p:spPr bwMode="auto">
          <a:xfrm>
            <a:off x="179512" y="759400"/>
            <a:ext cx="850728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ja-JP" sz="1800" b="1" dirty="0">
                <a:latin typeface="Meiryo UI" panose="020B0604030504040204" pitchFamily="50" charset="-128"/>
                <a:ea typeface="Meiryo UI" panose="020B0604030504040204" pitchFamily="50" charset="-128"/>
              </a:rPr>
              <a:t>【</a:t>
            </a:r>
            <a:r>
              <a:rPr lang="en-US" altLang="ja-JP" sz="1800" b="1" dirty="0">
                <a:latin typeface="Meiryo UI" panose="020B0604030504040204" pitchFamily="50" charset="-128"/>
                <a:ea typeface="Meiryo UI" panose="020B0604030504040204" pitchFamily="50" charset="-128"/>
              </a:rPr>
              <a:t>GIS</a:t>
            </a:r>
            <a:r>
              <a:rPr lang="ja-JP" altLang="en-US" sz="1800" b="1" dirty="0">
                <a:latin typeface="Meiryo UI" panose="020B0604030504040204" pitchFamily="50" charset="-128"/>
                <a:ea typeface="Meiryo UI" panose="020B0604030504040204" pitchFamily="50" charset="-128"/>
              </a:rPr>
              <a:t>・オープンデータ促進部会の設立</a:t>
            </a:r>
            <a:r>
              <a:rPr lang="ja-JP" altLang="ja-JP" sz="1800" b="1" dirty="0">
                <a:latin typeface="Meiryo UI" panose="020B0604030504040204" pitchFamily="50" charset="-128"/>
                <a:ea typeface="Meiryo UI" panose="020B0604030504040204" pitchFamily="50" charset="-128"/>
              </a:rPr>
              <a:t>】</a:t>
            </a:r>
            <a:endParaRPr lang="en-US" altLang="ja-JP" sz="1800" b="1" dirty="0">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1800" dirty="0">
                <a:latin typeface="Meiryo UI" panose="020B0604030504040204" pitchFamily="50" charset="-128"/>
                <a:ea typeface="Meiryo UI" panose="020B0604030504040204" pitchFamily="50" charset="-128"/>
              </a:rPr>
              <a:t>　オープンデータの推進機運が盛り上がる中で、県と県内市町村が連携して取り組むことを目的として、部会を設立。</a:t>
            </a:r>
            <a:endParaRPr lang="en-US" altLang="ja-JP" sz="1800" dirty="0">
              <a:latin typeface="Meiryo UI" panose="020B0604030504040204" pitchFamily="50" charset="-128"/>
              <a:ea typeface="Meiryo UI" panose="020B0604030504040204" pitchFamily="50" charset="-128"/>
            </a:endParaRPr>
          </a:p>
        </p:txBody>
      </p:sp>
      <p:sp>
        <p:nvSpPr>
          <p:cNvPr id="13" name="テキスト ボックス 5"/>
          <p:cNvSpPr txBox="1">
            <a:spLocks noChangeArrowheads="1"/>
          </p:cNvSpPr>
          <p:nvPr/>
        </p:nvSpPr>
        <p:spPr bwMode="auto">
          <a:xfrm>
            <a:off x="423925" y="4125294"/>
            <a:ext cx="8471554"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ja-JP" altLang="en-US" sz="1600" dirty="0">
                <a:latin typeface="Meiryo UI" panose="020B0604030504040204" pitchFamily="50" charset="-128"/>
                <a:ea typeface="Meiryo UI" panose="020B0604030504040204" pitchFamily="50" charset="-128"/>
                <a:cs typeface="Meiryo UI" panose="020B0604030504040204" pitchFamily="50" charset="-128"/>
              </a:rPr>
              <a:t>○県内市町村と連携した全県域データの提供</a:t>
            </a:r>
          </a:p>
          <a:p>
            <a:r>
              <a:rPr lang="ja-JP" altLang="en-US" sz="1600" dirty="0">
                <a:latin typeface="Meiryo UI" panose="020B0604030504040204" pitchFamily="50" charset="-128"/>
                <a:ea typeface="Meiryo UI" panose="020B0604030504040204" pitchFamily="50" charset="-128"/>
                <a:cs typeface="Meiryo UI" panose="020B0604030504040204" pitchFamily="50" charset="-128"/>
              </a:rPr>
              <a:t>　各市町村が持つデータは各自治体の区域内のみである。市町村が持つデータを集約して全県域に及ぶデータを掲載する。</a:t>
            </a:r>
          </a:p>
          <a:p>
            <a:r>
              <a:rPr lang="ja-JP" altLang="en-US" sz="1600" dirty="0">
                <a:latin typeface="Meiryo UI" panose="020B0604030504040204" pitchFamily="50" charset="-128"/>
                <a:ea typeface="Meiryo UI" panose="020B0604030504040204" pitchFamily="50" charset="-128"/>
                <a:cs typeface="Meiryo UI" panose="020B0604030504040204" pitchFamily="50" charset="-128"/>
              </a:rPr>
              <a:t>　・県有施設</a:t>
            </a:r>
            <a:r>
              <a:rPr lang="en-US" altLang="ja-JP" sz="1600" dirty="0">
                <a:latin typeface="Meiryo UI" panose="020B0604030504040204" pitchFamily="50" charset="-128"/>
                <a:ea typeface="Meiryo UI" panose="020B0604030504040204" pitchFamily="50" charset="-128"/>
                <a:cs typeface="Meiryo UI" panose="020B0604030504040204" pitchFamily="50" charset="-128"/>
              </a:rPr>
              <a:t>AED</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に加え、市町村有施設の</a:t>
            </a:r>
            <a:r>
              <a:rPr lang="en-US" altLang="ja-JP" sz="1600" dirty="0">
                <a:latin typeface="Meiryo UI" panose="020B0604030504040204" pitchFamily="50" charset="-128"/>
                <a:ea typeface="Meiryo UI" panose="020B0604030504040204" pitchFamily="50" charset="-128"/>
                <a:cs typeface="Meiryo UI" panose="020B0604030504040204" pitchFamily="50" charset="-128"/>
              </a:rPr>
              <a:t>AED</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設置場所等を集約して提供。</a:t>
            </a:r>
          </a:p>
          <a:p>
            <a:r>
              <a:rPr lang="ja-JP" altLang="en-US" sz="1600" dirty="0">
                <a:latin typeface="Meiryo UI" panose="020B0604030504040204" pitchFamily="50" charset="-128"/>
                <a:ea typeface="Meiryo UI" panose="020B0604030504040204" pitchFamily="50" charset="-128"/>
                <a:cs typeface="Meiryo UI" panose="020B0604030504040204" pitchFamily="50" charset="-128"/>
              </a:rPr>
              <a:t>　・各市町村の避難所マップなどを集約。</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テキスト ボックス 5"/>
          <p:cNvSpPr txBox="1">
            <a:spLocks noChangeArrowheads="1"/>
          </p:cNvSpPr>
          <p:nvPr/>
        </p:nvSpPr>
        <p:spPr bwMode="auto">
          <a:xfrm>
            <a:off x="423925" y="5600002"/>
            <a:ext cx="847155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ja-JP" altLang="en-US" sz="1600" dirty="0">
                <a:latin typeface="Meiryo UI" panose="020B0604030504040204" pitchFamily="50" charset="-128"/>
                <a:ea typeface="Meiryo UI" panose="020B0604030504040204" pitchFamily="50" charset="-128"/>
                <a:cs typeface="Meiryo UI" panose="020B0604030504040204" pitchFamily="50" charset="-128"/>
              </a:rPr>
              <a:t>○県内市町村におけるオープンデータ提供の促進</a:t>
            </a:r>
          </a:p>
          <a:p>
            <a:r>
              <a:rPr lang="ja-JP" altLang="en-US" sz="1600" dirty="0">
                <a:latin typeface="Meiryo UI" panose="020B0604030504040204" pitchFamily="50" charset="-128"/>
                <a:ea typeface="Meiryo UI" panose="020B0604030504040204" pitchFamily="50" charset="-128"/>
                <a:cs typeface="Meiryo UI" panose="020B0604030504040204" pitchFamily="50" charset="-128"/>
              </a:rPr>
              <a:t>　・各市町村がオープンデータを提供するよう働きかけ。</a:t>
            </a:r>
          </a:p>
          <a:p>
            <a:r>
              <a:rPr lang="ja-JP" altLang="en-US" sz="1600" dirty="0">
                <a:latin typeface="Meiryo UI" panose="020B0604030504040204" pitchFamily="50" charset="-128"/>
                <a:ea typeface="Meiryo UI" panose="020B0604030504040204" pitchFamily="50" charset="-128"/>
                <a:cs typeface="Meiryo UI" panose="020B0604030504040204" pitchFamily="50" charset="-128"/>
              </a:rPr>
              <a:t>　・市町村が取り組むにあたり、県のオープンデータカタログサイトを利用してデータ提供することも検討。</a:t>
            </a:r>
          </a:p>
        </p:txBody>
      </p:sp>
    </p:spTree>
    <p:extLst>
      <p:ext uri="{BB962C8B-B14F-4D97-AF65-F5344CB8AC3E}">
        <p14:creationId xmlns:p14="http://schemas.microsoft.com/office/powerpoint/2010/main" val="33758454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スライド番号プレースホルダー 3"/>
          <p:cNvSpPr>
            <a:spLocks noGrp="1"/>
          </p:cNvSpPr>
          <p:nvPr>
            <p:ph type="sldNum" sz="quarter" idx="12"/>
          </p:nvPr>
        </p:nvSpPr>
        <p:spPr>
          <a:noFill/>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fld id="{069331CD-9825-4BD7-9E33-CC87882AC297}" type="slidenum">
              <a:rPr lang="ja-JP" altLang="en-US">
                <a:solidFill>
                  <a:srgbClr val="898989"/>
                </a:solidFill>
                <a:latin typeface="ＭＳ Ｐゴシック" panose="020B0600070205080204" pitchFamily="50" charset="-128"/>
              </a:rPr>
              <a:pPr/>
              <a:t>15</a:t>
            </a:fld>
            <a:endParaRPr lang="ja-JP" altLang="en-US">
              <a:solidFill>
                <a:srgbClr val="898989"/>
              </a:solidFill>
              <a:latin typeface="ＭＳ Ｐゴシック" panose="020B0600070205080204" pitchFamily="50" charset="-128"/>
            </a:endParaRPr>
          </a:p>
        </p:txBody>
      </p:sp>
      <p:sp>
        <p:nvSpPr>
          <p:cNvPr id="9219" name="タイトル 1"/>
          <p:cNvSpPr>
            <a:spLocks noGrp="1" noChangeArrowheads="1"/>
          </p:cNvSpPr>
          <p:nvPr>
            <p:ph type="title" idx="4294967295"/>
          </p:nvPr>
        </p:nvSpPr>
        <p:spPr bwMode="auto">
          <a:xfrm>
            <a:off x="0" y="116632"/>
            <a:ext cx="9144000" cy="561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ja-JP" altLang="en-US" sz="2200" b="1" dirty="0">
                <a:solidFill>
                  <a:schemeClr val="bg1"/>
                </a:solidFill>
                <a:latin typeface="Meiryo UI" panose="020B0604030504040204" pitchFamily="50" charset="-128"/>
                <a:ea typeface="Meiryo UI" panose="020B0604030504040204" pitchFamily="50" charset="-128"/>
              </a:rPr>
              <a:t>２－１．岐阜県のこれまでの取り組み（広域データの作成）</a:t>
            </a:r>
          </a:p>
        </p:txBody>
      </p:sp>
      <p:sp>
        <p:nvSpPr>
          <p:cNvPr id="6" name="正方形/長方形 2"/>
          <p:cNvSpPr>
            <a:spLocks noChangeArrowheads="1"/>
          </p:cNvSpPr>
          <p:nvPr/>
        </p:nvSpPr>
        <p:spPr bwMode="auto">
          <a:xfrm>
            <a:off x="179512" y="802674"/>
            <a:ext cx="813752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en-US"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指定緊急避難場所データ等の作成</a:t>
            </a:r>
            <a:r>
              <a:rPr lang="ja-JP"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a:t>
            </a:r>
            <a:r>
              <a:rPr lang="en-US" altLang="ja-JP" sz="1800" b="1" dirty="0">
                <a:latin typeface="Meiryo UI" panose="020B0604030504040204" pitchFamily="50" charset="-128"/>
                <a:ea typeface="Meiryo UI" panose="020B0604030504040204" pitchFamily="50" charset="-128"/>
              </a:rPr>
              <a:t>2018.7</a:t>
            </a:r>
            <a:r>
              <a:rPr lang="ja-JP" altLang="en-US" sz="1800" b="1" dirty="0">
                <a:latin typeface="Meiryo UI" panose="020B0604030504040204" pitchFamily="50" charset="-128"/>
                <a:ea typeface="Meiryo UI" panose="020B0604030504040204" pitchFamily="50" charset="-128"/>
              </a:rPr>
              <a:t>）</a:t>
            </a:r>
            <a:endParaRPr lang="en-US" altLang="ja-JP" sz="1800" b="1" dirty="0">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1800" dirty="0">
                <a:latin typeface="Meiryo UI" panose="020B0604030504040204" pitchFamily="50" charset="-128"/>
                <a:ea typeface="Meiryo UI" panose="020B0604030504040204" pitchFamily="50" charset="-128"/>
              </a:rPr>
              <a:t>　部会の活動として、「指定緊急避難場所」及び「指定避難場所」のデータ作成を実施。　　　</a:t>
            </a:r>
            <a:endParaRPr lang="en-US" altLang="ja-JP" sz="1800" dirty="0">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1800" dirty="0">
                <a:latin typeface="Meiryo UI" panose="020B0604030504040204" pitchFamily="50" charset="-128"/>
                <a:ea typeface="Meiryo UI" panose="020B0604030504040204" pitchFamily="50" charset="-128"/>
              </a:rPr>
              <a:t>　位置情報（緯度・経度）を付与するのに、県域統合型</a:t>
            </a:r>
            <a:r>
              <a:rPr lang="en-US" altLang="ja-JP" sz="1800" dirty="0">
                <a:latin typeface="Meiryo UI" panose="020B0604030504040204" pitchFamily="50" charset="-128"/>
                <a:ea typeface="Meiryo UI" panose="020B0604030504040204" pitchFamily="50" charset="-128"/>
              </a:rPr>
              <a:t>GIS</a:t>
            </a:r>
            <a:r>
              <a:rPr lang="ja-JP" altLang="en-US" sz="1800" dirty="0">
                <a:latin typeface="Meiryo UI" panose="020B0604030504040204" pitchFamily="50" charset="-128"/>
                <a:ea typeface="Meiryo UI" panose="020B0604030504040204" pitchFamily="50" charset="-128"/>
              </a:rPr>
              <a:t>をフル活用。</a:t>
            </a:r>
            <a:endParaRPr lang="en-US" altLang="ja-JP" sz="1800" dirty="0">
              <a:latin typeface="Meiryo UI" panose="020B0604030504040204" pitchFamily="50" charset="-128"/>
              <a:ea typeface="Meiryo UI" panose="020B0604030504040204" pitchFamily="50" charset="-128"/>
            </a:endParaRPr>
          </a:p>
        </p:txBody>
      </p:sp>
      <p:sp>
        <p:nvSpPr>
          <p:cNvPr id="11" name="正方形/長方形 3"/>
          <p:cNvSpPr>
            <a:spLocks noChangeArrowheads="1"/>
          </p:cNvSpPr>
          <p:nvPr/>
        </p:nvSpPr>
        <p:spPr bwMode="auto">
          <a:xfrm>
            <a:off x="627062" y="2132856"/>
            <a:ext cx="8064500" cy="4031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en-US" altLang="ja-JP" sz="1600" b="1" dirty="0">
                <a:latin typeface="Meiryo UI" panose="020B0604030504040204" pitchFamily="50" charset="-128"/>
                <a:ea typeface="Meiryo UI" panose="020B0604030504040204" pitchFamily="50" charset="-128"/>
              </a:rPr>
              <a:t>【</a:t>
            </a:r>
            <a:r>
              <a:rPr lang="ja-JP" altLang="en-US" sz="1600" b="1" dirty="0">
                <a:latin typeface="Meiryo UI" panose="020B0604030504040204" pitchFamily="50" charset="-128"/>
                <a:ea typeface="Meiryo UI" panose="020B0604030504040204" pitchFamily="50" charset="-128"/>
              </a:rPr>
              <a:t>データ作成手順</a:t>
            </a:r>
            <a:r>
              <a:rPr lang="en-US" altLang="ja-JP" sz="1600" b="1" dirty="0">
                <a:latin typeface="Meiryo UI" panose="020B0604030504040204" pitchFamily="50" charset="-128"/>
                <a:ea typeface="Meiryo UI" panose="020B0604030504040204" pitchFamily="50" charset="-128"/>
              </a:rPr>
              <a:t>】</a:t>
            </a:r>
            <a:r>
              <a:rPr lang="ja-JP" altLang="ja-JP" sz="1600" dirty="0">
                <a:latin typeface="Meiryo UI" panose="020B0604030504040204" pitchFamily="50" charset="-128"/>
                <a:ea typeface="Meiryo UI" panose="020B0604030504040204" pitchFamily="50" charset="-128"/>
              </a:rPr>
              <a:t>　</a:t>
            </a:r>
            <a:endParaRPr lang="en-US" altLang="ja-JP" sz="1600" dirty="0">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1600" dirty="0">
                <a:latin typeface="Meiryo UI" panose="020B0604030504040204" pitchFamily="50" charset="-128"/>
                <a:ea typeface="Meiryo UI" panose="020B0604030504040204" pitchFamily="50" charset="-128"/>
              </a:rPr>
              <a:t>　①県防災課より提供された</a:t>
            </a:r>
            <a:r>
              <a:rPr lang="zh-TW" altLang="en-US" sz="1600" dirty="0">
                <a:latin typeface="Meiryo UI" panose="020B0604030504040204" pitchFamily="50" charset="-128"/>
                <a:ea typeface="Meiryo UI" panose="020B0604030504040204" pitchFamily="50" charset="-128"/>
              </a:rPr>
              <a:t>指定緊急避難場所</a:t>
            </a:r>
            <a:r>
              <a:rPr lang="ja-JP" altLang="en-US" sz="1600" dirty="0">
                <a:latin typeface="Meiryo UI" panose="020B0604030504040204" pitchFamily="50" charset="-128"/>
                <a:ea typeface="Meiryo UI" panose="020B0604030504040204" pitchFamily="50" charset="-128"/>
              </a:rPr>
              <a:t>等一覧データからデータ作成</a:t>
            </a:r>
            <a:endParaRPr lang="en-US" altLang="ja-JP" sz="1600" dirty="0">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1600" dirty="0">
                <a:latin typeface="Meiryo UI" panose="020B0604030504040204" pitchFamily="50" charset="-128"/>
                <a:ea typeface="Meiryo UI" panose="020B0604030504040204" pitchFamily="50" charset="-128"/>
              </a:rPr>
              <a:t>　　　・県情報企画課にて公開用元データを作成</a:t>
            </a:r>
            <a:endParaRPr lang="en-US" altLang="ja-JP" sz="1600" dirty="0">
              <a:latin typeface="Meiryo UI" panose="020B0604030504040204" pitchFamily="50" charset="-128"/>
              <a:ea typeface="Meiryo UI" panose="020B0604030504040204" pitchFamily="50" charset="-128"/>
            </a:endParaRPr>
          </a:p>
          <a:p>
            <a:pPr eaLnBrk="1" hangingPunct="1">
              <a:spcBef>
                <a:spcPct val="0"/>
              </a:spcBef>
              <a:buFontTx/>
              <a:buNone/>
            </a:pPr>
            <a:endParaRPr lang="en-US" altLang="ja-JP" sz="1600" dirty="0">
              <a:latin typeface="Meiryo UI" panose="020B0604030504040204" pitchFamily="50" charset="-128"/>
              <a:ea typeface="Meiryo UI" panose="020B0604030504040204" pitchFamily="50" charset="-128"/>
            </a:endParaRPr>
          </a:p>
          <a:p>
            <a:pPr eaLnBrk="1" hangingPunct="1">
              <a:spcBef>
                <a:spcPct val="0"/>
              </a:spcBef>
              <a:buFontTx/>
              <a:buNone/>
            </a:pPr>
            <a:endParaRPr lang="en-US" altLang="ja-JP" sz="1600" dirty="0">
              <a:latin typeface="Meiryo UI" panose="020B0604030504040204" pitchFamily="50" charset="-128"/>
              <a:ea typeface="Meiryo UI" panose="020B0604030504040204" pitchFamily="50" charset="-128"/>
            </a:endParaRPr>
          </a:p>
          <a:p>
            <a:pPr eaLnBrk="1" hangingPunct="1">
              <a:spcBef>
                <a:spcPct val="0"/>
              </a:spcBef>
              <a:buFontTx/>
              <a:buNone/>
            </a:pPr>
            <a:endParaRPr lang="en-US" altLang="ja-JP" sz="1600" dirty="0">
              <a:latin typeface="Meiryo UI" panose="020B0604030504040204" pitchFamily="50" charset="-128"/>
              <a:ea typeface="Meiryo UI" panose="020B0604030504040204" pitchFamily="50" charset="-128"/>
            </a:endParaRPr>
          </a:p>
          <a:p>
            <a:pPr eaLnBrk="1" hangingPunct="1">
              <a:spcBef>
                <a:spcPct val="0"/>
              </a:spcBef>
              <a:buFontTx/>
              <a:buNone/>
            </a:pPr>
            <a:endParaRPr lang="en-US" altLang="ja-JP" sz="1600" dirty="0">
              <a:latin typeface="Meiryo UI" panose="020B0604030504040204" pitchFamily="50" charset="-128"/>
              <a:ea typeface="Meiryo UI" panose="020B0604030504040204" pitchFamily="50" charset="-128"/>
            </a:endParaRPr>
          </a:p>
          <a:p>
            <a:pPr eaLnBrk="1" hangingPunct="1">
              <a:spcBef>
                <a:spcPct val="0"/>
              </a:spcBef>
              <a:buFontTx/>
              <a:buNone/>
            </a:pPr>
            <a:endParaRPr lang="en-US" altLang="ja-JP" sz="1600" dirty="0">
              <a:latin typeface="Meiryo UI" panose="020B0604030504040204" pitchFamily="50" charset="-128"/>
              <a:ea typeface="Meiryo UI" panose="020B0604030504040204" pitchFamily="50" charset="-128"/>
            </a:endParaRPr>
          </a:p>
          <a:p>
            <a:pPr eaLnBrk="1" hangingPunct="1">
              <a:spcBef>
                <a:spcPct val="0"/>
              </a:spcBef>
              <a:buFontTx/>
              <a:buNone/>
            </a:pPr>
            <a:endParaRPr lang="en-US" altLang="ja-JP" sz="1600" dirty="0">
              <a:latin typeface="Meiryo UI" panose="020B0604030504040204" pitchFamily="50" charset="-128"/>
              <a:ea typeface="Meiryo UI" panose="020B0604030504040204" pitchFamily="50" charset="-128"/>
            </a:endParaRPr>
          </a:p>
          <a:p>
            <a:pPr eaLnBrk="1" hangingPunct="1">
              <a:spcBef>
                <a:spcPct val="0"/>
              </a:spcBef>
              <a:buFont typeface="Arial" panose="020B0604020202020204" pitchFamily="34" charset="0"/>
              <a:buNone/>
            </a:pPr>
            <a:r>
              <a:rPr lang="ja-JP" altLang="en-US" sz="1600" dirty="0">
                <a:latin typeface="Meiryo UI" panose="020B0604030504040204" pitchFamily="50" charset="-128"/>
                <a:ea typeface="Meiryo UI" panose="020B0604030504040204" pitchFamily="50" charset="-128"/>
              </a:rPr>
              <a:t>　</a:t>
            </a:r>
            <a:endParaRPr lang="en-US" altLang="ja-JP" sz="1600" dirty="0">
              <a:latin typeface="Meiryo UI" panose="020B0604030504040204" pitchFamily="50" charset="-128"/>
              <a:ea typeface="Meiryo UI" panose="020B0604030504040204" pitchFamily="50" charset="-128"/>
            </a:endParaRPr>
          </a:p>
          <a:p>
            <a:pPr eaLnBrk="1" hangingPunct="1">
              <a:spcBef>
                <a:spcPct val="0"/>
              </a:spcBef>
              <a:buFont typeface="Arial" panose="020B0604020202020204" pitchFamily="34" charset="0"/>
              <a:buNone/>
            </a:pPr>
            <a:endParaRPr lang="en-US" altLang="ja-JP" sz="1600" dirty="0">
              <a:latin typeface="Meiryo UI" panose="020B0604030504040204" pitchFamily="50" charset="-128"/>
              <a:ea typeface="Meiryo UI" panose="020B0604030504040204" pitchFamily="50" charset="-128"/>
            </a:endParaRPr>
          </a:p>
          <a:p>
            <a:pPr eaLnBrk="1" hangingPunct="1">
              <a:spcBef>
                <a:spcPct val="0"/>
              </a:spcBef>
              <a:buFont typeface="Arial" panose="020B0604020202020204" pitchFamily="34" charset="0"/>
              <a:buNone/>
            </a:pPr>
            <a:endParaRPr lang="en-US" altLang="ja-JP" sz="1600" dirty="0">
              <a:latin typeface="Meiryo UI" panose="020B0604030504040204" pitchFamily="50" charset="-128"/>
              <a:ea typeface="Meiryo UI" panose="020B0604030504040204" pitchFamily="50" charset="-128"/>
            </a:endParaRPr>
          </a:p>
          <a:p>
            <a:pPr eaLnBrk="1" hangingPunct="1">
              <a:spcBef>
                <a:spcPct val="0"/>
              </a:spcBef>
              <a:buFont typeface="Arial" panose="020B0604020202020204" pitchFamily="34" charset="0"/>
              <a:buNone/>
            </a:pPr>
            <a:r>
              <a:rPr lang="ja-JP" altLang="en-US" sz="1600" dirty="0">
                <a:latin typeface="Meiryo UI" panose="020B0604030504040204" pitchFamily="50" charset="-128"/>
                <a:ea typeface="Meiryo UI" panose="020B0604030504040204" pitchFamily="50" charset="-128"/>
              </a:rPr>
              <a:t>　②当課より各市町村へ当該データをメールで送付</a:t>
            </a:r>
            <a:endParaRPr lang="en-US" altLang="ja-JP" sz="1600" dirty="0">
              <a:latin typeface="Meiryo UI" panose="020B0604030504040204" pitchFamily="50" charset="-128"/>
              <a:ea typeface="Meiryo UI" panose="020B0604030504040204" pitchFamily="50" charset="-128"/>
            </a:endParaRPr>
          </a:p>
          <a:p>
            <a:pPr eaLnBrk="1" hangingPunct="1">
              <a:spcBef>
                <a:spcPct val="0"/>
              </a:spcBef>
              <a:buFontTx/>
              <a:buNone/>
            </a:pPr>
            <a:endParaRPr lang="en-US" altLang="ja-JP" sz="1600" dirty="0">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1600" dirty="0">
                <a:latin typeface="Meiryo UI" panose="020B0604030504040204" pitchFamily="50" charset="-128"/>
                <a:ea typeface="Meiryo UI" panose="020B0604030504040204" pitchFamily="50" charset="-128"/>
              </a:rPr>
              <a:t>　③市町村における確認、追記作業</a:t>
            </a:r>
            <a:endParaRPr lang="en-US" altLang="ja-JP" sz="1600" dirty="0">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1600" dirty="0">
                <a:latin typeface="Meiryo UI" panose="020B0604030504040204" pitchFamily="50" charset="-128"/>
                <a:ea typeface="Meiryo UI" panose="020B0604030504040204" pitchFamily="50" charset="-128"/>
              </a:rPr>
              <a:t>　　・間違いがないか。公表してよい避難所か。対象地域の確認・追記等</a:t>
            </a:r>
            <a:endParaRPr lang="en-US" altLang="ja-JP" sz="1600" dirty="0">
              <a:latin typeface="Meiryo UI" panose="020B0604030504040204" pitchFamily="50" charset="-128"/>
              <a:ea typeface="Meiryo UI" panose="020B0604030504040204" pitchFamily="50" charset="-128"/>
            </a:endParaRPr>
          </a:p>
        </p:txBody>
      </p:sp>
      <p:sp>
        <p:nvSpPr>
          <p:cNvPr id="12" name="正方形/長方形 2"/>
          <p:cNvSpPr>
            <a:spLocks noChangeArrowheads="1"/>
          </p:cNvSpPr>
          <p:nvPr/>
        </p:nvSpPr>
        <p:spPr bwMode="auto">
          <a:xfrm>
            <a:off x="1034083" y="3099048"/>
            <a:ext cx="6490245"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en-US" altLang="ja-JP" sz="1200" dirty="0">
                <a:latin typeface="Meiryo UI" panose="020B0604030504040204" pitchFamily="50" charset="-128"/>
                <a:ea typeface="Meiryo UI" panose="020B0604030504040204" pitchFamily="50" charset="-128"/>
              </a:rPr>
              <a:t>ⅰ</a:t>
            </a:r>
            <a:r>
              <a:rPr lang="ja-JP" altLang="en-US" sz="1200" dirty="0">
                <a:latin typeface="Meiryo UI" panose="020B0604030504040204" pitchFamily="50" charset="-128"/>
                <a:ea typeface="Meiryo UI" panose="020B0604030504040204" pitchFamily="50" charset="-128"/>
              </a:rPr>
              <a:t>　平成２９年９月３０日現在の報告データをベースに推奨フォーマットに加工。</a:t>
            </a:r>
            <a:endParaRPr lang="en-US" altLang="ja-JP" sz="1200" dirty="0">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1200" dirty="0">
                <a:latin typeface="Meiryo UI" panose="020B0604030504040204" pitchFamily="50" charset="-128"/>
                <a:ea typeface="Meiryo UI" panose="020B0604030504040204" pitchFamily="50" charset="-128"/>
              </a:rPr>
              <a:t>　　・項目、半角・全角、住所表記、自治体コードなど</a:t>
            </a:r>
            <a:endParaRPr lang="en-US" altLang="ja-JP" sz="1200" dirty="0">
              <a:latin typeface="Meiryo UI" panose="020B0604030504040204" pitchFamily="50" charset="-128"/>
              <a:ea typeface="Meiryo UI" panose="020B0604030504040204" pitchFamily="50" charset="-128"/>
            </a:endParaRPr>
          </a:p>
          <a:p>
            <a:pPr eaLnBrk="1" hangingPunct="1">
              <a:spcBef>
                <a:spcPct val="0"/>
              </a:spcBef>
              <a:buFontTx/>
              <a:buNone/>
            </a:pPr>
            <a:endParaRPr lang="en-US" altLang="ja-JP" sz="1200" dirty="0">
              <a:latin typeface="Meiryo UI" panose="020B0604030504040204" pitchFamily="50" charset="-128"/>
              <a:ea typeface="Meiryo UI" panose="020B0604030504040204" pitchFamily="50" charset="-128"/>
            </a:endParaRPr>
          </a:p>
          <a:p>
            <a:pPr eaLnBrk="1" hangingPunct="1">
              <a:spcBef>
                <a:spcPct val="0"/>
              </a:spcBef>
              <a:buFontTx/>
              <a:buNone/>
            </a:pPr>
            <a:r>
              <a:rPr lang="en-US" altLang="ja-JP" sz="1200" dirty="0">
                <a:latin typeface="Meiryo UI" panose="020B0604030504040204" pitchFamily="50" charset="-128"/>
                <a:ea typeface="Meiryo UI" panose="020B0604030504040204" pitchFamily="50" charset="-128"/>
              </a:rPr>
              <a:t>ⅱ</a:t>
            </a:r>
            <a:r>
              <a:rPr lang="ja-JP" altLang="en-US" sz="1200" dirty="0">
                <a:latin typeface="Meiryo UI" panose="020B0604030504040204" pitchFamily="50" charset="-128"/>
                <a:ea typeface="Meiryo UI" panose="020B0604030504040204" pitchFamily="50" charset="-128"/>
              </a:rPr>
              <a:t>　</a:t>
            </a:r>
            <a:r>
              <a:rPr lang="en-US" altLang="ja-JP" sz="1200" dirty="0">
                <a:latin typeface="Meiryo UI" panose="020B0604030504040204" pitchFamily="50" charset="-128"/>
                <a:ea typeface="Meiryo UI" panose="020B0604030504040204" pitchFamily="50" charset="-128"/>
              </a:rPr>
              <a:t>ⅰ</a:t>
            </a:r>
            <a:r>
              <a:rPr lang="ja-JP" altLang="en-US" sz="1200" dirty="0">
                <a:latin typeface="Meiryo UI" panose="020B0604030504040204" pitchFamily="50" charset="-128"/>
                <a:ea typeface="Meiryo UI" panose="020B0604030504040204" pitchFamily="50" charset="-128"/>
              </a:rPr>
              <a:t>で作成したデータと国土交通省が公表しているデータを突合し、緯度・経度を付与。</a:t>
            </a:r>
            <a:endParaRPr lang="en-US" altLang="ja-JP" sz="1200" dirty="0">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1200" dirty="0">
                <a:latin typeface="Meiryo UI" panose="020B0604030504040204" pitchFamily="50" charset="-128"/>
                <a:ea typeface="Meiryo UI" panose="020B0604030504040204" pitchFamily="50" charset="-128"/>
              </a:rPr>
              <a:t>　　 突合できないデータについては、「県域統合型ＧＩＳ」の公共施設データ、アドレスマッチン</a:t>
            </a:r>
            <a:endParaRPr lang="en-US" altLang="ja-JP" sz="1200" dirty="0">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1200" dirty="0">
                <a:latin typeface="Meiryo UI" panose="020B0604030504040204" pitchFamily="50" charset="-128"/>
                <a:ea typeface="Meiryo UI" panose="020B0604030504040204" pitchFamily="50" charset="-128"/>
              </a:rPr>
              <a:t>　グ及び目視にて緯度・経度を付与。</a:t>
            </a:r>
            <a:endParaRPr lang="en-US" altLang="ja-JP" sz="1200" dirty="0">
              <a:latin typeface="Meiryo UI" panose="020B0604030504040204" pitchFamily="50" charset="-128"/>
              <a:ea typeface="Meiryo UI" panose="020B0604030504040204" pitchFamily="50" charset="-128"/>
            </a:endParaRPr>
          </a:p>
          <a:p>
            <a:pPr eaLnBrk="1" hangingPunct="1">
              <a:spcBef>
                <a:spcPct val="0"/>
              </a:spcBef>
              <a:buNone/>
            </a:pPr>
            <a:endParaRPr lang="en-US" altLang="ja-JP" sz="1200" dirty="0">
              <a:latin typeface="Meiryo UI" panose="020B0604030504040204" pitchFamily="50" charset="-128"/>
              <a:ea typeface="Meiryo UI" panose="020B0604030504040204" pitchFamily="50" charset="-128"/>
            </a:endParaRPr>
          </a:p>
          <a:p>
            <a:pPr eaLnBrk="1" hangingPunct="1">
              <a:spcBef>
                <a:spcPct val="0"/>
              </a:spcBef>
              <a:buNone/>
            </a:pPr>
            <a:r>
              <a:rPr lang="en-US" altLang="ja-JP" sz="1200" dirty="0">
                <a:latin typeface="Meiryo UI" panose="020B0604030504040204" pitchFamily="50" charset="-128"/>
                <a:ea typeface="Meiryo UI" panose="020B0604030504040204" pitchFamily="50" charset="-128"/>
              </a:rPr>
              <a:t>ⅲ</a:t>
            </a:r>
            <a:r>
              <a:rPr lang="ja-JP" altLang="en-US" sz="1200" dirty="0">
                <a:latin typeface="Meiryo UI" panose="020B0604030504040204" pitchFamily="50" charset="-128"/>
                <a:ea typeface="Meiryo UI" panose="020B0604030504040204" pitchFamily="50" charset="-128"/>
              </a:rPr>
              <a:t>　</a:t>
            </a:r>
            <a:r>
              <a:rPr lang="en-US" altLang="ja-JP" sz="1200" dirty="0">
                <a:latin typeface="Meiryo UI" panose="020B0604030504040204" pitchFamily="50" charset="-128"/>
                <a:ea typeface="Meiryo UI" panose="020B0604030504040204" pitchFamily="50" charset="-128"/>
              </a:rPr>
              <a:t>ⅱ</a:t>
            </a:r>
            <a:r>
              <a:rPr lang="ja-JP" altLang="en-US" sz="1200" dirty="0">
                <a:latin typeface="Meiryo UI" panose="020B0604030504040204" pitchFamily="50" charset="-128"/>
                <a:ea typeface="Meiryo UI" panose="020B0604030504040204" pitchFamily="50" charset="-128"/>
              </a:rPr>
              <a:t>で作成したデータに国土地理院のツールにて標高を付与。</a:t>
            </a:r>
            <a:endParaRPr lang="en-US" altLang="ja-JP"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599463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スライド番号プレースホルダー 3"/>
          <p:cNvSpPr>
            <a:spLocks noGrp="1"/>
          </p:cNvSpPr>
          <p:nvPr>
            <p:ph type="sldNum" sz="quarter" idx="12"/>
          </p:nvPr>
        </p:nvSpPr>
        <p:spPr>
          <a:noFill/>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fld id="{069331CD-9825-4BD7-9E33-CC87882AC297}" type="slidenum">
              <a:rPr lang="ja-JP" altLang="en-US">
                <a:solidFill>
                  <a:srgbClr val="898989"/>
                </a:solidFill>
                <a:latin typeface="ＭＳ Ｐゴシック" panose="020B0600070205080204" pitchFamily="50" charset="-128"/>
              </a:rPr>
              <a:pPr/>
              <a:t>16</a:t>
            </a:fld>
            <a:endParaRPr lang="ja-JP" altLang="en-US">
              <a:solidFill>
                <a:srgbClr val="898989"/>
              </a:solidFill>
              <a:latin typeface="ＭＳ Ｐゴシック" panose="020B0600070205080204" pitchFamily="50" charset="-128"/>
            </a:endParaRPr>
          </a:p>
        </p:txBody>
      </p:sp>
      <p:sp>
        <p:nvSpPr>
          <p:cNvPr id="9219" name="タイトル 1"/>
          <p:cNvSpPr>
            <a:spLocks noGrp="1" noChangeArrowheads="1"/>
          </p:cNvSpPr>
          <p:nvPr>
            <p:ph type="title" idx="4294967295"/>
          </p:nvPr>
        </p:nvSpPr>
        <p:spPr bwMode="auto">
          <a:xfrm>
            <a:off x="0" y="116632"/>
            <a:ext cx="9144000" cy="561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ja-JP" altLang="en-US" sz="2200" b="1" dirty="0">
                <a:solidFill>
                  <a:schemeClr val="bg1"/>
                </a:solidFill>
                <a:latin typeface="Meiryo UI" panose="020B0604030504040204" pitchFamily="50" charset="-128"/>
                <a:ea typeface="Meiryo UI" panose="020B0604030504040204" pitchFamily="50" charset="-128"/>
              </a:rPr>
              <a:t>２－１．岐阜県のこれまでの取り組み（共通フォーマットによる公開）</a:t>
            </a:r>
            <a:endParaRPr lang="ja-JP" altLang="en-US" sz="1600" b="1" dirty="0">
              <a:solidFill>
                <a:schemeClr val="bg1"/>
              </a:solidFill>
              <a:latin typeface="Meiryo UI" panose="020B0604030504040204" pitchFamily="50" charset="-128"/>
              <a:ea typeface="Meiryo UI" panose="020B0604030504040204" pitchFamily="50" charset="-128"/>
            </a:endParaRPr>
          </a:p>
        </p:txBody>
      </p:sp>
      <p:pic>
        <p:nvPicPr>
          <p:cNvPr id="5" name="図 4"/>
          <p:cNvPicPr>
            <a:picLocks noChangeAspect="1"/>
          </p:cNvPicPr>
          <p:nvPr/>
        </p:nvPicPr>
        <p:blipFill>
          <a:blip r:embed="rId3"/>
          <a:stretch>
            <a:fillRect/>
          </a:stretch>
        </p:blipFill>
        <p:spPr>
          <a:xfrm>
            <a:off x="1403648" y="2021370"/>
            <a:ext cx="5904656" cy="4836630"/>
          </a:xfrm>
          <a:prstGeom prst="rect">
            <a:avLst/>
          </a:prstGeom>
        </p:spPr>
      </p:pic>
      <p:sp>
        <p:nvSpPr>
          <p:cNvPr id="6" name="正方形/長方形 2"/>
          <p:cNvSpPr>
            <a:spLocks noChangeArrowheads="1"/>
          </p:cNvSpPr>
          <p:nvPr/>
        </p:nvSpPr>
        <p:spPr bwMode="auto">
          <a:xfrm>
            <a:off x="179512" y="802674"/>
            <a:ext cx="8784976"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en-US"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リニューアルと市町村データの公開</a:t>
            </a:r>
            <a:r>
              <a:rPr lang="ja-JP"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a:t>
            </a:r>
            <a:r>
              <a:rPr lang="en-US" altLang="ja-JP" sz="1800" b="1" dirty="0">
                <a:latin typeface="Meiryo UI" panose="020B0604030504040204" pitchFamily="50" charset="-128"/>
                <a:ea typeface="Meiryo UI" panose="020B0604030504040204" pitchFamily="50" charset="-128"/>
              </a:rPr>
              <a:t>2019.</a:t>
            </a:r>
            <a:r>
              <a:rPr lang="ja-JP" altLang="en-US" sz="1800" b="1" dirty="0">
                <a:latin typeface="Meiryo UI" panose="020B0604030504040204" pitchFamily="50" charset="-128"/>
                <a:ea typeface="Meiryo UI" panose="020B0604030504040204" pitchFamily="50" charset="-128"/>
              </a:rPr>
              <a:t>２）</a:t>
            </a:r>
            <a:endParaRPr lang="en-US" altLang="ja-JP" sz="1800" b="1" dirty="0">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1800" dirty="0">
                <a:latin typeface="Meiryo UI" panose="020B0604030504040204" pitchFamily="50" charset="-128"/>
                <a:ea typeface="Meiryo UI" panose="020B0604030504040204" pitchFamily="50" charset="-128"/>
              </a:rPr>
              <a:t>　地方公共団体オープンデータパッケージをもとに、「岐阜県オープンデータカタログサイト」をリニューアル。</a:t>
            </a:r>
            <a:endParaRPr lang="en-US" altLang="ja-JP" sz="1800" dirty="0">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1800" dirty="0">
                <a:latin typeface="Meiryo UI" panose="020B0604030504040204" pitchFamily="50" charset="-128"/>
                <a:ea typeface="Meiryo UI" panose="020B0604030504040204" pitchFamily="50" charset="-128"/>
              </a:rPr>
              <a:t>　これに伴い、市町村と連携して作成した「指定緊急避難場所」「指定避難所」のデータを公開。</a:t>
            </a:r>
            <a:endParaRPr lang="en-US" altLang="ja-JP" sz="1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725251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スライド番号プレースホルダー 3"/>
          <p:cNvSpPr>
            <a:spLocks noGrp="1"/>
          </p:cNvSpPr>
          <p:nvPr>
            <p:ph type="sldNum" sz="quarter" idx="12"/>
          </p:nvPr>
        </p:nvSpPr>
        <p:spPr>
          <a:xfrm>
            <a:off x="6686872" y="6356350"/>
            <a:ext cx="2133600" cy="365125"/>
          </a:xfrm>
          <a:noFill/>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fld id="{069331CD-9825-4BD7-9E33-CC87882AC297}" type="slidenum">
              <a:rPr lang="ja-JP" altLang="en-US">
                <a:solidFill>
                  <a:srgbClr val="898989"/>
                </a:solidFill>
                <a:latin typeface="ＭＳ Ｐゴシック" panose="020B0600070205080204" pitchFamily="50" charset="-128"/>
              </a:rPr>
              <a:pPr/>
              <a:t>17</a:t>
            </a:fld>
            <a:endParaRPr lang="ja-JP" altLang="en-US">
              <a:solidFill>
                <a:srgbClr val="898989"/>
              </a:solidFill>
              <a:latin typeface="ＭＳ Ｐゴシック" panose="020B0600070205080204" pitchFamily="50" charset="-128"/>
            </a:endParaRPr>
          </a:p>
        </p:txBody>
      </p:sp>
      <p:sp>
        <p:nvSpPr>
          <p:cNvPr id="9219" name="タイトル 1"/>
          <p:cNvSpPr>
            <a:spLocks noGrp="1" noChangeArrowheads="1"/>
          </p:cNvSpPr>
          <p:nvPr>
            <p:ph type="title" idx="4294967295"/>
          </p:nvPr>
        </p:nvSpPr>
        <p:spPr bwMode="auto">
          <a:xfrm>
            <a:off x="0" y="116632"/>
            <a:ext cx="9144000" cy="561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ja-JP" altLang="en-US" sz="2200" b="1" dirty="0">
                <a:solidFill>
                  <a:schemeClr val="bg1"/>
                </a:solidFill>
                <a:latin typeface="Meiryo UI" panose="020B0604030504040204" pitchFamily="50" charset="-128"/>
                <a:ea typeface="Meiryo UI" panose="020B0604030504040204" pitchFamily="50" charset="-128"/>
              </a:rPr>
              <a:t>２－１．岐阜県のこれまでの取り組み（共通フォーマットによる公開）</a:t>
            </a:r>
            <a:endParaRPr lang="ja-JP" altLang="en-US" sz="1600" b="1" dirty="0">
              <a:solidFill>
                <a:schemeClr val="bg1"/>
              </a:solidFill>
              <a:latin typeface="Meiryo UI" panose="020B0604030504040204" pitchFamily="50" charset="-128"/>
              <a:ea typeface="Meiryo UI" panose="020B0604030504040204" pitchFamily="50" charset="-128"/>
            </a:endParaRPr>
          </a:p>
        </p:txBody>
      </p:sp>
      <p:pic>
        <p:nvPicPr>
          <p:cNvPr id="3" name="図 2"/>
          <p:cNvPicPr>
            <a:picLocks noChangeAspect="1"/>
          </p:cNvPicPr>
          <p:nvPr/>
        </p:nvPicPr>
        <p:blipFill>
          <a:blip r:embed="rId3"/>
          <a:stretch>
            <a:fillRect/>
          </a:stretch>
        </p:blipFill>
        <p:spPr>
          <a:xfrm>
            <a:off x="539552" y="1484784"/>
            <a:ext cx="5529263" cy="4579269"/>
          </a:xfrm>
          <a:prstGeom prst="rect">
            <a:avLst/>
          </a:prstGeom>
        </p:spPr>
      </p:pic>
      <p:pic>
        <p:nvPicPr>
          <p:cNvPr id="5" name="図 3"/>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62822" y="2166937"/>
            <a:ext cx="3960813" cy="4691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正方形/長方形 2"/>
          <p:cNvSpPr>
            <a:spLocks noChangeArrowheads="1"/>
          </p:cNvSpPr>
          <p:nvPr/>
        </p:nvSpPr>
        <p:spPr bwMode="auto">
          <a:xfrm>
            <a:off x="179512" y="802674"/>
            <a:ext cx="87849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800" dirty="0">
                <a:latin typeface="Meiryo UI" panose="020B0604030504040204" pitchFamily="50" charset="-128"/>
                <a:ea typeface="Meiryo UI" panose="020B0604030504040204" pitchFamily="50" charset="-128"/>
              </a:rPr>
              <a:t>　共通フォーマットとしてデータを公開。</a:t>
            </a:r>
            <a:endParaRPr lang="en-US" altLang="ja-JP" sz="1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037372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スライド番号プレースホルダー 3"/>
          <p:cNvSpPr>
            <a:spLocks noGrp="1"/>
          </p:cNvSpPr>
          <p:nvPr>
            <p:ph type="sldNum" sz="quarter" idx="12"/>
          </p:nvPr>
        </p:nvSpPr>
        <p:spPr>
          <a:noFill/>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fld id="{069331CD-9825-4BD7-9E33-CC87882AC297}" type="slidenum">
              <a:rPr lang="ja-JP" altLang="en-US">
                <a:solidFill>
                  <a:srgbClr val="898989"/>
                </a:solidFill>
                <a:latin typeface="ＭＳ Ｐゴシック" panose="020B0600070205080204" pitchFamily="50" charset="-128"/>
              </a:rPr>
              <a:pPr/>
              <a:t>18</a:t>
            </a:fld>
            <a:endParaRPr lang="ja-JP" altLang="en-US">
              <a:solidFill>
                <a:srgbClr val="898989"/>
              </a:solidFill>
              <a:latin typeface="ＭＳ Ｐゴシック" panose="020B0600070205080204" pitchFamily="50" charset="-128"/>
            </a:endParaRPr>
          </a:p>
        </p:txBody>
      </p:sp>
      <p:sp>
        <p:nvSpPr>
          <p:cNvPr id="9219" name="タイトル 1"/>
          <p:cNvSpPr>
            <a:spLocks noGrp="1" noChangeArrowheads="1"/>
          </p:cNvSpPr>
          <p:nvPr>
            <p:ph type="title" idx="4294967295"/>
          </p:nvPr>
        </p:nvSpPr>
        <p:spPr bwMode="auto">
          <a:xfrm>
            <a:off x="0" y="116632"/>
            <a:ext cx="9144000" cy="561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ja-JP" altLang="en-US" sz="2200" b="1" dirty="0">
                <a:solidFill>
                  <a:schemeClr val="bg1"/>
                </a:solidFill>
                <a:latin typeface="Meiryo UI" panose="020B0604030504040204" pitchFamily="50" charset="-128"/>
                <a:ea typeface="Meiryo UI" panose="020B0604030504040204" pitchFamily="50" charset="-128"/>
              </a:rPr>
              <a:t>２－１．岐阜県のこれまでの取り組み（共通フォーマットによる公開）</a:t>
            </a:r>
            <a:endParaRPr lang="ja-JP" altLang="en-US" sz="1600" b="1" dirty="0">
              <a:solidFill>
                <a:schemeClr val="bg1"/>
              </a:solidFill>
              <a:latin typeface="Meiryo UI" panose="020B0604030504040204" pitchFamily="50" charset="-128"/>
              <a:ea typeface="Meiryo UI" panose="020B0604030504040204" pitchFamily="50" charset="-128"/>
            </a:endParaRPr>
          </a:p>
        </p:txBody>
      </p:sp>
      <p:pic>
        <p:nvPicPr>
          <p:cNvPr id="5" name="図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3012" y="1436607"/>
            <a:ext cx="1925250" cy="239979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7" name="図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33562" y="2012869"/>
            <a:ext cx="3587750" cy="287593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8" name="図 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694361" y="1390569"/>
            <a:ext cx="3844925" cy="24511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9" name="図 10"/>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891336" y="2811382"/>
            <a:ext cx="2921000" cy="230981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0" name="正方形/長方形 2"/>
          <p:cNvSpPr>
            <a:spLocks noChangeArrowheads="1"/>
          </p:cNvSpPr>
          <p:nvPr/>
        </p:nvSpPr>
        <p:spPr bwMode="auto">
          <a:xfrm>
            <a:off x="238250" y="869031"/>
            <a:ext cx="87849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800" dirty="0">
                <a:latin typeface="Meiryo UI" panose="020B0604030504040204" pitchFamily="50" charset="-128"/>
                <a:ea typeface="Meiryo UI" panose="020B0604030504040204" pitchFamily="50" charset="-128"/>
              </a:rPr>
              <a:t>各市町村のデータは下記のように表示。</a:t>
            </a:r>
            <a:endParaRPr lang="en-US" altLang="ja-JP" sz="1800" dirty="0">
              <a:latin typeface="Meiryo UI" panose="020B0604030504040204" pitchFamily="50" charset="-128"/>
              <a:ea typeface="Meiryo UI" panose="020B0604030504040204" pitchFamily="50" charset="-128"/>
            </a:endParaRPr>
          </a:p>
        </p:txBody>
      </p:sp>
      <p:sp>
        <p:nvSpPr>
          <p:cNvPr id="11" name="正方形/長方形 2"/>
          <p:cNvSpPr>
            <a:spLocks noChangeArrowheads="1"/>
          </p:cNvSpPr>
          <p:nvPr/>
        </p:nvSpPr>
        <p:spPr bwMode="auto">
          <a:xfrm>
            <a:off x="238250" y="5409421"/>
            <a:ext cx="830103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800" dirty="0">
                <a:latin typeface="Meiryo UI" panose="020B0604030504040204" pitchFamily="50" charset="-128"/>
                <a:ea typeface="Meiryo UI" panose="020B0604030504040204" pitchFamily="50" charset="-128"/>
              </a:rPr>
              <a:t>各市町村の公式ホームページからは、カタログサイトの各市町村データのページにリンク。</a:t>
            </a:r>
            <a:endParaRPr lang="en-US" altLang="ja-JP" sz="1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225832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スライド番号プレースホルダー 3"/>
          <p:cNvSpPr>
            <a:spLocks noGrp="1"/>
          </p:cNvSpPr>
          <p:nvPr>
            <p:ph type="sldNum" sz="quarter" idx="12"/>
          </p:nvPr>
        </p:nvSpPr>
        <p:spPr>
          <a:noFill/>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fld id="{069331CD-9825-4BD7-9E33-CC87882AC297}" type="slidenum">
              <a:rPr lang="ja-JP" altLang="en-US">
                <a:solidFill>
                  <a:srgbClr val="898989"/>
                </a:solidFill>
                <a:latin typeface="ＭＳ Ｐゴシック" panose="020B0600070205080204" pitchFamily="50" charset="-128"/>
              </a:rPr>
              <a:pPr/>
              <a:t>19</a:t>
            </a:fld>
            <a:endParaRPr lang="ja-JP" altLang="en-US">
              <a:solidFill>
                <a:srgbClr val="898989"/>
              </a:solidFill>
              <a:latin typeface="ＭＳ Ｐゴシック" panose="020B0600070205080204" pitchFamily="50" charset="-128"/>
            </a:endParaRPr>
          </a:p>
        </p:txBody>
      </p:sp>
      <p:sp>
        <p:nvSpPr>
          <p:cNvPr id="9219" name="タイトル 1"/>
          <p:cNvSpPr>
            <a:spLocks noGrp="1" noChangeArrowheads="1"/>
          </p:cNvSpPr>
          <p:nvPr>
            <p:ph type="title" idx="4294967295"/>
          </p:nvPr>
        </p:nvSpPr>
        <p:spPr bwMode="auto">
          <a:xfrm>
            <a:off x="0" y="116632"/>
            <a:ext cx="9144000" cy="561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ja-JP" altLang="en-US" sz="2200" b="1" dirty="0">
                <a:solidFill>
                  <a:schemeClr val="bg1"/>
                </a:solidFill>
                <a:latin typeface="Meiryo UI" panose="020B0604030504040204" pitchFamily="50" charset="-128"/>
                <a:ea typeface="Meiryo UI" panose="020B0604030504040204" pitchFamily="50" charset="-128"/>
              </a:rPr>
              <a:t>２－１．岐阜県のこれまでの取り組み（取組済み１００％へ）</a:t>
            </a:r>
            <a:endParaRPr lang="ja-JP" altLang="en-US" sz="1600" b="1" dirty="0">
              <a:solidFill>
                <a:schemeClr val="bg1"/>
              </a:solidFill>
              <a:latin typeface="Meiryo UI" panose="020B0604030504040204" pitchFamily="50" charset="-128"/>
              <a:ea typeface="Meiryo UI" panose="020B0604030504040204" pitchFamily="50" charset="-128"/>
            </a:endParaRPr>
          </a:p>
        </p:txBody>
      </p:sp>
      <p:pic>
        <p:nvPicPr>
          <p:cNvPr id="3" name="図 2"/>
          <p:cNvPicPr>
            <a:picLocks noChangeAspect="1"/>
          </p:cNvPicPr>
          <p:nvPr/>
        </p:nvPicPr>
        <p:blipFill>
          <a:blip r:embed="rId3"/>
          <a:stretch>
            <a:fillRect/>
          </a:stretch>
        </p:blipFill>
        <p:spPr>
          <a:xfrm>
            <a:off x="1115616" y="1610094"/>
            <a:ext cx="7212385" cy="4928818"/>
          </a:xfrm>
          <a:prstGeom prst="rect">
            <a:avLst/>
          </a:prstGeom>
        </p:spPr>
      </p:pic>
      <p:sp>
        <p:nvSpPr>
          <p:cNvPr id="13" name="正方形/長方形 2"/>
          <p:cNvSpPr>
            <a:spLocks noChangeArrowheads="1"/>
          </p:cNvSpPr>
          <p:nvPr/>
        </p:nvSpPr>
        <p:spPr bwMode="auto">
          <a:xfrm>
            <a:off x="179512" y="759400"/>
            <a:ext cx="850728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オープンデータ取組済み自治体１００％達成</a:t>
            </a:r>
            <a:r>
              <a:rPr lang="ja-JP" altLang="ja-JP" sz="1800" b="1" dirty="0">
                <a:latin typeface="Meiryo UI" panose="020B0604030504040204" pitchFamily="50" charset="-128"/>
                <a:ea typeface="Meiryo UI" panose="020B0604030504040204" pitchFamily="50" charset="-128"/>
              </a:rPr>
              <a:t>】</a:t>
            </a:r>
            <a:endParaRPr lang="en-US" altLang="ja-JP" sz="1800" b="1" dirty="0">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1800" dirty="0">
                <a:latin typeface="Meiryo UI" panose="020B0604030504040204" pitchFamily="50" charset="-128"/>
                <a:ea typeface="Meiryo UI" panose="020B0604030504040204" pitchFamily="50" charset="-128"/>
              </a:rPr>
              <a:t>　避難所データを広域的に作成、岐阜県オープンデータカタログサイトで公開したことにより、</a:t>
            </a:r>
            <a:r>
              <a:rPr lang="en-US" altLang="ja-JP" sz="1800" dirty="0">
                <a:latin typeface="Meiryo UI" panose="020B0604030504040204" pitchFamily="50" charset="-128"/>
                <a:ea typeface="Meiryo UI" panose="020B0604030504040204" pitchFamily="50" charset="-128"/>
              </a:rPr>
              <a:t>12</a:t>
            </a:r>
            <a:r>
              <a:rPr lang="ja-JP" altLang="en-US" sz="1800" dirty="0">
                <a:latin typeface="Meiryo UI" panose="020B0604030504040204" pitchFamily="50" charset="-128"/>
                <a:ea typeface="Meiryo UI" panose="020B0604030504040204" pitchFamily="50" charset="-128"/>
              </a:rPr>
              <a:t>月</a:t>
            </a:r>
            <a:r>
              <a:rPr lang="en-US" altLang="ja-JP" sz="1800" dirty="0">
                <a:latin typeface="Meiryo UI" panose="020B0604030504040204" pitchFamily="50" charset="-128"/>
                <a:ea typeface="Meiryo UI" panose="020B0604030504040204" pitchFamily="50" charset="-128"/>
              </a:rPr>
              <a:t>16</a:t>
            </a:r>
            <a:r>
              <a:rPr lang="ja-JP" altLang="en-US" sz="1800" dirty="0">
                <a:latin typeface="Meiryo UI" panose="020B0604030504040204" pitchFamily="50" charset="-128"/>
                <a:ea typeface="Meiryo UI" panose="020B0604030504040204" pitchFamily="50" charset="-128"/>
              </a:rPr>
              <a:t>日付けで、１００％都道府県として公表された。</a:t>
            </a:r>
            <a:endParaRPr lang="en-US" altLang="ja-JP" sz="1800" dirty="0">
              <a:latin typeface="Meiryo UI" panose="020B0604030504040204" pitchFamily="50" charset="-128"/>
              <a:ea typeface="Meiryo UI" panose="020B0604030504040204" pitchFamily="50" charset="-128"/>
            </a:endParaRPr>
          </a:p>
        </p:txBody>
      </p:sp>
      <p:cxnSp>
        <p:nvCxnSpPr>
          <p:cNvPr id="11" name="直線コネクタ 10"/>
          <p:cNvCxnSpPr/>
          <p:nvPr/>
        </p:nvCxnSpPr>
        <p:spPr>
          <a:xfrm>
            <a:off x="827584" y="3140968"/>
            <a:ext cx="3888432" cy="0"/>
          </a:xfrm>
          <a:prstGeom prst="line">
            <a:avLst/>
          </a:prstGeom>
          <a:ln w="22225" cmpd="sng">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正方形/長方形 15"/>
          <p:cNvSpPr/>
          <p:nvPr/>
        </p:nvSpPr>
        <p:spPr>
          <a:xfrm>
            <a:off x="489397" y="6536377"/>
            <a:ext cx="7538987" cy="276999"/>
          </a:xfrm>
          <a:prstGeom prst="rect">
            <a:avLst/>
          </a:prstGeom>
        </p:spPr>
        <p:txBody>
          <a:bodyPr wrap="none">
            <a:spAutoFit/>
          </a:bodyPr>
          <a:lstStyle/>
          <a:p>
            <a:r>
              <a:rPr lang="ja-JP" altLang="en-US" sz="1200" dirty="0">
                <a:latin typeface="Meiryo UI" panose="020B0604030504040204" pitchFamily="50" charset="-128"/>
                <a:ea typeface="Meiryo UI" panose="020B0604030504040204" pitchFamily="50" charset="-128"/>
              </a:rPr>
              <a:t>政府</a:t>
            </a:r>
            <a:r>
              <a:rPr lang="en-US" altLang="ja-JP" sz="1200" dirty="0">
                <a:latin typeface="Meiryo UI" panose="020B0604030504040204" pitchFamily="50" charset="-128"/>
                <a:ea typeface="Meiryo UI" panose="020B0604030504040204" pitchFamily="50" charset="-128"/>
              </a:rPr>
              <a:t>CIO</a:t>
            </a:r>
            <a:r>
              <a:rPr lang="ja-JP" altLang="en-US" sz="1200" dirty="0">
                <a:latin typeface="Meiryo UI" panose="020B0604030504040204" pitchFamily="50" charset="-128"/>
                <a:ea typeface="Meiryo UI" panose="020B0604030504040204" pitchFamily="50" charset="-128"/>
              </a:rPr>
              <a:t>ポータル　「地方公共団体におけるオープンデータの取り組み状況」より　</a:t>
            </a:r>
            <a:r>
              <a:rPr lang="en-US" altLang="ja-JP" sz="1200" dirty="0">
                <a:latin typeface="Meiryo UI" panose="020B0604030504040204" pitchFamily="50" charset="-128"/>
                <a:ea typeface="Meiryo UI" panose="020B0604030504040204" pitchFamily="50" charset="-128"/>
              </a:rPr>
              <a:t>https://cio.go.jp/policy-opendata</a:t>
            </a:r>
            <a:endParaRPr lang="ja-JP" altLang="en-US"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312517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スライド番号プレースホルダー 3"/>
          <p:cNvSpPr>
            <a:spLocks noGrp="1"/>
          </p:cNvSpPr>
          <p:nvPr>
            <p:ph type="sldNum" sz="quarter" idx="12"/>
          </p:nvPr>
        </p:nvSpPr>
        <p:spPr>
          <a:noFill/>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fld id="{D5B0C790-A048-443B-8B25-1D3EA31F68C4}" type="slidenum">
              <a:rPr lang="ja-JP" altLang="en-US">
                <a:solidFill>
                  <a:srgbClr val="898989"/>
                </a:solidFill>
                <a:latin typeface="ＭＳ Ｐゴシック" panose="020B0600070205080204" pitchFamily="50" charset="-128"/>
              </a:rPr>
              <a:pPr/>
              <a:t>2</a:t>
            </a:fld>
            <a:endParaRPr lang="ja-JP" altLang="en-US" dirty="0">
              <a:solidFill>
                <a:srgbClr val="898989"/>
              </a:solidFill>
              <a:latin typeface="ＭＳ Ｐゴシック" panose="020B0600070205080204" pitchFamily="50" charset="-128"/>
            </a:endParaRPr>
          </a:p>
        </p:txBody>
      </p:sp>
      <p:sp>
        <p:nvSpPr>
          <p:cNvPr id="5123" name="タイトル 1"/>
          <p:cNvSpPr>
            <a:spLocks noGrp="1" noChangeArrowheads="1"/>
          </p:cNvSpPr>
          <p:nvPr>
            <p:ph type="title" idx="4294967295"/>
          </p:nvPr>
        </p:nvSpPr>
        <p:spPr bwMode="auto">
          <a:xfrm>
            <a:off x="107950" y="180975"/>
            <a:ext cx="8291513" cy="4175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lang="ja-JP" altLang="en-US" sz="2800">
                <a:solidFill>
                  <a:schemeClr val="bg1"/>
                </a:solidFill>
                <a:latin typeface="ＭＳ Ｐゴシック" panose="020B0600070205080204" pitchFamily="50" charset="-128"/>
              </a:rPr>
              <a:t>目　次</a:t>
            </a:r>
          </a:p>
        </p:txBody>
      </p:sp>
      <p:sp>
        <p:nvSpPr>
          <p:cNvPr id="5124" name="コンテンツ プレースホルダー 2"/>
          <p:cNvSpPr>
            <a:spLocks noGrp="1" noChangeArrowheads="1"/>
          </p:cNvSpPr>
          <p:nvPr>
            <p:ph idx="4294967295"/>
          </p:nvPr>
        </p:nvSpPr>
        <p:spPr bwMode="auto">
          <a:xfrm>
            <a:off x="457200" y="908050"/>
            <a:ext cx="8579296" cy="54483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None/>
            </a:pPr>
            <a:r>
              <a:rPr lang="ja-JP" altLang="en-US" sz="2800" dirty="0">
                <a:latin typeface="Meiryo UI" panose="020B0604030504040204" pitchFamily="50" charset="-128"/>
                <a:ea typeface="Meiryo UI" panose="020B0604030504040204" pitchFamily="50" charset="-128"/>
              </a:rPr>
              <a:t>１</a:t>
            </a:r>
            <a:r>
              <a:rPr lang="en-US" altLang="ja-JP" sz="2800" dirty="0">
                <a:latin typeface="Meiryo UI" panose="020B0604030504040204" pitchFamily="50" charset="-128"/>
                <a:ea typeface="Meiryo UI" panose="020B0604030504040204" pitchFamily="50" charset="-128"/>
              </a:rPr>
              <a:t>.</a:t>
            </a:r>
            <a:r>
              <a:rPr lang="ja-JP" altLang="en-US" sz="2800" dirty="0">
                <a:latin typeface="Meiryo UI" panose="020B0604030504040204" pitchFamily="50" charset="-128"/>
                <a:ea typeface="Meiryo UI" panose="020B0604030504040204" pitchFamily="50" charset="-128"/>
              </a:rPr>
              <a:t>岐阜県官民データ活用推進計画について</a:t>
            </a:r>
            <a:endParaRPr lang="en-US" altLang="ja-JP" sz="2800" dirty="0">
              <a:latin typeface="Meiryo UI" panose="020B0604030504040204" pitchFamily="50" charset="-128"/>
              <a:ea typeface="Meiryo UI" panose="020B0604030504040204" pitchFamily="50" charset="-128"/>
            </a:endParaRPr>
          </a:p>
          <a:p>
            <a:pPr marL="400050" lvl="1" indent="0">
              <a:buNone/>
            </a:pPr>
            <a:r>
              <a:rPr lang="en-US" altLang="ja-JP" sz="2400" dirty="0">
                <a:latin typeface="Meiryo UI" panose="020B0604030504040204" pitchFamily="50" charset="-128"/>
                <a:ea typeface="Meiryo UI" panose="020B0604030504040204" pitchFamily="50" charset="-128"/>
              </a:rPr>
              <a:t>1-1</a:t>
            </a:r>
            <a:r>
              <a:rPr lang="ja-JP" altLang="en-US" sz="2400" dirty="0">
                <a:latin typeface="Meiryo UI" panose="020B0604030504040204" pitchFamily="50" charset="-128"/>
                <a:ea typeface="Meiryo UI" panose="020B0604030504040204" pitchFamily="50" charset="-128"/>
              </a:rPr>
              <a:t>　官民データ活用推進基本法による義務付け</a:t>
            </a:r>
            <a:endParaRPr lang="en-US" altLang="ja-JP" sz="2400" dirty="0">
              <a:latin typeface="Meiryo UI" panose="020B0604030504040204" pitchFamily="50" charset="-128"/>
              <a:ea typeface="Meiryo UI" panose="020B0604030504040204" pitchFamily="50" charset="-128"/>
            </a:endParaRPr>
          </a:p>
          <a:p>
            <a:pPr marL="400050" lvl="1" indent="0">
              <a:buNone/>
            </a:pPr>
            <a:r>
              <a:rPr lang="en-US" altLang="ja-JP" sz="2400" dirty="0">
                <a:latin typeface="Meiryo UI" panose="020B0604030504040204" pitchFamily="50" charset="-128"/>
                <a:ea typeface="Meiryo UI" panose="020B0604030504040204" pitchFamily="50" charset="-128"/>
              </a:rPr>
              <a:t>1-2</a:t>
            </a:r>
            <a:r>
              <a:rPr lang="ja-JP" altLang="en-US" sz="2400" dirty="0">
                <a:latin typeface="Meiryo UI" panose="020B0604030504040204" pitchFamily="50" charset="-128"/>
                <a:ea typeface="Meiryo UI" panose="020B0604030504040204" pitchFamily="50" charset="-128"/>
              </a:rPr>
              <a:t>　岐阜県官民データ活用計画の策定</a:t>
            </a:r>
            <a:endParaRPr lang="en-US" altLang="ja-JP" sz="2400" dirty="0">
              <a:latin typeface="Meiryo UI" panose="020B0604030504040204" pitchFamily="50" charset="-128"/>
              <a:ea typeface="Meiryo UI" panose="020B0604030504040204" pitchFamily="50" charset="-128"/>
            </a:endParaRPr>
          </a:p>
          <a:p>
            <a:pPr marL="400050" lvl="1" indent="0">
              <a:buNone/>
            </a:pPr>
            <a:r>
              <a:rPr lang="en-US" altLang="ja-JP" sz="2400" dirty="0">
                <a:latin typeface="Meiryo UI" panose="020B0604030504040204" pitchFamily="50" charset="-128"/>
                <a:ea typeface="Meiryo UI" panose="020B0604030504040204" pitchFamily="50" charset="-128"/>
              </a:rPr>
              <a:t>1-3</a:t>
            </a:r>
            <a:r>
              <a:rPr lang="ja-JP" altLang="en-US" sz="2400" dirty="0">
                <a:latin typeface="Meiryo UI" panose="020B0604030504040204" pitchFamily="50" charset="-128"/>
                <a:ea typeface="Meiryo UI" panose="020B0604030504040204" pitchFamily="50" charset="-128"/>
              </a:rPr>
              <a:t>　岐阜県官民データ活用推進計画の基本方針・基本施策</a:t>
            </a:r>
            <a:endParaRPr lang="en-US" altLang="ja-JP" sz="2400" dirty="0">
              <a:latin typeface="Meiryo UI" panose="020B0604030504040204" pitchFamily="50" charset="-128"/>
              <a:ea typeface="Meiryo UI" panose="020B0604030504040204" pitchFamily="50" charset="-128"/>
            </a:endParaRPr>
          </a:p>
          <a:p>
            <a:pPr marL="400050" lvl="1" indent="0">
              <a:buNone/>
            </a:pPr>
            <a:r>
              <a:rPr lang="en-US" altLang="ja-JP" sz="2400" dirty="0">
                <a:latin typeface="Meiryo UI" panose="020B0604030504040204" pitchFamily="50" charset="-128"/>
                <a:ea typeface="Meiryo UI" panose="020B0604030504040204" pitchFamily="50" charset="-128"/>
              </a:rPr>
              <a:t>1-4</a:t>
            </a:r>
            <a:r>
              <a:rPr lang="ja-JP" altLang="en-US" sz="2400" dirty="0">
                <a:latin typeface="Meiryo UI" panose="020B0604030504040204" pitchFamily="50" charset="-128"/>
                <a:ea typeface="Meiryo UI" panose="020B0604030504040204" pitchFamily="50" charset="-128"/>
              </a:rPr>
              <a:t>　基本施策１「県内オープンデータの広域化・標準化」</a:t>
            </a:r>
            <a:endParaRPr lang="en-US" altLang="ja-JP" sz="2400" dirty="0">
              <a:latin typeface="Meiryo UI" panose="020B0604030504040204" pitchFamily="50" charset="-128"/>
              <a:ea typeface="Meiryo UI" panose="020B0604030504040204" pitchFamily="50" charset="-128"/>
            </a:endParaRPr>
          </a:p>
          <a:p>
            <a:pPr marL="400050" lvl="1" indent="0">
              <a:buNone/>
            </a:pPr>
            <a:r>
              <a:rPr lang="en-US" altLang="ja-JP" sz="2400" dirty="0">
                <a:latin typeface="Meiryo UI" panose="020B0604030504040204" pitchFamily="50" charset="-128"/>
                <a:ea typeface="Meiryo UI" panose="020B0604030504040204" pitchFamily="50" charset="-128"/>
              </a:rPr>
              <a:t>1-5</a:t>
            </a:r>
            <a:r>
              <a:rPr lang="ja-JP" altLang="en-US" sz="2400" dirty="0">
                <a:latin typeface="Meiryo UI" panose="020B0604030504040204" pitchFamily="50" charset="-128"/>
                <a:ea typeface="Meiryo UI" panose="020B0604030504040204" pitchFamily="50" charset="-128"/>
              </a:rPr>
              <a:t>　基本施策２「ﾘｱﾙﾀｲﾑﾃﾞｰﾀ</a:t>
            </a:r>
            <a:r>
              <a:rPr lang="en-US" altLang="ja-JP" sz="2400" dirty="0">
                <a:latin typeface="Meiryo UI" panose="020B0604030504040204" pitchFamily="50" charset="-128"/>
                <a:ea typeface="Meiryo UI" panose="020B0604030504040204" pitchFamily="50" charset="-128"/>
              </a:rPr>
              <a:t>/</a:t>
            </a:r>
            <a:r>
              <a:rPr lang="ja-JP" altLang="en-US" sz="2400" dirty="0">
                <a:latin typeface="Meiryo UI" panose="020B0604030504040204" pitchFamily="50" charset="-128"/>
                <a:ea typeface="Meiryo UI" panose="020B0604030504040204" pitchFamily="50" charset="-128"/>
              </a:rPr>
              <a:t>大容量ﾃﾞｰﾀ提供環境の整備」</a:t>
            </a:r>
            <a:endParaRPr lang="en-US" altLang="ja-JP" sz="2400" dirty="0">
              <a:latin typeface="Meiryo UI" panose="020B0604030504040204" pitchFamily="50" charset="-128"/>
              <a:ea typeface="Meiryo UI" panose="020B0604030504040204" pitchFamily="50" charset="-128"/>
            </a:endParaRPr>
          </a:p>
          <a:p>
            <a:pPr marL="400050" lvl="1" indent="0">
              <a:buNone/>
            </a:pPr>
            <a:r>
              <a:rPr lang="en-US" altLang="ja-JP" sz="2400" dirty="0">
                <a:latin typeface="Meiryo UI" panose="020B0604030504040204" pitchFamily="50" charset="-128"/>
                <a:ea typeface="Meiryo UI" panose="020B0604030504040204" pitchFamily="50" charset="-128"/>
              </a:rPr>
              <a:t>1-6</a:t>
            </a:r>
            <a:r>
              <a:rPr lang="ja-JP" altLang="en-US" sz="2400" dirty="0">
                <a:latin typeface="Meiryo UI" panose="020B0604030504040204" pitchFamily="50" charset="-128"/>
                <a:ea typeface="Meiryo UI" panose="020B0604030504040204" pitchFamily="50" charset="-128"/>
              </a:rPr>
              <a:t>　基本施策３「民におけるデータ活用の促進」</a:t>
            </a:r>
            <a:endParaRPr lang="en-US" altLang="ja-JP" sz="2400" dirty="0">
              <a:latin typeface="Meiryo UI" panose="020B0604030504040204" pitchFamily="50" charset="-128"/>
              <a:ea typeface="Meiryo UI" panose="020B0604030504040204" pitchFamily="50" charset="-128"/>
            </a:endParaRPr>
          </a:p>
          <a:p>
            <a:pPr marL="0" indent="0">
              <a:buNone/>
            </a:pPr>
            <a:endParaRPr lang="en-US" altLang="ja-JP" sz="2800" dirty="0">
              <a:latin typeface="Meiryo UI" panose="020B0604030504040204" pitchFamily="50" charset="-128"/>
              <a:ea typeface="Meiryo UI" panose="020B0604030504040204" pitchFamily="50" charset="-128"/>
            </a:endParaRPr>
          </a:p>
          <a:p>
            <a:pPr marL="0" indent="0">
              <a:buNone/>
            </a:pPr>
            <a:r>
              <a:rPr lang="ja-JP" altLang="en-US" sz="2800" dirty="0">
                <a:latin typeface="Meiryo UI" panose="020B0604030504040204" pitchFamily="50" charset="-128"/>
                <a:ea typeface="Meiryo UI" panose="020B0604030504040204" pitchFamily="50" charset="-128"/>
              </a:rPr>
              <a:t>２</a:t>
            </a:r>
            <a:r>
              <a:rPr lang="en-US" altLang="ja-JP" sz="2800" dirty="0">
                <a:latin typeface="Meiryo UI" panose="020B0604030504040204" pitchFamily="50" charset="-128"/>
                <a:ea typeface="Meiryo UI" panose="020B0604030504040204" pitchFamily="50" charset="-128"/>
              </a:rPr>
              <a:t>.</a:t>
            </a:r>
            <a:r>
              <a:rPr lang="ja-JP" altLang="en-US" sz="2800" dirty="0">
                <a:latin typeface="Meiryo UI" panose="020B0604030504040204" pitchFamily="50" charset="-128"/>
                <a:ea typeface="Meiryo UI" panose="020B0604030504040204" pitchFamily="50" charset="-128"/>
              </a:rPr>
              <a:t>岐阜県のオープンデータの取り組みについて</a:t>
            </a:r>
            <a:endParaRPr lang="en-US" altLang="ja-JP" sz="2800" dirty="0">
              <a:latin typeface="Meiryo UI" panose="020B0604030504040204" pitchFamily="50" charset="-128"/>
              <a:ea typeface="Meiryo UI" panose="020B0604030504040204" pitchFamily="50" charset="-128"/>
            </a:endParaRPr>
          </a:p>
          <a:p>
            <a:pPr marL="400050" lvl="1" indent="0">
              <a:buNone/>
            </a:pPr>
            <a:r>
              <a:rPr lang="en-US" altLang="ja-JP" sz="2400" dirty="0">
                <a:latin typeface="Meiryo UI" panose="020B0604030504040204" pitchFamily="50" charset="-128"/>
                <a:ea typeface="Meiryo UI" panose="020B0604030504040204" pitchFamily="50" charset="-128"/>
              </a:rPr>
              <a:t>2-1</a:t>
            </a:r>
            <a:r>
              <a:rPr lang="ja-JP" altLang="en-US" sz="2400" dirty="0">
                <a:latin typeface="Meiryo UI" panose="020B0604030504040204" pitchFamily="50" charset="-128"/>
                <a:ea typeface="Meiryo UI" panose="020B0604030504040204" pitchFamily="50" charset="-128"/>
              </a:rPr>
              <a:t>　岐阜県のこれまでの取り組み</a:t>
            </a:r>
            <a:endParaRPr lang="en-US" altLang="ja-JP" sz="2400" dirty="0">
              <a:latin typeface="Meiryo UI" panose="020B0604030504040204" pitchFamily="50" charset="-128"/>
              <a:ea typeface="Meiryo UI" panose="020B0604030504040204" pitchFamily="50" charset="-128"/>
            </a:endParaRPr>
          </a:p>
          <a:p>
            <a:pPr marL="400050" lvl="1" indent="0">
              <a:buNone/>
            </a:pPr>
            <a:r>
              <a:rPr lang="en-US" altLang="ja-JP" sz="2400" dirty="0">
                <a:latin typeface="Meiryo UI" panose="020B0604030504040204" pitchFamily="50" charset="-128"/>
                <a:ea typeface="Meiryo UI" panose="020B0604030504040204" pitchFamily="50" charset="-128"/>
              </a:rPr>
              <a:t>2-2</a:t>
            </a:r>
            <a:r>
              <a:rPr lang="ja-JP" altLang="en-US" sz="2400" dirty="0">
                <a:latin typeface="Meiryo UI" panose="020B0604030504040204" pitchFamily="50" charset="-128"/>
                <a:ea typeface="Meiryo UI" panose="020B0604030504040204" pitchFamily="50" charset="-128"/>
              </a:rPr>
              <a:t>　岐阜県における今後の展開</a:t>
            </a:r>
            <a:endParaRPr lang="en-US" altLang="ja-JP" sz="2400" dirty="0">
              <a:latin typeface="Meiryo UI" panose="020B0604030504040204" pitchFamily="50" charset="-128"/>
              <a:ea typeface="Meiryo UI" panose="020B0604030504040204" pitchFamily="50" charset="-128"/>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スライド番号プレースホルダー 3"/>
          <p:cNvSpPr>
            <a:spLocks noGrp="1"/>
          </p:cNvSpPr>
          <p:nvPr>
            <p:ph type="sldNum" sz="quarter" idx="12"/>
          </p:nvPr>
        </p:nvSpPr>
        <p:spPr>
          <a:noFill/>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fld id="{069331CD-9825-4BD7-9E33-CC87882AC297}" type="slidenum">
              <a:rPr lang="ja-JP" altLang="en-US">
                <a:solidFill>
                  <a:srgbClr val="898989"/>
                </a:solidFill>
                <a:latin typeface="ＭＳ Ｐゴシック" panose="020B0600070205080204" pitchFamily="50" charset="-128"/>
              </a:rPr>
              <a:pPr/>
              <a:t>20</a:t>
            </a:fld>
            <a:endParaRPr lang="ja-JP" altLang="en-US">
              <a:solidFill>
                <a:srgbClr val="898989"/>
              </a:solidFill>
              <a:latin typeface="ＭＳ Ｐゴシック" panose="020B0600070205080204" pitchFamily="50" charset="-128"/>
            </a:endParaRPr>
          </a:p>
        </p:txBody>
      </p:sp>
      <p:sp>
        <p:nvSpPr>
          <p:cNvPr id="9219" name="タイトル 1"/>
          <p:cNvSpPr>
            <a:spLocks noGrp="1" noChangeArrowheads="1"/>
          </p:cNvSpPr>
          <p:nvPr>
            <p:ph type="title" idx="4294967295"/>
          </p:nvPr>
        </p:nvSpPr>
        <p:spPr bwMode="auto">
          <a:xfrm>
            <a:off x="0" y="116632"/>
            <a:ext cx="9144000" cy="561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ja-JP" altLang="en-US" sz="2200" b="1" dirty="0">
                <a:solidFill>
                  <a:schemeClr val="bg1"/>
                </a:solidFill>
                <a:latin typeface="Meiryo UI" panose="020B0604030504040204" pitchFamily="50" charset="-128"/>
                <a:ea typeface="Meiryo UI" panose="020B0604030504040204" pitchFamily="50" charset="-128"/>
              </a:rPr>
              <a:t>参考．全国の状況</a:t>
            </a:r>
            <a:endParaRPr lang="ja-JP" altLang="en-US" sz="1600" b="1" dirty="0">
              <a:solidFill>
                <a:schemeClr val="bg1"/>
              </a:solidFill>
              <a:latin typeface="Meiryo UI" panose="020B0604030504040204" pitchFamily="50" charset="-128"/>
              <a:ea typeface="Meiryo UI" panose="020B0604030504040204" pitchFamily="50" charset="-128"/>
            </a:endParaRPr>
          </a:p>
        </p:txBody>
      </p:sp>
      <p:pic>
        <p:nvPicPr>
          <p:cNvPr id="5" name="図 4"/>
          <p:cNvPicPr>
            <a:picLocks noChangeAspect="1"/>
          </p:cNvPicPr>
          <p:nvPr/>
        </p:nvPicPr>
        <p:blipFill>
          <a:blip r:embed="rId3"/>
          <a:stretch>
            <a:fillRect/>
          </a:stretch>
        </p:blipFill>
        <p:spPr>
          <a:xfrm>
            <a:off x="330933" y="873124"/>
            <a:ext cx="8355867" cy="5356127"/>
          </a:xfrm>
          <a:prstGeom prst="rect">
            <a:avLst/>
          </a:prstGeom>
        </p:spPr>
      </p:pic>
      <p:sp>
        <p:nvSpPr>
          <p:cNvPr id="6" name="正方形/長方形 5"/>
          <p:cNvSpPr/>
          <p:nvPr/>
        </p:nvSpPr>
        <p:spPr>
          <a:xfrm>
            <a:off x="611560" y="6366594"/>
            <a:ext cx="7538987" cy="276999"/>
          </a:xfrm>
          <a:prstGeom prst="rect">
            <a:avLst/>
          </a:prstGeom>
        </p:spPr>
        <p:txBody>
          <a:bodyPr wrap="none">
            <a:spAutoFit/>
          </a:bodyPr>
          <a:lstStyle/>
          <a:p>
            <a:r>
              <a:rPr lang="ja-JP" altLang="en-US" sz="1200" dirty="0">
                <a:latin typeface="Meiryo UI" panose="020B0604030504040204" pitchFamily="50" charset="-128"/>
                <a:ea typeface="Meiryo UI" panose="020B0604030504040204" pitchFamily="50" charset="-128"/>
              </a:rPr>
              <a:t>政府</a:t>
            </a:r>
            <a:r>
              <a:rPr lang="en-US" altLang="ja-JP" sz="1200" dirty="0">
                <a:latin typeface="Meiryo UI" panose="020B0604030504040204" pitchFamily="50" charset="-128"/>
                <a:ea typeface="Meiryo UI" panose="020B0604030504040204" pitchFamily="50" charset="-128"/>
              </a:rPr>
              <a:t>CIO</a:t>
            </a:r>
            <a:r>
              <a:rPr lang="ja-JP" altLang="en-US" sz="1200" dirty="0">
                <a:latin typeface="Meiryo UI" panose="020B0604030504040204" pitchFamily="50" charset="-128"/>
                <a:ea typeface="Meiryo UI" panose="020B0604030504040204" pitchFamily="50" charset="-128"/>
              </a:rPr>
              <a:t>ポータル　「地方公共団体におけるオープンデータの取り組み状況」より　</a:t>
            </a:r>
            <a:r>
              <a:rPr lang="en-US" altLang="ja-JP" sz="1200" dirty="0">
                <a:latin typeface="Meiryo UI" panose="020B0604030504040204" pitchFamily="50" charset="-128"/>
                <a:ea typeface="Meiryo UI" panose="020B0604030504040204" pitchFamily="50" charset="-128"/>
              </a:rPr>
              <a:t>https://cio.go.jp/policy-opendata</a:t>
            </a:r>
            <a:endParaRPr lang="ja-JP" altLang="en-US"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521395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スライド番号プレースホルダー 3"/>
          <p:cNvSpPr>
            <a:spLocks noGrp="1"/>
          </p:cNvSpPr>
          <p:nvPr>
            <p:ph type="sldNum" sz="quarter" idx="12"/>
          </p:nvPr>
        </p:nvSpPr>
        <p:spPr>
          <a:noFill/>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fld id="{069331CD-9825-4BD7-9E33-CC87882AC297}" type="slidenum">
              <a:rPr lang="ja-JP" altLang="en-US">
                <a:solidFill>
                  <a:srgbClr val="898989"/>
                </a:solidFill>
                <a:latin typeface="ＭＳ Ｐゴシック" panose="020B0600070205080204" pitchFamily="50" charset="-128"/>
              </a:rPr>
              <a:pPr/>
              <a:t>21</a:t>
            </a:fld>
            <a:endParaRPr lang="ja-JP" altLang="en-US">
              <a:solidFill>
                <a:srgbClr val="898989"/>
              </a:solidFill>
              <a:latin typeface="ＭＳ Ｐゴシック" panose="020B0600070205080204" pitchFamily="50" charset="-128"/>
            </a:endParaRPr>
          </a:p>
        </p:txBody>
      </p:sp>
      <p:sp>
        <p:nvSpPr>
          <p:cNvPr id="9219" name="タイトル 1"/>
          <p:cNvSpPr>
            <a:spLocks noGrp="1" noChangeArrowheads="1"/>
          </p:cNvSpPr>
          <p:nvPr>
            <p:ph type="title" idx="4294967295"/>
          </p:nvPr>
        </p:nvSpPr>
        <p:spPr bwMode="auto">
          <a:xfrm>
            <a:off x="0" y="116632"/>
            <a:ext cx="9144000" cy="561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ja-JP" altLang="en-US" sz="2200" b="1" dirty="0">
                <a:solidFill>
                  <a:schemeClr val="bg1"/>
                </a:solidFill>
                <a:latin typeface="Meiryo UI" panose="020B0604030504040204" pitchFamily="50" charset="-128"/>
                <a:ea typeface="Meiryo UI" panose="020B0604030504040204" pitchFamily="50" charset="-128"/>
              </a:rPr>
              <a:t>２－２．岐阜県における今後の展開</a:t>
            </a:r>
            <a:endParaRPr lang="ja-JP" altLang="en-US" sz="1600" b="1" dirty="0">
              <a:solidFill>
                <a:schemeClr val="bg1"/>
              </a:solidFill>
              <a:latin typeface="Meiryo UI" panose="020B0604030504040204" pitchFamily="50" charset="-128"/>
              <a:ea typeface="Meiryo UI" panose="020B0604030504040204" pitchFamily="50" charset="-128"/>
            </a:endParaRPr>
          </a:p>
        </p:txBody>
      </p:sp>
      <p:graphicFrame>
        <p:nvGraphicFramePr>
          <p:cNvPr id="4" name="表 3"/>
          <p:cNvGraphicFramePr>
            <a:graphicFrameLocks noGrp="1"/>
          </p:cNvGraphicFramePr>
          <p:nvPr>
            <p:extLst>
              <p:ext uri="{D42A27DB-BD31-4B8C-83A1-F6EECF244321}">
                <p14:modId xmlns:p14="http://schemas.microsoft.com/office/powerpoint/2010/main" val="2106636871"/>
              </p:ext>
            </p:extLst>
          </p:nvPr>
        </p:nvGraphicFramePr>
        <p:xfrm>
          <a:off x="179512" y="2132856"/>
          <a:ext cx="4248472" cy="4632960"/>
        </p:xfrm>
        <a:graphic>
          <a:graphicData uri="http://schemas.openxmlformats.org/drawingml/2006/table">
            <a:tbl>
              <a:tblPr firstRow="1" bandRow="1">
                <a:tableStyleId>{5C22544A-7EE6-4342-B048-85BDC9FD1C3A}</a:tableStyleId>
              </a:tblPr>
              <a:tblGrid>
                <a:gridCol w="936104">
                  <a:extLst>
                    <a:ext uri="{9D8B030D-6E8A-4147-A177-3AD203B41FA5}">
                      <a16:colId xmlns:a16="http://schemas.microsoft.com/office/drawing/2014/main" val="398138744"/>
                    </a:ext>
                  </a:extLst>
                </a:gridCol>
                <a:gridCol w="3312368">
                  <a:extLst>
                    <a:ext uri="{9D8B030D-6E8A-4147-A177-3AD203B41FA5}">
                      <a16:colId xmlns:a16="http://schemas.microsoft.com/office/drawing/2014/main" val="326787381"/>
                    </a:ext>
                  </a:extLst>
                </a:gridCol>
              </a:tblGrid>
              <a:tr h="324000">
                <a:tc>
                  <a:txBody>
                    <a:bodyPr/>
                    <a:lstStyle/>
                    <a:p>
                      <a:pPr algn="ctr"/>
                      <a:r>
                        <a:rPr kumimoji="1" lang="ja-JP" altLang="en-US" dirty="0"/>
                        <a:t>＃</a:t>
                      </a:r>
                    </a:p>
                  </a:txBody>
                  <a:tcPr/>
                </a:tc>
                <a:tc>
                  <a:txBody>
                    <a:bodyPr/>
                    <a:lstStyle/>
                    <a:p>
                      <a:pPr algn="ctr"/>
                      <a:r>
                        <a:rPr kumimoji="1" lang="ja-JP" altLang="en-US" dirty="0">
                          <a:latin typeface="Meiryo UI" panose="020B0604030504040204" pitchFamily="50" charset="-128"/>
                          <a:ea typeface="Meiryo UI" panose="020B0604030504040204" pitchFamily="50" charset="-128"/>
                        </a:rPr>
                        <a:t>データ名</a:t>
                      </a:r>
                    </a:p>
                  </a:txBody>
                  <a:tcPr/>
                </a:tc>
                <a:extLst>
                  <a:ext uri="{0D108BD9-81ED-4DB2-BD59-A6C34878D82A}">
                    <a16:rowId xmlns:a16="http://schemas.microsoft.com/office/drawing/2014/main" val="1178777867"/>
                  </a:ext>
                </a:extLst>
              </a:tr>
              <a:tr h="288000">
                <a:tc>
                  <a:txBody>
                    <a:bodyPr/>
                    <a:lstStyle/>
                    <a:p>
                      <a:pPr algn="r"/>
                      <a:r>
                        <a:rPr kumimoji="1" lang="ja-JP" altLang="en-US" sz="1400" dirty="0">
                          <a:latin typeface="Meiryo UI" panose="020B0604030504040204" pitchFamily="50" charset="-128"/>
                          <a:ea typeface="Meiryo UI" panose="020B0604030504040204" pitchFamily="50" charset="-128"/>
                        </a:rPr>
                        <a:t>１</a:t>
                      </a:r>
                    </a:p>
                  </a:txBody>
                  <a:tcPr/>
                </a:tc>
                <a:tc>
                  <a:txBody>
                    <a:bodyPr/>
                    <a:lstStyle/>
                    <a:p>
                      <a:r>
                        <a:rPr kumimoji="1" lang="en-US" altLang="ja-JP" sz="1400" b="1" dirty="0">
                          <a:solidFill>
                            <a:srgbClr val="FF0000"/>
                          </a:solidFill>
                          <a:latin typeface="Meiryo UI" panose="020B0604030504040204" pitchFamily="50" charset="-128"/>
                          <a:ea typeface="Meiryo UI" panose="020B0604030504040204" pitchFamily="50" charset="-128"/>
                        </a:rPr>
                        <a:t>AED</a:t>
                      </a:r>
                      <a:r>
                        <a:rPr kumimoji="1" lang="ja-JP" altLang="en-US" sz="1400" b="1" dirty="0">
                          <a:solidFill>
                            <a:srgbClr val="FF0000"/>
                          </a:solidFill>
                          <a:latin typeface="Meiryo UI" panose="020B0604030504040204" pitchFamily="50" charset="-128"/>
                          <a:ea typeface="Meiryo UI" panose="020B0604030504040204" pitchFamily="50" charset="-128"/>
                        </a:rPr>
                        <a:t>設置個所一覧</a:t>
                      </a:r>
                    </a:p>
                  </a:txBody>
                  <a:tcPr/>
                </a:tc>
                <a:extLst>
                  <a:ext uri="{0D108BD9-81ED-4DB2-BD59-A6C34878D82A}">
                    <a16:rowId xmlns:a16="http://schemas.microsoft.com/office/drawing/2014/main" val="989472050"/>
                  </a:ext>
                </a:extLst>
              </a:tr>
              <a:tr h="288000">
                <a:tc>
                  <a:txBody>
                    <a:bodyPr/>
                    <a:lstStyle/>
                    <a:p>
                      <a:pPr algn="r"/>
                      <a:r>
                        <a:rPr kumimoji="1" lang="ja-JP" altLang="en-US" sz="1400" dirty="0">
                          <a:latin typeface="Meiryo UI" panose="020B0604030504040204" pitchFamily="50" charset="-128"/>
                          <a:ea typeface="Meiryo UI" panose="020B0604030504040204" pitchFamily="50" charset="-128"/>
                        </a:rPr>
                        <a:t>２</a:t>
                      </a:r>
                    </a:p>
                  </a:txBody>
                  <a:tcPr/>
                </a:tc>
                <a:tc>
                  <a:txBody>
                    <a:bodyPr/>
                    <a:lstStyle/>
                    <a:p>
                      <a:r>
                        <a:rPr kumimoji="1" lang="ja-JP" altLang="en-US" sz="1400" dirty="0">
                          <a:latin typeface="Meiryo UI" panose="020B0604030504040204" pitchFamily="50" charset="-128"/>
                          <a:ea typeface="Meiryo UI" panose="020B0604030504040204" pitchFamily="50" charset="-128"/>
                        </a:rPr>
                        <a:t>介護サービス事業所一覧</a:t>
                      </a:r>
                    </a:p>
                  </a:txBody>
                  <a:tcPr/>
                </a:tc>
                <a:extLst>
                  <a:ext uri="{0D108BD9-81ED-4DB2-BD59-A6C34878D82A}">
                    <a16:rowId xmlns:a16="http://schemas.microsoft.com/office/drawing/2014/main" val="915356224"/>
                  </a:ext>
                </a:extLst>
              </a:tr>
              <a:tr h="288000">
                <a:tc>
                  <a:txBody>
                    <a:bodyPr/>
                    <a:lstStyle/>
                    <a:p>
                      <a:pPr algn="r"/>
                      <a:r>
                        <a:rPr kumimoji="1" lang="ja-JP" altLang="en-US" sz="1400" dirty="0">
                          <a:latin typeface="Meiryo UI" panose="020B0604030504040204" pitchFamily="50" charset="-128"/>
                          <a:ea typeface="Meiryo UI" panose="020B0604030504040204" pitchFamily="50" charset="-128"/>
                        </a:rPr>
                        <a:t>３</a:t>
                      </a:r>
                    </a:p>
                  </a:txBody>
                  <a:tcPr/>
                </a:tc>
                <a:tc>
                  <a:txBody>
                    <a:bodyPr/>
                    <a:lstStyle/>
                    <a:p>
                      <a:r>
                        <a:rPr kumimoji="1" lang="ja-JP" altLang="en-US" sz="1400" dirty="0">
                          <a:latin typeface="Meiryo UI" panose="020B0604030504040204" pitchFamily="50" charset="-128"/>
                          <a:ea typeface="Meiryo UI" panose="020B0604030504040204" pitchFamily="50" charset="-128"/>
                        </a:rPr>
                        <a:t>医療機関一覧</a:t>
                      </a:r>
                    </a:p>
                  </a:txBody>
                  <a:tcPr/>
                </a:tc>
                <a:extLst>
                  <a:ext uri="{0D108BD9-81ED-4DB2-BD59-A6C34878D82A}">
                    <a16:rowId xmlns:a16="http://schemas.microsoft.com/office/drawing/2014/main" val="887557753"/>
                  </a:ext>
                </a:extLst>
              </a:tr>
              <a:tr h="288000">
                <a:tc>
                  <a:txBody>
                    <a:bodyPr/>
                    <a:lstStyle/>
                    <a:p>
                      <a:pPr algn="r"/>
                      <a:r>
                        <a:rPr kumimoji="1" lang="ja-JP" altLang="en-US" sz="1400" dirty="0">
                          <a:latin typeface="Meiryo UI" panose="020B0604030504040204" pitchFamily="50" charset="-128"/>
                          <a:ea typeface="Meiryo UI" panose="020B0604030504040204" pitchFamily="50" charset="-128"/>
                        </a:rPr>
                        <a:t>４</a:t>
                      </a:r>
                    </a:p>
                  </a:txBody>
                  <a:tcPr/>
                </a:tc>
                <a:tc>
                  <a:txBody>
                    <a:bodyPr/>
                    <a:lstStyle/>
                    <a:p>
                      <a:r>
                        <a:rPr kumimoji="1" lang="ja-JP" altLang="en-US" sz="1400" dirty="0">
                          <a:latin typeface="Meiryo UI" panose="020B0604030504040204" pitchFamily="50" charset="-128"/>
                          <a:ea typeface="Meiryo UI" panose="020B0604030504040204" pitchFamily="50" charset="-128"/>
                        </a:rPr>
                        <a:t>文化財一覧</a:t>
                      </a:r>
                    </a:p>
                  </a:txBody>
                  <a:tcPr/>
                </a:tc>
                <a:extLst>
                  <a:ext uri="{0D108BD9-81ED-4DB2-BD59-A6C34878D82A}">
                    <a16:rowId xmlns:a16="http://schemas.microsoft.com/office/drawing/2014/main" val="2198057804"/>
                  </a:ext>
                </a:extLst>
              </a:tr>
              <a:tr h="288000">
                <a:tc>
                  <a:txBody>
                    <a:bodyPr/>
                    <a:lstStyle/>
                    <a:p>
                      <a:pPr algn="r"/>
                      <a:r>
                        <a:rPr kumimoji="1" lang="ja-JP" altLang="en-US" sz="1400" dirty="0">
                          <a:latin typeface="Meiryo UI" panose="020B0604030504040204" pitchFamily="50" charset="-128"/>
                          <a:ea typeface="Meiryo UI" panose="020B0604030504040204" pitchFamily="50" charset="-128"/>
                        </a:rPr>
                        <a:t>５</a:t>
                      </a:r>
                    </a:p>
                  </a:txBody>
                  <a:tcPr/>
                </a:tc>
                <a:tc>
                  <a:txBody>
                    <a:bodyPr/>
                    <a:lstStyle/>
                    <a:p>
                      <a:r>
                        <a:rPr kumimoji="1" lang="ja-JP" altLang="en-US" sz="1400" dirty="0">
                          <a:latin typeface="Meiryo UI" panose="020B0604030504040204" pitchFamily="50" charset="-128"/>
                          <a:ea typeface="Meiryo UI" panose="020B0604030504040204" pitchFamily="50" charset="-128"/>
                        </a:rPr>
                        <a:t>観光施設一覧</a:t>
                      </a:r>
                    </a:p>
                  </a:txBody>
                  <a:tcPr/>
                </a:tc>
                <a:extLst>
                  <a:ext uri="{0D108BD9-81ED-4DB2-BD59-A6C34878D82A}">
                    <a16:rowId xmlns:a16="http://schemas.microsoft.com/office/drawing/2014/main" val="3614466273"/>
                  </a:ext>
                </a:extLst>
              </a:tr>
              <a:tr h="288000">
                <a:tc>
                  <a:txBody>
                    <a:bodyPr/>
                    <a:lstStyle/>
                    <a:p>
                      <a:pPr algn="r"/>
                      <a:r>
                        <a:rPr kumimoji="1" lang="ja-JP" altLang="en-US" sz="1400" dirty="0">
                          <a:latin typeface="Meiryo UI" panose="020B0604030504040204" pitchFamily="50" charset="-128"/>
                          <a:ea typeface="Meiryo UI" panose="020B0604030504040204" pitchFamily="50" charset="-128"/>
                        </a:rPr>
                        <a:t>６</a:t>
                      </a:r>
                    </a:p>
                  </a:txBody>
                  <a:tcPr/>
                </a:tc>
                <a:tc>
                  <a:txBody>
                    <a:bodyPr/>
                    <a:lstStyle/>
                    <a:p>
                      <a:r>
                        <a:rPr kumimoji="1" lang="ja-JP" altLang="en-US" sz="1400" dirty="0">
                          <a:latin typeface="Meiryo UI" panose="020B0604030504040204" pitchFamily="50" charset="-128"/>
                          <a:ea typeface="Meiryo UI" panose="020B0604030504040204" pitchFamily="50" charset="-128"/>
                        </a:rPr>
                        <a:t>イベント一覧</a:t>
                      </a:r>
                    </a:p>
                  </a:txBody>
                  <a:tcPr/>
                </a:tc>
                <a:extLst>
                  <a:ext uri="{0D108BD9-81ED-4DB2-BD59-A6C34878D82A}">
                    <a16:rowId xmlns:a16="http://schemas.microsoft.com/office/drawing/2014/main" val="3377798602"/>
                  </a:ext>
                </a:extLst>
              </a:tr>
              <a:tr h="288000">
                <a:tc>
                  <a:txBody>
                    <a:bodyPr/>
                    <a:lstStyle/>
                    <a:p>
                      <a:pPr algn="r"/>
                      <a:r>
                        <a:rPr kumimoji="1" lang="ja-JP" altLang="en-US" sz="1400" dirty="0">
                          <a:latin typeface="Meiryo UI" panose="020B0604030504040204" pitchFamily="50" charset="-128"/>
                          <a:ea typeface="Meiryo UI" panose="020B0604030504040204" pitchFamily="50" charset="-128"/>
                        </a:rPr>
                        <a:t>７</a:t>
                      </a:r>
                    </a:p>
                  </a:txBody>
                  <a:tcPr/>
                </a:tc>
                <a:tc>
                  <a:txBody>
                    <a:bodyPr/>
                    <a:lstStyle/>
                    <a:p>
                      <a:r>
                        <a:rPr kumimoji="1" lang="ja-JP" altLang="en-US" sz="1400" dirty="0">
                          <a:latin typeface="Meiryo UI" panose="020B0604030504040204" pitchFamily="50" charset="-128"/>
                          <a:ea typeface="Meiryo UI" panose="020B0604030504040204" pitchFamily="50" charset="-128"/>
                        </a:rPr>
                        <a:t>公衆無線</a:t>
                      </a:r>
                      <a:r>
                        <a:rPr kumimoji="1" lang="en-US" altLang="ja-JP" sz="1400" dirty="0">
                          <a:latin typeface="Meiryo UI" panose="020B0604030504040204" pitchFamily="50" charset="-128"/>
                          <a:ea typeface="Meiryo UI" panose="020B0604030504040204" pitchFamily="50" charset="-128"/>
                        </a:rPr>
                        <a:t>LAN</a:t>
                      </a:r>
                      <a:r>
                        <a:rPr kumimoji="1" lang="ja-JP" altLang="en-US" sz="1400" dirty="0">
                          <a:latin typeface="Meiryo UI" panose="020B0604030504040204" pitchFamily="50" charset="-128"/>
                          <a:ea typeface="Meiryo UI" panose="020B0604030504040204" pitchFamily="50" charset="-128"/>
                        </a:rPr>
                        <a:t>アクセスポイント一覧</a:t>
                      </a:r>
                    </a:p>
                  </a:txBody>
                  <a:tcPr/>
                </a:tc>
                <a:extLst>
                  <a:ext uri="{0D108BD9-81ED-4DB2-BD59-A6C34878D82A}">
                    <a16:rowId xmlns:a16="http://schemas.microsoft.com/office/drawing/2014/main" val="3667411854"/>
                  </a:ext>
                </a:extLst>
              </a:tr>
              <a:tr h="288000">
                <a:tc>
                  <a:txBody>
                    <a:bodyPr/>
                    <a:lstStyle/>
                    <a:p>
                      <a:pPr algn="r"/>
                      <a:r>
                        <a:rPr kumimoji="1" lang="ja-JP" altLang="en-US" sz="1400" dirty="0">
                          <a:latin typeface="Meiryo UI" panose="020B0604030504040204" pitchFamily="50" charset="-128"/>
                          <a:ea typeface="Meiryo UI" panose="020B0604030504040204" pitchFamily="50" charset="-128"/>
                        </a:rPr>
                        <a:t>８</a:t>
                      </a:r>
                    </a:p>
                  </a:txBody>
                  <a:tcPr/>
                </a:tc>
                <a:tc>
                  <a:txBody>
                    <a:bodyPr/>
                    <a:lstStyle/>
                    <a:p>
                      <a:r>
                        <a:rPr kumimoji="1" lang="ja-JP" altLang="en-US" sz="1400" dirty="0">
                          <a:latin typeface="Meiryo UI" panose="020B0604030504040204" pitchFamily="50" charset="-128"/>
                          <a:ea typeface="Meiryo UI" panose="020B0604030504040204" pitchFamily="50" charset="-128"/>
                        </a:rPr>
                        <a:t>公衆トイレ一覧</a:t>
                      </a:r>
                    </a:p>
                  </a:txBody>
                  <a:tcPr/>
                </a:tc>
                <a:extLst>
                  <a:ext uri="{0D108BD9-81ED-4DB2-BD59-A6C34878D82A}">
                    <a16:rowId xmlns:a16="http://schemas.microsoft.com/office/drawing/2014/main" val="3430330873"/>
                  </a:ext>
                </a:extLst>
              </a:tr>
              <a:tr h="288000">
                <a:tc>
                  <a:txBody>
                    <a:bodyPr/>
                    <a:lstStyle/>
                    <a:p>
                      <a:pPr algn="r"/>
                      <a:r>
                        <a:rPr kumimoji="1" lang="ja-JP" altLang="en-US" sz="1400" dirty="0">
                          <a:latin typeface="Meiryo UI" panose="020B0604030504040204" pitchFamily="50" charset="-128"/>
                          <a:ea typeface="Meiryo UI" panose="020B0604030504040204" pitchFamily="50" charset="-128"/>
                        </a:rPr>
                        <a:t>９</a:t>
                      </a:r>
                    </a:p>
                  </a:txBody>
                  <a:tcPr/>
                </a:tc>
                <a:tc>
                  <a:txBody>
                    <a:bodyPr/>
                    <a:lstStyle/>
                    <a:p>
                      <a:r>
                        <a:rPr kumimoji="1" lang="ja-JP" altLang="en-US" sz="1400" dirty="0">
                          <a:latin typeface="Meiryo UI" panose="020B0604030504040204" pitchFamily="50" charset="-128"/>
                          <a:ea typeface="Meiryo UI" panose="020B0604030504040204" pitchFamily="50" charset="-128"/>
                        </a:rPr>
                        <a:t>消防水利一覧</a:t>
                      </a:r>
                    </a:p>
                  </a:txBody>
                  <a:tcPr/>
                </a:tc>
                <a:extLst>
                  <a:ext uri="{0D108BD9-81ED-4DB2-BD59-A6C34878D82A}">
                    <a16:rowId xmlns:a16="http://schemas.microsoft.com/office/drawing/2014/main" val="3111384075"/>
                  </a:ext>
                </a:extLst>
              </a:tr>
              <a:tr h="288000">
                <a:tc>
                  <a:txBody>
                    <a:bodyPr/>
                    <a:lstStyle/>
                    <a:p>
                      <a:pPr algn="r"/>
                      <a:r>
                        <a:rPr kumimoji="1" lang="ja-JP" altLang="en-US" sz="1400" dirty="0">
                          <a:latin typeface="Meiryo UI" panose="020B0604030504040204" pitchFamily="50" charset="-128"/>
                          <a:ea typeface="Meiryo UI" panose="020B0604030504040204" pitchFamily="50" charset="-128"/>
                        </a:rPr>
                        <a:t>１０</a:t>
                      </a:r>
                    </a:p>
                  </a:txBody>
                  <a:tcPr/>
                </a:tc>
                <a:tc>
                  <a:txBody>
                    <a:bodyPr/>
                    <a:lstStyle/>
                    <a:p>
                      <a:r>
                        <a:rPr kumimoji="1" lang="ja-JP" altLang="en-US" sz="1400" dirty="0">
                          <a:latin typeface="Meiryo UI" panose="020B0604030504040204" pitchFamily="50" charset="-128"/>
                          <a:ea typeface="Meiryo UI" panose="020B0604030504040204" pitchFamily="50" charset="-128"/>
                        </a:rPr>
                        <a:t>指定緊急避難場所一覧</a:t>
                      </a:r>
                    </a:p>
                  </a:txBody>
                  <a:tcPr/>
                </a:tc>
                <a:extLst>
                  <a:ext uri="{0D108BD9-81ED-4DB2-BD59-A6C34878D82A}">
                    <a16:rowId xmlns:a16="http://schemas.microsoft.com/office/drawing/2014/main" val="731361948"/>
                  </a:ext>
                </a:extLst>
              </a:tr>
              <a:tr h="288000">
                <a:tc>
                  <a:txBody>
                    <a:bodyPr/>
                    <a:lstStyle/>
                    <a:p>
                      <a:pPr algn="r"/>
                      <a:r>
                        <a:rPr kumimoji="1" lang="ja-JP" altLang="en-US" sz="1400" dirty="0">
                          <a:latin typeface="Meiryo UI" panose="020B0604030504040204" pitchFamily="50" charset="-128"/>
                          <a:ea typeface="Meiryo UI" panose="020B0604030504040204" pitchFamily="50" charset="-128"/>
                        </a:rPr>
                        <a:t>１１</a:t>
                      </a:r>
                    </a:p>
                  </a:txBody>
                  <a:tcPr/>
                </a:tc>
                <a:tc>
                  <a:txBody>
                    <a:bodyPr/>
                    <a:lstStyle/>
                    <a:p>
                      <a:r>
                        <a:rPr kumimoji="1" lang="ja-JP" altLang="en-US" sz="1400" b="1" dirty="0">
                          <a:solidFill>
                            <a:srgbClr val="FF0000"/>
                          </a:solidFill>
                          <a:latin typeface="Meiryo UI" panose="020B0604030504040204" pitchFamily="50" charset="-128"/>
                          <a:ea typeface="Meiryo UI" panose="020B0604030504040204" pitchFamily="50" charset="-128"/>
                        </a:rPr>
                        <a:t>地域・年齢別人口</a:t>
                      </a:r>
                    </a:p>
                  </a:txBody>
                  <a:tcPr/>
                </a:tc>
                <a:extLst>
                  <a:ext uri="{0D108BD9-81ED-4DB2-BD59-A6C34878D82A}">
                    <a16:rowId xmlns:a16="http://schemas.microsoft.com/office/drawing/2014/main" val="4059103542"/>
                  </a:ext>
                </a:extLst>
              </a:tr>
              <a:tr h="288000">
                <a:tc>
                  <a:txBody>
                    <a:bodyPr/>
                    <a:lstStyle/>
                    <a:p>
                      <a:pPr algn="r"/>
                      <a:r>
                        <a:rPr kumimoji="1" lang="ja-JP" altLang="en-US" sz="1400" dirty="0">
                          <a:latin typeface="Meiryo UI" panose="020B0604030504040204" pitchFamily="50" charset="-128"/>
                          <a:ea typeface="Meiryo UI" panose="020B0604030504040204" pitchFamily="50" charset="-128"/>
                        </a:rPr>
                        <a:t>１２</a:t>
                      </a:r>
                    </a:p>
                  </a:txBody>
                  <a:tcPr/>
                </a:tc>
                <a:tc>
                  <a:txBody>
                    <a:bodyPr/>
                    <a:lstStyle/>
                    <a:p>
                      <a:r>
                        <a:rPr kumimoji="1" lang="ja-JP" altLang="en-US" sz="1400" dirty="0">
                          <a:latin typeface="Meiryo UI" panose="020B0604030504040204" pitchFamily="50" charset="-128"/>
                          <a:ea typeface="Meiryo UI" panose="020B0604030504040204" pitchFamily="50" charset="-128"/>
                        </a:rPr>
                        <a:t>公共施設一覧</a:t>
                      </a:r>
                    </a:p>
                  </a:txBody>
                  <a:tcPr/>
                </a:tc>
                <a:extLst>
                  <a:ext uri="{0D108BD9-81ED-4DB2-BD59-A6C34878D82A}">
                    <a16:rowId xmlns:a16="http://schemas.microsoft.com/office/drawing/2014/main" val="2978714454"/>
                  </a:ext>
                </a:extLst>
              </a:tr>
              <a:tr h="288000">
                <a:tc>
                  <a:txBody>
                    <a:bodyPr/>
                    <a:lstStyle/>
                    <a:p>
                      <a:pPr algn="r"/>
                      <a:r>
                        <a:rPr kumimoji="1" lang="ja-JP" altLang="en-US" sz="1400" dirty="0">
                          <a:latin typeface="Meiryo UI" panose="020B0604030504040204" pitchFamily="50" charset="-128"/>
                          <a:ea typeface="Meiryo UI" panose="020B0604030504040204" pitchFamily="50" charset="-128"/>
                        </a:rPr>
                        <a:t>１３</a:t>
                      </a:r>
                    </a:p>
                  </a:txBody>
                  <a:tcPr/>
                </a:tc>
                <a:tc>
                  <a:txBody>
                    <a:bodyPr/>
                    <a:lstStyle/>
                    <a:p>
                      <a:r>
                        <a:rPr kumimoji="1" lang="ja-JP" altLang="en-US" sz="1400" dirty="0">
                          <a:latin typeface="Meiryo UI" panose="020B0604030504040204" pitchFamily="50" charset="-128"/>
                          <a:ea typeface="Meiryo UI" panose="020B0604030504040204" pitchFamily="50" charset="-128"/>
                        </a:rPr>
                        <a:t>子育て施設一覧</a:t>
                      </a:r>
                    </a:p>
                  </a:txBody>
                  <a:tcPr/>
                </a:tc>
                <a:extLst>
                  <a:ext uri="{0D108BD9-81ED-4DB2-BD59-A6C34878D82A}">
                    <a16:rowId xmlns:a16="http://schemas.microsoft.com/office/drawing/2014/main" val="3758573165"/>
                  </a:ext>
                </a:extLst>
              </a:tr>
              <a:tr h="288000">
                <a:tc>
                  <a:txBody>
                    <a:bodyPr/>
                    <a:lstStyle/>
                    <a:p>
                      <a:pPr algn="r"/>
                      <a:r>
                        <a:rPr kumimoji="1" lang="ja-JP" altLang="en-US" sz="1400" dirty="0">
                          <a:latin typeface="Meiryo UI" panose="020B0604030504040204" pitchFamily="50" charset="-128"/>
                          <a:ea typeface="Meiryo UI" panose="020B0604030504040204" pitchFamily="50" charset="-128"/>
                        </a:rPr>
                        <a:t>１４</a:t>
                      </a:r>
                    </a:p>
                  </a:txBody>
                  <a:tcPr/>
                </a:tc>
                <a:tc>
                  <a:txBody>
                    <a:bodyPr/>
                    <a:lstStyle/>
                    <a:p>
                      <a:r>
                        <a:rPr kumimoji="1" lang="ja-JP" altLang="en-US" sz="1400" dirty="0">
                          <a:latin typeface="Meiryo UI" panose="020B0604030504040204" pitchFamily="50" charset="-128"/>
                          <a:ea typeface="Meiryo UI" panose="020B0604030504040204" pitchFamily="50" charset="-128"/>
                        </a:rPr>
                        <a:t>オープンデータ一覧</a:t>
                      </a:r>
                    </a:p>
                  </a:txBody>
                  <a:tcPr/>
                </a:tc>
                <a:extLst>
                  <a:ext uri="{0D108BD9-81ED-4DB2-BD59-A6C34878D82A}">
                    <a16:rowId xmlns:a16="http://schemas.microsoft.com/office/drawing/2014/main" val="4220356077"/>
                  </a:ext>
                </a:extLst>
              </a:tr>
            </a:tbl>
          </a:graphicData>
        </a:graphic>
      </p:graphicFrame>
      <p:graphicFrame>
        <p:nvGraphicFramePr>
          <p:cNvPr id="8" name="表 7"/>
          <p:cNvGraphicFramePr>
            <a:graphicFrameLocks noGrp="1"/>
          </p:cNvGraphicFramePr>
          <p:nvPr>
            <p:extLst>
              <p:ext uri="{D42A27DB-BD31-4B8C-83A1-F6EECF244321}">
                <p14:modId xmlns:p14="http://schemas.microsoft.com/office/powerpoint/2010/main" val="2250030668"/>
              </p:ext>
            </p:extLst>
          </p:nvPr>
        </p:nvGraphicFramePr>
        <p:xfrm>
          <a:off x="4716016" y="2132856"/>
          <a:ext cx="4248472" cy="1889760"/>
        </p:xfrm>
        <a:graphic>
          <a:graphicData uri="http://schemas.openxmlformats.org/drawingml/2006/table">
            <a:tbl>
              <a:tblPr firstRow="1" bandRow="1">
                <a:tableStyleId>{5C22544A-7EE6-4342-B048-85BDC9FD1C3A}</a:tableStyleId>
              </a:tblPr>
              <a:tblGrid>
                <a:gridCol w="720080">
                  <a:extLst>
                    <a:ext uri="{9D8B030D-6E8A-4147-A177-3AD203B41FA5}">
                      <a16:colId xmlns:a16="http://schemas.microsoft.com/office/drawing/2014/main" val="398138744"/>
                    </a:ext>
                  </a:extLst>
                </a:gridCol>
                <a:gridCol w="3528392">
                  <a:extLst>
                    <a:ext uri="{9D8B030D-6E8A-4147-A177-3AD203B41FA5}">
                      <a16:colId xmlns:a16="http://schemas.microsoft.com/office/drawing/2014/main" val="326787381"/>
                    </a:ext>
                  </a:extLst>
                </a:gridCol>
              </a:tblGrid>
              <a:tr h="363277">
                <a:tc>
                  <a:txBody>
                    <a:bodyPr/>
                    <a:lstStyle/>
                    <a:p>
                      <a:pPr algn="ctr"/>
                      <a:r>
                        <a:rPr kumimoji="1" lang="ja-JP" altLang="en-US" dirty="0"/>
                        <a:t>＃</a:t>
                      </a:r>
                    </a:p>
                  </a:txBody>
                  <a:tcPr/>
                </a:tc>
                <a:tc>
                  <a:txBody>
                    <a:bodyPr/>
                    <a:lstStyle/>
                    <a:p>
                      <a:pPr algn="ctr"/>
                      <a:r>
                        <a:rPr kumimoji="1" lang="ja-JP" altLang="en-US" dirty="0">
                          <a:latin typeface="Meiryo UI" panose="020B0604030504040204" pitchFamily="50" charset="-128"/>
                          <a:ea typeface="Meiryo UI" panose="020B0604030504040204" pitchFamily="50" charset="-128"/>
                        </a:rPr>
                        <a:t>データ名</a:t>
                      </a:r>
                    </a:p>
                  </a:txBody>
                  <a:tcPr/>
                </a:tc>
                <a:extLst>
                  <a:ext uri="{0D108BD9-81ED-4DB2-BD59-A6C34878D82A}">
                    <a16:rowId xmlns:a16="http://schemas.microsoft.com/office/drawing/2014/main" val="1178777867"/>
                  </a:ext>
                </a:extLst>
              </a:tr>
              <a:tr h="288000">
                <a:tc>
                  <a:txBody>
                    <a:bodyPr/>
                    <a:lstStyle/>
                    <a:p>
                      <a:pPr algn="r"/>
                      <a:r>
                        <a:rPr kumimoji="1" lang="ja-JP" altLang="en-US" sz="1400" dirty="0">
                          <a:latin typeface="Meiryo UI" panose="020B0604030504040204" pitchFamily="50" charset="-128"/>
                          <a:ea typeface="Meiryo UI" panose="020B0604030504040204" pitchFamily="50" charset="-128"/>
                        </a:rPr>
                        <a:t>１</a:t>
                      </a:r>
                    </a:p>
                  </a:txBody>
                  <a:tcPr/>
                </a:tc>
                <a:tc>
                  <a:txBody>
                    <a:bodyPr/>
                    <a:lstStyle/>
                    <a:p>
                      <a:r>
                        <a:rPr kumimoji="1" lang="ja-JP" altLang="en-US" sz="1400" dirty="0">
                          <a:latin typeface="Meiryo UI" panose="020B0604030504040204" pitchFamily="50" charset="-128"/>
                          <a:ea typeface="Meiryo UI" panose="020B0604030504040204" pitchFamily="50" charset="-128"/>
                        </a:rPr>
                        <a:t>食品営業許可・届出一覧</a:t>
                      </a:r>
                    </a:p>
                  </a:txBody>
                  <a:tcPr/>
                </a:tc>
                <a:extLst>
                  <a:ext uri="{0D108BD9-81ED-4DB2-BD59-A6C34878D82A}">
                    <a16:rowId xmlns:a16="http://schemas.microsoft.com/office/drawing/2014/main" val="989472050"/>
                  </a:ext>
                </a:extLst>
              </a:tr>
              <a:tr h="288000">
                <a:tc>
                  <a:txBody>
                    <a:bodyPr/>
                    <a:lstStyle/>
                    <a:p>
                      <a:pPr algn="r"/>
                      <a:r>
                        <a:rPr kumimoji="1" lang="ja-JP" altLang="en-US" sz="1400" dirty="0">
                          <a:latin typeface="Meiryo UI" panose="020B0604030504040204" pitchFamily="50" charset="-128"/>
                          <a:ea typeface="Meiryo UI" panose="020B0604030504040204" pitchFamily="50" charset="-128"/>
                        </a:rPr>
                        <a:t>２</a:t>
                      </a:r>
                    </a:p>
                  </a:txBody>
                  <a:tcPr/>
                </a:tc>
                <a:tc>
                  <a:txBody>
                    <a:bodyPr/>
                    <a:lstStyle/>
                    <a:p>
                      <a:r>
                        <a:rPr kumimoji="1" lang="ja-JP" altLang="en-US" sz="1400" dirty="0">
                          <a:latin typeface="Meiryo UI" panose="020B0604030504040204" pitchFamily="50" charset="-128"/>
                          <a:ea typeface="Meiryo UI" panose="020B0604030504040204" pitchFamily="50" charset="-128"/>
                        </a:rPr>
                        <a:t>ボーリング柱状図等</a:t>
                      </a:r>
                    </a:p>
                  </a:txBody>
                  <a:tcPr/>
                </a:tc>
                <a:extLst>
                  <a:ext uri="{0D108BD9-81ED-4DB2-BD59-A6C34878D82A}">
                    <a16:rowId xmlns:a16="http://schemas.microsoft.com/office/drawing/2014/main" val="915356224"/>
                  </a:ext>
                </a:extLst>
              </a:tr>
              <a:tr h="288000">
                <a:tc>
                  <a:txBody>
                    <a:bodyPr/>
                    <a:lstStyle/>
                    <a:p>
                      <a:pPr algn="r"/>
                      <a:r>
                        <a:rPr kumimoji="1" lang="ja-JP" altLang="en-US" sz="1400" dirty="0">
                          <a:latin typeface="Meiryo UI" panose="020B0604030504040204" pitchFamily="50" charset="-128"/>
                          <a:ea typeface="Meiryo UI" panose="020B0604030504040204" pitchFamily="50" charset="-128"/>
                        </a:rPr>
                        <a:t>３</a:t>
                      </a:r>
                    </a:p>
                  </a:txBody>
                  <a:tcPr/>
                </a:tc>
                <a:tc>
                  <a:txBody>
                    <a:bodyPr/>
                    <a:lstStyle/>
                    <a:p>
                      <a:r>
                        <a:rPr kumimoji="1" lang="ja-JP" altLang="en-US" sz="1400" dirty="0">
                          <a:latin typeface="Meiryo UI" panose="020B0604030504040204" pitchFamily="50" charset="-128"/>
                          <a:ea typeface="Meiryo UI" panose="020B0604030504040204" pitchFamily="50" charset="-128"/>
                        </a:rPr>
                        <a:t>都市計画基礎調査情報</a:t>
                      </a:r>
                    </a:p>
                  </a:txBody>
                  <a:tcPr/>
                </a:tc>
                <a:extLst>
                  <a:ext uri="{0D108BD9-81ED-4DB2-BD59-A6C34878D82A}">
                    <a16:rowId xmlns:a16="http://schemas.microsoft.com/office/drawing/2014/main" val="887557753"/>
                  </a:ext>
                </a:extLst>
              </a:tr>
              <a:tr h="288000">
                <a:tc>
                  <a:txBody>
                    <a:bodyPr/>
                    <a:lstStyle/>
                    <a:p>
                      <a:pPr algn="r"/>
                      <a:r>
                        <a:rPr kumimoji="1" lang="ja-JP" altLang="en-US" sz="1400" dirty="0">
                          <a:latin typeface="Meiryo UI" panose="020B0604030504040204" pitchFamily="50" charset="-128"/>
                          <a:ea typeface="Meiryo UI" panose="020B0604030504040204" pitchFamily="50" charset="-128"/>
                        </a:rPr>
                        <a:t>４</a:t>
                      </a:r>
                    </a:p>
                  </a:txBody>
                  <a:tcPr/>
                </a:tc>
                <a:tc>
                  <a:txBody>
                    <a:bodyPr/>
                    <a:lstStyle/>
                    <a:p>
                      <a:r>
                        <a:rPr kumimoji="1" lang="ja-JP" altLang="en-US" sz="1400" dirty="0">
                          <a:latin typeface="Meiryo UI" panose="020B0604030504040204" pitchFamily="50" charset="-128"/>
                          <a:ea typeface="Meiryo UI" panose="020B0604030504040204" pitchFamily="50" charset="-128"/>
                        </a:rPr>
                        <a:t>調達情報</a:t>
                      </a:r>
                    </a:p>
                  </a:txBody>
                  <a:tcPr/>
                </a:tc>
                <a:extLst>
                  <a:ext uri="{0D108BD9-81ED-4DB2-BD59-A6C34878D82A}">
                    <a16:rowId xmlns:a16="http://schemas.microsoft.com/office/drawing/2014/main" val="2198057804"/>
                  </a:ext>
                </a:extLst>
              </a:tr>
              <a:tr h="288000">
                <a:tc>
                  <a:txBody>
                    <a:bodyPr/>
                    <a:lstStyle/>
                    <a:p>
                      <a:pPr algn="r"/>
                      <a:r>
                        <a:rPr kumimoji="1" lang="ja-JP" altLang="en-US" sz="1400" dirty="0">
                          <a:latin typeface="Meiryo UI" panose="020B0604030504040204" pitchFamily="50" charset="-128"/>
                          <a:ea typeface="Meiryo UI" panose="020B0604030504040204" pitchFamily="50" charset="-128"/>
                        </a:rPr>
                        <a:t>５</a:t>
                      </a:r>
                    </a:p>
                  </a:txBody>
                  <a:tcPr/>
                </a:tc>
                <a:tc>
                  <a:txBody>
                    <a:bodyPr/>
                    <a:lstStyle/>
                    <a:p>
                      <a:r>
                        <a:rPr kumimoji="1" lang="ja-JP" altLang="en-US" sz="1400" b="1" dirty="0">
                          <a:solidFill>
                            <a:srgbClr val="FF0000"/>
                          </a:solidFill>
                          <a:latin typeface="Meiryo UI" panose="020B0604030504040204" pitchFamily="50" charset="-128"/>
                          <a:ea typeface="Meiryo UI" panose="020B0604030504040204" pitchFamily="50" charset="-128"/>
                        </a:rPr>
                        <a:t>標準的なバス情報フォーマット（</a:t>
                      </a:r>
                      <a:r>
                        <a:rPr kumimoji="1" lang="en-US" altLang="ja-JP" sz="1400" b="1" dirty="0">
                          <a:solidFill>
                            <a:srgbClr val="FF0000"/>
                          </a:solidFill>
                          <a:latin typeface="Meiryo UI" panose="020B0604030504040204" pitchFamily="50" charset="-128"/>
                          <a:ea typeface="Meiryo UI" panose="020B0604030504040204" pitchFamily="50" charset="-128"/>
                        </a:rPr>
                        <a:t>GTFS-JP</a:t>
                      </a:r>
                      <a:r>
                        <a:rPr kumimoji="1" lang="ja-JP" altLang="en-US" sz="1400" b="1" dirty="0">
                          <a:solidFill>
                            <a:srgbClr val="FF0000"/>
                          </a:solidFill>
                          <a:latin typeface="Meiryo UI" panose="020B0604030504040204" pitchFamily="50" charset="-128"/>
                          <a:ea typeface="Meiryo UI" panose="020B0604030504040204" pitchFamily="50" charset="-128"/>
                        </a:rPr>
                        <a:t>）</a:t>
                      </a:r>
                    </a:p>
                  </a:txBody>
                  <a:tcPr/>
                </a:tc>
                <a:extLst>
                  <a:ext uri="{0D108BD9-81ED-4DB2-BD59-A6C34878D82A}">
                    <a16:rowId xmlns:a16="http://schemas.microsoft.com/office/drawing/2014/main" val="3614466273"/>
                  </a:ext>
                </a:extLst>
              </a:tr>
            </a:tbl>
          </a:graphicData>
        </a:graphic>
      </p:graphicFrame>
      <p:sp>
        <p:nvSpPr>
          <p:cNvPr id="9" name="正方形/長方形 2"/>
          <p:cNvSpPr>
            <a:spLocks noChangeArrowheads="1"/>
          </p:cNvSpPr>
          <p:nvPr/>
        </p:nvSpPr>
        <p:spPr bwMode="auto">
          <a:xfrm>
            <a:off x="179512" y="759400"/>
            <a:ext cx="850728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オープンデータ広域化の今後の展開</a:t>
            </a:r>
            <a:r>
              <a:rPr lang="ja-JP" altLang="ja-JP" sz="1800" b="1" dirty="0">
                <a:latin typeface="Meiryo UI" panose="020B0604030504040204" pitchFamily="50" charset="-128"/>
                <a:ea typeface="Meiryo UI" panose="020B0604030504040204" pitchFamily="50" charset="-128"/>
              </a:rPr>
              <a:t>】</a:t>
            </a:r>
            <a:endParaRPr lang="en-US" altLang="ja-JP" sz="1800" b="1" dirty="0">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1800" dirty="0">
                <a:latin typeface="Meiryo UI" panose="020B0604030504040204" pitchFamily="50" charset="-128"/>
                <a:ea typeface="Meiryo UI" panose="020B0604030504040204" pitchFamily="50" charset="-128"/>
              </a:rPr>
              <a:t>　岐阜県官民データ活用推進計画にもとづき、</a:t>
            </a:r>
            <a:endParaRPr lang="en-US" altLang="ja-JP" sz="1800" dirty="0">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1800" dirty="0">
                <a:latin typeface="Meiryo UI" panose="020B0604030504040204" pitchFamily="50" charset="-128"/>
                <a:ea typeface="Meiryo UI" panose="020B0604030504040204" pitchFamily="50" charset="-128"/>
              </a:rPr>
              <a:t>　推奨データセットや官民ラウンドテーブルで要望のあったデータを中心にデータを拡充。</a:t>
            </a:r>
            <a:endParaRPr lang="en-US" altLang="ja-JP" sz="1800" dirty="0">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1800" dirty="0">
                <a:latin typeface="Meiryo UI" panose="020B0604030504040204" pitchFamily="50" charset="-128"/>
                <a:ea typeface="Meiryo UI" panose="020B0604030504040204" pitchFamily="50" charset="-128"/>
              </a:rPr>
              <a:t>　→様々な分野にまたがるため、自治体内の推進役を担っていただきたい。</a:t>
            </a:r>
            <a:endParaRPr lang="en-US" altLang="ja-JP" sz="1800" dirty="0">
              <a:latin typeface="Meiryo UI" panose="020B0604030504040204" pitchFamily="50" charset="-128"/>
              <a:ea typeface="Meiryo UI" panose="020B0604030504040204" pitchFamily="50" charset="-128"/>
            </a:endParaRPr>
          </a:p>
        </p:txBody>
      </p:sp>
      <p:sp>
        <p:nvSpPr>
          <p:cNvPr id="6" name="角丸四角形 5"/>
          <p:cNvSpPr/>
          <p:nvPr/>
        </p:nvSpPr>
        <p:spPr>
          <a:xfrm>
            <a:off x="3419872" y="5229200"/>
            <a:ext cx="864096" cy="360040"/>
          </a:xfrm>
          <a:prstGeom prst="roundRect">
            <a:avLst/>
          </a:prstGeom>
          <a:solidFill>
            <a:schemeClr val="bg1"/>
          </a:solidFill>
          <a:ln w="127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b="1" dirty="0">
                <a:solidFill>
                  <a:srgbClr val="FF0000"/>
                </a:solidFill>
                <a:latin typeface="Meiryo UI" panose="020B0604030504040204" pitchFamily="50" charset="-128"/>
                <a:ea typeface="Meiryo UI" panose="020B0604030504040204" pitchFamily="50" charset="-128"/>
              </a:rPr>
              <a:t>取組済</a:t>
            </a:r>
          </a:p>
        </p:txBody>
      </p:sp>
      <p:sp>
        <p:nvSpPr>
          <p:cNvPr id="13" name="角丸四角形 12"/>
          <p:cNvSpPr/>
          <p:nvPr/>
        </p:nvSpPr>
        <p:spPr>
          <a:xfrm>
            <a:off x="3419872" y="5817488"/>
            <a:ext cx="864096" cy="360040"/>
          </a:xfrm>
          <a:prstGeom prst="roundRect">
            <a:avLst/>
          </a:prstGeom>
          <a:solidFill>
            <a:schemeClr val="bg1"/>
          </a:solidFill>
          <a:ln w="127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b="1" dirty="0">
                <a:solidFill>
                  <a:srgbClr val="FF0000"/>
                </a:solidFill>
                <a:latin typeface="Meiryo UI" panose="020B0604030504040204" pitchFamily="50" charset="-128"/>
                <a:ea typeface="Meiryo UI" panose="020B0604030504040204" pitchFamily="50" charset="-128"/>
              </a:rPr>
              <a:t>取組済</a:t>
            </a:r>
          </a:p>
        </p:txBody>
      </p:sp>
      <p:sp>
        <p:nvSpPr>
          <p:cNvPr id="14" name="角丸四角形 13"/>
          <p:cNvSpPr/>
          <p:nvPr/>
        </p:nvSpPr>
        <p:spPr>
          <a:xfrm>
            <a:off x="4612580" y="3662576"/>
            <a:ext cx="576064" cy="360040"/>
          </a:xfrm>
          <a:prstGeom prst="roundRect">
            <a:avLst/>
          </a:prstGeom>
          <a:solidFill>
            <a:schemeClr val="bg1"/>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b="1" dirty="0">
                <a:solidFill>
                  <a:srgbClr val="FF0000"/>
                </a:solidFill>
                <a:latin typeface="Meiryo UI" panose="020B0604030504040204" pitchFamily="50" charset="-128"/>
                <a:ea typeface="Meiryo UI" panose="020B0604030504040204" pitchFamily="50" charset="-128"/>
              </a:rPr>
              <a:t>重点</a:t>
            </a:r>
          </a:p>
        </p:txBody>
      </p:sp>
      <p:sp>
        <p:nvSpPr>
          <p:cNvPr id="15" name="角丸四角形 14"/>
          <p:cNvSpPr/>
          <p:nvPr/>
        </p:nvSpPr>
        <p:spPr>
          <a:xfrm>
            <a:off x="179512" y="2492896"/>
            <a:ext cx="576064" cy="288032"/>
          </a:xfrm>
          <a:prstGeom prst="roundRect">
            <a:avLst/>
          </a:prstGeom>
          <a:solidFill>
            <a:schemeClr val="bg1"/>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b="1" dirty="0">
                <a:solidFill>
                  <a:srgbClr val="FF0000"/>
                </a:solidFill>
                <a:latin typeface="Meiryo UI" panose="020B0604030504040204" pitchFamily="50" charset="-128"/>
                <a:ea typeface="Meiryo UI" panose="020B0604030504040204" pitchFamily="50" charset="-128"/>
              </a:rPr>
              <a:t>重点</a:t>
            </a:r>
          </a:p>
        </p:txBody>
      </p:sp>
      <p:sp>
        <p:nvSpPr>
          <p:cNvPr id="11" name="角丸四角形 10"/>
          <p:cNvSpPr/>
          <p:nvPr/>
        </p:nvSpPr>
        <p:spPr>
          <a:xfrm>
            <a:off x="32023" y="5559348"/>
            <a:ext cx="576064" cy="288032"/>
          </a:xfrm>
          <a:prstGeom prst="roundRect">
            <a:avLst/>
          </a:prstGeom>
          <a:solidFill>
            <a:schemeClr val="bg1"/>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b="1" dirty="0">
                <a:solidFill>
                  <a:srgbClr val="FF0000"/>
                </a:solidFill>
                <a:latin typeface="Meiryo UI" panose="020B0604030504040204" pitchFamily="50" charset="-128"/>
                <a:ea typeface="Meiryo UI" panose="020B0604030504040204" pitchFamily="50" charset="-128"/>
              </a:rPr>
              <a:t>重点</a:t>
            </a:r>
          </a:p>
        </p:txBody>
      </p:sp>
    </p:spTree>
    <p:extLst>
      <p:ext uri="{BB962C8B-B14F-4D97-AF65-F5344CB8AC3E}">
        <p14:creationId xmlns:p14="http://schemas.microsoft.com/office/powerpoint/2010/main" val="9462229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スライド番号プレースホルダー 3"/>
          <p:cNvSpPr>
            <a:spLocks noGrp="1"/>
          </p:cNvSpPr>
          <p:nvPr>
            <p:ph type="sldNum" sz="quarter" idx="12"/>
          </p:nvPr>
        </p:nvSpPr>
        <p:spPr>
          <a:noFill/>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fld id="{069331CD-9825-4BD7-9E33-CC87882AC297}" type="slidenum">
              <a:rPr lang="ja-JP" altLang="en-US">
                <a:solidFill>
                  <a:srgbClr val="898989"/>
                </a:solidFill>
                <a:latin typeface="ＭＳ Ｐゴシック" panose="020B0600070205080204" pitchFamily="50" charset="-128"/>
              </a:rPr>
              <a:pPr/>
              <a:t>22</a:t>
            </a:fld>
            <a:endParaRPr lang="ja-JP" altLang="en-US">
              <a:solidFill>
                <a:srgbClr val="898989"/>
              </a:solidFill>
              <a:latin typeface="ＭＳ Ｐゴシック" panose="020B0600070205080204" pitchFamily="50" charset="-128"/>
            </a:endParaRPr>
          </a:p>
        </p:txBody>
      </p:sp>
      <p:sp>
        <p:nvSpPr>
          <p:cNvPr id="7" name="タイトル 1"/>
          <p:cNvSpPr txBox="1">
            <a:spLocks/>
          </p:cNvSpPr>
          <p:nvPr/>
        </p:nvSpPr>
        <p:spPr>
          <a:xfrm>
            <a:off x="465265" y="2780928"/>
            <a:ext cx="8686800" cy="792088"/>
          </a:xfrm>
          <a:prstGeom prst="rect">
            <a:avLst/>
          </a:prstGeom>
        </p:spPr>
        <p:txBody>
          <a:bodyPr>
            <a:noAutofit/>
          </a:bodyPr>
          <a:lstStyle>
            <a:lvl1pPr algn="ctr" rtl="0" eaLnBrk="0" fontAlgn="base" hangingPunct="0">
              <a:spcBef>
                <a:spcPct val="0"/>
              </a:spcBef>
              <a:spcAft>
                <a:spcPct val="0"/>
              </a:spcAft>
              <a:buSzPct val="100000"/>
              <a:defRPr kumimoji="1" sz="4400" kern="1200">
                <a:solidFill>
                  <a:schemeClr val="tx1"/>
                </a:solidFill>
                <a:latin typeface="+mj-lt"/>
                <a:ea typeface="+mj-ea"/>
                <a:cs typeface="+mj-cs"/>
              </a:defRPr>
            </a:lvl1pPr>
            <a:lvl2pPr algn="ctr" rtl="0" eaLnBrk="0" fontAlgn="base" hangingPunct="0">
              <a:spcBef>
                <a:spcPct val="0"/>
              </a:spcBef>
              <a:spcAft>
                <a:spcPct val="0"/>
              </a:spcAft>
              <a:buSzPct val="100000"/>
              <a:defRPr kumimoji="1" sz="4400">
                <a:solidFill>
                  <a:schemeClr val="tx1"/>
                </a:solidFill>
                <a:latin typeface="Calibri" panose="020F0502020204030204" pitchFamily="34" charset="0"/>
                <a:ea typeface="ＭＳ Ｐゴシック" panose="020B0600070205080204" pitchFamily="50" charset="-128"/>
                <a:cs typeface="Arial" panose="020B0604020202020204" pitchFamily="34" charset="0"/>
              </a:defRPr>
            </a:lvl2pPr>
            <a:lvl3pPr algn="ctr" rtl="0" eaLnBrk="0" fontAlgn="base" hangingPunct="0">
              <a:spcBef>
                <a:spcPct val="0"/>
              </a:spcBef>
              <a:spcAft>
                <a:spcPct val="0"/>
              </a:spcAft>
              <a:buSzPct val="100000"/>
              <a:defRPr kumimoji="1" sz="4400">
                <a:solidFill>
                  <a:schemeClr val="tx1"/>
                </a:solidFill>
                <a:latin typeface="Calibri" panose="020F0502020204030204" pitchFamily="34" charset="0"/>
                <a:ea typeface="ＭＳ Ｐゴシック" panose="020B0600070205080204" pitchFamily="50" charset="-128"/>
                <a:cs typeface="Arial" panose="020B0604020202020204" pitchFamily="34" charset="0"/>
              </a:defRPr>
            </a:lvl3pPr>
            <a:lvl4pPr algn="ctr" rtl="0" eaLnBrk="0" fontAlgn="base" hangingPunct="0">
              <a:spcBef>
                <a:spcPct val="0"/>
              </a:spcBef>
              <a:spcAft>
                <a:spcPct val="0"/>
              </a:spcAft>
              <a:buSzPct val="100000"/>
              <a:defRPr kumimoji="1" sz="4400">
                <a:solidFill>
                  <a:schemeClr val="tx1"/>
                </a:solidFill>
                <a:latin typeface="Calibri" panose="020F0502020204030204" pitchFamily="34" charset="0"/>
                <a:ea typeface="ＭＳ Ｐゴシック" panose="020B0600070205080204" pitchFamily="50" charset="-128"/>
                <a:cs typeface="Arial" panose="020B0604020202020204" pitchFamily="34" charset="0"/>
              </a:defRPr>
            </a:lvl4pPr>
            <a:lvl5pPr algn="ctr" rtl="0" eaLnBrk="0" fontAlgn="base" hangingPunct="0">
              <a:spcBef>
                <a:spcPct val="0"/>
              </a:spcBef>
              <a:spcAft>
                <a:spcPct val="0"/>
              </a:spcAft>
              <a:buSzPct val="100000"/>
              <a:defRPr kumimoji="1" sz="4400">
                <a:solidFill>
                  <a:schemeClr val="tx1"/>
                </a:solidFill>
                <a:latin typeface="Calibri" panose="020F0502020204030204" pitchFamily="34" charset="0"/>
                <a:ea typeface="ＭＳ Ｐゴシック" panose="020B0600070205080204" pitchFamily="50" charset="-128"/>
                <a:cs typeface="Arial" panose="020B0604020202020204" pitchFamily="34" charset="0"/>
              </a:defRPr>
            </a:lvl5pPr>
            <a:lvl6pPr marL="457200" algn="ctr" rtl="0" eaLnBrk="0" fontAlgn="base" hangingPunct="0">
              <a:spcBef>
                <a:spcPct val="0"/>
              </a:spcBef>
              <a:spcAft>
                <a:spcPct val="0"/>
              </a:spcAft>
              <a:buSzPct val="100000"/>
              <a:defRPr kumimoji="1" sz="4400">
                <a:solidFill>
                  <a:schemeClr val="tx1"/>
                </a:solidFill>
                <a:latin typeface="Calibri" panose="020F0502020204030204" pitchFamily="34" charset="0"/>
                <a:ea typeface="ＭＳ Ｐゴシック" panose="020B0600070205080204" pitchFamily="50" charset="-128"/>
                <a:cs typeface="Arial" panose="020B0604020202020204" pitchFamily="34" charset="0"/>
              </a:defRPr>
            </a:lvl6pPr>
            <a:lvl7pPr marL="914400" algn="ctr" rtl="0" eaLnBrk="0" fontAlgn="base" hangingPunct="0">
              <a:spcBef>
                <a:spcPct val="0"/>
              </a:spcBef>
              <a:spcAft>
                <a:spcPct val="0"/>
              </a:spcAft>
              <a:buSzPct val="100000"/>
              <a:defRPr kumimoji="1" sz="4400">
                <a:solidFill>
                  <a:schemeClr val="tx1"/>
                </a:solidFill>
                <a:latin typeface="Calibri" panose="020F0502020204030204" pitchFamily="34" charset="0"/>
                <a:ea typeface="ＭＳ Ｐゴシック" panose="020B0600070205080204" pitchFamily="50" charset="-128"/>
                <a:cs typeface="Arial" panose="020B0604020202020204" pitchFamily="34" charset="0"/>
              </a:defRPr>
            </a:lvl7pPr>
            <a:lvl8pPr marL="1371600" algn="ctr" rtl="0" eaLnBrk="0" fontAlgn="base" hangingPunct="0">
              <a:spcBef>
                <a:spcPct val="0"/>
              </a:spcBef>
              <a:spcAft>
                <a:spcPct val="0"/>
              </a:spcAft>
              <a:buSzPct val="100000"/>
              <a:defRPr kumimoji="1" sz="4400">
                <a:solidFill>
                  <a:schemeClr val="tx1"/>
                </a:solidFill>
                <a:latin typeface="Calibri" panose="020F0502020204030204" pitchFamily="34" charset="0"/>
                <a:ea typeface="ＭＳ Ｐゴシック" panose="020B0600070205080204" pitchFamily="50" charset="-128"/>
                <a:cs typeface="Arial" panose="020B0604020202020204" pitchFamily="34" charset="0"/>
              </a:defRPr>
            </a:lvl8pPr>
            <a:lvl9pPr marL="1828800" algn="ctr" rtl="0" eaLnBrk="0" fontAlgn="base" hangingPunct="0">
              <a:spcBef>
                <a:spcPct val="0"/>
              </a:spcBef>
              <a:spcAft>
                <a:spcPct val="0"/>
              </a:spcAft>
              <a:buSzPct val="100000"/>
              <a:defRPr kumimoji="1" sz="4400">
                <a:solidFill>
                  <a:schemeClr val="tx1"/>
                </a:solidFill>
                <a:latin typeface="Calibri" panose="020F0502020204030204" pitchFamily="34" charset="0"/>
                <a:ea typeface="ＭＳ Ｐゴシック" panose="020B0600070205080204" pitchFamily="50" charset="-128"/>
                <a:cs typeface="Arial" panose="020B0604020202020204" pitchFamily="34" charset="0"/>
              </a:defRPr>
            </a:lvl9pPr>
          </a:lstStyle>
          <a:p>
            <a:r>
              <a:rPr lang="ja-JP" altLang="en-US" sz="4800">
                <a:latin typeface="Meiryo UI" panose="020B0604030504040204" pitchFamily="50" charset="-128"/>
                <a:ea typeface="Meiryo UI" panose="020B0604030504040204" pitchFamily="50" charset="-128"/>
              </a:rPr>
              <a:t>ご清聴ありがとうございました。</a:t>
            </a:r>
            <a:endParaRPr lang="ja-JP" altLang="en-US" sz="4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33827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タイトル 1"/>
          <p:cNvSpPr>
            <a:spLocks noGrp="1" noChangeArrowheads="1"/>
          </p:cNvSpPr>
          <p:nvPr>
            <p:ph type="ctrTitle" idx="4294967295"/>
          </p:nvPr>
        </p:nvSpPr>
        <p:spPr>
          <a:xfrm>
            <a:off x="0" y="2636838"/>
            <a:ext cx="9144000" cy="1470025"/>
          </a:xfrm>
          <a:prstGeom prst="rect">
            <a:avLst/>
          </a:prstGeom>
          <a:solidFill>
            <a:schemeClr val="tx2">
              <a:lumMod val="60000"/>
              <a:lumOff val="40000"/>
            </a:schemeClr>
          </a:solidFill>
        </p:spPr>
        <p:txBody>
          <a:bodyPr anchor="ctr"/>
          <a:lstStyle/>
          <a:p>
            <a:pPr>
              <a:defRPr/>
            </a:pPr>
            <a:r>
              <a:rPr lang="ja-JP" altLang="en-US" sz="3200" dirty="0">
                <a:solidFill>
                  <a:schemeClr val="bg1"/>
                </a:solidFill>
                <a:latin typeface="Meiryo UI" panose="020B0604030504040204" pitchFamily="50" charset="-128"/>
                <a:ea typeface="Meiryo UI" panose="020B0604030504040204" pitchFamily="50" charset="-128"/>
              </a:rPr>
              <a:t>１　岐阜県官民データ活用推進計画について</a:t>
            </a:r>
          </a:p>
        </p:txBody>
      </p:sp>
    </p:spTree>
    <p:extLst>
      <p:ext uri="{BB962C8B-B14F-4D97-AF65-F5344CB8AC3E}">
        <p14:creationId xmlns:p14="http://schemas.microsoft.com/office/powerpoint/2010/main" val="42153644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スライド番号プレースホルダー 3"/>
          <p:cNvSpPr>
            <a:spLocks noGrp="1"/>
          </p:cNvSpPr>
          <p:nvPr>
            <p:ph type="sldNum" sz="quarter" idx="12"/>
          </p:nvPr>
        </p:nvSpPr>
        <p:spPr>
          <a:noFill/>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fld id="{069331CD-9825-4BD7-9E33-CC87882AC297}" type="slidenum">
              <a:rPr lang="ja-JP" altLang="en-US">
                <a:solidFill>
                  <a:srgbClr val="898989"/>
                </a:solidFill>
                <a:latin typeface="ＭＳ Ｐゴシック" panose="020B0600070205080204" pitchFamily="50" charset="-128"/>
              </a:rPr>
              <a:pPr/>
              <a:t>4</a:t>
            </a:fld>
            <a:endParaRPr lang="ja-JP" altLang="en-US">
              <a:solidFill>
                <a:srgbClr val="898989"/>
              </a:solidFill>
              <a:latin typeface="ＭＳ Ｐゴシック" panose="020B0600070205080204" pitchFamily="50" charset="-128"/>
            </a:endParaRPr>
          </a:p>
        </p:txBody>
      </p:sp>
      <p:sp>
        <p:nvSpPr>
          <p:cNvPr id="9219" name="タイトル 1"/>
          <p:cNvSpPr>
            <a:spLocks noGrp="1" noChangeArrowheads="1"/>
          </p:cNvSpPr>
          <p:nvPr>
            <p:ph type="title" idx="4294967295"/>
          </p:nvPr>
        </p:nvSpPr>
        <p:spPr bwMode="auto">
          <a:xfrm>
            <a:off x="0" y="260350"/>
            <a:ext cx="8291513" cy="561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ja-JP" altLang="en-US" sz="2200" b="1" dirty="0">
                <a:solidFill>
                  <a:schemeClr val="bg1"/>
                </a:solidFill>
                <a:latin typeface="Meiryo UI" panose="020B0604030504040204" pitchFamily="50" charset="-128"/>
                <a:ea typeface="Meiryo UI" panose="020B0604030504040204" pitchFamily="50" charset="-128"/>
              </a:rPr>
              <a:t>１－１．官民データ活用推進法による義務付け</a:t>
            </a:r>
            <a:endParaRPr lang="ja-JP" altLang="en-US" sz="1600" b="1" dirty="0">
              <a:solidFill>
                <a:schemeClr val="bg1"/>
              </a:solidFill>
              <a:latin typeface="Meiryo UI" panose="020B0604030504040204" pitchFamily="50" charset="-128"/>
              <a:ea typeface="Meiryo UI" panose="020B0604030504040204" pitchFamily="50" charset="-128"/>
            </a:endParaRPr>
          </a:p>
        </p:txBody>
      </p:sp>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2987" y="1721030"/>
            <a:ext cx="8443813" cy="4660298"/>
          </a:xfrm>
          <a:prstGeom prst="rect">
            <a:avLst/>
          </a:prstGeom>
        </p:spPr>
      </p:pic>
      <p:sp>
        <p:nvSpPr>
          <p:cNvPr id="6" name="正方形/長方形 5"/>
          <p:cNvSpPr/>
          <p:nvPr/>
        </p:nvSpPr>
        <p:spPr>
          <a:xfrm>
            <a:off x="242987" y="860920"/>
            <a:ext cx="8435280" cy="707886"/>
          </a:xfrm>
          <a:prstGeom prst="rect">
            <a:avLst/>
          </a:prstGeom>
          <a:ln>
            <a:solidFill>
              <a:schemeClr val="tx2"/>
            </a:solidFill>
          </a:ln>
        </p:spPr>
        <p:txBody>
          <a:bodyPr wrap="square">
            <a:spAutoFit/>
          </a:bodyPr>
          <a:lstStyle/>
          <a:p>
            <a:r>
              <a:rPr lang="ja-JP" altLang="en-US" sz="2000" dirty="0">
                <a:latin typeface="Meiryo UI" panose="020B0604030504040204" pitchFamily="50" charset="-128"/>
                <a:ea typeface="Meiryo UI" panose="020B0604030504040204" pitchFamily="50" charset="-128"/>
              </a:rPr>
              <a:t>官民データ活用推進基本法に基づき、都道府県は、それぞれ「官民データ活用推進計画」を策定しなければならない。</a:t>
            </a:r>
            <a:endParaRPr lang="en-US" altLang="ja-JP" sz="2000" dirty="0">
              <a:latin typeface="Meiryo UI" panose="020B0604030504040204" pitchFamily="50" charset="-128"/>
              <a:ea typeface="Meiryo UI" panose="020B0604030504040204" pitchFamily="50" charset="-12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スライド番号プレースホルダー 3"/>
          <p:cNvSpPr>
            <a:spLocks noGrp="1"/>
          </p:cNvSpPr>
          <p:nvPr>
            <p:ph type="sldNum" sz="quarter" idx="12"/>
          </p:nvPr>
        </p:nvSpPr>
        <p:spPr>
          <a:noFill/>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fld id="{069331CD-9825-4BD7-9E33-CC87882AC297}" type="slidenum">
              <a:rPr lang="ja-JP" altLang="en-US">
                <a:solidFill>
                  <a:srgbClr val="898989"/>
                </a:solidFill>
                <a:latin typeface="ＭＳ Ｐゴシック" panose="020B0600070205080204" pitchFamily="50" charset="-128"/>
              </a:rPr>
              <a:pPr/>
              <a:t>5</a:t>
            </a:fld>
            <a:endParaRPr lang="ja-JP" altLang="en-US">
              <a:solidFill>
                <a:srgbClr val="898989"/>
              </a:solidFill>
              <a:latin typeface="ＭＳ Ｐゴシック" panose="020B0600070205080204" pitchFamily="50" charset="-128"/>
            </a:endParaRPr>
          </a:p>
        </p:txBody>
      </p:sp>
      <p:sp>
        <p:nvSpPr>
          <p:cNvPr id="9219" name="タイトル 1"/>
          <p:cNvSpPr>
            <a:spLocks noGrp="1" noChangeArrowheads="1"/>
          </p:cNvSpPr>
          <p:nvPr>
            <p:ph type="title" idx="4294967295"/>
          </p:nvPr>
        </p:nvSpPr>
        <p:spPr bwMode="auto">
          <a:xfrm>
            <a:off x="0" y="260350"/>
            <a:ext cx="8291513" cy="561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ja-JP" altLang="en-US" sz="2200" b="1" dirty="0">
                <a:solidFill>
                  <a:schemeClr val="bg1"/>
                </a:solidFill>
                <a:latin typeface="Meiryo UI" panose="020B0604030504040204" pitchFamily="50" charset="-128"/>
                <a:ea typeface="Meiryo UI" panose="020B0604030504040204" pitchFamily="50" charset="-128"/>
              </a:rPr>
              <a:t>１－２．岐阜県官民データ活用推進計画の策定</a:t>
            </a:r>
            <a:endParaRPr lang="ja-JP" altLang="en-US" sz="1600" b="1" dirty="0">
              <a:solidFill>
                <a:schemeClr val="bg1"/>
              </a:solidFill>
              <a:latin typeface="Meiryo UI" panose="020B0604030504040204" pitchFamily="50" charset="-128"/>
              <a:ea typeface="Meiryo UI" panose="020B0604030504040204" pitchFamily="50" charset="-128"/>
            </a:endParaRPr>
          </a:p>
        </p:txBody>
      </p:sp>
      <p:sp>
        <p:nvSpPr>
          <p:cNvPr id="7" name="正方形/長方形 6"/>
          <p:cNvSpPr>
            <a:spLocks noChangeArrowheads="1"/>
          </p:cNvSpPr>
          <p:nvPr/>
        </p:nvSpPr>
        <p:spPr bwMode="auto">
          <a:xfrm>
            <a:off x="251520" y="1695882"/>
            <a:ext cx="8770937" cy="2736304"/>
          </a:xfrm>
          <a:prstGeom prst="rect">
            <a:avLst/>
          </a:prstGeom>
          <a:solidFill>
            <a:srgbClr val="FFFFFF"/>
          </a:soli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marL="285750" indent="-285750">
              <a:spcBef>
                <a:spcPct val="20000"/>
              </a:spcBef>
              <a:buSzPct val="100000"/>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cs typeface="Arial" panose="020B0604020202020204" pitchFamily="34" charset="0"/>
              </a:defRPr>
            </a:lvl1pPr>
            <a:lvl2pPr marL="742950" indent="-285750">
              <a:spcBef>
                <a:spcPct val="20000"/>
              </a:spcBef>
              <a:buSzPct val="100000"/>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cs typeface="Arial" panose="020B0604020202020204" pitchFamily="34" charset="0"/>
              </a:defRPr>
            </a:lvl2pPr>
            <a:lvl3pPr marL="1143000" indent="-228600">
              <a:spcBef>
                <a:spcPct val="20000"/>
              </a:spcBef>
              <a:buSzPct val="100000"/>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cs typeface="Arial" panose="020B0604020202020204" pitchFamily="34" charset="0"/>
              </a:defRPr>
            </a:lvl3pPr>
            <a:lvl4pPr marL="16002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cs typeface="Arial" panose="020B0604020202020204" pitchFamily="34" charset="0"/>
              </a:defRPr>
            </a:lvl4pPr>
            <a:lvl5pPr marL="2057400" indent="-228600">
              <a:spcBef>
                <a:spcPct val="20000"/>
              </a:spcBef>
              <a:buSzPct val="100000"/>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cs typeface="Arial" panose="020B060402020202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cs typeface="Arial" panose="020B060402020202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cs typeface="Arial" panose="020B060402020202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cs typeface="Arial" panose="020B060402020202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cs typeface="Arial" panose="020B0604020202020204" pitchFamily="34" charset="0"/>
              </a:defRPr>
            </a:lvl9pPr>
          </a:lstStyle>
          <a:p>
            <a:pPr eaLnBrk="1" hangingPunct="1">
              <a:spcBef>
                <a:spcPct val="0"/>
              </a:spcBef>
              <a:spcAft>
                <a:spcPts val="900"/>
              </a:spcAft>
              <a:buFont typeface="Wingdings" panose="05000000000000000000" pitchFamily="2" charset="2"/>
              <a:buChar char="Ø"/>
            </a:pPr>
            <a:r>
              <a:rPr lang="en-US" altLang="ja-JP" sz="1800" dirty="0">
                <a:solidFill>
                  <a:srgbClr val="000000"/>
                </a:solidFill>
                <a:latin typeface="Meiryo UI" panose="020B0604030504040204" pitchFamily="50" charset="-128"/>
                <a:ea typeface="Meiryo UI" panose="020B0604030504040204" pitchFamily="50" charset="-128"/>
              </a:rPr>
              <a:t>2017</a:t>
            </a:r>
            <a:r>
              <a:rPr lang="ja-JP" altLang="en-US" sz="1800" dirty="0">
                <a:solidFill>
                  <a:srgbClr val="000000"/>
                </a:solidFill>
                <a:latin typeface="Meiryo UI" panose="020B0604030504040204" pitchFamily="50" charset="-128"/>
                <a:ea typeface="Meiryo UI" panose="020B0604030504040204" pitchFamily="50" charset="-128"/>
              </a:rPr>
              <a:t>年度に部局横断的な会議を設置。あわせて各分野の有識者による県民連携会議を設置し議論。</a:t>
            </a:r>
            <a:endParaRPr lang="en-US" altLang="ja-JP" sz="1800" dirty="0">
              <a:solidFill>
                <a:srgbClr val="000000"/>
              </a:solidFill>
              <a:latin typeface="Meiryo UI" panose="020B0604030504040204" pitchFamily="50" charset="-128"/>
              <a:ea typeface="Meiryo UI" panose="020B0604030504040204" pitchFamily="50" charset="-128"/>
            </a:endParaRPr>
          </a:p>
          <a:p>
            <a:pPr eaLnBrk="1" hangingPunct="1">
              <a:spcBef>
                <a:spcPct val="0"/>
              </a:spcBef>
              <a:spcAft>
                <a:spcPts val="900"/>
              </a:spcAft>
              <a:buFont typeface="Wingdings" panose="05000000000000000000" pitchFamily="2" charset="2"/>
              <a:buChar char="Ø"/>
            </a:pPr>
            <a:r>
              <a:rPr lang="en-US" altLang="ja-JP" sz="1800" dirty="0">
                <a:solidFill>
                  <a:srgbClr val="000000"/>
                </a:solidFill>
                <a:latin typeface="Meiryo UI" panose="020B0604030504040204" pitchFamily="50" charset="-128"/>
                <a:ea typeface="Meiryo UI" panose="020B0604030504040204" pitchFamily="50" charset="-128"/>
              </a:rPr>
              <a:t>2018</a:t>
            </a:r>
            <a:r>
              <a:rPr lang="ja-JP" altLang="en-US" sz="1800" dirty="0">
                <a:solidFill>
                  <a:srgbClr val="000000"/>
                </a:solidFill>
                <a:latin typeface="Meiryo UI" panose="020B0604030504040204" pitchFamily="50" charset="-128"/>
                <a:ea typeface="Meiryo UI" panose="020B0604030504040204" pitchFamily="50" charset="-128"/>
              </a:rPr>
              <a:t>年度末に計画の骨子を策定。</a:t>
            </a:r>
            <a:endParaRPr lang="ja-JP" altLang="en-US" sz="1800" dirty="0">
              <a:latin typeface="Meiryo UI" panose="020B0604030504040204" pitchFamily="50" charset="-128"/>
              <a:ea typeface="Meiryo UI" panose="020B0604030504040204" pitchFamily="50" charset="-128"/>
            </a:endParaRPr>
          </a:p>
          <a:p>
            <a:pPr eaLnBrk="1" hangingPunct="1">
              <a:spcBef>
                <a:spcPct val="0"/>
              </a:spcBef>
              <a:spcAft>
                <a:spcPts val="900"/>
              </a:spcAft>
              <a:buFont typeface="Wingdings" panose="05000000000000000000" pitchFamily="2" charset="2"/>
              <a:buChar char="Ø"/>
            </a:pPr>
            <a:r>
              <a:rPr lang="en-US" altLang="ja-JP" sz="1800" dirty="0">
                <a:latin typeface="Meiryo UI" panose="020B0604030504040204" pitchFamily="50" charset="-128"/>
                <a:ea typeface="Meiryo UI" panose="020B0604030504040204" pitchFamily="50" charset="-128"/>
              </a:rPr>
              <a:t>2019</a:t>
            </a:r>
            <a:r>
              <a:rPr lang="ja-JP" altLang="en-US" sz="1800" dirty="0">
                <a:latin typeface="Meiryo UI" panose="020B0604030504040204" pitchFamily="50" charset="-128"/>
                <a:ea typeface="Meiryo UI" panose="020B0604030504040204" pitchFamily="50" charset="-128"/>
              </a:rPr>
              <a:t>年７月から８月にかけて、パブリックコメントを実施。</a:t>
            </a:r>
            <a:endParaRPr lang="en-US" altLang="ja-JP" sz="1800" dirty="0">
              <a:latin typeface="Meiryo UI" panose="020B0604030504040204" pitchFamily="50" charset="-128"/>
              <a:ea typeface="Meiryo UI" panose="020B0604030504040204" pitchFamily="50" charset="-128"/>
            </a:endParaRPr>
          </a:p>
          <a:p>
            <a:pPr eaLnBrk="1" hangingPunct="1">
              <a:spcBef>
                <a:spcPct val="0"/>
              </a:spcBef>
              <a:spcAft>
                <a:spcPts val="900"/>
              </a:spcAft>
              <a:buFont typeface="Wingdings" panose="05000000000000000000" pitchFamily="2" charset="2"/>
              <a:buChar char="Ø"/>
            </a:pPr>
            <a:r>
              <a:rPr lang="en-US" altLang="ja-JP" sz="1800" dirty="0">
                <a:latin typeface="Meiryo UI" panose="020B0604030504040204" pitchFamily="50" charset="-128"/>
                <a:ea typeface="Meiryo UI" panose="020B0604030504040204" pitchFamily="50" charset="-128"/>
              </a:rPr>
              <a:t>2019</a:t>
            </a:r>
            <a:r>
              <a:rPr lang="ja-JP" altLang="en-US" sz="1800" dirty="0">
                <a:latin typeface="Meiryo UI" panose="020B0604030504040204" pitchFamily="50" charset="-128"/>
                <a:ea typeface="Meiryo UI" panose="020B0604030504040204" pitchFamily="50" charset="-128"/>
              </a:rPr>
              <a:t>年</a:t>
            </a:r>
            <a:r>
              <a:rPr lang="en-US" altLang="ja-JP" sz="1800" dirty="0">
                <a:latin typeface="Meiryo UI" panose="020B0604030504040204" pitchFamily="50" charset="-128"/>
                <a:ea typeface="Meiryo UI" panose="020B0604030504040204" pitchFamily="50" charset="-128"/>
              </a:rPr>
              <a:t>9</a:t>
            </a:r>
            <a:r>
              <a:rPr lang="ja-JP" altLang="en-US" sz="1800" dirty="0">
                <a:latin typeface="Meiryo UI" panose="020B0604030504040204" pitchFamily="50" charset="-128"/>
                <a:ea typeface="Meiryo UI" panose="020B0604030504040204" pitchFamily="50" charset="-128"/>
              </a:rPr>
              <a:t>月の県議会において報告。</a:t>
            </a:r>
            <a:endParaRPr lang="en-US" altLang="ja-JP" sz="1800" dirty="0">
              <a:latin typeface="Meiryo UI" panose="020B0604030504040204" pitchFamily="50" charset="-128"/>
              <a:ea typeface="Meiryo UI" panose="020B0604030504040204" pitchFamily="50" charset="-128"/>
            </a:endParaRPr>
          </a:p>
          <a:p>
            <a:pPr eaLnBrk="1" hangingPunct="1">
              <a:spcBef>
                <a:spcPct val="0"/>
              </a:spcBef>
              <a:spcAft>
                <a:spcPts val="900"/>
              </a:spcAft>
              <a:buFont typeface="Wingdings" panose="05000000000000000000" pitchFamily="2" charset="2"/>
              <a:buChar char="Ø"/>
            </a:pPr>
            <a:r>
              <a:rPr lang="en-US" altLang="ja-JP" sz="1800" dirty="0">
                <a:latin typeface="Meiryo UI" panose="020B0604030504040204" pitchFamily="50" charset="-128"/>
                <a:ea typeface="Meiryo UI" panose="020B0604030504040204" pitchFamily="50" charset="-128"/>
              </a:rPr>
              <a:t>2019</a:t>
            </a:r>
            <a:r>
              <a:rPr lang="ja-JP" altLang="en-US" sz="1800" dirty="0">
                <a:latin typeface="Meiryo UI" panose="020B0604030504040204" pitchFamily="50" charset="-128"/>
                <a:ea typeface="Meiryo UI" panose="020B0604030504040204" pitchFamily="50" charset="-128"/>
              </a:rPr>
              <a:t>年</a:t>
            </a:r>
            <a:r>
              <a:rPr lang="en-US" altLang="ja-JP" sz="1800" dirty="0">
                <a:latin typeface="Meiryo UI" panose="020B0604030504040204" pitchFamily="50" charset="-128"/>
                <a:ea typeface="Meiryo UI" panose="020B0604030504040204" pitchFamily="50" charset="-128"/>
              </a:rPr>
              <a:t>10</a:t>
            </a:r>
            <a:r>
              <a:rPr lang="ja-JP" altLang="en-US" sz="1800" dirty="0">
                <a:latin typeface="Meiryo UI" panose="020B0604030504040204" pitchFamily="50" charset="-128"/>
                <a:ea typeface="Meiryo UI" panose="020B0604030504040204" pitchFamily="50" charset="-128"/>
              </a:rPr>
              <a:t>月計画を策定し公表。</a:t>
            </a:r>
          </a:p>
        </p:txBody>
      </p:sp>
      <p:sp>
        <p:nvSpPr>
          <p:cNvPr id="6" name="正方形/長方形 2"/>
          <p:cNvSpPr>
            <a:spLocks noChangeArrowheads="1"/>
          </p:cNvSpPr>
          <p:nvPr/>
        </p:nvSpPr>
        <p:spPr bwMode="auto">
          <a:xfrm>
            <a:off x="179512" y="1049551"/>
            <a:ext cx="850728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策定までの経過</a:t>
            </a:r>
            <a:r>
              <a:rPr lang="ja-JP" altLang="ja-JP" sz="1800" b="1" dirty="0">
                <a:latin typeface="Meiryo UI" panose="020B0604030504040204" pitchFamily="50" charset="-128"/>
                <a:ea typeface="Meiryo UI" panose="020B0604030504040204" pitchFamily="50" charset="-128"/>
              </a:rPr>
              <a:t>】</a:t>
            </a:r>
            <a:endParaRPr lang="en-US" altLang="ja-JP" sz="1800" b="1" dirty="0">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1800" dirty="0">
                <a:latin typeface="Meiryo UI" panose="020B0604030504040204" pitchFamily="50" charset="-128"/>
                <a:ea typeface="Meiryo UI" panose="020B0604030504040204" pitchFamily="50" charset="-128"/>
              </a:rPr>
              <a:t>　国の計画や策定手引きが公開されたことを契機に計画策定に向けた議論を開始。</a:t>
            </a:r>
            <a:endParaRPr lang="en-US" altLang="ja-JP" sz="1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8335220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正方形/長方形 3"/>
          <p:cNvSpPr>
            <a:spLocks noChangeArrowheads="1"/>
          </p:cNvSpPr>
          <p:nvPr/>
        </p:nvSpPr>
        <p:spPr bwMode="auto">
          <a:xfrm>
            <a:off x="0" y="-39688"/>
            <a:ext cx="9144000" cy="576263"/>
          </a:xfrm>
          <a:prstGeom prst="rect">
            <a:avLst/>
          </a:prstGeom>
          <a:solidFill>
            <a:srgbClr val="254061"/>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2400" b="1" dirty="0">
                <a:solidFill>
                  <a:srgbClr val="FFFFFF"/>
                </a:solidFill>
                <a:latin typeface="Meiryo UI" panose="020B0604030504040204" pitchFamily="50" charset="-128"/>
                <a:ea typeface="Meiryo UI" panose="020B0604030504040204" pitchFamily="50" charset="-128"/>
              </a:rPr>
              <a:t>岐阜県官民データ活用推進計画概要版</a:t>
            </a:r>
          </a:p>
        </p:txBody>
      </p:sp>
      <p:sp>
        <p:nvSpPr>
          <p:cNvPr id="10243" name="正方形/長方形 4"/>
          <p:cNvSpPr>
            <a:spLocks noChangeArrowheads="1"/>
          </p:cNvSpPr>
          <p:nvPr/>
        </p:nvSpPr>
        <p:spPr bwMode="auto">
          <a:xfrm>
            <a:off x="84138" y="1120775"/>
            <a:ext cx="8958262" cy="4537075"/>
          </a:xfrm>
          <a:prstGeom prst="rect">
            <a:avLst/>
          </a:prstGeom>
          <a:noFill/>
          <a:ln w="25400" algn="ctr">
            <a:solidFill>
              <a:srgbClr val="254061"/>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sz="2500">
              <a:solidFill>
                <a:srgbClr val="FFFFFF"/>
              </a:solidFill>
              <a:latin typeface="Meiryo UI" panose="020B0604030504040204" pitchFamily="50" charset="-128"/>
              <a:ea typeface="Meiryo UI" panose="020B0604030504040204" pitchFamily="50" charset="-128"/>
            </a:endParaRPr>
          </a:p>
        </p:txBody>
      </p:sp>
      <p:sp>
        <p:nvSpPr>
          <p:cNvPr id="10244" name="正方形/長方形 5"/>
          <p:cNvSpPr>
            <a:spLocks noChangeArrowheads="1"/>
          </p:cNvSpPr>
          <p:nvPr/>
        </p:nvSpPr>
        <p:spPr bwMode="auto">
          <a:xfrm>
            <a:off x="100013" y="1304925"/>
            <a:ext cx="5303837" cy="334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buSzPct val="100000"/>
            </a:pPr>
            <a:r>
              <a:rPr kumimoji="1" lang="ja-JP" altLang="en-US" sz="1600" b="1">
                <a:solidFill>
                  <a:srgbClr val="254061"/>
                </a:solidFill>
                <a:latin typeface="Meiryo UI" panose="020B0604030504040204" pitchFamily="50" charset="-128"/>
                <a:ea typeface="Meiryo UI" panose="020B0604030504040204" pitchFamily="50" charset="-128"/>
              </a:rPr>
              <a:t>①　県内オープンデータの広域化・標準化</a:t>
            </a:r>
            <a:r>
              <a:rPr kumimoji="1" lang="ja-JP" altLang="en-US" sz="1600">
                <a:solidFill>
                  <a:srgbClr val="254061"/>
                </a:solidFill>
                <a:latin typeface="Meiryo UI" panose="020B0604030504040204" pitchFamily="50" charset="-128"/>
                <a:ea typeface="Meiryo UI" panose="020B0604030504040204" pitchFamily="50" charset="-128"/>
              </a:rPr>
              <a:t>　　</a:t>
            </a:r>
          </a:p>
        </p:txBody>
      </p:sp>
      <p:sp>
        <p:nvSpPr>
          <p:cNvPr id="10245" name="正方形/長方形 6"/>
          <p:cNvSpPr>
            <a:spLocks noChangeArrowheads="1"/>
          </p:cNvSpPr>
          <p:nvPr/>
        </p:nvSpPr>
        <p:spPr bwMode="auto">
          <a:xfrm>
            <a:off x="100013" y="2640013"/>
            <a:ext cx="4875212" cy="334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buSzPct val="100000"/>
            </a:pPr>
            <a:r>
              <a:rPr kumimoji="1" lang="ja-JP" altLang="en-US" sz="1600" b="1">
                <a:solidFill>
                  <a:srgbClr val="254061"/>
                </a:solidFill>
                <a:latin typeface="Meiryo UI" panose="020B0604030504040204" pitchFamily="50" charset="-128"/>
                <a:ea typeface="Meiryo UI" panose="020B0604030504040204" pitchFamily="50" charset="-128"/>
              </a:rPr>
              <a:t>②　リアルタイムデータ／大容量データの提供</a:t>
            </a:r>
          </a:p>
        </p:txBody>
      </p:sp>
      <p:sp>
        <p:nvSpPr>
          <p:cNvPr id="10246" name="正方形/長方形 7"/>
          <p:cNvSpPr>
            <a:spLocks noChangeArrowheads="1"/>
          </p:cNvSpPr>
          <p:nvPr/>
        </p:nvSpPr>
        <p:spPr bwMode="auto">
          <a:xfrm>
            <a:off x="158750" y="1104900"/>
            <a:ext cx="8791575" cy="274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latinLnBrk="1">
              <a:buSzPct val="100000"/>
            </a:pPr>
            <a:r>
              <a:rPr kumimoji="1" lang="ja-JP" altLang="en-US" sz="1200" b="1">
                <a:latin typeface="Meiryo UI" panose="020B0604030504040204" pitchFamily="50" charset="-128"/>
                <a:ea typeface="Meiryo UI" panose="020B0604030504040204" pitchFamily="50" charset="-128"/>
              </a:rPr>
              <a:t>　官が持つデータの流通を円滑にするため、公開データの「質」と「量」を向上させ、データ提供とデータ活用の好循環を加速化</a:t>
            </a:r>
          </a:p>
        </p:txBody>
      </p:sp>
      <p:sp>
        <p:nvSpPr>
          <p:cNvPr id="10247" name="角丸四角形 8"/>
          <p:cNvSpPr>
            <a:spLocks noChangeArrowheads="1"/>
          </p:cNvSpPr>
          <p:nvPr/>
        </p:nvSpPr>
        <p:spPr bwMode="auto">
          <a:xfrm>
            <a:off x="200025" y="1600200"/>
            <a:ext cx="8710613" cy="1079500"/>
          </a:xfrm>
          <a:prstGeom prst="roundRect">
            <a:avLst>
              <a:gd name="adj" fmla="val 3963"/>
            </a:avLst>
          </a:prstGeom>
          <a:solidFill>
            <a:srgbClr val="B9CDE5"/>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286" tIns="19286" rIns="19286" bIns="19286"/>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buSzPct val="100000"/>
            </a:pPr>
            <a:endParaRPr kumimoji="1" lang="en-US" altLang="ja-JP" sz="1100" b="1">
              <a:latin typeface="Meiryo UI" panose="020B0604030504040204" pitchFamily="50" charset="-128"/>
              <a:ea typeface="Meiryo UI" panose="020B0604030504040204" pitchFamily="50" charset="-128"/>
            </a:endParaRPr>
          </a:p>
          <a:p>
            <a:pPr>
              <a:buSzPct val="100000"/>
            </a:pPr>
            <a:endParaRPr kumimoji="1" lang="en-US" altLang="ja-JP" sz="1100" b="1">
              <a:latin typeface="Meiryo UI" panose="020B0604030504040204" pitchFamily="50" charset="-128"/>
              <a:ea typeface="Meiryo UI" panose="020B0604030504040204" pitchFamily="50" charset="-128"/>
            </a:endParaRPr>
          </a:p>
          <a:p>
            <a:pPr>
              <a:buSzPct val="100000"/>
            </a:pPr>
            <a:r>
              <a:rPr kumimoji="1" lang="ja-JP" altLang="en-US" sz="1100" b="1">
                <a:latin typeface="Meiryo UI" panose="020B0604030504040204" pitchFamily="50" charset="-128"/>
                <a:ea typeface="Meiryo UI" panose="020B0604030504040204" pitchFamily="50" charset="-128"/>
              </a:rPr>
              <a:t>　　</a:t>
            </a:r>
            <a:r>
              <a:rPr kumimoji="1" lang="ja-JP" altLang="en-US" sz="1100">
                <a:latin typeface="Meiryo UI" panose="020B0604030504040204" pitchFamily="50" charset="-128"/>
                <a:ea typeface="Meiryo UI" panose="020B0604030504040204" pitchFamily="50" charset="-128"/>
              </a:rPr>
              <a:t>・県保有データに県内市町村保有データを加え、県内広域データとして、統一形式で県カタログサイトにて公開</a:t>
            </a:r>
          </a:p>
          <a:p>
            <a:pPr>
              <a:buSzPct val="100000"/>
            </a:pPr>
            <a:r>
              <a:rPr kumimoji="1" lang="ja-JP" altLang="en-US" sz="1100">
                <a:latin typeface="Meiryo UI" panose="020B0604030504040204" pitchFamily="50" charset="-128"/>
                <a:ea typeface="Meiryo UI" panose="020B0604030504040204" pitchFamily="50" charset="-128"/>
              </a:rPr>
              <a:t>　　　（</a:t>
            </a:r>
            <a:r>
              <a:rPr kumimoji="1" lang="en-US" altLang="ja-JP" sz="1100">
                <a:latin typeface="Meiryo UI" panose="020B0604030504040204" pitchFamily="50" charset="-128"/>
                <a:ea typeface="Meiryo UI" panose="020B0604030504040204" pitchFamily="50" charset="-128"/>
              </a:rPr>
              <a:t>AED</a:t>
            </a:r>
            <a:r>
              <a:rPr kumimoji="1" lang="ja-JP" altLang="en-US" sz="1100">
                <a:latin typeface="Meiryo UI" panose="020B0604030504040204" pitchFamily="50" charset="-128"/>
                <a:ea typeface="Meiryo UI" panose="020B0604030504040204" pitchFamily="50" charset="-128"/>
              </a:rPr>
              <a:t>設置個所、公共施設一覧、文化財一覧等）</a:t>
            </a:r>
          </a:p>
          <a:p>
            <a:pPr>
              <a:buSzPct val="100000"/>
            </a:pPr>
            <a:r>
              <a:rPr kumimoji="1" lang="ja-JP" altLang="en-US" sz="1100">
                <a:latin typeface="Meiryo UI" panose="020B0604030504040204" pitchFamily="50" charset="-128"/>
                <a:ea typeface="Meiryo UI" panose="020B0604030504040204" pitchFamily="50" charset="-128"/>
              </a:rPr>
              <a:t>　　・市町村のみが保有するデータについても、ニーズの高いものを一括して公開（避難所、消防水利施設等）</a:t>
            </a:r>
          </a:p>
          <a:p>
            <a:pPr>
              <a:buSzPct val="100000"/>
            </a:pPr>
            <a:r>
              <a:rPr kumimoji="1" lang="ja-JP" altLang="en-US" sz="1100">
                <a:latin typeface="Meiryo UI" panose="020B0604030504040204" pitchFamily="50" charset="-128"/>
                <a:ea typeface="Meiryo UI" panose="020B0604030504040204" pitchFamily="50" charset="-128"/>
              </a:rPr>
              <a:t>　　・併せて、県が保有しているデータの公開数を増加</a:t>
            </a:r>
          </a:p>
        </p:txBody>
      </p:sp>
      <p:sp>
        <p:nvSpPr>
          <p:cNvPr id="10248" name="角丸四角形 9"/>
          <p:cNvSpPr>
            <a:spLocks noChangeArrowheads="1"/>
          </p:cNvSpPr>
          <p:nvPr/>
        </p:nvSpPr>
        <p:spPr bwMode="auto">
          <a:xfrm>
            <a:off x="200025" y="2947988"/>
            <a:ext cx="8710613" cy="1439862"/>
          </a:xfrm>
          <a:prstGeom prst="roundRect">
            <a:avLst>
              <a:gd name="adj" fmla="val 7222"/>
            </a:avLst>
          </a:prstGeom>
          <a:solidFill>
            <a:srgbClr val="B9CDE5"/>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286" tIns="19286" rIns="19286" bIns="19286"/>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buSzPct val="100000"/>
            </a:pPr>
            <a:endParaRPr kumimoji="1" lang="en-US" altLang="ja-JP" sz="1100" b="1" dirty="0">
              <a:latin typeface="Meiryo UI" panose="020B0604030504040204" pitchFamily="50" charset="-128"/>
              <a:ea typeface="Meiryo UI" panose="020B0604030504040204" pitchFamily="50" charset="-128"/>
            </a:endParaRPr>
          </a:p>
          <a:p>
            <a:pPr>
              <a:buSzPct val="100000"/>
            </a:pPr>
            <a:endParaRPr kumimoji="1" lang="en-US" altLang="ja-JP" sz="1100" b="1" dirty="0">
              <a:latin typeface="Meiryo UI" panose="020B0604030504040204" pitchFamily="50" charset="-128"/>
              <a:ea typeface="Meiryo UI" panose="020B0604030504040204" pitchFamily="50" charset="-128"/>
            </a:endParaRPr>
          </a:p>
          <a:p>
            <a:pPr>
              <a:buSzPct val="100000"/>
            </a:pPr>
            <a:r>
              <a:rPr kumimoji="1" lang="ja-JP" altLang="en-US" sz="1100" b="1" dirty="0">
                <a:latin typeface="Meiryo UI" panose="020B0604030504040204" pitchFamily="50" charset="-128"/>
                <a:ea typeface="Meiryo UI" panose="020B0604030504040204" pitchFamily="50" charset="-128"/>
              </a:rPr>
              <a:t>　　</a:t>
            </a:r>
            <a:r>
              <a:rPr kumimoji="1" lang="ja-JP" altLang="en-US" sz="1100" dirty="0">
                <a:latin typeface="Meiryo UI" panose="020B0604030504040204" pitchFamily="50" charset="-128"/>
                <a:ea typeface="Meiryo UI" panose="020B0604030504040204" pitchFamily="50" charset="-128"/>
              </a:rPr>
              <a:t>・民間サービス事業者からのニーズが高い、雨量、水位、道路規制等のリアルタイムデータを提供</a:t>
            </a:r>
            <a:endParaRPr kumimoji="1" lang="en-US" altLang="ja-JP" sz="1100" dirty="0">
              <a:latin typeface="Meiryo UI" panose="020B0604030504040204" pitchFamily="50" charset="-128"/>
              <a:ea typeface="Meiryo UI" panose="020B0604030504040204" pitchFamily="50" charset="-128"/>
            </a:endParaRPr>
          </a:p>
          <a:p>
            <a:pPr>
              <a:buSzPct val="100000"/>
            </a:pPr>
            <a:r>
              <a:rPr kumimoji="1" lang="ja-JP" altLang="en-US" sz="1100" dirty="0">
                <a:latin typeface="Meiryo UI" panose="020B0604030504040204" pitchFamily="50" charset="-128"/>
                <a:ea typeface="Meiryo UI" panose="020B0604030504040204" pitchFamily="50" charset="-128"/>
              </a:rPr>
              <a:t>　　・各種のリアルタイムデータを提供するため、システム連携によるデータ提供プラットフォームを構築</a:t>
            </a:r>
          </a:p>
          <a:p>
            <a:pPr>
              <a:buSzPct val="100000"/>
            </a:pPr>
            <a:endParaRPr kumimoji="1" lang="en-US" altLang="ja-JP" sz="1100" dirty="0">
              <a:latin typeface="Meiryo UI" panose="020B0604030504040204" pitchFamily="50" charset="-128"/>
              <a:ea typeface="Meiryo UI" panose="020B0604030504040204" pitchFamily="50" charset="-128"/>
            </a:endParaRPr>
          </a:p>
          <a:p>
            <a:pPr>
              <a:buSzPct val="100000"/>
            </a:pPr>
            <a:endParaRPr kumimoji="1" lang="en-US" altLang="ja-JP" sz="1100" b="1" dirty="0">
              <a:latin typeface="Meiryo UI" panose="020B0604030504040204" pitchFamily="50" charset="-128"/>
              <a:ea typeface="Meiryo UI" panose="020B0604030504040204" pitchFamily="50" charset="-128"/>
            </a:endParaRPr>
          </a:p>
          <a:p>
            <a:pPr>
              <a:buSzPct val="100000"/>
            </a:pPr>
            <a:r>
              <a:rPr kumimoji="1" lang="ja-JP" altLang="en-US" sz="1100" b="1" dirty="0">
                <a:latin typeface="Meiryo UI" panose="020B0604030504040204" pitchFamily="50" charset="-128"/>
                <a:ea typeface="Meiryo UI" panose="020B0604030504040204" pitchFamily="50" charset="-128"/>
              </a:rPr>
              <a:t>　　</a:t>
            </a:r>
            <a:r>
              <a:rPr kumimoji="1" lang="ja-JP" altLang="en-US" sz="1100" dirty="0">
                <a:latin typeface="Meiryo UI" panose="020B0604030504040204" pitchFamily="50" charset="-128"/>
                <a:ea typeface="Meiryo UI" panose="020B0604030504040204" pitchFamily="50" charset="-128"/>
              </a:rPr>
              <a:t>・道路台帳や航空測量データなどの大容量データを提供</a:t>
            </a:r>
          </a:p>
          <a:p>
            <a:pPr>
              <a:buSzPct val="100000"/>
            </a:pPr>
            <a:r>
              <a:rPr kumimoji="1" lang="ja-JP" altLang="en-US" sz="1100" dirty="0">
                <a:latin typeface="Meiryo UI" panose="020B0604030504040204" pitchFamily="50" charset="-128"/>
                <a:ea typeface="Meiryo UI" panose="020B0604030504040204" pitchFamily="50" charset="-128"/>
              </a:rPr>
              <a:t>　　・大容量データ提供に関する仕組みや技術要件を、民間と協働で調査、研究し、システムを構築</a:t>
            </a:r>
          </a:p>
        </p:txBody>
      </p:sp>
      <p:sp>
        <p:nvSpPr>
          <p:cNvPr id="10249" name="正方形/長方形 10"/>
          <p:cNvSpPr>
            <a:spLocks noChangeArrowheads="1"/>
          </p:cNvSpPr>
          <p:nvPr/>
        </p:nvSpPr>
        <p:spPr bwMode="auto">
          <a:xfrm>
            <a:off x="962025" y="655638"/>
            <a:ext cx="4722813" cy="468312"/>
          </a:xfrm>
          <a:prstGeom prst="rect">
            <a:avLst/>
          </a:prstGeom>
          <a:solidFill>
            <a:srgbClr val="FFFFFF"/>
          </a:solidFill>
          <a:ln w="28575" algn="ctr">
            <a:solidFill>
              <a:srgbClr val="254061"/>
            </a:solidFill>
            <a:round/>
            <a:headEnd/>
            <a:tailEnd/>
          </a:ln>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buSzPct val="100000"/>
            </a:pPr>
            <a:r>
              <a:rPr kumimoji="1" lang="ja-JP" altLang="en-US" sz="1000">
                <a:solidFill>
                  <a:srgbClr val="000000"/>
                </a:solidFill>
                <a:latin typeface="Meiryo UI" panose="020B0604030504040204" pitchFamily="50" charset="-128"/>
                <a:ea typeface="Meiryo UI" panose="020B0604030504040204" pitchFamily="50" charset="-128"/>
              </a:rPr>
              <a:t>いつでも必要なデータを活用可能に</a:t>
            </a:r>
          </a:p>
          <a:p>
            <a:pPr>
              <a:buSzPct val="100000"/>
            </a:pPr>
            <a:r>
              <a:rPr kumimoji="1" lang="ja-JP" altLang="en-US" sz="1400" b="1">
                <a:solidFill>
                  <a:srgbClr val="FF0000"/>
                </a:solidFill>
                <a:latin typeface="Meiryo UI" panose="020B0604030504040204" pitchFamily="50" charset="-128"/>
                <a:ea typeface="Meiryo UI" panose="020B0604030504040204" pitchFamily="50" charset="-128"/>
              </a:rPr>
              <a:t>　</a:t>
            </a:r>
            <a:r>
              <a:rPr kumimoji="1" lang="ja-JP" altLang="en-US" b="1">
                <a:solidFill>
                  <a:srgbClr val="FF0000"/>
                </a:solidFill>
                <a:latin typeface="Meiryo UI" panose="020B0604030504040204" pitchFamily="50" charset="-128"/>
                <a:ea typeface="Meiryo UI" panose="020B0604030504040204" pitchFamily="50" charset="-128"/>
              </a:rPr>
              <a:t>オープンデータの拡充とデータ提供環境の整備</a:t>
            </a:r>
          </a:p>
        </p:txBody>
      </p:sp>
      <p:sp>
        <p:nvSpPr>
          <p:cNvPr id="10250" name="正方形/長方形 11"/>
          <p:cNvSpPr>
            <a:spLocks noChangeArrowheads="1"/>
          </p:cNvSpPr>
          <p:nvPr/>
        </p:nvSpPr>
        <p:spPr bwMode="auto">
          <a:xfrm>
            <a:off x="79375" y="655638"/>
            <a:ext cx="873125" cy="468312"/>
          </a:xfrm>
          <a:prstGeom prst="rect">
            <a:avLst/>
          </a:prstGeom>
          <a:solidFill>
            <a:srgbClr val="254061"/>
          </a:solidFill>
          <a:ln w="28575" algn="ctr">
            <a:solidFill>
              <a:srgbClr val="254061"/>
            </a:solidFill>
            <a:round/>
            <a:headEnd/>
            <a:tailEnd/>
          </a:ln>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700" b="1">
                <a:solidFill>
                  <a:schemeClr val="bg1"/>
                </a:solidFill>
                <a:latin typeface="Meiryo UI" panose="020B0604030504040204" pitchFamily="50" charset="-128"/>
                <a:ea typeface="Meiryo UI" panose="020B0604030504040204" pitchFamily="50" charset="-128"/>
              </a:rPr>
              <a:t>方針</a:t>
            </a:r>
          </a:p>
        </p:txBody>
      </p:sp>
      <p:sp>
        <p:nvSpPr>
          <p:cNvPr id="10251" name="角丸四角形 12"/>
          <p:cNvSpPr>
            <a:spLocks noChangeArrowheads="1"/>
          </p:cNvSpPr>
          <p:nvPr/>
        </p:nvSpPr>
        <p:spPr bwMode="auto">
          <a:xfrm>
            <a:off x="244475" y="3021013"/>
            <a:ext cx="2006600" cy="236537"/>
          </a:xfrm>
          <a:prstGeom prst="roundRect">
            <a:avLst>
              <a:gd name="adj" fmla="val 42852"/>
            </a:avLst>
          </a:prstGeom>
          <a:solidFill>
            <a:srgbClr val="254061"/>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8571" tIns="19286" rIns="38571" bIns="19286"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200" b="1">
                <a:solidFill>
                  <a:schemeClr val="bg1"/>
                </a:solidFill>
                <a:latin typeface="Meiryo UI" panose="020B0604030504040204" pitchFamily="50" charset="-128"/>
                <a:ea typeface="Meiryo UI" panose="020B0604030504040204" pitchFamily="50" charset="-128"/>
              </a:rPr>
              <a:t>リアルタイムデータの提供</a:t>
            </a:r>
          </a:p>
        </p:txBody>
      </p:sp>
      <p:sp>
        <p:nvSpPr>
          <p:cNvPr id="10252" name="角丸四角形 13"/>
          <p:cNvSpPr>
            <a:spLocks noChangeArrowheads="1"/>
          </p:cNvSpPr>
          <p:nvPr/>
        </p:nvSpPr>
        <p:spPr bwMode="auto">
          <a:xfrm>
            <a:off x="244475" y="3706813"/>
            <a:ext cx="1584325" cy="236537"/>
          </a:xfrm>
          <a:prstGeom prst="roundRect">
            <a:avLst>
              <a:gd name="adj" fmla="val 42852"/>
            </a:avLst>
          </a:prstGeom>
          <a:solidFill>
            <a:srgbClr val="254061"/>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8571" tIns="19286" rIns="38571" bIns="19286"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200" b="1">
                <a:solidFill>
                  <a:schemeClr val="bg1"/>
                </a:solidFill>
                <a:latin typeface="Meiryo UI" panose="020B0604030504040204" pitchFamily="50" charset="-128"/>
                <a:ea typeface="Meiryo UI" panose="020B0604030504040204" pitchFamily="50" charset="-128"/>
              </a:rPr>
              <a:t>大容量データの提供</a:t>
            </a:r>
          </a:p>
        </p:txBody>
      </p:sp>
      <p:sp>
        <p:nvSpPr>
          <p:cNvPr id="10253" name="角丸四角形 14"/>
          <p:cNvSpPr>
            <a:spLocks noChangeArrowheads="1"/>
          </p:cNvSpPr>
          <p:nvPr/>
        </p:nvSpPr>
        <p:spPr bwMode="auto">
          <a:xfrm>
            <a:off x="244475" y="1668463"/>
            <a:ext cx="3273425" cy="234950"/>
          </a:xfrm>
          <a:prstGeom prst="roundRect">
            <a:avLst>
              <a:gd name="adj" fmla="val 42852"/>
            </a:avLst>
          </a:prstGeom>
          <a:solidFill>
            <a:srgbClr val="254061"/>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8571" tIns="19286" rIns="38571" bIns="19286"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200" b="1">
                <a:solidFill>
                  <a:schemeClr val="bg1"/>
                </a:solidFill>
                <a:latin typeface="Meiryo UI" panose="020B0604030504040204" pitchFamily="50" charset="-128"/>
                <a:ea typeface="Meiryo UI" panose="020B0604030504040204" pitchFamily="50" charset="-128"/>
              </a:rPr>
              <a:t>県データ・市町村データの水平統合と公開</a:t>
            </a:r>
          </a:p>
        </p:txBody>
      </p:sp>
      <p:sp>
        <p:nvSpPr>
          <p:cNvPr id="10254" name="角丸四角形 15"/>
          <p:cNvSpPr>
            <a:spLocks noChangeArrowheads="1"/>
          </p:cNvSpPr>
          <p:nvPr/>
        </p:nvSpPr>
        <p:spPr bwMode="auto">
          <a:xfrm>
            <a:off x="228600" y="4670425"/>
            <a:ext cx="8712200" cy="935038"/>
          </a:xfrm>
          <a:prstGeom prst="roundRect">
            <a:avLst>
              <a:gd name="adj" fmla="val 3963"/>
            </a:avLst>
          </a:prstGeom>
          <a:solidFill>
            <a:srgbClr val="B9CDE5"/>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286" tIns="19286" rIns="19286" bIns="19286"/>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buSzPct val="100000"/>
            </a:pPr>
            <a:endParaRPr kumimoji="1" lang="en-US" altLang="ja-JP" sz="1100" b="1">
              <a:latin typeface="Meiryo UI" panose="020B0604030504040204" pitchFamily="50" charset="-128"/>
              <a:ea typeface="Meiryo UI" panose="020B0604030504040204" pitchFamily="50" charset="-128"/>
            </a:endParaRPr>
          </a:p>
          <a:p>
            <a:pPr>
              <a:buSzPct val="100000"/>
            </a:pPr>
            <a:endParaRPr kumimoji="1" lang="en-US" altLang="ja-JP" sz="1100" b="1">
              <a:latin typeface="Meiryo UI" panose="020B0604030504040204" pitchFamily="50" charset="-128"/>
              <a:ea typeface="Meiryo UI" panose="020B0604030504040204" pitchFamily="50" charset="-128"/>
            </a:endParaRPr>
          </a:p>
          <a:p>
            <a:pPr>
              <a:buSzPct val="100000"/>
            </a:pPr>
            <a:r>
              <a:rPr kumimoji="1" lang="ja-JP" altLang="en-US" sz="1100" b="1">
                <a:latin typeface="Meiryo UI" panose="020B0604030504040204" pitchFamily="50" charset="-128"/>
                <a:ea typeface="Meiryo UI" panose="020B0604030504040204" pitchFamily="50" charset="-128"/>
              </a:rPr>
              <a:t>　　</a:t>
            </a:r>
            <a:r>
              <a:rPr kumimoji="1" lang="ja-JP" altLang="en-US" sz="1100">
                <a:latin typeface="Meiryo UI" panose="020B0604030504040204" pitchFamily="50" charset="-128"/>
                <a:ea typeface="Meiryo UI" panose="020B0604030504040204" pitchFamily="50" charset="-128"/>
              </a:rPr>
              <a:t>・岐阜県版官民ラウンドテーブル（県各部局や各市町村と民間企業の直接対話）を開催</a:t>
            </a:r>
          </a:p>
          <a:p>
            <a:pPr>
              <a:buSzPct val="100000"/>
            </a:pPr>
            <a:r>
              <a:rPr kumimoji="1" lang="ja-JP" altLang="en-US" sz="1100">
                <a:latin typeface="Meiryo UI" panose="020B0604030504040204" pitchFamily="50" charset="-128"/>
                <a:ea typeface="Meiryo UI" panose="020B0604030504040204" pitchFamily="50" charset="-128"/>
              </a:rPr>
              <a:t>　　・ソフトピアジャパン、</a:t>
            </a:r>
            <a:r>
              <a:rPr kumimoji="1" lang="en-US" altLang="ja-JP" sz="1100">
                <a:latin typeface="Meiryo UI" panose="020B0604030504040204" pitchFamily="50" charset="-128"/>
                <a:ea typeface="Meiryo UI" panose="020B0604030504040204" pitchFamily="50" charset="-128"/>
              </a:rPr>
              <a:t>NPO</a:t>
            </a:r>
            <a:r>
              <a:rPr kumimoji="1" lang="ja-JP" altLang="en-US" sz="1100">
                <a:latin typeface="Meiryo UI" panose="020B0604030504040204" pitchFamily="50" charset="-128"/>
                <a:ea typeface="Meiryo UI" panose="020B0604030504040204" pitchFamily="50" charset="-128"/>
              </a:rPr>
              <a:t>等と連携し、企業及び県民のデータニーズを把握</a:t>
            </a:r>
          </a:p>
          <a:p>
            <a:pPr>
              <a:buSzPct val="100000"/>
            </a:pPr>
            <a:r>
              <a:rPr kumimoji="1" lang="ja-JP" altLang="en-US" sz="1100" b="1">
                <a:latin typeface="Meiryo UI" panose="020B0604030504040204" pitchFamily="50" charset="-128"/>
                <a:ea typeface="Meiryo UI" panose="020B0604030504040204" pitchFamily="50" charset="-128"/>
              </a:rPr>
              <a:t>  　</a:t>
            </a:r>
            <a:r>
              <a:rPr kumimoji="1" lang="ja-JP" altLang="en-US" sz="1100">
                <a:latin typeface="Meiryo UI" panose="020B0604030504040204" pitchFamily="50" charset="-128"/>
                <a:ea typeface="Meiryo UI" panose="020B0604030504040204" pitchFamily="50" charset="-128"/>
              </a:rPr>
              <a:t>・収集したニーズは、オープンデータの提供に反映</a:t>
            </a:r>
          </a:p>
        </p:txBody>
      </p:sp>
      <p:sp>
        <p:nvSpPr>
          <p:cNvPr id="10255" name="正方形/長方形 16"/>
          <p:cNvSpPr>
            <a:spLocks noChangeArrowheads="1"/>
          </p:cNvSpPr>
          <p:nvPr/>
        </p:nvSpPr>
        <p:spPr bwMode="auto">
          <a:xfrm>
            <a:off x="100013" y="4343400"/>
            <a:ext cx="4875212" cy="334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buSzPct val="100000"/>
            </a:pPr>
            <a:r>
              <a:rPr kumimoji="1" lang="ja-JP" altLang="en-US" sz="1600" b="1">
                <a:solidFill>
                  <a:srgbClr val="254061"/>
                </a:solidFill>
                <a:latin typeface="Meiryo UI" panose="020B0604030504040204" pitchFamily="50" charset="-128"/>
                <a:ea typeface="Meiryo UI" panose="020B0604030504040204" pitchFamily="50" charset="-128"/>
              </a:rPr>
              <a:t>③　民におけるデータ活用の促進</a:t>
            </a:r>
          </a:p>
        </p:txBody>
      </p:sp>
      <p:sp>
        <p:nvSpPr>
          <p:cNvPr id="10256" name="角丸四角形 17"/>
          <p:cNvSpPr>
            <a:spLocks noChangeArrowheads="1"/>
          </p:cNvSpPr>
          <p:nvPr/>
        </p:nvSpPr>
        <p:spPr bwMode="auto">
          <a:xfrm>
            <a:off x="244475" y="4749800"/>
            <a:ext cx="1301750" cy="234950"/>
          </a:xfrm>
          <a:prstGeom prst="roundRect">
            <a:avLst>
              <a:gd name="adj" fmla="val 42852"/>
            </a:avLst>
          </a:prstGeom>
          <a:solidFill>
            <a:srgbClr val="254061"/>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8571" tIns="19286" rIns="38571" bIns="19286"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200" b="1">
                <a:solidFill>
                  <a:schemeClr val="bg1"/>
                </a:solidFill>
                <a:latin typeface="Meiryo UI" panose="020B0604030504040204" pitchFamily="50" charset="-128"/>
                <a:ea typeface="Meiryo UI" panose="020B0604030504040204" pitchFamily="50" charset="-128"/>
              </a:rPr>
              <a:t>民ニーズ把握</a:t>
            </a:r>
          </a:p>
        </p:txBody>
      </p:sp>
      <p:sp>
        <p:nvSpPr>
          <p:cNvPr id="10257" name="正方形/長方形 23"/>
          <p:cNvSpPr>
            <a:spLocks noChangeArrowheads="1"/>
          </p:cNvSpPr>
          <p:nvPr/>
        </p:nvSpPr>
        <p:spPr bwMode="auto">
          <a:xfrm>
            <a:off x="84138" y="5734050"/>
            <a:ext cx="8958262" cy="1044575"/>
          </a:xfrm>
          <a:prstGeom prst="rect">
            <a:avLst/>
          </a:prstGeom>
          <a:noFill/>
          <a:ln w="25400" algn="ctr">
            <a:solidFill>
              <a:srgbClr val="254061"/>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sz="2500">
              <a:solidFill>
                <a:srgbClr val="FFFFFF"/>
              </a:solidFill>
              <a:latin typeface="Meiryo UI" panose="020B0604030504040204" pitchFamily="50" charset="-128"/>
              <a:ea typeface="Meiryo UI" panose="020B0604030504040204" pitchFamily="50" charset="-128"/>
            </a:endParaRPr>
          </a:p>
        </p:txBody>
      </p:sp>
      <p:sp>
        <p:nvSpPr>
          <p:cNvPr id="10258" name="角丸四角形 26"/>
          <p:cNvSpPr>
            <a:spLocks noChangeArrowheads="1"/>
          </p:cNvSpPr>
          <p:nvPr/>
        </p:nvSpPr>
        <p:spPr bwMode="auto">
          <a:xfrm>
            <a:off x="4573588" y="6115050"/>
            <a:ext cx="4203700" cy="592138"/>
          </a:xfrm>
          <a:prstGeom prst="roundRect">
            <a:avLst>
              <a:gd name="adj" fmla="val 3963"/>
            </a:avLst>
          </a:prstGeom>
          <a:solidFill>
            <a:srgbClr val="FFF2CC">
              <a:alpha val="50195"/>
            </a:srgbClr>
          </a:solidFill>
          <a:ln w="25400" algn="ctr">
            <a:solidFill>
              <a:srgbClr val="215968"/>
            </a:solidFill>
            <a:round/>
            <a:headEnd/>
            <a:tailEnd/>
          </a:ln>
        </p:spPr>
        <p:txBody>
          <a:bodyPr lIns="19286" tIns="19286" rIns="19286" bIns="19286"/>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buSzPct val="100000"/>
            </a:pPr>
            <a:endParaRPr kumimoji="1" lang="en-US" altLang="ja-JP" sz="1000" b="1">
              <a:latin typeface="Meiryo UI" panose="020B0604030504040204" pitchFamily="50" charset="-128"/>
              <a:ea typeface="Meiryo UI" panose="020B0604030504040204" pitchFamily="50" charset="-128"/>
            </a:endParaRPr>
          </a:p>
          <a:p>
            <a:pPr>
              <a:buSzPct val="100000"/>
            </a:pPr>
            <a:r>
              <a:rPr kumimoji="1" lang="ja-JP" altLang="en-US" sz="1000" b="1">
                <a:latin typeface="Meiryo UI" panose="020B0604030504040204" pitchFamily="50" charset="-128"/>
                <a:ea typeface="Meiryo UI" panose="020B0604030504040204" pitchFamily="50" charset="-128"/>
              </a:rPr>
              <a:t>　　</a:t>
            </a:r>
            <a:r>
              <a:rPr kumimoji="1" lang="ja-JP" altLang="en-US" sz="1000">
                <a:latin typeface="Meiryo UI" panose="020B0604030504040204" pitchFamily="50" charset="-128"/>
                <a:ea typeface="Meiryo UI" panose="020B0604030504040204" pitchFamily="50" charset="-128"/>
              </a:rPr>
              <a:t>・データの加工・編集・二次利用を前提とした規格の整備や互換性の確保</a:t>
            </a:r>
          </a:p>
          <a:p>
            <a:pPr>
              <a:buSzPct val="100000"/>
            </a:pPr>
            <a:r>
              <a:rPr kumimoji="1" lang="ja-JP" altLang="en-US" sz="1000">
                <a:latin typeface="Meiryo UI" panose="020B0604030504040204" pitchFamily="50" charset="-128"/>
                <a:ea typeface="Meiryo UI" panose="020B0604030504040204" pitchFamily="50" charset="-128"/>
              </a:rPr>
              <a:t>　　・データ提供を前提としたシステム構築時のルールづくり</a:t>
            </a:r>
          </a:p>
        </p:txBody>
      </p:sp>
      <p:sp>
        <p:nvSpPr>
          <p:cNvPr id="10259" name="角丸四角形 27"/>
          <p:cNvSpPr>
            <a:spLocks noChangeArrowheads="1"/>
          </p:cNvSpPr>
          <p:nvPr/>
        </p:nvSpPr>
        <p:spPr bwMode="auto">
          <a:xfrm>
            <a:off x="357188" y="6127750"/>
            <a:ext cx="3757612" cy="590550"/>
          </a:xfrm>
          <a:prstGeom prst="roundRect">
            <a:avLst>
              <a:gd name="adj" fmla="val 3963"/>
            </a:avLst>
          </a:prstGeom>
          <a:solidFill>
            <a:srgbClr val="FFF2CC">
              <a:alpha val="50195"/>
            </a:srgbClr>
          </a:solidFill>
          <a:ln w="25400" algn="ctr">
            <a:solidFill>
              <a:srgbClr val="215968"/>
            </a:solidFill>
            <a:round/>
            <a:headEnd/>
            <a:tailEnd/>
          </a:ln>
        </p:spPr>
        <p:txBody>
          <a:bodyPr lIns="19286" tIns="19286" rIns="19286" bIns="19286"/>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buSzPct val="100000"/>
            </a:pPr>
            <a:endParaRPr kumimoji="1" lang="en-US" altLang="ja-JP" sz="1000" b="1">
              <a:latin typeface="Meiryo UI" panose="020B0604030504040204" pitchFamily="50" charset="-128"/>
              <a:ea typeface="Meiryo UI" panose="020B0604030504040204" pitchFamily="50" charset="-128"/>
            </a:endParaRPr>
          </a:p>
          <a:p>
            <a:pPr>
              <a:buSzPct val="100000"/>
            </a:pPr>
            <a:r>
              <a:rPr kumimoji="1" lang="ja-JP" altLang="en-US" sz="1000" b="1">
                <a:latin typeface="Meiryo UI" panose="020B0604030504040204" pitchFamily="50" charset="-128"/>
                <a:ea typeface="Meiryo UI" panose="020B0604030504040204" pitchFamily="50" charset="-128"/>
              </a:rPr>
              <a:t>　　</a:t>
            </a:r>
            <a:r>
              <a:rPr kumimoji="1" lang="ja-JP" altLang="en-US" sz="1000">
                <a:latin typeface="Meiryo UI" panose="020B0604030504040204" pitchFamily="50" charset="-128"/>
                <a:ea typeface="Meiryo UI" panose="020B0604030504040204" pitchFamily="50" charset="-128"/>
              </a:rPr>
              <a:t>・県職員や、市町村職員向けデータ活用研修の実施</a:t>
            </a:r>
          </a:p>
          <a:p>
            <a:pPr>
              <a:buSzPct val="100000"/>
            </a:pPr>
            <a:r>
              <a:rPr kumimoji="1" lang="ja-JP" altLang="en-US" sz="1000">
                <a:latin typeface="Meiryo UI" panose="020B0604030504040204" pitchFamily="50" charset="-128"/>
                <a:ea typeface="Meiryo UI" panose="020B0604030504040204" pitchFamily="50" charset="-128"/>
              </a:rPr>
              <a:t>　　・データ活用教育の推進</a:t>
            </a:r>
          </a:p>
        </p:txBody>
      </p:sp>
      <p:sp>
        <p:nvSpPr>
          <p:cNvPr id="10260" name="正方形/長方形 29"/>
          <p:cNvSpPr>
            <a:spLocks noChangeArrowheads="1"/>
          </p:cNvSpPr>
          <p:nvPr/>
        </p:nvSpPr>
        <p:spPr bwMode="auto">
          <a:xfrm>
            <a:off x="2947988" y="5734050"/>
            <a:ext cx="3178175"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buSzPct val="100000"/>
            </a:pPr>
            <a:r>
              <a:rPr kumimoji="1" lang="ja-JP" altLang="en-US" sz="1400" b="1">
                <a:solidFill>
                  <a:srgbClr val="254061"/>
                </a:solidFill>
                <a:latin typeface="Meiryo UI" panose="020B0604030504040204" pitchFamily="50" charset="-128"/>
                <a:ea typeface="Meiryo UI" panose="020B0604030504040204" pitchFamily="50" charset="-128"/>
              </a:rPr>
              <a:t>データ活用を支える人づくり・環境づくり</a:t>
            </a:r>
          </a:p>
        </p:txBody>
      </p:sp>
      <p:sp>
        <p:nvSpPr>
          <p:cNvPr id="10261" name="角丸四角形 30"/>
          <p:cNvSpPr>
            <a:spLocks noChangeArrowheads="1"/>
          </p:cNvSpPr>
          <p:nvPr/>
        </p:nvSpPr>
        <p:spPr bwMode="auto">
          <a:xfrm>
            <a:off x="444500" y="6046788"/>
            <a:ext cx="1116013" cy="217487"/>
          </a:xfrm>
          <a:prstGeom prst="roundRect">
            <a:avLst>
              <a:gd name="adj" fmla="val 42852"/>
            </a:avLst>
          </a:prstGeom>
          <a:solidFill>
            <a:srgbClr val="31859C"/>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8571" tIns="19286" rIns="38571" bIns="19286"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100" b="1">
                <a:solidFill>
                  <a:schemeClr val="bg1"/>
                </a:solidFill>
                <a:latin typeface="Meiryo UI" panose="020B0604030504040204" pitchFamily="50" charset="-128"/>
                <a:ea typeface="Meiryo UI" panose="020B0604030504040204" pitchFamily="50" charset="-128"/>
              </a:rPr>
              <a:t>人づくり</a:t>
            </a:r>
          </a:p>
        </p:txBody>
      </p:sp>
      <p:sp>
        <p:nvSpPr>
          <p:cNvPr id="10262" name="角丸四角形 32"/>
          <p:cNvSpPr>
            <a:spLocks noChangeArrowheads="1"/>
          </p:cNvSpPr>
          <p:nvPr/>
        </p:nvSpPr>
        <p:spPr bwMode="auto">
          <a:xfrm>
            <a:off x="4672013" y="6046788"/>
            <a:ext cx="1116012" cy="217487"/>
          </a:xfrm>
          <a:prstGeom prst="roundRect">
            <a:avLst>
              <a:gd name="adj" fmla="val 42852"/>
            </a:avLst>
          </a:prstGeom>
          <a:solidFill>
            <a:srgbClr val="31859C"/>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8571" tIns="19286" rIns="38571" bIns="19286"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100" b="1">
                <a:solidFill>
                  <a:schemeClr val="bg1"/>
                </a:solidFill>
                <a:latin typeface="Meiryo UI" panose="020B0604030504040204" pitchFamily="50" charset="-128"/>
                <a:ea typeface="Meiryo UI" panose="020B0604030504040204" pitchFamily="50" charset="-128"/>
              </a:rPr>
              <a:t>環境づくり</a:t>
            </a:r>
          </a:p>
        </p:txBody>
      </p:sp>
      <p:sp>
        <p:nvSpPr>
          <p:cNvPr id="10263" name="正方形/長方形 33"/>
          <p:cNvSpPr>
            <a:spLocks noChangeArrowheads="1"/>
          </p:cNvSpPr>
          <p:nvPr/>
        </p:nvSpPr>
        <p:spPr bwMode="auto">
          <a:xfrm>
            <a:off x="6557963" y="655638"/>
            <a:ext cx="2484437" cy="468312"/>
          </a:xfrm>
          <a:prstGeom prst="rect">
            <a:avLst/>
          </a:prstGeom>
          <a:solidFill>
            <a:srgbClr val="FFFFFF"/>
          </a:solidFill>
          <a:ln w="28575" algn="ctr">
            <a:solidFill>
              <a:srgbClr val="254061"/>
            </a:solidFill>
            <a:round/>
            <a:headEnd/>
            <a:tailEnd/>
          </a:ln>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en-US" altLang="ja-JP" sz="1400">
                <a:latin typeface="Meiryo UI" panose="020B0604030504040204" pitchFamily="50" charset="-128"/>
                <a:ea typeface="Meiryo UI" panose="020B0604030504040204" pitchFamily="50" charset="-128"/>
              </a:rPr>
              <a:t>2019</a:t>
            </a:r>
            <a:r>
              <a:rPr kumimoji="1" lang="ja-JP" altLang="en-US" sz="1400">
                <a:latin typeface="Meiryo UI" panose="020B0604030504040204" pitchFamily="50" charset="-128"/>
                <a:ea typeface="Meiryo UI" panose="020B0604030504040204" pitchFamily="50" charset="-128"/>
              </a:rPr>
              <a:t>年度　～　</a:t>
            </a:r>
            <a:r>
              <a:rPr kumimoji="1" lang="en-US" altLang="ja-JP" sz="1400">
                <a:latin typeface="Meiryo UI" panose="020B0604030504040204" pitchFamily="50" charset="-128"/>
                <a:ea typeface="Meiryo UI" panose="020B0604030504040204" pitchFamily="50" charset="-128"/>
              </a:rPr>
              <a:t>2023</a:t>
            </a:r>
            <a:r>
              <a:rPr kumimoji="1" lang="ja-JP" altLang="en-US" sz="1400">
                <a:latin typeface="Meiryo UI" panose="020B0604030504040204" pitchFamily="50" charset="-128"/>
                <a:ea typeface="Meiryo UI" panose="020B0604030504040204" pitchFamily="50" charset="-128"/>
              </a:rPr>
              <a:t>年度</a:t>
            </a:r>
          </a:p>
        </p:txBody>
      </p:sp>
      <p:sp>
        <p:nvSpPr>
          <p:cNvPr id="10264" name="ホームベース 21"/>
          <p:cNvSpPr>
            <a:spLocks noChangeArrowheads="1"/>
          </p:cNvSpPr>
          <p:nvPr/>
        </p:nvSpPr>
        <p:spPr bwMode="auto">
          <a:xfrm>
            <a:off x="5638800" y="655638"/>
            <a:ext cx="971550" cy="468312"/>
          </a:xfrm>
          <a:prstGeom prst="homePlate">
            <a:avLst>
              <a:gd name="adj" fmla="val 0"/>
            </a:avLst>
          </a:prstGeom>
          <a:solidFill>
            <a:srgbClr val="254061"/>
          </a:solidFill>
          <a:ln w="28575" algn="ctr">
            <a:solidFill>
              <a:srgbClr val="215968"/>
            </a:solidFill>
            <a:miter lim="800000"/>
            <a:headEnd/>
            <a:tailEnd/>
          </a:ln>
        </p:spPr>
        <p:txBody>
          <a:bodyPr lIns="38571" tIns="19286" rIns="38571" bIns="19286"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400" b="1">
                <a:solidFill>
                  <a:schemeClr val="bg1"/>
                </a:solidFill>
                <a:latin typeface="Meiryo UI" panose="020B0604030504040204" pitchFamily="50" charset="-128"/>
                <a:ea typeface="Meiryo UI" panose="020B0604030504040204" pitchFamily="50" charset="-128"/>
              </a:rPr>
              <a:t>計画期間</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図 3"/>
          <p:cNvPicPr preferRelativeResize="0">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6413" y="1216025"/>
            <a:ext cx="1917700" cy="1365250"/>
          </a:xfrm>
          <a:prstGeom prst="rect">
            <a:avLst/>
          </a:prstGeom>
          <a:noFill/>
          <a:ln w="9525" algn="ctr">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1267" name="図 70"/>
          <p:cNvPicPr preferRelativeResize="0">
            <a:picLocks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08000" y="6051550"/>
            <a:ext cx="396875" cy="449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268" name="円柱 374"/>
          <p:cNvSpPr>
            <a:spLocks noChangeArrowheads="1"/>
          </p:cNvSpPr>
          <p:nvPr/>
        </p:nvSpPr>
        <p:spPr bwMode="auto">
          <a:xfrm>
            <a:off x="1743075" y="3371850"/>
            <a:ext cx="1301750" cy="849313"/>
          </a:xfrm>
          <a:prstGeom prst="can">
            <a:avLst>
              <a:gd name="adj" fmla="val 25000"/>
            </a:avLst>
          </a:prstGeom>
          <a:noFill/>
          <a:ln w="25400" algn="ctr">
            <a:solidFill>
              <a:srgbClr val="385D8A"/>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endParaRPr>
          </a:p>
        </p:txBody>
      </p:sp>
      <p:sp>
        <p:nvSpPr>
          <p:cNvPr id="11269" name="テキスト ボックス 342"/>
          <p:cNvSpPr>
            <a:spLocks noChangeArrowheads="1"/>
          </p:cNvSpPr>
          <p:nvPr/>
        </p:nvSpPr>
        <p:spPr bwMode="auto">
          <a:xfrm>
            <a:off x="5716588" y="817563"/>
            <a:ext cx="2022475" cy="258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4" tIns="45712" rIns="91424" bIns="45712"/>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100">
                <a:latin typeface="ＭＳ Ｐゴシック" panose="020B0600070205080204" pitchFamily="50" charset="-128"/>
                <a:cs typeface="Arial Bold" panose="020B0704020202020204" pitchFamily="34" charset="0"/>
              </a:rPr>
              <a:t>＜</a:t>
            </a:r>
            <a:r>
              <a:rPr kumimoji="1" lang="en-US" altLang="ja-JP" sz="1100">
                <a:latin typeface="ＭＳ Ｐゴシック" panose="020B0600070205080204" pitchFamily="50" charset="-128"/>
                <a:cs typeface="Arial Bold" panose="020B0704020202020204" pitchFamily="34" charset="0"/>
              </a:rPr>
              <a:t>AED</a:t>
            </a:r>
            <a:r>
              <a:rPr kumimoji="1" lang="ja-JP" altLang="en-US" sz="1100">
                <a:latin typeface="ＭＳ Ｐゴシック" panose="020B0600070205080204" pitchFamily="50" charset="-128"/>
                <a:cs typeface="Arial Bold" panose="020B0704020202020204" pitchFamily="34" charset="0"/>
              </a:rPr>
              <a:t>情報提供サービス＞</a:t>
            </a:r>
          </a:p>
        </p:txBody>
      </p:sp>
      <p:sp>
        <p:nvSpPr>
          <p:cNvPr id="11270" name="テキスト ボックス 26"/>
          <p:cNvSpPr>
            <a:spLocks noChangeArrowheads="1"/>
          </p:cNvSpPr>
          <p:nvPr/>
        </p:nvSpPr>
        <p:spPr bwMode="auto">
          <a:xfrm>
            <a:off x="-4763" y="-9525"/>
            <a:ext cx="9153526" cy="457200"/>
          </a:xfrm>
          <a:prstGeom prst="rect">
            <a:avLst/>
          </a:prstGeom>
          <a:solidFill>
            <a:srgbClr val="254061"/>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2400" b="1">
                <a:solidFill>
                  <a:schemeClr val="bg1"/>
                </a:solidFill>
                <a:latin typeface="Meiryo UI" panose="020B0604030504040204" pitchFamily="50" charset="-128"/>
                <a:ea typeface="Meiryo UI" panose="020B0604030504040204" pitchFamily="50" charset="-128"/>
              </a:rPr>
              <a:t>　オープンデータの拡充とデータ提供環境の整備　概要</a:t>
            </a:r>
          </a:p>
        </p:txBody>
      </p:sp>
      <p:sp>
        <p:nvSpPr>
          <p:cNvPr id="11271" name="曲折矢印 6"/>
          <p:cNvSpPr>
            <a:spLocks/>
          </p:cNvSpPr>
          <p:nvPr/>
        </p:nvSpPr>
        <p:spPr bwMode="auto">
          <a:xfrm>
            <a:off x="2339975" y="1744663"/>
            <a:ext cx="828675" cy="808037"/>
          </a:xfrm>
          <a:custGeom>
            <a:avLst/>
            <a:gdLst>
              <a:gd name="T0" fmla="*/ 0 w 828000"/>
              <a:gd name="T1" fmla="*/ 804619 h 808894"/>
              <a:gd name="T2" fmla="*/ 0 w 828000"/>
              <a:gd name="T3" fmla="*/ 430454 h 808894"/>
              <a:gd name="T4" fmla="*/ 355335 w 828000"/>
              <a:gd name="T5" fmla="*/ 78435 h 808894"/>
              <a:gd name="T6" fmla="*/ 679419 w 828000"/>
              <a:gd name="T7" fmla="*/ 78435 h 808894"/>
              <a:gd name="T8" fmla="*/ 679419 w 828000"/>
              <a:gd name="T9" fmla="*/ 0 h 808894"/>
              <a:gd name="T10" fmla="*/ 831381 w 828000"/>
              <a:gd name="T11" fmla="*/ 179012 h 808894"/>
              <a:gd name="T12" fmla="*/ 679419 w 828000"/>
              <a:gd name="T13" fmla="*/ 358022 h 808894"/>
              <a:gd name="T14" fmla="*/ 679419 w 828000"/>
              <a:gd name="T15" fmla="*/ 279588 h 808894"/>
              <a:gd name="T16" fmla="*/ 355335 w 828000"/>
              <a:gd name="T17" fmla="*/ 279588 h 808894"/>
              <a:gd name="T18" fmla="*/ 203048 w 828000"/>
              <a:gd name="T19" fmla="*/ 430454 h 808894"/>
              <a:gd name="T20" fmla="*/ 203049 w 828000"/>
              <a:gd name="T21" fmla="*/ 804619 h 808894"/>
              <a:gd name="T22" fmla="*/ 0 w 828000"/>
              <a:gd name="T23" fmla="*/ 804619 h 80889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28000"/>
              <a:gd name="T37" fmla="*/ 0 h 808894"/>
              <a:gd name="T38" fmla="*/ 828000 w 828000"/>
              <a:gd name="T39" fmla="*/ 808894 h 80889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28000" h="808894">
                <a:moveTo>
                  <a:pt x="0" y="808894"/>
                </a:moveTo>
                <a:lnTo>
                  <a:pt x="0" y="432742"/>
                </a:lnTo>
                <a:cubicBezTo>
                  <a:pt x="0" y="237293"/>
                  <a:pt x="158442" y="78851"/>
                  <a:pt x="353891" y="78851"/>
                </a:cubicBezTo>
                <a:lnTo>
                  <a:pt x="676656" y="78851"/>
                </a:lnTo>
                <a:lnTo>
                  <a:pt x="676656" y="0"/>
                </a:lnTo>
                <a:lnTo>
                  <a:pt x="828000" y="179963"/>
                </a:lnTo>
                <a:lnTo>
                  <a:pt x="676656" y="359925"/>
                </a:lnTo>
                <a:lnTo>
                  <a:pt x="676656" y="281074"/>
                </a:lnTo>
                <a:lnTo>
                  <a:pt x="353891" y="281074"/>
                </a:lnTo>
                <a:cubicBezTo>
                  <a:pt x="270127" y="281074"/>
                  <a:pt x="202223" y="348978"/>
                  <a:pt x="202223" y="432742"/>
                </a:cubicBezTo>
                <a:cubicBezTo>
                  <a:pt x="202223" y="558126"/>
                  <a:pt x="202224" y="683510"/>
                  <a:pt x="202224" y="808894"/>
                </a:cubicBezTo>
                <a:lnTo>
                  <a:pt x="0" y="808894"/>
                </a:lnTo>
                <a:close/>
              </a:path>
            </a:pathLst>
          </a:custGeom>
          <a:solidFill>
            <a:srgbClr val="254061"/>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sz="1200">
              <a:solidFill>
                <a:schemeClr val="bg1"/>
              </a:solidFill>
              <a:latin typeface="Meiryo UI" panose="020B0604030504040204" pitchFamily="50" charset="-128"/>
              <a:ea typeface="Meiryo UI" panose="020B0604030504040204" pitchFamily="50" charset="-128"/>
            </a:endParaRPr>
          </a:p>
          <a:p>
            <a:pPr algn="ctr">
              <a:buSzPct val="100000"/>
            </a:pPr>
            <a:endParaRPr kumimoji="1" lang="en-US" altLang="ja-JP" sz="1200">
              <a:solidFill>
                <a:schemeClr val="bg1"/>
              </a:solidFill>
              <a:latin typeface="Meiryo UI" panose="020B0604030504040204" pitchFamily="50" charset="-128"/>
              <a:ea typeface="Meiryo UI" panose="020B0604030504040204" pitchFamily="50" charset="-128"/>
            </a:endParaRPr>
          </a:p>
          <a:p>
            <a:pPr algn="ctr">
              <a:buSzPct val="100000"/>
            </a:pPr>
            <a:endParaRPr kumimoji="1" lang="en-US" altLang="ja-JP" sz="1200">
              <a:solidFill>
                <a:schemeClr val="bg1"/>
              </a:solidFill>
              <a:latin typeface="Meiryo UI" panose="020B0604030504040204" pitchFamily="50" charset="-128"/>
              <a:ea typeface="Meiryo UI" panose="020B0604030504040204" pitchFamily="50" charset="-128"/>
            </a:endParaRPr>
          </a:p>
        </p:txBody>
      </p:sp>
      <p:sp>
        <p:nvSpPr>
          <p:cNvPr id="11272" name="角丸四角形 46"/>
          <p:cNvSpPr>
            <a:spLocks noChangeArrowheads="1"/>
          </p:cNvSpPr>
          <p:nvPr/>
        </p:nvSpPr>
        <p:spPr bwMode="auto">
          <a:xfrm>
            <a:off x="1636713" y="2847975"/>
            <a:ext cx="1487487" cy="1430338"/>
          </a:xfrm>
          <a:prstGeom prst="roundRect">
            <a:avLst>
              <a:gd name="adj" fmla="val 10833"/>
            </a:avLst>
          </a:prstGeom>
          <a:noFill/>
          <a:ln w="28575" algn="ctr">
            <a:solidFill>
              <a:srgbClr val="002060"/>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sz="1200">
              <a:solidFill>
                <a:srgbClr val="FFFFFF"/>
              </a:solidFill>
              <a:latin typeface="Meiryo UI" panose="020B0604030504040204" pitchFamily="50" charset="-128"/>
              <a:ea typeface="Meiryo UI" panose="020B0604030504040204" pitchFamily="50" charset="-128"/>
            </a:endParaRPr>
          </a:p>
        </p:txBody>
      </p:sp>
      <p:sp>
        <p:nvSpPr>
          <p:cNvPr id="11273" name="角丸四角形 49"/>
          <p:cNvSpPr>
            <a:spLocks noChangeArrowheads="1"/>
          </p:cNvSpPr>
          <p:nvPr/>
        </p:nvSpPr>
        <p:spPr bwMode="auto">
          <a:xfrm>
            <a:off x="4883150" y="2924175"/>
            <a:ext cx="1044575" cy="1185863"/>
          </a:xfrm>
          <a:prstGeom prst="roundRect">
            <a:avLst>
              <a:gd name="adj" fmla="val 16667"/>
            </a:avLst>
          </a:prstGeom>
          <a:noFill/>
          <a:ln w="28575" algn="ctr">
            <a:solidFill>
              <a:srgbClr val="002060"/>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sz="1200">
              <a:solidFill>
                <a:srgbClr val="FFFFFF"/>
              </a:solidFill>
              <a:latin typeface="Meiryo UI" panose="020B0604030504040204" pitchFamily="50" charset="-128"/>
              <a:ea typeface="Meiryo UI" panose="020B0604030504040204" pitchFamily="50" charset="-128"/>
            </a:endParaRPr>
          </a:p>
        </p:txBody>
      </p:sp>
      <p:sp>
        <p:nvSpPr>
          <p:cNvPr id="11274" name="フローチャート: 処理 42"/>
          <p:cNvSpPr>
            <a:spLocks noChangeArrowheads="1"/>
          </p:cNvSpPr>
          <p:nvPr/>
        </p:nvSpPr>
        <p:spPr bwMode="auto">
          <a:xfrm>
            <a:off x="1482725" y="2754313"/>
            <a:ext cx="322263" cy="333375"/>
          </a:xfrm>
          <a:prstGeom prst="flowChartProcess">
            <a:avLst/>
          </a:prstGeom>
          <a:solidFill>
            <a:srgbClr val="254061"/>
          </a:soli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400">
                <a:solidFill>
                  <a:schemeClr val="bg1"/>
                </a:solidFill>
                <a:latin typeface="Meiryo UI" panose="020B0604030504040204" pitchFamily="50" charset="-128"/>
                <a:ea typeface="Meiryo UI" panose="020B0604030504040204" pitchFamily="50" charset="-128"/>
              </a:rPr>
              <a:t>県</a:t>
            </a:r>
          </a:p>
        </p:txBody>
      </p:sp>
      <p:sp>
        <p:nvSpPr>
          <p:cNvPr id="11275" name="フローチャート: 処理 44"/>
          <p:cNvSpPr>
            <a:spLocks noChangeArrowheads="1"/>
          </p:cNvSpPr>
          <p:nvPr/>
        </p:nvSpPr>
        <p:spPr bwMode="auto">
          <a:xfrm>
            <a:off x="4675188" y="2679700"/>
            <a:ext cx="1187450" cy="333375"/>
          </a:xfrm>
          <a:prstGeom prst="flowChartProcess">
            <a:avLst/>
          </a:prstGeom>
          <a:solidFill>
            <a:srgbClr val="254061"/>
          </a:soli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400">
                <a:solidFill>
                  <a:schemeClr val="bg1"/>
                </a:solidFill>
                <a:latin typeface="Meiryo UI" panose="020B0604030504040204" pitchFamily="50" charset="-128"/>
                <a:ea typeface="Meiryo UI" panose="020B0604030504040204" pitchFamily="50" charset="-128"/>
              </a:rPr>
              <a:t>企業・</a:t>
            </a:r>
            <a:r>
              <a:rPr kumimoji="1" lang="en-US" altLang="ja-JP" sz="1400">
                <a:solidFill>
                  <a:schemeClr val="bg1"/>
                </a:solidFill>
                <a:latin typeface="Meiryo UI" panose="020B0604030504040204" pitchFamily="50" charset="-128"/>
                <a:ea typeface="Meiryo UI" panose="020B0604030504040204" pitchFamily="50" charset="-128"/>
              </a:rPr>
              <a:t>NPO</a:t>
            </a:r>
            <a:r>
              <a:rPr kumimoji="1" lang="ja-JP" altLang="en-US" sz="1400">
                <a:solidFill>
                  <a:schemeClr val="bg1"/>
                </a:solidFill>
                <a:latin typeface="Meiryo UI" panose="020B0604030504040204" pitchFamily="50" charset="-128"/>
                <a:ea typeface="Meiryo UI" panose="020B0604030504040204" pitchFamily="50" charset="-128"/>
              </a:rPr>
              <a:t>等</a:t>
            </a:r>
          </a:p>
        </p:txBody>
      </p:sp>
      <p:sp>
        <p:nvSpPr>
          <p:cNvPr id="11276" name="曲折矢印 36"/>
          <p:cNvSpPr>
            <a:spLocks/>
          </p:cNvSpPr>
          <p:nvPr/>
        </p:nvSpPr>
        <p:spPr bwMode="auto">
          <a:xfrm rot="5400000">
            <a:off x="4902994" y="1872456"/>
            <a:ext cx="720725" cy="792163"/>
          </a:xfrm>
          <a:custGeom>
            <a:avLst/>
            <a:gdLst>
              <a:gd name="T0" fmla="*/ 0 w 1224566"/>
              <a:gd name="T1" fmla="*/ 94749 h 1347023"/>
              <a:gd name="T2" fmla="*/ 0 w 1224566"/>
              <a:gd name="T3" fmla="*/ 48451 h 1347023"/>
              <a:gd name="T4" fmla="*/ 37835 w 1224566"/>
              <a:gd name="T5" fmla="*/ 10767 h 1347023"/>
              <a:gd name="T6" fmla="*/ 64861 w 1224566"/>
              <a:gd name="T7" fmla="*/ 10767 h 1347023"/>
              <a:gd name="T8" fmla="*/ 64861 w 1224566"/>
              <a:gd name="T9" fmla="*/ 0 h 1347023"/>
              <a:gd name="T10" fmla="*/ 86481 w 1224566"/>
              <a:gd name="T11" fmla="*/ 21534 h 1347023"/>
              <a:gd name="T12" fmla="*/ 64861 w 1224566"/>
              <a:gd name="T13" fmla="*/ 43068 h 1347023"/>
              <a:gd name="T14" fmla="*/ 64861 w 1224566"/>
              <a:gd name="T15" fmla="*/ 32301 h 1347023"/>
              <a:gd name="T16" fmla="*/ 37835 w 1224566"/>
              <a:gd name="T17" fmla="*/ 32301 h 1347023"/>
              <a:gd name="T18" fmla="*/ 21621 w 1224566"/>
              <a:gd name="T19" fmla="*/ 48451 h 1347023"/>
              <a:gd name="T20" fmla="*/ 21621 w 1224566"/>
              <a:gd name="T21" fmla="*/ 94749 h 134702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224566" h="1347023">
                <a:moveTo>
                  <a:pt x="0" y="1347023"/>
                </a:moveTo>
                <a:lnTo>
                  <a:pt x="0" y="688818"/>
                </a:lnTo>
                <a:cubicBezTo>
                  <a:pt x="0" y="392933"/>
                  <a:pt x="239862" y="153070"/>
                  <a:pt x="535747" y="153070"/>
                </a:cubicBezTo>
                <a:lnTo>
                  <a:pt x="918425" y="153070"/>
                </a:lnTo>
                <a:lnTo>
                  <a:pt x="918425" y="0"/>
                </a:lnTo>
                <a:lnTo>
                  <a:pt x="1224566" y="306141"/>
                </a:lnTo>
                <a:lnTo>
                  <a:pt x="918425" y="612283"/>
                </a:lnTo>
                <a:lnTo>
                  <a:pt x="918425" y="459212"/>
                </a:lnTo>
                <a:lnTo>
                  <a:pt x="535748" y="459212"/>
                </a:lnTo>
                <a:cubicBezTo>
                  <a:pt x="408940" y="459212"/>
                  <a:pt x="306142" y="562010"/>
                  <a:pt x="306142" y="688818"/>
                </a:cubicBezTo>
                <a:lnTo>
                  <a:pt x="306141" y="1347023"/>
                </a:lnTo>
                <a:lnTo>
                  <a:pt x="0" y="1347023"/>
                </a:lnTo>
                <a:close/>
              </a:path>
            </a:pathLst>
          </a:custGeom>
          <a:solidFill>
            <a:srgbClr val="254061"/>
          </a:solidFill>
          <a:ln>
            <a:noFill/>
          </a:ln>
          <a:effectLst/>
          <a:extLst>
            <a:ext uri="{91240B29-F687-4F45-9708-019B960494DF}">
              <a14:hiddenLine xmlns:a14="http://schemas.microsoft.com/office/drawing/2010/main" w="25400"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nchor="ctr"/>
          <a:lstStyle/>
          <a:p>
            <a:endParaRPr lang="ja-JP" altLang="en-US"/>
          </a:p>
        </p:txBody>
      </p:sp>
      <p:sp>
        <p:nvSpPr>
          <p:cNvPr id="11277" name="正方形/長方形 76"/>
          <p:cNvSpPr>
            <a:spLocks noChangeArrowheads="1"/>
          </p:cNvSpPr>
          <p:nvPr/>
        </p:nvSpPr>
        <p:spPr bwMode="auto">
          <a:xfrm>
            <a:off x="4911725" y="1858963"/>
            <a:ext cx="493713" cy="277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200">
                <a:solidFill>
                  <a:schemeClr val="bg1"/>
                </a:solidFill>
                <a:latin typeface="Meiryo UI" panose="020B0604030504040204" pitchFamily="50" charset="-128"/>
                <a:ea typeface="Meiryo UI" panose="020B0604030504040204" pitchFamily="50" charset="-128"/>
              </a:rPr>
              <a:t>活用</a:t>
            </a:r>
          </a:p>
        </p:txBody>
      </p:sp>
      <p:pic>
        <p:nvPicPr>
          <p:cNvPr id="11278" name="Picture 5"/>
          <p:cNvPicPr preferRelativeResize="0">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73638" y="3092450"/>
            <a:ext cx="803275" cy="78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279" name="角丸四角形 19"/>
          <p:cNvSpPr>
            <a:spLocks noChangeArrowheads="1"/>
          </p:cNvSpPr>
          <p:nvPr/>
        </p:nvSpPr>
        <p:spPr bwMode="auto">
          <a:xfrm>
            <a:off x="3203575" y="873125"/>
            <a:ext cx="1543050" cy="292100"/>
          </a:xfrm>
          <a:prstGeom prst="roundRect">
            <a:avLst>
              <a:gd name="adj" fmla="val 16667"/>
            </a:avLst>
          </a:prstGeom>
          <a:solidFill>
            <a:srgbClr val="4F6228"/>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200">
                <a:solidFill>
                  <a:srgbClr val="FFFFFF"/>
                </a:solidFill>
                <a:latin typeface="Meiryo UI" panose="020B0604030504040204" pitchFamily="50" charset="-128"/>
                <a:ea typeface="Meiryo UI" panose="020B0604030504040204" pitchFamily="50" charset="-128"/>
              </a:rPr>
              <a:t>県カタログサイト</a:t>
            </a:r>
          </a:p>
        </p:txBody>
      </p:sp>
      <p:grpSp>
        <p:nvGrpSpPr>
          <p:cNvPr id="11280" name="グループ化 31"/>
          <p:cNvGrpSpPr>
            <a:grpSpLocks/>
          </p:cNvGrpSpPr>
          <p:nvPr/>
        </p:nvGrpSpPr>
        <p:grpSpPr bwMode="auto">
          <a:xfrm>
            <a:off x="6038850" y="1033463"/>
            <a:ext cx="1608138" cy="1120775"/>
            <a:chOff x="7906243" y="134351"/>
            <a:chExt cx="2486820" cy="1690881"/>
          </a:xfrm>
        </p:grpSpPr>
        <p:pic>
          <p:nvPicPr>
            <p:cNvPr id="11363" name="図 24"/>
            <p:cNvPicPr preferRelativeResize="0">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06243" y="134351"/>
              <a:ext cx="2486820" cy="16908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1364" name="グループ化 122"/>
            <p:cNvGrpSpPr>
              <a:grpSpLocks/>
            </p:cNvGrpSpPr>
            <p:nvPr/>
          </p:nvGrpSpPr>
          <p:grpSpPr bwMode="auto">
            <a:xfrm>
              <a:off x="9595234" y="1027584"/>
              <a:ext cx="152488" cy="303317"/>
              <a:chOff x="9366494" y="4042932"/>
              <a:chExt cx="1162264" cy="2134750"/>
            </a:xfrm>
          </p:grpSpPr>
          <p:sp>
            <p:nvSpPr>
              <p:cNvPr id="11420" name="円/楕円 123"/>
              <p:cNvSpPr>
                <a:spLocks noChangeArrowheads="1"/>
              </p:cNvSpPr>
              <p:nvPr/>
            </p:nvSpPr>
            <p:spPr bwMode="auto">
              <a:xfrm>
                <a:off x="9366494" y="4042932"/>
                <a:ext cx="1162264" cy="1162264"/>
              </a:xfrm>
              <a:prstGeom prst="ellipse">
                <a:avLst/>
              </a:prstGeom>
              <a:solidFill>
                <a:srgbClr val="4F81BD"/>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sp>
            <p:nvSpPr>
              <p:cNvPr id="11421" name="円/楕円 124"/>
              <p:cNvSpPr>
                <a:spLocks noChangeArrowheads="1"/>
              </p:cNvSpPr>
              <p:nvPr/>
            </p:nvSpPr>
            <p:spPr bwMode="auto">
              <a:xfrm>
                <a:off x="9763426" y="4434396"/>
                <a:ext cx="368400" cy="368400"/>
              </a:xfrm>
              <a:prstGeom prst="ellipse">
                <a:avLst/>
              </a:prstGeom>
              <a:solidFill>
                <a:srgbClr val="FFFFFF"/>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sp>
            <p:nvSpPr>
              <p:cNvPr id="11422" name="二等辺三角形 125"/>
              <p:cNvSpPr>
                <a:spLocks noChangeArrowheads="1"/>
              </p:cNvSpPr>
              <p:nvPr/>
            </p:nvSpPr>
            <p:spPr bwMode="auto">
              <a:xfrm flipV="1">
                <a:off x="9418387" y="4851293"/>
                <a:ext cx="1058479" cy="1326389"/>
              </a:xfrm>
              <a:prstGeom prst="triangle">
                <a:avLst>
                  <a:gd name="adj" fmla="val 50000"/>
                </a:avLst>
              </a:prstGeom>
              <a:solidFill>
                <a:srgbClr val="4F81BD"/>
              </a:soli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grpSp>
        <p:sp>
          <p:nvSpPr>
            <p:cNvPr id="11365" name="円/楕円 18"/>
            <p:cNvSpPr>
              <a:spLocks noChangeArrowheads="1"/>
            </p:cNvSpPr>
            <p:nvPr/>
          </p:nvSpPr>
          <p:spPr bwMode="auto">
            <a:xfrm>
              <a:off x="8478913" y="189775"/>
              <a:ext cx="152488" cy="165141"/>
            </a:xfrm>
            <a:prstGeom prst="ellipse">
              <a:avLst/>
            </a:prstGeom>
            <a:solidFill>
              <a:srgbClr val="4F81BD"/>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sp>
          <p:nvSpPr>
            <p:cNvPr id="11366" name="円/楕円 85"/>
            <p:cNvSpPr>
              <a:spLocks noChangeArrowheads="1"/>
            </p:cNvSpPr>
            <p:nvPr/>
          </p:nvSpPr>
          <p:spPr bwMode="auto">
            <a:xfrm>
              <a:off x="8530990" y="245396"/>
              <a:ext cx="48334" cy="52344"/>
            </a:xfrm>
            <a:prstGeom prst="ellipse">
              <a:avLst/>
            </a:prstGeom>
            <a:solidFill>
              <a:srgbClr val="FFFFFF"/>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sp>
          <p:nvSpPr>
            <p:cNvPr id="11367" name="二等辺三角形 22"/>
            <p:cNvSpPr>
              <a:spLocks noChangeArrowheads="1"/>
            </p:cNvSpPr>
            <p:nvPr/>
          </p:nvSpPr>
          <p:spPr bwMode="auto">
            <a:xfrm flipV="1">
              <a:off x="8485721" y="304631"/>
              <a:ext cx="138872" cy="188461"/>
            </a:xfrm>
            <a:prstGeom prst="triangle">
              <a:avLst>
                <a:gd name="adj" fmla="val 50000"/>
              </a:avLst>
            </a:prstGeom>
            <a:solidFill>
              <a:srgbClr val="4F81BD"/>
            </a:soli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grpSp>
          <p:nvGrpSpPr>
            <p:cNvPr id="11368" name="グループ化 86"/>
            <p:cNvGrpSpPr>
              <a:grpSpLocks/>
            </p:cNvGrpSpPr>
            <p:nvPr/>
          </p:nvGrpSpPr>
          <p:grpSpPr bwMode="auto">
            <a:xfrm>
              <a:off x="8637324" y="1292801"/>
              <a:ext cx="152488" cy="303317"/>
              <a:chOff x="9366494" y="4042932"/>
              <a:chExt cx="1162264" cy="2134750"/>
            </a:xfrm>
          </p:grpSpPr>
          <p:sp>
            <p:nvSpPr>
              <p:cNvPr id="11417" name="円/楕円 87"/>
              <p:cNvSpPr>
                <a:spLocks noChangeArrowheads="1"/>
              </p:cNvSpPr>
              <p:nvPr/>
            </p:nvSpPr>
            <p:spPr bwMode="auto">
              <a:xfrm>
                <a:off x="9366494" y="4042932"/>
                <a:ext cx="1162264" cy="1162264"/>
              </a:xfrm>
              <a:prstGeom prst="ellipse">
                <a:avLst/>
              </a:prstGeom>
              <a:solidFill>
                <a:srgbClr val="4F81BD"/>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sp>
            <p:nvSpPr>
              <p:cNvPr id="11418" name="円/楕円 88"/>
              <p:cNvSpPr>
                <a:spLocks noChangeArrowheads="1"/>
              </p:cNvSpPr>
              <p:nvPr/>
            </p:nvSpPr>
            <p:spPr bwMode="auto">
              <a:xfrm>
                <a:off x="9763426" y="4434396"/>
                <a:ext cx="368400" cy="368400"/>
              </a:xfrm>
              <a:prstGeom prst="ellipse">
                <a:avLst/>
              </a:prstGeom>
              <a:solidFill>
                <a:srgbClr val="FFFFFF"/>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sp>
            <p:nvSpPr>
              <p:cNvPr id="11419" name="二等辺三角形 89"/>
              <p:cNvSpPr>
                <a:spLocks noChangeArrowheads="1"/>
              </p:cNvSpPr>
              <p:nvPr/>
            </p:nvSpPr>
            <p:spPr bwMode="auto">
              <a:xfrm flipV="1">
                <a:off x="9418387" y="4851293"/>
                <a:ext cx="1058479" cy="1326389"/>
              </a:xfrm>
              <a:prstGeom prst="triangle">
                <a:avLst>
                  <a:gd name="adj" fmla="val 50000"/>
                </a:avLst>
              </a:prstGeom>
              <a:solidFill>
                <a:srgbClr val="4F81BD"/>
              </a:soli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grpSp>
        <p:grpSp>
          <p:nvGrpSpPr>
            <p:cNvPr id="11369" name="グループ化 90"/>
            <p:cNvGrpSpPr>
              <a:grpSpLocks/>
            </p:cNvGrpSpPr>
            <p:nvPr/>
          </p:nvGrpSpPr>
          <p:grpSpPr bwMode="auto">
            <a:xfrm>
              <a:off x="8108335" y="372386"/>
              <a:ext cx="152488" cy="303317"/>
              <a:chOff x="9366494" y="4042932"/>
              <a:chExt cx="1162264" cy="2134750"/>
            </a:xfrm>
          </p:grpSpPr>
          <p:sp>
            <p:nvSpPr>
              <p:cNvPr id="11414" name="円/楕円 91"/>
              <p:cNvSpPr>
                <a:spLocks noChangeArrowheads="1"/>
              </p:cNvSpPr>
              <p:nvPr/>
            </p:nvSpPr>
            <p:spPr bwMode="auto">
              <a:xfrm>
                <a:off x="9366494" y="4042932"/>
                <a:ext cx="1162264" cy="1162264"/>
              </a:xfrm>
              <a:prstGeom prst="ellipse">
                <a:avLst/>
              </a:prstGeom>
              <a:solidFill>
                <a:srgbClr val="FF0000"/>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sp>
            <p:nvSpPr>
              <p:cNvPr id="11415" name="円/楕円 92"/>
              <p:cNvSpPr>
                <a:spLocks noChangeArrowheads="1"/>
              </p:cNvSpPr>
              <p:nvPr/>
            </p:nvSpPr>
            <p:spPr bwMode="auto">
              <a:xfrm>
                <a:off x="9763426" y="4434396"/>
                <a:ext cx="368400" cy="368400"/>
              </a:xfrm>
              <a:prstGeom prst="ellipse">
                <a:avLst/>
              </a:prstGeom>
              <a:solidFill>
                <a:srgbClr val="FFFFFF"/>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sp>
            <p:nvSpPr>
              <p:cNvPr id="11416" name="二等辺三角形 93"/>
              <p:cNvSpPr>
                <a:spLocks noChangeArrowheads="1"/>
              </p:cNvSpPr>
              <p:nvPr/>
            </p:nvSpPr>
            <p:spPr bwMode="auto">
              <a:xfrm flipV="1">
                <a:off x="9418387" y="4851293"/>
                <a:ext cx="1058479" cy="1326389"/>
              </a:xfrm>
              <a:prstGeom prst="triangle">
                <a:avLst>
                  <a:gd name="adj" fmla="val 50000"/>
                </a:avLst>
              </a:prstGeom>
              <a:solidFill>
                <a:srgbClr val="FF0000"/>
              </a:soli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grpSp>
        <p:grpSp>
          <p:nvGrpSpPr>
            <p:cNvPr id="11370" name="グループ化 94"/>
            <p:cNvGrpSpPr>
              <a:grpSpLocks/>
            </p:cNvGrpSpPr>
            <p:nvPr/>
          </p:nvGrpSpPr>
          <p:grpSpPr bwMode="auto">
            <a:xfrm>
              <a:off x="8177770" y="1071277"/>
              <a:ext cx="152488" cy="303317"/>
              <a:chOff x="9366494" y="4042932"/>
              <a:chExt cx="1162264" cy="2134750"/>
            </a:xfrm>
          </p:grpSpPr>
          <p:sp>
            <p:nvSpPr>
              <p:cNvPr id="11411" name="円/楕円 95"/>
              <p:cNvSpPr>
                <a:spLocks noChangeArrowheads="1"/>
              </p:cNvSpPr>
              <p:nvPr/>
            </p:nvSpPr>
            <p:spPr bwMode="auto">
              <a:xfrm>
                <a:off x="9366494" y="4042932"/>
                <a:ext cx="1162264" cy="1162264"/>
              </a:xfrm>
              <a:prstGeom prst="ellipse">
                <a:avLst/>
              </a:prstGeom>
              <a:solidFill>
                <a:srgbClr val="FF0000"/>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sp>
            <p:nvSpPr>
              <p:cNvPr id="11412" name="円/楕円 96"/>
              <p:cNvSpPr>
                <a:spLocks noChangeArrowheads="1"/>
              </p:cNvSpPr>
              <p:nvPr/>
            </p:nvSpPr>
            <p:spPr bwMode="auto">
              <a:xfrm>
                <a:off x="9763426" y="4434396"/>
                <a:ext cx="368400" cy="368400"/>
              </a:xfrm>
              <a:prstGeom prst="ellipse">
                <a:avLst/>
              </a:prstGeom>
              <a:solidFill>
                <a:srgbClr val="FFFFFF"/>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sp>
            <p:nvSpPr>
              <p:cNvPr id="11413" name="二等辺三角形 97"/>
              <p:cNvSpPr>
                <a:spLocks noChangeArrowheads="1"/>
              </p:cNvSpPr>
              <p:nvPr/>
            </p:nvSpPr>
            <p:spPr bwMode="auto">
              <a:xfrm flipV="1">
                <a:off x="9418387" y="4851293"/>
                <a:ext cx="1058479" cy="1326389"/>
              </a:xfrm>
              <a:prstGeom prst="triangle">
                <a:avLst>
                  <a:gd name="adj" fmla="val 50000"/>
                </a:avLst>
              </a:prstGeom>
              <a:solidFill>
                <a:srgbClr val="FF0000"/>
              </a:soli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grpSp>
        <p:grpSp>
          <p:nvGrpSpPr>
            <p:cNvPr id="11371" name="グループ化 98"/>
            <p:cNvGrpSpPr>
              <a:grpSpLocks/>
            </p:cNvGrpSpPr>
            <p:nvPr/>
          </p:nvGrpSpPr>
          <p:grpSpPr bwMode="auto">
            <a:xfrm>
              <a:off x="9571325" y="593910"/>
              <a:ext cx="152488" cy="303317"/>
              <a:chOff x="9366494" y="4042932"/>
              <a:chExt cx="1162264" cy="2134750"/>
            </a:xfrm>
          </p:grpSpPr>
          <p:sp>
            <p:nvSpPr>
              <p:cNvPr id="11408" name="円/楕円 99"/>
              <p:cNvSpPr>
                <a:spLocks noChangeArrowheads="1"/>
              </p:cNvSpPr>
              <p:nvPr/>
            </p:nvSpPr>
            <p:spPr bwMode="auto">
              <a:xfrm>
                <a:off x="9366494" y="4042932"/>
                <a:ext cx="1162264" cy="1162264"/>
              </a:xfrm>
              <a:prstGeom prst="ellipse">
                <a:avLst/>
              </a:prstGeom>
              <a:solidFill>
                <a:srgbClr val="4F81BD"/>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sp>
            <p:nvSpPr>
              <p:cNvPr id="11409" name="円/楕円 100"/>
              <p:cNvSpPr>
                <a:spLocks noChangeArrowheads="1"/>
              </p:cNvSpPr>
              <p:nvPr/>
            </p:nvSpPr>
            <p:spPr bwMode="auto">
              <a:xfrm>
                <a:off x="9763426" y="4434396"/>
                <a:ext cx="368400" cy="368400"/>
              </a:xfrm>
              <a:prstGeom prst="ellipse">
                <a:avLst/>
              </a:prstGeom>
              <a:solidFill>
                <a:srgbClr val="FFFFFF"/>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sp>
            <p:nvSpPr>
              <p:cNvPr id="11410" name="二等辺三角形 101"/>
              <p:cNvSpPr>
                <a:spLocks noChangeArrowheads="1"/>
              </p:cNvSpPr>
              <p:nvPr/>
            </p:nvSpPr>
            <p:spPr bwMode="auto">
              <a:xfrm flipV="1">
                <a:off x="9418387" y="4851293"/>
                <a:ext cx="1058479" cy="1326389"/>
              </a:xfrm>
              <a:prstGeom prst="triangle">
                <a:avLst>
                  <a:gd name="adj" fmla="val 50000"/>
                </a:avLst>
              </a:prstGeom>
              <a:solidFill>
                <a:srgbClr val="4F81BD"/>
              </a:soli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grpSp>
        <p:grpSp>
          <p:nvGrpSpPr>
            <p:cNvPr id="11372" name="グループ化 102"/>
            <p:cNvGrpSpPr>
              <a:grpSpLocks/>
            </p:cNvGrpSpPr>
            <p:nvPr/>
          </p:nvGrpSpPr>
          <p:grpSpPr bwMode="auto">
            <a:xfrm>
              <a:off x="8610787" y="637603"/>
              <a:ext cx="152488" cy="303317"/>
              <a:chOff x="9366494" y="4042932"/>
              <a:chExt cx="1162264" cy="2134750"/>
            </a:xfrm>
          </p:grpSpPr>
          <p:sp>
            <p:nvSpPr>
              <p:cNvPr id="11405" name="円/楕円 103"/>
              <p:cNvSpPr>
                <a:spLocks noChangeArrowheads="1"/>
              </p:cNvSpPr>
              <p:nvPr/>
            </p:nvSpPr>
            <p:spPr bwMode="auto">
              <a:xfrm>
                <a:off x="9366494" y="4042932"/>
                <a:ext cx="1162264" cy="1162264"/>
              </a:xfrm>
              <a:prstGeom prst="ellipse">
                <a:avLst/>
              </a:prstGeom>
              <a:solidFill>
                <a:srgbClr val="4F81BD"/>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sp>
            <p:nvSpPr>
              <p:cNvPr id="11406" name="円/楕円 104"/>
              <p:cNvSpPr>
                <a:spLocks noChangeArrowheads="1"/>
              </p:cNvSpPr>
              <p:nvPr/>
            </p:nvSpPr>
            <p:spPr bwMode="auto">
              <a:xfrm>
                <a:off x="9763426" y="4434396"/>
                <a:ext cx="368400" cy="368400"/>
              </a:xfrm>
              <a:prstGeom prst="ellipse">
                <a:avLst/>
              </a:prstGeom>
              <a:solidFill>
                <a:srgbClr val="FFFFFF"/>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sp>
            <p:nvSpPr>
              <p:cNvPr id="11407" name="二等辺三角形 105"/>
              <p:cNvSpPr>
                <a:spLocks noChangeArrowheads="1"/>
              </p:cNvSpPr>
              <p:nvPr/>
            </p:nvSpPr>
            <p:spPr bwMode="auto">
              <a:xfrm flipV="1">
                <a:off x="9418387" y="4851293"/>
                <a:ext cx="1058479" cy="1326389"/>
              </a:xfrm>
              <a:prstGeom prst="triangle">
                <a:avLst>
                  <a:gd name="adj" fmla="val 50000"/>
                </a:avLst>
              </a:prstGeom>
              <a:solidFill>
                <a:srgbClr val="4F81BD"/>
              </a:soli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grpSp>
        <p:grpSp>
          <p:nvGrpSpPr>
            <p:cNvPr id="11373" name="グループ化 106"/>
            <p:cNvGrpSpPr>
              <a:grpSpLocks/>
            </p:cNvGrpSpPr>
            <p:nvPr/>
          </p:nvGrpSpPr>
          <p:grpSpPr bwMode="auto">
            <a:xfrm>
              <a:off x="9146259" y="445085"/>
              <a:ext cx="152488" cy="303317"/>
              <a:chOff x="9366494" y="4042932"/>
              <a:chExt cx="1162264" cy="2134750"/>
            </a:xfrm>
          </p:grpSpPr>
          <p:sp>
            <p:nvSpPr>
              <p:cNvPr id="11402" name="円/楕円 107"/>
              <p:cNvSpPr>
                <a:spLocks noChangeArrowheads="1"/>
              </p:cNvSpPr>
              <p:nvPr/>
            </p:nvSpPr>
            <p:spPr bwMode="auto">
              <a:xfrm>
                <a:off x="9366494" y="4042932"/>
                <a:ext cx="1162264" cy="1162264"/>
              </a:xfrm>
              <a:prstGeom prst="ellipse">
                <a:avLst/>
              </a:prstGeom>
              <a:solidFill>
                <a:srgbClr val="4F81BD"/>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sp>
            <p:nvSpPr>
              <p:cNvPr id="11403" name="円/楕円 108"/>
              <p:cNvSpPr>
                <a:spLocks noChangeArrowheads="1"/>
              </p:cNvSpPr>
              <p:nvPr/>
            </p:nvSpPr>
            <p:spPr bwMode="auto">
              <a:xfrm>
                <a:off x="9763426" y="4434396"/>
                <a:ext cx="368400" cy="368400"/>
              </a:xfrm>
              <a:prstGeom prst="ellipse">
                <a:avLst/>
              </a:prstGeom>
              <a:solidFill>
                <a:srgbClr val="FFFFFF"/>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sp>
            <p:nvSpPr>
              <p:cNvPr id="11404" name="二等辺三角形 109"/>
              <p:cNvSpPr>
                <a:spLocks noChangeArrowheads="1"/>
              </p:cNvSpPr>
              <p:nvPr/>
            </p:nvSpPr>
            <p:spPr bwMode="auto">
              <a:xfrm flipV="1">
                <a:off x="9418387" y="4851293"/>
                <a:ext cx="1058479" cy="1326389"/>
              </a:xfrm>
              <a:prstGeom prst="triangle">
                <a:avLst>
                  <a:gd name="adj" fmla="val 50000"/>
                </a:avLst>
              </a:prstGeom>
              <a:solidFill>
                <a:srgbClr val="4F81BD"/>
              </a:soli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grpSp>
        <p:grpSp>
          <p:nvGrpSpPr>
            <p:cNvPr id="11374" name="グループ化 110"/>
            <p:cNvGrpSpPr>
              <a:grpSpLocks/>
            </p:cNvGrpSpPr>
            <p:nvPr/>
          </p:nvGrpSpPr>
          <p:grpSpPr bwMode="auto">
            <a:xfrm>
              <a:off x="10088903" y="470598"/>
              <a:ext cx="152488" cy="303317"/>
              <a:chOff x="9366494" y="4042932"/>
              <a:chExt cx="1162264" cy="2134750"/>
            </a:xfrm>
          </p:grpSpPr>
          <p:sp>
            <p:nvSpPr>
              <p:cNvPr id="11399" name="円/楕円 111"/>
              <p:cNvSpPr>
                <a:spLocks noChangeArrowheads="1"/>
              </p:cNvSpPr>
              <p:nvPr/>
            </p:nvSpPr>
            <p:spPr bwMode="auto">
              <a:xfrm>
                <a:off x="9366494" y="4042932"/>
                <a:ext cx="1162264" cy="1162264"/>
              </a:xfrm>
              <a:prstGeom prst="ellipse">
                <a:avLst/>
              </a:prstGeom>
              <a:solidFill>
                <a:srgbClr val="00B050"/>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sp>
            <p:nvSpPr>
              <p:cNvPr id="11400" name="円/楕円 112"/>
              <p:cNvSpPr>
                <a:spLocks noChangeArrowheads="1"/>
              </p:cNvSpPr>
              <p:nvPr/>
            </p:nvSpPr>
            <p:spPr bwMode="auto">
              <a:xfrm>
                <a:off x="9763426" y="4434396"/>
                <a:ext cx="368400" cy="368400"/>
              </a:xfrm>
              <a:prstGeom prst="ellipse">
                <a:avLst/>
              </a:prstGeom>
              <a:solidFill>
                <a:srgbClr val="FFFFFF"/>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sp>
            <p:nvSpPr>
              <p:cNvPr id="11401" name="二等辺三角形 113"/>
              <p:cNvSpPr>
                <a:spLocks noChangeArrowheads="1"/>
              </p:cNvSpPr>
              <p:nvPr/>
            </p:nvSpPr>
            <p:spPr bwMode="auto">
              <a:xfrm flipV="1">
                <a:off x="9418387" y="4851293"/>
                <a:ext cx="1058479" cy="1326389"/>
              </a:xfrm>
              <a:prstGeom prst="triangle">
                <a:avLst>
                  <a:gd name="adj" fmla="val 50000"/>
                </a:avLst>
              </a:prstGeom>
              <a:solidFill>
                <a:srgbClr val="00B050"/>
              </a:soli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grpSp>
        <p:grpSp>
          <p:nvGrpSpPr>
            <p:cNvPr id="11375" name="グループ化 114"/>
            <p:cNvGrpSpPr>
              <a:grpSpLocks/>
            </p:cNvGrpSpPr>
            <p:nvPr/>
          </p:nvGrpSpPr>
          <p:grpSpPr bwMode="auto">
            <a:xfrm>
              <a:off x="8903803" y="1146681"/>
              <a:ext cx="152488" cy="303317"/>
              <a:chOff x="9366494" y="4042932"/>
              <a:chExt cx="1162264" cy="2134750"/>
            </a:xfrm>
          </p:grpSpPr>
          <p:sp>
            <p:nvSpPr>
              <p:cNvPr id="11396" name="円/楕円 115"/>
              <p:cNvSpPr>
                <a:spLocks noChangeArrowheads="1"/>
              </p:cNvSpPr>
              <p:nvPr/>
            </p:nvSpPr>
            <p:spPr bwMode="auto">
              <a:xfrm>
                <a:off x="9366494" y="4042932"/>
                <a:ext cx="1162264" cy="1162264"/>
              </a:xfrm>
              <a:prstGeom prst="ellipse">
                <a:avLst/>
              </a:prstGeom>
              <a:solidFill>
                <a:srgbClr val="4F81BD"/>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sp>
            <p:nvSpPr>
              <p:cNvPr id="11397" name="円/楕円 116"/>
              <p:cNvSpPr>
                <a:spLocks noChangeArrowheads="1"/>
              </p:cNvSpPr>
              <p:nvPr/>
            </p:nvSpPr>
            <p:spPr bwMode="auto">
              <a:xfrm>
                <a:off x="9763426" y="4434396"/>
                <a:ext cx="368400" cy="368400"/>
              </a:xfrm>
              <a:prstGeom prst="ellipse">
                <a:avLst/>
              </a:prstGeom>
              <a:solidFill>
                <a:srgbClr val="FFFFFF"/>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sp>
            <p:nvSpPr>
              <p:cNvPr id="11398" name="二等辺三角形 117"/>
              <p:cNvSpPr>
                <a:spLocks noChangeArrowheads="1"/>
              </p:cNvSpPr>
              <p:nvPr/>
            </p:nvSpPr>
            <p:spPr bwMode="auto">
              <a:xfrm flipV="1">
                <a:off x="9418387" y="4851293"/>
                <a:ext cx="1058479" cy="1326389"/>
              </a:xfrm>
              <a:prstGeom prst="triangle">
                <a:avLst>
                  <a:gd name="adj" fmla="val 50000"/>
                </a:avLst>
              </a:prstGeom>
              <a:solidFill>
                <a:srgbClr val="4F81BD"/>
              </a:soli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grpSp>
        <p:grpSp>
          <p:nvGrpSpPr>
            <p:cNvPr id="11376" name="グループ化 118"/>
            <p:cNvGrpSpPr>
              <a:grpSpLocks/>
            </p:cNvGrpSpPr>
            <p:nvPr/>
          </p:nvGrpSpPr>
          <p:grpSpPr bwMode="auto">
            <a:xfrm>
              <a:off x="9146259" y="1456523"/>
              <a:ext cx="152488" cy="303317"/>
              <a:chOff x="9366494" y="4042932"/>
              <a:chExt cx="1162264" cy="2134750"/>
            </a:xfrm>
          </p:grpSpPr>
          <p:sp>
            <p:nvSpPr>
              <p:cNvPr id="11393" name="円/楕円 119"/>
              <p:cNvSpPr>
                <a:spLocks noChangeArrowheads="1"/>
              </p:cNvSpPr>
              <p:nvPr/>
            </p:nvSpPr>
            <p:spPr bwMode="auto">
              <a:xfrm>
                <a:off x="9366494" y="4042932"/>
                <a:ext cx="1162264" cy="1162264"/>
              </a:xfrm>
              <a:prstGeom prst="ellipse">
                <a:avLst/>
              </a:prstGeom>
              <a:solidFill>
                <a:srgbClr val="B3A2C7"/>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sp>
            <p:nvSpPr>
              <p:cNvPr id="11394" name="円/楕円 120"/>
              <p:cNvSpPr>
                <a:spLocks noChangeArrowheads="1"/>
              </p:cNvSpPr>
              <p:nvPr/>
            </p:nvSpPr>
            <p:spPr bwMode="auto">
              <a:xfrm>
                <a:off x="9763426" y="4434396"/>
                <a:ext cx="368400" cy="368400"/>
              </a:xfrm>
              <a:prstGeom prst="ellipse">
                <a:avLst/>
              </a:prstGeom>
              <a:solidFill>
                <a:srgbClr val="FFFFFF"/>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sp>
            <p:nvSpPr>
              <p:cNvPr id="11395" name="二等辺三角形 121"/>
              <p:cNvSpPr>
                <a:spLocks noChangeArrowheads="1"/>
              </p:cNvSpPr>
              <p:nvPr/>
            </p:nvSpPr>
            <p:spPr bwMode="auto">
              <a:xfrm flipV="1">
                <a:off x="9418387" y="4851293"/>
                <a:ext cx="1058479" cy="1326389"/>
              </a:xfrm>
              <a:prstGeom prst="triangle">
                <a:avLst>
                  <a:gd name="adj" fmla="val 50000"/>
                </a:avLst>
              </a:prstGeom>
              <a:solidFill>
                <a:srgbClr val="B3A2C7"/>
              </a:soli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grpSp>
        <p:grpSp>
          <p:nvGrpSpPr>
            <p:cNvPr id="11377" name="グループ化 126"/>
            <p:cNvGrpSpPr>
              <a:grpSpLocks/>
            </p:cNvGrpSpPr>
            <p:nvPr/>
          </p:nvGrpSpPr>
          <p:grpSpPr bwMode="auto">
            <a:xfrm>
              <a:off x="10110327" y="1113332"/>
              <a:ext cx="152488" cy="303317"/>
              <a:chOff x="9366494" y="4042932"/>
              <a:chExt cx="1162264" cy="2134750"/>
            </a:xfrm>
          </p:grpSpPr>
          <p:sp>
            <p:nvSpPr>
              <p:cNvPr id="11390" name="円/楕円 127"/>
              <p:cNvSpPr>
                <a:spLocks noChangeArrowheads="1"/>
              </p:cNvSpPr>
              <p:nvPr/>
            </p:nvSpPr>
            <p:spPr bwMode="auto">
              <a:xfrm>
                <a:off x="9366494" y="4042932"/>
                <a:ext cx="1162264" cy="1162264"/>
              </a:xfrm>
              <a:prstGeom prst="ellipse">
                <a:avLst/>
              </a:prstGeom>
              <a:solidFill>
                <a:srgbClr val="002060"/>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sp>
            <p:nvSpPr>
              <p:cNvPr id="11391" name="円/楕円 128"/>
              <p:cNvSpPr>
                <a:spLocks noChangeArrowheads="1"/>
              </p:cNvSpPr>
              <p:nvPr/>
            </p:nvSpPr>
            <p:spPr bwMode="auto">
              <a:xfrm>
                <a:off x="9763426" y="4434396"/>
                <a:ext cx="368400" cy="368400"/>
              </a:xfrm>
              <a:prstGeom prst="ellipse">
                <a:avLst/>
              </a:prstGeom>
              <a:solidFill>
                <a:srgbClr val="FFFFFF"/>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sp>
            <p:nvSpPr>
              <p:cNvPr id="11392" name="二等辺三角形 129"/>
              <p:cNvSpPr>
                <a:spLocks noChangeArrowheads="1"/>
              </p:cNvSpPr>
              <p:nvPr/>
            </p:nvSpPr>
            <p:spPr bwMode="auto">
              <a:xfrm flipV="1">
                <a:off x="9418387" y="4851293"/>
                <a:ext cx="1058479" cy="1326389"/>
              </a:xfrm>
              <a:prstGeom prst="triangle">
                <a:avLst>
                  <a:gd name="adj" fmla="val 50000"/>
                </a:avLst>
              </a:prstGeom>
              <a:solidFill>
                <a:srgbClr val="002060"/>
              </a:soli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grpSp>
        <p:grpSp>
          <p:nvGrpSpPr>
            <p:cNvPr id="11378" name="グループ化 130"/>
            <p:cNvGrpSpPr>
              <a:grpSpLocks/>
            </p:cNvGrpSpPr>
            <p:nvPr/>
          </p:nvGrpSpPr>
          <p:grpSpPr bwMode="auto">
            <a:xfrm>
              <a:off x="8949848" y="724267"/>
              <a:ext cx="152488" cy="303317"/>
              <a:chOff x="9366494" y="4042932"/>
              <a:chExt cx="1162264" cy="2134750"/>
            </a:xfrm>
          </p:grpSpPr>
          <p:sp>
            <p:nvSpPr>
              <p:cNvPr id="11387" name="円/楕円 131"/>
              <p:cNvSpPr>
                <a:spLocks noChangeArrowheads="1"/>
              </p:cNvSpPr>
              <p:nvPr/>
            </p:nvSpPr>
            <p:spPr bwMode="auto">
              <a:xfrm>
                <a:off x="9366494" y="4042932"/>
                <a:ext cx="1162264" cy="1162264"/>
              </a:xfrm>
              <a:prstGeom prst="ellipse">
                <a:avLst/>
              </a:prstGeom>
              <a:solidFill>
                <a:srgbClr val="002060"/>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sp>
            <p:nvSpPr>
              <p:cNvPr id="11388" name="円/楕円 132"/>
              <p:cNvSpPr>
                <a:spLocks noChangeArrowheads="1"/>
              </p:cNvSpPr>
              <p:nvPr/>
            </p:nvSpPr>
            <p:spPr bwMode="auto">
              <a:xfrm>
                <a:off x="9763426" y="4434396"/>
                <a:ext cx="368400" cy="368400"/>
              </a:xfrm>
              <a:prstGeom prst="ellipse">
                <a:avLst/>
              </a:prstGeom>
              <a:solidFill>
                <a:srgbClr val="FFFFFF"/>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sp>
            <p:nvSpPr>
              <p:cNvPr id="11389" name="二等辺三角形 133"/>
              <p:cNvSpPr>
                <a:spLocks noChangeArrowheads="1"/>
              </p:cNvSpPr>
              <p:nvPr/>
            </p:nvSpPr>
            <p:spPr bwMode="auto">
              <a:xfrm flipV="1">
                <a:off x="9418387" y="4851293"/>
                <a:ext cx="1058479" cy="1326389"/>
              </a:xfrm>
              <a:prstGeom prst="triangle">
                <a:avLst>
                  <a:gd name="adj" fmla="val 50000"/>
                </a:avLst>
              </a:prstGeom>
              <a:solidFill>
                <a:srgbClr val="002060"/>
              </a:soli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grpSp>
        <p:grpSp>
          <p:nvGrpSpPr>
            <p:cNvPr id="11379" name="グループ化 134"/>
            <p:cNvGrpSpPr>
              <a:grpSpLocks/>
            </p:cNvGrpSpPr>
            <p:nvPr/>
          </p:nvGrpSpPr>
          <p:grpSpPr bwMode="auto">
            <a:xfrm>
              <a:off x="8006501" y="802744"/>
              <a:ext cx="152488" cy="303317"/>
              <a:chOff x="9366494" y="4042932"/>
              <a:chExt cx="1162264" cy="2134750"/>
            </a:xfrm>
          </p:grpSpPr>
          <p:sp>
            <p:nvSpPr>
              <p:cNvPr id="11384" name="円/楕円 135"/>
              <p:cNvSpPr>
                <a:spLocks noChangeArrowheads="1"/>
              </p:cNvSpPr>
              <p:nvPr/>
            </p:nvSpPr>
            <p:spPr bwMode="auto">
              <a:xfrm>
                <a:off x="9366494" y="4042932"/>
                <a:ext cx="1162264" cy="1162264"/>
              </a:xfrm>
              <a:prstGeom prst="ellipse">
                <a:avLst/>
              </a:prstGeom>
              <a:solidFill>
                <a:srgbClr val="002060"/>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sp>
            <p:nvSpPr>
              <p:cNvPr id="11385" name="円/楕円 136"/>
              <p:cNvSpPr>
                <a:spLocks noChangeArrowheads="1"/>
              </p:cNvSpPr>
              <p:nvPr/>
            </p:nvSpPr>
            <p:spPr bwMode="auto">
              <a:xfrm>
                <a:off x="9763426" y="4434396"/>
                <a:ext cx="368400" cy="368400"/>
              </a:xfrm>
              <a:prstGeom prst="ellipse">
                <a:avLst/>
              </a:prstGeom>
              <a:solidFill>
                <a:srgbClr val="FFFFFF"/>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sp>
            <p:nvSpPr>
              <p:cNvPr id="11386" name="二等辺三角形 137"/>
              <p:cNvSpPr>
                <a:spLocks noChangeArrowheads="1"/>
              </p:cNvSpPr>
              <p:nvPr/>
            </p:nvSpPr>
            <p:spPr bwMode="auto">
              <a:xfrm flipV="1">
                <a:off x="9418387" y="4851293"/>
                <a:ext cx="1058479" cy="1326389"/>
              </a:xfrm>
              <a:prstGeom prst="triangle">
                <a:avLst>
                  <a:gd name="adj" fmla="val 50000"/>
                </a:avLst>
              </a:prstGeom>
              <a:solidFill>
                <a:srgbClr val="002060"/>
              </a:soli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grpSp>
        <p:grpSp>
          <p:nvGrpSpPr>
            <p:cNvPr id="11380" name="グループ化 138"/>
            <p:cNvGrpSpPr>
              <a:grpSpLocks/>
            </p:cNvGrpSpPr>
            <p:nvPr/>
          </p:nvGrpSpPr>
          <p:grpSpPr bwMode="auto">
            <a:xfrm>
              <a:off x="10005923" y="784502"/>
              <a:ext cx="152488" cy="303317"/>
              <a:chOff x="9366494" y="4042932"/>
              <a:chExt cx="1162264" cy="2134750"/>
            </a:xfrm>
          </p:grpSpPr>
          <p:sp>
            <p:nvSpPr>
              <p:cNvPr id="11381" name="円/楕円 139"/>
              <p:cNvSpPr>
                <a:spLocks noChangeArrowheads="1"/>
              </p:cNvSpPr>
              <p:nvPr/>
            </p:nvSpPr>
            <p:spPr bwMode="auto">
              <a:xfrm>
                <a:off x="9366494" y="4042932"/>
                <a:ext cx="1162264" cy="1162264"/>
              </a:xfrm>
              <a:prstGeom prst="ellipse">
                <a:avLst/>
              </a:prstGeom>
              <a:solidFill>
                <a:srgbClr val="00B050"/>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sp>
            <p:nvSpPr>
              <p:cNvPr id="11382" name="円/楕円 140"/>
              <p:cNvSpPr>
                <a:spLocks noChangeArrowheads="1"/>
              </p:cNvSpPr>
              <p:nvPr/>
            </p:nvSpPr>
            <p:spPr bwMode="auto">
              <a:xfrm>
                <a:off x="9763426" y="4434396"/>
                <a:ext cx="368400" cy="368400"/>
              </a:xfrm>
              <a:prstGeom prst="ellipse">
                <a:avLst/>
              </a:prstGeom>
              <a:solidFill>
                <a:srgbClr val="FFFFFF"/>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sp>
            <p:nvSpPr>
              <p:cNvPr id="11383" name="二等辺三角形 141"/>
              <p:cNvSpPr>
                <a:spLocks noChangeArrowheads="1"/>
              </p:cNvSpPr>
              <p:nvPr/>
            </p:nvSpPr>
            <p:spPr bwMode="auto">
              <a:xfrm flipV="1">
                <a:off x="9418387" y="4851293"/>
                <a:ext cx="1058479" cy="1326389"/>
              </a:xfrm>
              <a:prstGeom prst="triangle">
                <a:avLst>
                  <a:gd name="adj" fmla="val 50000"/>
                </a:avLst>
              </a:prstGeom>
              <a:solidFill>
                <a:srgbClr val="00B050"/>
              </a:soli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grpSp>
      </p:grpSp>
      <p:sp>
        <p:nvSpPr>
          <p:cNvPr id="12456" name="星 24 35"/>
          <p:cNvSpPr>
            <a:spLocks noChangeArrowheads="1"/>
          </p:cNvSpPr>
          <p:nvPr/>
        </p:nvSpPr>
        <p:spPr bwMode="auto">
          <a:xfrm>
            <a:off x="6308725" y="477838"/>
            <a:ext cx="1116013" cy="395287"/>
          </a:xfrm>
          <a:prstGeom prst="star24">
            <a:avLst>
              <a:gd name="adj" fmla="val 43023"/>
            </a:avLst>
          </a:prstGeom>
          <a:gradFill rotWithShape="1">
            <a:gsLst>
              <a:gs pos="0">
                <a:srgbClr val="C9B5E8"/>
              </a:gs>
              <a:gs pos="35001">
                <a:srgbClr val="D9CBEE"/>
              </a:gs>
              <a:gs pos="100000">
                <a:srgbClr val="F0EAF9"/>
              </a:gs>
            </a:gsLst>
            <a:lin ang="16200000"/>
          </a:gradFill>
          <a:ln>
            <a:noFill/>
          </a:ln>
          <a:effectLst>
            <a:outerShdw blurRad="40000" dist="20000" dir="5400000" rotWithShape="0">
              <a:srgbClr val="000000">
                <a:alpha val="37999"/>
              </a:srgbClr>
            </a:outerShdw>
          </a:effectLst>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lIns="0" rIns="0" anchor="ctr"/>
          <a:lstStyle>
            <a:lvl1pPr eaLnBrk="0" hangingPunct="0">
              <a:defRPr kumimoji="1">
                <a:solidFill>
                  <a:schemeClr val="tx1"/>
                </a:solidFill>
                <a:latin typeface="Calibri" panose="020F0502020204030204" pitchFamily="34" charset="0"/>
                <a:ea typeface="ＭＳ Ｐゴシック" panose="020B0600070205080204" pitchFamily="50" charset="-128"/>
              </a:defRPr>
            </a:lvl1pPr>
            <a:lvl2pPr eaLnBrk="0" hangingPunct="0">
              <a:defRPr kumimoji="1">
                <a:solidFill>
                  <a:schemeClr val="tx1"/>
                </a:solidFill>
                <a:latin typeface="Calibri" panose="020F0502020204030204" pitchFamily="34" charset="0"/>
                <a:ea typeface="ＭＳ Ｐゴシック" panose="020B0600070205080204" pitchFamily="50" charset="-128"/>
              </a:defRPr>
            </a:lvl2pPr>
            <a:lvl3pPr eaLnBrk="0" hangingPunct="0">
              <a:defRPr kumimoji="1">
                <a:solidFill>
                  <a:schemeClr val="tx1"/>
                </a:solidFill>
                <a:latin typeface="Calibri" panose="020F0502020204030204" pitchFamily="34" charset="0"/>
                <a:ea typeface="ＭＳ Ｐゴシック" panose="020B0600070205080204" pitchFamily="50" charset="-128"/>
              </a:defRPr>
            </a:lvl3pPr>
            <a:lvl4pPr eaLnBrk="0" hangingPunct="0">
              <a:defRPr kumimoji="1">
                <a:solidFill>
                  <a:schemeClr val="tx1"/>
                </a:solidFill>
                <a:latin typeface="Calibri" panose="020F0502020204030204" pitchFamily="34" charset="0"/>
                <a:ea typeface="ＭＳ Ｐゴシック" panose="020B0600070205080204" pitchFamily="50" charset="-128"/>
              </a:defRPr>
            </a:lvl4pPr>
            <a:lvl5pPr eaLnBrk="0" hangingPunct="0">
              <a:defRPr kumimoji="1">
                <a:solidFill>
                  <a:schemeClr val="tx1"/>
                </a:solidFill>
                <a:latin typeface="Calibri" panose="020F0502020204030204" pitchFamily="34" charset="0"/>
                <a:ea typeface="ＭＳ Ｐゴシック" panose="020B0600070205080204" pitchFamily="50" charset="-128"/>
              </a:defRPr>
            </a:lvl5pPr>
            <a:lvl6pPr eaLnBrk="0" fontAlgn="base" hangingPunct="0">
              <a:spcBef>
                <a:spcPct val="0"/>
              </a:spcBef>
              <a:spcAft>
                <a:spcPct val="0"/>
              </a:spcAft>
              <a:buSzPct val="100000"/>
              <a:defRPr kumimoji="1">
                <a:solidFill>
                  <a:schemeClr val="tx1"/>
                </a:solidFill>
                <a:latin typeface="Calibri" panose="020F0502020204030204" pitchFamily="34" charset="0"/>
                <a:ea typeface="ＭＳ Ｐゴシック" panose="020B0600070205080204" pitchFamily="50" charset="-128"/>
              </a:defRPr>
            </a:lvl6pPr>
            <a:lvl7pPr eaLnBrk="0" fontAlgn="base" hangingPunct="0">
              <a:spcBef>
                <a:spcPct val="0"/>
              </a:spcBef>
              <a:spcAft>
                <a:spcPct val="0"/>
              </a:spcAft>
              <a:buSzPct val="100000"/>
              <a:defRPr kumimoji="1">
                <a:solidFill>
                  <a:schemeClr val="tx1"/>
                </a:solidFill>
                <a:latin typeface="Calibri" panose="020F0502020204030204" pitchFamily="34" charset="0"/>
                <a:ea typeface="ＭＳ Ｐゴシック" panose="020B0600070205080204" pitchFamily="50" charset="-128"/>
              </a:defRPr>
            </a:lvl7pPr>
            <a:lvl8pPr eaLnBrk="0" fontAlgn="base" hangingPunct="0">
              <a:spcBef>
                <a:spcPct val="0"/>
              </a:spcBef>
              <a:spcAft>
                <a:spcPct val="0"/>
              </a:spcAft>
              <a:buSzPct val="100000"/>
              <a:defRPr kumimoji="1">
                <a:solidFill>
                  <a:schemeClr val="tx1"/>
                </a:solidFill>
                <a:latin typeface="Calibri" panose="020F0502020204030204" pitchFamily="34" charset="0"/>
                <a:ea typeface="ＭＳ Ｐゴシック" panose="020B0600070205080204" pitchFamily="50" charset="-128"/>
              </a:defRPr>
            </a:lvl8pPr>
            <a:lvl9pPr eaLnBrk="0" fontAlgn="base" hangingPunct="0">
              <a:spcBef>
                <a:spcPct val="0"/>
              </a:spcBef>
              <a:spcAft>
                <a:spcPct val="0"/>
              </a:spcAft>
              <a:buSzPct val="100000"/>
              <a:defRPr kumimoji="1">
                <a:solidFill>
                  <a:schemeClr val="tx1"/>
                </a:solidFill>
                <a:latin typeface="Calibri" panose="020F0502020204030204" pitchFamily="34" charset="0"/>
                <a:ea typeface="ＭＳ Ｐゴシック" panose="020B0600070205080204" pitchFamily="50" charset="-128"/>
              </a:defRPr>
            </a:lvl9pPr>
          </a:lstStyle>
          <a:p>
            <a:pPr algn="ctr">
              <a:buSzPct val="100000"/>
              <a:defRPr/>
            </a:pPr>
            <a:r>
              <a:rPr lang="ja-JP" altLang="en-US" sz="1200">
                <a:solidFill>
                  <a:srgbClr val="000000"/>
                </a:solidFill>
                <a:latin typeface="Meiryo UI" panose="020B0604030504040204" pitchFamily="50" charset="-128"/>
                <a:ea typeface="Meiryo UI" panose="020B0604030504040204" pitchFamily="50" charset="-128"/>
              </a:rPr>
              <a:t>新サービス</a:t>
            </a:r>
          </a:p>
          <a:p>
            <a:pPr algn="ctr">
              <a:buSzPct val="100000"/>
              <a:defRPr/>
            </a:pPr>
            <a:r>
              <a:rPr lang="ja-JP" altLang="en-US" sz="1200">
                <a:solidFill>
                  <a:srgbClr val="000000"/>
                </a:solidFill>
                <a:latin typeface="Meiryo UI" panose="020B0604030504040204" pitchFamily="50" charset="-128"/>
                <a:ea typeface="Meiryo UI" panose="020B0604030504040204" pitchFamily="50" charset="-128"/>
              </a:rPr>
              <a:t>の創出</a:t>
            </a:r>
          </a:p>
        </p:txBody>
      </p:sp>
      <p:pic>
        <p:nvPicPr>
          <p:cNvPr id="11282" name="図 14"/>
          <p:cNvPicPr preferRelativeResize="0">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06638" y="2616200"/>
            <a:ext cx="441325" cy="584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283" name="二等辺三角形 158"/>
          <p:cNvSpPr>
            <a:spLocks noChangeArrowheads="1"/>
          </p:cNvSpPr>
          <p:nvPr/>
        </p:nvSpPr>
        <p:spPr bwMode="auto">
          <a:xfrm>
            <a:off x="2276475" y="3194050"/>
            <a:ext cx="500063" cy="133350"/>
          </a:xfrm>
          <a:prstGeom prst="triangle">
            <a:avLst>
              <a:gd name="adj" fmla="val 50000"/>
            </a:avLst>
          </a:prstGeom>
          <a:solidFill>
            <a:srgbClr val="254061"/>
          </a:soli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latin typeface="Meiryo UI" panose="020B0604030504040204" pitchFamily="50" charset="-128"/>
              <a:ea typeface="Meiryo UI" panose="020B0604030504040204" pitchFamily="50" charset="-128"/>
            </a:endParaRPr>
          </a:p>
        </p:txBody>
      </p:sp>
      <p:sp>
        <p:nvSpPr>
          <p:cNvPr id="11284" name="曲折矢印 212"/>
          <p:cNvSpPr>
            <a:spLocks/>
          </p:cNvSpPr>
          <p:nvPr/>
        </p:nvSpPr>
        <p:spPr bwMode="auto">
          <a:xfrm flipV="1">
            <a:off x="2555875" y="4106863"/>
            <a:ext cx="623888" cy="1004887"/>
          </a:xfrm>
          <a:custGeom>
            <a:avLst/>
            <a:gdLst>
              <a:gd name="T0" fmla="*/ 0 w 624385"/>
              <a:gd name="T1" fmla="*/ 1008041 h 1004100"/>
              <a:gd name="T2" fmla="*/ 0 w 624385"/>
              <a:gd name="T3" fmla="*/ 302360 h 1004100"/>
              <a:gd name="T4" fmla="*/ 178101 w 624385"/>
              <a:gd name="T5" fmla="*/ 122847 h 1004100"/>
              <a:gd name="T6" fmla="*/ 432161 w 624385"/>
              <a:gd name="T7" fmla="*/ 122847 h 1004100"/>
              <a:gd name="T8" fmla="*/ 432161 w 624385"/>
              <a:gd name="T9" fmla="*/ 0 h 1004100"/>
              <a:gd name="T10" fmla="*/ 621904 w 624385"/>
              <a:gd name="T11" fmla="*/ 231922 h 1004100"/>
              <a:gd name="T12" fmla="*/ 432161 w 624385"/>
              <a:gd name="T13" fmla="*/ 463845 h 1004100"/>
              <a:gd name="T14" fmla="*/ 432161 w 624385"/>
              <a:gd name="T15" fmla="*/ 340998 h 1004100"/>
              <a:gd name="T16" fmla="*/ 216434 w 624385"/>
              <a:gd name="T17" fmla="*/ 340998 h 1004100"/>
              <a:gd name="T18" fmla="*/ 216434 w 624385"/>
              <a:gd name="T19" fmla="*/ 340998 h 1004100"/>
              <a:gd name="T20" fmla="*/ 216434 w 624385"/>
              <a:gd name="T21" fmla="*/ 1008041 h 1004100"/>
              <a:gd name="T22" fmla="*/ 0 w 624385"/>
              <a:gd name="T23" fmla="*/ 1008041 h 10041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24385"/>
              <a:gd name="T37" fmla="*/ 0 h 1004100"/>
              <a:gd name="T38" fmla="*/ 624385 w 624385"/>
              <a:gd name="T39" fmla="*/ 1004100 h 100410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24385" h="1004100">
                <a:moveTo>
                  <a:pt x="0" y="1004100"/>
                </a:moveTo>
                <a:lnTo>
                  <a:pt x="0" y="301178"/>
                </a:lnTo>
                <a:cubicBezTo>
                  <a:pt x="0" y="202423"/>
                  <a:pt x="80056" y="122367"/>
                  <a:pt x="178811" y="122367"/>
                </a:cubicBezTo>
                <a:lnTo>
                  <a:pt x="433885" y="122367"/>
                </a:lnTo>
                <a:lnTo>
                  <a:pt x="433885" y="0"/>
                </a:lnTo>
                <a:lnTo>
                  <a:pt x="624385" y="231016"/>
                </a:lnTo>
                <a:lnTo>
                  <a:pt x="433885" y="462032"/>
                </a:lnTo>
                <a:lnTo>
                  <a:pt x="433885" y="339665"/>
                </a:lnTo>
                <a:lnTo>
                  <a:pt x="217298" y="339665"/>
                </a:lnTo>
                <a:lnTo>
                  <a:pt x="217298" y="1004100"/>
                </a:lnTo>
                <a:lnTo>
                  <a:pt x="0" y="1004100"/>
                </a:lnTo>
                <a:close/>
              </a:path>
            </a:pathLst>
          </a:custGeom>
          <a:solidFill>
            <a:srgbClr val="254061"/>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sz="1200">
              <a:solidFill>
                <a:schemeClr val="bg1"/>
              </a:solidFill>
              <a:latin typeface="Meiryo UI" panose="020B0604030504040204" pitchFamily="50" charset="-128"/>
              <a:ea typeface="Meiryo UI" panose="020B0604030504040204" pitchFamily="50" charset="-128"/>
            </a:endParaRPr>
          </a:p>
          <a:p>
            <a:pPr algn="ctr">
              <a:buSzPct val="100000"/>
            </a:pPr>
            <a:endParaRPr kumimoji="1" lang="en-US" altLang="ja-JP" sz="1200">
              <a:solidFill>
                <a:schemeClr val="bg1"/>
              </a:solidFill>
              <a:latin typeface="Meiryo UI" panose="020B0604030504040204" pitchFamily="50" charset="-128"/>
              <a:ea typeface="Meiryo UI" panose="020B0604030504040204" pitchFamily="50" charset="-128"/>
            </a:endParaRPr>
          </a:p>
          <a:p>
            <a:pPr algn="ctr">
              <a:buSzPct val="100000"/>
            </a:pPr>
            <a:endParaRPr kumimoji="1" lang="en-US" altLang="ja-JP" sz="1200">
              <a:solidFill>
                <a:schemeClr val="bg1"/>
              </a:solidFill>
              <a:latin typeface="Meiryo UI" panose="020B0604030504040204" pitchFamily="50" charset="-128"/>
              <a:ea typeface="Meiryo UI" panose="020B0604030504040204" pitchFamily="50" charset="-128"/>
            </a:endParaRPr>
          </a:p>
        </p:txBody>
      </p:sp>
      <p:sp>
        <p:nvSpPr>
          <p:cNvPr id="11285" name="曲折矢印 213"/>
          <p:cNvSpPr>
            <a:spLocks/>
          </p:cNvSpPr>
          <p:nvPr/>
        </p:nvSpPr>
        <p:spPr bwMode="auto">
          <a:xfrm rot="16200000" flipV="1">
            <a:off x="4796631" y="4214020"/>
            <a:ext cx="720725" cy="792162"/>
          </a:xfrm>
          <a:custGeom>
            <a:avLst/>
            <a:gdLst>
              <a:gd name="T0" fmla="*/ 0 w 1224566"/>
              <a:gd name="T1" fmla="*/ 94748 h 1347023"/>
              <a:gd name="T2" fmla="*/ 0 w 1224566"/>
              <a:gd name="T3" fmla="*/ 48451 h 1347023"/>
              <a:gd name="T4" fmla="*/ 37835 w 1224566"/>
              <a:gd name="T5" fmla="*/ 10767 h 1347023"/>
              <a:gd name="T6" fmla="*/ 64861 w 1224566"/>
              <a:gd name="T7" fmla="*/ 10767 h 1347023"/>
              <a:gd name="T8" fmla="*/ 64861 w 1224566"/>
              <a:gd name="T9" fmla="*/ 0 h 1347023"/>
              <a:gd name="T10" fmla="*/ 86481 w 1224566"/>
              <a:gd name="T11" fmla="*/ 21533 h 1347023"/>
              <a:gd name="T12" fmla="*/ 64861 w 1224566"/>
              <a:gd name="T13" fmla="*/ 43067 h 1347023"/>
              <a:gd name="T14" fmla="*/ 64861 w 1224566"/>
              <a:gd name="T15" fmla="*/ 32300 h 1347023"/>
              <a:gd name="T16" fmla="*/ 37835 w 1224566"/>
              <a:gd name="T17" fmla="*/ 32300 h 1347023"/>
              <a:gd name="T18" fmla="*/ 21621 w 1224566"/>
              <a:gd name="T19" fmla="*/ 48451 h 1347023"/>
              <a:gd name="T20" fmla="*/ 21621 w 1224566"/>
              <a:gd name="T21" fmla="*/ 94748 h 134702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24566"/>
              <a:gd name="T34" fmla="*/ 0 h 1347023"/>
              <a:gd name="T35" fmla="*/ 1224566 w 1224566"/>
              <a:gd name="T36" fmla="*/ 1347023 h 13470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24566" h="1347023">
                <a:moveTo>
                  <a:pt x="0" y="1347023"/>
                </a:moveTo>
                <a:lnTo>
                  <a:pt x="0" y="688818"/>
                </a:lnTo>
                <a:cubicBezTo>
                  <a:pt x="0" y="392933"/>
                  <a:pt x="239862" y="153070"/>
                  <a:pt x="535747" y="153070"/>
                </a:cubicBezTo>
                <a:lnTo>
                  <a:pt x="918425" y="153070"/>
                </a:lnTo>
                <a:lnTo>
                  <a:pt x="918425" y="0"/>
                </a:lnTo>
                <a:lnTo>
                  <a:pt x="1224566" y="306141"/>
                </a:lnTo>
                <a:lnTo>
                  <a:pt x="918425" y="612283"/>
                </a:lnTo>
                <a:lnTo>
                  <a:pt x="918425" y="459212"/>
                </a:lnTo>
                <a:lnTo>
                  <a:pt x="535748" y="459212"/>
                </a:lnTo>
                <a:cubicBezTo>
                  <a:pt x="408940" y="459212"/>
                  <a:pt x="306142" y="562010"/>
                  <a:pt x="306142" y="688818"/>
                </a:cubicBezTo>
                <a:lnTo>
                  <a:pt x="306141" y="1347023"/>
                </a:lnTo>
                <a:lnTo>
                  <a:pt x="0" y="1347023"/>
                </a:lnTo>
                <a:close/>
              </a:path>
            </a:pathLst>
          </a:custGeom>
          <a:solidFill>
            <a:srgbClr val="254061"/>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en-US" altLang="ja-JP" sz="1200">
              <a:latin typeface="Meiryo UI" panose="020B0604030504040204" pitchFamily="50" charset="-128"/>
              <a:ea typeface="Meiryo UI" panose="020B0604030504040204" pitchFamily="50" charset="-128"/>
            </a:endParaRPr>
          </a:p>
          <a:p>
            <a:pPr algn="ctr">
              <a:buSzPct val="100000"/>
            </a:pPr>
            <a:endParaRPr kumimoji="1" lang="en-US" altLang="ja-JP" sz="1200">
              <a:latin typeface="Meiryo UI" panose="020B0604030504040204" pitchFamily="50" charset="-128"/>
              <a:ea typeface="Meiryo UI" panose="020B0604030504040204" pitchFamily="50" charset="-128"/>
            </a:endParaRPr>
          </a:p>
          <a:p>
            <a:pPr algn="ctr">
              <a:buSzPct val="100000"/>
            </a:pPr>
            <a:endParaRPr kumimoji="1" lang="en-US" altLang="ja-JP" sz="1200">
              <a:latin typeface="Meiryo UI" panose="020B0604030504040204" pitchFamily="50" charset="-128"/>
              <a:ea typeface="Meiryo UI" panose="020B0604030504040204" pitchFamily="50" charset="-128"/>
            </a:endParaRPr>
          </a:p>
          <a:p>
            <a:pPr algn="ctr">
              <a:buSzPct val="100000"/>
            </a:pPr>
            <a:endParaRPr kumimoji="1" lang="en-US" altLang="ja-JP" sz="1200">
              <a:latin typeface="Meiryo UI" panose="020B0604030504040204" pitchFamily="50" charset="-128"/>
              <a:ea typeface="Meiryo UI" panose="020B0604030504040204" pitchFamily="50" charset="-128"/>
            </a:endParaRPr>
          </a:p>
        </p:txBody>
      </p:sp>
      <p:sp>
        <p:nvSpPr>
          <p:cNvPr id="12461" name="円柱 2"/>
          <p:cNvSpPr>
            <a:spLocks noChangeArrowheads="1"/>
          </p:cNvSpPr>
          <p:nvPr/>
        </p:nvSpPr>
        <p:spPr bwMode="auto">
          <a:xfrm>
            <a:off x="2457450" y="3678238"/>
            <a:ext cx="466725" cy="431800"/>
          </a:xfrm>
          <a:prstGeom prst="can">
            <a:avLst>
              <a:gd name="adj" fmla="val 25000"/>
            </a:avLst>
          </a:prstGeom>
          <a:gradFill rotWithShape="1">
            <a:gsLst>
              <a:gs pos="0">
                <a:srgbClr val="A3C4FF"/>
              </a:gs>
              <a:gs pos="35001">
                <a:srgbClr val="BFD5FF"/>
              </a:gs>
              <a:gs pos="100000">
                <a:srgbClr val="E5EEFF"/>
              </a:gs>
            </a:gsLst>
            <a:lin ang="16200000"/>
          </a:gradFill>
          <a:ln w="9525" cap="flat" algn="ctr">
            <a:solidFill>
              <a:srgbClr val="4A7EBB"/>
            </a:solidFill>
            <a:prstDash val="solid"/>
            <a:round/>
            <a:headEnd type="none" w="med" len="med"/>
            <a:tailEnd type="none" w="med" len="med"/>
          </a:ln>
          <a:effectLst>
            <a:outerShdw blurRad="40000" dist="20000" dir="5400000" rotWithShape="0">
              <a:srgbClr val="000000">
                <a:alpha val="37999"/>
              </a:srgbClr>
            </a:outerShdw>
          </a:effectLst>
        </p:spPr>
        <p:txBody>
          <a:bodyPr lIns="0" tIns="0" rIns="0" bIns="0" anchor="b"/>
          <a:lstStyle>
            <a:lvl1pPr eaLnBrk="0" hangingPunct="0">
              <a:defRPr kumimoji="1">
                <a:solidFill>
                  <a:schemeClr val="tx1"/>
                </a:solidFill>
                <a:latin typeface="Calibri" panose="020F0502020204030204" pitchFamily="34" charset="0"/>
                <a:ea typeface="ＭＳ Ｐゴシック" panose="020B0600070205080204" pitchFamily="50" charset="-128"/>
              </a:defRPr>
            </a:lvl1pPr>
            <a:lvl2pPr eaLnBrk="0" hangingPunct="0">
              <a:defRPr kumimoji="1">
                <a:solidFill>
                  <a:schemeClr val="tx1"/>
                </a:solidFill>
                <a:latin typeface="Calibri" panose="020F0502020204030204" pitchFamily="34" charset="0"/>
                <a:ea typeface="ＭＳ Ｐゴシック" panose="020B0600070205080204" pitchFamily="50" charset="-128"/>
              </a:defRPr>
            </a:lvl2pPr>
            <a:lvl3pPr eaLnBrk="0" hangingPunct="0">
              <a:defRPr kumimoji="1">
                <a:solidFill>
                  <a:schemeClr val="tx1"/>
                </a:solidFill>
                <a:latin typeface="Calibri" panose="020F0502020204030204" pitchFamily="34" charset="0"/>
                <a:ea typeface="ＭＳ Ｐゴシック" panose="020B0600070205080204" pitchFamily="50" charset="-128"/>
              </a:defRPr>
            </a:lvl3pPr>
            <a:lvl4pPr eaLnBrk="0" hangingPunct="0">
              <a:defRPr kumimoji="1">
                <a:solidFill>
                  <a:schemeClr val="tx1"/>
                </a:solidFill>
                <a:latin typeface="Calibri" panose="020F0502020204030204" pitchFamily="34" charset="0"/>
                <a:ea typeface="ＭＳ Ｐゴシック" panose="020B0600070205080204" pitchFamily="50" charset="-128"/>
              </a:defRPr>
            </a:lvl4pPr>
            <a:lvl5pPr eaLnBrk="0" hangingPunct="0">
              <a:defRPr kumimoji="1">
                <a:solidFill>
                  <a:schemeClr val="tx1"/>
                </a:solidFill>
                <a:latin typeface="Calibri" panose="020F0502020204030204" pitchFamily="34" charset="0"/>
                <a:ea typeface="ＭＳ Ｐゴシック" panose="020B0600070205080204" pitchFamily="50" charset="-128"/>
              </a:defRPr>
            </a:lvl5pPr>
            <a:lvl6pPr eaLnBrk="0" fontAlgn="base" hangingPunct="0">
              <a:spcBef>
                <a:spcPct val="0"/>
              </a:spcBef>
              <a:spcAft>
                <a:spcPct val="0"/>
              </a:spcAft>
              <a:buSzPct val="100000"/>
              <a:defRPr kumimoji="1">
                <a:solidFill>
                  <a:schemeClr val="tx1"/>
                </a:solidFill>
                <a:latin typeface="Calibri" panose="020F0502020204030204" pitchFamily="34" charset="0"/>
                <a:ea typeface="ＭＳ Ｐゴシック" panose="020B0600070205080204" pitchFamily="50" charset="-128"/>
              </a:defRPr>
            </a:lvl6pPr>
            <a:lvl7pPr eaLnBrk="0" fontAlgn="base" hangingPunct="0">
              <a:spcBef>
                <a:spcPct val="0"/>
              </a:spcBef>
              <a:spcAft>
                <a:spcPct val="0"/>
              </a:spcAft>
              <a:buSzPct val="100000"/>
              <a:defRPr kumimoji="1">
                <a:solidFill>
                  <a:schemeClr val="tx1"/>
                </a:solidFill>
                <a:latin typeface="Calibri" panose="020F0502020204030204" pitchFamily="34" charset="0"/>
                <a:ea typeface="ＭＳ Ｐゴシック" panose="020B0600070205080204" pitchFamily="50" charset="-128"/>
              </a:defRPr>
            </a:lvl7pPr>
            <a:lvl8pPr eaLnBrk="0" fontAlgn="base" hangingPunct="0">
              <a:spcBef>
                <a:spcPct val="0"/>
              </a:spcBef>
              <a:spcAft>
                <a:spcPct val="0"/>
              </a:spcAft>
              <a:buSzPct val="100000"/>
              <a:defRPr kumimoji="1">
                <a:solidFill>
                  <a:schemeClr val="tx1"/>
                </a:solidFill>
                <a:latin typeface="Calibri" panose="020F0502020204030204" pitchFamily="34" charset="0"/>
                <a:ea typeface="ＭＳ Ｐゴシック" panose="020B0600070205080204" pitchFamily="50" charset="-128"/>
              </a:defRPr>
            </a:lvl8pPr>
            <a:lvl9pPr eaLnBrk="0" fontAlgn="base" hangingPunct="0">
              <a:spcBef>
                <a:spcPct val="0"/>
              </a:spcBef>
              <a:spcAft>
                <a:spcPct val="0"/>
              </a:spcAft>
              <a:buSzPct val="100000"/>
              <a:defRPr kumimoji="1">
                <a:solidFill>
                  <a:schemeClr val="tx1"/>
                </a:solidFill>
                <a:latin typeface="Calibri" panose="020F0502020204030204" pitchFamily="34" charset="0"/>
                <a:ea typeface="ＭＳ Ｐゴシック" panose="020B0600070205080204" pitchFamily="50" charset="-128"/>
              </a:defRPr>
            </a:lvl9pPr>
          </a:lstStyle>
          <a:p>
            <a:pPr algn="ctr">
              <a:buSzPct val="100000"/>
              <a:defRPr/>
            </a:pPr>
            <a:r>
              <a:rPr lang="ja-JP" altLang="en-US" sz="1100">
                <a:solidFill>
                  <a:srgbClr val="000000"/>
                </a:solidFill>
              </a:rPr>
              <a:t>動的な</a:t>
            </a:r>
          </a:p>
          <a:p>
            <a:pPr algn="ctr">
              <a:buSzPct val="100000"/>
              <a:defRPr/>
            </a:pPr>
            <a:r>
              <a:rPr lang="ja-JP" altLang="en-US" sz="1100">
                <a:solidFill>
                  <a:srgbClr val="000000"/>
                </a:solidFill>
              </a:rPr>
              <a:t>情報</a:t>
            </a:r>
          </a:p>
        </p:txBody>
      </p:sp>
      <p:sp>
        <p:nvSpPr>
          <p:cNvPr id="11287" name="角丸四角形 215"/>
          <p:cNvSpPr>
            <a:spLocks noChangeArrowheads="1"/>
          </p:cNvSpPr>
          <p:nvPr/>
        </p:nvSpPr>
        <p:spPr bwMode="auto">
          <a:xfrm>
            <a:off x="3201988" y="4649788"/>
            <a:ext cx="1543050" cy="468312"/>
          </a:xfrm>
          <a:prstGeom prst="roundRect">
            <a:avLst>
              <a:gd name="adj" fmla="val 16667"/>
            </a:avLst>
          </a:prstGeom>
          <a:solidFill>
            <a:srgbClr val="4F6228"/>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200">
                <a:solidFill>
                  <a:srgbClr val="FFFFFF"/>
                </a:solidFill>
                <a:latin typeface="Meiryo UI" panose="020B0604030504040204" pitchFamily="50" charset="-128"/>
                <a:ea typeface="Meiryo UI" panose="020B0604030504040204" pitchFamily="50" charset="-128"/>
              </a:rPr>
              <a:t>リアルタイムデータ提供プラットフォーム</a:t>
            </a:r>
          </a:p>
        </p:txBody>
      </p:sp>
      <p:sp>
        <p:nvSpPr>
          <p:cNvPr id="11288" name="右矢印 4"/>
          <p:cNvSpPr>
            <a:spLocks noChangeArrowheads="1"/>
          </p:cNvSpPr>
          <p:nvPr/>
        </p:nvSpPr>
        <p:spPr bwMode="auto">
          <a:xfrm flipH="1">
            <a:off x="3230563" y="3217863"/>
            <a:ext cx="1350962" cy="458787"/>
          </a:xfrm>
          <a:prstGeom prst="rightArrow">
            <a:avLst>
              <a:gd name="adj1" fmla="val 50000"/>
              <a:gd name="adj2" fmla="val 49950"/>
            </a:avLst>
          </a:prstGeom>
          <a:solidFill>
            <a:srgbClr val="254061"/>
          </a:soli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200">
                <a:solidFill>
                  <a:srgbClr val="FFFFFF"/>
                </a:solidFill>
              </a:rPr>
              <a:t>要望</a:t>
            </a:r>
          </a:p>
        </p:txBody>
      </p:sp>
      <p:pic>
        <p:nvPicPr>
          <p:cNvPr id="11289" name="Picture 12" descr="C:\Users\006751\AppData\Local\Microsoft\Windows\Temporary Internet Files\Content.IE5\YBVEMCRZ\MC900310816[1].wmf"/>
          <p:cNvPicPr preferRelativeResize="0">
            <a:picLocks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04813" y="1585913"/>
            <a:ext cx="620712" cy="360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290" name="テキスト ボックス 233"/>
          <p:cNvSpPr>
            <a:spLocks noChangeArrowheads="1"/>
          </p:cNvSpPr>
          <p:nvPr/>
        </p:nvSpPr>
        <p:spPr bwMode="auto">
          <a:xfrm>
            <a:off x="92075" y="1958975"/>
            <a:ext cx="1189038" cy="246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000"/>
              <a:t>予算・財政情報</a:t>
            </a:r>
          </a:p>
        </p:txBody>
      </p:sp>
      <p:pic>
        <p:nvPicPr>
          <p:cNvPr id="11291" name="Picture 9" descr="C:\Users\fr611884\AppData\Local\Microsoft\Windows\Temporary Internet Files\Content.IE5\27XX367M\MC900424616[1].WMF"/>
          <p:cNvPicPr preferRelativeResize="0">
            <a:picLocks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11175" y="936625"/>
            <a:ext cx="503238" cy="352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292" name="テキスト ボックス 235"/>
          <p:cNvSpPr>
            <a:spLocks noChangeArrowheads="1"/>
          </p:cNvSpPr>
          <p:nvPr/>
        </p:nvSpPr>
        <p:spPr bwMode="auto">
          <a:xfrm>
            <a:off x="-15875" y="1393825"/>
            <a:ext cx="1285875" cy="246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000"/>
              <a:t>インフラ・設備情報</a:t>
            </a:r>
          </a:p>
        </p:txBody>
      </p:sp>
      <p:pic>
        <p:nvPicPr>
          <p:cNvPr id="11293" name="図 236"/>
          <p:cNvPicPr preferRelativeResize="0">
            <a:picLocks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22263" y="2208213"/>
            <a:ext cx="657225" cy="455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294" name="テキスト ボックス 237"/>
          <p:cNvSpPr>
            <a:spLocks noChangeArrowheads="1"/>
          </p:cNvSpPr>
          <p:nvPr/>
        </p:nvSpPr>
        <p:spPr bwMode="auto">
          <a:xfrm>
            <a:off x="90488" y="2706688"/>
            <a:ext cx="1179512" cy="2460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000"/>
              <a:t>観光情報</a:t>
            </a:r>
          </a:p>
        </p:txBody>
      </p:sp>
      <p:sp>
        <p:nvSpPr>
          <p:cNvPr id="11295" name="テキスト ボックス 238"/>
          <p:cNvSpPr>
            <a:spLocks noChangeArrowheads="1"/>
          </p:cNvSpPr>
          <p:nvPr/>
        </p:nvSpPr>
        <p:spPr bwMode="auto">
          <a:xfrm>
            <a:off x="241300" y="4205288"/>
            <a:ext cx="1117600" cy="247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000"/>
              <a:t>防災情報</a:t>
            </a:r>
          </a:p>
        </p:txBody>
      </p:sp>
      <p:pic>
        <p:nvPicPr>
          <p:cNvPr id="11296" name="図 239"/>
          <p:cNvPicPr preferRelativeResize="0">
            <a:picLocks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57200" y="4767263"/>
            <a:ext cx="381000" cy="204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97" name="図 240"/>
          <p:cNvPicPr preferRelativeResize="0">
            <a:picLocks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31800" y="4406900"/>
            <a:ext cx="411163" cy="374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298" name="テキスト ボックス 241"/>
          <p:cNvSpPr>
            <a:spLocks noChangeArrowheads="1"/>
          </p:cNvSpPr>
          <p:nvPr/>
        </p:nvSpPr>
        <p:spPr bwMode="auto">
          <a:xfrm>
            <a:off x="212725" y="4970463"/>
            <a:ext cx="1055688" cy="247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000"/>
              <a:t>公共交通情報</a:t>
            </a:r>
          </a:p>
        </p:txBody>
      </p:sp>
      <p:pic>
        <p:nvPicPr>
          <p:cNvPr id="11299" name="Picture 6" descr="Image02"/>
          <p:cNvPicPr preferRelativeResize="0">
            <a:picLocks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61975" y="3011488"/>
            <a:ext cx="300038" cy="344487"/>
          </a:xfrm>
          <a:prstGeom prst="rect">
            <a:avLst/>
          </a:prstGeom>
          <a:noFill/>
          <a:ln w="9525" algn="ctr">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1300" name="テキスト ボックス 243"/>
          <p:cNvSpPr>
            <a:spLocks noChangeArrowheads="1"/>
          </p:cNvSpPr>
          <p:nvPr/>
        </p:nvSpPr>
        <p:spPr bwMode="auto">
          <a:xfrm>
            <a:off x="247650" y="3468688"/>
            <a:ext cx="1001713" cy="2460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000"/>
              <a:t>統計情報</a:t>
            </a:r>
          </a:p>
        </p:txBody>
      </p:sp>
      <p:pic>
        <p:nvPicPr>
          <p:cNvPr id="11301" name="図 246"/>
          <p:cNvPicPr preferRelativeResize="0">
            <a:picLocks noChangeArrowheads="1"/>
          </p:cNvPicPr>
          <p:nvPr/>
        </p:nvPicPr>
        <p:blipFill>
          <a:blip r:embed="rId14"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39725" y="3681413"/>
            <a:ext cx="690563" cy="534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302" name="図 247"/>
          <p:cNvPicPr preferRelativeResize="0">
            <a:picLocks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88938" y="5302250"/>
            <a:ext cx="657225" cy="538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303" name="テキスト ボックス 290"/>
          <p:cNvSpPr>
            <a:spLocks noChangeArrowheads="1"/>
          </p:cNvSpPr>
          <p:nvPr/>
        </p:nvSpPr>
        <p:spPr bwMode="auto">
          <a:xfrm>
            <a:off x="90488" y="5791200"/>
            <a:ext cx="1222375" cy="246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000"/>
              <a:t>地盤情報</a:t>
            </a:r>
          </a:p>
        </p:txBody>
      </p:sp>
      <p:sp>
        <p:nvSpPr>
          <p:cNvPr id="11304" name="正方形/長方形 815"/>
          <p:cNvSpPr>
            <a:spLocks noChangeArrowheads="1"/>
          </p:cNvSpPr>
          <p:nvPr/>
        </p:nvSpPr>
        <p:spPr bwMode="auto">
          <a:xfrm>
            <a:off x="5772150" y="3908425"/>
            <a:ext cx="2009775" cy="258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4" tIns="45712" rIns="91424" bIns="45712"/>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100">
                <a:latin typeface="ＭＳ Ｐゴシック" panose="020B0600070205080204" pitchFamily="50" charset="-128"/>
              </a:rPr>
              <a:t>＜防災情報提供サービス＞</a:t>
            </a:r>
          </a:p>
        </p:txBody>
      </p:sp>
      <p:pic>
        <p:nvPicPr>
          <p:cNvPr id="11305" name="Picture 2"/>
          <p:cNvPicPr preferRelativeResize="0">
            <a:picLocks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015038" y="4137025"/>
            <a:ext cx="1603375" cy="1139825"/>
          </a:xfrm>
          <a:prstGeom prst="rect">
            <a:avLst/>
          </a:prstGeom>
          <a:noFill/>
          <a:ln w="9525" algn="ctr">
            <a:solidFill>
              <a:srgbClr val="000000"/>
            </a:solidFill>
            <a:miter lim="800000"/>
            <a:headEnd/>
            <a:tailEnd/>
          </a:ln>
          <a:extLst>
            <a:ext uri="{909E8E84-426E-40DD-AFC4-6F175D3DCCD1}">
              <a14:hiddenFill xmlns:a14="http://schemas.microsoft.com/office/drawing/2010/main">
                <a:solidFill>
                  <a:schemeClr val="accent1"/>
                </a:solidFill>
              </a14:hiddenFill>
            </a:ext>
          </a:extLst>
        </p:spPr>
      </p:pic>
      <p:sp>
        <p:nvSpPr>
          <p:cNvPr id="11306" name="AutoShape 83"/>
          <p:cNvSpPr>
            <a:spLocks noChangeArrowheads="1"/>
          </p:cNvSpPr>
          <p:nvPr/>
        </p:nvSpPr>
        <p:spPr bwMode="auto">
          <a:xfrm>
            <a:off x="6137275" y="4148138"/>
            <a:ext cx="809625" cy="390525"/>
          </a:xfrm>
          <a:prstGeom prst="wedgeRoundRectCallout">
            <a:avLst>
              <a:gd name="adj1" fmla="val -3648"/>
              <a:gd name="adj2" fmla="val 78750"/>
              <a:gd name="adj3" fmla="val 16667"/>
            </a:avLst>
          </a:prstGeom>
          <a:solidFill>
            <a:srgbClr val="B3A2C7"/>
          </a:solidFill>
          <a:ln w="9525" algn="ctr">
            <a:solidFill>
              <a:srgbClr val="000000"/>
            </a:solidFill>
            <a:miter lim="800000"/>
            <a:headEnd/>
            <a:tailEnd/>
          </a:ln>
        </p:spPr>
        <p:txBody>
          <a:bodyP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100"/>
              <a:t>浸水危険</a:t>
            </a:r>
          </a:p>
          <a:p>
            <a:pPr algn="ctr">
              <a:buSzPct val="100000"/>
            </a:pPr>
            <a:r>
              <a:rPr kumimoji="1" lang="ja-JP" altLang="en-US" sz="1100"/>
              <a:t>エリア</a:t>
            </a:r>
          </a:p>
        </p:txBody>
      </p:sp>
      <p:sp>
        <p:nvSpPr>
          <p:cNvPr id="11307" name="AutoShape 86"/>
          <p:cNvSpPr>
            <a:spLocks noChangeArrowheads="1"/>
          </p:cNvSpPr>
          <p:nvPr/>
        </p:nvSpPr>
        <p:spPr bwMode="auto">
          <a:xfrm>
            <a:off x="6800850" y="4824413"/>
            <a:ext cx="720725" cy="415925"/>
          </a:xfrm>
          <a:prstGeom prst="wedgeRoundRectCallout">
            <a:avLst>
              <a:gd name="adj1" fmla="val -39028"/>
              <a:gd name="adj2" fmla="val -75648"/>
              <a:gd name="adj3" fmla="val 16667"/>
            </a:avLst>
          </a:prstGeom>
          <a:solidFill>
            <a:srgbClr val="F2DCDB"/>
          </a:solidFill>
          <a:ln w="9525" algn="ctr">
            <a:solidFill>
              <a:srgbClr val="000000"/>
            </a:solidFill>
            <a:miter lim="800000"/>
            <a:headEnd/>
            <a:tailEnd/>
          </a:ln>
        </p:spPr>
        <p:txBody>
          <a:bodyPr lIns="18000" rIns="18000"/>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100"/>
              <a:t>避難勧告</a:t>
            </a:r>
          </a:p>
          <a:p>
            <a:pPr algn="ctr">
              <a:buSzPct val="100000"/>
            </a:pPr>
            <a:r>
              <a:rPr kumimoji="1" lang="ja-JP" altLang="en-US" sz="1100"/>
              <a:t>エリア</a:t>
            </a:r>
          </a:p>
        </p:txBody>
      </p:sp>
      <p:sp>
        <p:nvSpPr>
          <p:cNvPr id="11308" name="正方形/長方形 1"/>
          <p:cNvSpPr>
            <a:spLocks noChangeArrowheads="1"/>
          </p:cNvSpPr>
          <p:nvPr/>
        </p:nvSpPr>
        <p:spPr bwMode="auto">
          <a:xfrm>
            <a:off x="100013" y="809625"/>
            <a:ext cx="1090612" cy="6015038"/>
          </a:xfrm>
          <a:prstGeom prst="rect">
            <a:avLst/>
          </a:prstGeom>
          <a:noFill/>
          <a:ln w="25400" algn="ctr">
            <a:solidFill>
              <a:srgbClr val="385D8A"/>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a:solidFill>
                <a:srgbClr val="FFFFFF"/>
              </a:solidFill>
            </a:endParaRPr>
          </a:p>
        </p:txBody>
      </p:sp>
      <p:sp>
        <p:nvSpPr>
          <p:cNvPr id="11309" name="角丸四角形 320"/>
          <p:cNvSpPr>
            <a:spLocks noChangeArrowheads="1"/>
          </p:cNvSpPr>
          <p:nvPr/>
        </p:nvSpPr>
        <p:spPr bwMode="auto">
          <a:xfrm>
            <a:off x="25400" y="496888"/>
            <a:ext cx="1331913" cy="395287"/>
          </a:xfrm>
          <a:prstGeom prst="roundRect">
            <a:avLst>
              <a:gd name="adj" fmla="val 16667"/>
            </a:avLst>
          </a:prstGeom>
          <a:solidFill>
            <a:srgbClr val="4F6228"/>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200">
                <a:solidFill>
                  <a:srgbClr val="FFFFFF"/>
                </a:solidFill>
                <a:latin typeface="Meiryo UI" panose="020B0604030504040204" pitchFamily="50" charset="-128"/>
                <a:ea typeface="Meiryo UI" panose="020B0604030504040204" pitchFamily="50" charset="-128"/>
              </a:rPr>
              <a:t>県、市町村が</a:t>
            </a:r>
          </a:p>
          <a:p>
            <a:pPr algn="ctr">
              <a:buSzPct val="100000"/>
            </a:pPr>
            <a:r>
              <a:rPr kumimoji="1" lang="ja-JP" altLang="en-US" sz="1200">
                <a:solidFill>
                  <a:srgbClr val="FFFFFF"/>
                </a:solidFill>
                <a:latin typeface="Meiryo UI" panose="020B0604030504040204" pitchFamily="50" charset="-128"/>
                <a:ea typeface="Meiryo UI" panose="020B0604030504040204" pitchFamily="50" charset="-128"/>
              </a:rPr>
              <a:t>保有している情報</a:t>
            </a:r>
          </a:p>
        </p:txBody>
      </p:sp>
      <p:sp>
        <p:nvSpPr>
          <p:cNvPr id="11310" name="直線コネクタ 15"/>
          <p:cNvSpPr>
            <a:spLocks noChangeShapeType="1"/>
          </p:cNvSpPr>
          <p:nvPr/>
        </p:nvSpPr>
        <p:spPr bwMode="auto">
          <a:xfrm>
            <a:off x="1279525" y="1065213"/>
            <a:ext cx="0" cy="5400675"/>
          </a:xfrm>
          <a:prstGeom prst="line">
            <a:avLst/>
          </a:prstGeom>
          <a:noFill/>
          <a:ln w="38100" algn="ctr">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11" name="直線コネクタ 25"/>
          <p:cNvSpPr>
            <a:spLocks noChangeShapeType="1"/>
          </p:cNvSpPr>
          <p:nvPr/>
        </p:nvSpPr>
        <p:spPr bwMode="auto">
          <a:xfrm>
            <a:off x="1036638" y="1090613"/>
            <a:ext cx="228600" cy="0"/>
          </a:xfrm>
          <a:prstGeom prst="line">
            <a:avLst/>
          </a:prstGeom>
          <a:noFill/>
          <a:ln w="38100" algn="ctr">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12" name="直線コネクタ 333"/>
          <p:cNvSpPr>
            <a:spLocks noChangeShapeType="1"/>
          </p:cNvSpPr>
          <p:nvPr/>
        </p:nvSpPr>
        <p:spPr bwMode="auto">
          <a:xfrm>
            <a:off x="1036638" y="1857375"/>
            <a:ext cx="228600" cy="0"/>
          </a:xfrm>
          <a:prstGeom prst="line">
            <a:avLst/>
          </a:prstGeom>
          <a:noFill/>
          <a:ln w="38100" algn="ctr">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13" name="直線コネクタ 334"/>
          <p:cNvSpPr>
            <a:spLocks noChangeShapeType="1"/>
          </p:cNvSpPr>
          <p:nvPr/>
        </p:nvSpPr>
        <p:spPr bwMode="auto">
          <a:xfrm>
            <a:off x="1036638" y="2622550"/>
            <a:ext cx="228600" cy="0"/>
          </a:xfrm>
          <a:prstGeom prst="line">
            <a:avLst/>
          </a:prstGeom>
          <a:noFill/>
          <a:ln w="38100" algn="ctr">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14" name="直線コネクタ 335"/>
          <p:cNvSpPr>
            <a:spLocks noChangeShapeType="1"/>
          </p:cNvSpPr>
          <p:nvPr/>
        </p:nvSpPr>
        <p:spPr bwMode="auto">
          <a:xfrm>
            <a:off x="1036638" y="3389313"/>
            <a:ext cx="228600" cy="0"/>
          </a:xfrm>
          <a:prstGeom prst="line">
            <a:avLst/>
          </a:prstGeom>
          <a:noFill/>
          <a:ln w="38100" algn="ctr">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15" name="直線コネクタ 336"/>
          <p:cNvSpPr>
            <a:spLocks noChangeShapeType="1"/>
          </p:cNvSpPr>
          <p:nvPr/>
        </p:nvSpPr>
        <p:spPr bwMode="auto">
          <a:xfrm>
            <a:off x="1036638" y="4154488"/>
            <a:ext cx="228600" cy="0"/>
          </a:xfrm>
          <a:prstGeom prst="line">
            <a:avLst/>
          </a:prstGeom>
          <a:noFill/>
          <a:ln w="38100" algn="ctr">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16" name="直線コネクタ 337"/>
          <p:cNvSpPr>
            <a:spLocks noChangeShapeType="1"/>
          </p:cNvSpPr>
          <p:nvPr/>
        </p:nvSpPr>
        <p:spPr bwMode="auto">
          <a:xfrm>
            <a:off x="1036638" y="4919663"/>
            <a:ext cx="228600" cy="0"/>
          </a:xfrm>
          <a:prstGeom prst="line">
            <a:avLst/>
          </a:prstGeom>
          <a:noFill/>
          <a:ln w="38100" algn="ctr">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17" name="直線コネクタ 338"/>
          <p:cNvSpPr>
            <a:spLocks noChangeShapeType="1"/>
          </p:cNvSpPr>
          <p:nvPr/>
        </p:nvSpPr>
        <p:spPr bwMode="auto">
          <a:xfrm>
            <a:off x="1036638" y="5686425"/>
            <a:ext cx="228600" cy="0"/>
          </a:xfrm>
          <a:prstGeom prst="line">
            <a:avLst/>
          </a:prstGeom>
          <a:noFill/>
          <a:ln w="38100" algn="ctr">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18" name="直線コネクタ 339"/>
          <p:cNvSpPr>
            <a:spLocks noChangeShapeType="1"/>
          </p:cNvSpPr>
          <p:nvPr/>
        </p:nvSpPr>
        <p:spPr bwMode="auto">
          <a:xfrm>
            <a:off x="1036638" y="6467475"/>
            <a:ext cx="228600" cy="0"/>
          </a:xfrm>
          <a:prstGeom prst="line">
            <a:avLst/>
          </a:prstGeom>
          <a:noFill/>
          <a:ln w="38100" algn="ctr">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19" name="右矢印 28"/>
          <p:cNvSpPr>
            <a:spLocks noChangeArrowheads="1"/>
          </p:cNvSpPr>
          <p:nvPr/>
        </p:nvSpPr>
        <p:spPr bwMode="auto">
          <a:xfrm>
            <a:off x="1290638" y="3490913"/>
            <a:ext cx="457200" cy="538162"/>
          </a:xfrm>
          <a:prstGeom prst="rightArrow">
            <a:avLst>
              <a:gd name="adj1" fmla="val 50000"/>
              <a:gd name="adj2" fmla="val 33444"/>
            </a:avLst>
          </a:prstGeom>
          <a:solidFill>
            <a:srgbClr val="000000"/>
          </a:soli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200">
                <a:solidFill>
                  <a:srgbClr val="FFFFFF"/>
                </a:solidFill>
              </a:rPr>
              <a:t>収集</a:t>
            </a:r>
          </a:p>
        </p:txBody>
      </p:sp>
      <p:sp>
        <p:nvSpPr>
          <p:cNvPr id="11320" name="正方形/長方形 347"/>
          <p:cNvSpPr>
            <a:spLocks noChangeArrowheads="1"/>
          </p:cNvSpPr>
          <p:nvPr/>
        </p:nvSpPr>
        <p:spPr bwMode="auto">
          <a:xfrm>
            <a:off x="4773613" y="4735513"/>
            <a:ext cx="492125" cy="276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200">
                <a:solidFill>
                  <a:schemeClr val="bg1"/>
                </a:solidFill>
                <a:latin typeface="Meiryo UI" panose="020B0604030504040204" pitchFamily="50" charset="-128"/>
                <a:ea typeface="Meiryo UI" panose="020B0604030504040204" pitchFamily="50" charset="-128"/>
              </a:rPr>
              <a:t>活用</a:t>
            </a:r>
          </a:p>
        </p:txBody>
      </p:sp>
      <p:sp>
        <p:nvSpPr>
          <p:cNvPr id="12496" name="星 24 349"/>
          <p:cNvSpPr>
            <a:spLocks noChangeArrowheads="1"/>
          </p:cNvSpPr>
          <p:nvPr/>
        </p:nvSpPr>
        <p:spPr bwMode="auto">
          <a:xfrm>
            <a:off x="7837488" y="493713"/>
            <a:ext cx="1116012" cy="395287"/>
          </a:xfrm>
          <a:prstGeom prst="star24">
            <a:avLst>
              <a:gd name="adj" fmla="val 43023"/>
            </a:avLst>
          </a:prstGeom>
          <a:gradFill rotWithShape="1">
            <a:gsLst>
              <a:gs pos="0">
                <a:srgbClr val="C9B5E8"/>
              </a:gs>
              <a:gs pos="35001">
                <a:srgbClr val="D9CBEE"/>
              </a:gs>
              <a:gs pos="100000">
                <a:srgbClr val="F0EAF9"/>
              </a:gs>
            </a:gsLst>
            <a:lin ang="16200000"/>
          </a:gradFill>
          <a:ln>
            <a:noFill/>
          </a:ln>
          <a:effectLst>
            <a:outerShdw blurRad="40000" dist="20000" dir="5400000" rotWithShape="0">
              <a:srgbClr val="000000">
                <a:alpha val="37999"/>
              </a:srgbClr>
            </a:outerShdw>
          </a:effectLst>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lIns="0" rIns="0" anchor="ctr"/>
          <a:lstStyle>
            <a:lvl1pPr eaLnBrk="0" hangingPunct="0">
              <a:defRPr kumimoji="1">
                <a:solidFill>
                  <a:schemeClr val="tx1"/>
                </a:solidFill>
                <a:latin typeface="Calibri" panose="020F0502020204030204" pitchFamily="34" charset="0"/>
                <a:ea typeface="ＭＳ Ｐゴシック" panose="020B0600070205080204" pitchFamily="50" charset="-128"/>
              </a:defRPr>
            </a:lvl1pPr>
            <a:lvl2pPr eaLnBrk="0" hangingPunct="0">
              <a:defRPr kumimoji="1">
                <a:solidFill>
                  <a:schemeClr val="tx1"/>
                </a:solidFill>
                <a:latin typeface="Calibri" panose="020F0502020204030204" pitchFamily="34" charset="0"/>
                <a:ea typeface="ＭＳ Ｐゴシック" panose="020B0600070205080204" pitchFamily="50" charset="-128"/>
              </a:defRPr>
            </a:lvl2pPr>
            <a:lvl3pPr eaLnBrk="0" hangingPunct="0">
              <a:defRPr kumimoji="1">
                <a:solidFill>
                  <a:schemeClr val="tx1"/>
                </a:solidFill>
                <a:latin typeface="Calibri" panose="020F0502020204030204" pitchFamily="34" charset="0"/>
                <a:ea typeface="ＭＳ Ｐゴシック" panose="020B0600070205080204" pitchFamily="50" charset="-128"/>
              </a:defRPr>
            </a:lvl3pPr>
            <a:lvl4pPr eaLnBrk="0" hangingPunct="0">
              <a:defRPr kumimoji="1">
                <a:solidFill>
                  <a:schemeClr val="tx1"/>
                </a:solidFill>
                <a:latin typeface="Calibri" panose="020F0502020204030204" pitchFamily="34" charset="0"/>
                <a:ea typeface="ＭＳ Ｐゴシック" panose="020B0600070205080204" pitchFamily="50" charset="-128"/>
              </a:defRPr>
            </a:lvl4pPr>
            <a:lvl5pPr eaLnBrk="0" hangingPunct="0">
              <a:defRPr kumimoji="1">
                <a:solidFill>
                  <a:schemeClr val="tx1"/>
                </a:solidFill>
                <a:latin typeface="Calibri" panose="020F0502020204030204" pitchFamily="34" charset="0"/>
                <a:ea typeface="ＭＳ Ｐゴシック" panose="020B0600070205080204" pitchFamily="50" charset="-128"/>
              </a:defRPr>
            </a:lvl5pPr>
            <a:lvl6pPr eaLnBrk="0" fontAlgn="base" hangingPunct="0">
              <a:spcBef>
                <a:spcPct val="0"/>
              </a:spcBef>
              <a:spcAft>
                <a:spcPct val="0"/>
              </a:spcAft>
              <a:buSzPct val="100000"/>
              <a:defRPr kumimoji="1">
                <a:solidFill>
                  <a:schemeClr val="tx1"/>
                </a:solidFill>
                <a:latin typeface="Calibri" panose="020F0502020204030204" pitchFamily="34" charset="0"/>
                <a:ea typeface="ＭＳ Ｐゴシック" panose="020B0600070205080204" pitchFamily="50" charset="-128"/>
              </a:defRPr>
            </a:lvl6pPr>
            <a:lvl7pPr eaLnBrk="0" fontAlgn="base" hangingPunct="0">
              <a:spcBef>
                <a:spcPct val="0"/>
              </a:spcBef>
              <a:spcAft>
                <a:spcPct val="0"/>
              </a:spcAft>
              <a:buSzPct val="100000"/>
              <a:defRPr kumimoji="1">
                <a:solidFill>
                  <a:schemeClr val="tx1"/>
                </a:solidFill>
                <a:latin typeface="Calibri" panose="020F0502020204030204" pitchFamily="34" charset="0"/>
                <a:ea typeface="ＭＳ Ｐゴシック" panose="020B0600070205080204" pitchFamily="50" charset="-128"/>
              </a:defRPr>
            </a:lvl7pPr>
            <a:lvl8pPr eaLnBrk="0" fontAlgn="base" hangingPunct="0">
              <a:spcBef>
                <a:spcPct val="0"/>
              </a:spcBef>
              <a:spcAft>
                <a:spcPct val="0"/>
              </a:spcAft>
              <a:buSzPct val="100000"/>
              <a:defRPr kumimoji="1">
                <a:solidFill>
                  <a:schemeClr val="tx1"/>
                </a:solidFill>
                <a:latin typeface="Calibri" panose="020F0502020204030204" pitchFamily="34" charset="0"/>
                <a:ea typeface="ＭＳ Ｐゴシック" panose="020B0600070205080204" pitchFamily="50" charset="-128"/>
              </a:defRPr>
            </a:lvl8pPr>
            <a:lvl9pPr eaLnBrk="0" fontAlgn="base" hangingPunct="0">
              <a:spcBef>
                <a:spcPct val="0"/>
              </a:spcBef>
              <a:spcAft>
                <a:spcPct val="0"/>
              </a:spcAft>
              <a:buSzPct val="100000"/>
              <a:defRPr kumimoji="1">
                <a:solidFill>
                  <a:schemeClr val="tx1"/>
                </a:solidFill>
                <a:latin typeface="Calibri" panose="020F0502020204030204" pitchFamily="34" charset="0"/>
                <a:ea typeface="ＭＳ Ｐゴシック" panose="020B0600070205080204" pitchFamily="50" charset="-128"/>
              </a:defRPr>
            </a:lvl9pPr>
          </a:lstStyle>
          <a:p>
            <a:pPr algn="ctr">
              <a:buSzPct val="100000"/>
              <a:defRPr/>
            </a:pPr>
            <a:r>
              <a:rPr lang="ja-JP" altLang="en-US" sz="1200">
                <a:solidFill>
                  <a:srgbClr val="000000"/>
                </a:solidFill>
                <a:latin typeface="Meiryo UI" panose="020B0604030504040204" pitchFamily="50" charset="-128"/>
                <a:ea typeface="Meiryo UI" panose="020B0604030504040204" pitchFamily="50" charset="-128"/>
              </a:rPr>
              <a:t>県民サービスの向上</a:t>
            </a:r>
          </a:p>
        </p:txBody>
      </p:sp>
      <p:sp>
        <p:nvSpPr>
          <p:cNvPr id="11322" name="角丸四角形 350"/>
          <p:cNvSpPr>
            <a:spLocks noChangeArrowheads="1"/>
          </p:cNvSpPr>
          <p:nvPr/>
        </p:nvSpPr>
        <p:spPr bwMode="auto">
          <a:xfrm>
            <a:off x="6051550" y="1119188"/>
            <a:ext cx="1584325" cy="457200"/>
          </a:xfrm>
          <a:prstGeom prst="roundRect">
            <a:avLst>
              <a:gd name="adj" fmla="val 16667"/>
            </a:avLst>
          </a:prstGeom>
          <a:solidFill>
            <a:srgbClr val="FFFFFF"/>
          </a:solidFill>
          <a:ln w="9525" algn="ctr">
            <a:solidFill>
              <a:srgbClr val="FF0000"/>
            </a:solidFill>
            <a:round/>
            <a:headEnd/>
            <a:tailEnd/>
          </a:ln>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100"/>
              <a:t>県下全域を網羅した</a:t>
            </a:r>
            <a:r>
              <a:rPr kumimoji="1" lang="en-US" altLang="ja-JP" sz="1100"/>
              <a:t>AED</a:t>
            </a:r>
            <a:r>
              <a:rPr kumimoji="1" lang="ja-JP" altLang="en-US" sz="1100"/>
              <a:t>設置マップの提供</a:t>
            </a:r>
          </a:p>
        </p:txBody>
      </p:sp>
      <p:sp>
        <p:nvSpPr>
          <p:cNvPr id="11323" name="二等辺三角形 39"/>
          <p:cNvSpPr>
            <a:spLocks noChangeArrowheads="1"/>
          </p:cNvSpPr>
          <p:nvPr/>
        </p:nvSpPr>
        <p:spPr bwMode="auto">
          <a:xfrm rot="5400000">
            <a:off x="7401719" y="1521619"/>
            <a:ext cx="627062" cy="107950"/>
          </a:xfrm>
          <a:prstGeom prst="triangle">
            <a:avLst>
              <a:gd name="adj" fmla="val 50000"/>
            </a:avLst>
          </a:prstGeom>
          <a:solidFill>
            <a:srgbClr val="4F81BD"/>
          </a:soli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buSzPct val="100000"/>
            </a:pPr>
            <a:endParaRPr kumimoji="1" lang="ja-JP" altLang="en-US">
              <a:solidFill>
                <a:srgbClr val="FFFFFF"/>
              </a:solidFill>
            </a:endParaRPr>
          </a:p>
        </p:txBody>
      </p:sp>
      <p:sp>
        <p:nvSpPr>
          <p:cNvPr id="11324" name="二等辺三角形 352"/>
          <p:cNvSpPr>
            <a:spLocks noChangeArrowheads="1"/>
          </p:cNvSpPr>
          <p:nvPr/>
        </p:nvSpPr>
        <p:spPr bwMode="auto">
          <a:xfrm rot="5400000">
            <a:off x="7401718" y="4631532"/>
            <a:ext cx="627063" cy="107950"/>
          </a:xfrm>
          <a:prstGeom prst="triangle">
            <a:avLst>
              <a:gd name="adj" fmla="val 50000"/>
            </a:avLst>
          </a:prstGeom>
          <a:solidFill>
            <a:srgbClr val="4F81BD"/>
          </a:soli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buSzPct val="100000"/>
            </a:pPr>
            <a:endParaRPr kumimoji="1" lang="ja-JP" altLang="en-US">
              <a:solidFill>
                <a:srgbClr val="FFFFFF"/>
              </a:solidFill>
            </a:endParaRPr>
          </a:p>
        </p:txBody>
      </p:sp>
      <p:sp>
        <p:nvSpPr>
          <p:cNvPr id="11325" name="正方形/長方形 357"/>
          <p:cNvSpPr>
            <a:spLocks noChangeArrowheads="1"/>
          </p:cNvSpPr>
          <p:nvPr/>
        </p:nvSpPr>
        <p:spPr bwMode="auto">
          <a:xfrm>
            <a:off x="2401888" y="1797050"/>
            <a:ext cx="492125" cy="276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200">
                <a:solidFill>
                  <a:schemeClr val="bg1"/>
                </a:solidFill>
                <a:latin typeface="Meiryo UI" panose="020B0604030504040204" pitchFamily="50" charset="-128"/>
                <a:ea typeface="Meiryo UI" panose="020B0604030504040204" pitchFamily="50" charset="-128"/>
              </a:rPr>
              <a:t>公開</a:t>
            </a:r>
          </a:p>
        </p:txBody>
      </p:sp>
      <p:sp>
        <p:nvSpPr>
          <p:cNvPr id="11326" name="正方形/長方形 358"/>
          <p:cNvSpPr>
            <a:spLocks noChangeArrowheads="1"/>
          </p:cNvSpPr>
          <p:nvPr/>
        </p:nvSpPr>
        <p:spPr bwMode="auto">
          <a:xfrm>
            <a:off x="2540000" y="4735513"/>
            <a:ext cx="536575" cy="276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200">
                <a:solidFill>
                  <a:schemeClr val="bg1"/>
                </a:solidFill>
                <a:latin typeface="Meiryo UI" panose="020B0604030504040204" pitchFamily="50" charset="-128"/>
                <a:ea typeface="Meiryo UI" panose="020B0604030504040204" pitchFamily="50" charset="-128"/>
              </a:rPr>
              <a:t>公開</a:t>
            </a:r>
          </a:p>
        </p:txBody>
      </p:sp>
      <p:sp>
        <p:nvSpPr>
          <p:cNvPr id="11327" name="四角形吹き出し 66"/>
          <p:cNvSpPr>
            <a:spLocks noChangeArrowheads="1"/>
          </p:cNvSpPr>
          <p:nvPr/>
        </p:nvSpPr>
        <p:spPr bwMode="auto">
          <a:xfrm>
            <a:off x="1325563" y="1800225"/>
            <a:ext cx="1081087" cy="901700"/>
          </a:xfrm>
          <a:prstGeom prst="wedgeRectCallout">
            <a:avLst>
              <a:gd name="adj1" fmla="val 43611"/>
              <a:gd name="adj2" fmla="val 62069"/>
            </a:avLst>
          </a:prstGeom>
          <a:solidFill>
            <a:srgbClr val="FFFFFF"/>
          </a:solidFill>
          <a:ln w="38100" algn="ctr">
            <a:solidFill>
              <a:srgbClr val="FF0000"/>
            </a:solidFill>
            <a:miter lim="800000"/>
            <a:headEnd/>
            <a:tailEnd/>
          </a:ln>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buSzPct val="100000"/>
            </a:pPr>
            <a:r>
              <a:rPr kumimoji="1" lang="ja-JP" altLang="en-US" sz="1200" b="1">
                <a:latin typeface="Meiryo UI" panose="020B0604030504040204" pitchFamily="50" charset="-128"/>
                <a:ea typeface="Meiryo UI" panose="020B0604030504040204" pitchFamily="50" charset="-128"/>
              </a:rPr>
              <a:t>〇データの</a:t>
            </a:r>
          </a:p>
          <a:p>
            <a:pPr>
              <a:buSzPct val="100000"/>
            </a:pPr>
            <a:r>
              <a:rPr kumimoji="1" lang="ja-JP" altLang="en-US" sz="1200" b="1">
                <a:latin typeface="Meiryo UI" panose="020B0604030504040204" pitchFamily="50" charset="-128"/>
                <a:ea typeface="Meiryo UI" panose="020B0604030504040204" pitchFamily="50" charset="-128"/>
              </a:rPr>
              <a:t>　標準化</a:t>
            </a:r>
          </a:p>
          <a:p>
            <a:pPr algn="ctr">
              <a:buSzPct val="100000"/>
            </a:pPr>
            <a:r>
              <a:rPr kumimoji="1" lang="ja-JP" altLang="en-US" sz="1100">
                <a:latin typeface="Meiryo UI" panose="020B0604030504040204" pitchFamily="50" charset="-128"/>
                <a:ea typeface="Meiryo UI" panose="020B0604030504040204" pitchFamily="50" charset="-128"/>
              </a:rPr>
              <a:t>機械判読性の高いファイル形式に変換</a:t>
            </a:r>
          </a:p>
        </p:txBody>
      </p:sp>
      <p:sp>
        <p:nvSpPr>
          <p:cNvPr id="11328" name="四角形吹き出し 77"/>
          <p:cNvSpPr>
            <a:spLocks noChangeArrowheads="1"/>
          </p:cNvSpPr>
          <p:nvPr/>
        </p:nvSpPr>
        <p:spPr bwMode="auto">
          <a:xfrm>
            <a:off x="1395413" y="506413"/>
            <a:ext cx="1700212" cy="1184275"/>
          </a:xfrm>
          <a:prstGeom prst="wedgeRectCallout">
            <a:avLst>
              <a:gd name="adj1" fmla="val 27306"/>
              <a:gd name="adj2" fmla="val 61509"/>
            </a:avLst>
          </a:prstGeom>
          <a:solidFill>
            <a:srgbClr val="FFFFFF"/>
          </a:solidFill>
          <a:ln w="38100" algn="ctr">
            <a:solidFill>
              <a:srgbClr val="FF0000"/>
            </a:solidFill>
            <a:miter lim="800000"/>
            <a:headEnd/>
            <a:tailEnd/>
          </a:ln>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buSzPct val="100000"/>
            </a:pPr>
            <a:r>
              <a:rPr kumimoji="1" lang="ja-JP" altLang="en-US" sz="1200" b="1">
                <a:latin typeface="Meiryo UI" panose="020B0604030504040204" pitchFamily="50" charset="-128"/>
                <a:ea typeface="Meiryo UI" panose="020B0604030504040204" pitchFamily="50" charset="-128"/>
              </a:rPr>
              <a:t>〇県・市町村データの</a:t>
            </a:r>
          </a:p>
          <a:p>
            <a:pPr>
              <a:buSzPct val="100000"/>
            </a:pPr>
            <a:r>
              <a:rPr kumimoji="1" lang="ja-JP" altLang="en-US" sz="1200" b="1">
                <a:latin typeface="Meiryo UI" panose="020B0604030504040204" pitchFamily="50" charset="-128"/>
                <a:ea typeface="Meiryo UI" panose="020B0604030504040204" pitchFamily="50" charset="-128"/>
              </a:rPr>
              <a:t>　水平統合</a:t>
            </a:r>
          </a:p>
          <a:p>
            <a:pPr>
              <a:buSzPct val="100000"/>
            </a:pPr>
            <a:r>
              <a:rPr kumimoji="1" lang="ja-JP" altLang="en-US" sz="1200">
                <a:latin typeface="Meiryo UI" panose="020B0604030504040204" pitchFamily="50" charset="-128"/>
                <a:ea typeface="Meiryo UI" panose="020B0604030504040204" pitchFamily="50" charset="-128"/>
              </a:rPr>
              <a:t>　</a:t>
            </a:r>
            <a:r>
              <a:rPr kumimoji="1" lang="ja-JP" altLang="en-US" sz="1100">
                <a:latin typeface="Meiryo UI" panose="020B0604030504040204" pitchFamily="50" charset="-128"/>
                <a:ea typeface="Meiryo UI" panose="020B0604030504040204" pitchFamily="50" charset="-128"/>
              </a:rPr>
              <a:t>県内広域データとして統一形式で公開</a:t>
            </a:r>
          </a:p>
          <a:p>
            <a:pPr>
              <a:buSzPct val="100000"/>
            </a:pPr>
            <a:r>
              <a:rPr kumimoji="1" lang="ja-JP" altLang="en-US" sz="1100">
                <a:latin typeface="Meiryo UI" panose="020B0604030504040204" pitchFamily="50" charset="-128"/>
                <a:ea typeface="Meiryo UI" panose="020B0604030504040204" pitchFamily="50" charset="-128"/>
              </a:rPr>
              <a:t>　・</a:t>
            </a:r>
            <a:r>
              <a:rPr kumimoji="1" lang="en-US" altLang="ja-JP" sz="1100">
                <a:latin typeface="Meiryo UI" panose="020B0604030504040204" pitchFamily="50" charset="-128"/>
                <a:ea typeface="Meiryo UI" panose="020B0604030504040204" pitchFamily="50" charset="-128"/>
              </a:rPr>
              <a:t>AED</a:t>
            </a:r>
            <a:r>
              <a:rPr kumimoji="1" lang="ja-JP" altLang="en-US" sz="1100">
                <a:latin typeface="Meiryo UI" panose="020B0604030504040204" pitchFamily="50" charset="-128"/>
                <a:ea typeface="Meiryo UI" panose="020B0604030504040204" pitchFamily="50" charset="-128"/>
              </a:rPr>
              <a:t>設置個所</a:t>
            </a:r>
          </a:p>
          <a:p>
            <a:pPr>
              <a:buSzPct val="100000"/>
            </a:pPr>
            <a:r>
              <a:rPr kumimoji="1" lang="ja-JP" altLang="en-US" sz="1100">
                <a:latin typeface="Meiryo UI" panose="020B0604030504040204" pitchFamily="50" charset="-128"/>
                <a:ea typeface="Meiryo UI" panose="020B0604030504040204" pitchFamily="50" charset="-128"/>
              </a:rPr>
              <a:t>　・避難所　　等</a:t>
            </a:r>
          </a:p>
        </p:txBody>
      </p:sp>
      <p:sp>
        <p:nvSpPr>
          <p:cNvPr id="11329" name="四角形吹き出し 78"/>
          <p:cNvSpPr>
            <a:spLocks noChangeArrowheads="1"/>
          </p:cNvSpPr>
          <p:nvPr/>
        </p:nvSpPr>
        <p:spPr bwMode="auto">
          <a:xfrm>
            <a:off x="3149600" y="3708400"/>
            <a:ext cx="1831975" cy="835025"/>
          </a:xfrm>
          <a:prstGeom prst="wedgeRectCallout">
            <a:avLst>
              <a:gd name="adj1" fmla="val -9116"/>
              <a:gd name="adj2" fmla="val -71491"/>
            </a:avLst>
          </a:prstGeom>
          <a:solidFill>
            <a:srgbClr val="FFFFFF"/>
          </a:solidFill>
          <a:ln w="38100" algn="ctr">
            <a:solidFill>
              <a:srgbClr val="FF0000"/>
            </a:solidFill>
            <a:miter lim="800000"/>
            <a:headEnd/>
            <a:tailEnd/>
          </a:ln>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buSzPct val="100000"/>
            </a:pPr>
            <a:r>
              <a:rPr kumimoji="1" lang="ja-JP" altLang="en-US" sz="1200" b="1">
                <a:latin typeface="Meiryo UI" panose="020B0604030504040204" pitchFamily="50" charset="-128"/>
                <a:ea typeface="Meiryo UI" panose="020B0604030504040204" pitchFamily="50" charset="-128"/>
              </a:rPr>
              <a:t>〇民ニーズの把握</a:t>
            </a:r>
          </a:p>
          <a:p>
            <a:pPr>
              <a:buSzPct val="100000"/>
            </a:pPr>
            <a:r>
              <a:rPr kumimoji="1" lang="ja-JP" altLang="en-US" sz="1100">
                <a:latin typeface="Meiryo UI" panose="020B0604030504040204" pitchFamily="50" charset="-128"/>
                <a:ea typeface="Meiryo UI" panose="020B0604030504040204" pitchFamily="50" charset="-128"/>
              </a:rPr>
              <a:t>・官民ラウンドテーブルの開催</a:t>
            </a:r>
          </a:p>
          <a:p>
            <a:pPr>
              <a:buSzPct val="100000"/>
            </a:pPr>
            <a:r>
              <a:rPr kumimoji="1" lang="ja-JP" altLang="en-US" sz="1100">
                <a:latin typeface="Meiryo UI" panose="020B0604030504040204" pitchFamily="50" charset="-128"/>
                <a:ea typeface="Meiryo UI" panose="020B0604030504040204" pitchFamily="50" charset="-128"/>
              </a:rPr>
              <a:t>・ソフトピアジャパン等と連携したニーズ把握</a:t>
            </a:r>
          </a:p>
        </p:txBody>
      </p:sp>
      <p:sp>
        <p:nvSpPr>
          <p:cNvPr id="11330" name="正方形/長方形 51"/>
          <p:cNvSpPr>
            <a:spLocks noChangeArrowheads="1"/>
          </p:cNvSpPr>
          <p:nvPr/>
        </p:nvSpPr>
        <p:spPr bwMode="auto">
          <a:xfrm>
            <a:off x="7754938" y="1033463"/>
            <a:ext cx="1260475" cy="1120775"/>
          </a:xfrm>
          <a:prstGeom prst="rect">
            <a:avLst/>
          </a:prstGeom>
          <a:noFill/>
          <a:ln w="25400" algn="ctr">
            <a:solidFill>
              <a:srgbClr val="385D8A"/>
            </a:solidFill>
            <a:round/>
            <a:headEnd/>
            <a:tailEnd/>
          </a:ln>
          <a:extLst>
            <a:ext uri="{909E8E84-426E-40DD-AFC4-6F175D3DCCD1}">
              <a14:hiddenFill xmlns:a14="http://schemas.microsoft.com/office/drawing/2010/main">
                <a:solidFill>
                  <a:srgbClr val="FFFFFF"/>
                </a:solidFill>
              </a14:hiddenFill>
            </a:ext>
          </a:extLst>
        </p:spPr>
        <p:txBody>
          <a:bodyPr lIns="36000" rIns="36000"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buSzPct val="100000"/>
            </a:pPr>
            <a:r>
              <a:rPr kumimoji="1" lang="ja-JP" altLang="en-US" sz="1100"/>
              <a:t>現在地から最寄りの</a:t>
            </a:r>
            <a:r>
              <a:rPr kumimoji="1" lang="en-US" altLang="ja-JP" sz="1100"/>
              <a:t>AED</a:t>
            </a:r>
            <a:r>
              <a:rPr kumimoji="1" lang="ja-JP" altLang="en-US" sz="1100"/>
              <a:t>設置場所を検索できるようになり、迅速な応急措置が可能に</a:t>
            </a:r>
          </a:p>
        </p:txBody>
      </p:sp>
      <p:sp>
        <p:nvSpPr>
          <p:cNvPr id="11331" name="角丸四角形 361"/>
          <p:cNvSpPr>
            <a:spLocks noChangeArrowheads="1"/>
          </p:cNvSpPr>
          <p:nvPr/>
        </p:nvSpPr>
        <p:spPr bwMode="auto">
          <a:xfrm>
            <a:off x="3190875" y="5213350"/>
            <a:ext cx="1543050" cy="468313"/>
          </a:xfrm>
          <a:prstGeom prst="roundRect">
            <a:avLst>
              <a:gd name="adj" fmla="val 16667"/>
            </a:avLst>
          </a:prstGeom>
          <a:solidFill>
            <a:srgbClr val="4F6228"/>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200">
                <a:solidFill>
                  <a:srgbClr val="FFFFFF"/>
                </a:solidFill>
                <a:latin typeface="Meiryo UI" panose="020B0604030504040204" pitchFamily="50" charset="-128"/>
                <a:ea typeface="Meiryo UI" panose="020B0604030504040204" pitchFamily="50" charset="-128"/>
              </a:rPr>
              <a:t>大容量データ</a:t>
            </a:r>
          </a:p>
          <a:p>
            <a:pPr algn="ctr">
              <a:buSzPct val="100000"/>
            </a:pPr>
            <a:r>
              <a:rPr kumimoji="1" lang="ja-JP" altLang="en-US" sz="1200">
                <a:solidFill>
                  <a:srgbClr val="FFFFFF"/>
                </a:solidFill>
                <a:latin typeface="Meiryo UI" panose="020B0604030504040204" pitchFamily="50" charset="-128"/>
                <a:ea typeface="Meiryo UI" panose="020B0604030504040204" pitchFamily="50" charset="-128"/>
              </a:rPr>
              <a:t>提供サイト</a:t>
            </a:r>
          </a:p>
        </p:txBody>
      </p:sp>
      <p:sp>
        <p:nvSpPr>
          <p:cNvPr id="11332" name="曲折矢印 362"/>
          <p:cNvSpPr>
            <a:spLocks/>
          </p:cNvSpPr>
          <p:nvPr/>
        </p:nvSpPr>
        <p:spPr bwMode="auto">
          <a:xfrm flipV="1">
            <a:off x="2041525" y="4041775"/>
            <a:ext cx="1149350" cy="1568450"/>
          </a:xfrm>
          <a:custGeom>
            <a:avLst/>
            <a:gdLst>
              <a:gd name="T0" fmla="*/ 0 w 1149985"/>
              <a:gd name="T1" fmla="*/ 1570355 h 1567974"/>
              <a:gd name="T2" fmla="*/ 0 w 1149985"/>
              <a:gd name="T3" fmla="*/ 444569 h 1567974"/>
              <a:gd name="T4" fmla="*/ 328424 w 1149985"/>
              <a:gd name="T5" fmla="*/ 114736 h 1567974"/>
              <a:gd name="T6" fmla="*/ 908574 w 1149985"/>
              <a:gd name="T7" fmla="*/ 114737 h 1567974"/>
              <a:gd name="T8" fmla="*/ 908574 w 1149985"/>
              <a:gd name="T9" fmla="*/ 0 h 1567974"/>
              <a:gd name="T10" fmla="*/ 1146813 w 1149985"/>
              <a:gd name="T11" fmla="*/ 225438 h 1567974"/>
              <a:gd name="T12" fmla="*/ 908574 w 1149985"/>
              <a:gd name="T13" fmla="*/ 450881 h 1567974"/>
              <a:gd name="T14" fmla="*/ 908574 w 1149985"/>
              <a:gd name="T15" fmla="*/ 336145 h 1567974"/>
              <a:gd name="T16" fmla="*/ 328424 w 1149985"/>
              <a:gd name="T17" fmla="*/ 336145 h 1567974"/>
              <a:gd name="T18" fmla="*/ 220463 w 1149985"/>
              <a:gd name="T19" fmla="*/ 444570 h 1567974"/>
              <a:gd name="T20" fmla="*/ 220463 w 1149985"/>
              <a:gd name="T21" fmla="*/ 1570355 h 1567974"/>
              <a:gd name="T22" fmla="*/ 0 w 1149985"/>
              <a:gd name="T23" fmla="*/ 1570355 h 156797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49985"/>
              <a:gd name="T37" fmla="*/ 0 h 1567974"/>
              <a:gd name="T38" fmla="*/ 1149985 w 1149985"/>
              <a:gd name="T39" fmla="*/ 1567974 h 156797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49985" h="1567974">
                <a:moveTo>
                  <a:pt x="0" y="1567974"/>
                </a:moveTo>
                <a:lnTo>
                  <a:pt x="0" y="443894"/>
                </a:lnTo>
                <a:cubicBezTo>
                  <a:pt x="0" y="262008"/>
                  <a:pt x="147447" y="114561"/>
                  <a:pt x="329333" y="114561"/>
                </a:cubicBezTo>
                <a:lnTo>
                  <a:pt x="911087" y="114562"/>
                </a:lnTo>
                <a:lnTo>
                  <a:pt x="911087" y="0"/>
                </a:lnTo>
                <a:lnTo>
                  <a:pt x="1149985" y="225098"/>
                </a:lnTo>
                <a:lnTo>
                  <a:pt x="911087" y="450196"/>
                </a:lnTo>
                <a:lnTo>
                  <a:pt x="911087" y="335635"/>
                </a:lnTo>
                <a:lnTo>
                  <a:pt x="329333" y="335635"/>
                </a:lnTo>
                <a:cubicBezTo>
                  <a:pt x="269543" y="335635"/>
                  <a:pt x="221073" y="384105"/>
                  <a:pt x="221073" y="443895"/>
                </a:cubicBezTo>
                <a:lnTo>
                  <a:pt x="221073" y="1567974"/>
                </a:lnTo>
                <a:lnTo>
                  <a:pt x="0" y="1567974"/>
                </a:lnTo>
                <a:close/>
              </a:path>
            </a:pathLst>
          </a:custGeom>
          <a:solidFill>
            <a:srgbClr val="254061"/>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ja-JP" altLang="en-US" sz="1200">
              <a:solidFill>
                <a:schemeClr val="bg1"/>
              </a:solidFill>
              <a:latin typeface="Meiryo UI" panose="020B0604030504040204" pitchFamily="50" charset="-128"/>
              <a:ea typeface="Meiryo UI" panose="020B0604030504040204" pitchFamily="50" charset="-128"/>
            </a:endParaRPr>
          </a:p>
          <a:p>
            <a:pPr algn="ctr">
              <a:buSzPct val="100000"/>
            </a:pPr>
            <a:endParaRPr kumimoji="1" lang="en-US" altLang="ja-JP" sz="1200">
              <a:solidFill>
                <a:schemeClr val="bg1"/>
              </a:solidFill>
              <a:latin typeface="Meiryo UI" panose="020B0604030504040204" pitchFamily="50" charset="-128"/>
              <a:ea typeface="Meiryo UI" panose="020B0604030504040204" pitchFamily="50" charset="-128"/>
            </a:endParaRPr>
          </a:p>
          <a:p>
            <a:pPr algn="ctr">
              <a:buSzPct val="100000"/>
            </a:pPr>
            <a:endParaRPr kumimoji="1" lang="en-US" altLang="ja-JP" sz="1200">
              <a:solidFill>
                <a:schemeClr val="bg1"/>
              </a:solidFill>
              <a:latin typeface="Meiryo UI" panose="020B0604030504040204" pitchFamily="50" charset="-128"/>
              <a:ea typeface="Meiryo UI" panose="020B0604030504040204" pitchFamily="50" charset="-128"/>
            </a:endParaRPr>
          </a:p>
        </p:txBody>
      </p:sp>
      <p:sp>
        <p:nvSpPr>
          <p:cNvPr id="11333" name="正方形/長方形 363"/>
          <p:cNvSpPr>
            <a:spLocks noChangeArrowheads="1"/>
          </p:cNvSpPr>
          <p:nvPr/>
        </p:nvSpPr>
        <p:spPr bwMode="auto">
          <a:xfrm>
            <a:off x="2276475" y="5248275"/>
            <a:ext cx="536575" cy="277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200">
                <a:solidFill>
                  <a:schemeClr val="bg1"/>
                </a:solidFill>
                <a:latin typeface="Meiryo UI" panose="020B0604030504040204" pitchFamily="50" charset="-128"/>
                <a:ea typeface="Meiryo UI" panose="020B0604030504040204" pitchFamily="50" charset="-128"/>
              </a:rPr>
              <a:t>公開</a:t>
            </a:r>
          </a:p>
        </p:txBody>
      </p:sp>
      <p:sp>
        <p:nvSpPr>
          <p:cNvPr id="11334" name="曲折矢印 364"/>
          <p:cNvSpPr>
            <a:spLocks/>
          </p:cNvSpPr>
          <p:nvPr/>
        </p:nvSpPr>
        <p:spPr bwMode="auto">
          <a:xfrm rot="16200000" flipV="1">
            <a:off x="4527550" y="4495801"/>
            <a:ext cx="1284287" cy="792162"/>
          </a:xfrm>
          <a:custGeom>
            <a:avLst/>
            <a:gdLst>
              <a:gd name="T0" fmla="*/ 0 w 2183894"/>
              <a:gd name="T1" fmla="*/ 94748 h 1347023"/>
              <a:gd name="T2" fmla="*/ 0 w 2183894"/>
              <a:gd name="T3" fmla="*/ 53296 h 1347023"/>
              <a:gd name="T4" fmla="*/ 41448 w 2183894"/>
              <a:gd name="T5" fmla="*/ 11843 h 1347023"/>
              <a:gd name="T6" fmla="*/ 129913 w 2183894"/>
              <a:gd name="T7" fmla="*/ 11843 h 1347023"/>
              <a:gd name="T8" fmla="*/ 129913 w 2183894"/>
              <a:gd name="T9" fmla="*/ 0 h 1347023"/>
              <a:gd name="T10" fmla="*/ 153597 w 2183894"/>
              <a:gd name="T11" fmla="*/ 23687 h 1347023"/>
              <a:gd name="T12" fmla="*/ 129913 w 2183894"/>
              <a:gd name="T13" fmla="*/ 47374 h 1347023"/>
              <a:gd name="T14" fmla="*/ 129913 w 2183894"/>
              <a:gd name="T15" fmla="*/ 35530 h 1347023"/>
              <a:gd name="T16" fmla="*/ 41448 w 2183894"/>
              <a:gd name="T17" fmla="*/ 35530 h 1347023"/>
              <a:gd name="T18" fmla="*/ 23685 w 2183894"/>
              <a:gd name="T19" fmla="*/ 53296 h 1347023"/>
              <a:gd name="T20" fmla="*/ 23685 w 2183894"/>
              <a:gd name="T21" fmla="*/ 94748 h 134702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83894"/>
              <a:gd name="T34" fmla="*/ 0 h 1347023"/>
              <a:gd name="T35" fmla="*/ 2183894 w 2183894"/>
              <a:gd name="T36" fmla="*/ 1347023 h 13470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83894" h="1347023">
                <a:moveTo>
                  <a:pt x="0" y="1347023"/>
                </a:moveTo>
                <a:lnTo>
                  <a:pt x="0" y="757700"/>
                </a:lnTo>
                <a:cubicBezTo>
                  <a:pt x="0" y="432227"/>
                  <a:pt x="263848" y="168378"/>
                  <a:pt x="589322" y="168377"/>
                </a:cubicBezTo>
                <a:lnTo>
                  <a:pt x="1847138" y="168377"/>
                </a:lnTo>
                <a:lnTo>
                  <a:pt x="1847138" y="0"/>
                </a:lnTo>
                <a:lnTo>
                  <a:pt x="2183894" y="336755"/>
                </a:lnTo>
                <a:lnTo>
                  <a:pt x="1847138" y="673511"/>
                </a:lnTo>
                <a:lnTo>
                  <a:pt x="1847138" y="505133"/>
                </a:lnTo>
                <a:lnTo>
                  <a:pt x="589322" y="505133"/>
                </a:lnTo>
                <a:cubicBezTo>
                  <a:pt x="449833" y="505133"/>
                  <a:pt x="336755" y="618211"/>
                  <a:pt x="336755" y="757700"/>
                </a:cubicBezTo>
                <a:lnTo>
                  <a:pt x="336755" y="1347023"/>
                </a:lnTo>
                <a:lnTo>
                  <a:pt x="0" y="1347023"/>
                </a:lnTo>
                <a:close/>
              </a:path>
            </a:pathLst>
          </a:custGeom>
          <a:solidFill>
            <a:srgbClr val="254061"/>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endParaRPr kumimoji="1" lang="en-US" altLang="ja-JP" sz="1200">
              <a:latin typeface="Meiryo UI" panose="020B0604030504040204" pitchFamily="50" charset="-128"/>
              <a:ea typeface="Meiryo UI" panose="020B0604030504040204" pitchFamily="50" charset="-128"/>
            </a:endParaRPr>
          </a:p>
          <a:p>
            <a:pPr algn="ctr">
              <a:buSzPct val="100000"/>
            </a:pPr>
            <a:endParaRPr kumimoji="1" lang="en-US" altLang="ja-JP" sz="1200">
              <a:latin typeface="Meiryo UI" panose="020B0604030504040204" pitchFamily="50" charset="-128"/>
              <a:ea typeface="Meiryo UI" panose="020B0604030504040204" pitchFamily="50" charset="-128"/>
            </a:endParaRPr>
          </a:p>
          <a:p>
            <a:pPr algn="ctr">
              <a:buSzPct val="100000"/>
            </a:pPr>
            <a:endParaRPr kumimoji="1" lang="en-US" altLang="ja-JP" sz="1200">
              <a:latin typeface="Meiryo UI" panose="020B0604030504040204" pitchFamily="50" charset="-128"/>
              <a:ea typeface="Meiryo UI" panose="020B0604030504040204" pitchFamily="50" charset="-128"/>
            </a:endParaRPr>
          </a:p>
          <a:p>
            <a:pPr algn="ctr">
              <a:buSzPct val="100000"/>
            </a:pPr>
            <a:endParaRPr kumimoji="1" lang="en-US" altLang="ja-JP" sz="1200">
              <a:latin typeface="Meiryo UI" panose="020B0604030504040204" pitchFamily="50" charset="-128"/>
              <a:ea typeface="Meiryo UI" panose="020B0604030504040204" pitchFamily="50" charset="-128"/>
            </a:endParaRPr>
          </a:p>
        </p:txBody>
      </p:sp>
      <p:sp>
        <p:nvSpPr>
          <p:cNvPr id="11335" name="正方形/長方形 365"/>
          <p:cNvSpPr>
            <a:spLocks noChangeArrowheads="1"/>
          </p:cNvSpPr>
          <p:nvPr/>
        </p:nvSpPr>
        <p:spPr bwMode="auto">
          <a:xfrm>
            <a:off x="4760913" y="5294313"/>
            <a:ext cx="493712" cy="276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200">
                <a:solidFill>
                  <a:schemeClr val="bg1"/>
                </a:solidFill>
                <a:latin typeface="Meiryo UI" panose="020B0604030504040204" pitchFamily="50" charset="-128"/>
                <a:ea typeface="Meiryo UI" panose="020B0604030504040204" pitchFamily="50" charset="-128"/>
              </a:rPr>
              <a:t>活用</a:t>
            </a:r>
          </a:p>
        </p:txBody>
      </p:sp>
      <p:sp>
        <p:nvSpPr>
          <p:cNvPr id="11336" name="四角形吹き出し 366"/>
          <p:cNvSpPr>
            <a:spLocks noChangeArrowheads="1"/>
          </p:cNvSpPr>
          <p:nvPr/>
        </p:nvSpPr>
        <p:spPr bwMode="auto">
          <a:xfrm>
            <a:off x="2576513" y="5718175"/>
            <a:ext cx="2079625" cy="1106488"/>
          </a:xfrm>
          <a:prstGeom prst="wedgeRectCallout">
            <a:avLst>
              <a:gd name="adj1" fmla="val -10315"/>
              <a:gd name="adj2" fmla="val -61120"/>
            </a:avLst>
          </a:prstGeom>
          <a:solidFill>
            <a:srgbClr val="FFFFFF"/>
          </a:solidFill>
          <a:ln w="38100" algn="ctr">
            <a:solidFill>
              <a:srgbClr val="FF0000"/>
            </a:solidFill>
            <a:miter lim="800000"/>
            <a:headEnd/>
            <a:tailEnd/>
          </a:ln>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buSzPct val="100000"/>
            </a:pPr>
            <a:r>
              <a:rPr kumimoji="1" lang="ja-JP" altLang="en-US" sz="1200" b="1">
                <a:latin typeface="Meiryo UI" panose="020B0604030504040204" pitchFamily="50" charset="-128"/>
                <a:ea typeface="Meiryo UI" panose="020B0604030504040204" pitchFamily="50" charset="-128"/>
              </a:rPr>
              <a:t>〇リアルタイムデータの提供</a:t>
            </a:r>
          </a:p>
          <a:p>
            <a:pPr>
              <a:buSzPct val="100000"/>
            </a:pPr>
            <a:r>
              <a:rPr kumimoji="1" lang="ja-JP" altLang="en-US" sz="1100">
                <a:latin typeface="Meiryo UI" panose="020B0604030504040204" pitchFamily="50" charset="-128"/>
                <a:ea typeface="Meiryo UI" panose="020B0604030504040204" pitchFamily="50" charset="-128"/>
              </a:rPr>
              <a:t>　・河川水位情報</a:t>
            </a:r>
          </a:p>
          <a:p>
            <a:pPr>
              <a:buSzPct val="100000"/>
            </a:pPr>
            <a:r>
              <a:rPr kumimoji="1" lang="ja-JP" altLang="en-US" sz="1100">
                <a:latin typeface="Meiryo UI" panose="020B0604030504040204" pitchFamily="50" charset="-128"/>
                <a:ea typeface="Meiryo UI" panose="020B0604030504040204" pitchFamily="50" charset="-128"/>
              </a:rPr>
              <a:t>　・避難勧告等発令情報　　等</a:t>
            </a:r>
          </a:p>
          <a:p>
            <a:pPr>
              <a:buSzPct val="100000"/>
            </a:pPr>
            <a:r>
              <a:rPr kumimoji="1" lang="ja-JP" altLang="en-US" sz="1200" b="1">
                <a:latin typeface="Meiryo UI" panose="020B0604030504040204" pitchFamily="50" charset="-128"/>
                <a:ea typeface="Meiryo UI" panose="020B0604030504040204" pitchFamily="50" charset="-128"/>
              </a:rPr>
              <a:t>〇大容量データの提供</a:t>
            </a:r>
          </a:p>
          <a:p>
            <a:pPr>
              <a:buSzPct val="100000"/>
            </a:pPr>
            <a:r>
              <a:rPr kumimoji="1" lang="ja-JP" altLang="en-US" sz="1200">
                <a:latin typeface="Meiryo UI" panose="020B0604030504040204" pitchFamily="50" charset="-128"/>
                <a:ea typeface="Meiryo UI" panose="020B0604030504040204" pitchFamily="50" charset="-128"/>
              </a:rPr>
              <a:t>　</a:t>
            </a:r>
            <a:r>
              <a:rPr kumimoji="1" lang="ja-JP" altLang="en-US" sz="1100">
                <a:latin typeface="Meiryo UI" panose="020B0604030504040204" pitchFamily="50" charset="-128"/>
                <a:ea typeface="Meiryo UI" panose="020B0604030504040204" pitchFamily="50" charset="-128"/>
              </a:rPr>
              <a:t>・道路台帳データ</a:t>
            </a:r>
          </a:p>
          <a:p>
            <a:pPr>
              <a:buSzPct val="100000"/>
            </a:pPr>
            <a:r>
              <a:rPr kumimoji="1" lang="ja-JP" altLang="en-US" sz="1100">
                <a:latin typeface="Meiryo UI" panose="020B0604030504040204" pitchFamily="50" charset="-128"/>
                <a:ea typeface="Meiryo UI" panose="020B0604030504040204" pitchFamily="50" charset="-128"/>
              </a:rPr>
              <a:t>　・航空測量データ　　　等</a:t>
            </a:r>
          </a:p>
        </p:txBody>
      </p:sp>
      <p:sp>
        <p:nvSpPr>
          <p:cNvPr id="11337" name="正方形/長方形 370"/>
          <p:cNvSpPr>
            <a:spLocks noChangeArrowheads="1"/>
          </p:cNvSpPr>
          <p:nvPr/>
        </p:nvSpPr>
        <p:spPr bwMode="auto">
          <a:xfrm>
            <a:off x="7754938" y="2441575"/>
            <a:ext cx="1260475" cy="1295400"/>
          </a:xfrm>
          <a:prstGeom prst="rect">
            <a:avLst/>
          </a:prstGeom>
          <a:noFill/>
          <a:ln w="25400" algn="ctr">
            <a:solidFill>
              <a:srgbClr val="385D8A"/>
            </a:solidFill>
            <a:round/>
            <a:headEnd/>
            <a:tailEnd/>
          </a:ln>
          <a:extLst>
            <a:ext uri="{909E8E84-426E-40DD-AFC4-6F175D3DCCD1}">
              <a14:hiddenFill xmlns:a14="http://schemas.microsoft.com/office/drawing/2010/main">
                <a:solidFill>
                  <a:srgbClr val="FFFFFF"/>
                </a:solidFill>
              </a14:hiddenFill>
            </a:ext>
          </a:extLst>
        </p:spPr>
        <p:txBody>
          <a:bodyPr lIns="36000" rIns="36000"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buSzPct val="100000"/>
            </a:pPr>
            <a:r>
              <a:rPr kumimoji="1" lang="ja-JP" altLang="en-US" sz="1100"/>
              <a:t>周辺地域の水利情報が検索でき、消防団、自主防災組織、応援消防職員の緊急時対応の参考となる情報を提供</a:t>
            </a:r>
          </a:p>
        </p:txBody>
      </p:sp>
      <p:sp>
        <p:nvSpPr>
          <p:cNvPr id="11338" name="正方形/長方形 371"/>
          <p:cNvSpPr>
            <a:spLocks noChangeArrowheads="1"/>
          </p:cNvSpPr>
          <p:nvPr/>
        </p:nvSpPr>
        <p:spPr bwMode="auto">
          <a:xfrm>
            <a:off x="7754938" y="4148138"/>
            <a:ext cx="1260475" cy="1120775"/>
          </a:xfrm>
          <a:prstGeom prst="rect">
            <a:avLst/>
          </a:prstGeom>
          <a:noFill/>
          <a:ln w="25400" algn="ctr">
            <a:solidFill>
              <a:srgbClr val="385D8A"/>
            </a:solidFill>
            <a:round/>
            <a:headEnd/>
            <a:tailEnd/>
          </a:ln>
          <a:extLst>
            <a:ext uri="{909E8E84-426E-40DD-AFC4-6F175D3DCCD1}">
              <a14:hiddenFill xmlns:a14="http://schemas.microsoft.com/office/drawing/2010/main">
                <a:solidFill>
                  <a:srgbClr val="FFFFFF"/>
                </a:solidFill>
              </a14:hiddenFill>
            </a:ext>
          </a:extLst>
        </p:spPr>
        <p:txBody>
          <a:bodyPr lIns="36000" rIns="36000"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buSzPct val="100000"/>
            </a:pPr>
            <a:r>
              <a:rPr kumimoji="1" lang="ja-JP" altLang="en-US" sz="1100"/>
              <a:t>状況が刻一刻と変化する災害発生時に避難の参考となる最新の情報を提供</a:t>
            </a:r>
          </a:p>
        </p:txBody>
      </p:sp>
      <p:sp>
        <p:nvSpPr>
          <p:cNvPr id="11339" name="二等辺三角形 372"/>
          <p:cNvSpPr>
            <a:spLocks noChangeArrowheads="1"/>
          </p:cNvSpPr>
          <p:nvPr/>
        </p:nvSpPr>
        <p:spPr bwMode="auto">
          <a:xfrm rot="5400000">
            <a:off x="7401719" y="2988469"/>
            <a:ext cx="627062" cy="107950"/>
          </a:xfrm>
          <a:prstGeom prst="triangle">
            <a:avLst>
              <a:gd name="adj" fmla="val 50000"/>
            </a:avLst>
          </a:prstGeom>
          <a:solidFill>
            <a:srgbClr val="4F81BD"/>
          </a:soli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buSzPct val="100000"/>
            </a:pPr>
            <a:endParaRPr kumimoji="1" lang="ja-JP" altLang="en-US">
              <a:solidFill>
                <a:srgbClr val="FFFFFF"/>
              </a:solidFill>
            </a:endParaRPr>
          </a:p>
        </p:txBody>
      </p:sp>
      <p:sp>
        <p:nvSpPr>
          <p:cNvPr id="12515" name="円柱 375"/>
          <p:cNvSpPr>
            <a:spLocks noChangeArrowheads="1"/>
          </p:cNvSpPr>
          <p:nvPr/>
        </p:nvSpPr>
        <p:spPr bwMode="auto">
          <a:xfrm>
            <a:off x="1841500" y="3673475"/>
            <a:ext cx="468313" cy="431800"/>
          </a:xfrm>
          <a:prstGeom prst="can">
            <a:avLst>
              <a:gd name="adj" fmla="val 25000"/>
            </a:avLst>
          </a:prstGeom>
          <a:gradFill rotWithShape="1">
            <a:gsLst>
              <a:gs pos="0">
                <a:srgbClr val="A3C4FF"/>
              </a:gs>
              <a:gs pos="35001">
                <a:srgbClr val="BFD5FF"/>
              </a:gs>
              <a:gs pos="100000">
                <a:srgbClr val="E5EEFF"/>
              </a:gs>
            </a:gsLst>
            <a:lin ang="16200000"/>
          </a:gradFill>
          <a:ln w="9525" cap="flat" algn="ctr">
            <a:solidFill>
              <a:srgbClr val="4A7EBB"/>
            </a:solidFill>
            <a:prstDash val="solid"/>
            <a:round/>
            <a:headEnd type="none" w="med" len="med"/>
            <a:tailEnd type="none" w="med" len="med"/>
          </a:ln>
          <a:effectLst>
            <a:outerShdw blurRad="40000" dist="20000" dir="5400000" rotWithShape="0">
              <a:srgbClr val="000000">
                <a:alpha val="37999"/>
              </a:srgbClr>
            </a:outerShdw>
          </a:effectLst>
        </p:spPr>
        <p:txBody>
          <a:bodyPr lIns="0" tIns="0" rIns="0" bIns="0" anchor="b"/>
          <a:lstStyle>
            <a:lvl1pPr eaLnBrk="0" hangingPunct="0">
              <a:defRPr kumimoji="1">
                <a:solidFill>
                  <a:schemeClr val="tx1"/>
                </a:solidFill>
                <a:latin typeface="Calibri" panose="020F0502020204030204" pitchFamily="34" charset="0"/>
                <a:ea typeface="ＭＳ Ｐゴシック" panose="020B0600070205080204" pitchFamily="50" charset="-128"/>
              </a:defRPr>
            </a:lvl1pPr>
            <a:lvl2pPr eaLnBrk="0" hangingPunct="0">
              <a:defRPr kumimoji="1">
                <a:solidFill>
                  <a:schemeClr val="tx1"/>
                </a:solidFill>
                <a:latin typeface="Calibri" panose="020F0502020204030204" pitchFamily="34" charset="0"/>
                <a:ea typeface="ＭＳ Ｐゴシック" panose="020B0600070205080204" pitchFamily="50" charset="-128"/>
              </a:defRPr>
            </a:lvl2pPr>
            <a:lvl3pPr eaLnBrk="0" hangingPunct="0">
              <a:defRPr kumimoji="1">
                <a:solidFill>
                  <a:schemeClr val="tx1"/>
                </a:solidFill>
                <a:latin typeface="Calibri" panose="020F0502020204030204" pitchFamily="34" charset="0"/>
                <a:ea typeface="ＭＳ Ｐゴシック" panose="020B0600070205080204" pitchFamily="50" charset="-128"/>
              </a:defRPr>
            </a:lvl3pPr>
            <a:lvl4pPr eaLnBrk="0" hangingPunct="0">
              <a:defRPr kumimoji="1">
                <a:solidFill>
                  <a:schemeClr val="tx1"/>
                </a:solidFill>
                <a:latin typeface="Calibri" panose="020F0502020204030204" pitchFamily="34" charset="0"/>
                <a:ea typeface="ＭＳ Ｐゴシック" panose="020B0600070205080204" pitchFamily="50" charset="-128"/>
              </a:defRPr>
            </a:lvl4pPr>
            <a:lvl5pPr eaLnBrk="0" hangingPunct="0">
              <a:defRPr kumimoji="1">
                <a:solidFill>
                  <a:schemeClr val="tx1"/>
                </a:solidFill>
                <a:latin typeface="Calibri" panose="020F0502020204030204" pitchFamily="34" charset="0"/>
                <a:ea typeface="ＭＳ Ｐゴシック" panose="020B0600070205080204" pitchFamily="50" charset="-128"/>
              </a:defRPr>
            </a:lvl5pPr>
            <a:lvl6pPr eaLnBrk="0" fontAlgn="base" hangingPunct="0">
              <a:spcBef>
                <a:spcPct val="0"/>
              </a:spcBef>
              <a:spcAft>
                <a:spcPct val="0"/>
              </a:spcAft>
              <a:buSzPct val="100000"/>
              <a:defRPr kumimoji="1">
                <a:solidFill>
                  <a:schemeClr val="tx1"/>
                </a:solidFill>
                <a:latin typeface="Calibri" panose="020F0502020204030204" pitchFamily="34" charset="0"/>
                <a:ea typeface="ＭＳ Ｐゴシック" panose="020B0600070205080204" pitchFamily="50" charset="-128"/>
              </a:defRPr>
            </a:lvl6pPr>
            <a:lvl7pPr eaLnBrk="0" fontAlgn="base" hangingPunct="0">
              <a:spcBef>
                <a:spcPct val="0"/>
              </a:spcBef>
              <a:spcAft>
                <a:spcPct val="0"/>
              </a:spcAft>
              <a:buSzPct val="100000"/>
              <a:defRPr kumimoji="1">
                <a:solidFill>
                  <a:schemeClr val="tx1"/>
                </a:solidFill>
                <a:latin typeface="Calibri" panose="020F0502020204030204" pitchFamily="34" charset="0"/>
                <a:ea typeface="ＭＳ Ｐゴシック" panose="020B0600070205080204" pitchFamily="50" charset="-128"/>
              </a:defRPr>
            </a:lvl7pPr>
            <a:lvl8pPr eaLnBrk="0" fontAlgn="base" hangingPunct="0">
              <a:spcBef>
                <a:spcPct val="0"/>
              </a:spcBef>
              <a:spcAft>
                <a:spcPct val="0"/>
              </a:spcAft>
              <a:buSzPct val="100000"/>
              <a:defRPr kumimoji="1">
                <a:solidFill>
                  <a:schemeClr val="tx1"/>
                </a:solidFill>
                <a:latin typeface="Calibri" panose="020F0502020204030204" pitchFamily="34" charset="0"/>
                <a:ea typeface="ＭＳ Ｐゴシック" panose="020B0600070205080204" pitchFamily="50" charset="-128"/>
              </a:defRPr>
            </a:lvl8pPr>
            <a:lvl9pPr eaLnBrk="0" fontAlgn="base" hangingPunct="0">
              <a:spcBef>
                <a:spcPct val="0"/>
              </a:spcBef>
              <a:spcAft>
                <a:spcPct val="0"/>
              </a:spcAft>
              <a:buSzPct val="100000"/>
              <a:defRPr kumimoji="1">
                <a:solidFill>
                  <a:schemeClr val="tx1"/>
                </a:solidFill>
                <a:latin typeface="Calibri" panose="020F0502020204030204" pitchFamily="34" charset="0"/>
                <a:ea typeface="ＭＳ Ｐゴシック" panose="020B0600070205080204" pitchFamily="50" charset="-128"/>
              </a:defRPr>
            </a:lvl9pPr>
          </a:lstStyle>
          <a:p>
            <a:pPr algn="ctr">
              <a:buSzPct val="100000"/>
              <a:defRPr/>
            </a:pPr>
            <a:r>
              <a:rPr lang="ja-JP" altLang="en-US" sz="1100">
                <a:solidFill>
                  <a:srgbClr val="000000"/>
                </a:solidFill>
              </a:rPr>
              <a:t>大容量</a:t>
            </a:r>
          </a:p>
          <a:p>
            <a:pPr algn="ctr">
              <a:buSzPct val="100000"/>
              <a:defRPr/>
            </a:pPr>
            <a:r>
              <a:rPr lang="ja-JP" altLang="en-US" sz="1100">
                <a:solidFill>
                  <a:srgbClr val="000000"/>
                </a:solidFill>
              </a:rPr>
              <a:t>の情報</a:t>
            </a:r>
          </a:p>
        </p:txBody>
      </p:sp>
      <p:pic>
        <p:nvPicPr>
          <p:cNvPr id="11341" name="図 57"/>
          <p:cNvPicPr preferRelativeResize="0">
            <a:picLocks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038850" y="5510213"/>
            <a:ext cx="1524000" cy="1314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342" name="正方形/長方形 815"/>
          <p:cNvSpPr>
            <a:spLocks noChangeArrowheads="1"/>
          </p:cNvSpPr>
          <p:nvPr/>
        </p:nvSpPr>
        <p:spPr bwMode="auto">
          <a:xfrm>
            <a:off x="5783263" y="2154238"/>
            <a:ext cx="2009775" cy="427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4" tIns="45712" rIns="91424" bIns="45712"/>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100">
                <a:latin typeface="ＭＳ Ｐゴシック" panose="020B0600070205080204" pitchFamily="50" charset="-128"/>
              </a:rPr>
              <a:t>＜消防水利情報提供サービス＞</a:t>
            </a:r>
          </a:p>
        </p:txBody>
      </p:sp>
      <p:sp>
        <p:nvSpPr>
          <p:cNvPr id="11343" name="正方形/長方形 815"/>
          <p:cNvSpPr>
            <a:spLocks noChangeArrowheads="1"/>
          </p:cNvSpPr>
          <p:nvPr/>
        </p:nvSpPr>
        <p:spPr bwMode="auto">
          <a:xfrm>
            <a:off x="5851525" y="5319713"/>
            <a:ext cx="2009775" cy="258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4" tIns="45712" rIns="91424" bIns="45712"/>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100">
                <a:latin typeface="ＭＳ Ｐゴシック" panose="020B0600070205080204" pitchFamily="50" charset="-128"/>
              </a:rPr>
              <a:t>＜図面情報提供サービス＞</a:t>
            </a:r>
          </a:p>
        </p:txBody>
      </p:sp>
      <p:sp>
        <p:nvSpPr>
          <p:cNvPr id="11344" name="二等辺三角形 378"/>
          <p:cNvSpPr>
            <a:spLocks noChangeArrowheads="1"/>
          </p:cNvSpPr>
          <p:nvPr/>
        </p:nvSpPr>
        <p:spPr bwMode="auto">
          <a:xfrm rot="5400000">
            <a:off x="7401719" y="6077744"/>
            <a:ext cx="627062" cy="107950"/>
          </a:xfrm>
          <a:prstGeom prst="triangle">
            <a:avLst>
              <a:gd name="adj" fmla="val 50000"/>
            </a:avLst>
          </a:prstGeom>
          <a:solidFill>
            <a:srgbClr val="4F81BD"/>
          </a:soli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buSzPct val="100000"/>
            </a:pPr>
            <a:endParaRPr kumimoji="1" lang="ja-JP" altLang="en-US">
              <a:solidFill>
                <a:srgbClr val="FFFFFF"/>
              </a:solidFill>
            </a:endParaRPr>
          </a:p>
        </p:txBody>
      </p:sp>
      <p:sp>
        <p:nvSpPr>
          <p:cNvPr id="11345" name="正方形/長方形 379"/>
          <p:cNvSpPr>
            <a:spLocks noChangeArrowheads="1"/>
          </p:cNvSpPr>
          <p:nvPr/>
        </p:nvSpPr>
        <p:spPr bwMode="auto">
          <a:xfrm>
            <a:off x="7754938" y="5545138"/>
            <a:ext cx="1260475" cy="1279525"/>
          </a:xfrm>
          <a:prstGeom prst="rect">
            <a:avLst/>
          </a:prstGeom>
          <a:noFill/>
          <a:ln w="25400" algn="ctr">
            <a:solidFill>
              <a:srgbClr val="385D8A"/>
            </a:solidFill>
            <a:round/>
            <a:headEnd/>
            <a:tailEnd/>
          </a:ln>
          <a:extLst>
            <a:ext uri="{909E8E84-426E-40DD-AFC4-6F175D3DCCD1}">
              <a14:hiddenFill xmlns:a14="http://schemas.microsoft.com/office/drawing/2010/main">
                <a:solidFill>
                  <a:srgbClr val="FFFFFF"/>
                </a:solidFill>
              </a14:hiddenFill>
            </a:ext>
          </a:extLst>
        </p:spPr>
        <p:txBody>
          <a:bodyPr lIns="36000" rIns="36000"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buSzPct val="100000"/>
            </a:pPr>
            <a:r>
              <a:rPr kumimoji="1" lang="ja-JP" altLang="en-US" sz="1100"/>
              <a:t>運送ルート検討時の判断材料としての活用や新規道路開通時の地図への反映の迅速化など、道路利用における利便性を向上</a:t>
            </a:r>
          </a:p>
        </p:txBody>
      </p:sp>
      <p:sp>
        <p:nvSpPr>
          <p:cNvPr id="11346" name="角丸四角形 380"/>
          <p:cNvSpPr>
            <a:spLocks noChangeArrowheads="1"/>
          </p:cNvSpPr>
          <p:nvPr/>
        </p:nvSpPr>
        <p:spPr bwMode="auto">
          <a:xfrm>
            <a:off x="6129338" y="5551488"/>
            <a:ext cx="1352550" cy="457200"/>
          </a:xfrm>
          <a:prstGeom prst="roundRect">
            <a:avLst>
              <a:gd name="adj" fmla="val 16667"/>
            </a:avLst>
          </a:prstGeom>
          <a:solidFill>
            <a:srgbClr val="FFFFFF"/>
          </a:solidFill>
          <a:ln w="9525" algn="ctr">
            <a:solidFill>
              <a:srgbClr val="FF0000"/>
            </a:solidFill>
            <a:round/>
            <a:headEnd/>
            <a:tailEnd/>
          </a:ln>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100"/>
              <a:t>道路台帳附図や</a:t>
            </a:r>
          </a:p>
          <a:p>
            <a:pPr algn="ctr">
              <a:buSzPct val="100000"/>
            </a:pPr>
            <a:r>
              <a:rPr kumimoji="1" lang="ja-JP" altLang="en-US" sz="1100"/>
              <a:t>道路幅員等を提供</a:t>
            </a:r>
          </a:p>
        </p:txBody>
      </p:sp>
      <p:sp>
        <p:nvSpPr>
          <p:cNvPr id="11347" name="楕円 69"/>
          <p:cNvSpPr>
            <a:spLocks noChangeArrowheads="1"/>
          </p:cNvSpPr>
          <p:nvPr/>
        </p:nvSpPr>
        <p:spPr bwMode="auto">
          <a:xfrm>
            <a:off x="227013" y="1835150"/>
            <a:ext cx="171450" cy="171450"/>
          </a:xfrm>
          <a:prstGeom prst="ellipse">
            <a:avLst/>
          </a:prstGeom>
          <a:solidFill>
            <a:srgbClr val="4F81BD"/>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100">
                <a:solidFill>
                  <a:srgbClr val="FFFFFF"/>
                </a:solidFill>
              </a:rPr>
              <a:t>県</a:t>
            </a:r>
          </a:p>
        </p:txBody>
      </p:sp>
      <p:sp>
        <p:nvSpPr>
          <p:cNvPr id="11348" name="楕円 382"/>
          <p:cNvSpPr>
            <a:spLocks noChangeArrowheads="1"/>
          </p:cNvSpPr>
          <p:nvPr/>
        </p:nvSpPr>
        <p:spPr bwMode="auto">
          <a:xfrm>
            <a:off x="430213" y="1835150"/>
            <a:ext cx="612775" cy="171450"/>
          </a:xfrm>
          <a:prstGeom prst="ellipse">
            <a:avLst/>
          </a:prstGeom>
          <a:solidFill>
            <a:srgbClr val="4F81BD"/>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100">
                <a:solidFill>
                  <a:srgbClr val="FFFFFF"/>
                </a:solidFill>
              </a:rPr>
              <a:t>市町村</a:t>
            </a:r>
          </a:p>
        </p:txBody>
      </p:sp>
      <p:sp>
        <p:nvSpPr>
          <p:cNvPr id="11349" name="楕円 383"/>
          <p:cNvSpPr>
            <a:spLocks noChangeArrowheads="1"/>
          </p:cNvSpPr>
          <p:nvPr/>
        </p:nvSpPr>
        <p:spPr bwMode="auto">
          <a:xfrm>
            <a:off x="241300" y="1231900"/>
            <a:ext cx="171450" cy="171450"/>
          </a:xfrm>
          <a:prstGeom prst="ellipse">
            <a:avLst/>
          </a:prstGeom>
          <a:solidFill>
            <a:srgbClr val="4F81BD"/>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100">
                <a:solidFill>
                  <a:srgbClr val="FFFFFF"/>
                </a:solidFill>
              </a:rPr>
              <a:t>県</a:t>
            </a:r>
          </a:p>
        </p:txBody>
      </p:sp>
      <p:sp>
        <p:nvSpPr>
          <p:cNvPr id="11350" name="楕円 384"/>
          <p:cNvSpPr>
            <a:spLocks noChangeArrowheads="1"/>
          </p:cNvSpPr>
          <p:nvPr/>
        </p:nvSpPr>
        <p:spPr bwMode="auto">
          <a:xfrm>
            <a:off x="444500" y="1231900"/>
            <a:ext cx="612775" cy="171450"/>
          </a:xfrm>
          <a:prstGeom prst="ellipse">
            <a:avLst/>
          </a:prstGeom>
          <a:solidFill>
            <a:srgbClr val="4F81BD"/>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100">
                <a:solidFill>
                  <a:srgbClr val="FFFFFF"/>
                </a:solidFill>
              </a:rPr>
              <a:t>市町村</a:t>
            </a:r>
          </a:p>
        </p:txBody>
      </p:sp>
      <p:sp>
        <p:nvSpPr>
          <p:cNvPr id="11351" name="楕円 385"/>
          <p:cNvSpPr>
            <a:spLocks noChangeArrowheads="1"/>
          </p:cNvSpPr>
          <p:nvPr/>
        </p:nvSpPr>
        <p:spPr bwMode="auto">
          <a:xfrm>
            <a:off x="185738" y="2581275"/>
            <a:ext cx="171450" cy="171450"/>
          </a:xfrm>
          <a:prstGeom prst="ellipse">
            <a:avLst/>
          </a:prstGeom>
          <a:solidFill>
            <a:srgbClr val="4F81BD"/>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100">
                <a:solidFill>
                  <a:srgbClr val="FFFFFF"/>
                </a:solidFill>
              </a:rPr>
              <a:t>県</a:t>
            </a:r>
          </a:p>
        </p:txBody>
      </p:sp>
      <p:sp>
        <p:nvSpPr>
          <p:cNvPr id="11352" name="楕円 386"/>
          <p:cNvSpPr>
            <a:spLocks noChangeArrowheads="1"/>
          </p:cNvSpPr>
          <p:nvPr/>
        </p:nvSpPr>
        <p:spPr bwMode="auto">
          <a:xfrm>
            <a:off x="388938" y="2581275"/>
            <a:ext cx="612775" cy="171450"/>
          </a:xfrm>
          <a:prstGeom prst="ellipse">
            <a:avLst/>
          </a:prstGeom>
          <a:solidFill>
            <a:srgbClr val="4F81BD"/>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100">
                <a:solidFill>
                  <a:srgbClr val="FFFFFF"/>
                </a:solidFill>
              </a:rPr>
              <a:t>市町村</a:t>
            </a:r>
          </a:p>
        </p:txBody>
      </p:sp>
      <p:sp>
        <p:nvSpPr>
          <p:cNvPr id="11353" name="楕円 387"/>
          <p:cNvSpPr>
            <a:spLocks noChangeArrowheads="1"/>
          </p:cNvSpPr>
          <p:nvPr/>
        </p:nvSpPr>
        <p:spPr bwMode="auto">
          <a:xfrm>
            <a:off x="206375" y="4073525"/>
            <a:ext cx="171450" cy="171450"/>
          </a:xfrm>
          <a:prstGeom prst="ellipse">
            <a:avLst/>
          </a:prstGeom>
          <a:solidFill>
            <a:srgbClr val="4F81BD"/>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100">
                <a:solidFill>
                  <a:srgbClr val="FFFFFF"/>
                </a:solidFill>
              </a:rPr>
              <a:t>県</a:t>
            </a:r>
          </a:p>
        </p:txBody>
      </p:sp>
      <p:sp>
        <p:nvSpPr>
          <p:cNvPr id="11354" name="楕円 388"/>
          <p:cNvSpPr>
            <a:spLocks noChangeArrowheads="1"/>
          </p:cNvSpPr>
          <p:nvPr/>
        </p:nvSpPr>
        <p:spPr bwMode="auto">
          <a:xfrm>
            <a:off x="409575" y="4073525"/>
            <a:ext cx="612775" cy="171450"/>
          </a:xfrm>
          <a:prstGeom prst="ellipse">
            <a:avLst/>
          </a:prstGeom>
          <a:solidFill>
            <a:srgbClr val="4F81BD"/>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100">
                <a:solidFill>
                  <a:srgbClr val="FFFFFF"/>
                </a:solidFill>
              </a:rPr>
              <a:t>市町村</a:t>
            </a:r>
          </a:p>
        </p:txBody>
      </p:sp>
      <p:sp>
        <p:nvSpPr>
          <p:cNvPr id="11355" name="楕円 389"/>
          <p:cNvSpPr>
            <a:spLocks noChangeArrowheads="1"/>
          </p:cNvSpPr>
          <p:nvPr/>
        </p:nvSpPr>
        <p:spPr bwMode="auto">
          <a:xfrm>
            <a:off x="385763" y="4816475"/>
            <a:ext cx="611187" cy="171450"/>
          </a:xfrm>
          <a:prstGeom prst="ellipse">
            <a:avLst/>
          </a:prstGeom>
          <a:solidFill>
            <a:srgbClr val="4F81BD"/>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100">
                <a:solidFill>
                  <a:srgbClr val="FFFFFF"/>
                </a:solidFill>
              </a:rPr>
              <a:t>市町村</a:t>
            </a:r>
          </a:p>
        </p:txBody>
      </p:sp>
      <p:sp>
        <p:nvSpPr>
          <p:cNvPr id="11356" name="楕円 390"/>
          <p:cNvSpPr>
            <a:spLocks noChangeArrowheads="1"/>
          </p:cNvSpPr>
          <p:nvPr/>
        </p:nvSpPr>
        <p:spPr bwMode="auto">
          <a:xfrm>
            <a:off x="214313" y="3300413"/>
            <a:ext cx="171450" cy="171450"/>
          </a:xfrm>
          <a:prstGeom prst="ellipse">
            <a:avLst/>
          </a:prstGeom>
          <a:solidFill>
            <a:srgbClr val="4F81BD"/>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100">
                <a:solidFill>
                  <a:srgbClr val="FFFFFF"/>
                </a:solidFill>
              </a:rPr>
              <a:t>県</a:t>
            </a:r>
          </a:p>
        </p:txBody>
      </p:sp>
      <p:sp>
        <p:nvSpPr>
          <p:cNvPr id="11357" name="楕円 391"/>
          <p:cNvSpPr>
            <a:spLocks noChangeArrowheads="1"/>
          </p:cNvSpPr>
          <p:nvPr/>
        </p:nvSpPr>
        <p:spPr bwMode="auto">
          <a:xfrm>
            <a:off x="417513" y="3300413"/>
            <a:ext cx="612775" cy="171450"/>
          </a:xfrm>
          <a:prstGeom prst="ellipse">
            <a:avLst/>
          </a:prstGeom>
          <a:solidFill>
            <a:srgbClr val="4F81BD"/>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100">
                <a:solidFill>
                  <a:srgbClr val="FFFFFF"/>
                </a:solidFill>
              </a:rPr>
              <a:t>市町村</a:t>
            </a:r>
          </a:p>
        </p:txBody>
      </p:sp>
      <p:sp>
        <p:nvSpPr>
          <p:cNvPr id="11358" name="楕円 392"/>
          <p:cNvSpPr>
            <a:spLocks noChangeArrowheads="1"/>
          </p:cNvSpPr>
          <p:nvPr/>
        </p:nvSpPr>
        <p:spPr bwMode="auto">
          <a:xfrm>
            <a:off x="246063" y="5640388"/>
            <a:ext cx="171450" cy="171450"/>
          </a:xfrm>
          <a:prstGeom prst="ellipse">
            <a:avLst/>
          </a:prstGeom>
          <a:solidFill>
            <a:srgbClr val="4F81BD"/>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100">
                <a:solidFill>
                  <a:srgbClr val="FFFFFF"/>
                </a:solidFill>
              </a:rPr>
              <a:t>県</a:t>
            </a:r>
          </a:p>
        </p:txBody>
      </p:sp>
      <p:sp>
        <p:nvSpPr>
          <p:cNvPr id="11359" name="楕円 393"/>
          <p:cNvSpPr>
            <a:spLocks noChangeArrowheads="1"/>
          </p:cNvSpPr>
          <p:nvPr/>
        </p:nvSpPr>
        <p:spPr bwMode="auto">
          <a:xfrm>
            <a:off x="449263" y="5640388"/>
            <a:ext cx="612775" cy="171450"/>
          </a:xfrm>
          <a:prstGeom prst="ellipse">
            <a:avLst/>
          </a:prstGeom>
          <a:solidFill>
            <a:srgbClr val="4F81BD"/>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100">
                <a:solidFill>
                  <a:srgbClr val="FFFFFF"/>
                </a:solidFill>
              </a:rPr>
              <a:t>市町村</a:t>
            </a:r>
          </a:p>
        </p:txBody>
      </p:sp>
      <p:sp>
        <p:nvSpPr>
          <p:cNvPr id="11360" name="楕円 395"/>
          <p:cNvSpPr>
            <a:spLocks noChangeArrowheads="1"/>
          </p:cNvSpPr>
          <p:nvPr/>
        </p:nvSpPr>
        <p:spPr bwMode="auto">
          <a:xfrm>
            <a:off x="442913" y="6337300"/>
            <a:ext cx="171450" cy="171450"/>
          </a:xfrm>
          <a:prstGeom prst="ellipse">
            <a:avLst/>
          </a:prstGeom>
          <a:solidFill>
            <a:srgbClr val="4F81BD"/>
          </a:solidFill>
          <a:ln>
            <a:noFill/>
          </a:ln>
          <a:effectLst/>
          <a:extLst>
            <a:ext uri="{91240B29-F687-4F45-9708-019B960494DF}">
              <a14:hiddenLine xmlns:a14="http://schemas.microsoft.com/office/drawing/2010/main" w="254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100">
                <a:solidFill>
                  <a:srgbClr val="FFFFFF"/>
                </a:solidFill>
              </a:rPr>
              <a:t>県</a:t>
            </a:r>
          </a:p>
        </p:txBody>
      </p:sp>
      <p:sp>
        <p:nvSpPr>
          <p:cNvPr id="11361" name="テキスト ボックス 396"/>
          <p:cNvSpPr>
            <a:spLocks noChangeArrowheads="1"/>
          </p:cNvSpPr>
          <p:nvPr/>
        </p:nvSpPr>
        <p:spPr bwMode="auto">
          <a:xfrm>
            <a:off x="66675" y="6477000"/>
            <a:ext cx="1222375" cy="400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a:buSzPct val="100000"/>
            </a:pPr>
            <a:r>
              <a:rPr kumimoji="1" lang="ja-JP" altLang="en-US" sz="1000"/>
              <a:t>リアルタイム</a:t>
            </a:r>
            <a:r>
              <a:rPr kumimoji="1" lang="en-US" altLang="ja-JP" sz="1000"/>
              <a:t>/</a:t>
            </a:r>
          </a:p>
          <a:p>
            <a:pPr algn="ctr">
              <a:buSzPct val="100000"/>
            </a:pPr>
            <a:r>
              <a:rPr kumimoji="1" lang="ja-JP" altLang="en-US" sz="1000"/>
              <a:t>大容量データ</a:t>
            </a:r>
          </a:p>
        </p:txBody>
      </p:sp>
      <p:pic>
        <p:nvPicPr>
          <p:cNvPr id="11362" name="図 7"/>
          <p:cNvPicPr preferRelativeResize="0">
            <a:picLocks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988050" y="2389188"/>
            <a:ext cx="1657350" cy="1441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スライド番号プレースホルダー 3"/>
          <p:cNvSpPr>
            <a:spLocks noGrp="1"/>
          </p:cNvSpPr>
          <p:nvPr>
            <p:ph type="sldNum" sz="quarter" idx="12"/>
          </p:nvPr>
        </p:nvSpPr>
        <p:spPr>
          <a:noFill/>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fld id="{069331CD-9825-4BD7-9E33-CC87882AC297}" type="slidenum">
              <a:rPr lang="ja-JP" altLang="en-US">
                <a:solidFill>
                  <a:srgbClr val="898989"/>
                </a:solidFill>
                <a:latin typeface="ＭＳ Ｐゴシック" panose="020B0600070205080204" pitchFamily="50" charset="-128"/>
              </a:rPr>
              <a:pPr/>
              <a:t>8</a:t>
            </a:fld>
            <a:endParaRPr lang="ja-JP" altLang="en-US">
              <a:solidFill>
                <a:srgbClr val="898989"/>
              </a:solidFill>
              <a:latin typeface="ＭＳ Ｐゴシック" panose="020B0600070205080204" pitchFamily="50" charset="-128"/>
            </a:endParaRPr>
          </a:p>
        </p:txBody>
      </p:sp>
      <p:sp>
        <p:nvSpPr>
          <p:cNvPr id="9219" name="タイトル 1"/>
          <p:cNvSpPr>
            <a:spLocks noGrp="1" noChangeArrowheads="1"/>
          </p:cNvSpPr>
          <p:nvPr>
            <p:ph type="title" idx="4294967295"/>
          </p:nvPr>
        </p:nvSpPr>
        <p:spPr bwMode="auto">
          <a:xfrm>
            <a:off x="0" y="116632"/>
            <a:ext cx="8291513" cy="561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ja-JP" altLang="en-US" sz="2200" b="1" dirty="0">
                <a:solidFill>
                  <a:schemeClr val="bg1"/>
                </a:solidFill>
                <a:latin typeface="Meiryo UI" panose="020B0604030504040204" pitchFamily="50" charset="-128"/>
                <a:ea typeface="Meiryo UI" panose="020B0604030504040204" pitchFamily="50" charset="-128"/>
              </a:rPr>
              <a:t>１－３．岐阜県官民データ活用推進計画の基本方針・基本施策</a:t>
            </a:r>
            <a:endParaRPr lang="ja-JP" altLang="en-US" sz="1600" b="1" dirty="0">
              <a:solidFill>
                <a:schemeClr val="bg1"/>
              </a:solidFill>
              <a:latin typeface="Meiryo UI" panose="020B0604030504040204" pitchFamily="50" charset="-128"/>
              <a:ea typeface="Meiryo UI" panose="020B0604030504040204" pitchFamily="50" charset="-128"/>
            </a:endParaRPr>
          </a:p>
        </p:txBody>
      </p:sp>
      <p:sp>
        <p:nvSpPr>
          <p:cNvPr id="4" name="正方形/長方形 3"/>
          <p:cNvSpPr/>
          <p:nvPr/>
        </p:nvSpPr>
        <p:spPr>
          <a:xfrm>
            <a:off x="242987" y="860920"/>
            <a:ext cx="8435280" cy="707886"/>
          </a:xfrm>
          <a:prstGeom prst="rect">
            <a:avLst/>
          </a:prstGeom>
          <a:ln>
            <a:solidFill>
              <a:schemeClr val="tx2"/>
            </a:solidFill>
          </a:ln>
        </p:spPr>
        <p:txBody>
          <a:bodyPr wrap="square">
            <a:spAutoFit/>
          </a:bodyPr>
          <a:lstStyle/>
          <a:p>
            <a:pPr marL="342900" indent="-342900">
              <a:buFont typeface="Arial" panose="020B0604020202020204" pitchFamily="34" charset="0"/>
              <a:buChar char="•"/>
            </a:pPr>
            <a:r>
              <a:rPr lang="ja-JP" altLang="en-US" sz="2000" dirty="0">
                <a:latin typeface="Meiryo UI" panose="020B0604030504040204" pitchFamily="50" charset="-128"/>
                <a:ea typeface="Meiryo UI" panose="020B0604030504040204" pitchFamily="50" charset="-128"/>
              </a:rPr>
              <a:t>「オープンデータの拡充とデータ提供環境の整備」を基本方針とし、３つの基本施策を展開します。</a:t>
            </a:r>
            <a:endParaRPr lang="en-US" altLang="ja-JP" sz="2000" dirty="0">
              <a:latin typeface="Meiryo UI" panose="020B0604030504040204" pitchFamily="50" charset="-128"/>
              <a:ea typeface="Meiryo UI" panose="020B0604030504040204" pitchFamily="50" charset="-128"/>
            </a:endParaRPr>
          </a:p>
        </p:txBody>
      </p:sp>
      <p:pic>
        <p:nvPicPr>
          <p:cNvPr id="5" name="図 4"/>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813113" y="1667737"/>
            <a:ext cx="7143263" cy="5053738"/>
          </a:xfrm>
          <a:prstGeom prst="rect">
            <a:avLst/>
          </a:prstGeom>
        </p:spPr>
      </p:pic>
    </p:spTree>
    <p:extLst>
      <p:ext uri="{BB962C8B-B14F-4D97-AF65-F5344CB8AC3E}">
        <p14:creationId xmlns:p14="http://schemas.microsoft.com/office/powerpoint/2010/main" val="5470087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スライド番号プレースホルダー 3"/>
          <p:cNvSpPr>
            <a:spLocks noGrp="1"/>
          </p:cNvSpPr>
          <p:nvPr>
            <p:ph type="sldNum" sz="quarter" idx="12"/>
          </p:nvPr>
        </p:nvSpPr>
        <p:spPr>
          <a:noFill/>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Calibri" panose="020F0502020204030204" pitchFamily="34" charset="0"/>
                <a:ea typeface="ＭＳ Ｐゴシック" panose="020B0600070205080204" pitchFamily="50" charset="-128"/>
              </a:defRPr>
            </a:lvl1pPr>
            <a:lvl2pPr marL="742950" indent="-285750">
              <a:defRPr>
                <a:solidFill>
                  <a:schemeClr val="tx1"/>
                </a:solidFill>
                <a:latin typeface="Calibri" panose="020F0502020204030204" pitchFamily="34" charset="0"/>
                <a:ea typeface="ＭＳ Ｐゴシック" panose="020B0600070205080204" pitchFamily="50" charset="-128"/>
              </a:defRPr>
            </a:lvl2pPr>
            <a:lvl3pPr marL="1143000" indent="-228600">
              <a:defRPr>
                <a:solidFill>
                  <a:schemeClr val="tx1"/>
                </a:solidFill>
                <a:latin typeface="Calibri" panose="020F0502020204030204" pitchFamily="34" charset="0"/>
                <a:ea typeface="ＭＳ Ｐゴシック" panose="020B0600070205080204" pitchFamily="50" charset="-128"/>
              </a:defRPr>
            </a:lvl3pPr>
            <a:lvl4pPr marL="1600200" indent="-228600">
              <a:defRPr>
                <a:solidFill>
                  <a:schemeClr val="tx1"/>
                </a:solidFill>
                <a:latin typeface="Calibri" panose="020F0502020204030204" pitchFamily="34" charset="0"/>
                <a:ea typeface="ＭＳ Ｐゴシック" panose="020B0600070205080204" pitchFamily="50" charset="-128"/>
              </a:defRPr>
            </a:lvl4pPr>
            <a:lvl5pPr marL="2057400" indent="-228600">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50" charset="-128"/>
              </a:defRPr>
            </a:lvl9pPr>
          </a:lstStyle>
          <a:p>
            <a:fld id="{069331CD-9825-4BD7-9E33-CC87882AC297}" type="slidenum">
              <a:rPr lang="ja-JP" altLang="en-US">
                <a:solidFill>
                  <a:srgbClr val="898989"/>
                </a:solidFill>
                <a:latin typeface="ＭＳ Ｐゴシック" panose="020B0600070205080204" pitchFamily="50" charset="-128"/>
              </a:rPr>
              <a:pPr/>
              <a:t>9</a:t>
            </a:fld>
            <a:endParaRPr lang="ja-JP" altLang="en-US">
              <a:solidFill>
                <a:srgbClr val="898989"/>
              </a:solidFill>
              <a:latin typeface="ＭＳ Ｐゴシック" panose="020B0600070205080204" pitchFamily="50" charset="-128"/>
            </a:endParaRPr>
          </a:p>
        </p:txBody>
      </p:sp>
      <p:sp>
        <p:nvSpPr>
          <p:cNvPr id="9219" name="タイトル 1"/>
          <p:cNvSpPr>
            <a:spLocks noGrp="1" noChangeArrowheads="1"/>
          </p:cNvSpPr>
          <p:nvPr>
            <p:ph type="title" idx="4294967295"/>
          </p:nvPr>
        </p:nvSpPr>
        <p:spPr bwMode="auto">
          <a:xfrm>
            <a:off x="0" y="116632"/>
            <a:ext cx="8291513" cy="561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ja-JP" altLang="en-US" sz="2200" b="1" dirty="0">
                <a:solidFill>
                  <a:schemeClr val="bg1"/>
                </a:solidFill>
                <a:latin typeface="Meiryo UI" panose="020B0604030504040204" pitchFamily="50" charset="-128"/>
                <a:ea typeface="Meiryo UI" panose="020B0604030504040204" pitchFamily="50" charset="-128"/>
              </a:rPr>
              <a:t>１－４．基本施策１　「県内オープンデータの広域化・標準化」</a:t>
            </a:r>
            <a:endParaRPr lang="ja-JP" altLang="en-US" sz="1600" b="1" dirty="0">
              <a:solidFill>
                <a:schemeClr val="bg1"/>
              </a:solidFill>
              <a:latin typeface="Meiryo UI" panose="020B0604030504040204" pitchFamily="50" charset="-128"/>
              <a:ea typeface="Meiryo UI" panose="020B0604030504040204" pitchFamily="50" charset="-128"/>
            </a:endParaRPr>
          </a:p>
        </p:txBody>
      </p:sp>
      <p:sp>
        <p:nvSpPr>
          <p:cNvPr id="4" name="正方形/長方形 3"/>
          <p:cNvSpPr/>
          <p:nvPr/>
        </p:nvSpPr>
        <p:spPr>
          <a:xfrm>
            <a:off x="242987" y="860920"/>
            <a:ext cx="8435280" cy="400110"/>
          </a:xfrm>
          <a:prstGeom prst="rect">
            <a:avLst/>
          </a:prstGeom>
          <a:ln>
            <a:solidFill>
              <a:schemeClr val="tx2"/>
            </a:solidFill>
          </a:ln>
        </p:spPr>
        <p:txBody>
          <a:bodyPr wrap="square">
            <a:spAutoFit/>
          </a:bodyPr>
          <a:lstStyle/>
          <a:p>
            <a:pPr marL="342900" indent="-342900">
              <a:buFont typeface="Arial" panose="020B0604020202020204" pitchFamily="34" charset="0"/>
              <a:buChar char="•"/>
            </a:pPr>
            <a:r>
              <a:rPr lang="ja-JP" altLang="en-US" sz="2000" dirty="0">
                <a:latin typeface="Meiryo UI" panose="020B0604030504040204" pitchFamily="50" charset="-128"/>
                <a:ea typeface="Meiryo UI" panose="020B0604030504040204" pitchFamily="50" charset="-128"/>
              </a:rPr>
              <a:t>県と市町村のデータを水平統合し、共通フォーマットによる広域データとして提供</a:t>
            </a:r>
            <a:endParaRPr lang="en-US" altLang="ja-JP" sz="2000" dirty="0">
              <a:latin typeface="Meiryo UI" panose="020B0604030504040204" pitchFamily="50" charset="-128"/>
              <a:ea typeface="Meiryo UI" panose="020B0604030504040204" pitchFamily="50" charset="-128"/>
            </a:endParaRPr>
          </a:p>
        </p:txBody>
      </p:sp>
      <p:sp>
        <p:nvSpPr>
          <p:cNvPr id="6" name="正方形/長方形 5"/>
          <p:cNvSpPr/>
          <p:nvPr/>
        </p:nvSpPr>
        <p:spPr>
          <a:xfrm>
            <a:off x="242987" y="1443343"/>
            <a:ext cx="8435280" cy="646331"/>
          </a:xfrm>
          <a:prstGeom prst="rect">
            <a:avLst/>
          </a:prstGeom>
        </p:spPr>
        <p:txBody>
          <a:bodyPr wrap="square">
            <a:spAutoFit/>
          </a:bodyPr>
          <a:lstStyle/>
          <a:p>
            <a:r>
              <a:rPr lang="ja-JP" altLang="en-US" dirty="0">
                <a:latin typeface="Meiryo UI" panose="020B0604030504040204" pitchFamily="50" charset="-128"/>
                <a:ea typeface="Meiryo UI" panose="020B0604030504040204" pitchFamily="50" charset="-128"/>
              </a:rPr>
              <a:t>県の役割として、市町村を支援し、共通フォーマットにて、岐阜県全域のデータとして提供することで、利用価値の高いデータを提供。</a:t>
            </a:r>
          </a:p>
        </p:txBody>
      </p:sp>
      <p:pic>
        <p:nvPicPr>
          <p:cNvPr id="7" name="図 6"/>
          <p:cNvPicPr/>
          <p:nvPr/>
        </p:nvPicPr>
        <p:blipFill>
          <a:blip r:embed="rId3" cstate="email">
            <a:extLst>
              <a:ext uri="{28A0092B-C50C-407E-A947-70E740481C1C}">
                <a14:useLocalDpi xmlns:a14="http://schemas.microsoft.com/office/drawing/2010/main" val="0"/>
              </a:ext>
            </a:extLst>
          </a:blip>
          <a:stretch>
            <a:fillRect/>
          </a:stretch>
        </p:blipFill>
        <p:spPr>
          <a:xfrm>
            <a:off x="245244" y="2239250"/>
            <a:ext cx="4441190" cy="4048125"/>
          </a:xfrm>
          <a:prstGeom prst="rect">
            <a:avLst/>
          </a:prstGeom>
          <a:ln>
            <a:solidFill>
              <a:schemeClr val="tx1"/>
            </a:solidFill>
          </a:ln>
        </p:spPr>
      </p:pic>
      <p:sp>
        <p:nvSpPr>
          <p:cNvPr id="2" name="正方形/長方形 1"/>
          <p:cNvSpPr/>
          <p:nvPr/>
        </p:nvSpPr>
        <p:spPr>
          <a:xfrm>
            <a:off x="4767396" y="2182039"/>
            <a:ext cx="4167758" cy="1200329"/>
          </a:xfrm>
          <a:prstGeom prst="rect">
            <a:avLst/>
          </a:prstGeom>
        </p:spPr>
        <p:txBody>
          <a:bodyPr wrap="square">
            <a:spAutoFit/>
          </a:bodyPr>
          <a:lstStyle/>
          <a:p>
            <a:r>
              <a:rPr lang="ja-JP" altLang="en-US" dirty="0">
                <a:latin typeface="Meiryo UI" panose="020B0604030504040204" pitchFamily="50" charset="-128"/>
                <a:ea typeface="Meiryo UI" panose="020B0604030504040204" pitchFamily="50" charset="-128"/>
              </a:rPr>
              <a:t>岐阜県内</a:t>
            </a:r>
            <a:r>
              <a:rPr lang="en-US" altLang="ja-JP" dirty="0">
                <a:latin typeface="Meiryo UI" panose="020B0604030504040204" pitchFamily="50" charset="-128"/>
                <a:ea typeface="Meiryo UI" panose="020B0604030504040204" pitchFamily="50" charset="-128"/>
              </a:rPr>
              <a:t>42</a:t>
            </a:r>
            <a:r>
              <a:rPr lang="ja-JP" altLang="en-US" dirty="0">
                <a:latin typeface="Meiryo UI" panose="020B0604030504040204" pitchFamily="50" charset="-128"/>
                <a:ea typeface="Meiryo UI" panose="020B0604030504040204" pitchFamily="50" charset="-128"/>
              </a:rPr>
              <a:t>市町村分の避難所・避難場所データを県でとりまとめ、統一フォーマットとして民間事業者へ提供。防災アプリにおいて活用された。</a:t>
            </a:r>
          </a:p>
        </p:txBody>
      </p:sp>
      <p:sp>
        <p:nvSpPr>
          <p:cNvPr id="3" name="下矢印 2"/>
          <p:cNvSpPr/>
          <p:nvPr/>
        </p:nvSpPr>
        <p:spPr>
          <a:xfrm>
            <a:off x="6372200" y="3379449"/>
            <a:ext cx="611088" cy="5462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角丸四角形 9"/>
          <p:cNvSpPr/>
          <p:nvPr/>
        </p:nvSpPr>
        <p:spPr>
          <a:xfrm>
            <a:off x="4837807" y="4052342"/>
            <a:ext cx="3982665" cy="9359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b="1" dirty="0">
                <a:latin typeface="Meiryo UI" panose="020B0604030504040204" pitchFamily="50" charset="-128"/>
                <a:ea typeface="Meiryo UI" panose="020B0604030504040204" pitchFamily="50" charset="-128"/>
              </a:rPr>
              <a:t>県が主導したことで、市町村の取り組みも、加速。</a:t>
            </a:r>
          </a:p>
        </p:txBody>
      </p:sp>
      <p:sp>
        <p:nvSpPr>
          <p:cNvPr id="11" name="正方形/長方形 10"/>
          <p:cNvSpPr/>
          <p:nvPr/>
        </p:nvSpPr>
        <p:spPr>
          <a:xfrm>
            <a:off x="4899409" y="5376216"/>
            <a:ext cx="3787391" cy="646331"/>
          </a:xfrm>
          <a:prstGeom prst="rect">
            <a:avLst/>
          </a:prstGeom>
        </p:spPr>
        <p:txBody>
          <a:bodyPr wrap="square">
            <a:spAutoFit/>
          </a:bodyPr>
          <a:lstStyle/>
          <a:p>
            <a:r>
              <a:rPr lang="ja-JP" altLang="en-US" dirty="0">
                <a:latin typeface="Meiryo UI" panose="020B0604030504040204" pitchFamily="50" charset="-128"/>
                <a:ea typeface="Meiryo UI" panose="020B0604030504040204" pitchFamily="50" charset="-128"/>
              </a:rPr>
              <a:t>・消防水利</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AED</a:t>
            </a:r>
            <a:r>
              <a:rPr lang="ja-JP" altLang="en-US" dirty="0">
                <a:latin typeface="Meiryo UI" panose="020B0604030504040204" pitchFamily="50" charset="-128"/>
                <a:ea typeface="Meiryo UI" panose="020B0604030504040204" pitchFamily="50" charset="-128"/>
              </a:rPr>
              <a:t>設置施設　　など</a:t>
            </a:r>
          </a:p>
        </p:txBody>
      </p:sp>
      <p:sp>
        <p:nvSpPr>
          <p:cNvPr id="5" name="正方形/長方形 4"/>
          <p:cNvSpPr/>
          <p:nvPr/>
        </p:nvSpPr>
        <p:spPr>
          <a:xfrm>
            <a:off x="242987" y="6348412"/>
            <a:ext cx="5546455" cy="276999"/>
          </a:xfrm>
          <a:prstGeom prst="rect">
            <a:avLst/>
          </a:prstGeom>
        </p:spPr>
        <p:txBody>
          <a:bodyPr wrap="none">
            <a:spAutoFit/>
          </a:bodyPr>
          <a:lstStyle/>
          <a:p>
            <a:r>
              <a:rPr lang="ja-JP" altLang="en-US" sz="1200" dirty="0">
                <a:latin typeface="Meiryo UI" panose="020B0604030504040204" pitchFamily="50" charset="-128"/>
                <a:ea typeface="Meiryo UI" panose="020B0604030504040204" pitchFamily="50" charset="-128"/>
              </a:rPr>
              <a:t>政府</a:t>
            </a:r>
            <a:r>
              <a:rPr lang="en-US" altLang="ja-JP" sz="1200" dirty="0">
                <a:latin typeface="Meiryo UI" panose="020B0604030504040204" pitchFamily="50" charset="-128"/>
                <a:ea typeface="Meiryo UI" panose="020B0604030504040204" pitchFamily="50" charset="-128"/>
              </a:rPr>
              <a:t>CIO</a:t>
            </a:r>
            <a:r>
              <a:rPr lang="ja-JP" altLang="en-US" sz="1200" dirty="0">
                <a:latin typeface="Meiryo UI" panose="020B0604030504040204" pitchFamily="50" charset="-128"/>
                <a:ea typeface="Meiryo UI" panose="020B0604030504040204" pitchFamily="50" charset="-128"/>
              </a:rPr>
              <a:t>ポータル　「オープンデータ</a:t>
            </a:r>
            <a:r>
              <a:rPr lang="en-US" altLang="ja-JP" sz="1200" dirty="0">
                <a:latin typeface="Meiryo UI" panose="020B0604030504040204" pitchFamily="50" charset="-128"/>
                <a:ea typeface="Meiryo UI" panose="020B0604030504040204" pitchFamily="50" charset="-128"/>
              </a:rPr>
              <a:t>100</a:t>
            </a:r>
            <a:r>
              <a:rPr lang="ja-JP" altLang="en-US" sz="1200" dirty="0">
                <a:latin typeface="Meiryo UI" panose="020B0604030504040204" pitchFamily="50" charset="-128"/>
                <a:ea typeface="Meiryo UI" panose="020B0604030504040204" pitchFamily="50" charset="-128"/>
              </a:rPr>
              <a:t>」より抜粋　https://cio.go.jp/opendata100</a:t>
            </a:r>
          </a:p>
        </p:txBody>
      </p:sp>
    </p:spTree>
    <p:extLst>
      <p:ext uri="{BB962C8B-B14F-4D97-AF65-F5344CB8AC3E}">
        <p14:creationId xmlns:p14="http://schemas.microsoft.com/office/powerpoint/2010/main" val="163270480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7.10.11"/>
  <p:tag name="AS_TITLE" val="Aspose.Slides for .NET 3.5"/>
  <p:tag name="AS_VERSION" val="17.9.1"/>
</p:tagLst>
</file>

<file path=ppt/theme/theme1.xml><?xml version="1.0" encoding="utf-8"?>
<a:theme xmlns:a="http://schemas.openxmlformats.org/drawingml/2006/main" name="2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2700">
          <a:solidFill>
            <a:schemeClr val="accent1">
              <a:shade val="50000"/>
            </a:schemeClr>
          </a:solidFill>
        </a:ln>
      </a:spPr>
      <a:bodyPr rtlCol="0" anchor="ctr"/>
      <a:lstStyle>
        <a:defPPr>
          <a:defRPr kumimoji="1" sz="1600" dirty="0" smtClean="0">
            <a:solidFill>
              <a:schemeClr val="tx1"/>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2438</Words>
  <Application>Microsoft Office PowerPoint</Application>
  <PresentationFormat>画面に合わせる (4:3)</PresentationFormat>
  <Paragraphs>338</Paragraphs>
  <Slides>22</Slides>
  <Notes>22</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22</vt:i4>
      </vt:variant>
    </vt:vector>
  </HeadingPairs>
  <TitlesOfParts>
    <vt:vector size="28" baseType="lpstr">
      <vt:lpstr>Meiryo UI</vt:lpstr>
      <vt:lpstr>ＭＳ Ｐゴシック</vt:lpstr>
      <vt:lpstr>Arial</vt:lpstr>
      <vt:lpstr>Calibri</vt:lpstr>
      <vt:lpstr>Wingdings</vt:lpstr>
      <vt:lpstr>2_Office ​​テーマ</vt:lpstr>
      <vt:lpstr>岐阜県におけるオープンデータの取り組みについて</vt:lpstr>
      <vt:lpstr>目　次</vt:lpstr>
      <vt:lpstr>１　岐阜県官民データ活用推進計画について</vt:lpstr>
      <vt:lpstr>１－１．官民データ活用推進法による義務付け</vt:lpstr>
      <vt:lpstr>１－２．岐阜県官民データ活用推進計画の策定</vt:lpstr>
      <vt:lpstr>PowerPoint プレゼンテーション</vt:lpstr>
      <vt:lpstr>PowerPoint プレゼンテーション</vt:lpstr>
      <vt:lpstr>１－３．岐阜県官民データ活用推進計画の基本方針・基本施策</vt:lpstr>
      <vt:lpstr>１－４．基本施策１　「県内オープンデータの広域化・標準化」</vt:lpstr>
      <vt:lpstr>１－５．基本施策２　「リアルタイムデータ／大容量データ提供環境の整備」</vt:lpstr>
      <vt:lpstr>１－６．基本施策３　「民におけるデータ活用の促進」</vt:lpstr>
      <vt:lpstr>２　岐阜県におけるオープンデータの取り組み</vt:lpstr>
      <vt:lpstr>２－１．岐阜県のこれまでの取り組み</vt:lpstr>
      <vt:lpstr>２－１．岐阜県のこれまでの取り組み（部会の設置）</vt:lpstr>
      <vt:lpstr>２－１．岐阜県のこれまでの取り組み（広域データの作成）</vt:lpstr>
      <vt:lpstr>２－１．岐阜県のこれまでの取り組み（共通フォーマットによる公開）</vt:lpstr>
      <vt:lpstr>２－１．岐阜県のこれまでの取り組み（共通フォーマットによる公開）</vt:lpstr>
      <vt:lpstr>２－１．岐阜県のこれまでの取り組み（共通フォーマットによる公開）</vt:lpstr>
      <vt:lpstr>２－１．岐阜県のこれまでの取り組み（取組済み１００％へ）</vt:lpstr>
      <vt:lpstr>参考．全国の状況</vt:lpstr>
      <vt:lpstr>２－２．岐阜県における今後の展開</vt:lpstr>
      <vt:lpstr>PowerPoint プレゼンテーション</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
  <cp:revision>1</cp:revision>
  <dcterms:created xsi:type="dcterms:W3CDTF">2020-01-29T04:56:19Z</dcterms:created>
  <dcterms:modified xsi:type="dcterms:W3CDTF">2020-01-29T04:58:00Z</dcterms:modified>
  <cp:category/>
</cp:coreProperties>
</file>