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35"/>
  </p:notesMasterIdLst>
  <p:handoutMasterIdLst>
    <p:handoutMasterId r:id="rId36"/>
  </p:handoutMasterIdLst>
  <p:sldIdLst>
    <p:sldId id="257" r:id="rId2"/>
    <p:sldId id="282" r:id="rId3"/>
    <p:sldId id="326" r:id="rId4"/>
    <p:sldId id="284" r:id="rId5"/>
    <p:sldId id="324" r:id="rId6"/>
    <p:sldId id="325" r:id="rId7"/>
    <p:sldId id="307" r:id="rId8"/>
    <p:sldId id="291" r:id="rId9"/>
    <p:sldId id="308" r:id="rId10"/>
    <p:sldId id="302" r:id="rId11"/>
    <p:sldId id="309" r:id="rId12"/>
    <p:sldId id="310" r:id="rId13"/>
    <p:sldId id="311" r:id="rId14"/>
    <p:sldId id="292" r:id="rId15"/>
    <p:sldId id="312" r:id="rId16"/>
    <p:sldId id="287" r:id="rId17"/>
    <p:sldId id="313" r:id="rId18"/>
    <p:sldId id="300" r:id="rId19"/>
    <p:sldId id="305" r:id="rId20"/>
    <p:sldId id="299" r:id="rId21"/>
    <p:sldId id="303" r:id="rId22"/>
    <p:sldId id="314" r:id="rId23"/>
    <p:sldId id="327" r:id="rId24"/>
    <p:sldId id="328" r:id="rId25"/>
    <p:sldId id="329" r:id="rId26"/>
    <p:sldId id="330" r:id="rId27"/>
    <p:sldId id="315" r:id="rId28"/>
    <p:sldId id="319" r:id="rId29"/>
    <p:sldId id="320" r:id="rId30"/>
    <p:sldId id="321" r:id="rId31"/>
    <p:sldId id="323" r:id="rId32"/>
    <p:sldId id="316" r:id="rId33"/>
    <p:sldId id="264" r:id="rId34"/>
  </p:sldIdLst>
  <p:sldSz cx="9906000" cy="6858000" type="A4"/>
  <p:notesSz cx="6888163" cy="10020300"/>
  <p:defaultTex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p:defaultTextStyle>
  <p:extLst>
    <p:ext uri="{EFAFB233-063F-42B5-8137-9DF3F51BA10A}">
      <p15:sldGuideLst xmlns:p15="http://schemas.microsoft.com/office/powerpoint/2012/main">
        <p15:guide id="1" orient="horz" pos="4180">
          <p15:clr>
            <a:srgbClr val="A4A3A4"/>
          </p15:clr>
        </p15:guide>
        <p15:guide id="2" pos="5984">
          <p15:clr>
            <a:srgbClr val="A4A3A4"/>
          </p15:clr>
        </p15:guide>
      </p15:sldGuideLst>
    </p:ext>
    <p:ext uri="{2D200454-40CA-4A62-9FC3-DE9A4176ACB9}">
      <p15:notesGuideLst xmlns:p15="http://schemas.microsoft.com/office/powerpoint/2012/main">
        <p15:guide id="1" orient="horz" pos="315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8A0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324" autoAdjust="0"/>
    <p:restoredTop sz="99435" autoAdjust="0"/>
  </p:normalViewPr>
  <p:slideViewPr>
    <p:cSldViewPr>
      <p:cViewPr varScale="1">
        <p:scale>
          <a:sx n="82" d="100"/>
          <a:sy n="82" d="100"/>
        </p:scale>
        <p:origin x="979" y="67"/>
      </p:cViewPr>
      <p:guideLst>
        <p:guide orient="horz" pos="4180"/>
        <p:guide pos="5984"/>
      </p:guideLst>
    </p:cSldViewPr>
  </p:slideViewPr>
  <p:outlineViewPr>
    <p:cViewPr>
      <p:scale>
        <a:sx n="33" d="100"/>
        <a:sy n="33" d="100"/>
      </p:scale>
      <p:origin x="24" y="13734"/>
    </p:cViewPr>
  </p:outlineViewPr>
  <p:notesTextViewPr>
    <p:cViewPr>
      <p:scale>
        <a:sx n="100" d="100"/>
        <a:sy n="100" d="100"/>
      </p:scale>
      <p:origin x="0" y="0"/>
    </p:cViewPr>
  </p:notesTextViewPr>
  <p:sorterViewPr>
    <p:cViewPr>
      <p:scale>
        <a:sx n="200" d="100"/>
        <a:sy n="200" d="100"/>
      </p:scale>
      <p:origin x="0" y="14976"/>
    </p:cViewPr>
  </p:sorterViewPr>
  <p:notesViewPr>
    <p:cSldViewPr>
      <p:cViewPr varScale="1">
        <p:scale>
          <a:sx n="91" d="100"/>
          <a:sy n="91" d="100"/>
        </p:scale>
        <p:origin x="-2772" y="-102"/>
      </p:cViewPr>
      <p:guideLst>
        <p:guide orient="horz" pos="3158"/>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906838" y="9521825"/>
            <a:ext cx="2981325" cy="498475"/>
          </a:xfrm>
          <a:prstGeom prst="rect">
            <a:avLst/>
          </a:prstGeom>
          <a:noFill/>
          <a:ln w="9525">
            <a:noFill/>
            <a:miter lim="800000"/>
            <a:headEnd/>
            <a:tailEnd/>
          </a:ln>
        </p:spPr>
        <p:txBody>
          <a:bodyPr vert="horz" wrap="square" lIns="96400" tIns="48202" rIns="96400" bIns="48202" numCol="1" anchor="b" anchorCtr="0" compatLnSpc="1">
            <a:prstTxWarp prst="textNoShape">
              <a:avLst/>
            </a:prstTxWarp>
          </a:bodyPr>
          <a:lstStyle>
            <a:lvl1pPr algn="r" defTabSz="963613" latinLnBrk="1">
              <a:defRPr sz="1100">
                <a:latin typeface="ＭＳ Ｐゴシック" charset="-128"/>
                <a:ea typeface="ＭＳ Ｐゴシック" charset="-128"/>
              </a:defRPr>
            </a:lvl1pPr>
          </a:lstStyle>
          <a:p>
            <a:pPr>
              <a:defRPr/>
            </a:pPr>
            <a:fld id="{6C071EAE-5028-495D-9193-94533C8D0BE9}" type="slidenum">
              <a:rPr lang="en-US" altLang="ko-KR"/>
              <a:pPr>
                <a:defRPr/>
              </a:pPr>
              <a:t>‹#›</a:t>
            </a:fld>
            <a:endParaRPr lang="en-US" altLang="ko-KR"/>
          </a:p>
        </p:txBody>
      </p:sp>
    </p:spTree>
    <p:extLst>
      <p:ext uri="{BB962C8B-B14F-4D97-AF65-F5344CB8AC3E}">
        <p14:creationId xmlns:p14="http://schemas.microsoft.com/office/powerpoint/2010/main" val="638321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81325" cy="498475"/>
          </a:xfrm>
          <a:prstGeom prst="rect">
            <a:avLst/>
          </a:prstGeom>
          <a:noFill/>
          <a:ln w="12700" cap="sq">
            <a:noFill/>
            <a:miter lim="800000"/>
            <a:headEnd type="none" w="sm" len="sm"/>
            <a:tailEnd type="none" w="sm" len="sm"/>
          </a:ln>
        </p:spPr>
        <p:txBody>
          <a:bodyPr vert="horz" wrap="none" lIns="96400" tIns="48202" rIns="96400" bIns="48202" numCol="1" anchor="ctr" anchorCtr="0" compatLnSpc="1">
            <a:prstTxWarp prst="textNoShape">
              <a:avLst/>
            </a:prstTxWarp>
          </a:bodyPr>
          <a:lstStyle>
            <a:lvl1pPr defTabSz="963613" latinLnBrk="1">
              <a:defRPr sz="110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906838" y="0"/>
            <a:ext cx="2981325" cy="498475"/>
          </a:xfrm>
          <a:prstGeom prst="rect">
            <a:avLst/>
          </a:prstGeom>
          <a:noFill/>
          <a:ln w="12700" cap="sq">
            <a:noFill/>
            <a:miter lim="800000"/>
            <a:headEnd type="none" w="sm" len="sm"/>
            <a:tailEnd type="none" w="sm" len="sm"/>
          </a:ln>
        </p:spPr>
        <p:txBody>
          <a:bodyPr vert="horz" wrap="none" lIns="96400" tIns="48202" rIns="96400" bIns="48202" numCol="1" anchor="ctr" anchorCtr="0" compatLnSpc="1">
            <a:prstTxWarp prst="textNoShape">
              <a:avLst/>
            </a:prstTxWarp>
          </a:bodyPr>
          <a:lstStyle>
            <a:lvl1pPr algn="r" defTabSz="963613" latinLnBrk="1">
              <a:defRPr sz="1100">
                <a:latin typeface="ＭＳ Ｐ明朝" pitchFamily="18" charset="-128"/>
                <a:ea typeface="ＭＳ Ｐ明朝" pitchFamily="18" charset="-128"/>
              </a:defRPr>
            </a:lvl1pPr>
          </a:lstStyle>
          <a:p>
            <a:pPr>
              <a:defRPr/>
            </a:pPr>
            <a:endParaRPr lang="en-US" altLang="ja-JP"/>
          </a:p>
        </p:txBody>
      </p:sp>
      <p:sp>
        <p:nvSpPr>
          <p:cNvPr id="11268" name="Rectangle 4"/>
          <p:cNvSpPr>
            <a:spLocks noGrp="1" noRot="1" noChangeAspect="1" noChangeArrowheads="1" noTextEdit="1"/>
          </p:cNvSpPr>
          <p:nvPr>
            <p:ph type="sldImg" idx="2"/>
          </p:nvPr>
        </p:nvSpPr>
        <p:spPr bwMode="auto">
          <a:xfrm>
            <a:off x="727075" y="749300"/>
            <a:ext cx="5434013" cy="3762375"/>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19163" y="4760913"/>
            <a:ext cx="5049837" cy="4510087"/>
          </a:xfrm>
          <a:prstGeom prst="rect">
            <a:avLst/>
          </a:prstGeom>
          <a:noFill/>
          <a:ln w="12700" cap="sq">
            <a:noFill/>
            <a:miter lim="800000"/>
            <a:headEnd type="none" w="sm" len="sm"/>
            <a:tailEnd type="none" w="sm" len="sm"/>
          </a:ln>
        </p:spPr>
        <p:txBody>
          <a:bodyPr vert="horz" wrap="none" lIns="96400" tIns="48202" rIns="96400" bIns="48202"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0" y="9521825"/>
            <a:ext cx="2981325" cy="498475"/>
          </a:xfrm>
          <a:prstGeom prst="rect">
            <a:avLst/>
          </a:prstGeom>
          <a:noFill/>
          <a:ln w="12700" cap="sq">
            <a:noFill/>
            <a:miter lim="800000"/>
            <a:headEnd type="none" w="sm" len="sm"/>
            <a:tailEnd type="none" w="sm" len="sm"/>
          </a:ln>
        </p:spPr>
        <p:txBody>
          <a:bodyPr vert="horz" wrap="none" lIns="96400" tIns="48202" rIns="96400" bIns="48202" numCol="1" anchor="b" anchorCtr="0" compatLnSpc="1">
            <a:prstTxWarp prst="textNoShape">
              <a:avLst/>
            </a:prstTxWarp>
          </a:bodyPr>
          <a:lstStyle>
            <a:lvl1pPr defTabSz="963613" latinLnBrk="1">
              <a:defRPr sz="110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906838" y="9521825"/>
            <a:ext cx="2981325" cy="498475"/>
          </a:xfrm>
          <a:prstGeom prst="rect">
            <a:avLst/>
          </a:prstGeom>
          <a:noFill/>
          <a:ln w="12700" cap="sq">
            <a:noFill/>
            <a:miter lim="800000"/>
            <a:headEnd type="none" w="sm" len="sm"/>
            <a:tailEnd type="none" w="sm" len="sm"/>
          </a:ln>
        </p:spPr>
        <p:txBody>
          <a:bodyPr vert="horz" wrap="none" lIns="96400" tIns="48202" rIns="96400" bIns="48202" numCol="1" anchor="b" anchorCtr="0" compatLnSpc="1">
            <a:prstTxWarp prst="textNoShape">
              <a:avLst/>
            </a:prstTxWarp>
          </a:bodyPr>
          <a:lstStyle>
            <a:lvl1pPr algn="r" defTabSz="963613" latinLnBrk="1">
              <a:defRPr sz="1100">
                <a:latin typeface="ＭＳ Ｐ明朝" pitchFamily="18" charset="-128"/>
                <a:ea typeface="ＭＳ Ｐ明朝" pitchFamily="18" charset="-128"/>
              </a:defRPr>
            </a:lvl1pPr>
          </a:lstStyle>
          <a:p>
            <a:pPr>
              <a:defRPr/>
            </a:pPr>
            <a:fld id="{1619B9B7-E839-4CCC-858B-A67E5B72AD8C}" type="slidenum">
              <a:rPr lang="en-US" altLang="ja-JP"/>
              <a:pPr>
                <a:defRPr/>
              </a:pPr>
              <a:t>‹#›</a:t>
            </a:fld>
            <a:endParaRPr lang="en-US" altLang="ja-JP"/>
          </a:p>
        </p:txBody>
      </p:sp>
    </p:spTree>
    <p:extLst>
      <p:ext uri="{BB962C8B-B14F-4D97-AF65-F5344CB8AC3E}">
        <p14:creationId xmlns:p14="http://schemas.microsoft.com/office/powerpoint/2010/main" val="2587122635"/>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4963"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1513"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063"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4613"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lIns="67245" rIns="67245">
            <a:spAutoFit/>
          </a:bodyPr>
          <a:lstStyle>
            <a:lvl1pPr marL="0" indent="0" algn="l">
              <a:lnSpc>
                <a:spcPct val="100000"/>
              </a:lnSpc>
              <a:spcBef>
                <a:spcPct val="0"/>
              </a:spcBef>
              <a:buFont typeface="平成明朝" pitchFamily="17" charset="-128"/>
              <a:buNone/>
              <a:defRPr sz="2400" b="1">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63BAD077-2EAB-4C67-8355-6DA06C43AAA6}"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1513" latinLnBrk="1">
              <a:defRPr/>
            </a:pPr>
            <a:endParaRPr kumimoji="0" lang="ja-JP" altLang="en-US">
              <a:ea typeface="ＤＦＧ平成ゴシック体W7"/>
              <a:cs typeface="ＤＦＧ平成ゴシック体W7"/>
            </a:endParaRPr>
          </a:p>
        </p:txBody>
      </p:sp>
      <p:sp>
        <p:nvSpPr>
          <p:cNvPr id="5" name="正方形/長方形 10"/>
          <p:cNvSpPr/>
          <p:nvPr userDrawn="1"/>
        </p:nvSpPr>
        <p:spPr bwMode="auto">
          <a:xfrm>
            <a:off x="1752600" y="2198688"/>
            <a:ext cx="153988" cy="3744912"/>
          </a:xfrm>
          <a:prstGeom prst="rect">
            <a:avLst/>
          </a:prstGeom>
          <a:solidFill>
            <a:srgbClr val="1F497D"/>
          </a:solidFill>
          <a:ln w="38100" cap="sq" cmpd="sng" algn="ctr">
            <a:solidFill>
              <a:srgbClr val="1F497D"/>
            </a:solidFill>
            <a:prstDash val="solid"/>
            <a:round/>
            <a:headEnd type="none" w="sm" len="sm"/>
            <a:tailEnd type="none" w="sm" len="sm"/>
          </a:ln>
          <a:effectLst/>
        </p:spPr>
        <p:txBody>
          <a:bodyPr wrap="none" lIns="67254" tIns="33627" rIns="67254" bIns="33627" anchor="ctr"/>
          <a:lstStyle/>
          <a:p>
            <a:pPr algn="ctr" defTabSz="671513" latinLnBrk="1">
              <a:defRPr/>
            </a:pPr>
            <a:endParaRPr kumimoji="0" lang="ja-JP" altLang="en-US">
              <a:ea typeface="ＤＦＧ平成ゴシック体W7"/>
              <a:cs typeface="ＤＦＧ平成ゴシック体W7"/>
            </a:endParaRPr>
          </a:p>
        </p:txBody>
      </p:sp>
      <p:sp>
        <p:nvSpPr>
          <p:cNvPr id="2" name="タイトル 1"/>
          <p:cNvSpPr>
            <a:spLocks noGrp="1"/>
          </p:cNvSpPr>
          <p:nvPr>
            <p:ph type="title"/>
          </p:nvPr>
        </p:nvSpPr>
        <p:spPr>
          <a:xfrm>
            <a:off x="2112708" y="2225443"/>
            <a:ext cx="7090465" cy="1913424"/>
          </a:xfrm>
        </p:spPr>
        <p:txBody>
          <a:bodyPr/>
          <a:lstStyle>
            <a:lvl1pPr algn="l">
              <a:defRPr sz="4400" b="1" i="0" cap="none">
                <a:solidFill>
                  <a:schemeClr val="bg2">
                    <a:lumMod val="75000"/>
                    <a:lumOff val="25000"/>
                  </a:schemeClr>
                </a:solidFill>
                <a:latin typeface="メイリオ"/>
                <a:ea typeface="メイリオ"/>
                <a:cs typeface="メイリオ"/>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nchor="ctr"/>
          <a:lstStyle>
            <a:lvl1pPr marL="0" indent="0" algn="l">
              <a:buNone/>
              <a:defRPr sz="2600" b="1" i="0">
                <a:solidFill>
                  <a:schemeClr val="bg2">
                    <a:lumMod val="75000"/>
                    <a:lumOff val="25000"/>
                  </a:schemeClr>
                </a:solidFill>
                <a:latin typeface="メイリオ"/>
                <a:ea typeface="メイリオ"/>
                <a:cs typeface="メイリオ"/>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EF0ED579-8F2A-494D-9CBA-247F36508DF6}"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4" name="正方形/長方形 4"/>
          <p:cNvSpPr/>
          <p:nvPr userDrawn="1"/>
        </p:nvSpPr>
        <p:spPr bwMode="auto">
          <a:xfrm>
            <a:off x="0" y="0"/>
            <a:ext cx="9906000" cy="1128713"/>
          </a:xfrm>
          <a:prstGeom prst="rect">
            <a:avLst/>
          </a:prstGeom>
          <a:solidFill>
            <a:srgbClr val="FFFFFF"/>
          </a:solidFill>
          <a:ln w="38100" cap="sq" cmpd="sng" algn="ctr">
            <a:solidFill>
              <a:schemeClr val="tx1"/>
            </a:solidFill>
            <a:prstDash val="solid"/>
            <a:round/>
            <a:headEnd type="none" w="sm" len="sm"/>
            <a:tailEnd type="none" w="sm" len="sm"/>
          </a:ln>
          <a:effectLst/>
        </p:spPr>
        <p:txBody>
          <a:bodyPr wrap="none" lIns="67254" tIns="33627" rIns="67254" bIns="33627" anchor="ctr"/>
          <a:lstStyle/>
          <a:p>
            <a:pPr algn="ctr" defTabSz="671513" latinLnBrk="1">
              <a:defRPr/>
            </a:pPr>
            <a:endParaRPr kumimoji="0" lang="ja-JP" altLang="en-US">
              <a:ea typeface="ＤＦＧ平成ゴシック体W7"/>
              <a:cs typeface="ＤＦＧ平成ゴシック体W7"/>
            </a:endParaRPr>
          </a:p>
        </p:txBody>
      </p:sp>
      <p:sp>
        <p:nvSpPr>
          <p:cNvPr id="5" name="Rectangle 15"/>
          <p:cNvSpPr>
            <a:spLocks noChangeArrowheads="1"/>
          </p:cNvSpPr>
          <p:nvPr userDrawn="1"/>
        </p:nvSpPr>
        <p:spPr bwMode="auto">
          <a:xfrm>
            <a:off x="0" y="0"/>
            <a:ext cx="9906000" cy="228600"/>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r>
              <a:rPr kumimoji="0" lang="ja-JP" altLang="en-US" sz="1200" b="1" dirty="0">
                <a:latin typeface="メイリオ"/>
                <a:cs typeface="メイリオ"/>
              </a:rPr>
              <a:t>オープンデータ流通推進コンソーシアム</a:t>
            </a:r>
            <a:endParaRPr kumimoji="0" lang="en-US" altLang="ja-JP" sz="1200" b="1" dirty="0">
              <a:latin typeface="メイリオ"/>
              <a:cs typeface="メイリオ"/>
            </a:endParaRPr>
          </a:p>
        </p:txBody>
      </p:sp>
      <p:sp>
        <p:nvSpPr>
          <p:cNvPr id="2" name="タイトル 1"/>
          <p:cNvSpPr>
            <a:spLocks noGrp="1"/>
          </p:cNvSpPr>
          <p:nvPr>
            <p:ph type="title"/>
          </p:nvPr>
        </p:nvSpPr>
        <p:spPr>
          <a:xfrm>
            <a:off x="895441" y="2209800"/>
            <a:ext cx="8307732" cy="2139643"/>
          </a:xfrm>
        </p:spPr>
        <p:txBody>
          <a:bodyPr/>
          <a:lstStyle>
            <a:lvl1pPr algn="ctr">
              <a:defRPr sz="4400" b="1" i="0" cap="none">
                <a:solidFill>
                  <a:schemeClr val="bg2">
                    <a:lumMod val="75000"/>
                    <a:lumOff val="25000"/>
                  </a:schemeClr>
                </a:solidFill>
                <a:latin typeface="メイリオ"/>
                <a:ea typeface="メイリオ"/>
                <a:cs typeface="メイリオ"/>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895441" y="4724400"/>
            <a:ext cx="8307732" cy="1208658"/>
          </a:xfrm>
        </p:spPr>
        <p:txBody>
          <a:bodyPr anchor="ctr"/>
          <a:lstStyle>
            <a:lvl1pPr marL="0" indent="0" algn="ctr">
              <a:buNone/>
              <a:defRPr sz="2600" b="1" i="0">
                <a:solidFill>
                  <a:schemeClr val="bg2">
                    <a:lumMod val="75000"/>
                    <a:lumOff val="25000"/>
                  </a:schemeClr>
                </a:solidFill>
                <a:latin typeface="メイリオ"/>
                <a:ea typeface="メイリオ"/>
                <a:cs typeface="メイリオ"/>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6" name="Rectangle 5"/>
          <p:cNvSpPr>
            <a:spLocks noGrp="1" noChangeArrowheads="1"/>
          </p:cNvSpPr>
          <p:nvPr>
            <p:ph type="sldNum" sz="quarter" idx="10"/>
          </p:nvPr>
        </p:nvSpPr>
        <p:spPr/>
        <p:txBody>
          <a:bodyPr/>
          <a:lstStyle>
            <a:lvl1pPr>
              <a:defRPr/>
            </a:lvl1pPr>
          </a:lstStyle>
          <a:p>
            <a:pPr>
              <a:defRPr/>
            </a:pPr>
            <a:fld id="{619A6C94-6839-4B3A-AE91-8A5FA227EA8A}"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pPr>
              <a:defRPr/>
            </a:pPr>
            <a:fld id="{FC796FFA-2F21-4108-8FCB-204EBCFDE6A4}"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pPr>
              <a:defRPr/>
            </a:pPr>
            <a:fld id="{FCEAED6D-4189-4FDB-826D-098505959DF9}"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pPr>
              <a:defRPr/>
            </a:pPr>
            <a:fld id="{4121F22E-6C57-425B-90FD-3DEDA69538E2}"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pPr>
              <a:defRPr/>
            </a:pPr>
            <a:fld id="{D49F3D9A-262C-4CDF-951A-8AA60376E641}"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F8F1053-D8AD-41E7-A37A-97FA84DD5B91}"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9906000" cy="228600"/>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latinLnBrk="1">
              <a:defRPr/>
            </a:pPr>
            <a:r>
              <a:rPr kumimoji="0" lang="ja-JP" altLang="en-US" sz="1200" b="1" dirty="0">
                <a:latin typeface="メイリオ"/>
                <a:cs typeface="メイリオ"/>
              </a:rPr>
              <a:t>オープンデータ流通推進コンソーシアム</a:t>
            </a:r>
            <a:endParaRPr kumimoji="0" lang="en-US" altLang="ja-JP" sz="1200" b="1" dirty="0">
              <a:latin typeface="メイリオ"/>
              <a:cs typeface="メイリオ"/>
            </a:endParaRPr>
          </a:p>
        </p:txBody>
      </p:sp>
      <p:sp>
        <p:nvSpPr>
          <p:cNvPr id="1913859" name="Line 3"/>
          <p:cNvSpPr>
            <a:spLocks noChangeShapeType="1"/>
          </p:cNvSpPr>
          <p:nvPr/>
        </p:nvSpPr>
        <p:spPr bwMode="auto">
          <a:xfrm>
            <a:off x="0" y="6577013"/>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a:latin typeface="ＤＦＧ華康ゴシック体W5" pitchFamily="50" charset="-128"/>
              <a:ea typeface="ＤＦＧ華康ゴシック体W5" pitchFamily="50" charset="-128"/>
              <a:cs typeface="+mn-cs"/>
            </a:endParaRPr>
          </a:p>
        </p:txBody>
      </p:sp>
      <p:sp>
        <p:nvSpPr>
          <p:cNvPr id="1028" name="Rectangle 4"/>
          <p:cNvSpPr>
            <a:spLocks noGrp="1" noChangeArrowheads="1"/>
          </p:cNvSpPr>
          <p:nvPr>
            <p:ph type="body" idx="1"/>
          </p:nvPr>
        </p:nvSpPr>
        <p:spPr bwMode="auto">
          <a:xfrm>
            <a:off x="350838" y="1143000"/>
            <a:ext cx="9147175" cy="5268913"/>
          </a:xfrm>
          <a:prstGeom prst="rect">
            <a:avLst/>
          </a:prstGeom>
          <a:noFill/>
          <a:ln w="9525">
            <a:noFill/>
            <a:miter lim="800000"/>
            <a:headEnd/>
            <a:tailEnd/>
          </a:ln>
        </p:spPr>
        <p:txBody>
          <a:bodyPr vert="horz" wrap="square" lIns="0" tIns="33622" rIns="0" bIns="3362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913861" name="Rectangle 5"/>
          <p:cNvSpPr>
            <a:spLocks noGrp="1" noChangeArrowheads="1"/>
          </p:cNvSpPr>
          <p:nvPr>
            <p:ph type="sldNum" sz="quarter" idx="4"/>
          </p:nvPr>
        </p:nvSpPr>
        <p:spPr bwMode="auto">
          <a:xfrm>
            <a:off x="9499600" y="6602413"/>
            <a:ext cx="406400" cy="25558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latinLnBrk="1">
              <a:defRPr sz="1100">
                <a:solidFill>
                  <a:srgbClr val="336699"/>
                </a:solidFill>
                <a:latin typeface="Arial" charset="0"/>
                <a:ea typeface="Gulim" pitchFamily="34" charset="-127"/>
              </a:defRPr>
            </a:lvl1pPr>
          </a:lstStyle>
          <a:p>
            <a:pPr>
              <a:defRPr/>
            </a:pPr>
            <a:fld id="{D4707165-C988-4C4A-9704-2441E82307AB}" type="slidenum">
              <a:rPr lang="ja-JP" altLang="en-US"/>
              <a:pPr>
                <a:defRPr/>
              </a:pPr>
              <a:t>‹#›</a:t>
            </a:fld>
            <a:endParaRPr lang="en-US" altLang="ja-JP"/>
          </a:p>
        </p:txBody>
      </p:sp>
      <p:sp>
        <p:nvSpPr>
          <p:cNvPr id="1030" name="Rectangle 6"/>
          <p:cNvSpPr>
            <a:spLocks noGrp="1" noChangeArrowheads="1"/>
          </p:cNvSpPr>
          <p:nvPr>
            <p:ph type="title"/>
          </p:nvPr>
        </p:nvSpPr>
        <p:spPr bwMode="auto">
          <a:xfrm>
            <a:off x="387350" y="304800"/>
            <a:ext cx="9134475" cy="581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913873" name="Text Box 17"/>
          <p:cNvSpPr txBox="1">
            <a:spLocks noChangeArrowheads="1"/>
          </p:cNvSpPr>
          <p:nvPr/>
        </p:nvSpPr>
        <p:spPr bwMode="auto">
          <a:xfrm>
            <a:off x="252413" y="6638925"/>
            <a:ext cx="3967162" cy="220663"/>
          </a:xfrm>
          <a:prstGeom prst="rect">
            <a:avLst/>
          </a:prstGeom>
          <a:noFill/>
          <a:ln w="12700" cap="sq">
            <a:noFill/>
            <a:miter lim="800000"/>
            <a:headEnd type="none" w="sm" len="sm"/>
            <a:tailEnd type="none" w="sm" len="sm"/>
          </a:ln>
          <a:effectLst/>
        </p:spPr>
        <p:txBody>
          <a:bodyPr wrap="none" lIns="67254" tIns="33627" rIns="67254" bIns="33627">
            <a:spAutoFit/>
          </a:bodyPr>
          <a:lstStyle/>
          <a:p>
            <a:pPr algn="ctr" latinLnBrk="1">
              <a:defRPr/>
            </a:pPr>
            <a:r>
              <a:rPr kumimoji="0" lang="en-US" altLang="ja-JP" sz="1000" b="1" dirty="0">
                <a:solidFill>
                  <a:srgbClr val="353535"/>
                </a:solidFill>
                <a:latin typeface="Arial" charset="0"/>
                <a:ea typeface="ＤＦＧ華康ゴシック体W5" pitchFamily="50" charset="-128"/>
                <a:cs typeface="+mn-cs"/>
              </a:rPr>
              <a:t>© 2014 Open Data Promotion Consortium. 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lgn="ctr" latinLnBrk="1">
              <a:defRPr/>
            </a:pPr>
            <a:endParaRPr kumimoji="0" lang="ja-JP" altLang="en-US">
              <a:latin typeface="ＤＦＧ華康ゴシック体W5" pitchFamily="50" charset="-128"/>
              <a:ea typeface="ＤＦＧ華康ゴシック体W5" pitchFamily="50" charset="-128"/>
              <a:cs typeface="+mn-cs"/>
            </a:endParaRPr>
          </a:p>
        </p:txBody>
      </p:sp>
    </p:spTree>
  </p:cSld>
  <p:clrMap bg1="dk2" tx1="lt1" bg2="dk1" tx2="lt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1" r:id="rId5"/>
    <p:sldLayoutId id="2147483660" r:id="rId6"/>
    <p:sldLayoutId id="2147483659" r:id="rId7"/>
    <p:sldLayoutId id="2147483658" r:id="rId8"/>
    <p:sldLayoutId id="2147483657" r:id="rId9"/>
  </p:sldLayoutIdLst>
  <p:hf hdr="0" ftr="0" dt="0"/>
  <p:txStyles>
    <p:titleStyle>
      <a:lvl1pPr algn="l" defTabSz="971550" rtl="0" eaLnBrk="0" fontAlgn="base" hangingPunct="0">
        <a:spcBef>
          <a:spcPct val="0"/>
        </a:spcBef>
        <a:spcAft>
          <a:spcPct val="0"/>
        </a:spcAft>
        <a:defRPr kumimoji="1" sz="2600" b="1">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1550" rtl="0" eaLnBrk="0" fontAlgn="base" hangingPunct="0">
        <a:spcBef>
          <a:spcPct val="0"/>
        </a:spcBef>
        <a:spcAft>
          <a:spcPct val="0"/>
        </a:spcAft>
        <a:defRPr kumimoji="1" sz="2600" b="1">
          <a:solidFill>
            <a:srgbClr val="404040"/>
          </a:solidFill>
          <a:latin typeface="メイリオ" pitchFamily="50" charset="-128"/>
          <a:ea typeface="メイリオ" pitchFamily="50" charset="-128"/>
          <a:cs typeface="メイリオ" pitchFamily="50" charset="-128"/>
        </a:defRPr>
      </a:lvl2pPr>
      <a:lvl3pPr algn="l" defTabSz="971550" rtl="0" eaLnBrk="0" fontAlgn="base" hangingPunct="0">
        <a:spcBef>
          <a:spcPct val="0"/>
        </a:spcBef>
        <a:spcAft>
          <a:spcPct val="0"/>
        </a:spcAft>
        <a:defRPr kumimoji="1" sz="2600" b="1">
          <a:solidFill>
            <a:srgbClr val="404040"/>
          </a:solidFill>
          <a:latin typeface="メイリオ" pitchFamily="50" charset="-128"/>
          <a:ea typeface="メイリオ" pitchFamily="50" charset="-128"/>
          <a:cs typeface="メイリオ" pitchFamily="50" charset="-128"/>
        </a:defRPr>
      </a:lvl3pPr>
      <a:lvl4pPr algn="l" defTabSz="971550" rtl="0" eaLnBrk="0" fontAlgn="base" hangingPunct="0">
        <a:spcBef>
          <a:spcPct val="0"/>
        </a:spcBef>
        <a:spcAft>
          <a:spcPct val="0"/>
        </a:spcAft>
        <a:defRPr kumimoji="1" sz="2600" b="1">
          <a:solidFill>
            <a:srgbClr val="404040"/>
          </a:solidFill>
          <a:latin typeface="メイリオ" pitchFamily="50" charset="-128"/>
          <a:ea typeface="メイリオ" pitchFamily="50" charset="-128"/>
          <a:cs typeface="メイリオ" pitchFamily="50" charset="-128"/>
        </a:defRPr>
      </a:lvl4pPr>
      <a:lvl5pPr algn="l" defTabSz="971550" rtl="0" eaLnBrk="0" fontAlgn="base" hangingPunct="0">
        <a:spcBef>
          <a:spcPct val="0"/>
        </a:spcBef>
        <a:spcAft>
          <a:spcPct val="0"/>
        </a:spcAft>
        <a:defRPr kumimoji="1" sz="2600" b="1">
          <a:solidFill>
            <a:srgbClr val="404040"/>
          </a:solidFill>
          <a:latin typeface="メイリオ" pitchFamily="50" charset="-128"/>
          <a:ea typeface="メイリオ" pitchFamily="50" charset="-128"/>
          <a:cs typeface="メイリオ"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5438" indent="-325438" algn="l" defTabSz="971550" rtl="0" eaLnBrk="0" fontAlgn="base" hangingPunct="0">
        <a:spcBef>
          <a:spcPct val="50000"/>
        </a:spcBef>
        <a:spcAft>
          <a:spcPct val="0"/>
        </a:spcAft>
        <a:buClr>
          <a:schemeClr val="accent2"/>
        </a:buClr>
        <a:buFont typeface="平成明朝"/>
        <a:buChar char="■"/>
        <a:tabLst>
          <a:tab pos="774700" algn="l"/>
        </a:tabLst>
        <a:defRPr kumimoji="1" sz="2100">
          <a:solidFill>
            <a:srgbClr val="464646"/>
          </a:solidFill>
          <a:latin typeface="ヒラギノ角ゴ Pro W6"/>
          <a:ea typeface="ヒラギノ角ゴ Pro W6"/>
          <a:cs typeface="ヒラギノ角ゴ Pro W6"/>
        </a:defRPr>
      </a:lvl1pPr>
      <a:lvl2pPr marL="533400" indent="-177800" algn="l" defTabSz="971550" rtl="0" eaLnBrk="0" fontAlgn="base" hangingPunct="0">
        <a:spcBef>
          <a:spcPct val="35000"/>
        </a:spcBef>
        <a:spcAft>
          <a:spcPct val="0"/>
        </a:spcAft>
        <a:buClr>
          <a:schemeClr val="bg1"/>
        </a:buClr>
        <a:buSzPct val="75000"/>
        <a:buFont typeface="ヒラギノ角ゴ ProN W3"/>
        <a:buChar char="▶"/>
        <a:tabLst>
          <a:tab pos="533400" algn="l"/>
        </a:tabLst>
        <a:defRPr kumimoji="1">
          <a:solidFill>
            <a:srgbClr val="464646"/>
          </a:solidFill>
          <a:latin typeface="ＭＳ Ｐゴシック"/>
          <a:ea typeface="ＭＳ Ｐゴシック"/>
          <a:cs typeface="ヒラギノ角ゴ Pro W6"/>
        </a:defRPr>
      </a:lvl2pPr>
      <a:lvl3pPr marL="622300" indent="-88900" algn="l" defTabSz="971550" rtl="0" eaLnBrk="0" fontAlgn="base" hangingPunct="0">
        <a:spcBef>
          <a:spcPct val="20000"/>
        </a:spcBef>
        <a:spcAft>
          <a:spcPct val="0"/>
        </a:spcAft>
        <a:buClr>
          <a:schemeClr val="bg2"/>
        </a:buClr>
        <a:buFont typeface="Wingdings" pitchFamily="2" charset="2"/>
        <a:buChar char=""/>
        <a:tabLst>
          <a:tab pos="622300" algn="l"/>
        </a:tabLst>
        <a:defRPr kumimoji="1" sz="1500">
          <a:solidFill>
            <a:srgbClr val="464646"/>
          </a:solidFill>
          <a:latin typeface="ＭＳ Ｐゴシック"/>
          <a:ea typeface="ＭＳ Ｐゴシック"/>
          <a:cs typeface="ヒラギノ角ゴ Pro W6"/>
        </a:defRPr>
      </a:lvl3pPr>
      <a:lvl4pPr marL="923925" indent="-200025" algn="l" defTabSz="971550" rtl="0" eaLnBrk="0" fontAlgn="base" hangingPunct="0">
        <a:spcBef>
          <a:spcPct val="20000"/>
        </a:spcBef>
        <a:spcAft>
          <a:spcPct val="0"/>
        </a:spcAft>
        <a:buClr>
          <a:srgbClr val="9BBB59"/>
        </a:buClr>
        <a:buFont typeface="Wingdings" pitchFamily="2" charset="2"/>
        <a:buChar char="u"/>
        <a:tabLst>
          <a:tab pos="923925" algn="l"/>
        </a:tabLst>
        <a:defRPr kumimoji="1" sz="1300">
          <a:solidFill>
            <a:srgbClr val="464646"/>
          </a:solidFill>
          <a:latin typeface="ＭＳ Ｐゴシック"/>
          <a:ea typeface="ＭＳ Ｐゴシック"/>
          <a:cs typeface="ヒラギノ角ゴ Pro W6"/>
        </a:defRPr>
      </a:lvl4pPr>
      <a:lvl5pPr marL="989013" algn="l" defTabSz="971550" rtl="0" eaLnBrk="0" fontAlgn="base" hangingPunct="0">
        <a:spcBef>
          <a:spcPct val="20000"/>
        </a:spcBef>
        <a:spcAft>
          <a:spcPct val="0"/>
        </a:spcAft>
        <a:buClr>
          <a:schemeClr val="tx1"/>
        </a:buClr>
        <a:tabLst>
          <a:tab pos="989013" algn="l"/>
        </a:tabLst>
        <a:defRPr kumimoji="1" sz="1200">
          <a:solidFill>
            <a:srgbClr val="464646"/>
          </a:solidFill>
          <a:latin typeface="ＭＳ Ｐゴシック"/>
          <a:ea typeface="ＭＳ Ｐゴシック"/>
          <a:cs typeface="ヒラギノ角ゴ Pro W6"/>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oecd.org/sti/global-forum-knowledge-economy-2014.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サブタイトル 1"/>
          <p:cNvSpPr>
            <a:spLocks noGrp="1"/>
          </p:cNvSpPr>
          <p:nvPr>
            <p:ph type="subTitle" sz="quarter" idx="1"/>
          </p:nvPr>
        </p:nvSpPr>
        <p:spPr>
          <a:xfrm>
            <a:off x="2989263" y="5133975"/>
            <a:ext cx="6419850" cy="796925"/>
          </a:xfrm>
          <a:ln w="9525">
            <a:headEnd/>
            <a:tailEnd/>
          </a:ln>
        </p:spPr>
        <p:txBody>
          <a:bodyPr/>
          <a:lstStyle/>
          <a:p>
            <a:pPr>
              <a:buFont typeface="平成明朝"/>
              <a:buNone/>
            </a:pPr>
            <a:r>
              <a:rPr lang="en-US" altLang="ja-JP" smtClean="0">
                <a:solidFill>
                  <a:srgbClr val="7F7F7F"/>
                </a:solidFill>
              </a:rPr>
              <a:t>Open Data Promotion Consortium</a:t>
            </a:r>
          </a:p>
          <a:p>
            <a:pPr>
              <a:buFont typeface="平成明朝"/>
              <a:buNone/>
            </a:pPr>
            <a:r>
              <a:rPr lang="en-US" altLang="ja-JP" smtClean="0">
                <a:solidFill>
                  <a:srgbClr val="7F7F7F"/>
                </a:solidFill>
              </a:rPr>
              <a:t>Deputy president</a:t>
            </a:r>
            <a:r>
              <a:rPr lang="ja-JP" altLang="en-US" smtClean="0">
                <a:solidFill>
                  <a:srgbClr val="7F7F7F"/>
                </a:solidFill>
              </a:rPr>
              <a:t>　</a:t>
            </a:r>
            <a:r>
              <a:rPr lang="en-US" altLang="ja-JP" smtClean="0">
                <a:solidFill>
                  <a:srgbClr val="7F7F7F"/>
                </a:solidFill>
              </a:rPr>
              <a:t>Noboru Koshizuka</a:t>
            </a:r>
          </a:p>
        </p:txBody>
      </p:sp>
      <p:sp>
        <p:nvSpPr>
          <p:cNvPr id="13314" name="タイトル 2"/>
          <p:cNvSpPr>
            <a:spLocks noGrp="1"/>
          </p:cNvSpPr>
          <p:nvPr>
            <p:ph type="ctrTitle" sz="quarter"/>
          </p:nvPr>
        </p:nvSpPr>
        <p:spPr>
          <a:xfrm>
            <a:off x="2971800" y="2433638"/>
            <a:ext cx="6359525" cy="1162050"/>
          </a:xfrm>
          <a:ln w="9525">
            <a:headEnd/>
            <a:tailEnd/>
          </a:ln>
        </p:spPr>
        <p:txBody>
          <a:bodyPr/>
          <a:lstStyle/>
          <a:p>
            <a:r>
              <a:rPr lang="en-US" altLang="ja-JP" sz="2400" smtClean="0">
                <a:latin typeface="メイリオ" pitchFamily="50" charset="-128"/>
                <a:ea typeface="メイリオ" pitchFamily="50" charset="-128"/>
                <a:cs typeface="メイリオ" pitchFamily="50" charset="-128"/>
              </a:rPr>
              <a:t>Activity summary of the consortium and</a:t>
            </a:r>
            <a:br>
              <a:rPr lang="en-US" altLang="ja-JP" sz="2400" smtClean="0">
                <a:latin typeface="メイリオ" pitchFamily="50" charset="-128"/>
                <a:ea typeface="メイリオ" pitchFamily="50" charset="-128"/>
                <a:cs typeface="メイリオ" pitchFamily="50" charset="-128"/>
              </a:rPr>
            </a:br>
            <a:r>
              <a:rPr lang="en-US" altLang="ja-JP" sz="2400" smtClean="0">
                <a:latin typeface="メイリオ" pitchFamily="50" charset="-128"/>
                <a:ea typeface="メイリオ" pitchFamily="50" charset="-128"/>
                <a:cs typeface="メイリオ" pitchFamily="50" charset="-128"/>
              </a:rPr>
              <a:t>expectations to new corporations</a:t>
            </a:r>
            <a:endParaRPr lang="ja-JP" altLang="en-US" sz="2400" smtClean="0">
              <a:latin typeface="メイリオ" pitchFamily="50" charset="-128"/>
              <a:ea typeface="メイリオ" pitchFamily="50" charset="-128"/>
              <a:cs typeface="メイリオ" pitchFamily="50" charset="-128"/>
            </a:endParaRPr>
          </a:p>
        </p:txBody>
      </p:sp>
      <p:pic>
        <p:nvPicPr>
          <p:cNvPr id="13315" name="図 4"/>
          <p:cNvPicPr>
            <a:picLocks noChangeAspect="1"/>
          </p:cNvPicPr>
          <p:nvPr/>
        </p:nvPicPr>
        <p:blipFill>
          <a:blip r:embed="rId2"/>
          <a:srcRect/>
          <a:stretch>
            <a:fillRect/>
          </a:stretch>
        </p:blipFill>
        <p:spPr bwMode="auto">
          <a:xfrm>
            <a:off x="381000" y="1447800"/>
            <a:ext cx="2286000" cy="2097088"/>
          </a:xfrm>
          <a:prstGeom prst="rect">
            <a:avLst/>
          </a:prstGeom>
          <a:noFill/>
          <a:ln w="9525">
            <a:noFill/>
            <a:miter lim="800000"/>
            <a:headEnd/>
            <a:tailEnd/>
          </a:ln>
        </p:spPr>
      </p:pic>
      <p:sp>
        <p:nvSpPr>
          <p:cNvPr id="13316" name="テキスト ボックス 6"/>
          <p:cNvSpPr txBox="1">
            <a:spLocks noChangeArrowheads="1"/>
          </p:cNvSpPr>
          <p:nvPr/>
        </p:nvSpPr>
        <p:spPr bwMode="auto">
          <a:xfrm>
            <a:off x="3048000" y="1981200"/>
            <a:ext cx="6858000" cy="376238"/>
          </a:xfrm>
          <a:prstGeom prst="rect">
            <a:avLst/>
          </a:prstGeom>
          <a:solidFill>
            <a:schemeClr val="bg1"/>
          </a:solidFill>
          <a:ln w="9525">
            <a:solidFill>
              <a:srgbClr val="1F497D"/>
            </a:solidFill>
            <a:miter lim="800000"/>
            <a:headEnd/>
            <a:tailEnd/>
          </a:ln>
        </p:spPr>
        <p:txBody>
          <a:bodyPr>
            <a:spAutoFit/>
          </a:bodyPr>
          <a:lstStyle/>
          <a:p>
            <a:pPr latinLnBrk="1"/>
            <a:r>
              <a:rPr lang="en-US" altLang="ja-JP">
                <a:latin typeface="ヒラギノ角ゴ ProN W6"/>
                <a:ea typeface="ヒラギノ角ゴ ProN W6"/>
                <a:cs typeface="ヒラギノ角ゴ ProN W6"/>
              </a:rPr>
              <a:t>Open Data Promotion Consortium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p:txBody>
          <a:bodyPr/>
          <a:lstStyle/>
          <a:p>
            <a:r>
              <a:rPr lang="en-US" altLang="ja-JP" smtClean="0">
                <a:solidFill>
                  <a:srgbClr val="404040"/>
                </a:solidFill>
              </a:rPr>
              <a:t>Events held by the consortium</a:t>
            </a:r>
          </a:p>
        </p:txBody>
      </p:sp>
      <p:graphicFrame>
        <p:nvGraphicFramePr>
          <p:cNvPr id="22605" name="Group 77"/>
          <p:cNvGraphicFramePr>
            <a:graphicFrameLocks noGrp="1"/>
          </p:cNvGraphicFramePr>
          <p:nvPr>
            <p:ph idx="1"/>
            <p:extLst>
              <p:ext uri="{D42A27DB-BD31-4B8C-83A1-F6EECF244321}">
                <p14:modId xmlns:p14="http://schemas.microsoft.com/office/powerpoint/2010/main" val="2307018511"/>
              </p:ext>
            </p:extLst>
          </p:nvPr>
        </p:nvGraphicFramePr>
        <p:xfrm>
          <a:off x="344488" y="889300"/>
          <a:ext cx="9360469" cy="5713113"/>
        </p:xfrm>
        <a:graphic>
          <a:graphicData uri="http://schemas.openxmlformats.org/drawingml/2006/table">
            <a:tbl>
              <a:tblPr/>
              <a:tblGrid>
                <a:gridCol w="999803"/>
                <a:gridCol w="3144211"/>
                <a:gridCol w="5216455"/>
              </a:tblGrid>
              <a:tr h="2482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FFFFFF"/>
                          </a:solidFill>
                          <a:effectLst/>
                          <a:latin typeface="Arial" charset="0"/>
                          <a:ea typeface="メイリオ" pitchFamily="50" charset="-128"/>
                          <a:cs typeface="ＤＦＧ平成ゴシック体W7"/>
                        </a:rPr>
                        <a:t>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FFFFFF"/>
                          </a:solidFill>
                          <a:effectLst/>
                          <a:latin typeface="Arial" charset="0"/>
                          <a:ea typeface="メイリオ" pitchFamily="50" charset="-128"/>
                          <a:cs typeface="ＤＦＧ平成ゴシック体W7"/>
                        </a:rPr>
                        <a:t>Title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FFFFFF"/>
                          </a:solidFill>
                          <a:effectLst/>
                          <a:latin typeface="Arial" charset="0"/>
                          <a:ea typeface="メイリオ" pitchFamily="50" charset="-128"/>
                          <a:cs typeface="ＤＦＧ平成ゴシック体W7"/>
                        </a:rPr>
                        <a:t>Outline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13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2012.11.05</a:t>
                      </a:r>
                      <a:r>
                        <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rPr>
                        <a:t>～</a:t>
                      </a: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12.01</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Meteorological Data/Ideathon </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Held on Facebook with the cooperation of the Meteorological Agency, more than 100 participants.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3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2012.12.01</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6715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Meteorological Data Hackathon</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Held at MRI meeting room based on the results collected at the </a:t>
                      </a:r>
                      <a:r>
                        <a:rPr kumimoji="1" lang="en-US" altLang="ja-JP" sz="1100" b="0" i="0" u="none" strike="noStrike" cap="none" normalizeH="0" baseline="0" dirty="0" err="1" smtClean="0">
                          <a:ln>
                            <a:noFill/>
                          </a:ln>
                          <a:solidFill>
                            <a:srgbClr val="000000"/>
                          </a:solidFill>
                          <a:effectLst/>
                          <a:latin typeface="Arial" charset="0"/>
                          <a:ea typeface="メイリオ" pitchFamily="50" charset="-128"/>
                          <a:cs typeface="ＤＦＧ平成ゴシック体W7"/>
                        </a:rPr>
                        <a:t>Ideathon</a:t>
                      </a: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 event with about 50 participants.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3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2012.12.10</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Open Data Symposium</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Held at The Ito Hall, the University of Tokyo. Co-hosted by  Ministry of Internal Affairs and Communications, with About 260 participants.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3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2013.01.22</a:t>
                      </a:r>
                      <a:r>
                        <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rPr>
                        <a:t>～</a:t>
                      </a: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03.06</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Recruitment and evaluation of Japan Open Data Award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Evaluation and selection by the Utilization and Promotion Committee in consideration of  76 project works collected by the secretariat.</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482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2013.03.13</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mn-cs"/>
                        </a:rPr>
                        <a:t>Japan Open Data Award &amp; award </a:t>
                      </a: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ceremony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Awarded 13 groups as </a:t>
                      </a: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mn-cs"/>
                        </a:rPr>
                        <a:t>Japan Open Data Award</a:t>
                      </a:r>
                      <a:endParaRPr kumimoji="1" lang="ja-JP" altLang="en-US" sz="1100" b="0" i="0" u="none" strike="noStrike" cap="none" normalizeH="0" baseline="0" dirty="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7448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2013.10.02</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Open Data for Future</a:t>
                      </a:r>
                      <a:r>
                        <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rPr>
                        <a:t>～</a:t>
                      </a: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discussion of open data from the view point of developers</a:t>
                      </a:r>
                      <a:r>
                        <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rPr>
                        <a:t>～</a:t>
                      </a:r>
                      <a:endPar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Necessary function and activities were discussed to make the open data easier to utilize from the view point of developers aiming at formation of a developer community. Government, ministries, agencies and 11 groups were participated.</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482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2013.11.09</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Open data Ideathon</a:t>
                      </a:r>
                      <a:r>
                        <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rPr>
                        <a:t>（</a:t>
                      </a: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Hosted by METI/MIC)</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Held at Knowledge Capital, Grand Front Osaka, with 50 participants.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3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2013.11.21</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vMerge="1">
                  <a:txBody>
                    <a:bodyPr/>
                    <a:lstStyle/>
                    <a:p>
                      <a:endParaRPr kumimoji="1" lang="ja-JP" altLang="en-US"/>
                    </a:p>
                  </a:txBody>
                  <a:tcPr/>
                </a:tc>
                <a:tc>
                  <a:txBody>
                    <a:bodyPr/>
                    <a:lstStyle/>
                    <a:p>
                      <a:pPr marL="0" marR="0" lvl="0" indent="0" algn="l" defTabSz="6715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Held at Komaba Research Campus, the University of Tokyo, with about 80 participants.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482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2013.11.26</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Held at Matsue Open Source Lab, with about 40 participants.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3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2013.12.09</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The Open Data Symposium </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6715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Held at The Ito Hall, the University of Tokyo, co-hosted by Ministry of Internal Affairs and Communications, with about 260 participants.</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482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2014.02.07</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Use Case Contest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Held in Tokyo International Forum. There were applications of 48 works.</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3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2014.01</a:t>
                      </a:r>
                      <a:r>
                        <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rPr>
                        <a:t>～</a:t>
                      </a: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03</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Open Data Application Contest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Public subscription of application developments that linked seven kinds of proof experiments. There were 92 applications.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482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2014.03.13</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mn-cs"/>
                        </a:rPr>
                        <a:t>Japan Open Data Award &amp; Award </a:t>
                      </a: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ceremony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6715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Awarded 10 groups as </a:t>
                      </a: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mn-cs"/>
                        </a:rPr>
                        <a:t>Japan Open Data Award</a:t>
                      </a:r>
                      <a:endParaRPr kumimoji="1" lang="ja-JP" altLang="en-US" sz="1100" b="0" i="0" u="none" strike="noStrike" cap="none" normalizeH="0" baseline="0" dirty="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3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2014.10.24</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Arial" charset="0"/>
                          <a:ea typeface="メイリオ" pitchFamily="50" charset="-128"/>
                          <a:cs typeface="ＤＦＧ平成ゴシック体W7"/>
                        </a:rPr>
                        <a:t>Mashup Awards 10</a:t>
                      </a:r>
                      <a:endParaRPr kumimoji="1" lang="ja-JP" altLang="en-US" sz="1100" b="0" i="0" u="none" strike="noStrike" cap="none" normalizeH="0" baseline="0" smtClean="0">
                        <a:ln>
                          <a:noFill/>
                        </a:ln>
                        <a:solidFill>
                          <a:srgbClr val="000000"/>
                        </a:solidFill>
                        <a:effectLst/>
                        <a:latin typeface="Arial" charset="0"/>
                        <a:ea typeface="メイリオ" pitchFamily="50" charset="-128"/>
                        <a:cs typeface="ＤＦＧ平成ゴシック体W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Co-hosted by Cabinet Secretariat </a:t>
                      </a:r>
                      <a:r>
                        <a:rPr kumimoji="1" lang="zh-TW"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IT Strategic Headquarters,</a:t>
                      </a:r>
                      <a:r>
                        <a:rPr kumimoji="1" lang="zh-TW" altLang="en-US"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 </a:t>
                      </a: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MIC, METI and </a:t>
                      </a: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JIPDEC</a:t>
                      </a: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a:t>
                      </a:r>
                      <a:r>
                        <a:rPr kumimoji="1" lang="zh-TW" altLang="en-US"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 </a:t>
                      </a:r>
                      <a:r>
                        <a:rPr kumimoji="1" lang="en-US" altLang="ja-JP" sz="1100" b="0" i="0" u="none" strike="noStrike" cap="none" normalizeH="0" baseline="0" dirty="0" smtClean="0">
                          <a:ln>
                            <a:noFill/>
                          </a:ln>
                          <a:solidFill>
                            <a:srgbClr val="000000"/>
                          </a:solidFill>
                          <a:effectLst/>
                          <a:latin typeface="Arial" charset="0"/>
                          <a:ea typeface="メイリオ" pitchFamily="50" charset="-128"/>
                          <a:cs typeface="ＤＦＧ平成ゴシック体W7"/>
                        </a:rPr>
                        <a:t>There were 357 works.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22596" name="スライド番号プレースホルダー 3"/>
          <p:cNvSpPr>
            <a:spLocks noGrp="1"/>
          </p:cNvSpPr>
          <p:nvPr>
            <p:ph type="sldNum" sz="quarter" idx="10"/>
          </p:nvPr>
        </p:nvSpPr>
        <p:spPr>
          <a:noFill/>
        </p:spPr>
        <p:txBody>
          <a:bodyPr/>
          <a:lstStyle/>
          <a:p>
            <a:fld id="{736D06F5-3C58-472A-9B4D-1308BC71CA18}" type="slidenum">
              <a:rPr lang="ja-JP" altLang="en-US" smtClean="0"/>
              <a:pPr/>
              <a:t>10</a:t>
            </a:fld>
            <a:endParaRPr lang="en-US" altLang="ja-JP"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タイトル 4"/>
          <p:cNvSpPr>
            <a:spLocks noGrp="1"/>
          </p:cNvSpPr>
          <p:nvPr>
            <p:ph type="title"/>
          </p:nvPr>
        </p:nvSpPr>
        <p:spPr/>
        <p:txBody>
          <a:bodyPr/>
          <a:lstStyle/>
          <a:p>
            <a:r>
              <a:rPr lang="en-US" altLang="ja-JP" smtClean="0">
                <a:solidFill>
                  <a:schemeClr val="bg2"/>
                </a:solidFill>
                <a:latin typeface="Meiryo UI" pitchFamily="50" charset="-128"/>
                <a:ea typeface="Meiryo UI" pitchFamily="50" charset="-128"/>
                <a:cs typeface="Meiryo UI" pitchFamily="50" charset="-128"/>
              </a:rPr>
              <a:t>Meteorological Data Ideathon /Hackathon (2012)</a:t>
            </a:r>
            <a:endParaRPr lang="ja-JP" altLang="en-US" smtClean="0">
              <a:solidFill>
                <a:schemeClr val="bg2"/>
              </a:solidFill>
              <a:latin typeface="Meiryo UI" pitchFamily="50" charset="-128"/>
              <a:ea typeface="Meiryo UI" pitchFamily="50" charset="-128"/>
              <a:cs typeface="Meiryo UI" pitchFamily="50" charset="-128"/>
            </a:endParaRPr>
          </a:p>
        </p:txBody>
      </p:sp>
      <p:sp>
        <p:nvSpPr>
          <p:cNvPr id="23554" name="スライド番号プレースホルダ 3"/>
          <p:cNvSpPr>
            <a:spLocks noGrp="1"/>
          </p:cNvSpPr>
          <p:nvPr>
            <p:ph type="sldNum" sz="quarter" idx="10"/>
          </p:nvPr>
        </p:nvSpPr>
        <p:spPr>
          <a:noFill/>
        </p:spPr>
        <p:txBody>
          <a:bodyPr/>
          <a:lstStyle/>
          <a:p>
            <a:fld id="{AF985AAC-5A6B-477E-A0E2-9B363723E76F}" type="slidenum">
              <a:rPr lang="ja-JP" altLang="en-US" smtClean="0"/>
              <a:pPr/>
              <a:t>11</a:t>
            </a:fld>
            <a:endParaRPr lang="en-US" altLang="ja-JP" smtClean="0"/>
          </a:p>
        </p:txBody>
      </p:sp>
      <p:grpSp>
        <p:nvGrpSpPr>
          <p:cNvPr id="23555" name="図形グループ 8"/>
          <p:cNvGrpSpPr>
            <a:grpSpLocks/>
          </p:cNvGrpSpPr>
          <p:nvPr/>
        </p:nvGrpSpPr>
        <p:grpSpPr bwMode="auto">
          <a:xfrm>
            <a:off x="128588" y="2173288"/>
            <a:ext cx="9366250" cy="3200400"/>
            <a:chOff x="762000" y="1474952"/>
            <a:chExt cx="6726750" cy="2298400"/>
          </a:xfrm>
        </p:grpSpPr>
        <p:pic>
          <p:nvPicPr>
            <p:cNvPr id="23556" name="Picture 2"/>
            <p:cNvPicPr>
              <a:picLocks noChangeAspect="1" noChangeArrowheads="1"/>
            </p:cNvPicPr>
            <p:nvPr/>
          </p:nvPicPr>
          <p:blipFill>
            <a:blip r:embed="rId2"/>
            <a:srcRect/>
            <a:stretch>
              <a:fillRect/>
            </a:stretch>
          </p:blipFill>
          <p:spPr bwMode="auto">
            <a:xfrm>
              <a:off x="4477610" y="1474952"/>
              <a:ext cx="3011140" cy="2260433"/>
            </a:xfrm>
            <a:prstGeom prst="rect">
              <a:avLst/>
            </a:prstGeom>
            <a:noFill/>
            <a:ln w="9525">
              <a:noFill/>
              <a:miter lim="800000"/>
              <a:headEnd/>
              <a:tailEnd/>
            </a:ln>
          </p:spPr>
        </p:pic>
        <p:pic>
          <p:nvPicPr>
            <p:cNvPr id="23557" name="Picture 3"/>
            <p:cNvPicPr>
              <a:picLocks noChangeAspect="1" noChangeArrowheads="1"/>
            </p:cNvPicPr>
            <p:nvPr/>
          </p:nvPicPr>
          <p:blipFill>
            <a:blip r:embed="rId3"/>
            <a:srcRect/>
            <a:stretch>
              <a:fillRect/>
            </a:stretch>
          </p:blipFill>
          <p:spPr bwMode="auto">
            <a:xfrm>
              <a:off x="762000" y="1524000"/>
              <a:ext cx="3058232" cy="2249352"/>
            </a:xfrm>
            <a:prstGeom prst="rect">
              <a:avLst/>
            </a:prstGeom>
            <a:noFill/>
            <a:ln w="9525">
              <a:noFill/>
              <a:miter lim="800000"/>
              <a:headEnd/>
              <a:tailEnd/>
            </a:ln>
          </p:spPr>
        </p:pic>
        <p:sp>
          <p:nvSpPr>
            <p:cNvPr id="8" name="右矢印 7"/>
            <p:cNvSpPr/>
            <p:nvPr/>
          </p:nvSpPr>
          <p:spPr>
            <a:xfrm>
              <a:off x="3953147" y="2192667"/>
              <a:ext cx="353429" cy="663087"/>
            </a:xfrm>
            <a:prstGeom prst="rightArrow">
              <a:avLst/>
            </a:prstGeom>
            <a:ln/>
          </p:spPr>
          <p:style>
            <a:lnRef idx="0">
              <a:schemeClr val="accent1"/>
            </a:lnRef>
            <a:fillRef idx="3">
              <a:schemeClr val="accent1"/>
            </a:fillRef>
            <a:effectRef idx="3">
              <a:schemeClr val="accent1"/>
            </a:effectRef>
            <a:fontRef idx="minor">
              <a:schemeClr val="lt1"/>
            </a:fontRef>
          </p:style>
          <p:txBody>
            <a:bodyPr anchor="ctr"/>
            <a:lstStyle/>
            <a:p>
              <a:pPr algn="ctr" latinLnBrk="1">
                <a:defRPr/>
              </a:pPr>
              <a:endParaRPr kumimoji="0" lang="ja-JP" altLang="en-US">
                <a:solidFill>
                  <a:schemeClr val="bg2"/>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3"/>
          <p:cNvSpPr>
            <a:spLocks noGrp="1"/>
          </p:cNvSpPr>
          <p:nvPr>
            <p:ph type="title"/>
          </p:nvPr>
        </p:nvSpPr>
        <p:spPr/>
        <p:txBody>
          <a:bodyPr/>
          <a:lstStyle/>
          <a:p>
            <a:r>
              <a:rPr lang="en-US" altLang="ja-JP" sz="2800" smtClean="0">
                <a:solidFill>
                  <a:schemeClr val="bg2"/>
                </a:solidFill>
              </a:rPr>
              <a:t>Open Data for Future</a:t>
            </a:r>
            <a:endParaRPr lang="ja-JP" altLang="en-US" smtClean="0">
              <a:solidFill>
                <a:srgbClr val="404040"/>
              </a:solidFill>
            </a:endParaRPr>
          </a:p>
        </p:txBody>
      </p:sp>
      <p:sp>
        <p:nvSpPr>
          <p:cNvPr id="24578" name="スライド番号プレースホルダ 2"/>
          <p:cNvSpPr>
            <a:spLocks noGrp="1"/>
          </p:cNvSpPr>
          <p:nvPr>
            <p:ph type="sldNum" sz="quarter" idx="10"/>
          </p:nvPr>
        </p:nvSpPr>
        <p:spPr>
          <a:noFill/>
        </p:spPr>
        <p:txBody>
          <a:bodyPr/>
          <a:lstStyle/>
          <a:p>
            <a:fld id="{07F53560-3595-458B-83A3-59E1226E0960}" type="slidenum">
              <a:rPr lang="ja-JP" altLang="en-US" smtClean="0"/>
              <a:pPr/>
              <a:t>12</a:t>
            </a:fld>
            <a:endParaRPr lang="en-US" altLang="ja-JP" smtClean="0"/>
          </a:p>
        </p:txBody>
      </p:sp>
      <p:pic>
        <p:nvPicPr>
          <p:cNvPr id="24579" name="コンテンツ プレースホルダ 5" descr="\\spb-fs\プロジェクト\9210359 津國剛PL\P029050 (ODPC_H25)平成25年度情報流通連携基盤構築事業にむけたガバナンス検討」と普及に向けた調査・啓発業務\コンソーシアム作業\開発者支援\写真\IMG_0295.JPG"/>
          <p:cNvPicPr>
            <a:picLocks noGrp="1" noChangeAspect="1"/>
          </p:cNvPicPr>
          <p:nvPr>
            <p:ph idx="1"/>
          </p:nvPr>
        </p:nvPicPr>
        <p:blipFill>
          <a:blip r:embed="rId2"/>
          <a:srcRect l="-15073" r="-15073"/>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p:nvPr>
        </p:nvSpPr>
        <p:spPr/>
        <p:txBody>
          <a:bodyPr/>
          <a:lstStyle/>
          <a:p>
            <a:r>
              <a:rPr lang="en-US" altLang="ja-JP" dirty="0" smtClean="0">
                <a:solidFill>
                  <a:srgbClr val="404040"/>
                </a:solidFill>
              </a:rPr>
              <a:t>Japan Open Data Award</a:t>
            </a:r>
            <a:r>
              <a:rPr lang="ja-JP" altLang="en-US" dirty="0" smtClean="0">
                <a:solidFill>
                  <a:srgbClr val="404040"/>
                </a:solidFill>
              </a:rPr>
              <a:t>（</a:t>
            </a:r>
            <a:r>
              <a:rPr lang="en-US" altLang="ja-JP" dirty="0" smtClean="0">
                <a:solidFill>
                  <a:srgbClr val="404040"/>
                </a:solidFill>
              </a:rPr>
              <a:t>2012</a:t>
            </a:r>
            <a:r>
              <a:rPr lang="ja-JP" altLang="en-US" dirty="0">
                <a:solidFill>
                  <a:srgbClr val="404040"/>
                </a:solidFill>
              </a:rPr>
              <a:t> </a:t>
            </a:r>
            <a:r>
              <a:rPr lang="en-US" altLang="ja-JP" dirty="0" smtClean="0">
                <a:solidFill>
                  <a:srgbClr val="404040"/>
                </a:solidFill>
              </a:rPr>
              <a:t>&amp; </a:t>
            </a:r>
            <a:r>
              <a:rPr lang="en-US" altLang="ja-JP" dirty="0" smtClean="0">
                <a:solidFill>
                  <a:srgbClr val="404040"/>
                </a:solidFill>
              </a:rPr>
              <a:t>2013</a:t>
            </a:r>
            <a:r>
              <a:rPr lang="ja-JP" altLang="en-US" dirty="0" smtClean="0">
                <a:solidFill>
                  <a:srgbClr val="404040"/>
                </a:solidFill>
              </a:rPr>
              <a:t>）</a:t>
            </a:r>
          </a:p>
        </p:txBody>
      </p:sp>
      <p:pic>
        <p:nvPicPr>
          <p:cNvPr id="25602" name="Picture 4"/>
          <p:cNvPicPr>
            <a:picLocks noGrp="1" noChangeAspect="1" noChangeArrowheads="1"/>
          </p:cNvPicPr>
          <p:nvPr>
            <p:ph idx="1"/>
          </p:nvPr>
        </p:nvPicPr>
        <p:blipFill>
          <a:blip r:embed="rId2"/>
          <a:srcRect t="-18871" b="-18871"/>
          <a:stretch>
            <a:fillRect/>
          </a:stretch>
        </p:blipFill>
        <p:spPr/>
      </p:pic>
      <p:sp>
        <p:nvSpPr>
          <p:cNvPr id="25603" name="スライド番号プレースホルダ 3"/>
          <p:cNvSpPr>
            <a:spLocks noGrp="1"/>
          </p:cNvSpPr>
          <p:nvPr>
            <p:ph type="sldNum" sz="quarter" idx="10"/>
          </p:nvPr>
        </p:nvSpPr>
        <p:spPr>
          <a:noFill/>
        </p:spPr>
        <p:txBody>
          <a:bodyPr/>
          <a:lstStyle/>
          <a:p>
            <a:fld id="{38F93DE1-0568-4EA4-9615-1EEFC1A7C4F3}" type="slidenum">
              <a:rPr lang="ja-JP" altLang="en-US" smtClean="0"/>
              <a:pPr/>
              <a:t>13</a:t>
            </a:fld>
            <a:endParaRPr lang="en-US" altLang="ja-JP"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title"/>
          </p:nvPr>
        </p:nvSpPr>
        <p:spPr/>
        <p:txBody>
          <a:bodyPr/>
          <a:lstStyle/>
          <a:p>
            <a:r>
              <a:rPr lang="en-US" altLang="ja-JP" dirty="0" smtClean="0">
                <a:solidFill>
                  <a:srgbClr val="404040"/>
                </a:solidFill>
              </a:rPr>
              <a:t>Open Data Symposium</a:t>
            </a:r>
            <a:r>
              <a:rPr lang="ja-JP" altLang="en-US" dirty="0" smtClean="0">
                <a:solidFill>
                  <a:srgbClr val="404040"/>
                </a:solidFill>
              </a:rPr>
              <a:t>（</a:t>
            </a:r>
            <a:r>
              <a:rPr lang="en-US" altLang="ja-JP" dirty="0" smtClean="0">
                <a:solidFill>
                  <a:srgbClr val="404040"/>
                </a:solidFill>
              </a:rPr>
              <a:t>2012</a:t>
            </a:r>
            <a:r>
              <a:rPr lang="ja-JP" altLang="en-US" dirty="0" smtClean="0">
                <a:solidFill>
                  <a:srgbClr val="404040"/>
                </a:solidFill>
              </a:rPr>
              <a:t> </a:t>
            </a:r>
            <a:r>
              <a:rPr lang="en-US" altLang="ja-JP" dirty="0" smtClean="0">
                <a:solidFill>
                  <a:srgbClr val="404040"/>
                </a:solidFill>
              </a:rPr>
              <a:t>&amp; 2013</a:t>
            </a:r>
            <a:r>
              <a:rPr lang="ja-JP" altLang="en-US" dirty="0" smtClean="0">
                <a:solidFill>
                  <a:srgbClr val="404040"/>
                </a:solidFill>
              </a:rPr>
              <a:t>）</a:t>
            </a:r>
          </a:p>
        </p:txBody>
      </p:sp>
      <p:sp>
        <p:nvSpPr>
          <p:cNvPr id="26626" name="スライド番号プレースホルダー 3"/>
          <p:cNvSpPr>
            <a:spLocks noGrp="1"/>
          </p:cNvSpPr>
          <p:nvPr>
            <p:ph type="sldNum" sz="quarter" idx="10"/>
          </p:nvPr>
        </p:nvSpPr>
        <p:spPr>
          <a:noFill/>
        </p:spPr>
        <p:txBody>
          <a:bodyPr/>
          <a:lstStyle/>
          <a:p>
            <a:fld id="{488AA208-B597-4F5B-AAEF-5E5ACAD31A69}" type="slidenum">
              <a:rPr lang="ja-JP" altLang="en-US" smtClean="0"/>
              <a:pPr/>
              <a:t>14</a:t>
            </a:fld>
            <a:endParaRPr lang="en-US" altLang="ja-JP" smtClean="0"/>
          </a:p>
        </p:txBody>
      </p:sp>
      <p:pic>
        <p:nvPicPr>
          <p:cNvPr id="26627" name="Picture 2"/>
          <p:cNvPicPr>
            <a:picLocks noGrp="1" noChangeAspect="1" noChangeArrowheads="1"/>
          </p:cNvPicPr>
          <p:nvPr>
            <p:ph idx="1"/>
          </p:nvPr>
        </p:nvPicPr>
        <p:blipFill>
          <a:blip r:embed="rId2"/>
          <a:srcRect t="-1270" b="-1270"/>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p:nvPr>
        </p:nvSpPr>
        <p:spPr/>
        <p:txBody>
          <a:bodyPr/>
          <a:lstStyle/>
          <a:p>
            <a:r>
              <a:rPr lang="en-US" altLang="ja-JP" dirty="0" smtClean="0">
                <a:solidFill>
                  <a:srgbClr val="404040"/>
                </a:solidFill>
              </a:rPr>
              <a:t>Open Data Symposium</a:t>
            </a:r>
            <a:r>
              <a:rPr lang="ja-JP" altLang="en-US" dirty="0" smtClean="0">
                <a:solidFill>
                  <a:srgbClr val="404040"/>
                </a:solidFill>
              </a:rPr>
              <a:t>（</a:t>
            </a:r>
            <a:r>
              <a:rPr lang="en-US" altLang="ja-JP" dirty="0" smtClean="0">
                <a:solidFill>
                  <a:srgbClr val="404040"/>
                </a:solidFill>
              </a:rPr>
              <a:t>2012 &amp; 2013</a:t>
            </a:r>
            <a:r>
              <a:rPr lang="ja-JP" altLang="en-US" dirty="0" smtClean="0">
                <a:solidFill>
                  <a:srgbClr val="404040"/>
                </a:solidFill>
              </a:rPr>
              <a:t>）</a:t>
            </a:r>
            <a:endParaRPr lang="ja-JP" altLang="en-US" dirty="0" smtClean="0">
              <a:solidFill>
                <a:srgbClr val="404040"/>
              </a:solidFill>
            </a:endParaRPr>
          </a:p>
        </p:txBody>
      </p:sp>
      <p:sp>
        <p:nvSpPr>
          <p:cNvPr id="27650" name="スライド番号プレースホルダー 3"/>
          <p:cNvSpPr>
            <a:spLocks noGrp="1"/>
          </p:cNvSpPr>
          <p:nvPr>
            <p:ph type="sldNum" sz="quarter" idx="10"/>
          </p:nvPr>
        </p:nvSpPr>
        <p:spPr>
          <a:noFill/>
        </p:spPr>
        <p:txBody>
          <a:bodyPr/>
          <a:lstStyle/>
          <a:p>
            <a:fld id="{502B7799-4F63-481D-98A2-24BB38B2A042}" type="slidenum">
              <a:rPr lang="ja-JP" altLang="en-US" smtClean="0"/>
              <a:pPr/>
              <a:t>15</a:t>
            </a:fld>
            <a:endParaRPr lang="en-US" altLang="ja-JP" smtClean="0"/>
          </a:p>
        </p:txBody>
      </p:sp>
      <p:pic>
        <p:nvPicPr>
          <p:cNvPr id="27651" name="Picture 3"/>
          <p:cNvPicPr>
            <a:picLocks noGrp="1" noChangeAspect="1" noChangeArrowheads="1"/>
          </p:cNvPicPr>
          <p:nvPr>
            <p:ph idx="1"/>
          </p:nvPr>
        </p:nvPicPr>
        <p:blipFill>
          <a:blip r:embed="rId2"/>
          <a:srcRect t="-14542" b="-14542"/>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p:txBody>
          <a:bodyPr/>
          <a:lstStyle/>
          <a:p>
            <a:r>
              <a:rPr lang="en-US" altLang="en-US" sz="2300" smtClean="0">
                <a:solidFill>
                  <a:srgbClr val="404040"/>
                </a:solidFill>
              </a:rPr>
              <a:t>Open Data Application</a:t>
            </a:r>
            <a:r>
              <a:rPr lang="en-US" altLang="ja-JP" sz="2300" smtClean="0">
                <a:solidFill>
                  <a:srgbClr val="404040"/>
                </a:solidFill>
              </a:rPr>
              <a:t> </a:t>
            </a:r>
            <a:r>
              <a:rPr lang="en-US" altLang="en-US" sz="2300" smtClean="0">
                <a:solidFill>
                  <a:srgbClr val="404040"/>
                </a:solidFill>
              </a:rPr>
              <a:t>Contest</a:t>
            </a:r>
            <a:r>
              <a:rPr lang="en-US" altLang="ja-JP" sz="2300" smtClean="0">
                <a:solidFill>
                  <a:srgbClr val="404040"/>
                </a:solidFill>
              </a:rPr>
              <a:t/>
            </a:r>
            <a:br>
              <a:rPr lang="en-US" altLang="ja-JP" sz="2300" smtClean="0">
                <a:solidFill>
                  <a:srgbClr val="404040"/>
                </a:solidFill>
              </a:rPr>
            </a:br>
            <a:r>
              <a:rPr lang="en-US" altLang="ja-JP" sz="2300" smtClean="0">
                <a:solidFill>
                  <a:srgbClr val="404040"/>
                </a:solidFill>
              </a:rPr>
              <a:t>http://www.opendata.gr.jp/2013contest/</a:t>
            </a:r>
            <a:endParaRPr lang="ja-JP" altLang="en-US" sz="2300" smtClean="0">
              <a:solidFill>
                <a:srgbClr val="404040"/>
              </a:solidFill>
            </a:endParaRPr>
          </a:p>
        </p:txBody>
      </p:sp>
      <p:sp>
        <p:nvSpPr>
          <p:cNvPr id="28674" name="コンテンツ プレースホルダー 2"/>
          <p:cNvSpPr>
            <a:spLocks noGrp="1"/>
          </p:cNvSpPr>
          <p:nvPr>
            <p:ph idx="1"/>
          </p:nvPr>
        </p:nvSpPr>
        <p:spPr/>
        <p:txBody>
          <a:bodyPr/>
          <a:lstStyle/>
          <a:p>
            <a:r>
              <a:rPr lang="ja-JP" altLang="en-US" smtClean="0"/>
              <a:t>Invite the public to join the application development that utilizes public data as open data </a:t>
            </a:r>
            <a:r>
              <a:rPr lang="en-US" altLang="ja-JP" smtClean="0"/>
              <a:t>created by seven kinds of demonstration experiments to promote utilization of the public data in private enterprise.</a:t>
            </a:r>
          </a:p>
          <a:p>
            <a:endParaRPr lang="ja-JP" altLang="en-US" smtClean="0"/>
          </a:p>
          <a:p>
            <a:r>
              <a:rPr lang="en-US" altLang="ja-JP" smtClean="0"/>
              <a:t>Seven categories: The local government administration information / social capital / sightseeing / disaster prevention / public transport / statistics information, data catalogue / hay fever related information</a:t>
            </a:r>
          </a:p>
          <a:p>
            <a:r>
              <a:rPr lang="en-US" altLang="ja-JP" smtClean="0"/>
              <a:t>Acquisition API is based on the external specification for the Information promotion collaboration platform system</a:t>
            </a:r>
            <a:endParaRPr lang="ja-JP" altLang="en-US" smtClean="0"/>
          </a:p>
          <a:p>
            <a:endParaRPr lang="ja-JP" altLang="en-US" smtClean="0"/>
          </a:p>
        </p:txBody>
      </p:sp>
      <p:sp>
        <p:nvSpPr>
          <p:cNvPr id="28675" name="スライド番号プレースホルダー 3"/>
          <p:cNvSpPr>
            <a:spLocks noGrp="1"/>
          </p:cNvSpPr>
          <p:nvPr>
            <p:ph type="sldNum" sz="quarter" idx="10"/>
          </p:nvPr>
        </p:nvSpPr>
        <p:spPr>
          <a:noFill/>
        </p:spPr>
        <p:txBody>
          <a:bodyPr/>
          <a:lstStyle/>
          <a:p>
            <a:fld id="{7300F1D3-B0C6-494D-8D84-BDA23E70ED3D}" type="slidenum">
              <a:rPr lang="ja-JP" altLang="en-US" smtClean="0"/>
              <a:pPr/>
              <a:t>16</a:t>
            </a:fld>
            <a:endParaRPr lang="en-US" altLang="ja-JP" smtClean="0"/>
          </a:p>
        </p:txBody>
      </p:sp>
      <p:sp>
        <p:nvSpPr>
          <p:cNvPr id="13" name="下矢印 12"/>
          <p:cNvSpPr/>
          <p:nvPr/>
        </p:nvSpPr>
        <p:spPr bwMode="auto">
          <a:xfrm>
            <a:off x="2655888" y="2244725"/>
            <a:ext cx="533400" cy="685800"/>
          </a:xfrm>
          <a:prstGeom prst="downArrow">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latinLnBrk="1">
              <a:defRPr/>
            </a:pPr>
            <a:endParaRPr kumimoji="0" lang="ja-JP" altLang="en-US" sz="2400">
              <a:solidFill>
                <a:schemeClr val="tx1"/>
              </a:solidFill>
              <a:latin typeface="ＤＦＧ華康ゴシック体W5"/>
              <a:ea typeface="ＤＦＧ平成ゴシック体W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タイトル 1"/>
          <p:cNvSpPr>
            <a:spLocks noGrp="1"/>
          </p:cNvSpPr>
          <p:nvPr>
            <p:ph type="title"/>
          </p:nvPr>
        </p:nvSpPr>
        <p:spPr>
          <a:xfrm>
            <a:off x="415925" y="333375"/>
            <a:ext cx="9134475" cy="581025"/>
          </a:xfrm>
        </p:spPr>
        <p:txBody>
          <a:bodyPr/>
          <a:lstStyle/>
          <a:p>
            <a:r>
              <a:rPr lang="en-US" altLang="en-US" sz="2200" smtClean="0">
                <a:solidFill>
                  <a:srgbClr val="404040"/>
                </a:solidFill>
              </a:rPr>
              <a:t>As a result of examination, the following works were awarded among 92 applications.</a:t>
            </a:r>
            <a:endParaRPr lang="ja-JP" altLang="en-US" sz="2200" smtClean="0">
              <a:solidFill>
                <a:srgbClr val="404040"/>
              </a:solidFill>
            </a:endParaRPr>
          </a:p>
        </p:txBody>
      </p:sp>
      <p:graphicFrame>
        <p:nvGraphicFramePr>
          <p:cNvPr id="29761" name="Group 65"/>
          <p:cNvGraphicFramePr>
            <a:graphicFrameLocks noGrp="1"/>
          </p:cNvGraphicFramePr>
          <p:nvPr>
            <p:ph idx="1"/>
          </p:nvPr>
        </p:nvGraphicFramePr>
        <p:xfrm>
          <a:off x="350838" y="1143000"/>
          <a:ext cx="9380537" cy="4545333"/>
        </p:xfrm>
        <a:graphic>
          <a:graphicData uri="http://schemas.openxmlformats.org/drawingml/2006/table">
            <a:tbl>
              <a:tblPr/>
              <a:tblGrid>
                <a:gridCol w="2239962"/>
                <a:gridCol w="2971800"/>
                <a:gridCol w="4168775"/>
              </a:tblGrid>
              <a:tr h="241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Prize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Applicant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rgbClr val="FFFFFF"/>
                          </a:solidFill>
                          <a:effectLst/>
                          <a:latin typeface="メイリオ" pitchFamily="50" charset="-128"/>
                          <a:ea typeface="メイリオ" pitchFamily="50" charset="-128"/>
                          <a:cs typeface="メイリオ" pitchFamily="50" charset="-128"/>
                        </a:rPr>
                        <a:t>Prize-Winning Application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241300">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Best</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Hakuhodo i-studio</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Mr. Pollen </a:t>
                      </a:r>
                      <a:r>
                        <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rPr>
                        <a:t>（</a:t>
                      </a: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kafunkun.com</a:t>
                      </a:r>
                      <a:r>
                        <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Excellent</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jig.jp Co.,Ltd,Team megasaba</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Photo Location Hunter !</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41300">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Fine Work</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Tokyo International University, Sato laboratory</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odStatViewer</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116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Technique ※</a:t>
                      </a:r>
                      <a:endParaRPr kumimoji="0"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Code for Platinum Society</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Base Application for Data Creators who Support the Platinum Society. LinkData.org</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116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Interfaculty Initiative in Information Studies at Tokyo University, Nakao Laboratory</a:t>
                      </a:r>
                      <a:endParaRPr kumimoji="0" lang="zh-TW" altLang="en-US"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000000"/>
                          </a:solidFill>
                          <a:effectLst/>
                          <a:latin typeface="メイリオ" pitchFamily="50" charset="-128"/>
                          <a:ea typeface="メイリオ" pitchFamily="50" charset="-128"/>
                          <a:cs typeface="メイリオ" pitchFamily="50" charset="-128"/>
                        </a:rPr>
                        <a:t>BeaconCast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41300">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Takashi Tokuda</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Safety Compass for Kyoto City</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1163">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Local Government Information Demonstration</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Miyagi Technical HighSchool,</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en-US" sz="1000" b="0" i="0" u="none" strike="noStrike" cap="none" normalizeH="0" baseline="0" smtClean="0">
                          <a:ln>
                            <a:noFill/>
                          </a:ln>
                          <a:solidFill>
                            <a:srgbClr val="464646"/>
                          </a:solidFill>
                          <a:effectLst/>
                          <a:latin typeface="ヒラギノ角ゴ Pro W6"/>
                          <a:ea typeface="ヒラギノ角ゴ Pro W6"/>
                          <a:cs typeface="ヒラギノ角ゴ Pro W6"/>
                        </a:rPr>
                        <a:t>～Disaster Prevention Bag for</a:t>
                      </a: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 </a:t>
                      </a:r>
                      <a:r>
                        <a:rPr kumimoji="1" lang="en-US" altLang="en-US" sz="1000" b="0" i="0" u="none" strike="noStrike" cap="none" normalizeH="0" baseline="0" smtClean="0">
                          <a:ln>
                            <a:noFill/>
                          </a:ln>
                          <a:solidFill>
                            <a:srgbClr val="464646"/>
                          </a:solidFill>
                          <a:effectLst/>
                          <a:latin typeface="ヒラギノ角ゴ Pro W6"/>
                          <a:ea typeface="ヒラギノ角ゴ Pro W6"/>
                          <a:cs typeface="ヒラギノ角ゴ Pro W6"/>
                        </a:rPr>
                        <a:t>Information～ iSHelper</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41300">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Social Capital Demonstration</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HORIZON Co., Ltd</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Application to Support the Visually Impaired</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1163">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Tourism Demonstration</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Kyoto Flower Tourism Limited Company</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Local Navi</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41300">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Disaster Prevention Demonstration</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Super Dimension Japan GIS</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Tsunami Evacuation Navi</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41300">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Public Transportation Demonstration</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Yukihiko Shigesada</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3DYamanote Line Clock</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1163">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Statistics and Catalogue Demonstration</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Ayaka Okada</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Hello Town!</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1163">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Hay Fever Related Information Demonstration</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Hakuhodo i-studio</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50000"/>
                        </a:spcBef>
                        <a:spcAft>
                          <a:spcPct val="0"/>
                        </a:spcAft>
                        <a:buClr>
                          <a:schemeClr val="accent2"/>
                        </a:buClr>
                        <a:buSzTx/>
                        <a:buFont typeface="平成明朝"/>
                        <a:buNone/>
                        <a:tabLst/>
                      </a:pP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Mr. Pollen </a:t>
                      </a:r>
                      <a:r>
                        <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rPr>
                        <a:t>（</a:t>
                      </a: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kafunkun.com</a:t>
                      </a:r>
                      <a:r>
                        <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rPr>
                        <a:t>）</a:t>
                      </a:r>
                      <a:r>
                        <a:rPr kumimoji="1" lang="en-US" altLang="ja-JP" sz="1000" b="0" i="0" u="none" strike="noStrike" cap="none" normalizeH="0" baseline="0" smtClean="0">
                          <a:ln>
                            <a:noFill/>
                          </a:ln>
                          <a:solidFill>
                            <a:srgbClr val="464646"/>
                          </a:solidFill>
                          <a:effectLst/>
                          <a:latin typeface="ヒラギノ角ゴ Pro W6"/>
                          <a:ea typeface="ヒラギノ角ゴ Pro W6"/>
                          <a:cs typeface="ヒラギノ角ゴ Pro W6"/>
                        </a:rPr>
                        <a:t>※Double Prize Winning with the Best Prize</a:t>
                      </a:r>
                      <a:endParaRPr kumimoji="1" lang="ja-JP" altLang="en-US" sz="1000" b="0" i="0" u="none" strike="noStrike" cap="none" normalizeH="0" baseline="0" smtClean="0">
                        <a:ln>
                          <a:noFill/>
                        </a:ln>
                        <a:solidFill>
                          <a:srgbClr val="464646"/>
                        </a:solidFill>
                        <a:effectLst/>
                        <a:latin typeface="ヒラギノ角ゴ Pro W6"/>
                        <a:ea typeface="ヒラギノ角ゴ Pro W6"/>
                        <a:cs typeface="ヒラギノ角ゴ Pro W6"/>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
        <p:nvSpPr>
          <p:cNvPr id="29758" name="スライド番号プレースホルダー 3"/>
          <p:cNvSpPr>
            <a:spLocks noGrp="1"/>
          </p:cNvSpPr>
          <p:nvPr>
            <p:ph type="sldNum" sz="quarter" idx="10"/>
          </p:nvPr>
        </p:nvSpPr>
        <p:spPr>
          <a:noFill/>
        </p:spPr>
        <p:txBody>
          <a:bodyPr/>
          <a:lstStyle/>
          <a:p>
            <a:fld id="{F9AA489B-563B-4EF0-BF2A-8C79AF583151}" type="slidenum">
              <a:rPr lang="ja-JP" altLang="en-US" smtClean="0"/>
              <a:pPr/>
              <a:t>17</a:t>
            </a:fld>
            <a:endParaRPr lang="en-US" altLang="ja-JP"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タイトル 1"/>
          <p:cNvSpPr>
            <a:spLocks noGrp="1"/>
          </p:cNvSpPr>
          <p:nvPr>
            <p:ph type="title"/>
          </p:nvPr>
        </p:nvSpPr>
        <p:spPr/>
        <p:txBody>
          <a:bodyPr/>
          <a:lstStyle/>
          <a:p>
            <a:r>
              <a:rPr lang="en-US" altLang="ja-JP" smtClean="0">
                <a:solidFill>
                  <a:srgbClr val="404040"/>
                </a:solidFill>
              </a:rPr>
              <a:t>Open Data Application Contest</a:t>
            </a:r>
          </a:p>
        </p:txBody>
      </p:sp>
      <p:sp>
        <p:nvSpPr>
          <p:cNvPr id="30722" name="スライド番号プレースホルダー 3"/>
          <p:cNvSpPr>
            <a:spLocks noGrp="1"/>
          </p:cNvSpPr>
          <p:nvPr>
            <p:ph type="sldNum" sz="quarter" idx="10"/>
          </p:nvPr>
        </p:nvSpPr>
        <p:spPr>
          <a:noFill/>
        </p:spPr>
        <p:txBody>
          <a:bodyPr/>
          <a:lstStyle/>
          <a:p>
            <a:fld id="{38E4F4E6-F723-4B30-9538-FD59941BDB4D}" type="slidenum">
              <a:rPr lang="ja-JP" altLang="en-US" smtClean="0"/>
              <a:pPr/>
              <a:t>18</a:t>
            </a:fld>
            <a:endParaRPr lang="en-US" altLang="ja-JP" smtClean="0"/>
          </a:p>
        </p:txBody>
      </p:sp>
      <p:sp>
        <p:nvSpPr>
          <p:cNvPr id="30723" name="テキスト ボックス 9"/>
          <p:cNvSpPr txBox="1">
            <a:spLocks noChangeArrowheads="1"/>
          </p:cNvSpPr>
          <p:nvPr/>
        </p:nvSpPr>
        <p:spPr bwMode="auto">
          <a:xfrm>
            <a:off x="6804025" y="11376025"/>
            <a:ext cx="1033463" cy="581025"/>
          </a:xfrm>
          <a:prstGeom prst="rect">
            <a:avLst/>
          </a:prstGeom>
          <a:noFill/>
          <a:ln w="9525">
            <a:noFill/>
            <a:miter lim="800000"/>
            <a:headEnd/>
            <a:tailEnd/>
          </a:ln>
        </p:spPr>
        <p:txBody>
          <a:bodyPr>
            <a:spAutoFit/>
          </a:bodyPr>
          <a:lstStyle/>
          <a:p>
            <a:pPr latinLnBrk="1"/>
            <a:r>
              <a:rPr lang="ja-JP" altLang="en-US" sz="1600">
                <a:solidFill>
                  <a:schemeClr val="bg2"/>
                </a:solidFill>
                <a:latin typeface="メイリオ" pitchFamily="50" charset="-128"/>
                <a:ea typeface="メイリオ" pitchFamily="50" charset="-128"/>
                <a:cs typeface="メイリオ" pitchFamily="50" charset="-128"/>
              </a:rPr>
              <a:t>会場風景</a:t>
            </a:r>
            <a:r>
              <a:rPr lang="en-US" altLang="ja-JP" sz="1600">
                <a:solidFill>
                  <a:schemeClr val="bg2"/>
                </a:solidFill>
                <a:latin typeface="メイリオ" pitchFamily="50" charset="-128"/>
                <a:ea typeface="メイリオ" pitchFamily="50" charset="-128"/>
                <a:cs typeface="メイリオ" pitchFamily="50" charset="-128"/>
              </a:rPr>
              <a:t>2</a:t>
            </a:r>
            <a:endParaRPr lang="ja-JP" altLang="en-US" sz="1600">
              <a:solidFill>
                <a:schemeClr val="bg2"/>
              </a:solidFill>
              <a:latin typeface="メイリオ" pitchFamily="50" charset="-128"/>
              <a:ea typeface="メイリオ" pitchFamily="50" charset="-128"/>
              <a:cs typeface="メイリオ" pitchFamily="50" charset="-128"/>
            </a:endParaRPr>
          </a:p>
        </p:txBody>
      </p:sp>
      <p:pic>
        <p:nvPicPr>
          <p:cNvPr id="30724" name="Picture 2"/>
          <p:cNvPicPr>
            <a:picLocks noChangeAspect="1" noChangeArrowheads="1"/>
          </p:cNvPicPr>
          <p:nvPr/>
        </p:nvPicPr>
        <p:blipFill>
          <a:blip r:embed="rId2"/>
          <a:srcRect/>
          <a:stretch>
            <a:fillRect/>
          </a:stretch>
        </p:blipFill>
        <p:spPr bwMode="auto">
          <a:xfrm>
            <a:off x="631825" y="3573463"/>
            <a:ext cx="3432175" cy="2468562"/>
          </a:xfrm>
          <a:prstGeom prst="rect">
            <a:avLst/>
          </a:prstGeom>
          <a:noFill/>
          <a:ln w="9525">
            <a:noFill/>
            <a:miter lim="800000"/>
            <a:headEnd/>
            <a:tailEnd/>
          </a:ln>
        </p:spPr>
      </p:pic>
      <p:pic>
        <p:nvPicPr>
          <p:cNvPr id="30725" name="Picture 3"/>
          <p:cNvPicPr>
            <a:picLocks noChangeAspect="1" noChangeArrowheads="1"/>
          </p:cNvPicPr>
          <p:nvPr/>
        </p:nvPicPr>
        <p:blipFill>
          <a:blip r:embed="rId3"/>
          <a:srcRect/>
          <a:stretch>
            <a:fillRect/>
          </a:stretch>
        </p:blipFill>
        <p:spPr bwMode="auto">
          <a:xfrm>
            <a:off x="4214813" y="3582988"/>
            <a:ext cx="3425825" cy="2468562"/>
          </a:xfrm>
          <a:prstGeom prst="rect">
            <a:avLst/>
          </a:prstGeom>
          <a:noFill/>
          <a:ln w="9525">
            <a:noFill/>
            <a:miter lim="800000"/>
            <a:headEnd/>
            <a:tailEnd/>
          </a:ln>
        </p:spPr>
      </p:pic>
      <p:pic>
        <p:nvPicPr>
          <p:cNvPr id="30726" name="Picture 4"/>
          <p:cNvPicPr>
            <a:picLocks noChangeAspect="1" noChangeArrowheads="1"/>
          </p:cNvPicPr>
          <p:nvPr/>
        </p:nvPicPr>
        <p:blipFill>
          <a:blip r:embed="rId4"/>
          <a:srcRect/>
          <a:stretch>
            <a:fillRect/>
          </a:stretch>
        </p:blipFill>
        <p:spPr bwMode="auto">
          <a:xfrm>
            <a:off x="7729538" y="3582988"/>
            <a:ext cx="1408112" cy="2468562"/>
          </a:xfrm>
          <a:prstGeom prst="rect">
            <a:avLst/>
          </a:prstGeom>
          <a:noFill/>
          <a:ln w="9525">
            <a:noFill/>
            <a:miter lim="800000"/>
            <a:headEnd/>
            <a:tailEnd/>
          </a:ln>
        </p:spPr>
      </p:pic>
      <p:pic>
        <p:nvPicPr>
          <p:cNvPr id="30727" name="Picture 5"/>
          <p:cNvPicPr>
            <a:picLocks noChangeAspect="1" noChangeArrowheads="1"/>
          </p:cNvPicPr>
          <p:nvPr/>
        </p:nvPicPr>
        <p:blipFill>
          <a:blip r:embed="rId5"/>
          <a:srcRect/>
          <a:stretch>
            <a:fillRect/>
          </a:stretch>
        </p:blipFill>
        <p:spPr bwMode="auto">
          <a:xfrm>
            <a:off x="631825" y="1341438"/>
            <a:ext cx="8486775" cy="207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a:spLocks noGrp="1"/>
          </p:cNvSpPr>
          <p:nvPr>
            <p:ph type="title"/>
          </p:nvPr>
        </p:nvSpPr>
        <p:spPr/>
        <p:txBody>
          <a:bodyPr/>
          <a:lstStyle/>
          <a:p>
            <a:r>
              <a:rPr lang="en-US" altLang="ja-JP" smtClean="0"/>
              <a:t>Mashup Awards 10</a:t>
            </a:r>
            <a:endParaRPr lang="ja-JP" altLang="en-US" smtClean="0"/>
          </a:p>
        </p:txBody>
      </p:sp>
      <p:sp>
        <p:nvSpPr>
          <p:cNvPr id="31746" name="コンテンツ プレースホルダー 2"/>
          <p:cNvSpPr>
            <a:spLocks noGrp="1"/>
          </p:cNvSpPr>
          <p:nvPr>
            <p:ph sz="half" idx="1"/>
          </p:nvPr>
        </p:nvSpPr>
        <p:spPr>
          <a:xfrm>
            <a:off x="315913" y="1143000"/>
            <a:ext cx="9183687" cy="2514600"/>
          </a:xfrm>
        </p:spPr>
        <p:txBody>
          <a:bodyPr/>
          <a:lstStyle/>
          <a:p>
            <a:pPr>
              <a:lnSpc>
                <a:spcPct val="90000"/>
              </a:lnSpc>
            </a:pPr>
            <a:r>
              <a:rPr lang="en-US" altLang="en-US" sz="1900" smtClean="0"/>
              <a:t>Establish a new prize "Open Data Section " from 2014.</a:t>
            </a:r>
          </a:p>
          <a:p>
            <a:pPr>
              <a:lnSpc>
                <a:spcPct val="90000"/>
              </a:lnSpc>
            </a:pPr>
            <a:r>
              <a:rPr lang="en-US" altLang="en-US" sz="1900" smtClean="0"/>
              <a:t>Open Data Promotion Consortium participates as an administration partner with Cabinet Secretariat IT Strategic Headquarters, MIC, METI and JIPDC. </a:t>
            </a:r>
          </a:p>
          <a:p>
            <a:pPr>
              <a:lnSpc>
                <a:spcPct val="90000"/>
              </a:lnSpc>
            </a:pPr>
            <a:r>
              <a:rPr lang="en-US" altLang="en-US" sz="1900" smtClean="0"/>
              <a:t>Choose either “business section” or "trial model section" and apply.</a:t>
            </a:r>
          </a:p>
          <a:p>
            <a:pPr>
              <a:lnSpc>
                <a:spcPct val="90000"/>
              </a:lnSpc>
            </a:pPr>
            <a:r>
              <a:rPr lang="en-US" altLang="en-US" sz="1900" smtClean="0"/>
              <a:t>Recruit the open data partner (data provider)</a:t>
            </a:r>
          </a:p>
          <a:p>
            <a:pPr>
              <a:lnSpc>
                <a:spcPct val="90000"/>
              </a:lnSpc>
            </a:pPr>
            <a:r>
              <a:rPr lang="en-US" altLang="en-US" sz="1900" smtClean="0"/>
              <a:t>The work </a:t>
            </a:r>
            <a:r>
              <a:rPr lang="en-US" altLang="ja-JP" sz="1900" smtClean="0"/>
              <a:t>for</a:t>
            </a:r>
            <a:r>
              <a:rPr lang="en-US" altLang="en-US" sz="1900" smtClean="0"/>
              <a:t> other contest is acceptable.</a:t>
            </a:r>
          </a:p>
        </p:txBody>
      </p:sp>
      <p:pic>
        <p:nvPicPr>
          <p:cNvPr id="31747" name="Picture 2"/>
          <p:cNvPicPr>
            <a:picLocks noGrp="1" noChangeAspect="1" noChangeArrowheads="1"/>
          </p:cNvPicPr>
          <p:nvPr>
            <p:ph sz="half" idx="2"/>
          </p:nvPr>
        </p:nvPicPr>
        <p:blipFill>
          <a:blip r:embed="rId2"/>
          <a:srcRect l="-3706" r="-3706"/>
          <a:stretch>
            <a:fillRect/>
          </a:stretch>
        </p:blipFill>
        <p:spPr>
          <a:xfrm>
            <a:off x="315913" y="3810000"/>
            <a:ext cx="9182100" cy="2601913"/>
          </a:xfrm>
        </p:spPr>
      </p:pic>
      <p:sp>
        <p:nvSpPr>
          <p:cNvPr id="31748" name="スライド番号プレースホルダー 3"/>
          <p:cNvSpPr>
            <a:spLocks noGrp="1"/>
          </p:cNvSpPr>
          <p:nvPr>
            <p:ph type="sldNum" sz="quarter" idx="10"/>
          </p:nvPr>
        </p:nvSpPr>
        <p:spPr>
          <a:noFill/>
        </p:spPr>
        <p:txBody>
          <a:bodyPr/>
          <a:lstStyle/>
          <a:p>
            <a:fld id="{046990E7-46CC-49F4-B86F-0A8D7ED44514}" type="slidenum">
              <a:rPr lang="ja-JP" altLang="en-US" smtClean="0"/>
              <a:pPr/>
              <a:t>19</a:t>
            </a:fld>
            <a:endParaRPr lang="en-US" altLang="ja-JP" smtClean="0"/>
          </a:p>
        </p:txBody>
      </p:sp>
      <p:sp>
        <p:nvSpPr>
          <p:cNvPr id="31749" name="テキスト ボックス 5"/>
          <p:cNvSpPr txBox="1">
            <a:spLocks noChangeArrowheads="1"/>
          </p:cNvSpPr>
          <p:nvPr/>
        </p:nvSpPr>
        <p:spPr bwMode="auto">
          <a:xfrm>
            <a:off x="7877175" y="700088"/>
            <a:ext cx="2028825" cy="277812"/>
          </a:xfrm>
          <a:prstGeom prst="rect">
            <a:avLst/>
          </a:prstGeom>
          <a:noFill/>
          <a:ln w="9525">
            <a:noFill/>
            <a:miter lim="800000"/>
            <a:headEnd/>
            <a:tailEnd/>
          </a:ln>
        </p:spPr>
        <p:txBody>
          <a:bodyPr wrap="none">
            <a:spAutoFit/>
          </a:bodyPr>
          <a:lstStyle/>
          <a:p>
            <a:pPr latinLnBrk="1"/>
            <a:r>
              <a:rPr lang="en-US" altLang="ja-JP" sz="1200">
                <a:solidFill>
                  <a:schemeClr val="bg2"/>
                </a:solidFill>
                <a:latin typeface="メイリオ" pitchFamily="50" charset="-128"/>
                <a:ea typeface="メイリオ" pitchFamily="50" charset="-128"/>
                <a:cs typeface="メイリオ" pitchFamily="50" charset="-128"/>
              </a:rPr>
              <a:t>http://mashupaward.jp/</a:t>
            </a:r>
            <a:endParaRPr lang="ja-JP" altLang="en-US" sz="1200">
              <a:solidFill>
                <a:schemeClr val="bg2"/>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4"/>
          <p:cNvSpPr>
            <a:spLocks noGrp="1"/>
          </p:cNvSpPr>
          <p:nvPr>
            <p:ph type="title"/>
          </p:nvPr>
        </p:nvSpPr>
        <p:spPr/>
        <p:txBody>
          <a:bodyPr/>
          <a:lstStyle/>
          <a:p>
            <a:r>
              <a:rPr lang="en-US" altLang="ja-JP" smtClean="0">
                <a:solidFill>
                  <a:srgbClr val="404040"/>
                </a:solidFill>
              </a:rPr>
              <a:t>Open data Promotion Consortium</a:t>
            </a:r>
          </a:p>
        </p:txBody>
      </p:sp>
      <p:sp>
        <p:nvSpPr>
          <p:cNvPr id="14338" name="コンテンツ プレースホルダー 5"/>
          <p:cNvSpPr>
            <a:spLocks noGrp="1"/>
          </p:cNvSpPr>
          <p:nvPr>
            <p:ph idx="1"/>
          </p:nvPr>
        </p:nvSpPr>
        <p:spPr/>
        <p:txBody>
          <a:bodyPr/>
          <a:lstStyle/>
          <a:p>
            <a:r>
              <a:rPr lang="en-US" altLang="ja-JP" smtClean="0"/>
              <a:t>Establishment</a:t>
            </a:r>
          </a:p>
          <a:p>
            <a:pPr lvl="1"/>
            <a:r>
              <a:rPr lang="en-US" altLang="ja-JP" smtClean="0">
                <a:latin typeface="ＭＳ Ｐゴシック" charset="-128"/>
                <a:ea typeface="ＭＳ Ｐゴシック" charset="-128"/>
              </a:rPr>
              <a:t>July, 2012</a:t>
            </a:r>
            <a:endParaRPr lang="ja-JP" altLang="en-US" smtClean="0">
              <a:latin typeface="ＭＳ Ｐゴシック" charset="-128"/>
              <a:ea typeface="ＭＳ Ｐゴシック" charset="-128"/>
            </a:endParaRPr>
          </a:p>
          <a:p>
            <a:r>
              <a:rPr lang="en-US" altLang="ja-JP" smtClean="0"/>
              <a:t>Purpose</a:t>
            </a:r>
          </a:p>
          <a:p>
            <a:pPr lvl="1"/>
            <a:r>
              <a:rPr lang="en-US" altLang="ja-JP" smtClean="0">
                <a:latin typeface="ＭＳ Ｐゴシック" charset="-128"/>
                <a:ea typeface="ＭＳ Ｐゴシック" charset="-128"/>
              </a:rPr>
              <a:t>Infrastructure maintenance of open data promotion</a:t>
            </a:r>
            <a:endParaRPr lang="ja-JP" altLang="en-US" smtClean="0">
              <a:latin typeface="ＭＳ Ｐゴシック" charset="-128"/>
              <a:ea typeface="ＭＳ Ｐゴシック" charset="-128"/>
            </a:endParaRPr>
          </a:p>
          <a:p>
            <a:r>
              <a:rPr lang="en-US" altLang="ja-JP" smtClean="0"/>
              <a:t>Main activities</a:t>
            </a:r>
            <a:endParaRPr lang="ja-JP" altLang="en-US" smtClean="0"/>
          </a:p>
          <a:p>
            <a:pPr lvl="1"/>
            <a:r>
              <a:rPr lang="en-US" altLang="ja-JP" smtClean="0">
                <a:latin typeface="ＭＳ Ｐゴシック" charset="-128"/>
                <a:ea typeface="ＭＳ Ｐゴシック" charset="-128"/>
              </a:rPr>
              <a:t>Research activities (mainly, the technological standard and license)</a:t>
            </a:r>
            <a:endParaRPr lang="ja-JP" altLang="en-US" smtClean="0">
              <a:latin typeface="ＭＳ Ｐゴシック" charset="-128"/>
              <a:ea typeface="ＭＳ Ｐゴシック" charset="-128"/>
            </a:endParaRPr>
          </a:p>
          <a:p>
            <a:pPr lvl="1"/>
            <a:r>
              <a:rPr lang="en-US" altLang="ja-JP" smtClean="0">
                <a:latin typeface="ＭＳ Ｐゴシック" charset="-128"/>
                <a:ea typeface="ＭＳ Ｐゴシック" charset="-128"/>
              </a:rPr>
              <a:t>Promotional and educational activities (Distributing / sharing information and discussing new services etc.)</a:t>
            </a:r>
            <a:endParaRPr lang="ja-JP" altLang="en-US" smtClean="0">
              <a:latin typeface="ＭＳ Ｐゴシック" charset="-128"/>
              <a:ea typeface="ＭＳ Ｐゴシック" charset="-128"/>
            </a:endParaRPr>
          </a:p>
          <a:p>
            <a:r>
              <a:rPr lang="en-US" altLang="ja-JP" smtClean="0"/>
              <a:t>Membership</a:t>
            </a:r>
            <a:endParaRPr lang="ja-JP" altLang="en-US" smtClean="0"/>
          </a:p>
          <a:p>
            <a:pPr lvl="1"/>
            <a:r>
              <a:rPr lang="en-US" altLang="ja-JP" smtClean="0">
                <a:latin typeface="ＭＳ Ｐゴシック" charset="-128"/>
                <a:ea typeface="ＭＳ Ｐゴシック" charset="-128"/>
              </a:rPr>
              <a:t>Corporate members: 174 groups</a:t>
            </a:r>
          </a:p>
          <a:p>
            <a:pPr lvl="1"/>
            <a:r>
              <a:rPr lang="en-US" altLang="ja-JP" smtClean="0">
                <a:latin typeface="ＭＳ Ｐゴシック" charset="-128"/>
                <a:ea typeface="ＭＳ Ｐゴシック" charset="-128"/>
              </a:rPr>
              <a:t>Local government members : 19 groups</a:t>
            </a:r>
            <a:endParaRPr lang="ja-JP" altLang="en-US" smtClean="0">
              <a:latin typeface="ＭＳ Ｐゴシック" charset="-128"/>
              <a:ea typeface="ＭＳ Ｐゴシック" charset="-128"/>
            </a:endParaRPr>
          </a:p>
          <a:p>
            <a:pPr lvl="1"/>
            <a:r>
              <a:rPr lang="en-US" altLang="ja-JP" smtClean="0">
                <a:latin typeface="ＭＳ Ｐゴシック" charset="-128"/>
                <a:ea typeface="ＭＳ Ｐゴシック" charset="-128"/>
              </a:rPr>
              <a:t>Expert members: 5 people</a:t>
            </a:r>
          </a:p>
          <a:p>
            <a:pPr lvl="1"/>
            <a:endParaRPr lang="ja-JP" altLang="en-US" smtClean="0">
              <a:latin typeface="ＭＳ Ｐゴシック" charset="-128"/>
              <a:ea typeface="ＭＳ Ｐゴシック" charset="-128"/>
            </a:endParaRPr>
          </a:p>
          <a:p>
            <a:pPr lvl="1">
              <a:buFont typeface="ヒラギノ角ゴ ProN W3"/>
              <a:buNone/>
            </a:pPr>
            <a:endParaRPr lang="ja-JP" altLang="en-US" smtClean="0">
              <a:latin typeface="ＭＳ Ｐゴシック" charset="-128"/>
              <a:ea typeface="ＭＳ Ｐゴシック" charset="-128"/>
            </a:endParaRPr>
          </a:p>
        </p:txBody>
      </p:sp>
      <p:sp>
        <p:nvSpPr>
          <p:cNvPr id="14339" name="スライド番号プレースホルダー 3"/>
          <p:cNvSpPr>
            <a:spLocks noGrp="1"/>
          </p:cNvSpPr>
          <p:nvPr>
            <p:ph type="sldNum" sz="quarter" idx="10"/>
          </p:nvPr>
        </p:nvSpPr>
        <p:spPr>
          <a:noFill/>
        </p:spPr>
        <p:txBody>
          <a:bodyPr/>
          <a:lstStyle/>
          <a:p>
            <a:fld id="{27F3A296-75D8-465D-B0B7-AA279AC05577}" type="slidenum">
              <a:rPr lang="ja-JP" altLang="en-US" smtClean="0"/>
              <a:pPr/>
              <a:t>2</a:t>
            </a:fld>
            <a:endParaRPr lang="en-US" altLang="ja-JP"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p:cNvSpPr>
            <a:spLocks noGrp="1"/>
          </p:cNvSpPr>
          <p:nvPr>
            <p:ph type="title"/>
          </p:nvPr>
        </p:nvSpPr>
        <p:spPr/>
        <p:txBody>
          <a:bodyPr/>
          <a:lstStyle/>
          <a:p>
            <a:r>
              <a:rPr lang="en-US" altLang="ja-JP" smtClean="0">
                <a:solidFill>
                  <a:srgbClr val="404040"/>
                </a:solidFill>
              </a:rPr>
              <a:t>Introducing activities at international arena</a:t>
            </a:r>
          </a:p>
        </p:txBody>
      </p:sp>
      <p:sp>
        <p:nvSpPr>
          <p:cNvPr id="32770" name="コンテンツ プレースホルダー 2"/>
          <p:cNvSpPr>
            <a:spLocks noGrp="1"/>
          </p:cNvSpPr>
          <p:nvPr>
            <p:ph idx="1"/>
          </p:nvPr>
        </p:nvSpPr>
        <p:spPr/>
        <p:txBody>
          <a:bodyPr/>
          <a:lstStyle/>
          <a:p>
            <a:pPr>
              <a:lnSpc>
                <a:spcPct val="90000"/>
              </a:lnSpc>
            </a:pPr>
            <a:r>
              <a:rPr lang="en-US" altLang="ja-JP" smtClean="0"/>
              <a:t>“Internet Governance Forum 2013”</a:t>
            </a:r>
            <a:endParaRPr lang="ja-JP" altLang="en-US" smtClean="0"/>
          </a:p>
          <a:p>
            <a:pPr lvl="1">
              <a:lnSpc>
                <a:spcPct val="90000"/>
              </a:lnSpc>
            </a:pPr>
            <a:r>
              <a:rPr lang="en-US" altLang="ja-JP" smtClean="0">
                <a:latin typeface="ＭＳ Ｐゴシック" charset="-128"/>
                <a:ea typeface="ＭＳ Ｐゴシック" charset="-128"/>
              </a:rPr>
              <a:t>Announcing the situation of domestic open data strategy development, major projects and activity targets on a theme called “Open data developments in Japan”.</a:t>
            </a:r>
          </a:p>
          <a:p>
            <a:pPr lvl="1">
              <a:lnSpc>
                <a:spcPct val="90000"/>
              </a:lnSpc>
              <a:buFont typeface="ヒラギノ角ゴ ProN W3"/>
              <a:buNone/>
            </a:pPr>
            <a:endParaRPr lang="en-US" altLang="ja-JP" smtClean="0">
              <a:latin typeface="ＭＳ Ｐゴシック" charset="-128"/>
              <a:ea typeface="ＭＳ Ｐゴシック" charset="-128"/>
            </a:endParaRPr>
          </a:p>
          <a:p>
            <a:pPr>
              <a:lnSpc>
                <a:spcPct val="90000"/>
              </a:lnSpc>
            </a:pPr>
            <a:r>
              <a:rPr lang="en-US" altLang="ja-JP" smtClean="0"/>
              <a:t>ITU-T Workshop: “Internet of Things – Trends and Challenges in Standardization”, 2014</a:t>
            </a:r>
          </a:p>
          <a:p>
            <a:pPr lvl="1">
              <a:lnSpc>
                <a:spcPct val="90000"/>
              </a:lnSpc>
            </a:pPr>
            <a:r>
              <a:rPr lang="ja-JP" altLang="en-US" smtClean="0">
                <a:latin typeface="ＭＳ Ｐゴシック" charset="-128"/>
                <a:ea typeface="ＭＳ Ｐゴシック" charset="-128"/>
              </a:rPr>
              <a:t>Calling for needs of standardization that connects IoT field to the open data field by introducing the demonstration experiment in the workshop held by standardization organization ITU-T of the United Nation</a:t>
            </a:r>
            <a:r>
              <a:rPr lang="en-US" altLang="ja-JP" smtClean="0">
                <a:latin typeface="ＭＳ Ｐゴシック" charset="-128"/>
                <a:ea typeface="ＭＳ Ｐゴシック" charset="-128"/>
              </a:rPr>
              <a:t>.</a:t>
            </a:r>
          </a:p>
          <a:p>
            <a:pPr lvl="1">
              <a:lnSpc>
                <a:spcPct val="90000"/>
              </a:lnSpc>
              <a:buFont typeface="ヒラギノ角ゴ ProN W3"/>
              <a:buNone/>
            </a:pPr>
            <a:endParaRPr lang="en-US" altLang="ja-JP" smtClean="0">
              <a:latin typeface="ＭＳ Ｐゴシック" charset="-128"/>
              <a:ea typeface="ＭＳ Ｐゴシック" charset="-128"/>
            </a:endParaRPr>
          </a:p>
          <a:p>
            <a:pPr>
              <a:lnSpc>
                <a:spcPct val="90000"/>
              </a:lnSpc>
            </a:pPr>
            <a:r>
              <a:rPr lang="en-US" altLang="ja-JP" smtClean="0"/>
              <a:t>OECD: “</a:t>
            </a:r>
            <a:r>
              <a:rPr lang="en-US" altLang="ja-JP" b="1" smtClean="0"/>
              <a:t>Global Forum on the Knowledge Economy 2014”</a:t>
            </a:r>
          </a:p>
          <a:p>
            <a:pPr lvl="1">
              <a:lnSpc>
                <a:spcPct val="90000"/>
              </a:lnSpc>
            </a:pPr>
            <a:r>
              <a:rPr lang="en-US" altLang="ja-JP" smtClean="0">
                <a:latin typeface="ＭＳ Ｐゴシック" charset="-128"/>
                <a:ea typeface="ＭＳ Ｐゴシック" charset="-128"/>
                <a:hlinkClick r:id="rId2"/>
              </a:rPr>
              <a:t>http://www.oecd.org/sti/global-forum-knowledge-economy-2014.htm</a:t>
            </a:r>
            <a:endParaRPr lang="en-US" altLang="ja-JP" smtClean="0">
              <a:latin typeface="ＭＳ Ｐゴシック" charset="-128"/>
              <a:ea typeface="ＭＳ Ｐゴシック" charset="-128"/>
            </a:endParaRPr>
          </a:p>
          <a:p>
            <a:pPr lvl="1">
              <a:lnSpc>
                <a:spcPct val="90000"/>
              </a:lnSpc>
              <a:buFont typeface="ヒラギノ角ゴ ProN W3"/>
              <a:buNone/>
            </a:pPr>
            <a:endParaRPr lang="en-US" altLang="ja-JP" smtClean="0">
              <a:latin typeface="ＭＳ Ｐゴシック" charset="-128"/>
              <a:ea typeface="ＭＳ Ｐゴシック" charset="-128"/>
            </a:endParaRPr>
          </a:p>
          <a:p>
            <a:pPr>
              <a:lnSpc>
                <a:spcPct val="90000"/>
              </a:lnSpc>
            </a:pPr>
            <a:r>
              <a:rPr lang="en-US" altLang="ja-JP" smtClean="0"/>
              <a:t>20</a:t>
            </a:r>
            <a:r>
              <a:rPr lang="en-US" altLang="ja-JP" baseline="30000" smtClean="0"/>
              <a:t>th</a:t>
            </a:r>
            <a:r>
              <a:rPr lang="en-US" altLang="ja-JP" smtClean="0"/>
              <a:t> ITS World Congress Tokyo 2013</a:t>
            </a:r>
          </a:p>
          <a:p>
            <a:pPr lvl="1">
              <a:lnSpc>
                <a:spcPct val="90000"/>
              </a:lnSpc>
            </a:pPr>
            <a:r>
              <a:rPr lang="en-US" altLang="ja-JP" b="1" smtClean="0">
                <a:latin typeface="ＭＳ Ｐゴシック" charset="-128"/>
                <a:ea typeface="ＭＳ Ｐゴシック" charset="-128"/>
              </a:rPr>
              <a:t>Introducing activities of the consortium in Japan in the session “Data Integration Issues and Standardization - Creating Connected World Around Vehicles”.</a:t>
            </a:r>
            <a:endParaRPr lang="ja-JP" altLang="en-US" smtClean="0">
              <a:latin typeface="ＭＳ Ｐゴシック" charset="-128"/>
              <a:ea typeface="ＭＳ Ｐゴシック" charset="-128"/>
            </a:endParaRPr>
          </a:p>
        </p:txBody>
      </p:sp>
      <p:sp>
        <p:nvSpPr>
          <p:cNvPr id="32771" name="スライド番号プレースホルダー 3"/>
          <p:cNvSpPr>
            <a:spLocks noGrp="1"/>
          </p:cNvSpPr>
          <p:nvPr>
            <p:ph type="sldNum" sz="quarter" idx="10"/>
          </p:nvPr>
        </p:nvSpPr>
        <p:spPr>
          <a:noFill/>
        </p:spPr>
        <p:txBody>
          <a:bodyPr/>
          <a:lstStyle/>
          <a:p>
            <a:fld id="{D8B2CE4F-887A-4FA6-9F95-97F7133C8674}" type="slidenum">
              <a:rPr lang="ja-JP" altLang="en-US" smtClean="0"/>
              <a:pPr/>
              <a:t>20</a:t>
            </a:fld>
            <a:endParaRPr lang="en-US" altLang="ja-JP"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1"/>
          <p:cNvSpPr>
            <a:spLocks noGrp="1"/>
          </p:cNvSpPr>
          <p:nvPr>
            <p:ph type="title"/>
          </p:nvPr>
        </p:nvSpPr>
        <p:spPr/>
        <p:txBody>
          <a:bodyPr/>
          <a:lstStyle/>
          <a:p>
            <a:r>
              <a:rPr lang="en-US" altLang="ja-JP" sz="2200" smtClean="0">
                <a:solidFill>
                  <a:srgbClr val="404040"/>
                </a:solidFill>
              </a:rPr>
              <a:t>Information Promotion, Minister for Internal Affairs and Communications award (2014)</a:t>
            </a:r>
            <a:endParaRPr lang="ja-JP" altLang="en-US" sz="2200" smtClean="0">
              <a:solidFill>
                <a:srgbClr val="404040"/>
              </a:solidFill>
            </a:endParaRPr>
          </a:p>
        </p:txBody>
      </p:sp>
      <p:sp>
        <p:nvSpPr>
          <p:cNvPr id="33794" name="コンテンツ プレースホルダー 2"/>
          <p:cNvSpPr>
            <a:spLocks noGrp="1"/>
          </p:cNvSpPr>
          <p:nvPr>
            <p:ph idx="1"/>
          </p:nvPr>
        </p:nvSpPr>
        <p:spPr>
          <a:xfrm>
            <a:off x="350838" y="1143000"/>
            <a:ext cx="9355137" cy="5268913"/>
          </a:xfrm>
        </p:spPr>
        <p:txBody>
          <a:bodyPr/>
          <a:lstStyle/>
          <a:p>
            <a:r>
              <a:rPr lang="en-US" altLang="ja-JP" smtClean="0"/>
              <a:t>Open Data Promotion Consortium received Minister for Internal Affairs and Communications award as contribution to information promotion (corporate/group sector) on October 6, 2014.</a:t>
            </a:r>
          </a:p>
          <a:p>
            <a:pPr lvl="1"/>
            <a:r>
              <a:rPr lang="ja-JP" altLang="en-US" smtClean="0">
                <a:latin typeface="ＭＳ Ｐゴシック" charset="-128"/>
                <a:ea typeface="ＭＳ Ｐゴシック" charset="-128"/>
              </a:rPr>
              <a:t>By contributing to the development of “Basic concept of data release of ministries for secondary use promotion (Guideline)” and "Government Standard Terms of Use" (version 1.0) which was the model of the new </a:t>
            </a:r>
            <a:r>
              <a:rPr lang="en-US" altLang="ja-JP" smtClean="0">
                <a:latin typeface="ＭＳ Ｐゴシック" charset="-128"/>
                <a:ea typeface="ＭＳ Ｐゴシック" charset="-128"/>
              </a:rPr>
              <a:t>terms of use of the homepage for each ministry, it led the promotion of the open data strategy of our country with cooperation for our governmental policy making related to the open data. </a:t>
            </a:r>
          </a:p>
        </p:txBody>
      </p:sp>
      <p:sp>
        <p:nvSpPr>
          <p:cNvPr id="33795" name="スライド番号プレースホルダー 3"/>
          <p:cNvSpPr>
            <a:spLocks noGrp="1"/>
          </p:cNvSpPr>
          <p:nvPr>
            <p:ph type="sldNum" sz="quarter" idx="10"/>
          </p:nvPr>
        </p:nvSpPr>
        <p:spPr>
          <a:noFill/>
        </p:spPr>
        <p:txBody>
          <a:bodyPr/>
          <a:lstStyle/>
          <a:p>
            <a:fld id="{02C0BE7E-EF40-46E6-AA23-EA04EBB86222}" type="slidenum">
              <a:rPr lang="ja-JP" altLang="en-US" smtClean="0"/>
              <a:pPr/>
              <a:t>21</a:t>
            </a:fld>
            <a:endParaRPr lang="en-US" altLang="ja-JP" smtClean="0"/>
          </a:p>
        </p:txBody>
      </p:sp>
      <p:pic>
        <p:nvPicPr>
          <p:cNvPr id="33796" name="Picture 2" descr="1hyosyosiki.jpg"/>
          <p:cNvPicPr>
            <a:picLocks noChangeAspect="1" noChangeArrowheads="1"/>
          </p:cNvPicPr>
          <p:nvPr/>
        </p:nvPicPr>
        <p:blipFill>
          <a:blip r:embed="rId2"/>
          <a:srcRect/>
          <a:stretch>
            <a:fillRect/>
          </a:stretch>
        </p:blipFill>
        <p:spPr bwMode="auto">
          <a:xfrm>
            <a:off x="822325" y="3709988"/>
            <a:ext cx="3657600" cy="2743200"/>
          </a:xfrm>
          <a:prstGeom prst="rect">
            <a:avLst/>
          </a:prstGeom>
          <a:noFill/>
          <a:ln w="9525">
            <a:noFill/>
            <a:miter lim="800000"/>
            <a:headEnd/>
            <a:tailEnd/>
          </a:ln>
        </p:spPr>
      </p:pic>
      <p:pic>
        <p:nvPicPr>
          <p:cNvPr id="33797" name="Picture 4" descr="hyosyosiki2.jpg"/>
          <p:cNvPicPr>
            <a:picLocks noChangeAspect="1" noChangeArrowheads="1"/>
          </p:cNvPicPr>
          <p:nvPr/>
        </p:nvPicPr>
        <p:blipFill>
          <a:blip r:embed="rId3"/>
          <a:srcRect/>
          <a:stretch>
            <a:fillRect/>
          </a:stretch>
        </p:blipFill>
        <p:spPr bwMode="auto">
          <a:xfrm>
            <a:off x="5384800" y="3783013"/>
            <a:ext cx="36576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4"/>
          <p:cNvSpPr>
            <a:spLocks noGrp="1"/>
          </p:cNvSpPr>
          <p:nvPr>
            <p:ph type="title"/>
          </p:nvPr>
        </p:nvSpPr>
        <p:spPr>
          <a:xfrm>
            <a:off x="2112963" y="2225675"/>
            <a:ext cx="7089775" cy="1912938"/>
          </a:xfrm>
        </p:spPr>
        <p:txBody>
          <a:bodyPr/>
          <a:lstStyle/>
          <a:p>
            <a:r>
              <a:rPr lang="en-US" altLang="ja-JP" smtClean="0">
                <a:solidFill>
                  <a:srgbClr val="404040"/>
                </a:solidFill>
                <a:latin typeface="メイリオ" pitchFamily="50" charset="-128"/>
                <a:ea typeface="メイリオ" pitchFamily="50" charset="-128"/>
                <a:cs typeface="メイリオ" pitchFamily="50" charset="-128"/>
              </a:rPr>
              <a:t>Expectation to the new corporation (VLED)</a:t>
            </a:r>
          </a:p>
        </p:txBody>
      </p:sp>
      <p:sp>
        <p:nvSpPr>
          <p:cNvPr id="6" name="テキスト プレースホルダ 5"/>
          <p:cNvSpPr>
            <a:spLocks noGrp="1"/>
          </p:cNvSpPr>
          <p:nvPr>
            <p:ph type="body" idx="1"/>
          </p:nvPr>
        </p:nvSpPr>
        <p:spPr>
          <a:xfrm>
            <a:off x="2112963" y="4432300"/>
            <a:ext cx="7089775" cy="1500188"/>
          </a:xfrm>
        </p:spPr>
        <p:txBody>
          <a:bodyPr>
            <a:normAutofit/>
          </a:bodyPr>
          <a:lstStyle/>
          <a:p>
            <a:pPr defTabSz="972616">
              <a:buFont typeface="平成明朝" pitchFamily="17" charset="-128"/>
              <a:buNone/>
              <a:tabLst>
                <a:tab pos="775291" algn="l"/>
              </a:tabLst>
              <a:defRPr/>
            </a:pPr>
            <a:endParaRPr lang="ja-JP" altLang="en-US"/>
          </a:p>
        </p:txBody>
      </p:sp>
      <p:sp>
        <p:nvSpPr>
          <p:cNvPr id="34819" name="スライド番号プレースホルダ 3"/>
          <p:cNvSpPr>
            <a:spLocks noGrp="1"/>
          </p:cNvSpPr>
          <p:nvPr>
            <p:ph type="sldNum" sz="quarter" idx="10"/>
          </p:nvPr>
        </p:nvSpPr>
        <p:spPr>
          <a:noFill/>
        </p:spPr>
        <p:txBody>
          <a:bodyPr/>
          <a:lstStyle/>
          <a:p>
            <a:fld id="{B18D4A83-317E-4B0C-B75F-8EF94FD2D2CA}" type="slidenum">
              <a:rPr lang="ja-JP" altLang="en-US" smtClean="0"/>
              <a:pPr/>
              <a:t>22</a:t>
            </a:fld>
            <a:endParaRPr lang="en-US" altLang="ja-JP"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4"/>
          <p:cNvSpPr>
            <a:spLocks noGrp="1"/>
          </p:cNvSpPr>
          <p:nvPr>
            <p:ph type="title"/>
          </p:nvPr>
        </p:nvSpPr>
        <p:spPr>
          <a:xfrm>
            <a:off x="895350" y="2209800"/>
            <a:ext cx="8307388" cy="2139950"/>
          </a:xfrm>
        </p:spPr>
        <p:txBody>
          <a:bodyPr/>
          <a:lstStyle/>
          <a:p>
            <a:r>
              <a:rPr lang="en-US" altLang="ja-JP" smtClean="0">
                <a:solidFill>
                  <a:srgbClr val="404040"/>
                </a:solidFill>
                <a:latin typeface="メイリオ" pitchFamily="50" charset="-128"/>
                <a:ea typeface="メイリオ" pitchFamily="50" charset="-128"/>
                <a:cs typeface="メイリオ" pitchFamily="50" charset="-128"/>
              </a:rPr>
              <a:t>Realization of original purpose of open data</a:t>
            </a:r>
          </a:p>
        </p:txBody>
      </p:sp>
      <p:sp>
        <p:nvSpPr>
          <p:cNvPr id="6" name="テキスト プレースホルダ 5"/>
          <p:cNvSpPr>
            <a:spLocks noGrp="1"/>
          </p:cNvSpPr>
          <p:nvPr>
            <p:ph type="body" idx="1"/>
          </p:nvPr>
        </p:nvSpPr>
        <p:spPr>
          <a:xfrm>
            <a:off x="895350" y="4724400"/>
            <a:ext cx="8307388" cy="1208088"/>
          </a:xfrm>
        </p:spPr>
        <p:txBody>
          <a:bodyPr>
            <a:normAutofit/>
          </a:bodyPr>
          <a:lstStyle/>
          <a:p>
            <a:pPr defTabSz="972616">
              <a:buFont typeface="平成明朝" pitchFamily="17" charset="-128"/>
              <a:buNone/>
              <a:tabLst>
                <a:tab pos="775291" algn="l"/>
              </a:tabLst>
              <a:defRPr/>
            </a:pPr>
            <a:endParaRPr lang="ja-JP" altLang="en-US"/>
          </a:p>
        </p:txBody>
      </p:sp>
      <p:sp>
        <p:nvSpPr>
          <p:cNvPr id="35843" name="スライド番号プレースホルダ 3"/>
          <p:cNvSpPr>
            <a:spLocks noGrp="1"/>
          </p:cNvSpPr>
          <p:nvPr>
            <p:ph type="sldNum" sz="quarter" idx="10"/>
          </p:nvPr>
        </p:nvSpPr>
        <p:spPr>
          <a:noFill/>
        </p:spPr>
        <p:txBody>
          <a:bodyPr/>
          <a:lstStyle/>
          <a:p>
            <a:fld id="{E8D52BB7-C86C-495E-A5A2-E6F076A700CF}" type="slidenum">
              <a:rPr lang="ja-JP" altLang="en-US" smtClean="0"/>
              <a:pPr/>
              <a:t>23</a:t>
            </a:fld>
            <a:endParaRPr lang="en-US" altLang="ja-JP"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6"/>
          <p:cNvSpPr>
            <a:spLocks noGrp="1"/>
          </p:cNvSpPr>
          <p:nvPr>
            <p:ph type="title"/>
          </p:nvPr>
        </p:nvSpPr>
        <p:spPr>
          <a:xfrm>
            <a:off x="895350" y="2209800"/>
            <a:ext cx="8307388" cy="2139950"/>
          </a:xfrm>
        </p:spPr>
        <p:txBody>
          <a:bodyPr/>
          <a:lstStyle/>
          <a:p>
            <a:r>
              <a:rPr lang="ja-JP" altLang="en-US" smtClean="0">
                <a:solidFill>
                  <a:srgbClr val="404040"/>
                </a:solidFill>
                <a:latin typeface="メイリオ" pitchFamily="50" charset="-128"/>
                <a:ea typeface="メイリオ" pitchFamily="50" charset="-128"/>
                <a:cs typeface="メイリオ" pitchFamily="50" charset="-128"/>
              </a:rPr>
              <a:t>（１）</a:t>
            </a:r>
            <a:r>
              <a:rPr lang="en-US" altLang="ja-JP" smtClean="0">
                <a:solidFill>
                  <a:srgbClr val="404040"/>
                </a:solidFill>
                <a:latin typeface="メイリオ" pitchFamily="50" charset="-128"/>
                <a:ea typeface="メイリオ" pitchFamily="50" charset="-128"/>
                <a:cs typeface="メイリオ" pitchFamily="50" charset="-128"/>
              </a:rPr>
              <a:t/>
            </a:r>
            <a:br>
              <a:rPr lang="en-US" altLang="ja-JP" smtClean="0">
                <a:solidFill>
                  <a:srgbClr val="404040"/>
                </a:solidFill>
                <a:latin typeface="メイリオ" pitchFamily="50" charset="-128"/>
                <a:ea typeface="メイリオ" pitchFamily="50" charset="-128"/>
                <a:cs typeface="メイリオ" pitchFamily="50" charset="-128"/>
              </a:rPr>
            </a:br>
            <a:r>
              <a:rPr lang="en-US" altLang="ja-JP" smtClean="0">
                <a:solidFill>
                  <a:srgbClr val="404040"/>
                </a:solidFill>
                <a:latin typeface="メイリオ" pitchFamily="50" charset="-128"/>
                <a:ea typeface="メイリオ" pitchFamily="50" charset="-128"/>
                <a:cs typeface="メイリオ" pitchFamily="50" charset="-128"/>
              </a:rPr>
              <a:t>Open data as a new public-private cooperation model</a:t>
            </a:r>
            <a:endParaRPr lang="ja-JP" altLang="en-US" smtClean="0">
              <a:solidFill>
                <a:srgbClr val="404040"/>
              </a:solidFill>
              <a:latin typeface="メイリオ" pitchFamily="50" charset="-128"/>
              <a:ea typeface="メイリオ" pitchFamily="50" charset="-128"/>
              <a:cs typeface="メイリオ" pitchFamily="50" charset="-128"/>
            </a:endParaRPr>
          </a:p>
        </p:txBody>
      </p:sp>
      <p:sp>
        <p:nvSpPr>
          <p:cNvPr id="8" name="テキスト プレースホルダ 7"/>
          <p:cNvSpPr>
            <a:spLocks noGrp="1"/>
          </p:cNvSpPr>
          <p:nvPr>
            <p:ph type="body" idx="1"/>
          </p:nvPr>
        </p:nvSpPr>
        <p:spPr>
          <a:xfrm>
            <a:off x="895350" y="4724400"/>
            <a:ext cx="8307388" cy="1208088"/>
          </a:xfrm>
        </p:spPr>
        <p:txBody>
          <a:bodyPr>
            <a:normAutofit/>
          </a:bodyPr>
          <a:lstStyle/>
          <a:p>
            <a:pPr defTabSz="972616">
              <a:buFont typeface="平成明朝" pitchFamily="17" charset="-128"/>
              <a:buNone/>
              <a:tabLst>
                <a:tab pos="775291" algn="l"/>
              </a:tabLst>
              <a:defRPr/>
            </a:pPr>
            <a:r>
              <a:rPr lang="en-US" altLang="ja-JP" dirty="0" smtClean="0"/>
              <a:t>Government 2.0</a:t>
            </a:r>
            <a:endParaRPr lang="ja-JP" altLang="en-US" dirty="0"/>
          </a:p>
        </p:txBody>
      </p:sp>
      <p:sp>
        <p:nvSpPr>
          <p:cNvPr id="36867" name="スライド番号プレースホルダ 3"/>
          <p:cNvSpPr>
            <a:spLocks noGrp="1"/>
          </p:cNvSpPr>
          <p:nvPr>
            <p:ph type="sldNum" sz="quarter" idx="10"/>
          </p:nvPr>
        </p:nvSpPr>
        <p:spPr>
          <a:noFill/>
        </p:spPr>
        <p:txBody>
          <a:bodyPr/>
          <a:lstStyle/>
          <a:p>
            <a:fld id="{D61FA306-4017-456F-99FB-52631481E61D}" type="slidenum">
              <a:rPr lang="ja-JP" altLang="en-US" smtClean="0"/>
              <a:pPr/>
              <a:t>24</a:t>
            </a:fld>
            <a:endParaRPr lang="en-US" altLang="ja-JP"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タイトル 1"/>
          <p:cNvSpPr>
            <a:spLocks noGrp="1"/>
          </p:cNvSpPr>
          <p:nvPr>
            <p:ph type="title"/>
          </p:nvPr>
        </p:nvSpPr>
        <p:spPr>
          <a:xfrm>
            <a:off x="895350" y="2209800"/>
            <a:ext cx="8307388" cy="2139950"/>
          </a:xfrm>
        </p:spPr>
        <p:txBody>
          <a:bodyPr/>
          <a:lstStyle/>
          <a:p>
            <a:r>
              <a:rPr lang="ja-JP" altLang="en-US" smtClean="0">
                <a:solidFill>
                  <a:srgbClr val="404040"/>
                </a:solidFill>
                <a:latin typeface="メイリオ" pitchFamily="50" charset="-128"/>
                <a:ea typeface="メイリオ" pitchFamily="50" charset="-128"/>
                <a:cs typeface="メイリオ" pitchFamily="50" charset="-128"/>
              </a:rPr>
              <a:t>（２）</a:t>
            </a:r>
            <a:r>
              <a:rPr lang="en-US" altLang="ja-JP" smtClean="0">
                <a:solidFill>
                  <a:srgbClr val="404040"/>
                </a:solidFill>
                <a:latin typeface="メイリオ" pitchFamily="50" charset="-128"/>
                <a:ea typeface="メイリオ" pitchFamily="50" charset="-128"/>
                <a:cs typeface="メイリオ" pitchFamily="50" charset="-128"/>
              </a:rPr>
              <a:t/>
            </a:r>
            <a:br>
              <a:rPr lang="en-US" altLang="ja-JP" smtClean="0">
                <a:solidFill>
                  <a:srgbClr val="404040"/>
                </a:solidFill>
                <a:latin typeface="メイリオ" pitchFamily="50" charset="-128"/>
                <a:ea typeface="メイリオ" pitchFamily="50" charset="-128"/>
                <a:cs typeface="メイリオ" pitchFamily="50" charset="-128"/>
              </a:rPr>
            </a:br>
            <a:r>
              <a:rPr lang="en-US" altLang="ja-JP" smtClean="0">
                <a:solidFill>
                  <a:srgbClr val="404040"/>
                </a:solidFill>
                <a:latin typeface="メイリオ" pitchFamily="50" charset="-128"/>
                <a:ea typeface="メイリオ" pitchFamily="50" charset="-128"/>
                <a:cs typeface="メイリオ" pitchFamily="50" charset="-128"/>
              </a:rPr>
              <a:t>Economic activation by open data</a:t>
            </a:r>
            <a:endParaRPr lang="ja-JP" altLang="en-US" smtClean="0">
              <a:solidFill>
                <a:srgbClr val="404040"/>
              </a:solidFill>
              <a:latin typeface="メイリオ" pitchFamily="50" charset="-128"/>
              <a:ea typeface="メイリオ" pitchFamily="50" charset="-128"/>
              <a:cs typeface="メイリオ" pitchFamily="50" charset="-128"/>
            </a:endParaRPr>
          </a:p>
        </p:txBody>
      </p:sp>
      <p:sp>
        <p:nvSpPr>
          <p:cNvPr id="37890" name="テキスト プレースホルダ 2"/>
          <p:cNvSpPr>
            <a:spLocks noGrp="1"/>
          </p:cNvSpPr>
          <p:nvPr>
            <p:ph type="body" idx="1"/>
          </p:nvPr>
        </p:nvSpPr>
        <p:spPr>
          <a:xfrm>
            <a:off x="895350" y="4724400"/>
            <a:ext cx="8307388" cy="1208088"/>
          </a:xfrm>
        </p:spPr>
        <p:txBody>
          <a:bodyPr/>
          <a:lstStyle/>
          <a:p>
            <a:pPr>
              <a:lnSpc>
                <a:spcPct val="90000"/>
              </a:lnSpc>
            </a:pPr>
            <a:r>
              <a:rPr lang="en-US" altLang="ja-JP" sz="2000" smtClean="0">
                <a:solidFill>
                  <a:srgbClr val="404040"/>
                </a:solidFill>
                <a:latin typeface="メイリオ" pitchFamily="50" charset="-128"/>
                <a:ea typeface="メイリオ" pitchFamily="50" charset="-128"/>
                <a:cs typeface="メイリオ" pitchFamily="50" charset="-128"/>
              </a:rPr>
              <a:t>New information business model by public open data</a:t>
            </a:r>
          </a:p>
          <a:p>
            <a:pPr>
              <a:lnSpc>
                <a:spcPct val="90000"/>
              </a:lnSpc>
            </a:pPr>
            <a:r>
              <a:rPr lang="en-US" altLang="ja-JP" sz="2000" smtClean="0">
                <a:solidFill>
                  <a:srgbClr val="404040"/>
                </a:solidFill>
                <a:latin typeface="メイリオ" pitchFamily="50" charset="-128"/>
                <a:ea typeface="メイリオ" pitchFamily="50" charset="-128"/>
                <a:cs typeface="メイリオ" pitchFamily="50" charset="-128"/>
              </a:rPr>
              <a:t>Start up of the big data business</a:t>
            </a:r>
          </a:p>
          <a:p>
            <a:pPr>
              <a:lnSpc>
                <a:spcPct val="90000"/>
              </a:lnSpc>
            </a:pPr>
            <a:r>
              <a:rPr lang="en-US" altLang="ja-JP" sz="2000" smtClean="0">
                <a:solidFill>
                  <a:srgbClr val="404040"/>
                </a:solidFill>
                <a:latin typeface="メイリオ" pitchFamily="50" charset="-128"/>
                <a:ea typeface="メイリオ" pitchFamily="50" charset="-128"/>
                <a:cs typeface="メイリオ" pitchFamily="50" charset="-128"/>
              </a:rPr>
              <a:t>One of economical measures with less money</a:t>
            </a:r>
          </a:p>
        </p:txBody>
      </p:sp>
      <p:sp>
        <p:nvSpPr>
          <p:cNvPr id="37891" name="スライド番号プレースホルダ 3"/>
          <p:cNvSpPr>
            <a:spLocks noGrp="1"/>
          </p:cNvSpPr>
          <p:nvPr>
            <p:ph type="sldNum" sz="quarter" idx="10"/>
          </p:nvPr>
        </p:nvSpPr>
        <p:spPr>
          <a:noFill/>
        </p:spPr>
        <p:txBody>
          <a:bodyPr/>
          <a:lstStyle/>
          <a:p>
            <a:fld id="{8B8AE415-7979-42D7-9288-415DF26BE263}" type="slidenum">
              <a:rPr lang="ja-JP" altLang="en-US" smtClean="0"/>
              <a:pPr/>
              <a:t>25</a:t>
            </a:fld>
            <a:endParaRPr lang="en-US" altLang="ja-JP"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a:xfrm>
            <a:off x="895350" y="2209800"/>
            <a:ext cx="8307388" cy="2139950"/>
          </a:xfrm>
        </p:spPr>
        <p:txBody>
          <a:bodyPr/>
          <a:lstStyle/>
          <a:p>
            <a:r>
              <a:rPr lang="ja-JP" altLang="en-US" sz="4100" smtClean="0">
                <a:solidFill>
                  <a:srgbClr val="404040"/>
                </a:solidFill>
                <a:latin typeface="メイリオ" pitchFamily="50" charset="-128"/>
                <a:ea typeface="メイリオ" pitchFamily="50" charset="-128"/>
                <a:cs typeface="メイリオ" pitchFamily="50" charset="-128"/>
              </a:rPr>
              <a:t>（３）</a:t>
            </a:r>
            <a:r>
              <a:rPr lang="en-US" altLang="ja-JP" sz="4100" smtClean="0">
                <a:solidFill>
                  <a:srgbClr val="404040"/>
                </a:solidFill>
                <a:latin typeface="メイリオ" pitchFamily="50" charset="-128"/>
                <a:ea typeface="メイリオ" pitchFamily="50" charset="-128"/>
                <a:cs typeface="メイリオ" pitchFamily="50" charset="-128"/>
              </a:rPr>
              <a:t/>
            </a:r>
            <a:br>
              <a:rPr lang="en-US" altLang="ja-JP" sz="4100" smtClean="0">
                <a:solidFill>
                  <a:srgbClr val="404040"/>
                </a:solidFill>
                <a:latin typeface="メイリオ" pitchFamily="50" charset="-128"/>
                <a:ea typeface="メイリオ" pitchFamily="50" charset="-128"/>
                <a:cs typeface="メイリオ" pitchFamily="50" charset="-128"/>
              </a:rPr>
            </a:br>
            <a:r>
              <a:rPr lang="en-US" altLang="ja-JP" sz="4100" smtClean="0">
                <a:solidFill>
                  <a:srgbClr val="404040"/>
                </a:solidFill>
                <a:latin typeface="メイリオ" pitchFamily="50" charset="-128"/>
                <a:ea typeface="メイリオ" pitchFamily="50" charset="-128"/>
                <a:cs typeface="メイリオ" pitchFamily="50" charset="-128"/>
              </a:rPr>
              <a:t>Transparency of public administration and local government </a:t>
            </a:r>
          </a:p>
        </p:txBody>
      </p:sp>
      <p:sp>
        <p:nvSpPr>
          <p:cNvPr id="38914" name="テキスト プレースホルダ 2"/>
          <p:cNvSpPr>
            <a:spLocks noGrp="1"/>
          </p:cNvSpPr>
          <p:nvPr>
            <p:ph type="body" idx="1"/>
          </p:nvPr>
        </p:nvSpPr>
        <p:spPr>
          <a:xfrm>
            <a:off x="895350" y="4724400"/>
            <a:ext cx="8307388" cy="1208088"/>
          </a:xfrm>
        </p:spPr>
        <p:txBody>
          <a:bodyPr/>
          <a:lstStyle/>
          <a:p>
            <a:r>
              <a:rPr lang="en-US" altLang="ja-JP" smtClean="0">
                <a:solidFill>
                  <a:srgbClr val="404040"/>
                </a:solidFill>
                <a:latin typeface="メイリオ" pitchFamily="50" charset="-128"/>
                <a:ea typeface="メイリオ" pitchFamily="50" charset="-128"/>
                <a:cs typeface="メイリオ" pitchFamily="50" charset="-128"/>
              </a:rPr>
              <a:t>Data Journalism</a:t>
            </a:r>
          </a:p>
        </p:txBody>
      </p:sp>
      <p:sp>
        <p:nvSpPr>
          <p:cNvPr id="38915" name="スライド番号プレースホルダ 3"/>
          <p:cNvSpPr>
            <a:spLocks noGrp="1"/>
          </p:cNvSpPr>
          <p:nvPr>
            <p:ph type="sldNum" sz="quarter" idx="10"/>
          </p:nvPr>
        </p:nvSpPr>
        <p:spPr>
          <a:noFill/>
        </p:spPr>
        <p:txBody>
          <a:bodyPr/>
          <a:lstStyle/>
          <a:p>
            <a:fld id="{AFFFC129-1C8C-4B9E-97AC-3094383418ED}" type="slidenum">
              <a:rPr lang="ja-JP" altLang="en-US" smtClean="0"/>
              <a:pPr/>
              <a:t>26</a:t>
            </a:fld>
            <a:endParaRPr lang="en-US" altLang="ja-JP"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タイトル 4"/>
          <p:cNvSpPr>
            <a:spLocks noGrp="1"/>
          </p:cNvSpPr>
          <p:nvPr>
            <p:ph type="title"/>
          </p:nvPr>
        </p:nvSpPr>
        <p:spPr>
          <a:xfrm>
            <a:off x="895350" y="2209800"/>
            <a:ext cx="8307388" cy="2139950"/>
          </a:xfrm>
        </p:spPr>
        <p:txBody>
          <a:bodyPr/>
          <a:lstStyle/>
          <a:p>
            <a:r>
              <a:rPr lang="en-US" altLang="ja-JP" dirty="0" smtClean="0">
                <a:solidFill>
                  <a:srgbClr val="404040"/>
                </a:solidFill>
                <a:latin typeface="メイリオ" pitchFamily="50" charset="-128"/>
                <a:ea typeface="メイリオ" pitchFamily="50" charset="-128"/>
                <a:cs typeface="メイリオ" pitchFamily="50" charset="-128"/>
              </a:rPr>
              <a:t>2020</a:t>
            </a:r>
            <a:br>
              <a:rPr lang="en-US" altLang="ja-JP" dirty="0" smtClean="0">
                <a:solidFill>
                  <a:srgbClr val="404040"/>
                </a:solidFill>
                <a:latin typeface="メイリオ" pitchFamily="50" charset="-128"/>
                <a:ea typeface="メイリオ" pitchFamily="50" charset="-128"/>
                <a:cs typeface="メイリオ" pitchFamily="50" charset="-128"/>
              </a:rPr>
            </a:br>
            <a:r>
              <a:rPr lang="en-US" altLang="ja-JP" dirty="0" smtClean="0">
                <a:solidFill>
                  <a:srgbClr val="404040"/>
                </a:solidFill>
                <a:latin typeface="メイリオ" pitchFamily="50" charset="-128"/>
                <a:ea typeface="メイリオ" pitchFamily="50" charset="-128"/>
                <a:cs typeface="メイリオ" pitchFamily="50" charset="-128"/>
              </a:rPr>
              <a:t> Olympics</a:t>
            </a:r>
            <a:r>
              <a:rPr lang="ja-JP" altLang="en-US" dirty="0" smtClean="0">
                <a:solidFill>
                  <a:srgbClr val="404040"/>
                </a:solidFill>
                <a:latin typeface="メイリオ" pitchFamily="50" charset="-128"/>
                <a:ea typeface="メイリオ" pitchFamily="50" charset="-128"/>
                <a:cs typeface="メイリオ" pitchFamily="50" charset="-128"/>
              </a:rPr>
              <a:t> </a:t>
            </a:r>
            <a:r>
              <a:rPr lang="en-US" altLang="ja-JP" dirty="0" smtClean="0">
                <a:solidFill>
                  <a:srgbClr val="404040"/>
                </a:solidFill>
                <a:latin typeface="メイリオ" pitchFamily="50" charset="-128"/>
                <a:ea typeface="メイリオ" pitchFamily="50" charset="-128"/>
                <a:cs typeface="メイリオ" pitchFamily="50" charset="-128"/>
              </a:rPr>
              <a:t>/ Paralympics</a:t>
            </a:r>
            <a:r>
              <a:rPr lang="ja-JP" altLang="en-US" dirty="0" smtClean="0">
                <a:solidFill>
                  <a:srgbClr val="404040"/>
                </a:solidFill>
                <a:latin typeface="メイリオ" pitchFamily="50" charset="-128"/>
                <a:ea typeface="メイリオ" pitchFamily="50" charset="-128"/>
                <a:cs typeface="メイリオ" pitchFamily="50" charset="-128"/>
              </a:rPr>
              <a:t/>
            </a:r>
            <a:br>
              <a:rPr lang="ja-JP" altLang="en-US" dirty="0" smtClean="0">
                <a:solidFill>
                  <a:srgbClr val="404040"/>
                </a:solidFill>
                <a:latin typeface="メイリオ" pitchFamily="50" charset="-128"/>
                <a:ea typeface="メイリオ" pitchFamily="50" charset="-128"/>
                <a:cs typeface="メイリオ" pitchFamily="50" charset="-128"/>
              </a:rPr>
            </a:br>
            <a:r>
              <a:rPr lang="en-US" altLang="ja-JP" dirty="0" smtClean="0">
                <a:solidFill>
                  <a:srgbClr val="404040"/>
                </a:solidFill>
                <a:latin typeface="メイリオ" pitchFamily="50" charset="-128"/>
                <a:ea typeface="メイリオ" pitchFamily="50" charset="-128"/>
                <a:cs typeface="メイリオ" pitchFamily="50" charset="-128"/>
              </a:rPr>
              <a:t>in Tokyo</a:t>
            </a:r>
            <a:endParaRPr lang="ja-JP" altLang="en-US" dirty="0" smtClean="0">
              <a:solidFill>
                <a:srgbClr val="404040"/>
              </a:solidFill>
              <a:latin typeface="メイリオ" pitchFamily="50" charset="-128"/>
              <a:ea typeface="メイリオ" pitchFamily="50" charset="-128"/>
              <a:cs typeface="メイリオ" pitchFamily="50" charset="-128"/>
            </a:endParaRPr>
          </a:p>
        </p:txBody>
      </p:sp>
      <p:sp>
        <p:nvSpPr>
          <p:cNvPr id="6" name="テキスト プレースホルダ 5"/>
          <p:cNvSpPr>
            <a:spLocks noGrp="1"/>
          </p:cNvSpPr>
          <p:nvPr>
            <p:ph type="body" idx="1"/>
          </p:nvPr>
        </p:nvSpPr>
        <p:spPr>
          <a:xfrm>
            <a:off x="895350" y="4724400"/>
            <a:ext cx="8307388" cy="1208088"/>
          </a:xfrm>
        </p:spPr>
        <p:txBody>
          <a:bodyPr>
            <a:normAutofit/>
          </a:bodyPr>
          <a:lstStyle/>
          <a:p>
            <a:pPr defTabSz="972616">
              <a:buFont typeface="平成明朝" pitchFamily="17" charset="-128"/>
              <a:buNone/>
              <a:tabLst>
                <a:tab pos="775291" algn="l"/>
              </a:tabLst>
              <a:defRPr/>
            </a:pPr>
            <a:endParaRPr lang="ja-JP" altLang="en-US"/>
          </a:p>
        </p:txBody>
      </p:sp>
      <p:sp>
        <p:nvSpPr>
          <p:cNvPr id="39939" name="スライド番号プレースホルダ 3"/>
          <p:cNvSpPr>
            <a:spLocks noGrp="1"/>
          </p:cNvSpPr>
          <p:nvPr>
            <p:ph type="sldNum" sz="quarter" idx="10"/>
          </p:nvPr>
        </p:nvSpPr>
        <p:spPr>
          <a:noFill/>
        </p:spPr>
        <p:txBody>
          <a:bodyPr/>
          <a:lstStyle/>
          <a:p>
            <a:fld id="{8BA48B57-2BB4-46A9-B1C3-FBD7C2740589}" type="slidenum">
              <a:rPr lang="ja-JP" altLang="en-US" smtClean="0"/>
              <a:pPr/>
              <a:t>27</a:t>
            </a:fld>
            <a:endParaRPr lang="en-US" altLang="ja-JP"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title"/>
          </p:nvPr>
        </p:nvSpPr>
        <p:spPr>
          <a:xfrm>
            <a:off x="895350" y="2209800"/>
            <a:ext cx="8307388" cy="2139950"/>
          </a:xfrm>
        </p:spPr>
        <p:txBody>
          <a:bodyPr/>
          <a:lstStyle/>
          <a:p>
            <a:r>
              <a:rPr lang="en-US" altLang="ja-JP" smtClean="0">
                <a:solidFill>
                  <a:srgbClr val="404040"/>
                </a:solidFill>
                <a:latin typeface="メイリオ" pitchFamily="50" charset="-128"/>
                <a:ea typeface="メイリオ" pitchFamily="50" charset="-128"/>
                <a:cs typeface="メイリオ" pitchFamily="50" charset="-128"/>
              </a:rPr>
              <a:t>2012 London Olympics is open data Olympics</a:t>
            </a:r>
            <a:endParaRPr lang="ja-JP" altLang="en-US" smtClean="0">
              <a:solidFill>
                <a:srgbClr val="404040"/>
              </a:solidFill>
              <a:latin typeface="メイリオ" pitchFamily="50" charset="-128"/>
              <a:ea typeface="メイリオ" pitchFamily="50" charset="-128"/>
              <a:cs typeface="メイリオ" pitchFamily="50" charset="-128"/>
            </a:endParaRPr>
          </a:p>
        </p:txBody>
      </p:sp>
      <p:sp>
        <p:nvSpPr>
          <p:cNvPr id="3" name="テキスト プレースホルダ 2"/>
          <p:cNvSpPr>
            <a:spLocks noGrp="1"/>
          </p:cNvSpPr>
          <p:nvPr>
            <p:ph type="body" idx="1"/>
          </p:nvPr>
        </p:nvSpPr>
        <p:spPr>
          <a:xfrm>
            <a:off x="895350" y="4724400"/>
            <a:ext cx="8307388" cy="1208088"/>
          </a:xfrm>
        </p:spPr>
        <p:txBody>
          <a:bodyPr>
            <a:normAutofit/>
          </a:bodyPr>
          <a:lstStyle/>
          <a:p>
            <a:pPr defTabSz="972616">
              <a:buFont typeface="平成明朝" pitchFamily="17" charset="-128"/>
              <a:buNone/>
              <a:tabLst>
                <a:tab pos="775291" algn="l"/>
              </a:tabLst>
              <a:defRPr/>
            </a:pPr>
            <a:endParaRPr lang="ja-JP" altLang="en-US"/>
          </a:p>
        </p:txBody>
      </p:sp>
      <p:sp>
        <p:nvSpPr>
          <p:cNvPr id="40963" name="スライド番号プレースホルダ 3"/>
          <p:cNvSpPr>
            <a:spLocks noGrp="1"/>
          </p:cNvSpPr>
          <p:nvPr>
            <p:ph type="sldNum" sz="quarter" idx="10"/>
          </p:nvPr>
        </p:nvSpPr>
        <p:spPr>
          <a:noFill/>
        </p:spPr>
        <p:txBody>
          <a:bodyPr/>
          <a:lstStyle/>
          <a:p>
            <a:fld id="{DA927AF5-ADA9-4C52-B1DA-ED4A92CF8C8A}" type="slidenum">
              <a:rPr lang="ja-JP" altLang="en-US" smtClean="0"/>
              <a:pPr/>
              <a:t>28</a:t>
            </a:fld>
            <a:endParaRPr lang="en-US" altLang="ja-JP"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8"/>
          <p:cNvSpPr>
            <a:spLocks noGrp="1"/>
          </p:cNvSpPr>
          <p:nvPr>
            <p:ph type="title"/>
          </p:nvPr>
        </p:nvSpPr>
        <p:spPr/>
        <p:txBody>
          <a:bodyPr/>
          <a:lstStyle/>
          <a:p>
            <a:r>
              <a:rPr lang="en-US" altLang="ja-JP" smtClean="0">
                <a:solidFill>
                  <a:srgbClr val="404040"/>
                </a:solidFill>
              </a:rPr>
              <a:t>All game results become open data</a:t>
            </a:r>
            <a:endParaRPr lang="ja-JP" altLang="en-US" smtClean="0">
              <a:solidFill>
                <a:srgbClr val="404040"/>
              </a:solidFill>
            </a:endParaRPr>
          </a:p>
        </p:txBody>
      </p:sp>
      <p:pic>
        <p:nvPicPr>
          <p:cNvPr id="41986" name="コンテンツ プレースホルダ 7"/>
          <p:cNvPicPr>
            <a:picLocks noGrp="1" noChangeAspect="1"/>
          </p:cNvPicPr>
          <p:nvPr>
            <p:ph idx="1"/>
          </p:nvPr>
        </p:nvPicPr>
        <p:blipFill>
          <a:blip r:embed="rId2"/>
          <a:srcRect l="-19157" r="-19157"/>
          <a:stretch>
            <a:fillRect/>
          </a:stretch>
        </p:blipFill>
        <p:spPr/>
      </p:pic>
      <p:sp>
        <p:nvSpPr>
          <p:cNvPr id="41987" name="スライド番号プレースホルダ 3"/>
          <p:cNvSpPr>
            <a:spLocks noGrp="1"/>
          </p:cNvSpPr>
          <p:nvPr>
            <p:ph type="sldNum" sz="quarter" idx="10"/>
          </p:nvPr>
        </p:nvSpPr>
        <p:spPr>
          <a:noFill/>
        </p:spPr>
        <p:txBody>
          <a:bodyPr/>
          <a:lstStyle/>
          <a:p>
            <a:fld id="{D4673AC2-BC8B-4B1C-8492-A81524118326}" type="slidenum">
              <a:rPr lang="ja-JP" altLang="en-US" smtClean="0"/>
              <a:pPr/>
              <a:t>29</a:t>
            </a:fld>
            <a:endParaRPr lang="en-US" altLang="ja-JP"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4"/>
          <p:cNvSpPr>
            <a:spLocks noGrp="1"/>
          </p:cNvSpPr>
          <p:nvPr>
            <p:ph type="title"/>
          </p:nvPr>
        </p:nvSpPr>
        <p:spPr>
          <a:xfrm>
            <a:off x="2112963" y="2225675"/>
            <a:ext cx="7089775" cy="1912938"/>
          </a:xfrm>
        </p:spPr>
        <p:txBody>
          <a:bodyPr/>
          <a:lstStyle/>
          <a:p>
            <a:r>
              <a:rPr lang="en-US" altLang="ja-JP" smtClean="0">
                <a:solidFill>
                  <a:srgbClr val="404040"/>
                </a:solidFill>
                <a:latin typeface="メイリオ" pitchFamily="50" charset="-128"/>
                <a:ea typeface="メイリオ" pitchFamily="50" charset="-128"/>
                <a:cs typeface="メイリオ" pitchFamily="50" charset="-128"/>
              </a:rPr>
              <a:t>Consortium Committees</a:t>
            </a:r>
          </a:p>
        </p:txBody>
      </p:sp>
      <p:sp>
        <p:nvSpPr>
          <p:cNvPr id="6" name="テキスト プレースホルダ 5"/>
          <p:cNvSpPr>
            <a:spLocks noGrp="1"/>
          </p:cNvSpPr>
          <p:nvPr>
            <p:ph type="body" idx="1"/>
          </p:nvPr>
        </p:nvSpPr>
        <p:spPr>
          <a:xfrm>
            <a:off x="2112963" y="4432300"/>
            <a:ext cx="7089775" cy="1500188"/>
          </a:xfrm>
        </p:spPr>
        <p:txBody>
          <a:bodyPr>
            <a:normAutofit/>
          </a:bodyPr>
          <a:lstStyle/>
          <a:p>
            <a:pPr defTabSz="972616">
              <a:buFont typeface="平成明朝" pitchFamily="17" charset="-128"/>
              <a:buNone/>
              <a:tabLst>
                <a:tab pos="775291" algn="l"/>
              </a:tabLst>
              <a:defRPr/>
            </a:pPr>
            <a:endParaRPr lang="ja-JP" altLang="en-US"/>
          </a:p>
        </p:txBody>
      </p:sp>
      <p:sp>
        <p:nvSpPr>
          <p:cNvPr id="15363" name="スライド番号プレースホルダ 3"/>
          <p:cNvSpPr>
            <a:spLocks noGrp="1"/>
          </p:cNvSpPr>
          <p:nvPr>
            <p:ph type="sldNum" sz="quarter" idx="10"/>
          </p:nvPr>
        </p:nvSpPr>
        <p:spPr>
          <a:noFill/>
        </p:spPr>
        <p:txBody>
          <a:bodyPr/>
          <a:lstStyle/>
          <a:p>
            <a:fld id="{E6EBA330-4907-440B-BBAD-563D1F794B95}" type="slidenum">
              <a:rPr lang="ja-JP" altLang="en-US" smtClean="0"/>
              <a:pPr/>
              <a:t>3</a:t>
            </a:fld>
            <a:endParaRPr lang="en-US" altLang="ja-JP"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p:txBody>
          <a:bodyPr/>
          <a:lstStyle/>
          <a:p>
            <a:r>
              <a:rPr lang="en-US" altLang="ja-JP" sz="2200" smtClean="0">
                <a:solidFill>
                  <a:srgbClr val="404040"/>
                </a:solidFill>
              </a:rPr>
              <a:t>Urban development with utilization of open data</a:t>
            </a:r>
            <a:r>
              <a:rPr lang="ja-JP" altLang="en-US" sz="2200" smtClean="0">
                <a:solidFill>
                  <a:srgbClr val="404040"/>
                </a:solidFill>
              </a:rPr>
              <a:t>（</a:t>
            </a:r>
            <a:r>
              <a:rPr lang="en-US" altLang="ja-JP" sz="2200" smtClean="0">
                <a:solidFill>
                  <a:srgbClr val="404040"/>
                </a:solidFill>
              </a:rPr>
              <a:t>Live Train Map</a:t>
            </a:r>
            <a:r>
              <a:rPr lang="ja-JP" altLang="en-US" sz="2200" smtClean="0">
                <a:solidFill>
                  <a:srgbClr val="404040"/>
                </a:solidFill>
              </a:rPr>
              <a:t>）</a:t>
            </a:r>
          </a:p>
        </p:txBody>
      </p:sp>
      <p:sp>
        <p:nvSpPr>
          <p:cNvPr id="43010" name="スライド番号プレースホルダ 3"/>
          <p:cNvSpPr>
            <a:spLocks noGrp="1"/>
          </p:cNvSpPr>
          <p:nvPr>
            <p:ph type="sldNum" sz="quarter" idx="10"/>
          </p:nvPr>
        </p:nvSpPr>
        <p:spPr>
          <a:noFill/>
        </p:spPr>
        <p:txBody>
          <a:bodyPr/>
          <a:lstStyle/>
          <a:p>
            <a:fld id="{45FDB14A-C011-4F81-A0BF-863CD574B3DD}" type="slidenum">
              <a:rPr lang="ja-JP" altLang="en-US" smtClean="0"/>
              <a:pPr/>
              <a:t>30</a:t>
            </a:fld>
            <a:endParaRPr lang="en-US" altLang="ja-JP" smtClean="0"/>
          </a:p>
        </p:txBody>
      </p:sp>
      <p:pic>
        <p:nvPicPr>
          <p:cNvPr id="43011" name="コンテンツ プレースホルダ 4"/>
          <p:cNvPicPr>
            <a:picLocks noGrp="1" noChangeAspect="1"/>
          </p:cNvPicPr>
          <p:nvPr>
            <p:ph idx="1"/>
          </p:nvPr>
        </p:nvPicPr>
        <p:blipFill>
          <a:blip r:embed="rId2"/>
          <a:srcRect l="-28670" r="-28670"/>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タイトル 1"/>
          <p:cNvSpPr>
            <a:spLocks noGrp="1"/>
          </p:cNvSpPr>
          <p:nvPr>
            <p:ph type="title"/>
          </p:nvPr>
        </p:nvSpPr>
        <p:spPr/>
        <p:txBody>
          <a:bodyPr/>
          <a:lstStyle/>
          <a:p>
            <a:r>
              <a:rPr lang="en-US" altLang="ja-JP" smtClean="0">
                <a:solidFill>
                  <a:srgbClr val="404040"/>
                </a:solidFill>
              </a:rPr>
              <a:t>Scale of the data generated by the London Olympics </a:t>
            </a:r>
            <a:endParaRPr lang="ja-JP" altLang="en-US" smtClean="0">
              <a:solidFill>
                <a:srgbClr val="404040"/>
              </a:solidFill>
            </a:endParaRPr>
          </a:p>
        </p:txBody>
      </p:sp>
      <p:pic>
        <p:nvPicPr>
          <p:cNvPr id="44034" name="Picture 3"/>
          <p:cNvPicPr>
            <a:picLocks noGrp="1" noChangeAspect="1" noChangeArrowheads="1"/>
          </p:cNvPicPr>
          <p:nvPr>
            <p:ph idx="1"/>
          </p:nvPr>
        </p:nvPicPr>
        <p:blipFill>
          <a:blip r:embed="rId2"/>
          <a:srcRect l="-66064" r="-66064"/>
          <a:stretch>
            <a:fillRect/>
          </a:stretch>
        </p:blipFill>
        <p:spPr>
          <a:xfrm>
            <a:off x="344488" y="1125538"/>
            <a:ext cx="9147175" cy="5268912"/>
          </a:xfrm>
        </p:spPr>
      </p:pic>
      <p:sp>
        <p:nvSpPr>
          <p:cNvPr id="44035" name="スライド番号プレースホルダ 3"/>
          <p:cNvSpPr>
            <a:spLocks noGrp="1"/>
          </p:cNvSpPr>
          <p:nvPr>
            <p:ph type="sldNum" sz="quarter" idx="10"/>
          </p:nvPr>
        </p:nvSpPr>
        <p:spPr>
          <a:noFill/>
        </p:spPr>
        <p:txBody>
          <a:bodyPr/>
          <a:lstStyle/>
          <a:p>
            <a:fld id="{FC62C7F2-2258-4EB0-A987-9A9FDCE87877}" type="slidenum">
              <a:rPr lang="ja-JP" altLang="en-US" smtClean="0"/>
              <a:pPr/>
              <a:t>31</a:t>
            </a:fld>
            <a:endParaRPr lang="en-US" altLang="ja-JP" smtClean="0"/>
          </a:p>
        </p:txBody>
      </p:sp>
      <p:sp>
        <p:nvSpPr>
          <p:cNvPr id="9" name="四角形吹き出し 8"/>
          <p:cNvSpPr/>
          <p:nvPr/>
        </p:nvSpPr>
        <p:spPr>
          <a:xfrm>
            <a:off x="273050" y="1412875"/>
            <a:ext cx="2447925" cy="796925"/>
          </a:xfrm>
          <a:prstGeom prst="wedgeRectCallout">
            <a:avLst>
              <a:gd name="adj1" fmla="val 65984"/>
              <a:gd name="adj2" fmla="val 86840"/>
            </a:avLst>
          </a:prstGeom>
          <a:ln w="28575" cap="flat" cmpd="sng" algn="ctr">
            <a:solidFill>
              <a:schemeClr val="accent2">
                <a:shade val="50000"/>
              </a:schemeClr>
            </a:solidFill>
            <a:prstDash val="solid"/>
            <a:roun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26" tIns="45713" rIns="91426" bIns="45713" anchor="ctr"/>
          <a:lstStyle/>
          <a:p>
            <a:pPr algn="ctr" defTabSz="912813" latinLnBrk="1">
              <a:defRPr/>
            </a:pPr>
            <a:r>
              <a:rPr kumimoji="0" lang="en-US" altLang="ja-JP">
                <a:solidFill>
                  <a:schemeClr val="tx1"/>
                </a:solidFill>
                <a:latin typeface="HGP創英角ｺﾞｼｯｸUB" pitchFamily="50" charset="-128"/>
                <a:ea typeface="HGP創英角ｺﾞｼｯｸUB" pitchFamily="50" charset="-128"/>
              </a:rPr>
              <a:t>60 gigabytes flow per second</a:t>
            </a:r>
            <a:endParaRPr kumimoji="0" lang="ja-JP" altLang="en-US">
              <a:solidFill>
                <a:schemeClr val="tx1"/>
              </a:solidFill>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タイトル 4"/>
          <p:cNvSpPr>
            <a:spLocks noGrp="1"/>
          </p:cNvSpPr>
          <p:nvPr>
            <p:ph type="title"/>
          </p:nvPr>
        </p:nvSpPr>
        <p:spPr>
          <a:xfrm>
            <a:off x="895350" y="2209800"/>
            <a:ext cx="8307388" cy="2139950"/>
          </a:xfrm>
        </p:spPr>
        <p:txBody>
          <a:bodyPr/>
          <a:lstStyle/>
          <a:p>
            <a:r>
              <a:rPr lang="en-US" altLang="en-US" sz="4100" dirty="0" smtClean="0">
                <a:solidFill>
                  <a:srgbClr val="404040"/>
                </a:solidFill>
                <a:latin typeface="メイリオ" pitchFamily="50" charset="-128"/>
                <a:ea typeface="メイリオ" pitchFamily="50" charset="-128"/>
                <a:cs typeface="メイリオ" pitchFamily="50" charset="-128"/>
              </a:rPr>
              <a:t/>
            </a:r>
            <a:br>
              <a:rPr lang="en-US" altLang="en-US" sz="4100" dirty="0" smtClean="0">
                <a:solidFill>
                  <a:srgbClr val="404040"/>
                </a:solidFill>
                <a:latin typeface="メイリオ" pitchFamily="50" charset="-128"/>
                <a:ea typeface="メイリオ" pitchFamily="50" charset="-128"/>
                <a:cs typeface="メイリオ" pitchFamily="50" charset="-128"/>
              </a:rPr>
            </a:br>
            <a:r>
              <a:rPr lang="en-US" altLang="ja-JP" sz="4100" dirty="0" smtClean="0">
                <a:solidFill>
                  <a:srgbClr val="404040"/>
                </a:solidFill>
                <a:latin typeface="メイリオ" pitchFamily="50" charset="-128"/>
                <a:ea typeface="メイリオ" pitchFamily="50" charset="-128"/>
                <a:cs typeface="メイリオ" pitchFamily="50" charset="-128"/>
              </a:rPr>
              <a:t>C</a:t>
            </a:r>
            <a:r>
              <a:rPr lang="en-US" altLang="en-US" sz="4100" dirty="0" smtClean="0">
                <a:solidFill>
                  <a:srgbClr val="404040"/>
                </a:solidFill>
                <a:latin typeface="メイリオ" pitchFamily="50" charset="-128"/>
                <a:ea typeface="メイリオ" pitchFamily="50" charset="-128"/>
                <a:cs typeface="メイリオ" pitchFamily="50" charset="-128"/>
              </a:rPr>
              <a:t>ommunity development with </a:t>
            </a:r>
            <a:r>
              <a:rPr lang="en-US" altLang="ja-JP" sz="4100" dirty="0" smtClean="0">
                <a:solidFill>
                  <a:srgbClr val="404040"/>
                </a:solidFill>
                <a:latin typeface="メイリオ" pitchFamily="50" charset="-128"/>
                <a:ea typeface="メイリオ" pitchFamily="50" charset="-128"/>
                <a:cs typeface="メイリオ" pitchFamily="50" charset="-128"/>
              </a:rPr>
              <a:t>o</a:t>
            </a:r>
            <a:r>
              <a:rPr lang="en-US" altLang="en-US" sz="4100" dirty="0" smtClean="0">
                <a:solidFill>
                  <a:srgbClr val="404040"/>
                </a:solidFill>
                <a:latin typeface="メイリオ" pitchFamily="50" charset="-128"/>
                <a:ea typeface="メイリオ" pitchFamily="50" charset="-128"/>
                <a:cs typeface="メイリオ" pitchFamily="50" charset="-128"/>
              </a:rPr>
              <a:t>pen </a:t>
            </a:r>
            <a:r>
              <a:rPr lang="en-US" altLang="ja-JP" sz="4100" dirty="0" smtClean="0">
                <a:solidFill>
                  <a:srgbClr val="404040"/>
                </a:solidFill>
                <a:latin typeface="メイリオ" pitchFamily="50" charset="-128"/>
                <a:ea typeface="メイリオ" pitchFamily="50" charset="-128"/>
                <a:cs typeface="メイリオ" pitchFamily="50" charset="-128"/>
              </a:rPr>
              <a:t>d</a:t>
            </a:r>
            <a:r>
              <a:rPr lang="en-US" altLang="en-US" sz="4100" dirty="0" smtClean="0">
                <a:solidFill>
                  <a:srgbClr val="404040"/>
                </a:solidFill>
                <a:latin typeface="メイリオ" pitchFamily="50" charset="-128"/>
                <a:ea typeface="メイリオ" pitchFamily="50" charset="-128"/>
                <a:cs typeface="メイリオ" pitchFamily="50" charset="-128"/>
              </a:rPr>
              <a:t>ata utilization</a:t>
            </a:r>
            <a:r>
              <a:rPr lang="en-US" altLang="ja-JP" sz="4100" dirty="0" smtClean="0">
                <a:solidFill>
                  <a:srgbClr val="404040"/>
                </a:solidFill>
                <a:latin typeface="メイリオ" pitchFamily="50" charset="-128"/>
                <a:ea typeface="メイリオ" pitchFamily="50" charset="-128"/>
                <a:cs typeface="メイリオ" pitchFamily="50" charset="-128"/>
              </a:rPr>
              <a:t/>
            </a:r>
            <a:br>
              <a:rPr lang="en-US" altLang="ja-JP" sz="4100" dirty="0" smtClean="0">
                <a:solidFill>
                  <a:srgbClr val="404040"/>
                </a:solidFill>
                <a:latin typeface="メイリオ" pitchFamily="50" charset="-128"/>
                <a:ea typeface="メイリオ" pitchFamily="50" charset="-128"/>
                <a:cs typeface="メイリオ" pitchFamily="50" charset="-128"/>
              </a:rPr>
            </a:br>
            <a:r>
              <a:rPr lang="en-US" altLang="ja-JP" sz="4100" dirty="0" smtClean="0">
                <a:solidFill>
                  <a:srgbClr val="404040"/>
                </a:solidFill>
                <a:latin typeface="メイリオ" pitchFamily="50" charset="-128"/>
                <a:ea typeface="メイリオ" pitchFamily="50" charset="-128"/>
                <a:cs typeface="メイリオ" pitchFamily="50" charset="-128"/>
              </a:rPr>
              <a:t>“</a:t>
            </a:r>
            <a:r>
              <a:rPr lang="en-US" altLang="ja-JP" sz="4100" dirty="0" smtClean="0">
                <a:solidFill>
                  <a:srgbClr val="404040"/>
                </a:solidFill>
                <a:latin typeface="メイリオ" pitchFamily="50" charset="-128"/>
                <a:ea typeface="メイリオ" pitchFamily="50" charset="-128"/>
                <a:cs typeface="メイリオ" pitchFamily="50" charset="-128"/>
              </a:rPr>
              <a:t>O</a:t>
            </a:r>
            <a:r>
              <a:rPr lang="ja-JP" altLang="en-US" sz="4100" dirty="0" smtClean="0">
                <a:solidFill>
                  <a:srgbClr val="404040"/>
                </a:solidFill>
                <a:latin typeface="メイリオ" pitchFamily="50" charset="-128"/>
                <a:ea typeface="メイリオ" pitchFamily="50" charset="-128"/>
                <a:cs typeface="メイリオ" pitchFamily="50" charset="-128"/>
              </a:rPr>
              <a:t> </a:t>
            </a:r>
            <a:r>
              <a:rPr lang="en-US" altLang="ja-JP" sz="4100" dirty="0" smtClean="0">
                <a:solidFill>
                  <a:srgbClr val="404040"/>
                </a:solidFill>
                <a:latin typeface="メイリオ" pitchFamily="50" charset="-128"/>
                <a:ea typeface="メイリオ" pitchFamily="50" charset="-128"/>
                <a:cs typeface="メイリオ" pitchFamily="50" charset="-128"/>
              </a:rPr>
              <a:t>Mo</a:t>
            </a:r>
            <a:r>
              <a:rPr lang="ja-JP" altLang="en-US" sz="4100" dirty="0" smtClean="0">
                <a:solidFill>
                  <a:srgbClr val="404040"/>
                </a:solidFill>
                <a:latin typeface="メイリオ" pitchFamily="50" charset="-128"/>
                <a:ea typeface="メイリオ" pitchFamily="50" charset="-128"/>
                <a:cs typeface="メイリオ" pitchFamily="50" charset="-128"/>
              </a:rPr>
              <a:t> </a:t>
            </a:r>
            <a:r>
              <a:rPr lang="en-US" altLang="ja-JP" sz="4100" dirty="0" err="1" smtClean="0">
                <a:solidFill>
                  <a:srgbClr val="404040"/>
                </a:solidFill>
                <a:latin typeface="メイリオ" pitchFamily="50" charset="-128"/>
                <a:ea typeface="メイリオ" pitchFamily="50" charset="-128"/>
                <a:cs typeface="メイリオ" pitchFamily="50" charset="-128"/>
              </a:rPr>
              <a:t>Te</a:t>
            </a:r>
            <a:r>
              <a:rPr lang="ja-JP" altLang="en-US" sz="4100" dirty="0">
                <a:solidFill>
                  <a:srgbClr val="404040"/>
                </a:solidFill>
                <a:latin typeface="メイリオ" pitchFamily="50" charset="-128"/>
                <a:ea typeface="メイリオ" pitchFamily="50" charset="-128"/>
                <a:cs typeface="メイリオ" pitchFamily="50" charset="-128"/>
              </a:rPr>
              <a:t> </a:t>
            </a:r>
            <a:r>
              <a:rPr lang="en-US" altLang="ja-JP" sz="4100" dirty="0" smtClean="0">
                <a:solidFill>
                  <a:srgbClr val="404040"/>
                </a:solidFill>
                <a:latin typeface="メイリオ" pitchFamily="50" charset="-128"/>
                <a:ea typeface="メイリオ" pitchFamily="50" charset="-128"/>
                <a:cs typeface="メイリオ" pitchFamily="50" charset="-128"/>
              </a:rPr>
              <a:t>Na</a:t>
            </a:r>
            <a:r>
              <a:rPr lang="ja-JP" altLang="en-US" sz="4100" dirty="0">
                <a:solidFill>
                  <a:srgbClr val="404040"/>
                </a:solidFill>
                <a:latin typeface="メイリオ" pitchFamily="50" charset="-128"/>
                <a:ea typeface="メイリオ" pitchFamily="50" charset="-128"/>
                <a:cs typeface="メイリオ" pitchFamily="50" charset="-128"/>
              </a:rPr>
              <a:t> </a:t>
            </a:r>
            <a:r>
              <a:rPr lang="en-US" altLang="ja-JP" sz="4100" dirty="0" smtClean="0">
                <a:solidFill>
                  <a:srgbClr val="404040"/>
                </a:solidFill>
                <a:latin typeface="メイリオ" pitchFamily="50" charset="-128"/>
                <a:ea typeface="メイリオ" pitchFamily="50" charset="-128"/>
                <a:cs typeface="メイリオ" pitchFamily="50" charset="-128"/>
              </a:rPr>
              <a:t>Shi</a:t>
            </a:r>
            <a:r>
              <a:rPr lang="en-US" altLang="ja-JP" sz="4100" dirty="0" smtClean="0">
                <a:solidFill>
                  <a:srgbClr val="404040"/>
                </a:solidFill>
                <a:latin typeface="メイリオ" pitchFamily="50" charset="-128"/>
                <a:ea typeface="メイリオ" pitchFamily="50" charset="-128"/>
                <a:cs typeface="メイリオ" pitchFamily="50" charset="-128"/>
              </a:rPr>
              <a:t>”</a:t>
            </a:r>
          </a:p>
        </p:txBody>
      </p:sp>
      <p:sp>
        <p:nvSpPr>
          <p:cNvPr id="45058" name="テキスト プレースホルダ 5"/>
          <p:cNvSpPr>
            <a:spLocks noGrp="1"/>
          </p:cNvSpPr>
          <p:nvPr>
            <p:ph type="body" idx="1"/>
          </p:nvPr>
        </p:nvSpPr>
        <p:spPr>
          <a:xfrm>
            <a:off x="920750" y="5229225"/>
            <a:ext cx="8307388" cy="1208088"/>
          </a:xfrm>
        </p:spPr>
        <p:txBody>
          <a:bodyPr/>
          <a:lstStyle/>
          <a:p>
            <a:r>
              <a:rPr lang="en-US" altLang="en-US" smtClean="0">
                <a:solidFill>
                  <a:srgbClr val="404040"/>
                </a:solidFill>
                <a:latin typeface="メイリオ" pitchFamily="50" charset="-128"/>
                <a:ea typeface="メイリオ" pitchFamily="50" charset="-128"/>
                <a:cs typeface="メイリオ" pitchFamily="50" charset="-128"/>
              </a:rPr>
              <a:t>a leading model of the information society of our country after 2020</a:t>
            </a:r>
            <a:endParaRPr lang="ja-JP" altLang="en-US" smtClean="0">
              <a:solidFill>
                <a:srgbClr val="404040"/>
              </a:solidFill>
              <a:latin typeface="メイリオ" pitchFamily="50" charset="-128"/>
              <a:ea typeface="メイリオ" pitchFamily="50" charset="-128"/>
              <a:cs typeface="メイリオ" pitchFamily="50" charset="-128"/>
            </a:endParaRPr>
          </a:p>
        </p:txBody>
      </p:sp>
      <p:sp>
        <p:nvSpPr>
          <p:cNvPr id="45059" name="スライド番号プレースホルダ 3"/>
          <p:cNvSpPr>
            <a:spLocks noGrp="1"/>
          </p:cNvSpPr>
          <p:nvPr>
            <p:ph type="sldNum" sz="quarter" idx="10"/>
          </p:nvPr>
        </p:nvSpPr>
        <p:spPr>
          <a:noFill/>
        </p:spPr>
        <p:txBody>
          <a:bodyPr/>
          <a:lstStyle/>
          <a:p>
            <a:fld id="{C29BB945-FD4E-47BD-9C5F-523EF18687D7}" type="slidenum">
              <a:rPr lang="ja-JP" altLang="en-US" smtClean="0"/>
              <a:pPr/>
              <a:t>32</a:t>
            </a:fld>
            <a:endParaRPr lang="en-US" altLang="ja-JP" smtClean="0"/>
          </a:p>
        </p:txBody>
      </p:sp>
      <p:sp>
        <p:nvSpPr>
          <p:cNvPr id="7" name="下矢印 6"/>
          <p:cNvSpPr/>
          <p:nvPr/>
        </p:nvSpPr>
        <p:spPr bwMode="auto">
          <a:xfrm>
            <a:off x="4741863" y="4638675"/>
            <a:ext cx="533400" cy="762000"/>
          </a:xfrm>
          <a:prstGeom prst="downArrow">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latinLnBrk="1">
              <a:defRPr/>
            </a:pPr>
            <a:endParaRPr kumimoji="0" lang="ja-JP" altLang="en-US" sz="2400">
              <a:solidFill>
                <a:schemeClr val="tx1"/>
              </a:solidFill>
              <a:latin typeface="ＤＦＧ華康ゴシック体W5"/>
              <a:ea typeface="ＤＦＧ平成ゴシック体W7"/>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図 5"/>
          <p:cNvPicPr>
            <a:picLocks noChangeAspect="1"/>
          </p:cNvPicPr>
          <p:nvPr/>
        </p:nvPicPr>
        <p:blipFill>
          <a:blip r:embed="rId2"/>
          <a:srcRect/>
          <a:stretch>
            <a:fillRect/>
          </a:stretch>
        </p:blipFill>
        <p:spPr bwMode="auto">
          <a:xfrm>
            <a:off x="3810000" y="2743200"/>
            <a:ext cx="2286000" cy="209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p:txBody>
          <a:bodyPr/>
          <a:lstStyle/>
          <a:p>
            <a:r>
              <a:rPr lang="en-US" altLang="ja-JP" smtClean="0">
                <a:solidFill>
                  <a:srgbClr val="404040"/>
                </a:solidFill>
              </a:rPr>
              <a:t>Technical Committee</a:t>
            </a:r>
          </a:p>
        </p:txBody>
      </p:sp>
      <p:sp>
        <p:nvSpPr>
          <p:cNvPr id="16386" name="コンテンツ プレースホルダー 7"/>
          <p:cNvSpPr>
            <a:spLocks noGrp="1"/>
          </p:cNvSpPr>
          <p:nvPr>
            <p:ph idx="1"/>
          </p:nvPr>
        </p:nvSpPr>
        <p:spPr/>
        <p:txBody>
          <a:bodyPr/>
          <a:lstStyle/>
          <a:p>
            <a:pPr>
              <a:lnSpc>
                <a:spcPct val="90000"/>
              </a:lnSpc>
            </a:pPr>
            <a:r>
              <a:rPr lang="en-US" altLang="ja-JP" smtClean="0"/>
              <a:t>The purpose</a:t>
            </a:r>
            <a:endParaRPr lang="ja-JP" altLang="en-US" smtClean="0"/>
          </a:p>
          <a:p>
            <a:pPr lvl="1">
              <a:lnSpc>
                <a:spcPct val="90000"/>
              </a:lnSpc>
            </a:pPr>
            <a:r>
              <a:rPr lang="en-US" altLang="ja-JP" smtClean="0">
                <a:latin typeface="ＭＳ Ｐゴシック" charset="-128"/>
                <a:ea typeface="ＭＳ Ｐゴシック" charset="-128"/>
              </a:rPr>
              <a:t>Discuss technological standards necessary for open data promotion</a:t>
            </a:r>
            <a:endParaRPr lang="ja-JP" altLang="en-US" smtClean="0">
              <a:latin typeface="ＭＳ Ｐゴシック" charset="-128"/>
              <a:ea typeface="ＭＳ Ｐゴシック" charset="-128"/>
            </a:endParaRPr>
          </a:p>
          <a:p>
            <a:pPr>
              <a:lnSpc>
                <a:spcPct val="90000"/>
              </a:lnSpc>
            </a:pPr>
            <a:r>
              <a:rPr lang="en-US" altLang="ja-JP" smtClean="0"/>
              <a:t>Organization</a:t>
            </a:r>
          </a:p>
          <a:p>
            <a:pPr lvl="1">
              <a:lnSpc>
                <a:spcPct val="90000"/>
              </a:lnSpc>
            </a:pPr>
            <a:r>
              <a:rPr lang="en-US" altLang="ja-JP" smtClean="0">
                <a:latin typeface="ＭＳ Ｐゴシック" charset="-128"/>
                <a:ea typeface="ＭＳ Ｐゴシック" charset="-128"/>
              </a:rPr>
              <a:t>Chairperson</a:t>
            </a:r>
            <a:endParaRPr lang="ja-JP" altLang="en-US" smtClean="0">
              <a:latin typeface="ＭＳ Ｐゴシック" charset="-128"/>
              <a:ea typeface="ＭＳ Ｐゴシック" charset="-128"/>
            </a:endParaRPr>
          </a:p>
          <a:p>
            <a:pPr lvl="2">
              <a:lnSpc>
                <a:spcPct val="90000"/>
              </a:lnSpc>
            </a:pPr>
            <a:r>
              <a:rPr lang="en-US" altLang="ja-JP" smtClean="0">
                <a:latin typeface="ＭＳ Ｐゴシック" charset="-128"/>
                <a:ea typeface="ＭＳ Ｐゴシック" charset="-128"/>
              </a:rPr>
              <a:t>Koshizuka (Professor, Interfaculty Initiative in Information Studies, The University of Tokyo, )</a:t>
            </a:r>
            <a:endParaRPr lang="ja-JP" altLang="en-US" smtClean="0">
              <a:latin typeface="ＭＳ Ｐゴシック" charset="-128"/>
              <a:ea typeface="ＭＳ Ｐゴシック" charset="-128"/>
            </a:endParaRPr>
          </a:p>
          <a:p>
            <a:pPr lvl="1">
              <a:lnSpc>
                <a:spcPct val="90000"/>
              </a:lnSpc>
            </a:pPr>
            <a:r>
              <a:rPr lang="en-US" altLang="ja-JP" smtClean="0">
                <a:latin typeface="ＭＳ Ｐゴシック" charset="-128"/>
                <a:ea typeface="ＭＳ Ｐゴシック" charset="-128"/>
              </a:rPr>
              <a:t>Vice Chairperson</a:t>
            </a:r>
            <a:endParaRPr lang="ja-JP" altLang="en-US" smtClean="0">
              <a:latin typeface="ＭＳ Ｐゴシック" charset="-128"/>
              <a:ea typeface="ＭＳ Ｐゴシック" charset="-128"/>
            </a:endParaRPr>
          </a:p>
          <a:p>
            <a:pPr lvl="2">
              <a:lnSpc>
                <a:spcPct val="90000"/>
              </a:lnSpc>
            </a:pPr>
            <a:r>
              <a:rPr lang="en-US" altLang="ja-JP" smtClean="0">
                <a:latin typeface="ＭＳ Ｐゴシック" charset="-128"/>
                <a:ea typeface="ＭＳ Ｐゴシック" charset="-128"/>
              </a:rPr>
              <a:t>Hideaki Takeda (Prof. National Institute of Information)</a:t>
            </a:r>
            <a:endParaRPr lang="ja-JP" altLang="en-US" smtClean="0">
              <a:latin typeface="ＭＳ Ｐゴシック" charset="-128"/>
              <a:ea typeface="ＭＳ Ｐゴシック" charset="-128"/>
            </a:endParaRPr>
          </a:p>
          <a:p>
            <a:pPr lvl="1">
              <a:lnSpc>
                <a:spcPct val="90000"/>
              </a:lnSpc>
            </a:pPr>
            <a:r>
              <a:rPr lang="en-US" altLang="ja-JP" smtClean="0">
                <a:latin typeface="ＭＳ Ｐゴシック" charset="-128"/>
                <a:ea typeface="ＭＳ Ｐゴシック" charset="-128"/>
              </a:rPr>
              <a:t>Committee</a:t>
            </a:r>
            <a:endParaRPr lang="ja-JP" altLang="en-US" smtClean="0">
              <a:latin typeface="ＭＳ Ｐゴシック" charset="-128"/>
              <a:ea typeface="ＭＳ Ｐゴシック" charset="-128"/>
            </a:endParaRPr>
          </a:p>
          <a:p>
            <a:pPr lvl="2">
              <a:lnSpc>
                <a:spcPct val="90000"/>
              </a:lnSpc>
            </a:pPr>
            <a:r>
              <a:rPr lang="en-US" altLang="ja-JP" smtClean="0">
                <a:latin typeface="ＭＳ Ｐゴシック" charset="-128"/>
                <a:ea typeface="ＭＳ Ｐゴシック" charset="-128"/>
              </a:rPr>
              <a:t>Akihiro Nakao (Prof. Interfaculty Initiative in Information Studies, The University of Tokyo,)</a:t>
            </a:r>
            <a:endParaRPr lang="ja-JP" altLang="en-US" smtClean="0">
              <a:latin typeface="ＭＳ Ｐゴシック" charset="-128"/>
              <a:ea typeface="ＭＳ Ｐゴシック" charset="-128"/>
            </a:endParaRPr>
          </a:p>
          <a:p>
            <a:pPr lvl="2">
              <a:lnSpc>
                <a:spcPct val="90000"/>
              </a:lnSpc>
            </a:pPr>
            <a:r>
              <a:rPr lang="en-US" altLang="ja-JP" smtClean="0">
                <a:latin typeface="ＭＳ Ｐゴシック" charset="-128"/>
                <a:ea typeface="ＭＳ Ｐゴシック" charset="-128"/>
              </a:rPr>
              <a:t>Hiramoto (CIO assistant, Ministry of Economy, Trade and Industry)</a:t>
            </a:r>
            <a:endParaRPr lang="ja-JP" altLang="en-US" smtClean="0">
              <a:latin typeface="ＭＳ Ｐゴシック" charset="-128"/>
              <a:ea typeface="ＭＳ Ｐゴシック" charset="-128"/>
            </a:endParaRPr>
          </a:p>
          <a:p>
            <a:pPr lvl="2">
              <a:lnSpc>
                <a:spcPct val="90000"/>
              </a:lnSpc>
            </a:pPr>
            <a:r>
              <a:rPr lang="en-US" altLang="ja-JP" smtClean="0">
                <a:latin typeface="ＭＳ Ｐゴシック" charset="-128"/>
                <a:ea typeface="ＭＳ Ｐゴシック" charset="-128"/>
              </a:rPr>
              <a:t>Yoshiaki Fukami, (Visiting Reseache, Keio Research Institute at SFC)</a:t>
            </a:r>
            <a:endParaRPr lang="ja-JP" altLang="en-US" smtClean="0">
              <a:latin typeface="ＭＳ Ｐゴシック" charset="-128"/>
              <a:ea typeface="ＭＳ Ｐゴシック" charset="-128"/>
            </a:endParaRPr>
          </a:p>
          <a:p>
            <a:pPr>
              <a:lnSpc>
                <a:spcPct val="90000"/>
              </a:lnSpc>
            </a:pPr>
            <a:r>
              <a:rPr lang="en-US" altLang="ja-JP" smtClean="0"/>
              <a:t>Outline of activities</a:t>
            </a:r>
            <a:endParaRPr lang="ja-JP" altLang="en-US" smtClean="0"/>
          </a:p>
          <a:p>
            <a:pPr lvl="1">
              <a:lnSpc>
                <a:spcPct val="90000"/>
              </a:lnSpc>
            </a:pPr>
            <a:r>
              <a:rPr lang="en-US" altLang="ja-JP" smtClean="0">
                <a:latin typeface="ＭＳ Ｐゴシック" charset="-128"/>
                <a:ea typeface="ＭＳ Ｐゴシック" charset="-128"/>
              </a:rPr>
              <a:t>Discussing the technological specifications to promote various open data.</a:t>
            </a:r>
            <a:endParaRPr lang="ja-JP" altLang="en-US" smtClean="0">
              <a:latin typeface="ＭＳ Ｐゴシック" charset="-128"/>
              <a:ea typeface="ＭＳ Ｐゴシック" charset="-128"/>
            </a:endParaRPr>
          </a:p>
          <a:p>
            <a:pPr lvl="1">
              <a:lnSpc>
                <a:spcPct val="90000"/>
              </a:lnSpc>
            </a:pPr>
            <a:r>
              <a:rPr lang="en-US" altLang="ja-JP" smtClean="0">
                <a:latin typeface="ＭＳ Ｐゴシック" charset="-128"/>
                <a:ea typeface="ＭＳ Ｐゴシック" charset="-128"/>
              </a:rPr>
              <a:t>Discussing work specifications for international standardization</a:t>
            </a:r>
            <a:endParaRPr lang="ja-JP" altLang="en-US" smtClean="0">
              <a:latin typeface="ＭＳ Ｐゴシック" charset="-128"/>
              <a:ea typeface="ＭＳ Ｐゴシック" charset="-128"/>
            </a:endParaRPr>
          </a:p>
          <a:p>
            <a:pPr lvl="1">
              <a:lnSpc>
                <a:spcPct val="90000"/>
              </a:lnSpc>
            </a:pPr>
            <a:r>
              <a:rPr lang="en-US" altLang="ja-JP" smtClean="0">
                <a:latin typeface="ＭＳ Ｐゴシック" charset="-128"/>
                <a:ea typeface="ＭＳ Ｐゴシック" charset="-128"/>
              </a:rPr>
              <a:t>Discussing the system for long-term use operation of the open data</a:t>
            </a:r>
            <a:endParaRPr lang="ja-JP" altLang="en-US" smtClean="0">
              <a:latin typeface="ＭＳ Ｐゴシック" charset="-128"/>
              <a:ea typeface="ＭＳ Ｐゴシック" charset="-128"/>
            </a:endParaRPr>
          </a:p>
        </p:txBody>
      </p:sp>
      <p:sp>
        <p:nvSpPr>
          <p:cNvPr id="16387" name="スライド番号プレースホルダー 3"/>
          <p:cNvSpPr>
            <a:spLocks noGrp="1"/>
          </p:cNvSpPr>
          <p:nvPr>
            <p:ph type="sldNum" sz="quarter" idx="10"/>
          </p:nvPr>
        </p:nvSpPr>
        <p:spPr>
          <a:noFill/>
        </p:spPr>
        <p:txBody>
          <a:bodyPr/>
          <a:lstStyle/>
          <a:p>
            <a:fld id="{36160D04-A601-45C3-AE0D-4C1DC25B32BA}" type="slidenum">
              <a:rPr lang="ja-JP" altLang="en-US" smtClean="0"/>
              <a:pPr/>
              <a:t>4</a:t>
            </a:fld>
            <a:endParaRPr lang="en-US" altLang="ja-JP"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1"/>
          <p:cNvSpPr>
            <a:spLocks noGrp="1"/>
          </p:cNvSpPr>
          <p:nvPr>
            <p:ph type="title"/>
          </p:nvPr>
        </p:nvSpPr>
        <p:spPr/>
        <p:txBody>
          <a:bodyPr/>
          <a:lstStyle/>
          <a:p>
            <a:r>
              <a:rPr lang="en-US" altLang="ja-JP" smtClean="0">
                <a:solidFill>
                  <a:srgbClr val="404040"/>
                </a:solidFill>
              </a:rPr>
              <a:t>Data Governance Committee</a:t>
            </a:r>
          </a:p>
        </p:txBody>
      </p:sp>
      <p:sp>
        <p:nvSpPr>
          <p:cNvPr id="17410" name="コンテンツ プレースホルダー 7"/>
          <p:cNvSpPr>
            <a:spLocks noGrp="1"/>
          </p:cNvSpPr>
          <p:nvPr>
            <p:ph idx="1"/>
          </p:nvPr>
        </p:nvSpPr>
        <p:spPr>
          <a:xfrm>
            <a:off x="350838" y="1052513"/>
            <a:ext cx="9147175" cy="5268912"/>
          </a:xfrm>
        </p:spPr>
        <p:txBody>
          <a:bodyPr/>
          <a:lstStyle/>
          <a:p>
            <a:pPr>
              <a:lnSpc>
                <a:spcPct val="90000"/>
              </a:lnSpc>
            </a:pPr>
            <a:r>
              <a:rPr lang="en-US" altLang="ja-JP" smtClean="0"/>
              <a:t>Purpose</a:t>
            </a:r>
          </a:p>
          <a:p>
            <a:pPr lvl="1">
              <a:lnSpc>
                <a:spcPct val="90000"/>
              </a:lnSpc>
            </a:pPr>
            <a:r>
              <a:rPr lang="en-US" altLang="ja-JP" smtClean="0">
                <a:latin typeface="ＭＳ Ｐゴシック" charset="-128"/>
                <a:ea typeface="ＭＳ Ｐゴシック" charset="-128"/>
              </a:rPr>
              <a:t>Discuss user rule necessary for open data promotion.</a:t>
            </a:r>
            <a:endParaRPr lang="ja-JP" altLang="en-US" smtClean="0">
              <a:latin typeface="ＭＳ Ｐゴシック" charset="-128"/>
              <a:ea typeface="ＭＳ Ｐゴシック" charset="-128"/>
            </a:endParaRPr>
          </a:p>
          <a:p>
            <a:pPr>
              <a:lnSpc>
                <a:spcPct val="90000"/>
              </a:lnSpc>
            </a:pPr>
            <a:r>
              <a:rPr lang="en-US" altLang="ja-JP" smtClean="0"/>
              <a:t>Organization</a:t>
            </a:r>
          </a:p>
          <a:p>
            <a:pPr lvl="1">
              <a:lnSpc>
                <a:spcPct val="90000"/>
              </a:lnSpc>
            </a:pPr>
            <a:r>
              <a:rPr lang="en-US" altLang="ja-JP" smtClean="0">
                <a:latin typeface="ＭＳ Ｐゴシック" charset="-128"/>
                <a:ea typeface="ＭＳ Ｐゴシック" charset="-128"/>
              </a:rPr>
              <a:t>Chairperson</a:t>
            </a:r>
          </a:p>
          <a:p>
            <a:pPr lvl="2">
              <a:lnSpc>
                <a:spcPct val="90000"/>
              </a:lnSpc>
            </a:pPr>
            <a:r>
              <a:rPr lang="en-US" altLang="ja-JP" smtClean="0">
                <a:latin typeface="ＭＳ Ｐゴシック" charset="-128"/>
                <a:ea typeface="ＭＳ Ｐゴシック" charset="-128"/>
              </a:rPr>
              <a:t>Yuriko Inoue (Professor, Hitotsubashi University Graduate School of International Corporate Strategy)</a:t>
            </a:r>
          </a:p>
          <a:p>
            <a:pPr lvl="1">
              <a:lnSpc>
                <a:spcPct val="90000"/>
              </a:lnSpc>
            </a:pPr>
            <a:r>
              <a:rPr lang="en-US" altLang="ja-JP" smtClean="0">
                <a:latin typeface="ＭＳ Ｐゴシック" charset="-128"/>
                <a:ea typeface="ＭＳ Ｐゴシック" charset="-128"/>
              </a:rPr>
              <a:t>Vice Chairperson</a:t>
            </a:r>
          </a:p>
          <a:p>
            <a:pPr lvl="2">
              <a:lnSpc>
                <a:spcPct val="90000"/>
              </a:lnSpc>
            </a:pPr>
            <a:r>
              <a:rPr lang="en-US" altLang="ja-JP" smtClean="0">
                <a:latin typeface="ＭＳ Ｐゴシック" charset="-128"/>
                <a:ea typeface="ＭＳ Ｐゴシック" charset="-128"/>
              </a:rPr>
              <a:t>Yuko Noguchi (Head of Legal at Google Japan Inc. / Lawyer)</a:t>
            </a:r>
          </a:p>
          <a:p>
            <a:pPr lvl="1">
              <a:lnSpc>
                <a:spcPct val="90000"/>
              </a:lnSpc>
            </a:pPr>
            <a:r>
              <a:rPr lang="en-US" altLang="ja-JP" smtClean="0">
                <a:latin typeface="ＭＳ Ｐゴシック" charset="-128"/>
                <a:ea typeface="ＭＳ Ｐゴシック" charset="-128"/>
              </a:rPr>
              <a:t>Committee</a:t>
            </a:r>
          </a:p>
          <a:p>
            <a:pPr lvl="2">
              <a:lnSpc>
                <a:spcPct val="90000"/>
              </a:lnSpc>
            </a:pPr>
            <a:r>
              <a:rPr lang="en-US" altLang="ja-JP" smtClean="0">
                <a:latin typeface="ＭＳ Ｐゴシック" charset="-128"/>
                <a:ea typeface="ＭＳ Ｐゴシック" charset="-128"/>
              </a:rPr>
              <a:t>Toshiko Sawada (Director, EC Network)</a:t>
            </a:r>
          </a:p>
          <a:p>
            <a:pPr lvl="2">
              <a:lnSpc>
                <a:spcPct val="90000"/>
              </a:lnSpc>
            </a:pPr>
            <a:r>
              <a:rPr lang="en-US" altLang="ja-JP" smtClean="0">
                <a:latin typeface="ＭＳ Ｐゴシック" charset="-128"/>
                <a:ea typeface="ＭＳ Ｐゴシック" charset="-128"/>
              </a:rPr>
              <a:t>Fumito Tomooka (Professor, Nihon University College of Law)</a:t>
            </a:r>
          </a:p>
          <a:p>
            <a:pPr lvl="2">
              <a:lnSpc>
                <a:spcPct val="90000"/>
              </a:lnSpc>
            </a:pPr>
            <a:r>
              <a:rPr lang="en-US" altLang="ja-JP" smtClean="0">
                <a:latin typeface="ＭＳ Ｐゴシック" charset="-128"/>
                <a:ea typeface="ＭＳ Ｐゴシック" charset="-128"/>
              </a:rPr>
              <a:t>Ryoji Mori (Cyber Law Japan Eichi Law Offices Partner / Lawyer)</a:t>
            </a:r>
          </a:p>
          <a:p>
            <a:pPr lvl="1">
              <a:lnSpc>
                <a:spcPct val="90000"/>
              </a:lnSpc>
            </a:pPr>
            <a:r>
              <a:rPr lang="en-US" altLang="ja-JP" smtClean="0">
                <a:latin typeface="ＭＳ Ｐゴシック" charset="-128"/>
                <a:ea typeface="ＭＳ Ｐゴシック" charset="-128"/>
              </a:rPr>
              <a:t>Observer</a:t>
            </a:r>
          </a:p>
          <a:p>
            <a:pPr lvl="2">
              <a:lnSpc>
                <a:spcPct val="90000"/>
              </a:lnSpc>
            </a:pPr>
            <a:r>
              <a:rPr lang="en-US" altLang="ja-JP" smtClean="0">
                <a:latin typeface="ＭＳ Ｐゴシック" charset="-128"/>
                <a:ea typeface="ＭＳ Ｐゴシック" charset="-128"/>
              </a:rPr>
              <a:t>Ministry of Internal Affairs and Communications, Cabinet Secretariat, Ministry of Economy, Trade and Industry, Ministry of Land, Infrastructure and Transport</a:t>
            </a:r>
            <a:endParaRPr lang="ja-JP" altLang="en-US" smtClean="0">
              <a:latin typeface="ＭＳ Ｐゴシック" charset="-128"/>
              <a:ea typeface="ＭＳ Ｐゴシック" charset="-128"/>
            </a:endParaRPr>
          </a:p>
          <a:p>
            <a:pPr>
              <a:lnSpc>
                <a:spcPct val="90000"/>
              </a:lnSpc>
            </a:pPr>
            <a:r>
              <a:rPr lang="en-US" altLang="ja-JP" smtClean="0"/>
              <a:t>Outline of activities</a:t>
            </a:r>
          </a:p>
          <a:p>
            <a:pPr lvl="1">
              <a:lnSpc>
                <a:spcPct val="90000"/>
              </a:lnSpc>
            </a:pPr>
            <a:r>
              <a:rPr lang="en-US" altLang="ja-JP" smtClean="0">
                <a:latin typeface="ＭＳ Ｐゴシック" charset="-128"/>
                <a:ea typeface="ＭＳ Ｐゴシック" charset="-128"/>
              </a:rPr>
              <a:t>Discussing construction of open data of public data.</a:t>
            </a:r>
          </a:p>
          <a:p>
            <a:pPr lvl="1">
              <a:lnSpc>
                <a:spcPct val="90000"/>
              </a:lnSpc>
            </a:pPr>
            <a:r>
              <a:rPr lang="en-US" altLang="ja-JP" smtClean="0">
                <a:latin typeface="ＭＳ Ｐゴシック" charset="-128"/>
                <a:ea typeface="ＭＳ Ｐゴシック" charset="-128"/>
              </a:rPr>
              <a:t>Discussing the user rule of  homepage for  each prefecture corresponding to the open data.</a:t>
            </a:r>
          </a:p>
        </p:txBody>
      </p:sp>
      <p:sp>
        <p:nvSpPr>
          <p:cNvPr id="17411" name="スライド番号プレースホルダー 3"/>
          <p:cNvSpPr>
            <a:spLocks noGrp="1"/>
          </p:cNvSpPr>
          <p:nvPr>
            <p:ph type="sldNum" sz="quarter" idx="10"/>
          </p:nvPr>
        </p:nvSpPr>
        <p:spPr>
          <a:noFill/>
        </p:spPr>
        <p:txBody>
          <a:bodyPr/>
          <a:lstStyle/>
          <a:p>
            <a:fld id="{B7050D9C-68F9-48F5-AF21-D35B191B016E}" type="slidenum">
              <a:rPr lang="ja-JP" altLang="en-US" smtClean="0"/>
              <a:pPr/>
              <a:t>5</a:t>
            </a:fld>
            <a:endParaRPr lang="en-US" altLang="ja-JP"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15925" y="333375"/>
            <a:ext cx="9134475" cy="581025"/>
          </a:xfrm>
        </p:spPr>
        <p:txBody>
          <a:bodyPr/>
          <a:lstStyle/>
          <a:p>
            <a:r>
              <a:rPr lang="en-US" altLang="ja-JP" smtClean="0">
                <a:solidFill>
                  <a:srgbClr val="404040"/>
                </a:solidFill>
              </a:rPr>
              <a:t>Utilization and Promotion Committee</a:t>
            </a:r>
            <a:endParaRPr lang="ja-JP" altLang="en-US" smtClean="0">
              <a:solidFill>
                <a:srgbClr val="404040"/>
              </a:solidFill>
            </a:endParaRPr>
          </a:p>
        </p:txBody>
      </p:sp>
      <p:sp>
        <p:nvSpPr>
          <p:cNvPr id="18434" name="コンテンツ プレースホルダー 7"/>
          <p:cNvSpPr>
            <a:spLocks noGrp="1"/>
          </p:cNvSpPr>
          <p:nvPr>
            <p:ph idx="1"/>
          </p:nvPr>
        </p:nvSpPr>
        <p:spPr>
          <a:xfrm>
            <a:off x="344488" y="908050"/>
            <a:ext cx="9147175" cy="5268913"/>
          </a:xfrm>
        </p:spPr>
        <p:txBody>
          <a:bodyPr/>
          <a:lstStyle/>
          <a:p>
            <a:pPr>
              <a:lnSpc>
                <a:spcPct val="80000"/>
              </a:lnSpc>
            </a:pPr>
            <a:r>
              <a:rPr lang="en-US" altLang="ja-JP" sz="1400" smtClean="0"/>
              <a:t>Purpose</a:t>
            </a:r>
            <a:endParaRPr lang="ja-JP" altLang="en-US" sz="1500" smtClean="0"/>
          </a:p>
          <a:p>
            <a:pPr lvl="1">
              <a:lnSpc>
                <a:spcPct val="80000"/>
              </a:lnSpc>
            </a:pPr>
            <a:r>
              <a:rPr lang="en-US" altLang="ja-JP" sz="1200" smtClean="0">
                <a:latin typeface="ＭＳ Ｐゴシック" charset="-128"/>
                <a:ea typeface="ＭＳ Ｐゴシック" charset="-128"/>
              </a:rPr>
              <a:t>Distributing and sharing information on open data promotion.</a:t>
            </a:r>
          </a:p>
          <a:p>
            <a:pPr lvl="1">
              <a:lnSpc>
                <a:spcPct val="80000"/>
              </a:lnSpc>
            </a:pPr>
            <a:r>
              <a:rPr lang="en-US" altLang="ja-JP" sz="1200" smtClean="0">
                <a:latin typeface="ＭＳ Ｐゴシック" charset="-128"/>
                <a:ea typeface="ＭＳ Ｐゴシック" charset="-128"/>
              </a:rPr>
              <a:t>Discussing new services created from open data promotion.</a:t>
            </a:r>
            <a:endParaRPr lang="ja-JP" altLang="en-US" sz="1200" smtClean="0">
              <a:latin typeface="ＭＳ Ｐゴシック" charset="-128"/>
              <a:ea typeface="ＭＳ Ｐゴシック" charset="-128"/>
            </a:endParaRPr>
          </a:p>
          <a:p>
            <a:pPr>
              <a:lnSpc>
                <a:spcPct val="80000"/>
              </a:lnSpc>
            </a:pPr>
            <a:r>
              <a:rPr lang="en-US" altLang="ja-JP" sz="1400" smtClean="0"/>
              <a:t>Organization</a:t>
            </a:r>
          </a:p>
          <a:p>
            <a:pPr lvl="1"/>
            <a:r>
              <a:rPr lang="en-US" altLang="ja-JP" sz="1400" smtClean="0">
                <a:latin typeface="ＭＳ Ｐゴシック" charset="-128"/>
                <a:ea typeface="ＭＳ Ｐゴシック" charset="-128"/>
              </a:rPr>
              <a:t>Chairperson</a:t>
            </a:r>
          </a:p>
          <a:p>
            <a:pPr lvl="2"/>
            <a:r>
              <a:rPr lang="en-US" altLang="ja-JP" sz="1200" smtClean="0">
                <a:latin typeface="ＭＳ Ｐゴシック" charset="-128"/>
                <a:ea typeface="ＭＳ Ｐゴシック" charset="-128"/>
              </a:rPr>
              <a:t>Ichiya Nakamura (Professor, Graduate School of Media Design, Keio University)</a:t>
            </a:r>
          </a:p>
          <a:p>
            <a:pPr lvl="1"/>
            <a:r>
              <a:rPr lang="en-US" altLang="ja-JP" sz="1400" smtClean="0">
                <a:latin typeface="ＭＳ Ｐゴシック" charset="-128"/>
                <a:ea typeface="ＭＳ Ｐゴシック" charset="-128"/>
              </a:rPr>
              <a:t>Vice Chairperson</a:t>
            </a:r>
          </a:p>
          <a:p>
            <a:pPr lvl="2"/>
            <a:r>
              <a:rPr lang="en-US" altLang="ja-JP" sz="1200" smtClean="0">
                <a:latin typeface="ＭＳ Ｐゴシック" charset="-128"/>
                <a:ea typeface="ＭＳ Ｐゴシック" charset="-128"/>
              </a:rPr>
              <a:t>Fumihiro Murakami (Chief Researcher, Social ICT Solutions Division, Mitsubishi Research Institute, Inc.)</a:t>
            </a:r>
          </a:p>
          <a:p>
            <a:pPr lvl="1"/>
            <a:r>
              <a:rPr lang="en-US" altLang="ja-JP" sz="1400" smtClean="0">
                <a:latin typeface="ＭＳ Ｐゴシック" charset="-128"/>
                <a:ea typeface="ＭＳ Ｐゴシック" charset="-128"/>
              </a:rPr>
              <a:t>Committee</a:t>
            </a:r>
          </a:p>
          <a:p>
            <a:pPr lvl="2"/>
            <a:r>
              <a:rPr lang="en-US" altLang="ja-JP" sz="1200" smtClean="0">
                <a:latin typeface="ＭＳ Ｐゴシック" charset="-128"/>
                <a:ea typeface="ＭＳ Ｐゴシック" charset="-128"/>
              </a:rPr>
              <a:t>Yusho Ishikawa (Project Professor, Interfaculty Initiative in Information Studies, The University of Tokyo)</a:t>
            </a:r>
          </a:p>
          <a:p>
            <a:pPr lvl="2"/>
            <a:r>
              <a:rPr lang="en-US" altLang="ja-JP" sz="1200" smtClean="0">
                <a:latin typeface="ＭＳ Ｐゴシック" charset="-128"/>
                <a:ea typeface="ＭＳ Ｐゴシック" charset="-128"/>
              </a:rPr>
              <a:t>Ikki Ohmukai (Associate Professor, National Institute of Information)</a:t>
            </a:r>
          </a:p>
          <a:p>
            <a:pPr lvl="2"/>
            <a:r>
              <a:rPr lang="en-US" altLang="ja-JP" sz="1200" smtClean="0">
                <a:latin typeface="ＭＳ Ｐゴシック" charset="-128"/>
                <a:ea typeface="ＭＳ Ｐゴシック" charset="-128"/>
              </a:rPr>
              <a:t>Hiroichi Kawashima (President, Institute for Public Sector Innovation)</a:t>
            </a:r>
          </a:p>
          <a:p>
            <a:pPr lvl="2"/>
            <a:r>
              <a:rPr lang="en-US" altLang="ja-JP" sz="1200" smtClean="0">
                <a:latin typeface="ＭＳ Ｐゴシック" charset="-128"/>
                <a:ea typeface="ＭＳ Ｐゴシック" charset="-128"/>
              </a:rPr>
              <a:t>Iwao Kobayashi (Representative director, Scholex)</a:t>
            </a:r>
          </a:p>
          <a:p>
            <a:pPr lvl="2"/>
            <a:r>
              <a:rPr lang="en-US" altLang="ja-JP" sz="1200" smtClean="0">
                <a:latin typeface="ＭＳ Ｐゴシック" charset="-128"/>
                <a:ea typeface="ＭＳ Ｐゴシック" charset="-128"/>
              </a:rPr>
              <a:t>Masahiko Shoji (Senior Research Fellow / Assistant Professor, Center for Global Communications, International University of Japan)</a:t>
            </a:r>
          </a:p>
          <a:p>
            <a:pPr lvl="2"/>
            <a:r>
              <a:rPr lang="en-US" altLang="ja-JP" sz="1200" smtClean="0">
                <a:latin typeface="ＭＳ Ｐゴシック" charset="-128"/>
                <a:ea typeface="ＭＳ Ｐゴシック" charset="-128"/>
              </a:rPr>
              <a:t>Sawako Nohara (President and CEO, IPSe Marketing, Inc. / Project Professor, Graduate School of Media and Governance, Keio University)</a:t>
            </a:r>
          </a:p>
          <a:p>
            <a:pPr lvl="2"/>
            <a:r>
              <a:rPr lang="en-US" altLang="ja-JP" sz="1200" smtClean="0">
                <a:latin typeface="ＭＳ Ｐゴシック" charset="-128"/>
                <a:ea typeface="ＭＳ Ｐゴシック" charset="-128"/>
              </a:rPr>
              <a:t>Taisuke Fukuno (President and CEO, jig.jp)</a:t>
            </a:r>
          </a:p>
          <a:p>
            <a:pPr lvl="1"/>
            <a:r>
              <a:rPr lang="en-US" altLang="ja-JP" sz="1400" smtClean="0">
                <a:latin typeface="ＭＳ Ｐゴシック" charset="-128"/>
                <a:ea typeface="ＭＳ Ｐゴシック" charset="-128"/>
              </a:rPr>
              <a:t>Observer</a:t>
            </a:r>
          </a:p>
          <a:p>
            <a:pPr lvl="2"/>
            <a:r>
              <a:rPr lang="en-US" altLang="ja-JP" sz="1200" smtClean="0">
                <a:latin typeface="ＭＳ Ｐゴシック" charset="-128"/>
                <a:ea typeface="ＭＳ Ｐゴシック" charset="-128"/>
              </a:rPr>
              <a:t>Cabinet Secretariat, Ministry of Internal Affairs and Communications ,Ministry of Economy, Trade and Industry, Ministry of Land, Infrastructure, Transport and Tourism, Ministry of Agriculture, Forestry and Fisheries, Japan Business Federation, ASP-SaaS-Cloud CONSORTIUM, Etc.</a:t>
            </a:r>
          </a:p>
          <a:p>
            <a:pPr>
              <a:lnSpc>
                <a:spcPct val="80000"/>
              </a:lnSpc>
            </a:pPr>
            <a:r>
              <a:rPr lang="en-US" altLang="ja-JP" sz="1400" smtClean="0"/>
              <a:t>Outline of activities</a:t>
            </a:r>
          </a:p>
          <a:p>
            <a:pPr lvl="1">
              <a:lnSpc>
                <a:spcPct val="80000"/>
              </a:lnSpc>
            </a:pPr>
            <a:r>
              <a:rPr lang="en-US" altLang="ja-JP" sz="1200" smtClean="0">
                <a:latin typeface="ＭＳ Ｐゴシック" charset="-128"/>
                <a:ea typeface="ＭＳ Ｐゴシック" charset="-128"/>
              </a:rPr>
              <a:t>Distributing information by a portal site.</a:t>
            </a:r>
          </a:p>
          <a:p>
            <a:pPr lvl="1">
              <a:lnSpc>
                <a:spcPct val="80000"/>
              </a:lnSpc>
            </a:pPr>
            <a:r>
              <a:rPr lang="en-US" altLang="ja-JP" sz="1200" smtClean="0">
                <a:latin typeface="ＭＳ Ｐゴシック" charset="-128"/>
                <a:ea typeface="ＭＳ Ｐゴシック" charset="-128"/>
              </a:rPr>
              <a:t>Organizing Ideathon/Hackathon/</a:t>
            </a:r>
            <a:r>
              <a:rPr lang="ja-JP" altLang="en-US" sz="1200" smtClean="0">
                <a:latin typeface="ＭＳ Ｐゴシック" charset="-128"/>
                <a:ea typeface="ＭＳ Ｐゴシック" charset="-128"/>
              </a:rPr>
              <a:t>勝手表彰</a:t>
            </a:r>
            <a:r>
              <a:rPr lang="en-US" altLang="ja-JP" sz="1200" smtClean="0">
                <a:latin typeface="ＭＳ Ｐゴシック" charset="-128"/>
                <a:ea typeface="ＭＳ Ｐゴシック" charset="-128"/>
              </a:rPr>
              <a:t>/symposium/contest et.</a:t>
            </a:r>
          </a:p>
          <a:p>
            <a:pPr lvl="1">
              <a:lnSpc>
                <a:spcPct val="80000"/>
              </a:lnSpc>
            </a:pPr>
            <a:r>
              <a:rPr lang="en-US" altLang="ja-JP" sz="1200" smtClean="0">
                <a:latin typeface="ＭＳ Ｐゴシック" charset="-128"/>
                <a:ea typeface="ＭＳ Ｐゴシック" charset="-128"/>
              </a:rPr>
              <a:t>Discussing  the business model.</a:t>
            </a:r>
          </a:p>
        </p:txBody>
      </p:sp>
      <p:sp>
        <p:nvSpPr>
          <p:cNvPr id="18435" name="スライド番号プレースホルダー 3"/>
          <p:cNvSpPr>
            <a:spLocks noGrp="1"/>
          </p:cNvSpPr>
          <p:nvPr>
            <p:ph type="sldNum" sz="quarter" idx="10"/>
          </p:nvPr>
        </p:nvSpPr>
        <p:spPr>
          <a:noFill/>
        </p:spPr>
        <p:txBody>
          <a:bodyPr/>
          <a:lstStyle/>
          <a:p>
            <a:fld id="{76EE7D15-5FCE-4EA9-B0E0-5D1957576F86}" type="slidenum">
              <a:rPr lang="ja-JP" altLang="en-US" smtClean="0"/>
              <a:pPr/>
              <a:t>6</a:t>
            </a:fld>
            <a:endParaRPr lang="en-US" altLang="ja-JP"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4"/>
          <p:cNvSpPr>
            <a:spLocks noGrp="1"/>
          </p:cNvSpPr>
          <p:nvPr>
            <p:ph type="title"/>
          </p:nvPr>
        </p:nvSpPr>
        <p:spPr>
          <a:xfrm>
            <a:off x="2112963" y="2225675"/>
            <a:ext cx="7377112" cy="1912938"/>
          </a:xfrm>
        </p:spPr>
        <p:txBody>
          <a:bodyPr/>
          <a:lstStyle/>
          <a:p>
            <a:r>
              <a:rPr lang="en-US" altLang="ja-JP" sz="3600" smtClean="0">
                <a:solidFill>
                  <a:srgbClr val="404040"/>
                </a:solidFill>
                <a:latin typeface="メイリオ" pitchFamily="50" charset="-128"/>
                <a:ea typeface="メイリオ" pitchFamily="50" charset="-128"/>
                <a:cs typeface="メイリオ" pitchFamily="50" charset="-128"/>
              </a:rPr>
              <a:t>Technical Committee</a:t>
            </a:r>
            <a:r>
              <a:rPr lang="ja-JP" altLang="en-US" sz="3600" smtClean="0">
                <a:solidFill>
                  <a:srgbClr val="404040"/>
                </a:solidFill>
                <a:latin typeface="メイリオ" pitchFamily="50" charset="-128"/>
                <a:ea typeface="メイリオ" pitchFamily="50" charset="-128"/>
                <a:cs typeface="メイリオ" pitchFamily="50" charset="-128"/>
              </a:rPr>
              <a:t> </a:t>
            </a:r>
            <a:r>
              <a:rPr lang="en-US" altLang="ja-JP" sz="3600" smtClean="0">
                <a:solidFill>
                  <a:srgbClr val="404040"/>
                </a:solidFill>
                <a:latin typeface="メイリオ" pitchFamily="50" charset="-128"/>
                <a:ea typeface="メイリオ" pitchFamily="50" charset="-128"/>
                <a:cs typeface="メイリオ" pitchFamily="50" charset="-128"/>
              </a:rPr>
              <a:t/>
            </a:r>
            <a:br>
              <a:rPr lang="en-US" altLang="ja-JP" sz="3600" smtClean="0">
                <a:solidFill>
                  <a:srgbClr val="404040"/>
                </a:solidFill>
                <a:latin typeface="メイリオ" pitchFamily="50" charset="-128"/>
                <a:ea typeface="メイリオ" pitchFamily="50" charset="-128"/>
                <a:cs typeface="メイリオ" pitchFamily="50" charset="-128"/>
              </a:rPr>
            </a:br>
            <a:r>
              <a:rPr lang="en-US" altLang="ja-JP" sz="3600" smtClean="0">
                <a:solidFill>
                  <a:srgbClr val="404040"/>
                </a:solidFill>
                <a:latin typeface="メイリオ" pitchFamily="50" charset="-128"/>
                <a:ea typeface="メイリオ" pitchFamily="50" charset="-128"/>
                <a:cs typeface="メイリオ" pitchFamily="50" charset="-128"/>
              </a:rPr>
              <a:t>Data Governance Committee</a:t>
            </a:r>
            <a:endParaRPr lang="ja-JP" altLang="en-US" sz="3600" smtClean="0">
              <a:solidFill>
                <a:srgbClr val="404040"/>
              </a:solidFill>
              <a:latin typeface="メイリオ" pitchFamily="50" charset="-128"/>
              <a:ea typeface="メイリオ" pitchFamily="50" charset="-128"/>
              <a:cs typeface="メイリオ" pitchFamily="50" charset="-128"/>
            </a:endParaRPr>
          </a:p>
        </p:txBody>
      </p:sp>
      <p:sp>
        <p:nvSpPr>
          <p:cNvPr id="6" name="テキスト プレースホルダ 5"/>
          <p:cNvSpPr>
            <a:spLocks noGrp="1"/>
          </p:cNvSpPr>
          <p:nvPr>
            <p:ph type="body" idx="1"/>
          </p:nvPr>
        </p:nvSpPr>
        <p:spPr>
          <a:xfrm>
            <a:off x="2112963" y="4432300"/>
            <a:ext cx="7089775" cy="1500188"/>
          </a:xfrm>
        </p:spPr>
        <p:txBody>
          <a:bodyPr>
            <a:normAutofit/>
          </a:bodyPr>
          <a:lstStyle/>
          <a:p>
            <a:pPr defTabSz="972616">
              <a:buFont typeface="平成明朝" pitchFamily="17" charset="-128"/>
              <a:buNone/>
              <a:tabLst>
                <a:tab pos="775291" algn="l"/>
              </a:tabLst>
              <a:defRPr/>
            </a:pPr>
            <a:endParaRPr lang="ja-JP" altLang="en-US"/>
          </a:p>
        </p:txBody>
      </p:sp>
      <p:sp>
        <p:nvSpPr>
          <p:cNvPr id="19459" name="スライド番号プレースホルダ 3"/>
          <p:cNvSpPr>
            <a:spLocks noGrp="1"/>
          </p:cNvSpPr>
          <p:nvPr>
            <p:ph type="sldNum" sz="quarter" idx="10"/>
          </p:nvPr>
        </p:nvSpPr>
        <p:spPr>
          <a:noFill/>
        </p:spPr>
        <p:txBody>
          <a:bodyPr/>
          <a:lstStyle/>
          <a:p>
            <a:fld id="{96EF4D99-A89C-4D79-95AD-AAE4E04A5B3D}" type="slidenum">
              <a:rPr lang="ja-JP" altLang="en-US" smtClean="0"/>
              <a:pPr/>
              <a:t>7</a:t>
            </a:fld>
            <a:endParaRPr lang="en-US" altLang="ja-JP"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p:txBody>
          <a:bodyPr/>
          <a:lstStyle/>
          <a:p>
            <a:r>
              <a:rPr lang="en-US" altLang="ja-JP" sz="2200" smtClean="0"/>
              <a:t>Outcome of technical committee and data governance committee</a:t>
            </a:r>
          </a:p>
        </p:txBody>
      </p:sp>
      <p:sp>
        <p:nvSpPr>
          <p:cNvPr id="20482" name="コンテンツ プレースホルダー 2"/>
          <p:cNvSpPr>
            <a:spLocks noGrp="1"/>
          </p:cNvSpPr>
          <p:nvPr>
            <p:ph sz="half" idx="1"/>
          </p:nvPr>
        </p:nvSpPr>
        <p:spPr>
          <a:xfrm>
            <a:off x="350838" y="1322388"/>
            <a:ext cx="4516437" cy="5089525"/>
          </a:xfrm>
        </p:spPr>
        <p:txBody>
          <a:bodyPr/>
          <a:lstStyle/>
          <a:p>
            <a:pPr>
              <a:lnSpc>
                <a:spcPct val="90000"/>
              </a:lnSpc>
            </a:pPr>
            <a:r>
              <a:rPr lang="en-US" altLang="ja-JP" sz="1900" smtClean="0"/>
              <a:t>Creating and releasing the open data guide version1</a:t>
            </a:r>
            <a:endParaRPr lang="ja-JP" altLang="en-US" sz="1900" smtClean="0"/>
          </a:p>
          <a:p>
            <a:pPr>
              <a:lnSpc>
                <a:spcPct val="90000"/>
              </a:lnSpc>
            </a:pPr>
            <a:r>
              <a:rPr lang="en-US" altLang="ja-JP" sz="1900" smtClean="0"/>
              <a:t>Creating and publishing the external specification for the Information promotion collaboration platform system</a:t>
            </a:r>
            <a:endParaRPr lang="ja-JP" altLang="en-US" sz="1900" smtClean="0"/>
          </a:p>
          <a:p>
            <a:pPr>
              <a:lnSpc>
                <a:spcPct val="90000"/>
              </a:lnSpc>
            </a:pPr>
            <a:r>
              <a:rPr lang="en-US" altLang="ja-JP" sz="1900" smtClean="0"/>
              <a:t>Inputting into the electronic administration open data working level meeting.</a:t>
            </a:r>
          </a:p>
          <a:p>
            <a:pPr lvl="1">
              <a:lnSpc>
                <a:spcPct val="90000"/>
              </a:lnSpc>
            </a:pPr>
            <a:r>
              <a:rPr lang="en-US" altLang="ja-JP" sz="1700" smtClean="0">
                <a:latin typeface="ＭＳ Ｐゴシック" charset="-128"/>
                <a:ea typeface="ＭＳ Ｐゴシック" charset="-128"/>
              </a:rPr>
              <a:t>Technical guide for data creation to deliver the open data.</a:t>
            </a:r>
          </a:p>
          <a:p>
            <a:pPr lvl="1">
              <a:lnSpc>
                <a:spcPct val="90000"/>
              </a:lnSpc>
            </a:pPr>
            <a:r>
              <a:rPr lang="en-US" altLang="ja-JP" sz="1600" smtClean="0">
                <a:latin typeface="ＭＳ Ｐゴシック" charset="-128"/>
                <a:ea typeface="ＭＳ Ｐゴシック" charset="-128"/>
              </a:rPr>
              <a:t>The CSV format data standard for creation of open data</a:t>
            </a:r>
            <a:endParaRPr lang="ja-JP" altLang="en-US" sz="1700" smtClean="0">
              <a:latin typeface="ＭＳ Ｐゴシック" charset="-128"/>
              <a:ea typeface="ＭＳ Ｐゴシック" charset="-128"/>
            </a:endParaRPr>
          </a:p>
          <a:p>
            <a:pPr lvl="1">
              <a:lnSpc>
                <a:spcPct val="90000"/>
              </a:lnSpc>
            </a:pPr>
            <a:r>
              <a:rPr lang="en-US" altLang="ja-JP" sz="1600" smtClean="0">
                <a:latin typeface="ＭＳ Ｐゴシック" charset="-128"/>
                <a:ea typeface="ＭＳ Ｐゴシック" charset="-128"/>
              </a:rPr>
              <a:t>Recommendation to terms of use for secondary use promotion of public data</a:t>
            </a:r>
            <a:endParaRPr lang="en-US" altLang="ja-JP" sz="1700" smtClean="0">
              <a:latin typeface="ＭＳ Ｐゴシック" charset="-128"/>
              <a:ea typeface="ＭＳ Ｐゴシック" charset="-128"/>
            </a:endParaRPr>
          </a:p>
          <a:p>
            <a:pPr lvl="1">
              <a:lnSpc>
                <a:spcPct val="90000"/>
              </a:lnSpc>
            </a:pPr>
            <a:r>
              <a:rPr lang="en-US" altLang="ja-JP" sz="1700" smtClean="0">
                <a:latin typeface="ＭＳ Ｐゴシック" charset="-128"/>
                <a:ea typeface="ＭＳ Ｐゴシック" charset="-128"/>
              </a:rPr>
              <a:t>Open data guide, version 1</a:t>
            </a:r>
          </a:p>
        </p:txBody>
      </p:sp>
      <p:sp>
        <p:nvSpPr>
          <p:cNvPr id="20483" name="スライド番号プレースホルダー 3"/>
          <p:cNvSpPr>
            <a:spLocks noGrp="1"/>
          </p:cNvSpPr>
          <p:nvPr>
            <p:ph type="sldNum" sz="quarter" idx="10"/>
          </p:nvPr>
        </p:nvSpPr>
        <p:spPr>
          <a:noFill/>
        </p:spPr>
        <p:txBody>
          <a:bodyPr/>
          <a:lstStyle/>
          <a:p>
            <a:fld id="{4E90C8EA-7D39-447C-9CC5-7C642D6B7849}" type="slidenum">
              <a:rPr lang="ja-JP" altLang="en-US" smtClean="0"/>
              <a:pPr/>
              <a:t>8</a:t>
            </a:fld>
            <a:endParaRPr lang="en-US" altLang="ja-JP" smtClean="0"/>
          </a:p>
        </p:txBody>
      </p:sp>
      <p:pic>
        <p:nvPicPr>
          <p:cNvPr id="10" name="コンテンツ プレースホルダ 9"/>
          <p:cNvPicPr>
            <a:picLocks noGrp="1" noChangeAspect="1"/>
          </p:cNvPicPr>
          <p:nvPr>
            <p:ph sz="half" idx="2"/>
          </p:nvPr>
        </p:nvPicPr>
        <p:blipFill>
          <a:blip r:embed="rId2"/>
          <a:srcRect l="-12783" r="-12783"/>
          <a:stretch>
            <a:fillRect/>
          </a:stretch>
        </p:blipFill>
        <p:spPr>
          <a:xfrm>
            <a:off x="4953000" y="1341438"/>
            <a:ext cx="4514850" cy="50895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4"/>
          <p:cNvSpPr>
            <a:spLocks noGrp="1"/>
          </p:cNvSpPr>
          <p:nvPr>
            <p:ph type="title"/>
          </p:nvPr>
        </p:nvSpPr>
        <p:spPr>
          <a:xfrm>
            <a:off x="2112963" y="2225675"/>
            <a:ext cx="7089775" cy="1912938"/>
          </a:xfrm>
        </p:spPr>
        <p:txBody>
          <a:bodyPr/>
          <a:lstStyle/>
          <a:p>
            <a:r>
              <a:rPr lang="en-US" altLang="ja-JP" sz="2600" smtClean="0">
                <a:solidFill>
                  <a:srgbClr val="404040"/>
                </a:solidFill>
                <a:latin typeface="メイリオ" pitchFamily="50" charset="-128"/>
                <a:ea typeface="メイリオ" pitchFamily="50" charset="-128"/>
                <a:cs typeface="メイリオ" pitchFamily="50" charset="-128"/>
              </a:rPr>
              <a:t>Utilization and Promotion Committee</a:t>
            </a:r>
            <a:endParaRPr lang="ja-JP" altLang="en-US" sz="2600" smtClean="0">
              <a:solidFill>
                <a:srgbClr val="404040"/>
              </a:solidFill>
              <a:latin typeface="メイリオ" pitchFamily="50" charset="-128"/>
              <a:ea typeface="メイリオ" pitchFamily="50" charset="-128"/>
              <a:cs typeface="メイリオ" pitchFamily="50" charset="-128"/>
            </a:endParaRPr>
          </a:p>
        </p:txBody>
      </p:sp>
      <p:sp>
        <p:nvSpPr>
          <p:cNvPr id="6" name="テキスト プレースホルダ 5"/>
          <p:cNvSpPr>
            <a:spLocks noGrp="1"/>
          </p:cNvSpPr>
          <p:nvPr>
            <p:ph type="body" idx="1"/>
          </p:nvPr>
        </p:nvSpPr>
        <p:spPr>
          <a:xfrm>
            <a:off x="2112963" y="4432300"/>
            <a:ext cx="7089775" cy="1500188"/>
          </a:xfrm>
        </p:spPr>
        <p:txBody>
          <a:bodyPr>
            <a:normAutofit/>
          </a:bodyPr>
          <a:lstStyle/>
          <a:p>
            <a:pPr defTabSz="972616">
              <a:buFont typeface="平成明朝" pitchFamily="17" charset="-128"/>
              <a:buNone/>
              <a:tabLst>
                <a:tab pos="775291" algn="l"/>
              </a:tabLst>
              <a:defRPr/>
            </a:pPr>
            <a:endParaRPr lang="ja-JP" altLang="en-US"/>
          </a:p>
        </p:txBody>
      </p:sp>
      <p:sp>
        <p:nvSpPr>
          <p:cNvPr id="21507" name="スライド番号プレースホルダ 3"/>
          <p:cNvSpPr>
            <a:spLocks noGrp="1"/>
          </p:cNvSpPr>
          <p:nvPr>
            <p:ph type="sldNum" sz="quarter" idx="10"/>
          </p:nvPr>
        </p:nvSpPr>
        <p:spPr>
          <a:noFill/>
        </p:spPr>
        <p:txBody>
          <a:bodyPr/>
          <a:lstStyle/>
          <a:p>
            <a:fld id="{8C5D67EE-AA20-44A7-910B-A29E7234AB40}" type="slidenum">
              <a:rPr lang="ja-JP" altLang="en-US" smtClean="0"/>
              <a:pPr/>
              <a:t>9</a:t>
            </a:fld>
            <a:endParaRPr lang="en-US" altLang="ja-JP"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1733</Words>
  <Application>Microsoft Office PowerPoint</Application>
  <PresentationFormat>A4 210 x 297 mm</PresentationFormat>
  <Paragraphs>251</Paragraphs>
  <Slides>33</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33</vt:i4>
      </vt:variant>
    </vt:vector>
  </HeadingPairs>
  <TitlesOfParts>
    <vt:vector size="49" baseType="lpstr">
      <vt:lpstr>ＤＦＧ華康ゴシック体W5</vt:lpstr>
      <vt:lpstr>ＤＦＧ平成ゴシック体W3</vt:lpstr>
      <vt:lpstr>ＤＦＧ平成ゴシック体W7</vt:lpstr>
      <vt:lpstr>Gulim</vt:lpstr>
      <vt:lpstr>HGP創英角ｺﾞｼｯｸUB</vt:lpstr>
      <vt:lpstr>Meiryo UI</vt:lpstr>
      <vt:lpstr>ＭＳ Ｐゴシック</vt:lpstr>
      <vt:lpstr>ＭＳ Ｐ明朝</vt:lpstr>
      <vt:lpstr>ヒラギノ角ゴ Pro W6</vt:lpstr>
      <vt:lpstr>ヒラギノ角ゴ ProN W3</vt:lpstr>
      <vt:lpstr>ヒラギノ角ゴ ProN W6</vt:lpstr>
      <vt:lpstr>メイリオ</vt:lpstr>
      <vt:lpstr>平成明朝</vt:lpstr>
      <vt:lpstr>Arial</vt:lpstr>
      <vt:lpstr>Wingdings</vt:lpstr>
      <vt:lpstr>SUPERP</vt:lpstr>
      <vt:lpstr>Activity summary of the consortium and expectations to new corporations</vt:lpstr>
      <vt:lpstr>Open data Promotion Consortium</vt:lpstr>
      <vt:lpstr>Consortium Committees</vt:lpstr>
      <vt:lpstr>Technical Committee</vt:lpstr>
      <vt:lpstr>Data Governance Committee</vt:lpstr>
      <vt:lpstr>Utilization and Promotion Committee</vt:lpstr>
      <vt:lpstr>Technical Committee  Data Governance Committee</vt:lpstr>
      <vt:lpstr>Outcome of technical committee and data governance committee</vt:lpstr>
      <vt:lpstr>Utilization and Promotion Committee</vt:lpstr>
      <vt:lpstr>Events held by the consortium</vt:lpstr>
      <vt:lpstr>Meteorological Data Ideathon /Hackathon (2012)</vt:lpstr>
      <vt:lpstr>Open Data for Future</vt:lpstr>
      <vt:lpstr>Japan Open Data Award（2012 &amp; 2013）</vt:lpstr>
      <vt:lpstr>Open Data Symposium（2012 &amp; 2013）</vt:lpstr>
      <vt:lpstr>Open Data Symposium（2012 &amp; 2013）</vt:lpstr>
      <vt:lpstr>Open Data Application Contest http://www.opendata.gr.jp/2013contest/</vt:lpstr>
      <vt:lpstr>As a result of examination, the following works were awarded among 92 applications.</vt:lpstr>
      <vt:lpstr>Open Data Application Contest</vt:lpstr>
      <vt:lpstr>Mashup Awards 10</vt:lpstr>
      <vt:lpstr>Introducing activities at international arena</vt:lpstr>
      <vt:lpstr>Information Promotion, Minister for Internal Affairs and Communications award (2014)</vt:lpstr>
      <vt:lpstr>Expectation to the new corporation (VLED)</vt:lpstr>
      <vt:lpstr>Realization of original purpose of open data</vt:lpstr>
      <vt:lpstr>（１） Open data as a new public-private cooperation model</vt:lpstr>
      <vt:lpstr>（２） Economic activation by open data</vt:lpstr>
      <vt:lpstr>（３） Transparency of public administration and local government </vt:lpstr>
      <vt:lpstr>2020  Olympics / Paralympics in Tokyo</vt:lpstr>
      <vt:lpstr>2012 London Olympics is open data Olympics</vt:lpstr>
      <vt:lpstr>All game results become open data</vt:lpstr>
      <vt:lpstr>Urban development with utilization of open data（Live Train Map）</vt:lpstr>
      <vt:lpstr>Scale of the data generated by the London Olympics </vt:lpstr>
      <vt:lpstr> Community development with open data utilization “O Mo Te Na Shi”</vt:lpstr>
      <vt:lpstr>PowerPoint プレゼンテーション</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コンソーシアムの活動総括と 新法人への期待</dc:title>
  <dc:creator/>
  <cp:lastModifiedBy/>
  <cp:revision>13</cp:revision>
  <dcterms:created xsi:type="dcterms:W3CDTF">2014-12-02T16:24:39Z</dcterms:created>
  <dcterms:modified xsi:type="dcterms:W3CDTF">2015-02-09T08:13:33Z</dcterms:modified>
</cp:coreProperties>
</file>