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325" r:id="rId3"/>
    <p:sldId id="346" r:id="rId4"/>
    <p:sldId id="347" r:id="rId5"/>
    <p:sldId id="326" r:id="rId6"/>
    <p:sldId id="328" r:id="rId7"/>
    <p:sldId id="329" r:id="rId8"/>
    <p:sldId id="305" r:id="rId9"/>
    <p:sldId id="306" r:id="rId10"/>
    <p:sldId id="307" r:id="rId11"/>
    <p:sldId id="261" r:id="rId12"/>
    <p:sldId id="319" r:id="rId13"/>
    <p:sldId id="320" r:id="rId14"/>
    <p:sldId id="311" r:id="rId15"/>
    <p:sldId id="363" r:id="rId16"/>
    <p:sldId id="321" r:id="rId17"/>
    <p:sldId id="322" r:id="rId18"/>
    <p:sldId id="323" r:id="rId19"/>
    <p:sldId id="324" r:id="rId20"/>
    <p:sldId id="279" r:id="rId21"/>
    <p:sldId id="301" r:id="rId22"/>
    <p:sldId id="302" r:id="rId23"/>
    <p:sldId id="331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252"/>
    <a:srgbClr val="013893"/>
    <a:srgbClr val="F37979"/>
    <a:srgbClr val="EB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F43B7-19B7-4AFA-B57A-E1B70F65E70F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1C4D3-1E9B-46A9-ABE3-C4DB0A553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54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離職率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A263-ADB3-44A6-87A4-5A275A1824B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58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離職率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A263-ADB3-44A6-87A4-5A275A1824B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56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9</a:t>
            </a:r>
            <a:r>
              <a:rPr kumimoji="1" lang="ja-JP" altLang="en-US" dirty="0" smtClean="0"/>
              <a:t>営業日でシェア</a:t>
            </a:r>
            <a:r>
              <a:rPr kumimoji="1" lang="en-US" altLang="ja-JP" dirty="0" smtClean="0"/>
              <a:t>4.0%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A263-ADB3-44A6-87A4-5A275A1824B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9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37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32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24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10369430" y="6615953"/>
            <a:ext cx="1741984" cy="19613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028CFAE-3ACA-4855-80D0-8520AA8C1A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40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10369430" y="6615953"/>
            <a:ext cx="1741984" cy="19613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028CFAE-3ACA-4855-80D0-8520AA8C1A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42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10369430" y="6615953"/>
            <a:ext cx="1741984" cy="19613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028CFAE-3ACA-4855-80D0-8520AA8C1A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376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10369430" y="6615953"/>
            <a:ext cx="1741984" cy="19613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028CFAE-3ACA-4855-80D0-8520AA8C1A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64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10369430" y="6615953"/>
            <a:ext cx="1741984" cy="19613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028CFAE-3ACA-4855-80D0-8520AA8C1A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213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10369430" y="6615953"/>
            <a:ext cx="1741984" cy="19613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028CFAE-3ACA-4855-80D0-8520AA8C1A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172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25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80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04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40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99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06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38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40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0187-8946-4273-AE97-6FE362224397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8870D-C343-4E99-8D14-C05BBE88E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32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smtClean="0"/>
              <a:t>Copyright © 2013 welmo Inc. All Rights Reserved.</a:t>
            </a:r>
            <a:endParaRPr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143000" y="6525344"/>
            <a:ext cx="9906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43000" y="2492897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4800" b="1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4"/>
          <a:stretch/>
        </p:blipFill>
        <p:spPr>
          <a:xfrm>
            <a:off x="3719736" y="1843012"/>
            <a:ext cx="4824536" cy="2924432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8529450" y="242207"/>
            <a:ext cx="1819657" cy="430887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ja-JP" sz="1400" dirty="0">
                <a:solidFill>
                  <a:schemeClr val="bg1"/>
                </a:solidFill>
              </a:rPr>
              <a:t>Unauthorized reproduction </a:t>
            </a:r>
            <a:r>
              <a:rPr lang="en-US" altLang="ja-JP" sz="1400" dirty="0" smtClean="0">
                <a:solidFill>
                  <a:schemeClr val="bg1"/>
                </a:solidFill>
              </a:rPr>
              <a:t>prohibited</a:t>
            </a:r>
            <a:endParaRPr 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8529450" y="230345"/>
            <a:ext cx="3380629" cy="4433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tIns="108000" rtlCol="0">
            <a:noAutofit/>
          </a:bodyPr>
          <a:lstStyle/>
          <a:p>
            <a:pPr algn="r"/>
            <a:r>
              <a:rPr lang="en-US" altLang="ja-JP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Confidential</a:t>
            </a:r>
            <a:endParaRPr lang="en-US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7971334" y="695270"/>
            <a:ext cx="4030185" cy="2657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This material reflects the situation as of November 20, 2015</a:t>
            </a:r>
            <a:endParaRPr lang="en-US" altLang="ja-JP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95072" y="4676702"/>
            <a:ext cx="4083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dirty="0"/>
              <a:t>WELMO Inc.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729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306677" y="6624335"/>
            <a:ext cx="1741984" cy="196131"/>
          </a:xfrm>
        </p:spPr>
        <p:txBody>
          <a:bodyPr/>
          <a:lstStyle/>
          <a:p>
            <a:fld id="{8028CFAE-3ACA-4855-80D0-8520AA8C1A2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714" y="6624335"/>
            <a:ext cx="9409045" cy="196131"/>
          </a:xfrm>
        </p:spPr>
        <p:txBody>
          <a:bodyPr/>
          <a:lstStyle/>
          <a:p>
            <a:r>
              <a:rPr lang="en-US" altLang="ja-JP" smtClean="0"/>
              <a:t>Copyright © 2013 welmo Inc. All Rights Reserved.</a:t>
            </a:r>
            <a:endParaRPr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143000" y="6525344"/>
            <a:ext cx="9906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43000" y="2492897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4800" b="1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83960" y="5274602"/>
            <a:ext cx="27510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ケアマネジャー</a:t>
            </a:r>
            <a:endParaRPr lang="en-US" altLang="ja-JP" sz="24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福岡市</a:t>
            </a:r>
            <a:r>
              <a:rPr lang="en-US" altLang="ja-JP" sz="24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7</a:t>
            </a:r>
            <a:r>
              <a:rPr lang="ja-JP" altLang="en-US" sz="24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区</a:t>
            </a:r>
            <a:endParaRPr lang="en-US" altLang="ja-JP" sz="2400" dirty="0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en-US" altLang="ja-JP" sz="24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(MSW</a:t>
            </a:r>
            <a:r>
              <a:rPr lang="ja-JP" altLang="en-US" sz="24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・仲介会社</a:t>
            </a:r>
            <a:r>
              <a:rPr lang="en-US" altLang="ja-JP" sz="24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)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447856" y="5770130"/>
            <a:ext cx="535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2,105 care houses in 7 Wards in Fukuoka City</a:t>
            </a:r>
            <a:endParaRPr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401074" y="2858654"/>
            <a:ext cx="3126974" cy="1720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3401075" y="1430630"/>
            <a:ext cx="3164835" cy="142802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401074" y="2858654"/>
            <a:ext cx="3126974" cy="145736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596244" y="169177"/>
            <a:ext cx="5465460" cy="5468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Home-visit care service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Home-visit bathing service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Home-visit nursing service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Home-visit rehabilitation service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Day care service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Day care rehabilitation service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Short-term-stay life care service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Short-term nursing and care service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In-home-nursing management and guidance service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Life care service for persons dwelling in specified facilities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Welfare equipment lending service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Home-visit care service with special conditions for night-time care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Day care service for dementia persons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Small-sized, multifunctional in-home care service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Cohabitation life care service for dementia persons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Community-based life care service for persons dwelling in specified facilities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Community-based welfare facilities for the elderly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and the like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0" y="6537943"/>
            <a:ext cx="12192000" cy="332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8" y="1174433"/>
            <a:ext cx="4158789" cy="4158789"/>
          </a:xfrm>
          <a:prstGeom prst="rect">
            <a:avLst/>
          </a:prstGeom>
        </p:spPr>
      </p:pic>
      <p:sp>
        <p:nvSpPr>
          <p:cNvPr id="22" name="スライド番号プレースホルダー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フッター プレースホルダ 4"/>
          <p:cNvSpPr txBox="1">
            <a:spLocks/>
          </p:cNvSpPr>
          <p:nvPr/>
        </p:nvSpPr>
        <p:spPr>
          <a:xfrm>
            <a:off x="2205318" y="6615953"/>
            <a:ext cx="8014447" cy="204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343471" y="1793872"/>
            <a:ext cx="9589066" cy="2931272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907419" y="265245"/>
            <a:ext cx="10770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Because the internal conditions of and actual information about care houses are not well-known to outsiders (i.e. they are kept in the black box), we have no other way than visiting them personally or making speculations from pamphlets to get information.</a:t>
            </a:r>
            <a:endParaRPr lang="ja-JP" altLang="en-US" sz="2200" dirty="0">
              <a:solidFill>
                <a:schemeClr val="accent2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21275" y="4759018"/>
            <a:ext cx="2010770" cy="2010770"/>
            <a:chOff x="3637456" y="4485775"/>
            <a:chExt cx="2366771" cy="2366771"/>
          </a:xfrm>
        </p:grpSpPr>
        <p:pic>
          <p:nvPicPr>
            <p:cNvPr id="5" name="図 4" descr="icon_025-People_icon_maru (0-00-00-00)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456" y="4485775"/>
              <a:ext cx="2366771" cy="2366771"/>
            </a:xfrm>
            <a:prstGeom prst="rect">
              <a:avLst/>
            </a:prstGeom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4232920" y="5805264"/>
              <a:ext cx="1152995" cy="419331"/>
            </a:xfrm>
            <a:prstGeom prst="rect">
              <a:avLst/>
            </a:prstGeom>
            <a:solidFill>
              <a:srgbClr val="EAEAEA"/>
            </a:solidFill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/>
                  <a:ea typeface="メイリオ"/>
                  <a:cs typeface="メイリオ"/>
                </a:rPr>
                <a:t>介護事業所</a:t>
              </a:r>
            </a:p>
          </p:txBody>
        </p:sp>
      </p:grpSp>
      <p:pic>
        <p:nvPicPr>
          <p:cNvPr id="8" name="図 7" descr="icon_020-People_icon_maru (0-00-00-00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48" y="1844824"/>
            <a:ext cx="1484784" cy="1484784"/>
          </a:xfrm>
          <a:prstGeom prst="rect">
            <a:avLst/>
          </a:prstGeom>
        </p:spPr>
      </p:pic>
      <p:pic>
        <p:nvPicPr>
          <p:cNvPr id="9" name="図 8" descr="icon_019-People_icon_maru (0-00-00-00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48" y="3356992"/>
            <a:ext cx="1484784" cy="148478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711624" y="1793872"/>
            <a:ext cx="2304256" cy="7920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ケアマネージャー</a:t>
            </a:r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45829" y="1820144"/>
            <a:ext cx="2304256" cy="7920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銀行・企業・医療法人・行政など</a:t>
            </a:r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27648" y="2276872"/>
            <a:ext cx="2808312" cy="96485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・よくわかる施設は</a:t>
            </a:r>
            <a:r>
              <a:rPr lang="ja-JP" altLang="en-US" sz="12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数十カ所だけで</a:t>
            </a:r>
            <a:endParaRPr lang="en-US" altLang="ja-JP" sz="12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　利用者に対して</a:t>
            </a:r>
            <a:r>
              <a:rPr lang="ja-JP" altLang="en-US" sz="12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旧知の施設しか紹介</a:t>
            </a:r>
            <a:endParaRPr lang="en-US" altLang="ja-JP" sz="12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ja-JP" sz="12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2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できて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いない</a:t>
            </a:r>
            <a:endParaRPr lang="en-US" altLang="ja-JP" sz="1200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・事業所数が多く物理的な時間の制約上</a:t>
            </a:r>
            <a:endParaRPr lang="en-US" altLang="ja-JP" sz="1200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2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把握数が限られる</a:t>
            </a:r>
            <a:endParaRPr lang="en-US" altLang="ja-JP" sz="12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2" name="図 11" descr="icon_030-People_icon_maru (0-00-00-00)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5453" y="1748136"/>
            <a:ext cx="1584176" cy="158417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558895" y="2395345"/>
            <a:ext cx="3384376" cy="14401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・事業所</a:t>
            </a:r>
            <a:r>
              <a:rPr lang="ja-JP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に</a:t>
            </a: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対</a:t>
            </a:r>
            <a:r>
              <a:rPr lang="ja-JP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して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審査</a:t>
            </a: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をするのにコストがかかる</a:t>
            </a:r>
            <a:endParaRPr lang="en-US" altLang="ja-JP" sz="11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・生保営業は介護についてわからないので</a:t>
            </a:r>
            <a:endParaRPr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営業機会損失をしている</a:t>
            </a:r>
            <a:endParaRPr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・新しく介護事業所を立ち上げたいが、</a:t>
            </a:r>
            <a:endParaRPr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どこに何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を</a:t>
            </a: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建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てたらよい</a:t>
            </a: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か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わからない</a:t>
            </a:r>
            <a:endParaRPr lang="en-US" altLang="ja-JP" sz="1100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・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介護業界の特殊性により営業が出来ない</a:t>
            </a:r>
            <a:endParaRPr lang="en-US" altLang="ja-JP" sz="11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5608184" y="4182012"/>
            <a:ext cx="636953" cy="1176808"/>
            <a:chOff x="4465183" y="4182012"/>
            <a:chExt cx="636953" cy="1176808"/>
          </a:xfrm>
        </p:grpSpPr>
        <p:sp>
          <p:nvSpPr>
            <p:cNvPr id="3" name="右矢印 2"/>
            <p:cNvSpPr/>
            <p:nvPr/>
          </p:nvSpPr>
          <p:spPr>
            <a:xfrm rot="5400000">
              <a:off x="4195256" y="4451939"/>
              <a:ext cx="1176808" cy="636953"/>
            </a:xfrm>
            <a:prstGeom prst="rightArrow">
              <a:avLst>
                <a:gd name="adj1" fmla="val 50000"/>
                <a:gd name="adj2" fmla="val 87521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00370" y="4460750"/>
              <a:ext cx="585932" cy="585932"/>
            </a:xfrm>
            <a:prstGeom prst="rect">
              <a:avLst/>
            </a:prstGeom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1249447" y="5345832"/>
            <a:ext cx="3795701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Difficult to get access to information about care houses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23352" y="3284984"/>
            <a:ext cx="2304256" cy="7920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利用者（一般市民）</a:t>
            </a:r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10" y="3284984"/>
            <a:ext cx="1528042" cy="152804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7608168" y="3861048"/>
            <a:ext cx="3384376" cy="86409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ja-JP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・事業所数が多いがサービスの情報が少ない</a:t>
            </a:r>
            <a:endParaRPr lang="en-US" altLang="ja-JP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・</a:t>
            </a: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そもそも、どんな事業所があるかわからない</a:t>
            </a:r>
            <a:endParaRPr lang="en-US" altLang="ja-JP" sz="11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・事業所の質がわからない</a:t>
            </a:r>
            <a:endParaRPr lang="en-US" altLang="ja-JP" sz="11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・自分に事業所が合うかどうかがわからない</a:t>
            </a:r>
            <a:endParaRPr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・料金が分からない</a:t>
            </a:r>
            <a:endParaRPr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796799" y="5256843"/>
            <a:ext cx="4448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Care 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houses</a:t>
            </a:r>
          </a:p>
          <a:p>
            <a:endParaRPr lang="en-US" altLang="ja-JP" b="1" dirty="0">
              <a:solidFill>
                <a:schemeClr val="tx2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2,105 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care houses in Fukuoka City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97298" y="3329608"/>
            <a:ext cx="2304256" cy="7920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高齢者住宅仲介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13322" y="3833664"/>
            <a:ext cx="3008784" cy="108012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・各社</a:t>
            </a:r>
            <a:r>
              <a:rPr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/>
                <a:ea typeface="メイリオ"/>
                <a:cs typeface="メイリオ"/>
              </a:rPr>
              <a:t>老人ホームを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一件、一件訪問して</a:t>
            </a:r>
            <a:endParaRPr lang="en-US" altLang="ja-JP" sz="1200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情報を得ている</a:t>
            </a:r>
            <a:endParaRPr kumimoji="1" lang="en-US" altLang="ja-JP" sz="1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・空室などの情報については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随時</a:t>
            </a:r>
            <a:endParaRPr lang="en-US" altLang="ja-JP" sz="1200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問い合わせ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している</a:t>
            </a:r>
            <a:endParaRPr kumimoji="1" lang="en-US" altLang="ja-JP" sz="1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30" name="スライド番号プレースホルダー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5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546585" y="1835470"/>
            <a:ext cx="5467834" cy="2674916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236718" y="3402936"/>
            <a:ext cx="4712214" cy="2766670"/>
          </a:xfrm>
          <a:prstGeom prst="rect">
            <a:avLst/>
          </a:prstGeom>
          <a:solidFill>
            <a:srgbClr val="FFC000">
              <a:alpha val="6705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88431" y="1999252"/>
            <a:ext cx="2057507" cy="5143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銀行等の市場情報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00937" y="5563475"/>
            <a:ext cx="2057507" cy="5143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利用者向けの情報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510792" y="1508173"/>
            <a:ext cx="5084796" cy="2736304"/>
          </a:xfrm>
          <a:prstGeom prst="rect">
            <a:avLst/>
          </a:prstGeom>
          <a:solidFill>
            <a:srgbClr val="9BBB59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92319" y="411830"/>
            <a:ext cx="10341293" cy="7836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22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 sort out various kinds of information and make standardization so that people requiring information can get necessary information.</a:t>
            </a:r>
            <a:endParaRPr lang="ja-JP" altLang="en-US" sz="2200" dirty="0">
              <a:solidFill>
                <a:schemeClr val="accent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30955" y="1703656"/>
            <a:ext cx="2057507" cy="5143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ケアマネ向けの情報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366776" y="3413794"/>
            <a:ext cx="4392488" cy="2531298"/>
          </a:xfrm>
          <a:prstGeom prst="rect">
            <a:avLst/>
          </a:prstGeom>
          <a:solidFill>
            <a:srgbClr val="C0504D">
              <a:alpha val="6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4765618" y="2594934"/>
            <a:ext cx="2212223" cy="2212223"/>
            <a:chOff x="3611544" y="2858838"/>
            <a:chExt cx="2477527" cy="2477527"/>
          </a:xfrm>
        </p:grpSpPr>
        <p:pic>
          <p:nvPicPr>
            <p:cNvPr id="24" name="図 23" descr="icon_025-People_icon_maru (0-00-00-00)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544" y="2858838"/>
              <a:ext cx="2477527" cy="2477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正方形/長方形 24"/>
            <p:cNvSpPr/>
            <p:nvPr/>
          </p:nvSpPr>
          <p:spPr>
            <a:xfrm>
              <a:off x="4056463" y="3051315"/>
              <a:ext cx="1587688" cy="366252"/>
            </a:xfrm>
            <a:prstGeom prst="rect">
              <a:avLst/>
            </a:prstGeom>
            <a:solidFill>
              <a:srgbClr val="F8F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 smtClean="0">
                  <a:solidFill>
                    <a:srgbClr val="354256"/>
                  </a:solidFill>
                  <a:latin typeface="+mj-ea"/>
                  <a:ea typeface="+mj-ea"/>
                </a:rPr>
                <a:t>介護事業所</a:t>
              </a:r>
              <a:endParaRPr kumimoji="1" lang="ja-JP" altLang="en-US" sz="1400" b="1" dirty="0">
                <a:solidFill>
                  <a:srgbClr val="354256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7550090" y="5430715"/>
            <a:ext cx="2057507" cy="5143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高齢者住宅</a:t>
            </a:r>
            <a:r>
              <a:rPr lang="ja-JP" altLang="en-US" sz="14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仲介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向けの情報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510007" y="1475640"/>
            <a:ext cx="9157589" cy="469396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556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7127" y="393192"/>
            <a:ext cx="11447449" cy="1764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3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Open data are </a:t>
            </a:r>
            <a:r>
              <a:rPr lang="en-US" altLang="ja-JP" sz="34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added</a:t>
            </a:r>
            <a:endParaRPr kumimoji="1" lang="en-US" altLang="ja-JP" sz="23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transform information we collected from care houses </a:t>
            </a: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through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cloud system to high-value information with a wide coverage, by putting together detailed real-time information and general open data.</a:t>
            </a:r>
            <a:endParaRPr kumimoji="1" lang="en-US" altLang="ja-JP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005414" y="2304053"/>
            <a:ext cx="49674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company’s independent data</a:t>
            </a:r>
            <a:r>
              <a:rPr lang="en-US" altLang="ja-JP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br>
              <a:rPr lang="en-US" altLang="ja-JP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lang="en-US" altLang="ja-JP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express superiority or inferiority</a:t>
            </a:r>
            <a:endParaRPr lang="ja-JP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87994" y="3201189"/>
            <a:ext cx="4597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Open data</a:t>
            </a:r>
            <a:r>
              <a:rPr lang="en-US" altLang="ja-JP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</a:p>
          <a:p>
            <a:pPr algn="ctr"/>
            <a:r>
              <a:rPr lang="en-US" altLang="ja-JP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lang="en-US" altLang="ja-JP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guarantee impartiality</a:t>
            </a:r>
            <a:endParaRPr lang="ja-JP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7291" y="4469654"/>
            <a:ext cx="3622483" cy="187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lnSpc>
                <a:spcPct val="85000"/>
              </a:lnSpc>
            </a:pPr>
            <a:r>
              <a:rPr lang="en-US" altLang="ja-JP" sz="2200" dirty="0" smtClean="0">
                <a:solidFill>
                  <a:schemeClr val="accent1"/>
                </a:solidFill>
              </a:rPr>
              <a:t>1.	Basic </a:t>
            </a:r>
            <a:r>
              <a:rPr lang="en-US" altLang="ja-JP" sz="2200" dirty="0">
                <a:solidFill>
                  <a:schemeClr val="accent1"/>
                </a:solidFill>
              </a:rPr>
              <a:t>information</a:t>
            </a:r>
            <a:endParaRPr lang="ja-JP" altLang="ja-JP" sz="2200" dirty="0">
              <a:solidFill>
                <a:schemeClr val="accent1"/>
              </a:solidFill>
            </a:endParaRPr>
          </a:p>
          <a:p>
            <a:pPr marL="265113">
              <a:lnSpc>
                <a:spcPct val="85000"/>
              </a:lnSpc>
              <a:spcBef>
                <a:spcPts val="600"/>
              </a:spcBef>
            </a:pP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Address</a:t>
            </a:r>
            <a:endParaRPr lang="ja-JP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65113">
              <a:lnSpc>
                <a:spcPct val="85000"/>
              </a:lnSpc>
              <a:spcBef>
                <a:spcPts val="600"/>
              </a:spcBef>
            </a:pP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License number given to the care house</a:t>
            </a:r>
            <a:endParaRPr lang="ja-JP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65113">
              <a:lnSpc>
                <a:spcPct val="85000"/>
              </a:lnSpc>
              <a:spcBef>
                <a:spcPts val="600"/>
              </a:spcBef>
            </a:pP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Countable information</a:t>
            </a:r>
            <a:endParaRPr lang="ja-JP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65113">
              <a:lnSpc>
                <a:spcPct val="85000"/>
              </a:lnSpc>
              <a:spcBef>
                <a:spcPts val="600"/>
              </a:spcBef>
            </a:pP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Distribution of workers, etc.</a:t>
            </a: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135927" y="3145536"/>
            <a:ext cx="48318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右矢印 5"/>
          <p:cNvSpPr/>
          <p:nvPr/>
        </p:nvSpPr>
        <p:spPr>
          <a:xfrm>
            <a:off x="7342632" y="2926261"/>
            <a:ext cx="740664" cy="4844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985295" y="2787239"/>
            <a:ext cx="4055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Transforming to valuable information for citizens</a:t>
            </a:r>
          </a:p>
        </p:txBody>
      </p:sp>
      <p:pic>
        <p:nvPicPr>
          <p:cNvPr id="1026" name="Picture 2" descr="http://www.city.fukuoka.lg.jp/data/open/cnt/3/11007/1/plz15090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101" y="4761893"/>
            <a:ext cx="1380617" cy="193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4439377" y="4469654"/>
            <a:ext cx="5402637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lnSpc>
                <a:spcPct val="85000"/>
              </a:lnSpc>
            </a:pPr>
            <a:r>
              <a:rPr lang="en-US" altLang="ja-JP" sz="2200" dirty="0" smtClean="0">
                <a:solidFill>
                  <a:schemeClr val="accent1"/>
                </a:solidFill>
              </a:rPr>
              <a:t>2.	Peripheral </a:t>
            </a:r>
            <a:r>
              <a:rPr lang="en-US" altLang="ja-JP" sz="2200" dirty="0">
                <a:solidFill>
                  <a:schemeClr val="accent1"/>
                </a:solidFill>
              </a:rPr>
              <a:t>information such as regulations and administrative </a:t>
            </a:r>
            <a:r>
              <a:rPr lang="en-US" altLang="ja-JP" sz="2200" dirty="0" smtClean="0">
                <a:solidFill>
                  <a:schemeClr val="accent1"/>
                </a:solidFill>
              </a:rPr>
              <a:t>services</a:t>
            </a:r>
          </a:p>
          <a:p>
            <a:pPr marL="265113">
              <a:lnSpc>
                <a:spcPct val="85000"/>
              </a:lnSpc>
              <a:spcBef>
                <a:spcPts val="600"/>
              </a:spcBef>
            </a:pP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 of the public health care insurance</a:t>
            </a:r>
          </a:p>
          <a:p>
            <a:pPr marL="265113">
              <a:lnSpc>
                <a:spcPct val="85000"/>
              </a:lnSpc>
              <a:spcBef>
                <a:spcPts val="600"/>
              </a:spcBef>
            </a:pP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Welfare conditions for the disabled in Fukuoka City</a:t>
            </a:r>
          </a:p>
          <a:p>
            <a:pPr marL="265113">
              <a:lnSpc>
                <a:spcPct val="85000"/>
              </a:lnSpc>
              <a:spcBef>
                <a:spcPts val="600"/>
              </a:spcBef>
            </a:pP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 of responsible public offices and their contact addresses/telephone numbers</a:t>
            </a:r>
          </a:p>
          <a:p>
            <a:pPr marL="446088" indent="-180975">
              <a:lnSpc>
                <a:spcPct val="85000"/>
              </a:lnSpc>
              <a:spcBef>
                <a:spcPts val="600"/>
              </a:spcBef>
            </a:pPr>
            <a:r>
              <a:rPr lang="en-US" altLang="ja-JP" dirty="0" smtClean="0">
                <a:solidFill>
                  <a:schemeClr val="accent2"/>
                </a:solidFill>
                <a:ea typeface="メイリオ" panose="020B0604030504040204" pitchFamily="50" charset="-128"/>
              </a:rPr>
              <a:t>*	Digitalization </a:t>
            </a:r>
            <a:r>
              <a:rPr lang="en-US" altLang="ja-JP" dirty="0">
                <a:solidFill>
                  <a:schemeClr val="accent2"/>
                </a:solidFill>
                <a:ea typeface="メイリオ" panose="020B0604030504040204" pitchFamily="50" charset="-128"/>
              </a:rPr>
              <a:t>of the above information is permitted by Fukuoka City.</a:t>
            </a:r>
            <a:endParaRPr lang="ja-JP" altLang="en-US" dirty="0">
              <a:solidFill>
                <a:schemeClr val="accent2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6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 animBg="1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9517175" y="6617246"/>
            <a:ext cx="1415362" cy="196131"/>
          </a:xfrm>
        </p:spPr>
        <p:txBody>
          <a:bodyPr/>
          <a:lstStyle/>
          <a:p>
            <a:fld id="{8028CFAE-3ACA-4855-80D0-8520AA8C1A26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1415142" y="58614"/>
            <a:ext cx="8843729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24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About the contents of data</a:t>
            </a:r>
            <a:r>
              <a:rPr lang="ja-JP" altLang="en-US" sz="24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24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415480" y="746015"/>
            <a:ext cx="936157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Social resources database created through our company’s tablet and cloud services for care houses is constructed on Microsoft Azure.</a:t>
            </a:r>
            <a:endParaRPr lang="en-US" altLang="ja-JP" sz="14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0975" indent="-180975">
              <a:lnSpc>
                <a:spcPct val="90000"/>
              </a:lnSpc>
            </a:pPr>
            <a:r>
              <a:rPr lang="en-US" altLang="ja-JP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*	Social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resources: Funds to support social welfare, as well as goods and labor force required to formulate social welfare, such as facilities, institutions, and human resources.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94393" y="1992955"/>
            <a:ext cx="2004795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 months after the release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1136274" y="2809633"/>
            <a:ext cx="27307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Fukuoka City Comprehensive Support Center 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95% of share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136274" y="3877596"/>
            <a:ext cx="2730731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Tablets for care managers 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66% of share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136274" y="4729175"/>
            <a:ext cx="2730731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Care houses covered by the cloud CRM 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27% of share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51726" y="5619023"/>
            <a:ext cx="2470974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85000"/>
              </a:lnSpc>
            </a:pPr>
            <a:r>
              <a:rPr lang="en-US" altLang="ja-JP" sz="1400" dirty="0" smtClean="0"/>
              <a:t>*	The </a:t>
            </a:r>
            <a:r>
              <a:rPr lang="en-US" altLang="ja-JP" sz="1400" dirty="0"/>
              <a:t>rate of introduction is calculated from the total number of facilities for the relevant month within Fukuoka City.</a:t>
            </a:r>
            <a:endParaRPr kumimoji="1" lang="ja-JP" altLang="en-US" sz="14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13077"/>
              </p:ext>
            </p:extLst>
          </p:nvPr>
        </p:nvGraphicFramePr>
        <p:xfrm>
          <a:off x="4163784" y="2103128"/>
          <a:ext cx="6622237" cy="391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4" imgW="8850600" imgH="5231520" progId="Photoshop.Image.11">
                  <p:embed/>
                </p:oleObj>
              </mc:Choice>
              <mc:Fallback>
                <p:oleObj name="Image" r:id="rId4" imgW="8850600" imgH="523152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3784" y="2103128"/>
                        <a:ext cx="6622237" cy="3913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04709" y="2367643"/>
            <a:ext cx="134710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b="1" dirty="0">
                <a:solidFill>
                  <a:srgbClr val="013893"/>
                </a:solidFill>
              </a:rPr>
              <a:t>Care information</a:t>
            </a:r>
            <a:endParaRPr kumimoji="1" lang="ja-JP" altLang="en-US" b="1" dirty="0">
              <a:solidFill>
                <a:srgbClr val="013893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22964" y="3012622"/>
            <a:ext cx="1214211" cy="915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/>
              <a:t>Information on facilities</a:t>
            </a:r>
            <a:endParaRPr lang="ja-JP" altLang="ja-JP" sz="1000" dirty="0"/>
          </a:p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/>
              <a:t>Information collected by own expenses</a:t>
            </a:r>
            <a:endParaRPr lang="ja-JP" altLang="ja-JP" sz="1000" dirty="0"/>
          </a:p>
          <a:p>
            <a:pPr marL="142875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/>
              <a:t>Information on human resources</a:t>
            </a:r>
            <a:endParaRPr kumimoji="1" lang="ja-JP" altLang="en-US" sz="1000" b="1" dirty="0">
              <a:solidFill>
                <a:srgbClr val="013893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15113" y="2367643"/>
            <a:ext cx="1422628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b="1" dirty="0">
                <a:solidFill>
                  <a:srgbClr val="013893"/>
                </a:solidFill>
              </a:rPr>
              <a:t>Administrative information</a:t>
            </a:r>
            <a:endParaRPr kumimoji="1" lang="ja-JP" altLang="en-US" b="1" dirty="0">
              <a:solidFill>
                <a:srgbClr val="013893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66289" y="3012622"/>
            <a:ext cx="1458686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 smtClean="0"/>
              <a:t>Information </a:t>
            </a:r>
            <a:r>
              <a:rPr lang="en-US" altLang="ja-JP" sz="1000" dirty="0"/>
              <a:t>on the care system</a:t>
            </a:r>
          </a:p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 smtClean="0"/>
              <a:t>Information </a:t>
            </a:r>
            <a:r>
              <a:rPr lang="en-US" altLang="ja-JP" sz="1000" dirty="0"/>
              <a:t>on the system for the disabled</a:t>
            </a:r>
          </a:p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/>
              <a:t>Information on the national pension plan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04709" y="5234669"/>
            <a:ext cx="134710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b="1" dirty="0">
                <a:solidFill>
                  <a:srgbClr val="013893"/>
                </a:solidFill>
              </a:rPr>
              <a:t>Community information</a:t>
            </a:r>
            <a:endParaRPr kumimoji="1" lang="ja-JP" altLang="en-US" b="1" dirty="0">
              <a:solidFill>
                <a:srgbClr val="013893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22964" y="5803448"/>
            <a:ext cx="20444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 smtClean="0"/>
              <a:t>Information </a:t>
            </a:r>
            <a:r>
              <a:rPr lang="en-US" altLang="ja-JP" sz="1000" dirty="0"/>
              <a:t>on life support</a:t>
            </a:r>
          </a:p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 smtClean="0"/>
              <a:t>Information </a:t>
            </a:r>
            <a:r>
              <a:rPr lang="en-US" altLang="ja-JP" sz="1000" dirty="0"/>
              <a:t>on volunteers</a:t>
            </a:r>
          </a:p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/>
              <a:t>Information on doctors, medicines and available home-visiting doctors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15113" y="5239430"/>
            <a:ext cx="1422628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b="1" dirty="0">
                <a:solidFill>
                  <a:srgbClr val="013893"/>
                </a:solidFill>
              </a:rPr>
              <a:t>Related information</a:t>
            </a:r>
            <a:endParaRPr kumimoji="1" lang="ja-JP" altLang="en-US" b="1" dirty="0">
              <a:solidFill>
                <a:srgbClr val="013893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66288" y="5789159"/>
            <a:ext cx="174919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 smtClean="0"/>
              <a:t>Information </a:t>
            </a:r>
            <a:r>
              <a:rPr lang="en-US" altLang="ja-JP" sz="1000" dirty="0"/>
              <a:t>on the availability of welfare equipment</a:t>
            </a:r>
          </a:p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 smtClean="0"/>
              <a:t>Information </a:t>
            </a:r>
            <a:r>
              <a:rPr lang="en-US" altLang="ja-JP" sz="1000" dirty="0"/>
              <a:t>on food deliveries and taxis for the aged/disabled</a:t>
            </a:r>
          </a:p>
          <a:p>
            <a:pPr marL="142875" lvl="0" indent="-142875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/>
              <a:t>Information on hospitals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861049" y="3187184"/>
            <a:ext cx="110787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Social resources databank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7600949" y="4044434"/>
            <a:ext cx="14795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600" dirty="0">
                <a:solidFill>
                  <a:schemeClr val="bg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Centralization of information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9340849" y="3682484"/>
            <a:ext cx="162560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400" dirty="0">
                <a:ea typeface="ＭＳ 明朝" panose="02020609040205080304" pitchFamily="17" charset="-128"/>
                <a:cs typeface="Times New Roman" panose="02020603050405020304" pitchFamily="18" charset="0"/>
              </a:rPr>
              <a:t>Social resources management by WELMO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038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7" y="2084877"/>
            <a:ext cx="2956888" cy="295688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10" y="3845461"/>
            <a:ext cx="2595425" cy="194656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6" y="863724"/>
            <a:ext cx="1563075" cy="244230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98" y="2933252"/>
            <a:ext cx="1843075" cy="1382306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 flipV="1">
            <a:off x="4051335" y="1844987"/>
            <a:ext cx="1699630" cy="93130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081290" y="4546112"/>
            <a:ext cx="1669675" cy="1953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45" y="3845461"/>
            <a:ext cx="1864275" cy="186427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38" y="846642"/>
            <a:ext cx="2133690" cy="2133690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8587322" y="2927831"/>
            <a:ext cx="1604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altLang="ja-JP" sz="1600" dirty="0">
                <a:solidFill>
                  <a:srgbClr val="385D8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Care manager</a:t>
            </a:r>
          </a:p>
          <a:p>
            <a:pPr algn="ctr"/>
            <a:r>
              <a:rPr kumimoji="0" lang="en-US" altLang="ja-JP" sz="1600" dirty="0">
                <a:solidFill>
                  <a:srgbClr val="385D8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Social worker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047424" y="5784791"/>
            <a:ext cx="2499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600" dirty="0">
                <a:solidFill>
                  <a:srgbClr val="385D8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Broker of residences for the elderly</a:t>
            </a:r>
          </a:p>
        </p:txBody>
      </p:sp>
      <p:sp>
        <p:nvSpPr>
          <p:cNvPr id="14" name="スライド番号プレースホルダー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5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46" y="902435"/>
            <a:ext cx="9927954" cy="558174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19515" y="0"/>
            <a:ext cx="9829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Support for business management and information-dispatch operations of care houses, in the situation where the number of competitors has increased because of the expanded market due to the public care insurance.</a:t>
            </a:r>
            <a:endParaRPr lang="ja-JP" altLang="en-US" dirty="0">
              <a:solidFill>
                <a:schemeClr val="tx2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55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91" y="753718"/>
            <a:ext cx="9952610" cy="55956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19514" y="111515"/>
            <a:ext cx="9707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“Dispatch of visual and accurate information” from “Regional Comprehensive Support Center for Care Managers” to users.</a:t>
            </a:r>
            <a:endParaRPr lang="ja-JP" altLang="en-US" dirty="0">
              <a:solidFill>
                <a:schemeClr val="tx2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8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768137"/>
            <a:ext cx="9896539" cy="556408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37471" y="90742"/>
            <a:ext cx="11023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dirty="0" err="1" smtClean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BtoB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portal service for community-specialized, care-related information: From the information about available rooms for the elderly to the information about the details of services.</a:t>
            </a:r>
            <a:endParaRPr lang="ja-JP" altLang="en-US" dirty="0">
              <a:solidFill>
                <a:schemeClr val="tx2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801120" y="432769"/>
            <a:ext cx="10464288" cy="61285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ja-JP" sz="40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Mr</a:t>
            </a:r>
            <a:r>
              <a:rPr lang="en-US" altLang="ja-JP" sz="40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 Yusuke </a:t>
            </a:r>
            <a:r>
              <a:rPr lang="en-US" altLang="ja-JP" sz="40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KANO</a:t>
            </a:r>
          </a:p>
          <a:p>
            <a:pPr algn="ctr">
              <a:spcAft>
                <a:spcPts val="1200"/>
              </a:spcAft>
              <a:buNone/>
            </a:pPr>
            <a:r>
              <a:rPr lang="en-US" altLang="ja-JP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President </a:t>
            </a:r>
            <a:r>
              <a:rPr lang="en-US" altLang="ja-JP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and CEO, WELMO Inc</a:t>
            </a:r>
            <a:r>
              <a:rPr lang="en-US" altLang="ja-JP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endParaRPr lang="en-US" altLang="ja-JP" sz="1800" dirty="0" smtClean="0">
              <a:solidFill>
                <a:srgbClr val="17375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18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Born </a:t>
            </a: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 Toyonaka City, Osaka Prefecture. After graduating from </a:t>
            </a:r>
            <a:r>
              <a:rPr lang="en-US" altLang="ja-JP" sz="18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Ritsumeikan</a:t>
            </a: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Asia Pacific University, started to work in Tokyo. After working as a volunteer and as a visitor at care houses in Sendai, Tokyo and Fukuoka for 8 months, established WELMO in Fukuoka. </a:t>
            </a:r>
          </a:p>
          <a:p>
            <a:pPr marL="2058988" indent="-2058988">
              <a:spcBef>
                <a:spcPts val="1200"/>
              </a:spcBef>
              <a:buNone/>
            </a:pP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Lecturing, etc. </a:t>
            </a:r>
            <a:r>
              <a:rPr lang="en-US" altLang="ja-JP" sz="18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:	Lecturer </a:t>
            </a: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(in charge of welfare venture theory) at Division of Social Welfare, Department of Human Sciences, </a:t>
            </a:r>
            <a:r>
              <a:rPr lang="en-US" altLang="ja-JP" sz="18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Seinan</a:t>
            </a: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8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Gakuin</a:t>
            </a: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University (industry-academia-government collaborative lecture); Lecturer at seminars for regional welfare social workers organized by Fukuoka-City Council of Social Welfare; Lecturer at Graduate School of Management, </a:t>
            </a:r>
            <a:r>
              <a:rPr lang="en-US" altLang="ja-JP" sz="18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Globis</a:t>
            </a: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University; Consultant for intermediary support and life support model businesses, entrusted by municipalities, etc.  </a:t>
            </a:r>
          </a:p>
          <a:p>
            <a:pPr marL="2058988" indent="-2058988">
              <a:spcBef>
                <a:spcPts val="1200"/>
              </a:spcBef>
              <a:buNone/>
            </a:pP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Work experience: Worked as a consultant for human-resources management ERP introduction in the Personnel Department of a company listed in the first section of the Tokyo Stock Exchange. Worked also as a consultant for HRM/ERP introduction at Works Applications Co., Ltd</a:t>
            </a:r>
            <a:r>
              <a:rPr lang="en-US" altLang="ja-JP" sz="18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endParaRPr lang="en-US" altLang="ja-JP" sz="1800" dirty="0">
              <a:solidFill>
                <a:srgbClr val="17375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058988" indent="-2058988">
              <a:spcBef>
                <a:spcPts val="1200"/>
              </a:spcBef>
              <a:buNone/>
            </a:pP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Details</a:t>
            </a:r>
            <a:r>
              <a:rPr lang="en-US" altLang="ja-JP" sz="18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:	Engaged </a:t>
            </a:r>
            <a:r>
              <a:rPr lang="en-US" altLang="ja-JP" sz="18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 the management of and preparation for personnel/labor auditing of HRP/ERP introduction projects for companies having the number of employees from 3,000 to 160,000. </a:t>
            </a:r>
          </a:p>
        </p:txBody>
      </p:sp>
      <p:sp>
        <p:nvSpPr>
          <p:cNvPr id="2" name="AutoShape 4" descr="data:image/jpeg;base64,/9j/4AAQSkZJRgABAQAAAQABAAD/2wCEAAkGBxITEhUUEhQVFRUVFBQWFxQWFBQUFhUUFRQWFhQVFRQYHCggGBwlHRQUITEhJSkuLi4uFx8zODMsNygtLisBCgoKDg0OGhAQGywkHyQsLCwsLCwsLCwsLCwsLCwsLCwsLCwsLCwsLCwsLCwsLCwsLCwsLCwsLCwsLCwsLCwsLP/AABEIAHABCAMBEQACEQEDEQH/xAAcAAABBQEBAQAAAAAAAAAAAAAAAQIDBAUGBwj/xABDEAACAQIEAgYGBwYFBAMAAAABAgMAEQQFEiETMQYiQVFhkRQVMlNxgSNSoaKxstEkM0Jyc5JigsHC0kODk+EHFjX/xAAaAQEBAAMBAQAAAAAAAAAAAAAAAQIDBAUG/8QANBEAAgIABAQEBAUFAAMAAAAAAAECEQMSITEEE0FRFGFxkSIjgfAFMkJSoRWx0eHxJDPB/9oADAMBAAIRAxEAPwDYCV41nri6KjBG0daXobKtBpqWZUGmllJ1WulbHM1qLprKwLaoUNNZFE00Iw00JRPhZLbHlXbwfEcuWV7M04uHmVovaa9yzz6DRWSYGlKtgk01iUboo2BpWhUJpoBrLVsDCtANKUAFaAYVoBpWgGlaAaVoUYVqAYVpZBTCdJbsBAPzqWUgtVLYFaxAwrUKXgtfInqC6aAClYtWVaERWtbNgmmlmVFhFrpjsaHuO01TENNAhdNCiaaEDTVAoWqUuYV77H5V7HBcRmWSW5xcRh08yLOmvSOUTRQg7TUKIVoKGlaAbpqhCFaWZMYVpZBpSrY2EK1AMK0IMKUA3TQqGlarA0rUAwpQhfxSgRNAPb4RlPxBFhWFP8/nQza0YeGa6g1sZmyTTWLINK1DI0AtfIWerQuigoAtQy3GvHWMkWJHprUbEiwi7V1x2NElqP01kY0GmgQaKCxNFAGihAC1kVDlFWMnF2iSp6GjA2oX86+g4fHWLG/c87Ew8jJNNbzULpoUbooBClCDSlUo1koGMKUIIUoXoNKUJ5DClCjStACQFjsLnuFLotDZIGHNT5GpmQohZatkLWWwBmufZXrE/CsZPohsjJynH8TGljyk1L/ltt+FdWLh5cGuxog9SrhIypZDzViPI1z7qzpLdqhBhFQtmgFr4+z2TUyjBRuHL3soB2Ntt7/hXbwmBDEvMc2POUKopDOMq9/+b9K7vAYf2wlxP7RfXOU+/wDzfpTwGH9sZeJ/aN9a5T7/AO1v0rD+m4X2zP8A8r9pIM6yn3/5v0rYuBw1/wBMMvE9hfXWVe//ADfpTwUPtk5fE/tF9dZV7/8AN+lPBQ+2OXxP7Q9d5V7/APN+lPBQ+2Hh8T+0kw2Z5Y7KiTXZiAB1tyeQ5VfBQ+2Rx4hK3E3fUMPc3nWHhcM5/ETFGRQ9zedTwuGPEz8g9Qw9zedXw2GPETHx5LENwD51twoLCdxMJ4rmqZJ6tTuPnXRzZGsX1YncfOpzpADlidx86c6QE9WR9x86c6QE9Vx9x86c6Q0EOVx9x86vOkUaMpj7j505siaAcqj7j505rLoJ6qj7j51eaxQ05TH3HzpzGBDlMfcfOnMYGjKowbgEEdt6cxgXMopCn0TBWG+4BDeB/WrhuKfxK0YTzVozj5OksyMVmhQkcxYg16C4XDkri2c/OmtyLH9JFaJkjj0M+xINxbtq4fCZZJt2JYrkqMLL5tEqN9VlPyvXTiRuLRIvU6vGZO5leSMq6ub7EX5b15KllVSOpNNaFSWIrswIPiKyTTKQkUIaeivjrPbs1skXqT/yf6NXp/h7/McvFbxPFcswZmkSIGxdrXPIDtJ+AvXqo9VvLGy+2MwqnSuG1oNtbSOJG/xDTsvwtTQijN63/BNlODhd5ysbyKkReNGJD31KLHRz5mmhZOSyrRWWfVMRfCkxNFxZjG8LMxuo02dSesAdRG/dQxlJxckndK7KebYYqrfsbQ2a3ELSHttbrbb00oyg7/VY7A5Mr4dmJImYM8KfXji/e/M32/lNKJLEyzrp19egZIIGilLwB2jjMgbW636wFiAbW3poXFcotU9/Ig6PsPTISBYcdLDnYaxterHcYi+XL0Z7vnmP9Hglm06uGpbTe17eNa4LM0j5kx5+kOIij402EKwgBmdJUcqp/iK8zzrZkg3SevoWvM6JpkABLAA8iSBe/K160qLeyJYskiqLsQB3kgDzNEm9hdFPM81jhVGY3DyIgsRzc2B+ArOMHK0LL61rILahQtQBahBLUKFqATTVstiEUstjStWyNiFatlMTpBni4Qo0qMYm2Mi76G7Ay9x7/Ct+DhcxNJ6mEpNM5fpn0zj4ITCyB2lBBZb9ReXyY11cPwzUrmjVKWbTob3SLJUliDGyvGgsx7gOTVpwMaUJ0tmy40FVnnZFewco21DImwk8in6NmB7lv+FYTUWviL6HZYTESJHqxpQLbYEdc/KvKxVht/LX+DphmW5itjEkc8NCq+J5+PhVSpamzKbQWvjLPaRr5Gu0v8n+hr0vw/8AV9Dk4reJ4jlmMMMqSAXKNfSeTDkQfiL168WexKGaNGpHh8OsnEw+LWMbkLIjcRL/AMNgCG7r1aMLlVSj7FifPlZ5iGYfs3Bje2l3YMDqbTyJ3oY8l0r72RDNY3mwuIkY8RHRZtibrGRpkHxFwR3ir1KsJxUorboVcfBHuRixIC/s6ZdgW57i2wqa1qzZh6L8pdm6UyJKOAI+HFZYtUak6F2PWIuNW5+dLSMFwyaebd7kAxGHR8UI2+jkhIjBBuCxVtB+G4v4UMnCcoxvdPUp5CbYmD+tH+cUi9TPEXwS9Ge39Nh+wYn+i/4VhhfnR8qjAzXKZPQi74x2RYlcxOEEbgKG0MVAax5c63xn8dKJbimQRcXFYiRmw8UgEMBSKZygjR1JJVQDe5BF/AVbUY1b+haqxsGAeRYFLwTNE+ICYd5GZHQFRYPbrMnK5B51G93T8yWt12Isdh4GhKGEo8OMgDRswkWMTOuoRMP4GA5Vbd79Cpno0MYVQqgBQLADkAOQFcbdmA6gCgCgCgC1AFqAS1CiWqixCKFOJ/8AkfP4I4Ww5tJJILab+wOxmPYe4V38JgybzvRf3NM53ojyKJCSAoJYkWAFyT2WFendalSO8m6Q4x4uBiY9LbXfZWZewMvYa1YWBh5s8f8ARpxZ3pZm6a6WzSMK0LZ1eLkjwSxrFHqlkQNrbe1eTKcsWTt6I7YRSWhknDSStrmYsfHs+A7KaLY2aLYuxYcKNqjFm+MM3dXyPhsXsetzI9zSyWEjiXHNf1r0OCw5QvMjl4mSeWu54NGOuP5v91enE99LQ7LNoysmJXEDDiECQR6eFxA3/TCBOsD33rL6HJhu4xcW7/jz3ObzuIAYewAvhoybdpu1yah04TbzX3Zo9F8tjKPJPGzo7CBNIJ0u27Sbdiix+dTfQ148pJqMHru/T/ZBgMt4T4gzoGOFHsG+lnLaUJ717aJ9TKWJmjHI/wA3UYOkEjXWVI5EII0GNE09xRlAKkVb8jLkJaxbTNXDCRcLhjE+HTUJtXF4QZiJLA9cG+1VehpbTxJKV9Nr7GLgb+lJcqTx0uVtpJ1jdbbWqR3OiS+B+jPoHFYZJEZHAZWBDKeRB5itSdO0fImSnRPBC30Cm1rAs7DblsTas+bPuZZmW8xyWCcgyoCVFgwLIwHddSDbwqRnKOzJY2fIsM8axmJdCewBdSveVZSCPOopyTtMWwTIsMImi4S8NjdlNzqPeWJuT43pnld2LZegiCKFUWCiwG5sB4mo3ZCSoAoAoAoAoAoAoBKACKAyB0awgYtwELE3LMNZJ7yWvW7n4j6hJLY5fM+j5izFZ4YrjhFlVQAolHVF+wc7/KuzCxVLCcZv/hrlmV5SfCdD5HJfEPYk3IG5JPeeVZz46MVWGjCHD9zocFkkEI6iC/1j1j5muKePiT3ZujCK2Rw3SjKODLdR9HJcr4HtX7a9ThcbmR13RzYkMrNDpOv7TEv1YR+P/quHC6vzOyIqx7VWwNZKA6nTXlnWWsCvtfCs4mrFex89Ps58HP2NW6J9PFXElzbFCWaSRRYO7MAeYvVGFDJFRL+IxmGkjjDiYSRwiPbRoJFyDvv206GMMOcZPam7I8TnT6Y0hZ40jjC2DEanO7ubd5otNgsBZnKWrZegzlpJFPCaVmhMWITc8ZAeqwI3DAW37wKraMXw1Jq61teRFPDhYtzFiSxB0xygIL+JG7W8KmhnHmy6r1WpO0KejwjEw4leFxLOqgKRIwbfUNuVTQw15knBxd117GXgdPpEem+nipa9r21i17dtWO5vknkd9me69I8bJDh5JYgC0YDEEE3UEa+Xba9Y4aTlTPjkZ3SbpE0AgMQDh7yPfsw6BS7Dx661sw8NO79PqEtS7j81ZcRBEmnS6yySMf4Y0AsQey5YeVYRh8LbITYHPcNM2mKVWa1wNxcDmVv7Q+FR4ckraFMo510liSGUwyI0qxu6pufYNmvbluDWcMF2sy0CVmr6wjDIjMA7qWC9ukAXPgN615HVgpxdJcIxULOh1Wsd9JJ5DVawPhesngzXQtMZDnFpsUsrKscHCIY7WDqSdR+IpktKt9SdLLWX5zBMSI5ASouQQykDvswBt41JYco7laaI8J0gw0jhElUsSQNiAxHMKxFm+RqvCklbFMJc/wAMsnDMqhgQp2Ngx5KXtpB8CaLDk1aItdgx3SDDQuUkkAYAFhpZtIPIuVBC/OpHDlJWgk2aKMCAQbgi4I5EHkRWGwMjFY6d5migCjQAWZ72JPICtsVFK5FrqVz0gYw6gg4pk4Wns19/wrLlrN5Cuw+PNJYnMeJAb6MyKYwdwvtLp76jjGSuIrsZOQdLXxOOaIIY4hEWAddMlxbrHuG/KrKCUPMuVpWzMy7pBmGIu0c+EjDSOqJJs5CtYG1Z5El+WyqK0tnoKA2F+e1/j21zshymWAYlJIJPajlYoe2wc/hy+ddWZ4TU12JKKkjNzVteNk7l0r5Df8ayw9IFRZ0UAxloDqgteYdNlnCDc/Cs4mrE2PnfFr13/nb8xraj6yC+FEFqpnlC1DOhbUFE2FmZGBRipuN1JBtfvFE9SSgpKmdbM7em41yS7wLM8QbraWuOsAe696XrqcEUuRhxWidJmJl2c4hJAwdpNRAZGJdZATYqynne9M17nVPhsNxqq810H43CpFjWRPZScBe2wDja/hy+VSO6Jgyc8HNLdo95xEIdGRuTKVPwIsaxTp2fHHFdE8OcRxEmB/Z8P6GSe1iW4pHyWOt+I1Gq9TN6GbGkuJgxR0sXgw6YWwG7FGJm0/EKtZScYte5Gv5ZvZxjYJhhlwrK0gmiaPRzjRT9IWt7I03BBrCMZRbchrm1KSYVBlmOYKNTPi7m25tIwG/wFW/jj9Broi5k0TYecrOeI2KjUpORY6kXrQH6oFwVHbvUk8ytdOgeq0MzLcfhfVIiOkuYmXhW67SG+kqvM72N6soSz2hLNaoWeVovSOKiu1svDmQEorWYGRrcwpF6y0dV3f8A8MuundjMzkaXEFY5xM74PEorKqous6SEQj2id+022qr4Y7VqStDbw2aYRosNGiiRrxhYlHWiZQLsw/g073vWrJJNvYjzWYMK6MNLBPidLapA8AhRpHZmNilxdy1wQa2b00vqO25fnKQvJpxBgkMcXEXERq6T2jsG7yeYIU1Fculr+xWdP0fmL4aJjHwiUH0fIL3ADsFaJ/mdGMtzPzfN/pOCriPbrykbjwXxrZCGlheZVxccSxRPAdaQzBnIuTvzY1krzVLqUsmZZ8ZE0R1LGjamHLrchesKyxaZK0Meb/8AaksNR9D9kGxO3IHsvVX/AKy/pZzOPlyw4FkihMeK1WWM6mmV79rd1Z1JNNPQz+K0j1HJ1kEEQl/ecNNf81he9acRrM6MJbnIZYxSaRhzEr/MajcV2NXGioSDDHW7nmzE+ZvS6VFqkWytYEImWqDpoWvXlYc7N81Raw43PwrcjTM+esev0sn9R/zGti2PsML8i9BsmEYIshHUcsqnvKW1Dw9oVbNiabyp6j/V0nEWPQdb6NK9+v2fOpZM8acr0W/0J8Fks0urSAAh0s7MqIG7tR2J2pqSeLCFW99u4ZhlMsGkyAaWvpdWDo1uYDDa/hS2tzLCxYYjqL1W/Rm1Ngccs74lVUPu7Kro/VK7gx3uVtzFXXejljLhnBYTem3X+/cSHFMDE2HwcSSzBjE6lmtY2Zo0Y2Sx7eypaMpYaaaxMRtLfp7vqZcOBkDayLhZQGbUDc6tzft7d6sbtHSsuWl2Pf2awJPIC9YHwxnrm0A5Ei++0b7+Ps1s5Uvtoxc/X2YLm8A5Ei+5tG+5/tpypfbROYvP2YxMzwykkCxPMiJwT8SFq8qX20Xmevsx3raC1utY9nCk3v8A5anKl9tDmLz9mDZvAfreH0Um33avKl5e6Gdefsyjk8uHgijjuzmNdIcwSX5/y7VZQlJ3p7orxPX+S8c2gN9m35/Qyb/Hq1OVLy90TP6+w1czw4tZW25Wgk2+HV2pypeXuhzPUVc1gBuFcE8yIZLn4nTTlS8vdDmeoHNYL30vfv4El/PTTlS8vdDP6g+bQnmrm3fBIf8AbTlS8vdDP5Md65i7pf8Awy/8anKfde6Jn8mRtmcB5xuf+xJ/xq8t917l5j7MFzaEbBJAPCCT/jTlvuvcZ32YR5tEvsxyj4QSD/bU5b7r3Gd9mJ61h1auFLqtbVwHvbuvary33XuM77MjOPg1a+BJr+t6M2rztenLfde5eY+zNaCQMoYAi+9iCD8weVa2qdFOLwi/Sy/1H/Ma7U/hRmi8Y6xsDGSgImWgN3SQa8TWLOq7RewxvXZB2rOaeh8/Zov00v8AVk/Oa2I+ywV8uL8kbPRnCLiI5MO5ACvHOCTyRSVnt/kI8qqd6GjipPBlHEXmvr+n+TWw2MXEXxmytg+L1dgTGwPotu/SQRVddDmnhvB+Rvnr3/V77mFnCH0TCFf3emQMRy45e7av8RFrX7Kxs7cFfPxE99K9PIMsv6Hi9X7vSmi/Lj6uro/xWve3ZVvTUuMqx8Ot7ft5+R0WJMKzzTRo7YmGKNwpYBGDRBXZQBc6QQbGr1s4YLElhxhKskm1fXfT3IMPEXwEEcLBZ2Sa21mkiD9eNH7Dext21j0szk1HipymvhteidaNr7o5bD4hwAlyF1C692+48KsZbI9XL1PoO9YnwJzGS5lIZg7sTFiuJwVPJOGerb+dbn5Vk9j0uIwYLDyxXxQrN53/AIZoYTPOI3Vhcx8Qx8QFTZlYrdkBuq3HOpSNE+FyLWSurr/e1kWBzVuGgjjllLGXd2UaQjkHVIdufIdwoZT4dZnnko1W3mu39zSyvHrPGJFBF7gg2uCpII22O4NGqOfGwnhTcWW6hqCgCgCgCgCgCgCgCgCgCgCgCgCgOOwi/Szf1H/Guz9KM0XmWsStEZWgImFUh0Lx3rynGzNSoXCixPwrLB0bQxHaPK8y6C41ppGWNdLSOw668ixIrerPpMH8S4aOHFOXRdCODoRmKElVCkqVNpF3VtiKJtGyX4lwclUn/DCLoNmKhgFUBgAwEgswBuAfnS2V/ifBum5beRay7opmkNxGECt7SMyOjW5XRgQT41U2a8Xj+BxKzN6bOmmvqGYdE80msJAhC30orIiLfnZFAA+NRtjC4/gcK3Fu31pt+4L0SzQScXq8S1tXEXlp02ItYi21LY/qHA5Ml6ej9SP/AOlZlZFsoEV9FpANGo3NiN+YFLZn/U+Ctu999NxcR0JzGRy7qhYkEnWoue82HOietiH4pwcIqMW6Xkz07NoJHgdIiA7LpDHkL7E+V6yPl8CUI4qlPZMzMV0ZjWNfR1CSxlGjYs1rqRcHnYEXB27aWdUOPm5Pmu4u72+9BkuUTNKGCRIwlDGdGZWZA1yrRgWYkdU3Nu2l9jKPE4ahTbaqsr2vyfTuRJkcy6OrHKqma8bOyoDJLrR7aSGIG1iPhUjoZeKw3erT+HVJXoqa30NTo7gXhi4b6bh3IKX0kMxYWH8PO1vCqzl4vFji4meN7Lc1KhyhQBQBQBQBQBQBQBQBQBQBQBQBQHKYVfppv6jfjXX+lGyJeZaxKRstAQutUh0QFeciWRygjdedSVx1RlGnoyirYgn2x/aKkMZt0zbKOGiXRiPrjyFb7Zh8sXRP9YeQpbHyg0T/AFx5ClsfKF0T/XHkKWx8orE4j6/3RXC+IxLN2XBDViPr/dFTxGIMuD2EviPr/dFPEYgy4PYW+I+v90VPE4gy4PYS+I+v90VfEYgy4PYS+I9590VPEYhcuD2C+I959gp4jEJlwew0+ke8+6P0p4nELkwuxHfE3/enyH6VfE4heXhdizhI5yTeQ8u4fpXXw2K5XmNOLHDVUWfR5feHyH6V1Zo9jT8Iejy+8P2Vc0ew+ET0aX3h+ymaPYfCN9Fm96fspmj2Ggnos3vT9lXNDsTQQ4Sb3rUzQ7CkNOEm961XNDsWkMODm963nVzQ7CkNODm96/nTNHsKQw4Kb3z+Zq5o9hlQw4Kf3z/3Grmj2GUjbBTe+k/uNLj2FEuDwWi5JuSbknmTRyM0qLDLUBGwoRkLLQhvWrz6MRbVlRBjJXPOFamSY9DW/DlmWpix9bSBQBQEFq8t7mwS1QBaoAtUAWqlE01BYaaCxCtQtkJTeqZqWhZww512cLuzVMnrsNYUAUAUAUAlqALUAlqACKpbGkVSpjCtWzKxjJWVgjKVbMiNlrJGJE61SvUiZaGNH//Z"/>
          <p:cNvSpPr>
            <a:spLocks noChangeAspect="1" noChangeArrowheads="1"/>
          </p:cNvSpPr>
          <p:nvPr/>
        </p:nvSpPr>
        <p:spPr bwMode="auto">
          <a:xfrm>
            <a:off x="1298575" y="-639763"/>
            <a:ext cx="31432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ja-JP" dirty="0" smtClean="0"/>
              <a:t>2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64" y="363759"/>
            <a:ext cx="1722699" cy="126625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435771" y="1395566"/>
            <a:ext cx="94602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000" dirty="0"/>
              <a:t>WELMO Inc.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641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306677" y="6624335"/>
            <a:ext cx="1741984" cy="196131"/>
          </a:xfrm>
        </p:spPr>
        <p:txBody>
          <a:bodyPr/>
          <a:lstStyle/>
          <a:p>
            <a:fld id="{8028CFAE-3ACA-4855-80D0-8520AA8C1A2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714" y="6624335"/>
            <a:ext cx="9409045" cy="196131"/>
          </a:xfrm>
        </p:spPr>
        <p:txBody>
          <a:bodyPr/>
          <a:lstStyle/>
          <a:p>
            <a:r>
              <a:rPr lang="en-US" altLang="ja-JP" smtClean="0"/>
              <a:t>Copyright © 2013 welmo Inc. All Rights Reserved.</a:t>
            </a:r>
            <a:endParaRPr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143000" y="6525344"/>
            <a:ext cx="9906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0004295" y="2058060"/>
            <a:ext cx="96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%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882307" y="1766426"/>
            <a:ext cx="7090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94.9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730770" y="1781577"/>
            <a:ext cx="4907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Fukuoka City Comprehensive Support Center</a:t>
            </a:r>
          </a:p>
          <a:p>
            <a:r>
              <a:rPr lang="en-US" altLang="ja-JP" sz="24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Share of MILMO tablets: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9997549" y="3512234"/>
            <a:ext cx="96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%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869428" y="3174370"/>
            <a:ext cx="7090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65.8</a:t>
            </a:r>
            <a:endParaRPr lang="en-US" altLang="ja-JP" sz="8800" dirty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43001" y="219173"/>
            <a:ext cx="9905999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48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Rate of introduction in 18 months after the release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0" y="6525064"/>
            <a:ext cx="12192000" cy="332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722127" y="3150863"/>
            <a:ext cx="4734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Houses in 7 Wards in Fukuoka City</a:t>
            </a:r>
          </a:p>
          <a:p>
            <a:r>
              <a:rPr lang="en-US" altLang="ja-JP" sz="24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Share of MILMO tablets: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17" y="4094523"/>
            <a:ext cx="2725943" cy="272594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85" y="4861758"/>
            <a:ext cx="1096283" cy="17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306677" y="6624335"/>
            <a:ext cx="1741984" cy="196131"/>
          </a:xfrm>
        </p:spPr>
        <p:txBody>
          <a:bodyPr/>
          <a:lstStyle/>
          <a:p>
            <a:fld id="{8028CFAE-3ACA-4855-80D0-8520AA8C1A2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714" y="6624335"/>
            <a:ext cx="9409045" cy="196131"/>
          </a:xfrm>
        </p:spPr>
        <p:txBody>
          <a:bodyPr/>
          <a:lstStyle/>
          <a:p>
            <a:r>
              <a:rPr lang="en-US" altLang="ja-JP" smtClean="0"/>
              <a:t>Copyright © 2013 welmo Inc. All Rights Reserved.</a:t>
            </a:r>
            <a:endParaRPr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143000" y="6525344"/>
            <a:ext cx="9906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0332823" y="2831126"/>
            <a:ext cx="96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210835" y="2539492"/>
            <a:ext cx="7090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27.0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143002" y="365756"/>
            <a:ext cx="9501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Rate of introduction within 18 months after the release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0" y="6525064"/>
            <a:ext cx="12192000" cy="332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63115" y="2797457"/>
            <a:ext cx="7029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Care houses in 7 Wards in Fukuoka City</a:t>
            </a:r>
          </a:p>
          <a:p>
            <a:r>
              <a:rPr lang="en-US" altLang="ja-JP" sz="24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Introduction share of MILMO PRO: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" y="3773510"/>
            <a:ext cx="2982562" cy="298256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9" y="4507037"/>
            <a:ext cx="2043862" cy="15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74797" y="263401"/>
            <a:ext cx="10770375" cy="6491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3800" dirty="0">
                <a:solidFill>
                  <a:schemeClr val="accent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Our mission is to make </a:t>
            </a:r>
            <a:r>
              <a:rPr lang="en-US" altLang="ja-JP" sz="3800" dirty="0" smtClean="0">
                <a:solidFill>
                  <a:schemeClr val="accent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3800" dirty="0" smtClean="0">
                <a:solidFill>
                  <a:schemeClr val="accent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3800" dirty="0" smtClean="0">
                <a:solidFill>
                  <a:schemeClr val="accent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the </a:t>
            </a:r>
            <a:r>
              <a:rPr lang="en-US" altLang="ja-JP" sz="3800" dirty="0">
                <a:solidFill>
                  <a:schemeClr val="accent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care market transparent, </a:t>
            </a:r>
            <a:r>
              <a:rPr lang="en-US" altLang="ja-JP" sz="3800" dirty="0" smtClean="0">
                <a:solidFill>
                  <a:schemeClr val="accent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3800" dirty="0" smtClean="0">
                <a:solidFill>
                  <a:schemeClr val="accent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3800" dirty="0" smtClean="0">
                <a:solidFill>
                  <a:schemeClr val="accent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by </a:t>
            </a:r>
            <a:r>
              <a:rPr lang="en-US" altLang="ja-JP" sz="3800" dirty="0">
                <a:solidFill>
                  <a:schemeClr val="accent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effectively utilizing information.</a:t>
            </a:r>
          </a:p>
          <a:p>
            <a:pPr algn="ctr">
              <a:lnSpc>
                <a:spcPct val="85000"/>
              </a:lnSpc>
            </a:pPr>
            <a:endParaRPr lang="en-US" altLang="ja-JP" dirty="0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ja-JP" sz="22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In Japan, while the ageing of the population is progressing, transparency of the care industry is not much advancing due to complicated manual and paper-based work.</a:t>
            </a:r>
          </a:p>
          <a:p>
            <a:pPr algn="ctr">
              <a:lnSpc>
                <a:spcPct val="90000"/>
              </a:lnSpc>
            </a:pPr>
            <a:endParaRPr lang="en-US" altLang="ja-JP" dirty="0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2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１．</a:t>
            </a:r>
            <a:r>
              <a:rPr lang="en-US" altLang="ja-JP" sz="22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Due to the lack of transparency and a well-developed market, </a:t>
            </a:r>
            <a:r>
              <a:rPr lang="en-US" altLang="ja-JP" sz="22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2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22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care </a:t>
            </a:r>
            <a:r>
              <a:rPr lang="en-US" altLang="ja-JP" sz="22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houses are tend to be chosen, </a:t>
            </a:r>
            <a:r>
              <a:rPr lang="en-US" altLang="ja-JP" sz="22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2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22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not </a:t>
            </a:r>
            <a:r>
              <a:rPr lang="en-US" altLang="ja-JP" sz="22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by their quality but by the chance.</a:t>
            </a:r>
            <a:endParaRPr lang="en-US" altLang="ja-JP" sz="2200" dirty="0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→</a:t>
            </a:r>
            <a:r>
              <a:rPr lang="en-US" altLang="ja-JP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Offices with high quality are not necessarily spotlighted.</a:t>
            </a:r>
            <a:endParaRPr lang="en-US" altLang="ja-JP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ct val="90000"/>
              </a:lnSpc>
            </a:pPr>
            <a:endParaRPr lang="en-US" altLang="ja-JP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2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２．</a:t>
            </a:r>
            <a:r>
              <a:rPr lang="en-US" altLang="ja-JP" sz="22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Operational communication costs in the businesses related to the public care insurance are increasing</a:t>
            </a:r>
            <a:r>
              <a:rPr lang="en-US" altLang="ja-JP" sz="22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ja-JP" alt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→</a:t>
            </a:r>
            <a:r>
              <a:rPr lang="en-US" altLang="ja-JP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The benefit-cost ratio for care-related QOL based on the tax is not good.</a:t>
            </a:r>
          </a:p>
          <a:p>
            <a:pPr algn="ctr">
              <a:lnSpc>
                <a:spcPct val="90000"/>
              </a:lnSpc>
            </a:pPr>
            <a:r>
              <a:rPr lang="en-US" altLang="ja-JP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→Because </a:t>
            </a:r>
            <a:r>
              <a:rPr lang="en-US" altLang="ja-JP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of high operational costs of the care business, it is difficult for other types of industries to enter the care industry. </a:t>
            </a:r>
          </a:p>
          <a:p>
            <a:pPr algn="ctr">
              <a:lnSpc>
                <a:spcPct val="90000"/>
              </a:lnSpc>
            </a:pPr>
            <a:r>
              <a:rPr lang="en-US" altLang="ja-JP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→The </a:t>
            </a:r>
            <a:r>
              <a:rPr lang="en-US" altLang="ja-JP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above factors, combined with the economy of the unprofitable care insurance system, are hindering innovations in the care industry.</a:t>
            </a:r>
          </a:p>
        </p:txBody>
      </p:sp>
    </p:spTree>
    <p:extLst>
      <p:ext uri="{BB962C8B-B14F-4D97-AF65-F5344CB8AC3E}">
        <p14:creationId xmlns:p14="http://schemas.microsoft.com/office/powerpoint/2010/main" val="691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CFAE-3ACA-4855-80D0-8520AA8C1A26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78624" y="3811163"/>
            <a:ext cx="10103904" cy="2519835"/>
          </a:xfrm>
          <a:prstGeom prst="rect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  <p:sp>
        <p:nvSpPr>
          <p:cNvPr id="8" name="正方形/長方形 7"/>
          <p:cNvSpPr/>
          <p:nvPr/>
        </p:nvSpPr>
        <p:spPr>
          <a:xfrm>
            <a:off x="1162723" y="3890072"/>
            <a:ext cx="6794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Mr. </a:t>
            </a:r>
            <a:r>
              <a:rPr lang="en-US" altLang="ja-JP" sz="2000" b="1" dirty="0" err="1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Masamoto</a:t>
            </a:r>
            <a:r>
              <a:rPr lang="en-US" altLang="ja-JP" sz="20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NOTSUKA, Chief Marketing Officer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00755" y="1057884"/>
            <a:ext cx="9647774" cy="24950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85000"/>
              </a:lnSpc>
              <a:buNone/>
            </a:pPr>
            <a:r>
              <a:rPr lang="en-US" altLang="ja-JP" sz="1600" b="1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Graduated from Department of Literature (Social Study), Kyushu University</a:t>
            </a:r>
          </a:p>
          <a:p>
            <a:pPr marL="538163" indent="-538163">
              <a:lnSpc>
                <a:spcPct val="85000"/>
              </a:lnSpc>
              <a:spcBef>
                <a:spcPts val="10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2009	Joined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Toshiba Corporation. Assigned to its Department of Management and Planning of the Headquarters. </a:t>
            </a: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Took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charge of management and planning of a business unit having an annual sales volume of around 15 million yen in Semi-conductor Operations Department. Participated in projects to transfer production capability to overseas. </a:t>
            </a:r>
          </a:p>
          <a:p>
            <a:pPr marL="538163" indent="-538163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2011	Became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 independent consultant in 2011. Promoted planning and implementation of large automobile-manufacturing group companies, as well as those of new businesses initiated by publishing companies and entertainment production companies.  </a:t>
            </a:r>
          </a:p>
          <a:p>
            <a:pPr marL="538163" indent="-538163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2013	Joined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“REEVO”, an electric automobile venture company in Fukuoka, and assumed the post of Director &amp; COO. </a:t>
            </a: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Took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charge of such matters as corporate reconstruction, new services development promotion, examination of business risks, streamlining of organization, management of recruiting employees and their inter-office educational procedures, business planning and implementation, and overall business promotion.</a:t>
            </a:r>
          </a:p>
          <a:p>
            <a:pPr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Joined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WELMO to contribute to the field of care and welfare and to the country, after having problem consciousness with care and welfare services when grandmother entered a care house.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978623" y="624111"/>
            <a:ext cx="10103905" cy="3005567"/>
          </a:xfrm>
          <a:prstGeom prst="rect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  <p:sp>
        <p:nvSpPr>
          <p:cNvPr id="13" name="正方形/長方形 12"/>
          <p:cNvSpPr/>
          <p:nvPr/>
        </p:nvSpPr>
        <p:spPr>
          <a:xfrm>
            <a:off x="1200756" y="645521"/>
            <a:ext cx="6223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Mr. </a:t>
            </a:r>
            <a:r>
              <a:rPr lang="en-US" altLang="ja-JP" sz="2000" b="1" dirty="0" err="1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Ryunosuke</a:t>
            </a:r>
            <a:r>
              <a:rPr lang="en-US" altLang="ja-JP" sz="20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FUKAI, Chief Strategy Officer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71450" y="4287055"/>
            <a:ext cx="9871151" cy="19199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85000"/>
              </a:lnSpc>
            </a:pPr>
            <a:r>
              <a:rPr lang="en-US" altLang="ja-JP" sz="1600" b="1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Graduated from Faculty of Law, the University of Tokyo </a:t>
            </a:r>
            <a:r>
              <a:rPr lang="en-US" altLang="ja-JP" sz="1600" b="1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1600" b="1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1600" b="1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en-US" altLang="ja-JP" sz="1600" b="1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graduated from Nada Junior High School/High School)</a:t>
            </a:r>
          </a:p>
          <a:p>
            <a:pPr marL="538163" indent="-538163">
              <a:lnSpc>
                <a:spcPct val="85000"/>
              </a:lnSpc>
              <a:spcBef>
                <a:spcPts val="1000"/>
              </a:spcBef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2008	Joined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NTT </a:t>
            </a:r>
            <a:r>
              <a:rPr lang="en-US" altLang="ja-JP" sz="12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Docomo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Inc. Supervised </a:t>
            </a:r>
            <a:r>
              <a:rPr lang="en-US" altLang="ja-JP" sz="12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Docomo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shops in the areas of Shinjuku </a:t>
            </a: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Ikebukuro.</a:t>
            </a:r>
          </a:p>
          <a:p>
            <a:pPr marL="538163" indent="-538163">
              <a:lnSpc>
                <a:spcPct val="85000"/>
              </a:lnSpc>
              <a:spcBef>
                <a:spcPts val="600"/>
              </a:spcBef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2011	Worked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 the Department of Marketing of NTT </a:t>
            </a:r>
            <a:r>
              <a:rPr lang="en-US" altLang="ja-JP" sz="12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Docomo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(responsible for marketing strategies). Involved in the drawing of the royalty marketing overall strategy, and in the drawing of the segment strategy for kids and senior people. </a:t>
            </a:r>
          </a:p>
          <a:p>
            <a:pPr marL="538163" indent="-538163">
              <a:lnSpc>
                <a:spcPct val="85000"/>
              </a:lnSpc>
              <a:spcBef>
                <a:spcPts val="600"/>
              </a:spcBef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	Moved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 a consulting company and involved in the improvement of educational and financial industries, with the UI improvement of WEB and smartphones as his core job. 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Made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 U-turn to his family business (hospital) in Nagasaki and involved in its management and planning.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Joined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WELMO, feeling sympathy with the innovation in the field of social welfare.</a:t>
            </a: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984202" y="104702"/>
            <a:ext cx="10107261" cy="481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Introduction of management staff members</a:t>
            </a:r>
            <a:endParaRPr lang="ja-JP" altLang="en-US" dirty="0">
              <a:solidFill>
                <a:schemeClr val="tx2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41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CFAE-3ACA-4855-80D0-8520AA8C1A26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085649" y="623276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1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00755" y="1057884"/>
            <a:ext cx="9647774" cy="12036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85000"/>
              </a:lnSpc>
              <a:buNone/>
            </a:pPr>
            <a:r>
              <a:rPr lang="en-US" altLang="ja-JP" sz="1600" b="1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Worked thus far for 6 years in the care and welfare industry.</a:t>
            </a:r>
          </a:p>
          <a:p>
            <a:pPr marL="538163" indent="-538163">
              <a:lnSpc>
                <a:spcPct val="85000"/>
              </a:lnSpc>
              <a:spcBef>
                <a:spcPts val="10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2009	Joined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Asahi Clean, a home-visit bathing care company, and worked as the head of 3 business offices simultaneously. </a:t>
            </a:r>
          </a:p>
          <a:p>
            <a:pPr marL="538163" indent="-538163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2012	Recruited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by Sakura </a:t>
            </a:r>
            <a:r>
              <a:rPr lang="en-US" altLang="ja-JP" sz="12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Kaigo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Group (care business) as a supervisor and took charge of consulting and franchising management for a variety of care houses. </a:t>
            </a:r>
          </a:p>
          <a:p>
            <a:pPr marL="538163" indent="-538163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Joined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WELMO after being involved in the establishment of more than 10 new care houses.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978623" y="624111"/>
            <a:ext cx="10103905" cy="1672359"/>
          </a:xfrm>
          <a:prstGeom prst="rect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  <p:sp>
        <p:nvSpPr>
          <p:cNvPr id="19" name="正方形/長方形 18"/>
          <p:cNvSpPr/>
          <p:nvPr/>
        </p:nvSpPr>
        <p:spPr>
          <a:xfrm>
            <a:off x="1200756" y="645521"/>
            <a:ext cx="3847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Mr. </a:t>
            </a:r>
            <a:r>
              <a:rPr lang="en-US" altLang="ja-JP" sz="2000" b="1" dirty="0" err="1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Yoshinobu</a:t>
            </a:r>
            <a:r>
              <a:rPr lang="en-US" altLang="ja-JP" sz="20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KATSUHARA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984202" y="104702"/>
            <a:ext cx="10107261" cy="481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Introduction of management staff members</a:t>
            </a:r>
            <a:endParaRPr lang="ja-JP" altLang="en-US" dirty="0">
              <a:solidFill>
                <a:schemeClr val="tx2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78623" y="2501772"/>
            <a:ext cx="10103905" cy="2356414"/>
          </a:xfrm>
          <a:prstGeom prst="rect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00755" y="3235691"/>
            <a:ext cx="9647774" cy="16922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85000"/>
              </a:lnSpc>
              <a:buNone/>
            </a:pPr>
            <a:r>
              <a:rPr lang="en-US" altLang="ja-JP" sz="1600" b="1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Graduated from School of Social Welfare, </a:t>
            </a:r>
            <a:r>
              <a:rPr lang="en-US" altLang="ja-JP" sz="1600" b="1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Bukkyo</a:t>
            </a:r>
            <a:r>
              <a:rPr lang="en-US" altLang="ja-JP" sz="1600" b="1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600" b="1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University</a:t>
            </a:r>
            <a:endParaRPr lang="en-US" altLang="ja-JP" sz="1600" b="1" dirty="0">
              <a:solidFill>
                <a:srgbClr val="17375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38163" indent="-538163">
              <a:lnSpc>
                <a:spcPct val="85000"/>
              </a:lnSpc>
              <a:spcBef>
                <a:spcPts val="1000"/>
              </a:spcBef>
              <a:buNone/>
            </a:pP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Involved in the care and welfare industry for 13 years. </a:t>
            </a:r>
          </a:p>
          <a:p>
            <a:pPr marL="538163" indent="-538163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2004	Joined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Sakura </a:t>
            </a:r>
            <a:r>
              <a:rPr lang="en-US" altLang="ja-JP" sz="12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Kaigo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Group (a franchiser of care offices), after experiencing home-visit care management for 4 years, and took charge of administrating general care and home-visit care businesses for the handicapped.</a:t>
            </a:r>
          </a:p>
          <a:p>
            <a:pPr marL="538163" indent="-538163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2005	Became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Supervisor and General Manager for home-visit, in-house and day service businesses.   </a:t>
            </a:r>
          </a:p>
          <a:p>
            <a:pPr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Joined </a:t>
            </a:r>
            <a:r>
              <a:rPr lang="en-US" altLang="ja-JP" sz="12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WELMO, after being engaged in the establishment of more than 30 new care houses and having attained 53 million yen per month of revenues.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270558" y="2586002"/>
            <a:ext cx="9751104" cy="6248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altLang="ja-JP" sz="20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Ms. </a:t>
            </a:r>
            <a:r>
              <a:rPr lang="en-US" altLang="ja-JP" sz="2000" b="1" dirty="0" err="1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Mitsue</a:t>
            </a:r>
            <a:r>
              <a:rPr lang="en-US" altLang="ja-JP" sz="20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OKUMURA, General Manager, </a:t>
            </a:r>
            <a:r>
              <a:rPr lang="en-US" altLang="ja-JP" sz="2000" b="1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2000" b="1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2000" b="1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Educational </a:t>
            </a:r>
            <a:r>
              <a:rPr lang="en-US" altLang="ja-JP" sz="20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Business for the Handicapped</a:t>
            </a:r>
          </a:p>
        </p:txBody>
      </p:sp>
    </p:spTree>
    <p:extLst>
      <p:ext uri="{BB962C8B-B14F-4D97-AF65-F5344CB8AC3E}">
        <p14:creationId xmlns:p14="http://schemas.microsoft.com/office/powerpoint/2010/main" val="7428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2063552" y="4293096"/>
            <a:ext cx="842493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87087"/>
              </p:ext>
            </p:extLst>
          </p:nvPr>
        </p:nvGraphicFramePr>
        <p:xfrm>
          <a:off x="1097280" y="804673"/>
          <a:ext cx="9985248" cy="562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451"/>
                <a:gridCol w="7091797"/>
              </a:tblGrid>
              <a:tr h="76473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Trade Name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Welmo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 Inc.</a:t>
                      </a:r>
                      <a:endPara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</a:tr>
              <a:tr h="728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Capital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\28,250,000.- (including \9,825,000.- each from 2 VC, and investment from 1 CVC)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 anchor="ctr"/>
                </a:tc>
              </a:tr>
              <a:tr h="1030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Head Office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4th floor, Fukuoka-Higashi Government Office Building, Fukuoka Prefecture, 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1-17-1 East, Hakata Station, Hakata Ward, Fukuoka City, Fukuoka Prefecture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3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Foundation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April 30, 2013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1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Main business activities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Software package development in the field of welfare.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Provision of collaborative information services among care houses in specific areas, etc.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7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Main customers, cooperative partners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Fukuoka Prefecture, Fukuoka City, Fukuoka City Medical Association, Fukuoka City Council of Social Welfare, </a:t>
                      </a:r>
                      <a:r>
                        <a:rPr kumimoji="1" lang="en-US" sz="2000" kern="100" dirty="0" err="1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Tsukui</a:t>
                      </a: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Corporation, FCO-OP Fukuoka,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(and other 338 operational care houses in Fukuoka City)</a:t>
                      </a:r>
                      <a:endParaRPr kumimoji="1" lang="ja-JP" sz="200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ja-JP" dirty="0" smtClean="0"/>
              <a:t>5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28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CFAE-3ACA-4855-80D0-8520AA8C1A26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071246" y="0"/>
            <a:ext cx="8915400" cy="678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20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Some excerpts from media, newspapers and TV programs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39" y="1506322"/>
            <a:ext cx="5084762" cy="285878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19007" t="9641" r="20669" b="8657"/>
          <a:stretch/>
        </p:blipFill>
        <p:spPr>
          <a:xfrm>
            <a:off x="6269008" y="3121283"/>
            <a:ext cx="4577576" cy="3485676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73" y="1540440"/>
            <a:ext cx="4624488" cy="2824665"/>
          </a:xfrm>
          <a:prstGeom prst="rect">
            <a:avLst/>
          </a:prstGeom>
        </p:spPr>
      </p:pic>
      <p:pic>
        <p:nvPicPr>
          <p:cNvPr id="8" name="Picture 2" descr="https://lh6.googleusercontent.com/-XMWjCK0CaN0/AAAAAAAAAAI/AAAAAAAAYbs/Ips35DvKmFo/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75" y="753368"/>
            <a:ext cx="762248" cy="75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arts.nikkei.jp/parts/ds/images/common/icon_ogpnikke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72" y="839238"/>
            <a:ext cx="566519" cy="5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lum bright="15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5467" b="21061"/>
          <a:stretch/>
        </p:blipFill>
        <p:spPr>
          <a:xfrm>
            <a:off x="3735917" y="3137275"/>
            <a:ext cx="2333824" cy="33124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7"/>
          <a:stretch/>
        </p:blipFill>
        <p:spPr>
          <a:xfrm>
            <a:off x="1478210" y="3237881"/>
            <a:ext cx="2097511" cy="321181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631517" y="691036"/>
            <a:ext cx="9123059" cy="7957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ja-JP" sz="17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NHK Close-up </a:t>
            </a:r>
            <a:r>
              <a:rPr lang="en-US" altLang="ja-JP" sz="17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Gendai</a:t>
            </a:r>
            <a:r>
              <a:rPr lang="en-US" altLang="ja-JP" sz="17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Saki-</a:t>
            </a:r>
            <a:r>
              <a:rPr lang="en-US" altLang="ja-JP" sz="17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dori</a:t>
            </a:r>
            <a:r>
              <a:rPr lang="en-US" altLang="ja-JP" sz="17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(TV program), The Nihon </a:t>
            </a:r>
            <a:r>
              <a:rPr lang="en-US" altLang="ja-JP" sz="17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Keizai</a:t>
            </a:r>
            <a:r>
              <a:rPr lang="en-US" altLang="ja-JP" sz="17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7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Shibun</a:t>
            </a:r>
            <a:r>
              <a:rPr lang="en-US" altLang="ja-JP" sz="17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(newspaper), </a:t>
            </a:r>
            <a:r>
              <a:rPr lang="en-US" altLang="ja-JP" sz="17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17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17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</a:t>
            </a:r>
            <a:r>
              <a:rPr lang="en-US" altLang="ja-JP" sz="17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Sankei </a:t>
            </a:r>
            <a:r>
              <a:rPr lang="en-US" altLang="ja-JP" sz="17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Shimbun</a:t>
            </a:r>
            <a:r>
              <a:rPr lang="en-US" altLang="ja-JP" sz="17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(newspaper), The Nishi-Nihon </a:t>
            </a:r>
            <a:r>
              <a:rPr lang="en-US" altLang="ja-JP" sz="1700" dirty="0" err="1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Shimbun</a:t>
            </a:r>
            <a:r>
              <a:rPr lang="en-US" altLang="ja-JP" sz="17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(newspaper), </a:t>
            </a:r>
            <a:r>
              <a:rPr lang="en-US" altLang="ja-JP" sz="17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17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1700" dirty="0" err="1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Zaikai</a:t>
            </a:r>
            <a:r>
              <a:rPr lang="en-US" altLang="ja-JP" sz="17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-Kyushu </a:t>
            </a:r>
            <a:r>
              <a:rPr lang="en-US" altLang="ja-JP" sz="17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(monthly magazine), Teikoku Databank, Japan Microsoft, etc.</a:t>
            </a:r>
          </a:p>
        </p:txBody>
      </p:sp>
      <p:sp>
        <p:nvSpPr>
          <p:cNvPr id="1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1189908" y="76782"/>
            <a:ext cx="4003326" cy="601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20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Awards received: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52" y="3795080"/>
            <a:ext cx="2776256" cy="208219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4404096"/>
            <a:ext cx="2634393" cy="197579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198312" y="662209"/>
            <a:ext cx="43439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Fukuoka Business Digital Contents Awards, sponsored by Fukuoka Prefecture </a:t>
            </a:r>
            <a:r>
              <a:rPr lang="en-US" altLang="ja-JP" sz="15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15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15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February 2014, and February 2015)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047179" y="1497558"/>
            <a:ext cx="27788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500" dirty="0">
                <a:solidFill>
                  <a:srgbClr val="FE666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  Award of Excellence </a:t>
            </a:r>
          </a:p>
          <a:p>
            <a:r>
              <a:rPr lang="en-US" altLang="ja-JP" sz="1500" dirty="0">
                <a:solidFill>
                  <a:srgbClr val="FE666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  Chief Juror Award</a:t>
            </a:r>
          </a:p>
          <a:p>
            <a:r>
              <a:rPr lang="en-US" altLang="ja-JP" sz="1500" dirty="0">
                <a:solidFill>
                  <a:srgbClr val="FE666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2015  Award of Excellence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198312" y="2372028"/>
            <a:ext cx="42671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Fukuoka Venture Market Award 2014, sponsored by Fukuoka </a:t>
            </a:r>
            <a:r>
              <a:rPr lang="en-US" altLang="ja-JP" sz="15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Prefecture</a:t>
            </a:r>
            <a:br>
              <a:rPr lang="en-US" altLang="ja-JP" sz="15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15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(February </a:t>
            </a:r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2014) 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550816" y="623731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小川県知事同席</a:t>
            </a:r>
            <a:endParaRPr lang="en-US" altLang="ja-JP" sz="1600" dirty="0">
              <a:solidFill>
                <a:srgbClr val="17375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77368" y="3129473"/>
            <a:ext cx="40833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500" dirty="0">
                <a:solidFill>
                  <a:srgbClr val="FE666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Special Award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807968" y="2305170"/>
            <a:ext cx="587450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Kyushu Startup Pavilion 2014, </a:t>
            </a:r>
            <a:endParaRPr lang="en-US" altLang="ja-JP" sz="1500" dirty="0" smtClean="0">
              <a:solidFill>
                <a:srgbClr val="17375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500" dirty="0" smtClean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sponsored </a:t>
            </a:r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by Tohmatsu Venture Support Co., Ltd. and DOGAN, Inc. (April 22014) </a:t>
            </a:r>
          </a:p>
          <a:p>
            <a:pPr algn="ctr"/>
            <a:r>
              <a:rPr lang="en-US" altLang="ja-JP" sz="1500" dirty="0">
                <a:solidFill>
                  <a:srgbClr val="F0525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Highest Award </a:t>
            </a:r>
            <a:endParaRPr lang="en-US" altLang="ja-JP" sz="1500" dirty="0" smtClean="0">
              <a:solidFill>
                <a:srgbClr val="F0525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en-US" altLang="ja-JP" sz="1300" dirty="0" smtClean="0">
                <a:solidFill>
                  <a:srgbClr val="F0525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en-US" altLang="ja-JP" sz="1300" dirty="0">
                <a:solidFill>
                  <a:srgbClr val="F0525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All participating VCs voted for this Award for </a:t>
            </a:r>
            <a:r>
              <a:rPr lang="en-US" altLang="ja-JP" sz="1300" dirty="0" err="1">
                <a:solidFill>
                  <a:srgbClr val="F0525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Welmo</a:t>
            </a:r>
            <a:r>
              <a:rPr lang="en-US" altLang="ja-JP" sz="1300" dirty="0">
                <a:solidFill>
                  <a:srgbClr val="F0525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820180"/>
            <a:ext cx="2648691" cy="198651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4404097"/>
            <a:ext cx="2648691" cy="198651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807967" y="642837"/>
            <a:ext cx="62188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NTT-Data Open Innovation Contest </a:t>
            </a:r>
          </a:p>
          <a:p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 </a:t>
            </a:r>
            <a:r>
              <a:rPr lang="en-US" altLang="ja-JP" sz="1500" dirty="0" err="1">
                <a:solidFill>
                  <a:srgbClr val="F0525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BeSTA</a:t>
            </a:r>
            <a:r>
              <a:rPr lang="en-US" altLang="ja-JP" sz="1500" dirty="0">
                <a:solidFill>
                  <a:srgbClr val="F0525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Award</a:t>
            </a:r>
          </a:p>
          <a:p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</a:t>
            </a:r>
            <a:r>
              <a:rPr lang="en-US" altLang="ja-JP" sz="1500" dirty="0" err="1">
                <a:solidFill>
                  <a:srgbClr val="F0525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Bizpark</a:t>
            </a:r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2014-15</a:t>
            </a:r>
          </a:p>
          <a:p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Entrepreneurs’ Challenge, sponsored by MIC’s National Institute of Information and Communications Technology (NICT) </a:t>
            </a:r>
          </a:p>
          <a:p>
            <a:r>
              <a:rPr lang="en-US" altLang="ja-JP" sz="1500" dirty="0">
                <a:solidFill>
                  <a:srgbClr val="17375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2015 </a:t>
            </a:r>
            <a:r>
              <a:rPr lang="en-US" altLang="ja-JP" sz="1500" dirty="0">
                <a:solidFill>
                  <a:srgbClr val="F0525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NICT Award</a:t>
            </a: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ja-JP" dirty="0"/>
              <a:t>8</a:t>
            </a:r>
            <a:endParaRPr lang="ja-JP" altLang="en-US" dirty="0"/>
          </a:p>
        </p:txBody>
      </p:sp>
      <p:sp>
        <p:nvSpPr>
          <p:cNvPr id="19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5318" y="6615953"/>
            <a:ext cx="8014447" cy="204513"/>
          </a:xfrm>
        </p:spPr>
        <p:txBody>
          <a:bodyPr/>
          <a:lstStyle/>
          <a:p>
            <a:r>
              <a:rPr lang="en-US" altLang="ja-JP" dirty="0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46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306677" y="6624335"/>
            <a:ext cx="1741984" cy="196131"/>
          </a:xfrm>
        </p:spPr>
        <p:txBody>
          <a:bodyPr/>
          <a:lstStyle/>
          <a:p>
            <a:fld id="{8028CFAE-3ACA-4855-80D0-8520AA8C1A2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714" y="6624335"/>
            <a:ext cx="9409045" cy="196131"/>
          </a:xfrm>
        </p:spPr>
        <p:txBody>
          <a:bodyPr/>
          <a:lstStyle/>
          <a:p>
            <a:r>
              <a:rPr lang="en-US" altLang="ja-JP" smtClean="0"/>
              <a:t>Copyright © 2013 welmo Inc. All Rights Reserved.</a:t>
            </a:r>
            <a:endParaRPr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143000" y="6525344"/>
            <a:ext cx="9906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43000" y="2492897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4800" b="1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43001" y="1288186"/>
            <a:ext cx="9905999" cy="40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face a reality that citizens </a:t>
            </a:r>
            <a: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0" lang="en-US" altLang="ja-JP" sz="3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able to choose </a:t>
            </a:r>
            <a: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appropriate </a:t>
            </a:r>
            <a:r>
              <a:rPr kumimoji="0" lang="en-US" altLang="ja-JP" sz="3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welfare services </a:t>
            </a:r>
            <a: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because </a:t>
            </a:r>
            <a:r>
              <a:rPr kumimoji="0" lang="en-US" altLang="ja-JP" sz="3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 a situation where information related to the care field </a:t>
            </a:r>
            <a: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3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0" lang="en-US" altLang="ja-JP" sz="3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properly revealed.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6525064"/>
            <a:ext cx="12192000" cy="332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フッター プレースホルダ 4"/>
          <p:cNvSpPr txBox="1">
            <a:spLocks/>
          </p:cNvSpPr>
          <p:nvPr/>
        </p:nvSpPr>
        <p:spPr>
          <a:xfrm>
            <a:off x="2205318" y="6615953"/>
            <a:ext cx="8014447" cy="204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2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306677" y="6624335"/>
            <a:ext cx="1741984" cy="196131"/>
          </a:xfrm>
        </p:spPr>
        <p:txBody>
          <a:bodyPr/>
          <a:lstStyle/>
          <a:p>
            <a:fld id="{8028CFAE-3ACA-4855-80D0-8520AA8C1A2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714" y="6624335"/>
            <a:ext cx="9409045" cy="196131"/>
          </a:xfrm>
        </p:spPr>
        <p:txBody>
          <a:bodyPr/>
          <a:lstStyle/>
          <a:p>
            <a:r>
              <a:rPr lang="en-US" altLang="ja-JP" smtClean="0"/>
              <a:t>Copyright © 2013 welmo Inc. All Rights Reserved.</a:t>
            </a:r>
            <a:endParaRPr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143000" y="6525344"/>
            <a:ext cx="9906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26" name="Picture 2" descr="http://negativemind.up.n.seesaa.net/negativemind/image/E99BBBE8A9B1.jpg%3Fd%3Da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01" y="3084920"/>
            <a:ext cx="2688307" cy="22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rother.ie/display.cfm/id/119315/disp_type/display/filename/Fax-1020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42" y="2818719"/>
            <a:ext cx="2305403" cy="26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681019" y="1301860"/>
            <a:ext cx="87480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4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Means for information sharing </a:t>
            </a:r>
            <a:r>
              <a:rPr lang="en-US" altLang="ja-JP" sz="3400" b="1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3400" b="1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3400" b="1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in </a:t>
            </a:r>
            <a:r>
              <a:rPr lang="en-US" altLang="ja-JP" sz="3400" b="1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</a:rPr>
              <a:t>the care industry</a:t>
            </a:r>
          </a:p>
        </p:txBody>
      </p:sp>
      <p:pic>
        <p:nvPicPr>
          <p:cNvPr id="10" name="Picture 8" descr="http://www.e-shiryou.jp/img/prev/j042245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26" b="100000" l="13636" r="83670">
                        <a14:foregroundMark x1="38384" y1="69251" x2="38384" y2="69251"/>
                        <a14:foregroundMark x1="23906" y1="64305" x2="23906" y2="64305"/>
                        <a14:foregroundMark x1="23401" y1="59759" x2="23401" y2="59759"/>
                        <a14:foregroundMark x1="24747" y1="53743" x2="24747" y2="53743"/>
                        <a14:foregroundMark x1="24747" y1="50000" x2="24747" y2="50000"/>
                        <a14:foregroundMark x1="21212" y1="68583" x2="21212" y2="68583"/>
                        <a14:foregroundMark x1="19360" y1="71257" x2="19360" y2="71257"/>
                        <a14:foregroundMark x1="71886" y1="55882" x2="71886" y2="55882"/>
                        <a14:foregroundMark x1="47138" y1="68850" x2="47138" y2="68850"/>
                        <a14:foregroundMark x1="72727" y1="70321" x2="72727" y2="70321"/>
                        <a14:foregroundMark x1="75421" y1="71658" x2="75421" y2="71658"/>
                        <a14:foregroundMark x1="68350" y1="94118" x2="68350" y2="94118"/>
                        <a14:foregroundMark x1="69192" y1="97193" x2="69192" y2="97193"/>
                        <a14:foregroundMark x1="30471" y1="91310" x2="30471" y2="91310"/>
                        <a14:foregroundMark x1="53367" y1="70588" x2="53367" y2="70588"/>
                        <a14:foregroundMark x1="32155" y1="12834" x2="32155" y2="12834"/>
                        <a14:foregroundMark x1="26431" y1="43984" x2="26431" y2="43984"/>
                        <a14:foregroundMark x1="24242" y1="41578" x2="24242" y2="41578"/>
                        <a14:foregroundMark x1="70202" y1="27139" x2="70202" y2="27139"/>
                        <a14:foregroundMark x1="29125" y1="34893" x2="29125" y2="34893"/>
                        <a14:foregroundMark x1="27441" y1="27941" x2="27441" y2="27941"/>
                        <a14:foregroundMark x1="26431" y1="24733" x2="26431" y2="24733"/>
                        <a14:foregroundMark x1="72391" y1="44385" x2="72391" y2="44385"/>
                        <a14:foregroundMark x1="71044" y1="49198" x2="71044" y2="49198"/>
                        <a14:foregroundMark x1="69697" y1="31684" x2="69697" y2="31684"/>
                        <a14:foregroundMark x1="71044" y1="37701" x2="71044" y2="37701"/>
                        <a14:foregroundMark x1="71044" y1="47193" x2="71044" y2="47193"/>
                        <a14:foregroundMark x1="75926" y1="67112" x2="75926" y2="67112"/>
                        <a14:foregroundMark x1="77273" y1="77273" x2="77273" y2="77273"/>
                        <a14:foregroundMark x1="71886" y1="82219" x2="71886" y2="82219"/>
                        <a14:foregroundMark x1="65320" y1="87032" x2="65320" y2="87032"/>
                        <a14:foregroundMark x1="70539" y1="90241" x2="70539" y2="90241"/>
                        <a14:foregroundMark x1="73737" y1="95187" x2="73737" y2="95187"/>
                        <a14:foregroundMark x1="71044" y1="85294" x2="71044" y2="85294"/>
                        <a14:foregroundMark x1="21212" y1="54144" x2="22054" y2="25802"/>
                        <a14:foregroundMark x1="70202" y1="14572" x2="75421" y2="58690"/>
                        <a14:foregroundMark x1="27441" y1="97594" x2="27441" y2="97594"/>
                        <a14:foregroundMark x1="28620" y1="96925" x2="28620" y2="96925"/>
                        <a14:foregroundMark x1="31313" y1="85294" x2="31313" y2="85294"/>
                        <a14:foregroundMark x1="31313" y1="89171" x2="31313" y2="89171"/>
                        <a14:foregroundMark x1="26094" y1="95455" x2="26094" y2="95455"/>
                        <a14:foregroundMark x1="31313" y1="83556" x2="31313" y2="83556"/>
                        <a14:foregroundMark x1="42256" y1="72326" x2="42256" y2="72326"/>
                        <a14:foregroundMark x1="35859" y1="67781" x2="55051" y2="71123"/>
                        <a14:foregroundMark x1="21380" y1="58155" x2="19360" y2="67380"/>
                        <a14:foregroundMark x1="19529" y1="68316" x2="19529" y2="68316"/>
                        <a14:foregroundMark x1="75084" y1="62166" x2="75084" y2="62166"/>
                        <a14:foregroundMark x1="75421" y1="64840" x2="75421" y2="64840"/>
                        <a14:foregroundMark x1="75589" y1="61631" x2="75589" y2="61631"/>
                        <a14:foregroundMark x1="76094" y1="63904" x2="76094" y2="63904"/>
                        <a14:foregroundMark x1="76263" y1="71123" x2="76263" y2="71123"/>
                        <a14:foregroundMark x1="76599" y1="68182" x2="76599" y2="68182"/>
                        <a14:foregroundMark x1="75758" y1="60027" x2="75758" y2="60027"/>
                        <a14:foregroundMark x1="27273" y1="19519" x2="29125" y2="9626"/>
                        <a14:foregroundMark x1="66667" y1="12166" x2="67003" y2="12834"/>
                        <a14:foregroundMark x1="53872" y1="10294" x2="53872" y2="10294"/>
                        <a14:foregroundMark x1="40067" y1="9893" x2="59933" y2="10160"/>
                        <a14:foregroundMark x1="37205" y1="9893" x2="41919" y2="9893"/>
                        <a14:foregroundMark x1="60774" y1="10294" x2="64815" y2="10027"/>
                        <a14:foregroundMark x1="67677" y1="10695" x2="67677" y2="10695"/>
                        <a14:foregroundMark x1="31987" y1="88904" x2="28788" y2="99465"/>
                        <a14:foregroundMark x1="29798" y1="89973" x2="24242" y2="97727"/>
                        <a14:foregroundMark x1="28283" y1="85963" x2="26263" y2="93583"/>
                        <a14:foregroundMark x1="27104" y1="88102" x2="23064" y2="99465"/>
                        <a14:foregroundMark x1="24242" y1="90909" x2="27778" y2="85428"/>
                        <a14:foregroundMark x1="22222" y1="92914" x2="22222" y2="92914"/>
                        <a14:foregroundMark x1="71549" y1="92914" x2="71549" y2="92914"/>
                        <a14:foregroundMark x1="71212" y1="91310" x2="71212" y2="91310"/>
                        <a14:foregroundMark x1="72559" y1="93048" x2="72559" y2="93048"/>
                        <a14:foregroundMark x1="73401" y1="97861" x2="73401" y2="97861"/>
                        <a14:foregroundMark x1="73569" y1="99332" x2="73569" y2="99332"/>
                        <a14:foregroundMark x1="21380" y1="95856" x2="21380" y2="95856"/>
                        <a14:foregroundMark x1="73906" y1="98930" x2="73906" y2="98930"/>
                        <a14:foregroundMark x1="74411" y1="97059" x2="74411" y2="97059"/>
                        <a14:foregroundMark x1="74579" y1="98529" x2="74579" y2="9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446075"/>
            <a:ext cx="2467420" cy="31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0" y="6525064"/>
            <a:ext cx="12192000" cy="332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フッター プレースホルダ 4"/>
          <p:cNvSpPr txBox="1">
            <a:spLocks/>
          </p:cNvSpPr>
          <p:nvPr/>
        </p:nvSpPr>
        <p:spPr>
          <a:xfrm>
            <a:off x="2205318" y="6615953"/>
            <a:ext cx="8014447" cy="204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Copyright © 2015 WELMO INC. All Rights Reserved.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858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1332</Words>
  <Application>Microsoft Office PowerPoint</Application>
  <PresentationFormat>ワイド画面</PresentationFormat>
  <Paragraphs>256</Paragraphs>
  <Slides>23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6" baseType="lpstr">
      <vt:lpstr>HGP創英角ｺﾞｼｯｸUB</vt:lpstr>
      <vt:lpstr>Meiryo UI</vt:lpstr>
      <vt:lpstr>ＭＳ Ｐゴシック</vt:lpstr>
      <vt:lpstr>ＭＳ 明朝</vt:lpstr>
      <vt:lpstr>メイリオ</vt:lpstr>
      <vt:lpstr>Arial</vt:lpstr>
      <vt:lpstr>Calibri</vt:lpstr>
      <vt:lpstr>Calibri Light</vt:lpstr>
      <vt:lpstr>Myriad Pro</vt:lpstr>
      <vt:lpstr>Times New Roman</vt:lpstr>
      <vt:lpstr>Wingdings</vt:lpstr>
      <vt:lpstr>Office テーマ</vt:lpstr>
      <vt:lpstr>Image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2014-10-25T02:07:34Z</dcterms:created>
  <dcterms:modified xsi:type="dcterms:W3CDTF">2016-02-17T06:28:55Z</dcterms:modified>
</cp:coreProperties>
</file>