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60" r:id="rId2"/>
    <p:sldId id="268" r:id="rId3"/>
    <p:sldId id="368" r:id="rId4"/>
    <p:sldId id="404" r:id="rId5"/>
    <p:sldId id="373" r:id="rId6"/>
    <p:sldId id="374" r:id="rId7"/>
    <p:sldId id="376" r:id="rId8"/>
    <p:sldId id="379" r:id="rId9"/>
    <p:sldId id="377" r:id="rId10"/>
    <p:sldId id="378" r:id="rId11"/>
    <p:sldId id="380" r:id="rId12"/>
    <p:sldId id="381" r:id="rId13"/>
    <p:sldId id="382" r:id="rId14"/>
    <p:sldId id="384" r:id="rId15"/>
    <p:sldId id="383" r:id="rId16"/>
    <p:sldId id="401" r:id="rId17"/>
    <p:sldId id="403" r:id="rId18"/>
    <p:sldId id="386" r:id="rId19"/>
    <p:sldId id="388" r:id="rId20"/>
    <p:sldId id="389" r:id="rId21"/>
    <p:sldId id="390" r:id="rId22"/>
    <p:sldId id="392" r:id="rId23"/>
    <p:sldId id="393" r:id="rId24"/>
    <p:sldId id="395" r:id="rId25"/>
    <p:sldId id="396" r:id="rId26"/>
    <p:sldId id="397" r:id="rId27"/>
    <p:sldId id="398" r:id="rId28"/>
    <p:sldId id="399" r:id="rId29"/>
    <p:sldId id="370" r:id="rId30"/>
    <p:sldId id="400" r:id="rId31"/>
    <p:sldId id="36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DCE6F2"/>
    <a:srgbClr val="B5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199" autoAdjust="0"/>
    <p:restoredTop sz="71955" autoAdjust="0"/>
  </p:normalViewPr>
  <p:slideViewPr>
    <p:cSldViewPr>
      <p:cViewPr varScale="1">
        <p:scale>
          <a:sx n="44" d="100"/>
          <a:sy n="44" d="100"/>
        </p:scale>
        <p:origin x="392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336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FCD5E6-92AC-224A-BDCE-995F56737663}" type="doc">
      <dgm:prSet loTypeId="urn:microsoft.com/office/officeart/2005/8/layout/cycle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400322A-28EF-8A43-B77E-C222E4F2110A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1.</a:t>
          </a:r>
          <a:r>
            <a:rPr kumimoji="1" lang="ja-JP" altLang="en-US" b="1"/>
            <a:t>問題の</a:t>
          </a:r>
          <a:r>
            <a:rPr kumimoji="1" lang="en-US" altLang="ja-JP" b="1" dirty="0"/>
            <a:t/>
          </a:r>
          <a:br>
            <a:rPr kumimoji="1" lang="en-US" altLang="ja-JP" b="1" dirty="0"/>
          </a:br>
          <a:r>
            <a:rPr kumimoji="1" lang="ja-JP" altLang="en-US" b="1"/>
            <a:t>明確化</a:t>
          </a:r>
        </a:p>
      </dgm:t>
    </dgm:pt>
    <dgm:pt modelId="{0E9BF6DB-8C1E-D94F-9B13-120124251D9E}" type="parTrans" cxnId="{5E699CD5-1A11-CC48-9D66-C8B93941D4E8}">
      <dgm:prSet/>
      <dgm:spPr/>
      <dgm:t>
        <a:bodyPr/>
        <a:lstStyle/>
        <a:p>
          <a:endParaRPr kumimoji="1" lang="ja-JP" altLang="en-US"/>
        </a:p>
      </dgm:t>
    </dgm:pt>
    <dgm:pt modelId="{E3E295F5-A5E1-2744-B7A1-4D910DDB83CC}" type="sibTrans" cxnId="{5E699CD5-1A11-CC48-9D66-C8B93941D4E8}">
      <dgm:prSet/>
      <dgm:spPr/>
      <dgm:t>
        <a:bodyPr/>
        <a:lstStyle/>
        <a:p>
          <a:endParaRPr kumimoji="1" lang="ja-JP" altLang="en-US"/>
        </a:p>
      </dgm:t>
    </dgm:pt>
    <dgm:pt modelId="{5D285E06-A01F-F244-9033-ED08E7838EAC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2.</a:t>
          </a:r>
          <a:r>
            <a:rPr kumimoji="1" lang="ja-JP" altLang="en-US" b="1"/>
            <a:t>情報の</a:t>
          </a:r>
          <a:r>
            <a:rPr kumimoji="1" lang="en-US" altLang="ja-JP" b="1" dirty="0"/>
            <a:t/>
          </a:r>
          <a:br>
            <a:rPr kumimoji="1" lang="en-US" altLang="ja-JP" b="1" dirty="0"/>
          </a:br>
          <a:r>
            <a:rPr kumimoji="1" lang="ja-JP" altLang="en-US" b="1"/>
            <a:t>収集</a:t>
          </a:r>
        </a:p>
      </dgm:t>
    </dgm:pt>
    <dgm:pt modelId="{5D1D5E2C-8AE0-1B47-9BA9-3AEDCB856703}" type="parTrans" cxnId="{C9974736-01C2-104A-A1B4-F575D9617D55}">
      <dgm:prSet/>
      <dgm:spPr/>
      <dgm:t>
        <a:bodyPr/>
        <a:lstStyle/>
        <a:p>
          <a:endParaRPr kumimoji="1" lang="ja-JP" altLang="en-US"/>
        </a:p>
      </dgm:t>
    </dgm:pt>
    <dgm:pt modelId="{20C65FE8-4915-2E49-A334-738697927AE4}" type="sibTrans" cxnId="{C9974736-01C2-104A-A1B4-F575D9617D55}">
      <dgm:prSet/>
      <dgm:spPr/>
      <dgm:t>
        <a:bodyPr/>
        <a:lstStyle/>
        <a:p>
          <a:endParaRPr kumimoji="1" lang="ja-JP" altLang="en-US"/>
        </a:p>
      </dgm:t>
    </dgm:pt>
    <dgm:pt modelId="{512BE0B6-5013-8545-A6FF-1EC5AD6B6888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3.</a:t>
          </a:r>
          <a:r>
            <a:rPr kumimoji="1" lang="ja-JP" altLang="en-US" b="1"/>
            <a:t>情報の整理と分析</a:t>
          </a:r>
        </a:p>
      </dgm:t>
    </dgm:pt>
    <dgm:pt modelId="{B78E7A01-569D-0141-98BE-C5F8F7479E93}" type="parTrans" cxnId="{DB8D2A53-A1EB-0441-9C64-425704A27A22}">
      <dgm:prSet/>
      <dgm:spPr/>
      <dgm:t>
        <a:bodyPr/>
        <a:lstStyle/>
        <a:p>
          <a:endParaRPr kumimoji="1" lang="ja-JP" altLang="en-US"/>
        </a:p>
      </dgm:t>
    </dgm:pt>
    <dgm:pt modelId="{E1408F09-9EFE-BB46-9B9C-06EB95F03412}" type="sibTrans" cxnId="{DB8D2A53-A1EB-0441-9C64-425704A27A22}">
      <dgm:prSet/>
      <dgm:spPr/>
      <dgm:t>
        <a:bodyPr/>
        <a:lstStyle/>
        <a:p>
          <a:endParaRPr kumimoji="1" lang="ja-JP" altLang="en-US"/>
        </a:p>
      </dgm:t>
    </dgm:pt>
    <dgm:pt modelId="{5D71C18A-9B85-9F41-8C7A-2716CFFD7244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4.</a:t>
          </a:r>
          <a:r>
            <a:rPr kumimoji="1" lang="ja-JP" altLang="en-US" b="1"/>
            <a:t>解決策の立案</a:t>
          </a:r>
        </a:p>
      </dgm:t>
    </dgm:pt>
    <dgm:pt modelId="{4285B900-2650-584B-AF15-F60D9E91E561}" type="parTrans" cxnId="{C37C955C-5288-F84C-929C-21E36646F49C}">
      <dgm:prSet/>
      <dgm:spPr/>
      <dgm:t>
        <a:bodyPr/>
        <a:lstStyle/>
        <a:p>
          <a:endParaRPr kumimoji="1" lang="ja-JP" altLang="en-US"/>
        </a:p>
      </dgm:t>
    </dgm:pt>
    <dgm:pt modelId="{9264CF88-59F3-784D-8E03-819DC52D2226}" type="sibTrans" cxnId="{C37C955C-5288-F84C-929C-21E36646F49C}">
      <dgm:prSet/>
      <dgm:spPr/>
      <dgm:t>
        <a:bodyPr/>
        <a:lstStyle/>
        <a:p>
          <a:endParaRPr kumimoji="1" lang="ja-JP" altLang="en-US"/>
        </a:p>
      </dgm:t>
    </dgm:pt>
    <dgm:pt modelId="{47EF0D87-3DBC-8D4E-AD43-BEB8753EDE53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5.</a:t>
          </a:r>
          <a:r>
            <a:rPr kumimoji="1" lang="ja-JP" altLang="en-US" b="1"/>
            <a:t>解決策の実行</a:t>
          </a:r>
        </a:p>
      </dgm:t>
    </dgm:pt>
    <dgm:pt modelId="{18992A8C-8EA4-414C-8769-EFCAF11763D9}" type="parTrans" cxnId="{A5E2429E-B161-8B4B-A9FC-86B289DC3D87}">
      <dgm:prSet/>
      <dgm:spPr/>
      <dgm:t>
        <a:bodyPr/>
        <a:lstStyle/>
        <a:p>
          <a:endParaRPr kumimoji="1" lang="ja-JP" altLang="en-US"/>
        </a:p>
      </dgm:t>
    </dgm:pt>
    <dgm:pt modelId="{D134B04D-C0E6-844E-8449-102D6FB2C139}" type="sibTrans" cxnId="{A5E2429E-B161-8B4B-A9FC-86B289DC3D87}">
      <dgm:prSet/>
      <dgm:spPr/>
      <dgm:t>
        <a:bodyPr/>
        <a:lstStyle/>
        <a:p>
          <a:endParaRPr kumimoji="1" lang="ja-JP" altLang="en-US"/>
        </a:p>
      </dgm:t>
    </dgm:pt>
    <dgm:pt modelId="{CACE792F-D27C-8044-B28D-960193432EF5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6.</a:t>
          </a:r>
          <a:r>
            <a:rPr kumimoji="1" lang="ja-JP" altLang="en-US" b="1"/>
            <a:t>評価</a:t>
          </a:r>
        </a:p>
      </dgm:t>
    </dgm:pt>
    <dgm:pt modelId="{3053FC41-56F6-9C43-9438-9A858FE92540}" type="parTrans" cxnId="{8412A8D6-23AC-1F45-ACCF-895F46A0D18A}">
      <dgm:prSet/>
      <dgm:spPr/>
      <dgm:t>
        <a:bodyPr/>
        <a:lstStyle/>
        <a:p>
          <a:endParaRPr kumimoji="1" lang="ja-JP" altLang="en-US"/>
        </a:p>
      </dgm:t>
    </dgm:pt>
    <dgm:pt modelId="{870F027B-E04F-9748-A490-1F88819984CC}" type="sibTrans" cxnId="{8412A8D6-23AC-1F45-ACCF-895F46A0D18A}">
      <dgm:prSet/>
      <dgm:spPr/>
      <dgm:t>
        <a:bodyPr/>
        <a:lstStyle/>
        <a:p>
          <a:endParaRPr kumimoji="1" lang="ja-JP" altLang="en-US"/>
        </a:p>
      </dgm:t>
    </dgm:pt>
    <dgm:pt modelId="{6E437B40-A651-E946-AA34-75D60F954BB2}" type="pres">
      <dgm:prSet presAssocID="{16FCD5E6-92AC-224A-BDCE-995F5673766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FB4673FD-C533-4248-AB7A-7BD02914494C}" type="pres">
      <dgm:prSet presAssocID="{3400322A-28EF-8A43-B77E-C222E4F2110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D7F123C-E0F7-1442-BF11-0BB643ED3834}" type="pres">
      <dgm:prSet presAssocID="{E3E295F5-A5E1-2744-B7A1-4D910DDB83CC}" presName="sibTrans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4534E9F2-8766-1144-B37B-BAC5D7E790AD}" type="pres">
      <dgm:prSet presAssocID="{E3E295F5-A5E1-2744-B7A1-4D910DDB83CC}" presName="connectorText" presStyleLbl="sibTrans2D1" presStyleIdx="0" presStyleCnt="6"/>
      <dgm:spPr/>
      <dgm:t>
        <a:bodyPr/>
        <a:lstStyle/>
        <a:p>
          <a:endParaRPr kumimoji="1" lang="ja-JP" altLang="en-US"/>
        </a:p>
      </dgm:t>
    </dgm:pt>
    <dgm:pt modelId="{93FCBA45-3FFD-2A43-B6DA-00FD87E81781}" type="pres">
      <dgm:prSet presAssocID="{5D285E06-A01F-F244-9033-ED08E7838EA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9403AEA-B1CB-DF47-A196-9C2B7D197B3D}" type="pres">
      <dgm:prSet presAssocID="{20C65FE8-4915-2E49-A334-738697927AE4}" presName="sibTrans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09D0E313-1CEE-2B42-9788-79FCFF46F63B}" type="pres">
      <dgm:prSet presAssocID="{20C65FE8-4915-2E49-A334-738697927AE4}" presName="connectorText" presStyleLbl="sibTrans2D1" presStyleIdx="1" presStyleCnt="6"/>
      <dgm:spPr/>
      <dgm:t>
        <a:bodyPr/>
        <a:lstStyle/>
        <a:p>
          <a:endParaRPr kumimoji="1" lang="ja-JP" altLang="en-US"/>
        </a:p>
      </dgm:t>
    </dgm:pt>
    <dgm:pt modelId="{49200FAC-458F-C346-A543-594EDDA05C2C}" type="pres">
      <dgm:prSet presAssocID="{512BE0B6-5013-8545-A6FF-1EC5AD6B688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095DF3D-4533-5D4F-B10A-759DA8EBC9C1}" type="pres">
      <dgm:prSet presAssocID="{E1408F09-9EFE-BB46-9B9C-06EB95F03412}" presName="sibTrans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3BC3C838-D82B-EF4E-B818-FD3B68AD2478}" type="pres">
      <dgm:prSet presAssocID="{E1408F09-9EFE-BB46-9B9C-06EB95F03412}" presName="connectorText" presStyleLbl="sibTrans2D1" presStyleIdx="2" presStyleCnt="6"/>
      <dgm:spPr/>
      <dgm:t>
        <a:bodyPr/>
        <a:lstStyle/>
        <a:p>
          <a:endParaRPr kumimoji="1" lang="ja-JP" altLang="en-US"/>
        </a:p>
      </dgm:t>
    </dgm:pt>
    <dgm:pt modelId="{3C356100-109B-364B-9A79-8C6362B93662}" type="pres">
      <dgm:prSet presAssocID="{5D71C18A-9B85-9F41-8C7A-2716CFFD724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F4BCA64-1CBD-B74E-98E0-03BF9D7D33DE}" type="pres">
      <dgm:prSet presAssocID="{9264CF88-59F3-784D-8E03-819DC52D2226}" presName="sibTrans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23AA8A1B-94D3-3C40-B373-FB447B594F66}" type="pres">
      <dgm:prSet presAssocID="{9264CF88-59F3-784D-8E03-819DC52D2226}" presName="connectorText" presStyleLbl="sibTrans2D1" presStyleIdx="3" presStyleCnt="6"/>
      <dgm:spPr/>
      <dgm:t>
        <a:bodyPr/>
        <a:lstStyle/>
        <a:p>
          <a:endParaRPr kumimoji="1" lang="ja-JP" altLang="en-US"/>
        </a:p>
      </dgm:t>
    </dgm:pt>
    <dgm:pt modelId="{5AE19F99-3E32-C84D-9F29-32AB03804663}" type="pres">
      <dgm:prSet presAssocID="{47EF0D87-3DBC-8D4E-AD43-BEB8753EDE5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B81C846-81AB-E54B-956D-D6C0FC95B137}" type="pres">
      <dgm:prSet presAssocID="{D134B04D-C0E6-844E-8449-102D6FB2C139}" presName="sibTrans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0977FAE2-38B7-C840-AA9C-DFFC6B1B9CD6}" type="pres">
      <dgm:prSet presAssocID="{D134B04D-C0E6-844E-8449-102D6FB2C139}" presName="connectorText" presStyleLbl="sibTrans2D1" presStyleIdx="4" presStyleCnt="6"/>
      <dgm:spPr/>
      <dgm:t>
        <a:bodyPr/>
        <a:lstStyle/>
        <a:p>
          <a:endParaRPr kumimoji="1" lang="ja-JP" altLang="en-US"/>
        </a:p>
      </dgm:t>
    </dgm:pt>
    <dgm:pt modelId="{292EDC4A-8AD1-ED40-993F-6DE31F48D8C8}" type="pres">
      <dgm:prSet presAssocID="{CACE792F-D27C-8044-B28D-960193432EF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FC0A67A-FF7C-6A4F-BCC1-9A55BF5438B8}" type="pres">
      <dgm:prSet presAssocID="{870F027B-E04F-9748-A490-1F88819984CC}" presName="sibTrans" presStyleLbl="sibTrans2D1" presStyleIdx="5" presStyleCnt="6"/>
      <dgm:spPr/>
      <dgm:t>
        <a:bodyPr/>
        <a:lstStyle/>
        <a:p>
          <a:endParaRPr kumimoji="1" lang="ja-JP" altLang="en-US"/>
        </a:p>
      </dgm:t>
    </dgm:pt>
    <dgm:pt modelId="{31211649-0685-2B48-B9D1-61BFF76500CF}" type="pres">
      <dgm:prSet presAssocID="{870F027B-E04F-9748-A490-1F88819984CC}" presName="connectorText" presStyleLbl="sibTrans2D1" presStyleIdx="5" presStyleCnt="6"/>
      <dgm:spPr/>
      <dgm:t>
        <a:bodyPr/>
        <a:lstStyle/>
        <a:p>
          <a:endParaRPr kumimoji="1" lang="ja-JP" altLang="en-US"/>
        </a:p>
      </dgm:t>
    </dgm:pt>
  </dgm:ptLst>
  <dgm:cxnLst>
    <dgm:cxn modelId="{9AFA69D9-F061-044A-90B0-DFAFC835EC35}" type="presOf" srcId="{D134B04D-C0E6-844E-8449-102D6FB2C139}" destId="{5B81C846-81AB-E54B-956D-D6C0FC95B137}" srcOrd="0" destOrd="0" presId="urn:microsoft.com/office/officeart/2005/8/layout/cycle2"/>
    <dgm:cxn modelId="{67CBE99D-8903-3C4E-9AF9-FABABB3890DC}" type="presOf" srcId="{9264CF88-59F3-784D-8E03-819DC52D2226}" destId="{23AA8A1B-94D3-3C40-B373-FB447B594F66}" srcOrd="1" destOrd="0" presId="urn:microsoft.com/office/officeart/2005/8/layout/cycle2"/>
    <dgm:cxn modelId="{428CE908-C1E2-D047-B15E-CB49015E1D6C}" type="presOf" srcId="{16FCD5E6-92AC-224A-BDCE-995F56737663}" destId="{6E437B40-A651-E946-AA34-75D60F954BB2}" srcOrd="0" destOrd="0" presId="urn:microsoft.com/office/officeart/2005/8/layout/cycle2"/>
    <dgm:cxn modelId="{C37C955C-5288-F84C-929C-21E36646F49C}" srcId="{16FCD5E6-92AC-224A-BDCE-995F56737663}" destId="{5D71C18A-9B85-9F41-8C7A-2716CFFD7244}" srcOrd="3" destOrd="0" parTransId="{4285B900-2650-584B-AF15-F60D9E91E561}" sibTransId="{9264CF88-59F3-784D-8E03-819DC52D2226}"/>
    <dgm:cxn modelId="{16D69BE3-4514-F249-AE9D-A03AF8A8E8C5}" type="presOf" srcId="{E1408F09-9EFE-BB46-9B9C-06EB95F03412}" destId="{5095DF3D-4533-5D4F-B10A-759DA8EBC9C1}" srcOrd="0" destOrd="0" presId="urn:microsoft.com/office/officeart/2005/8/layout/cycle2"/>
    <dgm:cxn modelId="{A4BE8EDE-0F30-5B42-B6EC-7B33C29D7403}" type="presOf" srcId="{D134B04D-C0E6-844E-8449-102D6FB2C139}" destId="{0977FAE2-38B7-C840-AA9C-DFFC6B1B9CD6}" srcOrd="1" destOrd="0" presId="urn:microsoft.com/office/officeart/2005/8/layout/cycle2"/>
    <dgm:cxn modelId="{70103001-BF2C-1B43-A1D0-4D6CCEEB9B2A}" type="presOf" srcId="{5D71C18A-9B85-9F41-8C7A-2716CFFD7244}" destId="{3C356100-109B-364B-9A79-8C6362B93662}" srcOrd="0" destOrd="0" presId="urn:microsoft.com/office/officeart/2005/8/layout/cycle2"/>
    <dgm:cxn modelId="{866554BD-6384-C246-985B-5C2053F074DE}" type="presOf" srcId="{47EF0D87-3DBC-8D4E-AD43-BEB8753EDE53}" destId="{5AE19F99-3E32-C84D-9F29-32AB03804663}" srcOrd="0" destOrd="0" presId="urn:microsoft.com/office/officeart/2005/8/layout/cycle2"/>
    <dgm:cxn modelId="{C9974736-01C2-104A-A1B4-F575D9617D55}" srcId="{16FCD5E6-92AC-224A-BDCE-995F56737663}" destId="{5D285E06-A01F-F244-9033-ED08E7838EAC}" srcOrd="1" destOrd="0" parTransId="{5D1D5E2C-8AE0-1B47-9BA9-3AEDCB856703}" sibTransId="{20C65FE8-4915-2E49-A334-738697927AE4}"/>
    <dgm:cxn modelId="{8412A8D6-23AC-1F45-ACCF-895F46A0D18A}" srcId="{16FCD5E6-92AC-224A-BDCE-995F56737663}" destId="{CACE792F-D27C-8044-B28D-960193432EF5}" srcOrd="5" destOrd="0" parTransId="{3053FC41-56F6-9C43-9438-9A858FE92540}" sibTransId="{870F027B-E04F-9748-A490-1F88819984CC}"/>
    <dgm:cxn modelId="{FF07B28F-D8ED-944E-BC08-F9C29678524C}" type="presOf" srcId="{5D285E06-A01F-F244-9033-ED08E7838EAC}" destId="{93FCBA45-3FFD-2A43-B6DA-00FD87E81781}" srcOrd="0" destOrd="0" presId="urn:microsoft.com/office/officeart/2005/8/layout/cycle2"/>
    <dgm:cxn modelId="{DD148219-FB5E-C047-9CCF-33BEF0D126AA}" type="presOf" srcId="{CACE792F-D27C-8044-B28D-960193432EF5}" destId="{292EDC4A-8AD1-ED40-993F-6DE31F48D8C8}" srcOrd="0" destOrd="0" presId="urn:microsoft.com/office/officeart/2005/8/layout/cycle2"/>
    <dgm:cxn modelId="{DB8D2A53-A1EB-0441-9C64-425704A27A22}" srcId="{16FCD5E6-92AC-224A-BDCE-995F56737663}" destId="{512BE0B6-5013-8545-A6FF-1EC5AD6B6888}" srcOrd="2" destOrd="0" parTransId="{B78E7A01-569D-0141-98BE-C5F8F7479E93}" sibTransId="{E1408F09-9EFE-BB46-9B9C-06EB95F03412}"/>
    <dgm:cxn modelId="{C3BC3551-1C59-3D4C-A3CA-E9C9F883FC00}" type="presOf" srcId="{3400322A-28EF-8A43-B77E-C222E4F2110A}" destId="{FB4673FD-C533-4248-AB7A-7BD02914494C}" srcOrd="0" destOrd="0" presId="urn:microsoft.com/office/officeart/2005/8/layout/cycle2"/>
    <dgm:cxn modelId="{FF2EDF0F-2E3C-E943-AD7D-5EC1709820D0}" type="presOf" srcId="{9264CF88-59F3-784D-8E03-819DC52D2226}" destId="{BF4BCA64-1CBD-B74E-98E0-03BF9D7D33DE}" srcOrd="0" destOrd="0" presId="urn:microsoft.com/office/officeart/2005/8/layout/cycle2"/>
    <dgm:cxn modelId="{A5E2429E-B161-8B4B-A9FC-86B289DC3D87}" srcId="{16FCD5E6-92AC-224A-BDCE-995F56737663}" destId="{47EF0D87-3DBC-8D4E-AD43-BEB8753EDE53}" srcOrd="4" destOrd="0" parTransId="{18992A8C-8EA4-414C-8769-EFCAF11763D9}" sibTransId="{D134B04D-C0E6-844E-8449-102D6FB2C139}"/>
    <dgm:cxn modelId="{EDF481B7-A67E-D040-83EE-1B473C17D7A5}" type="presOf" srcId="{870F027B-E04F-9748-A490-1F88819984CC}" destId="{31211649-0685-2B48-B9D1-61BFF76500CF}" srcOrd="1" destOrd="0" presId="urn:microsoft.com/office/officeart/2005/8/layout/cycle2"/>
    <dgm:cxn modelId="{7FD9CA1F-9C29-F24D-A7AA-244FF5C189AB}" type="presOf" srcId="{512BE0B6-5013-8545-A6FF-1EC5AD6B6888}" destId="{49200FAC-458F-C346-A543-594EDDA05C2C}" srcOrd="0" destOrd="0" presId="urn:microsoft.com/office/officeart/2005/8/layout/cycle2"/>
    <dgm:cxn modelId="{5E699CD5-1A11-CC48-9D66-C8B93941D4E8}" srcId="{16FCD5E6-92AC-224A-BDCE-995F56737663}" destId="{3400322A-28EF-8A43-B77E-C222E4F2110A}" srcOrd="0" destOrd="0" parTransId="{0E9BF6DB-8C1E-D94F-9B13-120124251D9E}" sibTransId="{E3E295F5-A5E1-2744-B7A1-4D910DDB83CC}"/>
    <dgm:cxn modelId="{46E83B4B-AF59-1B4B-8D3D-B0F2D294AC37}" type="presOf" srcId="{E3E295F5-A5E1-2744-B7A1-4D910DDB83CC}" destId="{CD7F123C-E0F7-1442-BF11-0BB643ED3834}" srcOrd="0" destOrd="0" presId="urn:microsoft.com/office/officeart/2005/8/layout/cycle2"/>
    <dgm:cxn modelId="{3F8C5161-03D3-5946-AC46-628B6C36C639}" type="presOf" srcId="{E3E295F5-A5E1-2744-B7A1-4D910DDB83CC}" destId="{4534E9F2-8766-1144-B37B-BAC5D7E790AD}" srcOrd="1" destOrd="0" presId="urn:microsoft.com/office/officeart/2005/8/layout/cycle2"/>
    <dgm:cxn modelId="{57F74D77-CE7C-A84F-8946-A3A1EE57CA75}" type="presOf" srcId="{E1408F09-9EFE-BB46-9B9C-06EB95F03412}" destId="{3BC3C838-D82B-EF4E-B818-FD3B68AD2478}" srcOrd="1" destOrd="0" presId="urn:microsoft.com/office/officeart/2005/8/layout/cycle2"/>
    <dgm:cxn modelId="{337DECD7-8F30-C943-A915-6E71686D2268}" type="presOf" srcId="{870F027B-E04F-9748-A490-1F88819984CC}" destId="{EFC0A67A-FF7C-6A4F-BCC1-9A55BF5438B8}" srcOrd="0" destOrd="0" presId="urn:microsoft.com/office/officeart/2005/8/layout/cycle2"/>
    <dgm:cxn modelId="{6BE5C9E0-D138-4441-B5C0-64CA3D9B7551}" type="presOf" srcId="{20C65FE8-4915-2E49-A334-738697927AE4}" destId="{09D0E313-1CEE-2B42-9788-79FCFF46F63B}" srcOrd="1" destOrd="0" presId="urn:microsoft.com/office/officeart/2005/8/layout/cycle2"/>
    <dgm:cxn modelId="{D2D387C4-5555-1E45-9527-C874083A0397}" type="presOf" srcId="{20C65FE8-4915-2E49-A334-738697927AE4}" destId="{79403AEA-B1CB-DF47-A196-9C2B7D197B3D}" srcOrd="0" destOrd="0" presId="urn:microsoft.com/office/officeart/2005/8/layout/cycle2"/>
    <dgm:cxn modelId="{4F05CD94-6C7A-8140-ADD9-11DF738EDF14}" type="presParOf" srcId="{6E437B40-A651-E946-AA34-75D60F954BB2}" destId="{FB4673FD-C533-4248-AB7A-7BD02914494C}" srcOrd="0" destOrd="0" presId="urn:microsoft.com/office/officeart/2005/8/layout/cycle2"/>
    <dgm:cxn modelId="{ABDE55BC-13EF-FE4D-BE8D-AF8F0EBC376A}" type="presParOf" srcId="{6E437B40-A651-E946-AA34-75D60F954BB2}" destId="{CD7F123C-E0F7-1442-BF11-0BB643ED3834}" srcOrd="1" destOrd="0" presId="urn:microsoft.com/office/officeart/2005/8/layout/cycle2"/>
    <dgm:cxn modelId="{51D241F3-9F75-124F-8960-042830E7B5B0}" type="presParOf" srcId="{CD7F123C-E0F7-1442-BF11-0BB643ED3834}" destId="{4534E9F2-8766-1144-B37B-BAC5D7E790AD}" srcOrd="0" destOrd="0" presId="urn:microsoft.com/office/officeart/2005/8/layout/cycle2"/>
    <dgm:cxn modelId="{648BADFF-5360-2448-AFF2-660FEAA89A2A}" type="presParOf" srcId="{6E437B40-A651-E946-AA34-75D60F954BB2}" destId="{93FCBA45-3FFD-2A43-B6DA-00FD87E81781}" srcOrd="2" destOrd="0" presId="urn:microsoft.com/office/officeart/2005/8/layout/cycle2"/>
    <dgm:cxn modelId="{A45C0625-1BB7-E94D-9E11-B7F285F5825A}" type="presParOf" srcId="{6E437B40-A651-E946-AA34-75D60F954BB2}" destId="{79403AEA-B1CB-DF47-A196-9C2B7D197B3D}" srcOrd="3" destOrd="0" presId="urn:microsoft.com/office/officeart/2005/8/layout/cycle2"/>
    <dgm:cxn modelId="{D33ADA9C-6477-C648-A539-F2AA502FB81F}" type="presParOf" srcId="{79403AEA-B1CB-DF47-A196-9C2B7D197B3D}" destId="{09D0E313-1CEE-2B42-9788-79FCFF46F63B}" srcOrd="0" destOrd="0" presId="urn:microsoft.com/office/officeart/2005/8/layout/cycle2"/>
    <dgm:cxn modelId="{B6A4F3F9-445D-BA46-9627-09F76B32374C}" type="presParOf" srcId="{6E437B40-A651-E946-AA34-75D60F954BB2}" destId="{49200FAC-458F-C346-A543-594EDDA05C2C}" srcOrd="4" destOrd="0" presId="urn:microsoft.com/office/officeart/2005/8/layout/cycle2"/>
    <dgm:cxn modelId="{C32037FF-DAE5-CC41-ACCE-F9B253CE3BAD}" type="presParOf" srcId="{6E437B40-A651-E946-AA34-75D60F954BB2}" destId="{5095DF3D-4533-5D4F-B10A-759DA8EBC9C1}" srcOrd="5" destOrd="0" presId="urn:microsoft.com/office/officeart/2005/8/layout/cycle2"/>
    <dgm:cxn modelId="{783AB08D-F17E-3441-823D-54C24F588192}" type="presParOf" srcId="{5095DF3D-4533-5D4F-B10A-759DA8EBC9C1}" destId="{3BC3C838-D82B-EF4E-B818-FD3B68AD2478}" srcOrd="0" destOrd="0" presId="urn:microsoft.com/office/officeart/2005/8/layout/cycle2"/>
    <dgm:cxn modelId="{2B821DF2-DF83-5346-B316-9B4C8D98CD8D}" type="presParOf" srcId="{6E437B40-A651-E946-AA34-75D60F954BB2}" destId="{3C356100-109B-364B-9A79-8C6362B93662}" srcOrd="6" destOrd="0" presId="urn:microsoft.com/office/officeart/2005/8/layout/cycle2"/>
    <dgm:cxn modelId="{5728F346-C830-2F46-ADEF-AB721DBFE997}" type="presParOf" srcId="{6E437B40-A651-E946-AA34-75D60F954BB2}" destId="{BF4BCA64-1CBD-B74E-98E0-03BF9D7D33DE}" srcOrd="7" destOrd="0" presId="urn:microsoft.com/office/officeart/2005/8/layout/cycle2"/>
    <dgm:cxn modelId="{8C3D0104-B278-D246-8DC2-83EF40171E68}" type="presParOf" srcId="{BF4BCA64-1CBD-B74E-98E0-03BF9D7D33DE}" destId="{23AA8A1B-94D3-3C40-B373-FB447B594F66}" srcOrd="0" destOrd="0" presId="urn:microsoft.com/office/officeart/2005/8/layout/cycle2"/>
    <dgm:cxn modelId="{F89DB45C-C6DC-B849-B8A9-F069FFA911DC}" type="presParOf" srcId="{6E437B40-A651-E946-AA34-75D60F954BB2}" destId="{5AE19F99-3E32-C84D-9F29-32AB03804663}" srcOrd="8" destOrd="0" presId="urn:microsoft.com/office/officeart/2005/8/layout/cycle2"/>
    <dgm:cxn modelId="{F312CA63-1D7D-4544-B954-7653256D1E92}" type="presParOf" srcId="{6E437B40-A651-E946-AA34-75D60F954BB2}" destId="{5B81C846-81AB-E54B-956D-D6C0FC95B137}" srcOrd="9" destOrd="0" presId="urn:microsoft.com/office/officeart/2005/8/layout/cycle2"/>
    <dgm:cxn modelId="{20640827-5EBB-0F4D-AAC3-FB772C056DC5}" type="presParOf" srcId="{5B81C846-81AB-E54B-956D-D6C0FC95B137}" destId="{0977FAE2-38B7-C840-AA9C-DFFC6B1B9CD6}" srcOrd="0" destOrd="0" presId="urn:microsoft.com/office/officeart/2005/8/layout/cycle2"/>
    <dgm:cxn modelId="{A90DFC20-13F3-4D45-BCC0-9C8CEC26BFB9}" type="presParOf" srcId="{6E437B40-A651-E946-AA34-75D60F954BB2}" destId="{292EDC4A-8AD1-ED40-993F-6DE31F48D8C8}" srcOrd="10" destOrd="0" presId="urn:microsoft.com/office/officeart/2005/8/layout/cycle2"/>
    <dgm:cxn modelId="{7E7257C8-E808-AD4A-B205-AABBB6944D97}" type="presParOf" srcId="{6E437B40-A651-E946-AA34-75D60F954BB2}" destId="{EFC0A67A-FF7C-6A4F-BCC1-9A55BF5438B8}" srcOrd="11" destOrd="0" presId="urn:microsoft.com/office/officeart/2005/8/layout/cycle2"/>
    <dgm:cxn modelId="{E9EFBD48-3DDE-2840-A6BF-37EEF775D5D0}" type="presParOf" srcId="{EFC0A67A-FF7C-6A4F-BCC1-9A55BF5438B8}" destId="{31211649-0685-2B48-B9D1-61BFF76500C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673FD-C533-4248-AB7A-7BD02914494C}">
      <dsp:nvSpPr>
        <dsp:cNvPr id="0" name=""/>
        <dsp:cNvSpPr/>
      </dsp:nvSpPr>
      <dsp:spPr>
        <a:xfrm>
          <a:off x="1357492" y="235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1.</a:t>
          </a:r>
          <a:r>
            <a:rPr kumimoji="1" lang="ja-JP" altLang="en-US" sz="1100" b="1" kern="1200"/>
            <a:t>問題の</a:t>
          </a:r>
          <a:r>
            <a:rPr kumimoji="1" lang="en-US" altLang="ja-JP" sz="1100" b="1" kern="1200" dirty="0"/>
            <a:t/>
          </a:r>
          <a:br>
            <a:rPr kumimoji="1" lang="en-US" altLang="ja-JP" sz="1100" b="1" kern="1200" dirty="0"/>
          </a:br>
          <a:r>
            <a:rPr kumimoji="1" lang="ja-JP" altLang="en-US" sz="1100" b="1" kern="1200"/>
            <a:t>明確化</a:t>
          </a:r>
        </a:p>
      </dsp:txBody>
      <dsp:txXfrm>
        <a:off x="1490717" y="133460"/>
        <a:ext cx="643264" cy="643264"/>
      </dsp:txXfrm>
    </dsp:sp>
    <dsp:sp modelId="{CD7F123C-E0F7-1442-BF11-0BB643ED3834}">
      <dsp:nvSpPr>
        <dsp:cNvPr id="0" name=""/>
        <dsp:cNvSpPr/>
      </dsp:nvSpPr>
      <dsp:spPr>
        <a:xfrm rot="1800000">
          <a:off x="2277396" y="640272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>
        <a:off x="2282283" y="683440"/>
        <a:ext cx="170225" cy="184216"/>
      </dsp:txXfrm>
    </dsp:sp>
    <dsp:sp modelId="{93FCBA45-3FFD-2A43-B6DA-00FD87E81781}">
      <dsp:nvSpPr>
        <dsp:cNvPr id="0" name=""/>
        <dsp:cNvSpPr/>
      </dsp:nvSpPr>
      <dsp:spPr>
        <a:xfrm>
          <a:off x="2542686" y="684507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2.</a:t>
          </a:r>
          <a:r>
            <a:rPr kumimoji="1" lang="ja-JP" altLang="en-US" sz="1100" b="1" kern="1200"/>
            <a:t>情報の</a:t>
          </a:r>
          <a:r>
            <a:rPr kumimoji="1" lang="en-US" altLang="ja-JP" sz="1100" b="1" kern="1200" dirty="0"/>
            <a:t/>
          </a:r>
          <a:br>
            <a:rPr kumimoji="1" lang="en-US" altLang="ja-JP" sz="1100" b="1" kern="1200" dirty="0"/>
          </a:br>
          <a:r>
            <a:rPr kumimoji="1" lang="ja-JP" altLang="en-US" sz="1100" b="1" kern="1200"/>
            <a:t>収集</a:t>
          </a:r>
        </a:p>
      </dsp:txBody>
      <dsp:txXfrm>
        <a:off x="2675911" y="817732"/>
        <a:ext cx="643264" cy="643264"/>
      </dsp:txXfrm>
    </dsp:sp>
    <dsp:sp modelId="{79403AEA-B1CB-DF47-A196-9C2B7D197B3D}">
      <dsp:nvSpPr>
        <dsp:cNvPr id="0" name=""/>
        <dsp:cNvSpPr/>
      </dsp:nvSpPr>
      <dsp:spPr>
        <a:xfrm rot="5400000">
          <a:off x="2875954" y="1663239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>
        <a:off x="2912431" y="1688168"/>
        <a:ext cx="170225" cy="184216"/>
      </dsp:txXfrm>
    </dsp:sp>
    <dsp:sp modelId="{49200FAC-458F-C346-A543-594EDDA05C2C}">
      <dsp:nvSpPr>
        <dsp:cNvPr id="0" name=""/>
        <dsp:cNvSpPr/>
      </dsp:nvSpPr>
      <dsp:spPr>
        <a:xfrm>
          <a:off x="2542686" y="2053051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3.</a:t>
          </a:r>
          <a:r>
            <a:rPr kumimoji="1" lang="ja-JP" altLang="en-US" sz="1100" b="1" kern="1200"/>
            <a:t>情報の整理と分析</a:t>
          </a:r>
        </a:p>
      </dsp:txBody>
      <dsp:txXfrm>
        <a:off x="2675911" y="2186276"/>
        <a:ext cx="643264" cy="643264"/>
      </dsp:txXfrm>
    </dsp:sp>
    <dsp:sp modelId="{5095DF3D-4533-5D4F-B10A-759DA8EBC9C1}">
      <dsp:nvSpPr>
        <dsp:cNvPr id="0" name=""/>
        <dsp:cNvSpPr/>
      </dsp:nvSpPr>
      <dsp:spPr>
        <a:xfrm rot="9000000">
          <a:off x="2289317" y="2693088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 rot="10800000">
        <a:off x="2357384" y="2736256"/>
        <a:ext cx="170225" cy="184216"/>
      </dsp:txXfrm>
    </dsp:sp>
    <dsp:sp modelId="{3C356100-109B-364B-9A79-8C6362B93662}">
      <dsp:nvSpPr>
        <dsp:cNvPr id="0" name=""/>
        <dsp:cNvSpPr/>
      </dsp:nvSpPr>
      <dsp:spPr>
        <a:xfrm>
          <a:off x="1357492" y="2737323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4.</a:t>
          </a:r>
          <a:r>
            <a:rPr kumimoji="1" lang="ja-JP" altLang="en-US" sz="1100" b="1" kern="1200"/>
            <a:t>解決策の立案</a:t>
          </a:r>
        </a:p>
      </dsp:txBody>
      <dsp:txXfrm>
        <a:off x="1490717" y="2870548"/>
        <a:ext cx="643264" cy="643264"/>
      </dsp:txXfrm>
    </dsp:sp>
    <dsp:sp modelId="{BF4BCA64-1CBD-B74E-98E0-03BF9D7D33DE}">
      <dsp:nvSpPr>
        <dsp:cNvPr id="0" name=""/>
        <dsp:cNvSpPr/>
      </dsp:nvSpPr>
      <dsp:spPr>
        <a:xfrm rot="12600000">
          <a:off x="1104123" y="2699971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 rot="10800000">
        <a:off x="1172190" y="2779616"/>
        <a:ext cx="170225" cy="184216"/>
      </dsp:txXfrm>
    </dsp:sp>
    <dsp:sp modelId="{5AE19F99-3E32-C84D-9F29-32AB03804663}">
      <dsp:nvSpPr>
        <dsp:cNvPr id="0" name=""/>
        <dsp:cNvSpPr/>
      </dsp:nvSpPr>
      <dsp:spPr>
        <a:xfrm>
          <a:off x="172298" y="2053051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5.</a:t>
          </a:r>
          <a:r>
            <a:rPr kumimoji="1" lang="ja-JP" altLang="en-US" sz="1100" b="1" kern="1200"/>
            <a:t>解決策の実行</a:t>
          </a:r>
        </a:p>
      </dsp:txBody>
      <dsp:txXfrm>
        <a:off x="305523" y="2186276"/>
        <a:ext cx="643264" cy="643264"/>
      </dsp:txXfrm>
    </dsp:sp>
    <dsp:sp modelId="{5B81C846-81AB-E54B-956D-D6C0FC95B137}">
      <dsp:nvSpPr>
        <dsp:cNvPr id="0" name=""/>
        <dsp:cNvSpPr/>
      </dsp:nvSpPr>
      <dsp:spPr>
        <a:xfrm rot="16200000">
          <a:off x="505566" y="1677004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>
        <a:off x="542043" y="1774887"/>
        <a:ext cx="170225" cy="184216"/>
      </dsp:txXfrm>
    </dsp:sp>
    <dsp:sp modelId="{292EDC4A-8AD1-ED40-993F-6DE31F48D8C8}">
      <dsp:nvSpPr>
        <dsp:cNvPr id="0" name=""/>
        <dsp:cNvSpPr/>
      </dsp:nvSpPr>
      <dsp:spPr>
        <a:xfrm>
          <a:off x="172298" y="684507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100" b="1" kern="1200" dirty="0"/>
            <a:t>6.</a:t>
          </a:r>
          <a:r>
            <a:rPr kumimoji="1" lang="ja-JP" altLang="en-US" sz="1100" b="1" kern="1200"/>
            <a:t>評価</a:t>
          </a:r>
        </a:p>
      </dsp:txBody>
      <dsp:txXfrm>
        <a:off x="305523" y="817732"/>
        <a:ext cx="643264" cy="643264"/>
      </dsp:txXfrm>
    </dsp:sp>
    <dsp:sp modelId="{EFC0A67A-FF7C-6A4F-BCC1-9A55BF5438B8}">
      <dsp:nvSpPr>
        <dsp:cNvPr id="0" name=""/>
        <dsp:cNvSpPr/>
      </dsp:nvSpPr>
      <dsp:spPr>
        <a:xfrm rot="19800000">
          <a:off x="1092202" y="647155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900" kern="1200"/>
        </a:p>
      </dsp:txBody>
      <dsp:txXfrm>
        <a:off x="1097089" y="726800"/>
        <a:ext cx="170225" cy="184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xmlns="" id="{0FFD8529-5692-A04D-B911-4EDAFD5F71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B3A0030A-6AB3-1047-A47B-9D3B8D59F6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BB65B-F59C-144D-BB4D-48D46BD09914}" type="datetimeFigureOut">
              <a:rPr kumimoji="1" lang="ja-JP" altLang="en-US" smtClean="0"/>
              <a:t>2018/11/22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C517413A-5FE7-294C-A765-C6D24B0F29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4957B39F-2E8B-624D-B776-136F662BDC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F0644-6DF8-E747-8C4B-C89A5E4A6A1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373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53B6B-85F0-4D10-BE8B-30F32F836F75}" type="datetimeFigureOut">
              <a:rPr kumimoji="1" lang="ja-JP" altLang="en-US" smtClean="0"/>
              <a:t>2018/11/22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313184"/>
            <a:ext cx="54864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571999"/>
            <a:ext cx="5486400" cy="41132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93228-728A-4795-AE70-4E58581403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40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1pPr>
    <a:lvl2pPr marL="4572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2pPr>
    <a:lvl3pPr marL="9144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3pPr>
    <a:lvl4pPr marL="13716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4pPr>
    <a:lvl5pPr marL="18288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71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066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953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025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937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0641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3488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466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1127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09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1956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615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8419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787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32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068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415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6097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380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7937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957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806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019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6035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37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263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591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574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6229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738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59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8702" y="2932007"/>
            <a:ext cx="5328592" cy="538609"/>
          </a:xfrm>
        </p:spPr>
        <p:txBody>
          <a:bodyPr wrap="square">
            <a:normAutofit/>
          </a:bodyPr>
          <a:lstStyle>
            <a:lvl1pPr algn="ctr">
              <a:defRPr lang="en-US" sz="2900" dirty="0">
                <a:latin typeface="+mj-ea"/>
                <a:ea typeface="+mj-ea"/>
              </a:defRPr>
            </a:lvl1pPr>
          </a:lstStyle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98702" y="3669365"/>
            <a:ext cx="5328592" cy="20592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7024" y="6525344"/>
            <a:ext cx="504056" cy="288032"/>
          </a:xfrm>
        </p:spPr>
        <p:txBody>
          <a:bodyPr/>
          <a:lstStyle>
            <a:lvl1pPr>
              <a:defRPr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878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42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3909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3424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5604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651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30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27584" y="2060848"/>
            <a:ext cx="42484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en-US" altLang="ja-JP" sz="3200" b="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Contents</a:t>
            </a:r>
            <a:endParaRPr kumimoji="1" lang="ja-JP" altLang="en-US" sz="3200" b="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8052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9A76D350-2C90-0642-8ADD-501F55C6F3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7088" y="1989138"/>
            <a:ext cx="3816350" cy="6477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374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27584" y="2060848"/>
            <a:ext cx="42484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en-US" altLang="ja-JP" sz="3200" b="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Contents</a:t>
            </a:r>
            <a:endParaRPr kumimoji="1" lang="ja-JP" altLang="en-US" sz="3200" b="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554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924944"/>
            <a:ext cx="5328592" cy="538609"/>
          </a:xfrm>
        </p:spPr>
        <p:txBody>
          <a:bodyPr wrap="square">
            <a:normAutofit/>
          </a:bodyPr>
          <a:lstStyle>
            <a:lvl1pPr>
              <a:defRPr lang="en-US" sz="2900" dirty="0">
                <a:latin typeface="+mj-ea"/>
                <a:ea typeface="+mj-ea"/>
              </a:defRPr>
            </a:lvl1pPr>
          </a:lstStyle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4401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560840" cy="424732"/>
          </a:xfrm>
        </p:spPr>
        <p:txBody>
          <a:bodyPr wrap="none">
            <a:normAutofit/>
          </a:bodyPr>
          <a:lstStyle>
            <a:lvl1pPr>
              <a:defRPr lang="en-US" sz="2400" dirty="0">
                <a:latin typeface="+mj-ea"/>
                <a:ea typeface="+mj-ea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1" y="739775"/>
            <a:ext cx="9144000" cy="74485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102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51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4066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169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29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76" r:id="rId3"/>
    <p:sldLayoutId id="2147483675" r:id="rId4"/>
    <p:sldLayoutId id="2147483672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dik.jp/event/4455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bodik.jp/event/3709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fas.org/sgp/obama/status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xUriServ/LexUriServ.do?uri=OJ:L:2003:345:0090:0096:EN: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mofa.go.jp/mofaj/gaiko/page4_000099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kantei.go.jp/jp/singi/keizaisaisei/skkkaigi/dai11/siryou1-1.pdf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umu.go.jp/main_content/000514336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cio.go.jp/policy-opendata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data.go.jp/data/dataset" TargetMode="Externa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tat.go.jp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-governmentdata.org/fukuoka-city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hyperlink" Target="http://odcs.bodik.jp/fukuoka-toshiken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ntei.go.jp/jp/singi/it2/kettei/pdf/20170530/kihonsisin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y.chiba.jp/toshi/kenchiku/kanri/documents/b_ch_honchosha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soumu.go.jp/johotsusintokei/linkdata/h29_05_houkoku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498702" y="2932007"/>
            <a:ext cx="5328592" cy="538609"/>
          </a:xfrm>
        </p:spPr>
        <p:txBody>
          <a:bodyPr>
            <a:normAutofit/>
          </a:bodyPr>
          <a:lstStyle/>
          <a:p>
            <a:pPr algn="r"/>
            <a:r>
              <a:rPr kumimoji="1" lang="ja-JP" altLang="en-US" sz="2800">
                <a:latin typeface="+mj-lt"/>
              </a:rPr>
              <a:t>オープンデータリーダ育成研修</a:t>
            </a:r>
            <a:endParaRPr kumimoji="1" lang="ja-JP" altLang="en-US" sz="2800" dirty="0">
              <a:latin typeface="+mj-lt"/>
            </a:endParaRPr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>
                <a:latin typeface="+mj-lt"/>
              </a:rPr>
              <a:t>オープンデータの意義</a:t>
            </a:r>
            <a:endParaRPr kumimoji="1" lang="ja-JP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2948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オープンデータは官民協働を促進します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6E6DF9B2-CD9D-2F48-9FBB-24DC8CB7C311}"/>
              </a:ext>
            </a:extLst>
          </p:cNvPr>
          <p:cNvSpPr txBox="1"/>
          <p:nvPr/>
        </p:nvSpPr>
        <p:spPr>
          <a:xfrm>
            <a:off x="539552" y="1844824"/>
            <a:ext cx="8064896" cy="4717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地域課題の解決に向けて官民が現状を共有し、課題を具体化し、その解決策・実現策を一緒に考える上で、データの共有は欠かせません。公共データがオープンデータになれば、住民、民間団体や</a:t>
            </a:r>
            <a:r>
              <a:rPr kumimoji="1" lang="en" altLang="ja-JP" sz="1600" dirty="0"/>
              <a:t>NPO</a:t>
            </a:r>
            <a:r>
              <a:rPr kumimoji="1" lang="ja-JP" altLang="en" sz="1600"/>
              <a:t>、</a:t>
            </a:r>
            <a:r>
              <a:rPr kumimoji="1" lang="ja-JP" altLang="en-US" sz="1600"/>
              <a:t>民間企業、教育機関との連携を促進できます。</a:t>
            </a:r>
          </a:p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官民共同の例</a:t>
            </a:r>
          </a:p>
          <a:p>
            <a:pPr marL="742950" lvl="1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アイデアソン、ハッカソン等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グループ毎にアイデアを出し合い、解決策をまとめたり、そのためのプログラムを開発したりするイベント等の開催</a:t>
            </a:r>
          </a:p>
          <a:p>
            <a:pPr marL="1200150" lvl="2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事例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「アイデアスケッチワークショップ」（</a:t>
            </a:r>
            <a:r>
              <a:rPr kumimoji="1" lang="en-US" altLang="ja-JP" sz="1600" dirty="0"/>
              <a:t>Code for Fukuoka</a:t>
            </a:r>
            <a:r>
              <a:rPr kumimoji="1" lang="ja-JP" altLang="en-US" sz="1600"/>
              <a:t>）</a:t>
            </a:r>
            <a:r>
              <a:rPr kumimoji="1" lang="en-US" altLang="ja-JP" sz="1600" dirty="0"/>
              <a:t/>
            </a:r>
            <a:br>
              <a:rPr kumimoji="1" lang="en-US" altLang="ja-JP" sz="1600" dirty="0"/>
            </a:br>
            <a:r>
              <a:rPr kumimoji="1" lang="ja-JP" altLang="en-US" sz="1600"/>
              <a:t>子育てをもっと楽しめるアイデアを市民参加で考えるイベント</a:t>
            </a:r>
            <a:r>
              <a:rPr kumimoji="1" lang="en-US" altLang="ja-JP" sz="1600" dirty="0"/>
              <a:t/>
            </a:r>
            <a:br>
              <a:rPr kumimoji="1" lang="en-US" altLang="ja-JP" sz="1600" dirty="0"/>
            </a:br>
            <a:r>
              <a:rPr kumimoji="1" lang="en" altLang="ja-JP" sz="1600" dirty="0">
                <a:hlinkClick r:id="rId3"/>
              </a:rPr>
              <a:t>https://www.bodik.jp/event/4455/</a:t>
            </a:r>
            <a:r>
              <a:rPr kumimoji="1" lang="en" altLang="ja-JP" sz="1600" dirty="0"/>
              <a:t> </a:t>
            </a:r>
          </a:p>
          <a:p>
            <a:pPr marL="742950" lvl="1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公共データを活用したアプリ開発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住みよいまちづくり、防災、観光等の地域テーマに向けたアプリ開発を、プログラム開発者や民間企業等と連携して実施</a:t>
            </a:r>
          </a:p>
          <a:p>
            <a:pPr marL="1200150" lvl="2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事例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「志賀島マッピングパーティ」（福岡市）</a:t>
            </a:r>
            <a:r>
              <a:rPr kumimoji="1" lang="en-US" altLang="ja-JP" sz="1600" dirty="0"/>
              <a:t/>
            </a:r>
            <a:br>
              <a:rPr kumimoji="1" lang="en-US" altLang="ja-JP" sz="1600" dirty="0"/>
            </a:br>
            <a:r>
              <a:rPr kumimoji="1" lang="ja-JP" altLang="en-US" sz="1600"/>
              <a:t>志賀島の観光スポット情報収集し</a:t>
            </a:r>
            <a:r>
              <a:rPr kumimoji="1" lang="en-US" altLang="ja-JP" sz="1600" dirty="0"/>
              <a:t>Web</a:t>
            </a:r>
            <a:r>
              <a:rPr kumimoji="1" lang="ja-JP" altLang="en-US" sz="1600"/>
              <a:t>の地図に公開</a:t>
            </a:r>
            <a:r>
              <a:rPr kumimoji="1" lang="en-US" altLang="ja-JP" sz="1600" dirty="0"/>
              <a:t/>
            </a:r>
            <a:br>
              <a:rPr kumimoji="1" lang="en-US" altLang="ja-JP" sz="1600" dirty="0"/>
            </a:br>
            <a:r>
              <a:rPr kumimoji="1" lang="en" altLang="ja-JP" sz="1600" dirty="0">
                <a:hlinkClick r:id="rId4"/>
              </a:rPr>
              <a:t>https://www.bodik.jp/event/3709/</a:t>
            </a:r>
            <a:r>
              <a:rPr kumimoji="1" lang="en" altLang="ja-JP" sz="1600" dirty="0"/>
              <a:t> </a:t>
            </a:r>
            <a:endParaRPr kumimoji="1" lang="en-US" altLang="ja-JP" sz="16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5309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xmlns="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xmlns="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２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xmlns="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xmlns="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29">
            <a:extLst>
              <a:ext uri="{FF2B5EF4-FFF2-40B4-BE49-F238E27FC236}">
                <a16:creationId xmlns:a16="http://schemas.microsoft.com/office/drawing/2014/main" xmlns="" id="{621BEDA0-4F59-CD40-AF34-E61D7EA6B3A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645024"/>
            <a:ext cx="16033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ja-JP" altLang="en-US" sz="2200">
                <a:latin typeface="+mj-ea"/>
                <a:ea typeface="+mj-ea"/>
              </a:rPr>
              <a:t>米国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xmlns="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143817"/>
            <a:ext cx="15103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</a:t>
            </a:r>
            <a:r>
              <a:rPr lang="en-US" altLang="ja-JP" sz="2200" dirty="0">
                <a:latin typeface="+mj-ea"/>
              </a:rPr>
              <a:t>EU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xmlns="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15103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３　</a:t>
            </a:r>
            <a:r>
              <a:rPr lang="en-US" altLang="ja-JP" sz="2200" dirty="0">
                <a:latin typeface="+mj-ea"/>
              </a:rPr>
              <a:t>G8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xmlns="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169469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４　日本</a:t>
            </a:r>
            <a:endParaRPr lang="ja-JP" altLang="en-US" sz="2200" dirty="0">
              <a:latin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0173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+mn-ea"/>
                <a:ea typeface="+mn-ea"/>
              </a:rPr>
              <a:t>2.1 </a:t>
            </a:r>
            <a:r>
              <a:rPr lang="ja-JP" altLang="en-US">
                <a:latin typeface="+mn-ea"/>
                <a:ea typeface="+mn-ea"/>
              </a:rPr>
              <a:t>米国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米国では、オバマ前大統領が就任時に「オープンガバメント」の方針を表明し、連邦政府がリードする形で、政府および公共のオープン化を推進してきました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44644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オープンガバメントは、透明でオープンな政府を実現するための政策とその背景となる概念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ja-JP" sz="1600" dirty="0"/>
              <a:t>3</a:t>
            </a:r>
            <a:r>
              <a:rPr kumimoji="1" lang="ja-JP" altLang="en-US" sz="1600"/>
              <a:t>つの基本原則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透明性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市民参加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政府内および官民の連携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オバマ大統領が就任時に発表し、その方針を表明した。</a:t>
            </a: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政府、公共のオープン化</a:t>
            </a:r>
            <a:endParaRPr kumimoji="1" lang="en-US" altLang="ja-JP" sz="16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xmlns="" id="{1571EA9F-F6D7-A947-A16C-C39F57F3E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805" y="1844824"/>
            <a:ext cx="2943775" cy="385685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xmlns="" id="{C879B5A2-0FC9-8847-AC90-9B9627CD9EA5}"/>
              </a:ext>
            </a:extLst>
          </p:cNvPr>
          <p:cNvSpPr txBox="1"/>
          <p:nvPr/>
        </p:nvSpPr>
        <p:spPr>
          <a:xfrm>
            <a:off x="5652120" y="5734997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“</a:t>
            </a:r>
            <a:r>
              <a:rPr kumimoji="1" lang="en" altLang="ja-JP" sz="1200" dirty="0"/>
              <a:t>THE OBAMA ADMINISTRATION’S COMMITMENT TO OPEN GOVERNMENT STATUS REPORT”</a:t>
            </a:r>
            <a:r>
              <a:rPr kumimoji="1" lang="ja-JP" altLang="en" sz="1200"/>
              <a:t>、</a:t>
            </a:r>
            <a:r>
              <a:rPr kumimoji="1" lang="en" altLang="ja-JP" sz="1200" dirty="0"/>
              <a:t> </a:t>
            </a:r>
          </a:p>
          <a:p>
            <a:r>
              <a:rPr kumimoji="1" lang="en" altLang="ja-JP" sz="1200" dirty="0">
                <a:hlinkClick r:id="rId4"/>
              </a:rPr>
              <a:t>https://fas.org/sgp/obama/status.pdf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4" name="下矢印 3">
            <a:extLst>
              <a:ext uri="{FF2B5EF4-FFF2-40B4-BE49-F238E27FC236}">
                <a16:creationId xmlns:a16="http://schemas.microsoft.com/office/drawing/2014/main" xmlns="" id="{C1AB3563-A8A4-AF44-A460-5ACEA4DE757D}"/>
              </a:ext>
            </a:extLst>
          </p:cNvPr>
          <p:cNvSpPr/>
          <p:nvPr/>
        </p:nvSpPr>
        <p:spPr>
          <a:xfrm>
            <a:off x="1475656" y="4797152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7013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2.2 EU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EU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では、公的機関の情報の再利用に関する指令（</a:t>
            </a:r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Directive 2003/98/EC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）に基づいて、加盟国がオープンデータを推進してきました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" altLang="ja-JP" sz="1600" dirty="0"/>
              <a:t>“Directive 2003/98/EC of the European Parliament and of the Council of 17 November 2003 on the re-use of public sector information”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公的機関の情報の再利用に関する指令、</a:t>
            </a:r>
            <a:r>
              <a:rPr kumimoji="1" lang="en" altLang="ja-JP" sz="1600" dirty="0"/>
              <a:t>Public Sector Information(PSI)</a:t>
            </a:r>
            <a:r>
              <a:rPr kumimoji="1" lang="ja-JP" altLang="en-US" sz="1600"/>
              <a:t>指令とも呼ばれる</a:t>
            </a:r>
            <a:endParaRPr kumimoji="1" lang="en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" altLang="ja-JP" sz="1600" dirty="0"/>
              <a:t>EU</a:t>
            </a:r>
            <a:r>
              <a:rPr kumimoji="1" lang="ja-JP" altLang="en-US" sz="1600"/>
              <a:t>加盟国の政府や自治体が保有する情報やデータ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ドキュメント</a:t>
            </a:r>
            <a:r>
              <a:rPr kumimoji="1" lang="en-US" altLang="ja-JP" sz="1600" dirty="0"/>
              <a:t>)</a:t>
            </a:r>
            <a:r>
              <a:rPr kumimoji="1" lang="ja-JP" altLang="en-US" sz="1600"/>
              <a:t>は、国家機密等の情報を除き、基本的に無料</a:t>
            </a:r>
            <a:r>
              <a:rPr kumimoji="1" lang="en-US" altLang="ja-JP" sz="1600" dirty="0"/>
              <a:t>/</a:t>
            </a:r>
            <a:r>
              <a:rPr kumimoji="1" lang="ja-JP" altLang="en-US" sz="1600"/>
              <a:t>非常に低廉な対価で、非差別に、著作権などをクリアし、わかりやすい利用条件で、誰でも使えるように公開することを義務付けている。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ja-JP" sz="1600" dirty="0"/>
              <a:t>2013</a:t>
            </a:r>
            <a:r>
              <a:rPr kumimoji="1" lang="ja-JP" altLang="en-US" sz="1600"/>
              <a:t>年になり、</a:t>
            </a:r>
            <a:r>
              <a:rPr kumimoji="1" lang="en" altLang="ja-JP" sz="1600" dirty="0"/>
              <a:t>“Directive 2003/98/EC”</a:t>
            </a:r>
            <a:r>
              <a:rPr kumimoji="1" lang="ja-JP" altLang="en-US" sz="1600"/>
              <a:t>が改訂され、適用範囲に博物館や図書館などが含まれるようになった。</a:t>
            </a:r>
            <a:endParaRPr kumimoji="1" lang="en-US" altLang="ja-JP" sz="16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B1BEE5AE-790F-ED47-86F7-90DFC826B6D5}"/>
              </a:ext>
            </a:extLst>
          </p:cNvPr>
          <p:cNvSpPr txBox="1"/>
          <p:nvPr/>
        </p:nvSpPr>
        <p:spPr>
          <a:xfrm>
            <a:off x="827584" y="6098268"/>
            <a:ext cx="7095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sz="1200" dirty="0">
                <a:hlinkClick r:id="rId3"/>
              </a:rPr>
              <a:t>http://eur-lex.europa.eu/LexUriServ/LexUriServ.do?uri=OJ:L:2003:345:0090:0096:EN:PDF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13" name="下矢印 12">
            <a:extLst>
              <a:ext uri="{FF2B5EF4-FFF2-40B4-BE49-F238E27FC236}">
                <a16:creationId xmlns:a16="http://schemas.microsoft.com/office/drawing/2014/main" xmlns="" id="{676E7BD3-0E7C-574A-9987-9A2A19444BE3}"/>
              </a:ext>
            </a:extLst>
          </p:cNvPr>
          <p:cNvSpPr/>
          <p:nvPr/>
        </p:nvSpPr>
        <p:spPr>
          <a:xfrm>
            <a:off x="2987824" y="4509120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3989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2.3 G8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2013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）においてオープンデータ憲章を制定し、首脳コミュニケにおいて、各国がオープンデータ推進に取り組むことを公式発表しました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683313"/>
            <a:ext cx="8064896" cy="422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オープンデータ憲章</a:t>
            </a:r>
            <a:endParaRPr kumimoji="1" lang="en-US" altLang="ja-JP" sz="1600" dirty="0"/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原則としてのオープンデータ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質と量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すべての者が利用できる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ガバナンス改善のためのデータの公表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イノベーションのためのデータの公表</a:t>
            </a:r>
            <a:endParaRPr kumimoji="1" lang="en-US" altLang="ja-JP" sz="1600" dirty="0"/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首脳コミュニケ概要</a:t>
            </a:r>
            <a:endParaRPr kumimoji="1" lang="en-US" altLang="ja-JP" sz="1600" dirty="0"/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オープンデータ憲章に合意</a:t>
            </a:r>
            <a:endParaRPr kumimoji="1" lang="en" altLang="ja-JP" sz="1600" dirty="0"/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遅くとも</a:t>
            </a:r>
            <a:r>
              <a:rPr kumimoji="1" lang="en-US" altLang="ja-JP" sz="1600" dirty="0"/>
              <a:t>2015</a:t>
            </a:r>
            <a:r>
              <a:rPr kumimoji="1" lang="ja-JP" altLang="en-US" sz="1600"/>
              <a:t>年末までにこの憲章及びその技術的な別添を実施</a:t>
            </a:r>
            <a:endParaRPr kumimoji="1" lang="en-US" altLang="ja-JP" sz="1600" dirty="0"/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国別行動計画を</a:t>
            </a:r>
            <a:r>
              <a:rPr kumimoji="1" lang="en-US" altLang="ja-JP" sz="1600" dirty="0"/>
              <a:t>2013</a:t>
            </a:r>
            <a:r>
              <a:rPr kumimoji="1" lang="ja-JP" altLang="en-US" sz="1600"/>
              <a:t>年末までに策定し、</a:t>
            </a:r>
            <a:r>
              <a:rPr kumimoji="1" lang="en-US" altLang="ja-JP" sz="1600" dirty="0"/>
              <a:t>2014</a:t>
            </a:r>
            <a:r>
              <a:rPr kumimoji="1" lang="ja-JP" altLang="en-US" sz="1600"/>
              <a:t>年の次回会合において進ちょくをレビュー</a:t>
            </a:r>
            <a:endParaRPr kumimoji="1" lang="en-US" altLang="ja-JP" sz="1600" dirty="0"/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国際的な土地取引や天然資源採取に関する透明性確保のためにオープンデータが重要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援助透明性に関する共通基準を</a:t>
            </a:r>
            <a:r>
              <a:rPr kumimoji="1" lang="en-US" altLang="ja-JP" sz="1600" dirty="0"/>
              <a:t>2015</a:t>
            </a:r>
            <a:r>
              <a:rPr kumimoji="1" lang="ja-JP" altLang="en-US" sz="1600"/>
              <a:t>年までに実施し、開発援助についても説明責任を果たす</a:t>
            </a:r>
            <a:endParaRPr kumimoji="1" lang="en-US" altLang="ja-JP" sz="16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xmlns="" id="{E0404287-4AD3-334C-8EBD-F1F96848B1F0}"/>
              </a:ext>
            </a:extLst>
          </p:cNvPr>
          <p:cNvSpPr txBox="1"/>
          <p:nvPr/>
        </p:nvSpPr>
        <p:spPr>
          <a:xfrm>
            <a:off x="251520" y="6063679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r>
              <a:rPr kumimoji="1" lang="ja-JP" altLang="en-US" sz="1200"/>
              <a:t>、</a:t>
            </a:r>
            <a:endParaRPr kumimoji="1" lang="en-US" altLang="ja-JP" sz="1200" dirty="0"/>
          </a:p>
          <a:p>
            <a:r>
              <a:rPr kumimoji="1" lang="en" altLang="ja-JP" sz="1200" dirty="0"/>
              <a:t>2013</a:t>
            </a:r>
            <a:r>
              <a:rPr kumimoji="1" lang="ja-JP" altLang="en" sz="1200"/>
              <a:t>　</a:t>
            </a:r>
            <a:r>
              <a:rPr kumimoji="1" lang="en" altLang="ja-JP" sz="1200" dirty="0"/>
              <a:t>G8</a:t>
            </a:r>
            <a:r>
              <a:rPr kumimoji="1" lang="ja-JP" altLang="en-US" sz="1200"/>
              <a:t>ロック・アーン・サミット　首脳コミュニケ（仮訳）、</a:t>
            </a:r>
            <a:r>
              <a:rPr kumimoji="1" lang="en" altLang="ja-JP" sz="1200" dirty="0">
                <a:hlinkClick r:id="rId4"/>
              </a:rPr>
              <a:t>https://www.mofa.go.jp/mofaj/gaiko/page4_000099.html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2111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xmlns="" id="{7FF8AA71-05ED-CD4D-95D5-748C657978BE}"/>
              </a:ext>
            </a:extLst>
          </p:cNvPr>
          <p:cNvGrpSpPr/>
          <p:nvPr/>
        </p:nvGrpSpPr>
        <p:grpSpPr>
          <a:xfrm>
            <a:off x="683568" y="1844824"/>
            <a:ext cx="7806413" cy="4475528"/>
            <a:chOff x="458896" y="1772817"/>
            <a:chExt cx="8289568" cy="475252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xmlns="" id="{EEA3FBFF-76A5-D244-BA2D-18412154C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896" y="1772817"/>
              <a:ext cx="8289568" cy="1985857"/>
            </a:xfrm>
            <a:prstGeom prst="rect">
              <a:avLst/>
            </a:prstGeom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xmlns="" id="{99BBB943-63AF-C847-B3E7-6AB960586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622" y="3836721"/>
              <a:ext cx="8013248" cy="2688623"/>
            </a:xfrm>
            <a:prstGeom prst="rect">
              <a:avLst/>
            </a:prstGeom>
          </p:spPr>
        </p:pic>
      </p:grp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月、日本政府は「成長戦略」において、民間の力を最大限引き出すための戦略の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つに「オープンデータ」を取り入れました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B1BEE5AE-790F-ED47-86F7-90DFC826B6D5}"/>
              </a:ext>
            </a:extLst>
          </p:cNvPr>
          <p:cNvSpPr txBox="1"/>
          <p:nvPr/>
        </p:nvSpPr>
        <p:spPr>
          <a:xfrm>
            <a:off x="827584" y="6392361"/>
            <a:ext cx="57935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sz="1200" dirty="0">
                <a:hlinkClick r:id="rId5"/>
              </a:rPr>
              <a:t>http://www.kantei.go.jp/jp/singi/keizaisaisei/skkkaigi/dai11/siryou1-1.pdf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3394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14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に公布・施行された「官民データ活用推進基本法」では、地方公共団体は、保有するデータを国民が容易に利用できるよう必要な措置を講ずるものとされ、オープンデータを推進することが求められています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B1BEE5AE-790F-ED47-86F7-90DFC826B6D5}"/>
              </a:ext>
            </a:extLst>
          </p:cNvPr>
          <p:cNvSpPr txBox="1"/>
          <p:nvPr/>
        </p:nvSpPr>
        <p:spPr>
          <a:xfrm>
            <a:off x="1226698" y="6392361"/>
            <a:ext cx="7172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/>
              <a:t>出典</a:t>
            </a:r>
            <a:r>
              <a:rPr kumimoji="1" lang="en-US" altLang="ja-JP" sz="1200" dirty="0"/>
              <a:t>: </a:t>
            </a:r>
            <a:r>
              <a:rPr kumimoji="1" lang="ja-JP" altLang="en-US" sz="1200"/>
              <a:t>政府におけるオープンデータの取組、</a:t>
            </a:r>
            <a:r>
              <a:rPr kumimoji="1" lang="en" altLang="ja-JP" sz="1200" dirty="0">
                <a:hlinkClick r:id="rId3"/>
              </a:rPr>
              <a:t>http://www.soumu.go.jp/main_content/000514336.pdf</a:t>
            </a:r>
            <a:r>
              <a:rPr kumimoji="1" lang="en" altLang="ja-JP" sz="1200" dirty="0"/>
              <a:t>  </a:t>
            </a:r>
            <a:endParaRPr kumimoji="1" lang="ja-JP" altLang="en-US" sz="120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xmlns="" id="{0961D08C-19C8-6947-80FB-CF52EC768745}"/>
              </a:ext>
            </a:extLst>
          </p:cNvPr>
          <p:cNvGrpSpPr/>
          <p:nvPr/>
        </p:nvGrpSpPr>
        <p:grpSpPr>
          <a:xfrm>
            <a:off x="683568" y="1772816"/>
            <a:ext cx="7848872" cy="4608512"/>
            <a:chOff x="683568" y="1772816"/>
            <a:chExt cx="7848872" cy="4608512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xmlns="" id="{D58DD4F0-F230-D34E-8CFC-9161DF05F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799975"/>
              <a:ext cx="7236296" cy="4581353"/>
            </a:xfrm>
            <a:prstGeom prst="rect">
              <a:avLst/>
            </a:prstGeom>
          </p:spPr>
        </p:pic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xmlns="" id="{BB510B91-D15C-8A4B-AE77-BF45E3A91E3B}"/>
                </a:ext>
              </a:extLst>
            </p:cNvPr>
            <p:cNvSpPr/>
            <p:nvPr/>
          </p:nvSpPr>
          <p:spPr>
            <a:xfrm flipH="1" flipV="1">
              <a:off x="7956376" y="1772816"/>
              <a:ext cx="576064" cy="360040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直角三角形 12">
              <a:extLst>
                <a:ext uri="{FF2B5EF4-FFF2-40B4-BE49-F238E27FC236}">
                  <a16:creationId xmlns:a16="http://schemas.microsoft.com/office/drawing/2014/main" xmlns="" id="{08B221A7-F90C-C84E-9072-ECACD3CC9D57}"/>
                </a:ext>
              </a:extLst>
            </p:cNvPr>
            <p:cNvSpPr/>
            <p:nvPr/>
          </p:nvSpPr>
          <p:spPr>
            <a:xfrm flipV="1">
              <a:off x="683568" y="1772816"/>
              <a:ext cx="576064" cy="360040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5590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月現在、すべての都道府県がオープンデータの取り組みを開始し、市区町村も右肩上がりで増加しています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xmlns="" id="{33EFBCB4-572B-484C-8B1C-8B3DBDE97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69" y="1988840"/>
            <a:ext cx="5932907" cy="381642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58695399-4722-314C-AAF0-DCCCE4422990}"/>
              </a:ext>
            </a:extLst>
          </p:cNvPr>
          <p:cNvSpPr txBox="1"/>
          <p:nvPr/>
        </p:nvSpPr>
        <p:spPr>
          <a:xfrm>
            <a:off x="683568" y="5965830"/>
            <a:ext cx="59766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※</a:t>
            </a:r>
            <a:r>
              <a:rPr kumimoji="1" lang="ja-JP" altLang="en-US" sz="1000"/>
              <a:t>自らのホームページにおいて「オープンデータとしての利用規約を適用し、データを公開」又は「オープンデータの説明を掲載し、データの公開先を提示」を行っている都道府県及び市区町村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xmlns="" id="{2BE94129-8D86-2044-8913-A3550F08D517}"/>
              </a:ext>
            </a:extLst>
          </p:cNvPr>
          <p:cNvSpPr txBox="1"/>
          <p:nvPr/>
        </p:nvSpPr>
        <p:spPr>
          <a:xfrm>
            <a:off x="683568" y="6320353"/>
            <a:ext cx="7416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出典：政府</a:t>
            </a:r>
            <a:r>
              <a:rPr kumimoji="1" lang="en-US" altLang="ja-JP" sz="1200" dirty="0"/>
              <a:t>CIO</a:t>
            </a:r>
            <a:r>
              <a:rPr kumimoji="1" lang="ja-JP" altLang="en-US" sz="1200"/>
              <a:t>ポータルのオープンデータ関連のデータを編集、</a:t>
            </a:r>
            <a:r>
              <a:rPr kumimoji="1" lang="en" altLang="ja-JP" sz="1200" dirty="0">
                <a:hlinkClick r:id="rId4"/>
              </a:rPr>
              <a:t>https://cio.go.jp/policy-opendata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xmlns="" id="{7059B52C-DFC8-1948-95BE-84B9547E5F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12" y="3861048"/>
            <a:ext cx="2677593" cy="189440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xmlns="" id="{30725451-90B5-4B41-A9CA-4026847AD6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12" y="1887601"/>
            <a:ext cx="2655676" cy="187667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AD90DC8E-DFE4-244F-8809-4E993035207D}"/>
              </a:ext>
            </a:extLst>
          </p:cNvPr>
          <p:cNvSpPr txBox="1"/>
          <p:nvPr/>
        </p:nvSpPr>
        <p:spPr>
          <a:xfrm>
            <a:off x="6308812" y="1969095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/>
              <a:t>都道府県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xmlns="" id="{5AF8D2B7-6213-794F-BE1F-1233BF645C1E}"/>
              </a:ext>
            </a:extLst>
          </p:cNvPr>
          <p:cNvSpPr txBox="1"/>
          <p:nvPr/>
        </p:nvSpPr>
        <p:spPr>
          <a:xfrm>
            <a:off x="6300192" y="3935507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/>
              <a:t>市区町村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210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xmlns="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xmlns="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xmlns="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３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xmlns="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xmlns="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143817"/>
            <a:ext cx="423866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１　データが社会にもたらす利益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xmlns="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43813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オープンデータ流サービス開発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xmlns="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3565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３　データによる課題解決</a:t>
            </a:r>
            <a:endParaRPr lang="ja-JP" altLang="en-US" sz="2200" dirty="0">
              <a:latin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438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3.1 </a:t>
            </a:r>
            <a:r>
              <a:rPr lang="ja-JP" altLang="en-US">
                <a:latin typeface="+mn-ea"/>
                <a:ea typeface="+mn-ea"/>
              </a:rPr>
              <a:t>データが社会にもたらす利益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デジタル化されたオープンデータは、社会全体のさまざまな分野に利益をもたらします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672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政府自治体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行政計画の成果を正確に測定できます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メディア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報道を裏付けて、事実を確認できるようになります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データジャーナリズム</a:t>
            </a:r>
            <a:r>
              <a:rPr kumimoji="1" lang="en-US" altLang="ja-JP" sz="1600" dirty="0"/>
              <a:t>)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小売・生産・製造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需要データを解析すれば、在庫を減らし、売上を最大化できるようになります</a:t>
            </a:r>
            <a:endParaRPr kumimoji="1" lang="en-US" altLang="ja-JP" sz="1600" dirty="0"/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社会全体の</a:t>
            </a:r>
            <a:r>
              <a:rPr kumimoji="1" lang="en" altLang="ja-JP" sz="1600" dirty="0"/>
              <a:t>JIT(Just-in-Time)</a:t>
            </a:r>
            <a:r>
              <a:rPr kumimoji="1" lang="ja-JP" altLang="en-US" sz="1600"/>
              <a:t>化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交通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イベントデータ、気象データ、交通運行情報などを解析すれば、混雑緩和、最適な移動ができるようになります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保険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保険商品を設計するためには、様々なデータが不可欠です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投資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工場の建設、事務所の設置などの投資を行う際には、その地域に関するデータを使ったリスク分析や収益性の検討を行います</a:t>
            </a:r>
            <a:endParaRPr kumimoji="1" lang="en-US" altLang="ja-JP" sz="16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45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xmlns="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xmlns="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２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xmlns="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３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xmlns="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４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6721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官はデータ提供まで、データを利用したサービス提供は民間や個人に委ねます</a:t>
            </a:r>
          </a:p>
        </p:txBody>
      </p:sp>
      <p:sp>
        <p:nvSpPr>
          <p:cNvPr id="2" name="円/楕円 1">
            <a:extLst>
              <a:ext uri="{FF2B5EF4-FFF2-40B4-BE49-F238E27FC236}">
                <a16:creationId xmlns:a16="http://schemas.microsoft.com/office/drawing/2014/main" xmlns="" id="{149A0842-3CA4-5442-915B-5BB85AE33BF1}"/>
              </a:ext>
            </a:extLst>
          </p:cNvPr>
          <p:cNvSpPr/>
          <p:nvPr/>
        </p:nvSpPr>
        <p:spPr>
          <a:xfrm>
            <a:off x="1043608" y="2132856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xmlns="" id="{3629C2DF-37B1-AD45-9A64-3F4372B193B3}"/>
              </a:ext>
            </a:extLst>
          </p:cNvPr>
          <p:cNvSpPr/>
          <p:nvPr/>
        </p:nvSpPr>
        <p:spPr>
          <a:xfrm>
            <a:off x="6300192" y="2132856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xmlns="" id="{0DE09476-8719-C848-B38C-7623726E2E0C}"/>
              </a:ext>
            </a:extLst>
          </p:cNvPr>
          <p:cNvSpPr/>
          <p:nvPr/>
        </p:nvSpPr>
        <p:spPr>
          <a:xfrm>
            <a:off x="1043608" y="4510634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xmlns="" id="{B75B7D5E-A9B3-F442-9CBD-62BDB1EDBB95}"/>
              </a:ext>
            </a:extLst>
          </p:cNvPr>
          <p:cNvSpPr/>
          <p:nvPr/>
        </p:nvSpPr>
        <p:spPr>
          <a:xfrm>
            <a:off x="6300192" y="4510634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xmlns="" id="{B2124F09-CFCD-6B47-92A2-24DB0FECB5D6}"/>
              </a:ext>
            </a:extLst>
          </p:cNvPr>
          <p:cNvSpPr/>
          <p:nvPr/>
        </p:nvSpPr>
        <p:spPr>
          <a:xfrm>
            <a:off x="3671900" y="4510634"/>
            <a:ext cx="1368152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20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xmlns="" id="{DA56BE83-4DA4-E34C-A6F4-2C3643CE3C5A}"/>
              </a:ext>
            </a:extLst>
          </p:cNvPr>
          <p:cNvSpPr/>
          <p:nvPr/>
        </p:nvSpPr>
        <p:spPr>
          <a:xfrm>
            <a:off x="2555776" y="2472915"/>
            <a:ext cx="3672408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xmlns="" id="{52743AAD-C332-5241-91AB-F372C7AD0559}"/>
              </a:ext>
            </a:extLst>
          </p:cNvPr>
          <p:cNvSpPr/>
          <p:nvPr/>
        </p:nvSpPr>
        <p:spPr>
          <a:xfrm>
            <a:off x="5078689" y="4807143"/>
            <a:ext cx="1221503" cy="64807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xmlns="" id="{4FBA6546-7E7F-D144-9289-43990A17E964}"/>
              </a:ext>
            </a:extLst>
          </p:cNvPr>
          <p:cNvSpPr/>
          <p:nvPr/>
        </p:nvSpPr>
        <p:spPr>
          <a:xfrm>
            <a:off x="2436014" y="4860625"/>
            <a:ext cx="1221503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xmlns="" id="{91A64F79-F20C-5341-9154-D6703CFDCA9D}"/>
              </a:ext>
            </a:extLst>
          </p:cNvPr>
          <p:cNvSpPr txBox="1"/>
          <p:nvPr/>
        </p:nvSpPr>
        <p:spPr>
          <a:xfrm>
            <a:off x="3940478" y="22675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xmlns="" id="{283FC4A2-F126-2B42-89E5-1389D31CD659}"/>
              </a:ext>
            </a:extLst>
          </p:cNvPr>
          <p:cNvSpPr txBox="1"/>
          <p:nvPr/>
        </p:nvSpPr>
        <p:spPr>
          <a:xfrm>
            <a:off x="2716342" y="4581128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xmlns="" id="{863A0FB5-68E5-874E-986C-82EB301C6306}"/>
              </a:ext>
            </a:extLst>
          </p:cNvPr>
          <p:cNvSpPr txBox="1"/>
          <p:nvPr/>
        </p:nvSpPr>
        <p:spPr>
          <a:xfrm>
            <a:off x="5004048" y="45718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民、個人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2252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オープンデータによって、市民の多様なニーズに応えるためのサービスの多様化や付加価値化が可能となります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xmlns="" id="{0DE09476-8719-C848-B38C-7623726E2E0C}"/>
              </a:ext>
            </a:extLst>
          </p:cNvPr>
          <p:cNvSpPr/>
          <p:nvPr/>
        </p:nvSpPr>
        <p:spPr>
          <a:xfrm>
            <a:off x="1043608" y="3502522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xmlns="" id="{B75B7D5E-A9B3-F442-9CBD-62BDB1EDBB95}"/>
              </a:ext>
            </a:extLst>
          </p:cNvPr>
          <p:cNvSpPr/>
          <p:nvPr/>
        </p:nvSpPr>
        <p:spPr>
          <a:xfrm>
            <a:off x="6300192" y="4150404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xmlns="" id="{B2124F09-CFCD-6B47-92A2-24DB0FECB5D6}"/>
              </a:ext>
            </a:extLst>
          </p:cNvPr>
          <p:cNvSpPr/>
          <p:nvPr/>
        </p:nvSpPr>
        <p:spPr>
          <a:xfrm>
            <a:off x="3671900" y="3502522"/>
            <a:ext cx="1368152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20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xmlns="" id="{52743AAD-C332-5241-91AB-F372C7AD0559}"/>
              </a:ext>
            </a:extLst>
          </p:cNvPr>
          <p:cNvSpPr/>
          <p:nvPr/>
        </p:nvSpPr>
        <p:spPr>
          <a:xfrm rot="20886756">
            <a:off x="5059371" y="3614834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xmlns="" id="{4FBA6546-7E7F-D144-9289-43990A17E964}"/>
              </a:ext>
            </a:extLst>
          </p:cNvPr>
          <p:cNvSpPr/>
          <p:nvPr/>
        </p:nvSpPr>
        <p:spPr>
          <a:xfrm>
            <a:off x="2436014" y="3852513"/>
            <a:ext cx="1221503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xmlns="" id="{C33373D2-C9E1-F84F-9F22-D151C047FCB6}"/>
              </a:ext>
            </a:extLst>
          </p:cNvPr>
          <p:cNvSpPr/>
          <p:nvPr/>
        </p:nvSpPr>
        <p:spPr>
          <a:xfrm>
            <a:off x="6300192" y="5148715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xmlns="" id="{54AF9F93-86C7-7D4E-92D1-A629A55F1697}"/>
              </a:ext>
            </a:extLst>
          </p:cNvPr>
          <p:cNvSpPr/>
          <p:nvPr/>
        </p:nvSpPr>
        <p:spPr>
          <a:xfrm>
            <a:off x="6300192" y="2166762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3" name="円/楕円 22">
            <a:extLst>
              <a:ext uri="{FF2B5EF4-FFF2-40B4-BE49-F238E27FC236}">
                <a16:creationId xmlns:a16="http://schemas.microsoft.com/office/drawing/2014/main" xmlns="" id="{355DBF39-536D-4B4A-8B61-A732BAED1E8E}"/>
              </a:ext>
            </a:extLst>
          </p:cNvPr>
          <p:cNvSpPr/>
          <p:nvPr/>
        </p:nvSpPr>
        <p:spPr>
          <a:xfrm>
            <a:off x="6300192" y="3165073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xmlns="" id="{3E1BA51A-411E-404C-8CF0-DC3694AB9C06}"/>
              </a:ext>
            </a:extLst>
          </p:cNvPr>
          <p:cNvSpPr/>
          <p:nvPr/>
        </p:nvSpPr>
        <p:spPr>
          <a:xfrm rot="19929983">
            <a:off x="4865153" y="3028518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xmlns="" id="{043851D7-4737-E44F-AB1F-67FB88E19D30}"/>
              </a:ext>
            </a:extLst>
          </p:cNvPr>
          <p:cNvSpPr/>
          <p:nvPr/>
        </p:nvSpPr>
        <p:spPr>
          <a:xfrm rot="713244" flipV="1">
            <a:off x="5086864" y="4216655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xmlns="" id="{ED0DBDD8-2853-3547-9722-81CFA938A166}"/>
              </a:ext>
            </a:extLst>
          </p:cNvPr>
          <p:cNvSpPr/>
          <p:nvPr/>
        </p:nvSpPr>
        <p:spPr>
          <a:xfrm rot="1670017" flipV="1">
            <a:off x="4876007" y="4835548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xmlns="" id="{450B6D2A-E61C-9D4B-89AD-7CE15629FC67}"/>
              </a:ext>
            </a:extLst>
          </p:cNvPr>
          <p:cNvSpPr txBox="1"/>
          <p:nvPr/>
        </p:nvSpPr>
        <p:spPr>
          <a:xfrm>
            <a:off x="2716342" y="3635732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xmlns="" id="{1FD4AA88-6CD0-A140-9629-B2ED66016379}"/>
              </a:ext>
            </a:extLst>
          </p:cNvPr>
          <p:cNvSpPr txBox="1"/>
          <p:nvPr/>
        </p:nvSpPr>
        <p:spPr>
          <a:xfrm>
            <a:off x="4644008" y="2699628"/>
            <a:ext cx="1092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民、個人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9032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さまざまなオープンデータを集めたデータプラットフォームなどの新しいサービスが生まれます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xmlns="" id="{B2124F09-CFCD-6B47-92A2-24DB0FECB5D6}"/>
              </a:ext>
            </a:extLst>
          </p:cNvPr>
          <p:cNvSpPr/>
          <p:nvPr/>
        </p:nvSpPr>
        <p:spPr>
          <a:xfrm>
            <a:off x="4723285" y="3660688"/>
            <a:ext cx="1368152" cy="13681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プラットフォーム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xmlns="" id="{52743AAD-C332-5241-91AB-F372C7AD0559}"/>
              </a:ext>
            </a:extLst>
          </p:cNvPr>
          <p:cNvSpPr/>
          <p:nvPr/>
        </p:nvSpPr>
        <p:spPr>
          <a:xfrm rot="20886756">
            <a:off x="3512763" y="4349911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xmlns="" id="{4FBA6546-7E7F-D144-9289-43990A17E964}"/>
              </a:ext>
            </a:extLst>
          </p:cNvPr>
          <p:cNvSpPr/>
          <p:nvPr/>
        </p:nvSpPr>
        <p:spPr>
          <a:xfrm>
            <a:off x="1626941" y="251604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xmlns="" id="{54AF9F93-86C7-7D4E-92D1-A629A55F1697}"/>
              </a:ext>
            </a:extLst>
          </p:cNvPr>
          <p:cNvSpPr/>
          <p:nvPr/>
        </p:nvSpPr>
        <p:spPr>
          <a:xfrm>
            <a:off x="2572070" y="229265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xmlns="" id="{3E1BA51A-411E-404C-8CF0-DC3694AB9C06}"/>
              </a:ext>
            </a:extLst>
          </p:cNvPr>
          <p:cNvSpPr/>
          <p:nvPr/>
        </p:nvSpPr>
        <p:spPr>
          <a:xfrm rot="20095317" flipV="1">
            <a:off x="3480916" y="4992511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xmlns="" id="{043851D7-4737-E44F-AB1F-67FB88E19D30}"/>
              </a:ext>
            </a:extLst>
          </p:cNvPr>
          <p:cNvSpPr/>
          <p:nvPr/>
        </p:nvSpPr>
        <p:spPr>
          <a:xfrm rot="1021602" flipV="1">
            <a:off x="3534041" y="3769578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xmlns="" id="{ED0DBDD8-2853-3547-9722-81CFA938A166}"/>
              </a:ext>
            </a:extLst>
          </p:cNvPr>
          <p:cNvSpPr/>
          <p:nvPr/>
        </p:nvSpPr>
        <p:spPr>
          <a:xfrm rot="1734900" flipV="1">
            <a:off x="3418635" y="3117893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>
            <a:extLst>
              <a:ext uri="{FF2B5EF4-FFF2-40B4-BE49-F238E27FC236}">
                <a16:creationId xmlns:a16="http://schemas.microsoft.com/office/drawing/2014/main" xmlns="" id="{062E1A62-1DA5-C342-8289-9244ABF5C5E7}"/>
              </a:ext>
            </a:extLst>
          </p:cNvPr>
          <p:cNvSpPr/>
          <p:nvPr/>
        </p:nvSpPr>
        <p:spPr>
          <a:xfrm>
            <a:off x="2572070" y="3289333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xmlns="" id="{704EA7FB-AE52-A142-BBBC-7B7B9739C8BC}"/>
              </a:ext>
            </a:extLst>
          </p:cNvPr>
          <p:cNvSpPr/>
          <p:nvPr/>
        </p:nvSpPr>
        <p:spPr>
          <a:xfrm>
            <a:off x="2585182" y="529140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xmlns="" id="{387E628C-677C-0942-9DAB-78C8F4A7E3E6}"/>
              </a:ext>
            </a:extLst>
          </p:cNvPr>
          <p:cNvSpPr/>
          <p:nvPr/>
        </p:nvSpPr>
        <p:spPr>
          <a:xfrm>
            <a:off x="618750" y="229398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xmlns="" id="{F63F2242-AE92-1640-B420-5D81C338753D}"/>
              </a:ext>
            </a:extLst>
          </p:cNvPr>
          <p:cNvSpPr/>
          <p:nvPr/>
        </p:nvSpPr>
        <p:spPr>
          <a:xfrm>
            <a:off x="618750" y="3290660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8" name="円/楕円 37">
            <a:extLst>
              <a:ext uri="{FF2B5EF4-FFF2-40B4-BE49-F238E27FC236}">
                <a16:creationId xmlns:a16="http://schemas.microsoft.com/office/drawing/2014/main" xmlns="" id="{B2266967-43F1-F64D-9A59-D8C5CE13E46B}"/>
              </a:ext>
            </a:extLst>
          </p:cNvPr>
          <p:cNvSpPr/>
          <p:nvPr/>
        </p:nvSpPr>
        <p:spPr>
          <a:xfrm>
            <a:off x="611560" y="4288099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xmlns="" id="{AC0B1D71-37B0-7848-883E-88BA90B9D1B1}"/>
              </a:ext>
            </a:extLst>
          </p:cNvPr>
          <p:cNvSpPr/>
          <p:nvPr/>
        </p:nvSpPr>
        <p:spPr>
          <a:xfrm>
            <a:off x="631862" y="529273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40" name="右矢印 39">
            <a:extLst>
              <a:ext uri="{FF2B5EF4-FFF2-40B4-BE49-F238E27FC236}">
                <a16:creationId xmlns:a16="http://schemas.microsoft.com/office/drawing/2014/main" xmlns="" id="{43EE668D-FDDB-A64F-BF3F-430660D34C91}"/>
              </a:ext>
            </a:extLst>
          </p:cNvPr>
          <p:cNvSpPr/>
          <p:nvPr/>
        </p:nvSpPr>
        <p:spPr>
          <a:xfrm>
            <a:off x="1626941" y="351667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右矢印 40">
            <a:extLst>
              <a:ext uri="{FF2B5EF4-FFF2-40B4-BE49-F238E27FC236}">
                <a16:creationId xmlns:a16="http://schemas.microsoft.com/office/drawing/2014/main" xmlns="" id="{A41A5322-F25F-B042-8B67-B5B2089BE28C}"/>
              </a:ext>
            </a:extLst>
          </p:cNvPr>
          <p:cNvSpPr/>
          <p:nvPr/>
        </p:nvSpPr>
        <p:spPr>
          <a:xfrm>
            <a:off x="1626941" y="454548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右矢印 41">
            <a:extLst>
              <a:ext uri="{FF2B5EF4-FFF2-40B4-BE49-F238E27FC236}">
                <a16:creationId xmlns:a16="http://schemas.microsoft.com/office/drawing/2014/main" xmlns="" id="{BB5EB47F-0D33-7944-89EB-2CD74C16E5B4}"/>
              </a:ext>
            </a:extLst>
          </p:cNvPr>
          <p:cNvSpPr/>
          <p:nvPr/>
        </p:nvSpPr>
        <p:spPr>
          <a:xfrm>
            <a:off x="1626941" y="554611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xmlns="" id="{459093D6-FFA7-0742-BA3A-578C978E33BA}"/>
              </a:ext>
            </a:extLst>
          </p:cNvPr>
          <p:cNvSpPr/>
          <p:nvPr/>
        </p:nvSpPr>
        <p:spPr>
          <a:xfrm>
            <a:off x="7387581" y="3717032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5" name="右矢印 34">
            <a:extLst>
              <a:ext uri="{FF2B5EF4-FFF2-40B4-BE49-F238E27FC236}">
                <a16:creationId xmlns:a16="http://schemas.microsoft.com/office/drawing/2014/main" xmlns="" id="{164449AD-6D85-5247-A813-444F6E8E7DFD}"/>
              </a:ext>
            </a:extLst>
          </p:cNvPr>
          <p:cNvSpPr/>
          <p:nvPr/>
        </p:nvSpPr>
        <p:spPr>
          <a:xfrm>
            <a:off x="6166078" y="4013541"/>
            <a:ext cx="1221503" cy="64807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xmlns="" id="{D95B2757-6FB5-0847-8B76-77DBFE7F5697}"/>
              </a:ext>
            </a:extLst>
          </p:cNvPr>
          <p:cNvSpPr/>
          <p:nvPr/>
        </p:nvSpPr>
        <p:spPr>
          <a:xfrm>
            <a:off x="2568198" y="4304026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319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オープンなデータプラットフォームによって、さらに多様なサービスが生まれます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xmlns="" id="{B2124F09-CFCD-6B47-92A2-24DB0FECB5D6}"/>
              </a:ext>
            </a:extLst>
          </p:cNvPr>
          <p:cNvSpPr/>
          <p:nvPr/>
        </p:nvSpPr>
        <p:spPr>
          <a:xfrm>
            <a:off x="4723285" y="3660688"/>
            <a:ext cx="1368152" cy="13681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プラットフォーム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xmlns="" id="{52743AAD-C332-5241-91AB-F372C7AD0559}"/>
              </a:ext>
            </a:extLst>
          </p:cNvPr>
          <p:cNvSpPr/>
          <p:nvPr/>
        </p:nvSpPr>
        <p:spPr>
          <a:xfrm rot="20886756">
            <a:off x="3512763" y="4349911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xmlns="" id="{4FBA6546-7E7F-D144-9289-43990A17E964}"/>
              </a:ext>
            </a:extLst>
          </p:cNvPr>
          <p:cNvSpPr/>
          <p:nvPr/>
        </p:nvSpPr>
        <p:spPr>
          <a:xfrm>
            <a:off x="1626941" y="251604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xmlns="" id="{54AF9F93-86C7-7D4E-92D1-A629A55F1697}"/>
              </a:ext>
            </a:extLst>
          </p:cNvPr>
          <p:cNvSpPr/>
          <p:nvPr/>
        </p:nvSpPr>
        <p:spPr>
          <a:xfrm>
            <a:off x="2572070" y="229265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xmlns="" id="{3E1BA51A-411E-404C-8CF0-DC3694AB9C06}"/>
              </a:ext>
            </a:extLst>
          </p:cNvPr>
          <p:cNvSpPr/>
          <p:nvPr/>
        </p:nvSpPr>
        <p:spPr>
          <a:xfrm rot="20095317" flipV="1">
            <a:off x="3480916" y="4992511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xmlns="" id="{043851D7-4737-E44F-AB1F-67FB88E19D30}"/>
              </a:ext>
            </a:extLst>
          </p:cNvPr>
          <p:cNvSpPr/>
          <p:nvPr/>
        </p:nvSpPr>
        <p:spPr>
          <a:xfrm rot="1021602" flipV="1">
            <a:off x="3534041" y="3769578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xmlns="" id="{ED0DBDD8-2853-3547-9722-81CFA938A166}"/>
              </a:ext>
            </a:extLst>
          </p:cNvPr>
          <p:cNvSpPr/>
          <p:nvPr/>
        </p:nvSpPr>
        <p:spPr>
          <a:xfrm rot="1734900" flipV="1">
            <a:off x="3418635" y="3117893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>
            <a:extLst>
              <a:ext uri="{FF2B5EF4-FFF2-40B4-BE49-F238E27FC236}">
                <a16:creationId xmlns:a16="http://schemas.microsoft.com/office/drawing/2014/main" xmlns="" id="{9C9A9058-33F9-6348-8F6C-C5F6300EE181}"/>
              </a:ext>
            </a:extLst>
          </p:cNvPr>
          <p:cNvSpPr/>
          <p:nvPr/>
        </p:nvSpPr>
        <p:spPr>
          <a:xfrm>
            <a:off x="2564880" y="4286772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xmlns="" id="{704EA7FB-AE52-A142-BBBC-7B7B9739C8BC}"/>
              </a:ext>
            </a:extLst>
          </p:cNvPr>
          <p:cNvSpPr/>
          <p:nvPr/>
        </p:nvSpPr>
        <p:spPr>
          <a:xfrm>
            <a:off x="2585182" y="529140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xmlns="" id="{387E628C-677C-0942-9DAB-78C8F4A7E3E6}"/>
              </a:ext>
            </a:extLst>
          </p:cNvPr>
          <p:cNvSpPr/>
          <p:nvPr/>
        </p:nvSpPr>
        <p:spPr>
          <a:xfrm>
            <a:off x="618750" y="229398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xmlns="" id="{F63F2242-AE92-1640-B420-5D81C338753D}"/>
              </a:ext>
            </a:extLst>
          </p:cNvPr>
          <p:cNvSpPr/>
          <p:nvPr/>
        </p:nvSpPr>
        <p:spPr>
          <a:xfrm>
            <a:off x="618750" y="3290660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8" name="円/楕円 37">
            <a:extLst>
              <a:ext uri="{FF2B5EF4-FFF2-40B4-BE49-F238E27FC236}">
                <a16:creationId xmlns:a16="http://schemas.microsoft.com/office/drawing/2014/main" xmlns="" id="{B2266967-43F1-F64D-9A59-D8C5CE13E46B}"/>
              </a:ext>
            </a:extLst>
          </p:cNvPr>
          <p:cNvSpPr/>
          <p:nvPr/>
        </p:nvSpPr>
        <p:spPr>
          <a:xfrm>
            <a:off x="611560" y="4288099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xmlns="" id="{AC0B1D71-37B0-7848-883E-88BA90B9D1B1}"/>
              </a:ext>
            </a:extLst>
          </p:cNvPr>
          <p:cNvSpPr/>
          <p:nvPr/>
        </p:nvSpPr>
        <p:spPr>
          <a:xfrm>
            <a:off x="631862" y="529273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40" name="右矢印 39">
            <a:extLst>
              <a:ext uri="{FF2B5EF4-FFF2-40B4-BE49-F238E27FC236}">
                <a16:creationId xmlns:a16="http://schemas.microsoft.com/office/drawing/2014/main" xmlns="" id="{43EE668D-FDDB-A64F-BF3F-430660D34C91}"/>
              </a:ext>
            </a:extLst>
          </p:cNvPr>
          <p:cNvSpPr/>
          <p:nvPr/>
        </p:nvSpPr>
        <p:spPr>
          <a:xfrm>
            <a:off x="1626941" y="351667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右矢印 40">
            <a:extLst>
              <a:ext uri="{FF2B5EF4-FFF2-40B4-BE49-F238E27FC236}">
                <a16:creationId xmlns:a16="http://schemas.microsoft.com/office/drawing/2014/main" xmlns="" id="{A41A5322-F25F-B042-8B67-B5B2089BE28C}"/>
              </a:ext>
            </a:extLst>
          </p:cNvPr>
          <p:cNvSpPr/>
          <p:nvPr/>
        </p:nvSpPr>
        <p:spPr>
          <a:xfrm>
            <a:off x="1626941" y="454548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右矢印 41">
            <a:extLst>
              <a:ext uri="{FF2B5EF4-FFF2-40B4-BE49-F238E27FC236}">
                <a16:creationId xmlns:a16="http://schemas.microsoft.com/office/drawing/2014/main" xmlns="" id="{BB5EB47F-0D33-7944-89EB-2CD74C16E5B4}"/>
              </a:ext>
            </a:extLst>
          </p:cNvPr>
          <p:cNvSpPr/>
          <p:nvPr/>
        </p:nvSpPr>
        <p:spPr>
          <a:xfrm>
            <a:off x="1626941" y="554611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xmlns="" id="{F4C55546-365B-424E-A5F4-4D73A97D7296}"/>
              </a:ext>
            </a:extLst>
          </p:cNvPr>
          <p:cNvSpPr/>
          <p:nvPr/>
        </p:nvSpPr>
        <p:spPr>
          <a:xfrm>
            <a:off x="7326427" y="3018248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5" name="円/楕円 44">
            <a:extLst>
              <a:ext uri="{FF2B5EF4-FFF2-40B4-BE49-F238E27FC236}">
                <a16:creationId xmlns:a16="http://schemas.microsoft.com/office/drawing/2014/main" xmlns="" id="{B82EA5AE-A9B4-DC48-9488-B1141F23BC15}"/>
              </a:ext>
            </a:extLst>
          </p:cNvPr>
          <p:cNvSpPr/>
          <p:nvPr/>
        </p:nvSpPr>
        <p:spPr>
          <a:xfrm>
            <a:off x="7326427" y="3612435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6" name="円/楕円 45">
            <a:extLst>
              <a:ext uri="{FF2B5EF4-FFF2-40B4-BE49-F238E27FC236}">
                <a16:creationId xmlns:a16="http://schemas.microsoft.com/office/drawing/2014/main" xmlns="" id="{F858CC6F-B40C-B547-82B5-63668A55956F}"/>
              </a:ext>
            </a:extLst>
          </p:cNvPr>
          <p:cNvSpPr/>
          <p:nvPr/>
        </p:nvSpPr>
        <p:spPr>
          <a:xfrm>
            <a:off x="7326426" y="184482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xmlns="" id="{D616A591-2828-B848-A406-34934E7A05E2}"/>
              </a:ext>
            </a:extLst>
          </p:cNvPr>
          <p:cNvSpPr/>
          <p:nvPr/>
        </p:nvSpPr>
        <p:spPr>
          <a:xfrm>
            <a:off x="7326427" y="244218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xmlns="" id="{433DEDDF-8995-FD41-B4D7-3BD601C3BCFF}"/>
              </a:ext>
            </a:extLst>
          </p:cNvPr>
          <p:cNvSpPr/>
          <p:nvPr/>
        </p:nvSpPr>
        <p:spPr>
          <a:xfrm>
            <a:off x="7354401" y="5362827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xmlns="" id="{42D6D54C-9A8C-FC4B-A9B0-279AD493613B}"/>
              </a:ext>
            </a:extLst>
          </p:cNvPr>
          <p:cNvSpPr/>
          <p:nvPr/>
        </p:nvSpPr>
        <p:spPr>
          <a:xfrm>
            <a:off x="7354401" y="595701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xmlns="" id="{5B25D7CE-C807-864A-92E8-1031D80DA6DA}"/>
              </a:ext>
            </a:extLst>
          </p:cNvPr>
          <p:cNvSpPr/>
          <p:nvPr/>
        </p:nvSpPr>
        <p:spPr>
          <a:xfrm>
            <a:off x="7354400" y="4189403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5" name="円/楕円 34">
            <a:extLst>
              <a:ext uri="{FF2B5EF4-FFF2-40B4-BE49-F238E27FC236}">
                <a16:creationId xmlns:a16="http://schemas.microsoft.com/office/drawing/2014/main" xmlns="" id="{327590F6-14E9-1F40-8657-E379FAA5AD5E}"/>
              </a:ext>
            </a:extLst>
          </p:cNvPr>
          <p:cNvSpPr/>
          <p:nvPr/>
        </p:nvSpPr>
        <p:spPr>
          <a:xfrm>
            <a:off x="7354401" y="4786763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xmlns="" id="{3F4B8F1C-E405-6844-9E39-5CD965FD95BE}"/>
              </a:ext>
            </a:extLst>
          </p:cNvPr>
          <p:cNvCxnSpPr>
            <a:cxnSpLocks/>
            <a:stCxn id="15" idx="6"/>
            <a:endCxn id="45" idx="2"/>
          </p:cNvCxnSpPr>
          <p:nvPr/>
        </p:nvCxnSpPr>
        <p:spPr>
          <a:xfrm flipV="1">
            <a:off x="6091437" y="3891406"/>
            <a:ext cx="1234990" cy="453358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xmlns="" id="{3110606E-E4F1-5442-8E1A-B47F68CFC437}"/>
              </a:ext>
            </a:extLst>
          </p:cNvPr>
          <p:cNvCxnSpPr>
            <a:cxnSpLocks/>
            <a:endCxn id="34" idx="2"/>
          </p:cNvCxnSpPr>
          <p:nvPr/>
        </p:nvCxnSpPr>
        <p:spPr>
          <a:xfrm>
            <a:off x="6091437" y="4380768"/>
            <a:ext cx="1262963" cy="87606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xmlns="" id="{413BA102-C609-694B-9515-9BEB03B30C00}"/>
              </a:ext>
            </a:extLst>
          </p:cNvPr>
          <p:cNvCxnSpPr>
            <a:cxnSpLocks/>
            <a:stCxn id="15" idx="7"/>
            <a:endCxn id="47" idx="2"/>
          </p:cNvCxnSpPr>
          <p:nvPr/>
        </p:nvCxnSpPr>
        <p:spPr>
          <a:xfrm flipV="1">
            <a:off x="5891076" y="2721155"/>
            <a:ext cx="1435351" cy="1139894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xmlns="" id="{45BD0D71-4D2D-B841-9CEF-D2520531ACDD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891076" y="2123795"/>
            <a:ext cx="1435350" cy="1737254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xmlns="" id="{2BD96727-B429-E54C-9315-A7C6C5A0B8D4}"/>
              </a:ext>
            </a:extLst>
          </p:cNvPr>
          <p:cNvCxnSpPr>
            <a:cxnSpLocks/>
            <a:stCxn id="15" idx="6"/>
            <a:endCxn id="43" idx="2"/>
          </p:cNvCxnSpPr>
          <p:nvPr/>
        </p:nvCxnSpPr>
        <p:spPr>
          <a:xfrm flipV="1">
            <a:off x="6091437" y="3297219"/>
            <a:ext cx="1234990" cy="1047545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xmlns="" id="{C0ABE4AD-2D7D-3C44-A6B2-DA41EE8C484E}"/>
              </a:ext>
            </a:extLst>
          </p:cNvPr>
          <p:cNvCxnSpPr>
            <a:cxnSpLocks/>
            <a:stCxn id="15" idx="6"/>
            <a:endCxn id="35" idx="2"/>
          </p:cNvCxnSpPr>
          <p:nvPr/>
        </p:nvCxnSpPr>
        <p:spPr>
          <a:xfrm>
            <a:off x="6091437" y="4344764"/>
            <a:ext cx="1262964" cy="72097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xmlns="" id="{99E09110-F2D1-C64E-AF14-087DF77999A4}"/>
              </a:ext>
            </a:extLst>
          </p:cNvPr>
          <p:cNvCxnSpPr>
            <a:endCxn id="32" idx="2"/>
          </p:cNvCxnSpPr>
          <p:nvPr/>
        </p:nvCxnSpPr>
        <p:spPr>
          <a:xfrm>
            <a:off x="5891076" y="4881545"/>
            <a:ext cx="1463325" cy="760253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xmlns="" id="{9653269C-1B5E-EC4A-8C2A-0A2BF6371272}"/>
              </a:ext>
            </a:extLst>
          </p:cNvPr>
          <p:cNvCxnSpPr>
            <a:endCxn id="33" idx="2"/>
          </p:cNvCxnSpPr>
          <p:nvPr/>
        </p:nvCxnSpPr>
        <p:spPr>
          <a:xfrm>
            <a:off x="5891076" y="4902705"/>
            <a:ext cx="1463325" cy="133328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円/楕円 47">
            <a:extLst>
              <a:ext uri="{FF2B5EF4-FFF2-40B4-BE49-F238E27FC236}">
                <a16:creationId xmlns:a16="http://schemas.microsoft.com/office/drawing/2014/main" xmlns="" id="{85AF3A4C-4BAB-894A-94ED-71A55787DECD}"/>
              </a:ext>
            </a:extLst>
          </p:cNvPr>
          <p:cNvSpPr/>
          <p:nvPr/>
        </p:nvSpPr>
        <p:spPr>
          <a:xfrm>
            <a:off x="2555776" y="3276507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5022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3.3 </a:t>
            </a:r>
            <a:r>
              <a:rPr lang="ja-JP" altLang="en-US">
                <a:latin typeface="+mn-ea"/>
                <a:ea typeface="+mn-ea"/>
              </a:rPr>
              <a:t>データによる課題解決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ビジネス、行政、教育など、あらゆる分野において、正しいデータ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エビデンス、証左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に基づいて議論し、意思決定を行うことが重要です</a:t>
            </a:r>
          </a:p>
        </p:txBody>
      </p:sp>
      <p:graphicFrame>
        <p:nvGraphicFramePr>
          <p:cNvPr id="2" name="図表 1">
            <a:extLst>
              <a:ext uri="{FF2B5EF4-FFF2-40B4-BE49-F238E27FC236}">
                <a16:creationId xmlns:a16="http://schemas.microsoft.com/office/drawing/2014/main" xmlns="" id="{CED0BE3F-0922-C441-9B0A-2E4275F07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4014875"/>
              </p:ext>
            </p:extLst>
          </p:nvPr>
        </p:nvGraphicFramePr>
        <p:xfrm>
          <a:off x="5339788" y="2085983"/>
          <a:ext cx="3624700" cy="3647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B577891C-AAD8-3941-A96B-FB854E296549}"/>
              </a:ext>
            </a:extLst>
          </p:cNvPr>
          <p:cNvSpPr txBox="1"/>
          <p:nvPr/>
        </p:nvSpPr>
        <p:spPr>
          <a:xfrm>
            <a:off x="271570" y="1842078"/>
            <a:ext cx="5068218" cy="4858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220"/>
              </a:lnSpc>
              <a:buFont typeface="+mj-lt"/>
              <a:buAutoNum type="arabicPeriod"/>
            </a:pPr>
            <a:r>
              <a:rPr kumimoji="1" lang="ja-JP" altLang="en-US" sz="1600"/>
              <a:t>問題の明確化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整理と分析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初めに、解決すべき問題が何かを明確化します。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2"/>
            </a:pPr>
            <a:r>
              <a:rPr kumimoji="1" lang="ja-JP" altLang="en-US" sz="1600"/>
              <a:t>情報の収集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問題を解決するために必要な情報を収集します。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3"/>
            </a:pPr>
            <a:r>
              <a:rPr kumimoji="1" lang="ja-JP" altLang="en-US" sz="1600"/>
              <a:t>情報の整理と分析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集められた情報をわかりやすい表現に変換したり、問題を制約している条件にあっているかなどを整理・分析します。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4"/>
            </a:pPr>
            <a:r>
              <a:rPr kumimoji="1" lang="ja-JP" altLang="en-US" sz="1600"/>
              <a:t>解決案の立案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検討と評価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当初の目的に照らしあわせ、整理・分析の結果に基づいて意思決定し、具体的な解決案を作成します。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5"/>
            </a:pPr>
            <a:r>
              <a:rPr kumimoji="1" lang="ja-JP" altLang="en-US" sz="1600"/>
              <a:t>解決案の実行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実施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解決案を実行し、当初の問題の解決をはかります。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6"/>
            </a:pPr>
            <a:r>
              <a:rPr kumimoji="1" lang="ja-JP" altLang="en-US" sz="1600"/>
              <a:t>評価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反省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実施した内容を評価し、なぜうまくいったのか、なぜうまくいかなかったのかを反省し、次の問題解決に役だてます。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xmlns="" id="{D7F4A51A-2CA1-B544-AF8D-7537693465CA}"/>
              </a:ext>
            </a:extLst>
          </p:cNvPr>
          <p:cNvSpPr txBox="1"/>
          <p:nvPr/>
        </p:nvSpPr>
        <p:spPr>
          <a:xfrm>
            <a:off x="6789705" y="3636313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PDCA</a:t>
            </a:r>
          </a:p>
          <a:p>
            <a:r>
              <a:rPr kumimoji="1" lang="ja-JP" altLang="en-US" sz="1600"/>
              <a:t>サイクル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909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3.3 </a:t>
            </a:r>
            <a:r>
              <a:rPr lang="ja-JP" altLang="en-US">
                <a:latin typeface="+mn-ea"/>
                <a:ea typeface="+mn-ea"/>
              </a:rPr>
              <a:t>データによる課題解決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PDCA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サイクルの「情報収集」を支援します。収集しやすいこと、整理分析しやすいことが要求されます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472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オープンデータの役割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オープンデータは、政府・自治体内における課題解決においても、民間企業等における課題解決においても、課題解決に必要な、「情報の収集」を支援します。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課題解決におけるオープンデータの利活用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</a:t>
            </a:r>
            <a:r>
              <a:rPr kumimoji="1" lang="en-US" altLang="ja-JP" sz="1600" dirty="0"/>
              <a:t>=</a:t>
            </a:r>
            <a:r>
              <a:rPr kumimoji="1" lang="ja-JP" altLang="en-US" sz="1600"/>
              <a:t>情報が得られれば課題解決ができるわけではありません。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収集された情報を、わかりやすい表現に変換したり、問題を制約している条件にあっているかなどを整理・分析することによって、解決案の立案を支援します。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ja-JP" sz="1600" dirty="0"/>
          </a:p>
          <a:p>
            <a:pPr lvl="1">
              <a:lnSpc>
                <a:spcPct val="150000"/>
              </a:lnSpc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オープンデータへの要求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従って、課題解決のためには、オープンデータは収集しやすいこと、整理・分析などをし易いことが要求されます。</a:t>
            </a:r>
            <a:endParaRPr kumimoji="1" lang="en-US" altLang="ja-JP" sz="1600" dirty="0"/>
          </a:p>
        </p:txBody>
      </p:sp>
      <p:sp>
        <p:nvSpPr>
          <p:cNvPr id="12" name="下矢印 11">
            <a:extLst>
              <a:ext uri="{FF2B5EF4-FFF2-40B4-BE49-F238E27FC236}">
                <a16:creationId xmlns:a16="http://schemas.microsoft.com/office/drawing/2014/main" xmlns="" id="{CB2B0875-4442-164A-ABFB-EAED109A05DC}"/>
              </a:ext>
            </a:extLst>
          </p:cNvPr>
          <p:cNvSpPr/>
          <p:nvPr/>
        </p:nvSpPr>
        <p:spPr>
          <a:xfrm>
            <a:off x="1835696" y="4509120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157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xmlns="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xmlns="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xmlns="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xmlns="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４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xmlns="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4017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４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１　日本政府のオープンデータ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xmlns="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373531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４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自治体のオープンデータ</a:t>
            </a:r>
            <a:endParaRPr lang="ja-JP" altLang="en-US" sz="2200" dirty="0">
              <a:latin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0213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4.1 </a:t>
            </a:r>
            <a:r>
              <a:rPr lang="ja-JP" altLang="en-US">
                <a:latin typeface="+mn-ea"/>
                <a:ea typeface="+mn-ea"/>
              </a:rPr>
              <a:t>日本政府のオープンデータ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日本政府のデータカタログサイト「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DATA.GO.JP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」では、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万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種類以上のデータセットが公開されています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xmlns="" id="{8DF6AF4A-7FD0-984C-8AF5-AAEA75CAF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01" y="1829585"/>
            <a:ext cx="4070366" cy="292143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xmlns="" id="{B7127D2C-9F4E-0946-94BE-A49BDC54FB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368" y="2664756"/>
            <a:ext cx="5652120" cy="380254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FDB04A57-5E12-0B4A-A9ED-E9D9256A68CB}"/>
              </a:ext>
            </a:extLst>
          </p:cNvPr>
          <p:cNvSpPr txBox="1"/>
          <p:nvPr/>
        </p:nvSpPr>
        <p:spPr>
          <a:xfrm>
            <a:off x="238725" y="5470662"/>
            <a:ext cx="291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ja-JP" sz="1200" dirty="0">
                <a:hlinkClick r:id="rId5"/>
              </a:rPr>
              <a:t>http://www.data.go.jp/data/dataset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9229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4.1 </a:t>
            </a:r>
            <a:r>
              <a:rPr lang="ja-JP" altLang="en-US">
                <a:latin typeface="+mn-ea"/>
                <a:ea typeface="+mn-ea"/>
              </a:rPr>
              <a:t>日本政府のオープンデータ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政府統計の総合窓口「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e-Stat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」では、各府省の統計データが公開されており、統計データをアクセスするための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API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も公開されています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FDB04A57-5E12-0B4A-A9ED-E9D9256A68CB}"/>
              </a:ext>
            </a:extLst>
          </p:cNvPr>
          <p:cNvSpPr txBox="1"/>
          <p:nvPr/>
        </p:nvSpPr>
        <p:spPr>
          <a:xfrm>
            <a:off x="827584" y="5830934"/>
            <a:ext cx="291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ja-JP" sz="1200" dirty="0">
                <a:hlinkClick r:id="rId3"/>
              </a:rPr>
              <a:t>https://www.e-stat.go.jp/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xmlns="" id="{E71AFE75-E9BF-134B-8CB4-C752194D5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973016"/>
            <a:ext cx="5354449" cy="34722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xmlns="" id="{496A8BA5-DE19-5B49-AA1B-7617ACEEEA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57" y="1973016"/>
            <a:ext cx="3024336" cy="4518373"/>
          </a:xfrm>
          <a:prstGeom prst="rect">
            <a:avLst/>
          </a:prstGeom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059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4.2 </a:t>
            </a:r>
            <a:r>
              <a:rPr lang="ja-JP" altLang="en-US">
                <a:latin typeface="+mn-ea"/>
                <a:ea typeface="+mn-ea"/>
              </a:rPr>
              <a:t>自治体のオープンデータ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xmlns="" id="{843ECD07-7B77-3E45-9D15-D5FF695DF526}"/>
              </a:ext>
            </a:extLst>
          </p:cNvPr>
          <p:cNvSpPr txBox="1"/>
          <p:nvPr/>
        </p:nvSpPr>
        <p:spPr>
          <a:xfrm>
            <a:off x="251520" y="5271591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hlinkClick r:id="rId3"/>
              </a:rPr>
              <a:t>https://www.open-governmentdata.org/fukuoka-city/</a:t>
            </a:r>
            <a:r>
              <a:rPr lang="en-US" altLang="ja-JP" sz="1200" dirty="0"/>
              <a:t> </a:t>
            </a:r>
            <a:endParaRPr kumimoji="1" lang="ja-JP" altLang="en-US" sz="12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xmlns="" id="{1A4A3177-D112-464B-BB59-0D10E71D04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05462"/>
            <a:ext cx="3858571" cy="289169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xmlns="" id="{589498B2-1926-F34E-BFA2-83AC9016C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339065"/>
            <a:ext cx="5323655" cy="4042263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xmlns="" id="{374F14B8-F30F-1F45-8E7A-9C82DC8173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福岡市は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320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種類以上のオープンデータをカタログサイトで公開しています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730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xmlns="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xmlns="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xmlns="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xmlns="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29">
            <a:extLst>
              <a:ext uri="{FF2B5EF4-FFF2-40B4-BE49-F238E27FC236}">
                <a16:creationId xmlns:a16="http://schemas.microsoft.com/office/drawing/2014/main" xmlns="" id="{621BEDA0-4F59-CD40-AF34-E61D7EA6B3A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178636"/>
            <a:ext cx="336021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１</a:t>
            </a:r>
            <a:r>
              <a:rPr lang="ja-JP" altLang="en-US" sz="2200">
                <a:latin typeface="+mj-ea"/>
                <a:ea typeface="+mj-ea"/>
              </a:rPr>
              <a:t>　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オープンデータとは？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xmlns="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677429"/>
            <a:ext cx="35477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１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</a:t>
            </a:r>
            <a:r>
              <a:rPr lang="ja-JP" altLang="en-US" sz="2200" dirty="0">
                <a:latin typeface="+mj-ea"/>
              </a:rPr>
              <a:t>　</a:t>
            </a:r>
            <a:r>
              <a:rPr lang="ja-JP" altLang="en-US" sz="2200">
                <a:latin typeface="+mj-ea"/>
              </a:rPr>
              <a:t>自治体行政に役立つ</a:t>
            </a:r>
            <a:endParaRPr lang="en-US" altLang="ja-JP" sz="2200" dirty="0">
              <a:latin typeface="+mj-ea"/>
            </a:endParaRPr>
          </a:p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　　　　　オープンデータ</a:t>
            </a:r>
            <a:endParaRPr lang="ja-JP" altLang="en-US" sz="2200" dirty="0">
              <a:latin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55035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xmlns="" id="{A6EA5827-3D3F-F44F-A5D5-CD0A09970E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91" y="1916832"/>
            <a:ext cx="4536504" cy="3829443"/>
          </a:xfrm>
          <a:prstGeom prst="rect">
            <a:avLst/>
          </a:prstGeom>
        </p:spPr>
      </p:pic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4.2 </a:t>
            </a:r>
            <a:r>
              <a:rPr lang="ja-JP" altLang="en-US">
                <a:latin typeface="+mn-ea"/>
                <a:ea typeface="+mn-ea"/>
              </a:rPr>
              <a:t>自治体のオープンデータ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xmlns="" id="{843ECD07-7B77-3E45-9D15-D5FF695DF526}"/>
              </a:ext>
            </a:extLst>
          </p:cNvPr>
          <p:cNvSpPr txBox="1"/>
          <p:nvPr/>
        </p:nvSpPr>
        <p:spPr>
          <a:xfrm>
            <a:off x="395537" y="5949280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hlinkClick r:id="rId4"/>
              </a:rPr>
              <a:t>http://odcs.bodik.jp/fukuoka-toshiken/</a:t>
            </a:r>
            <a:r>
              <a:rPr lang="en-US" altLang="ja-JP" sz="1200" dirty="0"/>
              <a:t> </a:t>
            </a:r>
            <a:endParaRPr kumimoji="1" lang="ja-JP" altLang="en-US" sz="12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xmlns="" id="{374F14B8-F30F-1F45-8E7A-9C82DC8173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福岡都市圏（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17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市町）では、広域で標準化したオープンデータ公開を進めています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xmlns="" id="{F916A068-E1A6-5A48-9D17-B9700F0D8C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797" y="2196544"/>
            <a:ext cx="5142691" cy="414908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0144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11"/>
          <p:cNvSpPr>
            <a:spLocks noChangeArrowheads="1"/>
          </p:cNvSpPr>
          <p:nvPr/>
        </p:nvSpPr>
        <p:spPr bwMode="gray">
          <a:xfrm>
            <a:off x="251520" y="2771636"/>
            <a:ext cx="864000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gray">
          <a:xfrm>
            <a:off x="561975" y="2153703"/>
            <a:ext cx="99578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ja-JP" sz="3000" dirty="0">
                <a:solidFill>
                  <a:schemeClr val="tx1"/>
                </a:solidFill>
                <a:latin typeface="+mj-ea"/>
                <a:ea typeface="+mj-ea"/>
                <a:cs typeface="Arial Unicode MS" pitchFamily="50" charset="-128"/>
              </a:rPr>
              <a:t>END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xmlns="" id="{696BAA8A-3517-F44F-B2D3-A4A454F51D96}"/>
              </a:ext>
            </a:extLst>
          </p:cNvPr>
          <p:cNvSpPr txBox="1">
            <a:spLocks/>
          </p:cNvSpPr>
          <p:nvPr/>
        </p:nvSpPr>
        <p:spPr>
          <a:xfrm>
            <a:off x="3498702" y="2932007"/>
            <a:ext cx="5328592" cy="53860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2800">
                <a:latin typeface="+mj-ea"/>
              </a:rPr>
              <a:t>オープンデータリーダ育成研修</a:t>
            </a:r>
            <a:endParaRPr lang="ja-JP" altLang="en-US" sz="2800" dirty="0">
              <a:latin typeface="+mj-ea"/>
            </a:endParaRPr>
          </a:p>
        </p:txBody>
      </p:sp>
      <p:sp>
        <p:nvSpPr>
          <p:cNvPr id="12" name="サブタイトル 3">
            <a:extLst>
              <a:ext uri="{FF2B5EF4-FFF2-40B4-BE49-F238E27FC236}">
                <a16:creationId xmlns:a16="http://schemas.microsoft.com/office/drawing/2014/main" xmlns="" id="{8652BA7F-5C09-4B4B-B092-549AE485DB91}"/>
              </a:ext>
            </a:extLst>
          </p:cNvPr>
          <p:cNvSpPr txBox="1">
            <a:spLocks/>
          </p:cNvSpPr>
          <p:nvPr/>
        </p:nvSpPr>
        <p:spPr>
          <a:xfrm>
            <a:off x="3498702" y="3669365"/>
            <a:ext cx="5328592" cy="20592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ja-JP" altLang="en-US" sz="2400">
                <a:latin typeface="+mj-ea"/>
                <a:ea typeface="+mj-ea"/>
              </a:rPr>
              <a:t>オープンデータの意義</a:t>
            </a:r>
            <a:endParaRPr lang="ja-JP" altLang="en-US" sz="2400" dirty="0">
              <a:latin typeface="+mj-ea"/>
              <a:ea typeface="+mj-ea"/>
            </a:endParaRP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8579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AACC9C95-A28B-3940-B434-6899ECAF638E}"/>
              </a:ext>
            </a:extLst>
          </p:cNvPr>
          <p:cNvSpPr txBox="1"/>
          <p:nvPr/>
        </p:nvSpPr>
        <p:spPr>
          <a:xfrm>
            <a:off x="539552" y="1916832"/>
            <a:ext cx="80648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オープンデータとは</a:t>
            </a:r>
            <a:r>
              <a:rPr kumimoji="1" lang="en-US" altLang="ja-JP" sz="1600" dirty="0"/>
              <a:t>?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オープンデータとは、国、地方公共団体及び事業者が保有する官民データのうち、国民誰もがインターネット等を通じて容易に利用（加工、編集、再配布等）できるよう、以下のいずれにも該当する形で公開されたデータを指します。</a:t>
            </a:r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営利目的、非営利目的を問わず二次利用可能なルールが適用されたもの</a:t>
            </a:r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機械判読に適したもの</a:t>
            </a:r>
          </a:p>
          <a:p>
            <a:pPr marL="1257300" lvl="2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無償で利用できるもの</a:t>
            </a:r>
            <a:endParaRPr kumimoji="1" lang="en-US" altLang="ja-JP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オープンデータに取組む意義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経済の活性化、新事業の創出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官民協働による公共サービス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防災、減災を含む。</a:t>
            </a:r>
            <a:r>
              <a:rPr kumimoji="1" lang="en-US" altLang="ja-JP" sz="1600" dirty="0"/>
              <a:t>)</a:t>
            </a:r>
            <a:r>
              <a:rPr kumimoji="1" lang="ja-JP" altLang="en-US" sz="1600"/>
              <a:t>の実現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行政の透明性・信頼性の向上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xmlns="" id="{7C750897-AE17-1149-A883-FE83E6F0178F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オープンデータとは、機械判読に適した形で、二次利用可能なルールの下で公開される公共データです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265D6ECF-EA64-064D-9F7B-7F513E389393}"/>
              </a:ext>
            </a:extLst>
          </p:cNvPr>
          <p:cNvSpPr txBox="1"/>
          <p:nvPr/>
        </p:nvSpPr>
        <p:spPr>
          <a:xfrm>
            <a:off x="1043608" y="6176337"/>
            <a:ext cx="7920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出典：オープンデータ基本方針、</a:t>
            </a:r>
            <a:r>
              <a:rPr kumimoji="1" lang="en" altLang="ja-JP" sz="1200" dirty="0">
                <a:hlinkClick r:id="rId3"/>
              </a:rPr>
              <a:t>https://www.kantei.go.jp/jp/singi/it2/kettei/pdf/20170530/kihonsisin.pdf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4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AACC9C95-A28B-3940-B434-6899ECAF638E}"/>
              </a:ext>
            </a:extLst>
          </p:cNvPr>
          <p:cNvSpPr txBox="1"/>
          <p:nvPr/>
        </p:nvSpPr>
        <p:spPr>
          <a:xfrm>
            <a:off x="539552" y="2215244"/>
            <a:ext cx="8064896" cy="373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原則としてのオープンデータ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データによっては、公表出来ないという合理的な理由があることを認識しつつ、この憲章で示されているように、政府のデータすべてが、原則として公表されるという期待を醸成する。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質と量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時宜を得た、包括的且つ正確な質の高いオープンデータを公表する。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データの情報は、多言語に訳される必要はないが、平易且つ明確な言語で記述されることを確保する。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データが、強みや弱みや分析の限界など、その特性がわかるように説明されることを確保する。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可能な限り早急に公表する。</a:t>
            </a:r>
            <a:endParaRPr kumimoji="1" lang="en-US" altLang="ja-JP" sz="16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8F641835-C5FD-F946-91B9-6AA2A1C59F3D}"/>
              </a:ext>
            </a:extLst>
          </p:cNvPr>
          <p:cNvSpPr txBox="1"/>
          <p:nvPr/>
        </p:nvSpPr>
        <p:spPr>
          <a:xfrm>
            <a:off x="251520" y="62373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xmlns="" id="{D894B19E-EAA1-7D43-BBE3-4DE805C49E6C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(2013)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では「オープンデータ憲章」が合意され、オープンデータを推進するための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つの原則を定めました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8F56555A-A8AD-7C4A-B50F-7FF29D158A40}"/>
              </a:ext>
            </a:extLst>
          </p:cNvPr>
          <p:cNvSpPr txBox="1"/>
          <p:nvPr/>
        </p:nvSpPr>
        <p:spPr>
          <a:xfrm>
            <a:off x="523864" y="186327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原則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891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AACC9C95-A28B-3940-B434-6899ECAF638E}"/>
              </a:ext>
            </a:extLst>
          </p:cNvPr>
          <p:cNvSpPr txBox="1"/>
          <p:nvPr/>
        </p:nvSpPr>
        <p:spPr>
          <a:xfrm>
            <a:off x="539552" y="2215244"/>
            <a:ext cx="8064896" cy="373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kumimoji="1" lang="ja-JP" altLang="en-US" sz="1600"/>
              <a:t>すべての者が利用できる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幅広い用途のために、誰もが入手可能なオープンな形式でデータを公表する。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可能な限り多くのデータを公表する。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kumimoji="1" lang="ja-JP" altLang="en-US" sz="1600"/>
              <a:t>ガバナンス改善のためのデータの公表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オープンデータの恩恵を世界中の誰もが享受出来るように、技術的専門性や経験を共有する。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データの収集、基準及び公表プロセスに関して透明性を確保する。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kumimoji="1" lang="ja-JP" altLang="en-US" sz="1600"/>
              <a:t>イノベーションのためのデータの公表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オープンデータ・リテラシ－を高め、オープンデータに携わる人々を育成する。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将来世代のデータイノベーターの能力を強化する。</a:t>
            </a:r>
            <a:endParaRPr kumimoji="1" lang="en-US" altLang="ja-JP" sz="1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xmlns="" id="{9F8E1CA1-60C4-0C4C-B3C1-86D8C6724175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(2013)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では「オープンデータ憲章」が合意され、オープンデータを推進するための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つの原則を定めました（続）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74E7B8C3-927A-454D-98BF-7ED79FBFE0C9}"/>
              </a:ext>
            </a:extLst>
          </p:cNvPr>
          <p:cNvSpPr txBox="1"/>
          <p:nvPr/>
        </p:nvSpPr>
        <p:spPr>
          <a:xfrm>
            <a:off x="523864" y="186327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原則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xmlns="" id="{92B1321A-7088-9D49-80A6-1EF4BF5695C3}"/>
              </a:ext>
            </a:extLst>
          </p:cNvPr>
          <p:cNvSpPr txBox="1"/>
          <p:nvPr/>
        </p:nvSpPr>
        <p:spPr>
          <a:xfrm>
            <a:off x="251520" y="62373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044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オープンデータは地域課題の解決の有効な手段です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C1DDE45A-F493-204A-AE83-6AC3F295CC5E}"/>
              </a:ext>
            </a:extLst>
          </p:cNvPr>
          <p:cNvSpPr txBox="1"/>
          <p:nvPr/>
        </p:nvSpPr>
        <p:spPr>
          <a:xfrm>
            <a:off x="467544" y="2017804"/>
            <a:ext cx="3888432" cy="299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千葉市では、ボーリングデータを公開することにより、近隣での新規の採掘が削減可能となり、費用及び調査時間の削減が見込まれています。</a:t>
            </a: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さらには建物等毎に保存されていたデータを公開することで地域全体の地質構造が一覧できるようになり、防災や保険といった他分野への利活用も期待されています。</a:t>
            </a:r>
            <a:endParaRPr kumimoji="1" lang="en-US" altLang="ja-JP" sz="16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xmlns="" id="{5708B4EB-B739-A344-A9B5-AEA0F7C0EEBF}"/>
              </a:ext>
            </a:extLst>
          </p:cNvPr>
          <p:cNvSpPr txBox="1"/>
          <p:nvPr/>
        </p:nvSpPr>
        <p:spPr>
          <a:xfrm>
            <a:off x="530342" y="551171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出典：千葉市本庁舎のボーリングデータ、</a:t>
            </a:r>
            <a:r>
              <a:rPr kumimoji="1" lang="en" altLang="ja-JP" sz="1200" dirty="0">
                <a:hlinkClick r:id="rId3"/>
              </a:rPr>
              <a:t>http://www.city.chiba.jp/toshi/kenchiku/kanri/documents/b_ch_honchosha.pdf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xmlns="" id="{FCCA69F6-61FB-AC4E-B800-72CAB447B4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438" y="1844823"/>
            <a:ext cx="4043042" cy="4679027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586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自治体が重視する行政課題など、重要テーマやニーズの高いテーマに優先的に取り組むことにより、他自治体と施策や成果の共有が期待できます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xmlns="" id="{B73B7765-57C3-8E4F-80DE-A283151EA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3" y="2209796"/>
            <a:ext cx="8043677" cy="381149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xmlns="" id="{9039D931-E31B-5D49-BE77-C7FD3F99C13B}"/>
              </a:ext>
            </a:extLst>
          </p:cNvPr>
          <p:cNvSpPr txBox="1"/>
          <p:nvPr/>
        </p:nvSpPr>
        <p:spPr>
          <a:xfrm>
            <a:off x="1043608" y="6093296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出典：地域における </a:t>
            </a:r>
            <a:r>
              <a:rPr kumimoji="1" lang="en" altLang="ja-JP" sz="1200" dirty="0"/>
              <a:t>ICT </a:t>
            </a:r>
            <a:r>
              <a:rPr kumimoji="1" lang="ja-JP" altLang="en-US" sz="1200"/>
              <a:t>利活用の現状に関する調査研究報告書（</a:t>
            </a:r>
            <a:r>
              <a:rPr kumimoji="1" lang="en-US" altLang="ja-JP" sz="1200" dirty="0"/>
              <a:t>2017</a:t>
            </a:r>
            <a:r>
              <a:rPr kumimoji="1" lang="ja-JP" altLang="en-US" sz="1200"/>
              <a:t>年</a:t>
            </a:r>
            <a:r>
              <a:rPr kumimoji="1" lang="en-US" altLang="ja-JP" sz="1200" dirty="0"/>
              <a:t>3</a:t>
            </a:r>
            <a:r>
              <a:rPr kumimoji="1" lang="ja-JP" altLang="en-US" sz="1200"/>
              <a:t>月、</a:t>
            </a:r>
            <a:r>
              <a:rPr lang="ja-JP" altLang="en-US" sz="1200"/>
              <a:t>株式会社情報通信総合研究）</a:t>
            </a:r>
            <a:r>
              <a:rPr kumimoji="1" lang="ja-JP" altLang="en-US" sz="1200"/>
              <a:t>、</a:t>
            </a:r>
            <a:r>
              <a:rPr kumimoji="1" lang="en" altLang="ja-JP" sz="1200" dirty="0">
                <a:hlinkClick r:id="rId4"/>
              </a:rPr>
              <a:t>http://www.soumu.go.jp/johotsusintokei/linkdata/h29_05_houkoku.pdf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xmlns="" id="{4D7E561D-4779-1644-8251-F4A2C6200834}"/>
              </a:ext>
            </a:extLst>
          </p:cNvPr>
          <p:cNvSpPr txBox="1"/>
          <p:nvPr/>
        </p:nvSpPr>
        <p:spPr>
          <a:xfrm>
            <a:off x="2422970" y="1866310"/>
            <a:ext cx="34451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自治体が課題であると認識している事項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3527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xmlns="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オープンデータは行政を効率化します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xmlns="" id="{BDAA54B1-03CA-1340-AF39-53BB81EA037D}"/>
              </a:ext>
            </a:extLst>
          </p:cNvPr>
          <p:cNvSpPr txBox="1"/>
          <p:nvPr/>
        </p:nvSpPr>
        <p:spPr>
          <a:xfrm>
            <a:off x="539552" y="1700808"/>
            <a:ext cx="8064896" cy="5051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全国いずれの自治体も限りある予算や人員で業務を遂行しています。行政が地域課題に継続的に取り組むためには、業務を効率化し、優先度の高い業務に注力していくことが求められます。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例えば、別々の業務担当課が、同じようなデータを作ったり、管理していることはないでしょうか。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公衆トイレのデータを、観光課、環境課、企画課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ユニバーサルでザイン担当</a:t>
            </a:r>
            <a:r>
              <a:rPr kumimoji="1" lang="en-US" altLang="ja-JP" sz="1600" dirty="0"/>
              <a:t>)</a:t>
            </a:r>
            <a:r>
              <a:rPr kumimoji="1" lang="ja-JP" altLang="en-US" sz="1600"/>
              <a:t>それぞれが保有・管理している等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これでは、データ作成・管理の手間が余計にかかりますし、データの連携がされていないので内容に食い違いが生じるかもしれません。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データをオープンデータとして公開することで、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データの利用性、検索性の向上を通じて、自治体内の業務を効率化できます。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他の自治体とデータを相互に活用することができるので、地域課題の解決にむけて他の自治体と連携することができ、相乗的な利用価値が期待できます。</a:t>
            </a:r>
            <a:endParaRPr kumimoji="1" lang="en-US" altLang="ja-JP" sz="1600" dirty="0"/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静岡市では情報公開請求によって公開しているデータを優先的にオープンデータ化することで、情報公開請求件数を減らすことができました。</a:t>
            </a:r>
            <a:endParaRPr kumimoji="1" lang="en-US" altLang="ja-JP" sz="1600" dirty="0"/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/>
              <a:t>中央省庁でも、業務に必要な情報を日本政府のオープンデータカタログサイト「</a:t>
            </a:r>
            <a:r>
              <a:rPr kumimoji="1" lang="en-US" altLang="ja-JP" sz="1600" dirty="0"/>
              <a:t>DATA.GO.JP</a:t>
            </a:r>
            <a:r>
              <a:rPr kumimoji="1" lang="ja-JP" altLang="en-US" sz="1600"/>
              <a:t>」で検索する場面が増えています。</a:t>
            </a:r>
            <a:endParaRPr kumimoji="1" lang="en-US" altLang="ja-JP" sz="16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863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2885</Words>
  <Application>Microsoft Office PowerPoint</Application>
  <PresentationFormat>画面に合わせる (4:3)</PresentationFormat>
  <Paragraphs>347</Paragraphs>
  <Slides>31</Slides>
  <Notes>31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7" baseType="lpstr">
      <vt:lpstr>Arial Unicode MS</vt:lpstr>
      <vt:lpstr>Meiryo UI</vt:lpstr>
      <vt:lpstr>游ゴシック</vt:lpstr>
      <vt:lpstr>Arial</vt:lpstr>
      <vt:lpstr>Wingdings</vt:lpstr>
      <vt:lpstr>Office テーマ</vt:lpstr>
      <vt:lpstr>オープンデータリーダ育成研修</vt:lpstr>
      <vt:lpstr>PowerPoint プレゼンテーション</vt:lpstr>
      <vt:lpstr>PowerPoint プレゼンテーション</vt:lpstr>
      <vt:lpstr>1.1 オープンデータとは？</vt:lpstr>
      <vt:lpstr>1.1 オープンデータとは？</vt:lpstr>
      <vt:lpstr>1.1 オープンデータとは？</vt:lpstr>
      <vt:lpstr>1.2 自治体行政に役立つオープンデータ</vt:lpstr>
      <vt:lpstr>1.2 自治体行政に役立つオープンデータ</vt:lpstr>
      <vt:lpstr>1.2 自治体行政に役立つオープンデータ</vt:lpstr>
      <vt:lpstr>1.2 自治体行政に役立つオープンデータ</vt:lpstr>
      <vt:lpstr>PowerPoint プレゼンテーション</vt:lpstr>
      <vt:lpstr>2.1 米国</vt:lpstr>
      <vt:lpstr>2.2 EU</vt:lpstr>
      <vt:lpstr>2.3 G8</vt:lpstr>
      <vt:lpstr>2.4 日本</vt:lpstr>
      <vt:lpstr>2.4 日本</vt:lpstr>
      <vt:lpstr>2.4 日本</vt:lpstr>
      <vt:lpstr>PowerPoint プレゼンテーション</vt:lpstr>
      <vt:lpstr>3.1 データが社会にもたらす利益</vt:lpstr>
      <vt:lpstr>3.2 オープンデータ流サービス開発</vt:lpstr>
      <vt:lpstr>3.2 オープンデータ流サービス開発</vt:lpstr>
      <vt:lpstr>3.2 オープンデータ流サービス開発</vt:lpstr>
      <vt:lpstr>3.2 オープンデータ流サービス開発</vt:lpstr>
      <vt:lpstr>3.3 データによる課題解決</vt:lpstr>
      <vt:lpstr>3.3 データによる課題解決</vt:lpstr>
      <vt:lpstr>PowerPoint プレゼンテーション</vt:lpstr>
      <vt:lpstr>4.1 日本政府のオープンデータ</vt:lpstr>
      <vt:lpstr>4.1 日本政府のオープンデータ</vt:lpstr>
      <vt:lpstr>4.2 自治体のオープンデータ</vt:lpstr>
      <vt:lpstr>4.2 自治体のオープンデータ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2018-11-22T09:57:06Z</dcterms:created>
  <dcterms:modified xsi:type="dcterms:W3CDTF">2018-11-22T09:57:24Z</dcterms:modified>
  <cp:category/>
</cp:coreProperties>
</file>