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"/>
  </p:notesMasterIdLst>
  <p:sldIdLst>
    <p:sldId id="282" r:id="rId2"/>
    <p:sldId id="341" r:id="rId3"/>
    <p:sldId id="343" r:id="rId4"/>
    <p:sldId id="310" r:id="rId5"/>
    <p:sldId id="351" r:id="rId6"/>
    <p:sldId id="352" r:id="rId7"/>
    <p:sldId id="349" r:id="rId8"/>
    <p:sldId id="350" r:id="rId9"/>
  </p:sldIdLst>
  <p:sldSz cx="9904413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BF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44" autoAdjust="0"/>
    <p:restoredTop sz="92254" autoAdjust="0"/>
  </p:normalViewPr>
  <p:slideViewPr>
    <p:cSldViewPr>
      <p:cViewPr varScale="1">
        <p:scale>
          <a:sx n="69" d="100"/>
          <a:sy n="69" d="100"/>
        </p:scale>
        <p:origin x="630" y="6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9575" cy="496888"/>
          </a:xfrm>
          <a:prstGeom prst="rect">
            <a:avLst/>
          </a:prstGeom>
        </p:spPr>
        <p:txBody>
          <a:bodyPr vert="horz" lIns="91420" tIns="45708" rIns="91420" bIns="457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41" y="0"/>
            <a:ext cx="2949575" cy="496888"/>
          </a:xfrm>
          <a:prstGeom prst="rect">
            <a:avLst/>
          </a:prstGeom>
        </p:spPr>
        <p:txBody>
          <a:bodyPr vert="horz" lIns="91420" tIns="45708" rIns="91420" bIns="45708" rtlCol="0"/>
          <a:lstStyle>
            <a:lvl1pPr algn="r">
              <a:defRPr sz="1200"/>
            </a:lvl1pPr>
          </a:lstStyle>
          <a:p>
            <a:fld id="{BF308E2A-D20A-470D-ABED-A6B6A7757C2C}" type="datetimeFigureOut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08" rIns="91420" bIns="457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20" tIns="45708" rIns="91420" bIns="457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866"/>
            <a:ext cx="2949575" cy="496887"/>
          </a:xfrm>
          <a:prstGeom prst="rect">
            <a:avLst/>
          </a:prstGeom>
        </p:spPr>
        <p:txBody>
          <a:bodyPr vert="horz" lIns="91420" tIns="45708" rIns="91420" bIns="457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41" y="9440866"/>
            <a:ext cx="2949575" cy="496887"/>
          </a:xfrm>
          <a:prstGeom prst="rect">
            <a:avLst/>
          </a:prstGeom>
        </p:spPr>
        <p:txBody>
          <a:bodyPr vert="horz" lIns="91420" tIns="45708" rIns="91420" bIns="45708" rtlCol="0" anchor="b"/>
          <a:lstStyle>
            <a:lvl1pPr algn="r">
              <a:defRPr sz="1200"/>
            </a:lvl1pPr>
          </a:lstStyle>
          <a:p>
            <a:fld id="{CBFFF92E-DE78-411B-916B-7169488DB8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285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765175"/>
            <a:ext cx="5380038" cy="3725863"/>
          </a:xfrm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418" y="4722780"/>
            <a:ext cx="4992384" cy="44934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1779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3900" y="760413"/>
            <a:ext cx="5403850" cy="3741737"/>
          </a:xfrm>
          <a:ln/>
        </p:spPr>
      </p:sp>
      <p:sp>
        <p:nvSpPr>
          <p:cNvPr id="271363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907413" y="4720435"/>
            <a:ext cx="4992383" cy="449809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55" tIns="45481" rIns="90955" bIns="45481"/>
          <a:lstStyle/>
          <a:p>
            <a:endParaRPr lang="en-US" altLang="ja-JP" dirty="0" smtClean="0"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71364" name="スライド番号プレースホルダ 3"/>
          <p:cNvSpPr txBox="1">
            <a:spLocks noGrp="1"/>
          </p:cNvSpPr>
          <p:nvPr/>
        </p:nvSpPr>
        <p:spPr bwMode="auto">
          <a:xfrm>
            <a:off x="3852929" y="9440848"/>
            <a:ext cx="2954274" cy="53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55" tIns="45481" rIns="90955" bIns="45481" anchor="b"/>
          <a:lstStyle>
            <a:lvl1pPr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fld id="{CBA256AF-306C-45C0-9057-2985F446DA50}" type="slidenum">
              <a:rPr lang="en-US" altLang="ja-JP" b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pPr algn="r" eaLnBrk="1" hangingPunct="1">
                <a:spcBef>
                  <a:spcPct val="20000"/>
                </a:spcBef>
              </a:pPr>
              <a:t>2</a:t>
            </a:fld>
            <a:endParaRPr lang="en-US" altLang="ja-JP" b="0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4092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3900" y="760413"/>
            <a:ext cx="5403850" cy="3741737"/>
          </a:xfrm>
          <a:ln/>
        </p:spPr>
      </p:sp>
      <p:sp>
        <p:nvSpPr>
          <p:cNvPr id="271363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907412" y="4720435"/>
            <a:ext cx="4992383" cy="449809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62" tIns="45485" rIns="90962" bIns="45485"/>
          <a:lstStyle/>
          <a:p>
            <a:endParaRPr lang="en-US" altLang="ja-JP" dirty="0" smtClean="0"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71364" name="スライド番号プレースホルダ 3"/>
          <p:cNvSpPr txBox="1">
            <a:spLocks noGrp="1"/>
          </p:cNvSpPr>
          <p:nvPr/>
        </p:nvSpPr>
        <p:spPr bwMode="auto">
          <a:xfrm>
            <a:off x="3852929" y="9440848"/>
            <a:ext cx="2954274" cy="53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62" tIns="45485" rIns="90962" bIns="45485" anchor="b"/>
          <a:lstStyle>
            <a:lvl1pPr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fld id="{CBA256AF-306C-45C0-9057-2985F446DA50}" type="slidenum">
              <a:rPr lang="en-US" altLang="ja-JP" b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pPr algn="r" eaLnBrk="1" hangingPunct="1">
                <a:spcBef>
                  <a:spcPct val="20000"/>
                </a:spcBef>
              </a:pPr>
              <a:t>3</a:t>
            </a:fld>
            <a:endParaRPr lang="en-US" altLang="ja-JP" b="0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2954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3900" y="760413"/>
            <a:ext cx="5403850" cy="3741737"/>
          </a:xfrm>
          <a:ln/>
        </p:spPr>
      </p:sp>
      <p:sp>
        <p:nvSpPr>
          <p:cNvPr id="271363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907412" y="4720435"/>
            <a:ext cx="4992383" cy="449809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62" tIns="45485" rIns="90962" bIns="45485"/>
          <a:lstStyle/>
          <a:p>
            <a:endParaRPr lang="en-US" altLang="ja-JP" dirty="0" smtClean="0"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71364" name="スライド番号プレースホルダ 3"/>
          <p:cNvSpPr txBox="1">
            <a:spLocks noGrp="1"/>
          </p:cNvSpPr>
          <p:nvPr/>
        </p:nvSpPr>
        <p:spPr bwMode="auto">
          <a:xfrm>
            <a:off x="3852929" y="9440848"/>
            <a:ext cx="2954274" cy="53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62" tIns="45485" rIns="90962" bIns="45485" anchor="b"/>
          <a:lstStyle>
            <a:lvl1pPr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defTabSz="862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defTabSz="862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fld id="{CBA256AF-306C-45C0-9057-2985F446DA50}" type="slidenum">
              <a:rPr lang="en-US" altLang="ja-JP" b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pPr algn="r" eaLnBrk="1" hangingPunct="1">
                <a:spcBef>
                  <a:spcPct val="20000"/>
                </a:spcBef>
              </a:pPr>
              <a:t>4</a:t>
            </a:fld>
            <a:endParaRPr lang="en-US" altLang="ja-JP" b="0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4092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831" y="2130430"/>
            <a:ext cx="8418751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662" y="3886200"/>
            <a:ext cx="69330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50246-F951-42B1-BE57-A8B6DB0A7705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317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176ED-0499-4CC9-AFD7-D0BAC8E7A823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5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0699" y="274643"/>
            <a:ext cx="2228493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221" y="274643"/>
            <a:ext cx="6520405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D8A0D-EC73-44F5-8E41-C3E7E681B519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78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タイトル、テキスト、クリップ アー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76" y="274638"/>
            <a:ext cx="8913972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95376" y="1600216"/>
            <a:ext cx="4381041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クリップアート プレースホルダ 3"/>
          <p:cNvSpPr>
            <a:spLocks noGrp="1"/>
          </p:cNvSpPr>
          <p:nvPr>
            <p:ph type="clipArt" sz="half" idx="2"/>
          </p:nvPr>
        </p:nvSpPr>
        <p:spPr>
          <a:xfrm>
            <a:off x="5028154" y="1600216"/>
            <a:ext cx="4381041" cy="4525963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62FE6A-F959-46F4-8251-CD5B56B0CBE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5848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D8FA-10B5-4AD3-B1E9-73DA4778D9BA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18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380" y="4406905"/>
            <a:ext cx="84187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380" y="2906713"/>
            <a:ext cx="84187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8644C-7431-4287-AE85-CC82AF306737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032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221" y="1600205"/>
            <a:ext cx="437444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4743" y="1600205"/>
            <a:ext cx="437444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0F98-DFCA-483E-8BC6-5FA3724181B4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74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221" y="1535113"/>
            <a:ext cx="437616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221" y="2174875"/>
            <a:ext cx="437616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1307" y="1535113"/>
            <a:ext cx="43778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1307" y="2174875"/>
            <a:ext cx="43778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184D6-009F-485D-8D60-0A1384EF9EC3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47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4E1-F61D-4346-B84B-60A79B470BC0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05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4CAF-8EEE-4BEB-B9E4-ABC57204846B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56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221" y="273050"/>
            <a:ext cx="32584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351" y="273055"/>
            <a:ext cx="55368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221" y="1435103"/>
            <a:ext cx="32584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BB71-FE37-4EA5-AB95-3212523075A2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602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334" y="4800600"/>
            <a:ext cx="59426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334" y="612775"/>
            <a:ext cx="59426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334" y="5367338"/>
            <a:ext cx="59426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A3C-E322-4EB2-8721-6BF13D62253A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524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221" y="274638"/>
            <a:ext cx="89139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221" y="1600205"/>
            <a:ext cx="89139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221" y="6356355"/>
            <a:ext cx="23110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BC308-35C9-4A82-B84C-7ACDA8D9A4F1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008" y="6356355"/>
            <a:ext cx="3136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8163" y="6356355"/>
            <a:ext cx="23110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63A5C-C638-4087-AEF3-47BFD99CF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068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53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00"/>
          <a:stretch>
            <a:fillRect/>
          </a:stretch>
        </p:blipFill>
        <p:spPr bwMode="auto">
          <a:xfrm>
            <a:off x="6446278" y="3267848"/>
            <a:ext cx="3088684" cy="232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1428" y="116632"/>
            <a:ext cx="9142535" cy="3672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図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012" y="3861048"/>
            <a:ext cx="3471255" cy="1689594"/>
          </a:xfrm>
          <a:prstGeom prst="rect">
            <a:avLst/>
          </a:prstGeom>
        </p:spPr>
      </p:pic>
      <p:sp>
        <p:nvSpPr>
          <p:cNvPr id="61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16435" y="5573480"/>
            <a:ext cx="9143551" cy="1284520"/>
          </a:xfrm>
          <a:solidFill>
            <a:schemeClr val="accent5">
              <a:lumMod val="20000"/>
              <a:lumOff val="80000"/>
            </a:schemeClr>
          </a:solidFill>
        </p:spPr>
        <p:txBody>
          <a:bodyPr tIns="180000" bIns="72000" anchor="t" anchorCtr="0">
            <a:normAutofit/>
          </a:bodyPr>
          <a:lstStyle/>
          <a:p>
            <a:pPr marL="0" indent="0" algn="ctr">
              <a:spcBef>
                <a:spcPts val="1800"/>
              </a:spcBef>
              <a:buNone/>
              <a:defRPr/>
            </a:pPr>
            <a:r>
              <a:rPr lang="ja-JP" altLang="en-US" sz="2600" dirty="0" smtClean="0">
                <a:solidFill>
                  <a:srgbClr val="324EB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ＭＳ ゴシック" pitchFamily="49" charset="-128"/>
                <a:ea typeface="ＭＳ ゴシック" pitchFamily="49" charset="-128"/>
              </a:rPr>
              <a:t>平成３１年２月１日</a:t>
            </a:r>
            <a:endParaRPr lang="en-US" altLang="ja-JP" dirty="0" smtClean="0">
              <a:solidFill>
                <a:srgbClr val="324EB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ＭＳ ゴシック" pitchFamily="49" charset="-128"/>
              <a:ea typeface="ＭＳ ゴシック" pitchFamily="49" charset="-128"/>
            </a:endParaRPr>
          </a:p>
          <a:p>
            <a:pPr marL="0" indent="0" algn="ctr">
              <a:lnSpc>
                <a:spcPct val="80000"/>
              </a:lnSpc>
              <a:buNone/>
              <a:defRPr/>
            </a:pPr>
            <a:r>
              <a:rPr kumimoji="0" lang="ja-JP" altLang="en-US" dirty="0" smtClean="0">
                <a:solidFill>
                  <a:srgbClr val="324EB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ゴシック" pitchFamily="49" charset="-128"/>
              </a:rPr>
              <a:t>富山県経営管理部情報政策課</a:t>
            </a:r>
          </a:p>
        </p:txBody>
      </p:sp>
      <p:pic>
        <p:nvPicPr>
          <p:cNvPr id="1028" name="Picture 4" descr="http://www.info-toyama.com/db_img/photo/2966/89C73B665A592DB55F124B2FD38A753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684" y="3861048"/>
            <a:ext cx="2533984" cy="168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371428" y="3098798"/>
            <a:ext cx="9142535" cy="781021"/>
          </a:xfrm>
          <a:prstGeom prst="rect">
            <a:avLst/>
          </a:prstGeom>
          <a:gradFill rotWithShape="1">
            <a:gsLst>
              <a:gs pos="0">
                <a:srgbClr val="324EB3"/>
              </a:gs>
              <a:gs pos="80000">
                <a:srgbClr val="3333CC">
                  <a:shade val="93000"/>
                  <a:satMod val="130000"/>
                </a:srgbClr>
              </a:gs>
              <a:gs pos="100000">
                <a:srgbClr val="3333CC">
                  <a:shade val="94000"/>
                  <a:satMod val="135000"/>
                </a:srgbClr>
              </a:gs>
            </a:gsLst>
            <a:lin ang="16200000" scaled="0"/>
          </a:gradFill>
          <a:ln>
            <a:solidFill>
              <a:schemeClr val="bg1"/>
            </a:solidFill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19050">
            <a:bevelT h="38100"/>
          </a:sp3d>
          <a:extLst/>
        </p:spPr>
        <p:txBody>
          <a:bodyPr lIns="87096" tIns="43548" rIns="87096" bIns="43548" anchor="ctr"/>
          <a:lstStyle>
            <a:lvl1pPr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85000"/>
              </a:lnSpc>
              <a:defRPr/>
            </a:pPr>
            <a:r>
              <a:rPr kumimoji="0" lang="ja-JP" altLang="en-US" sz="3600" b="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オープンデータリーダ育成研修資料</a:t>
            </a:r>
            <a:endParaRPr kumimoji="0" lang="ja-JP" altLang="en-US" sz="3600" b="0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FE6A-F959-46F4-8251-CD5B56B0CBE8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879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/>
          <p:cNvSpPr>
            <a:spLocks noChangeArrowheads="1"/>
          </p:cNvSpPr>
          <p:nvPr/>
        </p:nvSpPr>
        <p:spPr bwMode="auto">
          <a:xfrm>
            <a:off x="0" y="0"/>
            <a:ext cx="9904413" cy="504000"/>
          </a:xfrm>
          <a:prstGeom prst="rect">
            <a:avLst/>
          </a:prstGeom>
          <a:gradFill rotWithShape="1">
            <a:gsLst>
              <a:gs pos="0">
                <a:srgbClr val="324EB3"/>
              </a:gs>
              <a:gs pos="80000">
                <a:srgbClr val="3333CC">
                  <a:shade val="93000"/>
                  <a:satMod val="130000"/>
                </a:srgbClr>
              </a:gs>
              <a:gs pos="100000">
                <a:srgbClr val="3333CC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1430" tIns="45715" rIns="91430" bIns="45715" anchor="ctr"/>
          <a:lstStyle>
            <a:lvl1pPr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85000"/>
              </a:lnSpc>
              <a:defRPr/>
            </a:pPr>
            <a:r>
              <a:rPr kumimoji="0" lang="ja-JP" altLang="en-US" sz="2800" b="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　２９年度までの取組み</a:t>
            </a:r>
            <a:endParaRPr kumimoji="0" lang="en-US" altLang="ja-JP" sz="2800" b="0" kern="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" y="-13113"/>
            <a:ext cx="1750468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58491" y="638443"/>
            <a:ext cx="9787432" cy="6120000"/>
          </a:xfrm>
          <a:prstGeom prst="roundRect">
            <a:avLst>
              <a:gd name="adj" fmla="val 2073"/>
            </a:avLst>
          </a:prstGeom>
          <a:solidFill>
            <a:schemeClr val="bg1"/>
          </a:solidFill>
          <a:ln w="19050" cmpd="sng">
            <a:solidFill>
              <a:srgbClr val="324EB3"/>
            </a:solidFill>
          </a:ln>
        </p:spPr>
        <p:txBody>
          <a:bodyPr wrap="square" tIns="72000" bIns="0" rtlCol="0" anchor="t">
            <a:spAutoFit/>
          </a:bodyPr>
          <a:lstStyle/>
          <a:p>
            <a:pPr indent="268288"/>
            <a:r>
              <a:rPr lang="en-US" altLang="ja-JP" sz="2400" b="1" dirty="0" smtClean="0">
                <a:latin typeface="+mj-ea"/>
                <a:ea typeface="+mj-ea"/>
              </a:rPr>
              <a:t>H28.7</a:t>
            </a:r>
            <a:r>
              <a:rPr lang="ja-JP" altLang="en-US" sz="2400" b="1" dirty="0" smtClean="0">
                <a:latin typeface="+mj-ea"/>
                <a:ea typeface="+mj-ea"/>
              </a:rPr>
              <a:t>　　　庁内</a:t>
            </a:r>
            <a:r>
              <a:rPr lang="ja-JP" altLang="en-US" sz="2400" b="1" dirty="0">
                <a:latin typeface="+mj-ea"/>
                <a:ea typeface="+mj-ea"/>
              </a:rPr>
              <a:t>関係課等に</a:t>
            </a:r>
            <a:r>
              <a:rPr lang="ja-JP" altLang="en-US" sz="2400" b="1" dirty="0" smtClean="0">
                <a:latin typeface="+mj-ea"/>
                <a:ea typeface="+mj-ea"/>
              </a:rPr>
              <a:t>よる</a:t>
            </a:r>
            <a:endParaRPr lang="en-US" altLang="ja-JP" sz="2400" b="1" dirty="0" smtClean="0">
              <a:latin typeface="+mj-ea"/>
              <a:ea typeface="+mj-ea"/>
            </a:endParaRPr>
          </a:p>
          <a:p>
            <a:pPr indent="268288"/>
            <a:r>
              <a:rPr lang="ja-JP" altLang="en-US" sz="2400" b="1" dirty="0">
                <a:latin typeface="+mj-ea"/>
                <a:ea typeface="+mj-ea"/>
              </a:rPr>
              <a:t>　</a:t>
            </a:r>
            <a:r>
              <a:rPr lang="ja-JP" altLang="en-US" sz="2400" b="1" dirty="0" smtClean="0">
                <a:latin typeface="+mj-ea"/>
                <a:ea typeface="+mj-ea"/>
              </a:rPr>
              <a:t>　　　　　　　　　　　「</a:t>
            </a:r>
            <a:r>
              <a:rPr lang="ja-JP" altLang="en-US" sz="2400" b="1" dirty="0">
                <a:latin typeface="+mj-ea"/>
                <a:ea typeface="+mj-ea"/>
              </a:rPr>
              <a:t>オープンデータ検討チーム」の</a:t>
            </a:r>
            <a:r>
              <a:rPr lang="ja-JP" altLang="en-US" sz="2400" b="1" dirty="0" smtClean="0">
                <a:latin typeface="+mj-ea"/>
                <a:ea typeface="+mj-ea"/>
              </a:rPr>
              <a:t>設置</a:t>
            </a:r>
            <a:endParaRPr lang="en-US" altLang="ja-JP" sz="2400" b="1" dirty="0" smtClean="0">
              <a:latin typeface="+mj-ea"/>
              <a:ea typeface="+mj-ea"/>
            </a:endParaRPr>
          </a:p>
          <a:p>
            <a:pPr marL="363538" indent="-95250"/>
            <a:r>
              <a:rPr lang="ja-JP" altLang="en-US" sz="2400" b="1" dirty="0" smtClean="0">
                <a:latin typeface="+mj-ea"/>
                <a:ea typeface="+mj-ea"/>
              </a:rPr>
              <a:t>　　　　　　　アドバイザー：</a:t>
            </a:r>
            <a:r>
              <a:rPr lang="ja-JP" altLang="ja-JP" sz="2400" b="1" dirty="0" smtClean="0">
                <a:solidFill>
                  <a:srgbClr val="FF0000"/>
                </a:solidFill>
                <a:latin typeface="+mj-ea"/>
                <a:ea typeface="+mj-ea"/>
              </a:rPr>
              <a:t>筑波</a:t>
            </a:r>
            <a:r>
              <a:rPr lang="ja-JP" altLang="ja-JP" sz="2400" b="1" dirty="0">
                <a:solidFill>
                  <a:srgbClr val="FF0000"/>
                </a:solidFill>
                <a:latin typeface="+mj-ea"/>
                <a:ea typeface="+mj-ea"/>
              </a:rPr>
              <a:t>大学</a:t>
            </a:r>
            <a:r>
              <a:rPr lang="ja-JP" altLang="ja-JP" sz="2400" b="1" dirty="0" smtClean="0">
                <a:solidFill>
                  <a:srgbClr val="FF0000"/>
                </a:solidFill>
                <a:latin typeface="+mj-ea"/>
                <a:ea typeface="+mj-ea"/>
              </a:rPr>
              <a:t>教授</a:t>
            </a:r>
            <a:r>
              <a:rPr lang="ja-JP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　</a:t>
            </a:r>
            <a:r>
              <a:rPr lang="ja-JP" altLang="ja-JP" sz="2400" b="1" dirty="0" smtClean="0">
                <a:solidFill>
                  <a:srgbClr val="FF0000"/>
                </a:solidFill>
                <a:latin typeface="+mj-ea"/>
                <a:ea typeface="+mj-ea"/>
              </a:rPr>
              <a:t>川島</a:t>
            </a:r>
            <a:r>
              <a:rPr lang="ja-JP" altLang="ja-JP" sz="2400" b="1" dirty="0">
                <a:solidFill>
                  <a:srgbClr val="FF0000"/>
                </a:solidFill>
                <a:latin typeface="+mj-ea"/>
                <a:ea typeface="+mj-ea"/>
              </a:rPr>
              <a:t>宏一</a:t>
            </a:r>
            <a:r>
              <a:rPr lang="ja-JP" altLang="ja-JP" sz="2400" b="1" dirty="0" smtClean="0">
                <a:solidFill>
                  <a:srgbClr val="FF0000"/>
                </a:solidFill>
                <a:latin typeface="+mj-ea"/>
                <a:ea typeface="+mj-ea"/>
              </a:rPr>
              <a:t>氏</a:t>
            </a:r>
            <a:endParaRPr lang="en-US" altLang="ja-JP" sz="24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363538" indent="-95250"/>
            <a:r>
              <a:rPr lang="en-US" altLang="ja-JP" sz="2400" b="1" dirty="0" smtClean="0">
                <a:latin typeface="+mj-ea"/>
                <a:ea typeface="+mj-ea"/>
              </a:rPr>
              <a:t>H28.</a:t>
            </a:r>
            <a:r>
              <a:rPr lang="en-US" altLang="ja-JP" sz="2400" b="1" dirty="0">
                <a:latin typeface="+mj-ea"/>
                <a:ea typeface="+mj-ea"/>
              </a:rPr>
              <a:t>7</a:t>
            </a:r>
            <a:r>
              <a:rPr lang="ja-JP" altLang="en-US" sz="2400" b="1" dirty="0" smtClean="0">
                <a:latin typeface="+mj-ea"/>
                <a:ea typeface="+mj-ea"/>
              </a:rPr>
              <a:t>～　 </a:t>
            </a:r>
            <a:r>
              <a:rPr lang="ja-JP" altLang="en-US" sz="2400" b="1" dirty="0" smtClean="0">
                <a:latin typeface="+mj-ea"/>
              </a:rPr>
              <a:t>県内</a:t>
            </a:r>
            <a:r>
              <a:rPr lang="en-US" altLang="ja-JP" sz="2400" b="1" dirty="0">
                <a:latin typeface="+mj-ea"/>
              </a:rPr>
              <a:t>Code for</a:t>
            </a:r>
            <a:r>
              <a:rPr lang="ja-JP" altLang="en-US" sz="2400" b="1" dirty="0" smtClean="0">
                <a:latin typeface="+mj-ea"/>
              </a:rPr>
              <a:t>団体メンバー等</a:t>
            </a:r>
            <a:r>
              <a:rPr lang="ja-JP" altLang="ja-JP" sz="2400" b="1" dirty="0" smtClean="0">
                <a:latin typeface="+mj-ea"/>
                <a:ea typeface="+mj-ea"/>
              </a:rPr>
              <a:t>との</a:t>
            </a:r>
            <a:endParaRPr lang="en-US" altLang="ja-JP" sz="2400" b="1" dirty="0" smtClean="0">
              <a:latin typeface="+mj-ea"/>
              <a:ea typeface="+mj-ea"/>
            </a:endParaRPr>
          </a:p>
          <a:p>
            <a:pPr marL="363538" indent="-95250"/>
            <a:r>
              <a:rPr lang="ja-JP" altLang="en-US" sz="2400" b="1" dirty="0">
                <a:latin typeface="+mj-ea"/>
                <a:ea typeface="+mj-ea"/>
              </a:rPr>
              <a:t>　</a:t>
            </a:r>
            <a:r>
              <a:rPr lang="ja-JP" altLang="en-US" sz="2400" b="1" dirty="0" smtClean="0">
                <a:latin typeface="+mj-ea"/>
                <a:ea typeface="+mj-ea"/>
              </a:rPr>
              <a:t>　　　　　　　　　　　　　　　　　　　　　　</a:t>
            </a:r>
            <a:r>
              <a:rPr lang="ja-JP" altLang="ja-JP" sz="2400" b="1" dirty="0" smtClean="0">
                <a:latin typeface="+mj-ea"/>
                <a:ea typeface="+mj-ea"/>
              </a:rPr>
              <a:t>意見交換</a:t>
            </a:r>
            <a:r>
              <a:rPr lang="ja-JP" altLang="en-US" sz="2400" b="1" dirty="0" smtClean="0">
                <a:latin typeface="+mj-ea"/>
                <a:ea typeface="+mj-ea"/>
              </a:rPr>
              <a:t>会を開催</a:t>
            </a:r>
            <a:endParaRPr lang="en-US" altLang="ja-JP" sz="2400" b="1" dirty="0" smtClean="0">
              <a:latin typeface="+mj-ea"/>
              <a:ea typeface="+mj-ea"/>
            </a:endParaRPr>
          </a:p>
          <a:p>
            <a:pPr marL="363538" indent="-363538"/>
            <a:r>
              <a:rPr lang="ja-JP" altLang="en-US" sz="2400" b="1" dirty="0" smtClean="0">
                <a:latin typeface="+mj-ea"/>
                <a:ea typeface="+mj-ea"/>
              </a:rPr>
              <a:t>　</a:t>
            </a:r>
            <a:r>
              <a:rPr lang="ja-JP" altLang="en-US" sz="2400" b="1" dirty="0">
                <a:latin typeface="+mj-ea"/>
                <a:ea typeface="+mj-ea"/>
              </a:rPr>
              <a:t>　</a:t>
            </a:r>
            <a:r>
              <a:rPr lang="ja-JP" altLang="en-US" sz="2400" b="1" dirty="0" smtClean="0">
                <a:latin typeface="+mj-ea"/>
                <a:ea typeface="+mj-ea"/>
              </a:rPr>
              <a:t>　　　　　　</a:t>
            </a:r>
            <a:r>
              <a:rPr lang="ja-JP" altLang="en-US" sz="2400" b="1" dirty="0">
                <a:latin typeface="+mj-ea"/>
                <a:ea typeface="+mj-ea"/>
              </a:rPr>
              <a:t>　 開催</a:t>
            </a:r>
            <a:r>
              <a:rPr lang="ja-JP" altLang="en-US" sz="2400" b="1" dirty="0" smtClean="0">
                <a:latin typeface="+mj-ea"/>
                <a:ea typeface="+mj-ea"/>
              </a:rPr>
              <a:t>実績：５回（延べ約</a:t>
            </a:r>
            <a:r>
              <a:rPr lang="en-US" altLang="ja-JP" sz="2400" b="1" dirty="0" smtClean="0">
                <a:latin typeface="+mj-ea"/>
                <a:ea typeface="+mj-ea"/>
              </a:rPr>
              <a:t>120</a:t>
            </a:r>
            <a:r>
              <a:rPr lang="ja-JP" altLang="en-US" sz="2400" b="1" dirty="0" smtClean="0">
                <a:latin typeface="+mj-ea"/>
                <a:ea typeface="+mj-ea"/>
              </a:rPr>
              <a:t>名程度参加）</a:t>
            </a:r>
            <a:r>
              <a:rPr lang="ja-JP" altLang="en-US" sz="2400" b="1" dirty="0">
                <a:latin typeface="+mj-ea"/>
                <a:ea typeface="+mj-ea"/>
              </a:rPr>
              <a:t>　</a:t>
            </a:r>
            <a:endParaRPr lang="en-US" altLang="ja-JP" sz="2400" b="1" dirty="0" smtClean="0">
              <a:latin typeface="+mj-ea"/>
              <a:ea typeface="+mj-ea"/>
            </a:endParaRPr>
          </a:p>
          <a:p>
            <a:pPr marL="363538" indent="-363538"/>
            <a:r>
              <a:rPr lang="ja-JP" altLang="en-US" sz="2400" b="1" dirty="0" smtClean="0">
                <a:latin typeface="+mj-ea"/>
                <a:ea typeface="+mj-ea"/>
              </a:rPr>
              <a:t> 　</a:t>
            </a:r>
            <a:r>
              <a:rPr lang="en-US" altLang="ja-JP" sz="2400" b="1" dirty="0" smtClean="0">
                <a:latin typeface="+mj-ea"/>
                <a:ea typeface="+mj-ea"/>
              </a:rPr>
              <a:t>H29.7</a:t>
            </a:r>
            <a:r>
              <a:rPr lang="ja-JP" altLang="en-US" sz="2400" b="1" dirty="0" smtClean="0">
                <a:latin typeface="+mj-ea"/>
                <a:ea typeface="+mj-ea"/>
              </a:rPr>
              <a:t>～ </a:t>
            </a:r>
            <a:r>
              <a:rPr lang="ja-JP" altLang="en-US" sz="2400" b="1" dirty="0">
                <a:latin typeface="+mj-ea"/>
                <a:ea typeface="+mj-ea"/>
              </a:rPr>
              <a:t>　</a:t>
            </a:r>
            <a:r>
              <a:rPr lang="en-US" altLang="ja-JP" sz="2400" b="1" dirty="0">
                <a:latin typeface="+mj-ea"/>
                <a:ea typeface="+mj-ea"/>
              </a:rPr>
              <a:t>GTFS</a:t>
            </a:r>
            <a:r>
              <a:rPr lang="ja-JP" altLang="en-US" sz="2400" b="1" dirty="0">
                <a:latin typeface="+mj-ea"/>
                <a:ea typeface="+mj-ea"/>
              </a:rPr>
              <a:t>チャレンジグループの開催</a:t>
            </a:r>
            <a:endParaRPr lang="en-US" altLang="ja-JP" sz="2400" b="1" dirty="0">
              <a:latin typeface="+mj-ea"/>
              <a:ea typeface="+mj-ea"/>
            </a:endParaRPr>
          </a:p>
          <a:p>
            <a:pPr marL="363538" indent="-363538"/>
            <a:r>
              <a:rPr lang="en-US" altLang="ja-JP" sz="2400" b="1" dirty="0" smtClean="0">
                <a:latin typeface="+mj-ea"/>
                <a:ea typeface="+mj-ea"/>
              </a:rPr>
              <a:t>                     </a:t>
            </a:r>
            <a:r>
              <a:rPr lang="ja-JP" altLang="en-US" sz="2400" b="1" dirty="0" smtClean="0">
                <a:latin typeface="+mj-ea"/>
                <a:ea typeface="+mj-ea"/>
              </a:rPr>
              <a:t>開催実績：全体会４回</a:t>
            </a:r>
            <a:r>
              <a:rPr lang="en-US" altLang="ja-JP" sz="2400" b="1" dirty="0" smtClean="0">
                <a:latin typeface="+mj-ea"/>
                <a:ea typeface="+mj-ea"/>
              </a:rPr>
              <a:t>(</a:t>
            </a:r>
            <a:r>
              <a:rPr lang="ja-JP" altLang="en-US" sz="2400" b="1" dirty="0" smtClean="0">
                <a:latin typeface="+mj-ea"/>
                <a:ea typeface="+mj-ea"/>
              </a:rPr>
              <a:t>延べ約</a:t>
            </a:r>
            <a:r>
              <a:rPr lang="en-US" altLang="ja-JP" sz="2400" b="1" dirty="0" smtClean="0">
                <a:latin typeface="+mj-ea"/>
                <a:ea typeface="+mj-ea"/>
              </a:rPr>
              <a:t>70</a:t>
            </a:r>
            <a:r>
              <a:rPr lang="ja-JP" altLang="en-US" sz="2400" b="1" dirty="0" smtClean="0">
                <a:latin typeface="+mj-ea"/>
                <a:ea typeface="+mj-ea"/>
              </a:rPr>
              <a:t>名程度参加）</a:t>
            </a:r>
            <a:endParaRPr lang="en-US" altLang="ja-JP" sz="2400" b="1" dirty="0" smtClean="0">
              <a:latin typeface="+mj-ea"/>
              <a:ea typeface="+mj-ea"/>
            </a:endParaRPr>
          </a:p>
          <a:p>
            <a:pPr marL="363538" indent="-363538"/>
            <a:endParaRPr lang="en-US" altLang="ja-JP" sz="2400" b="1" dirty="0">
              <a:latin typeface="+mj-ea"/>
              <a:ea typeface="+mj-ea"/>
            </a:endParaRPr>
          </a:p>
          <a:p>
            <a:pPr marL="363538" indent="-363538"/>
            <a:r>
              <a:rPr lang="ja-JP" altLang="en-US" sz="2400" b="1" dirty="0" smtClean="0">
                <a:latin typeface="+mj-ea"/>
                <a:ea typeface="+mj-ea"/>
              </a:rPr>
              <a:t> 　</a:t>
            </a:r>
            <a:endParaRPr lang="en-US" altLang="ja-JP" sz="2400" b="1" dirty="0" smtClean="0">
              <a:latin typeface="+mj-ea"/>
              <a:ea typeface="+mj-ea"/>
            </a:endParaRPr>
          </a:p>
          <a:p>
            <a:pPr marL="363538" indent="-363538"/>
            <a:endParaRPr lang="en-US" altLang="ja-JP" sz="2400" b="1" dirty="0" smtClean="0">
              <a:latin typeface="+mj-ea"/>
              <a:ea typeface="+mj-ea"/>
            </a:endParaRPr>
          </a:p>
          <a:p>
            <a:pPr marL="363538" indent="-363538"/>
            <a:r>
              <a:rPr lang="ja-JP" altLang="en-US" sz="2400" b="1" dirty="0">
                <a:solidFill>
                  <a:srgbClr val="FF0000"/>
                </a:solidFill>
                <a:latin typeface="+mj-ea"/>
                <a:ea typeface="+mj-ea"/>
              </a:rPr>
              <a:t>　</a:t>
            </a:r>
            <a:r>
              <a:rPr lang="ja-JP" altLang="en-US" sz="2400" b="1" dirty="0">
                <a:latin typeface="+mj-ea"/>
                <a:ea typeface="+mj-ea"/>
              </a:rPr>
              <a:t> </a:t>
            </a:r>
            <a:r>
              <a:rPr lang="en-US" altLang="ja-JP" sz="2400" b="1" dirty="0" smtClean="0">
                <a:latin typeface="+mj-ea"/>
                <a:ea typeface="+mj-ea"/>
              </a:rPr>
              <a:t>H29.10   </a:t>
            </a:r>
            <a:r>
              <a:rPr lang="ja-JP" altLang="en-US" sz="2400" b="1" dirty="0" smtClean="0">
                <a:latin typeface="+mj-ea"/>
                <a:ea typeface="+mj-ea"/>
              </a:rPr>
              <a:t> 富山県オープンデータポータルサイト開設　</a:t>
            </a:r>
            <a:endParaRPr lang="en-US" altLang="ja-JP" sz="2400" b="1" dirty="0" smtClean="0">
              <a:latin typeface="+mj-ea"/>
              <a:ea typeface="+mj-ea"/>
            </a:endParaRPr>
          </a:p>
          <a:p>
            <a:pPr marL="363538" indent="-363538"/>
            <a:endParaRPr lang="en-US" altLang="ja-JP" sz="2400" b="1" dirty="0" smtClean="0">
              <a:latin typeface="+mj-ea"/>
              <a:ea typeface="+mj-ea"/>
            </a:endParaRPr>
          </a:p>
          <a:p>
            <a:pPr marL="363538" indent="-363538"/>
            <a:r>
              <a:rPr lang="ja-JP" altLang="en-US" sz="2400" b="1" dirty="0" smtClean="0">
                <a:latin typeface="+mj-ea"/>
                <a:ea typeface="+mj-ea"/>
              </a:rPr>
              <a:t> </a:t>
            </a:r>
            <a:r>
              <a:rPr lang="ja-JP" altLang="en-US" sz="2400" b="1" dirty="0">
                <a:latin typeface="+mj-ea"/>
                <a:ea typeface="+mj-ea"/>
              </a:rPr>
              <a:t>　</a:t>
            </a:r>
            <a:r>
              <a:rPr lang="en-US" altLang="ja-JP" sz="2400" b="1" dirty="0" smtClean="0">
                <a:latin typeface="+mj-ea"/>
                <a:ea typeface="+mj-ea"/>
              </a:rPr>
              <a:t>H29.11</a:t>
            </a:r>
            <a:r>
              <a:rPr lang="ja-JP" altLang="en-US" sz="2400" b="1" dirty="0" smtClean="0">
                <a:latin typeface="+mj-ea"/>
                <a:ea typeface="+mj-ea"/>
              </a:rPr>
              <a:t>　　</a:t>
            </a:r>
            <a:r>
              <a:rPr lang="ja-JP" altLang="en-US" sz="2400" b="1" dirty="0">
                <a:latin typeface="+mj-ea"/>
              </a:rPr>
              <a:t>「電子自治体の整備に関する研究会」を</a:t>
            </a:r>
            <a:r>
              <a:rPr lang="ja-JP" altLang="en-US" sz="2400" b="1" dirty="0" smtClean="0">
                <a:latin typeface="+mj-ea"/>
              </a:rPr>
              <a:t>開催</a:t>
            </a:r>
            <a:endParaRPr lang="en-US" altLang="ja-JP" sz="2400" b="1" dirty="0" smtClean="0">
              <a:latin typeface="+mj-ea"/>
            </a:endParaRPr>
          </a:p>
          <a:p>
            <a:pPr marL="363538" indent="-363538"/>
            <a:r>
              <a:rPr lang="ja-JP" altLang="en-US" sz="2400" b="1" dirty="0" smtClean="0">
                <a:latin typeface="+mj-ea"/>
                <a:ea typeface="+mj-ea"/>
              </a:rPr>
              <a:t>　 </a:t>
            </a:r>
            <a:r>
              <a:rPr lang="ja-JP" altLang="en-US" sz="2400" b="1" dirty="0">
                <a:latin typeface="+mj-ea"/>
                <a:ea typeface="+mj-ea"/>
              </a:rPr>
              <a:t>　</a:t>
            </a:r>
            <a:r>
              <a:rPr lang="ja-JP" altLang="en-US" sz="2400" b="1" dirty="0" smtClean="0">
                <a:latin typeface="+mj-ea"/>
                <a:ea typeface="+mj-ea"/>
              </a:rPr>
              <a:t>　　　　　　　</a:t>
            </a:r>
            <a:r>
              <a:rPr lang="en-US" altLang="ja-JP" sz="2400" b="1" dirty="0" smtClean="0">
                <a:latin typeface="+mj-ea"/>
                <a:ea typeface="+mj-ea"/>
              </a:rPr>
              <a:t>H30</a:t>
            </a:r>
            <a:r>
              <a:rPr lang="ja-JP" altLang="en-US" sz="2400" b="1" dirty="0" smtClean="0">
                <a:latin typeface="+mj-ea"/>
                <a:ea typeface="+mj-ea"/>
              </a:rPr>
              <a:t>年度以降、県・全市町村での共通フォーマットによる</a:t>
            </a:r>
            <a:endParaRPr lang="en-US" altLang="ja-JP" sz="2400" b="1" dirty="0" smtClean="0">
              <a:latin typeface="+mj-ea"/>
              <a:ea typeface="+mj-ea"/>
            </a:endParaRPr>
          </a:p>
          <a:p>
            <a:pPr marL="363538" indent="-363538"/>
            <a:r>
              <a:rPr lang="ja-JP" altLang="en-US" sz="2400" b="1" dirty="0">
                <a:latin typeface="+mj-ea"/>
                <a:ea typeface="+mj-ea"/>
              </a:rPr>
              <a:t>　</a:t>
            </a:r>
            <a:r>
              <a:rPr lang="ja-JP" altLang="en-US" sz="2400" b="1" dirty="0" smtClean="0">
                <a:latin typeface="+mj-ea"/>
                <a:ea typeface="+mj-ea"/>
              </a:rPr>
              <a:t>　　　　　　　　 データ公開を目指すことを</a:t>
            </a:r>
            <a:r>
              <a:rPr lang="ja-JP" altLang="en-US" sz="2400" b="1" dirty="0">
                <a:latin typeface="+mj-ea"/>
                <a:ea typeface="+mj-ea"/>
              </a:rPr>
              <a:t>合意</a:t>
            </a:r>
            <a:endParaRPr lang="en-US" altLang="ja-JP" sz="2000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45F5-AEAF-4730-A67F-43B6665F1B6F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sp>
        <p:nvSpPr>
          <p:cNvPr id="5" name="線吹き出し 1 (枠付き) 4"/>
          <p:cNvSpPr/>
          <p:nvPr/>
        </p:nvSpPr>
        <p:spPr>
          <a:xfrm>
            <a:off x="3800078" y="3783287"/>
            <a:ext cx="5904656" cy="288032"/>
          </a:xfrm>
          <a:prstGeom prst="borderCallout1">
            <a:avLst>
              <a:gd name="adj1" fmla="val 42441"/>
              <a:gd name="adj2" fmla="val 4379"/>
              <a:gd name="adj3" fmla="val -31228"/>
              <a:gd name="adj4" fmla="val 1464"/>
            </a:avLst>
          </a:prstGeom>
          <a:noFill/>
          <a:ln w="952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その他、ハンズオン研修会を南砺・魚津で数回開催</a:t>
            </a:r>
            <a:endParaRPr kumimoji="1" lang="ja-JP" altLang="en-US" dirty="0"/>
          </a:p>
        </p:txBody>
      </p:sp>
      <p:sp>
        <p:nvSpPr>
          <p:cNvPr id="8" name="線吹き出し 1 (枠付き) 7"/>
          <p:cNvSpPr/>
          <p:nvPr/>
        </p:nvSpPr>
        <p:spPr>
          <a:xfrm>
            <a:off x="703734" y="4160214"/>
            <a:ext cx="7992888" cy="537949"/>
          </a:xfrm>
          <a:prstGeom prst="borderCallout1">
            <a:avLst>
              <a:gd name="adj1" fmla="val 14534"/>
              <a:gd name="adj2" fmla="val 6506"/>
              <a:gd name="adj3" fmla="val -157802"/>
              <a:gd name="adj4" fmla="val 17328"/>
            </a:avLst>
          </a:prstGeom>
          <a:noFill/>
          <a:ln w="952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この取組みが、「標準的なバス情報フォーマットデータ作成セミナー」に繋がる！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75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/>
          <p:cNvSpPr>
            <a:spLocks noChangeArrowheads="1"/>
          </p:cNvSpPr>
          <p:nvPr/>
        </p:nvSpPr>
        <p:spPr bwMode="auto">
          <a:xfrm>
            <a:off x="0" y="0"/>
            <a:ext cx="9904413" cy="504000"/>
          </a:xfrm>
          <a:prstGeom prst="rect">
            <a:avLst/>
          </a:prstGeom>
          <a:gradFill rotWithShape="1">
            <a:gsLst>
              <a:gs pos="0">
                <a:srgbClr val="324EB3"/>
              </a:gs>
              <a:gs pos="80000">
                <a:srgbClr val="3333CC">
                  <a:shade val="93000"/>
                  <a:satMod val="130000"/>
                </a:srgbClr>
              </a:gs>
              <a:gs pos="100000">
                <a:srgbClr val="3333CC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1430" tIns="45715" rIns="91430" bIns="45715" anchor="ctr"/>
          <a:lstStyle>
            <a:lvl1pPr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85000"/>
              </a:lnSpc>
              <a:defRPr/>
            </a:pPr>
            <a:r>
              <a:rPr kumimoji="0" lang="ja-JP" altLang="en-US" sz="2800" b="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　平成３０年度の</a:t>
            </a:r>
            <a:r>
              <a:rPr kumimoji="0" lang="ja-JP" altLang="en-US" sz="2800" b="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取組み</a:t>
            </a:r>
            <a:endParaRPr kumimoji="0" lang="en-US" altLang="ja-JP" sz="2800" b="0" kern="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" y="-13113"/>
            <a:ext cx="1750468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58490" y="609517"/>
            <a:ext cx="9787432" cy="6120000"/>
          </a:xfrm>
          <a:prstGeom prst="roundRect">
            <a:avLst>
              <a:gd name="adj" fmla="val 2073"/>
            </a:avLst>
          </a:prstGeom>
          <a:solidFill>
            <a:schemeClr val="bg1"/>
          </a:solidFill>
          <a:ln w="19050" cmpd="sng">
            <a:solidFill>
              <a:srgbClr val="324EB3"/>
            </a:solidFill>
          </a:ln>
        </p:spPr>
        <p:txBody>
          <a:bodyPr wrap="square" tIns="72000" bIns="0" rtlCol="0" anchor="t">
            <a:spAutoFit/>
          </a:bodyPr>
          <a:lstStyle/>
          <a:p>
            <a:r>
              <a:rPr lang="ja-JP" altLang="en-US" sz="2800" b="1" dirty="0" smtClean="0">
                <a:solidFill>
                  <a:srgbClr val="0000CC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県</a:t>
            </a:r>
            <a:r>
              <a:rPr lang="ja-JP" altLang="en-US" sz="2800" b="1" dirty="0">
                <a:solidFill>
                  <a:srgbClr val="0000CC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・市町村共通フォーマットによるデータの公開　</a:t>
            </a:r>
            <a:endParaRPr lang="en-US" altLang="ja-JP" sz="2800" b="1" dirty="0" smtClean="0">
              <a:solidFill>
                <a:srgbClr val="0000CC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</a:t>
            </a:r>
            <a:r>
              <a:rPr lang="en-US" altLang="ja-JP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H30.8.6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電子自治体の整備に関する研究会」開催</a:t>
            </a:r>
            <a:endParaRPr lang="en-US" altLang="ja-JP" sz="2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8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en-US" sz="2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検討の結果、総務省が提示する推奨データフォーマットにより</a:t>
            </a:r>
            <a:endParaRPr lang="en-US" altLang="ja-JP" sz="2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</a:t>
            </a:r>
            <a:r>
              <a:rPr lang="ja-JP" altLang="en-US" sz="24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地域</a:t>
            </a:r>
            <a:r>
              <a:rPr lang="ja-JP" altLang="en-US" sz="24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別・年齢別人口</a:t>
            </a:r>
            <a:r>
              <a:rPr lang="ja-JP" altLang="en-US" sz="24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</a:t>
            </a:r>
            <a:r>
              <a:rPr lang="ja-JP" altLang="en-US" sz="24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</a:t>
            </a:r>
            <a:r>
              <a:rPr lang="en-US" altLang="ja-JP" sz="24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Wi-Fi</a:t>
            </a:r>
            <a:r>
              <a:rPr lang="ja-JP" altLang="en-US" sz="24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アクセスポイント設置</a:t>
            </a:r>
            <a:r>
              <a:rPr lang="ja-JP" altLang="en-US" sz="24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場所</a:t>
            </a:r>
            <a:r>
              <a:rPr lang="ja-JP" altLang="en-US" sz="24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のオープンデータ化に取組むこととした。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・ニーズの多い「</a:t>
            </a:r>
            <a:r>
              <a:rPr lang="ja-JP" altLang="en-US" sz="24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避難所データ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」に関するデータは、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県で一括作成し、市町村でチェックしてもらった</a:t>
            </a:r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上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で公開する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こととし、現在準備中。（福祉避難所は、各市町村で作成）</a:t>
            </a:r>
            <a:endParaRPr lang="en-US" altLang="ja-JP" sz="2400" dirty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公開状況</a:t>
            </a:r>
            <a:r>
              <a:rPr lang="en-US" altLang="ja-JP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lang="en-US" altLang="ja-JP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lvl="1"/>
            <a:r>
              <a:rPr lang="ja-JP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・ポータルサイトは９自治体で公開済み</a:t>
            </a:r>
            <a:endParaRPr lang="en-US" altLang="ja-JP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lvl="1"/>
            <a:r>
              <a:rPr lang="ja-JP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・地域</a:t>
            </a:r>
            <a:r>
              <a:rPr lang="ja-JP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別・</a:t>
            </a:r>
            <a:r>
              <a:rPr lang="ja-JP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年齢人口</a:t>
            </a:r>
            <a:r>
              <a:rPr lang="en-US" altLang="ja-JP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…</a:t>
            </a:r>
            <a:r>
              <a:rPr lang="ja-JP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立山町、入善町</a:t>
            </a:r>
            <a:endParaRPr lang="en-US" altLang="ja-JP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lvl="1"/>
            <a:r>
              <a:rPr lang="ja-JP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en-US" altLang="ja-JP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Wi-Fi</a:t>
            </a:r>
            <a:r>
              <a:rPr lang="ja-JP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アクセスポイント設置</a:t>
            </a:r>
            <a:r>
              <a:rPr lang="ja-JP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場所</a:t>
            </a:r>
            <a:r>
              <a:rPr lang="en-US" altLang="ja-JP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…</a:t>
            </a:r>
            <a:r>
              <a:rPr lang="ja-JP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魚津市、立山町</a:t>
            </a:r>
            <a:endParaRPr lang="en-US" altLang="ja-JP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lvl="1"/>
            <a:endParaRPr lang="en-US" altLang="ja-JP" sz="2000" dirty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lvl="1" indent="-368300"/>
            <a:r>
              <a:rPr lang="en-US" altLang="ja-JP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福祉避難所の公開可否</a:t>
            </a:r>
            <a:r>
              <a:rPr lang="en-US" altLang="ja-JP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・</a:t>
            </a:r>
            <a:r>
              <a:rPr lang="en-US" altLang="ja-JP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14</a:t>
            </a:r>
            <a:r>
              <a:rPr lang="ja-JP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自治体</a:t>
            </a:r>
            <a:r>
              <a:rPr lang="ja-JP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から「公開可能」と回答</a:t>
            </a:r>
            <a:endParaRPr lang="en-US" altLang="zh-TW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45F5-AEAF-4730-A67F-43B6665F1B6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99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"/>
          <p:cNvSpPr>
            <a:spLocks noChangeArrowheads="1"/>
          </p:cNvSpPr>
          <p:nvPr/>
        </p:nvSpPr>
        <p:spPr bwMode="auto">
          <a:xfrm>
            <a:off x="0" y="0"/>
            <a:ext cx="9904413" cy="504000"/>
          </a:xfrm>
          <a:prstGeom prst="rect">
            <a:avLst/>
          </a:prstGeom>
          <a:gradFill rotWithShape="1">
            <a:gsLst>
              <a:gs pos="0">
                <a:srgbClr val="324EB3"/>
              </a:gs>
              <a:gs pos="80000">
                <a:srgbClr val="3333CC">
                  <a:shade val="93000"/>
                  <a:satMod val="130000"/>
                </a:srgbClr>
              </a:gs>
              <a:gs pos="100000">
                <a:srgbClr val="3333CC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1430" tIns="45715" rIns="91430" bIns="45715" anchor="ctr"/>
          <a:lstStyle>
            <a:lvl1pPr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1000125"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algn="ctr" defTabSz="1000125" eaLnBrk="0" fontAlgn="base" hangingPunct="0">
              <a:spcBef>
                <a:spcPct val="50000"/>
              </a:spcBef>
              <a:spcAft>
                <a:spcPct val="0"/>
              </a:spcAft>
              <a:defRPr sz="19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85000"/>
              </a:lnSpc>
              <a:defRPr/>
            </a:pPr>
            <a:r>
              <a:rPr kumimoji="0" lang="ja-JP" altLang="en-US" sz="2800" b="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　　 平成３０年度の</a:t>
            </a:r>
            <a:r>
              <a:rPr kumimoji="0" lang="ja-JP" altLang="en-US" sz="2800" b="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取組み</a:t>
            </a:r>
            <a:endParaRPr kumimoji="0" lang="en-US" altLang="ja-JP" sz="2800" b="0" kern="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" y="-13113"/>
            <a:ext cx="1750468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58490" y="609518"/>
            <a:ext cx="9787432" cy="6164168"/>
          </a:xfrm>
          <a:prstGeom prst="roundRect">
            <a:avLst>
              <a:gd name="adj" fmla="val 2073"/>
            </a:avLst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tIns="72000" bIns="0" rtlCol="0" anchor="t">
            <a:spAutoFit/>
          </a:bodyPr>
          <a:lstStyle/>
          <a:p>
            <a:r>
              <a:rPr lang="ja-JP" altLang="en-US" sz="2800" b="1" dirty="0" smtClean="0">
                <a:solidFill>
                  <a:srgbClr val="0000CC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県</a:t>
            </a:r>
            <a:r>
              <a:rPr lang="ja-JP" altLang="en-US" sz="2800" b="1" dirty="0">
                <a:solidFill>
                  <a:srgbClr val="0000CC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・市町村共通フォーマットによるデータの公開　</a:t>
            </a:r>
            <a:endParaRPr lang="en-US" altLang="ja-JP" sz="2800" b="1" dirty="0">
              <a:solidFill>
                <a:srgbClr val="0000CC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8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 </a:t>
            </a:r>
            <a:r>
              <a:rPr lang="ja-JP" altLang="en-US" sz="28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「標準的なバス情報</a:t>
            </a:r>
            <a:r>
              <a:rPr lang="ja-JP" altLang="en-US" sz="28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フォーマット」</a:t>
            </a:r>
            <a:r>
              <a:rPr lang="ja-JP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により県内のバス情報をオープンデータ化（交通政策部門の取組）</a:t>
            </a:r>
            <a:endParaRPr lang="en-US" altLang="ja-JP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・バス情報＝バス時刻表</a:t>
            </a:r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やバス停の位置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情報な</a:t>
            </a:r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ど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en-US" altLang="ja-JP" sz="24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Code </a:t>
            </a:r>
            <a:r>
              <a:rPr lang="en-US" altLang="ja-JP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for</a:t>
            </a:r>
            <a:r>
              <a:rPr lang="ja-JP" altLang="en-US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団体</a:t>
            </a:r>
            <a:r>
              <a:rPr lang="ja-JP" altLang="en-US" sz="24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の有志等が講師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となり、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データ作成セミナー等を計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11</a:t>
            </a:r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回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開催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2400" dirty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バス事</a:t>
            </a:r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業者が自らデータを作成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できる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よう、継続的な仕組みづくりを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目指す。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・８自治体でオープンデータ化済、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一部は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Google</a:t>
            </a:r>
            <a:r>
              <a:rPr lang="ja-JP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マップ等で検索可能に</a:t>
            </a:r>
            <a:endParaRPr lang="en-US" altLang="ja-JP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77800" indent="-177800"/>
            <a:r>
              <a:rPr lang="ja-JP" altLang="en-US" sz="28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→年度内には、県内</a:t>
            </a:r>
            <a:r>
              <a:rPr lang="ja-JP" altLang="en-US" sz="28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全て</a:t>
            </a:r>
            <a:r>
              <a:rPr lang="ja-JP" altLang="en-US" sz="28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のバス</a:t>
            </a:r>
            <a:r>
              <a:rPr lang="ja-JP" altLang="en-US" sz="28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</a:t>
            </a:r>
            <a:r>
              <a:rPr lang="ja-JP" altLang="en-US" sz="28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</a:t>
            </a:r>
            <a:endParaRPr lang="en-US" altLang="ja-JP" sz="2800" b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77800" indent="-177800"/>
            <a:r>
              <a:rPr lang="ja-JP" altLang="en-US" sz="28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8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大手</a:t>
            </a:r>
            <a:r>
              <a:rPr lang="ja-JP" altLang="en-US" sz="28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検索サイトや地図アプリで検索可能に</a:t>
            </a:r>
            <a:r>
              <a:rPr lang="ja-JP" altLang="en-US" sz="28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！</a:t>
            </a:r>
            <a:endParaRPr lang="en-US" altLang="ja-JP" sz="2000" dirty="0" smtClean="0">
              <a:solidFill>
                <a:srgbClr val="324EB3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45F5-AEAF-4730-A67F-43B6665F1B6F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0371" y="2636912"/>
            <a:ext cx="4066371" cy="2808312"/>
          </a:xfrm>
          <a:prstGeom prst="rect">
            <a:avLst/>
          </a:prstGeom>
        </p:spPr>
      </p:pic>
      <p:sp>
        <p:nvSpPr>
          <p:cNvPr id="7" name="四角形吹き出し 6"/>
          <p:cNvSpPr/>
          <p:nvPr/>
        </p:nvSpPr>
        <p:spPr>
          <a:xfrm>
            <a:off x="280905" y="3284984"/>
            <a:ext cx="5175357" cy="720080"/>
          </a:xfrm>
          <a:prstGeom prst="wedgeRectCallout">
            <a:avLst>
              <a:gd name="adj1" fmla="val -30682"/>
              <a:gd name="adj2" fmla="val -56699"/>
            </a:avLst>
          </a:prstGeom>
          <a:solidFill>
            <a:schemeClr val="lt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データがほしいという県民の思いと、お金をかけずに利用促進したいという行政の思いがマッチ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4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6996" y="188640"/>
            <a:ext cx="9297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1/30</a:t>
            </a:r>
            <a:r>
              <a:rPr lang="ja-JP" altLang="en-US" sz="3200" dirty="0" smtClean="0"/>
              <a:t>から「あさひまちバス」が検索可能になりました！</a:t>
            </a:r>
            <a:endParaRPr kumimoji="1" lang="ja-JP" altLang="en-US" sz="3200" dirty="0"/>
          </a:p>
        </p:txBody>
      </p:sp>
      <p:sp>
        <p:nvSpPr>
          <p:cNvPr id="6" name="正方形/長方形 5"/>
          <p:cNvSpPr/>
          <p:nvPr/>
        </p:nvSpPr>
        <p:spPr>
          <a:xfrm>
            <a:off x="2575942" y="2420888"/>
            <a:ext cx="5256584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/>
              <a:t>投影</a:t>
            </a:r>
            <a:r>
              <a:rPr lang="ja-JP" altLang="en-US" sz="4000" dirty="0" smtClean="0"/>
              <a:t>のみ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2797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806" y="1175237"/>
            <a:ext cx="7095285" cy="554751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711846" y="219194"/>
            <a:ext cx="60532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県のオープンデータポータルサイトです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ＵＲＬ：</a:t>
            </a:r>
            <a:r>
              <a:rPr lang="en-US" altLang="ja-JP" sz="2800" dirty="0"/>
              <a:t>http://opendata.pref.toyama.jp/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52718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758" y="675419"/>
            <a:ext cx="8162599" cy="60659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51225" y="55987"/>
            <a:ext cx="8225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県のポータルサイトではこのよう</a:t>
            </a:r>
            <a:r>
              <a:rPr kumimoji="1" lang="ja-JP" altLang="en-US" sz="2800" smtClean="0"/>
              <a:t>に見ることができます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4948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3A5C-C638-4087-AEF3-47BFD99CFFFA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343" y="476673"/>
            <a:ext cx="7802730" cy="633670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130508" y="188640"/>
            <a:ext cx="7646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ポータルサイトでは見にくいので一覧表もあります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1610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1246</TotalTime>
  <Words>141</Words>
  <Application>Microsoft Office PowerPoint</Application>
  <PresentationFormat>ユーザー設定</PresentationFormat>
  <Paragraphs>71</Paragraphs>
  <Slides>8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7" baseType="lpstr">
      <vt:lpstr>HGS創英角ｺﾞｼｯｸUB</vt:lpstr>
      <vt:lpstr>ＭＳ Ｐゴシック</vt:lpstr>
      <vt:lpstr>ＭＳ Ｐ明朝</vt:lpstr>
      <vt:lpstr>ＭＳ ゴシック</vt:lpstr>
      <vt:lpstr>ＭＳ 明朝</vt:lpstr>
      <vt:lpstr>Arial</vt:lpstr>
      <vt:lpstr>Calibri</vt:lpstr>
      <vt:lpstr>Times New Roman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五十嵐　佳美</dc:creator>
  <cp:lastModifiedBy>富山県</cp:lastModifiedBy>
  <cp:revision>88</cp:revision>
  <cp:lastPrinted>2019-03-27T09:46:47Z</cp:lastPrinted>
  <dcterms:modified xsi:type="dcterms:W3CDTF">2019-03-27T09:46:54Z</dcterms:modified>
</cp:coreProperties>
</file>