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2"/>
  </p:notesMasterIdLst>
  <p:handoutMasterIdLst>
    <p:handoutMasterId r:id="rId13"/>
  </p:handoutMasterIdLst>
  <p:sldIdLst>
    <p:sldId id="381" r:id="rId2"/>
    <p:sldId id="411" r:id="rId3"/>
    <p:sldId id="412" r:id="rId4"/>
    <p:sldId id="385" r:id="rId5"/>
    <p:sldId id="388" r:id="rId6"/>
    <p:sldId id="389" r:id="rId7"/>
    <p:sldId id="390" r:id="rId8"/>
    <p:sldId id="414" r:id="rId9"/>
    <p:sldId id="391" r:id="rId10"/>
    <p:sldId id="400" r:id="rId11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48"/>
    <p:restoredTop sz="93732"/>
  </p:normalViewPr>
  <p:slideViewPr>
    <p:cSldViewPr>
      <p:cViewPr varScale="1">
        <p:scale>
          <a:sx n="109" d="100"/>
          <a:sy n="109" d="100"/>
        </p:scale>
        <p:origin x="1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082" y="0"/>
            <a:ext cx="2950529" cy="497524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999F33F4-CE9E-4E36-B2CB-11B0CB5B28B0}" type="datetimeFigureOut">
              <a:rPr kumimoji="1" lang="ja-JP" altLang="en-US" smtClean="0"/>
              <a:t>2019/1/26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226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082" y="9440226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55EDF111-5F88-416E-B788-85BE76EF8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21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297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2019/1/26</a:t>
            </a:fld>
            <a:endParaRPr kumimoji="1" lang="ja-JP" altLang="en-US"/>
          </a:p>
        </p:txBody>
      </p:sp>
      <p:sp>
        <p:nvSpPr>
          <p:cNvPr id="1298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4" rIns="91550" bIns="45774" rtlCol="0" anchor="ctr"/>
          <a:lstStyle/>
          <a:p>
            <a:endParaRPr lang="ja-JP" altLang="en-US"/>
          </a:p>
        </p:txBody>
      </p:sp>
      <p:sp>
        <p:nvSpPr>
          <p:cNvPr id="1299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0" tIns="45774" rIns="91550" bIns="4577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300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301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917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155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102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834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96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04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228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259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ja-JP" altLang="en-US" sz="1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86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59995" y="5134039"/>
            <a:ext cx="5925329" cy="437233"/>
          </a:xfrm>
          <a:ln w="12700" cap="sq">
            <a:headEnd type="none" w="sm" len="sm"/>
            <a:tailEnd type="none" w="sm" len="sm"/>
          </a:ln>
        </p:spPr>
        <p:txBody>
          <a:bodyPr lIns="67245" rIns="67245">
            <a:spAutoFit/>
          </a:bodyPr>
          <a:lstStyle>
            <a:lvl1pPr marL="0" indent="0" algn="l">
              <a:lnSpc>
                <a:spcPct val="100000"/>
              </a:lnSpc>
              <a:spcBef>
                <a:spcPct val="0"/>
              </a:spcBef>
              <a:buFont typeface="平成明朝" pitchFamily="17" charset="-128"/>
              <a:buNone/>
              <a:defRPr sz="2400">
                <a:solidFill>
                  <a:schemeClr val="bg2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サブタイトルの書式設定</a:t>
            </a:r>
          </a:p>
        </p:txBody>
      </p:sp>
      <p:sp>
        <p:nvSpPr>
          <p:cNvPr id="1258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3035389"/>
            <a:ext cx="5870218" cy="560343"/>
          </a:xfrm>
          <a:ln w="12700" cap="sq">
            <a:headEnd type="none" w="sm" len="sm"/>
            <a:tailEnd type="none" w="sm" len="sm"/>
          </a:ln>
        </p:spPr>
        <p:txBody>
          <a:bodyPr lIns="67245" tIns="33622" rIns="67245" bIns="33622" anchor="b">
            <a:spAutoFit/>
          </a:bodyPr>
          <a:lstStyle>
            <a:lvl1pPr algn="l">
              <a:defRPr sz="3200" b="1" i="0">
                <a:solidFill>
                  <a:srgbClr val="404040"/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980A700-4276-4BF2-B4B1-304141AFFF1B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36" name="Rectangle 6"/>
          <p:cNvSpPr>
            <a:spLocks noGrp="1" noChangeArrowheads="1"/>
          </p:cNvSpPr>
          <p:nvPr>
            <p:ph type="title"/>
          </p:nvPr>
        </p:nvSpPr>
        <p:spPr>
          <a:xfrm>
            <a:off x="357554" y="304800"/>
            <a:ext cx="843182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37" name="Rectangle 4"/>
          <p:cNvSpPr>
            <a:spLocks noGrp="1" noChangeArrowheads="1"/>
          </p:cNvSpPr>
          <p:nvPr>
            <p:ph idx="1"/>
          </p:nvPr>
        </p:nvSpPr>
        <p:spPr>
          <a:xfrm>
            <a:off x="323850" y="1143000"/>
            <a:ext cx="8443546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4382" y="1322775"/>
            <a:ext cx="4167916" cy="5088353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Arial" panose="020B0604020202020204" pitchFamily="34" charset="0"/>
              <a:buChar char="•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046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99310" y="1322775"/>
            <a:ext cx="4167917" cy="5088353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Arial" panose="020B0604020202020204" pitchFamily="34" charset="0"/>
              <a:buChar char="•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04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98A9-17F2-4D0E-A772-34AA2EDD346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8" name="タイトル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43607" y="1709740"/>
            <a:ext cx="5040001" cy="171926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dirty="0"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43607" y="3548543"/>
            <a:ext cx="5040001" cy="254110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4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9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590" y="1046206"/>
            <a:ext cx="4959179" cy="5226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3235" y="881450"/>
            <a:ext cx="3587932" cy="1579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235" y="2461366"/>
            <a:ext cx="358793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1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4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43607" y="1709740"/>
            <a:ext cx="5040001" cy="171926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dirty="0"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43607" y="3548543"/>
            <a:ext cx="5040001" cy="254110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4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4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590" y="1046206"/>
            <a:ext cx="4959179" cy="5226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3235" y="881450"/>
            <a:ext cx="3587932" cy="1579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235" y="2461366"/>
            <a:ext cx="358793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1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9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105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454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05" b="30049"/>
          <a:stretch/>
        </p:blipFill>
        <p:spPr>
          <a:xfrm>
            <a:off x="5624741" y="3396289"/>
            <a:ext cx="3517866" cy="312220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43605" y="1709740"/>
            <a:ext cx="5040001" cy="171926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dirty="0"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43605" y="3548543"/>
            <a:ext cx="5040001" cy="254110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643605" y="3429001"/>
            <a:ext cx="504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6056" y="6593840"/>
            <a:ext cx="387188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12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1982945" y="6601732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4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588" y="1046206"/>
            <a:ext cx="4959179" cy="5226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6056" y="6593840"/>
            <a:ext cx="387188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3235" y="881449"/>
            <a:ext cx="3587932" cy="1579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235" y="2461366"/>
            <a:ext cx="358793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1982945" y="6601732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31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980A700-4276-4BF2-B4B1-304141AFFF1B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261" name="Rectangle 6"/>
          <p:cNvSpPr>
            <a:spLocks noGrp="1" noChangeArrowheads="1"/>
          </p:cNvSpPr>
          <p:nvPr>
            <p:ph type="title"/>
          </p:nvPr>
        </p:nvSpPr>
        <p:spPr>
          <a:xfrm>
            <a:off x="357554" y="304800"/>
            <a:ext cx="843182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262" name="Rectangle 4"/>
          <p:cNvSpPr>
            <a:spLocks noGrp="1" noChangeArrowheads="1"/>
          </p:cNvSpPr>
          <p:nvPr>
            <p:ph idx="1"/>
          </p:nvPr>
        </p:nvSpPr>
        <p:spPr>
          <a:xfrm>
            <a:off x="323850" y="1143000"/>
            <a:ext cx="8443546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43607" y="1709740"/>
            <a:ext cx="5040001" cy="171926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dirty="0"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43607" y="3548543"/>
            <a:ext cx="5040001" cy="254110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4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7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590" y="1046206"/>
            <a:ext cx="4959179" cy="5226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3235" y="881450"/>
            <a:ext cx="3587932" cy="1579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235" y="2461366"/>
            <a:ext cx="358793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1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9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43607" y="1709740"/>
            <a:ext cx="5040001" cy="171926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dirty="0"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43607" y="3548543"/>
            <a:ext cx="5040001" cy="254110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4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6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590" y="1046206"/>
            <a:ext cx="4959179" cy="5226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3235" y="881450"/>
            <a:ext cx="3587932" cy="1579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235" y="2461366"/>
            <a:ext cx="358793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3150" y="6593840"/>
            <a:ext cx="331112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1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4242674" y="6610256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3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063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780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05" b="30049"/>
          <a:stretch/>
        </p:blipFill>
        <p:spPr>
          <a:xfrm>
            <a:off x="5624741" y="3396289"/>
            <a:ext cx="3517866" cy="312220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43605" y="1709740"/>
            <a:ext cx="5040001" cy="171926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3600" dirty="0"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43605" y="3548543"/>
            <a:ext cx="5040001" cy="254110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643605" y="3429001"/>
            <a:ext cx="504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6056" y="6593840"/>
            <a:ext cx="387188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12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1982945" y="6601732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57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588" y="1046206"/>
            <a:ext cx="4959179" cy="52267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6056" y="6593840"/>
            <a:ext cx="3871883" cy="264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3235" y="881449"/>
            <a:ext cx="3587932" cy="1579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235" y="2461366"/>
            <a:ext cx="358793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スライド番号プレースホルダー 29"/>
          <p:cNvSpPr>
            <a:spLocks noGrp="1"/>
          </p:cNvSpPr>
          <p:nvPr>
            <p:ph type="sldNum" sz="quarter" idx="4"/>
          </p:nvPr>
        </p:nvSpPr>
        <p:spPr>
          <a:xfrm>
            <a:off x="1982945" y="6601732"/>
            <a:ext cx="650474" cy="24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fld id="{885CDC68-7FCE-4E7A-B889-6625E7E8897C}" type="slidenum">
              <a:rPr lang="ja-JP" altLang="en-US" smtClean="0">
                <a:solidFill>
                  <a:prstClr val="white"/>
                </a:solidFill>
              </a:rPr>
              <a:pPr/>
              <a:t>‹#›</a:t>
            </a:fld>
            <a:r>
              <a:rPr lang="ja-JP" altLang="en-US" dirty="0" smtClean="0">
                <a:solidFill>
                  <a:prstClr val="white"/>
                </a:solidFill>
              </a:rPr>
              <a:t> </a:t>
            </a:r>
            <a:r>
              <a:rPr lang="en-US" altLang="ja-JP" dirty="0" smtClean="0">
                <a:solidFill>
                  <a:prstClr val="white"/>
                </a:solidFill>
              </a:rPr>
              <a:t>-</a:t>
            </a: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48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正方形/長方形 4"/>
          <p:cNvSpPr/>
          <p:nvPr userDrawn="1"/>
        </p:nvSpPr>
        <p:spPr>
          <a:xfrm>
            <a:off x="0" y="0"/>
            <a:ext cx="9144000" cy="1128713"/>
          </a:xfrm>
          <a:prstGeom prst="rect">
            <a:avLst/>
          </a:prstGeom>
          <a:solidFill>
            <a:srgbClr val="FFFFFF"/>
          </a:solidFill>
          <a:ln w="381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lIns="67254" tIns="33627" rIns="67254" bIns="33627" anchor="ctr"/>
          <a:lstStyle/>
          <a:p>
            <a:pPr algn="ctr" defTabSz="672541" latinLnBrk="1">
              <a:defRPr/>
            </a:pPr>
            <a:endParaRPr kumimoji="0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65" name="正方形/長方形 10"/>
          <p:cNvSpPr/>
          <p:nvPr userDrawn="1"/>
        </p:nvSpPr>
        <p:spPr>
          <a:xfrm>
            <a:off x="1617785" y="2198688"/>
            <a:ext cx="142143" cy="3744912"/>
          </a:xfrm>
          <a:prstGeom prst="rect">
            <a:avLst/>
          </a:prstGeom>
          <a:solidFill>
            <a:srgbClr val="00B0F0"/>
          </a:solidFill>
          <a:ln w="381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lIns="67254" tIns="33627" rIns="67254" bIns="33627" anchor="ctr"/>
          <a:lstStyle/>
          <a:p>
            <a:pPr algn="ctr" defTabSz="672541" latinLnBrk="1">
              <a:defRPr/>
            </a:pPr>
            <a:endParaRPr kumimoji="0" lang="ja-JP" altLang="en-US" dirty="0">
              <a:latin typeface="ＤＦＧ華康ゴシック体W5" pitchFamily="50" charset="-128"/>
              <a:ea typeface="ＤＦＧ華康ゴシック体W5" pitchFamily="50" charset="-128"/>
              <a:cs typeface="+mn-cs"/>
            </a:endParaRPr>
          </a:p>
        </p:txBody>
      </p:sp>
      <p:sp>
        <p:nvSpPr>
          <p:cNvPr id="1266" name="タイトル 1"/>
          <p:cNvSpPr>
            <a:spLocks noGrp="1"/>
          </p:cNvSpPr>
          <p:nvPr>
            <p:ph type="title"/>
          </p:nvPr>
        </p:nvSpPr>
        <p:spPr>
          <a:xfrm>
            <a:off x="1950192" y="2225443"/>
            <a:ext cx="6545045" cy="1913424"/>
          </a:xfrm>
        </p:spPr>
        <p:txBody>
          <a:bodyPr/>
          <a:lstStyle>
            <a:lvl1pPr algn="l">
              <a:defRPr sz="4400" b="0" cap="none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267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950192" y="4431965"/>
            <a:ext cx="6545045" cy="1501093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336271" indent="0">
              <a:buNone/>
              <a:defRPr sz="1300"/>
            </a:lvl2pPr>
            <a:lvl3pPr marL="672541" indent="0">
              <a:buNone/>
              <a:defRPr sz="1200"/>
            </a:lvl3pPr>
            <a:lvl4pPr marL="1008812" indent="0">
              <a:buNone/>
              <a:defRPr sz="1000"/>
            </a:lvl4pPr>
            <a:lvl5pPr marL="1345082" indent="0">
              <a:buNone/>
              <a:defRPr sz="1000"/>
            </a:lvl5pPr>
            <a:lvl6pPr marL="1681353" indent="0">
              <a:buNone/>
              <a:defRPr sz="1000"/>
            </a:lvl6pPr>
            <a:lvl7pPr marL="2017624" indent="0">
              <a:buNone/>
              <a:defRPr sz="1000"/>
            </a:lvl7pPr>
            <a:lvl8pPr marL="2353894" indent="0">
              <a:buNone/>
              <a:defRPr sz="1000"/>
            </a:lvl8pPr>
            <a:lvl9pPr marL="2690165" indent="0">
              <a:buNone/>
              <a:defRPr sz="10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1268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665F2-2209-4B01-8BF2-AE8C2F5438F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4382" y="1322775"/>
            <a:ext cx="4167916" cy="5088353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Arial" panose="020B0604020202020204" pitchFamily="34" charset="0"/>
              <a:buChar char="•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71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99310" y="1322775"/>
            <a:ext cx="4167917" cy="5088353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Arial" panose="020B0604020202020204" pitchFamily="34" charset="0"/>
              <a:buChar char="•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7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98A9-17F2-4D0E-A772-34AA2EDD346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273" name="タイトル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276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1498" y="1143000"/>
            <a:ext cx="8476843" cy="2514600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n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n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Wingdings" panose="05000000000000000000" pitchFamily="2" charset="2"/>
              <a:buChar char="n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77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91498" y="3810001"/>
            <a:ext cx="8475729" cy="2601128"/>
          </a:xfrm>
        </p:spPr>
        <p:txBody>
          <a:bodyPr/>
          <a:lstStyle>
            <a:lvl1pPr>
              <a:defRPr sz="21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1500">
                <a:solidFill>
                  <a:schemeClr val="bg2"/>
                </a:solidFill>
              </a:defRPr>
            </a:lvl3pPr>
            <a:lvl4pPr>
              <a:defRPr sz="1300">
                <a:solidFill>
                  <a:schemeClr val="bg2"/>
                </a:solidFill>
              </a:defRPr>
            </a:lvl4pPr>
            <a:lvl5pPr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78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CBCC2-2166-4878-852B-7BE6069CD05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281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1498" y="1322775"/>
            <a:ext cx="8476843" cy="1196877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Arial" panose="020B0604020202020204" pitchFamily="34" charset="0"/>
              <a:buChar char="•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82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91498" y="2733616"/>
            <a:ext cx="8475729" cy="3677511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 sz="2100"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 sz="1800"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 sz="1500"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 sz="1300">
                <a:solidFill>
                  <a:schemeClr val="bg2"/>
                </a:solidFill>
              </a:defRPr>
            </a:lvl4pPr>
            <a:lvl5pPr marL="1274763" indent="-285750">
              <a:buClr>
                <a:srgbClr val="00B0F0"/>
              </a:buClr>
              <a:buFont typeface="Arial" panose="020B0604020202020204" pitchFamily="34" charset="0"/>
              <a:buChar char="•"/>
              <a:defRPr sz="1300">
                <a:solidFill>
                  <a:schemeClr val="bg2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8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9B4A0-48DD-4EF6-9554-9F68404F7DA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28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AB69E-A537-46C0-9C6B-D118EFA9672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35BEF-8ED2-4AE6-A337-60CCAE266A4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タイトル 1"/>
          <p:cNvSpPr>
            <a:spLocks noGrp="1"/>
          </p:cNvSpPr>
          <p:nvPr>
            <p:ph type="title"/>
          </p:nvPr>
        </p:nvSpPr>
        <p:spPr>
          <a:xfrm>
            <a:off x="336643" y="169366"/>
            <a:ext cx="8431698" cy="58508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291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4382" y="1272626"/>
            <a:ext cx="4167916" cy="5138501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>
                <a:solidFill>
                  <a:schemeClr val="bg2"/>
                </a:solidFill>
              </a:defRPr>
            </a:lvl4pPr>
            <a:lvl5pPr marL="1160463" indent="-171450">
              <a:buClr>
                <a:srgbClr val="00B0F0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92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599310" y="1272626"/>
            <a:ext cx="4167917" cy="2457263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>
                <a:solidFill>
                  <a:schemeClr val="bg2"/>
                </a:solidFill>
              </a:defRPr>
            </a:lvl4pPr>
            <a:lvl5pPr marL="1160463" indent="-171450">
              <a:buClr>
                <a:srgbClr val="00B0F0"/>
              </a:buClr>
              <a:buFont typeface="Wingdings" panose="05000000000000000000" pitchFamily="2" charset="2"/>
              <a:buChar char="n"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93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99310" y="3930482"/>
            <a:ext cx="4167917" cy="2480645"/>
          </a:xfrm>
        </p:spPr>
        <p:txBody>
          <a:bodyPr/>
          <a:lstStyle>
            <a:lvl1pPr marL="325438" indent="-325438">
              <a:buClr>
                <a:srgbClr val="00B0F0"/>
              </a:buClr>
              <a:buFont typeface="Wingdings" panose="05000000000000000000" pitchFamily="2" charset="2"/>
              <a:buChar char="n"/>
              <a:defRPr>
                <a:solidFill>
                  <a:schemeClr val="bg2"/>
                </a:solidFill>
              </a:defRPr>
            </a:lvl1pPr>
            <a:lvl2pPr marL="533400" indent="-177800">
              <a:buClr>
                <a:srgbClr val="00B0F0"/>
              </a:buClr>
              <a:buFont typeface="Wingdings" panose="05000000000000000000" pitchFamily="2" charset="2"/>
              <a:buChar char="l"/>
              <a:defRPr>
                <a:solidFill>
                  <a:schemeClr val="bg2"/>
                </a:solidFill>
              </a:defRPr>
            </a:lvl2pPr>
            <a:lvl3pPr marL="622300" indent="-88900">
              <a:buClr>
                <a:srgbClr val="00B0F0"/>
              </a:buClr>
              <a:buFont typeface="Wingdings" panose="05000000000000000000" pitchFamily="2" charset="2"/>
              <a:buChar char="Ø"/>
              <a:defRPr>
                <a:solidFill>
                  <a:schemeClr val="bg2"/>
                </a:solidFill>
              </a:defRPr>
            </a:lvl3pPr>
            <a:lvl4pPr marL="923925" indent="-200025">
              <a:buClr>
                <a:srgbClr val="00B0F0"/>
              </a:buClr>
              <a:buFont typeface="Wingdings" panose="05000000000000000000" pitchFamily="2" charset="2"/>
              <a:buChar char="ü"/>
              <a:defRPr>
                <a:solidFill>
                  <a:schemeClr val="bg2"/>
                </a:solidFill>
              </a:defRPr>
            </a:lvl4pPr>
            <a:lvl5pPr marL="1160463" indent="-171450">
              <a:buClr>
                <a:srgbClr val="00B0F0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9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E3206-7F01-490E-961F-610C0093D91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Rectangle 15"/>
          <p:cNvSpPr>
            <a:spLocks noChangeArrowheads="1"/>
          </p:cNvSpPr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00B0F0"/>
          </a:solidFill>
          <a:ln>
            <a:noFill/>
            <a:headEnd type="none" w="sm" len="sm"/>
            <a:tailEnd type="none" w="sm" len="sm"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67254" tIns="33627" rIns="67254" bIns="33627" anchor="ctr"/>
          <a:lstStyle/>
          <a:p>
            <a:pPr algn="r" latinLnBrk="1">
              <a:defRPr/>
            </a:pPr>
            <a:endParaRPr kumimoji="0" lang="en-US" altLang="ja-JP" sz="1200" b="1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251" name="Line 3"/>
          <p:cNvSpPr>
            <a:spLocks noChangeShapeType="1"/>
          </p:cNvSpPr>
          <p:nvPr/>
        </p:nvSpPr>
        <p:spPr>
          <a:xfrm>
            <a:off x="0" y="6577013"/>
            <a:ext cx="9144000" cy="0"/>
          </a:xfrm>
          <a:prstGeom prst="line">
            <a:avLst/>
          </a:prstGeom>
          <a:noFill/>
          <a:ln w="12700" cap="sq" cmpd="sng" algn="ctr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lIns="67254" tIns="33627" rIns="67254" bIns="33627" anchor="ctr"/>
          <a:lstStyle/>
          <a:p>
            <a:pPr algn="ctr" latinLnBrk="1">
              <a:defRPr/>
            </a:pPr>
            <a:endParaRPr kumimoji="0" lang="ja-JP" altLang="en-US" dirty="0">
              <a:latin typeface="ＤＦＧ華康ゴシック体W5" pitchFamily="50" charset="-128"/>
              <a:ea typeface="ＤＦＧ華康ゴシック体W5" pitchFamily="50" charset="-128"/>
              <a:cs typeface="+mn-cs"/>
            </a:endParaRPr>
          </a:p>
        </p:txBody>
      </p:sp>
      <p:sp>
        <p:nvSpPr>
          <p:cNvPr id="12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143000"/>
            <a:ext cx="8443546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25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68862" y="6602413"/>
            <a:ext cx="375138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 algn="r" latinLnBrk="1">
              <a:defRPr sz="1100">
                <a:solidFill>
                  <a:schemeClr val="bg2"/>
                </a:solidFill>
                <a:latin typeface="Arial" charset="0"/>
                <a:ea typeface="Gulim" pitchFamily="34" charset="-127"/>
              </a:defRPr>
            </a:lvl1pPr>
          </a:lstStyle>
          <a:p>
            <a:pPr>
              <a:defRPr/>
            </a:pPr>
            <a:fld id="{E77FD05B-2630-4683-BB46-8AFEBFACEF4E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254" name="Rectangle 6"/>
          <p:cNvSpPr>
            <a:spLocks noGrp="1" noChangeArrowheads="1"/>
          </p:cNvSpPr>
          <p:nvPr>
            <p:ph type="title"/>
          </p:nvPr>
        </p:nvSpPr>
        <p:spPr>
          <a:xfrm>
            <a:off x="357554" y="304800"/>
            <a:ext cx="843182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255" name="Line 3"/>
          <p:cNvSpPr>
            <a:spLocks noChangeShapeType="1"/>
          </p:cNvSpPr>
          <p:nvPr/>
        </p:nvSpPr>
        <p:spPr>
          <a:xfrm>
            <a:off x="0" y="990600"/>
            <a:ext cx="9144000" cy="0"/>
          </a:xfrm>
          <a:prstGeom prst="line">
            <a:avLst/>
          </a:prstGeom>
          <a:noFill/>
          <a:ln w="12700" cap="sq" cmpd="sng" algn="ctr">
            <a:solidFill>
              <a:schemeClr val="bg2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lIns="67254" tIns="33627" rIns="67254" bIns="33627" anchor="ctr"/>
          <a:lstStyle/>
          <a:p>
            <a:pPr algn="ctr" latinLnBrk="1">
              <a:defRPr/>
            </a:pPr>
            <a:endParaRPr kumimoji="0" lang="ja-JP" altLang="en-US" dirty="0">
              <a:latin typeface="ＤＦＧ華康ゴシック体W5" pitchFamily="50" charset="-128"/>
              <a:ea typeface="ＤＦＧ華康ゴシック体W5" pitchFamily="50" charset="-128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3662" r:id="rId10"/>
    <p:sldLayoutId id="2147483664" r:id="rId11"/>
    <p:sldLayoutId id="2147484056" r:id="rId12"/>
    <p:sldLayoutId id="2147484057" r:id="rId13"/>
    <p:sldLayoutId id="2147484058" r:id="rId14"/>
    <p:sldLayoutId id="2147484059" r:id="rId15"/>
    <p:sldLayoutId id="2147484060" r:id="rId16"/>
    <p:sldLayoutId id="2147484061" r:id="rId17"/>
    <p:sldLayoutId id="2147484062" r:id="rId18"/>
    <p:sldLayoutId id="2147484063" r:id="rId19"/>
    <p:sldLayoutId id="2147484078" r:id="rId20"/>
    <p:sldLayoutId id="2147484079" r:id="rId21"/>
    <p:sldLayoutId id="2147484080" r:id="rId22"/>
    <p:sldLayoutId id="2147484081" r:id="rId23"/>
    <p:sldLayoutId id="2147484082" r:id="rId24"/>
    <p:sldLayoutId id="2147484083" r:id="rId25"/>
    <p:sldLayoutId id="2147484084" r:id="rId26"/>
    <p:sldLayoutId id="2147484085" r:id="rId27"/>
  </p:sldLayoutIdLst>
  <p:hf hdr="0" ftr="0" dt="0"/>
  <p:txStyles>
    <p:titleStyle>
      <a:lvl1pPr algn="l" defTabSz="971550" rtl="0" eaLnBrk="0" fontAlgn="base" hangingPunct="0">
        <a:spcBef>
          <a:spcPct val="0"/>
        </a:spcBef>
        <a:spcAft>
          <a:spcPct val="0"/>
        </a:spcAft>
        <a:defRPr kumimoji="1" sz="2600">
          <a:solidFill>
            <a:schemeClr val="bg2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algn="l" defTabSz="971550" rtl="0" eaLnBrk="0" fontAlgn="base" hangingPunct="0">
        <a:spcBef>
          <a:spcPct val="0"/>
        </a:spcBef>
        <a:spcAft>
          <a:spcPct val="0"/>
        </a:spcAft>
        <a:defRPr kumimoji="1" sz="2600">
          <a:solidFill>
            <a:srgbClr val="404040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defTabSz="971550" rtl="0" eaLnBrk="0" fontAlgn="base" hangingPunct="0">
        <a:spcBef>
          <a:spcPct val="0"/>
        </a:spcBef>
        <a:spcAft>
          <a:spcPct val="0"/>
        </a:spcAft>
        <a:defRPr kumimoji="1" sz="2600">
          <a:solidFill>
            <a:srgbClr val="404040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defTabSz="971550" rtl="0" eaLnBrk="0" fontAlgn="base" hangingPunct="0">
        <a:spcBef>
          <a:spcPct val="0"/>
        </a:spcBef>
        <a:spcAft>
          <a:spcPct val="0"/>
        </a:spcAft>
        <a:defRPr kumimoji="1" sz="2600">
          <a:solidFill>
            <a:srgbClr val="404040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defTabSz="971550" rtl="0" eaLnBrk="0" fontAlgn="base" hangingPunct="0">
        <a:spcBef>
          <a:spcPct val="0"/>
        </a:spcBef>
        <a:spcAft>
          <a:spcPct val="0"/>
        </a:spcAft>
        <a:defRPr kumimoji="1" sz="2600">
          <a:solidFill>
            <a:srgbClr val="404040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336271" algn="l" defTabSz="972616" rtl="0" fontAlgn="base"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ＤＦＧ平成ゴシック体W7" pitchFamily="50" charset="-128"/>
          <a:ea typeface="ＤＦＧ平成ゴシック体W7" pitchFamily="50" charset="-128"/>
        </a:defRPr>
      </a:lvl6pPr>
      <a:lvl7pPr marL="672541" algn="l" defTabSz="972616" rtl="0" fontAlgn="base"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ＤＦＧ平成ゴシック体W7" pitchFamily="50" charset="-128"/>
          <a:ea typeface="ＤＦＧ平成ゴシック体W7" pitchFamily="50" charset="-128"/>
        </a:defRPr>
      </a:lvl7pPr>
      <a:lvl8pPr marL="1008812" algn="l" defTabSz="972616" rtl="0" fontAlgn="base"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ＤＦＧ平成ゴシック体W7" pitchFamily="50" charset="-128"/>
          <a:ea typeface="ＤＦＧ平成ゴシック体W7" pitchFamily="50" charset="-128"/>
        </a:defRPr>
      </a:lvl8pPr>
      <a:lvl9pPr marL="1345082" algn="l" defTabSz="972616" rtl="0" fontAlgn="base"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ＤＦＧ平成ゴシック体W7" pitchFamily="50" charset="-128"/>
          <a:ea typeface="ＤＦＧ平成ゴシック体W7" pitchFamily="50" charset="-128"/>
        </a:defRPr>
      </a:lvl9pPr>
    </p:titleStyle>
    <p:bodyStyle>
      <a:lvl1pPr marL="325438" indent="-325438" algn="l" defTabSz="971550" rtl="0" eaLnBrk="0" fontAlgn="base" hangingPunct="0">
        <a:spcBef>
          <a:spcPct val="50000"/>
        </a:spcBef>
        <a:spcAft>
          <a:spcPct val="0"/>
        </a:spcAft>
        <a:buClr>
          <a:srgbClr val="00B0F0"/>
        </a:buClr>
        <a:buFont typeface="Wingdings" panose="05000000000000000000" pitchFamily="2" charset="2"/>
        <a:buChar char="n"/>
        <a:tabLst>
          <a:tab pos="774700" algn="l"/>
        </a:tabLst>
        <a:defRPr kumimoji="1" sz="2000">
          <a:solidFill>
            <a:schemeClr val="bg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533400" indent="-177800" algn="l" defTabSz="971550" rtl="0" eaLnBrk="0" fontAlgn="base" hangingPunct="0">
        <a:spcBef>
          <a:spcPct val="35000"/>
        </a:spcBef>
        <a:spcAft>
          <a:spcPct val="0"/>
        </a:spcAft>
        <a:buClr>
          <a:srgbClr val="00B0F0"/>
        </a:buClr>
        <a:buSzPct val="75000"/>
        <a:buFont typeface="Wingdings" panose="05000000000000000000" pitchFamily="2" charset="2"/>
        <a:buChar char="l"/>
        <a:tabLst>
          <a:tab pos="533400" algn="l"/>
        </a:tabLst>
        <a:defRPr kumimoji="1" sz="1600">
          <a:solidFill>
            <a:schemeClr val="bg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622300" indent="-88900" algn="l" defTabSz="971550" rtl="0" eaLnBrk="0" fontAlgn="base" hangingPunct="0">
        <a:spcBef>
          <a:spcPct val="20000"/>
        </a:spcBef>
        <a:spcAft>
          <a:spcPct val="0"/>
        </a:spcAft>
        <a:buClr>
          <a:srgbClr val="00B0F0"/>
        </a:buClr>
        <a:buFont typeface="Wingdings" panose="05000000000000000000" pitchFamily="2" charset="2"/>
        <a:buChar char="Ø"/>
        <a:tabLst>
          <a:tab pos="622300" algn="l"/>
        </a:tabLst>
        <a:defRPr kumimoji="1" sz="1500">
          <a:solidFill>
            <a:schemeClr val="bg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923925" indent="-200025" algn="l" defTabSz="971550" rtl="0" eaLnBrk="0" fontAlgn="base" hangingPunct="0">
        <a:spcBef>
          <a:spcPct val="20000"/>
        </a:spcBef>
        <a:spcAft>
          <a:spcPct val="0"/>
        </a:spcAft>
        <a:buClr>
          <a:srgbClr val="00B0F0"/>
        </a:buClr>
        <a:buFont typeface="Wingdings" panose="05000000000000000000" pitchFamily="2" charset="2"/>
        <a:buChar char="ü"/>
        <a:tabLst>
          <a:tab pos="923925" algn="l"/>
        </a:tabLst>
        <a:defRPr kumimoji="1" sz="1300">
          <a:solidFill>
            <a:schemeClr val="bg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1160463" indent="-171450" algn="l" defTabSz="971550" rtl="0" eaLnBrk="0" fontAlgn="base" hangingPunct="0">
        <a:spcBef>
          <a:spcPct val="20000"/>
        </a:spcBef>
        <a:spcAft>
          <a:spcPct val="0"/>
        </a:spcAft>
        <a:buClr>
          <a:srgbClr val="00B0F0"/>
        </a:buClr>
        <a:buFont typeface="Arial" panose="020B0604020202020204" pitchFamily="34" charset="0"/>
        <a:buChar char="•"/>
        <a:tabLst>
          <a:tab pos="989013" algn="l"/>
        </a:tabLst>
        <a:defRPr kumimoji="1" sz="1200">
          <a:solidFill>
            <a:schemeClr val="bg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322369" indent="-242862" algn="l" defTabSz="972616" rtl="0" fontAlgn="base">
        <a:spcBef>
          <a:spcPct val="20000"/>
        </a:spcBef>
        <a:spcAft>
          <a:spcPct val="0"/>
        </a:spcAft>
        <a:buClr>
          <a:schemeClr val="tx1"/>
        </a:buClr>
        <a:tabLst>
          <a:tab pos="775291" algn="l"/>
        </a:tabLst>
        <a:defRPr kumimoji="1">
          <a:solidFill>
            <a:srgbClr val="336699"/>
          </a:solidFill>
          <a:latin typeface="+mn-lt"/>
          <a:ea typeface="ＤＦＧ平成ゴシック体W3" pitchFamily="50" charset="-128"/>
        </a:defRPr>
      </a:lvl6pPr>
      <a:lvl7pPr marL="2658640" indent="-242862" algn="l" defTabSz="972616" rtl="0" fontAlgn="base">
        <a:spcBef>
          <a:spcPct val="20000"/>
        </a:spcBef>
        <a:spcAft>
          <a:spcPct val="0"/>
        </a:spcAft>
        <a:buClr>
          <a:schemeClr val="tx1"/>
        </a:buClr>
        <a:tabLst>
          <a:tab pos="775291" algn="l"/>
        </a:tabLst>
        <a:defRPr kumimoji="1">
          <a:solidFill>
            <a:srgbClr val="336699"/>
          </a:solidFill>
          <a:latin typeface="+mn-lt"/>
          <a:ea typeface="ＤＦＧ平成ゴシック体W3" pitchFamily="50" charset="-128"/>
        </a:defRPr>
      </a:lvl7pPr>
      <a:lvl8pPr marL="2994910" indent="-242862" algn="l" defTabSz="972616" rtl="0" fontAlgn="base">
        <a:spcBef>
          <a:spcPct val="20000"/>
        </a:spcBef>
        <a:spcAft>
          <a:spcPct val="0"/>
        </a:spcAft>
        <a:buClr>
          <a:schemeClr val="tx1"/>
        </a:buClr>
        <a:tabLst>
          <a:tab pos="775291" algn="l"/>
        </a:tabLst>
        <a:defRPr kumimoji="1">
          <a:solidFill>
            <a:srgbClr val="336699"/>
          </a:solidFill>
          <a:latin typeface="+mn-lt"/>
          <a:ea typeface="ＤＦＧ平成ゴシック体W3" pitchFamily="50" charset="-128"/>
        </a:defRPr>
      </a:lvl8pPr>
      <a:lvl9pPr marL="3331181" indent="-242862" algn="l" defTabSz="972616" rtl="0" fontAlgn="base">
        <a:spcBef>
          <a:spcPct val="20000"/>
        </a:spcBef>
        <a:spcAft>
          <a:spcPct val="0"/>
        </a:spcAft>
        <a:buClr>
          <a:schemeClr val="tx1"/>
        </a:buClr>
        <a:tabLst>
          <a:tab pos="775291" algn="l"/>
        </a:tabLst>
        <a:defRPr kumimoji="1">
          <a:solidFill>
            <a:srgbClr val="336699"/>
          </a:solidFill>
          <a:latin typeface="+mn-lt"/>
          <a:ea typeface="ＤＦＧ平成ゴシック体W3" pitchFamily="50" charset="-128"/>
        </a:defRPr>
      </a:lvl9pPr>
    </p:bodyStyle>
    <p:otherStyle>
      <a:defPPr>
        <a:defRPr lang="ja-JP"/>
      </a:defPPr>
      <a:lvl1pPr marL="0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271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2541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812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5082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1353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17624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3894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0165" algn="l" defTabSz="672541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611560" y="2679055"/>
            <a:ext cx="8320880" cy="821953"/>
          </a:xfrm>
          <a:prstGeom prst="rect">
            <a:avLst/>
          </a:prstGeom>
          <a:effectLst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4000" b="1" kern="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オープンデータの取組みについて</a:t>
            </a:r>
            <a:endParaRPr lang="ja-JP" altLang="en-US" sz="4000" b="1" kern="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07504" y="3299842"/>
            <a:ext cx="8824936" cy="57150"/>
          </a:xfrm>
          <a:prstGeom prst="rect">
            <a:avLst/>
          </a:prstGeom>
          <a:gradFill rotWithShape="1">
            <a:gsLst>
              <a:gs pos="0">
                <a:schemeClr val="accent2">
                  <a:alpha val="62999"/>
                </a:schemeClr>
              </a:gs>
              <a:gs pos="100000">
                <a:srgbClr val="0099FF">
                  <a:alpha val="60001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6" name="タイトル 4"/>
          <p:cNvSpPr txBox="1">
            <a:spLocks/>
          </p:cNvSpPr>
          <p:nvPr/>
        </p:nvSpPr>
        <p:spPr>
          <a:xfrm>
            <a:off x="251520" y="404664"/>
            <a:ext cx="8431823" cy="581025"/>
          </a:xfrm>
          <a:prstGeom prst="rect">
            <a:avLst/>
          </a:prstGeom>
        </p:spPr>
        <p:txBody>
          <a:bodyPr/>
          <a:lstStyle>
            <a:lvl1pPr algn="l" defTabSz="971550" rtl="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algn="l" defTabSz="971550" rtl="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algn="l" defTabSz="971550" rtl="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algn="l" defTabSz="971550" rtl="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algn="l" defTabSz="971550" rtl="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336271" algn="l" defTabSz="972616" rtl="0" fontAlgn="base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ＤＦＧ平成ゴシック体W7" pitchFamily="50" charset="-128"/>
                <a:ea typeface="ＤＦＧ平成ゴシック体W7" pitchFamily="50" charset="-128"/>
              </a:defRPr>
            </a:lvl6pPr>
            <a:lvl7pPr marL="672541" algn="l" defTabSz="972616" rtl="0" fontAlgn="base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ＤＦＧ平成ゴシック体W7" pitchFamily="50" charset="-128"/>
                <a:ea typeface="ＤＦＧ平成ゴシック体W7" pitchFamily="50" charset="-128"/>
              </a:defRPr>
            </a:lvl7pPr>
            <a:lvl8pPr marL="1008812" algn="l" defTabSz="972616" rtl="0" fontAlgn="base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ＤＦＧ平成ゴシック体W7" pitchFamily="50" charset="-128"/>
                <a:ea typeface="ＤＦＧ平成ゴシック体W7" pitchFamily="50" charset="-128"/>
              </a:defRPr>
            </a:lvl8pPr>
            <a:lvl9pPr marL="1345082" algn="l" defTabSz="972616" rtl="0" fontAlgn="base">
              <a:spcBef>
                <a:spcPct val="0"/>
              </a:spcBef>
              <a:spcAft>
                <a:spcPct val="0"/>
              </a:spcAft>
              <a:defRPr kumimoji="1" sz="3500">
                <a:solidFill>
                  <a:schemeClr val="tx1"/>
                </a:solidFill>
                <a:latin typeface="ＤＦＧ平成ゴシック体W7" pitchFamily="50" charset="-128"/>
                <a:ea typeface="ＤＦＧ平成ゴシック体W7" pitchFamily="50" charset="-128"/>
              </a:defRPr>
            </a:lvl9pPr>
          </a:lstStyle>
          <a:p>
            <a:r>
              <a:rPr lang="ja-JP" altLang="en-US" sz="3200" kern="0" dirty="0" smtClean="0"/>
              <a:t>富山市の取組み</a:t>
            </a:r>
          </a:p>
        </p:txBody>
      </p:sp>
    </p:spTree>
    <p:extLst>
      <p:ext uri="{BB962C8B-B14F-4D97-AF65-F5344CB8AC3E}">
        <p14:creationId xmlns:p14="http://schemas.microsoft.com/office/powerpoint/2010/main" val="69341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94489-E08F-441B-8B95-4300F4F82362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259" y="3068960"/>
            <a:ext cx="8377560" cy="576064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ご清聴ありがとうございました。</a:t>
            </a:r>
            <a:endParaRPr lang="en-US" altLang="ja-JP" sz="4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Picture 34" descr="COMPAC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10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323528" y="1400174"/>
            <a:ext cx="8448624" cy="4981154"/>
          </a:xfrm>
          <a:prstGeom prst="rect">
            <a:avLst/>
          </a:prstGeom>
          <a:noFill/>
          <a:ln w="12700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25629" name="Rectangle 6"/>
          <p:cNvSpPr txBox="1">
            <a:spLocks noGrp="1" noChangeArrowheads="1"/>
          </p:cNvSpPr>
          <p:nvPr/>
        </p:nvSpPr>
        <p:spPr bwMode="auto">
          <a:xfrm>
            <a:off x="8172450" y="6553200"/>
            <a:ext cx="86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fld id="{14C46B2A-00EA-426D-A446-CE4E349449F0}" type="slidenum"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</a:p>
        </p:txBody>
      </p:sp>
      <p:sp>
        <p:nvSpPr>
          <p:cNvPr id="35" name="AutoShape 12"/>
          <p:cNvSpPr>
            <a:spLocks noChangeArrowheads="1"/>
          </p:cNvSpPr>
          <p:nvPr/>
        </p:nvSpPr>
        <p:spPr bwMode="auto">
          <a:xfrm>
            <a:off x="323528" y="1124744"/>
            <a:ext cx="5112568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平成２７年３月、情報統計課にて</a:t>
            </a:r>
          </a:p>
        </p:txBody>
      </p:sp>
      <p:pic>
        <p:nvPicPr>
          <p:cNvPr id="38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251520" y="344379"/>
            <a:ext cx="8064896" cy="58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32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取組み開始までの経緯</a:t>
            </a:r>
            <a:endParaRPr lang="en-US" altLang="ja-JP" sz="28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461534" y="5539258"/>
            <a:ext cx="8172611" cy="72008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b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中核市の</a:t>
            </a: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状況</a:t>
            </a: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把握のため情報収集を開始</a:t>
            </a: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ja-JP" altLang="en-US" sz="28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97895"/>
            <a:ext cx="1645800" cy="127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角丸四角形吹き出し 18"/>
          <p:cNvSpPr/>
          <p:nvPr/>
        </p:nvSpPr>
        <p:spPr>
          <a:xfrm>
            <a:off x="790962" y="3637853"/>
            <a:ext cx="5832648" cy="1147930"/>
          </a:xfrm>
          <a:prstGeom prst="wedgeRoundRectCallout">
            <a:avLst>
              <a:gd name="adj1" fmla="val 56943"/>
              <a:gd name="adj2" fmla="val -357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他の自治体の動向を見極めながら、</a:t>
            </a:r>
            <a:endParaRPr lang="en-US" altLang="ja-JP" sz="2400" b="1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lang="ja-JP" altLang="en-US" sz="24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取組みの必要性を検討していこう。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127432"/>
            <a:ext cx="1301567" cy="130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角丸四角形吹き出し 17"/>
          <p:cNvSpPr/>
          <p:nvPr/>
        </p:nvSpPr>
        <p:spPr>
          <a:xfrm>
            <a:off x="3059832" y="2127433"/>
            <a:ext cx="4896544" cy="1152128"/>
          </a:xfrm>
          <a:prstGeom prst="wedgeRoundRectCallout">
            <a:avLst>
              <a:gd name="adj1" fmla="val -64936"/>
              <a:gd name="adj2" fmla="val -13774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他の自治体ではオープンデータの取組みを開始しているようです。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2639627" y="4873359"/>
            <a:ext cx="3816424" cy="617275"/>
          </a:xfrm>
          <a:prstGeom prst="downArrow">
            <a:avLst>
              <a:gd name="adj1" fmla="val 49417"/>
              <a:gd name="adj2" fmla="val 100000"/>
            </a:avLst>
          </a:prstGeom>
          <a:gradFill rotWithShape="1">
            <a:gsLst>
              <a:gs pos="0">
                <a:srgbClr val="FFFFFF"/>
              </a:gs>
              <a:gs pos="100000">
                <a:srgbClr val="0000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kern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323528" y="1400174"/>
            <a:ext cx="8448624" cy="4981154"/>
          </a:xfrm>
          <a:prstGeom prst="rect">
            <a:avLst/>
          </a:prstGeom>
          <a:noFill/>
          <a:ln w="12700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25629" name="Rectangle 6"/>
          <p:cNvSpPr txBox="1">
            <a:spLocks noGrp="1" noChangeArrowheads="1"/>
          </p:cNvSpPr>
          <p:nvPr/>
        </p:nvSpPr>
        <p:spPr bwMode="auto">
          <a:xfrm>
            <a:off x="8172450" y="6553200"/>
            <a:ext cx="86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fld id="{14C46B2A-00EA-426D-A446-CE4E349449F0}" type="slidenum"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</a:p>
        </p:txBody>
      </p:sp>
      <p:sp>
        <p:nvSpPr>
          <p:cNvPr id="35" name="AutoShape 12"/>
          <p:cNvSpPr>
            <a:spLocks noChangeArrowheads="1"/>
          </p:cNvSpPr>
          <p:nvPr/>
        </p:nvSpPr>
        <p:spPr bwMode="auto">
          <a:xfrm>
            <a:off x="309785" y="1124744"/>
            <a:ext cx="3902176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調査結果</a:t>
            </a:r>
          </a:p>
        </p:txBody>
      </p:sp>
      <p:pic>
        <p:nvPicPr>
          <p:cNvPr id="38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7536" y="330398"/>
            <a:ext cx="8064896" cy="6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3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他都市</a:t>
            </a:r>
            <a:r>
              <a:rPr lang="ja-JP" altLang="en-US" sz="32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の状況</a:t>
            </a:r>
            <a:endParaRPr lang="en-US" altLang="ja-JP" sz="32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6" name="四角形 110"/>
          <p:cNvSpPr txBox="1">
            <a:spLocks noChangeArrowheads="1"/>
          </p:cNvSpPr>
          <p:nvPr/>
        </p:nvSpPr>
        <p:spPr>
          <a:xfrm>
            <a:off x="460623" y="1916832"/>
            <a:ext cx="8228696" cy="43204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他都市の調査結果によると・・・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　平成２７年度当初時点で、約半数以上の中核市が、オープンデータを</a:t>
            </a:r>
            <a:r>
              <a:rPr lang="ja-JP" altLang="en-US" sz="2400" u="sng" kern="0" dirty="0" smtClean="0">
                <a:solidFill>
                  <a:srgbClr val="000000"/>
                </a:solidFill>
              </a:rPr>
              <a:t>公開済み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、もしくは平成</a:t>
            </a:r>
            <a:r>
              <a:rPr lang="en-US" altLang="ja-JP" sz="2400" kern="0" dirty="0" smtClean="0">
                <a:solidFill>
                  <a:srgbClr val="000000"/>
                </a:solidFill>
              </a:rPr>
              <a:t>27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年度中に</a:t>
            </a:r>
            <a:r>
              <a:rPr lang="ja-JP" altLang="en-US" sz="2400" u="sng" kern="0" dirty="0" smtClean="0">
                <a:solidFill>
                  <a:srgbClr val="000000"/>
                </a:solidFill>
              </a:rPr>
              <a:t>公開予定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。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12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　これにより、既にオープンデータの取組みについて後発組だということを知る。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24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→　２７年４月に</a:t>
            </a:r>
            <a:r>
              <a:rPr lang="ja-JP" altLang="en-US" sz="2400" kern="0" dirty="0">
                <a:solidFill>
                  <a:srgbClr val="000000"/>
                </a:solidFill>
              </a:rPr>
              <a:t>市長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から検討指示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10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600" b="1" kern="0" dirty="0" smtClean="0">
                <a:solidFill>
                  <a:srgbClr val="000000"/>
                </a:solidFill>
              </a:rPr>
              <a:t>　　　①組織</a:t>
            </a:r>
            <a:r>
              <a:rPr lang="ja-JP" altLang="en-US" sz="2600" b="1" kern="0" dirty="0">
                <a:solidFill>
                  <a:srgbClr val="000000"/>
                </a:solidFill>
              </a:rPr>
              <a:t>横断的な</a:t>
            </a:r>
            <a:r>
              <a:rPr lang="ja-JP" altLang="en-US" sz="2600" b="1" kern="0" dirty="0" smtClean="0">
                <a:solidFill>
                  <a:srgbClr val="000000"/>
                </a:solidFill>
              </a:rPr>
              <a:t>プロジェクトチームの設置</a:t>
            </a:r>
            <a:endParaRPr lang="en-US" altLang="ja-JP" sz="2600" b="1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600" b="1" kern="0" dirty="0" smtClean="0">
                <a:solidFill>
                  <a:srgbClr val="000000"/>
                </a:solidFill>
              </a:rPr>
              <a:t>　　   ②対象</a:t>
            </a:r>
            <a:r>
              <a:rPr lang="ja-JP" altLang="en-US" sz="2600" b="1" kern="0" dirty="0">
                <a:solidFill>
                  <a:srgbClr val="000000"/>
                </a:solidFill>
              </a:rPr>
              <a:t>データの洗い出しや公開方法</a:t>
            </a:r>
            <a:r>
              <a:rPr lang="ja-JP" altLang="en-US" sz="2600" b="1" kern="0" dirty="0" smtClean="0">
                <a:solidFill>
                  <a:srgbClr val="000000"/>
                </a:solidFill>
              </a:rPr>
              <a:t>などの検討</a:t>
            </a:r>
            <a:endParaRPr lang="en-US" altLang="ja-JP" sz="2600" b="1" kern="0" dirty="0">
              <a:solidFill>
                <a:srgbClr val="0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7090"/>
            <a:ext cx="1512168" cy="1174630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64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323528" y="1400174"/>
            <a:ext cx="8448624" cy="4981154"/>
          </a:xfrm>
          <a:prstGeom prst="rect">
            <a:avLst/>
          </a:prstGeom>
          <a:noFill/>
          <a:ln w="12700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25629" name="Rectangle 6"/>
          <p:cNvSpPr txBox="1">
            <a:spLocks noGrp="1" noChangeArrowheads="1"/>
          </p:cNvSpPr>
          <p:nvPr/>
        </p:nvSpPr>
        <p:spPr bwMode="auto">
          <a:xfrm>
            <a:off x="8172450" y="6553200"/>
            <a:ext cx="86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fld id="{14C46B2A-00EA-426D-A446-CE4E349449F0}" type="slidenum"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</a:p>
        </p:txBody>
      </p:sp>
      <p:sp>
        <p:nvSpPr>
          <p:cNvPr id="35" name="AutoShape 12"/>
          <p:cNvSpPr>
            <a:spLocks noChangeArrowheads="1"/>
          </p:cNvSpPr>
          <p:nvPr/>
        </p:nvSpPr>
        <p:spPr bwMode="auto">
          <a:xfrm>
            <a:off x="323528" y="1124744"/>
            <a:ext cx="6696744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富山市オープンデータ活用推進</a:t>
            </a:r>
            <a:r>
              <a:rPr lang="ja-JP" altLang="en-US" sz="20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プロジェクトチーム設置</a:t>
            </a:r>
          </a:p>
        </p:txBody>
      </p:sp>
      <p:pic>
        <p:nvPicPr>
          <p:cNvPr id="38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179512" y="360284"/>
            <a:ext cx="8064896" cy="52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調査・研究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プロジェクトチーム</a:t>
            </a:r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6" name="四角形 110"/>
          <p:cNvSpPr txBox="1">
            <a:spLocks noChangeArrowheads="1"/>
          </p:cNvSpPr>
          <p:nvPr/>
        </p:nvSpPr>
        <p:spPr>
          <a:xfrm>
            <a:off x="460623" y="1916831"/>
            <a:ext cx="8228696" cy="459521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altLang="ja-JP" sz="2400" kern="0" dirty="0" smtClean="0">
                <a:solidFill>
                  <a:srgbClr val="000000"/>
                </a:solidFill>
              </a:rPr>
              <a:t>【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平成２７年５月</a:t>
            </a:r>
            <a:r>
              <a:rPr lang="en-US" altLang="ja-JP" sz="2400" kern="0" dirty="0" smtClean="0">
                <a:solidFill>
                  <a:srgbClr val="000000"/>
                </a:solidFill>
              </a:rPr>
              <a:t>】</a:t>
            </a: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・プロジェクトチーム設置（任期１年）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　　メンバーは職員８名（大半が課長級以上で別所属）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　　　＋外部アドバイザー２名（大学教授＋</a:t>
            </a:r>
            <a:r>
              <a:rPr lang="en-US" altLang="ja-JP" sz="2400" kern="0" dirty="0" smtClean="0">
                <a:solidFill>
                  <a:srgbClr val="000000"/>
                </a:solidFill>
              </a:rPr>
              <a:t>IT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系研究員）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8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8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8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</a:t>
            </a:r>
            <a:r>
              <a:rPr lang="ja-JP" altLang="en-US" sz="2400" kern="0" dirty="0">
                <a:solidFill>
                  <a:srgbClr val="000000"/>
                </a:solidFill>
              </a:rPr>
              <a:t> 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２７年度は、６回の会議を開催。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・庁内説明会の開催（外部</a:t>
            </a:r>
            <a:r>
              <a:rPr lang="ja-JP" altLang="en-US" sz="2400" kern="0" dirty="0">
                <a:solidFill>
                  <a:srgbClr val="000000"/>
                </a:solidFill>
              </a:rPr>
              <a:t>アドバイザー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、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altLang="ja-JP" sz="2400" kern="0" dirty="0" smtClean="0">
                <a:solidFill>
                  <a:srgbClr val="000000"/>
                </a:solidFill>
              </a:rPr>
              <a:t>Code </a:t>
            </a:r>
            <a:r>
              <a:rPr lang="en-US" altLang="ja-JP" sz="2400" kern="0" dirty="0">
                <a:solidFill>
                  <a:srgbClr val="000000"/>
                </a:solidFill>
              </a:rPr>
              <a:t>For Toyama</a:t>
            </a:r>
            <a:r>
              <a:rPr lang="ja-JP" altLang="en-US" sz="2400" kern="0" dirty="0">
                <a:solidFill>
                  <a:srgbClr val="000000"/>
                </a:solidFill>
              </a:rPr>
              <a:t> </a:t>
            </a:r>
            <a:r>
              <a:rPr lang="en-US" altLang="ja-JP" sz="2400" kern="0" dirty="0">
                <a:solidFill>
                  <a:srgbClr val="000000"/>
                </a:solidFill>
              </a:rPr>
              <a:t>City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による講演）</a:t>
            </a:r>
            <a:endParaRPr lang="en-US" altLang="ja-JP" sz="24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・推進方針、ガイドライン等の策定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や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当初</a:t>
            </a:r>
            <a:r>
              <a:rPr lang="ja-JP" altLang="en-US" sz="2400" kern="0" dirty="0">
                <a:solidFill>
                  <a:srgbClr val="000000"/>
                </a:solidFill>
              </a:rPr>
              <a:t>公開データの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洗い出し。</a:t>
            </a:r>
            <a:endParaRPr lang="ja-JP" altLang="en-US" sz="24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endParaRPr lang="en-US" altLang="ja-JP" sz="2400" kern="0" dirty="0">
              <a:solidFill>
                <a:srgbClr val="000000"/>
              </a:solidFill>
            </a:endParaRPr>
          </a:p>
        </p:txBody>
      </p:sp>
      <p:pic>
        <p:nvPicPr>
          <p:cNvPr id="9" name="Picture 2" descr="\\toyama-city.local\01企画管理部\0128情報統計\s1\１共通\06高度情報化\27オープンデータ\H27\H280121第5回会議\写真\CIMG16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" t="27897" r="16956" b="11893"/>
          <a:stretch/>
        </p:blipFill>
        <p:spPr bwMode="auto">
          <a:xfrm>
            <a:off x="5757520" y="4293096"/>
            <a:ext cx="290207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323528" y="1400174"/>
            <a:ext cx="8448624" cy="4981154"/>
          </a:xfrm>
          <a:prstGeom prst="rect">
            <a:avLst/>
          </a:prstGeom>
          <a:noFill/>
          <a:ln w="12700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25629" name="Rectangle 6"/>
          <p:cNvSpPr txBox="1">
            <a:spLocks noGrp="1" noChangeArrowheads="1"/>
          </p:cNvSpPr>
          <p:nvPr/>
        </p:nvSpPr>
        <p:spPr bwMode="auto">
          <a:xfrm>
            <a:off x="8172450" y="6553200"/>
            <a:ext cx="86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fld id="{14C46B2A-00EA-426D-A446-CE4E349449F0}" type="slidenum"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</a:p>
        </p:txBody>
      </p:sp>
      <p:sp>
        <p:nvSpPr>
          <p:cNvPr id="35" name="AutoShape 12"/>
          <p:cNvSpPr>
            <a:spLocks noChangeArrowheads="1"/>
          </p:cNvSpPr>
          <p:nvPr/>
        </p:nvSpPr>
        <p:spPr bwMode="auto">
          <a:xfrm>
            <a:off x="323529" y="1124744"/>
            <a:ext cx="4752528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公開するまでの準備</a:t>
            </a:r>
          </a:p>
        </p:txBody>
      </p:sp>
      <p:pic>
        <p:nvPicPr>
          <p:cNvPr id="38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6" name="四角形 110"/>
          <p:cNvSpPr txBox="1">
            <a:spLocks noChangeArrowheads="1"/>
          </p:cNvSpPr>
          <p:nvPr/>
        </p:nvSpPr>
        <p:spPr>
          <a:xfrm>
            <a:off x="460623" y="1916831"/>
            <a:ext cx="8228696" cy="46276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・初期登録データを</a:t>
            </a:r>
            <a:r>
              <a:rPr lang="ja-JP" altLang="en-US" sz="2400" kern="0" dirty="0">
                <a:solidFill>
                  <a:srgbClr val="000000"/>
                </a:solidFill>
              </a:rPr>
              <a:t>どうする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か（対象、収集方法）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　　　</a:t>
            </a:r>
            <a:r>
              <a:rPr lang="en-US" altLang="ja-JP" sz="2400" kern="0" dirty="0" smtClean="0">
                <a:solidFill>
                  <a:srgbClr val="000000"/>
                </a:solidFill>
              </a:rPr>
              <a:t>※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スモールスタート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・オープンデータ推進ガイドラインの作成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・利用規約の作成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・カタログサイトのデザイン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・カタログサイトとしての機能をどうするか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（ランキングや希望受付フォームなど）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・庁内組織所有データの</a:t>
            </a:r>
            <a:endParaRPr lang="en-US" altLang="ja-JP" sz="2400" kern="0" dirty="0">
              <a:solidFill>
                <a:srgbClr val="000000"/>
              </a:solidFill>
            </a:endParaRPr>
          </a:p>
          <a:p>
            <a:pPr marL="0" indent="0" algn="ctr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　　　　　　オープンデータ化</a:t>
            </a:r>
            <a:r>
              <a:rPr lang="ja-JP" altLang="en-US" sz="2400" kern="0" dirty="0">
                <a:solidFill>
                  <a:srgbClr val="000000"/>
                </a:solidFill>
              </a:rPr>
              <a:t>に向けたルール（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手引き）の作成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・開設後の運用方法に合ったサイト構築</a:t>
            </a:r>
            <a:endParaRPr lang="en-US" altLang="ja-JP" sz="2400" kern="0" dirty="0" smtClean="0">
              <a:solidFill>
                <a:srgbClr val="0000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9512" y="409648"/>
            <a:ext cx="8136904" cy="52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富山市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オープンデータカタログサイト①</a:t>
            </a:r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31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9" name="Rectangle 6"/>
          <p:cNvSpPr txBox="1">
            <a:spLocks noGrp="1" noChangeArrowheads="1"/>
          </p:cNvSpPr>
          <p:nvPr/>
        </p:nvSpPr>
        <p:spPr bwMode="auto">
          <a:xfrm>
            <a:off x="8172450" y="6553200"/>
            <a:ext cx="86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fld id="{14C46B2A-00EA-426D-A446-CE4E349449F0}" type="slidenum"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</a:p>
        </p:txBody>
      </p:sp>
      <p:pic>
        <p:nvPicPr>
          <p:cNvPr id="44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178655" y="427806"/>
            <a:ext cx="8136904" cy="52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富山市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オープンデータカタログサイト②</a:t>
            </a:r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pic>
        <p:nvPicPr>
          <p:cNvPr id="17" name="Picture 2" descr="\\toyama-city.local\01企画管理部\0128情報統計\s1\１共通\06高度情報化\27オープンデータ\H28\開設関連\記者棚入れ\北陸中日記者へ提供\富山市オープンデータサイトトップ画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772796" cy="5419485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四角形 110"/>
          <p:cNvSpPr txBox="1">
            <a:spLocks noChangeArrowheads="1"/>
          </p:cNvSpPr>
          <p:nvPr/>
        </p:nvSpPr>
        <p:spPr>
          <a:xfrm>
            <a:off x="323850" y="980728"/>
            <a:ext cx="4752206" cy="56166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altLang="ja-JP" sz="22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22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en-US" altLang="ja-JP" sz="2200" kern="0" dirty="0" smtClean="0">
                <a:solidFill>
                  <a:srgbClr val="000000"/>
                </a:solidFill>
              </a:rPr>
              <a:t>《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統計データ</a:t>
            </a:r>
            <a:r>
              <a:rPr lang="en-US" altLang="ja-JP" sz="2200" kern="0" dirty="0" smtClean="0">
                <a:solidFill>
                  <a:srgbClr val="000000"/>
                </a:solidFill>
              </a:rPr>
              <a:t>》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・人口と世帯（</a:t>
            </a:r>
            <a:r>
              <a:rPr lang="en-US" altLang="ja-JP" sz="2200" kern="0" dirty="0" smtClean="0">
                <a:solidFill>
                  <a:srgbClr val="000000"/>
                </a:solidFill>
              </a:rPr>
              <a:t>H26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以降）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・町丁別・年齢別人口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・公称別・町丁別　人口・世帯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・人口の推移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・外国人登録人口</a:t>
            </a:r>
          </a:p>
          <a:p>
            <a:pPr marL="0" indent="0">
              <a:buFontTx/>
              <a:buNone/>
            </a:pPr>
            <a:r>
              <a:rPr lang="en-US" altLang="ja-JP" sz="2200" kern="0" dirty="0" smtClean="0">
                <a:solidFill>
                  <a:srgbClr val="000000"/>
                </a:solidFill>
              </a:rPr>
              <a:t>《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インフォマップとやま各種搭載データ</a:t>
            </a:r>
            <a:r>
              <a:rPr lang="en-US" altLang="ja-JP" sz="2200" kern="0" dirty="0" smtClean="0">
                <a:solidFill>
                  <a:srgbClr val="000000"/>
                </a:solidFill>
              </a:rPr>
              <a:t>》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・公共施設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・高齢者福祉施設</a:t>
            </a: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・資源物ステーション情報　など</a:t>
            </a:r>
            <a:endParaRPr lang="ja-JP" altLang="en-US" sz="2200" kern="0" dirty="0">
              <a:solidFill>
                <a:srgbClr val="000000"/>
              </a:solidFill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179512" y="1124744"/>
            <a:ext cx="4752528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TW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平成２８年６月３０日開設</a:t>
            </a:r>
          </a:p>
        </p:txBody>
      </p:sp>
    </p:spTree>
    <p:extLst>
      <p:ext uri="{BB962C8B-B14F-4D97-AF65-F5344CB8AC3E}">
        <p14:creationId xmlns:p14="http://schemas.microsoft.com/office/powerpoint/2010/main" val="50402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9" name="Rectangle 6"/>
          <p:cNvSpPr txBox="1">
            <a:spLocks noGrp="1" noChangeArrowheads="1"/>
          </p:cNvSpPr>
          <p:nvPr/>
        </p:nvSpPr>
        <p:spPr bwMode="auto">
          <a:xfrm>
            <a:off x="8172450" y="6553200"/>
            <a:ext cx="86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  <a:fld id="{14C46B2A-00EA-426D-A446-CE4E349449F0}" type="slidenum"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r>
              <a:rPr lang="en-US" altLang="ja-JP" sz="140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-</a:t>
            </a:r>
          </a:p>
        </p:txBody>
      </p:sp>
      <p:pic>
        <p:nvPicPr>
          <p:cNvPr id="44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8" name="四角形 110"/>
          <p:cNvSpPr txBox="1">
            <a:spLocks noChangeArrowheads="1"/>
          </p:cNvSpPr>
          <p:nvPr/>
        </p:nvSpPr>
        <p:spPr>
          <a:xfrm>
            <a:off x="323850" y="824138"/>
            <a:ext cx="8712200" cy="577321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22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200" kern="0" dirty="0">
                <a:solidFill>
                  <a:srgbClr val="000000"/>
                </a:solidFill>
              </a:rPr>
              <a:t>　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・データセット数（いわゆる項目数）　</a:t>
            </a:r>
            <a:r>
              <a:rPr lang="ja-JP" altLang="en-US" sz="2800" kern="0" dirty="0">
                <a:solidFill>
                  <a:srgbClr val="000000"/>
                </a:solidFill>
                <a:latin typeface="+mn-ea"/>
              </a:rPr>
              <a:t>　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７７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　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・リソース数（いわゆる実データ数）　５２３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indent="0">
              <a:buFontTx/>
              <a:buNone/>
            </a:pP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　</a:t>
            </a:r>
            <a:r>
              <a:rPr lang="ja-JP" altLang="en-US" sz="2800" kern="0" dirty="0" smtClean="0">
                <a:solidFill>
                  <a:srgbClr val="000000"/>
                </a:solidFill>
              </a:rPr>
              <a:t>・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リソースのダウンロード数　</a:t>
            </a:r>
            <a:r>
              <a:rPr lang="ja-JP" altLang="en-US" sz="2800" kern="0" dirty="0" smtClean="0">
                <a:solidFill>
                  <a:schemeClr val="bg2"/>
                </a:solidFill>
                <a:latin typeface="+mn-ea"/>
              </a:rPr>
              <a:t>３７，４５９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件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indent="0">
              <a:buFontTx/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　　　　　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１位</a:t>
            </a:r>
            <a:r>
              <a:rPr lang="ja-JP" altLang="en-US" sz="2800" kern="0" dirty="0">
                <a:solidFill>
                  <a:srgbClr val="000000"/>
                </a:solidFill>
                <a:latin typeface="+mn-ea"/>
              </a:rPr>
              <a:t>　</a:t>
            </a:r>
            <a:r>
              <a:rPr lang="zh-TW" altLang="en-US" sz="2800" kern="0" dirty="0">
                <a:solidFill>
                  <a:srgbClr val="000000"/>
                </a:solidFill>
                <a:latin typeface="+mn-ea"/>
              </a:rPr>
              <a:t>食品営業許可</a:t>
            </a:r>
            <a:r>
              <a:rPr lang="zh-TW" altLang="en-US" sz="2800" kern="0" dirty="0" smtClean="0">
                <a:solidFill>
                  <a:srgbClr val="000000"/>
                </a:solidFill>
                <a:latin typeface="+mn-ea"/>
              </a:rPr>
              <a:t>施設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indent="0">
              <a:buFontTx/>
              <a:buNone/>
            </a:pP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　　　　２位　</a:t>
            </a:r>
            <a:r>
              <a:rPr lang="ja-JP" altLang="en-US" sz="2800" kern="0" dirty="0">
                <a:solidFill>
                  <a:srgbClr val="000000"/>
                </a:solidFill>
                <a:latin typeface="+mn-ea"/>
              </a:rPr>
              <a:t>美容営業許可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施設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indent="0">
              <a:buFontTx/>
              <a:buNone/>
            </a:pP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　　　　３位　</a:t>
            </a:r>
            <a:r>
              <a:rPr lang="ja-JP" altLang="en-US" sz="2800" kern="0" dirty="0">
                <a:solidFill>
                  <a:srgbClr val="000000"/>
                </a:solidFill>
                <a:latin typeface="+mn-ea"/>
              </a:rPr>
              <a:t>理容営業許可施設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indent="0">
              <a:buFontTx/>
              <a:buNone/>
            </a:pP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　　　　４位</a:t>
            </a:r>
            <a:r>
              <a:rPr lang="ja-JP" altLang="en-US" sz="2800" kern="0" dirty="0">
                <a:solidFill>
                  <a:srgbClr val="000000"/>
                </a:solidFill>
                <a:latin typeface="+mn-ea"/>
              </a:rPr>
              <a:t>　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旅館営業許可施設</a:t>
            </a:r>
            <a:endParaRPr lang="en-US" altLang="ja-JP" sz="2800" kern="0" dirty="0" smtClean="0">
              <a:solidFill>
                <a:srgbClr val="000000"/>
              </a:solidFill>
              <a:latin typeface="+mn-ea"/>
            </a:endParaRPr>
          </a:p>
          <a:p>
            <a:pPr marL="0" indent="0">
              <a:buFontTx/>
              <a:buNone/>
            </a:pP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　　　　５位</a:t>
            </a:r>
            <a:r>
              <a:rPr lang="ja-JP" altLang="en-US" sz="2800" kern="0" dirty="0">
                <a:solidFill>
                  <a:srgbClr val="000000"/>
                </a:solidFill>
                <a:latin typeface="+mn-ea"/>
              </a:rPr>
              <a:t>　</a:t>
            </a:r>
            <a:r>
              <a:rPr lang="ja-JP" altLang="en-US" sz="2800" kern="0" dirty="0" smtClean="0">
                <a:solidFill>
                  <a:srgbClr val="000000"/>
                </a:solidFill>
                <a:latin typeface="+mn-ea"/>
              </a:rPr>
              <a:t>公衆浴場営業許可施設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97871" y="392040"/>
            <a:ext cx="8136904" cy="52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富山市</a:t>
            </a: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オープンデータカタログサイト③</a:t>
            </a:r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310034" y="1191186"/>
            <a:ext cx="7272808" cy="521069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公開されているデータ数（</a:t>
            </a:r>
            <a:r>
              <a:rPr lang="en-US" altLang="ja-JP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H30.11.30</a:t>
            </a:r>
            <a:r>
              <a:rPr lang="ja-JP" altLang="en-US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現在）</a:t>
            </a:r>
            <a:endParaRPr lang="ja-JP" altLang="en-US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367614" y="3033939"/>
            <a:ext cx="8401248" cy="432048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ダウンロードランキング上位５（</a:t>
            </a:r>
            <a:r>
              <a:rPr lang="en-US" altLang="ja-JP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H30.4.1</a:t>
            </a:r>
            <a:r>
              <a:rPr lang="ja-JP" altLang="en-US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H30.11.30</a:t>
            </a:r>
            <a:r>
              <a:rPr lang="ja-JP" altLang="en-US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ja-JP" altLang="en-US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67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323528" y="1400174"/>
            <a:ext cx="8448624" cy="5060342"/>
          </a:xfrm>
          <a:prstGeom prst="rect">
            <a:avLst/>
          </a:prstGeom>
          <a:noFill/>
          <a:ln w="12700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pic>
        <p:nvPicPr>
          <p:cNvPr id="38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6" name="四角形 110"/>
          <p:cNvSpPr txBox="1">
            <a:spLocks noChangeArrowheads="1"/>
          </p:cNvSpPr>
          <p:nvPr/>
        </p:nvSpPr>
        <p:spPr>
          <a:xfrm>
            <a:off x="423820" y="1819559"/>
            <a:ext cx="8359850" cy="489654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r>
              <a:rPr lang="en-US" altLang="ja-JP" sz="2400" kern="0" dirty="0">
                <a:solidFill>
                  <a:srgbClr val="000000"/>
                </a:solidFill>
              </a:rPr>
              <a:t>【</a:t>
            </a:r>
            <a:r>
              <a:rPr lang="ja-JP" altLang="en-US" sz="2400" kern="0" dirty="0">
                <a:solidFill>
                  <a:srgbClr val="000000"/>
                </a:solidFill>
              </a:rPr>
              <a:t>平成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２８年９月～</a:t>
            </a:r>
            <a:r>
              <a:rPr lang="en-US" altLang="ja-JP" sz="2400" kern="0" dirty="0" smtClean="0">
                <a:solidFill>
                  <a:srgbClr val="000000"/>
                </a:solidFill>
              </a:rPr>
              <a:t>】</a:t>
            </a:r>
            <a:endParaRPr lang="en-US" altLang="ja-JP" sz="24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・組織横断ワーキンググループ設置（任期１年）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　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実際にオープンデータ化するデータを取扱っている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　中堅以下の職員を募集。メンバー１２名。</a:t>
            </a:r>
            <a:endParaRPr lang="en-US" altLang="ja-JP" sz="2400" kern="0" dirty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 毎年３回の</a:t>
            </a:r>
            <a:r>
              <a:rPr lang="ja-JP" altLang="en-US" sz="2400" kern="0" dirty="0">
                <a:solidFill>
                  <a:srgbClr val="000000"/>
                </a:solidFill>
              </a:rPr>
              <a:t>会議を開催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。</a:t>
            </a: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・メンバー</a:t>
            </a:r>
            <a:r>
              <a:rPr lang="ja-JP" altLang="en-US" sz="2400" kern="0" dirty="0">
                <a:solidFill>
                  <a:srgbClr val="000000"/>
                </a:solidFill>
              </a:rPr>
              <a:t>へのオープンデータ研修の実施</a:t>
            </a:r>
          </a:p>
          <a:p>
            <a:pPr marL="0" indent="0"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</a:t>
            </a:r>
            <a:r>
              <a:rPr lang="ja-JP" altLang="en-US" sz="2400" kern="0" dirty="0">
                <a:solidFill>
                  <a:srgbClr val="000000"/>
                </a:solidFill>
              </a:rPr>
              <a:t>新規オープンデータ登録時に職員ポータルによる市職員周知</a:t>
            </a:r>
          </a:p>
          <a:p>
            <a:pPr marL="0" indent="0"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</a:t>
            </a:r>
            <a:r>
              <a:rPr lang="ja-JP" altLang="en-US" sz="2400" kern="0" dirty="0">
                <a:solidFill>
                  <a:srgbClr val="000000"/>
                </a:solidFill>
              </a:rPr>
              <a:t>新たなオープンデータの洗い出し、新規登録</a:t>
            </a:r>
          </a:p>
          <a:p>
            <a:pPr marL="0" indent="0"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・</a:t>
            </a:r>
            <a:r>
              <a:rPr lang="ja-JP" altLang="en-US" sz="2400" kern="0" dirty="0">
                <a:solidFill>
                  <a:srgbClr val="000000"/>
                </a:solidFill>
              </a:rPr>
              <a:t>庁内向けアンケート調査の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実施　等</a:t>
            </a:r>
            <a:endParaRPr lang="ja-JP" altLang="en-US" sz="2400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endParaRPr lang="en-US" altLang="ja-JP" sz="2400" kern="0" dirty="0">
              <a:solidFill>
                <a:srgbClr val="00000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79512" y="396216"/>
            <a:ext cx="8423920" cy="52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活用推進ワーキンググループ①</a:t>
            </a:r>
            <a:endParaRPr lang="en-US" altLang="ja-JP" sz="28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323528" y="1124744"/>
            <a:ext cx="6731869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富山市オープンデータ活用</a:t>
            </a:r>
            <a:r>
              <a:rPr lang="ja-JP" altLang="en-US" sz="20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推進ワーキンググループ</a:t>
            </a:r>
            <a:endParaRPr lang="ja-JP" altLang="en-US" sz="2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131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323528" y="1400174"/>
            <a:ext cx="8448624" cy="5060342"/>
          </a:xfrm>
          <a:prstGeom prst="rect">
            <a:avLst/>
          </a:prstGeom>
          <a:noFill/>
          <a:ln w="12700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ja-JP" altLang="en-US" sz="1800" smtClean="0">
              <a:solidFill>
                <a:srgbClr val="000000"/>
              </a:solidFill>
            </a:endParaRPr>
          </a:p>
        </p:txBody>
      </p:sp>
      <p:pic>
        <p:nvPicPr>
          <p:cNvPr id="38" name="Picture 34" descr="COMPA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063" y="312963"/>
            <a:ext cx="4794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9331B0-C15A-458A-A6C9-34AD090B32F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6" name="四角形 110"/>
          <p:cNvSpPr txBox="1">
            <a:spLocks noChangeArrowheads="1"/>
          </p:cNvSpPr>
          <p:nvPr/>
        </p:nvSpPr>
        <p:spPr>
          <a:xfrm>
            <a:off x="409012" y="1914713"/>
            <a:ext cx="8359850" cy="454580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ja-JP" altLang="en-US" sz="2400" kern="0" dirty="0" smtClean="0">
                <a:solidFill>
                  <a:srgbClr val="000000"/>
                </a:solidFill>
              </a:rPr>
              <a:t>「</a:t>
            </a:r>
            <a:r>
              <a:rPr lang="ja-JP" altLang="en-US" sz="2400" kern="0" dirty="0">
                <a:solidFill>
                  <a:srgbClr val="000000"/>
                </a:solidFill>
              </a:rPr>
              <a:t>自治体オープンデータに関する実態調査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アンケート（</a:t>
            </a:r>
            <a:r>
              <a:rPr lang="en-US" altLang="ja-JP" sz="2400" kern="0" dirty="0" smtClean="0">
                <a:solidFill>
                  <a:srgbClr val="000000"/>
                </a:solidFill>
              </a:rPr>
              <a:t>H28</a:t>
            </a:r>
            <a:r>
              <a:rPr lang="ja-JP" altLang="en-US" sz="2400" kern="0" dirty="0" smtClean="0">
                <a:solidFill>
                  <a:srgbClr val="000000"/>
                </a:solidFill>
              </a:rPr>
              <a:t>年度庁内向けに実施）」</a:t>
            </a:r>
            <a:endParaRPr lang="en-US" altLang="ja-JP" sz="2400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①</a:t>
            </a:r>
            <a:r>
              <a:rPr lang="ja-JP" altLang="en-US" sz="2200" kern="0" dirty="0">
                <a:solidFill>
                  <a:srgbClr val="000000"/>
                </a:solidFill>
              </a:rPr>
              <a:t>オープンデータを「知っている」「聞いたことはある」が約８割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を</a:t>
            </a: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占め</a:t>
            </a:r>
            <a:r>
              <a:rPr lang="ja-JP" altLang="en-US" sz="2200" kern="0" dirty="0">
                <a:solidFill>
                  <a:srgbClr val="000000"/>
                </a:solidFill>
              </a:rPr>
              <a:t>、認知度は高いが、利用したことがある所属は１割強と少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な</a:t>
            </a: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い</a:t>
            </a:r>
            <a:r>
              <a:rPr lang="ja-JP" altLang="en-US" sz="2200" kern="0" dirty="0">
                <a:solidFill>
                  <a:srgbClr val="000000"/>
                </a:solidFill>
              </a:rPr>
              <a:t>。</a:t>
            </a: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②</a:t>
            </a:r>
            <a:r>
              <a:rPr lang="ja-JP" altLang="en-US" sz="2200" kern="0" dirty="0">
                <a:solidFill>
                  <a:srgbClr val="000000"/>
                </a:solidFill>
              </a:rPr>
              <a:t>約７割の所属が活用したいオープンデータがあると回答し、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オ</a:t>
            </a: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err="1" smtClean="0">
                <a:solidFill>
                  <a:srgbClr val="000000"/>
                </a:solidFill>
              </a:rPr>
              <a:t>ー</a:t>
            </a:r>
            <a:r>
              <a:rPr lang="ja-JP" altLang="en-US" sz="2200" kern="0" dirty="0">
                <a:solidFill>
                  <a:srgbClr val="000000"/>
                </a:solidFill>
              </a:rPr>
              <a:t>プンデータサイトの必要性は感じているが、検索しやすい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デー</a:t>
            </a: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タ</a:t>
            </a:r>
            <a:r>
              <a:rPr lang="ja-JP" altLang="en-US" sz="2200" kern="0" dirty="0">
                <a:solidFill>
                  <a:srgbClr val="000000"/>
                </a:solidFill>
              </a:rPr>
              <a:t>の配置や使いやすい操作性を求めている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。</a:t>
            </a: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③</a:t>
            </a:r>
            <a:r>
              <a:rPr lang="ja-JP" altLang="en-US" sz="2200" kern="0" dirty="0">
                <a:solidFill>
                  <a:srgbClr val="000000"/>
                </a:solidFill>
              </a:rPr>
              <a:t>登録データ数の増やすこと、活用例を示すこと、庁内へ</a:t>
            </a:r>
            <a:r>
              <a:rPr lang="ja-JP" altLang="en-US" sz="2200" kern="0" dirty="0" smtClean="0">
                <a:solidFill>
                  <a:srgbClr val="000000"/>
                </a:solidFill>
              </a:rPr>
              <a:t>の周</a:t>
            </a:r>
            <a:endParaRPr lang="en-US" altLang="ja-JP" sz="2200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ja-JP" altLang="en-US" sz="2200" kern="0" dirty="0" smtClean="0">
                <a:solidFill>
                  <a:srgbClr val="000000"/>
                </a:solidFill>
              </a:rPr>
              <a:t>知</a:t>
            </a:r>
            <a:r>
              <a:rPr lang="ja-JP" altLang="en-US" sz="2200" kern="0" dirty="0">
                <a:solidFill>
                  <a:srgbClr val="000000"/>
                </a:solidFill>
              </a:rPr>
              <a:t>が必要であると感じている。</a:t>
            </a:r>
          </a:p>
          <a:p>
            <a:pPr marL="0" indent="0">
              <a:buNone/>
            </a:pPr>
            <a:endParaRPr lang="en-US" altLang="ja-JP" sz="2400" kern="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ja-JP" altLang="en-US" sz="2400" kern="0" dirty="0">
                <a:solidFill>
                  <a:srgbClr val="000000"/>
                </a:solidFill>
              </a:rPr>
              <a:t>　</a:t>
            </a:r>
            <a:endParaRPr lang="en-US" altLang="ja-JP" sz="2400" kern="0" dirty="0">
              <a:solidFill>
                <a:srgbClr val="00000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79512" y="419703"/>
            <a:ext cx="8423920" cy="52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活用推進ワーキンググループ②</a:t>
            </a:r>
            <a:endParaRPr lang="en-US" altLang="ja-JP" sz="28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323528" y="1124744"/>
            <a:ext cx="6731869" cy="64807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富山市オープンデータ活用</a:t>
            </a:r>
            <a:r>
              <a:rPr lang="ja-JP" altLang="en-US" sz="20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推進ワーキンググループ</a:t>
            </a:r>
            <a:endParaRPr lang="ja-JP" altLang="en-US" sz="2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075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SUPERP">
  <a:themeElements>
    <a:clrScheme name="ユーザー定義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B0F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  <a:tileRect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atMod val="15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/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cu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ocu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</TotalTime>
  <Words>335</Words>
  <Application>Microsoft Office PowerPoint</Application>
  <PresentationFormat>画面に合わせる (4:3)</PresentationFormat>
  <Paragraphs>123</Paragraphs>
  <Slides>10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3" baseType="lpstr">
      <vt:lpstr>ＤＦＧ華康ゴシック体W5</vt:lpstr>
      <vt:lpstr>ＤＦＧ平成ゴシック体W3</vt:lpstr>
      <vt:lpstr>ＤＦＧ平成ゴシック体W7</vt:lpstr>
      <vt:lpstr>Gulim</vt:lpstr>
      <vt:lpstr>HGP創英角ｺﾞｼｯｸUB</vt:lpstr>
      <vt:lpstr>ＭＳ Ｐゴシック</vt:lpstr>
      <vt:lpstr>新細明體</vt:lpstr>
      <vt:lpstr>メイリオ</vt:lpstr>
      <vt:lpstr>平成明朝</vt:lpstr>
      <vt:lpstr>Arial</vt:lpstr>
      <vt:lpstr>Calibri</vt:lpstr>
      <vt:lpstr>Wingdings</vt:lpstr>
      <vt:lpstr>3_SUPERP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オープンデータ</dc:title>
  <dc:creator>川﨑　勝徳</dc:creator>
  <cp:lastModifiedBy>髙田　重実</cp:lastModifiedBy>
  <cp:revision>81</cp:revision>
  <cp:lastPrinted>2019-01-24T08:03:32Z</cp:lastPrinted>
  <dcterms:created xsi:type="dcterms:W3CDTF">2016-07-01T12:14:05Z</dcterms:created>
  <dcterms:modified xsi:type="dcterms:W3CDTF">2019-01-26T07:37:10Z</dcterms:modified>
</cp:coreProperties>
</file>