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9" r:id="rId3"/>
    <p:sldId id="257" r:id="rId4"/>
    <p:sldId id="261" r:id="rId5"/>
    <p:sldId id="264" r:id="rId6"/>
    <p:sldId id="265" r:id="rId7"/>
    <p:sldId id="266" r:id="rId8"/>
    <p:sldId id="267" r:id="rId9"/>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3" d="100"/>
          <a:sy n="73" d="100"/>
        </p:scale>
        <p:origin x="618"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24000" y="1122363"/>
            <a:ext cx="9144000" cy="2387600"/>
          </a:xfrm>
        </p:spPr>
        <p:txBody>
          <a:bodyPr anchor="b"/>
          <a:lstStyle>
            <a:lvl1pPr algn="ctr">
              <a:defRPr sz="6000"/>
            </a:lvl1p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333511750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251470432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8724900" y="365125"/>
            <a:ext cx="2628900" cy="5811838"/>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838200" y="365125"/>
            <a:ext cx="7734300" cy="5811838"/>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8223979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82804895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831850" y="1709738"/>
            <a:ext cx="10515600" cy="2852737"/>
          </a:xfrm>
        </p:spPr>
        <p:txBody>
          <a:bodyPr anchor="b"/>
          <a:lstStyle>
            <a:lvl1pPr>
              <a:defRPr sz="6000"/>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25637038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838200" y="1825625"/>
            <a:ext cx="518160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6172200" y="1825625"/>
            <a:ext cx="518160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94561778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365125"/>
            <a:ext cx="10515600" cy="1325563"/>
          </a:xfrm>
        </p:spPr>
        <p:txBody>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839788" y="2505075"/>
            <a:ext cx="5157787"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6172200" y="2505075"/>
            <a:ext cx="5183188"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85408351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25046629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12565645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58651164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6B93062-19E1-4BFA-96B9-53AB25289FBD}" type="datetimeFigureOut">
              <a:rPr kumimoji="1" lang="ja-JP" altLang="en-US" smtClean="0"/>
              <a:t>2019/1/22</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15670526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6B93062-19E1-4BFA-96B9-53AB25289FBD}" type="datetimeFigureOut">
              <a:rPr kumimoji="1" lang="ja-JP" altLang="en-US" smtClean="0"/>
              <a:t>2019/1/22</a:t>
            </a:fld>
            <a:endParaRPr kumimoji="1" lang="ja-JP" altLang="en-US"/>
          </a:p>
        </p:txBody>
      </p:sp>
      <p:sp>
        <p:nvSpPr>
          <p:cNvPr id="5" name="フッター プレースホルダー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6B88DE-62BA-4352-A43F-9E9EE7A73087}" type="slidenum">
              <a:rPr kumimoji="1" lang="ja-JP" altLang="en-US" smtClean="0"/>
              <a:t>‹#›</a:t>
            </a:fld>
            <a:endParaRPr kumimoji="1" lang="ja-JP" altLang="en-US"/>
          </a:p>
        </p:txBody>
      </p:sp>
    </p:spTree>
    <p:extLst>
      <p:ext uri="{BB962C8B-B14F-4D97-AF65-F5344CB8AC3E}">
        <p14:creationId xmlns:p14="http://schemas.microsoft.com/office/powerpoint/2010/main" val="113279112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24000" y="1122363"/>
            <a:ext cx="9144000" cy="2130288"/>
          </a:xfrm>
        </p:spPr>
        <p:txBody>
          <a:bodyPr>
            <a:normAutofit/>
          </a:bodyPr>
          <a:lstStyle/>
          <a:p>
            <a:r>
              <a:rPr lang="ja-JP" altLang="en-US" dirty="0" smtClean="0">
                <a:latin typeface="メイリオ" panose="020B0604030504040204" pitchFamily="50" charset="-128"/>
                <a:ea typeface="メイリオ" panose="020B0604030504040204" pitchFamily="50" charset="-128"/>
              </a:rPr>
              <a:t>茨城県</a:t>
            </a:r>
            <a:r>
              <a:rPr kumimoji="1" lang="ja-JP" altLang="en-US" dirty="0" smtClean="0">
                <a:latin typeface="メイリオ" panose="020B0604030504040204" pitchFamily="50" charset="-128"/>
                <a:ea typeface="メイリオ" panose="020B0604030504040204" pitchFamily="50" charset="-128"/>
              </a:rPr>
              <a:t>官民データ活用</a:t>
            </a:r>
            <a:r>
              <a:rPr kumimoji="1" lang="en-US" altLang="ja-JP" dirty="0" smtClean="0">
                <a:latin typeface="メイリオ" panose="020B0604030504040204" pitchFamily="50" charset="-128"/>
                <a:ea typeface="メイリオ" panose="020B0604030504040204" pitchFamily="50" charset="-128"/>
              </a:rPr>
              <a:t/>
            </a:r>
            <a:br>
              <a:rPr kumimoji="1" lang="en-US" altLang="ja-JP" dirty="0" smtClean="0">
                <a:latin typeface="メイリオ" panose="020B0604030504040204" pitchFamily="50" charset="-128"/>
                <a:ea typeface="メイリオ" panose="020B0604030504040204" pitchFamily="50" charset="-128"/>
              </a:rPr>
            </a:br>
            <a:r>
              <a:rPr kumimoji="1" lang="ja-JP" altLang="en-US" dirty="0" smtClean="0">
                <a:latin typeface="メイリオ" panose="020B0604030504040204" pitchFamily="50" charset="-128"/>
                <a:ea typeface="メイリオ" panose="020B0604030504040204" pitchFamily="50" charset="-128"/>
              </a:rPr>
              <a:t>推進計画の策定について</a:t>
            </a:r>
            <a:endParaRPr kumimoji="1" lang="ja-JP" altLang="en-US" dirty="0">
              <a:latin typeface="メイリオ" panose="020B0604030504040204" pitchFamily="50" charset="-128"/>
              <a:ea typeface="メイリオ" panose="020B0604030504040204" pitchFamily="50" charset="-128"/>
            </a:endParaRPr>
          </a:p>
        </p:txBody>
      </p:sp>
      <p:sp>
        <p:nvSpPr>
          <p:cNvPr id="3" name="サブタイトル 2"/>
          <p:cNvSpPr>
            <a:spLocks noGrp="1"/>
          </p:cNvSpPr>
          <p:nvPr>
            <p:ph type="subTitle" idx="1"/>
          </p:nvPr>
        </p:nvSpPr>
        <p:spPr>
          <a:xfrm>
            <a:off x="1524000" y="4385810"/>
            <a:ext cx="9144000" cy="1655762"/>
          </a:xfrm>
          <a:ln>
            <a:solidFill>
              <a:schemeClr val="tx1"/>
            </a:solidFill>
          </a:ln>
        </p:spPr>
        <p:txBody>
          <a:bodyPr>
            <a:normAutofit/>
          </a:bodyPr>
          <a:lstStyle/>
          <a:p>
            <a:pPr lvl="1" algn="l"/>
            <a:endParaRPr lang="en-US" altLang="ja-JP" sz="1050" dirty="0">
              <a:latin typeface="游ゴシック" panose="020B0400000000000000" pitchFamily="50" charset="-128"/>
            </a:endParaRPr>
          </a:p>
          <a:p>
            <a:r>
              <a:rPr lang="ja-JP" altLang="en-US" sz="3600" dirty="0" smtClean="0">
                <a:latin typeface="メイリオ" panose="020B0604030504040204" pitchFamily="50" charset="-128"/>
                <a:ea typeface="メイリオ" panose="020B0604030504040204" pitchFamily="50" charset="-128"/>
              </a:rPr>
              <a:t>平成３１年２月１５日（金）</a:t>
            </a:r>
            <a:endParaRPr lang="en-US" altLang="ja-JP" sz="3600" dirty="0" smtClean="0">
              <a:latin typeface="メイリオ" panose="020B0604030504040204" pitchFamily="50" charset="-128"/>
              <a:ea typeface="メイリオ" panose="020B0604030504040204" pitchFamily="50" charset="-128"/>
            </a:endParaRPr>
          </a:p>
          <a:p>
            <a:r>
              <a:rPr kumimoji="1" lang="ja-JP" altLang="en-US" sz="3600" dirty="0" smtClean="0">
                <a:latin typeface="メイリオ" panose="020B0604030504040204" pitchFamily="50" charset="-128"/>
                <a:ea typeface="メイリオ" panose="020B0604030504040204" pitchFamily="50" charset="-128"/>
              </a:rPr>
              <a:t>茨城県政策企画部　</a:t>
            </a:r>
            <a:r>
              <a:rPr kumimoji="1" lang="en-US" altLang="ja-JP" sz="3600" dirty="0" smtClean="0">
                <a:latin typeface="メイリオ" panose="020B0604030504040204" pitchFamily="50" charset="-128"/>
                <a:ea typeface="メイリオ" panose="020B0604030504040204" pitchFamily="50" charset="-128"/>
              </a:rPr>
              <a:t>ICT</a:t>
            </a:r>
            <a:r>
              <a:rPr kumimoji="1" lang="ja-JP" altLang="en-US" sz="3600" dirty="0" smtClean="0">
                <a:latin typeface="メイリオ" panose="020B0604030504040204" pitchFamily="50" charset="-128"/>
                <a:ea typeface="メイリオ" panose="020B0604030504040204" pitchFamily="50" charset="-128"/>
              </a:rPr>
              <a:t>戦略チーム</a:t>
            </a:r>
            <a:endParaRPr kumimoji="1" lang="ja-JP" altLang="en-US" sz="3600"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272698283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838197" y="982512"/>
            <a:ext cx="10515600" cy="563343"/>
          </a:xfrm>
        </p:spPr>
        <p:txBody>
          <a:bodyPr>
            <a:normAutofit/>
          </a:bodyPr>
          <a:lstStyle/>
          <a:p>
            <a:r>
              <a:rPr lang="ja-JP" altLang="en-US" sz="2400" dirty="0" smtClean="0">
                <a:latin typeface="メイリオ" panose="020B0604030504040204" pitchFamily="50" charset="-128"/>
                <a:ea typeface="メイリオ" panose="020B0604030504040204" pitchFamily="50" charset="-128"/>
              </a:rPr>
              <a:t>１．計画</a:t>
            </a:r>
            <a:r>
              <a:rPr lang="ja-JP" altLang="en-US" sz="2400" dirty="0">
                <a:latin typeface="メイリオ" panose="020B0604030504040204" pitchFamily="50" charset="-128"/>
                <a:ea typeface="メイリオ" panose="020B0604030504040204" pitchFamily="50" charset="-128"/>
              </a:rPr>
              <a:t>策定が義務付けされている理由</a:t>
            </a:r>
            <a:endParaRPr kumimoji="1" lang="ja-JP" altLang="en-US" sz="2400" dirty="0">
              <a:latin typeface="メイリオ" panose="020B0604030504040204" pitchFamily="50" charset="-128"/>
              <a:ea typeface="メイリオ" panose="020B0604030504040204" pitchFamily="50" charset="-128"/>
            </a:endParaRPr>
          </a:p>
        </p:txBody>
      </p:sp>
      <p:sp>
        <p:nvSpPr>
          <p:cNvPr id="10" name="テキスト ボックス 9"/>
          <p:cNvSpPr txBox="1"/>
          <p:nvPr/>
        </p:nvSpPr>
        <p:spPr>
          <a:xfrm>
            <a:off x="5541176" y="6508977"/>
            <a:ext cx="4733082" cy="307777"/>
          </a:xfrm>
          <a:prstGeom prst="rect">
            <a:avLst/>
          </a:prstGeom>
          <a:noFill/>
        </p:spPr>
        <p:txBody>
          <a:bodyPr wrap="square" rtlCol="0">
            <a:spAutoFit/>
          </a:bodyPr>
          <a:lstStyle/>
          <a:p>
            <a:r>
              <a:rPr lang="ja-JP" altLang="en-US" sz="1400" dirty="0" smtClean="0">
                <a:latin typeface="メイリオ" panose="020B0604030504040204" pitchFamily="50" charset="-128"/>
                <a:ea typeface="メイリオ" panose="020B0604030504040204" pitchFamily="50" charset="-128"/>
              </a:rPr>
              <a:t>出典：</a:t>
            </a:r>
            <a:r>
              <a:rPr kumimoji="1" lang="ja-JP" altLang="en-US" sz="1400" dirty="0" smtClean="0">
                <a:latin typeface="メイリオ" panose="020B0604030504040204" pitchFamily="50" charset="-128"/>
                <a:ea typeface="メイリオ" panose="020B0604030504040204" pitchFamily="50" charset="-128"/>
              </a:rPr>
              <a:t>都道府県</a:t>
            </a:r>
            <a:r>
              <a:rPr kumimoji="1" lang="en-US" altLang="ja-JP" sz="1400" dirty="0" smtClean="0">
                <a:latin typeface="メイリオ" panose="020B0604030504040204" pitchFamily="50" charset="-128"/>
                <a:ea typeface="メイリオ" panose="020B0604030504040204" pitchFamily="50" charset="-128"/>
              </a:rPr>
              <a:t>CIO</a:t>
            </a:r>
            <a:r>
              <a:rPr kumimoji="1" lang="ja-JP" altLang="en-US" sz="1400" dirty="0" smtClean="0">
                <a:latin typeface="メイリオ" panose="020B0604030504040204" pitchFamily="50" charset="-128"/>
                <a:ea typeface="メイリオ" panose="020B0604030504040204" pitchFamily="50" charset="-128"/>
              </a:rPr>
              <a:t>フォーラム第</a:t>
            </a:r>
            <a:r>
              <a:rPr kumimoji="1" lang="en-US" altLang="ja-JP" sz="1400" dirty="0" smtClean="0">
                <a:latin typeface="メイリオ" panose="020B0604030504040204" pitchFamily="50" charset="-128"/>
                <a:ea typeface="メイリオ" panose="020B0604030504040204" pitchFamily="50" charset="-128"/>
              </a:rPr>
              <a:t>16</a:t>
            </a:r>
            <a:r>
              <a:rPr kumimoji="1" lang="ja-JP" altLang="en-US" sz="1400" dirty="0" smtClean="0">
                <a:latin typeface="メイリオ" panose="020B0604030504040204" pitchFamily="50" charset="-128"/>
                <a:ea typeface="メイリオ" panose="020B0604030504040204" pitchFamily="50" charset="-128"/>
              </a:rPr>
              <a:t>回年次総会資料抜粋</a:t>
            </a:r>
            <a:endParaRPr kumimoji="1" lang="ja-JP" altLang="en-US" sz="1400" dirty="0">
              <a:latin typeface="メイリオ" panose="020B0604030504040204" pitchFamily="50" charset="-128"/>
              <a:ea typeface="メイリオ" panose="020B0604030504040204" pitchFamily="50" charset="-128"/>
            </a:endParaRPr>
          </a:p>
        </p:txBody>
      </p:sp>
      <p:pic>
        <p:nvPicPr>
          <p:cNvPr id="11" name="図 10"/>
          <p:cNvPicPr>
            <a:picLocks noChangeAspect="1"/>
          </p:cNvPicPr>
          <p:nvPr/>
        </p:nvPicPr>
        <p:blipFill>
          <a:blip r:embed="rId2"/>
          <a:stretch>
            <a:fillRect/>
          </a:stretch>
        </p:blipFill>
        <p:spPr>
          <a:xfrm>
            <a:off x="1680752" y="1510979"/>
            <a:ext cx="8830491" cy="4997998"/>
          </a:xfrm>
          <a:prstGeom prst="rect">
            <a:avLst/>
          </a:prstGeom>
        </p:spPr>
      </p:pic>
      <p:sp>
        <p:nvSpPr>
          <p:cNvPr id="5" name="タイトル 1"/>
          <p:cNvSpPr txBox="1">
            <a:spLocks/>
          </p:cNvSpPr>
          <p:nvPr/>
        </p:nvSpPr>
        <p:spPr>
          <a:xfrm>
            <a:off x="838198" y="188460"/>
            <a:ext cx="10515600" cy="673821"/>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ja-JP" sz="3200" dirty="0" smtClean="0">
                <a:latin typeface="メイリオ" panose="020B0604030504040204" pitchFamily="50" charset="-128"/>
                <a:ea typeface="メイリオ" panose="020B0604030504040204" pitchFamily="50" charset="-128"/>
              </a:rPr>
              <a:t>都道府県官民データ活用推進計画</a:t>
            </a:r>
            <a:r>
              <a:rPr lang="ja-JP" altLang="en-US" sz="3200" dirty="0" smtClean="0">
                <a:latin typeface="メイリオ" panose="020B0604030504040204" pitchFamily="50" charset="-128"/>
                <a:ea typeface="メイリオ" panose="020B0604030504040204" pitchFamily="50" charset="-128"/>
              </a:rPr>
              <a:t>について</a:t>
            </a:r>
            <a:endParaRPr lang="ja-JP" altLang="en-US" sz="3200"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403011357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720874" y="503764"/>
            <a:ext cx="10700657" cy="5908325"/>
          </a:xfrm>
        </p:spPr>
        <p:txBody>
          <a:bodyPr>
            <a:normAutofit fontScale="92500"/>
          </a:bodyPr>
          <a:lstStyle/>
          <a:p>
            <a:pPr marL="0" indent="0">
              <a:buNone/>
            </a:pPr>
            <a:r>
              <a:rPr lang="ja-JP" altLang="en-US" sz="2600" dirty="0">
                <a:latin typeface="メイリオ" panose="020B0604030504040204" pitchFamily="50" charset="-128"/>
                <a:ea typeface="メイリオ" panose="020B0604030504040204" pitchFamily="50" charset="-128"/>
              </a:rPr>
              <a:t>２</a:t>
            </a:r>
            <a:r>
              <a:rPr lang="ja-JP" altLang="en-US" sz="2600" dirty="0" smtClean="0">
                <a:latin typeface="メイリオ" panose="020B0604030504040204" pitchFamily="50" charset="-128"/>
                <a:ea typeface="メイリオ" panose="020B0604030504040204" pitchFamily="50" charset="-128"/>
              </a:rPr>
              <a:t>．都道府県</a:t>
            </a:r>
            <a:r>
              <a:rPr lang="ja-JP" altLang="ja-JP" sz="2600" dirty="0" smtClean="0">
                <a:latin typeface="メイリオ" panose="020B0604030504040204" pitchFamily="50" charset="-128"/>
                <a:ea typeface="メイリオ" panose="020B0604030504040204" pitchFamily="50" charset="-128"/>
              </a:rPr>
              <a:t>官民</a:t>
            </a:r>
            <a:r>
              <a:rPr lang="ja-JP" altLang="ja-JP" sz="2600" dirty="0">
                <a:latin typeface="メイリオ" panose="020B0604030504040204" pitchFamily="50" charset="-128"/>
                <a:ea typeface="メイリオ" panose="020B0604030504040204" pitchFamily="50" charset="-128"/>
              </a:rPr>
              <a:t>データ活用推進計画の目的</a:t>
            </a:r>
          </a:p>
          <a:p>
            <a:pPr marL="0" indent="0">
              <a:buNone/>
            </a:pPr>
            <a:r>
              <a:rPr lang="ja-JP" altLang="en-US" sz="2400" dirty="0">
                <a:latin typeface="メイリオ" panose="020B0604030504040204" pitchFamily="50" charset="-128"/>
                <a:ea typeface="メイリオ" panose="020B0604030504040204" pitchFamily="50" charset="-128"/>
              </a:rPr>
              <a:t>　　</a:t>
            </a:r>
            <a:r>
              <a:rPr lang="ja-JP" altLang="ja-JP" sz="2400" dirty="0" smtClean="0">
                <a:latin typeface="メイリオ" panose="020B0604030504040204" pitchFamily="50" charset="-128"/>
                <a:ea typeface="メイリオ" panose="020B0604030504040204" pitchFamily="50" charset="-128"/>
              </a:rPr>
              <a:t>「手続における情報通信の技術</a:t>
            </a:r>
            <a:r>
              <a:rPr lang="ja-JP" altLang="ja-JP" sz="2400" dirty="0">
                <a:latin typeface="メイリオ" panose="020B0604030504040204" pitchFamily="50" charset="-128"/>
                <a:ea typeface="メイリオ" panose="020B0604030504040204" pitchFamily="50" charset="-128"/>
              </a:rPr>
              <a:t>の利用等に係る取組」，「官民</a:t>
            </a:r>
            <a:r>
              <a:rPr lang="ja-JP" altLang="ja-JP" sz="2400" dirty="0" smtClean="0">
                <a:latin typeface="メイリオ" panose="020B0604030504040204" pitchFamily="50" charset="-128"/>
                <a:ea typeface="メイリオ" panose="020B0604030504040204" pitchFamily="50" charset="-128"/>
              </a:rPr>
              <a:t>データの</a:t>
            </a:r>
            <a:r>
              <a:rPr lang="ja-JP" altLang="ja-JP" sz="2400" dirty="0">
                <a:latin typeface="メイリオ" panose="020B0604030504040204" pitchFamily="50" charset="-128"/>
                <a:ea typeface="メイリオ" panose="020B0604030504040204" pitchFamily="50" charset="-128"/>
              </a:rPr>
              <a:t>容易</a:t>
            </a:r>
            <a:r>
              <a:rPr lang="ja-JP" altLang="ja-JP" sz="2400" dirty="0" smtClean="0">
                <a:latin typeface="メイリオ" panose="020B0604030504040204" pitchFamily="50" charset="-128"/>
                <a:ea typeface="メイリオ" panose="020B0604030504040204" pitchFamily="50" charset="-128"/>
              </a:rPr>
              <a:t>な</a:t>
            </a:r>
            <a:r>
              <a:rPr lang="ja-JP" altLang="en-US" sz="2400" dirty="0" smtClean="0">
                <a:latin typeface="メイリオ" panose="020B0604030504040204" pitchFamily="50" charset="-128"/>
                <a:ea typeface="メイリオ" panose="020B0604030504040204" pitchFamily="50" charset="-128"/>
              </a:rPr>
              <a:t>　</a:t>
            </a:r>
            <a:r>
              <a:rPr lang="en-US" altLang="ja-JP" sz="2400" dirty="0" smtClean="0">
                <a:latin typeface="メイリオ" panose="020B0604030504040204" pitchFamily="50" charset="-128"/>
                <a:ea typeface="メイリオ" panose="020B0604030504040204" pitchFamily="50" charset="-128"/>
              </a:rPr>
              <a:t/>
            </a:r>
            <a:br>
              <a:rPr lang="en-US" altLang="ja-JP" sz="2400" dirty="0" smtClean="0">
                <a:latin typeface="メイリオ" panose="020B0604030504040204" pitchFamily="50" charset="-128"/>
                <a:ea typeface="メイリオ" panose="020B0604030504040204" pitchFamily="50" charset="-128"/>
              </a:rPr>
            </a:br>
            <a:r>
              <a:rPr lang="ja-JP" altLang="en-US" sz="2400" dirty="0" smtClean="0">
                <a:latin typeface="メイリオ" panose="020B0604030504040204" pitchFamily="50" charset="-128"/>
                <a:ea typeface="メイリオ" panose="020B0604030504040204" pitchFamily="50" charset="-128"/>
              </a:rPr>
              <a:t>　</a:t>
            </a:r>
            <a:r>
              <a:rPr lang="ja-JP" altLang="ja-JP" sz="2400" dirty="0" smtClean="0">
                <a:latin typeface="メイリオ" panose="020B0604030504040204" pitchFamily="50" charset="-128"/>
                <a:ea typeface="メイリオ" panose="020B0604030504040204" pitchFamily="50" charset="-128"/>
              </a:rPr>
              <a:t>利用</a:t>
            </a:r>
            <a:r>
              <a:rPr lang="ja-JP" altLang="ja-JP" sz="2400" dirty="0">
                <a:latin typeface="メイリオ" panose="020B0604030504040204" pitchFamily="50" charset="-128"/>
                <a:ea typeface="メイリオ" panose="020B0604030504040204" pitchFamily="50" charset="-128"/>
              </a:rPr>
              <a:t>等に係る取組」等を通じ，官民データの利用環境の</a:t>
            </a:r>
            <a:r>
              <a:rPr lang="ja-JP" altLang="ja-JP" sz="2400" dirty="0" smtClean="0">
                <a:latin typeface="メイリオ" panose="020B0604030504040204" pitchFamily="50" charset="-128"/>
                <a:ea typeface="メイリオ" panose="020B0604030504040204" pitchFamily="50" charset="-128"/>
              </a:rPr>
              <a:t>整備促進</a:t>
            </a:r>
            <a:r>
              <a:rPr lang="ja-JP" altLang="ja-JP" sz="2400" dirty="0">
                <a:latin typeface="メイリオ" panose="020B0604030504040204" pitchFamily="50" charset="-128"/>
                <a:ea typeface="メイリオ" panose="020B0604030504040204" pitchFamily="50" charset="-128"/>
              </a:rPr>
              <a:t>を図り，</a:t>
            </a:r>
            <a:r>
              <a:rPr lang="ja-JP" altLang="ja-JP" sz="2400" dirty="0" smtClean="0">
                <a:latin typeface="メイリオ" panose="020B0604030504040204" pitchFamily="50" charset="-128"/>
                <a:ea typeface="メイリオ" panose="020B0604030504040204" pitchFamily="50" charset="-128"/>
              </a:rPr>
              <a:t>事務負</a:t>
            </a:r>
            <a:r>
              <a:rPr lang="en-US" altLang="ja-JP" sz="2400" dirty="0" smtClean="0">
                <a:latin typeface="メイリオ" panose="020B0604030504040204" pitchFamily="50" charset="-128"/>
                <a:ea typeface="メイリオ" panose="020B0604030504040204" pitchFamily="50" charset="-128"/>
              </a:rPr>
              <a:t/>
            </a:r>
            <a:br>
              <a:rPr lang="en-US" altLang="ja-JP" sz="2400" dirty="0" smtClean="0">
                <a:latin typeface="メイリオ" panose="020B0604030504040204" pitchFamily="50" charset="-128"/>
                <a:ea typeface="メイリオ" panose="020B0604030504040204" pitchFamily="50" charset="-128"/>
              </a:rPr>
            </a:br>
            <a:r>
              <a:rPr lang="ja-JP" altLang="en-US" sz="2400" dirty="0" smtClean="0">
                <a:latin typeface="メイリオ" panose="020B0604030504040204" pitchFamily="50" charset="-128"/>
                <a:ea typeface="メイリオ" panose="020B0604030504040204" pitchFamily="50" charset="-128"/>
              </a:rPr>
              <a:t>　</a:t>
            </a:r>
            <a:r>
              <a:rPr lang="ja-JP" altLang="ja-JP" sz="2400" dirty="0" smtClean="0">
                <a:latin typeface="メイリオ" panose="020B0604030504040204" pitchFamily="50" charset="-128"/>
                <a:ea typeface="メイリオ" panose="020B0604030504040204" pitchFamily="50" charset="-128"/>
              </a:rPr>
              <a:t>担</a:t>
            </a:r>
            <a:r>
              <a:rPr lang="ja-JP" altLang="ja-JP" sz="2400" dirty="0">
                <a:latin typeface="メイリオ" panose="020B0604030504040204" pitchFamily="50" charset="-128"/>
                <a:ea typeface="メイリオ" panose="020B0604030504040204" pitchFamily="50" charset="-128"/>
              </a:rPr>
              <a:t>の軽減，地域課題の解決，住民及び事業者の</a:t>
            </a:r>
            <a:r>
              <a:rPr lang="ja-JP" altLang="ja-JP" sz="2400" dirty="0" smtClean="0">
                <a:latin typeface="メイリオ" panose="020B0604030504040204" pitchFamily="50" charset="-128"/>
                <a:ea typeface="メイリオ" panose="020B0604030504040204" pitchFamily="50" charset="-128"/>
              </a:rPr>
              <a:t>利便性の</a:t>
            </a:r>
            <a:r>
              <a:rPr lang="ja-JP" altLang="ja-JP" sz="2400" dirty="0">
                <a:latin typeface="メイリオ" panose="020B0604030504040204" pitchFamily="50" charset="-128"/>
                <a:ea typeface="メイリオ" panose="020B0604030504040204" pitchFamily="50" charset="-128"/>
              </a:rPr>
              <a:t>向上等に寄与</a:t>
            </a:r>
            <a:r>
              <a:rPr lang="ja-JP" altLang="en-US" sz="2400" dirty="0" smtClean="0">
                <a:latin typeface="メイリオ" panose="020B0604030504040204" pitchFamily="50" charset="-128"/>
                <a:ea typeface="メイリオ" panose="020B0604030504040204" pitchFamily="50" charset="-128"/>
              </a:rPr>
              <a:t>。</a:t>
            </a:r>
            <a:endParaRPr lang="en-US" altLang="ja-JP" sz="2400" dirty="0" smtClean="0">
              <a:latin typeface="メイリオ" panose="020B0604030504040204" pitchFamily="50" charset="-128"/>
              <a:ea typeface="メイリオ" panose="020B0604030504040204" pitchFamily="50" charset="-128"/>
            </a:endParaRPr>
          </a:p>
          <a:p>
            <a:pPr marL="0" indent="0">
              <a:buNone/>
            </a:pPr>
            <a:endParaRPr lang="en-US" altLang="ja-JP" sz="2400" dirty="0">
              <a:latin typeface="メイリオ" panose="020B0604030504040204" pitchFamily="50" charset="-128"/>
              <a:ea typeface="メイリオ" panose="020B0604030504040204" pitchFamily="50" charset="-128"/>
            </a:endParaRPr>
          </a:p>
          <a:p>
            <a:pPr marL="0" indent="0">
              <a:buNone/>
            </a:pPr>
            <a:r>
              <a:rPr lang="ja-JP" altLang="en-US" sz="2600" dirty="0">
                <a:latin typeface="メイリオ" panose="020B0604030504040204" pitchFamily="50" charset="-128"/>
                <a:ea typeface="メイリオ" panose="020B0604030504040204" pitchFamily="50" charset="-128"/>
              </a:rPr>
              <a:t>３</a:t>
            </a:r>
            <a:r>
              <a:rPr lang="ja-JP" altLang="en-US" sz="2600" dirty="0" smtClean="0">
                <a:latin typeface="メイリオ" panose="020B0604030504040204" pitchFamily="50" charset="-128"/>
                <a:ea typeface="メイリオ" panose="020B0604030504040204" pitchFamily="50" charset="-128"/>
              </a:rPr>
              <a:t>．</a:t>
            </a:r>
            <a:r>
              <a:rPr lang="ja-JP" altLang="ja-JP" sz="2600" dirty="0">
                <a:latin typeface="メイリオ" panose="020B0604030504040204" pitchFamily="50" charset="-128"/>
                <a:ea typeface="メイリオ" panose="020B0604030504040204" pitchFamily="50" charset="-128"/>
              </a:rPr>
              <a:t>都道府県官民データ活用推進計画の構成</a:t>
            </a:r>
            <a:endParaRPr lang="en-US" altLang="ja-JP" sz="2600" dirty="0">
              <a:latin typeface="メイリオ" panose="020B0604030504040204" pitchFamily="50" charset="-128"/>
              <a:ea typeface="メイリオ" panose="020B0604030504040204" pitchFamily="50" charset="-128"/>
            </a:endParaRPr>
          </a:p>
          <a:p>
            <a:pPr marL="0" indent="0">
              <a:buNone/>
            </a:pP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官民データ活用推進基本法で規定する事項を適宜盛り込むことになっている</a:t>
            </a:r>
            <a:r>
              <a:rPr lang="en-US" altLang="ja-JP" sz="2400" dirty="0">
                <a:latin typeface="メイリオ" panose="020B0604030504040204" pitchFamily="50" charset="-128"/>
                <a:ea typeface="メイリオ" panose="020B0604030504040204" pitchFamily="50" charset="-128"/>
              </a:rPr>
              <a:t/>
            </a:r>
            <a:br>
              <a:rPr lang="en-US" altLang="ja-JP" sz="2400" dirty="0">
                <a:latin typeface="メイリオ" panose="020B0604030504040204" pitchFamily="50" charset="-128"/>
                <a:ea typeface="メイリオ" panose="020B0604030504040204" pitchFamily="50" charset="-128"/>
              </a:rPr>
            </a:b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が，特に以下の事項に関する都道府県</a:t>
            </a:r>
            <a:r>
              <a:rPr lang="ja-JP" altLang="en-US" sz="2400" dirty="0">
                <a:latin typeface="メイリオ" panose="020B0604030504040204" pitchFamily="50" charset="-128"/>
                <a:ea typeface="メイリオ" panose="020B0604030504040204" pitchFamily="50" charset="-128"/>
              </a:rPr>
              <a:t>（市町村）</a:t>
            </a:r>
            <a:r>
              <a:rPr lang="ja-JP" altLang="ja-JP" sz="2400" dirty="0">
                <a:latin typeface="メイリオ" panose="020B0604030504040204" pitchFamily="50" charset="-128"/>
                <a:ea typeface="メイリオ" panose="020B0604030504040204" pitchFamily="50" charset="-128"/>
              </a:rPr>
              <a:t>の方針を適宜掲載すること</a:t>
            </a:r>
            <a:r>
              <a:rPr lang="ja-JP" altLang="en-US" sz="2400" dirty="0">
                <a:latin typeface="メイリオ" panose="020B0604030504040204" pitchFamily="50" charset="-128"/>
                <a:ea typeface="メイリオ" panose="020B0604030504040204" pitchFamily="50" charset="-128"/>
              </a:rPr>
              <a:t>と</a:t>
            </a:r>
            <a:r>
              <a:rPr lang="en-US" altLang="ja-JP" sz="2400" dirty="0">
                <a:latin typeface="メイリオ" panose="020B0604030504040204" pitchFamily="50" charset="-128"/>
                <a:ea typeface="メイリオ" panose="020B0604030504040204" pitchFamily="50" charset="-128"/>
              </a:rPr>
              <a:t/>
            </a:r>
            <a:br>
              <a:rPr lang="en-US" altLang="ja-JP" sz="2400" dirty="0">
                <a:latin typeface="メイリオ" panose="020B0604030504040204" pitchFamily="50" charset="-128"/>
                <a:ea typeface="メイリオ" panose="020B0604030504040204" pitchFamily="50" charset="-128"/>
              </a:rPr>
            </a:b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されている。</a:t>
            </a:r>
            <a:r>
              <a:rPr lang="en-US" altLang="ja-JP" sz="2400" dirty="0">
                <a:latin typeface="メイリオ" panose="020B0604030504040204" pitchFamily="50" charset="-128"/>
                <a:ea typeface="メイリオ" panose="020B0604030504040204" pitchFamily="50" charset="-128"/>
              </a:rPr>
              <a:t/>
            </a:r>
            <a:br>
              <a:rPr lang="en-US" altLang="ja-JP" sz="2400" dirty="0">
                <a:latin typeface="メイリオ" panose="020B0604030504040204" pitchFamily="50" charset="-128"/>
                <a:ea typeface="メイリオ" panose="020B0604030504040204" pitchFamily="50" charset="-128"/>
              </a:rPr>
            </a:br>
            <a:r>
              <a:rPr lang="en-US" altLang="ja-JP" sz="2400" dirty="0">
                <a:latin typeface="メイリオ" panose="020B0604030504040204" pitchFamily="50" charset="-128"/>
                <a:ea typeface="メイリオ" panose="020B0604030504040204" pitchFamily="50" charset="-128"/>
              </a:rPr>
              <a:t/>
            </a:r>
            <a:br>
              <a:rPr lang="en-US" altLang="ja-JP" sz="2400" dirty="0">
                <a:latin typeface="メイリオ" panose="020B0604030504040204" pitchFamily="50" charset="-128"/>
                <a:ea typeface="メイリオ" panose="020B0604030504040204" pitchFamily="50" charset="-128"/>
              </a:rPr>
            </a:b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a:t>
            </a: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手続きにおける情報通信技術の利用等に係る取組</a:t>
            </a:r>
          </a:p>
          <a:p>
            <a:pPr marL="0" indent="0">
              <a:buNone/>
            </a:pP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a:t>
            </a: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官民データの容易な利用等に係る取組</a:t>
            </a:r>
          </a:p>
          <a:p>
            <a:pPr marL="0" indent="0">
              <a:buNone/>
            </a:pP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a:t>
            </a: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個人番号カードの普及及び活用に係る取組</a:t>
            </a:r>
          </a:p>
          <a:p>
            <a:pPr marL="0" indent="0">
              <a:buNone/>
            </a:pP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a:t>
            </a: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利用の機会等の格差の是正に係る取組</a:t>
            </a:r>
          </a:p>
          <a:p>
            <a:pPr marL="0" indent="0">
              <a:buNone/>
            </a:pP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a:t>
            </a:r>
            <a:r>
              <a:rPr lang="ja-JP" altLang="en-US" sz="2400" dirty="0">
                <a:latin typeface="メイリオ" panose="020B0604030504040204" pitchFamily="50" charset="-128"/>
                <a:ea typeface="メイリオ" panose="020B0604030504040204" pitchFamily="50" charset="-128"/>
              </a:rPr>
              <a:t>　</a:t>
            </a:r>
            <a:r>
              <a:rPr lang="ja-JP" altLang="ja-JP" sz="2400" dirty="0">
                <a:latin typeface="メイリオ" panose="020B0604030504040204" pitchFamily="50" charset="-128"/>
                <a:ea typeface="メイリオ" panose="020B0604030504040204" pitchFamily="50" charset="-128"/>
              </a:rPr>
              <a:t>情報システムに係る規格の整備及び互換性の確保等に係る取組</a:t>
            </a:r>
            <a:endParaRPr lang="en-US" altLang="ja-JP" sz="2400" dirty="0">
              <a:latin typeface="メイリオ" panose="020B0604030504040204" pitchFamily="50" charset="-128"/>
              <a:ea typeface="メイリオ" panose="020B0604030504040204" pitchFamily="50" charset="-128"/>
            </a:endParaRPr>
          </a:p>
          <a:p>
            <a:pPr marL="0" indent="0">
              <a:buNone/>
            </a:pPr>
            <a:endParaRPr lang="ja-JP" altLang="ja-JP" sz="2400" dirty="0">
              <a:latin typeface="メイリオ" panose="020B0604030504040204" pitchFamily="50" charset="-128"/>
              <a:ea typeface="メイリオ" panose="020B0604030504040204" pitchFamily="50" charset="-128"/>
            </a:endParaRPr>
          </a:p>
          <a:p>
            <a:pPr marL="0" indent="0">
              <a:buNone/>
            </a:pPr>
            <a:endParaRPr kumimoji="1" lang="ja-JP" altLang="en-US" dirty="0"/>
          </a:p>
        </p:txBody>
      </p:sp>
    </p:spTree>
    <p:extLst>
      <p:ext uri="{BB962C8B-B14F-4D97-AF65-F5344CB8AC3E}">
        <p14:creationId xmlns:p14="http://schemas.microsoft.com/office/powerpoint/2010/main" val="82502480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838199" y="203201"/>
            <a:ext cx="10515600" cy="546100"/>
          </a:xfrm>
        </p:spPr>
        <p:txBody>
          <a:bodyPr/>
          <a:lstStyle/>
          <a:p>
            <a:pPr marL="0" indent="0">
              <a:buNone/>
            </a:pPr>
            <a:r>
              <a:rPr lang="ja-JP" altLang="en-US" sz="2400" dirty="0">
                <a:latin typeface="メイリオ" panose="020B0604030504040204" pitchFamily="50" charset="-128"/>
                <a:ea typeface="メイリオ" panose="020B0604030504040204" pitchFamily="50" charset="-128"/>
              </a:rPr>
              <a:t>４</a:t>
            </a:r>
            <a:r>
              <a:rPr kumimoji="1" lang="ja-JP" altLang="en-US" sz="2400" dirty="0" smtClean="0">
                <a:latin typeface="メイリオ" panose="020B0604030504040204" pitchFamily="50" charset="-128"/>
                <a:ea typeface="メイリオ" panose="020B0604030504040204" pitchFamily="50" charset="-128"/>
              </a:rPr>
              <a:t>．</a:t>
            </a:r>
            <a:r>
              <a:rPr lang="ja-JP" altLang="ja-JP" sz="2400" dirty="0">
                <a:latin typeface="メイリオ" panose="020B0604030504040204" pitchFamily="50" charset="-128"/>
                <a:ea typeface="メイリオ" panose="020B0604030504040204" pitchFamily="50" charset="-128"/>
              </a:rPr>
              <a:t>都道府県官民データ推進計画作成における基本的</a:t>
            </a:r>
            <a:r>
              <a:rPr lang="ja-JP" altLang="ja-JP" sz="2400" dirty="0" smtClean="0">
                <a:latin typeface="メイリオ" panose="020B0604030504040204" pitchFamily="50" charset="-128"/>
                <a:ea typeface="メイリオ" panose="020B0604030504040204" pitchFamily="50" charset="-128"/>
              </a:rPr>
              <a:t>考え方</a:t>
            </a:r>
            <a:endParaRPr lang="en-US" altLang="ja-JP" sz="2400" dirty="0" smtClean="0">
              <a:latin typeface="メイリオ" panose="020B0604030504040204" pitchFamily="50" charset="-128"/>
              <a:ea typeface="メイリオ" panose="020B0604030504040204" pitchFamily="50" charset="-128"/>
            </a:endParaRPr>
          </a:p>
          <a:p>
            <a:pPr marL="0" indent="0">
              <a:buNone/>
            </a:pPr>
            <a:endParaRPr lang="ja-JP" altLang="ja-JP" dirty="0">
              <a:latin typeface="メイリオ" panose="020B0604030504040204" pitchFamily="50" charset="-128"/>
              <a:ea typeface="メイリオ" panose="020B0604030504040204" pitchFamily="50" charset="-128"/>
            </a:endParaRPr>
          </a:p>
          <a:p>
            <a:pPr marL="0" indent="0">
              <a:buNone/>
            </a:pPr>
            <a:endParaRPr kumimoji="1" lang="ja-JP" altLang="en-US" dirty="0">
              <a:latin typeface="メイリオ" panose="020B0604030504040204" pitchFamily="50" charset="-128"/>
              <a:ea typeface="メイリオ" panose="020B0604030504040204" pitchFamily="50" charset="-128"/>
            </a:endParaRPr>
          </a:p>
        </p:txBody>
      </p:sp>
      <p:pic>
        <p:nvPicPr>
          <p:cNvPr id="5" name="図 4"/>
          <p:cNvPicPr>
            <a:picLocks noChangeAspect="1"/>
          </p:cNvPicPr>
          <p:nvPr/>
        </p:nvPicPr>
        <p:blipFill>
          <a:blip r:embed="rId2"/>
          <a:stretch>
            <a:fillRect/>
          </a:stretch>
        </p:blipFill>
        <p:spPr>
          <a:xfrm>
            <a:off x="1554600" y="749301"/>
            <a:ext cx="9082797" cy="5749749"/>
          </a:xfrm>
          <a:prstGeom prst="rect">
            <a:avLst/>
          </a:prstGeom>
        </p:spPr>
      </p:pic>
      <p:sp>
        <p:nvSpPr>
          <p:cNvPr id="6" name="テキスト ボックス 5"/>
          <p:cNvSpPr txBox="1"/>
          <p:nvPr/>
        </p:nvSpPr>
        <p:spPr>
          <a:xfrm>
            <a:off x="6004558" y="6499050"/>
            <a:ext cx="4733082" cy="307777"/>
          </a:xfrm>
          <a:prstGeom prst="rect">
            <a:avLst/>
          </a:prstGeom>
          <a:noFill/>
        </p:spPr>
        <p:txBody>
          <a:bodyPr wrap="square" rtlCol="0">
            <a:spAutoFit/>
          </a:bodyPr>
          <a:lstStyle/>
          <a:p>
            <a:r>
              <a:rPr lang="ja-JP" altLang="en-US" sz="1400" dirty="0" smtClean="0">
                <a:latin typeface="メイリオ" panose="020B0604030504040204" pitchFamily="50" charset="-128"/>
                <a:ea typeface="メイリオ" panose="020B0604030504040204" pitchFamily="50" charset="-128"/>
              </a:rPr>
              <a:t>出典：</a:t>
            </a:r>
            <a:r>
              <a:rPr kumimoji="1" lang="ja-JP" altLang="en-US" sz="1400" dirty="0" smtClean="0">
                <a:latin typeface="メイリオ" panose="020B0604030504040204" pitchFamily="50" charset="-128"/>
                <a:ea typeface="メイリオ" panose="020B0604030504040204" pitchFamily="50" charset="-128"/>
              </a:rPr>
              <a:t>都道府県</a:t>
            </a:r>
            <a:r>
              <a:rPr kumimoji="1" lang="en-US" altLang="ja-JP" sz="1400" dirty="0" smtClean="0">
                <a:latin typeface="メイリオ" panose="020B0604030504040204" pitchFamily="50" charset="-128"/>
                <a:ea typeface="メイリオ" panose="020B0604030504040204" pitchFamily="50" charset="-128"/>
              </a:rPr>
              <a:t>CIO</a:t>
            </a:r>
            <a:r>
              <a:rPr kumimoji="1" lang="ja-JP" altLang="en-US" sz="1400" dirty="0" smtClean="0">
                <a:latin typeface="メイリオ" panose="020B0604030504040204" pitchFamily="50" charset="-128"/>
                <a:ea typeface="メイリオ" panose="020B0604030504040204" pitchFamily="50" charset="-128"/>
              </a:rPr>
              <a:t>フォーラム第</a:t>
            </a:r>
            <a:r>
              <a:rPr kumimoji="1" lang="en-US" altLang="ja-JP" sz="1400" dirty="0" smtClean="0">
                <a:latin typeface="メイリオ" panose="020B0604030504040204" pitchFamily="50" charset="-128"/>
                <a:ea typeface="メイリオ" panose="020B0604030504040204" pitchFamily="50" charset="-128"/>
              </a:rPr>
              <a:t>16</a:t>
            </a:r>
            <a:r>
              <a:rPr kumimoji="1" lang="ja-JP" altLang="en-US" sz="1400" dirty="0" smtClean="0">
                <a:latin typeface="メイリオ" panose="020B0604030504040204" pitchFamily="50" charset="-128"/>
                <a:ea typeface="メイリオ" panose="020B0604030504040204" pitchFamily="50" charset="-128"/>
              </a:rPr>
              <a:t>回年次総会資料抜粋</a:t>
            </a:r>
            <a:endParaRPr kumimoji="1" lang="ja-JP" altLang="en-US" sz="1400"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5133517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838200" y="365125"/>
            <a:ext cx="10515600" cy="955675"/>
          </a:xfrm>
        </p:spPr>
        <p:txBody>
          <a:bodyPr>
            <a:normAutofit/>
          </a:bodyPr>
          <a:lstStyle/>
          <a:p>
            <a:pPr algn="ctr"/>
            <a:r>
              <a:rPr lang="ja-JP" altLang="en-US" sz="4000" dirty="0" smtClean="0">
                <a:latin typeface="メイリオ" panose="020B0604030504040204" pitchFamily="50" charset="-128"/>
                <a:ea typeface="メイリオ" panose="020B0604030504040204" pitchFamily="50" charset="-128"/>
              </a:rPr>
              <a:t>茨城県</a:t>
            </a:r>
            <a:r>
              <a:rPr lang="ja-JP" altLang="ja-JP" sz="4000" dirty="0">
                <a:latin typeface="メイリオ" panose="020B0604030504040204" pitchFamily="50" charset="-128"/>
                <a:ea typeface="メイリオ" panose="020B0604030504040204" pitchFamily="50" charset="-128"/>
              </a:rPr>
              <a:t>官民データ活用</a:t>
            </a:r>
            <a:r>
              <a:rPr lang="ja-JP" altLang="ja-JP" sz="4000" dirty="0" smtClean="0">
                <a:latin typeface="メイリオ" panose="020B0604030504040204" pitchFamily="50" charset="-128"/>
                <a:ea typeface="メイリオ" panose="020B0604030504040204" pitchFamily="50" charset="-128"/>
              </a:rPr>
              <a:t>推進計画</a:t>
            </a:r>
            <a:r>
              <a:rPr lang="ja-JP" altLang="en-US" sz="4000" dirty="0" smtClean="0">
                <a:latin typeface="メイリオ" panose="020B0604030504040204" pitchFamily="50" charset="-128"/>
                <a:ea typeface="メイリオ" panose="020B0604030504040204" pitchFamily="50" charset="-128"/>
              </a:rPr>
              <a:t>の</a:t>
            </a:r>
            <a:r>
              <a:rPr lang="ja-JP" altLang="ja-JP" sz="4000" dirty="0" smtClean="0">
                <a:latin typeface="メイリオ" panose="020B0604030504040204" pitchFamily="50" charset="-128"/>
                <a:ea typeface="メイリオ" panose="020B0604030504040204" pitchFamily="50" charset="-128"/>
              </a:rPr>
              <a:t>策定方針</a:t>
            </a:r>
            <a:endParaRPr kumimoji="1" lang="ja-JP" altLang="en-US" sz="4000" dirty="0">
              <a:latin typeface="メイリオ" panose="020B0604030504040204" pitchFamily="50" charset="-128"/>
              <a:ea typeface="メイリオ" panose="020B0604030504040204" pitchFamily="50" charset="-128"/>
            </a:endParaRPr>
          </a:p>
        </p:txBody>
      </p:sp>
      <p:sp>
        <p:nvSpPr>
          <p:cNvPr id="3" name="コンテンツ プレースホルダー 2"/>
          <p:cNvSpPr>
            <a:spLocks noGrp="1"/>
          </p:cNvSpPr>
          <p:nvPr>
            <p:ph idx="1"/>
          </p:nvPr>
        </p:nvSpPr>
        <p:spPr>
          <a:xfrm>
            <a:off x="838200" y="1320800"/>
            <a:ext cx="10515600" cy="4856163"/>
          </a:xfrm>
        </p:spPr>
        <p:txBody>
          <a:bodyPr>
            <a:normAutofit/>
          </a:bodyPr>
          <a:lstStyle/>
          <a:p>
            <a:pPr marL="0" indent="0">
              <a:lnSpc>
                <a:spcPct val="100000"/>
              </a:lnSpc>
              <a:buNone/>
            </a:pPr>
            <a:r>
              <a:rPr lang="ja-JP" altLang="en-US" sz="2400" b="1" dirty="0" smtClean="0">
                <a:latin typeface="メイリオ" panose="020B0604030504040204" pitchFamily="50" charset="-128"/>
                <a:ea typeface="メイリオ" panose="020B0604030504040204" pitchFamily="50" charset="-128"/>
              </a:rPr>
              <a:t>〇背景</a:t>
            </a:r>
            <a:r>
              <a:rPr lang="en-US" altLang="ja-JP" sz="2400" dirty="0">
                <a:latin typeface="メイリオ" panose="020B0604030504040204" pitchFamily="50" charset="-128"/>
                <a:ea typeface="メイリオ" panose="020B0604030504040204" pitchFamily="50" charset="-128"/>
              </a:rPr>
              <a:t/>
            </a:r>
            <a:br>
              <a:rPr lang="en-US" altLang="ja-JP" sz="2400" dirty="0">
                <a:latin typeface="メイリオ" panose="020B0604030504040204" pitchFamily="50" charset="-128"/>
                <a:ea typeface="メイリオ" panose="020B0604030504040204" pitchFamily="50" charset="-128"/>
              </a:rPr>
            </a:br>
            <a:r>
              <a:rPr lang="ja-JP" altLang="en-US" sz="2400" dirty="0" smtClean="0">
                <a:latin typeface="メイリオ" panose="020B0604030504040204" pitchFamily="50" charset="-128"/>
                <a:ea typeface="メイリオ" panose="020B0604030504040204" pitchFamily="50" charset="-128"/>
              </a:rPr>
              <a:t>　</a:t>
            </a:r>
            <a:r>
              <a:rPr lang="ja-JP" altLang="ja-JP" sz="2200" dirty="0" smtClean="0">
                <a:latin typeface="メイリオ" panose="020B0604030504040204" pitchFamily="50" charset="-128"/>
                <a:ea typeface="メイリオ" panose="020B0604030504040204" pitchFamily="50" charset="-128"/>
              </a:rPr>
              <a:t>現場</a:t>
            </a:r>
            <a:r>
              <a:rPr lang="ja-JP" altLang="ja-JP" sz="2200" dirty="0">
                <a:latin typeface="メイリオ" panose="020B0604030504040204" pitchFamily="50" charset="-128"/>
                <a:ea typeface="メイリオ" panose="020B0604030504040204" pitchFamily="50" charset="-128"/>
              </a:rPr>
              <a:t>主義の県政の実現や人的資源のより有効な活用に向けて，仕事の生産性向上プロジェクトにより，徹底した仕事の生産性向上を推進する一環として，県策定の各種計画等の抜本的見直し（廃止・統合・簡素化）を実施</a:t>
            </a:r>
            <a:r>
              <a:rPr lang="ja-JP" altLang="ja-JP" sz="2200" dirty="0" smtClean="0">
                <a:latin typeface="メイリオ" panose="020B0604030504040204" pitchFamily="50" charset="-128"/>
                <a:ea typeface="メイリオ" panose="020B0604030504040204" pitchFamily="50" charset="-128"/>
              </a:rPr>
              <a:t>。</a:t>
            </a:r>
            <a:r>
              <a:rPr lang="en-US" altLang="ja-JP" sz="2200" dirty="0">
                <a:latin typeface="メイリオ" panose="020B0604030504040204" pitchFamily="50" charset="-128"/>
                <a:ea typeface="メイリオ" panose="020B0604030504040204" pitchFamily="50" charset="-128"/>
              </a:rPr>
              <a:t/>
            </a:r>
            <a:br>
              <a:rPr lang="en-US" altLang="ja-JP" sz="2200" dirty="0">
                <a:latin typeface="メイリオ" panose="020B0604030504040204" pitchFamily="50" charset="-128"/>
                <a:ea typeface="メイリオ" panose="020B0604030504040204" pitchFamily="50" charset="-128"/>
              </a:rPr>
            </a:br>
            <a:r>
              <a:rPr lang="ja-JP" altLang="en-US" sz="2200" dirty="0" smtClean="0">
                <a:latin typeface="メイリオ" panose="020B0604030504040204" pitchFamily="50" charset="-128"/>
                <a:ea typeface="メイリオ" panose="020B0604030504040204" pitchFamily="50" charset="-128"/>
              </a:rPr>
              <a:t>　これにより，</a:t>
            </a:r>
            <a:r>
              <a:rPr lang="ja-JP" altLang="ja-JP" sz="2200" dirty="0" smtClean="0">
                <a:latin typeface="メイリオ" panose="020B0604030504040204" pitchFamily="50" charset="-128"/>
                <a:ea typeface="メイリオ" panose="020B0604030504040204" pitchFamily="50" charset="-128"/>
              </a:rPr>
              <a:t>県</a:t>
            </a:r>
            <a:r>
              <a:rPr lang="ja-JP" altLang="ja-JP" sz="2200" dirty="0">
                <a:latin typeface="メイリオ" panose="020B0604030504040204" pitchFamily="50" charset="-128"/>
                <a:ea typeface="メイリオ" panose="020B0604030504040204" pitchFamily="50" charset="-128"/>
              </a:rPr>
              <a:t>の情報化推進計画である</a:t>
            </a:r>
            <a:r>
              <a:rPr lang="ja-JP" altLang="ja-JP" sz="2200" u="sng" dirty="0">
                <a:latin typeface="メイリオ" panose="020B0604030504040204" pitchFamily="50" charset="-128"/>
                <a:ea typeface="メイリオ" panose="020B0604030504040204" pitchFamily="50" charset="-128"/>
              </a:rPr>
              <a:t>「いばらき</a:t>
            </a:r>
            <a:r>
              <a:rPr lang="en-US" altLang="ja-JP" sz="2200" u="sng" dirty="0">
                <a:latin typeface="メイリオ" panose="020B0604030504040204" pitchFamily="50" charset="-128"/>
                <a:ea typeface="メイリオ" panose="020B0604030504040204" pitchFamily="50" charset="-128"/>
              </a:rPr>
              <a:t>IT</a:t>
            </a:r>
            <a:r>
              <a:rPr lang="ja-JP" altLang="ja-JP" sz="2200" u="sng" dirty="0">
                <a:latin typeface="メイリオ" panose="020B0604030504040204" pitchFamily="50" charset="-128"/>
                <a:ea typeface="メイリオ" panose="020B0604030504040204" pitchFamily="50" charset="-128"/>
              </a:rPr>
              <a:t>戦略推進指針</a:t>
            </a:r>
            <a:r>
              <a:rPr lang="ja-JP" altLang="ja-JP" sz="2200" u="sng" dirty="0" smtClean="0">
                <a:latin typeface="メイリオ" panose="020B0604030504040204" pitchFamily="50" charset="-128"/>
                <a:ea typeface="メイリオ" panose="020B0604030504040204" pitchFamily="50" charset="-128"/>
              </a:rPr>
              <a:t>」</a:t>
            </a:r>
            <a:r>
              <a:rPr lang="ja-JP" altLang="en-US" sz="2200" u="sng" dirty="0" smtClean="0">
                <a:latin typeface="メイリオ" panose="020B0604030504040204" pitchFamily="50" charset="-128"/>
                <a:ea typeface="メイリオ" panose="020B0604030504040204" pitchFamily="50" charset="-128"/>
              </a:rPr>
              <a:t>を</a:t>
            </a:r>
            <a:r>
              <a:rPr lang="ja-JP" altLang="ja-JP" sz="2200" u="sng" dirty="0" smtClean="0">
                <a:latin typeface="メイリオ" panose="020B0604030504040204" pitchFamily="50" charset="-128"/>
                <a:ea typeface="メイリオ" panose="020B0604030504040204" pitchFamily="50" charset="-128"/>
              </a:rPr>
              <a:t>廃止</a:t>
            </a:r>
            <a:r>
              <a:rPr lang="ja-JP" altLang="en-US" sz="2200" u="sng" dirty="0" smtClean="0">
                <a:latin typeface="メイリオ" panose="020B0604030504040204" pitchFamily="50" charset="-128"/>
                <a:ea typeface="メイリオ" panose="020B0604030504040204" pitchFamily="50" charset="-128"/>
              </a:rPr>
              <a:t>。</a:t>
            </a:r>
            <a:r>
              <a:rPr lang="en-US" altLang="ja-JP" sz="2200" u="sng" dirty="0">
                <a:latin typeface="メイリオ" panose="020B0604030504040204" pitchFamily="50" charset="-128"/>
                <a:ea typeface="メイリオ" panose="020B0604030504040204" pitchFamily="50" charset="-128"/>
              </a:rPr>
              <a:t/>
            </a:r>
            <a:br>
              <a:rPr lang="en-US" altLang="ja-JP" sz="2200" u="sng" dirty="0">
                <a:latin typeface="メイリオ" panose="020B0604030504040204" pitchFamily="50" charset="-128"/>
                <a:ea typeface="メイリオ" panose="020B0604030504040204" pitchFamily="50" charset="-128"/>
              </a:rPr>
            </a:br>
            <a:r>
              <a:rPr lang="en-US" altLang="ja-JP" sz="2200" u="sng" dirty="0" smtClean="0">
                <a:latin typeface="メイリオ" panose="020B0604030504040204" pitchFamily="50" charset="-128"/>
                <a:ea typeface="メイリオ" panose="020B0604030504040204" pitchFamily="50" charset="-128"/>
              </a:rPr>
              <a:t/>
            </a:r>
            <a:br>
              <a:rPr lang="en-US" altLang="ja-JP" sz="2200" u="sng" dirty="0" smtClean="0">
                <a:latin typeface="メイリオ" panose="020B0604030504040204" pitchFamily="50" charset="-128"/>
                <a:ea typeface="メイリオ" panose="020B0604030504040204" pitchFamily="50" charset="-128"/>
              </a:rPr>
            </a:br>
            <a:r>
              <a:rPr lang="ja-JP" altLang="en-US" sz="2400" b="1" dirty="0" smtClean="0">
                <a:latin typeface="メイリオ" panose="020B0604030504040204" pitchFamily="50" charset="-128"/>
                <a:ea typeface="メイリオ" panose="020B0604030504040204" pitchFamily="50" charset="-128"/>
              </a:rPr>
              <a:t>〇方針</a:t>
            </a:r>
            <a:r>
              <a:rPr lang="en-US" altLang="ja-JP" sz="2400" dirty="0" smtClean="0">
                <a:latin typeface="メイリオ" panose="020B0604030504040204" pitchFamily="50" charset="-128"/>
                <a:ea typeface="メイリオ" panose="020B0604030504040204" pitchFamily="50" charset="-128"/>
              </a:rPr>
              <a:t/>
            </a:r>
            <a:br>
              <a:rPr lang="en-US" altLang="ja-JP" sz="2400" dirty="0" smtClean="0">
                <a:latin typeface="メイリオ" panose="020B0604030504040204" pitchFamily="50" charset="-128"/>
                <a:ea typeface="メイリオ" panose="020B0604030504040204" pitchFamily="50" charset="-128"/>
              </a:rPr>
            </a:br>
            <a:r>
              <a:rPr lang="ja-JP" altLang="en-US" sz="2400" dirty="0" smtClean="0">
                <a:latin typeface="メイリオ" panose="020B0604030504040204" pitchFamily="50" charset="-128"/>
                <a:ea typeface="メイリオ" panose="020B0604030504040204" pitchFamily="50" charset="-128"/>
              </a:rPr>
              <a:t>　・　「官民データ活用推進計画」は既存の計画への盛り込みによる対応</a:t>
            </a:r>
            <a:r>
              <a:rPr lang="en-US" altLang="ja-JP" sz="2400" dirty="0" smtClean="0">
                <a:latin typeface="メイリオ" panose="020B0604030504040204" pitchFamily="50" charset="-128"/>
                <a:ea typeface="メイリオ" panose="020B0604030504040204" pitchFamily="50" charset="-128"/>
              </a:rPr>
              <a:t/>
            </a:r>
            <a:br>
              <a:rPr lang="en-US" altLang="ja-JP" sz="2400" dirty="0" smtClean="0">
                <a:latin typeface="メイリオ" panose="020B0604030504040204" pitchFamily="50" charset="-128"/>
                <a:ea typeface="メイリオ" panose="020B0604030504040204" pitchFamily="50" charset="-128"/>
              </a:rPr>
            </a:br>
            <a:r>
              <a:rPr lang="ja-JP" altLang="en-US" sz="2400" dirty="0" smtClean="0">
                <a:latin typeface="メイリオ" panose="020B0604030504040204" pitchFamily="50" charset="-128"/>
                <a:ea typeface="メイリオ" panose="020B0604030504040204" pitchFamily="50" charset="-128"/>
              </a:rPr>
              <a:t>　　も可能とされていることから，「県策定の各種計画等の抜本的見直</a:t>
            </a:r>
            <a:r>
              <a:rPr lang="en-US" altLang="ja-JP" sz="2400" dirty="0" smtClean="0">
                <a:latin typeface="メイリオ" panose="020B0604030504040204" pitchFamily="50" charset="-128"/>
                <a:ea typeface="メイリオ" panose="020B0604030504040204" pitchFamily="50" charset="-128"/>
              </a:rPr>
              <a:t/>
            </a:r>
            <a:br>
              <a:rPr lang="en-US" altLang="ja-JP" sz="2400" dirty="0" smtClean="0">
                <a:latin typeface="メイリオ" panose="020B0604030504040204" pitchFamily="50" charset="-128"/>
                <a:ea typeface="メイリオ" panose="020B0604030504040204" pitchFamily="50" charset="-128"/>
              </a:rPr>
            </a:br>
            <a:r>
              <a:rPr lang="ja-JP" altLang="en-US" sz="2400" dirty="0" smtClean="0">
                <a:latin typeface="メイリオ" panose="020B0604030504040204" pitchFamily="50" charset="-128"/>
                <a:ea typeface="メイリオ" panose="020B0604030504040204" pitchFamily="50" charset="-128"/>
              </a:rPr>
              <a:t>　　し」</a:t>
            </a:r>
            <a:r>
              <a:rPr lang="ja-JP" altLang="en-US" sz="2200" dirty="0" smtClean="0">
                <a:latin typeface="メイリオ" panose="020B0604030504040204" pitchFamily="50" charset="-128"/>
                <a:ea typeface="メイリオ" panose="020B0604030504040204" pitchFamily="50" charset="-128"/>
              </a:rPr>
              <a:t>の趣旨を踏まえ，他計画へ統合することを検討</a:t>
            </a:r>
            <a:r>
              <a:rPr lang="ja-JP" altLang="en-US" sz="2200" dirty="0">
                <a:latin typeface="メイリオ" panose="020B0604030504040204" pitchFamily="50" charset="-128"/>
                <a:ea typeface="メイリオ" panose="020B0604030504040204" pitchFamily="50" charset="-128"/>
              </a:rPr>
              <a:t>。</a:t>
            </a:r>
            <a:r>
              <a:rPr lang="en-US" altLang="ja-JP" sz="2200" dirty="0" smtClean="0">
                <a:latin typeface="メイリオ" panose="020B0604030504040204" pitchFamily="50" charset="-128"/>
                <a:ea typeface="メイリオ" panose="020B0604030504040204" pitchFamily="50" charset="-128"/>
              </a:rPr>
              <a:t/>
            </a:r>
            <a:br>
              <a:rPr lang="en-US" altLang="ja-JP" sz="2200" dirty="0" smtClean="0">
                <a:latin typeface="メイリオ" panose="020B0604030504040204" pitchFamily="50" charset="-128"/>
                <a:ea typeface="メイリオ" panose="020B0604030504040204" pitchFamily="50" charset="-128"/>
              </a:rPr>
            </a:br>
            <a:r>
              <a:rPr lang="en-US" altLang="ja-JP" sz="2200" dirty="0" smtClean="0">
                <a:latin typeface="メイリオ" panose="020B0604030504040204" pitchFamily="50" charset="-128"/>
                <a:ea typeface="メイリオ" panose="020B0604030504040204" pitchFamily="50" charset="-128"/>
              </a:rPr>
              <a:t/>
            </a:r>
            <a:br>
              <a:rPr lang="en-US" altLang="ja-JP" sz="2200" dirty="0" smtClean="0">
                <a:latin typeface="メイリオ" panose="020B0604030504040204" pitchFamily="50" charset="-128"/>
                <a:ea typeface="メイリオ" panose="020B0604030504040204" pitchFamily="50" charset="-128"/>
              </a:rPr>
            </a:br>
            <a:r>
              <a:rPr lang="ja-JP" altLang="en-US" sz="2200" dirty="0" smtClean="0">
                <a:latin typeface="メイリオ" panose="020B0604030504040204" pitchFamily="50" charset="-128"/>
                <a:ea typeface="メイリオ" panose="020B0604030504040204" pitchFamily="50" charset="-128"/>
              </a:rPr>
              <a:t>　・　当チーム所管の「いばらき</a:t>
            </a:r>
            <a:r>
              <a:rPr lang="en-US" altLang="ja-JP" sz="2200" dirty="0" smtClean="0">
                <a:latin typeface="メイリオ" panose="020B0604030504040204" pitchFamily="50" charset="-128"/>
                <a:ea typeface="メイリオ" panose="020B0604030504040204" pitchFamily="50" charset="-128"/>
              </a:rPr>
              <a:t>IT</a:t>
            </a:r>
            <a:r>
              <a:rPr lang="ja-JP" altLang="en-US" sz="2200" dirty="0" smtClean="0">
                <a:latin typeface="メイリオ" panose="020B0604030504040204" pitchFamily="50" charset="-128"/>
                <a:ea typeface="メイリオ" panose="020B0604030504040204" pitchFamily="50" charset="-128"/>
              </a:rPr>
              <a:t>戦略推進指針」が廃止となることから，</a:t>
            </a:r>
            <a:r>
              <a:rPr lang="ja-JP" altLang="en-US" sz="2200" dirty="0" err="1" smtClean="0">
                <a:latin typeface="メイリオ" panose="020B0604030504040204" pitchFamily="50" charset="-128"/>
                <a:ea typeface="メイリオ" panose="020B0604030504040204" pitchFamily="50" charset="-128"/>
              </a:rPr>
              <a:t>新し</a:t>
            </a:r>
            <a:r>
              <a:rPr lang="en-US" altLang="ja-JP" sz="2200" dirty="0" smtClean="0">
                <a:latin typeface="メイリオ" panose="020B0604030504040204" pitchFamily="50" charset="-128"/>
                <a:ea typeface="メイリオ" panose="020B0604030504040204" pitchFamily="50" charset="-128"/>
              </a:rPr>
              <a:t/>
            </a:r>
            <a:br>
              <a:rPr lang="en-US" altLang="ja-JP" sz="2200" dirty="0" smtClean="0">
                <a:latin typeface="メイリオ" panose="020B0604030504040204" pitchFamily="50" charset="-128"/>
                <a:ea typeface="メイリオ" panose="020B0604030504040204" pitchFamily="50" charset="-128"/>
              </a:rPr>
            </a:br>
            <a:r>
              <a:rPr lang="ja-JP" altLang="en-US" sz="2200" dirty="0" smtClean="0">
                <a:latin typeface="メイリオ" panose="020B0604030504040204" pitchFamily="50" charset="-128"/>
                <a:ea typeface="メイリオ" panose="020B0604030504040204" pitchFamily="50" charset="-128"/>
              </a:rPr>
              <a:t>　　</a:t>
            </a:r>
            <a:r>
              <a:rPr lang="ja-JP" altLang="en-US" sz="2200" dirty="0" err="1" smtClean="0">
                <a:latin typeface="メイリオ" panose="020B0604030504040204" pitchFamily="50" charset="-128"/>
                <a:ea typeface="メイリオ" panose="020B0604030504040204" pitchFamily="50" charset="-128"/>
              </a:rPr>
              <a:t>い</a:t>
            </a:r>
            <a:r>
              <a:rPr lang="ja-JP" altLang="en-US" sz="2200" dirty="0" smtClean="0">
                <a:latin typeface="メイリオ" panose="020B0604030504040204" pitchFamily="50" charset="-128"/>
                <a:ea typeface="メイリオ" panose="020B0604030504040204" pitchFamily="50" charset="-128"/>
              </a:rPr>
              <a:t>県総合計画に「官民データ活用推進計画」の内容を盛り込む方針とした。</a:t>
            </a:r>
            <a:endParaRPr lang="ja-JP" altLang="ja-JP" sz="2200" dirty="0">
              <a:latin typeface="メイリオ" panose="020B0604030504040204" pitchFamily="50" charset="-128"/>
              <a:ea typeface="メイリオ" panose="020B0604030504040204" pitchFamily="50" charset="-128"/>
            </a:endParaRPr>
          </a:p>
          <a:p>
            <a:pPr marL="0" indent="0">
              <a:lnSpc>
                <a:spcPct val="100000"/>
              </a:lnSpc>
              <a:buNone/>
            </a:pPr>
            <a:endParaRPr lang="en-US" altLang="ja-JP" sz="2400" dirty="0" smtClean="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265798555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838200" y="365125"/>
            <a:ext cx="10515600" cy="892175"/>
          </a:xfrm>
        </p:spPr>
        <p:txBody>
          <a:bodyPr>
            <a:normAutofit/>
          </a:bodyPr>
          <a:lstStyle/>
          <a:p>
            <a:pPr algn="ctr"/>
            <a:r>
              <a:rPr lang="ja-JP" altLang="en-US" sz="4000" dirty="0" smtClean="0">
                <a:latin typeface="メイリオ" panose="020B0604030504040204" pitchFamily="50" charset="-128"/>
                <a:ea typeface="メイリオ" panose="020B0604030504040204" pitchFamily="50" charset="-128"/>
              </a:rPr>
              <a:t>茨城県</a:t>
            </a:r>
            <a:r>
              <a:rPr lang="ja-JP" altLang="ja-JP" sz="4000" dirty="0" smtClean="0">
                <a:latin typeface="メイリオ" panose="020B0604030504040204" pitchFamily="50" charset="-128"/>
                <a:ea typeface="メイリオ" panose="020B0604030504040204" pitchFamily="50" charset="-128"/>
              </a:rPr>
              <a:t>官民データ活用推進計画の概要</a:t>
            </a:r>
            <a:endParaRPr kumimoji="1" lang="ja-JP" altLang="en-US" sz="4000" dirty="0">
              <a:latin typeface="メイリオ" panose="020B0604030504040204" pitchFamily="50" charset="-128"/>
              <a:ea typeface="メイリオ" panose="020B0604030504040204" pitchFamily="50" charset="-128"/>
            </a:endParaRPr>
          </a:p>
        </p:txBody>
      </p:sp>
      <p:sp>
        <p:nvSpPr>
          <p:cNvPr id="3" name="コンテンツ プレースホルダー 2"/>
          <p:cNvSpPr>
            <a:spLocks noGrp="1"/>
          </p:cNvSpPr>
          <p:nvPr>
            <p:ph idx="1"/>
          </p:nvPr>
        </p:nvSpPr>
        <p:spPr>
          <a:xfrm>
            <a:off x="450850" y="1358900"/>
            <a:ext cx="11290300" cy="5245100"/>
          </a:xfrm>
        </p:spPr>
        <p:txBody>
          <a:bodyPr>
            <a:normAutofit fontScale="70000" lnSpcReduction="20000"/>
          </a:bodyPr>
          <a:lstStyle/>
          <a:p>
            <a:pPr marL="0" indent="0">
              <a:buNone/>
            </a:pPr>
            <a:r>
              <a:rPr kumimoji="1" lang="ja-JP" altLang="en-US" sz="3400" b="1" dirty="0" smtClean="0">
                <a:latin typeface="メイリオ" panose="020B0604030504040204" pitchFamily="50" charset="-128"/>
                <a:ea typeface="メイリオ" panose="020B0604030504040204" pitchFamily="50" charset="-128"/>
              </a:rPr>
              <a:t>〇　策定時期</a:t>
            </a:r>
            <a:endParaRPr kumimoji="1" lang="en-US" altLang="ja-JP" sz="3400" b="1" dirty="0" smtClean="0">
              <a:latin typeface="メイリオ" panose="020B0604030504040204" pitchFamily="50" charset="-128"/>
              <a:ea typeface="メイリオ" panose="020B0604030504040204" pitchFamily="50" charset="-128"/>
            </a:endParaRPr>
          </a:p>
          <a:p>
            <a:pPr marL="0" indent="0">
              <a:buNone/>
            </a:pPr>
            <a:r>
              <a:rPr lang="ja-JP" altLang="en-US" dirty="0">
                <a:latin typeface="メイリオ" panose="020B0604030504040204" pitchFamily="50" charset="-128"/>
                <a:ea typeface="メイリオ" panose="020B0604030504040204" pitchFamily="50" charset="-128"/>
              </a:rPr>
              <a:t>　</a:t>
            </a:r>
            <a:r>
              <a:rPr lang="ja-JP" altLang="en-US" dirty="0" smtClean="0">
                <a:latin typeface="メイリオ" panose="020B0604030504040204" pitchFamily="50" charset="-128"/>
                <a:ea typeface="メイリオ" panose="020B0604030504040204" pitchFamily="50" charset="-128"/>
              </a:rPr>
              <a:t> 　</a:t>
            </a:r>
            <a:r>
              <a:rPr lang="ja-JP" altLang="en-US" sz="3100" dirty="0" smtClean="0">
                <a:latin typeface="メイリオ" panose="020B0604030504040204" pitchFamily="50" charset="-128"/>
                <a:ea typeface="メイリオ" panose="020B0604030504040204" pitchFamily="50" charset="-128"/>
              </a:rPr>
              <a:t>平成</a:t>
            </a:r>
            <a:r>
              <a:rPr lang="en-US" altLang="ja-JP" sz="3100" dirty="0" smtClean="0">
                <a:latin typeface="メイリオ" panose="020B0604030504040204" pitchFamily="50" charset="-128"/>
                <a:ea typeface="メイリオ" panose="020B0604030504040204" pitchFamily="50" charset="-128"/>
              </a:rPr>
              <a:t>30</a:t>
            </a:r>
            <a:r>
              <a:rPr lang="ja-JP" altLang="en-US" sz="3100" dirty="0" smtClean="0">
                <a:latin typeface="メイリオ" panose="020B0604030504040204" pitchFamily="50" charset="-128"/>
                <a:ea typeface="メイリオ" panose="020B0604030504040204" pitchFamily="50" charset="-128"/>
              </a:rPr>
              <a:t>年</a:t>
            </a:r>
            <a:r>
              <a:rPr lang="en-US" altLang="ja-JP" sz="3100" dirty="0" smtClean="0">
                <a:latin typeface="メイリオ" panose="020B0604030504040204" pitchFamily="50" charset="-128"/>
                <a:ea typeface="メイリオ" panose="020B0604030504040204" pitchFamily="50" charset="-128"/>
              </a:rPr>
              <a:t>11</a:t>
            </a:r>
            <a:r>
              <a:rPr lang="ja-JP" altLang="en-US" sz="3100" dirty="0" smtClean="0">
                <a:latin typeface="メイリオ" panose="020B0604030504040204" pitchFamily="50" charset="-128"/>
                <a:ea typeface="メイリオ" panose="020B0604030504040204" pitchFamily="50" charset="-128"/>
              </a:rPr>
              <a:t>月策定（新たな県総合計画と同日付）</a:t>
            </a:r>
            <a:endParaRPr lang="en-US" altLang="ja-JP" sz="3100" dirty="0" smtClean="0">
              <a:latin typeface="メイリオ" panose="020B0604030504040204" pitchFamily="50" charset="-128"/>
              <a:ea typeface="メイリオ" panose="020B0604030504040204" pitchFamily="50" charset="-128"/>
            </a:endParaRPr>
          </a:p>
          <a:p>
            <a:pPr marL="0" indent="0">
              <a:buNone/>
            </a:pPr>
            <a:endParaRPr kumimoji="1" lang="en-US" altLang="ja-JP" dirty="0">
              <a:latin typeface="メイリオ" panose="020B0604030504040204" pitchFamily="50" charset="-128"/>
              <a:ea typeface="メイリオ" panose="020B0604030504040204" pitchFamily="50" charset="-128"/>
            </a:endParaRPr>
          </a:p>
          <a:p>
            <a:pPr marL="0" indent="0">
              <a:buNone/>
            </a:pPr>
            <a:r>
              <a:rPr lang="ja-JP" altLang="en-US" sz="3400" b="1" dirty="0" smtClean="0">
                <a:latin typeface="メイリオ" panose="020B0604030504040204" pitchFamily="50" charset="-128"/>
                <a:ea typeface="メイリオ" panose="020B0604030504040204" pitchFamily="50" charset="-128"/>
              </a:rPr>
              <a:t>〇　計画名称</a:t>
            </a:r>
            <a:endParaRPr lang="en-US" altLang="ja-JP" sz="3400" b="1" dirty="0" smtClean="0">
              <a:latin typeface="メイリオ" panose="020B0604030504040204" pitchFamily="50" charset="-128"/>
              <a:ea typeface="メイリオ" panose="020B0604030504040204" pitchFamily="50" charset="-128"/>
            </a:endParaRPr>
          </a:p>
          <a:p>
            <a:pPr marL="0" indent="0">
              <a:buNone/>
            </a:pPr>
            <a:r>
              <a:rPr kumimoji="1" lang="ja-JP" altLang="en-US" dirty="0">
                <a:latin typeface="メイリオ" panose="020B0604030504040204" pitchFamily="50" charset="-128"/>
                <a:ea typeface="メイリオ" panose="020B0604030504040204" pitchFamily="50" charset="-128"/>
              </a:rPr>
              <a:t>　</a:t>
            </a:r>
            <a:r>
              <a:rPr lang="ja-JP" altLang="en-US" dirty="0">
                <a:latin typeface="メイリオ" panose="020B0604030504040204" pitchFamily="50" charset="-128"/>
                <a:ea typeface="メイリオ" panose="020B0604030504040204" pitchFamily="50" charset="-128"/>
              </a:rPr>
              <a:t>　 </a:t>
            </a:r>
            <a:r>
              <a:rPr lang="ja-JP" altLang="en-US" sz="3100" dirty="0" smtClean="0">
                <a:latin typeface="メイリオ" panose="020B0604030504040204" pitchFamily="50" charset="-128"/>
                <a:ea typeface="メイリオ" panose="020B0604030504040204" pitchFamily="50" charset="-128"/>
              </a:rPr>
              <a:t>茨城県</a:t>
            </a:r>
            <a:r>
              <a:rPr lang="ja-JP" altLang="en-US" sz="3100" dirty="0">
                <a:latin typeface="メイリオ" panose="020B0604030504040204" pitchFamily="50" charset="-128"/>
                <a:ea typeface="メイリオ" panose="020B0604030504040204" pitchFamily="50" charset="-128"/>
              </a:rPr>
              <a:t>総合計画～「新しい茨城」への挑戦</a:t>
            </a:r>
            <a:r>
              <a:rPr lang="ja-JP" altLang="en-US" sz="3100" dirty="0" smtClean="0">
                <a:latin typeface="メイリオ" panose="020B0604030504040204" pitchFamily="50" charset="-128"/>
                <a:ea typeface="メイリオ" panose="020B0604030504040204" pitchFamily="50" charset="-128"/>
              </a:rPr>
              <a:t>～</a:t>
            </a:r>
            <a:endParaRPr lang="en-US" altLang="ja-JP" sz="3100" dirty="0" smtClean="0">
              <a:latin typeface="メイリオ" panose="020B0604030504040204" pitchFamily="50" charset="-128"/>
              <a:ea typeface="メイリオ" panose="020B0604030504040204" pitchFamily="50" charset="-128"/>
            </a:endParaRPr>
          </a:p>
          <a:p>
            <a:pPr marL="0" indent="0">
              <a:buNone/>
            </a:pPr>
            <a:endParaRPr kumimoji="1" lang="en-US" altLang="ja-JP" sz="2400" dirty="0">
              <a:latin typeface="メイリオ" panose="020B0604030504040204" pitchFamily="50" charset="-128"/>
              <a:ea typeface="メイリオ" panose="020B0604030504040204" pitchFamily="50" charset="-128"/>
            </a:endParaRPr>
          </a:p>
          <a:p>
            <a:pPr marL="0" indent="0">
              <a:buNone/>
            </a:pPr>
            <a:r>
              <a:rPr lang="ja-JP" altLang="en-US" sz="3400" b="1" dirty="0" smtClean="0">
                <a:latin typeface="メイリオ" panose="020B0604030504040204" pitchFamily="50" charset="-128"/>
                <a:ea typeface="メイリオ" panose="020B0604030504040204" pitchFamily="50" charset="-128"/>
              </a:rPr>
              <a:t>〇　計画期間</a:t>
            </a:r>
            <a:endParaRPr lang="en-US" altLang="ja-JP" sz="3400" b="1" dirty="0" smtClean="0">
              <a:latin typeface="メイリオ" panose="020B0604030504040204" pitchFamily="50" charset="-128"/>
              <a:ea typeface="メイリオ" panose="020B0604030504040204" pitchFamily="50" charset="-128"/>
            </a:endParaRPr>
          </a:p>
          <a:p>
            <a:pPr marL="0" indent="0">
              <a:buNone/>
            </a:pPr>
            <a:r>
              <a:rPr kumimoji="1" lang="ja-JP" altLang="en-US" sz="2400" dirty="0">
                <a:latin typeface="メイリオ" panose="020B0604030504040204" pitchFamily="50" charset="-128"/>
                <a:ea typeface="メイリオ" panose="020B0604030504040204" pitchFamily="50" charset="-128"/>
              </a:rPr>
              <a:t>　</a:t>
            </a:r>
            <a:r>
              <a:rPr lang="ja-JP" altLang="en-US" sz="2400" dirty="0">
                <a:latin typeface="メイリオ" panose="020B0604030504040204" pitchFamily="50" charset="-128"/>
                <a:ea typeface="メイリオ" panose="020B0604030504040204" pitchFamily="50" charset="-128"/>
              </a:rPr>
              <a:t> </a:t>
            </a:r>
            <a:r>
              <a:rPr lang="ja-JP" altLang="en-US" sz="2400" dirty="0" smtClean="0">
                <a:latin typeface="メイリオ" panose="020B0604030504040204" pitchFamily="50" charset="-128"/>
                <a:ea typeface="メイリオ" panose="020B0604030504040204" pitchFamily="50" charset="-128"/>
              </a:rPr>
              <a:t>    </a:t>
            </a:r>
            <a:r>
              <a:rPr lang="en-US" altLang="ja-JP" sz="3100" dirty="0" smtClean="0">
                <a:latin typeface="メイリオ" panose="020B0604030504040204" pitchFamily="50" charset="-128"/>
                <a:ea typeface="メイリオ" panose="020B0604030504040204" pitchFamily="50" charset="-128"/>
              </a:rPr>
              <a:t>2018</a:t>
            </a:r>
            <a:r>
              <a:rPr lang="ja-JP" altLang="en-US" sz="3100" dirty="0">
                <a:latin typeface="メイリオ" panose="020B0604030504040204" pitchFamily="50" charset="-128"/>
                <a:ea typeface="メイリオ" panose="020B0604030504040204" pitchFamily="50" charset="-128"/>
              </a:rPr>
              <a:t>～</a:t>
            </a:r>
            <a:r>
              <a:rPr lang="en-US" altLang="ja-JP" sz="3100" dirty="0">
                <a:latin typeface="メイリオ" panose="020B0604030504040204" pitchFamily="50" charset="-128"/>
                <a:ea typeface="メイリオ" panose="020B0604030504040204" pitchFamily="50" charset="-128"/>
              </a:rPr>
              <a:t>2021</a:t>
            </a:r>
            <a:r>
              <a:rPr lang="ja-JP" altLang="en-US" sz="3100" dirty="0">
                <a:latin typeface="メイリオ" panose="020B0604030504040204" pitchFamily="50" charset="-128"/>
                <a:ea typeface="メイリオ" panose="020B0604030504040204" pitchFamily="50" charset="-128"/>
              </a:rPr>
              <a:t>年度の</a:t>
            </a:r>
            <a:r>
              <a:rPr lang="en-US" altLang="ja-JP" sz="3100" dirty="0">
                <a:latin typeface="メイリオ" panose="020B0604030504040204" pitchFamily="50" charset="-128"/>
                <a:ea typeface="メイリオ" panose="020B0604030504040204" pitchFamily="50" charset="-128"/>
              </a:rPr>
              <a:t>4</a:t>
            </a:r>
            <a:r>
              <a:rPr lang="ja-JP" altLang="en-US" sz="3100" dirty="0" smtClean="0">
                <a:latin typeface="メイリオ" panose="020B0604030504040204" pitchFamily="50" charset="-128"/>
                <a:ea typeface="メイリオ" panose="020B0604030504040204" pitchFamily="50" charset="-128"/>
              </a:rPr>
              <a:t>年間</a:t>
            </a:r>
            <a:endParaRPr lang="en-US" altLang="ja-JP" sz="3100" dirty="0" smtClean="0">
              <a:latin typeface="メイリオ" panose="020B0604030504040204" pitchFamily="50" charset="-128"/>
              <a:ea typeface="メイリオ" panose="020B0604030504040204" pitchFamily="50" charset="-128"/>
            </a:endParaRPr>
          </a:p>
          <a:p>
            <a:pPr marL="0" indent="0">
              <a:buNone/>
            </a:pPr>
            <a:endParaRPr kumimoji="1" lang="en-US" altLang="ja-JP" sz="2400" dirty="0">
              <a:latin typeface="メイリオ" panose="020B0604030504040204" pitchFamily="50" charset="-128"/>
              <a:ea typeface="メイリオ" panose="020B0604030504040204" pitchFamily="50" charset="-128"/>
            </a:endParaRPr>
          </a:p>
          <a:p>
            <a:pPr marL="0" indent="0">
              <a:buNone/>
            </a:pPr>
            <a:r>
              <a:rPr lang="ja-JP" altLang="en-US" sz="3400" b="1" dirty="0" smtClean="0">
                <a:latin typeface="メイリオ" panose="020B0604030504040204" pitchFamily="50" charset="-128"/>
                <a:ea typeface="メイリオ" panose="020B0604030504040204" pitchFamily="50" charset="-128"/>
              </a:rPr>
              <a:t>〇　官民データとしての位置</a:t>
            </a:r>
            <a:r>
              <a:rPr lang="ja-JP" altLang="en-US" sz="3400" b="1" dirty="0">
                <a:latin typeface="メイリオ" panose="020B0604030504040204" pitchFamily="50" charset="-128"/>
                <a:ea typeface="メイリオ" panose="020B0604030504040204" pitchFamily="50" charset="-128"/>
              </a:rPr>
              <a:t>付</a:t>
            </a:r>
            <a:r>
              <a:rPr lang="ja-JP" altLang="en-US" sz="3400" b="1" dirty="0" smtClean="0">
                <a:latin typeface="メイリオ" panose="020B0604030504040204" pitchFamily="50" charset="-128"/>
                <a:ea typeface="メイリオ" panose="020B0604030504040204" pitchFamily="50" charset="-128"/>
              </a:rPr>
              <a:t>け</a:t>
            </a:r>
            <a:endParaRPr lang="en-US" altLang="ja-JP" sz="3400" b="1" dirty="0" smtClean="0">
              <a:latin typeface="メイリオ" panose="020B0604030504040204" pitchFamily="50" charset="-128"/>
              <a:ea typeface="メイリオ" panose="020B0604030504040204" pitchFamily="50" charset="-128"/>
            </a:endParaRPr>
          </a:p>
          <a:p>
            <a:pPr marL="0" indent="0">
              <a:lnSpc>
                <a:spcPct val="110000"/>
              </a:lnSpc>
              <a:buNone/>
            </a:pPr>
            <a:r>
              <a:rPr kumimoji="1" lang="ja-JP" altLang="en-US" sz="2400" dirty="0">
                <a:latin typeface="メイリオ" panose="020B0604030504040204" pitchFamily="50" charset="-128"/>
                <a:ea typeface="メイリオ" panose="020B0604030504040204" pitchFamily="50" charset="-128"/>
              </a:rPr>
              <a:t>　</a:t>
            </a:r>
            <a:r>
              <a:rPr lang="ja-JP" altLang="en-US" sz="2400" dirty="0">
                <a:latin typeface="メイリオ" panose="020B0604030504040204" pitchFamily="50" charset="-128"/>
                <a:ea typeface="メイリオ" panose="020B0604030504040204" pitchFamily="50" charset="-128"/>
              </a:rPr>
              <a:t>　</a:t>
            </a:r>
            <a:r>
              <a:rPr lang="ja-JP" altLang="en-US" sz="2400" dirty="0" smtClean="0">
                <a:latin typeface="メイリオ" panose="020B0604030504040204" pitchFamily="50" charset="-128"/>
                <a:ea typeface="メイリオ" panose="020B0604030504040204" pitchFamily="50" charset="-128"/>
              </a:rPr>
              <a:t> </a:t>
            </a:r>
            <a:r>
              <a:rPr lang="ja-JP" altLang="en-US" dirty="0" smtClean="0">
                <a:latin typeface="メイリオ" panose="020B0604030504040204" pitchFamily="50" charset="-128"/>
                <a:ea typeface="メイリオ" panose="020B0604030504040204" pitchFamily="50" charset="-128"/>
              </a:rPr>
              <a:t> </a:t>
            </a:r>
            <a:r>
              <a:rPr lang="ja-JP" altLang="en-US" sz="3100" dirty="0" smtClean="0">
                <a:latin typeface="メイリオ" panose="020B0604030504040204" pitchFamily="50" charset="-128"/>
                <a:ea typeface="メイリオ" panose="020B0604030504040204" pitchFamily="50" charset="-128"/>
              </a:rPr>
              <a:t>県</a:t>
            </a:r>
            <a:r>
              <a:rPr lang="ja-JP" altLang="en-US" sz="3100" dirty="0">
                <a:latin typeface="メイリオ" panose="020B0604030504040204" pitchFamily="50" charset="-128"/>
                <a:ea typeface="メイリオ" panose="020B0604030504040204" pitchFamily="50" charset="-128"/>
              </a:rPr>
              <a:t>総合</a:t>
            </a:r>
            <a:r>
              <a:rPr lang="ja-JP" altLang="en-US" sz="3100" dirty="0" smtClean="0">
                <a:latin typeface="メイリオ" panose="020B0604030504040204" pitchFamily="50" charset="-128"/>
                <a:ea typeface="メイリオ" panose="020B0604030504040204" pitchFamily="50" charset="-128"/>
              </a:rPr>
              <a:t>計画は，</a:t>
            </a:r>
            <a:r>
              <a:rPr lang="ja-JP" altLang="en-US" sz="3100" dirty="0">
                <a:latin typeface="メイリオ" panose="020B0604030504040204" pitchFamily="50" charset="-128"/>
                <a:ea typeface="メイリオ" panose="020B0604030504040204" pitchFamily="50" charset="-128"/>
              </a:rPr>
              <a:t>オープンデータの推進やデジタルデバイドの解消，</a:t>
            </a:r>
            <a:r>
              <a:rPr lang="ja-JP" altLang="en-US" sz="3100" dirty="0" smtClean="0">
                <a:latin typeface="メイリオ" panose="020B0604030504040204" pitchFamily="50" charset="-128"/>
                <a:ea typeface="メイリオ" panose="020B0604030504040204" pitchFamily="50" charset="-128"/>
              </a:rPr>
              <a:t>住民サービス</a:t>
            </a:r>
            <a:r>
              <a:rPr lang="en-US" altLang="ja-JP" sz="3100" dirty="0" smtClean="0">
                <a:latin typeface="メイリオ" panose="020B0604030504040204" pitchFamily="50" charset="-128"/>
                <a:ea typeface="メイリオ" panose="020B0604030504040204" pitchFamily="50" charset="-128"/>
              </a:rPr>
              <a:t/>
            </a:r>
            <a:br>
              <a:rPr lang="en-US" altLang="ja-JP" sz="3100" dirty="0" smtClean="0">
                <a:latin typeface="メイリオ" panose="020B0604030504040204" pitchFamily="50" charset="-128"/>
                <a:ea typeface="メイリオ" panose="020B0604030504040204" pitchFamily="50" charset="-128"/>
              </a:rPr>
            </a:br>
            <a:r>
              <a:rPr lang="ja-JP" altLang="en-US" sz="3100" dirty="0" smtClean="0">
                <a:latin typeface="メイリオ" panose="020B0604030504040204" pitchFamily="50" charset="-128"/>
                <a:ea typeface="メイリオ" panose="020B0604030504040204" pitchFamily="50" charset="-128"/>
              </a:rPr>
              <a:t>　向上</a:t>
            </a:r>
            <a:r>
              <a:rPr lang="ja-JP" altLang="en-US" sz="3100" dirty="0">
                <a:latin typeface="メイリオ" panose="020B0604030504040204" pitchFamily="50" charset="-128"/>
                <a:ea typeface="メイリオ" panose="020B0604030504040204" pitchFamily="50" charset="-128"/>
              </a:rPr>
              <a:t>の</a:t>
            </a:r>
            <a:r>
              <a:rPr lang="ja-JP" altLang="en-US" sz="3100" dirty="0" smtClean="0">
                <a:latin typeface="メイリオ" panose="020B0604030504040204" pitchFamily="50" charset="-128"/>
                <a:ea typeface="メイリオ" panose="020B0604030504040204" pitchFamily="50" charset="-128"/>
              </a:rPr>
              <a:t>ための</a:t>
            </a:r>
            <a:r>
              <a:rPr lang="ja-JP" altLang="en-US" sz="3100" dirty="0">
                <a:latin typeface="メイリオ" panose="020B0604030504040204" pitchFamily="50" charset="-128"/>
                <a:ea typeface="メイリオ" panose="020B0604030504040204" pitchFamily="50" charset="-128"/>
              </a:rPr>
              <a:t>行政手続のデジタル化の推進をはじめ，様々な分野に</a:t>
            </a:r>
            <a:r>
              <a:rPr lang="ja-JP" altLang="en-US" sz="3100" dirty="0" smtClean="0">
                <a:latin typeface="メイリオ" panose="020B0604030504040204" pitchFamily="50" charset="-128"/>
                <a:ea typeface="メイリオ" panose="020B0604030504040204" pitchFamily="50" charset="-128"/>
              </a:rPr>
              <a:t>おいて</a:t>
            </a:r>
            <a:r>
              <a:rPr lang="en-US" altLang="ja-JP" sz="3100" dirty="0" smtClean="0">
                <a:latin typeface="メイリオ" panose="020B0604030504040204" pitchFamily="50" charset="-128"/>
                <a:ea typeface="メイリオ" panose="020B0604030504040204" pitchFamily="50" charset="-128"/>
              </a:rPr>
              <a:t>ICT</a:t>
            </a:r>
            <a:r>
              <a:rPr lang="ja-JP" altLang="en-US" sz="3100" dirty="0">
                <a:latin typeface="メイリオ" panose="020B0604030504040204" pitchFamily="50" charset="-128"/>
                <a:ea typeface="メイリオ" panose="020B0604030504040204" pitchFamily="50" charset="-128"/>
              </a:rPr>
              <a:t>を</a:t>
            </a:r>
            <a:r>
              <a:rPr lang="ja-JP" altLang="en-US" sz="3100" dirty="0" smtClean="0">
                <a:latin typeface="メイリオ" panose="020B0604030504040204" pitchFamily="50" charset="-128"/>
                <a:ea typeface="メイリオ" panose="020B0604030504040204" pitchFamily="50" charset="-128"/>
              </a:rPr>
              <a:t>活用</a:t>
            </a:r>
            <a:r>
              <a:rPr lang="en-US" altLang="ja-JP" sz="3100" dirty="0" smtClean="0">
                <a:latin typeface="メイリオ" panose="020B0604030504040204" pitchFamily="50" charset="-128"/>
                <a:ea typeface="メイリオ" panose="020B0604030504040204" pitchFamily="50" charset="-128"/>
              </a:rPr>
              <a:t/>
            </a:r>
            <a:br>
              <a:rPr lang="en-US" altLang="ja-JP" sz="3100" dirty="0" smtClean="0">
                <a:latin typeface="メイリオ" panose="020B0604030504040204" pitchFamily="50" charset="-128"/>
                <a:ea typeface="メイリオ" panose="020B0604030504040204" pitchFamily="50" charset="-128"/>
              </a:rPr>
            </a:br>
            <a:r>
              <a:rPr lang="ja-JP" altLang="en-US" sz="3100" dirty="0" smtClean="0">
                <a:latin typeface="メイリオ" panose="020B0604030504040204" pitchFamily="50" charset="-128"/>
                <a:ea typeface="メイリオ" panose="020B0604030504040204" pitchFamily="50" charset="-128"/>
              </a:rPr>
              <a:t>　した</a:t>
            </a:r>
            <a:r>
              <a:rPr lang="ja-JP" altLang="en-US" sz="3100" dirty="0" smtClean="0">
                <a:latin typeface="メイリオ" panose="020B0604030504040204" pitchFamily="50" charset="-128"/>
                <a:ea typeface="メイリオ" panose="020B0604030504040204" pitchFamily="50" charset="-128"/>
              </a:rPr>
              <a:t>施策</a:t>
            </a:r>
            <a:r>
              <a:rPr lang="ja-JP" altLang="en-US" sz="3100" dirty="0">
                <a:latin typeface="メイリオ" panose="020B0604030504040204" pitchFamily="50" charset="-128"/>
                <a:ea typeface="メイリオ" panose="020B0604030504040204" pitchFamily="50" charset="-128"/>
              </a:rPr>
              <a:t>を盛り込み</a:t>
            </a:r>
            <a:r>
              <a:rPr lang="ja-JP" altLang="en-US" sz="3100" dirty="0" smtClean="0">
                <a:latin typeface="メイリオ" panose="020B0604030504040204" pitchFamily="50" charset="-128"/>
                <a:ea typeface="メイリオ" panose="020B0604030504040204" pitchFamily="50" charset="-128"/>
              </a:rPr>
              <a:t>，「官民</a:t>
            </a:r>
            <a:r>
              <a:rPr lang="ja-JP" altLang="en-US" sz="3100" dirty="0">
                <a:latin typeface="メイリオ" panose="020B0604030504040204" pitchFamily="50" charset="-128"/>
                <a:ea typeface="メイリオ" panose="020B0604030504040204" pitchFamily="50" charset="-128"/>
              </a:rPr>
              <a:t>データ活用推進基本法」第</a:t>
            </a:r>
            <a:r>
              <a:rPr lang="en-US" altLang="ja-JP" sz="3100" dirty="0">
                <a:latin typeface="メイリオ" panose="020B0604030504040204" pitchFamily="50" charset="-128"/>
                <a:ea typeface="メイリオ" panose="020B0604030504040204" pitchFamily="50" charset="-128"/>
              </a:rPr>
              <a:t>9</a:t>
            </a:r>
            <a:r>
              <a:rPr lang="ja-JP" altLang="en-US" sz="3100" dirty="0">
                <a:latin typeface="メイリオ" panose="020B0604030504040204" pitchFamily="50" charset="-128"/>
                <a:ea typeface="メイリオ" panose="020B0604030504040204" pitchFamily="50" charset="-128"/>
              </a:rPr>
              <a:t>条に基づく</a:t>
            </a:r>
            <a:r>
              <a:rPr lang="ja-JP" altLang="en-US" sz="3100" dirty="0" smtClean="0">
                <a:latin typeface="メイリオ" panose="020B0604030504040204" pitchFamily="50" charset="-128"/>
                <a:ea typeface="メイリオ" panose="020B0604030504040204" pitchFamily="50" charset="-128"/>
              </a:rPr>
              <a:t>茨城県</a:t>
            </a:r>
            <a:r>
              <a:rPr lang="ja-JP" altLang="en-US" sz="3100" dirty="0">
                <a:latin typeface="メイリオ" panose="020B0604030504040204" pitchFamily="50" charset="-128"/>
                <a:ea typeface="メイリオ" panose="020B0604030504040204" pitchFamily="50" charset="-128"/>
              </a:rPr>
              <a:t>の</a:t>
            </a:r>
            <a:r>
              <a:rPr lang="ja-JP" altLang="en-US" sz="3100" dirty="0" smtClean="0">
                <a:latin typeface="メイリオ" panose="020B0604030504040204" pitchFamily="50" charset="-128"/>
                <a:ea typeface="メイリオ" panose="020B0604030504040204" pitchFamily="50" charset="-128"/>
              </a:rPr>
              <a:t>都道府</a:t>
            </a:r>
            <a:r>
              <a:rPr lang="en-US" altLang="ja-JP" sz="3100" dirty="0" smtClean="0">
                <a:latin typeface="メイリオ" panose="020B0604030504040204" pitchFamily="50" charset="-128"/>
                <a:ea typeface="メイリオ" panose="020B0604030504040204" pitchFamily="50" charset="-128"/>
              </a:rPr>
              <a:t/>
            </a:r>
            <a:br>
              <a:rPr lang="en-US" altLang="ja-JP" sz="3100" dirty="0" smtClean="0">
                <a:latin typeface="メイリオ" panose="020B0604030504040204" pitchFamily="50" charset="-128"/>
                <a:ea typeface="メイリオ" panose="020B0604030504040204" pitchFamily="50" charset="-128"/>
              </a:rPr>
            </a:br>
            <a:r>
              <a:rPr lang="ja-JP" altLang="en-US" sz="3100" dirty="0" smtClean="0">
                <a:latin typeface="メイリオ" panose="020B0604030504040204" pitchFamily="50" charset="-128"/>
                <a:ea typeface="メイリオ" panose="020B0604030504040204" pitchFamily="50" charset="-128"/>
              </a:rPr>
              <a:t>　県</a:t>
            </a:r>
            <a:r>
              <a:rPr lang="ja-JP" altLang="en-US" sz="3100" dirty="0" smtClean="0">
                <a:latin typeface="メイリオ" panose="020B0604030504040204" pitchFamily="50" charset="-128"/>
                <a:ea typeface="メイリオ" panose="020B0604030504040204" pitchFamily="50" charset="-128"/>
              </a:rPr>
              <a:t>官民データ</a:t>
            </a:r>
            <a:r>
              <a:rPr lang="ja-JP" altLang="en-US" sz="3100" dirty="0">
                <a:latin typeface="メイリオ" panose="020B0604030504040204" pitchFamily="50" charset="-128"/>
                <a:ea typeface="メイリオ" panose="020B0604030504040204" pitchFamily="50" charset="-128"/>
              </a:rPr>
              <a:t>活用推進基本計画</a:t>
            </a:r>
            <a:r>
              <a:rPr lang="ja-JP" altLang="en-US" sz="3100" dirty="0" smtClean="0">
                <a:latin typeface="メイリオ" panose="020B0604030504040204" pitchFamily="50" charset="-128"/>
                <a:ea typeface="メイリオ" panose="020B0604030504040204" pitchFamily="50" charset="-128"/>
              </a:rPr>
              <a:t>として位置付けている。</a:t>
            </a:r>
            <a:endParaRPr kumimoji="1" lang="ja-JP" altLang="en-US" sz="3100"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405820701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685800" y="1739900"/>
            <a:ext cx="10782300" cy="4978400"/>
          </a:xfrm>
        </p:spPr>
        <p:txBody>
          <a:bodyPr>
            <a:normAutofit fontScale="47500" lnSpcReduction="20000"/>
          </a:bodyPr>
          <a:lstStyle/>
          <a:p>
            <a:pPr marL="0" indent="0">
              <a:lnSpc>
                <a:spcPct val="120000"/>
              </a:lnSpc>
              <a:buNone/>
            </a:pPr>
            <a:r>
              <a:rPr lang="ja-JP" altLang="en-US" sz="4600" b="1" dirty="0">
                <a:latin typeface="メイリオ" panose="020B0604030504040204" pitchFamily="50" charset="-128"/>
                <a:ea typeface="メイリオ" panose="020B0604030504040204" pitchFamily="50" charset="-128"/>
              </a:rPr>
              <a:t>〇</a:t>
            </a:r>
            <a:r>
              <a:rPr lang="ja-JP" altLang="ja-JP" sz="4600" b="1" dirty="0">
                <a:latin typeface="メイリオ" panose="020B0604030504040204" pitchFamily="50" charset="-128"/>
                <a:ea typeface="メイリオ" panose="020B0604030504040204" pitchFamily="50" charset="-128"/>
              </a:rPr>
              <a:t>「手続における情報通信の技術の利用等に係る取組」</a:t>
            </a:r>
            <a:r>
              <a:rPr lang="en-US" altLang="ja-JP" sz="4600" b="1" dirty="0">
                <a:latin typeface="メイリオ" panose="020B0604030504040204" pitchFamily="50" charset="-128"/>
                <a:ea typeface="メイリオ" panose="020B0604030504040204" pitchFamily="50" charset="-128"/>
              </a:rPr>
              <a:t>(</a:t>
            </a:r>
            <a:r>
              <a:rPr lang="ja-JP" altLang="ja-JP" sz="4600" b="1" dirty="0">
                <a:latin typeface="メイリオ" panose="020B0604030504040204" pitchFamily="50" charset="-128"/>
                <a:ea typeface="メイリオ" panose="020B0604030504040204" pitchFamily="50" charset="-128"/>
              </a:rPr>
              <a:t>オンライン化原則</a:t>
            </a:r>
            <a:r>
              <a:rPr lang="en-US" altLang="ja-JP" sz="4600" b="1" dirty="0">
                <a:latin typeface="メイリオ" panose="020B0604030504040204" pitchFamily="50" charset="-128"/>
                <a:ea typeface="メイリオ" panose="020B0604030504040204" pitchFamily="50" charset="-128"/>
              </a:rPr>
              <a:t>)</a:t>
            </a:r>
            <a:br>
              <a:rPr lang="en-US" altLang="ja-JP" sz="4600" b="1" dirty="0">
                <a:latin typeface="メイリオ" panose="020B0604030504040204" pitchFamily="50" charset="-128"/>
                <a:ea typeface="メイリオ" panose="020B0604030504040204" pitchFamily="50" charset="-128"/>
              </a:rPr>
            </a:br>
            <a:r>
              <a:rPr lang="ja-JP" altLang="en-US" sz="3600" b="1" dirty="0">
                <a:latin typeface="メイリオ" panose="020B0604030504040204" pitchFamily="50" charset="-128"/>
                <a:ea typeface="メイリオ" panose="020B0604030504040204" pitchFamily="50" charset="-128"/>
              </a:rPr>
              <a:t>　</a:t>
            </a:r>
            <a:r>
              <a:rPr lang="ja-JP" altLang="en-US" sz="4200" b="1" dirty="0">
                <a:latin typeface="メイリオ" panose="020B0604030504040204" pitchFamily="50" charset="-128"/>
                <a:ea typeface="メイリオ" panose="020B0604030504040204" pitchFamily="50" charset="-128"/>
              </a:rPr>
              <a:t>・　</a:t>
            </a:r>
            <a:r>
              <a:rPr lang="ja-JP" altLang="ja-JP" sz="4200" dirty="0">
                <a:latin typeface="メイリオ" panose="020B0604030504040204" pitchFamily="50" charset="-128"/>
                <a:ea typeface="メイリオ" panose="020B0604030504040204" pitchFamily="50" charset="-128"/>
              </a:rPr>
              <a:t>住民サービスの向上を図るため，市町村と共同し，「いばらき電子申請・</a:t>
            </a:r>
            <a:r>
              <a:rPr lang="ja-JP" altLang="ja-JP" sz="4200" dirty="0" smtClean="0">
                <a:latin typeface="メイリオ" panose="020B0604030504040204" pitchFamily="50" charset="-128"/>
                <a:ea typeface="メイリオ" panose="020B0604030504040204" pitchFamily="50" charset="-128"/>
              </a:rPr>
              <a:t>届出</a:t>
            </a:r>
            <a:r>
              <a:rPr lang="en-US" altLang="ja-JP" sz="4200" dirty="0" smtClean="0">
                <a:latin typeface="メイリオ" panose="020B0604030504040204" pitchFamily="50" charset="-128"/>
                <a:ea typeface="メイリオ" panose="020B0604030504040204" pitchFamily="50" charset="-128"/>
              </a:rPr>
              <a:t/>
            </a:r>
            <a:br>
              <a:rPr lang="en-US" altLang="ja-JP" sz="4200" dirty="0" smtClean="0">
                <a:latin typeface="メイリオ" panose="020B0604030504040204" pitchFamily="50" charset="-128"/>
                <a:ea typeface="メイリオ" panose="020B0604030504040204" pitchFamily="50" charset="-128"/>
              </a:rPr>
            </a:br>
            <a:r>
              <a:rPr lang="ja-JP" altLang="en-US" sz="4200" dirty="0" smtClean="0">
                <a:latin typeface="メイリオ" panose="020B0604030504040204" pitchFamily="50" charset="-128"/>
                <a:ea typeface="メイリオ" panose="020B0604030504040204" pitchFamily="50" charset="-128"/>
              </a:rPr>
              <a:t>　　</a:t>
            </a:r>
            <a:r>
              <a:rPr lang="ja-JP" altLang="ja-JP" sz="4200" dirty="0" smtClean="0">
                <a:latin typeface="メイリオ" panose="020B0604030504040204" pitchFamily="50" charset="-128"/>
                <a:ea typeface="メイリオ" panose="020B0604030504040204" pitchFamily="50" charset="-128"/>
              </a:rPr>
              <a:t>サービス</a:t>
            </a:r>
            <a:r>
              <a:rPr lang="ja-JP" altLang="ja-JP" sz="4200" dirty="0">
                <a:latin typeface="メイリオ" panose="020B0604030504040204" pitchFamily="50" charset="-128"/>
                <a:ea typeface="メイリオ" panose="020B0604030504040204" pitchFamily="50" charset="-128"/>
              </a:rPr>
              <a:t>」</a:t>
            </a:r>
            <a:r>
              <a:rPr lang="ja-JP" altLang="ja-JP" sz="4200" dirty="0" smtClean="0">
                <a:latin typeface="メイリオ" panose="020B0604030504040204" pitchFamily="50" charset="-128"/>
                <a:ea typeface="メイリオ" panose="020B0604030504040204" pitchFamily="50" charset="-128"/>
              </a:rPr>
              <a:t>システム</a:t>
            </a:r>
            <a:r>
              <a:rPr lang="ja-JP" altLang="ja-JP" sz="4200" dirty="0">
                <a:latin typeface="メイリオ" panose="020B0604030504040204" pitchFamily="50" charset="-128"/>
                <a:ea typeface="メイリオ" panose="020B0604030504040204" pitchFamily="50" charset="-128"/>
              </a:rPr>
              <a:t>，「統合型ＧＩＳ（地理情報システム）」の利用や，共通</a:t>
            </a:r>
            <a:r>
              <a:rPr lang="ja-JP" altLang="ja-JP" sz="4200" dirty="0" smtClean="0">
                <a:latin typeface="メイリオ" panose="020B0604030504040204" pitchFamily="50" charset="-128"/>
                <a:ea typeface="メイリオ" panose="020B0604030504040204" pitchFamily="50" charset="-128"/>
              </a:rPr>
              <a:t>業務</a:t>
            </a:r>
            <a:r>
              <a:rPr lang="en-US" altLang="ja-JP" sz="4200" dirty="0" smtClean="0">
                <a:latin typeface="メイリオ" panose="020B0604030504040204" pitchFamily="50" charset="-128"/>
                <a:ea typeface="メイリオ" panose="020B0604030504040204" pitchFamily="50" charset="-128"/>
              </a:rPr>
              <a:t/>
            </a:r>
            <a:br>
              <a:rPr lang="en-US" altLang="ja-JP" sz="4200" dirty="0" smtClean="0">
                <a:latin typeface="メイリオ" panose="020B0604030504040204" pitchFamily="50" charset="-128"/>
                <a:ea typeface="メイリオ" panose="020B0604030504040204" pitchFamily="50" charset="-128"/>
              </a:rPr>
            </a:br>
            <a:r>
              <a:rPr lang="ja-JP" altLang="en-US" sz="4200" dirty="0" smtClean="0">
                <a:latin typeface="メイリオ" panose="020B0604030504040204" pitchFamily="50" charset="-128"/>
                <a:ea typeface="メイリオ" panose="020B0604030504040204" pitchFamily="50" charset="-128"/>
              </a:rPr>
              <a:t>　　</a:t>
            </a:r>
            <a:r>
              <a:rPr lang="ja-JP" altLang="ja-JP" sz="4200" dirty="0" smtClean="0">
                <a:latin typeface="メイリオ" panose="020B0604030504040204" pitchFamily="50" charset="-128"/>
                <a:ea typeface="メイリオ" panose="020B0604030504040204" pitchFamily="50" charset="-128"/>
              </a:rPr>
              <a:t>の</a:t>
            </a:r>
            <a:r>
              <a:rPr lang="ja-JP" altLang="ja-JP" sz="4200" dirty="0">
                <a:latin typeface="メイリオ" panose="020B0604030504040204" pitchFamily="50" charset="-128"/>
                <a:ea typeface="メイリオ" panose="020B0604030504040204" pitchFamily="50" charset="-128"/>
              </a:rPr>
              <a:t>自治体クラウド化を</a:t>
            </a:r>
            <a:r>
              <a:rPr lang="ja-JP" altLang="ja-JP" sz="4200" dirty="0" smtClean="0">
                <a:latin typeface="メイリオ" panose="020B0604030504040204" pitchFamily="50" charset="-128"/>
                <a:ea typeface="メイリオ" panose="020B0604030504040204" pitchFamily="50" charset="-128"/>
              </a:rPr>
              <a:t>推進。</a:t>
            </a:r>
            <a:r>
              <a:rPr lang="en-US" altLang="ja-JP" sz="4200" dirty="0" smtClean="0">
                <a:latin typeface="メイリオ" panose="020B0604030504040204" pitchFamily="50" charset="-128"/>
                <a:ea typeface="メイリオ" panose="020B0604030504040204" pitchFamily="50" charset="-128"/>
              </a:rPr>
              <a:t/>
            </a:r>
            <a:br>
              <a:rPr lang="en-US" altLang="ja-JP" sz="4200" dirty="0" smtClean="0">
                <a:latin typeface="メイリオ" panose="020B0604030504040204" pitchFamily="50" charset="-128"/>
                <a:ea typeface="メイリオ" panose="020B0604030504040204" pitchFamily="50" charset="-128"/>
              </a:rPr>
            </a:br>
            <a:r>
              <a:rPr lang="en-US" altLang="ja-JP" sz="3600" dirty="0" smtClean="0">
                <a:latin typeface="メイリオ" panose="020B0604030504040204" pitchFamily="50" charset="-128"/>
                <a:ea typeface="メイリオ" panose="020B0604030504040204" pitchFamily="50" charset="-128"/>
              </a:rPr>
              <a:t/>
            </a:r>
            <a:br>
              <a:rPr lang="en-US" altLang="ja-JP" sz="3600" dirty="0" smtClean="0">
                <a:latin typeface="メイリオ" panose="020B0604030504040204" pitchFamily="50" charset="-128"/>
                <a:ea typeface="メイリオ" panose="020B0604030504040204" pitchFamily="50" charset="-128"/>
              </a:rPr>
            </a:br>
            <a:r>
              <a:rPr lang="ja-JP" altLang="en-US" sz="4600" b="1" i="1" dirty="0" smtClean="0">
                <a:latin typeface="メイリオ" panose="020B0604030504040204" pitchFamily="50" charset="-128"/>
                <a:ea typeface="メイリオ" panose="020B0604030504040204" pitchFamily="50" charset="-128"/>
              </a:rPr>
              <a:t>〇</a:t>
            </a:r>
            <a:r>
              <a:rPr lang="ja-JP" altLang="ja-JP" sz="4600" b="1" dirty="0">
                <a:latin typeface="メイリオ" panose="020B0604030504040204" pitchFamily="50" charset="-128"/>
                <a:ea typeface="メイリオ" panose="020B0604030504040204" pitchFamily="50" charset="-128"/>
              </a:rPr>
              <a:t>「官民データの容易な利用等に係る取組」（オープンデータの推進）</a:t>
            </a:r>
            <a:r>
              <a:rPr lang="en-US" altLang="ja-JP" sz="4600" dirty="0">
                <a:latin typeface="メイリオ" panose="020B0604030504040204" pitchFamily="50" charset="-128"/>
                <a:ea typeface="メイリオ" panose="020B0604030504040204" pitchFamily="50" charset="-128"/>
              </a:rPr>
              <a:t/>
            </a:r>
            <a:br>
              <a:rPr lang="en-US" altLang="ja-JP" sz="4600" dirty="0">
                <a:latin typeface="メイリオ" panose="020B0604030504040204" pitchFamily="50" charset="-128"/>
                <a:ea typeface="メイリオ" panose="020B0604030504040204" pitchFamily="50" charset="-128"/>
              </a:rPr>
            </a:br>
            <a:r>
              <a:rPr lang="ja-JP" altLang="en-US" sz="3600" dirty="0">
                <a:latin typeface="メイリオ" panose="020B0604030504040204" pitchFamily="50" charset="-128"/>
                <a:ea typeface="メイリオ" panose="020B0604030504040204" pitchFamily="50" charset="-128"/>
              </a:rPr>
              <a:t>　</a:t>
            </a:r>
            <a:r>
              <a:rPr lang="ja-JP" altLang="en-US" sz="4200" dirty="0">
                <a:latin typeface="メイリオ" panose="020B0604030504040204" pitchFamily="50" charset="-128"/>
                <a:ea typeface="メイリオ" panose="020B0604030504040204" pitchFamily="50" charset="-128"/>
              </a:rPr>
              <a:t>・　</a:t>
            </a:r>
            <a:r>
              <a:rPr lang="ja-JP" altLang="ja-JP" sz="4200" dirty="0">
                <a:latin typeface="メイリオ" panose="020B0604030504040204" pitchFamily="50" charset="-128"/>
                <a:ea typeface="メイリオ" panose="020B0604030504040204" pitchFamily="50" charset="-128"/>
              </a:rPr>
              <a:t>民間企業等における新事業の創出を促すとともに，生活の利便性や行政の</a:t>
            </a:r>
            <a:r>
              <a:rPr lang="ja-JP" altLang="ja-JP" sz="4200" dirty="0" smtClean="0">
                <a:latin typeface="メイリオ" panose="020B0604030504040204" pitchFamily="50" charset="-128"/>
                <a:ea typeface="メイリオ" panose="020B0604030504040204" pitchFamily="50" charset="-128"/>
              </a:rPr>
              <a:t>透明性の</a:t>
            </a:r>
            <a:r>
              <a:rPr lang="en-US" altLang="ja-JP" sz="4200" dirty="0" smtClean="0">
                <a:latin typeface="メイリオ" panose="020B0604030504040204" pitchFamily="50" charset="-128"/>
                <a:ea typeface="メイリオ" panose="020B0604030504040204" pitchFamily="50" charset="-128"/>
              </a:rPr>
              <a:t/>
            </a:r>
            <a:br>
              <a:rPr lang="en-US" altLang="ja-JP" sz="4200" dirty="0" smtClean="0">
                <a:latin typeface="メイリオ" panose="020B0604030504040204" pitchFamily="50" charset="-128"/>
                <a:ea typeface="メイリオ" panose="020B0604030504040204" pitchFamily="50" charset="-128"/>
              </a:rPr>
            </a:br>
            <a:r>
              <a:rPr lang="ja-JP" altLang="en-US" sz="4200" dirty="0" smtClean="0">
                <a:latin typeface="メイリオ" panose="020B0604030504040204" pitchFamily="50" charset="-128"/>
                <a:ea typeface="メイリオ" panose="020B0604030504040204" pitchFamily="50" charset="-128"/>
              </a:rPr>
              <a:t>　　</a:t>
            </a:r>
            <a:r>
              <a:rPr lang="ja-JP" altLang="ja-JP" sz="4200" dirty="0" smtClean="0">
                <a:latin typeface="メイリオ" panose="020B0604030504040204" pitchFamily="50" charset="-128"/>
                <a:ea typeface="メイリオ" panose="020B0604030504040204" pitchFamily="50" charset="-128"/>
              </a:rPr>
              <a:t>向上</a:t>
            </a:r>
            <a:r>
              <a:rPr lang="ja-JP" altLang="ja-JP" sz="4200" dirty="0">
                <a:latin typeface="メイリオ" panose="020B0604030504040204" pitchFamily="50" charset="-128"/>
                <a:ea typeface="メイリオ" panose="020B0604030504040204" pitchFamily="50" charset="-128"/>
              </a:rPr>
              <a:t>を</a:t>
            </a:r>
            <a:r>
              <a:rPr lang="ja-JP" altLang="ja-JP" sz="4200" dirty="0" smtClean="0">
                <a:latin typeface="メイリオ" panose="020B0604030504040204" pitchFamily="50" charset="-128"/>
                <a:ea typeface="メイリオ" panose="020B0604030504040204" pitchFamily="50" charset="-128"/>
              </a:rPr>
              <a:t>図るため</a:t>
            </a:r>
            <a:r>
              <a:rPr lang="ja-JP" altLang="ja-JP" sz="4200" dirty="0">
                <a:latin typeface="メイリオ" panose="020B0604030504040204" pitchFamily="50" charset="-128"/>
                <a:ea typeface="メイリオ" panose="020B0604030504040204" pitchFamily="50" charset="-128"/>
              </a:rPr>
              <a:t>，行政が保有するデータのオープンデータ化を</a:t>
            </a:r>
            <a:r>
              <a:rPr lang="ja-JP" altLang="ja-JP" sz="4200" dirty="0" smtClean="0">
                <a:latin typeface="メイリオ" panose="020B0604030504040204" pitchFamily="50" charset="-128"/>
                <a:ea typeface="メイリオ" panose="020B0604030504040204" pitchFamily="50" charset="-128"/>
              </a:rPr>
              <a:t>進め</a:t>
            </a:r>
            <a:r>
              <a:rPr lang="ja-JP" altLang="en-US" sz="4200" dirty="0" smtClean="0">
                <a:latin typeface="メイリオ" panose="020B0604030504040204" pitchFamily="50" charset="-128"/>
                <a:ea typeface="メイリオ" panose="020B0604030504040204" pitchFamily="50" charset="-128"/>
              </a:rPr>
              <a:t>る</a:t>
            </a:r>
            <a:r>
              <a:rPr lang="ja-JP" altLang="ja-JP" sz="4200" dirty="0" smtClean="0">
                <a:latin typeface="メイリオ" panose="020B0604030504040204" pitchFamily="50" charset="-128"/>
                <a:ea typeface="メイリオ" panose="020B0604030504040204" pitchFamily="50" charset="-128"/>
              </a:rPr>
              <a:t>。</a:t>
            </a:r>
            <a:r>
              <a:rPr lang="en-US" altLang="ja-JP" sz="4200" dirty="0" smtClean="0">
                <a:latin typeface="メイリオ" panose="020B0604030504040204" pitchFamily="50" charset="-128"/>
                <a:ea typeface="メイリオ" panose="020B0604030504040204" pitchFamily="50" charset="-128"/>
              </a:rPr>
              <a:t/>
            </a:r>
            <a:br>
              <a:rPr lang="en-US" altLang="ja-JP" sz="4200" dirty="0" smtClean="0">
                <a:latin typeface="メイリオ" panose="020B0604030504040204" pitchFamily="50" charset="-128"/>
                <a:ea typeface="メイリオ" panose="020B0604030504040204" pitchFamily="50" charset="-128"/>
              </a:rPr>
            </a:br>
            <a:r>
              <a:rPr lang="en-US" altLang="ja-JP" sz="3600" dirty="0" smtClean="0">
                <a:latin typeface="メイリオ" panose="020B0604030504040204" pitchFamily="50" charset="-128"/>
                <a:ea typeface="メイリオ" panose="020B0604030504040204" pitchFamily="50" charset="-128"/>
              </a:rPr>
              <a:t/>
            </a:r>
            <a:br>
              <a:rPr lang="en-US" altLang="ja-JP" sz="3600" dirty="0" smtClean="0">
                <a:latin typeface="メイリオ" panose="020B0604030504040204" pitchFamily="50" charset="-128"/>
                <a:ea typeface="メイリオ" panose="020B0604030504040204" pitchFamily="50" charset="-128"/>
              </a:rPr>
            </a:br>
            <a:r>
              <a:rPr lang="ja-JP" altLang="ja-JP" sz="4600" b="1" dirty="0" smtClean="0">
                <a:latin typeface="メイリオ" panose="020B0604030504040204" pitchFamily="50" charset="-128"/>
                <a:ea typeface="メイリオ" panose="020B0604030504040204" pitchFamily="50" charset="-128"/>
              </a:rPr>
              <a:t>〇</a:t>
            </a:r>
            <a:r>
              <a:rPr lang="ja-JP" altLang="ja-JP" sz="4600" b="1" dirty="0">
                <a:latin typeface="メイリオ" panose="020B0604030504040204" pitchFamily="50" charset="-128"/>
                <a:ea typeface="メイリオ" panose="020B0604030504040204" pitchFamily="50" charset="-128"/>
              </a:rPr>
              <a:t>「利用の機会等の格差の是正に係る取組」（デジタルデバイド対策等）</a:t>
            </a:r>
            <a:r>
              <a:rPr lang="en-US" altLang="ja-JP" sz="4600" b="1" dirty="0">
                <a:latin typeface="メイリオ" panose="020B0604030504040204" pitchFamily="50" charset="-128"/>
                <a:ea typeface="メイリオ" panose="020B0604030504040204" pitchFamily="50" charset="-128"/>
              </a:rPr>
              <a:t/>
            </a:r>
            <a:br>
              <a:rPr lang="en-US" altLang="ja-JP" sz="4600" b="1" dirty="0">
                <a:latin typeface="メイリオ" panose="020B0604030504040204" pitchFamily="50" charset="-128"/>
                <a:ea typeface="メイリオ" panose="020B0604030504040204" pitchFamily="50" charset="-128"/>
              </a:rPr>
            </a:br>
            <a:r>
              <a:rPr lang="ja-JP" altLang="en-US" sz="3600" b="1" dirty="0">
                <a:latin typeface="メイリオ" panose="020B0604030504040204" pitchFamily="50" charset="-128"/>
                <a:ea typeface="メイリオ" panose="020B0604030504040204" pitchFamily="50" charset="-128"/>
              </a:rPr>
              <a:t>　</a:t>
            </a:r>
            <a:r>
              <a:rPr lang="ja-JP" altLang="en-US" sz="4200" dirty="0">
                <a:latin typeface="メイリオ" panose="020B0604030504040204" pitchFamily="50" charset="-128"/>
                <a:ea typeface="メイリオ" panose="020B0604030504040204" pitchFamily="50" charset="-128"/>
              </a:rPr>
              <a:t>・</a:t>
            </a:r>
            <a:r>
              <a:rPr lang="ja-JP" altLang="en-US" sz="4200" b="1" dirty="0">
                <a:latin typeface="メイリオ" panose="020B0604030504040204" pitchFamily="50" charset="-128"/>
                <a:ea typeface="メイリオ" panose="020B0604030504040204" pitchFamily="50" charset="-128"/>
              </a:rPr>
              <a:t>　</a:t>
            </a:r>
            <a:r>
              <a:rPr lang="ja-JP" altLang="ja-JP" sz="4200" dirty="0">
                <a:latin typeface="メイリオ" panose="020B0604030504040204" pitchFamily="50" charset="-128"/>
                <a:ea typeface="メイリオ" panose="020B0604030504040204" pitchFamily="50" charset="-128"/>
              </a:rPr>
              <a:t>外国人観光客が快適に県内滞在できるようにするため，観光施設の案内表示の</a:t>
            </a:r>
            <a:r>
              <a:rPr lang="ja-JP" altLang="ja-JP" sz="4200" dirty="0" smtClean="0">
                <a:latin typeface="メイリオ" panose="020B0604030504040204" pitchFamily="50" charset="-128"/>
                <a:ea typeface="メイリオ" panose="020B0604030504040204" pitchFamily="50" charset="-128"/>
              </a:rPr>
              <a:t>多言</a:t>
            </a:r>
            <a:r>
              <a:rPr lang="en-US" altLang="ja-JP" sz="4200" dirty="0" smtClean="0">
                <a:latin typeface="メイリオ" panose="020B0604030504040204" pitchFamily="50" charset="-128"/>
                <a:ea typeface="メイリオ" panose="020B0604030504040204" pitchFamily="50" charset="-128"/>
              </a:rPr>
              <a:t/>
            </a:r>
            <a:br>
              <a:rPr lang="en-US" altLang="ja-JP" sz="4200" dirty="0" smtClean="0">
                <a:latin typeface="メイリオ" panose="020B0604030504040204" pitchFamily="50" charset="-128"/>
                <a:ea typeface="メイリオ" panose="020B0604030504040204" pitchFamily="50" charset="-128"/>
              </a:rPr>
            </a:br>
            <a:r>
              <a:rPr lang="ja-JP" altLang="en-US" sz="4200" dirty="0" smtClean="0">
                <a:latin typeface="メイリオ" panose="020B0604030504040204" pitchFamily="50" charset="-128"/>
                <a:ea typeface="メイリオ" panose="020B0604030504040204" pitchFamily="50" charset="-128"/>
              </a:rPr>
              <a:t>　　</a:t>
            </a:r>
            <a:r>
              <a:rPr lang="ja-JP" altLang="ja-JP" sz="4200" dirty="0" smtClean="0">
                <a:latin typeface="メイリオ" panose="020B0604030504040204" pitchFamily="50" charset="-128"/>
                <a:ea typeface="メイリオ" panose="020B0604030504040204" pitchFamily="50" charset="-128"/>
              </a:rPr>
              <a:t>語化や</a:t>
            </a:r>
            <a:r>
              <a:rPr lang="en-US" altLang="ja-JP" sz="4200" dirty="0" smtClean="0">
                <a:latin typeface="メイリオ" panose="020B0604030504040204" pitchFamily="50" charset="-128"/>
                <a:ea typeface="メイリオ" panose="020B0604030504040204" pitchFamily="50" charset="-128"/>
              </a:rPr>
              <a:t>WI-FI</a:t>
            </a:r>
            <a:r>
              <a:rPr lang="ja-JP" altLang="ja-JP" sz="4200" dirty="0">
                <a:latin typeface="メイリオ" panose="020B0604030504040204" pitchFamily="50" charset="-128"/>
                <a:ea typeface="メイリオ" panose="020B0604030504040204" pitchFamily="50" charset="-128"/>
              </a:rPr>
              <a:t>環境の整備，免税店舗数の拡大など，受入環境の整備を</a:t>
            </a:r>
            <a:r>
              <a:rPr lang="ja-JP" altLang="ja-JP" sz="4200" dirty="0" smtClean="0">
                <a:latin typeface="メイリオ" panose="020B0604030504040204" pitchFamily="50" charset="-128"/>
                <a:ea typeface="メイリオ" panose="020B0604030504040204" pitchFamily="50" charset="-128"/>
              </a:rPr>
              <a:t>推進。</a:t>
            </a:r>
            <a:endParaRPr lang="en-US" altLang="ja-JP" sz="4200" dirty="0" smtClean="0">
              <a:latin typeface="メイリオ" panose="020B0604030504040204" pitchFamily="50" charset="-128"/>
              <a:ea typeface="メイリオ" panose="020B0604030504040204" pitchFamily="50" charset="-128"/>
            </a:endParaRPr>
          </a:p>
          <a:p>
            <a:pPr marL="0" indent="0">
              <a:lnSpc>
                <a:spcPct val="120000"/>
              </a:lnSpc>
              <a:buNone/>
            </a:pPr>
            <a:r>
              <a:rPr lang="en-US" altLang="ja-JP" sz="2200" dirty="0" smtClean="0">
                <a:latin typeface="メイリオ" panose="020B0604030504040204" pitchFamily="50" charset="-128"/>
                <a:ea typeface="メイリオ" panose="020B0604030504040204" pitchFamily="50" charset="-128"/>
              </a:rPr>
              <a:t>     </a:t>
            </a:r>
            <a:r>
              <a:rPr lang="ja-JP" altLang="ja-JP" sz="4200" dirty="0" smtClean="0">
                <a:latin typeface="メイリオ" panose="020B0604030504040204" pitchFamily="50" charset="-128"/>
                <a:ea typeface="メイリオ" panose="020B0604030504040204" pitchFamily="50" charset="-128"/>
              </a:rPr>
              <a:t>・</a:t>
            </a:r>
            <a:r>
              <a:rPr lang="ja-JP" altLang="en-US" sz="4200" dirty="0" smtClean="0">
                <a:latin typeface="メイリオ" panose="020B0604030504040204" pitchFamily="50" charset="-128"/>
                <a:ea typeface="メイリオ" panose="020B0604030504040204" pitchFamily="50" charset="-128"/>
              </a:rPr>
              <a:t>　</a:t>
            </a:r>
            <a:r>
              <a:rPr lang="ja-JP" altLang="ja-JP" sz="4200" dirty="0" smtClean="0">
                <a:latin typeface="メイリオ" panose="020B0604030504040204" pitchFamily="50" charset="-128"/>
                <a:ea typeface="メイリオ" panose="020B0604030504040204" pitchFamily="50" charset="-128"/>
              </a:rPr>
              <a:t>高齢者</a:t>
            </a:r>
            <a:r>
              <a:rPr lang="ja-JP" altLang="ja-JP" sz="4200" dirty="0">
                <a:latin typeface="メイリオ" panose="020B0604030504040204" pitchFamily="50" charset="-128"/>
                <a:ea typeface="メイリオ" panose="020B0604030504040204" pitchFamily="50" charset="-128"/>
              </a:rPr>
              <a:t>や障害者も含め誰もがホームページやウェブサービスを利用できるよう</a:t>
            </a:r>
            <a:r>
              <a:rPr lang="ja-JP" altLang="ja-JP" sz="4200" dirty="0" smtClean="0">
                <a:latin typeface="メイリオ" panose="020B0604030504040204" pitchFamily="50" charset="-128"/>
                <a:ea typeface="メイリオ" panose="020B0604030504040204" pitchFamily="50" charset="-128"/>
              </a:rPr>
              <a:t>，</a:t>
            </a:r>
            <a:r>
              <a:rPr lang="en-US" altLang="ja-JP" sz="4200" dirty="0" smtClean="0">
                <a:latin typeface="メイリオ" panose="020B0604030504040204" pitchFamily="50" charset="-128"/>
                <a:ea typeface="メイリオ" panose="020B0604030504040204" pitchFamily="50" charset="-128"/>
              </a:rPr>
              <a:t> </a:t>
            </a:r>
            <a:r>
              <a:rPr lang="ja-JP" altLang="ja-JP" sz="4200" dirty="0" smtClean="0">
                <a:latin typeface="メイリオ" panose="020B0604030504040204" pitchFamily="50" charset="-128"/>
                <a:ea typeface="メイリオ" panose="020B0604030504040204" pitchFamily="50" charset="-128"/>
              </a:rPr>
              <a:t>県</a:t>
            </a:r>
            <a:r>
              <a:rPr lang="en-US" altLang="ja-JP" sz="4200" dirty="0" smtClean="0">
                <a:latin typeface="メイリオ" panose="020B0604030504040204" pitchFamily="50" charset="-128"/>
                <a:ea typeface="メイリオ" panose="020B0604030504040204" pitchFamily="50" charset="-128"/>
              </a:rPr>
              <a:t/>
            </a:r>
            <a:br>
              <a:rPr lang="en-US" altLang="ja-JP" sz="4200" dirty="0" smtClean="0">
                <a:latin typeface="メイリオ" panose="020B0604030504040204" pitchFamily="50" charset="-128"/>
                <a:ea typeface="メイリオ" panose="020B0604030504040204" pitchFamily="50" charset="-128"/>
              </a:rPr>
            </a:br>
            <a:r>
              <a:rPr lang="en-US" altLang="ja-JP" sz="4200" dirty="0" smtClean="0">
                <a:latin typeface="メイリオ" panose="020B0604030504040204" pitchFamily="50" charset="-128"/>
                <a:ea typeface="メイリオ" panose="020B0604030504040204" pitchFamily="50" charset="-128"/>
              </a:rPr>
              <a:t>      </a:t>
            </a:r>
            <a:r>
              <a:rPr lang="ja-JP" altLang="ja-JP" sz="4200" dirty="0" err="1" smtClean="0">
                <a:latin typeface="メイリオ" panose="020B0604030504040204" pitchFamily="50" charset="-128"/>
                <a:ea typeface="メイリオ" panose="020B0604030504040204" pitchFamily="50" charset="-128"/>
              </a:rPr>
              <a:t>が</a:t>
            </a:r>
            <a:r>
              <a:rPr lang="ja-JP" altLang="ja-JP" sz="4200" dirty="0" err="1">
                <a:latin typeface="メイリオ" panose="020B0604030504040204" pitchFamily="50" charset="-128"/>
                <a:ea typeface="メイリオ" panose="020B0604030504040204" pitchFamily="50" charset="-128"/>
              </a:rPr>
              <a:t>提</a:t>
            </a:r>
            <a:r>
              <a:rPr lang="ja-JP" altLang="ja-JP" sz="4200" dirty="0">
                <a:latin typeface="メイリオ" panose="020B0604030504040204" pitchFamily="50" charset="-128"/>
                <a:ea typeface="メイリオ" panose="020B0604030504040204" pitchFamily="50" charset="-128"/>
              </a:rPr>
              <a:t>供</a:t>
            </a:r>
            <a:r>
              <a:rPr lang="ja-JP" altLang="ja-JP" sz="4200" dirty="0" smtClean="0">
                <a:latin typeface="メイリオ" panose="020B0604030504040204" pitchFamily="50" charset="-128"/>
                <a:ea typeface="メイリオ" panose="020B0604030504040204" pitchFamily="50" charset="-128"/>
              </a:rPr>
              <a:t>するウェブサイト</a:t>
            </a:r>
            <a:r>
              <a:rPr lang="ja-JP" altLang="ja-JP" sz="4200" dirty="0">
                <a:latin typeface="メイリオ" panose="020B0604030504040204" pitchFamily="50" charset="-128"/>
                <a:ea typeface="メイリオ" panose="020B0604030504040204" pitchFamily="50" charset="-128"/>
              </a:rPr>
              <a:t>のアクセシビリティの確保などにより，</a:t>
            </a:r>
            <a:r>
              <a:rPr lang="ja-JP" altLang="ja-JP" sz="4200" dirty="0" smtClean="0">
                <a:latin typeface="メイリオ" panose="020B0604030504040204" pitchFamily="50" charset="-128"/>
                <a:ea typeface="メイリオ" panose="020B0604030504040204" pitchFamily="50" charset="-128"/>
              </a:rPr>
              <a:t>デジタルデバイドの</a:t>
            </a:r>
            <a:r>
              <a:rPr lang="en-US" altLang="ja-JP" sz="4200" dirty="0" smtClean="0">
                <a:latin typeface="メイリオ" panose="020B0604030504040204" pitchFamily="50" charset="-128"/>
                <a:ea typeface="メイリオ" panose="020B0604030504040204" pitchFamily="50" charset="-128"/>
              </a:rPr>
              <a:t/>
            </a:r>
            <a:br>
              <a:rPr lang="en-US" altLang="ja-JP" sz="4200" dirty="0" smtClean="0">
                <a:latin typeface="メイリオ" panose="020B0604030504040204" pitchFamily="50" charset="-128"/>
                <a:ea typeface="メイリオ" panose="020B0604030504040204" pitchFamily="50" charset="-128"/>
              </a:rPr>
            </a:br>
            <a:r>
              <a:rPr lang="en-US" altLang="ja-JP" sz="4200" dirty="0" smtClean="0">
                <a:latin typeface="メイリオ" panose="020B0604030504040204" pitchFamily="50" charset="-128"/>
                <a:ea typeface="メイリオ" panose="020B0604030504040204" pitchFamily="50" charset="-128"/>
              </a:rPr>
              <a:t>      </a:t>
            </a:r>
            <a:r>
              <a:rPr lang="ja-JP" altLang="ja-JP" sz="4200" dirty="0" smtClean="0">
                <a:latin typeface="メイリオ" panose="020B0604030504040204" pitchFamily="50" charset="-128"/>
                <a:ea typeface="メイリオ" panose="020B0604030504040204" pitchFamily="50" charset="-128"/>
              </a:rPr>
              <a:t>解消</a:t>
            </a:r>
            <a:r>
              <a:rPr lang="ja-JP" altLang="ja-JP" sz="4200" dirty="0">
                <a:latin typeface="メイリオ" panose="020B0604030504040204" pitchFamily="50" charset="-128"/>
                <a:ea typeface="メイリオ" panose="020B0604030504040204" pitchFamily="50" charset="-128"/>
              </a:rPr>
              <a:t>に</a:t>
            </a:r>
            <a:r>
              <a:rPr lang="ja-JP" altLang="ja-JP" sz="4200" dirty="0" smtClean="0">
                <a:latin typeface="メイリオ" panose="020B0604030504040204" pitchFamily="50" charset="-128"/>
                <a:ea typeface="メイリオ" panose="020B0604030504040204" pitchFamily="50" charset="-128"/>
              </a:rPr>
              <a:t>努め</a:t>
            </a:r>
            <a:r>
              <a:rPr lang="ja-JP" altLang="en-US" sz="4200" dirty="0" smtClean="0">
                <a:latin typeface="メイリオ" panose="020B0604030504040204" pitchFamily="50" charset="-128"/>
                <a:ea typeface="メイリオ" panose="020B0604030504040204" pitchFamily="50" charset="-128"/>
              </a:rPr>
              <a:t>る</a:t>
            </a:r>
            <a:r>
              <a:rPr lang="ja-JP" altLang="ja-JP" sz="4200" dirty="0" smtClean="0">
                <a:latin typeface="メイリオ" panose="020B0604030504040204" pitchFamily="50" charset="-128"/>
                <a:ea typeface="メイリオ" panose="020B0604030504040204" pitchFamily="50" charset="-128"/>
              </a:rPr>
              <a:t>。</a:t>
            </a:r>
            <a:endParaRPr lang="ja-JP" altLang="ja-JP" sz="4200" dirty="0">
              <a:latin typeface="メイリオ" panose="020B0604030504040204" pitchFamily="50" charset="-128"/>
              <a:ea typeface="メイリオ" panose="020B0604030504040204" pitchFamily="50" charset="-128"/>
            </a:endParaRPr>
          </a:p>
          <a:p>
            <a:pPr marL="0" indent="0">
              <a:buNone/>
            </a:pPr>
            <a:endParaRPr lang="ja-JP" altLang="en-US" dirty="0"/>
          </a:p>
          <a:p>
            <a:pPr marL="0" indent="0">
              <a:buNone/>
            </a:pPr>
            <a:endParaRPr kumimoji="1" lang="ja-JP" altLang="en-US" dirty="0"/>
          </a:p>
        </p:txBody>
      </p:sp>
      <p:sp>
        <p:nvSpPr>
          <p:cNvPr id="4" name="タイトル 1"/>
          <p:cNvSpPr>
            <a:spLocks noGrp="1"/>
          </p:cNvSpPr>
          <p:nvPr>
            <p:ph type="title"/>
          </p:nvPr>
        </p:nvSpPr>
        <p:spPr>
          <a:xfrm>
            <a:off x="838200" y="365125"/>
            <a:ext cx="10515600" cy="892175"/>
          </a:xfrm>
        </p:spPr>
        <p:txBody>
          <a:bodyPr>
            <a:normAutofit fontScale="90000"/>
          </a:bodyPr>
          <a:lstStyle/>
          <a:p>
            <a:pPr algn="ctr"/>
            <a:r>
              <a:rPr lang="ja-JP" altLang="en-US" sz="4000" dirty="0" smtClean="0">
                <a:latin typeface="メイリオ" panose="020B0604030504040204" pitchFamily="50" charset="-128"/>
                <a:ea typeface="メイリオ" panose="020B0604030504040204" pitchFamily="50" charset="-128"/>
              </a:rPr>
              <a:t>官民</a:t>
            </a:r>
            <a:r>
              <a:rPr lang="ja-JP" altLang="en-US" sz="4000" dirty="0">
                <a:latin typeface="メイリオ" panose="020B0604030504040204" pitchFamily="50" charset="-128"/>
                <a:ea typeface="メイリオ" panose="020B0604030504040204" pitchFamily="50" charset="-128"/>
              </a:rPr>
              <a:t>データ活用推進</a:t>
            </a:r>
            <a:r>
              <a:rPr lang="ja-JP" altLang="en-US" sz="4000" dirty="0" smtClean="0">
                <a:latin typeface="メイリオ" panose="020B0604030504040204" pitchFamily="50" charset="-128"/>
                <a:ea typeface="メイリオ" panose="020B0604030504040204" pitchFamily="50" charset="-128"/>
              </a:rPr>
              <a:t>に関する施策の</a:t>
            </a:r>
            <a:r>
              <a:rPr lang="en-US" altLang="ja-JP" sz="4000" dirty="0" smtClean="0">
                <a:latin typeface="メイリオ" panose="020B0604030504040204" pitchFamily="50" charset="-128"/>
                <a:ea typeface="メイリオ" panose="020B0604030504040204" pitchFamily="50" charset="-128"/>
              </a:rPr>
              <a:t/>
            </a:r>
            <a:br>
              <a:rPr lang="en-US" altLang="ja-JP" sz="4000" dirty="0" smtClean="0">
                <a:latin typeface="メイリオ" panose="020B0604030504040204" pitchFamily="50" charset="-128"/>
                <a:ea typeface="メイリオ" panose="020B0604030504040204" pitchFamily="50" charset="-128"/>
              </a:rPr>
            </a:br>
            <a:r>
              <a:rPr lang="ja-JP" altLang="en-US" sz="4000" dirty="0" smtClean="0">
                <a:latin typeface="メイリオ" panose="020B0604030504040204" pitchFamily="50" charset="-128"/>
                <a:ea typeface="メイリオ" panose="020B0604030504040204" pitchFamily="50" charset="-128"/>
              </a:rPr>
              <a:t>基本的</a:t>
            </a:r>
            <a:r>
              <a:rPr lang="ja-JP" altLang="en-US" sz="4000" dirty="0">
                <a:latin typeface="メイリオ" panose="020B0604030504040204" pitchFamily="50" charset="-128"/>
                <a:ea typeface="メイリオ" panose="020B0604030504040204" pitchFamily="50" charset="-128"/>
              </a:rPr>
              <a:t>な</a:t>
            </a:r>
            <a:r>
              <a:rPr lang="ja-JP" altLang="en-US" sz="4000" dirty="0" smtClean="0">
                <a:latin typeface="メイリオ" panose="020B0604030504040204" pitchFamily="50" charset="-128"/>
                <a:ea typeface="メイリオ" panose="020B0604030504040204" pitchFamily="50" charset="-128"/>
              </a:rPr>
              <a:t>方針（県総合計画における位置付け） </a:t>
            </a:r>
            <a:endParaRPr kumimoji="1" lang="ja-JP" altLang="en-US" sz="4000"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55176997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520700" y="330200"/>
            <a:ext cx="11087100" cy="6227354"/>
          </a:xfrm>
        </p:spPr>
        <p:txBody>
          <a:bodyPr>
            <a:normAutofit lnSpcReduction="10000"/>
          </a:bodyPr>
          <a:lstStyle/>
          <a:p>
            <a:pPr marL="0" indent="0">
              <a:buNone/>
            </a:pPr>
            <a:r>
              <a:rPr lang="ja-JP" altLang="ja-JP" sz="2200" b="1" dirty="0">
                <a:latin typeface="メイリオ" panose="020B0604030504040204" pitchFamily="50" charset="-128"/>
                <a:ea typeface="メイリオ" panose="020B0604030504040204" pitchFamily="50" charset="-128"/>
              </a:rPr>
              <a:t>〇「情報システムに係る規格の整備及び互換性の確保等に係る取組</a:t>
            </a:r>
            <a:r>
              <a:rPr lang="ja-JP" altLang="ja-JP" sz="2200" b="1" dirty="0" smtClean="0">
                <a:latin typeface="メイリオ" panose="020B0604030504040204" pitchFamily="50" charset="-128"/>
                <a:ea typeface="メイリオ" panose="020B0604030504040204" pitchFamily="50" charset="-128"/>
              </a:rPr>
              <a:t>」</a:t>
            </a:r>
            <a:r>
              <a:rPr lang="en-US" altLang="ja-JP" sz="2200" b="1" dirty="0" smtClean="0">
                <a:latin typeface="メイリオ" panose="020B0604030504040204" pitchFamily="50" charset="-128"/>
                <a:ea typeface="メイリオ" panose="020B0604030504040204" pitchFamily="50" charset="-128"/>
              </a:rPr>
              <a:t/>
            </a:r>
            <a:br>
              <a:rPr lang="en-US" altLang="ja-JP" sz="2200" b="1" dirty="0" smtClean="0">
                <a:latin typeface="メイリオ" panose="020B0604030504040204" pitchFamily="50" charset="-128"/>
                <a:ea typeface="メイリオ" panose="020B0604030504040204" pitchFamily="50" charset="-128"/>
              </a:rPr>
            </a:br>
            <a:r>
              <a:rPr lang="en-US" altLang="ja-JP" sz="2200" b="1" dirty="0" smtClean="0">
                <a:latin typeface="メイリオ" panose="020B0604030504040204" pitchFamily="50" charset="-128"/>
                <a:ea typeface="メイリオ" panose="020B0604030504040204" pitchFamily="50" charset="-128"/>
              </a:rPr>
              <a:t>   </a:t>
            </a:r>
            <a:r>
              <a:rPr lang="ja-JP" altLang="ja-JP" sz="2200" b="1" dirty="0" smtClean="0">
                <a:latin typeface="メイリオ" panose="020B0604030504040204" pitchFamily="50" charset="-128"/>
                <a:ea typeface="メイリオ" panose="020B0604030504040204" pitchFamily="50" charset="-128"/>
              </a:rPr>
              <a:t>（標準化</a:t>
            </a:r>
            <a:r>
              <a:rPr lang="ja-JP" altLang="ja-JP" sz="2200" b="1" dirty="0">
                <a:latin typeface="メイリオ" panose="020B0604030504040204" pitchFamily="50" charset="-128"/>
                <a:ea typeface="メイリオ" panose="020B0604030504040204" pitchFamily="50" charset="-128"/>
              </a:rPr>
              <a:t>、デジタル化、システム改革、</a:t>
            </a:r>
            <a:r>
              <a:rPr lang="en-US" altLang="ja-JP" sz="2200" b="1" dirty="0">
                <a:latin typeface="メイリオ" panose="020B0604030504040204" pitchFamily="50" charset="-128"/>
                <a:ea typeface="メイリオ" panose="020B0604030504040204" pitchFamily="50" charset="-128"/>
              </a:rPr>
              <a:t>BPR</a:t>
            </a:r>
            <a:r>
              <a:rPr lang="ja-JP" altLang="ja-JP" sz="2200" b="1" dirty="0">
                <a:latin typeface="メイリオ" panose="020B0604030504040204" pitchFamily="50" charset="-128"/>
                <a:ea typeface="メイリオ" panose="020B0604030504040204" pitchFamily="50" charset="-128"/>
              </a:rPr>
              <a:t>）に</a:t>
            </a:r>
            <a:r>
              <a:rPr lang="ja-JP" altLang="ja-JP" sz="2200" b="1" dirty="0" smtClean="0">
                <a:latin typeface="メイリオ" panose="020B0604030504040204" pitchFamily="50" charset="-128"/>
                <a:ea typeface="メイリオ" panose="020B0604030504040204" pitchFamily="50" charset="-128"/>
              </a:rPr>
              <a:t>ついて</a:t>
            </a:r>
            <a:r>
              <a:rPr lang="en-US" altLang="ja-JP" sz="2200" b="1" dirty="0" smtClean="0">
                <a:latin typeface="メイリオ" panose="020B0604030504040204" pitchFamily="50" charset="-128"/>
                <a:ea typeface="メイリオ" panose="020B0604030504040204" pitchFamily="50" charset="-128"/>
              </a:rPr>
              <a:t/>
            </a:r>
            <a:br>
              <a:rPr lang="en-US" altLang="ja-JP" sz="2200" b="1" dirty="0" smtClean="0">
                <a:latin typeface="メイリオ" panose="020B0604030504040204" pitchFamily="50" charset="-128"/>
                <a:ea typeface="メイリオ" panose="020B0604030504040204" pitchFamily="50" charset="-128"/>
              </a:rPr>
            </a:br>
            <a:r>
              <a:rPr lang="en-US" altLang="ja-JP" sz="2200" dirty="0" smtClean="0">
                <a:latin typeface="メイリオ" panose="020B0604030504040204" pitchFamily="50" charset="-128"/>
                <a:ea typeface="メイリオ" panose="020B0604030504040204" pitchFamily="50" charset="-128"/>
              </a:rPr>
              <a:t>  </a:t>
            </a:r>
            <a:r>
              <a:rPr lang="ja-JP" altLang="en-US" sz="2000" dirty="0" smtClean="0">
                <a:latin typeface="メイリオ" panose="020B0604030504040204" pitchFamily="50" charset="-128"/>
                <a:ea typeface="メイリオ" panose="020B0604030504040204" pitchFamily="50" charset="-128"/>
              </a:rPr>
              <a:t>・</a:t>
            </a:r>
            <a:r>
              <a:rPr lang="ja-JP" altLang="en-US" sz="2000" b="1" dirty="0" smtClean="0">
                <a:latin typeface="メイリオ" panose="020B0604030504040204" pitchFamily="50" charset="-128"/>
                <a:ea typeface="メイリオ" panose="020B0604030504040204" pitchFamily="50" charset="-128"/>
              </a:rPr>
              <a:t>　</a:t>
            </a:r>
            <a:r>
              <a:rPr lang="ja-JP" altLang="ja-JP" sz="2000" dirty="0" smtClean="0">
                <a:latin typeface="メイリオ" panose="020B0604030504040204" pitchFamily="50" charset="-128"/>
                <a:ea typeface="メイリオ" panose="020B0604030504040204" pitchFamily="50" charset="-128"/>
              </a:rPr>
              <a:t>住民サービスの向上を図るため，市町村と共同し，「いばらき電子申請・届出サービ</a:t>
            </a:r>
            <a:r>
              <a:rPr lang="ja-JP" altLang="en-US" sz="2000" dirty="0" smtClean="0">
                <a:latin typeface="メイリオ" panose="020B0604030504040204" pitchFamily="50" charset="-128"/>
                <a:ea typeface="メイリオ" panose="020B0604030504040204" pitchFamily="50" charset="-128"/>
              </a:rPr>
              <a:t>ス</a:t>
            </a:r>
            <a:r>
              <a:rPr lang="ja-JP" altLang="ja-JP" sz="2000" dirty="0" smtClean="0">
                <a:latin typeface="メイリオ" panose="020B0604030504040204" pitchFamily="50" charset="-128"/>
                <a:ea typeface="メイリオ" panose="020B0604030504040204" pitchFamily="50" charset="-128"/>
              </a:rPr>
              <a:t>」</a:t>
            </a:r>
            <a:r>
              <a:rPr lang="en-US" altLang="ja-JP" sz="2000" dirty="0" smtClean="0">
                <a:latin typeface="メイリオ" panose="020B0604030504040204" pitchFamily="50" charset="-128"/>
                <a:ea typeface="メイリオ" panose="020B0604030504040204" pitchFamily="50" charset="-128"/>
              </a:rPr>
              <a:t/>
            </a:r>
            <a:br>
              <a:rPr lang="en-US" altLang="ja-JP" sz="2000" dirty="0" smtClean="0">
                <a:latin typeface="メイリオ" panose="020B0604030504040204" pitchFamily="50" charset="-128"/>
                <a:ea typeface="メイリオ" panose="020B0604030504040204" pitchFamily="50" charset="-128"/>
              </a:rPr>
            </a:br>
            <a:r>
              <a:rPr lang="ja-JP" altLang="en-US" sz="2000" dirty="0" smtClean="0">
                <a:latin typeface="メイリオ" panose="020B0604030504040204" pitchFamily="50" charset="-128"/>
                <a:ea typeface="メイリオ" panose="020B0604030504040204" pitchFamily="50" charset="-128"/>
              </a:rPr>
              <a:t>　　</a:t>
            </a:r>
            <a:r>
              <a:rPr lang="ja-JP" altLang="ja-JP" sz="2000" dirty="0" smtClean="0">
                <a:latin typeface="メイリオ" panose="020B0604030504040204" pitchFamily="50" charset="-128"/>
                <a:ea typeface="メイリオ" panose="020B0604030504040204" pitchFamily="50" charset="-128"/>
              </a:rPr>
              <a:t>システム，「統合型ＧＩＳ（地理情報システム）」の利用や，共通業務の自治体クラウド</a:t>
            </a:r>
            <a:r>
              <a:rPr lang="en-US" altLang="ja-JP" sz="2000" dirty="0" smtClean="0">
                <a:latin typeface="メイリオ" panose="020B0604030504040204" pitchFamily="50" charset="-128"/>
                <a:ea typeface="メイリオ" panose="020B0604030504040204" pitchFamily="50" charset="-128"/>
              </a:rPr>
              <a:t/>
            </a:r>
            <a:br>
              <a:rPr lang="en-US" altLang="ja-JP" sz="2000" dirty="0" smtClean="0">
                <a:latin typeface="メイリオ" panose="020B0604030504040204" pitchFamily="50" charset="-128"/>
                <a:ea typeface="メイリオ" panose="020B0604030504040204" pitchFamily="50" charset="-128"/>
              </a:rPr>
            </a:br>
            <a:r>
              <a:rPr lang="ja-JP" altLang="en-US" sz="2000" dirty="0" smtClean="0">
                <a:latin typeface="メイリオ" panose="020B0604030504040204" pitchFamily="50" charset="-128"/>
                <a:ea typeface="メイリオ" panose="020B0604030504040204" pitchFamily="50" charset="-128"/>
              </a:rPr>
              <a:t>　　</a:t>
            </a:r>
            <a:r>
              <a:rPr lang="ja-JP" altLang="ja-JP" sz="2000" dirty="0" smtClean="0">
                <a:latin typeface="メイリオ" panose="020B0604030504040204" pitchFamily="50" charset="-128"/>
                <a:ea typeface="メイリオ" panose="020B0604030504040204" pitchFamily="50" charset="-128"/>
              </a:rPr>
              <a:t>化を推進。【</a:t>
            </a:r>
            <a:r>
              <a:rPr lang="ja-JP" altLang="ja-JP" sz="2000" dirty="0">
                <a:latin typeface="メイリオ" panose="020B0604030504040204" pitchFamily="50" charset="-128"/>
                <a:ea typeface="メイリオ" panose="020B0604030504040204" pitchFamily="50" charset="-128"/>
              </a:rPr>
              <a:t>再掲</a:t>
            </a:r>
            <a:r>
              <a:rPr lang="ja-JP" altLang="ja-JP" sz="2000" dirty="0" smtClean="0">
                <a:latin typeface="メイリオ" panose="020B0604030504040204" pitchFamily="50" charset="-128"/>
                <a:ea typeface="メイリオ" panose="020B0604030504040204" pitchFamily="50" charset="-128"/>
              </a:rPr>
              <a:t>】</a:t>
            </a:r>
            <a:r>
              <a:rPr lang="en-US" altLang="ja-JP" sz="2000" dirty="0" smtClean="0">
                <a:latin typeface="メイリオ" panose="020B0604030504040204" pitchFamily="50" charset="-128"/>
                <a:ea typeface="メイリオ" panose="020B0604030504040204" pitchFamily="50" charset="-128"/>
              </a:rPr>
              <a:t/>
            </a:r>
            <a:br>
              <a:rPr lang="en-US" altLang="ja-JP" sz="2000" dirty="0" smtClean="0">
                <a:latin typeface="メイリオ" panose="020B0604030504040204" pitchFamily="50" charset="-128"/>
                <a:ea typeface="メイリオ" panose="020B0604030504040204" pitchFamily="50" charset="-128"/>
              </a:rPr>
            </a:br>
            <a:r>
              <a:rPr lang="en-US" altLang="ja-JP" sz="2000" dirty="0" smtClean="0">
                <a:latin typeface="メイリオ" panose="020B0604030504040204" pitchFamily="50" charset="-128"/>
                <a:ea typeface="メイリオ" panose="020B0604030504040204" pitchFamily="50" charset="-128"/>
              </a:rPr>
              <a:t/>
            </a:r>
            <a:br>
              <a:rPr lang="en-US" altLang="ja-JP" sz="2000" dirty="0" smtClean="0">
                <a:latin typeface="メイリオ" panose="020B0604030504040204" pitchFamily="50" charset="-128"/>
                <a:ea typeface="メイリオ" panose="020B0604030504040204" pitchFamily="50" charset="-128"/>
              </a:rPr>
            </a:br>
            <a:r>
              <a:rPr lang="ja-JP" altLang="en-US" sz="2000" dirty="0">
                <a:latin typeface="メイリオ" panose="020B0604030504040204" pitchFamily="50" charset="-128"/>
                <a:ea typeface="メイリオ" panose="020B0604030504040204" pitchFamily="50" charset="-128"/>
              </a:rPr>
              <a:t> </a:t>
            </a:r>
            <a:r>
              <a:rPr lang="ja-JP" altLang="en-US" sz="2000" dirty="0" smtClean="0">
                <a:latin typeface="メイリオ" panose="020B0604030504040204" pitchFamily="50" charset="-128"/>
                <a:ea typeface="メイリオ" panose="020B0604030504040204" pitchFamily="50" charset="-128"/>
              </a:rPr>
              <a:t> ・　</a:t>
            </a:r>
            <a:r>
              <a:rPr lang="ja-JP" altLang="ja-JP" sz="2000" dirty="0">
                <a:latin typeface="メイリオ" panose="020B0604030504040204" pitchFamily="50" charset="-128"/>
                <a:ea typeface="メイリオ" panose="020B0604030504040204" pitchFamily="50" charset="-128"/>
              </a:rPr>
              <a:t>ＩＣＴの積極的な活用により，勤務場所や勤務時間に捉われず効率的に仕事が</a:t>
            </a:r>
            <a:r>
              <a:rPr lang="ja-JP" altLang="ja-JP" sz="2000" dirty="0" smtClean="0">
                <a:latin typeface="メイリオ" panose="020B0604030504040204" pitchFamily="50" charset="-128"/>
                <a:ea typeface="メイリオ" panose="020B0604030504040204" pitchFamily="50" charset="-128"/>
              </a:rPr>
              <a:t>できる環境</a:t>
            </a:r>
            <a:r>
              <a:rPr lang="en-US" altLang="ja-JP" sz="2000" dirty="0" smtClean="0">
                <a:latin typeface="メイリオ" panose="020B0604030504040204" pitchFamily="50" charset="-128"/>
                <a:ea typeface="メイリオ" panose="020B0604030504040204" pitchFamily="50" charset="-128"/>
              </a:rPr>
              <a:t/>
            </a:r>
            <a:br>
              <a:rPr lang="en-US" altLang="ja-JP" sz="2000" dirty="0" smtClean="0">
                <a:latin typeface="メイリオ" panose="020B0604030504040204" pitchFamily="50" charset="-128"/>
                <a:ea typeface="メイリオ" panose="020B0604030504040204" pitchFamily="50" charset="-128"/>
              </a:rPr>
            </a:br>
            <a:r>
              <a:rPr lang="ja-JP" altLang="en-US" sz="2000" dirty="0" smtClean="0">
                <a:latin typeface="メイリオ" panose="020B0604030504040204" pitchFamily="50" charset="-128"/>
                <a:ea typeface="メイリオ" panose="020B0604030504040204" pitchFamily="50" charset="-128"/>
              </a:rPr>
              <a:t>　　</a:t>
            </a:r>
            <a:r>
              <a:rPr lang="ja-JP" altLang="ja-JP" sz="2000" dirty="0" err="1" smtClean="0">
                <a:latin typeface="メイリオ" panose="020B0604030504040204" pitchFamily="50" charset="-128"/>
                <a:ea typeface="メイリオ" panose="020B0604030504040204" pitchFamily="50" charset="-128"/>
              </a:rPr>
              <a:t>づ</a:t>
            </a:r>
            <a:r>
              <a:rPr lang="ja-JP" altLang="ja-JP" sz="2000" dirty="0" smtClean="0">
                <a:latin typeface="メイリオ" panose="020B0604030504040204" pitchFamily="50" charset="-128"/>
                <a:ea typeface="メイリオ" panose="020B0604030504040204" pitchFamily="50" charset="-128"/>
              </a:rPr>
              <a:t>くり</a:t>
            </a:r>
            <a:r>
              <a:rPr lang="ja-JP" altLang="ja-JP" sz="2000" dirty="0">
                <a:latin typeface="メイリオ" panose="020B0604030504040204" pitchFamily="50" charset="-128"/>
                <a:ea typeface="メイリオ" panose="020B0604030504040204" pitchFamily="50" charset="-128"/>
              </a:rPr>
              <a:t>を</a:t>
            </a:r>
            <a:r>
              <a:rPr lang="ja-JP" altLang="ja-JP" sz="2000" dirty="0" smtClean="0">
                <a:latin typeface="メイリオ" panose="020B0604030504040204" pitchFamily="50" charset="-128"/>
                <a:ea typeface="メイリオ" panose="020B0604030504040204" pitchFamily="50" charset="-128"/>
              </a:rPr>
              <a:t>進め</a:t>
            </a:r>
            <a:r>
              <a:rPr lang="ja-JP" altLang="en-US" sz="2000" dirty="0" smtClean="0">
                <a:latin typeface="メイリオ" panose="020B0604030504040204" pitchFamily="50" charset="-128"/>
                <a:ea typeface="メイリオ" panose="020B0604030504040204" pitchFamily="50" charset="-128"/>
              </a:rPr>
              <a:t>る</a:t>
            </a:r>
            <a:r>
              <a:rPr lang="ja-JP" altLang="ja-JP" sz="2000" dirty="0" smtClean="0">
                <a:latin typeface="メイリオ" panose="020B0604030504040204" pitchFamily="50" charset="-128"/>
                <a:ea typeface="メイリオ" panose="020B0604030504040204" pitchFamily="50" charset="-128"/>
              </a:rPr>
              <a:t>。</a:t>
            </a:r>
            <a:r>
              <a:rPr lang="ja-JP" altLang="ja-JP" sz="2000" dirty="0">
                <a:latin typeface="メイリオ" panose="020B0604030504040204" pitchFamily="50" charset="-128"/>
                <a:ea typeface="メイリオ" panose="020B0604030504040204" pitchFamily="50" charset="-128"/>
              </a:rPr>
              <a:t>また，業務の更なる効率化のため，ＡＩやＲＰＡの導入を</a:t>
            </a:r>
            <a:r>
              <a:rPr lang="ja-JP" altLang="ja-JP" sz="2000" dirty="0" smtClean="0">
                <a:latin typeface="メイリオ" panose="020B0604030504040204" pitchFamily="50" charset="-128"/>
                <a:ea typeface="メイリオ" panose="020B0604030504040204" pitchFamily="50" charset="-128"/>
              </a:rPr>
              <a:t>図</a:t>
            </a:r>
            <a:r>
              <a:rPr lang="ja-JP" altLang="en-US" sz="2000" dirty="0" smtClean="0">
                <a:latin typeface="メイリオ" panose="020B0604030504040204" pitchFamily="50" charset="-128"/>
                <a:ea typeface="メイリオ" panose="020B0604030504040204" pitchFamily="50" charset="-128"/>
              </a:rPr>
              <a:t>る</a:t>
            </a:r>
            <a:r>
              <a:rPr lang="ja-JP" altLang="ja-JP" sz="2000" dirty="0" smtClean="0">
                <a:latin typeface="メイリオ" panose="020B0604030504040204" pitchFamily="50" charset="-128"/>
                <a:ea typeface="メイリオ" panose="020B0604030504040204" pitchFamily="50" charset="-128"/>
              </a:rPr>
              <a:t>。</a:t>
            </a:r>
            <a:endParaRPr lang="en-US" altLang="ja-JP" sz="2000" dirty="0">
              <a:latin typeface="メイリオ" panose="020B0604030504040204" pitchFamily="50" charset="-128"/>
              <a:ea typeface="メイリオ" panose="020B0604030504040204" pitchFamily="50" charset="-128"/>
            </a:endParaRPr>
          </a:p>
          <a:p>
            <a:pPr marL="0" indent="0">
              <a:buNone/>
            </a:pPr>
            <a:r>
              <a:rPr lang="ja-JP" altLang="en-US" sz="2000" dirty="0" smtClean="0">
                <a:latin typeface="メイリオ" panose="020B0604030504040204" pitchFamily="50" charset="-128"/>
                <a:ea typeface="メイリオ" panose="020B0604030504040204" pitchFamily="50" charset="-128"/>
              </a:rPr>
              <a:t>　　</a:t>
            </a:r>
            <a:r>
              <a:rPr lang="en-US" altLang="ja-JP" sz="2000" dirty="0">
                <a:latin typeface="メイリオ" panose="020B0604030504040204" pitchFamily="50" charset="-128"/>
                <a:ea typeface="メイリオ" panose="020B0604030504040204" pitchFamily="50" charset="-128"/>
              </a:rPr>
              <a:t>〈</a:t>
            </a:r>
            <a:r>
              <a:rPr lang="ja-JP" altLang="ja-JP" sz="2000" dirty="0" smtClean="0">
                <a:latin typeface="メイリオ" panose="020B0604030504040204" pitchFamily="50" charset="-128"/>
                <a:ea typeface="メイリオ" panose="020B0604030504040204" pitchFamily="50" charset="-128"/>
              </a:rPr>
              <a:t>主</a:t>
            </a:r>
            <a:r>
              <a:rPr lang="ja-JP" altLang="ja-JP" sz="2000" dirty="0">
                <a:latin typeface="メイリオ" panose="020B0604030504040204" pitchFamily="50" charset="-128"/>
                <a:ea typeface="メイリオ" panose="020B0604030504040204" pitchFamily="50" charset="-128"/>
              </a:rPr>
              <a:t>な推進</a:t>
            </a:r>
            <a:r>
              <a:rPr lang="ja-JP" altLang="ja-JP" sz="2000" dirty="0" smtClean="0">
                <a:latin typeface="メイリオ" panose="020B0604030504040204" pitchFamily="50" charset="-128"/>
                <a:ea typeface="メイリオ" panose="020B0604030504040204" pitchFamily="50" charset="-128"/>
              </a:rPr>
              <a:t>方策</a:t>
            </a:r>
            <a:r>
              <a:rPr lang="en-US" altLang="ja-JP" sz="2000" dirty="0" smtClean="0">
                <a:latin typeface="メイリオ" panose="020B0604030504040204" pitchFamily="50" charset="-128"/>
                <a:ea typeface="メイリオ" panose="020B0604030504040204" pitchFamily="50" charset="-128"/>
              </a:rPr>
              <a:t>〉</a:t>
            </a:r>
            <a:endParaRPr lang="ja-JP" altLang="ja-JP" sz="2000" dirty="0">
              <a:latin typeface="メイリオ" panose="020B0604030504040204" pitchFamily="50" charset="-128"/>
              <a:ea typeface="メイリオ" panose="020B0604030504040204" pitchFamily="50" charset="-128"/>
            </a:endParaRPr>
          </a:p>
          <a:p>
            <a:pPr marL="0" indent="0">
              <a:buNone/>
            </a:pPr>
            <a:r>
              <a:rPr lang="ja-JP" altLang="en-US" sz="2000" dirty="0" smtClean="0">
                <a:latin typeface="メイリオ" panose="020B0604030504040204" pitchFamily="50" charset="-128"/>
                <a:ea typeface="メイリオ" panose="020B0604030504040204" pitchFamily="50" charset="-128"/>
              </a:rPr>
              <a:t>　　　</a:t>
            </a:r>
            <a:r>
              <a:rPr lang="ja-JP" altLang="ja-JP" sz="2000" dirty="0" smtClean="0">
                <a:latin typeface="メイリオ" panose="020B0604030504040204" pitchFamily="50" charset="-128"/>
                <a:ea typeface="メイリオ" panose="020B0604030504040204" pitchFamily="50" charset="-128"/>
              </a:rPr>
              <a:t>テレワーク</a:t>
            </a:r>
            <a:r>
              <a:rPr lang="ja-JP" altLang="ja-JP" sz="2000" dirty="0">
                <a:latin typeface="メイリオ" panose="020B0604030504040204" pitchFamily="50" charset="-128"/>
                <a:ea typeface="メイリオ" panose="020B0604030504040204" pitchFamily="50" charset="-128"/>
              </a:rPr>
              <a:t>･</a:t>
            </a:r>
            <a:r>
              <a:rPr lang="en-US" altLang="ja-JP" sz="2000" dirty="0" smtClean="0">
                <a:latin typeface="メイリオ" panose="020B0604030504040204" pitchFamily="50" charset="-128"/>
                <a:ea typeface="メイリオ" panose="020B0604030504040204" pitchFamily="50" charset="-128"/>
              </a:rPr>
              <a:t>BYOD</a:t>
            </a:r>
            <a:r>
              <a:rPr lang="ja-JP" altLang="ja-JP" sz="2000" dirty="0" smtClean="0">
                <a:latin typeface="メイリオ" panose="020B0604030504040204" pitchFamily="50" charset="-128"/>
                <a:ea typeface="メイリオ" panose="020B0604030504040204" pitchFamily="50" charset="-128"/>
              </a:rPr>
              <a:t>環境</a:t>
            </a:r>
            <a:r>
              <a:rPr lang="ja-JP" altLang="ja-JP" sz="2000" dirty="0">
                <a:latin typeface="メイリオ" panose="020B0604030504040204" pitchFamily="50" charset="-128"/>
                <a:ea typeface="メイリオ" panose="020B0604030504040204" pitchFamily="50" charset="-128"/>
              </a:rPr>
              <a:t>の</a:t>
            </a:r>
            <a:r>
              <a:rPr lang="ja-JP" altLang="ja-JP" sz="2000" dirty="0" smtClean="0">
                <a:latin typeface="メイリオ" panose="020B0604030504040204" pitchFamily="50" charset="-128"/>
                <a:ea typeface="メイリオ" panose="020B0604030504040204" pitchFamily="50" charset="-128"/>
              </a:rPr>
              <a:t>充実</a:t>
            </a:r>
            <a:r>
              <a:rPr lang="ja-JP" altLang="en-US" sz="2000" dirty="0" smtClean="0">
                <a:latin typeface="メイリオ" panose="020B0604030504040204" pitchFamily="50" charset="-128"/>
                <a:ea typeface="メイリオ" panose="020B0604030504040204" pitchFamily="50" charset="-128"/>
              </a:rPr>
              <a:t>，</a:t>
            </a:r>
            <a:r>
              <a:rPr lang="en-US" altLang="ja-JP" sz="2000" dirty="0" smtClean="0">
                <a:latin typeface="メイリオ" panose="020B0604030504040204" pitchFamily="50" charset="-128"/>
                <a:ea typeface="メイリオ" panose="020B0604030504040204" pitchFamily="50" charset="-128"/>
              </a:rPr>
              <a:t>Web </a:t>
            </a:r>
            <a:r>
              <a:rPr lang="ja-JP" altLang="ja-JP" sz="2000" dirty="0">
                <a:latin typeface="メイリオ" panose="020B0604030504040204" pitchFamily="50" charset="-128"/>
                <a:ea typeface="メイリオ" panose="020B0604030504040204" pitchFamily="50" charset="-128"/>
              </a:rPr>
              <a:t>会議のできる環境</a:t>
            </a:r>
            <a:r>
              <a:rPr lang="ja-JP" altLang="ja-JP" sz="2000" dirty="0" smtClean="0">
                <a:latin typeface="メイリオ" panose="020B0604030504040204" pitchFamily="50" charset="-128"/>
                <a:ea typeface="メイリオ" panose="020B0604030504040204" pitchFamily="50" charset="-128"/>
              </a:rPr>
              <a:t>整備</a:t>
            </a:r>
            <a:r>
              <a:rPr lang="ja-JP" altLang="en-US" sz="2000" dirty="0" smtClean="0">
                <a:latin typeface="メイリオ" panose="020B0604030504040204" pitchFamily="50" charset="-128"/>
                <a:ea typeface="メイリオ" panose="020B0604030504040204" pitchFamily="50" charset="-128"/>
              </a:rPr>
              <a:t>，</a:t>
            </a:r>
            <a:r>
              <a:rPr lang="ja-JP" altLang="ja-JP" sz="2000" dirty="0" smtClean="0">
                <a:latin typeface="メイリオ" panose="020B0604030504040204" pitchFamily="50" charset="-128"/>
                <a:ea typeface="メイリオ" panose="020B0604030504040204" pitchFamily="50" charset="-128"/>
              </a:rPr>
              <a:t>ＡＩ</a:t>
            </a:r>
            <a:r>
              <a:rPr lang="ja-JP" altLang="ja-JP" sz="2000" dirty="0">
                <a:latin typeface="メイリオ" panose="020B0604030504040204" pitchFamily="50" charset="-128"/>
                <a:ea typeface="メイリオ" panose="020B0604030504040204" pitchFamily="50" charset="-128"/>
              </a:rPr>
              <a:t>やＲＰＡの</a:t>
            </a:r>
            <a:r>
              <a:rPr lang="ja-JP" altLang="ja-JP" sz="2000" dirty="0" smtClean="0">
                <a:latin typeface="メイリオ" panose="020B0604030504040204" pitchFamily="50" charset="-128"/>
                <a:ea typeface="メイリオ" panose="020B0604030504040204" pitchFamily="50" charset="-128"/>
              </a:rPr>
              <a:t>導入</a:t>
            </a:r>
            <a:r>
              <a:rPr lang="ja-JP" altLang="en-US" sz="2000" dirty="0" smtClean="0">
                <a:latin typeface="メイリオ" panose="020B0604030504040204" pitchFamily="50" charset="-128"/>
                <a:ea typeface="メイリオ" panose="020B0604030504040204" pitchFamily="50" charset="-128"/>
              </a:rPr>
              <a:t>　等</a:t>
            </a:r>
            <a:r>
              <a:rPr lang="en-US" altLang="ja-JP" sz="2000" dirty="0" smtClean="0">
                <a:latin typeface="メイリオ" panose="020B0604030504040204" pitchFamily="50" charset="-128"/>
                <a:ea typeface="メイリオ" panose="020B0604030504040204" pitchFamily="50" charset="-128"/>
              </a:rPr>
              <a:t/>
            </a:r>
            <a:br>
              <a:rPr lang="en-US" altLang="ja-JP" sz="2000" dirty="0" smtClean="0">
                <a:latin typeface="メイリオ" panose="020B0604030504040204" pitchFamily="50" charset="-128"/>
                <a:ea typeface="メイリオ" panose="020B0604030504040204" pitchFamily="50" charset="-128"/>
              </a:rPr>
            </a:br>
            <a:r>
              <a:rPr lang="en-US" altLang="ja-JP" sz="2000" dirty="0" smtClean="0">
                <a:latin typeface="メイリオ" panose="020B0604030504040204" pitchFamily="50" charset="-128"/>
                <a:ea typeface="メイリオ" panose="020B0604030504040204" pitchFamily="50" charset="-128"/>
              </a:rPr>
              <a:t/>
            </a:r>
            <a:br>
              <a:rPr lang="en-US" altLang="ja-JP" sz="2000" dirty="0" smtClean="0">
                <a:latin typeface="メイリオ" panose="020B0604030504040204" pitchFamily="50" charset="-128"/>
                <a:ea typeface="メイリオ" panose="020B0604030504040204" pitchFamily="50" charset="-128"/>
              </a:rPr>
            </a:br>
            <a:r>
              <a:rPr lang="ja-JP" altLang="en-US" sz="2000" dirty="0" smtClean="0">
                <a:latin typeface="メイリオ" panose="020B0604030504040204" pitchFamily="50" charset="-128"/>
                <a:ea typeface="メイリオ" panose="020B0604030504040204" pitchFamily="50" charset="-128"/>
              </a:rPr>
              <a:t>  ・　</a:t>
            </a:r>
            <a:r>
              <a:rPr lang="ja-JP" altLang="ja-JP" sz="2000" dirty="0">
                <a:latin typeface="メイリオ" panose="020B0604030504040204" pitchFamily="50" charset="-128"/>
                <a:ea typeface="メイリオ" panose="020B0604030504040204" pitchFamily="50" charset="-128"/>
              </a:rPr>
              <a:t>従来の仕事のやり方に捉われず，非効率な事務の見直しに不断に取り組むなど，県民の</a:t>
            </a:r>
            <a:r>
              <a:rPr lang="ja-JP" altLang="ja-JP" sz="2000" dirty="0" err="1" smtClean="0">
                <a:latin typeface="メイリオ" panose="020B0604030504040204" pitchFamily="50" charset="-128"/>
                <a:ea typeface="メイリオ" panose="020B0604030504040204" pitchFamily="50" charset="-128"/>
              </a:rPr>
              <a:t>た</a:t>
            </a:r>
            <a:r>
              <a:rPr lang="en-US" altLang="ja-JP" sz="2000" dirty="0" smtClean="0">
                <a:latin typeface="メイリオ" panose="020B0604030504040204" pitchFamily="50" charset="-128"/>
                <a:ea typeface="メイリオ" panose="020B0604030504040204" pitchFamily="50" charset="-128"/>
              </a:rPr>
              <a:t/>
            </a:r>
            <a:br>
              <a:rPr lang="en-US" altLang="ja-JP" sz="2000" dirty="0" smtClean="0">
                <a:latin typeface="メイリオ" panose="020B0604030504040204" pitchFamily="50" charset="-128"/>
                <a:ea typeface="メイリオ" panose="020B0604030504040204" pitchFamily="50" charset="-128"/>
              </a:rPr>
            </a:br>
            <a:r>
              <a:rPr lang="ja-JP" altLang="en-US" sz="2000" dirty="0" smtClean="0">
                <a:latin typeface="メイリオ" panose="020B0604030504040204" pitchFamily="50" charset="-128"/>
                <a:ea typeface="メイリオ" panose="020B0604030504040204" pitchFamily="50" charset="-128"/>
              </a:rPr>
              <a:t>　  </a:t>
            </a:r>
            <a:r>
              <a:rPr lang="ja-JP" altLang="ja-JP" sz="2000" dirty="0" err="1" smtClean="0">
                <a:latin typeface="メイリオ" panose="020B0604030504040204" pitchFamily="50" charset="-128"/>
                <a:ea typeface="メイリオ" panose="020B0604030504040204" pitchFamily="50" charset="-128"/>
              </a:rPr>
              <a:t>めに</a:t>
            </a:r>
            <a:r>
              <a:rPr lang="ja-JP" altLang="ja-JP" sz="2000" dirty="0">
                <a:latin typeface="メイリオ" panose="020B0604030504040204" pitchFamily="50" charset="-128"/>
                <a:ea typeface="メイリオ" panose="020B0604030504040204" pitchFamily="50" charset="-128"/>
              </a:rPr>
              <a:t>真に必要な仕事に注力するための最適な事務遂行体制を</a:t>
            </a:r>
            <a:r>
              <a:rPr lang="ja-JP" altLang="ja-JP" sz="2000" dirty="0" smtClean="0">
                <a:latin typeface="メイリオ" panose="020B0604030504040204" pitchFamily="50" charset="-128"/>
                <a:ea typeface="メイリオ" panose="020B0604030504040204" pitchFamily="50" charset="-128"/>
              </a:rPr>
              <a:t>追求。</a:t>
            </a:r>
            <a:endParaRPr lang="en-US" altLang="ja-JP" sz="2000" dirty="0" smtClean="0">
              <a:latin typeface="メイリオ" panose="020B0604030504040204" pitchFamily="50" charset="-128"/>
              <a:ea typeface="メイリオ" panose="020B0604030504040204" pitchFamily="50" charset="-128"/>
            </a:endParaRPr>
          </a:p>
          <a:p>
            <a:pPr marL="0" indent="0">
              <a:buNone/>
            </a:pPr>
            <a:r>
              <a:rPr lang="ja-JP" altLang="en-US" sz="2000" dirty="0">
                <a:latin typeface="メイリオ" panose="020B0604030504040204" pitchFamily="50" charset="-128"/>
                <a:ea typeface="メイリオ" panose="020B0604030504040204" pitchFamily="50" charset="-128"/>
              </a:rPr>
              <a:t>　</a:t>
            </a:r>
            <a:r>
              <a:rPr lang="ja-JP" altLang="en-US" sz="2000" dirty="0" smtClean="0">
                <a:latin typeface="メイリオ" panose="020B0604030504040204" pitchFamily="50" charset="-128"/>
                <a:ea typeface="メイリオ" panose="020B0604030504040204" pitchFamily="50" charset="-128"/>
              </a:rPr>
              <a:t>　</a:t>
            </a:r>
            <a:r>
              <a:rPr lang="en-US" altLang="ja-JP" sz="2000" dirty="0" smtClean="0">
                <a:latin typeface="メイリオ" panose="020B0604030504040204" pitchFamily="50" charset="-128"/>
                <a:ea typeface="メイリオ" panose="020B0604030504040204" pitchFamily="50" charset="-128"/>
              </a:rPr>
              <a:t>〈</a:t>
            </a:r>
            <a:r>
              <a:rPr lang="ja-JP" altLang="en-US" sz="2000" dirty="0" smtClean="0">
                <a:latin typeface="メイリオ" panose="020B0604030504040204" pitchFamily="50" charset="-128"/>
                <a:ea typeface="メイリオ" panose="020B0604030504040204" pitchFamily="50" charset="-128"/>
              </a:rPr>
              <a:t>主な推進方策</a:t>
            </a:r>
            <a:r>
              <a:rPr lang="en-US" altLang="ja-JP" sz="2000" dirty="0" smtClean="0">
                <a:latin typeface="メイリオ" panose="020B0604030504040204" pitchFamily="50" charset="-128"/>
                <a:ea typeface="メイリオ" panose="020B0604030504040204" pitchFamily="50" charset="-128"/>
              </a:rPr>
              <a:t>〉</a:t>
            </a:r>
          </a:p>
          <a:p>
            <a:pPr marL="0" indent="0">
              <a:buNone/>
            </a:pPr>
            <a:r>
              <a:rPr lang="ja-JP" altLang="en-US" sz="2000" dirty="0">
                <a:latin typeface="メイリオ" panose="020B0604030504040204" pitchFamily="50" charset="-128"/>
                <a:ea typeface="メイリオ" panose="020B0604030504040204" pitchFamily="50" charset="-128"/>
              </a:rPr>
              <a:t>　</a:t>
            </a:r>
            <a:r>
              <a:rPr lang="ja-JP" altLang="en-US" sz="2200" dirty="0" smtClean="0">
                <a:latin typeface="メイリオ" panose="020B0604030504040204" pitchFamily="50" charset="-128"/>
                <a:ea typeface="メイリオ" panose="020B0604030504040204" pitchFamily="50" charset="-128"/>
              </a:rPr>
              <a:t>　　</a:t>
            </a:r>
            <a:r>
              <a:rPr lang="ja-JP" altLang="ja-JP" sz="2000" dirty="0" smtClean="0">
                <a:latin typeface="メイリオ" panose="020B0604030504040204" pitchFamily="50" charset="-128"/>
                <a:ea typeface="メイリオ" panose="020B0604030504040204" pitchFamily="50" charset="-128"/>
              </a:rPr>
              <a:t>事務</a:t>
            </a:r>
            <a:r>
              <a:rPr lang="ja-JP" altLang="ja-JP" sz="2000" dirty="0">
                <a:latin typeface="メイリオ" panose="020B0604030504040204" pitchFamily="50" charset="-128"/>
                <a:ea typeface="メイリオ" panose="020B0604030504040204" pitchFamily="50" charset="-128"/>
              </a:rPr>
              <a:t>の廃止・合理化・</a:t>
            </a:r>
            <a:r>
              <a:rPr lang="ja-JP" altLang="ja-JP" sz="2000" dirty="0" smtClean="0">
                <a:latin typeface="メイリオ" panose="020B0604030504040204" pitchFamily="50" charset="-128"/>
                <a:ea typeface="メイリオ" panose="020B0604030504040204" pitchFamily="50" charset="-128"/>
              </a:rPr>
              <a:t>ルール化</a:t>
            </a:r>
            <a:r>
              <a:rPr lang="ja-JP" altLang="en-US" sz="2000" dirty="0" smtClean="0">
                <a:latin typeface="メイリオ" panose="020B0604030504040204" pitchFamily="50" charset="-128"/>
                <a:ea typeface="メイリオ" panose="020B0604030504040204" pitchFamily="50" charset="-128"/>
              </a:rPr>
              <a:t>，</a:t>
            </a:r>
            <a:r>
              <a:rPr lang="ja-JP" altLang="ja-JP" sz="2000" dirty="0" smtClean="0">
                <a:latin typeface="メイリオ" panose="020B0604030504040204" pitchFamily="50" charset="-128"/>
                <a:ea typeface="メイリオ" panose="020B0604030504040204" pitchFamily="50" charset="-128"/>
              </a:rPr>
              <a:t>会議</a:t>
            </a:r>
            <a:r>
              <a:rPr lang="ja-JP" altLang="ja-JP" sz="2000" dirty="0">
                <a:latin typeface="メイリオ" panose="020B0604030504040204" pitchFamily="50" charset="-128"/>
                <a:ea typeface="メイリオ" panose="020B0604030504040204" pitchFamily="50" charset="-128"/>
              </a:rPr>
              <a:t>の廃止・</a:t>
            </a:r>
            <a:r>
              <a:rPr lang="ja-JP" altLang="ja-JP" sz="2000" dirty="0" smtClean="0">
                <a:latin typeface="メイリオ" panose="020B0604030504040204" pitchFamily="50" charset="-128"/>
                <a:ea typeface="メイリオ" panose="020B0604030504040204" pitchFamily="50" charset="-128"/>
              </a:rPr>
              <a:t>効率化</a:t>
            </a:r>
            <a:r>
              <a:rPr lang="ja-JP" altLang="en-US" sz="2000" dirty="0" smtClean="0">
                <a:latin typeface="メイリオ" panose="020B0604030504040204" pitchFamily="50" charset="-128"/>
                <a:ea typeface="メイリオ" panose="020B0604030504040204" pitchFamily="50" charset="-128"/>
              </a:rPr>
              <a:t>　等</a:t>
            </a:r>
            <a:r>
              <a:rPr lang="en-US" altLang="ja-JP" sz="2000" dirty="0" smtClean="0">
                <a:latin typeface="メイリオ" panose="020B0604030504040204" pitchFamily="50" charset="-128"/>
                <a:ea typeface="メイリオ" panose="020B0604030504040204" pitchFamily="50" charset="-128"/>
              </a:rPr>
              <a:t/>
            </a:r>
            <a:br>
              <a:rPr lang="en-US" altLang="ja-JP" sz="2000" dirty="0" smtClean="0">
                <a:latin typeface="メイリオ" panose="020B0604030504040204" pitchFamily="50" charset="-128"/>
                <a:ea typeface="メイリオ" panose="020B0604030504040204" pitchFamily="50" charset="-128"/>
              </a:rPr>
            </a:br>
            <a:endParaRPr lang="ja-JP" altLang="ja-JP" sz="2000" dirty="0"/>
          </a:p>
          <a:p>
            <a:pPr marL="0" indent="0">
              <a:buNone/>
            </a:pPr>
            <a:r>
              <a:rPr lang="ja-JP" altLang="ja-JP" sz="2200" b="1" dirty="0">
                <a:latin typeface="メイリオ" panose="020B0604030504040204" pitchFamily="50" charset="-128"/>
                <a:ea typeface="メイリオ" panose="020B0604030504040204" pitchFamily="50" charset="-128"/>
              </a:rPr>
              <a:t>〇</a:t>
            </a:r>
            <a:r>
              <a:rPr lang="ja-JP" altLang="en-US" sz="2200" b="1" dirty="0">
                <a:latin typeface="メイリオ" panose="020B0604030504040204" pitchFamily="50" charset="-128"/>
                <a:ea typeface="メイリオ" panose="020B0604030504040204" pitchFamily="50" charset="-128"/>
              </a:rPr>
              <a:t>　</a:t>
            </a:r>
            <a:r>
              <a:rPr lang="ja-JP" altLang="ja-JP" sz="2200" b="1" dirty="0">
                <a:latin typeface="メイリオ" panose="020B0604030504040204" pitchFamily="50" charset="-128"/>
                <a:ea typeface="メイリオ" panose="020B0604030504040204" pitchFamily="50" charset="-128"/>
              </a:rPr>
              <a:t>セキュリティ及び個人情報の適正な取扱いの確保について</a:t>
            </a:r>
            <a:r>
              <a:rPr lang="en-US" altLang="ja-JP" sz="2200" b="1" dirty="0">
                <a:latin typeface="メイリオ" panose="020B0604030504040204" pitchFamily="50" charset="-128"/>
                <a:ea typeface="メイリオ" panose="020B0604030504040204" pitchFamily="50" charset="-128"/>
              </a:rPr>
              <a:t/>
            </a:r>
            <a:br>
              <a:rPr lang="en-US" altLang="ja-JP" sz="2200" b="1" dirty="0">
                <a:latin typeface="メイリオ" panose="020B0604030504040204" pitchFamily="50" charset="-128"/>
                <a:ea typeface="メイリオ" panose="020B0604030504040204" pitchFamily="50" charset="-128"/>
              </a:rPr>
            </a:br>
            <a:r>
              <a:rPr lang="en-US" altLang="ja-JP" sz="2200" b="1" dirty="0">
                <a:latin typeface="メイリオ" panose="020B0604030504040204" pitchFamily="50" charset="-128"/>
                <a:ea typeface="メイリオ" panose="020B0604030504040204" pitchFamily="50" charset="-128"/>
              </a:rPr>
              <a:t/>
            </a:r>
            <a:br>
              <a:rPr lang="en-US" altLang="ja-JP" sz="2200" b="1" dirty="0">
                <a:latin typeface="メイリオ" panose="020B0604030504040204" pitchFamily="50" charset="-128"/>
                <a:ea typeface="メイリオ" panose="020B0604030504040204" pitchFamily="50" charset="-128"/>
              </a:rPr>
            </a:br>
            <a:r>
              <a:rPr lang="en-US" altLang="ja-JP" sz="2200" dirty="0">
                <a:latin typeface="メイリオ" panose="020B0604030504040204" pitchFamily="50" charset="-128"/>
                <a:ea typeface="メイリオ" panose="020B0604030504040204" pitchFamily="50" charset="-128"/>
              </a:rPr>
              <a:t>  </a:t>
            </a:r>
            <a:r>
              <a:rPr lang="ja-JP" altLang="en-US" sz="2000" b="1" dirty="0">
                <a:latin typeface="メイリオ" panose="020B0604030504040204" pitchFamily="50" charset="-128"/>
                <a:ea typeface="メイリオ" panose="020B0604030504040204" pitchFamily="50" charset="-128"/>
              </a:rPr>
              <a:t>・　</a:t>
            </a:r>
            <a:r>
              <a:rPr lang="ja-JP" altLang="ja-JP" sz="2000" dirty="0">
                <a:latin typeface="メイリオ" panose="020B0604030504040204" pitchFamily="50" charset="-128"/>
                <a:ea typeface="メイリオ" panose="020B0604030504040204" pitchFamily="50" charset="-128"/>
              </a:rPr>
              <a:t>サイバー攻撃から県民情報を守り行政サービスを安定して提供するため，県民の情報セ</a:t>
            </a:r>
            <a:r>
              <a:rPr lang="en-US" altLang="ja-JP" sz="2000" dirty="0">
                <a:latin typeface="メイリオ" panose="020B0604030504040204" pitchFamily="50" charset="-128"/>
                <a:ea typeface="メイリオ" panose="020B0604030504040204" pitchFamily="50" charset="-128"/>
              </a:rPr>
              <a:t/>
            </a:r>
            <a:br>
              <a:rPr lang="en-US" altLang="ja-JP" sz="2000" dirty="0">
                <a:latin typeface="メイリオ" panose="020B0604030504040204" pitchFamily="50" charset="-128"/>
                <a:ea typeface="メイリオ" panose="020B0604030504040204" pitchFamily="50" charset="-128"/>
              </a:rPr>
            </a:br>
            <a:r>
              <a:rPr lang="ja-JP" altLang="en-US" sz="2000" dirty="0">
                <a:latin typeface="メイリオ" panose="020B0604030504040204" pitchFamily="50" charset="-128"/>
                <a:ea typeface="メイリオ" panose="020B0604030504040204" pitchFamily="50" charset="-128"/>
              </a:rPr>
              <a:t>　　</a:t>
            </a:r>
            <a:r>
              <a:rPr lang="ja-JP" altLang="ja-JP" sz="2000" dirty="0">
                <a:latin typeface="メイリオ" panose="020B0604030504040204" pitchFamily="50" charset="-128"/>
                <a:ea typeface="メイリオ" panose="020B0604030504040204" pitchFamily="50" charset="-128"/>
              </a:rPr>
              <a:t>キュリティ意識向上に役立つ情報をホームページで発信するとともに，行政システムへの</a:t>
            </a:r>
            <a:r>
              <a:rPr lang="en-US" altLang="ja-JP" sz="2000" dirty="0">
                <a:latin typeface="メイリオ" panose="020B0604030504040204" pitchFamily="50" charset="-128"/>
                <a:ea typeface="メイリオ" panose="020B0604030504040204" pitchFamily="50" charset="-128"/>
              </a:rPr>
              <a:t/>
            </a:r>
            <a:br>
              <a:rPr lang="en-US" altLang="ja-JP" sz="2000" dirty="0">
                <a:latin typeface="メイリオ" panose="020B0604030504040204" pitchFamily="50" charset="-128"/>
                <a:ea typeface="メイリオ" panose="020B0604030504040204" pitchFamily="50" charset="-128"/>
              </a:rPr>
            </a:br>
            <a:r>
              <a:rPr lang="ja-JP" altLang="en-US" sz="2000" dirty="0">
                <a:latin typeface="メイリオ" panose="020B0604030504040204" pitchFamily="50" charset="-128"/>
                <a:ea typeface="メイリオ" panose="020B0604030504040204" pitchFamily="50" charset="-128"/>
              </a:rPr>
              <a:t>　　</a:t>
            </a:r>
            <a:r>
              <a:rPr lang="ja-JP" altLang="ja-JP" sz="2000" dirty="0">
                <a:latin typeface="メイリオ" panose="020B0604030504040204" pitchFamily="50" charset="-128"/>
                <a:ea typeface="メイリオ" panose="020B0604030504040204" pitchFamily="50" charset="-128"/>
              </a:rPr>
              <a:t>不正アクセスや情報漏えいのリスク対策を実施。</a:t>
            </a:r>
          </a:p>
          <a:p>
            <a:pPr marL="0" indent="0">
              <a:buNone/>
            </a:pPr>
            <a:endParaRPr lang="ja-JP" altLang="ja-JP" sz="2000" dirty="0">
              <a:latin typeface="メイリオ" panose="020B0604030504040204" pitchFamily="50" charset="-128"/>
              <a:ea typeface="メイリオ" panose="020B0604030504040204" pitchFamily="50" charset="-128"/>
            </a:endParaRPr>
          </a:p>
          <a:p>
            <a:pPr marL="0" indent="0">
              <a:buNone/>
            </a:pPr>
            <a:endParaRPr lang="ja-JP" altLang="ja-JP" sz="2000" dirty="0">
              <a:latin typeface="メイリオ" panose="020B0604030504040204" pitchFamily="50" charset="-128"/>
              <a:ea typeface="メイリオ" panose="020B0604030504040204" pitchFamily="50" charset="-128"/>
            </a:endParaRPr>
          </a:p>
          <a:p>
            <a:pPr marL="0" indent="0">
              <a:buNone/>
            </a:pPr>
            <a:endParaRPr lang="ja-JP" altLang="ja-JP" sz="2000" dirty="0">
              <a:latin typeface="メイリオ" panose="020B0604030504040204" pitchFamily="50" charset="-128"/>
              <a:ea typeface="メイリオ" panose="020B0604030504040204" pitchFamily="50" charset="-128"/>
            </a:endParaRPr>
          </a:p>
          <a:p>
            <a:pPr marL="0" indent="0">
              <a:buNone/>
            </a:pPr>
            <a:endParaRPr kumimoji="1" lang="en-US" altLang="ja-JP" dirty="0" smtClean="0"/>
          </a:p>
        </p:txBody>
      </p:sp>
    </p:spTree>
    <p:extLst>
      <p:ext uri="{BB962C8B-B14F-4D97-AF65-F5344CB8AC3E}">
        <p14:creationId xmlns:p14="http://schemas.microsoft.com/office/powerpoint/2010/main" val="1155054461"/>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435</TotalTime>
  <Words>141</Words>
  <Application>Microsoft Office PowerPoint</Application>
  <PresentationFormat>ワイド画面</PresentationFormat>
  <Paragraphs>43</Paragraphs>
  <Slides>8</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8</vt:i4>
      </vt:variant>
    </vt:vector>
  </HeadingPairs>
  <TitlesOfParts>
    <vt:vector size="13" baseType="lpstr">
      <vt:lpstr>メイリオ</vt:lpstr>
      <vt:lpstr>游ゴシック</vt:lpstr>
      <vt:lpstr>游ゴシック Light</vt:lpstr>
      <vt:lpstr>Arial</vt:lpstr>
      <vt:lpstr>Office テーマ</vt:lpstr>
      <vt:lpstr>茨城県官民データ活用 推進計画の策定について</vt:lpstr>
      <vt:lpstr>１．計画策定が義務付けされている理由</vt:lpstr>
      <vt:lpstr>PowerPoint プレゼンテーション</vt:lpstr>
      <vt:lpstr>PowerPoint プレゼンテーション</vt:lpstr>
      <vt:lpstr>茨城県官民データ活用推進計画の策定方針</vt:lpstr>
      <vt:lpstr>茨城県官民データ活用推進計画の概要</vt:lpstr>
      <vt:lpstr>官民データ活用推進に関する施策の 基本的な方針（県総合計画における位置付け） </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都道府県官民データ活用推進計画の策定について</dc:title>
  <dc:creator>Windows ユーザー</dc:creator>
  <cp:lastModifiedBy>Windows ユーザー</cp:lastModifiedBy>
  <cp:revision>35</cp:revision>
  <dcterms:created xsi:type="dcterms:W3CDTF">2018-12-25T02:33:40Z</dcterms:created>
  <dcterms:modified xsi:type="dcterms:W3CDTF">2019-01-22T01:57:16Z</dcterms:modified>
</cp:coreProperties>
</file>

<file path=docProps/thumbnail.jpeg>
</file>