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5" r:id="rId6"/>
    <p:sldId id="275" r:id="rId7"/>
    <p:sldId id="278" r:id="rId8"/>
    <p:sldId id="279" r:id="rId9"/>
    <p:sldId id="287" r:id="rId10"/>
    <p:sldId id="280" r:id="rId11"/>
    <p:sldId id="288" r:id="rId12"/>
    <p:sldId id="289" r:id="rId13"/>
    <p:sldId id="294" r:id="rId14"/>
    <p:sldId id="281" r:id="rId15"/>
    <p:sldId id="290" r:id="rId16"/>
    <p:sldId id="291" r:id="rId17"/>
    <p:sldId id="292" r:id="rId18"/>
    <p:sldId id="283" r:id="rId19"/>
    <p:sldId id="293" r:id="rId20"/>
  </p:sldIdLst>
  <p:sldSz cx="12188825" cy="6858000"/>
  <p:notesSz cx="6735763" cy="9866313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29" autoAdjust="0"/>
    <p:restoredTop sz="79707" autoAdjust="0"/>
  </p:normalViewPr>
  <p:slideViewPr>
    <p:cSldViewPr showGuides="1">
      <p:cViewPr varScale="1">
        <p:scale>
          <a:sx n="58" d="100"/>
          <a:sy n="58" d="100"/>
        </p:scale>
        <p:origin x="1086" y="72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09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BD983A5-973B-4E49-9D85-08CB840F34FC}" type="datetime4">
              <a:rPr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2019年3月4日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4CBEF8-5CDE-472B-839B-B8BB0C881006}" type="slidenum"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‹#›</a:t>
            </a:fld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4E08A1C6-A921-4A7A-98F1-534B5DBEA27E}" type="datetime4">
              <a:rPr lang="ja-JP" altLang="en-US" smtClean="0"/>
              <a:pPr/>
              <a:t>2019年3月4日</a:t>
            </a:fld>
            <a:endParaRPr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ja-JP" altLang="en-US" noProof="0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ja-JP" altLang="en-US" noProof="0" dirty="0"/>
              <a:t>クリックしてマスター テキストのスタイルを編集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BB98AFB-CB0D-4DFE-87B9-B4B0D0DE73C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1123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10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4673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11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6664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データの鮮度を考えると、データ保有課で自発的にデータ更新が必要。</a:t>
            </a:r>
            <a:endParaRPr kumimoji="1" lang="en-US" altLang="ja-JP" sz="16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6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・説明会の開催通知を出す前に、推奨データセットの担当と思われる部署の職員に個別説明。データの状態も確認。</a:t>
            </a:r>
            <a:endParaRPr kumimoji="1" lang="en-US" altLang="ja-JP" sz="1600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6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・説明会や個別説明の際に、人力が必要なところは情報政策課でお手伝いする旨を説明。決裁と公開作業はお願い。</a:t>
            </a:r>
            <a:endParaRPr kumimoji="1" lang="en-US" altLang="ja-JP" sz="1600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12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8549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庁内の規程などを変える必要はあるのではないかと考えた。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・情報公開制度の担当課に協力をあおいだ。実務を回している担当課の職員のところに直接出向き、相談に乗っていただいた。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13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8549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①自分の言葉で説明できないと、他の人にうまく説明ができません。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②日頃からキーとなる人物を見つけておくことで、上司への説明のお願いや課内周知など、円滑に進めることができます。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③個別に話すことで、相手が質問しやすい雰囲気を作り、納得感をもって前向きに取り組んでいただくことに繋がる。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14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8549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15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1803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・例えば、推奨データの１つである、公衆トイレ一覧。環境課が持っていると思いきや・・・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・データ棚卸しは、全庁一斉に文書で通知して行うか</a:t>
            </a:r>
            <a:r>
              <a:rPr kumimoji="1" lang="ja-JP" altLang="en-US" sz="1800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。。</a:t>
            </a:r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その場合、先に全庁説明会が必要か。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16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2028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2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5211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3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1514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4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4749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オープンデータ推進の根拠となっている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5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1883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オープンデータの管理や簡単な公開方法について市</a:t>
            </a:r>
            <a:r>
              <a:rPr kumimoji="1" lang="en-US" altLang="ja-JP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委託業者に相談した。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・普段、各課で市</a:t>
            </a:r>
            <a:r>
              <a:rPr kumimoji="1" lang="en-US" altLang="ja-JP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を更新している</a:t>
            </a:r>
            <a:r>
              <a:rPr kumimoji="1" lang="en-US" altLang="ja-JP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CMS</a:t>
            </a:r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にオープンデータ管理機能を追加できる。</a:t>
            </a:r>
            <a:endParaRPr kumimoji="1" lang="en-US" altLang="ja-JP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・既存システムへの機能追加であるため、保守費用の範囲内で改修する目途がついた。</a:t>
            </a:r>
          </a:p>
          <a:p>
            <a:r>
              <a:rPr kumimoji="1" lang="ja-JP" altLang="en-US" sz="1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・オープンデータ説明映像の資料を、職員への説明ツールとして活用することにした。</a:t>
            </a:r>
          </a:p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6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9369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7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9481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8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2028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pPr rtl="0"/>
              <a:t>9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8549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65214" y="533400"/>
            <a:ext cx="5029200" cy="2514601"/>
          </a:xfrm>
        </p:spPr>
        <p:txBody>
          <a:bodyPr rtlCol="0">
            <a:normAutofit/>
          </a:bodyPr>
          <a:lstStyle>
            <a:lvl1pPr>
              <a:defRPr sz="54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5029201" cy="1397000"/>
          </a:xfrm>
        </p:spPr>
        <p:txBody>
          <a:bodyPr rtlCol="0"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ja-JP" altLang="en-US" noProof="0" smtClean="0"/>
              <a:t>マスター サブタイトルの書式設定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E5BC23BA-94A4-48C9-8120-7A751884C87F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66475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 rtl="0"/>
            <a:r>
              <a:rPr lang="ja-JP" altLang="en-US" noProof="0" dirty="0"/>
              <a:t>クリックしてマスター テキストのスタイルを編集</a:t>
            </a:r>
          </a:p>
          <a:p>
            <a:pPr lvl="1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2 </a:t>
            </a:r>
            <a:r>
              <a:rPr kumimoji="1" lang="ja-JP" altLang="en-US" noProof="0" dirty="0" smtClean="0"/>
              <a:t>レベル</a:t>
            </a:r>
          </a:p>
          <a:p>
            <a:pPr lvl="2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3 </a:t>
            </a:r>
            <a:r>
              <a:rPr kumimoji="1" lang="ja-JP" altLang="en-US" noProof="0" dirty="0" smtClean="0"/>
              <a:t>レベル</a:t>
            </a:r>
          </a:p>
          <a:p>
            <a:pPr lvl="3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4 </a:t>
            </a:r>
            <a:r>
              <a:rPr kumimoji="1" lang="ja-JP" altLang="en-US" noProof="0" dirty="0" smtClean="0"/>
              <a:t>レベル</a:t>
            </a:r>
          </a:p>
          <a:p>
            <a:pPr lvl="4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5 </a:t>
            </a:r>
            <a:r>
              <a:rPr kumimoji="1" lang="ja-JP" altLang="en-US" noProof="0" dirty="0" smtClean="0"/>
              <a:t>レベル</a:t>
            </a:r>
            <a:endParaRPr kumimoji="1"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04479986-566A-4970-8251-6315FC4E9D78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680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61412" y="533400"/>
            <a:ext cx="2362201" cy="5486400"/>
          </a:xfrm>
        </p:spPr>
        <p:txBody>
          <a:bodyPr vert="eaVert"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 hasCustomPrompt="1"/>
          </p:nvPr>
        </p:nvSpPr>
        <p:spPr>
          <a:xfrm>
            <a:off x="1065213" y="533400"/>
            <a:ext cx="7467599" cy="5486400"/>
          </a:xfrm>
        </p:spPr>
        <p:txBody>
          <a:bodyPr vert="eaVert"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 rtl="0"/>
            <a:r>
              <a:rPr lang="ja-JP" altLang="en-US" noProof="0" dirty="0"/>
              <a:t>クリックしてマスター テキストのスタイルを編集</a:t>
            </a:r>
          </a:p>
          <a:p>
            <a:pPr lvl="1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2 </a:t>
            </a:r>
            <a:r>
              <a:rPr kumimoji="1" lang="ja-JP" altLang="en-US" noProof="0" dirty="0" smtClean="0"/>
              <a:t>レベル</a:t>
            </a:r>
          </a:p>
          <a:p>
            <a:pPr lvl="2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3 </a:t>
            </a:r>
            <a:r>
              <a:rPr kumimoji="1" lang="ja-JP" altLang="en-US" noProof="0" dirty="0" smtClean="0"/>
              <a:t>レベル</a:t>
            </a:r>
          </a:p>
          <a:p>
            <a:pPr lvl="3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4 </a:t>
            </a:r>
            <a:r>
              <a:rPr kumimoji="1" lang="ja-JP" altLang="en-US" noProof="0" dirty="0" smtClean="0"/>
              <a:t>レベル</a:t>
            </a:r>
          </a:p>
          <a:p>
            <a:pPr lvl="4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5 </a:t>
            </a:r>
            <a:r>
              <a:rPr kumimoji="1" lang="ja-JP" altLang="en-US" noProof="0" dirty="0" smtClean="0"/>
              <a:t>レベル</a:t>
            </a:r>
            <a:endParaRPr kumimoji="1"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24CBDB2-D742-4995-A2D1-DDE7B4F8DC90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8824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  <a:p>
            <a:pPr lvl="1" rt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35A30B02-41A1-40EB-85C3-5E473310468A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4291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65214" y="533400"/>
            <a:ext cx="8686800" cy="2286000"/>
          </a:xfrm>
        </p:spPr>
        <p:txBody>
          <a:bodyPr rtlCol="0" anchor="b">
            <a:normAutofit/>
          </a:bodyPr>
          <a:lstStyle>
            <a:lvl1pPr algn="l">
              <a:defRPr sz="5400" b="1" cap="none" baseline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65214" y="3124200"/>
            <a:ext cx="8686800" cy="13716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9F9790C-B2DC-41AA-AEFE-C6FDC148A5EB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70133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  <a:p>
            <a:pPr lvl="1" rt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64598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  <a:p>
            <a:pPr lvl="1" rt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F6DCDD14-2B6A-443E-91FF-8BE98E017DCE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41370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6521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6521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  <a:p>
            <a:pPr lvl="1" rt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50005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50005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  <a:p>
            <a:pPr lvl="1" rt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96A719D7-217A-4A95-B05D-4FA4068C9D4B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00078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C38B67B3-2A06-4496-A581-3B05AF71C46A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0715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AD29A9E-619D-4278-B55E-1E3D658B8FC4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4415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キャプション付きのコンテン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rmAutofit/>
          </a:bodyPr>
          <a:lstStyle>
            <a:lvl1pPr algn="l">
              <a:defRPr sz="3600" b="1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65813" y="533400"/>
            <a:ext cx="5867400" cy="5486400"/>
          </a:xfrm>
        </p:spPr>
        <p:txBody>
          <a:bodyPr rtlCol="0">
            <a:normAutofit/>
          </a:bodyPr>
          <a:lstStyle>
            <a:lvl1pPr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4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  <a:p>
            <a:pPr lvl="1" rt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7ADACBA-2026-402B-B429-61DC43C0D6FB}" type="datetime4">
              <a:rPr lang="ja-JP" altLang="en-US" smtClean="0"/>
              <a:pPr/>
              <a:t>2019年3月4日</a:t>
            </a:fld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10171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キャプション付きの図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Autofit/>
          </a:bodyPr>
          <a:lstStyle>
            <a:lvl1pPr algn="l">
              <a:defRPr sz="3600" b="1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図プレースホルダー 2" descr="画像を追加する空のプレースホルダー。プレースホルダーをクリックし、追加する画像を選択します"/>
          <p:cNvSpPr>
            <a:spLocks noGrp="1"/>
          </p:cNvSpPr>
          <p:nvPr>
            <p:ph type="pic" idx="1"/>
          </p:nvPr>
        </p:nvSpPr>
        <p:spPr>
          <a:xfrm>
            <a:off x="5865812" y="533400"/>
            <a:ext cx="5780173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 smtClean="0"/>
              <a:t>図を追加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1960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65212" y="1828800"/>
            <a:ext cx="8686801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ja-JP" altLang="en-US" noProof="0" dirty="0"/>
              <a:t>クリックしてマスター テキストのスタイルを編集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65213" y="6155267"/>
            <a:ext cx="2868959" cy="226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noProof="0" dirty="0" smtClean="0"/>
              <a:t>フッターを追加</a:t>
            </a:r>
            <a:endParaRPr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98668" y="6165304"/>
            <a:ext cx="13716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E5581041-FD93-4D02-810D-2879D1B13318}" type="datetime4">
              <a:rPr lang="ja-JP" altLang="en-US" smtClean="0"/>
              <a:pPr/>
              <a:t>2019年3月4日</a:t>
            </a:fld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84812" y="6165304"/>
            <a:ext cx="12192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AEAE4A8-A6E5-453E-B946-FB774B73F48C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3600" b="1" kern="1200">
          <a:solidFill>
            <a:schemeClr val="accent1">
              <a:lumMod val="7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kumimoji="1" sz="2000" kern="1200">
          <a:solidFill>
            <a:schemeClr val="tx1">
              <a:lumMod val="65000"/>
              <a:lumOff val="3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kumimoji="1" sz="1800" kern="1200">
          <a:solidFill>
            <a:schemeClr val="tx1">
              <a:lumMod val="65000"/>
              <a:lumOff val="3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kumimoji="1" sz="1600" kern="1200">
          <a:solidFill>
            <a:schemeClr val="tx1">
              <a:lumMod val="65000"/>
              <a:lumOff val="3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オープンデータの取組について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6973416" cy="601464"/>
          </a:xfrm>
        </p:spPr>
        <p:txBody>
          <a:bodyPr rtlCol="0">
            <a:noAutofit/>
          </a:bodyPr>
          <a:lstStyle/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～情報政策課主導によるスモールスタート～</a:t>
            </a:r>
            <a:endParaRPr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サブタイトル 2"/>
          <p:cNvSpPr txBox="1">
            <a:spLocks/>
          </p:cNvSpPr>
          <p:nvPr/>
        </p:nvSpPr>
        <p:spPr>
          <a:xfrm>
            <a:off x="417142" y="4360662"/>
            <a:ext cx="5677272" cy="1444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kumimoji="1"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dirty="0">
                <a:solidFill>
                  <a:schemeClr val="tx1"/>
                </a:solidFill>
              </a:rPr>
              <a:t>平成</a:t>
            </a:r>
            <a:r>
              <a:rPr lang="en-US" altLang="ja-JP" dirty="0">
                <a:solidFill>
                  <a:schemeClr val="tx1"/>
                </a:solidFill>
              </a:rPr>
              <a:t>31</a:t>
            </a:r>
            <a:r>
              <a:rPr lang="ja-JP" altLang="en-US" dirty="0">
                <a:solidFill>
                  <a:schemeClr val="tx1"/>
                </a:solidFill>
              </a:rPr>
              <a:t>年</a:t>
            </a:r>
            <a:r>
              <a:rPr lang="en-US" altLang="ja-JP" dirty="0">
                <a:solidFill>
                  <a:schemeClr val="tx1"/>
                </a:solidFill>
              </a:rPr>
              <a:t>2</a:t>
            </a:r>
            <a:r>
              <a:rPr lang="ja-JP" altLang="en-US" dirty="0">
                <a:solidFill>
                  <a:schemeClr val="tx1"/>
                </a:solidFill>
              </a:rPr>
              <a:t>月</a:t>
            </a:r>
            <a:r>
              <a:rPr lang="en-US" altLang="ja-JP" dirty="0">
                <a:solidFill>
                  <a:schemeClr val="tx1"/>
                </a:solidFill>
              </a:rPr>
              <a:t>15</a:t>
            </a:r>
            <a:r>
              <a:rPr lang="ja-JP" altLang="en-US" dirty="0">
                <a:solidFill>
                  <a:schemeClr val="tx1"/>
                </a:solidFill>
              </a:rPr>
              <a:t>日</a:t>
            </a:r>
          </a:p>
          <a:p>
            <a:pPr algn="r"/>
            <a:r>
              <a:rPr lang="ja-JP" altLang="en-US" dirty="0" smtClean="0">
                <a:solidFill>
                  <a:schemeClr val="tx1"/>
                </a:solidFill>
              </a:rPr>
              <a:t>筑西市　企画部</a:t>
            </a:r>
            <a:r>
              <a:rPr lang="ja-JP" altLang="en-US" smtClean="0">
                <a:solidFill>
                  <a:schemeClr val="tx1"/>
                </a:solidFill>
              </a:rPr>
              <a:t>情報政策課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2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情報政策課の動き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1804" y="1136073"/>
            <a:ext cx="10801200" cy="4893169"/>
          </a:xfrm>
        </p:spPr>
        <p:txBody>
          <a:bodyPr rtlCol="0" anchor="t" anchorCtr="0">
            <a:noAutofit/>
          </a:bodyPr>
          <a:lstStyle/>
          <a:p>
            <a:pPr rtl="0"/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H30.12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公開に向けた各種準備作業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（利用規約／作業手順の整備、システム機能確認等）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en-US" altLang="ja-JP" sz="28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H30.12.20</a:t>
            </a:r>
            <a:r>
              <a:rPr lang="ja-JP" altLang="en-US" sz="28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オープンデータ公開</a:t>
            </a:r>
            <a:endParaRPr lang="en-US" altLang="ja-JP" sz="2800" b="1" dirty="0" smtClean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（データ作成、公開作業は各課で対応する方針）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endParaRPr lang="en-US" altLang="ja-JP" sz="2800" dirty="0"/>
          </a:p>
          <a:p>
            <a:pPr rtl="0"/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現在　　各課における推奨データの作成の作業支援や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</a:t>
            </a:r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FAQ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の作成などを実施中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</a:t>
            </a:r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H31.1.22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時点での公開データ数　　４件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124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苦労した点、工夫した点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852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苦労した点、工夫した点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26" name="Picture 2" descr="\\chiku-flsv27.szaimu.local\共有フォルダ\03企画部\04情報政策課\情報政策課\45_オープンデータ\15_オープンデータリーダー育成研修講師\発表資材\相談アイコン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352" y="5017161"/>
            <a:ext cx="1560447" cy="156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chiku-flsv27.szaimu.local\共有フォルダ\03企画部\04情報政策課\情報政策課\45_オープンデータ\15_オープンデータリーダー育成研修講師\発表資材\セミナー風景のアイコン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428" y="4813435"/>
            <a:ext cx="1560447" cy="156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chiku-flsv27.szaimu.local\共有フォルダ\03企画部\04情報政策課\情報政策課\45_オープンデータ\15_オープンデータリーダー育成研修講師\発表資材\人物アイコン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88" y="1333481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雲形吹き出し 5"/>
          <p:cNvSpPr/>
          <p:nvPr/>
        </p:nvSpPr>
        <p:spPr>
          <a:xfrm>
            <a:off x="2210954" y="2165320"/>
            <a:ext cx="8559003" cy="759624"/>
          </a:xfrm>
          <a:prstGeom prst="cloudCallout">
            <a:avLst>
              <a:gd name="adj1" fmla="val -46288"/>
              <a:gd name="adj2" fmla="val -65179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協力を得るにはどうしたら良いのか。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800075" y="3108949"/>
            <a:ext cx="390500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解決策</a:t>
            </a:r>
            <a:r>
              <a:rPr kumimoji="1" lang="ja-JP" altLang="en-US" dirty="0" smtClean="0"/>
              <a:t>①</a:t>
            </a:r>
            <a:r>
              <a:rPr kumimoji="1" lang="ja-JP" altLang="en-US" dirty="0"/>
              <a:t>　</a:t>
            </a:r>
            <a:r>
              <a:rPr kumimoji="1" lang="ja-JP" altLang="en-US" dirty="0" smtClean="0"/>
              <a:t>対面での個別説明</a:t>
            </a:r>
            <a:endParaRPr kumimoji="1" lang="ja-JP" altLang="en-US" dirty="0"/>
          </a:p>
        </p:txBody>
      </p:sp>
      <p:sp>
        <p:nvSpPr>
          <p:cNvPr id="12" name="角丸四角形 11"/>
          <p:cNvSpPr/>
          <p:nvPr/>
        </p:nvSpPr>
        <p:spPr>
          <a:xfrm>
            <a:off x="6005834" y="3104186"/>
            <a:ext cx="390500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解決策</a:t>
            </a:r>
            <a:r>
              <a:rPr kumimoji="1" lang="ja-JP" altLang="en-US" dirty="0" smtClean="0"/>
              <a:t>②　負担軽減策の説明</a:t>
            </a:r>
            <a:endParaRPr kumimoji="1" lang="ja-JP" altLang="en-US" dirty="0"/>
          </a:p>
        </p:txBody>
      </p:sp>
      <p:sp>
        <p:nvSpPr>
          <p:cNvPr id="10" name="角丸四角形吹き出し 9"/>
          <p:cNvSpPr/>
          <p:nvPr/>
        </p:nvSpPr>
        <p:spPr>
          <a:xfrm>
            <a:off x="3175148" y="3793025"/>
            <a:ext cx="2271192" cy="792088"/>
          </a:xfrm>
          <a:prstGeom prst="wedgeRoundRectCallout">
            <a:avLst>
              <a:gd name="adj1" fmla="val -42178"/>
              <a:gd name="adj2" fmla="val 94208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</a:rPr>
              <a:t>オープンデータって何？</a:t>
            </a:r>
            <a:endParaRPr kumimoji="1" lang="en-US" altLang="ja-JP" sz="1400" dirty="0" smtClean="0">
              <a:solidFill>
                <a:schemeClr val="tx1"/>
              </a:solidFill>
            </a:endParaRPr>
          </a:p>
          <a:p>
            <a:r>
              <a:rPr kumimoji="1" lang="ja-JP" altLang="en-US" sz="1400" dirty="0" smtClean="0">
                <a:solidFill>
                  <a:schemeClr val="tx1"/>
                </a:solidFill>
              </a:rPr>
              <a:t>どんな効果があるの？</a:t>
            </a:r>
            <a:endParaRPr kumimoji="1" lang="en-US" altLang="ja-JP" sz="1400" dirty="0" smtClean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15139" y="6361582"/>
            <a:ext cx="1837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 smtClean="0"/>
              <a:t>情報政策課職員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744807" y="6361583"/>
            <a:ext cx="1837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 smtClean="0"/>
              <a:t>関係課若手職員</a:t>
            </a:r>
            <a:endParaRPr kumimoji="1" lang="ja-JP" altLang="en-US" sz="1400" dirty="0"/>
          </a:p>
        </p:txBody>
      </p:sp>
      <p:sp>
        <p:nvSpPr>
          <p:cNvPr id="19" name="角丸四角形吹き出し 18"/>
          <p:cNvSpPr/>
          <p:nvPr/>
        </p:nvSpPr>
        <p:spPr>
          <a:xfrm>
            <a:off x="3732969" y="4847535"/>
            <a:ext cx="1944216" cy="755447"/>
          </a:xfrm>
          <a:prstGeom prst="wedgeRoundRectCallout">
            <a:avLst>
              <a:gd name="adj1" fmla="val -60284"/>
              <a:gd name="adj2" fmla="val 12557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</a:rPr>
              <a:t>今公開してるデータと何が違うの？</a:t>
            </a:r>
            <a:endParaRPr kumimoji="1" lang="en-US" altLang="ja-JP" sz="1400" dirty="0" smtClean="0">
              <a:solidFill>
                <a:schemeClr val="tx1"/>
              </a:solidFill>
            </a:endParaRPr>
          </a:p>
        </p:txBody>
      </p:sp>
      <p:sp>
        <p:nvSpPr>
          <p:cNvPr id="20" name="角丸四角形吹き出し 19"/>
          <p:cNvSpPr/>
          <p:nvPr/>
        </p:nvSpPr>
        <p:spPr>
          <a:xfrm>
            <a:off x="81345" y="5225258"/>
            <a:ext cx="1828760" cy="800472"/>
          </a:xfrm>
          <a:prstGeom prst="wedgeRoundRectCallout">
            <a:avLst>
              <a:gd name="adj1" fmla="val 56380"/>
              <a:gd name="adj2" fmla="val -177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dirty="0" smtClean="0">
                <a:solidFill>
                  <a:schemeClr val="tx1"/>
                </a:solidFill>
                <a:latin typeface="+mn-ea"/>
              </a:rPr>
              <a:t>CSV</a:t>
            </a:r>
            <a:r>
              <a:rPr kumimoji="1" lang="ja-JP" altLang="en-US" sz="1400" dirty="0" smtClean="0">
                <a:solidFill>
                  <a:schemeClr val="tx1"/>
                </a:solidFill>
                <a:latin typeface="+mn-ea"/>
              </a:rPr>
              <a:t>等の決まった形式で公開することで～</a:t>
            </a:r>
            <a:endParaRPr kumimoji="1" lang="en-US" altLang="ja-JP" sz="14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978115" y="3755716"/>
            <a:ext cx="3932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・データ公開手順の整備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991974" y="4153412"/>
            <a:ext cx="5503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・データ作成業務支援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（フォーマットへの記入、緯度経度変換、等）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662364" y="6361581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 smtClean="0"/>
              <a:t>情報政策課職員＠説明会</a:t>
            </a:r>
            <a:endParaRPr kumimoji="1" lang="ja-JP" altLang="en-US" sz="1400" dirty="0"/>
          </a:p>
        </p:txBody>
      </p:sp>
      <p:sp>
        <p:nvSpPr>
          <p:cNvPr id="14" name="円形吹き出し 13"/>
          <p:cNvSpPr/>
          <p:nvPr/>
        </p:nvSpPr>
        <p:spPr>
          <a:xfrm>
            <a:off x="8326660" y="4913709"/>
            <a:ext cx="2952328" cy="723098"/>
          </a:xfrm>
          <a:prstGeom prst="wedgeEllipseCallout">
            <a:avLst>
              <a:gd name="adj1" fmla="val -60455"/>
              <a:gd name="adj2" fmla="val 249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可能な限りお手伝いします！！</a:t>
            </a:r>
            <a:endParaRPr kumimoji="1" lang="ja-JP" altLang="en-US" dirty="0"/>
          </a:p>
        </p:txBody>
      </p:sp>
      <p:sp>
        <p:nvSpPr>
          <p:cNvPr id="21" name="雲形吹き出し 20"/>
          <p:cNvSpPr/>
          <p:nvPr/>
        </p:nvSpPr>
        <p:spPr>
          <a:xfrm>
            <a:off x="2422004" y="1031186"/>
            <a:ext cx="8136904" cy="957654"/>
          </a:xfrm>
          <a:prstGeom prst="cloudCallout">
            <a:avLst>
              <a:gd name="adj1" fmla="val -55117"/>
              <a:gd name="adj2" fmla="val 25160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データ保有課で自発的にデータ更新する運用としたい。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22" name="角丸四角形吹き出し 21"/>
          <p:cNvSpPr/>
          <p:nvPr/>
        </p:nvSpPr>
        <p:spPr>
          <a:xfrm>
            <a:off x="405780" y="3828237"/>
            <a:ext cx="2520280" cy="468052"/>
          </a:xfrm>
          <a:prstGeom prst="wedgeRoundRectCallout">
            <a:avLst>
              <a:gd name="adj1" fmla="val 25636"/>
              <a:gd name="adj2" fmla="val 22258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+mn-ea"/>
              </a:rPr>
              <a:t>今度、説明会を開催します。</a:t>
            </a:r>
            <a:endParaRPr kumimoji="1" lang="en-US" altLang="ja-JP" sz="14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角丸四角形吹き出し 14"/>
          <p:cNvSpPr/>
          <p:nvPr/>
        </p:nvSpPr>
        <p:spPr>
          <a:xfrm>
            <a:off x="257667" y="4489374"/>
            <a:ext cx="2164337" cy="468052"/>
          </a:xfrm>
          <a:prstGeom prst="wedgeRoundRectCallout">
            <a:avLst>
              <a:gd name="adj1" fmla="val 36565"/>
              <a:gd name="adj2" fmla="val 8405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+mn-ea"/>
              </a:rPr>
              <a:t>オープンデータとは～</a:t>
            </a:r>
            <a:endParaRPr kumimoji="1" lang="en-US" altLang="ja-JP" sz="1400" dirty="0" smtClean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800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0" grpId="0" animBg="1"/>
      <p:bldP spid="11" grpId="0"/>
      <p:bldP spid="17" grpId="0"/>
      <p:bldP spid="19" grpId="0" animBg="1"/>
      <p:bldP spid="20" grpId="0" animBg="1"/>
      <p:bldP spid="13" grpId="0"/>
      <p:bldP spid="23" grpId="0"/>
      <p:bldP spid="24" grpId="0"/>
      <p:bldP spid="14" grpId="0" animBg="1"/>
      <p:bldP spid="22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苦労した点、工夫した点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26" name="Picture 2" descr="\\chiku-flsv27.szaimu.local\共有フォルダ\03企画部\04情報政策課\情報政策課\45_オープンデータ\15_オープンデータリーダー育成研修講師\発表資材\相談アイコン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352" y="4833156"/>
            <a:ext cx="1560447" cy="156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chiku-flsv27.szaimu.local\共有フォルダ\03企画部\04情報政策課\情報政策課\45_オープンデータ\15_オープンデータリーダー育成研修講師\発表資材\人物アイコン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74" y="1340768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雲形吹き出し 5"/>
          <p:cNvSpPr/>
          <p:nvPr/>
        </p:nvSpPr>
        <p:spPr>
          <a:xfrm>
            <a:off x="2566019" y="1052736"/>
            <a:ext cx="8136905" cy="779814"/>
          </a:xfrm>
          <a:prstGeom prst="cloudCallout">
            <a:avLst>
              <a:gd name="adj1" fmla="val -54095"/>
              <a:gd name="adj2" fmla="val 33688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内部規程を変える必要はあるのか？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800074" y="2924944"/>
            <a:ext cx="8390681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解決</a:t>
            </a:r>
            <a:r>
              <a:rPr kumimoji="1" lang="ja-JP" altLang="en-US" dirty="0" smtClean="0"/>
              <a:t>策③</a:t>
            </a:r>
            <a:r>
              <a:rPr kumimoji="1" lang="ja-JP" altLang="en-US" dirty="0"/>
              <a:t>　</a:t>
            </a:r>
            <a:r>
              <a:rPr kumimoji="1" lang="ja-JP" altLang="en-US" dirty="0" smtClean="0"/>
              <a:t>情報公開制度担当課との協力体制を築く</a:t>
            </a:r>
            <a:endParaRPr kumimoji="1" lang="ja-JP" altLang="en-US" dirty="0"/>
          </a:p>
        </p:txBody>
      </p:sp>
      <p:sp>
        <p:nvSpPr>
          <p:cNvPr id="10" name="角丸四角形吹き出し 9"/>
          <p:cNvSpPr/>
          <p:nvPr/>
        </p:nvSpPr>
        <p:spPr>
          <a:xfrm>
            <a:off x="3175148" y="3609020"/>
            <a:ext cx="2271192" cy="792088"/>
          </a:xfrm>
          <a:prstGeom prst="wedgeRoundRectCallout">
            <a:avLst>
              <a:gd name="adj1" fmla="val -42178"/>
              <a:gd name="adj2" fmla="val 94208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</a:rPr>
              <a:t>オープンデータって何？</a:t>
            </a:r>
            <a:endParaRPr kumimoji="1" lang="en-US" altLang="ja-JP" sz="1400" dirty="0" smtClean="0">
              <a:solidFill>
                <a:schemeClr val="tx1"/>
              </a:solidFill>
            </a:endParaRPr>
          </a:p>
          <a:p>
            <a:r>
              <a:rPr kumimoji="1" lang="ja-JP" altLang="en-US" sz="1400" dirty="0" smtClean="0">
                <a:solidFill>
                  <a:schemeClr val="tx1"/>
                </a:solidFill>
              </a:rPr>
              <a:t>ビッグデータと違うの？</a:t>
            </a:r>
            <a:endParaRPr kumimoji="1" lang="en-US" altLang="ja-JP" sz="1400" dirty="0" smtClean="0">
              <a:solidFill>
                <a:schemeClr val="tx1"/>
              </a:solidFill>
            </a:endParaRPr>
          </a:p>
        </p:txBody>
      </p:sp>
      <p:sp>
        <p:nvSpPr>
          <p:cNvPr id="15" name="角丸四角形吹き出し 14"/>
          <p:cNvSpPr/>
          <p:nvPr/>
        </p:nvSpPr>
        <p:spPr>
          <a:xfrm>
            <a:off x="326735" y="4107192"/>
            <a:ext cx="2164337" cy="468052"/>
          </a:xfrm>
          <a:prstGeom prst="wedgeRoundRectCallout">
            <a:avLst>
              <a:gd name="adj1" fmla="val 34260"/>
              <a:gd name="adj2" fmla="val 11601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+mn-ea"/>
              </a:rPr>
              <a:t>オープンデータとは～</a:t>
            </a:r>
            <a:endParaRPr kumimoji="1" lang="en-US" altLang="ja-JP" sz="14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15139" y="6177577"/>
            <a:ext cx="1837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 smtClean="0"/>
              <a:t>情報政策課職員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744807" y="6177578"/>
            <a:ext cx="1837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 smtClean="0"/>
              <a:t>総務課文書法制</a:t>
            </a:r>
            <a:r>
              <a:rPr kumimoji="1" lang="en-US" altLang="ja-JP" sz="1400" dirty="0" smtClean="0"/>
              <a:t>G</a:t>
            </a:r>
          </a:p>
          <a:p>
            <a:pPr algn="ctr"/>
            <a:r>
              <a:rPr kumimoji="1" lang="ja-JP" altLang="en-US" sz="1400" dirty="0" smtClean="0"/>
              <a:t>担当係長</a:t>
            </a:r>
            <a:endParaRPr kumimoji="1" lang="ja-JP" altLang="en-US" sz="1400" dirty="0"/>
          </a:p>
        </p:txBody>
      </p:sp>
      <p:sp>
        <p:nvSpPr>
          <p:cNvPr id="19" name="角丸四角形吹き出し 18"/>
          <p:cNvSpPr/>
          <p:nvPr/>
        </p:nvSpPr>
        <p:spPr>
          <a:xfrm>
            <a:off x="3732969" y="4663530"/>
            <a:ext cx="1944216" cy="733823"/>
          </a:xfrm>
          <a:prstGeom prst="wedgeRoundRectCallout">
            <a:avLst>
              <a:gd name="adj1" fmla="val -62489"/>
              <a:gd name="adj2" fmla="val 26805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</a:rPr>
              <a:t>情報公開制度と何が違うの？</a:t>
            </a:r>
            <a:endParaRPr kumimoji="1" lang="en-US" altLang="ja-JP" sz="1400" dirty="0" smtClean="0">
              <a:solidFill>
                <a:schemeClr val="tx1"/>
              </a:solidFill>
            </a:endParaRPr>
          </a:p>
        </p:txBody>
      </p:sp>
      <p:sp>
        <p:nvSpPr>
          <p:cNvPr id="20" name="角丸四角形吹き出し 19"/>
          <p:cNvSpPr/>
          <p:nvPr/>
        </p:nvSpPr>
        <p:spPr>
          <a:xfrm>
            <a:off x="143592" y="4842531"/>
            <a:ext cx="1828760" cy="800472"/>
          </a:xfrm>
          <a:prstGeom prst="wedgeRoundRectCallout">
            <a:avLst>
              <a:gd name="adj1" fmla="val 42743"/>
              <a:gd name="adj2" fmla="val 6950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+mn-ea"/>
              </a:rPr>
              <a:t>事務作業の効率化にも寄与でき～</a:t>
            </a:r>
            <a:endParaRPr kumimoji="1" lang="en-US" altLang="ja-JP" sz="14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ストライプ矢印 2"/>
          <p:cNvSpPr/>
          <p:nvPr/>
        </p:nvSpPr>
        <p:spPr>
          <a:xfrm>
            <a:off x="5878388" y="4432920"/>
            <a:ext cx="720080" cy="800471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/>
          <p:cNvSpPr/>
          <p:nvPr/>
        </p:nvSpPr>
        <p:spPr>
          <a:xfrm>
            <a:off x="6814492" y="3714888"/>
            <a:ext cx="4824536" cy="2462689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kumimoji="1" lang="ja-JP" altLang="en-US" sz="2000" dirty="0" smtClean="0"/>
              <a:t>・市の行政組織規則や情報公開条例等の内部規程の改定の必要性等</a:t>
            </a:r>
            <a:r>
              <a:rPr kumimoji="1" lang="ja-JP" altLang="en-US" sz="2000" smtClean="0"/>
              <a:t>について協議し</a:t>
            </a:r>
            <a:r>
              <a:rPr kumimoji="1" lang="ja-JP" altLang="en-US" sz="2000" dirty="0" smtClean="0"/>
              <a:t>、方針を定めた。</a:t>
            </a:r>
            <a:endParaRPr kumimoji="1" lang="en-US" altLang="ja-JP" sz="2000" dirty="0" smtClean="0"/>
          </a:p>
          <a:p>
            <a:endParaRPr kumimoji="1" lang="en-US" altLang="ja-JP" sz="2000" dirty="0" smtClean="0"/>
          </a:p>
          <a:p>
            <a:r>
              <a:rPr kumimoji="1" lang="ja-JP" altLang="en-US" sz="2000" dirty="0" smtClean="0"/>
              <a:t>・公開に必要な「利用規約」について、最終的な確認、加筆修正を受けた。</a:t>
            </a:r>
            <a:endParaRPr kumimoji="1" lang="en-US" altLang="ja-JP" sz="2000" dirty="0" smtClean="0"/>
          </a:p>
        </p:txBody>
      </p:sp>
      <p:sp>
        <p:nvSpPr>
          <p:cNvPr id="18" name="雲形吹き出し 17"/>
          <p:cNvSpPr/>
          <p:nvPr/>
        </p:nvSpPr>
        <p:spPr>
          <a:xfrm>
            <a:off x="3358108" y="1916298"/>
            <a:ext cx="7992887" cy="779814"/>
          </a:xfrm>
          <a:prstGeom prst="cloudCallout">
            <a:avLst>
              <a:gd name="adj1" fmla="val -64394"/>
              <a:gd name="adj2" fmla="val -53723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しかし、何をどうしたら良いのか</a:t>
            </a:r>
            <a:r>
              <a:rPr kumimoji="1" lang="ja-JP" altLang="en-US" sz="2400" dirty="0" err="1" smtClean="0">
                <a:solidFill>
                  <a:schemeClr val="tx1"/>
                </a:solidFill>
              </a:rPr>
              <a:t>。。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2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11" grpId="0"/>
      <p:bldP spid="17" grpId="0"/>
      <p:bldP spid="19" grpId="0" animBg="1"/>
      <p:bldP spid="20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苦労した点、工夫した点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1629916" y="2060848"/>
            <a:ext cx="9865096" cy="64807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オープンデータについて自分の言葉で説明できるようにすること</a:t>
            </a:r>
            <a:endParaRPr kumimoji="1" lang="ja-JP" altLang="en-US" sz="2400" dirty="0"/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25860" y="1124744"/>
            <a:ext cx="8252212" cy="685801"/>
          </a:xfrm>
        </p:spPr>
        <p:txBody>
          <a:bodyPr rtlCol="0">
            <a:noAutofit/>
          </a:bodyPr>
          <a:lstStyle/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今回の取組で気づいた重要と思われる点</a:t>
            </a:r>
            <a:endParaRPr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629916" y="3284984"/>
            <a:ext cx="9865096" cy="64807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データ保有課のキーとなる人物を見つけること</a:t>
            </a:r>
            <a:endParaRPr kumimoji="1" lang="ja-JP" altLang="en-US" sz="2400" dirty="0"/>
          </a:p>
        </p:txBody>
      </p:sp>
      <p:sp>
        <p:nvSpPr>
          <p:cNvPr id="25" name="角丸四角形 24"/>
          <p:cNvSpPr/>
          <p:nvPr/>
        </p:nvSpPr>
        <p:spPr>
          <a:xfrm>
            <a:off x="1629916" y="4509120"/>
            <a:ext cx="9865096" cy="64807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直接会話して説明する労力を惜しまないこと</a:t>
            </a:r>
            <a:endParaRPr kumimoji="1" lang="ja-JP" altLang="en-US" sz="2400" dirty="0"/>
          </a:p>
        </p:txBody>
      </p:sp>
      <p:pic>
        <p:nvPicPr>
          <p:cNvPr id="2050" name="Picture 2" descr="\\chiku-flsv27.szaimu.local\共有フォルダ\03企画部\04情報政策課\情報政策課\45_オープンデータ\15_オープンデータリーダー育成研修講師\発表資材\豆電球のアイコン素材 その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1772816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\\chiku-flsv27.szaimu.local\共有フォルダ\03企画部\04情報政策課\情報政策課\45_オープンデータ\15_オープンデータリーダー育成研修講師\発表資材\豆電球のアイコン素材 その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2996952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\\chiku-flsv27.szaimu.local\共有フォルダ\03企画部\04情報政策課\情報政策課\45_オープンデータ\15_オープンデータリーダー育成研修講師\発表資材\豆電球のアイコン素材 その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4221088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97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今後の予定と課題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28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今後の予定と課題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1804" y="1136073"/>
            <a:ext cx="10801200" cy="5389271"/>
          </a:xfrm>
        </p:spPr>
        <p:txBody>
          <a:bodyPr rtlCol="0" anchor="t" anchorCtr="0">
            <a:noAutofit/>
          </a:bodyPr>
          <a:lstStyle/>
          <a:p>
            <a:pPr rtl="0"/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H31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年度以降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・運用上で発生した課題の対応方法の検討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2800" dirty="0"/>
              <a:t>　　・事務取扱規程（運用ルール）等の</a:t>
            </a:r>
            <a:r>
              <a:rPr lang="ja-JP" altLang="en-US" sz="2800" dirty="0" smtClean="0"/>
              <a:t>整備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・推奨データセット以外のデータ公開</a:t>
            </a:r>
            <a:r>
              <a:rPr lang="ja-JP" altLang="en-US" sz="2800" dirty="0" smtClean="0"/>
              <a:t>の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推進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・全庁向け説明会の実施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・オープンデータ化可能データの全庁的な棚卸し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endParaRPr lang="en-US" altLang="ja-JP" sz="2800" dirty="0"/>
          </a:p>
          <a:p>
            <a:pPr rtl="0"/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課題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・庁内横断的にデータを保持している場合の収集、公開方法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・各課保有データの棚卸し方法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・推奨データセット以外のデータの公開形式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→なるべく多くの団体が同一フォーマットで公開することにより、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オープンデータの利活用が進むのではないか。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916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ja-JP" altLang="en-US" sz="4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目次</a:t>
            </a:r>
            <a:endParaRPr lang="ja-JP" altLang="en-US" sz="4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コンテンツ プレースホルダー 1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ja-JP" altLang="en-US" sz="3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オープンデータ取組のきっかけ</a:t>
            </a:r>
            <a:endParaRPr lang="en-US" altLang="ja-JP" sz="32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3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情報政策課としての動き</a:t>
            </a:r>
            <a:endParaRPr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3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苦労した点、工夫した点</a:t>
            </a:r>
            <a:endParaRPr lang="en-US" altLang="ja-JP" sz="32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3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今後の予定と課題</a:t>
            </a:r>
            <a:endParaRPr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723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オープンデータ取組のきっかけ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067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オープンデータ取組のきっかけ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520" y="984103"/>
            <a:ext cx="8252212" cy="685801"/>
          </a:xfrm>
        </p:spPr>
        <p:txBody>
          <a:bodyPr rtlCol="0">
            <a:noAutofit/>
          </a:bodyPr>
          <a:lstStyle/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第二次筑西市総合計画（</a:t>
            </a:r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H29.3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）　一部抜粋</a:t>
            </a:r>
            <a:endParaRPr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20" y="3039641"/>
            <a:ext cx="8686800" cy="241935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20" y="1772816"/>
            <a:ext cx="7248525" cy="1266825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742899" y="1772816"/>
            <a:ext cx="9023921" cy="37728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/>
          <p:cNvCxnSpPr/>
          <p:nvPr/>
        </p:nvCxnSpPr>
        <p:spPr>
          <a:xfrm>
            <a:off x="1413892" y="5013176"/>
            <a:ext cx="777686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1197868" y="5373216"/>
            <a:ext cx="504056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81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オープンデータ取組のきっかけ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520" y="984103"/>
            <a:ext cx="8900284" cy="685801"/>
          </a:xfrm>
        </p:spPr>
        <p:txBody>
          <a:bodyPr rtlCol="0">
            <a:noAutofit/>
          </a:bodyPr>
          <a:lstStyle/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第三次筑西市情報化推進計画（</a:t>
            </a:r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H29.3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）　一部抜粋</a:t>
            </a:r>
            <a:endParaRPr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899" y="1691043"/>
            <a:ext cx="8159825" cy="4381034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742899" y="1691043"/>
            <a:ext cx="9023921" cy="45462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694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オープンデータ取組のきっかけ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26" name="Picture 2" descr="\\Jgfileserver\情報技術\戦略会議\オープンデータ関連\20190215オープンデータリーダー研修用\オープンデータの取組について【筑西市】_大島作成中\dat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820" y="1127844"/>
            <a:ext cx="10631488" cy="539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578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情報政策課の動き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550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情報政策課の動き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1804" y="1136073"/>
            <a:ext cx="10801200" cy="3013007"/>
          </a:xfrm>
        </p:spPr>
        <p:txBody>
          <a:bodyPr rtlCol="0" anchor="t" anchorCtr="0">
            <a:noAutofit/>
          </a:bodyPr>
          <a:lstStyle/>
          <a:p>
            <a:pPr rtl="0"/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H29.11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オープンデータについての勉強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（セミナー参加、ガイドライン等の読み込み）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H30.6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市</a:t>
            </a:r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管理主管課の広報広聴課に説明→合意を得る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H30.8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市</a:t>
            </a:r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委託業者と打合せ。推進の方針・スケジュールを作成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H30.9</a:t>
            </a:r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オープンデータの推進（説明会の開催）について部内合意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（オープンデータの背景、国の計画、他団体の動向などを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rtl="0"/>
            <a:r>
              <a:rPr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文書化して決裁）</a:t>
            </a:r>
            <a:endParaRPr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42899" y="4331427"/>
            <a:ext cx="9888017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平成３０年度の目標</a:t>
            </a:r>
            <a:endParaRPr kumimoji="1" lang="en-US" altLang="ja-JP" sz="28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推奨データセットを市</a:t>
            </a:r>
            <a:r>
              <a:rPr kumimoji="1"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kumimoji="1"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上に公開する</a:t>
            </a:r>
            <a:r>
              <a:rPr kumimoji="1"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スモールスタート</a:t>
            </a:r>
            <a:r>
              <a:rPr kumimoji="1" lang="en-US" altLang="ja-JP" sz="28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591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899" y="476672"/>
            <a:ext cx="8686801" cy="659401"/>
          </a:xfrm>
        </p:spPr>
        <p:txBody>
          <a:bodyPr rtlCol="0" anchor="t" anchorCtr="0"/>
          <a:lstStyle/>
          <a:p>
            <a:pPr rtl="0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情報政策課の動き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1804" y="1136073"/>
            <a:ext cx="10801200" cy="1140799"/>
          </a:xfrm>
        </p:spPr>
        <p:txBody>
          <a:bodyPr rtlCol="0" anchor="t" anchorCtr="0">
            <a:noAutofit/>
          </a:bodyPr>
          <a:lstStyle/>
          <a:p>
            <a:r>
              <a:rPr lang="en-US" altLang="ja-JP" sz="2800" dirty="0"/>
              <a:t>H30.11</a:t>
            </a:r>
            <a:r>
              <a:rPr lang="ja-JP" altLang="en-US" sz="2800" dirty="0"/>
              <a:t>　説明会の開催</a:t>
            </a:r>
            <a:r>
              <a:rPr lang="en-US" altLang="ja-JP" sz="2800" dirty="0"/>
              <a:t>【HP</a:t>
            </a:r>
            <a:r>
              <a:rPr lang="ja-JP" altLang="en-US" sz="2800" dirty="0"/>
              <a:t>委託業者と共同で開催</a:t>
            </a:r>
            <a:r>
              <a:rPr lang="en-US" altLang="ja-JP" sz="2800" dirty="0" smtClean="0"/>
              <a:t>】</a:t>
            </a:r>
            <a:endParaRPr lang="en-US" altLang="ja-JP" sz="2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8" y="1716028"/>
            <a:ext cx="6602924" cy="4385524"/>
          </a:xfrm>
          <a:prstGeom prst="rect">
            <a:avLst/>
          </a:prstGeom>
        </p:spPr>
      </p:pic>
      <p:sp>
        <p:nvSpPr>
          <p:cNvPr id="5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656776" y="2261976"/>
            <a:ext cx="3600400" cy="2469017"/>
          </a:xfrm>
        </p:spPr>
        <p:txBody>
          <a:bodyPr rtlCol="0" anchor="t" anchorCtr="0">
            <a:noAutofit/>
          </a:bodyPr>
          <a:lstStyle/>
          <a:p>
            <a:r>
              <a:rPr lang="ja-JP" altLang="en-US" dirty="0" smtClean="0"/>
              <a:t>対象：</a:t>
            </a:r>
            <a:endParaRPr lang="en-US" altLang="ja-JP" dirty="0" smtClean="0"/>
          </a:p>
          <a:p>
            <a:r>
              <a:rPr lang="ja-JP" altLang="en-US" dirty="0" smtClean="0"/>
              <a:t>　　推奨データ担当課</a:t>
            </a:r>
            <a:endParaRPr lang="en-US" altLang="ja-JP" dirty="0" smtClean="0"/>
          </a:p>
          <a:p>
            <a:r>
              <a:rPr lang="ja-JP" altLang="en-US" dirty="0" smtClean="0"/>
              <a:t>　　（</a:t>
            </a:r>
            <a:r>
              <a:rPr lang="en-US" altLang="ja-JP" dirty="0" smtClean="0"/>
              <a:t>10</a:t>
            </a:r>
            <a:r>
              <a:rPr lang="ja-JP" altLang="en-US" dirty="0" smtClean="0"/>
              <a:t>課</a:t>
            </a:r>
            <a:r>
              <a:rPr lang="en-US" altLang="ja-JP" dirty="0" smtClean="0"/>
              <a:t>15</a:t>
            </a:r>
            <a:r>
              <a:rPr lang="ja-JP" altLang="en-US" dirty="0" smtClean="0"/>
              <a:t>名）</a:t>
            </a:r>
            <a:endParaRPr lang="en-US" altLang="ja-JP" dirty="0" smtClean="0"/>
          </a:p>
          <a:p>
            <a:r>
              <a:rPr lang="ja-JP" altLang="en-US" dirty="0" smtClean="0"/>
              <a:t>内容：</a:t>
            </a:r>
            <a:endParaRPr lang="en-US" altLang="ja-JP" dirty="0" smtClean="0"/>
          </a:p>
          <a:p>
            <a:r>
              <a:rPr lang="ja-JP" altLang="en-US" dirty="0" smtClean="0"/>
              <a:t>　　</a:t>
            </a:r>
            <a:r>
              <a:rPr lang="en-US" altLang="ja-JP" dirty="0" smtClean="0"/>
              <a:t>HP</a:t>
            </a:r>
            <a:r>
              <a:rPr lang="ja-JP" altLang="en-US" dirty="0" smtClean="0"/>
              <a:t>委託業者による説明</a:t>
            </a:r>
            <a:endParaRPr lang="en-US" altLang="ja-JP" dirty="0" smtClean="0"/>
          </a:p>
          <a:p>
            <a:r>
              <a:rPr lang="ja-JP" altLang="en-US" dirty="0" smtClean="0"/>
              <a:t>　　　　（映像、資料説明）</a:t>
            </a:r>
            <a:endParaRPr lang="en-US" altLang="ja-JP" dirty="0" smtClean="0"/>
          </a:p>
          <a:p>
            <a:r>
              <a:rPr lang="ja-JP" altLang="en-US" dirty="0" smtClean="0"/>
              <a:t>　　情報政策課による説明</a:t>
            </a:r>
            <a:endParaRPr lang="en-US" altLang="ja-JP" dirty="0" smtClean="0"/>
          </a:p>
          <a:p>
            <a:r>
              <a:rPr lang="ja-JP" altLang="en-US" dirty="0" smtClean="0"/>
              <a:t>　　　　（今後の進め方など）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3649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ビジネス コントラスト 16x9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870389_TF02895266.potx" id="{4EA7D0CF-3B2C-4940-B1F8-3BC9E2C460EA}" vid="{C8FC1C8F-5C9F-41ED-BEA2-05D2C2E5CB96}"/>
    </a:ext>
  </a:extLst>
</a:theme>
</file>

<file path=ppt/theme/theme2.xml><?xml version="1.0" encoding="utf-8"?>
<a:theme xmlns:a="http://schemas.openxmlformats.org/drawingml/2006/main" name="Office テーマ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02F2BE50-DDB3-465B-A26E-975A276D43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C80FAF7-F941-4D3E-A3C3-283A611079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220E13-D325-4A9E-AA7A-0D1409275EB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TF02895266</Template>
  <TotalTime>1207</TotalTime>
  <Words>757</Words>
  <Application>Microsoft Office PowerPoint</Application>
  <PresentationFormat>ユーザー設定</PresentationFormat>
  <Paragraphs>132</Paragraphs>
  <Slides>16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1" baseType="lpstr">
      <vt:lpstr>Meiryo UI</vt:lpstr>
      <vt:lpstr>ＭＳ ゴシック</vt:lpstr>
      <vt:lpstr>Arial</vt:lpstr>
      <vt:lpstr>Franklin Gothic Medium</vt:lpstr>
      <vt:lpstr>ビジネス コントラスト 16x9</vt:lpstr>
      <vt:lpstr>オープンデータの取組について</vt:lpstr>
      <vt:lpstr>目次</vt:lpstr>
      <vt:lpstr>オープンデータ取組のきっかけ</vt:lpstr>
      <vt:lpstr>オープンデータ取組のきっかけ</vt:lpstr>
      <vt:lpstr>オープンデータ取組のきっかけ</vt:lpstr>
      <vt:lpstr>オープンデータ取組のきっかけ</vt:lpstr>
      <vt:lpstr>情報政策課の動き</vt:lpstr>
      <vt:lpstr>情報政策課の動き</vt:lpstr>
      <vt:lpstr>情報政策課の動き</vt:lpstr>
      <vt:lpstr>情報政策課の動き</vt:lpstr>
      <vt:lpstr>苦労した点、工夫した点</vt:lpstr>
      <vt:lpstr>苦労した点、工夫した点</vt:lpstr>
      <vt:lpstr>苦労した点、工夫した点</vt:lpstr>
      <vt:lpstr>苦労した点、工夫した点</vt:lpstr>
      <vt:lpstr>今後の予定と課題</vt:lpstr>
      <vt:lpstr>今後の予定と課題</vt:lpstr>
    </vt:vector>
  </TitlesOfParts>
  <Company>筑西市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タイトルのレイアウト</dc:title>
  <dc:creator>大島　一洋</dc:creator>
  <cp:lastModifiedBy>Windows ユーザー</cp:lastModifiedBy>
  <cp:revision>129</cp:revision>
  <cp:lastPrinted>2019-01-22T07:33:55Z</cp:lastPrinted>
  <dcterms:created xsi:type="dcterms:W3CDTF">2019-01-09T07:11:43Z</dcterms:created>
  <dcterms:modified xsi:type="dcterms:W3CDTF">2019-03-03T23:47:10Z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