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10"/>
  </p:notesMasterIdLst>
  <p:handoutMasterIdLst>
    <p:handoutMasterId r:id="rId11"/>
  </p:handoutMasterIdLst>
  <p:sldIdLst>
    <p:sldId id="258" r:id="rId5"/>
    <p:sldId id="259" r:id="rId6"/>
    <p:sldId id="262" r:id="rId7"/>
    <p:sldId id="260" r:id="rId8"/>
    <p:sldId id="261" r:id="rId9"/>
  </p:sldIdLst>
  <p:sldSz cx="9906000" cy="6858000" type="A4"/>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a:srgbClr val="008000"/>
    <a:srgbClr val="0099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3677" autoAdjust="0"/>
  </p:normalViewPr>
  <p:slideViewPr>
    <p:cSldViewPr>
      <p:cViewPr>
        <p:scale>
          <a:sx n="50" d="100"/>
          <a:sy n="50" d="100"/>
        </p:scale>
        <p:origin x="-795" y="-36"/>
      </p:cViewPr>
      <p:guideLst>
        <p:guide orient="horz" pos="73"/>
        <p:guide pos="3120"/>
      </p:guideLst>
    </p:cSldViewPr>
  </p:slideViewPr>
  <p:notesTextViewPr>
    <p:cViewPr>
      <p:scale>
        <a:sx n="1" d="1"/>
        <a:sy n="1" d="1"/>
      </p:scale>
      <p:origin x="0" y="0"/>
    </p:cViewPr>
  </p:notesTextViewPr>
  <p:notesViewPr>
    <p:cSldViewPr>
      <p:cViewPr varScale="1">
        <p:scale>
          <a:sx n="54" d="100"/>
          <a:sy n="54" d="100"/>
        </p:scale>
        <p:origin x="-2802" y="-7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handoutMaster" Target="handoutMasters/handoutMaster1.xml"/><Relationship Id="rId5" Type="http://schemas.openxmlformats.org/officeDocument/2006/relationships/slide" Target="slides/slide1.xml"/><Relationship Id="rId15" Type="http://schemas.openxmlformats.org/officeDocument/2006/relationships/tableStyles" Target="tableStyles.xml"/><Relationship Id="rId10"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A3787965-D101-4054-9F5C-86225DFBC72A}" type="datetimeFigureOut">
              <a:rPr kumimoji="1" lang="ja-JP" altLang="en-US" smtClean="0"/>
              <a:t>2019/3/12</a:t>
            </a:fld>
            <a:endParaRPr kumimoji="1" lang="ja-JP" altLang="en-US"/>
          </a:p>
        </p:txBody>
      </p:sp>
      <p:sp>
        <p:nvSpPr>
          <p:cNvPr id="4" name="フッター プレースホルダー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6653CBAA-AFBF-480D-BE65-03DAADE39FF5}" type="slidenum">
              <a:rPr kumimoji="1" lang="ja-JP" altLang="en-US" smtClean="0"/>
              <a:t>‹#›</a:t>
            </a:fld>
            <a:endParaRPr kumimoji="1" lang="ja-JP" altLang="en-US"/>
          </a:p>
        </p:txBody>
      </p:sp>
    </p:spTree>
    <p:extLst>
      <p:ext uri="{BB962C8B-B14F-4D97-AF65-F5344CB8AC3E}">
        <p14:creationId xmlns:p14="http://schemas.microsoft.com/office/powerpoint/2010/main" val="1508119147"/>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C0832EA-35D7-4909-98D3-D00D06716B0C}" type="datetimeFigureOut">
              <a:rPr kumimoji="1" lang="ja-JP" altLang="en-US" smtClean="0"/>
              <a:t>2019/3/12</a:t>
            </a:fld>
            <a:endParaRPr kumimoji="1" lang="ja-JP" altLang="en-US"/>
          </a:p>
        </p:txBody>
      </p:sp>
      <p:sp>
        <p:nvSpPr>
          <p:cNvPr id="4" name="スライド イメージ プレースホルダー 3"/>
          <p:cNvSpPr>
            <a:spLocks noGrp="1" noRot="1" noChangeAspect="1"/>
          </p:cNvSpPr>
          <p:nvPr>
            <p:ph type="sldImg" idx="2"/>
          </p:nvPr>
        </p:nvSpPr>
        <p:spPr>
          <a:xfrm>
            <a:off x="952500" y="685800"/>
            <a:ext cx="4953000" cy="34290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6B981F3-61D5-4E92-8C2C-96BFBDBA739E}" type="slidenum">
              <a:rPr kumimoji="1" lang="ja-JP" altLang="en-US" smtClean="0"/>
              <a:t>‹#›</a:t>
            </a:fld>
            <a:endParaRPr kumimoji="1" lang="ja-JP" altLang="en-US"/>
          </a:p>
        </p:txBody>
      </p:sp>
    </p:spTree>
    <p:extLst>
      <p:ext uri="{BB962C8B-B14F-4D97-AF65-F5344CB8AC3E}">
        <p14:creationId xmlns:p14="http://schemas.microsoft.com/office/powerpoint/2010/main" val="2934055552"/>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A6B981F3-61D5-4E92-8C2C-96BFBDBA739E}" type="slidenum">
              <a:rPr kumimoji="1" lang="ja-JP" altLang="en-US" smtClean="0"/>
              <a:t>2</a:t>
            </a:fld>
            <a:endParaRPr kumimoji="1" lang="ja-JP" altLang="en-US"/>
          </a:p>
        </p:txBody>
      </p:sp>
    </p:spTree>
    <p:extLst>
      <p:ext uri="{BB962C8B-B14F-4D97-AF65-F5344CB8AC3E}">
        <p14:creationId xmlns:p14="http://schemas.microsoft.com/office/powerpoint/2010/main" val="310982430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ja-JP" sz="1200" kern="1200" dirty="0" smtClean="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fld id="{A6B981F3-61D5-4E92-8C2C-96BFBDBA739E}" type="slidenum">
              <a:rPr kumimoji="1" lang="ja-JP" altLang="en-US" smtClean="0"/>
              <a:t>4</a:t>
            </a:fld>
            <a:endParaRPr kumimoji="1" lang="ja-JP" altLang="en-US"/>
          </a:p>
        </p:txBody>
      </p:sp>
    </p:spTree>
    <p:extLst>
      <p:ext uri="{BB962C8B-B14F-4D97-AF65-F5344CB8AC3E}">
        <p14:creationId xmlns:p14="http://schemas.microsoft.com/office/powerpoint/2010/main" val="408382200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955675" y="687388"/>
            <a:ext cx="4946650" cy="3424237"/>
          </a:xfrm>
        </p:spPr>
      </p:sp>
      <p:sp>
        <p:nvSpPr>
          <p:cNvPr id="3" name="ノート プレースホルダー 2"/>
          <p:cNvSpPr>
            <a:spLocks noGrp="1"/>
          </p:cNvSpPr>
          <p:nvPr>
            <p:ph type="body" idx="1"/>
          </p:nvPr>
        </p:nvSpPr>
        <p:spPr/>
        <p:txBody>
          <a:bodyPr/>
          <a:lstStyle/>
          <a:p>
            <a:endParaRPr kumimoji="1" lang="en-US" altLang="ja-JP" dirty="0" smtClean="0"/>
          </a:p>
        </p:txBody>
      </p:sp>
      <p:sp>
        <p:nvSpPr>
          <p:cNvPr id="4" name="スライド番号プレースホルダー 3"/>
          <p:cNvSpPr>
            <a:spLocks noGrp="1"/>
          </p:cNvSpPr>
          <p:nvPr>
            <p:ph type="sldNum" sz="quarter" idx="10"/>
          </p:nvPr>
        </p:nvSpPr>
        <p:spPr/>
        <p:txBody>
          <a:bodyPr/>
          <a:lstStyle/>
          <a:p>
            <a:fld id="{C9DB83E9-D7E6-40B1-97F4-13067DC76E3F}" type="slidenum">
              <a:rPr kumimoji="1" lang="ja-JP" altLang="en-US" smtClean="0"/>
              <a:t>5</a:t>
            </a:fld>
            <a:endParaRPr kumimoji="1" lang="ja-JP" altLang="en-US"/>
          </a:p>
        </p:txBody>
      </p:sp>
    </p:spTree>
    <p:extLst>
      <p:ext uri="{BB962C8B-B14F-4D97-AF65-F5344CB8AC3E}">
        <p14:creationId xmlns:p14="http://schemas.microsoft.com/office/powerpoint/2010/main" val="253849946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7"/>
            <a:ext cx="8420100" cy="1470025"/>
          </a:xfrm>
          <a:prstGeom prst="rect">
            <a:avLst/>
          </a:prstGeom>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r>
              <a:rPr kumimoji="1" lang="ja-JP" altLang="en-US" dirty="0" smtClean="0"/>
              <a:t>マスター タイトルの書式設定</a:t>
            </a:r>
            <a:endParaRPr kumimoji="1" lang="ja-JP" altLang="en-US" dirty="0"/>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latin typeface="Meiryo UI" panose="020B0604030504040204" pitchFamily="50" charset="-128"/>
                <a:ea typeface="Meiryo UI" panose="020B0604030504040204" pitchFamily="50" charset="-128"/>
                <a:cs typeface="Meiryo UI" panose="020B0604030504040204" pitchFamily="50" charset="-128"/>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fld id="{B49AA6B4-C9F2-4B37-9418-EB92F57CFEF6}" type="datetimeFigureOut">
              <a:rPr lang="ja-JP" altLang="en-US" smtClean="0"/>
              <a:pPr/>
              <a:t>2019/3/12</a:t>
            </a:fld>
            <a:endParaRPr lang="ja-JP" altLang="en-US"/>
          </a:p>
        </p:txBody>
      </p:sp>
      <p:sp>
        <p:nvSpPr>
          <p:cNvPr id="5" name="フッター プレースホルダー 4"/>
          <p:cNvSpPr>
            <a:spLocks noGrp="1"/>
          </p:cNvSpPr>
          <p:nvPr>
            <p:ph type="ftr" sz="quarter" idx="11"/>
          </p:nvPr>
        </p:nvSpPr>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smtClean="0"/>
              <a:t>東京都　厳秘</a:t>
            </a:r>
            <a:endParaRPr lang="ja-JP" altLang="en-US" dirty="0"/>
          </a:p>
        </p:txBody>
      </p:sp>
      <p:sp>
        <p:nvSpPr>
          <p:cNvPr id="6" name="スライド番号プレースホルダー 5"/>
          <p:cNvSpPr>
            <a:spLocks noGrp="1"/>
          </p:cNvSpPr>
          <p:nvPr>
            <p:ph type="sldNum" sz="quarter" idx="12"/>
          </p:nvPr>
        </p:nvSpPr>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fld id="{15C444D4-0C5A-47B8-AD0D-A1FAD601C244}" type="slidenum">
              <a:rPr lang="ja-JP" altLang="en-US" smtClean="0"/>
              <a:pPr/>
              <a:t>‹#›</a:t>
            </a:fld>
            <a:endParaRPr lang="ja-JP" altLang="en-US"/>
          </a:p>
        </p:txBody>
      </p:sp>
      <p:sp>
        <p:nvSpPr>
          <p:cNvPr id="9" name="正方形/長方形 1"/>
          <p:cNvSpPr/>
          <p:nvPr userDrawn="1"/>
        </p:nvSpPr>
        <p:spPr>
          <a:xfrm>
            <a:off x="82960" y="94402"/>
            <a:ext cx="382260" cy="382260"/>
          </a:xfrm>
          <a:custGeom>
            <a:avLst/>
            <a:gdLst/>
            <a:ahLst/>
            <a:cxnLst/>
            <a:rect l="l" t="t" r="r" b="b"/>
            <a:pathLst>
              <a:path w="1440160" h="1440160">
                <a:moveTo>
                  <a:pt x="720080" y="0"/>
                </a:moveTo>
                <a:cubicBezTo>
                  <a:pt x="1117769" y="0"/>
                  <a:pt x="1440160" y="322391"/>
                  <a:pt x="1440160" y="720080"/>
                </a:cubicBezTo>
                <a:lnTo>
                  <a:pt x="1440127" y="720739"/>
                </a:lnTo>
                <a:cubicBezTo>
                  <a:pt x="1048667" y="727152"/>
                  <a:pt x="733438" y="1046473"/>
                  <a:pt x="733119" y="1439502"/>
                </a:cubicBezTo>
                <a:cubicBezTo>
                  <a:pt x="728789" y="1440121"/>
                  <a:pt x="724439" y="1440160"/>
                  <a:pt x="720080" y="1440160"/>
                </a:cubicBezTo>
                <a:lnTo>
                  <a:pt x="685851" y="1438432"/>
                </a:lnTo>
                <a:cubicBezTo>
                  <a:pt x="685030" y="1053020"/>
                  <a:pt x="381336" y="738744"/>
                  <a:pt x="87" y="721809"/>
                </a:cubicBezTo>
                <a:cubicBezTo>
                  <a:pt x="1" y="721233"/>
                  <a:pt x="0" y="720656"/>
                  <a:pt x="0" y="720080"/>
                </a:cubicBezTo>
                <a:cubicBezTo>
                  <a:pt x="0" y="322391"/>
                  <a:pt x="322391" y="0"/>
                  <a:pt x="720080" y="0"/>
                </a:cubicBezTo>
                <a:close/>
              </a:path>
            </a:pathLst>
          </a:custGeom>
          <a:solidFill>
            <a:srgbClr val="00B050"/>
          </a:solidFill>
          <a:ln w="190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sz="1600" dirty="0" smtClean="0">
              <a:solidFill>
                <a:schemeClr val="tx1"/>
              </a:solidFill>
            </a:endParaRPr>
          </a:p>
        </p:txBody>
      </p:sp>
    </p:spTree>
    <p:extLst>
      <p:ext uri="{BB962C8B-B14F-4D97-AF65-F5344CB8AC3E}">
        <p14:creationId xmlns:p14="http://schemas.microsoft.com/office/powerpoint/2010/main" val="1284619109"/>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fld id="{B49AA6B4-C9F2-4B37-9418-EB92F57CFEF6}" type="datetimeFigureOut">
              <a:rPr lang="ja-JP" altLang="en-US" smtClean="0"/>
              <a:pPr/>
              <a:t>2019/3/12</a:t>
            </a:fld>
            <a:endParaRPr lang="ja-JP" altLang="en-US" dirty="0"/>
          </a:p>
        </p:txBody>
      </p:sp>
      <p:sp>
        <p:nvSpPr>
          <p:cNvPr id="3" name="フッター プレースホルダー 2"/>
          <p:cNvSpPr>
            <a:spLocks noGrp="1"/>
          </p:cNvSpPr>
          <p:nvPr>
            <p:ph type="ftr" sz="quarter" idx="11"/>
          </p:nvPr>
        </p:nvSpPr>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smtClean="0"/>
              <a:t>東京都　厳秘</a:t>
            </a:r>
            <a:endParaRPr lang="ja-JP" altLang="en-US" dirty="0"/>
          </a:p>
        </p:txBody>
      </p:sp>
      <p:sp>
        <p:nvSpPr>
          <p:cNvPr id="4" name="スライド番号プレースホルダー 3"/>
          <p:cNvSpPr>
            <a:spLocks noGrp="1"/>
          </p:cNvSpPr>
          <p:nvPr>
            <p:ph type="sldNum" sz="quarter" idx="12"/>
          </p:nvPr>
        </p:nvSpPr>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fld id="{15C444D4-0C5A-47B8-AD0D-A1FAD601C244}" type="slidenum">
              <a:rPr lang="ja-JP" altLang="en-US" smtClean="0"/>
              <a:pPr/>
              <a:t>‹#›</a:t>
            </a:fld>
            <a:endParaRPr lang="ja-JP" altLang="en-US"/>
          </a:p>
        </p:txBody>
      </p:sp>
      <p:sp>
        <p:nvSpPr>
          <p:cNvPr id="13" name="テキスト ボックス 9"/>
          <p:cNvSpPr txBox="1"/>
          <p:nvPr userDrawn="1"/>
        </p:nvSpPr>
        <p:spPr>
          <a:xfrm>
            <a:off x="-15328" y="549333"/>
            <a:ext cx="9921328" cy="215444"/>
          </a:xfrm>
          <a:prstGeom prst="rect">
            <a:avLst/>
          </a:prstGeom>
          <a:noFill/>
          <a:ln>
            <a:solidFill>
              <a:srgbClr val="008000"/>
            </a:solidFill>
          </a:ln>
        </p:spPr>
        <p:txBody>
          <a:bodyPr wrap="square" rtlCol="0">
            <a:spAutoFit/>
          </a:bodyPr>
          <a:lstStyle/>
          <a:p>
            <a:pPr>
              <a:spcAft>
                <a:spcPts val="0"/>
              </a:spcAft>
            </a:pPr>
            <a:r>
              <a:rPr lang="en-US" sz="800" b="1" kern="1200" dirty="0">
                <a:solidFill>
                  <a:srgbClr val="008000"/>
                </a:solidFill>
                <a:effectLst/>
                <a:latin typeface="Meiryo UI" panose="020B0604030504040204" pitchFamily="50" charset="-128"/>
                <a:ea typeface="Meiryo UI" panose="020B0604030504040204" pitchFamily="50" charset="-128"/>
                <a:cs typeface="Meiryo UI" panose="020B0604030504040204" pitchFamily="50" charset="-128"/>
              </a:rPr>
              <a:t>Information and Communications Planning Division, Bureau of General Affairs, Tokyo Metropolitan Government</a:t>
            </a:r>
            <a:endParaRPr lang="ja-JP" sz="1200" dirty="0">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14" name="直線コネクタ 13"/>
          <p:cNvCxnSpPr/>
          <p:nvPr userDrawn="1"/>
        </p:nvCxnSpPr>
        <p:spPr>
          <a:xfrm>
            <a:off x="0" y="548682"/>
            <a:ext cx="9906000" cy="653"/>
          </a:xfrm>
          <a:prstGeom prst="line">
            <a:avLst/>
          </a:prstGeom>
          <a:ln w="38100">
            <a:solidFill>
              <a:srgbClr val="008000"/>
            </a:solidFill>
          </a:ln>
        </p:spPr>
        <p:style>
          <a:lnRef idx="1">
            <a:schemeClr val="accent1"/>
          </a:lnRef>
          <a:fillRef idx="0">
            <a:schemeClr val="accent1"/>
          </a:fillRef>
          <a:effectRef idx="0">
            <a:schemeClr val="accent1"/>
          </a:effectRef>
          <a:fontRef idx="minor">
            <a:schemeClr val="tx1"/>
          </a:fontRef>
        </p:style>
      </p:cxnSp>
      <p:sp>
        <p:nvSpPr>
          <p:cNvPr id="9" name="正方形/長方形 1"/>
          <p:cNvSpPr/>
          <p:nvPr userDrawn="1"/>
        </p:nvSpPr>
        <p:spPr>
          <a:xfrm>
            <a:off x="82960" y="94402"/>
            <a:ext cx="382260" cy="382260"/>
          </a:xfrm>
          <a:custGeom>
            <a:avLst/>
            <a:gdLst/>
            <a:ahLst/>
            <a:cxnLst/>
            <a:rect l="l" t="t" r="r" b="b"/>
            <a:pathLst>
              <a:path w="1440160" h="1440160">
                <a:moveTo>
                  <a:pt x="720080" y="0"/>
                </a:moveTo>
                <a:cubicBezTo>
                  <a:pt x="1117769" y="0"/>
                  <a:pt x="1440160" y="322391"/>
                  <a:pt x="1440160" y="720080"/>
                </a:cubicBezTo>
                <a:lnTo>
                  <a:pt x="1440127" y="720739"/>
                </a:lnTo>
                <a:cubicBezTo>
                  <a:pt x="1048667" y="727152"/>
                  <a:pt x="733438" y="1046473"/>
                  <a:pt x="733119" y="1439502"/>
                </a:cubicBezTo>
                <a:cubicBezTo>
                  <a:pt x="728789" y="1440121"/>
                  <a:pt x="724439" y="1440160"/>
                  <a:pt x="720080" y="1440160"/>
                </a:cubicBezTo>
                <a:lnTo>
                  <a:pt x="685851" y="1438432"/>
                </a:lnTo>
                <a:cubicBezTo>
                  <a:pt x="685030" y="1053020"/>
                  <a:pt x="381336" y="738744"/>
                  <a:pt x="87" y="721809"/>
                </a:cubicBezTo>
                <a:cubicBezTo>
                  <a:pt x="1" y="721233"/>
                  <a:pt x="0" y="720656"/>
                  <a:pt x="0" y="720080"/>
                </a:cubicBezTo>
                <a:cubicBezTo>
                  <a:pt x="0" y="322391"/>
                  <a:pt x="322391" y="0"/>
                  <a:pt x="720080" y="0"/>
                </a:cubicBezTo>
                <a:close/>
              </a:path>
            </a:pathLst>
          </a:custGeom>
          <a:solidFill>
            <a:srgbClr val="00B050"/>
          </a:solidFill>
          <a:ln w="190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sz="1600" dirty="0" smtClean="0">
              <a:solidFill>
                <a:schemeClr val="tx1"/>
              </a:solidFill>
            </a:endParaRPr>
          </a:p>
        </p:txBody>
      </p:sp>
    </p:spTree>
    <p:extLst>
      <p:ext uri="{BB962C8B-B14F-4D97-AF65-F5344CB8AC3E}">
        <p14:creationId xmlns:p14="http://schemas.microsoft.com/office/powerpoint/2010/main" val="891298265"/>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タイトルのみ">
    <p:spTree>
      <p:nvGrpSpPr>
        <p:cNvPr id="1" name=""/>
        <p:cNvGrpSpPr/>
        <p:nvPr/>
      </p:nvGrpSpPr>
      <p:grpSpPr>
        <a:xfrm>
          <a:off x="0" y="0"/>
          <a:ext cx="0" cy="0"/>
          <a:chOff x="0" y="0"/>
          <a:chExt cx="0" cy="0"/>
        </a:xfrm>
      </p:grpSpPr>
      <p:sp>
        <p:nvSpPr>
          <p:cNvPr id="3" name="日付プレースホルダー 2"/>
          <p:cNvSpPr>
            <a:spLocks noGrp="1"/>
          </p:cNvSpPr>
          <p:nvPr>
            <p:ph type="dt" sz="half" idx="10"/>
          </p:nvPr>
        </p:nvSpPr>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fld id="{B49AA6B4-C9F2-4B37-9418-EB92F57CFEF6}" type="datetimeFigureOut">
              <a:rPr lang="ja-JP" altLang="en-US" smtClean="0"/>
              <a:pPr/>
              <a:t>2019/3/12</a:t>
            </a:fld>
            <a:endParaRPr lang="ja-JP" altLang="en-US"/>
          </a:p>
        </p:txBody>
      </p:sp>
      <p:sp>
        <p:nvSpPr>
          <p:cNvPr id="4" name="フッター プレースホルダー 3"/>
          <p:cNvSpPr>
            <a:spLocks noGrp="1"/>
          </p:cNvSpPr>
          <p:nvPr>
            <p:ph type="ftr" sz="quarter" idx="11"/>
          </p:nvPr>
        </p:nvSpPr>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smtClean="0"/>
              <a:t>東京都　厳秘</a:t>
            </a:r>
            <a:endParaRPr lang="ja-JP" altLang="en-US" dirty="0"/>
          </a:p>
        </p:txBody>
      </p:sp>
      <p:sp>
        <p:nvSpPr>
          <p:cNvPr id="5" name="スライド番号プレースホルダー 4"/>
          <p:cNvSpPr>
            <a:spLocks noGrp="1"/>
          </p:cNvSpPr>
          <p:nvPr>
            <p:ph type="sldNum" sz="quarter" idx="12"/>
          </p:nvPr>
        </p:nvSpPr>
        <p:spPr/>
        <p:txBody>
          <a:bodyPr/>
          <a:lstStyle>
            <a:lvl1pPr>
              <a:defRPr>
                <a:latin typeface="Meiryo UI" panose="020B0604030504040204" pitchFamily="50" charset="-128"/>
                <a:ea typeface="Meiryo UI" panose="020B0604030504040204" pitchFamily="50" charset="-128"/>
                <a:cs typeface="Meiryo UI" panose="020B0604030504040204" pitchFamily="50" charset="-128"/>
              </a:defRPr>
            </a:lvl1pPr>
          </a:lstStyle>
          <a:p>
            <a:fld id="{15C444D4-0C5A-47B8-AD0D-A1FAD601C244}" type="slidenum">
              <a:rPr lang="ja-JP" altLang="en-US" smtClean="0"/>
              <a:pPr/>
              <a:t>‹#›</a:t>
            </a:fld>
            <a:endParaRPr lang="ja-JP" altLang="en-US"/>
          </a:p>
        </p:txBody>
      </p:sp>
      <p:sp>
        <p:nvSpPr>
          <p:cNvPr id="8" name="テキスト ボックス 9"/>
          <p:cNvSpPr txBox="1"/>
          <p:nvPr userDrawn="1"/>
        </p:nvSpPr>
        <p:spPr>
          <a:xfrm>
            <a:off x="-15328" y="549333"/>
            <a:ext cx="9921328" cy="215444"/>
          </a:xfrm>
          <a:prstGeom prst="rect">
            <a:avLst/>
          </a:prstGeom>
          <a:noFill/>
          <a:ln>
            <a:solidFill>
              <a:srgbClr val="008000"/>
            </a:solidFill>
          </a:ln>
        </p:spPr>
        <p:txBody>
          <a:bodyPr wrap="square" rtlCol="0">
            <a:spAutoFit/>
          </a:bodyPr>
          <a:lstStyle/>
          <a:p>
            <a:pPr>
              <a:spcAft>
                <a:spcPts val="0"/>
              </a:spcAft>
            </a:pPr>
            <a:r>
              <a:rPr lang="en-US" sz="800" b="1" kern="1200">
                <a:solidFill>
                  <a:srgbClr val="008000"/>
                </a:solidFill>
                <a:effectLst/>
                <a:latin typeface="Meiryo UI" panose="020B0604030504040204" pitchFamily="50" charset="-128"/>
                <a:ea typeface="Meiryo UI" panose="020B0604030504040204" pitchFamily="50" charset="-128"/>
                <a:cs typeface="Meiryo UI" panose="020B0604030504040204" pitchFamily="50" charset="-128"/>
              </a:rPr>
              <a:t>Information and Communications Planning Division, Bureau of General Affairs, Tokyo Metropolitan Government</a:t>
            </a:r>
            <a:endParaRPr lang="ja-JP" sz="1200">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9" name="直線コネクタ 8"/>
          <p:cNvCxnSpPr/>
          <p:nvPr userDrawn="1"/>
        </p:nvCxnSpPr>
        <p:spPr>
          <a:xfrm>
            <a:off x="0" y="548682"/>
            <a:ext cx="9906000" cy="653"/>
          </a:xfrm>
          <a:prstGeom prst="line">
            <a:avLst/>
          </a:prstGeom>
          <a:ln w="38100">
            <a:solidFill>
              <a:srgbClr val="008000"/>
            </a:solidFill>
          </a:ln>
        </p:spPr>
        <p:style>
          <a:lnRef idx="1">
            <a:schemeClr val="accent1"/>
          </a:lnRef>
          <a:fillRef idx="0">
            <a:schemeClr val="accent1"/>
          </a:fillRef>
          <a:effectRef idx="0">
            <a:schemeClr val="accent1"/>
          </a:effectRef>
          <a:fontRef idx="minor">
            <a:schemeClr val="tx1"/>
          </a:fontRef>
        </p:style>
      </p:cxnSp>
      <p:sp>
        <p:nvSpPr>
          <p:cNvPr id="10" name="タイトル 9"/>
          <p:cNvSpPr>
            <a:spLocks noGrp="1"/>
          </p:cNvSpPr>
          <p:nvPr>
            <p:ph type="title"/>
          </p:nvPr>
        </p:nvSpPr>
        <p:spPr>
          <a:xfrm>
            <a:off x="495300" y="-27383"/>
            <a:ext cx="9282235" cy="576717"/>
          </a:xfrm>
          <a:prstGeom prst="rect">
            <a:avLst/>
          </a:prstGeom>
        </p:spPr>
        <p:txBody>
          <a:bodyPr anchor="b"/>
          <a:lstStyle>
            <a:lvl1pPr algn="l">
              <a:defRPr lang="ja-JP" altLang="en-US" sz="2800" b="1" dirty="0">
                <a:solidFill>
                  <a:srgbClr val="008000"/>
                </a:solidFill>
                <a:latin typeface="Meiryo UI" panose="020B0604030504040204" pitchFamily="50" charset="-128"/>
                <a:ea typeface="Meiryo UI" panose="020B0604030504040204" pitchFamily="50" charset="-128"/>
                <a:cs typeface="Meiryo UI" panose="020B0604030504040204" pitchFamily="50" charset="-128"/>
              </a:defRPr>
            </a:lvl1pPr>
          </a:lstStyle>
          <a:p>
            <a:pPr lvl="0" algn="l"/>
            <a:r>
              <a:rPr kumimoji="1" lang="ja-JP" altLang="en-US" dirty="0" smtClean="0"/>
              <a:t>マスター タイトルの書式設定</a:t>
            </a:r>
            <a:endParaRPr kumimoji="1" lang="ja-JP" altLang="en-US" dirty="0"/>
          </a:p>
        </p:txBody>
      </p:sp>
      <p:sp>
        <p:nvSpPr>
          <p:cNvPr id="11" name="正方形/長方形 1"/>
          <p:cNvSpPr/>
          <p:nvPr userDrawn="1"/>
        </p:nvSpPr>
        <p:spPr>
          <a:xfrm>
            <a:off x="82960" y="94402"/>
            <a:ext cx="382260" cy="382260"/>
          </a:xfrm>
          <a:custGeom>
            <a:avLst/>
            <a:gdLst/>
            <a:ahLst/>
            <a:cxnLst/>
            <a:rect l="l" t="t" r="r" b="b"/>
            <a:pathLst>
              <a:path w="1440160" h="1440160">
                <a:moveTo>
                  <a:pt x="720080" y="0"/>
                </a:moveTo>
                <a:cubicBezTo>
                  <a:pt x="1117769" y="0"/>
                  <a:pt x="1440160" y="322391"/>
                  <a:pt x="1440160" y="720080"/>
                </a:cubicBezTo>
                <a:lnTo>
                  <a:pt x="1440127" y="720739"/>
                </a:lnTo>
                <a:cubicBezTo>
                  <a:pt x="1048667" y="727152"/>
                  <a:pt x="733438" y="1046473"/>
                  <a:pt x="733119" y="1439502"/>
                </a:cubicBezTo>
                <a:cubicBezTo>
                  <a:pt x="728789" y="1440121"/>
                  <a:pt x="724439" y="1440160"/>
                  <a:pt x="720080" y="1440160"/>
                </a:cubicBezTo>
                <a:lnTo>
                  <a:pt x="685851" y="1438432"/>
                </a:lnTo>
                <a:cubicBezTo>
                  <a:pt x="685030" y="1053020"/>
                  <a:pt x="381336" y="738744"/>
                  <a:pt x="87" y="721809"/>
                </a:cubicBezTo>
                <a:cubicBezTo>
                  <a:pt x="1" y="721233"/>
                  <a:pt x="0" y="720656"/>
                  <a:pt x="0" y="720080"/>
                </a:cubicBezTo>
                <a:cubicBezTo>
                  <a:pt x="0" y="322391"/>
                  <a:pt x="322391" y="0"/>
                  <a:pt x="720080" y="0"/>
                </a:cubicBezTo>
                <a:close/>
              </a:path>
            </a:pathLst>
          </a:custGeom>
          <a:solidFill>
            <a:srgbClr val="00B050"/>
          </a:solidFill>
          <a:ln w="190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sz="1600" dirty="0" smtClean="0">
              <a:solidFill>
                <a:schemeClr val="tx1"/>
              </a:solidFill>
            </a:endParaRPr>
          </a:p>
        </p:txBody>
      </p:sp>
    </p:spTree>
    <p:extLst>
      <p:ext uri="{BB962C8B-B14F-4D97-AF65-F5344CB8AC3E}">
        <p14:creationId xmlns:p14="http://schemas.microsoft.com/office/powerpoint/2010/main" val="1399009296"/>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ユーザー設定レイアウト">
    <p:spTree>
      <p:nvGrpSpPr>
        <p:cNvPr id="1" name=""/>
        <p:cNvGrpSpPr/>
        <p:nvPr/>
      </p:nvGrpSpPr>
      <p:grpSpPr>
        <a:xfrm>
          <a:off x="0" y="0"/>
          <a:ext cx="0" cy="0"/>
          <a:chOff x="0" y="0"/>
          <a:chExt cx="0" cy="0"/>
        </a:xfrm>
      </p:grpSpPr>
      <p:sp>
        <p:nvSpPr>
          <p:cNvPr id="3" name="日付プレースホルダー 2"/>
          <p:cNvSpPr>
            <a:spLocks noGrp="1"/>
          </p:cNvSpPr>
          <p:nvPr>
            <p:ph type="dt" sz="half" idx="10"/>
          </p:nvPr>
        </p:nvSpPr>
        <p:spPr/>
        <p:txBody>
          <a:bodyPr/>
          <a:lstStyle/>
          <a:p>
            <a:fld id="{B49AA6B4-C9F2-4B37-9418-EB92F57CFEF6}" type="datetimeFigureOut">
              <a:rPr lang="ja-JP" altLang="en-US" smtClean="0"/>
              <a:pPr/>
              <a:t>2019/3/12</a:t>
            </a:fld>
            <a:endParaRPr lang="ja-JP" altLang="en-US"/>
          </a:p>
        </p:txBody>
      </p:sp>
      <p:sp>
        <p:nvSpPr>
          <p:cNvPr id="4" name="フッター プレースホルダー 3"/>
          <p:cNvSpPr>
            <a:spLocks noGrp="1"/>
          </p:cNvSpPr>
          <p:nvPr>
            <p:ph type="ftr" sz="quarter" idx="11"/>
          </p:nvPr>
        </p:nvSpPr>
        <p:spPr/>
        <p:txBody>
          <a:bodyPr/>
          <a:lstStyle/>
          <a:p>
            <a:r>
              <a:rPr lang="ja-JP" altLang="en-US" smtClean="0"/>
              <a:t>東京都　厳秘</a:t>
            </a:r>
            <a:endParaRPr lang="ja-JP" altLang="en-US" dirty="0"/>
          </a:p>
        </p:txBody>
      </p:sp>
      <p:sp>
        <p:nvSpPr>
          <p:cNvPr id="5" name="スライド番号プレースホルダー 4"/>
          <p:cNvSpPr>
            <a:spLocks noGrp="1"/>
          </p:cNvSpPr>
          <p:nvPr>
            <p:ph type="sldNum" sz="quarter" idx="12"/>
          </p:nvPr>
        </p:nvSpPr>
        <p:spPr/>
        <p:txBody>
          <a:bodyPr/>
          <a:lstStyle/>
          <a:p>
            <a:fld id="{15C444D4-0C5A-47B8-AD0D-A1FAD601C244}" type="slidenum">
              <a:rPr lang="ja-JP" altLang="en-US" smtClean="0"/>
              <a:pPr/>
              <a:t>‹#›</a:t>
            </a:fld>
            <a:endParaRPr lang="ja-JP" altLang="en-US"/>
          </a:p>
        </p:txBody>
      </p:sp>
    </p:spTree>
    <p:extLst>
      <p:ext uri="{BB962C8B-B14F-4D97-AF65-F5344CB8AC3E}">
        <p14:creationId xmlns:p14="http://schemas.microsoft.com/office/powerpoint/2010/main" val="118657183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a:prstGeom prst="rect">
            <a:avLst/>
          </a:prstGeom>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2219B852-0D75-410E-B174-BDD0DBCCC5E5}" type="datetime1">
              <a:rPr kumimoji="1" lang="ja-JP" altLang="en-US" smtClean="0"/>
              <a:t>2019/3/12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a:xfrm>
            <a:off x="9527384" y="6496588"/>
            <a:ext cx="330786" cy="303536"/>
          </a:xfrm>
        </p:spPr>
        <p:txBody>
          <a:bodyPr/>
          <a:lstStyle>
            <a:lvl1pPr algn="ctr">
              <a:defRPr/>
            </a:lvl1pPr>
          </a:lstStyle>
          <a:p>
            <a:fld id="{93CFDE5C-13E5-4898-9639-F5F8CB220191}" type="slidenum">
              <a:rPr lang="ja-JP" altLang="en-US" smtClean="0"/>
              <a:pPr/>
              <a:t>‹#›</a:t>
            </a:fld>
            <a:endParaRPr lang="ja-JP" altLang="en-US" dirty="0"/>
          </a:p>
        </p:txBody>
      </p:sp>
    </p:spTree>
    <p:extLst>
      <p:ext uri="{BB962C8B-B14F-4D97-AF65-F5344CB8AC3E}">
        <p14:creationId xmlns:p14="http://schemas.microsoft.com/office/powerpoint/2010/main" val="420675224"/>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テキスト プレースホルダー 2"/>
          <p:cNvSpPr>
            <a:spLocks noGrp="1"/>
          </p:cNvSpPr>
          <p:nvPr>
            <p:ph type="body" idx="1"/>
          </p:nvPr>
        </p:nvSpPr>
        <p:spPr>
          <a:xfrm>
            <a:off x="495300" y="1600201"/>
            <a:ext cx="89154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95300" y="6356352"/>
            <a:ext cx="2311400" cy="365125"/>
          </a:xfrm>
          <a:prstGeom prst="rect">
            <a:avLst/>
          </a:prstGeom>
        </p:spPr>
        <p:txBody>
          <a:bodyPr vert="horz" lIns="91440" tIns="45720" rIns="91440" bIns="45720" rtlCol="0" anchor="ctr"/>
          <a:lstStyle>
            <a:lvl1pPr algn="l">
              <a:defRPr sz="1200">
                <a:solidFill>
                  <a:schemeClr val="tx1">
                    <a:tint val="75000"/>
                  </a:schemeClr>
                </a:solidFill>
                <a:latin typeface="Meiryo UI" panose="020B0604030504040204" pitchFamily="50" charset="-128"/>
                <a:ea typeface="Meiryo UI" panose="020B0604030504040204" pitchFamily="50" charset="-128"/>
                <a:cs typeface="Meiryo UI" panose="020B0604030504040204" pitchFamily="50" charset="-128"/>
              </a:defRPr>
            </a:lvl1pPr>
          </a:lstStyle>
          <a:p>
            <a:fld id="{B49AA6B4-C9F2-4B37-9418-EB92F57CFEF6}" type="datetimeFigureOut">
              <a:rPr lang="ja-JP" altLang="en-US" smtClean="0"/>
              <a:pPr/>
              <a:t>2019/3/12</a:t>
            </a:fld>
            <a:endParaRPr lang="ja-JP" altLang="en-US"/>
          </a:p>
        </p:txBody>
      </p:sp>
      <p:sp>
        <p:nvSpPr>
          <p:cNvPr id="5" name="フッター プレースホルダー 4"/>
          <p:cNvSpPr>
            <a:spLocks noGrp="1"/>
          </p:cNvSpPr>
          <p:nvPr>
            <p:ph type="ftr" sz="quarter" idx="3"/>
          </p:nvPr>
        </p:nvSpPr>
        <p:spPr>
          <a:xfrm>
            <a:off x="3384550" y="6356352"/>
            <a:ext cx="3136900" cy="365125"/>
          </a:xfrm>
          <a:prstGeom prst="rect">
            <a:avLst/>
          </a:prstGeom>
        </p:spPr>
        <p:txBody>
          <a:bodyPr vert="horz" lIns="91440" tIns="45720" rIns="91440" bIns="45720" rtlCol="0" anchor="ctr"/>
          <a:lstStyle>
            <a:lvl1pPr algn="ctr">
              <a:defRPr sz="1200">
                <a:solidFill>
                  <a:schemeClr val="tx1">
                    <a:tint val="75000"/>
                  </a:schemeClr>
                </a:solidFill>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smtClean="0"/>
              <a:t>東京都　厳秘</a:t>
            </a:r>
            <a:endParaRPr lang="ja-JP" altLang="en-US" dirty="0"/>
          </a:p>
        </p:txBody>
      </p:sp>
      <p:sp>
        <p:nvSpPr>
          <p:cNvPr id="6" name="スライド番号プレースホルダー 5"/>
          <p:cNvSpPr>
            <a:spLocks noGrp="1"/>
          </p:cNvSpPr>
          <p:nvPr>
            <p:ph type="sldNum" sz="quarter" idx="4"/>
          </p:nvPr>
        </p:nvSpPr>
        <p:spPr>
          <a:xfrm>
            <a:off x="7099300" y="6356352"/>
            <a:ext cx="2311400" cy="365125"/>
          </a:xfrm>
          <a:prstGeom prst="rect">
            <a:avLst/>
          </a:prstGeom>
        </p:spPr>
        <p:txBody>
          <a:bodyPr vert="horz" lIns="91440" tIns="45720" rIns="91440" bIns="45720" rtlCol="0" anchor="ctr"/>
          <a:lstStyle>
            <a:lvl1pPr algn="r">
              <a:defRPr sz="1200">
                <a:solidFill>
                  <a:schemeClr val="tx1">
                    <a:tint val="75000"/>
                  </a:schemeClr>
                </a:solidFill>
                <a:latin typeface="Meiryo UI" panose="020B0604030504040204" pitchFamily="50" charset="-128"/>
                <a:ea typeface="Meiryo UI" panose="020B0604030504040204" pitchFamily="50" charset="-128"/>
                <a:cs typeface="Meiryo UI" panose="020B0604030504040204" pitchFamily="50" charset="-128"/>
              </a:defRPr>
            </a:lvl1pPr>
          </a:lstStyle>
          <a:p>
            <a:fld id="{15C444D4-0C5A-47B8-AD0D-A1FAD601C244}" type="slidenum">
              <a:rPr lang="ja-JP" altLang="en-US" smtClean="0"/>
              <a:pPr/>
              <a:t>‹#›</a:t>
            </a:fld>
            <a:endParaRPr lang="ja-JP" altLang="en-US"/>
          </a:p>
        </p:txBody>
      </p:sp>
      <p:sp>
        <p:nvSpPr>
          <p:cNvPr id="11" name="Rectangle 6"/>
          <p:cNvSpPr>
            <a:spLocks noChangeArrowheads="1"/>
          </p:cNvSpPr>
          <p:nvPr userDrawn="1"/>
        </p:nvSpPr>
        <p:spPr bwMode="auto">
          <a:xfrm>
            <a:off x="1" y="501135"/>
            <a:ext cx="184731"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fontAlgn="base">
              <a:spcBef>
                <a:spcPct val="0"/>
              </a:spcBef>
              <a:spcAft>
                <a:spcPct val="0"/>
              </a:spcAft>
              <a:tabLst>
                <a:tab pos="2700338" algn="ctr"/>
                <a:tab pos="5400675" algn="r"/>
              </a:tabLst>
              <a:defRPr kumimoji="1">
                <a:solidFill>
                  <a:schemeClr val="tx1"/>
                </a:solidFill>
                <a:latin typeface="Arial" pitchFamily="34" charset="0"/>
                <a:ea typeface="ＭＳ Ｐゴシック" pitchFamily="50" charset="-128"/>
                <a:cs typeface="ＭＳ Ｐゴシック" pitchFamily="50" charset="-128"/>
              </a:defRPr>
            </a:lvl1pPr>
            <a:lvl2pPr fontAlgn="base">
              <a:spcBef>
                <a:spcPct val="0"/>
              </a:spcBef>
              <a:spcAft>
                <a:spcPct val="0"/>
              </a:spcAft>
              <a:tabLst>
                <a:tab pos="2700338" algn="ctr"/>
                <a:tab pos="5400675" algn="r"/>
              </a:tabLst>
              <a:defRPr kumimoji="1">
                <a:solidFill>
                  <a:schemeClr val="tx1"/>
                </a:solidFill>
                <a:latin typeface="Arial" pitchFamily="34" charset="0"/>
                <a:ea typeface="ＭＳ Ｐゴシック" pitchFamily="50" charset="-128"/>
                <a:cs typeface="ＭＳ Ｐゴシック" pitchFamily="50" charset="-128"/>
              </a:defRPr>
            </a:lvl2pPr>
            <a:lvl3pPr fontAlgn="base">
              <a:spcBef>
                <a:spcPct val="0"/>
              </a:spcBef>
              <a:spcAft>
                <a:spcPct val="0"/>
              </a:spcAft>
              <a:tabLst>
                <a:tab pos="2700338" algn="ctr"/>
                <a:tab pos="5400675" algn="r"/>
              </a:tabLst>
              <a:defRPr kumimoji="1">
                <a:solidFill>
                  <a:schemeClr val="tx1"/>
                </a:solidFill>
                <a:latin typeface="Arial" pitchFamily="34" charset="0"/>
                <a:ea typeface="ＭＳ Ｐゴシック" pitchFamily="50" charset="-128"/>
                <a:cs typeface="ＭＳ Ｐゴシック" pitchFamily="50" charset="-128"/>
              </a:defRPr>
            </a:lvl3pPr>
            <a:lvl4pPr fontAlgn="base">
              <a:spcBef>
                <a:spcPct val="0"/>
              </a:spcBef>
              <a:spcAft>
                <a:spcPct val="0"/>
              </a:spcAft>
              <a:tabLst>
                <a:tab pos="2700338" algn="ctr"/>
                <a:tab pos="5400675" algn="r"/>
              </a:tabLst>
              <a:defRPr kumimoji="1">
                <a:solidFill>
                  <a:schemeClr val="tx1"/>
                </a:solidFill>
                <a:latin typeface="Arial" pitchFamily="34" charset="0"/>
                <a:ea typeface="ＭＳ Ｐゴシック" pitchFamily="50" charset="-128"/>
                <a:cs typeface="ＭＳ Ｐゴシック" pitchFamily="50" charset="-128"/>
              </a:defRPr>
            </a:lvl4pPr>
            <a:lvl5pPr fontAlgn="base">
              <a:spcBef>
                <a:spcPct val="0"/>
              </a:spcBef>
              <a:spcAft>
                <a:spcPct val="0"/>
              </a:spcAft>
              <a:tabLst>
                <a:tab pos="2700338" algn="ctr"/>
                <a:tab pos="5400675" algn="r"/>
              </a:tabLst>
              <a:defRPr kumimoji="1">
                <a:solidFill>
                  <a:schemeClr val="tx1"/>
                </a:solidFill>
                <a:latin typeface="Arial" pitchFamily="34" charset="0"/>
                <a:ea typeface="ＭＳ Ｐゴシック" pitchFamily="50" charset="-128"/>
                <a:cs typeface="ＭＳ Ｐゴシック" pitchFamily="50" charset="-128"/>
              </a:defRPr>
            </a:lvl5pPr>
            <a:lvl6pPr fontAlgn="base">
              <a:spcBef>
                <a:spcPct val="0"/>
              </a:spcBef>
              <a:spcAft>
                <a:spcPct val="0"/>
              </a:spcAft>
              <a:tabLst>
                <a:tab pos="2700338" algn="ctr"/>
                <a:tab pos="5400675" algn="r"/>
              </a:tabLst>
              <a:defRPr kumimoji="1">
                <a:solidFill>
                  <a:schemeClr val="tx1"/>
                </a:solidFill>
                <a:latin typeface="Arial" pitchFamily="34" charset="0"/>
                <a:ea typeface="ＭＳ Ｐゴシック" pitchFamily="50" charset="-128"/>
                <a:cs typeface="ＭＳ Ｐゴシック" pitchFamily="50" charset="-128"/>
              </a:defRPr>
            </a:lvl6pPr>
            <a:lvl7pPr fontAlgn="base">
              <a:spcBef>
                <a:spcPct val="0"/>
              </a:spcBef>
              <a:spcAft>
                <a:spcPct val="0"/>
              </a:spcAft>
              <a:tabLst>
                <a:tab pos="2700338" algn="ctr"/>
                <a:tab pos="5400675" algn="r"/>
              </a:tabLst>
              <a:defRPr kumimoji="1">
                <a:solidFill>
                  <a:schemeClr val="tx1"/>
                </a:solidFill>
                <a:latin typeface="Arial" pitchFamily="34" charset="0"/>
                <a:ea typeface="ＭＳ Ｐゴシック" pitchFamily="50" charset="-128"/>
                <a:cs typeface="ＭＳ Ｐゴシック" pitchFamily="50" charset="-128"/>
              </a:defRPr>
            </a:lvl7pPr>
            <a:lvl8pPr fontAlgn="base">
              <a:spcBef>
                <a:spcPct val="0"/>
              </a:spcBef>
              <a:spcAft>
                <a:spcPct val="0"/>
              </a:spcAft>
              <a:tabLst>
                <a:tab pos="2700338" algn="ctr"/>
                <a:tab pos="5400675" algn="r"/>
              </a:tabLst>
              <a:defRPr kumimoji="1">
                <a:solidFill>
                  <a:schemeClr val="tx1"/>
                </a:solidFill>
                <a:latin typeface="Arial" pitchFamily="34" charset="0"/>
                <a:ea typeface="ＭＳ Ｐゴシック" pitchFamily="50" charset="-128"/>
                <a:cs typeface="ＭＳ Ｐゴシック" pitchFamily="50" charset="-128"/>
              </a:defRPr>
            </a:lvl8pPr>
            <a:lvl9pPr fontAlgn="base">
              <a:spcBef>
                <a:spcPct val="0"/>
              </a:spcBef>
              <a:spcAft>
                <a:spcPct val="0"/>
              </a:spcAft>
              <a:tabLst>
                <a:tab pos="2700338" algn="ctr"/>
                <a:tab pos="5400675" algn="r"/>
              </a:tabLst>
              <a:defRPr kumimoji="1">
                <a:solidFill>
                  <a:schemeClr val="tx1"/>
                </a:solidFill>
                <a:latin typeface="Arial" pitchFamily="34" charset="0"/>
                <a:ea typeface="ＭＳ Ｐゴシック" pitchFamily="50" charset="-128"/>
                <a:cs typeface="ＭＳ Ｐゴシック" pitchFamily="50"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tab pos="2700338" algn="ctr"/>
                <a:tab pos="5400675" algn="r"/>
              </a:tabLst>
            </a:pPr>
            <a:endParaRPr kumimoji="1" lang="ja-JP" altLang="ja-JP" sz="1800" b="0" i="0" u="none" strike="noStrike" cap="none" normalizeH="0" baseline="0" smtClean="0">
              <a:ln>
                <a:noFill/>
              </a:ln>
              <a:solidFill>
                <a:schemeClr val="tx1"/>
              </a:solidFill>
              <a:effectLst/>
              <a:latin typeface="Arial" pitchFamily="34" charset="0"/>
              <a:ea typeface="ＭＳ Ｐゴシック" pitchFamily="50" charset="-128"/>
              <a:cs typeface="ＭＳ Ｐゴシック" pitchFamily="50" charset="-128"/>
            </a:endParaRPr>
          </a:p>
        </p:txBody>
      </p:sp>
    </p:spTree>
    <p:extLst>
      <p:ext uri="{BB962C8B-B14F-4D97-AF65-F5344CB8AC3E}">
        <p14:creationId xmlns:p14="http://schemas.microsoft.com/office/powerpoint/2010/main" val="250243920"/>
      </p:ext>
    </p:extLst>
  </p:cSld>
  <p:clrMap bg1="lt1" tx1="dk1" bg2="lt2" tx2="dk2" accent1="accent1" accent2="accent2" accent3="accent3" accent4="accent4" accent5="accent5" accent6="accent6" hlink="hlink" folHlink="folHlink"/>
  <p:sldLayoutIdLst>
    <p:sldLayoutId id="2147483649" r:id="rId1"/>
    <p:sldLayoutId id="2147483655" r:id="rId2"/>
    <p:sldLayoutId id="2147483654" r:id="rId3"/>
    <p:sldLayoutId id="2147483656" r:id="rId4"/>
    <p:sldLayoutId id="2147483657" r:id="rId5"/>
  </p:sldLayoutIdLst>
  <p:timing>
    <p:tnLst>
      <p:par>
        <p:cTn id="1" dur="indefinite" restart="never" nodeType="tmRoot"/>
      </p:par>
    </p:tnLst>
  </p:timing>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タイトル 2"/>
          <p:cNvSpPr>
            <a:spLocks noGrp="1"/>
          </p:cNvSpPr>
          <p:nvPr>
            <p:ph type="ctrTitle"/>
          </p:nvPr>
        </p:nvSpPr>
        <p:spPr/>
        <p:txBody>
          <a:bodyPr/>
          <a:lstStyle/>
          <a:p>
            <a:r>
              <a:rPr lang="ja-JP" altLang="en-US" dirty="0" smtClean="0"/>
              <a:t>東京都官民データ活用</a:t>
            </a:r>
            <a:r>
              <a:rPr lang="ja-JP" altLang="en-US" dirty="0"/>
              <a:t>推進</a:t>
            </a:r>
            <a:r>
              <a:rPr lang="ja-JP" altLang="en-US" dirty="0" smtClean="0"/>
              <a:t>計画</a:t>
            </a:r>
            <a:r>
              <a:rPr lang="en-US" altLang="ja-JP" dirty="0" smtClean="0"/>
              <a:t/>
            </a:r>
            <a:br>
              <a:rPr lang="en-US" altLang="ja-JP" dirty="0" smtClean="0"/>
            </a:br>
            <a:r>
              <a:rPr lang="ja-JP" altLang="en-US" dirty="0" smtClean="0"/>
              <a:t>について</a:t>
            </a:r>
            <a:endParaRPr kumimoji="1" lang="ja-JP" altLang="en-US" dirty="0"/>
          </a:p>
        </p:txBody>
      </p:sp>
      <p:sp>
        <p:nvSpPr>
          <p:cNvPr id="4" name="サブタイトル 3"/>
          <p:cNvSpPr>
            <a:spLocks noGrp="1"/>
          </p:cNvSpPr>
          <p:nvPr>
            <p:ph type="subTitle" idx="1"/>
          </p:nvPr>
        </p:nvSpPr>
        <p:spPr/>
        <p:txBody>
          <a:bodyPr/>
          <a:lstStyle/>
          <a:p>
            <a:r>
              <a:rPr kumimoji="1" lang="ja-JP" altLang="en-US" dirty="0" smtClean="0"/>
              <a:t>東京都　総務局情報通信企画部</a:t>
            </a:r>
            <a:endParaRPr kumimoji="1" lang="en-US" altLang="ja-JP" dirty="0" smtClean="0"/>
          </a:p>
          <a:p>
            <a:r>
              <a:rPr lang="ja-JP" altLang="en-US" dirty="0"/>
              <a:t>情報</a:t>
            </a:r>
            <a:r>
              <a:rPr lang="ja-JP" altLang="en-US" dirty="0" smtClean="0"/>
              <a:t>通信技術担当課長</a:t>
            </a:r>
            <a:endParaRPr lang="en-US" altLang="ja-JP" dirty="0" smtClean="0"/>
          </a:p>
          <a:p>
            <a:r>
              <a:rPr kumimoji="1" lang="ja-JP" altLang="en-US" dirty="0" smtClean="0"/>
              <a:t>清水　詳士</a:t>
            </a:r>
            <a:endParaRPr kumimoji="1" lang="ja-JP" altLang="en-US" dirty="0"/>
          </a:p>
        </p:txBody>
      </p:sp>
    </p:spTree>
    <p:extLst>
      <p:ext uri="{BB962C8B-B14F-4D97-AF65-F5344CB8AC3E}">
        <p14:creationId xmlns:p14="http://schemas.microsoft.com/office/powerpoint/2010/main" val="339210048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tIns="72000" bIns="0"/>
          <a:lstStyle/>
          <a:p>
            <a:r>
              <a:rPr lang="ja-JP" altLang="en-US" dirty="0">
                <a:latin typeface="メイリオ" panose="020B0604030504040204" pitchFamily="50" charset="-128"/>
                <a:ea typeface="メイリオ" panose="020B0604030504040204" pitchFamily="50" charset="-128"/>
              </a:rPr>
              <a:t>官民データ活用推進計画の概略</a:t>
            </a:r>
            <a:endParaRPr kumimoji="1" lang="ja-JP" altLang="en-US" dirty="0">
              <a:latin typeface="メイリオ" panose="020B0604030504040204" pitchFamily="50" charset="-128"/>
              <a:ea typeface="メイリオ" panose="020B0604030504040204" pitchFamily="50" charset="-128"/>
            </a:endParaRPr>
          </a:p>
        </p:txBody>
      </p:sp>
      <p:sp>
        <p:nvSpPr>
          <p:cNvPr id="3" name="正方形/長方形 2"/>
          <p:cNvSpPr/>
          <p:nvPr/>
        </p:nvSpPr>
        <p:spPr>
          <a:xfrm>
            <a:off x="48246" y="1000450"/>
            <a:ext cx="9788524" cy="5761444"/>
          </a:xfrm>
          <a:prstGeom prst="rect">
            <a:avLst/>
          </a:prstGeom>
          <a:solidFill>
            <a:schemeClr val="bg1"/>
          </a:solidFill>
          <a:ln w="190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lIns="72000" tIns="36000" rIns="36000" rtlCol="0" anchor="t"/>
          <a:lstStyle/>
          <a:p>
            <a:pPr>
              <a:lnSpc>
                <a:spcPts val="800"/>
              </a:lnSpc>
            </a:pPr>
            <a:endParaRPr lang="en-US" altLang="ja-JP"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lang="ja-JP" altLang="en-US" sz="1600" b="1"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官民</a:t>
            </a:r>
            <a:r>
              <a:rPr lang="ja-JP" altLang="en-US" sz="1600" b="1"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データ活用推進基本法</a:t>
            </a:r>
            <a:r>
              <a:rPr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（平成</a:t>
            </a:r>
            <a:r>
              <a:rPr lang="en-US" altLang="ja-JP"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28</a:t>
            </a:r>
            <a:r>
              <a:rPr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年</a:t>
            </a:r>
            <a:r>
              <a:rPr lang="en-US" altLang="ja-JP"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12</a:t>
            </a:r>
            <a:r>
              <a:rPr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月</a:t>
            </a:r>
            <a:r>
              <a:rPr lang="en-US" altLang="ja-JP"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14</a:t>
            </a:r>
            <a:r>
              <a:rPr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日公布・施行</a:t>
            </a:r>
            <a:r>
              <a:rPr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○目的</a:t>
            </a:r>
            <a:r>
              <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：官民データの適正かつ効果的な活用の</a:t>
            </a: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推進に関し、基本理念を定める</a:t>
            </a:r>
            <a:endPar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○基本的施策：・手続における情報通信の技術の利用の原則化</a:t>
            </a:r>
            <a:endParaRPr lang="en-US" altLang="ja-JP"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ts val="2200"/>
              </a:lnSpc>
            </a:pP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・国及び地方公共団体等が保有する官民データの容易な利用</a:t>
            </a:r>
            <a:endParaRPr lang="en-US" altLang="ja-JP"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ts val="2200"/>
              </a:lnSpc>
            </a:pP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・個人の関与の下での多様な主体による官民データの適正な活用</a:t>
            </a:r>
            <a:endParaRPr lang="en-US" altLang="ja-JP"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ts val="2200"/>
              </a:lnSpc>
            </a:pPr>
            <a:r>
              <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・利用機会等の格差の是正　　・研究開発の促進　　・人材の育成及び確保</a:t>
            </a:r>
            <a:endParaRPr lang="en-US" altLang="ja-JP"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ts val="2200"/>
              </a:lnSpc>
            </a:pPr>
            <a:r>
              <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・国の施策と地方公共団体の施策との整合性の確保　など</a:t>
            </a:r>
            <a:endParaRPr lang="en-US" altLang="ja-JP"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○計画：</a:t>
            </a:r>
            <a:r>
              <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政府は、官民データ活用推進基本計画を定めなければならない</a:t>
            </a:r>
            <a:endParaRPr lang="en-US" altLang="ja-JP"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ts val="1200"/>
              </a:lnSpc>
            </a:pPr>
            <a:r>
              <a:rPr lang="ja-JP" altLang="en-US" sz="14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1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→世界</a:t>
            </a:r>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最先端ＩＴ国家創造宣言・官民データ活用推進基本</a:t>
            </a:r>
            <a:r>
              <a:rPr lang="ja-JP" altLang="en-US" sz="11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計画（平成</a:t>
            </a:r>
            <a:r>
              <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29</a:t>
            </a:r>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年５月</a:t>
            </a:r>
            <a:r>
              <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30</a:t>
            </a:r>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日閣議決定 平成</a:t>
            </a:r>
            <a:r>
              <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30</a:t>
            </a:r>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年６月</a:t>
            </a:r>
            <a:r>
              <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15</a:t>
            </a:r>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日</a:t>
            </a:r>
            <a:r>
              <a:rPr lang="ja-JP" altLang="en-US" sz="11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変更）</a:t>
            </a:r>
            <a:endParaRPr lang="en-US" altLang="ja-JP" sz="11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都道府県は</a:t>
            </a: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官民データ活用推進基本</a:t>
            </a: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計画に即して、都道府県</a:t>
            </a:r>
            <a:r>
              <a:rPr lang="ja-JP" altLang="en-US" sz="13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官民データ活用推進計画を定めなければ</a:t>
            </a:r>
            <a:endParaRPr lang="en-US" altLang="ja-JP" sz="13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ならない</a:t>
            </a:r>
            <a:r>
              <a:rPr lang="en-US" altLang="ja-JP"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区市町村</a:t>
            </a:r>
            <a:r>
              <a:rPr lang="ja-JP" altLang="en-US" sz="13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による計画策定は</a:t>
            </a:r>
            <a:r>
              <a:rPr lang="ja-JP" altLang="en-US" sz="13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努力義務</a:t>
            </a:r>
            <a:endParaRPr lang="en-US" altLang="ja-JP" sz="13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endParaRPr lang="en-US" altLang="ja-JP" sz="13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4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p>
        </p:txBody>
      </p:sp>
      <p:sp>
        <p:nvSpPr>
          <p:cNvPr id="4" name="テキスト ボックス 3"/>
          <p:cNvSpPr txBox="1"/>
          <p:nvPr/>
        </p:nvSpPr>
        <p:spPr>
          <a:xfrm>
            <a:off x="52548" y="836712"/>
            <a:ext cx="4540412" cy="313816"/>
          </a:xfrm>
          <a:prstGeom prst="homePlate">
            <a:avLst/>
          </a:prstGeom>
          <a:solidFill>
            <a:srgbClr val="00B050"/>
          </a:solidFill>
          <a:ln w="19050">
            <a:solidFill>
              <a:srgbClr val="00B050"/>
            </a:solidFill>
          </a:ln>
        </p:spPr>
        <p:txBody>
          <a:bodyPr wrap="none" tIns="72000" bIns="0" rtlCol="0" anchor="ctr" anchorCtr="0">
            <a:noAutofit/>
          </a:bodyPr>
          <a:lstStyle/>
          <a:p>
            <a:r>
              <a:rPr lang="ja-JP" altLang="en-US"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 都道府県官民データ活用推進計画とは</a:t>
            </a:r>
            <a:endParaRPr kumimoji="1" lang="ja-JP" altLang="en-US" b="1"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 name="正方形/長方形 4"/>
          <p:cNvSpPr/>
          <p:nvPr/>
        </p:nvSpPr>
        <p:spPr>
          <a:xfrm>
            <a:off x="272480" y="4428056"/>
            <a:ext cx="9361040" cy="2169296"/>
          </a:xfrm>
          <a:prstGeom prst="rect">
            <a:avLst/>
          </a:prstGeom>
          <a:solidFill>
            <a:schemeClr val="bg1"/>
          </a:solidFill>
          <a:ln w="190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wrap="square" lIns="72000" tIns="72000" rIns="36000" bIns="36000" rtlCol="0" anchor="t"/>
          <a:lstStyle/>
          <a:p>
            <a:pPr>
              <a:lnSpc>
                <a:spcPct val="150000"/>
              </a:lnSpc>
            </a:pP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１　都道府県</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の区域における</a:t>
            </a:r>
            <a:r>
              <a:rPr lang="ja-JP" altLang="en-US" sz="12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官民データ活用の推進に</a:t>
            </a:r>
            <a:r>
              <a:rPr lang="ja-JP" altLang="en-US" sz="12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関する施策についての基本的方針</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（次の事項から適宜記載）</a:t>
            </a:r>
            <a:endPar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20000"/>
              </a:lnSpc>
            </a:pP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１</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）手続における情報通信の技術の利用等に</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係る取組（行政手続の原則オンライン化</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b="1"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200" b="1"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20000"/>
              </a:lnSpc>
            </a:pP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２</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）官民データの容易な利用等に係る取組（</a:t>
            </a:r>
            <a:r>
              <a:rPr lang="ja-JP" altLang="en-US" sz="12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オープンデータ</a:t>
            </a:r>
            <a:r>
              <a:rPr lang="ja-JP" altLang="en-US" sz="12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の</a:t>
            </a:r>
            <a:r>
              <a:rPr lang="ja-JP" altLang="en-US" sz="12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推進</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20000"/>
              </a:lnSpc>
            </a:pP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３）個人番号カードの普及及び活用に係る</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取組</a:t>
            </a:r>
            <a:endPar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20000"/>
              </a:lnSpc>
            </a:pP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４）利用の機会等の格差の是正に係る</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取組（地理的条件不利地域の解消）</a:t>
            </a:r>
            <a:r>
              <a:rPr lang="en-US" altLang="ja-JP" sz="1200" b="1"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r>
            <a:br>
              <a:rPr lang="en-US" altLang="ja-JP" sz="1200" b="1"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b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５）情報システムに係る規格の整備及び互換性の確保に係る</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取組（ＢＰＲ</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デジタル化、</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ペーパーレス化、</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標準化など）</a:t>
            </a:r>
            <a:endPar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ct val="150000"/>
              </a:lnSpc>
            </a:pP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２　都道府県</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の区域における</a:t>
            </a:r>
            <a:r>
              <a:rPr lang="ja-JP" altLang="en-US" sz="12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官民データ活用の推進に関する事項</a:t>
            </a:r>
          </a:p>
          <a:p>
            <a:pPr>
              <a:lnSpc>
                <a:spcPct val="120000"/>
              </a:lnSpc>
            </a:pP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１）都道府県で取り組む独自の施策</a:t>
            </a:r>
          </a:p>
          <a:p>
            <a:pPr>
              <a:lnSpc>
                <a:spcPct val="120000"/>
              </a:lnSpc>
            </a:pP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２</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）国</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の施策</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一覧（</a:t>
            </a:r>
            <a:r>
              <a:rPr lang="en-US" altLang="ja-JP"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66</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件）から</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地域の特性や実情を踏まえて実施</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する取組（必要</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に応じ任意に</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選定）</a:t>
            </a:r>
            <a:endParaRPr lang="en-US" altLang="ja-JP"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 name="テキスト ボックス 5"/>
          <p:cNvSpPr txBox="1"/>
          <p:nvPr/>
        </p:nvSpPr>
        <p:spPr>
          <a:xfrm>
            <a:off x="416495" y="4293095"/>
            <a:ext cx="4752529" cy="239926"/>
          </a:xfrm>
          <a:prstGeom prst="rect">
            <a:avLst/>
          </a:prstGeom>
          <a:solidFill>
            <a:schemeClr val="bg1"/>
          </a:solidFill>
          <a:ln w="19050">
            <a:solidFill>
              <a:srgbClr val="00B050"/>
            </a:solidFill>
          </a:ln>
        </p:spPr>
        <p:txBody>
          <a:bodyPr wrap="none" tIns="72000" bIns="0" rtlCol="0" anchor="ctr" anchorCtr="0">
            <a:noAutofit/>
          </a:bodyPr>
          <a:lstStyle>
            <a:defPPr>
              <a:defRPr lang="ja-JP"/>
            </a:defPPr>
            <a:lvl1pPr>
              <a:defRPr sz="1400" b="1">
                <a:solidFill>
                  <a:schemeClr val="bg1"/>
                </a:solidFill>
                <a:latin typeface="メイリオ" panose="020B0604030504040204" pitchFamily="50" charset="-128"/>
                <a:ea typeface="メイリオ" panose="020B0604030504040204" pitchFamily="50" charset="-128"/>
                <a:cs typeface="メイリオ" panose="020B0604030504040204" pitchFamily="50" charset="-128"/>
              </a:defRPr>
            </a:lvl1pPr>
          </a:lstStyle>
          <a:p>
            <a:r>
              <a:rPr lang="ja-JP" altLang="en-US" sz="1200" b="0" dirty="0">
                <a:solidFill>
                  <a:schemeClr val="tx1"/>
                </a:solidFill>
              </a:rPr>
              <a:t>都道府県官民データ活用推進計画</a:t>
            </a:r>
            <a:r>
              <a:rPr lang="ja-JP" altLang="en-US" sz="1200" b="0" dirty="0" smtClean="0">
                <a:solidFill>
                  <a:schemeClr val="tx1"/>
                </a:solidFill>
              </a:rPr>
              <a:t>の内容（</a:t>
            </a:r>
            <a:r>
              <a:rPr lang="ja-JP" altLang="en-US" sz="1200" b="0" dirty="0">
                <a:solidFill>
                  <a:schemeClr val="tx1"/>
                </a:solidFill>
              </a:rPr>
              <a:t>政府</a:t>
            </a:r>
            <a:r>
              <a:rPr lang="ja-JP" altLang="en-US" sz="1200" b="0" dirty="0" smtClean="0">
                <a:solidFill>
                  <a:schemeClr val="tx1"/>
                </a:solidFill>
              </a:rPr>
              <a:t>の</a:t>
            </a:r>
            <a:r>
              <a:rPr lang="ja-JP" altLang="en-US" sz="1200" b="0" dirty="0">
                <a:solidFill>
                  <a:schemeClr val="tx1"/>
                </a:solidFill>
              </a:rPr>
              <a:t>手引より）</a:t>
            </a:r>
          </a:p>
        </p:txBody>
      </p:sp>
      <p:sp>
        <p:nvSpPr>
          <p:cNvPr id="7" name="スライド番号プレースホルダー 2"/>
          <p:cNvSpPr>
            <a:spLocks noGrp="1"/>
          </p:cNvSpPr>
          <p:nvPr>
            <p:ph type="sldNum" sz="quarter" idx="12"/>
          </p:nvPr>
        </p:nvSpPr>
        <p:spPr>
          <a:xfrm>
            <a:off x="9505984" y="6458358"/>
            <a:ext cx="330786" cy="303536"/>
          </a:xfrm>
          <a:solidFill>
            <a:schemeClr val="bg1"/>
          </a:solidFill>
          <a:ln w="19050">
            <a:solidFill>
              <a:srgbClr val="00B050"/>
            </a:solidFill>
          </a:ln>
        </p:spPr>
        <p:txBody>
          <a:bodyPr/>
          <a:lstStyle/>
          <a:p>
            <a:pPr algn="ctr"/>
            <a:fld id="{93CFDE5C-13E5-4898-9639-F5F8CB220191}" type="slidenum">
              <a:rPr kumimoji="1" lang="ja-JP" altLang="en-US" smtClean="0"/>
              <a:pPr algn="ctr"/>
              <a:t>2</a:t>
            </a:fld>
            <a:endParaRPr kumimoji="1" lang="ja-JP" altLang="en-US" dirty="0"/>
          </a:p>
        </p:txBody>
      </p:sp>
    </p:spTree>
    <p:extLst>
      <p:ext uri="{BB962C8B-B14F-4D97-AF65-F5344CB8AC3E}">
        <p14:creationId xmlns:p14="http://schemas.microsoft.com/office/powerpoint/2010/main" val="383062115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p:cNvSpPr/>
          <p:nvPr/>
        </p:nvSpPr>
        <p:spPr>
          <a:xfrm>
            <a:off x="0" y="0"/>
            <a:ext cx="9906000" cy="260648"/>
          </a:xfrm>
          <a:prstGeom prst="rect">
            <a:avLst/>
          </a:prstGeom>
          <a:noFill/>
          <a:ln>
            <a:noFill/>
          </a:ln>
        </p:spPr>
        <p:style>
          <a:lnRef idx="2">
            <a:schemeClr val="dk1"/>
          </a:lnRef>
          <a:fillRef idx="1">
            <a:schemeClr val="lt1"/>
          </a:fillRef>
          <a:effectRef idx="0">
            <a:schemeClr val="dk1"/>
          </a:effectRef>
          <a:fontRef idx="minor">
            <a:schemeClr val="dk1"/>
          </a:fontRef>
        </p:style>
        <p:txBody>
          <a:bodyPr rtlCol="0" anchor="ctr"/>
          <a:lstStyle/>
          <a:p>
            <a:pPr algn="ctr"/>
            <a:r>
              <a:rPr lang="zh-TW" altLang="en-US" sz="2000" dirty="0">
                <a:latin typeface="HG丸ｺﾞｼｯｸM-PRO" panose="020F0600000000000000" pitchFamily="50" charset="-128"/>
                <a:ea typeface="HG丸ｺﾞｼｯｸM-PRO" panose="020F0600000000000000" pitchFamily="50" charset="-128"/>
                <a:cs typeface="Meiryo UI" panose="020B0604030504040204" pitchFamily="50" charset="-128"/>
              </a:rPr>
              <a:t>東京都ＩＣＴ戦略</a:t>
            </a:r>
            <a:r>
              <a:rPr lang="en-US" altLang="zh-TW" sz="2000" dirty="0">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zh-TW" altLang="en-US" sz="2000" dirty="0">
                <a:latin typeface="HG丸ｺﾞｼｯｸM-PRO" panose="020F0600000000000000" pitchFamily="50" charset="-128"/>
                <a:ea typeface="HG丸ｺﾞｼｯｸM-PRO" panose="020F0600000000000000" pitchFamily="50" charset="-128"/>
                <a:cs typeface="Meiryo UI" panose="020B0604030504040204" pitchFamily="50" charset="-128"/>
              </a:rPr>
              <a:t>概要</a:t>
            </a:r>
            <a:r>
              <a:rPr lang="en-US" altLang="zh-TW" sz="2000" dirty="0" smtClean="0">
                <a:latin typeface="HG丸ｺﾞｼｯｸM-PRO" panose="020F0600000000000000" pitchFamily="50" charset="-128"/>
                <a:ea typeface="HG丸ｺﾞｼｯｸM-PRO" panose="020F0600000000000000" pitchFamily="50" charset="-128"/>
                <a:cs typeface="Meiryo UI" panose="020B0604030504040204" pitchFamily="50" charset="-128"/>
              </a:rPr>
              <a:t>】</a:t>
            </a:r>
            <a:endParaRPr lang="en-US" altLang="ja-JP" sz="2000" dirty="0">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5" name="正方形/長方形 4"/>
          <p:cNvSpPr/>
          <p:nvPr/>
        </p:nvSpPr>
        <p:spPr>
          <a:xfrm>
            <a:off x="56456" y="1708366"/>
            <a:ext cx="2592288" cy="5105183"/>
          </a:xfrm>
          <a:prstGeom prst="rect">
            <a:avLst/>
          </a:prstGeom>
          <a:ln w="28575">
            <a:solidFill>
              <a:schemeClr val="tx1"/>
            </a:solidFill>
          </a:ln>
        </p:spPr>
        <p:style>
          <a:lnRef idx="2">
            <a:schemeClr val="dk1"/>
          </a:lnRef>
          <a:fillRef idx="1">
            <a:schemeClr val="lt1"/>
          </a:fillRef>
          <a:effectRef idx="0">
            <a:schemeClr val="dk1"/>
          </a:effectRef>
          <a:fontRef idx="minor">
            <a:schemeClr val="dk1"/>
          </a:fontRef>
        </p:style>
        <p:txBody>
          <a:bodyPr rtlCol="0" anchor="t"/>
          <a:lstStyle/>
          <a:p>
            <a:pPr>
              <a:spcBef>
                <a:spcPts val="600"/>
              </a:spcBef>
            </a:pPr>
            <a:endParaRPr lang="en-US" altLang="ja-JP" sz="1400" dirty="0" smtClean="0">
              <a:solidFill>
                <a:sysClr val="windowText" lastClr="000000"/>
              </a:solidFill>
              <a:latin typeface="HG丸ｺﾞｼｯｸM-PRO" panose="020F0600000000000000" pitchFamily="50" charset="-128"/>
              <a:ea typeface="HG丸ｺﾞｼｯｸM-PRO" panose="020F0600000000000000" pitchFamily="50" charset="-128"/>
            </a:endParaRPr>
          </a:p>
          <a:p>
            <a:pPr marL="285750" indent="-285750">
              <a:spcBef>
                <a:spcPts val="600"/>
              </a:spcBef>
              <a:buFont typeface="HG丸ｺﾞｼｯｸM-PRO" panose="020F0600000000000000" pitchFamily="50" charset="-128"/>
              <a:buChar char="○"/>
            </a:pPr>
            <a:endParaRPr lang="en-US" altLang="ja-JP" sz="1400" dirty="0" smtClean="0">
              <a:solidFill>
                <a:sysClr val="windowText" lastClr="000000"/>
              </a:solidFill>
              <a:latin typeface="HG丸ｺﾞｼｯｸM-PRO" panose="020F0600000000000000" pitchFamily="50" charset="-128"/>
              <a:ea typeface="HG丸ｺﾞｼｯｸM-PRO" panose="020F0600000000000000" pitchFamily="50" charset="-128"/>
            </a:endParaRPr>
          </a:p>
        </p:txBody>
      </p:sp>
      <p:sp>
        <p:nvSpPr>
          <p:cNvPr id="22" name="正方形/長方形 21"/>
          <p:cNvSpPr/>
          <p:nvPr/>
        </p:nvSpPr>
        <p:spPr>
          <a:xfrm>
            <a:off x="3105150" y="1708366"/>
            <a:ext cx="6734174" cy="5105184"/>
          </a:xfrm>
          <a:prstGeom prst="rect">
            <a:avLst/>
          </a:prstGeom>
          <a:ln w="28575">
            <a:solidFill>
              <a:schemeClr val="tx1"/>
            </a:solidFill>
          </a:ln>
        </p:spPr>
        <p:style>
          <a:lnRef idx="2">
            <a:schemeClr val="dk1"/>
          </a:lnRef>
          <a:fillRef idx="1">
            <a:schemeClr val="lt1"/>
          </a:fillRef>
          <a:effectRef idx="0">
            <a:schemeClr val="dk1"/>
          </a:effectRef>
          <a:fontRef idx="minor">
            <a:schemeClr val="dk1"/>
          </a:fontRef>
        </p:style>
        <p:txBody>
          <a:bodyPr rtlCol="0" anchor="t"/>
          <a:lstStyle/>
          <a:p>
            <a:pPr marL="285750" indent="-285750">
              <a:spcBef>
                <a:spcPts val="2400"/>
              </a:spcBef>
              <a:buFont typeface="HG丸ｺﾞｼｯｸM-PRO" panose="020F0600000000000000" pitchFamily="50" charset="-128"/>
              <a:buChar char="○"/>
            </a:pPr>
            <a:endParaRPr lang="ja-JP" altLang="en-US" sz="120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47" name="正方形/長方形 46"/>
          <p:cNvSpPr/>
          <p:nvPr/>
        </p:nvSpPr>
        <p:spPr>
          <a:xfrm>
            <a:off x="616839" y="5642198"/>
            <a:ext cx="2031905" cy="792088"/>
          </a:xfrm>
          <a:prstGeom prst="rect">
            <a:avLst/>
          </a:prstGeom>
          <a:noFill/>
          <a:ln w="12700">
            <a:noFill/>
          </a:ln>
        </p:spPr>
        <p:style>
          <a:lnRef idx="2">
            <a:schemeClr val="dk1"/>
          </a:lnRef>
          <a:fillRef idx="1">
            <a:schemeClr val="lt1"/>
          </a:fillRef>
          <a:effectRef idx="0">
            <a:schemeClr val="dk1"/>
          </a:effectRef>
          <a:fontRef idx="minor">
            <a:schemeClr val="dk1"/>
          </a:fontRef>
        </p:style>
        <p:txBody>
          <a:bodyPr rtlCol="0" anchor="ctr"/>
          <a:lstStyle/>
          <a:p>
            <a:pPr>
              <a:spcBef>
                <a:spcPts val="600"/>
              </a:spcBef>
            </a:pPr>
            <a:r>
              <a:rPr lang="ja-JP" altLang="en-US" sz="1100" b="1"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民間におけるＩＣＴ活用を後押しし、生産性向上・新価値創造を図り、東京・日本の成長につなげる</a:t>
            </a:r>
            <a:endParaRPr lang="en-US" altLang="ja-JP" sz="1100" b="1"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51" name="正方形/長方形 50"/>
          <p:cNvSpPr/>
          <p:nvPr/>
        </p:nvSpPr>
        <p:spPr>
          <a:xfrm>
            <a:off x="112838" y="5727923"/>
            <a:ext cx="504002" cy="288032"/>
          </a:xfrm>
          <a:prstGeom prst="rect">
            <a:avLst/>
          </a:prstGeom>
          <a:solidFill>
            <a:schemeClr val="tx1">
              <a:lumMod val="65000"/>
              <a:lumOff val="35000"/>
            </a:schemeClr>
          </a:solidFill>
          <a:ln w="12700">
            <a:noFill/>
          </a:ln>
        </p:spPr>
        <p:style>
          <a:lnRef idx="2">
            <a:schemeClr val="dk1"/>
          </a:lnRef>
          <a:fillRef idx="1">
            <a:schemeClr val="lt1"/>
          </a:fillRef>
          <a:effectRef idx="0">
            <a:schemeClr val="dk1"/>
          </a:effectRef>
          <a:fontRef idx="minor">
            <a:schemeClr val="dk1"/>
          </a:fontRef>
        </p:style>
        <p:txBody>
          <a:bodyPr rtlCol="0" anchor="ctr"/>
          <a:lstStyle/>
          <a:p>
            <a:pPr algn="ctr">
              <a:spcBef>
                <a:spcPts val="600"/>
              </a:spcBef>
            </a:pPr>
            <a:r>
              <a:rPr lang="ja-JP" altLang="en-US" sz="1200" b="1" dirty="0" smtClean="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rPr>
              <a:t>柱</a:t>
            </a:r>
            <a:r>
              <a:rPr lang="en-US" altLang="ja-JP" sz="1200" b="1" dirty="0" smtClean="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rPr>
              <a:t>4</a:t>
            </a:r>
            <a:endParaRPr lang="en-US" altLang="ja-JP" sz="1200" b="1" dirty="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55" name="正方形/長方形 54"/>
          <p:cNvSpPr/>
          <p:nvPr/>
        </p:nvSpPr>
        <p:spPr>
          <a:xfrm>
            <a:off x="3276600" y="1881783"/>
            <a:ext cx="6496050" cy="1299567"/>
          </a:xfrm>
          <a:prstGeom prst="rect">
            <a:avLst/>
          </a:prstGeom>
          <a:noFill/>
          <a:ln w="3175">
            <a:noFill/>
          </a:ln>
          <a:effectLst/>
        </p:spPr>
        <p:style>
          <a:lnRef idx="2">
            <a:schemeClr val="dk1"/>
          </a:lnRef>
          <a:fillRef idx="1">
            <a:schemeClr val="lt1"/>
          </a:fillRef>
          <a:effectRef idx="0">
            <a:schemeClr val="dk1"/>
          </a:effectRef>
          <a:fontRef idx="minor">
            <a:schemeClr val="dk1"/>
          </a:fontRef>
        </p:style>
        <p:txBody>
          <a:bodyPr rtlCol="0" anchor="ctr"/>
          <a:lstStyle/>
          <a:p>
            <a:pPr marL="358775" indent="-358775">
              <a:lnSpc>
                <a:spcPts val="1100"/>
              </a:lnSpc>
              <a:spcBef>
                <a:spcPts val="100"/>
              </a:spcBef>
            </a:pP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公共インフラ維持管理</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900" baseline="1600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ＩＣＴ</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を用い、公共インフラの維持</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管理を推進（設計</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段階から施工、点検までの情報をデータベース化し、センサー・ロボット等も</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活用）</a:t>
            </a: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a:lnSpc>
                <a:spcPts val="1100"/>
              </a:lnSpc>
              <a:spcBef>
                <a:spcPts val="100"/>
              </a:spcBef>
            </a:pPr>
            <a:r>
              <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防災・減災</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災害</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現場でドローンを活用した情報収集・活動支援</a:t>
            </a:r>
          </a:p>
          <a:p>
            <a:pPr marL="396000" indent="-122400">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震災</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時</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の、より</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迅速な水道の復旧に</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向け、</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ＳＮＳで漏水情報の提供を都民等に呼びかけ、収集した漏水情報</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を共有</a:t>
            </a: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358775" indent="-92075">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ＩＣＴ</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を活用した消防隊員の大規模災害図上訓練、都民向け防災体験車両の導入</a:t>
            </a:r>
          </a:p>
          <a:p>
            <a:pPr>
              <a:lnSpc>
                <a:spcPts val="1100"/>
              </a:lnSpc>
              <a:spcBef>
                <a:spcPts val="100"/>
              </a:spcBef>
            </a:pPr>
            <a:r>
              <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警備等</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baseline="1600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犯罪</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被害が及ぶ兆候をＳＮＳサイト等Ｗｅｂ上の情報から早期に把握</a:t>
            </a:r>
          </a:p>
          <a:p>
            <a:pPr marL="358775" indent="-92075">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画像</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・映像解析技術の社会実装に向け、都に</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よる実証</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実験フィールドの提供</a:t>
            </a:r>
          </a:p>
        </p:txBody>
      </p:sp>
      <p:sp>
        <p:nvSpPr>
          <p:cNvPr id="10" name="二等辺三角形 9"/>
          <p:cNvSpPr/>
          <p:nvPr/>
        </p:nvSpPr>
        <p:spPr>
          <a:xfrm rot="5400000">
            <a:off x="338901" y="4090218"/>
            <a:ext cx="5105186" cy="341482"/>
          </a:xfrm>
          <a:prstGeom prst="triangl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latin typeface="HG丸ｺﾞｼｯｸM-PRO" panose="020F0600000000000000" pitchFamily="50" charset="-128"/>
              <a:ea typeface="HG丸ｺﾞｼｯｸM-PRO" panose="020F0600000000000000" pitchFamily="50" charset="-128"/>
            </a:endParaRPr>
          </a:p>
        </p:txBody>
      </p:sp>
      <p:sp>
        <p:nvSpPr>
          <p:cNvPr id="62" name="正方形/長方形 61"/>
          <p:cNvSpPr/>
          <p:nvPr/>
        </p:nvSpPr>
        <p:spPr>
          <a:xfrm>
            <a:off x="56455" y="444589"/>
            <a:ext cx="5742365" cy="1080000"/>
          </a:xfrm>
          <a:prstGeom prst="rect">
            <a:avLst/>
          </a:prstGeom>
          <a:noFill/>
          <a:ln w="28575">
            <a:solidFill>
              <a:schemeClr val="tx1"/>
            </a:solidFill>
          </a:ln>
        </p:spPr>
        <p:style>
          <a:lnRef idx="2">
            <a:schemeClr val="dk1"/>
          </a:lnRef>
          <a:fillRef idx="1">
            <a:schemeClr val="lt1"/>
          </a:fillRef>
          <a:effectRef idx="0">
            <a:schemeClr val="dk1"/>
          </a:effectRef>
          <a:fontRef idx="minor">
            <a:schemeClr val="dk1"/>
          </a:fontRef>
        </p:style>
        <p:txBody>
          <a:bodyPr rtlCol="0" anchor="b"/>
          <a:lstStyle/>
          <a:p>
            <a:pPr marL="95250">
              <a:lnSpc>
                <a:spcPts val="1440"/>
              </a:lnSpc>
            </a:pPr>
            <a:endParaRPr lang="en-US" altLang="ja-JP" sz="1150"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182563" indent="-182563">
              <a:lnSpc>
                <a:spcPts val="1440"/>
              </a:lnSpc>
              <a:buFont typeface="HG丸ｺﾞｼｯｸM-PRO" panose="020F0600000000000000" pitchFamily="50" charset="-128"/>
              <a:buChar char="○"/>
            </a:pPr>
            <a:r>
              <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本戦略は、都に</a:t>
            </a:r>
            <a:r>
              <a:rPr lang="ja-JP" altLang="en-US" sz="1150"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おけるＩＣＴ利活用の今後の展開を示すもの</a:t>
            </a:r>
            <a:endParaRPr lang="en-US" altLang="ja-JP" sz="1150"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a:lnSpc>
                <a:spcPts val="1440"/>
              </a:lnSpc>
            </a:pPr>
            <a:r>
              <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150"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　　取り組むべき具体的事項や、実現に向けて検討すべき事項を掲載</a:t>
            </a:r>
            <a:endPar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182563" indent="-182563">
              <a:lnSpc>
                <a:spcPts val="1440"/>
              </a:lnSpc>
              <a:buFont typeface="HG丸ｺﾞｼｯｸM-PRO" panose="020F0600000000000000" pitchFamily="50" charset="-128"/>
              <a:buChar char="○"/>
            </a:pPr>
            <a:r>
              <a:rPr lang="ja-JP" altLang="en-US" sz="1150"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都民ファーストでつくる</a:t>
            </a:r>
            <a:r>
              <a:rPr lang="en-US" altLang="ja-JP"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新しい東京</a:t>
            </a:r>
            <a:r>
              <a:rPr lang="en-US" altLang="ja-JP"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en-US" altLang="ja-JP"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2020</a:t>
            </a:r>
            <a:r>
              <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年に向けた実行プラン～」で掲げる「セーフ シティ」「ダイバーシティ」「スマート シティ」の実現をＩＣＴの活用により効率化・加速化させ、実行プラン</a:t>
            </a:r>
            <a:r>
              <a:rPr lang="ja-JP" altLang="en-US" sz="1150"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の施策を推進</a:t>
            </a:r>
            <a:endPar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11" name="正方形/長方形 10"/>
          <p:cNvSpPr/>
          <p:nvPr/>
        </p:nvSpPr>
        <p:spPr>
          <a:xfrm>
            <a:off x="2648744" y="1527392"/>
            <a:ext cx="413491" cy="5213976"/>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vert="eaVert" rtlCol="0" anchor="ctr"/>
          <a:lstStyle/>
          <a:p>
            <a:pPr algn="ctr"/>
            <a:r>
              <a:rPr kumimoji="1" lang="ja-JP" altLang="en-US" sz="140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３シティの実現に反映</a:t>
            </a:r>
            <a:endParaRPr kumimoji="1" lang="ja-JP" altLang="en-US" sz="14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6" name="ホームベース 5"/>
          <p:cNvSpPr/>
          <p:nvPr/>
        </p:nvSpPr>
        <p:spPr>
          <a:xfrm>
            <a:off x="56456" y="1593751"/>
            <a:ext cx="1512168" cy="229232"/>
          </a:xfrm>
          <a:prstGeom prst="homePlate">
            <a:avLst/>
          </a:prstGeom>
          <a:solidFill>
            <a:schemeClr val="tx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smtClean="0">
                <a:latin typeface="HG丸ｺﾞｼｯｸM-PRO" panose="020F0600000000000000" pitchFamily="50" charset="-128"/>
                <a:ea typeface="HG丸ｺﾞｼｯｸM-PRO" panose="020F0600000000000000" pitchFamily="50" charset="-128"/>
                <a:cs typeface="Meiryo UI" panose="020B0604030504040204" pitchFamily="50" charset="-128"/>
              </a:rPr>
              <a:t>基本的考え方</a:t>
            </a:r>
            <a:endParaRPr kumimoji="1" lang="ja-JP" altLang="en-US" sz="1400" b="1" dirty="0">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49" name="ホームベース 48"/>
          <p:cNvSpPr/>
          <p:nvPr/>
        </p:nvSpPr>
        <p:spPr>
          <a:xfrm>
            <a:off x="56456" y="332037"/>
            <a:ext cx="1584176" cy="229232"/>
          </a:xfrm>
          <a:prstGeom prst="homePlate">
            <a:avLst/>
          </a:prstGeom>
          <a:solidFill>
            <a:schemeClr val="tx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dirty="0">
                <a:latin typeface="HG丸ｺﾞｼｯｸM-PRO" panose="020F0600000000000000" pitchFamily="50" charset="-128"/>
                <a:ea typeface="HG丸ｺﾞｼｯｸM-PRO" panose="020F0600000000000000" pitchFamily="50" charset="-128"/>
                <a:cs typeface="Meiryo UI" panose="020B0604030504040204" pitchFamily="50" charset="-128"/>
              </a:rPr>
              <a:t>目的・位置付け</a:t>
            </a:r>
            <a:endParaRPr kumimoji="1" lang="ja-JP" altLang="en-US" sz="1400" b="1" dirty="0">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23" name="ホームベース 22"/>
          <p:cNvSpPr/>
          <p:nvPr/>
        </p:nvSpPr>
        <p:spPr>
          <a:xfrm>
            <a:off x="3105150" y="1593752"/>
            <a:ext cx="1703834" cy="229232"/>
          </a:xfrm>
          <a:prstGeom prst="homePlate">
            <a:avLst/>
          </a:prstGeom>
          <a:solidFill>
            <a:schemeClr val="tx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smtClean="0">
                <a:latin typeface="HG丸ｺﾞｼｯｸM-PRO" panose="020F0600000000000000" pitchFamily="50" charset="-128"/>
                <a:ea typeface="HG丸ｺﾞｼｯｸM-PRO" panose="020F0600000000000000" pitchFamily="50" charset="-128"/>
                <a:cs typeface="Meiryo UI" panose="020B0604030504040204" pitchFamily="50" charset="-128"/>
              </a:rPr>
              <a:t>主な施策展開</a:t>
            </a:r>
            <a:endParaRPr kumimoji="1" lang="ja-JP" altLang="en-US" sz="1400" b="1" dirty="0">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48" name="正方形/長方形 47"/>
          <p:cNvSpPr/>
          <p:nvPr/>
        </p:nvSpPr>
        <p:spPr>
          <a:xfrm>
            <a:off x="5852160" y="444589"/>
            <a:ext cx="3968195" cy="1079999"/>
          </a:xfrm>
          <a:prstGeom prst="rect">
            <a:avLst/>
          </a:prstGeom>
          <a:ln w="28575">
            <a:solidFill>
              <a:schemeClr val="tx1"/>
            </a:solidFill>
          </a:ln>
        </p:spPr>
        <p:style>
          <a:lnRef idx="2">
            <a:schemeClr val="dk1"/>
          </a:lnRef>
          <a:fillRef idx="1">
            <a:schemeClr val="lt1"/>
          </a:fillRef>
          <a:effectRef idx="0">
            <a:schemeClr val="dk1"/>
          </a:effectRef>
          <a:fontRef idx="minor">
            <a:schemeClr val="dk1"/>
          </a:fontRef>
        </p:style>
        <p:txBody>
          <a:bodyPr lIns="72000" rIns="72000" rtlCol="0" anchor="ctr" anchorCtr="1"/>
          <a:lstStyle/>
          <a:p>
            <a:pPr>
              <a:lnSpc>
                <a:spcPts val="800"/>
              </a:lnSpc>
            </a:pPr>
            <a:endParaRPr lang="en-US" altLang="ja-JP" sz="1150"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171450" indent="-171450">
              <a:lnSpc>
                <a:spcPts val="1600"/>
              </a:lnSpc>
              <a:buFont typeface="HG丸ｺﾞｼｯｸM-PRO" panose="020F0600000000000000" pitchFamily="50" charset="-128"/>
              <a:buChar char="○"/>
            </a:pPr>
            <a:r>
              <a:rPr lang="ja-JP" altLang="en-US" sz="1150"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概ね今後５年間</a:t>
            </a:r>
            <a:endPar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171450" indent="-171450">
              <a:lnSpc>
                <a:spcPts val="1600"/>
              </a:lnSpc>
              <a:buFont typeface="HG丸ｺﾞｼｯｸM-PRO" panose="020F0600000000000000" pitchFamily="50" charset="-128"/>
              <a:buChar char="○"/>
            </a:pPr>
            <a:r>
              <a:rPr lang="en-US" altLang="ja-JP"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2020</a:t>
            </a:r>
            <a:r>
              <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大会時</a:t>
            </a:r>
            <a:r>
              <a:rPr lang="ja-JP" altLang="en-US" sz="1150"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には、東京が最先端ＩＣＴのショーケースとなり得る事業を複数展開し、大会後はそれをレガシーとしつつ、さらにＩＣＴ化施策を進めていく</a:t>
            </a:r>
            <a:endParaRPr lang="ja-JP" altLang="en-US" sz="1150"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43" name="ホームベース 42"/>
          <p:cNvSpPr/>
          <p:nvPr/>
        </p:nvSpPr>
        <p:spPr>
          <a:xfrm>
            <a:off x="5852160" y="332037"/>
            <a:ext cx="1368152" cy="229232"/>
          </a:xfrm>
          <a:prstGeom prst="homePlate">
            <a:avLst/>
          </a:prstGeom>
          <a:solidFill>
            <a:schemeClr val="tx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b="1" dirty="0">
                <a:latin typeface="HG丸ｺﾞｼｯｸM-PRO" panose="020F0600000000000000" pitchFamily="50" charset="-128"/>
                <a:ea typeface="HG丸ｺﾞｼｯｸM-PRO" panose="020F0600000000000000" pitchFamily="50" charset="-128"/>
                <a:cs typeface="Meiryo UI" panose="020B0604030504040204" pitchFamily="50" charset="-128"/>
              </a:rPr>
              <a:t>展開時期</a:t>
            </a:r>
            <a:endParaRPr kumimoji="1" lang="ja-JP" altLang="en-US" sz="1400" b="1" dirty="0">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45" name="正方形/長方形 44"/>
          <p:cNvSpPr/>
          <p:nvPr/>
        </p:nvSpPr>
        <p:spPr>
          <a:xfrm>
            <a:off x="3276600" y="3238781"/>
            <a:ext cx="6496050" cy="1432264"/>
          </a:xfrm>
          <a:prstGeom prst="rect">
            <a:avLst/>
          </a:prstGeom>
          <a:noFill/>
          <a:ln w="3175">
            <a:noFill/>
          </a:ln>
        </p:spPr>
        <p:style>
          <a:lnRef idx="2">
            <a:schemeClr val="dk1"/>
          </a:lnRef>
          <a:fillRef idx="1">
            <a:schemeClr val="lt1"/>
          </a:fillRef>
          <a:effectRef idx="0">
            <a:schemeClr val="dk1"/>
          </a:effectRef>
          <a:fontRef idx="minor">
            <a:schemeClr val="dk1"/>
          </a:fontRef>
        </p:style>
        <p:txBody>
          <a:bodyPr rtlCol="0" anchor="ctr"/>
          <a:lstStyle/>
          <a:p>
            <a:pPr>
              <a:lnSpc>
                <a:spcPts val="1100"/>
              </a:lnSpc>
              <a:spcBef>
                <a:spcPts val="100"/>
              </a:spcBef>
            </a:pP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公共データ・ビッグデータ活用等</a:t>
            </a:r>
            <a:r>
              <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p>
          <a:p>
            <a:pPr marL="358775" indent="-92075">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ビッグデータ</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・ＡＩを活用して、都民ニーズを把握・分析する等、施策検討に生かす</a:t>
            </a:r>
          </a:p>
          <a:p>
            <a:pPr>
              <a:lnSpc>
                <a:spcPts val="1100"/>
              </a:lnSpc>
              <a:spcBef>
                <a:spcPts val="100"/>
              </a:spcBef>
            </a:pP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ロボットほかＩＣＴの活用</a:t>
            </a:r>
            <a:r>
              <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p>
          <a:p>
            <a:pPr marL="358775" indent="-92075">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感知</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、判断、駆動機能を有する次世代介護機器について効果を検証しながら普及を促進</a:t>
            </a:r>
          </a:p>
          <a:p>
            <a:pPr>
              <a:lnSpc>
                <a:spcPts val="1100"/>
              </a:lnSpc>
              <a:spcBef>
                <a:spcPts val="100"/>
              </a:spcBef>
            </a:pP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働き方改革</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baseline="1600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テレワーク</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を都庁</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から率先して</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導入。民間事業者への導入を後押し</a:t>
            </a:r>
            <a:endParaRPr lang="ja-JP" altLang="en-US" sz="1050" strike="sngStrike"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358775" indent="-92075">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保育現場でのＩＣＴ化の推進</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358775" indent="-92075">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ＡＩ</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等を活用した業務の効率化</a:t>
            </a:r>
            <a:endParaRPr lang="ja-JP" altLang="en-US" sz="1050" strike="sngStrike"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a:lnSpc>
                <a:spcPts val="1100"/>
              </a:lnSpc>
              <a:spcBef>
                <a:spcPts val="100"/>
              </a:spcBef>
            </a:pPr>
            <a:r>
              <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教育</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教育におけるデータを分析し、ＩＣＴの効果的な活用</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266700">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官民連携した高度ＩＴ人材の育成</a:t>
            </a: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46" name="正方形/長方形 45"/>
          <p:cNvSpPr/>
          <p:nvPr/>
        </p:nvSpPr>
        <p:spPr>
          <a:xfrm>
            <a:off x="3276600" y="4752975"/>
            <a:ext cx="6496050" cy="2005157"/>
          </a:xfrm>
          <a:prstGeom prst="rect">
            <a:avLst/>
          </a:prstGeom>
          <a:noFill/>
          <a:ln w="3175">
            <a:noFill/>
          </a:ln>
        </p:spPr>
        <p:style>
          <a:lnRef idx="2">
            <a:schemeClr val="dk1"/>
          </a:lnRef>
          <a:fillRef idx="1">
            <a:schemeClr val="lt1"/>
          </a:fillRef>
          <a:effectRef idx="0">
            <a:schemeClr val="dk1"/>
          </a:effectRef>
          <a:fontRef idx="minor">
            <a:schemeClr val="dk1"/>
          </a:fontRef>
        </p:style>
        <p:txBody>
          <a:bodyPr rtlCol="0" anchor="ctr"/>
          <a:lstStyle/>
          <a:p>
            <a:pPr>
              <a:lnSpc>
                <a:spcPts val="1100"/>
              </a:lnSpc>
              <a:spcBef>
                <a:spcPts val="100"/>
              </a:spcBef>
            </a:pP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スマートエネルギー都市</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p>
          <a:p>
            <a:pPr marL="358775" indent="-92075">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ＩｏＴ</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やＡＩなどを活用した環境性能の高い</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エコハウスの</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普及促進</a:t>
            </a:r>
          </a:p>
          <a:p>
            <a:pPr>
              <a:lnSpc>
                <a:spcPts val="1100"/>
              </a:lnSpc>
              <a:spcBef>
                <a:spcPts val="100"/>
              </a:spcBef>
            </a:pPr>
            <a:r>
              <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フィンテック</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国際</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金融都市・東京の実現</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に不可欠なフィンテックの発展に向け海外企業を誘致</a:t>
            </a: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358775" indent="-358775">
              <a:lnSpc>
                <a:spcPts val="1100"/>
              </a:lnSpc>
              <a:spcBef>
                <a:spcPts val="100"/>
              </a:spcBef>
            </a:pPr>
            <a:r>
              <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産業振興</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中小企業が取り組むＩｏＴ活用による工場の生産性向上等を支援</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358775" indent="-92075">
              <a:lnSpc>
                <a:spcPts val="1100"/>
              </a:lnSpc>
              <a:spcBef>
                <a:spcPts val="100"/>
              </a:spcBef>
              <a:tabLst>
                <a:tab pos="266700" algn="l"/>
              </a:tabLst>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収益性</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の高い農業経営の確立に</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向けＩＣＴの活用を促進</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358775" indent="-358775">
              <a:lnSpc>
                <a:spcPts val="1100"/>
              </a:lnSpc>
              <a:spcBef>
                <a:spcPts val="100"/>
              </a:spcBef>
            </a:pP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観光、多言語</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デジタルサイネージで、災害時</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等</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に情報が一斉配信できる仕組みの構築、多言語化に向け個人属性情報との連携</a:t>
            </a: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358775" indent="-358775">
              <a:lnSpc>
                <a:spcPts val="1100"/>
              </a:lnSpc>
              <a:spcBef>
                <a:spcPts val="100"/>
              </a:spcBef>
            </a:pP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交通</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自動</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運転や需要予測信号制御の</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導入</a:t>
            </a:r>
            <a:endPar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marL="358775" indent="-92075">
              <a:lnSpc>
                <a:spcPts val="1100"/>
              </a:lnSpc>
              <a:spcBef>
                <a:spcPts val="100"/>
              </a:spcBef>
            </a:pP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初めて</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利用する人や、外国人、障害者等、誰にとっても</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わかりやすい屋内外</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の</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移動支援</a:t>
            </a:r>
            <a:endPar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a:p>
            <a:pPr>
              <a:lnSpc>
                <a:spcPts val="1100"/>
              </a:lnSpc>
              <a:spcBef>
                <a:spcPts val="100"/>
              </a:spcBef>
            </a:pP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オープンデータ等</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データ公開とともに、ＡＰＩの活用でオープンデータの民間による利</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活用促進</a:t>
            </a:r>
          </a:p>
          <a:p>
            <a:pPr>
              <a:lnSpc>
                <a:spcPts val="1100"/>
              </a:lnSpc>
              <a:spcBef>
                <a:spcPts val="100"/>
              </a:spcBef>
            </a:pPr>
            <a:r>
              <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島</a:t>
            </a:r>
            <a:r>
              <a:rPr lang="ja-JP" altLang="en-US" sz="1050" dirty="0" err="1">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しょの</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通信環境</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伊豆</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諸島の５村６島に海底光ファイバーケーブルを整備</a:t>
            </a:r>
          </a:p>
          <a:p>
            <a:pPr>
              <a:lnSpc>
                <a:spcPts val="1100"/>
              </a:lnSpc>
              <a:spcBef>
                <a:spcPts val="100"/>
              </a:spcBef>
            </a:pPr>
            <a:r>
              <a:rPr lang="en-US" altLang="ja-JP"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行政手続の電子化</a:t>
            </a:r>
            <a:r>
              <a:rPr lang="en-US" altLang="ja-JP"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a:t>
            </a:r>
            <a:r>
              <a:rPr lang="ja-JP" altLang="en-US" sz="1050" baseline="1600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 情報</a:t>
            </a:r>
            <a:r>
              <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セキュリティを確保しつつ、利用が多い手続等</a:t>
            </a:r>
            <a:r>
              <a:rPr lang="ja-JP" altLang="en-US" sz="1050"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から順次電子化</a:t>
            </a: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grpSp>
        <p:nvGrpSpPr>
          <p:cNvPr id="8" name="グループ化 7"/>
          <p:cNvGrpSpPr/>
          <p:nvPr/>
        </p:nvGrpSpPr>
        <p:grpSpPr>
          <a:xfrm>
            <a:off x="56456" y="1862733"/>
            <a:ext cx="2651595" cy="1142603"/>
            <a:chOff x="56456" y="1729383"/>
            <a:chExt cx="2651595" cy="1142603"/>
          </a:xfrm>
        </p:grpSpPr>
        <p:sp>
          <p:nvSpPr>
            <p:cNvPr id="29" name="正方形/長方形 28"/>
            <p:cNvSpPr/>
            <p:nvPr/>
          </p:nvSpPr>
          <p:spPr>
            <a:xfrm>
              <a:off x="616840" y="1810915"/>
              <a:ext cx="2031904" cy="288033"/>
            </a:xfrm>
            <a:prstGeom prst="rect">
              <a:avLst/>
            </a:prstGeom>
            <a:noFill/>
            <a:ln w="12700">
              <a:noFill/>
            </a:ln>
          </p:spPr>
          <p:style>
            <a:lnRef idx="2">
              <a:schemeClr val="dk1"/>
            </a:lnRef>
            <a:fillRef idx="1">
              <a:schemeClr val="lt1"/>
            </a:fillRef>
            <a:effectRef idx="0">
              <a:schemeClr val="dk1"/>
            </a:effectRef>
            <a:fontRef idx="minor">
              <a:schemeClr val="dk1"/>
            </a:fontRef>
          </p:style>
          <p:txBody>
            <a:bodyPr rtlCol="0" anchor="ctr"/>
            <a:lstStyle/>
            <a:p>
              <a:pPr>
                <a:spcBef>
                  <a:spcPts val="600"/>
                </a:spcBef>
              </a:pPr>
              <a:r>
                <a:rPr lang="ja-JP" altLang="en-US" sz="1150" b="1"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都市</a:t>
              </a:r>
              <a:r>
                <a:rPr lang="ja-JP" altLang="en-US" sz="1150" b="1"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機能を高めるに当たって、ＩＣＴを活用する</a:t>
              </a:r>
              <a:endParaRPr lang="en-US" altLang="ja-JP" sz="1150" b="1"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32" name="正方形/長方形 31"/>
            <p:cNvSpPr/>
            <p:nvPr/>
          </p:nvSpPr>
          <p:spPr>
            <a:xfrm>
              <a:off x="56456" y="2151908"/>
              <a:ext cx="2651595" cy="720078"/>
            </a:xfrm>
            <a:prstGeom prst="rect">
              <a:avLst/>
            </a:prstGeom>
            <a:noFill/>
            <a:ln w="12700">
              <a:noFill/>
            </a:ln>
          </p:spPr>
          <p:style>
            <a:lnRef idx="2">
              <a:schemeClr val="dk1"/>
            </a:lnRef>
            <a:fillRef idx="1">
              <a:schemeClr val="lt1"/>
            </a:fillRef>
            <a:effectRef idx="0">
              <a:schemeClr val="dk1"/>
            </a:effectRef>
            <a:fontRef idx="minor">
              <a:schemeClr val="dk1"/>
            </a:fontRef>
          </p:style>
          <p:txBody>
            <a:bodyPr rtlCol="0" anchor="t"/>
            <a:lstStyle/>
            <a:p>
              <a:pPr marL="85725" indent="-85725">
                <a:lnSpc>
                  <a:spcPts val="1100"/>
                </a:lnSpc>
                <a:spcBef>
                  <a:spcPts val="200"/>
                </a:spcBef>
                <a:buFont typeface="Arial" panose="020B0604020202020204" pitchFamily="34" charset="0"/>
                <a:buChar char="•"/>
              </a:pPr>
              <a:r>
                <a:rPr lang="ja-JP" altLang="en-US" sz="1050" dirty="0" smtClean="0">
                  <a:solidFill>
                    <a:sysClr val="windowText" lastClr="000000"/>
                  </a:solidFill>
                  <a:latin typeface="ＭＳ Ｐ明朝" panose="02020600040205080304" pitchFamily="18" charset="-128"/>
                  <a:ea typeface="ＭＳ Ｐ明朝" panose="02020600040205080304" pitchFamily="18" charset="-128"/>
                </a:rPr>
                <a:t>都市</a:t>
              </a:r>
              <a:r>
                <a:rPr lang="ja-JP" altLang="en-US" sz="1050" dirty="0">
                  <a:solidFill>
                    <a:sysClr val="windowText" lastClr="000000"/>
                  </a:solidFill>
                  <a:latin typeface="ＭＳ Ｐ明朝" panose="02020600040205080304" pitchFamily="18" charset="-128"/>
                  <a:ea typeface="ＭＳ Ｐ明朝" panose="02020600040205080304" pitchFamily="18" charset="-128"/>
                </a:rPr>
                <a:t>機能</a:t>
              </a:r>
              <a:r>
                <a:rPr lang="ja-JP" altLang="en-US" sz="1050" dirty="0" smtClean="0">
                  <a:solidFill>
                    <a:sysClr val="windowText" lastClr="000000"/>
                  </a:solidFill>
                  <a:latin typeface="ＭＳ Ｐ明朝" panose="02020600040205080304" pitchFamily="18" charset="-128"/>
                  <a:ea typeface="ＭＳ Ｐ明朝" panose="02020600040205080304" pitchFamily="18" charset="-128"/>
                </a:rPr>
                <a:t>とは、公共</a:t>
              </a:r>
              <a:r>
                <a:rPr lang="ja-JP" altLang="en-US" sz="1050" dirty="0">
                  <a:solidFill>
                    <a:sysClr val="windowText" lastClr="000000"/>
                  </a:solidFill>
                  <a:latin typeface="ＭＳ Ｐ明朝" panose="02020600040205080304" pitchFamily="18" charset="-128"/>
                  <a:ea typeface="ＭＳ Ｐ明朝" panose="02020600040205080304" pitchFamily="18" charset="-128"/>
                </a:rPr>
                <a:t>インフラなど</a:t>
              </a:r>
              <a:r>
                <a:rPr lang="ja-JP" altLang="en-US" sz="1050" dirty="0" smtClean="0">
                  <a:solidFill>
                    <a:sysClr val="windowText" lastClr="000000"/>
                  </a:solidFill>
                  <a:latin typeface="ＭＳ Ｐ明朝" panose="02020600040205080304" pitchFamily="18" charset="-128"/>
                  <a:ea typeface="ＭＳ Ｐ明朝" panose="02020600040205080304" pitchFamily="18" charset="-128"/>
                </a:rPr>
                <a:t>施設だけ</a:t>
              </a:r>
              <a:r>
                <a:rPr lang="ja-JP" altLang="en-US" sz="1050" dirty="0">
                  <a:solidFill>
                    <a:sysClr val="windowText" lastClr="000000"/>
                  </a:solidFill>
                  <a:latin typeface="ＭＳ Ｐ明朝" panose="02020600040205080304" pitchFamily="18" charset="-128"/>
                  <a:ea typeface="ＭＳ Ｐ明朝" panose="02020600040205080304" pitchFamily="18" charset="-128"/>
                </a:rPr>
                <a:t>ではなく、都民サービスなども</a:t>
              </a:r>
              <a:r>
                <a:rPr lang="ja-JP" altLang="en-US" sz="1050" dirty="0" smtClean="0">
                  <a:solidFill>
                    <a:sysClr val="windowText" lastClr="000000"/>
                  </a:solidFill>
                  <a:latin typeface="ＭＳ Ｐ明朝" panose="02020600040205080304" pitchFamily="18" charset="-128"/>
                  <a:ea typeface="ＭＳ Ｐ明朝" panose="02020600040205080304" pitchFamily="18" charset="-128"/>
                </a:rPr>
                <a:t>含みます</a:t>
              </a:r>
              <a:endParaRPr lang="ja-JP" altLang="en-US" sz="1050" dirty="0">
                <a:solidFill>
                  <a:sysClr val="windowText" lastClr="000000"/>
                </a:solidFill>
                <a:latin typeface="ＭＳ Ｐ明朝" panose="02020600040205080304" pitchFamily="18" charset="-128"/>
                <a:ea typeface="ＭＳ Ｐ明朝" panose="02020600040205080304" pitchFamily="18" charset="-128"/>
              </a:endParaRPr>
            </a:p>
            <a:p>
              <a:pPr marL="85725" indent="-85725">
                <a:lnSpc>
                  <a:spcPts val="1100"/>
                </a:lnSpc>
                <a:spcBef>
                  <a:spcPts val="200"/>
                </a:spcBef>
                <a:buFont typeface="Arial" panose="020B0604020202020204" pitchFamily="34" charset="0"/>
                <a:buChar char="•"/>
              </a:pPr>
              <a:r>
                <a:rPr lang="ja-JP" altLang="en-US" sz="1050" dirty="0" smtClean="0">
                  <a:solidFill>
                    <a:sysClr val="windowText" lastClr="000000"/>
                  </a:solidFill>
                  <a:latin typeface="ＭＳ Ｐ明朝" panose="02020600040205080304" pitchFamily="18" charset="-128"/>
                  <a:ea typeface="ＭＳ Ｐ明朝" panose="02020600040205080304" pitchFamily="18" charset="-128"/>
                </a:rPr>
                <a:t>行政</a:t>
              </a:r>
              <a:r>
                <a:rPr lang="ja-JP" altLang="en-US" sz="1050" dirty="0">
                  <a:solidFill>
                    <a:sysClr val="windowText" lastClr="000000"/>
                  </a:solidFill>
                  <a:latin typeface="ＭＳ Ｐ明朝" panose="02020600040205080304" pitchFamily="18" charset="-128"/>
                  <a:ea typeface="ＭＳ Ｐ明朝" panose="02020600040205080304" pitchFamily="18" charset="-128"/>
                </a:rPr>
                <a:t>手続を</a:t>
              </a:r>
              <a:r>
                <a:rPr lang="en-US" altLang="ja-JP" sz="1050" dirty="0">
                  <a:solidFill>
                    <a:sysClr val="windowText" lastClr="000000"/>
                  </a:solidFill>
                  <a:latin typeface="ＭＳ Ｐ明朝" panose="02020600040205080304" pitchFamily="18" charset="-128"/>
                  <a:ea typeface="ＭＳ Ｐ明朝" panose="02020600040205080304" pitchFamily="18" charset="-128"/>
                </a:rPr>
                <a:t>24</a:t>
              </a:r>
              <a:r>
                <a:rPr lang="ja-JP" altLang="en-US" sz="1050" dirty="0">
                  <a:solidFill>
                    <a:sysClr val="windowText" lastClr="000000"/>
                  </a:solidFill>
                  <a:latin typeface="ＭＳ Ｐ明朝" panose="02020600040205080304" pitchFamily="18" charset="-128"/>
                  <a:ea typeface="ＭＳ Ｐ明朝" panose="02020600040205080304" pitchFamily="18" charset="-128"/>
                </a:rPr>
                <a:t>時間</a:t>
              </a:r>
              <a:r>
                <a:rPr lang="en-US" altLang="ja-JP" sz="1050" dirty="0">
                  <a:solidFill>
                    <a:sysClr val="windowText" lastClr="000000"/>
                  </a:solidFill>
                  <a:latin typeface="ＭＳ Ｐ明朝" panose="02020600040205080304" pitchFamily="18" charset="-128"/>
                  <a:ea typeface="ＭＳ Ｐ明朝" panose="02020600040205080304" pitchFamily="18" charset="-128"/>
                </a:rPr>
                <a:t>365</a:t>
              </a:r>
              <a:r>
                <a:rPr lang="ja-JP" altLang="en-US" sz="1050" dirty="0">
                  <a:solidFill>
                    <a:sysClr val="windowText" lastClr="000000"/>
                  </a:solidFill>
                  <a:latin typeface="ＭＳ Ｐ明朝" panose="02020600040205080304" pitchFamily="18" charset="-128"/>
                  <a:ea typeface="ＭＳ Ｐ明朝" panose="02020600040205080304" pitchFamily="18" charset="-128"/>
                </a:rPr>
                <a:t>日申請可能とする</a:t>
              </a:r>
              <a:r>
                <a:rPr lang="ja-JP" altLang="en-US" sz="1050" dirty="0" smtClean="0">
                  <a:solidFill>
                    <a:sysClr val="windowText" lastClr="000000"/>
                  </a:solidFill>
                  <a:latin typeface="ＭＳ Ｐ明朝" panose="02020600040205080304" pitchFamily="18" charset="-128"/>
                  <a:ea typeface="ＭＳ Ｐ明朝" panose="02020600040205080304" pitchFamily="18" charset="-128"/>
                </a:rPr>
                <a:t>など、都民ファーストの視点を常に持ちます</a:t>
              </a:r>
              <a:endParaRPr lang="en-US" altLang="ja-JP" sz="1050" dirty="0" smtClean="0">
                <a:solidFill>
                  <a:sysClr val="windowText" lastClr="000000"/>
                </a:solidFill>
                <a:latin typeface="ＭＳ Ｐ明朝" panose="02020600040205080304" pitchFamily="18" charset="-128"/>
                <a:ea typeface="ＭＳ Ｐ明朝" panose="02020600040205080304" pitchFamily="18" charset="-128"/>
              </a:endParaRPr>
            </a:p>
          </p:txBody>
        </p:sp>
        <p:sp>
          <p:nvSpPr>
            <p:cNvPr id="40" name="正方形/長方形 39"/>
            <p:cNvSpPr/>
            <p:nvPr/>
          </p:nvSpPr>
          <p:spPr>
            <a:xfrm>
              <a:off x="112838" y="1738908"/>
              <a:ext cx="504002" cy="288033"/>
            </a:xfrm>
            <a:prstGeom prst="rect">
              <a:avLst/>
            </a:prstGeom>
            <a:solidFill>
              <a:schemeClr val="tx1">
                <a:lumMod val="65000"/>
                <a:lumOff val="35000"/>
              </a:schemeClr>
            </a:solidFill>
            <a:ln w="12700">
              <a:noFill/>
            </a:ln>
          </p:spPr>
          <p:style>
            <a:lnRef idx="2">
              <a:schemeClr val="dk1"/>
            </a:lnRef>
            <a:fillRef idx="1">
              <a:schemeClr val="lt1"/>
            </a:fillRef>
            <a:effectRef idx="0">
              <a:schemeClr val="dk1"/>
            </a:effectRef>
            <a:fontRef idx="minor">
              <a:schemeClr val="dk1"/>
            </a:fontRef>
          </p:style>
          <p:txBody>
            <a:bodyPr rtlCol="0" anchor="ctr"/>
            <a:lstStyle/>
            <a:p>
              <a:pPr algn="ctr">
                <a:spcBef>
                  <a:spcPts val="600"/>
                </a:spcBef>
              </a:pPr>
              <a:r>
                <a:rPr lang="ja-JP" altLang="en-US" sz="1200" b="1" dirty="0" smtClean="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rPr>
                <a:t>柱</a:t>
              </a:r>
              <a:r>
                <a:rPr lang="en-US" altLang="ja-JP" sz="1200" b="1" dirty="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rPr>
                <a:t>1</a:t>
              </a:r>
              <a:endParaRPr lang="ja-JP" altLang="en-US" sz="1200" b="1" dirty="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28" name="正方形/長方形 27"/>
            <p:cNvSpPr/>
            <p:nvPr/>
          </p:nvSpPr>
          <p:spPr>
            <a:xfrm>
              <a:off x="112838" y="1729383"/>
              <a:ext cx="2497012" cy="1080120"/>
            </a:xfrm>
            <a:prstGeom prst="rect">
              <a:avLst/>
            </a:prstGeom>
            <a:noFill/>
            <a:ln w="3175">
              <a:solidFill>
                <a:schemeClr val="tx1"/>
              </a:solidFill>
              <a:prstDash val="sysDot"/>
            </a:ln>
          </p:spPr>
          <p:style>
            <a:lnRef idx="2">
              <a:schemeClr val="dk1"/>
            </a:lnRef>
            <a:fillRef idx="1">
              <a:schemeClr val="lt1"/>
            </a:fillRef>
            <a:effectRef idx="0">
              <a:schemeClr val="dk1"/>
            </a:effectRef>
            <a:fontRef idx="minor">
              <a:schemeClr val="dk1"/>
            </a:fontRef>
          </p:style>
          <p:txBody>
            <a:bodyPr rtlCol="0" anchor="ctr"/>
            <a:lstStyle/>
            <a:p>
              <a:pPr algn="ctr">
                <a:spcBef>
                  <a:spcPts val="600"/>
                </a:spcBef>
              </a:pPr>
              <a:endParaRPr lang="ja-JP" altLang="en-US" sz="1200" b="1" dirty="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grpSp>
      <p:grpSp>
        <p:nvGrpSpPr>
          <p:cNvPr id="7" name="グループ化 6"/>
          <p:cNvGrpSpPr/>
          <p:nvPr/>
        </p:nvGrpSpPr>
        <p:grpSpPr>
          <a:xfrm>
            <a:off x="56456" y="2986286"/>
            <a:ext cx="2651595" cy="1368152"/>
            <a:chOff x="56456" y="2891036"/>
            <a:chExt cx="2651595" cy="1368152"/>
          </a:xfrm>
        </p:grpSpPr>
        <p:sp>
          <p:nvSpPr>
            <p:cNvPr id="36" name="正方形/長方形 35"/>
            <p:cNvSpPr/>
            <p:nvPr/>
          </p:nvSpPr>
          <p:spPr>
            <a:xfrm>
              <a:off x="616840" y="2891036"/>
              <a:ext cx="2031904" cy="288033"/>
            </a:xfrm>
            <a:prstGeom prst="rect">
              <a:avLst/>
            </a:prstGeom>
            <a:noFill/>
            <a:ln w="12700">
              <a:noFill/>
            </a:ln>
          </p:spPr>
          <p:style>
            <a:lnRef idx="2">
              <a:schemeClr val="dk1"/>
            </a:lnRef>
            <a:fillRef idx="1">
              <a:schemeClr val="lt1"/>
            </a:fillRef>
            <a:effectRef idx="0">
              <a:schemeClr val="dk1"/>
            </a:effectRef>
            <a:fontRef idx="minor">
              <a:schemeClr val="dk1"/>
            </a:fontRef>
          </p:style>
          <p:txBody>
            <a:bodyPr rtlCol="0" anchor="ctr"/>
            <a:lstStyle/>
            <a:p>
              <a:pPr>
                <a:spcBef>
                  <a:spcPts val="600"/>
                </a:spcBef>
              </a:pPr>
              <a:r>
                <a:rPr lang="ja-JP" altLang="en-US" sz="1150" b="1"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データ</a:t>
              </a:r>
              <a:r>
                <a:rPr lang="ja-JP" altLang="en-US" sz="1150" b="1"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を活用する</a:t>
              </a:r>
              <a:endParaRPr lang="en-US" altLang="ja-JP" sz="1150" b="1"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37" name="正方形/長方形 36"/>
            <p:cNvSpPr/>
            <p:nvPr/>
          </p:nvSpPr>
          <p:spPr>
            <a:xfrm>
              <a:off x="56456" y="3179070"/>
              <a:ext cx="2651595" cy="1080118"/>
            </a:xfrm>
            <a:prstGeom prst="rect">
              <a:avLst/>
            </a:prstGeom>
            <a:noFill/>
            <a:ln w="12700">
              <a:noFill/>
            </a:ln>
          </p:spPr>
          <p:style>
            <a:lnRef idx="2">
              <a:schemeClr val="dk1"/>
            </a:lnRef>
            <a:fillRef idx="1">
              <a:schemeClr val="lt1"/>
            </a:fillRef>
            <a:effectRef idx="0">
              <a:schemeClr val="dk1"/>
            </a:effectRef>
            <a:fontRef idx="minor">
              <a:schemeClr val="dk1"/>
            </a:fontRef>
          </p:style>
          <p:txBody>
            <a:bodyPr rtlCol="0" anchor="t"/>
            <a:lstStyle/>
            <a:p>
              <a:pPr marL="85725" indent="-85725">
                <a:lnSpc>
                  <a:spcPts val="1100"/>
                </a:lnSpc>
                <a:spcBef>
                  <a:spcPts val="200"/>
                </a:spcBef>
                <a:buFont typeface="Arial" panose="020B0604020202020204" pitchFamily="34" charset="0"/>
                <a:buChar char="•"/>
              </a:pPr>
              <a:r>
                <a:rPr lang="ja-JP" altLang="en-US" sz="1050" dirty="0" smtClean="0">
                  <a:solidFill>
                    <a:sysClr val="windowText" lastClr="000000"/>
                  </a:solidFill>
                  <a:latin typeface="ＭＳ Ｐ明朝" panose="02020600040205080304" pitchFamily="18" charset="-128"/>
                  <a:ea typeface="ＭＳ Ｐ明朝" panose="02020600040205080304" pitchFamily="18" charset="-128"/>
                </a:rPr>
                <a:t>個人情報やプライバシーの保護、データの品質や信頼性・安全性の確保等に留意して活用していきます</a:t>
              </a:r>
            </a:p>
            <a:p>
              <a:pPr marL="85725" indent="-85725">
                <a:lnSpc>
                  <a:spcPts val="1100"/>
                </a:lnSpc>
                <a:spcBef>
                  <a:spcPts val="200"/>
                </a:spcBef>
                <a:buFont typeface="Arial" panose="020B0604020202020204" pitchFamily="34" charset="0"/>
                <a:buChar char="•"/>
              </a:pPr>
              <a:r>
                <a:rPr lang="ja-JP" altLang="en-US" sz="1050" dirty="0">
                  <a:solidFill>
                    <a:sysClr val="windowText" lastClr="000000"/>
                  </a:solidFill>
                  <a:latin typeface="ＭＳ Ｐ明朝" panose="02020600040205080304" pitchFamily="18" charset="-128"/>
                  <a:ea typeface="ＭＳ Ｐ明朝" panose="02020600040205080304" pitchFamily="18" charset="-128"/>
                </a:rPr>
                <a:t>データの活用の際、都全体での共通プラットフォームについても検討しつつ、まずは、特定行政分野から導入を始めることも考えて</a:t>
              </a:r>
              <a:r>
                <a:rPr lang="ja-JP" altLang="en-US" sz="1050" dirty="0" smtClean="0">
                  <a:solidFill>
                    <a:sysClr val="windowText" lastClr="000000"/>
                  </a:solidFill>
                  <a:latin typeface="ＭＳ Ｐ明朝" panose="02020600040205080304" pitchFamily="18" charset="-128"/>
                  <a:ea typeface="ＭＳ Ｐ明朝" panose="02020600040205080304" pitchFamily="18" charset="-128"/>
                </a:rPr>
                <a:t>いきます</a:t>
              </a:r>
              <a:endParaRPr lang="ja-JP" altLang="en-US" sz="1050" dirty="0">
                <a:solidFill>
                  <a:sysClr val="windowText" lastClr="000000"/>
                </a:solidFill>
                <a:latin typeface="ＭＳ Ｐ明朝" panose="02020600040205080304" pitchFamily="18" charset="-128"/>
                <a:ea typeface="ＭＳ Ｐ明朝" panose="02020600040205080304" pitchFamily="18" charset="-128"/>
              </a:endParaRPr>
            </a:p>
          </p:txBody>
        </p:sp>
        <p:sp>
          <p:nvSpPr>
            <p:cNvPr id="41" name="正方形/長方形 40"/>
            <p:cNvSpPr/>
            <p:nvPr/>
          </p:nvSpPr>
          <p:spPr>
            <a:xfrm>
              <a:off x="112838" y="2891036"/>
              <a:ext cx="504002" cy="288033"/>
            </a:xfrm>
            <a:prstGeom prst="rect">
              <a:avLst/>
            </a:prstGeom>
            <a:solidFill>
              <a:schemeClr val="tx1">
                <a:lumMod val="65000"/>
                <a:lumOff val="35000"/>
              </a:schemeClr>
            </a:solidFill>
            <a:ln w="12700">
              <a:noFill/>
            </a:ln>
          </p:spPr>
          <p:style>
            <a:lnRef idx="2">
              <a:schemeClr val="dk1"/>
            </a:lnRef>
            <a:fillRef idx="1">
              <a:schemeClr val="lt1"/>
            </a:fillRef>
            <a:effectRef idx="0">
              <a:schemeClr val="dk1"/>
            </a:effectRef>
            <a:fontRef idx="minor">
              <a:schemeClr val="dk1"/>
            </a:fontRef>
          </p:style>
          <p:txBody>
            <a:bodyPr rtlCol="0" anchor="ctr"/>
            <a:lstStyle/>
            <a:p>
              <a:pPr algn="ctr">
                <a:spcBef>
                  <a:spcPts val="600"/>
                </a:spcBef>
              </a:pPr>
              <a:r>
                <a:rPr lang="ja-JP" altLang="en-US" sz="1200" b="1" dirty="0" smtClean="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rPr>
                <a:t>柱</a:t>
              </a:r>
              <a:r>
                <a:rPr lang="en-US" altLang="ja-JP" sz="1200" b="1" dirty="0" smtClean="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rPr>
                <a:t>2</a:t>
              </a:r>
              <a:endParaRPr lang="en-US" altLang="ja-JP" sz="1200" b="1" dirty="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30" name="正方形/長方形 29"/>
            <p:cNvSpPr/>
            <p:nvPr/>
          </p:nvSpPr>
          <p:spPr>
            <a:xfrm>
              <a:off x="112838" y="2891036"/>
              <a:ext cx="2497012" cy="1342827"/>
            </a:xfrm>
            <a:prstGeom prst="rect">
              <a:avLst/>
            </a:prstGeom>
            <a:noFill/>
            <a:ln w="3175">
              <a:solidFill>
                <a:schemeClr val="tx1"/>
              </a:solidFill>
              <a:prstDash val="sysDot"/>
            </a:ln>
          </p:spPr>
          <p:style>
            <a:lnRef idx="2">
              <a:schemeClr val="dk1"/>
            </a:lnRef>
            <a:fillRef idx="1">
              <a:schemeClr val="lt1"/>
            </a:fillRef>
            <a:effectRef idx="0">
              <a:schemeClr val="dk1"/>
            </a:effectRef>
            <a:fontRef idx="minor">
              <a:schemeClr val="dk1"/>
            </a:fontRef>
          </p:style>
          <p:txBody>
            <a:bodyPr rtlCol="0" anchor="ctr"/>
            <a:lstStyle/>
            <a:p>
              <a:pPr algn="ctr">
                <a:spcBef>
                  <a:spcPts val="600"/>
                </a:spcBef>
              </a:pPr>
              <a:endParaRPr lang="ja-JP" altLang="en-US" sz="1200" b="1" dirty="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grpSp>
      <p:grpSp>
        <p:nvGrpSpPr>
          <p:cNvPr id="3" name="グループ化 2"/>
          <p:cNvGrpSpPr/>
          <p:nvPr/>
        </p:nvGrpSpPr>
        <p:grpSpPr>
          <a:xfrm>
            <a:off x="56456" y="4354438"/>
            <a:ext cx="2651595" cy="1321150"/>
            <a:chOff x="56456" y="4278238"/>
            <a:chExt cx="2651595" cy="1321150"/>
          </a:xfrm>
        </p:grpSpPr>
        <p:sp>
          <p:nvSpPr>
            <p:cNvPr id="38" name="正方形/長方形 37"/>
            <p:cNvSpPr/>
            <p:nvPr/>
          </p:nvSpPr>
          <p:spPr>
            <a:xfrm>
              <a:off x="616839" y="4278238"/>
              <a:ext cx="2031905" cy="576062"/>
            </a:xfrm>
            <a:prstGeom prst="rect">
              <a:avLst/>
            </a:prstGeom>
            <a:noFill/>
            <a:ln w="12700">
              <a:noFill/>
            </a:ln>
          </p:spPr>
          <p:style>
            <a:lnRef idx="2">
              <a:schemeClr val="dk1"/>
            </a:lnRef>
            <a:fillRef idx="1">
              <a:schemeClr val="lt1"/>
            </a:fillRef>
            <a:effectRef idx="0">
              <a:schemeClr val="dk1"/>
            </a:effectRef>
            <a:fontRef idx="minor">
              <a:schemeClr val="dk1"/>
            </a:fontRef>
          </p:style>
          <p:txBody>
            <a:bodyPr rtlCol="0" anchor="ctr"/>
            <a:lstStyle/>
            <a:p>
              <a:pPr>
                <a:spcBef>
                  <a:spcPts val="600"/>
                </a:spcBef>
              </a:pPr>
              <a:r>
                <a:rPr lang="ja-JP" altLang="en-US" sz="1150" b="1" dirty="0" smtClean="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ＩＣＴ</a:t>
              </a:r>
              <a:r>
                <a:rPr lang="ja-JP" altLang="en-US" sz="1150" b="1"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rPr>
                <a:t>を活用し、官民連携で行政課題を解決する仕組みを構築する</a:t>
              </a:r>
              <a:endParaRPr lang="en-US" altLang="ja-JP" sz="1150" b="1" dirty="0">
                <a:solidFill>
                  <a:sysClr val="windowText" lastClr="000000"/>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39" name="正方形/長方形 38"/>
            <p:cNvSpPr/>
            <p:nvPr/>
          </p:nvSpPr>
          <p:spPr>
            <a:xfrm>
              <a:off x="56456" y="4833155"/>
              <a:ext cx="2651595" cy="756085"/>
            </a:xfrm>
            <a:prstGeom prst="rect">
              <a:avLst/>
            </a:prstGeom>
            <a:noFill/>
            <a:ln w="12700">
              <a:noFill/>
            </a:ln>
          </p:spPr>
          <p:style>
            <a:lnRef idx="2">
              <a:schemeClr val="dk1"/>
            </a:lnRef>
            <a:fillRef idx="1">
              <a:schemeClr val="lt1"/>
            </a:fillRef>
            <a:effectRef idx="0">
              <a:schemeClr val="dk1"/>
            </a:effectRef>
            <a:fontRef idx="minor">
              <a:schemeClr val="dk1"/>
            </a:fontRef>
          </p:style>
          <p:txBody>
            <a:bodyPr rtlCol="0" anchor="t"/>
            <a:lstStyle/>
            <a:p>
              <a:pPr marL="85725" indent="-85725">
                <a:lnSpc>
                  <a:spcPts val="1100"/>
                </a:lnSpc>
                <a:spcBef>
                  <a:spcPts val="200"/>
                </a:spcBef>
                <a:buFont typeface="Arial" panose="020B0604020202020204" pitchFamily="34" charset="0"/>
                <a:buChar char="•"/>
              </a:pPr>
              <a:r>
                <a:rPr lang="ja-JP" altLang="en-US" sz="1050" dirty="0">
                  <a:solidFill>
                    <a:sysClr val="windowText" lastClr="000000"/>
                  </a:solidFill>
                  <a:latin typeface="ＭＳ Ｐ明朝" panose="02020600040205080304" pitchFamily="18" charset="-128"/>
                  <a:ea typeface="ＭＳ Ｐ明朝" panose="02020600040205080304" pitchFamily="18" charset="-128"/>
                </a:rPr>
                <a:t>地域の行政課題解決のために、行政はオープンデータ化を推し進め、民間はそのデータを用いて課題解決に有用なアプリを作成するなど、官民連携で取り組む仕組みを構築していきます</a:t>
              </a:r>
              <a:endParaRPr lang="ja-JP" altLang="en-US" sz="1050" dirty="0">
                <a:solidFill>
                  <a:srgbClr val="FF0000"/>
                </a:solidFill>
                <a:latin typeface="ＭＳ Ｐ明朝" panose="02020600040205080304" pitchFamily="18" charset="-128"/>
                <a:ea typeface="ＭＳ Ｐ明朝" panose="02020600040205080304" pitchFamily="18" charset="-128"/>
              </a:endParaRPr>
            </a:p>
          </p:txBody>
        </p:sp>
        <p:sp>
          <p:nvSpPr>
            <p:cNvPr id="42" name="正方形/長方形 41"/>
            <p:cNvSpPr/>
            <p:nvPr/>
          </p:nvSpPr>
          <p:spPr>
            <a:xfrm>
              <a:off x="112838" y="4306811"/>
              <a:ext cx="504002" cy="288033"/>
            </a:xfrm>
            <a:prstGeom prst="rect">
              <a:avLst/>
            </a:prstGeom>
            <a:solidFill>
              <a:schemeClr val="tx1">
                <a:lumMod val="65000"/>
                <a:lumOff val="35000"/>
              </a:schemeClr>
            </a:solidFill>
            <a:ln w="12700">
              <a:noFill/>
            </a:ln>
          </p:spPr>
          <p:style>
            <a:lnRef idx="2">
              <a:schemeClr val="dk1"/>
            </a:lnRef>
            <a:fillRef idx="1">
              <a:schemeClr val="lt1"/>
            </a:fillRef>
            <a:effectRef idx="0">
              <a:schemeClr val="dk1"/>
            </a:effectRef>
            <a:fontRef idx="minor">
              <a:schemeClr val="dk1"/>
            </a:fontRef>
          </p:style>
          <p:txBody>
            <a:bodyPr rtlCol="0" anchor="ctr"/>
            <a:lstStyle/>
            <a:p>
              <a:pPr algn="ctr">
                <a:spcBef>
                  <a:spcPts val="600"/>
                </a:spcBef>
              </a:pPr>
              <a:r>
                <a:rPr lang="ja-JP" altLang="en-US" sz="1200" b="1" dirty="0" smtClean="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rPr>
                <a:t>柱</a:t>
              </a:r>
              <a:r>
                <a:rPr lang="en-US" altLang="ja-JP" sz="1200" b="1" dirty="0" smtClean="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rPr>
                <a:t>3</a:t>
              </a:r>
              <a:endParaRPr lang="en-US" altLang="ja-JP" sz="1200" b="1" dirty="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31" name="正方形/長方形 30"/>
            <p:cNvSpPr/>
            <p:nvPr/>
          </p:nvSpPr>
          <p:spPr>
            <a:xfrm>
              <a:off x="112838" y="4303388"/>
              <a:ext cx="2497012" cy="1296000"/>
            </a:xfrm>
            <a:prstGeom prst="rect">
              <a:avLst/>
            </a:prstGeom>
            <a:noFill/>
            <a:ln w="3175">
              <a:solidFill>
                <a:schemeClr val="tx1"/>
              </a:solidFill>
              <a:prstDash val="sysDot"/>
            </a:ln>
          </p:spPr>
          <p:style>
            <a:lnRef idx="2">
              <a:schemeClr val="dk1"/>
            </a:lnRef>
            <a:fillRef idx="1">
              <a:schemeClr val="lt1"/>
            </a:fillRef>
            <a:effectRef idx="0">
              <a:schemeClr val="dk1"/>
            </a:effectRef>
            <a:fontRef idx="minor">
              <a:schemeClr val="dk1"/>
            </a:fontRef>
          </p:style>
          <p:txBody>
            <a:bodyPr rtlCol="0" anchor="ctr"/>
            <a:lstStyle/>
            <a:p>
              <a:pPr algn="ctr">
                <a:spcBef>
                  <a:spcPts val="600"/>
                </a:spcBef>
              </a:pPr>
              <a:endParaRPr lang="ja-JP" altLang="en-US" sz="1200" b="1" dirty="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grpSp>
      <p:sp>
        <p:nvSpPr>
          <p:cNvPr id="33" name="正方形/長方形 32"/>
          <p:cNvSpPr/>
          <p:nvPr/>
        </p:nvSpPr>
        <p:spPr>
          <a:xfrm>
            <a:off x="112838" y="5718398"/>
            <a:ext cx="2497012" cy="684000"/>
          </a:xfrm>
          <a:prstGeom prst="rect">
            <a:avLst/>
          </a:prstGeom>
          <a:noFill/>
          <a:ln w="3175">
            <a:solidFill>
              <a:schemeClr val="tx1"/>
            </a:solidFill>
            <a:prstDash val="sysDot"/>
          </a:ln>
        </p:spPr>
        <p:style>
          <a:lnRef idx="2">
            <a:schemeClr val="dk1"/>
          </a:lnRef>
          <a:fillRef idx="1">
            <a:schemeClr val="lt1"/>
          </a:fillRef>
          <a:effectRef idx="0">
            <a:schemeClr val="dk1"/>
          </a:effectRef>
          <a:fontRef idx="minor">
            <a:schemeClr val="dk1"/>
          </a:fontRef>
        </p:style>
        <p:txBody>
          <a:bodyPr rtlCol="0" anchor="ctr"/>
          <a:lstStyle/>
          <a:p>
            <a:pPr algn="ctr">
              <a:spcBef>
                <a:spcPts val="600"/>
              </a:spcBef>
            </a:pPr>
            <a:endParaRPr lang="ja-JP" altLang="en-US" sz="1200" b="1" dirty="0">
              <a:solidFill>
                <a:schemeClr val="bg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34" name="正方形/長方形 33"/>
          <p:cNvSpPr/>
          <p:nvPr/>
        </p:nvSpPr>
        <p:spPr>
          <a:xfrm>
            <a:off x="56456" y="6469211"/>
            <a:ext cx="2553394" cy="288206"/>
          </a:xfrm>
          <a:prstGeom prst="rect">
            <a:avLst/>
          </a:prstGeom>
          <a:noFill/>
          <a:ln w="12700">
            <a:noFill/>
          </a:ln>
        </p:spPr>
        <p:style>
          <a:lnRef idx="2">
            <a:schemeClr val="dk1"/>
          </a:lnRef>
          <a:fillRef idx="1">
            <a:schemeClr val="lt1"/>
          </a:fillRef>
          <a:effectRef idx="0">
            <a:schemeClr val="dk1"/>
          </a:effectRef>
          <a:fontRef idx="minor">
            <a:schemeClr val="dk1"/>
          </a:fontRef>
        </p:style>
        <p:txBody>
          <a:bodyPr rtlCol="0" anchor="ctr"/>
          <a:lstStyle/>
          <a:p>
            <a:pPr marL="152400" indent="-152400">
              <a:spcBef>
                <a:spcPts val="600"/>
              </a:spcBef>
            </a:pPr>
            <a:r>
              <a:rPr lang="ja-JP" altLang="en-US" sz="1050" b="1"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a:t>
            </a:r>
            <a:r>
              <a:rPr lang="ja-JP" altLang="en-US" sz="1050" b="1"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サイバーセキュリティ、データガバナンスにも留意</a:t>
            </a:r>
            <a:endParaRPr lang="en-US" altLang="ja-JP" sz="1050" b="1"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35" name="正方形/長方形 34"/>
          <p:cNvSpPr/>
          <p:nvPr/>
        </p:nvSpPr>
        <p:spPr>
          <a:xfrm>
            <a:off x="3160712" y="1881783"/>
            <a:ext cx="237671" cy="1299567"/>
          </a:xfrm>
          <a:prstGeom prst="rect">
            <a:avLst/>
          </a:prstGeom>
          <a:solidFill>
            <a:schemeClr val="bg1">
              <a:lumMod val="85000"/>
            </a:schemeClr>
          </a:solidFill>
          <a:ln w="3175">
            <a:noFill/>
          </a:ln>
          <a:effectLst/>
        </p:spPr>
        <p:style>
          <a:lnRef idx="2">
            <a:schemeClr val="dk1"/>
          </a:lnRef>
          <a:fillRef idx="1">
            <a:schemeClr val="lt1"/>
          </a:fillRef>
          <a:effectRef idx="0">
            <a:schemeClr val="dk1"/>
          </a:effectRef>
          <a:fontRef idx="minor">
            <a:schemeClr val="dk1"/>
          </a:fontRef>
        </p:style>
        <p:txBody>
          <a:bodyPr vert="eaVert" rtlCol="0" anchor="ctr"/>
          <a:lstStyle/>
          <a:p>
            <a:pPr algn="ctr">
              <a:lnSpc>
                <a:spcPts val="1000"/>
              </a:lnSpc>
            </a:pPr>
            <a:r>
              <a:rPr lang="ja-JP" altLang="en-US" sz="1150" b="1"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セーフ シティ</a:t>
            </a: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44" name="正方形/長方形 43"/>
          <p:cNvSpPr/>
          <p:nvPr/>
        </p:nvSpPr>
        <p:spPr>
          <a:xfrm>
            <a:off x="3160712" y="3238781"/>
            <a:ext cx="237671" cy="1432264"/>
          </a:xfrm>
          <a:prstGeom prst="rect">
            <a:avLst/>
          </a:prstGeom>
          <a:solidFill>
            <a:schemeClr val="bg1">
              <a:lumMod val="85000"/>
            </a:schemeClr>
          </a:solidFill>
          <a:ln w="3175">
            <a:noFill/>
          </a:ln>
        </p:spPr>
        <p:style>
          <a:lnRef idx="2">
            <a:schemeClr val="dk1"/>
          </a:lnRef>
          <a:fillRef idx="1">
            <a:schemeClr val="lt1"/>
          </a:fillRef>
          <a:effectRef idx="0">
            <a:schemeClr val="dk1"/>
          </a:effectRef>
          <a:fontRef idx="minor">
            <a:schemeClr val="dk1"/>
          </a:fontRef>
        </p:style>
        <p:txBody>
          <a:bodyPr vert="eaVert" rtlCol="0" anchor="ctr"/>
          <a:lstStyle/>
          <a:p>
            <a:pPr algn="ctr">
              <a:lnSpc>
                <a:spcPts val="1000"/>
              </a:lnSpc>
            </a:pPr>
            <a:r>
              <a:rPr lang="ja-JP" altLang="en-US" sz="1150" b="1"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ダイバーシティ</a:t>
            </a: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50" name="正方形/長方形 49"/>
          <p:cNvSpPr/>
          <p:nvPr/>
        </p:nvSpPr>
        <p:spPr>
          <a:xfrm>
            <a:off x="3160712" y="4752975"/>
            <a:ext cx="237671" cy="2005157"/>
          </a:xfrm>
          <a:prstGeom prst="rect">
            <a:avLst/>
          </a:prstGeom>
          <a:solidFill>
            <a:schemeClr val="bg1">
              <a:lumMod val="85000"/>
            </a:schemeClr>
          </a:solidFill>
          <a:ln w="3175">
            <a:noFill/>
          </a:ln>
        </p:spPr>
        <p:style>
          <a:lnRef idx="2">
            <a:schemeClr val="dk1"/>
          </a:lnRef>
          <a:fillRef idx="1">
            <a:schemeClr val="lt1"/>
          </a:fillRef>
          <a:effectRef idx="0">
            <a:schemeClr val="dk1"/>
          </a:effectRef>
          <a:fontRef idx="minor">
            <a:schemeClr val="dk1"/>
          </a:fontRef>
        </p:style>
        <p:txBody>
          <a:bodyPr vert="eaVert" rtlCol="0" anchor="ctr"/>
          <a:lstStyle/>
          <a:p>
            <a:pPr algn="ctr">
              <a:lnSpc>
                <a:spcPts val="1000"/>
              </a:lnSpc>
            </a:pPr>
            <a:r>
              <a:rPr lang="ja-JP" altLang="en-US" sz="1150" b="1" dirty="0" smtClean="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rPr>
              <a:t>スマート シティ</a:t>
            </a: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52" name="正方形/長方形 51"/>
          <p:cNvSpPr/>
          <p:nvPr/>
        </p:nvSpPr>
        <p:spPr>
          <a:xfrm>
            <a:off x="3160712" y="1881783"/>
            <a:ext cx="6611938" cy="1299567"/>
          </a:xfrm>
          <a:prstGeom prst="rect">
            <a:avLst/>
          </a:prstGeom>
          <a:noFill/>
          <a:ln w="3175">
            <a:solidFill>
              <a:schemeClr val="tx1"/>
            </a:solidFill>
          </a:ln>
          <a:effectLst/>
        </p:spPr>
        <p:style>
          <a:lnRef idx="2">
            <a:schemeClr val="dk1"/>
          </a:lnRef>
          <a:fillRef idx="1">
            <a:schemeClr val="lt1"/>
          </a:fillRef>
          <a:effectRef idx="0">
            <a:schemeClr val="dk1"/>
          </a:effectRef>
          <a:fontRef idx="minor">
            <a:schemeClr val="dk1"/>
          </a:fontRef>
        </p:style>
        <p:txBody>
          <a:bodyPr rtlCol="0" anchor="ctr"/>
          <a:lstStyle/>
          <a:p>
            <a:pPr marL="358775" indent="-358775">
              <a:lnSpc>
                <a:spcPts val="1100"/>
              </a:lnSpc>
              <a:spcBef>
                <a:spcPts val="100"/>
              </a:spcBef>
            </a:pP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53" name="正方形/長方形 52"/>
          <p:cNvSpPr/>
          <p:nvPr/>
        </p:nvSpPr>
        <p:spPr>
          <a:xfrm>
            <a:off x="3160712" y="3238781"/>
            <a:ext cx="6611938" cy="1432264"/>
          </a:xfrm>
          <a:prstGeom prst="rect">
            <a:avLst/>
          </a:prstGeom>
          <a:noFill/>
          <a:ln w="3175">
            <a:solidFill>
              <a:schemeClr val="tx1"/>
            </a:solidFill>
          </a:ln>
        </p:spPr>
        <p:style>
          <a:lnRef idx="2">
            <a:schemeClr val="dk1"/>
          </a:lnRef>
          <a:fillRef idx="1">
            <a:schemeClr val="lt1"/>
          </a:fillRef>
          <a:effectRef idx="0">
            <a:schemeClr val="dk1"/>
          </a:effectRef>
          <a:fontRef idx="minor">
            <a:schemeClr val="dk1"/>
          </a:fontRef>
        </p:style>
        <p:txBody>
          <a:bodyPr rtlCol="0" anchor="ctr"/>
          <a:lstStyle/>
          <a:p>
            <a:pPr>
              <a:lnSpc>
                <a:spcPts val="1100"/>
              </a:lnSpc>
              <a:spcBef>
                <a:spcPts val="100"/>
              </a:spcBef>
            </a:pP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54" name="正方形/長方形 53"/>
          <p:cNvSpPr/>
          <p:nvPr/>
        </p:nvSpPr>
        <p:spPr>
          <a:xfrm>
            <a:off x="3160712" y="4752975"/>
            <a:ext cx="6611938" cy="2005157"/>
          </a:xfrm>
          <a:prstGeom prst="rect">
            <a:avLst/>
          </a:prstGeom>
          <a:noFill/>
          <a:ln w="3175">
            <a:solidFill>
              <a:schemeClr val="tx1"/>
            </a:solidFill>
          </a:ln>
        </p:spPr>
        <p:style>
          <a:lnRef idx="2">
            <a:schemeClr val="dk1"/>
          </a:lnRef>
          <a:fillRef idx="1">
            <a:schemeClr val="lt1"/>
          </a:fillRef>
          <a:effectRef idx="0">
            <a:schemeClr val="dk1"/>
          </a:effectRef>
          <a:fontRef idx="minor">
            <a:schemeClr val="dk1"/>
          </a:fontRef>
        </p:style>
        <p:txBody>
          <a:bodyPr rtlCol="0" anchor="ctr"/>
          <a:lstStyle/>
          <a:p>
            <a:pPr>
              <a:lnSpc>
                <a:spcPts val="1100"/>
              </a:lnSpc>
              <a:spcBef>
                <a:spcPts val="100"/>
              </a:spcBef>
            </a:pPr>
            <a:endParaRPr lang="ja-JP" altLang="en-US" sz="1050" dirty="0">
              <a:solidFill>
                <a:schemeClr val="tx1"/>
              </a:solidFill>
              <a:latin typeface="HG丸ｺﾞｼｯｸM-PRO" panose="020F0600000000000000" pitchFamily="50" charset="-128"/>
              <a:ea typeface="HG丸ｺﾞｼｯｸM-PRO" panose="020F0600000000000000" pitchFamily="50" charset="-128"/>
              <a:cs typeface="Meiryo UI" panose="020B0604030504040204" pitchFamily="50" charset="-128"/>
            </a:endParaRPr>
          </a:p>
        </p:txBody>
      </p:sp>
      <p:sp>
        <p:nvSpPr>
          <p:cNvPr id="4" name="テキスト ボックス 3"/>
          <p:cNvSpPr txBox="1"/>
          <p:nvPr/>
        </p:nvSpPr>
        <p:spPr>
          <a:xfrm>
            <a:off x="7257256" y="44624"/>
            <a:ext cx="2576346" cy="600164"/>
          </a:xfrm>
          <a:prstGeom prst="rect">
            <a:avLst/>
          </a:prstGeom>
          <a:solidFill>
            <a:schemeClr val="bg1"/>
          </a:solidFill>
          <a:ln w="25400" cmpd="dbl">
            <a:solidFill>
              <a:schemeClr val="tx1"/>
            </a:solidFill>
          </a:ln>
        </p:spPr>
        <p:txBody>
          <a:bodyPr wrap="none" rtlCol="0" anchor="ctr" anchorCtr="1">
            <a:spAutoFit/>
          </a:bodyPr>
          <a:lstStyle/>
          <a:p>
            <a:r>
              <a:rPr kumimoji="1" lang="ja-JP" altLang="en-US" sz="1100" dirty="0" smtClean="0">
                <a:latin typeface="HG丸ｺﾞｼｯｸM-PRO" panose="020F0600000000000000" pitchFamily="50" charset="-128"/>
                <a:ea typeface="HG丸ｺﾞｼｯｸM-PRO" panose="020F0600000000000000" pitchFamily="50" charset="-128"/>
                <a:cs typeface="メイリオ" panose="020B0604030504040204" pitchFamily="50" charset="-128"/>
              </a:rPr>
              <a:t>平成</a:t>
            </a:r>
            <a:r>
              <a:rPr kumimoji="1" lang="en-US" altLang="ja-JP" sz="1100" dirty="0" smtClean="0">
                <a:latin typeface="HG丸ｺﾞｼｯｸM-PRO" panose="020F0600000000000000" pitchFamily="50" charset="-128"/>
                <a:ea typeface="HG丸ｺﾞｼｯｸM-PRO" panose="020F0600000000000000" pitchFamily="50" charset="-128"/>
                <a:cs typeface="メイリオ" panose="020B0604030504040204" pitchFamily="50" charset="-128"/>
              </a:rPr>
              <a:t>29</a:t>
            </a:r>
            <a:r>
              <a:rPr kumimoji="1" lang="ja-JP" altLang="en-US" sz="1100" dirty="0" smtClean="0">
                <a:latin typeface="HG丸ｺﾞｼｯｸM-PRO" panose="020F0600000000000000" pitchFamily="50" charset="-128"/>
                <a:ea typeface="HG丸ｺﾞｼｯｸM-PRO" panose="020F0600000000000000" pitchFamily="50" charset="-128"/>
                <a:cs typeface="メイリオ" panose="020B0604030504040204" pitchFamily="50" charset="-128"/>
              </a:rPr>
              <a:t>年</a:t>
            </a:r>
            <a:r>
              <a:rPr kumimoji="1" lang="en-US" altLang="ja-JP" sz="1100" dirty="0" smtClean="0">
                <a:latin typeface="HG丸ｺﾞｼｯｸM-PRO" panose="020F0600000000000000" pitchFamily="50" charset="-128"/>
                <a:ea typeface="HG丸ｺﾞｼｯｸM-PRO" panose="020F0600000000000000" pitchFamily="50" charset="-128"/>
                <a:cs typeface="メイリオ" panose="020B0604030504040204" pitchFamily="50" charset="-128"/>
              </a:rPr>
              <a:t>12</a:t>
            </a:r>
            <a:r>
              <a:rPr kumimoji="1" lang="ja-JP" altLang="en-US" sz="1100" dirty="0" smtClean="0">
                <a:latin typeface="HG丸ｺﾞｼｯｸM-PRO" panose="020F0600000000000000" pitchFamily="50" charset="-128"/>
                <a:ea typeface="HG丸ｺﾞｼｯｸM-PRO" panose="020F0600000000000000" pitchFamily="50" charset="-128"/>
                <a:cs typeface="メイリオ" panose="020B0604030504040204" pitchFamily="50" charset="-128"/>
              </a:rPr>
              <a:t>月　策定</a:t>
            </a:r>
            <a:endParaRPr kumimoji="1" lang="en-US" altLang="ja-JP" sz="1100" dirty="0" smtClean="0">
              <a:latin typeface="HG丸ｺﾞｼｯｸM-PRO" panose="020F0600000000000000" pitchFamily="50" charset="-128"/>
              <a:ea typeface="HG丸ｺﾞｼｯｸM-PRO" panose="020F0600000000000000" pitchFamily="50" charset="-128"/>
              <a:cs typeface="メイリオ" panose="020B0604030504040204" pitchFamily="50" charset="-128"/>
            </a:endParaRPr>
          </a:p>
          <a:p>
            <a:r>
              <a:rPr kumimoji="1" lang="ja-JP" altLang="en-US" sz="1100" u="sng" dirty="0" smtClean="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平成</a:t>
            </a:r>
            <a:r>
              <a:rPr kumimoji="1" lang="en-US" altLang="ja-JP" sz="1100" u="sng" dirty="0" smtClean="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30</a:t>
            </a:r>
            <a:r>
              <a:rPr kumimoji="1" lang="ja-JP" altLang="en-US" sz="1100" u="sng" dirty="0" smtClean="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年</a:t>
            </a:r>
            <a:r>
              <a:rPr kumimoji="1" lang="en-US" altLang="ja-JP" sz="1100" u="sng" dirty="0" smtClean="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10</a:t>
            </a:r>
            <a:r>
              <a:rPr kumimoji="1" lang="ja-JP" altLang="en-US" sz="1100" u="sng" dirty="0" smtClean="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月</a:t>
            </a:r>
            <a:r>
              <a:rPr lang="ja-JP" altLang="en-US" sz="1100" u="sng" dirty="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　</a:t>
            </a:r>
            <a:r>
              <a:rPr kumimoji="1" lang="ja-JP" altLang="en-US" sz="1100" u="sng" dirty="0" smtClean="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「東京都官民データ</a:t>
            </a:r>
            <a:endParaRPr kumimoji="1" lang="en-US" altLang="ja-JP" sz="1100" u="sng" dirty="0" smtClean="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endParaRPr>
          </a:p>
          <a:p>
            <a:r>
              <a:rPr lang="ja-JP" altLang="en-US" sz="1100" dirty="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　</a:t>
            </a:r>
            <a:r>
              <a:rPr lang="ja-JP" altLang="en-US" sz="1100" dirty="0" smtClean="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　　　</a:t>
            </a:r>
            <a:r>
              <a:rPr kumimoji="1" lang="ja-JP" altLang="en-US" sz="1100" u="sng" dirty="0" smtClean="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rPr>
              <a:t>活用推進計画」に位置付け</a:t>
            </a:r>
            <a:endParaRPr kumimoji="1" lang="ja-JP" altLang="en-US" sz="1100" u="sng" dirty="0">
              <a:solidFill>
                <a:srgbClr val="FF0000"/>
              </a:solidFill>
              <a:latin typeface="HG丸ｺﾞｼｯｸM-PRO" panose="020F0600000000000000" pitchFamily="50" charset="-128"/>
              <a:ea typeface="HG丸ｺﾞｼｯｸM-PRO" panose="020F0600000000000000" pitchFamily="50" charset="-128"/>
              <a:cs typeface="メイリオ" panose="020B0604030504040204" pitchFamily="50" charset="-128"/>
            </a:endParaRPr>
          </a:p>
        </p:txBody>
      </p:sp>
      <p:sp>
        <p:nvSpPr>
          <p:cNvPr id="57" name="スライド番号プレースホルダー 2"/>
          <p:cNvSpPr>
            <a:spLocks noGrp="1"/>
          </p:cNvSpPr>
          <p:nvPr>
            <p:ph type="sldNum" sz="quarter" idx="12"/>
          </p:nvPr>
        </p:nvSpPr>
        <p:spPr>
          <a:xfrm>
            <a:off x="9505984" y="6458358"/>
            <a:ext cx="330786" cy="303536"/>
          </a:xfrm>
          <a:solidFill>
            <a:schemeClr val="bg1"/>
          </a:solidFill>
          <a:ln w="19050">
            <a:solidFill>
              <a:srgbClr val="00B050"/>
            </a:solidFill>
          </a:ln>
        </p:spPr>
        <p:txBody>
          <a:bodyPr/>
          <a:lstStyle/>
          <a:p>
            <a:pPr algn="ctr"/>
            <a:fld id="{93CFDE5C-13E5-4898-9639-F5F8CB220191}" type="slidenum">
              <a:rPr kumimoji="1" lang="ja-JP" altLang="en-US" smtClean="0"/>
              <a:pPr algn="ctr"/>
              <a:t>3</a:t>
            </a:fld>
            <a:endParaRPr kumimoji="1" lang="ja-JP" altLang="en-US" dirty="0"/>
          </a:p>
        </p:txBody>
      </p:sp>
    </p:spTree>
    <p:extLst>
      <p:ext uri="{BB962C8B-B14F-4D97-AF65-F5344CB8AC3E}">
        <p14:creationId xmlns:p14="http://schemas.microsoft.com/office/powerpoint/2010/main" val="81784454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正方形/長方形 28"/>
          <p:cNvSpPr/>
          <p:nvPr/>
        </p:nvSpPr>
        <p:spPr>
          <a:xfrm>
            <a:off x="115764" y="943807"/>
            <a:ext cx="9635872" cy="1837121"/>
          </a:xfrm>
          <a:prstGeom prst="rect">
            <a:avLst/>
          </a:prstGeom>
          <a:noFill/>
          <a:ln w="190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tIns="144000" bIns="36000" rtlCol="0" anchor="t"/>
          <a:lstStyle/>
          <a:p>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〇「東京都オープンデータ一覧（試行版）」の開設（平成</a:t>
            </a:r>
            <a:r>
              <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27</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年</a:t>
            </a:r>
            <a:r>
              <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3</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月） </a:t>
            </a:r>
            <a:endPar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〇「東京都オープンデータカタログサイト」の開設（平成</a:t>
            </a:r>
            <a:r>
              <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29</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年</a:t>
            </a:r>
            <a:r>
              <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3</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月）　</a:t>
            </a:r>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ts val="1700"/>
              </a:lnSpc>
            </a:pPr>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　</a:t>
            </a:r>
            <a:r>
              <a:rPr lang="ja-JP" altLang="en-US" sz="11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公開データ数 　</a:t>
            </a:r>
            <a:r>
              <a:rPr lang="en-US" altLang="ja-JP"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34,348</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件</a:t>
            </a:r>
            <a:r>
              <a:rPr lang="ja-JP" altLang="en-US" sz="11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（都</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en-US" altLang="ja-JP"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24,204</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件</a:t>
            </a:r>
            <a:r>
              <a:rPr lang="ja-JP" altLang="en-US" sz="11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区市町村</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en-US" altLang="ja-JP"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20</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自治体</a:t>
            </a:r>
            <a:r>
              <a:rPr lang="en-US" altLang="ja-JP" sz="11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r>
              <a:rPr lang="en-US" altLang="ja-JP"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10,144</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件 </a:t>
            </a:r>
            <a:r>
              <a:rPr lang="ja-JP" altLang="en-US" sz="11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平成</a:t>
            </a:r>
            <a:r>
              <a:rPr lang="en-US" altLang="ja-JP"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31</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年</a:t>
            </a:r>
            <a:r>
              <a:rPr lang="en-US" altLang="ja-JP"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3</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月</a:t>
            </a:r>
            <a:r>
              <a:rPr lang="ja-JP" altLang="en-US" sz="11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初</a:t>
            </a:r>
            <a:r>
              <a:rPr lang="ja-JP" altLang="en-US" sz="1100" u="sng"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時点</a:t>
            </a:r>
            <a:r>
              <a:rPr lang="ja-JP" altLang="en-US" sz="11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10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ts val="1700"/>
              </a:lnSpc>
            </a:pP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〇 都内区市町村は、都と連携して、公開データを順次</a:t>
            </a:r>
            <a:r>
              <a:rPr lang="ja-JP" altLang="en-US" sz="1200" dirty="0" smtClean="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拡大</a:t>
            </a:r>
            <a:endParaRPr lang="en-US" altLang="ja-JP" sz="1200" u="sng" strike="dblStrike"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a:lnSpc>
                <a:spcPts val="1700"/>
              </a:lnSpc>
            </a:pP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〇 オープンデータ利活用イベント（アイデアソン・アプリコンテスト）順次開催</a:t>
            </a:r>
            <a:endPar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・防災アイデアワークショップ　　・ 東京都防災アプリコンテスト</a:t>
            </a:r>
            <a:endPar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・東京都オープンデータアイデアソンキャラバン</a:t>
            </a:r>
            <a:endPar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（台東区（テーマ：育児、言葉のバリアフリー・異文化理解等）、日野市（テーマ：障害者福祉等）、八丈町（テーマ：観光振興）</a:t>
            </a:r>
            <a:r>
              <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t>
            </a:r>
          </a:p>
          <a:p>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・東京都オープンデータアプリコンテスト（テーマ：育児・障害者福祉・観光）</a:t>
            </a:r>
            <a:endPar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endParaRPr kumimoji="1"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0" name="テキスト ボックス 29"/>
          <p:cNvSpPr txBox="1"/>
          <p:nvPr/>
        </p:nvSpPr>
        <p:spPr>
          <a:xfrm>
            <a:off x="115764" y="820810"/>
            <a:ext cx="909161" cy="236406"/>
          </a:xfrm>
          <a:prstGeom prst="homePlate">
            <a:avLst/>
          </a:prstGeom>
          <a:gradFill>
            <a:gsLst>
              <a:gs pos="0">
                <a:srgbClr val="00B050"/>
              </a:gs>
              <a:gs pos="50000">
                <a:srgbClr val="00B050"/>
              </a:gs>
              <a:gs pos="100000">
                <a:srgbClr val="00B050"/>
              </a:gs>
            </a:gsLst>
            <a:lin ang="5400000" scaled="0"/>
          </a:gradFill>
          <a:ln w="19050">
            <a:solidFill>
              <a:srgbClr val="00B050"/>
            </a:solidFill>
          </a:ln>
        </p:spPr>
        <p:txBody>
          <a:bodyPr wrap="none" tIns="36000" bIns="0" rtlCol="0">
            <a:spAutoFit/>
          </a:bodyPr>
          <a:lstStyle/>
          <a:p>
            <a:r>
              <a:rPr lang="ja-JP" altLang="en-US" sz="13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１　現状</a:t>
            </a:r>
            <a:endParaRPr kumimoji="1" lang="ja-JP" altLang="en-US" sz="1300" b="1"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3" name="正方形/長方形 42"/>
          <p:cNvSpPr/>
          <p:nvPr/>
        </p:nvSpPr>
        <p:spPr>
          <a:xfrm>
            <a:off x="115764" y="2979347"/>
            <a:ext cx="9635872" cy="3762021"/>
          </a:xfrm>
          <a:prstGeom prst="rect">
            <a:avLst/>
          </a:prstGeom>
          <a:noFill/>
          <a:ln w="190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tIns="144000" bIns="0" rtlCol="0" anchor="t"/>
          <a:lstStyle/>
          <a:p>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１　庁内オープンデータ化の推進</a:t>
            </a:r>
            <a:endPar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機械判読可能な</a:t>
            </a:r>
            <a:r>
              <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CSV</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形式で公開するオープンデータ数を拡大</a:t>
            </a:r>
            <a:endPar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indent="180975"/>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既存データのうち</a:t>
            </a:r>
            <a:r>
              <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13</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重点分野</a:t>
            </a:r>
            <a:r>
              <a:rPr lang="ja-JP" altLang="en-US" sz="105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４万件</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については</a:t>
            </a:r>
            <a:r>
              <a:rPr lang="ja-JP" altLang="en-US" sz="105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平成</a:t>
            </a:r>
            <a:r>
              <a:rPr lang="en-US" altLang="ja-JP" sz="105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32</a:t>
            </a:r>
            <a:r>
              <a:rPr lang="ja-JP" altLang="en-US" sz="105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年度まで</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にオープンデータ化</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indent="180975"/>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各局等の新規作成データは、</a:t>
            </a:r>
            <a:r>
              <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Web</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公開するとともに、オープンデータ化</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２　オープンデータ利活用環境の高度化</a:t>
            </a:r>
            <a:endPar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データフォーマットの標準化</a:t>
            </a:r>
            <a:endPar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 国が平成</a:t>
            </a:r>
            <a:r>
              <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29</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年</a:t>
            </a:r>
            <a:r>
              <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12</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月に策定した、全国共通フォーマットである「推奨データセット」に準拠したオープンデータの公開を推進</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 都内区市町村に対しても、推奨データセットに準拠したオープンデータの公開方針を提示し、各自治体のオープンデータ新規</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公開の契機を創出するとともに、標準化されたデータの拡大により一層の利活用促進につなげる</a:t>
            </a:r>
            <a:endPar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API</a:t>
            </a:r>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の導入（システム構築の検討）</a:t>
            </a:r>
            <a:endPar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indent="180975"/>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カタログサイトに</a:t>
            </a:r>
            <a:r>
              <a:rPr lang="en-US" altLang="ja-JP" sz="105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API</a:t>
            </a:r>
            <a:r>
              <a:rPr lang="ja-JP" altLang="en-US" sz="1050" u="sng"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機能</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を実装し、公開したオープンデータを容易かつ高度に検索・加工できる環境の提供を検討</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lvl="1" indent="180975"/>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データ利用者と綿密なコミュニケーションを図りながら、</a:t>
            </a:r>
            <a:r>
              <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API</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対応を拡充していく</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３　区市町村のオープンデータ化推進</a:t>
            </a:r>
            <a:endParaRPr lang="en-US" altLang="ja-JP"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機運醸成・ノウハウ提供</a:t>
            </a:r>
            <a:endPar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542925" indent="-276225"/>
            <a:r>
              <a:rPr lang="ja-JP" altLang="en-US" sz="11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都区市町村職員を含めたセミナー開催、自治体間の情報共有・意見交換の場の設置、オープンデータの手引書提供等引き続き多面的な支援を実施</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indent="-266700"/>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４　オープンデータの利活用促進</a:t>
            </a:r>
            <a:endPar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266700" indent="1588"/>
            <a:r>
              <a:rPr lang="ja-JP" altLang="en-US"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利活用イベントの開催</a:t>
            </a:r>
            <a:endParaRPr lang="en-US" altLang="ja-JP" sz="120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542925" lvl="1" indent="-115888"/>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 都民参加型のアイデアソンについて連携する自治体を拡大して実施し、地域に密着したオープンデータ活用アイデアの創出や　各自治体のオープンデータ新規公開を促進</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542925" lvl="1" indent="-95250"/>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・アイデアソンの成果をもとにアプリコンテストを開催し、オープンデータの活用による具体的な地域課題の解決を支援</a:t>
            </a:r>
            <a:endPar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a:p>
            <a:pPr marL="542925" lvl="1" indent="-95250"/>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・平成</a:t>
            </a:r>
            <a:r>
              <a:rPr lang="en-US" altLang="ja-JP"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32</a:t>
            </a:r>
            <a:r>
              <a:rPr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rPr>
              <a:t>年度以降は、オール東京のオープンデータを活用したアプリコンテストを実施</a:t>
            </a:r>
          </a:p>
          <a:p>
            <a:endParaRPr kumimoji="1" lang="ja-JP" altLang="en-US" sz="1050" dirty="0">
              <a:solidFill>
                <a:schemeClr val="tx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4" name="テキスト ボックス 43"/>
          <p:cNvSpPr txBox="1"/>
          <p:nvPr/>
        </p:nvSpPr>
        <p:spPr>
          <a:xfrm>
            <a:off x="115764" y="2852936"/>
            <a:ext cx="1403940" cy="236406"/>
          </a:xfrm>
          <a:prstGeom prst="homePlate">
            <a:avLst/>
          </a:prstGeom>
          <a:gradFill>
            <a:gsLst>
              <a:gs pos="0">
                <a:srgbClr val="00B050"/>
              </a:gs>
              <a:gs pos="50000">
                <a:srgbClr val="00B050"/>
              </a:gs>
              <a:gs pos="100000">
                <a:srgbClr val="00B050"/>
              </a:gs>
            </a:gsLst>
            <a:lin ang="5400000" scaled="0"/>
          </a:gradFill>
          <a:ln w="19050">
            <a:solidFill>
              <a:srgbClr val="00B050"/>
            </a:solidFill>
          </a:ln>
        </p:spPr>
        <p:txBody>
          <a:bodyPr wrap="none" tIns="36000" bIns="0" rtlCol="0">
            <a:spAutoFit/>
          </a:bodyPr>
          <a:lstStyle>
            <a:defPPr>
              <a:defRPr lang="ja-JP"/>
            </a:defPPr>
            <a:lvl1pPr>
              <a:defRPr sz="1400" b="1">
                <a:solidFill>
                  <a:schemeClr val="bg1"/>
                </a:solidFill>
                <a:latin typeface="ＭＳ ゴシック" panose="020B0609070205080204" pitchFamily="49" charset="-128"/>
                <a:ea typeface="ＭＳ ゴシック" panose="020B0609070205080204" pitchFamily="49" charset="-128"/>
                <a:cs typeface="メイリオ" panose="020B0604030504040204" pitchFamily="50" charset="-128"/>
              </a:defRPr>
            </a:lvl1pPr>
          </a:lstStyle>
          <a:p>
            <a:r>
              <a:rPr lang="ja-JP" altLang="en-US" sz="1300" dirty="0" smtClean="0">
                <a:latin typeface="メイリオ" panose="020B0604030504040204" pitchFamily="50" charset="-128"/>
                <a:ea typeface="メイリオ" panose="020B0604030504040204" pitchFamily="50" charset="-128"/>
              </a:rPr>
              <a:t>２　今後の取組</a:t>
            </a:r>
            <a:endParaRPr lang="ja-JP" altLang="en-US" sz="1300" dirty="0">
              <a:latin typeface="メイリオ" panose="020B0604030504040204" pitchFamily="50" charset="-128"/>
              <a:ea typeface="メイリオ" panose="020B0604030504040204" pitchFamily="50" charset="-128"/>
            </a:endParaRPr>
          </a:p>
        </p:txBody>
      </p:sp>
      <p:sp>
        <p:nvSpPr>
          <p:cNvPr id="2" name="タイトル 1"/>
          <p:cNvSpPr>
            <a:spLocks noGrp="1"/>
          </p:cNvSpPr>
          <p:nvPr>
            <p:ph type="title"/>
          </p:nvPr>
        </p:nvSpPr>
        <p:spPr/>
        <p:txBody>
          <a:bodyPr/>
          <a:lstStyle/>
          <a:p>
            <a:r>
              <a:rPr lang="ja-JP" altLang="en-US" dirty="0">
                <a:solidFill>
                  <a:srgbClr val="00B050"/>
                </a:solidFill>
                <a:latin typeface="メイリオ" panose="020B0604030504040204" pitchFamily="50" charset="-128"/>
                <a:ea typeface="メイリオ" panose="020B0604030504040204" pitchFamily="50" charset="-128"/>
                <a:cs typeface="メイリオ" panose="020B0604030504040204" pitchFamily="50" charset="-128"/>
              </a:rPr>
              <a:t>東京都のオープンデータ推進の</a:t>
            </a:r>
            <a:r>
              <a:rPr lang="ja-JP" altLang="en-US" dirty="0" smtClean="0">
                <a:solidFill>
                  <a:srgbClr val="00B050"/>
                </a:solidFill>
                <a:latin typeface="メイリオ" panose="020B0604030504040204" pitchFamily="50" charset="-128"/>
                <a:ea typeface="メイリオ" panose="020B0604030504040204" pitchFamily="50" charset="-128"/>
                <a:cs typeface="メイリオ" panose="020B0604030504040204" pitchFamily="50" charset="-128"/>
              </a:rPr>
              <a:t>取組（１）</a:t>
            </a:r>
            <a:endParaRPr kumimoji="1" lang="ja-JP" altLang="en-US" dirty="0"/>
          </a:p>
        </p:txBody>
      </p:sp>
      <p:sp>
        <p:nvSpPr>
          <p:cNvPr id="11" name="スライド番号プレースホルダー 2"/>
          <p:cNvSpPr>
            <a:spLocks noGrp="1"/>
          </p:cNvSpPr>
          <p:nvPr>
            <p:ph type="sldNum" sz="quarter" idx="12"/>
          </p:nvPr>
        </p:nvSpPr>
        <p:spPr>
          <a:xfrm>
            <a:off x="9505984" y="6458358"/>
            <a:ext cx="330786" cy="303536"/>
          </a:xfrm>
          <a:solidFill>
            <a:schemeClr val="bg1"/>
          </a:solidFill>
          <a:ln w="19050">
            <a:solidFill>
              <a:srgbClr val="00B050"/>
            </a:solidFill>
          </a:ln>
        </p:spPr>
        <p:txBody>
          <a:bodyPr/>
          <a:lstStyle/>
          <a:p>
            <a:pPr algn="ctr"/>
            <a:fld id="{93CFDE5C-13E5-4898-9639-F5F8CB220191}" type="slidenum">
              <a:rPr kumimoji="1" lang="ja-JP" altLang="en-US" smtClean="0"/>
              <a:pPr algn="ctr"/>
              <a:t>4</a:t>
            </a:fld>
            <a:endParaRPr kumimoji="1" lang="ja-JP" altLang="en-US" dirty="0"/>
          </a:p>
        </p:txBody>
      </p:sp>
    </p:spTree>
    <p:extLst>
      <p:ext uri="{BB962C8B-B14F-4D97-AF65-F5344CB8AC3E}">
        <p14:creationId xmlns:p14="http://schemas.microsoft.com/office/powerpoint/2010/main" val="214163432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正方形/長方形 30"/>
          <p:cNvSpPr/>
          <p:nvPr/>
        </p:nvSpPr>
        <p:spPr>
          <a:xfrm>
            <a:off x="88921" y="946056"/>
            <a:ext cx="9732231" cy="5806889"/>
          </a:xfrm>
          <a:prstGeom prst="rect">
            <a:avLst/>
          </a:prstGeom>
          <a:noFill/>
          <a:ln w="1905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300">
              <a:latin typeface="メイリオ" panose="020B0604030504040204" pitchFamily="50" charset="-128"/>
              <a:ea typeface="メイリオ" panose="020B0604030504040204" pitchFamily="50" charset="-128"/>
              <a:cs typeface="メイリオ" panose="020B0604030504040204" pitchFamily="50" charset="-128"/>
            </a:endParaRPr>
          </a:p>
        </p:txBody>
      </p:sp>
      <p:graphicFrame>
        <p:nvGraphicFramePr>
          <p:cNvPr id="30" name="表 29"/>
          <p:cNvGraphicFramePr>
            <a:graphicFrameLocks noGrp="1"/>
          </p:cNvGraphicFramePr>
          <p:nvPr>
            <p:extLst>
              <p:ext uri="{D42A27DB-BD31-4B8C-83A1-F6EECF244321}">
                <p14:modId xmlns:p14="http://schemas.microsoft.com/office/powerpoint/2010/main" val="1642037845"/>
              </p:ext>
            </p:extLst>
          </p:nvPr>
        </p:nvGraphicFramePr>
        <p:xfrm>
          <a:off x="272480" y="1165756"/>
          <a:ext cx="9433048" cy="5507540"/>
        </p:xfrm>
        <a:graphic>
          <a:graphicData uri="http://schemas.openxmlformats.org/drawingml/2006/table">
            <a:tbl>
              <a:tblPr/>
              <a:tblGrid>
                <a:gridCol w="1440160">
                  <a:extLst>
                    <a:ext uri="{9D8B030D-6E8A-4147-A177-3AD203B41FA5}">
                      <a16:colId xmlns="" xmlns:a16="http://schemas.microsoft.com/office/drawing/2014/main" val="20001"/>
                    </a:ext>
                  </a:extLst>
                </a:gridCol>
                <a:gridCol w="1656184"/>
                <a:gridCol w="1800200"/>
                <a:gridCol w="1380889"/>
                <a:gridCol w="1542525">
                  <a:extLst>
                    <a:ext uri="{9D8B030D-6E8A-4147-A177-3AD203B41FA5}">
                      <a16:colId xmlns="" xmlns:a16="http://schemas.microsoft.com/office/drawing/2014/main" val="20005"/>
                    </a:ext>
                  </a:extLst>
                </a:gridCol>
                <a:gridCol w="1613090"/>
              </a:tblGrid>
              <a:tr h="295847">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目的</a:t>
                      </a:r>
                      <a:endParaRPr lang="ja-JP" altLang="en-US" sz="1300" b="0" i="0" u="none" strike="noStrike" dirty="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00B050"/>
                    </a:solid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施策</a:t>
                      </a:r>
                      <a:endParaRPr lang="zh-CN" altLang="en-US" sz="1300" b="0" i="0" u="none" strike="noStrike" dirty="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00B050"/>
                    </a:solidFill>
                  </a:tcPr>
                </a:tc>
                <a:tc grid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環境整備・機運醸成</a:t>
                      </a:r>
                      <a:endParaRPr lang="zh-CN" altLang="en-US" sz="1300" b="0" i="0" u="none" strike="noStrike" dirty="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00B050"/>
                    </a:solidFill>
                  </a:tcPr>
                </a:tc>
                <a:tc hMerge="1">
                  <a:txBody>
                    <a:bodyPr/>
                    <a:lstStyle/>
                    <a:p>
                      <a:pPr algn="ctr" fontAlgn="ctr"/>
                      <a:endParaRPr lang="zh-CN" altLang="en-US" sz="14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B w="12700" cap="flat" cmpd="sng" algn="ctr">
                      <a:solidFill>
                        <a:schemeClr val="tx1"/>
                      </a:solidFill>
                      <a:prstDash val="solid"/>
                      <a:round/>
                      <a:headEnd type="none" w="med" len="med"/>
                      <a:tailEnd type="none" w="med" len="med"/>
                    </a:lnB>
                    <a:solidFill>
                      <a:srgbClr val="99FF33"/>
                    </a:solidFill>
                  </a:tcPr>
                </a:tc>
                <a:tc grid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オール東京で連携した利活用促進</a:t>
                      </a:r>
                      <a:endParaRPr lang="zh-CN" altLang="en-US" sz="1300" b="0" i="0" u="none" strike="noStrike" dirty="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00B050"/>
                    </a:solidFill>
                  </a:tcPr>
                </a:tc>
                <a:tc hMerge="1">
                  <a:txBody>
                    <a:bodyPr/>
                    <a:lstStyle/>
                    <a:p>
                      <a:pPr algn="ctr" fontAlgn="ctr"/>
                      <a:endParaRPr lang="en-US" altLang="ja-JP" sz="1400" b="0" i="0" u="none" strike="noStrike" dirty="0" smtClean="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B w="12700" cap="flat" cmpd="sng" algn="ctr">
                      <a:solidFill>
                        <a:schemeClr val="tx1"/>
                      </a:solidFill>
                      <a:prstDash val="solid"/>
                      <a:round/>
                      <a:headEnd type="none" w="med" len="med"/>
                      <a:tailEnd type="none" w="med" len="med"/>
                    </a:lnB>
                    <a:solidFill>
                      <a:srgbClr val="99FF33"/>
                    </a:solidFill>
                  </a:tcPr>
                </a:tc>
              </a:tr>
              <a:tr h="295847">
                <a:tc vMerge="1">
                  <a:txBody>
                    <a:bodyPr/>
                    <a:lstStyle/>
                    <a:p>
                      <a:pPr algn="ctr" fontAlgn="ctr"/>
                      <a:endParaRPr lang="ja-JP" altLang="en-US" sz="14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solidFill>
                      <a:srgbClr val="99FF33"/>
                    </a:solidFill>
                  </a:tcPr>
                </a:tc>
                <a:tc vMerge="1">
                  <a:txBody>
                    <a:bodyPr/>
                    <a:lstStyle/>
                    <a:p>
                      <a:pPr algn="ctr" fontAlgn="ctr"/>
                      <a:endParaRPr lang="zh-CN" altLang="en-US" sz="14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99FF33"/>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Ｈ</a:t>
                      </a:r>
                      <a:r>
                        <a:rPr lang="en-US" altLang="ja-JP"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30</a:t>
                      </a:r>
                      <a:r>
                        <a:rPr lang="ja-JP" altLang="en-US"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年度</a:t>
                      </a:r>
                      <a:endParaRPr lang="zh-CN" altLang="en-US" sz="1300" b="0" i="0" u="none" strike="noStrike" dirty="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00B050"/>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en-US" altLang="ja-JP"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H31</a:t>
                      </a:r>
                      <a:r>
                        <a:rPr lang="ja-JP" altLang="en-US"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年度</a:t>
                      </a:r>
                      <a:endParaRPr lang="zh-CN" altLang="en-US" sz="1300" b="0" i="0" u="none" strike="noStrike" dirty="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00B050"/>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en-US" altLang="ja-JP"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H32</a:t>
                      </a:r>
                      <a:r>
                        <a:rPr lang="ja-JP" altLang="en-US"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年度</a:t>
                      </a:r>
                      <a:endParaRPr lang="zh-CN" altLang="en-US" sz="1300" b="0" i="0" u="none" strike="noStrike" dirty="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00B050"/>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en-US" altLang="ja-JP"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H33</a:t>
                      </a:r>
                      <a:r>
                        <a:rPr lang="ja-JP" altLang="en-US"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年度</a:t>
                      </a:r>
                      <a:r>
                        <a:rPr lang="ja-JP" altLang="en-US" sz="1300" b="0" i="0" u="none" strike="noStrike" dirty="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300" b="0" i="0" u="none" strike="noStrike" dirty="0" smtClean="0">
                        <a:solidFill>
                          <a:schemeClr val="bg1"/>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00B050"/>
                    </a:solidFill>
                  </a:tcPr>
                </a:tc>
                <a:extLst>
                  <a:ext uri="{0D108BD9-81ED-4DB2-BD59-A6C34878D82A}">
                    <a16:rowId xmlns="" xmlns:a16="http://schemas.microsoft.com/office/drawing/2014/main" val="10000"/>
                  </a:ext>
                </a:extLst>
              </a:tr>
              <a:tr h="564786">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庁内</a:t>
                      </a:r>
                      <a:endParaRPr lang="en-US" altLang="ja-JP"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p>
                      <a:pPr algn="ctr" fontAlgn="ct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オープンデータ化推進</a:t>
                      </a:r>
                      <a:endParaRPr lang="en-US" altLang="ja-JP"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chemeClr val="tx1"/>
                          </a:solidFill>
                          <a:effectLst/>
                          <a:latin typeface="メイリオ" panose="020B0604030504040204" pitchFamily="50" charset="-128"/>
                          <a:ea typeface="メイリオ" panose="020B0604030504040204" pitchFamily="50" charset="-128"/>
                          <a:cs typeface="メイリオ" panose="020B0604030504040204" pitchFamily="50" charset="-128"/>
                        </a:rPr>
                        <a:t>既存データの</a:t>
                      </a:r>
                      <a:r>
                        <a:rPr lang="en-US" altLang="ja-JP" sz="1300" b="0" i="0" u="none" strike="noStrike" dirty="0" smtClean="0">
                          <a:solidFill>
                            <a:schemeClr val="tx1"/>
                          </a:solidFill>
                          <a:effectLst/>
                          <a:latin typeface="メイリオ" panose="020B0604030504040204" pitchFamily="50" charset="-128"/>
                          <a:ea typeface="メイリオ" panose="020B0604030504040204" pitchFamily="50" charset="-128"/>
                          <a:cs typeface="メイリオ" panose="020B0604030504040204" pitchFamily="50" charset="-128"/>
                        </a:rPr>
                        <a:t>CSV</a:t>
                      </a:r>
                      <a:r>
                        <a:rPr lang="ja-JP" altLang="en-US" sz="1300" b="0" i="0" u="none" strike="noStrike" dirty="0" smtClean="0">
                          <a:solidFill>
                            <a:schemeClr val="tx1"/>
                          </a:solidFill>
                          <a:effectLst/>
                          <a:latin typeface="メイリオ" panose="020B0604030504040204" pitchFamily="50" charset="-128"/>
                          <a:ea typeface="メイリオ" panose="020B0604030504040204" pitchFamily="50" charset="-128"/>
                          <a:cs typeface="メイリオ" panose="020B0604030504040204" pitchFamily="50" charset="-128"/>
                        </a:rPr>
                        <a:t>化</a:t>
                      </a:r>
                      <a:endParaRPr lang="en-US" altLang="ja-JP" sz="1300" b="0" i="0" u="none" strike="noStrike" dirty="0" smtClean="0">
                        <a:solidFill>
                          <a:schemeClr val="tx1"/>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extLst>
                  <a:ext uri="{0D108BD9-81ED-4DB2-BD59-A6C34878D82A}">
                    <a16:rowId xmlns="" xmlns:a16="http://schemas.microsoft.com/office/drawing/2014/main" val="10001"/>
                  </a:ext>
                </a:extLst>
              </a:tr>
              <a:tr h="565879">
                <a:tc vMerge="1">
                  <a:txBody>
                    <a:bodyPr/>
                    <a:lstStyle/>
                    <a:p>
                      <a:pPr marL="0" marR="0" indent="0" algn="l" defTabSz="914400" rtl="0" eaLnBrk="1" fontAlgn="ctr" latinLnBrk="0" hangingPunct="1">
                        <a:lnSpc>
                          <a:spcPct val="100000"/>
                        </a:lnSpc>
                        <a:spcBef>
                          <a:spcPts val="0"/>
                        </a:spcBef>
                        <a:spcAft>
                          <a:spcPts val="0"/>
                        </a:spcAft>
                        <a:buClrTx/>
                        <a:buSzTx/>
                        <a:buFontTx/>
                        <a:buNone/>
                        <a:tabLst/>
                        <a:defRPr/>
                      </a:pPr>
                      <a:endParaRPr lang="en-US" altLang="ja-JP" sz="1600" b="0" u="none" strike="noStrike" dirty="0" smtClean="0">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新規オープンデータの公開</a:t>
                      </a:r>
                      <a:endParaRPr lang="en-US" altLang="ja-JP" sz="1300" b="0" i="0" u="none" strike="noStrike" dirty="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r>
              <a:tr h="668871">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rPr>
                        <a:t>利活用環境の</a:t>
                      </a:r>
                      <a:endParaRPr lang="en-US" altLang="ja-JP"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endParaRPr>
                    </a:p>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rPr>
                        <a:t>高度化</a:t>
                      </a:r>
                      <a:endParaRPr lang="en-US" altLang="ja-JP"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rPr>
                        <a:t>カタログサイト</a:t>
                      </a:r>
                      <a:endParaRPr lang="en-US" altLang="ja-JP"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endParaRPr>
                    </a:p>
                    <a:p>
                      <a:pPr marL="0" marR="0" indent="0" algn="ctr" defTabSz="914400" rtl="0" eaLnBrk="1" fontAlgn="ctr" latinLnBrk="0" hangingPunct="1">
                        <a:lnSpc>
                          <a:spcPct val="100000"/>
                        </a:lnSpc>
                        <a:spcBef>
                          <a:spcPts val="0"/>
                        </a:spcBef>
                        <a:spcAft>
                          <a:spcPts val="0"/>
                        </a:spcAft>
                        <a:buClrTx/>
                        <a:buSzTx/>
                        <a:buFontTx/>
                        <a:buNone/>
                        <a:tabLst/>
                        <a:defRPr/>
                      </a:pPr>
                      <a:r>
                        <a:rPr lang="en-US" altLang="ja-JP"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rPr>
                        <a:t>API</a:t>
                      </a:r>
                      <a:r>
                        <a:rPr lang="ja-JP" altLang="en-US"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rPr>
                        <a:t>対応</a:t>
                      </a:r>
                      <a:endParaRPr lang="en-US" altLang="ja-JP"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r>
              <a:tr h="314377">
                <a:tc vMerge="1">
                  <a:txBody>
                    <a:bodyPr/>
                    <a:lstStyle/>
                    <a:p>
                      <a:pPr marL="0" marR="0" indent="0" algn="ctr" defTabSz="914400" rtl="0" eaLnBrk="1" fontAlgn="ctr" latinLnBrk="0" hangingPunct="1">
                        <a:lnSpc>
                          <a:spcPct val="100000"/>
                        </a:lnSpc>
                        <a:spcBef>
                          <a:spcPts val="0"/>
                        </a:spcBef>
                        <a:spcAft>
                          <a:spcPts val="0"/>
                        </a:spcAft>
                        <a:buClrTx/>
                        <a:buSzTx/>
                        <a:buFontTx/>
                        <a:buNone/>
                        <a:tabLst/>
                        <a:defRPr/>
                      </a:pPr>
                      <a:endParaRPr lang="en-US" altLang="ja-JP" sz="1400" b="0" u="none" strike="noStrike" dirty="0" smtClean="0">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データフォーマットの</a:t>
                      </a:r>
                      <a:endParaRPr lang="en-US" altLang="ja-JP"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p>
                      <a:pPr algn="ctr" fontAlgn="ct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標準化</a:t>
                      </a:r>
                      <a:endParaRPr lang="en-US" altLang="ja-JP"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r>
              <a:tr h="255428">
                <a:tc rowSpan="3">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rPr>
                        <a:t>都内区市町村のオープンデータ化推進</a:t>
                      </a:r>
                      <a:endParaRPr lang="en-US" altLang="ja-JP"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r>
              <a:tr h="1355881">
                <a:tc vMerge="1">
                  <a:txBody>
                    <a:bodyPr/>
                    <a:lstStyle/>
                    <a:p>
                      <a:pPr marL="0" marR="0" indent="0" algn="ctr" defTabSz="914400" rtl="0" eaLnBrk="1" fontAlgn="ctr" latinLnBrk="0" hangingPunct="1">
                        <a:lnSpc>
                          <a:spcPct val="100000"/>
                        </a:lnSpc>
                        <a:spcBef>
                          <a:spcPts val="0"/>
                        </a:spcBef>
                        <a:spcAft>
                          <a:spcPts val="0"/>
                        </a:spcAft>
                        <a:buClrTx/>
                        <a:buSzTx/>
                        <a:buFontTx/>
                        <a:buNone/>
                        <a:tabLst/>
                        <a:defRPr/>
                      </a:pPr>
                      <a:endParaRPr lang="en-US" altLang="ja-JP" sz="1400" b="0" u="none" strike="noStrike" dirty="0" smtClean="0">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機運醸成</a:t>
                      </a:r>
                      <a:endParaRPr lang="en-US" altLang="ja-JP"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ノウハウ提供</a:t>
                      </a:r>
                      <a:endParaRPr lang="en-US" altLang="ja-JP" sz="1300" b="0" i="0" u="none" strike="noStrike" dirty="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CDDCF"/>
                    </a:solidFill>
                  </a:tcPr>
                </a:tc>
                <a:extLst>
                  <a:ext uri="{0D108BD9-81ED-4DB2-BD59-A6C34878D82A}">
                    <a16:rowId xmlns="" xmlns:a16="http://schemas.microsoft.com/office/drawing/2014/main" val="10006"/>
                  </a:ext>
                </a:extLst>
              </a:tr>
              <a:tr h="483628">
                <a:tc vMerge="1">
                  <a:txBody>
                    <a:bodyPr/>
                    <a:lstStyle/>
                    <a:p>
                      <a:pPr marL="0" marR="0" indent="0" algn="ctr" defTabSz="914400" rtl="0" eaLnBrk="1" fontAlgn="ctr" latinLnBrk="0" hangingPunct="1">
                        <a:lnSpc>
                          <a:spcPct val="100000"/>
                        </a:lnSpc>
                        <a:spcBef>
                          <a:spcPts val="0"/>
                        </a:spcBef>
                        <a:spcAft>
                          <a:spcPts val="0"/>
                        </a:spcAft>
                        <a:buClrTx/>
                        <a:buSzTx/>
                        <a:buFontTx/>
                        <a:buNone/>
                        <a:tabLst/>
                        <a:defRPr/>
                      </a:pPr>
                      <a:endParaRPr lang="en-US" altLang="ja-JP" sz="1400" b="0" u="none" strike="noStrike" dirty="0" smtClean="0">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fontAlgn="ct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利活用イベント</a:t>
                      </a:r>
                      <a:endParaRPr lang="en-US" altLang="ja-JP"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p>
                      <a:pPr algn="ctr" fontAlgn="ctr"/>
                      <a:r>
                        <a:rPr lang="ja-JP" altLang="en-US" sz="1300" b="0" i="0" u="none" strike="noStrike" dirty="0" smtClean="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rPr>
                        <a:t>の開催</a:t>
                      </a:r>
                      <a:endParaRPr lang="en-US" altLang="ja-JP" sz="1300" b="0" i="0" u="none" strike="noStrike" dirty="0">
                        <a:solidFill>
                          <a:srgbClr val="000000"/>
                        </a:solidFill>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c rowSpan="2">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l" fontAlgn="ctr"/>
                      <a:endParaRPr lang="en-US" altLang="ja-JP" sz="1300" b="0" i="0" u="none" strike="noStrike" dirty="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FDEFE9"/>
                    </a:solidFill>
                  </a:tcPr>
                </a:tc>
              </a:tr>
              <a:tr h="674542">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rPr>
                        <a:t>オープンデータの</a:t>
                      </a:r>
                      <a:endParaRPr lang="en-US" altLang="ja-JP"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endParaRPr>
                    </a:p>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rPr>
                        <a:t>利活用促進</a:t>
                      </a:r>
                      <a:endParaRPr lang="en-US" altLang="ja-JP" sz="1300" b="0" u="none" strike="noStrike" dirty="0" smtClean="0">
                        <a:effectLst/>
                        <a:latin typeface="メイリオ" panose="020B0604030504040204" pitchFamily="50" charset="-128"/>
                        <a:ea typeface="メイリオ" panose="020B0604030504040204" pitchFamily="50" charset="-128"/>
                        <a:cs typeface="メイリオ" panose="020B0604030504040204" pitchFamily="50" charset="-128"/>
                      </a:endParaRPr>
                    </a:p>
                  </a:txBody>
                  <a:tcPr marL="7899" marR="7899" marT="7899"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3">
                        <a:lumMod val="40000"/>
                        <a:lumOff val="60000"/>
                      </a:schemeClr>
                    </a:solidFill>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r>
            </a:tbl>
          </a:graphicData>
        </a:graphic>
      </p:graphicFrame>
      <p:sp>
        <p:nvSpPr>
          <p:cNvPr id="32" name="右矢印 31"/>
          <p:cNvSpPr/>
          <p:nvPr/>
        </p:nvSpPr>
        <p:spPr>
          <a:xfrm>
            <a:off x="3391869" y="1756900"/>
            <a:ext cx="4667521" cy="570035"/>
          </a:xfrm>
          <a:prstGeom prst="rightArrow">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t>
            </a:r>
            <a:r>
              <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40,000</a:t>
            </a: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件</a:t>
            </a:r>
          </a:p>
        </p:txBody>
      </p:sp>
      <p:sp>
        <p:nvSpPr>
          <p:cNvPr id="33" name="右矢印 32"/>
          <p:cNvSpPr/>
          <p:nvPr/>
        </p:nvSpPr>
        <p:spPr>
          <a:xfrm>
            <a:off x="3391869" y="2940864"/>
            <a:ext cx="3123595" cy="562368"/>
          </a:xfrm>
          <a:prstGeom prst="rightArrow">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システム構築の検討</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4" name="右矢印 33"/>
          <p:cNvSpPr/>
          <p:nvPr/>
        </p:nvSpPr>
        <p:spPr>
          <a:xfrm>
            <a:off x="3417164" y="2343276"/>
            <a:ext cx="6200584" cy="543144"/>
          </a:xfrm>
          <a:prstGeom prst="rightArrow">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順次、公開</a:t>
            </a:r>
          </a:p>
        </p:txBody>
      </p:sp>
      <p:sp>
        <p:nvSpPr>
          <p:cNvPr id="35" name="右矢印 34"/>
          <p:cNvSpPr/>
          <p:nvPr/>
        </p:nvSpPr>
        <p:spPr>
          <a:xfrm>
            <a:off x="3391869" y="2319383"/>
            <a:ext cx="1315847" cy="590931"/>
          </a:xfrm>
          <a:prstGeom prst="rightArrow">
            <a:avLst>
              <a:gd name="adj1" fmla="val 66624"/>
              <a:gd name="adj2" fmla="val 50000"/>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手引書の</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作成・提供</a:t>
            </a:r>
          </a:p>
        </p:txBody>
      </p:sp>
      <p:sp>
        <p:nvSpPr>
          <p:cNvPr id="36" name="右矢印 35"/>
          <p:cNvSpPr/>
          <p:nvPr/>
        </p:nvSpPr>
        <p:spPr>
          <a:xfrm>
            <a:off x="3391869" y="5445224"/>
            <a:ext cx="3082676" cy="728537"/>
          </a:xfrm>
          <a:prstGeom prst="rightArrow">
            <a:avLst>
              <a:gd name="adj1" fmla="val 56025"/>
              <a:gd name="adj2" fmla="val 50000"/>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区市町村と共同した</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アイデアソン開催</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7" name="右矢印 36"/>
          <p:cNvSpPr/>
          <p:nvPr/>
        </p:nvSpPr>
        <p:spPr>
          <a:xfrm>
            <a:off x="3391869" y="3573016"/>
            <a:ext cx="877510" cy="581884"/>
          </a:xfrm>
          <a:prstGeom prst="rightArrow">
            <a:avLst>
              <a:gd name="adj1" fmla="val 50000"/>
              <a:gd name="adj2" fmla="val 46033"/>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検討</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9" name="右矢印 38"/>
          <p:cNvSpPr/>
          <p:nvPr/>
        </p:nvSpPr>
        <p:spPr>
          <a:xfrm>
            <a:off x="4315183" y="3573016"/>
            <a:ext cx="5318337" cy="581884"/>
          </a:xfrm>
          <a:prstGeom prst="rightArrow">
            <a:avLst>
              <a:gd name="adj1" fmla="val 50000"/>
              <a:gd name="adj2" fmla="val 46033"/>
            </a:avLst>
          </a:prstGeom>
          <a:solidFill>
            <a:schemeClr val="accent3">
              <a:lumMod val="40000"/>
              <a:lumOff val="60000"/>
            </a:schemeClr>
          </a:solidFill>
          <a:ln w="12700" cap="flat" cmpd="sng" algn="ctr">
            <a:solidFill>
              <a:srgbClr val="00B050"/>
            </a:solidFill>
            <a:prstDash val="solid"/>
          </a:ln>
          <a:effectLst/>
        </p:spPr>
        <p:txBody>
          <a:bodyPr rtlCol="0" anchor="ctr"/>
          <a:lstStyle/>
          <a:p>
            <a:pPr algn="ctr"/>
            <a:r>
              <a:rPr kumimoji="0" lang="ja-JP" altLang="en-US"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推奨データセットの順次公開・標準化の更なる推進</a:t>
            </a:r>
            <a:endParaRPr kumimoji="0" lang="en-US" altLang="ja-JP"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1" name="右矢印 40"/>
          <p:cNvSpPr/>
          <p:nvPr/>
        </p:nvSpPr>
        <p:spPr>
          <a:xfrm>
            <a:off x="3391869" y="4154900"/>
            <a:ext cx="6191441" cy="574066"/>
          </a:xfrm>
          <a:prstGeom prst="rightArrow">
            <a:avLst>
              <a:gd name="adj1" fmla="val 50000"/>
              <a:gd name="adj2" fmla="val 46033"/>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オープンデータ検討部会（都・区市町村）の開催</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2" name="右矢印 41"/>
          <p:cNvSpPr/>
          <p:nvPr/>
        </p:nvSpPr>
        <p:spPr>
          <a:xfrm>
            <a:off x="3391869" y="4529194"/>
            <a:ext cx="6196387" cy="555990"/>
          </a:xfrm>
          <a:prstGeom prst="rightArrow">
            <a:avLst>
              <a:gd name="adj1" fmla="val 50000"/>
              <a:gd name="adj2" fmla="val 46033"/>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セミナー（都区市町村職員向け）開催</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4" name="右矢印 43"/>
          <p:cNvSpPr/>
          <p:nvPr/>
        </p:nvSpPr>
        <p:spPr>
          <a:xfrm>
            <a:off x="6624063" y="5589240"/>
            <a:ext cx="3002142" cy="1082598"/>
          </a:xfrm>
          <a:prstGeom prst="rightArrow">
            <a:avLst>
              <a:gd name="adj1" fmla="val 61335"/>
              <a:gd name="adj2" fmla="val 42635"/>
            </a:avLst>
          </a:prstGeom>
          <a:solidFill>
            <a:schemeClr val="accent3">
              <a:lumMod val="40000"/>
              <a:lumOff val="60000"/>
            </a:schemeClr>
          </a:solidFill>
          <a:ln w="12700" cap="flat" cmpd="sng" algn="ctr">
            <a:solidFill>
              <a:srgbClr val="00B050"/>
            </a:solidFill>
            <a:prstDash val="solid"/>
          </a:ln>
          <a:effectLst/>
        </p:spPr>
        <p:txBody>
          <a:bodyPr rtlCol="0" anchor="ctr"/>
          <a:lstStyle/>
          <a:p>
            <a:pPr lvl="0" algn="ctr">
              <a:defRPr/>
            </a:pPr>
            <a:r>
              <a:rPr kumimoji="0" lang="ja-JP" altLang="en-US"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アプリコンテストの充実・拡大</a:t>
            </a:r>
            <a:endParaRPr kumimoji="0" lang="en-US" altLang="ja-JP"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a:p>
            <a:pPr lvl="0">
              <a:defRPr/>
            </a:pPr>
            <a:r>
              <a:rPr kumimoji="0" lang="ja-JP" altLang="en-US"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　　　・オール東京のデータ活用</a:t>
            </a:r>
            <a:endParaRPr kumimoji="0" lang="en-US" altLang="ja-JP"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a:p>
            <a:pPr lvl="0">
              <a:defRPr/>
            </a:pPr>
            <a:r>
              <a:rPr kumimoji="0" lang="ja-JP" altLang="en-US"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　　　・</a:t>
            </a:r>
            <a:r>
              <a:rPr kumimoji="0" lang="en-US" altLang="ja-JP"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API</a:t>
            </a:r>
            <a:r>
              <a:rPr kumimoji="0" lang="ja-JP" altLang="en-US"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活用　</a:t>
            </a:r>
            <a:r>
              <a:rPr kumimoji="0" lang="ja-JP" altLang="en-US" sz="1200" kern="0" dirty="0" smtClean="0">
                <a:solidFill>
                  <a:prstClr val="black"/>
                </a:solidFill>
                <a:latin typeface="メイリオ" panose="020B0604030504040204" pitchFamily="50" charset="-128"/>
                <a:ea typeface="メイリオ" panose="020B0604030504040204" pitchFamily="50" charset="-128"/>
                <a:cs typeface="メイリオ" panose="020B0604030504040204" pitchFamily="50" charset="-128"/>
              </a:rPr>
              <a:t>等</a:t>
            </a:r>
            <a:endParaRPr kumimoji="0" lang="en-US" altLang="ja-JP" sz="1200" kern="0" dirty="0">
              <a:solidFill>
                <a:prstClr val="black"/>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5" name="右矢印 44"/>
          <p:cNvSpPr/>
          <p:nvPr/>
        </p:nvSpPr>
        <p:spPr>
          <a:xfrm>
            <a:off x="6624063" y="2929602"/>
            <a:ext cx="3009457" cy="584893"/>
          </a:xfrm>
          <a:prstGeom prst="rightArrow">
            <a:avLst>
              <a:gd name="adj1" fmla="val 50000"/>
              <a:gd name="adj2" fmla="val 46033"/>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API</a:t>
            </a: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対応データの拡充</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6" name="右矢印 45"/>
          <p:cNvSpPr/>
          <p:nvPr/>
        </p:nvSpPr>
        <p:spPr>
          <a:xfrm>
            <a:off x="3391869" y="5940823"/>
            <a:ext cx="3076543" cy="728537"/>
          </a:xfrm>
          <a:prstGeom prst="rightArrow">
            <a:avLst>
              <a:gd name="adj1" fmla="val 58033"/>
              <a:gd name="adj2" fmla="val 50000"/>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アイデアソンと連動した</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アプリコンテスト開催</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 name="タイトル 2"/>
          <p:cNvSpPr>
            <a:spLocks noGrp="1"/>
          </p:cNvSpPr>
          <p:nvPr>
            <p:ph type="title"/>
          </p:nvPr>
        </p:nvSpPr>
        <p:spPr/>
        <p:txBody>
          <a:bodyPr/>
          <a:lstStyle/>
          <a:p>
            <a:r>
              <a:rPr lang="ja-JP" altLang="en-US" dirty="0" smtClean="0">
                <a:solidFill>
                  <a:srgbClr val="00B050"/>
                </a:solidFill>
                <a:latin typeface="メイリオ" panose="020B0604030504040204" pitchFamily="50" charset="-128"/>
                <a:ea typeface="メイリオ" panose="020B0604030504040204" pitchFamily="50" charset="-128"/>
                <a:cs typeface="メイリオ" panose="020B0604030504040204" pitchFamily="50" charset="-128"/>
              </a:rPr>
              <a:t>東京都のオープンデータ</a:t>
            </a:r>
            <a:r>
              <a:rPr lang="ja-JP" altLang="en-US" dirty="0">
                <a:solidFill>
                  <a:srgbClr val="00B050"/>
                </a:solidFill>
                <a:latin typeface="メイリオ" panose="020B0604030504040204" pitchFamily="50" charset="-128"/>
                <a:ea typeface="メイリオ" panose="020B0604030504040204" pitchFamily="50" charset="-128"/>
                <a:cs typeface="メイリオ" panose="020B0604030504040204" pitchFamily="50" charset="-128"/>
              </a:rPr>
              <a:t>推進の</a:t>
            </a:r>
            <a:r>
              <a:rPr lang="ja-JP" altLang="en-US" dirty="0" smtClean="0">
                <a:solidFill>
                  <a:srgbClr val="00B050"/>
                </a:solidFill>
                <a:latin typeface="メイリオ" panose="020B0604030504040204" pitchFamily="50" charset="-128"/>
                <a:ea typeface="メイリオ" panose="020B0604030504040204" pitchFamily="50" charset="-128"/>
                <a:cs typeface="メイリオ" panose="020B0604030504040204" pitchFamily="50" charset="-128"/>
              </a:rPr>
              <a:t>取組（２）</a:t>
            </a:r>
            <a:endParaRPr kumimoji="1" lang="ja-JP" altLang="en-US" dirty="0"/>
          </a:p>
        </p:txBody>
      </p:sp>
      <p:sp>
        <p:nvSpPr>
          <p:cNvPr id="22" name="スライド番号プレースホルダー 2"/>
          <p:cNvSpPr>
            <a:spLocks noGrp="1"/>
          </p:cNvSpPr>
          <p:nvPr>
            <p:ph type="sldNum" sz="quarter" idx="12"/>
          </p:nvPr>
        </p:nvSpPr>
        <p:spPr>
          <a:xfrm>
            <a:off x="9505984" y="6458358"/>
            <a:ext cx="330786" cy="303536"/>
          </a:xfrm>
          <a:solidFill>
            <a:schemeClr val="bg1"/>
          </a:solidFill>
          <a:ln w="19050">
            <a:solidFill>
              <a:srgbClr val="00B050"/>
            </a:solidFill>
          </a:ln>
        </p:spPr>
        <p:txBody>
          <a:bodyPr/>
          <a:lstStyle/>
          <a:p>
            <a:pPr algn="ctr"/>
            <a:fld id="{93CFDE5C-13E5-4898-9639-F5F8CB220191}" type="slidenum">
              <a:rPr kumimoji="1" lang="ja-JP" altLang="en-US" smtClean="0"/>
              <a:pPr algn="ctr"/>
              <a:t>5</a:t>
            </a:fld>
            <a:endParaRPr kumimoji="1" lang="ja-JP" altLang="en-US" dirty="0"/>
          </a:p>
        </p:txBody>
      </p:sp>
      <p:sp>
        <p:nvSpPr>
          <p:cNvPr id="19" name="テキスト ボックス 18"/>
          <p:cNvSpPr txBox="1"/>
          <p:nvPr/>
        </p:nvSpPr>
        <p:spPr>
          <a:xfrm>
            <a:off x="88921" y="817662"/>
            <a:ext cx="1577102" cy="236406"/>
          </a:xfrm>
          <a:prstGeom prst="homePlate">
            <a:avLst/>
          </a:prstGeom>
          <a:gradFill>
            <a:gsLst>
              <a:gs pos="0">
                <a:srgbClr val="00B050"/>
              </a:gs>
              <a:gs pos="50000">
                <a:srgbClr val="00B050"/>
              </a:gs>
              <a:gs pos="100000">
                <a:srgbClr val="00B050"/>
              </a:gs>
            </a:gsLst>
            <a:lin ang="5400000" scaled="0"/>
          </a:gradFill>
          <a:ln w="19050">
            <a:solidFill>
              <a:srgbClr val="00B050"/>
            </a:solidFill>
          </a:ln>
        </p:spPr>
        <p:txBody>
          <a:bodyPr wrap="none" tIns="36000" bIns="0" rtlCol="0">
            <a:spAutoFit/>
          </a:bodyPr>
          <a:lstStyle/>
          <a:p>
            <a:r>
              <a:rPr lang="ja-JP" altLang="en-US" sz="13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３　スケジュール</a:t>
            </a:r>
            <a:endParaRPr kumimoji="1" lang="ja-JP" altLang="en-US" sz="1300" b="1"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0" name="右矢印 19"/>
          <p:cNvSpPr/>
          <p:nvPr/>
        </p:nvSpPr>
        <p:spPr>
          <a:xfrm>
            <a:off x="3411604" y="4854293"/>
            <a:ext cx="1315847" cy="590931"/>
          </a:xfrm>
          <a:prstGeom prst="rightArrow">
            <a:avLst>
              <a:gd name="adj1" fmla="val 66624"/>
              <a:gd name="adj2" fmla="val 50000"/>
            </a:avLst>
          </a:prstGeom>
          <a:solidFill>
            <a:schemeClr val="accent3">
              <a:lumMod val="40000"/>
              <a:lumOff val="60000"/>
            </a:schemeClr>
          </a:solidFill>
          <a:ln w="12700" cap="flat" cmpd="sng" algn="ctr">
            <a:solidFill>
              <a:srgbClr val="00B05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手引書の</a:t>
            </a:r>
            <a:endParaRPr kumimoji="0" lang="en-US" altLang="ja-JP"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a:p>
            <a:pPr marL="0" marR="0" lvl="0" indent="0" algn="ctr" defTabSz="914400" eaLnBrk="1" fontAlgn="auto" latinLnBrk="0" hangingPunct="1">
              <a:lnSpc>
                <a:spcPct val="100000"/>
              </a:lnSpc>
              <a:spcBef>
                <a:spcPts val="0"/>
              </a:spcBef>
              <a:spcAft>
                <a:spcPts val="0"/>
              </a:spcAft>
              <a:buClrTx/>
              <a:buSzTx/>
              <a:buFontTx/>
              <a:buNone/>
              <a:tabLst/>
              <a:defRPr/>
            </a:pPr>
            <a:r>
              <a:rPr kumimoji="0" lang="ja-JP" altLang="en-US" sz="1200" b="0" i="0" u="none" strike="noStrike" kern="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作成・提供</a:t>
            </a:r>
          </a:p>
        </p:txBody>
      </p:sp>
    </p:spTree>
    <p:extLst>
      <p:ext uri="{BB962C8B-B14F-4D97-AF65-F5344CB8AC3E}">
        <p14:creationId xmlns:p14="http://schemas.microsoft.com/office/powerpoint/2010/main" val="4208661877"/>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ユーザー定義 1">
      <a:majorFont>
        <a:latin typeface="Meiryo UI"/>
        <a:ea typeface="Meiryo UI"/>
        <a:cs typeface=""/>
      </a:majorFont>
      <a:minorFont>
        <a:latin typeface="Meiryo UI"/>
        <a:ea typeface="Meiryo UI"/>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bg1"/>
        </a:solidFill>
        <a:ln w="19050">
          <a:solidFill>
            <a:schemeClr val="tx1"/>
          </a:solidFill>
        </a:ln>
      </a:spPr>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lgn="ctr">
          <a:defRPr kumimoji="1" sz="1600" dirty="0" smtClean="0">
            <a:solidFill>
              <a:schemeClr val="tx1"/>
            </a:solidFill>
          </a:defRPr>
        </a:defPPr>
      </a:lstStyle>
      <a:style>
        <a:lnRef idx="2">
          <a:schemeClr val="accent1">
            <a:shade val="50000"/>
          </a:schemeClr>
        </a:lnRef>
        <a:fillRef idx="1">
          <a:schemeClr val="accent1"/>
        </a:fillRef>
        <a:effectRef idx="0">
          <a:schemeClr val="accent1"/>
        </a:effectRef>
        <a:fontRef idx="minor">
          <a:schemeClr val="lt1"/>
        </a:fontRef>
      </a:style>
    </a:spDef>
    <a:lnDef>
      <a:spPr>
        <a:ln w="19050">
          <a:solidFill>
            <a:schemeClr val="tx1"/>
          </a:solidFill>
        </a:ln>
      </a:spPr>
      <a:bodyPr/>
      <a:lstStyle/>
      <a:style>
        <a:lnRef idx="1">
          <a:schemeClr val="accent1"/>
        </a:lnRef>
        <a:fillRef idx="0">
          <a:schemeClr val="accent1"/>
        </a:fillRef>
        <a:effectRef idx="0">
          <a:schemeClr val="accent1"/>
        </a:effectRef>
        <a:fontRef idx="minor">
          <a:schemeClr val="tx1"/>
        </a:fontRef>
      </a:style>
    </a:lnDef>
    <a:txDef>
      <a:spPr>
        <a:noFill/>
      </a:spPr>
      <a:bodyPr wrap="none" rtlCol="0">
        <a:spAutoFit/>
      </a:bodyPr>
      <a:lstStyle>
        <a:defPPr>
          <a:defRPr kumimoji="1" sz="1600" dirty="0" smtClean="0">
            <a:latin typeface="Meiryo UI" panose="020B0604030504040204" pitchFamily="50" charset="-128"/>
            <a:ea typeface="Meiryo UI" panose="020B0604030504040204" pitchFamily="50" charset="-128"/>
            <a:cs typeface="Meiryo UI" panose="020B0604030504040204" pitchFamily="50" charset="-128"/>
          </a:defRPr>
        </a:defPPr>
      </a:lstStyle>
    </a:tx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DA97CC707F679044B469A673601B498A" ma:contentTypeVersion="0" ma:contentTypeDescription="新しいドキュメントを作成します。" ma:contentTypeScope="" ma:versionID="f97f5751273a08e9c10973ffabc2c5c2">
  <xsd:schema xmlns:xsd="http://www.w3.org/2001/XMLSchema" xmlns:xs="http://www.w3.org/2001/XMLSchema" xmlns:p="http://schemas.microsoft.com/office/2006/metadata/properties" targetNamespace="http://schemas.microsoft.com/office/2006/metadata/properties" ma:root="true" ma:fieldsID="e3fc15230516dd5e85220f060eed4ba5">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A07823AD-8D17-4FAD-8ECB-64CC05E5E164}">
  <ds:schemaRefs>
    <ds:schemaRef ds:uri="http://schemas.microsoft.com/sharepoint/v3/contenttype/forms"/>
  </ds:schemaRefs>
</ds:datastoreItem>
</file>

<file path=customXml/itemProps2.xml><?xml version="1.0" encoding="utf-8"?>
<ds:datastoreItem xmlns:ds="http://schemas.openxmlformats.org/officeDocument/2006/customXml" ds:itemID="{1CAB87C2-A514-4D04-9BF3-D75770F5C451}">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3.xml><?xml version="1.0" encoding="utf-8"?>
<ds:datastoreItem xmlns:ds="http://schemas.openxmlformats.org/officeDocument/2006/customXml" ds:itemID="{8DB58F66-1ADF-43D4-942A-14D8C398F42A}">
  <ds:schemaRefs>
    <ds:schemaRef ds:uri="http://schemas.microsoft.com/office/infopath/2007/PartnerControls"/>
    <ds:schemaRef ds:uri="http://purl.org/dc/elements/1.1/"/>
    <ds:schemaRef ds:uri="http://schemas.microsoft.com/office/2006/metadata/properties"/>
    <ds:schemaRef ds:uri="http://schemas.openxmlformats.org/package/2006/metadata/core-properties"/>
    <ds:schemaRef ds:uri="http://schemas.microsoft.com/office/2006/documentManagement/types"/>
    <ds:schemaRef ds:uri="http://purl.org/dc/dcmitype/"/>
    <ds:schemaRef ds:uri="http://purl.org/dc/term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otalTime>328</TotalTime>
  <Words>1026</Words>
  <Application>Microsoft Office PowerPoint</Application>
  <PresentationFormat>A4 210 x 297 mm</PresentationFormat>
  <Paragraphs>174</Paragraphs>
  <Slides>5</Slides>
  <Notes>3</Notes>
  <HiddenSlides>0</HiddenSlides>
  <MMClips>0</MMClips>
  <ScaleCrop>false</ScaleCrop>
  <HeadingPairs>
    <vt:vector size="4" baseType="variant">
      <vt:variant>
        <vt:lpstr>テーマ</vt:lpstr>
      </vt:variant>
      <vt:variant>
        <vt:i4>1</vt:i4>
      </vt:variant>
      <vt:variant>
        <vt:lpstr>スライド タイトル</vt:lpstr>
      </vt:variant>
      <vt:variant>
        <vt:i4>5</vt:i4>
      </vt:variant>
    </vt:vector>
  </HeadingPairs>
  <TitlesOfParts>
    <vt:vector size="6" baseType="lpstr">
      <vt:lpstr>Office ​​テーマ</vt:lpstr>
      <vt:lpstr>東京都官民データ活用推進計画 について</vt:lpstr>
      <vt:lpstr>官民データ活用推進計画の概略</vt:lpstr>
      <vt:lpstr>PowerPoint プレゼンテーション</vt:lpstr>
      <vt:lpstr>東京都のオープンデータ推進の取組（１）</vt:lpstr>
      <vt:lpstr>東京都のオープンデータ推進の取組（２）</vt:lpstr>
    </vt:vector>
  </TitlesOfParts>
  <Company>TAIMS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東京都</dc:creator>
  <cp:lastModifiedBy>東京都</cp:lastModifiedBy>
  <cp:revision>48</cp:revision>
  <dcterms:created xsi:type="dcterms:W3CDTF">2017-12-14T04:44:45Z</dcterms:created>
  <dcterms:modified xsi:type="dcterms:W3CDTF">2019-03-12T09:43:13Z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0x010100DA97CC707F679044B469A673601B498A</vt:lpwstr>
  </property>
</Properties>
</file>

<file path=docProps/thumbnail.jpeg>
</file>