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6"/>
  </p:notesMasterIdLst>
  <p:handoutMasterIdLst>
    <p:handoutMasterId r:id="rId57"/>
  </p:handoutMasterIdLst>
  <p:sldIdLst>
    <p:sldId id="260" r:id="rId2"/>
    <p:sldId id="297" r:id="rId3"/>
    <p:sldId id="268" r:id="rId4"/>
    <p:sldId id="299" r:id="rId5"/>
    <p:sldId id="275" r:id="rId6"/>
    <p:sldId id="276" r:id="rId7"/>
    <p:sldId id="948" r:id="rId8"/>
    <p:sldId id="280" r:id="rId9"/>
    <p:sldId id="947" r:id="rId10"/>
    <p:sldId id="951" r:id="rId11"/>
    <p:sldId id="376" r:id="rId12"/>
    <p:sldId id="383" r:id="rId13"/>
    <p:sldId id="301" r:id="rId14"/>
    <p:sldId id="296" r:id="rId15"/>
    <p:sldId id="377" r:id="rId16"/>
    <p:sldId id="949" r:id="rId17"/>
    <p:sldId id="950" r:id="rId18"/>
    <p:sldId id="391" r:id="rId19"/>
    <p:sldId id="943" r:id="rId20"/>
    <p:sldId id="279" r:id="rId21"/>
    <p:sldId id="302" r:id="rId22"/>
    <p:sldId id="384" r:id="rId23"/>
    <p:sldId id="378" r:id="rId24"/>
    <p:sldId id="939" r:id="rId25"/>
    <p:sldId id="940" r:id="rId26"/>
    <p:sldId id="274" r:id="rId27"/>
    <p:sldId id="319" r:id="rId28"/>
    <p:sldId id="373" r:id="rId29"/>
    <p:sldId id="323" r:id="rId30"/>
    <p:sldId id="326" r:id="rId31"/>
    <p:sldId id="386" r:id="rId32"/>
    <p:sldId id="387" r:id="rId33"/>
    <p:sldId id="388" r:id="rId34"/>
    <p:sldId id="327" r:id="rId35"/>
    <p:sldId id="379" r:id="rId36"/>
    <p:sldId id="333" r:id="rId37"/>
    <p:sldId id="393" r:id="rId38"/>
    <p:sldId id="952" r:id="rId39"/>
    <p:sldId id="338" r:id="rId40"/>
    <p:sldId id="953" r:id="rId41"/>
    <p:sldId id="273" r:id="rId42"/>
    <p:sldId id="342" r:id="rId43"/>
    <p:sldId id="355" r:id="rId44"/>
    <p:sldId id="954" r:id="rId45"/>
    <p:sldId id="357" r:id="rId46"/>
    <p:sldId id="359" r:id="rId47"/>
    <p:sldId id="348" r:id="rId48"/>
    <p:sldId id="375" r:id="rId49"/>
    <p:sldId id="360" r:id="rId50"/>
    <p:sldId id="374" r:id="rId51"/>
    <p:sldId id="404" r:id="rId52"/>
    <p:sldId id="938" r:id="rId53"/>
    <p:sldId id="349" r:id="rId54"/>
    <p:sldId id="366" r:id="rId55"/>
  </p:sldIdLst>
  <p:sldSz cx="9144000" cy="6858000" type="screen4x3"/>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71" autoAdjust="0"/>
    <p:restoredTop sz="73843" autoAdjust="0"/>
  </p:normalViewPr>
  <p:slideViewPr>
    <p:cSldViewPr>
      <p:cViewPr varScale="1">
        <p:scale>
          <a:sx n="96" d="100"/>
          <a:sy n="96" d="100"/>
        </p:scale>
        <p:origin x="1456" y="64"/>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97" d="100"/>
          <a:sy n="97" d="100"/>
        </p:scale>
        <p:origin x="361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ira\Box%20Sync\&#32207;&#21209;&#30465;&#12458;&#12540;&#12503;&#12531;&#12487;&#12540;&#12479;&#12522;&#12540;&#12480;&#32946;&#25104;&#30740;&#20462;\2019\99.&#30740;&#20462;&#12467;&#12531;&#12486;&#12531;&#12484;\PPT&#65288;&#12510;&#12473;&#12479;&#12289;&#12494;&#12540;&#12488;&#12354;&#12426;&#65289;\&#23455;&#21209;&#35611;&#32722;&#29992;&#12395;&#20998;&#26512;_201903_&#20869;&#38307;&#23448;&#25151;IT&#32207;&#21512;&#25126;&#30053;&#23460;_&#22320;&#26041;&#20844;&#20849;&#22243;&#20307;&#12408;&#12398;&#12458;&#12540;&#12501;&#12442;&#12531;&#12486;&#12441;&#12540;&#12479;&#12398;&#21462;&#32068;&#12395;&#38306;&#12377;&#12427;&#12450;&#12531;&#12465;&#12540;&#12488;&#32080;&#2652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ira\Downloads\20190917_OD&#21462;&#32068;&#28168;&#12415;&#33258;&#27835;&#20307;&#25968;.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1" i="0" u="none" strike="noStrike" kern="1200" spc="100" baseline="0">
                <a:solidFill>
                  <a:schemeClr val="bg1"/>
                </a:solidFill>
                <a:effectLst>
                  <a:outerShdw blurRad="50800" dist="38100" dir="5400000" algn="t" rotWithShape="0">
                    <a:prstClr val="black">
                      <a:alpha val="40000"/>
                    </a:prstClr>
                  </a:outerShdw>
                </a:effectLst>
                <a:latin typeface="+mn-lt"/>
                <a:ea typeface="+mn-ea"/>
                <a:cs typeface="+mn-cs"/>
              </a:defRPr>
            </a:pPr>
            <a:r>
              <a:rPr lang="ja-JP" altLang="en-US" sz="1050"/>
              <a:t>オープンデータに取組むなかでの課題や問題点は何ですか？</a:t>
            </a:r>
            <a:endParaRPr lang="ja-JP" sz="1050"/>
          </a:p>
        </c:rich>
      </c:tx>
      <c:overlay val="0"/>
      <c:spPr>
        <a:noFill/>
        <a:ln>
          <a:noFill/>
        </a:ln>
        <a:effectLst/>
      </c:spPr>
      <c:txPr>
        <a:bodyPr rot="0" spcFirstLastPara="1" vertOverflow="ellipsis" vert="horz" wrap="square" anchor="ctr" anchorCtr="1"/>
        <a:lstStyle/>
        <a:p>
          <a:pPr>
            <a:defRPr sz="1050" b="1" i="0" u="none" strike="noStrike" kern="1200" spc="100" baseline="0">
              <a:solidFill>
                <a:schemeClr val="bg1"/>
              </a:solidFill>
              <a:effectLst>
                <a:outerShdw blurRad="50800" dist="38100" dir="5400000" algn="t" rotWithShape="0">
                  <a:prstClr val="black">
                    <a:alpha val="40000"/>
                  </a:prstClr>
                </a:outerShdw>
              </a:effectLst>
              <a:latin typeface="+mn-lt"/>
              <a:ea typeface="+mn-ea"/>
              <a:cs typeface="+mn-cs"/>
            </a:defRPr>
          </a:pPr>
          <a:endParaRPr lang="ja-JP"/>
        </a:p>
      </c:txPr>
    </c:title>
    <c:autoTitleDeleted val="0"/>
    <c:plotArea>
      <c:layout/>
      <c:barChart>
        <c:barDir val="bar"/>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val>
            <c:numRef>
              <c:f>'Q10 graph'!$B$22:$Q$22</c:f>
              <c:numCache>
                <c:formatCode>General</c:formatCode>
                <c:ptCount val="16"/>
                <c:pt idx="0">
                  <c:v>170</c:v>
                </c:pt>
                <c:pt idx="1">
                  <c:v>1017</c:v>
                </c:pt>
                <c:pt idx="2">
                  <c:v>658</c:v>
                </c:pt>
                <c:pt idx="3">
                  <c:v>427</c:v>
                </c:pt>
                <c:pt idx="4">
                  <c:v>256</c:v>
                </c:pt>
                <c:pt idx="5">
                  <c:v>53</c:v>
                </c:pt>
                <c:pt idx="6">
                  <c:v>505</c:v>
                </c:pt>
                <c:pt idx="7">
                  <c:v>428</c:v>
                </c:pt>
                <c:pt idx="8">
                  <c:v>402</c:v>
                </c:pt>
                <c:pt idx="9">
                  <c:v>975</c:v>
                </c:pt>
                <c:pt idx="10">
                  <c:v>6</c:v>
                </c:pt>
                <c:pt idx="11">
                  <c:v>74</c:v>
                </c:pt>
                <c:pt idx="12">
                  <c:v>322</c:v>
                </c:pt>
                <c:pt idx="13">
                  <c:v>497</c:v>
                </c:pt>
                <c:pt idx="14">
                  <c:v>419</c:v>
                </c:pt>
                <c:pt idx="15">
                  <c:v>51</c:v>
                </c:pt>
              </c:numCache>
            </c:numRef>
          </c:val>
          <c:extLst>
            <c:ext xmlns:c15="http://schemas.microsoft.com/office/drawing/2012/chart" uri="{02D57815-91ED-43cb-92C2-25804820EDAC}">
              <c15:filteredSeriesTitle>
                <c15:tx>
                  <c:strRef>
                    <c:extLst>
                      <c:ext uri="{02D57815-91ED-43cb-92C2-25804820EDAC}">
                        <c15:formulaRef>
                          <c15:sqref>'Q10 graph'!$A$22</c15:sqref>
                        </c15:formulaRef>
                      </c:ext>
                    </c:extLst>
                    <c:strCache>
                      <c:ptCount val="1"/>
                      <c:pt idx="0">
                        <c:v>総計</c:v>
                      </c:pt>
                    </c:strCache>
                  </c:strRef>
                </c15:tx>
              </c15:filteredSeriesTitle>
            </c:ext>
            <c:ext xmlns:c15="http://schemas.microsoft.com/office/drawing/2012/chart" uri="{02D57815-91ED-43cb-92C2-25804820EDAC}">
              <c15:filteredCategoryTitle>
                <c15:cat>
                  <c:strRef>
                    <c:extLst>
                      <c:ext uri="{02D57815-91ED-43cb-92C2-25804820EDAC}">
                        <c15:formulaRef>
                          <c15:sqref>'Q10 graph'!$B$14:$Q$14</c15:sqref>
                        </c15:formulaRef>
                      </c:ext>
                    </c:extLst>
                    <c:strCache>
                      <c:ptCount val="16"/>
                      <c:pt idx="0">
                        <c:v>オープンデータを知らない</c:v>
                      </c:pt>
                      <c:pt idx="1">
                        <c:v>オープンデータの効果・メリット・ニーズが不明確</c:v>
                      </c:pt>
                      <c:pt idx="2">
                        <c:v>オープンデータにどう取組んで良いか分からない</c:v>
                      </c:pt>
                      <c:pt idx="3">
                        <c:v>統括する部門がない</c:v>
                      </c:pt>
                      <c:pt idx="4">
                        <c:v>セキュリティ・権利関係が不明瞭</c:v>
                      </c:pt>
                      <c:pt idx="5">
                        <c:v>オープンデータとして、出したくないデータがある</c:v>
                      </c:pt>
                      <c:pt idx="6">
                        <c:v>オープンデータとして出すデータと出さないデータの仕訳、判断ができない</c:v>
                      </c:pt>
                      <c:pt idx="7">
                        <c:v>オープンデータを開始した後の業務プロセスが不明</c:v>
                      </c:pt>
                      <c:pt idx="8">
                        <c:v>予算がない</c:v>
                      </c:pt>
                      <c:pt idx="9">
                        <c:v>オープンデータを担当する人的リソースがない</c:v>
                      </c:pt>
                      <c:pt idx="10">
                        <c:v>首長の理解が得られない</c:v>
                      </c:pt>
                      <c:pt idx="11">
                        <c:v>地方公共団体内部の合意形成が得られない</c:v>
                      </c:pt>
                      <c:pt idx="12">
                        <c:v>原課の理解が得られない</c:v>
                      </c:pt>
                      <c:pt idx="13">
                        <c:v>業務量の増加が予想されるため、導入できていない</c:v>
                      </c:pt>
                      <c:pt idx="14">
                        <c:v>オープンデータの利活用が進まない</c:v>
                      </c:pt>
                      <c:pt idx="15">
                        <c:v>他の地方公共団体と連携できない</c:v>
                      </c:pt>
                    </c:strCache>
                  </c:strRef>
                </c15:cat>
              </c15:filteredCategoryTitle>
            </c:ext>
            <c:ext xmlns:c16="http://schemas.microsoft.com/office/drawing/2014/chart" uri="{C3380CC4-5D6E-409C-BE32-E72D297353CC}">
              <c16:uniqueId val="{00000000-6A9D-40C5-A2ED-291F6C2A6F60}"/>
            </c:ext>
          </c:extLst>
        </c:ser>
        <c:dLbls>
          <c:dLblPos val="ctr"/>
          <c:showLegendKey val="0"/>
          <c:showVal val="1"/>
          <c:showCatName val="0"/>
          <c:showSerName val="0"/>
          <c:showPercent val="0"/>
          <c:showBubbleSize val="0"/>
        </c:dLbls>
        <c:gapWidth val="115"/>
        <c:overlap val="-20"/>
        <c:axId val="892230639"/>
        <c:axId val="878266111"/>
      </c:barChart>
      <c:catAx>
        <c:axId val="892230639"/>
        <c:scaling>
          <c:orientation val="maxMin"/>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000" b="1" i="0" u="none" strike="noStrike" kern="1200" baseline="0">
                <a:solidFill>
                  <a:schemeClr val="bg1"/>
                </a:solidFill>
                <a:latin typeface="+mn-lt"/>
                <a:ea typeface="+mn-ea"/>
                <a:cs typeface="+mn-cs"/>
              </a:defRPr>
            </a:pPr>
            <a:endParaRPr lang="ja-JP"/>
          </a:p>
        </c:txPr>
        <c:crossAx val="878266111"/>
        <c:crosses val="autoZero"/>
        <c:auto val="1"/>
        <c:lblAlgn val="ctr"/>
        <c:lblOffset val="100"/>
        <c:noMultiLvlLbl val="0"/>
      </c:catAx>
      <c:valAx>
        <c:axId val="878266111"/>
        <c:scaling>
          <c:orientation val="minMax"/>
        </c:scaling>
        <c:delete val="0"/>
        <c:axPos val="t"/>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1" i="0" u="none" strike="noStrike" kern="1200" baseline="0">
                <a:solidFill>
                  <a:schemeClr val="bg1"/>
                </a:solidFill>
                <a:latin typeface="+mn-lt"/>
                <a:ea typeface="+mn-ea"/>
                <a:cs typeface="+mn-cs"/>
              </a:defRPr>
            </a:pPr>
            <a:endParaRPr lang="ja-JP"/>
          </a:p>
        </c:txPr>
        <c:crossAx val="892230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1200" b="1">
          <a:solidFill>
            <a:schemeClr val="bg1"/>
          </a:solidFill>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100" baseline="0">
                <a:solidFill>
                  <a:schemeClr val="bg1"/>
                </a:solidFill>
                <a:effectLst>
                  <a:outerShdw blurRad="50800" dist="38100" dir="5400000" algn="t" rotWithShape="0">
                    <a:prstClr val="black">
                      <a:alpha val="40000"/>
                    </a:prstClr>
                  </a:outerShdw>
                </a:effectLst>
                <a:latin typeface="+mn-lt"/>
                <a:ea typeface="+mn-ea"/>
                <a:cs typeface="+mn-cs"/>
              </a:defRPr>
            </a:pPr>
            <a:r>
              <a:rPr lang="ja-JP" sz="1400">
                <a:solidFill>
                  <a:schemeClr val="bg1"/>
                </a:solidFill>
              </a:rPr>
              <a:t>オープンデータ取組済み自治体数</a:t>
            </a:r>
          </a:p>
        </c:rich>
      </c:tx>
      <c:layout>
        <c:manualLayout>
          <c:xMode val="edge"/>
          <c:yMode val="edge"/>
          <c:x val="0.28328964120370365"/>
          <c:y val="0"/>
        </c:manualLayout>
      </c:layout>
      <c:overlay val="0"/>
      <c:spPr>
        <a:noFill/>
        <a:ln>
          <a:noFill/>
        </a:ln>
        <a:effectLst/>
      </c:spPr>
      <c:txPr>
        <a:bodyPr rot="0" spcFirstLastPara="1" vertOverflow="ellipsis" vert="horz" wrap="square" anchor="ctr" anchorCtr="1"/>
        <a:lstStyle/>
        <a:p>
          <a:pPr>
            <a:defRPr sz="1400" b="1" i="0" u="none" strike="noStrike" kern="1200" spc="100" baseline="0">
              <a:solidFill>
                <a:schemeClr val="bg1"/>
              </a:solidFill>
              <a:effectLst>
                <a:outerShdw blurRad="50800" dist="38100" dir="5400000" algn="t" rotWithShape="0">
                  <a:prstClr val="black">
                    <a:alpha val="40000"/>
                  </a:prstClr>
                </a:outerShdw>
              </a:effectLst>
              <a:latin typeface="+mn-lt"/>
              <a:ea typeface="+mn-ea"/>
              <a:cs typeface="+mn-cs"/>
            </a:defRPr>
          </a:pPr>
          <a:endParaRPr lang="ja-JP"/>
        </a:p>
      </c:txPr>
    </c:title>
    <c:autoTitleDeleted val="0"/>
    <c:plotArea>
      <c:layout>
        <c:manualLayout>
          <c:layoutTarget val="inner"/>
          <c:xMode val="edge"/>
          <c:yMode val="edge"/>
          <c:x val="6.0721441233458386E-2"/>
          <c:y val="0.11805254741614879"/>
          <c:w val="0.86509372876613777"/>
          <c:h val="0.72316397789607934"/>
        </c:manualLayout>
      </c:layout>
      <c:lineChart>
        <c:grouping val="standard"/>
        <c:varyColors val="0"/>
        <c:ser>
          <c:idx val="1"/>
          <c:order val="1"/>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9525">
                <a:no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val>
            <c:numRef>
              <c:f>Sheet1!$B$2:$B$14</c:f>
              <c:numCache>
                <c:formatCode>General</c:formatCode>
                <c:ptCount val="13"/>
                <c:pt idx="0">
                  <c:v>22</c:v>
                </c:pt>
                <c:pt idx="1">
                  <c:v>29</c:v>
                </c:pt>
                <c:pt idx="2">
                  <c:v>34</c:v>
                </c:pt>
                <c:pt idx="3">
                  <c:v>34</c:v>
                </c:pt>
                <c:pt idx="4">
                  <c:v>34</c:v>
                </c:pt>
                <c:pt idx="5">
                  <c:v>36</c:v>
                </c:pt>
                <c:pt idx="6">
                  <c:v>40</c:v>
                </c:pt>
                <c:pt idx="7">
                  <c:v>47</c:v>
                </c:pt>
                <c:pt idx="8">
                  <c:v>47</c:v>
                </c:pt>
                <c:pt idx="9">
                  <c:v>47</c:v>
                </c:pt>
                <c:pt idx="10">
                  <c:v>47</c:v>
                </c:pt>
                <c:pt idx="11">
                  <c:v>47</c:v>
                </c:pt>
                <c:pt idx="12">
                  <c:v>47</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都道府県数</c:v>
                      </c:pt>
                    </c:strCache>
                  </c:strRef>
                </c15:tx>
              </c15:filteredSeriesTitle>
            </c:ext>
            <c:ext xmlns:c15="http://schemas.microsoft.com/office/drawing/2012/chart" uri="{02D57815-91ED-43cb-92C2-25804820EDAC}">
              <c15:filteredCategoryTitle>
                <c15:cat>
                  <c:strRef>
                    <c:extLst>
                      <c:ext uri="{02D57815-91ED-43cb-92C2-25804820EDAC}">
                        <c15:formulaRef>
                          <c15:sqref>Sheet1!$A$2:$A$14</c15:sqref>
                        </c15:formulaRef>
                      </c:ext>
                    </c:extLst>
                    <c:strCache>
                      <c:ptCount val="13"/>
                      <c:pt idx="0">
                        <c:v>H27/6</c:v>
                      </c:pt>
                      <c:pt idx="1">
                        <c:v>H28/3</c:v>
                      </c:pt>
                      <c:pt idx="2">
                        <c:v>H28/9</c:v>
                      </c:pt>
                      <c:pt idx="3">
                        <c:v>H28/12</c:v>
                      </c:pt>
                      <c:pt idx="4">
                        <c:v>H29/2</c:v>
                      </c:pt>
                      <c:pt idx="5">
                        <c:v>H29/5</c:v>
                      </c:pt>
                      <c:pt idx="6">
                        <c:v>H29/10</c:v>
                      </c:pt>
                      <c:pt idx="7">
                        <c:v>H30/4</c:v>
                      </c:pt>
                      <c:pt idx="8">
                        <c:v>H30/9</c:v>
                      </c:pt>
                      <c:pt idx="9">
                        <c:v>H30/12</c:v>
                      </c:pt>
                      <c:pt idx="10">
                        <c:v>H31/3</c:v>
                      </c:pt>
                      <c:pt idx="11">
                        <c:v>R1/6</c:v>
                      </c:pt>
                      <c:pt idx="12">
                        <c:v>R1/9</c:v>
                      </c:pt>
                    </c:strCache>
                  </c:strRef>
                </c15:cat>
              </c15:filteredCategoryTitle>
            </c:ext>
            <c:ext xmlns:c16="http://schemas.microsoft.com/office/drawing/2014/chart" uri="{C3380CC4-5D6E-409C-BE32-E72D297353CC}">
              <c16:uniqueId val="{00000000-ABDE-4442-83D4-8DBD31FA7A0B}"/>
            </c:ext>
          </c:extLst>
        </c:ser>
        <c:dLbls>
          <c:showLegendKey val="0"/>
          <c:showVal val="0"/>
          <c:showCatName val="0"/>
          <c:showSerName val="0"/>
          <c:showPercent val="0"/>
          <c:showBubbleSize val="0"/>
        </c:dLbls>
        <c:marker val="1"/>
        <c:smooth val="0"/>
        <c:axId val="2067079039"/>
        <c:axId val="2067080719"/>
      </c:lineChart>
      <c:lineChart>
        <c:grouping val="standard"/>
        <c:varyColors val="0"/>
        <c:ser>
          <c:idx val="0"/>
          <c:order val="0"/>
          <c:spPr>
            <a:ln w="34925"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accent2"/>
              </a:solidFill>
              <a:ln w="9525">
                <a:no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ja-JP"/>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val>
            <c:numRef>
              <c:f>Sheet1!$C$2:$C$14</c:f>
              <c:numCache>
                <c:formatCode>General</c:formatCode>
                <c:ptCount val="13"/>
                <c:pt idx="0">
                  <c:v>132</c:v>
                </c:pt>
                <c:pt idx="1">
                  <c:v>176</c:v>
                </c:pt>
                <c:pt idx="2">
                  <c:v>199</c:v>
                </c:pt>
                <c:pt idx="3">
                  <c:v>208</c:v>
                </c:pt>
                <c:pt idx="4">
                  <c:v>233</c:v>
                </c:pt>
                <c:pt idx="5">
                  <c:v>243</c:v>
                </c:pt>
                <c:pt idx="6">
                  <c:v>260</c:v>
                </c:pt>
                <c:pt idx="7">
                  <c:v>296</c:v>
                </c:pt>
                <c:pt idx="8">
                  <c:v>316</c:v>
                </c:pt>
                <c:pt idx="9">
                  <c:v>347</c:v>
                </c:pt>
                <c:pt idx="10">
                  <c:v>418</c:v>
                </c:pt>
                <c:pt idx="11">
                  <c:v>548</c:v>
                </c:pt>
                <c:pt idx="12">
                  <c:v>605</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市区町村数</c:v>
                      </c:pt>
                    </c:strCache>
                  </c:strRef>
                </c15:tx>
              </c15:filteredSeriesTitle>
            </c:ext>
            <c:ext xmlns:c15="http://schemas.microsoft.com/office/drawing/2012/chart" uri="{02D57815-91ED-43cb-92C2-25804820EDAC}">
              <c15:filteredCategoryTitle>
                <c15:cat>
                  <c:strRef>
                    <c:extLst>
                      <c:ext uri="{02D57815-91ED-43cb-92C2-25804820EDAC}">
                        <c15:formulaRef>
                          <c15:sqref>Sheet1!$A$2:$A$14</c15:sqref>
                        </c15:formulaRef>
                      </c:ext>
                    </c:extLst>
                    <c:strCache>
                      <c:ptCount val="13"/>
                      <c:pt idx="0">
                        <c:v>H27/6</c:v>
                      </c:pt>
                      <c:pt idx="1">
                        <c:v>H28/3</c:v>
                      </c:pt>
                      <c:pt idx="2">
                        <c:v>H28/9</c:v>
                      </c:pt>
                      <c:pt idx="3">
                        <c:v>H28/12</c:v>
                      </c:pt>
                      <c:pt idx="4">
                        <c:v>H29/2</c:v>
                      </c:pt>
                      <c:pt idx="5">
                        <c:v>H29/5</c:v>
                      </c:pt>
                      <c:pt idx="6">
                        <c:v>H29/10</c:v>
                      </c:pt>
                      <c:pt idx="7">
                        <c:v>H30/4</c:v>
                      </c:pt>
                      <c:pt idx="8">
                        <c:v>H30/9</c:v>
                      </c:pt>
                      <c:pt idx="9">
                        <c:v>H30/12</c:v>
                      </c:pt>
                      <c:pt idx="10">
                        <c:v>H31/3</c:v>
                      </c:pt>
                      <c:pt idx="11">
                        <c:v>R1/6</c:v>
                      </c:pt>
                      <c:pt idx="12">
                        <c:v>R1/9</c:v>
                      </c:pt>
                    </c:strCache>
                  </c:strRef>
                </c15:cat>
              </c15:filteredCategoryTitle>
            </c:ext>
            <c:ext xmlns:c16="http://schemas.microsoft.com/office/drawing/2014/chart" uri="{C3380CC4-5D6E-409C-BE32-E72D297353CC}">
              <c16:uniqueId val="{00000001-ABDE-4442-83D4-8DBD31FA7A0B}"/>
            </c:ext>
          </c:extLst>
        </c:ser>
        <c:dLbls>
          <c:showLegendKey val="0"/>
          <c:showVal val="0"/>
          <c:showCatName val="0"/>
          <c:showSerName val="0"/>
          <c:showPercent val="0"/>
          <c:showBubbleSize val="0"/>
        </c:dLbls>
        <c:marker val="1"/>
        <c:smooth val="0"/>
        <c:axId val="2048079487"/>
        <c:axId val="2010055999"/>
      </c:lineChart>
      <c:catAx>
        <c:axId val="2067079039"/>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800" b="1" i="0" u="none" strike="noStrike" kern="1200" baseline="0">
                <a:solidFill>
                  <a:schemeClr val="bg1"/>
                </a:solidFill>
                <a:latin typeface="+mn-lt"/>
                <a:ea typeface="+mn-ea"/>
                <a:cs typeface="+mn-cs"/>
              </a:defRPr>
            </a:pPr>
            <a:endParaRPr lang="ja-JP"/>
          </a:p>
        </c:txPr>
        <c:crossAx val="2067080719"/>
        <c:crosses val="autoZero"/>
        <c:auto val="1"/>
        <c:lblAlgn val="ctr"/>
        <c:lblOffset val="100"/>
        <c:noMultiLvlLbl val="0"/>
      </c:catAx>
      <c:valAx>
        <c:axId val="2067080719"/>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ja-JP"/>
          </a:p>
        </c:txPr>
        <c:crossAx val="2067079039"/>
        <c:crosses val="autoZero"/>
        <c:crossBetween val="between"/>
        <c:majorUnit val="5"/>
      </c:valAx>
      <c:valAx>
        <c:axId val="2010055999"/>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ja-JP"/>
          </a:p>
        </c:txPr>
        <c:crossAx val="2048079487"/>
        <c:crosses val="max"/>
        <c:crossBetween val="between"/>
      </c:valAx>
      <c:catAx>
        <c:axId val="2048079487"/>
        <c:scaling>
          <c:orientation val="minMax"/>
        </c:scaling>
        <c:delete val="1"/>
        <c:axPos val="b"/>
        <c:numFmt formatCode="General" sourceLinked="1"/>
        <c:majorTickMark val="none"/>
        <c:minorTickMark val="none"/>
        <c:tickLblPos val="nextTo"/>
        <c:crossAx val="201005599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28">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gradFill>
        <a:gsLst>
          <a:gs pos="100000">
            <a:schemeClr val="dk1">
              <a:lumMod val="95000"/>
              <a:lumOff val="5000"/>
            </a:schemeClr>
          </a:gs>
          <a:gs pos="0">
            <a:schemeClr val="dk1">
              <a:lumMod val="75000"/>
              <a:lumOff val="25000"/>
            </a:schemeClr>
          </a:gs>
        </a:gsLst>
        <a:path path="circle">
          <a:fillToRect l="50000" t="50000" r="50000" b="50000"/>
        </a:path>
      </a:gradFill>
      <a:ln w="9525">
        <a:solidFill>
          <a:schemeClr val="dk1">
            <a:lumMod val="75000"/>
            <a:lumOff val="25000"/>
          </a:schemeClr>
        </a:solidFill>
      </a:ln>
    </cs:spPr>
  </cs:downBar>
  <cs:dropLine>
    <cs:lnRef idx="0"/>
    <cs:fillRef idx="0"/>
    <cs:effectRef idx="0"/>
    <cs:fontRef idx="minor">
      <a:schemeClr val="tx1"/>
    </cs:fontRef>
    <cs:spPr>
      <a:ln w="9525" cap="flat" cmpd="sng" algn="ctr">
        <a:solidFill>
          <a:schemeClr val="lt1"/>
        </a:solidFill>
        <a:round/>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cap="flat" cmpd="sng" algn="ctr">
        <a:solidFill>
          <a:schemeClr val="lt1"/>
        </a:solidFill>
        <a:round/>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gradFill>
        <a:gsLst>
          <a:gs pos="100000">
            <a:schemeClr val="lt1">
              <a:lumMod val="85000"/>
            </a:schemeClr>
          </a:gs>
          <a:gs pos="0">
            <a:schemeClr val="lt1"/>
          </a:gs>
        </a:gsLst>
        <a:path path="circle">
          <a:fillToRect l="50000" t="50000" r="50000" b="50000"/>
        </a:path>
      </a:gradFill>
      <a:ln w="9525" cap="flat" cmpd="sng" algn="ctr">
        <a:solidFill>
          <a:schemeClr val="lt1"/>
        </a:solidFill>
        <a:round/>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5E5BB65B-F59C-144D-BB4D-48D46BD09914}" type="datetimeFigureOut">
              <a:rPr kumimoji="1" lang="ja-JP" altLang="en-US" smtClean="0"/>
              <a:t>2019/10/28</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45053B6B-85F0-4D10-BE8B-30F32F836F75}" type="datetimeFigureOut">
              <a:rPr kumimoji="1" lang="ja-JP" altLang="en-US" smtClean="0"/>
              <a:t>2019/10/28</a:t>
            </a:fld>
            <a:endParaRPr kumimoji="1" lang="ja-JP" altLang="en-US"/>
          </a:p>
        </p:txBody>
      </p:sp>
      <p:sp>
        <p:nvSpPr>
          <p:cNvPr id="4" name="スライド イメージ プレースホルダー 3"/>
          <p:cNvSpPr>
            <a:spLocks noGrp="1" noRot="1" noChangeAspect="1"/>
          </p:cNvSpPr>
          <p:nvPr>
            <p:ph type="sldImg" idx="2"/>
          </p:nvPr>
        </p:nvSpPr>
        <p:spPr>
          <a:xfrm>
            <a:off x="22225" y="257175"/>
            <a:ext cx="7058025" cy="5294313"/>
          </a:xfrm>
          <a:prstGeom prst="rect">
            <a:avLst/>
          </a:prstGeom>
          <a:noFill/>
          <a:ln w="12700">
            <a:solidFill>
              <a:prstClr val="black"/>
            </a:solidFill>
          </a:ln>
        </p:spPr>
        <p:txBody>
          <a:bodyPr vert="horz" lIns="99048" tIns="49524" rIns="99048" bIns="49524" rtlCol="0" anchor="ctr"/>
          <a:lstStyle/>
          <a:p>
            <a:endParaRPr lang="ja-JP" altLang="en-US"/>
          </a:p>
        </p:txBody>
      </p:sp>
      <p:sp>
        <p:nvSpPr>
          <p:cNvPr id="5" name="ノート プレースホルダー 4"/>
          <p:cNvSpPr>
            <a:spLocks noGrp="1"/>
          </p:cNvSpPr>
          <p:nvPr>
            <p:ph type="body" sz="quarter" idx="3"/>
          </p:nvPr>
        </p:nvSpPr>
        <p:spPr>
          <a:xfrm>
            <a:off x="195278" y="5681482"/>
            <a:ext cx="6708745" cy="4296377"/>
          </a:xfrm>
          <a:prstGeom prst="rect">
            <a:avLst/>
          </a:prstGeom>
        </p:spPr>
        <p:txBody>
          <a:bodyPr vert="horz" lIns="99048" tIns="49524" rIns="99048" bIns="49524"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79425" y="349250"/>
            <a:ext cx="6140450" cy="4606925"/>
          </a:xfrm>
        </p:spPr>
      </p:sp>
      <p:sp>
        <p:nvSpPr>
          <p:cNvPr id="3" name="ノート プレースホルダー 2"/>
          <p:cNvSpPr>
            <a:spLocks noGrp="1"/>
          </p:cNvSpPr>
          <p:nvPr>
            <p:ph type="body" idx="1"/>
          </p:nvPr>
        </p:nvSpPr>
        <p:spPr/>
        <p:txBody>
          <a:bodyPr/>
          <a:lstStyle/>
          <a:p>
            <a:pPr defTabSz="990478">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1005642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defTabSz="990478">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1492205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922706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866915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3329131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472090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defTabSz="990478">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defTabSz="990478">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690641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9167499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defTabSz="990478">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21442967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34182876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4224018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55613" y="280988"/>
            <a:ext cx="6165850" cy="4624387"/>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775904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chart" Target="../charts/chart2.xml"/><Relationship Id="rId5" Type="http://schemas.openxmlformats.org/officeDocument/2006/relationships/image" Target="../media/image6.png"/><Relationship Id="rId4" Type="http://schemas.openxmlformats.org/officeDocument/2006/relationships/hyperlink" Target="https://cio.go.jp/policy-opendata"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cio.go.jp/policy-opendata#dataset"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hyperlink" Target="https://www.opendata-howto.org/index.php/faq/qa018" TargetMode="External"/></Relationships>
</file>

<file path=ppt/slides/_rels/slide4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9.jpeg"/><Relationship Id="rId7" Type="http://schemas.openxmlformats.org/officeDocument/2006/relationships/diagramColors" Target="../diagrams/colors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hyperlink" Target="https://www.ekimae-r-e.co.jp/search/map/40/0/" TargetMode="External"/><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5tVVYrcaT24"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2A46D53-8264-7D47-B95A-F799E08D9A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4898" y="3977368"/>
            <a:ext cx="1708689" cy="184342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4"/>
              </a:rPr>
              <a:t>https://cio.go.jp/policy-opendata</a:t>
            </a:r>
            <a:r>
              <a:rPr kumimoji="1" lang="en" altLang="ja-JP" sz="1200" dirty="0"/>
              <a:t> </a:t>
            </a:r>
            <a:endParaRPr kumimoji="1" lang="ja-JP" altLang="en-US" sz="1200"/>
          </a:p>
        </p:txBody>
      </p:sp>
      <p:pic>
        <p:nvPicPr>
          <p:cNvPr id="17" name="Picture 1">
            <a:extLst>
              <a:ext uri="{FF2B5EF4-FFF2-40B4-BE49-F238E27FC236}">
                <a16:creationId xmlns:a16="http://schemas.microsoft.com/office/drawing/2014/main" id="{4B85BD0D-1C9E-D14A-ABB2-D57797B924A4}"/>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205754" y="1875130"/>
            <a:ext cx="1758734" cy="2102238"/>
          </a:xfrm>
          <a:prstGeom prst="rect">
            <a:avLst/>
          </a:prstGeom>
          <a:noFill/>
          <a:ln w="1">
            <a:noFill/>
            <a:miter lim="800000"/>
            <a:headEnd/>
            <a:tailEnd type="none" w="med" len="med"/>
          </a:ln>
          <a:effectLst/>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7273622" y="1875131"/>
            <a:ext cx="902811" cy="307777"/>
          </a:xfrm>
          <a:prstGeom prst="rect">
            <a:avLst/>
          </a:prstGeom>
          <a:noFill/>
        </p:spPr>
        <p:txBody>
          <a:bodyPr wrap="square" rtlCol="0">
            <a:spAutoFit/>
          </a:bodyPr>
          <a:lstStyle/>
          <a:p>
            <a:r>
              <a:rPr kumimoji="1" lang="ja-JP" altLang="en-US" sz="1400" dirty="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7280227" y="3933056"/>
            <a:ext cx="902811" cy="307777"/>
          </a:xfrm>
          <a:prstGeom prst="rect">
            <a:avLst/>
          </a:prstGeom>
          <a:noFill/>
        </p:spPr>
        <p:txBody>
          <a:bodyPr wrap="square" rtlCol="0">
            <a:spAutoFit/>
          </a:bodyPr>
          <a:lstStyle/>
          <a:p>
            <a:r>
              <a:rPr kumimoji="1" lang="ja-JP" altLang="en-US" sz="1400"/>
              <a:t>市区町村</a:t>
            </a:r>
          </a:p>
        </p:txBody>
      </p:sp>
      <p:graphicFrame>
        <p:nvGraphicFramePr>
          <p:cNvPr id="18" name="グラフ 17">
            <a:extLst>
              <a:ext uri="{FF2B5EF4-FFF2-40B4-BE49-F238E27FC236}">
                <a16:creationId xmlns:a16="http://schemas.microsoft.com/office/drawing/2014/main" id="{73362740-8658-4442-978C-8E10573EB87C}"/>
              </a:ext>
            </a:extLst>
          </p:cNvPr>
          <p:cNvGraphicFramePr>
            <a:graphicFrameLocks/>
          </p:cNvGraphicFramePr>
          <p:nvPr>
            <p:extLst>
              <p:ext uri="{D42A27DB-BD31-4B8C-83A1-F6EECF244321}">
                <p14:modId xmlns:p14="http://schemas.microsoft.com/office/powerpoint/2010/main" val="557988352"/>
              </p:ext>
            </p:extLst>
          </p:nvPr>
        </p:nvGraphicFramePr>
        <p:xfrm>
          <a:off x="222721" y="1896792"/>
          <a:ext cx="6912000" cy="39240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874078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3" name="図 12">
            <a:extLst>
              <a:ext uri="{FF2B5EF4-FFF2-40B4-BE49-F238E27FC236}">
                <a16:creationId xmlns:a16="http://schemas.microsoft.com/office/drawing/2014/main" id="{0F4B165A-D3D7-104D-A10C-51FCBC459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17" y="1870130"/>
            <a:ext cx="8690061" cy="4151158"/>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1351685983"/>
              </p:ext>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395078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1883552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オープンデータ研修ポータルの中から関心のある項目に目を通します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500430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
        <p:nvSpPr>
          <p:cNvPr id="8" name="タイトル 1">
            <a:extLst>
              <a:ext uri="{FF2B5EF4-FFF2-40B4-BE49-F238E27FC236}">
                <a16:creationId xmlns:a16="http://schemas.microsoft.com/office/drawing/2014/main" id="{F260CE95-88A6-0441-B885-0426A7FEEAF5}"/>
              </a:ext>
            </a:extLst>
          </p:cNvPr>
          <p:cNvSpPr txBox="1">
            <a:spLocks/>
          </p:cNvSpPr>
          <p:nvPr/>
        </p:nvSpPr>
        <p:spPr>
          <a:xfrm>
            <a:off x="251520" y="98497"/>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Tree>
    <p:extLst>
      <p:ext uri="{BB962C8B-B14F-4D97-AF65-F5344CB8AC3E}">
        <p14:creationId xmlns:p14="http://schemas.microsoft.com/office/powerpoint/2010/main" val="2712773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3384178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2" name="図 11">
            <a:extLst>
              <a:ext uri="{FF2B5EF4-FFF2-40B4-BE49-F238E27FC236}">
                <a16:creationId xmlns:a16="http://schemas.microsoft.com/office/drawing/2014/main" id="{BBF4403F-F656-254E-91A2-E848726AB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823307"/>
            <a:ext cx="8720717" cy="4269989"/>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33901"/>
            <a:ext cx="3844154" cy="227521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320"/>
              </a:lnSpc>
              <a:buFont typeface="+mj-lt"/>
              <a:buAutoNum type="arabicPeriod"/>
            </a:pPr>
            <a:r>
              <a:rPr kumimoji="1" lang="en-US" altLang="ja-JP" sz="1600" b="1" dirty="0"/>
              <a:t>AED</a:t>
            </a:r>
            <a:r>
              <a:rPr kumimoji="1" lang="ja-JP" altLang="en-US" sz="1600" b="1"/>
              <a:t>設置箇所一覧</a:t>
            </a:r>
          </a:p>
          <a:p>
            <a:pPr marL="342900" indent="-342900">
              <a:lnSpc>
                <a:spcPts val="2320"/>
              </a:lnSpc>
              <a:buFont typeface="+mj-lt"/>
              <a:buAutoNum type="arabicPeriod"/>
            </a:pPr>
            <a:r>
              <a:rPr kumimoji="1" lang="ja-JP" altLang="en-US" sz="1600" b="1"/>
              <a:t>介護サービス事業所一覧</a:t>
            </a:r>
          </a:p>
          <a:p>
            <a:pPr marL="342900" indent="-342900">
              <a:lnSpc>
                <a:spcPts val="2320"/>
              </a:lnSpc>
              <a:buFont typeface="+mj-lt"/>
              <a:buAutoNum type="arabicPeriod"/>
            </a:pPr>
            <a:r>
              <a:rPr kumimoji="1" lang="ja-JP" altLang="en-US" sz="1600" b="1"/>
              <a:t>医療機関一覧</a:t>
            </a:r>
          </a:p>
          <a:p>
            <a:pPr marL="342900" indent="-342900">
              <a:lnSpc>
                <a:spcPts val="2320"/>
              </a:lnSpc>
              <a:buFont typeface="+mj-lt"/>
              <a:buAutoNum type="arabicPeriod"/>
            </a:pPr>
            <a:r>
              <a:rPr kumimoji="1" lang="ja-JP" altLang="en-US" sz="1600" b="1"/>
              <a:t>文化財一覧</a:t>
            </a:r>
          </a:p>
          <a:p>
            <a:pPr marL="342900" indent="-342900">
              <a:lnSpc>
                <a:spcPts val="2320"/>
              </a:lnSpc>
              <a:buFont typeface="+mj-lt"/>
              <a:buAutoNum type="arabicPeriod"/>
            </a:pPr>
            <a:r>
              <a:rPr kumimoji="1" lang="ja-JP" altLang="en-US" sz="1600" b="1"/>
              <a:t>観光施設一覧</a:t>
            </a:r>
          </a:p>
          <a:p>
            <a:pPr marL="342900" indent="-342900">
              <a:lnSpc>
                <a:spcPts val="2320"/>
              </a:lnSpc>
              <a:buFont typeface="+mj-lt"/>
              <a:buAutoNum type="arabicPeriod"/>
            </a:pPr>
            <a:r>
              <a:rPr kumimoji="1" lang="ja-JP" altLang="en-US" sz="1600" b="1"/>
              <a:t>イベント一覧</a:t>
            </a:r>
          </a:p>
          <a:p>
            <a:pPr marL="342900" indent="-342900">
              <a:lnSpc>
                <a:spcPts val="232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33901"/>
            <a:ext cx="3844154" cy="227521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320"/>
              </a:lnSpc>
              <a:buFont typeface="+mj-lt"/>
              <a:buAutoNum type="arabicPeriod" startAt="8"/>
            </a:pPr>
            <a:r>
              <a:rPr kumimoji="1" lang="ja-JP" altLang="en-US" sz="1600" b="1"/>
              <a:t>公衆トイレ一覧</a:t>
            </a:r>
            <a:endParaRPr kumimoji="1" lang="en-US" altLang="ja-JP" sz="1600" b="1" dirty="0"/>
          </a:p>
          <a:p>
            <a:pPr marL="342900" indent="-342900">
              <a:lnSpc>
                <a:spcPts val="2320"/>
              </a:lnSpc>
              <a:buFont typeface="+mj-lt"/>
              <a:buAutoNum type="arabicPeriod" startAt="8"/>
            </a:pPr>
            <a:r>
              <a:rPr kumimoji="1" lang="ja-JP" altLang="en-US" sz="1600" b="1"/>
              <a:t>消防水利施設一覧</a:t>
            </a:r>
          </a:p>
          <a:p>
            <a:pPr marL="342900" indent="-342900">
              <a:lnSpc>
                <a:spcPts val="2320"/>
              </a:lnSpc>
              <a:buFont typeface="+mj-lt"/>
              <a:buAutoNum type="arabicPeriod" startAt="8"/>
            </a:pPr>
            <a:r>
              <a:rPr kumimoji="1" lang="ja-JP" altLang="en-US" sz="1600" b="1"/>
              <a:t>指定緊急避難場所一覧</a:t>
            </a:r>
          </a:p>
          <a:p>
            <a:pPr marL="342900" indent="-342900">
              <a:lnSpc>
                <a:spcPts val="2320"/>
              </a:lnSpc>
              <a:buFont typeface="+mj-lt"/>
              <a:buAutoNum type="arabicPeriod" startAt="8"/>
            </a:pPr>
            <a:r>
              <a:rPr kumimoji="1" lang="ja-JP" altLang="en-US" sz="1600" b="1"/>
              <a:t>地域・年齢別人口</a:t>
            </a:r>
          </a:p>
          <a:p>
            <a:pPr marL="342900" indent="-342900">
              <a:lnSpc>
                <a:spcPts val="2320"/>
              </a:lnSpc>
              <a:buFont typeface="+mj-lt"/>
              <a:buAutoNum type="arabicPeriod" startAt="8"/>
            </a:pPr>
            <a:r>
              <a:rPr kumimoji="1" lang="ja-JP" altLang="en-US" sz="1600" b="1"/>
              <a:t>公共施設一覧</a:t>
            </a:r>
          </a:p>
          <a:p>
            <a:pPr marL="342900" indent="-342900">
              <a:lnSpc>
                <a:spcPts val="2320"/>
              </a:lnSpc>
              <a:buFont typeface="+mj-lt"/>
              <a:buAutoNum type="arabicPeriod" startAt="8"/>
            </a:pPr>
            <a:r>
              <a:rPr kumimoji="1" lang="ja-JP" altLang="en-US" sz="1600" b="1"/>
              <a:t>子育て施設一覧</a:t>
            </a:r>
          </a:p>
          <a:p>
            <a:pPr marL="342900" indent="-342900">
              <a:lnSpc>
                <a:spcPts val="232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ポータルの推奨データセット、</a:t>
            </a:r>
            <a:r>
              <a:rPr kumimoji="1" lang="en" altLang="ja-JP" sz="1200" dirty="0">
                <a:hlinkClick r:id="rId3"/>
              </a:rPr>
              <a:t>https://cio.go.jp/policy-opendata#dataset</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4509120"/>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4797153"/>
            <a:ext cx="3844154" cy="49825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ts val="2320"/>
              </a:lnSpc>
            </a:pPr>
            <a:r>
              <a:rPr kumimoji="1" lang="en-US" altLang="ja-JP" sz="1600" b="1" dirty="0"/>
              <a:t>A-1 </a:t>
            </a:r>
            <a:r>
              <a:rPr kumimoji="1" lang="ja-JP" altLang="en-US" sz="1600" b="1"/>
              <a:t>食品等営業許可・届出一覧</a:t>
            </a:r>
          </a:p>
        </p:txBody>
      </p:sp>
      <p:sp>
        <p:nvSpPr>
          <p:cNvPr id="17" name="角丸四角形 16">
            <a:extLst>
              <a:ext uri="{FF2B5EF4-FFF2-40B4-BE49-F238E27FC236}">
                <a16:creationId xmlns:a16="http://schemas.microsoft.com/office/drawing/2014/main" id="{9E6CDF61-C95C-6140-B82E-DAE8C86A83E4}"/>
              </a:ext>
            </a:extLst>
          </p:cNvPr>
          <p:cNvSpPr/>
          <p:nvPr/>
        </p:nvSpPr>
        <p:spPr>
          <a:xfrm>
            <a:off x="4824028" y="4797152"/>
            <a:ext cx="3844154" cy="136815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ts val="2320"/>
              </a:lnSpc>
            </a:pPr>
            <a:r>
              <a:rPr kumimoji="1" lang="en-US" altLang="ja-JP" sz="1600" b="1" dirty="0"/>
              <a:t>B-1 </a:t>
            </a:r>
            <a:r>
              <a:rPr kumimoji="1" lang="ja-JP" altLang="en-US" sz="1600" b="1"/>
              <a:t>ボーリング柱状図等</a:t>
            </a:r>
            <a:endParaRPr kumimoji="1" lang="en-US" altLang="ja-JP" sz="1600" b="1" dirty="0"/>
          </a:p>
          <a:p>
            <a:pPr>
              <a:lnSpc>
                <a:spcPts val="2320"/>
              </a:lnSpc>
            </a:pPr>
            <a:r>
              <a:rPr kumimoji="1" lang="en-US" altLang="ja-JP" sz="1600" b="1" dirty="0"/>
              <a:t>B-2 </a:t>
            </a:r>
            <a:r>
              <a:rPr kumimoji="1" lang="ja-JP" altLang="en-US" sz="1600" b="1"/>
              <a:t>都市計画基礎調査情報</a:t>
            </a:r>
            <a:endParaRPr kumimoji="1" lang="en-US" altLang="ja-JP" sz="1600" b="1" dirty="0"/>
          </a:p>
          <a:p>
            <a:pPr>
              <a:lnSpc>
                <a:spcPts val="2320"/>
              </a:lnSpc>
            </a:pPr>
            <a:r>
              <a:rPr kumimoji="1" lang="en-US" altLang="ja-JP" sz="1600" b="1" dirty="0"/>
              <a:t>B-3 </a:t>
            </a:r>
            <a:r>
              <a:rPr kumimoji="1" lang="ja-JP" altLang="en-US" sz="1600" b="1"/>
              <a:t>調達情報</a:t>
            </a:r>
            <a:endParaRPr kumimoji="1" lang="en-US" altLang="ja-JP" sz="1600" b="1" dirty="0"/>
          </a:p>
          <a:p>
            <a:pPr>
              <a:lnSpc>
                <a:spcPts val="2320"/>
              </a:lnSpc>
            </a:pPr>
            <a:r>
              <a:rPr kumimoji="1" lang="en-US" altLang="ja-JP" sz="1600" b="1" dirty="0"/>
              <a:t>B-4 </a:t>
            </a:r>
            <a:r>
              <a:rPr kumimoji="1" lang="ja-JP" altLang="en-US" sz="1600" b="1"/>
              <a:t>標準的なバス情報フォーマット</a:t>
            </a:r>
          </a:p>
        </p:txBody>
      </p:sp>
    </p:spTree>
    <p:extLst>
      <p:ext uri="{BB962C8B-B14F-4D97-AF65-F5344CB8AC3E}">
        <p14:creationId xmlns:p14="http://schemas.microsoft.com/office/powerpoint/2010/main" val="22605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extLst>
              <p:ext uri="{D42A27DB-BD31-4B8C-83A1-F6EECF244321}">
                <p14:modId xmlns:p14="http://schemas.microsoft.com/office/powerpoint/2010/main" val="2799083833"/>
              </p:ext>
            </p:extLst>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○○会館</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dirty="0">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2893947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9949" y="2297896"/>
            <a:ext cx="5074139" cy="2880320"/>
          </a:xfrm>
          <a:prstGeom prst="rect">
            <a:avLst/>
          </a:prstGeom>
        </p:spPr>
      </p:pic>
      <p:pic>
        <p:nvPicPr>
          <p:cNvPr id="3" name="図 2">
            <a:extLst>
              <a:ext uri="{FF2B5EF4-FFF2-40B4-BE49-F238E27FC236}">
                <a16:creationId xmlns:a16="http://schemas.microsoft.com/office/drawing/2014/main" id="{33A78B6A-2CDA-FF45-9CDB-D8B3E1E68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2470" y="2089796"/>
            <a:ext cx="3378650" cy="3126303"/>
          </a:xfrm>
          <a:prstGeom prst="rect">
            <a:avLst/>
          </a:prstGeom>
        </p:spPr>
      </p:pic>
      <p:sp>
        <p:nvSpPr>
          <p:cNvPr id="12" name="テキスト ボックス 11">
            <a:extLst>
              <a:ext uri="{FF2B5EF4-FFF2-40B4-BE49-F238E27FC236}">
                <a16:creationId xmlns:a16="http://schemas.microsoft.com/office/drawing/2014/main" id="{2D489FF7-9514-6D4D-BD8E-3537DF5D289A}"/>
              </a:ext>
            </a:extLst>
          </p:cNvPr>
          <p:cNvSpPr txBox="1"/>
          <p:nvPr/>
        </p:nvSpPr>
        <p:spPr>
          <a:xfrm>
            <a:off x="5442470" y="5370601"/>
            <a:ext cx="3378650" cy="938719"/>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spTree>
    <p:extLst>
      <p:ext uri="{BB962C8B-B14F-4D97-AF65-F5344CB8AC3E}">
        <p14:creationId xmlns:p14="http://schemas.microsoft.com/office/powerpoint/2010/main" val="3913461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04048" y="5733256"/>
            <a:ext cx="403244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4" name="図 13">
            <a:extLst>
              <a:ext uri="{FF2B5EF4-FFF2-40B4-BE49-F238E27FC236}">
                <a16:creationId xmlns:a16="http://schemas.microsoft.com/office/drawing/2014/main" id="{CAD02938-DDEC-DD46-9AAD-134DE4883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2493092"/>
            <a:ext cx="3419029" cy="3269509"/>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13" name="図 12">
            <a:extLst>
              <a:ext uri="{FF2B5EF4-FFF2-40B4-BE49-F238E27FC236}">
                <a16:creationId xmlns:a16="http://schemas.microsoft.com/office/drawing/2014/main" id="{641C6FC0-4924-9740-9A30-D7E334A4A1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1153207"/>
            <a:ext cx="3837056" cy="2872182"/>
          </a:xfrm>
          <a:prstGeom prst="rect">
            <a:avLst/>
          </a:prstGeom>
        </p:spPr>
      </p:pic>
      <p:pic>
        <p:nvPicPr>
          <p:cNvPr id="14" name="図 13">
            <a:extLst>
              <a:ext uri="{FF2B5EF4-FFF2-40B4-BE49-F238E27FC236}">
                <a16:creationId xmlns:a16="http://schemas.microsoft.com/office/drawing/2014/main" id="{E8222106-B14E-2344-B6A6-43291D3A78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7864" y="1708650"/>
            <a:ext cx="5603148" cy="4096614"/>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4980568" y="5755903"/>
            <a:ext cx="405592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8" name="図 17">
            <a:extLst>
              <a:ext uri="{FF2B5EF4-FFF2-40B4-BE49-F238E27FC236}">
                <a16:creationId xmlns:a16="http://schemas.microsoft.com/office/drawing/2014/main" id="{CEF6CDAF-F519-9C47-8EA0-56BE51B70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082334"/>
            <a:ext cx="3512586" cy="3677497"/>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33429733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80"/>
              </a:lnSpc>
            </a:pPr>
            <a:r>
              <a:rPr kumimoji="1" lang="ja-JP" altLang="en-US" sz="1400">
                <a:solidFill>
                  <a:schemeClr val="tx1"/>
                </a:solidFill>
              </a:rPr>
              <a:t>第</a:t>
            </a:r>
            <a:r>
              <a:rPr kumimoji="1" lang="en-US" altLang="ja-JP" sz="1400" dirty="0">
                <a:solidFill>
                  <a:schemeClr val="tx1"/>
                </a:solidFill>
              </a:rPr>
              <a:t>5</a:t>
            </a:r>
            <a:r>
              <a:rPr kumimoji="1" lang="ja-JP" altLang="en-US" sz="1400">
                <a:solidFill>
                  <a:schemeClr val="tx1"/>
                </a:solidFill>
              </a:rPr>
              <a:t>条　無保証および責任制限</a:t>
            </a:r>
          </a:p>
          <a:p>
            <a:pPr>
              <a:lnSpc>
                <a:spcPts val="1880"/>
              </a:lnSpc>
            </a:pPr>
            <a:endParaRPr kumimoji="1" lang="ja-JP" altLang="en-US" sz="1400">
              <a:solidFill>
                <a:schemeClr val="tx1"/>
              </a:solidFill>
            </a:endParaRPr>
          </a:p>
          <a:p>
            <a:pPr marL="342900" indent="-342900">
              <a:lnSpc>
                <a:spcPts val="1880"/>
              </a:lnSpc>
              <a:buFont typeface="+mj-lt"/>
              <a:buAutoNum type="alphaLcPeriod"/>
            </a:pPr>
            <a:r>
              <a:rPr kumimoji="1" lang="ja-JP" altLang="en-US" sz="14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pPr marL="342900" indent="-342900">
              <a:lnSpc>
                <a:spcPts val="1880"/>
              </a:lnSpc>
              <a:buFont typeface="+mj-lt"/>
              <a:buAutoNum type="alphaLcPeriod"/>
            </a:pPr>
            <a:r>
              <a:rPr kumimoji="1" lang="ja-JP" altLang="en-US" sz="14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endParaRPr kumimoji="1" lang="en-US" altLang="ja-JP" sz="1400" dirty="0">
              <a:solidFill>
                <a:schemeClr val="tx1"/>
              </a:solidFill>
            </a:endParaRPr>
          </a:p>
          <a:p>
            <a:pPr marL="342900" indent="-342900">
              <a:lnSpc>
                <a:spcPts val="1880"/>
              </a:lnSpc>
              <a:buFont typeface="+mj-lt"/>
              <a:buAutoNum type="alphaLcPeriod"/>
            </a:pPr>
            <a:r>
              <a:rPr kumimoji="1" lang="ja-JP" altLang="en-US" sz="1400">
                <a:solidFill>
                  <a:schemeClr val="tx1"/>
                </a:solidFill>
              </a:rPr>
              <a:t>上記の無保証および責任制限は、可能な範囲において、全責任の完全な免責および免除に最も近いものとして解釈するものとします。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28551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オープンデータ相談サイト</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4" name="図 3">
            <a:extLst>
              <a:ext uri="{FF2B5EF4-FFF2-40B4-BE49-F238E27FC236}">
                <a16:creationId xmlns:a16="http://schemas.microsoft.com/office/drawing/2014/main" id="{C47D94B3-D137-C84E-AEC0-F8E566BE1C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765" y="1124744"/>
            <a:ext cx="7923720" cy="5038754"/>
          </a:xfrm>
          <a:prstGeom prst="rect">
            <a:avLst/>
          </a:prstGeom>
          <a:ln>
            <a:solidFill>
              <a:schemeClr val="bg1">
                <a:lumMod val="85000"/>
              </a:schemeClr>
            </a:solidFill>
          </a:ln>
        </p:spPr>
      </p:pic>
      <p:sp>
        <p:nvSpPr>
          <p:cNvPr id="15" name="テキスト ボックス 14">
            <a:extLst>
              <a:ext uri="{FF2B5EF4-FFF2-40B4-BE49-F238E27FC236}">
                <a16:creationId xmlns:a16="http://schemas.microsoft.com/office/drawing/2014/main" id="{87FD5624-F823-554A-A7AC-F267C998B6F3}"/>
              </a:ext>
            </a:extLst>
          </p:cNvPr>
          <p:cNvSpPr txBox="1"/>
          <p:nvPr/>
        </p:nvSpPr>
        <p:spPr>
          <a:xfrm>
            <a:off x="755576" y="6237312"/>
            <a:ext cx="5110694" cy="307777"/>
          </a:xfrm>
          <a:prstGeom prst="rect">
            <a:avLst/>
          </a:prstGeom>
          <a:noFill/>
        </p:spPr>
        <p:txBody>
          <a:bodyPr wrap="none" rtlCol="0">
            <a:spAutoFit/>
          </a:bodyPr>
          <a:lstStyle/>
          <a:p>
            <a:r>
              <a:rPr lang="en" altLang="ja-JP" sz="1400" dirty="0">
                <a:hlinkClick r:id="rId4"/>
              </a:rPr>
              <a:t>https://www.opendata-howto.org/index.php/faq/qa018</a:t>
            </a:r>
            <a:endParaRPr kumimoji="1" lang="ja-JP" altLang="en-US" sz="1400"/>
          </a:p>
        </p:txBody>
      </p:sp>
    </p:spTree>
    <p:extLst>
      <p:ext uri="{BB962C8B-B14F-4D97-AF65-F5344CB8AC3E}">
        <p14:creationId xmlns:p14="http://schemas.microsoft.com/office/powerpoint/2010/main" val="7057715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251520" y="313813"/>
            <a:ext cx="8712968" cy="424732"/>
          </a:xfrm>
        </p:spPr>
        <p:txBody>
          <a:bodyPr>
            <a:normAutofit/>
          </a:bodyPr>
          <a:lstStyle/>
          <a:p>
            <a:r>
              <a:rPr kumimoji="1" lang="ja-JP" altLang="en-US">
                <a:latin typeface="+mn-ea"/>
                <a:ea typeface="+mn-ea"/>
              </a:rPr>
              <a:t>事例</a:t>
            </a:r>
            <a:r>
              <a:rPr lang="ja-JP" altLang="en-US">
                <a:latin typeface="+mn-ea"/>
                <a:ea typeface="+mn-ea"/>
              </a:rPr>
              <a:t>：オープンデータ利活用事例（福岡都市圏）</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46" name="図 45">
            <a:extLst>
              <a:ext uri="{FF2B5EF4-FFF2-40B4-BE49-F238E27FC236}">
                <a16:creationId xmlns:a16="http://schemas.microsoft.com/office/drawing/2014/main" id="{ADEAA11F-262B-9043-BA24-67B74E1723EB}"/>
              </a:ext>
            </a:extLst>
          </p:cNvPr>
          <p:cNvPicPr>
            <a:picLocks noChangeAspect="1"/>
          </p:cNvPicPr>
          <p:nvPr/>
        </p:nvPicPr>
        <p:blipFill>
          <a:blip r:embed="rId3"/>
          <a:stretch>
            <a:fillRect/>
          </a:stretch>
        </p:blipFill>
        <p:spPr>
          <a:xfrm>
            <a:off x="540108" y="4386903"/>
            <a:ext cx="1126080" cy="2001920"/>
          </a:xfrm>
          <a:prstGeom prst="rect">
            <a:avLst/>
          </a:prstGeom>
          <a:ln>
            <a:solidFill>
              <a:schemeClr val="bg1">
                <a:lumMod val="85000"/>
              </a:schemeClr>
            </a:solidFill>
          </a:ln>
        </p:spPr>
      </p:pic>
      <p:pic>
        <p:nvPicPr>
          <p:cNvPr id="47" name="図 46">
            <a:extLst>
              <a:ext uri="{FF2B5EF4-FFF2-40B4-BE49-F238E27FC236}">
                <a16:creationId xmlns:a16="http://schemas.microsoft.com/office/drawing/2014/main" id="{F2084172-4011-2E42-96FC-56AE7CE2DE98}"/>
              </a:ext>
            </a:extLst>
          </p:cNvPr>
          <p:cNvPicPr>
            <a:picLocks noChangeAspect="1"/>
          </p:cNvPicPr>
          <p:nvPr/>
        </p:nvPicPr>
        <p:blipFill>
          <a:blip r:embed="rId4"/>
          <a:stretch>
            <a:fillRect/>
          </a:stretch>
        </p:blipFill>
        <p:spPr>
          <a:xfrm>
            <a:off x="1983519" y="4386903"/>
            <a:ext cx="1126080" cy="2001920"/>
          </a:xfrm>
          <a:prstGeom prst="rect">
            <a:avLst/>
          </a:prstGeom>
          <a:ln>
            <a:solidFill>
              <a:schemeClr val="bg1">
                <a:lumMod val="85000"/>
              </a:schemeClr>
            </a:solidFill>
          </a:ln>
        </p:spPr>
      </p:pic>
      <p:pic>
        <p:nvPicPr>
          <p:cNvPr id="48" name="図 47">
            <a:extLst>
              <a:ext uri="{FF2B5EF4-FFF2-40B4-BE49-F238E27FC236}">
                <a16:creationId xmlns:a16="http://schemas.microsoft.com/office/drawing/2014/main" id="{269CA53D-5109-9444-A09F-A752CF965589}"/>
              </a:ext>
            </a:extLst>
          </p:cNvPr>
          <p:cNvPicPr>
            <a:picLocks noChangeAspect="1"/>
          </p:cNvPicPr>
          <p:nvPr/>
        </p:nvPicPr>
        <p:blipFill>
          <a:blip r:embed="rId5"/>
          <a:stretch>
            <a:fillRect/>
          </a:stretch>
        </p:blipFill>
        <p:spPr>
          <a:xfrm>
            <a:off x="3444665" y="4384673"/>
            <a:ext cx="1127335" cy="2004150"/>
          </a:xfrm>
          <a:prstGeom prst="rect">
            <a:avLst/>
          </a:prstGeom>
          <a:ln>
            <a:solidFill>
              <a:schemeClr val="bg1">
                <a:lumMod val="85000"/>
              </a:schemeClr>
            </a:solidFill>
          </a:ln>
        </p:spPr>
      </p:pic>
      <p:sp>
        <p:nvSpPr>
          <p:cNvPr id="49" name="テキスト ボックス 48">
            <a:extLst>
              <a:ext uri="{FF2B5EF4-FFF2-40B4-BE49-F238E27FC236}">
                <a16:creationId xmlns:a16="http://schemas.microsoft.com/office/drawing/2014/main" id="{E8EA8176-5490-7B4F-B50A-18309EC03A3C}"/>
              </a:ext>
            </a:extLst>
          </p:cNvPr>
          <p:cNvSpPr txBox="1"/>
          <p:nvPr/>
        </p:nvSpPr>
        <p:spPr>
          <a:xfrm>
            <a:off x="373451" y="4144789"/>
            <a:ext cx="1255472" cy="262829"/>
          </a:xfrm>
          <a:prstGeom prst="rect">
            <a:avLst/>
          </a:prstGeom>
          <a:noFill/>
        </p:spPr>
        <p:txBody>
          <a:bodyPr wrap="none" rtlCol="0">
            <a:spAutoFit/>
          </a:bodyPr>
          <a:lstStyle/>
          <a:p>
            <a:r>
              <a:rPr lang="en-US" altLang="ja-JP" sz="1108" dirty="0">
                <a:latin typeface="Meiryo UI" panose="020B0604030504040204" pitchFamily="34" charset="-128"/>
                <a:ea typeface="Meiryo UI" panose="020B0604030504040204" pitchFamily="34" charset="-128"/>
              </a:rPr>
              <a:t>①</a:t>
            </a:r>
            <a:r>
              <a:rPr lang="ja-JP" altLang="en-US" sz="1108">
                <a:latin typeface="Meiryo UI" panose="020B0604030504040204" pitchFamily="34" charset="-128"/>
                <a:ea typeface="Meiryo UI" panose="020B0604030504040204" pitchFamily="34" charset="-128"/>
              </a:rPr>
              <a:t>位置情報を送る</a:t>
            </a:r>
            <a:endParaRPr kumimoji="1" lang="ja-JP" altLang="en-US" sz="1108">
              <a:latin typeface="Meiryo UI" panose="020B0604030504040204" pitchFamily="34" charset="-128"/>
              <a:ea typeface="Meiryo UI" panose="020B0604030504040204" pitchFamily="34" charset="-128"/>
            </a:endParaRPr>
          </a:p>
        </p:txBody>
      </p:sp>
      <p:sp>
        <p:nvSpPr>
          <p:cNvPr id="50" name="テキスト ボックス 49">
            <a:extLst>
              <a:ext uri="{FF2B5EF4-FFF2-40B4-BE49-F238E27FC236}">
                <a16:creationId xmlns:a16="http://schemas.microsoft.com/office/drawing/2014/main" id="{3B848D25-1EFA-5A49-8D0E-317E1CD4AF16}"/>
              </a:ext>
            </a:extLst>
          </p:cNvPr>
          <p:cNvSpPr txBox="1"/>
          <p:nvPr/>
        </p:nvSpPr>
        <p:spPr>
          <a:xfrm>
            <a:off x="1795215" y="4144789"/>
            <a:ext cx="1263487" cy="262829"/>
          </a:xfrm>
          <a:prstGeom prst="rect">
            <a:avLst/>
          </a:prstGeom>
          <a:noFill/>
        </p:spPr>
        <p:txBody>
          <a:bodyPr wrap="none" rtlCol="0">
            <a:spAutoFit/>
          </a:bodyPr>
          <a:lstStyle/>
          <a:p>
            <a:r>
              <a:rPr lang="en-US" altLang="ja-JP" sz="1108" dirty="0">
                <a:latin typeface="Meiryo UI" panose="020B0604030504040204" pitchFamily="34" charset="-128"/>
                <a:ea typeface="Meiryo UI" panose="020B0604030504040204" pitchFamily="34" charset="-128"/>
              </a:rPr>
              <a:t>②</a:t>
            </a:r>
            <a:r>
              <a:rPr lang="ja-JP" altLang="en-US" sz="1108">
                <a:latin typeface="Meiryo UI" panose="020B0604030504040204" pitchFamily="34" charset="-128"/>
                <a:ea typeface="Meiryo UI" panose="020B0604030504040204" pitchFamily="34" charset="-128"/>
              </a:rPr>
              <a:t>災害種別を選ぶ</a:t>
            </a:r>
            <a:endParaRPr kumimoji="1" lang="ja-JP" altLang="en-US" sz="1108">
              <a:latin typeface="Meiryo UI" panose="020B0604030504040204" pitchFamily="34" charset="-128"/>
              <a:ea typeface="Meiryo UI" panose="020B0604030504040204" pitchFamily="34" charset="-128"/>
            </a:endParaRPr>
          </a:p>
        </p:txBody>
      </p:sp>
      <p:sp>
        <p:nvSpPr>
          <p:cNvPr id="51" name="テキスト ボックス 50">
            <a:extLst>
              <a:ext uri="{FF2B5EF4-FFF2-40B4-BE49-F238E27FC236}">
                <a16:creationId xmlns:a16="http://schemas.microsoft.com/office/drawing/2014/main" id="{64985B80-F726-1147-B695-458DAD68B381}"/>
              </a:ext>
            </a:extLst>
          </p:cNvPr>
          <p:cNvSpPr txBox="1"/>
          <p:nvPr/>
        </p:nvSpPr>
        <p:spPr>
          <a:xfrm>
            <a:off x="3272496" y="4144789"/>
            <a:ext cx="1584088" cy="262829"/>
          </a:xfrm>
          <a:prstGeom prst="rect">
            <a:avLst/>
          </a:prstGeom>
          <a:noFill/>
        </p:spPr>
        <p:txBody>
          <a:bodyPr wrap="none" rtlCol="0">
            <a:spAutoFit/>
          </a:bodyPr>
          <a:lstStyle/>
          <a:p>
            <a:r>
              <a:rPr lang="en-US" altLang="ja-JP" sz="1108" dirty="0">
                <a:latin typeface="Meiryo UI" panose="020B0604030504040204" pitchFamily="34" charset="-128"/>
                <a:ea typeface="Meiryo UI" panose="020B0604030504040204" pitchFamily="34" charset="-128"/>
              </a:rPr>
              <a:t>③</a:t>
            </a:r>
            <a:r>
              <a:rPr lang="ja-JP" altLang="en-US" sz="1108">
                <a:latin typeface="Meiryo UI" panose="020B0604030504040204" pitchFamily="34" charset="-128"/>
                <a:ea typeface="Meiryo UI" panose="020B0604030504040204" pitchFamily="34" charset="-128"/>
              </a:rPr>
              <a:t>道順に従って避難する</a:t>
            </a:r>
            <a:endParaRPr kumimoji="1" lang="ja-JP" altLang="en-US" sz="1108">
              <a:latin typeface="Meiryo UI" panose="020B0604030504040204" pitchFamily="34" charset="-128"/>
              <a:ea typeface="Meiryo UI" panose="020B0604030504040204" pitchFamily="34" charset="-128"/>
            </a:endParaRPr>
          </a:p>
        </p:txBody>
      </p:sp>
      <p:pic>
        <p:nvPicPr>
          <p:cNvPr id="52" name="図 51">
            <a:extLst>
              <a:ext uri="{FF2B5EF4-FFF2-40B4-BE49-F238E27FC236}">
                <a16:creationId xmlns:a16="http://schemas.microsoft.com/office/drawing/2014/main" id="{F06670D7-98A4-0F4D-9D43-19065B0761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9846" y="1103082"/>
            <a:ext cx="1735747" cy="2439730"/>
          </a:xfrm>
          <a:prstGeom prst="rect">
            <a:avLst/>
          </a:prstGeom>
          <a:ln>
            <a:solidFill>
              <a:schemeClr val="bg1">
                <a:lumMod val="85000"/>
              </a:schemeClr>
            </a:solidFill>
          </a:ln>
        </p:spPr>
      </p:pic>
      <p:sp>
        <p:nvSpPr>
          <p:cNvPr id="53" name="テキスト ボックス 17">
            <a:extLst>
              <a:ext uri="{FF2B5EF4-FFF2-40B4-BE49-F238E27FC236}">
                <a16:creationId xmlns:a16="http://schemas.microsoft.com/office/drawing/2014/main" id="{C6130180-9222-A244-BC19-D3DE11C2D81D}"/>
              </a:ext>
            </a:extLst>
          </p:cNvPr>
          <p:cNvSpPr txBox="1">
            <a:spLocks noChangeArrowheads="1"/>
          </p:cNvSpPr>
          <p:nvPr/>
        </p:nvSpPr>
        <p:spPr bwMode="auto">
          <a:xfrm>
            <a:off x="4970814" y="3495469"/>
            <a:ext cx="2128437" cy="20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 typeface="Arial" panose="020B0604020202020204" pitchFamily="34" charset="0"/>
              <a:buNone/>
            </a:pPr>
            <a:r>
              <a:rPr lang="en-US" altLang="ja-JP"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rPr>
              <a:t>https://</a:t>
            </a:r>
            <a:r>
              <a:rPr lang="en-US" altLang="ja-JP" sz="738" dirty="0" err="1">
                <a:solidFill>
                  <a:srgbClr val="000000"/>
                </a:solidFill>
                <a:latin typeface="Meiryo UI" panose="020B0604030504040204" pitchFamily="34" charset="-128"/>
                <a:ea typeface="Meiryo UI" panose="020B0604030504040204" pitchFamily="34" charset="-128"/>
                <a:cs typeface="メイリオ" panose="020B0604030504040204" pitchFamily="50" charset="-128"/>
              </a:rPr>
              <a:t>odcs.bodik.jp</a:t>
            </a:r>
            <a:r>
              <a:rPr lang="en-US" altLang="ja-JP"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rPr>
              <a:t>/</a:t>
            </a:r>
            <a:r>
              <a:rPr lang="en-US" altLang="ja-JP" sz="738" dirty="0" err="1">
                <a:solidFill>
                  <a:srgbClr val="000000"/>
                </a:solidFill>
                <a:latin typeface="Meiryo UI" panose="020B0604030504040204" pitchFamily="34" charset="-128"/>
                <a:ea typeface="Meiryo UI" panose="020B0604030504040204" pitchFamily="34" charset="-128"/>
                <a:cs typeface="メイリオ" panose="020B0604030504040204" pitchFamily="50" charset="-128"/>
              </a:rPr>
              <a:t>fukuoka-toshiken</a:t>
            </a:r>
            <a:r>
              <a:rPr lang="en-US" altLang="ja-JP"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rPr>
              <a:t>/</a:t>
            </a:r>
            <a:endParaRPr lang="ja-JP" altLang="en-US"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endParaRPr>
          </a:p>
        </p:txBody>
      </p:sp>
      <p:sp>
        <p:nvSpPr>
          <p:cNvPr id="54" name="テキスト ボックス 17">
            <a:extLst>
              <a:ext uri="{FF2B5EF4-FFF2-40B4-BE49-F238E27FC236}">
                <a16:creationId xmlns:a16="http://schemas.microsoft.com/office/drawing/2014/main" id="{DABD4E2F-BE81-0345-A060-7891342B97C3}"/>
              </a:ext>
            </a:extLst>
          </p:cNvPr>
          <p:cNvSpPr txBox="1">
            <a:spLocks noChangeArrowheads="1"/>
          </p:cNvSpPr>
          <p:nvPr/>
        </p:nvSpPr>
        <p:spPr bwMode="auto">
          <a:xfrm>
            <a:off x="5991690" y="890006"/>
            <a:ext cx="2371750" cy="22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 typeface="Arial" panose="020B0604020202020204" pitchFamily="34" charset="0"/>
              <a:buNone/>
            </a:pPr>
            <a:r>
              <a:rPr lang="ja-JP" altLang="en-US" sz="831">
                <a:solidFill>
                  <a:srgbClr val="000000"/>
                </a:solidFill>
                <a:latin typeface="Meiryo UI" panose="020B0604030504040204" pitchFamily="34" charset="-128"/>
                <a:ea typeface="Meiryo UI" panose="020B0604030504040204" pitchFamily="34" charset="-128"/>
                <a:cs typeface="メイリオ" panose="020B0604030504040204" pitchFamily="50" charset="-128"/>
              </a:rPr>
              <a:t>福岡都市圏オープンデータポータルサイト</a:t>
            </a:r>
            <a:endParaRPr lang="en-US" altLang="ja-JP" sz="831" dirty="0">
              <a:solidFill>
                <a:srgbClr val="000000"/>
              </a:solidFill>
              <a:latin typeface="Meiryo UI" panose="020B0604030504040204" pitchFamily="34" charset="-128"/>
              <a:ea typeface="Meiryo UI" panose="020B0604030504040204" pitchFamily="34" charset="-128"/>
              <a:cs typeface="メイリオ" panose="020B0604030504040204" pitchFamily="50" charset="-128"/>
            </a:endParaRPr>
          </a:p>
        </p:txBody>
      </p:sp>
      <p:sp>
        <p:nvSpPr>
          <p:cNvPr id="55" name="テキスト ボックス 17">
            <a:extLst>
              <a:ext uri="{FF2B5EF4-FFF2-40B4-BE49-F238E27FC236}">
                <a16:creationId xmlns:a16="http://schemas.microsoft.com/office/drawing/2014/main" id="{1293698F-0B05-0948-919C-B251AE571D16}"/>
              </a:ext>
            </a:extLst>
          </p:cNvPr>
          <p:cNvSpPr txBox="1">
            <a:spLocks noChangeArrowheads="1"/>
          </p:cNvSpPr>
          <p:nvPr/>
        </p:nvSpPr>
        <p:spPr bwMode="auto">
          <a:xfrm>
            <a:off x="7031351" y="3495469"/>
            <a:ext cx="2128437" cy="20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None/>
            </a:pPr>
            <a:r>
              <a:rPr lang="en-US" altLang="ja-JP"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rPr>
              <a:t>https://</a:t>
            </a:r>
            <a:r>
              <a:rPr lang="en-US" altLang="ja-JP" sz="738" dirty="0" err="1">
                <a:solidFill>
                  <a:srgbClr val="000000"/>
                </a:solidFill>
                <a:latin typeface="Meiryo UI" panose="020B0604030504040204" pitchFamily="34" charset="-128"/>
                <a:ea typeface="Meiryo UI" panose="020B0604030504040204" pitchFamily="34" charset="-128"/>
                <a:cs typeface="メイリオ" panose="020B0604030504040204" pitchFamily="50" charset="-128"/>
              </a:rPr>
              <a:t>maps.bodik.jp</a:t>
            </a:r>
            <a:r>
              <a:rPr lang="en-US" altLang="ja-JP"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rPr>
              <a:t>/</a:t>
            </a:r>
            <a:r>
              <a:rPr lang="en-US" altLang="ja-JP" sz="738" dirty="0" err="1">
                <a:solidFill>
                  <a:srgbClr val="000000"/>
                </a:solidFill>
                <a:latin typeface="Meiryo UI" panose="020B0604030504040204" pitchFamily="34" charset="-128"/>
                <a:ea typeface="Meiryo UI" panose="020B0604030504040204" pitchFamily="34" charset="-128"/>
                <a:cs typeface="メイリオ" panose="020B0604030504040204" pitchFamily="50" charset="-128"/>
              </a:rPr>
              <a:t>fukuoka-toshiken</a:t>
            </a:r>
            <a:endParaRPr lang="ja-JP" altLang="en-US" sz="738" dirty="0">
              <a:solidFill>
                <a:srgbClr val="000000"/>
              </a:solidFill>
              <a:latin typeface="Meiryo UI" panose="020B0604030504040204" pitchFamily="34" charset="-128"/>
              <a:ea typeface="Meiryo UI" panose="020B0604030504040204" pitchFamily="34" charset="-128"/>
              <a:cs typeface="メイリオ" panose="020B0604030504040204" pitchFamily="50" charset="-128"/>
            </a:endParaRPr>
          </a:p>
        </p:txBody>
      </p:sp>
      <p:pic>
        <p:nvPicPr>
          <p:cNvPr id="56" name="図 55">
            <a:extLst>
              <a:ext uri="{FF2B5EF4-FFF2-40B4-BE49-F238E27FC236}">
                <a16:creationId xmlns:a16="http://schemas.microsoft.com/office/drawing/2014/main" id="{C4EAA443-A929-1148-8E44-D793131CD49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0464" y="1107995"/>
            <a:ext cx="1729913" cy="2435212"/>
          </a:xfrm>
          <a:prstGeom prst="rect">
            <a:avLst/>
          </a:prstGeom>
        </p:spPr>
      </p:pic>
      <p:sp>
        <p:nvSpPr>
          <p:cNvPr id="57" name="右矢印 56">
            <a:extLst>
              <a:ext uri="{FF2B5EF4-FFF2-40B4-BE49-F238E27FC236}">
                <a16:creationId xmlns:a16="http://schemas.microsoft.com/office/drawing/2014/main" id="{3BA0BD4D-1547-DA41-BC2D-E78B0A7CF867}"/>
              </a:ext>
            </a:extLst>
          </p:cNvPr>
          <p:cNvSpPr/>
          <p:nvPr/>
        </p:nvSpPr>
        <p:spPr>
          <a:xfrm>
            <a:off x="1710658" y="4823746"/>
            <a:ext cx="220538" cy="73115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latin typeface="Meiryo UI" panose="020B0604030504040204" pitchFamily="34" charset="-128"/>
              <a:ea typeface="Meiryo UI" panose="020B0604030504040204" pitchFamily="34" charset="-128"/>
            </a:endParaRPr>
          </a:p>
        </p:txBody>
      </p:sp>
      <p:sp>
        <p:nvSpPr>
          <p:cNvPr id="58" name="右矢印 57">
            <a:extLst>
              <a:ext uri="{FF2B5EF4-FFF2-40B4-BE49-F238E27FC236}">
                <a16:creationId xmlns:a16="http://schemas.microsoft.com/office/drawing/2014/main" id="{841D46A3-95A9-DA4F-A155-1D9E83C57D24}"/>
              </a:ext>
            </a:extLst>
          </p:cNvPr>
          <p:cNvSpPr/>
          <p:nvPr/>
        </p:nvSpPr>
        <p:spPr>
          <a:xfrm>
            <a:off x="3178789" y="4823746"/>
            <a:ext cx="220538" cy="73115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latin typeface="Meiryo UI" panose="020B0604030504040204" pitchFamily="34" charset="-128"/>
              <a:ea typeface="Meiryo UI" panose="020B0604030504040204" pitchFamily="34" charset="-128"/>
            </a:endParaRPr>
          </a:p>
        </p:txBody>
      </p:sp>
      <p:pic>
        <p:nvPicPr>
          <p:cNvPr id="59" name="図 58">
            <a:extLst>
              <a:ext uri="{FF2B5EF4-FFF2-40B4-BE49-F238E27FC236}">
                <a16:creationId xmlns:a16="http://schemas.microsoft.com/office/drawing/2014/main" id="{DD796EFD-51FA-564F-B14E-4B70851F8F96}"/>
              </a:ext>
            </a:extLst>
          </p:cNvPr>
          <p:cNvPicPr>
            <a:picLocks noChangeAspect="1"/>
          </p:cNvPicPr>
          <p:nvPr/>
        </p:nvPicPr>
        <p:blipFill>
          <a:blip r:embed="rId8"/>
          <a:stretch>
            <a:fillRect/>
          </a:stretch>
        </p:blipFill>
        <p:spPr>
          <a:xfrm>
            <a:off x="6639150" y="4374181"/>
            <a:ext cx="1132190" cy="2012782"/>
          </a:xfrm>
          <a:prstGeom prst="rect">
            <a:avLst/>
          </a:prstGeom>
        </p:spPr>
      </p:pic>
      <p:pic>
        <p:nvPicPr>
          <p:cNvPr id="60" name="図 59">
            <a:extLst>
              <a:ext uri="{FF2B5EF4-FFF2-40B4-BE49-F238E27FC236}">
                <a16:creationId xmlns:a16="http://schemas.microsoft.com/office/drawing/2014/main" id="{79835ABC-CFED-CB42-A25C-0685AAAE12B5}"/>
              </a:ext>
            </a:extLst>
          </p:cNvPr>
          <p:cNvPicPr>
            <a:picLocks noChangeAspect="1"/>
          </p:cNvPicPr>
          <p:nvPr/>
        </p:nvPicPr>
        <p:blipFill>
          <a:blip r:embed="rId9"/>
          <a:stretch>
            <a:fillRect/>
          </a:stretch>
        </p:blipFill>
        <p:spPr>
          <a:xfrm>
            <a:off x="5159975" y="4374181"/>
            <a:ext cx="1132190" cy="2012782"/>
          </a:xfrm>
          <a:prstGeom prst="rect">
            <a:avLst/>
          </a:prstGeom>
        </p:spPr>
      </p:pic>
      <p:sp>
        <p:nvSpPr>
          <p:cNvPr id="61" name="テキスト ボックス 60">
            <a:extLst>
              <a:ext uri="{FF2B5EF4-FFF2-40B4-BE49-F238E27FC236}">
                <a16:creationId xmlns:a16="http://schemas.microsoft.com/office/drawing/2014/main" id="{8CF597A6-F2AF-0242-B430-4B06AA9EB131}"/>
              </a:ext>
            </a:extLst>
          </p:cNvPr>
          <p:cNvSpPr txBox="1"/>
          <p:nvPr/>
        </p:nvSpPr>
        <p:spPr>
          <a:xfrm>
            <a:off x="4970814" y="3970882"/>
            <a:ext cx="1420582" cy="433324"/>
          </a:xfrm>
          <a:prstGeom prst="rect">
            <a:avLst/>
          </a:prstGeom>
          <a:noFill/>
        </p:spPr>
        <p:txBody>
          <a:bodyPr wrap="none" rtlCol="0">
            <a:spAutoFit/>
          </a:bodyPr>
          <a:lstStyle/>
          <a:p>
            <a:r>
              <a:rPr kumimoji="1" lang="en-US" altLang="ja-JP" sz="1108" dirty="0">
                <a:solidFill>
                  <a:schemeClr val="tx2">
                    <a:lumMod val="60000"/>
                    <a:lumOff val="40000"/>
                  </a:schemeClr>
                </a:solidFill>
                <a:latin typeface="Meiryo UI" panose="020B0604030504040204" pitchFamily="34" charset="-128"/>
                <a:ea typeface="Meiryo UI" panose="020B0604030504040204" pitchFamily="34" charset="-128"/>
              </a:rPr>
              <a:t>B</a:t>
            </a:r>
            <a:r>
              <a:rPr kumimoji="1" lang="en-US" altLang="ja-JP" sz="1108" dirty="0">
                <a:latin typeface="Meiryo UI" panose="020B0604030504040204" pitchFamily="34" charset="-128"/>
                <a:ea typeface="Meiryo UI" panose="020B0604030504040204" pitchFamily="34" charset="-128"/>
              </a:rPr>
              <a:t>. </a:t>
            </a:r>
            <a:r>
              <a:rPr kumimoji="1" lang="ja-JP" altLang="en-US" sz="1108">
                <a:latin typeface="Meiryo UI" panose="020B0604030504040204" pitchFamily="34" charset="-128"/>
                <a:ea typeface="Meiryo UI" panose="020B0604030504040204" pitchFamily="34" charset="-128"/>
              </a:rPr>
              <a:t>小学校区を調べる</a:t>
            </a:r>
            <a:endParaRPr kumimoji="1" lang="en-US" altLang="ja-JP" sz="1108" dirty="0">
              <a:latin typeface="Meiryo UI" panose="020B0604030504040204" pitchFamily="34" charset="-128"/>
              <a:ea typeface="Meiryo UI" panose="020B0604030504040204" pitchFamily="34" charset="-128"/>
            </a:endParaRPr>
          </a:p>
          <a:p>
            <a:r>
              <a:rPr lang="ja-JP" altLang="en-US" sz="1108">
                <a:latin typeface="Meiryo UI" panose="020B0604030504040204" pitchFamily="34" charset="-128"/>
                <a:ea typeface="Meiryo UI" panose="020B0604030504040204" pitchFamily="34" charset="-128"/>
              </a:rPr>
              <a:t>アプリケーション</a:t>
            </a:r>
            <a:endParaRPr kumimoji="1" lang="ja-JP" altLang="en-US" sz="1108">
              <a:latin typeface="Meiryo UI" panose="020B0604030504040204" pitchFamily="34" charset="-128"/>
              <a:ea typeface="Meiryo UI" panose="020B0604030504040204" pitchFamily="34" charset="-128"/>
            </a:endParaRPr>
          </a:p>
        </p:txBody>
      </p:sp>
      <p:sp>
        <p:nvSpPr>
          <p:cNvPr id="62" name="テキスト ボックス 61">
            <a:extLst>
              <a:ext uri="{FF2B5EF4-FFF2-40B4-BE49-F238E27FC236}">
                <a16:creationId xmlns:a16="http://schemas.microsoft.com/office/drawing/2014/main" id="{9D75EC56-E5F7-C348-80EF-1029109C3539}"/>
              </a:ext>
            </a:extLst>
          </p:cNvPr>
          <p:cNvSpPr txBox="1"/>
          <p:nvPr/>
        </p:nvSpPr>
        <p:spPr>
          <a:xfrm>
            <a:off x="6433130" y="3960752"/>
            <a:ext cx="1519968" cy="433324"/>
          </a:xfrm>
          <a:prstGeom prst="rect">
            <a:avLst/>
          </a:prstGeom>
          <a:noFill/>
        </p:spPr>
        <p:txBody>
          <a:bodyPr wrap="none" rtlCol="0">
            <a:spAutoFit/>
          </a:bodyPr>
          <a:lstStyle/>
          <a:p>
            <a:r>
              <a:rPr kumimoji="1" lang="en-US" altLang="ja-JP" sz="1108" dirty="0">
                <a:solidFill>
                  <a:schemeClr val="tx2">
                    <a:lumMod val="60000"/>
                    <a:lumOff val="40000"/>
                  </a:schemeClr>
                </a:solidFill>
                <a:latin typeface="Meiryo UI" panose="020B0604030504040204" pitchFamily="34" charset="-128"/>
                <a:ea typeface="Meiryo UI" panose="020B0604030504040204" pitchFamily="34" charset="-128"/>
              </a:rPr>
              <a:t>C</a:t>
            </a:r>
            <a:r>
              <a:rPr kumimoji="1" lang="en-US" altLang="ja-JP" sz="1108" dirty="0">
                <a:latin typeface="Meiryo UI" panose="020B0604030504040204" pitchFamily="34" charset="-128"/>
                <a:ea typeface="Meiryo UI" panose="020B0604030504040204" pitchFamily="34" charset="-128"/>
              </a:rPr>
              <a:t>. </a:t>
            </a:r>
            <a:r>
              <a:rPr kumimoji="1" lang="ja-JP" altLang="en-US" sz="1108">
                <a:latin typeface="Meiryo UI" panose="020B0604030504040204" pitchFamily="34" charset="-128"/>
                <a:ea typeface="Meiryo UI" panose="020B0604030504040204" pitchFamily="34" charset="-128"/>
              </a:rPr>
              <a:t>土砂災害警戒区域</a:t>
            </a:r>
            <a:endParaRPr kumimoji="1" lang="en-US" altLang="ja-JP" sz="1108" dirty="0">
              <a:latin typeface="Meiryo UI" panose="020B0604030504040204" pitchFamily="34" charset="-128"/>
              <a:ea typeface="Meiryo UI" panose="020B0604030504040204" pitchFamily="34" charset="-128"/>
            </a:endParaRPr>
          </a:p>
          <a:p>
            <a:r>
              <a:rPr kumimoji="1" lang="ja-JP" altLang="en-US" sz="1108">
                <a:latin typeface="Meiryo UI" panose="020B0604030504040204" pitchFamily="34" charset="-128"/>
                <a:ea typeface="Meiryo UI" panose="020B0604030504040204" pitchFamily="34" charset="-128"/>
              </a:rPr>
              <a:t>を</a:t>
            </a:r>
            <a:r>
              <a:rPr lang="ja-JP" altLang="en-US" sz="1108">
                <a:latin typeface="Meiryo UI" panose="020B0604030504040204" pitchFamily="34" charset="-128"/>
                <a:ea typeface="Meiryo UI" panose="020B0604030504040204" pitchFamily="34" charset="-128"/>
              </a:rPr>
              <a:t>調べるアプリケーション</a:t>
            </a:r>
            <a:endParaRPr kumimoji="1" lang="en-US" altLang="ja-JP" sz="1108" dirty="0">
              <a:latin typeface="Meiryo UI" panose="020B0604030504040204" pitchFamily="34" charset="-128"/>
              <a:ea typeface="Meiryo UI" panose="020B0604030504040204" pitchFamily="34" charset="-128"/>
            </a:endParaRPr>
          </a:p>
        </p:txBody>
      </p:sp>
      <p:sp>
        <p:nvSpPr>
          <p:cNvPr id="63" name="テキスト ボックス 62">
            <a:extLst>
              <a:ext uri="{FF2B5EF4-FFF2-40B4-BE49-F238E27FC236}">
                <a16:creationId xmlns:a16="http://schemas.microsoft.com/office/drawing/2014/main" id="{AC373ACB-21F5-7F4F-91B6-69D3B2DCA3FF}"/>
              </a:ext>
            </a:extLst>
          </p:cNvPr>
          <p:cNvSpPr txBox="1"/>
          <p:nvPr/>
        </p:nvSpPr>
        <p:spPr>
          <a:xfrm>
            <a:off x="185051" y="3926078"/>
            <a:ext cx="4121073" cy="262829"/>
          </a:xfrm>
          <a:prstGeom prst="rect">
            <a:avLst/>
          </a:prstGeom>
          <a:noFill/>
        </p:spPr>
        <p:txBody>
          <a:bodyPr wrap="square" rtlCol="0">
            <a:spAutoFit/>
          </a:bodyPr>
          <a:lstStyle/>
          <a:p>
            <a:r>
              <a:rPr lang="en-US" altLang="ja-JP" sz="1108" dirty="0">
                <a:solidFill>
                  <a:schemeClr val="tx2">
                    <a:lumMod val="60000"/>
                    <a:lumOff val="40000"/>
                  </a:schemeClr>
                </a:solidFill>
                <a:latin typeface="Meiryo UI" panose="020B0604030504040204" pitchFamily="34" charset="-128"/>
                <a:ea typeface="Meiryo UI" panose="020B0604030504040204" pitchFamily="34" charset="-128"/>
              </a:rPr>
              <a:t>A</a:t>
            </a:r>
            <a:r>
              <a:rPr lang="en-US" altLang="ja-JP" sz="1108" dirty="0">
                <a:latin typeface="Meiryo UI" panose="020B0604030504040204" pitchFamily="34" charset="-128"/>
                <a:ea typeface="Meiryo UI" panose="020B0604030504040204" pitchFamily="34" charset="-128"/>
              </a:rPr>
              <a:t>. </a:t>
            </a:r>
            <a:r>
              <a:rPr lang="ja-JP" altLang="en-US" sz="1108">
                <a:latin typeface="Meiryo UI" panose="020B0604030504040204" pitchFamily="34" charset="-128"/>
                <a:ea typeface="Meiryo UI" panose="020B0604030504040204" pitchFamily="34" charset="-128"/>
              </a:rPr>
              <a:t>指定緊急避難場所を調べるアプリケーション</a:t>
            </a:r>
            <a:endParaRPr kumimoji="1" lang="ja-JP" altLang="en-US" sz="1108">
              <a:latin typeface="Meiryo UI" panose="020B0604030504040204" pitchFamily="34" charset="-128"/>
              <a:ea typeface="Meiryo UI" panose="020B0604030504040204" pitchFamily="34" charset="-128"/>
            </a:endParaRPr>
          </a:p>
        </p:txBody>
      </p:sp>
      <p:sp>
        <p:nvSpPr>
          <p:cNvPr id="64" name="テキスト ボックス 63">
            <a:extLst>
              <a:ext uri="{FF2B5EF4-FFF2-40B4-BE49-F238E27FC236}">
                <a16:creationId xmlns:a16="http://schemas.microsoft.com/office/drawing/2014/main" id="{BBABA4DC-DB3A-7944-AB92-D2E37EBB4184}"/>
              </a:ext>
            </a:extLst>
          </p:cNvPr>
          <p:cNvSpPr txBox="1"/>
          <p:nvPr/>
        </p:nvSpPr>
        <p:spPr>
          <a:xfrm>
            <a:off x="8014803" y="4093689"/>
            <a:ext cx="333061" cy="291170"/>
          </a:xfrm>
          <a:prstGeom prst="rect">
            <a:avLst/>
          </a:prstGeom>
          <a:noFill/>
        </p:spPr>
        <p:txBody>
          <a:bodyPr wrap="square" rtlCol="0">
            <a:spAutoFit/>
          </a:bodyPr>
          <a:lstStyle/>
          <a:p>
            <a:r>
              <a:rPr lang="en-US" altLang="ja-JP" sz="1292" dirty="0">
                <a:solidFill>
                  <a:schemeClr val="tx2">
                    <a:lumMod val="60000"/>
                    <a:lumOff val="40000"/>
                  </a:schemeClr>
                </a:solidFill>
                <a:latin typeface="Meiryo UI" panose="020B0604030504040204" pitchFamily="34" charset="-128"/>
                <a:ea typeface="Meiryo UI" panose="020B0604030504040204" pitchFamily="34" charset="-128"/>
              </a:rPr>
              <a:t>A</a:t>
            </a:r>
            <a:endParaRPr kumimoji="1" lang="ja-JP" altLang="en-US" sz="1292">
              <a:solidFill>
                <a:schemeClr val="tx2">
                  <a:lumMod val="60000"/>
                  <a:lumOff val="40000"/>
                </a:schemeClr>
              </a:solidFill>
              <a:latin typeface="Meiryo UI" panose="020B0604030504040204" pitchFamily="34" charset="-128"/>
              <a:ea typeface="Meiryo UI" panose="020B0604030504040204" pitchFamily="34" charset="-128"/>
            </a:endParaRPr>
          </a:p>
        </p:txBody>
      </p:sp>
      <p:sp>
        <p:nvSpPr>
          <p:cNvPr id="65" name="テキスト ボックス 64">
            <a:extLst>
              <a:ext uri="{FF2B5EF4-FFF2-40B4-BE49-F238E27FC236}">
                <a16:creationId xmlns:a16="http://schemas.microsoft.com/office/drawing/2014/main" id="{BFAD7E52-A34F-BF41-8FDE-5ABEA4DA770D}"/>
              </a:ext>
            </a:extLst>
          </p:cNvPr>
          <p:cNvSpPr txBox="1"/>
          <p:nvPr/>
        </p:nvSpPr>
        <p:spPr>
          <a:xfrm>
            <a:off x="8027668" y="4885909"/>
            <a:ext cx="333061" cy="291170"/>
          </a:xfrm>
          <a:prstGeom prst="rect">
            <a:avLst/>
          </a:prstGeom>
          <a:noFill/>
        </p:spPr>
        <p:txBody>
          <a:bodyPr wrap="square" rtlCol="0">
            <a:spAutoFit/>
          </a:bodyPr>
          <a:lstStyle/>
          <a:p>
            <a:r>
              <a:rPr kumimoji="1" lang="en-US" altLang="ja-JP" sz="1292" dirty="0">
                <a:solidFill>
                  <a:schemeClr val="tx2">
                    <a:lumMod val="60000"/>
                    <a:lumOff val="40000"/>
                  </a:schemeClr>
                </a:solidFill>
                <a:latin typeface="Meiryo UI" panose="020B0604030504040204" pitchFamily="34" charset="-128"/>
                <a:ea typeface="Meiryo UI" panose="020B0604030504040204" pitchFamily="34" charset="-128"/>
              </a:rPr>
              <a:t>B</a:t>
            </a:r>
            <a:endParaRPr kumimoji="1" lang="ja-JP" altLang="en-US" sz="1292">
              <a:solidFill>
                <a:schemeClr val="tx2">
                  <a:lumMod val="60000"/>
                  <a:lumOff val="40000"/>
                </a:schemeClr>
              </a:solidFill>
              <a:latin typeface="Meiryo UI" panose="020B0604030504040204" pitchFamily="34" charset="-128"/>
              <a:ea typeface="Meiryo UI" panose="020B0604030504040204" pitchFamily="34" charset="-128"/>
            </a:endParaRPr>
          </a:p>
        </p:txBody>
      </p:sp>
      <p:sp>
        <p:nvSpPr>
          <p:cNvPr id="66" name="テキスト ボックス 65">
            <a:extLst>
              <a:ext uri="{FF2B5EF4-FFF2-40B4-BE49-F238E27FC236}">
                <a16:creationId xmlns:a16="http://schemas.microsoft.com/office/drawing/2014/main" id="{95CC9273-BA7F-BF49-8D35-A455DC1077C5}"/>
              </a:ext>
            </a:extLst>
          </p:cNvPr>
          <p:cNvSpPr txBox="1"/>
          <p:nvPr/>
        </p:nvSpPr>
        <p:spPr>
          <a:xfrm>
            <a:off x="8014803" y="5671548"/>
            <a:ext cx="333061" cy="291170"/>
          </a:xfrm>
          <a:prstGeom prst="rect">
            <a:avLst/>
          </a:prstGeom>
          <a:noFill/>
        </p:spPr>
        <p:txBody>
          <a:bodyPr wrap="square" rtlCol="0">
            <a:spAutoFit/>
          </a:bodyPr>
          <a:lstStyle/>
          <a:p>
            <a:r>
              <a:rPr lang="en-US" altLang="ja-JP" sz="1292" dirty="0">
                <a:solidFill>
                  <a:schemeClr val="tx2">
                    <a:lumMod val="60000"/>
                    <a:lumOff val="40000"/>
                  </a:schemeClr>
                </a:solidFill>
                <a:latin typeface="Meiryo UI" panose="020B0604030504040204" pitchFamily="34" charset="-128"/>
                <a:ea typeface="Meiryo UI" panose="020B0604030504040204" pitchFamily="34" charset="-128"/>
              </a:rPr>
              <a:t>C</a:t>
            </a:r>
            <a:endParaRPr kumimoji="1" lang="ja-JP" altLang="en-US" sz="1292">
              <a:solidFill>
                <a:schemeClr val="tx2">
                  <a:lumMod val="60000"/>
                  <a:lumOff val="40000"/>
                </a:schemeClr>
              </a:solidFill>
              <a:latin typeface="Meiryo UI" panose="020B0604030504040204" pitchFamily="34" charset="-128"/>
              <a:ea typeface="Meiryo UI" panose="020B0604030504040204" pitchFamily="34" charset="-128"/>
            </a:endParaRPr>
          </a:p>
        </p:txBody>
      </p:sp>
      <p:sp>
        <p:nvSpPr>
          <p:cNvPr id="67" name="正方形/長方形 66">
            <a:extLst>
              <a:ext uri="{FF2B5EF4-FFF2-40B4-BE49-F238E27FC236}">
                <a16:creationId xmlns:a16="http://schemas.microsoft.com/office/drawing/2014/main" id="{FC064537-6E41-9447-B5DE-F0C4247D4839}"/>
              </a:ext>
            </a:extLst>
          </p:cNvPr>
          <p:cNvSpPr/>
          <p:nvPr/>
        </p:nvSpPr>
        <p:spPr>
          <a:xfrm>
            <a:off x="187085" y="3926077"/>
            <a:ext cx="4664342" cy="2527354"/>
          </a:xfrm>
          <a:prstGeom prst="rect">
            <a:avLst/>
          </a:prstGeom>
          <a:noFill/>
          <a:ln w="19050">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latin typeface="Meiryo UI" panose="020B0604030504040204" pitchFamily="34" charset="-128"/>
              <a:ea typeface="Meiryo UI" panose="020B0604030504040204" pitchFamily="34" charset="-128"/>
            </a:endParaRPr>
          </a:p>
        </p:txBody>
      </p:sp>
      <p:pic>
        <p:nvPicPr>
          <p:cNvPr id="68" name="図 67">
            <a:extLst>
              <a:ext uri="{FF2B5EF4-FFF2-40B4-BE49-F238E27FC236}">
                <a16:creationId xmlns:a16="http://schemas.microsoft.com/office/drawing/2014/main" id="{A380BD79-DF25-2D46-BD11-9C99BE1241C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21473" y="4188171"/>
            <a:ext cx="703146" cy="703146"/>
          </a:xfrm>
          <a:prstGeom prst="rect">
            <a:avLst/>
          </a:prstGeom>
        </p:spPr>
      </p:pic>
      <p:pic>
        <p:nvPicPr>
          <p:cNvPr id="69" name="図 68">
            <a:extLst>
              <a:ext uri="{FF2B5EF4-FFF2-40B4-BE49-F238E27FC236}">
                <a16:creationId xmlns:a16="http://schemas.microsoft.com/office/drawing/2014/main" id="{B72E5098-42EC-D045-80CC-3D859A40069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21473" y="4957785"/>
            <a:ext cx="731158" cy="731158"/>
          </a:xfrm>
          <a:prstGeom prst="rect">
            <a:avLst/>
          </a:prstGeom>
        </p:spPr>
      </p:pic>
      <p:pic>
        <p:nvPicPr>
          <p:cNvPr id="70" name="図 69">
            <a:extLst>
              <a:ext uri="{FF2B5EF4-FFF2-40B4-BE49-F238E27FC236}">
                <a16:creationId xmlns:a16="http://schemas.microsoft.com/office/drawing/2014/main" id="{BF2C2281-F158-4543-9549-9BC8EECD2A7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23282" y="5734056"/>
            <a:ext cx="752515" cy="752515"/>
          </a:xfrm>
          <a:prstGeom prst="rect">
            <a:avLst/>
          </a:prstGeom>
        </p:spPr>
      </p:pic>
      <p:sp>
        <p:nvSpPr>
          <p:cNvPr id="71" name="テキスト ボックス 70">
            <a:extLst>
              <a:ext uri="{FF2B5EF4-FFF2-40B4-BE49-F238E27FC236}">
                <a16:creationId xmlns:a16="http://schemas.microsoft.com/office/drawing/2014/main" id="{A51BE335-AA26-0F47-91F1-2020EAF460A6}"/>
              </a:ext>
            </a:extLst>
          </p:cNvPr>
          <p:cNvSpPr txBox="1"/>
          <p:nvPr/>
        </p:nvSpPr>
        <p:spPr>
          <a:xfrm>
            <a:off x="8021209" y="3734006"/>
            <a:ext cx="1146468" cy="433324"/>
          </a:xfrm>
          <a:prstGeom prst="rect">
            <a:avLst/>
          </a:prstGeom>
          <a:noFill/>
        </p:spPr>
        <p:txBody>
          <a:bodyPr wrap="none" rtlCol="0">
            <a:spAutoFit/>
          </a:bodyPr>
          <a:lstStyle/>
          <a:p>
            <a:pPr algn="ctr"/>
            <a:r>
              <a:rPr kumimoji="1" lang="ja-JP" altLang="en-US" sz="1108">
                <a:latin typeface="Meiryo UI" panose="020B0604030504040204" pitchFamily="34" charset="-128"/>
                <a:ea typeface="Meiryo UI" panose="020B0604030504040204" pitchFamily="34" charset="-128"/>
              </a:rPr>
              <a:t>公開中の</a:t>
            </a:r>
            <a:endParaRPr kumimoji="1" lang="en-US" altLang="ja-JP" sz="1108" dirty="0">
              <a:latin typeface="Meiryo UI" panose="020B0604030504040204" pitchFamily="34" charset="-128"/>
              <a:ea typeface="Meiryo UI" panose="020B0604030504040204" pitchFamily="34" charset="-128"/>
            </a:endParaRPr>
          </a:p>
          <a:p>
            <a:pPr algn="ctr"/>
            <a:r>
              <a:rPr lang="ja-JP" altLang="en-US" sz="1108">
                <a:latin typeface="Meiryo UI" panose="020B0604030504040204" pitchFamily="34" charset="-128"/>
                <a:ea typeface="Meiryo UI" panose="020B0604030504040204" pitchFamily="34" charset="-128"/>
              </a:rPr>
              <a:t>アプリケーション例</a:t>
            </a:r>
            <a:endParaRPr kumimoji="1" lang="ja-JP" altLang="en-US" sz="1108">
              <a:latin typeface="Meiryo UI" panose="020B0604030504040204" pitchFamily="34" charset="-128"/>
              <a:ea typeface="Meiryo UI" panose="020B0604030504040204" pitchFamily="34" charset="-128"/>
            </a:endParaRPr>
          </a:p>
        </p:txBody>
      </p:sp>
      <p:sp>
        <p:nvSpPr>
          <p:cNvPr id="72" name="テキスト ボックス 71">
            <a:extLst>
              <a:ext uri="{FF2B5EF4-FFF2-40B4-BE49-F238E27FC236}">
                <a16:creationId xmlns:a16="http://schemas.microsoft.com/office/drawing/2014/main" id="{455B502B-8F95-AB47-B8C5-82503D5D4EED}"/>
              </a:ext>
            </a:extLst>
          </p:cNvPr>
          <p:cNvSpPr txBox="1"/>
          <p:nvPr/>
        </p:nvSpPr>
        <p:spPr>
          <a:xfrm>
            <a:off x="189900" y="924439"/>
            <a:ext cx="4677878" cy="1387251"/>
          </a:xfrm>
          <a:prstGeom prst="rect">
            <a:avLst/>
          </a:prstGeom>
          <a:ln w="19050">
            <a:solidFill>
              <a:schemeClr val="tx2">
                <a:lumMod val="60000"/>
                <a:lumOff val="40000"/>
              </a:schemeClr>
            </a:solidFill>
          </a:ln>
        </p:spPr>
        <p:style>
          <a:lnRef idx="2">
            <a:schemeClr val="accent5"/>
          </a:lnRef>
          <a:fillRef idx="1">
            <a:schemeClr val="lt1"/>
          </a:fillRef>
          <a:effectRef idx="0">
            <a:schemeClr val="accent5"/>
          </a:effectRef>
          <a:fontRef idx="minor">
            <a:schemeClr val="dk1"/>
          </a:fontRef>
        </p:style>
        <p:txBody>
          <a:bodyPr wrap="square" lIns="43821" tIns="43821" rIns="43821" bIns="43821" rtlCol="0">
            <a:spAutoFit/>
          </a:bodyPr>
          <a:lstStyle/>
          <a:p>
            <a:pPr>
              <a:spcBef>
                <a:spcPts val="554"/>
              </a:spcBef>
            </a:pPr>
            <a:r>
              <a:rPr lang="ja-JP" altLang="en-US" sz="1292" u="sng">
                <a:latin typeface="Meiryo UI" panose="020B0604030504040204" pitchFamily="34" charset="-128"/>
                <a:ea typeface="Meiryo UI" panose="020B0604030504040204" pitchFamily="34" charset="-128"/>
                <a:cs typeface="Meiryo UI" panose="020B0604030504040204" pitchFamily="50" charset="-128"/>
              </a:rPr>
              <a:t>福岡都市圏のオープンデータ</a:t>
            </a:r>
            <a:endParaRPr lang="en-US" altLang="ja-JP" sz="1292" u="sng" dirty="0">
              <a:latin typeface="Meiryo UI" panose="020B0604030504040204" pitchFamily="34" charset="-128"/>
              <a:ea typeface="Meiryo UI" panose="020B0604030504040204" pitchFamily="34" charset="-128"/>
              <a:cs typeface="Meiryo UI" panose="020B0604030504040204" pitchFamily="50" charset="-128"/>
            </a:endParaRPr>
          </a:p>
          <a:p>
            <a:pPr>
              <a:spcBef>
                <a:spcPts val="554"/>
              </a:spcBef>
            </a:pP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2017</a:t>
            </a:r>
            <a:r>
              <a:rPr lang="ja-JP" altLang="en-US" sz="1108">
                <a:latin typeface="Meiryo UI" panose="020B0604030504040204" pitchFamily="34" charset="-128"/>
                <a:ea typeface="Meiryo UI" panose="020B0604030504040204" pitchFamily="34" charset="-128"/>
                <a:cs typeface="Meiryo UI" panose="020B0604030504040204" pitchFamily="50" charset="-128"/>
              </a:rPr>
              <a:t>年度、福岡都市圏</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17</a:t>
            </a:r>
            <a:r>
              <a:rPr lang="ja-JP" altLang="en-US" sz="1108">
                <a:latin typeface="Meiryo UI" panose="020B0604030504040204" pitchFamily="34" charset="-128"/>
                <a:ea typeface="Meiryo UI" panose="020B0604030504040204" pitchFamily="34" charset="-128"/>
                <a:cs typeface="Meiryo UI" panose="020B0604030504040204" pitchFamily="50" charset="-128"/>
              </a:rPr>
              <a:t>市町が連携したオープンデータの取組みを開始。</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2018</a:t>
            </a:r>
            <a:r>
              <a:rPr lang="ja-JP" altLang="en-US" sz="1108">
                <a:latin typeface="Meiryo UI" panose="020B0604030504040204" pitchFamily="34" charset="-128"/>
                <a:ea typeface="Meiryo UI" panose="020B0604030504040204" pitchFamily="34" charset="-128"/>
                <a:cs typeface="Meiryo UI" panose="020B0604030504040204" pitchFamily="50" charset="-128"/>
              </a:rPr>
              <a:t>年</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10</a:t>
            </a:r>
            <a:r>
              <a:rPr lang="ja-JP" altLang="en-US" sz="1108">
                <a:latin typeface="Meiryo UI" panose="020B0604030504040204" pitchFamily="34" charset="-128"/>
                <a:ea typeface="Meiryo UI" panose="020B0604030504040204" pitchFamily="34" charset="-128"/>
                <a:cs typeface="Meiryo UI" panose="020B0604030504040204" pitchFamily="50" charset="-128"/>
              </a:rPr>
              <a:t>月</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1</a:t>
            </a:r>
            <a:r>
              <a:rPr lang="ja-JP" altLang="en-US" sz="1108">
                <a:latin typeface="Meiryo UI" panose="020B0604030504040204" pitchFamily="34" charset="-128"/>
                <a:ea typeface="Meiryo UI" panose="020B0604030504040204" pitchFamily="34" charset="-128"/>
                <a:cs typeface="Meiryo UI" panose="020B0604030504040204" pitchFamily="50" charset="-128"/>
              </a:rPr>
              <a:t>日より、福岡都市圏オープンデータポータルサイトを設置し，</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3</a:t>
            </a:r>
            <a:r>
              <a:rPr lang="ja-JP" altLang="en-US" sz="1108">
                <a:latin typeface="Meiryo UI" panose="020B0604030504040204" pitchFamily="34" charset="-128"/>
                <a:ea typeface="Meiryo UI" panose="020B0604030504040204" pitchFamily="34" charset="-128"/>
                <a:cs typeface="Meiryo UI" panose="020B0604030504040204" pitchFamily="50" charset="-128"/>
              </a:rPr>
              <a:t>種類のデータを共通フォーマットで公開開始。</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2019</a:t>
            </a:r>
            <a:r>
              <a:rPr lang="ja-JP" altLang="en-US" sz="1108">
                <a:latin typeface="Meiryo UI" panose="020B0604030504040204" pitchFamily="34" charset="-128"/>
                <a:ea typeface="Meiryo UI" panose="020B0604030504040204" pitchFamily="34" charset="-128"/>
                <a:cs typeface="Meiryo UI" panose="020B0604030504040204" pitchFamily="50" charset="-128"/>
              </a:rPr>
              <a:t>年</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2</a:t>
            </a:r>
            <a:r>
              <a:rPr lang="ja-JP" altLang="en-US" sz="1108">
                <a:latin typeface="Meiryo UI" panose="020B0604030504040204" pitchFamily="34" charset="-128"/>
                <a:ea typeface="Meiryo UI" panose="020B0604030504040204" pitchFamily="34" charset="-128"/>
                <a:cs typeface="Meiryo UI" panose="020B0604030504040204" pitchFamily="50" charset="-128"/>
              </a:rPr>
              <a:t>月、オープンデータリーダー育成研修に筑紫野市、太宰府市、古賀市、福津市、糸島市、志免町、須恵町、新宮町が参加。</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2019</a:t>
            </a:r>
            <a:r>
              <a:rPr lang="ja-JP" altLang="en-US" sz="1108">
                <a:latin typeface="Meiryo UI" panose="020B0604030504040204" pitchFamily="34" charset="-128"/>
                <a:ea typeface="Meiryo UI" panose="020B0604030504040204" pitchFamily="34" charset="-128"/>
                <a:cs typeface="Meiryo UI" panose="020B0604030504040204" pitchFamily="50" charset="-128"/>
              </a:rPr>
              <a:t>年度中に「公共施設」と「公衆</a:t>
            </a:r>
            <a:r>
              <a:rPr lang="en" altLang="ja-JP" sz="1108" dirty="0">
                <a:latin typeface="Meiryo UI" panose="020B0604030504040204" pitchFamily="34" charset="-128"/>
                <a:ea typeface="Meiryo UI" panose="020B0604030504040204" pitchFamily="34" charset="-128"/>
                <a:cs typeface="Meiryo UI" panose="020B0604030504040204" pitchFamily="50" charset="-128"/>
              </a:rPr>
              <a:t>Wi-Fi</a:t>
            </a:r>
            <a:r>
              <a:rPr lang="ja-JP" altLang="en-US" sz="1108">
                <a:latin typeface="Meiryo UI" panose="020B0604030504040204" pitchFamily="34" charset="-128"/>
                <a:ea typeface="Meiryo UI" panose="020B0604030504040204" pitchFamily="34" charset="-128"/>
                <a:cs typeface="Meiryo UI" panose="020B0604030504040204" pitchFamily="50" charset="-128"/>
              </a:rPr>
              <a:t>のアクセスポイント」を追加公開予定。</a:t>
            </a:r>
          </a:p>
        </p:txBody>
      </p:sp>
      <p:sp>
        <p:nvSpPr>
          <p:cNvPr id="73" name="テキスト ボックス 72">
            <a:extLst>
              <a:ext uri="{FF2B5EF4-FFF2-40B4-BE49-F238E27FC236}">
                <a16:creationId xmlns:a16="http://schemas.microsoft.com/office/drawing/2014/main" id="{33E8702F-9BDC-984E-AA2D-557C02161F61}"/>
              </a:ext>
            </a:extLst>
          </p:cNvPr>
          <p:cNvSpPr txBox="1"/>
          <p:nvPr/>
        </p:nvSpPr>
        <p:spPr>
          <a:xfrm>
            <a:off x="185051" y="2431967"/>
            <a:ext cx="4677878" cy="1387251"/>
          </a:xfrm>
          <a:prstGeom prst="rect">
            <a:avLst/>
          </a:prstGeom>
          <a:ln w="19050">
            <a:solidFill>
              <a:schemeClr val="tx2">
                <a:lumMod val="60000"/>
                <a:lumOff val="40000"/>
              </a:schemeClr>
            </a:solidFill>
          </a:ln>
        </p:spPr>
        <p:style>
          <a:lnRef idx="2">
            <a:schemeClr val="accent5"/>
          </a:lnRef>
          <a:fillRef idx="1">
            <a:schemeClr val="lt1"/>
          </a:fillRef>
          <a:effectRef idx="0">
            <a:schemeClr val="accent5"/>
          </a:effectRef>
          <a:fontRef idx="minor">
            <a:schemeClr val="dk1"/>
          </a:fontRef>
        </p:style>
        <p:txBody>
          <a:bodyPr wrap="square" lIns="43821" tIns="43821" rIns="43821" bIns="43821" rtlCol="0">
            <a:spAutoFit/>
          </a:bodyPr>
          <a:lstStyle/>
          <a:p>
            <a:pPr>
              <a:spcBef>
                <a:spcPts val="554"/>
              </a:spcBef>
            </a:pPr>
            <a:r>
              <a:rPr lang="ja-JP" altLang="en-US" sz="1292" u="sng">
                <a:latin typeface="Meiryo UI" panose="020B0604030504040204" pitchFamily="34" charset="-128"/>
                <a:ea typeface="Meiryo UI" panose="020B0604030504040204" pitchFamily="34" charset="-128"/>
                <a:cs typeface="Meiryo UI" panose="020B0604030504040204" pitchFamily="50" charset="-128"/>
              </a:rPr>
              <a:t>福岡都市圏のオープンデータを活用したアプリケーション</a:t>
            </a:r>
            <a:endParaRPr lang="en-US" altLang="ja-JP" sz="1292" u="sng" dirty="0">
              <a:latin typeface="Meiryo UI" panose="020B0604030504040204" pitchFamily="34" charset="-128"/>
              <a:ea typeface="Meiryo UI" panose="020B0604030504040204" pitchFamily="34" charset="-128"/>
              <a:cs typeface="Meiryo UI" panose="020B0604030504040204" pitchFamily="50" charset="-128"/>
            </a:endParaRPr>
          </a:p>
          <a:p>
            <a:pPr>
              <a:spcBef>
                <a:spcPts val="554"/>
              </a:spcBef>
            </a:pP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2019</a:t>
            </a:r>
            <a:r>
              <a:rPr lang="ja-JP" altLang="en-US" sz="1108">
                <a:latin typeface="Meiryo UI" panose="020B0604030504040204" pitchFamily="34" charset="-128"/>
                <a:ea typeface="Meiryo UI" panose="020B0604030504040204" pitchFamily="34" charset="-128"/>
                <a:cs typeface="Meiryo UI" panose="020B0604030504040204" pitchFamily="50" charset="-128"/>
              </a:rPr>
              <a:t>年</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8</a:t>
            </a:r>
            <a:r>
              <a:rPr lang="ja-JP" altLang="en-US" sz="1108">
                <a:latin typeface="Meiryo UI" panose="020B0604030504040204" pitchFamily="34" charset="-128"/>
                <a:ea typeface="Meiryo UI" panose="020B0604030504040204" pitchFamily="34" charset="-128"/>
                <a:cs typeface="Meiryo UI" panose="020B0604030504040204" pitchFamily="50" charset="-128"/>
              </a:rPr>
              <a:t>月、</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a:t>
            </a:r>
            <a:r>
              <a:rPr lang="ja-JP" altLang="en-US" sz="1108">
                <a:latin typeface="Meiryo UI" panose="020B0604030504040204" pitchFamily="34" charset="-128"/>
                <a:ea typeface="Meiryo UI" panose="020B0604030504040204" pitchFamily="34" charset="-128"/>
                <a:cs typeface="Meiryo UI" panose="020B0604030504040204" pitchFamily="50" charset="-128"/>
              </a:rPr>
              <a:t>公財</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a:t>
            </a:r>
            <a:r>
              <a:rPr lang="ja-JP" altLang="en-US" sz="1108">
                <a:latin typeface="Meiryo UI" panose="020B0604030504040204" pitchFamily="34" charset="-128"/>
                <a:ea typeface="Meiryo UI" panose="020B0604030504040204" pitchFamily="34" charset="-128"/>
                <a:cs typeface="Meiryo UI" panose="020B0604030504040204" pitchFamily="50" charset="-128"/>
              </a:rPr>
              <a:t>九州先端科学技術研究所は、福岡都市圏の「指定緊急避難場所」のオープンデータを利用して、</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LINE</a:t>
            </a:r>
            <a:r>
              <a:rPr lang="ja-JP" altLang="en-US" sz="1108">
                <a:latin typeface="Meiryo UI" panose="020B0604030504040204" pitchFamily="34" charset="-128"/>
                <a:ea typeface="Meiryo UI" panose="020B0604030504040204" pitchFamily="34" charset="-128"/>
                <a:cs typeface="Meiryo UI" panose="020B0604030504040204" pitchFamily="50" charset="-128"/>
              </a:rPr>
              <a:t>で使える福岡都市圏広域緊急避難用アプリケーションを開発。スマートフォンで現在地近くにある指定緊急避難場所を検索し、道順に従って迅速に避難することができる。現在、小学校区や土砂災害警戒区域を調べるアプリケーションなどを加えた計</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6</a:t>
            </a:r>
            <a:r>
              <a:rPr lang="ja-JP" altLang="en-US" sz="1108">
                <a:latin typeface="Meiryo UI" panose="020B0604030504040204" pitchFamily="34" charset="-128"/>
                <a:ea typeface="Meiryo UI" panose="020B0604030504040204" pitchFamily="34" charset="-128"/>
                <a:cs typeface="Meiryo UI" panose="020B0604030504040204" pitchFamily="50" charset="-128"/>
              </a:rPr>
              <a:t>種類を公開中。</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2019</a:t>
            </a:r>
            <a:r>
              <a:rPr lang="ja-JP" altLang="en-US" sz="1108">
                <a:latin typeface="Meiryo UI" panose="020B0604030504040204" pitchFamily="34" charset="-128"/>
                <a:ea typeface="Meiryo UI" panose="020B0604030504040204" pitchFamily="34" charset="-128"/>
                <a:cs typeface="Meiryo UI" panose="020B0604030504040204" pitchFamily="50" charset="-128"/>
              </a:rPr>
              <a:t>年度中に「公共施設」と「公衆</a:t>
            </a:r>
            <a:r>
              <a:rPr lang="en-US" altLang="ja-JP" sz="1108" dirty="0">
                <a:latin typeface="Meiryo UI" panose="020B0604030504040204" pitchFamily="34" charset="-128"/>
                <a:ea typeface="Meiryo UI" panose="020B0604030504040204" pitchFamily="34" charset="-128"/>
                <a:cs typeface="Meiryo UI" panose="020B0604030504040204" pitchFamily="50" charset="-128"/>
              </a:rPr>
              <a:t>Wi-Fi</a:t>
            </a:r>
            <a:r>
              <a:rPr lang="ja-JP" altLang="en-US" sz="1108">
                <a:latin typeface="Meiryo UI" panose="020B0604030504040204" pitchFamily="34" charset="-128"/>
                <a:ea typeface="Meiryo UI" panose="020B0604030504040204" pitchFamily="34" charset="-128"/>
                <a:cs typeface="Meiryo UI" panose="020B0604030504040204" pitchFamily="50" charset="-128"/>
              </a:rPr>
              <a:t>のアクセスポイント」を調べるアプリケーションを追加予定。</a:t>
            </a:r>
          </a:p>
        </p:txBody>
      </p:sp>
      <p:sp>
        <p:nvSpPr>
          <p:cNvPr id="74" name="右矢印 73">
            <a:extLst>
              <a:ext uri="{FF2B5EF4-FFF2-40B4-BE49-F238E27FC236}">
                <a16:creationId xmlns:a16="http://schemas.microsoft.com/office/drawing/2014/main" id="{A23B41B5-6834-844C-A89A-A6273E58F19D}"/>
              </a:ext>
            </a:extLst>
          </p:cNvPr>
          <p:cNvSpPr/>
          <p:nvPr/>
        </p:nvSpPr>
        <p:spPr>
          <a:xfrm rot="5400000">
            <a:off x="2232970" y="1048738"/>
            <a:ext cx="332345" cy="2434114"/>
          </a:xfrm>
          <a:prstGeom prst="rightArrow">
            <a:avLst/>
          </a:pr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solidFill>
                <a:prstClr val="white"/>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207235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オープンデータプラットフォーム</a:t>
            </a:r>
            <a:endParaRPr kumimoji="1" lang="en-US" altLang="ja-JP" b="1" dirty="0"/>
          </a:p>
          <a:p>
            <a:pPr algn="ctr"/>
            <a:r>
              <a:rPr kumimoji="1" lang="ja-JP" altLang="en-US" b="1"/>
              <a:t>（</a:t>
            </a:r>
            <a:r>
              <a:rPr kumimoji="1" lang="en-US" altLang="ja-JP" b="1" dirty="0"/>
              <a:t>ISIT)</a:t>
            </a:r>
            <a:endParaRPr kumimoji="1" lang="ja-JP" altLang="en-US" b="1"/>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不動産事業者向け</a:t>
            </a:r>
            <a:r>
              <a:rPr kumimoji="1" lang="en-US" altLang="ja-JP" b="1" dirty="0"/>
              <a:t>API</a:t>
            </a:r>
          </a:p>
          <a:p>
            <a:pPr algn="ctr"/>
            <a:r>
              <a:rPr kumimoji="1" lang="ja-JP" altLang="en-US" b="1"/>
              <a:t>（シティアスコム）</a:t>
            </a:r>
            <a:endParaRPr kumimoji="1" lang="en-US" altLang="ja-JP" b="1"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不動産仲介ホームページ</a:t>
            </a:r>
            <a:endParaRPr kumimoji="1" lang="en-US" altLang="ja-JP" b="1" dirty="0"/>
          </a:p>
          <a:p>
            <a:pPr algn="ctr"/>
            <a:r>
              <a:rPr kumimoji="1" lang="en-US" altLang="ja-JP" b="1" dirty="0"/>
              <a:t>(</a:t>
            </a:r>
            <a:r>
              <a:rPr kumimoji="1" lang="ja-JP" altLang="en-US" b="1"/>
              <a:t>駅前不動産</a:t>
            </a:r>
            <a:r>
              <a:rPr kumimoji="1" lang="en-US" altLang="ja-JP" b="1" dirty="0"/>
              <a:t>)</a:t>
            </a:r>
            <a:endParaRPr kumimoji="1" lang="ja-JP" altLang="en-US" b="1"/>
          </a:p>
        </p:txBody>
      </p:sp>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a:t>福岡市</a:t>
            </a:r>
            <a:endParaRPr kumimoji="1" lang="en-US" altLang="ja-JP" b="1" dirty="0"/>
          </a:p>
          <a:p>
            <a:pPr algn="ctr"/>
            <a:r>
              <a:rPr kumimoji="1" lang="ja-JP" altLang="en-US" b="1"/>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17" name="テキスト ボックス 16">
            <a:extLst>
              <a:ext uri="{FF2B5EF4-FFF2-40B4-BE49-F238E27FC236}">
                <a16:creationId xmlns:a16="http://schemas.microsoft.com/office/drawing/2014/main" id="{CD15F379-8729-FF48-BA94-0446B531D85E}"/>
              </a:ext>
            </a:extLst>
          </p:cNvPr>
          <p:cNvSpPr txBox="1"/>
          <p:nvPr/>
        </p:nvSpPr>
        <p:spPr>
          <a:xfrm>
            <a:off x="5796693" y="3749458"/>
            <a:ext cx="3145561" cy="490006"/>
          </a:xfrm>
          <a:prstGeom prst="rect">
            <a:avLst/>
          </a:prstGeom>
          <a:noFill/>
        </p:spPr>
        <p:txBody>
          <a:bodyPr wrap="square" rtlCol="0">
            <a:spAutoFit/>
          </a:bodyPr>
          <a:lstStyle/>
          <a:p>
            <a:r>
              <a:rPr lang="en" altLang="ja-JP" sz="1292" dirty="0">
                <a:hlinkClick r:id="rId3"/>
              </a:rPr>
              <a:t>https://www.ekimae-r-e.co.jp/search/map/40/0/</a:t>
            </a:r>
            <a:endParaRPr lang="ja-JP" altLang="en-US" sz="1292"/>
          </a:p>
        </p:txBody>
      </p:sp>
      <p:pic>
        <p:nvPicPr>
          <p:cNvPr id="19" name="図 18">
            <a:extLst>
              <a:ext uri="{FF2B5EF4-FFF2-40B4-BE49-F238E27FC236}">
                <a16:creationId xmlns:a16="http://schemas.microsoft.com/office/drawing/2014/main" id="{8C209C71-5592-0445-8CC5-AC08B07CF5DB}"/>
              </a:ext>
            </a:extLst>
          </p:cNvPr>
          <p:cNvPicPr>
            <a:picLocks noChangeAspect="1"/>
          </p:cNvPicPr>
          <p:nvPr/>
        </p:nvPicPr>
        <p:blipFill>
          <a:blip r:embed="rId4"/>
          <a:stretch>
            <a:fillRect/>
          </a:stretch>
        </p:blipFill>
        <p:spPr>
          <a:xfrm>
            <a:off x="5796201" y="2280625"/>
            <a:ext cx="3131184" cy="1468833"/>
          </a:xfrm>
          <a:prstGeom prst="rect">
            <a:avLst/>
          </a:prstGeom>
          <a:solidFill>
            <a:schemeClr val="bg1">
              <a:lumMod val="75000"/>
            </a:schemeClr>
          </a:solidFill>
          <a:ln>
            <a:solidFill>
              <a:schemeClr val="bg1">
                <a:lumMod val="75000"/>
              </a:schemeClr>
            </a:solidFill>
          </a:ln>
        </p:spPr>
      </p:pic>
    </p:spTree>
    <p:extLst>
      <p:ext uri="{BB962C8B-B14F-4D97-AF65-F5344CB8AC3E}">
        <p14:creationId xmlns:p14="http://schemas.microsoft.com/office/powerpoint/2010/main" val="16324965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Tree>
    <p:extLst>
      <p:ext uri="{BB962C8B-B14F-4D97-AF65-F5344CB8AC3E}">
        <p14:creationId xmlns:p14="http://schemas.microsoft.com/office/powerpoint/2010/main" val="613371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実務講習のコンテンツは</a:t>
            </a:r>
            <a:r>
              <a:rPr lang="en-US" altLang="ja-JP" sz="1600" u="sng" dirty="0">
                <a:hlinkClick r:id="rId3">
                  <a:extLst>
                    <a:ext uri="{A12FA001-AC4F-418D-AE19-62706E023703}">
                      <ahyp:hlinkClr xmlns:ahyp="http://schemas.microsoft.com/office/drawing/2018/hyperlinkcolor" val="tx"/>
                    </a:ext>
                  </a:extLst>
                </a:hlinkClick>
              </a:rPr>
              <a:t>Web</a:t>
            </a:r>
            <a:r>
              <a:rPr lang="ja-JP" altLang="en-US" sz="1600" u="sng">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12" name="図 11">
            <a:extLst>
              <a:ext uri="{FF2B5EF4-FFF2-40B4-BE49-F238E27FC236}">
                <a16:creationId xmlns:a16="http://schemas.microsoft.com/office/drawing/2014/main" id="{4602406C-0793-EC49-9E95-A06DDB9DC4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57073"/>
            <a:ext cx="8488451" cy="3938787"/>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54</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12" name="図 11">
            <a:hlinkClick r:id="rId3"/>
            <a:extLst>
              <a:ext uri="{FF2B5EF4-FFF2-40B4-BE49-F238E27FC236}">
                <a16:creationId xmlns:a16="http://schemas.microsoft.com/office/drawing/2014/main" id="{B9B995FF-73B7-3346-B9A4-1EA38E774922}"/>
              </a:ext>
            </a:extLst>
          </p:cNvPr>
          <p:cNvPicPr>
            <a:picLocks noChangeAspect="1"/>
          </p:cNvPicPr>
          <p:nvPr/>
        </p:nvPicPr>
        <p:blipFill>
          <a:blip r:embed="rId4"/>
          <a:stretch>
            <a:fillRect/>
          </a:stretch>
        </p:blipFill>
        <p:spPr>
          <a:xfrm>
            <a:off x="1547664" y="1994041"/>
            <a:ext cx="6154463" cy="4120955"/>
          </a:xfrm>
          <a:prstGeom prst="rect">
            <a:avLst/>
          </a:prstGeom>
        </p:spPr>
      </p:pic>
      <p:sp>
        <p:nvSpPr>
          <p:cNvPr id="13" name="テキスト ボックス 12">
            <a:extLst>
              <a:ext uri="{FF2B5EF4-FFF2-40B4-BE49-F238E27FC236}">
                <a16:creationId xmlns:a16="http://schemas.microsoft.com/office/drawing/2014/main" id="{9FA70F31-9369-4D4E-A4A3-53344D463EA3}"/>
              </a:ext>
            </a:extLst>
          </p:cNvPr>
          <p:cNvSpPr txBox="1"/>
          <p:nvPr/>
        </p:nvSpPr>
        <p:spPr>
          <a:xfrm>
            <a:off x="658146" y="6248345"/>
            <a:ext cx="7438718" cy="276999"/>
          </a:xfrm>
          <a:prstGeom prst="rect">
            <a:avLst/>
          </a:prstGeom>
          <a:noFill/>
        </p:spPr>
        <p:txBody>
          <a:bodyPr wrap="square" rtlCol="0">
            <a:spAutoFit/>
          </a:bodyPr>
          <a:lstStyle/>
          <a:p>
            <a:r>
              <a:rPr kumimoji="1" lang="ja-JP" altLang="en-US" sz="1200">
                <a:latin typeface="Meiryo UI" panose="020B0604030504040204" pitchFamily="34" charset="-128"/>
                <a:ea typeface="Meiryo UI" panose="020B0604030504040204" pitchFamily="34" charset="-128"/>
              </a:rPr>
              <a:t>出典</a:t>
            </a:r>
            <a:r>
              <a:rPr lang="ja-JP" altLang="en-US" sz="1200">
                <a:latin typeface="Meiryo UI" panose="020B0604030504040204" pitchFamily="34" charset="-128"/>
                <a:ea typeface="Meiryo UI" panose="020B0604030504040204" pitchFamily="34" charset="-128"/>
              </a:rPr>
              <a:t>：オープンデータってなんだろう？（総務省動画チャンネル）、</a:t>
            </a:r>
            <a:r>
              <a:rPr lang="en" altLang="ja-JP" sz="1200" dirty="0">
                <a:latin typeface="Meiryo UI" panose="020B0604030504040204" pitchFamily="34" charset="-128"/>
                <a:ea typeface="Meiryo UI" panose="020B0604030504040204" pitchFamily="34" charset="-128"/>
                <a:hlinkClick r:id="rId3"/>
              </a:rPr>
              <a:t>https://youtu.be/5tVVYrcaT24</a:t>
            </a:r>
            <a:r>
              <a:rPr lang="en" altLang="ja-JP" sz="1200" dirty="0">
                <a:latin typeface="Meiryo UI" panose="020B0604030504040204" pitchFamily="34" charset="-128"/>
                <a:ea typeface="Meiryo UI" panose="020B0604030504040204" pitchFamily="34" charset="-128"/>
              </a:rPr>
              <a:t> </a:t>
            </a:r>
            <a:endParaRPr kumimoji="1" lang="ja-JP" altLang="en-US" sz="12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310894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31" name="正方形/長方形 30"/>
          <p:cNvSpPr/>
          <p:nvPr/>
        </p:nvSpPr>
        <p:spPr bwMode="auto">
          <a:xfrm>
            <a:off x="215900" y="1753014"/>
            <a:ext cx="8748588" cy="4791173"/>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自治体がオープンデータに取り組む際の課題は何ですか？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251520" y="6063679"/>
            <a:ext cx="8676580" cy="461665"/>
          </a:xfrm>
          <a:prstGeom prst="rect">
            <a:avLst/>
          </a:prstGeom>
          <a:noFill/>
        </p:spPr>
        <p:txBody>
          <a:bodyPr wrap="square" rtlCol="0">
            <a:spAutoFit/>
          </a:bodyPr>
          <a:lstStyle/>
          <a:p>
            <a:r>
              <a:rPr kumimoji="1" lang="ja-JP" altLang="en-US" sz="1200" dirty="0"/>
              <a:t>出典：地方公共団体へのオープンデータの取組に関するアンケート結果・回答一覧（内閣官房</a:t>
            </a:r>
            <a:r>
              <a:rPr kumimoji="1" lang="en" altLang="ja-JP" sz="1200" dirty="0"/>
              <a:t>IT</a:t>
            </a:r>
            <a:r>
              <a:rPr kumimoji="1" lang="ja-JP" altLang="en-US" sz="1200" dirty="0"/>
              <a:t>総合戦略室、平成</a:t>
            </a:r>
            <a:r>
              <a:rPr kumimoji="1" lang="en-US" altLang="ja-JP" sz="1200" dirty="0"/>
              <a:t>31</a:t>
            </a:r>
            <a:r>
              <a:rPr kumimoji="1" lang="ja-JP" altLang="en-US" sz="1200" dirty="0"/>
              <a:t>年</a:t>
            </a:r>
            <a:r>
              <a:rPr kumimoji="1" lang="en-US" altLang="ja-JP" sz="1200" dirty="0"/>
              <a:t>3</a:t>
            </a:r>
            <a:r>
              <a:rPr kumimoji="1" lang="ja-JP" altLang="en-US" sz="1200" dirty="0"/>
              <a:t>月</a:t>
            </a:r>
            <a:r>
              <a:rPr kumimoji="1" lang="en-US" altLang="ja-JP" sz="1200" dirty="0"/>
              <a:t>26</a:t>
            </a:r>
            <a:r>
              <a:rPr kumimoji="1" lang="ja-JP" altLang="en-US" sz="1200" dirty="0"/>
              <a:t>日公開）（内閣官房</a:t>
            </a:r>
            <a:r>
              <a:rPr kumimoji="1" lang="en" altLang="ja-JP" sz="1200" dirty="0"/>
              <a:t>IT</a:t>
            </a:r>
            <a:r>
              <a:rPr kumimoji="1" lang="ja-JP" altLang="en-US" sz="1200" dirty="0"/>
              <a:t>総合戦略室、クリエイティブ・コモンズ 表示 </a:t>
            </a:r>
            <a:r>
              <a:rPr kumimoji="1" lang="en-US" altLang="ja-JP" sz="1200" dirty="0"/>
              <a:t>4.0 </a:t>
            </a:r>
            <a:r>
              <a:rPr kumimoji="1" lang="ja-JP" altLang="en-US" sz="1200" dirty="0"/>
              <a:t>国際）をもとに公益財団法人九州先端科学技術研究所が作成</a:t>
            </a:r>
          </a:p>
        </p:txBody>
      </p:sp>
      <p:graphicFrame>
        <p:nvGraphicFramePr>
          <p:cNvPr id="9" name="グラフ 8">
            <a:extLst>
              <a:ext uri="{FF2B5EF4-FFF2-40B4-BE49-F238E27FC236}">
                <a16:creationId xmlns:a16="http://schemas.microsoft.com/office/drawing/2014/main" id="{74BC8699-AD95-7842-A884-50AF388D0927}"/>
              </a:ext>
            </a:extLst>
          </p:cNvPr>
          <p:cNvGraphicFramePr>
            <a:graphicFrameLocks/>
          </p:cNvGraphicFramePr>
          <p:nvPr>
            <p:extLst>
              <p:ext uri="{D42A27DB-BD31-4B8C-83A1-F6EECF244321}">
                <p14:modId xmlns:p14="http://schemas.microsoft.com/office/powerpoint/2010/main" val="69387927"/>
              </p:ext>
            </p:extLst>
          </p:nvPr>
        </p:nvGraphicFramePr>
        <p:xfrm>
          <a:off x="215810" y="1750879"/>
          <a:ext cx="8748000" cy="4312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5490366"/>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5758</Words>
  <Application>Microsoft Office PowerPoint</Application>
  <PresentationFormat>画面に合わせる (4:3)</PresentationFormat>
  <Paragraphs>639</Paragraphs>
  <Slides>54</Slides>
  <Notes>54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54</vt:i4>
      </vt:variant>
    </vt:vector>
  </HeadingPairs>
  <TitlesOfParts>
    <vt:vector size="61" baseType="lpstr">
      <vt:lpstr>Hiragino Kaku Gothic Pro W3</vt:lpstr>
      <vt:lpstr>HiraKakuPro-W3</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（参考）オープンデータ研修ポータル</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オープンデータ相談サイト</vt:lpstr>
      <vt:lpstr>PowerPoint プレゼンテーション</vt:lpstr>
      <vt:lpstr>4.1 データ活用の取組と課題</vt:lpstr>
      <vt:lpstr>4.2 「活用する」ためのノウハウ</vt:lpstr>
      <vt:lpstr>事例：オープンデータ利活用事例（福岡都市圏）</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2019-10-23T01:13:59Z</dcterms:created>
  <dcterms:modified xsi:type="dcterms:W3CDTF">2019-10-28T00:59:03Z</dcterms:modified>
  <cp:category/>
</cp:coreProperties>
</file>