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60" r:id="rId1"/>
  </p:sldMasterIdLst>
  <p:notesMasterIdLst>
    <p:notesMasterId r:id="rId58"/>
  </p:notesMasterIdLst>
  <p:handoutMasterIdLst>
    <p:handoutMasterId r:id="rId59"/>
  </p:handoutMasterIdLst>
  <p:sldIdLst>
    <p:sldId id="494" r:id="rId2"/>
    <p:sldId id="419" r:id="rId3"/>
    <p:sldId id="614" r:id="rId4"/>
    <p:sldId id="643" r:id="rId5"/>
    <p:sldId id="644" r:id="rId6"/>
    <p:sldId id="645" r:id="rId7"/>
    <p:sldId id="646" r:id="rId8"/>
    <p:sldId id="649" r:id="rId9"/>
    <p:sldId id="650" r:id="rId10"/>
    <p:sldId id="651" r:id="rId11"/>
    <p:sldId id="652" r:id="rId12"/>
    <p:sldId id="653" r:id="rId13"/>
    <p:sldId id="654" r:id="rId14"/>
    <p:sldId id="655" r:id="rId15"/>
    <p:sldId id="656" r:id="rId16"/>
    <p:sldId id="681" r:id="rId17"/>
    <p:sldId id="657" r:id="rId18"/>
    <p:sldId id="658" r:id="rId19"/>
    <p:sldId id="659" r:id="rId20"/>
    <p:sldId id="660" r:id="rId21"/>
    <p:sldId id="661" r:id="rId22"/>
    <p:sldId id="662" r:id="rId23"/>
    <p:sldId id="663" r:id="rId24"/>
    <p:sldId id="664" r:id="rId25"/>
    <p:sldId id="666" r:id="rId26"/>
    <p:sldId id="667" r:id="rId27"/>
    <p:sldId id="668" r:id="rId28"/>
    <p:sldId id="670" r:id="rId29"/>
    <p:sldId id="669" r:id="rId30"/>
    <p:sldId id="671" r:id="rId31"/>
    <p:sldId id="672" r:id="rId32"/>
    <p:sldId id="673" r:id="rId33"/>
    <p:sldId id="674" r:id="rId34"/>
    <p:sldId id="675" r:id="rId35"/>
    <p:sldId id="676" r:id="rId36"/>
    <p:sldId id="677" r:id="rId37"/>
    <p:sldId id="678" r:id="rId38"/>
    <p:sldId id="679" r:id="rId39"/>
    <p:sldId id="680" r:id="rId40"/>
    <p:sldId id="642" r:id="rId41"/>
    <p:sldId id="603" r:id="rId42"/>
    <p:sldId id="611" r:id="rId43"/>
    <p:sldId id="612" r:id="rId44"/>
    <p:sldId id="613" r:id="rId45"/>
    <p:sldId id="620" r:id="rId46"/>
    <p:sldId id="621" r:id="rId47"/>
    <p:sldId id="608" r:id="rId48"/>
    <p:sldId id="641" r:id="rId49"/>
    <p:sldId id="475" r:id="rId50"/>
    <p:sldId id="479" r:id="rId51"/>
    <p:sldId id="485" r:id="rId52"/>
    <p:sldId id="682" r:id="rId53"/>
    <p:sldId id="683" r:id="rId54"/>
    <p:sldId id="684" r:id="rId55"/>
    <p:sldId id="685" r:id="rId56"/>
    <p:sldId id="686" r:id="rId57"/>
  </p:sldIdLst>
  <p:sldSz cx="9144000" cy="6858000" type="screen4x3"/>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480E"/>
    <a:srgbClr val="0000CC"/>
    <a:srgbClr val="4271C6"/>
    <a:srgbClr val="FF3300"/>
    <a:srgbClr val="66FFCC"/>
    <a:srgbClr val="F57E1B"/>
    <a:srgbClr val="6E97C8"/>
    <a:srgbClr val="FAD0B4"/>
    <a:srgbClr val="779DCB"/>
    <a:srgbClr val="85A7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76" autoAdjust="0"/>
    <p:restoredTop sz="78443" autoAdjust="0"/>
  </p:normalViewPr>
  <p:slideViewPr>
    <p:cSldViewPr>
      <p:cViewPr varScale="1">
        <p:scale>
          <a:sx n="51" d="100"/>
          <a:sy n="51" d="100"/>
        </p:scale>
        <p:origin x="1956" y="72"/>
      </p:cViewPr>
      <p:guideLst/>
    </p:cSldViewPr>
  </p:slideViewPr>
  <p:outlineViewPr>
    <p:cViewPr>
      <p:scale>
        <a:sx n="33" d="100"/>
        <a:sy n="33" d="100"/>
      </p:scale>
      <p:origin x="0" y="0"/>
    </p:cViewPr>
  </p:outlineViewPr>
  <p:notesTextViewPr>
    <p:cViewPr>
      <p:scale>
        <a:sx n="125" d="100"/>
        <a:sy n="125" d="100"/>
      </p:scale>
      <p:origin x="0" y="0"/>
    </p:cViewPr>
  </p:notesTextViewPr>
  <p:notesViewPr>
    <p:cSldViewPr>
      <p:cViewPr varScale="1">
        <p:scale>
          <a:sx n="47" d="100"/>
          <a:sy n="47" d="100"/>
        </p:scale>
        <p:origin x="2106"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373" y="0"/>
            <a:ext cx="2918831" cy="495029"/>
          </a:xfrm>
          <a:prstGeom prst="rect">
            <a:avLst/>
          </a:prstGeom>
        </p:spPr>
        <p:txBody>
          <a:bodyPr vert="horz" lIns="91440" tIns="45720" rIns="91440" bIns="45720" rtlCol="0"/>
          <a:lstStyle>
            <a:lvl1pPr algn="r">
              <a:defRPr sz="1200"/>
            </a:lvl1pPr>
          </a:lstStyle>
          <a:p>
            <a:fld id="{3C0AD30B-1FDC-4CC9-8968-EEE2923C924E}" type="datetimeFigureOut">
              <a:rPr kumimoji="1" lang="ja-JP" altLang="en-US" smtClean="0"/>
              <a:t>2018/12/2</a:t>
            </a:fld>
            <a:endParaRPr kumimoji="1" lang="ja-JP" altLang="en-US"/>
          </a:p>
        </p:txBody>
      </p:sp>
      <p:sp>
        <p:nvSpPr>
          <p:cNvPr id="4" name="フッター プレースホルダー 3"/>
          <p:cNvSpPr>
            <a:spLocks noGrp="1"/>
          </p:cNvSpPr>
          <p:nvPr>
            <p:ph type="ftr" sz="quarter" idx="2"/>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3" y="9371286"/>
            <a:ext cx="2918831" cy="495028"/>
          </a:xfrm>
          <a:prstGeom prst="rect">
            <a:avLst/>
          </a:prstGeom>
        </p:spPr>
        <p:txBody>
          <a:bodyPr vert="horz" lIns="91440" tIns="45720" rIns="91440" bIns="45720" rtlCol="0" anchor="b"/>
          <a:lstStyle>
            <a:lvl1pPr algn="r">
              <a:defRPr sz="1200"/>
            </a:lvl1pPr>
          </a:lstStyle>
          <a:p>
            <a:fld id="{B944BF54-7412-42BF-98B8-BD4FC4DB6FDE}" type="slidenum">
              <a:rPr kumimoji="1" lang="ja-JP" altLang="en-US" smtClean="0"/>
              <a:t>‹#›</a:t>
            </a:fld>
            <a:endParaRPr kumimoji="1" lang="ja-JP" altLang="en-US"/>
          </a:p>
        </p:txBody>
      </p:sp>
    </p:spTree>
    <p:extLst>
      <p:ext uri="{BB962C8B-B14F-4D97-AF65-F5344CB8AC3E}">
        <p14:creationId xmlns:p14="http://schemas.microsoft.com/office/powerpoint/2010/main" val="272648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45053B6B-85F0-4D10-BE8B-30F32F836F75}" type="datetimeFigureOut">
              <a:rPr kumimoji="1" lang="ja-JP" altLang="en-US" smtClean="0"/>
              <a:t>2018/12/2</a:t>
            </a:fld>
            <a:endParaRPr kumimoji="1" lang="ja-JP" altLang="en-US"/>
          </a:p>
        </p:txBody>
      </p:sp>
      <p:sp>
        <p:nvSpPr>
          <p:cNvPr id="4" name="スライド イメージ プレースホルダー 3"/>
          <p:cNvSpPr>
            <a:spLocks noGrp="1" noRot="1" noChangeAspect="1"/>
          </p:cNvSpPr>
          <p:nvPr>
            <p:ph type="sldImg" idx="2"/>
          </p:nvPr>
        </p:nvSpPr>
        <p:spPr>
          <a:xfrm>
            <a:off x="1149350" y="1233488"/>
            <a:ext cx="443706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BC593228-728A-4795-AE70-4E5858140379}" type="slidenum">
              <a:rPr kumimoji="1" lang="ja-JP" altLang="en-US" smtClean="0"/>
              <a:t>‹#›</a:t>
            </a:fld>
            <a:endParaRPr kumimoji="1" lang="ja-JP" altLang="en-US"/>
          </a:p>
        </p:txBody>
      </p:sp>
    </p:spTree>
    <p:extLst>
      <p:ext uri="{BB962C8B-B14F-4D97-AF65-F5344CB8AC3E}">
        <p14:creationId xmlns:p14="http://schemas.microsoft.com/office/powerpoint/2010/main" val="26444071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0</a:t>
            </a:fld>
            <a:endParaRPr kumimoji="1" lang="ja-JP" altLang="en-US"/>
          </a:p>
        </p:txBody>
      </p:sp>
    </p:spTree>
    <p:extLst>
      <p:ext uri="{BB962C8B-B14F-4D97-AF65-F5344CB8AC3E}">
        <p14:creationId xmlns:p14="http://schemas.microsoft.com/office/powerpoint/2010/main" val="23211854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11</a:t>
            </a:fld>
            <a:endParaRPr kumimoji="1" lang="ja-JP" altLang="en-US"/>
          </a:p>
        </p:txBody>
      </p:sp>
    </p:spTree>
    <p:extLst>
      <p:ext uri="{BB962C8B-B14F-4D97-AF65-F5344CB8AC3E}">
        <p14:creationId xmlns:p14="http://schemas.microsoft.com/office/powerpoint/2010/main" val="5003188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12</a:t>
            </a:fld>
            <a:endParaRPr kumimoji="1" lang="ja-JP" altLang="en-US"/>
          </a:p>
        </p:txBody>
      </p:sp>
    </p:spTree>
    <p:extLst>
      <p:ext uri="{BB962C8B-B14F-4D97-AF65-F5344CB8AC3E}">
        <p14:creationId xmlns:p14="http://schemas.microsoft.com/office/powerpoint/2010/main" val="19795049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13</a:t>
            </a:fld>
            <a:endParaRPr kumimoji="1" lang="ja-JP" altLang="en-US"/>
          </a:p>
        </p:txBody>
      </p:sp>
    </p:spTree>
    <p:extLst>
      <p:ext uri="{BB962C8B-B14F-4D97-AF65-F5344CB8AC3E}">
        <p14:creationId xmlns:p14="http://schemas.microsoft.com/office/powerpoint/2010/main" val="17499920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14</a:t>
            </a:fld>
            <a:endParaRPr kumimoji="1" lang="ja-JP" altLang="en-US"/>
          </a:p>
        </p:txBody>
      </p:sp>
    </p:spTree>
    <p:extLst>
      <p:ext uri="{BB962C8B-B14F-4D97-AF65-F5344CB8AC3E}">
        <p14:creationId xmlns:p14="http://schemas.microsoft.com/office/powerpoint/2010/main" val="20723901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15</a:t>
            </a:fld>
            <a:endParaRPr kumimoji="1" lang="ja-JP" altLang="en-US"/>
          </a:p>
        </p:txBody>
      </p:sp>
    </p:spTree>
    <p:extLst>
      <p:ext uri="{BB962C8B-B14F-4D97-AF65-F5344CB8AC3E}">
        <p14:creationId xmlns:p14="http://schemas.microsoft.com/office/powerpoint/2010/main" val="21247535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16</a:t>
            </a:fld>
            <a:endParaRPr kumimoji="1" lang="ja-JP" altLang="en-US"/>
          </a:p>
        </p:txBody>
      </p:sp>
    </p:spTree>
    <p:extLst>
      <p:ext uri="{BB962C8B-B14F-4D97-AF65-F5344CB8AC3E}">
        <p14:creationId xmlns:p14="http://schemas.microsoft.com/office/powerpoint/2010/main" val="4462754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17</a:t>
            </a:fld>
            <a:endParaRPr kumimoji="1" lang="ja-JP" altLang="en-US"/>
          </a:p>
        </p:txBody>
      </p:sp>
    </p:spTree>
    <p:extLst>
      <p:ext uri="{BB962C8B-B14F-4D97-AF65-F5344CB8AC3E}">
        <p14:creationId xmlns:p14="http://schemas.microsoft.com/office/powerpoint/2010/main" val="710655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18</a:t>
            </a:fld>
            <a:endParaRPr kumimoji="1" lang="ja-JP" altLang="en-US"/>
          </a:p>
        </p:txBody>
      </p:sp>
    </p:spTree>
    <p:extLst>
      <p:ext uri="{BB962C8B-B14F-4D97-AF65-F5344CB8AC3E}">
        <p14:creationId xmlns:p14="http://schemas.microsoft.com/office/powerpoint/2010/main" val="8548236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19</a:t>
            </a:fld>
            <a:endParaRPr kumimoji="1" lang="ja-JP" altLang="en-US"/>
          </a:p>
        </p:txBody>
      </p:sp>
    </p:spTree>
    <p:extLst>
      <p:ext uri="{BB962C8B-B14F-4D97-AF65-F5344CB8AC3E}">
        <p14:creationId xmlns:p14="http://schemas.microsoft.com/office/powerpoint/2010/main" val="27465279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20</a:t>
            </a:fld>
            <a:endParaRPr kumimoji="1" lang="ja-JP" altLang="en-US"/>
          </a:p>
        </p:txBody>
      </p:sp>
    </p:spTree>
    <p:extLst>
      <p:ext uri="{BB962C8B-B14F-4D97-AF65-F5344CB8AC3E}">
        <p14:creationId xmlns:p14="http://schemas.microsoft.com/office/powerpoint/2010/main" val="2148115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a:t>
            </a:fld>
            <a:endParaRPr kumimoji="1" lang="ja-JP" altLang="en-US"/>
          </a:p>
        </p:txBody>
      </p:sp>
    </p:spTree>
    <p:extLst>
      <p:ext uri="{BB962C8B-B14F-4D97-AF65-F5344CB8AC3E}">
        <p14:creationId xmlns:p14="http://schemas.microsoft.com/office/powerpoint/2010/main" val="40113872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21</a:t>
            </a:fld>
            <a:endParaRPr kumimoji="1" lang="ja-JP" altLang="en-US"/>
          </a:p>
        </p:txBody>
      </p:sp>
    </p:spTree>
    <p:extLst>
      <p:ext uri="{BB962C8B-B14F-4D97-AF65-F5344CB8AC3E}">
        <p14:creationId xmlns:p14="http://schemas.microsoft.com/office/powerpoint/2010/main" val="3297182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22</a:t>
            </a:fld>
            <a:endParaRPr kumimoji="1" lang="ja-JP" altLang="en-US"/>
          </a:p>
        </p:txBody>
      </p:sp>
    </p:spTree>
    <p:extLst>
      <p:ext uri="{BB962C8B-B14F-4D97-AF65-F5344CB8AC3E}">
        <p14:creationId xmlns:p14="http://schemas.microsoft.com/office/powerpoint/2010/main" val="9928559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23</a:t>
            </a:fld>
            <a:endParaRPr kumimoji="1" lang="ja-JP" altLang="en-US"/>
          </a:p>
        </p:txBody>
      </p:sp>
    </p:spTree>
    <p:extLst>
      <p:ext uri="{BB962C8B-B14F-4D97-AF65-F5344CB8AC3E}">
        <p14:creationId xmlns:p14="http://schemas.microsoft.com/office/powerpoint/2010/main" val="6360483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24</a:t>
            </a:fld>
            <a:endParaRPr kumimoji="1" lang="ja-JP" altLang="en-US"/>
          </a:p>
        </p:txBody>
      </p:sp>
    </p:spTree>
    <p:extLst>
      <p:ext uri="{BB962C8B-B14F-4D97-AF65-F5344CB8AC3E}">
        <p14:creationId xmlns:p14="http://schemas.microsoft.com/office/powerpoint/2010/main" val="39316717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25</a:t>
            </a:fld>
            <a:endParaRPr kumimoji="1" lang="ja-JP" altLang="en-US"/>
          </a:p>
        </p:txBody>
      </p:sp>
    </p:spTree>
    <p:extLst>
      <p:ext uri="{BB962C8B-B14F-4D97-AF65-F5344CB8AC3E}">
        <p14:creationId xmlns:p14="http://schemas.microsoft.com/office/powerpoint/2010/main" val="23070985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26</a:t>
            </a:fld>
            <a:endParaRPr kumimoji="1" lang="ja-JP" altLang="en-US"/>
          </a:p>
        </p:txBody>
      </p:sp>
    </p:spTree>
    <p:extLst>
      <p:ext uri="{BB962C8B-B14F-4D97-AF65-F5344CB8AC3E}">
        <p14:creationId xmlns:p14="http://schemas.microsoft.com/office/powerpoint/2010/main" val="3504433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27</a:t>
            </a:fld>
            <a:endParaRPr kumimoji="1" lang="ja-JP" altLang="en-US"/>
          </a:p>
        </p:txBody>
      </p:sp>
    </p:spTree>
    <p:extLst>
      <p:ext uri="{BB962C8B-B14F-4D97-AF65-F5344CB8AC3E}">
        <p14:creationId xmlns:p14="http://schemas.microsoft.com/office/powerpoint/2010/main" val="40423801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28</a:t>
            </a:fld>
            <a:endParaRPr kumimoji="1" lang="ja-JP" altLang="en-US"/>
          </a:p>
        </p:txBody>
      </p:sp>
    </p:spTree>
    <p:extLst>
      <p:ext uri="{BB962C8B-B14F-4D97-AF65-F5344CB8AC3E}">
        <p14:creationId xmlns:p14="http://schemas.microsoft.com/office/powerpoint/2010/main" val="25325317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29</a:t>
            </a:fld>
            <a:endParaRPr kumimoji="1" lang="ja-JP" altLang="en-US"/>
          </a:p>
        </p:txBody>
      </p:sp>
    </p:spTree>
    <p:extLst>
      <p:ext uri="{BB962C8B-B14F-4D97-AF65-F5344CB8AC3E}">
        <p14:creationId xmlns:p14="http://schemas.microsoft.com/office/powerpoint/2010/main" val="28732304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30</a:t>
            </a:fld>
            <a:endParaRPr kumimoji="1" lang="ja-JP" altLang="en-US"/>
          </a:p>
        </p:txBody>
      </p:sp>
    </p:spTree>
    <p:extLst>
      <p:ext uri="{BB962C8B-B14F-4D97-AF65-F5344CB8AC3E}">
        <p14:creationId xmlns:p14="http://schemas.microsoft.com/office/powerpoint/2010/main" val="1283087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a:t>
            </a:fld>
            <a:endParaRPr kumimoji="1" lang="ja-JP" altLang="en-US"/>
          </a:p>
        </p:txBody>
      </p:sp>
    </p:spTree>
    <p:extLst>
      <p:ext uri="{BB962C8B-B14F-4D97-AF65-F5344CB8AC3E}">
        <p14:creationId xmlns:p14="http://schemas.microsoft.com/office/powerpoint/2010/main" val="11166202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31</a:t>
            </a:fld>
            <a:endParaRPr kumimoji="1" lang="ja-JP" altLang="en-US"/>
          </a:p>
        </p:txBody>
      </p:sp>
    </p:spTree>
    <p:extLst>
      <p:ext uri="{BB962C8B-B14F-4D97-AF65-F5344CB8AC3E}">
        <p14:creationId xmlns:p14="http://schemas.microsoft.com/office/powerpoint/2010/main" val="73160486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32</a:t>
            </a:fld>
            <a:endParaRPr kumimoji="1" lang="ja-JP" altLang="en-US"/>
          </a:p>
        </p:txBody>
      </p:sp>
    </p:spTree>
    <p:extLst>
      <p:ext uri="{BB962C8B-B14F-4D97-AF65-F5344CB8AC3E}">
        <p14:creationId xmlns:p14="http://schemas.microsoft.com/office/powerpoint/2010/main" val="153161679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33</a:t>
            </a:fld>
            <a:endParaRPr kumimoji="1" lang="ja-JP" altLang="en-US"/>
          </a:p>
        </p:txBody>
      </p:sp>
    </p:spTree>
    <p:extLst>
      <p:ext uri="{BB962C8B-B14F-4D97-AF65-F5344CB8AC3E}">
        <p14:creationId xmlns:p14="http://schemas.microsoft.com/office/powerpoint/2010/main" val="250945103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34</a:t>
            </a:fld>
            <a:endParaRPr kumimoji="1" lang="ja-JP" altLang="en-US"/>
          </a:p>
        </p:txBody>
      </p:sp>
    </p:spTree>
    <p:extLst>
      <p:ext uri="{BB962C8B-B14F-4D97-AF65-F5344CB8AC3E}">
        <p14:creationId xmlns:p14="http://schemas.microsoft.com/office/powerpoint/2010/main" val="37359269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35</a:t>
            </a:fld>
            <a:endParaRPr kumimoji="1" lang="ja-JP" altLang="en-US"/>
          </a:p>
        </p:txBody>
      </p:sp>
    </p:spTree>
    <p:extLst>
      <p:ext uri="{BB962C8B-B14F-4D97-AF65-F5344CB8AC3E}">
        <p14:creationId xmlns:p14="http://schemas.microsoft.com/office/powerpoint/2010/main" val="318908165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36</a:t>
            </a:fld>
            <a:endParaRPr kumimoji="1" lang="ja-JP" altLang="en-US"/>
          </a:p>
        </p:txBody>
      </p:sp>
    </p:spTree>
    <p:extLst>
      <p:ext uri="{BB962C8B-B14F-4D97-AF65-F5344CB8AC3E}">
        <p14:creationId xmlns:p14="http://schemas.microsoft.com/office/powerpoint/2010/main" val="270003192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37</a:t>
            </a:fld>
            <a:endParaRPr kumimoji="1" lang="ja-JP" altLang="en-US"/>
          </a:p>
        </p:txBody>
      </p:sp>
    </p:spTree>
    <p:extLst>
      <p:ext uri="{BB962C8B-B14F-4D97-AF65-F5344CB8AC3E}">
        <p14:creationId xmlns:p14="http://schemas.microsoft.com/office/powerpoint/2010/main" val="328626354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38</a:t>
            </a:fld>
            <a:endParaRPr kumimoji="1" lang="ja-JP" altLang="en-US"/>
          </a:p>
        </p:txBody>
      </p:sp>
    </p:spTree>
    <p:extLst>
      <p:ext uri="{BB962C8B-B14F-4D97-AF65-F5344CB8AC3E}">
        <p14:creationId xmlns:p14="http://schemas.microsoft.com/office/powerpoint/2010/main" val="15035458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41</a:t>
            </a:fld>
            <a:endParaRPr kumimoji="1" lang="ja-JP" altLang="en-US"/>
          </a:p>
        </p:txBody>
      </p:sp>
    </p:spTree>
    <p:extLst>
      <p:ext uri="{BB962C8B-B14F-4D97-AF65-F5344CB8AC3E}">
        <p14:creationId xmlns:p14="http://schemas.microsoft.com/office/powerpoint/2010/main" val="256126139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42</a:t>
            </a:fld>
            <a:endParaRPr kumimoji="1" lang="ja-JP" altLang="en-US"/>
          </a:p>
        </p:txBody>
      </p:sp>
    </p:spTree>
    <p:extLst>
      <p:ext uri="{BB962C8B-B14F-4D97-AF65-F5344CB8AC3E}">
        <p14:creationId xmlns:p14="http://schemas.microsoft.com/office/powerpoint/2010/main" val="5653469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a:t>
            </a:fld>
            <a:endParaRPr kumimoji="1" lang="ja-JP" altLang="en-US"/>
          </a:p>
        </p:txBody>
      </p:sp>
    </p:spTree>
    <p:extLst>
      <p:ext uri="{BB962C8B-B14F-4D97-AF65-F5344CB8AC3E}">
        <p14:creationId xmlns:p14="http://schemas.microsoft.com/office/powerpoint/2010/main" val="12616313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43</a:t>
            </a:fld>
            <a:endParaRPr kumimoji="1" lang="ja-JP" altLang="en-US"/>
          </a:p>
        </p:txBody>
      </p:sp>
    </p:spTree>
    <p:extLst>
      <p:ext uri="{BB962C8B-B14F-4D97-AF65-F5344CB8AC3E}">
        <p14:creationId xmlns:p14="http://schemas.microsoft.com/office/powerpoint/2010/main" val="422678825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44</a:t>
            </a:fld>
            <a:endParaRPr kumimoji="1" lang="ja-JP" altLang="en-US"/>
          </a:p>
        </p:txBody>
      </p:sp>
    </p:spTree>
    <p:extLst>
      <p:ext uri="{BB962C8B-B14F-4D97-AF65-F5344CB8AC3E}">
        <p14:creationId xmlns:p14="http://schemas.microsoft.com/office/powerpoint/2010/main" val="188544789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45</a:t>
            </a:fld>
            <a:endParaRPr kumimoji="1" lang="ja-JP" altLang="en-US"/>
          </a:p>
        </p:txBody>
      </p:sp>
    </p:spTree>
    <p:extLst>
      <p:ext uri="{BB962C8B-B14F-4D97-AF65-F5344CB8AC3E}">
        <p14:creationId xmlns:p14="http://schemas.microsoft.com/office/powerpoint/2010/main" val="25595957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46</a:t>
            </a:fld>
            <a:endParaRPr kumimoji="1" lang="ja-JP" altLang="en-US"/>
          </a:p>
        </p:txBody>
      </p:sp>
    </p:spTree>
    <p:extLst>
      <p:ext uri="{BB962C8B-B14F-4D97-AF65-F5344CB8AC3E}">
        <p14:creationId xmlns:p14="http://schemas.microsoft.com/office/powerpoint/2010/main" val="409894978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47</a:t>
            </a:fld>
            <a:endParaRPr kumimoji="1" lang="ja-JP" altLang="en-US"/>
          </a:p>
        </p:txBody>
      </p:sp>
    </p:spTree>
    <p:extLst>
      <p:ext uri="{BB962C8B-B14F-4D97-AF65-F5344CB8AC3E}">
        <p14:creationId xmlns:p14="http://schemas.microsoft.com/office/powerpoint/2010/main" val="33254670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48</a:t>
            </a:fld>
            <a:endParaRPr kumimoji="1" lang="ja-JP" altLang="en-US"/>
          </a:p>
        </p:txBody>
      </p:sp>
    </p:spTree>
    <p:extLst>
      <p:ext uri="{BB962C8B-B14F-4D97-AF65-F5344CB8AC3E}">
        <p14:creationId xmlns:p14="http://schemas.microsoft.com/office/powerpoint/2010/main" val="72973332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49</a:t>
            </a:fld>
            <a:endParaRPr kumimoji="1" lang="ja-JP" altLang="en-US"/>
          </a:p>
        </p:txBody>
      </p:sp>
    </p:spTree>
    <p:extLst>
      <p:ext uri="{BB962C8B-B14F-4D97-AF65-F5344CB8AC3E}">
        <p14:creationId xmlns:p14="http://schemas.microsoft.com/office/powerpoint/2010/main" val="72442843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51</a:t>
            </a:fld>
            <a:endParaRPr kumimoji="1" lang="ja-JP" altLang="en-US"/>
          </a:p>
        </p:txBody>
      </p:sp>
    </p:spTree>
    <p:extLst>
      <p:ext uri="{BB962C8B-B14F-4D97-AF65-F5344CB8AC3E}">
        <p14:creationId xmlns:p14="http://schemas.microsoft.com/office/powerpoint/2010/main" val="425936575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52</a:t>
            </a:fld>
            <a:endParaRPr kumimoji="1" lang="ja-JP" altLang="en-US"/>
          </a:p>
        </p:txBody>
      </p:sp>
    </p:spTree>
    <p:extLst>
      <p:ext uri="{BB962C8B-B14F-4D97-AF65-F5344CB8AC3E}">
        <p14:creationId xmlns:p14="http://schemas.microsoft.com/office/powerpoint/2010/main" val="295937395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53</a:t>
            </a:fld>
            <a:endParaRPr kumimoji="1" lang="ja-JP" altLang="en-US"/>
          </a:p>
        </p:txBody>
      </p:sp>
    </p:spTree>
    <p:extLst>
      <p:ext uri="{BB962C8B-B14F-4D97-AF65-F5344CB8AC3E}">
        <p14:creationId xmlns:p14="http://schemas.microsoft.com/office/powerpoint/2010/main" val="11694680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a:t>
            </a:fld>
            <a:endParaRPr kumimoji="1" lang="ja-JP" altLang="en-US"/>
          </a:p>
        </p:txBody>
      </p:sp>
    </p:spTree>
    <p:extLst>
      <p:ext uri="{BB962C8B-B14F-4D97-AF65-F5344CB8AC3E}">
        <p14:creationId xmlns:p14="http://schemas.microsoft.com/office/powerpoint/2010/main" val="134030463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54</a:t>
            </a:fld>
            <a:endParaRPr kumimoji="1" lang="ja-JP" altLang="en-US"/>
          </a:p>
        </p:txBody>
      </p:sp>
    </p:spTree>
    <p:extLst>
      <p:ext uri="{BB962C8B-B14F-4D97-AF65-F5344CB8AC3E}">
        <p14:creationId xmlns:p14="http://schemas.microsoft.com/office/powerpoint/2010/main" val="239617632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55</a:t>
            </a:fld>
            <a:endParaRPr kumimoji="1" lang="ja-JP" altLang="en-US"/>
          </a:p>
        </p:txBody>
      </p:sp>
    </p:spTree>
    <p:extLst>
      <p:ext uri="{BB962C8B-B14F-4D97-AF65-F5344CB8AC3E}">
        <p14:creationId xmlns:p14="http://schemas.microsoft.com/office/powerpoint/2010/main" val="9382185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a:t>
            </a:fld>
            <a:endParaRPr kumimoji="1" lang="ja-JP" altLang="en-US"/>
          </a:p>
        </p:txBody>
      </p:sp>
    </p:spTree>
    <p:extLst>
      <p:ext uri="{BB962C8B-B14F-4D97-AF65-F5344CB8AC3E}">
        <p14:creationId xmlns:p14="http://schemas.microsoft.com/office/powerpoint/2010/main" val="11885054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7</a:t>
            </a:fld>
            <a:endParaRPr kumimoji="1" lang="ja-JP" altLang="en-US"/>
          </a:p>
        </p:txBody>
      </p:sp>
    </p:spTree>
    <p:extLst>
      <p:ext uri="{BB962C8B-B14F-4D97-AF65-F5344CB8AC3E}">
        <p14:creationId xmlns:p14="http://schemas.microsoft.com/office/powerpoint/2010/main" val="22450242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8</a:t>
            </a:fld>
            <a:endParaRPr kumimoji="1" lang="ja-JP" altLang="en-US"/>
          </a:p>
        </p:txBody>
      </p:sp>
    </p:spTree>
    <p:extLst>
      <p:ext uri="{BB962C8B-B14F-4D97-AF65-F5344CB8AC3E}">
        <p14:creationId xmlns:p14="http://schemas.microsoft.com/office/powerpoint/2010/main" val="22062871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10</a:t>
            </a:fld>
            <a:endParaRPr kumimoji="1" lang="ja-JP" altLang="en-US"/>
          </a:p>
        </p:txBody>
      </p:sp>
    </p:spTree>
    <p:extLst>
      <p:ext uri="{BB962C8B-B14F-4D97-AF65-F5344CB8AC3E}">
        <p14:creationId xmlns:p14="http://schemas.microsoft.com/office/powerpoint/2010/main" val="2399423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3498702" y="2932007"/>
            <a:ext cx="5328592" cy="538609"/>
          </a:xfrm>
        </p:spPr>
        <p:txBody>
          <a:bodyPr wrap="square">
            <a:normAutofit/>
          </a:bodyPr>
          <a:lstStyle>
            <a:lvl1pPr algn="ct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3" name="Subtitle 2"/>
          <p:cNvSpPr>
            <a:spLocks noGrp="1"/>
          </p:cNvSpPr>
          <p:nvPr>
            <p:ph type="subTitle" idx="1"/>
          </p:nvPr>
        </p:nvSpPr>
        <p:spPr>
          <a:xfrm>
            <a:off x="3498702" y="3669365"/>
            <a:ext cx="5328592" cy="2059210"/>
          </a:xfrm>
        </p:spPr>
        <p:txBody>
          <a:bodyPr>
            <a:normAutofit/>
          </a:bodyPr>
          <a:lstStyle>
            <a:lvl1pPr marL="0" indent="0" algn="r">
              <a:buNone/>
              <a:defRPr sz="2400">
                <a:latin typeface="HGP創英角ｺﾞｼｯｸUB" panose="020B0900000000000000" pitchFamily="50" charset="-128"/>
                <a:ea typeface="HGP創英角ｺﾞｼｯｸUB" panose="020B0900000000000000"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17024" y="6525344"/>
            <a:ext cx="504056" cy="288032"/>
          </a:xfrm>
        </p:spPr>
        <p:txBody>
          <a:bodyPr/>
          <a:lstStyle>
            <a:lvl1pPr>
              <a:defRPr sz="12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2178780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2813424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8456045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48651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330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1" name="正方形/長方形 10"/>
          <p:cNvSpPr/>
          <p:nvPr userDrawn="1"/>
        </p:nvSpPr>
        <p:spPr>
          <a:xfrm>
            <a:off x="827584" y="2060848"/>
            <a:ext cx="4248472" cy="576064"/>
          </a:xfrm>
          <a:prstGeom prst="rect">
            <a:avLst/>
          </a:prstGeom>
        </p:spPr>
        <p:txBody>
          <a:bodyPr vert="horz" lIns="91440" tIns="45720" rIns="91440" bIns="45720" rtlCol="0" anchor="ctr">
            <a:normAutofit/>
          </a:bodyPr>
          <a:lstStyle/>
          <a:p>
            <a:pPr lvl="0" indent="0" defTabSz="914400">
              <a:lnSpc>
                <a:spcPct val="90000"/>
              </a:lnSpc>
              <a:spcBef>
                <a:spcPts val="1000"/>
              </a:spcBef>
              <a:buFont typeface="Arial" panose="020B0604020202020204" pitchFamily="34" charset="0"/>
              <a:buNone/>
            </a:pPr>
            <a:r>
              <a:rPr kumimoji="1" lang="en-US" altLang="ja-JP" sz="3200" b="1" dirty="0">
                <a:solidFill>
                  <a:schemeClr val="tx1"/>
                </a:solidFill>
                <a:latin typeface="Arial" panose="020B0604020202020204" pitchFamily="34" charset="0"/>
                <a:cs typeface="Arial" panose="020B0604020202020204" pitchFamily="34" charset="0"/>
              </a:rPr>
              <a:t>Contents</a:t>
            </a:r>
            <a:endParaRPr kumimoji="1" lang="ja-JP" altLang="en-US" sz="3200" b="1" dirty="0">
              <a:solidFill>
                <a:schemeClr val="tx1"/>
              </a:solidFill>
              <a:latin typeface="Arial" panose="020B0604020202020204" pitchFamily="34" charset="0"/>
              <a:cs typeface="Arial" panose="020B0604020202020204" pitchFamily="34" charset="0"/>
            </a:endParaRPr>
          </a:p>
        </p:txBody>
      </p:sp>
      <p:sp>
        <p:nvSpPr>
          <p:cNvPr id="13" name="テキスト プレースホルダー 12"/>
          <p:cNvSpPr>
            <a:spLocks noGrp="1"/>
          </p:cNvSpPr>
          <p:nvPr>
            <p:ph type="body" sz="quarter" idx="13"/>
          </p:nvPr>
        </p:nvSpPr>
        <p:spPr>
          <a:xfrm>
            <a:off x="1259632" y="2996952"/>
            <a:ext cx="6912768" cy="2664296"/>
          </a:xfrm>
        </p:spPr>
        <p:txBody>
          <a:bodyPr/>
          <a:lstStyle>
            <a:lvl1pPr>
              <a:defRPr>
                <a:latin typeface="HGP創英角ｺﾞｼｯｸUB" panose="020B0900000000000000" pitchFamily="50" charset="-128"/>
                <a:ea typeface="HGP創英角ｺﾞｼｯｸUB" panose="020B0900000000000000" pitchFamily="50" charset="-128"/>
              </a:defRPr>
            </a:lvl1pPr>
            <a:lvl2pPr>
              <a:defRPr>
                <a:latin typeface="HGP創英角ｺﾞｼｯｸUB" panose="020B0900000000000000" pitchFamily="50" charset="-128"/>
                <a:ea typeface="HGP創英角ｺﾞｼｯｸUB" panose="020B0900000000000000" pitchFamily="50" charset="-128"/>
              </a:defRPr>
            </a:lvl2pPr>
            <a:lvl3pPr>
              <a:defRPr>
                <a:latin typeface="HGP創英角ｺﾞｼｯｸUB" panose="020B0900000000000000" pitchFamily="50" charset="-128"/>
                <a:ea typeface="HGP創英角ｺﾞｼｯｸUB" panose="020B0900000000000000" pitchFamily="50" charset="-128"/>
              </a:defRPr>
            </a:lvl3pPr>
            <a:lvl4pPr>
              <a:defRPr>
                <a:latin typeface="HGP創英角ｺﾞｼｯｸUB" panose="020B0900000000000000" pitchFamily="50" charset="-128"/>
                <a:ea typeface="HGP創英角ｺﾞｼｯｸUB" panose="020B0900000000000000" pitchFamily="50" charset="-128"/>
              </a:defRPr>
            </a:lvl4pPr>
            <a:lvl5pPr>
              <a:defRPr>
                <a:latin typeface="HGP創英角ｺﾞｼｯｸUB" panose="020B0900000000000000" pitchFamily="50" charset="-128"/>
                <a:ea typeface="HGP創英角ｺﾞｼｯｸUB" panose="020B0900000000000000" pitchFamily="50" charset="-128"/>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37805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924944"/>
            <a:ext cx="5328592" cy="538609"/>
          </a:xfrm>
        </p:spPr>
        <p:txBody>
          <a:bodyPr wrap="square">
            <a:normAutofit/>
          </a:bodyPr>
          <a:lstStyle>
            <a:lvl1pP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1974401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1520" y="297110"/>
            <a:ext cx="8640960" cy="424732"/>
          </a:xfrm>
          <a:ln>
            <a:noFill/>
          </a:ln>
        </p:spPr>
        <p:txBody>
          <a:bodyPr vert="horz" lIns="91440" tIns="45720" rIns="91440" bIns="45720" rtlCol="0" anchor="ctr">
            <a:normAutofit fontScale="70000" lnSpcReduction="20000"/>
          </a:bodyPr>
          <a:lstStyle>
            <a:lvl1pPr>
              <a:defRPr lang="en-US" sz="2400" dirty="0">
                <a:latin typeface="+mn-ea"/>
                <a:ea typeface="+mn-ea"/>
              </a:defRPr>
            </a:lvl1pPr>
          </a:lstStyle>
          <a:p>
            <a:pPr marL="0" lvl="0"/>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a:p>
        </p:txBody>
      </p:sp>
      <p:sp>
        <p:nvSpPr>
          <p:cNvPr id="7" name="正方形/長方形 11"/>
          <p:cNvSpPr>
            <a:spLocks noChangeArrowheads="1"/>
          </p:cNvSpPr>
          <p:nvPr userDrawn="1"/>
        </p:nvSpPr>
        <p:spPr bwMode="gray">
          <a:xfrm>
            <a:off x="1" y="739775"/>
            <a:ext cx="9144000" cy="74485"/>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endParaRPr lang="ja-JP" altLang="en-US"/>
          </a:p>
        </p:txBody>
      </p:sp>
    </p:spTree>
    <p:extLst>
      <p:ext uri="{BB962C8B-B14F-4D97-AF65-F5344CB8AC3E}">
        <p14:creationId xmlns:p14="http://schemas.microsoft.com/office/powerpoint/2010/main" val="340102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587513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234066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p>
            <a:r>
              <a:rPr kumimoji="1" lang="en-US" altLang="ja-JP"/>
              <a:t>Copyright</a:t>
            </a:r>
            <a:endParaRPr kumimoji="1" lang="ja-JP" altLang="en-US"/>
          </a:p>
        </p:txBody>
      </p:sp>
      <p:sp>
        <p:nvSpPr>
          <p:cNvPr id="9" name="Slide Number Placeholder 8"/>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121691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r>
              <a:rPr kumimoji="1" lang="en-US" altLang="ja-JP"/>
              <a:t>Copyright</a:t>
            </a:r>
            <a:endParaRPr kumimoji="1" lang="ja-JP" altLang="en-US"/>
          </a:p>
        </p:txBody>
      </p:sp>
      <p:sp>
        <p:nvSpPr>
          <p:cNvPr id="5" name="Slide Number Placeholder 4"/>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945427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r>
              <a:rPr kumimoji="1" lang="en-US" altLang="ja-JP"/>
              <a:t>Copyright</a:t>
            </a:r>
            <a:endParaRPr kumimoji="1" lang="ja-JP" altLang="en-US"/>
          </a:p>
        </p:txBody>
      </p:sp>
      <p:sp>
        <p:nvSpPr>
          <p:cNvPr id="4" name="Slide Number Placeholder 3"/>
          <p:cNvSpPr>
            <a:spLocks noGrp="1"/>
          </p:cNvSpPr>
          <p:nvPr>
            <p:ph type="sldNum" sz="quarter" idx="12"/>
          </p:nvPr>
        </p:nvSpPr>
        <p:spPr>
          <a:xfrm>
            <a:off x="8604448" y="6525344"/>
            <a:ext cx="504056" cy="288032"/>
          </a:xfrm>
        </p:spPr>
        <p:txBody>
          <a:bodyPr vert="horz" lIns="91440" tIns="45720" rIns="91440" bIns="45720" rtlCol="0" anchor="ctr"/>
          <a:lstStyle>
            <a:lvl1pPr>
              <a:defRPr kumimoji="1" lang="ja-JP" altLang="en-US" sz="1400" smtClean="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lang="en-US" altLang="ja-JP" smtClean="0"/>
              <a:pPr/>
              <a:t>‹#›</a:t>
            </a:fld>
            <a:endParaRPr lang="en-US" altLang="ja-JP"/>
          </a:p>
        </p:txBody>
      </p:sp>
    </p:spTree>
    <p:extLst>
      <p:ext uri="{BB962C8B-B14F-4D97-AF65-F5344CB8AC3E}">
        <p14:creationId xmlns:p14="http://schemas.microsoft.com/office/powerpoint/2010/main" val="3073909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Copyright</a:t>
            </a:r>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475292831"/>
      </p:ext>
    </p:extLst>
  </p:cSld>
  <p:clrMap bg1="lt1" tx1="dk1" bg2="lt2" tx2="dk2" accent1="accent1" accent2="accent2" accent3="accent3" accent4="accent4" accent5="accent5" accent6="accent6" hlink="hlink" folHlink="folHlink"/>
  <p:sldLayoutIdLst>
    <p:sldLayoutId id="2147483661" r:id="rId1"/>
    <p:sldLayoutId id="2147483674" r:id="rId2"/>
    <p:sldLayoutId id="2147483672"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8" Type="http://schemas.openxmlformats.org/officeDocument/2006/relationships/hyperlink" Target="https://www.j-lis.go.jp/data/open/cnt/3/1504/1/guide.pdf" TargetMode="External"/><Relationship Id="rId3" Type="http://schemas.openxmlformats.org/officeDocument/2006/relationships/hyperlink" Target="https://catalog.data.vled.or.jp/dataset/opendata-seminar04/resource/21e7a2cf-fef0-450c-9ba8-cc1f7b2ea5d2" TargetMode="External"/><Relationship Id="rId7" Type="http://schemas.openxmlformats.org/officeDocument/2006/relationships/hyperlink" Target="http://www.vled.or.jp/results/OpenDataGuide_v21_fix.pdf" TargetMode="External"/><Relationship Id="rId2" Type="http://schemas.openxmlformats.org/officeDocument/2006/relationships/notesSlide" Target="../notesSlides/notesSlide51.xml"/><Relationship Id="rId1" Type="http://schemas.openxmlformats.org/officeDocument/2006/relationships/slideLayout" Target="../slideLayouts/slideLayout4.xml"/><Relationship Id="rId6" Type="http://schemas.openxmlformats.org/officeDocument/2006/relationships/hyperlink" Target="https://cio.go.jp/sites/default/files/uploads/documents/opendata_lg_enquete_201612.xlsx" TargetMode="External"/><Relationship Id="rId5" Type="http://schemas.openxmlformats.org/officeDocument/2006/relationships/hyperlink" Target="https://cio.go.jp/sites/default/files/uploads/documents/data_shishin.pdf" TargetMode="External"/><Relationship Id="rId10" Type="http://schemas.openxmlformats.org/officeDocument/2006/relationships/hyperlink" Target="https://creativecommons.jp/od_faq/" TargetMode="External"/><Relationship Id="rId4" Type="http://schemas.openxmlformats.org/officeDocument/2006/relationships/hyperlink" Target="https://cio.go.jp/sites/default/files/uploads/documents/opendata_tebikisyo.pptx" TargetMode="External"/><Relationship Id="rId9" Type="http://schemas.openxmlformats.org/officeDocument/2006/relationships/hyperlink" Target="https://creativecommons.jp/faq/"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smtClean="0"/>
              <a:t>～第</a:t>
            </a:r>
            <a:r>
              <a:rPr lang="en-US" altLang="ja-JP" dirty="0" smtClean="0"/>
              <a:t>2</a:t>
            </a:r>
            <a:r>
              <a:rPr lang="ja-JP" altLang="en-US" dirty="0" smtClean="0"/>
              <a:t>部　オープンデータ</a:t>
            </a:r>
            <a:r>
              <a:rPr lang="ja-JP" altLang="en-US" dirty="0"/>
              <a:t>を公開するための</a:t>
            </a:r>
            <a:r>
              <a:rPr lang="ja-JP" altLang="en-US" dirty="0" smtClean="0"/>
              <a:t>手順</a:t>
            </a:r>
            <a:r>
              <a:rPr lang="ja-JP" altLang="en-US" dirty="0"/>
              <a:t>～</a:t>
            </a:r>
          </a:p>
        </p:txBody>
      </p:sp>
      <p:sp>
        <p:nvSpPr>
          <p:cNvPr id="3" name="テキスト ボックス 2"/>
          <p:cNvSpPr txBox="1"/>
          <p:nvPr/>
        </p:nvSpPr>
        <p:spPr>
          <a:xfrm>
            <a:off x="179512" y="188640"/>
            <a:ext cx="1152128" cy="369332"/>
          </a:xfrm>
          <a:prstGeom prst="rect">
            <a:avLst/>
          </a:prstGeom>
          <a:noFill/>
          <a:ln>
            <a:solidFill>
              <a:schemeClr val="tx1"/>
            </a:solidFill>
          </a:ln>
        </p:spPr>
        <p:txBody>
          <a:bodyPr wrap="square" rtlCol="0">
            <a:spAutoFit/>
          </a:bodyPr>
          <a:lstStyle/>
          <a:p>
            <a:pPr algn="ctr"/>
            <a:r>
              <a:rPr kumimoji="1" lang="ja-JP" altLang="en-US" dirty="0" smtClean="0"/>
              <a:t>講義③</a:t>
            </a:r>
            <a:endParaRPr kumimoji="1" lang="ja-JP" altLang="en-US" dirty="0"/>
          </a:p>
        </p:txBody>
      </p:sp>
      <p:sp>
        <p:nvSpPr>
          <p:cNvPr id="5" name="正方形/長方形 4"/>
          <p:cNvSpPr/>
          <p:nvPr/>
        </p:nvSpPr>
        <p:spPr>
          <a:xfrm>
            <a:off x="1979712" y="5949280"/>
            <a:ext cx="6984776" cy="576064"/>
          </a:xfrm>
          <a:prstGeom prst="rect">
            <a:avLst/>
          </a:prstGeom>
          <a:ln>
            <a:solidFill>
              <a:schemeClr val="accent1"/>
            </a:solidFill>
            <a:prstDash val="sysDash"/>
          </a:ln>
        </p:spPr>
        <p:txBody>
          <a:bodyPr wrap="square">
            <a:noAutofit/>
          </a:bodyPr>
          <a:lstStyle/>
          <a:p>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本書は、クリエイティブ・コモンズ 表示</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4.0</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国際 </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(CC BY 4.0) </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にしたがって</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利用いただけます</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 (http</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creativecommons.org/licenses/by/4.0/legalcode.ja)</a:t>
            </a:r>
            <a:endParaRPr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6" name="図 3"/>
          <p:cNvPicPr>
            <a:picLocks noChangeAspect="1"/>
          </p:cNvPicPr>
          <p:nvPr/>
        </p:nvPicPr>
        <p:blipFill>
          <a:blip r:embed="rId3"/>
          <a:srcRect/>
          <a:stretch>
            <a:fillRect/>
          </a:stretch>
        </p:blipFill>
        <p:spPr bwMode="auto">
          <a:xfrm>
            <a:off x="179512" y="5949280"/>
            <a:ext cx="1690696" cy="596716"/>
          </a:xfrm>
          <a:prstGeom prst="rect">
            <a:avLst/>
          </a:prstGeom>
          <a:noFill/>
          <a:ln w="9525">
            <a:noFill/>
            <a:miter lim="800000"/>
            <a:headEnd/>
            <a:tailEnd/>
          </a:ln>
        </p:spPr>
      </p:pic>
      <p:sp>
        <p:nvSpPr>
          <p:cNvPr id="7"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2699792" y="4437112"/>
            <a:ext cx="6120680" cy="432048"/>
          </a:xfrm>
          <a:prstGeom prst="rect">
            <a:avLst/>
          </a:prstGeom>
        </p:spPr>
        <p:txBody>
          <a:bodyPr vert="horz" lIns="91440" tIns="45720" rIns="91440" bIns="45720" rtlCol="0">
            <a:normAutofit/>
          </a:bodyPr>
          <a:lstStyle>
            <a:lvl1pPr indent="0" algn="r" defTabSz="914400">
              <a:lnSpc>
                <a:spcPct val="90000"/>
              </a:lnSpc>
              <a:spcBef>
                <a:spcPts val="1000"/>
              </a:spcBef>
              <a:buFont typeface="Arial" panose="020B0604020202020204" pitchFamily="34" charset="0"/>
              <a:buNone/>
              <a:defRPr kumimoji="1" sz="2400">
                <a:latin typeface="HGP創英角ｺﾞｼｯｸUB" panose="020B0900000000000000" pitchFamily="50" charset="-128"/>
                <a:ea typeface="HGP創英角ｺﾞｼｯｸUB" panose="020B0900000000000000" pitchFamily="50" charset="-128"/>
              </a:defRPr>
            </a:lvl1pPr>
            <a:lvl2pPr indent="0" algn="ctr" defTabSz="914400">
              <a:lnSpc>
                <a:spcPct val="90000"/>
              </a:lnSpc>
              <a:spcBef>
                <a:spcPts val="500"/>
              </a:spcBef>
              <a:buFont typeface="Arial" panose="020B0604020202020204" pitchFamily="34" charset="0"/>
              <a:buNone/>
              <a:defRPr kumimoji="1" sz="2000"/>
            </a:lvl2pPr>
            <a:lvl3pPr indent="0" algn="ctr" defTabSz="914400">
              <a:lnSpc>
                <a:spcPct val="90000"/>
              </a:lnSpc>
              <a:spcBef>
                <a:spcPts val="500"/>
              </a:spcBef>
              <a:buFont typeface="Arial" panose="020B0604020202020204" pitchFamily="34" charset="0"/>
              <a:buNone/>
              <a:defRPr kumimoji="1"/>
            </a:lvl3pPr>
            <a:lvl4pPr indent="0" algn="ctr" defTabSz="914400">
              <a:lnSpc>
                <a:spcPct val="90000"/>
              </a:lnSpc>
              <a:spcBef>
                <a:spcPts val="500"/>
              </a:spcBef>
              <a:buFont typeface="Arial" panose="020B0604020202020204" pitchFamily="34" charset="0"/>
              <a:buNone/>
              <a:defRPr kumimoji="1" sz="1600"/>
            </a:lvl4pPr>
            <a:lvl5pPr indent="0" algn="ctr" defTabSz="914400">
              <a:lnSpc>
                <a:spcPct val="90000"/>
              </a:lnSpc>
              <a:spcBef>
                <a:spcPts val="500"/>
              </a:spcBef>
              <a:buFont typeface="Arial" panose="020B0604020202020204" pitchFamily="34" charset="0"/>
              <a:buNone/>
              <a:defRPr kumimoji="1" sz="1600"/>
            </a:lvl5pPr>
            <a:lvl6pPr indent="0" algn="ctr" defTabSz="914400">
              <a:lnSpc>
                <a:spcPct val="90000"/>
              </a:lnSpc>
              <a:spcBef>
                <a:spcPts val="500"/>
              </a:spcBef>
              <a:buFont typeface="Arial" panose="020B0604020202020204" pitchFamily="34" charset="0"/>
              <a:buNone/>
              <a:defRPr kumimoji="1" sz="1600"/>
            </a:lvl6pPr>
            <a:lvl7pPr indent="0" algn="ctr" defTabSz="914400">
              <a:lnSpc>
                <a:spcPct val="90000"/>
              </a:lnSpc>
              <a:spcBef>
                <a:spcPts val="500"/>
              </a:spcBef>
              <a:buFont typeface="Arial" panose="020B0604020202020204" pitchFamily="34" charset="0"/>
              <a:buNone/>
              <a:defRPr kumimoji="1" sz="1600"/>
            </a:lvl7pPr>
            <a:lvl8pPr indent="0" algn="ctr" defTabSz="914400">
              <a:lnSpc>
                <a:spcPct val="90000"/>
              </a:lnSpc>
              <a:spcBef>
                <a:spcPts val="500"/>
              </a:spcBef>
              <a:buFont typeface="Arial" panose="020B0604020202020204" pitchFamily="34" charset="0"/>
              <a:buNone/>
              <a:defRPr kumimoji="1" sz="1600"/>
            </a:lvl8pPr>
            <a:lvl9pPr indent="0" algn="ctr" defTabSz="914400">
              <a:lnSpc>
                <a:spcPct val="90000"/>
              </a:lnSpc>
              <a:spcBef>
                <a:spcPts val="500"/>
              </a:spcBef>
              <a:buFont typeface="Arial" panose="020B0604020202020204" pitchFamily="34" charset="0"/>
              <a:buNone/>
              <a:defRPr kumimoji="1" sz="1600"/>
            </a:lvl9pPr>
          </a:lstStyle>
          <a:p>
            <a:r>
              <a:rPr lang="ja-JP" altLang="en-US" sz="2000" dirty="0"/>
              <a:t>総務省</a:t>
            </a:r>
          </a:p>
        </p:txBody>
      </p:sp>
    </p:spTree>
    <p:extLst>
      <p:ext uri="{BB962C8B-B14F-4D97-AF65-F5344CB8AC3E}">
        <p14:creationId xmlns:p14="http://schemas.microsoft.com/office/powerpoint/2010/main" val="30797171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smtClean="0"/>
              <a:t>２．オープンデータを公開するための基本的な作業</a:t>
            </a:r>
            <a:endParaRPr lang="ja-JP" altLang="en-US" dirty="0"/>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9</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smtClean="0"/>
              <a:t>４．オープンデータを継続していくための取り組み</a:t>
            </a:r>
            <a:endParaRPr lang="ja-JP" altLang="en-US" dirty="0"/>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smtClean="0"/>
              <a:t>４．</a:t>
            </a:r>
            <a:r>
              <a:rPr lang="en-US" altLang="ja-JP" dirty="0" smtClean="0"/>
              <a:t>【</a:t>
            </a:r>
            <a:r>
              <a:rPr lang="ja-JP" altLang="en-US" dirty="0" smtClean="0"/>
              <a:t>補足</a:t>
            </a:r>
            <a:r>
              <a:rPr lang="en-US" altLang="ja-JP" dirty="0" smtClean="0"/>
              <a:t>】e-learning</a:t>
            </a:r>
            <a:r>
              <a:rPr lang="ja-JP" altLang="en-US" dirty="0" smtClean="0"/>
              <a:t>の紹介</a:t>
            </a:r>
            <a:endParaRPr lang="ja-JP" altLang="en-US" dirty="0"/>
          </a:p>
        </p:txBody>
      </p:sp>
    </p:spTree>
    <p:extLst>
      <p:ext uri="{BB962C8B-B14F-4D97-AF65-F5344CB8AC3E}">
        <p14:creationId xmlns:p14="http://schemas.microsoft.com/office/powerpoint/2010/main" val="4354600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611560" y="3140968"/>
            <a:ext cx="8064896" cy="432048"/>
          </a:xfrm>
          <a:prstGeom prst="rect">
            <a:avLst/>
          </a:prstGeom>
          <a:noFill/>
          <a:ln w="9525">
            <a:noFill/>
            <a:miter lim="800000"/>
            <a:headEnd/>
            <a:tailEnd/>
          </a:ln>
          <a:effectLst/>
        </p:spPr>
        <p:txBody>
          <a:bodyPr wrap="none">
            <a:noAutofit/>
          </a:bodyPr>
          <a:lstStyle/>
          <a:p>
            <a:pPr>
              <a:lnSpc>
                <a:spcPct val="100000"/>
              </a:lnSpc>
            </a:pPr>
            <a:r>
              <a:rPr lang="ja-JP" altLang="en-US" sz="2200" dirty="0" smtClean="0">
                <a:latin typeface="+mj-ea"/>
                <a:ea typeface="+mj-ea"/>
              </a:rPr>
              <a:t>２．オープンデータを公開するための基本的な作業</a:t>
            </a:r>
            <a:endParaRPr lang="ja-JP" altLang="en-US" sz="2200" dirty="0">
              <a:latin typeface="+mj-ea"/>
              <a:ea typeface="+mj-ea"/>
            </a:endParaRP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3645024"/>
            <a:ext cx="7776864" cy="432048"/>
          </a:xfrm>
          <a:prstGeom prst="rect">
            <a:avLst/>
          </a:prstGeom>
          <a:noFill/>
          <a:ln w="9525">
            <a:noFill/>
            <a:miter lim="800000"/>
            <a:headEnd/>
            <a:tailEnd/>
          </a:ln>
          <a:effectLst/>
        </p:spPr>
        <p:txBody>
          <a:bodyPr wrap="none">
            <a:noAutofit/>
          </a:bodyPr>
          <a:lstStyle/>
          <a:p>
            <a:pPr>
              <a:lnSpc>
                <a:spcPct val="100000"/>
              </a:lnSpc>
            </a:pPr>
            <a:r>
              <a:rPr lang="en-US" altLang="ja-JP" sz="2200" dirty="0" smtClean="0">
                <a:latin typeface="+mj-ea"/>
              </a:rPr>
              <a:t>(1) </a:t>
            </a:r>
            <a:r>
              <a:rPr lang="ja-JP" altLang="en-US" sz="2200" dirty="0" smtClean="0">
                <a:latin typeface="+mj-ea"/>
              </a:rPr>
              <a:t>利用ルールと一緒に公開する</a:t>
            </a:r>
            <a:endParaRPr lang="ja-JP" altLang="en-US" sz="2200" dirty="0">
              <a:latin typeface="+mj-ea"/>
              <a:ea typeface="+mj-ea"/>
            </a:endParaRPr>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5157192"/>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smtClean="0"/>
              <a:t>(4) </a:t>
            </a:r>
            <a:r>
              <a:rPr lang="ja-JP" altLang="en-US" dirty="0" smtClean="0"/>
              <a:t>よりオープンデータに適したデータにする</a:t>
            </a:r>
            <a:endParaRPr lang="ja-JP" altLang="en-US" dirty="0"/>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10</a:t>
            </a:fld>
            <a:endParaRPr kumimoji="1" lang="ja-JP" altLang="en-US" dirty="0"/>
          </a:p>
        </p:txBody>
      </p:sp>
      <p:sp>
        <p:nvSpPr>
          <p:cNvPr id="7"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149080"/>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smtClean="0"/>
              <a:t>(2) </a:t>
            </a:r>
            <a:r>
              <a:rPr lang="ja-JP" altLang="en-US" dirty="0" smtClean="0"/>
              <a:t>利用ルールを整備する</a:t>
            </a:r>
            <a:endParaRPr lang="ja-JP" altLang="en-US" dirty="0"/>
          </a:p>
        </p:txBody>
      </p:sp>
      <p:sp>
        <p:nvSpPr>
          <p:cNvPr id="10"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653136"/>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smtClean="0"/>
              <a:t>(3) </a:t>
            </a:r>
            <a:r>
              <a:rPr lang="ja-JP" altLang="en-US" dirty="0" smtClean="0"/>
              <a:t>公開するデータ</a:t>
            </a:r>
            <a:r>
              <a:rPr lang="ja-JP" altLang="en-US" dirty="0"/>
              <a:t>を選ぶ</a:t>
            </a:r>
          </a:p>
        </p:txBody>
      </p:sp>
    </p:spTree>
    <p:extLst>
      <p:ext uri="{BB962C8B-B14F-4D97-AF65-F5344CB8AC3E}">
        <p14:creationId xmlns:p14="http://schemas.microsoft.com/office/powerpoint/2010/main" val="36152125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２．オープンデータを公開するための基本的な作業</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11</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mn-ea"/>
              </a:rPr>
              <a:t>もうホームページ</a:t>
            </a:r>
            <a:r>
              <a:rPr kumimoji="1" lang="ja-JP" altLang="en-US" b="1" dirty="0">
                <a:solidFill>
                  <a:schemeClr val="tx1"/>
                </a:solidFill>
                <a:latin typeface="+mn-ea"/>
              </a:rPr>
              <a:t>に情報</a:t>
            </a:r>
            <a:r>
              <a:rPr kumimoji="1" lang="ja-JP" altLang="en-US" b="1" dirty="0" smtClean="0">
                <a:solidFill>
                  <a:schemeClr val="tx1"/>
                </a:solidFill>
                <a:latin typeface="+mn-ea"/>
              </a:rPr>
              <a:t>は</a:t>
            </a:r>
            <a:endParaRPr kumimoji="1" lang="en-US" altLang="ja-JP" b="1" dirty="0" smtClean="0">
              <a:solidFill>
                <a:schemeClr val="tx1"/>
              </a:solidFill>
              <a:latin typeface="+mn-ea"/>
            </a:endParaRPr>
          </a:p>
          <a:p>
            <a:pPr algn="ctr"/>
            <a:r>
              <a:rPr kumimoji="1" lang="ja-JP" altLang="en-US" b="1" dirty="0" smtClean="0">
                <a:solidFill>
                  <a:schemeClr val="tx1"/>
                </a:solidFill>
                <a:latin typeface="+mn-ea"/>
              </a:rPr>
              <a:t>記載</a:t>
            </a:r>
            <a:r>
              <a:rPr kumimoji="1" lang="ja-JP" altLang="en-US" b="1" dirty="0">
                <a:solidFill>
                  <a:schemeClr val="tx1"/>
                </a:solidFill>
                <a:latin typeface="+mn-ea"/>
              </a:rPr>
              <a:t>して</a:t>
            </a:r>
            <a:r>
              <a:rPr kumimoji="1" lang="ja-JP" altLang="en-US" b="1" dirty="0" smtClean="0">
                <a:solidFill>
                  <a:schemeClr val="tx1"/>
                </a:solidFill>
                <a:latin typeface="+mn-ea"/>
              </a:rPr>
              <a:t>いるけど</a:t>
            </a:r>
            <a:endParaRPr kumimoji="1" lang="en-US" altLang="ja-JP" b="1" dirty="0" smtClean="0">
              <a:solidFill>
                <a:schemeClr val="tx1"/>
              </a:solidFill>
              <a:latin typeface="+mn-ea"/>
            </a:endParaRPr>
          </a:p>
          <a:p>
            <a:pPr algn="ctr"/>
            <a:r>
              <a:rPr kumimoji="1" lang="ja-JP" altLang="en-US" b="1" dirty="0" smtClean="0">
                <a:solidFill>
                  <a:schemeClr val="tx1"/>
                </a:solidFill>
                <a:latin typeface="+mn-ea"/>
              </a:rPr>
              <a:t>それ</a:t>
            </a:r>
            <a:r>
              <a:rPr kumimoji="1" lang="ja-JP" altLang="en-US" b="1" dirty="0">
                <a:solidFill>
                  <a:schemeClr val="tx1"/>
                </a:solidFill>
                <a:latin typeface="+mn-ea"/>
              </a:rPr>
              <a:t>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4" name="テキスト ボックス 13"/>
          <p:cNvSpPr txBox="1"/>
          <p:nvPr/>
        </p:nvSpPr>
        <p:spPr>
          <a:xfrm>
            <a:off x="4355976" y="908720"/>
            <a:ext cx="4536504" cy="1728192"/>
          </a:xfrm>
          <a:prstGeom prst="rect">
            <a:avLst/>
          </a:prstGeom>
          <a:noFill/>
          <a:ln>
            <a:noFill/>
          </a:ln>
        </p:spPr>
        <p:txBody>
          <a:bodyPr wrap="square" rtlCol="0" anchor="t">
            <a:noAutofit/>
          </a:bodyPr>
          <a:lstStyle>
            <a:defPPr>
              <a:defRPr lang="en-US"/>
            </a:defPPr>
            <a:lvl1pPr>
              <a:defRPr kumimoji="1" sz="2000">
                <a:latin typeface="+mn-ea"/>
              </a:defRPr>
            </a:lvl1pPr>
          </a:lstStyle>
          <a:p>
            <a:r>
              <a:rPr lang="ja-JP" altLang="en-US" dirty="0" smtClean="0"/>
              <a:t>２章では、このような疑問に対して、</a:t>
            </a:r>
            <a:endParaRPr lang="en-US" altLang="ja-JP" dirty="0" smtClean="0"/>
          </a:p>
          <a:p>
            <a:r>
              <a:rPr lang="ja-JP" altLang="en-US" dirty="0" smtClean="0"/>
              <a:t>実際にどのような作業が必要となるかについてご説明します。</a:t>
            </a:r>
            <a:endParaRPr lang="en-US" altLang="ja-JP" dirty="0"/>
          </a:p>
        </p:txBody>
      </p:sp>
      <p:grpSp>
        <p:nvGrpSpPr>
          <p:cNvPr id="30" name="グループ化 29"/>
          <p:cNvGrpSpPr>
            <a:grpSpLocks noChangeAspect="1"/>
          </p:cNvGrpSpPr>
          <p:nvPr/>
        </p:nvGrpSpPr>
        <p:grpSpPr>
          <a:xfrm>
            <a:off x="323528" y="1628800"/>
            <a:ext cx="879256" cy="1152128"/>
            <a:chOff x="6825208" y="1412776"/>
            <a:chExt cx="2088232" cy="2736304"/>
          </a:xfrm>
        </p:grpSpPr>
        <p:sp>
          <p:nvSpPr>
            <p:cNvPr id="31" name="台形 3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フリーフォーム 3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0" name="グループ化 39"/>
          <p:cNvGrpSpPr>
            <a:grpSpLocks noChangeAspect="1"/>
          </p:cNvGrpSpPr>
          <p:nvPr/>
        </p:nvGrpSpPr>
        <p:grpSpPr>
          <a:xfrm>
            <a:off x="323528" y="5517232"/>
            <a:ext cx="879256" cy="1152128"/>
            <a:chOff x="6825208" y="1412776"/>
            <a:chExt cx="2088232" cy="2736304"/>
          </a:xfrm>
        </p:grpSpPr>
        <p:sp>
          <p:nvSpPr>
            <p:cNvPr id="41" name="台形 4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2" name="楕円 4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3" name="フリーフォーム 4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0316127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２．オープンデータを公開するための基本的な作業</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12</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1628800"/>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0" name="右矢印 29"/>
          <p:cNvSpPr/>
          <p:nvPr/>
        </p:nvSpPr>
        <p:spPr>
          <a:xfrm>
            <a:off x="3707904" y="1052736"/>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p:nvSpPr>
        <p:spPr>
          <a:xfrm>
            <a:off x="4139952" y="1052736"/>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利用者が</a:t>
            </a:r>
            <a:r>
              <a:rPr lang="ja-JP" altLang="en-US" dirty="0" smtClean="0">
                <a:solidFill>
                  <a:schemeClr val="tx1"/>
                </a:solidFill>
              </a:rPr>
              <a:t>データの加工や再配布等を行なえないと思われる可能性</a:t>
            </a:r>
            <a:r>
              <a:rPr lang="ja-JP" altLang="en-US" dirty="0">
                <a:solidFill>
                  <a:schemeClr val="tx1"/>
                </a:solidFill>
              </a:rPr>
              <a:t>が</a:t>
            </a:r>
            <a:r>
              <a:rPr lang="ja-JP" altLang="en-US" dirty="0" smtClean="0">
                <a:solidFill>
                  <a:schemeClr val="tx1"/>
                </a:solidFill>
              </a:rPr>
              <a:t>あるため、二次</a:t>
            </a:r>
            <a:r>
              <a:rPr lang="ja-JP" altLang="en-US" dirty="0">
                <a:solidFill>
                  <a:schemeClr val="tx1"/>
                </a:solidFill>
              </a:rPr>
              <a:t>利用が可能なデータであることを提示する必要があります。</a:t>
            </a:r>
            <a:endParaRPr lang="en-US" altLang="ja-JP" dirty="0">
              <a:solidFill>
                <a:schemeClr val="tx1"/>
              </a:solidFill>
            </a:endParaRPr>
          </a:p>
        </p:txBody>
      </p:sp>
      <p:sp>
        <p:nvSpPr>
          <p:cNvPr id="32" name="額縁 31"/>
          <p:cNvSpPr/>
          <p:nvPr/>
        </p:nvSpPr>
        <p:spPr>
          <a:xfrm>
            <a:off x="5292080" y="2348880"/>
            <a:ext cx="3672408"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smtClean="0">
                <a:latin typeface="+mn-ea"/>
              </a:rPr>
              <a:t>(1) </a:t>
            </a:r>
            <a:r>
              <a:rPr lang="ja-JP" altLang="en-US" dirty="0" smtClean="0">
                <a:latin typeface="+mn-ea"/>
              </a:rPr>
              <a:t>利用ルールと一緒に公開する</a:t>
            </a:r>
            <a:endParaRPr lang="ja-JP" altLang="en-US" dirty="0">
              <a:latin typeface="+mn-ea"/>
            </a:endParaRPr>
          </a:p>
        </p:txBody>
      </p:sp>
      <p:sp>
        <p:nvSpPr>
          <p:cNvPr id="33" name="Freeform 134"/>
          <p:cNvSpPr>
            <a:spLocks/>
          </p:cNvSpPr>
          <p:nvPr/>
        </p:nvSpPr>
        <p:spPr bwMode="auto">
          <a:xfrm flipV="1">
            <a:off x="4644008" y="227687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6">
              <a:lumMod val="20000"/>
              <a:lumOff val="80000"/>
            </a:schemeClr>
          </a:solidFill>
          <a:ln>
            <a:solidFill>
              <a:schemeClr val="accent6">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Tree>
    <p:extLst>
      <p:ext uri="{BB962C8B-B14F-4D97-AF65-F5344CB8AC3E}">
        <p14:creationId xmlns:p14="http://schemas.microsoft.com/office/powerpoint/2010/main" val="40894016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smtClean="0"/>
              <a:t>(1) </a:t>
            </a:r>
            <a:r>
              <a:rPr lang="ja-JP" altLang="en-US" dirty="0" smtClean="0"/>
              <a:t>利用ルールと一緒に公開する</a:t>
            </a:r>
            <a:endParaRPr lang="ja-JP" altLang="en-US" dirty="0"/>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13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smtClean="0">
                <a:latin typeface="+mn-ea"/>
                <a:ea typeface="+mn-ea"/>
              </a:rPr>
              <a:t>２．オープンデータを公開するための基本的な作業</a:t>
            </a:r>
            <a:endParaRPr lang="ja-JP" altLang="en-US" sz="1200" dirty="0">
              <a:latin typeface="+mn-ea"/>
              <a:ea typeface="+mn-ea"/>
            </a:endParaRPr>
          </a:p>
        </p:txBody>
      </p:sp>
      <p:sp>
        <p:nvSpPr>
          <p:cNvPr id="8" name="テキスト ボックス 7"/>
          <p:cNvSpPr txBox="1"/>
          <p:nvPr/>
        </p:nvSpPr>
        <p:spPr>
          <a:xfrm>
            <a:off x="179512" y="908720"/>
            <a:ext cx="8784976" cy="432048"/>
          </a:xfrm>
          <a:prstGeom prst="rect">
            <a:avLst/>
          </a:prstGeom>
          <a:noFill/>
          <a:ln>
            <a:noFill/>
          </a:ln>
        </p:spPr>
        <p:txBody>
          <a:bodyPr wrap="square" rtlCol="0">
            <a:noAutofit/>
          </a:bodyPr>
          <a:lstStyle/>
          <a:p>
            <a:r>
              <a:rPr kumimoji="1" lang="ja-JP" altLang="en-US" sz="2200" dirty="0" smtClean="0">
                <a:latin typeface="+mn-ea"/>
              </a:rPr>
              <a:t>オープンデータには利用ルール（</a:t>
            </a:r>
            <a:r>
              <a:rPr kumimoji="1" lang="ja-JP" altLang="en-US" sz="2200" dirty="0" smtClean="0">
                <a:solidFill>
                  <a:schemeClr val="tx1"/>
                </a:solidFill>
                <a:latin typeface="+mn-ea"/>
                <a:ea typeface="+mn-ea"/>
              </a:rPr>
              <a:t>利用規約）が必要です</a:t>
            </a:r>
            <a:endParaRPr kumimoji="1" lang="en-US" altLang="ja-JP" sz="2200" dirty="0" smtClean="0">
              <a:solidFill>
                <a:schemeClr val="tx1"/>
              </a:solidFill>
              <a:latin typeface="+mn-ea"/>
              <a:ea typeface="+mn-ea"/>
            </a:endParaRPr>
          </a:p>
        </p:txBody>
      </p:sp>
      <p:sp>
        <p:nvSpPr>
          <p:cNvPr id="10" name="テキスト ボックス 9"/>
          <p:cNvSpPr txBox="1"/>
          <p:nvPr/>
        </p:nvSpPr>
        <p:spPr>
          <a:xfrm>
            <a:off x="395536" y="1556792"/>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smtClean="0">
                <a:solidFill>
                  <a:schemeClr val="tx1"/>
                </a:solidFill>
                <a:latin typeface="+mn-ea"/>
                <a:ea typeface="+mn-ea"/>
              </a:rPr>
              <a:t>オープンデータ</a:t>
            </a:r>
            <a:endParaRPr kumimoji="1" lang="en-US" altLang="ja-JP" sz="2200" dirty="0" smtClean="0">
              <a:solidFill>
                <a:schemeClr val="tx1"/>
              </a:solidFill>
              <a:latin typeface="+mn-ea"/>
              <a:ea typeface="+mn-ea"/>
            </a:endParaRPr>
          </a:p>
        </p:txBody>
      </p:sp>
      <p:sp>
        <p:nvSpPr>
          <p:cNvPr id="11" name="テキスト ボックス 10"/>
          <p:cNvSpPr txBox="1"/>
          <p:nvPr/>
        </p:nvSpPr>
        <p:spPr>
          <a:xfrm>
            <a:off x="3419872" y="1556792"/>
            <a:ext cx="5328592"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smtClean="0">
                <a:solidFill>
                  <a:schemeClr val="tx1"/>
                </a:solidFill>
                <a:latin typeface="+mn-ea"/>
                <a:ea typeface="+mn-ea"/>
              </a:rPr>
              <a:t>誰もが利用でき、二次利用可能なデータ</a:t>
            </a:r>
            <a:endParaRPr kumimoji="1" lang="en-US" altLang="ja-JP" sz="2200" dirty="0" smtClean="0">
              <a:solidFill>
                <a:schemeClr val="tx1"/>
              </a:solidFill>
              <a:latin typeface="+mn-ea"/>
              <a:ea typeface="+mn-ea"/>
            </a:endParaRPr>
          </a:p>
        </p:txBody>
      </p:sp>
      <p:sp>
        <p:nvSpPr>
          <p:cNvPr id="12" name="正方形/長方形 11"/>
          <p:cNvSpPr/>
          <p:nvPr/>
        </p:nvSpPr>
        <p:spPr>
          <a:xfrm>
            <a:off x="2771800" y="155679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grpSp>
        <p:nvGrpSpPr>
          <p:cNvPr id="16" name="グループ化 15"/>
          <p:cNvGrpSpPr/>
          <p:nvPr/>
        </p:nvGrpSpPr>
        <p:grpSpPr>
          <a:xfrm>
            <a:off x="5724128" y="2060848"/>
            <a:ext cx="1728192" cy="72008"/>
            <a:chOff x="5724128" y="2060848"/>
            <a:chExt cx="1440160" cy="72008"/>
          </a:xfrm>
        </p:grpSpPr>
        <p:cxnSp>
          <p:nvCxnSpPr>
            <p:cNvPr id="6" name="直線コネクタ 5"/>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4" name="正方形/長方形 23"/>
          <p:cNvSpPr/>
          <p:nvPr/>
        </p:nvSpPr>
        <p:spPr>
          <a:xfrm>
            <a:off x="467544" y="3717032"/>
            <a:ext cx="8352928" cy="19442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a:t>
            </a:r>
            <a:r>
              <a:rPr lang="ja-JP" altLang="en-US" dirty="0" smtClean="0">
                <a:solidFill>
                  <a:schemeClr val="tx1"/>
                </a:solidFill>
                <a:latin typeface="+mn-ea"/>
                <a:cs typeface="Meiryo UI" panose="020B0604030504040204" pitchFamily="50" charset="-128"/>
              </a:rPr>
              <a:t>を</a:t>
            </a:r>
            <a:r>
              <a:rPr lang="en-US" altLang="ja-JP" dirty="0" smtClean="0">
                <a:solidFill>
                  <a:schemeClr val="tx1"/>
                </a:solidFill>
                <a:latin typeface="+mn-ea"/>
                <a:cs typeface="Meiryo UI" panose="020B0604030504040204" pitchFamily="50" charset="-128"/>
              </a:rPr>
              <a:t>Web</a:t>
            </a:r>
            <a:r>
              <a:rPr lang="ja-JP" altLang="en-US" dirty="0" smtClean="0">
                <a:solidFill>
                  <a:schemeClr val="tx1"/>
                </a:solidFill>
                <a:latin typeface="+mn-ea"/>
                <a:cs typeface="Meiryo UI" panose="020B0604030504040204" pitchFamily="50" charset="-128"/>
              </a:rPr>
              <a:t>上のサイトに公開すれば、利用者はその</a:t>
            </a:r>
            <a:r>
              <a:rPr lang="ja-JP" altLang="en-US" dirty="0">
                <a:solidFill>
                  <a:schemeClr val="tx1"/>
                </a:solidFill>
                <a:latin typeface="+mn-ea"/>
                <a:cs typeface="Meiryo UI" panose="020B0604030504040204" pitchFamily="50" charset="-128"/>
              </a:rPr>
              <a:t>データを利用できます</a:t>
            </a:r>
            <a:r>
              <a:rPr lang="ja-JP" altLang="en-US" dirty="0" smtClean="0">
                <a:solidFill>
                  <a:schemeClr val="tx1"/>
                </a:solidFill>
                <a:latin typeface="+mn-ea"/>
                <a:cs typeface="Meiryo UI" panose="020B0604030504040204" pitchFamily="50" charset="-128"/>
              </a:rPr>
              <a:t>。</a:t>
            </a:r>
            <a:endParaRPr lang="en-US" altLang="ja-JP" dirty="0" smtClean="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ですが、ただデータを公開するだけでは、利用者</a:t>
            </a:r>
            <a:r>
              <a:rPr lang="ja-JP" altLang="en-US" dirty="0" smtClean="0">
                <a:solidFill>
                  <a:schemeClr val="tx1"/>
                </a:solidFill>
                <a:latin typeface="+mn-ea"/>
                <a:cs typeface="Meiryo UI" panose="020B0604030504040204" pitchFamily="50" charset="-128"/>
              </a:rPr>
              <a:t>はデータに対する権利等の</a:t>
            </a:r>
            <a:r>
              <a:rPr lang="ja-JP" altLang="en-US" dirty="0">
                <a:solidFill>
                  <a:schemeClr val="tx1"/>
                </a:solidFill>
                <a:latin typeface="+mn-ea"/>
                <a:cs typeface="Meiryo UI" panose="020B0604030504040204" pitchFamily="50" charset="-128"/>
              </a:rPr>
              <a:t>観点から、そのデータ</a:t>
            </a:r>
            <a:r>
              <a:rPr lang="ja-JP" altLang="en-US" dirty="0" smtClean="0">
                <a:solidFill>
                  <a:schemeClr val="tx1"/>
                </a:solidFill>
                <a:latin typeface="+mn-ea"/>
                <a:cs typeface="Meiryo UI" panose="020B0604030504040204" pitchFamily="50" charset="-128"/>
              </a:rPr>
              <a:t>を二次利用</a:t>
            </a:r>
            <a:r>
              <a:rPr lang="ja-JP" altLang="en-US" dirty="0">
                <a:solidFill>
                  <a:schemeClr val="tx1"/>
                </a:solidFill>
                <a:latin typeface="+mn-ea"/>
                <a:cs typeface="Meiryo UI" panose="020B0604030504040204" pitchFamily="50" charset="-128"/>
              </a:rPr>
              <a:t>してよいかどうか判断できません。この状態では、オープンデータとは言えません。</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そこで、データと併せて</a:t>
            </a:r>
            <a:r>
              <a:rPr lang="ja-JP" altLang="en-US" dirty="0" smtClean="0">
                <a:solidFill>
                  <a:schemeClr val="tx1"/>
                </a:solidFill>
                <a:latin typeface="+mn-ea"/>
                <a:cs typeface="Meiryo UI" panose="020B0604030504040204" pitchFamily="50" charset="-128"/>
              </a:rPr>
              <a:t>、営利目的、非営利目的を問わず、二次</a:t>
            </a:r>
            <a:r>
              <a:rPr lang="ja-JP" altLang="en-US" dirty="0">
                <a:solidFill>
                  <a:schemeClr val="tx1"/>
                </a:solidFill>
                <a:latin typeface="+mn-ea"/>
                <a:cs typeface="Meiryo UI" panose="020B0604030504040204" pitchFamily="50" charset="-128"/>
              </a:rPr>
              <a:t>利用してよい</a:t>
            </a:r>
            <a:r>
              <a:rPr lang="ja-JP" altLang="en-US" dirty="0" smtClean="0">
                <a:solidFill>
                  <a:schemeClr val="tx1"/>
                </a:solidFill>
                <a:latin typeface="+mn-ea"/>
                <a:cs typeface="Meiryo UI" panose="020B0604030504040204" pitchFamily="50" charset="-128"/>
              </a:rPr>
              <a:t>旨などを、利用ルール（利用規約）として明確</a:t>
            </a:r>
            <a:r>
              <a:rPr lang="ja-JP" altLang="en-US" dirty="0">
                <a:solidFill>
                  <a:schemeClr val="tx1"/>
                </a:solidFill>
                <a:latin typeface="+mn-ea"/>
                <a:cs typeface="Meiryo UI" panose="020B0604030504040204" pitchFamily="50" charset="-128"/>
              </a:rPr>
              <a:t>に提示する必要があります</a:t>
            </a:r>
            <a:r>
              <a:rPr lang="ja-JP" altLang="en-US" dirty="0" smtClean="0">
                <a:solidFill>
                  <a:schemeClr val="tx1"/>
                </a:solidFill>
                <a:latin typeface="+mn-ea"/>
                <a:cs typeface="Meiryo UI" panose="020B0604030504040204" pitchFamily="50" charset="-128"/>
              </a:rPr>
              <a:t>。</a:t>
            </a:r>
            <a:endParaRPr lang="en-US" altLang="ja-JP" dirty="0">
              <a:solidFill>
                <a:schemeClr val="tx1"/>
              </a:solidFill>
              <a:latin typeface="+mn-ea"/>
              <a:cs typeface="Meiryo UI" panose="020B0604030504040204" pitchFamily="50" charset="-128"/>
            </a:endParaRPr>
          </a:p>
        </p:txBody>
      </p:sp>
      <p:sp>
        <p:nvSpPr>
          <p:cNvPr id="18" name="正方形/長方形 17"/>
          <p:cNvSpPr/>
          <p:nvPr/>
        </p:nvSpPr>
        <p:spPr>
          <a:xfrm>
            <a:off x="4788024" y="2348880"/>
            <a:ext cx="3816424" cy="93610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利用者</a:t>
            </a:r>
            <a:r>
              <a:rPr lang="ja-JP" altLang="en-US" dirty="0" smtClean="0">
                <a:solidFill>
                  <a:schemeClr val="tx1"/>
                </a:solidFill>
                <a:latin typeface="+mn-ea"/>
                <a:cs typeface="Meiryo UI" panose="020B0604030504040204" pitchFamily="50" charset="-128"/>
              </a:rPr>
              <a:t>が</a:t>
            </a:r>
            <a:r>
              <a:rPr lang="zh-TW" altLang="en-US" dirty="0" smtClean="0">
                <a:solidFill>
                  <a:schemeClr val="tx1"/>
                </a:solidFill>
                <a:latin typeface="+mn-ea"/>
                <a:cs typeface="Meiryo UI" panose="020B0604030504040204" pitchFamily="50" charset="-128"/>
              </a:rPr>
              <a:t>加工、再配布</a:t>
            </a:r>
            <a:r>
              <a:rPr lang="zh-TW" altLang="en-US" dirty="0">
                <a:solidFill>
                  <a:schemeClr val="tx1"/>
                </a:solidFill>
                <a:latin typeface="+mn-ea"/>
                <a:cs typeface="Meiryo UI" panose="020B0604030504040204" pitchFamily="50" charset="-128"/>
              </a:rPr>
              <a:t>等</a:t>
            </a:r>
            <a:r>
              <a:rPr lang="ja-JP" altLang="en-US" dirty="0" smtClean="0">
                <a:solidFill>
                  <a:schemeClr val="tx1"/>
                </a:solidFill>
                <a:latin typeface="+mn-ea"/>
                <a:cs typeface="Meiryo UI" panose="020B0604030504040204" pitchFamily="50" charset="-128"/>
              </a:rPr>
              <a:t>を行なえる</a:t>
            </a:r>
            <a:r>
              <a:rPr lang="ja-JP" altLang="en-US" dirty="0">
                <a:solidFill>
                  <a:schemeClr val="tx1"/>
                </a:solidFill>
                <a:latin typeface="+mn-ea"/>
                <a:cs typeface="Meiryo UI" panose="020B0604030504040204" pitchFamily="50" charset="-128"/>
              </a:rPr>
              <a:t>こと</a:t>
            </a:r>
          </a:p>
        </p:txBody>
      </p:sp>
      <p:sp>
        <p:nvSpPr>
          <p:cNvPr id="25" name="テキスト ボックス 24"/>
          <p:cNvSpPr txBox="1"/>
          <p:nvPr/>
        </p:nvSpPr>
        <p:spPr>
          <a:xfrm>
            <a:off x="179512" y="6165304"/>
            <a:ext cx="8712968" cy="432048"/>
          </a:xfrm>
          <a:prstGeom prst="rect">
            <a:avLst/>
          </a:prstGeom>
          <a:noFill/>
          <a:ln>
            <a:noFill/>
          </a:ln>
        </p:spPr>
        <p:txBody>
          <a:bodyPr wrap="square" rtlCol="0">
            <a:noAutofit/>
          </a:bodyPr>
          <a:lstStyle/>
          <a:p>
            <a:pPr algn="r"/>
            <a:r>
              <a:rPr kumimoji="1" lang="en-US" altLang="ja-JP" sz="1600" dirty="0" smtClean="0">
                <a:latin typeface="+mn-ea"/>
              </a:rPr>
              <a:t>※</a:t>
            </a:r>
            <a:r>
              <a:rPr kumimoji="1" lang="ja-JP" altLang="en-US" sz="1600" dirty="0" smtClean="0">
                <a:latin typeface="+mn-ea"/>
              </a:rPr>
              <a:t>利用ルール（利用規約）の記載方法等については、「</a:t>
            </a:r>
            <a:r>
              <a:rPr kumimoji="1" lang="en-US" altLang="ja-JP" sz="1600" dirty="0" smtClean="0">
                <a:latin typeface="+mn-ea"/>
              </a:rPr>
              <a:t>(2) </a:t>
            </a:r>
            <a:r>
              <a:rPr kumimoji="1" lang="ja-JP" altLang="en-US" sz="1600" dirty="0" smtClean="0">
                <a:latin typeface="+mn-ea"/>
              </a:rPr>
              <a:t>利用ルールを整備する」でご説明します。</a:t>
            </a:r>
            <a:endParaRPr kumimoji="1" lang="en-US" altLang="ja-JP" sz="1600" dirty="0" smtClean="0">
              <a:solidFill>
                <a:schemeClr val="tx1"/>
              </a:solidFill>
              <a:latin typeface="+mn-ea"/>
            </a:endParaRPr>
          </a:p>
        </p:txBody>
      </p:sp>
      <p:sp>
        <p:nvSpPr>
          <p:cNvPr id="3" name="下矢印 2"/>
          <p:cNvSpPr/>
          <p:nvPr/>
        </p:nvSpPr>
        <p:spPr>
          <a:xfrm>
            <a:off x="6444208" y="2204864"/>
            <a:ext cx="360040"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9307134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図 15">
            <a:extLst>
              <a:ext uri="{FF2B5EF4-FFF2-40B4-BE49-F238E27FC236}">
                <a16:creationId xmlns:a16="http://schemas.microsoft.com/office/drawing/2014/main" id="{F340FDB3-0495-4A64-ABAD-95EF7FDC2E9B}"/>
              </a:ext>
            </a:extLst>
          </p:cNvPr>
          <p:cNvPicPr>
            <a:picLocks noChangeAspect="1"/>
          </p:cNvPicPr>
          <p:nvPr/>
        </p:nvPicPr>
        <p:blipFill rotWithShape="1">
          <a:blip r:embed="rId3"/>
          <a:srcRect b="17639"/>
          <a:stretch/>
        </p:blipFill>
        <p:spPr>
          <a:xfrm>
            <a:off x="179512" y="2105631"/>
            <a:ext cx="7452320" cy="4275697"/>
          </a:xfrm>
          <a:prstGeom prst="rect">
            <a:avLst/>
          </a:prstGeom>
          <a:ln w="19050">
            <a:solidFill>
              <a:schemeClr val="accent1"/>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smtClean="0"/>
              <a:t>(1) </a:t>
            </a:r>
            <a:r>
              <a:rPr lang="ja-JP" altLang="en-US" dirty="0" smtClean="0"/>
              <a:t>利用ルールと一緒に公開する</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14</a:t>
            </a:fld>
            <a:endParaRPr kumimoji="1" lang="ja-JP" altLang="en-US"/>
          </a:p>
        </p:txBody>
      </p:sp>
      <p:sp>
        <p:nvSpPr>
          <p:cNvPr id="4" name="テキスト ボックス 3"/>
          <p:cNvSpPr txBox="1"/>
          <p:nvPr/>
        </p:nvSpPr>
        <p:spPr>
          <a:xfrm>
            <a:off x="6372200" y="2132856"/>
            <a:ext cx="2592288" cy="1152127"/>
          </a:xfrm>
          <a:prstGeom prst="wedgeRoundRectCallout">
            <a:avLst>
              <a:gd name="adj1" fmla="val 3081"/>
              <a:gd name="adj2" fmla="val 78899"/>
              <a:gd name="adj3" fmla="val 16667"/>
            </a:avLst>
          </a:prstGeom>
          <a:solidFill>
            <a:schemeClr val="bg1"/>
          </a:solidFill>
          <a:ln>
            <a:solidFill>
              <a:schemeClr val="bg1">
                <a:lumMod val="50000"/>
              </a:schemeClr>
            </a:solidFill>
          </a:ln>
        </p:spPr>
        <p:txBody>
          <a:bodyPr wrap="square" rtlCol="0" anchor="ctr">
            <a:noAutofit/>
          </a:bodyPr>
          <a:lstStyle/>
          <a:p>
            <a:r>
              <a:rPr kumimoji="1" lang="ja-JP" altLang="en-US" sz="1600" dirty="0" smtClean="0">
                <a:latin typeface="+mn-ea"/>
              </a:rPr>
              <a:t>画面に記載した情報でも</a:t>
            </a:r>
            <a:endParaRPr kumimoji="1" lang="en-US" altLang="ja-JP" sz="1600" dirty="0" smtClean="0">
              <a:latin typeface="+mn-ea"/>
            </a:endParaRPr>
          </a:p>
          <a:p>
            <a:r>
              <a:rPr kumimoji="1" lang="ja-JP" altLang="en-US" sz="1600" dirty="0" smtClean="0">
                <a:latin typeface="+mn-ea"/>
              </a:rPr>
              <a:t>利用ルール（利用規約）を</a:t>
            </a:r>
            <a:endParaRPr kumimoji="1" lang="en-US" altLang="ja-JP" sz="1600" dirty="0" smtClean="0">
              <a:latin typeface="+mn-ea"/>
            </a:endParaRPr>
          </a:p>
          <a:p>
            <a:r>
              <a:rPr kumimoji="1" lang="ja-JP" altLang="en-US" sz="1600" dirty="0" smtClean="0">
                <a:latin typeface="+mn-ea"/>
              </a:rPr>
              <a:t>つければオープンデータに</a:t>
            </a:r>
            <a:endParaRPr kumimoji="1" lang="en-US" altLang="ja-JP" sz="1600" dirty="0" smtClean="0">
              <a:latin typeface="+mn-ea"/>
            </a:endParaRPr>
          </a:p>
          <a:p>
            <a:r>
              <a:rPr kumimoji="1" lang="ja-JP" altLang="en-US" sz="1600" dirty="0" smtClean="0">
                <a:latin typeface="+mn-ea"/>
              </a:rPr>
              <a:t>なります</a:t>
            </a:r>
            <a:endParaRPr kumimoji="1" lang="en-US" altLang="ja-JP" sz="1600" dirty="0" smtClean="0">
              <a:solidFill>
                <a:schemeClr val="tx1"/>
              </a:solidFill>
              <a:latin typeface="+mn-ea"/>
            </a:endParaRPr>
          </a:p>
        </p:txBody>
      </p:sp>
      <p:sp>
        <p:nvSpPr>
          <p:cNvPr id="6" name="テキスト ボックス 5"/>
          <p:cNvSpPr txBox="1"/>
          <p:nvPr/>
        </p:nvSpPr>
        <p:spPr>
          <a:xfrm>
            <a:off x="6400702" y="4384743"/>
            <a:ext cx="2563786" cy="772449"/>
          </a:xfrm>
          <a:prstGeom prst="wedgeRoundRectCallout">
            <a:avLst>
              <a:gd name="adj1" fmla="val 5765"/>
              <a:gd name="adj2" fmla="val 79411"/>
              <a:gd name="adj3" fmla="val 16667"/>
            </a:avLst>
          </a:prstGeom>
          <a:solidFill>
            <a:schemeClr val="bg1"/>
          </a:solidFill>
          <a:ln>
            <a:solidFill>
              <a:schemeClr val="bg1">
                <a:lumMod val="50000"/>
              </a:schemeClr>
            </a:solidFill>
          </a:ln>
        </p:spPr>
        <p:txBody>
          <a:bodyPr wrap="square" rtlCol="0" anchor="ctr">
            <a:noAutofit/>
          </a:bodyPr>
          <a:lstStyle>
            <a:defPPr>
              <a:defRPr lang="en-US"/>
            </a:defPPr>
            <a:lvl1pPr>
              <a:defRPr kumimoji="1" sz="1600">
                <a:latin typeface="+mn-ea"/>
              </a:defRPr>
            </a:lvl1pPr>
          </a:lstStyle>
          <a:p>
            <a:r>
              <a:rPr lang="ja-JP" altLang="en-US" dirty="0"/>
              <a:t>ファイルを掲載していれば、</a:t>
            </a:r>
            <a:endParaRPr lang="en-US" altLang="ja-JP" dirty="0"/>
          </a:p>
          <a:p>
            <a:r>
              <a:rPr lang="ja-JP" altLang="en-US" dirty="0"/>
              <a:t>それもオープンデータに</a:t>
            </a:r>
            <a:endParaRPr lang="en-US" altLang="ja-JP" dirty="0"/>
          </a:p>
          <a:p>
            <a:r>
              <a:rPr lang="ja-JP" altLang="en-US" dirty="0"/>
              <a:t>なります</a:t>
            </a:r>
            <a:endParaRPr lang="en-US" altLang="ja-JP" dirty="0"/>
          </a:p>
        </p:txBody>
      </p:sp>
      <p:sp>
        <p:nvSpPr>
          <p:cNvPr id="14" name="テキスト ボックス 13">
            <a:extLst>
              <a:ext uri="{FF2B5EF4-FFF2-40B4-BE49-F238E27FC236}">
                <a16:creationId xmlns:a16="http://schemas.microsoft.com/office/drawing/2014/main" id="{BB7576AF-133C-4383-BB07-4F6F3CBDB020}"/>
              </a:ext>
            </a:extLst>
          </p:cNvPr>
          <p:cNvSpPr txBox="1"/>
          <p:nvPr/>
        </p:nvSpPr>
        <p:spPr>
          <a:xfrm>
            <a:off x="179512" y="6507704"/>
            <a:ext cx="8496944"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深川市ホームページより引用：</a:t>
            </a:r>
            <a:r>
              <a:rPr lang="en-US" altLang="ja-JP" dirty="0"/>
              <a:t>https://www.city.fukagawa.lg.jp/cms/section/shimin/dbj8cg0000003fr6.html</a:t>
            </a:r>
            <a:endParaRPr lang="ja-JP" altLang="en-US" dirty="0"/>
          </a:p>
        </p:txBody>
      </p:sp>
      <p:sp>
        <p:nvSpPr>
          <p:cNvPr id="17" name="角丸四角形 16"/>
          <p:cNvSpPr/>
          <p:nvPr/>
        </p:nvSpPr>
        <p:spPr>
          <a:xfrm>
            <a:off x="1043608" y="3401775"/>
            <a:ext cx="3384376" cy="864096"/>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縦巻き 17"/>
          <p:cNvSpPr/>
          <p:nvPr/>
        </p:nvSpPr>
        <p:spPr>
          <a:xfrm>
            <a:off x="4716016" y="3284984"/>
            <a:ext cx="1656184" cy="2664296"/>
          </a:xfrm>
          <a:prstGeom prst="verticalScroll">
            <a:avLst>
              <a:gd name="adj" fmla="val 10747"/>
            </a:avLst>
          </a:prstGeom>
          <a:solidFill>
            <a:schemeClr val="bg1">
              <a:lumMod val="85000"/>
            </a:schemeClr>
          </a:solidFill>
          <a:ln w="28575">
            <a:solidFill>
              <a:schemeClr val="bg1">
                <a:lumMod val="50000"/>
              </a:schemeClr>
            </a:solidFill>
          </a:ln>
          <a:effectLst/>
        </p:spPr>
        <p:txBody>
          <a:bodyPr wrap="none" rtlCol="0" anchor="ctr">
            <a:noAutofit/>
          </a:bodyPr>
          <a:lstStyle/>
          <a:p>
            <a:pPr algn="ctr">
              <a:spcBef>
                <a:spcPts val="600"/>
              </a:spcBef>
            </a:pPr>
            <a:r>
              <a:rPr kumimoji="1" lang="ja-JP" altLang="en-US" sz="2000" dirty="0" smtClean="0">
                <a:solidFill>
                  <a:schemeClr val="tx1"/>
                </a:solidFill>
                <a:latin typeface="+mn-ea"/>
              </a:rPr>
              <a:t>利用ルール</a:t>
            </a:r>
            <a:endParaRPr kumimoji="1" lang="en-US" altLang="ja-JP" sz="2000" dirty="0" smtClean="0">
              <a:solidFill>
                <a:schemeClr val="tx1"/>
              </a:solidFill>
              <a:latin typeface="+mn-ea"/>
            </a:endParaRPr>
          </a:p>
          <a:p>
            <a:pPr algn="ctr">
              <a:spcBef>
                <a:spcPts val="600"/>
              </a:spcBef>
            </a:pPr>
            <a:r>
              <a:rPr kumimoji="1" lang="en-US" altLang="ja-JP" sz="2000" dirty="0">
                <a:latin typeface="+mn-ea"/>
              </a:rPr>
              <a:t>(</a:t>
            </a:r>
            <a:r>
              <a:rPr kumimoji="1" lang="ja-JP" altLang="en-US" sz="2000" dirty="0" smtClean="0">
                <a:solidFill>
                  <a:schemeClr val="tx1"/>
                </a:solidFill>
                <a:latin typeface="+mn-ea"/>
              </a:rPr>
              <a:t>利用規約</a:t>
            </a:r>
            <a:r>
              <a:rPr kumimoji="1" lang="en-US" altLang="ja-JP" sz="2000" dirty="0" smtClean="0">
                <a:solidFill>
                  <a:schemeClr val="tx1"/>
                </a:solidFill>
                <a:latin typeface="+mn-ea"/>
              </a:rPr>
              <a:t>)</a:t>
            </a:r>
          </a:p>
        </p:txBody>
      </p:sp>
      <p:sp>
        <p:nvSpPr>
          <p:cNvPr id="19" name="テキスト ボックス 18"/>
          <p:cNvSpPr txBox="1"/>
          <p:nvPr/>
        </p:nvSpPr>
        <p:spPr>
          <a:xfrm>
            <a:off x="4355976" y="3329767"/>
            <a:ext cx="576064" cy="936104"/>
          </a:xfrm>
          <a:prstGeom prst="rect">
            <a:avLst/>
          </a:prstGeom>
          <a:noFill/>
          <a:ln>
            <a:noFill/>
          </a:ln>
        </p:spPr>
        <p:txBody>
          <a:bodyPr wrap="square" rtlCol="0" anchor="ctr">
            <a:noAutofit/>
          </a:bodyPr>
          <a:lstStyle>
            <a:defPPr>
              <a:defRPr lang="en-US"/>
            </a:defPPr>
            <a:lvl1pPr algn="ctr">
              <a:defRPr kumimoji="1" sz="4000" b="1">
                <a:solidFill>
                  <a:schemeClr val="accent6">
                    <a:lumMod val="75000"/>
                  </a:schemeClr>
                </a:solidFill>
                <a:latin typeface="+mn-ea"/>
              </a:defRPr>
            </a:lvl1pPr>
          </a:lstStyle>
          <a:p>
            <a:r>
              <a:rPr lang="ja-JP" altLang="en-US" dirty="0"/>
              <a:t>＋</a:t>
            </a:r>
            <a:endParaRPr lang="en-US" altLang="ja-JP" dirty="0"/>
          </a:p>
        </p:txBody>
      </p:sp>
      <p:sp>
        <p:nvSpPr>
          <p:cNvPr id="20" name="右矢印 19"/>
          <p:cNvSpPr/>
          <p:nvPr/>
        </p:nvSpPr>
        <p:spPr>
          <a:xfrm>
            <a:off x="6372200" y="3545791"/>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角丸四角形 21"/>
          <p:cNvSpPr/>
          <p:nvPr/>
        </p:nvSpPr>
        <p:spPr>
          <a:xfrm>
            <a:off x="1043608" y="5490007"/>
            <a:ext cx="3384376" cy="360040"/>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4355976" y="5129967"/>
            <a:ext cx="576064" cy="936104"/>
          </a:xfrm>
          <a:prstGeom prst="rect">
            <a:avLst/>
          </a:prstGeom>
          <a:noFill/>
          <a:ln>
            <a:noFill/>
          </a:ln>
        </p:spPr>
        <p:txBody>
          <a:bodyPr wrap="square" rtlCol="0" anchor="ctr">
            <a:noAutofit/>
          </a:bodyPr>
          <a:lstStyle>
            <a:defPPr>
              <a:defRPr lang="en-US"/>
            </a:defPPr>
            <a:lvl1pPr algn="ctr">
              <a:defRPr kumimoji="1" sz="4000" b="1">
                <a:solidFill>
                  <a:schemeClr val="accent6">
                    <a:lumMod val="75000"/>
                  </a:schemeClr>
                </a:solidFill>
                <a:latin typeface="+mn-ea"/>
              </a:defRPr>
            </a:lvl1pPr>
          </a:lstStyle>
          <a:p>
            <a:r>
              <a:rPr lang="ja-JP" altLang="en-US" dirty="0"/>
              <a:t>＋</a:t>
            </a:r>
            <a:endParaRPr lang="en-US" altLang="ja-JP" dirty="0"/>
          </a:p>
        </p:txBody>
      </p:sp>
      <p:sp>
        <p:nvSpPr>
          <p:cNvPr id="25" name="右矢印 24"/>
          <p:cNvSpPr/>
          <p:nvPr/>
        </p:nvSpPr>
        <p:spPr>
          <a:xfrm>
            <a:off x="6372200" y="5417999"/>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88352BC8-C086-464C-B916-532D872A3F98}"/>
              </a:ext>
            </a:extLst>
          </p:cNvPr>
          <p:cNvSpPr txBox="1"/>
          <p:nvPr/>
        </p:nvSpPr>
        <p:spPr>
          <a:xfrm>
            <a:off x="179512" y="836712"/>
            <a:ext cx="8712968" cy="1008112"/>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smtClean="0"/>
              <a:t>すでに自治体のホームページで公開している情報は、利用者にとって有益なデータであるものと考えます。オープンデータとすることで</a:t>
            </a:r>
            <a:r>
              <a:rPr lang="ja-JP" altLang="en-US" dirty="0"/>
              <a:t>、利用者にとって活用しやすいデータに</a:t>
            </a:r>
            <a:r>
              <a:rPr lang="ja-JP" altLang="en-US" dirty="0" smtClean="0"/>
              <a:t>なり、さらにデータの価値が上がります。</a:t>
            </a:r>
            <a:endParaRPr lang="en-US" altLang="ja-JP" dirty="0" smtClean="0"/>
          </a:p>
          <a:p>
            <a:r>
              <a:rPr lang="ja-JP" altLang="en-US" dirty="0" smtClean="0"/>
              <a:t>まずは、このような情報をオープンデータとすることから始めるのも良い方法です。</a:t>
            </a:r>
            <a:endParaRPr lang="en-US" altLang="ja-JP" dirty="0" smtClean="0"/>
          </a:p>
        </p:txBody>
      </p:sp>
      <p:sp>
        <p:nvSpPr>
          <p:cNvPr id="2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smtClean="0">
                <a:latin typeface="+mn-ea"/>
                <a:ea typeface="+mn-ea"/>
              </a:rPr>
              <a:t>２．オープンデータを公開するための基本的な作業</a:t>
            </a:r>
            <a:endParaRPr lang="ja-JP" altLang="en-US" sz="1200" dirty="0">
              <a:latin typeface="+mn-ea"/>
              <a:ea typeface="+mn-ea"/>
            </a:endParaRPr>
          </a:p>
        </p:txBody>
      </p:sp>
      <p:sp>
        <p:nvSpPr>
          <p:cNvPr id="30" name="楕円 29"/>
          <p:cNvSpPr/>
          <p:nvPr/>
        </p:nvSpPr>
        <p:spPr>
          <a:xfrm>
            <a:off x="6732240" y="3429000"/>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sp>
        <p:nvSpPr>
          <p:cNvPr id="31" name="楕円 30"/>
          <p:cNvSpPr/>
          <p:nvPr/>
        </p:nvSpPr>
        <p:spPr>
          <a:xfrm>
            <a:off x="6732240" y="5301208"/>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spTree>
    <p:extLst>
      <p:ext uri="{BB962C8B-B14F-4D97-AF65-F5344CB8AC3E}">
        <p14:creationId xmlns:p14="http://schemas.microsoft.com/office/powerpoint/2010/main" val="19827283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15</a:t>
            </a:fld>
            <a:endParaRPr kumimoji="1" lang="ja-JP" altLang="en-US"/>
          </a:p>
        </p:txBody>
      </p:sp>
      <p:sp>
        <p:nvSpPr>
          <p:cNvPr id="5" name="テキスト ボックス 4"/>
          <p:cNvSpPr txBox="1"/>
          <p:nvPr/>
        </p:nvSpPr>
        <p:spPr>
          <a:xfrm>
            <a:off x="107504" y="836712"/>
            <a:ext cx="8784976" cy="720080"/>
          </a:xfrm>
          <a:prstGeom prst="rect">
            <a:avLst/>
          </a:prstGeom>
          <a:noFill/>
          <a:ln>
            <a:noFill/>
          </a:ln>
        </p:spPr>
        <p:txBody>
          <a:bodyPr wrap="square" rtlCol="0" anchor="t">
            <a:noAutofit/>
          </a:bodyPr>
          <a:lstStyle/>
          <a:p>
            <a:r>
              <a:rPr kumimoji="1" lang="ja-JP" altLang="en-US" dirty="0" smtClean="0">
                <a:latin typeface="+mn-ea"/>
              </a:rPr>
              <a:t>また、例えば都道府県に、共同で利用できるようなオープンデータのサイトがあれば、そのサイトにデータを載せるだけで、オープンデータとすることができます。</a:t>
            </a:r>
            <a:endParaRPr kumimoji="1" lang="en-US" altLang="ja-JP" dirty="0" smtClean="0">
              <a:latin typeface="+mn-ea"/>
            </a:endParaRPr>
          </a:p>
          <a:p>
            <a:endParaRPr kumimoji="1" lang="ja-JP" altLang="en-US" dirty="0">
              <a:latin typeface="+mn-ea"/>
            </a:endParaRPr>
          </a:p>
        </p:txBody>
      </p:sp>
      <p:pic>
        <p:nvPicPr>
          <p:cNvPr id="6" name="図 5"/>
          <p:cNvPicPr>
            <a:picLocks noChangeAspect="1"/>
          </p:cNvPicPr>
          <p:nvPr/>
        </p:nvPicPr>
        <p:blipFill rotWithShape="1">
          <a:blip r:embed="rId3"/>
          <a:srcRect l="8711" t="12366" r="9736" b="4032"/>
          <a:stretch/>
        </p:blipFill>
        <p:spPr>
          <a:xfrm>
            <a:off x="323528" y="1628800"/>
            <a:ext cx="8640729" cy="4824536"/>
          </a:xfrm>
          <a:prstGeom prst="rect">
            <a:avLst/>
          </a:prstGeom>
          <a:ln>
            <a:solidFill>
              <a:schemeClr val="accent1"/>
            </a:solidFill>
          </a:ln>
        </p:spPr>
      </p:pic>
      <p:sp>
        <p:nvSpPr>
          <p:cNvPr id="7" name="テキスト ボックス 6">
            <a:extLst>
              <a:ext uri="{FF2B5EF4-FFF2-40B4-BE49-F238E27FC236}">
                <a16:creationId xmlns:a16="http://schemas.microsoft.com/office/drawing/2014/main" id="{BB7576AF-133C-4383-BB07-4F6F3CBDB020}"/>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smtClean="0"/>
              <a:t>出典：北海道オープンデータポータル（試行版）</a:t>
            </a:r>
            <a:r>
              <a:rPr lang="en-US" altLang="ja-JP" dirty="0"/>
              <a:t>&lt;https://www.harp.lg.jp/opendata/&gt;</a:t>
            </a:r>
            <a:endParaRPr lang="ja-JP" altLang="en-US" dirty="0"/>
          </a:p>
        </p:txBody>
      </p:sp>
      <p:sp>
        <p:nvSpPr>
          <p:cNvPr id="4" name="タイトル 3"/>
          <p:cNvSpPr>
            <a:spLocks noGrp="1"/>
          </p:cNvSpPr>
          <p:nvPr>
            <p:ph type="title"/>
          </p:nvPr>
        </p:nvSpPr>
        <p:spPr/>
        <p:txBody>
          <a:bodyPr>
            <a:normAutofit/>
          </a:bodyPr>
          <a:lstStyle/>
          <a:p>
            <a:r>
              <a:rPr lang="en-US" altLang="ja-JP" dirty="0" smtClean="0"/>
              <a:t>(1) </a:t>
            </a:r>
            <a:r>
              <a:rPr lang="ja-JP" altLang="en-US" dirty="0" smtClean="0"/>
              <a:t>利用ルールと一緒に公開する</a:t>
            </a:r>
            <a:endParaRPr kumimoji="1" lang="ja-JP" altLang="en-US" dirty="0"/>
          </a:p>
        </p:txBody>
      </p:sp>
      <p:sp>
        <p:nvSpPr>
          <p:cNvPr id="10"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smtClean="0">
                <a:latin typeface="+mn-ea"/>
                <a:ea typeface="+mn-ea"/>
              </a:rPr>
              <a:t>２．オープンデータを公開するための基本的な作業</a:t>
            </a:r>
            <a:endParaRPr lang="ja-JP" altLang="en-US" sz="1200" dirty="0">
              <a:latin typeface="+mn-ea"/>
              <a:ea typeface="+mn-ea"/>
            </a:endParaRPr>
          </a:p>
        </p:txBody>
      </p:sp>
    </p:spTree>
    <p:extLst>
      <p:ext uri="{BB962C8B-B14F-4D97-AF65-F5344CB8AC3E}">
        <p14:creationId xmlns:p14="http://schemas.microsoft.com/office/powerpoint/2010/main" val="39398828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２．オープンデータを公開するための基本的な作業</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16</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bg1">
                    <a:lumMod val="75000"/>
                  </a:schemeClr>
                </a:solidFill>
                <a:latin typeface="+mn-ea"/>
              </a:rPr>
              <a:t>もうホームページ</a:t>
            </a:r>
            <a:r>
              <a:rPr kumimoji="1" lang="ja-JP" altLang="en-US" b="1" dirty="0">
                <a:solidFill>
                  <a:schemeClr val="bg1">
                    <a:lumMod val="75000"/>
                  </a:schemeClr>
                </a:solidFill>
                <a:latin typeface="+mn-ea"/>
              </a:rPr>
              <a:t>に情報</a:t>
            </a:r>
            <a:r>
              <a:rPr kumimoji="1" lang="ja-JP" altLang="en-US" b="1" dirty="0" smtClean="0">
                <a:solidFill>
                  <a:schemeClr val="bg1">
                    <a:lumMod val="75000"/>
                  </a:schemeClr>
                </a:solidFill>
                <a:latin typeface="+mn-ea"/>
              </a:rPr>
              <a:t>は</a:t>
            </a:r>
            <a:endParaRPr kumimoji="1" lang="en-US" altLang="ja-JP" b="1" dirty="0" smtClean="0">
              <a:solidFill>
                <a:schemeClr val="bg1">
                  <a:lumMod val="75000"/>
                </a:schemeClr>
              </a:solidFill>
              <a:latin typeface="+mn-ea"/>
            </a:endParaRPr>
          </a:p>
          <a:p>
            <a:pPr algn="ctr"/>
            <a:r>
              <a:rPr kumimoji="1" lang="ja-JP" altLang="en-US" b="1" dirty="0" smtClean="0">
                <a:solidFill>
                  <a:schemeClr val="bg1">
                    <a:lumMod val="75000"/>
                  </a:schemeClr>
                </a:solidFill>
                <a:latin typeface="+mn-ea"/>
              </a:rPr>
              <a:t>記載</a:t>
            </a:r>
            <a:r>
              <a:rPr kumimoji="1" lang="ja-JP" altLang="en-US" b="1" dirty="0">
                <a:solidFill>
                  <a:schemeClr val="bg1">
                    <a:lumMod val="75000"/>
                  </a:schemeClr>
                </a:solidFill>
                <a:latin typeface="+mn-ea"/>
              </a:rPr>
              <a:t>して</a:t>
            </a:r>
            <a:r>
              <a:rPr kumimoji="1" lang="ja-JP" altLang="en-US" b="1" dirty="0" smtClean="0">
                <a:solidFill>
                  <a:schemeClr val="bg1">
                    <a:lumMod val="75000"/>
                  </a:schemeClr>
                </a:solidFill>
                <a:latin typeface="+mn-ea"/>
              </a:rPr>
              <a:t>いるけど</a:t>
            </a:r>
            <a:endParaRPr kumimoji="1" lang="en-US" altLang="ja-JP" b="1" dirty="0" smtClean="0">
              <a:solidFill>
                <a:schemeClr val="bg1">
                  <a:lumMod val="75000"/>
                </a:schemeClr>
              </a:solidFill>
              <a:latin typeface="+mn-ea"/>
            </a:endParaRPr>
          </a:p>
          <a:p>
            <a:pPr algn="ctr"/>
            <a:r>
              <a:rPr kumimoji="1" lang="ja-JP" altLang="en-US" b="1" dirty="0" smtClean="0">
                <a:solidFill>
                  <a:schemeClr val="bg1">
                    <a:lumMod val="75000"/>
                  </a:schemeClr>
                </a:solidFill>
                <a:latin typeface="+mn-ea"/>
              </a:rPr>
              <a:t>それ</a:t>
            </a:r>
            <a:r>
              <a:rPr kumimoji="1" lang="ja-JP" altLang="en-US" b="1" dirty="0">
                <a:solidFill>
                  <a:schemeClr val="bg1">
                    <a:lumMod val="75000"/>
                  </a:schemeClr>
                </a:solidFill>
                <a:latin typeface="+mn-ea"/>
              </a:rPr>
              <a:t>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6" name="右矢印 25"/>
          <p:cNvSpPr/>
          <p:nvPr/>
        </p:nvSpPr>
        <p:spPr>
          <a:xfrm>
            <a:off x="3779912" y="2996952"/>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4211960" y="2996952"/>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smtClean="0">
                <a:solidFill>
                  <a:schemeClr val="tx1"/>
                </a:solidFill>
              </a:rPr>
              <a:t>利用ルールには、二次利用可能であること、利用の際の条件を記載します。</a:t>
            </a:r>
            <a:endParaRPr lang="en-US" altLang="ja-JP" dirty="0" smtClean="0">
              <a:solidFill>
                <a:schemeClr val="tx1"/>
              </a:solidFill>
            </a:endParaRPr>
          </a:p>
          <a:p>
            <a:r>
              <a:rPr lang="ja-JP" altLang="en-US" dirty="0" smtClean="0">
                <a:solidFill>
                  <a:schemeClr val="tx1"/>
                </a:solidFill>
              </a:rPr>
              <a:t>免責事項についても記載します。</a:t>
            </a:r>
            <a:endParaRPr lang="en-US" altLang="ja-JP" dirty="0">
              <a:solidFill>
                <a:schemeClr val="tx1"/>
              </a:solidFill>
            </a:endParaRPr>
          </a:p>
        </p:txBody>
      </p:sp>
      <p:sp>
        <p:nvSpPr>
          <p:cNvPr id="28" name="額縁 27"/>
          <p:cNvSpPr/>
          <p:nvPr/>
        </p:nvSpPr>
        <p:spPr>
          <a:xfrm>
            <a:off x="5364088" y="4221088"/>
            <a:ext cx="3672408"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smtClean="0">
                <a:latin typeface="+mn-ea"/>
              </a:rPr>
              <a:t>(2) </a:t>
            </a:r>
            <a:r>
              <a:rPr lang="ja-JP" altLang="en-US" dirty="0" smtClean="0">
                <a:latin typeface="+mn-ea"/>
              </a:rPr>
              <a:t>利用ルールを整備する</a:t>
            </a:r>
            <a:endParaRPr lang="ja-JP" altLang="en-US" dirty="0">
              <a:latin typeface="+mn-ea"/>
            </a:endParaRPr>
          </a:p>
        </p:txBody>
      </p:sp>
      <p:sp>
        <p:nvSpPr>
          <p:cNvPr id="29" name="Freeform 134"/>
          <p:cNvSpPr>
            <a:spLocks/>
          </p:cNvSpPr>
          <p:nvPr/>
        </p:nvSpPr>
        <p:spPr bwMode="auto">
          <a:xfrm flipV="1">
            <a:off x="4716016" y="4149080"/>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6">
              <a:lumMod val="20000"/>
              <a:lumOff val="80000"/>
            </a:schemeClr>
          </a:solidFill>
          <a:ln>
            <a:solidFill>
              <a:schemeClr val="accent6">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grpSp>
        <p:nvGrpSpPr>
          <p:cNvPr id="45" name="グループ化 44"/>
          <p:cNvGrpSpPr/>
          <p:nvPr/>
        </p:nvGrpSpPr>
        <p:grpSpPr>
          <a:xfrm>
            <a:off x="323528" y="1628800"/>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251520"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41550781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smtClean="0"/>
              <a:t>(2) </a:t>
            </a:r>
            <a:r>
              <a:rPr lang="ja-JP" altLang="en-US" dirty="0" smtClean="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17</a:t>
            </a:fld>
            <a:endParaRPr kumimoji="1" lang="ja-JP" altLang="en-US"/>
          </a:p>
        </p:txBody>
      </p:sp>
      <p:sp>
        <p:nvSpPr>
          <p:cNvPr id="11" name="テキスト ボックス 10"/>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a:t>
            </a:r>
            <a:r>
              <a:rPr lang="ja-JP" altLang="en-US" sz="2000" dirty="0" smtClean="0">
                <a:solidFill>
                  <a:schemeClr val="tx1"/>
                </a:solidFill>
              </a:rPr>
              <a:t>ルール（利用規約）の記載について</a:t>
            </a:r>
            <a:endParaRPr lang="en-US" altLang="ja-JP" sz="2000" dirty="0">
              <a:solidFill>
                <a:schemeClr val="tx1"/>
              </a:solidFill>
            </a:endParaRPr>
          </a:p>
        </p:txBody>
      </p:sp>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smtClean="0">
                <a:latin typeface="+mn-ea"/>
                <a:ea typeface="+mn-ea"/>
              </a:rPr>
              <a:t>２．オープンデータを公開するための基本的な作業</a:t>
            </a:r>
            <a:endParaRPr lang="ja-JP" altLang="en-US" sz="1200" dirty="0">
              <a:latin typeface="+mn-ea"/>
              <a:ea typeface="+mn-ea"/>
            </a:endParaRPr>
          </a:p>
        </p:txBody>
      </p:sp>
      <p:sp>
        <p:nvSpPr>
          <p:cNvPr id="16" name="縦巻き 15"/>
          <p:cNvSpPr/>
          <p:nvPr/>
        </p:nvSpPr>
        <p:spPr>
          <a:xfrm>
            <a:off x="179512" y="1484784"/>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17" name="吹き出し: 角を丸めた四角形 17">
            <a:extLst>
              <a:ext uri="{FF2B5EF4-FFF2-40B4-BE49-F238E27FC236}">
                <a16:creationId xmlns:a16="http://schemas.microsoft.com/office/drawing/2014/main" id="{B7F0AC38-FC41-41BF-8D5D-7492154CE843}"/>
              </a:ext>
            </a:extLst>
          </p:cNvPr>
          <p:cNvSpPr/>
          <p:nvPr/>
        </p:nvSpPr>
        <p:spPr>
          <a:xfrm>
            <a:off x="683568" y="2132856"/>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smtClean="0">
                <a:solidFill>
                  <a:schemeClr val="tx1"/>
                </a:solidFill>
                <a:latin typeface="+mn-ea"/>
              </a:rPr>
              <a:t>公表者（自団体）</a:t>
            </a:r>
            <a:endParaRPr kumimoji="1" lang="ja-JP" altLang="en-US" dirty="0">
              <a:solidFill>
                <a:schemeClr val="tx1"/>
              </a:solidFill>
              <a:latin typeface="+mn-ea"/>
            </a:endParaRPr>
          </a:p>
        </p:txBody>
      </p:sp>
      <p:sp>
        <p:nvSpPr>
          <p:cNvPr id="18" name="吹き出し: 角を丸めた四角形 17">
            <a:extLst>
              <a:ext uri="{FF2B5EF4-FFF2-40B4-BE49-F238E27FC236}">
                <a16:creationId xmlns:a16="http://schemas.microsoft.com/office/drawing/2014/main" id="{B7F0AC38-FC41-41BF-8D5D-7492154CE843}"/>
              </a:ext>
            </a:extLst>
          </p:cNvPr>
          <p:cNvSpPr/>
          <p:nvPr/>
        </p:nvSpPr>
        <p:spPr>
          <a:xfrm>
            <a:off x="683568" y="2852936"/>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smtClean="0">
                <a:solidFill>
                  <a:schemeClr val="tx1"/>
                </a:solidFill>
                <a:latin typeface="+mn-ea"/>
              </a:rPr>
              <a:t>適用するライセンス</a:t>
            </a:r>
            <a:endParaRPr kumimoji="1" lang="ja-JP" altLang="en-US" dirty="0">
              <a:solidFill>
                <a:schemeClr val="tx1"/>
              </a:solidFill>
              <a:latin typeface="+mn-ea"/>
            </a:endParaRPr>
          </a:p>
        </p:txBody>
      </p:sp>
      <p:sp>
        <p:nvSpPr>
          <p:cNvPr id="19" name="吹き出し: 角を丸めた四角形 17">
            <a:extLst>
              <a:ext uri="{FF2B5EF4-FFF2-40B4-BE49-F238E27FC236}">
                <a16:creationId xmlns:a16="http://schemas.microsoft.com/office/drawing/2014/main" id="{B7F0AC38-FC41-41BF-8D5D-7492154CE843}"/>
              </a:ext>
            </a:extLst>
          </p:cNvPr>
          <p:cNvSpPr/>
          <p:nvPr/>
        </p:nvSpPr>
        <p:spPr>
          <a:xfrm>
            <a:off x="683568" y="3573016"/>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smtClean="0">
                <a:solidFill>
                  <a:schemeClr val="tx1"/>
                </a:solidFill>
                <a:latin typeface="+mn-ea"/>
              </a:rPr>
              <a:t>免責事項</a:t>
            </a:r>
            <a:endParaRPr kumimoji="1" lang="ja-JP" altLang="en-US" dirty="0">
              <a:solidFill>
                <a:schemeClr val="tx1"/>
              </a:solidFill>
              <a:latin typeface="+mn-ea"/>
            </a:endParaRPr>
          </a:p>
        </p:txBody>
      </p:sp>
      <p:sp>
        <p:nvSpPr>
          <p:cNvPr id="20" name="正方形/長方形 19"/>
          <p:cNvSpPr/>
          <p:nvPr/>
        </p:nvSpPr>
        <p:spPr>
          <a:xfrm>
            <a:off x="1835696" y="3933056"/>
            <a:ext cx="1296144"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lang="ja-JP" altLang="en-US"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テキスト ボックス 23"/>
          <p:cNvSpPr txBox="1"/>
          <p:nvPr/>
        </p:nvSpPr>
        <p:spPr>
          <a:xfrm>
            <a:off x="611560" y="1484784"/>
            <a:ext cx="2880320" cy="432048"/>
          </a:xfrm>
          <a:prstGeom prst="rect">
            <a:avLst/>
          </a:prstGeom>
          <a:noFill/>
          <a:ln>
            <a:noFill/>
          </a:ln>
        </p:spPr>
        <p:txBody>
          <a:bodyPr wrap="square" rtlCol="0">
            <a:noAutofit/>
          </a:bodyPr>
          <a:lstStyle/>
          <a:p>
            <a:pPr algn="ctr"/>
            <a:r>
              <a:rPr kumimoji="1" lang="ja-JP" altLang="en-US" sz="2200" dirty="0" smtClean="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smtClean="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13" name="正方形/長方形 12"/>
          <p:cNvSpPr/>
          <p:nvPr/>
        </p:nvSpPr>
        <p:spPr>
          <a:xfrm>
            <a:off x="3707904" y="1484784"/>
            <a:ext cx="5256584" cy="316835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smtClean="0">
                <a:solidFill>
                  <a:schemeClr val="tx1"/>
                </a:solidFill>
                <a:latin typeface="+mn-ea"/>
                <a:cs typeface="Meiryo UI" panose="020B0604030504040204" pitchFamily="50" charset="-128"/>
              </a:rPr>
              <a:t>利用ルールは</a:t>
            </a:r>
            <a:r>
              <a:rPr lang="ja-JP" altLang="en-US" dirty="0">
                <a:solidFill>
                  <a:schemeClr val="tx1"/>
                </a:solidFill>
                <a:latin typeface="+mn-ea"/>
                <a:cs typeface="Meiryo UI" panose="020B0604030504040204" pitchFamily="50" charset="-128"/>
              </a:rPr>
              <a:t>、特に異なるルールで公開するオープンデータがない場合、自治体で</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つ定めるのが</a:t>
            </a:r>
            <a:r>
              <a:rPr lang="ja-JP" altLang="en-US" dirty="0" smtClean="0">
                <a:solidFill>
                  <a:schemeClr val="tx1"/>
                </a:solidFill>
                <a:latin typeface="+mn-ea"/>
                <a:cs typeface="Meiryo UI" panose="020B0604030504040204" pitchFamily="50" charset="-128"/>
              </a:rPr>
              <a:t>一般的</a:t>
            </a:r>
            <a:r>
              <a:rPr lang="en-US" altLang="ja-JP" dirty="0" smtClean="0">
                <a:solidFill>
                  <a:schemeClr val="tx1"/>
                </a:solidFill>
                <a:latin typeface="+mn-ea"/>
                <a:cs typeface="Meiryo UI" panose="020B0604030504040204" pitchFamily="50" charset="-128"/>
              </a:rPr>
              <a:t/>
            </a:r>
            <a:br>
              <a:rPr lang="en-US" altLang="ja-JP" dirty="0" smtClean="0">
                <a:solidFill>
                  <a:schemeClr val="tx1"/>
                </a:solidFill>
                <a:latin typeface="+mn-ea"/>
                <a:cs typeface="Meiryo UI" panose="020B0604030504040204" pitchFamily="50" charset="-128"/>
              </a:rPr>
            </a:br>
            <a:r>
              <a:rPr lang="ja-JP" altLang="en-US" dirty="0" smtClean="0">
                <a:solidFill>
                  <a:schemeClr val="tx1"/>
                </a:solidFill>
                <a:latin typeface="+mn-ea"/>
                <a:cs typeface="Meiryo UI" panose="020B0604030504040204" pitchFamily="50" charset="-128"/>
              </a:rPr>
              <a:t>です。</a:t>
            </a:r>
            <a:endParaRPr lang="en-US" altLang="ja-JP" dirty="0" smtClean="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smtClean="0">
                <a:solidFill>
                  <a:schemeClr val="tx1"/>
                </a:solidFill>
                <a:latin typeface="+mn-ea"/>
                <a:cs typeface="Meiryo UI" panose="020B0604030504040204" pitchFamily="50" charset="-128"/>
              </a:rPr>
              <a:t>公開</a:t>
            </a:r>
            <a:r>
              <a:rPr lang="ja-JP" altLang="en-US" dirty="0">
                <a:solidFill>
                  <a:schemeClr val="tx1"/>
                </a:solidFill>
                <a:latin typeface="+mn-ea"/>
                <a:cs typeface="Meiryo UI" panose="020B0604030504040204" pitchFamily="50" charset="-128"/>
              </a:rPr>
              <a:t>したデータについてどのような利用を認めて</a:t>
            </a:r>
            <a:r>
              <a:rPr lang="ja-JP" altLang="en-US" dirty="0" smtClean="0">
                <a:solidFill>
                  <a:schemeClr val="tx1"/>
                </a:solidFill>
                <a:latin typeface="+mn-ea"/>
                <a:cs typeface="Meiryo UI" panose="020B0604030504040204" pitchFamily="50" charset="-128"/>
              </a:rPr>
              <a:t>いる</a:t>
            </a:r>
            <a:r>
              <a:rPr lang="en-US" altLang="ja-JP" dirty="0" smtClean="0">
                <a:solidFill>
                  <a:schemeClr val="tx1"/>
                </a:solidFill>
                <a:latin typeface="+mn-ea"/>
                <a:cs typeface="Meiryo UI" panose="020B0604030504040204" pitchFamily="50" charset="-128"/>
              </a:rPr>
              <a:t/>
            </a:r>
            <a:br>
              <a:rPr lang="en-US" altLang="ja-JP" dirty="0" smtClean="0">
                <a:solidFill>
                  <a:schemeClr val="tx1"/>
                </a:solidFill>
                <a:latin typeface="+mn-ea"/>
                <a:cs typeface="Meiryo UI" panose="020B0604030504040204" pitchFamily="50" charset="-128"/>
              </a:rPr>
            </a:br>
            <a:r>
              <a:rPr lang="ja-JP" altLang="en-US" dirty="0" smtClean="0">
                <a:solidFill>
                  <a:schemeClr val="tx1"/>
                </a:solidFill>
                <a:latin typeface="+mn-ea"/>
                <a:cs typeface="Meiryo UI" panose="020B0604030504040204" pitchFamily="50" charset="-128"/>
              </a:rPr>
              <a:t>の</a:t>
            </a:r>
            <a:r>
              <a:rPr lang="ja-JP" altLang="en-US" dirty="0">
                <a:solidFill>
                  <a:schemeClr val="tx1"/>
                </a:solidFill>
                <a:latin typeface="+mn-ea"/>
                <a:cs typeface="Meiryo UI" panose="020B0604030504040204" pitchFamily="50" charset="-128"/>
              </a:rPr>
              <a:t>か、免責事項、などに</a:t>
            </a:r>
            <a:r>
              <a:rPr lang="ja-JP" altLang="en-US" dirty="0" smtClean="0">
                <a:solidFill>
                  <a:schemeClr val="tx1"/>
                </a:solidFill>
                <a:latin typeface="+mn-ea"/>
                <a:cs typeface="Meiryo UI" panose="020B0604030504040204" pitchFamily="50" charset="-128"/>
              </a:rPr>
              <a:t>ついて理解</a:t>
            </a:r>
            <a:r>
              <a:rPr lang="ja-JP" altLang="en-US" dirty="0">
                <a:solidFill>
                  <a:schemeClr val="tx1"/>
                </a:solidFill>
                <a:latin typeface="+mn-ea"/>
                <a:cs typeface="Meiryo UI" panose="020B0604030504040204" pitchFamily="50" charset="-128"/>
              </a:rPr>
              <a:t>しておく</a:t>
            </a:r>
            <a:r>
              <a:rPr lang="ja-JP" altLang="en-US" dirty="0" smtClean="0">
                <a:solidFill>
                  <a:schemeClr val="tx1"/>
                </a:solidFill>
                <a:latin typeface="+mn-ea"/>
                <a:cs typeface="Meiryo UI" panose="020B0604030504040204" pitchFamily="50" charset="-128"/>
              </a:rPr>
              <a:t>ことが大切です。</a:t>
            </a:r>
            <a:endParaRPr lang="en-US" altLang="ja-JP" dirty="0" smtClean="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smtClean="0">
                <a:solidFill>
                  <a:schemeClr val="tx1"/>
                </a:solidFill>
                <a:latin typeface="+mn-ea"/>
                <a:cs typeface="Meiryo UI" panose="020B0604030504040204" pitchFamily="50" charset="-128"/>
              </a:rPr>
              <a:t>また</a:t>
            </a:r>
            <a:r>
              <a:rPr lang="ja-JP" altLang="en-US" dirty="0">
                <a:solidFill>
                  <a:schemeClr val="tx1"/>
                </a:solidFill>
                <a:latin typeface="+mn-ea"/>
                <a:cs typeface="Meiryo UI" panose="020B0604030504040204" pitchFamily="50" charset="-128"/>
              </a:rPr>
              <a:t>、利用ルールは</a:t>
            </a:r>
            <a:r>
              <a:rPr lang="ja-JP" altLang="en-US" dirty="0" smtClean="0">
                <a:solidFill>
                  <a:schemeClr val="tx1"/>
                </a:solidFill>
                <a:latin typeface="+mn-ea"/>
                <a:cs typeface="Meiryo UI" panose="020B0604030504040204" pitchFamily="50" charset="-128"/>
              </a:rPr>
              <a:t>オープンデータとりま</a:t>
            </a:r>
            <a:r>
              <a:rPr lang="ja-JP" altLang="en-US" dirty="0">
                <a:solidFill>
                  <a:schemeClr val="tx1"/>
                </a:solidFill>
                <a:latin typeface="+mn-ea"/>
                <a:cs typeface="Meiryo UI" panose="020B0604030504040204" pitchFamily="50" charset="-128"/>
              </a:rPr>
              <a:t>と</a:t>
            </a:r>
            <a:r>
              <a:rPr lang="ja-JP" altLang="en-US" dirty="0" smtClean="0">
                <a:solidFill>
                  <a:schemeClr val="tx1"/>
                </a:solidFill>
                <a:latin typeface="+mn-ea"/>
                <a:cs typeface="Meiryo UI" panose="020B0604030504040204" pitchFamily="50" charset="-128"/>
              </a:rPr>
              <a:t>め部署等が</a:t>
            </a:r>
            <a:r>
              <a:rPr lang="en-US" altLang="ja-JP" dirty="0" smtClean="0">
                <a:solidFill>
                  <a:schemeClr val="tx1"/>
                </a:solidFill>
                <a:latin typeface="+mn-ea"/>
                <a:cs typeface="Meiryo UI" panose="020B0604030504040204" pitchFamily="50" charset="-128"/>
              </a:rPr>
              <a:t/>
            </a:r>
            <a:br>
              <a:rPr lang="en-US" altLang="ja-JP" dirty="0" smtClean="0">
                <a:solidFill>
                  <a:schemeClr val="tx1"/>
                </a:solidFill>
                <a:latin typeface="+mn-ea"/>
                <a:cs typeface="Meiryo UI" panose="020B0604030504040204" pitchFamily="50" charset="-128"/>
              </a:rPr>
            </a:br>
            <a:r>
              <a:rPr lang="ja-JP" altLang="en-US" dirty="0" smtClean="0">
                <a:solidFill>
                  <a:schemeClr val="tx1"/>
                </a:solidFill>
                <a:latin typeface="+mn-ea"/>
                <a:cs typeface="Meiryo UI" panose="020B0604030504040204" pitchFamily="50" charset="-128"/>
              </a:rPr>
              <a:t>作成し、各課に確認が求められることがありますので、一般的</a:t>
            </a:r>
            <a:r>
              <a:rPr lang="ja-JP" altLang="en-US" dirty="0">
                <a:solidFill>
                  <a:schemeClr val="tx1"/>
                </a:solidFill>
                <a:latin typeface="+mn-ea"/>
                <a:cs typeface="Meiryo UI" panose="020B0604030504040204" pitchFamily="50" charset="-128"/>
              </a:rPr>
              <a:t>な利用</a:t>
            </a:r>
            <a:r>
              <a:rPr lang="ja-JP" altLang="en-US" dirty="0" smtClean="0">
                <a:solidFill>
                  <a:schemeClr val="tx1"/>
                </a:solidFill>
                <a:latin typeface="+mn-ea"/>
                <a:cs typeface="Meiryo UI" panose="020B0604030504040204" pitchFamily="50" charset="-128"/>
              </a:rPr>
              <a:t>ルールについての理解も必要となります。</a:t>
            </a:r>
            <a:endParaRPr lang="en-US" altLang="ja-JP" dirty="0" smtClean="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endParaRPr lang="en-US" altLang="ja-JP" dirty="0" smtClean="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17283135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a:t>
            </a:r>
            <a:r>
              <a:rPr lang="ja-JP" altLang="en-US" sz="2000" dirty="0" smtClean="0">
                <a:solidFill>
                  <a:schemeClr val="tx1"/>
                </a:solidFill>
              </a:rPr>
              <a:t>記載内容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smtClean="0"/>
              <a:t>(2) </a:t>
            </a:r>
            <a:r>
              <a:rPr lang="ja-JP" altLang="en-US" dirty="0" smtClean="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18</a:t>
            </a:fld>
            <a:endParaRPr kumimoji="1" lang="ja-JP" altLang="en-US"/>
          </a:p>
        </p:txBody>
      </p:sp>
      <p:sp>
        <p:nvSpPr>
          <p:cNvPr id="5" name="縦巻き 4"/>
          <p:cNvSpPr/>
          <p:nvPr/>
        </p:nvSpPr>
        <p:spPr>
          <a:xfrm>
            <a:off x="179512" y="1484784"/>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2132856"/>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smtClean="0">
                <a:solidFill>
                  <a:schemeClr val="tx1"/>
                </a:solidFill>
                <a:latin typeface="+mn-ea"/>
              </a:rPr>
              <a:t>公表者（自団体）</a:t>
            </a:r>
            <a:endParaRPr kumimoji="1" lang="ja-JP" altLang="en-US" dirty="0">
              <a:solidFill>
                <a:schemeClr val="tx1"/>
              </a:solidFill>
              <a:latin typeface="+mn-ea"/>
            </a:endParaRP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2852936"/>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smtClean="0">
                <a:solidFill>
                  <a:schemeClr val="tx1"/>
                </a:solidFill>
                <a:latin typeface="+mn-ea"/>
              </a:rPr>
              <a:t>適用するライセンス</a:t>
            </a:r>
            <a:endParaRPr kumimoji="1" lang="ja-JP" altLang="en-US" dirty="0">
              <a:solidFill>
                <a:schemeClr val="tx1"/>
              </a:solidFill>
              <a:latin typeface="+mn-ea"/>
            </a:endParaRP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3573016"/>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smtClean="0">
                <a:solidFill>
                  <a:schemeClr val="tx1"/>
                </a:solidFill>
                <a:latin typeface="+mn-ea"/>
              </a:rPr>
              <a:t>免責事項</a:t>
            </a:r>
            <a:endParaRPr kumimoji="1" lang="ja-JP" altLang="en-US" dirty="0">
              <a:solidFill>
                <a:schemeClr val="tx1"/>
              </a:solidFill>
              <a:latin typeface="+mn-ea"/>
            </a:endParaRPr>
          </a:p>
        </p:txBody>
      </p:sp>
      <p:sp>
        <p:nvSpPr>
          <p:cNvPr id="10" name="正方形/長方形 9"/>
          <p:cNvSpPr/>
          <p:nvPr/>
        </p:nvSpPr>
        <p:spPr>
          <a:xfrm>
            <a:off x="1835696" y="3933056"/>
            <a:ext cx="1296144"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lang="ja-JP" altLang="en-US"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p:cNvSpPr/>
          <p:nvPr/>
        </p:nvSpPr>
        <p:spPr>
          <a:xfrm>
            <a:off x="3851920" y="2852936"/>
            <a:ext cx="5112568"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smtClean="0">
                <a:solidFill>
                  <a:schemeClr val="tx1"/>
                </a:solidFill>
                <a:latin typeface="+mn-ea"/>
                <a:cs typeface="Meiryo UI" panose="020B0604030504040204" pitchFamily="50" charset="-128"/>
              </a:rPr>
              <a:t>公開するデータ</a:t>
            </a:r>
            <a:r>
              <a:rPr lang="ja-JP" altLang="en-US" dirty="0">
                <a:solidFill>
                  <a:schemeClr val="tx1"/>
                </a:solidFill>
                <a:latin typeface="+mn-ea"/>
                <a:cs typeface="Meiryo UI" panose="020B0604030504040204" pitchFamily="50" charset="-128"/>
              </a:rPr>
              <a:t>に</a:t>
            </a:r>
            <a:r>
              <a:rPr lang="ja-JP" altLang="en-US" dirty="0" smtClean="0">
                <a:solidFill>
                  <a:schemeClr val="tx1"/>
                </a:solidFill>
                <a:latin typeface="+mn-ea"/>
                <a:cs typeface="Meiryo UI" panose="020B0604030504040204" pitchFamily="50" charset="-128"/>
              </a:rPr>
              <a:t>対して、利用者がデータ</a:t>
            </a:r>
            <a:r>
              <a:rPr lang="ja-JP" altLang="en-US" dirty="0">
                <a:solidFill>
                  <a:schemeClr val="tx1"/>
                </a:solidFill>
                <a:latin typeface="+mn-ea"/>
                <a:cs typeface="Meiryo UI" panose="020B0604030504040204" pitchFamily="50" charset="-128"/>
              </a:rPr>
              <a:t>を利用できることを提示するためのツール</a:t>
            </a:r>
          </a:p>
        </p:txBody>
      </p:sp>
      <p:grpSp>
        <p:nvGrpSpPr>
          <p:cNvPr id="14" name="グループ化 13"/>
          <p:cNvGrpSpPr/>
          <p:nvPr/>
        </p:nvGrpSpPr>
        <p:grpSpPr>
          <a:xfrm>
            <a:off x="1763688" y="3284984"/>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2996952"/>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5580112" y="4005064"/>
            <a:ext cx="3384376" cy="792088"/>
          </a:xfrm>
          <a:prstGeom prst="rect">
            <a:avLst/>
          </a:prstGeom>
          <a:noFill/>
          <a:ln>
            <a:noFill/>
          </a:ln>
        </p:spPr>
        <p:txBody>
          <a:bodyPr wrap="square" rtlCol="0" anchor="ctr">
            <a:noAutofit/>
          </a:bodyPr>
          <a:lstStyle/>
          <a:p>
            <a:pPr defTabSz="914400">
              <a:defRPr/>
            </a:pPr>
            <a:r>
              <a:rPr lang="ja-JP" altLang="en-US" dirty="0" smtClean="0">
                <a:effectLst>
                  <a:outerShdw blurRad="38100" dist="38100" dir="2700000" algn="tl">
                    <a:srgbClr val="000000">
                      <a:alpha val="43137"/>
                    </a:srgbClr>
                  </a:outerShdw>
                </a:effectLst>
                <a:latin typeface="+mn-ea"/>
              </a:rPr>
              <a:t>クリエイティブ</a:t>
            </a:r>
            <a:r>
              <a:rPr lang="ja-JP" altLang="en-US" dirty="0">
                <a:effectLst>
                  <a:outerShdw blurRad="38100" dist="38100" dir="2700000" algn="tl">
                    <a:srgbClr val="000000">
                      <a:alpha val="43137"/>
                    </a:srgbClr>
                  </a:outerShdw>
                </a:effectLst>
                <a:latin typeface="+mn-ea"/>
              </a:rPr>
              <a:t>・コモンズ・</a:t>
            </a:r>
            <a:r>
              <a:rPr lang="ja-JP" altLang="en-US" dirty="0" smtClean="0">
                <a:effectLst>
                  <a:outerShdw blurRad="38100" dist="38100" dir="2700000" algn="tl">
                    <a:srgbClr val="000000">
                      <a:alpha val="43137"/>
                    </a:srgbClr>
                  </a:outerShdw>
                </a:effectLst>
                <a:latin typeface="+mn-ea"/>
              </a:rPr>
              <a:t>ライセンス</a:t>
            </a:r>
            <a:endParaRPr lang="en-US" altLang="ja-JP" dirty="0" smtClean="0">
              <a:effectLst>
                <a:outerShdw blurRad="38100" dist="38100" dir="2700000" algn="tl">
                  <a:srgbClr val="000000">
                    <a:alpha val="43137"/>
                  </a:srgbClr>
                </a:outerShdw>
              </a:effectLst>
              <a:latin typeface="+mn-ea"/>
            </a:endParaRPr>
          </a:p>
          <a:p>
            <a:pPr defTabSz="914400">
              <a:defRPr/>
            </a:pPr>
            <a:r>
              <a:rPr lang="ja-JP" altLang="en-US" dirty="0" smtClean="0">
                <a:effectLst>
                  <a:outerShdw blurRad="38100" dist="38100" dir="2700000" algn="tl">
                    <a:srgbClr val="000000">
                      <a:alpha val="43137"/>
                    </a:srgbClr>
                  </a:outerShdw>
                </a:effectLst>
                <a:latin typeface="+mn-ea"/>
              </a:rPr>
              <a:t>（</a:t>
            </a:r>
            <a:r>
              <a:rPr lang="en-US" altLang="ja-JP" dirty="0" smtClean="0">
                <a:effectLst>
                  <a:outerShdw blurRad="38100" dist="38100" dir="2700000" algn="tl">
                    <a:srgbClr val="000000">
                      <a:alpha val="43137"/>
                    </a:srgbClr>
                  </a:outerShdw>
                </a:effectLst>
                <a:latin typeface="+mn-ea"/>
                <a:cs typeface="Meiryo UI" pitchFamily="50" charset="-128"/>
              </a:rPr>
              <a:t>CC</a:t>
            </a:r>
            <a:r>
              <a:rPr lang="ja-JP" altLang="en-US" dirty="0" smtClean="0">
                <a:effectLst>
                  <a:outerShdw blurRad="38100" dist="38100" dir="2700000" algn="tl">
                    <a:srgbClr val="000000">
                      <a:alpha val="43137"/>
                    </a:srgbClr>
                  </a:outerShdw>
                </a:effectLst>
                <a:latin typeface="+mn-ea"/>
                <a:cs typeface="Meiryo UI" pitchFamily="50" charset="-128"/>
              </a:rPr>
              <a:t>ライセンス）を適用する</a:t>
            </a:r>
            <a:endParaRPr kumimoji="1" lang="en-US" altLang="ja-JP" dirty="0">
              <a:effectLst>
                <a:outerShdw blurRad="38100" dist="38100" dir="2700000" algn="tl">
                  <a:srgbClr val="000000">
                    <a:alpha val="43137"/>
                  </a:srgbClr>
                </a:outerShdw>
              </a:effectLst>
              <a:latin typeface="+mn-ea"/>
              <a:cs typeface="Meiryo UI" panose="020B0604030504040204" pitchFamily="50" charset="-128"/>
            </a:endParaRPr>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smtClean="0">
                <a:latin typeface="+mn-ea"/>
                <a:ea typeface="+mn-ea"/>
              </a:rPr>
              <a:t>２．オープンデータを公開するための基本的な作業</a:t>
            </a:r>
            <a:endParaRPr lang="ja-JP" altLang="en-US" sz="1200" dirty="0">
              <a:latin typeface="+mn-ea"/>
              <a:ea typeface="+mn-ea"/>
            </a:endParaRPr>
          </a:p>
        </p:txBody>
      </p:sp>
      <p:sp>
        <p:nvSpPr>
          <p:cNvPr id="26" name="テキスト ボックス 25"/>
          <p:cNvSpPr txBox="1"/>
          <p:nvPr/>
        </p:nvSpPr>
        <p:spPr>
          <a:xfrm>
            <a:off x="611560" y="1484784"/>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7" name="星 16 26"/>
          <p:cNvSpPr/>
          <p:nvPr/>
        </p:nvSpPr>
        <p:spPr>
          <a:xfrm>
            <a:off x="4572000" y="3717032"/>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smtClean="0"/>
              <a:t>オススメ</a:t>
            </a:r>
            <a:endParaRPr kumimoji="1" lang="ja-JP" altLang="en-US" b="1" dirty="0"/>
          </a:p>
        </p:txBody>
      </p:sp>
    </p:spTree>
    <p:extLst>
      <p:ext uri="{BB962C8B-B14F-4D97-AF65-F5344CB8AC3E}">
        <p14:creationId xmlns:p14="http://schemas.microsoft.com/office/powerpoint/2010/main" val="30068508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smtClean="0"/>
              <a:t>１</a:t>
            </a:r>
            <a:r>
              <a:rPr lang="en-US" altLang="ja-JP" dirty="0" smtClean="0"/>
              <a:t>.</a:t>
            </a:r>
            <a:r>
              <a:rPr lang="ja-JP" altLang="en-US" dirty="0"/>
              <a:t> </a:t>
            </a:r>
            <a:r>
              <a:rPr lang="ja-JP" altLang="en-US" dirty="0" smtClean="0"/>
              <a:t>はじめに</a:t>
            </a:r>
            <a:endParaRPr lang="ja-JP" altLang="en-US" dirty="0"/>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smtClean="0"/>
              <a:t>２</a:t>
            </a:r>
            <a:r>
              <a:rPr lang="en-US" altLang="ja-JP" dirty="0" smtClean="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smtClean="0"/>
              <a:t>３</a:t>
            </a:r>
            <a:r>
              <a:rPr lang="en-US" altLang="ja-JP" dirty="0" smtClean="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a:t>
            </a:r>
            <a:r>
              <a:rPr lang="en-US" altLang="ja-JP" dirty="0"/>
              <a:t>【</a:t>
            </a:r>
            <a:r>
              <a:rPr lang="ja-JP" altLang="en-US" dirty="0" smtClean="0"/>
              <a:t>補足</a:t>
            </a:r>
            <a:r>
              <a:rPr lang="en-US" altLang="ja-JP" dirty="0" smtClean="0"/>
              <a:t>】</a:t>
            </a:r>
            <a:r>
              <a:rPr lang="en-US" altLang="ja-JP" dirty="0"/>
              <a:t>e-learning</a:t>
            </a:r>
            <a:r>
              <a:rPr lang="ja-JP" altLang="en-US" dirty="0"/>
              <a:t>の紹介</a:t>
            </a:r>
          </a:p>
        </p:txBody>
      </p:sp>
    </p:spTree>
    <p:extLst>
      <p:ext uri="{BB962C8B-B14F-4D97-AF65-F5344CB8AC3E}">
        <p14:creationId xmlns:p14="http://schemas.microsoft.com/office/powerpoint/2010/main" val="23486444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smtClean="0"/>
              <a:t>(2) </a:t>
            </a:r>
            <a:r>
              <a:rPr lang="ja-JP" altLang="en-US" dirty="0" smtClean="0"/>
              <a:t>利用ルールを整備する</a:t>
            </a:r>
            <a:endParaRPr lang="ja-JP" altLang="en-US" dirty="0"/>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19</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smtClean="0">
                <a:latin typeface="+mn-ea"/>
                <a:ea typeface="+mn-ea"/>
              </a:rPr>
              <a:t>２．オープンデータを公開するための基本的な作業</a:t>
            </a:r>
            <a:endParaRPr lang="ja-JP" altLang="en-US" sz="1200" dirty="0">
              <a:latin typeface="+mn-ea"/>
              <a:ea typeface="+mn-ea"/>
            </a:endParaRP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ja-JP" dirty="0">
                <a:solidFill>
                  <a:schemeClr val="tx1"/>
                </a:solidFill>
              </a:rPr>
              <a:t>CC</a:t>
            </a:r>
            <a:r>
              <a:rPr lang="ja-JP" altLang="en-US" dirty="0">
                <a:solidFill>
                  <a:schemeClr val="tx1"/>
                </a:solidFill>
              </a:rPr>
              <a:t>ライセンスについて</a:t>
            </a:r>
            <a:endParaRPr lang="en-US" altLang="ja-JP" dirty="0">
              <a:solidFill>
                <a:schemeClr val="tx1"/>
              </a:solidFill>
            </a:endParaRPr>
          </a:p>
        </p:txBody>
      </p:sp>
      <p:sp>
        <p:nvSpPr>
          <p:cNvPr id="33" name="正方形/長方形 32"/>
          <p:cNvSpPr/>
          <p:nvPr/>
        </p:nvSpPr>
        <p:spPr>
          <a:xfrm>
            <a:off x="467544" y="4293096"/>
            <a:ext cx="8496944" cy="720080"/>
          </a:xfrm>
          <a:prstGeom prst="rect">
            <a:avLst/>
          </a:prstGeom>
          <a:noFill/>
          <a:ln>
            <a:noFill/>
          </a:ln>
        </p:spPr>
        <p:txBody>
          <a:bodyPr wrap="square" rtlCol="0" anchor="ctr">
            <a:noAutofit/>
          </a:bodyPr>
          <a:lstStyle/>
          <a:p>
            <a:pPr defTabSz="914400">
              <a:spcBef>
                <a:spcPts val="600"/>
              </a:spcBef>
            </a:pPr>
            <a:r>
              <a:rPr kumimoji="1" lang="en-US" altLang="ja-JP" dirty="0">
                <a:latin typeface="+mn-ea"/>
                <a:cs typeface="Meiryo UI" panose="020B0604030504040204" pitchFamily="50" charset="-128"/>
              </a:rPr>
              <a:t>CC</a:t>
            </a:r>
            <a:r>
              <a:rPr kumimoji="1" lang="ja-JP" altLang="en-US" dirty="0">
                <a:latin typeface="+mn-ea"/>
                <a:cs typeface="Meiryo UI" panose="020B0604030504040204" pitchFamily="50" charset="-128"/>
              </a:rPr>
              <a:t>ライセンスには</a:t>
            </a:r>
            <a:r>
              <a:rPr kumimoji="1" lang="ja-JP" altLang="en-US" dirty="0" smtClean="0">
                <a:latin typeface="+mn-ea"/>
                <a:cs typeface="Meiryo UI" panose="020B0604030504040204" pitchFamily="50" charset="-128"/>
              </a:rPr>
              <a:t>、利用条件によって、いくつ</a:t>
            </a:r>
            <a:r>
              <a:rPr kumimoji="1" lang="ja-JP" altLang="en-US" dirty="0">
                <a:latin typeface="+mn-ea"/>
                <a:cs typeface="Meiryo UI" panose="020B0604030504040204" pitchFamily="50" charset="-128"/>
              </a:rPr>
              <a:t>かの種類があります。</a:t>
            </a:r>
            <a:endParaRPr kumimoji="1" lang="en-US" altLang="ja-JP" dirty="0">
              <a:latin typeface="+mn-ea"/>
              <a:cs typeface="Meiryo UI" panose="020B0604030504040204" pitchFamily="50" charset="-128"/>
            </a:endParaRPr>
          </a:p>
          <a:p>
            <a:pPr defTabSz="914400">
              <a:spcBef>
                <a:spcPts val="600"/>
              </a:spcBef>
            </a:pPr>
            <a:r>
              <a:rPr kumimoji="1" lang="ja-JP" altLang="en-US" dirty="0">
                <a:latin typeface="+mn-ea"/>
                <a:cs typeface="Meiryo UI" panose="020B0604030504040204" pitchFamily="50" charset="-128"/>
              </a:rPr>
              <a:t>このうち、</a:t>
            </a:r>
            <a:r>
              <a:rPr kumimoji="1" lang="ja-JP" altLang="en-US" dirty="0">
                <a:effectLst>
                  <a:outerShdw blurRad="38100" dist="38100" dir="2700000" algn="tl">
                    <a:srgbClr val="000000">
                      <a:alpha val="43137"/>
                    </a:srgbClr>
                  </a:outerShdw>
                </a:effectLst>
                <a:latin typeface="+mn-ea"/>
                <a:cs typeface="Meiryo UI" panose="020B0604030504040204" pitchFamily="50" charset="-128"/>
              </a:rPr>
              <a:t>オープンデータには「</a:t>
            </a:r>
            <a:r>
              <a:rPr kumimoji="1" lang="en-US" altLang="ja-JP" dirty="0">
                <a:effectLst>
                  <a:outerShdw blurRad="38100" dist="38100" dir="2700000" algn="tl">
                    <a:srgbClr val="000000">
                      <a:alpha val="43137"/>
                    </a:srgbClr>
                  </a:outerShdw>
                </a:effectLst>
                <a:latin typeface="+mn-ea"/>
                <a:cs typeface="Meiryo UI" panose="020B0604030504040204" pitchFamily="50" charset="-128"/>
              </a:rPr>
              <a:t>CC BY</a:t>
            </a:r>
            <a:r>
              <a:rPr kumimoji="1" lang="ja-JP" altLang="en-US" dirty="0">
                <a:effectLst>
                  <a:outerShdw blurRad="38100" dist="38100" dir="2700000" algn="tl">
                    <a:srgbClr val="000000">
                      <a:alpha val="43137"/>
                    </a:srgbClr>
                  </a:outerShdw>
                </a:effectLst>
                <a:latin typeface="+mn-ea"/>
                <a:cs typeface="Meiryo UI" panose="020B0604030504040204" pitchFamily="50" charset="-128"/>
              </a:rPr>
              <a:t>」が適しています。</a:t>
            </a:r>
          </a:p>
        </p:txBody>
      </p:sp>
      <p:sp>
        <p:nvSpPr>
          <p:cNvPr id="38" name="正方形/長方形 37"/>
          <p:cNvSpPr/>
          <p:nvPr/>
        </p:nvSpPr>
        <p:spPr>
          <a:xfrm>
            <a:off x="2195736" y="3645024"/>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grpSp>
        <p:nvGrpSpPr>
          <p:cNvPr id="39" name="グループ化 38"/>
          <p:cNvGrpSpPr/>
          <p:nvPr/>
        </p:nvGrpSpPr>
        <p:grpSpPr>
          <a:xfrm>
            <a:off x="2915816" y="5013176"/>
            <a:ext cx="1080120" cy="72008"/>
            <a:chOff x="5724128" y="2060848"/>
            <a:chExt cx="1440160" cy="72008"/>
          </a:xfrm>
        </p:grpSpPr>
        <p:cxnSp>
          <p:nvCxnSpPr>
            <p:cNvPr id="40" name="直線コネクタ 39"/>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42" name="下矢印 41"/>
          <p:cNvSpPr/>
          <p:nvPr/>
        </p:nvSpPr>
        <p:spPr>
          <a:xfrm>
            <a:off x="3275856" y="5157192"/>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p:cNvSpPr/>
          <p:nvPr/>
        </p:nvSpPr>
        <p:spPr>
          <a:xfrm>
            <a:off x="827584" y="5445224"/>
            <a:ext cx="8136904"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原作者のクレジット（氏名、作品タイトルなど）を表示することを主な条件とし、改変はもちろん、営利目的での二次利用も許可される</a:t>
            </a:r>
            <a:r>
              <a:rPr lang="ja-JP" altLang="en-US" b="1" u="sng" dirty="0">
                <a:solidFill>
                  <a:srgbClr val="FF3300"/>
                </a:solidFill>
                <a:latin typeface="+mn-ea"/>
                <a:cs typeface="Meiryo UI" panose="020B0604030504040204" pitchFamily="50" charset="-128"/>
              </a:rPr>
              <a:t>最も自由度の高い</a:t>
            </a:r>
            <a:r>
              <a:rPr lang="en-US" altLang="ja-JP" b="1" u="sng" dirty="0">
                <a:solidFill>
                  <a:srgbClr val="FF3300"/>
                </a:solidFill>
                <a:latin typeface="+mn-ea"/>
                <a:cs typeface="Meiryo UI" panose="020B0604030504040204" pitchFamily="50" charset="-128"/>
              </a:rPr>
              <a:t>CC</a:t>
            </a:r>
            <a:r>
              <a:rPr lang="ja-JP" altLang="en-US" b="1" u="sng" dirty="0">
                <a:solidFill>
                  <a:srgbClr val="FF3300"/>
                </a:solidFill>
                <a:latin typeface="+mn-ea"/>
                <a:cs typeface="Meiryo UI" panose="020B0604030504040204" pitchFamily="50" charset="-128"/>
              </a:rPr>
              <a:t>ライセンス</a:t>
            </a:r>
            <a:r>
              <a:rPr lang="ja-JP" altLang="en-US" dirty="0">
                <a:solidFill>
                  <a:schemeClr val="tx1"/>
                </a:solidFill>
                <a:latin typeface="+mn-ea"/>
                <a:cs typeface="Meiryo UI" panose="020B0604030504040204" pitchFamily="50" charset="-128"/>
              </a:rPr>
              <a:t>。</a:t>
            </a:r>
          </a:p>
        </p:txBody>
      </p:sp>
      <p:sp>
        <p:nvSpPr>
          <p:cNvPr id="44" name="正方形/長方形 43"/>
          <p:cNvSpPr/>
          <p:nvPr/>
        </p:nvSpPr>
        <p:spPr>
          <a:xfrm>
            <a:off x="2195736" y="6309320"/>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21" name="正方形/長方形 20"/>
          <p:cNvSpPr/>
          <p:nvPr/>
        </p:nvSpPr>
        <p:spPr>
          <a:xfrm>
            <a:off x="467544" y="1484784"/>
            <a:ext cx="8496944" cy="2088232"/>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ライセンスとは、データを公開する者が、公開する際に、利用可能である旨を表示するためのツールです。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ライセンスを使うことで、作品を公開する作者が「この条件を守れば私の作品を自由に使って構いません。」という意思表示を行なえます。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データに著作権が発生している場合は、公表者は著作権を保持したまま作品を自由に流通させることができ、利用者は、ライセンス条件の範囲内でデータを利用することができます</a:t>
            </a:r>
            <a:r>
              <a:rPr lang="ja-JP" altLang="en-US" dirty="0" smtClean="0">
                <a:solidFill>
                  <a:schemeClr val="tx1"/>
                </a:solidFill>
                <a:latin typeface="+mn-ea"/>
                <a:cs typeface="Meiryo UI" panose="020B0604030504040204" pitchFamily="50" charset="-128"/>
              </a:rPr>
              <a:t>。</a:t>
            </a:r>
            <a:endParaRPr lang="ja-JP" altLang="en-US"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41850437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smtClean="0"/>
              <a:t>(2) </a:t>
            </a:r>
            <a:r>
              <a:rPr lang="ja-JP" altLang="en-US" dirty="0" smtClean="0"/>
              <a:t>利用ルールを整備する</a:t>
            </a:r>
            <a:endParaRPr lang="ja-JP" altLang="en-US" dirty="0"/>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smtClean="0">
                <a:latin typeface="+mn-ea"/>
                <a:ea typeface="+mn-ea"/>
              </a:rPr>
              <a:t>２．オープンデータを公開するための基本的な作業</a:t>
            </a:r>
            <a:endParaRPr lang="ja-JP" altLang="en-US" sz="1200" dirty="0">
              <a:latin typeface="+mn-ea"/>
              <a:ea typeface="+mn-ea"/>
            </a:endParaRP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smtClean="0">
                <a:solidFill>
                  <a:schemeClr val="tx1"/>
                </a:solidFill>
              </a:rPr>
              <a:t>免責事項</a:t>
            </a:r>
            <a:endParaRPr lang="en-US" altLang="ja-JP" dirty="0">
              <a:solidFill>
                <a:schemeClr val="tx1"/>
              </a:solidFill>
            </a:endParaRPr>
          </a:p>
        </p:txBody>
      </p:sp>
      <p:sp>
        <p:nvSpPr>
          <p:cNvPr id="19" name="正方形/長方形 18"/>
          <p:cNvSpPr/>
          <p:nvPr/>
        </p:nvSpPr>
        <p:spPr>
          <a:xfrm>
            <a:off x="1835696" y="2780928"/>
            <a:ext cx="6840760" cy="1512168"/>
          </a:xfrm>
          <a:prstGeom prst="rect">
            <a:avLst/>
          </a:prstGeom>
          <a:noFill/>
          <a:ln>
            <a:solidFill>
              <a:schemeClr val="bg1">
                <a:lumMod val="65000"/>
              </a:schemeClr>
            </a:solidFill>
          </a:ln>
        </p:spPr>
        <p:txBody>
          <a:bodyPr wrap="square" rtlCol="0" anchor="t">
            <a:noAutofit/>
          </a:bodyPr>
          <a:lstStyle/>
          <a:p>
            <a:pPr defTabSz="914400">
              <a:spcBef>
                <a:spcPts val="600"/>
              </a:spcBef>
            </a:pPr>
            <a:r>
              <a:rPr kumimoji="1" lang="ja-JP" altLang="en-US" dirty="0">
                <a:latin typeface="+mn-ea"/>
                <a:cs typeface="Meiryo UI" panose="020B0604030504040204" pitchFamily="50" charset="-128"/>
              </a:rPr>
              <a:t>自治体がオープンデータとしてデータを公開するにあたっては</a:t>
            </a:r>
            <a:r>
              <a:rPr kumimoji="1" lang="ja-JP" altLang="en-US" dirty="0" smtClean="0">
                <a:latin typeface="+mn-ea"/>
                <a:cs typeface="Meiryo UI" panose="020B0604030504040204" pitchFamily="50" charset="-128"/>
              </a:rPr>
              <a:t>、</a:t>
            </a:r>
            <a:endParaRPr kumimoji="1" lang="en-US" altLang="ja-JP" dirty="0" smtClean="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smtClean="0">
                <a:latin typeface="+mn-ea"/>
                <a:cs typeface="Meiryo UI" panose="020B0604030504040204" pitchFamily="50" charset="-128"/>
              </a:rPr>
              <a:t>コンテンツ</a:t>
            </a:r>
            <a:r>
              <a:rPr lang="ja-JP" altLang="en-US" dirty="0">
                <a:latin typeface="+mn-ea"/>
                <a:cs typeface="Meiryo UI" panose="020B0604030504040204" pitchFamily="50" charset="-128"/>
              </a:rPr>
              <a:t>の正確性等は保証しないこと</a:t>
            </a:r>
            <a:endParaRPr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smtClean="0">
                <a:latin typeface="+mn-ea"/>
                <a:cs typeface="Meiryo UI" panose="020B0604030504040204" pitchFamily="50" charset="-128"/>
              </a:rPr>
              <a:t>コンテンツ</a:t>
            </a:r>
            <a:r>
              <a:rPr lang="ja-JP" altLang="en-US" dirty="0">
                <a:latin typeface="+mn-ea"/>
                <a:cs typeface="Meiryo UI" panose="020B0604030504040204" pitchFamily="50" charset="-128"/>
              </a:rPr>
              <a:t>を用いて行う一切の行為に公表者は責任を負わないこと</a:t>
            </a:r>
            <a:endParaRPr lang="en-US" altLang="ja-JP" dirty="0">
              <a:latin typeface="+mn-ea"/>
              <a:cs typeface="Meiryo UI" panose="020B0604030504040204" pitchFamily="50" charset="-128"/>
            </a:endParaRPr>
          </a:p>
          <a:p>
            <a:pPr defTabSz="914400">
              <a:spcBef>
                <a:spcPts val="600"/>
              </a:spcBef>
            </a:pPr>
            <a:r>
              <a:rPr kumimoji="1" lang="ja-JP" altLang="en-US" dirty="0" smtClean="0">
                <a:latin typeface="+mn-ea"/>
                <a:cs typeface="Meiryo UI" panose="020B0604030504040204" pitchFamily="50" charset="-128"/>
              </a:rPr>
              <a:t>を</a:t>
            </a:r>
            <a:r>
              <a:rPr kumimoji="1" lang="ja-JP" altLang="en-US" dirty="0">
                <a:latin typeface="+mn-ea"/>
                <a:cs typeface="Meiryo UI" panose="020B0604030504040204" pitchFamily="50" charset="-128"/>
              </a:rPr>
              <a:t>表明</a:t>
            </a:r>
            <a:r>
              <a:rPr kumimoji="1" lang="ja-JP" altLang="en-US" dirty="0" smtClean="0">
                <a:latin typeface="+mn-ea"/>
                <a:cs typeface="Meiryo UI" panose="020B0604030504040204" pitchFamily="50" charset="-128"/>
              </a:rPr>
              <a:t>することが望ましいです。</a:t>
            </a:r>
            <a:endParaRPr kumimoji="1" lang="en-US" altLang="ja-JP" dirty="0">
              <a:latin typeface="+mn-ea"/>
              <a:cs typeface="Meiryo UI" panose="020B0604030504040204" pitchFamily="50" charset="-128"/>
            </a:endParaRPr>
          </a:p>
        </p:txBody>
      </p:sp>
      <p:sp>
        <p:nvSpPr>
          <p:cNvPr id="20" name="正方形/長方形 19"/>
          <p:cNvSpPr/>
          <p:nvPr/>
        </p:nvSpPr>
        <p:spPr>
          <a:xfrm>
            <a:off x="146448" y="5301208"/>
            <a:ext cx="8424936" cy="1224136"/>
          </a:xfrm>
          <a:prstGeom prst="rect">
            <a:avLst/>
          </a:prstGeom>
          <a:solidFill>
            <a:schemeClr val="bg1">
              <a:lumMod val="95000"/>
            </a:schemeClr>
          </a:solidFill>
          <a:ln>
            <a:solidFill>
              <a:schemeClr val="bg1">
                <a:lumMod val="50000"/>
              </a:schemeClr>
            </a:solidFill>
          </a:ln>
          <a:effectLst>
            <a:outerShdw blurRad="50800" dist="38100" dir="2700000" algn="tl" rotWithShape="0">
              <a:prstClr val="black">
                <a:alpha val="40000"/>
              </a:prstClr>
            </a:outerShdw>
          </a:effectLst>
        </p:spPr>
        <p:txBody>
          <a:bodyPr wrap="square" rtlCol="0" anchor="ctr">
            <a:noAutofit/>
          </a:bodyPr>
          <a:lstStyle/>
          <a:p>
            <a:r>
              <a:rPr kumimoji="1" lang="ja-JP" altLang="en-US" sz="1400" dirty="0">
                <a:latin typeface="+mn-ea"/>
              </a:rPr>
              <a:t>第６条（無保証</a:t>
            </a:r>
            <a:r>
              <a:rPr kumimoji="1" lang="ja-JP" altLang="en-US" sz="1400" dirty="0" smtClean="0">
                <a:latin typeface="+mn-ea"/>
              </a:rPr>
              <a:t>）</a:t>
            </a:r>
            <a:endParaRPr kumimoji="1" lang="en-US" altLang="ja-JP" sz="1400" dirty="0" smtClean="0">
              <a:latin typeface="+mn-ea"/>
            </a:endParaRPr>
          </a:p>
          <a:p>
            <a:pPr marL="174625" indent="188913"/>
            <a:r>
              <a:rPr kumimoji="1" lang="ja-JP" altLang="en-US" sz="1400" dirty="0" smtClean="0">
                <a:latin typeface="+mn-ea"/>
              </a:rPr>
              <a:t>公表者</a:t>
            </a:r>
            <a:r>
              <a:rPr kumimoji="1" lang="ja-JP" altLang="en-US" sz="1400" dirty="0">
                <a:latin typeface="+mn-ea"/>
              </a:rPr>
              <a:t>は、本サイトで公開しているコンテンツの正確性、網羅性、特定の目的への適合性等について、一切保証しません。公表者は、本サイトで公開しているコンテンツを用いて行う一切の行為（それらを編集・加工等した情報を利用することを含む。）について、何ら責任を負うものではありません。公表者が、コンテンツにおいて、第三者に権利があることを表示・示唆している場合であっても、その表示・示唆は網羅的なものではありません。</a:t>
            </a:r>
          </a:p>
        </p:txBody>
      </p:sp>
      <p:sp>
        <p:nvSpPr>
          <p:cNvPr id="21" name="正方形/長方形 20"/>
          <p:cNvSpPr/>
          <p:nvPr/>
        </p:nvSpPr>
        <p:spPr>
          <a:xfrm>
            <a:off x="146448" y="6525344"/>
            <a:ext cx="8424936"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出典：データカタログサイト　</a:t>
            </a:r>
            <a:r>
              <a:rPr kumimoji="1" lang="en-US" altLang="ja-JP" sz="1200" dirty="0">
                <a:solidFill>
                  <a:schemeClr val="tx1"/>
                </a:solidFill>
                <a:latin typeface="+mn-ea"/>
              </a:rPr>
              <a:t>DATA.GO.JP</a:t>
            </a:r>
            <a:r>
              <a:rPr kumimoji="1" lang="ja-JP" altLang="en-US" sz="1200" dirty="0">
                <a:solidFill>
                  <a:schemeClr val="tx1"/>
                </a:solidFill>
                <a:latin typeface="+mn-ea"/>
              </a:rPr>
              <a:t>の利用規約（</a:t>
            </a:r>
            <a:r>
              <a:rPr kumimoji="1" lang="en-US" altLang="ja-JP" sz="1200" dirty="0">
                <a:solidFill>
                  <a:schemeClr val="tx1"/>
                </a:solidFill>
                <a:latin typeface="+mn-ea"/>
              </a:rPr>
              <a:t>http://www.data.go.jp/terms-of-use/terms-of-use/</a:t>
            </a:r>
            <a:r>
              <a:rPr kumimoji="1" lang="ja-JP" altLang="en-US" sz="1200" dirty="0">
                <a:solidFill>
                  <a:schemeClr val="tx1"/>
                </a:solidFill>
                <a:latin typeface="+mn-ea"/>
              </a:rPr>
              <a:t>）</a:t>
            </a:r>
          </a:p>
        </p:txBody>
      </p:sp>
      <p:sp>
        <p:nvSpPr>
          <p:cNvPr id="22" name="正方形/長方形 21"/>
          <p:cNvSpPr/>
          <p:nvPr/>
        </p:nvSpPr>
        <p:spPr>
          <a:xfrm>
            <a:off x="2432" y="4869160"/>
            <a:ext cx="8280920" cy="432048"/>
          </a:xfrm>
          <a:prstGeom prst="rect">
            <a:avLst/>
          </a:prstGeom>
          <a:noFill/>
          <a:ln>
            <a:noFill/>
          </a:ln>
        </p:spPr>
        <p:txBody>
          <a:bodyPr wrap="square" rtlCol="0" anchor="ctr">
            <a:noAutofit/>
          </a:bodyPr>
          <a:lstStyle/>
          <a:p>
            <a:pPr marL="285750" indent="-285750" defTabSz="914400">
              <a:buClr>
                <a:schemeClr val="accent6">
                  <a:lumMod val="50000"/>
                </a:schemeClr>
              </a:buClr>
              <a:buFont typeface="Wingdings" panose="05000000000000000000" pitchFamily="2" charset="2"/>
              <a:buChar char="p"/>
            </a:pPr>
            <a:r>
              <a:rPr kumimoji="1" lang="ja-JP" altLang="en-US" sz="1600" dirty="0" smtClean="0">
                <a:latin typeface="+mn-ea"/>
                <a:cs typeface="Meiryo UI" panose="020B0604030504040204" pitchFamily="50" charset="-128"/>
              </a:rPr>
              <a:t>免責事項の記載例</a:t>
            </a:r>
            <a:endParaRPr kumimoji="1" lang="en-US" altLang="ja-JP" sz="1600" dirty="0" smtClean="0">
              <a:latin typeface="+mn-ea"/>
              <a:cs typeface="Meiryo UI" panose="020B0604030504040204" pitchFamily="50" charset="-128"/>
            </a:endParaRPr>
          </a:p>
        </p:txBody>
      </p:sp>
      <p:sp>
        <p:nvSpPr>
          <p:cNvPr id="3" name="楕円 2"/>
          <p:cNvSpPr/>
          <p:nvPr/>
        </p:nvSpPr>
        <p:spPr>
          <a:xfrm>
            <a:off x="395536" y="1484784"/>
            <a:ext cx="3528392" cy="1224136"/>
          </a:xfrm>
          <a:prstGeom prst="ellipse">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algn="ctr">
              <a:spcBef>
                <a:spcPts val="600"/>
              </a:spcBef>
              <a:buClr>
                <a:schemeClr val="accent6">
                  <a:lumMod val="75000"/>
                </a:schemeClr>
              </a:buClr>
              <a:buFont typeface="Wingdings" panose="05000000000000000000" pitchFamily="2" charset="2"/>
              <a:buNone/>
            </a:pPr>
            <a:r>
              <a:rPr lang="ja-JP" altLang="en-US" sz="2000" dirty="0">
                <a:solidFill>
                  <a:schemeClr val="tx1"/>
                </a:solidFill>
                <a:latin typeface="+mn-ea"/>
                <a:cs typeface="Meiryo UI" panose="020B0604030504040204" pitchFamily="50" charset="-128"/>
              </a:rPr>
              <a:t>間違ったデータを公開したら、職員の責任に</a:t>
            </a:r>
            <a:r>
              <a:rPr lang="ja-JP" altLang="en-US" sz="2000" dirty="0" smtClean="0">
                <a:solidFill>
                  <a:schemeClr val="tx1"/>
                </a:solidFill>
                <a:latin typeface="+mn-ea"/>
                <a:cs typeface="Meiryo UI" panose="020B0604030504040204" pitchFamily="50" charset="-128"/>
              </a:rPr>
              <a:t>なるのでは？</a:t>
            </a:r>
            <a:endParaRPr lang="ja-JP" altLang="en-US" sz="2000" dirty="0">
              <a:solidFill>
                <a:schemeClr val="tx1"/>
              </a:solidFill>
              <a:latin typeface="+mn-ea"/>
              <a:cs typeface="Meiryo UI" panose="020B0604030504040204" pitchFamily="50" charset="-128"/>
            </a:endParaRPr>
          </a:p>
        </p:txBody>
      </p:sp>
      <p:sp>
        <p:nvSpPr>
          <p:cNvPr id="13" name="曲折矢印 12"/>
          <p:cNvSpPr/>
          <p:nvPr/>
        </p:nvSpPr>
        <p:spPr>
          <a:xfrm flipV="1">
            <a:off x="1043608" y="2708920"/>
            <a:ext cx="720080" cy="576064"/>
          </a:xfrm>
          <a:prstGeom prst="bentArrow">
            <a:avLst>
              <a:gd name="adj1" fmla="val 31614"/>
              <a:gd name="adj2" fmla="val 36023"/>
              <a:gd name="adj3" fmla="val 25000"/>
              <a:gd name="adj4" fmla="val 4375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6372200" y="2326511"/>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defPPr>
              <a:defRPr lang="en-US"/>
            </a:defPPr>
            <a:lvl1pPr algn="ctr">
              <a:defRPr kumimoji="1" sz="2200">
                <a:latin typeface="+mn-ea"/>
              </a:defRPr>
            </a:lvl1pPr>
          </a:lstStyle>
          <a:p>
            <a:r>
              <a:rPr lang="ja-JP" altLang="en-US" dirty="0" smtClean="0"/>
              <a:t>免責事項</a:t>
            </a:r>
            <a:endParaRPr lang="en-US" altLang="ja-JP" dirty="0"/>
          </a:p>
        </p:txBody>
      </p:sp>
      <p:sp>
        <p:nvSpPr>
          <p:cNvPr id="5" name="正方形/長方形 4"/>
          <p:cNvSpPr/>
          <p:nvPr/>
        </p:nvSpPr>
        <p:spPr>
          <a:xfrm>
            <a:off x="1907704" y="4333692"/>
            <a:ext cx="6768752" cy="523220"/>
          </a:xfrm>
          <a:prstGeom prst="rect">
            <a:avLst/>
          </a:prstGeom>
        </p:spPr>
        <p:txBody>
          <a:bodyPr wrap="square">
            <a:spAutoFit/>
          </a:bodyPr>
          <a:lstStyle/>
          <a:p>
            <a:r>
              <a:rPr kumimoji="1" lang="ja-JP" altLang="en-US" sz="1400" dirty="0"/>
              <a:t>なお、正確性を保証しない、という免責事項を記載したとしても、データに間違いがあること</a:t>
            </a:r>
            <a:r>
              <a:rPr kumimoji="1" lang="ja-JP" altLang="en-US" sz="1400" dirty="0" smtClean="0"/>
              <a:t>を</a:t>
            </a:r>
            <a:endParaRPr kumimoji="1" lang="en-US" altLang="ja-JP" sz="1400" dirty="0" smtClean="0"/>
          </a:p>
          <a:p>
            <a:r>
              <a:rPr kumimoji="1" lang="ja-JP" altLang="en-US" sz="1400" dirty="0" smtClean="0"/>
              <a:t>見つけた場合は、データを非公開にしたり、速やかにデータを修正するといった対応が望まれます。</a:t>
            </a:r>
            <a:endParaRPr kumimoji="1" lang="en-US" altLang="ja-JP" sz="1400" dirty="0"/>
          </a:p>
        </p:txBody>
      </p:sp>
    </p:spTree>
    <p:extLst>
      <p:ext uri="{BB962C8B-B14F-4D97-AF65-F5344CB8AC3E}">
        <p14:creationId xmlns:p14="http://schemas.microsoft.com/office/powerpoint/2010/main" val="8885337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smtClean="0"/>
              <a:t>(2) </a:t>
            </a:r>
            <a:r>
              <a:rPr lang="ja-JP" altLang="en-US" dirty="0" smtClean="0"/>
              <a:t>利用ルールを整備する</a:t>
            </a:r>
            <a:endParaRPr lang="ja-JP" altLang="en-US" dirty="0"/>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smtClean="0">
                <a:latin typeface="+mn-ea"/>
                <a:ea typeface="+mn-ea"/>
              </a:rPr>
              <a:t>２．オープンデータを公開するための基本的な作業</a:t>
            </a:r>
            <a:endParaRPr lang="ja-JP" altLang="en-US" sz="1200" dirty="0">
              <a:latin typeface="+mn-ea"/>
              <a:ea typeface="+mn-ea"/>
            </a:endParaRP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smtClean="0">
                <a:solidFill>
                  <a:schemeClr val="tx1"/>
                </a:solidFill>
              </a:rPr>
              <a:t>免責事項</a:t>
            </a:r>
            <a:endParaRPr lang="en-US" altLang="ja-JP" dirty="0">
              <a:solidFill>
                <a:schemeClr val="tx1"/>
              </a:solidFill>
            </a:endParaRPr>
          </a:p>
        </p:txBody>
      </p:sp>
      <p:sp>
        <p:nvSpPr>
          <p:cNvPr id="12" name="正方形/長方形 11"/>
          <p:cNvSpPr/>
          <p:nvPr/>
        </p:nvSpPr>
        <p:spPr>
          <a:xfrm>
            <a:off x="395536" y="1628800"/>
            <a:ext cx="8352928" cy="20162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 BY</a:t>
            </a:r>
            <a:r>
              <a:rPr lang="ja-JP" altLang="en-US" dirty="0" err="1">
                <a:solidFill>
                  <a:schemeClr val="tx1"/>
                </a:solidFill>
                <a:latin typeface="+mn-ea"/>
                <a:cs typeface="Meiryo UI" panose="020B0604030504040204" pitchFamily="50" charset="-128"/>
              </a:rPr>
              <a:t>には</a:t>
            </a:r>
            <a:r>
              <a:rPr lang="ja-JP" altLang="en-US" dirty="0">
                <a:solidFill>
                  <a:schemeClr val="tx1"/>
                </a:solidFill>
                <a:latin typeface="+mn-ea"/>
                <a:cs typeface="Meiryo UI" panose="020B0604030504040204" pitchFamily="50" charset="-128"/>
              </a:rPr>
              <a:t>無保証および責任制限の条項が含まれています。</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とはいえ、利用者に対して確実に通知すべき事柄であるため、利用者の目に触れやすいところに、無保証、免責について掲示することが望ましいです。</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ただし、利用ルール（</a:t>
            </a:r>
            <a:r>
              <a:rPr lang="en-US" altLang="ja-JP" dirty="0">
                <a:solidFill>
                  <a:schemeClr val="tx1"/>
                </a:solidFill>
                <a:latin typeface="+mn-ea"/>
                <a:cs typeface="Meiryo UI" panose="020B0604030504040204" pitchFamily="50" charset="-128"/>
              </a:rPr>
              <a:t>CC BY</a:t>
            </a:r>
            <a:r>
              <a:rPr lang="ja-JP" altLang="en-US" dirty="0">
                <a:solidFill>
                  <a:schemeClr val="tx1"/>
                </a:solidFill>
                <a:latin typeface="+mn-ea"/>
                <a:cs typeface="Meiryo UI" panose="020B0604030504040204" pitchFamily="50" charset="-128"/>
              </a:rPr>
              <a:t>の無保証および責任制限条項等）の条件と矛盾する内容にならないよう注意してください。</a:t>
            </a:r>
            <a:endParaRPr lang="en-US" altLang="ja-JP"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594675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２．オープンデータを公開するための基本的な作業</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22</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9" name="右矢印 28"/>
          <p:cNvSpPr/>
          <p:nvPr/>
        </p:nvSpPr>
        <p:spPr>
          <a:xfrm rot="18505266">
            <a:off x="2532406" y="3593622"/>
            <a:ext cx="193449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テキスト ボックス 33"/>
          <p:cNvSpPr txBox="1"/>
          <p:nvPr/>
        </p:nvSpPr>
        <p:spPr>
          <a:xfrm>
            <a:off x="4139952" y="2060848"/>
            <a:ext cx="482453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solidFill>
                  <a:schemeClr val="tx1"/>
                </a:solidFill>
                <a:latin typeface="+mn-ea"/>
                <a:cs typeface="Meiryo UI" panose="020B0604030504040204" pitchFamily="50" charset="-128"/>
              </a:defRPr>
            </a:lvl1pPr>
          </a:lstStyle>
          <a:p>
            <a:r>
              <a:rPr lang="ja-JP" altLang="en-US" dirty="0"/>
              <a:t>オープンデータは二次利用してもらうために公開するデータのため、使う側のニーズが高いものが、オープンデータにより適しています。</a:t>
            </a:r>
            <a:endParaRPr lang="en-US" altLang="ja-JP" dirty="0"/>
          </a:p>
        </p:txBody>
      </p:sp>
      <p:sp>
        <p:nvSpPr>
          <p:cNvPr id="40" name="テキスト ボックス 39"/>
          <p:cNvSpPr txBox="1"/>
          <p:nvPr/>
        </p:nvSpPr>
        <p:spPr>
          <a:xfrm>
            <a:off x="4211960" y="1556792"/>
            <a:ext cx="158417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dirty="0">
                <a:latin typeface="+mn-ea"/>
              </a:rPr>
              <a:t>価値あるデータ</a:t>
            </a:r>
            <a:endParaRPr kumimoji="1" lang="en-US" altLang="ja-JP" dirty="0" smtClean="0">
              <a:solidFill>
                <a:schemeClr val="tx1"/>
              </a:solidFill>
              <a:latin typeface="+mn-ea"/>
            </a:endParaRPr>
          </a:p>
        </p:txBody>
      </p:sp>
      <p:sp>
        <p:nvSpPr>
          <p:cNvPr id="41" name="テキスト ボックス 40"/>
          <p:cNvSpPr txBox="1"/>
          <p:nvPr/>
        </p:nvSpPr>
        <p:spPr>
          <a:xfrm>
            <a:off x="6372200" y="1556792"/>
            <a:ext cx="2376264"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dirty="0">
                <a:latin typeface="+mn-ea"/>
              </a:rPr>
              <a:t>広く利用されるデータ</a:t>
            </a:r>
            <a:endParaRPr kumimoji="1" lang="en-US" altLang="ja-JP" dirty="0" smtClean="0">
              <a:solidFill>
                <a:schemeClr val="tx1"/>
              </a:solidFill>
              <a:latin typeface="+mn-ea"/>
            </a:endParaRPr>
          </a:p>
        </p:txBody>
      </p:sp>
      <p:sp>
        <p:nvSpPr>
          <p:cNvPr id="42" name="正方形/長方形 41"/>
          <p:cNvSpPr/>
          <p:nvPr/>
        </p:nvSpPr>
        <p:spPr>
          <a:xfrm>
            <a:off x="5868144" y="155679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156176" y="3140968"/>
            <a:ext cx="2808312"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smtClean="0"/>
              <a:t>(3) </a:t>
            </a:r>
            <a:r>
              <a:rPr lang="ja-JP" altLang="en-US" dirty="0" smtClean="0"/>
              <a:t>公開するデータを選ぶ</a:t>
            </a:r>
            <a:endParaRPr lang="ja-JP" altLang="en-US" dirty="0"/>
          </a:p>
        </p:txBody>
      </p:sp>
      <p:sp>
        <p:nvSpPr>
          <p:cNvPr id="44" name="Freeform 134"/>
          <p:cNvSpPr>
            <a:spLocks/>
          </p:cNvSpPr>
          <p:nvPr/>
        </p:nvSpPr>
        <p:spPr bwMode="auto">
          <a:xfrm flipV="1">
            <a:off x="5508104" y="3068960"/>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6">
              <a:lumMod val="20000"/>
              <a:lumOff val="80000"/>
            </a:schemeClr>
          </a:solidFill>
          <a:ln>
            <a:solidFill>
              <a:schemeClr val="accent6">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5" name="テキスト ボックス 54"/>
          <p:cNvSpPr txBox="1"/>
          <p:nvPr/>
        </p:nvSpPr>
        <p:spPr>
          <a:xfrm>
            <a:off x="4139952" y="4509120"/>
            <a:ext cx="4752528" cy="129614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60000"/>
                  <a:lumOff val="40000"/>
                </a:schemeClr>
              </a:buClr>
              <a:buFont typeface="Wingdings" panose="05000000000000000000" pitchFamily="2" charset="2"/>
              <a:buChar char="l"/>
              <a:defRPr>
                <a:solidFill>
                  <a:schemeClr val="bg1">
                    <a:lumMod val="65000"/>
                  </a:schemeClr>
                </a:solidFill>
                <a:latin typeface="+mn-ea"/>
                <a:cs typeface="Meiryo UI" panose="020B0604030504040204" pitchFamily="50" charset="-128"/>
              </a:defRPr>
            </a:lvl1pPr>
          </a:lstStyle>
          <a:p>
            <a:r>
              <a:rPr lang="ja-JP" altLang="en-US" dirty="0"/>
              <a:t>画面に記載された情報など、そのままだと利用者が使いにくい場合があります。</a:t>
            </a:r>
            <a:endParaRPr lang="en-US" altLang="ja-JP" dirty="0"/>
          </a:p>
          <a:p>
            <a:r>
              <a:rPr lang="ja-JP" altLang="en-US" dirty="0"/>
              <a:t>なるべく使いやすいデータにすることで、より利用されるデータとなります。</a:t>
            </a:r>
            <a:endParaRPr lang="en-US" altLang="ja-JP" dirty="0"/>
          </a:p>
        </p:txBody>
      </p:sp>
      <p:sp>
        <p:nvSpPr>
          <p:cNvPr id="57" name="額縁 56"/>
          <p:cNvSpPr/>
          <p:nvPr/>
        </p:nvSpPr>
        <p:spPr>
          <a:xfrm>
            <a:off x="4788024" y="5877272"/>
            <a:ext cx="4176464" cy="576064"/>
          </a:xfrm>
          <a:prstGeom prst="bevel">
            <a:avLst>
              <a:gd name="adj" fmla="val 7696"/>
            </a:avLst>
          </a:prstGeom>
          <a:solidFill>
            <a:srgbClr val="FAD0B4"/>
          </a:solidFill>
          <a:ln>
            <a:noFill/>
          </a:ln>
          <a:effectLst/>
          <a:extLst/>
        </p:spPr>
        <p:txBody>
          <a:bodyPr wrap="none" anchor="ctr"/>
          <a:lstStyle/>
          <a:p>
            <a:r>
              <a:rPr lang="en-US" altLang="ja-JP" dirty="0">
                <a:solidFill>
                  <a:schemeClr val="tx1">
                    <a:lumMod val="50000"/>
                    <a:lumOff val="50000"/>
                  </a:schemeClr>
                </a:solidFill>
                <a:latin typeface="+mn-ea"/>
              </a:rPr>
              <a:t>(4) </a:t>
            </a:r>
            <a:r>
              <a:rPr lang="ja-JP" altLang="en-US" dirty="0">
                <a:solidFill>
                  <a:schemeClr val="tx1">
                    <a:lumMod val="50000"/>
                    <a:lumOff val="50000"/>
                  </a:schemeClr>
                </a:solidFill>
                <a:latin typeface="+mn-ea"/>
              </a:rPr>
              <a:t>オープンデータにより適したデータにする</a:t>
            </a:r>
          </a:p>
        </p:txBody>
      </p:sp>
      <p:sp>
        <p:nvSpPr>
          <p:cNvPr id="58" name="Freeform 134"/>
          <p:cNvSpPr>
            <a:spLocks/>
          </p:cNvSpPr>
          <p:nvPr/>
        </p:nvSpPr>
        <p:spPr bwMode="auto">
          <a:xfrm flipV="1">
            <a:off x="4139952" y="5805264"/>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6">
              <a:lumMod val="20000"/>
              <a:lumOff val="80000"/>
            </a:schemeClr>
          </a:solidFill>
          <a:ln>
            <a:solidFill>
              <a:schemeClr val="accent6">
                <a:lumMod val="40000"/>
                <a:lumOff val="60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005064"/>
            <a:ext cx="1584176" cy="432048"/>
          </a:xfrm>
          <a:prstGeom prst="roundRect">
            <a:avLst/>
          </a:prstGeom>
          <a:solidFill>
            <a:srgbClr val="FAD0B4"/>
          </a:solidFill>
          <a:ln>
            <a:noFill/>
          </a:ln>
          <a:effectLst>
            <a:outerShdw blurRad="50800" dist="38100" dir="2700000" algn="tl" rotWithShape="0">
              <a:prstClr val="black">
                <a:alpha val="40000"/>
              </a:prstClr>
            </a:outerShdw>
          </a:effectLst>
        </p:spPr>
        <p:txBody>
          <a:bodyPr wrap="square" rtlCol="0" anchor="ctr">
            <a:noAutofit/>
          </a:bodyPr>
          <a:lstStyle>
            <a:defPPr>
              <a:defRPr lang="en-US"/>
            </a:defPPr>
            <a:lvl1pPr algn="ctr">
              <a:defRPr kumimoji="1">
                <a:solidFill>
                  <a:schemeClr val="bg1">
                    <a:lumMod val="75000"/>
                  </a:schemeClr>
                </a:solidFill>
                <a:latin typeface="+mn-ea"/>
              </a:defRPr>
            </a:lvl1pPr>
          </a:lstStyle>
          <a:p>
            <a:r>
              <a:rPr lang="ja-JP" altLang="en-US" dirty="0"/>
              <a:t>価値あるデータ</a:t>
            </a:r>
            <a:endParaRPr lang="en-US" altLang="ja-JP" dirty="0"/>
          </a:p>
        </p:txBody>
      </p:sp>
      <p:sp>
        <p:nvSpPr>
          <p:cNvPr id="60" name="テキスト ボックス 59"/>
          <p:cNvSpPr txBox="1"/>
          <p:nvPr/>
        </p:nvSpPr>
        <p:spPr>
          <a:xfrm>
            <a:off x="6372200" y="4005064"/>
            <a:ext cx="2376264" cy="432048"/>
          </a:xfrm>
          <a:prstGeom prst="roundRect">
            <a:avLst/>
          </a:prstGeom>
          <a:solidFill>
            <a:srgbClr val="FAD0B4"/>
          </a:solidFill>
          <a:ln>
            <a:noFill/>
          </a:ln>
          <a:effectLst>
            <a:outerShdw blurRad="50800" dist="38100" dir="2700000" algn="tl" rotWithShape="0">
              <a:prstClr val="black">
                <a:alpha val="40000"/>
              </a:prstClr>
            </a:outerShdw>
          </a:effectLst>
        </p:spPr>
        <p:txBody>
          <a:bodyPr wrap="square" rtlCol="0" anchor="ctr">
            <a:noAutofit/>
          </a:bodyPr>
          <a:lstStyle>
            <a:defPPr>
              <a:defRPr lang="en-US"/>
            </a:defPPr>
            <a:lvl1pPr algn="ctr">
              <a:defRPr kumimoji="1">
                <a:solidFill>
                  <a:schemeClr val="bg1">
                    <a:lumMod val="75000"/>
                  </a:schemeClr>
                </a:solidFill>
                <a:latin typeface="+mn-ea"/>
              </a:defRPr>
            </a:lvl1pPr>
          </a:lstStyle>
          <a:p>
            <a:r>
              <a:rPr lang="ja-JP" altLang="en-US" dirty="0"/>
              <a:t>広く利用されるデータ</a:t>
            </a:r>
            <a:endParaRPr lang="en-US" altLang="ja-JP" dirty="0"/>
          </a:p>
        </p:txBody>
      </p:sp>
      <p:sp>
        <p:nvSpPr>
          <p:cNvPr id="61" name="正方形/長方形 60"/>
          <p:cNvSpPr/>
          <p:nvPr/>
        </p:nvSpPr>
        <p:spPr>
          <a:xfrm>
            <a:off x="5868144" y="4005064"/>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60000"/>
                    <a:lumOff val="40000"/>
                  </a:schemeClr>
                </a:solidFill>
                <a:latin typeface="+mn-ea"/>
              </a:rPr>
              <a:t>＝</a:t>
            </a:r>
          </a:p>
        </p:txBody>
      </p:sp>
      <p:sp>
        <p:nvSpPr>
          <p:cNvPr id="62" name="右矢印 61"/>
          <p:cNvSpPr/>
          <p:nvPr/>
        </p:nvSpPr>
        <p:spPr>
          <a:xfrm rot="19876248">
            <a:off x="3443083" y="4419091"/>
            <a:ext cx="67177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1799954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539552" y="3501008"/>
            <a:ext cx="7992888" cy="1944216"/>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endParaRPr lang="ja-JP" altLang="en-US">
              <a:solidFill>
                <a:schemeClr val="tx1"/>
              </a:solidFill>
              <a:latin typeface="+mn-ea"/>
              <a:cs typeface="Meiryo UI" panose="020B0604030504040204" pitchFamily="50" charset="-128"/>
            </a:endParaRPr>
          </a:p>
        </p:txBody>
      </p:sp>
      <p:sp>
        <p:nvSpPr>
          <p:cNvPr id="2" name="タイトル 1"/>
          <p:cNvSpPr>
            <a:spLocks noGrp="1"/>
          </p:cNvSpPr>
          <p:nvPr>
            <p:ph type="title"/>
          </p:nvPr>
        </p:nvSpPr>
        <p:spPr/>
        <p:txBody>
          <a:bodyPr>
            <a:normAutofit/>
          </a:bodyPr>
          <a:lstStyle/>
          <a:p>
            <a:r>
              <a:rPr lang="en-US" altLang="ja-JP" dirty="0" smtClean="0"/>
              <a:t>(3) </a:t>
            </a:r>
            <a:r>
              <a:rPr lang="ja-JP" altLang="en-US" dirty="0" smtClean="0"/>
              <a:t>公開するデータを選ぶ</a:t>
            </a:r>
            <a:endParaRPr lang="ja-JP" altLang="en-US" dirty="0"/>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23</a:t>
            </a:fld>
            <a:endParaRPr kumimoji="1" lang="ja-JP" altLang="en-US"/>
          </a:p>
        </p:txBody>
      </p:sp>
      <p:sp>
        <p:nvSpPr>
          <p:cNvPr id="11" name="正方形/長方形 10"/>
          <p:cNvSpPr/>
          <p:nvPr/>
        </p:nvSpPr>
        <p:spPr>
          <a:xfrm>
            <a:off x="755576" y="4365104"/>
            <a:ext cx="7452320" cy="432048"/>
          </a:xfrm>
          <a:prstGeom prst="rect">
            <a:avLst/>
          </a:prstGeom>
          <a:noFill/>
          <a:ln>
            <a:noFill/>
          </a:ln>
        </p:spPr>
        <p:txBody>
          <a:bodyPr wrap="square" rtlCol="0" anchor="ctr">
            <a:noAutofit/>
          </a:bodyPr>
          <a:lstStyle/>
          <a:p>
            <a:r>
              <a:rPr kumimoji="1" lang="ja-JP" altLang="en-US" dirty="0" smtClean="0">
                <a:solidFill>
                  <a:schemeClr val="tx1"/>
                </a:solidFill>
                <a:latin typeface="+mn-ea"/>
              </a:rPr>
              <a:t>②　地域</a:t>
            </a:r>
            <a:r>
              <a:rPr kumimoji="1" lang="ja-JP" altLang="en-US" dirty="0">
                <a:solidFill>
                  <a:schemeClr val="tx1"/>
                </a:solidFill>
                <a:latin typeface="+mn-ea"/>
              </a:rPr>
              <a:t>課題と関係が</a:t>
            </a:r>
            <a:r>
              <a:rPr kumimoji="1" lang="ja-JP" altLang="en-US" dirty="0" smtClean="0">
                <a:solidFill>
                  <a:schemeClr val="tx1"/>
                </a:solidFill>
                <a:latin typeface="+mn-ea"/>
              </a:rPr>
              <a:t>深い（住民の関心の高い</a:t>
            </a:r>
            <a:r>
              <a:rPr kumimoji="1" lang="ja-JP" altLang="en-US" dirty="0" smtClean="0">
                <a:latin typeface="+mn-ea"/>
              </a:rPr>
              <a:t>）データを選ぶ</a:t>
            </a:r>
            <a:endParaRPr kumimoji="1" lang="ja-JP" altLang="en-US" dirty="0">
              <a:solidFill>
                <a:schemeClr val="tx1"/>
              </a:solidFill>
              <a:latin typeface="+mn-ea"/>
            </a:endParaRPr>
          </a:p>
        </p:txBody>
      </p:sp>
      <p:sp>
        <p:nvSpPr>
          <p:cNvPr id="12" name="正方形/長方形 11"/>
          <p:cNvSpPr/>
          <p:nvPr/>
        </p:nvSpPr>
        <p:spPr>
          <a:xfrm>
            <a:off x="755576" y="4869160"/>
            <a:ext cx="7452320" cy="432048"/>
          </a:xfrm>
          <a:prstGeom prst="rect">
            <a:avLst/>
          </a:prstGeom>
          <a:noFill/>
          <a:ln>
            <a:noFill/>
          </a:ln>
        </p:spPr>
        <p:txBody>
          <a:bodyPr wrap="square" rtlCol="0" anchor="ctr">
            <a:noAutofit/>
          </a:bodyPr>
          <a:lstStyle/>
          <a:p>
            <a:r>
              <a:rPr kumimoji="1" lang="ja-JP" altLang="en-US" dirty="0" smtClean="0">
                <a:solidFill>
                  <a:schemeClr val="tx1"/>
                </a:solidFill>
                <a:latin typeface="+mn-ea"/>
              </a:rPr>
              <a:t>③　ニーズ</a:t>
            </a:r>
            <a:r>
              <a:rPr kumimoji="1" lang="ja-JP" altLang="en-US" dirty="0">
                <a:solidFill>
                  <a:schemeClr val="tx1"/>
                </a:solidFill>
                <a:latin typeface="+mn-ea"/>
              </a:rPr>
              <a:t>に関わらず、自治体として積極的に公開す</a:t>
            </a:r>
            <a:r>
              <a:rPr kumimoji="1" lang="ja-JP" altLang="en-US" dirty="0" smtClean="0">
                <a:solidFill>
                  <a:schemeClr val="tx1"/>
                </a:solidFill>
                <a:latin typeface="+mn-ea"/>
              </a:rPr>
              <a:t>べき</a:t>
            </a:r>
            <a:r>
              <a:rPr kumimoji="1" lang="ja-JP" altLang="en-US" dirty="0" smtClean="0">
                <a:latin typeface="+mn-ea"/>
              </a:rPr>
              <a:t>データを選ぶ</a:t>
            </a:r>
            <a:endParaRPr kumimoji="1" lang="ja-JP" altLang="en-US" dirty="0">
              <a:solidFill>
                <a:schemeClr val="tx1"/>
              </a:solidFill>
              <a:latin typeface="+mn-ea"/>
            </a:endParaRPr>
          </a:p>
        </p:txBody>
      </p:sp>
      <p:sp>
        <p:nvSpPr>
          <p:cNvPr id="1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smtClean="0">
                <a:latin typeface="+mn-ea"/>
                <a:ea typeface="+mn-ea"/>
              </a:rPr>
              <a:t>２．オープンデータを公開するための基本的な作業</a:t>
            </a:r>
            <a:endParaRPr lang="ja-JP" altLang="en-US" sz="1200" dirty="0">
              <a:latin typeface="+mn-ea"/>
              <a:ea typeface="+mn-ea"/>
            </a:endParaRPr>
          </a:p>
        </p:txBody>
      </p:sp>
      <p:sp>
        <p:nvSpPr>
          <p:cNvPr id="15" name="テキスト ボックス 14"/>
          <p:cNvSpPr txBox="1"/>
          <p:nvPr/>
        </p:nvSpPr>
        <p:spPr>
          <a:xfrm>
            <a:off x="539552" y="5805264"/>
            <a:ext cx="8208912" cy="747464"/>
          </a:xfrm>
          <a:prstGeom prst="rect">
            <a:avLst/>
          </a:prstGeom>
          <a:noFill/>
          <a:ln>
            <a:noFill/>
          </a:ln>
        </p:spPr>
        <p:txBody>
          <a:bodyPr wrap="square" rtlCol="0">
            <a:noAutofit/>
          </a:bodyPr>
          <a:lstStyle/>
          <a:p>
            <a:r>
              <a:rPr kumimoji="1" lang="ja-JP" altLang="en-US" sz="2000" dirty="0" smtClean="0">
                <a:solidFill>
                  <a:schemeClr val="tx1"/>
                </a:solidFill>
                <a:latin typeface="+mn-ea"/>
              </a:rPr>
              <a:t>利用者のニーズが高いデータを選ぶ、という観点から、</a:t>
            </a:r>
            <a:endParaRPr kumimoji="1" lang="en-US" altLang="ja-JP" sz="2000" dirty="0" smtClean="0">
              <a:solidFill>
                <a:schemeClr val="tx1"/>
              </a:solidFill>
              <a:latin typeface="+mn-ea"/>
            </a:endParaRPr>
          </a:p>
          <a:p>
            <a:r>
              <a:rPr kumimoji="1" lang="en-US" altLang="ja-JP" sz="2000" dirty="0" smtClean="0">
                <a:solidFill>
                  <a:schemeClr val="tx1"/>
                </a:solidFill>
                <a:latin typeface="+mn-ea"/>
              </a:rPr>
              <a:t>『</a:t>
            </a:r>
            <a:r>
              <a:rPr kumimoji="1" lang="ja-JP" altLang="en-US" sz="2000" dirty="0">
                <a:latin typeface="+mn-ea"/>
              </a:rPr>
              <a:t>①住民やデータ利用者のニーズが高いもの</a:t>
            </a:r>
            <a:r>
              <a:rPr kumimoji="1" lang="en-US" altLang="ja-JP" sz="2000" dirty="0" smtClean="0">
                <a:solidFill>
                  <a:schemeClr val="tx1"/>
                </a:solidFill>
                <a:latin typeface="+mn-ea"/>
              </a:rPr>
              <a:t>』</a:t>
            </a:r>
            <a:r>
              <a:rPr kumimoji="1" lang="ja-JP" altLang="en-US" sz="2000" dirty="0" smtClean="0">
                <a:solidFill>
                  <a:schemeClr val="tx1"/>
                </a:solidFill>
                <a:latin typeface="+mn-ea"/>
              </a:rPr>
              <a:t>について更に詳細にご説明します。</a:t>
            </a:r>
            <a:endParaRPr kumimoji="1" lang="en-US" altLang="ja-JP" sz="2000" dirty="0" smtClean="0">
              <a:solidFill>
                <a:schemeClr val="tx1"/>
              </a:solidFill>
              <a:latin typeface="+mn-ea"/>
            </a:endParaRPr>
          </a:p>
        </p:txBody>
      </p:sp>
      <p:sp>
        <p:nvSpPr>
          <p:cNvPr id="19" name="正方形/長方形 18"/>
          <p:cNvSpPr/>
          <p:nvPr/>
        </p:nvSpPr>
        <p:spPr>
          <a:xfrm>
            <a:off x="755576" y="3861048"/>
            <a:ext cx="7452320" cy="432048"/>
          </a:xfrm>
          <a:prstGeom prst="rect">
            <a:avLst/>
          </a:prstGeom>
          <a:noFill/>
          <a:ln>
            <a:noFill/>
          </a:ln>
        </p:spPr>
        <p:txBody>
          <a:bodyPr wrap="square" rtlCol="0" anchor="ctr">
            <a:noAutofit/>
          </a:bodyPr>
          <a:lstStyle/>
          <a:p>
            <a:r>
              <a:rPr kumimoji="1" lang="ja-JP" altLang="en-US" dirty="0" smtClean="0">
                <a:solidFill>
                  <a:schemeClr val="tx1"/>
                </a:solidFill>
                <a:latin typeface="+mn-ea"/>
              </a:rPr>
              <a:t>①</a:t>
            </a:r>
            <a:r>
              <a:rPr kumimoji="1" lang="ja-JP" altLang="en-US" dirty="0">
                <a:latin typeface="+mn-ea"/>
              </a:rPr>
              <a:t>　住民やデータ利用者のニーズが</a:t>
            </a:r>
            <a:r>
              <a:rPr kumimoji="1" lang="ja-JP" altLang="en-US" dirty="0" smtClean="0">
                <a:latin typeface="+mn-ea"/>
              </a:rPr>
              <a:t>高いデータを選ぶ</a:t>
            </a:r>
            <a:endParaRPr kumimoji="1" lang="ja-JP" altLang="en-US" dirty="0">
              <a:solidFill>
                <a:schemeClr val="tx1"/>
              </a:solidFill>
              <a:latin typeface="+mn-ea"/>
            </a:endParaRPr>
          </a:p>
        </p:txBody>
      </p:sp>
      <p:sp>
        <p:nvSpPr>
          <p:cNvPr id="13" name="正方形/長方形 12"/>
          <p:cNvSpPr/>
          <p:nvPr/>
        </p:nvSpPr>
        <p:spPr>
          <a:xfrm>
            <a:off x="323528" y="3284984"/>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smtClean="0">
                <a:latin typeface="+mn-ea"/>
              </a:rPr>
              <a:t>公開するデータ</a:t>
            </a:r>
            <a:r>
              <a:rPr kumimoji="1" lang="ja-JP" altLang="en-US" sz="2000" dirty="0">
                <a:latin typeface="+mn-ea"/>
              </a:rPr>
              <a:t>の選び方の例</a:t>
            </a:r>
          </a:p>
        </p:txBody>
      </p:sp>
      <p:sp>
        <p:nvSpPr>
          <p:cNvPr id="20" name="テキスト ボックス 19"/>
          <p:cNvSpPr txBox="1"/>
          <p:nvPr/>
        </p:nvSpPr>
        <p:spPr>
          <a:xfrm>
            <a:off x="467544" y="1124744"/>
            <a:ext cx="3960440"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sz="2200">
                <a:latin typeface="+mn-ea"/>
              </a:defRPr>
            </a:lvl1pPr>
          </a:lstStyle>
          <a:p>
            <a:r>
              <a:rPr lang="ja-JP" altLang="en-US" sz="2000" dirty="0"/>
              <a:t>オープンデータとして価値あるデータ</a:t>
            </a:r>
            <a:endParaRPr lang="en-US" altLang="ja-JP" sz="2000" dirty="0"/>
          </a:p>
        </p:txBody>
      </p:sp>
      <p:sp>
        <p:nvSpPr>
          <p:cNvPr id="21" name="テキスト ボックス 20"/>
          <p:cNvSpPr txBox="1"/>
          <p:nvPr/>
        </p:nvSpPr>
        <p:spPr>
          <a:xfrm>
            <a:off x="5076056" y="1124744"/>
            <a:ext cx="3528392" cy="432048"/>
          </a:xfrm>
          <a:prstGeom prst="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sz="2200">
                <a:latin typeface="+mn-ea"/>
              </a:defRPr>
            </a:lvl1pPr>
          </a:lstStyle>
          <a:p>
            <a:r>
              <a:rPr lang="ja-JP" altLang="en-US" sz="2000" dirty="0"/>
              <a:t>広く利用されるデータ</a:t>
            </a:r>
            <a:endParaRPr lang="en-US" altLang="ja-JP" sz="2000" dirty="0"/>
          </a:p>
        </p:txBody>
      </p:sp>
      <p:sp>
        <p:nvSpPr>
          <p:cNvPr id="22" name="正方形/長方形 21"/>
          <p:cNvSpPr/>
          <p:nvPr/>
        </p:nvSpPr>
        <p:spPr>
          <a:xfrm>
            <a:off x="4499992" y="1124744"/>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grpSp>
        <p:nvGrpSpPr>
          <p:cNvPr id="23" name="グループ化 22"/>
          <p:cNvGrpSpPr/>
          <p:nvPr/>
        </p:nvGrpSpPr>
        <p:grpSpPr>
          <a:xfrm>
            <a:off x="5796136" y="1556792"/>
            <a:ext cx="1944216" cy="72008"/>
            <a:chOff x="5724128" y="2060848"/>
            <a:chExt cx="1440160" cy="72008"/>
          </a:xfrm>
        </p:grpSpPr>
        <p:cxnSp>
          <p:nvCxnSpPr>
            <p:cNvPr id="24" name="直線コネクタ 23"/>
            <p:cNvCxnSpPr/>
            <p:nvPr/>
          </p:nvCxnSpPr>
          <p:spPr>
            <a:xfrm>
              <a:off x="5724128" y="2060848"/>
              <a:ext cx="1440160" cy="0"/>
            </a:xfrm>
            <a:prstGeom prst="lin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cxnSp>
        <p:cxnSp>
          <p:nvCxnSpPr>
            <p:cNvPr id="25" name="直線コネクタ 24"/>
            <p:cNvCxnSpPr/>
            <p:nvPr/>
          </p:nvCxnSpPr>
          <p:spPr>
            <a:xfrm>
              <a:off x="5724128" y="2132856"/>
              <a:ext cx="1440160" cy="0"/>
            </a:xfrm>
            <a:prstGeom prst="lin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cxnSp>
      </p:grpSp>
      <p:sp>
        <p:nvSpPr>
          <p:cNvPr id="3" name="下矢印 2"/>
          <p:cNvSpPr/>
          <p:nvPr/>
        </p:nvSpPr>
        <p:spPr>
          <a:xfrm>
            <a:off x="6300192" y="1700808"/>
            <a:ext cx="432048" cy="360040"/>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4788024" y="2060848"/>
            <a:ext cx="3888432" cy="648072"/>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defPPr>
              <a:defRPr lang="en-US"/>
            </a:defPPr>
            <a:lvl1pPr marL="261938" indent="-261938">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ctr"/>
            <a:r>
              <a:rPr lang="ja-JP" altLang="en-US" sz="2000" dirty="0">
                <a:solidFill>
                  <a:schemeClr val="tx1"/>
                </a:solidFill>
              </a:rPr>
              <a:t>利用者のニーズが高いデータ</a:t>
            </a:r>
            <a:endParaRPr lang="en-US" altLang="ja-JP" sz="2000" dirty="0">
              <a:solidFill>
                <a:schemeClr val="tx1"/>
              </a:solidFill>
            </a:endParaRPr>
          </a:p>
        </p:txBody>
      </p:sp>
      <p:sp>
        <p:nvSpPr>
          <p:cNvPr id="29" name="角丸四角形 28"/>
          <p:cNvSpPr/>
          <p:nvPr/>
        </p:nvSpPr>
        <p:spPr>
          <a:xfrm>
            <a:off x="683568" y="3861048"/>
            <a:ext cx="5544616" cy="432048"/>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p:cNvSpPr/>
          <p:nvPr/>
        </p:nvSpPr>
        <p:spPr>
          <a:xfrm>
            <a:off x="159122" y="4093029"/>
            <a:ext cx="450478" cy="1901371"/>
          </a:xfrm>
          <a:custGeom>
            <a:avLst/>
            <a:gdLst>
              <a:gd name="connsiteX0" fmla="*/ 450478 w 450478"/>
              <a:gd name="connsiteY0" fmla="*/ 0 h 1901371"/>
              <a:gd name="connsiteX1" fmla="*/ 535 w 450478"/>
              <a:gd name="connsiteY1" fmla="*/ 1320800 h 1901371"/>
              <a:gd name="connsiteX2" fmla="*/ 377907 w 450478"/>
              <a:gd name="connsiteY2" fmla="*/ 1901371 h 1901371"/>
            </a:gdLst>
            <a:ahLst/>
            <a:cxnLst>
              <a:cxn ang="0">
                <a:pos x="connsiteX0" y="connsiteY0"/>
              </a:cxn>
              <a:cxn ang="0">
                <a:pos x="connsiteX1" y="connsiteY1"/>
              </a:cxn>
              <a:cxn ang="0">
                <a:pos x="connsiteX2" y="connsiteY2"/>
              </a:cxn>
            </a:cxnLst>
            <a:rect l="l" t="t" r="r" b="b"/>
            <a:pathLst>
              <a:path w="450478" h="1901371">
                <a:moveTo>
                  <a:pt x="450478" y="0"/>
                </a:moveTo>
                <a:cubicBezTo>
                  <a:pt x="231554" y="501952"/>
                  <a:pt x="12630" y="1003905"/>
                  <a:pt x="535" y="1320800"/>
                </a:cubicBezTo>
                <a:cubicBezTo>
                  <a:pt x="-11560" y="1637695"/>
                  <a:pt x="183173" y="1769533"/>
                  <a:pt x="377907" y="1901371"/>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105103398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smtClean="0"/>
              <a:t>(3) </a:t>
            </a:r>
            <a:r>
              <a:rPr lang="ja-JP" altLang="en-US" dirty="0" smtClean="0"/>
              <a:t>公開するデータを選ぶ</a:t>
            </a:r>
            <a:endParaRPr lang="ja-JP" altLang="en-US" dirty="0"/>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24</a:t>
            </a:fld>
            <a:endParaRPr kumimoji="1" lang="ja-JP" altLang="en-US"/>
          </a:p>
        </p:txBody>
      </p:sp>
      <p:graphicFrame>
        <p:nvGraphicFramePr>
          <p:cNvPr id="11" name="表 10"/>
          <p:cNvGraphicFramePr>
            <a:graphicFrameLocks noGrp="1"/>
          </p:cNvGraphicFramePr>
          <p:nvPr>
            <p:extLst>
              <p:ext uri="{D42A27DB-BD31-4B8C-83A1-F6EECF244321}">
                <p14:modId xmlns:p14="http://schemas.microsoft.com/office/powerpoint/2010/main" val="598381930"/>
              </p:ext>
            </p:extLst>
          </p:nvPr>
        </p:nvGraphicFramePr>
        <p:xfrm>
          <a:off x="1619672" y="2564904"/>
          <a:ext cx="6519229" cy="2011680"/>
        </p:xfrm>
        <a:graphic>
          <a:graphicData uri="http://schemas.openxmlformats.org/drawingml/2006/table">
            <a:tbl>
              <a:tblPr firstRow="1" bandRow="1">
                <a:tableStyleId>{93296810-A885-4BE3-A3E7-6D5BEEA58F35}</a:tableStyleId>
              </a:tblPr>
              <a:tblGrid>
                <a:gridCol w="597218">
                  <a:extLst>
                    <a:ext uri="{9D8B030D-6E8A-4147-A177-3AD203B41FA5}">
                      <a16:colId xmlns:a16="http://schemas.microsoft.com/office/drawing/2014/main" val="3023564710"/>
                    </a:ext>
                  </a:extLst>
                </a:gridCol>
                <a:gridCol w="3543618">
                  <a:extLst>
                    <a:ext uri="{9D8B030D-6E8A-4147-A177-3AD203B41FA5}">
                      <a16:colId xmlns:a16="http://schemas.microsoft.com/office/drawing/2014/main" val="1448548417"/>
                    </a:ext>
                  </a:extLst>
                </a:gridCol>
                <a:gridCol w="2378393">
                  <a:extLst>
                    <a:ext uri="{9D8B030D-6E8A-4147-A177-3AD203B41FA5}">
                      <a16:colId xmlns:a16="http://schemas.microsoft.com/office/drawing/2014/main" val="2324360652"/>
                    </a:ext>
                  </a:extLst>
                </a:gridCol>
              </a:tblGrid>
              <a:tr h="0">
                <a:tc>
                  <a:txBody>
                    <a:bodyPr/>
                    <a:lstStyle/>
                    <a:p>
                      <a:r>
                        <a:rPr kumimoji="1" lang="ja-JP" altLang="en-US" sz="1600" dirty="0" smtClean="0">
                          <a:latin typeface="+mn-ea"/>
                          <a:ea typeface="+mn-ea"/>
                        </a:rPr>
                        <a:t>順位</a:t>
                      </a:r>
                      <a:endParaRPr kumimoji="1" lang="ja-JP" altLang="en-US" sz="1600" dirty="0">
                        <a:latin typeface="+mn-ea"/>
                        <a:ea typeface="+mn-ea"/>
                      </a:endParaRPr>
                    </a:p>
                  </a:txBody>
                  <a:tcPr/>
                </a:tc>
                <a:tc>
                  <a:txBody>
                    <a:bodyPr/>
                    <a:lstStyle/>
                    <a:p>
                      <a:r>
                        <a:rPr kumimoji="1" lang="ja-JP" altLang="en-US" sz="1600" dirty="0" smtClean="0">
                          <a:latin typeface="+mn-ea"/>
                          <a:ea typeface="+mn-ea"/>
                        </a:rPr>
                        <a:t>分野</a:t>
                      </a:r>
                      <a:endParaRPr kumimoji="1" lang="ja-JP" altLang="en-US" sz="1600" dirty="0">
                        <a:latin typeface="+mn-ea"/>
                        <a:ea typeface="+mn-ea"/>
                      </a:endParaRPr>
                    </a:p>
                  </a:txBody>
                  <a:tcPr/>
                </a:tc>
                <a:tc>
                  <a:txBody>
                    <a:bodyPr/>
                    <a:lstStyle/>
                    <a:p>
                      <a:r>
                        <a:rPr kumimoji="1" lang="ja-JP" altLang="en-US" sz="1600" dirty="0" smtClean="0">
                          <a:latin typeface="+mn-ea"/>
                          <a:ea typeface="+mn-ea"/>
                        </a:rPr>
                        <a:t>回答団体数に対する割合</a:t>
                      </a:r>
                      <a:endParaRPr kumimoji="1" lang="ja-JP" altLang="en-US" sz="1600" dirty="0">
                        <a:latin typeface="+mn-ea"/>
                        <a:ea typeface="+mn-ea"/>
                      </a:endParaRPr>
                    </a:p>
                  </a:txBody>
                  <a:tcPr/>
                </a:tc>
                <a:extLst>
                  <a:ext uri="{0D108BD9-81ED-4DB2-BD59-A6C34878D82A}">
                    <a16:rowId xmlns:a16="http://schemas.microsoft.com/office/drawing/2014/main" val="4283155644"/>
                  </a:ext>
                </a:extLst>
              </a:tr>
              <a:tr h="0">
                <a:tc>
                  <a:txBody>
                    <a:bodyPr/>
                    <a:lstStyle/>
                    <a:p>
                      <a:pPr algn="ctr"/>
                      <a:r>
                        <a:rPr kumimoji="1" lang="en-US" altLang="ja-JP" sz="1600" dirty="0" smtClean="0">
                          <a:latin typeface="+mn-ea"/>
                          <a:ea typeface="+mn-ea"/>
                        </a:rPr>
                        <a:t>1</a:t>
                      </a:r>
                      <a:endParaRPr kumimoji="1" lang="ja-JP" altLang="en-US" sz="1600" dirty="0">
                        <a:latin typeface="+mn-ea"/>
                        <a:ea typeface="+mn-ea"/>
                      </a:endParaRPr>
                    </a:p>
                  </a:txBody>
                  <a:tcPr/>
                </a:tc>
                <a:tc>
                  <a:txBody>
                    <a:bodyPr/>
                    <a:lstStyle/>
                    <a:p>
                      <a:r>
                        <a:rPr kumimoji="1" lang="ja-JP" altLang="en-US" sz="1600" dirty="0" smtClean="0">
                          <a:latin typeface="+mn-ea"/>
                          <a:ea typeface="+mn-ea"/>
                        </a:rPr>
                        <a:t>防災分野の各種情報</a:t>
                      </a:r>
                      <a:endParaRPr kumimoji="1" lang="ja-JP" altLang="en-US" sz="1600" dirty="0">
                        <a:latin typeface="+mn-ea"/>
                        <a:ea typeface="+mn-ea"/>
                      </a:endParaRPr>
                    </a:p>
                  </a:txBody>
                  <a:tcPr/>
                </a:tc>
                <a:tc>
                  <a:txBody>
                    <a:bodyPr/>
                    <a:lstStyle/>
                    <a:p>
                      <a:r>
                        <a:rPr kumimoji="1" lang="en-US" altLang="ja-JP" sz="1600" dirty="0" smtClean="0">
                          <a:latin typeface="+mn-ea"/>
                          <a:ea typeface="+mn-ea"/>
                        </a:rPr>
                        <a:t>49</a:t>
                      </a:r>
                      <a:r>
                        <a:rPr kumimoji="1" lang="ja-JP" altLang="en-US" sz="1600" dirty="0" smtClean="0">
                          <a:latin typeface="+mn-ea"/>
                          <a:ea typeface="+mn-ea"/>
                        </a:rPr>
                        <a:t>％</a:t>
                      </a:r>
                      <a:endParaRPr kumimoji="1" lang="ja-JP" altLang="en-US" sz="1600" dirty="0">
                        <a:latin typeface="+mn-ea"/>
                        <a:ea typeface="+mn-ea"/>
                      </a:endParaRPr>
                    </a:p>
                  </a:txBody>
                  <a:tcPr/>
                </a:tc>
                <a:extLst>
                  <a:ext uri="{0D108BD9-81ED-4DB2-BD59-A6C34878D82A}">
                    <a16:rowId xmlns:a16="http://schemas.microsoft.com/office/drawing/2014/main" val="3006841755"/>
                  </a:ext>
                </a:extLst>
              </a:tr>
              <a:tr h="0">
                <a:tc>
                  <a:txBody>
                    <a:bodyPr/>
                    <a:lstStyle/>
                    <a:p>
                      <a:pPr algn="ctr"/>
                      <a:r>
                        <a:rPr kumimoji="1" lang="en-US" altLang="ja-JP" sz="1600" dirty="0" smtClean="0">
                          <a:latin typeface="+mn-ea"/>
                          <a:ea typeface="+mn-ea"/>
                        </a:rPr>
                        <a:t>2</a:t>
                      </a:r>
                      <a:endParaRPr kumimoji="1" lang="ja-JP" altLang="en-US" sz="1600" dirty="0">
                        <a:latin typeface="+mn-ea"/>
                        <a:ea typeface="+mn-ea"/>
                      </a:endParaRPr>
                    </a:p>
                  </a:txBody>
                  <a:tcPr/>
                </a:tc>
                <a:tc>
                  <a:txBody>
                    <a:bodyPr/>
                    <a:lstStyle/>
                    <a:p>
                      <a:r>
                        <a:rPr kumimoji="1" lang="ja-JP" altLang="en-US" sz="1600" dirty="0" smtClean="0">
                          <a:latin typeface="+mn-ea"/>
                          <a:ea typeface="+mn-ea"/>
                        </a:rPr>
                        <a:t>基礎的な統計情報（人口、産業等）</a:t>
                      </a:r>
                      <a:endParaRPr kumimoji="1" lang="ja-JP" altLang="en-US" sz="1600" dirty="0">
                        <a:latin typeface="+mn-ea"/>
                        <a:ea typeface="+mn-ea"/>
                      </a:endParaRPr>
                    </a:p>
                  </a:txBody>
                  <a:tcPr/>
                </a:tc>
                <a:tc>
                  <a:txBody>
                    <a:bodyPr/>
                    <a:lstStyle/>
                    <a:p>
                      <a:r>
                        <a:rPr kumimoji="1" lang="en-US" altLang="ja-JP" sz="1600" dirty="0" smtClean="0">
                          <a:latin typeface="+mn-ea"/>
                          <a:ea typeface="+mn-ea"/>
                        </a:rPr>
                        <a:t>33</a:t>
                      </a:r>
                      <a:r>
                        <a:rPr kumimoji="1" lang="ja-JP" altLang="en-US" sz="1600" dirty="0" smtClean="0">
                          <a:latin typeface="+mn-ea"/>
                          <a:ea typeface="+mn-ea"/>
                        </a:rPr>
                        <a:t>％</a:t>
                      </a:r>
                      <a:endParaRPr kumimoji="1" lang="ja-JP" altLang="en-US" sz="1600" dirty="0">
                        <a:latin typeface="+mn-ea"/>
                        <a:ea typeface="+mn-ea"/>
                      </a:endParaRPr>
                    </a:p>
                  </a:txBody>
                  <a:tcPr/>
                </a:tc>
                <a:extLst>
                  <a:ext uri="{0D108BD9-81ED-4DB2-BD59-A6C34878D82A}">
                    <a16:rowId xmlns:a16="http://schemas.microsoft.com/office/drawing/2014/main" val="2924240563"/>
                  </a:ext>
                </a:extLst>
              </a:tr>
              <a:tr h="0">
                <a:tc>
                  <a:txBody>
                    <a:bodyPr/>
                    <a:lstStyle/>
                    <a:p>
                      <a:pPr algn="ctr"/>
                      <a:r>
                        <a:rPr kumimoji="1" lang="en-US" altLang="ja-JP" sz="1600" dirty="0" smtClean="0">
                          <a:latin typeface="+mn-ea"/>
                          <a:ea typeface="+mn-ea"/>
                        </a:rPr>
                        <a:t>3</a:t>
                      </a:r>
                      <a:endParaRPr kumimoji="1" lang="ja-JP" altLang="en-US" sz="1600" dirty="0">
                        <a:latin typeface="+mn-ea"/>
                        <a:ea typeface="+mn-ea"/>
                      </a:endParaRPr>
                    </a:p>
                  </a:txBody>
                  <a:tcPr/>
                </a:tc>
                <a:tc>
                  <a:txBody>
                    <a:bodyPr/>
                    <a:lstStyle/>
                    <a:p>
                      <a:r>
                        <a:rPr kumimoji="1" lang="ja-JP" altLang="en-US" sz="1600" dirty="0" smtClean="0">
                          <a:latin typeface="+mn-ea"/>
                          <a:ea typeface="+mn-ea"/>
                        </a:rPr>
                        <a:t>公共施設の位置やサービスに関する情報</a:t>
                      </a:r>
                      <a:endParaRPr kumimoji="1" lang="ja-JP" altLang="en-US" sz="1600" dirty="0">
                        <a:latin typeface="+mn-ea"/>
                        <a:ea typeface="+mn-ea"/>
                      </a:endParaRPr>
                    </a:p>
                  </a:txBody>
                  <a:tcPr/>
                </a:tc>
                <a:tc>
                  <a:txBody>
                    <a:bodyPr/>
                    <a:lstStyle/>
                    <a:p>
                      <a:r>
                        <a:rPr kumimoji="1" lang="en-US" altLang="ja-JP" sz="1600" dirty="0" smtClean="0">
                          <a:latin typeface="+mn-ea"/>
                          <a:ea typeface="+mn-ea"/>
                        </a:rPr>
                        <a:t>33</a:t>
                      </a:r>
                      <a:r>
                        <a:rPr kumimoji="1" lang="ja-JP" altLang="en-US" sz="1600" dirty="0" smtClean="0">
                          <a:latin typeface="+mn-ea"/>
                          <a:ea typeface="+mn-ea"/>
                        </a:rPr>
                        <a:t>％</a:t>
                      </a:r>
                      <a:endParaRPr kumimoji="1" lang="ja-JP" altLang="en-US" sz="1600" dirty="0">
                        <a:latin typeface="+mn-ea"/>
                        <a:ea typeface="+mn-ea"/>
                      </a:endParaRPr>
                    </a:p>
                  </a:txBody>
                  <a:tcPr/>
                </a:tc>
                <a:extLst>
                  <a:ext uri="{0D108BD9-81ED-4DB2-BD59-A6C34878D82A}">
                    <a16:rowId xmlns:a16="http://schemas.microsoft.com/office/drawing/2014/main" val="296402646"/>
                  </a:ext>
                </a:extLst>
              </a:tr>
              <a:tr h="0">
                <a:tc>
                  <a:txBody>
                    <a:bodyPr/>
                    <a:lstStyle/>
                    <a:p>
                      <a:pPr algn="ctr"/>
                      <a:r>
                        <a:rPr kumimoji="1" lang="en-US" altLang="ja-JP" sz="1600" dirty="0" smtClean="0">
                          <a:latin typeface="+mn-ea"/>
                          <a:ea typeface="+mn-ea"/>
                        </a:rPr>
                        <a:t>4</a:t>
                      </a:r>
                      <a:endParaRPr kumimoji="1" lang="ja-JP" altLang="en-US" sz="1600" dirty="0">
                        <a:latin typeface="+mn-ea"/>
                        <a:ea typeface="+mn-ea"/>
                      </a:endParaRPr>
                    </a:p>
                  </a:txBody>
                  <a:tcPr/>
                </a:tc>
                <a:tc>
                  <a:txBody>
                    <a:bodyPr/>
                    <a:lstStyle/>
                    <a:p>
                      <a:r>
                        <a:rPr kumimoji="1" lang="ja-JP" altLang="en-US" sz="1600" dirty="0" smtClean="0">
                          <a:latin typeface="+mn-ea"/>
                          <a:ea typeface="+mn-ea"/>
                        </a:rPr>
                        <a:t>観光に関する情報</a:t>
                      </a:r>
                      <a:endParaRPr kumimoji="1" lang="ja-JP" altLang="en-US" sz="1600" dirty="0">
                        <a:latin typeface="+mn-ea"/>
                        <a:ea typeface="+mn-ea"/>
                      </a:endParaRPr>
                    </a:p>
                  </a:txBody>
                  <a:tcPr/>
                </a:tc>
                <a:tc>
                  <a:txBody>
                    <a:bodyPr/>
                    <a:lstStyle/>
                    <a:p>
                      <a:r>
                        <a:rPr kumimoji="1" lang="en-US" altLang="ja-JP" sz="1600" dirty="0" smtClean="0">
                          <a:latin typeface="+mn-ea"/>
                          <a:ea typeface="+mn-ea"/>
                        </a:rPr>
                        <a:t>32</a:t>
                      </a:r>
                      <a:r>
                        <a:rPr kumimoji="1" lang="ja-JP" altLang="en-US" sz="1600" dirty="0" smtClean="0">
                          <a:latin typeface="+mn-ea"/>
                          <a:ea typeface="+mn-ea"/>
                        </a:rPr>
                        <a:t>％</a:t>
                      </a:r>
                      <a:endParaRPr kumimoji="1" lang="ja-JP" altLang="en-US" sz="1600" dirty="0">
                        <a:latin typeface="+mn-ea"/>
                        <a:ea typeface="+mn-ea"/>
                      </a:endParaRPr>
                    </a:p>
                  </a:txBody>
                  <a:tcPr/>
                </a:tc>
                <a:extLst>
                  <a:ext uri="{0D108BD9-81ED-4DB2-BD59-A6C34878D82A}">
                    <a16:rowId xmlns:a16="http://schemas.microsoft.com/office/drawing/2014/main" val="1711882422"/>
                  </a:ext>
                </a:extLst>
              </a:tr>
              <a:tr h="0">
                <a:tc>
                  <a:txBody>
                    <a:bodyPr/>
                    <a:lstStyle/>
                    <a:p>
                      <a:pPr algn="ctr"/>
                      <a:r>
                        <a:rPr kumimoji="1" lang="en-US" altLang="ja-JP" sz="1600" dirty="0" smtClean="0">
                          <a:latin typeface="+mn-ea"/>
                          <a:ea typeface="+mn-ea"/>
                        </a:rPr>
                        <a:t>5</a:t>
                      </a:r>
                      <a:endParaRPr kumimoji="1" lang="ja-JP" altLang="en-US" sz="1600" dirty="0">
                        <a:latin typeface="+mn-ea"/>
                        <a:ea typeface="+mn-ea"/>
                      </a:endParaRPr>
                    </a:p>
                  </a:txBody>
                  <a:tcPr/>
                </a:tc>
                <a:tc>
                  <a:txBody>
                    <a:bodyPr/>
                    <a:lstStyle/>
                    <a:p>
                      <a:r>
                        <a:rPr kumimoji="1" lang="ja-JP" altLang="en-US" sz="1600" dirty="0" smtClean="0">
                          <a:latin typeface="+mn-ea"/>
                          <a:ea typeface="+mn-ea"/>
                        </a:rPr>
                        <a:t>子育てに関する情報</a:t>
                      </a:r>
                      <a:endParaRPr kumimoji="1" lang="ja-JP" altLang="en-US" sz="1600" dirty="0">
                        <a:latin typeface="+mn-ea"/>
                        <a:ea typeface="+mn-ea"/>
                      </a:endParaRPr>
                    </a:p>
                  </a:txBody>
                  <a:tcPr/>
                </a:tc>
                <a:tc>
                  <a:txBody>
                    <a:bodyPr/>
                    <a:lstStyle/>
                    <a:p>
                      <a:r>
                        <a:rPr kumimoji="1" lang="en-US" altLang="ja-JP" sz="1600" dirty="0" smtClean="0">
                          <a:latin typeface="+mn-ea"/>
                          <a:ea typeface="+mn-ea"/>
                        </a:rPr>
                        <a:t>30</a:t>
                      </a:r>
                      <a:r>
                        <a:rPr kumimoji="1" lang="ja-JP" altLang="en-US" sz="1600" dirty="0" smtClean="0">
                          <a:latin typeface="+mn-ea"/>
                          <a:ea typeface="+mn-ea"/>
                        </a:rPr>
                        <a:t>％</a:t>
                      </a:r>
                      <a:endParaRPr kumimoji="1" lang="ja-JP" altLang="en-US" sz="1600" dirty="0">
                        <a:latin typeface="+mn-ea"/>
                        <a:ea typeface="+mn-ea"/>
                      </a:endParaRPr>
                    </a:p>
                  </a:txBody>
                  <a:tcPr/>
                </a:tc>
                <a:extLst>
                  <a:ext uri="{0D108BD9-81ED-4DB2-BD59-A6C34878D82A}">
                    <a16:rowId xmlns:a16="http://schemas.microsoft.com/office/drawing/2014/main" val="1056535842"/>
                  </a:ext>
                </a:extLst>
              </a:tr>
            </a:tbl>
          </a:graphicData>
        </a:graphic>
      </p:graphicFrame>
      <p:sp>
        <p:nvSpPr>
          <p:cNvPr id="14" name="正方形/長方形 13"/>
          <p:cNvSpPr/>
          <p:nvPr/>
        </p:nvSpPr>
        <p:spPr>
          <a:xfrm>
            <a:off x="827584" y="1412776"/>
            <a:ext cx="8136904" cy="86409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altLang="ja-JP" sz="1600" dirty="0" smtClean="0">
                <a:solidFill>
                  <a:schemeClr val="tx1"/>
                </a:solidFill>
                <a:latin typeface="+mn-ea"/>
                <a:cs typeface="Meiryo UI" panose="020B0604030504040204" pitchFamily="50" charset="-128"/>
              </a:rPr>
              <a:t>【</a:t>
            </a:r>
            <a:r>
              <a:rPr lang="ja-JP" altLang="en-US" sz="1600" dirty="0" smtClean="0">
                <a:solidFill>
                  <a:schemeClr val="tx1"/>
                </a:solidFill>
                <a:latin typeface="+mn-ea"/>
                <a:cs typeface="Meiryo UI" panose="020B0604030504040204" pitchFamily="50" charset="-128"/>
              </a:rPr>
              <a:t>参考</a:t>
            </a:r>
            <a:r>
              <a:rPr lang="en-US" altLang="ja-JP" sz="1600" dirty="0" smtClean="0">
                <a:solidFill>
                  <a:schemeClr val="tx1"/>
                </a:solidFill>
                <a:latin typeface="+mn-ea"/>
                <a:cs typeface="Meiryo UI" panose="020B0604030504040204" pitchFamily="50" charset="-128"/>
              </a:rPr>
              <a:t>】</a:t>
            </a:r>
          </a:p>
          <a:p>
            <a:r>
              <a:rPr lang="ja-JP" altLang="en-US" sz="1600" dirty="0" smtClean="0">
                <a:solidFill>
                  <a:schemeClr val="tx1"/>
                </a:solidFill>
                <a:latin typeface="+mn-ea"/>
                <a:cs typeface="Meiryo UI" panose="020B0604030504040204" pitchFamily="50" charset="-128"/>
              </a:rPr>
              <a:t>自治体に対する</a:t>
            </a:r>
            <a:r>
              <a:rPr lang="ja-JP" altLang="en-US" sz="1600" dirty="0">
                <a:solidFill>
                  <a:schemeClr val="tx1"/>
                </a:solidFill>
                <a:latin typeface="+mn-ea"/>
                <a:cs typeface="Meiryo UI" panose="020B0604030504040204" pitchFamily="50" charset="-128"/>
              </a:rPr>
              <a:t>、</a:t>
            </a:r>
            <a:r>
              <a:rPr lang="ja-JP" altLang="en-US" sz="1600" dirty="0" smtClean="0">
                <a:solidFill>
                  <a:schemeClr val="tx1"/>
                </a:solidFill>
                <a:latin typeface="+mn-ea"/>
                <a:cs typeface="Meiryo UI" panose="020B0604030504040204" pitchFamily="50" charset="-128"/>
              </a:rPr>
              <a:t>オープンデータ</a:t>
            </a:r>
            <a:r>
              <a:rPr lang="ja-JP" altLang="en-US" sz="1600" dirty="0">
                <a:solidFill>
                  <a:schemeClr val="tx1"/>
                </a:solidFill>
                <a:latin typeface="+mn-ea"/>
                <a:cs typeface="Meiryo UI" panose="020B0604030504040204" pitchFamily="50" charset="-128"/>
              </a:rPr>
              <a:t>の取組状況に関する</a:t>
            </a:r>
            <a:r>
              <a:rPr lang="ja-JP" altLang="en-US" sz="1600" dirty="0" smtClean="0">
                <a:solidFill>
                  <a:schemeClr val="tx1"/>
                </a:solidFill>
                <a:latin typeface="+mn-ea"/>
                <a:cs typeface="Meiryo UI" panose="020B0604030504040204" pitchFamily="50" charset="-128"/>
              </a:rPr>
              <a:t>アンケートの結果です。</a:t>
            </a:r>
            <a:endParaRPr lang="en-US" altLang="ja-JP" sz="1600" dirty="0" smtClean="0">
              <a:solidFill>
                <a:schemeClr val="tx1"/>
              </a:solidFill>
              <a:latin typeface="+mn-ea"/>
              <a:cs typeface="Meiryo UI" panose="020B0604030504040204" pitchFamily="50" charset="-128"/>
            </a:endParaRPr>
          </a:p>
          <a:p>
            <a:r>
              <a:rPr lang="ja-JP" altLang="en-US" sz="1600" dirty="0">
                <a:solidFill>
                  <a:schemeClr val="tx1"/>
                </a:solidFill>
                <a:latin typeface="+mn-ea"/>
                <a:cs typeface="Meiryo UI" panose="020B0604030504040204" pitchFamily="50" charset="-128"/>
              </a:rPr>
              <a:t>ニーズ確認の取組を行った結果、ニーズの高かった</a:t>
            </a:r>
            <a:r>
              <a:rPr lang="ja-JP" altLang="en-US" sz="1600" dirty="0" smtClean="0">
                <a:solidFill>
                  <a:schemeClr val="tx1"/>
                </a:solidFill>
                <a:latin typeface="+mn-ea"/>
                <a:cs typeface="Meiryo UI" panose="020B0604030504040204" pitchFamily="50" charset="-128"/>
              </a:rPr>
              <a:t>分野の集計結果（上位</a:t>
            </a:r>
            <a:r>
              <a:rPr lang="en-US" altLang="ja-JP" sz="1600" dirty="0" smtClean="0">
                <a:solidFill>
                  <a:schemeClr val="tx1"/>
                </a:solidFill>
                <a:latin typeface="+mn-ea"/>
                <a:cs typeface="Meiryo UI" panose="020B0604030504040204" pitchFamily="50" charset="-128"/>
              </a:rPr>
              <a:t>5</a:t>
            </a:r>
            <a:r>
              <a:rPr lang="ja-JP" altLang="en-US" sz="1600" dirty="0" err="1" smtClean="0">
                <a:solidFill>
                  <a:schemeClr val="tx1"/>
                </a:solidFill>
                <a:latin typeface="+mn-ea"/>
                <a:cs typeface="Meiryo UI" panose="020B0604030504040204" pitchFamily="50" charset="-128"/>
              </a:rPr>
              <a:t>つの</a:t>
            </a:r>
            <a:r>
              <a:rPr lang="ja-JP" altLang="en-US" sz="1600" dirty="0" smtClean="0">
                <a:solidFill>
                  <a:schemeClr val="tx1"/>
                </a:solidFill>
                <a:latin typeface="+mn-ea"/>
                <a:cs typeface="Meiryo UI" panose="020B0604030504040204" pitchFamily="50" charset="-128"/>
              </a:rPr>
              <a:t>分野を抜粋）です。</a:t>
            </a:r>
            <a:endParaRPr lang="ja-JP" altLang="en-US" sz="1600" dirty="0">
              <a:solidFill>
                <a:schemeClr val="tx1"/>
              </a:solidFill>
              <a:latin typeface="+mn-ea"/>
              <a:cs typeface="Meiryo UI" panose="020B0604030504040204" pitchFamily="50" charset="-128"/>
            </a:endParaRPr>
          </a:p>
        </p:txBody>
      </p:sp>
      <p:sp>
        <p:nvSpPr>
          <p:cNvPr id="15" name="正方形/長方形 14"/>
          <p:cNvSpPr/>
          <p:nvPr/>
        </p:nvSpPr>
        <p:spPr>
          <a:xfrm>
            <a:off x="755576" y="4653136"/>
            <a:ext cx="777686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r>
              <a:rPr lang="ja-JP" altLang="en-US" sz="1200" dirty="0" smtClean="0">
                <a:solidFill>
                  <a:schemeClr val="tx1"/>
                </a:solidFill>
                <a:latin typeface="+mn-ea"/>
                <a:cs typeface="Meiryo UI" panose="020B0604030504040204" pitchFamily="50" charset="-128"/>
              </a:rPr>
              <a:t>」</a:t>
            </a:r>
            <a:endParaRPr lang="ja-JP" altLang="en-US" sz="1200" dirty="0">
              <a:solidFill>
                <a:schemeClr val="tx1"/>
              </a:solidFill>
              <a:latin typeface="+mn-ea"/>
              <a:cs typeface="Meiryo UI" panose="020B0604030504040204" pitchFamily="50" charset="-128"/>
            </a:endParaRPr>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smtClean="0">
                <a:latin typeface="+mn-ea"/>
                <a:ea typeface="+mn-ea"/>
              </a:rPr>
              <a:t>２．オープンデータを公開するための基本的な作業</a:t>
            </a:r>
            <a:endParaRPr lang="ja-JP" altLang="en-US" sz="1200" dirty="0">
              <a:latin typeface="+mn-ea"/>
              <a:ea typeface="+mn-ea"/>
            </a:endParaRP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Clr>
                <a:srgbClr val="0000CC"/>
              </a:buClr>
              <a:buFont typeface="Wingdings" panose="05000000000000000000" pitchFamily="2" charset="2"/>
              <a:buChar char="l"/>
            </a:pPr>
            <a:r>
              <a:rPr lang="ja-JP" altLang="en-US" dirty="0">
                <a:solidFill>
                  <a:schemeClr val="tx1"/>
                </a:solidFill>
              </a:rPr>
              <a:t>各団体でアンケートなどを実施したり、国などでまとめている調査結果を活用する</a:t>
            </a:r>
          </a:p>
        </p:txBody>
      </p:sp>
    </p:spTree>
    <p:extLst>
      <p:ext uri="{BB962C8B-B14F-4D97-AF65-F5344CB8AC3E}">
        <p14:creationId xmlns:p14="http://schemas.microsoft.com/office/powerpoint/2010/main" val="25036595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smtClean="0"/>
              <a:t>(3) </a:t>
            </a:r>
            <a:r>
              <a:rPr lang="ja-JP" altLang="en-US" dirty="0" smtClean="0"/>
              <a:t>公開するデータを選ぶ</a:t>
            </a:r>
            <a:endParaRPr lang="ja-JP" altLang="en-US" dirty="0"/>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25</a:t>
            </a:fld>
            <a:endParaRPr kumimoji="1" lang="ja-JP" altLang="en-US"/>
          </a:p>
        </p:txBody>
      </p:sp>
      <p:sp>
        <p:nvSpPr>
          <p:cNvPr id="12" name="正方形/長方形 11"/>
          <p:cNvSpPr/>
          <p:nvPr/>
        </p:nvSpPr>
        <p:spPr>
          <a:xfrm>
            <a:off x="539552" y="1412776"/>
            <a:ext cx="8175130" cy="86409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これまで情報公開請求を受け、随時公開していた情報のうち、請求が多いものなどはあらかじめオープンデータとして公開しておくことで</a:t>
            </a:r>
            <a:r>
              <a:rPr lang="ja-JP" altLang="en-US" dirty="0" smtClean="0">
                <a:solidFill>
                  <a:schemeClr val="tx1"/>
                </a:solidFill>
                <a:latin typeface="+mn-ea"/>
                <a:cs typeface="Meiryo UI" panose="020B0604030504040204" pitchFamily="50" charset="-128"/>
              </a:rPr>
              <a:t>、業務負担を軽減できるケースが</a:t>
            </a:r>
            <a:r>
              <a:rPr lang="en-US" altLang="ja-JP" dirty="0" smtClean="0">
                <a:solidFill>
                  <a:schemeClr val="tx1"/>
                </a:solidFill>
                <a:latin typeface="+mn-ea"/>
                <a:cs typeface="Meiryo UI" panose="020B0604030504040204" pitchFamily="50" charset="-128"/>
              </a:rPr>
              <a:t/>
            </a:r>
            <a:br>
              <a:rPr lang="en-US" altLang="ja-JP" dirty="0" smtClean="0">
                <a:solidFill>
                  <a:schemeClr val="tx1"/>
                </a:solidFill>
                <a:latin typeface="+mn-ea"/>
                <a:cs typeface="Meiryo UI" panose="020B0604030504040204" pitchFamily="50" charset="-128"/>
              </a:rPr>
            </a:br>
            <a:r>
              <a:rPr lang="ja-JP" altLang="en-US" dirty="0" smtClean="0">
                <a:solidFill>
                  <a:schemeClr val="tx1"/>
                </a:solidFill>
                <a:latin typeface="+mn-ea"/>
                <a:cs typeface="Meiryo UI" panose="020B0604030504040204" pitchFamily="50" charset="-128"/>
              </a:rPr>
              <a:t>あります。</a:t>
            </a:r>
            <a:endParaRPr lang="ja-JP" altLang="en-US" dirty="0">
              <a:solidFill>
                <a:schemeClr val="tx1"/>
              </a:solidFill>
              <a:latin typeface="+mn-ea"/>
              <a:cs typeface="Meiryo UI" panose="020B0604030504040204" pitchFamily="50" charset="-128"/>
            </a:endParaRPr>
          </a:p>
        </p:txBody>
      </p:sp>
      <p:sp>
        <p:nvSpPr>
          <p:cNvPr id="15" name="正方形/長方形 14"/>
          <p:cNvSpPr/>
          <p:nvPr/>
        </p:nvSpPr>
        <p:spPr>
          <a:xfrm>
            <a:off x="1043608" y="3339345"/>
            <a:ext cx="7743082" cy="158417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食品関係営業者台帳、理美容所施設一覧、旅館業営業施設一覧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病院・診療所一覧、施術所一覧</a:t>
            </a:r>
            <a:r>
              <a:rPr lang="en-US" altLang="ja-JP" dirty="0">
                <a:solidFill>
                  <a:schemeClr val="tx1"/>
                </a:solidFill>
                <a:latin typeface="+mn-ea"/>
                <a:cs typeface="Meiryo UI" panose="020B0604030504040204" pitchFamily="50" charset="-128"/>
              </a:rPr>
              <a:t>(</a:t>
            </a:r>
            <a:r>
              <a:rPr lang="ja-JP" altLang="en-US" dirty="0">
                <a:solidFill>
                  <a:schemeClr val="tx1"/>
                </a:solidFill>
                <a:latin typeface="+mn-ea"/>
                <a:cs typeface="Meiryo UI" panose="020B0604030504040204" pitchFamily="50" charset="-128"/>
              </a:rPr>
              <a:t>整骨院、はり等</a:t>
            </a:r>
            <a:r>
              <a:rPr lang="en-US" altLang="ja-JP"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介護施設一覧、公営住宅空き家一覧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各種統計データ、住居表示</a:t>
            </a:r>
            <a:r>
              <a:rPr lang="ja-JP" altLang="en-US" dirty="0" smtClean="0">
                <a:solidFill>
                  <a:schemeClr val="tx1"/>
                </a:solidFill>
                <a:latin typeface="+mn-ea"/>
                <a:cs typeface="Meiryo UI" panose="020B0604030504040204" pitchFamily="50" charset="-128"/>
              </a:rPr>
              <a:t>台帳</a:t>
            </a:r>
            <a:endParaRPr lang="ja-JP" altLang="en-US" dirty="0">
              <a:solidFill>
                <a:schemeClr val="tx1"/>
              </a:solidFill>
              <a:latin typeface="+mn-ea"/>
              <a:cs typeface="Meiryo UI" panose="020B0604030504040204" pitchFamily="50" charset="-128"/>
            </a:endParaRPr>
          </a:p>
        </p:txBody>
      </p:sp>
      <p:sp>
        <p:nvSpPr>
          <p:cNvPr id="10"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smtClean="0">
                <a:latin typeface="+mn-ea"/>
                <a:ea typeface="+mn-ea"/>
              </a:rPr>
              <a:t>２．オープンデータを公開するための基本的な作業</a:t>
            </a:r>
            <a:endParaRPr lang="ja-JP" altLang="en-US" sz="1200" dirty="0">
              <a:latin typeface="+mn-ea"/>
              <a:ea typeface="+mn-ea"/>
            </a:endParaRPr>
          </a:p>
        </p:txBody>
      </p:sp>
      <p:sp>
        <p:nvSpPr>
          <p:cNvPr id="17" name="テキスト ボックス 16"/>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r>
              <a:rPr lang="ja-JP" altLang="en-US" dirty="0"/>
              <a:t>情報公開請求で請求（公開）件数が多い情報を参考にする</a:t>
            </a:r>
          </a:p>
        </p:txBody>
      </p:sp>
      <p:sp>
        <p:nvSpPr>
          <p:cNvPr id="14" name="正方形/長方形 13"/>
          <p:cNvSpPr/>
          <p:nvPr/>
        </p:nvSpPr>
        <p:spPr>
          <a:xfrm>
            <a:off x="899592" y="2907297"/>
            <a:ext cx="1440160"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dirty="0" smtClean="0">
                <a:latin typeface="+mn-ea"/>
              </a:rPr>
              <a:t>情報の例</a:t>
            </a:r>
            <a:endParaRPr kumimoji="1" lang="ja-JP" altLang="en-US" dirty="0">
              <a:latin typeface="+mn-ea"/>
            </a:endParaRPr>
          </a:p>
        </p:txBody>
      </p:sp>
    </p:spTree>
    <p:extLst>
      <p:ext uri="{BB962C8B-B14F-4D97-AF65-F5344CB8AC3E}">
        <p14:creationId xmlns:p14="http://schemas.microsoft.com/office/powerpoint/2010/main" val="3136159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smtClean="0"/>
              <a:t>(3) </a:t>
            </a:r>
            <a:r>
              <a:rPr lang="ja-JP" altLang="en-US" dirty="0" smtClean="0"/>
              <a:t>公開するデータを選ぶ</a:t>
            </a:r>
            <a:endParaRPr lang="ja-JP" altLang="en-US" dirty="0"/>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26</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smtClean="0">
                <a:latin typeface="+mn-ea"/>
                <a:ea typeface="+mn-ea"/>
              </a:rPr>
              <a:t>２．オープンデータを公開するための基本的な作業</a:t>
            </a:r>
            <a:endParaRPr lang="ja-JP" altLang="en-US" sz="1200" dirty="0">
              <a:latin typeface="+mn-ea"/>
              <a:ea typeface="+mn-ea"/>
            </a:endParaRPr>
          </a:p>
        </p:txBody>
      </p:sp>
      <p:sp>
        <p:nvSpPr>
          <p:cNvPr id="13" name="正方形/長方形 12"/>
          <p:cNvSpPr/>
          <p:nvPr/>
        </p:nvSpPr>
        <p:spPr>
          <a:xfrm>
            <a:off x="539552" y="1916832"/>
            <a:ext cx="83529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世界最先端</a:t>
            </a:r>
            <a:r>
              <a:rPr lang="en-US" altLang="ja-JP" sz="1600" dirty="0">
                <a:solidFill>
                  <a:schemeClr val="tx1"/>
                </a:solidFill>
                <a:latin typeface="+mn-ea"/>
                <a:cs typeface="Meiryo UI" panose="020B0604030504040204" pitchFamily="50" charset="-128"/>
              </a:rPr>
              <a:t>IT</a:t>
            </a:r>
            <a:r>
              <a:rPr lang="ja-JP" altLang="en-US" sz="1600" dirty="0">
                <a:solidFill>
                  <a:schemeClr val="tx1"/>
                </a:solidFill>
                <a:latin typeface="+mn-ea"/>
                <a:cs typeface="Meiryo UI" panose="020B0604030504040204" pitchFamily="50" charset="-128"/>
              </a:rPr>
              <a:t>国家創造宣言・官民データ活用推進基本計画における重点分野や「地方公共団体アンケート」（平成</a:t>
            </a:r>
            <a:r>
              <a:rPr lang="en-US" altLang="ja-JP" sz="1600" dirty="0">
                <a:solidFill>
                  <a:schemeClr val="tx1"/>
                </a:solidFill>
                <a:latin typeface="+mn-ea"/>
                <a:cs typeface="Meiryo UI" panose="020B0604030504040204" pitchFamily="50" charset="-128"/>
              </a:rPr>
              <a:t>28</a:t>
            </a:r>
            <a:r>
              <a:rPr lang="ja-JP" altLang="en-US" sz="1600" dirty="0">
                <a:solidFill>
                  <a:schemeClr val="tx1"/>
                </a:solidFill>
                <a:latin typeface="+mn-ea"/>
                <a:cs typeface="Meiryo UI" panose="020B0604030504040204" pitchFamily="50" charset="-128"/>
              </a:rPr>
              <a:t>年</a:t>
            </a:r>
            <a:r>
              <a:rPr lang="en-US" altLang="ja-JP" sz="1600" dirty="0">
                <a:solidFill>
                  <a:schemeClr val="tx1"/>
                </a:solidFill>
                <a:latin typeface="+mn-ea"/>
                <a:cs typeface="Meiryo UI" panose="020B0604030504040204" pitchFamily="50" charset="-128"/>
              </a:rPr>
              <a:t>12</a:t>
            </a:r>
            <a:r>
              <a:rPr lang="ja-JP" altLang="en-US" sz="1600" dirty="0">
                <a:solidFill>
                  <a:schemeClr val="tx1"/>
                </a:solidFill>
                <a:latin typeface="+mn-ea"/>
                <a:cs typeface="Meiryo UI" panose="020B0604030504040204" pitchFamily="50" charset="-128"/>
              </a:rPr>
              <a:t>月実施）における</a:t>
            </a:r>
            <a:r>
              <a:rPr lang="ja-JP" altLang="en-US" sz="1600" b="1" u="sng" dirty="0">
                <a:solidFill>
                  <a:srgbClr val="FF3300"/>
                </a:solidFill>
                <a:latin typeface="+mn-ea"/>
                <a:cs typeface="Meiryo UI" panose="020B0604030504040204" pitchFamily="50" charset="-128"/>
              </a:rPr>
              <a:t>ニーズの高い分野を中心に</a:t>
            </a:r>
            <a:r>
              <a:rPr lang="ja-JP" altLang="en-US" sz="1600" dirty="0">
                <a:solidFill>
                  <a:schemeClr val="tx1"/>
                </a:solidFill>
                <a:latin typeface="+mn-ea"/>
                <a:cs typeface="Meiryo UI" panose="020B0604030504040204" pitchFamily="50" charset="-128"/>
              </a:rPr>
              <a:t>先進地方公共団体の公開済データ等を参考にしつつデータセットを選定。</a:t>
            </a:r>
          </a:p>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「推奨データセット」は、地方公共団体によるオープンデータの公開とその利活用を促進するため、オープンデータに取り組み始める地方公共団体の参考となるよう</a:t>
            </a:r>
            <a:r>
              <a:rPr lang="ja-JP" altLang="en-US" sz="1600" b="1" u="sng" dirty="0">
                <a:solidFill>
                  <a:srgbClr val="FF3300"/>
                </a:solidFill>
                <a:latin typeface="+mn-ea"/>
                <a:cs typeface="Meiryo UI" panose="020B0604030504040204" pitchFamily="50" charset="-128"/>
              </a:rPr>
              <a:t>公開することが推奨される</a:t>
            </a:r>
            <a:r>
              <a:rPr lang="ja-JP" altLang="en-US" sz="1600" dirty="0">
                <a:solidFill>
                  <a:schemeClr val="tx1"/>
                </a:solidFill>
                <a:latin typeface="+mn-ea"/>
                <a:cs typeface="Meiryo UI" panose="020B0604030504040204" pitchFamily="50" charset="-128"/>
              </a:rPr>
              <a:t>データセットおよびフォーマット標準例をとりまとめたもの。</a:t>
            </a:r>
          </a:p>
        </p:txBody>
      </p:sp>
      <p:sp>
        <p:nvSpPr>
          <p:cNvPr id="14" name="正方形/長方形 13"/>
          <p:cNvSpPr/>
          <p:nvPr/>
        </p:nvSpPr>
        <p:spPr>
          <a:xfrm>
            <a:off x="395536" y="141277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「推奨データセット」とは</a:t>
            </a:r>
          </a:p>
        </p:txBody>
      </p:sp>
      <p:sp>
        <p:nvSpPr>
          <p:cNvPr id="8" name="正方形/長方形 7"/>
          <p:cNvSpPr/>
          <p:nvPr/>
        </p:nvSpPr>
        <p:spPr>
          <a:xfrm>
            <a:off x="1043608" y="3573016"/>
            <a:ext cx="7848872"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smtClean="0">
                <a:solidFill>
                  <a:schemeClr val="tx1"/>
                </a:solidFill>
                <a:latin typeface="+mn-ea"/>
                <a:cs typeface="Meiryo UI" panose="020B0604030504040204" pitchFamily="50" charset="-128"/>
              </a:rPr>
              <a:t>出典：</a:t>
            </a:r>
            <a:r>
              <a:rPr lang="zh-TW" altLang="en-US" sz="1200" dirty="0">
                <a:solidFill>
                  <a:schemeClr val="tx1"/>
                </a:solidFill>
                <a:latin typeface="+mn-ea"/>
                <a:cs typeface="Meiryo UI" panose="020B0604030504040204" pitchFamily="50" charset="-128"/>
              </a:rPr>
              <a:t>平成</a:t>
            </a:r>
            <a:r>
              <a:rPr lang="en-US" altLang="zh-TW" sz="1200" dirty="0">
                <a:solidFill>
                  <a:schemeClr val="tx1"/>
                </a:solidFill>
                <a:latin typeface="+mn-ea"/>
                <a:cs typeface="Meiryo UI" panose="020B0604030504040204" pitchFamily="50" charset="-128"/>
              </a:rPr>
              <a:t>29</a:t>
            </a:r>
            <a:r>
              <a:rPr lang="zh-TW" altLang="en-US" sz="1200" dirty="0">
                <a:solidFill>
                  <a:schemeClr val="tx1"/>
                </a:solidFill>
                <a:latin typeface="+mn-ea"/>
                <a:cs typeface="Meiryo UI" panose="020B0604030504040204" pitchFamily="50" charset="-128"/>
              </a:rPr>
              <a:t>年</a:t>
            </a:r>
            <a:r>
              <a:rPr lang="en-US" altLang="zh-TW" sz="1200" dirty="0">
                <a:solidFill>
                  <a:schemeClr val="tx1"/>
                </a:solidFill>
                <a:latin typeface="+mn-ea"/>
                <a:cs typeface="Meiryo UI" panose="020B0604030504040204" pitchFamily="50" charset="-128"/>
              </a:rPr>
              <a:t>12</a:t>
            </a:r>
            <a:r>
              <a:rPr lang="zh-TW" altLang="en-US" sz="1200" dirty="0">
                <a:solidFill>
                  <a:schemeClr val="tx1"/>
                </a:solidFill>
                <a:latin typeface="+mn-ea"/>
                <a:cs typeface="Meiryo UI" panose="020B0604030504040204" pitchFamily="50" charset="-128"/>
              </a:rPr>
              <a:t>月</a:t>
            </a:r>
            <a:r>
              <a:rPr lang="en-US" altLang="zh-TW" sz="1200" dirty="0" smtClean="0">
                <a:solidFill>
                  <a:schemeClr val="tx1"/>
                </a:solidFill>
                <a:latin typeface="+mn-ea"/>
                <a:cs typeface="Meiryo UI" panose="020B0604030504040204" pitchFamily="50" charset="-128"/>
              </a:rPr>
              <a:t>22</a:t>
            </a:r>
            <a:r>
              <a:rPr lang="zh-TW" altLang="en-US" sz="1200" dirty="0" smtClean="0">
                <a:solidFill>
                  <a:schemeClr val="tx1"/>
                </a:solidFill>
                <a:latin typeface="+mn-ea"/>
                <a:cs typeface="Meiryo UI" panose="020B0604030504040204" pitchFamily="50" charset="-128"/>
              </a:rPr>
              <a:t>日</a:t>
            </a:r>
            <a:r>
              <a:rPr lang="ja-JP" altLang="en-US" sz="1200" dirty="0" smtClean="0">
                <a:solidFill>
                  <a:schemeClr val="tx1"/>
                </a:solidFill>
                <a:latin typeface="+mn-ea"/>
                <a:cs typeface="Meiryo UI" panose="020B0604030504040204" pitchFamily="50" charset="-128"/>
              </a:rPr>
              <a:t>　</a:t>
            </a:r>
            <a:r>
              <a:rPr lang="zh-TW" altLang="en-US" sz="1200" dirty="0" smtClean="0">
                <a:solidFill>
                  <a:schemeClr val="tx1"/>
                </a:solidFill>
                <a:latin typeface="+mn-ea"/>
                <a:cs typeface="Meiryo UI" panose="020B0604030504040204" pitchFamily="50" charset="-128"/>
              </a:rPr>
              <a:t>内閣</a:t>
            </a:r>
            <a:r>
              <a:rPr lang="zh-TW" altLang="en-US" sz="1200" dirty="0">
                <a:solidFill>
                  <a:schemeClr val="tx1"/>
                </a:solidFill>
                <a:latin typeface="+mn-ea"/>
                <a:cs typeface="Meiryo UI" panose="020B0604030504040204" pitchFamily="50" charset="-128"/>
              </a:rPr>
              <a:t>官房情報通信技術（</a:t>
            </a:r>
            <a:r>
              <a:rPr lang="en-US" altLang="zh-TW" sz="1200" dirty="0">
                <a:solidFill>
                  <a:schemeClr val="tx1"/>
                </a:solidFill>
                <a:latin typeface="+mn-ea"/>
                <a:cs typeface="Meiryo UI" panose="020B0604030504040204" pitchFamily="50" charset="-128"/>
              </a:rPr>
              <a:t>IT</a:t>
            </a:r>
            <a:r>
              <a:rPr lang="zh-TW" altLang="en-US" sz="1200" dirty="0">
                <a:solidFill>
                  <a:schemeClr val="tx1"/>
                </a:solidFill>
                <a:latin typeface="+mn-ea"/>
                <a:cs typeface="Meiryo UI" panose="020B0604030504040204" pitchFamily="50" charset="-128"/>
              </a:rPr>
              <a:t>）総合</a:t>
            </a:r>
            <a:r>
              <a:rPr lang="zh-TW" altLang="en-US" sz="1200" dirty="0" smtClean="0">
                <a:solidFill>
                  <a:schemeClr val="tx1"/>
                </a:solidFill>
                <a:latin typeface="+mn-ea"/>
                <a:cs typeface="Meiryo UI" panose="020B0604030504040204" pitchFamily="50" charset="-128"/>
              </a:rPr>
              <a:t>戦略室</a:t>
            </a:r>
            <a:r>
              <a:rPr lang="ja-JP" altLang="en-US" sz="1200" dirty="0" smtClean="0">
                <a:solidFill>
                  <a:schemeClr val="tx1"/>
                </a:solidFill>
                <a:latin typeface="+mn-ea"/>
                <a:cs typeface="Meiryo UI" panose="020B0604030504040204" pitchFamily="50" charset="-128"/>
              </a:rPr>
              <a:t>　「</a:t>
            </a:r>
            <a:r>
              <a:rPr lang="ja-JP" altLang="en-US" sz="1200" dirty="0">
                <a:solidFill>
                  <a:schemeClr val="tx1"/>
                </a:solidFill>
                <a:latin typeface="+mn-ea"/>
                <a:cs typeface="Meiryo UI" panose="020B0604030504040204" pitchFamily="50" charset="-128"/>
              </a:rPr>
              <a:t>推奨データセットに</a:t>
            </a:r>
            <a:r>
              <a:rPr lang="ja-JP" altLang="en-US" sz="1200" dirty="0" smtClean="0">
                <a:solidFill>
                  <a:schemeClr val="tx1"/>
                </a:solidFill>
                <a:latin typeface="+mn-ea"/>
                <a:cs typeface="Meiryo UI" panose="020B0604030504040204" pitchFamily="50" charset="-128"/>
              </a:rPr>
              <a:t>ついて」</a:t>
            </a:r>
            <a:endParaRPr lang="ja-JP" altLang="en-US" sz="1200" dirty="0">
              <a:solidFill>
                <a:schemeClr val="tx1"/>
              </a:solidFill>
              <a:latin typeface="+mn-ea"/>
              <a:cs typeface="Meiryo UI" panose="020B0604030504040204" pitchFamily="50" charset="-128"/>
            </a:endParaRPr>
          </a:p>
        </p:txBody>
      </p:sp>
      <p:sp>
        <p:nvSpPr>
          <p:cNvPr id="10" name="テキスト ボックス 9"/>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r>
              <a:rPr lang="ja-JP" altLang="en-US" dirty="0" smtClean="0"/>
              <a:t>推奨</a:t>
            </a:r>
            <a:r>
              <a:rPr lang="ja-JP" altLang="en-US" dirty="0"/>
              <a:t>データセットのデータから選ぶ</a:t>
            </a:r>
          </a:p>
        </p:txBody>
      </p:sp>
      <p:graphicFrame>
        <p:nvGraphicFramePr>
          <p:cNvPr id="11" name="表 10"/>
          <p:cNvGraphicFramePr>
            <a:graphicFrameLocks noGrp="1"/>
          </p:cNvGraphicFramePr>
          <p:nvPr>
            <p:extLst/>
          </p:nvPr>
        </p:nvGraphicFramePr>
        <p:xfrm>
          <a:off x="1403648" y="3861048"/>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smtClean="0">
                          <a:effectLst/>
                        </a:rPr>
                        <a:t>推奨データセット</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122467">
                <a:tc>
                  <a:txBody>
                    <a:bodyPr/>
                    <a:lstStyle/>
                    <a:p>
                      <a:pPr algn="l" fontAlgn="t"/>
                      <a:r>
                        <a:rPr lang="en-US" altLang="zh-TW" sz="1600" u="none" strike="noStrike" dirty="0">
                          <a:effectLst/>
                        </a:rPr>
                        <a:t>01.AED</a:t>
                      </a:r>
                      <a:r>
                        <a:rPr lang="zh-TW" altLang="en-US" sz="1600" u="none" strike="noStrike" dirty="0">
                          <a:effectLst/>
                        </a:rPr>
                        <a:t>設置箇所一覧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1"/>
                  </a:ext>
                </a:extLst>
              </a:tr>
              <a:tr h="127668">
                <a:tc>
                  <a:txBody>
                    <a:bodyPr/>
                    <a:lstStyle/>
                    <a:p>
                      <a:pPr algn="l" fontAlgn="t"/>
                      <a:r>
                        <a:rPr lang="en-US" altLang="ja-JP" sz="1600" u="none" strike="noStrike" dirty="0">
                          <a:effectLst/>
                        </a:rPr>
                        <a:t>02.</a:t>
                      </a:r>
                      <a:r>
                        <a:rPr lang="ja-JP" altLang="en-US" sz="1600" u="none" strike="noStrike" dirty="0">
                          <a:effectLst/>
                        </a:rPr>
                        <a:t>介護サービス事業所一覧</a:t>
                      </a:r>
                      <a:endParaRPr lang="ja-JP" altLang="en-US" sz="1600" b="0" i="0" u="none" strike="noStrike" dirty="0">
                        <a:solidFill>
                          <a:schemeClr val="tx1"/>
                        </a:solidFill>
                        <a:effectLst/>
                        <a:latin typeface="+mn-ea"/>
                        <a:ea typeface="+mn-ea"/>
                      </a:endParaRPr>
                    </a:p>
                  </a:txBody>
                  <a:tcPr marL="90000" marR="90000" marT="46800" marB="46800"/>
                </a:tc>
                <a:extLst>
                  <a:ext uri="{0D108BD9-81ED-4DB2-BD59-A6C34878D82A}">
                    <a16:rowId xmlns:a16="http://schemas.microsoft.com/office/drawing/2014/main" val="10002"/>
                  </a:ext>
                </a:extLst>
              </a:tr>
              <a:tr h="122467">
                <a:tc>
                  <a:txBody>
                    <a:bodyPr/>
                    <a:lstStyle/>
                    <a:p>
                      <a:pPr algn="l" fontAlgn="t"/>
                      <a:r>
                        <a:rPr lang="en-US" altLang="zh-TW" sz="1600" u="none" strike="noStrike" dirty="0">
                          <a:effectLst/>
                        </a:rPr>
                        <a:t>03.</a:t>
                      </a:r>
                      <a:r>
                        <a:rPr lang="zh-TW" altLang="en-US" sz="1600" u="none" strike="noStrike" dirty="0">
                          <a:effectLst/>
                        </a:rPr>
                        <a:t>医療機関一覧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3"/>
                  </a:ext>
                </a:extLst>
              </a:tr>
              <a:tr h="0">
                <a:tc>
                  <a:txBody>
                    <a:bodyPr/>
                    <a:lstStyle/>
                    <a:p>
                      <a:pPr algn="l" fontAlgn="t"/>
                      <a:r>
                        <a:rPr lang="en-US" altLang="ja-JP" sz="1600" u="none" strike="noStrike" dirty="0">
                          <a:effectLst/>
                        </a:rPr>
                        <a:t>04.</a:t>
                      </a:r>
                      <a:r>
                        <a:rPr lang="ja-JP" altLang="en-US" sz="1600" u="none" strike="noStrike" dirty="0">
                          <a:effectLst/>
                        </a:rPr>
                        <a:t>文化財一覧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r>
                        <a:rPr lang="en-US" altLang="zh-TW" sz="1600" u="none" strike="noStrike" dirty="0">
                          <a:effectLst/>
                        </a:rPr>
                        <a:t>05.</a:t>
                      </a:r>
                      <a:r>
                        <a:rPr lang="zh-TW" altLang="en-US" sz="1600" u="none" strike="noStrike" dirty="0">
                          <a:effectLst/>
                        </a:rPr>
                        <a:t>観光施設一覧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0">
                <a:tc>
                  <a:txBody>
                    <a:bodyPr/>
                    <a:lstStyle/>
                    <a:p>
                      <a:pPr algn="l" fontAlgn="t"/>
                      <a:r>
                        <a:rPr lang="en-US" altLang="ja-JP" sz="1600" u="none" strike="noStrike" dirty="0">
                          <a:effectLst/>
                        </a:rPr>
                        <a:t>06.</a:t>
                      </a:r>
                      <a:r>
                        <a:rPr lang="ja-JP" altLang="en-US" sz="1600" u="none" strike="noStrike" dirty="0">
                          <a:effectLst/>
                        </a:rPr>
                        <a:t>イベント一覧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975404253"/>
                  </a:ext>
                </a:extLst>
              </a:tr>
              <a:tr h="0">
                <a:tc>
                  <a:txBody>
                    <a:bodyPr/>
                    <a:lstStyle/>
                    <a:p>
                      <a:pPr algn="l" fontAlgn="t"/>
                      <a:r>
                        <a:rPr lang="en-US" altLang="ja-JP" sz="1600" u="none" strike="noStrike" dirty="0">
                          <a:effectLst/>
                        </a:rPr>
                        <a:t>07.</a:t>
                      </a:r>
                      <a:r>
                        <a:rPr lang="ja-JP" altLang="en-US" sz="1600" u="none" strike="noStrike" dirty="0">
                          <a:effectLst/>
                        </a:rPr>
                        <a:t>公衆無線</a:t>
                      </a:r>
                      <a:r>
                        <a:rPr lang="en-US" altLang="ja-JP" sz="1600" u="none" strike="noStrike" dirty="0">
                          <a:effectLst/>
                        </a:rPr>
                        <a:t>LAN</a:t>
                      </a:r>
                      <a:r>
                        <a:rPr lang="ja-JP" altLang="en-US" sz="1600" u="none" strike="noStrike" dirty="0">
                          <a:effectLst/>
                        </a:rPr>
                        <a:t>アクセスポイント一覧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843777280"/>
                  </a:ext>
                </a:extLst>
              </a:tr>
            </a:tbl>
          </a:graphicData>
        </a:graphic>
      </p:graphicFrame>
      <p:graphicFrame>
        <p:nvGraphicFramePr>
          <p:cNvPr id="12" name="表 11"/>
          <p:cNvGraphicFramePr>
            <a:graphicFrameLocks noGrp="1"/>
          </p:cNvGraphicFramePr>
          <p:nvPr>
            <p:extLst/>
          </p:nvPr>
        </p:nvGraphicFramePr>
        <p:xfrm>
          <a:off x="4932040" y="3861048"/>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smtClean="0">
                          <a:effectLst/>
                        </a:rPr>
                        <a:t>推奨データセット</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0">
                <a:tc>
                  <a:txBody>
                    <a:bodyPr/>
                    <a:lstStyle/>
                    <a:p>
                      <a:pPr algn="l" fontAlgn="t"/>
                      <a:r>
                        <a:rPr lang="en-US" altLang="ja-JP" sz="1600" u="none" strike="noStrike" dirty="0">
                          <a:effectLst/>
                        </a:rPr>
                        <a:t>08.</a:t>
                      </a:r>
                      <a:r>
                        <a:rPr lang="ja-JP" altLang="en-US" sz="1600" u="none" strike="noStrike" dirty="0">
                          <a:effectLst/>
                        </a:rPr>
                        <a:t>公衆トイレ一覧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748782370"/>
                  </a:ext>
                </a:extLst>
              </a:tr>
              <a:tr h="0">
                <a:tc>
                  <a:txBody>
                    <a:bodyPr/>
                    <a:lstStyle/>
                    <a:p>
                      <a:pPr algn="l" fontAlgn="t"/>
                      <a:r>
                        <a:rPr lang="en-US" altLang="zh-TW" sz="1600" u="none" strike="noStrike">
                          <a:effectLst/>
                        </a:rPr>
                        <a:t>09.</a:t>
                      </a:r>
                      <a:r>
                        <a:rPr lang="zh-TW" altLang="en-US" sz="1600" u="none" strike="noStrike">
                          <a:effectLst/>
                        </a:rPr>
                        <a:t>消防水利施設一覧</a:t>
                      </a:r>
                      <a:endParaRPr lang="zh-TW" altLang="en-US" sz="1600" b="0" i="0" u="none" strike="noStrike">
                        <a:solidFill>
                          <a:srgbClr val="000000"/>
                        </a:solidFill>
                        <a:effectLst/>
                        <a:latin typeface="+mn-ea"/>
                        <a:ea typeface="+mn-ea"/>
                      </a:endParaRPr>
                    </a:p>
                  </a:txBody>
                  <a:tcPr marL="90000" marR="90000" marT="46800" marB="46800"/>
                </a:tc>
                <a:extLst>
                  <a:ext uri="{0D108BD9-81ED-4DB2-BD59-A6C34878D82A}">
                    <a16:rowId xmlns:a16="http://schemas.microsoft.com/office/drawing/2014/main" val="898831531"/>
                  </a:ext>
                </a:extLst>
              </a:tr>
              <a:tr h="0">
                <a:tc>
                  <a:txBody>
                    <a:bodyPr/>
                    <a:lstStyle/>
                    <a:p>
                      <a:pPr algn="l" fontAlgn="t"/>
                      <a:r>
                        <a:rPr lang="en-US" altLang="zh-TW" sz="1600" u="none" strike="noStrike" dirty="0">
                          <a:effectLst/>
                        </a:rPr>
                        <a:t>10.</a:t>
                      </a:r>
                      <a:r>
                        <a:rPr lang="zh-TW" altLang="en-US" sz="1600" u="none" strike="noStrike" dirty="0">
                          <a:effectLst/>
                        </a:rPr>
                        <a:t>指定緊急避難場所一覧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13323276"/>
                  </a:ext>
                </a:extLst>
              </a:tr>
              <a:tr h="0">
                <a:tc>
                  <a:txBody>
                    <a:bodyPr/>
                    <a:lstStyle/>
                    <a:p>
                      <a:pPr algn="l" fontAlgn="t"/>
                      <a:r>
                        <a:rPr lang="en-US" altLang="ja-JP" sz="1600" u="none" strike="noStrike" dirty="0" smtClean="0">
                          <a:effectLst/>
                        </a:rPr>
                        <a:t>11.</a:t>
                      </a:r>
                      <a:r>
                        <a:rPr lang="ja-JP" altLang="en-US" sz="1600" u="none" strike="noStrike" dirty="0">
                          <a:effectLst/>
                        </a:rPr>
                        <a:t>地域・年齢別人口</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645409568"/>
                  </a:ext>
                </a:extLst>
              </a:tr>
              <a:tr h="0">
                <a:tc>
                  <a:txBody>
                    <a:bodyPr/>
                    <a:lstStyle/>
                    <a:p>
                      <a:pPr algn="l" fontAlgn="t"/>
                      <a:r>
                        <a:rPr lang="en-US" altLang="zh-TW" sz="1600" u="none" strike="noStrike" dirty="0" smtClean="0">
                          <a:effectLst/>
                        </a:rPr>
                        <a:t>12.</a:t>
                      </a:r>
                      <a:r>
                        <a:rPr lang="zh-TW" altLang="en-US" sz="1600" u="none" strike="noStrike" dirty="0">
                          <a:effectLst/>
                        </a:rPr>
                        <a:t>公共施設一覧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603064186"/>
                  </a:ext>
                </a:extLst>
              </a:tr>
              <a:tr h="314840">
                <a:tc>
                  <a:txBody>
                    <a:bodyPr/>
                    <a:lstStyle/>
                    <a:p>
                      <a:pPr algn="l" fontAlgn="t"/>
                      <a:r>
                        <a:rPr lang="en-US" altLang="ja-JP" sz="1600" u="none" strike="noStrike" dirty="0" smtClean="0">
                          <a:effectLst/>
                        </a:rPr>
                        <a:t>13.</a:t>
                      </a:r>
                      <a:r>
                        <a:rPr lang="ja-JP" altLang="en-US" sz="1600" u="none" strike="noStrike" dirty="0">
                          <a:effectLst/>
                        </a:rPr>
                        <a:t>子育て施設一覧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682678917"/>
                  </a:ext>
                </a:extLst>
              </a:tr>
              <a:tr h="0">
                <a:tc>
                  <a:txBody>
                    <a:bodyPr/>
                    <a:lstStyle/>
                    <a:p>
                      <a:pPr algn="l" fontAlgn="t"/>
                      <a:r>
                        <a:rPr lang="en-US" altLang="ja-JP" sz="1600" u="none" strike="noStrike" dirty="0" smtClean="0">
                          <a:effectLst/>
                        </a:rPr>
                        <a:t>14.</a:t>
                      </a:r>
                      <a:r>
                        <a:rPr lang="ja-JP" altLang="en-US" sz="1600" u="none" strike="noStrike" dirty="0">
                          <a:effectLst/>
                        </a:rPr>
                        <a:t>オープンデータ一覧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614461969"/>
                  </a:ext>
                </a:extLst>
              </a:tr>
            </a:tbl>
          </a:graphicData>
        </a:graphic>
      </p:graphicFrame>
      <p:sp>
        <p:nvSpPr>
          <p:cNvPr id="15" name="正方形/長方形 14"/>
          <p:cNvSpPr/>
          <p:nvPr/>
        </p:nvSpPr>
        <p:spPr>
          <a:xfrm>
            <a:off x="539552" y="6525344"/>
            <a:ext cx="7848872" cy="2606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29</a:t>
            </a:r>
            <a:r>
              <a:rPr kumimoji="1" lang="zh-TW" altLang="en-US" sz="1200" dirty="0">
                <a:latin typeface="+mn-ea"/>
              </a:rPr>
              <a:t>年</a:t>
            </a:r>
            <a:r>
              <a:rPr kumimoji="1" lang="en-US" altLang="zh-TW" sz="1200" dirty="0">
                <a:latin typeface="+mn-ea"/>
              </a:rPr>
              <a:t>12</a:t>
            </a:r>
            <a:r>
              <a:rPr kumimoji="1" lang="zh-TW" altLang="en-US" sz="1200" dirty="0">
                <a:latin typeface="+mn-ea"/>
              </a:rPr>
              <a:t>月</a:t>
            </a:r>
            <a:r>
              <a:rPr kumimoji="1" lang="en-US" altLang="zh-TW" sz="1200" dirty="0">
                <a:latin typeface="+mn-ea"/>
              </a:rPr>
              <a:t>22</a:t>
            </a:r>
            <a:r>
              <a:rPr kumimoji="1" lang="zh-TW" altLang="en-US" sz="1200" dirty="0">
                <a:latin typeface="+mn-ea"/>
              </a:rPr>
              <a:t>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　「推奨データセットについて」</a:t>
            </a:r>
          </a:p>
        </p:txBody>
      </p:sp>
    </p:spTree>
    <p:extLst>
      <p:ext uri="{BB962C8B-B14F-4D97-AF65-F5344CB8AC3E}">
        <p14:creationId xmlns:p14="http://schemas.microsoft.com/office/powerpoint/2010/main" val="41207993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smtClean="0"/>
              <a:t>(3) </a:t>
            </a:r>
            <a:r>
              <a:rPr lang="ja-JP" altLang="en-US" dirty="0" smtClean="0"/>
              <a:t>公開するデータを選ぶ</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27</a:t>
            </a:fld>
            <a:endParaRPr kumimoji="1" lang="ja-JP" altLang="en-US"/>
          </a:p>
        </p:txBody>
      </p:sp>
      <p:sp>
        <p:nvSpPr>
          <p:cNvPr id="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smtClean="0">
                <a:latin typeface="+mn-ea"/>
                <a:ea typeface="+mn-ea"/>
              </a:rPr>
              <a:t>２．オープンデータを公開するための基本的な作業</a:t>
            </a:r>
            <a:endParaRPr lang="ja-JP" altLang="en-US" sz="1200" dirty="0">
              <a:latin typeface="+mn-ea"/>
              <a:ea typeface="+mn-ea"/>
            </a:endParaRPr>
          </a:p>
        </p:txBody>
      </p:sp>
      <p:sp>
        <p:nvSpPr>
          <p:cNvPr id="10" name="正方形/長方形 9"/>
          <p:cNvSpPr/>
          <p:nvPr/>
        </p:nvSpPr>
        <p:spPr>
          <a:xfrm>
            <a:off x="611560" y="1772816"/>
            <a:ext cx="8352928" cy="504056"/>
          </a:xfrm>
          <a:prstGeom prst="rect">
            <a:avLst/>
          </a:prstGeom>
          <a:noFill/>
          <a:ln>
            <a:noFill/>
          </a:ln>
        </p:spPr>
        <p:txBody>
          <a:bodyPr wrap="square" rtlCol="0" anchor="ctr">
            <a:noAutofit/>
          </a:bodyPr>
          <a:lstStyle/>
          <a:p>
            <a:pPr defTabSz="914400"/>
            <a:r>
              <a:rPr kumimoji="1" lang="ja-JP" altLang="en-US" dirty="0" smtClean="0">
                <a:latin typeface="+mn-ea"/>
                <a:cs typeface="Meiryo UI" panose="020B0604030504040204" pitchFamily="50" charset="-128"/>
              </a:rPr>
              <a:t>推奨データセットでは、各データセットについて、データ項目等も提示しています。</a:t>
            </a:r>
            <a:endParaRPr kumimoji="1" lang="en-US" altLang="ja-JP" dirty="0">
              <a:latin typeface="+mn-ea"/>
              <a:cs typeface="Meiryo UI" panose="020B0604030504040204" pitchFamily="50" charset="-128"/>
            </a:endParaRPr>
          </a:p>
        </p:txBody>
      </p:sp>
      <p:sp>
        <p:nvSpPr>
          <p:cNvPr id="11" name="正方形/長方形 10"/>
          <p:cNvSpPr/>
          <p:nvPr/>
        </p:nvSpPr>
        <p:spPr>
          <a:xfrm>
            <a:off x="611560" y="6237312"/>
            <a:ext cx="8352928" cy="504056"/>
          </a:xfrm>
          <a:prstGeom prst="rect">
            <a:avLst/>
          </a:prstGeom>
          <a:noFill/>
          <a:ln>
            <a:noFill/>
          </a:ln>
        </p:spPr>
        <p:txBody>
          <a:bodyPr wrap="square" rtlCol="0" anchor="ctr">
            <a:noAutofit/>
          </a:bodyPr>
          <a:lstStyle/>
          <a:p>
            <a:pPr defTabSz="914400"/>
            <a:r>
              <a:rPr kumimoji="1" lang="ja-JP" altLang="en-US" dirty="0">
                <a:latin typeface="+mn-ea"/>
                <a:cs typeface="Meiryo UI" panose="020B0604030504040204" pitchFamily="50" charset="-128"/>
              </a:rPr>
              <a:t>データ項目等</a:t>
            </a:r>
            <a:r>
              <a:rPr kumimoji="1" lang="ja-JP" altLang="en-US" dirty="0" smtClean="0">
                <a:latin typeface="+mn-ea"/>
                <a:cs typeface="Meiryo UI" panose="020B0604030504040204" pitchFamily="50" charset="-128"/>
              </a:rPr>
              <a:t>も、オープンデータを作成する際の参考になります。</a:t>
            </a:r>
            <a:endParaRPr kumimoji="1" lang="en-US" altLang="ja-JP" dirty="0">
              <a:latin typeface="+mn-ea"/>
              <a:cs typeface="Meiryo UI" panose="020B0604030504040204" pitchFamily="50" charset="-128"/>
            </a:endParaRPr>
          </a:p>
        </p:txBody>
      </p:sp>
      <p:sp>
        <p:nvSpPr>
          <p:cNvPr id="13" name="正方形/長方形 12"/>
          <p:cNvSpPr/>
          <p:nvPr/>
        </p:nvSpPr>
        <p:spPr>
          <a:xfrm>
            <a:off x="1043608" y="5229200"/>
            <a:ext cx="7848872" cy="432048"/>
          </a:xfrm>
          <a:prstGeom prst="rect">
            <a:avLst/>
          </a:prstGeom>
          <a:noFill/>
          <a:ln>
            <a:noFill/>
          </a:ln>
        </p:spPr>
        <p:txBody>
          <a:bodyPr wrap="none" rtlCol="0" anchor="ctr">
            <a:noAutofit/>
          </a:bodyPr>
          <a:lstStyle/>
          <a:p>
            <a:pPr algn="r"/>
            <a:r>
              <a:rPr kumimoji="1" lang="ja-JP" altLang="en-US" sz="1200" dirty="0">
                <a:latin typeface="+mn-ea"/>
              </a:rPr>
              <a:t>出典</a:t>
            </a:r>
            <a:r>
              <a:rPr kumimoji="1" lang="ja-JP" altLang="en-US" sz="1200" dirty="0" smtClean="0">
                <a:latin typeface="+mn-ea"/>
              </a:rPr>
              <a:t>：</a:t>
            </a:r>
            <a:r>
              <a:rPr kumimoji="1" lang="zh-TW" altLang="en-US" sz="1200" dirty="0" smtClean="0">
                <a:latin typeface="+mn-ea"/>
              </a:rPr>
              <a:t>平成</a:t>
            </a:r>
            <a:r>
              <a:rPr kumimoji="1" lang="en-US" altLang="zh-TW" sz="1200" dirty="0">
                <a:latin typeface="+mn-ea"/>
              </a:rPr>
              <a:t>29</a:t>
            </a:r>
            <a:r>
              <a:rPr kumimoji="1" lang="zh-TW" altLang="en-US" sz="1200" dirty="0">
                <a:latin typeface="+mn-ea"/>
              </a:rPr>
              <a:t>年</a:t>
            </a:r>
            <a:r>
              <a:rPr kumimoji="1" lang="en-US" altLang="zh-TW" sz="1200" dirty="0">
                <a:latin typeface="+mn-ea"/>
              </a:rPr>
              <a:t>12</a:t>
            </a:r>
            <a:r>
              <a:rPr kumimoji="1" lang="zh-TW" altLang="en-US" sz="1200" dirty="0">
                <a:latin typeface="+mn-ea"/>
              </a:rPr>
              <a:t>月</a:t>
            </a:r>
            <a:r>
              <a:rPr kumimoji="1" lang="en-US" altLang="zh-TW" sz="1200" dirty="0">
                <a:latin typeface="+mn-ea"/>
              </a:rPr>
              <a:t>22</a:t>
            </a:r>
            <a:r>
              <a:rPr kumimoji="1" lang="zh-TW" altLang="en-US" sz="1200" dirty="0">
                <a:latin typeface="+mn-ea"/>
              </a:rPr>
              <a:t>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a:t>
            </a:r>
            <a:r>
              <a:rPr kumimoji="1" lang="zh-TW" altLang="en-US" sz="1200" dirty="0" smtClean="0">
                <a:latin typeface="+mn-ea"/>
              </a:rPr>
              <a:t>戦略室</a:t>
            </a:r>
            <a:endParaRPr kumimoji="1" lang="en-US" altLang="zh-TW" sz="1200" dirty="0" smtClean="0">
              <a:latin typeface="+mn-ea"/>
            </a:endParaRPr>
          </a:p>
          <a:p>
            <a:pPr algn="r"/>
            <a:r>
              <a:rPr kumimoji="1" lang="ja-JP" altLang="en-US" sz="1200" dirty="0" smtClean="0">
                <a:latin typeface="+mn-ea"/>
              </a:rPr>
              <a:t>「データ</a:t>
            </a:r>
            <a:r>
              <a:rPr kumimoji="1" lang="ja-JP" altLang="en-US" sz="1200" dirty="0">
                <a:latin typeface="+mn-ea"/>
              </a:rPr>
              <a:t>項目定義書（ベータ版）第</a:t>
            </a:r>
            <a:r>
              <a:rPr kumimoji="1" lang="en-US" altLang="ja-JP" sz="1200" dirty="0">
                <a:latin typeface="+mn-ea"/>
              </a:rPr>
              <a:t>0.1</a:t>
            </a:r>
            <a:r>
              <a:rPr kumimoji="1" lang="ja-JP" altLang="en-US" sz="1200" dirty="0">
                <a:latin typeface="+mn-ea"/>
              </a:rPr>
              <a:t>版　</a:t>
            </a:r>
            <a:r>
              <a:rPr kumimoji="1" lang="en-US" altLang="ja-JP" sz="1200" dirty="0">
                <a:latin typeface="+mn-ea"/>
              </a:rPr>
              <a:t>2017/12/22</a:t>
            </a:r>
            <a:r>
              <a:rPr kumimoji="1" lang="ja-JP" altLang="en-US" sz="1200" dirty="0" smtClean="0">
                <a:latin typeface="+mn-ea"/>
              </a:rPr>
              <a:t>」</a:t>
            </a:r>
            <a:endParaRPr kumimoji="1" lang="ja-JP" altLang="en-US" sz="1200" dirty="0">
              <a:latin typeface="+mn-ea"/>
            </a:endParaRPr>
          </a:p>
        </p:txBody>
      </p:sp>
      <p:pic>
        <p:nvPicPr>
          <p:cNvPr id="9" name="図 8"/>
          <p:cNvPicPr>
            <a:picLocks noChangeAspect="1"/>
          </p:cNvPicPr>
          <p:nvPr/>
        </p:nvPicPr>
        <p:blipFill rotWithShape="1">
          <a:blip r:embed="rId3"/>
          <a:srcRect t="-1" r="6703" b="46186"/>
          <a:stretch/>
        </p:blipFill>
        <p:spPr>
          <a:xfrm>
            <a:off x="467544" y="2348880"/>
            <a:ext cx="8440261" cy="2736304"/>
          </a:xfrm>
          <a:prstGeom prst="rect">
            <a:avLst/>
          </a:prstGeom>
          <a:ln>
            <a:solidFill>
              <a:srgbClr val="0070C0"/>
            </a:solidFill>
          </a:ln>
        </p:spPr>
      </p:pic>
      <p:sp>
        <p:nvSpPr>
          <p:cNvPr id="12" name="正方形/長方形 11"/>
          <p:cNvSpPr/>
          <p:nvPr/>
        </p:nvSpPr>
        <p:spPr>
          <a:xfrm>
            <a:off x="395536" y="141277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「推奨データセット」とは</a:t>
            </a:r>
          </a:p>
        </p:txBody>
      </p:sp>
      <p:sp>
        <p:nvSpPr>
          <p:cNvPr id="14" name="テキスト ボックス 13"/>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r>
              <a:rPr lang="ja-JP" altLang="en-US" dirty="0" smtClean="0"/>
              <a:t>推奨</a:t>
            </a:r>
            <a:r>
              <a:rPr lang="ja-JP" altLang="en-US" dirty="0"/>
              <a:t>データセットのデータから選ぶ</a:t>
            </a:r>
          </a:p>
        </p:txBody>
      </p:sp>
    </p:spTree>
    <p:extLst>
      <p:ext uri="{BB962C8B-B14F-4D97-AF65-F5344CB8AC3E}">
        <p14:creationId xmlns:p14="http://schemas.microsoft.com/office/powerpoint/2010/main" val="318567018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smtClean="0"/>
              <a:t>(3) </a:t>
            </a:r>
            <a:r>
              <a:rPr lang="ja-JP" altLang="en-US" dirty="0" smtClean="0"/>
              <a:t>公開するデータを選ぶ</a:t>
            </a:r>
            <a:endParaRPr lang="ja-JP" altLang="en-US" dirty="0"/>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28</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smtClean="0">
                <a:latin typeface="+mn-ea"/>
                <a:ea typeface="+mn-ea"/>
              </a:rPr>
              <a:t>２．オープンデータを公開するための基本的な作業</a:t>
            </a:r>
            <a:endParaRPr lang="ja-JP" altLang="en-US" sz="1200" dirty="0">
              <a:latin typeface="+mn-ea"/>
              <a:ea typeface="+mn-ea"/>
            </a:endParaRPr>
          </a:p>
        </p:txBody>
      </p:sp>
      <p:sp>
        <p:nvSpPr>
          <p:cNvPr id="13" name="正方形/長方形 12"/>
          <p:cNvSpPr/>
          <p:nvPr/>
        </p:nvSpPr>
        <p:spPr>
          <a:xfrm>
            <a:off x="827584" y="1988840"/>
            <a:ext cx="8064896" cy="1800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各地方公共団体においては、必ずしも最初から全てのデータセット公開に取り組まなければならないというものではなく、本データセットを参考に、各団体において公開可能なデータセットから公開を進めていただくことを期待するものです。</a:t>
            </a:r>
          </a:p>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また、既に推奨データセットと同様のデータセットを公開している場合、フォーマットの共通化による利用者の利便性向上の観点から、推奨データセットとデータ項目等を合わせることが望ましいですが、必ずしも対応しなければならないものではありません。</a:t>
            </a:r>
          </a:p>
        </p:txBody>
      </p:sp>
      <p:sp>
        <p:nvSpPr>
          <p:cNvPr id="14" name="正方形/長方形 13"/>
          <p:cNvSpPr/>
          <p:nvPr/>
        </p:nvSpPr>
        <p:spPr>
          <a:xfrm>
            <a:off x="395536" y="1412776"/>
            <a:ext cx="3960440"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「推奨データセット」と</a:t>
            </a:r>
            <a:r>
              <a:rPr kumimoji="1" lang="ja-JP" altLang="en-US" sz="2000" dirty="0" smtClean="0">
                <a:latin typeface="+mn-ea"/>
              </a:rPr>
              <a:t>は　（補足）</a:t>
            </a:r>
            <a:endParaRPr kumimoji="1" lang="ja-JP" altLang="en-US" sz="2000" dirty="0">
              <a:latin typeface="+mn-ea"/>
            </a:endParaRPr>
          </a:p>
        </p:txBody>
      </p:sp>
      <p:sp>
        <p:nvSpPr>
          <p:cNvPr id="8" name="正方形/長方形 7"/>
          <p:cNvSpPr/>
          <p:nvPr/>
        </p:nvSpPr>
        <p:spPr>
          <a:xfrm>
            <a:off x="1043608" y="3789040"/>
            <a:ext cx="784887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a:t>
            </a:r>
            <a:r>
              <a:rPr kumimoji="1" lang="zh-TW" altLang="en-US" sz="1200" dirty="0">
                <a:solidFill>
                  <a:schemeClr val="tx1"/>
                </a:solidFill>
                <a:latin typeface="+mn-ea"/>
              </a:rPr>
              <a:t>平成</a:t>
            </a:r>
            <a:r>
              <a:rPr kumimoji="1" lang="en-US" altLang="zh-TW" sz="1200" dirty="0">
                <a:solidFill>
                  <a:schemeClr val="tx1"/>
                </a:solidFill>
                <a:latin typeface="+mn-ea"/>
              </a:rPr>
              <a:t>29</a:t>
            </a:r>
            <a:r>
              <a:rPr kumimoji="1" lang="zh-TW" altLang="en-US" sz="1200" dirty="0">
                <a:solidFill>
                  <a:schemeClr val="tx1"/>
                </a:solidFill>
                <a:latin typeface="+mn-ea"/>
              </a:rPr>
              <a:t>年</a:t>
            </a:r>
            <a:r>
              <a:rPr kumimoji="1" lang="en-US" altLang="zh-TW" sz="1200" dirty="0">
                <a:solidFill>
                  <a:schemeClr val="tx1"/>
                </a:solidFill>
                <a:latin typeface="+mn-ea"/>
              </a:rPr>
              <a:t>12</a:t>
            </a:r>
            <a:r>
              <a:rPr kumimoji="1" lang="zh-TW" altLang="en-US" sz="1200" dirty="0">
                <a:solidFill>
                  <a:schemeClr val="tx1"/>
                </a:solidFill>
                <a:latin typeface="+mn-ea"/>
              </a:rPr>
              <a:t>月</a:t>
            </a:r>
            <a:r>
              <a:rPr kumimoji="1" lang="en-US" altLang="zh-TW" sz="1200" dirty="0">
                <a:solidFill>
                  <a:schemeClr val="tx1"/>
                </a:solidFill>
                <a:latin typeface="+mn-ea"/>
              </a:rPr>
              <a:t>22</a:t>
            </a:r>
            <a:r>
              <a:rPr kumimoji="1" lang="zh-TW" altLang="en-US" sz="1200" dirty="0">
                <a:solidFill>
                  <a:schemeClr val="tx1"/>
                </a:solidFill>
                <a:latin typeface="+mn-ea"/>
              </a:rPr>
              <a:t>日</a:t>
            </a:r>
            <a:r>
              <a:rPr kumimoji="1" lang="ja-JP" altLang="en-US" sz="1200" dirty="0">
                <a:solidFill>
                  <a:schemeClr val="tx1"/>
                </a:solidFill>
                <a:latin typeface="+mn-ea"/>
              </a:rPr>
              <a:t>　</a:t>
            </a:r>
            <a:r>
              <a:rPr kumimoji="1" lang="zh-TW" altLang="en-US" sz="1200" dirty="0">
                <a:solidFill>
                  <a:schemeClr val="tx1"/>
                </a:solidFill>
                <a:latin typeface="+mn-ea"/>
              </a:rPr>
              <a:t>内閣官房情報通信技術（</a:t>
            </a:r>
            <a:r>
              <a:rPr kumimoji="1" lang="en-US" altLang="zh-TW" sz="1200" dirty="0">
                <a:solidFill>
                  <a:schemeClr val="tx1"/>
                </a:solidFill>
                <a:latin typeface="+mn-ea"/>
              </a:rPr>
              <a:t>IT</a:t>
            </a:r>
            <a:r>
              <a:rPr kumimoji="1" lang="zh-TW" altLang="en-US" sz="1200" dirty="0">
                <a:solidFill>
                  <a:schemeClr val="tx1"/>
                </a:solidFill>
                <a:latin typeface="+mn-ea"/>
              </a:rPr>
              <a:t>）総合戦略室</a:t>
            </a:r>
            <a:r>
              <a:rPr kumimoji="1" lang="ja-JP" altLang="en-US" sz="1200" dirty="0">
                <a:solidFill>
                  <a:schemeClr val="tx1"/>
                </a:solidFill>
                <a:latin typeface="+mn-ea"/>
              </a:rPr>
              <a:t>　「推奨データセットについて」</a:t>
            </a:r>
          </a:p>
        </p:txBody>
      </p:sp>
      <p:sp>
        <p:nvSpPr>
          <p:cNvPr id="9" name="テキスト ボックス 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r>
              <a:rPr lang="ja-JP" altLang="en-US" dirty="0" smtClean="0"/>
              <a:t>推奨</a:t>
            </a:r>
            <a:r>
              <a:rPr lang="ja-JP" altLang="en-US" dirty="0"/>
              <a:t>データセットのデータから選ぶ</a:t>
            </a:r>
          </a:p>
        </p:txBody>
      </p:sp>
    </p:spTree>
    <p:extLst>
      <p:ext uri="{BB962C8B-B14F-4D97-AF65-F5344CB8AC3E}">
        <p14:creationId xmlns:p14="http://schemas.microsoft.com/office/powerpoint/2010/main" val="42256470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2</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smtClean="0"/>
              <a:t>４</a:t>
            </a:r>
            <a:r>
              <a:rPr lang="en-US" altLang="ja-JP" dirty="0" smtClean="0"/>
              <a:t>.</a:t>
            </a:r>
            <a:r>
              <a:rPr lang="ja-JP" altLang="en-US" dirty="0" smtClean="0"/>
              <a:t> </a:t>
            </a:r>
            <a:r>
              <a:rPr lang="en-US" altLang="ja-JP" dirty="0"/>
              <a:t>【</a:t>
            </a:r>
            <a:r>
              <a:rPr lang="ja-JP" altLang="en-US" dirty="0" smtClean="0"/>
              <a:t>補足</a:t>
            </a:r>
            <a:r>
              <a:rPr lang="en-US" altLang="ja-JP" dirty="0" smtClean="0"/>
              <a:t>】</a:t>
            </a:r>
            <a:r>
              <a:rPr lang="en-US" altLang="ja-JP" dirty="0"/>
              <a:t>e-learning</a:t>
            </a:r>
            <a:r>
              <a:rPr lang="ja-JP" altLang="en-US" dirty="0"/>
              <a:t>の紹介</a:t>
            </a:r>
          </a:p>
        </p:txBody>
      </p:sp>
    </p:spTree>
    <p:extLst>
      <p:ext uri="{BB962C8B-B14F-4D97-AF65-F5344CB8AC3E}">
        <p14:creationId xmlns:p14="http://schemas.microsoft.com/office/powerpoint/2010/main" val="24357945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２．オープンデータを公開するための基本的な作業</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29</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9" name="右矢印 28"/>
          <p:cNvSpPr/>
          <p:nvPr/>
        </p:nvSpPr>
        <p:spPr>
          <a:xfrm rot="18505266">
            <a:off x="2532406" y="3573710"/>
            <a:ext cx="193449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a:t>
            </a:r>
            <a:endParaRPr kumimoji="1" lang="en-US" altLang="ja-JP" dirty="0" smtClean="0"/>
          </a:p>
          <a:p>
            <a:pPr algn="ctr"/>
            <a:endParaRPr kumimoji="1" lang="en-US" altLang="ja-JP" dirty="0"/>
          </a:p>
          <a:p>
            <a:pPr algn="ctr"/>
            <a:endParaRPr kumimoji="1" lang="en-US" altLang="ja-JP" dirty="0" smtClean="0"/>
          </a:p>
          <a:p>
            <a:pPr algn="ctr"/>
            <a:endParaRPr kumimoji="1" lang="en-US" altLang="ja-JP" dirty="0"/>
          </a:p>
          <a:p>
            <a:pPr algn="ctr"/>
            <a:endParaRPr kumimoji="1" lang="en-US" altLang="ja-JP" dirty="0" smtClean="0"/>
          </a:p>
          <a:p>
            <a:pPr algn="ctr"/>
            <a:endParaRPr kumimoji="1" lang="en-US" altLang="ja-JP" dirty="0"/>
          </a:p>
          <a:p>
            <a:pPr algn="ctr"/>
            <a:endParaRPr kumimoji="1" lang="en-US" altLang="ja-JP" dirty="0" smtClean="0"/>
          </a:p>
          <a:p>
            <a:pPr algn="ctr"/>
            <a:endParaRPr kumimoji="1" lang="en-US" altLang="ja-JP" dirty="0"/>
          </a:p>
          <a:p>
            <a:pPr algn="ctr"/>
            <a:endParaRPr kumimoji="1" lang="en-US" altLang="ja-JP" dirty="0" smtClean="0"/>
          </a:p>
          <a:p>
            <a:pPr algn="ctr"/>
            <a:endParaRPr kumimoji="1" lang="ja-JP" altLang="en-US" dirty="0"/>
          </a:p>
        </p:txBody>
      </p:sp>
      <p:sp>
        <p:nvSpPr>
          <p:cNvPr id="34" name="テキスト ボックス 33"/>
          <p:cNvSpPr txBox="1"/>
          <p:nvPr/>
        </p:nvSpPr>
        <p:spPr>
          <a:xfrm>
            <a:off x="4139952" y="2060848"/>
            <a:ext cx="4824536"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60000"/>
                  <a:lumOff val="40000"/>
                </a:schemeClr>
              </a:buClr>
              <a:buFont typeface="Wingdings" panose="05000000000000000000" pitchFamily="2" charset="2"/>
              <a:buChar char="l"/>
              <a:defRPr>
                <a:solidFill>
                  <a:schemeClr val="bg1">
                    <a:lumMod val="65000"/>
                  </a:schemeClr>
                </a:solidFill>
                <a:latin typeface="+mn-ea"/>
                <a:cs typeface="Meiryo UI" panose="020B0604030504040204" pitchFamily="50" charset="-128"/>
              </a:defRPr>
            </a:lvl1pPr>
          </a:lstStyle>
          <a:p>
            <a:r>
              <a:rPr lang="ja-JP" altLang="en-US" dirty="0"/>
              <a:t>オープンデータは二次利用してもらうために公開するデータのため、使う側のニーズが高いものが、オープンデータにより適しています。</a:t>
            </a:r>
            <a:endParaRPr lang="en-US" altLang="ja-JP" dirty="0"/>
          </a:p>
        </p:txBody>
      </p:sp>
      <p:sp>
        <p:nvSpPr>
          <p:cNvPr id="40" name="テキスト ボックス 39"/>
          <p:cNvSpPr txBox="1"/>
          <p:nvPr/>
        </p:nvSpPr>
        <p:spPr>
          <a:xfrm>
            <a:off x="4211960" y="1556792"/>
            <a:ext cx="1584176" cy="432048"/>
          </a:xfrm>
          <a:prstGeom prst="roundRect">
            <a:avLst/>
          </a:prstGeom>
          <a:solidFill>
            <a:srgbClr val="FAD0B4"/>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dirty="0">
                <a:solidFill>
                  <a:schemeClr val="bg1">
                    <a:lumMod val="75000"/>
                  </a:schemeClr>
                </a:solidFill>
                <a:latin typeface="+mn-ea"/>
              </a:rPr>
              <a:t>価値あるデータ</a:t>
            </a:r>
            <a:endParaRPr kumimoji="1" lang="en-US" altLang="ja-JP" dirty="0" smtClean="0">
              <a:solidFill>
                <a:schemeClr val="bg1">
                  <a:lumMod val="75000"/>
                </a:schemeClr>
              </a:solidFill>
              <a:latin typeface="+mn-ea"/>
            </a:endParaRPr>
          </a:p>
        </p:txBody>
      </p:sp>
      <p:sp>
        <p:nvSpPr>
          <p:cNvPr id="41" name="テキスト ボックス 40"/>
          <p:cNvSpPr txBox="1"/>
          <p:nvPr/>
        </p:nvSpPr>
        <p:spPr>
          <a:xfrm>
            <a:off x="6372200" y="1556792"/>
            <a:ext cx="2376264" cy="432048"/>
          </a:xfrm>
          <a:prstGeom prst="roundRect">
            <a:avLst/>
          </a:prstGeom>
          <a:solidFill>
            <a:srgbClr val="FAD0B4"/>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dirty="0">
                <a:solidFill>
                  <a:schemeClr val="bg1">
                    <a:lumMod val="75000"/>
                  </a:schemeClr>
                </a:solidFill>
                <a:latin typeface="+mn-ea"/>
              </a:rPr>
              <a:t>広く利用されるデータ</a:t>
            </a:r>
            <a:endParaRPr kumimoji="1" lang="en-US" altLang="ja-JP" dirty="0" smtClean="0">
              <a:solidFill>
                <a:schemeClr val="bg1">
                  <a:lumMod val="75000"/>
                </a:schemeClr>
              </a:solidFill>
              <a:latin typeface="+mn-ea"/>
            </a:endParaRPr>
          </a:p>
        </p:txBody>
      </p:sp>
      <p:sp>
        <p:nvSpPr>
          <p:cNvPr id="42" name="正方形/長方形 41"/>
          <p:cNvSpPr/>
          <p:nvPr/>
        </p:nvSpPr>
        <p:spPr>
          <a:xfrm>
            <a:off x="5868144" y="155679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60000"/>
                    <a:lumOff val="40000"/>
                  </a:schemeClr>
                </a:solidFill>
                <a:latin typeface="+mn-ea"/>
              </a:rPr>
              <a:t>＝</a:t>
            </a:r>
          </a:p>
        </p:txBody>
      </p:sp>
      <p:sp>
        <p:nvSpPr>
          <p:cNvPr id="43" name="額縁 42"/>
          <p:cNvSpPr/>
          <p:nvPr/>
        </p:nvSpPr>
        <p:spPr>
          <a:xfrm>
            <a:off x="6156176" y="3140968"/>
            <a:ext cx="2808312" cy="576064"/>
          </a:xfrm>
          <a:prstGeom prst="bevel">
            <a:avLst>
              <a:gd name="adj" fmla="val 7696"/>
            </a:avLst>
          </a:prstGeom>
          <a:solidFill>
            <a:srgbClr val="FAD0B4"/>
          </a:solidFill>
          <a:ln>
            <a:noFill/>
          </a:ln>
          <a:effectLst/>
          <a:extLst/>
        </p:spPr>
        <p:txBody>
          <a:bodyPr wrap="none" anchor="ctr"/>
          <a:lstStyle/>
          <a:p>
            <a:r>
              <a:rPr lang="en-US" altLang="ja-JP" dirty="0" smtClean="0">
                <a:solidFill>
                  <a:schemeClr val="tx1">
                    <a:lumMod val="50000"/>
                    <a:lumOff val="50000"/>
                  </a:schemeClr>
                </a:solidFill>
                <a:latin typeface="+mn-ea"/>
              </a:rPr>
              <a:t>(3) </a:t>
            </a:r>
            <a:r>
              <a:rPr lang="ja-JP" altLang="en-US" dirty="0" smtClean="0">
                <a:solidFill>
                  <a:schemeClr val="tx1">
                    <a:lumMod val="50000"/>
                    <a:lumOff val="50000"/>
                  </a:schemeClr>
                </a:solidFill>
                <a:latin typeface="+mn-ea"/>
              </a:rPr>
              <a:t>公開するデータを選ぶ</a:t>
            </a:r>
            <a:endParaRPr lang="ja-JP" altLang="en-US" dirty="0">
              <a:solidFill>
                <a:schemeClr val="tx1">
                  <a:lumMod val="50000"/>
                  <a:lumOff val="50000"/>
                </a:schemeClr>
              </a:solidFill>
              <a:latin typeface="+mn-ea"/>
            </a:endParaRPr>
          </a:p>
        </p:txBody>
      </p:sp>
      <p:sp>
        <p:nvSpPr>
          <p:cNvPr id="44" name="Freeform 134"/>
          <p:cNvSpPr>
            <a:spLocks/>
          </p:cNvSpPr>
          <p:nvPr/>
        </p:nvSpPr>
        <p:spPr bwMode="auto">
          <a:xfrm flipV="1">
            <a:off x="5508104" y="3068960"/>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6">
              <a:lumMod val="20000"/>
              <a:lumOff val="80000"/>
            </a:schemeClr>
          </a:solidFill>
          <a:ln>
            <a:solidFill>
              <a:schemeClr val="accent6">
                <a:lumMod val="40000"/>
                <a:lumOff val="60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5" name="テキスト ボックス 54"/>
          <p:cNvSpPr txBox="1"/>
          <p:nvPr/>
        </p:nvSpPr>
        <p:spPr>
          <a:xfrm>
            <a:off x="4139952" y="4509120"/>
            <a:ext cx="4752528" cy="1296144"/>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画面に記載された情報など、そのままだと利用者が使いにくい場合があります。</a:t>
            </a:r>
            <a:endParaRPr lang="en-US" altLang="ja-JP" dirty="0">
              <a:solidFill>
                <a:schemeClr val="tx1"/>
              </a:solidFill>
            </a:endParaRPr>
          </a:p>
          <a:p>
            <a:r>
              <a:rPr lang="ja-JP" altLang="en-US" dirty="0">
                <a:solidFill>
                  <a:schemeClr val="tx1"/>
                </a:solidFill>
              </a:rPr>
              <a:t>なるべく使いやすいデータにすることで、より利用されるデータとなります。</a:t>
            </a:r>
            <a:endParaRPr lang="en-US" altLang="ja-JP" dirty="0">
              <a:solidFill>
                <a:schemeClr val="tx1"/>
              </a:solidFill>
            </a:endParaRPr>
          </a:p>
        </p:txBody>
      </p:sp>
      <p:sp>
        <p:nvSpPr>
          <p:cNvPr id="57" name="額縁 56"/>
          <p:cNvSpPr/>
          <p:nvPr/>
        </p:nvSpPr>
        <p:spPr>
          <a:xfrm>
            <a:off x="4788024" y="5877272"/>
            <a:ext cx="417646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smtClean="0">
                <a:latin typeface="+mn-ea"/>
              </a:rPr>
              <a:t>(4) </a:t>
            </a:r>
            <a:r>
              <a:rPr lang="ja-JP" altLang="en-US" dirty="0">
                <a:latin typeface="+mn-ea"/>
              </a:rPr>
              <a:t>オープンデータにより適したデータにする</a:t>
            </a:r>
          </a:p>
        </p:txBody>
      </p:sp>
      <p:sp>
        <p:nvSpPr>
          <p:cNvPr id="58" name="Freeform 134"/>
          <p:cNvSpPr>
            <a:spLocks/>
          </p:cNvSpPr>
          <p:nvPr/>
        </p:nvSpPr>
        <p:spPr bwMode="auto">
          <a:xfrm flipV="1">
            <a:off x="4139952" y="5805264"/>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6">
              <a:lumMod val="20000"/>
              <a:lumOff val="80000"/>
            </a:schemeClr>
          </a:solidFill>
          <a:ln>
            <a:solidFill>
              <a:schemeClr val="accent6">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005064"/>
            <a:ext cx="158417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dirty="0">
                <a:latin typeface="+mn-ea"/>
              </a:rPr>
              <a:t>価値あるデータ</a:t>
            </a:r>
            <a:endParaRPr kumimoji="1" lang="en-US" altLang="ja-JP" dirty="0" smtClean="0">
              <a:solidFill>
                <a:schemeClr val="tx1"/>
              </a:solidFill>
              <a:latin typeface="+mn-ea"/>
            </a:endParaRPr>
          </a:p>
        </p:txBody>
      </p:sp>
      <p:sp>
        <p:nvSpPr>
          <p:cNvPr id="60" name="テキスト ボックス 59"/>
          <p:cNvSpPr txBox="1"/>
          <p:nvPr/>
        </p:nvSpPr>
        <p:spPr>
          <a:xfrm>
            <a:off x="6372200" y="4005064"/>
            <a:ext cx="2376264"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dirty="0" smtClean="0">
                <a:latin typeface="+mn-ea"/>
              </a:rPr>
              <a:t>使いやすい</a:t>
            </a:r>
            <a:r>
              <a:rPr kumimoji="1" lang="ja-JP" altLang="en-US" dirty="0">
                <a:latin typeface="+mn-ea"/>
              </a:rPr>
              <a:t>データ</a:t>
            </a:r>
            <a:endParaRPr kumimoji="1" lang="en-US" altLang="ja-JP" dirty="0">
              <a:latin typeface="+mn-ea"/>
            </a:endParaRPr>
          </a:p>
        </p:txBody>
      </p:sp>
      <p:sp>
        <p:nvSpPr>
          <p:cNvPr id="61" name="正方形/長方形 60"/>
          <p:cNvSpPr/>
          <p:nvPr/>
        </p:nvSpPr>
        <p:spPr>
          <a:xfrm>
            <a:off x="5868144" y="4005064"/>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2" name="右矢印 61"/>
          <p:cNvSpPr/>
          <p:nvPr/>
        </p:nvSpPr>
        <p:spPr>
          <a:xfrm rot="19876248">
            <a:off x="3443083" y="4419091"/>
            <a:ext cx="67177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355008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rotWithShape="1">
          <a:blip r:embed="rId3"/>
          <a:srcRect t="35090" r="38234" b="10430"/>
          <a:stretch/>
        </p:blipFill>
        <p:spPr>
          <a:xfrm>
            <a:off x="179512" y="2132856"/>
            <a:ext cx="5832648" cy="3271458"/>
          </a:xfrm>
          <a:prstGeom prst="rect">
            <a:avLst/>
          </a:prstGeom>
          <a:ln w="28575">
            <a:solidFill>
              <a:srgbClr val="0070C0"/>
            </a:solidFill>
          </a:ln>
          <a:effectLst>
            <a:outerShdw blurRad="50800" dist="38100" dir="2700000" algn="tl" rotWithShape="0">
              <a:prstClr val="black">
                <a:alpha val="40000"/>
              </a:prstClr>
            </a:outerShdw>
          </a:effectLst>
        </p:spPr>
      </p:pic>
      <p:pic>
        <p:nvPicPr>
          <p:cNvPr id="6" name="図 5"/>
          <p:cNvPicPr>
            <a:picLocks noChangeAspect="1"/>
          </p:cNvPicPr>
          <p:nvPr/>
        </p:nvPicPr>
        <p:blipFill>
          <a:blip r:embed="rId4"/>
          <a:stretch>
            <a:fillRect/>
          </a:stretch>
        </p:blipFill>
        <p:spPr>
          <a:xfrm>
            <a:off x="3779912" y="3393157"/>
            <a:ext cx="5248275" cy="2124075"/>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smtClean="0"/>
              <a:t>(4) </a:t>
            </a:r>
            <a:r>
              <a:rPr lang="ja-JP" altLang="en-US" dirty="0" smtClean="0"/>
              <a:t>よりオープンデータに適した</a:t>
            </a:r>
            <a:r>
              <a:rPr lang="ja-JP" altLang="en-US" dirty="0"/>
              <a:t>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30</a:t>
            </a:fld>
            <a:endParaRPr kumimoji="1" lang="ja-JP" altLang="en-US"/>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smtClean="0">
                <a:latin typeface="+mn-ea"/>
                <a:ea typeface="+mn-ea"/>
              </a:rPr>
              <a:t>２．オープンデータを公開するための基本的な作業</a:t>
            </a:r>
            <a:endParaRPr lang="ja-JP" altLang="en-US" sz="1200" dirty="0">
              <a:latin typeface="+mn-ea"/>
              <a:ea typeface="+mn-ea"/>
            </a:endParaRPr>
          </a:p>
        </p:txBody>
      </p:sp>
      <p:sp>
        <p:nvSpPr>
          <p:cNvPr id="40" name="正方形/長方形 39"/>
          <p:cNvSpPr/>
          <p:nvPr/>
        </p:nvSpPr>
        <p:spPr>
          <a:xfrm>
            <a:off x="107504" y="5589240"/>
            <a:ext cx="8856984" cy="115212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コンピュータで扱いやすい情報は、利用者（人間）にとって必ずしも見やすいとは限りませんが、コンピュータで扱いやすいデータとして公開することで、民間でのサービス創出など利活用が進みやすくなります。</a:t>
            </a:r>
            <a:endParaRPr lang="en-US" altLang="ja-JP" sz="16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オープンデータは、二次利用によってさらに価値を生むことを目指しているため、コンピュータで扱いやすい情報であることに重点をおきます。</a:t>
            </a:r>
          </a:p>
        </p:txBody>
      </p:sp>
      <p:sp>
        <p:nvSpPr>
          <p:cNvPr id="41" name="テキスト ボックス 40">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smtClean="0"/>
              <a:t>オープンデータでは、</a:t>
            </a:r>
            <a:endParaRPr lang="en-US" altLang="ja-JP" dirty="0" smtClean="0"/>
          </a:p>
        </p:txBody>
      </p:sp>
      <p:sp>
        <p:nvSpPr>
          <p:cNvPr id="42" name="テキスト ボックス 41"/>
          <p:cNvSpPr txBox="1"/>
          <p:nvPr/>
        </p:nvSpPr>
        <p:spPr>
          <a:xfrm>
            <a:off x="395536" y="1196752"/>
            <a:ext cx="266429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defPPr>
              <a:defRPr lang="en-US"/>
            </a:defPPr>
            <a:lvl1pPr algn="ctr">
              <a:defRPr kumimoji="1" sz="2200">
                <a:latin typeface="+mn-ea"/>
              </a:defRPr>
            </a:lvl1pPr>
          </a:lstStyle>
          <a:p>
            <a:r>
              <a:rPr lang="ja-JP" altLang="en-US" dirty="0"/>
              <a:t>使いやすいデータ</a:t>
            </a:r>
            <a:endParaRPr lang="en-US" altLang="ja-JP" dirty="0"/>
          </a:p>
        </p:txBody>
      </p:sp>
      <p:sp>
        <p:nvSpPr>
          <p:cNvPr id="48" name="テキスト ボックス 47"/>
          <p:cNvSpPr txBox="1"/>
          <p:nvPr/>
        </p:nvSpPr>
        <p:spPr>
          <a:xfrm>
            <a:off x="3707904" y="1196752"/>
            <a:ext cx="5040560" cy="504056"/>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defPPr>
              <a:defRPr lang="en-US"/>
            </a:defPPr>
            <a:lvl1pPr algn="ctr">
              <a:defRPr kumimoji="1" sz="2200">
                <a:latin typeface="+mn-ea"/>
              </a:defRPr>
            </a:lvl1pPr>
          </a:lstStyle>
          <a:p>
            <a:r>
              <a:rPr lang="ja-JP" altLang="en-US" dirty="0" smtClean="0"/>
              <a:t>コンピュータ</a:t>
            </a:r>
            <a:r>
              <a:rPr lang="ja-JP" altLang="en-US" dirty="0"/>
              <a:t>で扱いやすいこと</a:t>
            </a:r>
            <a:endParaRPr lang="en-US" altLang="ja-JP" dirty="0"/>
          </a:p>
        </p:txBody>
      </p:sp>
      <p:sp>
        <p:nvSpPr>
          <p:cNvPr id="49" name="正方形/長方形 48"/>
          <p:cNvSpPr/>
          <p:nvPr/>
        </p:nvSpPr>
        <p:spPr>
          <a:xfrm>
            <a:off x="3131840" y="119675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17" name="正方形/長方形 16"/>
          <p:cNvSpPr/>
          <p:nvPr/>
        </p:nvSpPr>
        <p:spPr>
          <a:xfrm>
            <a:off x="611560" y="1916832"/>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smtClean="0">
                <a:latin typeface="+mn-ea"/>
              </a:rPr>
              <a:t>Excel</a:t>
            </a:r>
            <a:r>
              <a:rPr kumimoji="1" lang="ja-JP" altLang="en-US" sz="2000" dirty="0" smtClean="0">
                <a:latin typeface="+mn-ea"/>
              </a:rPr>
              <a:t>形式のデータの例</a:t>
            </a:r>
            <a:endParaRPr kumimoji="1" lang="ja-JP" altLang="en-US" sz="2000" dirty="0">
              <a:latin typeface="+mn-ea"/>
            </a:endParaRPr>
          </a:p>
        </p:txBody>
      </p:sp>
      <p:sp>
        <p:nvSpPr>
          <p:cNvPr id="22" name="楕円 21"/>
          <p:cNvSpPr/>
          <p:nvPr/>
        </p:nvSpPr>
        <p:spPr>
          <a:xfrm>
            <a:off x="179512" y="177281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smtClean="0"/>
              <a:t>A</a:t>
            </a:r>
            <a:endParaRPr kumimoji="1" lang="ja-JP" altLang="en-US" sz="2400" b="1" dirty="0"/>
          </a:p>
        </p:txBody>
      </p:sp>
      <p:sp>
        <p:nvSpPr>
          <p:cNvPr id="19" name="正方形/長方形 18"/>
          <p:cNvSpPr/>
          <p:nvPr/>
        </p:nvSpPr>
        <p:spPr>
          <a:xfrm>
            <a:off x="6228184" y="2996952"/>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smtClean="0">
                <a:latin typeface="+mn-ea"/>
              </a:rPr>
              <a:t>CSV</a:t>
            </a:r>
            <a:r>
              <a:rPr kumimoji="1" lang="ja-JP" altLang="en-US" sz="2000" dirty="0" smtClean="0">
                <a:latin typeface="+mn-ea"/>
              </a:rPr>
              <a:t>形式のデータの例</a:t>
            </a:r>
            <a:endParaRPr kumimoji="1" lang="ja-JP" altLang="en-US" sz="2000" dirty="0">
              <a:latin typeface="+mn-ea"/>
            </a:endParaRPr>
          </a:p>
        </p:txBody>
      </p:sp>
      <p:sp>
        <p:nvSpPr>
          <p:cNvPr id="21" name="楕円 20"/>
          <p:cNvSpPr/>
          <p:nvPr/>
        </p:nvSpPr>
        <p:spPr>
          <a:xfrm>
            <a:off x="8532440" y="263691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smtClean="0"/>
              <a:t>B</a:t>
            </a:r>
            <a:endParaRPr kumimoji="1" lang="ja-JP" altLang="en-US" sz="2400" b="1" dirty="0"/>
          </a:p>
        </p:txBody>
      </p:sp>
    </p:spTree>
    <p:extLst>
      <p:ext uri="{BB962C8B-B14F-4D97-AF65-F5344CB8AC3E}">
        <p14:creationId xmlns:p14="http://schemas.microsoft.com/office/powerpoint/2010/main" val="83443516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メモ 40"/>
          <p:cNvSpPr/>
          <p:nvPr/>
        </p:nvSpPr>
        <p:spPr>
          <a:xfrm flipV="1">
            <a:off x="1259632" y="1988840"/>
            <a:ext cx="3168352" cy="4680520"/>
          </a:xfrm>
          <a:prstGeom prst="foldedCorner">
            <a:avLst>
              <a:gd name="adj" fmla="val 13449"/>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6" name="角丸四角形 45"/>
          <p:cNvSpPr/>
          <p:nvPr/>
        </p:nvSpPr>
        <p:spPr>
          <a:xfrm>
            <a:off x="1403648" y="3717032"/>
            <a:ext cx="2880320" cy="2520280"/>
          </a:xfrm>
          <a:prstGeom prst="roundRect">
            <a:avLst>
              <a:gd name="adj" fmla="val 595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44" name="角丸四角形 43"/>
          <p:cNvSpPr/>
          <p:nvPr/>
        </p:nvSpPr>
        <p:spPr>
          <a:xfrm>
            <a:off x="1403648" y="2564904"/>
            <a:ext cx="2880320" cy="792088"/>
          </a:xfrm>
          <a:prstGeom prst="roundRect">
            <a:avLst>
              <a:gd name="adj" fmla="val 104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2" name="タイトル 1"/>
          <p:cNvSpPr>
            <a:spLocks noGrp="1"/>
          </p:cNvSpPr>
          <p:nvPr>
            <p:ph type="title"/>
          </p:nvPr>
        </p:nvSpPr>
        <p:spPr/>
        <p:txBody>
          <a:bodyPr>
            <a:normAutofit/>
          </a:bodyPr>
          <a:lstStyle/>
          <a:p>
            <a:r>
              <a:rPr lang="en-US" altLang="ja-JP" dirty="0" smtClean="0"/>
              <a:t>(4) </a:t>
            </a:r>
            <a:r>
              <a:rPr lang="ja-JP" altLang="en-US" dirty="0" smtClean="0"/>
              <a:t>よりオープンデータに適した</a:t>
            </a:r>
            <a:r>
              <a:rPr lang="ja-JP" altLang="en-US" dirty="0"/>
              <a:t>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31</a:t>
            </a:fld>
            <a:endParaRPr kumimoji="1" lang="ja-JP" altLang="en-US"/>
          </a:p>
        </p:txBody>
      </p:sp>
      <p:sp>
        <p:nvSpPr>
          <p:cNvPr id="7" name="テキスト ボックス 6"/>
          <p:cNvSpPr txBox="1"/>
          <p:nvPr/>
        </p:nvSpPr>
        <p:spPr>
          <a:xfrm>
            <a:off x="4644008" y="1988840"/>
            <a:ext cx="576064" cy="936104"/>
          </a:xfrm>
          <a:prstGeom prst="rect">
            <a:avLst/>
          </a:prstGeom>
          <a:noFill/>
          <a:ln>
            <a:noFill/>
          </a:ln>
        </p:spPr>
        <p:txBody>
          <a:bodyPr wrap="square" rtlCol="0" anchor="ctr">
            <a:noAutofit/>
          </a:bodyPr>
          <a:lstStyle>
            <a:defPPr>
              <a:defRPr lang="en-US"/>
            </a:defPPr>
            <a:lvl1pPr algn="ctr">
              <a:defRPr kumimoji="1" sz="4000" b="1">
                <a:solidFill>
                  <a:schemeClr val="accent6">
                    <a:lumMod val="75000"/>
                  </a:schemeClr>
                </a:solidFill>
                <a:latin typeface="+mn-ea"/>
              </a:defRPr>
            </a:lvl1pPr>
          </a:lstStyle>
          <a:p>
            <a:r>
              <a:rPr lang="ja-JP" altLang="en-US" dirty="0"/>
              <a:t>＋</a:t>
            </a:r>
            <a:endParaRPr lang="en-US" altLang="ja-JP" dirty="0"/>
          </a:p>
        </p:txBody>
      </p:sp>
      <p:sp>
        <p:nvSpPr>
          <p:cNvPr id="8" name="右矢印 7"/>
          <p:cNvSpPr/>
          <p:nvPr/>
        </p:nvSpPr>
        <p:spPr>
          <a:xfrm>
            <a:off x="6804248" y="2204864"/>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楕円 8"/>
          <p:cNvSpPr/>
          <p:nvPr/>
        </p:nvSpPr>
        <p:spPr>
          <a:xfrm>
            <a:off x="7164288" y="2060848"/>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smtClean="0">
                <a:latin typeface="+mn-ea"/>
              </a:rPr>
              <a:t>オープンデータ</a:t>
            </a:r>
            <a:endParaRPr kumimoji="1" lang="ja-JP" altLang="en-US" sz="2000" dirty="0">
              <a:latin typeface="+mn-ea"/>
            </a:endParaRPr>
          </a:p>
        </p:txBody>
      </p:sp>
      <p:sp>
        <p:nvSpPr>
          <p:cNvPr id="12" name="吹き出し: 角を丸めた四角形 17">
            <a:extLst>
              <a:ext uri="{FF2B5EF4-FFF2-40B4-BE49-F238E27FC236}">
                <a16:creationId xmlns:a16="http://schemas.microsoft.com/office/drawing/2014/main" id="{B7F0AC38-FC41-41BF-8D5D-7492154CE843}"/>
              </a:ext>
            </a:extLst>
          </p:cNvPr>
          <p:cNvSpPr/>
          <p:nvPr/>
        </p:nvSpPr>
        <p:spPr>
          <a:xfrm>
            <a:off x="2267744" y="4509120"/>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smtClean="0">
                <a:solidFill>
                  <a:schemeClr val="tx1"/>
                </a:solidFill>
                <a:latin typeface="+mn-ea"/>
              </a:rPr>
              <a:t>PDF</a:t>
            </a:r>
            <a:r>
              <a:rPr kumimoji="1" lang="ja-JP" altLang="en-US" sz="1600" dirty="0" smtClean="0">
                <a:solidFill>
                  <a:schemeClr val="tx1"/>
                </a:solidFill>
                <a:latin typeface="+mn-ea"/>
              </a:rPr>
              <a:t>形式のファイル</a:t>
            </a:r>
            <a:endParaRPr kumimoji="1" lang="ja-JP" altLang="en-US" sz="1600" dirty="0">
              <a:solidFill>
                <a:schemeClr val="tx1"/>
              </a:solidFill>
              <a:latin typeface="+mn-ea"/>
            </a:endParaRPr>
          </a:p>
        </p:txBody>
      </p:sp>
      <p:sp>
        <p:nvSpPr>
          <p:cNvPr id="13" name="吹き出し: 角を丸めた四角形 17">
            <a:extLst>
              <a:ext uri="{FF2B5EF4-FFF2-40B4-BE49-F238E27FC236}">
                <a16:creationId xmlns:a16="http://schemas.microsoft.com/office/drawing/2014/main" id="{B7F0AC38-FC41-41BF-8D5D-7492154CE843}"/>
              </a:ext>
            </a:extLst>
          </p:cNvPr>
          <p:cNvSpPr/>
          <p:nvPr/>
        </p:nvSpPr>
        <p:spPr>
          <a:xfrm>
            <a:off x="2267744" y="5085184"/>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smtClean="0">
                <a:solidFill>
                  <a:schemeClr val="tx1"/>
                </a:solidFill>
                <a:latin typeface="+mn-ea"/>
              </a:rPr>
              <a:t>Excel</a:t>
            </a:r>
            <a:r>
              <a:rPr kumimoji="1" lang="ja-JP" altLang="en-US" sz="1600" dirty="0" smtClean="0">
                <a:solidFill>
                  <a:schemeClr val="tx1"/>
                </a:solidFill>
                <a:latin typeface="+mn-ea"/>
              </a:rPr>
              <a:t>形式のファイル</a:t>
            </a:r>
            <a:endParaRPr kumimoji="1" lang="ja-JP" altLang="en-US" sz="1600" dirty="0">
              <a:solidFill>
                <a:schemeClr val="tx1"/>
              </a:solidFill>
              <a:latin typeface="+mn-ea"/>
            </a:endParaRPr>
          </a:p>
        </p:txBody>
      </p:sp>
      <p:sp>
        <p:nvSpPr>
          <p:cNvPr id="14" name="吹き出し: 角を丸めた四角形 17">
            <a:extLst>
              <a:ext uri="{FF2B5EF4-FFF2-40B4-BE49-F238E27FC236}">
                <a16:creationId xmlns:a16="http://schemas.microsoft.com/office/drawing/2014/main" id="{B7F0AC38-FC41-41BF-8D5D-7492154CE843}"/>
              </a:ext>
            </a:extLst>
          </p:cNvPr>
          <p:cNvSpPr/>
          <p:nvPr/>
        </p:nvSpPr>
        <p:spPr>
          <a:xfrm>
            <a:off x="2267744" y="5661248"/>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smtClean="0">
                <a:solidFill>
                  <a:schemeClr val="tx1"/>
                </a:solidFill>
                <a:latin typeface="+mn-ea"/>
              </a:rPr>
              <a:t>CSV</a:t>
            </a:r>
            <a:r>
              <a:rPr kumimoji="1" lang="ja-JP" altLang="en-US" sz="1600" dirty="0" smtClean="0">
                <a:solidFill>
                  <a:schemeClr val="tx1"/>
                </a:solidFill>
                <a:latin typeface="+mn-ea"/>
              </a:rPr>
              <a:t>形式のファイル</a:t>
            </a:r>
            <a:endParaRPr kumimoji="1" lang="ja-JP" altLang="en-US" sz="1600" dirty="0">
              <a:solidFill>
                <a:schemeClr val="tx1"/>
              </a:solidFill>
              <a:latin typeface="+mn-ea"/>
            </a:endParaRPr>
          </a:p>
        </p:txBody>
      </p:sp>
      <p:sp>
        <p:nvSpPr>
          <p:cNvPr id="15" name="下矢印 14"/>
          <p:cNvSpPr/>
          <p:nvPr/>
        </p:nvSpPr>
        <p:spPr>
          <a:xfrm>
            <a:off x="611560" y="2636912"/>
            <a:ext cx="792088" cy="3794968"/>
          </a:xfrm>
          <a:prstGeom prst="downArrow">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dirty="0" smtClean="0"/>
              <a:t>データの利用しやすさ</a:t>
            </a:r>
            <a:endParaRPr kumimoji="1" lang="ja-JP" altLang="en-US" dirty="0"/>
          </a:p>
        </p:txBody>
      </p:sp>
      <p:sp>
        <p:nvSpPr>
          <p:cNvPr id="16" name="テキスト ボックス 15">
            <a:extLst>
              <a:ext uri="{FF2B5EF4-FFF2-40B4-BE49-F238E27FC236}">
                <a16:creationId xmlns:a16="http://schemas.microsoft.com/office/drawing/2014/main" id="{88352BC8-C086-464C-B916-532D872A3F98}"/>
              </a:ext>
            </a:extLst>
          </p:cNvPr>
          <p:cNvSpPr txBox="1"/>
          <p:nvPr/>
        </p:nvSpPr>
        <p:spPr>
          <a:xfrm>
            <a:off x="179512" y="2636912"/>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低</a:t>
            </a:r>
            <a:r>
              <a:rPr lang="ja-JP" altLang="en-US" dirty="0" smtClean="0"/>
              <a:t>い</a:t>
            </a:r>
            <a:endParaRPr lang="en-US" altLang="ja-JP" dirty="0"/>
          </a:p>
        </p:txBody>
      </p:sp>
      <p:sp>
        <p:nvSpPr>
          <p:cNvPr id="17" name="テキスト ボックス 16">
            <a:extLst>
              <a:ext uri="{FF2B5EF4-FFF2-40B4-BE49-F238E27FC236}">
                <a16:creationId xmlns:a16="http://schemas.microsoft.com/office/drawing/2014/main" id="{88352BC8-C086-464C-B916-532D872A3F98}"/>
              </a:ext>
            </a:extLst>
          </p:cNvPr>
          <p:cNvSpPr txBox="1"/>
          <p:nvPr/>
        </p:nvSpPr>
        <p:spPr>
          <a:xfrm>
            <a:off x="179512" y="6093296"/>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smtClean="0"/>
              <a:t>高い</a:t>
            </a:r>
            <a:endParaRPr lang="en-US" altLang="ja-JP" dirty="0"/>
          </a:p>
        </p:txBody>
      </p:sp>
      <p:sp>
        <p:nvSpPr>
          <p:cNvPr id="18" name="テキスト ボックス 17">
            <a:extLst>
              <a:ext uri="{FF2B5EF4-FFF2-40B4-BE49-F238E27FC236}">
                <a16:creationId xmlns:a16="http://schemas.microsoft.com/office/drawing/2014/main" id="{88352BC8-C086-464C-B916-532D872A3F98}"/>
              </a:ext>
            </a:extLst>
          </p:cNvPr>
          <p:cNvSpPr txBox="1"/>
          <p:nvPr/>
        </p:nvSpPr>
        <p:spPr>
          <a:xfrm>
            <a:off x="4572000" y="3068960"/>
            <a:ext cx="3816424" cy="100811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defRPr kumimoji="1">
                <a:latin typeface="+mn-ea"/>
              </a:defRPr>
            </a:lvl1pPr>
          </a:lstStyle>
          <a:p>
            <a:pPr algn="ctr"/>
            <a:r>
              <a:rPr lang="ja-JP" altLang="en-US" dirty="0" smtClean="0"/>
              <a:t>同じ内容でも、</a:t>
            </a:r>
            <a:endParaRPr lang="en-US" altLang="ja-JP" dirty="0" smtClean="0"/>
          </a:p>
          <a:p>
            <a:pPr algn="ctr"/>
            <a:r>
              <a:rPr lang="ja-JP" altLang="en-US" dirty="0" smtClean="0"/>
              <a:t>ダウンロード可能なファイルを追加すると、</a:t>
            </a:r>
            <a:endParaRPr lang="en-US" altLang="ja-JP" dirty="0" smtClean="0"/>
          </a:p>
          <a:p>
            <a:pPr algn="ctr"/>
            <a:r>
              <a:rPr lang="ja-JP" altLang="en-US" dirty="0" smtClean="0"/>
              <a:t>より使いやすいデータとなります</a:t>
            </a:r>
            <a:endParaRPr lang="en-US" altLang="ja-JP" dirty="0"/>
          </a:p>
        </p:txBody>
      </p:sp>
      <p:sp>
        <p:nvSpPr>
          <p:cNvPr id="19" name="テキスト ボックス 18">
            <a:extLst>
              <a:ext uri="{FF2B5EF4-FFF2-40B4-BE49-F238E27FC236}">
                <a16:creationId xmlns:a16="http://schemas.microsoft.com/office/drawing/2014/main" id="{88352BC8-C086-464C-B916-532D872A3F98}"/>
              </a:ext>
            </a:extLst>
          </p:cNvPr>
          <p:cNvSpPr txBox="1"/>
          <p:nvPr/>
        </p:nvSpPr>
        <p:spPr>
          <a:xfrm>
            <a:off x="4572000" y="4725144"/>
            <a:ext cx="3816424" cy="864096"/>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defRPr kumimoji="1">
                <a:latin typeface="+mn-ea"/>
              </a:defRPr>
            </a:lvl1pPr>
          </a:lstStyle>
          <a:p>
            <a:pPr algn="ctr"/>
            <a:r>
              <a:rPr lang="ja-JP" altLang="en-US" dirty="0" smtClean="0"/>
              <a:t>ファイル形式を変えることで、</a:t>
            </a:r>
            <a:endParaRPr lang="en-US" altLang="ja-JP" dirty="0" smtClean="0"/>
          </a:p>
          <a:p>
            <a:pPr algn="ctr"/>
            <a:r>
              <a:rPr lang="ja-JP" altLang="en-US" dirty="0" smtClean="0"/>
              <a:t>より使いやすいファイルとなります</a:t>
            </a:r>
            <a:endParaRPr lang="en-US" altLang="ja-JP" dirty="0"/>
          </a:p>
        </p:txBody>
      </p:sp>
      <p:grpSp>
        <p:nvGrpSpPr>
          <p:cNvPr id="26" name="グループ化 25"/>
          <p:cNvGrpSpPr/>
          <p:nvPr/>
        </p:nvGrpSpPr>
        <p:grpSpPr>
          <a:xfrm>
            <a:off x="1547664" y="2636912"/>
            <a:ext cx="792088" cy="576064"/>
            <a:chOff x="6228184" y="2564904"/>
            <a:chExt cx="792088" cy="576064"/>
          </a:xfrm>
        </p:grpSpPr>
        <p:sp>
          <p:nvSpPr>
            <p:cNvPr id="20" name="正方形/長方形 19"/>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直線コネクタ 21"/>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4" name="直線コネクタ 23"/>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5" name="直線コネクタ 24"/>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grpSp>
        <p:nvGrpSpPr>
          <p:cNvPr id="36" name="グループ化 35"/>
          <p:cNvGrpSpPr/>
          <p:nvPr/>
        </p:nvGrpSpPr>
        <p:grpSpPr>
          <a:xfrm>
            <a:off x="1547664" y="3789040"/>
            <a:ext cx="792088" cy="576064"/>
            <a:chOff x="683568" y="3645024"/>
            <a:chExt cx="792088" cy="576064"/>
          </a:xfrm>
        </p:grpSpPr>
        <p:sp>
          <p:nvSpPr>
            <p:cNvPr id="32" name="正方形/長方形 31"/>
            <p:cNvSpPr/>
            <p:nvPr/>
          </p:nvSpPr>
          <p:spPr>
            <a:xfrm>
              <a:off x="683568" y="364502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メモ 27"/>
            <p:cNvSpPr/>
            <p:nvPr/>
          </p:nvSpPr>
          <p:spPr>
            <a:xfrm flipV="1">
              <a:off x="899592" y="3717032"/>
              <a:ext cx="360040" cy="432048"/>
            </a:xfrm>
            <a:prstGeom prst="foldedCorner">
              <a:avLst>
                <a:gd name="adj" fmla="val 2764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3" name="テキスト ボックス 42">
            <a:extLst>
              <a:ext uri="{FF2B5EF4-FFF2-40B4-BE49-F238E27FC236}">
                <a16:creationId xmlns:a16="http://schemas.microsoft.com/office/drawing/2014/main" id="{88352BC8-C086-464C-B916-532D872A3F98}"/>
              </a:ext>
            </a:extLst>
          </p:cNvPr>
          <p:cNvSpPr txBox="1"/>
          <p:nvPr/>
        </p:nvSpPr>
        <p:spPr>
          <a:xfrm>
            <a:off x="179512" y="836712"/>
            <a:ext cx="8712968" cy="1008112"/>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smtClean="0"/>
              <a:t>公開するデータの形式などによって、データの利用しやすさは異なります。</a:t>
            </a:r>
            <a:endParaRPr lang="en-US" altLang="ja-JP" dirty="0" smtClean="0"/>
          </a:p>
          <a:p>
            <a:r>
              <a:rPr lang="ja-JP" altLang="en-US" dirty="0" smtClean="0"/>
              <a:t>二次利用可能なかたちで公開したデータは、すべ</a:t>
            </a:r>
            <a:r>
              <a:rPr lang="ja-JP" altLang="en-US" dirty="0"/>
              <a:t>て</a:t>
            </a:r>
            <a:r>
              <a:rPr lang="ja-JP" altLang="en-US" dirty="0" smtClean="0"/>
              <a:t>オープンデータとなりますが、利用しやすいデータとすることで、さらに広く利用されることが期待できます。</a:t>
            </a:r>
            <a:endParaRPr lang="en-US" altLang="ja-JP" dirty="0" smtClean="0"/>
          </a:p>
        </p:txBody>
      </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2411760" y="263691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sp>
        <p:nvSpPr>
          <p:cNvPr id="47" name="テキスト ボックス 46">
            <a:extLst>
              <a:ext uri="{FF2B5EF4-FFF2-40B4-BE49-F238E27FC236}">
                <a16:creationId xmlns:a16="http://schemas.microsoft.com/office/drawing/2014/main" id="{88352BC8-C086-464C-B916-532D872A3F98}"/>
              </a:ext>
            </a:extLst>
          </p:cNvPr>
          <p:cNvSpPr txBox="1"/>
          <p:nvPr/>
        </p:nvSpPr>
        <p:spPr>
          <a:xfrm>
            <a:off x="2411760" y="3789040"/>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smtClean="0"/>
              <a:t>画面にファイルを掲載</a:t>
            </a:r>
            <a:endParaRPr lang="ja-JP" altLang="en-US" sz="1600" dirty="0"/>
          </a:p>
        </p:txBody>
      </p:sp>
      <p:sp>
        <p:nvSpPr>
          <p:cNvPr id="55" name="メモ 54"/>
          <p:cNvSpPr/>
          <p:nvPr/>
        </p:nvSpPr>
        <p:spPr>
          <a:xfrm flipV="1">
            <a:off x="6516216" y="5733256"/>
            <a:ext cx="1152128" cy="720080"/>
          </a:xfrm>
          <a:prstGeom prst="foldedCorner">
            <a:avLst>
              <a:gd name="adj" fmla="val 2764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a:solidFill>
                <a:schemeClr val="tx1"/>
              </a:solidFill>
              <a:latin typeface="+mn-ea"/>
              <a:cs typeface="Meiryo UI" panose="020B0604030504040204" pitchFamily="50" charset="-128"/>
            </a:endParaRPr>
          </a:p>
        </p:txBody>
      </p:sp>
      <p:sp>
        <p:nvSpPr>
          <p:cNvPr id="56" name="テキスト ボックス 55">
            <a:extLst>
              <a:ext uri="{FF2B5EF4-FFF2-40B4-BE49-F238E27FC236}">
                <a16:creationId xmlns:a16="http://schemas.microsoft.com/office/drawing/2014/main" id="{88352BC8-C086-464C-B916-532D872A3F98}"/>
              </a:ext>
            </a:extLst>
          </p:cNvPr>
          <p:cNvSpPr txBox="1"/>
          <p:nvPr/>
        </p:nvSpPr>
        <p:spPr>
          <a:xfrm>
            <a:off x="6516216" y="6021288"/>
            <a:ext cx="1152128" cy="432048"/>
          </a:xfrm>
          <a:prstGeom prst="rect">
            <a:avLst/>
          </a:prstGeom>
          <a:noFill/>
          <a:ln>
            <a:noFill/>
          </a:ln>
        </p:spPr>
        <p:txBody>
          <a:bodyPr wrap="square" rtlCol="0">
            <a:noAutofit/>
          </a:bodyPr>
          <a:lstStyle>
            <a:defPPr>
              <a:defRPr lang="en-US"/>
            </a:defPPr>
            <a:lvl1pPr>
              <a:defRPr kumimoji="1">
                <a:latin typeface="+mn-ea"/>
              </a:defRPr>
            </a:lvl1pPr>
          </a:lstStyle>
          <a:p>
            <a:pPr algn="ctr"/>
            <a:r>
              <a:rPr lang="en-US" altLang="ja-JP" dirty="0" smtClean="0"/>
              <a:t>CSV</a:t>
            </a:r>
            <a:r>
              <a:rPr lang="ja-JP" altLang="en-US" dirty="0" smtClean="0"/>
              <a:t>形式</a:t>
            </a:r>
            <a:endParaRPr lang="en-US" altLang="ja-JP" dirty="0"/>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smtClean="0">
                <a:latin typeface="+mn-ea"/>
                <a:ea typeface="+mn-ea"/>
              </a:rPr>
              <a:t>２．オープンデータを公開するための基本的な作業</a:t>
            </a:r>
            <a:endParaRPr lang="ja-JP" altLang="en-US" sz="1200" dirty="0">
              <a:latin typeface="+mn-ea"/>
              <a:ea typeface="+mn-ea"/>
            </a:endParaRPr>
          </a:p>
        </p:txBody>
      </p:sp>
      <p:sp>
        <p:nvSpPr>
          <p:cNvPr id="38" name="縦巻き 37"/>
          <p:cNvSpPr/>
          <p:nvPr/>
        </p:nvSpPr>
        <p:spPr>
          <a:xfrm>
            <a:off x="5076056" y="1916832"/>
            <a:ext cx="1728192" cy="1080120"/>
          </a:xfrm>
          <a:prstGeom prst="verticalScroll">
            <a:avLst>
              <a:gd name="adj" fmla="val 19674"/>
            </a:avLst>
          </a:prstGeom>
          <a:solidFill>
            <a:schemeClr val="bg1">
              <a:lumMod val="85000"/>
            </a:schemeClr>
          </a:solidFill>
          <a:ln w="28575">
            <a:solidFill>
              <a:schemeClr val="bg1">
                <a:lumMod val="50000"/>
              </a:schemeClr>
            </a:solidFill>
          </a:ln>
          <a:effectLst/>
        </p:spPr>
        <p:txBody>
          <a:bodyPr wrap="none" rtlCol="0" anchor="ctr">
            <a:noAutofit/>
          </a:bodyPr>
          <a:lstStyle/>
          <a:p>
            <a:pPr algn="ctr">
              <a:spcBef>
                <a:spcPts val="600"/>
              </a:spcBef>
            </a:pPr>
            <a:r>
              <a:rPr kumimoji="1" lang="ja-JP" altLang="en-US" sz="2000" dirty="0" smtClean="0">
                <a:solidFill>
                  <a:schemeClr val="tx1"/>
                </a:solidFill>
                <a:latin typeface="+mn-ea"/>
              </a:rPr>
              <a:t>利用ルール</a:t>
            </a:r>
            <a:endParaRPr kumimoji="1" lang="en-US" altLang="ja-JP" sz="2000" dirty="0" smtClean="0">
              <a:solidFill>
                <a:schemeClr val="tx1"/>
              </a:solidFill>
              <a:latin typeface="+mn-ea"/>
            </a:endParaRPr>
          </a:p>
          <a:p>
            <a:pPr algn="ctr">
              <a:spcBef>
                <a:spcPts val="600"/>
              </a:spcBef>
            </a:pPr>
            <a:r>
              <a:rPr kumimoji="1" lang="en-US" altLang="ja-JP" sz="2000" dirty="0" smtClean="0">
                <a:latin typeface="+mn-ea"/>
              </a:rPr>
              <a:t>(</a:t>
            </a:r>
            <a:r>
              <a:rPr kumimoji="1" lang="ja-JP" altLang="en-US" sz="2000" dirty="0" smtClean="0">
                <a:latin typeface="+mn-ea"/>
              </a:rPr>
              <a:t>利用規約</a:t>
            </a:r>
            <a:r>
              <a:rPr kumimoji="1" lang="en-US" altLang="ja-JP" sz="2000" dirty="0" smtClean="0">
                <a:latin typeface="+mn-ea"/>
              </a:rPr>
              <a:t>)</a:t>
            </a:r>
            <a:endParaRPr kumimoji="1" lang="ja-JP" altLang="en-US" sz="2000" dirty="0">
              <a:solidFill>
                <a:schemeClr val="tx1"/>
              </a:solidFill>
              <a:latin typeface="+mn-ea"/>
            </a:endParaRPr>
          </a:p>
        </p:txBody>
      </p:sp>
      <p:sp>
        <p:nvSpPr>
          <p:cNvPr id="42" name="テキスト ボックス 41"/>
          <p:cNvSpPr txBox="1"/>
          <p:nvPr/>
        </p:nvSpPr>
        <p:spPr>
          <a:xfrm>
            <a:off x="1259632" y="2060848"/>
            <a:ext cx="3168352"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smtClean="0">
                <a:cs typeface="Meiryo UI" panose="020B0604030504040204" pitchFamily="50" charset="-128"/>
              </a:rPr>
              <a:t>公開情報</a:t>
            </a:r>
            <a:endParaRPr lang="ja-JP" altLang="en-US" sz="1800" dirty="0">
              <a:cs typeface="Meiryo UI" panose="020B0604030504040204" pitchFamily="50" charset="-128"/>
            </a:endParaRPr>
          </a:p>
        </p:txBody>
      </p:sp>
      <p:sp>
        <p:nvSpPr>
          <p:cNvPr id="50" name="星 16 49"/>
          <p:cNvSpPr/>
          <p:nvPr/>
        </p:nvSpPr>
        <p:spPr>
          <a:xfrm>
            <a:off x="5580112" y="5517232"/>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smtClean="0"/>
              <a:t>オススメ</a:t>
            </a:r>
            <a:endParaRPr kumimoji="1" lang="ja-JP" altLang="en-US" b="1" dirty="0"/>
          </a:p>
        </p:txBody>
      </p:sp>
      <p:sp>
        <p:nvSpPr>
          <p:cNvPr id="51" name="Freeform 123"/>
          <p:cNvSpPr>
            <a:spLocks/>
          </p:cNvSpPr>
          <p:nvPr/>
        </p:nvSpPr>
        <p:spPr bwMode="auto">
          <a:xfrm rot="18762311" flipH="1">
            <a:off x="3718591" y="3009317"/>
            <a:ext cx="1103312" cy="1100138"/>
          </a:xfrm>
          <a:custGeom>
            <a:avLst/>
            <a:gdLst>
              <a:gd name="T0" fmla="*/ 561 w 695"/>
              <a:gd name="T1" fmla="*/ 549 h 693"/>
              <a:gd name="T2" fmla="*/ 567 w 695"/>
              <a:gd name="T3" fmla="*/ 519 h 693"/>
              <a:gd name="T4" fmla="*/ 694 w 695"/>
              <a:gd name="T5" fmla="*/ 640 h 693"/>
              <a:gd name="T6" fmla="*/ 529 w 695"/>
              <a:gd name="T7" fmla="*/ 692 h 693"/>
              <a:gd name="T8" fmla="*/ 537 w 695"/>
              <a:gd name="T9" fmla="*/ 660 h 693"/>
              <a:gd name="T10" fmla="*/ 514 w 695"/>
              <a:gd name="T11" fmla="*/ 654 h 693"/>
              <a:gd name="T12" fmla="*/ 479 w 695"/>
              <a:gd name="T13" fmla="*/ 648 h 693"/>
              <a:gd name="T14" fmla="*/ 449 w 695"/>
              <a:gd name="T15" fmla="*/ 637 h 693"/>
              <a:gd name="T16" fmla="*/ 418 w 695"/>
              <a:gd name="T17" fmla="*/ 626 h 693"/>
              <a:gd name="T18" fmla="*/ 387 w 695"/>
              <a:gd name="T19" fmla="*/ 612 h 693"/>
              <a:gd name="T20" fmla="*/ 358 w 695"/>
              <a:gd name="T21" fmla="*/ 597 h 693"/>
              <a:gd name="T22" fmla="*/ 328 w 695"/>
              <a:gd name="T23" fmla="*/ 581 h 693"/>
              <a:gd name="T24" fmla="*/ 302 w 695"/>
              <a:gd name="T25" fmla="*/ 565 h 693"/>
              <a:gd name="T26" fmla="*/ 278 w 695"/>
              <a:gd name="T27" fmla="*/ 551 h 693"/>
              <a:gd name="T28" fmla="*/ 253 w 695"/>
              <a:gd name="T29" fmla="*/ 533 h 693"/>
              <a:gd name="T30" fmla="*/ 233 w 695"/>
              <a:gd name="T31" fmla="*/ 518 h 693"/>
              <a:gd name="T32" fmla="*/ 212 w 695"/>
              <a:gd name="T33" fmla="*/ 499 h 693"/>
              <a:gd name="T34" fmla="*/ 193 w 695"/>
              <a:gd name="T35" fmla="*/ 481 h 693"/>
              <a:gd name="T36" fmla="*/ 173 w 695"/>
              <a:gd name="T37" fmla="*/ 463 h 693"/>
              <a:gd name="T38" fmla="*/ 154 w 695"/>
              <a:gd name="T39" fmla="*/ 442 h 693"/>
              <a:gd name="T40" fmla="*/ 136 w 695"/>
              <a:gd name="T41" fmla="*/ 420 h 693"/>
              <a:gd name="T42" fmla="*/ 119 w 695"/>
              <a:gd name="T43" fmla="*/ 398 h 693"/>
              <a:gd name="T44" fmla="*/ 104 w 695"/>
              <a:gd name="T45" fmla="*/ 377 h 693"/>
              <a:gd name="T46" fmla="*/ 87 w 695"/>
              <a:gd name="T47" fmla="*/ 353 h 693"/>
              <a:gd name="T48" fmla="*/ 68 w 695"/>
              <a:gd name="T49" fmla="*/ 320 h 693"/>
              <a:gd name="T50" fmla="*/ 53 w 695"/>
              <a:gd name="T51" fmla="*/ 291 h 693"/>
              <a:gd name="T52" fmla="*/ 42 w 695"/>
              <a:gd name="T53" fmla="*/ 265 h 693"/>
              <a:gd name="T54" fmla="*/ 33 w 695"/>
              <a:gd name="T55" fmla="*/ 242 h 693"/>
              <a:gd name="T56" fmla="*/ 26 w 695"/>
              <a:gd name="T57" fmla="*/ 221 h 693"/>
              <a:gd name="T58" fmla="*/ 20 w 695"/>
              <a:gd name="T59" fmla="*/ 200 h 693"/>
              <a:gd name="T60" fmla="*/ 13 w 695"/>
              <a:gd name="T61" fmla="*/ 179 h 693"/>
              <a:gd name="T62" fmla="*/ 9 w 695"/>
              <a:gd name="T63" fmla="*/ 157 h 693"/>
              <a:gd name="T64" fmla="*/ 6 w 695"/>
              <a:gd name="T65" fmla="*/ 137 h 693"/>
              <a:gd name="T66" fmla="*/ 2 w 695"/>
              <a:gd name="T67" fmla="*/ 102 h 693"/>
              <a:gd name="T68" fmla="*/ 0 w 695"/>
              <a:gd name="T69" fmla="*/ 62 h 693"/>
              <a:gd name="T70" fmla="*/ 0 w 695"/>
              <a:gd name="T71" fmla="*/ 0 h 693"/>
              <a:gd name="T72" fmla="*/ 12 w 695"/>
              <a:gd name="T73" fmla="*/ 92 h 693"/>
              <a:gd name="T74" fmla="*/ 19 w 695"/>
              <a:gd name="T75" fmla="*/ 119 h 693"/>
              <a:gd name="T76" fmla="*/ 26 w 695"/>
              <a:gd name="T77" fmla="*/ 141 h 693"/>
              <a:gd name="T78" fmla="*/ 35 w 695"/>
              <a:gd name="T79" fmla="*/ 163 h 693"/>
              <a:gd name="T80" fmla="*/ 44 w 695"/>
              <a:gd name="T81" fmla="*/ 185 h 693"/>
              <a:gd name="T82" fmla="*/ 66 w 695"/>
              <a:gd name="T83" fmla="*/ 227 h 693"/>
              <a:gd name="T84" fmla="*/ 91 w 695"/>
              <a:gd name="T85" fmla="*/ 263 h 693"/>
              <a:gd name="T86" fmla="*/ 116 w 695"/>
              <a:gd name="T87" fmla="*/ 297 h 693"/>
              <a:gd name="T88" fmla="*/ 147 w 695"/>
              <a:gd name="T89" fmla="*/ 328 h 693"/>
              <a:gd name="T90" fmla="*/ 175 w 695"/>
              <a:gd name="T91" fmla="*/ 354 h 693"/>
              <a:gd name="T92" fmla="*/ 213 w 695"/>
              <a:gd name="T93" fmla="*/ 388 h 693"/>
              <a:gd name="T94" fmla="*/ 249 w 695"/>
              <a:gd name="T95" fmla="*/ 416 h 693"/>
              <a:gd name="T96" fmla="*/ 288 w 695"/>
              <a:gd name="T97" fmla="*/ 441 h 693"/>
              <a:gd name="T98" fmla="*/ 322 w 695"/>
              <a:gd name="T99" fmla="*/ 461 h 693"/>
              <a:gd name="T100" fmla="*/ 362 w 695"/>
              <a:gd name="T101" fmla="*/ 481 h 693"/>
              <a:gd name="T102" fmla="*/ 402 w 695"/>
              <a:gd name="T103" fmla="*/ 499 h 693"/>
              <a:gd name="T104" fmla="*/ 434 w 695"/>
              <a:gd name="T105" fmla="*/ 513 h 693"/>
              <a:gd name="T106" fmla="*/ 475 w 695"/>
              <a:gd name="T107" fmla="*/ 527 h 693"/>
              <a:gd name="T108" fmla="*/ 519 w 695"/>
              <a:gd name="T109" fmla="*/ 541 h 693"/>
              <a:gd name="T110" fmla="*/ 561 w 695"/>
              <a:gd name="T111" fmla="*/ 549 h 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95" h="693">
                <a:moveTo>
                  <a:pt x="561" y="549"/>
                </a:moveTo>
                <a:lnTo>
                  <a:pt x="567" y="519"/>
                </a:lnTo>
                <a:lnTo>
                  <a:pt x="694" y="640"/>
                </a:lnTo>
                <a:lnTo>
                  <a:pt x="529" y="692"/>
                </a:lnTo>
                <a:lnTo>
                  <a:pt x="537" y="660"/>
                </a:lnTo>
                <a:lnTo>
                  <a:pt x="514" y="654"/>
                </a:lnTo>
                <a:lnTo>
                  <a:pt x="479" y="648"/>
                </a:lnTo>
                <a:lnTo>
                  <a:pt x="449" y="637"/>
                </a:lnTo>
                <a:lnTo>
                  <a:pt x="418" y="626"/>
                </a:lnTo>
                <a:lnTo>
                  <a:pt x="387" y="612"/>
                </a:lnTo>
                <a:lnTo>
                  <a:pt x="358" y="597"/>
                </a:lnTo>
                <a:lnTo>
                  <a:pt x="328" y="581"/>
                </a:lnTo>
                <a:lnTo>
                  <a:pt x="302" y="565"/>
                </a:lnTo>
                <a:lnTo>
                  <a:pt x="278" y="551"/>
                </a:lnTo>
                <a:lnTo>
                  <a:pt x="253" y="533"/>
                </a:lnTo>
                <a:lnTo>
                  <a:pt x="233" y="518"/>
                </a:lnTo>
                <a:lnTo>
                  <a:pt x="212" y="499"/>
                </a:lnTo>
                <a:lnTo>
                  <a:pt x="193" y="481"/>
                </a:lnTo>
                <a:lnTo>
                  <a:pt x="173" y="463"/>
                </a:lnTo>
                <a:lnTo>
                  <a:pt x="154" y="442"/>
                </a:lnTo>
                <a:lnTo>
                  <a:pt x="136" y="420"/>
                </a:lnTo>
                <a:lnTo>
                  <a:pt x="119" y="398"/>
                </a:lnTo>
                <a:lnTo>
                  <a:pt x="104" y="377"/>
                </a:lnTo>
                <a:lnTo>
                  <a:pt x="87" y="353"/>
                </a:lnTo>
                <a:lnTo>
                  <a:pt x="68" y="320"/>
                </a:lnTo>
                <a:lnTo>
                  <a:pt x="53" y="291"/>
                </a:lnTo>
                <a:lnTo>
                  <a:pt x="42" y="265"/>
                </a:lnTo>
                <a:lnTo>
                  <a:pt x="33" y="242"/>
                </a:lnTo>
                <a:lnTo>
                  <a:pt x="26" y="221"/>
                </a:lnTo>
                <a:lnTo>
                  <a:pt x="20" y="200"/>
                </a:lnTo>
                <a:lnTo>
                  <a:pt x="13" y="179"/>
                </a:lnTo>
                <a:lnTo>
                  <a:pt x="9" y="157"/>
                </a:lnTo>
                <a:lnTo>
                  <a:pt x="6" y="137"/>
                </a:lnTo>
                <a:lnTo>
                  <a:pt x="2" y="102"/>
                </a:lnTo>
                <a:lnTo>
                  <a:pt x="0" y="62"/>
                </a:lnTo>
                <a:lnTo>
                  <a:pt x="0" y="0"/>
                </a:lnTo>
                <a:lnTo>
                  <a:pt x="12" y="92"/>
                </a:lnTo>
                <a:lnTo>
                  <a:pt x="19" y="119"/>
                </a:lnTo>
                <a:lnTo>
                  <a:pt x="26" y="141"/>
                </a:lnTo>
                <a:lnTo>
                  <a:pt x="35" y="163"/>
                </a:lnTo>
                <a:lnTo>
                  <a:pt x="44" y="185"/>
                </a:lnTo>
                <a:lnTo>
                  <a:pt x="66" y="227"/>
                </a:lnTo>
                <a:lnTo>
                  <a:pt x="91" y="263"/>
                </a:lnTo>
                <a:lnTo>
                  <a:pt x="116" y="297"/>
                </a:lnTo>
                <a:lnTo>
                  <a:pt x="147" y="328"/>
                </a:lnTo>
                <a:lnTo>
                  <a:pt x="175" y="354"/>
                </a:lnTo>
                <a:lnTo>
                  <a:pt x="213" y="388"/>
                </a:lnTo>
                <a:lnTo>
                  <a:pt x="249" y="416"/>
                </a:lnTo>
                <a:lnTo>
                  <a:pt x="288" y="441"/>
                </a:lnTo>
                <a:lnTo>
                  <a:pt x="322" y="461"/>
                </a:lnTo>
                <a:lnTo>
                  <a:pt x="362" y="481"/>
                </a:lnTo>
                <a:lnTo>
                  <a:pt x="402" y="499"/>
                </a:lnTo>
                <a:lnTo>
                  <a:pt x="434" y="513"/>
                </a:lnTo>
                <a:lnTo>
                  <a:pt x="475" y="527"/>
                </a:lnTo>
                <a:lnTo>
                  <a:pt x="519" y="541"/>
                </a:lnTo>
                <a:lnTo>
                  <a:pt x="561" y="549"/>
                </a:lnTo>
              </a:path>
            </a:pathLst>
          </a:custGeom>
          <a:solidFill>
            <a:srgbClr val="779DCB"/>
          </a:solidFill>
          <a:ln>
            <a:noFill/>
          </a:ln>
          <a:effectLst/>
        </p:spPr>
        <p:txBody>
          <a:bodyPr/>
          <a:lstStyle/>
          <a:p>
            <a:endParaRPr lang="ja-JP" altLang="en-US"/>
          </a:p>
        </p:txBody>
      </p:sp>
      <p:sp>
        <p:nvSpPr>
          <p:cNvPr id="52" name="Freeform 123"/>
          <p:cNvSpPr>
            <a:spLocks/>
          </p:cNvSpPr>
          <p:nvPr/>
        </p:nvSpPr>
        <p:spPr bwMode="auto">
          <a:xfrm rot="18762311" flipH="1">
            <a:off x="3718591" y="4881524"/>
            <a:ext cx="1103312" cy="1100138"/>
          </a:xfrm>
          <a:custGeom>
            <a:avLst/>
            <a:gdLst>
              <a:gd name="T0" fmla="*/ 561 w 695"/>
              <a:gd name="T1" fmla="*/ 549 h 693"/>
              <a:gd name="T2" fmla="*/ 567 w 695"/>
              <a:gd name="T3" fmla="*/ 519 h 693"/>
              <a:gd name="T4" fmla="*/ 694 w 695"/>
              <a:gd name="T5" fmla="*/ 640 h 693"/>
              <a:gd name="T6" fmla="*/ 529 w 695"/>
              <a:gd name="T7" fmla="*/ 692 h 693"/>
              <a:gd name="T8" fmla="*/ 537 w 695"/>
              <a:gd name="T9" fmla="*/ 660 h 693"/>
              <a:gd name="T10" fmla="*/ 514 w 695"/>
              <a:gd name="T11" fmla="*/ 654 h 693"/>
              <a:gd name="T12" fmla="*/ 479 w 695"/>
              <a:gd name="T13" fmla="*/ 648 h 693"/>
              <a:gd name="T14" fmla="*/ 449 w 695"/>
              <a:gd name="T15" fmla="*/ 637 h 693"/>
              <a:gd name="T16" fmla="*/ 418 w 695"/>
              <a:gd name="T17" fmla="*/ 626 h 693"/>
              <a:gd name="T18" fmla="*/ 387 w 695"/>
              <a:gd name="T19" fmla="*/ 612 h 693"/>
              <a:gd name="T20" fmla="*/ 358 w 695"/>
              <a:gd name="T21" fmla="*/ 597 h 693"/>
              <a:gd name="T22" fmla="*/ 328 w 695"/>
              <a:gd name="T23" fmla="*/ 581 h 693"/>
              <a:gd name="T24" fmla="*/ 302 w 695"/>
              <a:gd name="T25" fmla="*/ 565 h 693"/>
              <a:gd name="T26" fmla="*/ 278 w 695"/>
              <a:gd name="T27" fmla="*/ 551 h 693"/>
              <a:gd name="T28" fmla="*/ 253 w 695"/>
              <a:gd name="T29" fmla="*/ 533 h 693"/>
              <a:gd name="T30" fmla="*/ 233 w 695"/>
              <a:gd name="T31" fmla="*/ 518 h 693"/>
              <a:gd name="T32" fmla="*/ 212 w 695"/>
              <a:gd name="T33" fmla="*/ 499 h 693"/>
              <a:gd name="T34" fmla="*/ 193 w 695"/>
              <a:gd name="T35" fmla="*/ 481 h 693"/>
              <a:gd name="T36" fmla="*/ 173 w 695"/>
              <a:gd name="T37" fmla="*/ 463 h 693"/>
              <a:gd name="T38" fmla="*/ 154 w 695"/>
              <a:gd name="T39" fmla="*/ 442 h 693"/>
              <a:gd name="T40" fmla="*/ 136 w 695"/>
              <a:gd name="T41" fmla="*/ 420 h 693"/>
              <a:gd name="T42" fmla="*/ 119 w 695"/>
              <a:gd name="T43" fmla="*/ 398 h 693"/>
              <a:gd name="T44" fmla="*/ 104 w 695"/>
              <a:gd name="T45" fmla="*/ 377 h 693"/>
              <a:gd name="T46" fmla="*/ 87 w 695"/>
              <a:gd name="T47" fmla="*/ 353 h 693"/>
              <a:gd name="T48" fmla="*/ 68 w 695"/>
              <a:gd name="T49" fmla="*/ 320 h 693"/>
              <a:gd name="T50" fmla="*/ 53 w 695"/>
              <a:gd name="T51" fmla="*/ 291 h 693"/>
              <a:gd name="T52" fmla="*/ 42 w 695"/>
              <a:gd name="T53" fmla="*/ 265 h 693"/>
              <a:gd name="T54" fmla="*/ 33 w 695"/>
              <a:gd name="T55" fmla="*/ 242 h 693"/>
              <a:gd name="T56" fmla="*/ 26 w 695"/>
              <a:gd name="T57" fmla="*/ 221 h 693"/>
              <a:gd name="T58" fmla="*/ 20 w 695"/>
              <a:gd name="T59" fmla="*/ 200 h 693"/>
              <a:gd name="T60" fmla="*/ 13 w 695"/>
              <a:gd name="T61" fmla="*/ 179 h 693"/>
              <a:gd name="T62" fmla="*/ 9 w 695"/>
              <a:gd name="T63" fmla="*/ 157 h 693"/>
              <a:gd name="T64" fmla="*/ 6 w 695"/>
              <a:gd name="T65" fmla="*/ 137 h 693"/>
              <a:gd name="T66" fmla="*/ 2 w 695"/>
              <a:gd name="T67" fmla="*/ 102 h 693"/>
              <a:gd name="T68" fmla="*/ 0 w 695"/>
              <a:gd name="T69" fmla="*/ 62 h 693"/>
              <a:gd name="T70" fmla="*/ 0 w 695"/>
              <a:gd name="T71" fmla="*/ 0 h 693"/>
              <a:gd name="T72" fmla="*/ 12 w 695"/>
              <a:gd name="T73" fmla="*/ 92 h 693"/>
              <a:gd name="T74" fmla="*/ 19 w 695"/>
              <a:gd name="T75" fmla="*/ 119 h 693"/>
              <a:gd name="T76" fmla="*/ 26 w 695"/>
              <a:gd name="T77" fmla="*/ 141 h 693"/>
              <a:gd name="T78" fmla="*/ 35 w 695"/>
              <a:gd name="T79" fmla="*/ 163 h 693"/>
              <a:gd name="T80" fmla="*/ 44 w 695"/>
              <a:gd name="T81" fmla="*/ 185 h 693"/>
              <a:gd name="T82" fmla="*/ 66 w 695"/>
              <a:gd name="T83" fmla="*/ 227 h 693"/>
              <a:gd name="T84" fmla="*/ 91 w 695"/>
              <a:gd name="T85" fmla="*/ 263 h 693"/>
              <a:gd name="T86" fmla="*/ 116 w 695"/>
              <a:gd name="T87" fmla="*/ 297 h 693"/>
              <a:gd name="T88" fmla="*/ 147 w 695"/>
              <a:gd name="T89" fmla="*/ 328 h 693"/>
              <a:gd name="T90" fmla="*/ 175 w 695"/>
              <a:gd name="T91" fmla="*/ 354 h 693"/>
              <a:gd name="T92" fmla="*/ 213 w 695"/>
              <a:gd name="T93" fmla="*/ 388 h 693"/>
              <a:gd name="T94" fmla="*/ 249 w 695"/>
              <a:gd name="T95" fmla="*/ 416 h 693"/>
              <a:gd name="T96" fmla="*/ 288 w 695"/>
              <a:gd name="T97" fmla="*/ 441 h 693"/>
              <a:gd name="T98" fmla="*/ 322 w 695"/>
              <a:gd name="T99" fmla="*/ 461 h 693"/>
              <a:gd name="T100" fmla="*/ 362 w 695"/>
              <a:gd name="T101" fmla="*/ 481 h 693"/>
              <a:gd name="T102" fmla="*/ 402 w 695"/>
              <a:gd name="T103" fmla="*/ 499 h 693"/>
              <a:gd name="T104" fmla="*/ 434 w 695"/>
              <a:gd name="T105" fmla="*/ 513 h 693"/>
              <a:gd name="T106" fmla="*/ 475 w 695"/>
              <a:gd name="T107" fmla="*/ 527 h 693"/>
              <a:gd name="T108" fmla="*/ 519 w 695"/>
              <a:gd name="T109" fmla="*/ 541 h 693"/>
              <a:gd name="T110" fmla="*/ 561 w 695"/>
              <a:gd name="T111" fmla="*/ 549 h 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95" h="693">
                <a:moveTo>
                  <a:pt x="561" y="549"/>
                </a:moveTo>
                <a:lnTo>
                  <a:pt x="567" y="519"/>
                </a:lnTo>
                <a:lnTo>
                  <a:pt x="694" y="640"/>
                </a:lnTo>
                <a:lnTo>
                  <a:pt x="529" y="692"/>
                </a:lnTo>
                <a:lnTo>
                  <a:pt x="537" y="660"/>
                </a:lnTo>
                <a:lnTo>
                  <a:pt x="514" y="654"/>
                </a:lnTo>
                <a:lnTo>
                  <a:pt x="479" y="648"/>
                </a:lnTo>
                <a:lnTo>
                  <a:pt x="449" y="637"/>
                </a:lnTo>
                <a:lnTo>
                  <a:pt x="418" y="626"/>
                </a:lnTo>
                <a:lnTo>
                  <a:pt x="387" y="612"/>
                </a:lnTo>
                <a:lnTo>
                  <a:pt x="358" y="597"/>
                </a:lnTo>
                <a:lnTo>
                  <a:pt x="328" y="581"/>
                </a:lnTo>
                <a:lnTo>
                  <a:pt x="302" y="565"/>
                </a:lnTo>
                <a:lnTo>
                  <a:pt x="278" y="551"/>
                </a:lnTo>
                <a:lnTo>
                  <a:pt x="253" y="533"/>
                </a:lnTo>
                <a:lnTo>
                  <a:pt x="233" y="518"/>
                </a:lnTo>
                <a:lnTo>
                  <a:pt x="212" y="499"/>
                </a:lnTo>
                <a:lnTo>
                  <a:pt x="193" y="481"/>
                </a:lnTo>
                <a:lnTo>
                  <a:pt x="173" y="463"/>
                </a:lnTo>
                <a:lnTo>
                  <a:pt x="154" y="442"/>
                </a:lnTo>
                <a:lnTo>
                  <a:pt x="136" y="420"/>
                </a:lnTo>
                <a:lnTo>
                  <a:pt x="119" y="398"/>
                </a:lnTo>
                <a:lnTo>
                  <a:pt x="104" y="377"/>
                </a:lnTo>
                <a:lnTo>
                  <a:pt x="87" y="353"/>
                </a:lnTo>
                <a:lnTo>
                  <a:pt x="68" y="320"/>
                </a:lnTo>
                <a:lnTo>
                  <a:pt x="53" y="291"/>
                </a:lnTo>
                <a:lnTo>
                  <a:pt x="42" y="265"/>
                </a:lnTo>
                <a:lnTo>
                  <a:pt x="33" y="242"/>
                </a:lnTo>
                <a:lnTo>
                  <a:pt x="26" y="221"/>
                </a:lnTo>
                <a:lnTo>
                  <a:pt x="20" y="200"/>
                </a:lnTo>
                <a:lnTo>
                  <a:pt x="13" y="179"/>
                </a:lnTo>
                <a:lnTo>
                  <a:pt x="9" y="157"/>
                </a:lnTo>
                <a:lnTo>
                  <a:pt x="6" y="137"/>
                </a:lnTo>
                <a:lnTo>
                  <a:pt x="2" y="102"/>
                </a:lnTo>
                <a:lnTo>
                  <a:pt x="0" y="62"/>
                </a:lnTo>
                <a:lnTo>
                  <a:pt x="0" y="0"/>
                </a:lnTo>
                <a:lnTo>
                  <a:pt x="12" y="92"/>
                </a:lnTo>
                <a:lnTo>
                  <a:pt x="19" y="119"/>
                </a:lnTo>
                <a:lnTo>
                  <a:pt x="26" y="141"/>
                </a:lnTo>
                <a:lnTo>
                  <a:pt x="35" y="163"/>
                </a:lnTo>
                <a:lnTo>
                  <a:pt x="44" y="185"/>
                </a:lnTo>
                <a:lnTo>
                  <a:pt x="66" y="227"/>
                </a:lnTo>
                <a:lnTo>
                  <a:pt x="91" y="263"/>
                </a:lnTo>
                <a:lnTo>
                  <a:pt x="116" y="297"/>
                </a:lnTo>
                <a:lnTo>
                  <a:pt x="147" y="328"/>
                </a:lnTo>
                <a:lnTo>
                  <a:pt x="175" y="354"/>
                </a:lnTo>
                <a:lnTo>
                  <a:pt x="213" y="388"/>
                </a:lnTo>
                <a:lnTo>
                  <a:pt x="249" y="416"/>
                </a:lnTo>
                <a:lnTo>
                  <a:pt x="288" y="441"/>
                </a:lnTo>
                <a:lnTo>
                  <a:pt x="322" y="461"/>
                </a:lnTo>
                <a:lnTo>
                  <a:pt x="362" y="481"/>
                </a:lnTo>
                <a:lnTo>
                  <a:pt x="402" y="499"/>
                </a:lnTo>
                <a:lnTo>
                  <a:pt x="434" y="513"/>
                </a:lnTo>
                <a:lnTo>
                  <a:pt x="475" y="527"/>
                </a:lnTo>
                <a:lnTo>
                  <a:pt x="519" y="541"/>
                </a:lnTo>
                <a:lnTo>
                  <a:pt x="561" y="549"/>
                </a:lnTo>
              </a:path>
            </a:pathLst>
          </a:custGeom>
          <a:solidFill>
            <a:srgbClr val="779DCB"/>
          </a:solidFill>
          <a:ln>
            <a:noFill/>
          </a:ln>
          <a:effectLst/>
        </p:spPr>
        <p:txBody>
          <a:bodyPr/>
          <a:lstStyle/>
          <a:p>
            <a:endParaRPr lang="ja-JP" altLang="en-US"/>
          </a:p>
        </p:txBody>
      </p:sp>
    </p:spTree>
    <p:extLst>
      <p:ext uri="{BB962C8B-B14F-4D97-AF65-F5344CB8AC3E}">
        <p14:creationId xmlns:p14="http://schemas.microsoft.com/office/powerpoint/2010/main" val="121657744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smtClean="0"/>
              <a:t>(4) </a:t>
            </a:r>
            <a:r>
              <a:rPr lang="ja-JP" altLang="en-US" dirty="0" smtClean="0"/>
              <a:t>よりオープンデータに適した</a:t>
            </a:r>
            <a:r>
              <a:rPr lang="ja-JP" altLang="en-US" dirty="0"/>
              <a:t>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32</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smtClean="0">
                <a:latin typeface="+mn-ea"/>
                <a:ea typeface="+mn-ea"/>
              </a:rPr>
              <a:t>２．オープンデータを公開するための基本的な作業</a:t>
            </a:r>
            <a:endParaRPr lang="ja-JP" altLang="en-US" sz="1200" dirty="0">
              <a:latin typeface="+mn-ea"/>
              <a:ea typeface="+mn-ea"/>
            </a:endParaRPr>
          </a:p>
        </p:txBody>
      </p:sp>
      <p:sp>
        <p:nvSpPr>
          <p:cNvPr id="19" name="テキスト ボックス 18"/>
          <p:cNvSpPr txBox="1"/>
          <p:nvPr/>
        </p:nvSpPr>
        <p:spPr>
          <a:xfrm>
            <a:off x="179512" y="908720"/>
            <a:ext cx="8784976" cy="432048"/>
          </a:xfrm>
          <a:prstGeom prst="rect">
            <a:avLst/>
          </a:prstGeom>
          <a:noFill/>
          <a:ln>
            <a:noFill/>
          </a:ln>
        </p:spPr>
        <p:txBody>
          <a:bodyPr wrap="square" rtlCol="0">
            <a:noAutofit/>
          </a:bodyPr>
          <a:lstStyle/>
          <a:p>
            <a:r>
              <a:rPr kumimoji="1" lang="ja-JP" altLang="en-US" sz="2000" dirty="0" smtClean="0">
                <a:solidFill>
                  <a:schemeClr val="tx1"/>
                </a:solidFill>
                <a:effectLst>
                  <a:outerShdw blurRad="38100" dist="38100" dir="2700000" algn="tl">
                    <a:srgbClr val="000000">
                      <a:alpha val="43137"/>
                    </a:srgbClr>
                  </a:outerShdw>
                </a:effectLst>
                <a:latin typeface="+mn-ea"/>
              </a:rPr>
              <a:t>なぜ</a:t>
            </a:r>
            <a:r>
              <a:rPr kumimoji="1" lang="en-US" altLang="ja-JP" sz="2000" dirty="0" smtClean="0">
                <a:effectLst>
                  <a:outerShdw blurRad="38100" dist="38100" dir="2700000" algn="tl">
                    <a:srgbClr val="000000">
                      <a:alpha val="43137"/>
                    </a:srgbClr>
                  </a:outerShdw>
                </a:effectLst>
                <a:latin typeface="+mn-ea"/>
              </a:rPr>
              <a:t>CSV</a:t>
            </a:r>
            <a:r>
              <a:rPr kumimoji="1" lang="ja-JP" altLang="en-US" sz="2000" dirty="0" smtClean="0">
                <a:effectLst>
                  <a:outerShdw blurRad="38100" dist="38100" dir="2700000" algn="tl">
                    <a:srgbClr val="000000">
                      <a:alpha val="43137"/>
                    </a:srgbClr>
                  </a:outerShdw>
                </a:effectLst>
                <a:latin typeface="+mn-ea"/>
              </a:rPr>
              <a:t>形式の</a:t>
            </a:r>
            <a:r>
              <a:rPr kumimoji="1" lang="ja-JP" altLang="en-US" sz="2000" dirty="0">
                <a:effectLst>
                  <a:outerShdw blurRad="38100" dist="38100" dir="2700000" algn="tl">
                    <a:srgbClr val="000000">
                      <a:alpha val="43137"/>
                    </a:srgbClr>
                  </a:outerShdw>
                </a:effectLst>
                <a:latin typeface="+mn-ea"/>
              </a:rPr>
              <a:t>データがオープンデータに適して</a:t>
            </a:r>
            <a:r>
              <a:rPr kumimoji="1" lang="ja-JP" altLang="en-US" sz="2000" dirty="0" smtClean="0">
                <a:effectLst>
                  <a:outerShdw blurRad="38100" dist="38100" dir="2700000" algn="tl">
                    <a:srgbClr val="000000">
                      <a:alpha val="43137"/>
                    </a:srgbClr>
                  </a:outerShdw>
                </a:effectLst>
                <a:latin typeface="+mn-ea"/>
              </a:rPr>
              <a:t>いるのか・</a:t>
            </a:r>
            <a:r>
              <a:rPr kumimoji="1" lang="ja-JP" altLang="en-US" sz="2000" dirty="0" smtClean="0">
                <a:solidFill>
                  <a:schemeClr val="tx1"/>
                </a:solidFill>
                <a:effectLst>
                  <a:outerShdw blurRad="38100" dist="38100" dir="2700000" algn="tl">
                    <a:srgbClr val="000000">
                      <a:alpha val="43137"/>
                    </a:srgbClr>
                  </a:outerShdw>
                </a:effectLst>
                <a:latin typeface="+mn-ea"/>
              </a:rPr>
              <a:t>・・</a:t>
            </a:r>
            <a:endParaRPr kumimoji="1" lang="en-US" altLang="ja-JP" sz="2000" dirty="0" smtClean="0">
              <a:solidFill>
                <a:schemeClr val="tx1"/>
              </a:solidFill>
              <a:effectLst>
                <a:outerShdw blurRad="38100" dist="38100" dir="2700000" algn="tl">
                  <a:srgbClr val="000000">
                    <a:alpha val="43137"/>
                  </a:srgbClr>
                </a:outerShdw>
              </a:effectLst>
              <a:latin typeface="+mn-ea"/>
            </a:endParaRPr>
          </a:p>
        </p:txBody>
      </p:sp>
      <p:sp>
        <p:nvSpPr>
          <p:cNvPr id="27" name="正方形/長方形 26"/>
          <p:cNvSpPr/>
          <p:nvPr/>
        </p:nvSpPr>
        <p:spPr>
          <a:xfrm>
            <a:off x="683568" y="1707760"/>
            <a:ext cx="8315313" cy="49261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ファイルには、いろいろな形式があります。</a:t>
            </a:r>
            <a:endParaRPr lang="en-US" altLang="ja-JP" sz="16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情報の内容によって、適したファイル形式も異なります。</a:t>
            </a:r>
            <a:endPar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28" name="表 27"/>
          <p:cNvGraphicFramePr>
            <a:graphicFrameLocks noGrp="1"/>
          </p:cNvGraphicFramePr>
          <p:nvPr>
            <p:extLst/>
          </p:nvPr>
        </p:nvGraphicFramePr>
        <p:xfrm>
          <a:off x="899592" y="2283824"/>
          <a:ext cx="7713052" cy="2081280"/>
        </p:xfrm>
        <a:graphic>
          <a:graphicData uri="http://schemas.openxmlformats.org/drawingml/2006/table">
            <a:tbl>
              <a:tblPr firstRow="1" bandRow="1">
                <a:tableStyleId>{93296810-A885-4BE3-A3E7-6D5BEEA58F35}</a:tableStyleId>
              </a:tblPr>
              <a:tblGrid>
                <a:gridCol w="4176464">
                  <a:extLst>
                    <a:ext uri="{9D8B030D-6E8A-4147-A177-3AD203B41FA5}">
                      <a16:colId xmlns:a16="http://schemas.microsoft.com/office/drawing/2014/main" val="20000"/>
                    </a:ext>
                  </a:extLst>
                </a:gridCol>
                <a:gridCol w="1875450">
                  <a:extLst>
                    <a:ext uri="{9D8B030D-6E8A-4147-A177-3AD203B41FA5}">
                      <a16:colId xmlns:a16="http://schemas.microsoft.com/office/drawing/2014/main" val="20002"/>
                    </a:ext>
                  </a:extLst>
                </a:gridCol>
                <a:gridCol w="1661138">
                  <a:extLst>
                    <a:ext uri="{9D8B030D-6E8A-4147-A177-3AD203B41FA5}">
                      <a16:colId xmlns:a16="http://schemas.microsoft.com/office/drawing/2014/main" val="20003"/>
                    </a:ext>
                  </a:extLst>
                </a:gridCol>
              </a:tblGrid>
              <a:tr h="253218">
                <a:tc>
                  <a:txBody>
                    <a:bodyPr/>
                    <a:lstStyle/>
                    <a:p>
                      <a:pPr algn="ctr"/>
                      <a:r>
                        <a:rPr kumimoji="1" lang="ja-JP" altLang="en-US" sz="1600" baseline="0" dirty="0" smtClean="0">
                          <a:latin typeface="+mn-ea"/>
                          <a:ea typeface="+mn-ea"/>
                          <a:cs typeface="Calibri" panose="020F0502020204030204" pitchFamily="34" charset="0"/>
                        </a:rPr>
                        <a:t>情報の種類</a:t>
                      </a:r>
                      <a:endParaRPr kumimoji="1" lang="ja-JP" altLang="en-US" sz="1600" baseline="0" dirty="0">
                        <a:latin typeface="+mn-ea"/>
                        <a:ea typeface="+mn-ea"/>
                        <a:cs typeface="Calibri" panose="020F0502020204030204" pitchFamily="34" charset="0"/>
                      </a:endParaRPr>
                    </a:p>
                  </a:txBody>
                  <a:tcPr marL="90000" marR="90000" marT="46800" marB="46800" anchor="ctr"/>
                </a:tc>
                <a:tc gridSpan="2">
                  <a:txBody>
                    <a:bodyPr/>
                    <a:lstStyle/>
                    <a:p>
                      <a:pPr algn="ctr"/>
                      <a:r>
                        <a:rPr kumimoji="1" lang="ja-JP" altLang="en-US" sz="1600" baseline="0" dirty="0" smtClean="0">
                          <a:latin typeface="+mn-ea"/>
                          <a:ea typeface="+mn-ea"/>
                          <a:cs typeface="Calibri" panose="020F0502020204030204" pitchFamily="34" charset="0"/>
                        </a:rPr>
                        <a:t>ファイル形式</a:t>
                      </a:r>
                      <a:endParaRPr kumimoji="1" lang="ja-JP" altLang="en-US" sz="1600" baseline="0" dirty="0">
                        <a:latin typeface="+mn-ea"/>
                        <a:ea typeface="+mn-ea"/>
                        <a:cs typeface="Calibri" panose="020F0502020204030204" pitchFamily="34" charset="0"/>
                      </a:endParaRPr>
                    </a:p>
                  </a:txBody>
                  <a:tcPr marL="90000" marR="90000" marT="46800" marB="46800" anchor="ctr"/>
                </a:tc>
                <a:tc hMerge="1">
                  <a:txBody>
                    <a:bodyPr/>
                    <a:lstStyle/>
                    <a:p>
                      <a:pPr algn="ctr"/>
                      <a:endParaRPr kumimoji="1" lang="ja-JP" altLang="en-US" sz="1600" baseline="0" dirty="0">
                        <a:latin typeface="+mn-ea"/>
                        <a:ea typeface="+mn-ea"/>
                        <a:cs typeface="Calibri" panose="020F0502020204030204" pitchFamily="34" charset="0"/>
                      </a:endParaRPr>
                    </a:p>
                  </a:txBody>
                  <a:tcPr marL="90000" marR="90000" marT="46800" marB="46800" anchor="ctr"/>
                </a:tc>
                <a:extLst>
                  <a:ext uri="{0D108BD9-81ED-4DB2-BD59-A6C34878D82A}">
                    <a16:rowId xmlns:a16="http://schemas.microsoft.com/office/drawing/2014/main" val="10000"/>
                  </a:ext>
                </a:extLst>
              </a:tr>
              <a:tr h="253218">
                <a:tc>
                  <a:txBody>
                    <a:bodyPr/>
                    <a:lstStyle/>
                    <a:p>
                      <a:r>
                        <a:rPr kumimoji="1" lang="ja-JP" altLang="en-US" sz="1600" baseline="0" dirty="0" smtClean="0">
                          <a:latin typeface="+mn-ea"/>
                          <a:ea typeface="+mn-ea"/>
                          <a:cs typeface="Calibri" panose="020F0502020204030204" pitchFamily="34" charset="0"/>
                        </a:rPr>
                        <a:t>統計情報、施設の一覧など一覧形式となっている情報、予算・決算情報</a:t>
                      </a:r>
                      <a:endParaRPr kumimoji="1" lang="ja-JP" altLang="en-US" sz="1600" baseline="0" dirty="0">
                        <a:latin typeface="+mn-ea"/>
                        <a:ea typeface="+mn-ea"/>
                        <a:cs typeface="Calibri" panose="020F0502020204030204" pitchFamily="34" charset="0"/>
                      </a:endParaRPr>
                    </a:p>
                  </a:txBody>
                  <a:tcPr marL="90000" marR="90000" marT="46800" marB="46800"/>
                </a:tc>
                <a:tc>
                  <a:txBody>
                    <a:bodyPr/>
                    <a:lstStyle/>
                    <a:p>
                      <a:r>
                        <a:rPr kumimoji="1" lang="ja-JP" altLang="en-US" sz="1600" baseline="0" dirty="0" smtClean="0">
                          <a:latin typeface="+mn-ea"/>
                          <a:ea typeface="+mn-ea"/>
                          <a:cs typeface="Calibri" panose="020F0502020204030204" pitchFamily="34" charset="0"/>
                        </a:rPr>
                        <a:t>表形式</a:t>
                      </a:r>
                      <a:endParaRPr kumimoji="1" lang="ja-JP" altLang="en-US" sz="1600" baseline="0" dirty="0">
                        <a:latin typeface="+mn-ea"/>
                        <a:ea typeface="+mn-ea"/>
                        <a:cs typeface="Calibri" panose="020F0502020204030204" pitchFamily="34" charset="0"/>
                      </a:endParaRPr>
                    </a:p>
                  </a:txBody>
                  <a:tcPr marL="90000" marR="90000" marT="46800" marB="46800"/>
                </a:tc>
                <a:tc>
                  <a:txBody>
                    <a:bodyPr/>
                    <a:lstStyle/>
                    <a:p>
                      <a:r>
                        <a:rPr kumimoji="1" lang="en-US" altLang="ja-JP" sz="1600" baseline="0" dirty="0" smtClean="0">
                          <a:latin typeface="+mn-ea"/>
                          <a:ea typeface="+mn-ea"/>
                          <a:cs typeface="Calibri" panose="020F0502020204030204" pitchFamily="34" charset="0"/>
                        </a:rPr>
                        <a:t>Excel</a:t>
                      </a:r>
                      <a:r>
                        <a:rPr kumimoji="1" lang="ja-JP" altLang="en-US" sz="1600" baseline="0" dirty="0" smtClean="0">
                          <a:latin typeface="+mn-ea"/>
                          <a:ea typeface="+mn-ea"/>
                          <a:cs typeface="Calibri" panose="020F0502020204030204" pitchFamily="34" charset="0"/>
                        </a:rPr>
                        <a:t>形式</a:t>
                      </a:r>
                      <a:endParaRPr kumimoji="1" lang="en-US" altLang="ja-JP" sz="1600" baseline="0" dirty="0" smtClean="0">
                        <a:latin typeface="+mn-ea"/>
                        <a:ea typeface="+mn-ea"/>
                        <a:cs typeface="Calibri" panose="020F0502020204030204" pitchFamily="34" charset="0"/>
                      </a:endParaRPr>
                    </a:p>
                    <a:p>
                      <a:r>
                        <a:rPr kumimoji="1" lang="en-US" altLang="ja-JP" sz="1600" baseline="0" dirty="0" smtClean="0">
                          <a:latin typeface="+mn-ea"/>
                          <a:ea typeface="+mn-ea"/>
                          <a:cs typeface="Calibri" panose="020F0502020204030204" pitchFamily="34" charset="0"/>
                        </a:rPr>
                        <a:t>CSV</a:t>
                      </a:r>
                      <a:r>
                        <a:rPr kumimoji="1" lang="ja-JP" altLang="en-US" sz="1600" baseline="0" dirty="0" smtClean="0">
                          <a:latin typeface="+mn-ea"/>
                          <a:ea typeface="+mn-ea"/>
                          <a:cs typeface="Calibri" panose="020F0502020204030204" pitchFamily="34" charset="0"/>
                        </a:rPr>
                        <a:t>形式　など</a:t>
                      </a:r>
                      <a:endParaRPr kumimoji="1" lang="ja-JP" altLang="en-US"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1"/>
                  </a:ext>
                </a:extLst>
              </a:tr>
              <a:tr h="2532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aseline="0" dirty="0" smtClean="0">
                          <a:latin typeface="+mn-ea"/>
                          <a:ea typeface="+mn-ea"/>
                          <a:cs typeface="Calibri" panose="020F0502020204030204" pitchFamily="34" charset="0"/>
                        </a:rPr>
                        <a:t>報告書など、文章による情報や、図形、画像等が混在している情報</a:t>
                      </a:r>
                      <a:endParaRPr kumimoji="1" lang="ja-JP" altLang="en-US" sz="1600" baseline="0" dirty="0">
                        <a:latin typeface="+mn-ea"/>
                        <a:ea typeface="+mn-ea"/>
                        <a:cs typeface="Calibri" panose="020F0502020204030204" pitchFamily="34" charset="0"/>
                      </a:endParaRPr>
                    </a:p>
                  </a:txBody>
                  <a:tcPr marL="90000" marR="90000" marT="46800" marB="46800"/>
                </a:tc>
                <a:tc>
                  <a:txBody>
                    <a:bodyPr/>
                    <a:lstStyle/>
                    <a:p>
                      <a:r>
                        <a:rPr kumimoji="1" lang="ja-JP" altLang="en-US" sz="1600" baseline="0" dirty="0" smtClean="0">
                          <a:latin typeface="+mn-ea"/>
                          <a:ea typeface="+mn-ea"/>
                          <a:cs typeface="Calibri" panose="020F0502020204030204" pitchFamily="34" charset="0"/>
                        </a:rPr>
                        <a:t>文書形式</a:t>
                      </a:r>
                      <a:endParaRPr kumimoji="1" lang="ja-JP" altLang="en-US" sz="1600" baseline="0" dirty="0">
                        <a:latin typeface="+mn-ea"/>
                        <a:ea typeface="+mn-ea"/>
                        <a:cs typeface="Calibri" panose="020F0502020204030204" pitchFamily="34" charset="0"/>
                      </a:endParaRPr>
                    </a:p>
                  </a:txBody>
                  <a:tcPr marL="90000" marR="90000" marT="46800" marB="46800"/>
                </a:tc>
                <a:tc>
                  <a:txBody>
                    <a:bodyPr/>
                    <a:lstStyle/>
                    <a:p>
                      <a:r>
                        <a:rPr kumimoji="1" lang="en-US" altLang="ja-JP" sz="1600" baseline="0" dirty="0" smtClean="0">
                          <a:latin typeface="+mn-ea"/>
                          <a:ea typeface="+mn-ea"/>
                          <a:cs typeface="Calibri" panose="020F0502020204030204" pitchFamily="34" charset="0"/>
                        </a:rPr>
                        <a:t>PDF</a:t>
                      </a:r>
                      <a:r>
                        <a:rPr kumimoji="1" lang="ja-JP" altLang="en-US" sz="1600" baseline="0" dirty="0" smtClean="0">
                          <a:latin typeface="+mn-ea"/>
                          <a:ea typeface="+mn-ea"/>
                          <a:cs typeface="Calibri" panose="020F0502020204030204" pitchFamily="34" charset="0"/>
                        </a:rPr>
                        <a:t>形式</a:t>
                      </a:r>
                      <a:endParaRPr kumimoji="1" lang="en-US" altLang="ja-JP" sz="1600" baseline="0" dirty="0" smtClean="0">
                        <a:latin typeface="+mn-ea"/>
                        <a:ea typeface="+mn-ea"/>
                        <a:cs typeface="Calibri" panose="020F0502020204030204" pitchFamily="34" charset="0"/>
                      </a:endParaRPr>
                    </a:p>
                    <a:p>
                      <a:r>
                        <a:rPr kumimoji="1" lang="en-US" altLang="ja-JP" sz="1600" baseline="0" dirty="0" smtClean="0">
                          <a:latin typeface="+mn-ea"/>
                          <a:ea typeface="+mn-ea"/>
                          <a:cs typeface="Calibri" panose="020F0502020204030204" pitchFamily="34" charset="0"/>
                        </a:rPr>
                        <a:t>Word</a:t>
                      </a:r>
                      <a:r>
                        <a:rPr kumimoji="1" lang="ja-JP" altLang="en-US" sz="1600" baseline="0" dirty="0" smtClean="0">
                          <a:latin typeface="+mn-ea"/>
                          <a:ea typeface="+mn-ea"/>
                          <a:cs typeface="Calibri" panose="020F0502020204030204" pitchFamily="34" charset="0"/>
                        </a:rPr>
                        <a:t>形式　など</a:t>
                      </a:r>
                      <a:endParaRPr kumimoji="1" lang="ja-JP" altLang="en-US"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2"/>
                  </a:ext>
                </a:extLst>
              </a:tr>
              <a:tr h="253218">
                <a:tc>
                  <a:txBody>
                    <a:bodyPr/>
                    <a:lstStyle/>
                    <a:p>
                      <a:r>
                        <a:rPr kumimoji="1" lang="ja-JP" altLang="en-US" sz="1600" baseline="0" dirty="0" smtClean="0">
                          <a:latin typeface="+mn-ea"/>
                          <a:ea typeface="+mn-ea"/>
                          <a:cs typeface="Calibri" panose="020F0502020204030204" pitchFamily="34" charset="0"/>
                        </a:rPr>
                        <a:t>主に地図と組合せて利用する情報で、線や面などのデータを含むもの</a:t>
                      </a:r>
                      <a:endParaRPr kumimoji="1" lang="ja-JP" altLang="en-US" sz="1600" baseline="0" dirty="0">
                        <a:latin typeface="+mn-ea"/>
                        <a:ea typeface="+mn-ea"/>
                        <a:cs typeface="Calibri" panose="020F0502020204030204" pitchFamily="34" charset="0"/>
                      </a:endParaRPr>
                    </a:p>
                  </a:txBody>
                  <a:tcPr marL="90000" marR="90000" marT="46800" marB="46800"/>
                </a:tc>
                <a:tc>
                  <a:txBody>
                    <a:bodyPr/>
                    <a:lstStyle/>
                    <a:p>
                      <a:r>
                        <a:rPr kumimoji="1" lang="ja-JP" altLang="en-US" sz="1600" baseline="0" dirty="0" smtClean="0">
                          <a:latin typeface="+mn-ea"/>
                          <a:ea typeface="+mn-ea"/>
                          <a:cs typeface="Calibri" panose="020F0502020204030204" pitchFamily="34" charset="0"/>
                        </a:rPr>
                        <a:t>地理空間情報形式</a:t>
                      </a:r>
                      <a:endParaRPr kumimoji="1" lang="ja-JP" altLang="en-US" sz="1600" baseline="0" dirty="0">
                        <a:latin typeface="+mn-ea"/>
                        <a:ea typeface="+mn-ea"/>
                        <a:cs typeface="Calibri" panose="020F0502020204030204" pitchFamily="34" charset="0"/>
                      </a:endParaRPr>
                    </a:p>
                  </a:txBody>
                  <a:tcPr marL="90000" marR="90000" marT="46800" marB="46800"/>
                </a:tc>
                <a:tc>
                  <a:txBody>
                    <a:bodyPr/>
                    <a:lstStyle/>
                    <a:p>
                      <a:r>
                        <a:rPr kumimoji="1" lang="en-US" altLang="ja-JP" sz="1600" baseline="0" dirty="0" err="1" smtClean="0">
                          <a:latin typeface="+mn-ea"/>
                          <a:ea typeface="+mn-ea"/>
                          <a:cs typeface="Calibri" panose="020F0502020204030204" pitchFamily="34" charset="0"/>
                        </a:rPr>
                        <a:t>shp</a:t>
                      </a:r>
                      <a:r>
                        <a:rPr kumimoji="1" lang="ja-JP" altLang="en-US" sz="1600" baseline="0" dirty="0" smtClean="0">
                          <a:latin typeface="+mn-ea"/>
                          <a:ea typeface="+mn-ea"/>
                          <a:cs typeface="Calibri" panose="020F0502020204030204" pitchFamily="34" charset="0"/>
                        </a:rPr>
                        <a:t>形式など</a:t>
                      </a:r>
                      <a:endParaRPr kumimoji="1" lang="en-US" altLang="ja-JP" sz="1600" baseline="0" dirty="0" smtClean="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3"/>
                  </a:ext>
                </a:extLst>
              </a:tr>
            </a:tbl>
          </a:graphicData>
        </a:graphic>
      </p:graphicFrame>
      <p:sp>
        <p:nvSpPr>
          <p:cNvPr id="31" name="正方形/長方形 30"/>
          <p:cNvSpPr/>
          <p:nvPr/>
        </p:nvSpPr>
        <p:spPr>
          <a:xfrm>
            <a:off x="467544" y="4425672"/>
            <a:ext cx="8531337" cy="115212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6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自治体が持っているデータのうち、利用者</a:t>
            </a: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のニーズが</a:t>
            </a:r>
            <a:r>
              <a:rPr lang="ja-JP" altLang="en-US" sz="16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高いデータには、</a:t>
            </a:r>
            <a:r>
              <a:rPr lang="zh-TW" altLang="en-US" sz="16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避難場所一覧</a:t>
            </a:r>
            <a:r>
              <a:rPr lang="ja-JP" altLang="en-US" sz="1600" dirty="0" err="1">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子育て施設</a:t>
            </a:r>
            <a:r>
              <a:rPr lang="ja-JP" altLang="en-US" sz="16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一覧といった情報や、地域別人口のような統計情報が多く含まれています。</a:t>
            </a:r>
            <a:endParaRPr lang="en-US" altLang="ja-JP" sz="16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a:solidFill>
                  <a:schemeClr val="tx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こういったデータは、表</a:t>
            </a:r>
            <a:r>
              <a:rPr lang="ja-JP" altLang="en-US" sz="1600" dirty="0" smtClean="0">
                <a:solidFill>
                  <a:schemeClr val="tx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形式が適しています。</a:t>
            </a:r>
            <a:endParaRPr lang="ja-JP" altLang="en-US" sz="1600" dirty="0">
              <a:solidFill>
                <a:schemeClr val="tx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endParaRPr>
          </a:p>
          <a:p>
            <a:endPar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角丸四角形 31"/>
          <p:cNvSpPr/>
          <p:nvPr/>
        </p:nvSpPr>
        <p:spPr>
          <a:xfrm>
            <a:off x="827584" y="2643864"/>
            <a:ext cx="7848872" cy="504056"/>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1187624" y="5733256"/>
            <a:ext cx="2808312" cy="792088"/>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「表形式」とは、⾏と列を縦横に表すデータ</a:t>
            </a:r>
          </a:p>
        </p:txBody>
      </p:sp>
      <p:grpSp>
        <p:nvGrpSpPr>
          <p:cNvPr id="36" name="グループ化 35"/>
          <p:cNvGrpSpPr/>
          <p:nvPr/>
        </p:nvGrpSpPr>
        <p:grpSpPr>
          <a:xfrm>
            <a:off x="2051720" y="5301208"/>
            <a:ext cx="1080120" cy="72008"/>
            <a:chOff x="5724128" y="2060848"/>
            <a:chExt cx="1440160" cy="72008"/>
          </a:xfrm>
        </p:grpSpPr>
        <p:cxnSp>
          <p:nvCxnSpPr>
            <p:cNvPr id="37" name="直線コネクタ 36"/>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39" name="下矢印 38"/>
          <p:cNvSpPr/>
          <p:nvPr/>
        </p:nvSpPr>
        <p:spPr>
          <a:xfrm>
            <a:off x="2339752" y="5445224"/>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40" name="表 39"/>
          <p:cNvGraphicFramePr>
            <a:graphicFrameLocks noGrp="1"/>
          </p:cNvGraphicFramePr>
          <p:nvPr>
            <p:extLst/>
          </p:nvPr>
        </p:nvGraphicFramePr>
        <p:xfrm>
          <a:off x="4644008" y="5949280"/>
          <a:ext cx="1872207" cy="731520"/>
        </p:xfrm>
        <a:graphic>
          <a:graphicData uri="http://schemas.openxmlformats.org/drawingml/2006/table">
            <a:tbl>
              <a:tblPr firstRow="1" bandRow="1">
                <a:tableStyleId>{93296810-A885-4BE3-A3E7-6D5BEEA58F35}</a:tableStyleId>
              </a:tblPr>
              <a:tblGrid>
                <a:gridCol w="624069">
                  <a:extLst>
                    <a:ext uri="{9D8B030D-6E8A-4147-A177-3AD203B41FA5}">
                      <a16:colId xmlns:a16="http://schemas.microsoft.com/office/drawing/2014/main" val="3317246381"/>
                    </a:ext>
                  </a:extLst>
                </a:gridCol>
                <a:gridCol w="624069">
                  <a:extLst>
                    <a:ext uri="{9D8B030D-6E8A-4147-A177-3AD203B41FA5}">
                      <a16:colId xmlns:a16="http://schemas.microsoft.com/office/drawing/2014/main" val="2572215898"/>
                    </a:ext>
                  </a:extLst>
                </a:gridCol>
                <a:gridCol w="624069">
                  <a:extLst>
                    <a:ext uri="{9D8B030D-6E8A-4147-A177-3AD203B41FA5}">
                      <a16:colId xmlns:a16="http://schemas.microsoft.com/office/drawing/2014/main" val="2771622990"/>
                    </a:ext>
                  </a:extLst>
                </a:gridCol>
              </a:tblGrid>
              <a:tr h="120013">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3814031847"/>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2630110964"/>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extLst>
                  <a:ext uri="{0D108BD9-81ED-4DB2-BD59-A6C34878D82A}">
                    <a16:rowId xmlns:a16="http://schemas.microsoft.com/office/drawing/2014/main" val="12390954"/>
                  </a:ext>
                </a:extLst>
              </a:tr>
            </a:tbl>
          </a:graphicData>
        </a:graphic>
      </p:graphicFrame>
      <p:cxnSp>
        <p:nvCxnSpPr>
          <p:cNvPr id="41" name="直線矢印コネクタ 40"/>
          <p:cNvCxnSpPr/>
          <p:nvPr/>
        </p:nvCxnSpPr>
        <p:spPr>
          <a:xfrm>
            <a:off x="4499992" y="5949280"/>
            <a:ext cx="0" cy="72008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2" name="正方形/長方形 41"/>
          <p:cNvSpPr/>
          <p:nvPr/>
        </p:nvSpPr>
        <p:spPr>
          <a:xfrm>
            <a:off x="4139952" y="6093296"/>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行</a:t>
            </a:r>
            <a:endPar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43" name="直線矢印コネクタ 42"/>
          <p:cNvCxnSpPr/>
          <p:nvPr/>
        </p:nvCxnSpPr>
        <p:spPr>
          <a:xfrm>
            <a:off x="4644008" y="5805264"/>
            <a:ext cx="1872208" cy="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4" name="正方形/長方形 43"/>
          <p:cNvSpPr/>
          <p:nvPr/>
        </p:nvSpPr>
        <p:spPr>
          <a:xfrm>
            <a:off x="5364088" y="5445224"/>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列</a:t>
            </a:r>
            <a:endPar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5" name="正方形/長方形 44"/>
          <p:cNvSpPr/>
          <p:nvPr/>
        </p:nvSpPr>
        <p:spPr>
          <a:xfrm>
            <a:off x="4716016" y="6021288"/>
            <a:ext cx="172819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表形式のデータ</a:t>
            </a:r>
            <a:endPar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6" name="正方形/長方形 45"/>
          <p:cNvSpPr/>
          <p:nvPr/>
        </p:nvSpPr>
        <p:spPr>
          <a:xfrm>
            <a:off x="323529" y="1340768"/>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ファイル形式について①</a:t>
            </a:r>
          </a:p>
        </p:txBody>
      </p:sp>
    </p:spTree>
    <p:extLst>
      <p:ext uri="{BB962C8B-B14F-4D97-AF65-F5344CB8AC3E}">
        <p14:creationId xmlns:p14="http://schemas.microsoft.com/office/powerpoint/2010/main" val="20304799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smtClean="0"/>
              <a:t>(4) </a:t>
            </a:r>
            <a:r>
              <a:rPr lang="ja-JP" altLang="en-US" dirty="0"/>
              <a:t>よりオープンデータに適したデータにする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smtClean="0">
                <a:latin typeface="+mn-ea"/>
                <a:ea typeface="+mn-ea"/>
              </a:rPr>
              <a:t>２．オープンデータを公開するための基本的な作業</a:t>
            </a:r>
            <a:endParaRPr lang="ja-JP" altLang="en-US" sz="1200" dirty="0">
              <a:latin typeface="+mn-ea"/>
              <a:ea typeface="+mn-ea"/>
            </a:endParaRPr>
          </a:p>
        </p:txBody>
      </p:sp>
      <p:sp>
        <p:nvSpPr>
          <p:cNvPr id="19" name="テキスト ボックス 18"/>
          <p:cNvSpPr txBox="1"/>
          <p:nvPr/>
        </p:nvSpPr>
        <p:spPr>
          <a:xfrm>
            <a:off x="179512" y="908720"/>
            <a:ext cx="8784976" cy="432048"/>
          </a:xfrm>
          <a:prstGeom prst="rect">
            <a:avLst/>
          </a:prstGeom>
          <a:noFill/>
          <a:ln>
            <a:noFill/>
          </a:ln>
        </p:spPr>
        <p:txBody>
          <a:bodyPr wrap="square" rtlCol="0">
            <a:noAutofit/>
          </a:bodyPr>
          <a:lstStyle/>
          <a:p>
            <a:r>
              <a:rPr kumimoji="1" lang="ja-JP" altLang="en-US" sz="2000" dirty="0">
                <a:effectLst>
                  <a:outerShdw blurRad="38100" dist="38100" dir="2700000" algn="tl">
                    <a:srgbClr val="000000">
                      <a:alpha val="43137"/>
                    </a:srgbClr>
                  </a:outerShdw>
                </a:effectLst>
                <a:latin typeface="+mn-ea"/>
              </a:rPr>
              <a:t>なぜ</a:t>
            </a:r>
            <a:r>
              <a:rPr kumimoji="1" lang="en-US" altLang="ja-JP" sz="2000" dirty="0">
                <a:effectLst>
                  <a:outerShdw blurRad="38100" dist="38100" dir="2700000" algn="tl">
                    <a:srgbClr val="000000">
                      <a:alpha val="43137"/>
                    </a:srgbClr>
                  </a:outerShdw>
                </a:effectLst>
                <a:latin typeface="+mn-ea"/>
              </a:rPr>
              <a:t>CSV</a:t>
            </a:r>
            <a:r>
              <a:rPr kumimoji="1" lang="ja-JP" altLang="en-US" sz="2000" dirty="0">
                <a:effectLst>
                  <a:outerShdw blurRad="38100" dist="38100" dir="2700000" algn="tl">
                    <a:srgbClr val="000000">
                      <a:alpha val="43137"/>
                    </a:srgbClr>
                  </a:outerShdw>
                </a:effectLst>
                <a:latin typeface="+mn-ea"/>
              </a:rPr>
              <a:t>形式のデータがオープンデータに適しているのか・・・　</a:t>
            </a:r>
            <a:r>
              <a:rPr kumimoji="1" lang="ja-JP" altLang="en-US" sz="2000" dirty="0" smtClean="0">
                <a:effectLst>
                  <a:outerShdw blurRad="38100" dist="38100" dir="2700000" algn="tl">
                    <a:srgbClr val="000000">
                      <a:alpha val="43137"/>
                    </a:srgbClr>
                  </a:outerShdw>
                </a:effectLst>
                <a:latin typeface="+mn-ea"/>
              </a:rPr>
              <a:t>（続き）</a:t>
            </a:r>
            <a:endParaRPr kumimoji="1" lang="en-US" altLang="ja-JP" sz="2000" dirty="0">
              <a:effectLst>
                <a:outerShdw blurRad="38100" dist="38100" dir="2700000" algn="tl">
                  <a:srgbClr val="000000">
                    <a:alpha val="43137"/>
                  </a:srgbClr>
                </a:outerShdw>
              </a:effectLst>
              <a:latin typeface="+mn-ea"/>
            </a:endParaRPr>
          </a:p>
        </p:txBody>
      </p:sp>
      <p:sp>
        <p:nvSpPr>
          <p:cNvPr id="32" name="正方形/長方形 31"/>
          <p:cNvSpPr/>
          <p:nvPr/>
        </p:nvSpPr>
        <p:spPr>
          <a:xfrm>
            <a:off x="971600" y="2852936"/>
            <a:ext cx="7776864" cy="1368152"/>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smtClean="0">
                <a:solidFill>
                  <a:schemeClr val="tx1"/>
                </a:solidFill>
                <a:latin typeface="+mn-ea"/>
                <a:cs typeface="Meiryo UI" panose="020B0604030504040204" pitchFamily="50" charset="-128"/>
              </a:rPr>
              <a:t>コンピュータが処理しやすいこと</a:t>
            </a:r>
            <a:endParaRPr lang="en-US" altLang="ja-JP" dirty="0" smtClean="0">
              <a:solidFill>
                <a:schemeClr val="tx1"/>
              </a:solidFill>
              <a:latin typeface="+mn-ea"/>
              <a:cs typeface="Meiryo UI" panose="020B0604030504040204" pitchFamily="50" charset="-128"/>
            </a:endParaRPr>
          </a:p>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データの構造（例えばタイトルや図表等）をコンピュータが判別しやすく、</a:t>
            </a:r>
            <a:r>
              <a:rPr lang="ja-JP" altLang="en-US" dirty="0" smtClean="0">
                <a:solidFill>
                  <a:schemeClr val="tx1"/>
                </a:solidFill>
                <a:latin typeface="+mn-ea"/>
                <a:cs typeface="Meiryo UI" panose="020B0604030504040204" pitchFamily="50" charset="-128"/>
              </a:rPr>
              <a:t>構造の中</a:t>
            </a:r>
            <a:r>
              <a:rPr lang="ja-JP" altLang="en-US" dirty="0">
                <a:solidFill>
                  <a:schemeClr val="tx1"/>
                </a:solidFill>
                <a:latin typeface="+mn-ea"/>
                <a:cs typeface="Meiryo UI" panose="020B0604030504040204" pitchFamily="50" charset="-128"/>
              </a:rPr>
              <a:t>の値（例えば数値やテキスト等）が処理しやすい形式になっている</a:t>
            </a:r>
            <a:r>
              <a:rPr lang="ja-JP" altLang="en-US" dirty="0" smtClean="0">
                <a:solidFill>
                  <a:schemeClr val="tx1"/>
                </a:solidFill>
                <a:latin typeface="+mn-ea"/>
                <a:cs typeface="Meiryo UI" panose="020B0604030504040204" pitchFamily="50" charset="-128"/>
              </a:rPr>
              <a:t>こと</a:t>
            </a:r>
            <a:endParaRPr lang="en-US" altLang="ja-JP" dirty="0" smtClean="0">
              <a:solidFill>
                <a:schemeClr val="tx1"/>
              </a:solidFill>
              <a:latin typeface="+mn-ea"/>
              <a:cs typeface="Meiryo UI" panose="020B0604030504040204" pitchFamily="50" charset="-128"/>
            </a:endParaRPr>
          </a:p>
        </p:txBody>
      </p:sp>
      <p:grpSp>
        <p:nvGrpSpPr>
          <p:cNvPr id="33" name="グループ化 32"/>
          <p:cNvGrpSpPr/>
          <p:nvPr/>
        </p:nvGrpSpPr>
        <p:grpSpPr>
          <a:xfrm>
            <a:off x="2195736" y="2348880"/>
            <a:ext cx="2232248" cy="72008"/>
            <a:chOff x="5724128" y="2060848"/>
            <a:chExt cx="1440160" cy="72008"/>
          </a:xfrm>
        </p:grpSpPr>
        <p:cxnSp>
          <p:nvCxnSpPr>
            <p:cNvPr id="34" name="直線コネクタ 33"/>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36" name="下矢印 35"/>
          <p:cNvSpPr/>
          <p:nvPr/>
        </p:nvSpPr>
        <p:spPr>
          <a:xfrm>
            <a:off x="3059832" y="2564904"/>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p:cNvSpPr/>
          <p:nvPr/>
        </p:nvSpPr>
        <p:spPr>
          <a:xfrm>
            <a:off x="683568" y="1916832"/>
            <a:ext cx="8280920"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dirty="0">
                <a:solidFill>
                  <a:schemeClr val="tx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オープンデータは、機械判読に</a:t>
            </a:r>
            <a:r>
              <a:rPr lang="ja-JP" altLang="en-US" dirty="0" smtClean="0">
                <a:solidFill>
                  <a:schemeClr val="tx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適した形が望ましいです。</a:t>
            </a:r>
            <a:endParaRPr lang="ja-JP" altLang="en-US" dirty="0">
              <a:solidFill>
                <a:schemeClr val="tx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p:cNvSpPr/>
          <p:nvPr/>
        </p:nvSpPr>
        <p:spPr>
          <a:xfrm>
            <a:off x="323528" y="1412776"/>
            <a:ext cx="8496944"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ファイル形式に</a:t>
            </a:r>
            <a:r>
              <a:rPr lang="ja-JP" altLang="en-US" dirty="0" smtClean="0">
                <a:solidFill>
                  <a:schemeClr val="tx1"/>
                </a:solidFill>
                <a:latin typeface="+mn-ea"/>
                <a:cs typeface="Meiryo UI" panose="020B0604030504040204" pitchFamily="50" charset="-128"/>
              </a:rPr>
              <a:t>ついて②</a:t>
            </a:r>
            <a:endParaRPr lang="ja-JP" altLang="en-US"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251317807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smtClean="0"/>
              <a:t>(4) </a:t>
            </a:r>
            <a:r>
              <a:rPr lang="ja-JP" altLang="en-US" dirty="0"/>
              <a:t>よりオープンデータに適したデータにする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34</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smtClean="0">
                <a:latin typeface="+mn-ea"/>
                <a:ea typeface="+mn-ea"/>
              </a:rPr>
              <a:t>２．オープンデータを公開するための基本的な作業</a:t>
            </a:r>
            <a:endParaRPr lang="ja-JP" altLang="en-US" sz="1200" dirty="0">
              <a:latin typeface="+mn-ea"/>
              <a:ea typeface="+mn-ea"/>
            </a:endParaRPr>
          </a:p>
        </p:txBody>
      </p:sp>
      <p:sp>
        <p:nvSpPr>
          <p:cNvPr id="12" name="正方形/長方形 11"/>
          <p:cNvSpPr/>
          <p:nvPr/>
        </p:nvSpPr>
        <p:spPr>
          <a:xfrm>
            <a:off x="323528" y="1988840"/>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smtClean="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紙</a:t>
            </a:r>
            <a:endParaRPr kumimoji="1"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endParaRPr>
          </a:p>
        </p:txBody>
      </p:sp>
      <p:sp>
        <p:nvSpPr>
          <p:cNvPr id="13" name="正方形/長方形 12"/>
          <p:cNvSpPr/>
          <p:nvPr/>
        </p:nvSpPr>
        <p:spPr>
          <a:xfrm>
            <a:off x="1403648" y="1988840"/>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紙のままでは、コンピュータは読み取るのが難しいです。</a:t>
            </a:r>
            <a:endParaRPr lang="en-US" altLang="ja-JP" sz="16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正方形/長方形 16"/>
          <p:cNvSpPr/>
          <p:nvPr/>
        </p:nvSpPr>
        <p:spPr>
          <a:xfrm>
            <a:off x="6156176" y="1988840"/>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smtClean="0">
                <a:solidFill>
                  <a:srgbClr val="CC6600"/>
                </a:solidFill>
                <a:latin typeface="+mn-ea"/>
                <a:cs typeface="Meiryo UI" panose="020B0604030504040204" pitchFamily="50" charset="-128"/>
              </a:rPr>
              <a:t>機械</a:t>
            </a:r>
            <a:r>
              <a:rPr lang="ja-JP" altLang="en-US" b="1" dirty="0">
                <a:solidFill>
                  <a:srgbClr val="CC6600"/>
                </a:solidFill>
                <a:latin typeface="+mn-ea"/>
                <a:cs typeface="Meiryo UI" panose="020B0604030504040204" pitchFamily="50" charset="-128"/>
              </a:rPr>
              <a:t>判読に適していません</a:t>
            </a:r>
            <a:endParaRPr lang="en-US" altLang="ja-JP" b="1" dirty="0">
              <a:solidFill>
                <a:srgbClr val="CC6600"/>
              </a:solidFill>
              <a:latin typeface="+mn-ea"/>
              <a:cs typeface="Meiryo UI" panose="020B0604030504040204" pitchFamily="50" charset="-128"/>
            </a:endParaRPr>
          </a:p>
        </p:txBody>
      </p:sp>
      <p:sp>
        <p:nvSpPr>
          <p:cNvPr id="5" name="右矢印 4"/>
          <p:cNvSpPr/>
          <p:nvPr/>
        </p:nvSpPr>
        <p:spPr>
          <a:xfrm>
            <a:off x="5220072" y="1988840"/>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323528" y="2780928"/>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smtClean="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PDF</a:t>
            </a:r>
            <a:r>
              <a:rPr lang="ja-JP" altLang="en-US" dirty="0" smtClean="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endPar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endParaRPr>
          </a:p>
        </p:txBody>
      </p:sp>
      <p:sp>
        <p:nvSpPr>
          <p:cNvPr id="23" name="正方形/長方形 22"/>
          <p:cNvSpPr/>
          <p:nvPr/>
        </p:nvSpPr>
        <p:spPr>
          <a:xfrm>
            <a:off x="1403648" y="2780928"/>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コンピュータで読み込めますが、データの構造や構造の中の値の判別は難しいです。</a:t>
            </a:r>
            <a:endParaRPr lang="en-US" altLang="ja-JP" sz="16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p:cNvSpPr/>
          <p:nvPr/>
        </p:nvSpPr>
        <p:spPr>
          <a:xfrm>
            <a:off x="6156176" y="2780928"/>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smtClean="0">
                <a:solidFill>
                  <a:srgbClr val="CC6600"/>
                </a:solidFill>
                <a:latin typeface="+mn-ea"/>
                <a:cs typeface="Meiryo UI" panose="020B0604030504040204" pitchFamily="50" charset="-128"/>
              </a:rPr>
              <a:t>機械</a:t>
            </a:r>
            <a:r>
              <a:rPr lang="ja-JP" altLang="en-US" b="1" dirty="0">
                <a:solidFill>
                  <a:srgbClr val="CC6600"/>
                </a:solidFill>
                <a:latin typeface="+mn-ea"/>
                <a:cs typeface="Meiryo UI" panose="020B0604030504040204" pitchFamily="50" charset="-128"/>
              </a:rPr>
              <a:t>判読に適していません</a:t>
            </a:r>
            <a:endParaRPr lang="en-US" altLang="ja-JP" b="1" dirty="0">
              <a:solidFill>
                <a:srgbClr val="CC6600"/>
              </a:solidFill>
              <a:latin typeface="+mn-ea"/>
              <a:cs typeface="Meiryo UI" panose="020B0604030504040204" pitchFamily="50" charset="-128"/>
            </a:endParaRPr>
          </a:p>
        </p:txBody>
      </p:sp>
      <p:sp>
        <p:nvSpPr>
          <p:cNvPr id="25" name="右矢印 24"/>
          <p:cNvSpPr/>
          <p:nvPr/>
        </p:nvSpPr>
        <p:spPr>
          <a:xfrm>
            <a:off x="5220072" y="278092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p:cNvSpPr/>
          <p:nvPr/>
        </p:nvSpPr>
        <p:spPr>
          <a:xfrm>
            <a:off x="323528" y="1412776"/>
            <a:ext cx="8496944"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dirty="0" smtClean="0">
                <a:solidFill>
                  <a:schemeClr val="tx1"/>
                </a:solidFill>
                <a:latin typeface="+mn-ea"/>
                <a:cs typeface="Meiryo UI" panose="020B0604030504040204" pitchFamily="50" charset="-128"/>
              </a:rPr>
              <a:t>機械判読に適したファイル形式とは？</a:t>
            </a:r>
            <a:endParaRPr lang="ja-JP" altLang="en-US" dirty="0">
              <a:solidFill>
                <a:schemeClr val="tx1"/>
              </a:solidFill>
              <a:latin typeface="+mn-ea"/>
              <a:cs typeface="Meiryo UI" panose="020B0604030504040204" pitchFamily="50" charset="-128"/>
            </a:endParaRPr>
          </a:p>
        </p:txBody>
      </p:sp>
      <p:sp>
        <p:nvSpPr>
          <p:cNvPr id="38" name="テキスト ボックス 37"/>
          <p:cNvSpPr txBox="1"/>
          <p:nvPr/>
        </p:nvSpPr>
        <p:spPr>
          <a:xfrm>
            <a:off x="179512" y="908720"/>
            <a:ext cx="8784976" cy="432048"/>
          </a:xfrm>
          <a:prstGeom prst="rect">
            <a:avLst/>
          </a:prstGeom>
          <a:noFill/>
          <a:ln>
            <a:noFill/>
          </a:ln>
        </p:spPr>
        <p:txBody>
          <a:bodyPr wrap="square" rtlCol="0">
            <a:noAutofit/>
          </a:bodyPr>
          <a:lstStyle/>
          <a:p>
            <a:r>
              <a:rPr kumimoji="1" lang="ja-JP" altLang="en-US" sz="2000" dirty="0" smtClean="0">
                <a:solidFill>
                  <a:schemeClr val="tx1"/>
                </a:solidFill>
                <a:effectLst>
                  <a:outerShdw blurRad="38100" dist="38100" dir="2700000" algn="tl">
                    <a:srgbClr val="000000">
                      <a:alpha val="43137"/>
                    </a:srgbClr>
                  </a:outerShdw>
                </a:effectLst>
                <a:latin typeface="+mn-ea"/>
              </a:rPr>
              <a:t>なぜ</a:t>
            </a:r>
            <a:r>
              <a:rPr kumimoji="1" lang="en-US" altLang="ja-JP" sz="2000" dirty="0" smtClean="0">
                <a:effectLst>
                  <a:outerShdw blurRad="38100" dist="38100" dir="2700000" algn="tl">
                    <a:srgbClr val="000000">
                      <a:alpha val="43137"/>
                    </a:srgbClr>
                  </a:outerShdw>
                </a:effectLst>
                <a:latin typeface="+mn-ea"/>
              </a:rPr>
              <a:t>CSV</a:t>
            </a:r>
            <a:r>
              <a:rPr kumimoji="1" lang="ja-JP" altLang="en-US" sz="2000" dirty="0" smtClean="0">
                <a:effectLst>
                  <a:outerShdw blurRad="38100" dist="38100" dir="2700000" algn="tl">
                    <a:srgbClr val="000000">
                      <a:alpha val="43137"/>
                    </a:srgbClr>
                  </a:outerShdw>
                </a:effectLst>
                <a:latin typeface="+mn-ea"/>
              </a:rPr>
              <a:t>形式の</a:t>
            </a:r>
            <a:r>
              <a:rPr kumimoji="1" lang="ja-JP" altLang="en-US" sz="2000" dirty="0">
                <a:effectLst>
                  <a:outerShdw blurRad="38100" dist="38100" dir="2700000" algn="tl">
                    <a:srgbClr val="000000">
                      <a:alpha val="43137"/>
                    </a:srgbClr>
                  </a:outerShdw>
                </a:effectLst>
                <a:latin typeface="+mn-ea"/>
              </a:rPr>
              <a:t>データがオープンデータに適して</a:t>
            </a:r>
            <a:r>
              <a:rPr kumimoji="1" lang="ja-JP" altLang="en-US" sz="2000" dirty="0" smtClean="0">
                <a:effectLst>
                  <a:outerShdw blurRad="38100" dist="38100" dir="2700000" algn="tl">
                    <a:srgbClr val="000000">
                      <a:alpha val="43137"/>
                    </a:srgbClr>
                  </a:outerShdw>
                </a:effectLst>
                <a:latin typeface="+mn-ea"/>
              </a:rPr>
              <a:t>いるのか・</a:t>
            </a:r>
            <a:r>
              <a:rPr kumimoji="1" lang="ja-JP" altLang="en-US" sz="2000" dirty="0" smtClean="0">
                <a:solidFill>
                  <a:schemeClr val="tx1"/>
                </a:solidFill>
                <a:effectLst>
                  <a:outerShdw blurRad="38100" dist="38100" dir="2700000" algn="tl">
                    <a:srgbClr val="000000">
                      <a:alpha val="43137"/>
                    </a:srgbClr>
                  </a:outerShdw>
                </a:effectLst>
                <a:latin typeface="+mn-ea"/>
              </a:rPr>
              <a:t>・・　（続き）</a:t>
            </a:r>
            <a:endParaRPr kumimoji="1" lang="en-US" altLang="ja-JP" sz="2000" dirty="0" smtClean="0">
              <a:solidFill>
                <a:schemeClr val="tx1"/>
              </a:solidFill>
              <a:effectLst>
                <a:outerShdw blurRad="38100" dist="38100" dir="2700000" algn="tl">
                  <a:srgbClr val="000000">
                    <a:alpha val="43137"/>
                  </a:srgbClr>
                </a:outerShdw>
              </a:effectLst>
              <a:latin typeface="+mn-ea"/>
            </a:endParaRPr>
          </a:p>
        </p:txBody>
      </p:sp>
      <p:sp>
        <p:nvSpPr>
          <p:cNvPr id="3" name="楕円 2"/>
          <p:cNvSpPr/>
          <p:nvPr/>
        </p:nvSpPr>
        <p:spPr>
          <a:xfrm>
            <a:off x="5724128" y="1988840"/>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smtClean="0"/>
              <a:t>×</a:t>
            </a:r>
            <a:endParaRPr kumimoji="1" lang="ja-JP" altLang="en-US" sz="2400" b="1" dirty="0"/>
          </a:p>
        </p:txBody>
      </p:sp>
      <p:sp>
        <p:nvSpPr>
          <p:cNvPr id="18" name="楕円 17"/>
          <p:cNvSpPr/>
          <p:nvPr/>
        </p:nvSpPr>
        <p:spPr>
          <a:xfrm>
            <a:off x="5724128" y="278092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smtClean="0"/>
              <a:t>×</a:t>
            </a:r>
            <a:endParaRPr kumimoji="1" lang="ja-JP" altLang="en-US" sz="2400" b="1" dirty="0"/>
          </a:p>
        </p:txBody>
      </p:sp>
    </p:spTree>
    <p:extLst>
      <p:ext uri="{BB962C8B-B14F-4D97-AF65-F5344CB8AC3E}">
        <p14:creationId xmlns:p14="http://schemas.microsoft.com/office/powerpoint/2010/main" val="209868321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p:cNvPicPr>
            <a:picLocks noChangeAspect="1"/>
          </p:cNvPicPr>
          <p:nvPr/>
        </p:nvPicPr>
        <p:blipFill rotWithShape="1">
          <a:blip r:embed="rId3"/>
          <a:srcRect t="35090" r="38234" b="10430"/>
          <a:stretch/>
        </p:blipFill>
        <p:spPr>
          <a:xfrm>
            <a:off x="971600" y="3140967"/>
            <a:ext cx="5688632" cy="3190681"/>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smtClean="0"/>
              <a:t>(4) </a:t>
            </a:r>
            <a:r>
              <a:rPr lang="ja-JP" altLang="en-US" dirty="0"/>
              <a:t>よりオープンデータに適したデータにする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35</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smtClean="0">
                <a:latin typeface="+mn-ea"/>
                <a:ea typeface="+mn-ea"/>
              </a:rPr>
              <a:t>２．オープンデータを公開するための基本的な作業</a:t>
            </a:r>
            <a:endParaRPr lang="ja-JP" altLang="en-US" sz="1200" dirty="0">
              <a:latin typeface="+mn-ea"/>
              <a:ea typeface="+mn-ea"/>
            </a:endParaRPr>
          </a:p>
        </p:txBody>
      </p:sp>
      <p:sp>
        <p:nvSpPr>
          <p:cNvPr id="11" name="正方形/長方形 10"/>
          <p:cNvSpPr/>
          <p:nvPr/>
        </p:nvSpPr>
        <p:spPr>
          <a:xfrm>
            <a:off x="323528" y="1988840"/>
            <a:ext cx="1008112" cy="648072"/>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smtClean="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Excel</a:t>
            </a:r>
          </a:p>
          <a:p>
            <a:pPr algn="ctr"/>
            <a:r>
              <a:rPr lang="ja-JP" altLang="en-US" dirty="0" smtClean="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endPar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endParaRPr>
          </a:p>
        </p:txBody>
      </p:sp>
      <p:sp>
        <p:nvSpPr>
          <p:cNvPr id="14" name="正方形/長方形 13"/>
          <p:cNvSpPr/>
          <p:nvPr/>
        </p:nvSpPr>
        <p:spPr>
          <a:xfrm>
            <a:off x="5364088" y="6309320"/>
            <a:ext cx="331236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smtClean="0">
                <a:solidFill>
                  <a:srgbClr val="CC6600"/>
                </a:solidFill>
                <a:latin typeface="+mn-ea"/>
                <a:cs typeface="Meiryo UI" panose="020B0604030504040204" pitchFamily="50" charset="-128"/>
              </a:rPr>
              <a:t>機械</a:t>
            </a:r>
            <a:r>
              <a:rPr lang="ja-JP" altLang="en-US" b="1" dirty="0">
                <a:solidFill>
                  <a:srgbClr val="CC6600"/>
                </a:solidFill>
                <a:latin typeface="+mn-ea"/>
                <a:cs typeface="Meiryo UI" panose="020B0604030504040204" pitchFamily="50" charset="-128"/>
              </a:rPr>
              <a:t>判読にあまり適していません</a:t>
            </a:r>
          </a:p>
        </p:txBody>
      </p:sp>
      <p:sp>
        <p:nvSpPr>
          <p:cNvPr id="22" name="正方形/長方形 21"/>
          <p:cNvSpPr/>
          <p:nvPr/>
        </p:nvSpPr>
        <p:spPr>
          <a:xfrm>
            <a:off x="323528" y="1412776"/>
            <a:ext cx="8496944"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機械判読に適したファイル形式とは？</a:t>
            </a:r>
          </a:p>
        </p:txBody>
      </p:sp>
      <p:sp>
        <p:nvSpPr>
          <p:cNvPr id="23" name="テキスト ボックス 22"/>
          <p:cNvSpPr txBox="1"/>
          <p:nvPr/>
        </p:nvSpPr>
        <p:spPr>
          <a:xfrm>
            <a:off x="179512" y="908720"/>
            <a:ext cx="8784976" cy="432048"/>
          </a:xfrm>
          <a:prstGeom prst="rect">
            <a:avLst/>
          </a:prstGeom>
          <a:noFill/>
          <a:ln>
            <a:noFill/>
          </a:ln>
        </p:spPr>
        <p:txBody>
          <a:bodyPr wrap="square" rtlCol="0">
            <a:noAutofit/>
          </a:bodyPr>
          <a:lstStyle/>
          <a:p>
            <a:r>
              <a:rPr kumimoji="1" lang="ja-JP" altLang="en-US" sz="2000" dirty="0" smtClean="0">
                <a:solidFill>
                  <a:schemeClr val="tx1"/>
                </a:solidFill>
                <a:effectLst>
                  <a:outerShdw blurRad="38100" dist="38100" dir="2700000" algn="tl">
                    <a:srgbClr val="000000">
                      <a:alpha val="43137"/>
                    </a:srgbClr>
                  </a:outerShdw>
                </a:effectLst>
                <a:latin typeface="+mn-ea"/>
              </a:rPr>
              <a:t>なぜ</a:t>
            </a:r>
            <a:r>
              <a:rPr kumimoji="1" lang="en-US" altLang="ja-JP" sz="2000" dirty="0" smtClean="0">
                <a:effectLst>
                  <a:outerShdw blurRad="38100" dist="38100" dir="2700000" algn="tl">
                    <a:srgbClr val="000000">
                      <a:alpha val="43137"/>
                    </a:srgbClr>
                  </a:outerShdw>
                </a:effectLst>
                <a:latin typeface="+mn-ea"/>
              </a:rPr>
              <a:t>CSV</a:t>
            </a:r>
            <a:r>
              <a:rPr kumimoji="1" lang="ja-JP" altLang="en-US" sz="2000" dirty="0" smtClean="0">
                <a:effectLst>
                  <a:outerShdw blurRad="38100" dist="38100" dir="2700000" algn="tl">
                    <a:srgbClr val="000000">
                      <a:alpha val="43137"/>
                    </a:srgbClr>
                  </a:outerShdw>
                </a:effectLst>
                <a:latin typeface="+mn-ea"/>
              </a:rPr>
              <a:t>形式の</a:t>
            </a:r>
            <a:r>
              <a:rPr kumimoji="1" lang="ja-JP" altLang="en-US" sz="2000" dirty="0">
                <a:effectLst>
                  <a:outerShdw blurRad="38100" dist="38100" dir="2700000" algn="tl">
                    <a:srgbClr val="000000">
                      <a:alpha val="43137"/>
                    </a:srgbClr>
                  </a:outerShdw>
                </a:effectLst>
                <a:latin typeface="+mn-ea"/>
              </a:rPr>
              <a:t>データがオープンデータに適して</a:t>
            </a:r>
            <a:r>
              <a:rPr kumimoji="1" lang="ja-JP" altLang="en-US" sz="2000" dirty="0" smtClean="0">
                <a:effectLst>
                  <a:outerShdw blurRad="38100" dist="38100" dir="2700000" algn="tl">
                    <a:srgbClr val="000000">
                      <a:alpha val="43137"/>
                    </a:srgbClr>
                  </a:outerShdw>
                </a:effectLst>
                <a:latin typeface="+mn-ea"/>
              </a:rPr>
              <a:t>いるのか・</a:t>
            </a:r>
            <a:r>
              <a:rPr kumimoji="1" lang="ja-JP" altLang="en-US" sz="2000" dirty="0" smtClean="0">
                <a:solidFill>
                  <a:schemeClr val="tx1"/>
                </a:solidFill>
                <a:effectLst>
                  <a:outerShdw blurRad="38100" dist="38100" dir="2700000" algn="tl">
                    <a:srgbClr val="000000">
                      <a:alpha val="43137"/>
                    </a:srgbClr>
                  </a:outerShdw>
                </a:effectLst>
                <a:latin typeface="+mn-ea"/>
              </a:rPr>
              <a:t>・・　（続き）</a:t>
            </a:r>
            <a:endParaRPr kumimoji="1" lang="en-US" altLang="ja-JP" sz="2000" dirty="0" smtClean="0">
              <a:solidFill>
                <a:schemeClr val="tx1"/>
              </a:solidFill>
              <a:effectLst>
                <a:outerShdw blurRad="38100" dist="38100" dir="2700000" algn="tl">
                  <a:srgbClr val="000000">
                    <a:alpha val="43137"/>
                  </a:srgbClr>
                </a:outerShdw>
              </a:effectLst>
              <a:latin typeface="+mn-ea"/>
            </a:endParaRPr>
          </a:p>
        </p:txBody>
      </p:sp>
      <p:sp>
        <p:nvSpPr>
          <p:cNvPr id="13" name="正方形/長方形 12"/>
          <p:cNvSpPr/>
          <p:nvPr/>
        </p:nvSpPr>
        <p:spPr>
          <a:xfrm>
            <a:off x="1403648" y="1916832"/>
            <a:ext cx="7488832"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ファイルの中身を読むには、専用のアプリ（</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ソフト）が必要となります。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人が見やすい表にするために、各種編集を行なっている場合、コンピュータが、各セルに何が入力されているか判断するためには、手間がかかります。</a:t>
            </a:r>
          </a:p>
        </p:txBody>
      </p:sp>
      <p:sp>
        <p:nvSpPr>
          <p:cNvPr id="20" name="右矢印 19"/>
          <p:cNvSpPr/>
          <p:nvPr/>
        </p:nvSpPr>
        <p:spPr>
          <a:xfrm>
            <a:off x="4355976" y="6309320"/>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楕円 20"/>
          <p:cNvSpPr/>
          <p:nvPr/>
        </p:nvSpPr>
        <p:spPr>
          <a:xfrm>
            <a:off x="4860032" y="6309320"/>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角丸四角形吹き出し 16"/>
          <p:cNvSpPr/>
          <p:nvPr/>
        </p:nvSpPr>
        <p:spPr>
          <a:xfrm>
            <a:off x="3491880" y="4365104"/>
            <a:ext cx="5472608" cy="1224136"/>
          </a:xfrm>
          <a:prstGeom prst="wedgeRoundRectCallout">
            <a:avLst>
              <a:gd name="adj1" fmla="val 6637"/>
              <a:gd name="adj2" fmla="val -75501"/>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en-US" altLang="ja-JP" sz="1600" dirty="0">
                <a:solidFill>
                  <a:schemeClr val="tx1"/>
                </a:solidFill>
                <a:latin typeface="+mn-ea"/>
              </a:rPr>
              <a:t>(</a:t>
            </a:r>
            <a:r>
              <a:rPr kumimoji="1" lang="ja-JP" altLang="en-US" sz="1600" dirty="0">
                <a:solidFill>
                  <a:schemeClr val="tx1"/>
                </a:solidFill>
                <a:latin typeface="+mn-ea"/>
              </a:rPr>
              <a:t>例</a:t>
            </a:r>
            <a:r>
              <a:rPr kumimoji="1" lang="en-US" altLang="ja-JP" sz="1600" dirty="0">
                <a:solidFill>
                  <a:schemeClr val="tx1"/>
                </a:solidFill>
                <a:latin typeface="+mn-ea"/>
              </a:rPr>
              <a:t>)</a:t>
            </a:r>
          </a:p>
          <a:p>
            <a:r>
              <a:rPr kumimoji="1" lang="ja-JP" altLang="en-US" sz="1600" dirty="0">
                <a:solidFill>
                  <a:schemeClr val="tx1"/>
                </a:solidFill>
                <a:latin typeface="+mn-ea"/>
              </a:rPr>
              <a:t>・表の欄外に情報を付ける（表のタイトルや日付など）</a:t>
            </a:r>
            <a:endParaRPr kumimoji="1" lang="en-US" altLang="ja-JP" sz="1600" dirty="0">
              <a:solidFill>
                <a:schemeClr val="tx1"/>
              </a:solidFill>
              <a:latin typeface="+mn-ea"/>
            </a:endParaRPr>
          </a:p>
          <a:p>
            <a:r>
              <a:rPr kumimoji="1" lang="ja-JP" altLang="en-US" sz="1600" dirty="0">
                <a:solidFill>
                  <a:schemeClr val="tx1"/>
                </a:solidFill>
                <a:latin typeface="+mn-ea"/>
              </a:rPr>
              <a:t>・複数の行や列で共通する情報をあらわすためにセルを結合する</a:t>
            </a:r>
            <a:endParaRPr kumimoji="1" lang="en-US" altLang="ja-JP" sz="1600" dirty="0">
              <a:solidFill>
                <a:schemeClr val="tx1"/>
              </a:solidFill>
              <a:latin typeface="+mn-ea"/>
            </a:endParaRPr>
          </a:p>
          <a:p>
            <a:r>
              <a:rPr kumimoji="1" lang="ja-JP" altLang="en-US" sz="1600" dirty="0">
                <a:solidFill>
                  <a:schemeClr val="tx1"/>
                </a:solidFill>
                <a:latin typeface="+mn-ea"/>
              </a:rPr>
              <a:t>・各項目の見出しを</a:t>
            </a:r>
            <a:r>
              <a:rPr kumimoji="1" lang="en-US" altLang="ja-JP" sz="1600" dirty="0">
                <a:solidFill>
                  <a:schemeClr val="tx1"/>
                </a:solidFill>
                <a:latin typeface="+mn-ea"/>
              </a:rPr>
              <a:t>2</a:t>
            </a:r>
            <a:r>
              <a:rPr kumimoji="1" lang="ja-JP" altLang="en-US" sz="1600" dirty="0">
                <a:solidFill>
                  <a:schemeClr val="tx1"/>
                </a:solidFill>
                <a:latin typeface="+mn-ea"/>
              </a:rPr>
              <a:t>行にしてグループ化する（セルを結合する）</a:t>
            </a:r>
          </a:p>
        </p:txBody>
      </p:sp>
      <p:sp>
        <p:nvSpPr>
          <p:cNvPr id="19" name="正方形/長方形 18"/>
          <p:cNvSpPr/>
          <p:nvPr/>
        </p:nvSpPr>
        <p:spPr>
          <a:xfrm>
            <a:off x="539552" y="2924944"/>
            <a:ext cx="1728192" cy="64807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smtClean="0">
                <a:latin typeface="+mn-ea"/>
              </a:rPr>
              <a:t>Excel</a:t>
            </a:r>
            <a:r>
              <a:rPr kumimoji="1" lang="ja-JP" altLang="en-US" sz="2000" dirty="0" smtClean="0">
                <a:latin typeface="+mn-ea"/>
              </a:rPr>
              <a:t>形式の</a:t>
            </a:r>
            <a:endParaRPr kumimoji="1" lang="en-US" altLang="ja-JP" sz="2000" dirty="0" smtClean="0">
              <a:latin typeface="+mn-ea"/>
            </a:endParaRPr>
          </a:p>
          <a:p>
            <a:pPr algn="ctr"/>
            <a:r>
              <a:rPr kumimoji="1" lang="ja-JP" altLang="en-US" sz="2000" dirty="0" smtClean="0">
                <a:latin typeface="+mn-ea"/>
              </a:rPr>
              <a:t>データの例</a:t>
            </a:r>
            <a:endParaRPr kumimoji="1" lang="ja-JP" altLang="en-US" sz="2000" dirty="0">
              <a:latin typeface="+mn-ea"/>
            </a:endParaRPr>
          </a:p>
        </p:txBody>
      </p:sp>
    </p:spTree>
    <p:extLst>
      <p:ext uri="{BB962C8B-B14F-4D97-AF65-F5344CB8AC3E}">
        <p14:creationId xmlns:p14="http://schemas.microsoft.com/office/powerpoint/2010/main" val="428172494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p:cNvSpPr/>
          <p:nvPr/>
        </p:nvSpPr>
        <p:spPr>
          <a:xfrm>
            <a:off x="1475656" y="4221088"/>
            <a:ext cx="5760640" cy="2160240"/>
          </a:xfrm>
          <a:prstGeom prst="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zh-TW" altLang="en-US" sz="1600" dirty="0">
                <a:solidFill>
                  <a:schemeClr val="tx1"/>
                </a:solidFill>
                <a:latin typeface="ＭＳ ゴシック" panose="020B0609070205080204" pitchFamily="49" charset="-128"/>
                <a:ea typeface="ＭＳ ゴシック" panose="020B0609070205080204" pitchFamily="49" charset="-128"/>
              </a:rPr>
              <a:t>大字名</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常住人口</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出生</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死亡</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転出</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転居</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,5197,13,32,86,166,-4</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,2437,8,22,56,101,-5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,2760,5,10,30,65,1</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,5698,7,23,29,145,-3</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,2637,3,15,9,90,-5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,3061,4,8,20,55,2</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合計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,10895,20,55,115,311,-7</a:t>
            </a:r>
          </a:p>
        </p:txBody>
      </p:sp>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smtClean="0"/>
              <a:t>(4) </a:t>
            </a:r>
            <a:r>
              <a:rPr lang="ja-JP" altLang="en-US" dirty="0"/>
              <a:t>よりオープンデータに適したデータにする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36</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smtClean="0">
                <a:latin typeface="+mn-ea"/>
                <a:ea typeface="+mn-ea"/>
              </a:rPr>
              <a:t>２．オープンデータを公開するための基本的な作業</a:t>
            </a:r>
            <a:endParaRPr lang="ja-JP" altLang="en-US" sz="1200" dirty="0">
              <a:latin typeface="+mn-ea"/>
              <a:ea typeface="+mn-ea"/>
            </a:endParaRPr>
          </a:p>
        </p:txBody>
      </p:sp>
      <p:sp>
        <p:nvSpPr>
          <p:cNvPr id="11" name="正方形/長方形 10"/>
          <p:cNvSpPr/>
          <p:nvPr/>
        </p:nvSpPr>
        <p:spPr>
          <a:xfrm>
            <a:off x="323528" y="1916832"/>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CSV</a:t>
            </a: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3" name="正方形/長方形 12"/>
          <p:cNvSpPr/>
          <p:nvPr/>
        </p:nvSpPr>
        <p:spPr>
          <a:xfrm>
            <a:off x="1547664" y="2420888"/>
            <a:ext cx="7344816" cy="136815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各列にどのような情報が入っているかが明確で、</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行</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データという構造のため、コンピュータが、どの列に何が入力されているかを判断しやすくなっています。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smtClean="0">
                <a:solidFill>
                  <a:schemeClr val="tx1"/>
                </a:solidFill>
                <a:latin typeface="+mn-ea"/>
                <a:cs typeface="Meiryo UI" panose="020B0604030504040204" pitchFamily="50" charset="-128"/>
              </a:rPr>
              <a:t>項目</a:t>
            </a:r>
            <a:r>
              <a:rPr lang="ja-JP" altLang="en-US" dirty="0">
                <a:solidFill>
                  <a:schemeClr val="tx1"/>
                </a:solidFill>
                <a:latin typeface="+mn-ea"/>
                <a:cs typeface="Meiryo UI" panose="020B0604030504040204" pitchFamily="50" charset="-128"/>
              </a:rPr>
              <a:t>の見出しと内容が異なる行に入力されていることから、コンピュータが内容のみ</a:t>
            </a:r>
            <a:r>
              <a:rPr lang="ja-JP" altLang="en-US" dirty="0" smtClean="0">
                <a:solidFill>
                  <a:schemeClr val="tx1"/>
                </a:solidFill>
                <a:latin typeface="+mn-ea"/>
                <a:cs typeface="Meiryo UI" panose="020B0604030504040204" pitchFamily="50" charset="-128"/>
              </a:rPr>
              <a:t>を読み取ることが容易</a:t>
            </a:r>
            <a:r>
              <a:rPr lang="ja-JP" altLang="en-US" dirty="0">
                <a:solidFill>
                  <a:schemeClr val="tx1"/>
                </a:solidFill>
                <a:latin typeface="+mn-ea"/>
                <a:cs typeface="Meiryo UI" panose="020B0604030504040204" pitchFamily="50" charset="-128"/>
              </a:rPr>
              <a:t>になっています。</a:t>
            </a:r>
          </a:p>
        </p:txBody>
      </p:sp>
      <p:sp>
        <p:nvSpPr>
          <p:cNvPr id="21" name="正方形/長方形 20"/>
          <p:cNvSpPr/>
          <p:nvPr/>
        </p:nvSpPr>
        <p:spPr>
          <a:xfrm>
            <a:off x="323528" y="1412776"/>
            <a:ext cx="8496944"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機械判読に適したファイル形式とは？</a:t>
            </a:r>
          </a:p>
        </p:txBody>
      </p:sp>
      <p:sp>
        <p:nvSpPr>
          <p:cNvPr id="22" name="テキスト ボックス 21"/>
          <p:cNvSpPr txBox="1"/>
          <p:nvPr/>
        </p:nvSpPr>
        <p:spPr>
          <a:xfrm>
            <a:off x="179512" y="908720"/>
            <a:ext cx="8784976" cy="432048"/>
          </a:xfrm>
          <a:prstGeom prst="rect">
            <a:avLst/>
          </a:prstGeom>
          <a:noFill/>
          <a:ln>
            <a:noFill/>
          </a:ln>
        </p:spPr>
        <p:txBody>
          <a:bodyPr wrap="square" rtlCol="0">
            <a:noAutofit/>
          </a:bodyPr>
          <a:lstStyle/>
          <a:p>
            <a:r>
              <a:rPr kumimoji="1" lang="ja-JP" altLang="en-US" sz="2000" dirty="0" smtClean="0">
                <a:solidFill>
                  <a:schemeClr val="tx1"/>
                </a:solidFill>
                <a:effectLst>
                  <a:outerShdw blurRad="38100" dist="38100" dir="2700000" algn="tl">
                    <a:srgbClr val="000000">
                      <a:alpha val="43137"/>
                    </a:srgbClr>
                  </a:outerShdw>
                </a:effectLst>
                <a:latin typeface="+mn-ea"/>
              </a:rPr>
              <a:t>なぜ</a:t>
            </a:r>
            <a:r>
              <a:rPr kumimoji="1" lang="en-US" altLang="ja-JP" sz="2000" dirty="0" smtClean="0">
                <a:effectLst>
                  <a:outerShdw blurRad="38100" dist="38100" dir="2700000" algn="tl">
                    <a:srgbClr val="000000">
                      <a:alpha val="43137"/>
                    </a:srgbClr>
                  </a:outerShdw>
                </a:effectLst>
                <a:latin typeface="+mn-ea"/>
              </a:rPr>
              <a:t>CSV</a:t>
            </a:r>
            <a:r>
              <a:rPr kumimoji="1" lang="ja-JP" altLang="en-US" sz="2000" dirty="0" smtClean="0">
                <a:effectLst>
                  <a:outerShdw blurRad="38100" dist="38100" dir="2700000" algn="tl">
                    <a:srgbClr val="000000">
                      <a:alpha val="43137"/>
                    </a:srgbClr>
                  </a:outerShdw>
                </a:effectLst>
                <a:latin typeface="+mn-ea"/>
              </a:rPr>
              <a:t>形式の</a:t>
            </a:r>
            <a:r>
              <a:rPr kumimoji="1" lang="ja-JP" altLang="en-US" sz="2000" dirty="0">
                <a:effectLst>
                  <a:outerShdw blurRad="38100" dist="38100" dir="2700000" algn="tl">
                    <a:srgbClr val="000000">
                      <a:alpha val="43137"/>
                    </a:srgbClr>
                  </a:outerShdw>
                </a:effectLst>
                <a:latin typeface="+mn-ea"/>
              </a:rPr>
              <a:t>データがオープンデータに適して</a:t>
            </a:r>
            <a:r>
              <a:rPr kumimoji="1" lang="ja-JP" altLang="en-US" sz="2000" dirty="0" smtClean="0">
                <a:effectLst>
                  <a:outerShdw blurRad="38100" dist="38100" dir="2700000" algn="tl">
                    <a:srgbClr val="000000">
                      <a:alpha val="43137"/>
                    </a:srgbClr>
                  </a:outerShdw>
                </a:effectLst>
                <a:latin typeface="+mn-ea"/>
              </a:rPr>
              <a:t>いるのか・</a:t>
            </a:r>
            <a:r>
              <a:rPr kumimoji="1" lang="ja-JP" altLang="en-US" sz="2000" dirty="0" smtClean="0">
                <a:solidFill>
                  <a:schemeClr val="tx1"/>
                </a:solidFill>
                <a:effectLst>
                  <a:outerShdw blurRad="38100" dist="38100" dir="2700000" algn="tl">
                    <a:srgbClr val="000000">
                      <a:alpha val="43137"/>
                    </a:srgbClr>
                  </a:outerShdw>
                </a:effectLst>
                <a:latin typeface="+mn-ea"/>
              </a:rPr>
              <a:t>・・　（続き）</a:t>
            </a:r>
            <a:endParaRPr kumimoji="1" lang="en-US" altLang="ja-JP" sz="2000" dirty="0" smtClean="0">
              <a:solidFill>
                <a:schemeClr val="tx1"/>
              </a:solidFill>
              <a:effectLst>
                <a:outerShdw blurRad="38100" dist="38100" dir="2700000" algn="tl">
                  <a:srgbClr val="000000">
                    <a:alpha val="43137"/>
                  </a:srgbClr>
                </a:outerShdw>
              </a:effectLst>
              <a:latin typeface="+mn-ea"/>
            </a:endParaRPr>
          </a:p>
        </p:txBody>
      </p:sp>
      <p:sp>
        <p:nvSpPr>
          <p:cNvPr id="23" name="正方形/長方形 22"/>
          <p:cNvSpPr/>
          <p:nvPr/>
        </p:nvSpPr>
        <p:spPr>
          <a:xfrm>
            <a:off x="1403648" y="1916832"/>
            <a:ext cx="7560840"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形式のファイル</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は、各領域（セル）をカンマ「</a:t>
            </a:r>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」で区切った</a:t>
            </a:r>
            <a:r>
              <a:rPr lang="ja-JP" altLang="en-US"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テキストファイルです。</a:t>
            </a:r>
            <a:endParaRPr lang="en-US" altLang="ja-JP"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p:cNvSpPr/>
          <p:nvPr/>
        </p:nvSpPr>
        <p:spPr>
          <a:xfrm>
            <a:off x="1259632" y="3717032"/>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smtClean="0">
                <a:latin typeface="+mn-ea"/>
              </a:rPr>
              <a:t>CSV</a:t>
            </a:r>
            <a:r>
              <a:rPr kumimoji="1" lang="ja-JP" altLang="en-US" sz="2000" dirty="0" smtClean="0">
                <a:latin typeface="+mn-ea"/>
              </a:rPr>
              <a:t>形式のデータの例</a:t>
            </a:r>
            <a:endParaRPr kumimoji="1" lang="ja-JP" altLang="en-US" sz="2000" dirty="0">
              <a:latin typeface="+mn-ea"/>
            </a:endParaRPr>
          </a:p>
        </p:txBody>
      </p:sp>
      <p:sp>
        <p:nvSpPr>
          <p:cNvPr id="18" name="正方形/長方形 17"/>
          <p:cNvSpPr/>
          <p:nvPr/>
        </p:nvSpPr>
        <p:spPr>
          <a:xfrm>
            <a:off x="6444208" y="5805264"/>
            <a:ext cx="2520280"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smtClean="0">
                <a:solidFill>
                  <a:srgbClr val="CC6600"/>
                </a:solidFill>
                <a:latin typeface="+mn-ea"/>
                <a:cs typeface="Meiryo UI" panose="020B0604030504040204" pitchFamily="50" charset="-128"/>
              </a:rPr>
              <a:t>機械</a:t>
            </a:r>
            <a:r>
              <a:rPr lang="ja-JP" altLang="en-US" b="1" dirty="0">
                <a:solidFill>
                  <a:srgbClr val="CC6600"/>
                </a:solidFill>
                <a:latin typeface="+mn-ea"/>
                <a:cs typeface="Meiryo UI" panose="020B0604030504040204" pitchFamily="50" charset="-128"/>
              </a:rPr>
              <a:t>判読に適しています</a:t>
            </a:r>
          </a:p>
        </p:txBody>
      </p:sp>
      <p:sp>
        <p:nvSpPr>
          <p:cNvPr id="14" name="右矢印 13"/>
          <p:cNvSpPr/>
          <p:nvPr/>
        </p:nvSpPr>
        <p:spPr>
          <a:xfrm>
            <a:off x="5436096" y="5805264"/>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p:nvSpPr>
        <p:spPr>
          <a:xfrm>
            <a:off x="5940152" y="580526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a:t>
            </a:r>
            <a:endParaRPr kumimoji="1" lang="ja-JP" altLang="en-US" sz="2400" b="1" dirty="0"/>
          </a:p>
        </p:txBody>
      </p:sp>
    </p:spTree>
    <p:extLst>
      <p:ext uri="{BB962C8B-B14F-4D97-AF65-F5344CB8AC3E}">
        <p14:creationId xmlns:p14="http://schemas.microsoft.com/office/powerpoint/2010/main" val="313903658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831980"/>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smtClean="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smtClean="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smtClean="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smtClean="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smtClean="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smtClean="0">
                <a:solidFill>
                  <a:schemeClr val="tx1"/>
                </a:solidFill>
                <a:latin typeface="ＭＳ ゴシック" panose="020B0609070205080204" pitchFamily="49" charset="-128"/>
                <a:ea typeface="ＭＳ ゴシック" panose="020B0609070205080204" pitchFamily="49" charset="-128"/>
              </a:rPr>
              <a:t>青　森</a:t>
            </a:r>
            <a:r>
              <a:rPr kumimoji="1" lang="en-US" altLang="ja-JP" sz="2800" dirty="0" smtClean="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smtClean="0">
                <a:solidFill>
                  <a:schemeClr val="tx1"/>
                </a:solidFill>
                <a:latin typeface="ＭＳ ゴシック" panose="020B0609070205080204" pitchFamily="49" charset="-128"/>
                <a:ea typeface="ＭＳ ゴシック" panose="020B0609070205080204" pitchFamily="49" charset="-128"/>
              </a:rPr>
              <a:t>　・・・</a:t>
            </a:r>
            <a:endParaRPr kumimoji="1" lang="ja-JP" altLang="en-US" sz="2800" dirty="0">
              <a:solidFill>
                <a:schemeClr val="tx1"/>
              </a:solidFill>
              <a:latin typeface="ＭＳ ゴシック" panose="020B0609070205080204" pitchFamily="49" charset="-128"/>
              <a:ea typeface="ＭＳ ゴシック" panose="020B0609070205080204" pitchFamily="49" charset="-128"/>
            </a:endParaRPr>
          </a:p>
        </p:txBody>
      </p:sp>
      <p:sp>
        <p:nvSpPr>
          <p:cNvPr id="2" name="タイトル 1"/>
          <p:cNvSpPr>
            <a:spLocks noGrp="1"/>
          </p:cNvSpPr>
          <p:nvPr>
            <p:ph type="title"/>
          </p:nvPr>
        </p:nvSpPr>
        <p:spPr/>
        <p:txBody>
          <a:bodyPr>
            <a:normAutofit/>
          </a:bodyPr>
          <a:lstStyle/>
          <a:p>
            <a:r>
              <a:rPr lang="en-US" altLang="ja-JP" dirty="0" smtClean="0"/>
              <a:t>(4) </a:t>
            </a:r>
            <a:r>
              <a:rPr lang="ja-JP" altLang="en-US" dirty="0"/>
              <a:t>よりオープンデータに適したデータにする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37</a:t>
            </a:fld>
            <a:endParaRPr kumimoji="1" lang="ja-JP" altLang="en-US"/>
          </a:p>
        </p:txBody>
      </p:sp>
      <p:sp>
        <p:nvSpPr>
          <p:cNvPr id="6" name="楕円 5"/>
          <p:cNvSpPr/>
          <p:nvPr/>
        </p:nvSpPr>
        <p:spPr>
          <a:xfrm>
            <a:off x="899592" y="3336036"/>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491880" y="3264028"/>
            <a:ext cx="79208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吹き出し 11"/>
          <p:cNvSpPr/>
          <p:nvPr/>
        </p:nvSpPr>
        <p:spPr>
          <a:xfrm>
            <a:off x="179512" y="4272140"/>
            <a:ext cx="3240360" cy="885052"/>
          </a:xfrm>
          <a:prstGeom prst="wedgeRoundRectCallout">
            <a:avLst>
              <a:gd name="adj1" fmla="val -9942"/>
              <a:gd name="adj2" fmla="val -90477"/>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smtClean="0">
                <a:solidFill>
                  <a:schemeClr val="tx1"/>
                </a:solidFill>
                <a:latin typeface="+mn-ea"/>
                <a:cs typeface="Meiryo UI" panose="020B0604030504040204" pitchFamily="50" charset="-128"/>
              </a:rPr>
              <a:t>見やすくするために、間に空白を入れていませんか？</a:t>
            </a:r>
            <a:endParaRPr lang="ja-JP" altLang="en-US" dirty="0">
              <a:solidFill>
                <a:schemeClr val="tx1"/>
              </a:solidFill>
              <a:latin typeface="+mn-ea"/>
              <a:cs typeface="Meiryo UI" panose="020B0604030504040204" pitchFamily="50" charset="-128"/>
            </a:endParaRPr>
          </a:p>
        </p:txBody>
      </p:sp>
      <p:sp>
        <p:nvSpPr>
          <p:cNvPr id="13" name="角丸四角形吹き出し 12"/>
          <p:cNvSpPr/>
          <p:nvPr/>
        </p:nvSpPr>
        <p:spPr>
          <a:xfrm>
            <a:off x="3923928" y="4272140"/>
            <a:ext cx="4032448" cy="885052"/>
          </a:xfrm>
          <a:prstGeom prst="wedgeRoundRectCallout">
            <a:avLst>
              <a:gd name="adj1" fmla="val -47236"/>
              <a:gd name="adj2" fmla="val -102359"/>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smtClean="0">
                <a:solidFill>
                  <a:schemeClr val="tx1"/>
                </a:solidFill>
                <a:latin typeface="+mn-ea"/>
                <a:cs typeface="Meiryo UI" panose="020B0604030504040204" pitchFamily="50" charset="-128"/>
              </a:rPr>
              <a:t>例えば数値が取得されていない場合に、代わりの文字を入れていませんか？</a:t>
            </a:r>
            <a:endParaRPr lang="ja-JP" altLang="en-US" dirty="0">
              <a:solidFill>
                <a:schemeClr val="tx1"/>
              </a:solidFill>
              <a:latin typeface="+mn-ea"/>
              <a:cs typeface="Meiryo UI" panose="020B0604030504040204" pitchFamily="50" charset="-128"/>
            </a:endParaRPr>
          </a:p>
        </p:txBody>
      </p:sp>
      <p:sp>
        <p:nvSpPr>
          <p:cNvPr id="14" name="正方形/長方形 13"/>
          <p:cNvSpPr/>
          <p:nvPr/>
        </p:nvSpPr>
        <p:spPr>
          <a:xfrm>
            <a:off x="899592" y="5733256"/>
            <a:ext cx="7272808"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「機械判読しやすい」という観点からは、このような編集は行なわないほうが、より使いやすいデータとなります。</a:t>
            </a:r>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smtClean="0">
                <a:latin typeface="+mn-ea"/>
                <a:ea typeface="+mn-ea"/>
              </a:rPr>
              <a:t>２．オープンデータを公開するための基本的な作業</a:t>
            </a:r>
            <a:endParaRPr lang="ja-JP" altLang="en-US" sz="1200" dirty="0">
              <a:latin typeface="+mn-ea"/>
              <a:ea typeface="+mn-ea"/>
            </a:endParaRPr>
          </a:p>
        </p:txBody>
      </p:sp>
      <p:sp>
        <p:nvSpPr>
          <p:cNvPr id="16" name="下矢印 15"/>
          <p:cNvSpPr/>
          <p:nvPr/>
        </p:nvSpPr>
        <p:spPr>
          <a:xfrm>
            <a:off x="2699792" y="5373216"/>
            <a:ext cx="3744416" cy="360040"/>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539552" y="1844824"/>
            <a:ext cx="8352928"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6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sz="16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形式でも</a:t>
            </a: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、情報の記載方法によって、機械判読に適さなくなってしまう場合があります。</a:t>
            </a:r>
          </a:p>
        </p:txBody>
      </p:sp>
      <p:sp>
        <p:nvSpPr>
          <p:cNvPr id="44" name="正方形/長方形 43"/>
          <p:cNvSpPr/>
          <p:nvPr/>
        </p:nvSpPr>
        <p:spPr>
          <a:xfrm>
            <a:off x="323528" y="1412776"/>
            <a:ext cx="8496944"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機械判読に適したファイル形式とは？</a:t>
            </a:r>
          </a:p>
        </p:txBody>
      </p:sp>
      <p:sp>
        <p:nvSpPr>
          <p:cNvPr id="45" name="テキスト ボックス 44"/>
          <p:cNvSpPr txBox="1"/>
          <p:nvPr/>
        </p:nvSpPr>
        <p:spPr>
          <a:xfrm>
            <a:off x="179512" y="908720"/>
            <a:ext cx="8784976" cy="432048"/>
          </a:xfrm>
          <a:prstGeom prst="rect">
            <a:avLst/>
          </a:prstGeom>
          <a:noFill/>
          <a:ln>
            <a:noFill/>
          </a:ln>
        </p:spPr>
        <p:txBody>
          <a:bodyPr wrap="square" rtlCol="0">
            <a:noAutofit/>
          </a:bodyPr>
          <a:lstStyle/>
          <a:p>
            <a:r>
              <a:rPr kumimoji="1" lang="ja-JP" altLang="en-US" sz="2000" dirty="0" smtClean="0">
                <a:solidFill>
                  <a:schemeClr val="tx1"/>
                </a:solidFill>
                <a:effectLst>
                  <a:outerShdw blurRad="38100" dist="38100" dir="2700000" algn="tl">
                    <a:srgbClr val="000000">
                      <a:alpha val="43137"/>
                    </a:srgbClr>
                  </a:outerShdw>
                </a:effectLst>
                <a:latin typeface="+mn-ea"/>
              </a:rPr>
              <a:t>なぜ</a:t>
            </a:r>
            <a:r>
              <a:rPr kumimoji="1" lang="en-US" altLang="ja-JP" sz="2000" dirty="0" smtClean="0">
                <a:effectLst>
                  <a:outerShdw blurRad="38100" dist="38100" dir="2700000" algn="tl">
                    <a:srgbClr val="000000">
                      <a:alpha val="43137"/>
                    </a:srgbClr>
                  </a:outerShdw>
                </a:effectLst>
                <a:latin typeface="+mn-ea"/>
              </a:rPr>
              <a:t>CSV</a:t>
            </a:r>
            <a:r>
              <a:rPr kumimoji="1" lang="ja-JP" altLang="en-US" sz="2000" dirty="0" smtClean="0">
                <a:effectLst>
                  <a:outerShdw blurRad="38100" dist="38100" dir="2700000" algn="tl">
                    <a:srgbClr val="000000">
                      <a:alpha val="43137"/>
                    </a:srgbClr>
                  </a:outerShdw>
                </a:effectLst>
                <a:latin typeface="+mn-ea"/>
              </a:rPr>
              <a:t>形式の</a:t>
            </a:r>
            <a:r>
              <a:rPr kumimoji="1" lang="ja-JP" altLang="en-US" sz="2000" dirty="0">
                <a:effectLst>
                  <a:outerShdw blurRad="38100" dist="38100" dir="2700000" algn="tl">
                    <a:srgbClr val="000000">
                      <a:alpha val="43137"/>
                    </a:srgbClr>
                  </a:outerShdw>
                </a:effectLst>
                <a:latin typeface="+mn-ea"/>
              </a:rPr>
              <a:t>データがオープンデータに適して</a:t>
            </a:r>
            <a:r>
              <a:rPr kumimoji="1" lang="ja-JP" altLang="en-US" sz="2000" dirty="0" smtClean="0">
                <a:effectLst>
                  <a:outerShdw blurRad="38100" dist="38100" dir="2700000" algn="tl">
                    <a:srgbClr val="000000">
                      <a:alpha val="43137"/>
                    </a:srgbClr>
                  </a:outerShdw>
                </a:effectLst>
                <a:latin typeface="+mn-ea"/>
              </a:rPr>
              <a:t>いるのか・</a:t>
            </a:r>
            <a:r>
              <a:rPr kumimoji="1" lang="ja-JP" altLang="en-US" sz="2000" dirty="0" smtClean="0">
                <a:solidFill>
                  <a:schemeClr val="tx1"/>
                </a:solidFill>
                <a:effectLst>
                  <a:outerShdw blurRad="38100" dist="38100" dir="2700000" algn="tl">
                    <a:srgbClr val="000000">
                      <a:alpha val="43137"/>
                    </a:srgbClr>
                  </a:outerShdw>
                </a:effectLst>
                <a:latin typeface="+mn-ea"/>
              </a:rPr>
              <a:t>・・　（続き）</a:t>
            </a:r>
            <a:endParaRPr kumimoji="1" lang="en-US" altLang="ja-JP" sz="2000" dirty="0" smtClean="0">
              <a:solidFill>
                <a:schemeClr val="tx1"/>
              </a:solidFill>
              <a:effectLst>
                <a:outerShdw blurRad="38100" dist="38100" dir="2700000" algn="tl">
                  <a:srgbClr val="000000">
                    <a:alpha val="43137"/>
                  </a:srgbClr>
                </a:outerShdw>
              </a:effectLst>
              <a:latin typeface="+mn-ea"/>
            </a:endParaRPr>
          </a:p>
        </p:txBody>
      </p:sp>
      <p:sp>
        <p:nvSpPr>
          <p:cNvPr id="46" name="正方形/長方形 45"/>
          <p:cNvSpPr/>
          <p:nvPr/>
        </p:nvSpPr>
        <p:spPr>
          <a:xfrm>
            <a:off x="827584" y="2276872"/>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smtClean="0">
                <a:latin typeface="+mn-ea"/>
              </a:rPr>
              <a:t>CSV</a:t>
            </a:r>
            <a:r>
              <a:rPr kumimoji="1" lang="ja-JP" altLang="en-US" dirty="0">
                <a:latin typeface="+mn-ea"/>
              </a:rPr>
              <a:t>形式のデータの</a:t>
            </a:r>
            <a:r>
              <a:rPr kumimoji="1" lang="ja-JP" altLang="en-US" dirty="0" smtClean="0">
                <a:latin typeface="+mn-ea"/>
              </a:rPr>
              <a:t>例</a:t>
            </a:r>
            <a:endParaRPr kumimoji="1" lang="ja-JP" altLang="en-US" dirty="0">
              <a:latin typeface="+mn-ea"/>
            </a:endParaRPr>
          </a:p>
        </p:txBody>
      </p:sp>
      <p:grpSp>
        <p:nvGrpSpPr>
          <p:cNvPr id="56" name="グループ化 55"/>
          <p:cNvGrpSpPr/>
          <p:nvPr/>
        </p:nvGrpSpPr>
        <p:grpSpPr>
          <a:xfrm>
            <a:off x="3131840" y="4509120"/>
            <a:ext cx="648072" cy="813044"/>
            <a:chOff x="4932040" y="1628800"/>
            <a:chExt cx="648072" cy="813044"/>
          </a:xfrm>
        </p:grpSpPr>
        <p:grpSp>
          <p:nvGrpSpPr>
            <p:cNvPr id="57" name="グループ化 56"/>
            <p:cNvGrpSpPr>
              <a:grpSpLocks noChangeAspect="1"/>
            </p:cNvGrpSpPr>
            <p:nvPr/>
          </p:nvGrpSpPr>
          <p:grpSpPr>
            <a:xfrm>
              <a:off x="4932040" y="1628800"/>
              <a:ext cx="648071" cy="813044"/>
              <a:chOff x="1164685" y="1988840"/>
              <a:chExt cx="1607113" cy="2016224"/>
            </a:xfrm>
            <a:solidFill>
              <a:srgbClr val="85A7D1"/>
            </a:solidFill>
          </p:grpSpPr>
          <p:sp>
            <p:nvSpPr>
              <p:cNvPr id="59" name="角丸四角形 5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楕円 5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角丸四角形 6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角丸四角形 6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角丸四角形 6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角丸四角形 6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8" name="テキスト ボックス 5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65" name="グループ化 64"/>
          <p:cNvGrpSpPr/>
          <p:nvPr/>
        </p:nvGrpSpPr>
        <p:grpSpPr>
          <a:xfrm>
            <a:off x="7740352" y="4509120"/>
            <a:ext cx="648072" cy="813044"/>
            <a:chOff x="4932040" y="1628800"/>
            <a:chExt cx="648072" cy="813044"/>
          </a:xfrm>
        </p:grpSpPr>
        <p:grpSp>
          <p:nvGrpSpPr>
            <p:cNvPr id="66" name="グループ化 65"/>
            <p:cNvGrpSpPr>
              <a:grpSpLocks noChangeAspect="1"/>
            </p:cNvGrpSpPr>
            <p:nvPr/>
          </p:nvGrpSpPr>
          <p:grpSpPr>
            <a:xfrm>
              <a:off x="4932040" y="1628800"/>
              <a:ext cx="648071" cy="813044"/>
              <a:chOff x="1164685" y="1988840"/>
              <a:chExt cx="1607113" cy="2016224"/>
            </a:xfrm>
            <a:solidFill>
              <a:srgbClr val="85A7D1"/>
            </a:solidFill>
          </p:grpSpPr>
          <p:sp>
            <p:nvSpPr>
              <p:cNvPr id="68" name="角丸四角形 67"/>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楕円 68"/>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角丸四角形 69"/>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角丸四角形 70"/>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角丸四角形 71"/>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角丸四角形 72"/>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7" name="テキスト ボックス 66"/>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Tree>
    <p:extLst>
      <p:ext uri="{BB962C8B-B14F-4D97-AF65-F5344CB8AC3E}">
        <p14:creationId xmlns:p14="http://schemas.microsoft.com/office/powerpoint/2010/main" val="308534578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２．オープンデータを公開するための基本的な作業　（まとめ）</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38</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mn-ea"/>
              </a:rPr>
              <a:t>もうホームページ</a:t>
            </a:r>
            <a:r>
              <a:rPr kumimoji="1" lang="ja-JP" altLang="en-US" b="1" dirty="0">
                <a:solidFill>
                  <a:schemeClr val="tx1"/>
                </a:solidFill>
                <a:latin typeface="+mn-ea"/>
              </a:rPr>
              <a:t>に情報</a:t>
            </a:r>
            <a:r>
              <a:rPr kumimoji="1" lang="ja-JP" altLang="en-US" b="1" dirty="0" smtClean="0">
                <a:solidFill>
                  <a:schemeClr val="tx1"/>
                </a:solidFill>
                <a:latin typeface="+mn-ea"/>
              </a:rPr>
              <a:t>は</a:t>
            </a:r>
            <a:endParaRPr kumimoji="1" lang="en-US" altLang="ja-JP" b="1" dirty="0" smtClean="0">
              <a:solidFill>
                <a:schemeClr val="tx1"/>
              </a:solidFill>
              <a:latin typeface="+mn-ea"/>
            </a:endParaRPr>
          </a:p>
          <a:p>
            <a:pPr algn="ctr"/>
            <a:r>
              <a:rPr kumimoji="1" lang="ja-JP" altLang="en-US" b="1" dirty="0" smtClean="0">
                <a:solidFill>
                  <a:schemeClr val="tx1"/>
                </a:solidFill>
                <a:latin typeface="+mn-ea"/>
              </a:rPr>
              <a:t>記載</a:t>
            </a:r>
            <a:r>
              <a:rPr kumimoji="1" lang="ja-JP" altLang="en-US" b="1" dirty="0">
                <a:solidFill>
                  <a:schemeClr val="tx1"/>
                </a:solidFill>
                <a:latin typeface="+mn-ea"/>
              </a:rPr>
              <a:t>して</a:t>
            </a:r>
            <a:r>
              <a:rPr kumimoji="1" lang="ja-JP" altLang="en-US" b="1" dirty="0" smtClean="0">
                <a:solidFill>
                  <a:schemeClr val="tx1"/>
                </a:solidFill>
                <a:latin typeface="+mn-ea"/>
              </a:rPr>
              <a:t>いるけど</a:t>
            </a:r>
            <a:endParaRPr kumimoji="1" lang="en-US" altLang="ja-JP" b="1" dirty="0" smtClean="0">
              <a:solidFill>
                <a:schemeClr val="tx1"/>
              </a:solidFill>
              <a:latin typeface="+mn-ea"/>
            </a:endParaRPr>
          </a:p>
          <a:p>
            <a:pPr algn="ctr"/>
            <a:r>
              <a:rPr kumimoji="1" lang="ja-JP" altLang="en-US" b="1" dirty="0" smtClean="0">
                <a:solidFill>
                  <a:schemeClr val="tx1"/>
                </a:solidFill>
                <a:latin typeface="+mn-ea"/>
              </a:rPr>
              <a:t>それ</a:t>
            </a:r>
            <a:r>
              <a:rPr kumimoji="1" lang="ja-JP" altLang="en-US" b="1" dirty="0">
                <a:solidFill>
                  <a:schemeClr val="tx1"/>
                </a:solidFill>
                <a:latin typeface="+mn-ea"/>
              </a:rPr>
              <a:t>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0" name="グループ化 29"/>
          <p:cNvGrpSpPr>
            <a:grpSpLocks noChangeAspect="1"/>
          </p:cNvGrpSpPr>
          <p:nvPr/>
        </p:nvGrpSpPr>
        <p:grpSpPr>
          <a:xfrm>
            <a:off x="323528" y="1628800"/>
            <a:ext cx="879256" cy="1152128"/>
            <a:chOff x="6825208" y="1412776"/>
            <a:chExt cx="2088232" cy="2736304"/>
          </a:xfrm>
        </p:grpSpPr>
        <p:sp>
          <p:nvSpPr>
            <p:cNvPr id="31" name="台形 3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フリーフォーム 3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0" name="グループ化 39"/>
          <p:cNvGrpSpPr>
            <a:grpSpLocks noChangeAspect="1"/>
          </p:cNvGrpSpPr>
          <p:nvPr/>
        </p:nvGrpSpPr>
        <p:grpSpPr>
          <a:xfrm>
            <a:off x="323528" y="5517232"/>
            <a:ext cx="879256" cy="1152128"/>
            <a:chOff x="6825208" y="1412776"/>
            <a:chExt cx="2088232" cy="2736304"/>
          </a:xfrm>
        </p:grpSpPr>
        <p:sp>
          <p:nvSpPr>
            <p:cNvPr id="41" name="台形 4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2" name="楕円 4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3" name="フリーフォーム 4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5" name="テキスト ボックス 24"/>
          <p:cNvSpPr txBox="1"/>
          <p:nvPr/>
        </p:nvSpPr>
        <p:spPr>
          <a:xfrm>
            <a:off x="3995936" y="980728"/>
            <a:ext cx="4896544"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利用者がデータを加工したり、再配布できない可能性が</a:t>
            </a:r>
            <a:r>
              <a:rPr lang="ja-JP" altLang="en-US" dirty="0" smtClean="0">
                <a:solidFill>
                  <a:schemeClr val="tx1"/>
                </a:solidFill>
              </a:rPr>
              <a:t>あるので、利用ルールとして、二次</a:t>
            </a:r>
            <a:r>
              <a:rPr lang="ja-JP" altLang="en-US" dirty="0">
                <a:solidFill>
                  <a:schemeClr val="tx1"/>
                </a:solidFill>
              </a:rPr>
              <a:t>利用が可能なデータであることを提示する必要があります。</a:t>
            </a:r>
            <a:endParaRPr lang="en-US" altLang="ja-JP" dirty="0">
              <a:solidFill>
                <a:schemeClr val="tx1"/>
              </a:solidFill>
            </a:endParaRPr>
          </a:p>
        </p:txBody>
      </p:sp>
      <p:sp>
        <p:nvSpPr>
          <p:cNvPr id="4" name="正方形/長方形 3"/>
          <p:cNvSpPr/>
          <p:nvPr/>
        </p:nvSpPr>
        <p:spPr>
          <a:xfrm>
            <a:off x="3995936" y="2439759"/>
            <a:ext cx="4896544" cy="1277273"/>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smtClean="0">
                <a:solidFill>
                  <a:schemeClr val="tx1"/>
                </a:solidFill>
                <a:latin typeface="+mn-ea"/>
                <a:cs typeface="Meiryo UI" panose="020B0604030504040204" pitchFamily="50" charset="-128"/>
              </a:rPr>
              <a:t>利用ルールには</a:t>
            </a:r>
            <a:r>
              <a:rPr lang="ja-JP" altLang="en-US" dirty="0">
                <a:solidFill>
                  <a:schemeClr val="tx1"/>
                </a:solidFill>
                <a:latin typeface="+mn-ea"/>
                <a:cs typeface="Meiryo UI" panose="020B0604030504040204" pitchFamily="50" charset="-128"/>
              </a:rPr>
              <a:t>、二次利用可能であること、利用の際の</a:t>
            </a:r>
            <a:r>
              <a:rPr lang="ja-JP" altLang="en-US" dirty="0" smtClean="0">
                <a:solidFill>
                  <a:schemeClr val="tx1"/>
                </a:solidFill>
                <a:latin typeface="+mn-ea"/>
                <a:cs typeface="Meiryo UI" panose="020B0604030504040204" pitchFamily="50" charset="-128"/>
              </a:rPr>
              <a:t>条件を</a:t>
            </a:r>
            <a:r>
              <a:rPr lang="ja-JP" altLang="en-US" dirty="0">
                <a:solidFill>
                  <a:schemeClr val="tx1"/>
                </a:solidFill>
                <a:latin typeface="+mn-ea"/>
                <a:cs typeface="Meiryo UI" panose="020B0604030504040204" pitchFamily="50" charset="-128"/>
              </a:rPr>
              <a:t>記載します。</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免責事項についても記載します。</a:t>
            </a:r>
          </a:p>
        </p:txBody>
      </p:sp>
      <p:sp>
        <p:nvSpPr>
          <p:cNvPr id="29" name="テキスト ボックス 28"/>
          <p:cNvSpPr txBox="1"/>
          <p:nvPr/>
        </p:nvSpPr>
        <p:spPr>
          <a:xfrm>
            <a:off x="3995936" y="4221088"/>
            <a:ext cx="4896544"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solidFill>
                  <a:schemeClr val="tx1"/>
                </a:solidFill>
                <a:latin typeface="+mn-ea"/>
                <a:cs typeface="Meiryo UI" panose="020B0604030504040204" pitchFamily="50" charset="-128"/>
              </a:defRPr>
            </a:lvl1pPr>
          </a:lstStyle>
          <a:p>
            <a:r>
              <a:rPr lang="ja-JP" altLang="en-US" dirty="0"/>
              <a:t>オープンデータは二次利用してもらうために公開するデータのため、使う側のニーズが高いものが、オープンデータにより適しています。</a:t>
            </a:r>
            <a:endParaRPr lang="en-US" altLang="ja-JP" dirty="0"/>
          </a:p>
        </p:txBody>
      </p:sp>
      <p:sp>
        <p:nvSpPr>
          <p:cNvPr id="45" name="テキスト ボックス 44"/>
          <p:cNvSpPr txBox="1"/>
          <p:nvPr/>
        </p:nvSpPr>
        <p:spPr>
          <a:xfrm>
            <a:off x="3995936" y="5445224"/>
            <a:ext cx="4896544"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solidFill>
                  <a:schemeClr val="tx1"/>
                </a:solidFill>
                <a:latin typeface="+mn-ea"/>
                <a:cs typeface="Meiryo UI" panose="020B0604030504040204" pitchFamily="50" charset="-128"/>
              </a:defRPr>
            </a:lvl1pPr>
          </a:lstStyle>
          <a:p>
            <a:r>
              <a:rPr lang="ja-JP" altLang="en-US" dirty="0"/>
              <a:t>画面に記載された情報など、そのままだと利用者が使いにくい場合があります</a:t>
            </a:r>
            <a:r>
              <a:rPr lang="ja-JP" altLang="en-US" dirty="0" smtClean="0"/>
              <a:t>。なるべく</a:t>
            </a:r>
            <a:r>
              <a:rPr lang="ja-JP" altLang="en-US" dirty="0"/>
              <a:t>使いやすいデータにすることで、より利用されるデータとなります。</a:t>
            </a:r>
            <a:endParaRPr lang="en-US" altLang="ja-JP" dirty="0"/>
          </a:p>
        </p:txBody>
      </p:sp>
    </p:spTree>
    <p:extLst>
      <p:ext uri="{BB962C8B-B14F-4D97-AF65-F5344CB8AC3E}">
        <p14:creationId xmlns:p14="http://schemas.microsoft.com/office/powerpoint/2010/main" val="13864135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グループ化 17"/>
          <p:cNvGrpSpPr/>
          <p:nvPr/>
        </p:nvGrpSpPr>
        <p:grpSpPr>
          <a:xfrm>
            <a:off x="3419872" y="3789040"/>
            <a:ext cx="2088232" cy="2880320"/>
            <a:chOff x="6825208" y="1268760"/>
            <a:chExt cx="2088232" cy="2880320"/>
          </a:xfrm>
        </p:grpSpPr>
        <p:sp>
          <p:nvSpPr>
            <p:cNvPr id="20" name="フリーフォーム 19"/>
            <p:cNvSpPr/>
            <p:nvPr/>
          </p:nvSpPr>
          <p:spPr>
            <a:xfrm>
              <a:off x="8265368" y="1268760"/>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p:cNvGrpSpPr/>
            <p:nvPr/>
          </p:nvGrpSpPr>
          <p:grpSpPr>
            <a:xfrm>
              <a:off x="6825208" y="1412776"/>
              <a:ext cx="2088232" cy="2736304"/>
              <a:chOff x="6825208" y="1412776"/>
              <a:chExt cx="2088232" cy="2736304"/>
            </a:xfrm>
          </p:grpSpPr>
          <p:sp>
            <p:nvSpPr>
              <p:cNvPr id="22" name="台形 21"/>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4" name="楕円 23"/>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5" name="フリーフォーム 24"/>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2" name="タイトル 1"/>
          <p:cNvSpPr>
            <a:spLocks noGrp="1"/>
          </p:cNvSpPr>
          <p:nvPr>
            <p:ph type="title"/>
          </p:nvPr>
        </p:nvSpPr>
        <p:spPr/>
        <p:txBody>
          <a:bodyPr>
            <a:normAutofit/>
          </a:bodyPr>
          <a:lstStyle/>
          <a:p>
            <a:r>
              <a:rPr lang="ja-JP" altLang="en-US" dirty="0" smtClean="0"/>
              <a:t>１</a:t>
            </a:r>
            <a:r>
              <a:rPr lang="ja-JP" altLang="en-US" dirty="0"/>
              <a:t>．</a:t>
            </a:r>
            <a:r>
              <a:rPr lang="ja-JP" altLang="en-US" dirty="0" smtClean="0"/>
              <a:t>はじめに</a:t>
            </a:r>
            <a:endParaRPr lang="ja-JP" altLang="en-US" dirty="0"/>
          </a:p>
        </p:txBody>
      </p:sp>
      <p:sp>
        <p:nvSpPr>
          <p:cNvPr id="19" name="テキスト ボックス 18"/>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smtClean="0">
                <a:latin typeface="+mn-ea"/>
              </a:rPr>
              <a:t>オープンデータの公開は大変、と思っていませんか？</a:t>
            </a:r>
            <a:endParaRPr kumimoji="1" lang="ja-JP" altLang="en-US" sz="2000" dirty="0">
              <a:latin typeface="+mn-ea"/>
            </a:endParaRP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a:t>
            </a:fld>
            <a:endParaRPr kumimoji="1" lang="ja-JP" altLang="en-US" dirty="0"/>
          </a:p>
        </p:txBody>
      </p:sp>
      <p:sp>
        <p:nvSpPr>
          <p:cNvPr id="11" name="雲形吹き出し 10"/>
          <p:cNvSpPr/>
          <p:nvPr/>
        </p:nvSpPr>
        <p:spPr>
          <a:xfrm>
            <a:off x="4572000" y="1385506"/>
            <a:ext cx="3384376" cy="1930959"/>
          </a:xfrm>
          <a:prstGeom prst="cloudCallout">
            <a:avLst>
              <a:gd name="adj1" fmla="val -37637"/>
              <a:gd name="adj2" fmla="val 62500"/>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雲形吹き出し 11"/>
          <p:cNvSpPr/>
          <p:nvPr/>
        </p:nvSpPr>
        <p:spPr>
          <a:xfrm>
            <a:off x="395536" y="2492896"/>
            <a:ext cx="3384376" cy="1930959"/>
          </a:xfrm>
          <a:prstGeom prst="cloudCallout">
            <a:avLst>
              <a:gd name="adj1" fmla="val 36498"/>
              <a:gd name="adj2" fmla="val 6769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雲形吹き出し 12"/>
          <p:cNvSpPr/>
          <p:nvPr/>
        </p:nvSpPr>
        <p:spPr>
          <a:xfrm>
            <a:off x="5333080" y="3979132"/>
            <a:ext cx="3384376" cy="1930959"/>
          </a:xfrm>
          <a:prstGeom prst="cloudCallout">
            <a:avLst>
              <a:gd name="adj1" fmla="val -35990"/>
              <a:gd name="adj2" fmla="val 7000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23528" y="2996952"/>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mn-ea"/>
              </a:rPr>
              <a:t>もうホームページ</a:t>
            </a:r>
            <a:r>
              <a:rPr kumimoji="1" lang="ja-JP" altLang="en-US" b="1" dirty="0">
                <a:solidFill>
                  <a:schemeClr val="tx1"/>
                </a:solidFill>
                <a:latin typeface="+mn-ea"/>
              </a:rPr>
              <a:t>に情報</a:t>
            </a:r>
            <a:r>
              <a:rPr kumimoji="1" lang="ja-JP" altLang="en-US" b="1" dirty="0" smtClean="0">
                <a:solidFill>
                  <a:schemeClr val="tx1"/>
                </a:solidFill>
                <a:latin typeface="+mn-ea"/>
              </a:rPr>
              <a:t>は</a:t>
            </a:r>
            <a:endParaRPr kumimoji="1" lang="en-US" altLang="ja-JP" b="1" dirty="0" smtClean="0">
              <a:solidFill>
                <a:schemeClr val="tx1"/>
              </a:solidFill>
              <a:latin typeface="+mn-ea"/>
            </a:endParaRPr>
          </a:p>
          <a:p>
            <a:pPr algn="ctr"/>
            <a:r>
              <a:rPr kumimoji="1" lang="ja-JP" altLang="en-US" b="1" dirty="0" smtClean="0">
                <a:solidFill>
                  <a:schemeClr val="tx1"/>
                </a:solidFill>
                <a:latin typeface="+mn-ea"/>
              </a:rPr>
              <a:t>記載</a:t>
            </a:r>
            <a:r>
              <a:rPr kumimoji="1" lang="ja-JP" altLang="en-US" b="1" dirty="0">
                <a:solidFill>
                  <a:schemeClr val="tx1"/>
                </a:solidFill>
                <a:latin typeface="+mn-ea"/>
              </a:rPr>
              <a:t>して</a:t>
            </a:r>
            <a:r>
              <a:rPr kumimoji="1" lang="ja-JP" altLang="en-US" b="1" dirty="0" smtClean="0">
                <a:solidFill>
                  <a:schemeClr val="tx1"/>
                </a:solidFill>
                <a:latin typeface="+mn-ea"/>
              </a:rPr>
              <a:t>いるけど</a:t>
            </a:r>
            <a:endParaRPr kumimoji="1" lang="en-US" altLang="ja-JP" b="1" dirty="0" smtClean="0">
              <a:solidFill>
                <a:schemeClr val="tx1"/>
              </a:solidFill>
              <a:latin typeface="+mn-ea"/>
            </a:endParaRPr>
          </a:p>
          <a:p>
            <a:pPr algn="ctr"/>
            <a:r>
              <a:rPr kumimoji="1" lang="ja-JP" altLang="en-US" b="1" dirty="0" smtClean="0">
                <a:solidFill>
                  <a:schemeClr val="tx1"/>
                </a:solidFill>
                <a:latin typeface="+mn-ea"/>
              </a:rPr>
              <a:t>それ</a:t>
            </a:r>
            <a:r>
              <a:rPr kumimoji="1" lang="ja-JP" altLang="en-US" b="1" dirty="0">
                <a:solidFill>
                  <a:schemeClr val="tx1"/>
                </a:solidFill>
                <a:latin typeface="+mn-ea"/>
              </a:rPr>
              <a:t>じゃダメ？</a:t>
            </a:r>
          </a:p>
        </p:txBody>
      </p:sp>
      <p:sp>
        <p:nvSpPr>
          <p:cNvPr id="15" name="角丸四角形 14"/>
          <p:cNvSpPr/>
          <p:nvPr/>
        </p:nvSpPr>
        <p:spPr>
          <a:xfrm>
            <a:off x="5220072" y="4462830"/>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mn-ea"/>
              </a:rPr>
              <a:t>公開するなら</a:t>
            </a:r>
            <a:endParaRPr kumimoji="1" lang="en-US" altLang="ja-JP" b="1" dirty="0" smtClean="0">
              <a:solidFill>
                <a:schemeClr val="tx1"/>
              </a:solidFill>
              <a:latin typeface="+mn-ea"/>
            </a:endParaRPr>
          </a:p>
          <a:p>
            <a:pPr algn="ctr"/>
            <a:r>
              <a:rPr kumimoji="1" lang="ja-JP" altLang="en-US" b="1" dirty="0" smtClean="0">
                <a:solidFill>
                  <a:schemeClr val="tx1"/>
                </a:solidFill>
                <a:latin typeface="+mn-ea"/>
              </a:rPr>
              <a:t>「価値あるデータを」と思うけど、</a:t>
            </a:r>
            <a:endParaRPr kumimoji="1" lang="en-US" altLang="ja-JP" b="1" dirty="0" smtClean="0">
              <a:solidFill>
                <a:schemeClr val="tx1"/>
              </a:solidFill>
              <a:latin typeface="+mn-ea"/>
            </a:endParaRPr>
          </a:p>
          <a:p>
            <a:pPr algn="ctr"/>
            <a:r>
              <a:rPr kumimoji="1" lang="ja-JP" altLang="en-US" b="1" dirty="0" smtClean="0">
                <a:solidFill>
                  <a:schemeClr val="tx1"/>
                </a:solidFill>
                <a:latin typeface="+mn-ea"/>
              </a:rPr>
              <a:t>価値あるデータって・・・。</a:t>
            </a:r>
            <a:endParaRPr kumimoji="1" lang="ja-JP" altLang="en-US" b="1" dirty="0">
              <a:solidFill>
                <a:schemeClr val="tx1"/>
              </a:solidFill>
              <a:latin typeface="+mn-ea"/>
            </a:endParaRPr>
          </a:p>
        </p:txBody>
      </p:sp>
      <p:sp>
        <p:nvSpPr>
          <p:cNvPr id="16" name="角丸四角形 15"/>
          <p:cNvSpPr/>
          <p:nvPr/>
        </p:nvSpPr>
        <p:spPr>
          <a:xfrm>
            <a:off x="4463988" y="1924111"/>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二次利用を可能とする</a:t>
            </a:r>
            <a:r>
              <a:rPr kumimoji="1" lang="ja-JP" altLang="en-US" b="1" dirty="0" smtClean="0">
                <a:solidFill>
                  <a:schemeClr val="tx1"/>
                </a:solidFill>
                <a:latin typeface="+mn-ea"/>
              </a:rPr>
              <a:t>ために</a:t>
            </a:r>
            <a:endParaRPr kumimoji="1" lang="en-US" altLang="ja-JP" b="1" dirty="0" smtClean="0">
              <a:solidFill>
                <a:schemeClr val="tx1"/>
              </a:solidFill>
              <a:latin typeface="+mn-ea"/>
            </a:endParaRPr>
          </a:p>
          <a:p>
            <a:pPr algn="ctr"/>
            <a:r>
              <a:rPr kumimoji="1" lang="ja-JP" altLang="en-US" b="1" dirty="0" smtClean="0">
                <a:solidFill>
                  <a:schemeClr val="tx1"/>
                </a:solidFill>
                <a:latin typeface="+mn-ea"/>
              </a:rPr>
              <a:t>利用ルール（利用規約）や</a:t>
            </a:r>
            <a:endParaRPr kumimoji="1" lang="en-US" altLang="ja-JP" b="1" dirty="0" smtClean="0">
              <a:solidFill>
                <a:schemeClr val="tx1"/>
              </a:solidFill>
              <a:latin typeface="+mn-ea"/>
            </a:endParaRPr>
          </a:p>
          <a:p>
            <a:pPr algn="ctr"/>
            <a:r>
              <a:rPr kumimoji="1" lang="ja-JP" altLang="en-US" b="1" dirty="0" smtClean="0">
                <a:solidFill>
                  <a:schemeClr val="tx1"/>
                </a:solidFill>
                <a:latin typeface="+mn-ea"/>
              </a:rPr>
              <a:t>ライセンスを</a:t>
            </a:r>
            <a:endParaRPr kumimoji="1" lang="en-US" altLang="ja-JP" b="1" dirty="0" smtClean="0">
              <a:solidFill>
                <a:schemeClr val="tx1"/>
              </a:solidFill>
              <a:latin typeface="+mn-ea"/>
            </a:endParaRPr>
          </a:p>
          <a:p>
            <a:pPr algn="ctr"/>
            <a:r>
              <a:rPr kumimoji="1" lang="ja-JP" altLang="en-US" b="1" dirty="0" smtClean="0">
                <a:solidFill>
                  <a:schemeClr val="tx1"/>
                </a:solidFill>
                <a:latin typeface="+mn-ea"/>
              </a:rPr>
              <a:t>新たに整備</a:t>
            </a:r>
            <a:r>
              <a:rPr kumimoji="1" lang="ja-JP" altLang="en-US" b="1" dirty="0">
                <a:solidFill>
                  <a:schemeClr val="tx1"/>
                </a:solidFill>
                <a:latin typeface="+mn-ea"/>
              </a:rPr>
              <a:t>しなきゃ。</a:t>
            </a:r>
          </a:p>
        </p:txBody>
      </p:sp>
      <p:sp>
        <p:nvSpPr>
          <p:cNvPr id="1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endParaRPr lang="ja-JP" altLang="en-US" sz="1200" dirty="0">
              <a:latin typeface="+mn-ea"/>
              <a:ea typeface="+mn-ea"/>
            </a:endParaRPr>
          </a:p>
        </p:txBody>
      </p:sp>
    </p:spTree>
    <p:extLst>
      <p:ext uri="{BB962C8B-B14F-4D97-AF65-F5344CB8AC3E}">
        <p14:creationId xmlns:p14="http://schemas.microsoft.com/office/powerpoint/2010/main" val="33207463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39</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smtClean="0"/>
              <a:t>４</a:t>
            </a:r>
            <a:r>
              <a:rPr lang="en-US" altLang="ja-JP" dirty="0" smtClean="0"/>
              <a:t>.</a:t>
            </a:r>
            <a:r>
              <a:rPr lang="ja-JP" altLang="en-US" dirty="0" smtClean="0"/>
              <a:t> </a:t>
            </a:r>
            <a:r>
              <a:rPr lang="en-US" altLang="ja-JP" dirty="0" smtClean="0"/>
              <a:t>【</a:t>
            </a:r>
            <a:r>
              <a:rPr lang="ja-JP" altLang="en-US" dirty="0" smtClean="0"/>
              <a:t>補足</a:t>
            </a:r>
            <a:r>
              <a:rPr lang="en-US" altLang="ja-JP" dirty="0" smtClean="0"/>
              <a:t>】</a:t>
            </a:r>
            <a:r>
              <a:rPr lang="en-US" altLang="ja-JP" dirty="0"/>
              <a:t>e-learning</a:t>
            </a:r>
            <a:r>
              <a:rPr lang="ja-JP" altLang="en-US" dirty="0"/>
              <a:t>の紹介</a:t>
            </a:r>
          </a:p>
        </p:txBody>
      </p:sp>
    </p:spTree>
    <p:extLst>
      <p:ext uri="{BB962C8B-B14F-4D97-AF65-F5344CB8AC3E}">
        <p14:creationId xmlns:p14="http://schemas.microsoft.com/office/powerpoint/2010/main" val="203000249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566738" y="3178636"/>
            <a:ext cx="5439310" cy="430887"/>
          </a:xfrm>
          <a:prstGeom prst="rect">
            <a:avLst/>
          </a:prstGeom>
          <a:noFill/>
          <a:ln w="9525">
            <a:noFill/>
            <a:miter lim="800000"/>
            <a:headEnd/>
            <a:tailEnd/>
          </a:ln>
          <a:effectLst/>
        </p:spPr>
        <p:txBody>
          <a:bodyPr wrap="none">
            <a:spAutoFit/>
          </a:bodyPr>
          <a:lstStyle/>
          <a:p>
            <a:pPr>
              <a:lnSpc>
                <a:spcPct val="100000"/>
              </a:lnSpc>
            </a:pPr>
            <a:r>
              <a:rPr lang="ja-JP" altLang="en-US" sz="2200" dirty="0" smtClean="0">
                <a:latin typeface="+mj-ea"/>
                <a:ea typeface="+mj-ea"/>
              </a:rPr>
              <a:t>３</a:t>
            </a:r>
            <a:r>
              <a:rPr lang="en-US" altLang="ja-JP" sz="2200" dirty="0" smtClean="0">
                <a:latin typeface="+mj-ea"/>
                <a:ea typeface="+mj-ea"/>
              </a:rPr>
              <a:t>. </a:t>
            </a:r>
            <a:r>
              <a:rPr lang="ja-JP" altLang="en-US" sz="2200" dirty="0">
                <a:latin typeface="+mj-ea"/>
                <a:ea typeface="+mj-ea"/>
              </a:rPr>
              <a:t>オープンデータを継続していくための取り組み</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3574177"/>
            <a:ext cx="4554452" cy="430887"/>
          </a:xfrm>
          <a:prstGeom prst="rect">
            <a:avLst/>
          </a:prstGeom>
          <a:noFill/>
          <a:ln w="9525">
            <a:noFill/>
            <a:miter lim="800000"/>
            <a:headEnd/>
            <a:tailEnd/>
          </a:ln>
          <a:effectLst/>
        </p:spPr>
        <p:txBody>
          <a:bodyPr wrap="none">
            <a:spAutoFit/>
          </a:bodyPr>
          <a:lstStyle/>
          <a:p>
            <a:pPr>
              <a:lnSpc>
                <a:spcPct val="100000"/>
              </a:lnSpc>
            </a:pPr>
            <a:r>
              <a:rPr lang="en-US" altLang="ja-JP" sz="2200" dirty="0" smtClean="0">
                <a:latin typeface="+mj-ea"/>
                <a:ea typeface="+mj-ea"/>
              </a:rPr>
              <a:t>(1) </a:t>
            </a:r>
            <a:r>
              <a:rPr lang="ja-JP" altLang="en-US" sz="2200" dirty="0" smtClean="0">
                <a:latin typeface="+mj-ea"/>
                <a:ea typeface="+mj-ea"/>
              </a:rPr>
              <a:t>公開したオープンデータを更新する</a:t>
            </a:r>
            <a:endParaRPr lang="ja-JP" altLang="en-US" sz="2200" dirty="0">
              <a:latin typeface="+mj-ea"/>
              <a:ea typeface="+mj-ea"/>
            </a:endParaRP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40</a:t>
            </a:fld>
            <a:endParaRPr kumimoji="1" lang="ja-JP" altLang="en-US" dirty="0"/>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4006225"/>
            <a:ext cx="3461204" cy="430887"/>
          </a:xfrm>
          <a:prstGeom prst="rect">
            <a:avLst/>
          </a:prstGeom>
          <a:noFill/>
          <a:ln w="9525">
            <a:noFill/>
            <a:miter lim="800000"/>
            <a:headEnd/>
            <a:tailEnd/>
          </a:ln>
          <a:effectLst/>
        </p:spPr>
        <p:txBody>
          <a:bodyPr wrap="none">
            <a:spAutoFit/>
          </a:bodyPr>
          <a:lstStyle/>
          <a:p>
            <a:pPr>
              <a:lnSpc>
                <a:spcPct val="100000"/>
              </a:lnSpc>
            </a:pPr>
            <a:r>
              <a:rPr lang="en-US" altLang="ja-JP" sz="2200" dirty="0" smtClean="0">
                <a:latin typeface="+mj-ea"/>
                <a:ea typeface="+mj-ea"/>
              </a:rPr>
              <a:t>(2) </a:t>
            </a:r>
            <a:r>
              <a:rPr lang="ja-JP" altLang="en-US" sz="2200" dirty="0" smtClean="0">
                <a:latin typeface="+mj-ea"/>
                <a:ea typeface="+mj-ea"/>
              </a:rPr>
              <a:t>オープンデータを拡充する</a:t>
            </a:r>
            <a:endParaRPr lang="ja-JP" altLang="en-US" sz="2200" dirty="0">
              <a:latin typeface="+mj-ea"/>
              <a:ea typeface="+mj-ea"/>
            </a:endParaRPr>
          </a:p>
        </p:txBody>
      </p:sp>
    </p:spTree>
    <p:extLst>
      <p:ext uri="{BB962C8B-B14F-4D97-AF65-F5344CB8AC3E}">
        <p14:creationId xmlns:p14="http://schemas.microsoft.com/office/powerpoint/2010/main" val="62943783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15"/>
          <p:cNvGrpSpPr>
            <a:grpSpLocks/>
          </p:cNvGrpSpPr>
          <p:nvPr/>
        </p:nvGrpSpPr>
        <p:grpSpPr bwMode="auto">
          <a:xfrm>
            <a:off x="3923928" y="1628800"/>
            <a:ext cx="4968552" cy="1669405"/>
            <a:chOff x="155" y="554"/>
            <a:chExt cx="673" cy="598"/>
          </a:xfrm>
          <a:solidFill>
            <a:schemeClr val="accent1">
              <a:lumMod val="40000"/>
              <a:lumOff val="60000"/>
            </a:schemeClr>
          </a:solidFill>
        </p:grpSpPr>
        <p:sp>
          <p:nvSpPr>
            <p:cNvPr id="28" name="Freeform 10"/>
            <p:cNvSpPr>
              <a:spLocks/>
            </p:cNvSpPr>
            <p:nvPr/>
          </p:nvSpPr>
          <p:spPr bwMode="auto">
            <a:xfrm>
              <a:off x="304" y="739"/>
              <a:ext cx="431" cy="413"/>
            </a:xfrm>
            <a:custGeom>
              <a:avLst/>
              <a:gdLst>
                <a:gd name="T0" fmla="*/ 0 w 431"/>
                <a:gd name="T1" fmla="*/ 310 h 413"/>
                <a:gd name="T2" fmla="*/ 0 w 431"/>
                <a:gd name="T3" fmla="*/ 412 h 413"/>
                <a:gd name="T4" fmla="*/ 430 w 431"/>
                <a:gd name="T5" fmla="*/ 62 h 413"/>
                <a:gd name="T6" fmla="*/ 430 w 431"/>
                <a:gd name="T7" fmla="*/ 0 h 413"/>
                <a:gd name="T8" fmla="*/ 0 w 431"/>
                <a:gd name="T9" fmla="*/ 310 h 413"/>
              </a:gdLst>
              <a:ahLst/>
              <a:cxnLst>
                <a:cxn ang="0">
                  <a:pos x="T0" y="T1"/>
                </a:cxn>
                <a:cxn ang="0">
                  <a:pos x="T2" y="T3"/>
                </a:cxn>
                <a:cxn ang="0">
                  <a:pos x="T4" y="T5"/>
                </a:cxn>
                <a:cxn ang="0">
                  <a:pos x="T6" y="T7"/>
                </a:cxn>
                <a:cxn ang="0">
                  <a:pos x="T8" y="T9"/>
                </a:cxn>
              </a:cxnLst>
              <a:rect l="0" t="0" r="r" b="b"/>
              <a:pathLst>
                <a:path w="431" h="413">
                  <a:moveTo>
                    <a:pt x="0" y="310"/>
                  </a:moveTo>
                  <a:lnTo>
                    <a:pt x="0" y="412"/>
                  </a:lnTo>
                  <a:lnTo>
                    <a:pt x="430" y="62"/>
                  </a:lnTo>
                  <a:lnTo>
                    <a:pt x="430" y="0"/>
                  </a:lnTo>
                  <a:lnTo>
                    <a:pt x="0" y="31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 name="Freeform 11"/>
            <p:cNvSpPr>
              <a:spLocks/>
            </p:cNvSpPr>
            <p:nvPr/>
          </p:nvSpPr>
          <p:spPr bwMode="auto">
            <a:xfrm>
              <a:off x="509" y="554"/>
              <a:ext cx="95" cy="124"/>
            </a:xfrm>
            <a:custGeom>
              <a:avLst/>
              <a:gdLst>
                <a:gd name="T0" fmla="*/ 94 w 95"/>
                <a:gd name="T1" fmla="*/ 61 h 124"/>
                <a:gd name="T2" fmla="*/ 94 w 95"/>
                <a:gd name="T3" fmla="*/ 123 h 124"/>
                <a:gd name="T4" fmla="*/ 0 w 95"/>
                <a:gd name="T5" fmla="*/ 48 h 124"/>
                <a:gd name="T6" fmla="*/ 0 w 95"/>
                <a:gd name="T7" fmla="*/ 0 h 124"/>
                <a:gd name="T8" fmla="*/ 94 w 95"/>
                <a:gd name="T9" fmla="*/ 61 h 124"/>
              </a:gdLst>
              <a:ahLst/>
              <a:cxnLst>
                <a:cxn ang="0">
                  <a:pos x="T0" y="T1"/>
                </a:cxn>
                <a:cxn ang="0">
                  <a:pos x="T2" y="T3"/>
                </a:cxn>
                <a:cxn ang="0">
                  <a:pos x="T4" y="T5"/>
                </a:cxn>
                <a:cxn ang="0">
                  <a:pos x="T6" y="T7"/>
                </a:cxn>
                <a:cxn ang="0">
                  <a:pos x="T8" y="T9"/>
                </a:cxn>
              </a:cxnLst>
              <a:rect l="0" t="0" r="r" b="b"/>
              <a:pathLst>
                <a:path w="95" h="124">
                  <a:moveTo>
                    <a:pt x="94" y="61"/>
                  </a:moveTo>
                  <a:lnTo>
                    <a:pt x="94" y="123"/>
                  </a:lnTo>
                  <a:lnTo>
                    <a:pt x="0" y="48"/>
                  </a:lnTo>
                  <a:lnTo>
                    <a:pt x="0" y="0"/>
                  </a:lnTo>
                  <a:lnTo>
                    <a:pt x="94" y="61"/>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 name="Freeform 12"/>
            <p:cNvSpPr>
              <a:spLocks/>
            </p:cNvSpPr>
            <p:nvPr/>
          </p:nvSpPr>
          <p:spPr bwMode="auto">
            <a:xfrm>
              <a:off x="155" y="554"/>
              <a:ext cx="673" cy="496"/>
            </a:xfrm>
            <a:custGeom>
              <a:avLst/>
              <a:gdLst>
                <a:gd name="T0" fmla="*/ 0 w 673"/>
                <a:gd name="T1" fmla="*/ 309 h 496"/>
                <a:gd name="T2" fmla="*/ 448 w 673"/>
                <a:gd name="T3" fmla="*/ 61 h 496"/>
                <a:gd name="T4" fmla="*/ 354 w 673"/>
                <a:gd name="T5" fmla="*/ 0 h 496"/>
                <a:gd name="T6" fmla="*/ 653 w 673"/>
                <a:gd name="T7" fmla="*/ 20 h 496"/>
                <a:gd name="T8" fmla="*/ 672 w 673"/>
                <a:gd name="T9" fmla="*/ 268 h 496"/>
                <a:gd name="T10" fmla="*/ 579 w 673"/>
                <a:gd name="T11" fmla="*/ 185 h 496"/>
                <a:gd name="T12" fmla="*/ 149 w 673"/>
                <a:gd name="T13" fmla="*/ 495 h 496"/>
                <a:gd name="T14" fmla="*/ 0 w 673"/>
                <a:gd name="T15" fmla="*/ 309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3" h="496">
                  <a:moveTo>
                    <a:pt x="0" y="309"/>
                  </a:moveTo>
                  <a:lnTo>
                    <a:pt x="448" y="61"/>
                  </a:lnTo>
                  <a:lnTo>
                    <a:pt x="354" y="0"/>
                  </a:lnTo>
                  <a:lnTo>
                    <a:pt x="653" y="20"/>
                  </a:lnTo>
                  <a:lnTo>
                    <a:pt x="672" y="268"/>
                  </a:lnTo>
                  <a:lnTo>
                    <a:pt x="579" y="185"/>
                  </a:lnTo>
                  <a:lnTo>
                    <a:pt x="149" y="495"/>
                  </a:lnTo>
                  <a:lnTo>
                    <a:pt x="0" y="309"/>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 name="Freeform 13"/>
            <p:cNvSpPr>
              <a:spLocks/>
            </p:cNvSpPr>
            <p:nvPr/>
          </p:nvSpPr>
          <p:spPr bwMode="auto">
            <a:xfrm>
              <a:off x="155" y="863"/>
              <a:ext cx="150" cy="289"/>
            </a:xfrm>
            <a:custGeom>
              <a:avLst/>
              <a:gdLst>
                <a:gd name="T0" fmla="*/ 0 w 150"/>
                <a:gd name="T1" fmla="*/ 0 h 289"/>
                <a:gd name="T2" fmla="*/ 149 w 150"/>
                <a:gd name="T3" fmla="*/ 186 h 289"/>
                <a:gd name="T4" fmla="*/ 149 w 150"/>
                <a:gd name="T5" fmla="*/ 288 h 289"/>
                <a:gd name="T6" fmla="*/ 0 w 150"/>
                <a:gd name="T7" fmla="*/ 93 h 289"/>
                <a:gd name="T8" fmla="*/ 0 w 150"/>
                <a:gd name="T9" fmla="*/ 0 h 289"/>
              </a:gdLst>
              <a:ahLst/>
              <a:cxnLst>
                <a:cxn ang="0">
                  <a:pos x="T0" y="T1"/>
                </a:cxn>
                <a:cxn ang="0">
                  <a:pos x="T2" y="T3"/>
                </a:cxn>
                <a:cxn ang="0">
                  <a:pos x="T4" y="T5"/>
                </a:cxn>
                <a:cxn ang="0">
                  <a:pos x="T6" y="T7"/>
                </a:cxn>
                <a:cxn ang="0">
                  <a:pos x="T8" y="T9"/>
                </a:cxn>
              </a:cxnLst>
              <a:rect l="0" t="0" r="r" b="b"/>
              <a:pathLst>
                <a:path w="150" h="289">
                  <a:moveTo>
                    <a:pt x="0" y="0"/>
                  </a:moveTo>
                  <a:lnTo>
                    <a:pt x="149" y="186"/>
                  </a:lnTo>
                  <a:lnTo>
                    <a:pt x="149" y="288"/>
                  </a:lnTo>
                  <a:lnTo>
                    <a:pt x="0" y="9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 name="Freeform 14"/>
            <p:cNvSpPr>
              <a:spLocks/>
            </p:cNvSpPr>
            <p:nvPr/>
          </p:nvSpPr>
          <p:spPr bwMode="auto">
            <a:xfrm>
              <a:off x="734" y="739"/>
              <a:ext cx="94" cy="154"/>
            </a:xfrm>
            <a:custGeom>
              <a:avLst/>
              <a:gdLst>
                <a:gd name="T0" fmla="*/ 0 w 94"/>
                <a:gd name="T1" fmla="*/ 0 h 154"/>
                <a:gd name="T2" fmla="*/ 0 w 94"/>
                <a:gd name="T3" fmla="*/ 62 h 154"/>
                <a:gd name="T4" fmla="*/ 93 w 94"/>
                <a:gd name="T5" fmla="*/ 153 h 154"/>
                <a:gd name="T6" fmla="*/ 93 w 94"/>
                <a:gd name="T7" fmla="*/ 83 h 154"/>
                <a:gd name="T8" fmla="*/ 0 w 94"/>
                <a:gd name="T9" fmla="*/ 0 h 154"/>
              </a:gdLst>
              <a:ahLst/>
              <a:cxnLst>
                <a:cxn ang="0">
                  <a:pos x="T0" y="T1"/>
                </a:cxn>
                <a:cxn ang="0">
                  <a:pos x="T2" y="T3"/>
                </a:cxn>
                <a:cxn ang="0">
                  <a:pos x="T4" y="T5"/>
                </a:cxn>
                <a:cxn ang="0">
                  <a:pos x="T6" y="T7"/>
                </a:cxn>
                <a:cxn ang="0">
                  <a:pos x="T8" y="T9"/>
                </a:cxn>
              </a:cxnLst>
              <a:rect l="0" t="0" r="r" b="b"/>
              <a:pathLst>
                <a:path w="94" h="154">
                  <a:moveTo>
                    <a:pt x="0" y="0"/>
                  </a:moveTo>
                  <a:lnTo>
                    <a:pt x="0" y="62"/>
                  </a:lnTo>
                  <a:lnTo>
                    <a:pt x="93" y="153"/>
                  </a:lnTo>
                  <a:lnTo>
                    <a:pt x="93" y="8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 name="タイトル 1"/>
          <p:cNvSpPr>
            <a:spLocks noGrp="1"/>
          </p:cNvSpPr>
          <p:nvPr>
            <p:ph type="title"/>
          </p:nvPr>
        </p:nvSpPr>
        <p:spPr/>
        <p:txBody>
          <a:bodyPr>
            <a:normAutofit/>
          </a:bodyPr>
          <a:lstStyle/>
          <a:p>
            <a:r>
              <a:rPr lang="ja-JP" altLang="en-US" dirty="0"/>
              <a:t>３</a:t>
            </a:r>
            <a:r>
              <a:rPr lang="en-US" altLang="ja-JP" dirty="0"/>
              <a:t>. </a:t>
            </a:r>
            <a:r>
              <a:rPr lang="ja-JP" altLang="en-US" dirty="0"/>
              <a:t>オープンデータを継続していくための取り組み</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41</a:t>
            </a:fld>
            <a:endParaRPr kumimoji="1" lang="ja-JP" altLang="en-US"/>
          </a:p>
        </p:txBody>
      </p:sp>
      <p:sp>
        <p:nvSpPr>
          <p:cNvPr id="15" name="フリーフォーム 14"/>
          <p:cNvSpPr/>
          <p:nvPr/>
        </p:nvSpPr>
        <p:spPr>
          <a:xfrm>
            <a:off x="1547664" y="2492896"/>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a:grpSpLocks noChangeAspect="1"/>
          </p:cNvGrpSpPr>
          <p:nvPr/>
        </p:nvGrpSpPr>
        <p:grpSpPr>
          <a:xfrm>
            <a:off x="1115616" y="2708920"/>
            <a:ext cx="549535" cy="720080"/>
            <a:chOff x="3275856" y="4005064"/>
            <a:chExt cx="2088232" cy="2736304"/>
          </a:xfrm>
        </p:grpSpPr>
        <p:sp>
          <p:nvSpPr>
            <p:cNvPr id="17" name="台形 16"/>
            <p:cNvSpPr/>
            <p:nvPr/>
          </p:nvSpPr>
          <p:spPr>
            <a:xfrm>
              <a:off x="3275856" y="4941168"/>
              <a:ext cx="2088232" cy="1800200"/>
            </a:xfrm>
            <a:prstGeom prst="trapezoid">
              <a:avLst>
                <a:gd name="adj" fmla="val 15325"/>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8" name="楕円 17"/>
            <p:cNvSpPr/>
            <p:nvPr/>
          </p:nvSpPr>
          <p:spPr>
            <a:xfrm>
              <a:off x="3791409" y="4005064"/>
              <a:ext cx="1080192" cy="1032534"/>
            </a:xfrm>
            <a:prstGeom prst="ellipse">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9" name="フリーフォーム 18"/>
            <p:cNvSpPr/>
            <p:nvPr/>
          </p:nvSpPr>
          <p:spPr>
            <a:xfrm>
              <a:off x="3664174" y="5024319"/>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p:cNvSpPr/>
            <p:nvPr/>
          </p:nvSpPr>
          <p:spPr>
            <a:xfrm rot="15690132">
              <a:off x="4039889" y="5545789"/>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3" name="テキスト ボックス 32"/>
          <p:cNvSpPr txBox="1"/>
          <p:nvPr/>
        </p:nvSpPr>
        <p:spPr>
          <a:xfrm>
            <a:off x="467544" y="3501008"/>
            <a:ext cx="3816424"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まずはオープンデータをはじめてみよう</a:t>
            </a:r>
            <a:endParaRPr lang="en-US" altLang="ja-JP" dirty="0"/>
          </a:p>
        </p:txBody>
      </p:sp>
      <p:sp>
        <p:nvSpPr>
          <p:cNvPr id="34" name="テキスト ボックス 33"/>
          <p:cNvSpPr txBox="1"/>
          <p:nvPr/>
        </p:nvSpPr>
        <p:spPr>
          <a:xfrm>
            <a:off x="4572000" y="3501008"/>
            <a:ext cx="3888432"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データ内容を新しくしたり、</a:t>
            </a:r>
            <a:endParaRPr lang="en-US" altLang="ja-JP" dirty="0"/>
          </a:p>
          <a:p>
            <a:r>
              <a:rPr lang="ja-JP" altLang="en-US" dirty="0"/>
              <a:t>公開するデータを増やしていこう</a:t>
            </a:r>
            <a:endParaRPr lang="en-US" altLang="ja-JP" dirty="0"/>
          </a:p>
        </p:txBody>
      </p:sp>
      <p:sp>
        <p:nvSpPr>
          <p:cNvPr id="36" name="正方形/長方形 35"/>
          <p:cNvSpPr/>
          <p:nvPr/>
        </p:nvSpPr>
        <p:spPr>
          <a:xfrm>
            <a:off x="395536" y="4365104"/>
            <a:ext cx="4608512"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2000" dirty="0">
                <a:latin typeface="+mn-ea"/>
              </a:rPr>
              <a:t>オープンデータを継続していくための取り組み</a:t>
            </a:r>
          </a:p>
        </p:txBody>
      </p:sp>
      <p:grpSp>
        <p:nvGrpSpPr>
          <p:cNvPr id="42" name="グループ化 41"/>
          <p:cNvGrpSpPr/>
          <p:nvPr/>
        </p:nvGrpSpPr>
        <p:grpSpPr>
          <a:xfrm>
            <a:off x="2627784" y="2564904"/>
            <a:ext cx="1152128" cy="648072"/>
            <a:chOff x="1547664" y="1340768"/>
            <a:chExt cx="1152128" cy="648072"/>
          </a:xfrm>
        </p:grpSpPr>
        <p:sp>
          <p:nvSpPr>
            <p:cNvPr id="43" name="メモ 42"/>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4" name="テキスト ボックス 43"/>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12" name="グループ化 11"/>
          <p:cNvGrpSpPr>
            <a:grpSpLocks noChangeAspect="1"/>
          </p:cNvGrpSpPr>
          <p:nvPr/>
        </p:nvGrpSpPr>
        <p:grpSpPr>
          <a:xfrm>
            <a:off x="3203848" y="1988840"/>
            <a:ext cx="805870" cy="648072"/>
            <a:chOff x="-12372975" y="7240588"/>
            <a:chExt cx="11820525" cy="9505950"/>
          </a:xfrm>
          <a:solidFill>
            <a:schemeClr val="tx1"/>
          </a:solidFill>
        </p:grpSpPr>
        <p:sp>
          <p:nvSpPr>
            <p:cNvPr id="13" name="Freeform 12"/>
            <p:cNvSpPr>
              <a:spLocks/>
            </p:cNvSpPr>
            <p:nvPr/>
          </p:nvSpPr>
          <p:spPr bwMode="auto">
            <a:xfrm>
              <a:off x="-7940675" y="9059863"/>
              <a:ext cx="2898775" cy="2898775"/>
            </a:xfrm>
            <a:custGeom>
              <a:avLst/>
              <a:gdLst>
                <a:gd name="T0" fmla="*/ 960 w 1826"/>
                <a:gd name="T1" fmla="*/ 1826 h 1826"/>
                <a:gd name="T2" fmla="*/ 1098 w 1826"/>
                <a:gd name="T3" fmla="*/ 1808 h 1826"/>
                <a:gd name="T4" fmla="*/ 1228 w 1826"/>
                <a:gd name="T5" fmla="*/ 1770 h 1826"/>
                <a:gd name="T6" fmla="*/ 1348 w 1826"/>
                <a:gd name="T7" fmla="*/ 1716 h 1826"/>
                <a:gd name="T8" fmla="*/ 1460 w 1826"/>
                <a:gd name="T9" fmla="*/ 1644 h 1826"/>
                <a:gd name="T10" fmla="*/ 1560 w 1826"/>
                <a:gd name="T11" fmla="*/ 1558 h 1826"/>
                <a:gd name="T12" fmla="*/ 1646 w 1826"/>
                <a:gd name="T13" fmla="*/ 1460 h 1826"/>
                <a:gd name="T14" fmla="*/ 1716 w 1826"/>
                <a:gd name="T15" fmla="*/ 1348 h 1826"/>
                <a:gd name="T16" fmla="*/ 1772 w 1826"/>
                <a:gd name="T17" fmla="*/ 1226 h 1826"/>
                <a:gd name="T18" fmla="*/ 1808 w 1826"/>
                <a:gd name="T19" fmla="*/ 1096 h 1826"/>
                <a:gd name="T20" fmla="*/ 1826 w 1826"/>
                <a:gd name="T21" fmla="*/ 960 h 1826"/>
                <a:gd name="T22" fmla="*/ 1826 w 1826"/>
                <a:gd name="T23" fmla="*/ 866 h 1826"/>
                <a:gd name="T24" fmla="*/ 1808 w 1826"/>
                <a:gd name="T25" fmla="*/ 730 h 1826"/>
                <a:gd name="T26" fmla="*/ 1772 w 1826"/>
                <a:gd name="T27" fmla="*/ 600 h 1826"/>
                <a:gd name="T28" fmla="*/ 1716 w 1826"/>
                <a:gd name="T29" fmla="*/ 478 h 1826"/>
                <a:gd name="T30" fmla="*/ 1646 w 1826"/>
                <a:gd name="T31" fmla="*/ 368 h 1826"/>
                <a:gd name="T32" fmla="*/ 1560 w 1826"/>
                <a:gd name="T33" fmla="*/ 268 h 1826"/>
                <a:gd name="T34" fmla="*/ 1460 w 1826"/>
                <a:gd name="T35" fmla="*/ 182 h 1826"/>
                <a:gd name="T36" fmla="*/ 1348 w 1826"/>
                <a:gd name="T37" fmla="*/ 110 h 1826"/>
                <a:gd name="T38" fmla="*/ 1228 w 1826"/>
                <a:gd name="T39" fmla="*/ 56 h 1826"/>
                <a:gd name="T40" fmla="*/ 1098 w 1826"/>
                <a:gd name="T41" fmla="*/ 18 h 1826"/>
                <a:gd name="T42" fmla="*/ 960 w 1826"/>
                <a:gd name="T43" fmla="*/ 2 h 1826"/>
                <a:gd name="T44" fmla="*/ 866 w 1826"/>
                <a:gd name="T45" fmla="*/ 2 h 1826"/>
                <a:gd name="T46" fmla="*/ 730 w 1826"/>
                <a:gd name="T47" fmla="*/ 18 h 1826"/>
                <a:gd name="T48" fmla="*/ 600 w 1826"/>
                <a:gd name="T49" fmla="*/ 56 h 1826"/>
                <a:gd name="T50" fmla="*/ 478 w 1826"/>
                <a:gd name="T51" fmla="*/ 110 h 1826"/>
                <a:gd name="T52" fmla="*/ 368 w 1826"/>
                <a:gd name="T53" fmla="*/ 182 h 1826"/>
                <a:gd name="T54" fmla="*/ 268 w 1826"/>
                <a:gd name="T55" fmla="*/ 268 h 1826"/>
                <a:gd name="T56" fmla="*/ 182 w 1826"/>
                <a:gd name="T57" fmla="*/ 368 h 1826"/>
                <a:gd name="T58" fmla="*/ 110 w 1826"/>
                <a:gd name="T59" fmla="*/ 478 h 1826"/>
                <a:gd name="T60" fmla="*/ 56 w 1826"/>
                <a:gd name="T61" fmla="*/ 600 h 1826"/>
                <a:gd name="T62" fmla="*/ 18 w 1826"/>
                <a:gd name="T63" fmla="*/ 730 h 1826"/>
                <a:gd name="T64" fmla="*/ 2 w 1826"/>
                <a:gd name="T65" fmla="*/ 866 h 1826"/>
                <a:gd name="T66" fmla="*/ 2 w 1826"/>
                <a:gd name="T67" fmla="*/ 960 h 1826"/>
                <a:gd name="T68" fmla="*/ 18 w 1826"/>
                <a:gd name="T69" fmla="*/ 1096 h 1826"/>
                <a:gd name="T70" fmla="*/ 56 w 1826"/>
                <a:gd name="T71" fmla="*/ 1226 h 1826"/>
                <a:gd name="T72" fmla="*/ 110 w 1826"/>
                <a:gd name="T73" fmla="*/ 1348 h 1826"/>
                <a:gd name="T74" fmla="*/ 182 w 1826"/>
                <a:gd name="T75" fmla="*/ 1460 h 1826"/>
                <a:gd name="T76" fmla="*/ 268 w 1826"/>
                <a:gd name="T77" fmla="*/ 1558 h 1826"/>
                <a:gd name="T78" fmla="*/ 368 w 1826"/>
                <a:gd name="T79" fmla="*/ 1644 h 1826"/>
                <a:gd name="T80" fmla="*/ 478 w 1826"/>
                <a:gd name="T81" fmla="*/ 1716 h 1826"/>
                <a:gd name="T82" fmla="*/ 600 w 1826"/>
                <a:gd name="T83" fmla="*/ 1770 h 1826"/>
                <a:gd name="T84" fmla="*/ 730 w 1826"/>
                <a:gd name="T85" fmla="*/ 1808 h 1826"/>
                <a:gd name="T86" fmla="*/ 866 w 1826"/>
                <a:gd name="T87" fmla="*/ 1826 h 1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26" h="1826">
                  <a:moveTo>
                    <a:pt x="914" y="1826"/>
                  </a:moveTo>
                  <a:lnTo>
                    <a:pt x="914" y="1826"/>
                  </a:lnTo>
                  <a:lnTo>
                    <a:pt x="960" y="1826"/>
                  </a:lnTo>
                  <a:lnTo>
                    <a:pt x="1006" y="1822"/>
                  </a:lnTo>
                  <a:lnTo>
                    <a:pt x="1052" y="1816"/>
                  </a:lnTo>
                  <a:lnTo>
                    <a:pt x="1098" y="1808"/>
                  </a:lnTo>
                  <a:lnTo>
                    <a:pt x="1142" y="1798"/>
                  </a:lnTo>
                  <a:lnTo>
                    <a:pt x="1184" y="1786"/>
                  </a:lnTo>
                  <a:lnTo>
                    <a:pt x="1228" y="1770"/>
                  </a:lnTo>
                  <a:lnTo>
                    <a:pt x="1268" y="1754"/>
                  </a:lnTo>
                  <a:lnTo>
                    <a:pt x="1310" y="1736"/>
                  </a:lnTo>
                  <a:lnTo>
                    <a:pt x="1348" y="1716"/>
                  </a:lnTo>
                  <a:lnTo>
                    <a:pt x="1386" y="1694"/>
                  </a:lnTo>
                  <a:lnTo>
                    <a:pt x="1424" y="1670"/>
                  </a:lnTo>
                  <a:lnTo>
                    <a:pt x="1460" y="1644"/>
                  </a:lnTo>
                  <a:lnTo>
                    <a:pt x="1494" y="1618"/>
                  </a:lnTo>
                  <a:lnTo>
                    <a:pt x="1528" y="1588"/>
                  </a:lnTo>
                  <a:lnTo>
                    <a:pt x="1560" y="1558"/>
                  </a:lnTo>
                  <a:lnTo>
                    <a:pt x="1590" y="1526"/>
                  </a:lnTo>
                  <a:lnTo>
                    <a:pt x="1618" y="1494"/>
                  </a:lnTo>
                  <a:lnTo>
                    <a:pt x="1646" y="1460"/>
                  </a:lnTo>
                  <a:lnTo>
                    <a:pt x="1670" y="1424"/>
                  </a:lnTo>
                  <a:lnTo>
                    <a:pt x="1694" y="1386"/>
                  </a:lnTo>
                  <a:lnTo>
                    <a:pt x="1716" y="1348"/>
                  </a:lnTo>
                  <a:lnTo>
                    <a:pt x="1736" y="1308"/>
                  </a:lnTo>
                  <a:lnTo>
                    <a:pt x="1756" y="1268"/>
                  </a:lnTo>
                  <a:lnTo>
                    <a:pt x="1772" y="1226"/>
                  </a:lnTo>
                  <a:lnTo>
                    <a:pt x="1786" y="1184"/>
                  </a:lnTo>
                  <a:lnTo>
                    <a:pt x="1798" y="1142"/>
                  </a:lnTo>
                  <a:lnTo>
                    <a:pt x="1808" y="1096"/>
                  </a:lnTo>
                  <a:lnTo>
                    <a:pt x="1816" y="1052"/>
                  </a:lnTo>
                  <a:lnTo>
                    <a:pt x="1822" y="1006"/>
                  </a:lnTo>
                  <a:lnTo>
                    <a:pt x="1826" y="960"/>
                  </a:lnTo>
                  <a:lnTo>
                    <a:pt x="1826" y="914"/>
                  </a:lnTo>
                  <a:lnTo>
                    <a:pt x="1826" y="914"/>
                  </a:lnTo>
                  <a:lnTo>
                    <a:pt x="1826" y="866"/>
                  </a:lnTo>
                  <a:lnTo>
                    <a:pt x="1822" y="820"/>
                  </a:lnTo>
                  <a:lnTo>
                    <a:pt x="1816" y="774"/>
                  </a:lnTo>
                  <a:lnTo>
                    <a:pt x="1808" y="730"/>
                  </a:lnTo>
                  <a:lnTo>
                    <a:pt x="1798" y="686"/>
                  </a:lnTo>
                  <a:lnTo>
                    <a:pt x="1786" y="642"/>
                  </a:lnTo>
                  <a:lnTo>
                    <a:pt x="1772" y="600"/>
                  </a:lnTo>
                  <a:lnTo>
                    <a:pt x="1756" y="558"/>
                  </a:lnTo>
                  <a:lnTo>
                    <a:pt x="1736" y="518"/>
                  </a:lnTo>
                  <a:lnTo>
                    <a:pt x="1716" y="478"/>
                  </a:lnTo>
                  <a:lnTo>
                    <a:pt x="1694" y="440"/>
                  </a:lnTo>
                  <a:lnTo>
                    <a:pt x="1670" y="402"/>
                  </a:lnTo>
                  <a:lnTo>
                    <a:pt x="1646" y="368"/>
                  </a:lnTo>
                  <a:lnTo>
                    <a:pt x="1618" y="332"/>
                  </a:lnTo>
                  <a:lnTo>
                    <a:pt x="1590" y="300"/>
                  </a:lnTo>
                  <a:lnTo>
                    <a:pt x="1560" y="268"/>
                  </a:lnTo>
                  <a:lnTo>
                    <a:pt x="1528" y="238"/>
                  </a:lnTo>
                  <a:lnTo>
                    <a:pt x="1494" y="208"/>
                  </a:lnTo>
                  <a:lnTo>
                    <a:pt x="1460" y="182"/>
                  </a:lnTo>
                  <a:lnTo>
                    <a:pt x="1424" y="156"/>
                  </a:lnTo>
                  <a:lnTo>
                    <a:pt x="1386" y="132"/>
                  </a:lnTo>
                  <a:lnTo>
                    <a:pt x="1348" y="110"/>
                  </a:lnTo>
                  <a:lnTo>
                    <a:pt x="1310" y="90"/>
                  </a:lnTo>
                  <a:lnTo>
                    <a:pt x="1268" y="72"/>
                  </a:lnTo>
                  <a:lnTo>
                    <a:pt x="1228" y="56"/>
                  </a:lnTo>
                  <a:lnTo>
                    <a:pt x="1184" y="40"/>
                  </a:lnTo>
                  <a:lnTo>
                    <a:pt x="1142" y="28"/>
                  </a:lnTo>
                  <a:lnTo>
                    <a:pt x="1098" y="18"/>
                  </a:lnTo>
                  <a:lnTo>
                    <a:pt x="1052" y="10"/>
                  </a:lnTo>
                  <a:lnTo>
                    <a:pt x="1006" y="4"/>
                  </a:lnTo>
                  <a:lnTo>
                    <a:pt x="960" y="2"/>
                  </a:lnTo>
                  <a:lnTo>
                    <a:pt x="914" y="0"/>
                  </a:lnTo>
                  <a:lnTo>
                    <a:pt x="914" y="0"/>
                  </a:lnTo>
                  <a:lnTo>
                    <a:pt x="866" y="2"/>
                  </a:lnTo>
                  <a:lnTo>
                    <a:pt x="820" y="4"/>
                  </a:lnTo>
                  <a:lnTo>
                    <a:pt x="774" y="10"/>
                  </a:lnTo>
                  <a:lnTo>
                    <a:pt x="730" y="18"/>
                  </a:lnTo>
                  <a:lnTo>
                    <a:pt x="686" y="28"/>
                  </a:lnTo>
                  <a:lnTo>
                    <a:pt x="642" y="40"/>
                  </a:lnTo>
                  <a:lnTo>
                    <a:pt x="600" y="56"/>
                  </a:lnTo>
                  <a:lnTo>
                    <a:pt x="558" y="72"/>
                  </a:lnTo>
                  <a:lnTo>
                    <a:pt x="518" y="90"/>
                  </a:lnTo>
                  <a:lnTo>
                    <a:pt x="478" y="110"/>
                  </a:lnTo>
                  <a:lnTo>
                    <a:pt x="440" y="132"/>
                  </a:lnTo>
                  <a:lnTo>
                    <a:pt x="404" y="156"/>
                  </a:lnTo>
                  <a:lnTo>
                    <a:pt x="368" y="182"/>
                  </a:lnTo>
                  <a:lnTo>
                    <a:pt x="332" y="208"/>
                  </a:lnTo>
                  <a:lnTo>
                    <a:pt x="300" y="238"/>
                  </a:lnTo>
                  <a:lnTo>
                    <a:pt x="268" y="268"/>
                  </a:lnTo>
                  <a:lnTo>
                    <a:pt x="238" y="300"/>
                  </a:lnTo>
                  <a:lnTo>
                    <a:pt x="210" y="332"/>
                  </a:lnTo>
                  <a:lnTo>
                    <a:pt x="182" y="368"/>
                  </a:lnTo>
                  <a:lnTo>
                    <a:pt x="156" y="402"/>
                  </a:lnTo>
                  <a:lnTo>
                    <a:pt x="132" y="440"/>
                  </a:lnTo>
                  <a:lnTo>
                    <a:pt x="110" y="478"/>
                  </a:lnTo>
                  <a:lnTo>
                    <a:pt x="90" y="518"/>
                  </a:lnTo>
                  <a:lnTo>
                    <a:pt x="72" y="558"/>
                  </a:lnTo>
                  <a:lnTo>
                    <a:pt x="56" y="600"/>
                  </a:lnTo>
                  <a:lnTo>
                    <a:pt x="42" y="642"/>
                  </a:lnTo>
                  <a:lnTo>
                    <a:pt x="30" y="686"/>
                  </a:lnTo>
                  <a:lnTo>
                    <a:pt x="18" y="730"/>
                  </a:lnTo>
                  <a:lnTo>
                    <a:pt x="10" y="774"/>
                  </a:lnTo>
                  <a:lnTo>
                    <a:pt x="4" y="820"/>
                  </a:lnTo>
                  <a:lnTo>
                    <a:pt x="2" y="866"/>
                  </a:lnTo>
                  <a:lnTo>
                    <a:pt x="0" y="914"/>
                  </a:lnTo>
                  <a:lnTo>
                    <a:pt x="0" y="914"/>
                  </a:lnTo>
                  <a:lnTo>
                    <a:pt x="2" y="960"/>
                  </a:lnTo>
                  <a:lnTo>
                    <a:pt x="4" y="1006"/>
                  </a:lnTo>
                  <a:lnTo>
                    <a:pt x="10" y="1052"/>
                  </a:lnTo>
                  <a:lnTo>
                    <a:pt x="18" y="1096"/>
                  </a:lnTo>
                  <a:lnTo>
                    <a:pt x="30" y="1142"/>
                  </a:lnTo>
                  <a:lnTo>
                    <a:pt x="42" y="1184"/>
                  </a:lnTo>
                  <a:lnTo>
                    <a:pt x="56" y="1226"/>
                  </a:lnTo>
                  <a:lnTo>
                    <a:pt x="72" y="1268"/>
                  </a:lnTo>
                  <a:lnTo>
                    <a:pt x="90" y="1308"/>
                  </a:lnTo>
                  <a:lnTo>
                    <a:pt x="110" y="1348"/>
                  </a:lnTo>
                  <a:lnTo>
                    <a:pt x="132" y="1386"/>
                  </a:lnTo>
                  <a:lnTo>
                    <a:pt x="156" y="1424"/>
                  </a:lnTo>
                  <a:lnTo>
                    <a:pt x="182" y="1460"/>
                  </a:lnTo>
                  <a:lnTo>
                    <a:pt x="210" y="1494"/>
                  </a:lnTo>
                  <a:lnTo>
                    <a:pt x="238" y="1526"/>
                  </a:lnTo>
                  <a:lnTo>
                    <a:pt x="268" y="1558"/>
                  </a:lnTo>
                  <a:lnTo>
                    <a:pt x="300" y="1588"/>
                  </a:lnTo>
                  <a:lnTo>
                    <a:pt x="332" y="1618"/>
                  </a:lnTo>
                  <a:lnTo>
                    <a:pt x="368" y="1644"/>
                  </a:lnTo>
                  <a:lnTo>
                    <a:pt x="404" y="1670"/>
                  </a:lnTo>
                  <a:lnTo>
                    <a:pt x="440" y="1694"/>
                  </a:lnTo>
                  <a:lnTo>
                    <a:pt x="478" y="1716"/>
                  </a:lnTo>
                  <a:lnTo>
                    <a:pt x="518" y="1736"/>
                  </a:lnTo>
                  <a:lnTo>
                    <a:pt x="558" y="1754"/>
                  </a:lnTo>
                  <a:lnTo>
                    <a:pt x="600" y="1770"/>
                  </a:lnTo>
                  <a:lnTo>
                    <a:pt x="642" y="1786"/>
                  </a:lnTo>
                  <a:lnTo>
                    <a:pt x="686" y="1798"/>
                  </a:lnTo>
                  <a:lnTo>
                    <a:pt x="730" y="1808"/>
                  </a:lnTo>
                  <a:lnTo>
                    <a:pt x="774" y="1816"/>
                  </a:lnTo>
                  <a:lnTo>
                    <a:pt x="820" y="1822"/>
                  </a:lnTo>
                  <a:lnTo>
                    <a:pt x="866" y="1826"/>
                  </a:lnTo>
                  <a:lnTo>
                    <a:pt x="914" y="1826"/>
                  </a:lnTo>
                  <a:lnTo>
                    <a:pt x="914" y="18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 name="Freeform 13"/>
            <p:cNvSpPr>
              <a:spLocks/>
            </p:cNvSpPr>
            <p:nvPr/>
          </p:nvSpPr>
          <p:spPr bwMode="auto">
            <a:xfrm>
              <a:off x="-12372975" y="7240588"/>
              <a:ext cx="11820525" cy="9505950"/>
            </a:xfrm>
            <a:custGeom>
              <a:avLst/>
              <a:gdLst>
                <a:gd name="T0" fmla="*/ 7222 w 7446"/>
                <a:gd name="T1" fmla="*/ 38 h 5988"/>
                <a:gd name="T2" fmla="*/ 7112 w 7446"/>
                <a:gd name="T3" fmla="*/ 4 h 5988"/>
                <a:gd name="T4" fmla="*/ 6998 w 7446"/>
                <a:gd name="T5" fmla="*/ 4 h 5988"/>
                <a:gd name="T6" fmla="*/ 6890 w 7446"/>
                <a:gd name="T7" fmla="*/ 36 h 5988"/>
                <a:gd name="T8" fmla="*/ 6794 w 7446"/>
                <a:gd name="T9" fmla="*/ 98 h 5988"/>
                <a:gd name="T10" fmla="*/ 6718 w 7446"/>
                <a:gd name="T11" fmla="*/ 188 h 5988"/>
                <a:gd name="T12" fmla="*/ 4776 w 7446"/>
                <a:gd name="T13" fmla="*/ 3144 h 5988"/>
                <a:gd name="T14" fmla="*/ 4716 w 7446"/>
                <a:gd name="T15" fmla="*/ 3186 h 5988"/>
                <a:gd name="T16" fmla="*/ 4644 w 7446"/>
                <a:gd name="T17" fmla="*/ 3198 h 5988"/>
                <a:gd name="T18" fmla="*/ 4518 w 7446"/>
                <a:gd name="T19" fmla="*/ 3172 h 5988"/>
                <a:gd name="T20" fmla="*/ 4190 w 7446"/>
                <a:gd name="T21" fmla="*/ 3126 h 5988"/>
                <a:gd name="T22" fmla="*/ 3830 w 7446"/>
                <a:gd name="T23" fmla="*/ 3102 h 5988"/>
                <a:gd name="T24" fmla="*/ 3580 w 7446"/>
                <a:gd name="T25" fmla="*/ 3102 h 5988"/>
                <a:gd name="T26" fmla="*/ 3222 w 7446"/>
                <a:gd name="T27" fmla="*/ 3126 h 5988"/>
                <a:gd name="T28" fmla="*/ 2894 w 7446"/>
                <a:gd name="T29" fmla="*/ 3172 h 5988"/>
                <a:gd name="T30" fmla="*/ 2768 w 7446"/>
                <a:gd name="T31" fmla="*/ 3198 h 5988"/>
                <a:gd name="T32" fmla="*/ 2694 w 7446"/>
                <a:gd name="T33" fmla="*/ 3186 h 5988"/>
                <a:gd name="T34" fmla="*/ 2636 w 7446"/>
                <a:gd name="T35" fmla="*/ 3144 h 5988"/>
                <a:gd name="T36" fmla="*/ 726 w 7446"/>
                <a:gd name="T37" fmla="*/ 202 h 5988"/>
                <a:gd name="T38" fmla="*/ 650 w 7446"/>
                <a:gd name="T39" fmla="*/ 112 h 5988"/>
                <a:gd name="T40" fmla="*/ 556 w 7446"/>
                <a:gd name="T41" fmla="*/ 50 h 5988"/>
                <a:gd name="T42" fmla="*/ 448 w 7446"/>
                <a:gd name="T43" fmla="*/ 18 h 5988"/>
                <a:gd name="T44" fmla="*/ 334 w 7446"/>
                <a:gd name="T45" fmla="*/ 18 h 5988"/>
                <a:gd name="T46" fmla="*/ 222 w 7446"/>
                <a:gd name="T47" fmla="*/ 52 h 5988"/>
                <a:gd name="T48" fmla="*/ 154 w 7446"/>
                <a:gd name="T49" fmla="*/ 94 h 5988"/>
                <a:gd name="T50" fmla="*/ 72 w 7446"/>
                <a:gd name="T51" fmla="*/ 178 h 5988"/>
                <a:gd name="T52" fmla="*/ 20 w 7446"/>
                <a:gd name="T53" fmla="*/ 278 h 5988"/>
                <a:gd name="T54" fmla="*/ 0 w 7446"/>
                <a:gd name="T55" fmla="*/ 388 h 5988"/>
                <a:gd name="T56" fmla="*/ 10 w 7446"/>
                <a:gd name="T57" fmla="*/ 502 h 5988"/>
                <a:gd name="T58" fmla="*/ 56 w 7446"/>
                <a:gd name="T59" fmla="*/ 610 h 5988"/>
                <a:gd name="T60" fmla="*/ 1586 w 7446"/>
                <a:gd name="T61" fmla="*/ 3282 h 5988"/>
                <a:gd name="T62" fmla="*/ 2074 w 7446"/>
                <a:gd name="T63" fmla="*/ 4128 h 5988"/>
                <a:gd name="T64" fmla="*/ 2122 w 7446"/>
                <a:gd name="T65" fmla="*/ 4230 h 5988"/>
                <a:gd name="T66" fmla="*/ 2150 w 7446"/>
                <a:gd name="T67" fmla="*/ 4336 h 5988"/>
                <a:gd name="T68" fmla="*/ 2220 w 7446"/>
                <a:gd name="T69" fmla="*/ 5988 h 5988"/>
                <a:gd name="T70" fmla="*/ 5254 w 7446"/>
                <a:gd name="T71" fmla="*/ 4410 h 5988"/>
                <a:gd name="T72" fmla="*/ 5270 w 7446"/>
                <a:gd name="T73" fmla="*/ 4300 h 5988"/>
                <a:gd name="T74" fmla="*/ 5304 w 7446"/>
                <a:gd name="T75" fmla="*/ 4194 h 5988"/>
                <a:gd name="T76" fmla="*/ 7388 w 7446"/>
                <a:gd name="T77" fmla="*/ 596 h 5988"/>
                <a:gd name="T78" fmla="*/ 7422 w 7446"/>
                <a:gd name="T79" fmla="*/ 524 h 5988"/>
                <a:gd name="T80" fmla="*/ 7446 w 7446"/>
                <a:gd name="T81" fmla="*/ 412 h 5988"/>
                <a:gd name="T82" fmla="*/ 7436 w 7446"/>
                <a:gd name="T83" fmla="*/ 300 h 5988"/>
                <a:gd name="T84" fmla="*/ 7394 w 7446"/>
                <a:gd name="T85" fmla="*/ 194 h 5988"/>
                <a:gd name="T86" fmla="*/ 7322 w 7446"/>
                <a:gd name="T87" fmla="*/ 104 h 5988"/>
                <a:gd name="T88" fmla="*/ 7258 w 7446"/>
                <a:gd name="T89" fmla="*/ 56 h 5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446" h="5988">
                  <a:moveTo>
                    <a:pt x="7258" y="56"/>
                  </a:moveTo>
                  <a:lnTo>
                    <a:pt x="7258" y="56"/>
                  </a:lnTo>
                  <a:lnTo>
                    <a:pt x="7222" y="38"/>
                  </a:lnTo>
                  <a:lnTo>
                    <a:pt x="7186" y="22"/>
                  </a:lnTo>
                  <a:lnTo>
                    <a:pt x="7150" y="12"/>
                  </a:lnTo>
                  <a:lnTo>
                    <a:pt x="7112" y="4"/>
                  </a:lnTo>
                  <a:lnTo>
                    <a:pt x="7074" y="0"/>
                  </a:lnTo>
                  <a:lnTo>
                    <a:pt x="7036" y="0"/>
                  </a:lnTo>
                  <a:lnTo>
                    <a:pt x="6998" y="4"/>
                  </a:lnTo>
                  <a:lnTo>
                    <a:pt x="6962" y="10"/>
                  </a:lnTo>
                  <a:lnTo>
                    <a:pt x="6926" y="22"/>
                  </a:lnTo>
                  <a:lnTo>
                    <a:pt x="6890" y="36"/>
                  </a:lnTo>
                  <a:lnTo>
                    <a:pt x="6856" y="52"/>
                  </a:lnTo>
                  <a:lnTo>
                    <a:pt x="6824" y="74"/>
                  </a:lnTo>
                  <a:lnTo>
                    <a:pt x="6794" y="98"/>
                  </a:lnTo>
                  <a:lnTo>
                    <a:pt x="6766" y="124"/>
                  </a:lnTo>
                  <a:lnTo>
                    <a:pt x="6742" y="154"/>
                  </a:lnTo>
                  <a:lnTo>
                    <a:pt x="6718" y="188"/>
                  </a:lnTo>
                  <a:lnTo>
                    <a:pt x="4792" y="3124"/>
                  </a:lnTo>
                  <a:lnTo>
                    <a:pt x="4792" y="3124"/>
                  </a:lnTo>
                  <a:lnTo>
                    <a:pt x="4776" y="3144"/>
                  </a:lnTo>
                  <a:lnTo>
                    <a:pt x="4758" y="3162"/>
                  </a:lnTo>
                  <a:lnTo>
                    <a:pt x="4738" y="3176"/>
                  </a:lnTo>
                  <a:lnTo>
                    <a:pt x="4716" y="3186"/>
                  </a:lnTo>
                  <a:lnTo>
                    <a:pt x="4694" y="3194"/>
                  </a:lnTo>
                  <a:lnTo>
                    <a:pt x="4668" y="3198"/>
                  </a:lnTo>
                  <a:lnTo>
                    <a:pt x="4644" y="3198"/>
                  </a:lnTo>
                  <a:lnTo>
                    <a:pt x="4618" y="3194"/>
                  </a:lnTo>
                  <a:lnTo>
                    <a:pt x="4618" y="3194"/>
                  </a:lnTo>
                  <a:lnTo>
                    <a:pt x="4518" y="3172"/>
                  </a:lnTo>
                  <a:lnTo>
                    <a:pt x="4412" y="3154"/>
                  </a:lnTo>
                  <a:lnTo>
                    <a:pt x="4302" y="3138"/>
                  </a:lnTo>
                  <a:lnTo>
                    <a:pt x="4190" y="3126"/>
                  </a:lnTo>
                  <a:lnTo>
                    <a:pt x="4072" y="3116"/>
                  </a:lnTo>
                  <a:lnTo>
                    <a:pt x="3952" y="3108"/>
                  </a:lnTo>
                  <a:lnTo>
                    <a:pt x="3830" y="3102"/>
                  </a:lnTo>
                  <a:lnTo>
                    <a:pt x="3706" y="3102"/>
                  </a:lnTo>
                  <a:lnTo>
                    <a:pt x="3706" y="3102"/>
                  </a:lnTo>
                  <a:lnTo>
                    <a:pt x="3580" y="3102"/>
                  </a:lnTo>
                  <a:lnTo>
                    <a:pt x="3458" y="3108"/>
                  </a:lnTo>
                  <a:lnTo>
                    <a:pt x="3338" y="3116"/>
                  </a:lnTo>
                  <a:lnTo>
                    <a:pt x="3222" y="3126"/>
                  </a:lnTo>
                  <a:lnTo>
                    <a:pt x="3108" y="3138"/>
                  </a:lnTo>
                  <a:lnTo>
                    <a:pt x="3000" y="3154"/>
                  </a:lnTo>
                  <a:lnTo>
                    <a:pt x="2894" y="3172"/>
                  </a:lnTo>
                  <a:lnTo>
                    <a:pt x="2792" y="3194"/>
                  </a:lnTo>
                  <a:lnTo>
                    <a:pt x="2792" y="3194"/>
                  </a:lnTo>
                  <a:lnTo>
                    <a:pt x="2768" y="3198"/>
                  </a:lnTo>
                  <a:lnTo>
                    <a:pt x="2742" y="3198"/>
                  </a:lnTo>
                  <a:lnTo>
                    <a:pt x="2718" y="3194"/>
                  </a:lnTo>
                  <a:lnTo>
                    <a:pt x="2694" y="3186"/>
                  </a:lnTo>
                  <a:lnTo>
                    <a:pt x="2674" y="3176"/>
                  </a:lnTo>
                  <a:lnTo>
                    <a:pt x="2654" y="3162"/>
                  </a:lnTo>
                  <a:lnTo>
                    <a:pt x="2636" y="3144"/>
                  </a:lnTo>
                  <a:lnTo>
                    <a:pt x="2620" y="3124"/>
                  </a:lnTo>
                  <a:lnTo>
                    <a:pt x="726" y="202"/>
                  </a:lnTo>
                  <a:lnTo>
                    <a:pt x="726" y="202"/>
                  </a:lnTo>
                  <a:lnTo>
                    <a:pt x="704" y="168"/>
                  </a:lnTo>
                  <a:lnTo>
                    <a:pt x="678" y="138"/>
                  </a:lnTo>
                  <a:lnTo>
                    <a:pt x="650" y="112"/>
                  </a:lnTo>
                  <a:lnTo>
                    <a:pt x="620" y="88"/>
                  </a:lnTo>
                  <a:lnTo>
                    <a:pt x="588" y="66"/>
                  </a:lnTo>
                  <a:lnTo>
                    <a:pt x="556" y="50"/>
                  </a:lnTo>
                  <a:lnTo>
                    <a:pt x="520" y="36"/>
                  </a:lnTo>
                  <a:lnTo>
                    <a:pt x="484" y="24"/>
                  </a:lnTo>
                  <a:lnTo>
                    <a:pt x="448" y="18"/>
                  </a:lnTo>
                  <a:lnTo>
                    <a:pt x="410" y="14"/>
                  </a:lnTo>
                  <a:lnTo>
                    <a:pt x="372" y="14"/>
                  </a:lnTo>
                  <a:lnTo>
                    <a:pt x="334" y="18"/>
                  </a:lnTo>
                  <a:lnTo>
                    <a:pt x="296" y="26"/>
                  </a:lnTo>
                  <a:lnTo>
                    <a:pt x="258" y="36"/>
                  </a:lnTo>
                  <a:lnTo>
                    <a:pt x="222" y="52"/>
                  </a:lnTo>
                  <a:lnTo>
                    <a:pt x="186" y="72"/>
                  </a:lnTo>
                  <a:lnTo>
                    <a:pt x="186" y="72"/>
                  </a:lnTo>
                  <a:lnTo>
                    <a:pt x="154" y="94"/>
                  </a:lnTo>
                  <a:lnTo>
                    <a:pt x="124" y="120"/>
                  </a:lnTo>
                  <a:lnTo>
                    <a:pt x="96" y="148"/>
                  </a:lnTo>
                  <a:lnTo>
                    <a:pt x="72" y="178"/>
                  </a:lnTo>
                  <a:lnTo>
                    <a:pt x="52" y="210"/>
                  </a:lnTo>
                  <a:lnTo>
                    <a:pt x="34" y="242"/>
                  </a:lnTo>
                  <a:lnTo>
                    <a:pt x="20" y="278"/>
                  </a:lnTo>
                  <a:lnTo>
                    <a:pt x="10" y="314"/>
                  </a:lnTo>
                  <a:lnTo>
                    <a:pt x="4" y="350"/>
                  </a:lnTo>
                  <a:lnTo>
                    <a:pt x="0" y="388"/>
                  </a:lnTo>
                  <a:lnTo>
                    <a:pt x="0" y="426"/>
                  </a:lnTo>
                  <a:lnTo>
                    <a:pt x="4" y="464"/>
                  </a:lnTo>
                  <a:lnTo>
                    <a:pt x="10" y="502"/>
                  </a:lnTo>
                  <a:lnTo>
                    <a:pt x="22" y="538"/>
                  </a:lnTo>
                  <a:lnTo>
                    <a:pt x="38" y="576"/>
                  </a:lnTo>
                  <a:lnTo>
                    <a:pt x="56" y="610"/>
                  </a:lnTo>
                  <a:lnTo>
                    <a:pt x="56" y="610"/>
                  </a:lnTo>
                  <a:lnTo>
                    <a:pt x="912" y="2106"/>
                  </a:lnTo>
                  <a:lnTo>
                    <a:pt x="1586" y="3282"/>
                  </a:lnTo>
                  <a:lnTo>
                    <a:pt x="1870" y="3776"/>
                  </a:lnTo>
                  <a:lnTo>
                    <a:pt x="2074" y="4128"/>
                  </a:lnTo>
                  <a:lnTo>
                    <a:pt x="2074" y="4128"/>
                  </a:lnTo>
                  <a:lnTo>
                    <a:pt x="2092" y="4162"/>
                  </a:lnTo>
                  <a:lnTo>
                    <a:pt x="2108" y="4194"/>
                  </a:lnTo>
                  <a:lnTo>
                    <a:pt x="2122" y="4230"/>
                  </a:lnTo>
                  <a:lnTo>
                    <a:pt x="2134" y="4264"/>
                  </a:lnTo>
                  <a:lnTo>
                    <a:pt x="2142" y="4300"/>
                  </a:lnTo>
                  <a:lnTo>
                    <a:pt x="2150" y="4336"/>
                  </a:lnTo>
                  <a:lnTo>
                    <a:pt x="2154" y="4374"/>
                  </a:lnTo>
                  <a:lnTo>
                    <a:pt x="2156" y="4410"/>
                  </a:lnTo>
                  <a:lnTo>
                    <a:pt x="2220" y="5988"/>
                  </a:lnTo>
                  <a:lnTo>
                    <a:pt x="5192" y="5988"/>
                  </a:lnTo>
                  <a:lnTo>
                    <a:pt x="5254" y="4410"/>
                  </a:lnTo>
                  <a:lnTo>
                    <a:pt x="5254" y="4410"/>
                  </a:lnTo>
                  <a:lnTo>
                    <a:pt x="5258" y="4372"/>
                  </a:lnTo>
                  <a:lnTo>
                    <a:pt x="5262" y="4336"/>
                  </a:lnTo>
                  <a:lnTo>
                    <a:pt x="5270" y="4300"/>
                  </a:lnTo>
                  <a:lnTo>
                    <a:pt x="5278" y="4264"/>
                  </a:lnTo>
                  <a:lnTo>
                    <a:pt x="5290" y="4228"/>
                  </a:lnTo>
                  <a:lnTo>
                    <a:pt x="5304" y="4194"/>
                  </a:lnTo>
                  <a:lnTo>
                    <a:pt x="5320" y="4160"/>
                  </a:lnTo>
                  <a:lnTo>
                    <a:pt x="5336" y="4128"/>
                  </a:lnTo>
                  <a:lnTo>
                    <a:pt x="7388" y="596"/>
                  </a:lnTo>
                  <a:lnTo>
                    <a:pt x="7388" y="596"/>
                  </a:lnTo>
                  <a:lnTo>
                    <a:pt x="7408" y="560"/>
                  </a:lnTo>
                  <a:lnTo>
                    <a:pt x="7422" y="524"/>
                  </a:lnTo>
                  <a:lnTo>
                    <a:pt x="7434" y="488"/>
                  </a:lnTo>
                  <a:lnTo>
                    <a:pt x="7442" y="450"/>
                  </a:lnTo>
                  <a:lnTo>
                    <a:pt x="7446" y="412"/>
                  </a:lnTo>
                  <a:lnTo>
                    <a:pt x="7446" y="374"/>
                  </a:lnTo>
                  <a:lnTo>
                    <a:pt x="7442" y="336"/>
                  </a:lnTo>
                  <a:lnTo>
                    <a:pt x="7436" y="300"/>
                  </a:lnTo>
                  <a:lnTo>
                    <a:pt x="7424" y="264"/>
                  </a:lnTo>
                  <a:lnTo>
                    <a:pt x="7410" y="228"/>
                  </a:lnTo>
                  <a:lnTo>
                    <a:pt x="7394" y="194"/>
                  </a:lnTo>
                  <a:lnTo>
                    <a:pt x="7372" y="162"/>
                  </a:lnTo>
                  <a:lnTo>
                    <a:pt x="7348" y="132"/>
                  </a:lnTo>
                  <a:lnTo>
                    <a:pt x="7322" y="104"/>
                  </a:lnTo>
                  <a:lnTo>
                    <a:pt x="7292" y="80"/>
                  </a:lnTo>
                  <a:lnTo>
                    <a:pt x="7258" y="56"/>
                  </a:lnTo>
                  <a:lnTo>
                    <a:pt x="725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grpSp>
        <p:nvGrpSpPr>
          <p:cNvPr id="45" name="グループ化 44"/>
          <p:cNvGrpSpPr/>
          <p:nvPr/>
        </p:nvGrpSpPr>
        <p:grpSpPr>
          <a:xfrm>
            <a:off x="5004048" y="2564904"/>
            <a:ext cx="1152128" cy="648072"/>
            <a:chOff x="1547664" y="1340768"/>
            <a:chExt cx="1152128" cy="648072"/>
          </a:xfrm>
        </p:grpSpPr>
        <p:sp>
          <p:nvSpPr>
            <p:cNvPr id="46" name="メモ 45"/>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7" name="テキスト ボックス 46"/>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48" name="グループ化 47"/>
          <p:cNvGrpSpPr/>
          <p:nvPr/>
        </p:nvGrpSpPr>
        <p:grpSpPr>
          <a:xfrm>
            <a:off x="5004048" y="1772816"/>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0" name="テキスト ボックス 4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1" name="グループ化 50"/>
          <p:cNvGrpSpPr/>
          <p:nvPr/>
        </p:nvGrpSpPr>
        <p:grpSpPr>
          <a:xfrm>
            <a:off x="6948264" y="2564904"/>
            <a:ext cx="1152128" cy="648072"/>
            <a:chOff x="1547664" y="1340768"/>
            <a:chExt cx="1152128" cy="648072"/>
          </a:xfrm>
        </p:grpSpPr>
        <p:sp>
          <p:nvSpPr>
            <p:cNvPr id="52" name="メモ 5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4" name="グループ化 53"/>
          <p:cNvGrpSpPr/>
          <p:nvPr/>
        </p:nvGrpSpPr>
        <p:grpSpPr>
          <a:xfrm>
            <a:off x="6948264" y="1772816"/>
            <a:ext cx="1152128" cy="648072"/>
            <a:chOff x="1547664" y="1340768"/>
            <a:chExt cx="1152128" cy="648072"/>
          </a:xfrm>
        </p:grpSpPr>
        <p:sp>
          <p:nvSpPr>
            <p:cNvPr id="55" name="メモ 54"/>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6" name="テキスト ボックス 55"/>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7" name="グループ化 56"/>
          <p:cNvGrpSpPr/>
          <p:nvPr/>
        </p:nvGrpSpPr>
        <p:grpSpPr>
          <a:xfrm>
            <a:off x="6948264" y="980728"/>
            <a:ext cx="1152128" cy="648072"/>
            <a:chOff x="1547664" y="1340768"/>
            <a:chExt cx="1152128" cy="648072"/>
          </a:xfrm>
        </p:grpSpPr>
        <p:sp>
          <p:nvSpPr>
            <p:cNvPr id="58" name="メモ 57"/>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9" name="テキスト ボックス 58"/>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sp>
        <p:nvSpPr>
          <p:cNvPr id="62" name="額縁 61"/>
          <p:cNvSpPr/>
          <p:nvPr/>
        </p:nvSpPr>
        <p:spPr>
          <a:xfrm>
            <a:off x="899592" y="566124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(2) </a:t>
            </a:r>
            <a:r>
              <a:rPr lang="ja-JP" altLang="en-US" dirty="0"/>
              <a:t>オープンデータを拡充する</a:t>
            </a:r>
          </a:p>
        </p:txBody>
      </p:sp>
      <p:sp>
        <p:nvSpPr>
          <p:cNvPr id="63" name="額縁 62"/>
          <p:cNvSpPr/>
          <p:nvPr/>
        </p:nvSpPr>
        <p:spPr>
          <a:xfrm>
            <a:off x="899592" y="494116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(1) </a:t>
            </a:r>
            <a:r>
              <a:rPr lang="ja-JP" altLang="en-US" dirty="0"/>
              <a:t>公開したオープンデータを更新する</a:t>
            </a:r>
          </a:p>
        </p:txBody>
      </p:sp>
      <p:grpSp>
        <p:nvGrpSpPr>
          <p:cNvPr id="68" name="グループ化 67"/>
          <p:cNvGrpSpPr/>
          <p:nvPr/>
        </p:nvGrpSpPr>
        <p:grpSpPr>
          <a:xfrm>
            <a:off x="1807297" y="2960892"/>
            <a:ext cx="820230" cy="464083"/>
            <a:chOff x="1807297" y="2960892"/>
            <a:chExt cx="820230" cy="464083"/>
          </a:xfrm>
        </p:grpSpPr>
        <p:sp>
          <p:nvSpPr>
            <p:cNvPr id="69" name="Freeform 163"/>
            <p:cNvSpPr>
              <a:spLocks/>
            </p:cNvSpPr>
            <p:nvPr/>
          </p:nvSpPr>
          <p:spPr bwMode="auto">
            <a:xfrm rot="1009196">
              <a:off x="2128122" y="3044156"/>
              <a:ext cx="169302" cy="62921"/>
            </a:xfrm>
            <a:custGeom>
              <a:avLst/>
              <a:gdLst>
                <a:gd name="T0" fmla="*/ 0 w 146"/>
                <a:gd name="T1" fmla="*/ 30 h 52"/>
                <a:gd name="T2" fmla="*/ 0 w 146"/>
                <a:gd name="T3" fmla="*/ 0 h 52"/>
                <a:gd name="T4" fmla="*/ 145 w 146"/>
                <a:gd name="T5" fmla="*/ 23 h 52"/>
                <a:gd name="T6" fmla="*/ 142 w 146"/>
                <a:gd name="T7" fmla="*/ 37 h 52"/>
                <a:gd name="T8" fmla="*/ 133 w 146"/>
                <a:gd name="T9" fmla="*/ 51 h 52"/>
                <a:gd name="T10" fmla="*/ 0 w 146"/>
                <a:gd name="T11" fmla="*/ 30 h 52"/>
              </a:gdLst>
              <a:ahLst/>
              <a:cxnLst>
                <a:cxn ang="0">
                  <a:pos x="T0" y="T1"/>
                </a:cxn>
                <a:cxn ang="0">
                  <a:pos x="T2" y="T3"/>
                </a:cxn>
                <a:cxn ang="0">
                  <a:pos x="T4" y="T5"/>
                </a:cxn>
                <a:cxn ang="0">
                  <a:pos x="T6" y="T7"/>
                </a:cxn>
                <a:cxn ang="0">
                  <a:pos x="T8" y="T9"/>
                </a:cxn>
                <a:cxn ang="0">
                  <a:pos x="T10" y="T11"/>
                </a:cxn>
              </a:cxnLst>
              <a:rect l="0" t="0" r="r" b="b"/>
              <a:pathLst>
                <a:path w="146" h="52">
                  <a:moveTo>
                    <a:pt x="0" y="30"/>
                  </a:moveTo>
                  <a:lnTo>
                    <a:pt x="0" y="0"/>
                  </a:lnTo>
                  <a:lnTo>
                    <a:pt x="145" y="23"/>
                  </a:lnTo>
                  <a:lnTo>
                    <a:pt x="142" y="37"/>
                  </a:lnTo>
                  <a:lnTo>
                    <a:pt x="133" y="51"/>
                  </a:lnTo>
                  <a:lnTo>
                    <a:pt x="0" y="30"/>
                  </a:lnTo>
                </a:path>
              </a:pathLst>
            </a:custGeom>
            <a:solidFill>
              <a:schemeClr val="accent1">
                <a:lumMod val="75000"/>
              </a:schemeClr>
            </a:solidFill>
            <a:ln>
              <a:noFill/>
            </a:ln>
            <a:effectLst/>
            <a:extLst/>
          </p:spPr>
          <p:txBody>
            <a:bodyPr/>
            <a:lstStyle/>
            <a:p>
              <a:endParaRPr lang="ja-JP" altLang="en-US"/>
            </a:p>
          </p:txBody>
        </p:sp>
        <p:sp>
          <p:nvSpPr>
            <p:cNvPr id="70" name="Freeform 164"/>
            <p:cNvSpPr>
              <a:spLocks/>
            </p:cNvSpPr>
            <p:nvPr/>
          </p:nvSpPr>
          <p:spPr bwMode="auto">
            <a:xfrm rot="1009196">
              <a:off x="2462572" y="3204830"/>
              <a:ext cx="162344" cy="60501"/>
            </a:xfrm>
            <a:custGeom>
              <a:avLst/>
              <a:gdLst>
                <a:gd name="T0" fmla="*/ 139 w 140"/>
                <a:gd name="T1" fmla="*/ 49 h 50"/>
                <a:gd name="T2" fmla="*/ 138 w 140"/>
                <a:gd name="T3" fmla="*/ 21 h 50"/>
                <a:gd name="T4" fmla="*/ 0 w 140"/>
                <a:gd name="T5" fmla="*/ 0 h 50"/>
                <a:gd name="T6" fmla="*/ 0 w 140"/>
                <a:gd name="T7" fmla="*/ 34 h 50"/>
                <a:gd name="T8" fmla="*/ 139 w 140"/>
                <a:gd name="T9" fmla="*/ 49 h 50"/>
              </a:gdLst>
              <a:ahLst/>
              <a:cxnLst>
                <a:cxn ang="0">
                  <a:pos x="T0" y="T1"/>
                </a:cxn>
                <a:cxn ang="0">
                  <a:pos x="T2" y="T3"/>
                </a:cxn>
                <a:cxn ang="0">
                  <a:pos x="T4" y="T5"/>
                </a:cxn>
                <a:cxn ang="0">
                  <a:pos x="T6" y="T7"/>
                </a:cxn>
                <a:cxn ang="0">
                  <a:pos x="T8" y="T9"/>
                </a:cxn>
              </a:cxnLst>
              <a:rect l="0" t="0" r="r" b="b"/>
              <a:pathLst>
                <a:path w="140" h="50">
                  <a:moveTo>
                    <a:pt x="139" y="49"/>
                  </a:moveTo>
                  <a:lnTo>
                    <a:pt x="138" y="21"/>
                  </a:lnTo>
                  <a:lnTo>
                    <a:pt x="0" y="0"/>
                  </a:lnTo>
                  <a:lnTo>
                    <a:pt x="0" y="34"/>
                  </a:lnTo>
                  <a:lnTo>
                    <a:pt x="139" y="49"/>
                  </a:lnTo>
                </a:path>
              </a:pathLst>
            </a:custGeom>
            <a:solidFill>
              <a:schemeClr val="accent1">
                <a:lumMod val="75000"/>
              </a:schemeClr>
            </a:solidFill>
            <a:ln>
              <a:noFill/>
            </a:ln>
            <a:effectLst/>
            <a:extLst/>
          </p:spPr>
          <p:txBody>
            <a:bodyPr/>
            <a:lstStyle/>
            <a:p>
              <a:endParaRPr lang="ja-JP" altLang="en-US"/>
            </a:p>
          </p:txBody>
        </p:sp>
        <p:sp>
          <p:nvSpPr>
            <p:cNvPr id="71" name="Freeform 165"/>
            <p:cNvSpPr>
              <a:spLocks/>
            </p:cNvSpPr>
            <p:nvPr/>
          </p:nvSpPr>
          <p:spPr bwMode="auto">
            <a:xfrm rot="1009196">
              <a:off x="1807297" y="3003890"/>
              <a:ext cx="809401" cy="421085"/>
            </a:xfrm>
            <a:custGeom>
              <a:avLst/>
              <a:gdLst>
                <a:gd name="T0" fmla="*/ 40 w 698"/>
                <a:gd name="T1" fmla="*/ 347 h 348"/>
                <a:gd name="T2" fmla="*/ 81 w 698"/>
                <a:gd name="T3" fmla="*/ 347 h 348"/>
                <a:gd name="T4" fmla="*/ 125 w 698"/>
                <a:gd name="T5" fmla="*/ 345 h 348"/>
                <a:gd name="T6" fmla="*/ 165 w 698"/>
                <a:gd name="T7" fmla="*/ 339 h 348"/>
                <a:gd name="T8" fmla="*/ 212 w 698"/>
                <a:gd name="T9" fmla="*/ 329 h 348"/>
                <a:gd name="T10" fmla="*/ 256 w 698"/>
                <a:gd name="T11" fmla="*/ 315 h 348"/>
                <a:gd name="T12" fmla="*/ 303 w 698"/>
                <a:gd name="T13" fmla="*/ 296 h 348"/>
                <a:gd name="T14" fmla="*/ 345 w 698"/>
                <a:gd name="T15" fmla="*/ 276 h 348"/>
                <a:gd name="T16" fmla="*/ 385 w 698"/>
                <a:gd name="T17" fmla="*/ 256 h 348"/>
                <a:gd name="T18" fmla="*/ 425 w 698"/>
                <a:gd name="T19" fmla="*/ 233 h 348"/>
                <a:gd name="T20" fmla="*/ 464 w 698"/>
                <a:gd name="T21" fmla="*/ 207 h 348"/>
                <a:gd name="T22" fmla="*/ 500 w 698"/>
                <a:gd name="T23" fmla="*/ 178 h 348"/>
                <a:gd name="T24" fmla="*/ 530 w 698"/>
                <a:gd name="T25" fmla="*/ 149 h 348"/>
                <a:gd name="T26" fmla="*/ 551 w 698"/>
                <a:gd name="T27" fmla="*/ 121 h 348"/>
                <a:gd name="T28" fmla="*/ 674 w 698"/>
                <a:gd name="T29" fmla="*/ 130 h 348"/>
                <a:gd name="T30" fmla="*/ 635 w 698"/>
                <a:gd name="T31" fmla="*/ 112 h 348"/>
                <a:gd name="T32" fmla="*/ 605 w 698"/>
                <a:gd name="T33" fmla="*/ 95 h 348"/>
                <a:gd name="T34" fmla="*/ 580 w 698"/>
                <a:gd name="T35" fmla="*/ 79 h 348"/>
                <a:gd name="T36" fmla="*/ 555 w 698"/>
                <a:gd name="T37" fmla="*/ 61 h 348"/>
                <a:gd name="T38" fmla="*/ 525 w 698"/>
                <a:gd name="T39" fmla="*/ 36 h 348"/>
                <a:gd name="T40" fmla="*/ 499 w 698"/>
                <a:gd name="T41" fmla="*/ 11 h 348"/>
                <a:gd name="T42" fmla="*/ 478 w 698"/>
                <a:gd name="T43" fmla="*/ 4 h 348"/>
                <a:gd name="T44" fmla="*/ 454 w 698"/>
                <a:gd name="T45" fmla="*/ 15 h 348"/>
                <a:gd name="T46" fmla="*/ 424 w 698"/>
                <a:gd name="T47" fmla="*/ 27 h 348"/>
                <a:gd name="T48" fmla="*/ 397 w 698"/>
                <a:gd name="T49" fmla="*/ 35 h 348"/>
                <a:gd name="T50" fmla="*/ 368 w 698"/>
                <a:gd name="T51" fmla="*/ 44 h 348"/>
                <a:gd name="T52" fmla="*/ 336 w 698"/>
                <a:gd name="T53" fmla="*/ 52 h 348"/>
                <a:gd name="T54" fmla="*/ 306 w 698"/>
                <a:gd name="T55" fmla="*/ 59 h 348"/>
                <a:gd name="T56" fmla="*/ 278 w 698"/>
                <a:gd name="T57" fmla="*/ 65 h 348"/>
                <a:gd name="T58" fmla="*/ 238 w 698"/>
                <a:gd name="T59" fmla="*/ 71 h 348"/>
                <a:gd name="T60" fmla="*/ 381 w 698"/>
                <a:gd name="T61" fmla="*/ 117 h 348"/>
                <a:gd name="T62" fmla="*/ 347 w 698"/>
                <a:gd name="T63" fmla="*/ 161 h 348"/>
                <a:gd name="T64" fmla="*/ 322 w 698"/>
                <a:gd name="T65" fmla="*/ 188 h 348"/>
                <a:gd name="T66" fmla="*/ 285 w 698"/>
                <a:gd name="T67" fmla="*/ 221 h 348"/>
                <a:gd name="T68" fmla="*/ 240 w 698"/>
                <a:gd name="T69" fmla="*/ 251 h 348"/>
                <a:gd name="T70" fmla="*/ 199 w 698"/>
                <a:gd name="T71" fmla="*/ 273 h 348"/>
                <a:gd name="T72" fmla="*/ 169 w 698"/>
                <a:gd name="T73" fmla="*/ 287 h 348"/>
                <a:gd name="T74" fmla="*/ 126 w 698"/>
                <a:gd name="T75" fmla="*/ 300 h 348"/>
                <a:gd name="T76" fmla="*/ 71 w 698"/>
                <a:gd name="T77" fmla="*/ 313 h 348"/>
                <a:gd name="T78" fmla="*/ 0 w 698"/>
                <a:gd name="T79" fmla="*/ 31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8" h="348">
                  <a:moveTo>
                    <a:pt x="1" y="345"/>
                  </a:moveTo>
                  <a:lnTo>
                    <a:pt x="40" y="347"/>
                  </a:lnTo>
                  <a:lnTo>
                    <a:pt x="58" y="347"/>
                  </a:lnTo>
                  <a:lnTo>
                    <a:pt x="81" y="347"/>
                  </a:lnTo>
                  <a:lnTo>
                    <a:pt x="103" y="346"/>
                  </a:lnTo>
                  <a:lnTo>
                    <a:pt x="125" y="345"/>
                  </a:lnTo>
                  <a:lnTo>
                    <a:pt x="146" y="343"/>
                  </a:lnTo>
                  <a:lnTo>
                    <a:pt x="165" y="339"/>
                  </a:lnTo>
                  <a:lnTo>
                    <a:pt x="186" y="335"/>
                  </a:lnTo>
                  <a:lnTo>
                    <a:pt x="212" y="329"/>
                  </a:lnTo>
                  <a:lnTo>
                    <a:pt x="234" y="322"/>
                  </a:lnTo>
                  <a:lnTo>
                    <a:pt x="256" y="315"/>
                  </a:lnTo>
                  <a:lnTo>
                    <a:pt x="280" y="306"/>
                  </a:lnTo>
                  <a:lnTo>
                    <a:pt x="303" y="296"/>
                  </a:lnTo>
                  <a:lnTo>
                    <a:pt x="325" y="285"/>
                  </a:lnTo>
                  <a:lnTo>
                    <a:pt x="345" y="276"/>
                  </a:lnTo>
                  <a:lnTo>
                    <a:pt x="367" y="266"/>
                  </a:lnTo>
                  <a:lnTo>
                    <a:pt x="385" y="256"/>
                  </a:lnTo>
                  <a:lnTo>
                    <a:pt x="404" y="244"/>
                  </a:lnTo>
                  <a:lnTo>
                    <a:pt x="425" y="233"/>
                  </a:lnTo>
                  <a:lnTo>
                    <a:pt x="446" y="219"/>
                  </a:lnTo>
                  <a:lnTo>
                    <a:pt x="464" y="207"/>
                  </a:lnTo>
                  <a:lnTo>
                    <a:pt x="482" y="192"/>
                  </a:lnTo>
                  <a:lnTo>
                    <a:pt x="500" y="178"/>
                  </a:lnTo>
                  <a:lnTo>
                    <a:pt x="516" y="164"/>
                  </a:lnTo>
                  <a:lnTo>
                    <a:pt x="530" y="149"/>
                  </a:lnTo>
                  <a:lnTo>
                    <a:pt x="542" y="136"/>
                  </a:lnTo>
                  <a:lnTo>
                    <a:pt x="551" y="121"/>
                  </a:lnTo>
                  <a:lnTo>
                    <a:pt x="697" y="140"/>
                  </a:lnTo>
                  <a:lnTo>
                    <a:pt x="674" y="130"/>
                  </a:lnTo>
                  <a:lnTo>
                    <a:pt x="656" y="121"/>
                  </a:lnTo>
                  <a:lnTo>
                    <a:pt x="635" y="112"/>
                  </a:lnTo>
                  <a:lnTo>
                    <a:pt x="619" y="104"/>
                  </a:lnTo>
                  <a:lnTo>
                    <a:pt x="605" y="95"/>
                  </a:lnTo>
                  <a:lnTo>
                    <a:pt x="592" y="88"/>
                  </a:lnTo>
                  <a:lnTo>
                    <a:pt x="580" y="79"/>
                  </a:lnTo>
                  <a:lnTo>
                    <a:pt x="567" y="70"/>
                  </a:lnTo>
                  <a:lnTo>
                    <a:pt x="555" y="61"/>
                  </a:lnTo>
                  <a:lnTo>
                    <a:pt x="540" y="49"/>
                  </a:lnTo>
                  <a:lnTo>
                    <a:pt x="525" y="36"/>
                  </a:lnTo>
                  <a:lnTo>
                    <a:pt x="513" y="24"/>
                  </a:lnTo>
                  <a:lnTo>
                    <a:pt x="499" y="11"/>
                  </a:lnTo>
                  <a:lnTo>
                    <a:pt x="488" y="0"/>
                  </a:lnTo>
                  <a:lnTo>
                    <a:pt x="478" y="4"/>
                  </a:lnTo>
                  <a:lnTo>
                    <a:pt x="466" y="10"/>
                  </a:lnTo>
                  <a:lnTo>
                    <a:pt x="454" y="15"/>
                  </a:lnTo>
                  <a:lnTo>
                    <a:pt x="439" y="22"/>
                  </a:lnTo>
                  <a:lnTo>
                    <a:pt x="424" y="27"/>
                  </a:lnTo>
                  <a:lnTo>
                    <a:pt x="410" y="31"/>
                  </a:lnTo>
                  <a:lnTo>
                    <a:pt x="397" y="35"/>
                  </a:lnTo>
                  <a:lnTo>
                    <a:pt x="383" y="40"/>
                  </a:lnTo>
                  <a:lnTo>
                    <a:pt x="368" y="44"/>
                  </a:lnTo>
                  <a:lnTo>
                    <a:pt x="351" y="49"/>
                  </a:lnTo>
                  <a:lnTo>
                    <a:pt x="336" y="52"/>
                  </a:lnTo>
                  <a:lnTo>
                    <a:pt x="322" y="56"/>
                  </a:lnTo>
                  <a:lnTo>
                    <a:pt x="306" y="59"/>
                  </a:lnTo>
                  <a:lnTo>
                    <a:pt x="292" y="62"/>
                  </a:lnTo>
                  <a:lnTo>
                    <a:pt x="278" y="65"/>
                  </a:lnTo>
                  <a:lnTo>
                    <a:pt x="261" y="68"/>
                  </a:lnTo>
                  <a:lnTo>
                    <a:pt x="238" y="71"/>
                  </a:lnTo>
                  <a:lnTo>
                    <a:pt x="391" y="98"/>
                  </a:lnTo>
                  <a:lnTo>
                    <a:pt x="381" y="117"/>
                  </a:lnTo>
                  <a:lnTo>
                    <a:pt x="370" y="133"/>
                  </a:lnTo>
                  <a:lnTo>
                    <a:pt x="347" y="161"/>
                  </a:lnTo>
                  <a:lnTo>
                    <a:pt x="334" y="174"/>
                  </a:lnTo>
                  <a:lnTo>
                    <a:pt x="322" y="188"/>
                  </a:lnTo>
                  <a:lnTo>
                    <a:pt x="305" y="203"/>
                  </a:lnTo>
                  <a:lnTo>
                    <a:pt x="285" y="221"/>
                  </a:lnTo>
                  <a:lnTo>
                    <a:pt x="266" y="234"/>
                  </a:lnTo>
                  <a:lnTo>
                    <a:pt x="240" y="251"/>
                  </a:lnTo>
                  <a:lnTo>
                    <a:pt x="219" y="262"/>
                  </a:lnTo>
                  <a:lnTo>
                    <a:pt x="199" y="273"/>
                  </a:lnTo>
                  <a:lnTo>
                    <a:pt x="181" y="282"/>
                  </a:lnTo>
                  <a:lnTo>
                    <a:pt x="169" y="287"/>
                  </a:lnTo>
                  <a:lnTo>
                    <a:pt x="146" y="294"/>
                  </a:lnTo>
                  <a:lnTo>
                    <a:pt x="126" y="300"/>
                  </a:lnTo>
                  <a:lnTo>
                    <a:pt x="103" y="308"/>
                  </a:lnTo>
                  <a:lnTo>
                    <a:pt x="71" y="313"/>
                  </a:lnTo>
                  <a:lnTo>
                    <a:pt x="47" y="317"/>
                  </a:lnTo>
                  <a:lnTo>
                    <a:pt x="0" y="318"/>
                  </a:lnTo>
                  <a:lnTo>
                    <a:pt x="1" y="345"/>
                  </a:lnTo>
                </a:path>
              </a:pathLst>
            </a:custGeom>
            <a:solidFill>
              <a:schemeClr val="accent1">
                <a:lumMod val="75000"/>
              </a:schemeClr>
            </a:solidFill>
            <a:ln>
              <a:noFill/>
            </a:ln>
            <a:effectLst/>
            <a:extLst/>
          </p:spPr>
          <p:txBody>
            <a:bodyPr/>
            <a:lstStyle/>
            <a:p>
              <a:endParaRPr lang="ja-JP" altLang="en-US"/>
            </a:p>
          </p:txBody>
        </p:sp>
        <p:sp>
          <p:nvSpPr>
            <p:cNvPr id="72" name="Freeform 166"/>
            <p:cNvSpPr>
              <a:spLocks/>
            </p:cNvSpPr>
            <p:nvPr/>
          </p:nvSpPr>
          <p:spPr bwMode="auto">
            <a:xfrm rot="1009196">
              <a:off x="1819286" y="2960892"/>
              <a:ext cx="808241" cy="435606"/>
            </a:xfrm>
            <a:custGeom>
              <a:avLst/>
              <a:gdLst>
                <a:gd name="T0" fmla="*/ 39 w 697"/>
                <a:gd name="T1" fmla="*/ 359 h 360"/>
                <a:gd name="T2" fmla="*/ 80 w 697"/>
                <a:gd name="T3" fmla="*/ 359 h 360"/>
                <a:gd name="T4" fmla="*/ 123 w 697"/>
                <a:gd name="T5" fmla="*/ 356 h 360"/>
                <a:gd name="T6" fmla="*/ 163 w 697"/>
                <a:gd name="T7" fmla="*/ 350 h 360"/>
                <a:gd name="T8" fmla="*/ 210 w 697"/>
                <a:gd name="T9" fmla="*/ 339 h 360"/>
                <a:gd name="T10" fmla="*/ 254 w 697"/>
                <a:gd name="T11" fmla="*/ 325 h 360"/>
                <a:gd name="T12" fmla="*/ 302 w 697"/>
                <a:gd name="T13" fmla="*/ 305 h 360"/>
                <a:gd name="T14" fmla="*/ 343 w 697"/>
                <a:gd name="T15" fmla="*/ 285 h 360"/>
                <a:gd name="T16" fmla="*/ 384 w 697"/>
                <a:gd name="T17" fmla="*/ 264 h 360"/>
                <a:gd name="T18" fmla="*/ 424 w 697"/>
                <a:gd name="T19" fmla="*/ 241 h 360"/>
                <a:gd name="T20" fmla="*/ 462 w 697"/>
                <a:gd name="T21" fmla="*/ 214 h 360"/>
                <a:gd name="T22" fmla="*/ 498 w 697"/>
                <a:gd name="T23" fmla="*/ 184 h 360"/>
                <a:gd name="T24" fmla="*/ 529 w 697"/>
                <a:gd name="T25" fmla="*/ 153 h 360"/>
                <a:gd name="T26" fmla="*/ 549 w 697"/>
                <a:gd name="T27" fmla="*/ 125 h 360"/>
                <a:gd name="T28" fmla="*/ 673 w 697"/>
                <a:gd name="T29" fmla="*/ 135 h 360"/>
                <a:gd name="T30" fmla="*/ 634 w 697"/>
                <a:gd name="T31" fmla="*/ 116 h 360"/>
                <a:gd name="T32" fmla="*/ 604 w 697"/>
                <a:gd name="T33" fmla="*/ 98 h 360"/>
                <a:gd name="T34" fmla="*/ 578 w 697"/>
                <a:gd name="T35" fmla="*/ 82 h 360"/>
                <a:gd name="T36" fmla="*/ 554 w 697"/>
                <a:gd name="T37" fmla="*/ 63 h 360"/>
                <a:gd name="T38" fmla="*/ 524 w 697"/>
                <a:gd name="T39" fmla="*/ 38 h 360"/>
                <a:gd name="T40" fmla="*/ 498 w 697"/>
                <a:gd name="T41" fmla="*/ 12 h 360"/>
                <a:gd name="T42" fmla="*/ 476 w 697"/>
                <a:gd name="T43" fmla="*/ 4 h 360"/>
                <a:gd name="T44" fmla="*/ 452 w 697"/>
                <a:gd name="T45" fmla="*/ 17 h 360"/>
                <a:gd name="T46" fmla="*/ 423 w 697"/>
                <a:gd name="T47" fmla="*/ 29 h 360"/>
                <a:gd name="T48" fmla="*/ 396 w 697"/>
                <a:gd name="T49" fmla="*/ 37 h 360"/>
                <a:gd name="T50" fmla="*/ 366 w 697"/>
                <a:gd name="T51" fmla="*/ 46 h 360"/>
                <a:gd name="T52" fmla="*/ 335 w 697"/>
                <a:gd name="T53" fmla="*/ 54 h 360"/>
                <a:gd name="T54" fmla="*/ 305 w 697"/>
                <a:gd name="T55" fmla="*/ 61 h 360"/>
                <a:gd name="T56" fmla="*/ 276 w 697"/>
                <a:gd name="T57" fmla="*/ 67 h 360"/>
                <a:gd name="T58" fmla="*/ 238 w 697"/>
                <a:gd name="T59" fmla="*/ 73 h 360"/>
                <a:gd name="T60" fmla="*/ 380 w 697"/>
                <a:gd name="T61" fmla="*/ 121 h 360"/>
                <a:gd name="T62" fmla="*/ 346 w 697"/>
                <a:gd name="T63" fmla="*/ 166 h 360"/>
                <a:gd name="T64" fmla="*/ 320 w 697"/>
                <a:gd name="T65" fmla="*/ 193 h 360"/>
                <a:gd name="T66" fmla="*/ 284 w 697"/>
                <a:gd name="T67" fmla="*/ 228 h 360"/>
                <a:gd name="T68" fmla="*/ 252 w 697"/>
                <a:gd name="T69" fmla="*/ 256 h 360"/>
                <a:gd name="T70" fmla="*/ 226 w 697"/>
                <a:gd name="T71" fmla="*/ 277 h 360"/>
                <a:gd name="T72" fmla="*/ 195 w 697"/>
                <a:gd name="T73" fmla="*/ 297 h 360"/>
                <a:gd name="T74" fmla="*/ 162 w 697"/>
                <a:gd name="T75" fmla="*/ 315 h 360"/>
                <a:gd name="T76" fmla="*/ 123 w 697"/>
                <a:gd name="T77" fmla="*/ 329 h 360"/>
                <a:gd name="T78" fmla="*/ 81 w 697"/>
                <a:gd name="T79" fmla="*/ 339 h 360"/>
                <a:gd name="T80" fmla="*/ 37 w 697"/>
                <a:gd name="T81" fmla="*/ 349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360">
                  <a:moveTo>
                    <a:pt x="0" y="356"/>
                  </a:moveTo>
                  <a:lnTo>
                    <a:pt x="39" y="359"/>
                  </a:lnTo>
                  <a:lnTo>
                    <a:pt x="57" y="359"/>
                  </a:lnTo>
                  <a:lnTo>
                    <a:pt x="80" y="359"/>
                  </a:lnTo>
                  <a:lnTo>
                    <a:pt x="102" y="357"/>
                  </a:lnTo>
                  <a:lnTo>
                    <a:pt x="123" y="356"/>
                  </a:lnTo>
                  <a:lnTo>
                    <a:pt x="144" y="353"/>
                  </a:lnTo>
                  <a:lnTo>
                    <a:pt x="163" y="350"/>
                  </a:lnTo>
                  <a:lnTo>
                    <a:pt x="185" y="345"/>
                  </a:lnTo>
                  <a:lnTo>
                    <a:pt x="210" y="339"/>
                  </a:lnTo>
                  <a:lnTo>
                    <a:pt x="233" y="332"/>
                  </a:lnTo>
                  <a:lnTo>
                    <a:pt x="254" y="325"/>
                  </a:lnTo>
                  <a:lnTo>
                    <a:pt x="279" y="316"/>
                  </a:lnTo>
                  <a:lnTo>
                    <a:pt x="302" y="305"/>
                  </a:lnTo>
                  <a:lnTo>
                    <a:pt x="324" y="294"/>
                  </a:lnTo>
                  <a:lnTo>
                    <a:pt x="343" y="285"/>
                  </a:lnTo>
                  <a:lnTo>
                    <a:pt x="366" y="274"/>
                  </a:lnTo>
                  <a:lnTo>
                    <a:pt x="384" y="264"/>
                  </a:lnTo>
                  <a:lnTo>
                    <a:pt x="403" y="252"/>
                  </a:lnTo>
                  <a:lnTo>
                    <a:pt x="424" y="241"/>
                  </a:lnTo>
                  <a:lnTo>
                    <a:pt x="444" y="226"/>
                  </a:lnTo>
                  <a:lnTo>
                    <a:pt x="462" y="214"/>
                  </a:lnTo>
                  <a:lnTo>
                    <a:pt x="480" y="198"/>
                  </a:lnTo>
                  <a:lnTo>
                    <a:pt x="498" y="184"/>
                  </a:lnTo>
                  <a:lnTo>
                    <a:pt x="515" y="169"/>
                  </a:lnTo>
                  <a:lnTo>
                    <a:pt x="529" y="153"/>
                  </a:lnTo>
                  <a:lnTo>
                    <a:pt x="540" y="140"/>
                  </a:lnTo>
                  <a:lnTo>
                    <a:pt x="549" y="125"/>
                  </a:lnTo>
                  <a:lnTo>
                    <a:pt x="696" y="145"/>
                  </a:lnTo>
                  <a:lnTo>
                    <a:pt x="673" y="135"/>
                  </a:lnTo>
                  <a:lnTo>
                    <a:pt x="655" y="125"/>
                  </a:lnTo>
                  <a:lnTo>
                    <a:pt x="634" y="116"/>
                  </a:lnTo>
                  <a:lnTo>
                    <a:pt x="618" y="107"/>
                  </a:lnTo>
                  <a:lnTo>
                    <a:pt x="604" y="98"/>
                  </a:lnTo>
                  <a:lnTo>
                    <a:pt x="591" y="91"/>
                  </a:lnTo>
                  <a:lnTo>
                    <a:pt x="578" y="82"/>
                  </a:lnTo>
                  <a:lnTo>
                    <a:pt x="566" y="73"/>
                  </a:lnTo>
                  <a:lnTo>
                    <a:pt x="554" y="63"/>
                  </a:lnTo>
                  <a:lnTo>
                    <a:pt x="539" y="50"/>
                  </a:lnTo>
                  <a:lnTo>
                    <a:pt x="524" y="38"/>
                  </a:lnTo>
                  <a:lnTo>
                    <a:pt x="511" y="25"/>
                  </a:lnTo>
                  <a:lnTo>
                    <a:pt x="498" y="12"/>
                  </a:lnTo>
                  <a:lnTo>
                    <a:pt x="487" y="0"/>
                  </a:lnTo>
                  <a:lnTo>
                    <a:pt x="476" y="4"/>
                  </a:lnTo>
                  <a:lnTo>
                    <a:pt x="465" y="11"/>
                  </a:lnTo>
                  <a:lnTo>
                    <a:pt x="452" y="17"/>
                  </a:lnTo>
                  <a:lnTo>
                    <a:pt x="438" y="22"/>
                  </a:lnTo>
                  <a:lnTo>
                    <a:pt x="423" y="29"/>
                  </a:lnTo>
                  <a:lnTo>
                    <a:pt x="409" y="33"/>
                  </a:lnTo>
                  <a:lnTo>
                    <a:pt x="396" y="37"/>
                  </a:lnTo>
                  <a:lnTo>
                    <a:pt x="382" y="42"/>
                  </a:lnTo>
                  <a:lnTo>
                    <a:pt x="366" y="46"/>
                  </a:lnTo>
                  <a:lnTo>
                    <a:pt x="350" y="50"/>
                  </a:lnTo>
                  <a:lnTo>
                    <a:pt x="335" y="54"/>
                  </a:lnTo>
                  <a:lnTo>
                    <a:pt x="320" y="58"/>
                  </a:lnTo>
                  <a:lnTo>
                    <a:pt x="305" y="61"/>
                  </a:lnTo>
                  <a:lnTo>
                    <a:pt x="290" y="65"/>
                  </a:lnTo>
                  <a:lnTo>
                    <a:pt x="276" y="67"/>
                  </a:lnTo>
                  <a:lnTo>
                    <a:pt x="260" y="70"/>
                  </a:lnTo>
                  <a:lnTo>
                    <a:pt x="238" y="73"/>
                  </a:lnTo>
                  <a:lnTo>
                    <a:pt x="390" y="101"/>
                  </a:lnTo>
                  <a:lnTo>
                    <a:pt x="380" y="121"/>
                  </a:lnTo>
                  <a:lnTo>
                    <a:pt x="368" y="137"/>
                  </a:lnTo>
                  <a:lnTo>
                    <a:pt x="346" y="166"/>
                  </a:lnTo>
                  <a:lnTo>
                    <a:pt x="333" y="180"/>
                  </a:lnTo>
                  <a:lnTo>
                    <a:pt x="320" y="193"/>
                  </a:lnTo>
                  <a:lnTo>
                    <a:pt x="298" y="215"/>
                  </a:lnTo>
                  <a:lnTo>
                    <a:pt x="284" y="228"/>
                  </a:lnTo>
                  <a:lnTo>
                    <a:pt x="267" y="245"/>
                  </a:lnTo>
                  <a:lnTo>
                    <a:pt x="252" y="256"/>
                  </a:lnTo>
                  <a:lnTo>
                    <a:pt x="239" y="266"/>
                  </a:lnTo>
                  <a:lnTo>
                    <a:pt x="226" y="277"/>
                  </a:lnTo>
                  <a:lnTo>
                    <a:pt x="212" y="287"/>
                  </a:lnTo>
                  <a:lnTo>
                    <a:pt x="195" y="297"/>
                  </a:lnTo>
                  <a:lnTo>
                    <a:pt x="178" y="305"/>
                  </a:lnTo>
                  <a:lnTo>
                    <a:pt x="162" y="315"/>
                  </a:lnTo>
                  <a:lnTo>
                    <a:pt x="142" y="322"/>
                  </a:lnTo>
                  <a:lnTo>
                    <a:pt x="123" y="329"/>
                  </a:lnTo>
                  <a:lnTo>
                    <a:pt x="102" y="334"/>
                  </a:lnTo>
                  <a:lnTo>
                    <a:pt x="81" y="339"/>
                  </a:lnTo>
                  <a:lnTo>
                    <a:pt x="59" y="344"/>
                  </a:lnTo>
                  <a:lnTo>
                    <a:pt x="37" y="349"/>
                  </a:lnTo>
                  <a:lnTo>
                    <a:pt x="0" y="356"/>
                  </a:lnTo>
                </a:path>
              </a:pathLst>
            </a:custGeom>
            <a:solidFill>
              <a:schemeClr val="accent1">
                <a:lumMod val="40000"/>
                <a:lumOff val="60000"/>
              </a:schemeClr>
            </a:solidFill>
            <a:ln>
              <a:noFill/>
            </a:ln>
            <a:effectLst/>
            <a:extLst/>
          </p:spPr>
          <p:txBody>
            <a:bodyPr/>
            <a:lstStyle/>
            <a:p>
              <a:endParaRPr lang="ja-JP" altLang="en-US"/>
            </a:p>
          </p:txBody>
        </p:sp>
      </p:grpSp>
      <p:sp>
        <p:nvSpPr>
          <p:cNvPr id="60" name="正方形/長方形 59"/>
          <p:cNvSpPr/>
          <p:nvPr/>
        </p:nvSpPr>
        <p:spPr>
          <a:xfrm>
            <a:off x="4355976" y="2564904"/>
            <a:ext cx="648072" cy="432048"/>
          </a:xfrm>
          <a:prstGeom prst="rect">
            <a:avLst/>
          </a:prstGeom>
          <a:noFill/>
          <a:ln>
            <a:noFill/>
          </a:ln>
        </p:spPr>
        <p:txBody>
          <a:bodyPr wrap="none" rtlCol="0" anchor="ctr">
            <a:noAutofit/>
          </a:bodyPr>
          <a:lstStyle/>
          <a:p>
            <a:pPr algn="r"/>
            <a:r>
              <a:rPr kumimoji="1" lang="ja-JP" altLang="en-US" sz="1600" dirty="0" smtClean="0">
                <a:solidFill>
                  <a:schemeClr val="tx1"/>
                </a:solidFill>
                <a:latin typeface="+mn-ea"/>
              </a:rPr>
              <a:t>更新</a:t>
            </a:r>
            <a:endParaRPr kumimoji="1" lang="en-US" altLang="ja-JP" sz="1600" dirty="0">
              <a:solidFill>
                <a:schemeClr val="tx1"/>
              </a:solidFill>
              <a:latin typeface="+mn-ea"/>
            </a:endParaRPr>
          </a:p>
        </p:txBody>
      </p:sp>
      <p:sp>
        <p:nvSpPr>
          <p:cNvPr id="74" name="正方形/長方形 73"/>
          <p:cNvSpPr/>
          <p:nvPr/>
        </p:nvSpPr>
        <p:spPr>
          <a:xfrm>
            <a:off x="4355976" y="1772816"/>
            <a:ext cx="648072" cy="432048"/>
          </a:xfrm>
          <a:prstGeom prst="rect">
            <a:avLst/>
          </a:prstGeom>
          <a:noFill/>
          <a:ln>
            <a:noFill/>
          </a:ln>
        </p:spPr>
        <p:txBody>
          <a:bodyPr wrap="none" rtlCol="0" anchor="ctr">
            <a:noAutofit/>
          </a:bodyPr>
          <a:lstStyle/>
          <a:p>
            <a:pPr algn="r"/>
            <a:r>
              <a:rPr kumimoji="1" lang="ja-JP" altLang="en-US" sz="1600" dirty="0" smtClean="0">
                <a:solidFill>
                  <a:schemeClr val="tx1"/>
                </a:solidFill>
                <a:latin typeface="+mn-ea"/>
              </a:rPr>
              <a:t>追加</a:t>
            </a:r>
            <a:endParaRPr kumimoji="1" lang="en-US" altLang="ja-JP" sz="1600" dirty="0">
              <a:solidFill>
                <a:schemeClr val="tx1"/>
              </a:solidFill>
              <a:latin typeface="+mn-ea"/>
            </a:endParaRPr>
          </a:p>
        </p:txBody>
      </p:sp>
      <p:sp>
        <p:nvSpPr>
          <p:cNvPr id="75" name="正方形/長方形 74"/>
          <p:cNvSpPr/>
          <p:nvPr/>
        </p:nvSpPr>
        <p:spPr>
          <a:xfrm>
            <a:off x="6300192" y="1772816"/>
            <a:ext cx="648072" cy="432048"/>
          </a:xfrm>
          <a:prstGeom prst="rect">
            <a:avLst/>
          </a:prstGeom>
          <a:noFill/>
          <a:ln>
            <a:noFill/>
          </a:ln>
        </p:spPr>
        <p:txBody>
          <a:bodyPr wrap="none" rtlCol="0" anchor="ctr">
            <a:noAutofit/>
          </a:bodyPr>
          <a:lstStyle/>
          <a:p>
            <a:pPr algn="r"/>
            <a:r>
              <a:rPr kumimoji="1" lang="ja-JP" altLang="en-US" sz="1600" dirty="0" smtClean="0">
                <a:solidFill>
                  <a:schemeClr val="tx1"/>
                </a:solidFill>
                <a:latin typeface="+mn-ea"/>
              </a:rPr>
              <a:t>更新</a:t>
            </a:r>
            <a:endParaRPr kumimoji="1" lang="en-US" altLang="ja-JP" sz="1600" dirty="0">
              <a:solidFill>
                <a:schemeClr val="tx1"/>
              </a:solidFill>
              <a:latin typeface="+mn-ea"/>
            </a:endParaRPr>
          </a:p>
        </p:txBody>
      </p:sp>
      <p:sp>
        <p:nvSpPr>
          <p:cNvPr id="76" name="正方形/長方形 75"/>
          <p:cNvSpPr/>
          <p:nvPr/>
        </p:nvSpPr>
        <p:spPr>
          <a:xfrm>
            <a:off x="6300192" y="980728"/>
            <a:ext cx="648072" cy="432048"/>
          </a:xfrm>
          <a:prstGeom prst="rect">
            <a:avLst/>
          </a:prstGeom>
          <a:noFill/>
          <a:ln>
            <a:noFill/>
          </a:ln>
        </p:spPr>
        <p:txBody>
          <a:bodyPr wrap="none" rtlCol="0" anchor="ctr">
            <a:noAutofit/>
          </a:bodyPr>
          <a:lstStyle/>
          <a:p>
            <a:pPr algn="r"/>
            <a:r>
              <a:rPr kumimoji="1" lang="ja-JP" altLang="en-US" sz="1600" dirty="0" smtClean="0">
                <a:solidFill>
                  <a:schemeClr val="tx1"/>
                </a:solidFill>
                <a:latin typeface="+mn-ea"/>
              </a:rPr>
              <a:t>追加</a:t>
            </a:r>
            <a:endParaRPr kumimoji="1" lang="en-US" altLang="ja-JP" sz="1600" dirty="0">
              <a:solidFill>
                <a:schemeClr val="tx1"/>
              </a:solidFill>
              <a:latin typeface="+mn-ea"/>
            </a:endParaRPr>
          </a:p>
        </p:txBody>
      </p:sp>
      <p:sp>
        <p:nvSpPr>
          <p:cNvPr id="77" name="正方形/長方形 76"/>
          <p:cNvSpPr/>
          <p:nvPr/>
        </p:nvSpPr>
        <p:spPr>
          <a:xfrm>
            <a:off x="6300192" y="2564904"/>
            <a:ext cx="648072" cy="432048"/>
          </a:xfrm>
          <a:prstGeom prst="rect">
            <a:avLst/>
          </a:prstGeom>
          <a:noFill/>
          <a:ln>
            <a:noFill/>
          </a:ln>
        </p:spPr>
        <p:txBody>
          <a:bodyPr wrap="none" rtlCol="0" anchor="ctr">
            <a:noAutofit/>
          </a:bodyPr>
          <a:lstStyle/>
          <a:p>
            <a:pPr algn="r"/>
            <a:r>
              <a:rPr kumimoji="1" lang="ja-JP" altLang="en-US" sz="1600" dirty="0" smtClean="0">
                <a:solidFill>
                  <a:schemeClr val="tx1"/>
                </a:solidFill>
                <a:latin typeface="+mn-ea"/>
              </a:rPr>
              <a:t>更新</a:t>
            </a:r>
            <a:endParaRPr kumimoji="1" lang="en-US" altLang="ja-JP" sz="1600" dirty="0">
              <a:solidFill>
                <a:schemeClr val="tx1"/>
              </a:solidFill>
              <a:latin typeface="+mn-ea"/>
            </a:endParaRPr>
          </a:p>
        </p:txBody>
      </p:sp>
      <p:cxnSp>
        <p:nvCxnSpPr>
          <p:cNvPr id="6" name="直線矢印コネクタ 5"/>
          <p:cNvCxnSpPr/>
          <p:nvPr/>
        </p:nvCxnSpPr>
        <p:spPr>
          <a:xfrm>
            <a:off x="4355976"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8" name="直線矢印コネクタ 77"/>
          <p:cNvCxnSpPr/>
          <p:nvPr/>
        </p:nvCxnSpPr>
        <p:spPr>
          <a:xfrm>
            <a:off x="4355976"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9" name="直線矢印コネクタ 78"/>
          <p:cNvCxnSpPr/>
          <p:nvPr/>
        </p:nvCxnSpPr>
        <p:spPr>
          <a:xfrm>
            <a:off x="6300192"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0" name="直線矢印コネクタ 79"/>
          <p:cNvCxnSpPr/>
          <p:nvPr/>
        </p:nvCxnSpPr>
        <p:spPr>
          <a:xfrm>
            <a:off x="6300192"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1" name="直線矢印コネクタ 80"/>
          <p:cNvCxnSpPr/>
          <p:nvPr/>
        </p:nvCxnSpPr>
        <p:spPr>
          <a:xfrm>
            <a:off x="6300192" y="1412776"/>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809966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a:t>
            </a:r>
            <a:r>
              <a:rPr lang="ja-JP" altLang="en-US" dirty="0" smtClean="0"/>
              <a:t>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42</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公開データの内容に合わせて、データを更新する</a:t>
            </a:r>
          </a:p>
        </p:txBody>
      </p:sp>
      <p:sp>
        <p:nvSpPr>
          <p:cNvPr id="7" name="正方形/長方形 6"/>
          <p:cNvSpPr/>
          <p:nvPr/>
        </p:nvSpPr>
        <p:spPr>
          <a:xfrm>
            <a:off x="539552" y="1988840"/>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更新方法の例</a:t>
            </a:r>
            <a:endParaRPr kumimoji="1" lang="en-US" altLang="ja-JP" sz="2000" dirty="0">
              <a:latin typeface="+mn-ea"/>
            </a:endParaRPr>
          </a:p>
        </p:txBody>
      </p:sp>
      <p:sp>
        <p:nvSpPr>
          <p:cNvPr id="8" name="正方形/長方形 7"/>
          <p:cNvSpPr/>
          <p:nvPr/>
        </p:nvSpPr>
        <p:spPr>
          <a:xfrm>
            <a:off x="539552" y="1412776"/>
            <a:ext cx="8059357" cy="432048"/>
          </a:xfrm>
          <a:prstGeom prst="rect">
            <a:avLst/>
          </a:prstGeom>
          <a:noFill/>
          <a:ln>
            <a:noFill/>
          </a:ln>
        </p:spPr>
        <p:txBody>
          <a:bodyPr wrap="square" rtlCol="0">
            <a:noAutofit/>
          </a:bodyPr>
          <a:lstStyle/>
          <a:p>
            <a:r>
              <a:rPr kumimoji="1" lang="ja-JP" altLang="en-US" dirty="0">
                <a:solidFill>
                  <a:schemeClr val="tx1"/>
                </a:solidFill>
                <a:latin typeface="+mn-ea"/>
              </a:rPr>
              <a:t>データ</a:t>
            </a:r>
            <a:r>
              <a:rPr kumimoji="1" lang="ja-JP" altLang="en-US" dirty="0" smtClean="0">
                <a:solidFill>
                  <a:schemeClr val="tx1"/>
                </a:solidFill>
                <a:latin typeface="+mn-ea"/>
              </a:rPr>
              <a:t>の内容に応じて、更新方法や更新タイミング</a:t>
            </a:r>
            <a:r>
              <a:rPr kumimoji="1" lang="ja-JP" altLang="en-US" dirty="0" smtClean="0">
                <a:latin typeface="+mn-ea"/>
              </a:rPr>
              <a:t>を決めます。</a:t>
            </a:r>
            <a:endParaRPr kumimoji="1" lang="en-US" altLang="ja-JP" dirty="0">
              <a:solidFill>
                <a:schemeClr val="tx1"/>
              </a:solidFill>
              <a:latin typeface="+mn-ea"/>
            </a:endParaRPr>
          </a:p>
        </p:txBody>
      </p:sp>
      <p:graphicFrame>
        <p:nvGraphicFramePr>
          <p:cNvPr id="9" name="表 8"/>
          <p:cNvGraphicFramePr>
            <a:graphicFrameLocks noGrp="1"/>
          </p:cNvGraphicFramePr>
          <p:nvPr>
            <p:extLst>
              <p:ext uri="{D42A27DB-BD31-4B8C-83A1-F6EECF244321}">
                <p14:modId xmlns:p14="http://schemas.microsoft.com/office/powerpoint/2010/main" val="1739220117"/>
              </p:ext>
            </p:extLst>
          </p:nvPr>
        </p:nvGraphicFramePr>
        <p:xfrm>
          <a:off x="755576" y="2492896"/>
          <a:ext cx="8136904" cy="1138543"/>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smtClean="0">
                          <a:solidFill>
                            <a:srgbClr val="FFFFFF"/>
                          </a:solidFill>
                          <a:effectLst/>
                          <a:latin typeface="+mn-ea"/>
                          <a:ea typeface="+mn-ea"/>
                        </a:rPr>
                        <a:t>更新方法</a:t>
                      </a:r>
                      <a:endParaRPr lang="ja-JP" altLang="en-US" sz="1800" b="1" i="0" u="none" strike="noStrike" dirty="0">
                        <a:solidFill>
                          <a:srgbClr val="FFFFFF"/>
                        </a:solidFill>
                        <a:effectLst/>
                        <a:latin typeface="+mn-ea"/>
                        <a:ea typeface="+mn-ea"/>
                      </a:endParaRP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smtClean="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smtClean="0">
                          <a:solidFill>
                            <a:srgbClr val="000000"/>
                          </a:solidFill>
                          <a:effectLst/>
                          <a:latin typeface="+mn-ea"/>
                          <a:ea typeface="+mn-ea"/>
                        </a:rPr>
                        <a:t>オープンデータの内容を、新しいものに置き換える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indent="0" algn="l" fontAlgn="t">
                        <a:lnSpc>
                          <a:spcPct val="100000"/>
                        </a:lnSpc>
                        <a:spcBef>
                          <a:spcPts val="0"/>
                        </a:spcBef>
                        <a:spcAft>
                          <a:spcPts val="0"/>
                        </a:spcAft>
                      </a:pPr>
                      <a:r>
                        <a:rPr lang="en-US" altLang="zh-TW" sz="1800" u="none" strike="noStrike" dirty="0">
                          <a:effectLst/>
                          <a:latin typeface="+mn-ea"/>
                          <a:ea typeface="+mn-ea"/>
                        </a:rPr>
                        <a:t>01.AED</a:t>
                      </a:r>
                      <a:r>
                        <a:rPr lang="zh-TW" altLang="en-US" sz="1800" u="none" strike="noStrike" dirty="0">
                          <a:effectLst/>
                          <a:latin typeface="+mn-ea"/>
                          <a:ea typeface="+mn-ea"/>
                        </a:rPr>
                        <a:t>設置箇所</a:t>
                      </a:r>
                      <a:r>
                        <a:rPr lang="zh-TW" altLang="en-US" sz="1800" u="none" strike="noStrike" dirty="0" smtClean="0">
                          <a:effectLst/>
                          <a:latin typeface="+mn-ea"/>
                          <a:ea typeface="+mn-ea"/>
                        </a:rPr>
                        <a:t>一覧</a:t>
                      </a:r>
                      <a:endParaRPr lang="en-US" altLang="zh-TW" sz="1800" u="none" strike="noStrike" dirty="0" smtClean="0">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smtClean="0">
                          <a:solidFill>
                            <a:schemeClr val="tx1"/>
                          </a:solidFill>
                          <a:effectLst/>
                          <a:latin typeface="+mn-ea"/>
                          <a:ea typeface="+mn-ea"/>
                        </a:rPr>
                        <a:t>新しくオープンデータを追加していく</a:t>
                      </a:r>
                      <a:endParaRPr lang="ja-JP" altLang="en-US" sz="1800" b="0" i="0" u="none" strike="noStrike" dirty="0">
                        <a:solidFill>
                          <a:schemeClr val="tx1"/>
                        </a:solidFill>
                        <a:effectLst/>
                        <a:latin typeface="+mn-ea"/>
                        <a:ea typeface="+mn-ea"/>
                      </a:endParaRP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smtClean="0">
                          <a:solidFill>
                            <a:schemeClr val="tx1"/>
                          </a:solidFill>
                          <a:effectLst/>
                          <a:latin typeface="+mn-ea"/>
                          <a:ea typeface="+mn-ea"/>
                        </a:rPr>
                        <a:t>11.</a:t>
                      </a:r>
                      <a:r>
                        <a:rPr lang="ja-JP" altLang="en-US" sz="1800" b="0" i="0" u="none" strike="noStrike" dirty="0" smtClean="0">
                          <a:solidFill>
                            <a:schemeClr val="tx1"/>
                          </a:solidFill>
                          <a:effectLst/>
                          <a:latin typeface="+mn-ea"/>
                          <a:ea typeface="+mn-ea"/>
                        </a:rPr>
                        <a:t>地域・年齢別人口</a:t>
                      </a:r>
                      <a:endParaRPr lang="ja-JP" altLang="en-US" sz="1800" b="0" i="0" u="none" strike="noStrike" dirty="0">
                        <a:solidFill>
                          <a:schemeClr val="tx1"/>
                        </a:solidFill>
                        <a:effectLst/>
                        <a:latin typeface="+mn-ea"/>
                        <a:ea typeface="+mn-ea"/>
                      </a:endParaRPr>
                    </a:p>
                  </a:txBody>
                  <a:tcPr marL="90000" marR="90000" marT="46800" marB="46800"/>
                </a:tc>
                <a:extLst>
                  <a:ext uri="{0D108BD9-81ED-4DB2-BD59-A6C34878D82A}">
                    <a16:rowId xmlns:a16="http://schemas.microsoft.com/office/drawing/2014/main" val="2095086091"/>
                  </a:ext>
                </a:extLst>
              </a:tr>
            </a:tbl>
          </a:graphicData>
        </a:graphic>
      </p:graphicFrame>
      <p:sp>
        <p:nvSpPr>
          <p:cNvPr id="10" name="正方形/長方形 9"/>
          <p:cNvSpPr/>
          <p:nvPr/>
        </p:nvSpPr>
        <p:spPr>
          <a:xfrm>
            <a:off x="539552" y="4293096"/>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更新タイミングの例</a:t>
            </a:r>
          </a:p>
        </p:txBody>
      </p:sp>
      <p:graphicFrame>
        <p:nvGraphicFramePr>
          <p:cNvPr id="11" name="表 10"/>
          <p:cNvGraphicFramePr>
            <a:graphicFrameLocks noGrp="1"/>
          </p:cNvGraphicFramePr>
          <p:nvPr>
            <p:extLst>
              <p:ext uri="{D42A27DB-BD31-4B8C-83A1-F6EECF244321}">
                <p14:modId xmlns:p14="http://schemas.microsoft.com/office/powerpoint/2010/main" val="1034381232"/>
              </p:ext>
            </p:extLst>
          </p:nvPr>
        </p:nvGraphicFramePr>
        <p:xfrm>
          <a:off x="755576" y="4797152"/>
          <a:ext cx="8136904" cy="1652400"/>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smtClean="0">
                          <a:solidFill>
                            <a:srgbClr val="FFFFFF"/>
                          </a:solidFill>
                          <a:effectLst/>
                          <a:latin typeface="+mn-ea"/>
                          <a:ea typeface="+mn-ea"/>
                        </a:rPr>
                        <a:t>更新タイミング</a:t>
                      </a:r>
                      <a:endParaRPr lang="ja-JP" altLang="en-US" sz="1800" b="1" i="0" u="none" strike="noStrike" dirty="0">
                        <a:solidFill>
                          <a:srgbClr val="FFFFFF"/>
                        </a:solidFill>
                        <a:effectLst/>
                        <a:latin typeface="+mn-ea"/>
                        <a:ea typeface="+mn-ea"/>
                      </a:endParaRP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smtClean="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smtClean="0">
                          <a:solidFill>
                            <a:srgbClr val="000000"/>
                          </a:solidFill>
                          <a:effectLst/>
                          <a:latin typeface="+mn-ea"/>
                          <a:ea typeface="+mn-ea"/>
                        </a:rPr>
                        <a:t>随時変更が発生する</a:t>
                      </a:r>
                      <a:endParaRPr lang="en-US" altLang="ja-JP" sz="1800" b="0" i="0" u="none" strike="noStrike" dirty="0" smtClean="0">
                        <a:solidFill>
                          <a:srgbClr val="000000"/>
                        </a:solidFill>
                        <a:effectLst/>
                        <a:latin typeface="+mn-ea"/>
                        <a:ea typeface="+mn-ea"/>
                      </a:endParaRPr>
                    </a:p>
                    <a:p>
                      <a:pPr indent="0" algn="l" fontAlgn="t">
                        <a:lnSpc>
                          <a:spcPct val="100000"/>
                        </a:lnSpc>
                        <a:spcBef>
                          <a:spcPts val="0"/>
                        </a:spcBef>
                        <a:spcAft>
                          <a:spcPts val="0"/>
                        </a:spcAft>
                      </a:pPr>
                      <a:r>
                        <a:rPr lang="ja-JP" altLang="en-US" sz="1800" b="0" i="0" u="none" strike="noStrike" dirty="0" smtClean="0">
                          <a:solidFill>
                            <a:srgbClr val="000000"/>
                          </a:solidFill>
                          <a:effectLst/>
                          <a:latin typeface="+mn-ea"/>
                          <a:ea typeface="+mn-ea"/>
                        </a:rPr>
                        <a:t>　⇒団体内でオープンデータを更新する周期を決める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altLang="ja-JP" sz="1800" u="none" strike="noStrike" dirty="0" smtClean="0">
                          <a:effectLst/>
                          <a:latin typeface="+mn-ea"/>
                          <a:ea typeface="+mn-ea"/>
                        </a:rPr>
                        <a:t>06.</a:t>
                      </a:r>
                      <a:r>
                        <a:rPr lang="ja-JP" altLang="en-US" sz="1800" u="none" strike="noStrike" dirty="0" smtClean="0">
                          <a:effectLst/>
                          <a:latin typeface="+mn-ea"/>
                          <a:ea typeface="+mn-ea"/>
                        </a:rPr>
                        <a:t>イベント一覧</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smtClean="0">
                          <a:solidFill>
                            <a:schemeClr val="tx1"/>
                          </a:solidFill>
                          <a:effectLst/>
                          <a:latin typeface="+mn-ea"/>
                          <a:ea typeface="+mn-ea"/>
                        </a:rPr>
                        <a:t>元のデータの更新に合わせて、定期的にオープンデータの変更や追加を行う</a:t>
                      </a:r>
                      <a:endParaRPr lang="ja-JP" altLang="en-US" sz="1800" b="0" i="0" u="none" strike="noStrike" dirty="0">
                        <a:solidFill>
                          <a:schemeClr val="tx1"/>
                        </a:solidFill>
                        <a:effectLst/>
                        <a:latin typeface="+mn-ea"/>
                        <a:ea typeface="+mn-ea"/>
                      </a:endParaRP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smtClean="0">
                          <a:solidFill>
                            <a:schemeClr val="tx1"/>
                          </a:solidFill>
                          <a:effectLst/>
                          <a:latin typeface="+mn-ea"/>
                          <a:ea typeface="+mn-ea"/>
                        </a:rPr>
                        <a:t>11.</a:t>
                      </a:r>
                      <a:r>
                        <a:rPr lang="ja-JP" altLang="en-US" sz="1800" b="0" i="0" u="none" strike="noStrike" dirty="0" smtClean="0">
                          <a:solidFill>
                            <a:schemeClr val="tx1"/>
                          </a:solidFill>
                          <a:effectLst/>
                          <a:latin typeface="+mn-ea"/>
                          <a:ea typeface="+mn-ea"/>
                        </a:rPr>
                        <a:t>地域・年齢別人口</a:t>
                      </a:r>
                      <a:endParaRPr lang="ja-JP" altLang="en-US" sz="1800" b="0" i="0" u="none" strike="noStrike" dirty="0">
                        <a:solidFill>
                          <a:schemeClr val="tx1"/>
                        </a:solidFill>
                        <a:effectLst/>
                        <a:latin typeface="+mn-ea"/>
                        <a:ea typeface="+mn-ea"/>
                      </a:endParaRPr>
                    </a:p>
                  </a:txBody>
                  <a:tcPr marL="90000" marR="90000" marT="46800" marB="46800"/>
                </a:tc>
                <a:extLst>
                  <a:ext uri="{0D108BD9-81ED-4DB2-BD59-A6C34878D82A}">
                    <a16:rowId xmlns:a16="http://schemas.microsoft.com/office/drawing/2014/main" val="2095086091"/>
                  </a:ext>
                </a:extLst>
              </a:tr>
            </a:tbl>
          </a:graphicData>
        </a:graphic>
      </p:graphicFrame>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130860544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43</a:t>
            </a:fld>
            <a:endParaRPr kumimoji="1" lang="ja-JP" altLang="en-US"/>
          </a:p>
        </p:txBody>
      </p:sp>
      <p:sp>
        <p:nvSpPr>
          <p:cNvPr id="4" name="正方形/長方形 3"/>
          <p:cNvSpPr/>
          <p:nvPr/>
        </p:nvSpPr>
        <p:spPr>
          <a:xfrm>
            <a:off x="179512" y="908720"/>
            <a:ext cx="8712968" cy="720080"/>
          </a:xfrm>
          <a:prstGeom prst="rect">
            <a:avLst/>
          </a:prstGeom>
          <a:noFill/>
          <a:ln>
            <a:noFill/>
          </a:ln>
        </p:spPr>
        <p:txBody>
          <a:bodyPr wrap="square" rtlCol="0" anchor="ctr">
            <a:noAutofit/>
          </a:bodyPr>
          <a:lstStyle/>
          <a:p>
            <a:r>
              <a:rPr kumimoji="1" lang="ja-JP" altLang="en-US" sz="2000" dirty="0">
                <a:latin typeface="+mn-ea"/>
              </a:rPr>
              <a:t>オープンデータをより良くする</a:t>
            </a:r>
            <a:r>
              <a:rPr kumimoji="1" lang="ja-JP" altLang="en-US" sz="2000" dirty="0" smtClean="0">
                <a:latin typeface="+mn-ea"/>
              </a:rPr>
              <a:t>ため、データの内容を改善していく取り組みが大切です。</a:t>
            </a:r>
            <a:endParaRPr kumimoji="1" lang="en-US" altLang="ja-JP" sz="2000" dirty="0" smtClean="0">
              <a:latin typeface="+mn-ea"/>
            </a:endParaRPr>
          </a:p>
          <a:p>
            <a:r>
              <a:rPr kumimoji="1" lang="ja-JP" altLang="en-US" sz="2000" dirty="0" smtClean="0">
                <a:latin typeface="+mn-ea"/>
              </a:rPr>
              <a:t>データの内容の改善には、いくつかの観点があります。</a:t>
            </a:r>
            <a:endParaRPr kumimoji="1" lang="ja-JP" altLang="en-US" sz="2000" dirty="0">
              <a:latin typeface="+mn-ea"/>
            </a:endParaRPr>
          </a:p>
        </p:txBody>
      </p:sp>
      <p:sp>
        <p:nvSpPr>
          <p:cNvPr id="7" name="正方形/長方形 6"/>
          <p:cNvSpPr/>
          <p:nvPr/>
        </p:nvSpPr>
        <p:spPr>
          <a:xfrm>
            <a:off x="449084" y="1930783"/>
            <a:ext cx="2826772"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データの内容の改善</a:t>
            </a:r>
          </a:p>
        </p:txBody>
      </p:sp>
      <p:sp>
        <p:nvSpPr>
          <p:cNvPr id="12" name="正方形/長方形 11"/>
          <p:cNvSpPr/>
          <p:nvPr/>
        </p:nvSpPr>
        <p:spPr>
          <a:xfrm>
            <a:off x="611560" y="2420888"/>
            <a:ext cx="8352928" cy="122413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公開するデータを追加する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公開しているデータの内容（項目）を追加する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公開しているデータのファイル形式を追加する</a:t>
            </a:r>
          </a:p>
        </p:txBody>
      </p:sp>
      <p:sp>
        <p:nvSpPr>
          <p:cNvPr id="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336906126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44</a:t>
            </a:fld>
            <a:endParaRPr kumimoji="1" lang="ja-JP" altLang="en-US"/>
          </a:p>
        </p:txBody>
      </p:sp>
      <p:sp>
        <p:nvSpPr>
          <p:cNvPr id="6" name="正方形/長方形 5"/>
          <p:cNvSpPr/>
          <p:nvPr/>
        </p:nvSpPr>
        <p:spPr>
          <a:xfrm>
            <a:off x="323528"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公開しているデータの内容（項目）を追加する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10" name="表 9"/>
          <p:cNvGraphicFramePr>
            <a:graphicFrameLocks noGrp="1"/>
          </p:cNvGraphicFramePr>
          <p:nvPr>
            <p:extLst>
              <p:ext uri="{D42A27DB-BD31-4B8C-83A1-F6EECF244321}">
                <p14:modId xmlns:p14="http://schemas.microsoft.com/office/powerpoint/2010/main" val="3720038288"/>
              </p:ext>
            </p:extLst>
          </p:nvPr>
        </p:nvGraphicFramePr>
        <p:xfrm>
          <a:off x="25152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smtClean="0">
                          <a:solidFill>
                            <a:schemeClr val="bg1"/>
                          </a:solidFill>
                          <a:effectLst/>
                        </a:rPr>
                        <a:t>項目</a:t>
                      </a:r>
                      <a:endParaRPr lang="en-US" altLang="ja-JP" sz="1400" u="none" strike="noStrike" dirty="0" smtClean="0">
                        <a:solidFill>
                          <a:schemeClr val="bg1"/>
                        </a:solidFill>
                        <a:effectLst/>
                      </a:endParaRPr>
                    </a:p>
                    <a:p>
                      <a:pPr algn="ctr" fontAlgn="ctr"/>
                      <a:r>
                        <a:rPr lang="en-US" sz="1400" u="none" strike="noStrike" dirty="0" smtClean="0">
                          <a:solidFill>
                            <a:schemeClr val="bg1"/>
                          </a:solidFill>
                          <a:effectLst/>
                        </a:rPr>
                        <a:t>No</a:t>
                      </a:r>
                      <a:r>
                        <a:rPr lang="en-US" sz="1400" u="none" strike="noStrike" dirty="0">
                          <a:solidFill>
                            <a:schemeClr val="bg1"/>
                          </a:solidFill>
                          <a:effectLst/>
                        </a:rPr>
                        <a:t>.</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smtClean="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graphicFrame>
        <p:nvGraphicFramePr>
          <p:cNvPr id="11" name="表 10"/>
          <p:cNvGraphicFramePr>
            <a:graphicFrameLocks noGrp="1"/>
          </p:cNvGraphicFramePr>
          <p:nvPr>
            <p:extLst>
              <p:ext uri="{D42A27DB-BD31-4B8C-83A1-F6EECF244321}">
                <p14:modId xmlns:p14="http://schemas.microsoft.com/office/powerpoint/2010/main" val="4172261998"/>
              </p:ext>
            </p:extLst>
          </p:nvPr>
        </p:nvGraphicFramePr>
        <p:xfrm>
          <a:off x="493204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smtClean="0">
                          <a:solidFill>
                            <a:schemeClr val="bg1"/>
                          </a:solidFill>
                          <a:effectLst/>
                        </a:rPr>
                        <a:t>項目</a:t>
                      </a:r>
                      <a:endParaRPr lang="en-US" altLang="ja-JP" sz="1400" u="none" strike="noStrike" dirty="0" smtClean="0">
                        <a:solidFill>
                          <a:schemeClr val="bg1"/>
                        </a:solidFill>
                        <a:effectLst/>
                      </a:endParaRPr>
                    </a:p>
                    <a:p>
                      <a:pPr algn="ctr" fontAlgn="ctr"/>
                      <a:r>
                        <a:rPr lang="en-US" sz="1400" u="none" strike="noStrike" dirty="0" smtClean="0">
                          <a:solidFill>
                            <a:schemeClr val="bg1"/>
                          </a:solidFill>
                          <a:effectLst/>
                        </a:rPr>
                        <a:t>No</a:t>
                      </a:r>
                      <a:r>
                        <a:rPr lang="en-US" sz="1400" u="none" strike="noStrike" dirty="0">
                          <a:solidFill>
                            <a:schemeClr val="bg1"/>
                          </a:solidFill>
                          <a:effectLst/>
                        </a:rPr>
                        <a:t>.</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smtClean="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43.064310</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141.346814</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30.5</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sp>
        <p:nvSpPr>
          <p:cNvPr id="12" name="角丸四角形 11"/>
          <p:cNvSpPr/>
          <p:nvPr/>
        </p:nvSpPr>
        <p:spPr>
          <a:xfrm>
            <a:off x="6444208" y="4077072"/>
            <a:ext cx="2448272" cy="93610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25152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smtClean="0">
                <a:latin typeface="+mn-ea"/>
              </a:rPr>
              <a:t>当初公開するオープンデータ</a:t>
            </a:r>
            <a:endParaRPr kumimoji="1" lang="ja-JP" altLang="en-US" sz="1600" dirty="0">
              <a:latin typeface="+mn-ea"/>
            </a:endParaRPr>
          </a:p>
        </p:txBody>
      </p:sp>
      <p:sp>
        <p:nvSpPr>
          <p:cNvPr id="22" name="楕円 21"/>
          <p:cNvSpPr/>
          <p:nvPr/>
        </p:nvSpPr>
        <p:spPr>
          <a:xfrm>
            <a:off x="3419872" y="4725144"/>
            <a:ext cx="2160240" cy="792088"/>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smtClean="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smtClean="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smtClean="0">
                <a:solidFill>
                  <a:schemeClr val="accent6">
                    <a:lumMod val="75000"/>
                  </a:schemeClr>
                </a:solidFill>
                <a:effectLst>
                  <a:outerShdw blurRad="38100" dist="38100" dir="2700000" algn="tl">
                    <a:srgbClr val="000000">
                      <a:alpha val="43137"/>
                    </a:srgbClr>
                  </a:outerShdw>
                </a:effectLst>
                <a:latin typeface="+mn-ea"/>
              </a:rPr>
              <a:t>内容追加</a:t>
            </a:r>
            <a:endParaRPr kumimoji="1" lang="ja-JP" altLang="en-US" sz="2000" dirty="0">
              <a:solidFill>
                <a:schemeClr val="accent6">
                  <a:lumMod val="75000"/>
                </a:schemeClr>
              </a:solidFill>
              <a:effectLst>
                <a:outerShdw blurRad="38100" dist="38100" dir="2700000" algn="tl">
                  <a:srgbClr val="000000">
                    <a:alpha val="43137"/>
                  </a:srgbClr>
                </a:outerShdw>
              </a:effectLst>
              <a:latin typeface="+mn-ea"/>
            </a:endParaRPr>
          </a:p>
        </p:txBody>
      </p:sp>
      <p:grpSp>
        <p:nvGrpSpPr>
          <p:cNvPr id="14" name="Group 36"/>
          <p:cNvGrpSpPr>
            <a:grpSpLocks/>
          </p:cNvGrpSpPr>
          <p:nvPr/>
        </p:nvGrpSpPr>
        <p:grpSpPr bwMode="auto">
          <a:xfrm>
            <a:off x="4067944" y="4221088"/>
            <a:ext cx="1016000" cy="509587"/>
            <a:chOff x="2683" y="335"/>
            <a:chExt cx="640" cy="321"/>
          </a:xfrm>
          <a:solidFill>
            <a:schemeClr val="accent6">
              <a:lumMod val="75000"/>
            </a:schemeClr>
          </a:solidFill>
        </p:grpSpPr>
        <p:sp>
          <p:nvSpPr>
            <p:cNvPr id="15"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 name="Group 35"/>
            <p:cNvGrpSpPr>
              <a:grpSpLocks/>
            </p:cNvGrpSpPr>
            <p:nvPr/>
          </p:nvGrpSpPr>
          <p:grpSpPr bwMode="auto">
            <a:xfrm>
              <a:off x="2683" y="335"/>
              <a:ext cx="640" cy="321"/>
              <a:chOff x="2683" y="335"/>
              <a:chExt cx="640" cy="321"/>
            </a:xfrm>
            <a:grpFill/>
          </p:grpSpPr>
          <p:sp>
            <p:nvSpPr>
              <p:cNvPr id="17"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23" name="正方形/長方形 22"/>
          <p:cNvSpPr/>
          <p:nvPr/>
        </p:nvSpPr>
        <p:spPr>
          <a:xfrm>
            <a:off x="493204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smtClean="0">
                <a:latin typeface="+mn-ea"/>
              </a:rPr>
              <a:t>内容を追加して公開</a:t>
            </a:r>
            <a:endParaRPr kumimoji="1" lang="ja-JP" altLang="en-US" sz="1600" dirty="0">
              <a:latin typeface="+mn-ea"/>
            </a:endParaRPr>
          </a:p>
        </p:txBody>
      </p:sp>
      <p:sp>
        <p:nvSpPr>
          <p:cNvPr id="24" name="正方形/長方形 23"/>
          <p:cNvSpPr/>
          <p:nvPr/>
        </p:nvSpPr>
        <p:spPr>
          <a:xfrm>
            <a:off x="1115616" y="5949280"/>
            <a:ext cx="7848872" cy="432048"/>
          </a:xfrm>
          <a:prstGeom prst="rect">
            <a:avLst/>
          </a:prstGeom>
          <a:noFill/>
          <a:ln>
            <a:noFill/>
          </a:ln>
        </p:spPr>
        <p:txBody>
          <a:bodyPr wrap="none" rtlCol="0" anchor="ctr">
            <a:noAutofit/>
          </a:bodyPr>
          <a:lstStyle/>
          <a:p>
            <a:pPr algn="r"/>
            <a:r>
              <a:rPr kumimoji="1" lang="ja-JP" altLang="en-US" sz="1200" dirty="0">
                <a:latin typeface="+mn-ea"/>
              </a:rPr>
              <a:t>出典</a:t>
            </a:r>
            <a:r>
              <a:rPr kumimoji="1" lang="ja-JP" altLang="en-US" sz="1200" dirty="0" smtClean="0">
                <a:latin typeface="+mn-ea"/>
              </a:rPr>
              <a:t>：</a:t>
            </a:r>
            <a:r>
              <a:rPr kumimoji="1" lang="zh-TW" altLang="en-US" sz="1200" dirty="0" smtClean="0">
                <a:latin typeface="+mn-ea"/>
              </a:rPr>
              <a:t>平成</a:t>
            </a:r>
            <a:r>
              <a:rPr kumimoji="1" lang="en-US" altLang="zh-TW" sz="1200" dirty="0">
                <a:latin typeface="+mn-ea"/>
              </a:rPr>
              <a:t>29</a:t>
            </a:r>
            <a:r>
              <a:rPr kumimoji="1" lang="zh-TW" altLang="en-US" sz="1200" dirty="0">
                <a:latin typeface="+mn-ea"/>
              </a:rPr>
              <a:t>年</a:t>
            </a:r>
            <a:r>
              <a:rPr kumimoji="1" lang="en-US" altLang="zh-TW" sz="1200" dirty="0">
                <a:latin typeface="+mn-ea"/>
              </a:rPr>
              <a:t>12</a:t>
            </a:r>
            <a:r>
              <a:rPr kumimoji="1" lang="zh-TW" altLang="en-US" sz="1200" dirty="0">
                <a:latin typeface="+mn-ea"/>
              </a:rPr>
              <a:t>月</a:t>
            </a:r>
            <a:r>
              <a:rPr kumimoji="1" lang="en-US" altLang="zh-TW" sz="1200" dirty="0">
                <a:latin typeface="+mn-ea"/>
              </a:rPr>
              <a:t>22</a:t>
            </a:r>
            <a:r>
              <a:rPr kumimoji="1" lang="zh-TW" altLang="en-US" sz="1200" dirty="0">
                <a:latin typeface="+mn-ea"/>
              </a:rPr>
              <a:t>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a:t>
            </a:r>
            <a:r>
              <a:rPr kumimoji="1" lang="zh-TW" altLang="en-US" sz="1200" dirty="0" smtClean="0">
                <a:latin typeface="+mn-ea"/>
              </a:rPr>
              <a:t>戦略室</a:t>
            </a:r>
            <a:endParaRPr kumimoji="1" lang="en-US" altLang="zh-TW" sz="1200" dirty="0" smtClean="0">
              <a:latin typeface="+mn-ea"/>
            </a:endParaRPr>
          </a:p>
          <a:p>
            <a:pPr algn="r"/>
            <a:r>
              <a:rPr kumimoji="1" lang="ja-JP" altLang="en-US" sz="1200" dirty="0" smtClean="0">
                <a:latin typeface="+mn-ea"/>
              </a:rPr>
              <a:t>「データ</a:t>
            </a:r>
            <a:r>
              <a:rPr kumimoji="1" lang="ja-JP" altLang="en-US" sz="1200" dirty="0">
                <a:latin typeface="+mn-ea"/>
              </a:rPr>
              <a:t>項目定義書（ベータ版）第</a:t>
            </a:r>
            <a:r>
              <a:rPr kumimoji="1" lang="en-US" altLang="ja-JP" sz="1200" dirty="0">
                <a:latin typeface="+mn-ea"/>
              </a:rPr>
              <a:t>0.1</a:t>
            </a:r>
            <a:r>
              <a:rPr kumimoji="1" lang="ja-JP" altLang="en-US" sz="1200" dirty="0">
                <a:latin typeface="+mn-ea"/>
              </a:rPr>
              <a:t>版　</a:t>
            </a:r>
            <a:r>
              <a:rPr kumimoji="1" lang="en-US" altLang="ja-JP" sz="1200" dirty="0">
                <a:latin typeface="+mn-ea"/>
              </a:rPr>
              <a:t>2017/12/22</a:t>
            </a:r>
            <a:r>
              <a:rPr kumimoji="1" lang="ja-JP" altLang="en-US" sz="1200" dirty="0" smtClean="0">
                <a:latin typeface="+mn-ea"/>
              </a:rPr>
              <a:t>」</a:t>
            </a:r>
            <a:endParaRPr kumimoji="1" lang="ja-JP" altLang="en-US" sz="1200" dirty="0">
              <a:latin typeface="+mn-ea"/>
            </a:endParaRPr>
          </a:p>
        </p:txBody>
      </p:sp>
    </p:spTree>
    <p:extLst>
      <p:ext uri="{BB962C8B-B14F-4D97-AF65-F5344CB8AC3E}">
        <p14:creationId xmlns:p14="http://schemas.microsoft.com/office/powerpoint/2010/main" val="68176267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45</a:t>
            </a:fld>
            <a:endParaRPr kumimoji="1" lang="ja-JP" altLang="en-US"/>
          </a:p>
        </p:txBody>
      </p:sp>
      <p:sp>
        <p:nvSpPr>
          <p:cNvPr id="6" name="正方形/長方形 5"/>
          <p:cNvSpPr/>
          <p:nvPr/>
        </p:nvSpPr>
        <p:spPr>
          <a:xfrm>
            <a:off x="251520"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公開しているデータのファイル形式を追加する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pSp>
        <p:nvGrpSpPr>
          <p:cNvPr id="16" name="グループ化 15"/>
          <p:cNvGrpSpPr/>
          <p:nvPr/>
        </p:nvGrpSpPr>
        <p:grpSpPr>
          <a:xfrm>
            <a:off x="539552" y="2276872"/>
            <a:ext cx="792088" cy="576064"/>
            <a:chOff x="6228184" y="2564904"/>
            <a:chExt cx="792088" cy="576064"/>
          </a:xfrm>
        </p:grpSpPr>
        <p:sp>
          <p:nvSpPr>
            <p:cNvPr id="17" name="正方形/長方形 16"/>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19" name="直線コネクタ 18"/>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0" name="直線コネクタ 19"/>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24" name="テキスト ボックス 23">
            <a:extLst>
              <a:ext uri="{FF2B5EF4-FFF2-40B4-BE49-F238E27FC236}">
                <a16:creationId xmlns:a16="http://schemas.microsoft.com/office/drawing/2014/main" id="{88352BC8-C086-464C-B916-532D872A3F98}"/>
              </a:ext>
            </a:extLst>
          </p:cNvPr>
          <p:cNvSpPr txBox="1"/>
          <p:nvPr/>
        </p:nvSpPr>
        <p:spPr>
          <a:xfrm>
            <a:off x="1403648"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29" name="グループ化 28"/>
          <p:cNvGrpSpPr/>
          <p:nvPr/>
        </p:nvGrpSpPr>
        <p:grpSpPr>
          <a:xfrm>
            <a:off x="539552" y="3140968"/>
            <a:ext cx="1152128" cy="648072"/>
            <a:chOff x="1547664" y="1340768"/>
            <a:chExt cx="1152128" cy="648072"/>
          </a:xfrm>
        </p:grpSpPr>
        <p:sp>
          <p:nvSpPr>
            <p:cNvPr id="30" name="メモ 29"/>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31" name="テキスト ボックス 30"/>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smtClean="0">
                  <a:cs typeface="Meiryo UI" panose="020B0604030504040204" pitchFamily="50" charset="-128"/>
                </a:rPr>
                <a:t>PDF</a:t>
              </a:r>
              <a:r>
                <a:rPr lang="ja-JP" altLang="en-US" sz="1800" dirty="0" smtClean="0">
                  <a:cs typeface="Meiryo UI" panose="020B0604030504040204" pitchFamily="50" charset="-128"/>
                </a:rPr>
                <a:t>形式</a:t>
              </a:r>
              <a:endParaRPr lang="ja-JP" altLang="en-US" sz="1800" dirty="0">
                <a:cs typeface="Meiryo UI" panose="020B0604030504040204" pitchFamily="50" charset="-128"/>
              </a:endParaRPr>
            </a:p>
          </p:txBody>
        </p:sp>
      </p:grpSp>
      <p:grpSp>
        <p:nvGrpSpPr>
          <p:cNvPr id="32" name="グループ化 31"/>
          <p:cNvGrpSpPr/>
          <p:nvPr/>
        </p:nvGrpSpPr>
        <p:grpSpPr>
          <a:xfrm>
            <a:off x="5292080" y="2276872"/>
            <a:ext cx="792088" cy="576064"/>
            <a:chOff x="6228184" y="2564904"/>
            <a:chExt cx="792088" cy="576064"/>
          </a:xfrm>
        </p:grpSpPr>
        <p:sp>
          <p:nvSpPr>
            <p:cNvPr id="33" name="正方形/長方形 32"/>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 name="直線コネクタ 33"/>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5" name="直線コネクタ 34"/>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6" name="直線コネクタ 35"/>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37" name="テキスト ボックス 36">
            <a:extLst>
              <a:ext uri="{FF2B5EF4-FFF2-40B4-BE49-F238E27FC236}">
                <a16:creationId xmlns:a16="http://schemas.microsoft.com/office/drawing/2014/main" id="{88352BC8-C086-464C-B916-532D872A3F98}"/>
              </a:ext>
            </a:extLst>
          </p:cNvPr>
          <p:cNvSpPr txBox="1"/>
          <p:nvPr/>
        </p:nvSpPr>
        <p:spPr>
          <a:xfrm>
            <a:off x="6156176"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38" name="グループ化 37"/>
          <p:cNvGrpSpPr/>
          <p:nvPr/>
        </p:nvGrpSpPr>
        <p:grpSpPr>
          <a:xfrm>
            <a:off x="5292080" y="3140968"/>
            <a:ext cx="1152128" cy="648072"/>
            <a:chOff x="1547664" y="1340768"/>
            <a:chExt cx="1152128" cy="648072"/>
          </a:xfrm>
        </p:grpSpPr>
        <p:sp>
          <p:nvSpPr>
            <p:cNvPr id="39" name="メモ 3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smtClean="0">
                  <a:cs typeface="Meiryo UI" panose="020B0604030504040204" pitchFamily="50" charset="-128"/>
                </a:rPr>
                <a:t>PDF</a:t>
              </a:r>
              <a:r>
                <a:rPr lang="ja-JP" altLang="en-US" sz="1800" dirty="0" smtClean="0">
                  <a:cs typeface="Meiryo UI" panose="020B0604030504040204" pitchFamily="50" charset="-128"/>
                </a:rPr>
                <a:t>形式</a:t>
              </a:r>
              <a:endParaRPr lang="ja-JP" altLang="en-US" sz="1800" dirty="0">
                <a:cs typeface="Meiryo UI" panose="020B0604030504040204" pitchFamily="50" charset="-128"/>
              </a:endParaRPr>
            </a:p>
          </p:txBody>
        </p:sp>
      </p:grpSp>
      <p:grpSp>
        <p:nvGrpSpPr>
          <p:cNvPr id="41" name="グループ化 40"/>
          <p:cNvGrpSpPr/>
          <p:nvPr/>
        </p:nvGrpSpPr>
        <p:grpSpPr>
          <a:xfrm>
            <a:off x="5292080" y="4077072"/>
            <a:ext cx="1152128" cy="648072"/>
            <a:chOff x="1547664" y="1340768"/>
            <a:chExt cx="1152128" cy="648072"/>
          </a:xfrm>
        </p:grpSpPr>
        <p:sp>
          <p:nvSpPr>
            <p:cNvPr id="42" name="メモ 4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3" name="テキスト ボックス 4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smtClean="0">
                  <a:cs typeface="Meiryo UI" panose="020B0604030504040204" pitchFamily="50" charset="-128"/>
                </a:rPr>
                <a:t>CSV</a:t>
              </a:r>
              <a:r>
                <a:rPr lang="ja-JP" altLang="en-US" sz="1800" dirty="0" smtClean="0">
                  <a:cs typeface="Meiryo UI" panose="020B0604030504040204" pitchFamily="50" charset="-128"/>
                </a:rPr>
                <a:t>形式</a:t>
              </a:r>
              <a:endParaRPr lang="ja-JP" altLang="en-US" sz="1800" dirty="0">
                <a:cs typeface="Meiryo UI" panose="020B0604030504040204" pitchFamily="50" charset="-128"/>
              </a:endParaRPr>
            </a:p>
          </p:txBody>
        </p:sp>
      </p:grpSp>
      <p:sp>
        <p:nvSpPr>
          <p:cNvPr id="44" name="テキスト ボックス 43">
            <a:extLst>
              <a:ext uri="{FF2B5EF4-FFF2-40B4-BE49-F238E27FC236}">
                <a16:creationId xmlns:a16="http://schemas.microsoft.com/office/drawing/2014/main" id="{88352BC8-C086-464C-B916-532D872A3F98}"/>
              </a:ext>
            </a:extLst>
          </p:cNvPr>
          <p:cNvSpPr txBox="1"/>
          <p:nvPr/>
        </p:nvSpPr>
        <p:spPr>
          <a:xfrm>
            <a:off x="183569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smtClean="0"/>
              <a:t>画面にファイルを掲載</a:t>
            </a:r>
            <a:endParaRPr lang="ja-JP" altLang="en-US" sz="1600" dirty="0"/>
          </a:p>
        </p:txBody>
      </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651621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smtClean="0"/>
              <a:t>画面にファイルを掲載</a:t>
            </a:r>
            <a:endParaRPr lang="ja-JP" altLang="en-US" sz="1600" dirty="0"/>
          </a:p>
        </p:txBody>
      </p:sp>
      <p:grpSp>
        <p:nvGrpSpPr>
          <p:cNvPr id="55" name="Group 36"/>
          <p:cNvGrpSpPr>
            <a:grpSpLocks/>
          </p:cNvGrpSpPr>
          <p:nvPr/>
        </p:nvGrpSpPr>
        <p:grpSpPr bwMode="auto">
          <a:xfrm>
            <a:off x="3995936" y="4221088"/>
            <a:ext cx="1016000" cy="509587"/>
            <a:chOff x="2683" y="335"/>
            <a:chExt cx="640" cy="321"/>
          </a:xfrm>
          <a:solidFill>
            <a:schemeClr val="accent6">
              <a:lumMod val="75000"/>
            </a:schemeClr>
          </a:solidFill>
        </p:grpSpPr>
        <p:sp>
          <p:nvSpPr>
            <p:cNvPr id="56"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57" name="Group 35"/>
            <p:cNvGrpSpPr>
              <a:grpSpLocks/>
            </p:cNvGrpSpPr>
            <p:nvPr/>
          </p:nvGrpSpPr>
          <p:grpSpPr bwMode="auto">
            <a:xfrm>
              <a:off x="2683" y="335"/>
              <a:ext cx="640" cy="321"/>
              <a:chOff x="2683" y="335"/>
              <a:chExt cx="640" cy="321"/>
            </a:xfrm>
            <a:grpFill/>
          </p:grpSpPr>
          <p:sp>
            <p:nvSpPr>
              <p:cNvPr id="58"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9"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4" name="角丸四角形 3"/>
          <p:cNvSpPr/>
          <p:nvPr/>
        </p:nvSpPr>
        <p:spPr>
          <a:xfrm>
            <a:off x="323528"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395536" y="1628800"/>
            <a:ext cx="2808312"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smtClean="0">
                <a:latin typeface="+mn-ea"/>
              </a:rPr>
              <a:t>当初公開するオープンデータ</a:t>
            </a:r>
            <a:endParaRPr kumimoji="1" lang="ja-JP" altLang="en-US" sz="1600" dirty="0">
              <a:latin typeface="+mn-ea"/>
            </a:endParaRPr>
          </a:p>
        </p:txBody>
      </p:sp>
      <p:sp>
        <p:nvSpPr>
          <p:cNvPr id="63" name="角丸四角形 62"/>
          <p:cNvSpPr/>
          <p:nvPr/>
        </p:nvSpPr>
        <p:spPr>
          <a:xfrm>
            <a:off x="5076056"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5148064" y="1628800"/>
            <a:ext cx="2664296"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smtClean="0">
                <a:latin typeface="+mn-ea"/>
              </a:rPr>
              <a:t>新たなファイル形式で公開</a:t>
            </a:r>
            <a:endParaRPr kumimoji="1" lang="ja-JP" altLang="en-US" sz="1600" dirty="0">
              <a:latin typeface="+mn-ea"/>
            </a:endParaRPr>
          </a:p>
        </p:txBody>
      </p:sp>
      <p:sp>
        <p:nvSpPr>
          <p:cNvPr id="46" name="楕円 45"/>
          <p:cNvSpPr/>
          <p:nvPr/>
        </p:nvSpPr>
        <p:spPr>
          <a:xfrm>
            <a:off x="3419872" y="4725144"/>
            <a:ext cx="2160240" cy="720080"/>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ファイル形式追加</a:t>
            </a:r>
          </a:p>
        </p:txBody>
      </p:sp>
    </p:spTree>
    <p:extLst>
      <p:ext uri="{BB962C8B-B14F-4D97-AF65-F5344CB8AC3E}">
        <p14:creationId xmlns:p14="http://schemas.microsoft.com/office/powerpoint/2010/main" val="132465363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latin typeface="+mj-ea"/>
              </a:rPr>
              <a:t>(2) </a:t>
            </a:r>
            <a:r>
              <a:rPr lang="ja-JP" altLang="en-US" dirty="0">
                <a:latin typeface="+mj-ea"/>
              </a:rPr>
              <a:t>オープンデータを拡充する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46</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25" name="表 24"/>
          <p:cNvGraphicFramePr>
            <a:graphicFrameLocks noGrp="1"/>
          </p:cNvGraphicFramePr>
          <p:nvPr>
            <p:extLst>
              <p:ext uri="{D42A27DB-BD31-4B8C-83A1-F6EECF244321}">
                <p14:modId xmlns:p14="http://schemas.microsoft.com/office/powerpoint/2010/main" val="932754193"/>
              </p:ext>
            </p:extLst>
          </p:nvPr>
        </p:nvGraphicFramePr>
        <p:xfrm>
          <a:off x="395536" y="1916832"/>
          <a:ext cx="8424936" cy="2891160"/>
        </p:xfrm>
        <a:graphic>
          <a:graphicData uri="http://schemas.openxmlformats.org/drawingml/2006/table">
            <a:tbl>
              <a:tblPr firstRow="1" bandRow="1">
                <a:tableStyleId>{93296810-A885-4BE3-A3E7-6D5BEEA58F35}</a:tableStyleId>
              </a:tblPr>
              <a:tblGrid>
                <a:gridCol w="2304256">
                  <a:extLst>
                    <a:ext uri="{9D8B030D-6E8A-4147-A177-3AD203B41FA5}">
                      <a16:colId xmlns:a16="http://schemas.microsoft.com/office/drawing/2014/main" val="2908878412"/>
                    </a:ext>
                  </a:extLst>
                </a:gridCol>
                <a:gridCol w="6120680">
                  <a:extLst>
                    <a:ext uri="{9D8B030D-6E8A-4147-A177-3AD203B41FA5}">
                      <a16:colId xmlns:a16="http://schemas.microsoft.com/office/drawing/2014/main" val="20000"/>
                    </a:ext>
                  </a:extLst>
                </a:gridCol>
              </a:tblGrid>
              <a:tr h="0">
                <a:tc gridSpan="2">
                  <a:txBody>
                    <a:bodyPr/>
                    <a:lstStyle/>
                    <a:p>
                      <a:pPr algn="l" fontAlgn="ctr">
                        <a:spcBef>
                          <a:spcPts val="600"/>
                        </a:spcBef>
                      </a:pPr>
                      <a:r>
                        <a:rPr lang="ja-JP" altLang="en-US" sz="1800" b="1" i="0" u="none" strike="noStrike" dirty="0" smtClean="0">
                          <a:solidFill>
                            <a:schemeClr val="lt1"/>
                          </a:solidFill>
                          <a:effectLst/>
                          <a:latin typeface="+mn-ea"/>
                          <a:ea typeface="+mn-ea"/>
                        </a:rPr>
                        <a:t>オープンデータの使いやすさを確認するための観点</a:t>
                      </a:r>
                      <a:endParaRPr lang="ja-JP" altLang="en-US" sz="1800" b="1" i="0" u="none" strike="noStrike" dirty="0">
                        <a:solidFill>
                          <a:srgbClr val="FFFFFF"/>
                        </a:solidFill>
                        <a:effectLst/>
                        <a:latin typeface="+mn-ea"/>
                        <a:ea typeface="+mn-ea"/>
                      </a:endParaRPr>
                    </a:p>
                  </a:txBody>
                  <a:tcPr marL="90000" marR="90000" marT="46800" marB="46800" anchor="ctr"/>
                </a:tc>
                <a:tc hMerge="1">
                  <a:txBody>
                    <a:bodyPr/>
                    <a:lstStyle/>
                    <a:p>
                      <a:pPr algn="l" fontAlgn="ct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215178">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smtClean="0">
                          <a:solidFill>
                            <a:srgbClr val="000000"/>
                          </a:solidFill>
                          <a:effectLst/>
                          <a:latin typeface="+mn-ea"/>
                          <a:ea typeface="+mn-ea"/>
                        </a:rPr>
                        <a:t>1.</a:t>
                      </a:r>
                      <a:r>
                        <a:rPr lang="ja-JP" altLang="en-US" sz="1800" b="0" i="0" u="none" strike="noStrike" dirty="0" smtClean="0">
                          <a:solidFill>
                            <a:srgbClr val="000000"/>
                          </a:solidFill>
                          <a:effectLst/>
                          <a:latin typeface="+mn-ea"/>
                          <a:ea typeface="+mn-ea"/>
                        </a:rPr>
                        <a:t>データの探しやすさ</a:t>
                      </a:r>
                      <a:endParaRPr lang="zh-TW" altLang="en-US" sz="1800" b="0" i="0" u="none" strike="noStrike" dirty="0" smtClean="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smtClean="0">
                          <a:solidFill>
                            <a:srgbClr val="000000"/>
                          </a:solidFill>
                          <a:effectLst/>
                          <a:latin typeface="+mn-ea"/>
                          <a:ea typeface="+mn-ea"/>
                        </a:rPr>
                        <a:t>・中身のデータが分かりやすいファイル名称になっているか</a:t>
                      </a:r>
                      <a:endParaRPr lang="en-US" altLang="ja-JP" sz="1800" b="0" i="0" u="none" strike="noStrike" dirty="0" smtClean="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smtClean="0">
                          <a:effectLst/>
                          <a:latin typeface="+mn-ea"/>
                          <a:ea typeface="+mn-ea"/>
                        </a:rPr>
                        <a:t>・スマートフォンからも閲覧しやすいレイアウトになっているか</a:t>
                      </a:r>
                      <a:endParaRPr lang="ja-JP" altLang="en-US" sz="1800" b="0" i="0" u="none" strike="noStrike" dirty="0" smtClean="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2"/>
                  </a:ext>
                </a:extLst>
              </a:tr>
              <a:tr h="0">
                <a:tc>
                  <a:txBody>
                    <a:bodyPr/>
                    <a:lstStyle/>
                    <a:p>
                      <a:pPr algn="l" fontAlgn="t">
                        <a:spcBef>
                          <a:spcPts val="600"/>
                        </a:spcBef>
                      </a:pPr>
                      <a:r>
                        <a:rPr lang="en-US" altLang="ja-JP" sz="1800" b="0" i="0" u="none" strike="noStrike" dirty="0" smtClean="0">
                          <a:solidFill>
                            <a:srgbClr val="000000"/>
                          </a:solidFill>
                          <a:effectLst/>
                          <a:latin typeface="+mn-ea"/>
                          <a:ea typeface="+mn-ea"/>
                        </a:rPr>
                        <a:t>2.</a:t>
                      </a:r>
                      <a:r>
                        <a:rPr lang="ja-JP" altLang="en-US" sz="1800" b="0" i="0" u="none" strike="noStrike" dirty="0" smtClean="0">
                          <a:solidFill>
                            <a:srgbClr val="000000"/>
                          </a:solidFill>
                          <a:effectLst/>
                          <a:latin typeface="+mn-ea"/>
                          <a:ea typeface="+mn-ea"/>
                        </a:rPr>
                        <a:t>データの鮮度</a:t>
                      </a:r>
                      <a:endParaRPr lang="ja-JP"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smtClean="0">
                          <a:solidFill>
                            <a:schemeClr val="dk1"/>
                          </a:solidFill>
                          <a:effectLst/>
                          <a:latin typeface="+mn-ea"/>
                          <a:ea typeface="+mn-ea"/>
                        </a:rPr>
                        <a:t>・公開データは定期的に更新しているか</a:t>
                      </a:r>
                      <a:endParaRPr lang="zh-TW" altLang="en-US" sz="1800" b="0" i="0" u="none" strike="noStrike" dirty="0" smtClean="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spcBef>
                          <a:spcPts val="600"/>
                        </a:spcBef>
                      </a:pPr>
                      <a:r>
                        <a:rPr lang="en-US" altLang="ja-JP" sz="1800" b="0" i="0" u="none" strike="noStrike" dirty="0" smtClean="0">
                          <a:solidFill>
                            <a:srgbClr val="000000"/>
                          </a:solidFill>
                          <a:effectLst/>
                          <a:latin typeface="+mn-ea"/>
                          <a:ea typeface="+mn-ea"/>
                        </a:rPr>
                        <a:t>3.</a:t>
                      </a:r>
                      <a:r>
                        <a:rPr lang="ja-JP" altLang="en-US" sz="1800" b="0" i="0" u="none" strike="noStrike" dirty="0" smtClean="0">
                          <a:solidFill>
                            <a:srgbClr val="000000"/>
                          </a:solidFill>
                          <a:effectLst/>
                          <a:latin typeface="+mn-ea"/>
                          <a:ea typeface="+mn-ea"/>
                        </a:rPr>
                        <a:t>データの追加・拡大</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smtClean="0">
                          <a:effectLst/>
                          <a:latin typeface="+mn-ea"/>
                          <a:ea typeface="+mn-ea"/>
                        </a:rPr>
                        <a:t>・推奨データセットの中で新たに公開できそうなデータはあるか</a:t>
                      </a:r>
                      <a:endParaRPr lang="en-US" altLang="ja-JP" sz="1800" u="none" strike="noStrike" dirty="0" smtClean="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smtClean="0">
                          <a:solidFill>
                            <a:schemeClr val="dk1"/>
                          </a:solidFill>
                          <a:effectLst/>
                          <a:latin typeface="+mn-ea"/>
                          <a:ea typeface="+mn-ea"/>
                        </a:rPr>
                        <a:t>・公開データの追加を定期的に行なっているか</a:t>
                      </a:r>
                      <a:endParaRPr lang="en-US" altLang="ja-JP" sz="1800" b="0" i="0" u="none" strike="noStrike" dirty="0" smtClean="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smtClean="0">
                          <a:solidFill>
                            <a:schemeClr val="dk1"/>
                          </a:solidFill>
                          <a:effectLst/>
                          <a:latin typeface="+mn-ea"/>
                          <a:ea typeface="+mn-ea"/>
                        </a:rPr>
                        <a:t>・利用者のニーズを確認し、データ選定の参考にしているか</a:t>
                      </a:r>
                      <a:endParaRPr lang="zh-TW" altLang="en-US" sz="1800" b="0" i="0" u="none" strike="noStrike" dirty="0" smtClean="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130316">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smtClean="0">
                          <a:solidFill>
                            <a:srgbClr val="000000"/>
                          </a:solidFill>
                          <a:effectLst/>
                          <a:latin typeface="+mn-ea"/>
                          <a:ea typeface="+mn-ea"/>
                        </a:rPr>
                        <a:t>4.</a:t>
                      </a:r>
                      <a:r>
                        <a:rPr lang="ja-JP" altLang="en-US" sz="1800" b="0" i="0" u="none" strike="noStrike" dirty="0" smtClean="0">
                          <a:solidFill>
                            <a:srgbClr val="000000"/>
                          </a:solidFill>
                          <a:effectLst/>
                          <a:latin typeface="+mn-ea"/>
                          <a:ea typeface="+mn-ea"/>
                        </a:rPr>
                        <a:t>二次利用のしやすさ</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smtClean="0">
                          <a:effectLst/>
                          <a:latin typeface="+mn-ea"/>
                          <a:ea typeface="+mn-ea"/>
                        </a:rPr>
                        <a:t>・機械判読が容易なデータ形式（</a:t>
                      </a:r>
                      <a:r>
                        <a:rPr lang="en-US" altLang="ja-JP" sz="1800" u="none" strike="noStrike" dirty="0" smtClean="0">
                          <a:effectLst/>
                          <a:latin typeface="+mn-ea"/>
                          <a:ea typeface="+mn-ea"/>
                        </a:rPr>
                        <a:t>CSV</a:t>
                      </a:r>
                      <a:r>
                        <a:rPr lang="ja-JP" altLang="en-US" sz="1800" u="none" strike="noStrike" dirty="0" smtClean="0">
                          <a:effectLst/>
                          <a:latin typeface="+mn-ea"/>
                          <a:ea typeface="+mn-ea"/>
                        </a:rPr>
                        <a:t>等）で公開しているか</a:t>
                      </a:r>
                      <a:endParaRPr lang="zh-TW" altLang="en-US" sz="1800" b="0" i="0" u="none" strike="noStrike" dirty="0" smtClean="0">
                        <a:solidFill>
                          <a:srgbClr val="000000"/>
                        </a:solidFill>
                        <a:effectLst/>
                        <a:latin typeface="+mn-ea"/>
                        <a:ea typeface="+mn-ea"/>
                      </a:endParaRPr>
                    </a:p>
                  </a:txBody>
                  <a:tcPr marL="90000" marR="90000" marT="46800" marB="46800"/>
                </a:tc>
                <a:extLst>
                  <a:ext uri="{0D108BD9-81ED-4DB2-BD59-A6C34878D82A}">
                    <a16:rowId xmlns:a16="http://schemas.microsoft.com/office/drawing/2014/main" val="1339926430"/>
                  </a:ext>
                </a:extLst>
              </a:tr>
            </a:tbl>
          </a:graphicData>
        </a:graphic>
      </p:graphicFrame>
      <p:sp>
        <p:nvSpPr>
          <p:cNvPr id="16" name="テキスト ボックス 15"/>
          <p:cNvSpPr txBox="1"/>
          <p:nvPr/>
        </p:nvSpPr>
        <p:spPr>
          <a:xfrm>
            <a:off x="179512" y="908720"/>
            <a:ext cx="8784976" cy="792088"/>
          </a:xfrm>
          <a:prstGeom prst="rect">
            <a:avLst/>
          </a:prstGeom>
          <a:noFill/>
          <a:ln>
            <a:noFill/>
          </a:ln>
        </p:spPr>
        <p:txBody>
          <a:bodyPr wrap="square" rtlCol="0">
            <a:noAutofit/>
          </a:bodyPr>
          <a:lstStyle>
            <a:defPPr>
              <a:defRPr lang="en-US"/>
            </a:defPPr>
            <a:lvl1pPr>
              <a:defRPr kumimoji="1" sz="2000">
                <a:latin typeface="+mn-ea"/>
              </a:defRPr>
            </a:lvl1pPr>
          </a:lstStyle>
          <a:p>
            <a:r>
              <a:rPr lang="ja-JP" altLang="en-US" dirty="0" smtClean="0"/>
              <a:t>幅広く利用されるオープンデータとしていくために、公開しているデータを、いくつかの観点で見直すことも有効です。</a:t>
            </a:r>
            <a:endParaRPr lang="en-US" altLang="ja-JP" dirty="0"/>
          </a:p>
        </p:txBody>
      </p:sp>
    </p:spTree>
    <p:extLst>
      <p:ext uri="{BB962C8B-B14F-4D97-AF65-F5344CB8AC3E}">
        <p14:creationId xmlns:p14="http://schemas.microsoft.com/office/powerpoint/2010/main" val="141745779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47</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a:t>
            </a:r>
            <a:r>
              <a:rPr lang="en-US" altLang="ja-JP" dirty="0"/>
              <a:t>【</a:t>
            </a:r>
            <a:r>
              <a:rPr lang="ja-JP" altLang="en-US" dirty="0" smtClean="0"/>
              <a:t>補足</a:t>
            </a:r>
            <a:r>
              <a:rPr lang="en-US" altLang="ja-JP" dirty="0" smtClean="0"/>
              <a:t>】</a:t>
            </a:r>
            <a:r>
              <a:rPr lang="en-US" altLang="ja-JP" dirty="0"/>
              <a:t>e-learning</a:t>
            </a:r>
            <a:r>
              <a:rPr lang="ja-JP" altLang="en-US" dirty="0"/>
              <a:t>の紹介</a:t>
            </a:r>
          </a:p>
        </p:txBody>
      </p:sp>
    </p:spTree>
    <p:extLst>
      <p:ext uri="{BB962C8B-B14F-4D97-AF65-F5344CB8AC3E}">
        <p14:creationId xmlns:p14="http://schemas.microsoft.com/office/powerpoint/2010/main" val="405895492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ja-JP" altLang="en-US" dirty="0" smtClean="0"/>
              <a:t>４</a:t>
            </a:r>
            <a:r>
              <a:rPr lang="en-US" altLang="ja-JP" dirty="0" smtClean="0"/>
              <a:t>. 【</a:t>
            </a:r>
            <a:r>
              <a:rPr lang="ja-JP" altLang="en-US" dirty="0" smtClean="0"/>
              <a:t>補足</a:t>
            </a:r>
            <a:r>
              <a:rPr lang="en-US" altLang="ja-JP" dirty="0" smtClean="0"/>
              <a:t>】</a:t>
            </a:r>
            <a:r>
              <a:rPr lang="en-US" altLang="ja-JP" dirty="0"/>
              <a:t>e-learning</a:t>
            </a:r>
            <a:r>
              <a:rPr lang="ja-JP" altLang="en-US" dirty="0"/>
              <a:t>の紹介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48</a:t>
            </a:fld>
            <a:endParaRPr kumimoji="1" lang="ja-JP" altLang="en-US"/>
          </a:p>
        </p:txBody>
      </p:sp>
      <p:sp>
        <p:nvSpPr>
          <p:cNvPr id="31" name="正方形/長方形 30"/>
          <p:cNvSpPr/>
          <p:nvPr/>
        </p:nvSpPr>
        <p:spPr>
          <a:xfrm>
            <a:off x="179512" y="908720"/>
            <a:ext cx="2088232"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2000" dirty="0" smtClean="0">
                <a:latin typeface="+mn-ea"/>
              </a:rPr>
              <a:t>①　</a:t>
            </a:r>
            <a:r>
              <a:rPr kumimoji="1" lang="en-US" altLang="ja-JP" sz="2000" dirty="0" smtClean="0">
                <a:latin typeface="+mn-ea"/>
              </a:rPr>
              <a:t>e-learning</a:t>
            </a:r>
            <a:endParaRPr kumimoji="1" lang="ja-JP" altLang="en-US" sz="2000" dirty="0">
              <a:latin typeface="+mn-ea"/>
            </a:endParaRPr>
          </a:p>
        </p:txBody>
      </p:sp>
      <p:sp>
        <p:nvSpPr>
          <p:cNvPr id="17" name="正方形/長方形 16"/>
          <p:cNvSpPr/>
          <p:nvPr/>
        </p:nvSpPr>
        <p:spPr>
          <a:xfrm>
            <a:off x="467544" y="1340768"/>
            <a:ext cx="8496944" cy="22322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「研修ポータル」では、本研修よりも幅広い内容の</a:t>
            </a:r>
            <a:r>
              <a:rPr lang="ja-JP" altLang="en-US" sz="2000" dirty="0" smtClean="0">
                <a:solidFill>
                  <a:schemeClr val="tx1"/>
                </a:solidFill>
                <a:latin typeface="+mn-ea"/>
                <a:cs typeface="Meiryo UI" panose="020B0604030504040204" pitchFamily="50" charset="-128"/>
              </a:rPr>
              <a:t>教材を、「</a:t>
            </a:r>
            <a:r>
              <a:rPr lang="en-US" altLang="ja-JP" sz="2000" dirty="0">
                <a:solidFill>
                  <a:schemeClr val="tx1"/>
                </a:solidFill>
                <a:latin typeface="+mn-ea"/>
                <a:cs typeface="Meiryo UI" panose="020B0604030504040204" pitchFamily="50" charset="-128"/>
              </a:rPr>
              <a:t>e-learning</a:t>
            </a:r>
            <a:r>
              <a:rPr lang="ja-JP" altLang="en-US" sz="2000" dirty="0">
                <a:solidFill>
                  <a:schemeClr val="tx1"/>
                </a:solidFill>
                <a:latin typeface="+mn-ea"/>
                <a:cs typeface="Meiryo UI" panose="020B0604030504040204" pitchFamily="50" charset="-128"/>
              </a:rPr>
              <a:t>」として提供しています。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a:t>
            </a:r>
            <a:r>
              <a:rPr lang="en-US" altLang="ja-JP" sz="2000" dirty="0">
                <a:solidFill>
                  <a:schemeClr val="tx1"/>
                </a:solidFill>
                <a:latin typeface="+mn-ea"/>
                <a:cs typeface="Meiryo UI" panose="020B0604030504040204" pitchFamily="50" charset="-128"/>
              </a:rPr>
              <a:t>e-learning</a:t>
            </a:r>
            <a:r>
              <a:rPr lang="ja-JP" altLang="en-US" sz="2000" dirty="0" smtClean="0">
                <a:solidFill>
                  <a:schemeClr val="tx1"/>
                </a:solidFill>
                <a:latin typeface="+mn-ea"/>
                <a:cs typeface="Meiryo UI" panose="020B0604030504040204" pitchFamily="50" charset="-128"/>
              </a:rPr>
              <a:t>」では、研修ポータルに掲載されている各種</a:t>
            </a:r>
            <a:r>
              <a:rPr lang="ja-JP" altLang="en-US" sz="2000" dirty="0">
                <a:solidFill>
                  <a:schemeClr val="tx1"/>
                </a:solidFill>
                <a:latin typeface="+mn-ea"/>
                <a:cs typeface="Meiryo UI" panose="020B0604030504040204" pitchFamily="50" charset="-128"/>
              </a:rPr>
              <a:t>教材をダウンロードし、自身</a:t>
            </a:r>
            <a:r>
              <a:rPr lang="ja-JP" altLang="en-US" sz="2000" dirty="0" smtClean="0">
                <a:solidFill>
                  <a:schemeClr val="tx1"/>
                </a:solidFill>
                <a:latin typeface="+mn-ea"/>
                <a:cs typeface="Meiryo UI" panose="020B0604030504040204" pitchFamily="50" charset="-128"/>
              </a:rPr>
              <a:t>のパソコン等で表示、もしく</a:t>
            </a:r>
            <a:r>
              <a:rPr lang="ja-JP" altLang="en-US" sz="2000" dirty="0">
                <a:solidFill>
                  <a:schemeClr val="tx1"/>
                </a:solidFill>
                <a:latin typeface="+mn-ea"/>
                <a:cs typeface="Meiryo UI" panose="020B0604030504040204" pitchFamily="50" charset="-128"/>
              </a:rPr>
              <a:t>は</a:t>
            </a:r>
            <a:r>
              <a:rPr lang="ja-JP" altLang="en-US" sz="2000" dirty="0" smtClean="0">
                <a:solidFill>
                  <a:schemeClr val="tx1"/>
                </a:solidFill>
                <a:latin typeface="+mn-ea"/>
                <a:cs typeface="Meiryo UI" panose="020B0604030504040204" pitchFamily="50" charset="-128"/>
              </a:rPr>
              <a:t>印刷した</a:t>
            </a:r>
            <a:r>
              <a:rPr lang="ja-JP" altLang="en-US" sz="2000" dirty="0">
                <a:solidFill>
                  <a:schemeClr val="tx1"/>
                </a:solidFill>
                <a:latin typeface="+mn-ea"/>
                <a:cs typeface="Meiryo UI" panose="020B0604030504040204" pitchFamily="50" charset="-128"/>
              </a:rPr>
              <a:t>上で</a:t>
            </a:r>
            <a:r>
              <a:rPr lang="ja-JP" altLang="en-US" sz="2000" dirty="0" smtClean="0">
                <a:solidFill>
                  <a:schemeClr val="tx1"/>
                </a:solidFill>
                <a:latin typeface="+mn-ea"/>
                <a:cs typeface="Meiryo UI" panose="020B0604030504040204" pitchFamily="50" charset="-128"/>
              </a:rPr>
              <a:t>、各自で学習していただくことが</a:t>
            </a:r>
            <a:r>
              <a:rPr lang="en-US" altLang="ja-JP" sz="2000" dirty="0" smtClean="0">
                <a:solidFill>
                  <a:schemeClr val="tx1"/>
                </a:solidFill>
                <a:latin typeface="+mn-ea"/>
                <a:cs typeface="Meiryo UI" panose="020B0604030504040204" pitchFamily="50" charset="-128"/>
              </a:rPr>
              <a:t/>
            </a:r>
            <a:br>
              <a:rPr lang="en-US" altLang="ja-JP" sz="2000" dirty="0" smtClean="0">
                <a:solidFill>
                  <a:schemeClr val="tx1"/>
                </a:solidFill>
                <a:latin typeface="+mn-ea"/>
                <a:cs typeface="Meiryo UI" panose="020B0604030504040204" pitchFamily="50" charset="-128"/>
              </a:rPr>
            </a:br>
            <a:r>
              <a:rPr lang="ja-JP" altLang="en-US" sz="2000" dirty="0" smtClean="0">
                <a:solidFill>
                  <a:schemeClr val="tx1"/>
                </a:solidFill>
                <a:latin typeface="+mn-ea"/>
                <a:cs typeface="Meiryo UI" panose="020B0604030504040204" pitchFamily="50" charset="-128"/>
              </a:rPr>
              <a:t>できます。</a:t>
            </a:r>
            <a:endParaRPr lang="en-US" altLang="ja-JP" sz="2000" dirty="0" smtClean="0">
              <a:solidFill>
                <a:schemeClr val="tx1"/>
              </a:solidFill>
              <a:latin typeface="+mn-ea"/>
              <a:cs typeface="Meiryo UI" panose="020B0604030504040204" pitchFamily="50" charset="-128"/>
            </a:endParaRPr>
          </a:p>
        </p:txBody>
      </p:sp>
      <p:sp>
        <p:nvSpPr>
          <p:cNvPr id="8" name="正方形/長方形 7"/>
          <p:cNvSpPr/>
          <p:nvPr/>
        </p:nvSpPr>
        <p:spPr>
          <a:xfrm>
            <a:off x="935088" y="6093296"/>
            <a:ext cx="82089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e-learning</a:t>
            </a:r>
            <a:r>
              <a:rPr lang="ja-JP" altLang="en-US"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」は</a:t>
            </a:r>
            <a:r>
              <a:rPr lang="en-US" altLang="ja-JP"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12</a:t>
            </a:r>
            <a:r>
              <a:rPr lang="ja-JP" altLang="en-US"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月に公開を予定しています。</a:t>
            </a:r>
            <a:endParaRPr lang="en-US" altLang="ja-JP"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3" name="図 2"/>
          <p:cNvPicPr>
            <a:picLocks noChangeAspect="1"/>
          </p:cNvPicPr>
          <p:nvPr/>
        </p:nvPicPr>
        <p:blipFill rotWithShape="1">
          <a:blip r:embed="rId3"/>
          <a:srcRect l="6869" t="13757" r="7833"/>
          <a:stretch/>
        </p:blipFill>
        <p:spPr>
          <a:xfrm>
            <a:off x="2555776" y="2780928"/>
            <a:ext cx="5832648" cy="3211961"/>
          </a:xfrm>
          <a:prstGeom prst="rect">
            <a:avLst/>
          </a:prstGeom>
          <a:ln>
            <a:solidFill>
              <a:srgbClr val="0070C0"/>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8170046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a:t>
            </a:fld>
            <a:endParaRPr kumimoji="1" lang="ja-JP" altLang="en-US" dirty="0"/>
          </a:p>
        </p:txBody>
      </p:sp>
      <p:sp>
        <p:nvSpPr>
          <p:cNvPr id="8" name="Freeform 15"/>
          <p:cNvSpPr>
            <a:spLocks/>
          </p:cNvSpPr>
          <p:nvPr/>
        </p:nvSpPr>
        <p:spPr bwMode="auto">
          <a:xfrm>
            <a:off x="-38099" y="2611942"/>
            <a:ext cx="9220198" cy="1378012"/>
          </a:xfrm>
          <a:custGeom>
            <a:avLst/>
            <a:gdLst>
              <a:gd name="T0" fmla="*/ 0 w 2878"/>
              <a:gd name="T1" fmla="*/ 0 h 430"/>
              <a:gd name="T2" fmla="*/ 1377 w 2878"/>
              <a:gd name="T3" fmla="*/ 323 h 430"/>
              <a:gd name="T4" fmla="*/ 1439 w 2878"/>
              <a:gd name="T5" fmla="*/ 430 h 430"/>
              <a:gd name="T6" fmla="*/ 1501 w 2878"/>
              <a:gd name="T7" fmla="*/ 323 h 430"/>
              <a:gd name="T8" fmla="*/ 2878 w 2878"/>
              <a:gd name="T9" fmla="*/ 0 h 430"/>
            </a:gdLst>
            <a:ahLst/>
            <a:cxnLst>
              <a:cxn ang="0">
                <a:pos x="T0" y="T1"/>
              </a:cxn>
              <a:cxn ang="0">
                <a:pos x="T2" y="T3"/>
              </a:cxn>
              <a:cxn ang="0">
                <a:pos x="T4" y="T5"/>
              </a:cxn>
              <a:cxn ang="0">
                <a:pos x="T6" y="T7"/>
              </a:cxn>
              <a:cxn ang="0">
                <a:pos x="T8" y="T9"/>
              </a:cxn>
            </a:cxnLst>
            <a:rect l="0" t="0" r="r" b="b"/>
            <a:pathLst>
              <a:path w="2878" h="430">
                <a:moveTo>
                  <a:pt x="0" y="0"/>
                </a:moveTo>
                <a:cubicBezTo>
                  <a:pt x="308" y="189"/>
                  <a:pt x="808" y="315"/>
                  <a:pt x="1377" y="323"/>
                </a:cubicBezTo>
                <a:cubicBezTo>
                  <a:pt x="1439" y="430"/>
                  <a:pt x="1439" y="430"/>
                  <a:pt x="1439" y="430"/>
                </a:cubicBezTo>
                <a:cubicBezTo>
                  <a:pt x="1501" y="323"/>
                  <a:pt x="1501" y="323"/>
                  <a:pt x="1501" y="323"/>
                </a:cubicBezTo>
                <a:cubicBezTo>
                  <a:pt x="2069" y="315"/>
                  <a:pt x="2570" y="189"/>
                  <a:pt x="2878" y="0"/>
                </a:cubicBezTo>
              </a:path>
            </a:pathLst>
          </a:custGeom>
          <a:noFill/>
          <a:ln w="381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9" name="タイトル 1"/>
          <p:cNvSpPr txBox="1">
            <a:spLocks/>
          </p:cNvSpPr>
          <p:nvPr/>
        </p:nvSpPr>
        <p:spPr>
          <a:xfrm>
            <a:off x="404038" y="1844824"/>
            <a:ext cx="8335936" cy="7017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4400" b="1" kern="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私もオープンデータ、公開できそう！</a:t>
            </a:r>
            <a:endParaRPr lang="ja-JP" altLang="en-US" sz="44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タイトル 1"/>
          <p:cNvSpPr txBox="1">
            <a:spLocks/>
          </p:cNvSpPr>
          <p:nvPr/>
        </p:nvSpPr>
        <p:spPr>
          <a:xfrm>
            <a:off x="2487139" y="2745318"/>
            <a:ext cx="4169731" cy="4801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2800" b="1" kern="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と実感していただく研修です</a:t>
            </a:r>
            <a:endParaRPr lang="ja-JP" altLang="en-US" sz="28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テキスト ボックス 10"/>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smtClean="0">
                <a:latin typeface="+mn-ea"/>
              </a:rPr>
              <a:t>実は、オープンデータ公開の「最初の一歩」は、すぐにでもできるんです！この研修は、</a:t>
            </a:r>
            <a:endParaRPr kumimoji="1" lang="ja-JP" altLang="en-US" sz="2000" dirty="0">
              <a:latin typeface="+mn-ea"/>
            </a:endParaRPr>
          </a:p>
        </p:txBody>
      </p:sp>
      <p:grpSp>
        <p:nvGrpSpPr>
          <p:cNvPr id="26" name="グループ化 25"/>
          <p:cNvGrpSpPr>
            <a:grpSpLocks noChangeAspect="1"/>
          </p:cNvGrpSpPr>
          <p:nvPr/>
        </p:nvGrpSpPr>
        <p:grpSpPr>
          <a:xfrm>
            <a:off x="2771800" y="3645024"/>
            <a:ext cx="3600400" cy="3050652"/>
            <a:chOff x="5933234" y="998460"/>
            <a:chExt cx="3600400" cy="3050652"/>
          </a:xfrm>
          <a:solidFill>
            <a:schemeClr val="tx1">
              <a:lumMod val="85000"/>
              <a:lumOff val="15000"/>
            </a:schemeClr>
          </a:solidFill>
        </p:grpSpPr>
        <p:sp>
          <p:nvSpPr>
            <p:cNvPr id="27" name="楕円 26"/>
            <p:cNvSpPr/>
            <p:nvPr/>
          </p:nvSpPr>
          <p:spPr>
            <a:xfrm>
              <a:off x="7309866" y="1497042"/>
              <a:ext cx="825301" cy="837714"/>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p:nvPr/>
          </p:nvSpPr>
          <p:spPr>
            <a:xfrm>
              <a:off x="6897216" y="2348880"/>
              <a:ext cx="1650603" cy="1700232"/>
            </a:xfrm>
            <a:prstGeom prst="rect">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9" name="正方形/長方形 28"/>
            <p:cNvSpPr/>
            <p:nvPr/>
          </p:nvSpPr>
          <p:spPr>
            <a:xfrm rot="18300000">
              <a:off x="7956930" y="1755454"/>
              <a:ext cx="1764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rot="3300000" flipH="1">
              <a:off x="5756239" y="1771042"/>
              <a:ext cx="1800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楕円 30"/>
            <p:cNvSpPr/>
            <p:nvPr/>
          </p:nvSpPr>
          <p:spPr>
            <a:xfrm flipH="1">
              <a:off x="5933234" y="998460"/>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flipH="1">
              <a:off x="9173634" y="1009611"/>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408715201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ja-JP" altLang="en-US" dirty="0" smtClean="0"/>
              <a:t>４</a:t>
            </a:r>
            <a:r>
              <a:rPr lang="en-US" altLang="ja-JP" dirty="0" smtClean="0"/>
              <a:t>. 【</a:t>
            </a:r>
            <a:r>
              <a:rPr lang="ja-JP" altLang="en-US" dirty="0" smtClean="0"/>
              <a:t>補足</a:t>
            </a:r>
            <a:r>
              <a:rPr lang="en-US" altLang="ja-JP" dirty="0" smtClean="0"/>
              <a:t>】</a:t>
            </a:r>
            <a:r>
              <a:rPr lang="en-US" altLang="ja-JP" dirty="0"/>
              <a:t>e-learning</a:t>
            </a:r>
            <a:r>
              <a:rPr lang="ja-JP" altLang="en-US" dirty="0"/>
              <a:t>の紹介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49</a:t>
            </a:fld>
            <a:endParaRPr kumimoji="1" lang="ja-JP" altLang="en-US"/>
          </a:p>
        </p:txBody>
      </p:sp>
      <p:sp>
        <p:nvSpPr>
          <p:cNvPr id="31" name="正方形/長方形 30"/>
          <p:cNvSpPr/>
          <p:nvPr/>
        </p:nvSpPr>
        <p:spPr>
          <a:xfrm>
            <a:off x="179512" y="908720"/>
            <a:ext cx="2088232"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2000" dirty="0" smtClean="0">
                <a:latin typeface="+mn-ea"/>
              </a:rPr>
              <a:t>②　</a:t>
            </a:r>
            <a:r>
              <a:rPr kumimoji="1" lang="en-US" altLang="ja-JP" sz="2000" dirty="0" smtClean="0">
                <a:latin typeface="+mn-ea"/>
              </a:rPr>
              <a:t>Web</a:t>
            </a:r>
            <a:r>
              <a:rPr kumimoji="1" lang="ja-JP" altLang="en-US" sz="2000" dirty="0" smtClean="0">
                <a:latin typeface="+mn-ea"/>
              </a:rPr>
              <a:t>演習</a:t>
            </a:r>
            <a:endParaRPr kumimoji="1" lang="ja-JP" altLang="en-US" sz="2000" dirty="0">
              <a:latin typeface="+mn-ea"/>
            </a:endParaRPr>
          </a:p>
        </p:txBody>
      </p:sp>
      <p:sp>
        <p:nvSpPr>
          <p:cNvPr id="17" name="正方形/長方形 16"/>
          <p:cNvSpPr/>
          <p:nvPr/>
        </p:nvSpPr>
        <p:spPr>
          <a:xfrm>
            <a:off x="467544" y="1340768"/>
            <a:ext cx="8496944" cy="273630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「研修ポータル」の「</a:t>
            </a:r>
            <a:r>
              <a:rPr lang="en-US" altLang="ja-JP" sz="2000" dirty="0">
                <a:solidFill>
                  <a:schemeClr val="tx1"/>
                </a:solidFill>
                <a:latin typeface="+mn-ea"/>
                <a:cs typeface="Meiryo UI" panose="020B0604030504040204" pitchFamily="50" charset="-128"/>
              </a:rPr>
              <a:t>e-learning</a:t>
            </a:r>
            <a:r>
              <a:rPr lang="ja-JP" altLang="en-US" sz="2000" dirty="0">
                <a:solidFill>
                  <a:schemeClr val="tx1"/>
                </a:solidFill>
                <a:latin typeface="+mn-ea"/>
                <a:cs typeface="Meiryo UI" panose="020B0604030504040204" pitchFamily="50" charset="-128"/>
              </a:rPr>
              <a:t>」では</a:t>
            </a:r>
            <a:r>
              <a:rPr lang="ja-JP" altLang="en-US" sz="2000" dirty="0" smtClean="0">
                <a:solidFill>
                  <a:schemeClr val="tx1"/>
                </a:solidFill>
                <a:latin typeface="+mn-ea"/>
                <a:cs typeface="Meiryo UI" panose="020B0604030504040204" pitchFamily="50" charset="-128"/>
              </a:rPr>
              <a:t>、「</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演習」として</a:t>
            </a:r>
            <a:r>
              <a:rPr lang="ja-JP" altLang="en-US" sz="2000" dirty="0" smtClean="0">
                <a:solidFill>
                  <a:schemeClr val="tx1"/>
                </a:solidFill>
                <a:latin typeface="+mn-ea"/>
                <a:cs typeface="Meiryo UI" panose="020B0604030504040204" pitchFamily="50" charset="-128"/>
              </a:rPr>
              <a:t>、各自で作成した</a:t>
            </a:r>
            <a:r>
              <a:rPr lang="en-US" altLang="ja-JP" sz="2000" dirty="0" smtClean="0">
                <a:solidFill>
                  <a:schemeClr val="tx1"/>
                </a:solidFill>
                <a:latin typeface="+mn-ea"/>
                <a:cs typeface="Meiryo UI" panose="020B0604030504040204" pitchFamily="50" charset="-128"/>
              </a:rPr>
              <a:t/>
            </a:r>
            <a:br>
              <a:rPr lang="en-US" altLang="ja-JP" sz="2000" dirty="0" smtClean="0">
                <a:solidFill>
                  <a:schemeClr val="tx1"/>
                </a:solidFill>
                <a:latin typeface="+mn-ea"/>
                <a:cs typeface="Meiryo UI" panose="020B0604030504040204" pitchFamily="50" charset="-128"/>
              </a:rPr>
            </a:br>
            <a:r>
              <a:rPr lang="ja-JP" altLang="en-US" sz="2000" dirty="0" smtClean="0">
                <a:solidFill>
                  <a:schemeClr val="tx1"/>
                </a:solidFill>
                <a:latin typeface="+mn-ea"/>
                <a:cs typeface="Meiryo UI" panose="020B0604030504040204" pitchFamily="50" charset="-128"/>
              </a:rPr>
              <a:t>オープンデータ</a:t>
            </a:r>
            <a:r>
              <a:rPr lang="ja-JP" altLang="en-US" sz="2000" dirty="0">
                <a:solidFill>
                  <a:schemeClr val="tx1"/>
                </a:solidFill>
                <a:latin typeface="+mn-ea"/>
                <a:cs typeface="Meiryo UI" panose="020B0604030504040204" pitchFamily="50" charset="-128"/>
              </a:rPr>
              <a:t>（</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形式のファイル）を「研修ポータル」上に登録すること</a:t>
            </a:r>
            <a:r>
              <a:rPr lang="ja-JP" altLang="en-US" sz="2000" dirty="0" smtClean="0">
                <a:solidFill>
                  <a:schemeClr val="tx1"/>
                </a:solidFill>
                <a:latin typeface="+mn-ea"/>
                <a:cs typeface="Meiryo UI" panose="020B0604030504040204" pitchFamily="50" charset="-128"/>
              </a:rPr>
              <a:t>が</a:t>
            </a:r>
            <a:r>
              <a:rPr lang="en-US" altLang="ja-JP" sz="2000" dirty="0" smtClean="0">
                <a:solidFill>
                  <a:schemeClr val="tx1"/>
                </a:solidFill>
                <a:latin typeface="+mn-ea"/>
                <a:cs typeface="Meiryo UI" panose="020B0604030504040204" pitchFamily="50" charset="-128"/>
              </a:rPr>
              <a:t/>
            </a:r>
            <a:br>
              <a:rPr lang="en-US" altLang="ja-JP" sz="2000" dirty="0" smtClean="0">
                <a:solidFill>
                  <a:schemeClr val="tx1"/>
                </a:solidFill>
                <a:latin typeface="+mn-ea"/>
                <a:cs typeface="Meiryo UI" panose="020B0604030504040204" pitchFamily="50" charset="-128"/>
              </a:rPr>
            </a:br>
            <a:r>
              <a:rPr lang="ja-JP" altLang="en-US" sz="2000" dirty="0" smtClean="0">
                <a:solidFill>
                  <a:schemeClr val="tx1"/>
                </a:solidFill>
                <a:latin typeface="+mn-ea"/>
                <a:cs typeface="Meiryo UI" panose="020B0604030504040204" pitchFamily="50" charset="-128"/>
              </a:rPr>
              <a:t>できます</a:t>
            </a:r>
            <a:r>
              <a:rPr lang="ja-JP" altLang="en-US" sz="2000" dirty="0">
                <a:solidFill>
                  <a:schemeClr val="tx1"/>
                </a:solidFill>
                <a:latin typeface="+mn-ea"/>
                <a:cs typeface="Meiryo UI" panose="020B0604030504040204" pitchFamily="50" charset="-128"/>
              </a:rPr>
              <a:t>。</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smtClean="0">
                <a:solidFill>
                  <a:schemeClr val="tx1"/>
                </a:solidFill>
                <a:latin typeface="+mn-ea"/>
                <a:cs typeface="Meiryo UI" panose="020B0604030504040204" pitchFamily="50" charset="-128"/>
              </a:rPr>
              <a:t>登録したファイル</a:t>
            </a:r>
            <a:r>
              <a:rPr lang="ja-JP" altLang="en-US" sz="2000" dirty="0">
                <a:solidFill>
                  <a:schemeClr val="tx1"/>
                </a:solidFill>
                <a:latin typeface="+mn-ea"/>
                <a:cs typeface="Meiryo UI" panose="020B0604030504040204" pitchFamily="50" charset="-128"/>
              </a:rPr>
              <a:t>は、項目の表記方法など、いくつかのチェックを</a:t>
            </a:r>
            <a:r>
              <a:rPr lang="ja-JP" altLang="en-US" sz="2000" dirty="0" smtClean="0">
                <a:solidFill>
                  <a:schemeClr val="tx1"/>
                </a:solidFill>
                <a:latin typeface="+mn-ea"/>
                <a:cs typeface="Meiryo UI" panose="020B0604030504040204" pitchFamily="50" charset="-128"/>
              </a:rPr>
              <a:t>行います。</a:t>
            </a:r>
            <a:r>
              <a:rPr lang="en-US" altLang="ja-JP" sz="2000" dirty="0" smtClean="0">
                <a:solidFill>
                  <a:schemeClr val="tx1"/>
                </a:solidFill>
                <a:latin typeface="+mn-ea"/>
                <a:cs typeface="Meiryo UI" panose="020B0604030504040204" pitchFamily="50" charset="-128"/>
              </a:rPr>
              <a:t/>
            </a:r>
            <a:br>
              <a:rPr lang="en-US" altLang="ja-JP" sz="2000" dirty="0" smtClean="0">
                <a:solidFill>
                  <a:schemeClr val="tx1"/>
                </a:solidFill>
                <a:latin typeface="+mn-ea"/>
                <a:cs typeface="Meiryo UI" panose="020B0604030504040204" pitchFamily="50" charset="-128"/>
              </a:rPr>
            </a:br>
            <a:r>
              <a:rPr lang="ja-JP" altLang="en-US" sz="2000" dirty="0" smtClean="0">
                <a:solidFill>
                  <a:schemeClr val="tx1"/>
                </a:solidFill>
                <a:latin typeface="+mn-ea"/>
                <a:cs typeface="Meiryo UI" panose="020B0604030504040204" pitchFamily="50" charset="-128"/>
              </a:rPr>
              <a:t>その</a:t>
            </a:r>
            <a:r>
              <a:rPr lang="ja-JP" altLang="en-US" sz="2000" dirty="0">
                <a:solidFill>
                  <a:schemeClr val="tx1"/>
                </a:solidFill>
                <a:latin typeface="+mn-ea"/>
                <a:cs typeface="Meiryo UI" panose="020B0604030504040204" pitchFamily="50" charset="-128"/>
              </a:rPr>
              <a:t>結果も「研修ポータル」上で</a:t>
            </a:r>
            <a:r>
              <a:rPr lang="ja-JP" altLang="en-US" sz="2000" dirty="0" smtClean="0">
                <a:solidFill>
                  <a:schemeClr val="tx1"/>
                </a:solidFill>
                <a:latin typeface="+mn-ea"/>
                <a:cs typeface="Meiryo UI" panose="020B0604030504040204" pitchFamily="50" charset="-128"/>
              </a:rPr>
              <a:t>確認していただく</a:t>
            </a:r>
            <a:r>
              <a:rPr lang="ja-JP" altLang="en-US" sz="2000" dirty="0">
                <a:solidFill>
                  <a:schemeClr val="tx1"/>
                </a:solidFill>
                <a:latin typeface="+mn-ea"/>
                <a:cs typeface="Meiryo UI" panose="020B0604030504040204" pitchFamily="50" charset="-128"/>
              </a:rPr>
              <a:t>ことができます</a:t>
            </a:r>
            <a:r>
              <a:rPr lang="ja-JP" altLang="en-US" sz="2000" dirty="0" smtClean="0">
                <a:solidFill>
                  <a:schemeClr val="tx1"/>
                </a:solidFill>
                <a:latin typeface="+mn-ea"/>
                <a:cs typeface="Meiryo UI" panose="020B0604030504040204" pitchFamily="50" charset="-128"/>
              </a:rPr>
              <a:t>。</a:t>
            </a:r>
            <a:endParaRPr lang="en-US" altLang="ja-JP" sz="2000" dirty="0">
              <a:solidFill>
                <a:schemeClr val="tx1"/>
              </a:solidFill>
              <a:latin typeface="+mn-ea"/>
              <a:cs typeface="Meiryo UI" panose="020B0604030504040204" pitchFamily="50" charset="-128"/>
            </a:endParaRPr>
          </a:p>
        </p:txBody>
      </p:sp>
      <p:sp>
        <p:nvSpPr>
          <p:cNvPr id="8" name="正方形/長方形 7"/>
          <p:cNvSpPr/>
          <p:nvPr/>
        </p:nvSpPr>
        <p:spPr>
          <a:xfrm>
            <a:off x="935088" y="6093296"/>
            <a:ext cx="82089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Web</a:t>
            </a:r>
            <a:r>
              <a:rPr lang="ja-JP" altLang="en-US"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演習」は</a:t>
            </a:r>
            <a:r>
              <a:rPr lang="en-US" altLang="ja-JP"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12</a:t>
            </a:r>
            <a:r>
              <a:rPr lang="ja-JP" altLang="en-US"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月に公開を予定しています。</a:t>
            </a:r>
            <a:endParaRPr lang="en-US" altLang="ja-JP"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80106097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5" name="タイトル 1">
            <a:extLst>
              <a:ext uri="{FF2B5EF4-FFF2-40B4-BE49-F238E27FC236}">
                <a16:creationId xmlns:a16="http://schemas.microsoft.com/office/drawing/2014/main" id="{D658B0B1-5B12-4981-B4DE-136F351E9675}"/>
              </a:ext>
            </a:extLst>
          </p:cNvPr>
          <p:cNvSpPr txBox="1">
            <a:spLocks/>
          </p:cNvSpPr>
          <p:nvPr/>
        </p:nvSpPr>
        <p:spPr>
          <a:xfrm>
            <a:off x="323528" y="2194649"/>
            <a:ext cx="5328592" cy="538609"/>
          </a:xfrm>
          <a:prstGeom prst="rect">
            <a:avLst/>
          </a:prstGeom>
        </p:spPr>
        <p:txBody>
          <a:bodyPr vert="horz" wrap="square" lIns="91440" tIns="45720" rIns="91440" bIns="45720" rtlCol="0" anchor="ctr">
            <a:normAutofit/>
          </a:bodyPr>
          <a:lstStyle>
            <a:lvl1pPr algn="ctr" defTabSz="914400" rtl="0" eaLnBrk="1" latinLnBrk="0" hangingPunct="1">
              <a:lnSpc>
                <a:spcPct val="90000"/>
              </a:lnSpc>
              <a:spcBef>
                <a:spcPct val="0"/>
              </a:spcBef>
              <a:buNone/>
              <a:defRPr kumimoji="1" lang="en-US" sz="29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algn="l"/>
            <a:r>
              <a:rPr lang="en-US" altLang="ja-JP" dirty="0">
                <a:latin typeface="+mj-lt"/>
              </a:rPr>
              <a:t>END</a:t>
            </a:r>
            <a:endParaRPr lang="ja-JP" altLang="en-US" dirty="0">
              <a:latin typeface="+mj-lt"/>
            </a:endParaRPr>
          </a:p>
        </p:txBody>
      </p:sp>
    </p:spTree>
    <p:extLst>
      <p:ext uri="{BB962C8B-B14F-4D97-AF65-F5344CB8AC3E}">
        <p14:creationId xmlns:p14="http://schemas.microsoft.com/office/powerpoint/2010/main" val="123573077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51</a:t>
            </a:fld>
            <a:endParaRPr kumimoji="1" lang="ja-JP" altLang="en-US"/>
          </a:p>
        </p:txBody>
      </p:sp>
      <p:sp>
        <p:nvSpPr>
          <p:cNvPr id="31" name="正方形/長方形 30"/>
          <p:cNvSpPr/>
          <p:nvPr/>
        </p:nvSpPr>
        <p:spPr bwMode="auto">
          <a:xfrm>
            <a:off x="215900" y="935726"/>
            <a:ext cx="8748588" cy="5589617"/>
          </a:xfrm>
          <a:prstGeom prst="rect">
            <a:avLst/>
          </a:prstGeom>
          <a:solidFill>
            <a:schemeClr val="accent6">
              <a:lumMod val="20000"/>
              <a:lumOff val="80000"/>
            </a:schemeClr>
          </a:solidFill>
          <a:ln w="6350">
            <a:noFill/>
            <a:miter lim="800000"/>
            <a:headEnd/>
            <a:tailEnd/>
          </a:ln>
          <a:extLst/>
        </p:spPr>
        <p:txBody>
          <a:bodyPr wrap="square" rtlCol="0" anchor="t"/>
          <a:lstStyle/>
          <a:p>
            <a:r>
              <a:rPr lang="ja-JP" altLang="en-US" sz="1400" dirty="0" smtClean="0">
                <a:latin typeface="+mn-ea"/>
              </a:rPr>
              <a:t>当資料で公開している情報（以下「コンテンツ」といいます。）の利用は、クリエイティブ・コモンズ・ライセンスの表示</a:t>
            </a:r>
            <a:r>
              <a:rPr lang="en-US" altLang="ja-JP" sz="1400" dirty="0" smtClean="0">
                <a:latin typeface="+mn-ea"/>
              </a:rPr>
              <a:t>4.0</a:t>
            </a:r>
            <a:r>
              <a:rPr lang="ja-JP" altLang="en-US" sz="1400" dirty="0" smtClean="0">
                <a:latin typeface="+mn-ea"/>
              </a:rPr>
              <a:t>国際（</a:t>
            </a:r>
            <a:r>
              <a:rPr lang="en-US" altLang="ja-JP" sz="1400" dirty="0" smtClean="0">
                <a:latin typeface="+mn-ea"/>
              </a:rPr>
              <a:t>https://creativecommons.org/licenses/by/4.0/legalcode.ja </a:t>
            </a:r>
            <a:r>
              <a:rPr lang="ja-JP" altLang="en-US" sz="1400" dirty="0">
                <a:latin typeface="+mn-ea"/>
              </a:rPr>
              <a:t>に規定される著作権利用許諾条件を指す。）によるものとします。なお、リソースに個別のライセンスが定められているものはそれによります。なお、リソースに個別のライセンスが定められているものはそれによります。</a:t>
            </a:r>
          </a:p>
          <a:p>
            <a:r>
              <a:rPr lang="ja-JP" altLang="en-US" sz="1400" dirty="0">
                <a:latin typeface="+mn-ea"/>
              </a:rPr>
              <a:t>コンテンツ利用に当たっては、本利用ルールに同意したものとみなします。</a:t>
            </a:r>
          </a:p>
          <a:p>
            <a:endParaRPr lang="ja-JP" altLang="en-US" sz="1400" dirty="0">
              <a:latin typeface="+mn-ea"/>
            </a:endParaRPr>
          </a:p>
          <a:p>
            <a:r>
              <a:rPr lang="en-US" altLang="ja-JP" sz="1400" dirty="0">
                <a:latin typeface="+mn-ea"/>
              </a:rPr>
              <a:t>1)</a:t>
            </a:r>
            <a:r>
              <a:rPr lang="ja-JP" altLang="en-US" sz="1400" dirty="0">
                <a:latin typeface="+mn-ea"/>
              </a:rPr>
              <a:t> 出典の記載について</a:t>
            </a:r>
          </a:p>
          <a:p>
            <a:pPr lvl="1"/>
            <a:r>
              <a:rPr lang="ja-JP" altLang="en-US" sz="1400" dirty="0">
                <a:latin typeface="+mn-ea"/>
              </a:rPr>
              <a:t>ア　コンテンツを利用する際は出典を記載してください。出典の記載方法は以下のとおりです。</a:t>
            </a:r>
          </a:p>
          <a:p>
            <a:pPr lvl="1"/>
            <a:r>
              <a:rPr lang="ja-JP" altLang="en-US" sz="1400" dirty="0">
                <a:latin typeface="+mn-ea"/>
              </a:rPr>
              <a:t>（出典記載例）</a:t>
            </a:r>
          </a:p>
          <a:p>
            <a:pPr marL="635000" lvl="1" indent="33338"/>
            <a:r>
              <a:rPr lang="ja-JP" altLang="en-US" sz="1400" dirty="0">
                <a:latin typeface="+mn-ea"/>
              </a:rPr>
              <a:t>　出典：</a:t>
            </a:r>
            <a:r>
              <a:rPr lang="ja-JP" altLang="en-US" sz="1400" dirty="0" smtClean="0">
                <a:latin typeface="+mn-ea"/>
              </a:rPr>
              <a:t>総務省「オープンデータ化支援研修資料</a:t>
            </a:r>
            <a:r>
              <a:rPr lang="en-US" altLang="ja-JP" sz="1400" dirty="0">
                <a:latin typeface="+mn-ea"/>
              </a:rPr>
              <a:t>(2018</a:t>
            </a:r>
            <a:r>
              <a:rPr lang="en-US" altLang="ja-JP" sz="1400" dirty="0" smtClean="0">
                <a:latin typeface="+mn-ea"/>
              </a:rPr>
              <a:t>)</a:t>
            </a:r>
            <a:r>
              <a:rPr lang="ja-JP" altLang="en-US" sz="1400" dirty="0" smtClean="0">
                <a:latin typeface="+mn-ea"/>
              </a:rPr>
              <a:t>」</a:t>
            </a:r>
            <a:endParaRPr lang="ja-JP" altLang="en" sz="1400" dirty="0">
              <a:latin typeface="+mn-ea"/>
            </a:endParaRPr>
          </a:p>
          <a:p>
            <a:pPr marL="635000" lvl="1" indent="33338"/>
            <a:r>
              <a:rPr lang="ja-JP" altLang="en" sz="1400" dirty="0">
                <a:latin typeface="+mn-ea"/>
              </a:rPr>
              <a:t>　</a:t>
            </a:r>
            <a:r>
              <a:rPr lang="ja-JP" altLang="en-US" sz="1400" dirty="0">
                <a:latin typeface="+mn-ea"/>
              </a:rPr>
              <a:t>出典：「オープンデータ化支援</a:t>
            </a:r>
            <a:r>
              <a:rPr lang="ja-JP" altLang="en-US" sz="1400" dirty="0" smtClean="0">
                <a:latin typeface="+mn-ea"/>
              </a:rPr>
              <a:t>研修資料</a:t>
            </a:r>
            <a:r>
              <a:rPr lang="en-US" altLang="ja-JP" sz="1400" dirty="0" smtClean="0">
                <a:latin typeface="+mn-ea"/>
              </a:rPr>
              <a:t>(</a:t>
            </a:r>
            <a:r>
              <a:rPr lang="en-US" altLang="ja-JP" sz="1400" dirty="0">
                <a:latin typeface="+mn-ea"/>
              </a:rPr>
              <a:t>2018)</a:t>
            </a:r>
            <a:r>
              <a:rPr lang="ja-JP" altLang="en-US" sz="1400" dirty="0">
                <a:latin typeface="+mn-ea"/>
              </a:rPr>
              <a:t>」（総務省）</a:t>
            </a:r>
            <a:r>
              <a:rPr lang="ja-JP" altLang="en" sz="1400" dirty="0">
                <a:latin typeface="+mn-ea"/>
              </a:rPr>
              <a:t>（○</a:t>
            </a:r>
            <a:r>
              <a:rPr lang="ja-JP" altLang="en-US" sz="1400" dirty="0">
                <a:latin typeface="+mn-ea"/>
              </a:rPr>
              <a:t>年○月○日に利用）</a:t>
            </a:r>
            <a:r>
              <a:rPr lang="ja-JP" altLang="en-US" sz="1400" dirty="0" smtClean="0">
                <a:latin typeface="+mn-ea"/>
              </a:rPr>
              <a:t>など</a:t>
            </a:r>
            <a:endParaRPr lang="en-US" altLang="ja-JP" sz="1400" dirty="0" smtClean="0">
              <a:latin typeface="+mn-ea"/>
            </a:endParaRPr>
          </a:p>
          <a:p>
            <a:pPr marL="635000" lvl="1" indent="33338"/>
            <a:endParaRPr lang="ja-JP" altLang="en-US" sz="1400" dirty="0">
              <a:latin typeface="+mn-ea"/>
            </a:endParaRPr>
          </a:p>
          <a:p>
            <a:pPr marL="771525" lvl="1" indent="-325438"/>
            <a:r>
              <a:rPr lang="ja-JP" altLang="en-US" sz="1400" dirty="0">
                <a:latin typeface="+mn-ea"/>
              </a:rPr>
              <a:t>イ　コンテンツを編集・加工等して利用する場合は、上記出典とは別に、編集・加工等を行ったことを記載してください。なお、編集・加工した情報を、あたかも国（又は府省等）が作成したかのような態様で公表・利用してはいけません。</a:t>
            </a:r>
          </a:p>
          <a:p>
            <a:pPr marL="547688" lvl="1" indent="-50800"/>
            <a:r>
              <a:rPr lang="ja-JP" altLang="en-US" sz="1400" dirty="0">
                <a:latin typeface="+mn-ea"/>
              </a:rPr>
              <a:t>（コンテンツを編集・加工等して利用する場合の記載例）</a:t>
            </a:r>
          </a:p>
          <a:p>
            <a:pPr marL="857250" lvl="1"/>
            <a:r>
              <a:rPr lang="ja-JP" altLang="en-US" sz="1400" dirty="0">
                <a:latin typeface="+mn-ea"/>
              </a:rPr>
              <a:t>　</a:t>
            </a:r>
            <a:r>
              <a:rPr lang="ja-JP" altLang="en-US" sz="1400" dirty="0" smtClean="0">
                <a:latin typeface="+mn-ea"/>
              </a:rPr>
              <a:t>総務省「オープンデータ化</a:t>
            </a:r>
            <a:r>
              <a:rPr lang="ja-JP" altLang="en-US" sz="1400" dirty="0">
                <a:latin typeface="+mn-ea"/>
              </a:rPr>
              <a:t>支援研修資料</a:t>
            </a:r>
            <a:r>
              <a:rPr lang="en-US" altLang="ja-JP" sz="1400" dirty="0" smtClean="0">
                <a:latin typeface="+mn-ea"/>
              </a:rPr>
              <a:t>(</a:t>
            </a:r>
            <a:r>
              <a:rPr lang="en-US" altLang="ja-JP" sz="1400" dirty="0">
                <a:latin typeface="+mn-ea"/>
              </a:rPr>
              <a:t>2018</a:t>
            </a:r>
            <a:r>
              <a:rPr lang="en-US" altLang="ja-JP" sz="1400" dirty="0" smtClean="0">
                <a:latin typeface="+mn-ea"/>
              </a:rPr>
              <a:t>)</a:t>
            </a:r>
            <a:r>
              <a:rPr lang="ja-JP" altLang="en-US" sz="1400" dirty="0" smtClean="0">
                <a:latin typeface="+mn-ea"/>
              </a:rPr>
              <a:t>」を</a:t>
            </a:r>
            <a:r>
              <a:rPr lang="ja-JP" altLang="en-US" sz="1400" dirty="0">
                <a:latin typeface="+mn-ea"/>
              </a:rPr>
              <a:t>加工して作成</a:t>
            </a:r>
          </a:p>
          <a:p>
            <a:pPr marL="857250" lvl="1"/>
            <a:r>
              <a:rPr lang="ja-JP" altLang="en-US" sz="1400" dirty="0">
                <a:latin typeface="+mn-ea"/>
              </a:rPr>
              <a:t>　</a:t>
            </a:r>
            <a:r>
              <a:rPr lang="ja-JP" altLang="en-US" sz="1400" dirty="0" smtClean="0">
                <a:latin typeface="+mn-ea"/>
              </a:rPr>
              <a:t>「オープンデータ化</a:t>
            </a:r>
            <a:r>
              <a:rPr lang="ja-JP" altLang="en-US" sz="1400" dirty="0">
                <a:latin typeface="+mn-ea"/>
              </a:rPr>
              <a:t>支援研修資料</a:t>
            </a:r>
            <a:r>
              <a:rPr lang="en-US" altLang="ja-JP" sz="1400" dirty="0" smtClean="0">
                <a:latin typeface="+mn-ea"/>
              </a:rPr>
              <a:t>(</a:t>
            </a:r>
            <a:r>
              <a:rPr lang="en-US" altLang="ja-JP" sz="1400" dirty="0">
                <a:latin typeface="+mn-ea"/>
              </a:rPr>
              <a:t>2018</a:t>
            </a:r>
            <a:r>
              <a:rPr lang="en-US" altLang="ja-JP" sz="1400" dirty="0" smtClean="0">
                <a:latin typeface="+mn-ea"/>
              </a:rPr>
              <a:t>)</a:t>
            </a:r>
            <a:r>
              <a:rPr lang="ja-JP" altLang="en-US" sz="1400" dirty="0" smtClean="0">
                <a:latin typeface="+mn-ea"/>
              </a:rPr>
              <a:t>」</a:t>
            </a:r>
            <a:r>
              <a:rPr lang="ja-JP" altLang="en-US" sz="1400" dirty="0">
                <a:latin typeface="+mn-ea"/>
              </a:rPr>
              <a:t>（総務省）をもとに○○株式会社作成　など</a:t>
            </a:r>
          </a:p>
        </p:txBody>
      </p:sp>
      <p:sp>
        <p:nvSpPr>
          <p:cNvPr id="10" name="タイトル 1"/>
          <p:cNvSpPr>
            <a:spLocks noGrp="1"/>
          </p:cNvSpPr>
          <p:nvPr>
            <p:ph type="title"/>
          </p:nvPr>
        </p:nvSpPr>
        <p:spPr>
          <a:xfrm>
            <a:off x="251520" y="313813"/>
            <a:ext cx="8712968" cy="424732"/>
          </a:xfrm>
        </p:spPr>
        <p:txBody>
          <a:bodyPr>
            <a:normAutofit/>
          </a:bodyPr>
          <a:lstStyle/>
          <a:p>
            <a:r>
              <a:rPr lang="ja-JP" altLang="en-US" dirty="0" smtClean="0"/>
              <a:t>本資料の利用について</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endParaRPr lang="ja-JP" altLang="en-US" sz="1200" dirty="0">
              <a:latin typeface="+mn-ea"/>
              <a:ea typeface="+mn-ea"/>
            </a:endParaRPr>
          </a:p>
        </p:txBody>
      </p:sp>
    </p:spTree>
    <p:extLst>
      <p:ext uri="{BB962C8B-B14F-4D97-AF65-F5344CB8AC3E}">
        <p14:creationId xmlns:p14="http://schemas.microsoft.com/office/powerpoint/2010/main" val="394330727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52</a:t>
            </a:fld>
            <a:endParaRPr kumimoji="1" lang="ja-JP" altLang="en-US"/>
          </a:p>
        </p:txBody>
      </p:sp>
      <p:sp>
        <p:nvSpPr>
          <p:cNvPr id="31" name="正方形/長方形 30"/>
          <p:cNvSpPr/>
          <p:nvPr/>
        </p:nvSpPr>
        <p:spPr bwMode="auto">
          <a:xfrm>
            <a:off x="215900" y="935726"/>
            <a:ext cx="8748588" cy="5589617"/>
          </a:xfrm>
          <a:prstGeom prst="rect">
            <a:avLst/>
          </a:prstGeom>
          <a:solidFill>
            <a:schemeClr val="accent6">
              <a:lumMod val="20000"/>
              <a:lumOff val="80000"/>
            </a:schemeClr>
          </a:solidFill>
          <a:ln w="6350">
            <a:noFill/>
            <a:miter lim="800000"/>
            <a:headEnd/>
            <a:tailEnd/>
          </a:ln>
          <a:extLst/>
        </p:spPr>
        <p:txBody>
          <a:bodyPr wrap="square" rtlCol="0" anchor="t"/>
          <a:lstStyle/>
          <a:p>
            <a:r>
              <a:rPr lang="en-US" altLang="ja-JP" sz="1400" dirty="0">
                <a:latin typeface="+mn-ea"/>
              </a:rPr>
              <a:t>2</a:t>
            </a:r>
            <a:r>
              <a:rPr lang="ja-JP" altLang="en-US" sz="1400" dirty="0">
                <a:latin typeface="+mn-ea"/>
              </a:rPr>
              <a:t>）　第三者の権利を侵害しないようにしてください</a:t>
            </a:r>
          </a:p>
          <a:p>
            <a:pPr marL="771525" lvl="1" indent="-314325"/>
            <a:r>
              <a:rPr lang="ja-JP" altLang="en-US" sz="1400" dirty="0">
                <a:latin typeface="+mn-ea"/>
              </a:rPr>
              <a:t>ア　コンテンツの中には、第三者が著作権その他の権利を有している場合があります。第三者が著作権を有しているコンテンツや、第三者が著作権以外の権利（例：写真における肖像権、パブリシティ権等）を有しているコンテンツについては、特に権利処理済であることが明示されているものを除き、利用者の責任で、当該第三者から利用の許諾を得てください。</a:t>
            </a:r>
          </a:p>
          <a:p>
            <a:pPr marL="771525" lvl="1" indent="-314325"/>
            <a:r>
              <a:rPr lang="ja-JP" altLang="en-US" sz="1400" dirty="0">
                <a:latin typeface="+mn-ea"/>
              </a:rPr>
              <a:t>イ　コンテンツのうち第三者が権利を有しているものについては、出典の表記等によって第三者が権利を有していることを直接的又は間接的に表示・示唆しているものもありますが、明確に第三者が権利を有している部分の特定・明示等を行っていないものもあります。利用する場合は利用者の責任において確認してください。</a:t>
            </a:r>
          </a:p>
          <a:p>
            <a:pPr marL="771525" lvl="1" indent="-314325"/>
            <a:r>
              <a:rPr lang="ja-JP" altLang="en-US" sz="1400" dirty="0">
                <a:latin typeface="+mn-ea"/>
              </a:rPr>
              <a:t>ウ　第三者が著作権等を有しているコンテンツであっても、著作権法上認められている引用など、著作権者等の許諾なしに利用できる場合があります</a:t>
            </a:r>
            <a:r>
              <a:rPr lang="ja-JP" altLang="en-US" sz="1400" dirty="0" smtClean="0">
                <a:latin typeface="+mn-ea"/>
              </a:rPr>
              <a:t>。</a:t>
            </a:r>
            <a:endParaRPr lang="en-US" altLang="ja-JP" sz="1400" dirty="0">
              <a:latin typeface="+mn-ea"/>
            </a:endParaRPr>
          </a:p>
          <a:p>
            <a:pPr marL="0" lvl="1" indent="-314325"/>
            <a:endParaRPr lang="en-US" altLang="ja-JP" sz="1400" dirty="0" smtClean="0">
              <a:latin typeface="+mn-ea"/>
            </a:endParaRPr>
          </a:p>
          <a:p>
            <a:pPr marL="0" lvl="1" indent="-314325"/>
            <a:r>
              <a:rPr lang="en-US" altLang="ja-JP" sz="1400" dirty="0" smtClean="0">
                <a:latin typeface="+mn-ea"/>
              </a:rPr>
              <a:t>3</a:t>
            </a:r>
            <a:r>
              <a:rPr lang="ja-JP" altLang="en-US" sz="1400" dirty="0">
                <a:latin typeface="+mn-ea"/>
              </a:rPr>
              <a:t>）　個別法令による利用の制約があるコンテンツについて</a:t>
            </a:r>
          </a:p>
          <a:p>
            <a:pPr marL="771525" lvl="1" indent="-314325"/>
            <a:r>
              <a:rPr lang="ja-JP" altLang="en-US" sz="1400" dirty="0">
                <a:latin typeface="+mn-ea"/>
              </a:rPr>
              <a:t>ア　一部のコンテンツには、個別法令により利用に制約がある場合があります。</a:t>
            </a:r>
          </a:p>
          <a:p>
            <a:pPr marL="0" lvl="1" indent="-314325"/>
            <a:endParaRPr lang="en-US" altLang="ja-JP" sz="1400" dirty="0" smtClean="0">
              <a:latin typeface="+mn-ea"/>
            </a:endParaRPr>
          </a:p>
          <a:p>
            <a:pPr marL="0" lvl="1" indent="-314325"/>
            <a:r>
              <a:rPr lang="en-US" altLang="ja-JP" sz="1400" dirty="0" smtClean="0">
                <a:latin typeface="+mn-ea"/>
              </a:rPr>
              <a:t>4</a:t>
            </a:r>
            <a:r>
              <a:rPr lang="ja-JP" altLang="en-US" sz="1400" dirty="0">
                <a:latin typeface="+mn-ea"/>
              </a:rPr>
              <a:t>）　本利用ルールが適用されないコンテンツについて</a:t>
            </a:r>
          </a:p>
          <a:p>
            <a:pPr marL="771525" lvl="1" indent="-314325"/>
            <a:r>
              <a:rPr lang="ja-JP" altLang="en-US" sz="1400" dirty="0">
                <a:latin typeface="+mn-ea"/>
              </a:rPr>
              <a:t>以下のコンテンツについては、本利用ルールの適用外です。</a:t>
            </a:r>
          </a:p>
          <a:p>
            <a:pPr marL="771525" lvl="1" indent="-314325"/>
            <a:r>
              <a:rPr lang="ja-JP" altLang="en-US" sz="1400" dirty="0">
                <a:latin typeface="+mn-ea"/>
              </a:rPr>
              <a:t>ア　組織や特定の事業を表すシンボルマーク、ロゴ、キャラクターデザイン</a:t>
            </a:r>
          </a:p>
          <a:p>
            <a:pPr marL="0" lvl="1" indent="-314325"/>
            <a:endParaRPr lang="en-US" altLang="ja-JP" sz="1400" dirty="0" smtClean="0">
              <a:latin typeface="+mn-ea"/>
            </a:endParaRPr>
          </a:p>
          <a:p>
            <a:pPr marL="0" lvl="1" indent="-314325"/>
            <a:r>
              <a:rPr lang="en-US" altLang="ja-JP" sz="1400" dirty="0" smtClean="0">
                <a:latin typeface="+mn-ea"/>
              </a:rPr>
              <a:t>5</a:t>
            </a:r>
            <a:r>
              <a:rPr lang="ja-JP" altLang="en-US" sz="1400" dirty="0">
                <a:latin typeface="+mn-ea"/>
              </a:rPr>
              <a:t>）　準拠法と合意管轄について</a:t>
            </a:r>
          </a:p>
          <a:p>
            <a:pPr marL="771525" lvl="1" indent="-314325"/>
            <a:r>
              <a:rPr lang="ja-JP" altLang="en-US" sz="1400" dirty="0">
                <a:latin typeface="+mn-ea"/>
              </a:rPr>
              <a:t>ア　本利用ルールは、日本法に基づいて解釈されます。</a:t>
            </a:r>
          </a:p>
          <a:p>
            <a:pPr marL="771525" lvl="1" indent="-314325"/>
            <a:r>
              <a:rPr lang="ja-JP" altLang="en-US" sz="1400" dirty="0">
                <a:latin typeface="+mn-ea"/>
              </a:rPr>
              <a:t>イ　本利用ルールによるコンテンツの利用及び本利用ルールに関する紛争については、当該紛争に係るコンテンツ又は利用ルールを公開している組織の所在地を管轄する地方裁判所を、第一審の専属的な合意管轄裁判所とします。</a:t>
            </a:r>
          </a:p>
          <a:p>
            <a:pPr marL="771525" lvl="1" indent="-314325"/>
            <a:endParaRPr lang="en-US" altLang="ja-JP" sz="1400" dirty="0" smtClean="0">
              <a:latin typeface="+mn-ea"/>
            </a:endParaRPr>
          </a:p>
          <a:p>
            <a:pPr marL="771525" lvl="1" indent="-314325"/>
            <a:endParaRPr lang="ja-JP" altLang="en-US" sz="1400" dirty="0">
              <a:latin typeface="+mn-ea"/>
            </a:endParaRPr>
          </a:p>
        </p:txBody>
      </p:sp>
      <p:sp>
        <p:nvSpPr>
          <p:cNvPr id="10" name="タイトル 1"/>
          <p:cNvSpPr>
            <a:spLocks noGrp="1"/>
          </p:cNvSpPr>
          <p:nvPr>
            <p:ph type="title"/>
          </p:nvPr>
        </p:nvSpPr>
        <p:spPr>
          <a:xfrm>
            <a:off x="251520" y="313813"/>
            <a:ext cx="8712968" cy="424732"/>
          </a:xfrm>
        </p:spPr>
        <p:txBody>
          <a:bodyPr>
            <a:normAutofit/>
          </a:bodyPr>
          <a:lstStyle/>
          <a:p>
            <a:r>
              <a:rPr lang="ja-JP" altLang="en-US" dirty="0"/>
              <a:t>本資料の利用について</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endParaRPr lang="ja-JP" altLang="en-US" sz="1200" dirty="0">
              <a:latin typeface="+mn-ea"/>
              <a:ea typeface="+mn-ea"/>
            </a:endParaRPr>
          </a:p>
        </p:txBody>
      </p:sp>
    </p:spTree>
    <p:extLst>
      <p:ext uri="{BB962C8B-B14F-4D97-AF65-F5344CB8AC3E}">
        <p14:creationId xmlns:p14="http://schemas.microsoft.com/office/powerpoint/2010/main" val="357092781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53</a:t>
            </a:fld>
            <a:endParaRPr kumimoji="1" lang="ja-JP" altLang="en-US"/>
          </a:p>
        </p:txBody>
      </p:sp>
      <p:sp>
        <p:nvSpPr>
          <p:cNvPr id="31" name="正方形/長方形 30"/>
          <p:cNvSpPr/>
          <p:nvPr/>
        </p:nvSpPr>
        <p:spPr bwMode="auto">
          <a:xfrm>
            <a:off x="215900" y="935726"/>
            <a:ext cx="8748588" cy="5589617"/>
          </a:xfrm>
          <a:prstGeom prst="rect">
            <a:avLst/>
          </a:prstGeom>
          <a:solidFill>
            <a:schemeClr val="accent6">
              <a:lumMod val="20000"/>
              <a:lumOff val="80000"/>
            </a:schemeClr>
          </a:solidFill>
          <a:ln w="6350">
            <a:noFill/>
            <a:miter lim="800000"/>
            <a:headEnd/>
            <a:tailEnd/>
          </a:ln>
          <a:extLst/>
        </p:spPr>
        <p:txBody>
          <a:bodyPr wrap="square" rtlCol="0" anchor="t"/>
          <a:lstStyle/>
          <a:p>
            <a:pPr>
              <a:lnSpc>
                <a:spcPts val="2420"/>
              </a:lnSpc>
            </a:pPr>
            <a:r>
              <a:rPr lang="en-US" altLang="ja-JP" sz="1600" dirty="0">
                <a:latin typeface="+mn-ea"/>
              </a:rPr>
              <a:t>Microsoft</a:t>
            </a:r>
            <a:r>
              <a:rPr lang="ja-JP" altLang="en-US" sz="1600" dirty="0" err="1">
                <a:latin typeface="+mn-ea"/>
              </a:rPr>
              <a:t>、</a:t>
            </a:r>
            <a:r>
              <a:rPr lang="en-US" altLang="ja-JP" sz="1600" dirty="0">
                <a:latin typeface="+mn-ea"/>
              </a:rPr>
              <a:t>Windows</a:t>
            </a:r>
            <a:r>
              <a:rPr lang="ja-JP" altLang="en-US" sz="1600" dirty="0">
                <a:latin typeface="+mn-ea"/>
              </a:rPr>
              <a:t>および</a:t>
            </a:r>
            <a:r>
              <a:rPr lang="en-US" altLang="ja-JP" sz="1600" dirty="0">
                <a:latin typeface="+mn-ea"/>
              </a:rPr>
              <a:t>Word</a:t>
            </a:r>
            <a:r>
              <a:rPr lang="ja-JP" altLang="en-US" sz="1600" dirty="0" err="1">
                <a:latin typeface="+mn-ea"/>
              </a:rPr>
              <a:t>、</a:t>
            </a:r>
            <a:r>
              <a:rPr lang="en-US" altLang="ja-JP" sz="1600" dirty="0">
                <a:latin typeface="+mn-ea"/>
              </a:rPr>
              <a:t>Excel</a:t>
            </a:r>
            <a:r>
              <a:rPr lang="ja-JP" altLang="en-US" sz="1600" dirty="0" err="1">
                <a:latin typeface="+mn-ea"/>
              </a:rPr>
              <a:t>、</a:t>
            </a:r>
            <a:r>
              <a:rPr lang="en-US" altLang="ja-JP" sz="1600" dirty="0">
                <a:latin typeface="+mn-ea"/>
              </a:rPr>
              <a:t>PowerPoint</a:t>
            </a:r>
            <a:r>
              <a:rPr lang="ja-JP" altLang="en-US" sz="1600" dirty="0">
                <a:latin typeface="+mn-ea"/>
              </a:rPr>
              <a:t>は、米国</a:t>
            </a:r>
            <a:r>
              <a:rPr lang="en-US" altLang="ja-JP" sz="1600" dirty="0">
                <a:latin typeface="+mn-ea"/>
              </a:rPr>
              <a:t>Microsoft Corporation</a:t>
            </a:r>
            <a:r>
              <a:rPr lang="ja-JP" altLang="en-US" sz="1600" dirty="0">
                <a:latin typeface="+mn-ea"/>
              </a:rPr>
              <a:t>の、米国およびその他の国における登録商標または商標です。</a:t>
            </a:r>
          </a:p>
          <a:p>
            <a:pPr>
              <a:lnSpc>
                <a:spcPts val="2420"/>
              </a:lnSpc>
            </a:pPr>
            <a:r>
              <a:rPr lang="en-US" altLang="ja-JP" sz="1600" dirty="0">
                <a:latin typeface="+mn-ea"/>
              </a:rPr>
              <a:t>Adobe</a:t>
            </a:r>
            <a:r>
              <a:rPr lang="ja-JP" altLang="en-US" sz="1600" dirty="0" err="1">
                <a:latin typeface="+mn-ea"/>
              </a:rPr>
              <a:t>、</a:t>
            </a:r>
            <a:r>
              <a:rPr lang="en-US" altLang="ja-JP" sz="1600" dirty="0">
                <a:latin typeface="+mn-ea"/>
              </a:rPr>
              <a:t>Adobe</a:t>
            </a:r>
            <a:r>
              <a:rPr lang="ja-JP" altLang="en-US" sz="1600" dirty="0">
                <a:latin typeface="+mn-ea"/>
              </a:rPr>
              <a:t>ロゴ、</a:t>
            </a:r>
            <a:r>
              <a:rPr lang="en-US" altLang="ja-JP" sz="1600" dirty="0">
                <a:latin typeface="+mn-ea"/>
              </a:rPr>
              <a:t>Flash</a:t>
            </a:r>
            <a:r>
              <a:rPr lang="ja-JP" altLang="en-US" sz="1600" dirty="0" err="1">
                <a:latin typeface="+mn-ea"/>
              </a:rPr>
              <a:t>、</a:t>
            </a:r>
            <a:r>
              <a:rPr lang="en-US" altLang="ja-JP" sz="1600" dirty="0">
                <a:latin typeface="+mn-ea"/>
              </a:rPr>
              <a:t>Flash Lite</a:t>
            </a:r>
            <a:r>
              <a:rPr lang="ja-JP" altLang="en-US" sz="1600" dirty="0">
                <a:latin typeface="+mn-ea"/>
              </a:rPr>
              <a:t>は、アドビシステムズ社の米国およびその他の国における登録商標または商標です。</a:t>
            </a:r>
          </a:p>
          <a:p>
            <a:pPr>
              <a:lnSpc>
                <a:spcPts val="2420"/>
              </a:lnSpc>
            </a:pPr>
            <a:r>
              <a:rPr lang="ja-JP" altLang="en-US" sz="1600" dirty="0">
                <a:latin typeface="+mn-ea"/>
              </a:rPr>
              <a:t>その他の会社名および製品・サービス名は、それぞれを表示するためだけに引用しており、各社の登録商標あるいは出願中の商標である場合があります。</a:t>
            </a:r>
          </a:p>
          <a:p>
            <a:pPr>
              <a:lnSpc>
                <a:spcPts val="2420"/>
              </a:lnSpc>
            </a:pPr>
            <a:r>
              <a:rPr lang="ja-JP" altLang="en-US" sz="1600" dirty="0">
                <a:latin typeface="+mn-ea"/>
              </a:rPr>
              <a:t>当サイトに記載されているシステム名、製品などには、必ずしも商標表示（ </a:t>
            </a:r>
            <a:r>
              <a:rPr lang="en-US" altLang="ja-JP" sz="1600" dirty="0">
                <a:latin typeface="+mn-ea"/>
              </a:rPr>
              <a:t>(R)</a:t>
            </a:r>
            <a:r>
              <a:rPr lang="ja-JP" altLang="en-US" sz="1600" dirty="0" err="1">
                <a:latin typeface="+mn-ea"/>
              </a:rPr>
              <a:t>、</a:t>
            </a:r>
            <a:r>
              <a:rPr lang="en-US" altLang="ja-JP" sz="1600" dirty="0">
                <a:latin typeface="+mn-ea"/>
              </a:rPr>
              <a:t>TM </a:t>
            </a:r>
            <a:r>
              <a:rPr lang="ja-JP" altLang="en-US" sz="1600" dirty="0">
                <a:latin typeface="+mn-ea"/>
              </a:rPr>
              <a:t>）を付記していません。</a:t>
            </a:r>
          </a:p>
        </p:txBody>
      </p:sp>
      <p:sp>
        <p:nvSpPr>
          <p:cNvPr id="10" name="タイトル 1"/>
          <p:cNvSpPr>
            <a:spLocks noGrp="1"/>
          </p:cNvSpPr>
          <p:nvPr>
            <p:ph type="title"/>
          </p:nvPr>
        </p:nvSpPr>
        <p:spPr>
          <a:xfrm>
            <a:off x="251520" y="313813"/>
            <a:ext cx="8712968" cy="424732"/>
          </a:xfrm>
        </p:spPr>
        <p:txBody>
          <a:bodyPr>
            <a:normAutofit/>
          </a:bodyPr>
          <a:lstStyle/>
          <a:p>
            <a:r>
              <a:rPr lang="ja-JP" altLang="en-US" dirty="0"/>
              <a:t>他社所有商標に関する表示</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endParaRPr lang="ja-JP" altLang="en-US" sz="1200" dirty="0">
              <a:latin typeface="+mn-ea"/>
              <a:ea typeface="+mn-ea"/>
            </a:endParaRPr>
          </a:p>
        </p:txBody>
      </p:sp>
    </p:spTree>
    <p:extLst>
      <p:ext uri="{BB962C8B-B14F-4D97-AF65-F5344CB8AC3E}">
        <p14:creationId xmlns:p14="http://schemas.microsoft.com/office/powerpoint/2010/main" val="365992474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54</a:t>
            </a:fld>
            <a:endParaRPr kumimoji="1" lang="ja-JP" altLang="en-US"/>
          </a:p>
        </p:txBody>
      </p:sp>
      <p:sp>
        <p:nvSpPr>
          <p:cNvPr id="31" name="正方形/長方形 30"/>
          <p:cNvSpPr/>
          <p:nvPr/>
        </p:nvSpPr>
        <p:spPr bwMode="auto">
          <a:xfrm>
            <a:off x="215900" y="935726"/>
            <a:ext cx="8748588" cy="5589617"/>
          </a:xfrm>
          <a:prstGeom prst="rect">
            <a:avLst/>
          </a:prstGeom>
          <a:solidFill>
            <a:schemeClr val="accent6">
              <a:lumMod val="20000"/>
              <a:lumOff val="80000"/>
            </a:schemeClr>
          </a:solidFill>
          <a:ln w="6350">
            <a:noFill/>
            <a:miter lim="800000"/>
            <a:headEnd/>
            <a:tailEnd/>
          </a:ln>
          <a:extLst/>
        </p:spPr>
        <p:txBody>
          <a:bodyPr wrap="square" rtlCol="0" anchor="t"/>
          <a:lstStyle/>
          <a:p>
            <a:pPr marL="173038" lvl="1" indent="-173038">
              <a:spcBef>
                <a:spcPts val="600"/>
              </a:spcBef>
            </a:pPr>
            <a:r>
              <a:rPr lang="en-US" altLang="ja-JP" sz="1600" dirty="0">
                <a:latin typeface="+mn-ea"/>
              </a:rPr>
              <a:t>1.</a:t>
            </a:r>
            <a:r>
              <a:rPr lang="ja-JP" altLang="en-US" sz="1600" dirty="0" smtClean="0">
                <a:latin typeface="+mn-ea"/>
              </a:rPr>
              <a:t>当コンテンツに</a:t>
            </a:r>
            <a:r>
              <a:rPr lang="ja-JP" altLang="en-US" sz="1600" dirty="0">
                <a:latin typeface="+mn-ea"/>
              </a:rPr>
              <a:t>記載されている情報の正確さについては万全を期しておりますが、総務省は利用者が</a:t>
            </a:r>
            <a:r>
              <a:rPr lang="ja-JP" altLang="en-US" sz="1600" dirty="0" smtClean="0">
                <a:latin typeface="+mn-ea"/>
              </a:rPr>
              <a:t>当コンテンツの</a:t>
            </a:r>
            <a:r>
              <a:rPr lang="ja-JP" altLang="en-US" sz="1600" dirty="0">
                <a:latin typeface="+mn-ea"/>
              </a:rPr>
              <a:t>情報を用いて行う一切の行為について、何ら責任を負うものではありません。</a:t>
            </a:r>
          </a:p>
          <a:p>
            <a:pPr marL="173038" lvl="1" indent="-173038">
              <a:spcBef>
                <a:spcPts val="600"/>
              </a:spcBef>
            </a:pPr>
            <a:r>
              <a:rPr lang="en-US" altLang="ja-JP" sz="1600" dirty="0" smtClean="0">
                <a:latin typeface="+mn-ea"/>
              </a:rPr>
              <a:t>2.</a:t>
            </a:r>
            <a:r>
              <a:rPr lang="ja-JP" altLang="en-US" sz="1600" dirty="0" smtClean="0">
                <a:latin typeface="+mn-ea"/>
              </a:rPr>
              <a:t>当コンテンツは</a:t>
            </a:r>
            <a:r>
              <a:rPr lang="ja-JP" altLang="en-US" sz="1600" dirty="0">
                <a:latin typeface="+mn-ea"/>
              </a:rPr>
              <a:t>、予告なしに内容を変更又は削除する場合があります。あらかじめ御了承ください。</a:t>
            </a:r>
          </a:p>
        </p:txBody>
      </p:sp>
      <p:sp>
        <p:nvSpPr>
          <p:cNvPr id="10" name="タイトル 1"/>
          <p:cNvSpPr>
            <a:spLocks noGrp="1"/>
          </p:cNvSpPr>
          <p:nvPr>
            <p:ph type="title"/>
          </p:nvPr>
        </p:nvSpPr>
        <p:spPr>
          <a:xfrm>
            <a:off x="251520" y="313813"/>
            <a:ext cx="8712968" cy="424732"/>
          </a:xfrm>
        </p:spPr>
        <p:txBody>
          <a:bodyPr>
            <a:normAutofit/>
          </a:bodyPr>
          <a:lstStyle/>
          <a:p>
            <a:r>
              <a:rPr lang="ja-JP" altLang="ja-JP" dirty="0"/>
              <a:t>免責事項等について</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endParaRPr lang="ja-JP" altLang="en-US" sz="1200" dirty="0">
              <a:latin typeface="+mn-ea"/>
              <a:ea typeface="+mn-ea"/>
            </a:endParaRPr>
          </a:p>
        </p:txBody>
      </p:sp>
    </p:spTree>
    <p:extLst>
      <p:ext uri="{BB962C8B-B14F-4D97-AF65-F5344CB8AC3E}">
        <p14:creationId xmlns:p14="http://schemas.microsoft.com/office/powerpoint/2010/main" val="95474852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55</a:t>
            </a:fld>
            <a:endParaRPr kumimoji="1" lang="ja-JP" altLang="en-US"/>
          </a:p>
        </p:txBody>
      </p:sp>
      <p:sp>
        <p:nvSpPr>
          <p:cNvPr id="31" name="正方形/長方形 30"/>
          <p:cNvSpPr/>
          <p:nvPr/>
        </p:nvSpPr>
        <p:spPr bwMode="auto">
          <a:xfrm>
            <a:off x="215900" y="935726"/>
            <a:ext cx="8748588" cy="5589617"/>
          </a:xfrm>
          <a:prstGeom prst="rect">
            <a:avLst/>
          </a:prstGeom>
          <a:solidFill>
            <a:schemeClr val="accent6">
              <a:lumMod val="20000"/>
              <a:lumOff val="80000"/>
            </a:schemeClr>
          </a:solidFill>
          <a:ln w="6350">
            <a:noFill/>
            <a:miter lim="800000"/>
            <a:headEnd/>
            <a:tailEnd/>
          </a:ln>
          <a:extLst/>
        </p:spPr>
        <p:txBody>
          <a:bodyPr wrap="square" rtlCol="0" anchor="t"/>
          <a:lstStyle/>
          <a:p>
            <a:pPr>
              <a:spcBef>
                <a:spcPts val="600"/>
              </a:spcBef>
            </a:pPr>
            <a:r>
              <a:rPr lang="ja-JP" altLang="en-US" sz="1400" dirty="0" smtClean="0">
                <a:latin typeface="+mn-ea"/>
              </a:rPr>
              <a:t>オープンデータ化支援研修の</a:t>
            </a:r>
            <a:r>
              <a:rPr lang="ja-JP" altLang="en-US" sz="1400" dirty="0">
                <a:latin typeface="+mn-ea"/>
              </a:rPr>
              <a:t>資料は、以下の資料をもとに作成しました。</a:t>
            </a:r>
          </a:p>
          <a:p>
            <a:pPr marL="285750" indent="-285750">
              <a:spcBef>
                <a:spcPts val="600"/>
              </a:spcBef>
              <a:buFont typeface="Wingdings" pitchFamily="2" charset="2"/>
              <a:buChar char="l"/>
            </a:pPr>
            <a:r>
              <a:rPr lang="ja-JP" altLang="en-US" sz="1400" dirty="0">
                <a:latin typeface="+mn-ea"/>
                <a:hlinkClick r:id="rId3"/>
              </a:rPr>
              <a:t>オープンデータの意義と実務（東京大学</a:t>
            </a:r>
            <a:r>
              <a:rPr lang="en-US" altLang="ja-JP" sz="1400" dirty="0">
                <a:latin typeface="+mn-ea"/>
                <a:hlinkClick r:id="rId3"/>
              </a:rPr>
              <a:t> </a:t>
            </a:r>
            <a:r>
              <a:rPr lang="ja-JP" altLang="en-US" sz="1400" dirty="0">
                <a:latin typeface="+mn-ea"/>
                <a:hlinkClick r:id="rId3"/>
              </a:rPr>
              <a:t>越塚 登、</a:t>
            </a:r>
            <a:r>
              <a:rPr lang="en-US" altLang="ja-JP" sz="1400" dirty="0">
                <a:latin typeface="+mn-ea"/>
                <a:hlinkClick r:id="rId3"/>
              </a:rPr>
              <a:t>2018</a:t>
            </a:r>
            <a:r>
              <a:rPr lang="ja-JP" altLang="en-US" sz="1400" dirty="0">
                <a:latin typeface="+mn-ea"/>
                <a:hlinkClick r:id="rId3"/>
              </a:rPr>
              <a:t>年</a:t>
            </a:r>
            <a:r>
              <a:rPr lang="en-US" altLang="ja-JP" sz="1400" dirty="0">
                <a:latin typeface="+mn-ea"/>
                <a:hlinkClick r:id="rId3"/>
              </a:rPr>
              <a:t>3</a:t>
            </a:r>
            <a:r>
              <a:rPr lang="ja-JP" altLang="en-US" sz="1400" dirty="0">
                <a:latin typeface="+mn-ea"/>
                <a:hlinkClick r:id="rId3"/>
              </a:rPr>
              <a:t>月）</a:t>
            </a:r>
            <a:r>
              <a:rPr lang="ja-JP" altLang="en-US" sz="1400" dirty="0">
                <a:latin typeface="+mn-ea"/>
              </a:rPr>
              <a:t>（一般社団法人オープン＆ビッグデータ活用・地方創生推進機構 、クリエイティブ・コモンズ 表示 </a:t>
            </a:r>
            <a:r>
              <a:rPr lang="en-US" altLang="ja-JP" sz="1400" dirty="0">
                <a:latin typeface="+mn-ea"/>
              </a:rPr>
              <a:t>4.0 </a:t>
            </a:r>
            <a:r>
              <a:rPr lang="ja-JP" altLang="en-US" sz="1400" dirty="0">
                <a:latin typeface="+mn-ea"/>
              </a:rPr>
              <a:t>国際</a:t>
            </a:r>
            <a:r>
              <a:rPr lang="ja-JP" altLang="en-US" sz="1400" dirty="0" smtClean="0">
                <a:latin typeface="+mn-ea"/>
              </a:rPr>
              <a:t>）</a:t>
            </a:r>
            <a:endParaRPr lang="en-US" altLang="ja-JP" sz="1400" dirty="0" smtClean="0">
              <a:latin typeface="+mn-ea"/>
            </a:endParaRPr>
          </a:p>
          <a:p>
            <a:pPr marL="285750" indent="-285750">
              <a:spcBef>
                <a:spcPts val="600"/>
              </a:spcBef>
              <a:buFont typeface="Wingdings" pitchFamily="2" charset="2"/>
              <a:buChar char="l"/>
            </a:pPr>
            <a:r>
              <a:rPr lang="ja-JP" altLang="en-US" sz="1400" dirty="0" smtClean="0">
                <a:latin typeface="+mn-ea"/>
                <a:hlinkClick r:id="rId4"/>
              </a:rPr>
              <a:t>オープンデータ</a:t>
            </a:r>
            <a:r>
              <a:rPr lang="ja-JP" altLang="en-US" sz="1400" dirty="0">
                <a:latin typeface="+mn-ea"/>
                <a:hlinkClick r:id="rId4"/>
              </a:rPr>
              <a:t>をはじめよう ～ 地方公共団体のための最初の手引書 ～（内閣官房</a:t>
            </a:r>
            <a:r>
              <a:rPr lang="en" altLang="ja-JP" sz="1400" dirty="0">
                <a:latin typeface="+mn-ea"/>
                <a:hlinkClick r:id="rId4"/>
              </a:rPr>
              <a:t>IT</a:t>
            </a:r>
            <a:r>
              <a:rPr lang="ja-JP" altLang="en-US" sz="1400" dirty="0">
                <a:latin typeface="+mn-ea"/>
                <a:hlinkClick r:id="rId4"/>
              </a:rPr>
              <a:t>総合戦略室、平成</a:t>
            </a:r>
            <a:r>
              <a:rPr lang="en-US" altLang="ja-JP" sz="1400" dirty="0">
                <a:latin typeface="+mn-ea"/>
                <a:hlinkClick r:id="rId4"/>
              </a:rPr>
              <a:t>29</a:t>
            </a:r>
            <a:r>
              <a:rPr lang="ja-JP" altLang="en-US" sz="1400" dirty="0">
                <a:latin typeface="+mn-ea"/>
                <a:hlinkClick r:id="rId4"/>
              </a:rPr>
              <a:t>年</a:t>
            </a:r>
            <a:r>
              <a:rPr lang="en-US" altLang="ja-JP" sz="1400" dirty="0">
                <a:latin typeface="+mn-ea"/>
                <a:hlinkClick r:id="rId4"/>
              </a:rPr>
              <a:t>12</a:t>
            </a:r>
            <a:r>
              <a:rPr lang="ja-JP" altLang="en-US" sz="1400" dirty="0">
                <a:latin typeface="+mn-ea"/>
                <a:hlinkClick r:id="rId4"/>
              </a:rPr>
              <a:t>月</a:t>
            </a:r>
            <a:r>
              <a:rPr lang="en-US" altLang="ja-JP" sz="1400" dirty="0">
                <a:latin typeface="+mn-ea"/>
                <a:hlinkClick r:id="rId4"/>
              </a:rPr>
              <a:t>22</a:t>
            </a:r>
            <a:r>
              <a:rPr lang="ja-JP" altLang="en-US" sz="1400" dirty="0">
                <a:latin typeface="+mn-ea"/>
                <a:hlinkClick r:id="rId4"/>
              </a:rPr>
              <a:t>日改定）</a:t>
            </a:r>
            <a:r>
              <a:rPr lang="ja-JP" altLang="en-US" sz="1400" dirty="0">
                <a:latin typeface="+mn-ea"/>
              </a:rPr>
              <a:t>（内閣官房</a:t>
            </a:r>
            <a:r>
              <a:rPr lang="en" altLang="ja-JP" sz="1400" dirty="0">
                <a:latin typeface="+mn-ea"/>
              </a:rPr>
              <a:t>IT</a:t>
            </a:r>
            <a:r>
              <a:rPr lang="ja-JP" altLang="en-US" sz="1400" dirty="0">
                <a:latin typeface="+mn-ea"/>
              </a:rPr>
              <a:t>総合戦略室、クリエイティブ・コモンズ 表示 </a:t>
            </a:r>
            <a:r>
              <a:rPr lang="en-US" altLang="ja-JP" sz="1400" dirty="0">
                <a:latin typeface="+mn-ea"/>
              </a:rPr>
              <a:t>4.0 </a:t>
            </a:r>
            <a:r>
              <a:rPr lang="ja-JP" altLang="en-US" sz="1400" dirty="0">
                <a:latin typeface="+mn-ea"/>
              </a:rPr>
              <a:t>国際）</a:t>
            </a:r>
          </a:p>
          <a:p>
            <a:pPr marL="285750" indent="-285750">
              <a:spcBef>
                <a:spcPts val="600"/>
              </a:spcBef>
              <a:buFont typeface="Wingdings" pitchFamily="2" charset="2"/>
              <a:buChar char="l"/>
            </a:pPr>
            <a:r>
              <a:rPr lang="ja-JP" altLang="en-US" sz="1400" dirty="0">
                <a:latin typeface="+mn-ea"/>
                <a:hlinkClick r:id="rId5"/>
              </a:rPr>
              <a:t>オープンデータ基本指針（平成</a:t>
            </a:r>
            <a:r>
              <a:rPr lang="en-US" altLang="ja-JP" sz="1400" dirty="0">
                <a:latin typeface="+mn-ea"/>
                <a:hlinkClick r:id="rId5"/>
              </a:rPr>
              <a:t>29</a:t>
            </a:r>
            <a:r>
              <a:rPr lang="ja-JP" altLang="en-US" sz="1400" dirty="0">
                <a:latin typeface="+mn-ea"/>
                <a:hlinkClick r:id="rId5"/>
              </a:rPr>
              <a:t>年</a:t>
            </a:r>
            <a:r>
              <a:rPr lang="en-US" altLang="ja-JP" sz="1400" dirty="0">
                <a:latin typeface="+mn-ea"/>
                <a:hlinkClick r:id="rId5"/>
              </a:rPr>
              <a:t>5</a:t>
            </a:r>
            <a:r>
              <a:rPr lang="ja-JP" altLang="en-US" sz="1400" dirty="0">
                <a:latin typeface="+mn-ea"/>
                <a:hlinkClick r:id="rId5"/>
              </a:rPr>
              <a:t>月</a:t>
            </a:r>
            <a:r>
              <a:rPr lang="en-US" altLang="ja-JP" sz="1400" dirty="0">
                <a:latin typeface="+mn-ea"/>
                <a:hlinkClick r:id="rId5"/>
              </a:rPr>
              <a:t>30</a:t>
            </a:r>
            <a:r>
              <a:rPr lang="ja-JP" altLang="en-US" sz="1400" dirty="0">
                <a:latin typeface="+mn-ea"/>
                <a:hlinkClick r:id="rId5"/>
              </a:rPr>
              <a:t>日 </a:t>
            </a:r>
            <a:r>
              <a:rPr lang="en" altLang="ja-JP" sz="1400" dirty="0">
                <a:latin typeface="+mn-ea"/>
                <a:hlinkClick r:id="rId5"/>
              </a:rPr>
              <a:t>IT</a:t>
            </a:r>
            <a:r>
              <a:rPr lang="ja-JP" altLang="en-US" sz="1400" dirty="0">
                <a:latin typeface="+mn-ea"/>
                <a:hlinkClick r:id="rId5"/>
              </a:rPr>
              <a:t>本部・官民データ活用推進戦略会議決定）</a:t>
            </a:r>
            <a:r>
              <a:rPr lang="ja-JP" altLang="en-US" sz="1400" dirty="0">
                <a:latin typeface="+mn-ea"/>
              </a:rPr>
              <a:t>（内閣官房</a:t>
            </a:r>
            <a:r>
              <a:rPr lang="en" altLang="ja-JP" sz="1400" dirty="0">
                <a:latin typeface="+mn-ea"/>
              </a:rPr>
              <a:t>IT</a:t>
            </a:r>
            <a:r>
              <a:rPr lang="ja-JP" altLang="en-US" sz="1400" dirty="0">
                <a:latin typeface="+mn-ea"/>
              </a:rPr>
              <a:t>総合戦略室、クリエイティブ・コモンズ 表示 </a:t>
            </a:r>
            <a:r>
              <a:rPr lang="en-US" altLang="ja-JP" sz="1400" dirty="0">
                <a:latin typeface="+mn-ea"/>
              </a:rPr>
              <a:t>4.0 </a:t>
            </a:r>
            <a:r>
              <a:rPr lang="ja-JP" altLang="en-US" sz="1400" dirty="0">
                <a:latin typeface="+mn-ea"/>
              </a:rPr>
              <a:t>国際）</a:t>
            </a:r>
          </a:p>
          <a:p>
            <a:pPr marL="285750" indent="-285750">
              <a:spcBef>
                <a:spcPts val="600"/>
              </a:spcBef>
              <a:buFont typeface="Wingdings" pitchFamily="2" charset="2"/>
              <a:buChar char="l"/>
            </a:pPr>
            <a:r>
              <a:rPr lang="ja-JP" altLang="en-US" sz="1400" dirty="0" smtClean="0">
                <a:latin typeface="+mn-ea"/>
                <a:hlinkClick r:id="rId6"/>
              </a:rPr>
              <a:t>オープンデータ</a:t>
            </a:r>
            <a:r>
              <a:rPr lang="ja-JP" altLang="en-US" sz="1400" dirty="0">
                <a:latin typeface="+mn-ea"/>
                <a:hlinkClick r:id="rId6"/>
              </a:rPr>
              <a:t>の取組に関する自治体アンケート結果（内閣官房</a:t>
            </a:r>
            <a:r>
              <a:rPr lang="en" altLang="ja-JP" sz="1400" dirty="0">
                <a:latin typeface="+mn-ea"/>
                <a:hlinkClick r:id="rId6"/>
              </a:rPr>
              <a:t>IT</a:t>
            </a:r>
            <a:r>
              <a:rPr lang="ja-JP" altLang="en-US" sz="1400" dirty="0">
                <a:latin typeface="+mn-ea"/>
                <a:hlinkClick r:id="rId6"/>
              </a:rPr>
              <a:t>総合戦略室、平成</a:t>
            </a:r>
            <a:r>
              <a:rPr lang="en-US" altLang="ja-JP" sz="1400" dirty="0">
                <a:latin typeface="+mn-ea"/>
                <a:hlinkClick r:id="rId6"/>
              </a:rPr>
              <a:t>28</a:t>
            </a:r>
            <a:r>
              <a:rPr lang="ja-JP" altLang="en-US" sz="1400" dirty="0">
                <a:latin typeface="+mn-ea"/>
                <a:hlinkClick r:id="rId6"/>
              </a:rPr>
              <a:t>年</a:t>
            </a:r>
            <a:r>
              <a:rPr lang="en-US" altLang="ja-JP" sz="1400" dirty="0">
                <a:latin typeface="+mn-ea"/>
                <a:hlinkClick r:id="rId6"/>
              </a:rPr>
              <a:t>12</a:t>
            </a:r>
            <a:r>
              <a:rPr lang="ja-JP" altLang="en-US" sz="1400" dirty="0">
                <a:latin typeface="+mn-ea"/>
                <a:hlinkClick r:id="rId6"/>
              </a:rPr>
              <a:t>月実施）</a:t>
            </a:r>
            <a:r>
              <a:rPr lang="ja-JP" altLang="en-US" sz="1400" dirty="0">
                <a:latin typeface="+mn-ea"/>
              </a:rPr>
              <a:t>（内閣官房</a:t>
            </a:r>
            <a:r>
              <a:rPr lang="en" altLang="ja-JP" sz="1400" dirty="0">
                <a:latin typeface="+mn-ea"/>
              </a:rPr>
              <a:t>IT</a:t>
            </a:r>
            <a:r>
              <a:rPr lang="ja-JP" altLang="en-US" sz="1400" dirty="0">
                <a:latin typeface="+mn-ea"/>
              </a:rPr>
              <a:t>総合戦略室、クリエイティブ・コモンズ 表示 </a:t>
            </a:r>
            <a:r>
              <a:rPr lang="en-US" altLang="ja-JP" sz="1400" dirty="0">
                <a:latin typeface="+mn-ea"/>
              </a:rPr>
              <a:t>4.0 </a:t>
            </a:r>
            <a:r>
              <a:rPr lang="ja-JP" altLang="en-US" sz="1400" dirty="0">
                <a:latin typeface="+mn-ea"/>
              </a:rPr>
              <a:t>国際）</a:t>
            </a:r>
          </a:p>
          <a:p>
            <a:pPr marL="285750" indent="-285750">
              <a:spcBef>
                <a:spcPts val="600"/>
              </a:spcBef>
              <a:buFont typeface="Wingdings" pitchFamily="2" charset="2"/>
              <a:buChar char="l"/>
            </a:pPr>
            <a:r>
              <a:rPr lang="ja-JP" altLang="en-US" sz="1400" dirty="0" smtClean="0">
                <a:latin typeface="+mn-ea"/>
                <a:hlinkClick r:id="rId7"/>
              </a:rPr>
              <a:t>オープンデータガイド</a:t>
            </a:r>
            <a:r>
              <a:rPr lang="ja-JP" altLang="en-US" sz="1400" dirty="0">
                <a:latin typeface="+mn-ea"/>
                <a:hlinkClick r:id="rId7"/>
              </a:rPr>
              <a:t>第</a:t>
            </a:r>
            <a:r>
              <a:rPr lang="en-US" altLang="ja-JP" sz="1400" dirty="0">
                <a:latin typeface="+mn-ea"/>
                <a:hlinkClick r:id="rId7"/>
              </a:rPr>
              <a:t>2.1</a:t>
            </a:r>
            <a:r>
              <a:rPr lang="ja-JP" altLang="en-US" sz="1400" dirty="0">
                <a:latin typeface="+mn-ea"/>
                <a:hlinkClick r:id="rId7"/>
              </a:rPr>
              <a:t>版 ～オープンデータのためのルール・技術の手引き～ 第 </a:t>
            </a:r>
            <a:r>
              <a:rPr lang="en-US" altLang="ja-JP" sz="1400" dirty="0">
                <a:latin typeface="+mn-ea"/>
                <a:hlinkClick r:id="rId7"/>
              </a:rPr>
              <a:t>2.1 </a:t>
            </a:r>
            <a:r>
              <a:rPr lang="ja-JP" altLang="en-US" sz="1400" dirty="0">
                <a:latin typeface="+mn-ea"/>
                <a:hlinkClick r:id="rId7"/>
              </a:rPr>
              <a:t>版（一般社団法人オープン＆ビッグデータ活用・地方創生推進機構 、</a:t>
            </a:r>
            <a:r>
              <a:rPr lang="en-US" altLang="ja-JP" sz="1400" dirty="0">
                <a:latin typeface="+mn-ea"/>
                <a:hlinkClick r:id="rId7"/>
              </a:rPr>
              <a:t>2016</a:t>
            </a:r>
            <a:r>
              <a:rPr lang="ja-JP" altLang="en-US" sz="1400" dirty="0">
                <a:latin typeface="+mn-ea"/>
                <a:hlinkClick r:id="rId7"/>
              </a:rPr>
              <a:t>年</a:t>
            </a:r>
            <a:r>
              <a:rPr lang="en-US" altLang="ja-JP" sz="1400" dirty="0">
                <a:latin typeface="+mn-ea"/>
                <a:hlinkClick r:id="rId7"/>
              </a:rPr>
              <a:t>6</a:t>
            </a:r>
            <a:r>
              <a:rPr lang="ja-JP" altLang="en-US" sz="1400" dirty="0">
                <a:latin typeface="+mn-ea"/>
                <a:hlinkClick r:id="rId7"/>
              </a:rPr>
              <a:t>月</a:t>
            </a:r>
            <a:r>
              <a:rPr lang="en-US" altLang="ja-JP" sz="1400" dirty="0">
                <a:latin typeface="+mn-ea"/>
                <a:hlinkClick r:id="rId7"/>
              </a:rPr>
              <a:t>22</a:t>
            </a:r>
            <a:r>
              <a:rPr lang="ja-JP" altLang="en-US" sz="1400" dirty="0">
                <a:latin typeface="+mn-ea"/>
                <a:hlinkClick r:id="rId7"/>
              </a:rPr>
              <a:t>日）</a:t>
            </a:r>
            <a:r>
              <a:rPr lang="ja-JP" altLang="en-US" sz="1400" dirty="0">
                <a:latin typeface="+mn-ea"/>
              </a:rPr>
              <a:t>（一般社団法人オープン＆ビッグデータ活用・地方創生推進機構 、クリエイティブ・コモンズ 表示 </a:t>
            </a:r>
            <a:r>
              <a:rPr lang="en-US" altLang="ja-JP" sz="1400" dirty="0">
                <a:latin typeface="+mn-ea"/>
              </a:rPr>
              <a:t>4.0 </a:t>
            </a:r>
            <a:r>
              <a:rPr lang="ja-JP" altLang="en-US" sz="1400" dirty="0">
                <a:latin typeface="+mn-ea"/>
              </a:rPr>
              <a:t>国際）</a:t>
            </a:r>
          </a:p>
          <a:p>
            <a:pPr marL="285750" indent="-285750">
              <a:spcBef>
                <a:spcPts val="600"/>
              </a:spcBef>
              <a:buFont typeface="Wingdings" pitchFamily="2" charset="2"/>
              <a:buChar char="l"/>
            </a:pPr>
            <a:r>
              <a:rPr lang="ja-JP" altLang="en-US" sz="1400" dirty="0" smtClean="0">
                <a:latin typeface="+mn-ea"/>
                <a:hlinkClick r:id="rId8"/>
              </a:rPr>
              <a:t>オープンデータ</a:t>
            </a:r>
            <a:r>
              <a:rPr lang="ja-JP" altLang="en-US" sz="1400" dirty="0">
                <a:latin typeface="+mn-ea"/>
                <a:hlinkClick r:id="rId8"/>
              </a:rPr>
              <a:t>取組ガイド（地方公共団体情報システム機構）</a:t>
            </a:r>
            <a:endParaRPr lang="ja-JP" altLang="en-US" sz="1400" dirty="0">
              <a:latin typeface="+mn-ea"/>
            </a:endParaRPr>
          </a:p>
          <a:p>
            <a:pPr marL="285750" indent="-285750">
              <a:spcBef>
                <a:spcPts val="600"/>
              </a:spcBef>
              <a:buFont typeface="Wingdings" pitchFamily="2" charset="2"/>
              <a:buChar char="l"/>
            </a:pPr>
            <a:r>
              <a:rPr lang="en" altLang="ja-JP" sz="1400" dirty="0" smtClean="0">
                <a:latin typeface="+mn-ea"/>
                <a:hlinkClick r:id="rId9"/>
              </a:rPr>
              <a:t>FAQ</a:t>
            </a:r>
            <a:r>
              <a:rPr lang="ja-JP" altLang="en" sz="1400" dirty="0">
                <a:latin typeface="+mn-ea"/>
                <a:hlinkClick r:id="rId9"/>
              </a:rPr>
              <a:t>　</a:t>
            </a:r>
            <a:r>
              <a:rPr lang="ja-JP" altLang="en-US" sz="1400" dirty="0">
                <a:latin typeface="+mn-ea"/>
                <a:hlinkClick r:id="rId9"/>
              </a:rPr>
              <a:t>よくある質問と回答（クリエイティブ・コモンズ・ジャパン（特定非営利活動法人　コモンスフィア）</a:t>
            </a:r>
            <a:r>
              <a:rPr lang="ja-JP" altLang="en-US" sz="1400" dirty="0">
                <a:latin typeface="+mn-ea"/>
              </a:rPr>
              <a:t>、クリエイティブ・コモンズ 表示 </a:t>
            </a:r>
            <a:r>
              <a:rPr lang="en-US" altLang="ja-JP" sz="1400" dirty="0">
                <a:latin typeface="+mn-ea"/>
              </a:rPr>
              <a:t>4.0 </a:t>
            </a:r>
            <a:r>
              <a:rPr lang="ja-JP" altLang="en-US" sz="1400" dirty="0">
                <a:latin typeface="+mn-ea"/>
              </a:rPr>
              <a:t>国際）</a:t>
            </a:r>
          </a:p>
          <a:p>
            <a:pPr marL="285750" indent="-285750">
              <a:spcBef>
                <a:spcPts val="600"/>
              </a:spcBef>
              <a:buFont typeface="Wingdings" pitchFamily="2" charset="2"/>
              <a:buChar char="l"/>
            </a:pPr>
            <a:r>
              <a:rPr lang="ja-JP" altLang="en-US" sz="1400" dirty="0">
                <a:latin typeface="+mn-ea"/>
                <a:hlinkClick r:id="rId10"/>
              </a:rPr>
              <a:t>オープンデータに関する</a:t>
            </a:r>
            <a:r>
              <a:rPr lang="en" altLang="ja-JP" sz="1400" dirty="0">
                <a:latin typeface="+mn-ea"/>
                <a:hlinkClick r:id="rId10"/>
              </a:rPr>
              <a:t>FAQ</a:t>
            </a:r>
            <a:r>
              <a:rPr lang="ja-JP" altLang="en" sz="1400" dirty="0">
                <a:latin typeface="+mn-ea"/>
                <a:hlinkClick r:id="rId10"/>
              </a:rPr>
              <a:t>（</a:t>
            </a:r>
            <a:r>
              <a:rPr lang="ja-JP" altLang="en-US" sz="1400" dirty="0">
                <a:latin typeface="+mn-ea"/>
                <a:hlinkClick r:id="rId10"/>
              </a:rPr>
              <a:t>クリエイティブ・コモンズ・ジャパン（特定非営利活動法人　コモンスフィア）</a:t>
            </a:r>
            <a:r>
              <a:rPr lang="ja-JP" altLang="en-US" sz="1400" dirty="0">
                <a:latin typeface="+mn-ea"/>
              </a:rPr>
              <a:t>、クリエイティブ・コモンズ 表示 </a:t>
            </a:r>
            <a:r>
              <a:rPr lang="en-US" altLang="ja-JP" sz="1400" dirty="0">
                <a:latin typeface="+mn-ea"/>
              </a:rPr>
              <a:t>4.0 </a:t>
            </a:r>
            <a:r>
              <a:rPr lang="ja-JP" altLang="en-US" sz="1400" dirty="0">
                <a:latin typeface="+mn-ea"/>
              </a:rPr>
              <a:t>国際）</a:t>
            </a:r>
          </a:p>
        </p:txBody>
      </p:sp>
      <p:sp>
        <p:nvSpPr>
          <p:cNvPr id="10" name="タイトル 1"/>
          <p:cNvSpPr>
            <a:spLocks noGrp="1"/>
          </p:cNvSpPr>
          <p:nvPr>
            <p:ph type="title"/>
          </p:nvPr>
        </p:nvSpPr>
        <p:spPr>
          <a:xfrm>
            <a:off x="251520" y="313813"/>
            <a:ext cx="8712968" cy="424732"/>
          </a:xfrm>
        </p:spPr>
        <p:txBody>
          <a:bodyPr>
            <a:normAutofit/>
          </a:bodyPr>
          <a:lstStyle/>
          <a:p>
            <a:r>
              <a:rPr kumimoji="1" lang="ja-JP" altLang="en-US" dirty="0">
                <a:latin typeface="+mn-ea"/>
                <a:ea typeface="+mn-ea"/>
              </a:rPr>
              <a:t>出典について</a:t>
            </a: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endParaRPr lang="ja-JP" altLang="en-US" sz="1200" dirty="0">
              <a:latin typeface="+mn-ea"/>
              <a:ea typeface="+mn-ea"/>
            </a:endParaRPr>
          </a:p>
        </p:txBody>
      </p:sp>
    </p:spTree>
    <p:extLst>
      <p:ext uri="{BB962C8B-B14F-4D97-AF65-F5344CB8AC3E}">
        <p14:creationId xmlns:p14="http://schemas.microsoft.com/office/powerpoint/2010/main" val="4359712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a:t>
            </a:fld>
            <a:endParaRPr kumimoji="1" lang="ja-JP" altLang="en-US"/>
          </a:p>
        </p:txBody>
      </p:sp>
      <p:sp>
        <p:nvSpPr>
          <p:cNvPr id="4" name="テキスト ボックス 3"/>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すでに、ほとんどの自治体では、ホームページ上で様々な情報を公開しています。</a:t>
            </a:r>
            <a:endParaRPr kumimoji="1" lang="en-US" altLang="ja-JP" sz="2000" dirty="0">
              <a:latin typeface="+mn-ea"/>
            </a:endParaRPr>
          </a:p>
          <a:p>
            <a:endParaRPr kumimoji="1" lang="ja-JP" altLang="en-US" sz="2000" dirty="0">
              <a:latin typeface="+mn-ea"/>
            </a:endParaRPr>
          </a:p>
        </p:txBody>
      </p:sp>
      <p:pic>
        <p:nvPicPr>
          <p:cNvPr id="5" name="図 4">
            <a:extLst>
              <a:ext uri="{FF2B5EF4-FFF2-40B4-BE49-F238E27FC236}">
                <a16:creationId xmlns:a16="http://schemas.microsoft.com/office/drawing/2014/main" id="{F340FDB3-0495-4A64-ABAD-95EF7FDC2E9B}"/>
              </a:ext>
            </a:extLst>
          </p:cNvPr>
          <p:cNvPicPr>
            <a:picLocks noChangeAspect="1"/>
          </p:cNvPicPr>
          <p:nvPr/>
        </p:nvPicPr>
        <p:blipFill>
          <a:blip r:embed="rId3"/>
          <a:stretch>
            <a:fillRect/>
          </a:stretch>
        </p:blipFill>
        <p:spPr>
          <a:xfrm>
            <a:off x="179512" y="1340768"/>
            <a:ext cx="7452320" cy="5191423"/>
          </a:xfrm>
          <a:prstGeom prst="rect">
            <a:avLst/>
          </a:prstGeom>
          <a:ln w="19050">
            <a:solidFill>
              <a:schemeClr val="tx1"/>
            </a:solidFill>
          </a:ln>
        </p:spPr>
      </p:pic>
      <p:sp>
        <p:nvSpPr>
          <p:cNvPr id="6" name="テキスト ボックス 5">
            <a:extLst>
              <a:ext uri="{FF2B5EF4-FFF2-40B4-BE49-F238E27FC236}">
                <a16:creationId xmlns:a16="http://schemas.microsoft.com/office/drawing/2014/main" id="{BB7576AF-133C-4383-BB07-4F6F3CBDB020}"/>
              </a:ext>
            </a:extLst>
          </p:cNvPr>
          <p:cNvSpPr txBox="1"/>
          <p:nvPr/>
        </p:nvSpPr>
        <p:spPr>
          <a:xfrm>
            <a:off x="35496" y="6488036"/>
            <a:ext cx="8856984"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引用：深川市ホームページ</a:t>
            </a:r>
            <a:r>
              <a:rPr lang="en-US" altLang="ja-JP" dirty="0"/>
              <a:t>&lt;https://www.city.fukagawa.lg.jp/cms/section/shimin/dbj8cg0000003fr6.html&gt;</a:t>
            </a:r>
            <a:endParaRPr lang="ja-JP" altLang="en-US" dirty="0"/>
          </a:p>
        </p:txBody>
      </p:sp>
      <p:sp>
        <p:nvSpPr>
          <p:cNvPr id="7" name="吹き出し: 角を丸めた四角形 6">
            <a:extLst>
              <a:ext uri="{FF2B5EF4-FFF2-40B4-BE49-F238E27FC236}">
                <a16:creationId xmlns:a16="http://schemas.microsoft.com/office/drawing/2014/main" id="{29B23DFA-4BA6-4853-9E84-6FECE6F03694}"/>
              </a:ext>
            </a:extLst>
          </p:cNvPr>
          <p:cNvSpPr/>
          <p:nvPr/>
        </p:nvSpPr>
        <p:spPr>
          <a:xfrm>
            <a:off x="4860032" y="2204864"/>
            <a:ext cx="1944216" cy="792088"/>
          </a:xfrm>
          <a:prstGeom prst="wedgeRoundRectCallout">
            <a:avLst>
              <a:gd name="adj1" fmla="val -85120"/>
              <a:gd name="adj2" fmla="val 32125"/>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mn-ea"/>
              </a:rPr>
              <a:t>画面に直接表示</a:t>
            </a:r>
            <a:endParaRPr kumimoji="1" lang="ja-JP" altLang="en-US" dirty="0">
              <a:solidFill>
                <a:schemeClr val="tx1"/>
              </a:solidFill>
              <a:latin typeface="+mn-ea"/>
            </a:endParaRP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5148064" y="4005064"/>
            <a:ext cx="3096344" cy="792088"/>
          </a:xfrm>
          <a:prstGeom prst="wedgeRoundRectCallout">
            <a:avLst>
              <a:gd name="adj1" fmla="val -71206"/>
              <a:gd name="adj2" fmla="val 43883"/>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latin typeface="+mn-ea"/>
              </a:rPr>
              <a:t>PDF</a:t>
            </a:r>
            <a:r>
              <a:rPr kumimoji="1" lang="ja-JP" altLang="en-US" dirty="0" smtClean="0">
                <a:solidFill>
                  <a:schemeClr val="tx1"/>
                </a:solidFill>
                <a:latin typeface="+mn-ea"/>
              </a:rPr>
              <a:t>形式のファイルを掲載</a:t>
            </a:r>
            <a:endParaRPr kumimoji="1" lang="ja-JP" altLang="en-US" dirty="0">
              <a:solidFill>
                <a:schemeClr val="tx1"/>
              </a:solidFill>
              <a:latin typeface="+mn-ea"/>
            </a:endParaRPr>
          </a:p>
        </p:txBody>
      </p:sp>
      <p:sp>
        <p:nvSpPr>
          <p:cNvPr id="9" name="吹き出し: 角を丸めた四角形 19">
            <a:extLst>
              <a:ext uri="{FF2B5EF4-FFF2-40B4-BE49-F238E27FC236}">
                <a16:creationId xmlns:a16="http://schemas.microsoft.com/office/drawing/2014/main" id="{74CBCA64-3690-409E-9293-12C2AC346DF3}"/>
              </a:ext>
            </a:extLst>
          </p:cNvPr>
          <p:cNvSpPr/>
          <p:nvPr/>
        </p:nvSpPr>
        <p:spPr>
          <a:xfrm>
            <a:off x="6372200" y="1268760"/>
            <a:ext cx="2591780" cy="792088"/>
          </a:xfrm>
          <a:prstGeom prst="ellipse">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人口・世帯数</a:t>
            </a:r>
            <a:r>
              <a:rPr kumimoji="1" lang="ja-JP" altLang="en-US" dirty="0" smtClean="0">
                <a:solidFill>
                  <a:schemeClr val="tx1"/>
                </a:solidFill>
                <a:latin typeface="+mn-ea"/>
              </a:rPr>
              <a:t>を</a:t>
            </a:r>
            <a:endParaRPr kumimoji="1" lang="en-US" altLang="ja-JP" dirty="0" smtClean="0">
              <a:solidFill>
                <a:schemeClr val="tx1"/>
              </a:solidFill>
              <a:latin typeface="+mn-ea"/>
            </a:endParaRPr>
          </a:p>
          <a:p>
            <a:pPr algn="ctr"/>
            <a:r>
              <a:rPr kumimoji="1" lang="ja-JP" altLang="en-US" dirty="0" smtClean="0">
                <a:solidFill>
                  <a:schemeClr val="tx1"/>
                </a:solidFill>
                <a:latin typeface="+mn-ea"/>
              </a:rPr>
              <a:t>公開している例</a:t>
            </a:r>
            <a:endParaRPr kumimoji="1" lang="ja-JP" altLang="en-US" dirty="0">
              <a:solidFill>
                <a:schemeClr val="tx1"/>
              </a:solidFill>
              <a:latin typeface="+mn-ea"/>
            </a:endParaRPr>
          </a:p>
        </p:txBody>
      </p:sp>
      <p:sp>
        <p:nvSpPr>
          <p:cNvPr id="10" name="吹き出し: 角を丸めた四角形 20">
            <a:extLst>
              <a:ext uri="{FF2B5EF4-FFF2-40B4-BE49-F238E27FC236}">
                <a16:creationId xmlns:a16="http://schemas.microsoft.com/office/drawing/2014/main" id="{5CEB7BF2-3B8D-4565-A149-CCE09D9EC665}"/>
              </a:ext>
            </a:extLst>
          </p:cNvPr>
          <p:cNvSpPr/>
          <p:nvPr/>
        </p:nvSpPr>
        <p:spPr>
          <a:xfrm>
            <a:off x="4067944" y="5229200"/>
            <a:ext cx="2952328" cy="864096"/>
          </a:xfrm>
          <a:prstGeom prst="wedgeRoundRectCallout">
            <a:avLst>
              <a:gd name="adj1" fmla="val -84574"/>
              <a:gd name="adj2" fmla="val 45059"/>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mn-ea"/>
              </a:rPr>
              <a:t>エクセル形式のファイルも掲載</a:t>
            </a:r>
            <a:endParaRPr kumimoji="1" lang="ja-JP" altLang="en-US" dirty="0">
              <a:solidFill>
                <a:schemeClr val="tx1"/>
              </a:solidFill>
              <a:latin typeface="+mn-ea"/>
            </a:endParaRPr>
          </a:p>
        </p:txBody>
      </p:sp>
    </p:spTree>
    <p:extLst>
      <p:ext uri="{BB962C8B-B14F-4D97-AF65-F5344CB8AC3E}">
        <p14:creationId xmlns:p14="http://schemas.microsoft.com/office/powerpoint/2010/main" val="14559942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図 31">
            <a:extLst>
              <a:ext uri="{FF2B5EF4-FFF2-40B4-BE49-F238E27FC236}">
                <a16:creationId xmlns:a16="http://schemas.microsoft.com/office/drawing/2014/main" id="{F340FDB3-0495-4A64-ABAD-95EF7FDC2E9B}"/>
              </a:ext>
            </a:extLst>
          </p:cNvPr>
          <p:cNvPicPr>
            <a:picLocks noChangeAspect="1"/>
          </p:cNvPicPr>
          <p:nvPr/>
        </p:nvPicPr>
        <p:blipFill>
          <a:blip r:embed="rId3"/>
          <a:stretch>
            <a:fillRect/>
          </a:stretch>
        </p:blipFill>
        <p:spPr>
          <a:xfrm>
            <a:off x="611560" y="1641741"/>
            <a:ext cx="7020272" cy="4890450"/>
          </a:xfrm>
          <a:prstGeom prst="rect">
            <a:avLst/>
          </a:prstGeom>
          <a:ln w="19050">
            <a:solidFill>
              <a:schemeClr val="tx1"/>
            </a:solidFill>
          </a:ln>
        </p:spPr>
      </p:pic>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568952" cy="792088"/>
          </a:xfrm>
          <a:prstGeom prst="rect">
            <a:avLst/>
          </a:prstGeom>
          <a:noFill/>
          <a:ln>
            <a:noFill/>
          </a:ln>
        </p:spPr>
        <p:txBody>
          <a:bodyPr wrap="square" rtlCol="0" anchor="t">
            <a:noAutofit/>
          </a:bodyPr>
          <a:lstStyle/>
          <a:p>
            <a:r>
              <a:rPr kumimoji="1" lang="ja-JP" altLang="en-US" sz="2000" dirty="0" smtClean="0">
                <a:latin typeface="+mn-ea"/>
              </a:rPr>
              <a:t>そこで、すでに公開されている情報に、</a:t>
            </a:r>
            <a:r>
              <a:rPr kumimoji="1" lang="ja-JP" altLang="en-US" sz="2000" dirty="0"/>
              <a:t>二次利用可能なデータとして利用を許可</a:t>
            </a:r>
            <a:r>
              <a:rPr kumimoji="1" lang="ja-JP" altLang="en-US" sz="2000" dirty="0" smtClean="0"/>
              <a:t>するような利用ルールを</a:t>
            </a:r>
            <a:r>
              <a:rPr kumimoji="1" lang="ja-JP" altLang="en-US" sz="2000" dirty="0"/>
              <a:t>つけること</a:t>
            </a:r>
            <a:r>
              <a:rPr kumimoji="1" lang="ja-JP" altLang="en-US" sz="2000" dirty="0" smtClean="0"/>
              <a:t>で、</a:t>
            </a:r>
            <a:r>
              <a:rPr kumimoji="1" lang="ja-JP" altLang="en-US" sz="2000" dirty="0" smtClean="0">
                <a:latin typeface="+mn-ea"/>
              </a:rPr>
              <a:t>オープンデータとすることができます。</a:t>
            </a:r>
            <a:endParaRPr kumimoji="1" lang="ja-JP" altLang="en-US" sz="2000" dirty="0">
              <a:latin typeface="+mn-ea"/>
            </a:endParaRP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6</a:t>
            </a:fld>
            <a:endParaRPr kumimoji="1" lang="ja-JP" altLang="en-US" dirty="0"/>
          </a:p>
        </p:txBody>
      </p:sp>
      <p:sp>
        <p:nvSpPr>
          <p:cNvPr id="53" name="吹き出し: 角を丸めた四角形 6">
            <a:extLst>
              <a:ext uri="{FF2B5EF4-FFF2-40B4-BE49-F238E27FC236}">
                <a16:creationId xmlns:a16="http://schemas.microsoft.com/office/drawing/2014/main" id="{29B23DFA-4BA6-4853-9E84-6FECE6F03694}"/>
              </a:ext>
            </a:extLst>
          </p:cNvPr>
          <p:cNvSpPr/>
          <p:nvPr/>
        </p:nvSpPr>
        <p:spPr>
          <a:xfrm>
            <a:off x="2411760" y="2204864"/>
            <a:ext cx="5760640" cy="1512168"/>
          </a:xfrm>
          <a:prstGeom prst="wedgeRoundRectCallout">
            <a:avLst>
              <a:gd name="adj1" fmla="val -53650"/>
              <a:gd name="adj2" fmla="val -2596"/>
              <a:gd name="adj3" fmla="val 16667"/>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sp>
        <p:nvSpPr>
          <p:cNvPr id="54" name="テキスト ボックス 53"/>
          <p:cNvSpPr txBox="1"/>
          <p:nvPr/>
        </p:nvSpPr>
        <p:spPr>
          <a:xfrm>
            <a:off x="3923928" y="2420888"/>
            <a:ext cx="576064" cy="936104"/>
          </a:xfrm>
          <a:prstGeom prst="rect">
            <a:avLst/>
          </a:prstGeom>
          <a:noFill/>
          <a:ln>
            <a:noFill/>
          </a:ln>
        </p:spPr>
        <p:txBody>
          <a:bodyPr wrap="square" rtlCol="0" anchor="ctr">
            <a:noAutofit/>
          </a:bodyPr>
          <a:lstStyle/>
          <a:p>
            <a:pPr algn="ctr"/>
            <a:r>
              <a:rPr kumimoji="1" lang="ja-JP" altLang="en-US" sz="4000" b="1" dirty="0" smtClean="0">
                <a:solidFill>
                  <a:schemeClr val="accent6">
                    <a:lumMod val="75000"/>
                  </a:schemeClr>
                </a:solidFill>
                <a:latin typeface="+mn-ea"/>
              </a:rPr>
              <a:t>＋</a:t>
            </a:r>
            <a:endParaRPr kumimoji="1" lang="en-US" altLang="ja-JP" sz="4000" b="1" dirty="0" smtClean="0">
              <a:solidFill>
                <a:schemeClr val="accent6">
                  <a:lumMod val="75000"/>
                </a:schemeClr>
              </a:solidFill>
              <a:latin typeface="+mn-ea"/>
            </a:endParaRPr>
          </a:p>
        </p:txBody>
      </p:sp>
      <p:sp>
        <p:nvSpPr>
          <p:cNvPr id="55" name="右矢印 54"/>
          <p:cNvSpPr/>
          <p:nvPr/>
        </p:nvSpPr>
        <p:spPr>
          <a:xfrm>
            <a:off x="5940152" y="263691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6" name="グループ化 55"/>
          <p:cNvGrpSpPr/>
          <p:nvPr/>
        </p:nvGrpSpPr>
        <p:grpSpPr>
          <a:xfrm>
            <a:off x="2627784" y="2636912"/>
            <a:ext cx="1152128" cy="648072"/>
            <a:chOff x="1547664" y="1340768"/>
            <a:chExt cx="1152128" cy="648072"/>
          </a:xfrm>
        </p:grpSpPr>
        <p:sp>
          <p:nvSpPr>
            <p:cNvPr id="57" name="メモ 56"/>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8" name="テキスト ボックス 57"/>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smtClean="0">
                  <a:cs typeface="Meiryo UI" panose="020B0604030504040204" pitchFamily="50" charset="-128"/>
                </a:rPr>
                <a:t>公開情報</a:t>
              </a:r>
              <a:endParaRPr lang="ja-JP" altLang="en-US" sz="1800" dirty="0">
                <a:cs typeface="Meiryo UI" panose="020B0604030504040204" pitchFamily="50" charset="-128"/>
              </a:endParaRPr>
            </a:p>
          </p:txBody>
        </p:sp>
      </p:grpSp>
      <p:sp>
        <p:nvSpPr>
          <p:cNvPr id="59" name="縦巻き 58"/>
          <p:cNvSpPr/>
          <p:nvPr/>
        </p:nvSpPr>
        <p:spPr>
          <a:xfrm>
            <a:off x="4427984" y="2348880"/>
            <a:ext cx="1440160" cy="1224136"/>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60" name="テキスト ボックス 59"/>
          <p:cNvSpPr txBox="1"/>
          <p:nvPr/>
        </p:nvSpPr>
        <p:spPr>
          <a:xfrm>
            <a:off x="4499992" y="2708920"/>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smtClean="0">
                <a:cs typeface="Meiryo UI" panose="020B0604030504040204" pitchFamily="50" charset="-128"/>
              </a:rPr>
              <a:t>利用ルール</a:t>
            </a:r>
            <a:endParaRPr lang="en-US" altLang="ja-JP" sz="1800" dirty="0" smtClean="0">
              <a:cs typeface="Meiryo UI" panose="020B0604030504040204" pitchFamily="50" charset="-128"/>
            </a:endParaRPr>
          </a:p>
          <a:p>
            <a:pPr algn="ctr"/>
            <a:r>
              <a:rPr lang="en-US" altLang="ja-JP" sz="1800" dirty="0" smtClean="0">
                <a:cs typeface="Meiryo UI" panose="020B0604030504040204" pitchFamily="50" charset="-128"/>
              </a:rPr>
              <a:t>(</a:t>
            </a:r>
            <a:r>
              <a:rPr lang="ja-JP" altLang="en-US" sz="1800" dirty="0" smtClean="0">
                <a:cs typeface="Meiryo UI" panose="020B0604030504040204" pitchFamily="50" charset="-128"/>
              </a:rPr>
              <a:t>利用規約</a:t>
            </a:r>
            <a:r>
              <a:rPr lang="en-US" altLang="ja-JP" sz="1800" dirty="0" smtClean="0">
                <a:cs typeface="Meiryo UI" panose="020B0604030504040204" pitchFamily="50" charset="-128"/>
              </a:rPr>
              <a:t>)</a:t>
            </a:r>
            <a:endParaRPr lang="ja-JP" altLang="en-US" sz="1800" dirty="0">
              <a:cs typeface="Meiryo UI" panose="020B0604030504040204" pitchFamily="50" charset="-128"/>
            </a:endParaRPr>
          </a:p>
        </p:txBody>
      </p:sp>
      <p:sp>
        <p:nvSpPr>
          <p:cNvPr id="61" name="楕円 60"/>
          <p:cNvSpPr/>
          <p:nvPr/>
        </p:nvSpPr>
        <p:spPr>
          <a:xfrm>
            <a:off x="6372200" y="2564904"/>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grpSp>
        <p:nvGrpSpPr>
          <p:cNvPr id="25" name="グループ化 24"/>
          <p:cNvGrpSpPr>
            <a:grpSpLocks noChangeAspect="1"/>
          </p:cNvGrpSpPr>
          <p:nvPr/>
        </p:nvGrpSpPr>
        <p:grpSpPr>
          <a:xfrm>
            <a:off x="7284452" y="2006572"/>
            <a:ext cx="743932" cy="630340"/>
            <a:chOff x="4688138" y="1286492"/>
            <a:chExt cx="3600400" cy="3050652"/>
          </a:xfrm>
        </p:grpSpPr>
        <p:sp>
          <p:nvSpPr>
            <p:cNvPr id="26" name="楕円 25"/>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7" name="正方形/長方形 26"/>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楕円 30"/>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23" name="テキスト ボックス 22">
            <a:extLst>
              <a:ext uri="{FF2B5EF4-FFF2-40B4-BE49-F238E27FC236}">
                <a16:creationId xmlns:a16="http://schemas.microsoft.com/office/drawing/2014/main" id="{BB7576AF-133C-4383-BB07-4F6F3CBDB020}"/>
              </a:ext>
            </a:extLst>
          </p:cNvPr>
          <p:cNvSpPr txBox="1"/>
          <p:nvPr/>
        </p:nvSpPr>
        <p:spPr>
          <a:xfrm>
            <a:off x="35496" y="6488036"/>
            <a:ext cx="8856984"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引用：深川市ホームページ</a:t>
            </a:r>
            <a:r>
              <a:rPr lang="en-US" altLang="ja-JP" dirty="0"/>
              <a:t>&lt;https://www.city.fukagawa.lg.jp/cms/section/shimin/dbj8cg0000003fr6.html&gt;</a:t>
            </a:r>
            <a:endParaRPr lang="ja-JP" altLang="en-US" dirty="0"/>
          </a:p>
        </p:txBody>
      </p:sp>
    </p:spTree>
    <p:extLst>
      <p:ext uri="{BB962C8B-B14F-4D97-AF65-F5344CB8AC3E}">
        <p14:creationId xmlns:p14="http://schemas.microsoft.com/office/powerpoint/2010/main" val="40239078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7</a:t>
            </a:fld>
            <a:endParaRPr kumimoji="1" lang="ja-JP" altLang="en-US"/>
          </a:p>
        </p:txBody>
      </p:sp>
      <p:sp>
        <p:nvSpPr>
          <p:cNvPr id="5" name="角丸四角形 4"/>
          <p:cNvSpPr/>
          <p:nvPr/>
        </p:nvSpPr>
        <p:spPr>
          <a:xfrm>
            <a:off x="107504" y="263691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smtClean="0">
                <a:solidFill>
                  <a:schemeClr val="bg1"/>
                </a:solidFill>
                <a:latin typeface="+mn-ea"/>
                <a:cs typeface="メイリオ" panose="020B0604030504040204" pitchFamily="50" charset="-128"/>
              </a:rPr>
              <a:t>業務担当課</a:t>
            </a:r>
            <a:endParaRPr lang="en-US" altLang="ja-JP" sz="1600" b="1" dirty="0" smtClean="0">
              <a:solidFill>
                <a:schemeClr val="bg1"/>
              </a:solidFill>
              <a:latin typeface="+mn-ea"/>
              <a:cs typeface="メイリオ" panose="020B0604030504040204" pitchFamily="50" charset="-128"/>
            </a:endParaRPr>
          </a:p>
          <a:p>
            <a:pPr algn="ctr">
              <a:defRPr/>
            </a:pPr>
            <a:r>
              <a:rPr lang="ja-JP" altLang="en-US" sz="1600" b="1" dirty="0" smtClean="0">
                <a:solidFill>
                  <a:schemeClr val="bg1"/>
                </a:solidFill>
                <a:latin typeface="+mn-ea"/>
                <a:cs typeface="メイリオ" panose="020B0604030504040204" pitchFamily="50" charset="-128"/>
              </a:rPr>
              <a:t>（データ保有部署）</a:t>
            </a:r>
            <a:endParaRPr lang="ja-JP" altLang="en-US" sz="1600" b="1" dirty="0">
              <a:solidFill>
                <a:schemeClr val="bg1"/>
              </a:solidFill>
              <a:latin typeface="+mn-ea"/>
              <a:cs typeface="メイリオ" panose="020B0604030504040204" pitchFamily="50" charset="-128"/>
            </a:endParaRPr>
          </a:p>
        </p:txBody>
      </p:sp>
      <p:sp>
        <p:nvSpPr>
          <p:cNvPr id="6" name="角丸四角形 5"/>
          <p:cNvSpPr/>
          <p:nvPr/>
        </p:nvSpPr>
        <p:spPr>
          <a:xfrm>
            <a:off x="3361936" y="2492896"/>
            <a:ext cx="1944216"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オープンデータ</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とりまとめ</a:t>
            </a:r>
            <a:r>
              <a:rPr lang="ja-JP" altLang="en-US" sz="1600" b="1" dirty="0" smtClean="0">
                <a:solidFill>
                  <a:schemeClr val="bg1"/>
                </a:solidFill>
                <a:latin typeface="+mn-ea"/>
                <a:cs typeface="メイリオ" panose="020B0604030504040204" pitchFamily="50" charset="-128"/>
              </a:rPr>
              <a:t>部署</a:t>
            </a:r>
            <a:endParaRPr lang="en-US" altLang="ja-JP" sz="1600" b="1" dirty="0" smtClean="0">
              <a:solidFill>
                <a:schemeClr val="bg1"/>
              </a:solidFill>
              <a:latin typeface="+mn-ea"/>
              <a:cs typeface="メイリオ" panose="020B0604030504040204" pitchFamily="50" charset="-128"/>
            </a:endParaRPr>
          </a:p>
          <a:p>
            <a:pPr algn="ctr"/>
            <a:r>
              <a:rPr lang="ja-JP" altLang="en-US" sz="1600" b="1" dirty="0" smtClean="0">
                <a:solidFill>
                  <a:schemeClr val="bg1"/>
                </a:solidFill>
                <a:latin typeface="+mn-ea"/>
                <a:cs typeface="メイリオ" panose="020B0604030504040204" pitchFamily="50" charset="-128"/>
              </a:rPr>
              <a:t>（情報システム課など）</a:t>
            </a:r>
            <a:endParaRPr lang="en-US" altLang="ja-JP" sz="1600" b="1" dirty="0">
              <a:solidFill>
                <a:schemeClr val="bg1"/>
              </a:solidFill>
              <a:latin typeface="+mn-ea"/>
              <a:cs typeface="メイリオ" panose="020B0604030504040204" pitchFamily="50" charset="-128"/>
            </a:endParaRPr>
          </a:p>
        </p:txBody>
      </p:sp>
      <p:sp>
        <p:nvSpPr>
          <p:cNvPr id="7" name="角丸四角形 6"/>
          <p:cNvSpPr/>
          <p:nvPr/>
        </p:nvSpPr>
        <p:spPr>
          <a:xfrm>
            <a:off x="6876256" y="2492896"/>
            <a:ext cx="2088232"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サイト</a:t>
            </a:r>
          </a:p>
        </p:txBody>
      </p:sp>
      <p:sp>
        <p:nvSpPr>
          <p:cNvPr id="9" name="角丸四角形 8"/>
          <p:cNvSpPr/>
          <p:nvPr/>
        </p:nvSpPr>
        <p:spPr>
          <a:xfrm>
            <a:off x="121576" y="407707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smtClean="0">
                <a:solidFill>
                  <a:schemeClr val="bg1"/>
                </a:solidFill>
                <a:latin typeface="+mn-ea"/>
                <a:cs typeface="メイリオ" panose="020B0604030504040204" pitchFamily="50" charset="-128"/>
              </a:rPr>
              <a:t>業務担当課</a:t>
            </a:r>
            <a:endParaRPr lang="en-US" altLang="ja-JP" sz="1600" b="1" dirty="0" smtClean="0">
              <a:solidFill>
                <a:schemeClr val="bg1"/>
              </a:solidFill>
              <a:latin typeface="+mn-ea"/>
              <a:cs typeface="メイリオ" panose="020B0604030504040204" pitchFamily="50" charset="-128"/>
            </a:endParaRPr>
          </a:p>
          <a:p>
            <a:pPr algn="ctr">
              <a:defRPr/>
            </a:pPr>
            <a:r>
              <a:rPr lang="ja-JP" altLang="en-US" sz="1600" b="1" dirty="0" smtClean="0">
                <a:solidFill>
                  <a:schemeClr val="bg1"/>
                </a:solidFill>
                <a:latin typeface="+mn-ea"/>
                <a:cs typeface="メイリオ" panose="020B0604030504040204" pitchFamily="50" charset="-128"/>
              </a:rPr>
              <a:t>（データ保有部署）</a:t>
            </a:r>
            <a:endParaRPr lang="ja-JP" altLang="en-US" sz="1600" b="1" dirty="0">
              <a:solidFill>
                <a:schemeClr val="bg1"/>
              </a:solidFill>
              <a:latin typeface="+mn-ea"/>
              <a:cs typeface="メイリオ" panose="020B0604030504040204" pitchFamily="50" charset="-128"/>
            </a:endParaRPr>
          </a:p>
        </p:txBody>
      </p:sp>
      <p:grpSp>
        <p:nvGrpSpPr>
          <p:cNvPr id="33" name="グループ化 32"/>
          <p:cNvGrpSpPr/>
          <p:nvPr/>
        </p:nvGrpSpPr>
        <p:grpSpPr>
          <a:xfrm>
            <a:off x="7020272" y="3645024"/>
            <a:ext cx="864096" cy="504056"/>
            <a:chOff x="7884368" y="2780928"/>
            <a:chExt cx="864096" cy="504056"/>
          </a:xfrm>
        </p:grpSpPr>
        <p:sp>
          <p:nvSpPr>
            <p:cNvPr id="17" name="メモ 16"/>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18" name="テキスト ボックス 17"/>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smtClean="0">
                  <a:cs typeface="Meiryo UI" panose="020B0604030504040204" pitchFamily="50" charset="-128"/>
                </a:rPr>
                <a:t>オープン</a:t>
              </a:r>
              <a:endParaRPr lang="en-US" altLang="ja-JP" sz="1400" dirty="0" smtClean="0">
                <a:cs typeface="Meiryo UI" panose="020B0604030504040204" pitchFamily="50" charset="-128"/>
              </a:endParaRPr>
            </a:p>
            <a:p>
              <a:pPr algn="ctr"/>
              <a:r>
                <a:rPr lang="ja-JP" altLang="en-US" sz="1400" dirty="0" smtClean="0">
                  <a:cs typeface="Meiryo UI" panose="020B0604030504040204" pitchFamily="50" charset="-128"/>
                </a:rPr>
                <a:t>データ</a:t>
              </a:r>
              <a:endParaRPr lang="ja-JP" altLang="en-US" sz="1400" dirty="0">
                <a:cs typeface="Meiryo UI" panose="020B0604030504040204" pitchFamily="50" charset="-128"/>
              </a:endParaRPr>
            </a:p>
          </p:txBody>
        </p:sp>
      </p:grpSp>
      <p:cxnSp>
        <p:nvCxnSpPr>
          <p:cNvPr id="23" name="直線矢印コネクタ 22"/>
          <p:cNvCxnSpPr/>
          <p:nvPr/>
        </p:nvCxnSpPr>
        <p:spPr bwMode="auto">
          <a:xfrm>
            <a:off x="5436096" y="2852936"/>
            <a:ext cx="1296144" cy="0"/>
          </a:xfrm>
          <a:prstGeom prst="straightConnector1">
            <a:avLst/>
          </a:pr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24" name="正方形/長方形 23"/>
          <p:cNvSpPr/>
          <p:nvPr/>
        </p:nvSpPr>
        <p:spPr>
          <a:xfrm>
            <a:off x="5436096" y="3140968"/>
            <a:ext cx="1512168" cy="1656184"/>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smtClean="0">
                <a:latin typeface="+mn-ea"/>
                <a:cs typeface="Meiryo UI" panose="020B0604030504040204" pitchFamily="50" charset="-128"/>
              </a:rPr>
              <a:t>サイトの整備</a:t>
            </a:r>
            <a:endParaRPr kumimoji="1" lang="en-US" altLang="ja-JP" sz="1600" dirty="0" smtClean="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smtClean="0">
                <a:latin typeface="+mn-ea"/>
                <a:cs typeface="Meiryo UI" panose="020B0604030504040204" pitchFamily="50" charset="-128"/>
              </a:rPr>
              <a:t>利用ルールの整備</a:t>
            </a:r>
            <a:endParaRPr kumimoji="1" lang="en-US" altLang="ja-JP" sz="1600" dirty="0" smtClean="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smtClean="0">
                <a:latin typeface="+mn-ea"/>
                <a:cs typeface="Meiryo UI" panose="020B0604030504040204" pitchFamily="50" charset="-128"/>
              </a:rPr>
              <a:t>オープンデータの掲載</a:t>
            </a:r>
            <a:endParaRPr kumimoji="1" lang="en-US" altLang="ja-JP" sz="1600" dirty="0" smtClean="0">
              <a:latin typeface="+mn-ea"/>
              <a:cs typeface="Meiryo UI" panose="020B0604030504040204" pitchFamily="50" charset="-128"/>
            </a:endParaRPr>
          </a:p>
          <a:p>
            <a:pPr algn="r" defTabSz="914400"/>
            <a:r>
              <a:rPr kumimoji="1" lang="ja-JP" altLang="en-US" sz="1600" dirty="0" smtClean="0">
                <a:latin typeface="+mn-ea"/>
                <a:cs typeface="Meiryo UI" panose="020B0604030504040204" pitchFamily="50" charset="-128"/>
              </a:rPr>
              <a:t>・・・</a:t>
            </a:r>
            <a:endParaRPr kumimoji="1" lang="en-US" altLang="ja-JP" sz="1600" dirty="0" smtClean="0">
              <a:latin typeface="+mn-ea"/>
              <a:cs typeface="Meiryo UI" panose="020B0604030504040204" pitchFamily="50" charset="-128"/>
            </a:endParaRPr>
          </a:p>
        </p:txBody>
      </p:sp>
      <p:sp>
        <p:nvSpPr>
          <p:cNvPr id="25" name="正方形/長方形 24"/>
          <p:cNvSpPr/>
          <p:nvPr/>
        </p:nvSpPr>
        <p:spPr>
          <a:xfrm>
            <a:off x="7020272" y="2852936"/>
            <a:ext cx="1800200" cy="504056"/>
          </a:xfrm>
          <a:prstGeom prst="rect">
            <a:avLst/>
          </a:prstGeom>
          <a:noFill/>
          <a:ln>
            <a:noFill/>
          </a:ln>
        </p:spPr>
        <p:txBody>
          <a:bodyPr wrap="none" lIns="90000" tIns="46800" rIns="90000" bIns="46800" rtlCol="0" anchor="ctr">
            <a:noAutofit/>
          </a:bodyPr>
          <a:lstStyle/>
          <a:p>
            <a:pPr algn="ctr" defTabSz="914400"/>
            <a:r>
              <a:rPr kumimoji="1" lang="ja-JP" altLang="en-US" sz="1400" dirty="0">
                <a:solidFill>
                  <a:schemeClr val="bg1"/>
                </a:solidFill>
                <a:latin typeface="+mn-ea"/>
                <a:cs typeface="Meiryo UI" panose="020B0604030504040204" pitchFamily="50" charset="-128"/>
              </a:rPr>
              <a:t>自治体</a:t>
            </a:r>
            <a:r>
              <a:rPr kumimoji="1" lang="ja-JP" altLang="en-US" sz="1400" dirty="0" smtClean="0">
                <a:solidFill>
                  <a:schemeClr val="bg1"/>
                </a:solidFill>
                <a:latin typeface="+mn-ea"/>
                <a:cs typeface="Meiryo UI" panose="020B0604030504040204" pitchFamily="50" charset="-128"/>
              </a:rPr>
              <a:t>ホームページや</a:t>
            </a:r>
            <a:endParaRPr kumimoji="1" lang="en-US" altLang="ja-JP" sz="1400" dirty="0" smtClean="0">
              <a:solidFill>
                <a:schemeClr val="bg1"/>
              </a:solidFill>
              <a:latin typeface="+mn-ea"/>
              <a:cs typeface="Meiryo UI" panose="020B0604030504040204" pitchFamily="50" charset="-128"/>
            </a:endParaRPr>
          </a:p>
          <a:p>
            <a:pPr algn="ctr" defTabSz="914400"/>
            <a:r>
              <a:rPr lang="ja-JP" altLang="en-US" sz="1400" dirty="0" smtClean="0">
                <a:solidFill>
                  <a:schemeClr val="bg1"/>
                </a:solidFill>
                <a:latin typeface="+mn-ea"/>
                <a:cs typeface="Meiryo UI" panose="020B0604030504040204" pitchFamily="50" charset="-128"/>
              </a:rPr>
              <a:t>オープンデータ専用サイト</a:t>
            </a:r>
            <a:endParaRPr kumimoji="1" lang="en-US" altLang="ja-JP" sz="1400" dirty="0" smtClean="0">
              <a:solidFill>
                <a:schemeClr val="bg1"/>
              </a:solidFill>
              <a:latin typeface="+mn-ea"/>
              <a:cs typeface="Meiryo UI" panose="020B0604030504040204" pitchFamily="50" charset="-128"/>
            </a:endParaRPr>
          </a:p>
        </p:txBody>
      </p:sp>
      <p:sp>
        <p:nvSpPr>
          <p:cNvPr id="32" name="大かっこ 31"/>
          <p:cNvSpPr/>
          <p:nvPr/>
        </p:nvSpPr>
        <p:spPr>
          <a:xfrm>
            <a:off x="7020272" y="2852936"/>
            <a:ext cx="1800200" cy="576064"/>
          </a:xfrm>
          <a:prstGeom prst="bracketPair">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nvGrpSpPr>
          <p:cNvPr id="38" name="グループ化 37"/>
          <p:cNvGrpSpPr/>
          <p:nvPr/>
        </p:nvGrpSpPr>
        <p:grpSpPr>
          <a:xfrm>
            <a:off x="7956376" y="3645024"/>
            <a:ext cx="864096" cy="504056"/>
            <a:chOff x="7884368" y="2780928"/>
            <a:chExt cx="864096" cy="504056"/>
          </a:xfrm>
        </p:grpSpPr>
        <p:sp>
          <p:nvSpPr>
            <p:cNvPr id="39" name="メモ 38"/>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smtClean="0">
                  <a:cs typeface="Meiryo UI" panose="020B0604030504040204" pitchFamily="50" charset="-128"/>
                </a:rPr>
                <a:t>オープン</a:t>
              </a:r>
              <a:endParaRPr lang="en-US" altLang="ja-JP" sz="1400" dirty="0" smtClean="0">
                <a:cs typeface="Meiryo UI" panose="020B0604030504040204" pitchFamily="50" charset="-128"/>
              </a:endParaRPr>
            </a:p>
            <a:p>
              <a:pPr algn="ctr"/>
              <a:r>
                <a:rPr lang="ja-JP" altLang="en-US" sz="1400" dirty="0" smtClean="0">
                  <a:cs typeface="Meiryo UI" panose="020B0604030504040204" pitchFamily="50" charset="-128"/>
                </a:rPr>
                <a:t>データ</a:t>
              </a:r>
              <a:endParaRPr lang="ja-JP" altLang="en-US" sz="1400" dirty="0">
                <a:cs typeface="Meiryo UI" panose="020B0604030504040204" pitchFamily="50" charset="-128"/>
              </a:endParaRPr>
            </a:p>
          </p:txBody>
        </p:sp>
      </p:grpSp>
      <p:sp>
        <p:nvSpPr>
          <p:cNvPr id="41" name="テキスト ボックス 40"/>
          <p:cNvSpPr txBox="1"/>
          <p:nvPr/>
        </p:nvSpPr>
        <p:spPr>
          <a:xfrm>
            <a:off x="107504" y="836712"/>
            <a:ext cx="8784976" cy="792088"/>
          </a:xfrm>
          <a:prstGeom prst="rect">
            <a:avLst/>
          </a:prstGeom>
          <a:noFill/>
          <a:ln>
            <a:noFill/>
          </a:ln>
        </p:spPr>
        <p:txBody>
          <a:bodyPr wrap="square" rtlCol="0" anchor="t">
            <a:noAutofit/>
          </a:bodyPr>
          <a:lstStyle/>
          <a:p>
            <a:r>
              <a:rPr kumimoji="1" lang="ja-JP" altLang="en-US" sz="2000" dirty="0">
                <a:latin typeface="+mn-ea"/>
              </a:rPr>
              <a:t>オープンデータは、業務担当課と、</a:t>
            </a:r>
            <a:r>
              <a:rPr kumimoji="1" lang="ja-JP" altLang="en-US" sz="2000" dirty="0" smtClean="0">
                <a:latin typeface="+mn-ea"/>
              </a:rPr>
              <a:t>オープンデータとりまとめ部署が、連携して進めていく</a:t>
            </a:r>
            <a:r>
              <a:rPr kumimoji="1" lang="en-US" altLang="ja-JP" sz="2000" dirty="0" smtClean="0">
                <a:latin typeface="+mn-ea"/>
              </a:rPr>
              <a:t/>
            </a:r>
            <a:br>
              <a:rPr kumimoji="1" lang="en-US" altLang="ja-JP" sz="2000" dirty="0" smtClean="0">
                <a:latin typeface="+mn-ea"/>
              </a:rPr>
            </a:br>
            <a:r>
              <a:rPr kumimoji="1" lang="ja-JP" altLang="en-US" sz="2000" dirty="0" smtClean="0">
                <a:latin typeface="+mn-ea"/>
              </a:rPr>
              <a:t>ことが重要です。</a:t>
            </a:r>
            <a:endParaRPr kumimoji="1" lang="en-US" altLang="ja-JP" sz="2000" dirty="0" smtClean="0">
              <a:latin typeface="+mn-ea"/>
            </a:endParaRPr>
          </a:p>
          <a:p>
            <a:endParaRPr kumimoji="1" lang="ja-JP" altLang="en-US" sz="2000" dirty="0">
              <a:latin typeface="+mn-ea"/>
            </a:endParaRPr>
          </a:p>
          <a:p>
            <a:endParaRPr kumimoji="1" lang="ja-JP" altLang="en-US" sz="2000" dirty="0">
              <a:latin typeface="+mn-ea"/>
            </a:endParaRPr>
          </a:p>
        </p:txBody>
      </p:sp>
      <p:sp>
        <p:nvSpPr>
          <p:cNvPr id="50" name="縦巻き 49"/>
          <p:cNvSpPr/>
          <p:nvPr/>
        </p:nvSpPr>
        <p:spPr>
          <a:xfrm>
            <a:off x="7164288" y="4293096"/>
            <a:ext cx="1584176" cy="648072"/>
          </a:xfrm>
          <a:prstGeom prst="verticalScroll">
            <a:avLst>
              <a:gd name="adj" fmla="val 22578"/>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1" name="テキスト ボックス 50"/>
          <p:cNvSpPr txBox="1"/>
          <p:nvPr/>
        </p:nvSpPr>
        <p:spPr>
          <a:xfrm>
            <a:off x="7380312" y="4437112"/>
            <a:ext cx="1152128" cy="288032"/>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smtClean="0">
                <a:cs typeface="Meiryo UI" panose="020B0604030504040204" pitchFamily="50" charset="-128"/>
              </a:rPr>
              <a:t>利用ルール</a:t>
            </a:r>
            <a:endParaRPr lang="en-US" altLang="ja-JP" sz="1800" dirty="0" smtClean="0">
              <a:cs typeface="Meiryo UI" panose="020B0604030504040204" pitchFamily="50" charset="-128"/>
            </a:endParaRPr>
          </a:p>
          <a:p>
            <a:pPr algn="ctr"/>
            <a:r>
              <a:rPr lang="en-US" altLang="ja-JP" sz="1800" dirty="0" smtClean="0">
                <a:cs typeface="Meiryo UI" panose="020B0604030504040204" pitchFamily="50" charset="-128"/>
              </a:rPr>
              <a:t>(</a:t>
            </a:r>
            <a:r>
              <a:rPr lang="ja-JP" altLang="en-US" sz="1800" dirty="0" smtClean="0">
                <a:cs typeface="Meiryo UI" panose="020B0604030504040204" pitchFamily="50" charset="-128"/>
              </a:rPr>
              <a:t>利用規約</a:t>
            </a:r>
            <a:r>
              <a:rPr lang="en-US" altLang="ja-JP" sz="1800" dirty="0" smtClean="0">
                <a:cs typeface="Meiryo UI" panose="020B0604030504040204" pitchFamily="50" charset="-128"/>
              </a:rPr>
              <a:t>)</a:t>
            </a:r>
            <a:endParaRPr lang="ja-JP" altLang="en-US" sz="1800" dirty="0">
              <a:cs typeface="Meiryo UI" panose="020B0604030504040204" pitchFamily="50" charset="-128"/>
            </a:endParaRPr>
          </a:p>
        </p:txBody>
      </p:sp>
      <p:sp>
        <p:nvSpPr>
          <p:cNvPr id="53" name="正方形/長方形 52"/>
          <p:cNvSpPr/>
          <p:nvPr/>
        </p:nvSpPr>
        <p:spPr>
          <a:xfrm>
            <a:off x="1907704" y="3140968"/>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smtClean="0">
                <a:latin typeface="+mn-ea"/>
                <a:cs typeface="Meiryo UI" panose="020B0604030504040204" pitchFamily="50" charset="-128"/>
              </a:rPr>
              <a:t>オープンデータの準備　　　・・・</a:t>
            </a:r>
            <a:endParaRPr kumimoji="1" lang="en-US" altLang="ja-JP" sz="1600" dirty="0" smtClean="0">
              <a:latin typeface="+mn-ea"/>
              <a:cs typeface="Meiryo UI" panose="020B0604030504040204" pitchFamily="50" charset="-128"/>
            </a:endParaRPr>
          </a:p>
        </p:txBody>
      </p:sp>
      <p:sp>
        <p:nvSpPr>
          <p:cNvPr id="34" name="吹き出し: 角を丸めた四角形 6">
            <a:extLst>
              <a:ext uri="{FF2B5EF4-FFF2-40B4-BE49-F238E27FC236}">
                <a16:creationId xmlns:a16="http://schemas.microsoft.com/office/drawing/2014/main" id="{29B23DFA-4BA6-4853-9E84-6FECE6F03694}"/>
              </a:ext>
            </a:extLst>
          </p:cNvPr>
          <p:cNvSpPr/>
          <p:nvPr/>
        </p:nvSpPr>
        <p:spPr>
          <a:xfrm>
            <a:off x="251520" y="5589240"/>
            <a:ext cx="2592288" cy="1008112"/>
          </a:xfrm>
          <a:prstGeom prst="wedgeRoundRectCallout">
            <a:avLst>
              <a:gd name="adj1" fmla="val -30986"/>
              <a:gd name="adj2" fmla="val -98108"/>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smtClean="0">
                <a:solidFill>
                  <a:schemeClr val="tx1"/>
                </a:solidFill>
                <a:latin typeface="+mn-ea"/>
              </a:rPr>
              <a:t>データを持っているのは、業務担当課。</a:t>
            </a:r>
            <a:endParaRPr kumimoji="1" lang="ja-JP" altLang="en-US" dirty="0">
              <a:solidFill>
                <a:schemeClr val="tx1"/>
              </a:solidFill>
              <a:latin typeface="+mn-ea"/>
            </a:endParaRPr>
          </a:p>
        </p:txBody>
      </p:sp>
      <p:sp>
        <p:nvSpPr>
          <p:cNvPr id="35" name="吹き出し: 角を丸めた四角形 6">
            <a:extLst>
              <a:ext uri="{FF2B5EF4-FFF2-40B4-BE49-F238E27FC236}">
                <a16:creationId xmlns:a16="http://schemas.microsoft.com/office/drawing/2014/main" id="{29B23DFA-4BA6-4853-9E84-6FECE6F03694}"/>
              </a:ext>
            </a:extLst>
          </p:cNvPr>
          <p:cNvSpPr/>
          <p:nvPr/>
        </p:nvSpPr>
        <p:spPr>
          <a:xfrm>
            <a:off x="3563888" y="5589240"/>
            <a:ext cx="3456384" cy="1008112"/>
          </a:xfrm>
          <a:prstGeom prst="wedgeRoundRectCallout">
            <a:avLst>
              <a:gd name="adj1" fmla="val -35410"/>
              <a:gd name="adj2" fmla="val -90819"/>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smtClean="0">
                <a:solidFill>
                  <a:schemeClr val="tx1"/>
                </a:solidFill>
                <a:latin typeface="+mn-ea"/>
              </a:rPr>
              <a:t>サイトの整備など、庁内でまとめて実施するもの</a:t>
            </a:r>
            <a:r>
              <a:rPr kumimoji="1" lang="ja-JP" altLang="en-US" dirty="0">
                <a:solidFill>
                  <a:schemeClr val="tx1"/>
                </a:solidFill>
                <a:latin typeface="+mn-ea"/>
              </a:rPr>
              <a:t>は、オープンデータとりまとめ</a:t>
            </a:r>
            <a:r>
              <a:rPr kumimoji="1" lang="ja-JP" altLang="en-US" dirty="0" smtClean="0">
                <a:solidFill>
                  <a:schemeClr val="tx1"/>
                </a:solidFill>
                <a:latin typeface="+mn-ea"/>
              </a:rPr>
              <a:t>部署が担当。</a:t>
            </a:r>
            <a:endParaRPr kumimoji="1" lang="ja-JP" altLang="en-US" dirty="0">
              <a:solidFill>
                <a:schemeClr val="tx1"/>
              </a:solidFill>
              <a:latin typeface="+mn-ea"/>
            </a:endParaRPr>
          </a:p>
        </p:txBody>
      </p:sp>
      <p:sp>
        <p:nvSpPr>
          <p:cNvPr id="36" name="正方形/長方形 35"/>
          <p:cNvSpPr/>
          <p:nvPr/>
        </p:nvSpPr>
        <p:spPr>
          <a:xfrm>
            <a:off x="323528" y="1916832"/>
            <a:ext cx="4176464"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smtClean="0">
                <a:solidFill>
                  <a:schemeClr val="lt1"/>
                </a:solidFill>
                <a:latin typeface="+mn-ea"/>
              </a:rPr>
              <a:t>庁内のオープンデータ作業の分担の例</a:t>
            </a:r>
            <a:endParaRPr kumimoji="1" lang="en-US" altLang="ja-JP" sz="2000" dirty="0">
              <a:solidFill>
                <a:schemeClr val="lt1"/>
              </a:solidFill>
              <a:latin typeface="+mn-ea"/>
            </a:endParaRPr>
          </a:p>
        </p:txBody>
      </p:sp>
      <p:grpSp>
        <p:nvGrpSpPr>
          <p:cNvPr id="11" name="グループ化 10"/>
          <p:cNvGrpSpPr/>
          <p:nvPr/>
        </p:nvGrpSpPr>
        <p:grpSpPr>
          <a:xfrm>
            <a:off x="971600" y="3284984"/>
            <a:ext cx="864096" cy="504056"/>
            <a:chOff x="-2628800" y="2276632"/>
            <a:chExt cx="864096" cy="504056"/>
          </a:xfrm>
        </p:grpSpPr>
        <p:sp>
          <p:nvSpPr>
            <p:cNvPr id="56" name="メモ 55"/>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7" name="テキスト ボックス 56"/>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smtClean="0">
                  <a:solidFill>
                    <a:schemeClr val="bg1"/>
                  </a:solidFill>
                  <a:cs typeface="Meiryo UI" panose="020B0604030504040204" pitchFamily="50" charset="-128"/>
                </a:rPr>
                <a:t>元データ</a:t>
              </a:r>
              <a:endParaRPr lang="ja-JP" altLang="en-US" sz="1400" dirty="0">
                <a:solidFill>
                  <a:schemeClr val="bg1"/>
                </a:solidFill>
                <a:cs typeface="Meiryo UI" panose="020B0604030504040204" pitchFamily="50" charset="-128"/>
              </a:endParaRPr>
            </a:p>
          </p:txBody>
        </p:sp>
      </p:grpSp>
      <p:grpSp>
        <p:nvGrpSpPr>
          <p:cNvPr id="58" name="グループ化 57"/>
          <p:cNvGrpSpPr/>
          <p:nvPr/>
        </p:nvGrpSpPr>
        <p:grpSpPr>
          <a:xfrm>
            <a:off x="1043608" y="4725144"/>
            <a:ext cx="864096" cy="504056"/>
            <a:chOff x="-2628800" y="2276632"/>
            <a:chExt cx="864096" cy="504056"/>
          </a:xfrm>
        </p:grpSpPr>
        <p:sp>
          <p:nvSpPr>
            <p:cNvPr id="59" name="メモ 58"/>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0" name="テキスト ボックス 59"/>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smtClean="0">
                  <a:solidFill>
                    <a:schemeClr val="bg1"/>
                  </a:solidFill>
                  <a:cs typeface="Meiryo UI" panose="020B0604030504040204" pitchFamily="50" charset="-128"/>
                </a:rPr>
                <a:t>元データ</a:t>
              </a:r>
              <a:endParaRPr lang="ja-JP" altLang="en-US" sz="1400" dirty="0">
                <a:solidFill>
                  <a:schemeClr val="bg1"/>
                </a:solidFill>
                <a:cs typeface="Meiryo UI" panose="020B0604030504040204" pitchFamily="50" charset="-128"/>
              </a:endParaRPr>
            </a:p>
          </p:txBody>
        </p:sp>
      </p:grpSp>
      <p:sp>
        <p:nvSpPr>
          <p:cNvPr id="13" name="フリーフォーム 12"/>
          <p:cNvSpPr/>
          <p:nvPr/>
        </p:nvSpPr>
        <p:spPr>
          <a:xfrm>
            <a:off x="1778000" y="2924944"/>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43" name="グループ化 42"/>
          <p:cNvGrpSpPr/>
          <p:nvPr/>
        </p:nvGrpSpPr>
        <p:grpSpPr>
          <a:xfrm>
            <a:off x="2051720" y="2564904"/>
            <a:ext cx="864096" cy="504056"/>
            <a:chOff x="7884368" y="2780928"/>
            <a:chExt cx="864096" cy="504056"/>
          </a:xfrm>
        </p:grpSpPr>
        <p:sp>
          <p:nvSpPr>
            <p:cNvPr id="44" name="メモ 4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5" name="テキスト ボックス 4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smtClean="0">
                  <a:cs typeface="Meiryo UI" panose="020B0604030504040204" pitchFamily="50" charset="-128"/>
                </a:rPr>
                <a:t>オープン</a:t>
              </a:r>
              <a:endParaRPr lang="en-US" altLang="ja-JP" sz="1400" dirty="0" smtClean="0">
                <a:cs typeface="Meiryo UI" panose="020B0604030504040204" pitchFamily="50" charset="-128"/>
              </a:endParaRPr>
            </a:p>
            <a:p>
              <a:pPr algn="ctr"/>
              <a:r>
                <a:rPr lang="ja-JP" altLang="en-US" sz="1400" dirty="0" smtClean="0">
                  <a:cs typeface="Meiryo UI" panose="020B0604030504040204" pitchFamily="50" charset="-128"/>
                </a:rPr>
                <a:t>データ</a:t>
              </a:r>
              <a:endParaRPr lang="ja-JP" altLang="en-US" sz="1400" dirty="0">
                <a:cs typeface="Meiryo UI" panose="020B0604030504040204" pitchFamily="50" charset="-128"/>
              </a:endParaRPr>
            </a:p>
          </p:txBody>
        </p:sp>
      </p:grpSp>
      <p:sp>
        <p:nvSpPr>
          <p:cNvPr id="61" name="正方形/長方形 60"/>
          <p:cNvSpPr/>
          <p:nvPr/>
        </p:nvSpPr>
        <p:spPr>
          <a:xfrm>
            <a:off x="1907704" y="4509120"/>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smtClean="0">
                <a:latin typeface="+mn-ea"/>
                <a:cs typeface="Meiryo UI" panose="020B0604030504040204" pitchFamily="50" charset="-128"/>
              </a:rPr>
              <a:t>オープンデータの準備　　　・・・</a:t>
            </a:r>
            <a:endParaRPr kumimoji="1" lang="en-US" altLang="ja-JP" sz="1600" dirty="0" smtClean="0">
              <a:latin typeface="+mn-ea"/>
              <a:cs typeface="Meiryo UI" panose="020B0604030504040204" pitchFamily="50" charset="-128"/>
            </a:endParaRPr>
          </a:p>
        </p:txBody>
      </p:sp>
      <p:sp>
        <p:nvSpPr>
          <p:cNvPr id="62" name="フリーフォーム 61"/>
          <p:cNvSpPr/>
          <p:nvPr/>
        </p:nvSpPr>
        <p:spPr>
          <a:xfrm>
            <a:off x="1778000" y="4293096"/>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63" name="グループ化 62"/>
          <p:cNvGrpSpPr/>
          <p:nvPr/>
        </p:nvGrpSpPr>
        <p:grpSpPr>
          <a:xfrm>
            <a:off x="2051720" y="3933056"/>
            <a:ext cx="864096" cy="504056"/>
            <a:chOff x="7884368" y="2780928"/>
            <a:chExt cx="864096" cy="504056"/>
          </a:xfrm>
        </p:grpSpPr>
        <p:sp>
          <p:nvSpPr>
            <p:cNvPr id="64" name="メモ 6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5" name="テキスト ボックス 6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smtClean="0">
                  <a:cs typeface="Meiryo UI" panose="020B0604030504040204" pitchFamily="50" charset="-128"/>
                </a:rPr>
                <a:t>オープン</a:t>
              </a:r>
              <a:endParaRPr lang="en-US" altLang="ja-JP" sz="1400" dirty="0" smtClean="0">
                <a:cs typeface="Meiryo UI" panose="020B0604030504040204" pitchFamily="50" charset="-128"/>
              </a:endParaRPr>
            </a:p>
            <a:p>
              <a:pPr algn="ctr"/>
              <a:r>
                <a:rPr lang="ja-JP" altLang="en-US" sz="1400" dirty="0" smtClean="0">
                  <a:cs typeface="Meiryo UI" panose="020B0604030504040204" pitchFamily="50" charset="-128"/>
                </a:rPr>
                <a:t>データ</a:t>
              </a:r>
              <a:endParaRPr lang="ja-JP" altLang="en-US" sz="1400" dirty="0">
                <a:cs typeface="Meiryo UI" panose="020B0604030504040204" pitchFamily="50" charset="-128"/>
              </a:endParaRPr>
            </a:p>
          </p:txBody>
        </p:sp>
      </p:grpSp>
    </p:spTree>
    <p:extLst>
      <p:ext uri="{BB962C8B-B14F-4D97-AF65-F5344CB8AC3E}">
        <p14:creationId xmlns:p14="http://schemas.microsoft.com/office/powerpoint/2010/main" val="30930908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4" name="額縁 33"/>
          <p:cNvSpPr/>
          <p:nvPr/>
        </p:nvSpPr>
        <p:spPr>
          <a:xfrm>
            <a:off x="5220072" y="3573016"/>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２章</a:t>
            </a:r>
            <a:endParaRPr lang="en-US" altLang="ja-JP" sz="2000" dirty="0">
              <a:latin typeface="+mn-ea"/>
            </a:endParaRPr>
          </a:p>
          <a:p>
            <a:pPr algn="ctr"/>
            <a:r>
              <a:rPr lang="ja-JP" altLang="en-US" sz="2000" dirty="0">
                <a:latin typeface="+mn-ea"/>
              </a:rPr>
              <a:t>オープンデータを公開するための</a:t>
            </a:r>
            <a:endParaRPr lang="en-US" altLang="ja-JP" sz="2000" dirty="0">
              <a:latin typeface="+mn-ea"/>
            </a:endParaRPr>
          </a:p>
          <a:p>
            <a:pPr algn="ctr"/>
            <a:r>
              <a:rPr lang="ja-JP" altLang="en-US" sz="2000" dirty="0">
                <a:latin typeface="+mn-ea"/>
              </a:rPr>
              <a:t>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8</a:t>
            </a:fld>
            <a:endParaRPr kumimoji="1" lang="ja-JP" altLang="en-US" dirty="0"/>
          </a:p>
        </p:txBody>
      </p:sp>
      <p:sp>
        <p:nvSpPr>
          <p:cNvPr id="27" name="テキスト ボックス 26"/>
          <p:cNvSpPr txBox="1"/>
          <p:nvPr/>
        </p:nvSpPr>
        <p:spPr>
          <a:xfrm>
            <a:off x="251520" y="2564904"/>
            <a:ext cx="7848872" cy="108012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solidFill>
                  <a:schemeClr val="tx1"/>
                </a:solidFill>
                <a:latin typeface="+mn-ea"/>
                <a:cs typeface="Meiryo UI" panose="020B0604030504040204" pitchFamily="50" charset="-128"/>
              </a:defRPr>
            </a:lvl1pPr>
          </a:lstStyle>
          <a:p>
            <a:pPr>
              <a:buFont typeface="Wingdings" panose="05000000000000000000" pitchFamily="2" charset="2"/>
              <a:buChar char="u"/>
            </a:pPr>
            <a:r>
              <a:rPr lang="ja-JP" altLang="en-US" dirty="0"/>
              <a:t>まず初めに、</a:t>
            </a:r>
            <a:endParaRPr lang="en-US" altLang="ja-JP" dirty="0"/>
          </a:p>
          <a:p>
            <a:pPr marL="449263" indent="0">
              <a:buNone/>
            </a:pPr>
            <a:r>
              <a:rPr lang="ja-JP" altLang="en-US" dirty="0" smtClean="0"/>
              <a:t>いま</a:t>
            </a:r>
            <a:r>
              <a:rPr lang="ja-JP" altLang="en-US" dirty="0"/>
              <a:t>ある情報</a:t>
            </a:r>
            <a:r>
              <a:rPr lang="ja-JP" altLang="en-US" dirty="0" smtClean="0"/>
              <a:t>を活かして最短</a:t>
            </a:r>
            <a:r>
              <a:rPr lang="ja-JP" altLang="en-US" dirty="0"/>
              <a:t>距離でオープンデータを公開するための作業や</a:t>
            </a:r>
            <a:r>
              <a:rPr lang="ja-JP" altLang="en-US" dirty="0" smtClean="0"/>
              <a:t>、</a:t>
            </a:r>
            <a:r>
              <a:rPr lang="en-US" altLang="ja-JP" dirty="0" smtClean="0"/>
              <a:t/>
            </a:r>
            <a:br>
              <a:rPr lang="en-US" altLang="ja-JP" dirty="0" smtClean="0"/>
            </a:br>
            <a:r>
              <a:rPr lang="ja-JP" altLang="en-US" dirty="0" smtClean="0"/>
              <a:t>より</a:t>
            </a:r>
            <a:r>
              <a:rPr lang="ja-JP" altLang="en-US" dirty="0"/>
              <a:t>使いやすいデータとするための作業などを、ご説明します。</a:t>
            </a:r>
            <a:endParaRPr lang="en-US" altLang="ja-JP" dirty="0"/>
          </a:p>
        </p:txBody>
      </p:sp>
      <p:sp>
        <p:nvSpPr>
          <p:cNvPr id="36" name="テキスト ボックス 35"/>
          <p:cNvSpPr txBox="1"/>
          <p:nvPr/>
        </p:nvSpPr>
        <p:spPr>
          <a:xfrm>
            <a:off x="251520" y="4725144"/>
            <a:ext cx="7848872"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u"/>
              <a:defRPr>
                <a:solidFill>
                  <a:schemeClr val="tx1"/>
                </a:solidFill>
                <a:latin typeface="+mn-ea"/>
                <a:cs typeface="Meiryo UI" panose="020B0604030504040204" pitchFamily="50" charset="-128"/>
              </a:defRPr>
            </a:lvl1pPr>
          </a:lstStyle>
          <a:p>
            <a:r>
              <a:rPr lang="ja-JP" altLang="en-US" dirty="0"/>
              <a:t>さらに、</a:t>
            </a:r>
            <a:endParaRPr lang="en-US" altLang="ja-JP" dirty="0"/>
          </a:p>
          <a:p>
            <a:pPr marL="449263" indent="0">
              <a:buNone/>
            </a:pPr>
            <a:r>
              <a:rPr lang="ja-JP" altLang="en-US" dirty="0" smtClean="0"/>
              <a:t>公開済み</a:t>
            </a:r>
            <a:r>
              <a:rPr lang="ja-JP" altLang="en-US" dirty="0"/>
              <a:t>のオープンデータの更新や、拡充など、継続的な取り組み内容についてご説明します。</a:t>
            </a:r>
            <a:endParaRPr lang="en-US" altLang="ja-JP" dirty="0"/>
          </a:p>
        </p:txBody>
      </p:sp>
      <p:sp>
        <p:nvSpPr>
          <p:cNvPr id="37" name="額縁 36"/>
          <p:cNvSpPr/>
          <p:nvPr/>
        </p:nvSpPr>
        <p:spPr>
          <a:xfrm>
            <a:off x="5220072" y="5445224"/>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３章</a:t>
            </a:r>
          </a:p>
          <a:p>
            <a:pPr algn="ctr"/>
            <a:r>
              <a:rPr lang="ja-JP" altLang="en-US" sz="2000" dirty="0">
                <a:latin typeface="+mn-ea"/>
              </a:rPr>
              <a:t>オープンデータを継続していくための</a:t>
            </a:r>
          </a:p>
          <a:p>
            <a:pPr algn="ctr"/>
            <a:r>
              <a:rPr lang="ja-JP" altLang="en-US" sz="2000" dirty="0">
                <a:latin typeface="+mn-ea"/>
              </a:rPr>
              <a:t>取り組み</a:t>
            </a:r>
          </a:p>
        </p:txBody>
      </p:sp>
      <p:sp>
        <p:nvSpPr>
          <p:cNvPr id="38" name="右矢印 37"/>
          <p:cNvSpPr/>
          <p:nvPr/>
        </p:nvSpPr>
        <p:spPr>
          <a:xfrm>
            <a:off x="4716016" y="3717032"/>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右矢印 38"/>
          <p:cNvSpPr/>
          <p:nvPr/>
        </p:nvSpPr>
        <p:spPr>
          <a:xfrm>
            <a:off x="4716016" y="5589240"/>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179512" y="908720"/>
            <a:ext cx="1440160" cy="864096"/>
          </a:xfrm>
          <a:prstGeom prst="rect">
            <a:avLst/>
          </a:prstGeom>
          <a:noFill/>
          <a:ln>
            <a:noFill/>
          </a:ln>
        </p:spPr>
        <p:txBody>
          <a:bodyPr wrap="none" rtlCol="0" anchor="ctr">
            <a:noAutofit/>
          </a:bodyPr>
          <a:lstStyle/>
          <a:p>
            <a:r>
              <a:rPr kumimoji="1" lang="ja-JP" altLang="en-US" sz="2000" dirty="0" smtClean="0">
                <a:latin typeface="+mn-ea"/>
              </a:rPr>
              <a:t>この研修では、</a:t>
            </a:r>
            <a:endParaRPr kumimoji="1" lang="ja-JP" altLang="en-US" sz="2000" dirty="0">
              <a:latin typeface="+mn-ea"/>
            </a:endParaRPr>
          </a:p>
        </p:txBody>
      </p:sp>
      <p:sp>
        <p:nvSpPr>
          <p:cNvPr id="11" name="角丸四角形 10"/>
          <p:cNvSpPr/>
          <p:nvPr/>
        </p:nvSpPr>
        <p:spPr>
          <a:xfrm>
            <a:off x="1763688" y="908720"/>
            <a:ext cx="2160240" cy="864096"/>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a:defRPr/>
            </a:pPr>
            <a:r>
              <a:rPr lang="ja-JP" altLang="en-US" sz="2000" dirty="0" smtClean="0">
                <a:solidFill>
                  <a:schemeClr val="bg1"/>
                </a:solidFill>
                <a:latin typeface="+mn-ea"/>
                <a:cs typeface="メイリオ" panose="020B0604030504040204" pitchFamily="50" charset="-128"/>
              </a:rPr>
              <a:t>業務担当課</a:t>
            </a:r>
            <a:endParaRPr lang="en-US" altLang="ja-JP" sz="2000" dirty="0" smtClean="0">
              <a:solidFill>
                <a:schemeClr val="bg1"/>
              </a:solidFill>
              <a:latin typeface="+mn-ea"/>
              <a:cs typeface="メイリオ" panose="020B0604030504040204" pitchFamily="50" charset="-128"/>
            </a:endParaRPr>
          </a:p>
          <a:p>
            <a:pPr algn="ctr">
              <a:defRPr/>
            </a:pPr>
            <a:r>
              <a:rPr lang="ja-JP" altLang="en-US" sz="2000" dirty="0" smtClean="0">
                <a:solidFill>
                  <a:schemeClr val="bg1"/>
                </a:solidFill>
                <a:latin typeface="+mn-ea"/>
                <a:cs typeface="メイリオ" panose="020B0604030504040204" pitchFamily="50" charset="-128"/>
              </a:rPr>
              <a:t>（データ保有部署）</a:t>
            </a:r>
            <a:endParaRPr lang="ja-JP" altLang="en-US" sz="2000" dirty="0">
              <a:solidFill>
                <a:schemeClr val="bg1"/>
              </a:solidFill>
              <a:latin typeface="+mn-ea"/>
              <a:cs typeface="メイリオ" panose="020B0604030504040204" pitchFamily="50" charset="-128"/>
            </a:endParaRPr>
          </a:p>
        </p:txBody>
      </p:sp>
      <p:sp>
        <p:nvSpPr>
          <p:cNvPr id="12" name="テキスト ボックス 11"/>
          <p:cNvSpPr txBox="1"/>
          <p:nvPr/>
        </p:nvSpPr>
        <p:spPr>
          <a:xfrm>
            <a:off x="3995936" y="908720"/>
            <a:ext cx="2592288" cy="864096"/>
          </a:xfrm>
          <a:prstGeom prst="rect">
            <a:avLst/>
          </a:prstGeom>
          <a:noFill/>
          <a:ln>
            <a:noFill/>
          </a:ln>
        </p:spPr>
        <p:txBody>
          <a:bodyPr wrap="none" rtlCol="0" anchor="ctr">
            <a:noAutofit/>
          </a:bodyPr>
          <a:lstStyle/>
          <a:p>
            <a:r>
              <a:rPr kumimoji="1" lang="ja-JP" altLang="en-US" sz="2000" dirty="0" smtClean="0">
                <a:latin typeface="+mn-ea"/>
              </a:rPr>
              <a:t>の方を中心に、</a:t>
            </a:r>
            <a:endParaRPr kumimoji="1" lang="ja-JP" altLang="en-US" sz="2000" dirty="0">
              <a:latin typeface="+mn-ea"/>
            </a:endParaRPr>
          </a:p>
        </p:txBody>
      </p:sp>
      <p:sp>
        <p:nvSpPr>
          <p:cNvPr id="13" name="テキスト ボックス 12"/>
          <p:cNvSpPr txBox="1"/>
          <p:nvPr/>
        </p:nvSpPr>
        <p:spPr>
          <a:xfrm>
            <a:off x="179512" y="1772816"/>
            <a:ext cx="2592288" cy="432048"/>
          </a:xfrm>
          <a:prstGeom prst="rect">
            <a:avLst/>
          </a:prstGeom>
          <a:noFill/>
          <a:ln>
            <a:noFill/>
          </a:ln>
        </p:spPr>
        <p:txBody>
          <a:bodyPr wrap="none" rtlCol="0" anchor="ctr">
            <a:noAutofit/>
          </a:bodyPr>
          <a:lstStyle/>
          <a:p>
            <a:r>
              <a:rPr kumimoji="1" lang="ja-JP" altLang="en-US" sz="2000" dirty="0" smtClean="0">
                <a:latin typeface="+mn-ea"/>
              </a:rPr>
              <a:t>についてご説明します。</a:t>
            </a:r>
            <a:endParaRPr kumimoji="1" lang="ja-JP" altLang="en-US" sz="2000" dirty="0">
              <a:latin typeface="+mn-ea"/>
            </a:endParaRPr>
          </a:p>
        </p:txBody>
      </p:sp>
      <p:sp>
        <p:nvSpPr>
          <p:cNvPr id="14" name="テキスト ボックス 13"/>
          <p:cNvSpPr txBox="1"/>
          <p:nvPr/>
        </p:nvSpPr>
        <p:spPr>
          <a:xfrm>
            <a:off x="5724128" y="908720"/>
            <a:ext cx="3240360"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defPPr>
              <a:defRPr lang="en-US"/>
            </a:defPPr>
            <a:lvl1pPr marL="261938" indent="-261938">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None/>
            </a:pPr>
            <a:r>
              <a:rPr lang="ja-JP" altLang="en-US" sz="2000" dirty="0">
                <a:solidFill>
                  <a:schemeClr val="tx1"/>
                </a:solidFill>
              </a:rPr>
              <a:t>オープンデータを公開する</a:t>
            </a:r>
            <a:r>
              <a:rPr lang="ja-JP" altLang="en-US" sz="2000" dirty="0" smtClean="0">
                <a:solidFill>
                  <a:schemeClr val="tx1"/>
                </a:solidFill>
              </a:rPr>
              <a:t>ために何をすればよいか</a:t>
            </a:r>
            <a:endParaRPr lang="en-US" altLang="ja-JP" sz="2000" dirty="0">
              <a:solidFill>
                <a:schemeClr val="tx1"/>
              </a:solidFill>
            </a:endParaRPr>
          </a:p>
        </p:txBody>
      </p:sp>
    </p:spTree>
    <p:extLst>
      <p:ext uri="{BB962C8B-B14F-4D97-AF65-F5344CB8AC3E}">
        <p14:creationId xmlns:p14="http://schemas.microsoft.com/office/powerpoint/2010/main" val="27928981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6082</Words>
  <Application>Microsoft Office PowerPoint</Application>
  <PresentationFormat>画面に合わせる (4:3)</PresentationFormat>
  <Paragraphs>833</Paragraphs>
  <Slides>56</Slides>
  <Notes>51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56</vt:i4>
      </vt:variant>
    </vt:vector>
  </HeadingPairs>
  <TitlesOfParts>
    <vt:vector size="65" baseType="lpstr">
      <vt:lpstr>HGP創英角ｺﾞｼｯｸUB</vt:lpstr>
      <vt:lpstr>Meiryo UI</vt:lpstr>
      <vt:lpstr>ＭＳ ゴシック</vt:lpstr>
      <vt:lpstr>メイリオ</vt:lpstr>
      <vt:lpstr>游ゴシック</vt:lpstr>
      <vt:lpstr>Arial</vt:lpstr>
      <vt:lpstr>Calibri</vt:lpstr>
      <vt:lpstr>Wingdings</vt:lpstr>
      <vt:lpstr>Office テーマ</vt:lpstr>
      <vt:lpstr>オープンデータ化支援研修</vt:lpstr>
      <vt:lpstr>PowerPoint プレゼンテーション</vt:lpstr>
      <vt:lpstr>PowerPoint プレゼンテーション</vt:lpstr>
      <vt:lpstr>１．はじめに</vt:lpstr>
      <vt:lpstr>１．はじめに</vt:lpstr>
      <vt:lpstr>１．はじめに</vt:lpstr>
      <vt:lpstr>１．はじめに</vt:lpstr>
      <vt:lpstr>１．はじめに</vt:lpstr>
      <vt:lpstr>１．はじめに</vt:lpstr>
      <vt:lpstr>PowerPoint プレゼンテーション</vt:lpstr>
      <vt:lpstr>PowerPoint プレゼンテーション</vt:lpstr>
      <vt:lpstr>２．オープンデータを公開するための基本的な作業</vt:lpstr>
      <vt:lpstr>２．オープンデータを公開するための基本的な作業</vt:lpstr>
      <vt:lpstr>(1) 利用ルールと一緒に公開する</vt:lpstr>
      <vt:lpstr>(1) 利用ルールと一緒に公開する</vt:lpstr>
      <vt:lpstr>(1) 利用ルールと一緒に公開する</vt:lpstr>
      <vt:lpstr>２．オープンデータを公開するための基本的な作業</vt:lpstr>
      <vt:lpstr>(2) 利用ルールを整備する</vt:lpstr>
      <vt:lpstr>(2) 利用ルールを整備する</vt:lpstr>
      <vt:lpstr>(2) 利用ルールを整備する</vt:lpstr>
      <vt:lpstr>(2) 利用ルールを整備する</vt:lpstr>
      <vt:lpstr>(2) 利用ルールを整備する</vt:lpstr>
      <vt:lpstr>２．オープンデータを公開するための基本的な作業</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２．オープンデータを公開するための基本的な作業</vt:lpstr>
      <vt:lpstr>(4) よりオープンデータに適したデータにする</vt:lpstr>
      <vt:lpstr>(4) よりオープンデータに適したデータにする</vt:lpstr>
      <vt:lpstr>(4) よりオープンデータに適したデータにする</vt:lpstr>
      <vt:lpstr>(4) よりオープンデータに適したデータにする</vt:lpstr>
      <vt:lpstr>(4) よりオープンデータに適したデータにする</vt:lpstr>
      <vt:lpstr>(4) よりオープンデータに適したデータにする</vt:lpstr>
      <vt:lpstr>(4) よりオープンデータに適したデータにする</vt:lpstr>
      <vt:lpstr>(4) よりオープンデータに適したデータにする</vt:lpstr>
      <vt:lpstr>２．オープンデータを公開するための基本的な作業　（まとめ）</vt:lpstr>
      <vt:lpstr>PowerPoint プレゼンテーション</vt:lpstr>
      <vt:lpstr>PowerPoint プレゼンテーション</vt:lpstr>
      <vt:lpstr>３. オープンデータを継続していくための取り組み</vt:lpstr>
      <vt:lpstr>(1) 公開したオープンデータを更新する</vt:lpstr>
      <vt:lpstr>(2) オープンデータを拡充する</vt:lpstr>
      <vt:lpstr>(2) オープンデータを拡充する</vt:lpstr>
      <vt:lpstr>(2) オープンデータを拡充する</vt:lpstr>
      <vt:lpstr>(2) オープンデータを拡充する</vt:lpstr>
      <vt:lpstr>PowerPoint プレゼンテーション</vt:lpstr>
      <vt:lpstr>４. 【補足】e-learningの紹介</vt:lpstr>
      <vt:lpstr>４. 【補足】e-learningの紹介</vt:lpstr>
      <vt:lpstr>オープンデータ化支援研修</vt:lpstr>
      <vt:lpstr>本資料の利用について</vt:lpstr>
      <vt:lpstr>本資料の利用について</vt:lpstr>
      <vt:lpstr>他社所有商標に関する表示</vt:lpstr>
      <vt:lpstr>免責事項等について</vt:lpstr>
      <vt:lpstr>出典について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2018-11-19T12:38:08Z</dcterms:created>
  <dcterms:modified xsi:type="dcterms:W3CDTF">2018-12-02T08:22:15Z</dcterms:modified>
</cp:coreProperties>
</file>