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2"/>
    <p:sldId id="511" r:id="rId3"/>
    <p:sldId id="512" r:id="rId4"/>
    <p:sldId id="332" r:id="rId5"/>
    <p:sldId id="257" r:id="rId6"/>
    <p:sldId id="258" r:id="rId7"/>
    <p:sldId id="259" r:id="rId8"/>
    <p:sldId id="262" r:id="rId9"/>
    <p:sldId id="263" r:id="rId10"/>
    <p:sldId id="264" r:id="rId11"/>
    <p:sldId id="260" r:id="rId12"/>
    <p:sldId id="261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510" r:id="rId21"/>
    <p:sldId id="272" r:id="rId22"/>
    <p:sldId id="273" r:id="rId23"/>
    <p:sldId id="274" r:id="rId24"/>
    <p:sldId id="275" r:id="rId25"/>
    <p:sldId id="278" r:id="rId26"/>
    <p:sldId id="310" r:id="rId27"/>
    <p:sldId id="276" r:id="rId28"/>
    <p:sldId id="281" r:id="rId29"/>
    <p:sldId id="282" r:id="rId30"/>
    <p:sldId id="283" r:id="rId31"/>
    <p:sldId id="333" r:id="rId32"/>
    <p:sldId id="632" r:id="rId33"/>
    <p:sldId id="334" r:id="rId34"/>
    <p:sldId id="284" r:id="rId35"/>
    <p:sldId id="285" r:id="rId36"/>
    <p:sldId id="286" r:id="rId37"/>
    <p:sldId id="287" r:id="rId38"/>
    <p:sldId id="280" r:id="rId39"/>
    <p:sldId id="277" r:id="rId40"/>
    <p:sldId id="279" r:id="rId41"/>
    <p:sldId id="300" r:id="rId42"/>
    <p:sldId id="288" r:id="rId43"/>
    <p:sldId id="289" r:id="rId44"/>
    <p:sldId id="290" r:id="rId45"/>
    <p:sldId id="296" r:id="rId46"/>
    <p:sldId id="297" r:id="rId47"/>
    <p:sldId id="298" r:id="rId48"/>
    <p:sldId id="513" r:id="rId49"/>
    <p:sldId id="516" r:id="rId50"/>
    <p:sldId id="515" r:id="rId51"/>
    <p:sldId id="514" r:id="rId52"/>
    <p:sldId id="517" r:id="rId53"/>
    <p:sldId id="518" r:id="rId54"/>
    <p:sldId id="519" r:id="rId55"/>
    <p:sldId id="520" r:id="rId56"/>
    <p:sldId id="521" r:id="rId57"/>
    <p:sldId id="523" r:id="rId58"/>
    <p:sldId id="522" r:id="rId59"/>
    <p:sldId id="524" r:id="rId60"/>
    <p:sldId id="525" r:id="rId61"/>
    <p:sldId id="526" r:id="rId62"/>
    <p:sldId id="527" r:id="rId63"/>
    <p:sldId id="528" r:id="rId64"/>
    <p:sldId id="529" r:id="rId65"/>
    <p:sldId id="530" r:id="rId66"/>
    <p:sldId id="590" r:id="rId67"/>
    <p:sldId id="591" r:id="rId68"/>
    <p:sldId id="592" r:id="rId69"/>
    <p:sldId id="593" r:id="rId70"/>
    <p:sldId id="594" r:id="rId71"/>
    <p:sldId id="595" r:id="rId72"/>
    <p:sldId id="596" r:id="rId73"/>
    <p:sldId id="597" r:id="rId74"/>
    <p:sldId id="598" r:id="rId75"/>
    <p:sldId id="605" r:id="rId76"/>
    <p:sldId id="612" r:id="rId77"/>
    <p:sldId id="624" r:id="rId78"/>
    <p:sldId id="625" r:id="rId79"/>
    <p:sldId id="599" r:id="rId80"/>
    <p:sldId id="600" r:id="rId81"/>
    <p:sldId id="601" r:id="rId82"/>
    <p:sldId id="603" r:id="rId83"/>
    <p:sldId id="604" r:id="rId84"/>
    <p:sldId id="613" r:id="rId85"/>
    <p:sldId id="614" r:id="rId86"/>
    <p:sldId id="615" r:id="rId87"/>
    <p:sldId id="617" r:id="rId88"/>
    <p:sldId id="628" r:id="rId89"/>
    <p:sldId id="629" r:id="rId90"/>
    <p:sldId id="630" r:id="rId91"/>
    <p:sldId id="631" r:id="rId92"/>
    <p:sldId id="616" r:id="rId93"/>
    <p:sldId id="335" r:id="rId9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B9A99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14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2018/12/3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3D313929-AFD9-4247-8C40-DDEFD044A08A}" type="datetimeFigureOut">
              <a:rPr lang="ja-JP" altLang="en-US" smtClean="0"/>
              <a:t>2018/12/3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DA5C285D-E5FC-4B1B-BD28-7D45A7456192}" type="slidenum">
              <a:rPr lang="ja-JP" altLang="en-US" smtClean="0"/>
              <a:t>‹#›</a:t>
            </a:fld>
            <a:endParaRPr lang="ja-JP" altLang="en-US" dirty="0"/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583045"/>
            <a:ext cx="735965" cy="2762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1403798"/>
            <a:ext cx="9144000" cy="1880316"/>
          </a:xfr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利活用推進計画</a:t>
            </a:r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b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</a:t>
            </a:r>
            <a:r>
              <a:rPr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  <a:endParaRPr kumimoji="1" lang="ja-JP" altLang="en-US" sz="40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390413"/>
          </a:xfrm>
        </p:spPr>
        <p:txBody>
          <a:bodyPr>
            <a:normAutofit lnSpcReduction="10000"/>
          </a:bodyPr>
          <a:lstStyle/>
          <a:p>
            <a:r>
              <a:rPr kumimoji="1" lang="ja-JP" altLang="en-US" dirty="0" smtClean="0"/>
              <a:t>北海道総合政策部情報統計局情報政策課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3" y="244699"/>
            <a:ext cx="8810167" cy="5968888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44319" y="2619762"/>
            <a:ext cx="8358387" cy="132343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道庁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道内市町村全体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の計画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44319" y="2619762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計画には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何が書いてある？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381" y="3616413"/>
            <a:ext cx="3192619" cy="319261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6" y="1563694"/>
            <a:ext cx="83583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北海道の「めざす姿」の実現に向けた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の利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活用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基本的な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考え方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重点的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取り組む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施策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</a:t>
            </a:r>
            <a:r>
              <a:rPr lang="ja-JP" altLang="en-US" sz="2400" b="1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つの</a:t>
            </a: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基本方針にかかる施策の展開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方向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計画推進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体制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目次から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6" y="1563694"/>
            <a:ext cx="83583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北海道の「めざす姿」の実現に向けた</a:t>
            </a:r>
            <a:r>
              <a:rPr kumimoji="1" lang="en-US" altLang="ja-JP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2400" b="1" dirty="0" err="1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の利</a:t>
            </a: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活用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基本的な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考え方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重点的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取り組む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施策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</a:t>
            </a:r>
            <a:r>
              <a:rPr lang="ja-JP" altLang="en-US" sz="2400" b="1" dirty="0" err="1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つの</a:t>
            </a: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基本方針にかかる施策の展開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方向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計画推進</a:t>
            </a: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体制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目次から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270456" y="1563694"/>
            <a:ext cx="85708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en-US" altLang="ja-JP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IoT</a:t>
            </a:r>
            <a:r>
              <a:rPr kumimoji="1" lang="ja-JP" altLang="en-US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オープンデータ、ビッグデータ、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AI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等の活用推進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テレワークの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推進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マイナンバー制度の円滑な運用等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情報通信基盤の維持・整備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サイバーセキュリティ対策の推進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人材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育成・普及啓発（プログラミング教育、セキュリティ人材）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．重点的に取り組む施策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270456" y="1563694"/>
            <a:ext cx="85708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en-US" altLang="ja-JP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IoT</a:t>
            </a:r>
            <a:r>
              <a:rPr kumimoji="1" lang="ja-JP" altLang="en-US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</a:t>
            </a:r>
            <a:r>
              <a:rPr kumimoji="1" lang="ja-JP" altLang="en-US" sz="24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、ビッグデータ、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AI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等の活用推進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テレワークの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推進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マイナンバー制度の円滑な運用等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情報通信基盤の維持・整備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サイバーセキュリティ対策の推進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人材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育成・普及啓発（プログラミング教育、セキュリティ人材）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．重点的に取り組む施策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67046" y="2336427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一番に取り組むべきこと！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141" y="3768412"/>
            <a:ext cx="3089588" cy="308958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6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11</a:t>
            </a:r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条</a:t>
            </a:r>
            <a:endParaRPr kumimoji="1"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2804" y="2478631"/>
            <a:ext cx="83583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国及び地方公共団体は、</a:t>
            </a:r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自ら保有する官民データ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について、個人及び法人の権利利益、国の安全が害されることがないようにしつつ、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国民がインターネット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その他の高度情報通信ネットワークを通じて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容易に利用できるよう、必要な措置を講ずるものとする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31440" y="1769756"/>
            <a:ext cx="83583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行政のデータは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オープンデータ！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インターネットで容易に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入手できるよう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にしなければ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いけません！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330" y="4016330"/>
            <a:ext cx="2841670" cy="28416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5" y="2812945"/>
            <a:ext cx="8358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法律で義務化されています</a:t>
            </a:r>
            <a:endParaRPr kumimoji="1" lang="ja-JP" altLang="en-US" sz="40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657" y="3906860"/>
            <a:ext cx="2828791" cy="28287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0" y="2118900"/>
            <a:ext cx="9144000" cy="2620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都道府県は法律で、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</a:t>
            </a:r>
            <a:r>
              <a:rPr kumimoji="1" lang="ja-JP" altLang="en-US" sz="40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官民データ活用推進計画</a:t>
            </a:r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をたてなければいけないと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定められています</a:t>
            </a:r>
          </a:p>
        </p:txBody>
      </p:sp>
      <p:sp>
        <p:nvSpPr>
          <p:cNvPr id="4" name="テキストボックス 3"/>
          <p:cNvSpPr txBox="1"/>
          <p:nvPr/>
        </p:nvSpPr>
        <p:spPr>
          <a:xfrm>
            <a:off x="2654300" y="1014730"/>
            <a:ext cx="3535680" cy="861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ja-JP" altLang="en-US" sz="4400" b="1" dirty="0" smtClean="0">
                <a:solidFill>
                  <a:schemeClr val="accent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sym typeface="+mn-ea"/>
              </a:rPr>
              <a:t>＜はじめに＞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5" y="2812945"/>
            <a:ext cx="8358387" cy="791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法律は守りましょう！</a:t>
            </a:r>
          </a:p>
        </p:txBody>
      </p:sp>
      <p:pic>
        <p:nvPicPr>
          <p:cNvPr id="2" name="図形 1" descr="プレゼン1"/>
          <p:cNvPicPr>
            <a:picLocks noChangeAspect="1"/>
          </p:cNvPicPr>
          <p:nvPr/>
        </p:nvPicPr>
        <p:blipFill>
          <a:blip r:embed="rId2">
            <a:grayscl/>
            <a:lum bright="70000" contrast="-70000"/>
          </a:blip>
          <a:stretch>
            <a:fillRect/>
          </a:stretch>
        </p:blipFill>
        <p:spPr>
          <a:xfrm flipH="1">
            <a:off x="6172200" y="3841750"/>
            <a:ext cx="317500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3" y="2284912"/>
            <a:ext cx="8358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目標</a:t>
            </a:r>
            <a:endParaRPr kumimoji="1" lang="ja-JP" altLang="en-US" sz="48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039" y="3890086"/>
            <a:ext cx="2967914" cy="296791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795515"/>
            <a:ext cx="83583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計画では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en-US" altLang="ja-JP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2020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年までに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道内</a:t>
            </a:r>
            <a:r>
              <a:rPr kumimoji="1" lang="ja-JP" altLang="en-US" sz="4000" b="1" dirty="0">
                <a:solidFill>
                  <a:schemeClr val="accent5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全ての市町村</a:t>
            </a:r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おいて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取組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を進める！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3" y="244699"/>
            <a:ext cx="8810167" cy="5968888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44319" y="2619762"/>
            <a:ext cx="8358387" cy="132343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道庁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道内市町村全体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の計画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03031"/>
            <a:ext cx="8358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目標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937" y="837793"/>
            <a:ext cx="1574115" cy="1574115"/>
          </a:xfrm>
          <a:prstGeom prst="rect">
            <a:avLst/>
          </a:prstGeom>
        </p:spPr>
      </p:pic>
      <p:sp>
        <p:nvSpPr>
          <p:cNvPr id="2" name="フリーフォーム 1"/>
          <p:cNvSpPr/>
          <p:nvPr/>
        </p:nvSpPr>
        <p:spPr>
          <a:xfrm>
            <a:off x="450761" y="2369713"/>
            <a:ext cx="8474298" cy="4237149"/>
          </a:xfrm>
          <a:custGeom>
            <a:avLst/>
            <a:gdLst>
              <a:gd name="connsiteX0" fmla="*/ 3657600 w 8474298"/>
              <a:gd name="connsiteY0" fmla="*/ 0 h 4237149"/>
              <a:gd name="connsiteX1" fmla="*/ 0 w 8474298"/>
              <a:gd name="connsiteY1" fmla="*/ 4237149 h 4237149"/>
              <a:gd name="connsiteX2" fmla="*/ 8474298 w 8474298"/>
              <a:gd name="connsiteY2" fmla="*/ 4237149 h 4237149"/>
              <a:gd name="connsiteX3" fmla="*/ 4584878 w 8474298"/>
              <a:gd name="connsiteY3" fmla="*/ 12879 h 423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4298" h="4237149">
                <a:moveTo>
                  <a:pt x="3657600" y="0"/>
                </a:moveTo>
                <a:lnTo>
                  <a:pt x="0" y="4237149"/>
                </a:lnTo>
                <a:lnTo>
                  <a:pt x="8474298" y="4237149"/>
                </a:lnTo>
                <a:lnTo>
                  <a:pt x="4584878" y="12879"/>
                </a:lnTo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2863">
            <a:off x="6149503" y="3121244"/>
            <a:ext cx="1354159" cy="135415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88321">
            <a:off x="5136510" y="2105063"/>
            <a:ext cx="1211270" cy="121127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09554">
            <a:off x="1432378" y="3613314"/>
            <a:ext cx="1106786" cy="110678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3703">
            <a:off x="218051" y="4823112"/>
            <a:ext cx="1607098" cy="160709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3898" flipH="1">
            <a:off x="2749108" y="1977376"/>
            <a:ext cx="1379512" cy="1379512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1442">
            <a:off x="7332246" y="4260544"/>
            <a:ext cx="1371076" cy="1371076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47147" y="4409262"/>
            <a:ext cx="8358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みんな</a:t>
            </a:r>
            <a:r>
              <a:rPr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で協力して</a:t>
            </a:r>
            <a:endParaRPr lang="en-US" altLang="ja-JP" sz="3200" b="1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目標</a:t>
            </a:r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を目指しましょう</a:t>
            </a:r>
            <a:endParaRPr kumimoji="1" lang="ja-JP" altLang="en-US" sz="32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606884"/>
            <a:ext cx="914400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オープンデータデータの</a:t>
            </a:r>
            <a:endParaRPr kumimoji="1" lang="en-US" altLang="ja-JP" sz="4000" b="1" dirty="0" smtClean="0">
              <a:solidFill>
                <a:schemeClr val="accent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公開方法</a:t>
            </a:r>
            <a:endParaRPr kumimoji="1" lang="ja-JP" altLang="en-US" sz="4000" b="1" dirty="0">
              <a:solidFill>
                <a:schemeClr val="accent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792047" y="2671279"/>
            <a:ext cx="7720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市町村のホームページ</a:t>
            </a:r>
            <a:endParaRPr kumimoji="1"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北海道オープンデータポータル</a:t>
            </a:r>
            <a:endParaRPr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en-US" altLang="ja-JP" sz="3600" b="1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HODaP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89016" y="595634"/>
            <a:ext cx="7720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データの公開方法は、</a:t>
            </a:r>
            <a:endParaRPr kumimoji="1"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市町村の状況によって選択できます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0" y="2768958"/>
            <a:ext cx="9144000" cy="10045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市町村のホームページで公開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795515"/>
            <a:ext cx="83583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したい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データが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あるページに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次の文章を書くだけで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そのデータ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に！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60229" y="2104609"/>
            <a:ext cx="83583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「このページの情報は、オープンデータとして自由に二次利用することが可能です。</a:t>
            </a:r>
            <a:endParaRPr kumimoji="1" lang="en-US" altLang="ja-JP" sz="28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kumimoji="1"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利用する場合には、出所明示を行ってください。（</a:t>
            </a:r>
            <a:r>
              <a:rPr kumimoji="1" lang="en-US" altLang="ja-JP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CC-BY</a:t>
            </a:r>
            <a:r>
              <a:rPr kumimoji="1"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</a:t>
            </a:r>
            <a:endParaRPr kumimoji="1" lang="en-US" altLang="ja-JP" sz="28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詳しく</a:t>
            </a:r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</a:t>
            </a:r>
            <a:r>
              <a:rPr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利用規約</a:t>
            </a:r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</a:t>
            </a:r>
            <a:r>
              <a:rPr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ご確認</a:t>
            </a:r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ください。」</a:t>
            </a:r>
            <a:endParaRPr kumimoji="1" lang="ja-JP" altLang="en-US" sz="28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0" y="2118900"/>
            <a:ext cx="9144000" cy="2011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私からは、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</a:t>
            </a:r>
            <a:r>
              <a:rPr kumimoji="1" lang="ja-JP" altLang="en-US" sz="40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</a:t>
            </a:r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r>
              <a:rPr kumimoji="1" lang="ja-JP" altLang="en-US" sz="4000" b="1" dirty="0" smtClean="0">
                <a:solidFill>
                  <a:schemeClr val="accent5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ついてお話します</a:t>
            </a:r>
          </a:p>
        </p:txBody>
      </p:sp>
      <p:sp>
        <p:nvSpPr>
          <p:cNvPr id="4" name="テキストボックス 3"/>
          <p:cNvSpPr txBox="1"/>
          <p:nvPr/>
        </p:nvSpPr>
        <p:spPr>
          <a:xfrm>
            <a:off x="2654300" y="1014730"/>
            <a:ext cx="3535680" cy="861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ja-JP" altLang="en-US" sz="4400" b="1" dirty="0" smtClean="0">
                <a:solidFill>
                  <a:schemeClr val="accent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sym typeface="+mn-ea"/>
              </a:rPr>
              <a:t>＜はじめに＞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722" y="328211"/>
            <a:ext cx="5601236" cy="2893496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113" y="3595755"/>
            <a:ext cx="6045829" cy="2714893"/>
          </a:xfrm>
          <a:prstGeom prst="rect">
            <a:avLst/>
          </a:prstGeom>
        </p:spPr>
      </p:pic>
      <p:sp>
        <p:nvSpPr>
          <p:cNvPr id="4" name="フリーフォーム 3"/>
          <p:cNvSpPr/>
          <p:nvPr/>
        </p:nvSpPr>
        <p:spPr>
          <a:xfrm>
            <a:off x="1146220" y="3155324"/>
            <a:ext cx="6529588" cy="579549"/>
          </a:xfrm>
          <a:custGeom>
            <a:avLst/>
            <a:gdLst>
              <a:gd name="connsiteX0" fmla="*/ 0 w 6529588"/>
              <a:gd name="connsiteY0" fmla="*/ 579549 h 579549"/>
              <a:gd name="connsiteX1" fmla="*/ 2408349 w 6529588"/>
              <a:gd name="connsiteY1" fmla="*/ 193183 h 579549"/>
              <a:gd name="connsiteX2" fmla="*/ 4610636 w 6529588"/>
              <a:gd name="connsiteY2" fmla="*/ 373487 h 579549"/>
              <a:gd name="connsiteX3" fmla="*/ 6529588 w 6529588"/>
              <a:gd name="connsiteY3" fmla="*/ 0 h 57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9588" h="579549">
                <a:moveTo>
                  <a:pt x="0" y="579549"/>
                </a:moveTo>
                <a:cubicBezTo>
                  <a:pt x="819955" y="403538"/>
                  <a:pt x="1639910" y="227527"/>
                  <a:pt x="2408349" y="193183"/>
                </a:cubicBezTo>
                <a:cubicBezTo>
                  <a:pt x="3176788" y="158839"/>
                  <a:pt x="3923763" y="405684"/>
                  <a:pt x="4610636" y="373487"/>
                </a:cubicBezTo>
                <a:cubicBezTo>
                  <a:pt x="5297509" y="341290"/>
                  <a:pt x="5913548" y="170645"/>
                  <a:pt x="6529588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 6"/>
          <p:cNvSpPr/>
          <p:nvPr/>
        </p:nvSpPr>
        <p:spPr>
          <a:xfrm>
            <a:off x="1131193" y="3075902"/>
            <a:ext cx="6529588" cy="579549"/>
          </a:xfrm>
          <a:custGeom>
            <a:avLst/>
            <a:gdLst>
              <a:gd name="connsiteX0" fmla="*/ 0 w 6529588"/>
              <a:gd name="connsiteY0" fmla="*/ 579549 h 579549"/>
              <a:gd name="connsiteX1" fmla="*/ 2408349 w 6529588"/>
              <a:gd name="connsiteY1" fmla="*/ 193183 h 579549"/>
              <a:gd name="connsiteX2" fmla="*/ 4610636 w 6529588"/>
              <a:gd name="connsiteY2" fmla="*/ 373487 h 579549"/>
              <a:gd name="connsiteX3" fmla="*/ 6529588 w 6529588"/>
              <a:gd name="connsiteY3" fmla="*/ 0 h 57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29588" h="579549">
                <a:moveTo>
                  <a:pt x="0" y="579549"/>
                </a:moveTo>
                <a:cubicBezTo>
                  <a:pt x="819955" y="403538"/>
                  <a:pt x="1639910" y="227527"/>
                  <a:pt x="2408349" y="193183"/>
                </a:cubicBezTo>
                <a:cubicBezTo>
                  <a:pt x="3176788" y="158839"/>
                  <a:pt x="3923763" y="405684"/>
                  <a:pt x="4610636" y="373487"/>
                </a:cubicBezTo>
                <a:cubicBezTo>
                  <a:pt x="5297509" y="341290"/>
                  <a:pt x="5913548" y="170645"/>
                  <a:pt x="6529588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575775" y="4533363"/>
            <a:ext cx="4765183" cy="6568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31436" y="1769757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もしくはこのマークを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貼るだけ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589" y="3412029"/>
            <a:ext cx="3332079" cy="125053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31436" y="1769757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もしくはこのマークを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貼るだけ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589" y="3412029"/>
            <a:ext cx="3332079" cy="1250538"/>
          </a:xfrm>
          <a:prstGeom prst="rect">
            <a:avLst/>
          </a:prstGeom>
        </p:spPr>
      </p:pic>
      <p:sp>
        <p:nvSpPr>
          <p:cNvPr id="3" name="テキスト ボックス 5"/>
          <p:cNvSpPr txBox="1"/>
          <p:nvPr/>
        </p:nvSpPr>
        <p:spPr>
          <a:xfrm>
            <a:off x="511446" y="4857127"/>
            <a:ext cx="8358387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クリエイティブ・コモンズ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シーシーバイ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31434" y="494748"/>
            <a:ext cx="8358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室蘭市のホームページ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34" y="1202634"/>
            <a:ext cx="8087932" cy="42653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角丸四角形 3"/>
          <p:cNvSpPr/>
          <p:nvPr/>
        </p:nvSpPr>
        <p:spPr>
          <a:xfrm>
            <a:off x="6993228" y="4945487"/>
            <a:ext cx="1416676" cy="52254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95835" y="2581127"/>
            <a:ext cx="835838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ホームページの更新作業と同じです。</a:t>
            </a:r>
            <a:endParaRPr kumimoji="1" lang="en-US" altLang="ja-JP" sz="28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簡単です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ね。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60229" y="2104609"/>
            <a:ext cx="8358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利用規約があった方がいい場合は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利用規約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マネして作ってください。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9996"/>
            <a:ext cx="9144000" cy="48179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角丸四角形 2"/>
          <p:cNvSpPr/>
          <p:nvPr/>
        </p:nvSpPr>
        <p:spPr>
          <a:xfrm>
            <a:off x="1493949" y="3874711"/>
            <a:ext cx="3541690" cy="3992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11745" y="172778"/>
            <a:ext cx="8358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「地域をつなげるネットワーク」に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ファイルを置いています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オープンデータに関する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説明ページ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作っておく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と親切です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/>
          <a:srcRect b="15408"/>
          <a:stretch>
            <a:fillRect/>
          </a:stretch>
        </p:blipFill>
        <p:spPr>
          <a:xfrm>
            <a:off x="769042" y="1350940"/>
            <a:ext cx="7477125" cy="45604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テキスト ボックス 6"/>
          <p:cNvSpPr txBox="1"/>
          <p:nvPr/>
        </p:nvSpPr>
        <p:spPr>
          <a:xfrm>
            <a:off x="769042" y="5911403"/>
            <a:ext cx="578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例：音更町ホームページのオープンデータのページ</a:t>
            </a:r>
            <a:endParaRPr kumimoji="1" lang="ja-JP" altLang="en-US" sz="1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0" y="2768958"/>
            <a:ext cx="9144000" cy="10045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北海道オープンデータポータル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795515"/>
            <a:ext cx="83583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2018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8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と道内市町村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HARP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参加団体</a:t>
            </a:r>
            <a:r>
              <a:rPr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120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市町村）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が共同でデータを登録できる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をオープン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" y="2884867"/>
            <a:ext cx="9143999" cy="76944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4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4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/>
          <p:cNvGraphicFramePr>
            <a:graphicFrameLocks noGrp="1"/>
          </p:cNvGraphicFramePr>
          <p:nvPr/>
        </p:nvGraphicFramePr>
        <p:xfrm>
          <a:off x="207851" y="1577650"/>
          <a:ext cx="8720250" cy="335314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71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5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3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項目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内容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備考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ＵＲＬ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https://wwwharp.lg.jp/opendata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パッケージ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SHIRASAGI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オープンソース</a:t>
                      </a:r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CMS</a:t>
                      </a:r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ソフトウエア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195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主な機能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・データカタログ</a:t>
                      </a:r>
                      <a:endParaRPr kumimoji="1"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・外部へのリンク</a:t>
                      </a:r>
                      <a:endParaRPr kumimoji="1"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・おしらせ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データ保存容量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30MB</a:t>
                      </a:r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／</a:t>
                      </a:r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1</a:t>
                      </a:r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自治体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承認で保存容量の増加は可能</a:t>
                      </a:r>
                      <a:endParaRPr kumimoji="1"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利用規約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あり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https://wwwharp.lg.jp/opendata</a:t>
                      </a:r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/terms.html</a:t>
                      </a:r>
                      <a:endParaRPr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207850" y="12083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＜システム概要＞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0452"/>
            <a:ext cx="9144000" cy="49205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テキスト ボックス 3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一つのデータセットに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複数のファイルを登録できます。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0" y="449936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データの登録も簡単にできます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7151"/>
            <a:ext cx="9144000" cy="43188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" y="220783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利用規約もあるので、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個々で作成する必要もありません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91184"/>
            <a:ext cx="9144000" cy="45968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ダウンロード数が分かるので、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ニーズを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つかみやすい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16911"/>
            <a:ext cx="9144000" cy="40484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角丸四角形 4"/>
          <p:cNvSpPr/>
          <p:nvPr/>
        </p:nvSpPr>
        <p:spPr>
          <a:xfrm>
            <a:off x="2021983" y="4353059"/>
            <a:ext cx="1030310" cy="3992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吹き出し 5"/>
          <p:cNvSpPr/>
          <p:nvPr/>
        </p:nvSpPr>
        <p:spPr>
          <a:xfrm>
            <a:off x="3902298" y="5029199"/>
            <a:ext cx="3618963" cy="1139781"/>
          </a:xfrm>
          <a:prstGeom prst="wedgeRectCallout">
            <a:avLst>
              <a:gd name="adj1" fmla="val -74509"/>
              <a:gd name="adj2" fmla="val -88138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北海道の「道内医療機関名簿」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</a:t>
            </a:r>
            <a:r>
              <a:rPr kumimoji="1" lang="en-US" altLang="ja-JP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</a:t>
            </a: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ヶ月で</a:t>
            </a:r>
            <a:r>
              <a:rPr kumimoji="1" lang="en-US" altLang="ja-JP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800</a:t>
            </a: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以上の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ダウンロード数！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5299"/>
            <a:ext cx="9144000" cy="40907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テキスト ボックス 3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ホームページへのリンクすることも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可能です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206060" y="2910625"/>
            <a:ext cx="3528811" cy="2833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吹き出し 9"/>
          <p:cNvSpPr/>
          <p:nvPr/>
        </p:nvSpPr>
        <p:spPr>
          <a:xfrm>
            <a:off x="3889420" y="4011768"/>
            <a:ext cx="2730322" cy="1139781"/>
          </a:xfrm>
          <a:prstGeom prst="wedgeRectCallout">
            <a:avLst>
              <a:gd name="adj1" fmla="val -87494"/>
              <a:gd name="adj2" fmla="val -305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リンクの場合は、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</a:t>
            </a:r>
            <a:r>
              <a:rPr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</a:t>
            </a:r>
            <a:endParaRPr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カウント</a:t>
            </a:r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されません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" y="71005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複数の市町村のデータが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一つの場所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検索出来る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ので便利！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1076323" y="1148223"/>
            <a:ext cx="7232651" cy="5509624"/>
            <a:chOff x="847723" y="1148223"/>
            <a:chExt cx="7232651" cy="5509624"/>
          </a:xfrm>
        </p:grpSpPr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7723" y="3567243"/>
              <a:ext cx="7232651" cy="3090604"/>
            </a:xfrm>
            <a:prstGeom prst="rect">
              <a:avLst/>
            </a:prstGeom>
          </p:spPr>
        </p:pic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49" y="1148223"/>
              <a:ext cx="6915151" cy="2693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606884"/>
            <a:ext cx="9144000" cy="7918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オープンデータの利用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" y="19050"/>
            <a:ext cx="9140825" cy="64623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2016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年（平成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28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年）</a:t>
            </a: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12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月に</a:t>
            </a:r>
            <a:endParaRPr lang="en-US" altLang="ja-JP" sz="32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施工された法律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92049" y="3307725"/>
            <a:ext cx="7559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以下、「</a:t>
            </a:r>
            <a:r>
              <a:rPr kumimoji="1" lang="ja-JP" altLang="en-US" sz="48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官デ法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」といいます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" y="19050"/>
            <a:ext cx="9140825" cy="6462395"/>
          </a:xfrm>
          <a:prstGeom prst="rect">
            <a:avLst/>
          </a:prstGeom>
        </p:spPr>
      </p:pic>
      <p:sp>
        <p:nvSpPr>
          <p:cNvPr id="5" name="テキストボックス 4"/>
          <p:cNvSpPr txBox="1"/>
          <p:nvPr/>
        </p:nvSpPr>
        <p:spPr>
          <a:xfrm>
            <a:off x="669290" y="2597785"/>
            <a:ext cx="7833360" cy="1663065"/>
          </a:xfrm>
          <a:prstGeom prst="rect">
            <a:avLst/>
          </a:prstGeom>
          <a:solidFill>
            <a:schemeClr val="accent6">
              <a:lumMod val="60000"/>
              <a:lumOff val="40000"/>
              <a:alpha val="79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2018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年</a:t>
            </a:r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11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月現在</a:t>
            </a:r>
          </a:p>
          <a:p>
            <a:pPr algn="ctr"/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／</a:t>
            </a:r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179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市町村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64639" y="2918212"/>
            <a:ext cx="8358387" cy="1401445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北海道のオープンデータは</a:t>
            </a:r>
          </a:p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ポータルサイトに登録しています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" y="2507615"/>
            <a:ext cx="8805545" cy="2268855"/>
          </a:xfrm>
          <a:prstGeom prst="rect">
            <a:avLst/>
          </a:prstGeom>
        </p:spPr>
      </p:pic>
      <p:pic>
        <p:nvPicPr>
          <p:cNvPr id="4" name="図 1"/>
          <p:cNvPicPr>
            <a:picLocks noChangeAspect="1"/>
          </p:cNvPicPr>
          <p:nvPr/>
        </p:nvPicPr>
        <p:blipFill>
          <a:blip r:embed="rId3"/>
          <a:srcRect b="57614"/>
          <a:stretch>
            <a:fillRect/>
          </a:stretch>
        </p:blipFill>
        <p:spPr>
          <a:xfrm>
            <a:off x="635" y="229870"/>
            <a:ext cx="9144000" cy="2405380"/>
          </a:xfrm>
          <a:prstGeom prst="rect">
            <a:avLst/>
          </a:prstGeom>
        </p:spPr>
      </p:pic>
      <p:sp>
        <p:nvSpPr>
          <p:cNvPr id="5" name="テキストボックス 4"/>
          <p:cNvSpPr txBox="1"/>
          <p:nvPr/>
        </p:nvSpPr>
        <p:spPr>
          <a:xfrm>
            <a:off x="544195" y="4776470"/>
            <a:ext cx="7833360" cy="931545"/>
          </a:xfrm>
          <a:prstGeom prst="rect">
            <a:avLst/>
          </a:prstGeom>
          <a:solidFill>
            <a:schemeClr val="accent6">
              <a:lumMod val="60000"/>
              <a:lumOff val="40000"/>
              <a:alpha val="79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深川市のデータも登録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009385"/>
            <a:ext cx="8358387" cy="113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データを保有している課に</a:t>
            </a: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よく聞かれるのが、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009385"/>
            <a:ext cx="8358387" cy="113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データを保有している課に</a:t>
            </a: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よく聞かれるのが、</a:t>
            </a:r>
          </a:p>
        </p:txBody>
      </p:sp>
      <p:sp>
        <p:nvSpPr>
          <p:cNvPr id="3" name="テキスト ボックス 5"/>
          <p:cNvSpPr txBox="1"/>
          <p:nvPr/>
        </p:nvSpPr>
        <p:spPr>
          <a:xfrm>
            <a:off x="392802" y="2212710"/>
            <a:ext cx="8358387" cy="16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オープンデータにして</a:t>
            </a:r>
          </a:p>
          <a:p>
            <a:pPr algn="ctr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使われるの？</a:t>
            </a:r>
          </a:p>
        </p:txBody>
      </p:sp>
      <p:pic>
        <p:nvPicPr>
          <p:cNvPr id="4" name="図形 3" descr="疑問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805" y="4072890"/>
            <a:ext cx="2854325" cy="2854325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/>
          <p:cNvSpPr txBox="1"/>
          <p:nvPr/>
        </p:nvSpPr>
        <p:spPr>
          <a:xfrm>
            <a:off x="392802" y="1009385"/>
            <a:ext cx="8358387" cy="260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市民のものである行政のデータは</a:t>
            </a:r>
          </a:p>
          <a:p>
            <a:pPr algn="ctr"/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オープンデータ。</a:t>
            </a:r>
          </a:p>
          <a:p>
            <a:pPr algn="ctr"/>
            <a:endParaRPr kumimoji="1" lang="ja-JP" altLang="en-US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なので使われなくても</a:t>
            </a: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オープンデータにするのが</a:t>
            </a:r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/>
          <p:cNvSpPr txBox="1"/>
          <p:nvPr/>
        </p:nvSpPr>
        <p:spPr>
          <a:xfrm>
            <a:off x="458842" y="1918070"/>
            <a:ext cx="8358387" cy="2114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とはいえ、</a:t>
            </a:r>
          </a:p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データを作成、公開する</a:t>
            </a:r>
          </a:p>
          <a:p>
            <a:pPr algn="ctr"/>
            <a:r>
              <a:rPr kumimoji="1" lang="ja-JP" altLang="en-US" sz="3200" b="1" dirty="0" smtClean="0"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モチベーション</a:t>
            </a:r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を出すためには、</a:t>
            </a:r>
          </a:p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利用されるかどうかは必要かも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64639" y="2918212"/>
            <a:ext cx="8358387" cy="1401445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ポータルサイトでは</a:t>
            </a:r>
          </a:p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ダウンロード数が確認できます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283845" y="178435"/>
            <a:ext cx="8445500" cy="6465570"/>
            <a:chOff x="93" y="281"/>
            <a:chExt cx="13300" cy="10182"/>
          </a:xfrm>
        </p:grpSpPr>
        <p:pic>
          <p:nvPicPr>
            <p:cNvPr id="3" name="図形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" y="281"/>
              <a:ext cx="13202" cy="5288"/>
            </a:xfrm>
            <a:prstGeom prst="rect">
              <a:avLst/>
            </a:prstGeom>
          </p:spPr>
        </p:pic>
        <p:pic>
          <p:nvPicPr>
            <p:cNvPr id="4" name="図形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" y="5067"/>
              <a:ext cx="13300" cy="5396"/>
            </a:xfrm>
            <a:prstGeom prst="rect">
              <a:avLst/>
            </a:prstGeom>
          </p:spPr>
        </p:pic>
      </p:grpSp>
      <p:sp>
        <p:nvSpPr>
          <p:cNvPr id="6" name="角丸四角形 5"/>
          <p:cNvSpPr/>
          <p:nvPr/>
        </p:nvSpPr>
        <p:spPr>
          <a:xfrm>
            <a:off x="2524760" y="2510155"/>
            <a:ext cx="946150" cy="4305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角丸四角形吹き出し 6"/>
          <p:cNvSpPr/>
          <p:nvPr/>
        </p:nvSpPr>
        <p:spPr>
          <a:xfrm>
            <a:off x="5456555" y="2510155"/>
            <a:ext cx="3437255" cy="1864360"/>
          </a:xfrm>
          <a:prstGeom prst="wedgeRoundRectCallout">
            <a:avLst>
              <a:gd name="adj1" fmla="val -111130"/>
              <a:gd name="adj2" fmla="val -3463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「注目順」で</a:t>
            </a:r>
          </a:p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ダウンロード数の</a:t>
            </a:r>
          </a:p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多いデータセット順が</a:t>
            </a:r>
          </a:p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わかります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283845" y="178435"/>
            <a:ext cx="8445500" cy="6465570"/>
            <a:chOff x="93" y="281"/>
            <a:chExt cx="13300" cy="10182"/>
          </a:xfrm>
        </p:grpSpPr>
        <p:pic>
          <p:nvPicPr>
            <p:cNvPr id="3" name="図形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" y="281"/>
              <a:ext cx="13202" cy="5288"/>
            </a:xfrm>
            <a:prstGeom prst="rect">
              <a:avLst/>
            </a:prstGeom>
          </p:spPr>
        </p:pic>
        <p:pic>
          <p:nvPicPr>
            <p:cNvPr id="4" name="図形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" y="5067"/>
              <a:ext cx="13300" cy="5396"/>
            </a:xfrm>
            <a:prstGeom prst="rect">
              <a:avLst/>
            </a:prstGeom>
          </p:spPr>
        </p:pic>
      </p:grpSp>
      <p:sp>
        <p:nvSpPr>
          <p:cNvPr id="6" name="角丸四角形 5"/>
          <p:cNvSpPr/>
          <p:nvPr/>
        </p:nvSpPr>
        <p:spPr>
          <a:xfrm>
            <a:off x="772795" y="5554980"/>
            <a:ext cx="3681095" cy="77660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角丸四角形吹き出し 1"/>
          <p:cNvSpPr/>
          <p:nvPr/>
        </p:nvSpPr>
        <p:spPr>
          <a:xfrm>
            <a:off x="5100955" y="4402455"/>
            <a:ext cx="3484245" cy="1245870"/>
          </a:xfrm>
          <a:prstGeom prst="wedgeRoundRectCallout">
            <a:avLst>
              <a:gd name="adj1" fmla="val -71560"/>
              <a:gd name="adj2" fmla="val 64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深川市のデータも</a:t>
            </a:r>
          </a:p>
          <a:p>
            <a:pPr algn="ctr"/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位、</a:t>
            </a:r>
            <a:r>
              <a:rPr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位にあります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kumimoji="1" lang="en-US" altLang="ja-JP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条</a:t>
            </a:r>
            <a:endParaRPr kumimoji="1"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2804" y="2478631"/>
            <a:ext cx="835838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都道府県は、官民データ活用推進基本法に則して、</a:t>
            </a:r>
            <a:r>
              <a:rPr kumimoji="1" lang="ja-JP" altLang="en-US" sz="32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当該都道府県の区域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における官民データ活用の推進に関する施策について、基本的な計画を定めなければならない。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78105" y="351790"/>
            <a:ext cx="9029700" cy="6045200"/>
            <a:chOff x="-15" y="229"/>
            <a:chExt cx="14220" cy="9520"/>
          </a:xfrm>
        </p:grpSpPr>
        <p:pic>
          <p:nvPicPr>
            <p:cNvPr id="7" name="図形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5" y="229"/>
              <a:ext cx="14221" cy="5748"/>
            </a:xfrm>
            <a:prstGeom prst="rect">
              <a:avLst/>
            </a:prstGeom>
          </p:spPr>
        </p:pic>
        <p:pic>
          <p:nvPicPr>
            <p:cNvPr id="8" name="図形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5" y="4175"/>
              <a:ext cx="14153" cy="5575"/>
            </a:xfrm>
            <a:prstGeom prst="rect">
              <a:avLst/>
            </a:prstGeom>
          </p:spPr>
        </p:pic>
      </p:grpSp>
      <p:sp>
        <p:nvSpPr>
          <p:cNvPr id="6" name="角丸四角形 5"/>
          <p:cNvSpPr/>
          <p:nvPr/>
        </p:nvSpPr>
        <p:spPr>
          <a:xfrm>
            <a:off x="660400" y="5779770"/>
            <a:ext cx="2715895" cy="3924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角丸四角形吹き出し 1"/>
          <p:cNvSpPr/>
          <p:nvPr/>
        </p:nvSpPr>
        <p:spPr>
          <a:xfrm>
            <a:off x="3948430" y="4533900"/>
            <a:ext cx="3484245" cy="1245870"/>
          </a:xfrm>
          <a:prstGeom prst="wedgeRoundRectCallout">
            <a:avLst>
              <a:gd name="adj1" fmla="val -71560"/>
              <a:gd name="adj2" fmla="val 64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ここにダウンロード数が表示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/>
          <p:cNvSpPr txBox="1"/>
          <p:nvPr/>
        </p:nvSpPr>
        <p:spPr>
          <a:xfrm>
            <a:off x="1076960" y="1744345"/>
            <a:ext cx="7263130" cy="16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Q</a:t>
            </a:r>
          </a:p>
          <a:p>
            <a:pPr algn="l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どこで使われているの？</a:t>
            </a:r>
          </a:p>
        </p:txBody>
      </p:sp>
      <p:pic>
        <p:nvPicPr>
          <p:cNvPr id="4" name="図形 3" descr="疑問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845" y="4007485"/>
            <a:ext cx="2854325" cy="285432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/>
          <p:cNvSpPr txBox="1"/>
          <p:nvPr/>
        </p:nvSpPr>
        <p:spPr>
          <a:xfrm>
            <a:off x="1619885" y="1763395"/>
            <a:ext cx="6588125" cy="16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A</a:t>
            </a:r>
          </a:p>
          <a:p>
            <a:pPr algn="l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ほとんどわかりません</a:t>
            </a:r>
          </a:p>
        </p:txBody>
      </p:sp>
      <p:pic>
        <p:nvPicPr>
          <p:cNvPr id="2" name="図形 1" descr="komatta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756660"/>
            <a:ext cx="317500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形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35" y="182245"/>
            <a:ext cx="6370320" cy="602297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92884" y="2927102"/>
            <a:ext cx="8358387" cy="651510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でもそれはホームページも同じですよね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形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35" y="182245"/>
            <a:ext cx="6370320" cy="602297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92884" y="2927102"/>
            <a:ext cx="8358387" cy="1139190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見てくれる人の属性はわかりません。</a:t>
            </a:r>
          </a:p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でも情報として公開します。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1953260" y="76200"/>
            <a:ext cx="4953000" cy="6530975"/>
            <a:chOff x="3076" y="120"/>
            <a:chExt cx="7800" cy="10285"/>
          </a:xfrm>
        </p:grpSpPr>
        <p:pic>
          <p:nvPicPr>
            <p:cNvPr id="2" name="図形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3" y="120"/>
              <a:ext cx="7660" cy="7490"/>
            </a:xfrm>
            <a:prstGeom prst="rect">
              <a:avLst/>
            </a:prstGeom>
          </p:spPr>
        </p:pic>
        <p:pic>
          <p:nvPicPr>
            <p:cNvPr id="3" name="図形 2"/>
            <p:cNvPicPr>
              <a:picLocks noChangeAspect="1"/>
            </p:cNvPicPr>
            <p:nvPr/>
          </p:nvPicPr>
          <p:blipFill>
            <a:blip r:embed="rId3"/>
            <a:srcRect b="50375"/>
            <a:stretch>
              <a:fillRect/>
            </a:stretch>
          </p:blipFill>
          <p:spPr>
            <a:xfrm>
              <a:off x="3076" y="7295"/>
              <a:ext cx="7801" cy="3110"/>
            </a:xfrm>
            <a:prstGeom prst="rect">
              <a:avLst/>
            </a:prstGeom>
          </p:spPr>
        </p:pic>
      </p:grpSp>
      <p:sp>
        <p:nvSpPr>
          <p:cNvPr id="6" name="テキスト ボックス 6"/>
          <p:cNvSpPr txBox="1"/>
          <p:nvPr/>
        </p:nvSpPr>
        <p:spPr>
          <a:xfrm>
            <a:off x="392884" y="2927102"/>
            <a:ext cx="8358387" cy="1139190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室蘭市では把握している</a:t>
            </a:r>
          </a:p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利用先を公開しています。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9525" y="3021265"/>
            <a:ext cx="9144000" cy="7213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/>
          <p:cNvSpPr txBox="1"/>
          <p:nvPr/>
        </p:nvSpPr>
        <p:spPr>
          <a:xfrm>
            <a:off x="1048385" y="2231390"/>
            <a:ext cx="72631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北海道が公開している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オープンデータって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どういうものがあるのか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64639" y="2918212"/>
            <a:ext cx="8358387" cy="1401445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ポータルサイトに登録されている</a:t>
            </a:r>
          </a:p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データをいくつか紹介します。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207645"/>
            <a:ext cx="9091295" cy="62649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28409" y="1280359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官デ法</a:t>
            </a:r>
            <a:r>
              <a:rPr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に則した</a:t>
            </a:r>
            <a:endParaRPr lang="en-US" altLang="ja-JP" sz="40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都道府県官民データ活用推進計画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0" y="3787045"/>
            <a:ext cx="9144000" cy="707886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</a:t>
            </a:r>
            <a:r>
              <a:rPr kumimoji="1" lang="en-US" altLang="ja-JP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利活用推進計画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" name="等号 1"/>
          <p:cNvSpPr/>
          <p:nvPr/>
        </p:nvSpPr>
        <p:spPr>
          <a:xfrm rot="5400000">
            <a:off x="4050403" y="2693414"/>
            <a:ext cx="914400" cy="914400"/>
          </a:xfrm>
          <a:prstGeom prst="mathEqual">
            <a:avLst>
              <a:gd name="adj1" fmla="val 16478"/>
              <a:gd name="adj2" fmla="val 1457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752304" y="2950559"/>
            <a:ext cx="1725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イコール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50" y="4674162"/>
            <a:ext cx="7559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以下、「</a:t>
            </a:r>
            <a:r>
              <a:rPr lang="en-US" altLang="ja-JP" sz="28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lang="ja-JP" altLang="en-US" sz="2800" b="1" dirty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」といいます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1766570"/>
            <a:ext cx="9124950" cy="484822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テキスト ボックス 5"/>
          <p:cNvSpPr txBox="1"/>
          <p:nvPr/>
        </p:nvSpPr>
        <p:spPr>
          <a:xfrm>
            <a:off x="1050290" y="300990"/>
            <a:ext cx="72631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森林の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オープンデータにしています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1050290" y="300990"/>
            <a:ext cx="72631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樹種、林齢、保安林などの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情報も記録されています。</a:t>
            </a: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1867535"/>
            <a:ext cx="9017635" cy="465963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52070" y="441325"/>
            <a:ext cx="9039225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宮崎県の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WebGIS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にも利用されています</a:t>
            </a:r>
          </a:p>
        </p:txBody>
      </p:sp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" y="1939925"/>
            <a:ext cx="9039225" cy="371284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760730" y="197485"/>
            <a:ext cx="77965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」では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樹種と林齢で色分けされて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表示されます</a:t>
            </a: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" y="2070735"/>
            <a:ext cx="9004935" cy="370141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" y="2047875"/>
            <a:ext cx="9053830" cy="3729990"/>
          </a:xfrm>
          <a:prstGeom prst="rect">
            <a:avLst/>
          </a:prstGeom>
        </p:spPr>
      </p:pic>
      <p:sp>
        <p:nvSpPr>
          <p:cNvPr id="5" name="テキスト ボックス 5"/>
          <p:cNvSpPr txBox="1"/>
          <p:nvPr/>
        </p:nvSpPr>
        <p:spPr>
          <a:xfrm>
            <a:off x="760730" y="197485"/>
            <a:ext cx="77965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」では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樹種と林齢で色分けされて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表示されます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5"/>
          <p:cNvSpPr txBox="1"/>
          <p:nvPr/>
        </p:nvSpPr>
        <p:spPr>
          <a:xfrm>
            <a:off x="694690" y="1884045"/>
            <a:ext cx="7796530" cy="2620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保安林や林地開発、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自然公園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sym typeface="+mn-ea"/>
              </a:rPr>
              <a:t>の申請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など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したことが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ある人はいませんか？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" y="1683385"/>
            <a:ext cx="9110345" cy="4721860"/>
          </a:xfrm>
          <a:prstGeom prst="rect">
            <a:avLst/>
          </a:prstGeom>
        </p:spPr>
      </p:pic>
      <p:sp>
        <p:nvSpPr>
          <p:cNvPr id="5" name="テキスト ボックス 5"/>
          <p:cNvSpPr txBox="1"/>
          <p:nvPr/>
        </p:nvSpPr>
        <p:spPr>
          <a:xfrm>
            <a:off x="748665" y="281940"/>
            <a:ext cx="77965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北海道のオープンデータで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確認できます</a:t>
            </a:r>
          </a:p>
        </p:txBody>
      </p:sp>
      <p:sp>
        <p:nvSpPr>
          <p:cNvPr id="3" name="四角形 2"/>
          <p:cNvSpPr/>
          <p:nvPr/>
        </p:nvSpPr>
        <p:spPr>
          <a:xfrm>
            <a:off x="6276340" y="5198745"/>
            <a:ext cx="2726690" cy="10960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" name="四角形 3"/>
          <p:cNvSpPr/>
          <p:nvPr/>
        </p:nvSpPr>
        <p:spPr>
          <a:xfrm>
            <a:off x="6388735" y="5283200"/>
            <a:ext cx="899795" cy="337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四角形 5"/>
          <p:cNvSpPr/>
          <p:nvPr/>
        </p:nvSpPr>
        <p:spPr>
          <a:xfrm>
            <a:off x="6388735" y="5765800"/>
            <a:ext cx="899795" cy="33718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テキストボックス 6"/>
          <p:cNvSpPr txBox="1"/>
          <p:nvPr/>
        </p:nvSpPr>
        <p:spPr>
          <a:xfrm>
            <a:off x="7372985" y="524891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保安林</a:t>
            </a:r>
          </a:p>
        </p:txBody>
      </p:sp>
      <p:sp>
        <p:nvSpPr>
          <p:cNvPr id="8" name="テキストボックス 7"/>
          <p:cNvSpPr txBox="1"/>
          <p:nvPr/>
        </p:nvSpPr>
        <p:spPr>
          <a:xfrm>
            <a:off x="7372985" y="576580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自然公園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 2"/>
          <p:cNvSpPr/>
          <p:nvPr/>
        </p:nvSpPr>
        <p:spPr>
          <a:xfrm>
            <a:off x="6276340" y="5198745"/>
            <a:ext cx="2726690" cy="10960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" name="四角形 3"/>
          <p:cNvSpPr/>
          <p:nvPr/>
        </p:nvSpPr>
        <p:spPr>
          <a:xfrm>
            <a:off x="6388735" y="5283200"/>
            <a:ext cx="899795" cy="337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四角形 5"/>
          <p:cNvSpPr/>
          <p:nvPr/>
        </p:nvSpPr>
        <p:spPr>
          <a:xfrm>
            <a:off x="6388735" y="5765800"/>
            <a:ext cx="899795" cy="33718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テキストボックス 6"/>
          <p:cNvSpPr txBox="1"/>
          <p:nvPr/>
        </p:nvSpPr>
        <p:spPr>
          <a:xfrm>
            <a:off x="7372985" y="524891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保安林</a:t>
            </a:r>
          </a:p>
        </p:txBody>
      </p:sp>
      <p:sp>
        <p:nvSpPr>
          <p:cNvPr id="8" name="テキストボックス 7"/>
          <p:cNvSpPr txBox="1"/>
          <p:nvPr/>
        </p:nvSpPr>
        <p:spPr>
          <a:xfrm>
            <a:off x="7372985" y="576580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自然公園</a:t>
            </a:r>
          </a:p>
        </p:txBody>
      </p:sp>
      <p:pic>
        <p:nvPicPr>
          <p:cNvPr id="9" name="図形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208280"/>
            <a:ext cx="9151620" cy="4862195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 2"/>
          <p:cNvSpPr/>
          <p:nvPr/>
        </p:nvSpPr>
        <p:spPr>
          <a:xfrm>
            <a:off x="6276340" y="5198745"/>
            <a:ext cx="2726690" cy="10960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" name="四角形 3"/>
          <p:cNvSpPr/>
          <p:nvPr/>
        </p:nvSpPr>
        <p:spPr>
          <a:xfrm>
            <a:off x="6388735" y="5283200"/>
            <a:ext cx="899795" cy="337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四角形 5"/>
          <p:cNvSpPr/>
          <p:nvPr/>
        </p:nvSpPr>
        <p:spPr>
          <a:xfrm>
            <a:off x="6388735" y="5765800"/>
            <a:ext cx="899795" cy="33718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テキストボックス 6"/>
          <p:cNvSpPr txBox="1"/>
          <p:nvPr/>
        </p:nvSpPr>
        <p:spPr>
          <a:xfrm>
            <a:off x="7372985" y="524891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保安林</a:t>
            </a:r>
          </a:p>
        </p:txBody>
      </p:sp>
      <p:sp>
        <p:nvSpPr>
          <p:cNvPr id="8" name="テキストボックス 7"/>
          <p:cNvSpPr txBox="1"/>
          <p:nvPr/>
        </p:nvSpPr>
        <p:spPr>
          <a:xfrm>
            <a:off x="7372985" y="576580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自然公園</a:t>
            </a:r>
          </a:p>
        </p:txBody>
      </p:sp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" y="208280"/>
            <a:ext cx="9097010" cy="483298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784860"/>
            <a:ext cx="8570595" cy="43694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7452"/>
            <a:ext cx="9015212" cy="3166386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727656" y="3901430"/>
            <a:ext cx="75598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2018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H30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）～</a:t>
            </a:r>
            <a:r>
              <a:rPr lang="en-US" altLang="ja-JP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2021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H33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）までの</a:t>
            </a:r>
            <a:endParaRPr lang="en-US" altLang="ja-JP" sz="28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en-US" altLang="ja-JP" sz="40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カ年計画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102235"/>
            <a:ext cx="8199120" cy="652018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1050290" y="300990"/>
            <a:ext cx="72631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津波浸水想定の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オープンデータにしています</a:t>
            </a: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" y="1563370"/>
            <a:ext cx="9011285" cy="47879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52705" y="441325"/>
            <a:ext cx="903859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宮崎県の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WebGIS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にも利用されています</a:t>
            </a:r>
          </a:p>
        </p:txBody>
      </p:sp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" y="1939925"/>
            <a:ext cx="9039225" cy="371284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779145" y="114300"/>
            <a:ext cx="77965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」では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浸水高さを確認する事が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可能です</a:t>
            </a:r>
          </a:p>
        </p:txBody>
      </p:sp>
      <p:pic>
        <p:nvPicPr>
          <p:cNvPr id="5" name="図形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" y="2125345"/>
            <a:ext cx="9107805" cy="411988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" y="1757680"/>
            <a:ext cx="8902700" cy="4486910"/>
          </a:xfrm>
          <a:prstGeom prst="rect">
            <a:avLst/>
          </a:prstGeom>
        </p:spPr>
      </p:pic>
      <p:sp>
        <p:nvSpPr>
          <p:cNvPr id="4" name="テキスト ボックス 5"/>
          <p:cNvSpPr txBox="1"/>
          <p:nvPr/>
        </p:nvSpPr>
        <p:spPr>
          <a:xfrm>
            <a:off x="779145" y="114300"/>
            <a:ext cx="77965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一番ダウンロード数の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多いデータ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779145" y="405130"/>
            <a:ext cx="7796530" cy="791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４ヶ月で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980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回のダウンロード</a:t>
            </a: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" y="1515745"/>
            <a:ext cx="8970010" cy="530606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2229485" y="5217795"/>
            <a:ext cx="927100" cy="4495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12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何に使われてんだろう？</a:t>
            </a:r>
          </a:p>
          <a:p>
            <a:pPr algn="ctr"/>
            <a:r>
              <a:rPr kumimoji="1" lang="en-US" altLang="ja-JP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(</a:t>
            </a:r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kumimoji="1" lang="en-US" altLang="ja-JP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_</a:t>
            </a:r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kumimoji="1" lang="en-US" altLang="ja-JP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;)</a:t>
            </a:r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？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196975"/>
            <a:ext cx="7722235" cy="5511800"/>
          </a:xfrm>
          <a:prstGeom prst="rect">
            <a:avLst/>
          </a:prstGeom>
        </p:spPr>
      </p:pic>
      <p:sp>
        <p:nvSpPr>
          <p:cNvPr id="4" name="テキスト ボックス 5"/>
          <p:cNvSpPr txBox="1"/>
          <p:nvPr/>
        </p:nvSpPr>
        <p:spPr>
          <a:xfrm>
            <a:off x="631190" y="152400"/>
            <a:ext cx="8114665" cy="113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国では、オープンデータの利用事例として</a:t>
            </a:r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kumimoji="1" lang="en-US" altLang="ja-JP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100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というサイトで紹介</a:t>
            </a:r>
          </a:p>
        </p:txBody>
      </p:sp>
      <p:sp>
        <p:nvSpPr>
          <p:cNvPr id="6" name="角丸四角形吹き出し 5"/>
          <p:cNvSpPr/>
          <p:nvPr/>
        </p:nvSpPr>
        <p:spPr>
          <a:xfrm>
            <a:off x="6151245" y="3315335"/>
            <a:ext cx="2594610" cy="1564640"/>
          </a:xfrm>
          <a:prstGeom prst="wedgeRoundRectCallout">
            <a:avLst>
              <a:gd name="adj1" fmla="val -77851"/>
              <a:gd name="adj2" fmla="val -13636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いろいろな</a:t>
            </a: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オープンデータの</a:t>
            </a: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利用事例を</a:t>
            </a: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紹介しています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12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全国には、他にもたくさんの</a:t>
            </a:r>
          </a:p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オープンデータが公開されています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12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まずはマネするところから</a:t>
            </a:r>
          </a:p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初めて見るといいかも</a:t>
            </a:r>
          </a:p>
        </p:txBody>
      </p:sp>
      <p:pic>
        <p:nvPicPr>
          <p:cNvPr id="3" name="図形 2" descr="futago_boy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930" y="3906520"/>
            <a:ext cx="458978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kumimoji="1" lang="en-US" altLang="ja-JP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条</a:t>
            </a:r>
            <a:endParaRPr kumimoji="1"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2804" y="2478631"/>
            <a:ext cx="835838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6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都道府県は、官民データ活用推進基本法に則して、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当該都道府県の区域</a:t>
            </a:r>
            <a:r>
              <a:rPr kumimoji="1" lang="ja-JP" altLang="en-US" sz="3200" dirty="0" smtClean="0">
                <a:solidFill>
                  <a:schemeClr val="bg1">
                    <a:lumMod val="6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における官民データ活用の推進に関する施策について、基本的な計画を定めなければならない。</a:t>
            </a:r>
            <a:endParaRPr kumimoji="1" lang="ja-JP" altLang="en-US" sz="3200" dirty="0">
              <a:solidFill>
                <a:schemeClr val="bg1">
                  <a:lumMod val="6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1438210"/>
            <a:ext cx="9144000" cy="103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</a:t>
            </a:r>
            <a:r>
              <a:rPr kumimoji="1" lang="ja-JP" altLang="en-US" sz="5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</a:t>
            </a: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にやるのもいいよね</a:t>
            </a:r>
          </a:p>
        </p:txBody>
      </p:sp>
      <p:pic>
        <p:nvPicPr>
          <p:cNvPr id="2" name="図形 1" descr="ue_mezasu_m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740" y="2896235"/>
            <a:ext cx="3202940" cy="5338445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1438210"/>
            <a:ext cx="9144000" cy="158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</a:t>
            </a:r>
            <a:r>
              <a:rPr kumimoji="1" lang="ja-JP" altLang="en-US" sz="5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</a:t>
            </a: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にやるのもいいよね</a:t>
            </a:r>
          </a:p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新しいことを考えてみるのも面白い</a:t>
            </a:r>
          </a:p>
        </p:txBody>
      </p:sp>
      <p:pic>
        <p:nvPicPr>
          <p:cNvPr id="2" name="図形 1" descr="ue_mezasu_m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740" y="2896235"/>
            <a:ext cx="3202940" cy="5338445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314260"/>
            <a:ext cx="9144000" cy="721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solidFill>
                  <a:schemeClr val="accent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まとめ</a:t>
            </a:r>
          </a:p>
        </p:txBody>
      </p:sp>
      <p:sp>
        <p:nvSpPr>
          <p:cNvPr id="2" name="テキスト ボックス 5"/>
          <p:cNvSpPr txBox="1"/>
          <p:nvPr/>
        </p:nvSpPr>
        <p:spPr>
          <a:xfrm>
            <a:off x="336550" y="1312545"/>
            <a:ext cx="8807450" cy="4157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北海道では法律に基づいて</a:t>
            </a:r>
            <a:r>
              <a:rPr kumimoji="1"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計画を立てている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2020</a:t>
            </a: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年までに、全市町村でオープンデータに取り組む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行政の持つ情報は基本的にオープン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利用されるかはわからないけど、それは問題ではない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オープンデータをするといいことあるかも！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北海道からは以上です！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1395</Words>
  <Application>Microsoft Office PowerPoint</Application>
  <PresentationFormat>画面に合わせる (4:3)</PresentationFormat>
  <Paragraphs>255</Paragraphs>
  <Slides>93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93</vt:i4>
      </vt:variant>
    </vt:vector>
  </HeadingPairs>
  <TitlesOfParts>
    <vt:vector size="99" baseType="lpstr">
      <vt:lpstr>ＭＳ Ｐゴシック</vt:lpstr>
      <vt:lpstr>メイリオ</vt:lpstr>
      <vt:lpstr>Arial</vt:lpstr>
      <vt:lpstr>Calibri</vt:lpstr>
      <vt:lpstr>Wingdings</vt:lpstr>
      <vt:lpstr>Office テーマ</vt:lpstr>
      <vt:lpstr>北海道ICT利活用推進計画と 北海道のオープンデータについて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2018-12-03T06:47:37Z</dcterms:created>
  <dcterms:modified xsi:type="dcterms:W3CDTF">2018-12-03T06:50:23Z</dcterms:modified>
</cp:coreProperties>
</file>