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95" r:id="rId1"/>
  </p:sldMasterIdLst>
  <p:notesMasterIdLst>
    <p:notesMasterId r:id="rId58"/>
  </p:notesMasterIdLst>
  <p:sldIdLst>
    <p:sldId id="257" r:id="rId2"/>
    <p:sldId id="454" r:id="rId3"/>
    <p:sldId id="261" r:id="rId4"/>
    <p:sldId id="507" r:id="rId5"/>
    <p:sldId id="270" r:id="rId6"/>
    <p:sldId id="267" r:id="rId7"/>
    <p:sldId id="265" r:id="rId8"/>
    <p:sldId id="480" r:id="rId9"/>
    <p:sldId id="417" r:id="rId10"/>
    <p:sldId id="504" r:id="rId11"/>
    <p:sldId id="521" r:id="rId12"/>
    <p:sldId id="535" r:id="rId13"/>
    <p:sldId id="536" r:id="rId14"/>
    <p:sldId id="515" r:id="rId15"/>
    <p:sldId id="523" r:id="rId16"/>
    <p:sldId id="513" r:id="rId17"/>
    <p:sldId id="427" r:id="rId18"/>
    <p:sldId id="522" r:id="rId19"/>
    <p:sldId id="508" r:id="rId20"/>
    <p:sldId id="260" r:id="rId21"/>
    <p:sldId id="517" r:id="rId22"/>
    <p:sldId id="518" r:id="rId23"/>
    <p:sldId id="519" r:id="rId24"/>
    <p:sldId id="510" r:id="rId25"/>
    <p:sldId id="527" r:id="rId26"/>
    <p:sldId id="528" r:id="rId27"/>
    <p:sldId id="529" r:id="rId28"/>
    <p:sldId id="509" r:id="rId29"/>
    <p:sldId id="530" r:id="rId30"/>
    <p:sldId id="531" r:id="rId31"/>
    <p:sldId id="268" r:id="rId32"/>
    <p:sldId id="534" r:id="rId33"/>
    <p:sldId id="422" r:id="rId34"/>
    <p:sldId id="505" r:id="rId35"/>
    <p:sldId id="516" r:id="rId36"/>
    <p:sldId id="419" r:id="rId37"/>
    <p:sldId id="421" r:id="rId38"/>
    <p:sldId id="506" r:id="rId39"/>
    <p:sldId id="524" r:id="rId40"/>
    <p:sldId id="476" r:id="rId41"/>
    <p:sldId id="433" r:id="rId42"/>
    <p:sldId id="467" r:id="rId43"/>
    <p:sldId id="469" r:id="rId44"/>
    <p:sldId id="461" r:id="rId45"/>
    <p:sldId id="494" r:id="rId46"/>
    <p:sldId id="501" r:id="rId47"/>
    <p:sldId id="497" r:id="rId48"/>
    <p:sldId id="499" r:id="rId49"/>
    <p:sldId id="500" r:id="rId50"/>
    <p:sldId id="514" r:id="rId51"/>
    <p:sldId id="503" r:id="rId52"/>
    <p:sldId id="525" r:id="rId53"/>
    <p:sldId id="526" r:id="rId54"/>
    <p:sldId id="272" r:id="rId55"/>
    <p:sldId id="502" r:id="rId56"/>
    <p:sldId id="277" r:id="rId57"/>
  </p:sldIdLst>
  <p:sldSz cx="9148763" cy="6861175"/>
  <p:notesSz cx="6858000" cy="9144000"/>
  <p:defaultTextStyle>
    <a:defPPr>
      <a:defRPr lang="ko-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frameSlides="1"/>
  <p:showPr>
    <p:present/>
    <p:sldAll/>
    <p:penClr>
      <a:srgbClr val="FF0000">
        <a:alpha val="100000"/>
      </a:srgbClr>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ACF4677E-8BD2-47ae-8A1F-98590045965D">
      <hp:hncThemeShow xmlns="" xmlns:c="http://schemas.openxmlformats.org/drawingml/2006/chart" xmlns:dgm="http://schemas.openxmlformats.org/drawingml/2006/diagram" xmlns:dsp="http://schemas.microsoft.com/office/drawing/2008/diagram" xmlns:hp="http://schemas.haansoft.com/office/presentation/8.0" themeShowType="1" themeSkinType="1" themeTransitionType="1" useThemeTransition="1" byMouseClick="1" attrType="1" dur="200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76" autoAdjust="0"/>
    <p:restoredTop sz="63740" autoAdjust="0"/>
  </p:normalViewPr>
  <p:slideViewPr>
    <p:cSldViewPr>
      <p:cViewPr varScale="1">
        <p:scale>
          <a:sx n="41" d="100"/>
          <a:sy n="41" d="100"/>
        </p:scale>
        <p:origin x="1950" y="42"/>
      </p:cViewPr>
      <p:guideLst>
        <p:guide orient="horz" pos="2160"/>
        <p:guide pos="2879"/>
      </p:guideLst>
    </p:cSldViewPr>
  </p:slideViewPr>
  <p:notesTextViewPr>
    <p:cViewPr>
      <p:scale>
        <a:sx n="100" d="100"/>
        <a:sy n="100" d="100"/>
      </p:scale>
      <p:origin x="0" y="0"/>
    </p:cViewPr>
  </p:notesTextViewPr>
  <p:gridSpacing cx="72027" cy="72027"/>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プレースホルダー 1"/>
          <p:cNvSpPr>
            <a:spLocks noGrp="1"/>
          </p:cNvSpPr>
          <p:nvPr>
            <p:ph type="hdr" sz="quarter"/>
          </p:nvPr>
        </p:nvSpPr>
        <p:spPr>
          <a:xfrm>
            <a:off x="0" y="0"/>
            <a:ext cx="2971800" cy="457200"/>
          </a:xfrm>
          <a:prstGeom prst="rect">
            <a:avLst/>
          </a:prstGeom>
        </p:spPr>
        <p:txBody>
          <a:bodyPr vert="horz" lIns="91440" tIns="45720" rIns="91440" bIns="45720"/>
          <a:lstStyle>
            <a:lvl1pPr algn="l">
              <a:defRPr sz="1200"/>
            </a:lvl1pPr>
          </a:lstStyle>
          <a:p>
            <a:pPr lvl="0"/>
            <a:endParaRPr lang="ko-KR"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a:lstStyle>
            <a:lvl1pPr algn="r">
              <a:defRPr sz="1200"/>
            </a:lvl1pPr>
          </a:lstStyle>
          <a:p>
            <a:pPr lvl="0"/>
            <a:fld id="{E2B2BC9D-A816-4D0A-858B-1D023B3A8ACA}" type="datetimeFigureOut">
              <a:rPr lang="ko-KR" altLang="en-US"/>
              <a:pPr lvl="0"/>
              <a:t>2018-12-03</a:t>
            </a:fld>
            <a:endParaRPr lang="ko-KR" altLang="en-US"/>
          </a:p>
        </p:txBody>
      </p:sp>
      <p:sp>
        <p:nvSpPr>
          <p:cNvPr id="4" name="スライドイメージプレースホルダー 3"/>
          <p:cNvSpPr>
            <a:spLocks noGrp="1" noRot="1" noChangeAspect="1" noTextEdit="1"/>
          </p:cNvSpPr>
          <p:nvPr>
            <p:ph type="sldImg" idx="2"/>
          </p:nvPr>
        </p:nvSpPr>
        <p:spPr>
          <a:xfrm>
            <a:off x="1143009" y="685800"/>
            <a:ext cx="4571981" cy="3429000"/>
          </a:xfrm>
          <a:prstGeom prst="rect">
            <a:avLst/>
          </a:prstGeom>
          <a:noFill/>
          <a:ln w="12700">
            <a:solidFill>
              <a:prstClr val="black"/>
            </a:solidFill>
          </a:ln>
        </p:spPr>
        <p:txBody>
          <a:bodyPr vert="horz" lIns="91440" tIns="45720" rIns="91440" bIns="45720" anchor="ctr"/>
          <a:lstStyle/>
          <a:p>
            <a:pPr lvl="0"/>
            <a:endParaRPr lang="ko-KR" altLang="en-US"/>
          </a:p>
        </p:txBody>
      </p:sp>
      <p:sp>
        <p:nvSpPr>
          <p:cNvPr id="5" name="ノート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a:normAutofit/>
          </a:body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フッタプレースホルダー 5"/>
          <p:cNvSpPr>
            <a:spLocks noGrp="1"/>
          </p:cNvSpPr>
          <p:nvPr>
            <p:ph type="ftr" sz="quarter" idx="4"/>
          </p:nvPr>
        </p:nvSpPr>
        <p:spPr>
          <a:xfrm>
            <a:off x="0" y="8685213"/>
            <a:ext cx="2971800" cy="457200"/>
          </a:xfrm>
          <a:prstGeom prst="rect">
            <a:avLst/>
          </a:prstGeom>
        </p:spPr>
        <p:txBody>
          <a:bodyPr vert="horz" lIns="91440" tIns="45720" rIns="91440" bIns="45720" anchor="b"/>
          <a:lstStyle>
            <a:lvl1pPr algn="l">
              <a:defRPr sz="1200"/>
            </a:lvl1pPr>
          </a:lstStyle>
          <a:p>
            <a:pPr lvl="0"/>
            <a:endParaRPr lang="ko-KR"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anchor="b"/>
          <a:lstStyle>
            <a:lvl1pPr algn="r">
              <a:defRPr sz="1200"/>
            </a:lvl1pPr>
          </a:lstStyle>
          <a:p>
            <a:pPr lvl="0"/>
            <a:fld id="{09F4262C-968C-4EE9-8164-CE16364706B3}" type="slidenum">
              <a:rPr lang="ko-KR" altLang="en-US"/>
              <a:pPr lvl="0"/>
              <a:t>‹#›</a:t>
            </a:fld>
            <a:endParaRPr lang="ko-KR" altLang="en-US"/>
          </a:p>
        </p:txBody>
      </p:sp>
    </p:spTree>
  </p:cSld>
  <p:clrMap bg1="lt1" tx1="dk1" bg2="lt2" tx2="dk2" accent1="accent1" accent2="accent2" accent3="accent3" accent4="accent4" accent5="accent5" accent6="accent6" hlink="hlink" folHlink="folHlink"/>
  <p:hf hdr="0" ftr="0" dt="0"/>
  <p:notesStyle>
    <a:lvl1pPr marL="0" algn="l" defTabSz="91440" rtl="0" eaLnBrk="1" latinLnBrk="1" hangingPunct="1">
      <a:defRPr sz="1200" kern="1200">
        <a:solidFill>
          <a:schemeClr val="tx1"/>
        </a:solidFill>
        <a:latin typeface="+mj-lt"/>
        <a:ea typeface="+mj-ea"/>
        <a:cs typeface="+mj-cs"/>
      </a:defRPr>
    </a:lvl1pPr>
    <a:lvl2pPr marL="457200" algn="l" defTabSz="91440" rtl="0" eaLnBrk="1" latinLnBrk="1" hangingPunct="1">
      <a:defRPr sz="1200" kern="1200">
        <a:solidFill>
          <a:schemeClr val="tx1"/>
        </a:solidFill>
        <a:latin typeface="+mj-lt"/>
        <a:ea typeface="+mj-ea"/>
        <a:cs typeface="+mj-cs"/>
      </a:defRPr>
    </a:lvl2pPr>
    <a:lvl3pPr marL="914400" algn="l" defTabSz="91440" rtl="0" eaLnBrk="1" latinLnBrk="1" hangingPunct="1">
      <a:defRPr sz="1200" kern="1200">
        <a:solidFill>
          <a:schemeClr val="tx1"/>
        </a:solidFill>
        <a:latin typeface="+mj-lt"/>
        <a:ea typeface="+mj-ea"/>
        <a:cs typeface="+mj-cs"/>
      </a:defRPr>
    </a:lvl3pPr>
    <a:lvl4pPr marL="1371600" algn="l" defTabSz="91440" rtl="0" eaLnBrk="1" latinLnBrk="1" hangingPunct="1">
      <a:defRPr sz="1200" kern="1200">
        <a:solidFill>
          <a:schemeClr val="tx1"/>
        </a:solidFill>
        <a:latin typeface="+mj-lt"/>
        <a:ea typeface="+mj-ea"/>
        <a:cs typeface="+mj-cs"/>
      </a:defRPr>
    </a:lvl4pPr>
    <a:lvl5pPr marL="1828800" algn="l" defTabSz="91440" rtl="0" eaLnBrk="1" latinLnBrk="1" hangingPunct="1">
      <a:defRPr sz="1200" kern="1200">
        <a:solidFill>
          <a:schemeClr val="tx1"/>
        </a:solidFill>
        <a:latin typeface="+mj-lt"/>
        <a:ea typeface="+mj-ea"/>
        <a:cs typeface="+mj-cs"/>
      </a:defRPr>
    </a:lvl5pPr>
    <a:lvl6pPr marL="2286000" algn="l" defTabSz="91440" rtl="0" eaLnBrk="1" latinLnBrk="1" hangingPunct="1">
      <a:defRPr sz="1200" kern="1200">
        <a:solidFill>
          <a:schemeClr val="tx1"/>
        </a:solidFill>
        <a:latin typeface="+mj-lt"/>
        <a:ea typeface="+mj-ea"/>
        <a:cs typeface="+mj-cs"/>
      </a:defRPr>
    </a:lvl6pPr>
    <a:lvl7pPr marL="2743200" algn="l" defTabSz="91440" rtl="0" eaLnBrk="1" latinLnBrk="1" hangingPunct="1">
      <a:defRPr sz="1200" kern="1200">
        <a:solidFill>
          <a:schemeClr val="tx1"/>
        </a:solidFill>
        <a:latin typeface="+mj-lt"/>
        <a:ea typeface="+mj-ea"/>
        <a:cs typeface="+mj-cs"/>
      </a:defRPr>
    </a:lvl7pPr>
    <a:lvl8pPr marL="3200400" algn="l" defTabSz="91440" rtl="0" eaLnBrk="1" latinLnBrk="1" hangingPunct="1">
      <a:defRPr sz="1200" kern="1200">
        <a:solidFill>
          <a:schemeClr val="tx1"/>
        </a:solidFill>
        <a:latin typeface="+mj-lt"/>
        <a:ea typeface="+mj-ea"/>
        <a:cs typeface="+mj-cs"/>
      </a:defRPr>
    </a:lvl8pPr>
    <a:lvl9pPr marL="3657600" algn="l" defTabSz="91440" rtl="0" eaLnBrk="1" latinLnBrk="1" hangingPunct="1">
      <a:defRPr sz="1200" kern="1200">
        <a:solidFill>
          <a:schemeClr val="tx1"/>
        </a:solidFill>
        <a:latin typeface="+mj-lt"/>
        <a:ea typeface="+mj-ea"/>
        <a:cs typeface="+mj-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イメージプレースホルダー 3"/>
          <p:cNvSpPr>
            <a:spLocks noGrp="1" noRot="1" noChangeAspect="1" noTextEdit="1"/>
          </p:cNvSpPr>
          <p:nvPr>
            <p:ph type="sldImg" idx="2"/>
          </p:nvPr>
        </p:nvSpPr>
        <p:spPr>
          <a:xfrm>
            <a:off x="1143000" y="685800"/>
            <a:ext cx="4572000" cy="3429000"/>
          </a:xfrm>
        </p:spPr>
        <p:txBody>
          <a:bodyPr/>
          <a:lstStyle/>
          <a:p>
            <a:endParaRPr lang="ja-JP" altLang="en-US"/>
          </a:p>
        </p:txBody>
      </p:sp>
      <p:sp>
        <p:nvSpPr>
          <p:cNvPr id="3" name="ノートプレースホルダー 4"/>
          <p:cNvSpPr>
            <a:spLocks noGrp="1"/>
          </p:cNvSpPr>
          <p:nvPr>
            <p:ph type="body" sz="quarter" idx="3"/>
          </p:nvPr>
        </p:nvSpPr>
        <p:spPr/>
        <p:txBody>
          <a:bodyPr/>
          <a:lstStyle/>
          <a:p>
            <a:endParaRPr lang="ja-JP" altLang="en-US" dirty="0"/>
          </a:p>
        </p:txBody>
      </p:sp>
      <p:sp>
        <p:nvSpPr>
          <p:cNvPr id="4" name="スライド番号プレースホルダー 6"/>
          <p:cNvSpPr>
            <a:spLocks noGrp="1"/>
          </p:cNvSpPr>
          <p:nvPr>
            <p:ph type="sldNum" sz="quarter" idx="5"/>
          </p:nvPr>
        </p:nvSpPr>
        <p:spPr/>
        <p:txBody>
          <a:bodyPr/>
          <a:lstStyle/>
          <a:p>
            <a:pPr lvl="0"/>
            <a:fld id="{09F4262C-968C-4EE9-8164-CE16364706B3}" type="slidenum">
              <a:rPr lang="en-US" altLang="en-US"/>
              <a:pPr lvl="0"/>
              <a:t>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a:extLst>
              <a:ext uri="{FF2B5EF4-FFF2-40B4-BE49-F238E27FC236}">
                <a16:creationId xmlns:a16="http://schemas.microsoft.com/office/drawing/2014/main" id="{6CD63F6E-D8EB-437E-B264-658732A5D49A}"/>
              </a:ext>
            </a:extLst>
          </p:cNvPr>
          <p:cNvSpPr>
            <a:spLocks noGrp="1" noRot="1" noChangeAspect="1" noChangeArrowheads="1" noTextEdit="1"/>
          </p:cNvSpPr>
          <p:nvPr>
            <p:ph type="sldImg"/>
          </p:nvPr>
        </p:nvSpPr>
        <p:spPr>
          <a:xfrm>
            <a:off x="1143000" y="685800"/>
            <a:ext cx="4572000" cy="3429000"/>
          </a:xfrm>
          <a:ln/>
        </p:spPr>
      </p:sp>
      <p:sp>
        <p:nvSpPr>
          <p:cNvPr id="17411" name="ノート プレースホルダー 2">
            <a:extLst>
              <a:ext uri="{FF2B5EF4-FFF2-40B4-BE49-F238E27FC236}">
                <a16:creationId xmlns:a16="http://schemas.microsoft.com/office/drawing/2014/main" id="{2272757C-1BA0-410B-8332-05BDE6F9A5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7412" name="スライド番号プレースホルダー 3">
            <a:extLst>
              <a:ext uri="{FF2B5EF4-FFF2-40B4-BE49-F238E27FC236}">
                <a16:creationId xmlns:a16="http://schemas.microsoft.com/office/drawing/2014/main" id="{24929ADE-F8DA-4BA5-B592-D4A1877C677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50" charset="-128"/>
              </a:defRPr>
            </a:lvl1pPr>
            <a:lvl2pPr marL="742950" indent="-285750">
              <a:defRPr>
                <a:solidFill>
                  <a:schemeClr val="tx1"/>
                </a:solidFill>
                <a:latin typeface="Arial" panose="020B0604020202020204" pitchFamily="34" charset="0"/>
                <a:ea typeface="ＭＳ Ｐゴシック" panose="020B0600070205080204" pitchFamily="50" charset="-128"/>
              </a:defRPr>
            </a:lvl2pPr>
            <a:lvl3pPr marL="1143000" indent="-228600">
              <a:defRPr>
                <a:solidFill>
                  <a:schemeClr val="tx1"/>
                </a:solidFill>
                <a:latin typeface="Arial" panose="020B0604020202020204" pitchFamily="34" charset="0"/>
                <a:ea typeface="ＭＳ Ｐゴシック" panose="020B0600070205080204" pitchFamily="50" charset="-128"/>
              </a:defRPr>
            </a:lvl3pPr>
            <a:lvl4pPr marL="1600200" indent="-228600">
              <a:defRPr>
                <a:solidFill>
                  <a:schemeClr val="tx1"/>
                </a:solidFill>
                <a:latin typeface="Arial" panose="020B0604020202020204" pitchFamily="34" charset="0"/>
                <a:ea typeface="ＭＳ Ｐゴシック" panose="020B0600070205080204" pitchFamily="50" charset="-128"/>
              </a:defRPr>
            </a:lvl4pPr>
            <a:lvl5pPr marL="2057400" indent="-228600">
              <a:defRPr>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9pPr>
          </a:lstStyle>
          <a:p>
            <a:fld id="{EB6C03EF-3EAE-46D8-BEFF-B0C72D78F84C}" type="slidenum">
              <a:rPr lang="en-US" altLang="ja-JP" smtClean="0">
                <a:latin typeface="Times New Roman" panose="02020603050405020304" pitchFamily="18" charset="0"/>
              </a:rPr>
              <a:pPr/>
              <a:t>36</a:t>
            </a:fld>
            <a:endParaRPr lang="en-US" altLang="ja-JP">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ー 1">
            <a:extLst>
              <a:ext uri="{FF2B5EF4-FFF2-40B4-BE49-F238E27FC236}">
                <a16:creationId xmlns:a16="http://schemas.microsoft.com/office/drawing/2014/main" id="{1368F91F-885D-427D-9F0B-D4D39BE1AFDC}"/>
              </a:ext>
            </a:extLst>
          </p:cNvPr>
          <p:cNvSpPr>
            <a:spLocks noGrp="1" noRot="1" noChangeAspect="1" noChangeArrowheads="1" noTextEdit="1"/>
          </p:cNvSpPr>
          <p:nvPr>
            <p:ph type="sldImg"/>
          </p:nvPr>
        </p:nvSpPr>
        <p:spPr>
          <a:ln/>
        </p:spPr>
      </p:sp>
      <p:sp>
        <p:nvSpPr>
          <p:cNvPr id="9219" name="ノート プレースホルダー 2">
            <a:extLst>
              <a:ext uri="{FF2B5EF4-FFF2-40B4-BE49-F238E27FC236}">
                <a16:creationId xmlns:a16="http://schemas.microsoft.com/office/drawing/2014/main" id="{9C8DEA52-8C92-496F-8F1E-2CFB0254B0E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9220" name="スライド番号プレースホルダー 3">
            <a:extLst>
              <a:ext uri="{FF2B5EF4-FFF2-40B4-BE49-F238E27FC236}">
                <a16:creationId xmlns:a16="http://schemas.microsoft.com/office/drawing/2014/main" id="{AE7171FE-979E-4CCF-9735-F4CAA9D4CF1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50" charset="-128"/>
              </a:defRPr>
            </a:lvl1pPr>
            <a:lvl2pPr marL="742950" indent="-285750">
              <a:defRPr>
                <a:solidFill>
                  <a:schemeClr val="tx1"/>
                </a:solidFill>
                <a:latin typeface="Arial" panose="020B0604020202020204" pitchFamily="34" charset="0"/>
                <a:ea typeface="ＭＳ Ｐゴシック" panose="020B0600070205080204" pitchFamily="50" charset="-128"/>
              </a:defRPr>
            </a:lvl2pPr>
            <a:lvl3pPr marL="1143000" indent="-228600">
              <a:defRPr>
                <a:solidFill>
                  <a:schemeClr val="tx1"/>
                </a:solidFill>
                <a:latin typeface="Arial" panose="020B0604020202020204" pitchFamily="34" charset="0"/>
                <a:ea typeface="ＭＳ Ｐゴシック" panose="020B0600070205080204" pitchFamily="50" charset="-128"/>
              </a:defRPr>
            </a:lvl3pPr>
            <a:lvl4pPr marL="1600200" indent="-228600">
              <a:defRPr>
                <a:solidFill>
                  <a:schemeClr val="tx1"/>
                </a:solidFill>
                <a:latin typeface="Arial" panose="020B0604020202020204" pitchFamily="34" charset="0"/>
                <a:ea typeface="ＭＳ Ｐゴシック" panose="020B0600070205080204" pitchFamily="50" charset="-128"/>
              </a:defRPr>
            </a:lvl4pPr>
            <a:lvl5pPr marL="2057400" indent="-228600">
              <a:defRPr>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9pPr>
          </a:lstStyle>
          <a:p>
            <a:fld id="{CE4FDA08-B6FD-443E-8A32-D4CE676FAE5E}" type="slidenum">
              <a:rPr lang="en-US" altLang="ja-JP" smtClean="0">
                <a:latin typeface="Times New Roman" panose="02020603050405020304" pitchFamily="18" charset="0"/>
              </a:rPr>
              <a:pPr/>
              <a:t>41</a:t>
            </a:fld>
            <a:endParaRPr lang="en-US" altLang="ja-JP">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ー 1">
            <a:extLst>
              <a:ext uri="{FF2B5EF4-FFF2-40B4-BE49-F238E27FC236}">
                <a16:creationId xmlns:a16="http://schemas.microsoft.com/office/drawing/2014/main" id="{8F10218F-5AEE-4C90-833C-2423E743F38F}"/>
              </a:ext>
            </a:extLst>
          </p:cNvPr>
          <p:cNvSpPr>
            <a:spLocks noGrp="1" noRot="1" noChangeAspect="1" noChangeArrowheads="1" noTextEdit="1"/>
          </p:cNvSpPr>
          <p:nvPr>
            <p:ph type="sldImg"/>
          </p:nvPr>
        </p:nvSpPr>
        <p:spPr>
          <a:xfrm>
            <a:off x="1143000" y="685800"/>
            <a:ext cx="4572000" cy="3429000"/>
          </a:xfrm>
          <a:ln/>
        </p:spPr>
      </p:sp>
      <p:sp>
        <p:nvSpPr>
          <p:cNvPr id="11267" name="ノート プレースホルダー 2">
            <a:extLst>
              <a:ext uri="{FF2B5EF4-FFF2-40B4-BE49-F238E27FC236}">
                <a16:creationId xmlns:a16="http://schemas.microsoft.com/office/drawing/2014/main" id="{ADB1506F-67D5-49BA-922E-1D43C7C9BAD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ja-JP" dirty="0"/>
          </a:p>
        </p:txBody>
      </p:sp>
      <p:sp>
        <p:nvSpPr>
          <p:cNvPr id="11268" name="スライド番号プレースホルダー 3">
            <a:extLst>
              <a:ext uri="{FF2B5EF4-FFF2-40B4-BE49-F238E27FC236}">
                <a16:creationId xmlns:a16="http://schemas.microsoft.com/office/drawing/2014/main" id="{E7202E36-DC92-4631-B8B0-EC7C6B8439D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50" charset="-128"/>
              </a:defRPr>
            </a:lvl1pPr>
            <a:lvl2pPr marL="742950" indent="-285750">
              <a:defRPr>
                <a:solidFill>
                  <a:schemeClr val="tx1"/>
                </a:solidFill>
                <a:latin typeface="Arial" panose="020B0604020202020204" pitchFamily="34" charset="0"/>
                <a:ea typeface="ＭＳ Ｐゴシック" panose="020B0600070205080204" pitchFamily="50" charset="-128"/>
              </a:defRPr>
            </a:lvl2pPr>
            <a:lvl3pPr marL="1143000" indent="-228600">
              <a:defRPr>
                <a:solidFill>
                  <a:schemeClr val="tx1"/>
                </a:solidFill>
                <a:latin typeface="Arial" panose="020B0604020202020204" pitchFamily="34" charset="0"/>
                <a:ea typeface="ＭＳ Ｐゴシック" panose="020B0600070205080204" pitchFamily="50" charset="-128"/>
              </a:defRPr>
            </a:lvl3pPr>
            <a:lvl4pPr marL="1600200" indent="-228600">
              <a:defRPr>
                <a:solidFill>
                  <a:schemeClr val="tx1"/>
                </a:solidFill>
                <a:latin typeface="Arial" panose="020B0604020202020204" pitchFamily="34" charset="0"/>
                <a:ea typeface="ＭＳ Ｐゴシック" panose="020B0600070205080204" pitchFamily="50" charset="-128"/>
              </a:defRPr>
            </a:lvl4pPr>
            <a:lvl5pPr marL="2057400" indent="-228600">
              <a:defRPr>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9pPr>
          </a:lstStyle>
          <a:p>
            <a:fld id="{0F33AF30-7934-4EE6-8BB7-21C11BADFA24}" type="slidenum">
              <a:rPr lang="en-US" altLang="ja-JP" smtClean="0">
                <a:latin typeface="Times New Roman" panose="02020603050405020304" pitchFamily="18" charset="0"/>
              </a:rPr>
              <a:pPr/>
              <a:t>43</a:t>
            </a:fld>
            <a:endParaRPr lang="en-US" altLang="ja-JP">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ー 1">
            <a:extLst>
              <a:ext uri="{FF2B5EF4-FFF2-40B4-BE49-F238E27FC236}">
                <a16:creationId xmlns:a16="http://schemas.microsoft.com/office/drawing/2014/main" id="{E81618B6-C7B3-4C53-9097-B4153C46A927}"/>
              </a:ext>
            </a:extLst>
          </p:cNvPr>
          <p:cNvSpPr>
            <a:spLocks noGrp="1" noRot="1" noChangeAspect="1" noChangeArrowheads="1" noTextEdit="1"/>
          </p:cNvSpPr>
          <p:nvPr>
            <p:ph type="sldImg"/>
          </p:nvPr>
        </p:nvSpPr>
        <p:spPr>
          <a:ln/>
        </p:spPr>
      </p:sp>
      <p:sp>
        <p:nvSpPr>
          <p:cNvPr id="8195" name="ノート プレースホルダー 2">
            <a:extLst>
              <a:ext uri="{FF2B5EF4-FFF2-40B4-BE49-F238E27FC236}">
                <a16:creationId xmlns:a16="http://schemas.microsoft.com/office/drawing/2014/main" id="{0D5A1842-FE89-4A2E-9FAC-CA4E09CDCF51}"/>
              </a:ext>
            </a:extLst>
          </p:cNvPr>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ja-JP" altLang="en-US" dirty="0"/>
          </a:p>
        </p:txBody>
      </p:sp>
      <p:sp>
        <p:nvSpPr>
          <p:cNvPr id="13316" name="スライド番号プレースホルダー 3">
            <a:extLst>
              <a:ext uri="{FF2B5EF4-FFF2-40B4-BE49-F238E27FC236}">
                <a16:creationId xmlns:a16="http://schemas.microsoft.com/office/drawing/2014/main" id="{DF4D18E6-A2DD-4DC3-9C9E-2EF17F861C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50" charset="-128"/>
              </a:defRPr>
            </a:lvl1pPr>
            <a:lvl2pPr marL="742950" indent="-285750">
              <a:defRPr>
                <a:solidFill>
                  <a:schemeClr val="tx1"/>
                </a:solidFill>
                <a:latin typeface="Arial" panose="020B0604020202020204" pitchFamily="34" charset="0"/>
                <a:ea typeface="ＭＳ Ｐゴシック" panose="020B0600070205080204" pitchFamily="50" charset="-128"/>
              </a:defRPr>
            </a:lvl2pPr>
            <a:lvl3pPr marL="1143000" indent="-228600">
              <a:defRPr>
                <a:solidFill>
                  <a:schemeClr val="tx1"/>
                </a:solidFill>
                <a:latin typeface="Arial" panose="020B0604020202020204" pitchFamily="34" charset="0"/>
                <a:ea typeface="ＭＳ Ｐゴシック" panose="020B0600070205080204" pitchFamily="50" charset="-128"/>
              </a:defRPr>
            </a:lvl3pPr>
            <a:lvl4pPr marL="1600200" indent="-228600">
              <a:defRPr>
                <a:solidFill>
                  <a:schemeClr val="tx1"/>
                </a:solidFill>
                <a:latin typeface="Arial" panose="020B0604020202020204" pitchFamily="34" charset="0"/>
                <a:ea typeface="ＭＳ Ｐゴシック" panose="020B0600070205080204" pitchFamily="50" charset="-128"/>
              </a:defRPr>
            </a:lvl4pPr>
            <a:lvl5pPr marL="2057400" indent="-228600">
              <a:defRPr>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50" charset="-128"/>
              </a:defRPr>
            </a:lvl9pPr>
          </a:lstStyle>
          <a:p>
            <a:fld id="{DF57F0A2-6750-4C2A-A6C8-F34C48C35658}" type="slidenum">
              <a:rPr lang="en-US" altLang="ja-JP" smtClean="0">
                <a:latin typeface="Times New Roman" panose="02020603050405020304" pitchFamily="18" charset="0"/>
              </a:rPr>
              <a:pPr/>
              <a:t>44</a:t>
            </a:fld>
            <a:endParaRPr lang="en-US" altLang="ja-JP">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lvl="0"/>
            <a:fld id="{09F4262C-968C-4EE9-8164-CE16364706B3}" type="slidenum">
              <a:rPr lang="ko-KR" altLang="en-US" smtClean="0"/>
              <a:pPr lvl="0"/>
              <a:t>49</a:t>
            </a:fld>
            <a:endParaRPr lang="ko-KR" altLang="en-US"/>
          </a:p>
        </p:txBody>
      </p:sp>
    </p:spTree>
    <p:extLst>
      <p:ext uri="{BB962C8B-B14F-4D97-AF65-F5344CB8AC3E}">
        <p14:creationId xmlns:p14="http://schemas.microsoft.com/office/powerpoint/2010/main" val="2840377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lvl="0"/>
            <a:fld id="{09F4262C-968C-4EE9-8164-CE16364706B3}" type="slidenum">
              <a:rPr lang="ko-KR" altLang="en-US" smtClean="0"/>
              <a:pPr lvl="0"/>
              <a:t>50</a:t>
            </a:fld>
            <a:endParaRPr lang="ko-KR" altLang="en-US"/>
          </a:p>
        </p:txBody>
      </p:sp>
    </p:spTree>
    <p:extLst>
      <p:ext uri="{BB962C8B-B14F-4D97-AF65-F5344CB8AC3E}">
        <p14:creationId xmlns:p14="http://schemas.microsoft.com/office/powerpoint/2010/main" val="391553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タイトルスライド" type="title" preserve="1">
  <p:cSld name="タイトル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6110" y="2131397"/>
            <a:ext cx="7775914" cy="1470695"/>
          </a:xfrm>
        </p:spPr>
        <p:txBody>
          <a:bodyPr/>
          <a:lstStyle/>
          <a:p>
            <a:pPr lvl="0"/>
            <a:r>
              <a:rPr lang="ko-KR" altLang="en-US"/>
              <a:t>マスタータイトルスタイルの編集</a:t>
            </a:r>
          </a:p>
        </p:txBody>
      </p:sp>
      <p:sp>
        <p:nvSpPr>
          <p:cNvPr id="3" name="サブタイトル 2"/>
          <p:cNvSpPr>
            <a:spLocks noGrp="1"/>
          </p:cNvSpPr>
          <p:nvPr>
            <p:ph type="subTitle" idx="1"/>
          </p:nvPr>
        </p:nvSpPr>
        <p:spPr>
          <a:xfrm>
            <a:off x="1372220" y="3887973"/>
            <a:ext cx="6403694" cy="1753399"/>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ko-KR" altLang="en-US"/>
              <a:t>マスターサブタイトルスタイルの編集</a:t>
            </a:r>
          </a:p>
        </p:txBody>
      </p:sp>
      <p:sp>
        <p:nvSpPr>
          <p:cNvPr id="4" name="日付プレースホルダー 3"/>
          <p:cNvSpPr>
            <a:spLocks noGrp="1"/>
          </p:cNvSpPr>
          <p:nvPr>
            <p:ph type="dt" sz="half" idx="10"/>
          </p:nvPr>
        </p:nvSpPr>
        <p:spPr/>
        <p:txBody>
          <a:bodyPr/>
          <a:lstStyle/>
          <a:p>
            <a:pPr lvl="0"/>
            <a:fld id="{940A130E-E3B8-4EBE-931F-81B26B8448AA}" type="datetime1">
              <a:rPr lang="ko-KR" altLang="en-US"/>
              <a:pPr lvl="0"/>
              <a:t>2018-12-03</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800C6A38-4290-41DD-B95C-4155372FD4AF}" type="slidenum">
              <a:rPr lang="ko-KR" altLang="en-US"/>
              <a:pPr lvl="0"/>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区切り" type="objOnly" preserve="1">
  <p:cSld name="区切り">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2131397"/>
            <a:ext cx="9148135" cy="1470695"/>
          </a:xfrm>
        </p:spPr>
        <p:txBody>
          <a:bodyPr>
            <a:normAutofit/>
          </a:bodyPr>
          <a:lstStyle>
            <a:lvl1pPr>
              <a:defRPr sz="4400" b="1"/>
            </a:lvl1pPr>
          </a:lstStyle>
          <a:p>
            <a:pPr lvl="0"/>
            <a:r>
              <a:rPr lang="ko-KR" altLang="en-US"/>
              <a:t>マスタータイトルスタイルの編集</a:t>
            </a:r>
          </a:p>
        </p:txBody>
      </p:sp>
      <p:sp>
        <p:nvSpPr>
          <p:cNvPr id="3" name="日付プレースホルダー 3"/>
          <p:cNvSpPr>
            <a:spLocks noGrp="1"/>
          </p:cNvSpPr>
          <p:nvPr>
            <p:ph type="dt" sz="half" idx="10"/>
          </p:nvPr>
        </p:nvSpPr>
        <p:spPr/>
        <p:txBody>
          <a:bodyPr/>
          <a:lstStyle/>
          <a:p>
            <a:pPr lvl="0"/>
            <a:fld id="{CA348888-F454-4AD2-BA62-3AF29D9807C0}" type="datetime1">
              <a:rPr lang="ko-KR" altLang="en-US"/>
              <a:pPr lvl="0"/>
              <a:t>2018-12-03</a:t>
            </a:fld>
            <a:endParaRPr lang="ko-KR" altLang="en-US"/>
          </a:p>
        </p:txBody>
      </p:sp>
      <p:sp>
        <p:nvSpPr>
          <p:cNvPr id="4" name="フッタプレースホルダー 4"/>
          <p:cNvSpPr>
            <a:spLocks noGrp="1"/>
          </p:cNvSpPr>
          <p:nvPr>
            <p:ph type="ftr" sz="quarter" idx="11"/>
          </p:nvPr>
        </p:nvSpPr>
        <p:spPr/>
        <p:txBody>
          <a:bodyPr/>
          <a:lstStyle/>
          <a:p>
            <a:pPr lvl="0"/>
            <a:endParaRPr lang="ko-KR" altLang="en-US"/>
          </a:p>
        </p:txBody>
      </p:sp>
      <p:sp>
        <p:nvSpPr>
          <p:cNvPr id="5"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目次" type="clipArtAndTx" preserve="1">
  <p:cSld name="目次">
    <p:spTree>
      <p:nvGrpSpPr>
        <p:cNvPr id="1" name=""/>
        <p:cNvGrpSpPr/>
        <p:nvPr/>
      </p:nvGrpSpPr>
      <p:grpSpPr>
        <a:xfrm>
          <a:off x="0" y="0"/>
          <a:ext cx="0" cy="0"/>
          <a:chOff x="0" y="0"/>
          <a:chExt cx="0" cy="0"/>
        </a:xfrm>
      </p:grpSpPr>
      <p:sp>
        <p:nvSpPr>
          <p:cNvPr id="2" name="タイトル 1"/>
          <p:cNvSpPr>
            <a:spLocks noGrp="1"/>
          </p:cNvSpPr>
          <p:nvPr>
            <p:ph type="title"/>
          </p:nvPr>
        </p:nvSpPr>
        <p:spPr>
          <a:xfrm>
            <a:off x="457406" y="274763"/>
            <a:ext cx="8233321" cy="1143521"/>
          </a:xfrm>
        </p:spPr>
        <p:txBody>
          <a:bodyPr/>
          <a:lstStyle>
            <a:lvl1pPr>
              <a:defRPr/>
            </a:lvl1pPr>
          </a:lstStyle>
          <a:p>
            <a:pPr lvl="0"/>
            <a:r>
              <a:rPr lang="ko-KR" altLang="en-US"/>
              <a:t>マスタータイトルスタイルの編集</a:t>
            </a:r>
          </a:p>
        </p:txBody>
      </p:sp>
      <p:sp>
        <p:nvSpPr>
          <p:cNvPr id="8" name="テキストプレースホルダー 7"/>
          <p:cNvSpPr>
            <a:spLocks noGrp="1"/>
          </p:cNvSpPr>
          <p:nvPr>
            <p:ph type="body" sz="quarter" idx="14" hasCustomPrompt="1"/>
          </p:nvPr>
        </p:nvSpPr>
        <p:spPr>
          <a:xfrm>
            <a:off x="2144077" y="2215573"/>
            <a:ext cx="4859963" cy="3216153"/>
          </a:xfrm>
        </p:spPr>
        <p:txBody>
          <a:bodyPr>
            <a:normAutofit/>
          </a:bodyPr>
          <a:lstStyle>
            <a:lvl1pPr>
              <a:lnSpc>
                <a:spcPct val="150000"/>
              </a:lnSpc>
              <a:defRPr sz="2400"/>
            </a:lvl1pPr>
          </a:lstStyle>
          <a:p>
            <a:pPr lvl="0"/>
            <a:r>
              <a:rPr lang="ko-KR" altLang="en-US"/>
              <a:t>第1レベル目次</a:t>
            </a:r>
          </a:p>
          <a:p>
            <a:pPr lvl="0"/>
            <a:r>
              <a:rPr lang="ko-KR" altLang="en-US"/>
              <a:t>第2レベル目次</a:t>
            </a:r>
          </a:p>
          <a:p>
            <a:pPr lvl="0"/>
            <a:r>
              <a:rPr lang="ko-KR" altLang="en-US"/>
              <a:t>第3レベル目次</a:t>
            </a:r>
          </a:p>
          <a:p>
            <a:pPr lvl="0"/>
            <a:r>
              <a:rPr lang="ko-KR" altLang="en-US"/>
              <a:t>第4レベル目次</a:t>
            </a:r>
          </a:p>
          <a:p>
            <a:pPr lvl="0"/>
            <a:r>
              <a:rPr lang="ko-KR" altLang="en-US"/>
              <a:t>第5レベル目次</a:t>
            </a:r>
          </a:p>
        </p:txBody>
      </p:sp>
      <p:sp>
        <p:nvSpPr>
          <p:cNvPr id="4" name="日付プレースホルダー 3"/>
          <p:cNvSpPr>
            <a:spLocks noGrp="1"/>
          </p:cNvSpPr>
          <p:nvPr>
            <p:ph type="dt" sz="half" idx="10"/>
          </p:nvPr>
        </p:nvSpPr>
        <p:spPr/>
        <p:txBody>
          <a:bodyPr/>
          <a:lstStyle/>
          <a:p>
            <a:pPr lvl="0"/>
            <a:fld id="{956FEC12-A4C9-4837-AF94-AD867782C04C}" type="datetime1">
              <a:rPr lang="ko-KR" altLang="en-US"/>
              <a:pPr lvl="0"/>
              <a:t>2018-12-03</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縦書きタイトル/本文" type="vertTitleAndTx" preserve="1">
  <p:cSld name="縦書きタイトル/本文">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32397" y="274763"/>
            <a:ext cx="2058330" cy="5854194"/>
          </a:xfrm>
        </p:spPr>
        <p:txBody>
          <a:bodyPr vert="eaVert"/>
          <a:lstStyle/>
          <a:p>
            <a:pPr lvl="0"/>
            <a:r>
              <a:rPr lang="ko-KR" altLang="en-US"/>
              <a:t>マスタータイトルスタイルの編集</a:t>
            </a:r>
          </a:p>
        </p:txBody>
      </p:sp>
      <p:sp>
        <p:nvSpPr>
          <p:cNvPr id="3" name="縦書きテキストプレースホルダー 2"/>
          <p:cNvSpPr>
            <a:spLocks noGrp="1"/>
          </p:cNvSpPr>
          <p:nvPr>
            <p:ph type="body" orient="vert" idx="1"/>
          </p:nvPr>
        </p:nvSpPr>
        <p:spPr>
          <a:xfrm>
            <a:off x="457406" y="274763"/>
            <a:ext cx="6022522" cy="5854194"/>
          </a:xfrm>
        </p:spPr>
        <p:txBody>
          <a:bodyPr vert="eaVert"/>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日付プレースホルダー 3"/>
          <p:cNvSpPr>
            <a:spLocks noGrp="1"/>
          </p:cNvSpPr>
          <p:nvPr>
            <p:ph type="dt" sz="half" idx="10"/>
          </p:nvPr>
        </p:nvSpPr>
        <p:spPr/>
        <p:txBody>
          <a:bodyPr/>
          <a:lstStyle/>
          <a:p>
            <a:pPr lvl="0"/>
            <a:fld id="{957F84A3-4F29-4053-ACFD-1BAF2D3F140C}" type="datetime1">
              <a:rPr lang="ko-KR" altLang="en-US"/>
              <a:pPr lvl="0"/>
              <a:t>2018-12-03</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内容" type="obj" preserve="1">
  <p:cSld name="タイトル/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idx="1"/>
          </p:nvPr>
        </p:nvSpPr>
        <p:spPr/>
        <p:txBody>
          <a:body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日付プレースホルダー 3"/>
          <p:cNvSpPr>
            <a:spLocks noGrp="1"/>
          </p:cNvSpPr>
          <p:nvPr>
            <p:ph type="dt" sz="half" idx="10"/>
          </p:nvPr>
        </p:nvSpPr>
        <p:spPr/>
        <p:txBody>
          <a:bodyPr/>
          <a:lstStyle/>
          <a:p>
            <a:pPr lvl="0"/>
            <a:fld id="{4953836A-82A3-4C8B-9D31-CD724F3673ED}" type="datetime1">
              <a:rPr lang="ko-KR" altLang="en-US"/>
              <a:pPr lvl="0"/>
              <a:t>2018-12-03</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なし" type="blank" preserve="1">
  <p:cSld name="なし">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p>
            <a:pPr lvl="0"/>
            <a:fld id="{AD2EBAF6-36D0-4DD8-B695-D4C1B37E35D6}" type="datetime1">
              <a:rPr lang="ko-KR" altLang="en-US"/>
              <a:pPr lvl="0"/>
              <a:t>2018-12-03</a:t>
            </a:fld>
            <a:endParaRPr lang="ko-KR" altLang="en-US"/>
          </a:p>
        </p:txBody>
      </p:sp>
      <p:sp>
        <p:nvSpPr>
          <p:cNvPr id="3" name="フッタプレースホルダー 4"/>
          <p:cNvSpPr>
            <a:spLocks noGrp="1"/>
          </p:cNvSpPr>
          <p:nvPr>
            <p:ph type="ftr" sz="quarter" idx="11"/>
          </p:nvPr>
        </p:nvSpPr>
        <p:spPr/>
        <p:txBody>
          <a:bodyPr/>
          <a:lstStyle/>
          <a:p>
            <a:pPr lvl="0"/>
            <a:endParaRPr lang="ko-KR" altLang="en-US"/>
          </a:p>
        </p:txBody>
      </p:sp>
      <p:sp>
        <p:nvSpPr>
          <p:cNvPr id="4"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セクション見出し"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639" y="4408910"/>
            <a:ext cx="7775914" cy="1362696"/>
          </a:xfrm>
        </p:spPr>
        <p:txBody>
          <a:bodyPr anchor="t"/>
          <a:lstStyle>
            <a:lvl1pPr algn="l">
              <a:defRPr sz="4000" b="1" cap="all"/>
            </a:lvl1pPr>
          </a:lstStyle>
          <a:p>
            <a:pPr lvl="0"/>
            <a:r>
              <a:rPr lang="ko-KR" altLang="en-US"/>
              <a:t>マスタータイトルスタイルの編集</a:t>
            </a:r>
          </a:p>
        </p:txBody>
      </p:sp>
      <p:sp>
        <p:nvSpPr>
          <p:cNvPr id="3" name="テキストプレースホルダー 2"/>
          <p:cNvSpPr>
            <a:spLocks noGrp="1"/>
          </p:cNvSpPr>
          <p:nvPr>
            <p:ph type="body" idx="1"/>
          </p:nvPr>
        </p:nvSpPr>
        <p:spPr>
          <a:xfrm>
            <a:off x="722639" y="2908039"/>
            <a:ext cx="7775914" cy="150087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マスターテキストスタイルの編集</a:t>
            </a:r>
          </a:p>
        </p:txBody>
      </p:sp>
      <p:sp>
        <p:nvSpPr>
          <p:cNvPr id="4" name="日付プレースホルダー 3"/>
          <p:cNvSpPr>
            <a:spLocks noGrp="1"/>
          </p:cNvSpPr>
          <p:nvPr>
            <p:ph type="dt" sz="half" idx="10"/>
          </p:nvPr>
        </p:nvSpPr>
        <p:spPr/>
        <p:txBody>
          <a:bodyPr/>
          <a:lstStyle/>
          <a:p>
            <a:pPr lvl="0"/>
            <a:fld id="{60728D28-603B-4EFC-80F8-17E5E9107035}" type="datetime1">
              <a:rPr lang="ko-KR" altLang="en-US"/>
              <a:pPr lvl="0"/>
              <a:t>2018-12-03</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タイトル/2つの内容" type="twoObj" preserve="1">
  <p:cSld name="タイトル/2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half" idx="1"/>
          </p:nvPr>
        </p:nvSpPr>
        <p:spPr>
          <a:xfrm>
            <a:off x="457406" y="1600930"/>
            <a:ext cx="4040426" cy="45280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28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内容プレースホルダー 3"/>
          <p:cNvSpPr>
            <a:spLocks noGrp="1"/>
          </p:cNvSpPr>
          <p:nvPr>
            <p:ph sz="half" idx="2"/>
          </p:nvPr>
        </p:nvSpPr>
        <p:spPr>
          <a:xfrm>
            <a:off x="4650301" y="1600930"/>
            <a:ext cx="4040426" cy="45280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28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日付プレースホルダー 3"/>
          <p:cNvSpPr>
            <a:spLocks noGrp="1"/>
          </p:cNvSpPr>
          <p:nvPr>
            <p:ph type="dt" sz="half" idx="10"/>
          </p:nvPr>
        </p:nvSpPr>
        <p:spPr/>
        <p:txBody>
          <a:bodyPr/>
          <a:lstStyle/>
          <a:p>
            <a:pPr lvl="0"/>
            <a:fld id="{A27A1F4E-0809-4239-8034-C38E431DAF92}" type="datetime1">
              <a:rPr lang="ko-KR" altLang="en-US"/>
              <a:pPr lvl="0"/>
              <a:t>2018-12-03</a:t>
            </a:fld>
            <a:endParaRPr lang="ko-KR" altLang="en-US"/>
          </a:p>
        </p:txBody>
      </p:sp>
      <p:sp>
        <p:nvSpPr>
          <p:cNvPr id="6" name="フッタプレースホルダー 4"/>
          <p:cNvSpPr>
            <a:spLocks noGrp="1"/>
          </p:cNvSpPr>
          <p:nvPr>
            <p:ph type="ftr" sz="quarter" idx="11"/>
          </p:nvPr>
        </p:nvSpPr>
        <p:spPr/>
        <p:txBody>
          <a:bodyPr/>
          <a:lstStyle/>
          <a:p>
            <a:pPr lvl="0"/>
            <a:endParaRPr lang="ko-KR" altLang="en-US"/>
          </a:p>
        </p:txBody>
      </p:sp>
      <p:sp>
        <p:nvSpPr>
          <p:cNvPr id="7"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タイトルのみ"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日付プレースホルダー 3"/>
          <p:cNvSpPr>
            <a:spLocks noGrp="1"/>
          </p:cNvSpPr>
          <p:nvPr>
            <p:ph type="dt" sz="half" idx="10"/>
          </p:nvPr>
        </p:nvSpPr>
        <p:spPr/>
        <p:txBody>
          <a:bodyPr/>
          <a:lstStyle/>
          <a:p>
            <a:pPr lvl="0"/>
            <a:fld id="{5E0DA496-7307-4E8B-88DE-CB97B48BAB6F}" type="datetime1">
              <a:rPr lang="ko-KR" altLang="en-US"/>
              <a:pPr lvl="0"/>
              <a:t>2018-12-03</a:t>
            </a:fld>
            <a:endParaRPr lang="ko-KR" altLang="en-US"/>
          </a:p>
        </p:txBody>
      </p:sp>
      <p:sp>
        <p:nvSpPr>
          <p:cNvPr id="4" name="フッタプレースホルダー 4"/>
          <p:cNvSpPr>
            <a:spLocks noGrp="1"/>
          </p:cNvSpPr>
          <p:nvPr>
            <p:ph type="ftr" sz="quarter" idx="11"/>
          </p:nvPr>
        </p:nvSpPr>
        <p:spPr/>
        <p:txBody>
          <a:bodyPr/>
          <a:lstStyle/>
          <a:p>
            <a:pPr lvl="0"/>
            <a:endParaRPr lang="ko-KR" altLang="en-US"/>
          </a:p>
        </p:txBody>
      </p:sp>
      <p:sp>
        <p:nvSpPr>
          <p:cNvPr id="5"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タイトル/表" type="tbl" preserve="1">
  <p:cSld name="タイトル/表">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表プレースホルダー 2"/>
          <p:cNvSpPr>
            <a:spLocks noGrp="1" noTextEdit="1"/>
          </p:cNvSpPr>
          <p:nvPr>
            <p:ph type="tbl" sz="quarter" idx="13"/>
          </p:nvPr>
        </p:nvSpPr>
        <p:spPr>
          <a:xfrm>
            <a:off x="456234" y="1643812"/>
            <a:ext cx="8233321" cy="4527264"/>
          </a:xfrm>
        </p:spPr>
        <p:txBody>
          <a:bodyPr/>
          <a:lstStyle>
            <a:lvl1pPr>
              <a:buNone/>
              <a:defRPr/>
            </a:lvl1pPr>
          </a:lstStyle>
          <a:p>
            <a:pPr lvl="0"/>
            <a:r>
              <a:rPr lang="ko-KR" altLang="en-US"/>
              <a:t>表を追加するには、アイコンをクリックしてください。</a:t>
            </a:r>
          </a:p>
        </p:txBody>
      </p:sp>
      <p:sp>
        <p:nvSpPr>
          <p:cNvPr id="4" name="日付プレースホルダー 3"/>
          <p:cNvSpPr>
            <a:spLocks noGrp="1"/>
          </p:cNvSpPr>
          <p:nvPr>
            <p:ph type="dt" sz="half" idx="10"/>
          </p:nvPr>
        </p:nvSpPr>
        <p:spPr/>
        <p:txBody>
          <a:bodyPr/>
          <a:lstStyle/>
          <a:p>
            <a:pPr lvl="0"/>
            <a:fld id="{58721E90-850C-410B-8B89-8394F580CFDA}" type="datetime1">
              <a:rPr lang="ko-KR" altLang="en-US"/>
              <a:pPr lvl="0"/>
              <a:t>2018-12-03</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タイトル/4つの内容" type="fourObj" preserve="1">
  <p:cSld name="タイトル/4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quarter" idx="1"/>
          </p:nvPr>
        </p:nvSpPr>
        <p:spPr>
          <a:xfrm>
            <a:off x="457406" y="1600930"/>
            <a:ext cx="4040426" cy="21970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内容プレースホルダー 3"/>
          <p:cNvSpPr>
            <a:spLocks noGrp="1"/>
          </p:cNvSpPr>
          <p:nvPr>
            <p:ph sz="quarter" idx="2"/>
          </p:nvPr>
        </p:nvSpPr>
        <p:spPr>
          <a:xfrm>
            <a:off x="4650301" y="1600930"/>
            <a:ext cx="4040426" cy="21970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内容プレースホルダー 4"/>
          <p:cNvSpPr>
            <a:spLocks noGrp="1"/>
          </p:cNvSpPr>
          <p:nvPr>
            <p:ph sz="quarter" idx="3"/>
          </p:nvPr>
        </p:nvSpPr>
        <p:spPr>
          <a:xfrm>
            <a:off x="456234" y="3986037"/>
            <a:ext cx="4040426" cy="21970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内容プレースホルダー 5"/>
          <p:cNvSpPr>
            <a:spLocks noGrp="1"/>
          </p:cNvSpPr>
          <p:nvPr>
            <p:ph sz="quarter" idx="4"/>
          </p:nvPr>
        </p:nvSpPr>
        <p:spPr>
          <a:xfrm>
            <a:off x="4649129" y="3986037"/>
            <a:ext cx="4040426" cy="21970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7" name="日付プレースホルダー 3"/>
          <p:cNvSpPr>
            <a:spLocks noGrp="1"/>
          </p:cNvSpPr>
          <p:nvPr>
            <p:ph type="dt" sz="half" idx="10"/>
          </p:nvPr>
        </p:nvSpPr>
        <p:spPr/>
        <p:txBody>
          <a:bodyPr/>
          <a:lstStyle/>
          <a:p>
            <a:pPr lvl="0"/>
            <a:fld id="{5ACE7E28-9336-4363-8674-B91477D8F243}" type="datetime1">
              <a:rPr lang="ko-KR" altLang="en-US"/>
              <a:pPr lvl="0"/>
              <a:t>2018-12-03</a:t>
            </a:fld>
            <a:endParaRPr lang="ko-KR" altLang="en-US"/>
          </a:p>
        </p:txBody>
      </p:sp>
      <p:sp>
        <p:nvSpPr>
          <p:cNvPr id="8" name="フッタプレースホルダー 4"/>
          <p:cNvSpPr>
            <a:spLocks noGrp="1"/>
          </p:cNvSpPr>
          <p:nvPr>
            <p:ph type="ftr" sz="quarter" idx="11"/>
          </p:nvPr>
        </p:nvSpPr>
        <p:spPr/>
        <p:txBody>
          <a:bodyPr/>
          <a:lstStyle/>
          <a:p>
            <a:pPr lvl="0"/>
            <a:endParaRPr lang="ko-KR" altLang="en-US"/>
          </a:p>
        </p:txBody>
      </p:sp>
      <p:sp>
        <p:nvSpPr>
          <p:cNvPr id="9" name="スライド番号プレースホルダー 5"/>
          <p:cNvSpPr>
            <a:spLocks noGrp="1"/>
          </p:cNvSpPr>
          <p:nvPr>
            <p:ph type="sldNum" sz="quarter" idx="12"/>
          </p:nvPr>
        </p:nvSpPr>
        <p:spPr>
          <a:xfrm>
            <a:off x="6556157" y="6359227"/>
            <a:ext cx="2134576" cy="365273"/>
          </a:xfrm>
          <a:noFill/>
          <a:ln w="25400" cap="flat" cmpd="sng" algn="ctr">
            <a:noFill/>
            <a:prstDash val="solid"/>
            <a:round/>
          </a:ln>
        </p:spPr>
        <p:txBody>
          <a:bodyPr vert="horz" wrap="square" lIns="89994" tIns="46783" rIns="89994" bIns="46783" anchor="ctr">
            <a:noAutofit/>
          </a:bodyPr>
          <a:lstStyle/>
          <a:p>
            <a:pPr marL="0" lvl="0" indent="0" algn="r" defTabSz="900112">
              <a:lnSpc>
                <a:spcPct val="100000"/>
              </a:lnSpc>
              <a:spcBef>
                <a:spcPct val="0"/>
              </a:spcBef>
              <a:spcAft>
                <a:spcPct val="0"/>
              </a:spcAft>
              <a:buClr>
                <a:srgbClr val="000000">
                  <a:alpha val="100000"/>
                </a:srgbClr>
              </a:buClr>
              <a:buSzPct val="100000"/>
              <a:buNone/>
            </a:pPr>
            <a:fld id="{3F01DB34-DAB2-451D-8160-1F7048C33B57}" type="slidenum">
              <a:rPr lang="ja-JP" altLang="en-US" sz="1200" b="0" i="0" spc="5">
                <a:solidFill>
                  <a:srgbClr val="898989">
                    <a:alpha val="100000"/>
                  </a:srgbClr>
                </a:solidFill>
                <a:latin typeface="Calibri"/>
                <a:ea typeface="ＭＳ Ｐゴシック"/>
                <a:cs typeface="+mn-cs"/>
                <a:sym typeface="Wingdings"/>
              </a:rPr>
              <a:pPr marL="0" lvl="0" indent="0" algn="r" defTabSz="900112">
                <a:lnSpc>
                  <a:spcPct val="100000"/>
                </a:lnSpc>
                <a:spcBef>
                  <a:spcPct val="0"/>
                </a:spcBef>
                <a:spcAft>
                  <a:spcPct val="0"/>
                </a:spcAft>
                <a:buClr>
                  <a:srgbClr val="000000">
                    <a:alpha val="100000"/>
                  </a:srgbClr>
                </a:buClr>
                <a:buSzPct val="100000"/>
                <a:buNone/>
              </a:pPr>
              <a:t>‹#›</a:t>
            </a:fld>
            <a:r>
              <a:rPr lang="ja-JP" altLang="en-US" sz="1200" b="0" i="0" spc="5">
                <a:solidFill>
                  <a:srgbClr val="898989">
                    <a:alpha val="100000"/>
                  </a:srgbClr>
                </a:solidFill>
                <a:latin typeface="Calibri"/>
                <a:ea typeface="ＭＳ Ｐゴシック"/>
                <a:cs typeface="+mn-cs"/>
                <a:sym typeface="Wingdings"/>
              </a:rPr>
              <a:t> </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画像/説明" type="picTx" preserve="1">
  <p:cSld name="画像/説明">
    <p:spTree>
      <p:nvGrpSpPr>
        <p:cNvPr id="1" name=""/>
        <p:cNvGrpSpPr/>
        <p:nvPr/>
      </p:nvGrpSpPr>
      <p:grpSpPr>
        <a:xfrm>
          <a:off x="0" y="0"/>
          <a:ext cx="0" cy="0"/>
          <a:chOff x="0" y="0"/>
          <a:chExt cx="0" cy="0"/>
        </a:xfrm>
      </p:grpSpPr>
      <p:sp>
        <p:nvSpPr>
          <p:cNvPr id="2" name="タイトル 1"/>
          <p:cNvSpPr>
            <a:spLocks noGrp="1"/>
          </p:cNvSpPr>
          <p:nvPr>
            <p:ph type="title"/>
          </p:nvPr>
        </p:nvSpPr>
        <p:spPr>
          <a:xfrm>
            <a:off x="1793098" y="4802790"/>
            <a:ext cx="5488880" cy="566996"/>
          </a:xfrm>
        </p:spPr>
        <p:txBody>
          <a:bodyPr anchor="b"/>
          <a:lstStyle>
            <a:lvl1pPr algn="l">
              <a:defRPr sz="2000" b="1"/>
            </a:lvl1pPr>
          </a:lstStyle>
          <a:p>
            <a:pPr lvl="0"/>
            <a:r>
              <a:rPr lang="ko-KR" altLang="en-US"/>
              <a:t>マスタータイトルスタイルの編集</a:t>
            </a:r>
          </a:p>
        </p:txBody>
      </p:sp>
      <p:sp>
        <p:nvSpPr>
          <p:cNvPr id="3" name="画像プレースホルダー 2"/>
          <p:cNvSpPr>
            <a:spLocks noGrp="1" noTextEdit="1"/>
          </p:cNvSpPr>
          <p:nvPr>
            <p:ph type="pic" idx="1"/>
          </p:nvPr>
        </p:nvSpPr>
        <p:spPr>
          <a:xfrm>
            <a:off x="1793098" y="613054"/>
            <a:ext cx="5488880" cy="411667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ko-KR" altLang="en-US"/>
              <a:t>画像を追加するには、アイコンをクリックしてください。</a:t>
            </a:r>
          </a:p>
        </p:txBody>
      </p:sp>
      <p:sp>
        <p:nvSpPr>
          <p:cNvPr id="4" name="テキストプレースホルダー 3"/>
          <p:cNvSpPr>
            <a:spLocks noGrp="1"/>
          </p:cNvSpPr>
          <p:nvPr>
            <p:ph type="body" sz="half" idx="2"/>
          </p:nvPr>
        </p:nvSpPr>
        <p:spPr>
          <a:xfrm>
            <a:off x="1793098" y="5369786"/>
            <a:ext cx="5488880" cy="80522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a:t>マスターテキストスタイルの編集</a:t>
            </a:r>
          </a:p>
        </p:txBody>
      </p:sp>
      <p:sp>
        <p:nvSpPr>
          <p:cNvPr id="5" name="日付プレースホルダー 3"/>
          <p:cNvSpPr>
            <a:spLocks noGrp="1"/>
          </p:cNvSpPr>
          <p:nvPr>
            <p:ph type="dt" sz="half" idx="10"/>
          </p:nvPr>
        </p:nvSpPr>
        <p:spPr/>
        <p:txBody>
          <a:bodyPr/>
          <a:lstStyle/>
          <a:p>
            <a:pPr lvl="0"/>
            <a:fld id="{5ACE7E28-9336-4363-8674-B91477D8F243}" type="datetime1">
              <a:rPr lang="ko-KR" altLang="en-US"/>
              <a:pPr lvl="0"/>
              <a:t>2018-12-03</a:t>
            </a:fld>
            <a:endParaRPr lang="ko-KR" altLang="en-US"/>
          </a:p>
        </p:txBody>
      </p:sp>
      <p:sp>
        <p:nvSpPr>
          <p:cNvPr id="6" name="フッタプレースホルダー 4"/>
          <p:cNvSpPr>
            <a:spLocks noGrp="1"/>
          </p:cNvSpPr>
          <p:nvPr>
            <p:ph type="ftr" sz="quarter" idx="11"/>
          </p:nvPr>
        </p:nvSpPr>
        <p:spPr/>
        <p:txBody>
          <a:bodyPr/>
          <a:lstStyle/>
          <a:p>
            <a:pPr lvl="0"/>
            <a:endParaRPr lang="ko-KR" altLang="en-US"/>
          </a:p>
        </p:txBody>
      </p:sp>
      <p:sp>
        <p:nvSpPr>
          <p:cNvPr id="7"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JUST Slide">
    <p:bg>
      <p:bgPr>
        <a:blipFill rotWithShape="1">
          <a:blip r:embed="rId14">
            <a:alphaModFix/>
            <a:lum/>
          </a:blip>
          <a:stretch>
            <a:fillRect/>
          </a:stretch>
        </a:blipFill>
        <a:effectLst/>
      </p:bgPr>
    </p:bg>
    <p:spTree>
      <p:nvGrpSpPr>
        <p:cNvPr id="1" name=""/>
        <p:cNvGrpSpPr/>
        <p:nvPr/>
      </p:nvGrpSpPr>
      <p:grpSpPr>
        <a:xfrm>
          <a:off x="0" y="0"/>
          <a:ext cx="0" cy="0"/>
          <a:chOff x="0" y="0"/>
          <a:chExt cx="0" cy="0"/>
        </a:xfrm>
      </p:grpSpPr>
      <p:sp>
        <p:nvSpPr>
          <p:cNvPr id="2" name="タイトルプレースホルダー 1"/>
          <p:cNvSpPr>
            <a:spLocks noGrp="1"/>
          </p:cNvSpPr>
          <p:nvPr>
            <p:ph type="title"/>
          </p:nvPr>
        </p:nvSpPr>
        <p:spPr>
          <a:xfrm>
            <a:off x="457406" y="274763"/>
            <a:ext cx="8233321" cy="1143521"/>
          </a:xfrm>
          <a:prstGeom prst="rect">
            <a:avLst/>
          </a:prstGeom>
        </p:spPr>
        <p:txBody>
          <a:bodyPr vert="horz" lIns="91440" tIns="45720" rIns="91440" bIns="45720" anchor="ctr">
            <a:normAutofit/>
          </a:bodyPr>
          <a:lstStyle/>
          <a:p>
            <a:pPr lvl="0"/>
            <a:r>
              <a:rPr lang="ko-KR" altLang="en-US"/>
              <a:t>マスタータイトルスタイルの編集</a:t>
            </a:r>
          </a:p>
        </p:txBody>
      </p:sp>
      <p:sp>
        <p:nvSpPr>
          <p:cNvPr id="3" name="テキストプレースホルダー 2"/>
          <p:cNvSpPr>
            <a:spLocks noGrp="1"/>
          </p:cNvSpPr>
          <p:nvPr>
            <p:ph type="body" idx="1"/>
          </p:nvPr>
        </p:nvSpPr>
        <p:spPr>
          <a:xfrm>
            <a:off x="457406" y="1600930"/>
            <a:ext cx="8233321" cy="4528028"/>
          </a:xfrm>
          <a:prstGeom prst="rect">
            <a:avLst/>
          </a:prstGeom>
        </p:spPr>
        <p:txBody>
          <a:bodyPr vert="horz" lIns="91440" tIns="45720" rIns="91440" bIns="45720">
            <a:normAutofit/>
          </a:body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日付プレースホルダー 3"/>
          <p:cNvSpPr>
            <a:spLocks noGrp="1"/>
          </p:cNvSpPr>
          <p:nvPr>
            <p:ph type="dt" sz="half" idx="2"/>
          </p:nvPr>
        </p:nvSpPr>
        <p:spPr>
          <a:xfrm>
            <a:off x="457406" y="6359250"/>
            <a:ext cx="2134564" cy="365291"/>
          </a:xfrm>
          <a:prstGeom prst="rect">
            <a:avLst/>
          </a:prstGeom>
        </p:spPr>
        <p:txBody>
          <a:bodyPr vert="horz" lIns="91440" tIns="45720" rIns="91440" bIns="45720" anchor="ctr"/>
          <a:lstStyle>
            <a:lvl1pPr algn="l">
              <a:defRPr sz="1200">
                <a:solidFill>
                  <a:schemeClr val="tx1">
                    <a:tint val="75000"/>
                  </a:schemeClr>
                </a:solidFill>
              </a:defRPr>
            </a:lvl1pPr>
          </a:lstStyle>
          <a:p>
            <a:pPr lvl="0"/>
            <a:fld id="{D422D86A-5F52-4165-8473-F1B836277586}" type="datetime1">
              <a:rPr lang="ko-KR" altLang="en-US"/>
              <a:pPr lvl="0"/>
              <a:t>2018-12-03</a:t>
            </a:fld>
            <a:endParaRPr lang="ko-KR" altLang="en-US"/>
          </a:p>
        </p:txBody>
      </p:sp>
      <p:sp>
        <p:nvSpPr>
          <p:cNvPr id="5" name="フッタプレースホルダー 4"/>
          <p:cNvSpPr>
            <a:spLocks noGrp="1"/>
          </p:cNvSpPr>
          <p:nvPr>
            <p:ph type="ftr" sz="quarter" idx="3"/>
          </p:nvPr>
        </p:nvSpPr>
        <p:spPr>
          <a:xfrm>
            <a:off x="3125612" y="6359250"/>
            <a:ext cx="2896909" cy="365291"/>
          </a:xfrm>
          <a:prstGeom prst="rect">
            <a:avLst/>
          </a:prstGeom>
        </p:spPr>
        <p:txBody>
          <a:bodyPr vert="horz" lIns="91440" tIns="45720" rIns="91440" bIns="45720" anchor="ctr"/>
          <a:lstStyle>
            <a:lvl1pPr algn="ctr">
              <a:defRPr sz="1200">
                <a:solidFill>
                  <a:schemeClr val="tx1">
                    <a:tint val="75000"/>
                  </a:schemeClr>
                </a:solidFill>
              </a:defRPr>
            </a:lvl1pPr>
          </a:lstStyle>
          <a:p>
            <a:pPr lvl="0"/>
            <a:endParaRPr lang="ko-KR" altLang="en-US"/>
          </a:p>
        </p:txBody>
      </p:sp>
      <p:sp>
        <p:nvSpPr>
          <p:cNvPr id="6" name="スライド番号プレースホルダー 5"/>
          <p:cNvSpPr>
            <a:spLocks noGrp="1"/>
          </p:cNvSpPr>
          <p:nvPr>
            <p:ph type="sldNum" sz="quarter" idx="4"/>
          </p:nvPr>
        </p:nvSpPr>
        <p:spPr>
          <a:xfrm>
            <a:off x="6556157" y="6359227"/>
            <a:ext cx="2134576" cy="365273"/>
          </a:xfrm>
          <a:prstGeom prst="rect">
            <a:avLst/>
          </a:prstGeom>
          <a:noFill/>
          <a:ln w="25400" cap="flat" cmpd="sng" algn="ctr">
            <a:noFill/>
            <a:prstDash val="solid"/>
            <a:round/>
          </a:ln>
        </p:spPr>
        <p:txBody>
          <a:bodyPr vert="horz" wrap="square" lIns="89994" tIns="46783" rIns="89994" bIns="46783" anchor="ctr">
            <a:noAutofit/>
          </a:bodyPr>
          <a:lstStyle>
            <a:lvl1pPr algn="r">
              <a:defRPr sz="1200">
                <a:solidFill>
                  <a:schemeClr val="tx1">
                    <a:tint val="75000"/>
                  </a:schemeClr>
                </a:solidFill>
              </a:defRPr>
            </a:lvl1pPr>
          </a:lstStyle>
          <a:p>
            <a:pPr marL="0" lvl="0" indent="0" algn="r" defTabSz="900112">
              <a:lnSpc>
                <a:spcPct val="100000"/>
              </a:lnSpc>
              <a:spcBef>
                <a:spcPct val="0"/>
              </a:spcBef>
              <a:spcAft>
                <a:spcPct val="0"/>
              </a:spcAft>
              <a:buClr>
                <a:srgbClr val="000000">
                  <a:alpha val="100000"/>
                </a:srgbClr>
              </a:buClr>
              <a:buSzPct val="100000"/>
              <a:buNone/>
            </a:pPr>
            <a:fld id="{3F01DB34-DAB2-451D-8160-1F7048C33B57}" type="slidenum">
              <a:rPr lang="ja-JP" altLang="en-US" sz="1200" b="0" i="0" spc="5">
                <a:solidFill>
                  <a:srgbClr val="898989">
                    <a:alpha val="100000"/>
                  </a:srgbClr>
                </a:solidFill>
                <a:latin typeface="Calibri"/>
                <a:ea typeface="ＭＳ Ｐゴシック"/>
                <a:cs typeface="+mn-cs"/>
                <a:sym typeface="Wingdings"/>
              </a:rPr>
              <a:pPr marL="0" lvl="0" indent="0" algn="r" defTabSz="900112">
                <a:lnSpc>
                  <a:spcPct val="100000"/>
                </a:lnSpc>
                <a:spcBef>
                  <a:spcPct val="0"/>
                </a:spcBef>
                <a:spcAft>
                  <a:spcPct val="0"/>
                </a:spcAft>
                <a:buClr>
                  <a:srgbClr val="000000">
                    <a:alpha val="100000"/>
                  </a:srgbClr>
                </a:buClr>
                <a:buSzPct val="100000"/>
                <a:buNone/>
              </a:pPr>
              <a:t>‹#›</a:t>
            </a:fld>
            <a:r>
              <a:rPr lang="ja-JP" altLang="en-US" sz="1200" b="0" i="0" spc="5">
                <a:solidFill>
                  <a:srgbClr val="898989">
                    <a:alpha val="100000"/>
                  </a:srgbClr>
                </a:solidFill>
                <a:latin typeface="Calibri"/>
                <a:ea typeface="ＭＳ Ｐゴシック"/>
                <a:cs typeface="+mn-cs"/>
                <a:sym typeface="Wingdings"/>
              </a:rPr>
              <a:t> </a:t>
            </a:r>
          </a:p>
        </p:txBody>
      </p:sp>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latinLnBrk="0" hangingPunct="1">
        <a:defRPr>
          <a:solidFill>
            <a:schemeClr val="tx2"/>
          </a:solidFill>
        </a:defRPr>
      </a:lvl2pPr>
      <a:lvl3pPr eaLnBrk="1" latinLnBrk="0" hangingPunct="1">
        <a:defRPr>
          <a:solidFill>
            <a:schemeClr val="tx2"/>
          </a:solidFill>
        </a:defRPr>
      </a:lvl3pPr>
      <a:lvl4pPr eaLnBrk="1" latinLnBrk="0" hangingPunct="1">
        <a:defRPr>
          <a:solidFill>
            <a:schemeClr val="tx2"/>
          </a:solidFill>
        </a:defRPr>
      </a:lvl4pPr>
      <a:lvl5pPr eaLnBrk="1" latinLnBrk="0" hangingPunct="1">
        <a:defRPr>
          <a:solidFill>
            <a:schemeClr val="tx2"/>
          </a:solidFill>
        </a:defRPr>
      </a:lvl5pPr>
      <a:lvl6pPr eaLnBrk="1" latinLnBrk="0" hangingPunct="1">
        <a:defRPr>
          <a:solidFill>
            <a:schemeClr val="tx2"/>
          </a:solidFill>
        </a:defRPr>
      </a:lvl6pPr>
      <a:lvl7pPr eaLnBrk="1" latinLnBrk="0" hangingPunct="1">
        <a:defRPr>
          <a:solidFill>
            <a:schemeClr val="tx2"/>
          </a:solidFill>
        </a:defRPr>
      </a:lvl7pPr>
      <a:lvl8pPr eaLnBrk="1" latinLnBrk="0" hangingPunct="1">
        <a:defRPr>
          <a:solidFill>
            <a:schemeClr val="tx2"/>
          </a:solidFill>
        </a:defRPr>
      </a:lvl8pPr>
      <a:lvl9pPr eaLnBrk="1" latinLnBrk="0" hangingPunct="1">
        <a:defRPr>
          <a:solidFill>
            <a:schemeClr val="tx2"/>
          </a:solidFill>
        </a:defRPr>
      </a:lvl9pPr>
    </p:titleStyle>
    <p:bodyStyle>
      <a:lvl1pPr marL="342900" indent="-342900" algn="l" defTabSz="9144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ko-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hyperlink" Target="https://cio.go.jp/policy-opendata"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www.kantei.go.jp/jp/singi/it2/densi/kettei/gl2_betten_1.pdf" TargetMode="External"/><Relationship Id="rId2" Type="http://schemas.openxmlformats.org/officeDocument/2006/relationships/hyperlink" Target="https://www.kantei.go.jp/jp/singi/it2/densi/kettei/gl2_betten_1_gaiyou.pdf" TargetMode="Externa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30.jpe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hyperlink" Target="http://www2.g-motty.com/catalog/"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opendata-portal.metro.tokyo.jp/www/contents/1491984329047/index.html" TargetMode="External"/><Relationship Id="rId2" Type="http://schemas.openxmlformats.org/officeDocument/2006/relationships/hyperlink" Target="http://www.coaido119.com/" TargetMode="Externa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hyperlink" Target="http://arcg.is/14qXXK?fbclid=IwAR3hq21fDfQn2w7DuuItDImirGJp2-Q3OAbgUwd3pCaoZfeYubt8OqgWQYA"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20250;&#27941;&#33509;&#26494;QandA.pdf" TargetMode="External"/><Relationship Id="rId1" Type="http://schemas.openxmlformats.org/officeDocument/2006/relationships/slideLayout" Target="../slideLayouts/slideLayout8.xml"/><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絵 1" descr="07080020"/>
          <p:cNvPicPr/>
          <p:nvPr/>
        </p:nvPicPr>
        <p:blipFill rotWithShape="1">
          <a:blip r:embed="rId3">
            <a:lum/>
          </a:blip>
          <a:srcRect/>
          <a:stretch>
            <a:fillRect/>
          </a:stretch>
        </p:blipFill>
        <p:spPr>
          <a:xfrm>
            <a:off x="0" y="3430564"/>
            <a:ext cx="4574067" cy="3430564"/>
          </a:xfrm>
          <a:prstGeom prst="rect">
            <a:avLst/>
          </a:prstGeom>
          <a:noFill/>
          <a:ln w="25400" cap="flat" cmpd="sng" algn="ctr">
            <a:noFill/>
            <a:prstDash val="solid"/>
            <a:round/>
          </a:ln>
        </p:spPr>
      </p:pic>
      <p:pic>
        <p:nvPicPr>
          <p:cNvPr id="3" name="絵 2" descr="07150017"/>
          <p:cNvPicPr/>
          <p:nvPr/>
        </p:nvPicPr>
        <p:blipFill rotWithShape="1">
          <a:blip r:embed="rId4">
            <a:lum/>
          </a:blip>
          <a:srcRect/>
          <a:stretch>
            <a:fillRect/>
          </a:stretch>
        </p:blipFill>
        <p:spPr>
          <a:xfrm>
            <a:off x="4574067" y="3427381"/>
            <a:ext cx="4574067" cy="3433747"/>
          </a:xfrm>
          <a:prstGeom prst="rect">
            <a:avLst/>
          </a:prstGeom>
          <a:noFill/>
          <a:ln w="25400" cap="flat" cmpd="sng" algn="ctr">
            <a:noFill/>
            <a:prstDash val="solid"/>
            <a:round/>
          </a:ln>
        </p:spPr>
      </p:pic>
      <p:pic>
        <p:nvPicPr>
          <p:cNvPr id="4" name="絵 3" descr="07150039"/>
          <p:cNvPicPr/>
          <p:nvPr/>
        </p:nvPicPr>
        <p:blipFill rotWithShape="1">
          <a:blip r:embed="rId5">
            <a:lum/>
          </a:blip>
          <a:srcRect/>
          <a:stretch>
            <a:fillRect/>
          </a:stretch>
        </p:blipFill>
        <p:spPr>
          <a:xfrm>
            <a:off x="0" y="0"/>
            <a:ext cx="4574067" cy="3432128"/>
          </a:xfrm>
          <a:prstGeom prst="rect">
            <a:avLst/>
          </a:prstGeom>
          <a:noFill/>
          <a:ln w="25400" cap="flat" cmpd="sng" algn="ctr">
            <a:noFill/>
            <a:prstDash val="solid"/>
            <a:round/>
          </a:ln>
        </p:spPr>
      </p:pic>
      <p:sp>
        <p:nvSpPr>
          <p:cNvPr id="5" name="内容プレースホルダー 2"/>
          <p:cNvSpPr>
            <a:spLocks noGrp="1"/>
          </p:cNvSpPr>
          <p:nvPr>
            <p:ph sz="quarter" idx="1"/>
          </p:nvPr>
        </p:nvSpPr>
        <p:spPr>
          <a:xfrm>
            <a:off x="5150620" y="5663424"/>
            <a:ext cx="3997514" cy="1080018"/>
          </a:xfrm>
          <a:noFill/>
          <a:ln w="25400" cap="flat" cmpd="sng" algn="ctr">
            <a:noFill/>
            <a:prstDash val="solid"/>
            <a:round/>
          </a:ln>
        </p:spPr>
        <p:txBody>
          <a:bodyPr vert="horz" wrap="square" lIns="89994" tIns="46783" rIns="89994" bIns="46783" anchor="t">
            <a:noAutofit/>
          </a:bodyPr>
          <a:lstStyle/>
          <a:p>
            <a:pPr marL="360000" lvl="0" indent="-360000" algn="ctr" defTabSz="900112">
              <a:lnSpc>
                <a:spcPct val="100000"/>
              </a:lnSpc>
              <a:spcBef>
                <a:spcPct val="20000"/>
              </a:spcBef>
              <a:spcAft>
                <a:spcPct val="0"/>
              </a:spcAft>
              <a:buClr>
                <a:srgbClr val="000000">
                  <a:alpha val="100000"/>
                </a:srgbClr>
              </a:buClr>
              <a:buSzPct val="100000"/>
              <a:buNone/>
            </a:pPr>
            <a:r>
              <a:rPr lang="ja-JP" altLang="en-US" sz="2000" b="1" i="0" spc="5" dirty="0">
                <a:solidFill>
                  <a:srgbClr val="FFFFFF">
                    <a:alpha val="100000"/>
                  </a:srgbClr>
                </a:solidFill>
                <a:latin typeface="Times New Roman"/>
                <a:ea typeface="ＭＳ Ｐゴシック"/>
                <a:sym typeface="Wingdings"/>
              </a:rPr>
              <a:t>総務省地域情報化アドバイザー</a:t>
            </a:r>
            <a:endParaRPr lang="en-US" altLang="ja-JP" sz="2000" b="1" i="0" spc="5" dirty="0">
              <a:solidFill>
                <a:srgbClr val="FFFFFF">
                  <a:alpha val="100000"/>
                </a:srgbClr>
              </a:solidFill>
              <a:latin typeface="Times New Roman"/>
              <a:ea typeface="ＭＳ Ｐゴシック"/>
              <a:sym typeface="Wingdings"/>
            </a:endParaRPr>
          </a:p>
          <a:p>
            <a:pPr marL="360000" lvl="0" indent="-360000" algn="ctr" defTabSz="900112">
              <a:lnSpc>
                <a:spcPct val="100000"/>
              </a:lnSpc>
              <a:spcBef>
                <a:spcPct val="20000"/>
              </a:spcBef>
              <a:spcAft>
                <a:spcPct val="0"/>
              </a:spcAft>
              <a:buClr>
                <a:srgbClr val="000000">
                  <a:alpha val="100000"/>
                </a:srgbClr>
              </a:buClr>
              <a:buSzPct val="100000"/>
              <a:buNone/>
            </a:pPr>
            <a:r>
              <a:rPr lang="ja-JP" altLang="en-US" sz="2000" b="1" i="0" spc="5" dirty="0">
                <a:solidFill>
                  <a:srgbClr val="FFFFFF">
                    <a:alpha val="100000"/>
                  </a:srgbClr>
                </a:solidFill>
                <a:latin typeface="Times New Roman"/>
                <a:ea typeface="ＭＳ Ｐゴシック"/>
                <a:sym typeface="Wingdings"/>
              </a:rPr>
              <a:t>（室蘭市経済部　観光課長）</a:t>
            </a:r>
          </a:p>
          <a:p>
            <a:pPr marL="360000" lvl="0" indent="-360000" algn="ctr" defTabSz="900112">
              <a:lnSpc>
                <a:spcPct val="100000"/>
              </a:lnSpc>
              <a:spcBef>
                <a:spcPct val="20000"/>
              </a:spcBef>
              <a:spcAft>
                <a:spcPct val="0"/>
              </a:spcAft>
              <a:buClr>
                <a:srgbClr val="000000">
                  <a:alpha val="100000"/>
                </a:srgbClr>
              </a:buClr>
              <a:buSzPct val="100000"/>
              <a:buNone/>
            </a:pPr>
            <a:r>
              <a:rPr lang="ja-JP" altLang="en-US" sz="2000" b="1" i="0" spc="5" dirty="0">
                <a:solidFill>
                  <a:srgbClr val="FFFFFF">
                    <a:alpha val="100000"/>
                  </a:srgbClr>
                </a:solidFill>
                <a:latin typeface="Times New Roman"/>
                <a:ea typeface="ＭＳ Ｐゴシック"/>
                <a:sym typeface="Wingdings"/>
              </a:rPr>
              <a:t>丸田　之人</a:t>
            </a:r>
          </a:p>
        </p:txBody>
      </p:sp>
      <p:pic>
        <p:nvPicPr>
          <p:cNvPr id="6" name="絵 5" descr="07140006"/>
          <p:cNvPicPr/>
          <p:nvPr/>
        </p:nvPicPr>
        <p:blipFill rotWithShape="1">
          <a:blip r:embed="rId6">
            <a:lum/>
          </a:blip>
          <a:srcRect/>
          <a:stretch>
            <a:fillRect/>
          </a:stretch>
        </p:blipFill>
        <p:spPr>
          <a:xfrm>
            <a:off x="4574381" y="23"/>
            <a:ext cx="4574067" cy="3430564"/>
          </a:xfrm>
          <a:prstGeom prst="rect">
            <a:avLst/>
          </a:prstGeom>
          <a:noFill/>
          <a:ln w="25400" cap="flat" cmpd="sng" algn="ctr">
            <a:noFill/>
            <a:prstDash val="solid"/>
            <a:round/>
          </a:ln>
        </p:spPr>
      </p:pic>
      <p:pic>
        <p:nvPicPr>
          <p:cNvPr id="7" name="絵 6" descr="colorkujirans"/>
          <p:cNvPicPr/>
          <p:nvPr/>
        </p:nvPicPr>
        <p:blipFill rotWithShape="1">
          <a:blip r:embed="rId7">
            <a:lum/>
          </a:blip>
          <a:srcRect/>
          <a:stretch>
            <a:fillRect/>
          </a:stretch>
        </p:blipFill>
        <p:spPr>
          <a:xfrm>
            <a:off x="7831543" y="0"/>
            <a:ext cx="1316591" cy="1484990"/>
          </a:xfrm>
          <a:prstGeom prst="rect">
            <a:avLst/>
          </a:prstGeom>
          <a:noFill/>
          <a:ln w="25400" cap="flat" cmpd="sng" algn="ctr">
            <a:noFill/>
            <a:prstDash val="solid"/>
            <a:round/>
          </a:ln>
        </p:spPr>
      </p:pic>
      <p:sp>
        <p:nvSpPr>
          <p:cNvPr id="8" name="四角形 7"/>
          <p:cNvSpPr/>
          <p:nvPr/>
        </p:nvSpPr>
        <p:spPr>
          <a:xfrm>
            <a:off x="396815" y="3254261"/>
            <a:ext cx="8355131" cy="855394"/>
          </a:xfrm>
          <a:prstGeom prst="rect">
            <a:avLst/>
          </a:prstGeom>
          <a:noFill/>
          <a:ln w="25400" cap="flat" cmpd="sng" algn="ctr">
            <a:noFill/>
            <a:prstDash val="solid"/>
            <a:round/>
          </a:ln>
        </p:spPr>
        <p:txBody>
          <a:bodyPr vert="horz" wrap="square" lIns="92060" tIns="46002" rIns="92060" bIns="46002" anchor="b">
            <a:noAutofit/>
          </a:bodyPr>
          <a:lstStyle/>
          <a:p>
            <a:pPr marL="0" lvl="0" indent="0" algn="ctr" defTabSz="900112">
              <a:lnSpc>
                <a:spcPct val="100000"/>
              </a:lnSpc>
              <a:spcBef>
                <a:spcPct val="0"/>
              </a:spcBef>
              <a:spcAft>
                <a:spcPct val="0"/>
              </a:spcAft>
              <a:buClr>
                <a:srgbClr val="000000">
                  <a:alpha val="100000"/>
                </a:srgbClr>
              </a:buClr>
              <a:buSzPct val="100000"/>
              <a:buNone/>
            </a:pPr>
            <a:r>
              <a:rPr lang="ja-JP" altLang="en-US" sz="4400" b="1" i="0" spc="5" dirty="0">
                <a:solidFill>
                  <a:schemeClr val="bg1"/>
                </a:solidFill>
                <a:effectLst>
                  <a:outerShdw blurRad="38100" dist="38100" dir="2700000" algn="tl" rotWithShape="0">
                    <a:srgbClr val="000000">
                      <a:alpha val="40000"/>
                    </a:srgbClr>
                  </a:outerShdw>
                </a:effectLst>
                <a:latin typeface="Arial"/>
                <a:ea typeface="ＭＳ Ｐゴシック"/>
                <a:sym typeface="Wingdings"/>
              </a:rPr>
              <a:t>はじめよう！</a:t>
            </a:r>
            <a:endParaRPr lang="en-US" altLang="ja-JP" sz="4400" b="1" i="0" spc="5" dirty="0">
              <a:solidFill>
                <a:schemeClr val="bg1"/>
              </a:solidFill>
              <a:effectLst>
                <a:outerShdw blurRad="38100" dist="38100" dir="2700000" algn="tl" rotWithShape="0">
                  <a:srgbClr val="000000">
                    <a:alpha val="40000"/>
                  </a:srgbClr>
                </a:outerShdw>
              </a:effectLst>
              <a:latin typeface="Arial"/>
              <a:ea typeface="ＭＳ Ｐゴシック"/>
              <a:sym typeface="Wingdings"/>
            </a:endParaRPr>
          </a:p>
          <a:p>
            <a:pPr marL="0" lvl="0" indent="0" algn="ctr" defTabSz="900112">
              <a:lnSpc>
                <a:spcPct val="100000"/>
              </a:lnSpc>
              <a:spcBef>
                <a:spcPct val="0"/>
              </a:spcBef>
              <a:spcAft>
                <a:spcPct val="0"/>
              </a:spcAft>
              <a:buClr>
                <a:srgbClr val="000000">
                  <a:alpha val="100000"/>
                </a:srgbClr>
              </a:buClr>
              <a:buSzPct val="100000"/>
              <a:buNone/>
            </a:pPr>
            <a:r>
              <a:rPr lang="ja-JP" altLang="en-US" sz="4400" b="1" i="0" spc="5" dirty="0">
                <a:solidFill>
                  <a:schemeClr val="bg1"/>
                </a:solidFill>
                <a:effectLst>
                  <a:outerShdw blurRad="38100" dist="38100" dir="2700000" algn="tl" rotWithShape="0">
                    <a:srgbClr val="000000">
                      <a:alpha val="40000"/>
                    </a:srgbClr>
                  </a:outerShdw>
                </a:effectLst>
                <a:latin typeface="Arial"/>
                <a:ea typeface="ＭＳ Ｐゴシック"/>
                <a:sym typeface="Wingdings"/>
              </a:rPr>
              <a:t>オープンデータ</a:t>
            </a:r>
          </a:p>
        </p:txBody>
      </p:sp>
      <p:pic>
        <p:nvPicPr>
          <p:cNvPr id="9" name="絵 8" descr="BY"/>
          <p:cNvPicPr/>
          <p:nvPr/>
        </p:nvPicPr>
        <p:blipFill rotWithShape="1">
          <a:blip r:embed="rId8">
            <a:lum/>
          </a:blip>
          <a:srcRect/>
          <a:stretch>
            <a:fillRect/>
          </a:stretch>
        </p:blipFill>
        <p:spPr>
          <a:xfrm>
            <a:off x="0" y="6332259"/>
            <a:ext cx="1470696" cy="517758"/>
          </a:xfrm>
          <a:prstGeom prst="rect">
            <a:avLst/>
          </a:prstGeom>
          <a:noFill/>
          <a:ln w="25400" cap="flat" cmpd="sng" algn="ctr">
            <a:noFill/>
            <a:prstDash val="solid"/>
            <a:round/>
          </a:ln>
        </p:spPr>
      </p:pic>
    </p:spTree>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5">
            <a:extLst>
              <a:ext uri="{FF2B5EF4-FFF2-40B4-BE49-F238E27FC236}">
                <a16:creationId xmlns:a16="http://schemas.microsoft.com/office/drawing/2014/main" id="{B401C15B-7952-4085-AD8E-DDF195183A05}"/>
              </a:ext>
            </a:extLst>
          </p:cNvPr>
          <p:cNvSpPr txBox="1">
            <a:spLocks noChangeArrowheads="1"/>
          </p:cNvSpPr>
          <p:nvPr/>
        </p:nvSpPr>
        <p:spPr bwMode="auto">
          <a:xfrm>
            <a:off x="132882" y="1284932"/>
            <a:ext cx="6553057" cy="370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a:latin typeface="Arial" panose="020B0604020202020204" pitchFamily="34" charset="0"/>
              </a:rPr>
              <a:t>●情報公開制度とは何が違う？</a:t>
            </a:r>
          </a:p>
        </p:txBody>
      </p:sp>
      <p:sp>
        <p:nvSpPr>
          <p:cNvPr id="3" name="テキスト ボックス 5">
            <a:extLst>
              <a:ext uri="{FF2B5EF4-FFF2-40B4-BE49-F238E27FC236}">
                <a16:creationId xmlns:a16="http://schemas.microsoft.com/office/drawing/2014/main" id="{F85009E0-084C-4802-9D6A-E5B89E1F734F}"/>
              </a:ext>
            </a:extLst>
          </p:cNvPr>
          <p:cNvSpPr txBox="1">
            <a:spLocks noChangeArrowheads="1"/>
          </p:cNvSpPr>
          <p:nvPr/>
        </p:nvSpPr>
        <p:spPr bwMode="auto">
          <a:xfrm>
            <a:off x="251427" y="2256796"/>
            <a:ext cx="8897071" cy="256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 typeface="Arial" panose="020B0604020202020204" pitchFamily="34" charset="0"/>
              <a:buNone/>
            </a:pPr>
            <a:r>
              <a:rPr lang="ja-JP" altLang="en-US" sz="2400" dirty="0">
                <a:latin typeface="Arial" panose="020B0604020202020204" pitchFamily="34" charset="0"/>
              </a:rPr>
              <a:t>・情報公開制度は、申請を受けてから開示する、いわゆる</a:t>
            </a:r>
            <a:r>
              <a:rPr lang="ja-JP" altLang="en-US" sz="2400" b="1" dirty="0">
                <a:solidFill>
                  <a:srgbClr val="FF0000"/>
                </a:solidFill>
                <a:latin typeface="Arial" panose="020B0604020202020204" pitchFamily="34" charset="0"/>
              </a:rPr>
              <a:t>受け身</a:t>
            </a:r>
            <a:r>
              <a:rPr lang="ja-JP" altLang="en-US" sz="2400" dirty="0">
                <a:latin typeface="Arial" panose="020B0604020202020204" pitchFamily="34" charset="0"/>
              </a:rPr>
              <a:t>。</a:t>
            </a:r>
            <a:endParaRPr lang="en-US" altLang="ja-JP" sz="2400" dirty="0">
              <a:latin typeface="Arial" panose="020B0604020202020204" pitchFamily="34" charset="0"/>
            </a:endParaRPr>
          </a:p>
          <a:p>
            <a:pPr>
              <a:buFont typeface="Arial" panose="020B0604020202020204" pitchFamily="34" charset="0"/>
              <a:buNone/>
            </a:pPr>
            <a:endParaRPr lang="en-US" altLang="ja-JP" sz="1801" dirty="0">
              <a:latin typeface="Arial" panose="020B0604020202020204" pitchFamily="34" charset="0"/>
            </a:endParaRPr>
          </a:p>
          <a:p>
            <a:pPr>
              <a:buFont typeface="Arial" panose="020B0604020202020204" pitchFamily="34" charset="0"/>
              <a:buNone/>
            </a:pPr>
            <a:endParaRPr lang="en-US" altLang="ja-JP" sz="1801" dirty="0">
              <a:latin typeface="Arial" panose="020B0604020202020204" pitchFamily="34" charset="0"/>
            </a:endParaRPr>
          </a:p>
          <a:p>
            <a:pPr>
              <a:buFont typeface="Arial" panose="020B0604020202020204" pitchFamily="34" charset="0"/>
              <a:buNone/>
            </a:pPr>
            <a:endParaRPr lang="en-US" altLang="ja-JP" sz="1801" dirty="0">
              <a:latin typeface="Arial" panose="020B0604020202020204" pitchFamily="34" charset="0"/>
            </a:endParaRPr>
          </a:p>
          <a:p>
            <a:pPr>
              <a:buFont typeface="Arial" panose="020B0604020202020204" pitchFamily="34" charset="0"/>
              <a:buNone/>
            </a:pPr>
            <a:endParaRPr lang="en-US" altLang="ja-JP" sz="1801" dirty="0">
              <a:latin typeface="Arial" panose="020B0604020202020204" pitchFamily="34" charset="0"/>
            </a:endParaRPr>
          </a:p>
          <a:p>
            <a:pPr>
              <a:buFont typeface="Arial" panose="020B0604020202020204" pitchFamily="34" charset="0"/>
              <a:buNone/>
            </a:pPr>
            <a:r>
              <a:rPr lang="ja-JP" altLang="en-US" sz="2400" dirty="0">
                <a:latin typeface="Arial" panose="020B0604020202020204" pitchFamily="34" charset="0"/>
              </a:rPr>
              <a:t>・オープンデータは、行政から</a:t>
            </a:r>
            <a:r>
              <a:rPr lang="ja-JP" altLang="en-US" sz="2400" b="1" dirty="0">
                <a:solidFill>
                  <a:srgbClr val="FF0000"/>
                </a:solidFill>
                <a:latin typeface="Arial" panose="020B0604020202020204" pitchFamily="34" charset="0"/>
              </a:rPr>
              <a:t>常に利用可能な状態</a:t>
            </a:r>
            <a:r>
              <a:rPr lang="ja-JP" altLang="en-US" sz="2400" dirty="0">
                <a:latin typeface="Arial" panose="020B0604020202020204" pitchFamily="34" charset="0"/>
              </a:rPr>
              <a:t>とすること。</a:t>
            </a:r>
            <a:endParaRPr lang="en-US" altLang="ja-JP" sz="2400" dirty="0">
              <a:latin typeface="Arial" panose="020B0604020202020204" pitchFamily="34" charset="0"/>
            </a:endParaRPr>
          </a:p>
          <a:p>
            <a:pPr>
              <a:buNone/>
            </a:pPr>
            <a:r>
              <a:rPr lang="ja-JP" altLang="en-US" sz="1801" dirty="0">
                <a:latin typeface="Arial" panose="020B0604020202020204" pitchFamily="34" charset="0"/>
              </a:rPr>
              <a:t>　　（税金で作られたデータは国民のもの、住民のもの、という考えから）</a:t>
            </a:r>
          </a:p>
        </p:txBody>
      </p:sp>
      <p:sp>
        <p:nvSpPr>
          <p:cNvPr id="4" name="Text Box 6">
            <a:extLst>
              <a:ext uri="{FF2B5EF4-FFF2-40B4-BE49-F238E27FC236}">
                <a16:creationId xmlns:a16="http://schemas.microsoft.com/office/drawing/2014/main" id="{D42CBED5-FFC5-45D4-A2A9-F1A709F2C6CA}"/>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情報公開制度と何が違う？</a:t>
            </a:r>
          </a:p>
        </p:txBody>
      </p:sp>
      <p:pic>
        <p:nvPicPr>
          <p:cNvPr id="5" name="Picture 11" descr="BY">
            <a:extLst>
              <a:ext uri="{FF2B5EF4-FFF2-40B4-BE49-F238E27FC236}">
                <a16:creationId xmlns:a16="http://schemas.microsoft.com/office/drawing/2014/main" id="{5BC51629-DD8F-4013-BEBA-1DED34740D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矢印: 上下 5">
            <a:extLst>
              <a:ext uri="{FF2B5EF4-FFF2-40B4-BE49-F238E27FC236}">
                <a16:creationId xmlns:a16="http://schemas.microsoft.com/office/drawing/2014/main" id="{8EDDBEDB-7CB8-4ED0-96AC-0E9D9D56010E}"/>
              </a:ext>
            </a:extLst>
          </p:cNvPr>
          <p:cNvSpPr/>
          <p:nvPr/>
        </p:nvSpPr>
        <p:spPr>
          <a:xfrm>
            <a:off x="3923698" y="2854371"/>
            <a:ext cx="490318" cy="1080405"/>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64984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5">
            <a:extLst>
              <a:ext uri="{FF2B5EF4-FFF2-40B4-BE49-F238E27FC236}">
                <a16:creationId xmlns:a16="http://schemas.microsoft.com/office/drawing/2014/main" id="{B401C15B-7952-4085-AD8E-DDF195183A05}"/>
              </a:ext>
            </a:extLst>
          </p:cNvPr>
          <p:cNvSpPr txBox="1">
            <a:spLocks noChangeArrowheads="1"/>
          </p:cNvSpPr>
          <p:nvPr/>
        </p:nvSpPr>
        <p:spPr bwMode="auto">
          <a:xfrm>
            <a:off x="132882" y="1284932"/>
            <a:ext cx="6553057" cy="370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●ホームページでの公開とは何が違う？</a:t>
            </a:r>
          </a:p>
        </p:txBody>
      </p:sp>
      <p:sp>
        <p:nvSpPr>
          <p:cNvPr id="3" name="テキスト ボックス 5">
            <a:extLst>
              <a:ext uri="{FF2B5EF4-FFF2-40B4-BE49-F238E27FC236}">
                <a16:creationId xmlns:a16="http://schemas.microsoft.com/office/drawing/2014/main" id="{F85009E0-084C-4802-9D6A-E5B89E1F734F}"/>
              </a:ext>
            </a:extLst>
          </p:cNvPr>
          <p:cNvSpPr txBox="1">
            <a:spLocks noChangeArrowheads="1"/>
          </p:cNvSpPr>
          <p:nvPr/>
        </p:nvSpPr>
        <p:spPr bwMode="auto">
          <a:xfrm>
            <a:off x="471176" y="2411654"/>
            <a:ext cx="8206410" cy="22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 typeface="Arial" panose="020B0604020202020204" pitchFamily="34" charset="0"/>
              <a:buNone/>
            </a:pPr>
            <a:r>
              <a:rPr lang="ja-JP" altLang="en-US" sz="1801" dirty="0">
                <a:latin typeface="Arial" panose="020B0604020202020204" pitchFamily="34" charset="0"/>
              </a:rPr>
              <a:t>　</a:t>
            </a:r>
            <a:r>
              <a:rPr lang="ja-JP" altLang="en-US" sz="2800" dirty="0">
                <a:latin typeface="Arial" panose="020B0604020202020204" pitchFamily="34" charset="0"/>
              </a:rPr>
              <a:t>・ホームページは、</a:t>
            </a:r>
            <a:r>
              <a:rPr lang="ja-JP" altLang="en-US" sz="2800" dirty="0">
                <a:solidFill>
                  <a:srgbClr val="FF0000"/>
                </a:solidFill>
                <a:latin typeface="Arial" panose="020B0604020202020204" pitchFamily="34" charset="0"/>
              </a:rPr>
              <a:t>公開</a:t>
            </a:r>
            <a:r>
              <a:rPr lang="ja-JP" altLang="en-US" sz="2800" dirty="0">
                <a:latin typeface="Arial" panose="020B0604020202020204" pitchFamily="34" charset="0"/>
              </a:rPr>
              <a:t>されたデータ（</a:t>
            </a:r>
            <a:r>
              <a:rPr lang="en-US" altLang="ja-JP" sz="2800" dirty="0">
                <a:latin typeface="Arial" panose="020B0604020202020204" pitchFamily="34" charset="0"/>
              </a:rPr>
              <a:t>Publish</a:t>
            </a:r>
            <a:r>
              <a:rPr lang="ja-JP" altLang="en-US" sz="2800" dirty="0">
                <a:latin typeface="Arial" panose="020B0604020202020204" pitchFamily="34" charset="0"/>
              </a:rPr>
              <a:t>）</a:t>
            </a:r>
            <a:endParaRPr lang="en-US" altLang="ja-JP" sz="2800" dirty="0">
              <a:latin typeface="Arial" panose="020B0604020202020204" pitchFamily="34" charset="0"/>
            </a:endParaRPr>
          </a:p>
          <a:p>
            <a:pPr>
              <a:buNone/>
            </a:pPr>
            <a:r>
              <a:rPr lang="ja-JP" altLang="en-US" sz="1800" dirty="0">
                <a:latin typeface="Arial" panose="020B0604020202020204" pitchFamily="34" charset="0"/>
              </a:rPr>
              <a:t>　　（勝手に使うことはできない。いちいち公開元に確認が必要。）</a:t>
            </a:r>
          </a:p>
          <a:p>
            <a:pPr>
              <a:buFont typeface="Arial" panose="020B0604020202020204" pitchFamily="34" charset="0"/>
              <a:buNone/>
            </a:pPr>
            <a:endParaRPr lang="en-US" altLang="ja-JP" sz="2800" dirty="0">
              <a:latin typeface="Arial" panose="020B0604020202020204" pitchFamily="34" charset="0"/>
            </a:endParaRPr>
          </a:p>
          <a:p>
            <a:pPr>
              <a:buFont typeface="Arial" panose="020B0604020202020204" pitchFamily="34" charset="0"/>
              <a:buNone/>
            </a:pPr>
            <a:r>
              <a:rPr lang="ja-JP" altLang="en-US" sz="1801" dirty="0">
                <a:latin typeface="Arial" panose="020B0604020202020204" pitchFamily="34" charset="0"/>
              </a:rPr>
              <a:t>　</a:t>
            </a:r>
            <a:r>
              <a:rPr lang="ja-JP" altLang="en-US" sz="2800" dirty="0">
                <a:latin typeface="Arial" panose="020B0604020202020204" pitchFamily="34" charset="0"/>
              </a:rPr>
              <a:t>・オープンデータは、</a:t>
            </a:r>
            <a:r>
              <a:rPr lang="ja-JP" altLang="en-US" sz="2800" dirty="0">
                <a:solidFill>
                  <a:srgbClr val="FF0000"/>
                </a:solidFill>
                <a:latin typeface="Arial" panose="020B0604020202020204" pitchFamily="34" charset="0"/>
              </a:rPr>
              <a:t>開放</a:t>
            </a:r>
            <a:r>
              <a:rPr lang="ja-JP" altLang="en-US" sz="2800" dirty="0">
                <a:latin typeface="Arial" panose="020B0604020202020204" pitchFamily="34" charset="0"/>
              </a:rPr>
              <a:t>されたデータ（</a:t>
            </a:r>
            <a:r>
              <a:rPr lang="en-US" altLang="ja-JP" sz="2800" dirty="0">
                <a:latin typeface="Arial" panose="020B0604020202020204" pitchFamily="34" charset="0"/>
              </a:rPr>
              <a:t>Open</a:t>
            </a:r>
            <a:r>
              <a:rPr lang="ja-JP" altLang="en-US" sz="2800" dirty="0">
                <a:latin typeface="Arial" panose="020B0604020202020204" pitchFamily="34" charset="0"/>
              </a:rPr>
              <a:t>）</a:t>
            </a:r>
            <a:endParaRPr lang="en-US" altLang="ja-JP" sz="2800" dirty="0">
              <a:latin typeface="Arial" panose="020B0604020202020204" pitchFamily="34" charset="0"/>
            </a:endParaRPr>
          </a:p>
          <a:p>
            <a:pPr>
              <a:buNone/>
            </a:pPr>
            <a:r>
              <a:rPr lang="ja-JP" altLang="en-US" sz="1801" dirty="0">
                <a:latin typeface="Arial" panose="020B0604020202020204" pitchFamily="34" charset="0"/>
              </a:rPr>
              <a:t>　　（税金で作られたデータは国民のもの、住民のもの、という考えから）</a:t>
            </a:r>
          </a:p>
        </p:txBody>
      </p:sp>
      <p:sp>
        <p:nvSpPr>
          <p:cNvPr id="4" name="Text Box 6">
            <a:extLst>
              <a:ext uri="{FF2B5EF4-FFF2-40B4-BE49-F238E27FC236}">
                <a16:creationId xmlns:a16="http://schemas.microsoft.com/office/drawing/2014/main" id="{D42CBED5-FFC5-45D4-A2A9-F1A709F2C6CA}"/>
              </a:ext>
            </a:extLst>
          </p:cNvPr>
          <p:cNvSpPr txBox="1">
            <a:spLocks noChangeArrowheads="1"/>
          </p:cNvSpPr>
          <p:nvPr/>
        </p:nvSpPr>
        <p:spPr bwMode="auto">
          <a:xfrm>
            <a:off x="972265" y="189000"/>
            <a:ext cx="5906980"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ホームページでの公開と何が違う？</a:t>
            </a:r>
          </a:p>
        </p:txBody>
      </p:sp>
      <p:pic>
        <p:nvPicPr>
          <p:cNvPr id="5" name="Picture 11" descr="BY">
            <a:extLst>
              <a:ext uri="{FF2B5EF4-FFF2-40B4-BE49-F238E27FC236}">
                <a16:creationId xmlns:a16="http://schemas.microsoft.com/office/drawing/2014/main" id="{5BC51629-DD8F-4013-BEBA-1DED34740D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0304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5">
            <a:extLst>
              <a:ext uri="{FF2B5EF4-FFF2-40B4-BE49-F238E27FC236}">
                <a16:creationId xmlns:a16="http://schemas.microsoft.com/office/drawing/2014/main" id="{F85009E0-084C-4802-9D6A-E5B89E1F734F}"/>
              </a:ext>
            </a:extLst>
          </p:cNvPr>
          <p:cNvSpPr txBox="1">
            <a:spLocks noChangeArrowheads="1"/>
          </p:cNvSpPr>
          <p:nvPr/>
        </p:nvSpPr>
        <p:spPr bwMode="auto">
          <a:xfrm>
            <a:off x="471176" y="1413831"/>
            <a:ext cx="8206410" cy="4142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 typeface="Arial" panose="020B0604020202020204" pitchFamily="34" charset="0"/>
              <a:buNone/>
            </a:pPr>
            <a:r>
              <a:rPr lang="ja-JP" altLang="en-US" sz="2800" dirty="0">
                <a:latin typeface="Arial" panose="020B0604020202020204" pitchFamily="34" charset="0"/>
              </a:rPr>
              <a:t>・経済の活性化、新事業の創出</a:t>
            </a:r>
            <a:endParaRPr lang="ja-JP" altLang="en-US" sz="1800" dirty="0">
              <a:latin typeface="Arial" panose="020B0604020202020204" pitchFamily="34" charset="0"/>
            </a:endParaRPr>
          </a:p>
          <a:p>
            <a:pPr>
              <a:buFont typeface="Arial" panose="020B0604020202020204" pitchFamily="34" charset="0"/>
              <a:buNone/>
            </a:pPr>
            <a:endParaRPr lang="en-US" altLang="ja-JP" sz="2800" dirty="0">
              <a:latin typeface="Arial" panose="020B0604020202020204" pitchFamily="34" charset="0"/>
            </a:endParaRPr>
          </a:p>
          <a:p>
            <a:pPr>
              <a:buFont typeface="Arial" panose="020B0604020202020204" pitchFamily="34" charset="0"/>
              <a:buNone/>
            </a:pPr>
            <a:r>
              <a:rPr lang="ja-JP" altLang="en-US" sz="2800" dirty="0">
                <a:latin typeface="Arial" panose="020B0604020202020204" pitchFamily="34" charset="0"/>
              </a:rPr>
              <a:t>・</a:t>
            </a:r>
            <a:r>
              <a:rPr lang="ja-JP" altLang="en-US" sz="2800" dirty="0">
                <a:solidFill>
                  <a:srgbClr val="FF0000"/>
                </a:solidFill>
                <a:latin typeface="Arial" panose="020B0604020202020204" pitchFamily="34" charset="0"/>
              </a:rPr>
              <a:t>官民協働による公共サービスの実現</a:t>
            </a:r>
            <a:endParaRPr lang="en-US" altLang="ja-JP" sz="2800" dirty="0">
              <a:solidFill>
                <a:srgbClr val="FF0000"/>
              </a:solidFill>
              <a:latin typeface="Arial" panose="020B0604020202020204" pitchFamily="34" charset="0"/>
            </a:endParaRPr>
          </a:p>
          <a:p>
            <a:pPr>
              <a:buFont typeface="Arial" panose="020B0604020202020204" pitchFamily="34" charset="0"/>
              <a:buNone/>
            </a:pPr>
            <a:endParaRPr lang="en-US" altLang="ja-JP" sz="2800" dirty="0">
              <a:latin typeface="Arial" panose="020B0604020202020204" pitchFamily="34" charset="0"/>
            </a:endParaRPr>
          </a:p>
          <a:p>
            <a:pPr>
              <a:buFont typeface="Arial" panose="020B0604020202020204" pitchFamily="34" charset="0"/>
              <a:buNone/>
            </a:pPr>
            <a:r>
              <a:rPr lang="ja-JP" altLang="en-US" sz="2800" dirty="0">
                <a:latin typeface="Arial" panose="020B0604020202020204" pitchFamily="34" charset="0"/>
              </a:rPr>
              <a:t>・行政の透明性・信頼性の向上</a:t>
            </a:r>
            <a:endParaRPr lang="en-US" altLang="ja-JP" sz="2800" dirty="0">
              <a:latin typeface="Arial" panose="020B0604020202020204" pitchFamily="34" charset="0"/>
            </a:endParaRPr>
          </a:p>
          <a:p>
            <a:pPr>
              <a:buFont typeface="Arial" panose="020B0604020202020204" pitchFamily="34" charset="0"/>
              <a:buNone/>
            </a:pPr>
            <a:endParaRPr lang="en-US" altLang="ja-JP" sz="2800" dirty="0">
              <a:latin typeface="Arial" panose="020B0604020202020204" pitchFamily="34" charset="0"/>
            </a:endParaRPr>
          </a:p>
          <a:p>
            <a:pPr>
              <a:buFont typeface="Arial" panose="020B0604020202020204" pitchFamily="34" charset="0"/>
              <a:buNone/>
            </a:pPr>
            <a:endParaRPr lang="en-US" altLang="ja-JP" sz="2800" dirty="0">
              <a:latin typeface="Arial" panose="020B0604020202020204" pitchFamily="34" charset="0"/>
            </a:endParaRPr>
          </a:p>
          <a:p>
            <a:pPr>
              <a:buFont typeface="Arial" panose="020B0604020202020204" pitchFamily="34" charset="0"/>
              <a:buNone/>
            </a:pPr>
            <a:r>
              <a:rPr lang="ja-JP" altLang="en-US" sz="2800" dirty="0">
                <a:latin typeface="Arial" panose="020B0604020202020204" pitchFamily="34" charset="0"/>
              </a:rPr>
              <a:t>・</a:t>
            </a:r>
            <a:r>
              <a:rPr lang="ja-JP" altLang="en-US" sz="2800" dirty="0">
                <a:solidFill>
                  <a:srgbClr val="FF0000"/>
                </a:solidFill>
                <a:latin typeface="Arial" panose="020B0604020202020204" pitchFamily="34" charset="0"/>
              </a:rPr>
              <a:t>行政コストの削減、効率化</a:t>
            </a:r>
            <a:endParaRPr lang="ja-JP" altLang="en-US" sz="1801" dirty="0">
              <a:solidFill>
                <a:srgbClr val="FF0000"/>
              </a:solidFill>
              <a:latin typeface="Arial" panose="020B0604020202020204" pitchFamily="34" charset="0"/>
            </a:endParaRPr>
          </a:p>
        </p:txBody>
      </p:sp>
      <p:sp>
        <p:nvSpPr>
          <p:cNvPr id="4" name="Text Box 6">
            <a:extLst>
              <a:ext uri="{FF2B5EF4-FFF2-40B4-BE49-F238E27FC236}">
                <a16:creationId xmlns:a16="http://schemas.microsoft.com/office/drawing/2014/main" id="{D42CBED5-FFC5-45D4-A2A9-F1A709F2C6CA}"/>
              </a:ext>
            </a:extLst>
          </p:cNvPr>
          <p:cNvSpPr txBox="1">
            <a:spLocks noChangeArrowheads="1"/>
          </p:cNvSpPr>
          <p:nvPr/>
        </p:nvSpPr>
        <p:spPr bwMode="auto">
          <a:xfrm>
            <a:off x="972265" y="189000"/>
            <a:ext cx="5906980"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何のためにやるの？</a:t>
            </a:r>
          </a:p>
        </p:txBody>
      </p:sp>
      <p:pic>
        <p:nvPicPr>
          <p:cNvPr id="5" name="Picture 11" descr="BY">
            <a:extLst>
              <a:ext uri="{FF2B5EF4-FFF2-40B4-BE49-F238E27FC236}">
                <a16:creationId xmlns:a16="http://schemas.microsoft.com/office/drawing/2014/main" id="{5BC51629-DD8F-4013-BEBA-1DED34740D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94249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5">
            <a:extLst>
              <a:ext uri="{FF2B5EF4-FFF2-40B4-BE49-F238E27FC236}">
                <a16:creationId xmlns:a16="http://schemas.microsoft.com/office/drawing/2014/main" id="{F85009E0-084C-4802-9D6A-E5B89E1F734F}"/>
              </a:ext>
            </a:extLst>
          </p:cNvPr>
          <p:cNvSpPr txBox="1">
            <a:spLocks noChangeArrowheads="1"/>
          </p:cNvSpPr>
          <p:nvPr/>
        </p:nvSpPr>
        <p:spPr bwMode="auto">
          <a:xfrm>
            <a:off x="684923" y="1413831"/>
            <a:ext cx="8206410" cy="96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None/>
            </a:pPr>
            <a:r>
              <a:rPr lang="ja-JP" altLang="en-US" sz="2800" dirty="0">
                <a:latin typeface="Arial" panose="020B0604020202020204" pitchFamily="34" charset="0"/>
              </a:rPr>
              <a:t>・</a:t>
            </a:r>
            <a:r>
              <a:rPr lang="en-US" altLang="ja-JP" sz="2800" dirty="0">
                <a:latin typeface="Arial" panose="020B0604020202020204" pitchFamily="34" charset="0"/>
              </a:rPr>
              <a:t>EBPM</a:t>
            </a:r>
            <a:r>
              <a:rPr lang="ja-JP" altLang="en-US" sz="2800" dirty="0"/>
              <a:t>（</a:t>
            </a:r>
            <a:r>
              <a:rPr lang="en-US" altLang="ja-JP" sz="2800" dirty="0"/>
              <a:t>Evidence Based Policy Making</a:t>
            </a:r>
            <a:r>
              <a:rPr lang="ja-JP" altLang="en-US" sz="2800" dirty="0"/>
              <a:t>）</a:t>
            </a:r>
            <a:endParaRPr lang="en-US" altLang="ja-JP" sz="2800" dirty="0"/>
          </a:p>
          <a:p>
            <a:pPr>
              <a:buNone/>
            </a:pPr>
            <a:r>
              <a:rPr lang="ja-JP" altLang="en-US" sz="2400" dirty="0"/>
              <a:t>　　　　　　証拠に基づく政策立案</a:t>
            </a:r>
            <a:endParaRPr lang="en-US" altLang="ja-JP" sz="2400" dirty="0">
              <a:latin typeface="Arial" panose="020B0604020202020204" pitchFamily="34" charset="0"/>
            </a:endParaRPr>
          </a:p>
        </p:txBody>
      </p:sp>
      <p:sp>
        <p:nvSpPr>
          <p:cNvPr id="4" name="Text Box 6">
            <a:extLst>
              <a:ext uri="{FF2B5EF4-FFF2-40B4-BE49-F238E27FC236}">
                <a16:creationId xmlns:a16="http://schemas.microsoft.com/office/drawing/2014/main" id="{D42CBED5-FFC5-45D4-A2A9-F1A709F2C6CA}"/>
              </a:ext>
            </a:extLst>
          </p:cNvPr>
          <p:cNvSpPr txBox="1">
            <a:spLocks noChangeArrowheads="1"/>
          </p:cNvSpPr>
          <p:nvPr/>
        </p:nvSpPr>
        <p:spPr bwMode="auto">
          <a:xfrm>
            <a:off x="972265" y="189000"/>
            <a:ext cx="5906980"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何のためにやるの？</a:t>
            </a:r>
          </a:p>
        </p:txBody>
      </p:sp>
      <p:pic>
        <p:nvPicPr>
          <p:cNvPr id="5" name="Picture 11" descr="BY">
            <a:extLst>
              <a:ext uri="{FF2B5EF4-FFF2-40B4-BE49-F238E27FC236}">
                <a16:creationId xmlns:a16="http://schemas.microsoft.com/office/drawing/2014/main" id="{5BC51629-DD8F-4013-BEBA-1DED34740D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a:extLst>
              <a:ext uri="{FF2B5EF4-FFF2-40B4-BE49-F238E27FC236}">
                <a16:creationId xmlns:a16="http://schemas.microsoft.com/office/drawing/2014/main" id="{F68C3B6D-2D35-4773-B723-DA75F2685913}"/>
              </a:ext>
            </a:extLst>
          </p:cNvPr>
          <p:cNvSpPr txBox="1"/>
          <p:nvPr/>
        </p:nvSpPr>
        <p:spPr>
          <a:xfrm>
            <a:off x="540869" y="3142479"/>
            <a:ext cx="7731604" cy="1077218"/>
          </a:xfrm>
          <a:prstGeom prst="rect">
            <a:avLst/>
          </a:prstGeom>
          <a:noFill/>
        </p:spPr>
        <p:txBody>
          <a:bodyPr wrap="none" rtlCol="0">
            <a:spAutoFit/>
          </a:bodyPr>
          <a:lstStyle/>
          <a:p>
            <a:pPr>
              <a:buFont typeface="Arial" panose="020B0604020202020204" pitchFamily="34" charset="0"/>
              <a:buNone/>
            </a:pPr>
            <a:r>
              <a:rPr lang="ja-JP" altLang="en-US" sz="3200" dirty="0">
                <a:latin typeface="Arial" panose="020B0604020202020204" pitchFamily="34" charset="0"/>
              </a:rPr>
              <a:t>　</a:t>
            </a:r>
            <a:r>
              <a:rPr lang="ja-JP" altLang="en-US" sz="3200" dirty="0">
                <a:solidFill>
                  <a:srgbClr val="FF0000"/>
                </a:solidFill>
                <a:latin typeface="Arial" panose="020B0604020202020204" pitchFamily="34" charset="0"/>
              </a:rPr>
              <a:t>政策立案で、データを活用しない行政は、</a:t>
            </a:r>
            <a:endParaRPr lang="en-US" altLang="ja-JP" sz="3200" dirty="0">
              <a:solidFill>
                <a:srgbClr val="FF0000"/>
              </a:solidFill>
              <a:latin typeface="Arial" panose="020B0604020202020204" pitchFamily="34" charset="0"/>
            </a:endParaRPr>
          </a:p>
          <a:p>
            <a:pPr>
              <a:buFont typeface="Arial" panose="020B0604020202020204" pitchFamily="34" charset="0"/>
              <a:buNone/>
            </a:pPr>
            <a:r>
              <a:rPr lang="ja-JP" altLang="en-US" sz="3200" dirty="0">
                <a:solidFill>
                  <a:srgbClr val="FF0000"/>
                </a:solidFill>
                <a:latin typeface="Arial" panose="020B0604020202020204" pitchFamily="34" charset="0"/>
              </a:rPr>
              <a:t>　医者が検査をしないで診断するのと同じ！</a:t>
            </a:r>
            <a:endParaRPr lang="en-US" altLang="ja-JP" sz="3200" dirty="0">
              <a:solidFill>
                <a:srgbClr val="FF0000"/>
              </a:solidFill>
              <a:latin typeface="Arial" panose="020B0604020202020204" pitchFamily="34" charset="0"/>
            </a:endParaRPr>
          </a:p>
        </p:txBody>
      </p:sp>
    </p:spTree>
    <p:extLst>
      <p:ext uri="{BB962C8B-B14F-4D97-AF65-F5344CB8AC3E}">
        <p14:creationId xmlns:p14="http://schemas.microsoft.com/office/powerpoint/2010/main" val="1678776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5-star steps by example">
            <a:extLst>
              <a:ext uri="{FF2B5EF4-FFF2-40B4-BE49-F238E27FC236}">
                <a16:creationId xmlns:a16="http://schemas.microsoft.com/office/drawing/2014/main" id="{63B6B781-40A2-45B3-9094-68ABD965A9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5029" y="2156823"/>
            <a:ext cx="6670587" cy="4126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テキスト ボックス 2">
            <a:extLst>
              <a:ext uri="{FF2B5EF4-FFF2-40B4-BE49-F238E27FC236}">
                <a16:creationId xmlns:a16="http://schemas.microsoft.com/office/drawing/2014/main" id="{B639EDEE-EC63-4263-B565-314B4A3821BE}"/>
              </a:ext>
            </a:extLst>
          </p:cNvPr>
          <p:cNvSpPr txBox="1">
            <a:spLocks noChangeArrowheads="1"/>
          </p:cNvSpPr>
          <p:nvPr/>
        </p:nvSpPr>
        <p:spPr bwMode="auto">
          <a:xfrm>
            <a:off x="324265" y="1195942"/>
            <a:ext cx="6554646" cy="37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●オープンデータの段階は５段階</a:t>
            </a:r>
          </a:p>
        </p:txBody>
      </p:sp>
      <p:sp>
        <p:nvSpPr>
          <p:cNvPr id="20484" name="テキスト ボックス 2">
            <a:extLst>
              <a:ext uri="{FF2B5EF4-FFF2-40B4-BE49-F238E27FC236}">
                <a16:creationId xmlns:a16="http://schemas.microsoft.com/office/drawing/2014/main" id="{23CF3F73-8DC2-42AC-A456-E70AD966F5E4}"/>
              </a:ext>
            </a:extLst>
          </p:cNvPr>
          <p:cNvSpPr txBox="1">
            <a:spLocks noChangeArrowheads="1"/>
          </p:cNvSpPr>
          <p:nvPr/>
        </p:nvSpPr>
        <p:spPr bwMode="auto">
          <a:xfrm>
            <a:off x="611735" y="1485000"/>
            <a:ext cx="8157175" cy="9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今すぐできることから始めよう！（★、★★）</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できれば誰でも開ける形で公開しよう！（★★★）</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将来的には★★★★★を目指そう！</a:t>
            </a:r>
            <a:endParaRPr lang="en-US" altLang="ja-JP" sz="1801" dirty="0">
              <a:latin typeface="Arial" panose="020B0604020202020204" pitchFamily="34" charset="0"/>
            </a:endParaRPr>
          </a:p>
        </p:txBody>
      </p:sp>
      <p:sp>
        <p:nvSpPr>
          <p:cNvPr id="20485" name="Text Box 6">
            <a:extLst>
              <a:ext uri="{FF2B5EF4-FFF2-40B4-BE49-F238E27FC236}">
                <a16:creationId xmlns:a16="http://schemas.microsoft.com/office/drawing/2014/main" id="{16F0DC1A-96C3-447E-A334-4F25BD89AF1F}"/>
              </a:ext>
            </a:extLst>
          </p:cNvPr>
          <p:cNvSpPr txBox="1">
            <a:spLocks noChangeArrowheads="1"/>
          </p:cNvSpPr>
          <p:nvPr/>
        </p:nvSpPr>
        <p:spPr bwMode="auto">
          <a:xfrm>
            <a:off x="972264" y="189000"/>
            <a:ext cx="3818117"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オープンデータの段階</a:t>
            </a:r>
          </a:p>
        </p:txBody>
      </p:sp>
      <p:sp>
        <p:nvSpPr>
          <p:cNvPr id="2" name="右矢印 1">
            <a:extLst>
              <a:ext uri="{FF2B5EF4-FFF2-40B4-BE49-F238E27FC236}">
                <a16:creationId xmlns:a16="http://schemas.microsoft.com/office/drawing/2014/main" id="{8A0DD884-12C1-4447-95AA-4EAA3E2FA984}"/>
              </a:ext>
            </a:extLst>
          </p:cNvPr>
          <p:cNvSpPr/>
          <p:nvPr/>
        </p:nvSpPr>
        <p:spPr>
          <a:xfrm rot="1661771">
            <a:off x="2449323" y="2739705"/>
            <a:ext cx="1513588" cy="100852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ja-JP" altLang="en-US" sz="1801" dirty="0"/>
              <a:t>現在</a:t>
            </a:r>
          </a:p>
        </p:txBody>
      </p:sp>
      <p:pic>
        <p:nvPicPr>
          <p:cNvPr id="20487" name="Picture 11" descr="BY">
            <a:extLst>
              <a:ext uri="{FF2B5EF4-FFF2-40B4-BE49-F238E27FC236}">
                <a16:creationId xmlns:a16="http://schemas.microsoft.com/office/drawing/2014/main" id="{06CBEF54-E337-4450-94A7-CFDF784DFE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6391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BF9BF094-116D-47E9-BD54-9CFC999BC6E2}"/>
              </a:ext>
            </a:extLst>
          </p:cNvPr>
          <p:cNvSpPr txBox="1">
            <a:spLocks noChangeArrowheads="1"/>
          </p:cNvSpPr>
          <p:nvPr/>
        </p:nvSpPr>
        <p:spPr bwMode="auto">
          <a:xfrm>
            <a:off x="648264" y="2322591"/>
            <a:ext cx="785223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6600" b="1" dirty="0">
                <a:latin typeface="Arial" panose="020B0604020202020204" pitchFamily="34" charset="0"/>
              </a:rPr>
              <a:t>国の動き</a:t>
            </a:r>
          </a:p>
        </p:txBody>
      </p:sp>
      <p:pic>
        <p:nvPicPr>
          <p:cNvPr id="3" name="Picture 11" descr="BY">
            <a:extLst>
              <a:ext uri="{FF2B5EF4-FFF2-40B4-BE49-F238E27FC236}">
                <a16:creationId xmlns:a16="http://schemas.microsoft.com/office/drawing/2014/main" id="{A4C8AF8D-A779-489F-96DE-D4A5FEFFEE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9764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id="{D42CBED5-FFC5-45D4-A2A9-F1A709F2C6CA}"/>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官デ法</a:t>
            </a:r>
          </a:p>
        </p:txBody>
      </p:sp>
      <p:pic>
        <p:nvPicPr>
          <p:cNvPr id="5" name="Picture 11" descr="BY">
            <a:extLst>
              <a:ext uri="{FF2B5EF4-FFF2-40B4-BE49-F238E27FC236}">
                <a16:creationId xmlns:a16="http://schemas.microsoft.com/office/drawing/2014/main" id="{5BC51629-DD8F-4013-BEBA-1DED34740D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6497" y="0"/>
            <a:ext cx="978489" cy="344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図 5">
            <a:extLst>
              <a:ext uri="{FF2B5EF4-FFF2-40B4-BE49-F238E27FC236}">
                <a16:creationId xmlns:a16="http://schemas.microsoft.com/office/drawing/2014/main" id="{62DB0BFA-5F2B-4936-A1F6-87BD8EEE6C27}"/>
              </a:ext>
            </a:extLst>
          </p:cNvPr>
          <p:cNvPicPr>
            <a:picLocks noChangeAspect="1"/>
          </p:cNvPicPr>
          <p:nvPr/>
        </p:nvPicPr>
        <p:blipFill>
          <a:blip r:embed="rId3"/>
          <a:stretch>
            <a:fillRect/>
          </a:stretch>
        </p:blipFill>
        <p:spPr>
          <a:xfrm>
            <a:off x="144053" y="721859"/>
            <a:ext cx="8896002" cy="6139316"/>
          </a:xfrm>
          <a:prstGeom prst="rect">
            <a:avLst/>
          </a:prstGeom>
        </p:spPr>
      </p:pic>
      <p:sp>
        <p:nvSpPr>
          <p:cNvPr id="7" name="四角形: 角を丸くする 6">
            <a:extLst>
              <a:ext uri="{FF2B5EF4-FFF2-40B4-BE49-F238E27FC236}">
                <a16:creationId xmlns:a16="http://schemas.microsoft.com/office/drawing/2014/main" id="{C83636CF-ED7A-469F-B8E4-D312BBC54283}"/>
              </a:ext>
            </a:extLst>
          </p:cNvPr>
          <p:cNvSpPr/>
          <p:nvPr/>
        </p:nvSpPr>
        <p:spPr>
          <a:xfrm>
            <a:off x="7959650" y="713118"/>
            <a:ext cx="1080405" cy="36013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H28</a:t>
            </a:r>
            <a:r>
              <a:rPr kumimoji="1" lang="ja-JP" altLang="en-US" dirty="0"/>
              <a:t>制定</a:t>
            </a:r>
          </a:p>
        </p:txBody>
      </p:sp>
    </p:spTree>
    <p:extLst>
      <p:ext uri="{BB962C8B-B14F-4D97-AF65-F5344CB8AC3E}">
        <p14:creationId xmlns:p14="http://schemas.microsoft.com/office/powerpoint/2010/main" val="18731884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テキスト ボックス 2">
            <a:extLst>
              <a:ext uri="{FF2B5EF4-FFF2-40B4-BE49-F238E27FC236}">
                <a16:creationId xmlns:a16="http://schemas.microsoft.com/office/drawing/2014/main" id="{B639EDEE-EC63-4263-B565-314B4A3821BE}"/>
              </a:ext>
            </a:extLst>
          </p:cNvPr>
          <p:cNvSpPr txBox="1">
            <a:spLocks noChangeArrowheads="1"/>
          </p:cNvSpPr>
          <p:nvPr/>
        </p:nvSpPr>
        <p:spPr bwMode="auto">
          <a:xfrm>
            <a:off x="324788" y="1490290"/>
            <a:ext cx="6554646" cy="37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●市町村がやること</a:t>
            </a:r>
          </a:p>
        </p:txBody>
      </p:sp>
      <p:sp>
        <p:nvSpPr>
          <p:cNvPr id="20484" name="テキスト ボックス 2">
            <a:extLst>
              <a:ext uri="{FF2B5EF4-FFF2-40B4-BE49-F238E27FC236}">
                <a16:creationId xmlns:a16="http://schemas.microsoft.com/office/drawing/2014/main" id="{23CF3F73-8DC2-42AC-A456-E70AD966F5E4}"/>
              </a:ext>
            </a:extLst>
          </p:cNvPr>
          <p:cNvSpPr txBox="1">
            <a:spLocks noChangeArrowheads="1"/>
          </p:cNvSpPr>
          <p:nvPr/>
        </p:nvSpPr>
        <p:spPr bwMode="auto">
          <a:xfrm>
            <a:off x="612896" y="2638290"/>
            <a:ext cx="81571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2400" dirty="0">
                <a:latin typeface="Arial" panose="020B0604020202020204" pitchFamily="34" charset="0"/>
              </a:rPr>
              <a:t>官民データ活用推進計画の策定（努力義務）</a:t>
            </a:r>
            <a:endParaRPr lang="en-US" altLang="ja-JP" sz="2400" dirty="0">
              <a:latin typeface="Arial" panose="020B0604020202020204" pitchFamily="34" charset="0"/>
            </a:endParaRPr>
          </a:p>
          <a:p>
            <a:pPr>
              <a:spcBef>
                <a:spcPct val="0"/>
              </a:spcBef>
              <a:buFontTx/>
              <a:buNone/>
            </a:pPr>
            <a:endParaRPr lang="en-US" altLang="ja-JP" sz="2400" dirty="0">
              <a:latin typeface="Arial" panose="020B0604020202020204" pitchFamily="34" charset="0"/>
            </a:endParaRPr>
          </a:p>
          <a:p>
            <a:pPr>
              <a:spcBef>
                <a:spcPct val="0"/>
              </a:spcBef>
              <a:buFontTx/>
              <a:buNone/>
            </a:pPr>
            <a:r>
              <a:rPr lang="en-US" altLang="ja-JP" sz="2400" dirty="0">
                <a:latin typeface="Arial" panose="020B0604020202020204" pitchFamily="34" charset="0"/>
              </a:rPr>
              <a:t>H32</a:t>
            </a:r>
            <a:r>
              <a:rPr lang="ja-JP" altLang="en-US" sz="2400" dirty="0">
                <a:latin typeface="Arial" panose="020B0604020202020204" pitchFamily="34" charset="0"/>
              </a:rPr>
              <a:t>年度までに、市町村の</a:t>
            </a:r>
            <a:r>
              <a:rPr lang="ja-JP" altLang="en-US" sz="2400" b="1" dirty="0">
                <a:solidFill>
                  <a:srgbClr val="FF0000"/>
                </a:solidFill>
                <a:latin typeface="Arial" panose="020B0604020202020204" pitchFamily="34" charset="0"/>
              </a:rPr>
              <a:t>オープンデータ取組率を</a:t>
            </a:r>
            <a:r>
              <a:rPr lang="en-US" altLang="ja-JP" sz="2400" b="1" dirty="0">
                <a:solidFill>
                  <a:srgbClr val="FF0000"/>
                </a:solidFill>
                <a:latin typeface="Arial" panose="020B0604020202020204" pitchFamily="34" charset="0"/>
              </a:rPr>
              <a:t>100%</a:t>
            </a:r>
            <a:r>
              <a:rPr lang="ja-JP" altLang="en-US" sz="2400" dirty="0">
                <a:latin typeface="Arial" panose="020B0604020202020204" pitchFamily="34" charset="0"/>
              </a:rPr>
              <a:t>に</a:t>
            </a:r>
            <a:endParaRPr lang="en-US" altLang="ja-JP" sz="2400" dirty="0">
              <a:latin typeface="Arial" panose="020B0604020202020204" pitchFamily="34" charset="0"/>
            </a:endParaRPr>
          </a:p>
        </p:txBody>
      </p:sp>
      <p:sp>
        <p:nvSpPr>
          <p:cNvPr id="20485" name="Text Box 6">
            <a:extLst>
              <a:ext uri="{FF2B5EF4-FFF2-40B4-BE49-F238E27FC236}">
                <a16:creationId xmlns:a16="http://schemas.microsoft.com/office/drawing/2014/main" id="{16F0DC1A-96C3-447E-A334-4F25BD89AF1F}"/>
              </a:ext>
            </a:extLst>
          </p:cNvPr>
          <p:cNvSpPr txBox="1">
            <a:spLocks noChangeArrowheads="1"/>
          </p:cNvSpPr>
          <p:nvPr/>
        </p:nvSpPr>
        <p:spPr bwMode="auto">
          <a:xfrm>
            <a:off x="972264" y="189000"/>
            <a:ext cx="3818117"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官デ法</a:t>
            </a:r>
          </a:p>
        </p:txBody>
      </p:sp>
      <p:pic>
        <p:nvPicPr>
          <p:cNvPr id="20487" name="Picture 11" descr="BY">
            <a:extLst>
              <a:ext uri="{FF2B5EF4-FFF2-40B4-BE49-F238E27FC236}">
                <a16:creationId xmlns:a16="http://schemas.microsoft.com/office/drawing/2014/main" id="{06CBEF54-E337-4450-94A7-CFDF784DFE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id="{D42CBED5-FFC5-45D4-A2A9-F1A709F2C6CA}"/>
              </a:ext>
            </a:extLst>
          </p:cNvPr>
          <p:cNvSpPr txBox="1">
            <a:spLocks noChangeArrowheads="1"/>
          </p:cNvSpPr>
          <p:nvPr/>
        </p:nvSpPr>
        <p:spPr bwMode="auto">
          <a:xfrm>
            <a:off x="972265" y="189000"/>
            <a:ext cx="5906980"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オープンデータ取組自治体</a:t>
            </a:r>
          </a:p>
        </p:txBody>
      </p:sp>
      <p:pic>
        <p:nvPicPr>
          <p:cNvPr id="5" name="Picture 11" descr="BY">
            <a:extLst>
              <a:ext uri="{FF2B5EF4-FFF2-40B4-BE49-F238E27FC236}">
                <a16:creationId xmlns:a16="http://schemas.microsoft.com/office/drawing/2014/main" id="{5BC51629-DD8F-4013-BEBA-1DED34740D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図 5">
            <a:extLst>
              <a:ext uri="{FF2B5EF4-FFF2-40B4-BE49-F238E27FC236}">
                <a16:creationId xmlns:a16="http://schemas.microsoft.com/office/drawing/2014/main" id="{873CD338-6FD2-473D-B8DB-BE1FA1BB0076}"/>
              </a:ext>
            </a:extLst>
          </p:cNvPr>
          <p:cNvPicPr>
            <a:picLocks noChangeAspect="1"/>
          </p:cNvPicPr>
          <p:nvPr/>
        </p:nvPicPr>
        <p:blipFill>
          <a:blip r:embed="rId3"/>
          <a:stretch>
            <a:fillRect/>
          </a:stretch>
        </p:blipFill>
        <p:spPr>
          <a:xfrm>
            <a:off x="468842" y="813528"/>
            <a:ext cx="7922970" cy="5096560"/>
          </a:xfrm>
          <a:prstGeom prst="rect">
            <a:avLst/>
          </a:prstGeom>
        </p:spPr>
      </p:pic>
      <p:sp>
        <p:nvSpPr>
          <p:cNvPr id="7" name="テキスト ボックス 6">
            <a:extLst>
              <a:ext uri="{FF2B5EF4-FFF2-40B4-BE49-F238E27FC236}">
                <a16:creationId xmlns:a16="http://schemas.microsoft.com/office/drawing/2014/main" id="{453A6F29-EA86-469E-8932-63BE26D355A8}"/>
              </a:ext>
            </a:extLst>
          </p:cNvPr>
          <p:cNvSpPr txBox="1"/>
          <p:nvPr/>
        </p:nvSpPr>
        <p:spPr>
          <a:xfrm>
            <a:off x="2845733" y="5879505"/>
            <a:ext cx="7416824" cy="276999"/>
          </a:xfrm>
          <a:prstGeom prst="rect">
            <a:avLst/>
          </a:prstGeom>
          <a:noFill/>
        </p:spPr>
        <p:txBody>
          <a:bodyPr wrap="square" rtlCol="0">
            <a:spAutoFit/>
          </a:bodyPr>
          <a:lstStyle/>
          <a:p>
            <a:r>
              <a:rPr kumimoji="1" lang="ja-JP" altLang="en-US" sz="1200" dirty="0"/>
              <a:t>出典：政府</a:t>
            </a:r>
            <a:r>
              <a:rPr kumimoji="1" lang="en-US" altLang="ja-JP" sz="1200" dirty="0"/>
              <a:t>CIO</a:t>
            </a:r>
            <a:r>
              <a:rPr kumimoji="1" lang="ja-JP" altLang="en-US" sz="1200" dirty="0"/>
              <a:t>ポータルのオープンデータ関連のデータを編集、</a:t>
            </a:r>
            <a:r>
              <a:rPr kumimoji="1" lang="en" altLang="ja-JP" sz="1200" dirty="0">
                <a:hlinkClick r:id="rId4"/>
              </a:rPr>
              <a:t>https://cio.go.jp/policy-opendata</a:t>
            </a:r>
            <a:r>
              <a:rPr kumimoji="1" lang="en" altLang="ja-JP" sz="1200" dirty="0"/>
              <a:t> </a:t>
            </a:r>
            <a:endParaRPr kumimoji="1" lang="ja-JP" altLang="en-US" sz="1200" dirty="0"/>
          </a:p>
        </p:txBody>
      </p:sp>
    </p:spTree>
    <p:extLst>
      <p:ext uri="{BB962C8B-B14F-4D97-AF65-F5344CB8AC3E}">
        <p14:creationId xmlns:p14="http://schemas.microsoft.com/office/powerpoint/2010/main" val="1219999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C3626F12-1036-4F88-A6AC-3FCE2CEBFFCE}"/>
              </a:ext>
            </a:extLst>
          </p:cNvPr>
          <p:cNvSpPr txBox="1">
            <a:spLocks noChangeArrowheads="1"/>
          </p:cNvSpPr>
          <p:nvPr/>
        </p:nvSpPr>
        <p:spPr bwMode="auto">
          <a:xfrm>
            <a:off x="648264" y="1918020"/>
            <a:ext cx="7852234"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6600" b="1" dirty="0">
                <a:latin typeface="Arial" panose="020B0604020202020204" pitchFamily="34" charset="0"/>
              </a:rPr>
              <a:t>北海道の</a:t>
            </a:r>
            <a:endParaRPr lang="en-US" altLang="ja-JP" sz="6600" b="1" dirty="0">
              <a:latin typeface="Arial" panose="020B0604020202020204" pitchFamily="34" charset="0"/>
            </a:endParaRPr>
          </a:p>
          <a:p>
            <a:pPr algn="ctr" eaLnBrk="1" hangingPunct="1">
              <a:spcBef>
                <a:spcPct val="50000"/>
              </a:spcBef>
              <a:buFontTx/>
              <a:buNone/>
            </a:pPr>
            <a:r>
              <a:rPr lang="ja-JP" altLang="en-US" sz="6600" b="1" dirty="0">
                <a:latin typeface="Arial" panose="020B0604020202020204" pitchFamily="34" charset="0"/>
              </a:rPr>
              <a:t>オープンデータ</a:t>
            </a:r>
          </a:p>
        </p:txBody>
      </p:sp>
      <p:pic>
        <p:nvPicPr>
          <p:cNvPr id="3" name="Picture 11" descr="BY">
            <a:extLst>
              <a:ext uri="{FF2B5EF4-FFF2-40B4-BE49-F238E27FC236}">
                <a16:creationId xmlns:a16="http://schemas.microsoft.com/office/drawing/2014/main" id="{C5DB5326-F4A6-499B-B8E0-6AA66AE96C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2817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6">
            <a:extLst>
              <a:ext uri="{FF2B5EF4-FFF2-40B4-BE49-F238E27FC236}">
                <a16:creationId xmlns:a16="http://schemas.microsoft.com/office/drawing/2014/main" id="{A0562699-4E6B-49DE-9559-F798AAD4DDC9}"/>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a:solidFill>
                  <a:schemeClr val="accent2"/>
                </a:solidFill>
                <a:latin typeface="Arial" panose="020B0604020202020204" pitchFamily="34" charset="0"/>
              </a:rPr>
              <a:t>自己紹介</a:t>
            </a:r>
          </a:p>
        </p:txBody>
      </p:sp>
      <p:sp>
        <p:nvSpPr>
          <p:cNvPr id="6147" name="テキスト ボックス 5">
            <a:extLst>
              <a:ext uri="{FF2B5EF4-FFF2-40B4-BE49-F238E27FC236}">
                <a16:creationId xmlns:a16="http://schemas.microsoft.com/office/drawing/2014/main" id="{6AB93F72-7EAD-4BEF-A327-6AEAE735A480}"/>
              </a:ext>
            </a:extLst>
          </p:cNvPr>
          <p:cNvSpPr txBox="1">
            <a:spLocks noChangeArrowheads="1"/>
          </p:cNvSpPr>
          <p:nvPr/>
        </p:nvSpPr>
        <p:spPr bwMode="auto">
          <a:xfrm>
            <a:off x="325854" y="1243588"/>
            <a:ext cx="6553057" cy="64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●室蘭市役所の丸田です。</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経済部　観光課　で課長やってます。</a:t>
            </a:r>
            <a:endParaRPr lang="en-US" altLang="ja-JP" sz="1801" dirty="0">
              <a:latin typeface="Arial" panose="020B0604020202020204" pitchFamily="34" charset="0"/>
            </a:endParaRPr>
          </a:p>
        </p:txBody>
      </p:sp>
      <p:pic>
        <p:nvPicPr>
          <p:cNvPr id="6148" name="Picture 11" descr="BY">
            <a:extLst>
              <a:ext uri="{FF2B5EF4-FFF2-40B4-BE49-F238E27FC236}">
                <a16:creationId xmlns:a16="http://schemas.microsoft.com/office/drawing/2014/main" id="{4FE58E27-1AB0-48EC-9C81-9478F64C42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テキスト ボックス 5">
            <a:extLst>
              <a:ext uri="{FF2B5EF4-FFF2-40B4-BE49-F238E27FC236}">
                <a16:creationId xmlns:a16="http://schemas.microsoft.com/office/drawing/2014/main" id="{FA536049-E57C-418F-8366-9F5AF64B048B}"/>
              </a:ext>
            </a:extLst>
          </p:cNvPr>
          <p:cNvSpPr txBox="1">
            <a:spLocks noChangeArrowheads="1"/>
          </p:cNvSpPr>
          <p:nvPr/>
        </p:nvSpPr>
        <p:spPr bwMode="auto">
          <a:xfrm>
            <a:off x="972265" y="2020595"/>
            <a:ext cx="6553057" cy="203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801" dirty="0">
                <a:latin typeface="Arial" panose="020B0604020202020204" pitchFamily="34" charset="0"/>
              </a:rPr>
              <a:t>H9/4</a:t>
            </a:r>
            <a:r>
              <a:rPr lang="ja-JP" altLang="en-US" sz="1801" dirty="0">
                <a:latin typeface="Arial" panose="020B0604020202020204" pitchFamily="34" charset="0"/>
              </a:rPr>
              <a:t>　室蘭市役所入庁　水道部総務課総務係に配属</a:t>
            </a:r>
            <a:endParaRPr lang="en-US" altLang="ja-JP" sz="1801" dirty="0">
              <a:latin typeface="Arial" panose="020B0604020202020204" pitchFamily="34" charset="0"/>
            </a:endParaRPr>
          </a:p>
          <a:p>
            <a:pPr>
              <a:spcBef>
                <a:spcPct val="0"/>
              </a:spcBef>
              <a:buFontTx/>
              <a:buNone/>
            </a:pPr>
            <a:r>
              <a:rPr lang="en-US" altLang="ja-JP" sz="1801" dirty="0">
                <a:latin typeface="Arial" panose="020B0604020202020204" pitchFamily="34" charset="0"/>
              </a:rPr>
              <a:t>H12/4</a:t>
            </a:r>
            <a:r>
              <a:rPr lang="ja-JP" altLang="en-US" sz="1801" dirty="0">
                <a:latin typeface="Arial" panose="020B0604020202020204" pitchFamily="34" charset="0"/>
              </a:rPr>
              <a:t>　総務部行政改革室行政管理課情報処理係</a:t>
            </a:r>
            <a:endParaRPr lang="en-US" altLang="ja-JP" sz="1801" dirty="0">
              <a:latin typeface="Arial" panose="020B0604020202020204" pitchFamily="34" charset="0"/>
            </a:endParaRPr>
          </a:p>
          <a:p>
            <a:pPr>
              <a:spcBef>
                <a:spcPct val="0"/>
              </a:spcBef>
              <a:buFontTx/>
              <a:buNone/>
            </a:pPr>
            <a:r>
              <a:rPr lang="en-US" altLang="ja-JP" sz="1801" dirty="0">
                <a:latin typeface="Arial" panose="020B0604020202020204" pitchFamily="34" charset="0"/>
              </a:rPr>
              <a:t>H14/4</a:t>
            </a:r>
            <a:r>
              <a:rPr lang="ja-JP" altLang="en-US" sz="1801" dirty="0">
                <a:latin typeface="Arial" panose="020B0604020202020204" pitchFamily="34" charset="0"/>
              </a:rPr>
              <a:t>　企画財政部総合政策課［高度情報化推進］</a:t>
            </a:r>
            <a:endParaRPr lang="en-US" altLang="ja-JP" sz="1801" dirty="0">
              <a:latin typeface="Arial" panose="020B0604020202020204" pitchFamily="34" charset="0"/>
            </a:endParaRPr>
          </a:p>
          <a:p>
            <a:pPr>
              <a:spcBef>
                <a:spcPct val="0"/>
              </a:spcBef>
              <a:buFontTx/>
              <a:buNone/>
            </a:pPr>
            <a:r>
              <a:rPr lang="en-US" altLang="ja-JP" sz="1801" dirty="0">
                <a:latin typeface="Arial" panose="020B0604020202020204" pitchFamily="34" charset="0"/>
              </a:rPr>
              <a:t>H15/4</a:t>
            </a:r>
            <a:r>
              <a:rPr lang="ja-JP" altLang="en-US" sz="1801" dirty="0">
                <a:latin typeface="Arial" panose="020B0604020202020204" pitchFamily="34" charset="0"/>
              </a:rPr>
              <a:t>　企画財政部企画課［高度情報化推進］</a:t>
            </a:r>
            <a:endParaRPr lang="en-US" altLang="ja-JP" sz="1801" dirty="0">
              <a:latin typeface="Arial" panose="020B0604020202020204" pitchFamily="34" charset="0"/>
            </a:endParaRPr>
          </a:p>
          <a:p>
            <a:pPr>
              <a:spcBef>
                <a:spcPct val="0"/>
              </a:spcBef>
              <a:buFontTx/>
              <a:buNone/>
            </a:pPr>
            <a:r>
              <a:rPr lang="en-US" altLang="ja-JP" sz="1801" dirty="0">
                <a:latin typeface="Arial" panose="020B0604020202020204" pitchFamily="34" charset="0"/>
              </a:rPr>
              <a:t>H15/7</a:t>
            </a:r>
            <a:r>
              <a:rPr lang="ja-JP" altLang="en-US" sz="1801" dirty="0">
                <a:latin typeface="Arial" panose="020B0604020202020204" pitchFamily="34" charset="0"/>
              </a:rPr>
              <a:t>　企画財政部企画課［高度情報推進］</a:t>
            </a:r>
            <a:endParaRPr lang="en-US" altLang="ja-JP" sz="1801" dirty="0">
              <a:latin typeface="Arial" panose="020B0604020202020204" pitchFamily="34" charset="0"/>
            </a:endParaRPr>
          </a:p>
          <a:p>
            <a:pPr>
              <a:spcBef>
                <a:spcPct val="0"/>
              </a:spcBef>
              <a:buFontTx/>
              <a:buNone/>
            </a:pPr>
            <a:r>
              <a:rPr lang="en-US" altLang="ja-JP" sz="1801" dirty="0">
                <a:latin typeface="Arial" panose="020B0604020202020204" pitchFamily="34" charset="0"/>
              </a:rPr>
              <a:t>H27/7</a:t>
            </a:r>
            <a:r>
              <a:rPr lang="ja-JP" altLang="en-US" sz="1801" dirty="0">
                <a:latin typeface="Arial" panose="020B0604020202020204" pitchFamily="34" charset="0"/>
              </a:rPr>
              <a:t>　企画財政部ＩＣＴ推進課</a:t>
            </a:r>
            <a:endParaRPr lang="en-US" altLang="ja-JP" sz="1801" dirty="0">
              <a:latin typeface="Arial" panose="020B0604020202020204" pitchFamily="34" charset="0"/>
            </a:endParaRPr>
          </a:p>
          <a:p>
            <a:pPr>
              <a:spcBef>
                <a:spcPct val="0"/>
              </a:spcBef>
              <a:buFontTx/>
              <a:buNone/>
            </a:pPr>
            <a:r>
              <a:rPr lang="en-US" altLang="ja-JP" sz="1801" dirty="0">
                <a:latin typeface="Arial" panose="020B0604020202020204" pitchFamily="34" charset="0"/>
              </a:rPr>
              <a:t>H30/4</a:t>
            </a:r>
            <a:r>
              <a:rPr lang="ja-JP" altLang="en-US" sz="1801" dirty="0">
                <a:latin typeface="Arial" panose="020B0604020202020204" pitchFamily="34" charset="0"/>
              </a:rPr>
              <a:t>　経済部観光課</a:t>
            </a:r>
            <a:endParaRPr lang="en-US" altLang="ja-JP" sz="1801" dirty="0">
              <a:latin typeface="Arial" panose="020B0604020202020204" pitchFamily="34" charset="0"/>
            </a:endParaRPr>
          </a:p>
        </p:txBody>
      </p:sp>
      <p:sp>
        <p:nvSpPr>
          <p:cNvPr id="6150" name="テキスト ボックス 5">
            <a:extLst>
              <a:ext uri="{FF2B5EF4-FFF2-40B4-BE49-F238E27FC236}">
                <a16:creationId xmlns:a16="http://schemas.microsoft.com/office/drawing/2014/main" id="{F65276A7-FAC3-4D66-8C5C-7EC5C843B0FD}"/>
              </a:ext>
            </a:extLst>
          </p:cNvPr>
          <p:cNvSpPr txBox="1">
            <a:spLocks noChangeArrowheads="1"/>
          </p:cNvSpPr>
          <p:nvPr/>
        </p:nvSpPr>
        <p:spPr bwMode="auto">
          <a:xfrm>
            <a:off x="325853" y="4213588"/>
            <a:ext cx="8427175" cy="37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a:t>
            </a:r>
            <a:r>
              <a:rPr lang="en-US" altLang="ja-JP" sz="1801" dirty="0">
                <a:latin typeface="Arial" panose="020B0604020202020204" pitchFamily="34" charset="0"/>
              </a:rPr>
              <a:t>H29</a:t>
            </a:r>
            <a:r>
              <a:rPr lang="ja-JP" altLang="en-US" sz="1801" dirty="0">
                <a:latin typeface="Arial" panose="020B0604020202020204" pitchFamily="34" charset="0"/>
              </a:rPr>
              <a:t>から、総務省地域情報化アドバイザーを拝命</a:t>
            </a:r>
            <a:endParaRPr lang="en-US" altLang="ja-JP" sz="1801" dirty="0">
              <a:latin typeface="Arial" panose="020B0604020202020204" pitchFamily="34" charset="0"/>
            </a:endParaRPr>
          </a:p>
        </p:txBody>
      </p:sp>
      <p:sp>
        <p:nvSpPr>
          <p:cNvPr id="6151" name="テキスト ボックス 5">
            <a:extLst>
              <a:ext uri="{FF2B5EF4-FFF2-40B4-BE49-F238E27FC236}">
                <a16:creationId xmlns:a16="http://schemas.microsoft.com/office/drawing/2014/main" id="{42D8CD7B-ABAB-4D37-A289-7B13D48BA825}"/>
              </a:ext>
            </a:extLst>
          </p:cNvPr>
          <p:cNvSpPr txBox="1">
            <a:spLocks noChangeArrowheads="1"/>
          </p:cNvSpPr>
          <p:nvPr/>
        </p:nvSpPr>
        <p:spPr bwMode="auto">
          <a:xfrm>
            <a:off x="325853" y="5041057"/>
            <a:ext cx="7923704" cy="370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a:t>
            </a:r>
            <a:r>
              <a:rPr lang="en-US" altLang="ja-JP" sz="1801" dirty="0">
                <a:latin typeface="Arial" panose="020B0604020202020204" pitchFamily="34" charset="0"/>
              </a:rPr>
              <a:t>ICT</a:t>
            </a:r>
            <a:r>
              <a:rPr lang="ja-JP" altLang="en-US" sz="1801" dirty="0">
                <a:latin typeface="Arial" panose="020B0604020202020204" pitchFamily="34" charset="0"/>
              </a:rPr>
              <a:t>推進課時代はＧＩＳとオープンデータに力を入れてやってました。</a:t>
            </a:r>
            <a:endParaRPr lang="en-US" altLang="ja-JP" sz="1801" dirty="0">
              <a:latin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p:txBody>
          <a:bodyPr/>
          <a:lstStyle/>
          <a:p>
            <a:pPr algn="r" latinLnBrk="1"/>
            <a:fld id="{2D445476-B57F-464F-8319-C26E69740EC0}" type="slidenum">
              <a:rPr lang="en-US" altLang="ja-JP" smtClean="0"/>
              <a:pPr algn="r" latinLnBrk="1"/>
              <a:t>20</a:t>
            </a:fld>
            <a:endParaRPr lang="ja-JP" altLang="en-US"/>
          </a:p>
        </p:txBody>
      </p:sp>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788" y="821906"/>
            <a:ext cx="8345661" cy="5902594"/>
          </a:xfrm>
          <a:prstGeom prst="rect">
            <a:avLst/>
          </a:prstGeom>
        </p:spPr>
      </p:pic>
      <p:sp>
        <p:nvSpPr>
          <p:cNvPr id="7" name="テキスト ボックス 6"/>
          <p:cNvSpPr txBox="1"/>
          <p:nvPr/>
        </p:nvSpPr>
        <p:spPr bwMode="auto">
          <a:xfrm>
            <a:off x="5870867" y="925673"/>
            <a:ext cx="2655529" cy="277095"/>
          </a:xfrm>
          <a:prstGeom prst="rect">
            <a:avLst/>
          </a:prstGeom>
          <a:noFill/>
          <a:ln w="9525" algn="ctr">
            <a:noFill/>
            <a:miter lim="800000"/>
            <a:headEnd/>
            <a:tailEnd/>
          </a:ln>
          <a:effectLst/>
        </p:spPr>
        <p:txBody>
          <a:bodyPr wrap="square" lIns="91448" tIns="45725" rIns="91448" bIns="45725" rtlCol="0">
            <a:spAutoFit/>
          </a:bodyPr>
          <a:lstStyle/>
          <a:p>
            <a:pPr algn="r"/>
            <a:r>
              <a:rPr kumimoji="1" lang="en-US" altLang="ja-JP" sz="1201"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1" dirty="0">
                <a:latin typeface="Meiryo UI" panose="020B0604030504040204" pitchFamily="50" charset="-128"/>
                <a:ea typeface="Meiryo UI" panose="020B0604030504040204" pitchFamily="50" charset="-128"/>
                <a:cs typeface="Meiryo UI" panose="020B0604030504040204" pitchFamily="50" charset="-128"/>
              </a:rPr>
              <a:t>平成</a:t>
            </a:r>
            <a:r>
              <a:rPr kumimoji="1" lang="en-US" altLang="ja-JP" sz="1201" dirty="0">
                <a:latin typeface="Meiryo UI" panose="020B0604030504040204" pitchFamily="50" charset="-128"/>
                <a:ea typeface="Meiryo UI" panose="020B0604030504040204" pitchFamily="50" charset="-128"/>
                <a:cs typeface="Meiryo UI" panose="020B0604030504040204" pitchFamily="50" charset="-128"/>
              </a:rPr>
              <a:t>30</a:t>
            </a:r>
            <a:r>
              <a:rPr kumimoji="1" lang="ja-JP" altLang="en-US" sz="1201" dirty="0">
                <a:latin typeface="Meiryo UI" panose="020B0604030504040204" pitchFamily="50" charset="-128"/>
                <a:ea typeface="Meiryo UI" panose="020B0604030504040204" pitchFamily="50" charset="-128"/>
                <a:cs typeface="Meiryo UI" panose="020B0604030504040204" pitchFamily="50" charset="-128"/>
              </a:rPr>
              <a:t>年</a:t>
            </a:r>
            <a:r>
              <a:rPr kumimoji="1" lang="en-US" altLang="ja-JP" sz="1201" dirty="0">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1201" dirty="0">
                <a:latin typeface="Meiryo UI" panose="020B0604030504040204" pitchFamily="50" charset="-128"/>
                <a:ea typeface="Meiryo UI" panose="020B0604030504040204" pitchFamily="50" charset="-128"/>
                <a:cs typeface="Meiryo UI" panose="020B0604030504040204" pitchFamily="50" charset="-128"/>
              </a:rPr>
              <a:t>月</a:t>
            </a:r>
            <a:r>
              <a:rPr kumimoji="1" lang="en-US" altLang="ja-JP" sz="1201" dirty="0">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1201" dirty="0">
                <a:latin typeface="Meiryo UI" panose="020B0604030504040204" pitchFamily="50" charset="-128"/>
                <a:ea typeface="Meiryo UI" panose="020B0604030504040204" pitchFamily="50" charset="-128"/>
                <a:cs typeface="Meiryo UI" panose="020B0604030504040204" pitchFamily="50" charset="-128"/>
              </a:rPr>
              <a:t>日時点</a:t>
            </a:r>
          </a:p>
        </p:txBody>
      </p:sp>
      <p:sp>
        <p:nvSpPr>
          <p:cNvPr id="8" name="Text Box 6">
            <a:extLst>
              <a:ext uri="{FF2B5EF4-FFF2-40B4-BE49-F238E27FC236}">
                <a16:creationId xmlns:a16="http://schemas.microsoft.com/office/drawing/2014/main" id="{B4F943E7-39A0-4095-89EC-460FE13A9012}"/>
              </a:ext>
            </a:extLst>
          </p:cNvPr>
          <p:cNvSpPr txBox="1">
            <a:spLocks noChangeArrowheads="1"/>
          </p:cNvSpPr>
          <p:nvPr/>
        </p:nvSpPr>
        <p:spPr bwMode="auto">
          <a:xfrm>
            <a:off x="972264" y="189000"/>
            <a:ext cx="5114684"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オープンデータ取組済み自治体</a:t>
            </a:r>
          </a:p>
        </p:txBody>
      </p:sp>
      <p:sp>
        <p:nvSpPr>
          <p:cNvPr id="2" name="正方形/長方形 1">
            <a:extLst>
              <a:ext uri="{FF2B5EF4-FFF2-40B4-BE49-F238E27FC236}">
                <a16:creationId xmlns:a16="http://schemas.microsoft.com/office/drawing/2014/main" id="{2983B8C7-CD2C-4BFF-8B2F-5789013554DD}"/>
              </a:ext>
            </a:extLst>
          </p:cNvPr>
          <p:cNvSpPr/>
          <p:nvPr/>
        </p:nvSpPr>
        <p:spPr>
          <a:xfrm>
            <a:off x="6198515" y="6318463"/>
            <a:ext cx="2327881" cy="276999"/>
          </a:xfrm>
          <a:prstGeom prst="rect">
            <a:avLst/>
          </a:prstGeom>
        </p:spPr>
        <p:txBody>
          <a:bodyPr wrap="none">
            <a:spAutoFit/>
          </a:bodyPr>
          <a:lstStyle/>
          <a:p>
            <a:r>
              <a:rPr lang="ja-JP" altLang="en-US" sz="1200" dirty="0"/>
              <a:t>https://cio.go.jp/policy-opendata</a:t>
            </a:r>
          </a:p>
        </p:txBody>
      </p:sp>
      <p:pic>
        <p:nvPicPr>
          <p:cNvPr id="9" name="Picture 11" descr="BY">
            <a:extLst>
              <a:ext uri="{FF2B5EF4-FFF2-40B4-BE49-F238E27FC236}">
                <a16:creationId xmlns:a16="http://schemas.microsoft.com/office/drawing/2014/main" id="{2C020217-FF7B-4A8C-838E-8C68190DAD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327466"/>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69896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69172F97-8830-4B78-B0F4-AE278D6C6185}"/>
              </a:ext>
            </a:extLst>
          </p:cNvPr>
          <p:cNvSpPr txBox="1">
            <a:spLocks noChangeArrowheads="1"/>
          </p:cNvSpPr>
          <p:nvPr/>
        </p:nvSpPr>
        <p:spPr bwMode="auto">
          <a:xfrm>
            <a:off x="972264" y="189000"/>
            <a:ext cx="5114684"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北海道オープンデータポータル</a:t>
            </a:r>
          </a:p>
        </p:txBody>
      </p:sp>
      <p:pic>
        <p:nvPicPr>
          <p:cNvPr id="5" name="Picture 11" descr="BY">
            <a:extLst>
              <a:ext uri="{FF2B5EF4-FFF2-40B4-BE49-F238E27FC236}">
                <a16:creationId xmlns:a16="http://schemas.microsoft.com/office/drawing/2014/main" id="{A4846D54-D8D8-4BF1-8553-F03FEDA295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図 5">
            <a:extLst>
              <a:ext uri="{FF2B5EF4-FFF2-40B4-BE49-F238E27FC236}">
                <a16:creationId xmlns:a16="http://schemas.microsoft.com/office/drawing/2014/main" id="{45349E6C-848E-49C1-9F50-829CE02DD1E5}"/>
              </a:ext>
            </a:extLst>
          </p:cNvPr>
          <p:cNvPicPr>
            <a:picLocks noChangeAspect="1"/>
          </p:cNvPicPr>
          <p:nvPr/>
        </p:nvPicPr>
        <p:blipFill>
          <a:blip r:embed="rId3"/>
          <a:stretch>
            <a:fillRect/>
          </a:stretch>
        </p:blipFill>
        <p:spPr>
          <a:xfrm>
            <a:off x="-1" y="743470"/>
            <a:ext cx="9148763" cy="5374234"/>
          </a:xfrm>
          <a:prstGeom prst="rect">
            <a:avLst/>
          </a:prstGeom>
        </p:spPr>
      </p:pic>
      <p:sp>
        <p:nvSpPr>
          <p:cNvPr id="7" name="テキスト ボックス 6">
            <a:extLst>
              <a:ext uri="{FF2B5EF4-FFF2-40B4-BE49-F238E27FC236}">
                <a16:creationId xmlns:a16="http://schemas.microsoft.com/office/drawing/2014/main" id="{40786020-FD10-4207-B197-CC8C06F2C81B}"/>
              </a:ext>
            </a:extLst>
          </p:cNvPr>
          <p:cNvSpPr txBox="1"/>
          <p:nvPr/>
        </p:nvSpPr>
        <p:spPr>
          <a:xfrm>
            <a:off x="2341544" y="6054627"/>
            <a:ext cx="5105885" cy="369332"/>
          </a:xfrm>
          <a:prstGeom prst="rect">
            <a:avLst/>
          </a:prstGeom>
          <a:noFill/>
        </p:spPr>
        <p:txBody>
          <a:bodyPr wrap="none" rtlCol="0">
            <a:spAutoFit/>
          </a:bodyPr>
          <a:lstStyle/>
          <a:p>
            <a:r>
              <a:rPr lang="zh-TW" altLang="en-US" dirty="0"/>
              <a:t>北海道電子自治体共同運営協議会</a:t>
            </a:r>
            <a:r>
              <a:rPr lang="ja-JP" altLang="en-US" dirty="0"/>
              <a:t>（略称</a:t>
            </a:r>
            <a:r>
              <a:rPr lang="en-US" altLang="ja-JP" dirty="0"/>
              <a:t>=HARP</a:t>
            </a:r>
            <a:r>
              <a:rPr lang="ja-JP" altLang="en-US" dirty="0"/>
              <a:t>）</a:t>
            </a:r>
            <a:endParaRPr kumimoji="1" lang="ja-JP" altLang="en-US" dirty="0"/>
          </a:p>
        </p:txBody>
      </p:sp>
    </p:spTree>
    <p:extLst>
      <p:ext uri="{BB962C8B-B14F-4D97-AF65-F5344CB8AC3E}">
        <p14:creationId xmlns:p14="http://schemas.microsoft.com/office/powerpoint/2010/main" val="10670952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descr="BY">
            <a:extLst>
              <a:ext uri="{FF2B5EF4-FFF2-40B4-BE49-F238E27FC236}">
                <a16:creationId xmlns:a16="http://schemas.microsoft.com/office/drawing/2014/main" id="{A4846D54-D8D8-4BF1-8553-F03FEDA295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図 2">
            <a:extLst>
              <a:ext uri="{FF2B5EF4-FFF2-40B4-BE49-F238E27FC236}">
                <a16:creationId xmlns:a16="http://schemas.microsoft.com/office/drawing/2014/main" id="{56FBB8A6-3EE8-4487-BD11-FBE798BA2018}"/>
              </a:ext>
            </a:extLst>
          </p:cNvPr>
          <p:cNvPicPr>
            <a:picLocks noChangeAspect="1"/>
          </p:cNvPicPr>
          <p:nvPr/>
        </p:nvPicPr>
        <p:blipFill>
          <a:blip r:embed="rId3"/>
          <a:stretch>
            <a:fillRect/>
          </a:stretch>
        </p:blipFill>
        <p:spPr>
          <a:xfrm>
            <a:off x="540869" y="832988"/>
            <a:ext cx="8146502" cy="5278500"/>
          </a:xfrm>
          <a:prstGeom prst="rect">
            <a:avLst/>
          </a:prstGeom>
        </p:spPr>
      </p:pic>
      <p:sp>
        <p:nvSpPr>
          <p:cNvPr id="7" name="Text Box 6">
            <a:extLst>
              <a:ext uri="{FF2B5EF4-FFF2-40B4-BE49-F238E27FC236}">
                <a16:creationId xmlns:a16="http://schemas.microsoft.com/office/drawing/2014/main" id="{F88D8AD1-2485-4FEA-B09C-B6AB1E907FFB}"/>
              </a:ext>
            </a:extLst>
          </p:cNvPr>
          <p:cNvSpPr txBox="1">
            <a:spLocks noChangeArrowheads="1"/>
          </p:cNvSpPr>
          <p:nvPr/>
        </p:nvSpPr>
        <p:spPr bwMode="auto">
          <a:xfrm>
            <a:off x="972264" y="189000"/>
            <a:ext cx="5114684"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北海道オープンデータポータル</a:t>
            </a:r>
          </a:p>
        </p:txBody>
      </p:sp>
      <p:sp>
        <p:nvSpPr>
          <p:cNvPr id="2" name="四角形: 角を丸くする 1">
            <a:extLst>
              <a:ext uri="{FF2B5EF4-FFF2-40B4-BE49-F238E27FC236}">
                <a16:creationId xmlns:a16="http://schemas.microsoft.com/office/drawing/2014/main" id="{6FDF1869-D917-4127-B8BB-61FC5739BC91}"/>
              </a:ext>
            </a:extLst>
          </p:cNvPr>
          <p:cNvSpPr/>
          <p:nvPr/>
        </p:nvSpPr>
        <p:spPr>
          <a:xfrm>
            <a:off x="461391" y="1197750"/>
            <a:ext cx="8081925" cy="648243"/>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0B022EE0-00D7-4254-9130-04DDF96316EA}"/>
              </a:ext>
            </a:extLst>
          </p:cNvPr>
          <p:cNvSpPr/>
          <p:nvPr/>
        </p:nvSpPr>
        <p:spPr>
          <a:xfrm>
            <a:off x="6565759" y="1613256"/>
            <a:ext cx="1800675" cy="4654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道内</a:t>
            </a:r>
            <a:r>
              <a:rPr kumimoji="1" lang="en-US" altLang="ja-JP" sz="2000" b="1" dirty="0"/>
              <a:t>14</a:t>
            </a:r>
            <a:r>
              <a:rPr kumimoji="1" lang="ja-JP" altLang="en-US" sz="2000" b="1" dirty="0"/>
              <a:t>自治体</a:t>
            </a:r>
          </a:p>
        </p:txBody>
      </p:sp>
    </p:spTree>
    <p:extLst>
      <p:ext uri="{BB962C8B-B14F-4D97-AF65-F5344CB8AC3E}">
        <p14:creationId xmlns:p14="http://schemas.microsoft.com/office/powerpoint/2010/main" val="37429504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descr="BY">
            <a:extLst>
              <a:ext uri="{FF2B5EF4-FFF2-40B4-BE49-F238E27FC236}">
                <a16:creationId xmlns:a16="http://schemas.microsoft.com/office/drawing/2014/main" id="{A4846D54-D8D8-4BF1-8553-F03FEDA295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6">
            <a:extLst>
              <a:ext uri="{FF2B5EF4-FFF2-40B4-BE49-F238E27FC236}">
                <a16:creationId xmlns:a16="http://schemas.microsoft.com/office/drawing/2014/main" id="{F88D8AD1-2485-4FEA-B09C-B6AB1E907FFB}"/>
              </a:ext>
            </a:extLst>
          </p:cNvPr>
          <p:cNvSpPr txBox="1">
            <a:spLocks noChangeArrowheads="1"/>
          </p:cNvSpPr>
          <p:nvPr/>
        </p:nvSpPr>
        <p:spPr bwMode="auto">
          <a:xfrm>
            <a:off x="972263" y="189000"/>
            <a:ext cx="6051035"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北海道オープンデータプラットフォーム</a:t>
            </a:r>
          </a:p>
        </p:txBody>
      </p:sp>
      <p:pic>
        <p:nvPicPr>
          <p:cNvPr id="2" name="図 1">
            <a:extLst>
              <a:ext uri="{FF2B5EF4-FFF2-40B4-BE49-F238E27FC236}">
                <a16:creationId xmlns:a16="http://schemas.microsoft.com/office/drawing/2014/main" id="{03CAC3C1-BD6F-4B9C-93E2-E6038A1E3834}"/>
              </a:ext>
            </a:extLst>
          </p:cNvPr>
          <p:cNvPicPr>
            <a:picLocks noChangeAspect="1"/>
          </p:cNvPicPr>
          <p:nvPr/>
        </p:nvPicPr>
        <p:blipFill>
          <a:blip r:embed="rId3"/>
          <a:stretch>
            <a:fillRect/>
          </a:stretch>
        </p:blipFill>
        <p:spPr>
          <a:xfrm>
            <a:off x="-1" y="743470"/>
            <a:ext cx="9148763" cy="5374234"/>
          </a:xfrm>
          <a:prstGeom prst="rect">
            <a:avLst/>
          </a:prstGeom>
        </p:spPr>
      </p:pic>
      <p:sp>
        <p:nvSpPr>
          <p:cNvPr id="6" name="テキスト ボックス 5">
            <a:extLst>
              <a:ext uri="{FF2B5EF4-FFF2-40B4-BE49-F238E27FC236}">
                <a16:creationId xmlns:a16="http://schemas.microsoft.com/office/drawing/2014/main" id="{C496B5E7-3DE3-49D3-B3CF-8928EF42FA58}"/>
              </a:ext>
            </a:extLst>
          </p:cNvPr>
          <p:cNvSpPr txBox="1"/>
          <p:nvPr/>
        </p:nvSpPr>
        <p:spPr>
          <a:xfrm>
            <a:off x="2341544" y="6054627"/>
            <a:ext cx="5549917" cy="369332"/>
          </a:xfrm>
          <a:prstGeom prst="rect">
            <a:avLst/>
          </a:prstGeom>
          <a:noFill/>
        </p:spPr>
        <p:txBody>
          <a:bodyPr wrap="none" rtlCol="0">
            <a:spAutoFit/>
          </a:bodyPr>
          <a:lstStyle/>
          <a:p>
            <a:r>
              <a:rPr lang="en-US" altLang="ja-JP" dirty="0"/>
              <a:t>(</a:t>
            </a:r>
            <a:r>
              <a:rPr lang="ja-JP" altLang="en-US" dirty="0"/>
              <a:t>一社</a:t>
            </a:r>
            <a:r>
              <a:rPr lang="en-US" altLang="ja-JP" dirty="0"/>
              <a:t>)</a:t>
            </a:r>
            <a:r>
              <a:rPr lang="ja-JP" altLang="en-US" dirty="0"/>
              <a:t>北海道オープンデータ推進協議会（略称</a:t>
            </a:r>
            <a:r>
              <a:rPr lang="en-US" altLang="ja-JP" dirty="0"/>
              <a:t>=HODA</a:t>
            </a:r>
            <a:r>
              <a:rPr lang="ja-JP" altLang="en-US" dirty="0"/>
              <a:t>）</a:t>
            </a:r>
            <a:endParaRPr kumimoji="1" lang="ja-JP" altLang="en-US" dirty="0"/>
          </a:p>
        </p:txBody>
      </p:sp>
    </p:spTree>
    <p:extLst>
      <p:ext uri="{BB962C8B-B14F-4D97-AF65-F5344CB8AC3E}">
        <p14:creationId xmlns:p14="http://schemas.microsoft.com/office/powerpoint/2010/main" val="3595513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07A83ABF-A082-428B-B0C2-D697B376FFF9}"/>
              </a:ext>
            </a:extLst>
          </p:cNvPr>
          <p:cNvSpPr txBox="1">
            <a:spLocks noChangeArrowheads="1"/>
          </p:cNvSpPr>
          <p:nvPr/>
        </p:nvSpPr>
        <p:spPr bwMode="auto">
          <a:xfrm>
            <a:off x="648264" y="2876589"/>
            <a:ext cx="785223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6600" b="1" dirty="0">
                <a:latin typeface="Arial" panose="020B0604020202020204" pitchFamily="34" charset="0"/>
              </a:rPr>
              <a:t>どうやれば良いの？</a:t>
            </a:r>
          </a:p>
        </p:txBody>
      </p:sp>
      <p:pic>
        <p:nvPicPr>
          <p:cNvPr id="3" name="Picture 11" descr="BY">
            <a:extLst>
              <a:ext uri="{FF2B5EF4-FFF2-40B4-BE49-F238E27FC236}">
                <a16:creationId xmlns:a16="http://schemas.microsoft.com/office/drawing/2014/main" id="{AE12D830-97DF-488F-8571-A0259572DC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8063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07A83ABF-A082-428B-B0C2-D697B376FFF9}"/>
              </a:ext>
            </a:extLst>
          </p:cNvPr>
          <p:cNvSpPr txBox="1">
            <a:spLocks noChangeArrowheads="1"/>
          </p:cNvSpPr>
          <p:nvPr/>
        </p:nvSpPr>
        <p:spPr bwMode="auto">
          <a:xfrm>
            <a:off x="468842" y="1773966"/>
            <a:ext cx="8499186"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4800" b="1" dirty="0">
                <a:latin typeface="Arial" panose="020B0604020202020204" pitchFamily="34" charset="0"/>
              </a:rPr>
              <a:t>ホームページに公開している</a:t>
            </a:r>
            <a:endParaRPr lang="en-US" altLang="ja-JP" sz="4800" b="1" dirty="0">
              <a:latin typeface="Arial" panose="020B0604020202020204" pitchFamily="34" charset="0"/>
            </a:endParaRPr>
          </a:p>
          <a:p>
            <a:pPr algn="ctr" eaLnBrk="1" hangingPunct="1">
              <a:spcBef>
                <a:spcPct val="50000"/>
              </a:spcBef>
              <a:buFontTx/>
              <a:buNone/>
            </a:pPr>
            <a:r>
              <a:rPr lang="ja-JP" altLang="en-US" sz="4800" b="1" dirty="0">
                <a:latin typeface="Arial" panose="020B0604020202020204" pitchFamily="34" charset="0"/>
              </a:rPr>
              <a:t>データ（統計など）を</a:t>
            </a:r>
            <a:endParaRPr lang="en-US" altLang="ja-JP" sz="4800" b="1" dirty="0">
              <a:latin typeface="Arial" panose="020B0604020202020204" pitchFamily="34" charset="0"/>
            </a:endParaRPr>
          </a:p>
          <a:p>
            <a:pPr algn="ctr" eaLnBrk="1" hangingPunct="1">
              <a:spcBef>
                <a:spcPct val="50000"/>
              </a:spcBef>
              <a:buFontTx/>
              <a:buNone/>
            </a:pPr>
            <a:r>
              <a:rPr lang="ja-JP" altLang="en-US" sz="4800" b="1" dirty="0">
                <a:latin typeface="Arial" panose="020B0604020202020204" pitchFamily="34" charset="0"/>
              </a:rPr>
              <a:t>「オープンデータです。」と言う！</a:t>
            </a:r>
          </a:p>
        </p:txBody>
      </p:sp>
      <p:pic>
        <p:nvPicPr>
          <p:cNvPr id="3" name="Picture 11" descr="BY">
            <a:extLst>
              <a:ext uri="{FF2B5EF4-FFF2-40B4-BE49-F238E27FC236}">
                <a16:creationId xmlns:a16="http://schemas.microsoft.com/office/drawing/2014/main" id="{AE12D830-97DF-488F-8571-A0259572DC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6">
            <a:extLst>
              <a:ext uri="{FF2B5EF4-FFF2-40B4-BE49-F238E27FC236}">
                <a16:creationId xmlns:a16="http://schemas.microsoft.com/office/drawing/2014/main" id="{707BB78D-3146-4B8D-A228-0F630AEB399D}"/>
              </a:ext>
            </a:extLst>
          </p:cNvPr>
          <p:cNvSpPr txBox="1">
            <a:spLocks noChangeArrowheads="1"/>
          </p:cNvSpPr>
          <p:nvPr/>
        </p:nvSpPr>
        <p:spPr bwMode="auto">
          <a:xfrm>
            <a:off x="972264" y="189000"/>
            <a:ext cx="6627251"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オープンデータのはじめかた</a:t>
            </a:r>
          </a:p>
        </p:txBody>
      </p:sp>
    </p:spTree>
    <p:extLst>
      <p:ext uri="{BB962C8B-B14F-4D97-AF65-F5344CB8AC3E}">
        <p14:creationId xmlns:p14="http://schemas.microsoft.com/office/powerpoint/2010/main" val="99010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1" descr="BY">
            <a:extLst>
              <a:ext uri="{FF2B5EF4-FFF2-40B4-BE49-F238E27FC236}">
                <a16:creationId xmlns:a16="http://schemas.microsoft.com/office/drawing/2014/main" id="{AE12D830-97DF-488F-8571-A0259572DC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6">
            <a:extLst>
              <a:ext uri="{FF2B5EF4-FFF2-40B4-BE49-F238E27FC236}">
                <a16:creationId xmlns:a16="http://schemas.microsoft.com/office/drawing/2014/main" id="{834C0C19-EC5C-4B86-8994-56D3CEA15BC1}"/>
              </a:ext>
            </a:extLst>
          </p:cNvPr>
          <p:cNvSpPr txBox="1">
            <a:spLocks noChangeArrowheads="1"/>
          </p:cNvSpPr>
          <p:nvPr/>
        </p:nvSpPr>
        <p:spPr bwMode="auto">
          <a:xfrm>
            <a:off x="468842" y="2710317"/>
            <a:ext cx="785223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4800" b="1" dirty="0">
                <a:latin typeface="Arial" panose="020B0604020202020204" pitchFamily="34" charset="0"/>
              </a:rPr>
              <a:t>おわり。</a:t>
            </a:r>
          </a:p>
        </p:txBody>
      </p:sp>
      <p:sp>
        <p:nvSpPr>
          <p:cNvPr id="5" name="Text Box 6">
            <a:extLst>
              <a:ext uri="{FF2B5EF4-FFF2-40B4-BE49-F238E27FC236}">
                <a16:creationId xmlns:a16="http://schemas.microsoft.com/office/drawing/2014/main" id="{707BB78D-3146-4B8D-A228-0F630AEB399D}"/>
              </a:ext>
            </a:extLst>
          </p:cNvPr>
          <p:cNvSpPr txBox="1">
            <a:spLocks noChangeArrowheads="1"/>
          </p:cNvSpPr>
          <p:nvPr/>
        </p:nvSpPr>
        <p:spPr bwMode="auto">
          <a:xfrm>
            <a:off x="972264" y="189000"/>
            <a:ext cx="6627251"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オープンデータのはじめかた</a:t>
            </a:r>
          </a:p>
        </p:txBody>
      </p:sp>
    </p:spTree>
    <p:extLst>
      <p:ext uri="{BB962C8B-B14F-4D97-AF65-F5344CB8AC3E}">
        <p14:creationId xmlns:p14="http://schemas.microsoft.com/office/powerpoint/2010/main" val="939179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1" descr="BY">
            <a:extLst>
              <a:ext uri="{FF2B5EF4-FFF2-40B4-BE49-F238E27FC236}">
                <a16:creationId xmlns:a16="http://schemas.microsoft.com/office/drawing/2014/main" id="{AE12D830-97DF-488F-8571-A0259572DC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6">
            <a:extLst>
              <a:ext uri="{FF2B5EF4-FFF2-40B4-BE49-F238E27FC236}">
                <a16:creationId xmlns:a16="http://schemas.microsoft.com/office/drawing/2014/main" id="{834C0C19-EC5C-4B86-8994-56D3CEA15BC1}"/>
              </a:ext>
            </a:extLst>
          </p:cNvPr>
          <p:cNvSpPr txBox="1">
            <a:spLocks noChangeArrowheads="1"/>
          </p:cNvSpPr>
          <p:nvPr/>
        </p:nvSpPr>
        <p:spPr bwMode="auto">
          <a:xfrm>
            <a:off x="359771" y="769498"/>
            <a:ext cx="8680283" cy="544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ts val="600"/>
              </a:spcBef>
              <a:buFontTx/>
              <a:buNone/>
            </a:pPr>
            <a:r>
              <a:rPr lang="ja-JP" altLang="en-US" sz="2800" b="1" dirty="0">
                <a:latin typeface="Arial" panose="020B0604020202020204" pitchFamily="34" charset="0"/>
              </a:rPr>
              <a:t>・ライセンスの決定</a:t>
            </a:r>
            <a:endParaRPr lang="en-US" altLang="ja-JP" sz="2800" b="1" dirty="0">
              <a:latin typeface="Arial" panose="020B0604020202020204" pitchFamily="34" charset="0"/>
            </a:endParaRPr>
          </a:p>
          <a:p>
            <a:pPr eaLnBrk="1" hangingPunct="1">
              <a:spcBef>
                <a:spcPts val="600"/>
              </a:spcBef>
              <a:buFontTx/>
              <a:buNone/>
            </a:pPr>
            <a:r>
              <a:rPr lang="ja-JP" altLang="en-US" sz="2800" b="1" dirty="0">
                <a:latin typeface="Arial" panose="020B0604020202020204" pitchFamily="34" charset="0"/>
              </a:rPr>
              <a:t>　　</a:t>
            </a:r>
            <a:r>
              <a:rPr lang="en-US" altLang="ja-JP" sz="2800" b="1" dirty="0">
                <a:latin typeface="Arial" panose="020B0604020202020204" pitchFamily="34" charset="0"/>
              </a:rPr>
              <a:t>CreativeCommons4.0</a:t>
            </a:r>
          </a:p>
          <a:p>
            <a:pPr eaLnBrk="1" hangingPunct="1">
              <a:spcBef>
                <a:spcPts val="600"/>
              </a:spcBef>
              <a:buFontTx/>
              <a:buNone/>
            </a:pPr>
            <a:r>
              <a:rPr lang="ja-JP" altLang="en-US" sz="2800" b="1" dirty="0">
                <a:latin typeface="Arial" panose="020B0604020202020204" pitchFamily="34" charset="0"/>
              </a:rPr>
              <a:t>　　政府標準規約</a:t>
            </a:r>
            <a:r>
              <a:rPr lang="en-US" altLang="ja-JP" sz="2800" b="1" dirty="0">
                <a:latin typeface="Arial" panose="020B0604020202020204" pitchFamily="34" charset="0"/>
              </a:rPr>
              <a:t>2.0</a:t>
            </a:r>
          </a:p>
          <a:p>
            <a:pPr eaLnBrk="1" hangingPunct="1">
              <a:spcBef>
                <a:spcPts val="0"/>
              </a:spcBef>
              <a:buFontTx/>
              <a:buNone/>
            </a:pPr>
            <a:endParaRPr lang="en-US" altLang="ja-JP" sz="2800" b="1" dirty="0">
              <a:latin typeface="Arial" panose="020B0604020202020204" pitchFamily="34" charset="0"/>
            </a:endParaRPr>
          </a:p>
          <a:p>
            <a:pPr eaLnBrk="1" hangingPunct="1">
              <a:spcBef>
                <a:spcPts val="0"/>
              </a:spcBef>
              <a:buFontTx/>
              <a:buNone/>
            </a:pPr>
            <a:r>
              <a:rPr lang="ja-JP" altLang="en-US" sz="2800" b="1" dirty="0">
                <a:latin typeface="Arial" panose="020B0604020202020204" pitchFamily="34" charset="0"/>
              </a:rPr>
              <a:t>本格的にやるときまでに・・・</a:t>
            </a:r>
            <a:endParaRPr lang="en-US" altLang="ja-JP" sz="2800" b="1" dirty="0">
              <a:latin typeface="Arial" panose="020B0604020202020204" pitchFamily="34" charset="0"/>
            </a:endParaRPr>
          </a:p>
          <a:p>
            <a:pPr eaLnBrk="1" hangingPunct="1">
              <a:spcBef>
                <a:spcPts val="600"/>
              </a:spcBef>
              <a:buFontTx/>
              <a:buNone/>
            </a:pPr>
            <a:r>
              <a:rPr lang="ja-JP" altLang="en-US" sz="2800" b="1" dirty="0">
                <a:latin typeface="Arial" panose="020B0604020202020204" pitchFamily="34" charset="0"/>
              </a:rPr>
              <a:t>・庁内ルール</a:t>
            </a:r>
            <a:endParaRPr lang="en-US" altLang="ja-JP" sz="2800" b="1" dirty="0">
              <a:latin typeface="Arial" panose="020B0604020202020204" pitchFamily="34" charset="0"/>
            </a:endParaRPr>
          </a:p>
          <a:p>
            <a:pPr eaLnBrk="1" hangingPunct="1">
              <a:spcBef>
                <a:spcPts val="600"/>
              </a:spcBef>
              <a:buFontTx/>
              <a:buNone/>
            </a:pPr>
            <a:r>
              <a:rPr lang="ja-JP" altLang="en-US" sz="2800" b="1" dirty="0">
                <a:latin typeface="Arial" panose="020B0604020202020204" pitchFamily="34" charset="0"/>
              </a:rPr>
              <a:t>・公開サイト</a:t>
            </a:r>
            <a:endParaRPr lang="en-US" altLang="ja-JP" sz="2800" b="1" dirty="0">
              <a:latin typeface="Arial" panose="020B0604020202020204" pitchFamily="34" charset="0"/>
            </a:endParaRPr>
          </a:p>
          <a:p>
            <a:pPr eaLnBrk="1" hangingPunct="1">
              <a:spcBef>
                <a:spcPts val="600"/>
              </a:spcBef>
              <a:buFontTx/>
              <a:buNone/>
            </a:pPr>
            <a:r>
              <a:rPr lang="ja-JP" altLang="en-US" sz="2800" b="1" dirty="0">
                <a:latin typeface="Arial" panose="020B0604020202020204" pitchFamily="34" charset="0"/>
              </a:rPr>
              <a:t>　（北海道だと、「自治体ホームページ」</a:t>
            </a:r>
            <a:endParaRPr lang="en-US" altLang="ja-JP" sz="2800" b="1" dirty="0">
              <a:latin typeface="Arial" panose="020B0604020202020204" pitchFamily="34" charset="0"/>
            </a:endParaRPr>
          </a:p>
          <a:p>
            <a:pPr eaLnBrk="1" hangingPunct="1">
              <a:spcBef>
                <a:spcPts val="600"/>
              </a:spcBef>
              <a:buFontTx/>
              <a:buNone/>
            </a:pPr>
            <a:r>
              <a:rPr lang="ja-JP" altLang="en-US" sz="2800" b="1" dirty="0">
                <a:latin typeface="Arial" panose="020B0604020202020204" pitchFamily="34" charset="0"/>
              </a:rPr>
              <a:t>　　　　　　　　　「北海道オープンデータポータル」</a:t>
            </a:r>
            <a:endParaRPr lang="en-US" altLang="ja-JP" sz="2800" b="1" dirty="0">
              <a:latin typeface="Arial" panose="020B0604020202020204" pitchFamily="34" charset="0"/>
            </a:endParaRPr>
          </a:p>
          <a:p>
            <a:pPr eaLnBrk="1" hangingPunct="1">
              <a:spcBef>
                <a:spcPts val="600"/>
              </a:spcBef>
              <a:buFontTx/>
              <a:buNone/>
            </a:pPr>
            <a:r>
              <a:rPr lang="ja-JP" altLang="en-US" sz="2800" b="1" dirty="0">
                <a:latin typeface="Arial" panose="020B0604020202020204" pitchFamily="34" charset="0"/>
              </a:rPr>
              <a:t>　　　　　　　　　「北海道オープンデータプラットフォーム」</a:t>
            </a:r>
            <a:endParaRPr lang="en-US" altLang="ja-JP" sz="2800" b="1" dirty="0">
              <a:latin typeface="Arial" panose="020B0604020202020204" pitchFamily="34" charset="0"/>
            </a:endParaRPr>
          </a:p>
          <a:p>
            <a:pPr eaLnBrk="1" hangingPunct="1">
              <a:spcBef>
                <a:spcPts val="600"/>
              </a:spcBef>
              <a:buFontTx/>
              <a:buNone/>
            </a:pPr>
            <a:r>
              <a:rPr lang="ja-JP" altLang="en-US" sz="2800" b="1" dirty="0">
                <a:latin typeface="Arial" panose="020B0604020202020204" pitchFamily="34" charset="0"/>
              </a:rPr>
              <a:t>　　が主な選択肢）</a:t>
            </a:r>
          </a:p>
        </p:txBody>
      </p:sp>
      <p:sp>
        <p:nvSpPr>
          <p:cNvPr id="5" name="Text Box 6">
            <a:extLst>
              <a:ext uri="{FF2B5EF4-FFF2-40B4-BE49-F238E27FC236}">
                <a16:creationId xmlns:a16="http://schemas.microsoft.com/office/drawing/2014/main" id="{707BB78D-3146-4B8D-A228-0F630AEB399D}"/>
              </a:ext>
            </a:extLst>
          </p:cNvPr>
          <p:cNvSpPr txBox="1">
            <a:spLocks noChangeArrowheads="1"/>
          </p:cNvSpPr>
          <p:nvPr/>
        </p:nvSpPr>
        <p:spPr bwMode="auto">
          <a:xfrm>
            <a:off x="972264" y="189000"/>
            <a:ext cx="6627251"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オープンデータのはじめかた</a:t>
            </a:r>
          </a:p>
        </p:txBody>
      </p:sp>
    </p:spTree>
    <p:extLst>
      <p:ext uri="{BB962C8B-B14F-4D97-AF65-F5344CB8AC3E}">
        <p14:creationId xmlns:p14="http://schemas.microsoft.com/office/powerpoint/2010/main" val="3283222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443835B5-D274-423B-9CFF-9BB61B8F3D18}"/>
              </a:ext>
            </a:extLst>
          </p:cNvPr>
          <p:cNvPicPr>
            <a:picLocks noChangeAspect="1"/>
          </p:cNvPicPr>
          <p:nvPr/>
        </p:nvPicPr>
        <p:blipFill>
          <a:blip r:embed="rId2"/>
          <a:stretch>
            <a:fillRect/>
          </a:stretch>
        </p:blipFill>
        <p:spPr>
          <a:xfrm>
            <a:off x="-1" y="813160"/>
            <a:ext cx="7239381" cy="4142320"/>
          </a:xfrm>
          <a:prstGeom prst="rect">
            <a:avLst/>
          </a:prstGeom>
        </p:spPr>
      </p:pic>
      <p:pic>
        <p:nvPicPr>
          <p:cNvPr id="3" name="図 2">
            <a:extLst>
              <a:ext uri="{FF2B5EF4-FFF2-40B4-BE49-F238E27FC236}">
                <a16:creationId xmlns:a16="http://schemas.microsoft.com/office/drawing/2014/main" id="{61AFEA74-E301-480E-96D9-E09510277DCC}"/>
              </a:ext>
            </a:extLst>
          </p:cNvPr>
          <p:cNvPicPr>
            <a:picLocks noChangeAspect="1"/>
          </p:cNvPicPr>
          <p:nvPr/>
        </p:nvPicPr>
        <p:blipFill>
          <a:blip r:embed="rId3"/>
          <a:stretch>
            <a:fillRect/>
          </a:stretch>
        </p:blipFill>
        <p:spPr>
          <a:xfrm>
            <a:off x="-4885" y="4930680"/>
            <a:ext cx="7299666" cy="1510423"/>
          </a:xfrm>
          <a:prstGeom prst="rect">
            <a:avLst/>
          </a:prstGeom>
        </p:spPr>
      </p:pic>
      <p:pic>
        <p:nvPicPr>
          <p:cNvPr id="4" name="Picture 11" descr="BY">
            <a:extLst>
              <a:ext uri="{FF2B5EF4-FFF2-40B4-BE49-F238E27FC236}">
                <a16:creationId xmlns:a16="http://schemas.microsoft.com/office/drawing/2014/main" id="{007B37E9-2D51-4B6A-87D5-1A4863646A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楕円 4">
            <a:extLst>
              <a:ext uri="{FF2B5EF4-FFF2-40B4-BE49-F238E27FC236}">
                <a16:creationId xmlns:a16="http://schemas.microsoft.com/office/drawing/2014/main" id="{39CA86EE-9957-4FDE-B366-6FB8552D9C8F}"/>
              </a:ext>
            </a:extLst>
          </p:cNvPr>
          <p:cNvSpPr/>
          <p:nvPr/>
        </p:nvSpPr>
        <p:spPr>
          <a:xfrm>
            <a:off x="5954636" y="5864887"/>
            <a:ext cx="1152432" cy="5495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Text Box 6">
            <a:extLst>
              <a:ext uri="{FF2B5EF4-FFF2-40B4-BE49-F238E27FC236}">
                <a16:creationId xmlns:a16="http://schemas.microsoft.com/office/drawing/2014/main" id="{0361606D-6DB4-4A0A-89C9-1417C57798F0}"/>
              </a:ext>
            </a:extLst>
          </p:cNvPr>
          <p:cNvSpPr txBox="1">
            <a:spLocks noChangeArrowheads="1"/>
          </p:cNvSpPr>
          <p:nvPr/>
        </p:nvSpPr>
        <p:spPr bwMode="auto">
          <a:xfrm>
            <a:off x="972264" y="189000"/>
            <a:ext cx="6627251"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ホームページまるごとオープンデータに</a:t>
            </a:r>
          </a:p>
        </p:txBody>
      </p:sp>
    </p:spTree>
    <p:extLst>
      <p:ext uri="{BB962C8B-B14F-4D97-AF65-F5344CB8AC3E}">
        <p14:creationId xmlns:p14="http://schemas.microsoft.com/office/powerpoint/2010/main" val="20612719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07A83ABF-A082-428B-B0C2-D697B376FFF9}"/>
              </a:ext>
            </a:extLst>
          </p:cNvPr>
          <p:cNvSpPr txBox="1">
            <a:spLocks noChangeArrowheads="1"/>
          </p:cNvSpPr>
          <p:nvPr/>
        </p:nvSpPr>
        <p:spPr bwMode="auto">
          <a:xfrm>
            <a:off x="648264" y="2566263"/>
            <a:ext cx="785223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6600" b="1" dirty="0">
                <a:latin typeface="Arial" panose="020B0604020202020204" pitchFamily="34" charset="0"/>
              </a:rPr>
              <a:t>苦情を言われない？</a:t>
            </a:r>
          </a:p>
        </p:txBody>
      </p:sp>
      <p:pic>
        <p:nvPicPr>
          <p:cNvPr id="3" name="Picture 11" descr="BY">
            <a:extLst>
              <a:ext uri="{FF2B5EF4-FFF2-40B4-BE49-F238E27FC236}">
                <a16:creationId xmlns:a16="http://schemas.microsoft.com/office/drawing/2014/main" id="{AE12D830-97DF-488F-8571-A0259572DC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4047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プレースホルダー 2"/>
          <p:cNvSpPr/>
          <p:nvPr/>
        </p:nvSpPr>
        <p:spPr>
          <a:xfrm>
            <a:off x="468512" y="2422015"/>
            <a:ext cx="8284198" cy="924350"/>
          </a:xfrm>
          <a:prstGeom prst="rect">
            <a:avLst/>
          </a:prstGeom>
          <a:noFill/>
          <a:ln w="25400" cap="flat" cmpd="sng" algn="ctr">
            <a:noFill/>
            <a:prstDash val="solid"/>
            <a:round/>
          </a:ln>
        </p:spPr>
        <p:txBody>
          <a:bodyPr vert="horz" wrap="square" lIns="89994" tIns="46783" rIns="89994" bIns="46783" anchor="t">
            <a:noAutofit/>
          </a:bodyPr>
          <a:lstStyle/>
          <a:p>
            <a:pPr marL="0" lvl="0" indent="0" algn="ctr" defTabSz="900111" eaLnBrk="1" latinLnBrk="0" hangingPunct="1">
              <a:lnSpc>
                <a:spcPct val="100000"/>
              </a:lnSpc>
              <a:spcBef>
                <a:spcPct val="50000"/>
              </a:spcBef>
              <a:spcAft>
                <a:spcPct val="0"/>
              </a:spcAft>
              <a:buClr>
                <a:srgbClr val="000000">
                  <a:alpha val="100000"/>
                </a:srgbClr>
              </a:buClr>
              <a:buSzPct val="100000"/>
              <a:buFont typeface="Arial"/>
              <a:buNone/>
            </a:pPr>
            <a:r>
              <a:rPr lang="ja-JP" altLang="en-US" sz="5400" b="1" i="0" spc="5">
                <a:solidFill>
                  <a:srgbClr val="000000"/>
                </a:solidFill>
                <a:latin typeface="ＭＳ Ｐゴシック"/>
                <a:ea typeface="ＭＳ Ｐゴシック"/>
              </a:rPr>
              <a:t>室蘭市の紹介</a:t>
            </a:r>
          </a:p>
        </p:txBody>
      </p:sp>
      <p:pic>
        <p:nvPicPr>
          <p:cNvPr id="3" name="Picture 11" descr="BY">
            <a:extLst>
              <a:ext uri="{FF2B5EF4-FFF2-40B4-BE49-F238E27FC236}">
                <a16:creationId xmlns:a16="http://schemas.microsoft.com/office/drawing/2014/main" id="{B175150B-0EC4-49B6-A6DA-05460E3AB0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3911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1" descr="BY">
            <a:extLst>
              <a:ext uri="{FF2B5EF4-FFF2-40B4-BE49-F238E27FC236}">
                <a16:creationId xmlns:a16="http://schemas.microsoft.com/office/drawing/2014/main" id="{AE12D830-97DF-488F-8571-A0259572DC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6">
            <a:extLst>
              <a:ext uri="{FF2B5EF4-FFF2-40B4-BE49-F238E27FC236}">
                <a16:creationId xmlns:a16="http://schemas.microsoft.com/office/drawing/2014/main" id="{707BB78D-3146-4B8D-A228-0F630AEB399D}"/>
              </a:ext>
            </a:extLst>
          </p:cNvPr>
          <p:cNvSpPr txBox="1">
            <a:spLocks noChangeArrowheads="1"/>
          </p:cNvSpPr>
          <p:nvPr/>
        </p:nvSpPr>
        <p:spPr bwMode="auto">
          <a:xfrm>
            <a:off x="972264" y="189000"/>
            <a:ext cx="6627251" cy="52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オープンデータのはじめかた</a:t>
            </a:r>
          </a:p>
        </p:txBody>
      </p:sp>
      <p:pic>
        <p:nvPicPr>
          <p:cNvPr id="6" name="図 5">
            <a:extLst>
              <a:ext uri="{FF2B5EF4-FFF2-40B4-BE49-F238E27FC236}">
                <a16:creationId xmlns:a16="http://schemas.microsoft.com/office/drawing/2014/main" id="{1CFEF1FE-156E-4670-A7A3-5454BADCFBB2}"/>
              </a:ext>
            </a:extLst>
          </p:cNvPr>
          <p:cNvPicPr>
            <a:picLocks noChangeAspect="1"/>
          </p:cNvPicPr>
          <p:nvPr/>
        </p:nvPicPr>
        <p:blipFill>
          <a:blip r:embed="rId3"/>
          <a:stretch>
            <a:fillRect/>
          </a:stretch>
        </p:blipFill>
        <p:spPr>
          <a:xfrm>
            <a:off x="756950" y="856445"/>
            <a:ext cx="6879245" cy="6060449"/>
          </a:xfrm>
          <a:prstGeom prst="rect">
            <a:avLst/>
          </a:prstGeom>
        </p:spPr>
      </p:pic>
    </p:spTree>
    <p:extLst>
      <p:ext uri="{BB962C8B-B14F-4D97-AF65-F5344CB8AC3E}">
        <p14:creationId xmlns:p14="http://schemas.microsoft.com/office/powerpoint/2010/main" val="34318208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絵 1"/>
          <p:cNvPicPr/>
          <p:nvPr/>
        </p:nvPicPr>
        <p:blipFill rotWithShape="1">
          <a:blip r:embed="rId2">
            <a:lum/>
          </a:blip>
          <a:srcRect l="19030" t="15800" r="44510"/>
          <a:stretch>
            <a:fillRect/>
          </a:stretch>
        </p:blipFill>
        <p:spPr>
          <a:xfrm>
            <a:off x="4258041" y="981525"/>
            <a:ext cx="4755085" cy="5846214"/>
          </a:xfrm>
          <a:prstGeom prst="rect">
            <a:avLst/>
          </a:prstGeom>
          <a:noFill/>
          <a:ln w="25400" cap="flat" cmpd="sng" algn="ctr">
            <a:noFill/>
            <a:prstDash val="solid"/>
            <a:round/>
          </a:ln>
        </p:spPr>
      </p:pic>
      <p:sp>
        <p:nvSpPr>
          <p:cNvPr id="3" name="内容プレースホルダー 2"/>
          <p:cNvSpPr>
            <a:spLocks noGrp="1"/>
          </p:cNvSpPr>
          <p:nvPr>
            <p:ph sz="quarter" idx="1"/>
          </p:nvPr>
        </p:nvSpPr>
        <p:spPr>
          <a:xfrm>
            <a:off x="900508" y="189001"/>
            <a:ext cx="5474632" cy="522504"/>
          </a:xfrm>
          <a:noFill/>
          <a:ln w="25400" cap="flat" cmpd="sng" algn="ctr">
            <a:noFill/>
            <a:prstDash val="solid"/>
            <a:round/>
          </a:ln>
        </p:spPr>
        <p:txBody>
          <a:bodyPr vert="horz" wrap="square" lIns="89994" tIns="46783" rIns="89994" bIns="46783" anchor="t">
            <a:noAutofit/>
          </a:bodyPr>
          <a:lstStyle/>
          <a:p>
            <a:pPr marL="0" lvl="0" indent="0" algn="l" defTabSz="900112">
              <a:lnSpc>
                <a:spcPct val="100000"/>
              </a:lnSpc>
              <a:spcBef>
                <a:spcPct val="50000"/>
              </a:spcBef>
              <a:spcAft>
                <a:spcPct val="0"/>
              </a:spcAft>
              <a:buClr>
                <a:srgbClr val="000000">
                  <a:alpha val="100000"/>
                </a:srgbClr>
              </a:buClr>
              <a:buSzPct val="100000"/>
              <a:buNone/>
            </a:pPr>
            <a:r>
              <a:rPr lang="ja-JP" altLang="en-US" sz="2800" b="1" i="0" spc="5">
                <a:solidFill>
                  <a:schemeClr val="accent2"/>
                </a:solidFill>
                <a:latin typeface="Arial"/>
                <a:ea typeface="ＭＳ Ｐゴシック"/>
                <a:sym typeface="Wingdings"/>
              </a:rPr>
              <a:t>オープンデータでこんなことも・・・</a:t>
            </a:r>
          </a:p>
        </p:txBody>
      </p:sp>
      <p:sp>
        <p:nvSpPr>
          <p:cNvPr id="4" name="内容プレースホルダー 3"/>
          <p:cNvSpPr>
            <a:spLocks noGrp="1"/>
          </p:cNvSpPr>
          <p:nvPr>
            <p:ph sz="quarter" idx="2"/>
          </p:nvPr>
        </p:nvSpPr>
        <p:spPr>
          <a:xfrm>
            <a:off x="179454" y="981525"/>
            <a:ext cx="3889585" cy="2031336"/>
          </a:xfrm>
          <a:noFill/>
          <a:ln w="25400" cap="flat" cmpd="sng" algn="ctr">
            <a:noFill/>
            <a:prstDash val="solid"/>
            <a:round/>
          </a:ln>
        </p:spPr>
        <p:txBody>
          <a:bodyPr vert="horz" wrap="square" lIns="89994" tIns="46783" rIns="89994" bIns="46783" anchor="t">
            <a:noAutofit/>
          </a:bodyPr>
          <a:lstStyle/>
          <a:p>
            <a:pPr marL="0" lvl="0" indent="0" algn="l" defTabSz="900112">
              <a:lnSpc>
                <a:spcPct val="100000"/>
              </a:lnSpc>
              <a:spcBef>
                <a:spcPct val="0"/>
              </a:spcBef>
              <a:spcAft>
                <a:spcPct val="0"/>
              </a:spcAft>
              <a:buClr>
                <a:srgbClr val="000000">
                  <a:alpha val="100000"/>
                </a:srgbClr>
              </a:buClr>
              <a:buSzPct val="100000"/>
              <a:buNone/>
            </a:pPr>
            <a:r>
              <a:rPr lang="ja-JP" altLang="en-US" sz="1800" b="0" i="0" spc="5" dirty="0">
                <a:solidFill>
                  <a:schemeClr val="tx1"/>
                </a:solidFill>
                <a:latin typeface="Arial"/>
                <a:ea typeface="ＭＳ Ｐゴシック"/>
                <a:sym typeface="Wingdings"/>
              </a:rPr>
              <a:t>Facebook上で、市民の間でこんな議論がありました。</a:t>
            </a:r>
          </a:p>
          <a:p>
            <a:pPr marL="0" lvl="0" indent="0" algn="l" defTabSz="900112">
              <a:lnSpc>
                <a:spcPct val="100000"/>
              </a:lnSpc>
              <a:spcBef>
                <a:spcPct val="0"/>
              </a:spcBef>
              <a:spcAft>
                <a:spcPct val="0"/>
              </a:spcAft>
              <a:buClr>
                <a:srgbClr val="000000">
                  <a:alpha val="100000"/>
                </a:srgbClr>
              </a:buClr>
              <a:buSzPct val="100000"/>
              <a:buNone/>
            </a:pPr>
            <a:endParaRPr lang="ja-JP" altLang="ja-JP" sz="1800" b="0" i="0" spc="5" dirty="0">
              <a:solidFill>
                <a:schemeClr val="tx1"/>
              </a:solidFill>
              <a:latin typeface="Arial"/>
              <a:ea typeface="ＭＳ Ｐゴシック"/>
              <a:sym typeface="Wingdings"/>
            </a:endParaRPr>
          </a:p>
          <a:p>
            <a:pPr marL="0" lvl="0" indent="0" algn="l" defTabSz="900112">
              <a:lnSpc>
                <a:spcPct val="100000"/>
              </a:lnSpc>
              <a:spcBef>
                <a:spcPct val="0"/>
              </a:spcBef>
              <a:spcAft>
                <a:spcPct val="0"/>
              </a:spcAft>
              <a:buClr>
                <a:srgbClr val="000000">
                  <a:alpha val="100000"/>
                </a:srgbClr>
              </a:buClr>
              <a:buSzPct val="100000"/>
              <a:buNone/>
            </a:pPr>
            <a:r>
              <a:rPr lang="ja-JP" altLang="en-US" sz="1800" b="0" i="0" spc="5" dirty="0">
                <a:solidFill>
                  <a:schemeClr val="tx1"/>
                </a:solidFill>
                <a:latin typeface="Arial"/>
                <a:ea typeface="ＭＳ Ｐゴシック"/>
                <a:sym typeface="Wingdings"/>
              </a:rPr>
              <a:t>実際は飛び地が正しい！</a:t>
            </a:r>
          </a:p>
          <a:p>
            <a:pPr marL="0" lvl="0" indent="0" algn="l" defTabSz="900112">
              <a:lnSpc>
                <a:spcPct val="100000"/>
              </a:lnSpc>
              <a:spcBef>
                <a:spcPct val="0"/>
              </a:spcBef>
              <a:spcAft>
                <a:spcPct val="0"/>
              </a:spcAft>
              <a:buClr>
                <a:srgbClr val="000000">
                  <a:alpha val="100000"/>
                </a:srgbClr>
              </a:buClr>
              <a:buSzPct val="100000"/>
              <a:buNone/>
            </a:pPr>
            <a:endParaRPr lang="ja-JP" altLang="ja-JP" sz="1800" b="0" i="0" spc="5" dirty="0">
              <a:solidFill>
                <a:schemeClr val="tx1"/>
              </a:solidFill>
              <a:latin typeface="Arial"/>
              <a:ea typeface="ＭＳ Ｐゴシック"/>
              <a:sym typeface="Wingdings"/>
            </a:endParaRPr>
          </a:p>
          <a:p>
            <a:pPr marL="0" lvl="0" indent="0" algn="l" defTabSz="900112">
              <a:lnSpc>
                <a:spcPct val="100000"/>
              </a:lnSpc>
              <a:spcBef>
                <a:spcPct val="0"/>
              </a:spcBef>
              <a:spcAft>
                <a:spcPct val="0"/>
              </a:spcAft>
              <a:buClr>
                <a:srgbClr val="000000">
                  <a:alpha val="100000"/>
                </a:srgbClr>
              </a:buClr>
              <a:buSzPct val="100000"/>
              <a:buNone/>
            </a:pPr>
            <a:r>
              <a:rPr lang="ja-JP" altLang="en-US" sz="1800" b="0" i="0" spc="5" dirty="0">
                <a:solidFill>
                  <a:schemeClr val="tx1"/>
                </a:solidFill>
                <a:latin typeface="Arial"/>
                <a:ea typeface="ＭＳ Ｐゴシック"/>
                <a:sym typeface="Wingdings"/>
              </a:rPr>
              <a:t>Google mapやYahoo地図の間違いを発見！！</a:t>
            </a:r>
          </a:p>
        </p:txBody>
      </p:sp>
      <p:pic>
        <p:nvPicPr>
          <p:cNvPr id="5" name="Picture 11" descr="BY">
            <a:extLst>
              <a:ext uri="{FF2B5EF4-FFF2-40B4-BE49-F238E27FC236}">
                <a16:creationId xmlns:a16="http://schemas.microsoft.com/office/drawing/2014/main" id="{8A8B08E9-BA98-4C27-BA20-1EDD2ABB6C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9486" y="634109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楕円 5">
            <a:extLst>
              <a:ext uri="{FF2B5EF4-FFF2-40B4-BE49-F238E27FC236}">
                <a16:creationId xmlns:a16="http://schemas.microsoft.com/office/drawing/2014/main" id="{156D38B1-8B0E-4168-B151-0B1FF6B1C1DD}"/>
              </a:ext>
            </a:extLst>
          </p:cNvPr>
          <p:cNvSpPr/>
          <p:nvPr/>
        </p:nvSpPr>
        <p:spPr>
          <a:xfrm>
            <a:off x="6951273" y="3070451"/>
            <a:ext cx="1008378" cy="108040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ransition spd="slow">
    <p:cove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07A83ABF-A082-428B-B0C2-D697B376FFF9}"/>
              </a:ext>
            </a:extLst>
          </p:cNvPr>
          <p:cNvSpPr txBox="1">
            <a:spLocks noChangeArrowheads="1"/>
          </p:cNvSpPr>
          <p:nvPr/>
        </p:nvSpPr>
        <p:spPr bwMode="auto">
          <a:xfrm>
            <a:off x="553675" y="2638290"/>
            <a:ext cx="785223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6600" b="1" dirty="0">
                <a:latin typeface="Arial" panose="020B0604020202020204" pitchFamily="34" charset="0"/>
              </a:rPr>
              <a:t>ライセンス</a:t>
            </a:r>
          </a:p>
        </p:txBody>
      </p:sp>
      <p:pic>
        <p:nvPicPr>
          <p:cNvPr id="3" name="Picture 11" descr="BY">
            <a:extLst>
              <a:ext uri="{FF2B5EF4-FFF2-40B4-BE49-F238E27FC236}">
                <a16:creationId xmlns:a16="http://schemas.microsoft.com/office/drawing/2014/main" id="{AE12D830-97DF-488F-8571-A0259572DC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72715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6">
            <a:extLst>
              <a:ext uri="{FF2B5EF4-FFF2-40B4-BE49-F238E27FC236}">
                <a16:creationId xmlns:a16="http://schemas.microsoft.com/office/drawing/2014/main" id="{F564D303-D5D6-4259-969E-9EF9AF675A06}"/>
              </a:ext>
            </a:extLst>
          </p:cNvPr>
          <p:cNvSpPr txBox="1">
            <a:spLocks noChangeArrowheads="1"/>
          </p:cNvSpPr>
          <p:nvPr/>
        </p:nvSpPr>
        <p:spPr bwMode="auto">
          <a:xfrm>
            <a:off x="972264" y="189000"/>
            <a:ext cx="4682117"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en-US" altLang="ja-JP" sz="2801" b="1" dirty="0">
                <a:solidFill>
                  <a:schemeClr val="accent2"/>
                </a:solidFill>
                <a:latin typeface="Arial" panose="020B0604020202020204" pitchFamily="34" charset="0"/>
              </a:rPr>
              <a:t>Creative Commons</a:t>
            </a:r>
            <a:endParaRPr lang="ja-JP" altLang="en-US" sz="2801" b="1" dirty="0">
              <a:solidFill>
                <a:schemeClr val="accent2"/>
              </a:solidFill>
              <a:latin typeface="Arial" panose="020B0604020202020204" pitchFamily="34" charset="0"/>
            </a:endParaRPr>
          </a:p>
        </p:txBody>
      </p:sp>
      <p:sp>
        <p:nvSpPr>
          <p:cNvPr id="17411" name="テキスト ボックス 2">
            <a:extLst>
              <a:ext uri="{FF2B5EF4-FFF2-40B4-BE49-F238E27FC236}">
                <a16:creationId xmlns:a16="http://schemas.microsoft.com/office/drawing/2014/main" id="{0C9147DD-086A-4698-99DB-D99046D33744}"/>
              </a:ext>
            </a:extLst>
          </p:cNvPr>
          <p:cNvSpPr txBox="1">
            <a:spLocks noChangeArrowheads="1"/>
          </p:cNvSpPr>
          <p:nvPr/>
        </p:nvSpPr>
        <p:spPr bwMode="auto">
          <a:xfrm>
            <a:off x="570441" y="1342059"/>
            <a:ext cx="8157175" cy="277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t>　クリエイティブ・コモンズとは、クリエイティブ・コモンズ・ライセンス（</a:t>
            </a:r>
            <a:r>
              <a:rPr lang="en-US" altLang="ja-JP" sz="1801" dirty="0"/>
              <a:t>CC</a:t>
            </a:r>
            <a:r>
              <a:rPr lang="ja-JP" altLang="en-US" sz="1801" dirty="0"/>
              <a:t>ライセンス）を提供している国際的非営利組織とそのプロジェクトの総称です。</a:t>
            </a:r>
            <a:br>
              <a:rPr lang="ja-JP" altLang="en-US" sz="1801" dirty="0"/>
            </a:br>
            <a:r>
              <a:rPr lang="ja-JP" altLang="en-US" sz="1801" dirty="0"/>
              <a:t>　</a:t>
            </a:r>
            <a:r>
              <a:rPr lang="en-US" altLang="ja-JP" sz="1801" dirty="0"/>
              <a:t>CC</a:t>
            </a:r>
            <a:r>
              <a:rPr lang="ja-JP" altLang="en-US" sz="1801" dirty="0"/>
              <a:t>ライセンスはインターネット時代のための新しい著作権ルールの普及を目指し、様々な作品の作者が自ら「この条件を守れば私の作品を自由に使って良いですよ」という意思表示をするためのツールです。</a:t>
            </a:r>
            <a:endParaRPr lang="en-US" altLang="ja-JP" sz="1801" dirty="0"/>
          </a:p>
          <a:p>
            <a:pPr>
              <a:spcBef>
                <a:spcPct val="0"/>
              </a:spcBef>
              <a:buFontTx/>
              <a:buNone/>
            </a:pPr>
            <a:r>
              <a:rPr lang="ja-JP" altLang="en-US" sz="1801" dirty="0"/>
              <a:t>　</a:t>
            </a:r>
            <a:r>
              <a:rPr lang="en-US" altLang="ja-JP" sz="1801" dirty="0"/>
              <a:t>CC</a:t>
            </a:r>
            <a:r>
              <a:rPr lang="ja-JP" altLang="en-US" sz="1801" dirty="0"/>
              <a:t>ライセンスを利用することで、作者は著作権を保持したまま作品を自由に流通させることができ、受け手はライセンス条件の範囲内で再配布やリミックスなどをすることができます。</a:t>
            </a:r>
            <a:br>
              <a:rPr lang="ja-JP" altLang="en-US" sz="1801" dirty="0"/>
            </a:br>
            <a:r>
              <a:rPr lang="ja-JP" altLang="en-US" sz="1801" dirty="0"/>
              <a:t>　　　　　　　　　　　　　　　　　　　　　　　　　　　　　　</a:t>
            </a:r>
            <a:r>
              <a:rPr lang="ja-JP" altLang="en-US" sz="1201" dirty="0"/>
              <a:t>クリエイティブ・コモンズ・ジャパン　ホームページより</a:t>
            </a:r>
            <a:endParaRPr lang="en-US" altLang="ja-JP" sz="1201" dirty="0"/>
          </a:p>
          <a:p>
            <a:pPr algn="r">
              <a:spcBef>
                <a:spcPct val="0"/>
              </a:spcBef>
              <a:buFontTx/>
              <a:buNone/>
            </a:pPr>
            <a:r>
              <a:rPr lang="en-US" altLang="ja-JP" sz="1201" dirty="0">
                <a:latin typeface="Arial" panose="020B0604020202020204" pitchFamily="34" charset="0"/>
              </a:rPr>
              <a:t>https://creativecommons.jp/</a:t>
            </a:r>
          </a:p>
        </p:txBody>
      </p:sp>
      <p:sp>
        <p:nvSpPr>
          <p:cNvPr id="17412" name="テキスト ボックス 3">
            <a:extLst>
              <a:ext uri="{FF2B5EF4-FFF2-40B4-BE49-F238E27FC236}">
                <a16:creationId xmlns:a16="http://schemas.microsoft.com/office/drawing/2014/main" id="{00B7A1DA-02FB-4A7F-912A-83ECB70742E9}"/>
              </a:ext>
            </a:extLst>
          </p:cNvPr>
          <p:cNvSpPr txBox="1">
            <a:spLocks noChangeArrowheads="1"/>
          </p:cNvSpPr>
          <p:nvPr/>
        </p:nvSpPr>
        <p:spPr bwMode="auto">
          <a:xfrm>
            <a:off x="395735" y="954530"/>
            <a:ext cx="8157175" cy="37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a:t>●クリエイティブ・コモンズとは</a:t>
            </a:r>
            <a:endParaRPr lang="en-US" altLang="ja-JP" sz="1801">
              <a:latin typeface="Arial" panose="020B0604020202020204" pitchFamily="34" charset="0"/>
            </a:endParaRPr>
          </a:p>
        </p:txBody>
      </p:sp>
      <p:pic>
        <p:nvPicPr>
          <p:cNvPr id="17413" name="Picture 10" descr="CCライセンスの作る中間層">
            <a:extLst>
              <a:ext uri="{FF2B5EF4-FFF2-40B4-BE49-F238E27FC236}">
                <a16:creationId xmlns:a16="http://schemas.microsoft.com/office/drawing/2014/main" id="{F22BE3BC-FB9C-4524-9519-D22B8B8685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264" y="4655117"/>
            <a:ext cx="7185175" cy="1477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円/楕円 5">
            <a:extLst>
              <a:ext uri="{FF2B5EF4-FFF2-40B4-BE49-F238E27FC236}">
                <a16:creationId xmlns:a16="http://schemas.microsoft.com/office/drawing/2014/main" id="{92099127-6599-4707-993C-5389E8A9E9C5}"/>
              </a:ext>
            </a:extLst>
          </p:cNvPr>
          <p:cNvSpPr/>
          <p:nvPr/>
        </p:nvSpPr>
        <p:spPr>
          <a:xfrm>
            <a:off x="6232499" y="5087116"/>
            <a:ext cx="1111764" cy="648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sz="1801"/>
          </a:p>
        </p:txBody>
      </p:sp>
      <p:sp>
        <p:nvSpPr>
          <p:cNvPr id="17415" name="テキスト ボックス 6">
            <a:extLst>
              <a:ext uri="{FF2B5EF4-FFF2-40B4-BE49-F238E27FC236}">
                <a16:creationId xmlns:a16="http://schemas.microsoft.com/office/drawing/2014/main" id="{7F5A8759-D78C-4492-B3DE-FD5CF814BFF7}"/>
              </a:ext>
            </a:extLst>
          </p:cNvPr>
          <p:cNvSpPr txBox="1">
            <a:spLocks noChangeArrowheads="1"/>
          </p:cNvSpPr>
          <p:nvPr/>
        </p:nvSpPr>
        <p:spPr bwMode="auto">
          <a:xfrm>
            <a:off x="395735" y="4057940"/>
            <a:ext cx="8157175" cy="368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a:t>●室蘭市は</a:t>
            </a:r>
            <a:endParaRPr lang="en-US" altLang="ja-JP" sz="1801">
              <a:latin typeface="Arial" panose="020B0604020202020204" pitchFamily="34" charset="0"/>
            </a:endParaRPr>
          </a:p>
        </p:txBody>
      </p:sp>
      <p:sp>
        <p:nvSpPr>
          <p:cNvPr id="17416" name="テキスト ボックス 7">
            <a:extLst>
              <a:ext uri="{FF2B5EF4-FFF2-40B4-BE49-F238E27FC236}">
                <a16:creationId xmlns:a16="http://schemas.microsoft.com/office/drawing/2014/main" id="{9E7A9353-6B55-4EBB-BDE8-4C9A6794220D}"/>
              </a:ext>
            </a:extLst>
          </p:cNvPr>
          <p:cNvSpPr txBox="1">
            <a:spLocks noChangeArrowheads="1"/>
          </p:cNvSpPr>
          <p:nvPr/>
        </p:nvSpPr>
        <p:spPr bwMode="auto">
          <a:xfrm>
            <a:off x="570441" y="4429588"/>
            <a:ext cx="8157175" cy="37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クリエイティブ・コモンズ・ライセンス</a:t>
            </a:r>
            <a:r>
              <a:rPr lang="en-US" altLang="ja-JP" sz="1801" dirty="0">
                <a:latin typeface="Arial" panose="020B0604020202020204" pitchFamily="34" charset="0"/>
              </a:rPr>
              <a:t>2.1</a:t>
            </a:r>
            <a:r>
              <a:rPr lang="ja-JP" altLang="en-US" sz="1801" dirty="0">
                <a:latin typeface="Arial" panose="020B0604020202020204" pitchFamily="34" charset="0"/>
              </a:rPr>
              <a:t>の</a:t>
            </a:r>
            <a:r>
              <a:rPr lang="en-US" altLang="ja-JP" sz="1801" dirty="0">
                <a:latin typeface="Arial" panose="020B0604020202020204" pitchFamily="34" charset="0"/>
              </a:rPr>
              <a:t>CC BY</a:t>
            </a:r>
            <a:r>
              <a:rPr lang="ja-JP" altLang="en-US" sz="1801" dirty="0">
                <a:latin typeface="Arial" panose="020B0604020202020204" pitchFamily="34" charset="0"/>
              </a:rPr>
              <a:t>（表示）で公開。</a:t>
            </a:r>
            <a:endParaRPr lang="en-US" altLang="ja-JP" sz="1801" dirty="0">
              <a:latin typeface="Arial" panose="020B0604020202020204" pitchFamily="34" charset="0"/>
            </a:endParaRPr>
          </a:p>
        </p:txBody>
      </p:sp>
      <p:pic>
        <p:nvPicPr>
          <p:cNvPr id="17417" name="Picture 11" descr="BY">
            <a:extLst>
              <a:ext uri="{FF2B5EF4-FFF2-40B4-BE49-F238E27FC236}">
                <a16:creationId xmlns:a16="http://schemas.microsoft.com/office/drawing/2014/main" id="{4BBA723F-DA9F-4F75-9290-2615F4DE02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6428307"/>
      </p:ext>
    </p:extLst>
  </p:cSld>
  <p:clrMapOvr>
    <a:masterClrMapping/>
  </p:clrMapOvr>
  <p:transition spd="slow">
    <p:cove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69172F97-8830-4B78-B0F4-AE278D6C6185}"/>
              </a:ext>
            </a:extLst>
          </p:cNvPr>
          <p:cNvSpPr txBox="1">
            <a:spLocks noChangeArrowheads="1"/>
          </p:cNvSpPr>
          <p:nvPr/>
        </p:nvSpPr>
        <p:spPr bwMode="auto">
          <a:xfrm>
            <a:off x="972264" y="189000"/>
            <a:ext cx="4682117"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政府標準利用規約</a:t>
            </a:r>
            <a:r>
              <a:rPr lang="en-US" altLang="ja-JP" sz="2801" b="1" dirty="0">
                <a:solidFill>
                  <a:schemeClr val="accent2"/>
                </a:solidFill>
                <a:latin typeface="Arial" panose="020B0604020202020204" pitchFamily="34" charset="0"/>
              </a:rPr>
              <a:t>2.0</a:t>
            </a:r>
            <a:endParaRPr lang="ja-JP" altLang="en-US" sz="2801" b="1" dirty="0">
              <a:solidFill>
                <a:schemeClr val="accent2"/>
              </a:solidFill>
              <a:latin typeface="Arial" panose="020B0604020202020204" pitchFamily="34" charset="0"/>
            </a:endParaRPr>
          </a:p>
        </p:txBody>
      </p:sp>
      <p:sp>
        <p:nvSpPr>
          <p:cNvPr id="3" name="テキスト ボックス 2">
            <a:extLst>
              <a:ext uri="{FF2B5EF4-FFF2-40B4-BE49-F238E27FC236}">
                <a16:creationId xmlns:a16="http://schemas.microsoft.com/office/drawing/2014/main" id="{C07E4770-505D-4199-9A30-7ECBD46628A0}"/>
              </a:ext>
            </a:extLst>
          </p:cNvPr>
          <p:cNvSpPr txBox="1">
            <a:spLocks noChangeArrowheads="1"/>
          </p:cNvSpPr>
          <p:nvPr/>
        </p:nvSpPr>
        <p:spPr bwMode="auto">
          <a:xfrm>
            <a:off x="570441" y="2002684"/>
            <a:ext cx="8157175" cy="3047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t>　</a:t>
            </a:r>
            <a:r>
              <a:rPr lang="en-US" altLang="ja-JP" sz="1801" dirty="0"/>
              <a:t>H26</a:t>
            </a:r>
            <a:r>
              <a:rPr lang="ja-JP" altLang="en-US" sz="1801" dirty="0"/>
              <a:t>年度に各府省のホームページ利用規約のひな型が作成された。</a:t>
            </a:r>
            <a:endParaRPr lang="en-US" altLang="ja-JP" sz="1801" dirty="0"/>
          </a:p>
          <a:p>
            <a:pPr>
              <a:spcBef>
                <a:spcPct val="0"/>
              </a:spcBef>
              <a:buFontTx/>
              <a:buNone/>
            </a:pPr>
            <a:r>
              <a:rPr lang="ja-JP" altLang="en-US" sz="1801" dirty="0">
                <a:latin typeface="Arial" panose="020B0604020202020204" pitchFamily="34" charset="0"/>
              </a:rPr>
              <a:t>　</a:t>
            </a:r>
            <a:r>
              <a:rPr lang="en-US" altLang="ja-JP" sz="1801" dirty="0">
                <a:latin typeface="Arial" panose="020B0604020202020204" pitchFamily="34" charset="0"/>
              </a:rPr>
              <a:t>H28</a:t>
            </a:r>
            <a:r>
              <a:rPr lang="ja-JP" altLang="en-US" sz="1801" dirty="0">
                <a:latin typeface="Arial" panose="020B0604020202020204" pitchFamily="34" charset="0"/>
              </a:rPr>
              <a:t>年度からは、</a:t>
            </a:r>
            <a:r>
              <a:rPr lang="en-US" altLang="ja-JP" sz="1801" dirty="0">
                <a:latin typeface="Arial" panose="020B0604020202020204" pitchFamily="34" charset="0"/>
              </a:rPr>
              <a:t>2.0</a:t>
            </a:r>
            <a:r>
              <a:rPr lang="ja-JP" altLang="en-US" sz="1801" dirty="0">
                <a:latin typeface="Arial" panose="020B0604020202020204" pitchFamily="34" charset="0"/>
              </a:rPr>
              <a:t>に改版されている。</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a:t>
            </a:r>
            <a:r>
              <a:rPr lang="en-US" altLang="ja-JP" sz="1801" dirty="0">
                <a:latin typeface="Arial" panose="020B0604020202020204" pitchFamily="34" charset="0"/>
              </a:rPr>
              <a:t>CC-BY4.0</a:t>
            </a:r>
            <a:r>
              <a:rPr lang="ja-JP" altLang="en-US" sz="1801" dirty="0">
                <a:latin typeface="Arial" panose="020B0604020202020204" pitchFamily="34" charset="0"/>
              </a:rPr>
              <a:t>と互換がある。</a:t>
            </a:r>
            <a:endParaRPr lang="en-US" altLang="ja-JP" sz="1801" dirty="0">
              <a:latin typeface="Arial" panose="020B0604020202020204" pitchFamily="34" charset="0"/>
            </a:endParaRPr>
          </a:p>
          <a:p>
            <a:pPr>
              <a:spcBef>
                <a:spcPct val="0"/>
              </a:spcBef>
              <a:buFontTx/>
              <a:buNone/>
            </a:pP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概</a:t>
            </a:r>
            <a:r>
              <a:rPr lang="ja-JP" altLang="en-US" sz="1800" dirty="0">
                <a:latin typeface="Arial" panose="020B0604020202020204" pitchFamily="34" charset="0"/>
              </a:rPr>
              <a:t>要</a:t>
            </a:r>
            <a:endParaRPr lang="en-US" altLang="ja-JP" sz="1800" dirty="0">
              <a:latin typeface="Arial" panose="020B0604020202020204" pitchFamily="34" charset="0"/>
            </a:endParaRPr>
          </a:p>
          <a:p>
            <a:pPr>
              <a:spcBef>
                <a:spcPct val="0"/>
              </a:spcBef>
              <a:buFontTx/>
              <a:buNone/>
            </a:pPr>
            <a:r>
              <a:rPr lang="en-US" altLang="ja-JP" sz="1800" dirty="0">
                <a:latin typeface="Arial" panose="020B0604020202020204" pitchFamily="34" charset="0"/>
                <a:hlinkClick r:id="rId2"/>
              </a:rPr>
              <a:t>https://www.kantei.go.jp/jp/singi/it2/densi/kettei/gl2_betten_1_gaiyou.pdf</a:t>
            </a:r>
            <a:endParaRPr lang="en-US" altLang="ja-JP" sz="1800" dirty="0">
              <a:latin typeface="Arial" panose="020B0604020202020204" pitchFamily="34" charset="0"/>
            </a:endParaRPr>
          </a:p>
          <a:p>
            <a:pPr>
              <a:spcBef>
                <a:spcPct val="0"/>
              </a:spcBef>
              <a:buFontTx/>
              <a:buNone/>
            </a:pPr>
            <a:endParaRPr lang="en-US" altLang="ja-JP" sz="1800" dirty="0">
              <a:latin typeface="Arial" panose="020B0604020202020204" pitchFamily="34" charset="0"/>
            </a:endParaRPr>
          </a:p>
          <a:p>
            <a:pPr>
              <a:spcBef>
                <a:spcPct val="0"/>
              </a:spcBef>
              <a:buFontTx/>
              <a:buNone/>
            </a:pPr>
            <a:r>
              <a:rPr lang="ja-JP" altLang="en-US" sz="1800" dirty="0">
                <a:latin typeface="Arial" panose="020B0604020202020204" pitchFamily="34" charset="0"/>
              </a:rPr>
              <a:t>本文</a:t>
            </a:r>
            <a:endParaRPr lang="en-US" altLang="ja-JP" sz="1800" dirty="0">
              <a:latin typeface="Arial" panose="020B0604020202020204" pitchFamily="34" charset="0"/>
            </a:endParaRPr>
          </a:p>
          <a:p>
            <a:pPr>
              <a:spcBef>
                <a:spcPct val="0"/>
              </a:spcBef>
              <a:buFontTx/>
              <a:buNone/>
            </a:pPr>
            <a:r>
              <a:rPr lang="en-US" altLang="ja-JP" sz="1800" dirty="0">
                <a:latin typeface="Arial" panose="020B0604020202020204" pitchFamily="34" charset="0"/>
                <a:hlinkClick r:id="rId3"/>
              </a:rPr>
              <a:t>https://www.kantei.go.jp/jp/singi/it2/densi/kettei/gl2_betten_1.pdf</a:t>
            </a:r>
            <a:endParaRPr lang="en-US" altLang="ja-JP" sz="1800" dirty="0">
              <a:latin typeface="Arial" panose="020B0604020202020204" pitchFamily="34" charset="0"/>
            </a:endParaRPr>
          </a:p>
          <a:p>
            <a:pPr>
              <a:spcBef>
                <a:spcPct val="0"/>
              </a:spcBef>
              <a:buFontTx/>
              <a:buNone/>
            </a:pPr>
            <a:endParaRPr lang="en-US" altLang="ja-JP" sz="1800" dirty="0">
              <a:latin typeface="Arial" panose="020B0604020202020204" pitchFamily="34" charset="0"/>
            </a:endParaRPr>
          </a:p>
          <a:p>
            <a:pPr>
              <a:spcBef>
                <a:spcPct val="0"/>
              </a:spcBef>
              <a:buFontTx/>
              <a:buNone/>
            </a:pPr>
            <a:endParaRPr lang="en-US" altLang="ja-JP" sz="1201" dirty="0">
              <a:latin typeface="Arial" panose="020B0604020202020204" pitchFamily="34" charset="0"/>
            </a:endParaRPr>
          </a:p>
        </p:txBody>
      </p:sp>
      <p:sp>
        <p:nvSpPr>
          <p:cNvPr id="4" name="テキスト ボックス 3">
            <a:extLst>
              <a:ext uri="{FF2B5EF4-FFF2-40B4-BE49-F238E27FC236}">
                <a16:creationId xmlns:a16="http://schemas.microsoft.com/office/drawing/2014/main" id="{6E962CE3-6F91-4A2F-953F-9BEDF2CC4B4F}"/>
              </a:ext>
            </a:extLst>
          </p:cNvPr>
          <p:cNvSpPr txBox="1">
            <a:spLocks noChangeArrowheads="1"/>
          </p:cNvSpPr>
          <p:nvPr/>
        </p:nvSpPr>
        <p:spPr bwMode="auto">
          <a:xfrm>
            <a:off x="395735" y="1255020"/>
            <a:ext cx="8157175" cy="37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t>●政府標準利用規約とは</a:t>
            </a:r>
            <a:endParaRPr lang="en-US" altLang="ja-JP" sz="1801" dirty="0">
              <a:latin typeface="Arial" panose="020B0604020202020204" pitchFamily="34" charset="0"/>
            </a:endParaRPr>
          </a:p>
        </p:txBody>
      </p:sp>
      <p:pic>
        <p:nvPicPr>
          <p:cNvPr id="5" name="Picture 11" descr="BY">
            <a:extLst>
              <a:ext uri="{FF2B5EF4-FFF2-40B4-BE49-F238E27FC236}">
                <a16:creationId xmlns:a16="http://schemas.microsoft.com/office/drawing/2014/main" id="{A4846D54-D8D8-4BF1-8553-F03FEDA295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20093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C3626F12-1036-4F88-A6AC-3FCE2CEBFFCE}"/>
              </a:ext>
            </a:extLst>
          </p:cNvPr>
          <p:cNvSpPr txBox="1">
            <a:spLocks noChangeArrowheads="1"/>
          </p:cNvSpPr>
          <p:nvPr/>
        </p:nvSpPr>
        <p:spPr bwMode="auto">
          <a:xfrm>
            <a:off x="648264" y="1918020"/>
            <a:ext cx="7852234"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6600" b="1" dirty="0">
                <a:latin typeface="Arial" panose="020B0604020202020204" pitchFamily="34" charset="0"/>
              </a:rPr>
              <a:t>室蘭市の</a:t>
            </a:r>
            <a:endParaRPr lang="en-US" altLang="ja-JP" sz="6600" b="1" dirty="0">
              <a:latin typeface="Arial" panose="020B0604020202020204" pitchFamily="34" charset="0"/>
            </a:endParaRPr>
          </a:p>
          <a:p>
            <a:pPr algn="ctr" eaLnBrk="1" hangingPunct="1">
              <a:spcBef>
                <a:spcPct val="50000"/>
              </a:spcBef>
              <a:buFontTx/>
              <a:buNone/>
            </a:pPr>
            <a:r>
              <a:rPr lang="ja-JP" altLang="en-US" sz="6600" b="1" dirty="0">
                <a:latin typeface="Arial" panose="020B0604020202020204" pitchFamily="34" charset="0"/>
              </a:rPr>
              <a:t>オープンデータ</a:t>
            </a:r>
          </a:p>
        </p:txBody>
      </p:sp>
      <p:pic>
        <p:nvPicPr>
          <p:cNvPr id="3" name="Picture 11" descr="BY">
            <a:extLst>
              <a:ext uri="{FF2B5EF4-FFF2-40B4-BE49-F238E27FC236}">
                <a16:creationId xmlns:a16="http://schemas.microsoft.com/office/drawing/2014/main" id="{9A780468-2897-4C19-9245-261AD881F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62027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66A70676-5FC2-47F9-AD7C-47D6271978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735" y="713117"/>
            <a:ext cx="7037469" cy="6179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387" name="Text Box 6">
            <a:extLst>
              <a:ext uri="{FF2B5EF4-FFF2-40B4-BE49-F238E27FC236}">
                <a16:creationId xmlns:a16="http://schemas.microsoft.com/office/drawing/2014/main" id="{22D5290E-25C1-4C33-B7F1-15CD1DA8058F}"/>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a:solidFill>
                  <a:schemeClr val="accent2"/>
                </a:solidFill>
                <a:latin typeface="Arial" panose="020B0604020202020204" pitchFamily="34" charset="0"/>
              </a:rPr>
              <a:t>自治体の動き</a:t>
            </a:r>
          </a:p>
        </p:txBody>
      </p:sp>
      <p:sp>
        <p:nvSpPr>
          <p:cNvPr id="16388" name="テキスト ボックス 3">
            <a:extLst>
              <a:ext uri="{FF2B5EF4-FFF2-40B4-BE49-F238E27FC236}">
                <a16:creationId xmlns:a16="http://schemas.microsoft.com/office/drawing/2014/main" id="{F5EB4B7F-1E6B-415D-86AC-2EC91B1D019B}"/>
              </a:ext>
            </a:extLst>
          </p:cNvPr>
          <p:cNvSpPr txBox="1">
            <a:spLocks noChangeArrowheads="1"/>
          </p:cNvSpPr>
          <p:nvPr/>
        </p:nvSpPr>
        <p:spPr bwMode="auto">
          <a:xfrm>
            <a:off x="5150911" y="6646764"/>
            <a:ext cx="2571124" cy="24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001">
                <a:latin typeface="Arial" panose="020B0604020202020204" pitchFamily="34" charset="0"/>
              </a:rPr>
              <a:t>出典：</a:t>
            </a:r>
            <a:r>
              <a:rPr lang="en-US" altLang="ja-JP" sz="1001">
                <a:latin typeface="Arial" panose="020B0604020202020204" pitchFamily="34" charset="0"/>
              </a:rPr>
              <a:t>http://fukuno.jig.jp/app/opendatacity/</a:t>
            </a:r>
            <a:endParaRPr lang="ja-JP" altLang="en-US" sz="1001">
              <a:latin typeface="Arial" panose="020B0604020202020204" pitchFamily="34" charset="0"/>
            </a:endParaRPr>
          </a:p>
        </p:txBody>
      </p:sp>
      <p:sp>
        <p:nvSpPr>
          <p:cNvPr id="6" name="角丸四角形吹き出し 5">
            <a:extLst>
              <a:ext uri="{FF2B5EF4-FFF2-40B4-BE49-F238E27FC236}">
                <a16:creationId xmlns:a16="http://schemas.microsoft.com/office/drawing/2014/main" id="{262D7D76-FFDE-4BCE-9555-0843B1F75453}"/>
              </a:ext>
            </a:extLst>
          </p:cNvPr>
          <p:cNvSpPr/>
          <p:nvPr/>
        </p:nvSpPr>
        <p:spPr>
          <a:xfrm>
            <a:off x="6470734" y="1701000"/>
            <a:ext cx="2677764" cy="721059"/>
          </a:xfrm>
          <a:prstGeom prst="wedgeRoundRectCallout">
            <a:avLst>
              <a:gd name="adj1" fmla="val -87517"/>
              <a:gd name="adj2" fmla="val 5739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ja-JP" altLang="en-US" sz="1801" dirty="0">
                <a:solidFill>
                  <a:schemeClr val="tx1"/>
                </a:solidFill>
              </a:rPr>
              <a:t>室蘭市は</a:t>
            </a:r>
            <a:r>
              <a:rPr kumimoji="1" lang="en-US" altLang="ja-JP" sz="1801" dirty="0">
                <a:solidFill>
                  <a:schemeClr val="tx1"/>
                </a:solidFill>
              </a:rPr>
              <a:t>12</a:t>
            </a:r>
            <a:r>
              <a:rPr kumimoji="1" lang="ja-JP" altLang="en-US" sz="1801" dirty="0">
                <a:solidFill>
                  <a:schemeClr val="tx1"/>
                </a:solidFill>
              </a:rPr>
              <a:t>番目っぽい。</a:t>
            </a:r>
          </a:p>
        </p:txBody>
      </p:sp>
      <p:pic>
        <p:nvPicPr>
          <p:cNvPr id="16390" name="Picture 11" descr="BY">
            <a:extLst>
              <a:ext uri="{FF2B5EF4-FFF2-40B4-BE49-F238E27FC236}">
                <a16:creationId xmlns:a16="http://schemas.microsoft.com/office/drawing/2014/main" id="{CA6E69D7-4711-4564-A61B-523B2BB4BE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7792" y="634341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角丸四角形 1">
            <a:extLst>
              <a:ext uri="{FF2B5EF4-FFF2-40B4-BE49-F238E27FC236}">
                <a16:creationId xmlns:a16="http://schemas.microsoft.com/office/drawing/2014/main" id="{E3B43349-352B-4D7C-8A2E-333E164F12F4}"/>
              </a:ext>
            </a:extLst>
          </p:cNvPr>
          <p:cNvSpPr/>
          <p:nvPr/>
        </p:nvSpPr>
        <p:spPr>
          <a:xfrm>
            <a:off x="6421499" y="2566587"/>
            <a:ext cx="2738117" cy="115147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ja-JP" altLang="en-US" sz="1801" b="1" dirty="0">
                <a:solidFill>
                  <a:srgbClr val="FF0000"/>
                </a:solidFill>
              </a:rPr>
              <a:t>オープンデータ公開済は</a:t>
            </a:r>
            <a:endParaRPr kumimoji="1" lang="en-US" altLang="ja-JP" sz="1801" b="1" dirty="0">
              <a:solidFill>
                <a:srgbClr val="FF0000"/>
              </a:solidFill>
            </a:endParaRPr>
          </a:p>
          <a:p>
            <a:pPr algn="ctr">
              <a:defRPr/>
            </a:pPr>
            <a:r>
              <a:rPr kumimoji="1" lang="en-US" altLang="ja-JP" sz="1801" b="1" dirty="0">
                <a:solidFill>
                  <a:srgbClr val="FF0000"/>
                </a:solidFill>
              </a:rPr>
              <a:t>315</a:t>
            </a:r>
            <a:r>
              <a:rPr kumimoji="1" lang="ja-JP" altLang="en-US" sz="1801" b="1" dirty="0">
                <a:solidFill>
                  <a:srgbClr val="FF0000"/>
                </a:solidFill>
              </a:rPr>
              <a:t>団体</a:t>
            </a:r>
            <a:endParaRPr kumimoji="1" lang="en-US" altLang="ja-JP" sz="1801" b="1" dirty="0">
              <a:solidFill>
                <a:srgbClr val="FF0000"/>
              </a:solidFill>
            </a:endParaRPr>
          </a:p>
          <a:p>
            <a:pPr algn="r">
              <a:defRPr/>
            </a:pPr>
            <a:r>
              <a:rPr kumimoji="1" lang="en-US" altLang="ja-JP" sz="1001" b="1" dirty="0">
                <a:solidFill>
                  <a:srgbClr val="FF0000"/>
                </a:solidFill>
              </a:rPr>
              <a:t>H30.11.5</a:t>
            </a:r>
            <a:r>
              <a:rPr kumimoji="1" lang="ja-JP" altLang="en-US" sz="1001" b="1" dirty="0">
                <a:solidFill>
                  <a:srgbClr val="FF0000"/>
                </a:solidFill>
              </a:rPr>
              <a:t>現在</a:t>
            </a:r>
            <a:endParaRPr kumimoji="1" lang="en-US" altLang="ja-JP" sz="1001" b="1" dirty="0">
              <a:solidFill>
                <a:srgbClr val="FF0000"/>
              </a:solidFill>
            </a:endParaRPr>
          </a:p>
          <a:p>
            <a:pPr algn="r">
              <a:defRPr/>
            </a:pPr>
            <a:r>
              <a:rPr kumimoji="1" lang="ja-JP" altLang="en-US" sz="1001" b="1" dirty="0">
                <a:solidFill>
                  <a:srgbClr val="FF0000"/>
                </a:solidFill>
              </a:rPr>
              <a:t>内閣官房調査では</a:t>
            </a:r>
            <a:r>
              <a:rPr kumimoji="1" lang="en-US" altLang="ja-JP" sz="1001" b="1" dirty="0">
                <a:solidFill>
                  <a:srgbClr val="FF0000"/>
                </a:solidFill>
              </a:rPr>
              <a:t>386</a:t>
            </a:r>
            <a:r>
              <a:rPr kumimoji="1" lang="ja-JP" altLang="en-US" sz="1001" b="1" dirty="0">
                <a:solidFill>
                  <a:srgbClr val="FF0000"/>
                </a:solidFill>
              </a:rPr>
              <a:t>団体（</a:t>
            </a:r>
            <a:r>
              <a:rPr kumimoji="1" lang="en-US" altLang="ja-JP" sz="1001" b="1" dirty="0">
                <a:solidFill>
                  <a:srgbClr val="FF0000"/>
                </a:solidFill>
              </a:rPr>
              <a:t>H30.9.17</a:t>
            </a:r>
            <a:r>
              <a:rPr kumimoji="1" lang="ja-JP" altLang="en-US" sz="1001" b="1" dirty="0">
                <a:solidFill>
                  <a:srgbClr val="FF0000"/>
                </a:solidFill>
              </a:rPr>
              <a:t>現在）</a:t>
            </a:r>
            <a:endParaRPr kumimoji="1" lang="en-US" altLang="ja-JP" sz="1001" b="1" dirty="0">
              <a:solidFill>
                <a:srgbClr val="FF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6">
            <a:extLst>
              <a:ext uri="{FF2B5EF4-FFF2-40B4-BE49-F238E27FC236}">
                <a16:creationId xmlns:a16="http://schemas.microsoft.com/office/drawing/2014/main" id="{6A21CB01-3CF7-4FB1-A054-E1D6335ABA18}"/>
              </a:ext>
            </a:extLst>
          </p:cNvPr>
          <p:cNvSpPr txBox="1">
            <a:spLocks noChangeArrowheads="1"/>
          </p:cNvSpPr>
          <p:nvPr/>
        </p:nvSpPr>
        <p:spPr bwMode="auto">
          <a:xfrm>
            <a:off x="972264" y="189000"/>
            <a:ext cx="4682117"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a:solidFill>
                  <a:schemeClr val="accent2"/>
                </a:solidFill>
                <a:latin typeface="Arial" panose="020B0604020202020204" pitchFamily="34" charset="0"/>
              </a:rPr>
              <a:t>室蘭市オープンデータの特徴</a:t>
            </a:r>
          </a:p>
        </p:txBody>
      </p:sp>
      <p:sp>
        <p:nvSpPr>
          <p:cNvPr id="7171" name="テキスト ボックス 2">
            <a:extLst>
              <a:ext uri="{FF2B5EF4-FFF2-40B4-BE49-F238E27FC236}">
                <a16:creationId xmlns:a16="http://schemas.microsoft.com/office/drawing/2014/main" id="{1AF8345C-61CA-4D4A-852F-212B5A21213E}"/>
              </a:ext>
            </a:extLst>
          </p:cNvPr>
          <p:cNvSpPr txBox="1">
            <a:spLocks noChangeArrowheads="1"/>
          </p:cNvSpPr>
          <p:nvPr/>
        </p:nvSpPr>
        <p:spPr bwMode="auto">
          <a:xfrm>
            <a:off x="595853" y="2775465"/>
            <a:ext cx="8157175" cy="1200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　</a:t>
            </a:r>
            <a:r>
              <a:rPr lang="en-US" altLang="ja-JP" sz="1801" dirty="0">
                <a:latin typeface="Arial" panose="020B0604020202020204" pitchFamily="34" charset="0"/>
              </a:rPr>
              <a:t>GIS</a:t>
            </a:r>
            <a:r>
              <a:rPr lang="ja-JP" altLang="en-US" sz="1801" dirty="0">
                <a:latin typeface="Arial" panose="020B0604020202020204" pitchFamily="34" charset="0"/>
              </a:rPr>
              <a:t>の構築で整備した様々なデータを中心に、個人情報などを除いた公開して問題がないデータについて、ホームページ公開。</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テキストデータは座標付き</a:t>
            </a:r>
            <a:r>
              <a:rPr lang="en-US" altLang="ja-JP" sz="1801" dirty="0">
                <a:latin typeface="Arial" panose="020B0604020202020204" pitchFamily="34" charset="0"/>
              </a:rPr>
              <a:t>CSV</a:t>
            </a:r>
            <a:r>
              <a:rPr lang="ja-JP" altLang="en-US" sz="1801" dirty="0">
                <a:latin typeface="Arial" panose="020B0604020202020204" pitchFamily="34" charset="0"/>
              </a:rPr>
              <a:t>で、空間情報は</a:t>
            </a:r>
            <a:r>
              <a:rPr lang="en-US" altLang="ja-JP" sz="1801" dirty="0">
                <a:latin typeface="Arial" panose="020B0604020202020204" pitchFamily="34" charset="0"/>
              </a:rPr>
              <a:t>Shape</a:t>
            </a:r>
            <a:r>
              <a:rPr lang="ja-JP" altLang="en-US" sz="1801" dirty="0">
                <a:latin typeface="Arial" panose="020B0604020202020204" pitchFamily="34" charset="0"/>
              </a:rPr>
              <a:t>で公開。</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今後は、</a:t>
            </a:r>
            <a:r>
              <a:rPr lang="en-US" altLang="ja-JP" sz="1801" dirty="0">
                <a:latin typeface="Arial" panose="020B0604020202020204" pitchFamily="34" charset="0"/>
              </a:rPr>
              <a:t>XML</a:t>
            </a:r>
            <a:r>
              <a:rPr lang="ja-JP" altLang="en-US" sz="1801" dirty="0" err="1">
                <a:latin typeface="Arial" panose="020B0604020202020204" pitchFamily="34" charset="0"/>
              </a:rPr>
              <a:t>、</a:t>
            </a:r>
            <a:r>
              <a:rPr lang="en-US" altLang="ja-JP" sz="1801" dirty="0">
                <a:latin typeface="Arial" panose="020B0604020202020204" pitchFamily="34" charset="0"/>
              </a:rPr>
              <a:t>RDF</a:t>
            </a:r>
            <a:r>
              <a:rPr lang="ja-JP" altLang="en-US" sz="1801" dirty="0">
                <a:latin typeface="Arial" panose="020B0604020202020204" pitchFamily="34" charset="0"/>
              </a:rPr>
              <a:t>等も検討。</a:t>
            </a:r>
            <a:endParaRPr lang="en-US" altLang="ja-JP" sz="1801" dirty="0">
              <a:latin typeface="Arial" panose="020B0604020202020204" pitchFamily="34" charset="0"/>
            </a:endParaRPr>
          </a:p>
        </p:txBody>
      </p:sp>
      <p:sp>
        <p:nvSpPr>
          <p:cNvPr id="7172" name="テキスト ボックス 2">
            <a:extLst>
              <a:ext uri="{FF2B5EF4-FFF2-40B4-BE49-F238E27FC236}">
                <a16:creationId xmlns:a16="http://schemas.microsoft.com/office/drawing/2014/main" id="{0B293352-7361-47A2-A0CF-FE147887EFB8}"/>
              </a:ext>
            </a:extLst>
          </p:cNvPr>
          <p:cNvSpPr txBox="1">
            <a:spLocks noChangeArrowheads="1"/>
          </p:cNvSpPr>
          <p:nvPr/>
        </p:nvSpPr>
        <p:spPr bwMode="auto">
          <a:xfrm>
            <a:off x="1072388" y="3991336"/>
            <a:ext cx="7204103" cy="203222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平成</a:t>
            </a:r>
            <a:r>
              <a:rPr lang="en-US" altLang="ja-JP" sz="1801" dirty="0">
                <a:latin typeface="Arial" panose="020B0604020202020204" pitchFamily="34" charset="0"/>
              </a:rPr>
              <a:t>30</a:t>
            </a:r>
            <a:r>
              <a:rPr lang="ja-JP" altLang="en-US" sz="1801" dirty="0">
                <a:latin typeface="Arial" panose="020B0604020202020204" pitchFamily="34" charset="0"/>
              </a:rPr>
              <a:t>年</a:t>
            </a:r>
            <a:r>
              <a:rPr lang="en-US" altLang="ja-JP" sz="1801" dirty="0">
                <a:latin typeface="Arial" panose="020B0604020202020204" pitchFamily="34" charset="0"/>
              </a:rPr>
              <a:t>11</a:t>
            </a:r>
            <a:r>
              <a:rPr lang="ja-JP" altLang="en-US" sz="1801" dirty="0">
                <a:latin typeface="Arial" panose="020B0604020202020204" pitchFamily="34" charset="0"/>
              </a:rPr>
              <a:t>月現在、</a:t>
            </a:r>
            <a:r>
              <a:rPr lang="en-US" altLang="ja-JP" sz="1801" dirty="0">
                <a:latin typeface="Arial" panose="020B0604020202020204" pitchFamily="34" charset="0"/>
              </a:rPr>
              <a:t>49</a:t>
            </a:r>
            <a:r>
              <a:rPr lang="ja-JP" altLang="en-US" sz="1801" dirty="0">
                <a:latin typeface="Arial" panose="020B0604020202020204" pitchFamily="34" charset="0"/>
              </a:rPr>
              <a:t>データを公開</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主な公開データ</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・都市計画現況図</a:t>
            </a:r>
            <a:r>
              <a:rPr lang="en-US" altLang="ja-JP" sz="1801" dirty="0">
                <a:latin typeface="Arial" panose="020B0604020202020204" pitchFamily="34" charset="0"/>
              </a:rPr>
              <a:t>(</a:t>
            </a:r>
            <a:r>
              <a:rPr lang="ja-JP" altLang="en-US" sz="1801" dirty="0">
                <a:solidFill>
                  <a:srgbClr val="FF0000"/>
                </a:solidFill>
                <a:latin typeface="Arial" panose="020B0604020202020204" pitchFamily="34" charset="0"/>
              </a:rPr>
              <a:t>全国初</a:t>
            </a:r>
            <a:r>
              <a:rPr lang="en-US" altLang="ja-JP" sz="1801" dirty="0">
                <a:latin typeface="Arial" panose="020B0604020202020204" pitchFamily="34" charset="0"/>
              </a:rPr>
              <a:t>)</a:t>
            </a:r>
          </a:p>
          <a:p>
            <a:pPr>
              <a:spcBef>
                <a:spcPct val="0"/>
              </a:spcBef>
              <a:buFontTx/>
              <a:buNone/>
            </a:pPr>
            <a:r>
              <a:rPr lang="ja-JP" altLang="en-US" sz="1801" dirty="0">
                <a:latin typeface="Arial" panose="020B0604020202020204" pitchFamily="34" charset="0"/>
              </a:rPr>
              <a:t>・航空写真データ</a:t>
            </a:r>
            <a:r>
              <a:rPr lang="en-US" altLang="ja-JP" sz="1801" dirty="0">
                <a:latin typeface="Arial" panose="020B0604020202020204" pitchFamily="34" charset="0"/>
              </a:rPr>
              <a:t>(</a:t>
            </a:r>
            <a:r>
              <a:rPr lang="ja-JP" altLang="en-US" sz="1801" dirty="0">
                <a:solidFill>
                  <a:srgbClr val="FF0000"/>
                </a:solidFill>
                <a:latin typeface="Arial" panose="020B0604020202020204" pitchFamily="34" charset="0"/>
              </a:rPr>
              <a:t>全国初</a:t>
            </a:r>
            <a:r>
              <a:rPr lang="en-US" altLang="ja-JP" sz="1801" dirty="0">
                <a:latin typeface="Arial" panose="020B0604020202020204" pitchFamily="34" charset="0"/>
              </a:rPr>
              <a:t>)</a:t>
            </a:r>
            <a:r>
              <a:rPr lang="ja-JP" altLang="en-US" sz="1801" dirty="0">
                <a:latin typeface="Arial" panose="020B0604020202020204" pitchFamily="34" charset="0"/>
              </a:rPr>
              <a:t>も公開中！</a:t>
            </a:r>
            <a:endParaRPr lang="en-US" altLang="ja-JP" sz="1801" dirty="0">
              <a:latin typeface="Arial" panose="020B0604020202020204" pitchFamily="34" charset="0"/>
            </a:endParaRPr>
          </a:p>
          <a:p>
            <a:pPr>
              <a:spcBef>
                <a:spcPct val="0"/>
              </a:spcBef>
              <a:buFont typeface="Arial" panose="020B0604020202020204" pitchFamily="34" charset="0"/>
              <a:buNone/>
            </a:pPr>
            <a:r>
              <a:rPr lang="ja-JP" altLang="en-US" sz="1801" dirty="0">
                <a:latin typeface="Arial" panose="020B0604020202020204" pitchFamily="34" charset="0"/>
              </a:rPr>
              <a:t>・広報誌（</a:t>
            </a:r>
            <a:r>
              <a:rPr lang="en-US" altLang="ja-JP" sz="1801" dirty="0">
                <a:latin typeface="Arial" panose="020B0604020202020204" pitchFamily="34" charset="0"/>
              </a:rPr>
              <a:t>2014/7/11</a:t>
            </a:r>
            <a:r>
              <a:rPr lang="ja-JP" altLang="en-US" sz="1801" dirty="0">
                <a:latin typeface="Arial" panose="020B0604020202020204" pitchFamily="34" charset="0"/>
              </a:rPr>
              <a:t>）</a:t>
            </a:r>
            <a:endParaRPr lang="en-US" altLang="ja-JP" sz="1801" dirty="0">
              <a:latin typeface="Arial" panose="020B0604020202020204" pitchFamily="34" charset="0"/>
            </a:endParaRPr>
          </a:p>
          <a:p>
            <a:pPr>
              <a:spcBef>
                <a:spcPct val="0"/>
              </a:spcBef>
              <a:buFont typeface="Arial" panose="020B0604020202020204" pitchFamily="34" charset="0"/>
              <a:buNone/>
            </a:pPr>
            <a:r>
              <a:rPr lang="ja-JP" altLang="en-US" sz="1801" dirty="0">
                <a:latin typeface="Arial" panose="020B0604020202020204" pitchFamily="34" charset="0"/>
              </a:rPr>
              <a:t>・道南バス</a:t>
            </a:r>
            <a:r>
              <a:rPr lang="en-US" altLang="ja-JP" sz="1801" dirty="0">
                <a:latin typeface="Arial" panose="020B0604020202020204" pitchFamily="34" charset="0"/>
              </a:rPr>
              <a:t>(</a:t>
            </a:r>
            <a:r>
              <a:rPr lang="ja-JP" altLang="en-US" sz="1801" dirty="0">
                <a:latin typeface="Arial" panose="020B0604020202020204" pitchFamily="34" charset="0"/>
              </a:rPr>
              <a:t>民間</a:t>
            </a:r>
            <a:r>
              <a:rPr lang="en-US" altLang="ja-JP" sz="1801" dirty="0">
                <a:latin typeface="Arial" panose="020B0604020202020204" pitchFamily="34" charset="0"/>
              </a:rPr>
              <a:t>)</a:t>
            </a:r>
            <a:r>
              <a:rPr lang="ja-JP" altLang="en-US" sz="1801" dirty="0">
                <a:latin typeface="Arial" panose="020B0604020202020204" pitchFamily="34" charset="0"/>
              </a:rPr>
              <a:t>の時刻表（</a:t>
            </a:r>
            <a:r>
              <a:rPr lang="en-US" altLang="ja-JP" sz="1801" dirty="0">
                <a:latin typeface="Arial" panose="020B0604020202020204" pitchFamily="34" charset="0"/>
              </a:rPr>
              <a:t>2015/1/13</a:t>
            </a:r>
            <a:r>
              <a:rPr lang="ja-JP" altLang="en-US" sz="1801" dirty="0">
                <a:latin typeface="Arial" panose="020B0604020202020204" pitchFamily="34" charset="0"/>
              </a:rPr>
              <a:t>）</a:t>
            </a:r>
            <a:endParaRPr lang="en-US" altLang="ja-JP" sz="1801" dirty="0">
              <a:latin typeface="Arial" panose="020B0604020202020204" pitchFamily="34" charset="0"/>
            </a:endParaRPr>
          </a:p>
          <a:p>
            <a:pPr>
              <a:spcBef>
                <a:spcPct val="0"/>
              </a:spcBef>
              <a:buNone/>
            </a:pPr>
            <a:r>
              <a:rPr lang="ja-JP" altLang="en-US" sz="1801" dirty="0">
                <a:latin typeface="Arial" panose="020B0604020202020204" pitchFamily="34" charset="0"/>
              </a:rPr>
              <a:t>・地番図</a:t>
            </a:r>
            <a:r>
              <a:rPr lang="en-US" altLang="ja-JP" sz="1801" dirty="0">
                <a:latin typeface="Arial" panose="020B0604020202020204" pitchFamily="34" charset="0"/>
              </a:rPr>
              <a:t>(</a:t>
            </a:r>
            <a:r>
              <a:rPr lang="ja-JP" altLang="en-US" sz="1801" dirty="0">
                <a:solidFill>
                  <a:srgbClr val="FF0000"/>
                </a:solidFill>
                <a:latin typeface="Arial" panose="020B0604020202020204" pitchFamily="34" charset="0"/>
              </a:rPr>
              <a:t>全国初</a:t>
            </a:r>
            <a:r>
              <a:rPr lang="en-US" altLang="ja-JP" sz="1801" dirty="0">
                <a:latin typeface="Arial" panose="020B0604020202020204" pitchFamily="34" charset="0"/>
              </a:rPr>
              <a:t>)(2015/7/10)</a:t>
            </a:r>
          </a:p>
        </p:txBody>
      </p:sp>
      <p:sp>
        <p:nvSpPr>
          <p:cNvPr id="7173" name="テキスト ボックス 2">
            <a:extLst>
              <a:ext uri="{FF2B5EF4-FFF2-40B4-BE49-F238E27FC236}">
                <a16:creationId xmlns:a16="http://schemas.microsoft.com/office/drawing/2014/main" id="{DF0D598C-17C3-4523-A1BD-F694F13232EC}"/>
              </a:ext>
            </a:extLst>
          </p:cNvPr>
          <p:cNvSpPr txBox="1">
            <a:spLocks noChangeArrowheads="1"/>
          </p:cNvSpPr>
          <p:nvPr/>
        </p:nvSpPr>
        <p:spPr bwMode="auto">
          <a:xfrm>
            <a:off x="308382" y="909642"/>
            <a:ext cx="6554646" cy="370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a:latin typeface="Arial" panose="020B0604020202020204" pitchFamily="34" charset="0"/>
              </a:rPr>
              <a:t>●室蘭市が考えるオープンデータは・・・</a:t>
            </a:r>
          </a:p>
        </p:txBody>
      </p:sp>
      <p:sp>
        <p:nvSpPr>
          <p:cNvPr id="7174" name="テキスト ボックス 2">
            <a:extLst>
              <a:ext uri="{FF2B5EF4-FFF2-40B4-BE49-F238E27FC236}">
                <a16:creationId xmlns:a16="http://schemas.microsoft.com/office/drawing/2014/main" id="{0EF4F459-2AD2-4FAC-8B89-2011AFE81336}"/>
              </a:ext>
            </a:extLst>
          </p:cNvPr>
          <p:cNvSpPr txBox="1">
            <a:spLocks noChangeArrowheads="1"/>
          </p:cNvSpPr>
          <p:nvPr/>
        </p:nvSpPr>
        <p:spPr bwMode="auto">
          <a:xfrm>
            <a:off x="595853" y="1209748"/>
            <a:ext cx="8157175" cy="924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・データの公開に際し、</a:t>
            </a:r>
            <a:r>
              <a:rPr lang="ja-JP" altLang="en-US" sz="1801" b="1" dirty="0">
                <a:solidFill>
                  <a:srgbClr val="FF0000"/>
                </a:solidFill>
                <a:latin typeface="Arial" panose="020B0604020202020204" pitchFamily="34" charset="0"/>
              </a:rPr>
              <a:t>手間、費用をかけない</a:t>
            </a:r>
            <a:r>
              <a:rPr lang="ja-JP" altLang="en-US" sz="1801" dirty="0">
                <a:latin typeface="Arial" panose="020B0604020202020204" pitchFamily="34" charset="0"/>
              </a:rPr>
              <a:t>！</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→データのチェックはしない。利用者責任で！</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→公開のためのデータ修正もしない。</a:t>
            </a:r>
            <a:endParaRPr lang="en-US" altLang="ja-JP" sz="1801" dirty="0">
              <a:latin typeface="Arial" panose="020B0604020202020204" pitchFamily="34" charset="0"/>
            </a:endParaRPr>
          </a:p>
        </p:txBody>
      </p:sp>
      <p:sp>
        <p:nvSpPr>
          <p:cNvPr id="7175" name="テキスト ボックス 2">
            <a:extLst>
              <a:ext uri="{FF2B5EF4-FFF2-40B4-BE49-F238E27FC236}">
                <a16:creationId xmlns:a16="http://schemas.microsoft.com/office/drawing/2014/main" id="{D7763957-F562-4A98-A822-8200996169DF}"/>
              </a:ext>
            </a:extLst>
          </p:cNvPr>
          <p:cNvSpPr txBox="1">
            <a:spLocks noChangeArrowheads="1"/>
          </p:cNvSpPr>
          <p:nvPr/>
        </p:nvSpPr>
        <p:spPr bwMode="auto">
          <a:xfrm>
            <a:off x="308382" y="2422209"/>
            <a:ext cx="6554646" cy="37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●公開しているデータは・・・</a:t>
            </a:r>
          </a:p>
        </p:txBody>
      </p:sp>
      <p:pic>
        <p:nvPicPr>
          <p:cNvPr id="7176" name="Picture 11" descr="BY">
            <a:extLst>
              <a:ext uri="{FF2B5EF4-FFF2-40B4-BE49-F238E27FC236}">
                <a16:creationId xmlns:a16="http://schemas.microsoft.com/office/drawing/2014/main" id="{D6633C6A-27FB-4CF5-BDC4-7CEA86B45D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07A83ABF-A082-428B-B0C2-D697B376FFF9}"/>
              </a:ext>
            </a:extLst>
          </p:cNvPr>
          <p:cNvSpPr txBox="1">
            <a:spLocks noChangeArrowheads="1"/>
          </p:cNvSpPr>
          <p:nvPr/>
        </p:nvSpPr>
        <p:spPr bwMode="auto">
          <a:xfrm>
            <a:off x="611735" y="2134101"/>
            <a:ext cx="7852234"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6600" b="1" dirty="0">
                <a:latin typeface="Arial" panose="020B0604020202020204" pitchFamily="34" charset="0"/>
              </a:rPr>
              <a:t>オープンデータで</a:t>
            </a:r>
            <a:r>
              <a:rPr lang="en-US" altLang="ja-JP" sz="6600" b="1" dirty="0">
                <a:latin typeface="Arial" panose="020B0604020202020204" pitchFamily="34" charset="0"/>
              </a:rPr>
              <a:t/>
            </a:r>
            <a:br>
              <a:rPr lang="en-US" altLang="ja-JP" sz="6600" b="1" dirty="0">
                <a:latin typeface="Arial" panose="020B0604020202020204" pitchFamily="34" charset="0"/>
              </a:rPr>
            </a:br>
            <a:r>
              <a:rPr lang="ja-JP" altLang="en-US" sz="6600" b="1" dirty="0">
                <a:latin typeface="Arial" panose="020B0604020202020204" pitchFamily="34" charset="0"/>
              </a:rPr>
              <a:t>何ができる？</a:t>
            </a:r>
          </a:p>
        </p:txBody>
      </p:sp>
      <p:pic>
        <p:nvPicPr>
          <p:cNvPr id="3" name="Picture 11" descr="BY">
            <a:extLst>
              <a:ext uri="{FF2B5EF4-FFF2-40B4-BE49-F238E27FC236}">
                <a16:creationId xmlns:a16="http://schemas.microsoft.com/office/drawing/2014/main" id="{AE12D830-97DF-488F-8571-A0259572DC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08099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6">
            <a:extLst>
              <a:ext uri="{FF2B5EF4-FFF2-40B4-BE49-F238E27FC236}">
                <a16:creationId xmlns:a16="http://schemas.microsoft.com/office/drawing/2014/main" id="{E2916E6A-DA41-4C28-89E4-5377FA0CB033}"/>
              </a:ext>
            </a:extLst>
          </p:cNvPr>
          <p:cNvSpPr txBox="1">
            <a:spLocks noChangeArrowheads="1"/>
          </p:cNvSpPr>
          <p:nvPr/>
        </p:nvSpPr>
        <p:spPr bwMode="auto">
          <a:xfrm>
            <a:off x="972264" y="189000"/>
            <a:ext cx="3818117"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en-US" altLang="ja-JP" sz="2801" b="1">
                <a:solidFill>
                  <a:schemeClr val="accent2"/>
                </a:solidFill>
                <a:latin typeface="Arial" panose="020B0604020202020204" pitchFamily="34" charset="0"/>
              </a:rPr>
              <a:t>Code for X</a:t>
            </a:r>
            <a:endParaRPr lang="ja-JP" altLang="en-US" sz="2801" b="1">
              <a:solidFill>
                <a:schemeClr val="accent2"/>
              </a:solidFill>
              <a:latin typeface="Arial" panose="020B0604020202020204" pitchFamily="34" charset="0"/>
            </a:endParaRPr>
          </a:p>
        </p:txBody>
      </p:sp>
      <p:sp>
        <p:nvSpPr>
          <p:cNvPr id="7171" name="Text Box 6">
            <a:extLst>
              <a:ext uri="{FF2B5EF4-FFF2-40B4-BE49-F238E27FC236}">
                <a16:creationId xmlns:a16="http://schemas.microsoft.com/office/drawing/2014/main" id="{8CC98936-B4CC-44D2-938C-85B3CCEED9A3}"/>
              </a:ext>
            </a:extLst>
          </p:cNvPr>
          <p:cNvSpPr txBox="1">
            <a:spLocks noChangeArrowheads="1"/>
          </p:cNvSpPr>
          <p:nvPr/>
        </p:nvSpPr>
        <p:spPr bwMode="auto">
          <a:xfrm>
            <a:off x="940499" y="1518352"/>
            <a:ext cx="5147470" cy="52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a:latin typeface="Arial" panose="020B0604020202020204" pitchFamily="34" charset="0"/>
              </a:rPr>
              <a:t>・全国各地に</a:t>
            </a:r>
            <a:r>
              <a:rPr lang="en-US" altLang="ja-JP" sz="2801" b="1">
                <a:latin typeface="Arial" panose="020B0604020202020204" pitchFamily="34" charset="0"/>
              </a:rPr>
              <a:t>Code for X</a:t>
            </a:r>
            <a:r>
              <a:rPr lang="ja-JP" altLang="en-US" sz="2801" b="1">
                <a:latin typeface="Arial" panose="020B0604020202020204" pitchFamily="34" charset="0"/>
              </a:rPr>
              <a:t>が誕生</a:t>
            </a:r>
          </a:p>
        </p:txBody>
      </p:sp>
      <p:sp>
        <p:nvSpPr>
          <p:cNvPr id="7172" name="Text Box 6">
            <a:extLst>
              <a:ext uri="{FF2B5EF4-FFF2-40B4-BE49-F238E27FC236}">
                <a16:creationId xmlns:a16="http://schemas.microsoft.com/office/drawing/2014/main" id="{2A32117B-2181-4357-9285-586ABFCE725D}"/>
              </a:ext>
            </a:extLst>
          </p:cNvPr>
          <p:cNvSpPr txBox="1">
            <a:spLocks noChangeArrowheads="1"/>
          </p:cNvSpPr>
          <p:nvPr/>
        </p:nvSpPr>
        <p:spPr bwMode="auto">
          <a:xfrm>
            <a:off x="940499" y="3267000"/>
            <a:ext cx="5147470"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a:latin typeface="Arial" panose="020B0604020202020204" pitchFamily="34" charset="0"/>
              </a:rPr>
              <a:t>・シビックテック</a:t>
            </a:r>
          </a:p>
        </p:txBody>
      </p:sp>
      <p:sp>
        <p:nvSpPr>
          <p:cNvPr id="7173" name="Text Box 6">
            <a:extLst>
              <a:ext uri="{FF2B5EF4-FFF2-40B4-BE49-F238E27FC236}">
                <a16:creationId xmlns:a16="http://schemas.microsoft.com/office/drawing/2014/main" id="{D91F9588-F68B-466F-9E71-4C4648288A2D}"/>
              </a:ext>
            </a:extLst>
          </p:cNvPr>
          <p:cNvSpPr txBox="1">
            <a:spLocks noChangeArrowheads="1"/>
          </p:cNvSpPr>
          <p:nvPr/>
        </p:nvSpPr>
        <p:spPr bwMode="auto">
          <a:xfrm>
            <a:off x="919853" y="2455411"/>
            <a:ext cx="7741057"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a:latin typeface="Arial" panose="020B0604020202020204" pitchFamily="34" charset="0"/>
              </a:rPr>
              <a:t>・住民自らが、地域の課題を</a:t>
            </a:r>
            <a:r>
              <a:rPr lang="en-US" altLang="ja-JP" sz="2801" b="1">
                <a:latin typeface="Arial" panose="020B0604020202020204" pitchFamily="34" charset="0"/>
              </a:rPr>
              <a:t>IT</a:t>
            </a:r>
            <a:r>
              <a:rPr lang="ja-JP" altLang="en-US" sz="2801" b="1">
                <a:latin typeface="Arial" panose="020B0604020202020204" pitchFamily="34" charset="0"/>
              </a:rPr>
              <a:t>を使って解決する</a:t>
            </a:r>
          </a:p>
        </p:txBody>
      </p:sp>
      <p:pic>
        <p:nvPicPr>
          <p:cNvPr id="7174" name="Picture 11" descr="BY">
            <a:extLst>
              <a:ext uri="{FF2B5EF4-FFF2-40B4-BE49-F238E27FC236}">
                <a16:creationId xmlns:a16="http://schemas.microsoft.com/office/drawing/2014/main" id="{71A90CC3-DF9F-4E65-89B6-588199BB9B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404423"/>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4274098"/>
      </p:ext>
    </p:extLst>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プレースホルダー 2"/>
          <p:cNvSpPr>
            <a:spLocks noGrp="1"/>
          </p:cNvSpPr>
          <p:nvPr>
            <p:ph sz="quarter" idx="1"/>
          </p:nvPr>
        </p:nvSpPr>
        <p:spPr>
          <a:xfrm>
            <a:off x="971977" y="189001"/>
            <a:ext cx="3097901" cy="524124"/>
          </a:xfrm>
          <a:noFill/>
          <a:ln w="25400" cap="flat" cmpd="sng" algn="ctr">
            <a:noFill/>
            <a:prstDash val="solid"/>
            <a:round/>
          </a:ln>
        </p:spPr>
        <p:txBody>
          <a:bodyPr vert="horz" wrap="square" lIns="89994" tIns="46783" rIns="89994" bIns="46783" anchor="t">
            <a:noAutofit/>
          </a:bodyPr>
          <a:lstStyle/>
          <a:p>
            <a:pPr marL="0" lvl="0" indent="0" algn="l" defTabSz="900111">
              <a:lnSpc>
                <a:spcPct val="100000"/>
              </a:lnSpc>
              <a:spcBef>
                <a:spcPct val="50000"/>
              </a:spcBef>
              <a:spcAft>
                <a:spcPct val="0"/>
              </a:spcAft>
              <a:buClr>
                <a:srgbClr val="000000">
                  <a:alpha val="100000"/>
                </a:srgbClr>
              </a:buClr>
              <a:buSzPct val="100000"/>
              <a:buNone/>
            </a:pPr>
            <a:r>
              <a:rPr lang="ja-JP" altLang="en-US" sz="2800" b="1" i="0" spc="5">
                <a:solidFill>
                  <a:schemeClr val="accent2"/>
                </a:solidFill>
              </a:rPr>
              <a:t>ブラタモリ</a:t>
            </a:r>
          </a:p>
        </p:txBody>
      </p:sp>
      <p:sp>
        <p:nvSpPr>
          <p:cNvPr id="3" name="テキスト ボックス 2">
            <a:extLst>
              <a:ext uri="{FF2B5EF4-FFF2-40B4-BE49-F238E27FC236}">
                <a16:creationId xmlns:a16="http://schemas.microsoft.com/office/drawing/2014/main" id="{AA88574B-1B19-416B-817F-457640806C41}"/>
              </a:ext>
            </a:extLst>
          </p:cNvPr>
          <p:cNvSpPr txBox="1"/>
          <p:nvPr/>
        </p:nvSpPr>
        <p:spPr>
          <a:xfrm>
            <a:off x="7414089" y="5853257"/>
            <a:ext cx="1595309" cy="276999"/>
          </a:xfrm>
          <a:prstGeom prst="rect">
            <a:avLst/>
          </a:prstGeom>
          <a:noFill/>
        </p:spPr>
        <p:txBody>
          <a:bodyPr wrap="none" rtlCol="0">
            <a:spAutoFit/>
          </a:bodyPr>
          <a:lstStyle/>
          <a:p>
            <a:r>
              <a:rPr kumimoji="1" lang="en-US" altLang="ja-JP" sz="1200" dirty="0"/>
              <a:t>NHK</a:t>
            </a:r>
            <a:r>
              <a:rPr kumimoji="1" lang="ja-JP" altLang="en-US" sz="1200" dirty="0"/>
              <a:t>ホームページより</a:t>
            </a:r>
            <a:endParaRPr kumimoji="1" lang="en-US" altLang="ja-JP" sz="1200" dirty="0"/>
          </a:p>
        </p:txBody>
      </p:sp>
      <p:sp>
        <p:nvSpPr>
          <p:cNvPr id="5" name="正方形/長方形 4">
            <a:extLst>
              <a:ext uri="{FF2B5EF4-FFF2-40B4-BE49-F238E27FC236}">
                <a16:creationId xmlns:a16="http://schemas.microsoft.com/office/drawing/2014/main" id="{04CAD749-9ED1-4D22-BBCD-8BBE8B18EDF5}"/>
              </a:ext>
            </a:extLst>
          </p:cNvPr>
          <p:cNvSpPr/>
          <p:nvPr/>
        </p:nvSpPr>
        <p:spPr>
          <a:xfrm>
            <a:off x="684923" y="1269777"/>
            <a:ext cx="7778916" cy="41775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4000" dirty="0">
                <a:solidFill>
                  <a:schemeClr val="tx1"/>
                </a:solidFill>
              </a:rPr>
              <a:t>Photo</a:t>
            </a:r>
            <a:endParaRPr kumimoji="1" lang="ja-JP" altLang="en-US" sz="4000" dirty="0">
              <a:solidFill>
                <a:schemeClr val="tx1"/>
              </a:solidFill>
            </a:endParaRPr>
          </a:p>
        </p:txBody>
      </p:sp>
    </p:spTree>
  </p:cSld>
  <p:clrMapOvr>
    <a:masterClrMapping/>
  </p:clrMapOvr>
  <p:transition spd="slow">
    <p:cove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6">
            <a:extLst>
              <a:ext uri="{FF2B5EF4-FFF2-40B4-BE49-F238E27FC236}">
                <a16:creationId xmlns:a16="http://schemas.microsoft.com/office/drawing/2014/main" id="{158ABBD0-D582-41C6-8700-F464E5C12523}"/>
              </a:ext>
            </a:extLst>
          </p:cNvPr>
          <p:cNvSpPr txBox="1">
            <a:spLocks noChangeArrowheads="1"/>
          </p:cNvSpPr>
          <p:nvPr/>
        </p:nvSpPr>
        <p:spPr bwMode="auto">
          <a:xfrm>
            <a:off x="972264" y="189000"/>
            <a:ext cx="3818117"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en-US" altLang="ja-JP" sz="2801" b="1">
                <a:solidFill>
                  <a:schemeClr val="accent2"/>
                </a:solidFill>
                <a:latin typeface="Arial" panose="020B0604020202020204" pitchFamily="34" charset="0"/>
              </a:rPr>
              <a:t>Code for Sapporo</a:t>
            </a:r>
            <a:endParaRPr lang="ja-JP" altLang="en-US" sz="2801" b="1">
              <a:solidFill>
                <a:schemeClr val="accent2"/>
              </a:solidFill>
              <a:latin typeface="Arial" panose="020B0604020202020204" pitchFamily="34" charset="0"/>
            </a:endParaRPr>
          </a:p>
        </p:txBody>
      </p:sp>
      <p:sp>
        <p:nvSpPr>
          <p:cNvPr id="8195" name="Text Box 6">
            <a:extLst>
              <a:ext uri="{FF2B5EF4-FFF2-40B4-BE49-F238E27FC236}">
                <a16:creationId xmlns:a16="http://schemas.microsoft.com/office/drawing/2014/main" id="{8BA6B02A-3AD1-4FDD-AC8B-4EDD71E56E0A}"/>
              </a:ext>
            </a:extLst>
          </p:cNvPr>
          <p:cNvSpPr txBox="1">
            <a:spLocks noChangeArrowheads="1"/>
          </p:cNvSpPr>
          <p:nvPr/>
        </p:nvSpPr>
        <p:spPr bwMode="auto">
          <a:xfrm>
            <a:off x="756264" y="1053000"/>
            <a:ext cx="7852234" cy="2247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 typeface="Arial" panose="020B0604020202020204" pitchFamily="34" charset="0"/>
              <a:buNone/>
            </a:pPr>
            <a:r>
              <a:rPr lang="ja-JP" altLang="en-US" sz="2801" b="1">
                <a:latin typeface="Arial" panose="020B0604020202020204" pitchFamily="34" charset="0"/>
              </a:rPr>
              <a:t>・お父さんやお母さんの負担を少しでも軽くしたい、と「さっぽろ保育園マップ」を開発</a:t>
            </a:r>
            <a:endParaRPr lang="en-US" altLang="ja-JP" sz="2801" b="1">
              <a:latin typeface="Arial" panose="020B0604020202020204" pitchFamily="34" charset="0"/>
            </a:endParaRPr>
          </a:p>
          <a:p>
            <a:pPr eaLnBrk="1" hangingPunct="1">
              <a:spcBef>
                <a:spcPct val="50000"/>
              </a:spcBef>
              <a:buFontTx/>
              <a:buNone/>
            </a:pPr>
            <a:r>
              <a:rPr lang="ja-JP" altLang="en-US" sz="2801" b="1">
                <a:latin typeface="Arial" panose="020B0604020202020204" pitchFamily="34" charset="0"/>
              </a:rPr>
              <a:t>・多くのコンテストで受賞</a:t>
            </a:r>
            <a:endParaRPr lang="en-US" altLang="ja-JP" sz="2801" b="1">
              <a:latin typeface="Arial" panose="020B0604020202020204" pitchFamily="34" charset="0"/>
            </a:endParaRPr>
          </a:p>
          <a:p>
            <a:pPr eaLnBrk="1" hangingPunct="1">
              <a:spcBef>
                <a:spcPct val="50000"/>
              </a:spcBef>
              <a:buFontTx/>
              <a:buNone/>
            </a:pPr>
            <a:r>
              <a:rPr lang="ja-JP" altLang="en-US" sz="2801" b="1">
                <a:latin typeface="Arial" panose="020B0604020202020204" pitchFamily="34" charset="0"/>
              </a:rPr>
              <a:t>・全国に広がり、各地域版が多数</a:t>
            </a:r>
            <a:endParaRPr lang="en-US" altLang="ja-JP" sz="2801" b="1">
              <a:latin typeface="Arial" panose="020B0604020202020204" pitchFamily="34" charset="0"/>
            </a:endParaRPr>
          </a:p>
        </p:txBody>
      </p:sp>
      <p:pic>
        <p:nvPicPr>
          <p:cNvPr id="8196" name="Picture 2">
            <a:extLst>
              <a:ext uri="{FF2B5EF4-FFF2-40B4-BE49-F238E27FC236}">
                <a16:creationId xmlns:a16="http://schemas.microsoft.com/office/drawing/2014/main" id="{E55694B6-7ABE-495E-94F8-7CB7D19399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4794" y="3327352"/>
            <a:ext cx="6327528" cy="3519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11" descr="BY">
            <a:extLst>
              <a:ext uri="{FF2B5EF4-FFF2-40B4-BE49-F238E27FC236}">
                <a16:creationId xmlns:a16="http://schemas.microsoft.com/office/drawing/2014/main" id="{9932C630-C652-4B3F-8AE9-084FB9F2C9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00" y="634341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76094"/>
      </p:ext>
    </p:extLst>
  </p:cSld>
  <p:clrMapOvr>
    <a:masterClrMapping/>
  </p:clrMapOvr>
  <p:transition spd="slow">
    <p:cove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6">
            <a:extLst>
              <a:ext uri="{FF2B5EF4-FFF2-40B4-BE49-F238E27FC236}">
                <a16:creationId xmlns:a16="http://schemas.microsoft.com/office/drawing/2014/main" id="{9BF3582A-9559-46BC-93DE-4680528C03E8}"/>
              </a:ext>
            </a:extLst>
          </p:cNvPr>
          <p:cNvSpPr txBox="1">
            <a:spLocks noChangeArrowheads="1"/>
          </p:cNvSpPr>
          <p:nvPr/>
        </p:nvSpPr>
        <p:spPr bwMode="auto">
          <a:xfrm>
            <a:off x="972264" y="189000"/>
            <a:ext cx="4898117"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オープンデータの活用例</a:t>
            </a:r>
          </a:p>
        </p:txBody>
      </p:sp>
      <p:pic>
        <p:nvPicPr>
          <p:cNvPr id="8195" name="Picture 2" descr="http://5374.jp/images/5374_image_630-crop-u1336.png">
            <a:extLst>
              <a:ext uri="{FF2B5EF4-FFF2-40B4-BE49-F238E27FC236}">
                <a16:creationId xmlns:a16="http://schemas.microsoft.com/office/drawing/2014/main" id="{7EFF199B-5451-4A61-B2CD-09E25018A7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1323" y="908470"/>
            <a:ext cx="6344999" cy="374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テキスト ボックス 2">
            <a:extLst>
              <a:ext uri="{FF2B5EF4-FFF2-40B4-BE49-F238E27FC236}">
                <a16:creationId xmlns:a16="http://schemas.microsoft.com/office/drawing/2014/main" id="{308EB77B-497A-4EA7-BF1C-2708F6A599A3}"/>
              </a:ext>
            </a:extLst>
          </p:cNvPr>
          <p:cNvSpPr txBox="1">
            <a:spLocks noChangeArrowheads="1"/>
          </p:cNvSpPr>
          <p:nvPr/>
        </p:nvSpPr>
        <p:spPr bwMode="auto">
          <a:xfrm>
            <a:off x="2995676" y="898941"/>
            <a:ext cx="2355353" cy="370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a:latin typeface="Arial" panose="020B0604020202020204" pitchFamily="34" charset="0"/>
              </a:rPr>
              <a:t>●５３７４（ゴミナシ）</a:t>
            </a:r>
          </a:p>
        </p:txBody>
      </p:sp>
      <p:sp>
        <p:nvSpPr>
          <p:cNvPr id="8197" name="テキスト ボックス 2">
            <a:extLst>
              <a:ext uri="{FF2B5EF4-FFF2-40B4-BE49-F238E27FC236}">
                <a16:creationId xmlns:a16="http://schemas.microsoft.com/office/drawing/2014/main" id="{492C2C62-6491-4B39-B022-0D1DF932989F}"/>
              </a:ext>
            </a:extLst>
          </p:cNvPr>
          <p:cNvSpPr txBox="1">
            <a:spLocks noChangeArrowheads="1"/>
          </p:cNvSpPr>
          <p:nvPr/>
        </p:nvSpPr>
        <p:spPr bwMode="auto">
          <a:xfrm>
            <a:off x="3853323" y="1897941"/>
            <a:ext cx="5619175" cy="64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a:latin typeface="Arial" panose="020B0604020202020204" pitchFamily="34" charset="0"/>
              </a:rPr>
              <a:t>●むろらん保育園マップ　</a:t>
            </a:r>
            <a:r>
              <a:rPr lang="en-US" altLang="ja-JP" sz="1801">
                <a:latin typeface="Arial" panose="020B0604020202020204" pitchFamily="34" charset="0"/>
              </a:rPr>
              <a:t> https://muroran.github.io/papamama/index.html</a:t>
            </a:r>
            <a:endParaRPr lang="ja-JP" altLang="en-US" sz="1801">
              <a:latin typeface="Arial" panose="020B0604020202020204" pitchFamily="34" charset="0"/>
            </a:endParaRPr>
          </a:p>
        </p:txBody>
      </p:sp>
      <p:sp>
        <p:nvSpPr>
          <p:cNvPr id="8198" name="テキスト ボックス 2">
            <a:extLst>
              <a:ext uri="{FF2B5EF4-FFF2-40B4-BE49-F238E27FC236}">
                <a16:creationId xmlns:a16="http://schemas.microsoft.com/office/drawing/2014/main" id="{8EE1122B-F000-4F8C-AD38-AACC61563ED3}"/>
              </a:ext>
            </a:extLst>
          </p:cNvPr>
          <p:cNvSpPr txBox="1">
            <a:spLocks noChangeArrowheads="1"/>
          </p:cNvSpPr>
          <p:nvPr/>
        </p:nvSpPr>
        <p:spPr bwMode="auto">
          <a:xfrm>
            <a:off x="3278382" y="1235646"/>
            <a:ext cx="4826647" cy="370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801">
                <a:latin typeface="Arial" panose="020B0604020202020204" pitchFamily="34" charset="0"/>
              </a:rPr>
              <a:t>http://muroran.5374.jp</a:t>
            </a:r>
            <a:r>
              <a:rPr lang="ja-JP" altLang="en-US" sz="1801">
                <a:latin typeface="Arial" panose="020B0604020202020204" pitchFamily="34" charset="0"/>
              </a:rPr>
              <a:t>　（室蘭版</a:t>
            </a:r>
            <a:r>
              <a:rPr lang="en-US" altLang="ja-JP" sz="1801">
                <a:latin typeface="Arial" panose="020B0604020202020204" pitchFamily="34" charset="0"/>
              </a:rPr>
              <a:t>5374</a:t>
            </a:r>
            <a:r>
              <a:rPr lang="ja-JP" altLang="en-US" sz="1801">
                <a:latin typeface="Arial" panose="020B0604020202020204" pitchFamily="34" charset="0"/>
              </a:rPr>
              <a:t>）</a:t>
            </a:r>
          </a:p>
        </p:txBody>
      </p:sp>
      <p:pic>
        <p:nvPicPr>
          <p:cNvPr id="8199" name="Picture 11" descr="BY">
            <a:extLst>
              <a:ext uri="{FF2B5EF4-FFF2-40B4-BE49-F238E27FC236}">
                <a16:creationId xmlns:a16="http://schemas.microsoft.com/office/drawing/2014/main" id="{EDC0DD30-E763-4131-AFB2-7905395200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7792" y="634341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図 1">
            <a:extLst>
              <a:ext uri="{FF2B5EF4-FFF2-40B4-BE49-F238E27FC236}">
                <a16:creationId xmlns:a16="http://schemas.microsoft.com/office/drawing/2014/main" id="{4A4E5E33-4C0F-4448-B260-AFB4D0466E9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90912" y="2566588"/>
            <a:ext cx="7567939" cy="3529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6">
            <a:extLst>
              <a:ext uri="{FF2B5EF4-FFF2-40B4-BE49-F238E27FC236}">
                <a16:creationId xmlns:a16="http://schemas.microsoft.com/office/drawing/2014/main" id="{65C0CF35-6C5C-492E-AEB4-C10DCD219FE8}"/>
              </a:ext>
            </a:extLst>
          </p:cNvPr>
          <p:cNvSpPr txBox="1">
            <a:spLocks noChangeArrowheads="1"/>
          </p:cNvSpPr>
          <p:nvPr/>
        </p:nvSpPr>
        <p:spPr bwMode="auto">
          <a:xfrm>
            <a:off x="972264" y="189000"/>
            <a:ext cx="4898117"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a:solidFill>
                  <a:schemeClr val="accent2"/>
                </a:solidFill>
                <a:latin typeface="Arial" panose="020B0604020202020204" pitchFamily="34" charset="0"/>
              </a:rPr>
              <a:t>オープンデータの活用例</a:t>
            </a:r>
          </a:p>
        </p:txBody>
      </p:sp>
      <p:sp>
        <p:nvSpPr>
          <p:cNvPr id="27651" name="テキスト ボックス 2">
            <a:extLst>
              <a:ext uri="{FF2B5EF4-FFF2-40B4-BE49-F238E27FC236}">
                <a16:creationId xmlns:a16="http://schemas.microsoft.com/office/drawing/2014/main" id="{CC5CEC89-EE7C-4A81-A9C0-97182E4752D2}"/>
              </a:ext>
            </a:extLst>
          </p:cNvPr>
          <p:cNvSpPr txBox="1">
            <a:spLocks noChangeArrowheads="1"/>
          </p:cNvSpPr>
          <p:nvPr/>
        </p:nvSpPr>
        <p:spPr bwMode="auto">
          <a:xfrm>
            <a:off x="2746323" y="1132412"/>
            <a:ext cx="6077651" cy="6465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●マイ広報紙（（一社）オープン・コーポレイツ・ジャパン）</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a:t>
            </a:r>
            <a:r>
              <a:rPr lang="en-US" altLang="ja-JP" sz="1801" dirty="0">
                <a:latin typeface="Arial" panose="020B0604020202020204" pitchFamily="34" charset="0"/>
              </a:rPr>
              <a:t>https://muroran.mykoho.jp/</a:t>
            </a:r>
            <a:endParaRPr lang="ja-JP" altLang="en-US" sz="1801" dirty="0">
              <a:latin typeface="Arial" panose="020B0604020202020204" pitchFamily="34" charset="0"/>
            </a:endParaRPr>
          </a:p>
        </p:txBody>
      </p:sp>
      <p:pic>
        <p:nvPicPr>
          <p:cNvPr id="27652" name="図 1">
            <a:extLst>
              <a:ext uri="{FF2B5EF4-FFF2-40B4-BE49-F238E27FC236}">
                <a16:creationId xmlns:a16="http://schemas.microsoft.com/office/drawing/2014/main" id="{27342A8F-5F96-4F48-A078-94656084E0E2}"/>
              </a:ext>
            </a:extLst>
          </p:cNvPr>
          <p:cNvPicPr>
            <a:picLocks noChangeAspect="1"/>
          </p:cNvPicPr>
          <p:nvPr/>
        </p:nvPicPr>
        <p:blipFill>
          <a:blip r:embed="rId2" cstate="print">
            <a:extLst>
              <a:ext uri="{28A0092B-C50C-407E-A947-70E740481C1C}">
                <a14:useLocalDpi xmlns:a14="http://schemas.microsoft.com/office/drawing/2010/main" val="0"/>
              </a:ext>
            </a:extLst>
          </a:blip>
          <a:srcRect t="7040"/>
          <a:stretch>
            <a:fillRect/>
          </a:stretch>
        </p:blipFill>
        <p:spPr bwMode="auto">
          <a:xfrm>
            <a:off x="2776499" y="1924941"/>
            <a:ext cx="6371999" cy="3560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図 2">
            <a:extLst>
              <a:ext uri="{FF2B5EF4-FFF2-40B4-BE49-F238E27FC236}">
                <a16:creationId xmlns:a16="http://schemas.microsoft.com/office/drawing/2014/main" id="{3D5DC0A6-C22A-4DC9-A6AA-DAB2E5A5149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736" y="1129236"/>
            <a:ext cx="2415705" cy="429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11" descr="BY">
            <a:extLst>
              <a:ext uri="{FF2B5EF4-FFF2-40B4-BE49-F238E27FC236}">
                <a16:creationId xmlns:a16="http://schemas.microsoft.com/office/drawing/2014/main" id="{8B639349-0825-4923-875E-128C3BD0CE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7792" y="634341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図 2">
            <a:extLst>
              <a:ext uri="{FF2B5EF4-FFF2-40B4-BE49-F238E27FC236}">
                <a16:creationId xmlns:a16="http://schemas.microsoft.com/office/drawing/2014/main" id="{040AC600-2E6A-4536-8027-4AEEF23755F2}"/>
              </a:ext>
            </a:extLst>
          </p:cNvPr>
          <p:cNvPicPr>
            <a:picLocks noChangeAspect="1"/>
          </p:cNvPicPr>
          <p:nvPr/>
        </p:nvPicPr>
        <p:blipFill>
          <a:blip r:embed="rId3" cstate="print">
            <a:extLst>
              <a:ext uri="{28A0092B-C50C-407E-A947-70E740481C1C}">
                <a14:useLocalDpi xmlns:a14="http://schemas.microsoft.com/office/drawing/2010/main" val="0"/>
              </a:ext>
            </a:extLst>
          </a:blip>
          <a:srcRect t="7335"/>
          <a:stretch>
            <a:fillRect/>
          </a:stretch>
        </p:blipFill>
        <p:spPr bwMode="auto">
          <a:xfrm>
            <a:off x="-42618" y="1494530"/>
            <a:ext cx="9216528" cy="513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 Box 6">
            <a:extLst>
              <a:ext uri="{FF2B5EF4-FFF2-40B4-BE49-F238E27FC236}">
                <a16:creationId xmlns:a16="http://schemas.microsoft.com/office/drawing/2014/main" id="{1E7C29F5-15E7-43E4-AF00-FD993E3E6481}"/>
              </a:ext>
            </a:extLst>
          </p:cNvPr>
          <p:cNvSpPr txBox="1">
            <a:spLocks noChangeArrowheads="1"/>
          </p:cNvSpPr>
          <p:nvPr/>
        </p:nvSpPr>
        <p:spPr bwMode="auto">
          <a:xfrm>
            <a:off x="972264" y="189000"/>
            <a:ext cx="4898117"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a:solidFill>
                  <a:schemeClr val="accent2"/>
                </a:solidFill>
                <a:latin typeface="Arial" panose="020B0604020202020204" pitchFamily="34" charset="0"/>
              </a:rPr>
              <a:t>オープンデータの活用例</a:t>
            </a:r>
          </a:p>
        </p:txBody>
      </p:sp>
      <p:sp>
        <p:nvSpPr>
          <p:cNvPr id="10244" name="テキスト ボックス 2">
            <a:extLst>
              <a:ext uri="{FF2B5EF4-FFF2-40B4-BE49-F238E27FC236}">
                <a16:creationId xmlns:a16="http://schemas.microsoft.com/office/drawing/2014/main" id="{62EE5DBE-1D98-47AC-BF2A-CF6FB62AAD0D}"/>
              </a:ext>
            </a:extLst>
          </p:cNvPr>
          <p:cNvSpPr txBox="1">
            <a:spLocks noChangeArrowheads="1"/>
          </p:cNvSpPr>
          <p:nvPr/>
        </p:nvSpPr>
        <p:spPr bwMode="auto">
          <a:xfrm>
            <a:off x="22500" y="817941"/>
            <a:ext cx="7721998" cy="646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a:t>
            </a:r>
            <a:r>
              <a:rPr lang="en-US" altLang="ja-JP" sz="1801" dirty="0">
                <a:latin typeface="Arial" panose="020B0604020202020204" pitchFamily="34" charset="0"/>
              </a:rPr>
              <a:t>G-</a:t>
            </a:r>
            <a:r>
              <a:rPr lang="en-US" altLang="ja-JP" sz="1801" dirty="0" err="1">
                <a:latin typeface="Arial" panose="020B0604020202020204" pitchFamily="34" charset="0"/>
              </a:rPr>
              <a:t>motty</a:t>
            </a:r>
            <a:r>
              <a:rPr lang="ja-JP" altLang="en-US" sz="1801" dirty="0">
                <a:latin typeface="Arial" panose="020B0604020202020204" pitchFamily="34" charset="0"/>
              </a:rPr>
              <a:t>（地域情報カタログ）　（北九州地区電子自治体推進協議会）</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a:t>
            </a:r>
            <a:r>
              <a:rPr lang="en-US" altLang="ja-JP" sz="1801" dirty="0">
                <a:latin typeface="Arial" panose="020B0604020202020204" pitchFamily="34" charset="0"/>
                <a:hlinkClick r:id="rId4"/>
              </a:rPr>
              <a:t>http://www2.g-motty.com/catalog/</a:t>
            </a:r>
            <a:endParaRPr lang="ja-JP" altLang="en-US" sz="1801" dirty="0">
              <a:latin typeface="Arial" panose="020B0604020202020204" pitchFamily="34" charset="0"/>
            </a:endParaRPr>
          </a:p>
        </p:txBody>
      </p:sp>
      <p:pic>
        <p:nvPicPr>
          <p:cNvPr id="10245" name="Picture 11" descr="BY">
            <a:extLst>
              <a:ext uri="{FF2B5EF4-FFF2-40B4-BE49-F238E27FC236}">
                <a16:creationId xmlns:a16="http://schemas.microsoft.com/office/drawing/2014/main" id="{52C46310-1973-4D59-9EAE-7E9B19C8FF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 y="637041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6">
            <a:extLst>
              <a:ext uri="{FF2B5EF4-FFF2-40B4-BE49-F238E27FC236}">
                <a16:creationId xmlns:a16="http://schemas.microsoft.com/office/drawing/2014/main" id="{69B133B8-69F1-49C4-9060-2618BF63D3A3}"/>
              </a:ext>
            </a:extLst>
          </p:cNvPr>
          <p:cNvSpPr txBox="1">
            <a:spLocks noChangeArrowheads="1"/>
          </p:cNvSpPr>
          <p:nvPr/>
        </p:nvSpPr>
        <p:spPr bwMode="auto">
          <a:xfrm>
            <a:off x="972264" y="189000"/>
            <a:ext cx="4682117"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a:solidFill>
                  <a:schemeClr val="accent2"/>
                </a:solidFill>
                <a:latin typeface="Arial" panose="020B0604020202020204" pitchFamily="34" charset="0"/>
              </a:rPr>
              <a:t>オープンデータとバスロケ</a:t>
            </a:r>
          </a:p>
        </p:txBody>
      </p:sp>
      <p:sp>
        <p:nvSpPr>
          <p:cNvPr id="12291" name="テキスト ボックス 2">
            <a:extLst>
              <a:ext uri="{FF2B5EF4-FFF2-40B4-BE49-F238E27FC236}">
                <a16:creationId xmlns:a16="http://schemas.microsoft.com/office/drawing/2014/main" id="{75753414-EC25-45E2-ACEB-0C968D5F0CC0}"/>
              </a:ext>
            </a:extLst>
          </p:cNvPr>
          <p:cNvSpPr txBox="1">
            <a:spLocks noChangeArrowheads="1"/>
          </p:cNvSpPr>
          <p:nvPr/>
        </p:nvSpPr>
        <p:spPr bwMode="auto">
          <a:xfrm>
            <a:off x="6617" y="981529"/>
            <a:ext cx="9141880" cy="1477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a:latin typeface="Arial" panose="020B0604020202020204" pitchFamily="34" charset="0"/>
              </a:rPr>
              <a:t>●実証実験</a:t>
            </a:r>
            <a:endParaRPr lang="en-US" altLang="ja-JP" sz="1801">
              <a:latin typeface="Arial" panose="020B0604020202020204" pitchFamily="34" charset="0"/>
            </a:endParaRPr>
          </a:p>
          <a:p>
            <a:pPr>
              <a:spcBef>
                <a:spcPct val="0"/>
              </a:spcBef>
              <a:buFontTx/>
              <a:buNone/>
            </a:pPr>
            <a:r>
              <a:rPr lang="ja-JP" altLang="en-US" sz="1801">
                <a:latin typeface="Arial" panose="020B0604020202020204" pitchFamily="34" charset="0"/>
              </a:rPr>
              <a:t>　スマホを使ったバスロケーション、除雪車ロケーションの実証実験を東京大学、道南バス、</a:t>
            </a:r>
            <a:endParaRPr lang="en-US" altLang="ja-JP" sz="1801">
              <a:latin typeface="Arial" panose="020B0604020202020204" pitchFamily="34" charset="0"/>
            </a:endParaRPr>
          </a:p>
          <a:p>
            <a:pPr>
              <a:spcBef>
                <a:spcPct val="0"/>
              </a:spcBef>
              <a:buFontTx/>
              <a:buNone/>
            </a:pPr>
            <a:r>
              <a:rPr lang="ja-JP" altLang="en-US" sz="1801">
                <a:latin typeface="Arial" panose="020B0604020202020204" pitchFamily="34" charset="0"/>
              </a:rPr>
              <a:t>室蘭市で実施中。</a:t>
            </a:r>
            <a:endParaRPr lang="en-US" altLang="ja-JP" sz="1801">
              <a:latin typeface="Arial" panose="020B0604020202020204" pitchFamily="34" charset="0"/>
            </a:endParaRPr>
          </a:p>
          <a:p>
            <a:pPr>
              <a:spcBef>
                <a:spcPct val="0"/>
              </a:spcBef>
              <a:buFontTx/>
              <a:buNone/>
            </a:pPr>
            <a:r>
              <a:rPr lang="ja-JP" altLang="en-US" sz="1801">
                <a:latin typeface="Arial" panose="020B0604020202020204" pitchFamily="34" charset="0"/>
              </a:rPr>
              <a:t>　　・ワークショップから、時刻表がわかりにくいなどの声が多く出された。　</a:t>
            </a:r>
            <a:endParaRPr lang="en-US" altLang="ja-JP" sz="1801">
              <a:latin typeface="Arial" panose="020B0604020202020204" pitchFamily="34" charset="0"/>
            </a:endParaRPr>
          </a:p>
          <a:p>
            <a:pPr>
              <a:spcBef>
                <a:spcPct val="0"/>
              </a:spcBef>
              <a:buFontTx/>
              <a:buNone/>
            </a:pPr>
            <a:r>
              <a:rPr lang="ja-JP" altLang="en-US" sz="1801">
                <a:latin typeface="Arial" panose="020B0604020202020204" pitchFamily="34" charset="0"/>
              </a:rPr>
              <a:t>　　・バスを使いやすくして、地域の足を守りたい。</a:t>
            </a:r>
          </a:p>
        </p:txBody>
      </p:sp>
      <p:sp>
        <p:nvSpPr>
          <p:cNvPr id="6" name="角丸四角形 5">
            <a:extLst>
              <a:ext uri="{FF2B5EF4-FFF2-40B4-BE49-F238E27FC236}">
                <a16:creationId xmlns:a16="http://schemas.microsoft.com/office/drawing/2014/main" id="{69326F60-5B93-4F73-92A6-57DDCAE0A812}"/>
              </a:ext>
            </a:extLst>
          </p:cNvPr>
          <p:cNvSpPr/>
          <p:nvPr/>
        </p:nvSpPr>
        <p:spPr>
          <a:xfrm>
            <a:off x="8207" y="2604705"/>
            <a:ext cx="2017058" cy="1248353"/>
          </a:xfrm>
          <a:prstGeom prst="roundRect">
            <a:avLst/>
          </a:prstGeom>
          <a:ln w="57150">
            <a:solidFill>
              <a:srgbClr val="008000"/>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kumimoji="1" lang="ja-JP" altLang="en-US" sz="1601" b="1" dirty="0">
                <a:solidFill>
                  <a:srgbClr val="000000"/>
                </a:solidFill>
              </a:rPr>
              <a:t>室蘭市</a:t>
            </a:r>
            <a:endParaRPr kumimoji="1" lang="en-US" altLang="ja-JP" sz="1601" b="1" dirty="0">
              <a:solidFill>
                <a:srgbClr val="000000"/>
              </a:solidFill>
            </a:endParaRPr>
          </a:p>
          <a:p>
            <a:pPr algn="ctr">
              <a:defRPr/>
            </a:pPr>
            <a:r>
              <a:rPr kumimoji="1" lang="ja-JP" altLang="en-US" sz="1601" b="1" dirty="0">
                <a:solidFill>
                  <a:srgbClr val="000000"/>
                </a:solidFill>
              </a:rPr>
              <a:t>道南バス</a:t>
            </a:r>
            <a:endParaRPr kumimoji="1" lang="en-US" altLang="ja-JP" sz="1601" b="1" dirty="0">
              <a:solidFill>
                <a:srgbClr val="000000"/>
              </a:solidFill>
            </a:endParaRPr>
          </a:p>
          <a:p>
            <a:pPr algn="ctr">
              <a:defRPr/>
            </a:pPr>
            <a:r>
              <a:rPr kumimoji="1" lang="ja-JP" altLang="en-US" sz="1601" b="1" dirty="0">
                <a:solidFill>
                  <a:srgbClr val="000000"/>
                </a:solidFill>
              </a:rPr>
              <a:t>東京大学</a:t>
            </a:r>
            <a:endParaRPr kumimoji="1" lang="en-US" altLang="ja-JP" sz="1601" b="1" dirty="0">
              <a:solidFill>
                <a:srgbClr val="000000"/>
              </a:solidFill>
            </a:endParaRPr>
          </a:p>
          <a:p>
            <a:pPr algn="ctr">
              <a:defRPr/>
            </a:pPr>
            <a:r>
              <a:rPr kumimoji="1" lang="ja-JP" altLang="en-US" sz="1601" b="1" dirty="0">
                <a:solidFill>
                  <a:srgbClr val="000000"/>
                </a:solidFill>
              </a:rPr>
              <a:t>バンプレコーダー</a:t>
            </a:r>
            <a:endParaRPr kumimoji="1" lang="en-US" altLang="ja-JP" sz="1601" b="1" dirty="0">
              <a:solidFill>
                <a:srgbClr val="000000"/>
              </a:solidFill>
            </a:endParaRPr>
          </a:p>
          <a:p>
            <a:pPr algn="ctr">
              <a:defRPr/>
            </a:pPr>
            <a:r>
              <a:rPr kumimoji="1" lang="ja-JP" altLang="en-US" sz="1601" b="1" dirty="0">
                <a:solidFill>
                  <a:srgbClr val="000000"/>
                </a:solidFill>
              </a:rPr>
              <a:t>メディアマジック</a:t>
            </a:r>
          </a:p>
        </p:txBody>
      </p:sp>
      <p:sp>
        <p:nvSpPr>
          <p:cNvPr id="9" name="角丸四角形 8">
            <a:extLst>
              <a:ext uri="{FF2B5EF4-FFF2-40B4-BE49-F238E27FC236}">
                <a16:creationId xmlns:a16="http://schemas.microsoft.com/office/drawing/2014/main" id="{ACB1D3D8-632F-4B91-8D3F-77FF82749E70}"/>
              </a:ext>
            </a:extLst>
          </p:cNvPr>
          <p:cNvSpPr/>
          <p:nvPr/>
        </p:nvSpPr>
        <p:spPr>
          <a:xfrm>
            <a:off x="36795" y="3983293"/>
            <a:ext cx="2017058" cy="1076823"/>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en-US" altLang="ja-JP" sz="1801" b="1" dirty="0">
                <a:solidFill>
                  <a:srgbClr val="000000"/>
                </a:solidFill>
              </a:rPr>
              <a:t>Code for </a:t>
            </a:r>
            <a:r>
              <a:rPr kumimoji="1" lang="en-US" altLang="ja-JP" sz="1801" b="1" dirty="0" err="1">
                <a:solidFill>
                  <a:srgbClr val="000000"/>
                </a:solidFill>
              </a:rPr>
              <a:t>Muroran</a:t>
            </a:r>
            <a:endParaRPr kumimoji="1" lang="ja-JP" altLang="en-US" sz="1801" b="1" dirty="0">
              <a:solidFill>
                <a:srgbClr val="000000"/>
              </a:solidFill>
            </a:endParaRPr>
          </a:p>
        </p:txBody>
      </p:sp>
      <p:sp>
        <p:nvSpPr>
          <p:cNvPr id="10" name="右矢印 9">
            <a:extLst>
              <a:ext uri="{FF2B5EF4-FFF2-40B4-BE49-F238E27FC236}">
                <a16:creationId xmlns:a16="http://schemas.microsoft.com/office/drawing/2014/main" id="{FB90978C-8A43-44AD-BA70-7CC0525F83D1}"/>
              </a:ext>
            </a:extLst>
          </p:cNvPr>
          <p:cNvSpPr/>
          <p:nvPr/>
        </p:nvSpPr>
        <p:spPr>
          <a:xfrm>
            <a:off x="2126912" y="3951528"/>
            <a:ext cx="1006941" cy="1140353"/>
          </a:xfrm>
          <a:prstGeom prst="rightArrow">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sz="1801"/>
          </a:p>
        </p:txBody>
      </p:sp>
      <p:sp>
        <p:nvSpPr>
          <p:cNvPr id="13" name="角丸四角形 12">
            <a:extLst>
              <a:ext uri="{FF2B5EF4-FFF2-40B4-BE49-F238E27FC236}">
                <a16:creationId xmlns:a16="http://schemas.microsoft.com/office/drawing/2014/main" id="{1990C81E-147D-42CD-9D05-8632F67A660F}"/>
              </a:ext>
            </a:extLst>
          </p:cNvPr>
          <p:cNvSpPr/>
          <p:nvPr/>
        </p:nvSpPr>
        <p:spPr>
          <a:xfrm>
            <a:off x="3159264" y="2604705"/>
            <a:ext cx="1613647" cy="1248353"/>
          </a:xfrm>
          <a:prstGeom prst="roundRect">
            <a:avLst/>
          </a:prstGeom>
          <a:solidFill>
            <a:schemeClr val="bg1"/>
          </a:solidFill>
          <a:ln w="5715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ja-JP" altLang="en-US" sz="1801" b="1" dirty="0">
                <a:solidFill>
                  <a:srgbClr val="000000"/>
                </a:solidFill>
              </a:rPr>
              <a:t>バスのリアル</a:t>
            </a:r>
            <a:endParaRPr kumimoji="1" lang="en-US" altLang="ja-JP" sz="1801" b="1" dirty="0">
              <a:solidFill>
                <a:srgbClr val="000000"/>
              </a:solidFill>
            </a:endParaRPr>
          </a:p>
          <a:p>
            <a:pPr algn="ctr">
              <a:defRPr/>
            </a:pPr>
            <a:r>
              <a:rPr kumimoji="1" lang="ja-JP" altLang="en-US" sz="1801" b="1" dirty="0">
                <a:solidFill>
                  <a:srgbClr val="000000"/>
                </a:solidFill>
              </a:rPr>
              <a:t>タイムデータ</a:t>
            </a:r>
            <a:endParaRPr kumimoji="1" lang="en-US" altLang="ja-JP" sz="1801" b="1" dirty="0">
              <a:solidFill>
                <a:srgbClr val="000000"/>
              </a:solidFill>
            </a:endParaRPr>
          </a:p>
        </p:txBody>
      </p:sp>
      <p:sp>
        <p:nvSpPr>
          <p:cNvPr id="15" name="角丸四角形 14">
            <a:extLst>
              <a:ext uri="{FF2B5EF4-FFF2-40B4-BE49-F238E27FC236}">
                <a16:creationId xmlns:a16="http://schemas.microsoft.com/office/drawing/2014/main" id="{B616DADA-95A5-45D6-8BB7-640B6D8019EB}"/>
              </a:ext>
            </a:extLst>
          </p:cNvPr>
          <p:cNvSpPr/>
          <p:nvPr/>
        </p:nvSpPr>
        <p:spPr>
          <a:xfrm>
            <a:off x="3154500" y="3951529"/>
            <a:ext cx="1616823" cy="1076823"/>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ja-JP" altLang="en-US" sz="1601" b="1" dirty="0">
                <a:solidFill>
                  <a:srgbClr val="000000"/>
                </a:solidFill>
              </a:rPr>
              <a:t>バス停データ</a:t>
            </a:r>
          </a:p>
        </p:txBody>
      </p:sp>
      <p:sp>
        <p:nvSpPr>
          <p:cNvPr id="24" name="角丸四角形 23">
            <a:extLst>
              <a:ext uri="{FF2B5EF4-FFF2-40B4-BE49-F238E27FC236}">
                <a16:creationId xmlns:a16="http://schemas.microsoft.com/office/drawing/2014/main" id="{1ABC709A-2B2D-4D54-AD00-74DE3F4EE9D2}"/>
              </a:ext>
            </a:extLst>
          </p:cNvPr>
          <p:cNvSpPr/>
          <p:nvPr/>
        </p:nvSpPr>
        <p:spPr>
          <a:xfrm>
            <a:off x="5441557" y="3791117"/>
            <a:ext cx="1634294" cy="1153059"/>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kumimoji="1" lang="ja-JP" altLang="en-US" sz="1601" b="1" dirty="0">
                <a:solidFill>
                  <a:schemeClr val="tx1"/>
                </a:solidFill>
              </a:rPr>
              <a:t>オープンデータ</a:t>
            </a:r>
            <a:endParaRPr kumimoji="1" lang="en-US" altLang="ja-JP" sz="1601" b="1" dirty="0">
              <a:solidFill>
                <a:schemeClr val="tx1"/>
              </a:solidFill>
            </a:endParaRPr>
          </a:p>
          <a:p>
            <a:pPr algn="ctr">
              <a:defRPr/>
            </a:pPr>
            <a:r>
              <a:rPr kumimoji="1" lang="ja-JP" altLang="en-US" sz="1601" b="1" dirty="0">
                <a:solidFill>
                  <a:schemeClr val="tx1"/>
                </a:solidFill>
              </a:rPr>
              <a:t>として</a:t>
            </a:r>
            <a:endParaRPr kumimoji="1" lang="en-US" altLang="ja-JP" sz="1601" b="1" dirty="0">
              <a:solidFill>
                <a:schemeClr val="tx1"/>
              </a:solidFill>
            </a:endParaRPr>
          </a:p>
          <a:p>
            <a:pPr algn="ctr">
              <a:defRPr/>
            </a:pPr>
            <a:r>
              <a:rPr kumimoji="1" lang="ja-JP" altLang="en-US" sz="1601" b="1" dirty="0">
                <a:solidFill>
                  <a:schemeClr val="tx1"/>
                </a:solidFill>
              </a:rPr>
              <a:t>市が公開</a:t>
            </a:r>
          </a:p>
        </p:txBody>
      </p:sp>
      <p:sp>
        <p:nvSpPr>
          <p:cNvPr id="5130" name="テキスト ボックス 2">
            <a:extLst>
              <a:ext uri="{FF2B5EF4-FFF2-40B4-BE49-F238E27FC236}">
                <a16:creationId xmlns:a16="http://schemas.microsoft.com/office/drawing/2014/main" id="{A706179D-EBBA-4665-8BCC-8F6D104E4D6C}"/>
              </a:ext>
            </a:extLst>
          </p:cNvPr>
          <p:cNvSpPr txBox="1">
            <a:spLocks noChangeArrowheads="1"/>
          </p:cNvSpPr>
          <p:nvPr/>
        </p:nvSpPr>
        <p:spPr bwMode="auto">
          <a:xfrm>
            <a:off x="2066558" y="4188175"/>
            <a:ext cx="1008529" cy="667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 typeface="Arial" panose="020B0604020202020204" pitchFamily="34" charset="0"/>
              <a:buNone/>
            </a:pPr>
            <a:r>
              <a:rPr lang="ja-JP" altLang="en-US" sz="1101" b="1"/>
              <a:t>マッピング</a:t>
            </a:r>
            <a:endParaRPr lang="en-US" altLang="ja-JP" sz="1101" b="1"/>
          </a:p>
          <a:p>
            <a:pPr>
              <a:buFont typeface="Arial" panose="020B0604020202020204" pitchFamily="34" charset="0"/>
              <a:buNone/>
            </a:pPr>
            <a:r>
              <a:rPr lang="ja-JP" altLang="en-US" sz="1101" b="1"/>
              <a:t>パーティなど</a:t>
            </a:r>
            <a:endParaRPr lang="en-US" altLang="ja-JP" sz="1101" b="1"/>
          </a:p>
          <a:p>
            <a:pPr>
              <a:buFont typeface="Arial" panose="020B0604020202020204" pitchFamily="34" charset="0"/>
              <a:buNone/>
            </a:pPr>
            <a:r>
              <a:rPr lang="ja-JP" altLang="en-US" sz="1101" b="1"/>
              <a:t>の市民活動</a:t>
            </a:r>
          </a:p>
        </p:txBody>
      </p:sp>
      <p:sp>
        <p:nvSpPr>
          <p:cNvPr id="17" name="右矢印 16">
            <a:extLst>
              <a:ext uri="{FF2B5EF4-FFF2-40B4-BE49-F238E27FC236}">
                <a16:creationId xmlns:a16="http://schemas.microsoft.com/office/drawing/2014/main" id="{7873A88E-8C0D-4A20-92FD-F5BF6771081D}"/>
              </a:ext>
            </a:extLst>
          </p:cNvPr>
          <p:cNvSpPr/>
          <p:nvPr/>
        </p:nvSpPr>
        <p:spPr>
          <a:xfrm>
            <a:off x="2095147" y="2733353"/>
            <a:ext cx="1006941" cy="992646"/>
          </a:xfrm>
          <a:prstGeom prst="rightArrow">
            <a:avLst/>
          </a:prstGeom>
          <a:solidFill>
            <a:schemeClr val="bg1"/>
          </a:solidFill>
          <a:ln w="381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sz="1801"/>
          </a:p>
        </p:txBody>
      </p:sp>
      <p:sp>
        <p:nvSpPr>
          <p:cNvPr id="5132" name="テキスト ボックス 2">
            <a:extLst>
              <a:ext uri="{FF2B5EF4-FFF2-40B4-BE49-F238E27FC236}">
                <a16:creationId xmlns:a16="http://schemas.microsoft.com/office/drawing/2014/main" id="{CE2F87D8-8298-486F-8FFE-60BF88DD45D0}"/>
              </a:ext>
            </a:extLst>
          </p:cNvPr>
          <p:cNvSpPr txBox="1">
            <a:spLocks noChangeArrowheads="1"/>
          </p:cNvSpPr>
          <p:nvPr/>
        </p:nvSpPr>
        <p:spPr bwMode="auto">
          <a:xfrm>
            <a:off x="2126911" y="3090705"/>
            <a:ext cx="1008529" cy="276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 typeface="Arial" panose="020B0604020202020204" pitchFamily="34" charset="0"/>
              <a:buNone/>
            </a:pPr>
            <a:r>
              <a:rPr lang="ja-JP" altLang="en-US" sz="1201" b="1"/>
              <a:t>実証実験</a:t>
            </a:r>
          </a:p>
        </p:txBody>
      </p:sp>
      <p:sp>
        <p:nvSpPr>
          <p:cNvPr id="19" name="角丸四角形 18">
            <a:extLst>
              <a:ext uri="{FF2B5EF4-FFF2-40B4-BE49-F238E27FC236}">
                <a16:creationId xmlns:a16="http://schemas.microsoft.com/office/drawing/2014/main" id="{714DB201-1393-429C-BFFB-6CB8DE74837B}"/>
              </a:ext>
            </a:extLst>
          </p:cNvPr>
          <p:cNvSpPr/>
          <p:nvPr/>
        </p:nvSpPr>
        <p:spPr>
          <a:xfrm>
            <a:off x="7722263" y="4088117"/>
            <a:ext cx="1380177" cy="7162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ja-JP" altLang="en-US" sz="1601" dirty="0"/>
              <a:t>アプリ</a:t>
            </a:r>
            <a:endParaRPr kumimoji="1" lang="en-US" altLang="ja-JP" sz="1601" dirty="0"/>
          </a:p>
          <a:p>
            <a:pPr algn="ctr">
              <a:defRPr/>
            </a:pPr>
            <a:r>
              <a:rPr kumimoji="1" lang="en-US" altLang="ja-JP" sz="1601" dirty="0"/>
              <a:t>(</a:t>
            </a:r>
            <a:r>
              <a:rPr kumimoji="1" lang="ja-JP" altLang="en-US" sz="1601" dirty="0"/>
              <a:t>市民活動</a:t>
            </a:r>
            <a:r>
              <a:rPr kumimoji="1" lang="en-US" altLang="ja-JP" sz="1601" dirty="0"/>
              <a:t>)</a:t>
            </a:r>
            <a:endParaRPr kumimoji="1" lang="ja-JP" altLang="en-US" sz="1601" dirty="0"/>
          </a:p>
        </p:txBody>
      </p:sp>
      <p:sp>
        <p:nvSpPr>
          <p:cNvPr id="20" name="右矢印 19">
            <a:extLst>
              <a:ext uri="{FF2B5EF4-FFF2-40B4-BE49-F238E27FC236}">
                <a16:creationId xmlns:a16="http://schemas.microsoft.com/office/drawing/2014/main" id="{117FDA3E-6292-4B37-8BDE-DEA88DCF03D5}"/>
              </a:ext>
            </a:extLst>
          </p:cNvPr>
          <p:cNvSpPr/>
          <p:nvPr/>
        </p:nvSpPr>
        <p:spPr>
          <a:xfrm>
            <a:off x="4826911" y="4135763"/>
            <a:ext cx="576529" cy="648000"/>
          </a:xfrm>
          <a:prstGeom prst="rightArrow">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sz="1801"/>
          </a:p>
        </p:txBody>
      </p:sp>
      <p:sp>
        <p:nvSpPr>
          <p:cNvPr id="21" name="角丸四角形 20">
            <a:extLst>
              <a:ext uri="{FF2B5EF4-FFF2-40B4-BE49-F238E27FC236}">
                <a16:creationId xmlns:a16="http://schemas.microsoft.com/office/drawing/2014/main" id="{D106A66B-19DE-41CE-B242-1E322CB292A9}"/>
              </a:ext>
            </a:extLst>
          </p:cNvPr>
          <p:cNvSpPr/>
          <p:nvPr/>
        </p:nvSpPr>
        <p:spPr>
          <a:xfrm>
            <a:off x="7677792" y="3127235"/>
            <a:ext cx="1380177" cy="7162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ja-JP" altLang="en-US" sz="1601" dirty="0"/>
              <a:t>アプリ</a:t>
            </a:r>
            <a:endParaRPr kumimoji="1" lang="en-US" altLang="ja-JP" sz="1601" dirty="0"/>
          </a:p>
          <a:p>
            <a:pPr algn="ctr">
              <a:defRPr/>
            </a:pPr>
            <a:r>
              <a:rPr kumimoji="1" lang="en-US" altLang="ja-JP" sz="1601" dirty="0"/>
              <a:t>(</a:t>
            </a:r>
            <a:r>
              <a:rPr kumimoji="1" lang="ja-JP" altLang="en-US" sz="1601" dirty="0"/>
              <a:t>民間企業</a:t>
            </a:r>
            <a:r>
              <a:rPr kumimoji="1" lang="en-US" altLang="ja-JP" sz="1601" dirty="0"/>
              <a:t>)</a:t>
            </a:r>
            <a:endParaRPr kumimoji="1" lang="ja-JP" altLang="en-US" sz="1601" dirty="0"/>
          </a:p>
        </p:txBody>
      </p:sp>
      <p:sp>
        <p:nvSpPr>
          <p:cNvPr id="22" name="角丸四角形 21">
            <a:extLst>
              <a:ext uri="{FF2B5EF4-FFF2-40B4-BE49-F238E27FC236}">
                <a16:creationId xmlns:a16="http://schemas.microsoft.com/office/drawing/2014/main" id="{C87A492E-ACBF-4973-8BEA-9CF0000E0A21}"/>
              </a:ext>
            </a:extLst>
          </p:cNvPr>
          <p:cNvSpPr/>
          <p:nvPr/>
        </p:nvSpPr>
        <p:spPr>
          <a:xfrm>
            <a:off x="7711146" y="5025176"/>
            <a:ext cx="1380176" cy="7162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ja-JP" altLang="en-US" sz="1601" dirty="0"/>
              <a:t>アプリ</a:t>
            </a:r>
            <a:endParaRPr kumimoji="1" lang="en-US" altLang="ja-JP" sz="1601" dirty="0"/>
          </a:p>
          <a:p>
            <a:pPr algn="ctr">
              <a:defRPr/>
            </a:pPr>
            <a:r>
              <a:rPr kumimoji="1" lang="en-US" altLang="ja-JP" sz="1601" dirty="0"/>
              <a:t>(</a:t>
            </a:r>
            <a:r>
              <a:rPr kumimoji="1" lang="ja-JP" altLang="en-US" sz="1601" dirty="0"/>
              <a:t>個人</a:t>
            </a:r>
            <a:r>
              <a:rPr kumimoji="1" lang="en-US" altLang="ja-JP" sz="1601" dirty="0"/>
              <a:t>)</a:t>
            </a:r>
            <a:endParaRPr kumimoji="1" lang="ja-JP" altLang="en-US" sz="1601" dirty="0"/>
          </a:p>
        </p:txBody>
      </p:sp>
      <p:sp>
        <p:nvSpPr>
          <p:cNvPr id="23" name="右矢印 22">
            <a:extLst>
              <a:ext uri="{FF2B5EF4-FFF2-40B4-BE49-F238E27FC236}">
                <a16:creationId xmlns:a16="http://schemas.microsoft.com/office/drawing/2014/main" id="{90223710-92F0-4EDE-895C-F4EFBBA822FF}"/>
              </a:ext>
            </a:extLst>
          </p:cNvPr>
          <p:cNvSpPr/>
          <p:nvPr/>
        </p:nvSpPr>
        <p:spPr>
          <a:xfrm rot="18900000">
            <a:off x="4845970" y="4893352"/>
            <a:ext cx="576529" cy="648000"/>
          </a:xfrm>
          <a:prstGeom prst="rightArrow">
            <a:avLst/>
          </a:prstGeom>
          <a:solidFill>
            <a:schemeClr val="bg1"/>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sz="1801"/>
          </a:p>
        </p:txBody>
      </p:sp>
      <p:sp>
        <p:nvSpPr>
          <p:cNvPr id="26" name="右矢印 25">
            <a:extLst>
              <a:ext uri="{FF2B5EF4-FFF2-40B4-BE49-F238E27FC236}">
                <a16:creationId xmlns:a16="http://schemas.microsoft.com/office/drawing/2014/main" id="{F3695D9B-7E0B-4207-8EAB-C5390EB4AD73}"/>
              </a:ext>
            </a:extLst>
          </p:cNvPr>
          <p:cNvSpPr/>
          <p:nvPr/>
        </p:nvSpPr>
        <p:spPr>
          <a:xfrm rot="1299976">
            <a:off x="4865028" y="3251117"/>
            <a:ext cx="576529" cy="648000"/>
          </a:xfrm>
          <a:prstGeom prst="rightArrow">
            <a:avLst/>
          </a:prstGeom>
          <a:solidFill>
            <a:schemeClr val="bg1"/>
          </a:solidFill>
          <a:ln w="381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sz="1801"/>
          </a:p>
        </p:txBody>
      </p:sp>
      <p:pic>
        <p:nvPicPr>
          <p:cNvPr id="12307" name="Picture 11" descr="BY">
            <a:extLst>
              <a:ext uri="{FF2B5EF4-FFF2-40B4-BE49-F238E27FC236}">
                <a16:creationId xmlns:a16="http://schemas.microsoft.com/office/drawing/2014/main" id="{EE49C67A-A59F-4FA4-97D9-4D3B854BD1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右矢印 27">
            <a:extLst>
              <a:ext uri="{FF2B5EF4-FFF2-40B4-BE49-F238E27FC236}">
                <a16:creationId xmlns:a16="http://schemas.microsoft.com/office/drawing/2014/main" id="{9446CA59-8504-427B-A317-E9AFCAE56F58}"/>
              </a:ext>
            </a:extLst>
          </p:cNvPr>
          <p:cNvSpPr/>
          <p:nvPr/>
        </p:nvSpPr>
        <p:spPr>
          <a:xfrm>
            <a:off x="7134616" y="4135763"/>
            <a:ext cx="576530" cy="648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sz="1801"/>
          </a:p>
        </p:txBody>
      </p:sp>
      <p:sp>
        <p:nvSpPr>
          <p:cNvPr id="27" name="角丸四角形 26">
            <a:extLst>
              <a:ext uri="{FF2B5EF4-FFF2-40B4-BE49-F238E27FC236}">
                <a16:creationId xmlns:a16="http://schemas.microsoft.com/office/drawing/2014/main" id="{FCF4B775-B253-4381-AEEE-0F52AF7B9637}"/>
              </a:ext>
            </a:extLst>
          </p:cNvPr>
          <p:cNvSpPr/>
          <p:nvPr/>
        </p:nvSpPr>
        <p:spPr>
          <a:xfrm>
            <a:off x="3154500" y="5149057"/>
            <a:ext cx="1616823" cy="733765"/>
          </a:xfrm>
          <a:prstGeom prst="roundRect">
            <a:avLst/>
          </a:prstGeom>
          <a:solidFill>
            <a:schemeClr val="bg1"/>
          </a:solid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ja-JP" altLang="en-US" sz="1601" b="1" dirty="0">
                <a:solidFill>
                  <a:srgbClr val="000000"/>
                </a:solidFill>
              </a:rPr>
              <a:t>時刻表データ</a:t>
            </a:r>
          </a:p>
        </p:txBody>
      </p:sp>
      <p:sp>
        <p:nvSpPr>
          <p:cNvPr id="29" name="右矢印 28">
            <a:extLst>
              <a:ext uri="{FF2B5EF4-FFF2-40B4-BE49-F238E27FC236}">
                <a16:creationId xmlns:a16="http://schemas.microsoft.com/office/drawing/2014/main" id="{9A7AEF51-3F06-4A28-9036-7840A00D90B5}"/>
              </a:ext>
            </a:extLst>
          </p:cNvPr>
          <p:cNvSpPr/>
          <p:nvPr/>
        </p:nvSpPr>
        <p:spPr>
          <a:xfrm rot="1299976">
            <a:off x="7061557" y="4823469"/>
            <a:ext cx="576530" cy="648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sz="1801"/>
          </a:p>
        </p:txBody>
      </p:sp>
      <p:sp>
        <p:nvSpPr>
          <p:cNvPr id="30" name="右矢印 29">
            <a:extLst>
              <a:ext uri="{FF2B5EF4-FFF2-40B4-BE49-F238E27FC236}">
                <a16:creationId xmlns:a16="http://schemas.microsoft.com/office/drawing/2014/main" id="{C1EF77B2-0FF9-4451-9EA7-AE4054CB5C82}"/>
              </a:ext>
            </a:extLst>
          </p:cNvPr>
          <p:cNvSpPr/>
          <p:nvPr/>
        </p:nvSpPr>
        <p:spPr>
          <a:xfrm rot="20146490">
            <a:off x="7050440" y="3357528"/>
            <a:ext cx="576529" cy="648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sz="1801"/>
          </a:p>
        </p:txBody>
      </p:sp>
      <p:sp>
        <p:nvSpPr>
          <p:cNvPr id="32" name="右矢印 31">
            <a:extLst>
              <a:ext uri="{FF2B5EF4-FFF2-40B4-BE49-F238E27FC236}">
                <a16:creationId xmlns:a16="http://schemas.microsoft.com/office/drawing/2014/main" id="{A5ADB19D-C606-48CA-8F02-7818C043F4FB}"/>
              </a:ext>
            </a:extLst>
          </p:cNvPr>
          <p:cNvSpPr/>
          <p:nvPr/>
        </p:nvSpPr>
        <p:spPr>
          <a:xfrm>
            <a:off x="2095147" y="5190351"/>
            <a:ext cx="1006941" cy="649589"/>
          </a:xfrm>
          <a:prstGeom prst="rightArrow">
            <a:avLst/>
          </a:prstGeom>
          <a:solidFill>
            <a:schemeClr val="bg1"/>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sz="1801"/>
          </a:p>
        </p:txBody>
      </p:sp>
      <p:sp>
        <p:nvSpPr>
          <p:cNvPr id="31" name="角丸四角形 30">
            <a:extLst>
              <a:ext uri="{FF2B5EF4-FFF2-40B4-BE49-F238E27FC236}">
                <a16:creationId xmlns:a16="http://schemas.microsoft.com/office/drawing/2014/main" id="{E0A651B9-0C36-4EED-9648-05363F02A26B}"/>
              </a:ext>
            </a:extLst>
          </p:cNvPr>
          <p:cNvSpPr/>
          <p:nvPr/>
        </p:nvSpPr>
        <p:spPr>
          <a:xfrm>
            <a:off x="36794" y="5149057"/>
            <a:ext cx="1988470" cy="733765"/>
          </a:xfrm>
          <a:prstGeom prst="roundRect">
            <a:avLst/>
          </a:prstGeom>
          <a:solidFill>
            <a:schemeClr val="bg1"/>
          </a:solid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1" lang="ja-JP" altLang="en-US" sz="1601" b="1" dirty="0">
                <a:solidFill>
                  <a:srgbClr val="000000"/>
                </a:solidFill>
              </a:rPr>
              <a:t>道南バス</a:t>
            </a:r>
          </a:p>
        </p:txBody>
      </p:sp>
      <p:sp>
        <p:nvSpPr>
          <p:cNvPr id="33" name="テキスト ボックス 2">
            <a:extLst>
              <a:ext uri="{FF2B5EF4-FFF2-40B4-BE49-F238E27FC236}">
                <a16:creationId xmlns:a16="http://schemas.microsoft.com/office/drawing/2014/main" id="{23AB9960-0A38-4DDE-A527-3B9FE2A4CA0E}"/>
              </a:ext>
            </a:extLst>
          </p:cNvPr>
          <p:cNvSpPr txBox="1">
            <a:spLocks noChangeArrowheads="1"/>
          </p:cNvSpPr>
          <p:nvPr/>
        </p:nvSpPr>
        <p:spPr bwMode="auto">
          <a:xfrm>
            <a:off x="2285735" y="5382528"/>
            <a:ext cx="512999" cy="27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 typeface="Arial" panose="020B0604020202020204" pitchFamily="34" charset="0"/>
              <a:buNone/>
            </a:pPr>
            <a:r>
              <a:rPr lang="ja-JP" altLang="en-US" sz="1201" b="1"/>
              <a:t>提供</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10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1000"/>
                                        <p:tgtEl>
                                          <p:spTgt spid="1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1000"/>
                                        <p:tgtEl>
                                          <p:spTgt spid="3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130"/>
                                        </p:tgtEl>
                                        <p:attrNameLst>
                                          <p:attrName>style.visibility</p:attrName>
                                        </p:attrNameLst>
                                      </p:cBhvr>
                                      <p:to>
                                        <p:strVal val="visible"/>
                                      </p:to>
                                    </p:set>
                                    <p:animEffect transition="in" filter="wipe(left)">
                                      <p:cBhvr>
                                        <p:cTn id="26" dur="1000"/>
                                        <p:tgtEl>
                                          <p:spTgt spid="513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132"/>
                                        </p:tgtEl>
                                        <p:attrNameLst>
                                          <p:attrName>style.visibility</p:attrName>
                                        </p:attrNameLst>
                                      </p:cBhvr>
                                      <p:to>
                                        <p:strVal val="visible"/>
                                      </p:to>
                                    </p:set>
                                    <p:animEffect transition="in" filter="wipe(left)">
                                      <p:cBhvr>
                                        <p:cTn id="29" dur="1000"/>
                                        <p:tgtEl>
                                          <p:spTgt spid="513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1000"/>
                                        <p:tgtEl>
                                          <p:spTgt spid="33"/>
                                        </p:tgtEl>
                                      </p:cBhvr>
                                    </p:animEffect>
                                  </p:childTnLst>
                                </p:cTn>
                              </p:par>
                            </p:childTnLst>
                          </p:cTn>
                        </p:par>
                        <p:par>
                          <p:cTn id="33" fill="hold" nodeType="afterGroup">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childTnLst>
                                </p:cTn>
                              </p:par>
                            </p:childTnLst>
                          </p:cTn>
                        </p:par>
                        <p:par>
                          <p:cTn id="43" fill="hold" nodeType="afterGroup">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10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1000"/>
                                        <p:tgtEl>
                                          <p:spTgt spid="2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1000"/>
                                        <p:tgtEl>
                                          <p:spTgt spid="23"/>
                                        </p:tgtEl>
                                      </p:cBhvr>
                                    </p:animEffect>
                                  </p:childTnLst>
                                </p:cTn>
                              </p:par>
                            </p:childTnLst>
                          </p:cTn>
                        </p:par>
                        <p:par>
                          <p:cTn id="53" fill="hold" nodeType="afterGroup">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0" fill="hold"/>
                                        <p:tgtEl>
                                          <p:spTgt spid="24"/>
                                        </p:tgtEl>
                                        <p:attrNameLst>
                                          <p:attrName>ppt_w</p:attrName>
                                        </p:attrNameLst>
                                      </p:cBhvr>
                                      <p:tavLst>
                                        <p:tav tm="0">
                                          <p:val>
                                            <p:fltVal val="0"/>
                                          </p:val>
                                        </p:tav>
                                        <p:tav tm="100000">
                                          <p:val>
                                            <p:strVal val="#ppt_w"/>
                                          </p:val>
                                        </p:tav>
                                      </p:tavLst>
                                    </p:anim>
                                    <p:anim calcmode="lin" valueType="num">
                                      <p:cBhvr>
                                        <p:cTn id="57" dur="1000" fill="hold"/>
                                        <p:tgtEl>
                                          <p:spTgt spid="24"/>
                                        </p:tgtEl>
                                        <p:attrNameLst>
                                          <p:attrName>ppt_h</p:attrName>
                                        </p:attrNameLst>
                                      </p:cBhvr>
                                      <p:tavLst>
                                        <p:tav tm="0">
                                          <p:val>
                                            <p:fltVal val="0"/>
                                          </p:val>
                                        </p:tav>
                                        <p:tav tm="100000">
                                          <p:val>
                                            <p:strVal val="#ppt_h"/>
                                          </p:val>
                                        </p:tav>
                                      </p:tavLst>
                                    </p:anim>
                                    <p:animEffect transition="in" filter="fade">
                                      <p:cBhvr>
                                        <p:cTn id="58" dur="1000"/>
                                        <p:tgtEl>
                                          <p:spTgt spid="24"/>
                                        </p:tgtEl>
                                      </p:cBhvr>
                                    </p:animEffect>
                                  </p:childTnLst>
                                </p:cTn>
                              </p:par>
                            </p:childTnLst>
                          </p:cTn>
                        </p:par>
                        <p:par>
                          <p:cTn id="59" fill="hold" nodeType="afterGroup">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left)">
                                      <p:cBhvr>
                                        <p:cTn id="62" dur="1000"/>
                                        <p:tgtEl>
                                          <p:spTgt spid="30"/>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1000"/>
                                        <p:tgtEl>
                                          <p:spTgt spid="2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1000"/>
                                        <p:tgtEl>
                                          <p:spTgt spid="29"/>
                                        </p:tgtEl>
                                      </p:cBhvr>
                                    </p:animEffect>
                                  </p:childTnLst>
                                </p:cTn>
                              </p:par>
                            </p:childTnLst>
                          </p:cTn>
                        </p:par>
                        <p:par>
                          <p:cTn id="69" fill="hold" nodeType="afterGroup">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1000"/>
                                        <p:tgtEl>
                                          <p:spTgt spid="2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3" grpId="0" animBg="1"/>
      <p:bldP spid="15" grpId="0" animBg="1"/>
      <p:bldP spid="24" grpId="0" animBg="1"/>
      <p:bldP spid="5130" grpId="0"/>
      <p:bldP spid="17" grpId="0" animBg="1"/>
      <p:bldP spid="5132" grpId="0"/>
      <p:bldP spid="19" grpId="0" animBg="1"/>
      <p:bldP spid="20" grpId="0" animBg="1"/>
      <p:bldP spid="21" grpId="0" animBg="1"/>
      <p:bldP spid="22" grpId="0" animBg="1"/>
      <p:bldP spid="23" grpId="0" animBg="1"/>
      <p:bldP spid="26" grpId="0" animBg="1"/>
      <p:bldP spid="28" grpId="0" animBg="1"/>
      <p:bldP spid="27" grpId="0" animBg="1"/>
      <p:bldP spid="29" grpId="0" animBg="1"/>
      <p:bldP spid="30" grpId="0" animBg="1"/>
      <p:bldP spid="32" grpId="0" animBg="1"/>
      <p:bldP spid="31" grpId="0" animBg="1"/>
      <p:bldP spid="3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6">
            <a:extLst>
              <a:ext uri="{FF2B5EF4-FFF2-40B4-BE49-F238E27FC236}">
                <a16:creationId xmlns:a16="http://schemas.microsoft.com/office/drawing/2014/main" id="{BF36768E-A518-4F0F-8F9A-DC9574A6A64C}"/>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防災でのオープンデータ</a:t>
            </a:r>
          </a:p>
        </p:txBody>
      </p:sp>
      <p:sp>
        <p:nvSpPr>
          <p:cNvPr id="16387" name="テキスト ボックス 1">
            <a:extLst>
              <a:ext uri="{FF2B5EF4-FFF2-40B4-BE49-F238E27FC236}">
                <a16:creationId xmlns:a16="http://schemas.microsoft.com/office/drawing/2014/main" id="{937ABBF3-A7B2-4489-9EFE-E527F666D6B4}"/>
              </a:ext>
            </a:extLst>
          </p:cNvPr>
          <p:cNvSpPr txBox="1">
            <a:spLocks noChangeArrowheads="1"/>
          </p:cNvSpPr>
          <p:nvPr/>
        </p:nvSpPr>
        <p:spPr bwMode="auto">
          <a:xfrm>
            <a:off x="611736" y="3633881"/>
            <a:ext cx="8242939" cy="2309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801" dirty="0">
                <a:latin typeface="Arial" panose="020B0604020202020204" pitchFamily="34" charset="0"/>
              </a:rPr>
              <a:t>【</a:t>
            </a:r>
            <a:r>
              <a:rPr lang="ja-JP" altLang="en-US" sz="1801" dirty="0">
                <a:latin typeface="Arial" panose="020B0604020202020204" pitchFamily="34" charset="0"/>
              </a:rPr>
              <a:t>活用事例の一例</a:t>
            </a:r>
            <a:r>
              <a:rPr lang="en-US" altLang="ja-JP" sz="1801" dirty="0">
                <a:latin typeface="Arial" panose="020B0604020202020204" pitchFamily="34" charset="0"/>
              </a:rPr>
              <a:t>】</a:t>
            </a:r>
          </a:p>
          <a:p>
            <a:pPr>
              <a:spcBef>
                <a:spcPct val="0"/>
              </a:spcBef>
              <a:buFontTx/>
              <a:buNone/>
            </a:pPr>
            <a:endParaRPr lang="en-US" altLang="ja-JP" sz="1801" dirty="0">
              <a:latin typeface="Arial" panose="020B0604020202020204" pitchFamily="34" charset="0"/>
            </a:endParaRPr>
          </a:p>
          <a:p>
            <a:pPr>
              <a:spcBef>
                <a:spcPct val="0"/>
              </a:spcBef>
              <a:buFontTx/>
              <a:buNone/>
            </a:pPr>
            <a:r>
              <a:rPr lang="en-US" altLang="ja-JP" sz="1801" dirty="0">
                <a:latin typeface="Arial" panose="020B0604020202020204" pitchFamily="34" charset="0"/>
              </a:rPr>
              <a:t>Coaido119</a:t>
            </a:r>
            <a:r>
              <a:rPr lang="ja-JP" altLang="en-US" sz="1801" dirty="0">
                <a:latin typeface="Arial" panose="020B0604020202020204" pitchFamily="34" charset="0"/>
              </a:rPr>
              <a:t>（コエイド１１９）</a:t>
            </a:r>
            <a:endParaRPr lang="en-US" altLang="ja-JP" sz="1801" dirty="0">
              <a:latin typeface="Arial" panose="020B0604020202020204" pitchFamily="34" charset="0"/>
            </a:endParaRPr>
          </a:p>
          <a:p>
            <a:pPr>
              <a:spcBef>
                <a:spcPct val="0"/>
              </a:spcBef>
              <a:buFontTx/>
              <a:buNone/>
            </a:pPr>
            <a:r>
              <a:rPr lang="en-US" altLang="ja-JP" sz="1801" dirty="0">
                <a:latin typeface="Arial" panose="020B0604020202020204" pitchFamily="34" charset="0"/>
                <a:hlinkClick r:id="rId2"/>
              </a:rPr>
              <a:t>http://www.coaido119.com/</a:t>
            </a:r>
            <a:endParaRPr lang="en-US" altLang="ja-JP" sz="1801" dirty="0">
              <a:latin typeface="Arial" panose="020B0604020202020204" pitchFamily="34" charset="0"/>
            </a:endParaRPr>
          </a:p>
          <a:p>
            <a:pPr>
              <a:spcBef>
                <a:spcPct val="0"/>
              </a:spcBef>
              <a:buFontTx/>
              <a:buNone/>
            </a:pP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東京都オープンデータ防災アプリコンテスト</a:t>
            </a:r>
            <a:r>
              <a:rPr lang="en-US" altLang="ja-JP" sz="1801" dirty="0">
                <a:latin typeface="Arial" panose="020B0604020202020204" pitchFamily="34" charset="0"/>
              </a:rPr>
              <a:t>(2016</a:t>
            </a:r>
            <a:r>
              <a:rPr lang="ja-JP" altLang="en-US" sz="1801" dirty="0">
                <a:latin typeface="Arial" panose="020B0604020202020204" pitchFamily="34" charset="0"/>
              </a:rPr>
              <a:t>年度</a:t>
            </a:r>
            <a:r>
              <a:rPr lang="en-US" altLang="ja-JP" sz="1801" dirty="0">
                <a:latin typeface="Arial" panose="020B0604020202020204" pitchFamily="34" charset="0"/>
              </a:rPr>
              <a:t>)</a:t>
            </a:r>
          </a:p>
          <a:p>
            <a:pPr>
              <a:spcBef>
                <a:spcPct val="0"/>
              </a:spcBef>
              <a:buFontTx/>
              <a:buNone/>
            </a:pPr>
            <a:r>
              <a:rPr lang="en-US" altLang="ja-JP" sz="1801" dirty="0">
                <a:latin typeface="Arial" panose="020B0604020202020204" pitchFamily="34" charset="0"/>
                <a:hlinkClick r:id="rId3"/>
              </a:rPr>
              <a:t>http://opendata-portal.metro.tokyo.jp/www/contents/1491984329047/index.html</a:t>
            </a:r>
            <a:endParaRPr lang="en-US" altLang="ja-JP" sz="1801" dirty="0">
              <a:latin typeface="Arial" panose="020B0604020202020204" pitchFamily="34" charset="0"/>
            </a:endParaRPr>
          </a:p>
          <a:p>
            <a:pPr>
              <a:spcBef>
                <a:spcPct val="0"/>
              </a:spcBef>
              <a:buFontTx/>
              <a:buNone/>
            </a:pPr>
            <a:endParaRPr lang="ja-JP" altLang="en-US" sz="1801" dirty="0">
              <a:latin typeface="Arial" panose="020B0604020202020204" pitchFamily="34" charset="0"/>
            </a:endParaRPr>
          </a:p>
        </p:txBody>
      </p:sp>
      <p:sp>
        <p:nvSpPr>
          <p:cNvPr id="16388" name="テキスト ボックス 2">
            <a:extLst>
              <a:ext uri="{FF2B5EF4-FFF2-40B4-BE49-F238E27FC236}">
                <a16:creationId xmlns:a16="http://schemas.microsoft.com/office/drawing/2014/main" id="{923DD219-0368-4468-8E39-422C243E0CF3}"/>
              </a:ext>
            </a:extLst>
          </p:cNvPr>
          <p:cNvSpPr txBox="1">
            <a:spLocks noChangeArrowheads="1"/>
          </p:cNvSpPr>
          <p:nvPr/>
        </p:nvSpPr>
        <p:spPr bwMode="auto">
          <a:xfrm>
            <a:off x="468794" y="1342059"/>
            <a:ext cx="6529233" cy="175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●防災分野でのオープンデータ利活用</a:t>
            </a:r>
            <a:endParaRPr lang="en-US" altLang="ja-JP" sz="1801" dirty="0">
              <a:latin typeface="Arial" panose="020B0604020202020204" pitchFamily="34" charset="0"/>
            </a:endParaRPr>
          </a:p>
          <a:p>
            <a:pPr>
              <a:spcBef>
                <a:spcPct val="0"/>
              </a:spcBef>
              <a:buFontTx/>
              <a:buNone/>
            </a:pP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自治体がオープンデータを公開</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民間、大学、市民などがアプリを作る</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（ほかに地域で作られたアプリも使える場合が多い）</a:t>
            </a:r>
          </a:p>
        </p:txBody>
      </p:sp>
      <p:pic>
        <p:nvPicPr>
          <p:cNvPr id="5" name="Picture 11" descr="BY">
            <a:extLst>
              <a:ext uri="{FF2B5EF4-FFF2-40B4-BE49-F238E27FC236}">
                <a16:creationId xmlns:a16="http://schemas.microsoft.com/office/drawing/2014/main" id="{D303B145-0C7C-4587-9442-5AF0118BCB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7792" y="6404423"/>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9087A1D2-2148-4F33-ADDD-E227F3BD0EF1}"/>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室蘭市の防災オープンデータ</a:t>
            </a:r>
          </a:p>
        </p:txBody>
      </p:sp>
      <p:pic>
        <p:nvPicPr>
          <p:cNvPr id="3" name="図 2">
            <a:extLst>
              <a:ext uri="{FF2B5EF4-FFF2-40B4-BE49-F238E27FC236}">
                <a16:creationId xmlns:a16="http://schemas.microsoft.com/office/drawing/2014/main" id="{B5EFD8E1-4138-438D-8BF8-58622E2D40A9}"/>
              </a:ext>
            </a:extLst>
          </p:cNvPr>
          <p:cNvPicPr>
            <a:picLocks noChangeAspect="1"/>
          </p:cNvPicPr>
          <p:nvPr/>
        </p:nvPicPr>
        <p:blipFill>
          <a:blip r:embed="rId2"/>
          <a:stretch>
            <a:fillRect/>
          </a:stretch>
        </p:blipFill>
        <p:spPr>
          <a:xfrm>
            <a:off x="324788" y="1293584"/>
            <a:ext cx="8463839" cy="4946056"/>
          </a:xfrm>
          <a:prstGeom prst="rect">
            <a:avLst/>
          </a:prstGeom>
        </p:spPr>
      </p:pic>
      <p:sp>
        <p:nvSpPr>
          <p:cNvPr id="4" name="テキスト ボックス 2">
            <a:extLst>
              <a:ext uri="{FF2B5EF4-FFF2-40B4-BE49-F238E27FC236}">
                <a16:creationId xmlns:a16="http://schemas.microsoft.com/office/drawing/2014/main" id="{4F309AFF-7E3F-4CBC-A741-237431660944}"/>
              </a:ext>
            </a:extLst>
          </p:cNvPr>
          <p:cNvSpPr txBox="1">
            <a:spLocks noChangeArrowheads="1"/>
          </p:cNvSpPr>
          <p:nvPr/>
        </p:nvSpPr>
        <p:spPr bwMode="auto">
          <a:xfrm>
            <a:off x="108265" y="909642"/>
            <a:ext cx="5474646" cy="3700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a:t>
            </a:r>
            <a:r>
              <a:rPr lang="en-US" altLang="ja-JP" sz="1801" dirty="0">
                <a:latin typeface="Arial" panose="020B0604020202020204" pitchFamily="34" charset="0"/>
              </a:rPr>
              <a:t>G-</a:t>
            </a:r>
            <a:r>
              <a:rPr lang="en-US" altLang="ja-JP" sz="1801" dirty="0" err="1">
                <a:latin typeface="Arial" panose="020B0604020202020204" pitchFamily="34" charset="0"/>
              </a:rPr>
              <a:t>motty</a:t>
            </a:r>
            <a:r>
              <a:rPr lang="ja-JP" altLang="en-US" sz="1801" dirty="0">
                <a:latin typeface="Arial" panose="020B0604020202020204" pitchFamily="34" charset="0"/>
              </a:rPr>
              <a:t>　</a:t>
            </a:r>
            <a:r>
              <a:rPr lang="en-US" altLang="ja-JP" sz="1801" dirty="0">
                <a:latin typeface="Arial" panose="020B0604020202020204" pitchFamily="34" charset="0"/>
              </a:rPr>
              <a:t>http://www2.g-motty.com/catalog/</a:t>
            </a:r>
            <a:endParaRPr lang="ja-JP" altLang="en-US" sz="1801" dirty="0">
              <a:latin typeface="Arial" panose="020B0604020202020204" pitchFamily="34" charset="0"/>
            </a:endParaRPr>
          </a:p>
        </p:txBody>
      </p:sp>
      <p:pic>
        <p:nvPicPr>
          <p:cNvPr id="5" name="Picture 11" descr="BY">
            <a:extLst>
              <a:ext uri="{FF2B5EF4-FFF2-40B4-BE49-F238E27FC236}">
                <a16:creationId xmlns:a16="http://schemas.microsoft.com/office/drawing/2014/main" id="{4686BF20-1B3F-4FC9-AE39-DC9AF48178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7792" y="6404423"/>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26954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0901E93-9157-4856-B380-CDF33B843057}"/>
              </a:ext>
            </a:extLst>
          </p:cNvPr>
          <p:cNvPicPr>
            <a:picLocks noChangeAspect="1"/>
          </p:cNvPicPr>
          <p:nvPr/>
        </p:nvPicPr>
        <p:blipFill>
          <a:blip r:embed="rId2"/>
          <a:stretch>
            <a:fillRect/>
          </a:stretch>
        </p:blipFill>
        <p:spPr>
          <a:xfrm>
            <a:off x="-1" y="1475564"/>
            <a:ext cx="9148763" cy="4547995"/>
          </a:xfrm>
          <a:prstGeom prst="rect">
            <a:avLst/>
          </a:prstGeom>
        </p:spPr>
      </p:pic>
      <p:sp>
        <p:nvSpPr>
          <p:cNvPr id="9" name="テキスト ボックス 2">
            <a:extLst>
              <a:ext uri="{FF2B5EF4-FFF2-40B4-BE49-F238E27FC236}">
                <a16:creationId xmlns:a16="http://schemas.microsoft.com/office/drawing/2014/main" id="{5EF7354A-82D3-42E0-833B-E9741AC457E3}"/>
              </a:ext>
            </a:extLst>
          </p:cNvPr>
          <p:cNvSpPr txBox="1">
            <a:spLocks noChangeArrowheads="1"/>
          </p:cNvSpPr>
          <p:nvPr/>
        </p:nvSpPr>
        <p:spPr bwMode="auto">
          <a:xfrm>
            <a:off x="108265" y="1051411"/>
            <a:ext cx="5474646" cy="3700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●ひなた</a:t>
            </a:r>
            <a:r>
              <a:rPr lang="en-US" altLang="ja-JP" sz="1801" dirty="0">
                <a:latin typeface="Arial" panose="020B0604020202020204" pitchFamily="34" charset="0"/>
              </a:rPr>
              <a:t>GIS</a:t>
            </a:r>
            <a:r>
              <a:rPr lang="ja-JP" altLang="en-US" sz="1801" dirty="0">
                <a:latin typeface="Arial" panose="020B0604020202020204" pitchFamily="34" charset="0"/>
              </a:rPr>
              <a:t>　</a:t>
            </a:r>
            <a:r>
              <a:rPr lang="en-US" altLang="ja-JP" sz="1801" dirty="0">
                <a:latin typeface="Arial" panose="020B0604020202020204" pitchFamily="34" charset="0"/>
              </a:rPr>
              <a:t>https://hgis.pref.miyazaki.lg.jp/hinata/</a:t>
            </a:r>
            <a:endParaRPr lang="ja-JP" altLang="en-US" sz="1801" dirty="0">
              <a:latin typeface="Arial" panose="020B0604020202020204" pitchFamily="34" charset="0"/>
            </a:endParaRPr>
          </a:p>
        </p:txBody>
      </p:sp>
      <p:sp>
        <p:nvSpPr>
          <p:cNvPr id="5" name="Text Box 6">
            <a:extLst>
              <a:ext uri="{FF2B5EF4-FFF2-40B4-BE49-F238E27FC236}">
                <a16:creationId xmlns:a16="http://schemas.microsoft.com/office/drawing/2014/main" id="{6F0A33DF-DE93-4A12-A1E5-D8511323D13C}"/>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防災でのオープンデータ</a:t>
            </a:r>
          </a:p>
        </p:txBody>
      </p:sp>
      <p:pic>
        <p:nvPicPr>
          <p:cNvPr id="6" name="Picture 11" descr="BY">
            <a:extLst>
              <a:ext uri="{FF2B5EF4-FFF2-40B4-BE49-F238E27FC236}">
                <a16:creationId xmlns:a16="http://schemas.microsoft.com/office/drawing/2014/main" id="{D52A8D43-A582-45D8-89EE-530518713C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7792" y="633911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40343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80E45AA6-2277-4B6E-8F26-B5481FAB8A67}"/>
              </a:ext>
            </a:extLst>
          </p:cNvPr>
          <p:cNvPicPr>
            <a:picLocks noChangeAspect="1"/>
          </p:cNvPicPr>
          <p:nvPr/>
        </p:nvPicPr>
        <p:blipFill>
          <a:blip r:embed="rId2"/>
          <a:stretch>
            <a:fillRect/>
          </a:stretch>
        </p:blipFill>
        <p:spPr>
          <a:xfrm>
            <a:off x="288108" y="1168309"/>
            <a:ext cx="8463839" cy="4922937"/>
          </a:xfrm>
          <a:prstGeom prst="rect">
            <a:avLst/>
          </a:prstGeom>
        </p:spPr>
      </p:pic>
      <p:sp>
        <p:nvSpPr>
          <p:cNvPr id="8" name="テキスト ボックス 2">
            <a:extLst>
              <a:ext uri="{FF2B5EF4-FFF2-40B4-BE49-F238E27FC236}">
                <a16:creationId xmlns:a16="http://schemas.microsoft.com/office/drawing/2014/main" id="{6DC177E6-E98B-4D09-B2CA-BF2F1CD8A049}"/>
              </a:ext>
            </a:extLst>
          </p:cNvPr>
          <p:cNvSpPr txBox="1">
            <a:spLocks noChangeArrowheads="1"/>
          </p:cNvSpPr>
          <p:nvPr/>
        </p:nvSpPr>
        <p:spPr bwMode="auto">
          <a:xfrm>
            <a:off x="108264" y="909642"/>
            <a:ext cx="6410845" cy="3694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a:t>
            </a:r>
            <a:r>
              <a:rPr lang="en-US" altLang="ja-JP" sz="1801" dirty="0">
                <a:latin typeface="Arial" panose="020B0604020202020204" pitchFamily="34" charset="0"/>
              </a:rPr>
              <a:t>Google</a:t>
            </a:r>
            <a:r>
              <a:rPr lang="ja-JP" altLang="en-US" sz="1801" dirty="0">
                <a:latin typeface="Arial" panose="020B0604020202020204" pitchFamily="34" charset="0"/>
              </a:rPr>
              <a:t>マイマップ　</a:t>
            </a:r>
            <a:r>
              <a:rPr lang="en-US" altLang="ja-JP" sz="1801" dirty="0">
                <a:latin typeface="Arial" panose="020B0604020202020204" pitchFamily="34" charset="0"/>
              </a:rPr>
              <a:t>https://www.google.com/maps/d/</a:t>
            </a:r>
            <a:endParaRPr lang="ja-JP" altLang="en-US" sz="1801" dirty="0">
              <a:latin typeface="Arial" panose="020B0604020202020204" pitchFamily="34" charset="0"/>
            </a:endParaRPr>
          </a:p>
        </p:txBody>
      </p:sp>
      <p:sp>
        <p:nvSpPr>
          <p:cNvPr id="4" name="Text Box 6">
            <a:extLst>
              <a:ext uri="{FF2B5EF4-FFF2-40B4-BE49-F238E27FC236}">
                <a16:creationId xmlns:a16="http://schemas.microsoft.com/office/drawing/2014/main" id="{67DE8DD2-D6C2-4752-803B-0A35CC53AF03}"/>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防災でのオープンデータ</a:t>
            </a:r>
          </a:p>
        </p:txBody>
      </p:sp>
      <p:pic>
        <p:nvPicPr>
          <p:cNvPr id="5" name="Picture 11" descr="BY">
            <a:extLst>
              <a:ext uri="{FF2B5EF4-FFF2-40B4-BE49-F238E27FC236}">
                <a16:creationId xmlns:a16="http://schemas.microsoft.com/office/drawing/2014/main" id="{636C8D84-F433-482E-938C-EA66B95268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7792" y="633911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46808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2">
            <a:extLst>
              <a:ext uri="{FF2B5EF4-FFF2-40B4-BE49-F238E27FC236}">
                <a16:creationId xmlns:a16="http://schemas.microsoft.com/office/drawing/2014/main" id="{372839AE-82A0-431A-BA4B-386EB8945431}"/>
              </a:ext>
            </a:extLst>
          </p:cNvPr>
          <p:cNvSpPr txBox="1">
            <a:spLocks noChangeArrowheads="1"/>
          </p:cNvSpPr>
          <p:nvPr/>
        </p:nvSpPr>
        <p:spPr bwMode="auto">
          <a:xfrm>
            <a:off x="108264" y="1044371"/>
            <a:ext cx="9040499" cy="3694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●防災科学技術研究所　</a:t>
            </a:r>
            <a:r>
              <a:rPr lang="en-US" altLang="ja-JP" sz="1800" u="sng" dirty="0">
                <a:hlinkClick r:id="rId3"/>
              </a:rPr>
              <a:t>http://arcg.is/14qXXK</a:t>
            </a:r>
            <a:endParaRPr lang="ja-JP" altLang="en-US" sz="1800" dirty="0">
              <a:latin typeface="Arial" panose="020B0604020202020204" pitchFamily="34" charset="0"/>
            </a:endParaRPr>
          </a:p>
        </p:txBody>
      </p:sp>
      <p:sp>
        <p:nvSpPr>
          <p:cNvPr id="4" name="Text Box 6">
            <a:extLst>
              <a:ext uri="{FF2B5EF4-FFF2-40B4-BE49-F238E27FC236}">
                <a16:creationId xmlns:a16="http://schemas.microsoft.com/office/drawing/2014/main" id="{88C84F59-D129-4967-89B9-B26599B4DDFD}"/>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防災でのオープンデータ</a:t>
            </a:r>
          </a:p>
        </p:txBody>
      </p:sp>
      <p:pic>
        <p:nvPicPr>
          <p:cNvPr id="3" name="図 2">
            <a:extLst>
              <a:ext uri="{FF2B5EF4-FFF2-40B4-BE49-F238E27FC236}">
                <a16:creationId xmlns:a16="http://schemas.microsoft.com/office/drawing/2014/main" id="{A7A90F2E-BD68-4D89-B697-16B71A55A414}"/>
              </a:ext>
            </a:extLst>
          </p:cNvPr>
          <p:cNvPicPr>
            <a:picLocks noChangeAspect="1"/>
          </p:cNvPicPr>
          <p:nvPr/>
        </p:nvPicPr>
        <p:blipFill>
          <a:blip r:embed="rId4"/>
          <a:stretch>
            <a:fillRect/>
          </a:stretch>
        </p:blipFill>
        <p:spPr>
          <a:xfrm>
            <a:off x="-1" y="1557885"/>
            <a:ext cx="9148763" cy="5296652"/>
          </a:xfrm>
          <a:prstGeom prst="rect">
            <a:avLst/>
          </a:prstGeom>
        </p:spPr>
      </p:pic>
    </p:spTree>
    <p:extLst>
      <p:ext uri="{BB962C8B-B14F-4D97-AF65-F5344CB8AC3E}">
        <p14:creationId xmlns:p14="http://schemas.microsoft.com/office/powerpoint/2010/main" val="491567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プレースホルダー 2"/>
          <p:cNvSpPr>
            <a:spLocks noGrp="1"/>
          </p:cNvSpPr>
          <p:nvPr>
            <p:ph sz="quarter" idx="1"/>
          </p:nvPr>
        </p:nvSpPr>
        <p:spPr>
          <a:xfrm>
            <a:off x="971977" y="189001"/>
            <a:ext cx="4392320" cy="524124"/>
          </a:xfrm>
          <a:noFill/>
          <a:ln w="25400" cap="flat" cmpd="sng" algn="ctr">
            <a:noFill/>
            <a:prstDash val="solid"/>
            <a:round/>
          </a:ln>
        </p:spPr>
        <p:txBody>
          <a:bodyPr vert="horz" wrap="square" lIns="89994" tIns="46783" rIns="89994" bIns="46783" anchor="t">
            <a:noAutofit/>
          </a:bodyPr>
          <a:lstStyle/>
          <a:p>
            <a:pPr marL="0" lvl="0" indent="0" algn="l" defTabSz="900111">
              <a:lnSpc>
                <a:spcPct val="100000"/>
              </a:lnSpc>
              <a:spcBef>
                <a:spcPct val="50000"/>
              </a:spcBef>
              <a:spcAft>
                <a:spcPct val="0"/>
              </a:spcAft>
              <a:buClr>
                <a:srgbClr val="000000">
                  <a:alpha val="100000"/>
                </a:srgbClr>
              </a:buClr>
              <a:buSzPct val="100000"/>
              <a:buNone/>
            </a:pPr>
            <a:r>
              <a:rPr lang="ja-JP" altLang="en-US" sz="2800" b="1" i="0" spc="5">
                <a:solidFill>
                  <a:schemeClr val="accent2"/>
                </a:solidFill>
                <a:latin typeface="Arial"/>
                <a:ea typeface="ＭＳ Ｐゴシック"/>
                <a:sym typeface="Wingdings"/>
              </a:rPr>
              <a:t>ブラタモリで注目のクルーズ</a:t>
            </a:r>
          </a:p>
        </p:txBody>
      </p:sp>
      <p:pic>
        <p:nvPicPr>
          <p:cNvPr id="8" name="絵 7"/>
          <p:cNvPicPr>
            <a:picLocks noChangeAspect="1"/>
          </p:cNvPicPr>
          <p:nvPr/>
        </p:nvPicPr>
        <p:blipFill rotWithShape="1">
          <a:blip r:embed="rId2"/>
          <a:stretch>
            <a:fillRect/>
          </a:stretch>
        </p:blipFill>
        <p:spPr>
          <a:xfrm>
            <a:off x="2485284" y="3964237"/>
            <a:ext cx="6662850" cy="2896891"/>
          </a:xfrm>
          <a:prstGeom prst="rect">
            <a:avLst/>
          </a:prstGeom>
        </p:spPr>
      </p:pic>
      <p:pic>
        <p:nvPicPr>
          <p:cNvPr id="9" name="絵 8"/>
          <p:cNvPicPr>
            <a:picLocks noChangeAspect="1"/>
          </p:cNvPicPr>
          <p:nvPr/>
        </p:nvPicPr>
        <p:blipFill rotWithShape="1">
          <a:blip r:embed="rId3"/>
          <a:stretch>
            <a:fillRect/>
          </a:stretch>
        </p:blipFill>
        <p:spPr>
          <a:xfrm>
            <a:off x="0" y="824820"/>
            <a:ext cx="9148135" cy="3181960"/>
          </a:xfrm>
          <a:prstGeom prst="rect">
            <a:avLst/>
          </a:prstGeom>
        </p:spPr>
      </p:pic>
      <p:sp>
        <p:nvSpPr>
          <p:cNvPr id="10" name="内容プレースホルダー 5"/>
          <p:cNvSpPr>
            <a:spLocks noGrp="1"/>
          </p:cNvSpPr>
          <p:nvPr>
            <p:ph sz="quarter" idx="2"/>
          </p:nvPr>
        </p:nvSpPr>
        <p:spPr>
          <a:xfrm>
            <a:off x="52876" y="4150834"/>
            <a:ext cx="4521191" cy="1800675"/>
          </a:xfrm>
          <a:noFill/>
          <a:ln w="25400" cap="flat" cmpd="sng" algn="ctr">
            <a:noFill/>
            <a:prstDash val="solid"/>
            <a:round/>
          </a:ln>
        </p:spPr>
        <p:txBody>
          <a:bodyPr vert="horz" wrap="square" lIns="89994" tIns="46783" rIns="89994" bIns="46783" anchor="t">
            <a:noAutofit/>
          </a:bodyPr>
          <a:lstStyle/>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室蘭を外から観る・・・</a:t>
            </a:r>
          </a:p>
          <a:p>
            <a:pPr marL="0" lvl="0" indent="0" algn="l" defTabSz="900111">
              <a:lnSpc>
                <a:spcPct val="100000"/>
              </a:lnSpc>
              <a:spcBef>
                <a:spcPct val="0"/>
              </a:spcBef>
              <a:spcAft>
                <a:spcPct val="0"/>
              </a:spcAft>
              <a:buClr>
                <a:srgbClr val="000000">
                  <a:alpha val="100000"/>
                </a:srgbClr>
              </a:buClr>
              <a:buSzPct val="100000"/>
              <a:buFont typeface="Wingdings"/>
              <a:buNone/>
            </a:pPr>
            <a:endParaRPr lang="ja-JP" altLang="en-US" sz="1600" b="1" i="0" spc="5">
              <a:solidFill>
                <a:schemeClr val="tx1"/>
              </a:solidFill>
              <a:latin typeface="Arial"/>
              <a:ea typeface="ＭＳ Ｐゴシック"/>
              <a:sym typeface="Wingdings"/>
            </a:endParaRP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所要時間：約90分</a:t>
            </a:r>
          </a:p>
          <a:p>
            <a:pPr marL="0" lvl="0" indent="0" algn="l" defTabSz="900111">
              <a:lnSpc>
                <a:spcPct val="100000"/>
              </a:lnSpc>
              <a:spcBef>
                <a:spcPct val="0"/>
              </a:spcBef>
              <a:spcAft>
                <a:spcPct val="0"/>
              </a:spcAft>
              <a:buClr>
                <a:srgbClr val="000000">
                  <a:alpha val="100000"/>
                </a:srgbClr>
              </a:buClr>
              <a:buSzPct val="100000"/>
              <a:buFont typeface="Wingdings"/>
              <a:buNone/>
            </a:pPr>
            <a:endParaRPr lang="ja-JP" altLang="en-US" sz="1600" b="1" i="0" spc="5">
              <a:solidFill>
                <a:schemeClr val="tx1"/>
              </a:solidFill>
              <a:latin typeface="Arial"/>
              <a:ea typeface="ＭＳ Ｐゴシック"/>
              <a:sym typeface="Wingdings"/>
            </a:endParaRP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スターマリンKKにより運行</a:t>
            </a: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　Tel:0143-27-2870</a:t>
            </a:r>
          </a:p>
        </p:txBody>
      </p:sp>
      <p:pic>
        <p:nvPicPr>
          <p:cNvPr id="6" name="Picture 11" descr="BY">
            <a:extLst>
              <a:ext uri="{FF2B5EF4-FFF2-40B4-BE49-F238E27FC236}">
                <a16:creationId xmlns:a16="http://schemas.microsoft.com/office/drawing/2014/main" id="{720ACA17-6C5C-4004-8297-A4816B8C8E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5432" y="633911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2">
            <a:extLst>
              <a:ext uri="{FF2B5EF4-FFF2-40B4-BE49-F238E27FC236}">
                <a16:creationId xmlns:a16="http://schemas.microsoft.com/office/drawing/2014/main" id="{372839AE-82A0-431A-BA4B-386EB8945431}"/>
              </a:ext>
            </a:extLst>
          </p:cNvPr>
          <p:cNvSpPr txBox="1">
            <a:spLocks noChangeArrowheads="1"/>
          </p:cNvSpPr>
          <p:nvPr/>
        </p:nvSpPr>
        <p:spPr bwMode="auto">
          <a:xfrm>
            <a:off x="108264" y="1044371"/>
            <a:ext cx="9040499" cy="3694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●防災科学技術研究所　</a:t>
            </a:r>
            <a:endParaRPr lang="ja-JP" altLang="en-US" sz="1800" dirty="0">
              <a:latin typeface="Arial" panose="020B0604020202020204" pitchFamily="34" charset="0"/>
            </a:endParaRPr>
          </a:p>
        </p:txBody>
      </p:sp>
      <p:sp>
        <p:nvSpPr>
          <p:cNvPr id="4" name="Text Box 6">
            <a:extLst>
              <a:ext uri="{FF2B5EF4-FFF2-40B4-BE49-F238E27FC236}">
                <a16:creationId xmlns:a16="http://schemas.microsoft.com/office/drawing/2014/main" id="{88C84F59-D129-4967-89B9-B26599B4DDFD}"/>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防災でのオープンデータ</a:t>
            </a:r>
          </a:p>
        </p:txBody>
      </p:sp>
      <p:pic>
        <p:nvPicPr>
          <p:cNvPr id="2" name="図 1">
            <a:extLst>
              <a:ext uri="{FF2B5EF4-FFF2-40B4-BE49-F238E27FC236}">
                <a16:creationId xmlns:a16="http://schemas.microsoft.com/office/drawing/2014/main" id="{B34E45F1-F639-464F-B27C-3DDB2E412249}"/>
              </a:ext>
            </a:extLst>
          </p:cNvPr>
          <p:cNvPicPr>
            <a:picLocks noChangeAspect="1"/>
          </p:cNvPicPr>
          <p:nvPr/>
        </p:nvPicPr>
        <p:blipFill>
          <a:blip r:embed="rId3"/>
          <a:stretch>
            <a:fillRect/>
          </a:stretch>
        </p:blipFill>
        <p:spPr>
          <a:xfrm>
            <a:off x="0" y="1556991"/>
            <a:ext cx="9148763" cy="5304184"/>
          </a:xfrm>
          <a:prstGeom prst="rect">
            <a:avLst/>
          </a:prstGeom>
        </p:spPr>
      </p:pic>
    </p:spTree>
    <p:extLst>
      <p:ext uri="{BB962C8B-B14F-4D97-AF65-F5344CB8AC3E}">
        <p14:creationId xmlns:p14="http://schemas.microsoft.com/office/powerpoint/2010/main" val="6756035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
            <a:extLst>
              <a:ext uri="{FF2B5EF4-FFF2-40B4-BE49-F238E27FC236}">
                <a16:creationId xmlns:a16="http://schemas.microsoft.com/office/drawing/2014/main" id="{7BC42FAB-A465-4C81-A8A9-4D1C22B24051}"/>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行政以外のオープンデータ</a:t>
            </a:r>
          </a:p>
        </p:txBody>
      </p:sp>
      <p:sp>
        <p:nvSpPr>
          <p:cNvPr id="8" name="テキスト ボックス 2">
            <a:extLst>
              <a:ext uri="{FF2B5EF4-FFF2-40B4-BE49-F238E27FC236}">
                <a16:creationId xmlns:a16="http://schemas.microsoft.com/office/drawing/2014/main" id="{A1866A96-A8EA-4663-95D9-79E482B90DD2}"/>
              </a:ext>
            </a:extLst>
          </p:cNvPr>
          <p:cNvSpPr txBox="1">
            <a:spLocks noChangeArrowheads="1"/>
          </p:cNvSpPr>
          <p:nvPr/>
        </p:nvSpPr>
        <p:spPr bwMode="auto">
          <a:xfrm>
            <a:off x="2631" y="2134245"/>
            <a:ext cx="5986428" cy="64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801" dirty="0">
                <a:latin typeface="Arial" panose="020B0604020202020204" pitchFamily="34" charset="0"/>
                <a:hlinkClick r:id="rId2" action="ppaction://hlinkfile"/>
              </a:rPr>
              <a:t>https://www.city.aizuwakamatsu.fukushima.jp/docs/2009122400048/files/QandA.pdf</a:t>
            </a:r>
            <a:endParaRPr lang="en-US" altLang="ja-JP" sz="1801" dirty="0">
              <a:latin typeface="Arial" panose="020B0604020202020204" pitchFamily="34" charset="0"/>
            </a:endParaRPr>
          </a:p>
        </p:txBody>
      </p:sp>
      <p:pic>
        <p:nvPicPr>
          <p:cNvPr id="2" name="図 1">
            <a:extLst>
              <a:ext uri="{FF2B5EF4-FFF2-40B4-BE49-F238E27FC236}">
                <a16:creationId xmlns:a16="http://schemas.microsoft.com/office/drawing/2014/main" id="{01EDEE0E-F7CC-47B0-B972-7940614FBDAF}"/>
              </a:ext>
            </a:extLst>
          </p:cNvPr>
          <p:cNvPicPr>
            <a:picLocks noChangeAspect="1"/>
          </p:cNvPicPr>
          <p:nvPr/>
        </p:nvPicPr>
        <p:blipFill>
          <a:blip r:embed="rId3"/>
          <a:stretch>
            <a:fillRect/>
          </a:stretch>
        </p:blipFill>
        <p:spPr>
          <a:xfrm>
            <a:off x="0" y="3035773"/>
            <a:ext cx="4358300" cy="3839557"/>
          </a:xfrm>
          <a:prstGeom prst="rect">
            <a:avLst/>
          </a:prstGeom>
        </p:spPr>
      </p:pic>
      <p:pic>
        <p:nvPicPr>
          <p:cNvPr id="3" name="図 2">
            <a:extLst>
              <a:ext uri="{FF2B5EF4-FFF2-40B4-BE49-F238E27FC236}">
                <a16:creationId xmlns:a16="http://schemas.microsoft.com/office/drawing/2014/main" id="{497DDEB5-ABF6-44EE-96E3-C60C194064CE}"/>
              </a:ext>
            </a:extLst>
          </p:cNvPr>
          <p:cNvPicPr>
            <a:picLocks noChangeAspect="1"/>
          </p:cNvPicPr>
          <p:nvPr/>
        </p:nvPicPr>
        <p:blipFill>
          <a:blip r:embed="rId4"/>
          <a:stretch>
            <a:fillRect/>
          </a:stretch>
        </p:blipFill>
        <p:spPr>
          <a:xfrm>
            <a:off x="6252420" y="45318"/>
            <a:ext cx="2896343" cy="6861175"/>
          </a:xfrm>
          <a:prstGeom prst="rect">
            <a:avLst/>
          </a:prstGeom>
        </p:spPr>
      </p:pic>
      <p:sp>
        <p:nvSpPr>
          <p:cNvPr id="6" name="内容プレースホルダー 3">
            <a:extLst>
              <a:ext uri="{FF2B5EF4-FFF2-40B4-BE49-F238E27FC236}">
                <a16:creationId xmlns:a16="http://schemas.microsoft.com/office/drawing/2014/main" id="{4C367AD7-B518-445A-9F95-043C8F4C7301}"/>
              </a:ext>
            </a:extLst>
          </p:cNvPr>
          <p:cNvSpPr txBox="1">
            <a:spLocks/>
          </p:cNvSpPr>
          <p:nvPr/>
        </p:nvSpPr>
        <p:spPr>
          <a:xfrm>
            <a:off x="0" y="1125723"/>
            <a:ext cx="6266733" cy="1008522"/>
          </a:xfrm>
          <a:prstGeom prst="rect">
            <a:avLst/>
          </a:prstGeom>
          <a:noFill/>
          <a:ln w="25400" cap="flat" cmpd="sng" algn="ctr">
            <a:noFill/>
            <a:prstDash val="solid"/>
            <a:round/>
          </a:ln>
        </p:spPr>
        <p:txBody>
          <a:bodyPr vert="horz" wrap="square" lIns="89994" tIns="46783" rIns="89994" bIns="46783" anchor="t">
            <a:noAutofit/>
          </a:bodyPr>
          <a:lstStyle>
            <a:lvl1pPr marL="342900" indent="-342900" algn="l" defTabSz="9144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1600" kern="1200">
                <a:solidFill>
                  <a:schemeClr val="tx1"/>
                </a:solidFill>
                <a:latin typeface="+mn-lt"/>
                <a:ea typeface="+mn-ea"/>
                <a:cs typeface="+mn-cs"/>
              </a:defRPr>
            </a:lvl9pPr>
          </a:lstStyle>
          <a:p>
            <a:pPr marL="0" indent="0" defTabSz="900112">
              <a:spcBef>
                <a:spcPct val="0"/>
              </a:spcBef>
              <a:spcAft>
                <a:spcPct val="0"/>
              </a:spcAft>
              <a:buClr>
                <a:srgbClr val="000000">
                  <a:alpha val="100000"/>
                </a:srgbClr>
              </a:buClr>
              <a:buSzPct val="100000"/>
              <a:buNone/>
            </a:pPr>
            <a:r>
              <a:rPr lang="ja-JP" altLang="en-US" sz="1800" spc="5" dirty="0">
                <a:latin typeface="Arial"/>
                <a:ea typeface="ＭＳ Ｐゴシック"/>
                <a:sym typeface="Wingdings"/>
              </a:rPr>
              <a:t>漫画「ブラックジャックによろしく」がオープンデータとして公開。</a:t>
            </a:r>
            <a:endParaRPr lang="en-US" altLang="ja-JP" sz="1800" spc="5" dirty="0">
              <a:latin typeface="Arial"/>
              <a:ea typeface="ＭＳ Ｐゴシック"/>
              <a:sym typeface="Wingdings"/>
            </a:endParaRPr>
          </a:p>
          <a:p>
            <a:pPr marL="0" indent="0" defTabSz="900112">
              <a:spcBef>
                <a:spcPct val="0"/>
              </a:spcBef>
              <a:spcAft>
                <a:spcPct val="0"/>
              </a:spcAft>
              <a:buClr>
                <a:srgbClr val="000000">
                  <a:alpha val="100000"/>
                </a:srgbClr>
              </a:buClr>
              <a:buSzPct val="100000"/>
              <a:buFont typeface="Arial"/>
              <a:buNone/>
            </a:pPr>
            <a:endParaRPr lang="en-US" altLang="ja-JP" sz="1800" spc="5" dirty="0">
              <a:latin typeface="Arial"/>
              <a:ea typeface="ＭＳ Ｐゴシック"/>
              <a:sym typeface="Wingdings"/>
            </a:endParaRPr>
          </a:p>
          <a:p>
            <a:pPr marL="0" indent="0" defTabSz="900112">
              <a:spcBef>
                <a:spcPct val="0"/>
              </a:spcBef>
              <a:spcAft>
                <a:spcPct val="0"/>
              </a:spcAft>
              <a:buClr>
                <a:srgbClr val="000000">
                  <a:alpha val="100000"/>
                </a:srgbClr>
              </a:buClr>
              <a:buSzPct val="100000"/>
              <a:buFont typeface="Arial"/>
              <a:buNone/>
            </a:pPr>
            <a:r>
              <a:rPr lang="ja-JP" altLang="en-US" sz="1800" spc="5" dirty="0">
                <a:latin typeface="Arial"/>
                <a:ea typeface="ＭＳ Ｐゴシック"/>
                <a:sym typeface="Wingdings"/>
              </a:rPr>
              <a:t>会津若松市が、職員向けオープンデータの</a:t>
            </a:r>
            <a:r>
              <a:rPr lang="en-US" altLang="ja-JP" sz="1800" spc="5" dirty="0">
                <a:latin typeface="Arial"/>
                <a:ea typeface="ＭＳ Ｐゴシック"/>
                <a:sym typeface="Wingdings"/>
              </a:rPr>
              <a:t>Q&amp;A</a:t>
            </a:r>
            <a:r>
              <a:rPr lang="ja-JP" altLang="en-US" sz="1800" spc="5" dirty="0">
                <a:latin typeface="Arial"/>
                <a:ea typeface="ＭＳ Ｐゴシック"/>
                <a:sym typeface="Wingdings"/>
              </a:rPr>
              <a:t>集として使用！</a:t>
            </a:r>
          </a:p>
        </p:txBody>
      </p:sp>
    </p:spTree>
    <p:extLst>
      <p:ext uri="{BB962C8B-B14F-4D97-AF65-F5344CB8AC3E}">
        <p14:creationId xmlns:p14="http://schemas.microsoft.com/office/powerpoint/2010/main" val="13854387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0" descr="K:\13339716_1146530062063714_1331903365121837802_n.png">
            <a:extLst>
              <a:ext uri="{FF2B5EF4-FFF2-40B4-BE49-F238E27FC236}">
                <a16:creationId xmlns:a16="http://schemas.microsoft.com/office/drawing/2014/main" id="{EC3E3840-26C6-4438-815E-26E5C8D6BB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5431" y="2477646"/>
            <a:ext cx="1905882" cy="190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11" descr="BY">
            <a:extLst>
              <a:ext uri="{FF2B5EF4-FFF2-40B4-BE49-F238E27FC236}">
                <a16:creationId xmlns:a16="http://schemas.microsoft.com/office/drawing/2014/main" id="{4FE58E27-1AB0-48EC-9C81-9478F64C42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テキスト ボックス 5">
            <a:extLst>
              <a:ext uri="{FF2B5EF4-FFF2-40B4-BE49-F238E27FC236}">
                <a16:creationId xmlns:a16="http://schemas.microsoft.com/office/drawing/2014/main" id="{6AB93F72-7EAD-4BEF-A327-6AEAE735A480}"/>
              </a:ext>
            </a:extLst>
          </p:cNvPr>
          <p:cNvSpPr txBox="1">
            <a:spLocks noChangeArrowheads="1"/>
          </p:cNvSpPr>
          <p:nvPr/>
        </p:nvSpPr>
        <p:spPr bwMode="auto">
          <a:xfrm>
            <a:off x="325854" y="1243588"/>
            <a:ext cx="6553057" cy="369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●こんなオープンデータも・・・。</a:t>
            </a:r>
            <a:endParaRPr lang="en-US" altLang="ja-JP" sz="1801" dirty="0">
              <a:latin typeface="Arial" panose="020B0604020202020204" pitchFamily="34" charset="0"/>
            </a:endParaRPr>
          </a:p>
        </p:txBody>
      </p:sp>
    </p:spTree>
    <p:extLst>
      <p:ext uri="{BB962C8B-B14F-4D97-AF65-F5344CB8AC3E}">
        <p14:creationId xmlns:p14="http://schemas.microsoft.com/office/powerpoint/2010/main" val="35841974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11" descr="BY">
            <a:extLst>
              <a:ext uri="{FF2B5EF4-FFF2-40B4-BE49-F238E27FC236}">
                <a16:creationId xmlns:a16="http://schemas.microsoft.com/office/drawing/2014/main" id="{4FE58E27-1AB0-48EC-9C81-9478F64C42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図 2">
            <a:extLst>
              <a:ext uri="{FF2B5EF4-FFF2-40B4-BE49-F238E27FC236}">
                <a16:creationId xmlns:a16="http://schemas.microsoft.com/office/drawing/2014/main" id="{EEF5DBC3-ED03-4A8C-801D-9231FDA4B2D1}"/>
              </a:ext>
            </a:extLst>
          </p:cNvPr>
          <p:cNvPicPr>
            <a:picLocks noChangeAspect="1"/>
          </p:cNvPicPr>
          <p:nvPr/>
        </p:nvPicPr>
        <p:blipFill>
          <a:blip r:embed="rId3"/>
          <a:stretch>
            <a:fillRect/>
          </a:stretch>
        </p:blipFill>
        <p:spPr>
          <a:xfrm>
            <a:off x="20401" y="866601"/>
            <a:ext cx="9107959" cy="5127971"/>
          </a:xfrm>
          <a:prstGeom prst="rect">
            <a:avLst/>
          </a:prstGeom>
        </p:spPr>
      </p:pic>
      <p:pic>
        <p:nvPicPr>
          <p:cNvPr id="4" name="図 3">
            <a:extLst>
              <a:ext uri="{FF2B5EF4-FFF2-40B4-BE49-F238E27FC236}">
                <a16:creationId xmlns:a16="http://schemas.microsoft.com/office/drawing/2014/main" id="{F98F1874-FFB0-4DC3-B27C-CCB062027AAA}"/>
              </a:ext>
            </a:extLst>
          </p:cNvPr>
          <p:cNvPicPr>
            <a:picLocks noChangeAspect="1"/>
          </p:cNvPicPr>
          <p:nvPr/>
        </p:nvPicPr>
        <p:blipFill>
          <a:blip r:embed="rId4"/>
          <a:stretch>
            <a:fillRect/>
          </a:stretch>
        </p:blipFill>
        <p:spPr>
          <a:xfrm>
            <a:off x="41113" y="1125723"/>
            <a:ext cx="2354317" cy="5055351"/>
          </a:xfrm>
          <a:prstGeom prst="rect">
            <a:avLst/>
          </a:prstGeom>
        </p:spPr>
      </p:pic>
      <p:sp>
        <p:nvSpPr>
          <p:cNvPr id="2" name="正方形/長方形 1">
            <a:extLst>
              <a:ext uri="{FF2B5EF4-FFF2-40B4-BE49-F238E27FC236}">
                <a16:creationId xmlns:a16="http://schemas.microsoft.com/office/drawing/2014/main" id="{265918B3-D470-4B01-ACB5-264258B4272B}"/>
              </a:ext>
            </a:extLst>
          </p:cNvPr>
          <p:cNvSpPr/>
          <p:nvPr/>
        </p:nvSpPr>
        <p:spPr>
          <a:xfrm>
            <a:off x="-19577" y="6069028"/>
            <a:ext cx="3934090" cy="369332"/>
          </a:xfrm>
          <a:prstGeom prst="rect">
            <a:avLst/>
          </a:prstGeom>
        </p:spPr>
        <p:txBody>
          <a:bodyPr wrap="none">
            <a:spAutoFit/>
          </a:bodyPr>
          <a:lstStyle/>
          <a:p>
            <a:r>
              <a:rPr lang="en-US" altLang="ja-JP"/>
              <a:t>http://app.linkdata.org/run/app1s1276i</a:t>
            </a:r>
            <a:endParaRPr lang="ja-JP" altLang="en-US" dirty="0"/>
          </a:p>
        </p:txBody>
      </p:sp>
      <p:sp>
        <p:nvSpPr>
          <p:cNvPr id="5" name="正方形/長方形 4">
            <a:extLst>
              <a:ext uri="{FF2B5EF4-FFF2-40B4-BE49-F238E27FC236}">
                <a16:creationId xmlns:a16="http://schemas.microsoft.com/office/drawing/2014/main" id="{7986C300-EE06-42B2-92D5-E2FA0A210B81}"/>
              </a:ext>
            </a:extLst>
          </p:cNvPr>
          <p:cNvSpPr/>
          <p:nvPr/>
        </p:nvSpPr>
        <p:spPr>
          <a:xfrm>
            <a:off x="5802811" y="5747745"/>
            <a:ext cx="3403496" cy="369332"/>
          </a:xfrm>
          <a:prstGeom prst="rect">
            <a:avLst/>
          </a:prstGeom>
        </p:spPr>
        <p:txBody>
          <a:bodyPr wrap="none">
            <a:spAutoFit/>
          </a:bodyPr>
          <a:lstStyle/>
          <a:p>
            <a:r>
              <a:rPr lang="ja-JP" altLang="en-US" dirty="0"/>
              <a:t>http://lod4all.net/apps/odsc/#12</a:t>
            </a:r>
          </a:p>
        </p:txBody>
      </p:sp>
    </p:spTree>
    <p:extLst>
      <p:ext uri="{BB962C8B-B14F-4D97-AF65-F5344CB8AC3E}">
        <p14:creationId xmlns:p14="http://schemas.microsoft.com/office/powerpoint/2010/main" val="318808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プレースホルダー 2"/>
          <p:cNvSpPr>
            <a:spLocks noGrp="1"/>
          </p:cNvSpPr>
          <p:nvPr>
            <p:ph sz="quarter" idx="1"/>
          </p:nvPr>
        </p:nvSpPr>
        <p:spPr>
          <a:xfrm>
            <a:off x="468512" y="2422015"/>
            <a:ext cx="8284198" cy="924350"/>
          </a:xfrm>
          <a:noFill/>
          <a:ln w="25400" cap="flat" cmpd="sng" algn="ctr">
            <a:noFill/>
            <a:prstDash val="solid"/>
            <a:round/>
          </a:ln>
        </p:spPr>
        <p:txBody>
          <a:bodyPr vert="horz" wrap="square" lIns="89994" tIns="46783" rIns="89994" bIns="46783" anchor="t">
            <a:noAutofit/>
          </a:bodyPr>
          <a:lstStyle/>
          <a:p>
            <a:pPr marL="0" lvl="0" indent="0" algn="ctr" defTabSz="900112">
              <a:lnSpc>
                <a:spcPct val="100000"/>
              </a:lnSpc>
              <a:spcBef>
                <a:spcPct val="50000"/>
              </a:spcBef>
              <a:spcAft>
                <a:spcPct val="0"/>
              </a:spcAft>
              <a:buClr>
                <a:srgbClr val="000000">
                  <a:alpha val="100000"/>
                </a:srgbClr>
              </a:buClr>
              <a:buSzPct val="100000"/>
              <a:buNone/>
            </a:pPr>
            <a:r>
              <a:rPr lang="ja-JP" altLang="en-US" sz="5400" b="1" i="0" spc="5" dirty="0">
                <a:solidFill>
                  <a:schemeClr val="tx1"/>
                </a:solidFill>
                <a:latin typeface="Arial"/>
                <a:ea typeface="ＭＳ Ｐゴシック"/>
                <a:sym typeface="Wingdings"/>
              </a:rPr>
              <a:t>オープンデータの課題・・・</a:t>
            </a:r>
          </a:p>
        </p:txBody>
      </p:sp>
      <p:pic>
        <p:nvPicPr>
          <p:cNvPr id="3" name="Picture 11" descr="BY">
            <a:extLst>
              <a:ext uri="{FF2B5EF4-FFF2-40B4-BE49-F238E27FC236}">
                <a16:creationId xmlns:a16="http://schemas.microsoft.com/office/drawing/2014/main" id="{14FB69F2-0059-4281-9E15-3ADFAB1C0A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3911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
            <a:extLst>
              <a:ext uri="{FF2B5EF4-FFF2-40B4-BE49-F238E27FC236}">
                <a16:creationId xmlns:a16="http://schemas.microsoft.com/office/drawing/2014/main" id="{2F09AB89-A19D-4B8B-AEF0-093BB32CF5CA}"/>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オープンデータの課題</a:t>
            </a:r>
          </a:p>
        </p:txBody>
      </p:sp>
      <p:sp>
        <p:nvSpPr>
          <p:cNvPr id="8" name="テキスト ボックス 2">
            <a:extLst>
              <a:ext uri="{FF2B5EF4-FFF2-40B4-BE49-F238E27FC236}">
                <a16:creationId xmlns:a16="http://schemas.microsoft.com/office/drawing/2014/main" id="{43A10E19-212A-4A2E-90B2-4CD3B0B8278B}"/>
              </a:ext>
            </a:extLst>
          </p:cNvPr>
          <p:cNvSpPr txBox="1">
            <a:spLocks noChangeArrowheads="1"/>
          </p:cNvSpPr>
          <p:nvPr/>
        </p:nvSpPr>
        <p:spPr bwMode="auto">
          <a:xfrm>
            <a:off x="468794" y="1053696"/>
            <a:ext cx="8571261" cy="48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dirty="0">
                <a:latin typeface="Arial" panose="020B0604020202020204" pitchFamily="34" charset="0"/>
              </a:rPr>
              <a:t>●語彙問題</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オープンデータ業界でのあるある。</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自治体ごとに名称、カテゴリなどが統一されていない。</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例：「津波避難ビル」と「津波避難タワー」、「地域避難所」と「屋内避難所」など呼び</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方がバラバラ</a:t>
            </a:r>
            <a:endParaRPr lang="en-US" altLang="ja-JP" sz="1801" dirty="0">
              <a:latin typeface="Arial" panose="020B0604020202020204" pitchFamily="34" charset="0"/>
            </a:endParaRPr>
          </a:p>
          <a:p>
            <a:pPr>
              <a:spcBef>
                <a:spcPct val="0"/>
              </a:spcBef>
              <a:buFontTx/>
              <a:buNone/>
            </a:pP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●記述方法問題</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同じものを表しているのに、記述がバラバラ</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例</a:t>
            </a:r>
            <a:r>
              <a:rPr lang="ja-JP" altLang="en-US" sz="1800" dirty="0">
                <a:latin typeface="Arial" panose="020B0604020202020204" pitchFamily="34" charset="0"/>
              </a:rPr>
              <a:t>：</a:t>
            </a:r>
            <a:r>
              <a:rPr lang="en-US" altLang="ja-JP" sz="1800" dirty="0">
                <a:latin typeface="Arial" panose="020B0604020202020204" pitchFamily="34" charset="0"/>
              </a:rPr>
              <a:t>	</a:t>
            </a:r>
            <a:r>
              <a:rPr lang="zh-CN" altLang="en-US" sz="1800" dirty="0"/>
              <a:t>帯広市西</a:t>
            </a:r>
            <a:r>
              <a:rPr lang="en-US" altLang="zh-CN" sz="1800" dirty="0"/>
              <a:t>5</a:t>
            </a:r>
            <a:r>
              <a:rPr lang="zh-CN" altLang="en-US" sz="1800" dirty="0"/>
              <a:t>条南</a:t>
            </a:r>
            <a:r>
              <a:rPr lang="en-US" altLang="zh-CN" sz="1800" dirty="0"/>
              <a:t>7</a:t>
            </a:r>
            <a:r>
              <a:rPr lang="zh-CN" altLang="en-US" sz="1800" dirty="0"/>
              <a:t>丁目</a:t>
            </a:r>
            <a:r>
              <a:rPr lang="en-US" altLang="zh-CN" sz="1800" dirty="0"/>
              <a:t>1</a:t>
            </a:r>
            <a:r>
              <a:rPr lang="zh-CN" altLang="en-US" sz="1800" dirty="0"/>
              <a:t>番地</a:t>
            </a:r>
            <a:endParaRPr lang="en-US" altLang="zh-CN" sz="1800" dirty="0"/>
          </a:p>
          <a:p>
            <a:pPr>
              <a:spcBef>
                <a:spcPct val="0"/>
              </a:spcBef>
              <a:buFontTx/>
              <a:buNone/>
            </a:pPr>
            <a:r>
              <a:rPr lang="ja-JP" altLang="en-US" sz="1800" dirty="0">
                <a:latin typeface="Arial" panose="020B0604020202020204" pitchFamily="34" charset="0"/>
              </a:rPr>
              <a:t>　　　　</a:t>
            </a:r>
            <a:r>
              <a:rPr lang="en-US" altLang="ja-JP" sz="1800" dirty="0">
                <a:latin typeface="Arial" panose="020B0604020202020204" pitchFamily="34" charset="0"/>
              </a:rPr>
              <a:t>	</a:t>
            </a:r>
            <a:r>
              <a:rPr lang="zh-CN" altLang="en-US" sz="1800" dirty="0"/>
              <a:t>帯広市西</a:t>
            </a:r>
            <a:r>
              <a:rPr lang="en-US" altLang="zh-CN" sz="1800" dirty="0"/>
              <a:t>5</a:t>
            </a:r>
            <a:r>
              <a:rPr lang="zh-CN" altLang="en-US" sz="1800" dirty="0"/>
              <a:t>条南</a:t>
            </a:r>
            <a:r>
              <a:rPr lang="en-US" altLang="zh-CN" sz="1800" dirty="0"/>
              <a:t>7</a:t>
            </a:r>
            <a:r>
              <a:rPr lang="zh-CN" altLang="en-US" sz="1800" dirty="0"/>
              <a:t>丁目</a:t>
            </a:r>
            <a:r>
              <a:rPr lang="en-US" altLang="zh-CN" sz="1800" dirty="0"/>
              <a:t>1</a:t>
            </a:r>
          </a:p>
          <a:p>
            <a:pPr>
              <a:spcBef>
                <a:spcPct val="0"/>
              </a:spcBef>
              <a:buFontTx/>
              <a:buNone/>
            </a:pPr>
            <a:r>
              <a:rPr lang="ja-JP" altLang="en-US" sz="1800" dirty="0">
                <a:latin typeface="Arial" panose="020B0604020202020204" pitchFamily="34" charset="0"/>
              </a:rPr>
              <a:t>　　　　</a:t>
            </a:r>
            <a:r>
              <a:rPr lang="en-US" altLang="ja-JP" sz="1800" dirty="0">
                <a:latin typeface="Arial" panose="020B0604020202020204" pitchFamily="34" charset="0"/>
              </a:rPr>
              <a:t>	</a:t>
            </a:r>
            <a:r>
              <a:rPr lang="zh-CN" altLang="en-US" sz="1800" dirty="0"/>
              <a:t>帯広市西</a:t>
            </a:r>
            <a:r>
              <a:rPr lang="en-US" altLang="zh-CN" sz="1800" dirty="0"/>
              <a:t>5</a:t>
            </a:r>
            <a:r>
              <a:rPr lang="zh-CN" altLang="en-US" sz="1800" dirty="0"/>
              <a:t>南</a:t>
            </a:r>
            <a:r>
              <a:rPr lang="en-US" altLang="zh-CN" sz="1800" dirty="0"/>
              <a:t>7</a:t>
            </a:r>
            <a:r>
              <a:rPr lang="en-US" altLang="ja-JP" sz="1800" dirty="0"/>
              <a:t>-</a:t>
            </a:r>
            <a:r>
              <a:rPr lang="en-US" altLang="zh-CN" sz="1800" dirty="0"/>
              <a:t>1</a:t>
            </a:r>
            <a:endParaRPr lang="en-US" altLang="ja-JP" sz="1800" dirty="0">
              <a:latin typeface="Arial" panose="020B0604020202020204" pitchFamily="34" charset="0"/>
            </a:endParaRPr>
          </a:p>
          <a:p>
            <a:pPr>
              <a:spcBef>
                <a:spcPct val="0"/>
              </a:spcBef>
              <a:buFontTx/>
              <a:buNone/>
            </a:pP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●乱立問題</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同じような情報サイト、</a:t>
            </a:r>
            <a:r>
              <a:rPr lang="en-US" altLang="ja-JP" sz="1801" dirty="0">
                <a:latin typeface="Arial" panose="020B0604020202020204" pitchFamily="34" charset="0"/>
              </a:rPr>
              <a:t>GIS</a:t>
            </a:r>
            <a:r>
              <a:rPr lang="ja-JP" altLang="en-US" sz="1801" dirty="0">
                <a:latin typeface="Arial" panose="020B0604020202020204" pitchFamily="34" charset="0"/>
              </a:rPr>
              <a:t>マップが乱立・・・。</a:t>
            </a:r>
            <a:endParaRPr lang="en-US" altLang="ja-JP" sz="1801" dirty="0">
              <a:latin typeface="Arial" panose="020B0604020202020204" pitchFamily="34" charset="0"/>
            </a:endParaRPr>
          </a:p>
          <a:p>
            <a:pPr>
              <a:spcBef>
                <a:spcPct val="0"/>
              </a:spcBef>
              <a:buFontTx/>
              <a:buNone/>
            </a:pP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●鮮度問題</a:t>
            </a:r>
            <a:endParaRPr lang="en-US" altLang="ja-JP" sz="1801" dirty="0">
              <a:latin typeface="Arial" panose="020B0604020202020204" pitchFamily="34" charset="0"/>
            </a:endParaRPr>
          </a:p>
          <a:p>
            <a:pPr>
              <a:spcBef>
                <a:spcPct val="0"/>
              </a:spcBef>
              <a:buFontTx/>
              <a:buNone/>
            </a:pPr>
            <a:r>
              <a:rPr lang="ja-JP" altLang="en-US" sz="1801" dirty="0">
                <a:latin typeface="Arial" panose="020B0604020202020204" pitchFamily="34" charset="0"/>
              </a:rPr>
              <a:t>　情報の鮮度が不明・・・。</a:t>
            </a:r>
          </a:p>
        </p:txBody>
      </p:sp>
      <p:pic>
        <p:nvPicPr>
          <p:cNvPr id="4" name="Picture 11" descr="BY">
            <a:extLst>
              <a:ext uri="{FF2B5EF4-FFF2-40B4-BE49-F238E27FC236}">
                <a16:creationId xmlns:a16="http://schemas.microsoft.com/office/drawing/2014/main" id="{8859EB15-4EED-46D1-B835-12EB6C5DA1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16397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プレースホルダー 2"/>
          <p:cNvSpPr>
            <a:spLocks noGrp="1"/>
          </p:cNvSpPr>
          <p:nvPr>
            <p:ph sz="quarter" idx="1"/>
          </p:nvPr>
        </p:nvSpPr>
        <p:spPr>
          <a:xfrm>
            <a:off x="1477061" y="2350546"/>
            <a:ext cx="6356044" cy="646402"/>
          </a:xfrm>
          <a:noFill/>
          <a:ln w="25400" cap="flat" cmpd="sng" algn="ctr">
            <a:noFill/>
            <a:prstDash val="solid"/>
            <a:round/>
          </a:ln>
        </p:spPr>
        <p:txBody>
          <a:bodyPr vert="horz" wrap="none" lIns="89994" tIns="46783" rIns="89994" bIns="46783" anchor="t">
            <a:noAutofit/>
          </a:bodyPr>
          <a:lstStyle/>
          <a:p>
            <a:pPr marL="0" lvl="0" indent="0" algn="l" defTabSz="900112">
              <a:lnSpc>
                <a:spcPct val="100000"/>
              </a:lnSpc>
              <a:spcBef>
                <a:spcPct val="0"/>
              </a:spcBef>
              <a:spcAft>
                <a:spcPct val="0"/>
              </a:spcAft>
              <a:buClr>
                <a:srgbClr val="000000">
                  <a:alpha val="100000"/>
                </a:srgbClr>
              </a:buClr>
              <a:buSzPct val="100000"/>
              <a:buNone/>
            </a:pPr>
            <a:r>
              <a:rPr lang="ja-JP" altLang="en-US" sz="3600" b="1" i="0" spc="5">
                <a:solidFill>
                  <a:schemeClr val="tx1"/>
                </a:solidFill>
                <a:latin typeface="Arial"/>
                <a:ea typeface="ＭＳ Ｐゴシック"/>
                <a:sym typeface="Wingdings"/>
              </a:rPr>
              <a:t>ご静聴ありがとうございました！</a:t>
            </a:r>
          </a:p>
        </p:txBody>
      </p:sp>
      <p:sp>
        <p:nvSpPr>
          <p:cNvPr id="3" name="内容プレースホルダー 3"/>
          <p:cNvSpPr>
            <a:spLocks noGrp="1"/>
          </p:cNvSpPr>
          <p:nvPr>
            <p:ph sz="quarter" idx="2"/>
          </p:nvPr>
        </p:nvSpPr>
        <p:spPr>
          <a:xfrm>
            <a:off x="4358097" y="4655084"/>
            <a:ext cx="4032466" cy="1200678"/>
          </a:xfrm>
          <a:noFill/>
          <a:ln w="25400" cap="flat" cmpd="sng" algn="ctr">
            <a:noFill/>
            <a:prstDash val="solid"/>
            <a:round/>
          </a:ln>
        </p:spPr>
        <p:txBody>
          <a:bodyPr vert="horz" wrap="none" lIns="89994" tIns="46783" rIns="89994" bIns="46783" anchor="t">
            <a:noAutofit/>
          </a:bodyPr>
          <a:lstStyle/>
          <a:p>
            <a:pPr marL="0" lvl="0" indent="0" algn="l" defTabSz="900112">
              <a:lnSpc>
                <a:spcPct val="100000"/>
              </a:lnSpc>
              <a:spcBef>
                <a:spcPct val="0"/>
              </a:spcBef>
              <a:spcAft>
                <a:spcPct val="0"/>
              </a:spcAft>
              <a:buClr>
                <a:srgbClr val="000000">
                  <a:alpha val="100000"/>
                </a:srgbClr>
              </a:buClr>
              <a:buSzPct val="100000"/>
              <a:buNone/>
            </a:pPr>
            <a:r>
              <a:rPr lang="ja-JP" altLang="en-US" sz="1800" b="0" i="0" spc="5">
                <a:solidFill>
                  <a:schemeClr val="tx1"/>
                </a:solidFill>
                <a:latin typeface="Arial"/>
                <a:ea typeface="ＭＳ Ｐゴシック"/>
                <a:sym typeface="Wingdings"/>
              </a:rPr>
              <a:t>本講演に関するお問い合わせ：</a:t>
            </a:r>
          </a:p>
          <a:p>
            <a:pPr marL="0" lvl="0" indent="0" algn="l" defTabSz="900112">
              <a:lnSpc>
                <a:spcPct val="100000"/>
              </a:lnSpc>
              <a:spcBef>
                <a:spcPct val="0"/>
              </a:spcBef>
              <a:spcAft>
                <a:spcPct val="0"/>
              </a:spcAft>
              <a:buClr>
                <a:srgbClr val="000000">
                  <a:alpha val="100000"/>
                </a:srgbClr>
              </a:buClr>
              <a:buSzPct val="100000"/>
              <a:buNone/>
            </a:pPr>
            <a:r>
              <a:rPr lang="ja-JP" altLang="en-US" sz="1800" b="0" i="0" spc="5">
                <a:solidFill>
                  <a:schemeClr val="tx1"/>
                </a:solidFill>
                <a:latin typeface="Arial"/>
                <a:ea typeface="ＭＳ Ｐゴシック"/>
                <a:sym typeface="Wingdings"/>
              </a:rPr>
              <a:t>　　　　</a:t>
            </a:r>
          </a:p>
          <a:p>
            <a:pPr marL="0" lvl="0" indent="0" algn="l" defTabSz="900112">
              <a:lnSpc>
                <a:spcPct val="100000"/>
              </a:lnSpc>
              <a:spcBef>
                <a:spcPct val="0"/>
              </a:spcBef>
              <a:spcAft>
                <a:spcPct val="0"/>
              </a:spcAft>
              <a:buClr>
                <a:srgbClr val="000000">
                  <a:alpha val="100000"/>
                </a:srgbClr>
              </a:buClr>
              <a:buSzPct val="100000"/>
              <a:buNone/>
            </a:pPr>
            <a:r>
              <a:rPr lang="ja-JP" altLang="en-US" sz="1800" b="0" i="0" spc="5">
                <a:solidFill>
                  <a:schemeClr val="tx1"/>
                </a:solidFill>
                <a:latin typeface="Arial"/>
                <a:ea typeface="ＭＳ Ｐゴシック"/>
                <a:sym typeface="Wingdings"/>
              </a:rPr>
              <a:t>　　　　Tel：０１４３－２５－３３２０</a:t>
            </a:r>
          </a:p>
          <a:p>
            <a:pPr marL="0" lvl="0" indent="0" algn="l" defTabSz="900112">
              <a:lnSpc>
                <a:spcPct val="100000"/>
              </a:lnSpc>
              <a:spcBef>
                <a:spcPct val="0"/>
              </a:spcBef>
              <a:spcAft>
                <a:spcPct val="0"/>
              </a:spcAft>
              <a:buClr>
                <a:srgbClr val="000000">
                  <a:alpha val="100000"/>
                </a:srgbClr>
              </a:buClr>
              <a:buSzPct val="100000"/>
              <a:buNone/>
            </a:pPr>
            <a:r>
              <a:rPr lang="ja-JP" altLang="en-US" sz="1800" b="0" i="0" spc="5">
                <a:solidFill>
                  <a:schemeClr val="tx1"/>
                </a:solidFill>
                <a:latin typeface="Arial"/>
                <a:ea typeface="ＭＳ Ｐゴシック"/>
                <a:sym typeface="Wingdings"/>
              </a:rPr>
              <a:t>　　　　Mail：maruta@city.muroran.lg.jp</a:t>
            </a:r>
          </a:p>
        </p:txBody>
      </p:sp>
      <p:pic>
        <p:nvPicPr>
          <p:cNvPr id="4" name="絵 3" descr="BY"/>
          <p:cNvPicPr/>
          <p:nvPr/>
        </p:nvPicPr>
        <p:blipFill rotWithShape="1">
          <a:blip r:embed="rId2">
            <a:lum/>
          </a:blip>
          <a:srcRect/>
          <a:stretch>
            <a:fillRect/>
          </a:stretch>
        </p:blipFill>
        <p:spPr>
          <a:xfrm>
            <a:off x="7677438" y="6360846"/>
            <a:ext cx="1470696" cy="517758"/>
          </a:xfrm>
          <a:prstGeom prst="rect">
            <a:avLst/>
          </a:prstGeom>
          <a:noFill/>
          <a:ln w="25400" cap="flat" cmpd="sng" algn="ctr">
            <a:noFill/>
            <a:prstDash val="solid"/>
            <a:round/>
          </a:ln>
        </p:spPr>
      </p:pic>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プレースホルダー 2"/>
          <p:cNvSpPr>
            <a:spLocks noGrp="1"/>
          </p:cNvSpPr>
          <p:nvPr/>
        </p:nvSpPr>
        <p:spPr>
          <a:xfrm>
            <a:off x="971977" y="189001"/>
            <a:ext cx="4464347" cy="524124"/>
          </a:xfrm>
          <a:prstGeom prst="rect">
            <a:avLst/>
          </a:prstGeom>
          <a:noFill/>
          <a:ln w="25400" cap="flat" cmpd="sng" algn="ctr">
            <a:noFill/>
            <a:prstDash val="solid"/>
            <a:round/>
          </a:ln>
        </p:spPr>
        <p:txBody>
          <a:bodyPr vert="horz" wrap="square" lIns="89994" tIns="46783" rIns="89994" bIns="46783" anchor="t">
            <a:noAutofit/>
          </a:bodyPr>
          <a:lstStyle/>
          <a:p>
            <a:pPr marL="0" lvl="0" indent="0" algn="l" defTabSz="900111" eaLnBrk="1" latinLnBrk="0" hangingPunct="1">
              <a:lnSpc>
                <a:spcPct val="100000"/>
              </a:lnSpc>
              <a:spcBef>
                <a:spcPct val="50000"/>
              </a:spcBef>
              <a:spcAft>
                <a:spcPct val="0"/>
              </a:spcAft>
              <a:buClr>
                <a:srgbClr val="000000">
                  <a:alpha val="100000"/>
                </a:srgbClr>
              </a:buClr>
              <a:buSzPct val="100000"/>
              <a:buFont typeface="Arial"/>
              <a:buNone/>
            </a:pPr>
            <a:r>
              <a:rPr lang="ja-JP" altLang="en-US" sz="2800" b="1" i="0" spc="5">
                <a:solidFill>
                  <a:srgbClr val="C0504D"/>
                </a:solidFill>
                <a:latin typeface="Arial"/>
                <a:ea typeface="ＭＳ Ｐゴシック"/>
                <a:sym typeface="Wingdings"/>
              </a:rPr>
              <a:t>むろらんナイトクルージング</a:t>
            </a:r>
          </a:p>
        </p:txBody>
      </p:sp>
      <p:pic>
        <p:nvPicPr>
          <p:cNvPr id="8" name="絵 7"/>
          <p:cNvPicPr>
            <a:picLocks noChangeAspect="1"/>
          </p:cNvPicPr>
          <p:nvPr/>
        </p:nvPicPr>
        <p:blipFill rotWithShape="1">
          <a:blip r:embed="rId2"/>
          <a:stretch>
            <a:fillRect/>
          </a:stretch>
        </p:blipFill>
        <p:spPr>
          <a:xfrm>
            <a:off x="0" y="831206"/>
            <a:ext cx="9148135" cy="3181960"/>
          </a:xfrm>
          <a:prstGeom prst="rect">
            <a:avLst/>
          </a:prstGeom>
        </p:spPr>
      </p:pic>
      <p:pic>
        <p:nvPicPr>
          <p:cNvPr id="9" name="絵 8"/>
          <p:cNvPicPr>
            <a:picLocks noChangeAspect="1"/>
          </p:cNvPicPr>
          <p:nvPr/>
        </p:nvPicPr>
        <p:blipFill rotWithShape="1">
          <a:blip r:embed="rId3"/>
          <a:stretch>
            <a:fillRect/>
          </a:stretch>
        </p:blipFill>
        <p:spPr>
          <a:xfrm>
            <a:off x="2629338" y="4026869"/>
            <a:ext cx="6518796" cy="2834259"/>
          </a:xfrm>
          <a:prstGeom prst="rect">
            <a:avLst/>
          </a:prstGeom>
        </p:spPr>
      </p:pic>
      <p:sp>
        <p:nvSpPr>
          <p:cNvPr id="10" name="内容プレースホルダー 5"/>
          <p:cNvSpPr>
            <a:spLocks noGrp="1"/>
          </p:cNvSpPr>
          <p:nvPr>
            <p:ph sz="quarter" idx="1"/>
          </p:nvPr>
        </p:nvSpPr>
        <p:spPr>
          <a:xfrm>
            <a:off x="52876" y="4150834"/>
            <a:ext cx="4521191" cy="1800675"/>
          </a:xfrm>
          <a:noFill/>
          <a:ln w="25400" cap="flat" cmpd="sng" algn="ctr">
            <a:noFill/>
            <a:prstDash val="solid"/>
            <a:round/>
          </a:ln>
        </p:spPr>
        <p:txBody>
          <a:bodyPr vert="horz" wrap="square" lIns="89994" tIns="46783" rIns="89994" bIns="46783" anchor="t">
            <a:noAutofit/>
          </a:bodyPr>
          <a:lstStyle/>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・日本十大工場夜景</a:t>
            </a: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・日本夜景遺産</a:t>
            </a:r>
          </a:p>
          <a:p>
            <a:pPr marL="0" lvl="0" indent="0" algn="l" defTabSz="900111">
              <a:lnSpc>
                <a:spcPct val="100000"/>
              </a:lnSpc>
              <a:spcBef>
                <a:spcPct val="0"/>
              </a:spcBef>
              <a:spcAft>
                <a:spcPct val="0"/>
              </a:spcAft>
              <a:buClr>
                <a:srgbClr val="000000">
                  <a:alpha val="100000"/>
                </a:srgbClr>
              </a:buClr>
              <a:buSzPct val="100000"/>
              <a:buFont typeface="Wingdings"/>
              <a:buNone/>
            </a:pPr>
            <a:endParaRPr lang="ja-JP" altLang="en-US" sz="1600" b="1" i="0" spc="5">
              <a:solidFill>
                <a:schemeClr val="tx1"/>
              </a:solidFill>
              <a:latin typeface="Arial"/>
              <a:ea typeface="ＭＳ Ｐゴシック"/>
              <a:sym typeface="Wingdings"/>
            </a:endParaRP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所要時間：約60分</a:t>
            </a:r>
          </a:p>
          <a:p>
            <a:pPr marL="0" lvl="0" indent="0" algn="l" defTabSz="900111">
              <a:lnSpc>
                <a:spcPct val="100000"/>
              </a:lnSpc>
              <a:spcBef>
                <a:spcPct val="0"/>
              </a:spcBef>
              <a:spcAft>
                <a:spcPct val="0"/>
              </a:spcAft>
              <a:buClr>
                <a:srgbClr val="000000">
                  <a:alpha val="100000"/>
                </a:srgbClr>
              </a:buClr>
              <a:buSzPct val="100000"/>
              <a:buFont typeface="Wingdings"/>
              <a:buNone/>
            </a:pPr>
            <a:endParaRPr lang="ja-JP" altLang="en-US" sz="1600" b="1" i="0" spc="5">
              <a:solidFill>
                <a:schemeClr val="tx1"/>
              </a:solidFill>
              <a:latin typeface="Arial"/>
              <a:ea typeface="ＭＳ Ｐゴシック"/>
              <a:sym typeface="Wingdings"/>
            </a:endParaRP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スターマリンKKにより運行</a:t>
            </a: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　Tel:0143-27-2870</a:t>
            </a:r>
          </a:p>
        </p:txBody>
      </p:sp>
      <p:pic>
        <p:nvPicPr>
          <p:cNvPr id="6" name="Picture 11" descr="BY">
            <a:extLst>
              <a:ext uri="{FF2B5EF4-FFF2-40B4-BE49-F238E27FC236}">
                <a16:creationId xmlns:a16="http://schemas.microsoft.com/office/drawing/2014/main" id="{B527A4FF-DC2C-4776-8E7F-56055636C1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9652" y="6339110"/>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プレースホルダー 2"/>
          <p:cNvSpPr>
            <a:spLocks noGrp="1"/>
          </p:cNvSpPr>
          <p:nvPr/>
        </p:nvSpPr>
        <p:spPr>
          <a:xfrm>
            <a:off x="971977" y="189001"/>
            <a:ext cx="3097901" cy="524124"/>
          </a:xfrm>
          <a:prstGeom prst="rect">
            <a:avLst/>
          </a:prstGeom>
          <a:noFill/>
          <a:ln w="25400" cap="flat" cmpd="sng" algn="ctr">
            <a:noFill/>
            <a:prstDash val="solid"/>
            <a:round/>
          </a:ln>
        </p:spPr>
        <p:txBody>
          <a:bodyPr vert="horz" wrap="square" lIns="89994" tIns="46783" rIns="89994" bIns="46783" anchor="t">
            <a:noAutofit/>
          </a:bodyPr>
          <a:lstStyle/>
          <a:p>
            <a:pPr marL="0" lvl="0" indent="0" algn="l" defTabSz="900111" eaLnBrk="1" latinLnBrk="0" hangingPunct="1">
              <a:lnSpc>
                <a:spcPct val="100000"/>
              </a:lnSpc>
              <a:spcBef>
                <a:spcPct val="50000"/>
              </a:spcBef>
              <a:spcAft>
                <a:spcPct val="0"/>
              </a:spcAft>
              <a:buClr>
                <a:srgbClr val="000000">
                  <a:alpha val="100000"/>
                </a:srgbClr>
              </a:buClr>
              <a:buSzPct val="100000"/>
              <a:buFont typeface="Arial"/>
              <a:buNone/>
            </a:pPr>
            <a:r>
              <a:rPr lang="ja-JP" altLang="en-US" sz="2800" b="1" i="0" spc="5">
                <a:solidFill>
                  <a:srgbClr val="C0504D"/>
                </a:solidFill>
                <a:latin typeface="Arial"/>
                <a:ea typeface="ＭＳ Ｐゴシック"/>
                <a:sym typeface="Wingdings"/>
              </a:rPr>
              <a:t>夕日絶景ポイント</a:t>
            </a:r>
          </a:p>
        </p:txBody>
      </p:sp>
      <p:pic>
        <p:nvPicPr>
          <p:cNvPr id="8" name="絵 7"/>
          <p:cNvPicPr>
            <a:picLocks noChangeAspect="1"/>
          </p:cNvPicPr>
          <p:nvPr/>
        </p:nvPicPr>
        <p:blipFill rotWithShape="1">
          <a:blip r:embed="rId2"/>
          <a:stretch>
            <a:fillRect/>
          </a:stretch>
        </p:blipFill>
        <p:spPr>
          <a:xfrm>
            <a:off x="108393" y="910035"/>
            <a:ext cx="3997851" cy="2664583"/>
          </a:xfrm>
          <a:prstGeom prst="rect">
            <a:avLst/>
          </a:prstGeom>
        </p:spPr>
      </p:pic>
      <p:pic>
        <p:nvPicPr>
          <p:cNvPr id="9" name="絵 8"/>
          <p:cNvPicPr>
            <a:picLocks noChangeAspect="1"/>
          </p:cNvPicPr>
          <p:nvPr/>
        </p:nvPicPr>
        <p:blipFill rotWithShape="1">
          <a:blip r:embed="rId3"/>
          <a:stretch>
            <a:fillRect/>
          </a:stretch>
        </p:blipFill>
        <p:spPr>
          <a:xfrm>
            <a:off x="5006228" y="1485835"/>
            <a:ext cx="4141905" cy="2760596"/>
          </a:xfrm>
          <a:prstGeom prst="rect">
            <a:avLst/>
          </a:prstGeom>
        </p:spPr>
      </p:pic>
      <p:pic>
        <p:nvPicPr>
          <p:cNvPr id="10" name="絵 9"/>
          <p:cNvPicPr>
            <a:picLocks noChangeAspect="1"/>
          </p:cNvPicPr>
          <p:nvPr/>
        </p:nvPicPr>
        <p:blipFill rotWithShape="1">
          <a:blip r:embed="rId4"/>
          <a:stretch>
            <a:fillRect/>
          </a:stretch>
        </p:blipFill>
        <p:spPr>
          <a:xfrm>
            <a:off x="792297" y="3623075"/>
            <a:ext cx="4141905" cy="276059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6">
            <a:extLst>
              <a:ext uri="{FF2B5EF4-FFF2-40B4-BE49-F238E27FC236}">
                <a16:creationId xmlns:a16="http://schemas.microsoft.com/office/drawing/2014/main" id="{5B4F05AA-4C4B-4D8F-9020-7A964EFFE68E}"/>
              </a:ext>
            </a:extLst>
          </p:cNvPr>
          <p:cNvSpPr txBox="1">
            <a:spLocks noChangeArrowheads="1"/>
          </p:cNvSpPr>
          <p:nvPr/>
        </p:nvSpPr>
        <p:spPr bwMode="auto">
          <a:xfrm>
            <a:off x="611735" y="2493528"/>
            <a:ext cx="785223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50000"/>
              </a:spcBef>
              <a:buFontTx/>
              <a:buNone/>
            </a:pPr>
            <a:r>
              <a:rPr lang="ja-JP" altLang="en-US" sz="6600" b="1" dirty="0">
                <a:latin typeface="Arial" panose="020B0604020202020204" pitchFamily="34" charset="0"/>
              </a:rPr>
              <a:t>オープンデータって？</a:t>
            </a:r>
          </a:p>
        </p:txBody>
      </p:sp>
      <p:pic>
        <p:nvPicPr>
          <p:cNvPr id="6147" name="Picture 11" descr="BY">
            <a:extLst>
              <a:ext uri="{FF2B5EF4-FFF2-40B4-BE49-F238E27FC236}">
                <a16:creationId xmlns:a16="http://schemas.microsoft.com/office/drawing/2014/main" id="{09357C5C-1DA1-48E8-B030-AA5BE855D1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7334696"/>
      </p:ext>
    </p:ext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6">
            <a:extLst>
              <a:ext uri="{FF2B5EF4-FFF2-40B4-BE49-F238E27FC236}">
                <a16:creationId xmlns:a16="http://schemas.microsoft.com/office/drawing/2014/main" id="{69067D9E-C6CF-47C4-A70B-2981A7639E65}"/>
              </a:ext>
            </a:extLst>
          </p:cNvPr>
          <p:cNvSpPr txBox="1">
            <a:spLocks noChangeArrowheads="1"/>
          </p:cNvSpPr>
          <p:nvPr/>
        </p:nvSpPr>
        <p:spPr bwMode="auto">
          <a:xfrm>
            <a:off x="972265" y="189000"/>
            <a:ext cx="5403175" cy="52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r>
              <a:rPr lang="ja-JP" altLang="en-US" sz="2801" b="1" dirty="0">
                <a:solidFill>
                  <a:schemeClr val="accent2"/>
                </a:solidFill>
                <a:latin typeface="Arial" panose="020B0604020202020204" pitchFamily="34" charset="0"/>
              </a:rPr>
              <a:t>オープンデータとは</a:t>
            </a:r>
          </a:p>
        </p:txBody>
      </p:sp>
      <p:sp>
        <p:nvSpPr>
          <p:cNvPr id="12291" name="テキスト ボックス 5">
            <a:extLst>
              <a:ext uri="{FF2B5EF4-FFF2-40B4-BE49-F238E27FC236}">
                <a16:creationId xmlns:a16="http://schemas.microsoft.com/office/drawing/2014/main" id="{FAFE7053-9E74-4BCD-8EB5-6FD18E470476}"/>
              </a:ext>
            </a:extLst>
          </p:cNvPr>
          <p:cNvSpPr txBox="1">
            <a:spLocks noChangeArrowheads="1"/>
          </p:cNvSpPr>
          <p:nvPr/>
        </p:nvSpPr>
        <p:spPr bwMode="auto">
          <a:xfrm>
            <a:off x="325854" y="1518834"/>
            <a:ext cx="6553057" cy="37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801">
                <a:latin typeface="Arial" panose="020B0604020202020204" pitchFamily="34" charset="0"/>
              </a:rPr>
              <a:t>●オープンデータとは？</a:t>
            </a:r>
          </a:p>
        </p:txBody>
      </p:sp>
      <p:sp>
        <p:nvSpPr>
          <p:cNvPr id="12292" name="テキスト ボックス 5">
            <a:extLst>
              <a:ext uri="{FF2B5EF4-FFF2-40B4-BE49-F238E27FC236}">
                <a16:creationId xmlns:a16="http://schemas.microsoft.com/office/drawing/2014/main" id="{4A16B282-CB8B-4253-92AD-371E820AE90B}"/>
              </a:ext>
            </a:extLst>
          </p:cNvPr>
          <p:cNvSpPr txBox="1">
            <a:spLocks noChangeArrowheads="1"/>
          </p:cNvSpPr>
          <p:nvPr/>
        </p:nvSpPr>
        <p:spPr bwMode="auto">
          <a:xfrm>
            <a:off x="828977" y="2494236"/>
            <a:ext cx="7706889" cy="269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 typeface="Arial" panose="020B0604020202020204" pitchFamily="34" charset="0"/>
              <a:buNone/>
            </a:pPr>
            <a:r>
              <a:rPr lang="ja-JP" altLang="en-US" sz="1801" dirty="0">
                <a:latin typeface="Arial" panose="020B0604020202020204" pitchFamily="34" charset="0"/>
              </a:rPr>
              <a:t>　国や自治体などが保有するデータを</a:t>
            </a:r>
            <a:endParaRPr lang="en-US" altLang="ja-JP" sz="1801" dirty="0">
              <a:latin typeface="Arial" panose="020B0604020202020204" pitchFamily="34" charset="0"/>
            </a:endParaRPr>
          </a:p>
          <a:p>
            <a:pPr>
              <a:buFont typeface="Arial" panose="020B0604020202020204" pitchFamily="34" charset="0"/>
              <a:buNone/>
            </a:pPr>
            <a:r>
              <a:rPr lang="ja-JP" altLang="en-US" sz="3600" dirty="0">
                <a:latin typeface="Arial" panose="020B0604020202020204" pitchFamily="34" charset="0"/>
              </a:rPr>
              <a:t>　　　・</a:t>
            </a:r>
            <a:r>
              <a:rPr lang="ja-JP" altLang="en-US" sz="3600" dirty="0"/>
              <a:t>機械判読に適した形</a:t>
            </a:r>
            <a:endParaRPr lang="en-US" altLang="ja-JP" sz="3600" dirty="0"/>
          </a:p>
          <a:p>
            <a:pPr>
              <a:buFont typeface="Arial" panose="020B0604020202020204" pitchFamily="34" charset="0"/>
              <a:buNone/>
            </a:pPr>
            <a:r>
              <a:rPr lang="ja-JP" altLang="en-US" sz="3600" dirty="0"/>
              <a:t>　　　・営利、非営利を問わず利用可能</a:t>
            </a:r>
            <a:endParaRPr lang="en-US" altLang="ja-JP" sz="3600" dirty="0"/>
          </a:p>
          <a:p>
            <a:pPr>
              <a:buFont typeface="Arial" panose="020B0604020202020204" pitchFamily="34" charset="0"/>
              <a:buNone/>
            </a:pPr>
            <a:r>
              <a:rPr lang="ja-JP" altLang="en-US" sz="3600" dirty="0"/>
              <a:t>　　　・無償</a:t>
            </a:r>
            <a:endParaRPr lang="en-US" altLang="ja-JP" sz="3600" dirty="0"/>
          </a:p>
          <a:p>
            <a:pPr>
              <a:buFont typeface="Arial" panose="020B0604020202020204" pitchFamily="34" charset="0"/>
              <a:buNone/>
            </a:pPr>
            <a:r>
              <a:rPr lang="ja-JP" altLang="en-US" sz="1801" dirty="0"/>
              <a:t>　として公開すること。</a:t>
            </a:r>
            <a:endParaRPr lang="ja-JP" altLang="en-US" sz="1801" dirty="0">
              <a:latin typeface="Arial" panose="020B0604020202020204" pitchFamily="34" charset="0"/>
            </a:endParaRPr>
          </a:p>
        </p:txBody>
      </p:sp>
      <p:pic>
        <p:nvPicPr>
          <p:cNvPr id="12295" name="Picture 11" descr="BY">
            <a:extLst>
              <a:ext uri="{FF2B5EF4-FFF2-40B4-BE49-F238E27FC236}">
                <a16:creationId xmlns:a16="http://schemas.microsoft.com/office/drawing/2014/main" id="{B8BB5933-A8FC-40A4-B794-18880C501D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7792" y="6360881"/>
            <a:ext cx="1470706" cy="51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7288665"/>
      </p:ext>
    </p:extLst>
  </p:cSld>
  <p:clrMapOvr>
    <a:masterClrMapping/>
  </p:clrMapOvr>
  <p:transition spd="slow">
    <p:cover/>
  </p:transition>
</p:sld>
</file>

<file path=ppt/theme/theme1.xml><?xml version="1.0" encoding="utf-8"?>
<a:theme xmlns:a="http://schemas.openxmlformats.org/drawingml/2006/main" name="JUST Slide">
  <a:themeElements>
    <a:clrScheme name="PowerPoint">
      <a:dk1>
        <a:srgbClr val="000000"/>
      </a:dk1>
      <a:lt1>
        <a:srgbClr val="FFFFFF"/>
      </a:lt1>
      <a:dk2>
        <a:srgbClr val="1F497D"/>
      </a:dk2>
      <a:lt2>
        <a:srgbClr val="EEECE1"/>
      </a:lt2>
      <a:accent1>
        <a:srgbClr val="4F81BD"/>
      </a:accent1>
      <a:accent2>
        <a:srgbClr val="C0504D"/>
      </a:accent2>
      <a:accent3>
        <a:srgbClr val="000000"/>
      </a:accent3>
      <a:accent4>
        <a:srgbClr val="4338C6"/>
      </a:accent4>
      <a:accent5>
        <a:srgbClr val="B2CEFF"/>
      </a:accent5>
      <a:accent6>
        <a:srgbClr val="B9B9B9"/>
      </a:accent6>
      <a:hlink>
        <a:srgbClr val="0000FF"/>
      </a:hlink>
      <a:folHlink>
        <a:srgbClr val="800080"/>
      </a:folHlink>
    </a:clrScheme>
    <a:fontScheme name="JUST Slide">
      <a:majorFont>
        <a:latin typeface="MS PGothic"/>
        <a:ea typeface="MS PGothic"/>
        <a:cs typeface=""/>
      </a:majorFont>
      <a:minorFont>
        <a:latin typeface="MS PGothic"/>
        <a:ea typeface="MS PGothic"/>
        <a:cs typeface=""/>
      </a:minorFont>
    </a:fontScheme>
    <a:fmtScheme name="JUST Sli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12700" cap="flat" cmpd="sng" algn="ctr">
          <a:solidFill>
            <a:schemeClr val="phClr">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75000"/>
              </a:srgbClr>
            </a:outerShdw>
          </a:effectLst>
        </a:effectStyle>
        <a:effectStyle>
          <a:effectLst>
            <a:outerShdw blurRad="38100" dist="25400" dir="5400000" rotWithShape="0">
              <a:srgbClr val="000000">
                <a:alpha val="75000"/>
              </a:srgbClr>
            </a:outerShdw>
          </a:effectLst>
        </a:effectStyle>
        <a:effectStyle>
          <a:effectLst>
            <a:reflection blurRad="12700" stA="26000" endPos="28000" dist="38100" dir="54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JUST Slide">
  <a:themeElements>
    <a:clrScheme name="JUST Slide">
      <a:dk1>
        <a:sysClr val="windowText" lastClr="000000"/>
      </a:dk1>
      <a:lt1>
        <a:sysClr val="window" lastClr="FFFFFF"/>
      </a:lt1>
      <a:dk2>
        <a:srgbClr val="1C3D62"/>
      </a:dk2>
      <a:lt2>
        <a:srgbClr val="E3DCC1"/>
      </a:lt2>
      <a:accent1>
        <a:srgbClr val="315F97"/>
      </a:accent1>
      <a:accent2>
        <a:srgbClr val="C75252"/>
      </a:accent2>
      <a:accent3>
        <a:srgbClr val="E9AE2B"/>
      </a:accent3>
      <a:accent4>
        <a:srgbClr val="699B37"/>
      </a:accent4>
      <a:accent5>
        <a:srgbClr val="358791"/>
      </a:accent5>
      <a:accent6>
        <a:srgbClr val="CA56A7"/>
      </a:accent6>
      <a:hlink>
        <a:srgbClr val="0000FF"/>
      </a:hlink>
      <a:folHlink>
        <a:srgbClr val="800080"/>
      </a:folHlink>
    </a:clrScheme>
    <a:fontScheme name="JUST Slide">
      <a:majorFont>
        <a:latin typeface="MS PGothic"/>
        <a:ea typeface="MS PGothic"/>
        <a:cs typeface=""/>
      </a:majorFont>
      <a:minorFont>
        <a:latin typeface="MS PGothic"/>
        <a:ea typeface="MS PGothic"/>
        <a:cs typeface=""/>
      </a:minorFont>
    </a:fontScheme>
    <a:fmtScheme name="JUST Sli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12700" cap="flat" cmpd="sng" algn="ctr">
          <a:solidFill>
            <a:schemeClr val="phClr">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75000"/>
              </a:srgbClr>
            </a:outerShdw>
          </a:effectLst>
        </a:effectStyle>
        <a:effectStyle>
          <a:effectLst>
            <a:outerShdw blurRad="38100" dist="25400" dir="5400000" rotWithShape="0">
              <a:srgbClr val="000000">
                <a:alpha val="75000"/>
              </a:srgbClr>
            </a:outerShdw>
          </a:effectLst>
        </a:effectStyle>
        <a:effectStyle>
          <a:effectLst>
            <a:reflection blurRad="12700" stA="26000" endPos="28000" dist="38100" dir="54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979</Words>
  <Application>Microsoft Office PowerPoint</Application>
  <PresentationFormat>ユーザー設定</PresentationFormat>
  <Paragraphs>288</Paragraphs>
  <Slides>56</Slides>
  <Notes>7</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56</vt:i4>
      </vt:variant>
    </vt:vector>
  </HeadingPairs>
  <TitlesOfParts>
    <vt:vector size="64" baseType="lpstr">
      <vt:lpstr>Meiryo UI</vt:lpstr>
      <vt:lpstr>ＭＳ Ｐゴシック</vt:lpstr>
      <vt:lpstr>ＭＳ Ｐゴシック</vt:lpstr>
      <vt:lpstr>Arial</vt:lpstr>
      <vt:lpstr>Calibri</vt:lpstr>
      <vt:lpstr>Times New Roman</vt:lpstr>
      <vt:lpstr>Wingdings</vt:lpstr>
      <vt:lpstr>JUST Slide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modified xsi:type="dcterms:W3CDTF">2018-12-03T06:54:31Z</dcterms:modified>
  <cp:category/>
</cp:coreProperties>
</file>