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60" r:id="rId1"/>
  </p:sldMasterIdLst>
  <p:notesMasterIdLst>
    <p:notesMasterId r:id="rId10"/>
  </p:notesMasterIdLst>
  <p:sldIdLst>
    <p:sldId id="297" r:id="rId2"/>
    <p:sldId id="289" r:id="rId3"/>
    <p:sldId id="299" r:id="rId4"/>
    <p:sldId id="294" r:id="rId5"/>
    <p:sldId id="293" r:id="rId6"/>
    <p:sldId id="298" r:id="rId7"/>
    <p:sldId id="295" r:id="rId8"/>
    <p:sldId id="296" r:id="rId9"/>
  </p:sldIdLst>
  <p:sldSz cx="9144000" cy="6858000" type="screen4x3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26" userDrawn="1">
          <p15:clr>
            <a:srgbClr val="A4A3A4"/>
          </p15:clr>
        </p15:guide>
        <p15:guide id="2" pos="2880" userDrawn="1">
          <p15:clr>
            <a:srgbClr val="A4A3A4"/>
          </p15:clr>
        </p15:guide>
        <p15:guide id="3" orient="horz" pos="184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FFFF99"/>
    <a:srgbClr val="B5C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0919" autoAdjust="0"/>
    <p:restoredTop sz="94084" autoAdjust="0"/>
  </p:normalViewPr>
  <p:slideViewPr>
    <p:cSldViewPr>
      <p:cViewPr varScale="1">
        <p:scale>
          <a:sx n="66" d="100"/>
          <a:sy n="66" d="100"/>
        </p:scale>
        <p:origin x="804" y="96"/>
      </p:cViewPr>
      <p:guideLst>
        <p:guide orient="horz" pos="1026"/>
        <p:guide pos="2880"/>
        <p:guide orient="horz" pos="184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053B6B-85F0-4D10-BE8B-30F32F836F75}" type="datetimeFigureOut">
              <a:rPr kumimoji="1" lang="ja-JP" altLang="en-US" smtClean="0"/>
              <a:t>2019/1/7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9350" y="1233488"/>
            <a:ext cx="44370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593228-728A-4795-AE70-4E58581403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407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93797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2357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17780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08377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50485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29996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8218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79858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 wrap="square">
            <a:normAutofit/>
          </a:bodyPr>
          <a:lstStyle>
            <a:lvl1pPr algn="ctr"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8702" y="3669365"/>
            <a:ext cx="5328592" cy="2059210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7024" y="6525344"/>
            <a:ext cx="504056" cy="288032"/>
          </a:xfrm>
        </p:spPr>
        <p:txBody>
          <a:bodyPr/>
          <a:lstStyle>
            <a:lvl1pPr>
              <a:defRPr sz="120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8780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3424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6045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65104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06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Contents</a:t>
            </a:r>
            <a:endParaRPr kumimoji="1" lang="ja-JP" altLang="en-US" sz="3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2pPr>
            <a:lvl3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3pPr>
            <a:lvl4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4pPr>
            <a:lvl5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805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924944"/>
            <a:ext cx="5328592" cy="538609"/>
          </a:xfrm>
        </p:spPr>
        <p:txBody>
          <a:bodyPr wrap="square">
            <a:normAutofit/>
          </a:bodyPr>
          <a:lstStyle>
            <a:lvl1pPr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744019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7560840" cy="424732"/>
          </a:xfrm>
        </p:spPr>
        <p:txBody>
          <a:bodyPr wrap="none">
            <a:normAutofit/>
          </a:bodyPr>
          <a:lstStyle>
            <a:lvl1pPr>
              <a:defRPr lang="en-US" sz="2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spcAft>
                <a:spcPct val="0"/>
              </a:spcAft>
            </a:pPr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1" y="739775"/>
            <a:ext cx="9144000" cy="74485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0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102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7513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066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1691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542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909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5292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4" r:id="rId2"/>
    <p:sldLayoutId id="2147483672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dirty="0" smtClean="0"/>
              <a:t>ミニディスカッション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>
          <a:xfrm>
            <a:off x="539552" y="3669365"/>
            <a:ext cx="8287742" cy="2059210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ja-JP" altLang="en-US" dirty="0" smtClean="0"/>
              <a:t>～ディスカッションの</a:t>
            </a:r>
            <a:r>
              <a:rPr lang="ja-JP" altLang="en-US" dirty="0"/>
              <a:t>流</a:t>
            </a:r>
            <a:r>
              <a:rPr lang="ja-JP" altLang="en-US" dirty="0" smtClean="0"/>
              <a:t>れ～</a:t>
            </a:r>
            <a:endParaRPr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79512" y="188640"/>
            <a:ext cx="115212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mtClean="0"/>
              <a:t>講義④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9005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 dirty="0">
                <a:latin typeface="+mn-ea"/>
                <a:ea typeface="+mn-ea"/>
              </a:rPr>
              <a:t>ディスカッションの目的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講義④　</a:t>
            </a:r>
            <a:r>
              <a:rPr lang="ja-JP" altLang="en-US" sz="1200" dirty="0">
                <a:latin typeface="+mn-ea"/>
                <a:ea typeface="+mn-ea"/>
              </a:rPr>
              <a:t>ミニディスカッション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7504" y="836712"/>
            <a:ext cx="756084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dirty="0" smtClean="0"/>
              <a:t>この</a:t>
            </a:r>
            <a:r>
              <a:rPr kumimoji="1" lang="ja-JP" altLang="en-US" sz="2800" dirty="0"/>
              <a:t>ディスカッションを通して、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673158" y="1794490"/>
            <a:ext cx="793129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オープンデータの取組みを助け合う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仲間づくりをしよう！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仲間で一緒に考えて、アイデア、意見を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共有しよう！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仲間で最初の目標を設定しよう！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252594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下矢印 4"/>
          <p:cNvSpPr/>
          <p:nvPr/>
        </p:nvSpPr>
        <p:spPr>
          <a:xfrm>
            <a:off x="755577" y="1196752"/>
            <a:ext cx="2016224" cy="5147641"/>
          </a:xfrm>
          <a:prstGeom prst="downArrow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ディスカッションの流れ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699792" y="1556792"/>
            <a:ext cx="360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個人</a:t>
            </a:r>
            <a:r>
              <a:rPr kumimoji="1" lang="ja-JP" altLang="en-US" sz="3600" dirty="0" smtClean="0"/>
              <a:t>ワーク</a:t>
            </a:r>
            <a:endParaRPr kumimoji="1" lang="en-US" altLang="ja-JP" sz="36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700192" y="3358733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グループワーク</a:t>
            </a:r>
            <a:endParaRPr kumimoji="1" lang="en-US" altLang="ja-JP" sz="3600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699792" y="5373216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講評</a:t>
            </a:r>
            <a:endParaRPr kumimoji="1" lang="en-US" altLang="ja-JP" sz="3600" dirty="0"/>
          </a:p>
        </p:txBody>
      </p:sp>
      <p:sp>
        <p:nvSpPr>
          <p:cNvPr id="6" name="角丸四角形 5"/>
          <p:cNvSpPr/>
          <p:nvPr/>
        </p:nvSpPr>
        <p:spPr>
          <a:xfrm>
            <a:off x="6368206" y="1207860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アイデア出し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6368206" y="3023998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アイデア集約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意見交換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まとめ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6368206" y="5059533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講師から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一言</a:t>
            </a:r>
          </a:p>
        </p:txBody>
      </p:sp>
    </p:spTree>
    <p:extLst>
      <p:ext uri="{BB962C8B-B14F-4D97-AF65-F5344CB8AC3E}">
        <p14:creationId xmlns:p14="http://schemas.microsoft.com/office/powerpoint/2010/main" val="2725744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ディスカッションのイメージ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257115" y="1088033"/>
            <a:ext cx="1362557" cy="2016249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個人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4" name="角丸四角形 13"/>
          <p:cNvSpPr/>
          <p:nvPr/>
        </p:nvSpPr>
        <p:spPr>
          <a:xfrm>
            <a:off x="257115" y="3292279"/>
            <a:ext cx="1362557" cy="3377081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グループ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4554094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6" name="メモ 15"/>
          <p:cNvSpPr/>
          <p:nvPr/>
        </p:nvSpPr>
        <p:spPr>
          <a:xfrm>
            <a:off x="4914134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17"/>
          <p:cNvSpPr/>
          <p:nvPr/>
        </p:nvSpPr>
        <p:spPr>
          <a:xfrm>
            <a:off x="4914134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0" name="円形吹き出し 19"/>
          <p:cNvSpPr/>
          <p:nvPr/>
        </p:nvSpPr>
        <p:spPr>
          <a:xfrm>
            <a:off x="1763881" y="1162760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ポストイットで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どんどんアイデアを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貼り付け</a:t>
            </a:r>
          </a:p>
        </p:txBody>
      </p:sp>
      <p:sp>
        <p:nvSpPr>
          <p:cNvPr id="21" name="角丸四角形 20"/>
          <p:cNvSpPr/>
          <p:nvPr/>
        </p:nvSpPr>
        <p:spPr>
          <a:xfrm>
            <a:off x="7346156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2" name="メモ 21"/>
          <p:cNvSpPr/>
          <p:nvPr/>
        </p:nvSpPr>
        <p:spPr>
          <a:xfrm>
            <a:off x="7706196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23"/>
          <p:cNvSpPr/>
          <p:nvPr/>
        </p:nvSpPr>
        <p:spPr>
          <a:xfrm>
            <a:off x="7706196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45895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554094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554094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/>
              <a:t>A</a:t>
            </a:r>
            <a:r>
              <a:rPr kumimoji="1" lang="ja-JP" altLang="en-US" dirty="0" err="1"/>
              <a:t>さん</a:t>
            </a:r>
            <a:endParaRPr kumimoji="1" lang="en-US" altLang="ja-JP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7356709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Ｘさん</a:t>
            </a:r>
            <a:endParaRPr kumimoji="1" lang="en-US" altLang="ja-JP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6175930" y="1968598"/>
            <a:ext cx="11702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・・・</a:t>
            </a:r>
            <a:endParaRPr kumimoji="1" lang="en-US" altLang="ja-JP" dirty="0"/>
          </a:p>
        </p:txBody>
      </p:sp>
      <p:sp>
        <p:nvSpPr>
          <p:cNvPr id="33" name="正方形/長方形 32"/>
          <p:cNvSpPr/>
          <p:nvPr/>
        </p:nvSpPr>
        <p:spPr>
          <a:xfrm>
            <a:off x="68596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34" name="円形吹き出し 33"/>
          <p:cNvSpPr/>
          <p:nvPr/>
        </p:nvSpPr>
        <p:spPr>
          <a:xfrm>
            <a:off x="1763881" y="3313489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アイデアを集約、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意見交換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（これいいね！）</a:t>
            </a:r>
            <a:endParaRPr kumimoji="1" lang="en-US" altLang="ja-JP" sz="2000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7346156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4554093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グループ用ワークシート①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840251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グループ用ワークシート②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4554094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554094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7343848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7343848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3" name="メモ 42"/>
          <p:cNvSpPr/>
          <p:nvPr/>
        </p:nvSpPr>
        <p:spPr>
          <a:xfrm>
            <a:off x="4760808" y="46133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4" name="メモ 43"/>
          <p:cNvSpPr/>
          <p:nvPr/>
        </p:nvSpPr>
        <p:spPr>
          <a:xfrm>
            <a:off x="5710520" y="46013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5" name="メモ 44"/>
          <p:cNvSpPr/>
          <p:nvPr/>
        </p:nvSpPr>
        <p:spPr>
          <a:xfrm>
            <a:off x="4760808" y="504809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6" name="メモ 45"/>
          <p:cNvSpPr/>
          <p:nvPr/>
        </p:nvSpPr>
        <p:spPr>
          <a:xfrm>
            <a:off x="5710520" y="503613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7" name="円形吹き出し 46"/>
          <p:cNvSpPr/>
          <p:nvPr/>
        </p:nvSpPr>
        <p:spPr>
          <a:xfrm>
            <a:off x="1763881" y="5216153"/>
            <a:ext cx="2610193" cy="1447390"/>
          </a:xfrm>
          <a:prstGeom prst="wedgeEllipseCallout">
            <a:avLst>
              <a:gd name="adj1" fmla="val 149945"/>
              <a:gd name="adj2" fmla="val 1627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グループ一押しの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宣言に記載！</a:t>
            </a:r>
            <a:endParaRPr kumimoji="1" lang="en-US" altLang="ja-JP" sz="2000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554094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554094" y="5477425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6876256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6876256" y="4962322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7092280" y="5877272"/>
            <a:ext cx="1728192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私達はＸＸＸＸに</a:t>
            </a:r>
            <a:endParaRPr kumimoji="1" lang="en-US" altLang="ja-JP" sz="1400" dirty="0"/>
          </a:p>
          <a:p>
            <a:r>
              <a:rPr kumimoji="1" lang="ja-JP" altLang="en-US" sz="1400" dirty="0"/>
              <a:t>取組みます！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876256" y="5571316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◆宣言</a:t>
            </a:r>
            <a:endParaRPr kumimoji="1" lang="en-US" altLang="ja-JP" sz="1400" dirty="0"/>
          </a:p>
        </p:txBody>
      </p:sp>
      <p:sp>
        <p:nvSpPr>
          <p:cNvPr id="56" name="正方形/長方形 55"/>
          <p:cNvSpPr/>
          <p:nvPr/>
        </p:nvSpPr>
        <p:spPr>
          <a:xfrm>
            <a:off x="1547664" y="900036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cap="none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１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1547664" y="305736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２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1547664" y="493450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３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246383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ディスカッションのテーマ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1628775"/>
            <a:ext cx="8496944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オープンデータとして</a:t>
            </a:r>
            <a:endParaRPr kumimoji="1" lang="en-US" altLang="ja-JP" sz="3600" dirty="0"/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>
                <a:solidFill>
                  <a:srgbClr val="FF0000"/>
                </a:solidFill>
              </a:rPr>
              <a:t>「これから」</a:t>
            </a:r>
            <a:endParaRPr kumimoji="1" lang="en-US" altLang="ja-JP" sz="3600" dirty="0">
              <a:solidFill>
                <a:srgbClr val="FF0000"/>
              </a:solidFill>
            </a:endParaRPr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どの情報の公開を目指すのか、</a:t>
            </a:r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アイデア、意見を出し合おう！</a:t>
            </a:r>
          </a:p>
        </p:txBody>
      </p:sp>
    </p:spTree>
    <p:extLst>
      <p:ext uri="{BB962C8B-B14F-4D97-AF65-F5344CB8AC3E}">
        <p14:creationId xmlns:p14="http://schemas.microsoft.com/office/powerpoint/2010/main" val="4014269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2724120"/>
            <a:ext cx="84969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 smtClean="0"/>
              <a:t>この</a:t>
            </a:r>
            <a:r>
              <a:rPr kumimoji="1" lang="ja-JP" altLang="en-US" sz="2000" dirty="0"/>
              <a:t>スライド</a:t>
            </a:r>
            <a:r>
              <a:rPr kumimoji="1" lang="ja-JP" altLang="en-US" sz="2000" dirty="0" smtClean="0"/>
              <a:t>は空欄です。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256938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ワークシートの使い方１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874318" y="1142639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00B9D63-3DB0-47E3-BB6B-99E331E6F23C}"/>
              </a:ext>
            </a:extLst>
          </p:cNvPr>
          <p:cNvSpPr txBox="1"/>
          <p:nvPr/>
        </p:nvSpPr>
        <p:spPr>
          <a:xfrm>
            <a:off x="4572000" y="1171052"/>
            <a:ext cx="432048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/>
              <a:t>オープンデータとして公開するデータを選ぶ</a:t>
            </a:r>
            <a:endParaRPr kumimoji="1" lang="en-US" altLang="ja-JP" sz="2000" dirty="0"/>
          </a:p>
          <a:p>
            <a:r>
              <a:rPr kumimoji="1" lang="ja-JP" altLang="en-US" sz="2000" dirty="0"/>
              <a:t>観点として以下を設定しています。</a:t>
            </a:r>
            <a:endParaRPr kumimoji="1" lang="en-US" altLang="ja-JP" sz="2000" dirty="0"/>
          </a:p>
          <a:p>
            <a:r>
              <a:rPr kumimoji="1" lang="ja-JP" altLang="en-US" sz="2000" dirty="0">
                <a:solidFill>
                  <a:srgbClr val="FF0000"/>
                </a:solidFill>
              </a:rPr>
              <a:t>悩まず、思いついたものを、どんどん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r>
              <a:rPr kumimoji="1" lang="ja-JP" altLang="en-US" sz="2000" dirty="0"/>
              <a:t>ポストイットに記載、貼り付けましょう。</a:t>
            </a:r>
          </a:p>
        </p:txBody>
      </p:sp>
      <p:sp>
        <p:nvSpPr>
          <p:cNvPr id="65" name="角丸四角形 5">
            <a:extLst>
              <a:ext uri="{FF2B5EF4-FFF2-40B4-BE49-F238E27FC236}">
                <a16:creationId xmlns:a16="http://schemas.microsoft.com/office/drawing/2014/main" id="{AE2BB6B4-6A3E-4588-A133-127EF2C833A0}"/>
              </a:ext>
            </a:extLst>
          </p:cNvPr>
          <p:cNvSpPr/>
          <p:nvPr/>
        </p:nvSpPr>
        <p:spPr>
          <a:xfrm>
            <a:off x="4565984" y="2936776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住民やデータ利用者のニーズが高いもの</a:t>
            </a:r>
          </a:p>
        </p:txBody>
      </p:sp>
      <p:sp>
        <p:nvSpPr>
          <p:cNvPr id="66" name="角丸四角形 5">
            <a:extLst>
              <a:ext uri="{FF2B5EF4-FFF2-40B4-BE49-F238E27FC236}">
                <a16:creationId xmlns:a16="http://schemas.microsoft.com/office/drawing/2014/main" id="{3641404C-228B-4B08-81D6-BB5A22E3EC46}"/>
              </a:ext>
            </a:extLst>
          </p:cNvPr>
          <p:cNvSpPr/>
          <p:nvPr/>
        </p:nvSpPr>
        <p:spPr>
          <a:xfrm>
            <a:off x="4565984" y="3838621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地域課題と関係が深いもの</a:t>
            </a:r>
          </a:p>
        </p:txBody>
      </p:sp>
      <p:sp>
        <p:nvSpPr>
          <p:cNvPr id="67" name="角丸四角形 5">
            <a:extLst>
              <a:ext uri="{FF2B5EF4-FFF2-40B4-BE49-F238E27FC236}">
                <a16:creationId xmlns:a16="http://schemas.microsoft.com/office/drawing/2014/main" id="{A31661AE-3E0C-46C3-8AD5-F7DABDBB137C}"/>
              </a:ext>
            </a:extLst>
          </p:cNvPr>
          <p:cNvSpPr/>
          <p:nvPr/>
        </p:nvSpPr>
        <p:spPr>
          <a:xfrm>
            <a:off x="4565984" y="4740466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自治体として積極的に公開すべき</a:t>
            </a:r>
            <a:r>
              <a:rPr kumimoji="1" lang="ja-JP" altLang="en-US" sz="2000" dirty="0" smtClean="0"/>
              <a:t>もの</a:t>
            </a:r>
            <a:endParaRPr kumimoji="1" lang="ja-JP" altLang="en-US" sz="2000" dirty="0"/>
          </a:p>
        </p:txBody>
      </p:sp>
      <p:sp>
        <p:nvSpPr>
          <p:cNvPr id="68" name="角丸四角形 5">
            <a:extLst>
              <a:ext uri="{FF2B5EF4-FFF2-40B4-BE49-F238E27FC236}">
                <a16:creationId xmlns:a16="http://schemas.microsoft.com/office/drawing/2014/main" id="{F4C69523-A972-42A6-A9F3-A4B41513E9A9}"/>
              </a:ext>
            </a:extLst>
          </p:cNvPr>
          <p:cNvSpPr/>
          <p:nvPr/>
        </p:nvSpPr>
        <p:spPr>
          <a:xfrm>
            <a:off x="4565984" y="5709590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すでに</a:t>
            </a:r>
            <a:r>
              <a:rPr kumimoji="1" lang="en-US" altLang="ja-JP" sz="2000" dirty="0"/>
              <a:t>Web</a:t>
            </a:r>
            <a:r>
              <a:rPr kumimoji="1" lang="ja-JP" altLang="en-US" sz="2000" dirty="0"/>
              <a:t>に掲載されているもの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（まだ二次利用を認めていないもの）</a:t>
            </a: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07545" y="1553074"/>
            <a:ext cx="3362124" cy="4759964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3546377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図 2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5" name="図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832457" y="2093301"/>
            <a:ext cx="2647011" cy="3763049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15" name="図 14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178139" y="2779004"/>
            <a:ext cx="2633602" cy="3754132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ワークシートの使い方２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</a:t>
            </a:r>
            <a:r>
              <a:rPr lang="ja-JP" altLang="en-US" sz="1200" dirty="0" smtClean="0">
                <a:latin typeface="+mn-ea"/>
                <a:ea typeface="+mn-ea"/>
              </a:rPr>
              <a:t>ミニディスカッション</a:t>
            </a:r>
            <a:endParaRPr lang="ja-JP" altLang="en-US" sz="1200" dirty="0">
              <a:latin typeface="+mn-ea"/>
              <a:ea typeface="+mn-ea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179512" y="1159862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723E303-9BC2-4199-BE2B-2EA8234830CB}"/>
              </a:ext>
            </a:extLst>
          </p:cNvPr>
          <p:cNvSpPr txBox="1"/>
          <p:nvPr/>
        </p:nvSpPr>
        <p:spPr>
          <a:xfrm>
            <a:off x="5813153" y="1178917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グループ用ワークシート</a:t>
            </a:r>
          </a:p>
        </p:txBody>
      </p:sp>
      <p:sp>
        <p:nvSpPr>
          <p:cNvPr id="17" name="メモ 42">
            <a:extLst>
              <a:ext uri="{FF2B5EF4-FFF2-40B4-BE49-F238E27FC236}">
                <a16:creationId xmlns:a16="http://schemas.microsoft.com/office/drawing/2014/main" id="{CB3596C5-531C-4FE1-B321-EF274EC1D86E}"/>
              </a:ext>
            </a:extLst>
          </p:cNvPr>
          <p:cNvSpPr/>
          <p:nvPr/>
        </p:nvSpPr>
        <p:spPr>
          <a:xfrm>
            <a:off x="6598734" y="340525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43">
            <a:extLst>
              <a:ext uri="{FF2B5EF4-FFF2-40B4-BE49-F238E27FC236}">
                <a16:creationId xmlns:a16="http://schemas.microsoft.com/office/drawing/2014/main" id="{0A1F3CCB-EC86-4A59-972A-567C838FD849}"/>
              </a:ext>
            </a:extLst>
          </p:cNvPr>
          <p:cNvSpPr/>
          <p:nvPr/>
        </p:nvSpPr>
        <p:spPr>
          <a:xfrm>
            <a:off x="7548446" y="339329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9" name="メモ 44">
            <a:extLst>
              <a:ext uri="{FF2B5EF4-FFF2-40B4-BE49-F238E27FC236}">
                <a16:creationId xmlns:a16="http://schemas.microsoft.com/office/drawing/2014/main" id="{FE0139F4-D637-45BC-AC8A-2C5A65994294}"/>
              </a:ext>
            </a:extLst>
          </p:cNvPr>
          <p:cNvSpPr/>
          <p:nvPr/>
        </p:nvSpPr>
        <p:spPr>
          <a:xfrm>
            <a:off x="6598734" y="38400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0" name="メモ 45">
            <a:extLst>
              <a:ext uri="{FF2B5EF4-FFF2-40B4-BE49-F238E27FC236}">
                <a16:creationId xmlns:a16="http://schemas.microsoft.com/office/drawing/2014/main" id="{799603F9-BF4E-417C-A15A-8CE611FCE177}"/>
              </a:ext>
            </a:extLst>
          </p:cNvPr>
          <p:cNvSpPr/>
          <p:nvPr/>
        </p:nvSpPr>
        <p:spPr>
          <a:xfrm>
            <a:off x="7548446" y="38280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1" name="メモ 42">
            <a:extLst>
              <a:ext uri="{FF2B5EF4-FFF2-40B4-BE49-F238E27FC236}">
                <a16:creationId xmlns:a16="http://schemas.microsoft.com/office/drawing/2014/main" id="{9B8DF023-2B8D-4F75-970A-48B7BA51D7F5}"/>
              </a:ext>
            </a:extLst>
          </p:cNvPr>
          <p:cNvSpPr/>
          <p:nvPr/>
        </p:nvSpPr>
        <p:spPr>
          <a:xfrm>
            <a:off x="614084" y="2961924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2" name="メモ 43">
            <a:extLst>
              <a:ext uri="{FF2B5EF4-FFF2-40B4-BE49-F238E27FC236}">
                <a16:creationId xmlns:a16="http://schemas.microsoft.com/office/drawing/2014/main" id="{80A8B02E-9F32-48B5-8B46-FF83CDA7E4BF}"/>
              </a:ext>
            </a:extLst>
          </p:cNvPr>
          <p:cNvSpPr/>
          <p:nvPr/>
        </p:nvSpPr>
        <p:spPr>
          <a:xfrm>
            <a:off x="2267743" y="2970802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3" name="メモ 44">
            <a:extLst>
              <a:ext uri="{FF2B5EF4-FFF2-40B4-BE49-F238E27FC236}">
                <a16:creationId xmlns:a16="http://schemas.microsoft.com/office/drawing/2014/main" id="{9D9EAC61-BDCA-42AD-8310-73260677DE22}"/>
              </a:ext>
            </a:extLst>
          </p:cNvPr>
          <p:cNvSpPr/>
          <p:nvPr/>
        </p:nvSpPr>
        <p:spPr>
          <a:xfrm>
            <a:off x="647564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45">
            <a:extLst>
              <a:ext uri="{FF2B5EF4-FFF2-40B4-BE49-F238E27FC236}">
                <a16:creationId xmlns:a16="http://schemas.microsoft.com/office/drawing/2014/main" id="{F0E8D61D-7707-4692-B47F-CE4C48F85015}"/>
              </a:ext>
            </a:extLst>
          </p:cNvPr>
          <p:cNvSpPr/>
          <p:nvPr/>
        </p:nvSpPr>
        <p:spPr>
          <a:xfrm>
            <a:off x="2267743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4" name="矢印: 下カーブ 13">
            <a:extLst>
              <a:ext uri="{FF2B5EF4-FFF2-40B4-BE49-F238E27FC236}">
                <a16:creationId xmlns:a16="http://schemas.microsoft.com/office/drawing/2014/main" id="{F730FAA6-5FA3-4312-8793-60F3AF28B1BA}"/>
              </a:ext>
            </a:extLst>
          </p:cNvPr>
          <p:cNvSpPr/>
          <p:nvPr/>
        </p:nvSpPr>
        <p:spPr>
          <a:xfrm>
            <a:off x="2642141" y="3152510"/>
            <a:ext cx="3874075" cy="1212594"/>
          </a:xfrm>
          <a:prstGeom prst="curvedDownArrow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6" name="角丸四角形 5">
            <a:extLst>
              <a:ext uri="{FF2B5EF4-FFF2-40B4-BE49-F238E27FC236}">
                <a16:creationId xmlns:a16="http://schemas.microsoft.com/office/drawing/2014/main" id="{633E96BC-23EA-426F-A160-6CFA68AFB902}"/>
              </a:ext>
            </a:extLst>
          </p:cNvPr>
          <p:cNvSpPr/>
          <p:nvPr/>
        </p:nvSpPr>
        <p:spPr>
          <a:xfrm>
            <a:off x="3059832" y="4365104"/>
            <a:ext cx="3096344" cy="1295400"/>
          </a:xfrm>
          <a:prstGeom prst="round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メンバーのアイデアから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rgbClr val="FF0000"/>
                </a:solidFill>
              </a:rPr>
              <a:t>発見、気付きを得る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とともに、互いに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意見を交換しましょう。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B4678A9-DB64-4CD7-94E8-7E2BF15CC79A}"/>
              </a:ext>
            </a:extLst>
          </p:cNvPr>
          <p:cNvSpPr txBox="1"/>
          <p:nvPr/>
        </p:nvSpPr>
        <p:spPr>
          <a:xfrm>
            <a:off x="3333509" y="1582317"/>
            <a:ext cx="260664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各アイデアを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グループ用ワークシート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に集約しましょう。</a:t>
            </a:r>
          </a:p>
        </p:txBody>
      </p:sp>
    </p:spTree>
    <p:extLst>
      <p:ext uri="{BB962C8B-B14F-4D97-AF65-F5344CB8AC3E}">
        <p14:creationId xmlns:p14="http://schemas.microsoft.com/office/powerpoint/2010/main" val="3477428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335</Words>
  <Application>Microsoft Office PowerPoint</Application>
  <PresentationFormat>画面に合わせる (4:3)</PresentationFormat>
  <Paragraphs>122</Paragraphs>
  <Slides>8</Slides>
  <Notes>8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4" baseType="lpstr">
      <vt:lpstr>HGP創英角ｺﾞｼｯｸUB</vt:lpstr>
      <vt:lpstr>Meiryo UI</vt:lpstr>
      <vt:lpstr>游ゴシック</vt:lpstr>
      <vt:lpstr>Arial</vt:lpstr>
      <vt:lpstr>Wingdings</vt:lpstr>
      <vt:lpstr>Office テーマ</vt:lpstr>
      <vt:lpstr>ミニディスカッション</vt:lpstr>
      <vt:lpstr>ディスカッションの目的</vt:lpstr>
      <vt:lpstr>ディスカッションの流れ</vt:lpstr>
      <vt:lpstr>ディスカッションのイメージ</vt:lpstr>
      <vt:lpstr>ディスカッションのテーマ</vt:lpstr>
      <vt:lpstr>PowerPoint プレゼンテーション</vt:lpstr>
      <vt:lpstr>ワークシートの使い方１</vt:lpstr>
      <vt:lpstr>ワークシートの使い方２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2018-10-25T08:25:13Z</dcterms:created>
  <dcterms:modified xsi:type="dcterms:W3CDTF">2019-01-07T06:28:55Z</dcterms:modified>
</cp:coreProperties>
</file>

<file path=docProps/thumbnail.jpeg>
</file>