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660" r:id="rId1"/>
  </p:sldMasterIdLst>
  <p:notesMasterIdLst>
    <p:notesMasterId r:id="rId21"/>
  </p:notesMasterIdLst>
  <p:sldIdLst>
    <p:sldId id="321" r:id="rId2"/>
    <p:sldId id="279" r:id="rId3"/>
    <p:sldId id="314" r:id="rId4"/>
    <p:sldId id="293" r:id="rId5"/>
    <p:sldId id="317" r:id="rId6"/>
    <p:sldId id="306" r:id="rId7"/>
    <p:sldId id="315" r:id="rId8"/>
    <p:sldId id="316" r:id="rId9"/>
    <p:sldId id="320" r:id="rId10"/>
    <p:sldId id="310" r:id="rId11"/>
    <p:sldId id="319" r:id="rId12"/>
    <p:sldId id="318" r:id="rId13"/>
    <p:sldId id="294" r:id="rId14"/>
    <p:sldId id="296" r:id="rId15"/>
    <p:sldId id="297" r:id="rId16"/>
    <p:sldId id="303" r:id="rId17"/>
    <p:sldId id="300" r:id="rId18"/>
    <p:sldId id="302" r:id="rId19"/>
    <p:sldId id="322" r:id="rId20"/>
  </p:sldIdLst>
  <p:sldSz cx="9144000" cy="6858000" type="screen4x3"/>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5C7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724" autoAdjust="0"/>
    <p:restoredTop sz="94084" autoAdjust="0"/>
  </p:normalViewPr>
  <p:slideViewPr>
    <p:cSldViewPr>
      <p:cViewPr varScale="1">
        <p:scale>
          <a:sx n="66" d="100"/>
          <a:sy n="66" d="100"/>
        </p:scale>
        <p:origin x="1296" y="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45053B6B-85F0-4D10-BE8B-30F32F836F75}" type="datetimeFigureOut">
              <a:rPr kumimoji="1" lang="ja-JP" altLang="en-US" smtClean="0"/>
              <a:t>2019/1/15</a:t>
            </a:fld>
            <a:endParaRPr kumimoji="1" lang="ja-JP" altLang="en-US"/>
          </a:p>
        </p:txBody>
      </p:sp>
      <p:sp>
        <p:nvSpPr>
          <p:cNvPr id="4" name="スライド イメージ プレースホルダー 3"/>
          <p:cNvSpPr>
            <a:spLocks noGrp="1" noRot="1" noChangeAspect="1"/>
          </p:cNvSpPr>
          <p:nvPr>
            <p:ph type="sldImg" idx="2"/>
          </p:nvPr>
        </p:nvSpPr>
        <p:spPr>
          <a:xfrm>
            <a:off x="1149350" y="1233488"/>
            <a:ext cx="443706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BC593228-728A-4795-AE70-4E5858140379}" type="slidenum">
              <a:rPr kumimoji="1" lang="ja-JP" altLang="en-US" smtClean="0"/>
              <a:t>‹#›</a:t>
            </a:fld>
            <a:endParaRPr kumimoji="1" lang="ja-JP" altLang="en-US"/>
          </a:p>
        </p:txBody>
      </p:sp>
    </p:spTree>
    <p:extLst>
      <p:ext uri="{BB962C8B-B14F-4D97-AF65-F5344CB8AC3E}">
        <p14:creationId xmlns:p14="http://schemas.microsoft.com/office/powerpoint/2010/main" val="26444071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0</a:t>
            </a:fld>
            <a:endParaRPr kumimoji="1" lang="ja-JP" altLang="en-US"/>
          </a:p>
        </p:txBody>
      </p:sp>
    </p:spTree>
    <p:extLst>
      <p:ext uri="{BB962C8B-B14F-4D97-AF65-F5344CB8AC3E}">
        <p14:creationId xmlns:p14="http://schemas.microsoft.com/office/powerpoint/2010/main" val="41111720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9</a:t>
            </a:fld>
            <a:endParaRPr kumimoji="1" lang="ja-JP" altLang="en-US"/>
          </a:p>
        </p:txBody>
      </p:sp>
    </p:spTree>
    <p:extLst>
      <p:ext uri="{BB962C8B-B14F-4D97-AF65-F5344CB8AC3E}">
        <p14:creationId xmlns:p14="http://schemas.microsoft.com/office/powerpoint/2010/main" val="5599546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10</a:t>
            </a:fld>
            <a:endParaRPr kumimoji="1" lang="ja-JP" altLang="en-US"/>
          </a:p>
        </p:txBody>
      </p:sp>
    </p:spTree>
    <p:extLst>
      <p:ext uri="{BB962C8B-B14F-4D97-AF65-F5344CB8AC3E}">
        <p14:creationId xmlns:p14="http://schemas.microsoft.com/office/powerpoint/2010/main" val="1946472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11</a:t>
            </a:fld>
            <a:endParaRPr kumimoji="1" lang="ja-JP" altLang="en-US"/>
          </a:p>
        </p:txBody>
      </p:sp>
    </p:spTree>
    <p:extLst>
      <p:ext uri="{BB962C8B-B14F-4D97-AF65-F5344CB8AC3E}">
        <p14:creationId xmlns:p14="http://schemas.microsoft.com/office/powerpoint/2010/main" val="36569927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12</a:t>
            </a:fld>
            <a:endParaRPr kumimoji="1" lang="ja-JP" altLang="en-US"/>
          </a:p>
        </p:txBody>
      </p:sp>
    </p:spTree>
    <p:extLst>
      <p:ext uri="{BB962C8B-B14F-4D97-AF65-F5344CB8AC3E}">
        <p14:creationId xmlns:p14="http://schemas.microsoft.com/office/powerpoint/2010/main" val="40325451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13</a:t>
            </a:fld>
            <a:endParaRPr kumimoji="1" lang="ja-JP" altLang="en-US"/>
          </a:p>
        </p:txBody>
      </p:sp>
    </p:spTree>
    <p:extLst>
      <p:ext uri="{BB962C8B-B14F-4D97-AF65-F5344CB8AC3E}">
        <p14:creationId xmlns:p14="http://schemas.microsoft.com/office/powerpoint/2010/main" val="29308102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14</a:t>
            </a:fld>
            <a:endParaRPr kumimoji="1" lang="ja-JP" altLang="en-US"/>
          </a:p>
        </p:txBody>
      </p:sp>
    </p:spTree>
    <p:extLst>
      <p:ext uri="{BB962C8B-B14F-4D97-AF65-F5344CB8AC3E}">
        <p14:creationId xmlns:p14="http://schemas.microsoft.com/office/powerpoint/2010/main" val="31183012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15</a:t>
            </a:fld>
            <a:endParaRPr kumimoji="1" lang="ja-JP" altLang="en-US"/>
          </a:p>
        </p:txBody>
      </p:sp>
    </p:spTree>
    <p:extLst>
      <p:ext uri="{BB962C8B-B14F-4D97-AF65-F5344CB8AC3E}">
        <p14:creationId xmlns:p14="http://schemas.microsoft.com/office/powerpoint/2010/main" val="1153834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16</a:t>
            </a:fld>
            <a:endParaRPr kumimoji="1" lang="ja-JP" altLang="en-US"/>
          </a:p>
        </p:txBody>
      </p:sp>
    </p:spTree>
    <p:extLst>
      <p:ext uri="{BB962C8B-B14F-4D97-AF65-F5344CB8AC3E}">
        <p14:creationId xmlns:p14="http://schemas.microsoft.com/office/powerpoint/2010/main" val="1067643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17</a:t>
            </a:fld>
            <a:endParaRPr kumimoji="1" lang="ja-JP" altLang="en-US"/>
          </a:p>
        </p:txBody>
      </p:sp>
    </p:spTree>
    <p:extLst>
      <p:ext uri="{BB962C8B-B14F-4D97-AF65-F5344CB8AC3E}">
        <p14:creationId xmlns:p14="http://schemas.microsoft.com/office/powerpoint/2010/main" val="27310315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10"/>
          </p:nvPr>
        </p:nvSpPr>
        <p:spPr/>
        <p:txBody>
          <a:bodyPr/>
          <a:lstStyle/>
          <a:p>
            <a:fld id="{BC593228-728A-4795-AE70-4E5858140379}" type="slidenum">
              <a:rPr kumimoji="1" lang="ja-JP" altLang="en-US" smtClean="0"/>
              <a:t>18</a:t>
            </a:fld>
            <a:endParaRPr kumimoji="1" lang="ja-JP" altLang="en-US"/>
          </a:p>
        </p:txBody>
      </p:sp>
    </p:spTree>
    <p:extLst>
      <p:ext uri="{BB962C8B-B14F-4D97-AF65-F5344CB8AC3E}">
        <p14:creationId xmlns:p14="http://schemas.microsoft.com/office/powerpoint/2010/main" val="42240069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a:t>
            </a:fld>
            <a:endParaRPr kumimoji="1" lang="ja-JP" altLang="en-US"/>
          </a:p>
        </p:txBody>
      </p:sp>
    </p:spTree>
    <p:extLst>
      <p:ext uri="{BB962C8B-B14F-4D97-AF65-F5344CB8AC3E}">
        <p14:creationId xmlns:p14="http://schemas.microsoft.com/office/powerpoint/2010/main" val="31589808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a:t>
            </a:fld>
            <a:endParaRPr kumimoji="1" lang="ja-JP" altLang="en-US"/>
          </a:p>
        </p:txBody>
      </p:sp>
    </p:spTree>
    <p:extLst>
      <p:ext uri="{BB962C8B-B14F-4D97-AF65-F5344CB8AC3E}">
        <p14:creationId xmlns:p14="http://schemas.microsoft.com/office/powerpoint/2010/main" val="36840126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a:t>
            </a:fld>
            <a:endParaRPr kumimoji="1" lang="ja-JP" altLang="en-US"/>
          </a:p>
        </p:txBody>
      </p:sp>
    </p:spTree>
    <p:extLst>
      <p:ext uri="{BB962C8B-B14F-4D97-AF65-F5344CB8AC3E}">
        <p14:creationId xmlns:p14="http://schemas.microsoft.com/office/powerpoint/2010/main" val="6734027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a:t>
            </a:fld>
            <a:endParaRPr kumimoji="1" lang="ja-JP" altLang="en-US"/>
          </a:p>
        </p:txBody>
      </p:sp>
    </p:spTree>
    <p:extLst>
      <p:ext uri="{BB962C8B-B14F-4D97-AF65-F5344CB8AC3E}">
        <p14:creationId xmlns:p14="http://schemas.microsoft.com/office/powerpoint/2010/main" val="17623411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a:t>
            </a:fld>
            <a:endParaRPr kumimoji="1" lang="ja-JP" altLang="en-US"/>
          </a:p>
        </p:txBody>
      </p:sp>
    </p:spTree>
    <p:extLst>
      <p:ext uri="{BB962C8B-B14F-4D97-AF65-F5344CB8AC3E}">
        <p14:creationId xmlns:p14="http://schemas.microsoft.com/office/powerpoint/2010/main" val="4584116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a:t>
            </a:fld>
            <a:endParaRPr kumimoji="1" lang="ja-JP" altLang="en-US"/>
          </a:p>
        </p:txBody>
      </p:sp>
    </p:spTree>
    <p:extLst>
      <p:ext uri="{BB962C8B-B14F-4D97-AF65-F5344CB8AC3E}">
        <p14:creationId xmlns:p14="http://schemas.microsoft.com/office/powerpoint/2010/main" val="26242822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7</a:t>
            </a:fld>
            <a:endParaRPr kumimoji="1" lang="ja-JP" altLang="en-US"/>
          </a:p>
        </p:txBody>
      </p:sp>
    </p:spTree>
    <p:extLst>
      <p:ext uri="{BB962C8B-B14F-4D97-AF65-F5344CB8AC3E}">
        <p14:creationId xmlns:p14="http://schemas.microsoft.com/office/powerpoint/2010/main" val="11360778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8</a:t>
            </a:fld>
            <a:endParaRPr kumimoji="1" lang="ja-JP" altLang="en-US"/>
          </a:p>
        </p:txBody>
      </p:sp>
    </p:spTree>
    <p:extLst>
      <p:ext uri="{BB962C8B-B14F-4D97-AF65-F5344CB8AC3E}">
        <p14:creationId xmlns:p14="http://schemas.microsoft.com/office/powerpoint/2010/main" val="687048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3498702" y="2932007"/>
            <a:ext cx="5328592" cy="538609"/>
          </a:xfrm>
        </p:spPr>
        <p:txBody>
          <a:bodyPr wrap="square">
            <a:normAutofit/>
          </a:bodyPr>
          <a:lstStyle>
            <a:lvl1pPr algn="ctr">
              <a:defRPr lang="en-US" sz="2900" dirty="0">
                <a:latin typeface="HGP創英角ｺﾞｼｯｸUB" panose="020B0900000000000000" pitchFamily="50" charset="-128"/>
                <a:ea typeface="HGP創英角ｺﾞｼｯｸUB" panose="020B0900000000000000" pitchFamily="50" charset="-128"/>
              </a:defRPr>
            </a:lvl1pPr>
          </a:lstStyle>
          <a:p>
            <a:pPr lvl="0" fontAlgn="base">
              <a:lnSpc>
                <a:spcPct val="100000"/>
              </a:lnSpc>
              <a:spcAft>
                <a:spcPct val="0"/>
              </a:spcAft>
            </a:pPr>
            <a:r>
              <a:rPr lang="ja-JP" altLang="en-US" dirty="0"/>
              <a:t>マスター タイトルの書式設定</a:t>
            </a:r>
            <a:endParaRPr lang="en-US" dirty="0"/>
          </a:p>
        </p:txBody>
      </p:sp>
      <p:sp>
        <p:nvSpPr>
          <p:cNvPr id="3" name="Subtitle 2"/>
          <p:cNvSpPr>
            <a:spLocks noGrp="1"/>
          </p:cNvSpPr>
          <p:nvPr>
            <p:ph type="subTitle" idx="1"/>
          </p:nvPr>
        </p:nvSpPr>
        <p:spPr>
          <a:xfrm>
            <a:off x="3498702" y="3669365"/>
            <a:ext cx="5328592" cy="2059210"/>
          </a:xfrm>
        </p:spPr>
        <p:txBody>
          <a:bodyPr>
            <a:normAutofit/>
          </a:bodyPr>
          <a:lstStyle>
            <a:lvl1pPr marL="0" indent="0" algn="r">
              <a:buNone/>
              <a:defRPr sz="2400">
                <a:latin typeface="HGP創英角ｺﾞｼｯｸUB" panose="020B0900000000000000" pitchFamily="50" charset="-128"/>
                <a:ea typeface="HGP創英角ｺﾞｼｯｸUB" panose="020B0900000000000000"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dirty="0"/>
              <a:t>マスター サブタイトルの書式設定</a:t>
            </a:r>
            <a:endParaRPr lang="en-US" dirty="0"/>
          </a:p>
        </p:txBody>
      </p:sp>
      <p:sp>
        <p:nvSpPr>
          <p:cNvPr id="6" name="Slide Number Placeholder 5"/>
          <p:cNvSpPr>
            <a:spLocks noGrp="1"/>
          </p:cNvSpPr>
          <p:nvPr>
            <p:ph type="sldNum" sz="quarter" idx="12"/>
          </p:nvPr>
        </p:nvSpPr>
        <p:spPr>
          <a:xfrm>
            <a:off x="8617024" y="6525344"/>
            <a:ext cx="504056" cy="288032"/>
          </a:xfrm>
        </p:spPr>
        <p:txBody>
          <a:bodyPr/>
          <a:lstStyle>
            <a:lvl1pPr>
              <a:defRPr sz="1200">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2178780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Copyright</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28134244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Copyright</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845604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Copyright</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486510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Copyright</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330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タイトル スライド">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1" name="正方形/長方形 10"/>
          <p:cNvSpPr/>
          <p:nvPr userDrawn="1"/>
        </p:nvSpPr>
        <p:spPr>
          <a:xfrm>
            <a:off x="827584" y="2060848"/>
            <a:ext cx="4248472" cy="576064"/>
          </a:xfrm>
          <a:prstGeom prst="rect">
            <a:avLst/>
          </a:prstGeom>
        </p:spPr>
        <p:txBody>
          <a:bodyPr vert="horz" lIns="91440" tIns="45720" rIns="91440" bIns="45720" rtlCol="0" anchor="ctr">
            <a:normAutofit/>
          </a:bodyPr>
          <a:lstStyle/>
          <a:p>
            <a:pPr lvl="0" indent="0" defTabSz="914400">
              <a:lnSpc>
                <a:spcPct val="90000"/>
              </a:lnSpc>
              <a:spcBef>
                <a:spcPts val="1000"/>
              </a:spcBef>
              <a:buFont typeface="Arial" panose="020B0604020202020204" pitchFamily="34" charset="0"/>
              <a:buNone/>
            </a:pPr>
            <a:r>
              <a:rPr kumimoji="1" lang="en-US" altLang="ja-JP" sz="3200" b="1" dirty="0">
                <a:solidFill>
                  <a:schemeClr val="tx1"/>
                </a:solidFill>
                <a:latin typeface="Arial" panose="020B0604020202020204" pitchFamily="34" charset="0"/>
                <a:cs typeface="Arial" panose="020B0604020202020204" pitchFamily="34" charset="0"/>
              </a:rPr>
              <a:t>Contents</a:t>
            </a:r>
            <a:endParaRPr kumimoji="1" lang="ja-JP" altLang="en-US" sz="3200" b="1" dirty="0">
              <a:solidFill>
                <a:schemeClr val="tx1"/>
              </a:solidFill>
              <a:latin typeface="Arial" panose="020B0604020202020204" pitchFamily="34" charset="0"/>
              <a:cs typeface="Arial" panose="020B0604020202020204" pitchFamily="34" charset="0"/>
            </a:endParaRPr>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a:latin typeface="HGP創英角ｺﾞｼｯｸUB" panose="020B0900000000000000" pitchFamily="50" charset="-128"/>
                <a:ea typeface="HGP創英角ｺﾞｼｯｸUB" panose="020B0900000000000000" pitchFamily="50" charset="-128"/>
              </a:defRPr>
            </a:lvl1pPr>
            <a:lvl2pPr>
              <a:defRPr>
                <a:latin typeface="HGP創英角ｺﾞｼｯｸUB" panose="020B0900000000000000" pitchFamily="50" charset="-128"/>
                <a:ea typeface="HGP創英角ｺﾞｼｯｸUB" panose="020B0900000000000000" pitchFamily="50" charset="-128"/>
              </a:defRPr>
            </a:lvl2pPr>
            <a:lvl3pPr>
              <a:defRPr>
                <a:latin typeface="HGP創英角ｺﾞｼｯｸUB" panose="020B0900000000000000" pitchFamily="50" charset="-128"/>
                <a:ea typeface="HGP創英角ｺﾞｼｯｸUB" panose="020B0900000000000000" pitchFamily="50" charset="-128"/>
              </a:defRPr>
            </a:lvl3pPr>
            <a:lvl4pPr>
              <a:defRPr>
                <a:latin typeface="HGP創英角ｺﾞｼｯｸUB" panose="020B0900000000000000" pitchFamily="50" charset="-128"/>
                <a:ea typeface="HGP創英角ｺﾞｼｯｸUB" panose="020B0900000000000000" pitchFamily="50" charset="-128"/>
              </a:defRPr>
            </a:lvl4pPr>
            <a:lvl5pPr>
              <a:defRPr>
                <a:latin typeface="HGP創英角ｺﾞｼｯｸUB" panose="020B0900000000000000" pitchFamily="50" charset="-128"/>
                <a:ea typeface="HGP創英角ｺﾞｼｯｸUB" panose="020B0900000000000000" pitchFamily="50" charset="-128"/>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378052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467544" y="2924944"/>
            <a:ext cx="5328592" cy="538609"/>
          </a:xfrm>
        </p:spPr>
        <p:txBody>
          <a:bodyPr wrap="square">
            <a:normAutofit/>
          </a:bodyPr>
          <a:lstStyle>
            <a:lvl1pPr>
              <a:defRPr lang="en-US" sz="2900" dirty="0">
                <a:latin typeface="HGP創英角ｺﾞｼｯｸUB" panose="020B0900000000000000" pitchFamily="50" charset="-128"/>
                <a:ea typeface="HGP創英角ｺﾞｼｯｸUB" panose="020B0900000000000000" pitchFamily="50" charset="-128"/>
              </a:defRPr>
            </a:lvl1pPr>
          </a:lstStyle>
          <a:p>
            <a:pPr lvl="0" fontAlgn="base">
              <a:lnSpc>
                <a:spcPct val="100000"/>
              </a:lnSpc>
              <a:spcAft>
                <a:spcPct val="0"/>
              </a:spcAft>
            </a:pPr>
            <a:r>
              <a:rPr lang="ja-JP" altLang="en-US" dirty="0"/>
              <a:t>マスター タイトルの書式設定</a:t>
            </a:r>
            <a:endParaRPr 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19744019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1520" y="188640"/>
            <a:ext cx="7560840" cy="424732"/>
          </a:xfrm>
        </p:spPr>
        <p:txBody>
          <a:bodyPr wrap="none">
            <a:normAutofit/>
          </a:bodyPr>
          <a:lstStyle>
            <a:lvl1pPr>
              <a:defRPr lang="en-US" sz="2400" dirty="0">
                <a:latin typeface="HGP創英角ｺﾞｼｯｸUB" panose="020B0900000000000000" pitchFamily="50" charset="-128"/>
                <a:ea typeface="HGP創英角ｺﾞｼｯｸUB" panose="020B0900000000000000" pitchFamily="50" charset="-128"/>
              </a:defRPr>
            </a:lvl1pPr>
          </a:lstStyle>
          <a:p>
            <a:pPr lvl="0" fontAlgn="base">
              <a:spcAft>
                <a:spcPct val="0"/>
              </a:spcAft>
            </a:pPr>
            <a:r>
              <a:rPr lang="ja-JP" altLang="en-US"/>
              <a:t>マスター タイトルの書式設定</a:t>
            </a:r>
            <a:endParaRPr 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a:p>
        </p:txBody>
      </p:sp>
      <p:sp>
        <p:nvSpPr>
          <p:cNvPr id="7" name="正方形/長方形 11"/>
          <p:cNvSpPr>
            <a:spLocks noChangeArrowheads="1"/>
          </p:cNvSpPr>
          <p:nvPr userDrawn="1"/>
        </p:nvSpPr>
        <p:spPr bwMode="gray">
          <a:xfrm>
            <a:off x="1" y="739775"/>
            <a:ext cx="9144000" cy="74485"/>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endParaRPr lang="ja-JP" altLang="en-US"/>
          </a:p>
        </p:txBody>
      </p:sp>
    </p:spTree>
    <p:extLst>
      <p:ext uri="{BB962C8B-B14F-4D97-AF65-F5344CB8AC3E}">
        <p14:creationId xmlns:p14="http://schemas.microsoft.com/office/powerpoint/2010/main" val="3401021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Copyright</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5875136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Copyright</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2340666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endParaRPr kumimoji="1" lang="ja-JP" altLang="en-US"/>
          </a:p>
        </p:txBody>
      </p:sp>
      <p:sp>
        <p:nvSpPr>
          <p:cNvPr id="8" name="Footer Placeholder 7"/>
          <p:cNvSpPr>
            <a:spLocks noGrp="1"/>
          </p:cNvSpPr>
          <p:nvPr>
            <p:ph type="ftr" sz="quarter" idx="11"/>
          </p:nvPr>
        </p:nvSpPr>
        <p:spPr/>
        <p:txBody>
          <a:bodyPr/>
          <a:lstStyle/>
          <a:p>
            <a:r>
              <a:rPr kumimoji="1" lang="en-US" altLang="ja-JP"/>
              <a:t>Copyright</a:t>
            </a:r>
            <a:endParaRPr kumimoji="1" lang="ja-JP" altLang="en-US"/>
          </a:p>
        </p:txBody>
      </p:sp>
      <p:sp>
        <p:nvSpPr>
          <p:cNvPr id="9" name="Slide Number Placeholder 8"/>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121691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endParaRPr kumimoji="1" lang="ja-JP" altLang="en-US"/>
          </a:p>
        </p:txBody>
      </p:sp>
      <p:sp>
        <p:nvSpPr>
          <p:cNvPr id="4" name="Footer Placeholder 3"/>
          <p:cNvSpPr>
            <a:spLocks noGrp="1"/>
          </p:cNvSpPr>
          <p:nvPr>
            <p:ph type="ftr" sz="quarter" idx="11"/>
          </p:nvPr>
        </p:nvSpPr>
        <p:spPr/>
        <p:txBody>
          <a:bodyPr/>
          <a:lstStyle/>
          <a:p>
            <a:r>
              <a:rPr kumimoji="1" lang="en-US" altLang="ja-JP"/>
              <a:t>Copyright</a:t>
            </a:r>
            <a:endParaRPr kumimoji="1" lang="ja-JP" altLang="en-US"/>
          </a:p>
        </p:txBody>
      </p:sp>
      <p:sp>
        <p:nvSpPr>
          <p:cNvPr id="5" name="Slide Number Placeholder 4"/>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9454272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kumimoji="1" lang="ja-JP" altLang="en-US"/>
          </a:p>
        </p:txBody>
      </p:sp>
      <p:sp>
        <p:nvSpPr>
          <p:cNvPr id="3" name="Footer Placeholder 2"/>
          <p:cNvSpPr>
            <a:spLocks noGrp="1"/>
          </p:cNvSpPr>
          <p:nvPr>
            <p:ph type="ftr" sz="quarter" idx="11"/>
          </p:nvPr>
        </p:nvSpPr>
        <p:spPr/>
        <p:txBody>
          <a:bodyPr/>
          <a:lstStyle/>
          <a:p>
            <a:r>
              <a:rPr kumimoji="1" lang="en-US" altLang="ja-JP"/>
              <a:t>Copyright</a:t>
            </a:r>
            <a:endParaRPr kumimoji="1" lang="ja-JP" altLang="en-US"/>
          </a:p>
        </p:txBody>
      </p:sp>
      <p:sp>
        <p:nvSpPr>
          <p:cNvPr id="4" name="Slide Number Placeholder 3"/>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0739094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kumimoji="1" lang="en-US" altLang="ja-JP"/>
              <a:t>Copyright</a:t>
            </a:r>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475292831"/>
      </p:ext>
    </p:extLst>
  </p:cSld>
  <p:clrMap bg1="lt1" tx1="dk1" bg2="lt2" tx2="dk2" accent1="accent1" accent2="accent2" accent3="accent3" accent4="accent4" accent5="accent5" accent6="accent6" hlink="hlink" folHlink="folHlink"/>
  <p:sldLayoutIdLst>
    <p:sldLayoutId id="2147483661" r:id="rId1"/>
    <p:sldLayoutId id="2147483674" r:id="rId2"/>
    <p:sldLayoutId id="2147483672"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hd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19.emf"/></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23.emf"/></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27.jpeg"/></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8.xml"/><Relationship Id="rId1" Type="http://schemas.openxmlformats.org/officeDocument/2006/relationships/slideLayout" Target="../slideLayouts/slideLayout4.xml"/><Relationship Id="rId5" Type="http://schemas.openxmlformats.org/officeDocument/2006/relationships/image" Target="../media/image30.jpeg"/><Relationship Id="rId4" Type="http://schemas.openxmlformats.org/officeDocument/2006/relationships/image" Target="../media/image29.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8.jpe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3498702" y="2932007"/>
            <a:ext cx="5328592" cy="538609"/>
          </a:xfrm>
        </p:spPr>
        <p:txBody>
          <a:bodyPr>
            <a:normAutofit/>
          </a:bodyPr>
          <a:lstStyle/>
          <a:p>
            <a:pPr algn="r"/>
            <a:r>
              <a:rPr lang="ja-JP" altLang="en-US" sz="2800" dirty="0">
                <a:latin typeface="+mj-lt"/>
              </a:rPr>
              <a:t>オープンデータ化支援研修</a:t>
            </a:r>
            <a:endParaRPr kumimoji="1" lang="ja-JP" altLang="en-US" sz="2800" dirty="0">
              <a:latin typeface="+mj-lt"/>
            </a:endParaRPr>
          </a:p>
        </p:txBody>
      </p:sp>
      <p:sp>
        <p:nvSpPr>
          <p:cNvPr id="4" name="サブタイトル 3"/>
          <p:cNvSpPr>
            <a:spLocks noGrp="1"/>
          </p:cNvSpPr>
          <p:nvPr>
            <p:ph type="subTitle" idx="1"/>
          </p:nvPr>
        </p:nvSpPr>
        <p:spPr/>
        <p:txBody>
          <a:bodyPr/>
          <a:lstStyle/>
          <a:p>
            <a:r>
              <a:rPr lang="ja-JP" altLang="en-US" dirty="0">
                <a:latin typeface="+mj-lt"/>
              </a:rPr>
              <a:t>オープンデータ活用事例集</a:t>
            </a:r>
          </a:p>
        </p:txBody>
      </p:sp>
      <p:sp>
        <p:nvSpPr>
          <p:cNvPr id="6" name="テキスト ボックス 5"/>
          <p:cNvSpPr txBox="1"/>
          <p:nvPr/>
        </p:nvSpPr>
        <p:spPr>
          <a:xfrm>
            <a:off x="179512" y="188640"/>
            <a:ext cx="1152128" cy="369332"/>
          </a:xfrm>
          <a:prstGeom prst="rect">
            <a:avLst/>
          </a:prstGeom>
          <a:noFill/>
          <a:ln>
            <a:solidFill>
              <a:schemeClr val="tx1"/>
            </a:solidFill>
          </a:ln>
        </p:spPr>
        <p:txBody>
          <a:bodyPr wrap="square" rtlCol="0">
            <a:spAutoFit/>
          </a:bodyPr>
          <a:lstStyle/>
          <a:p>
            <a:pPr algn="ctr"/>
            <a:r>
              <a:rPr kumimoji="1" lang="ja-JP" altLang="en-US" dirty="0" smtClean="0"/>
              <a:t>講義①</a:t>
            </a:r>
            <a:endParaRPr kumimoji="1" lang="ja-JP" altLang="en-US" dirty="0"/>
          </a:p>
        </p:txBody>
      </p:sp>
    </p:spTree>
    <p:extLst>
      <p:ext uri="{BB962C8B-B14F-4D97-AF65-F5344CB8AC3E}">
        <p14:creationId xmlns:p14="http://schemas.microsoft.com/office/powerpoint/2010/main" val="35419256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9</a:t>
            </a:fld>
            <a:endParaRPr kumimoji="1" lang="ja-JP" altLang="en-US"/>
          </a:p>
        </p:txBody>
      </p:sp>
      <p:sp>
        <p:nvSpPr>
          <p:cNvPr id="11" name="正方形/長方形 10"/>
          <p:cNvSpPr/>
          <p:nvPr/>
        </p:nvSpPr>
        <p:spPr>
          <a:xfrm>
            <a:off x="416496" y="1072618"/>
            <a:ext cx="845483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ja-JP" altLang="en-US" sz="2000" dirty="0">
              <a:solidFill>
                <a:schemeClr val="tx1"/>
              </a:solidFill>
              <a:latin typeface="+mn-ea"/>
              <a:cs typeface="Meiryo UI" panose="020B0604030504040204" pitchFamily="50" charset="-128"/>
            </a:endParaRP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cs typeface="Meiryo UI" panose="020B0604030504040204" pitchFamily="50" charset="-128"/>
              </a:rPr>
              <a:t>9.</a:t>
            </a:r>
            <a:r>
              <a:rPr lang="ja-JP" altLang="en-US">
                <a:latin typeface="+mn-ea"/>
                <a:cs typeface="Meiryo UI" panose="020B0604030504040204" pitchFamily="50" charset="-128"/>
              </a:rPr>
              <a:t>食品衛生許可情報の公開による、情報公開請求の軽減（静岡市）</a:t>
            </a:r>
            <a:endParaRPr kumimoji="1" lang="ja-JP" altLang="en-US" dirty="0">
              <a:latin typeface="+mn-ea"/>
              <a:ea typeface="+mn-ea"/>
            </a:endParaRPr>
          </a:p>
        </p:txBody>
      </p:sp>
      <p:grpSp>
        <p:nvGrpSpPr>
          <p:cNvPr id="4" name="グループ化 3">
            <a:extLst>
              <a:ext uri="{FF2B5EF4-FFF2-40B4-BE49-F238E27FC236}">
                <a16:creationId xmlns:a16="http://schemas.microsoft.com/office/drawing/2014/main" id="{3F16D335-B974-4879-9064-0569EE5F7852}"/>
              </a:ext>
            </a:extLst>
          </p:cNvPr>
          <p:cNvGrpSpPr/>
          <p:nvPr/>
        </p:nvGrpSpPr>
        <p:grpSpPr>
          <a:xfrm>
            <a:off x="1180981" y="1991150"/>
            <a:ext cx="6782037" cy="4650719"/>
            <a:chOff x="783271" y="847629"/>
            <a:chExt cx="8050486" cy="6059110"/>
          </a:xfrm>
        </p:grpSpPr>
        <p:pic>
          <p:nvPicPr>
            <p:cNvPr id="8" name="図 7">
              <a:extLst>
                <a:ext uri="{FF2B5EF4-FFF2-40B4-BE49-F238E27FC236}">
                  <a16:creationId xmlns:a16="http://schemas.microsoft.com/office/drawing/2014/main" id="{E95B647F-D865-4A57-9460-B26060EC4B92}"/>
                </a:ext>
              </a:extLst>
            </p:cNvPr>
            <p:cNvPicPr>
              <a:picLocks noChangeAspect="1"/>
            </p:cNvPicPr>
            <p:nvPr/>
          </p:nvPicPr>
          <p:blipFill>
            <a:blip r:embed="rId3"/>
            <a:stretch>
              <a:fillRect/>
            </a:stretch>
          </p:blipFill>
          <p:spPr>
            <a:xfrm>
              <a:off x="882160" y="1496203"/>
              <a:ext cx="7261908" cy="5136093"/>
            </a:xfrm>
            <a:prstGeom prst="rect">
              <a:avLst/>
            </a:prstGeom>
          </p:spPr>
        </p:pic>
        <p:sp>
          <p:nvSpPr>
            <p:cNvPr id="9" name="タイトル 1">
              <a:extLst>
                <a:ext uri="{FF2B5EF4-FFF2-40B4-BE49-F238E27FC236}">
                  <a16:creationId xmlns:a16="http://schemas.microsoft.com/office/drawing/2014/main" id="{18CFE60C-E506-43B1-898F-62F5FE7345F1}"/>
                </a:ext>
              </a:extLst>
            </p:cNvPr>
            <p:cNvSpPr txBox="1">
              <a:spLocks/>
            </p:cNvSpPr>
            <p:nvPr/>
          </p:nvSpPr>
          <p:spPr>
            <a:xfrm>
              <a:off x="783271" y="847629"/>
              <a:ext cx="7581120" cy="533770"/>
            </a:xfrm>
            <a:prstGeom prst="rect">
              <a:avLst/>
            </a:prstGeom>
          </p:spPr>
          <p:style>
            <a:lnRef idx="3">
              <a:schemeClr val="lt1"/>
            </a:lnRef>
            <a:fillRef idx="1">
              <a:schemeClr val="accent1"/>
            </a:fillRef>
            <a:effectRef idx="1">
              <a:schemeClr val="accent1"/>
            </a:effectRef>
            <a:fontRef idx="minor">
              <a:schemeClr val="lt1"/>
            </a:fontRef>
          </p:style>
          <p:txBody>
            <a:bodyPr vert="horz" wrap="square" lIns="84406" tIns="42203" rIns="84406" bIns="42203" rtlCol="0" anchor="b" anchorCtr="0">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1800" b="1" dirty="0">
                  <a:solidFill>
                    <a:prstClr val="white"/>
                  </a:solidFill>
                  <a:latin typeface="+mn-ea"/>
                  <a:ea typeface="+mn-ea"/>
                  <a:cs typeface="メイリオ" pitchFamily="50" charset="-128"/>
                </a:rPr>
                <a:t>食品衛生営業関係許可に係る情報公開請求件数（静岡市）</a:t>
              </a:r>
            </a:p>
          </p:txBody>
        </p:sp>
        <p:sp>
          <p:nvSpPr>
            <p:cNvPr id="10" name="テキスト ボックス 9">
              <a:extLst>
                <a:ext uri="{FF2B5EF4-FFF2-40B4-BE49-F238E27FC236}">
                  <a16:creationId xmlns:a16="http://schemas.microsoft.com/office/drawing/2014/main" id="{1F57AFFF-55DF-4586-819C-D846A6009FA0}"/>
                </a:ext>
              </a:extLst>
            </p:cNvPr>
            <p:cNvSpPr txBox="1"/>
            <p:nvPr/>
          </p:nvSpPr>
          <p:spPr>
            <a:xfrm>
              <a:off x="882160" y="6559369"/>
              <a:ext cx="7951597" cy="347370"/>
            </a:xfrm>
            <a:prstGeom prst="rect">
              <a:avLst/>
            </a:prstGeom>
            <a:noFill/>
          </p:spPr>
          <p:txBody>
            <a:bodyPr wrap="square" rtlCol="0">
              <a:spAutoFit/>
            </a:bodyPr>
            <a:lstStyle/>
            <a:p>
              <a:r>
                <a:rPr lang="ja-JP" altLang="en-US" sz="1200" dirty="0">
                  <a:latin typeface="+mn-ea"/>
                </a:rPr>
                <a:t>出典：</a:t>
              </a:r>
              <a:r>
                <a:rPr lang="en-US" altLang="ja-JP" sz="1200" dirty="0">
                  <a:latin typeface="+mn-ea"/>
                </a:rPr>
                <a:t>VLED</a:t>
              </a:r>
              <a:r>
                <a:rPr lang="ja-JP" altLang="en-US" sz="1200" dirty="0">
                  <a:latin typeface="+mn-ea"/>
                </a:rPr>
                <a:t>「第</a:t>
              </a:r>
              <a:r>
                <a:rPr lang="en-US" altLang="ja-JP" sz="1200" dirty="0">
                  <a:latin typeface="+mn-ea"/>
                </a:rPr>
                <a:t>4</a:t>
              </a:r>
              <a:r>
                <a:rPr lang="ja-JP" altLang="en-US" sz="1200" dirty="0">
                  <a:latin typeface="+mn-ea"/>
                </a:rPr>
                <a:t>回データ運用検討分科会（</a:t>
              </a:r>
              <a:r>
                <a:rPr lang="en-US" altLang="ja-JP" sz="1200" dirty="0">
                  <a:latin typeface="+mn-ea"/>
                </a:rPr>
                <a:t>2017</a:t>
              </a:r>
              <a:r>
                <a:rPr lang="ja-JP" altLang="en-US" sz="1200" dirty="0">
                  <a:latin typeface="+mn-ea"/>
                </a:rPr>
                <a:t>年</a:t>
              </a:r>
              <a:r>
                <a:rPr lang="en-US" altLang="ja-JP" sz="1200" dirty="0">
                  <a:latin typeface="+mn-ea"/>
                </a:rPr>
                <a:t>2</a:t>
              </a:r>
              <a:r>
                <a:rPr lang="ja-JP" altLang="en-US" sz="1200" dirty="0">
                  <a:latin typeface="+mn-ea"/>
                </a:rPr>
                <a:t>月</a:t>
              </a:r>
              <a:r>
                <a:rPr lang="en-US" altLang="ja-JP" sz="1200" dirty="0">
                  <a:latin typeface="+mn-ea"/>
                </a:rPr>
                <a:t>13</a:t>
              </a:r>
              <a:r>
                <a:rPr lang="ja-JP" altLang="en-US" sz="1200" dirty="0">
                  <a:latin typeface="+mn-ea"/>
                </a:rPr>
                <a:t>日）」静岡市プレゼン資料をもとに作成</a:t>
              </a:r>
              <a:endParaRPr kumimoji="1" lang="ja-JP" altLang="en-US" sz="1200" dirty="0">
                <a:latin typeface="+mn-ea"/>
              </a:endParaRPr>
            </a:p>
          </p:txBody>
        </p:sp>
      </p:grpSp>
      <p:sp>
        <p:nvSpPr>
          <p:cNvPr id="12" name="テキスト ボックス 7">
            <a:extLst>
              <a:ext uri="{FF2B5EF4-FFF2-40B4-BE49-F238E27FC236}">
                <a16:creationId xmlns:a16="http://schemas.microsoft.com/office/drawing/2014/main" id="{27ADCC37-08CB-41EB-AE6C-0043044AC513}"/>
              </a:ext>
            </a:extLst>
          </p:cNvPr>
          <p:cNvSpPr txBox="1"/>
          <p:nvPr/>
        </p:nvSpPr>
        <p:spPr>
          <a:xfrm>
            <a:off x="6118400" y="3717052"/>
            <a:ext cx="2384126" cy="1077218"/>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年間１００件減</a:t>
            </a:r>
            <a:endParaRPr lang="en-US" altLang="ja-JP"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約３００時間</a:t>
            </a:r>
            <a:endParaRPr lang="en-US" altLang="ja-JP"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業務時間削減</a:t>
            </a:r>
            <a:endParaRPr lang="en-US" altLang="ja-JP"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四角形: 角を丸くする 12">
            <a:extLst>
              <a:ext uri="{FF2B5EF4-FFF2-40B4-BE49-F238E27FC236}">
                <a16:creationId xmlns:a16="http://schemas.microsoft.com/office/drawing/2014/main" id="{127331CA-774C-4B66-BBF4-592FCE2823A2}"/>
              </a:ext>
            </a:extLst>
          </p:cNvPr>
          <p:cNvSpPr/>
          <p:nvPr/>
        </p:nvSpPr>
        <p:spPr>
          <a:xfrm>
            <a:off x="251520" y="987908"/>
            <a:ext cx="8577708" cy="786007"/>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静岡市では、情報公開請求件数の多かった食品衛生許可に関するデータをオープンデータとして公開することにより、業務負担の軽減に成功しました。</a:t>
            </a:r>
          </a:p>
        </p:txBody>
      </p:sp>
    </p:spTree>
    <p:extLst>
      <p:ext uri="{BB962C8B-B14F-4D97-AF65-F5344CB8AC3E}">
        <p14:creationId xmlns:p14="http://schemas.microsoft.com/office/powerpoint/2010/main" val="22031774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p:cNvPicPr>
            <a:picLocks noChangeAspect="1"/>
          </p:cNvPicPr>
          <p:nvPr/>
        </p:nvPicPr>
        <p:blipFill>
          <a:blip r:embed="rId3"/>
          <a:stretch>
            <a:fillRect/>
          </a:stretch>
        </p:blipFill>
        <p:spPr>
          <a:xfrm>
            <a:off x="3565709" y="4530774"/>
            <a:ext cx="3598579" cy="1909880"/>
          </a:xfrm>
          <a:prstGeom prst="rect">
            <a:avLst/>
          </a:prstGeom>
        </p:spPr>
      </p:pic>
      <p:pic>
        <p:nvPicPr>
          <p:cNvPr id="13" name="図 12"/>
          <p:cNvPicPr>
            <a:picLocks noChangeAspect="1"/>
          </p:cNvPicPr>
          <p:nvPr/>
        </p:nvPicPr>
        <p:blipFill>
          <a:blip r:embed="rId4"/>
          <a:stretch>
            <a:fillRect/>
          </a:stretch>
        </p:blipFill>
        <p:spPr>
          <a:xfrm>
            <a:off x="2482629" y="2365288"/>
            <a:ext cx="3889571" cy="1855800"/>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10</a:t>
            </a:fld>
            <a:endParaRPr kumimoji="1" lang="ja-JP" altLang="en-US"/>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435196" y="992668"/>
            <a:ext cx="8502531" cy="104926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鯖江市では、コミュニティバスの時刻表やバスの位置情報を、リアルタイムなオープンデータとして提供しています。</a:t>
            </a:r>
          </a:p>
          <a:p>
            <a:r>
              <a:rPr lang="ja-JP" altLang="en-US" sz="1600" dirty="0">
                <a:solidFill>
                  <a:schemeClr val="tx1"/>
                </a:solidFill>
                <a:latin typeface="+mn-ea"/>
                <a:cs typeface="Meiryo UI" panose="020B0604030504040204" pitchFamily="50" charset="-128"/>
              </a:rPr>
              <a:t>これを用いて、ブラウザ上でバスの動きを確認できるアプリができました。</a:t>
            </a:r>
          </a:p>
          <a:p>
            <a:r>
              <a:rPr lang="ja-JP" altLang="en-US" sz="1600" dirty="0">
                <a:solidFill>
                  <a:schemeClr val="tx1"/>
                </a:solidFill>
                <a:latin typeface="+mn-ea"/>
                <a:cs typeface="Meiryo UI" panose="020B0604030504040204" pitchFamily="50" charset="-128"/>
              </a:rPr>
              <a:t>急なバスの遅れなどにも対応しやすくなったため、市民からの苦情や市の負担が軽減しました。</a:t>
            </a:r>
          </a:p>
        </p:txBody>
      </p:sp>
      <p:sp>
        <p:nvSpPr>
          <p:cNvPr id="24" name="正方形/長方形 23">
            <a:extLst>
              <a:ext uri="{FF2B5EF4-FFF2-40B4-BE49-F238E27FC236}">
                <a16:creationId xmlns:a16="http://schemas.microsoft.com/office/drawing/2014/main" id="{7AC4B23F-EE74-4FE4-9494-3EC420FAEE71}"/>
              </a:ext>
            </a:extLst>
          </p:cNvPr>
          <p:cNvSpPr/>
          <p:nvPr/>
        </p:nvSpPr>
        <p:spPr>
          <a:xfrm>
            <a:off x="215899" y="6443015"/>
            <a:ext cx="8560745"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」より「鯖江バスモニター」 </a:t>
            </a:r>
            <a:r>
              <a:rPr kumimoji="1" lang="en-US" altLang="ja-JP" sz="1400" dirty="0"/>
              <a:t>https://cio.go.jp/opendata100</a:t>
            </a:r>
            <a:endParaRPr kumimoji="1" lang="ja-JP" altLang="en-US" sz="1400" dirty="0"/>
          </a:p>
        </p:txBody>
      </p:sp>
      <p:sp>
        <p:nvSpPr>
          <p:cNvPr id="27" name="タイトル 1">
            <a:extLst>
              <a:ext uri="{FF2B5EF4-FFF2-40B4-BE49-F238E27FC236}">
                <a16:creationId xmlns:a16="http://schemas.microsoft.com/office/drawing/2014/main" id="{39A9879F-E9DE-40E3-B156-91D331C7BB7E}"/>
              </a:ext>
            </a:extLst>
          </p:cNvPr>
          <p:cNvSpPr txBox="1">
            <a:spLocks/>
          </p:cNvSpPr>
          <p:nvPr/>
        </p:nvSpPr>
        <p:spPr>
          <a:xfrm>
            <a:off x="258140" y="288449"/>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cs typeface="Meiryo UI" panose="020B0604030504040204" pitchFamily="50" charset="-128"/>
              </a:rPr>
              <a:t>10.</a:t>
            </a:r>
            <a:r>
              <a:rPr lang="ja-JP" altLang="en-US">
                <a:latin typeface="+mn-ea"/>
                <a:cs typeface="Meiryo UI" panose="020B0604030504040204" pitchFamily="50" charset="-128"/>
              </a:rPr>
              <a:t>バスロケ情報のオープン化（鯖江市）</a:t>
            </a:r>
            <a:endParaRPr lang="ja-JP" altLang="en-US" dirty="0">
              <a:latin typeface="+mn-ea"/>
              <a:ea typeface="+mn-ea"/>
            </a:endParaRPr>
          </a:p>
        </p:txBody>
      </p:sp>
      <p:sp>
        <p:nvSpPr>
          <p:cNvPr id="23" name="角丸四角形 33">
            <a:extLst>
              <a:ext uri="{FF2B5EF4-FFF2-40B4-BE49-F238E27FC236}">
                <a16:creationId xmlns:a16="http://schemas.microsoft.com/office/drawing/2014/main" id="{7B2CB59C-9F46-4E26-9926-A38AECD4D95E}"/>
              </a:ext>
            </a:extLst>
          </p:cNvPr>
          <p:cNvSpPr/>
          <p:nvPr/>
        </p:nvSpPr>
        <p:spPr>
          <a:xfrm>
            <a:off x="975711" y="2216811"/>
            <a:ext cx="2579545" cy="450629"/>
          </a:xfrm>
          <a:prstGeom prst="roundRect">
            <a:avLst>
              <a:gd name="adj" fmla="val 50000"/>
            </a:avLst>
          </a:prstGeom>
          <a:solidFill>
            <a:schemeClr val="accent1"/>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rPr>
              <a:t>全体図：全ルートの経路と</a:t>
            </a:r>
            <a:endParaRPr kumimoji="1" lang="en-US" altLang="ja-JP"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rPr>
              <a:t>バスの現在地を表示する</a:t>
            </a:r>
          </a:p>
        </p:txBody>
      </p:sp>
      <p:sp>
        <p:nvSpPr>
          <p:cNvPr id="25" name="角丸四角形 44">
            <a:extLst>
              <a:ext uri="{FF2B5EF4-FFF2-40B4-BE49-F238E27FC236}">
                <a16:creationId xmlns:a16="http://schemas.microsoft.com/office/drawing/2014/main" id="{13A50E28-2241-4C30-AFEC-48AE93978D0A}"/>
              </a:ext>
            </a:extLst>
          </p:cNvPr>
          <p:cNvSpPr/>
          <p:nvPr/>
        </p:nvSpPr>
        <p:spPr>
          <a:xfrm>
            <a:off x="3605188" y="4354942"/>
            <a:ext cx="3419723" cy="450629"/>
          </a:xfrm>
          <a:prstGeom prst="roundRect">
            <a:avLst>
              <a:gd name="adj" fmla="val 50000"/>
            </a:avLst>
          </a:prstGeom>
          <a:solidFill>
            <a:schemeClr val="accent1"/>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rPr>
              <a:t>拡大図：確認したいバスのアイコンをクリック</a:t>
            </a:r>
            <a:endParaRPr kumimoji="1" lang="en-US" altLang="ja-JP"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rPr>
              <a:t>するとより詳細なバスの現在地が確認できる</a:t>
            </a:r>
          </a:p>
        </p:txBody>
      </p:sp>
      <p:sp>
        <p:nvSpPr>
          <p:cNvPr id="26" name="円/楕円 38">
            <a:extLst>
              <a:ext uri="{FF2B5EF4-FFF2-40B4-BE49-F238E27FC236}">
                <a16:creationId xmlns:a16="http://schemas.microsoft.com/office/drawing/2014/main" id="{9205803A-13C1-450B-B0A8-1A97DA91928E}"/>
              </a:ext>
            </a:extLst>
          </p:cNvPr>
          <p:cNvSpPr/>
          <p:nvPr/>
        </p:nvSpPr>
        <p:spPr>
          <a:xfrm>
            <a:off x="3881313" y="3340718"/>
            <a:ext cx="280737" cy="187158"/>
          </a:xfrm>
          <a:prstGeom prst="ellipse">
            <a:avLst/>
          </a:prstGeom>
          <a:noFill/>
          <a:ln w="28575" cap="flat" cmpd="sng" algn="ctr">
            <a:solidFill>
              <a:srgbClr val="008000"/>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solidFill>
                  <a:srgbClr val="008000"/>
                </a:solidFill>
              </a:ln>
              <a:noFill/>
              <a:effectLst/>
              <a:uLnTx/>
              <a:uFillTx/>
              <a:latin typeface="Calibri"/>
              <a:ea typeface="ＭＳ Ｐゴシック" panose="020B0600070205080204" pitchFamily="50" charset="-128"/>
              <a:cs typeface="+mn-cs"/>
            </a:endParaRPr>
          </a:p>
        </p:txBody>
      </p:sp>
      <p:sp>
        <p:nvSpPr>
          <p:cNvPr id="28" name="角丸四角形吹き出し 39">
            <a:extLst>
              <a:ext uri="{FF2B5EF4-FFF2-40B4-BE49-F238E27FC236}">
                <a16:creationId xmlns:a16="http://schemas.microsoft.com/office/drawing/2014/main" id="{0AB34FCC-17FE-4804-BB54-2F43F4FE4ED2}"/>
              </a:ext>
            </a:extLst>
          </p:cNvPr>
          <p:cNvSpPr/>
          <p:nvPr/>
        </p:nvSpPr>
        <p:spPr>
          <a:xfrm>
            <a:off x="2321298" y="4422675"/>
            <a:ext cx="1217444" cy="779148"/>
          </a:xfrm>
          <a:prstGeom prst="wedgeRoundRectCallout">
            <a:avLst>
              <a:gd name="adj1" fmla="val 86853"/>
              <a:gd name="adj2" fmla="val -171438"/>
              <a:gd name="adj3" fmla="val 16667"/>
            </a:avLst>
          </a:prstGeom>
          <a:solidFill>
            <a:srgbClr val="FFFFFF"/>
          </a:solidFill>
          <a:ln w="2857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バスのアイコンをクリック</a:t>
            </a:r>
            <a:endParaRPr kumimoji="1" lang="en-US" altLang="ja-JP" sz="12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すると</a:t>
            </a:r>
            <a:r>
              <a:rPr kumimoji="1" lang="en-US" altLang="ja-JP" sz="12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a:t>
            </a:r>
            <a:endParaRPr kumimoji="1" lang="ja-JP" altLang="en-US" sz="12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35177252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11</a:t>
            </a:fld>
            <a:endParaRPr kumimoji="1" lang="ja-JP" altLang="en-US"/>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56738" y="1019762"/>
            <a:ext cx="8502531" cy="826620"/>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タブレットをバスの車載器として使用することで、バスの走行位置・バス停を通過した時刻を</a:t>
            </a:r>
          </a:p>
          <a:p>
            <a:r>
              <a:rPr lang="ja-JP" altLang="en-US" sz="1600" dirty="0">
                <a:solidFill>
                  <a:schemeClr val="tx1"/>
                </a:solidFill>
                <a:latin typeface="+mn-ea"/>
                <a:cs typeface="Meiryo UI" panose="020B0604030504040204" pitchFamily="50" charset="-128"/>
              </a:rPr>
              <a:t>リアルタイムで把握・提供が可能なバスロケシステムを安価に実現しています。</a:t>
            </a:r>
          </a:p>
        </p:txBody>
      </p:sp>
      <p:sp>
        <p:nvSpPr>
          <p:cNvPr id="24" name="正方形/長方形 23">
            <a:extLst>
              <a:ext uri="{FF2B5EF4-FFF2-40B4-BE49-F238E27FC236}">
                <a16:creationId xmlns:a16="http://schemas.microsoft.com/office/drawing/2014/main" id="{7AC4B23F-EE74-4FE4-9494-3EC420FAEE71}"/>
              </a:ext>
            </a:extLst>
          </p:cNvPr>
          <p:cNvSpPr/>
          <p:nvPr/>
        </p:nvSpPr>
        <p:spPr>
          <a:xfrm>
            <a:off x="317237" y="6491685"/>
            <a:ext cx="8459407" cy="311370"/>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」より「バスロケ」 </a:t>
            </a:r>
            <a:r>
              <a:rPr kumimoji="1" lang="en-US" altLang="ja-JP" sz="1400" dirty="0"/>
              <a:t>https://cio.go.jp/opendata100</a:t>
            </a:r>
            <a:endParaRPr kumimoji="1" lang="ja-JP" altLang="en-US" sz="1400" dirty="0"/>
          </a:p>
        </p:txBody>
      </p:sp>
      <p:sp>
        <p:nvSpPr>
          <p:cNvPr id="27" name="タイトル 1">
            <a:extLst>
              <a:ext uri="{FF2B5EF4-FFF2-40B4-BE49-F238E27FC236}">
                <a16:creationId xmlns:a16="http://schemas.microsoft.com/office/drawing/2014/main" id="{39A9879F-E9DE-40E3-B156-91D331C7BB7E}"/>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cs typeface="Meiryo UI" panose="020B0604030504040204" pitchFamily="50" charset="-128"/>
              </a:rPr>
              <a:t>11.</a:t>
            </a:r>
            <a:r>
              <a:rPr lang="ja-JP" altLang="en-US">
                <a:latin typeface="+mn-ea"/>
                <a:cs typeface="Meiryo UI" panose="020B0604030504040204" pitchFamily="50" charset="-128"/>
              </a:rPr>
              <a:t>バスロケ情報のオープン化（宇野自動車・ほか）</a:t>
            </a:r>
            <a:endParaRPr lang="ja-JP" altLang="en-US" dirty="0">
              <a:latin typeface="+mn-ea"/>
              <a:ea typeface="+mn-ea"/>
            </a:endParaRPr>
          </a:p>
        </p:txBody>
      </p:sp>
      <p:sp>
        <p:nvSpPr>
          <p:cNvPr id="14" name="角丸四角形 43">
            <a:extLst>
              <a:ext uri="{FF2B5EF4-FFF2-40B4-BE49-F238E27FC236}">
                <a16:creationId xmlns:a16="http://schemas.microsoft.com/office/drawing/2014/main" id="{D206BD0A-657E-4909-B0C0-FD83222CB64C}"/>
              </a:ext>
            </a:extLst>
          </p:cNvPr>
          <p:cNvSpPr/>
          <p:nvPr/>
        </p:nvSpPr>
        <p:spPr>
          <a:xfrm>
            <a:off x="2296817" y="2087533"/>
            <a:ext cx="4332864" cy="526631"/>
          </a:xfrm>
          <a:prstGeom prst="roundRect">
            <a:avLst>
              <a:gd name="adj" fmla="val 50000"/>
            </a:avLst>
          </a:prstGeom>
          <a:solidFill>
            <a:schemeClr val="accent1"/>
          </a:solidFill>
          <a:ln w="25400" cap="flat" cmpd="sng" algn="ctr">
            <a:solidFill>
              <a:srgbClr val="4CA6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white"/>
              </a:solidFill>
              <a:effectLst/>
              <a:uLnTx/>
              <a:uFillTx/>
              <a:latin typeface="+mn-ea"/>
              <a:cs typeface="+mn-cs"/>
            </a:endParaRPr>
          </a:p>
        </p:txBody>
      </p:sp>
      <p:sp>
        <p:nvSpPr>
          <p:cNvPr id="15" name="テキスト ボックス 14">
            <a:extLst>
              <a:ext uri="{FF2B5EF4-FFF2-40B4-BE49-F238E27FC236}">
                <a16:creationId xmlns:a16="http://schemas.microsoft.com/office/drawing/2014/main" id="{07D14790-74A0-429D-87E9-35FCF9D9F7DF}"/>
              </a:ext>
            </a:extLst>
          </p:cNvPr>
          <p:cNvSpPr txBox="1"/>
          <p:nvPr/>
        </p:nvSpPr>
        <p:spPr>
          <a:xfrm>
            <a:off x="2377345" y="2115011"/>
            <a:ext cx="4361910" cy="461665"/>
          </a:xfrm>
          <a:prstGeom prst="rect">
            <a:avLst/>
          </a:prstGeom>
          <a:noFill/>
        </p:spPr>
        <p:txBody>
          <a:bodyPr wrap="square" rtlCol="0">
            <a:spAutoFit/>
          </a:bodyPr>
          <a:lstStyle/>
          <a:p>
            <a:pPr defTabSz="914400"/>
            <a:r>
              <a:rPr kumimoji="1" lang="ja-JP" altLang="en-US" sz="1200" b="1" dirty="0">
                <a:solidFill>
                  <a:prstClr val="white"/>
                </a:solidFill>
                <a:latin typeface="+mn-ea"/>
              </a:rPr>
              <a:t>利用者向けサイト「バスまだ」において、「時刻表タイプ」・「地図タイプ」・「一覧タイプ」・「マニアタイプ」の</a:t>
            </a:r>
            <a:r>
              <a:rPr kumimoji="1" lang="en-US" altLang="ja-JP" sz="1200" b="1" dirty="0">
                <a:solidFill>
                  <a:prstClr val="white"/>
                </a:solidFill>
                <a:latin typeface="+mn-ea"/>
              </a:rPr>
              <a:t>4</a:t>
            </a:r>
            <a:r>
              <a:rPr kumimoji="1" lang="ja-JP" altLang="en-US" sz="1200" b="1" dirty="0">
                <a:solidFill>
                  <a:prstClr val="white"/>
                </a:solidFill>
                <a:latin typeface="+mn-ea"/>
              </a:rPr>
              <a:t>種類の情報を提供</a:t>
            </a:r>
            <a:endParaRPr kumimoji="1" lang="en-US" altLang="ja-JP" sz="1200" b="1" dirty="0">
              <a:solidFill>
                <a:prstClr val="white"/>
              </a:solidFill>
              <a:latin typeface="+mn-ea"/>
            </a:endParaRPr>
          </a:p>
        </p:txBody>
      </p:sp>
      <p:pic>
        <p:nvPicPr>
          <p:cNvPr id="16" name="図 15">
            <a:extLst>
              <a:ext uri="{FF2B5EF4-FFF2-40B4-BE49-F238E27FC236}">
                <a16:creationId xmlns:a16="http://schemas.microsoft.com/office/drawing/2014/main" id="{399E3D99-7B99-4224-8AD2-18D698314241}"/>
              </a:ext>
            </a:extLst>
          </p:cNvPr>
          <p:cNvPicPr>
            <a:picLocks noChangeAspect="1"/>
          </p:cNvPicPr>
          <p:nvPr/>
        </p:nvPicPr>
        <p:blipFill rotWithShape="1">
          <a:blip r:embed="rId3"/>
          <a:srcRect l="16583" t="23954" r="17667" b="3488"/>
          <a:stretch/>
        </p:blipFill>
        <p:spPr>
          <a:xfrm>
            <a:off x="2483768" y="3371745"/>
            <a:ext cx="3980461" cy="2361034"/>
          </a:xfrm>
          <a:prstGeom prst="rect">
            <a:avLst/>
          </a:prstGeom>
        </p:spPr>
      </p:pic>
      <p:sp>
        <p:nvSpPr>
          <p:cNvPr id="17" name="線吹き出し 1 (枠付き) 55">
            <a:extLst>
              <a:ext uri="{FF2B5EF4-FFF2-40B4-BE49-F238E27FC236}">
                <a16:creationId xmlns:a16="http://schemas.microsoft.com/office/drawing/2014/main" id="{2A4ED0AA-A45D-41E9-B1AC-3674436B1390}"/>
              </a:ext>
            </a:extLst>
          </p:cNvPr>
          <p:cNvSpPr/>
          <p:nvPr/>
        </p:nvSpPr>
        <p:spPr>
          <a:xfrm>
            <a:off x="2485713" y="2718778"/>
            <a:ext cx="1599626" cy="597293"/>
          </a:xfrm>
          <a:prstGeom prst="borderCallout1">
            <a:avLst>
              <a:gd name="adj1" fmla="val 95194"/>
              <a:gd name="adj2" fmla="val 3071"/>
              <a:gd name="adj3" fmla="val 140094"/>
              <a:gd name="adj4" fmla="val 17238"/>
            </a:avLst>
          </a:prstGeom>
          <a:solidFill>
            <a:schemeClr val="accent1"/>
          </a:solidFill>
          <a:ln w="25400" cap="flat" cmpd="sng" algn="ctr">
            <a:solidFill>
              <a:srgbClr val="0066FF"/>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mn-ea"/>
                <a:cs typeface="+mn-cs"/>
              </a:rPr>
              <a:t>一般的なバスロケ表示の「時刻表タイプ」</a:t>
            </a:r>
          </a:p>
        </p:txBody>
      </p:sp>
      <p:sp>
        <p:nvSpPr>
          <p:cNvPr id="18" name="線吹き出し 1 (枠付き) 41">
            <a:extLst>
              <a:ext uri="{FF2B5EF4-FFF2-40B4-BE49-F238E27FC236}">
                <a16:creationId xmlns:a16="http://schemas.microsoft.com/office/drawing/2014/main" id="{50424C15-BBB1-4AC4-B601-56B99E28D330}"/>
              </a:ext>
            </a:extLst>
          </p:cNvPr>
          <p:cNvSpPr/>
          <p:nvPr/>
        </p:nvSpPr>
        <p:spPr>
          <a:xfrm>
            <a:off x="2302328" y="5762331"/>
            <a:ext cx="1995425" cy="499805"/>
          </a:xfrm>
          <a:prstGeom prst="borderCallout1">
            <a:avLst>
              <a:gd name="adj1" fmla="val -1215"/>
              <a:gd name="adj2" fmla="val 51226"/>
              <a:gd name="adj3" fmla="val -72039"/>
              <a:gd name="adj4" fmla="val 77544"/>
            </a:avLst>
          </a:prstGeom>
          <a:solidFill>
            <a:schemeClr val="accent1"/>
          </a:solidFill>
          <a:ln w="25400" cap="flat" cmpd="sng" algn="ctr">
            <a:solidFill>
              <a:srgbClr val="0066FF"/>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mn-ea"/>
                <a:cs typeface="小塚ゴシック Pr6N L"/>
              </a:rPr>
              <a:t>運行中のバスの位置を地図上で直接見られる「地図タイプ」</a:t>
            </a:r>
            <a:endParaRPr kumimoji="1" lang="ja-JP" altLang="en-US" sz="1100" b="0" i="0" u="none" strike="noStrike" kern="0" cap="none" spc="0" normalizeH="0" baseline="0" noProof="0" dirty="0">
              <a:ln>
                <a:noFill/>
              </a:ln>
              <a:solidFill>
                <a:prstClr val="white"/>
              </a:solidFill>
              <a:effectLst/>
              <a:uLnTx/>
              <a:uFillTx/>
              <a:latin typeface="+mn-ea"/>
              <a:cs typeface="+mn-cs"/>
            </a:endParaRPr>
          </a:p>
        </p:txBody>
      </p:sp>
      <p:sp>
        <p:nvSpPr>
          <p:cNvPr id="20" name="線吹き出し 1 (枠付き) 42">
            <a:extLst>
              <a:ext uri="{FF2B5EF4-FFF2-40B4-BE49-F238E27FC236}">
                <a16:creationId xmlns:a16="http://schemas.microsoft.com/office/drawing/2014/main" id="{7697EC2F-88DB-4C60-8AFB-7EA963D1B0BD}"/>
              </a:ext>
            </a:extLst>
          </p:cNvPr>
          <p:cNvSpPr/>
          <p:nvPr/>
        </p:nvSpPr>
        <p:spPr>
          <a:xfrm>
            <a:off x="4695513" y="2713293"/>
            <a:ext cx="2025620" cy="550280"/>
          </a:xfrm>
          <a:prstGeom prst="borderCallout1">
            <a:avLst>
              <a:gd name="adj1" fmla="val 85095"/>
              <a:gd name="adj2" fmla="val 50173"/>
              <a:gd name="adj3" fmla="val 140795"/>
              <a:gd name="adj4" fmla="val 18972"/>
            </a:avLst>
          </a:prstGeom>
          <a:solidFill>
            <a:schemeClr val="accent1"/>
          </a:solidFill>
          <a:ln w="25400" cap="flat" cmpd="sng" algn="ctr">
            <a:solidFill>
              <a:srgbClr val="0066FF"/>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mn-ea"/>
                <a:cs typeface="+mn-cs"/>
              </a:rPr>
              <a:t>遅延が発生しているバスが分かりやすい「一覧タイプ」</a:t>
            </a:r>
          </a:p>
        </p:txBody>
      </p:sp>
      <p:sp>
        <p:nvSpPr>
          <p:cNvPr id="21" name="線吹き出し 1 (枠付き) 56">
            <a:extLst>
              <a:ext uri="{FF2B5EF4-FFF2-40B4-BE49-F238E27FC236}">
                <a16:creationId xmlns:a16="http://schemas.microsoft.com/office/drawing/2014/main" id="{805F6FE5-84E9-4762-A6CC-9C1B12C2C97B}"/>
              </a:ext>
            </a:extLst>
          </p:cNvPr>
          <p:cNvSpPr/>
          <p:nvPr/>
        </p:nvSpPr>
        <p:spPr>
          <a:xfrm>
            <a:off x="4537832" y="5624031"/>
            <a:ext cx="2125242" cy="686363"/>
          </a:xfrm>
          <a:prstGeom prst="borderCallout1">
            <a:avLst>
              <a:gd name="adj1" fmla="val 920"/>
              <a:gd name="adj2" fmla="val 49286"/>
              <a:gd name="adj3" fmla="val -16609"/>
              <a:gd name="adj4" fmla="val 54744"/>
            </a:avLst>
          </a:prstGeom>
          <a:solidFill>
            <a:schemeClr val="accent1"/>
          </a:solidFill>
          <a:ln w="25400" cap="flat" cmpd="sng" algn="ctr">
            <a:solidFill>
              <a:srgbClr val="0066FF"/>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mn-ea"/>
                <a:cs typeface="小塚ゴシック Pr6N L"/>
              </a:rPr>
              <a:t>車両ナンバーを地図上で見ることができ、回送車両まで表示される「マニアタイプ」</a:t>
            </a:r>
            <a:endParaRPr kumimoji="1" lang="ja-JP" altLang="en-US" sz="1100" b="0" i="0" u="none" strike="noStrike" kern="0" cap="none" spc="0" normalizeH="0" baseline="0" noProof="0" dirty="0">
              <a:ln>
                <a:noFill/>
              </a:ln>
              <a:solidFill>
                <a:prstClr val="white"/>
              </a:solidFill>
              <a:effectLst/>
              <a:uLnTx/>
              <a:uFillTx/>
              <a:latin typeface="+mn-ea"/>
              <a:cs typeface="+mn-cs"/>
            </a:endParaRPr>
          </a:p>
        </p:txBody>
      </p:sp>
    </p:spTree>
    <p:extLst>
      <p:ext uri="{BB962C8B-B14F-4D97-AF65-F5344CB8AC3E}">
        <p14:creationId xmlns:p14="http://schemas.microsoft.com/office/powerpoint/2010/main" val="35145772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図 16"/>
          <p:cNvPicPr>
            <a:picLocks noChangeAspect="1"/>
          </p:cNvPicPr>
          <p:nvPr/>
        </p:nvPicPr>
        <p:blipFill>
          <a:blip r:embed="rId3"/>
          <a:stretch>
            <a:fillRect/>
          </a:stretch>
        </p:blipFill>
        <p:spPr>
          <a:xfrm>
            <a:off x="102643" y="2953504"/>
            <a:ext cx="4459831" cy="2431816"/>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12</a:t>
            </a:fld>
            <a:endParaRPr kumimoji="1" lang="ja-JP" altLang="en-US"/>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413175" y="1022666"/>
            <a:ext cx="8502531" cy="97475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パパママの負担を軽くする、それぞれの家庭の事情に合わせた、子育てに寄り添うマップアプリ。</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保育施設・国土数値・地図情報</a:t>
            </a:r>
            <a:endParaRPr lang="en-US" altLang="ja-JP" sz="1600" dirty="0">
              <a:solidFill>
                <a:schemeClr val="tx1"/>
              </a:solidFill>
              <a:latin typeface="+mn-ea"/>
              <a:cs typeface="Meiryo UI" panose="020B0604030504040204" pitchFamily="50" charset="-128"/>
            </a:endParaRP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PDF</a:t>
            </a:r>
            <a:r>
              <a:rPr lang="ja-JP" altLang="en-US" sz="1600" dirty="0">
                <a:solidFill>
                  <a:schemeClr val="tx1"/>
                </a:solidFill>
                <a:latin typeface="+mn-ea"/>
                <a:cs typeface="Meiryo UI" panose="020B0604030504040204" pitchFamily="50" charset="-128"/>
              </a:rPr>
              <a:t>・</a:t>
            </a:r>
            <a:r>
              <a:rPr lang="en-US" altLang="ja-JP" sz="1600" dirty="0">
                <a:solidFill>
                  <a:schemeClr val="tx1"/>
                </a:solidFill>
                <a:latin typeface="+mn-ea"/>
                <a:cs typeface="Meiryo UI" panose="020B0604030504040204" pitchFamily="50" charset="-128"/>
              </a:rPr>
              <a:t>Excel</a:t>
            </a:r>
            <a:r>
              <a:rPr lang="ja-JP" altLang="en-US" sz="1600" dirty="0">
                <a:solidFill>
                  <a:schemeClr val="tx1"/>
                </a:solidFill>
                <a:latin typeface="+mn-ea"/>
                <a:cs typeface="Meiryo UI" panose="020B0604030504040204" pitchFamily="50" charset="-128"/>
              </a:rPr>
              <a:t>・</a:t>
            </a:r>
            <a:r>
              <a:rPr lang="en-US" altLang="ja-JP" sz="1600" dirty="0" err="1">
                <a:solidFill>
                  <a:schemeClr val="tx1"/>
                </a:solidFill>
                <a:latin typeface="+mn-ea"/>
                <a:cs typeface="Meiryo UI" panose="020B0604030504040204" pitchFamily="50" charset="-128"/>
              </a:rPr>
              <a:t>WebAPI</a:t>
            </a:r>
            <a:r>
              <a:rPr lang="ja-JP" altLang="en-US" sz="1600" dirty="0">
                <a:solidFill>
                  <a:schemeClr val="tx1"/>
                </a:solidFill>
                <a:latin typeface="+mn-ea"/>
                <a:cs typeface="Meiryo UI" panose="020B0604030504040204" pitchFamily="50" charset="-128"/>
              </a:rPr>
              <a:t>（地図）</a:t>
            </a:r>
            <a:endParaRPr lang="en-US" altLang="ja-JP" sz="1600" dirty="0">
              <a:solidFill>
                <a:schemeClr val="tx1"/>
              </a:solidFill>
              <a:latin typeface="+mn-ea"/>
              <a:cs typeface="Meiryo UI" panose="020B0604030504040204" pitchFamily="50" charset="-128"/>
            </a:endParaRPr>
          </a:p>
        </p:txBody>
      </p:sp>
      <p:sp>
        <p:nvSpPr>
          <p:cNvPr id="23" name="角丸四角形 37">
            <a:extLst>
              <a:ext uri="{FF2B5EF4-FFF2-40B4-BE49-F238E27FC236}">
                <a16:creationId xmlns:a16="http://schemas.microsoft.com/office/drawing/2014/main" id="{B51299D4-77C5-4A22-830E-B26B19F57C32}"/>
              </a:ext>
            </a:extLst>
          </p:cNvPr>
          <p:cNvSpPr/>
          <p:nvPr/>
        </p:nvSpPr>
        <p:spPr>
          <a:xfrm>
            <a:off x="234775" y="2407662"/>
            <a:ext cx="4230609" cy="421839"/>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認可保育園、認可外保育園、幼稚園が異なる色のアイコンで</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マップ上に表示される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25" name="角丸四角形 52">
            <a:extLst>
              <a:ext uri="{FF2B5EF4-FFF2-40B4-BE49-F238E27FC236}">
                <a16:creationId xmlns:a16="http://schemas.microsoft.com/office/drawing/2014/main" id="{D15F0712-4321-4437-B38F-D174C2C18E63}"/>
              </a:ext>
            </a:extLst>
          </p:cNvPr>
          <p:cNvSpPr/>
          <p:nvPr/>
        </p:nvSpPr>
        <p:spPr>
          <a:xfrm>
            <a:off x="4695448" y="4318640"/>
            <a:ext cx="4313069" cy="1683337"/>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6" name="片側の 2 つの角を丸めた四角形 53">
            <a:extLst>
              <a:ext uri="{FF2B5EF4-FFF2-40B4-BE49-F238E27FC236}">
                <a16:creationId xmlns:a16="http://schemas.microsoft.com/office/drawing/2014/main" id="{45E7DE47-C929-4E49-8504-BCEBCEB0122D}"/>
              </a:ext>
            </a:extLst>
          </p:cNvPr>
          <p:cNvSpPr/>
          <p:nvPr/>
        </p:nvSpPr>
        <p:spPr>
          <a:xfrm>
            <a:off x="4695448" y="4318640"/>
            <a:ext cx="4313069" cy="419339"/>
          </a:xfrm>
          <a:prstGeom prst="round2SameRect">
            <a:avLst>
              <a:gd name="adj1" fmla="val 40827"/>
              <a:gd name="adj2" fmla="val 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7" name="下矢印 54">
            <a:extLst>
              <a:ext uri="{FF2B5EF4-FFF2-40B4-BE49-F238E27FC236}">
                <a16:creationId xmlns:a16="http://schemas.microsoft.com/office/drawing/2014/main" id="{19B0C89E-0B20-4801-86A5-5B21B5B0D23D}"/>
              </a:ext>
            </a:extLst>
          </p:cNvPr>
          <p:cNvSpPr/>
          <p:nvPr/>
        </p:nvSpPr>
        <p:spPr>
          <a:xfrm>
            <a:off x="6712739" y="4037191"/>
            <a:ext cx="274998" cy="264503"/>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0" name="テキスト ボックス 56">
            <a:extLst>
              <a:ext uri="{FF2B5EF4-FFF2-40B4-BE49-F238E27FC236}">
                <a16:creationId xmlns:a16="http://schemas.microsoft.com/office/drawing/2014/main" id="{D79C4EBD-CAA4-4256-ACE9-6E73B956F01B}"/>
              </a:ext>
            </a:extLst>
          </p:cNvPr>
          <p:cNvSpPr txBox="1"/>
          <p:nvPr/>
        </p:nvSpPr>
        <p:spPr>
          <a:xfrm>
            <a:off x="4799181" y="2521747"/>
            <a:ext cx="3443571" cy="369332"/>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ja-JP" altLang="en-US" dirty="0">
                <a:solidFill>
                  <a:schemeClr val="accent1"/>
                </a:solidFill>
                <a:latin typeface="+mn-ea"/>
                <a:cs typeface="小塚ゴシック Pr6N M"/>
              </a:rPr>
              <a:t>さっぽろ保育園マップ</a:t>
            </a:r>
            <a:r>
              <a:rPr kumimoji="1" lang="en-US" altLang="ja-JP" dirty="0">
                <a:solidFill>
                  <a:schemeClr val="accent1"/>
                </a:solidFill>
                <a:latin typeface="+mn-ea"/>
                <a:cs typeface="小塚ゴシック Pr6N M"/>
              </a:rPr>
              <a:t> </a:t>
            </a:r>
            <a:r>
              <a:rPr kumimoji="1" lang="ja-JP" altLang="en-US" sz="1600" dirty="0">
                <a:solidFill>
                  <a:schemeClr val="accent1"/>
                </a:solidFill>
                <a:latin typeface="+mn-ea"/>
                <a:cs typeface="小塚ゴシック Pr6N M"/>
              </a:rPr>
              <a:t>誕生の</a:t>
            </a:r>
            <a:r>
              <a:rPr kumimoji="1" lang="en-US" altLang="ja-JP" dirty="0">
                <a:solidFill>
                  <a:schemeClr val="accent1"/>
                </a:solidFill>
                <a:latin typeface="+mn-ea"/>
                <a:cs typeface="小塚ゴシック Pr6N M"/>
              </a:rPr>
              <a:t> </a:t>
            </a:r>
            <a:r>
              <a:rPr kumimoji="1" lang="ja-JP" altLang="en-US" dirty="0">
                <a:solidFill>
                  <a:schemeClr val="accent1"/>
                </a:solidFill>
                <a:latin typeface="+mn-ea"/>
                <a:cs typeface="小塚ゴシック Pr6N M"/>
              </a:rPr>
              <a:t>キッカケ</a:t>
            </a:r>
          </a:p>
        </p:txBody>
      </p:sp>
      <p:sp>
        <p:nvSpPr>
          <p:cNvPr id="31" name="テキスト ボックス 57">
            <a:extLst>
              <a:ext uri="{FF2B5EF4-FFF2-40B4-BE49-F238E27FC236}">
                <a16:creationId xmlns:a16="http://schemas.microsoft.com/office/drawing/2014/main" id="{33CABB6B-AE1E-4591-9D0C-FEA048DCE756}"/>
              </a:ext>
            </a:extLst>
          </p:cNvPr>
          <p:cNvSpPr txBox="1"/>
          <p:nvPr/>
        </p:nvSpPr>
        <p:spPr>
          <a:xfrm>
            <a:off x="4711607" y="2875362"/>
            <a:ext cx="4295165" cy="1015663"/>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保育園や幼稚園は管轄が厚生労働省、文部科学省、</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各自治体とそれぞれ異なるため、一元化された情報がなかった</a:t>
            </a:r>
            <a:endParaRPr lang="en-US" altLang="ja-JP" sz="1200" dirty="0">
              <a:latin typeface="+mn-ea"/>
              <a:cs typeface="小塚ゴシック Pr6N L"/>
            </a:endParaRPr>
          </a:p>
          <a:p>
            <a:pPr marL="171450" indent="-171450">
              <a:buFont typeface="Wingdings" charset="2"/>
              <a:buChar char="l"/>
            </a:pP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分散した公開情報から申し込みたい預け先を探したり</a:t>
            </a:r>
            <a:endParaRPr lang="en-US" altLang="ja-JP" sz="1200" dirty="0">
              <a:latin typeface="+mn-ea"/>
              <a:cs typeface="小塚ゴシック Pr6N L"/>
            </a:endParaRPr>
          </a:p>
          <a:p>
            <a:r>
              <a:rPr lang="ja-JP" altLang="en-US" sz="1200" dirty="0">
                <a:latin typeface="+mn-ea"/>
                <a:cs typeface="小塚ゴシック Pr6N L"/>
              </a:rPr>
              <a:t>　調べたりすることは大変だった</a:t>
            </a:r>
            <a:endParaRPr lang="en-US" altLang="ja-JP" sz="1200" dirty="0">
              <a:latin typeface="+mn-ea"/>
              <a:cs typeface="小塚ゴシック Pr6N L"/>
            </a:endParaRPr>
          </a:p>
        </p:txBody>
      </p:sp>
      <p:sp>
        <p:nvSpPr>
          <p:cNvPr id="34" name="テキスト ボックス 59">
            <a:extLst>
              <a:ext uri="{FF2B5EF4-FFF2-40B4-BE49-F238E27FC236}">
                <a16:creationId xmlns:a16="http://schemas.microsoft.com/office/drawing/2014/main" id="{7352AA35-521A-422D-8557-CE4615685130}"/>
              </a:ext>
            </a:extLst>
          </p:cNvPr>
          <p:cNvSpPr txBox="1"/>
          <p:nvPr/>
        </p:nvSpPr>
        <p:spPr>
          <a:xfrm>
            <a:off x="4799181" y="4355812"/>
            <a:ext cx="3623108" cy="369332"/>
          </a:xfrm>
          <a:prstGeom prst="rect">
            <a:avLst/>
          </a:prstGeom>
          <a:solidFill>
            <a:schemeClr val="accent1"/>
          </a:solid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さっぽろ保育園マップ</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600" b="0" i="0" u="none" strike="noStrike" kern="1200" cap="none" spc="0" normalizeH="0" baseline="0" noProof="0" dirty="0">
                <a:ln>
                  <a:noFill/>
                </a:ln>
                <a:solidFill>
                  <a:sysClr val="window" lastClr="FFFFFF"/>
                </a:solidFill>
                <a:effectLst/>
                <a:uLnTx/>
                <a:uFillTx/>
                <a:latin typeface="+mn-ea"/>
                <a:cs typeface="小塚ゴシック Pr6N M"/>
              </a:rPr>
              <a:t>でこう</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変わった！</a:t>
            </a:r>
          </a:p>
        </p:txBody>
      </p:sp>
      <p:sp>
        <p:nvSpPr>
          <p:cNvPr id="35" name="テキスト ボックス 60">
            <a:extLst>
              <a:ext uri="{FF2B5EF4-FFF2-40B4-BE49-F238E27FC236}">
                <a16:creationId xmlns:a16="http://schemas.microsoft.com/office/drawing/2014/main" id="{B2709881-DCAF-45FE-9FB1-0497AA64F250}"/>
              </a:ext>
            </a:extLst>
          </p:cNvPr>
          <p:cNvSpPr txBox="1"/>
          <p:nvPr/>
        </p:nvSpPr>
        <p:spPr>
          <a:xfrm>
            <a:off x="4711607" y="4801648"/>
            <a:ext cx="4280339" cy="1200329"/>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アプリ運営者が各省、各自治体の情報をまとめて公開することで、</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一目で必要な情報がマップ上でわかるようになった</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ユーザ数：</a:t>
            </a:r>
            <a:r>
              <a:rPr lang="en-US" altLang="ja-JP" sz="1200" dirty="0">
                <a:latin typeface="+mn-ea"/>
                <a:cs typeface="小塚ゴシック Pr6N L"/>
              </a:rPr>
              <a:t>9,000</a:t>
            </a:r>
            <a:r>
              <a:rPr lang="ja-JP" altLang="en-US" sz="1200" dirty="0">
                <a:latin typeface="+mn-ea"/>
                <a:cs typeface="小塚ゴシック Pr6N L"/>
              </a:rPr>
              <a:t>人弱（累計）</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保育園の所在地だけでなく開園時間や空き情報も</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マップ上で確認できるため、保護者の負担軽減に繋がった</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現在までにこの仕組を</a:t>
            </a:r>
            <a:r>
              <a:rPr lang="en-US" altLang="ja-JP" sz="1200" dirty="0">
                <a:latin typeface="+mn-ea"/>
                <a:cs typeface="小塚ゴシック Pr6N L"/>
              </a:rPr>
              <a:t>12</a:t>
            </a:r>
            <a:r>
              <a:rPr lang="ja-JP" altLang="en-US" sz="1200" dirty="0">
                <a:latin typeface="+mn-ea"/>
                <a:cs typeface="小塚ゴシック Pr6N L"/>
              </a:rPr>
              <a:t>地域に横展開</a:t>
            </a:r>
            <a:endParaRPr lang="en-US" altLang="ja-JP" sz="1200" dirty="0">
              <a:latin typeface="+mn-ea"/>
              <a:cs typeface="小塚ゴシック Pr6N L"/>
            </a:endParaRPr>
          </a:p>
        </p:txBody>
      </p:sp>
      <p:sp>
        <p:nvSpPr>
          <p:cNvPr id="36" name="角丸四角形 61">
            <a:extLst>
              <a:ext uri="{FF2B5EF4-FFF2-40B4-BE49-F238E27FC236}">
                <a16:creationId xmlns:a16="http://schemas.microsoft.com/office/drawing/2014/main" id="{8106BE1E-3FF7-4BF5-AA3C-5931A7396809}"/>
              </a:ext>
            </a:extLst>
          </p:cNvPr>
          <p:cNvSpPr/>
          <p:nvPr/>
        </p:nvSpPr>
        <p:spPr>
          <a:xfrm>
            <a:off x="4693704" y="2467555"/>
            <a:ext cx="4313069" cy="1534026"/>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7" name="角丸四角形 62">
            <a:extLst>
              <a:ext uri="{FF2B5EF4-FFF2-40B4-BE49-F238E27FC236}">
                <a16:creationId xmlns:a16="http://schemas.microsoft.com/office/drawing/2014/main" id="{2395981E-9433-41BA-822D-57BD964063F0}"/>
              </a:ext>
            </a:extLst>
          </p:cNvPr>
          <p:cNvSpPr/>
          <p:nvPr/>
        </p:nvSpPr>
        <p:spPr>
          <a:xfrm>
            <a:off x="830633" y="5455431"/>
            <a:ext cx="3038893" cy="421839"/>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アイコンをクリックすると</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開園時間や空き情報などを確認できる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19" name="正方形/長方形 18">
            <a:extLst>
              <a:ext uri="{FF2B5EF4-FFF2-40B4-BE49-F238E27FC236}">
                <a16:creationId xmlns:a16="http://schemas.microsoft.com/office/drawing/2014/main" id="{AEBA3CBD-D903-4533-8558-1F0B73CB8740}"/>
              </a:ext>
            </a:extLst>
          </p:cNvPr>
          <p:cNvSpPr/>
          <p:nvPr/>
        </p:nvSpPr>
        <p:spPr>
          <a:xfrm>
            <a:off x="611560" y="6544187"/>
            <a:ext cx="8165084"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」より「さっぽろ保育園マップ」 </a:t>
            </a:r>
            <a:r>
              <a:rPr kumimoji="1" lang="en-US" altLang="ja-JP" sz="1400" dirty="0"/>
              <a:t>https://cio.go.jp/opendata100</a:t>
            </a:r>
            <a:endParaRPr kumimoji="1" lang="ja-JP" altLang="en-US" sz="1400" dirty="0"/>
          </a:p>
        </p:txBody>
      </p:sp>
      <p:sp>
        <p:nvSpPr>
          <p:cNvPr id="21" name="タイトル 1">
            <a:extLst>
              <a:ext uri="{FF2B5EF4-FFF2-40B4-BE49-F238E27FC236}">
                <a16:creationId xmlns:a16="http://schemas.microsoft.com/office/drawing/2014/main" id="{CCC6629C-721B-4556-911B-6BE490D135F9}"/>
              </a:ext>
            </a:extLst>
          </p:cNvPr>
          <p:cNvSpPr>
            <a:spLocks noGrp="1"/>
          </p:cNvSpPr>
          <p:nvPr>
            <p:ph type="title"/>
          </p:nvPr>
        </p:nvSpPr>
        <p:spPr>
          <a:xfrm>
            <a:off x="202738" y="226238"/>
            <a:ext cx="8712968" cy="424732"/>
          </a:xfrm>
        </p:spPr>
        <p:txBody>
          <a:bodyPr/>
          <a:lstStyle/>
          <a:p>
            <a:r>
              <a:rPr lang="en-US" altLang="ja-JP" dirty="0">
                <a:latin typeface="+mn-ea"/>
                <a:cs typeface="Meiryo UI" panose="020B0604030504040204" pitchFamily="50" charset="-128"/>
              </a:rPr>
              <a:t>12.</a:t>
            </a:r>
            <a:r>
              <a:rPr lang="ja-JP" altLang="en-US">
                <a:latin typeface="+mn-ea"/>
                <a:cs typeface="Meiryo UI" panose="020B0604030504040204" pitchFamily="50" charset="-128"/>
              </a:rPr>
              <a:t>さっぽろ保育園マップ（</a:t>
            </a:r>
            <a:r>
              <a:rPr lang="en-US" altLang="ja-JP" dirty="0">
                <a:latin typeface="+mn-ea"/>
                <a:cs typeface="Meiryo UI" panose="020B0604030504040204" pitchFamily="50" charset="-128"/>
              </a:rPr>
              <a:t>Code for Sapporo </a:t>
            </a:r>
            <a:r>
              <a:rPr lang="ja-JP" altLang="en-US">
                <a:latin typeface="+mn-ea"/>
                <a:cs typeface="Meiryo UI" panose="020B0604030504040204" pitchFamily="50" charset="-128"/>
              </a:rPr>
              <a:t>パパママまっぷチーム）</a:t>
            </a:r>
            <a:endParaRPr kumimoji="1" lang="ja-JP" altLang="en-US" dirty="0">
              <a:latin typeface="+mn-ea"/>
              <a:ea typeface="+mn-ea"/>
            </a:endParaRPr>
          </a:p>
        </p:txBody>
      </p:sp>
    </p:spTree>
    <p:extLst>
      <p:ext uri="{BB962C8B-B14F-4D97-AF65-F5344CB8AC3E}">
        <p14:creationId xmlns:p14="http://schemas.microsoft.com/office/powerpoint/2010/main" val="42619696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13</a:t>
            </a:fld>
            <a:endParaRPr kumimoji="1" lang="ja-JP" altLang="en-US"/>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27778" y="1051900"/>
            <a:ext cx="8502531" cy="107819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税金が</a:t>
            </a:r>
            <a:r>
              <a:rPr lang="en-US" altLang="ja-JP" sz="1600" dirty="0">
                <a:solidFill>
                  <a:schemeClr val="tx1"/>
                </a:solidFill>
                <a:latin typeface="+mn-ea"/>
                <a:cs typeface="Meiryo UI" panose="020B0604030504040204" pitchFamily="50" charset="-128"/>
              </a:rPr>
              <a:t>1</a:t>
            </a:r>
            <a:r>
              <a:rPr lang="ja-JP" altLang="en-US" sz="1600" dirty="0">
                <a:solidFill>
                  <a:schemeClr val="tx1"/>
                </a:solidFill>
                <a:latin typeface="+mn-ea"/>
                <a:cs typeface="Meiryo UI" panose="020B0604030504040204" pitchFamily="50" charset="-128"/>
              </a:rPr>
              <a:t>日あたりどう使われているかを知ることで、公共サービスの受益と負担の関係を読み解く市民主導のプロジェクト。</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予算情報・決算情報</a:t>
            </a:r>
            <a:endParaRPr lang="en-US" altLang="ja-JP" sz="1600" dirty="0">
              <a:solidFill>
                <a:schemeClr val="tx1"/>
              </a:solidFill>
              <a:latin typeface="+mn-ea"/>
              <a:cs typeface="Meiryo UI" panose="020B0604030504040204" pitchFamily="50" charset="-128"/>
            </a:endParaRP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各市町村の公開するデータ形式による</a:t>
            </a:r>
            <a:endParaRPr lang="en-US" altLang="ja-JP" sz="1600" dirty="0">
              <a:solidFill>
                <a:schemeClr val="tx1"/>
              </a:solidFill>
              <a:latin typeface="+mn-ea"/>
              <a:cs typeface="Meiryo UI" panose="020B0604030504040204" pitchFamily="50" charset="-128"/>
            </a:endParaRPr>
          </a:p>
        </p:txBody>
      </p:sp>
      <p:sp>
        <p:nvSpPr>
          <p:cNvPr id="18" name="片側の 2 つの角を丸めた四角形 31">
            <a:extLst>
              <a:ext uri="{FF2B5EF4-FFF2-40B4-BE49-F238E27FC236}">
                <a16:creationId xmlns:a16="http://schemas.microsoft.com/office/drawing/2014/main" id="{0554830D-C5D3-4815-97ED-714ED06F612A}"/>
              </a:ext>
            </a:extLst>
          </p:cNvPr>
          <p:cNvSpPr/>
          <p:nvPr/>
        </p:nvSpPr>
        <p:spPr>
          <a:xfrm>
            <a:off x="4680923" y="4320527"/>
            <a:ext cx="4234096" cy="436697"/>
          </a:xfrm>
          <a:prstGeom prst="round2SameRect">
            <a:avLst>
              <a:gd name="adj1" fmla="val 40827"/>
              <a:gd name="adj2" fmla="val 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19" name="テキスト ボックス 25">
            <a:extLst>
              <a:ext uri="{FF2B5EF4-FFF2-40B4-BE49-F238E27FC236}">
                <a16:creationId xmlns:a16="http://schemas.microsoft.com/office/drawing/2014/main" id="{47C8D90F-CB01-4BF8-B82E-ADC0C5469E1A}"/>
              </a:ext>
            </a:extLst>
          </p:cNvPr>
          <p:cNvSpPr txBox="1"/>
          <p:nvPr/>
        </p:nvSpPr>
        <p:spPr>
          <a:xfrm>
            <a:off x="4782757" y="2548322"/>
            <a:ext cx="3758895" cy="369332"/>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ja-JP" altLang="en-US" dirty="0">
                <a:solidFill>
                  <a:schemeClr val="accent1"/>
                </a:solidFill>
                <a:latin typeface="+mn-ea"/>
                <a:cs typeface="小塚ゴシック Pr6N M"/>
              </a:rPr>
              <a:t>税金はどこへ行った？</a:t>
            </a:r>
            <a:r>
              <a:rPr lang="en-US" altLang="ja-JP" dirty="0">
                <a:solidFill>
                  <a:schemeClr val="accent1"/>
                </a:solidFill>
                <a:latin typeface="+mn-ea"/>
                <a:cs typeface="小塚ゴシック Pr6N M"/>
              </a:rPr>
              <a:t> </a:t>
            </a:r>
            <a:r>
              <a:rPr lang="ja-JP" altLang="en-US" dirty="0">
                <a:solidFill>
                  <a:schemeClr val="accent1"/>
                </a:solidFill>
                <a:latin typeface="+mn-ea"/>
                <a:cs typeface="小塚ゴシック Pr6N M"/>
              </a:rPr>
              <a:t>誕生の キッカケ</a:t>
            </a:r>
          </a:p>
        </p:txBody>
      </p:sp>
      <p:sp>
        <p:nvSpPr>
          <p:cNvPr id="20" name="テキスト ボックス 77">
            <a:extLst>
              <a:ext uri="{FF2B5EF4-FFF2-40B4-BE49-F238E27FC236}">
                <a16:creationId xmlns:a16="http://schemas.microsoft.com/office/drawing/2014/main" id="{7DA1343E-56D6-45FE-A463-98DB1729A0F1}"/>
              </a:ext>
            </a:extLst>
          </p:cNvPr>
          <p:cNvSpPr txBox="1"/>
          <p:nvPr/>
        </p:nvSpPr>
        <p:spPr>
          <a:xfrm>
            <a:off x="4696787" y="2886074"/>
            <a:ext cx="4216520" cy="830997"/>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納税者は支払った税金を望む公共サービスのために使って欲しいと考えている</a:t>
            </a:r>
            <a:endParaRPr lang="en-US" altLang="ja-JP" sz="1200" dirty="0">
              <a:latin typeface="+mn-ea"/>
              <a:cs typeface="小塚ゴシック Pr6N L"/>
            </a:endParaRPr>
          </a:p>
          <a:p>
            <a:pPr marL="171450" indent="-171450">
              <a:buFont typeface="Wingdings" charset="2"/>
              <a:buChar char="l"/>
            </a:pP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税金の使われ方を知りたいと思っても、簡単に知る術がない</a:t>
            </a:r>
          </a:p>
        </p:txBody>
      </p:sp>
      <p:sp>
        <p:nvSpPr>
          <p:cNvPr id="22" name="テキスト ボックス 81">
            <a:extLst>
              <a:ext uri="{FF2B5EF4-FFF2-40B4-BE49-F238E27FC236}">
                <a16:creationId xmlns:a16="http://schemas.microsoft.com/office/drawing/2014/main" id="{99ACFC45-E480-49B6-9DD4-9035EB4155F7}"/>
              </a:ext>
            </a:extLst>
          </p:cNvPr>
          <p:cNvSpPr txBox="1"/>
          <p:nvPr/>
        </p:nvSpPr>
        <p:spPr>
          <a:xfrm>
            <a:off x="4782757" y="4938678"/>
            <a:ext cx="4037011" cy="1200329"/>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税金が支える公共サービスの受益と負担の関係をわかりやすく理解</a:t>
            </a:r>
            <a:endParaRPr lang="en-US" altLang="ja-JP" sz="1200" dirty="0">
              <a:latin typeface="+mn-ea"/>
              <a:cs typeface="小塚ゴシック Pr6N L"/>
            </a:endParaRPr>
          </a:p>
          <a:p>
            <a:pPr marL="171450" indent="-171450">
              <a:buFont typeface="Wingdings" charset="2"/>
              <a:buChar char="l"/>
            </a:pP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納税者である国民一人ひとりが、支払っている税金の使われ方を具体的に理解し、税金の使われ方を決める当事者として責任ある意見を述べることを手助け</a:t>
            </a:r>
            <a:endParaRPr lang="en-US" altLang="ja-JP" sz="1200" dirty="0">
              <a:latin typeface="+mn-ea"/>
              <a:cs typeface="小塚ゴシック Pr6N L"/>
            </a:endParaRPr>
          </a:p>
        </p:txBody>
      </p:sp>
      <p:sp>
        <p:nvSpPr>
          <p:cNvPr id="28" name="角丸四角形 35">
            <a:extLst>
              <a:ext uri="{FF2B5EF4-FFF2-40B4-BE49-F238E27FC236}">
                <a16:creationId xmlns:a16="http://schemas.microsoft.com/office/drawing/2014/main" id="{38E30948-A2A0-4A56-8C20-A60D1478A0E5}"/>
              </a:ext>
            </a:extLst>
          </p:cNvPr>
          <p:cNvSpPr/>
          <p:nvPr/>
        </p:nvSpPr>
        <p:spPr>
          <a:xfrm>
            <a:off x="309357" y="2476461"/>
            <a:ext cx="2390435" cy="326232"/>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①　名称又は地図から自治体を選択</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32" name="角丸四角形 50">
            <a:extLst>
              <a:ext uri="{FF2B5EF4-FFF2-40B4-BE49-F238E27FC236}">
                <a16:creationId xmlns:a16="http://schemas.microsoft.com/office/drawing/2014/main" id="{C1BAE6B3-C217-41CA-AC30-32F512FFC7F3}"/>
              </a:ext>
            </a:extLst>
          </p:cNvPr>
          <p:cNvSpPr/>
          <p:nvPr/>
        </p:nvSpPr>
        <p:spPr>
          <a:xfrm>
            <a:off x="2379185" y="3733058"/>
            <a:ext cx="1976282" cy="264081"/>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②　世帯タイプと年収を選択</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pic>
        <p:nvPicPr>
          <p:cNvPr id="38" name="図 37">
            <a:extLst>
              <a:ext uri="{FF2B5EF4-FFF2-40B4-BE49-F238E27FC236}">
                <a16:creationId xmlns:a16="http://schemas.microsoft.com/office/drawing/2014/main" id="{7F9C5034-8A6C-46C7-939D-E67DB1310BDD}"/>
              </a:ext>
            </a:extLst>
          </p:cNvPr>
          <p:cNvPicPr>
            <a:picLocks noChangeAspect="1"/>
          </p:cNvPicPr>
          <p:nvPr/>
        </p:nvPicPr>
        <p:blipFill>
          <a:blip r:embed="rId3"/>
          <a:stretch>
            <a:fillRect/>
          </a:stretch>
        </p:blipFill>
        <p:spPr>
          <a:xfrm>
            <a:off x="392071" y="2874064"/>
            <a:ext cx="1987114" cy="2158262"/>
          </a:xfrm>
          <a:prstGeom prst="rect">
            <a:avLst/>
          </a:prstGeom>
        </p:spPr>
      </p:pic>
      <p:pic>
        <p:nvPicPr>
          <p:cNvPr id="39" name="図 38">
            <a:extLst>
              <a:ext uri="{FF2B5EF4-FFF2-40B4-BE49-F238E27FC236}">
                <a16:creationId xmlns:a16="http://schemas.microsoft.com/office/drawing/2014/main" id="{C75FA132-E3B9-41A8-B06D-755689C29226}"/>
              </a:ext>
            </a:extLst>
          </p:cNvPr>
          <p:cNvPicPr>
            <a:picLocks noChangeAspect="1"/>
          </p:cNvPicPr>
          <p:nvPr/>
        </p:nvPicPr>
        <p:blipFill>
          <a:blip r:embed="rId4"/>
          <a:stretch>
            <a:fillRect/>
          </a:stretch>
        </p:blipFill>
        <p:spPr>
          <a:xfrm>
            <a:off x="1658893" y="4114559"/>
            <a:ext cx="2939064" cy="1551403"/>
          </a:xfrm>
          <a:prstGeom prst="rect">
            <a:avLst/>
          </a:prstGeom>
        </p:spPr>
      </p:pic>
      <p:sp>
        <p:nvSpPr>
          <p:cNvPr id="41" name="直角三角形 40">
            <a:extLst>
              <a:ext uri="{FF2B5EF4-FFF2-40B4-BE49-F238E27FC236}">
                <a16:creationId xmlns:a16="http://schemas.microsoft.com/office/drawing/2014/main" id="{6E2D68AF-DE9C-49F6-B103-83F6C3DDE42D}"/>
              </a:ext>
            </a:extLst>
          </p:cNvPr>
          <p:cNvSpPr/>
          <p:nvPr/>
        </p:nvSpPr>
        <p:spPr>
          <a:xfrm rot="21060000" flipV="1">
            <a:off x="3156105" y="3947284"/>
            <a:ext cx="191055" cy="613297"/>
          </a:xfrm>
          <a:prstGeom prst="rtTriangle">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2" name="円/楕円 6">
            <a:extLst>
              <a:ext uri="{FF2B5EF4-FFF2-40B4-BE49-F238E27FC236}">
                <a16:creationId xmlns:a16="http://schemas.microsoft.com/office/drawing/2014/main" id="{9F76EA5A-0C0D-494A-8C30-19093D25F985}"/>
              </a:ext>
            </a:extLst>
          </p:cNvPr>
          <p:cNvSpPr/>
          <p:nvPr/>
        </p:nvSpPr>
        <p:spPr>
          <a:xfrm>
            <a:off x="2262951" y="4550171"/>
            <a:ext cx="1589788" cy="621537"/>
          </a:xfrm>
          <a:prstGeom prst="ellipse">
            <a:avLst/>
          </a:prstGeom>
          <a:no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3" name="円/楕円 52">
            <a:extLst>
              <a:ext uri="{FF2B5EF4-FFF2-40B4-BE49-F238E27FC236}">
                <a16:creationId xmlns:a16="http://schemas.microsoft.com/office/drawing/2014/main" id="{2DDCAF48-0705-4EE0-9461-B1DACC08EB2C}"/>
              </a:ext>
            </a:extLst>
          </p:cNvPr>
          <p:cNvSpPr/>
          <p:nvPr/>
        </p:nvSpPr>
        <p:spPr>
          <a:xfrm>
            <a:off x="1612705" y="5171708"/>
            <a:ext cx="2920151" cy="530812"/>
          </a:xfrm>
          <a:prstGeom prst="ellipse">
            <a:avLst/>
          </a:prstGeom>
          <a:no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4" name="円/楕円 54">
            <a:extLst>
              <a:ext uri="{FF2B5EF4-FFF2-40B4-BE49-F238E27FC236}">
                <a16:creationId xmlns:a16="http://schemas.microsoft.com/office/drawing/2014/main" id="{D8583873-946B-4CB6-837C-254874A87039}"/>
              </a:ext>
            </a:extLst>
          </p:cNvPr>
          <p:cNvSpPr/>
          <p:nvPr/>
        </p:nvSpPr>
        <p:spPr>
          <a:xfrm>
            <a:off x="3852739" y="4866377"/>
            <a:ext cx="726305" cy="305332"/>
          </a:xfrm>
          <a:prstGeom prst="ellipse">
            <a:avLst/>
          </a:prstGeom>
          <a:no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5" name="直角三角形 44">
            <a:extLst>
              <a:ext uri="{FF2B5EF4-FFF2-40B4-BE49-F238E27FC236}">
                <a16:creationId xmlns:a16="http://schemas.microsoft.com/office/drawing/2014/main" id="{473747DA-5A96-4225-99C1-8BDBF4C038EE}"/>
              </a:ext>
            </a:extLst>
          </p:cNvPr>
          <p:cNvSpPr/>
          <p:nvPr/>
        </p:nvSpPr>
        <p:spPr>
          <a:xfrm rot="21060000">
            <a:off x="3217185" y="5694699"/>
            <a:ext cx="91647" cy="138309"/>
          </a:xfrm>
          <a:prstGeom prst="rtTriangle">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6" name="直角三角形 45">
            <a:extLst>
              <a:ext uri="{FF2B5EF4-FFF2-40B4-BE49-F238E27FC236}">
                <a16:creationId xmlns:a16="http://schemas.microsoft.com/office/drawing/2014/main" id="{28171C2B-D01F-46A4-9C07-45F8C81DD805}"/>
              </a:ext>
            </a:extLst>
          </p:cNvPr>
          <p:cNvSpPr/>
          <p:nvPr/>
        </p:nvSpPr>
        <p:spPr>
          <a:xfrm rot="7216698" flipH="1" flipV="1">
            <a:off x="3176565" y="5394005"/>
            <a:ext cx="922548" cy="183486"/>
          </a:xfrm>
          <a:prstGeom prst="rtTriangle">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8" name="下矢印 59">
            <a:extLst>
              <a:ext uri="{FF2B5EF4-FFF2-40B4-BE49-F238E27FC236}">
                <a16:creationId xmlns:a16="http://schemas.microsoft.com/office/drawing/2014/main" id="{10FDB651-091F-498E-B81F-50FBDB0C6717}"/>
              </a:ext>
            </a:extLst>
          </p:cNvPr>
          <p:cNvSpPr/>
          <p:nvPr/>
        </p:nvSpPr>
        <p:spPr>
          <a:xfrm>
            <a:off x="6661277" y="3974276"/>
            <a:ext cx="269963" cy="275452"/>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mn-ea"/>
              <a:cs typeface="+mn-cs"/>
            </a:endParaRPr>
          </a:p>
        </p:txBody>
      </p:sp>
      <p:sp>
        <p:nvSpPr>
          <p:cNvPr id="50" name="角丸四角形 63">
            <a:extLst>
              <a:ext uri="{FF2B5EF4-FFF2-40B4-BE49-F238E27FC236}">
                <a16:creationId xmlns:a16="http://schemas.microsoft.com/office/drawing/2014/main" id="{6766F449-26AF-428E-991D-75FF8ED37422}"/>
              </a:ext>
            </a:extLst>
          </p:cNvPr>
          <p:cNvSpPr/>
          <p:nvPr/>
        </p:nvSpPr>
        <p:spPr>
          <a:xfrm>
            <a:off x="4679211" y="2420888"/>
            <a:ext cx="4234096" cy="1597527"/>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mn-ea"/>
              <a:cs typeface="+mn-cs"/>
            </a:endParaRPr>
          </a:p>
        </p:txBody>
      </p:sp>
      <p:sp>
        <p:nvSpPr>
          <p:cNvPr id="51" name="角丸四角形 64">
            <a:extLst>
              <a:ext uri="{FF2B5EF4-FFF2-40B4-BE49-F238E27FC236}">
                <a16:creationId xmlns:a16="http://schemas.microsoft.com/office/drawing/2014/main" id="{9D22735F-A19E-4453-9EF9-197F44D43E66}"/>
              </a:ext>
            </a:extLst>
          </p:cNvPr>
          <p:cNvSpPr/>
          <p:nvPr/>
        </p:nvSpPr>
        <p:spPr>
          <a:xfrm>
            <a:off x="4680923" y="4526766"/>
            <a:ext cx="4234096" cy="1610824"/>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mn-ea"/>
              <a:cs typeface="+mn-cs"/>
            </a:endParaRPr>
          </a:p>
        </p:txBody>
      </p:sp>
      <p:sp>
        <p:nvSpPr>
          <p:cNvPr id="21" name="テキスト ボックス 80">
            <a:extLst>
              <a:ext uri="{FF2B5EF4-FFF2-40B4-BE49-F238E27FC236}">
                <a16:creationId xmlns:a16="http://schemas.microsoft.com/office/drawing/2014/main" id="{9D3D7570-49E5-4AF1-9B51-A70E25196838}"/>
              </a:ext>
            </a:extLst>
          </p:cNvPr>
          <p:cNvSpPr txBox="1"/>
          <p:nvPr/>
        </p:nvSpPr>
        <p:spPr>
          <a:xfrm>
            <a:off x="4907229" y="4362207"/>
            <a:ext cx="3711272" cy="369332"/>
          </a:xfrm>
          <a:prstGeom prst="rect">
            <a:avLst/>
          </a:prstGeom>
          <a:solidFill>
            <a:schemeClr val="accent1"/>
          </a:solid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税金はどこへ行った？ </a:t>
            </a:r>
            <a:r>
              <a:rPr kumimoji="1" lang="ja-JP" altLang="en-US" sz="1600" b="0" i="0" u="none" strike="noStrike" kern="1200" cap="none" spc="0" normalizeH="0" baseline="0" noProof="0" dirty="0">
                <a:ln>
                  <a:noFill/>
                </a:ln>
                <a:solidFill>
                  <a:sysClr val="window" lastClr="FFFFFF"/>
                </a:solidFill>
                <a:effectLst/>
                <a:uLnTx/>
                <a:uFillTx/>
                <a:latin typeface="+mn-ea"/>
                <a:cs typeface="小塚ゴシック Pr6N M"/>
              </a:rPr>
              <a:t>でこう</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変わった！</a:t>
            </a:r>
          </a:p>
        </p:txBody>
      </p:sp>
      <p:sp>
        <p:nvSpPr>
          <p:cNvPr id="40" name="角丸四角形 41">
            <a:extLst>
              <a:ext uri="{FF2B5EF4-FFF2-40B4-BE49-F238E27FC236}">
                <a16:creationId xmlns:a16="http://schemas.microsoft.com/office/drawing/2014/main" id="{31425545-328C-4558-BF08-5E60EE313DF9}"/>
              </a:ext>
            </a:extLst>
          </p:cNvPr>
          <p:cNvSpPr/>
          <p:nvPr/>
        </p:nvSpPr>
        <p:spPr>
          <a:xfrm>
            <a:off x="1480939" y="5821733"/>
            <a:ext cx="2920150" cy="264081"/>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③　年間の税金と１日当たりの使用額が表示</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27" name="正方形/長方形 26">
            <a:extLst>
              <a:ext uri="{FF2B5EF4-FFF2-40B4-BE49-F238E27FC236}">
                <a16:creationId xmlns:a16="http://schemas.microsoft.com/office/drawing/2014/main" id="{1E262DC6-FC8F-438A-89E6-8AC39474625A}"/>
              </a:ext>
            </a:extLst>
          </p:cNvPr>
          <p:cNvSpPr/>
          <p:nvPr/>
        </p:nvSpPr>
        <p:spPr>
          <a:xfrm>
            <a:off x="317237" y="6538973"/>
            <a:ext cx="8459407"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」より「税金はどこへ行った？」 </a:t>
            </a:r>
            <a:r>
              <a:rPr kumimoji="1" lang="en-US" altLang="ja-JP" sz="1400" dirty="0"/>
              <a:t>https://cio.go.jp/opendata100</a:t>
            </a:r>
            <a:endParaRPr kumimoji="1" lang="ja-JP" altLang="en-US" sz="1400" dirty="0"/>
          </a:p>
        </p:txBody>
      </p:sp>
      <p:sp>
        <p:nvSpPr>
          <p:cNvPr id="30" name="タイトル 1">
            <a:extLst>
              <a:ext uri="{FF2B5EF4-FFF2-40B4-BE49-F238E27FC236}">
                <a16:creationId xmlns:a16="http://schemas.microsoft.com/office/drawing/2014/main" id="{D8A823EE-C19F-4111-8C69-EE1BCD5069D8}"/>
              </a:ext>
            </a:extLst>
          </p:cNvPr>
          <p:cNvSpPr>
            <a:spLocks noGrp="1"/>
          </p:cNvSpPr>
          <p:nvPr>
            <p:ph type="title"/>
          </p:nvPr>
        </p:nvSpPr>
        <p:spPr>
          <a:xfrm>
            <a:off x="251520" y="313813"/>
            <a:ext cx="8712968" cy="424732"/>
          </a:xfrm>
        </p:spPr>
        <p:txBody>
          <a:bodyPr/>
          <a:lstStyle/>
          <a:p>
            <a:r>
              <a:rPr lang="en-US" altLang="ja-JP" dirty="0">
                <a:latin typeface="+mn-ea"/>
                <a:cs typeface="Meiryo UI" panose="020B0604030504040204" pitchFamily="50" charset="-128"/>
              </a:rPr>
              <a:t>13.</a:t>
            </a:r>
            <a:r>
              <a:rPr lang="ja-JP" altLang="en-US">
                <a:latin typeface="+mn-ea"/>
                <a:cs typeface="Meiryo UI" panose="020B0604030504040204" pitchFamily="50" charset="-128"/>
              </a:rPr>
              <a:t>税金はどこに行った？（</a:t>
            </a:r>
            <a:r>
              <a:rPr lang="en-US" altLang="ja-JP" dirty="0">
                <a:latin typeface="+mn-ea"/>
                <a:cs typeface="Meiryo UI" panose="020B0604030504040204" pitchFamily="50" charset="-128"/>
              </a:rPr>
              <a:t>Open Knowledge Foundation Japan</a:t>
            </a:r>
            <a:r>
              <a:rPr lang="ja-JP" altLang="en-US">
                <a:latin typeface="+mn-ea"/>
                <a:cs typeface="Meiryo UI" panose="020B0604030504040204" pitchFamily="50" charset="-128"/>
              </a:rPr>
              <a:t>）</a:t>
            </a:r>
            <a:endParaRPr kumimoji="1" lang="ja-JP" altLang="en-US" dirty="0">
              <a:latin typeface="+mn-ea"/>
              <a:ea typeface="+mn-ea"/>
            </a:endParaRPr>
          </a:p>
        </p:txBody>
      </p:sp>
    </p:spTree>
    <p:extLst>
      <p:ext uri="{BB962C8B-B14F-4D97-AF65-F5344CB8AC3E}">
        <p14:creationId xmlns:p14="http://schemas.microsoft.com/office/powerpoint/2010/main" val="20863913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14</a:t>
            </a:fld>
            <a:endParaRPr kumimoji="1" lang="ja-JP" altLang="en-US"/>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41555" y="1034755"/>
            <a:ext cx="8502531" cy="107819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気になる市区町村の広報紙をパソコンやスマートフォンでまとめてチェックできます。</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広報紙の記事情報（各自治体の協力を得て入手）</a:t>
            </a:r>
            <a:endParaRPr lang="en-US" altLang="ja-JP" sz="1600" dirty="0">
              <a:solidFill>
                <a:schemeClr val="tx1"/>
              </a:solidFill>
              <a:latin typeface="+mn-ea"/>
              <a:cs typeface="Meiryo UI" panose="020B0604030504040204" pitchFamily="50" charset="-128"/>
            </a:endParaRP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テキスト・</a:t>
            </a:r>
            <a:r>
              <a:rPr lang="en-US" altLang="ja-JP" sz="1600" dirty="0">
                <a:solidFill>
                  <a:schemeClr val="tx1"/>
                </a:solidFill>
                <a:latin typeface="+mn-ea"/>
                <a:cs typeface="Meiryo UI" panose="020B0604030504040204" pitchFamily="50" charset="-128"/>
              </a:rPr>
              <a:t>PDF</a:t>
            </a:r>
          </a:p>
        </p:txBody>
      </p:sp>
      <p:sp>
        <p:nvSpPr>
          <p:cNvPr id="27" name="角丸四角形 96">
            <a:extLst>
              <a:ext uri="{FF2B5EF4-FFF2-40B4-BE49-F238E27FC236}">
                <a16:creationId xmlns:a16="http://schemas.microsoft.com/office/drawing/2014/main" id="{07DB1667-665C-42FF-963D-A2DC62D5954B}"/>
              </a:ext>
            </a:extLst>
          </p:cNvPr>
          <p:cNvSpPr/>
          <p:nvPr/>
        </p:nvSpPr>
        <p:spPr>
          <a:xfrm>
            <a:off x="4626445" y="4262292"/>
            <a:ext cx="4200064" cy="2159994"/>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0" name="片側の 2 つの角を丸めた四角形 97">
            <a:extLst>
              <a:ext uri="{FF2B5EF4-FFF2-40B4-BE49-F238E27FC236}">
                <a16:creationId xmlns:a16="http://schemas.microsoft.com/office/drawing/2014/main" id="{DD625EBF-DB07-4102-B2BA-93EBA74908AE}"/>
              </a:ext>
            </a:extLst>
          </p:cNvPr>
          <p:cNvSpPr/>
          <p:nvPr/>
        </p:nvSpPr>
        <p:spPr>
          <a:xfrm>
            <a:off x="4626445" y="4262292"/>
            <a:ext cx="4200064" cy="429178"/>
          </a:xfrm>
          <a:prstGeom prst="round2SameRect">
            <a:avLst>
              <a:gd name="adj1" fmla="val 40827"/>
              <a:gd name="adj2" fmla="val 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1" name="下矢印 98">
            <a:extLst>
              <a:ext uri="{FF2B5EF4-FFF2-40B4-BE49-F238E27FC236}">
                <a16:creationId xmlns:a16="http://schemas.microsoft.com/office/drawing/2014/main" id="{015071EA-8D94-439C-9ECC-444A855B00DE}"/>
              </a:ext>
            </a:extLst>
          </p:cNvPr>
          <p:cNvSpPr/>
          <p:nvPr/>
        </p:nvSpPr>
        <p:spPr>
          <a:xfrm>
            <a:off x="6564663" y="3934488"/>
            <a:ext cx="334261" cy="337901"/>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5" name="テキスト ボックス 100">
            <a:extLst>
              <a:ext uri="{FF2B5EF4-FFF2-40B4-BE49-F238E27FC236}">
                <a16:creationId xmlns:a16="http://schemas.microsoft.com/office/drawing/2014/main" id="{7578B99F-3BFC-4B19-9CB3-CFDAA521BFA0}"/>
              </a:ext>
            </a:extLst>
          </p:cNvPr>
          <p:cNvSpPr txBox="1"/>
          <p:nvPr/>
        </p:nvSpPr>
        <p:spPr>
          <a:xfrm>
            <a:off x="4772887" y="2419645"/>
            <a:ext cx="2622834" cy="369332"/>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ja-JP" altLang="en-US" dirty="0">
                <a:solidFill>
                  <a:schemeClr val="accent1"/>
                </a:solidFill>
                <a:latin typeface="+mn-ea"/>
                <a:cs typeface="小塚ゴシック Pr6N M"/>
              </a:rPr>
              <a:t>マイ広報紙</a:t>
            </a:r>
            <a:r>
              <a:rPr kumimoji="1" lang="en-US" altLang="ja-JP" dirty="0">
                <a:solidFill>
                  <a:schemeClr val="accent1"/>
                </a:solidFill>
                <a:latin typeface="+mn-ea"/>
                <a:cs typeface="小塚ゴシック Pr6N M"/>
              </a:rPr>
              <a:t> </a:t>
            </a:r>
            <a:r>
              <a:rPr kumimoji="1" lang="ja-JP" altLang="en-US" sz="1600" dirty="0">
                <a:solidFill>
                  <a:schemeClr val="accent1"/>
                </a:solidFill>
                <a:latin typeface="+mn-ea"/>
                <a:cs typeface="小塚ゴシック Pr6N M"/>
              </a:rPr>
              <a:t>誕生の</a:t>
            </a:r>
            <a:r>
              <a:rPr kumimoji="1" lang="en-US" altLang="ja-JP" dirty="0">
                <a:solidFill>
                  <a:schemeClr val="accent1"/>
                </a:solidFill>
                <a:latin typeface="+mn-ea"/>
                <a:cs typeface="小塚ゴシック Pr6N M"/>
              </a:rPr>
              <a:t> </a:t>
            </a:r>
            <a:r>
              <a:rPr kumimoji="1" lang="ja-JP" altLang="en-US" dirty="0">
                <a:solidFill>
                  <a:schemeClr val="accent1"/>
                </a:solidFill>
                <a:latin typeface="+mn-ea"/>
                <a:cs typeface="小塚ゴシック Pr6N M"/>
              </a:rPr>
              <a:t>キッカケ</a:t>
            </a:r>
          </a:p>
        </p:txBody>
      </p:sp>
      <p:sp>
        <p:nvSpPr>
          <p:cNvPr id="36" name="テキスト ボックス 101">
            <a:extLst>
              <a:ext uri="{FF2B5EF4-FFF2-40B4-BE49-F238E27FC236}">
                <a16:creationId xmlns:a16="http://schemas.microsoft.com/office/drawing/2014/main" id="{5C6AACEA-A839-4A85-A675-4D044842C4C0}"/>
              </a:ext>
            </a:extLst>
          </p:cNvPr>
          <p:cNvSpPr txBox="1"/>
          <p:nvPr/>
        </p:nvSpPr>
        <p:spPr>
          <a:xfrm>
            <a:off x="4642181" y="2778164"/>
            <a:ext cx="4182630" cy="1569660"/>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新聞と一緒に配布されていた広報紙は、新聞の購読率が下がることで、結果として、住民へ大切な情報が届かなくなってきた。</a:t>
            </a:r>
            <a:br>
              <a:rPr lang="ja-JP" altLang="en-US" sz="1200" dirty="0">
                <a:latin typeface="+mn-ea"/>
                <a:cs typeface="小塚ゴシック Pr6N L"/>
              </a:rPr>
            </a:br>
            <a:r>
              <a:rPr lang="ja-JP" altLang="en-US" sz="1200" dirty="0">
                <a:latin typeface="+mn-ea"/>
                <a:cs typeface="小塚ゴシック Pr6N L"/>
              </a:rPr>
              <a:t>また、どの記事がどれくらい読まれているか把握できていなかった。</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広報紙に掲載されている情報は幅広く、その人にとって大切な情報がどこにあるのかすべて読まないとわからず、見逃してしまうことが多かった。</a:t>
            </a:r>
            <a:endParaRPr lang="en-US" altLang="ja-JP" sz="1200" dirty="0">
              <a:latin typeface="+mn-ea"/>
              <a:cs typeface="小塚ゴシック Pr6N L"/>
            </a:endParaRPr>
          </a:p>
          <a:p>
            <a:pPr marL="171450" indent="-171450">
              <a:buFont typeface="Wingdings" charset="2"/>
              <a:buChar char="l"/>
            </a:pPr>
            <a:endParaRPr lang="en-US" altLang="ja-JP" sz="1200" dirty="0">
              <a:latin typeface="+mn-ea"/>
              <a:cs typeface="小塚ゴシック Pr6N L"/>
            </a:endParaRPr>
          </a:p>
          <a:p>
            <a:pPr marL="171450" indent="-171450">
              <a:buFont typeface="Wingdings" charset="2"/>
              <a:buChar char="l"/>
            </a:pPr>
            <a:endParaRPr lang="en-US" altLang="ja-JP" sz="1200" dirty="0">
              <a:latin typeface="+mn-ea"/>
              <a:cs typeface="小塚ゴシック Pr6N L"/>
            </a:endParaRPr>
          </a:p>
        </p:txBody>
      </p:sp>
      <p:sp>
        <p:nvSpPr>
          <p:cNvPr id="47" name="テキスト ボックス 103">
            <a:extLst>
              <a:ext uri="{FF2B5EF4-FFF2-40B4-BE49-F238E27FC236}">
                <a16:creationId xmlns:a16="http://schemas.microsoft.com/office/drawing/2014/main" id="{F8A5AB50-B218-4B11-8B92-AF0B62A27EF0}"/>
              </a:ext>
            </a:extLst>
          </p:cNvPr>
          <p:cNvSpPr txBox="1"/>
          <p:nvPr/>
        </p:nvSpPr>
        <p:spPr>
          <a:xfrm>
            <a:off x="4727460" y="4302753"/>
            <a:ext cx="2802370" cy="369332"/>
          </a:xfrm>
          <a:prstGeom prst="rect">
            <a:avLst/>
          </a:prstGeom>
          <a:solidFill>
            <a:schemeClr val="accent1"/>
          </a:solid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マイ広報紙</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600" b="0" i="0" u="none" strike="noStrike" kern="1200" cap="none" spc="0" normalizeH="0" baseline="0" noProof="0" dirty="0">
                <a:ln>
                  <a:noFill/>
                </a:ln>
                <a:solidFill>
                  <a:sysClr val="window" lastClr="FFFFFF"/>
                </a:solidFill>
                <a:effectLst/>
                <a:uLnTx/>
                <a:uFillTx/>
                <a:latin typeface="+mn-ea"/>
                <a:cs typeface="小塚ゴシック Pr6N M"/>
              </a:rPr>
              <a:t>でこう</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変わった！</a:t>
            </a:r>
          </a:p>
        </p:txBody>
      </p:sp>
      <p:sp>
        <p:nvSpPr>
          <p:cNvPr id="49" name="テキスト ボックス 104">
            <a:extLst>
              <a:ext uri="{FF2B5EF4-FFF2-40B4-BE49-F238E27FC236}">
                <a16:creationId xmlns:a16="http://schemas.microsoft.com/office/drawing/2014/main" id="{81F808E6-432C-4C76-B1EB-9C426A893838}"/>
              </a:ext>
            </a:extLst>
          </p:cNvPr>
          <p:cNvSpPr txBox="1"/>
          <p:nvPr/>
        </p:nvSpPr>
        <p:spPr>
          <a:xfrm>
            <a:off x="4642183" y="4726084"/>
            <a:ext cx="4200064" cy="1754326"/>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パソコンやスマホで、全国の広報紙をいつでも見ることができ、</a:t>
            </a:r>
            <a:br>
              <a:rPr lang="ja-JP" altLang="en-US" sz="1200" dirty="0">
                <a:latin typeface="+mn-ea"/>
                <a:cs typeface="小塚ゴシック Pr6N L"/>
              </a:rPr>
            </a:br>
            <a:r>
              <a:rPr lang="ja-JP" altLang="en-US" sz="1200" dirty="0">
                <a:latin typeface="+mn-ea"/>
                <a:cs typeface="小塚ゴシック Pr6N L"/>
              </a:rPr>
              <a:t>地域情報や行政サービスの情報を得やすくなった。</a:t>
            </a:r>
            <a:br>
              <a:rPr lang="ja-JP" altLang="en-US" sz="1200" dirty="0">
                <a:latin typeface="+mn-ea"/>
                <a:cs typeface="小塚ゴシック Pr6N L"/>
              </a:rPr>
            </a:br>
            <a:r>
              <a:rPr lang="ja-JP" altLang="en-US" sz="1200" dirty="0">
                <a:latin typeface="+mn-ea"/>
                <a:cs typeface="小塚ゴシック Pr6N L"/>
              </a:rPr>
              <a:t>月間のアクセス数</a:t>
            </a:r>
            <a:r>
              <a:rPr lang="en-US" altLang="ja-JP" sz="1200" dirty="0">
                <a:latin typeface="+mn-ea"/>
                <a:cs typeface="小塚ゴシック Pr6N L"/>
              </a:rPr>
              <a:t>25</a:t>
            </a:r>
            <a:r>
              <a:rPr lang="ja-JP" altLang="en-US" sz="1200" dirty="0">
                <a:latin typeface="+mn-ea"/>
                <a:cs typeface="小塚ゴシック Pr6N L"/>
              </a:rPr>
              <a:t>万ページビュー、ユーザ数</a:t>
            </a:r>
            <a:r>
              <a:rPr lang="en-US" altLang="ja-JP" sz="1200" dirty="0">
                <a:latin typeface="+mn-ea"/>
                <a:cs typeface="小塚ゴシック Pr6N L"/>
              </a:rPr>
              <a:t>11</a:t>
            </a:r>
            <a:r>
              <a:rPr lang="ja-JP" altLang="en-US" sz="1200" dirty="0">
                <a:latin typeface="+mn-ea"/>
                <a:cs typeface="小塚ゴシック Pr6N L"/>
              </a:rPr>
              <a:t>万ユーザ（</a:t>
            </a:r>
            <a:r>
              <a:rPr lang="en-US" altLang="ja-JP" sz="1200" dirty="0">
                <a:latin typeface="+mn-ea"/>
                <a:cs typeface="小塚ゴシック Pr6N L"/>
              </a:rPr>
              <a:t>2016</a:t>
            </a:r>
            <a:r>
              <a:rPr lang="ja-JP" altLang="en-US" sz="1200" dirty="0">
                <a:latin typeface="+mn-ea"/>
                <a:cs typeface="小塚ゴシック Pr6N L"/>
              </a:rPr>
              <a:t>年</a:t>
            </a:r>
            <a:r>
              <a:rPr lang="en-US" altLang="ja-JP" sz="1200" dirty="0">
                <a:latin typeface="+mn-ea"/>
                <a:cs typeface="小塚ゴシック Pr6N L"/>
              </a:rPr>
              <a:t>10</a:t>
            </a:r>
            <a:r>
              <a:rPr lang="ja-JP" altLang="en-US" sz="1200" dirty="0">
                <a:latin typeface="+mn-ea"/>
                <a:cs typeface="小塚ゴシック Pr6N L"/>
              </a:rPr>
              <a:t>月現在、</a:t>
            </a:r>
            <a:r>
              <a:rPr lang="en-US" altLang="ja-JP" sz="1200" dirty="0" err="1">
                <a:latin typeface="+mn-ea"/>
                <a:cs typeface="小塚ゴシック Pr6N L"/>
              </a:rPr>
              <a:t>GoogleAnalytics</a:t>
            </a:r>
            <a:r>
              <a:rPr lang="ja-JP" altLang="en-US" sz="1200" dirty="0">
                <a:latin typeface="+mn-ea"/>
                <a:cs typeface="小塚ゴシック Pr6N L"/>
              </a:rPr>
              <a:t>による）</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広報紙のデータを集約し、子育て、暮らし、健康などカテゴリー</a:t>
            </a:r>
            <a:br>
              <a:rPr lang="ja-JP" altLang="en-US" sz="1200" dirty="0">
                <a:latin typeface="+mn-ea"/>
                <a:cs typeface="小塚ゴシック Pr6N L"/>
              </a:rPr>
            </a:br>
            <a:r>
              <a:rPr lang="ja-JP" altLang="en-US" sz="1200" dirty="0">
                <a:latin typeface="+mn-ea"/>
                <a:cs typeface="小塚ゴシック Pr6N L"/>
              </a:rPr>
              <a:t>分けされており、かつ、キーワードで検索することができるので、欲しい情報を直ぐに確認できる。</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自治体は、ユーザー登録やアクセス分析、アンケート機能により、住民の関心とニーズを把握できるようになった。</a:t>
            </a:r>
            <a:endParaRPr lang="en-US" altLang="ja-JP" sz="1200" dirty="0">
              <a:latin typeface="+mn-ea"/>
              <a:cs typeface="小塚ゴシック Pr6N L"/>
            </a:endParaRPr>
          </a:p>
        </p:txBody>
      </p:sp>
      <p:sp>
        <p:nvSpPr>
          <p:cNvPr id="52" name="角丸四角形 37">
            <a:extLst>
              <a:ext uri="{FF2B5EF4-FFF2-40B4-BE49-F238E27FC236}">
                <a16:creationId xmlns:a16="http://schemas.microsoft.com/office/drawing/2014/main" id="{FF229697-DD5C-45E2-80CF-D5DA2C315415}"/>
              </a:ext>
            </a:extLst>
          </p:cNvPr>
          <p:cNvSpPr/>
          <p:nvPr/>
        </p:nvSpPr>
        <p:spPr>
          <a:xfrm>
            <a:off x="4624747" y="2350312"/>
            <a:ext cx="4200064" cy="1570021"/>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53" name="角丸四角形 33">
            <a:extLst>
              <a:ext uri="{FF2B5EF4-FFF2-40B4-BE49-F238E27FC236}">
                <a16:creationId xmlns:a16="http://schemas.microsoft.com/office/drawing/2014/main" id="{6EEED176-4DC2-47FE-8119-08BD66F705A8}"/>
              </a:ext>
            </a:extLst>
          </p:cNvPr>
          <p:cNvSpPr/>
          <p:nvPr/>
        </p:nvSpPr>
        <p:spPr>
          <a:xfrm>
            <a:off x="488137" y="2443990"/>
            <a:ext cx="3726395" cy="528770"/>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マイ広報紙の画面</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子育て、健康、くらしなど、分かり易いアイコンで</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記事ごとに表示されます</a:t>
            </a:r>
          </a:p>
        </p:txBody>
      </p:sp>
      <p:pic>
        <p:nvPicPr>
          <p:cNvPr id="54" name="図 53">
            <a:extLst>
              <a:ext uri="{FF2B5EF4-FFF2-40B4-BE49-F238E27FC236}">
                <a16:creationId xmlns:a16="http://schemas.microsoft.com/office/drawing/2014/main" id="{882C83CE-F06C-46A4-A12D-FF07A8D73117}"/>
              </a:ext>
            </a:extLst>
          </p:cNvPr>
          <p:cNvPicPr>
            <a:picLocks noChangeAspect="1"/>
          </p:cNvPicPr>
          <p:nvPr/>
        </p:nvPicPr>
        <p:blipFill>
          <a:blip r:embed="rId3"/>
          <a:stretch>
            <a:fillRect/>
          </a:stretch>
        </p:blipFill>
        <p:spPr>
          <a:xfrm>
            <a:off x="264067" y="3090903"/>
            <a:ext cx="4174534" cy="2825339"/>
          </a:xfrm>
          <a:prstGeom prst="rect">
            <a:avLst/>
          </a:prstGeom>
        </p:spPr>
      </p:pic>
      <p:sp>
        <p:nvSpPr>
          <p:cNvPr id="17" name="正方形/長方形 16">
            <a:extLst>
              <a:ext uri="{FF2B5EF4-FFF2-40B4-BE49-F238E27FC236}">
                <a16:creationId xmlns:a16="http://schemas.microsoft.com/office/drawing/2014/main" id="{61F20014-EC38-4E7D-97FD-619D614B16D0}"/>
              </a:ext>
            </a:extLst>
          </p:cNvPr>
          <p:cNvSpPr/>
          <p:nvPr/>
        </p:nvSpPr>
        <p:spPr>
          <a:xfrm>
            <a:off x="317237" y="6490731"/>
            <a:ext cx="8459407" cy="312324"/>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」より「マイ広報誌」 </a:t>
            </a:r>
            <a:r>
              <a:rPr kumimoji="1" lang="en-US" altLang="ja-JP" sz="1400" dirty="0"/>
              <a:t>https://cio.go.jp/opendata100</a:t>
            </a:r>
            <a:endParaRPr kumimoji="1" lang="ja-JP" altLang="en-US" sz="1400" dirty="0"/>
          </a:p>
        </p:txBody>
      </p:sp>
      <p:sp>
        <p:nvSpPr>
          <p:cNvPr id="20" name="タイトル 1">
            <a:extLst>
              <a:ext uri="{FF2B5EF4-FFF2-40B4-BE49-F238E27FC236}">
                <a16:creationId xmlns:a16="http://schemas.microsoft.com/office/drawing/2014/main" id="{3A60ED76-D8EE-484A-97AE-CEB407548457}"/>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cs typeface="Meiryo UI" panose="020B0604030504040204" pitchFamily="50" charset="-128"/>
              </a:rPr>
              <a:t>14.</a:t>
            </a:r>
            <a:r>
              <a:rPr lang="ja-JP" altLang="en-US">
                <a:latin typeface="+mn-ea"/>
                <a:cs typeface="Meiryo UI" panose="020B0604030504040204" pitchFamily="50" charset="-128"/>
              </a:rPr>
              <a:t>マイ広報誌（一般社団法人オープン・コーポレイツ・ジャパン）</a:t>
            </a:r>
            <a:endParaRPr lang="ja-JP" altLang="en-US" dirty="0">
              <a:latin typeface="+mn-ea"/>
              <a:ea typeface="+mn-ea"/>
            </a:endParaRPr>
          </a:p>
        </p:txBody>
      </p:sp>
    </p:spTree>
    <p:extLst>
      <p:ext uri="{BB962C8B-B14F-4D97-AF65-F5344CB8AC3E}">
        <p14:creationId xmlns:p14="http://schemas.microsoft.com/office/powerpoint/2010/main" val="41801608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15</a:t>
            </a:fld>
            <a:endParaRPr kumimoji="1" lang="ja-JP" altLang="en-US"/>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56738" y="1019922"/>
            <a:ext cx="8502531" cy="107819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行政から提供される交通事故発生状況に係るデータと、カーナビデータから得られる急ブレーキ情報、</a:t>
            </a:r>
          </a:p>
          <a:p>
            <a:r>
              <a:rPr lang="ja-JP" altLang="en-US" sz="1600" dirty="0">
                <a:solidFill>
                  <a:schemeClr val="tx1"/>
                </a:solidFill>
                <a:latin typeface="+mn-ea"/>
                <a:cs typeface="Meiryo UI" panose="020B0604030504040204" pitchFamily="50" charset="-128"/>
              </a:rPr>
              <a:t>さらに危険箇所に係る住民の声をもとに、事故多発箇所や要注意箇所を地図上に提示するサービス。</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a:t>
            </a:r>
            <a:r>
              <a:rPr lang="ja-JP" altLang="en-US" sz="1600" dirty="0">
                <a:solidFill>
                  <a:schemeClr val="tx1"/>
                </a:solidFill>
                <a:latin typeface="+mn-ea"/>
                <a:cs typeface="Meiryo UI" panose="020B0604030504040204" pitchFamily="50" charset="-128"/>
              </a:rPr>
              <a:t>交通事故情報、ゾーン</a:t>
            </a:r>
            <a:r>
              <a:rPr lang="en-US" altLang="ja-JP" sz="1600" dirty="0">
                <a:solidFill>
                  <a:schemeClr val="tx1"/>
                </a:solidFill>
                <a:latin typeface="+mn-ea"/>
                <a:cs typeface="Meiryo UI" panose="020B0604030504040204" pitchFamily="50" charset="-128"/>
              </a:rPr>
              <a:t>30</a:t>
            </a:r>
            <a:r>
              <a:rPr lang="ja-JP" altLang="en-US" sz="1600" dirty="0">
                <a:solidFill>
                  <a:schemeClr val="tx1"/>
                </a:solidFill>
                <a:latin typeface="+mn-ea"/>
                <a:cs typeface="Meiryo UI" panose="020B0604030504040204" pitchFamily="50" charset="-128"/>
              </a:rPr>
              <a:t>（自治体）＋急ブレーキ発生箇所等（</a:t>
            </a:r>
            <a:r>
              <a:rPr lang="en-US" altLang="ja-JP" sz="1600" dirty="0">
                <a:solidFill>
                  <a:schemeClr val="tx1"/>
                </a:solidFill>
                <a:latin typeface="+mn-ea"/>
                <a:cs typeface="Meiryo UI" panose="020B0604030504040204" pitchFamily="50" charset="-128"/>
              </a:rPr>
              <a:t>Honda</a:t>
            </a:r>
            <a:r>
              <a:rPr lang="ja-JP" altLang="en-US" sz="1600" dirty="0">
                <a:solidFill>
                  <a:schemeClr val="tx1"/>
                </a:solidFill>
                <a:latin typeface="+mn-ea"/>
                <a:cs typeface="Meiryo UI" panose="020B0604030504040204" pitchFamily="50" charset="-128"/>
              </a:rPr>
              <a:t>）</a:t>
            </a:r>
            <a:endParaRPr lang="en-US" altLang="ja-JP" sz="1600" dirty="0">
              <a:solidFill>
                <a:schemeClr val="tx1"/>
              </a:solidFill>
              <a:latin typeface="+mn-ea"/>
              <a:cs typeface="Meiryo UI" panose="020B0604030504040204" pitchFamily="50" charset="-128"/>
            </a:endParaRP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Excel</a:t>
            </a:r>
          </a:p>
        </p:txBody>
      </p:sp>
      <p:sp>
        <p:nvSpPr>
          <p:cNvPr id="17" name="角丸四角形 49">
            <a:extLst>
              <a:ext uri="{FF2B5EF4-FFF2-40B4-BE49-F238E27FC236}">
                <a16:creationId xmlns:a16="http://schemas.microsoft.com/office/drawing/2014/main" id="{CA2F3A52-DD32-4A37-ABF7-344510C46F99}"/>
              </a:ext>
            </a:extLst>
          </p:cNvPr>
          <p:cNvSpPr/>
          <p:nvPr/>
        </p:nvSpPr>
        <p:spPr>
          <a:xfrm>
            <a:off x="190921" y="2384052"/>
            <a:ext cx="2131551" cy="370732"/>
          </a:xfrm>
          <a:prstGeom prst="roundRect">
            <a:avLst>
              <a:gd name="adj" fmla="val 50000"/>
            </a:avLst>
          </a:prstGeom>
          <a:solidFill>
            <a:schemeClr val="accent1"/>
          </a:solidFill>
          <a:ln w="25400"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18" name="テキスト ボックス 50">
            <a:extLst>
              <a:ext uri="{FF2B5EF4-FFF2-40B4-BE49-F238E27FC236}">
                <a16:creationId xmlns:a16="http://schemas.microsoft.com/office/drawing/2014/main" id="{E93C0EC5-41E5-4ADB-8EC6-C1B0D0E730D7}"/>
              </a:ext>
            </a:extLst>
          </p:cNvPr>
          <p:cNvSpPr txBox="1"/>
          <p:nvPr/>
        </p:nvSpPr>
        <p:spPr>
          <a:xfrm>
            <a:off x="373401" y="2425242"/>
            <a:ext cx="1949071" cy="276999"/>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事故多発地帯を表示</a:t>
            </a:r>
          </a:p>
        </p:txBody>
      </p:sp>
      <p:sp>
        <p:nvSpPr>
          <p:cNvPr id="19" name="角丸四角形 51">
            <a:extLst>
              <a:ext uri="{FF2B5EF4-FFF2-40B4-BE49-F238E27FC236}">
                <a16:creationId xmlns:a16="http://schemas.microsoft.com/office/drawing/2014/main" id="{C8944806-87E3-4FD6-9CFE-35AE4421ABBC}"/>
              </a:ext>
            </a:extLst>
          </p:cNvPr>
          <p:cNvSpPr/>
          <p:nvPr/>
        </p:nvSpPr>
        <p:spPr>
          <a:xfrm>
            <a:off x="191942" y="5412688"/>
            <a:ext cx="4263103" cy="621814"/>
          </a:xfrm>
          <a:prstGeom prst="roundRect">
            <a:avLst>
              <a:gd name="adj" fmla="val 50000"/>
            </a:avLst>
          </a:prstGeom>
          <a:solidFill>
            <a:schemeClr val="accent1"/>
          </a:solidFill>
          <a:ln w="25400"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0" name="テキスト ボックス 52">
            <a:extLst>
              <a:ext uri="{FF2B5EF4-FFF2-40B4-BE49-F238E27FC236}">
                <a16:creationId xmlns:a16="http://schemas.microsoft.com/office/drawing/2014/main" id="{1A470972-49C6-4DC2-9819-046FB8C4398C}"/>
              </a:ext>
            </a:extLst>
          </p:cNvPr>
          <p:cNvSpPr txBox="1"/>
          <p:nvPr/>
        </p:nvSpPr>
        <p:spPr>
          <a:xfrm>
            <a:off x="318795" y="5480068"/>
            <a:ext cx="4066406" cy="461665"/>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200" b="1" i="0" u="none" strike="noStrike" kern="1200" cap="none" spc="0" normalizeH="0" baseline="0" noProof="0" dirty="0">
                <a:ln>
                  <a:noFill/>
                </a:ln>
                <a:solidFill>
                  <a:sysClr val="window" lastClr="FFFFFF"/>
                </a:solidFill>
                <a:effectLst/>
                <a:uLnTx/>
                <a:uFillTx/>
                <a:latin typeface="+mn-ea"/>
                <a:cs typeface="+mn-cs"/>
              </a:rPr>
              <a:t>PC</a:t>
            </a:r>
            <a:r>
              <a:rPr kumimoji="1" lang="ja-JP" altLang="en-US" sz="1200" b="1" i="0" u="none" strike="noStrike" kern="1200" cap="none" spc="0" normalizeH="0" baseline="0" noProof="0" dirty="0" err="1">
                <a:ln>
                  <a:noFill/>
                </a:ln>
                <a:solidFill>
                  <a:sysClr val="window" lastClr="FFFFFF"/>
                </a:solidFill>
                <a:effectLst/>
                <a:uLnTx/>
                <a:uFillTx/>
                <a:latin typeface="+mn-ea"/>
                <a:cs typeface="+mn-cs"/>
              </a:rPr>
              <a:t>、</a:t>
            </a:r>
            <a:r>
              <a:rPr kumimoji="1" lang="ja-JP" altLang="en-US" sz="1200" b="1" i="0" u="none" strike="noStrike" kern="1200" cap="none" spc="0" normalizeH="0" baseline="0" noProof="0" dirty="0">
                <a:ln>
                  <a:noFill/>
                </a:ln>
                <a:solidFill>
                  <a:sysClr val="window" lastClr="FFFFFF"/>
                </a:solidFill>
                <a:effectLst/>
                <a:uLnTx/>
                <a:uFillTx/>
                <a:latin typeface="+mn-ea"/>
                <a:cs typeface="+mn-cs"/>
              </a:rPr>
              <a:t>スマホから危険箇所について自由にコメントを投稿することができる。他の利用者が登録した情報の参照も可能。</a:t>
            </a:r>
            <a:endParaRPr kumimoji="1" lang="en-US" altLang="ja-JP" sz="1200" b="1" i="0" u="none" strike="noStrike" kern="1200" cap="none" spc="0" normalizeH="0" baseline="0" noProof="0" dirty="0">
              <a:ln>
                <a:noFill/>
              </a:ln>
              <a:solidFill>
                <a:sysClr val="window" lastClr="FFFFFF"/>
              </a:solidFill>
              <a:effectLst/>
              <a:uLnTx/>
              <a:uFillTx/>
              <a:latin typeface="+mn-ea"/>
              <a:cs typeface="+mn-cs"/>
            </a:endParaRPr>
          </a:p>
        </p:txBody>
      </p:sp>
      <p:sp>
        <p:nvSpPr>
          <p:cNvPr id="21" name="角丸四角形 54">
            <a:extLst>
              <a:ext uri="{FF2B5EF4-FFF2-40B4-BE49-F238E27FC236}">
                <a16:creationId xmlns:a16="http://schemas.microsoft.com/office/drawing/2014/main" id="{EB64CD0D-CD31-4819-946E-31F9D9988ED0}"/>
              </a:ext>
            </a:extLst>
          </p:cNvPr>
          <p:cNvSpPr/>
          <p:nvPr/>
        </p:nvSpPr>
        <p:spPr>
          <a:xfrm>
            <a:off x="4678312" y="2372862"/>
            <a:ext cx="4234051" cy="1656308"/>
          </a:xfrm>
          <a:prstGeom prst="roundRect">
            <a:avLst>
              <a:gd name="adj" fmla="val 11133"/>
            </a:avLst>
          </a:prstGeom>
          <a:noFill/>
          <a:ln w="12700"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2" name="下矢印 55">
            <a:extLst>
              <a:ext uri="{FF2B5EF4-FFF2-40B4-BE49-F238E27FC236}">
                <a16:creationId xmlns:a16="http://schemas.microsoft.com/office/drawing/2014/main" id="{EC40E3C3-7457-4620-B791-ED0827FE35A2}"/>
              </a:ext>
            </a:extLst>
          </p:cNvPr>
          <p:cNvSpPr/>
          <p:nvPr/>
        </p:nvSpPr>
        <p:spPr>
          <a:xfrm>
            <a:off x="6604047" y="4068454"/>
            <a:ext cx="422830" cy="319262"/>
          </a:xfrm>
          <a:prstGeom prst="downArrow">
            <a:avLst/>
          </a:prstGeom>
          <a:solidFill>
            <a:schemeClr val="accent1"/>
          </a:solidFill>
          <a:ln w="25400" cap="flat" cmpd="sng" algn="ctr">
            <a:solidFill>
              <a:srgbClr val="0080FF"/>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3" name="テキスト ボックス 56">
            <a:extLst>
              <a:ext uri="{FF2B5EF4-FFF2-40B4-BE49-F238E27FC236}">
                <a16:creationId xmlns:a16="http://schemas.microsoft.com/office/drawing/2014/main" id="{2AB66EDC-266C-4988-8DA3-131443949EF5}"/>
              </a:ext>
            </a:extLst>
          </p:cNvPr>
          <p:cNvSpPr txBox="1"/>
          <p:nvPr/>
        </p:nvSpPr>
        <p:spPr>
          <a:xfrm>
            <a:off x="4807069" y="2400415"/>
            <a:ext cx="4280101" cy="369332"/>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chemeClr val="accent1"/>
                </a:solidFill>
                <a:effectLst/>
                <a:uLnTx/>
                <a:uFillTx/>
                <a:latin typeface="+mn-ea"/>
                <a:cs typeface="+mn-cs"/>
              </a:rPr>
              <a:t>セーフティマップ </a:t>
            </a:r>
            <a:r>
              <a:rPr kumimoji="1" lang="ja-JP" altLang="en-US" sz="1600" b="1" i="0" u="none" strike="noStrike" kern="1200" cap="none" spc="0" normalizeH="0" baseline="0" noProof="0" dirty="0">
                <a:ln>
                  <a:noFill/>
                </a:ln>
                <a:solidFill>
                  <a:schemeClr val="accent1"/>
                </a:solidFill>
                <a:effectLst/>
                <a:uLnTx/>
                <a:uFillTx/>
                <a:latin typeface="+mn-ea"/>
                <a:cs typeface="+mn-cs"/>
              </a:rPr>
              <a:t>誕生の</a:t>
            </a:r>
            <a:r>
              <a:rPr kumimoji="1" lang="ja-JP" altLang="en-US" sz="1200" b="1" i="0" u="none" strike="noStrike" kern="1200" cap="none" spc="0" normalizeH="0" baseline="0" noProof="0" dirty="0">
                <a:ln>
                  <a:noFill/>
                </a:ln>
                <a:solidFill>
                  <a:schemeClr val="accent1"/>
                </a:solidFill>
                <a:effectLst/>
                <a:uLnTx/>
                <a:uFillTx/>
                <a:latin typeface="+mn-ea"/>
                <a:cs typeface="+mn-cs"/>
              </a:rPr>
              <a:t> </a:t>
            </a:r>
            <a:r>
              <a:rPr kumimoji="1" lang="ja-JP" altLang="en-US" sz="1800" b="1" i="0" u="none" strike="noStrike" kern="1200" cap="none" spc="0" normalizeH="0" baseline="0" noProof="0" dirty="0">
                <a:ln>
                  <a:noFill/>
                </a:ln>
                <a:solidFill>
                  <a:schemeClr val="accent1"/>
                </a:solidFill>
                <a:effectLst/>
                <a:uLnTx/>
                <a:uFillTx/>
                <a:latin typeface="+mn-ea"/>
                <a:cs typeface="+mn-cs"/>
              </a:rPr>
              <a:t>キッカケ</a:t>
            </a:r>
          </a:p>
        </p:txBody>
      </p:sp>
      <p:sp>
        <p:nvSpPr>
          <p:cNvPr id="24" name="テキスト ボックス 58">
            <a:extLst>
              <a:ext uri="{FF2B5EF4-FFF2-40B4-BE49-F238E27FC236}">
                <a16:creationId xmlns:a16="http://schemas.microsoft.com/office/drawing/2014/main" id="{3CB4FAEC-B55C-4A4F-84B7-072F25AEB464}"/>
              </a:ext>
            </a:extLst>
          </p:cNvPr>
          <p:cNvSpPr txBox="1"/>
          <p:nvPr/>
        </p:nvSpPr>
        <p:spPr>
          <a:xfrm>
            <a:off x="4716921" y="2713759"/>
            <a:ext cx="4155854" cy="646331"/>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各自治体では交通事故防止に向けた対策を推進しているが、車同士の事故は減少しても自転車・歩行者の死傷者数が減少しないことが課題となっていた。</a:t>
            </a:r>
          </a:p>
        </p:txBody>
      </p:sp>
      <p:sp>
        <p:nvSpPr>
          <p:cNvPr id="25" name="テキスト ボックス 59">
            <a:extLst>
              <a:ext uri="{FF2B5EF4-FFF2-40B4-BE49-F238E27FC236}">
                <a16:creationId xmlns:a16="http://schemas.microsoft.com/office/drawing/2014/main" id="{39460083-D9C5-4ED3-AEFF-8E7E93FD3AC3}"/>
              </a:ext>
            </a:extLst>
          </p:cNvPr>
          <p:cNvSpPr txBox="1"/>
          <p:nvPr/>
        </p:nvSpPr>
        <p:spPr>
          <a:xfrm>
            <a:off x="4717899" y="3263311"/>
            <a:ext cx="4087529" cy="646331"/>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自転車・歩行者の事故対策は、行政内に保有している情報だけでは限界があり、安全対策をより効率的・効果的に行うための取組み・仕組みが必要となっていた。</a:t>
            </a:r>
          </a:p>
        </p:txBody>
      </p:sp>
      <p:sp>
        <p:nvSpPr>
          <p:cNvPr id="28" name="角丸四角形 61">
            <a:extLst>
              <a:ext uri="{FF2B5EF4-FFF2-40B4-BE49-F238E27FC236}">
                <a16:creationId xmlns:a16="http://schemas.microsoft.com/office/drawing/2014/main" id="{72ECA26C-81CA-4517-B66B-08A765024B82}"/>
              </a:ext>
            </a:extLst>
          </p:cNvPr>
          <p:cNvSpPr/>
          <p:nvPr/>
        </p:nvSpPr>
        <p:spPr>
          <a:xfrm>
            <a:off x="4651919" y="4436040"/>
            <a:ext cx="4234051" cy="1656308"/>
          </a:xfrm>
          <a:prstGeom prst="roundRect">
            <a:avLst>
              <a:gd name="adj" fmla="val 11133"/>
            </a:avLst>
          </a:prstGeom>
          <a:noFill/>
          <a:ln w="12700"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2" name="片側の 2 つの角を丸めた四角形 63">
            <a:extLst>
              <a:ext uri="{FF2B5EF4-FFF2-40B4-BE49-F238E27FC236}">
                <a16:creationId xmlns:a16="http://schemas.microsoft.com/office/drawing/2014/main" id="{A3A93B06-4F7F-433A-A3AD-6FA220CA59A3}"/>
              </a:ext>
            </a:extLst>
          </p:cNvPr>
          <p:cNvSpPr/>
          <p:nvPr/>
        </p:nvSpPr>
        <p:spPr>
          <a:xfrm>
            <a:off x="4643811" y="4419295"/>
            <a:ext cx="4255356" cy="483633"/>
          </a:xfrm>
          <a:prstGeom prst="round2SameRect">
            <a:avLst>
              <a:gd name="adj1" fmla="val 39170"/>
              <a:gd name="adj2" fmla="val 0"/>
            </a:avLst>
          </a:prstGeom>
          <a:solidFill>
            <a:schemeClr val="accent1"/>
          </a:solidFill>
          <a:ln w="25400"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4" name="テキスト ボックス 64">
            <a:extLst>
              <a:ext uri="{FF2B5EF4-FFF2-40B4-BE49-F238E27FC236}">
                <a16:creationId xmlns:a16="http://schemas.microsoft.com/office/drawing/2014/main" id="{52042745-0CEA-4748-8557-EA2567D8D5EA}"/>
              </a:ext>
            </a:extLst>
          </p:cNvPr>
          <p:cNvSpPr txBox="1"/>
          <p:nvPr/>
        </p:nvSpPr>
        <p:spPr>
          <a:xfrm>
            <a:off x="4751990" y="4483928"/>
            <a:ext cx="3837415" cy="369332"/>
          </a:xfrm>
          <a:prstGeom prst="rect">
            <a:avLst/>
          </a:prstGeom>
          <a:solidFill>
            <a:schemeClr val="accent1"/>
          </a:solid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ysClr val="window" lastClr="FFFFFF"/>
                </a:solidFill>
                <a:effectLst/>
                <a:uLnTx/>
                <a:uFillTx/>
                <a:latin typeface="+mn-ea"/>
                <a:cs typeface="+mn-cs"/>
              </a:rPr>
              <a:t>セーフティマップ </a:t>
            </a:r>
            <a:r>
              <a:rPr kumimoji="1" lang="ja-JP" altLang="en-US" sz="1600" b="1" i="0" u="none" strike="noStrike" kern="1200" cap="none" spc="0" normalizeH="0" baseline="0" noProof="0" dirty="0">
                <a:ln>
                  <a:noFill/>
                </a:ln>
                <a:solidFill>
                  <a:sysClr val="window" lastClr="FFFFFF"/>
                </a:solidFill>
                <a:effectLst/>
                <a:uLnTx/>
                <a:uFillTx/>
                <a:latin typeface="+mn-ea"/>
                <a:cs typeface="+mn-cs"/>
              </a:rPr>
              <a:t>でこう </a:t>
            </a:r>
            <a:r>
              <a:rPr kumimoji="1" lang="ja-JP" altLang="en-US" sz="1800" b="1" i="0" u="none" strike="noStrike" kern="1200" cap="none" spc="0" normalizeH="0" baseline="0" noProof="0" dirty="0">
                <a:ln>
                  <a:noFill/>
                </a:ln>
                <a:solidFill>
                  <a:sysClr val="window" lastClr="FFFFFF"/>
                </a:solidFill>
                <a:effectLst/>
                <a:uLnTx/>
                <a:uFillTx/>
                <a:latin typeface="+mn-ea"/>
                <a:cs typeface="+mn-cs"/>
              </a:rPr>
              <a:t>変わった！</a:t>
            </a:r>
            <a:r>
              <a:rPr kumimoji="1" lang="ja-JP" altLang="en-US" sz="1200" b="1" i="0" u="none" strike="noStrike" kern="1200" cap="none" spc="0" normalizeH="0" baseline="0" noProof="0" dirty="0">
                <a:ln>
                  <a:noFill/>
                </a:ln>
                <a:solidFill>
                  <a:sysClr val="window" lastClr="FFFFFF"/>
                </a:solidFill>
                <a:effectLst/>
                <a:uLnTx/>
                <a:uFillTx/>
                <a:latin typeface="+mn-ea"/>
                <a:cs typeface="+mn-cs"/>
              </a:rPr>
              <a:t> </a:t>
            </a:r>
            <a:endParaRPr kumimoji="1" lang="ja-JP" altLang="en-US" sz="1800" b="1" i="0" u="none" strike="noStrike" kern="1200" cap="none" spc="0" normalizeH="0" baseline="0" noProof="0" dirty="0">
              <a:ln>
                <a:noFill/>
              </a:ln>
              <a:solidFill>
                <a:sysClr val="window" lastClr="FFFFFF"/>
              </a:solidFill>
              <a:effectLst/>
              <a:uLnTx/>
              <a:uFillTx/>
              <a:latin typeface="+mn-ea"/>
              <a:cs typeface="+mn-cs"/>
            </a:endParaRPr>
          </a:p>
        </p:txBody>
      </p:sp>
      <p:sp>
        <p:nvSpPr>
          <p:cNvPr id="38" name="テキスト ボックス 66">
            <a:extLst>
              <a:ext uri="{FF2B5EF4-FFF2-40B4-BE49-F238E27FC236}">
                <a16:creationId xmlns:a16="http://schemas.microsoft.com/office/drawing/2014/main" id="{A3766E4F-D73B-4683-9BE0-0D34C0990F68}"/>
              </a:ext>
            </a:extLst>
          </p:cNvPr>
          <p:cNvSpPr txBox="1"/>
          <p:nvPr/>
        </p:nvSpPr>
        <p:spPr>
          <a:xfrm>
            <a:off x="4698137" y="4935148"/>
            <a:ext cx="4174638" cy="646331"/>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急ブレーキ多発箇所や要注意箇所を特定することができ、行政が効率的に自転車や歩行者を中心とした交通安全対策を実施</a:t>
            </a:r>
          </a:p>
        </p:txBody>
      </p:sp>
      <p:pic>
        <p:nvPicPr>
          <p:cNvPr id="39" name="Picture 2" descr="C:\Users\fr021409\Desktop\無題.png">
            <a:extLst>
              <a:ext uri="{FF2B5EF4-FFF2-40B4-BE49-F238E27FC236}">
                <a16:creationId xmlns:a16="http://schemas.microsoft.com/office/drawing/2014/main" id="{F388C4B6-B853-4ECE-873D-A4AFA580792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0096" y="2854632"/>
            <a:ext cx="4224949" cy="2390670"/>
          </a:xfrm>
          <a:prstGeom prst="rect">
            <a:avLst/>
          </a:prstGeom>
          <a:noFill/>
          <a:extLst>
            <a:ext uri="{909E8E84-426E-40DD-AFC4-6F175D3DCCD1}">
              <a14:hiddenFill xmlns:a14="http://schemas.microsoft.com/office/drawing/2010/main">
                <a:solidFill>
                  <a:srgbClr val="FFFFFF"/>
                </a:solidFill>
              </a14:hiddenFill>
            </a:ext>
          </a:extLst>
        </p:spPr>
      </p:pic>
      <p:cxnSp>
        <p:nvCxnSpPr>
          <p:cNvPr id="40" name="直線矢印コネクタ 39">
            <a:extLst>
              <a:ext uri="{FF2B5EF4-FFF2-40B4-BE49-F238E27FC236}">
                <a16:creationId xmlns:a16="http://schemas.microsoft.com/office/drawing/2014/main" id="{1CD62913-002C-405D-ADC1-3B9E770EB3B8}"/>
              </a:ext>
            </a:extLst>
          </p:cNvPr>
          <p:cNvCxnSpPr/>
          <p:nvPr/>
        </p:nvCxnSpPr>
        <p:spPr>
          <a:xfrm flipH="1">
            <a:off x="1269892" y="2715498"/>
            <a:ext cx="1" cy="822017"/>
          </a:xfrm>
          <a:prstGeom prst="straightConnector1">
            <a:avLst/>
          </a:prstGeom>
          <a:noFill/>
          <a:ln w="38100" cap="flat" cmpd="sng" algn="ctr">
            <a:solidFill>
              <a:schemeClr val="accent1"/>
            </a:solidFill>
            <a:prstDash val="solid"/>
            <a:tailEnd type="arrow"/>
          </a:ln>
          <a:effectLst/>
        </p:spPr>
      </p:cxnSp>
      <p:sp>
        <p:nvSpPr>
          <p:cNvPr id="41" name="角丸四角形 69">
            <a:extLst>
              <a:ext uri="{FF2B5EF4-FFF2-40B4-BE49-F238E27FC236}">
                <a16:creationId xmlns:a16="http://schemas.microsoft.com/office/drawing/2014/main" id="{F9655A27-191A-43C5-92A8-BC2AA5D54BF3}"/>
              </a:ext>
            </a:extLst>
          </p:cNvPr>
          <p:cNvSpPr/>
          <p:nvPr/>
        </p:nvSpPr>
        <p:spPr>
          <a:xfrm>
            <a:off x="2422133" y="2395340"/>
            <a:ext cx="2131551" cy="628491"/>
          </a:xfrm>
          <a:prstGeom prst="roundRect">
            <a:avLst>
              <a:gd name="adj" fmla="val 50000"/>
            </a:avLst>
          </a:prstGeom>
          <a:solidFill>
            <a:schemeClr val="accent1"/>
          </a:solidFill>
          <a:ln w="25400"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2" name="テキスト ボックス 70">
            <a:extLst>
              <a:ext uri="{FF2B5EF4-FFF2-40B4-BE49-F238E27FC236}">
                <a16:creationId xmlns:a16="http://schemas.microsoft.com/office/drawing/2014/main" id="{50BCD967-4A42-4FD8-93CE-6CCA09A85CD4}"/>
              </a:ext>
            </a:extLst>
          </p:cNvPr>
          <p:cNvSpPr txBox="1"/>
          <p:nvPr/>
        </p:nvSpPr>
        <p:spPr>
          <a:xfrm>
            <a:off x="2525436" y="2372862"/>
            <a:ext cx="1949071" cy="646331"/>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急ブレーキ多発箇所を表示</a:t>
            </a:r>
            <a:endParaRPr kumimoji="1" lang="en-US" altLang="ja-JP" sz="1200" b="1" i="0" u="none" strike="noStrike" kern="1200" cap="none" spc="0" normalizeH="0" baseline="0" noProof="0" dirty="0">
              <a:ln>
                <a:noFill/>
              </a:ln>
              <a:solidFill>
                <a:sysClr val="window" lastClr="FFFFFF"/>
              </a:solidFill>
              <a:effectLst/>
              <a:uLnTx/>
              <a:uFillTx/>
              <a:latin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選択した箇所の写真や利用者のコメントも確認できる</a:t>
            </a:r>
          </a:p>
        </p:txBody>
      </p:sp>
      <p:cxnSp>
        <p:nvCxnSpPr>
          <p:cNvPr id="43" name="直線矢印コネクタ 42">
            <a:extLst>
              <a:ext uri="{FF2B5EF4-FFF2-40B4-BE49-F238E27FC236}">
                <a16:creationId xmlns:a16="http://schemas.microsoft.com/office/drawing/2014/main" id="{E7D48E69-67E9-43B2-9B11-46E7A7D1A824}"/>
              </a:ext>
            </a:extLst>
          </p:cNvPr>
          <p:cNvCxnSpPr/>
          <p:nvPr/>
        </p:nvCxnSpPr>
        <p:spPr>
          <a:xfrm flipH="1">
            <a:off x="3464811" y="3003790"/>
            <a:ext cx="1" cy="303922"/>
          </a:xfrm>
          <a:prstGeom prst="straightConnector1">
            <a:avLst/>
          </a:prstGeom>
          <a:noFill/>
          <a:ln w="38100" cap="flat" cmpd="sng" algn="ctr">
            <a:solidFill>
              <a:schemeClr val="accent1"/>
            </a:solidFill>
            <a:prstDash val="solid"/>
            <a:tailEnd type="arrow"/>
          </a:ln>
          <a:effectLst/>
        </p:spPr>
      </p:cxnSp>
      <p:cxnSp>
        <p:nvCxnSpPr>
          <p:cNvPr id="44" name="直線矢印コネクタ 43">
            <a:extLst>
              <a:ext uri="{FF2B5EF4-FFF2-40B4-BE49-F238E27FC236}">
                <a16:creationId xmlns:a16="http://schemas.microsoft.com/office/drawing/2014/main" id="{7C36705C-6787-49C7-8F2B-2CFEFB475033}"/>
              </a:ext>
            </a:extLst>
          </p:cNvPr>
          <p:cNvCxnSpPr/>
          <p:nvPr/>
        </p:nvCxnSpPr>
        <p:spPr>
          <a:xfrm flipH="1">
            <a:off x="2322471" y="2891616"/>
            <a:ext cx="202964" cy="151961"/>
          </a:xfrm>
          <a:prstGeom prst="straightConnector1">
            <a:avLst/>
          </a:prstGeom>
          <a:noFill/>
          <a:ln w="38100" cap="flat" cmpd="sng" algn="ctr">
            <a:solidFill>
              <a:schemeClr val="accent1"/>
            </a:solidFill>
            <a:prstDash val="solid"/>
            <a:tailEnd type="arrow"/>
          </a:ln>
          <a:effectLst/>
        </p:spPr>
      </p:cxnSp>
      <p:cxnSp>
        <p:nvCxnSpPr>
          <p:cNvPr id="45" name="直線矢印コネクタ 44">
            <a:extLst>
              <a:ext uri="{FF2B5EF4-FFF2-40B4-BE49-F238E27FC236}">
                <a16:creationId xmlns:a16="http://schemas.microsoft.com/office/drawing/2014/main" id="{9F86A949-AD09-40B9-B3DF-51F7B6749B9C}"/>
              </a:ext>
            </a:extLst>
          </p:cNvPr>
          <p:cNvCxnSpPr>
            <a:stCxn id="19" idx="0"/>
          </p:cNvCxnSpPr>
          <p:nvPr/>
        </p:nvCxnSpPr>
        <p:spPr>
          <a:xfrm flipH="1" flipV="1">
            <a:off x="1648559" y="3752808"/>
            <a:ext cx="674935" cy="1659881"/>
          </a:xfrm>
          <a:prstGeom prst="straightConnector1">
            <a:avLst/>
          </a:prstGeom>
          <a:noFill/>
          <a:ln w="38100" cap="flat" cmpd="sng" algn="ctr">
            <a:solidFill>
              <a:schemeClr val="accent1"/>
            </a:solidFill>
            <a:prstDash val="solid"/>
            <a:tailEnd type="arrow"/>
          </a:ln>
          <a:effectLst/>
        </p:spPr>
      </p:cxnSp>
      <p:sp>
        <p:nvSpPr>
          <p:cNvPr id="46" name="テキスト ボックス 74">
            <a:extLst>
              <a:ext uri="{FF2B5EF4-FFF2-40B4-BE49-F238E27FC236}">
                <a16:creationId xmlns:a16="http://schemas.microsoft.com/office/drawing/2014/main" id="{96A95C84-86EF-43F9-A67E-98B05ECB4CD4}"/>
              </a:ext>
            </a:extLst>
          </p:cNvPr>
          <p:cNvSpPr txBox="1"/>
          <p:nvPr/>
        </p:nvSpPr>
        <p:spPr>
          <a:xfrm>
            <a:off x="4684941" y="5491259"/>
            <a:ext cx="4187834" cy="646331"/>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埼玉県の事例では、平成</a:t>
            </a:r>
            <a:r>
              <a:rPr kumimoji="1" lang="en-US" altLang="ja-JP" sz="1200" b="0" i="0" u="none" strike="noStrike" kern="1200" cap="none" spc="0" normalizeH="0" baseline="0" noProof="0" dirty="0">
                <a:ln>
                  <a:noFill/>
                </a:ln>
                <a:solidFill>
                  <a:sysClr val="windowText" lastClr="000000"/>
                </a:solidFill>
                <a:effectLst/>
                <a:uLnTx/>
                <a:uFillTx/>
                <a:latin typeface="+mn-ea"/>
                <a:cs typeface="+mn-cs"/>
              </a:rPr>
              <a:t>23</a:t>
            </a: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年度までに県内で</a:t>
            </a:r>
            <a:r>
              <a:rPr kumimoji="1" lang="en-US" altLang="ja-JP" sz="1200" b="0" i="0" u="none" strike="noStrike" kern="1200" cap="none" spc="0" normalizeH="0" baseline="0" noProof="0" dirty="0">
                <a:ln>
                  <a:noFill/>
                </a:ln>
                <a:solidFill>
                  <a:sysClr val="windowText" lastClr="000000"/>
                </a:solidFill>
                <a:effectLst/>
                <a:uLnTx/>
                <a:uFillTx/>
                <a:latin typeface="+mn-ea"/>
                <a:cs typeface="+mn-cs"/>
              </a:rPr>
              <a:t>160</a:t>
            </a: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カ所の安全対策を実施した結果、急ブレーキが約</a:t>
            </a:r>
            <a:r>
              <a:rPr kumimoji="1" lang="en-US" altLang="ja-JP" sz="1200" b="0" i="0" u="none" strike="noStrike" kern="1200" cap="none" spc="0" normalizeH="0" baseline="0" noProof="0" dirty="0">
                <a:ln>
                  <a:noFill/>
                </a:ln>
                <a:solidFill>
                  <a:sysClr val="windowText" lastClr="000000"/>
                </a:solidFill>
                <a:effectLst/>
                <a:uLnTx/>
                <a:uFillTx/>
                <a:latin typeface="+mn-ea"/>
                <a:cs typeface="+mn-cs"/>
              </a:rPr>
              <a:t>7</a:t>
            </a: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割、人身事故が約</a:t>
            </a:r>
            <a:r>
              <a:rPr kumimoji="1" lang="en-US" altLang="ja-JP" sz="1200" b="0" i="0" u="none" strike="noStrike" kern="1200" cap="none" spc="0" normalizeH="0" baseline="0" noProof="0" dirty="0">
                <a:ln>
                  <a:noFill/>
                </a:ln>
                <a:solidFill>
                  <a:sysClr val="windowText" lastClr="000000"/>
                </a:solidFill>
                <a:effectLst/>
                <a:uLnTx/>
                <a:uFillTx/>
                <a:latin typeface="+mn-ea"/>
                <a:cs typeface="+mn-cs"/>
              </a:rPr>
              <a:t>2</a:t>
            </a: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割減少</a:t>
            </a:r>
          </a:p>
        </p:txBody>
      </p:sp>
      <p:sp>
        <p:nvSpPr>
          <p:cNvPr id="30" name="正方形/長方形 29">
            <a:extLst>
              <a:ext uri="{FF2B5EF4-FFF2-40B4-BE49-F238E27FC236}">
                <a16:creationId xmlns:a16="http://schemas.microsoft.com/office/drawing/2014/main" id="{7BFEC4C3-4C5F-412C-B2A2-18E5CE4A71C1}"/>
              </a:ext>
            </a:extLst>
          </p:cNvPr>
          <p:cNvSpPr/>
          <p:nvPr/>
        </p:nvSpPr>
        <p:spPr>
          <a:xfrm>
            <a:off x="611560" y="6475677"/>
            <a:ext cx="8165084"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」より「セーフティマップ」 </a:t>
            </a:r>
            <a:r>
              <a:rPr kumimoji="1" lang="en-US" altLang="ja-JP" sz="1400" dirty="0"/>
              <a:t>https://cio.go.jp/opendata100</a:t>
            </a:r>
            <a:endParaRPr kumimoji="1" lang="ja-JP" altLang="en-US" sz="1400" dirty="0"/>
          </a:p>
        </p:txBody>
      </p:sp>
      <p:sp>
        <p:nvSpPr>
          <p:cNvPr id="31" name="タイトル 1">
            <a:extLst>
              <a:ext uri="{FF2B5EF4-FFF2-40B4-BE49-F238E27FC236}">
                <a16:creationId xmlns:a16="http://schemas.microsoft.com/office/drawing/2014/main" id="{235F55B7-C860-403D-AC59-75DCC7BDBC67}"/>
              </a:ext>
            </a:extLst>
          </p:cNvPr>
          <p:cNvSpPr>
            <a:spLocks noGrp="1"/>
          </p:cNvSpPr>
          <p:nvPr>
            <p:ph type="title"/>
          </p:nvPr>
        </p:nvSpPr>
        <p:spPr>
          <a:xfrm>
            <a:off x="251520" y="313813"/>
            <a:ext cx="8712968" cy="424732"/>
          </a:xfrm>
        </p:spPr>
        <p:txBody>
          <a:bodyPr/>
          <a:lstStyle/>
          <a:p>
            <a:r>
              <a:rPr lang="en-US" altLang="ja-JP" dirty="0">
                <a:latin typeface="+mn-ea"/>
                <a:cs typeface="Meiryo UI" panose="020B0604030504040204" pitchFamily="50" charset="-128"/>
              </a:rPr>
              <a:t>15.</a:t>
            </a:r>
            <a:r>
              <a:rPr lang="ja-JP" altLang="en-US">
                <a:latin typeface="+mn-ea"/>
                <a:cs typeface="Meiryo UI" panose="020B0604030504040204" pitchFamily="50" charset="-128"/>
              </a:rPr>
              <a:t>セーフティマップ（本田技研工業株式会社）</a:t>
            </a:r>
            <a:endParaRPr kumimoji="1" lang="ja-JP" altLang="en-US" dirty="0">
              <a:latin typeface="+mn-ea"/>
              <a:ea typeface="+mn-ea"/>
            </a:endParaRPr>
          </a:p>
        </p:txBody>
      </p:sp>
      <p:sp>
        <p:nvSpPr>
          <p:cNvPr id="35" name="タイトル 1">
            <a:extLst>
              <a:ext uri="{FF2B5EF4-FFF2-40B4-BE49-F238E27FC236}">
                <a16:creationId xmlns:a16="http://schemas.microsoft.com/office/drawing/2014/main" id="{E3E11E33-F78D-43F8-B0A1-41867A41D84A}"/>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spTree>
    <p:extLst>
      <p:ext uri="{BB962C8B-B14F-4D97-AF65-F5344CB8AC3E}">
        <p14:creationId xmlns:p14="http://schemas.microsoft.com/office/powerpoint/2010/main" val="16535844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16</a:t>
            </a:fld>
            <a:endParaRPr kumimoji="1" lang="ja-JP" altLang="en-US"/>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6" y="1051800"/>
            <a:ext cx="8502531" cy="97475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静岡市内の道路を対象に、災害や工事による通行止めなどの規制情報をリアルタイムに提供。</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静岡市の道路通行規制情報等</a:t>
            </a:r>
            <a:endParaRPr lang="en-US" altLang="ja-JP" sz="1600" dirty="0">
              <a:solidFill>
                <a:schemeClr val="tx1"/>
              </a:solidFill>
              <a:latin typeface="+mn-ea"/>
              <a:cs typeface="Meiryo UI" panose="020B0604030504040204" pitchFamily="50" charset="-128"/>
            </a:endParaRP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a:t>
            </a:r>
            <a:r>
              <a:rPr lang="en-US" altLang="ja-JP" sz="1600" dirty="0" err="1">
                <a:solidFill>
                  <a:schemeClr val="tx1"/>
                </a:solidFill>
                <a:latin typeface="+mn-ea"/>
                <a:cs typeface="Meiryo UI" panose="020B0604030504040204" pitchFamily="50" charset="-128"/>
              </a:rPr>
              <a:t>GeoJSON</a:t>
            </a:r>
            <a:r>
              <a:rPr lang="ja-JP" altLang="en-US" sz="1600" dirty="0">
                <a:solidFill>
                  <a:schemeClr val="tx1"/>
                </a:solidFill>
                <a:latin typeface="+mn-ea"/>
                <a:cs typeface="Meiryo UI" panose="020B0604030504040204" pitchFamily="50" charset="-128"/>
              </a:rPr>
              <a:t>・</a:t>
            </a:r>
            <a:r>
              <a:rPr lang="en-US" altLang="ja-JP" sz="1600" dirty="0">
                <a:solidFill>
                  <a:schemeClr val="tx1"/>
                </a:solidFill>
                <a:latin typeface="+mn-ea"/>
                <a:cs typeface="Meiryo UI" panose="020B0604030504040204" pitchFamily="50" charset="-128"/>
              </a:rPr>
              <a:t>Shape</a:t>
            </a:r>
            <a:r>
              <a:rPr lang="ja-JP" altLang="en-US" sz="1600" dirty="0">
                <a:solidFill>
                  <a:schemeClr val="tx1"/>
                </a:solidFill>
                <a:latin typeface="+mn-ea"/>
                <a:cs typeface="Meiryo UI" panose="020B0604030504040204" pitchFamily="50" charset="-128"/>
              </a:rPr>
              <a:t>・</a:t>
            </a:r>
            <a:r>
              <a:rPr lang="en-US" altLang="ja-JP" sz="1600" dirty="0" err="1">
                <a:solidFill>
                  <a:schemeClr val="tx1"/>
                </a:solidFill>
                <a:latin typeface="+mn-ea"/>
                <a:cs typeface="Meiryo UI" panose="020B0604030504040204" pitchFamily="50" charset="-128"/>
              </a:rPr>
              <a:t>WebAPI</a:t>
            </a:r>
            <a:endParaRPr lang="en-US" altLang="ja-JP" sz="1600" dirty="0">
              <a:solidFill>
                <a:schemeClr val="tx1"/>
              </a:solidFill>
              <a:latin typeface="+mn-ea"/>
              <a:cs typeface="Meiryo UI" panose="020B0604030504040204" pitchFamily="50" charset="-128"/>
            </a:endParaRPr>
          </a:p>
        </p:txBody>
      </p:sp>
      <p:sp>
        <p:nvSpPr>
          <p:cNvPr id="18" name="角丸四角形 96">
            <a:extLst>
              <a:ext uri="{FF2B5EF4-FFF2-40B4-BE49-F238E27FC236}">
                <a16:creationId xmlns:a16="http://schemas.microsoft.com/office/drawing/2014/main" id="{FAC5A542-29DB-47C7-BFEE-A772EBBB858A}"/>
              </a:ext>
            </a:extLst>
          </p:cNvPr>
          <p:cNvSpPr/>
          <p:nvPr/>
        </p:nvSpPr>
        <p:spPr>
          <a:xfrm>
            <a:off x="4636922" y="4531560"/>
            <a:ext cx="4296783" cy="1698724"/>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19" name="片側の 2 つの角を丸めた四角形 97">
            <a:extLst>
              <a:ext uri="{FF2B5EF4-FFF2-40B4-BE49-F238E27FC236}">
                <a16:creationId xmlns:a16="http://schemas.microsoft.com/office/drawing/2014/main" id="{24282294-7B3B-4102-9F4A-E12FB2B5BC9C}"/>
              </a:ext>
            </a:extLst>
          </p:cNvPr>
          <p:cNvSpPr/>
          <p:nvPr/>
        </p:nvSpPr>
        <p:spPr>
          <a:xfrm>
            <a:off x="4636922" y="4531560"/>
            <a:ext cx="4296783" cy="431183"/>
          </a:xfrm>
          <a:prstGeom prst="round2SameRect">
            <a:avLst>
              <a:gd name="adj1" fmla="val 40827"/>
              <a:gd name="adj2" fmla="val 0"/>
            </a:avLst>
          </a:prstGeom>
          <a:solidFill>
            <a:schemeClr val="accent1"/>
          </a:solid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0" name="下矢印 98">
            <a:extLst>
              <a:ext uri="{FF2B5EF4-FFF2-40B4-BE49-F238E27FC236}">
                <a16:creationId xmlns:a16="http://schemas.microsoft.com/office/drawing/2014/main" id="{BAECF56C-38E5-4419-8FE5-7D36397BBFDF}"/>
              </a:ext>
            </a:extLst>
          </p:cNvPr>
          <p:cNvSpPr/>
          <p:nvPr/>
        </p:nvSpPr>
        <p:spPr>
          <a:xfrm>
            <a:off x="6619774" y="4149109"/>
            <a:ext cx="341958" cy="339480"/>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2" name="テキスト ボックス 100">
            <a:extLst>
              <a:ext uri="{FF2B5EF4-FFF2-40B4-BE49-F238E27FC236}">
                <a16:creationId xmlns:a16="http://schemas.microsoft.com/office/drawing/2014/main" id="{6B4CA69E-EF00-4818-8D8C-B77CC670C3F2}"/>
              </a:ext>
            </a:extLst>
          </p:cNvPr>
          <p:cNvSpPr txBox="1"/>
          <p:nvPr/>
        </p:nvSpPr>
        <p:spPr>
          <a:xfrm>
            <a:off x="4806598" y="2576885"/>
            <a:ext cx="2749471" cy="369332"/>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ja-JP" altLang="en-US" dirty="0">
                <a:solidFill>
                  <a:schemeClr val="accent1"/>
                </a:solidFill>
                <a:latin typeface="+mn-ea"/>
                <a:cs typeface="小塚ゴシック Pr6N M"/>
              </a:rPr>
              <a:t>しずみ</a:t>
            </a:r>
            <a:r>
              <a:rPr lang="ja-JP" altLang="en-US" dirty="0" err="1">
                <a:solidFill>
                  <a:schemeClr val="accent1"/>
                </a:solidFill>
                <a:latin typeface="+mn-ea"/>
                <a:cs typeface="小塚ゴシック Pr6N M"/>
              </a:rPr>
              <a:t>ち</a:t>
            </a:r>
            <a:r>
              <a:rPr lang="en-US" altLang="ja-JP" dirty="0">
                <a:solidFill>
                  <a:schemeClr val="accent1"/>
                </a:solidFill>
                <a:latin typeface="+mn-ea"/>
                <a:cs typeface="小塚ゴシック Pr6N M"/>
              </a:rPr>
              <a:t>info</a:t>
            </a:r>
            <a:r>
              <a:rPr kumimoji="1" lang="en-US" altLang="ja-JP" dirty="0">
                <a:solidFill>
                  <a:schemeClr val="accent1"/>
                </a:solidFill>
                <a:latin typeface="+mn-ea"/>
                <a:cs typeface="小塚ゴシック Pr6N M"/>
              </a:rPr>
              <a:t> </a:t>
            </a:r>
            <a:r>
              <a:rPr kumimoji="1" lang="ja-JP" altLang="en-US" sz="1600" dirty="0">
                <a:solidFill>
                  <a:schemeClr val="accent1"/>
                </a:solidFill>
                <a:latin typeface="+mn-ea"/>
                <a:cs typeface="小塚ゴシック Pr6N M"/>
              </a:rPr>
              <a:t>誕生の</a:t>
            </a:r>
            <a:r>
              <a:rPr kumimoji="1" lang="en-US" altLang="ja-JP" dirty="0">
                <a:solidFill>
                  <a:schemeClr val="accent1"/>
                </a:solidFill>
                <a:latin typeface="+mn-ea"/>
                <a:cs typeface="小塚ゴシック Pr6N M"/>
              </a:rPr>
              <a:t> </a:t>
            </a:r>
            <a:r>
              <a:rPr kumimoji="1" lang="ja-JP" altLang="en-US" dirty="0">
                <a:solidFill>
                  <a:schemeClr val="accent1"/>
                </a:solidFill>
                <a:latin typeface="+mn-ea"/>
                <a:cs typeface="小塚ゴシック Pr6N M"/>
              </a:rPr>
              <a:t>キッカケ</a:t>
            </a:r>
          </a:p>
        </p:txBody>
      </p:sp>
      <p:sp>
        <p:nvSpPr>
          <p:cNvPr id="28" name="テキスト ボックス 101">
            <a:extLst>
              <a:ext uri="{FF2B5EF4-FFF2-40B4-BE49-F238E27FC236}">
                <a16:creationId xmlns:a16="http://schemas.microsoft.com/office/drawing/2014/main" id="{12E399B4-9197-486B-A312-0129E7968E89}"/>
              </a:ext>
            </a:extLst>
          </p:cNvPr>
          <p:cNvSpPr txBox="1"/>
          <p:nvPr/>
        </p:nvSpPr>
        <p:spPr>
          <a:xfrm>
            <a:off x="4672883" y="2884847"/>
            <a:ext cx="4249141" cy="1200329"/>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しずみ</a:t>
            </a:r>
            <a:r>
              <a:rPr lang="ja-JP" altLang="en-US" sz="1200" dirty="0" err="1">
                <a:latin typeface="+mn-ea"/>
                <a:cs typeface="小塚ゴシック Pr6N L"/>
              </a:rPr>
              <a:t>ち</a:t>
            </a:r>
            <a:r>
              <a:rPr lang="en-US" altLang="ja-JP" sz="1200" dirty="0">
                <a:latin typeface="+mn-ea"/>
                <a:cs typeface="小塚ゴシック Pr6N L"/>
              </a:rPr>
              <a:t>info</a:t>
            </a:r>
            <a:r>
              <a:rPr lang="ja-JP" altLang="en-US" sz="1200" dirty="0">
                <a:latin typeface="+mn-ea"/>
                <a:cs typeface="小塚ゴシック Pr6N L"/>
              </a:rPr>
              <a:t>は災害が発生したときに、どうしたら通行止めなどの規制情報をより多くの人に伝えられるかといった問題を解決するために開発されました。</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ただし、公開サイトでは見に来てくれた人にしか情報が伝わりません。将来的にナビなどで規制情報が表示できることも考え、</a:t>
            </a:r>
            <a:r>
              <a:rPr lang="en-US" altLang="ja-JP" sz="1200" dirty="0" err="1">
                <a:latin typeface="+mn-ea"/>
                <a:cs typeface="小塚ゴシック Pr6N L"/>
              </a:rPr>
              <a:t>WebAPI</a:t>
            </a:r>
            <a:r>
              <a:rPr lang="ja-JP" altLang="en-US" sz="1200" dirty="0">
                <a:latin typeface="+mn-ea"/>
                <a:cs typeface="小塚ゴシック Pr6N L"/>
              </a:rPr>
              <a:t>によるオープンデータ提供を開始しました。</a:t>
            </a:r>
            <a:endParaRPr lang="en-US" altLang="ja-JP" sz="1200" dirty="0">
              <a:latin typeface="+mn-ea"/>
              <a:cs typeface="小塚ゴシック Pr6N L"/>
            </a:endParaRPr>
          </a:p>
        </p:txBody>
      </p:sp>
      <p:sp>
        <p:nvSpPr>
          <p:cNvPr id="38" name="テキスト ボックス 103">
            <a:extLst>
              <a:ext uri="{FF2B5EF4-FFF2-40B4-BE49-F238E27FC236}">
                <a16:creationId xmlns:a16="http://schemas.microsoft.com/office/drawing/2014/main" id="{325AB626-7D2C-4638-A9CA-7E114BF345B3}"/>
              </a:ext>
            </a:extLst>
          </p:cNvPr>
          <p:cNvSpPr txBox="1"/>
          <p:nvPr/>
        </p:nvSpPr>
        <p:spPr>
          <a:xfrm>
            <a:off x="4740263" y="4596266"/>
            <a:ext cx="2929007" cy="369332"/>
          </a:xfrm>
          <a:prstGeom prst="rect">
            <a:avLst/>
          </a:prstGeom>
          <a:solidFill>
            <a:schemeClr val="accent1"/>
          </a:solid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しずみ</a:t>
            </a:r>
            <a:r>
              <a:rPr kumimoji="1" lang="ja-JP" altLang="en-US" sz="1800" b="0" i="0" u="none" strike="noStrike" kern="1200" cap="none" spc="0" normalizeH="0" baseline="0" noProof="0" dirty="0" err="1">
                <a:ln>
                  <a:noFill/>
                </a:ln>
                <a:solidFill>
                  <a:sysClr val="window" lastClr="FFFFFF"/>
                </a:solidFill>
                <a:effectLst/>
                <a:uLnTx/>
                <a:uFillTx/>
                <a:latin typeface="+mn-ea"/>
                <a:cs typeface="小塚ゴシック Pr6N M"/>
              </a:rPr>
              <a:t>ち</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info </a:t>
            </a:r>
            <a:r>
              <a:rPr kumimoji="1" lang="ja-JP" altLang="en-US" sz="1600" b="0" i="0" u="none" strike="noStrike" kern="1200" cap="none" spc="0" normalizeH="0" baseline="0" noProof="0" dirty="0">
                <a:ln>
                  <a:noFill/>
                </a:ln>
                <a:solidFill>
                  <a:sysClr val="window" lastClr="FFFFFF"/>
                </a:solidFill>
                <a:effectLst/>
                <a:uLnTx/>
                <a:uFillTx/>
                <a:latin typeface="+mn-ea"/>
                <a:cs typeface="小塚ゴシック Pr6N M"/>
              </a:rPr>
              <a:t>でこう</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変わった！</a:t>
            </a:r>
          </a:p>
        </p:txBody>
      </p:sp>
      <p:sp>
        <p:nvSpPr>
          <p:cNvPr id="39" name="角丸四角形 37">
            <a:extLst>
              <a:ext uri="{FF2B5EF4-FFF2-40B4-BE49-F238E27FC236}">
                <a16:creationId xmlns:a16="http://schemas.microsoft.com/office/drawing/2014/main" id="{D224BAC4-19D9-45DC-9F55-B042D62CB5D1}"/>
              </a:ext>
            </a:extLst>
          </p:cNvPr>
          <p:cNvSpPr/>
          <p:nvPr/>
        </p:nvSpPr>
        <p:spPr>
          <a:xfrm>
            <a:off x="4655047" y="2507228"/>
            <a:ext cx="4296783" cy="1577355"/>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pic>
        <p:nvPicPr>
          <p:cNvPr id="40" name="Picture 2">
            <a:extLst>
              <a:ext uri="{FF2B5EF4-FFF2-40B4-BE49-F238E27FC236}">
                <a16:creationId xmlns:a16="http://schemas.microsoft.com/office/drawing/2014/main" id="{C4066067-95AA-4BEE-983D-65285CC9B15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1976" y="2436072"/>
            <a:ext cx="4133988" cy="1850711"/>
          </a:xfrm>
          <a:prstGeom prst="rect">
            <a:avLst/>
          </a:prstGeom>
          <a:noFill/>
          <a:ln w="9525">
            <a:solidFill>
              <a:sysClr val="windowText" lastClr="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 name="テキスト ボックス 38">
            <a:extLst>
              <a:ext uri="{FF2B5EF4-FFF2-40B4-BE49-F238E27FC236}">
                <a16:creationId xmlns:a16="http://schemas.microsoft.com/office/drawing/2014/main" id="{B41B7D07-A162-43AF-8401-A667ACB88D4A}"/>
              </a:ext>
            </a:extLst>
          </p:cNvPr>
          <p:cNvSpPr txBox="1"/>
          <p:nvPr/>
        </p:nvSpPr>
        <p:spPr>
          <a:xfrm>
            <a:off x="142887" y="3942368"/>
            <a:ext cx="4425615" cy="400110"/>
          </a:xfrm>
          <a:prstGeom prst="rect">
            <a:avLst/>
          </a:prstGeom>
          <a:solidFill>
            <a:sysClr val="window" lastClr="FFFFFF">
              <a:alpha val="75000"/>
            </a:sysClr>
          </a:solid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ysClr val="windowText" lastClr="000000"/>
                </a:solidFill>
                <a:effectLst/>
                <a:uLnTx/>
                <a:uFillTx/>
                <a:latin typeface="+mn-ea"/>
                <a:cs typeface="小塚ゴシック Pr6N L"/>
              </a:rPr>
              <a:t>【</a:t>
            </a:r>
            <a:r>
              <a:rPr kumimoji="1" lang="ja-JP" altLang="en-US" sz="1200" b="0" i="0" u="none" strike="noStrike" kern="1200" cap="none" spc="0" normalizeH="0" baseline="0" noProof="0" dirty="0">
                <a:ln>
                  <a:noFill/>
                </a:ln>
                <a:solidFill>
                  <a:sysClr val="windowText" lastClr="000000"/>
                </a:solidFill>
                <a:effectLst/>
                <a:uLnTx/>
                <a:uFillTx/>
                <a:latin typeface="+mn-ea"/>
                <a:cs typeface="小塚ゴシック Pr6N L"/>
              </a:rPr>
              <a:t>しずみ</a:t>
            </a:r>
            <a:r>
              <a:rPr kumimoji="1" lang="ja-JP" altLang="en-US" sz="1200" b="0" i="0" u="none" strike="noStrike" kern="1200" cap="none" spc="0" normalizeH="0" baseline="0" noProof="0" dirty="0" err="1">
                <a:ln>
                  <a:noFill/>
                </a:ln>
                <a:solidFill>
                  <a:sysClr val="windowText" lastClr="000000"/>
                </a:solidFill>
                <a:effectLst/>
                <a:uLnTx/>
                <a:uFillTx/>
                <a:latin typeface="+mn-ea"/>
                <a:cs typeface="小塚ゴシック Pr6N L"/>
              </a:rPr>
              <a:t>ち</a:t>
            </a:r>
            <a:r>
              <a:rPr kumimoji="1" lang="en-US" altLang="ja-JP" sz="1200" b="0" i="0" u="none" strike="noStrike" kern="1200" cap="none" spc="0" normalizeH="0" baseline="0" noProof="0" dirty="0">
                <a:ln>
                  <a:noFill/>
                </a:ln>
                <a:solidFill>
                  <a:sysClr val="windowText" lastClr="000000"/>
                </a:solidFill>
                <a:effectLst/>
                <a:uLnTx/>
                <a:uFillTx/>
                <a:latin typeface="+mn-ea"/>
                <a:cs typeface="小塚ゴシック Pr6N L"/>
              </a:rPr>
              <a:t>info</a:t>
            </a:r>
            <a:r>
              <a:rPr kumimoji="1" lang="ja-JP" altLang="en-US" sz="1200" b="0" i="0" u="none" strike="noStrike" kern="1200" cap="none" spc="0" normalizeH="0" baseline="0" noProof="0" dirty="0">
                <a:ln>
                  <a:noFill/>
                </a:ln>
                <a:solidFill>
                  <a:sysClr val="windowText" lastClr="000000"/>
                </a:solidFill>
                <a:effectLst/>
                <a:uLnTx/>
                <a:uFillTx/>
                <a:latin typeface="+mn-ea"/>
                <a:cs typeface="小塚ゴシック Pr6N L"/>
              </a:rPr>
              <a:t>一般公開サイト</a:t>
            </a:r>
            <a:r>
              <a:rPr kumimoji="1" lang="en-US" altLang="ja-JP" sz="1200" b="0" i="0" u="none" strike="noStrike" kern="1200" cap="none" spc="0" normalizeH="0" baseline="0" noProof="0" dirty="0">
                <a:ln>
                  <a:noFill/>
                </a:ln>
                <a:solidFill>
                  <a:sysClr val="windowText" lastClr="000000"/>
                </a:solidFill>
                <a:effectLst/>
                <a:uLnTx/>
                <a:uFillTx/>
                <a:latin typeface="+mn-ea"/>
                <a:cs typeface="小塚ゴシック Pr6N L"/>
              </a:rPr>
              <a:t>】</a:t>
            </a:r>
            <a:r>
              <a:rPr kumimoji="1" lang="ja-JP" altLang="en-US" sz="1200" b="0" i="0" u="none" strike="noStrike" kern="1200" cap="none" spc="0" normalizeH="0" baseline="0" noProof="0" dirty="0">
                <a:ln>
                  <a:noFill/>
                </a:ln>
                <a:solidFill>
                  <a:sysClr val="windowText" lastClr="000000"/>
                </a:solidFill>
                <a:effectLst/>
                <a:uLnTx/>
                <a:uFillTx/>
                <a:latin typeface="+mn-ea"/>
                <a:cs typeface="小塚ゴシック Pr6N L"/>
              </a:rPr>
              <a:t>　</a:t>
            </a:r>
            <a:endParaRPr lang="en-US" altLang="ja-JP" sz="1100" dirty="0">
              <a:solidFill>
                <a:sysClr val="windowText" lastClr="000000"/>
              </a:solidFill>
              <a:latin typeface="+mn-ea"/>
              <a:cs typeface="小塚ゴシック Pr6N L"/>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ysClr val="windowText" lastClr="000000"/>
                </a:solidFill>
                <a:effectLst/>
                <a:uLnTx/>
                <a:uFillTx/>
                <a:latin typeface="+mn-ea"/>
                <a:cs typeface="+mn-cs"/>
              </a:rPr>
              <a:t>Ⓒ　</a:t>
            </a:r>
            <a:r>
              <a:rPr kumimoji="1" lang="en-US" altLang="ja-JP" sz="800" b="0" i="0" u="none" strike="noStrike" kern="1200" cap="none" spc="0" normalizeH="0" baseline="0" noProof="0" dirty="0">
                <a:ln>
                  <a:noFill/>
                </a:ln>
                <a:solidFill>
                  <a:sysClr val="windowText" lastClr="000000"/>
                </a:solidFill>
                <a:effectLst/>
                <a:uLnTx/>
                <a:uFillTx/>
                <a:latin typeface="+mn-ea"/>
                <a:cs typeface="+mn-cs"/>
              </a:rPr>
              <a:t>Google</a:t>
            </a:r>
            <a:r>
              <a:rPr kumimoji="1" lang="ja-JP" altLang="en-US" sz="800" b="0" i="0" u="none" strike="noStrike" kern="1200" cap="none" spc="0" normalizeH="0" baseline="0" noProof="0" dirty="0">
                <a:ln>
                  <a:noFill/>
                </a:ln>
                <a:solidFill>
                  <a:sysClr val="windowText" lastClr="000000"/>
                </a:solidFill>
                <a:effectLst/>
                <a:uLnTx/>
                <a:uFillTx/>
                <a:latin typeface="+mn-ea"/>
                <a:cs typeface="+mn-cs"/>
              </a:rPr>
              <a:t>　Ⓒ　</a:t>
            </a:r>
            <a:r>
              <a:rPr kumimoji="1" lang="en-US" altLang="ja-JP" sz="800" b="0" i="0" u="none" strike="noStrike" kern="1200" cap="none" spc="0" normalizeH="0" baseline="0" noProof="0" dirty="0">
                <a:ln>
                  <a:noFill/>
                </a:ln>
                <a:solidFill>
                  <a:sysClr val="windowText" lastClr="000000"/>
                </a:solidFill>
                <a:effectLst/>
                <a:uLnTx/>
                <a:uFillTx/>
                <a:latin typeface="+mn-ea"/>
                <a:cs typeface="+mn-cs"/>
              </a:rPr>
              <a:t>2016 ZENRIN CO,LTD(Z16KC</a:t>
            </a:r>
            <a:r>
              <a:rPr kumimoji="1" lang="ja-JP" altLang="en-US" sz="800" b="0" i="0" u="none" strike="noStrike" kern="1200" cap="none" spc="0" normalizeH="0" baseline="0" noProof="0" dirty="0">
                <a:ln>
                  <a:noFill/>
                </a:ln>
                <a:solidFill>
                  <a:sysClr val="windowText" lastClr="000000"/>
                </a:solidFill>
                <a:effectLst/>
                <a:uLnTx/>
                <a:uFillTx/>
                <a:latin typeface="+mn-ea"/>
                <a:cs typeface="+mn-cs"/>
              </a:rPr>
              <a:t>第</a:t>
            </a:r>
            <a:r>
              <a:rPr kumimoji="1" lang="en-US" altLang="ja-JP" sz="800" b="0" i="0" u="none" strike="noStrike" kern="1200" cap="none" spc="0" normalizeH="0" baseline="0" noProof="0" dirty="0">
                <a:ln>
                  <a:noFill/>
                </a:ln>
                <a:solidFill>
                  <a:sysClr val="windowText" lastClr="000000"/>
                </a:solidFill>
                <a:effectLst/>
                <a:uLnTx/>
                <a:uFillTx/>
                <a:latin typeface="+mn-ea"/>
                <a:cs typeface="+mn-cs"/>
              </a:rPr>
              <a:t>464</a:t>
            </a:r>
            <a:r>
              <a:rPr kumimoji="1" lang="ja-JP" altLang="en-US" sz="800" b="0" i="0" u="none" strike="noStrike" kern="1200" cap="none" spc="0" normalizeH="0" baseline="0" noProof="0" dirty="0">
                <a:ln>
                  <a:noFill/>
                </a:ln>
                <a:solidFill>
                  <a:sysClr val="windowText" lastClr="000000"/>
                </a:solidFill>
                <a:effectLst/>
                <a:uLnTx/>
                <a:uFillTx/>
                <a:latin typeface="+mn-ea"/>
                <a:cs typeface="+mn-cs"/>
              </a:rPr>
              <a:t>号）</a:t>
            </a:r>
            <a:endParaRPr kumimoji="1" lang="en-US" altLang="ja-JP" sz="800" b="0" i="0" u="none" strike="noStrike" kern="1200" cap="none" spc="0" normalizeH="0" baseline="0" noProof="0" dirty="0">
              <a:ln>
                <a:noFill/>
              </a:ln>
              <a:solidFill>
                <a:sysClr val="windowText" lastClr="000000"/>
              </a:solidFill>
              <a:effectLst/>
              <a:uLnTx/>
              <a:uFillTx/>
              <a:latin typeface="+mn-ea"/>
              <a:cs typeface="+mn-cs"/>
            </a:endParaRPr>
          </a:p>
        </p:txBody>
      </p:sp>
      <p:pic>
        <p:nvPicPr>
          <p:cNvPr id="42" name="Picture 17">
            <a:extLst>
              <a:ext uri="{FF2B5EF4-FFF2-40B4-BE49-F238E27FC236}">
                <a16:creationId xmlns:a16="http://schemas.microsoft.com/office/drawing/2014/main" id="{03A20E68-E649-4E51-8DE4-5E97FA468147}"/>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200694" y="4494491"/>
            <a:ext cx="2750100" cy="1480569"/>
          </a:xfrm>
          <a:prstGeom prst="rect">
            <a:avLst/>
          </a:prstGeom>
          <a:noFill/>
          <a:ln w="9525">
            <a:solidFill>
              <a:sysClr val="windowText" lastClr="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43" name="テキスト ボックス 49">
            <a:extLst>
              <a:ext uri="{FF2B5EF4-FFF2-40B4-BE49-F238E27FC236}">
                <a16:creationId xmlns:a16="http://schemas.microsoft.com/office/drawing/2014/main" id="{0BF7B6D9-3E21-46BD-A2AD-2D79B2BD6AD8}"/>
              </a:ext>
            </a:extLst>
          </p:cNvPr>
          <p:cNvSpPr txBox="1"/>
          <p:nvPr/>
        </p:nvSpPr>
        <p:spPr>
          <a:xfrm>
            <a:off x="2951837" y="4438796"/>
            <a:ext cx="1483291" cy="1631216"/>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ja-JP" altLang="en-US" sz="1000" dirty="0">
                <a:latin typeface="+mn-ea"/>
                <a:cs typeface="小塚ゴシック Pr6N L"/>
              </a:rPr>
              <a:t>しずみ</a:t>
            </a:r>
            <a:r>
              <a:rPr lang="ja-JP" altLang="en-US" sz="1000" dirty="0" err="1">
                <a:latin typeface="+mn-ea"/>
                <a:cs typeface="小塚ゴシック Pr6N L"/>
              </a:rPr>
              <a:t>ち</a:t>
            </a:r>
            <a:r>
              <a:rPr lang="en-US" altLang="ja-JP" sz="1000" dirty="0">
                <a:latin typeface="+mn-ea"/>
                <a:cs typeface="小塚ゴシック Pr6N L"/>
              </a:rPr>
              <a:t>info</a:t>
            </a:r>
            <a:r>
              <a:rPr lang="ja-JP" altLang="en-US" sz="1000" dirty="0">
                <a:latin typeface="+mn-ea"/>
                <a:cs typeface="小塚ゴシック Pr6N L"/>
              </a:rPr>
              <a:t>の</a:t>
            </a:r>
            <a:r>
              <a:rPr lang="en-US" altLang="ja-JP" sz="1000" dirty="0" err="1">
                <a:latin typeface="+mn-ea"/>
                <a:cs typeface="小塚ゴシック Pr6N L"/>
              </a:rPr>
              <a:t>WebAPI</a:t>
            </a:r>
            <a:r>
              <a:rPr lang="ja-JP" altLang="en-US" sz="1000" dirty="0">
                <a:latin typeface="+mn-ea"/>
                <a:cs typeface="小塚ゴシック Pr6N L"/>
              </a:rPr>
              <a:t>提供の規制情報をもとに、リアルタイムにルート探索するナビアプリの試作開発状況</a:t>
            </a:r>
            <a:endParaRPr lang="en-US" altLang="ja-JP" sz="1000" dirty="0">
              <a:latin typeface="+mn-ea"/>
              <a:cs typeface="小塚ゴシック Pr6N L"/>
            </a:endParaRPr>
          </a:p>
          <a:p>
            <a:r>
              <a:rPr lang="ja-JP" altLang="en-US" sz="1000" dirty="0">
                <a:latin typeface="+mn-ea"/>
                <a:cs typeface="小塚ゴシック Pr6N L"/>
              </a:rPr>
              <a:t>自治体からの規制情報を回避してルート探索することに成功。将来的にはナビや自動運転への活用の可能性を見いだせた研究。</a:t>
            </a:r>
            <a:endParaRPr lang="en-US" altLang="ja-JP" sz="1000" dirty="0">
              <a:latin typeface="+mn-ea"/>
              <a:cs typeface="小塚ゴシック Pr6N L"/>
            </a:endParaRPr>
          </a:p>
        </p:txBody>
      </p:sp>
      <p:sp>
        <p:nvSpPr>
          <p:cNvPr id="44" name="テキスト ボックス 50">
            <a:extLst>
              <a:ext uri="{FF2B5EF4-FFF2-40B4-BE49-F238E27FC236}">
                <a16:creationId xmlns:a16="http://schemas.microsoft.com/office/drawing/2014/main" id="{12EB32D5-4256-49BD-AAE7-16311407F4B9}"/>
              </a:ext>
            </a:extLst>
          </p:cNvPr>
          <p:cNvSpPr txBox="1"/>
          <p:nvPr/>
        </p:nvSpPr>
        <p:spPr>
          <a:xfrm>
            <a:off x="189227" y="5734229"/>
            <a:ext cx="2870605" cy="276999"/>
          </a:xfrm>
          <a:prstGeom prst="rect">
            <a:avLst/>
          </a:prstGeom>
          <a:solidFill>
            <a:sysClr val="window" lastClr="FFFFFF">
              <a:alpha val="75000"/>
            </a:sysClr>
          </a:solid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Ⓒトヨタ</a:t>
            </a:r>
            <a:r>
              <a:rPr kumimoji="1" lang="en-US" altLang="ja-JP" sz="1200" b="0" i="0" u="none" strike="noStrike" kern="1200" cap="none" spc="0" normalizeH="0" baseline="0" noProof="0" dirty="0">
                <a:ln>
                  <a:noFill/>
                </a:ln>
                <a:solidFill>
                  <a:sysClr val="windowText" lastClr="000000"/>
                </a:solidFill>
                <a:effectLst/>
                <a:uLnTx/>
                <a:uFillTx/>
                <a:latin typeface="+mn-ea"/>
                <a:cs typeface="+mn-cs"/>
              </a:rPr>
              <a:t>IT</a:t>
            </a: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開発センター　Ⓒゼンリンデータコム</a:t>
            </a:r>
            <a:endParaRPr kumimoji="1" lang="en-US" altLang="ja-JP" sz="1200" b="0" i="0" u="none" strike="noStrike" kern="1200" cap="none" spc="0" normalizeH="0" baseline="0" noProof="0" dirty="0">
              <a:ln>
                <a:noFill/>
              </a:ln>
              <a:solidFill>
                <a:sysClr val="windowText" lastClr="000000"/>
              </a:solidFill>
              <a:effectLst/>
              <a:uLnTx/>
              <a:uFillTx/>
              <a:latin typeface="+mn-ea"/>
              <a:cs typeface="+mn-cs"/>
            </a:endParaRPr>
          </a:p>
        </p:txBody>
      </p:sp>
      <p:sp>
        <p:nvSpPr>
          <p:cNvPr id="45" name="テキスト ボックス 104">
            <a:extLst>
              <a:ext uri="{FF2B5EF4-FFF2-40B4-BE49-F238E27FC236}">
                <a16:creationId xmlns:a16="http://schemas.microsoft.com/office/drawing/2014/main" id="{21A5F4AD-5A36-4143-A82B-82FF5D7F4EE2}"/>
              </a:ext>
            </a:extLst>
          </p:cNvPr>
          <p:cNvSpPr txBox="1"/>
          <p:nvPr/>
        </p:nvSpPr>
        <p:spPr>
          <a:xfrm>
            <a:off x="4653021" y="5048396"/>
            <a:ext cx="4349268" cy="1384995"/>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リアルタイムに提供される道路規制情報を地図上でビジュアル的に</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確認できるようになりました。災害時には、現場からの情報をもとに</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通行可否情報を把握できます。</a:t>
            </a:r>
            <a:endParaRPr lang="en-US" altLang="ja-JP" sz="1200" dirty="0">
              <a:latin typeface="+mn-ea"/>
              <a:cs typeface="小塚ゴシック Pr6N L"/>
            </a:endParaRPr>
          </a:p>
          <a:p>
            <a:endParaRPr lang="en-US" altLang="ja-JP" sz="1200" dirty="0">
              <a:latin typeface="+mn-ea"/>
              <a:cs typeface="小塚ゴシック Pr6N L"/>
            </a:endParaRPr>
          </a:p>
          <a:p>
            <a:pPr marL="171450" indent="-171450">
              <a:buFont typeface="Wingdings" charset="2"/>
              <a:buChar char="l"/>
            </a:pPr>
            <a:r>
              <a:rPr lang="en-US" altLang="ja-JP" sz="1200" dirty="0">
                <a:latin typeface="+mn-ea"/>
                <a:cs typeface="小塚ゴシック Pr6N L"/>
              </a:rPr>
              <a:t>Web API</a:t>
            </a:r>
            <a:r>
              <a:rPr lang="ja-JP" altLang="en-US" sz="1200" dirty="0">
                <a:latin typeface="+mn-ea"/>
                <a:cs typeface="小塚ゴシック Pr6N L"/>
              </a:rPr>
              <a:t>を通じて規制情報や災害情報がオープンデータとして</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提供され、アプリケーションなどで自由に利用できるようになりました。</a:t>
            </a:r>
            <a:endParaRPr lang="en-US" altLang="ja-JP" sz="1200" dirty="0">
              <a:latin typeface="+mn-ea"/>
              <a:cs typeface="小塚ゴシック Pr6N L"/>
            </a:endParaRPr>
          </a:p>
          <a:p>
            <a:endParaRPr lang="en-US" altLang="ja-JP" sz="1200" dirty="0">
              <a:latin typeface="+mn-ea"/>
              <a:cs typeface="小塚ゴシック Pr6N L"/>
            </a:endParaRPr>
          </a:p>
        </p:txBody>
      </p:sp>
      <p:sp>
        <p:nvSpPr>
          <p:cNvPr id="21" name="正方形/長方形 20">
            <a:extLst>
              <a:ext uri="{FF2B5EF4-FFF2-40B4-BE49-F238E27FC236}">
                <a16:creationId xmlns:a16="http://schemas.microsoft.com/office/drawing/2014/main" id="{FAB1F835-7979-4C60-B5BE-E604885B41E1}"/>
              </a:ext>
            </a:extLst>
          </p:cNvPr>
          <p:cNvSpPr/>
          <p:nvPr/>
        </p:nvSpPr>
        <p:spPr>
          <a:xfrm>
            <a:off x="1043608" y="6491897"/>
            <a:ext cx="7733036"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」より「しずみ</a:t>
            </a:r>
            <a:r>
              <a:rPr kumimoji="1" lang="ja-JP" altLang="en-US" sz="1400" dirty="0" err="1"/>
              <a:t>ち</a:t>
            </a:r>
            <a:r>
              <a:rPr kumimoji="1" lang="en-US" altLang="ja-JP" sz="1400" dirty="0"/>
              <a:t>info</a:t>
            </a:r>
            <a:r>
              <a:rPr kumimoji="1" lang="ja-JP" altLang="en-US" sz="1400" dirty="0"/>
              <a:t>」 </a:t>
            </a:r>
            <a:r>
              <a:rPr kumimoji="1" lang="en-US" altLang="ja-JP" sz="1400" dirty="0"/>
              <a:t>https://cio.go.jp/opendata100</a:t>
            </a:r>
            <a:endParaRPr kumimoji="1" lang="ja-JP" altLang="en-US" sz="1400" dirty="0"/>
          </a:p>
        </p:txBody>
      </p:sp>
      <p:sp>
        <p:nvSpPr>
          <p:cNvPr id="23" name="タイトル 1">
            <a:extLst>
              <a:ext uri="{FF2B5EF4-FFF2-40B4-BE49-F238E27FC236}">
                <a16:creationId xmlns:a16="http://schemas.microsoft.com/office/drawing/2014/main" id="{F2F0C32A-77C1-482E-B791-156E898662A6}"/>
              </a:ext>
            </a:extLst>
          </p:cNvPr>
          <p:cNvSpPr>
            <a:spLocks noGrp="1"/>
          </p:cNvSpPr>
          <p:nvPr>
            <p:ph type="title"/>
          </p:nvPr>
        </p:nvSpPr>
        <p:spPr>
          <a:xfrm>
            <a:off x="251520" y="313813"/>
            <a:ext cx="8712968" cy="424732"/>
          </a:xfrm>
        </p:spPr>
        <p:txBody>
          <a:bodyPr/>
          <a:lstStyle/>
          <a:p>
            <a:r>
              <a:rPr lang="en-US" altLang="ja-JP" dirty="0">
                <a:latin typeface="+mn-ea"/>
                <a:cs typeface="Meiryo UI" panose="020B0604030504040204" pitchFamily="50" charset="-128"/>
              </a:rPr>
              <a:t>16.</a:t>
            </a:r>
            <a:r>
              <a:rPr lang="ja-JP" altLang="en-US">
                <a:latin typeface="+mn-ea"/>
                <a:cs typeface="Meiryo UI" panose="020B0604030504040204" pitchFamily="50" charset="-128"/>
              </a:rPr>
              <a:t>しずみち</a:t>
            </a:r>
            <a:r>
              <a:rPr lang="en-US" altLang="ja-JP" dirty="0">
                <a:latin typeface="+mn-ea"/>
                <a:cs typeface="Meiryo UI" panose="020B0604030504040204" pitchFamily="50" charset="-128"/>
              </a:rPr>
              <a:t>info</a:t>
            </a:r>
            <a:r>
              <a:rPr lang="ja-JP" altLang="en-US">
                <a:latin typeface="+mn-ea"/>
                <a:cs typeface="Meiryo UI" panose="020B0604030504040204" pitchFamily="50" charset="-128"/>
              </a:rPr>
              <a:t>（静岡市）</a:t>
            </a:r>
            <a:endParaRPr kumimoji="1" lang="ja-JP" altLang="en-US" dirty="0">
              <a:latin typeface="+mn-ea"/>
              <a:ea typeface="+mn-ea"/>
            </a:endParaRPr>
          </a:p>
        </p:txBody>
      </p:sp>
    </p:spTree>
    <p:extLst>
      <p:ext uri="{BB962C8B-B14F-4D97-AF65-F5344CB8AC3E}">
        <p14:creationId xmlns:p14="http://schemas.microsoft.com/office/powerpoint/2010/main" val="8970999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17</a:t>
            </a:fld>
            <a:endParaRPr kumimoji="1" lang="ja-JP" altLang="en-US"/>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436464" y="1006090"/>
            <a:ext cx="8502531" cy="1045058"/>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日本の地方自治体で初めて地理空間（</a:t>
            </a:r>
            <a:r>
              <a:rPr lang="en-US" altLang="ja-JP" sz="1600" dirty="0">
                <a:solidFill>
                  <a:schemeClr val="tx1"/>
                </a:solidFill>
                <a:latin typeface="+mn-ea"/>
                <a:cs typeface="Meiryo UI" panose="020B0604030504040204" pitchFamily="50" charset="-128"/>
              </a:rPr>
              <a:t>GIS</a:t>
            </a:r>
            <a:r>
              <a:rPr lang="ja-JP" altLang="en-US" sz="1600" dirty="0">
                <a:solidFill>
                  <a:schemeClr val="tx1"/>
                </a:solidFill>
                <a:latin typeface="+mn-ea"/>
                <a:cs typeface="Meiryo UI" panose="020B0604030504040204" pitchFamily="50" charset="-128"/>
              </a:rPr>
              <a:t>）情報をオープンデータとして公開。</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室蘭市オープンデータ・地理空間情報・</a:t>
            </a:r>
            <a:br>
              <a:rPr lang="ja-JP" altLang="en-US" sz="1600" dirty="0">
                <a:solidFill>
                  <a:schemeClr val="tx1"/>
                </a:solidFill>
                <a:latin typeface="+mn-ea"/>
                <a:cs typeface="Meiryo UI" panose="020B0604030504040204" pitchFamily="50" charset="-128"/>
              </a:rPr>
            </a:br>
            <a:r>
              <a:rPr lang="ja-JP" altLang="en-US" sz="1600" dirty="0">
                <a:solidFill>
                  <a:schemeClr val="tx1"/>
                </a:solidFill>
                <a:latin typeface="+mn-ea"/>
                <a:cs typeface="Meiryo UI" panose="020B0604030504040204" pitchFamily="50" charset="-128"/>
              </a:rPr>
              <a:t>				  総務省統計局 平成</a:t>
            </a:r>
            <a:r>
              <a:rPr lang="en-US" altLang="ja-JP" sz="1600" dirty="0">
                <a:solidFill>
                  <a:schemeClr val="tx1"/>
                </a:solidFill>
                <a:latin typeface="+mn-ea"/>
                <a:cs typeface="Meiryo UI" panose="020B0604030504040204" pitchFamily="50" charset="-128"/>
              </a:rPr>
              <a:t>22</a:t>
            </a:r>
            <a:r>
              <a:rPr lang="ja-JP" altLang="en-US" sz="1600" dirty="0">
                <a:solidFill>
                  <a:schemeClr val="tx1"/>
                </a:solidFill>
                <a:latin typeface="+mn-ea"/>
                <a:cs typeface="Meiryo UI" panose="020B0604030504040204" pitchFamily="50" charset="-128"/>
              </a:rPr>
              <a:t>年国勢調査 小地域統計データ</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CSV</a:t>
            </a:r>
            <a:r>
              <a:rPr lang="ja-JP" altLang="en-US" sz="1600" dirty="0">
                <a:solidFill>
                  <a:schemeClr val="tx1"/>
                </a:solidFill>
                <a:latin typeface="+mn-ea"/>
                <a:cs typeface="Meiryo UI" panose="020B0604030504040204" pitchFamily="50" charset="-128"/>
              </a:rPr>
              <a:t>（統計情報）・</a:t>
            </a:r>
            <a:r>
              <a:rPr lang="en-US" altLang="ja-JP" sz="1600" dirty="0">
                <a:solidFill>
                  <a:schemeClr val="tx1"/>
                </a:solidFill>
                <a:latin typeface="+mn-ea"/>
                <a:cs typeface="Meiryo UI" panose="020B0604030504040204" pitchFamily="50" charset="-128"/>
              </a:rPr>
              <a:t>Shape</a:t>
            </a:r>
            <a:r>
              <a:rPr lang="ja-JP" altLang="en-US" sz="1600" dirty="0">
                <a:solidFill>
                  <a:schemeClr val="tx1"/>
                </a:solidFill>
                <a:latin typeface="+mn-ea"/>
                <a:cs typeface="Meiryo UI" panose="020B0604030504040204" pitchFamily="50" charset="-128"/>
              </a:rPr>
              <a:t>（空間情報）ほか</a:t>
            </a:r>
            <a:endParaRPr lang="en-US" altLang="ja-JP" sz="1600" dirty="0">
              <a:solidFill>
                <a:schemeClr val="tx1"/>
              </a:solidFill>
              <a:latin typeface="+mn-ea"/>
              <a:cs typeface="Meiryo UI" panose="020B0604030504040204" pitchFamily="50" charset="-128"/>
            </a:endParaRPr>
          </a:p>
        </p:txBody>
      </p:sp>
      <p:sp>
        <p:nvSpPr>
          <p:cNvPr id="51" name="角丸四角形 79">
            <a:extLst>
              <a:ext uri="{FF2B5EF4-FFF2-40B4-BE49-F238E27FC236}">
                <a16:creationId xmlns:a16="http://schemas.microsoft.com/office/drawing/2014/main" id="{B03411D5-166F-4058-A098-F86D6806C939}"/>
              </a:ext>
            </a:extLst>
          </p:cNvPr>
          <p:cNvSpPr/>
          <p:nvPr/>
        </p:nvSpPr>
        <p:spPr>
          <a:xfrm>
            <a:off x="4597522" y="4565775"/>
            <a:ext cx="4366966" cy="1692768"/>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52" name="片側の 2 つの角を丸めた四角形 31">
            <a:extLst>
              <a:ext uri="{FF2B5EF4-FFF2-40B4-BE49-F238E27FC236}">
                <a16:creationId xmlns:a16="http://schemas.microsoft.com/office/drawing/2014/main" id="{DEDDB811-6329-4F46-9199-FEEB7FD08BAF}"/>
              </a:ext>
            </a:extLst>
          </p:cNvPr>
          <p:cNvSpPr/>
          <p:nvPr/>
        </p:nvSpPr>
        <p:spPr>
          <a:xfrm>
            <a:off x="4597522" y="4565775"/>
            <a:ext cx="4366966" cy="456823"/>
          </a:xfrm>
          <a:prstGeom prst="round2SameRect">
            <a:avLst>
              <a:gd name="adj1" fmla="val 40827"/>
              <a:gd name="adj2" fmla="val 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ysClr val="window" lastClr="FFFFFF"/>
              </a:solidFill>
              <a:effectLst/>
              <a:uLnTx/>
              <a:uFillTx/>
              <a:latin typeface="+mn-ea"/>
              <a:cs typeface="+mn-cs"/>
            </a:endParaRPr>
          </a:p>
        </p:txBody>
      </p:sp>
      <p:sp>
        <p:nvSpPr>
          <p:cNvPr id="53" name="下矢印 44">
            <a:extLst>
              <a:ext uri="{FF2B5EF4-FFF2-40B4-BE49-F238E27FC236}">
                <a16:creationId xmlns:a16="http://schemas.microsoft.com/office/drawing/2014/main" id="{E8AB2D3F-DDE9-4F4A-A9D1-9BE1A1A147FD}"/>
              </a:ext>
            </a:extLst>
          </p:cNvPr>
          <p:cNvSpPr/>
          <p:nvPr/>
        </p:nvSpPr>
        <p:spPr>
          <a:xfrm>
            <a:off x="6640021" y="4259167"/>
            <a:ext cx="278434" cy="288147"/>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ysClr val="window" lastClr="FFFFFF"/>
              </a:solidFill>
              <a:effectLst/>
              <a:uLnTx/>
              <a:uFillTx/>
              <a:latin typeface="+mn-ea"/>
              <a:cs typeface="+mn-cs"/>
            </a:endParaRPr>
          </a:p>
        </p:txBody>
      </p:sp>
      <p:sp>
        <p:nvSpPr>
          <p:cNvPr id="56" name="テキスト ボックス 25">
            <a:extLst>
              <a:ext uri="{FF2B5EF4-FFF2-40B4-BE49-F238E27FC236}">
                <a16:creationId xmlns:a16="http://schemas.microsoft.com/office/drawing/2014/main" id="{60151317-FC6B-49BB-B4C6-2E6A4FF8E08C}"/>
              </a:ext>
            </a:extLst>
          </p:cNvPr>
          <p:cNvSpPr txBox="1"/>
          <p:nvPr/>
        </p:nvSpPr>
        <p:spPr>
          <a:xfrm>
            <a:off x="4702551" y="2399769"/>
            <a:ext cx="3866764" cy="369332"/>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en-US" altLang="en-US" sz="1400" dirty="0">
                <a:solidFill>
                  <a:schemeClr val="accent1">
                    <a:lumMod val="50000"/>
                  </a:schemeClr>
                </a:solidFill>
                <a:latin typeface="+mn-ea"/>
                <a:cs typeface="小塚ゴシック Pr6N M"/>
              </a:rPr>
              <a:t>GIS</a:t>
            </a:r>
            <a:r>
              <a:rPr lang="ja-JP" altLang="en-US" sz="1400" dirty="0">
                <a:solidFill>
                  <a:schemeClr val="accent1">
                    <a:lumMod val="50000"/>
                  </a:schemeClr>
                </a:solidFill>
                <a:latin typeface="+mn-ea"/>
                <a:cs typeface="小塚ゴシック Pr6N M"/>
              </a:rPr>
              <a:t>情報の（一部）</a:t>
            </a:r>
            <a:r>
              <a:rPr lang="en-US" altLang="en-US" sz="1400" dirty="0">
                <a:solidFill>
                  <a:schemeClr val="accent1">
                    <a:lumMod val="50000"/>
                  </a:schemeClr>
                </a:solidFill>
                <a:latin typeface="+mn-ea"/>
                <a:cs typeface="小塚ゴシック Pr6N M"/>
              </a:rPr>
              <a:t>オープンデータ化</a:t>
            </a:r>
            <a:r>
              <a:rPr kumimoji="1" lang="en-US" altLang="ja-JP" dirty="0">
                <a:solidFill>
                  <a:schemeClr val="accent1">
                    <a:lumMod val="50000"/>
                  </a:schemeClr>
                </a:solidFill>
                <a:latin typeface="+mn-ea"/>
                <a:cs typeface="小塚ゴシック Pr6N M"/>
              </a:rPr>
              <a:t> </a:t>
            </a:r>
            <a:r>
              <a:rPr kumimoji="1" lang="ja-JP" altLang="en-US" sz="1600" dirty="0">
                <a:solidFill>
                  <a:schemeClr val="accent1">
                    <a:lumMod val="50000"/>
                  </a:schemeClr>
                </a:solidFill>
                <a:latin typeface="+mn-ea"/>
                <a:cs typeface="小塚ゴシック Pr6N M"/>
              </a:rPr>
              <a:t>の</a:t>
            </a:r>
            <a:r>
              <a:rPr kumimoji="1" lang="en-US" altLang="ja-JP" dirty="0">
                <a:solidFill>
                  <a:schemeClr val="accent1">
                    <a:lumMod val="50000"/>
                  </a:schemeClr>
                </a:solidFill>
                <a:latin typeface="+mn-ea"/>
                <a:cs typeface="小塚ゴシック Pr6N M"/>
              </a:rPr>
              <a:t> </a:t>
            </a:r>
            <a:r>
              <a:rPr kumimoji="1" lang="ja-JP" altLang="en-US" dirty="0">
                <a:solidFill>
                  <a:schemeClr val="accent1">
                    <a:lumMod val="50000"/>
                  </a:schemeClr>
                </a:solidFill>
                <a:latin typeface="+mn-ea"/>
                <a:cs typeface="小塚ゴシック Pr6N M"/>
              </a:rPr>
              <a:t>キッカケ</a:t>
            </a:r>
          </a:p>
        </p:txBody>
      </p:sp>
      <p:sp>
        <p:nvSpPr>
          <p:cNvPr id="57" name="テキスト ボックス 77">
            <a:extLst>
              <a:ext uri="{FF2B5EF4-FFF2-40B4-BE49-F238E27FC236}">
                <a16:creationId xmlns:a16="http://schemas.microsoft.com/office/drawing/2014/main" id="{D9FC5A32-BAFE-4699-A4FF-6496854B4594}"/>
              </a:ext>
            </a:extLst>
          </p:cNvPr>
          <p:cNvSpPr txBox="1"/>
          <p:nvPr/>
        </p:nvSpPr>
        <p:spPr>
          <a:xfrm>
            <a:off x="4613883" y="2648682"/>
            <a:ext cx="4337386" cy="1569660"/>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室蘭市は平成</a:t>
            </a:r>
            <a:r>
              <a:rPr lang="en-US" altLang="ja-JP" sz="1200" dirty="0">
                <a:latin typeface="+mn-ea"/>
                <a:cs typeface="小塚ゴシック Pr6N L"/>
              </a:rPr>
              <a:t>24</a:t>
            </a:r>
            <a:r>
              <a:rPr lang="ja-JP" altLang="en-US" sz="1200" dirty="0">
                <a:latin typeface="+mn-ea"/>
                <a:cs typeface="小塚ゴシック Pr6N L"/>
              </a:rPr>
              <a:t>年度に全庁型統合</a:t>
            </a:r>
            <a:r>
              <a:rPr lang="en-US" altLang="ja-JP" sz="1200" dirty="0">
                <a:latin typeface="+mn-ea"/>
                <a:cs typeface="小塚ゴシック Pr6N L"/>
              </a:rPr>
              <a:t>GIS</a:t>
            </a:r>
            <a:r>
              <a:rPr lang="ja-JP" altLang="en-US" sz="1200" dirty="0">
                <a:latin typeface="+mn-ea"/>
                <a:cs typeface="小塚ゴシック Pr6N L"/>
              </a:rPr>
              <a:t>の導入に伴い、</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市民向け</a:t>
            </a:r>
            <a:r>
              <a:rPr lang="en-US" altLang="ja-JP" sz="1200" dirty="0">
                <a:latin typeface="+mn-ea"/>
                <a:cs typeface="小塚ゴシック Pr6N L"/>
              </a:rPr>
              <a:t>GIS</a:t>
            </a:r>
            <a:r>
              <a:rPr lang="ja-JP" altLang="en-US" sz="1200" dirty="0">
                <a:latin typeface="+mn-ea"/>
                <a:cs typeface="小塚ゴシック Pr6N L"/>
              </a:rPr>
              <a:t>の導入についても検討したが、市民向け</a:t>
            </a:r>
            <a:r>
              <a:rPr lang="en-US" altLang="ja-JP" sz="1200" dirty="0">
                <a:latin typeface="+mn-ea"/>
                <a:cs typeface="小塚ゴシック Pr6N L"/>
              </a:rPr>
              <a:t>GIS</a:t>
            </a:r>
            <a:r>
              <a:rPr lang="ja-JP" altLang="en-US" sz="1200" dirty="0">
                <a:latin typeface="+mn-ea"/>
                <a:cs typeface="小塚ゴシック Pr6N L"/>
              </a:rPr>
              <a:t>を</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導入すると新たな費用や、データ整備が別途必要なことなど</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課題が多い。</a:t>
            </a:r>
            <a:endParaRPr lang="en-US" altLang="ja-JP" sz="1200" dirty="0">
              <a:latin typeface="+mn-ea"/>
              <a:cs typeface="小塚ゴシック Pr6N L"/>
            </a:endParaRPr>
          </a:p>
          <a:p>
            <a:r>
              <a:rPr lang="ja-JP" altLang="ja-JP" sz="1200" dirty="0">
                <a:latin typeface="+mn-ea"/>
                <a:cs typeface="小塚ゴシック Pr6N L"/>
              </a:rPr>
              <a:t>　</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データに住所や座標などがあれば、無料で使える民間の地図</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サービスに簡単にデータを重ねることができるので、 </a:t>
            </a:r>
            <a:r>
              <a:rPr lang="en-US" altLang="ja-JP" sz="1200" dirty="0">
                <a:latin typeface="+mn-ea"/>
                <a:cs typeface="小塚ゴシック Pr6N L"/>
              </a:rPr>
              <a:t>GIS</a:t>
            </a:r>
            <a:r>
              <a:rPr lang="ja-JP" altLang="en-US" sz="1200" dirty="0">
                <a:latin typeface="+mn-ea"/>
                <a:cs typeface="小塚ゴシック Pr6N L"/>
              </a:rPr>
              <a:t>で構築したデータの一部を公開したらどうか。</a:t>
            </a:r>
            <a:endParaRPr lang="en-US" altLang="ja-JP" sz="1200" dirty="0">
              <a:latin typeface="+mn-ea"/>
              <a:cs typeface="小塚ゴシック Pr6N L"/>
            </a:endParaRPr>
          </a:p>
        </p:txBody>
      </p:sp>
      <p:sp>
        <p:nvSpPr>
          <p:cNvPr id="59" name="テキスト ボックス 80">
            <a:extLst>
              <a:ext uri="{FF2B5EF4-FFF2-40B4-BE49-F238E27FC236}">
                <a16:creationId xmlns:a16="http://schemas.microsoft.com/office/drawing/2014/main" id="{51F2D533-A700-4894-A05C-6188505D1071}"/>
              </a:ext>
            </a:extLst>
          </p:cNvPr>
          <p:cNvSpPr txBox="1"/>
          <p:nvPr/>
        </p:nvSpPr>
        <p:spPr>
          <a:xfrm>
            <a:off x="4702551" y="4634329"/>
            <a:ext cx="4235455" cy="369332"/>
          </a:xfrm>
          <a:prstGeom prst="rect">
            <a:avLst/>
          </a:prstGeom>
          <a:solidFill>
            <a:schemeClr val="accent1"/>
          </a:solid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ysClr val="window" lastClr="FFFFFF"/>
                </a:solidFill>
                <a:effectLst/>
                <a:uLnTx/>
                <a:uFillTx/>
                <a:latin typeface="+mn-ea"/>
                <a:cs typeface="小塚ゴシック Pr6N M"/>
              </a:rPr>
              <a:t>GIS</a:t>
            </a:r>
            <a:r>
              <a:rPr kumimoji="1" lang="ja-JP" altLang="en-US" sz="1400" b="0" i="0" u="none" strike="noStrike" kern="1200" cap="none" spc="0" normalizeH="0" baseline="0" noProof="0" dirty="0">
                <a:ln>
                  <a:noFill/>
                </a:ln>
                <a:solidFill>
                  <a:sysClr val="window" lastClr="FFFFFF"/>
                </a:solidFill>
                <a:effectLst/>
                <a:uLnTx/>
                <a:uFillTx/>
                <a:latin typeface="+mn-ea"/>
                <a:cs typeface="小塚ゴシック Pr6N M"/>
              </a:rPr>
              <a:t>情報の（一部）オープンデータ化</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200" b="0" i="0" u="none" strike="noStrike" kern="1200" cap="none" spc="0" normalizeH="0" baseline="0" noProof="0" dirty="0">
                <a:ln>
                  <a:noFill/>
                </a:ln>
                <a:solidFill>
                  <a:sysClr val="window" lastClr="FFFFFF"/>
                </a:solidFill>
                <a:effectLst/>
                <a:uLnTx/>
                <a:uFillTx/>
                <a:latin typeface="+mn-ea"/>
                <a:cs typeface="小塚ゴシック Pr6N M"/>
              </a:rPr>
              <a:t>でこう</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600" b="0" i="0" u="none" strike="noStrike" kern="1200" cap="none" spc="0" normalizeH="0" baseline="0" noProof="0" dirty="0">
                <a:ln>
                  <a:noFill/>
                </a:ln>
                <a:solidFill>
                  <a:sysClr val="window" lastClr="FFFFFF"/>
                </a:solidFill>
                <a:effectLst/>
                <a:uLnTx/>
                <a:uFillTx/>
                <a:latin typeface="+mn-ea"/>
                <a:cs typeface="小塚ゴシック Pr6N M"/>
              </a:rPr>
              <a:t>変わった！</a:t>
            </a:r>
            <a:endPar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endParaRPr>
          </a:p>
        </p:txBody>
      </p:sp>
      <p:sp>
        <p:nvSpPr>
          <p:cNvPr id="60" name="テキスト ボックス 81">
            <a:extLst>
              <a:ext uri="{FF2B5EF4-FFF2-40B4-BE49-F238E27FC236}">
                <a16:creationId xmlns:a16="http://schemas.microsoft.com/office/drawing/2014/main" id="{55E57C6C-DF9E-49D4-B238-074EEA651592}"/>
              </a:ext>
            </a:extLst>
          </p:cNvPr>
          <p:cNvSpPr txBox="1"/>
          <p:nvPr/>
        </p:nvSpPr>
        <p:spPr>
          <a:xfrm>
            <a:off x="4702551" y="5201428"/>
            <a:ext cx="4176710" cy="1015663"/>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民間企業や個人が情報を付加することで、市の負担</a:t>
            </a:r>
            <a:r>
              <a:rPr lang="ja-JP" altLang="en-US" sz="1200" dirty="0">
                <a:solidFill>
                  <a:srgbClr val="000000"/>
                </a:solidFill>
                <a:latin typeface="+mn-ea"/>
                <a:cs typeface="小塚ゴシック Pr6N L"/>
              </a:rPr>
              <a:t>なく</a:t>
            </a:r>
            <a:r>
              <a:rPr lang="en-US" altLang="ja-JP" sz="1200" dirty="0">
                <a:solidFill>
                  <a:srgbClr val="000000"/>
                </a:solidFill>
                <a:latin typeface="+mn-ea"/>
                <a:cs typeface="小塚ゴシック Pr6N L"/>
              </a:rPr>
              <a:t/>
            </a:r>
            <a:br>
              <a:rPr lang="en-US" altLang="ja-JP" sz="1200" dirty="0">
                <a:solidFill>
                  <a:srgbClr val="000000"/>
                </a:solidFill>
                <a:latin typeface="+mn-ea"/>
                <a:cs typeface="小塚ゴシック Pr6N L"/>
              </a:rPr>
            </a:br>
            <a:r>
              <a:rPr lang="ja-JP" altLang="en-US" sz="1200" dirty="0">
                <a:solidFill>
                  <a:srgbClr val="000000"/>
                </a:solidFill>
                <a:latin typeface="+mn-ea"/>
                <a:cs typeface="小塚ゴシック Pr6N L"/>
              </a:rPr>
              <a:t>新たなツールが生み出された</a:t>
            </a:r>
            <a:endParaRPr lang="en-US" altLang="ja-JP" sz="1200" dirty="0">
              <a:solidFill>
                <a:srgbClr val="000000"/>
              </a:solidFill>
              <a:latin typeface="+mn-ea"/>
              <a:cs typeface="小塚ゴシック Pr6N L"/>
            </a:endParaRPr>
          </a:p>
          <a:p>
            <a:endParaRPr lang="en-US" altLang="ja-JP" sz="1200" dirty="0">
              <a:solidFill>
                <a:srgbClr val="000000"/>
              </a:solidFill>
              <a:latin typeface="+mn-ea"/>
              <a:cs typeface="小塚ゴシック Pr6N L"/>
            </a:endParaRPr>
          </a:p>
          <a:p>
            <a:pPr marL="171450" indent="-171450">
              <a:buFont typeface="Wingdings" charset="2"/>
              <a:buChar char="l"/>
            </a:pPr>
            <a:r>
              <a:rPr lang="ja-JP" altLang="en-US" sz="1200" dirty="0">
                <a:solidFill>
                  <a:srgbClr val="000000"/>
                </a:solidFill>
                <a:latin typeface="+mn-ea"/>
                <a:cs typeface="小塚ゴシック Pr6N L"/>
              </a:rPr>
              <a:t>上記のツールは誰でも自由に利用できるため、市民がデータを</a:t>
            </a:r>
            <a:r>
              <a:rPr lang="en-US" altLang="ja-JP" sz="1200" dirty="0">
                <a:solidFill>
                  <a:srgbClr val="000000"/>
                </a:solidFill>
                <a:latin typeface="+mn-ea"/>
                <a:cs typeface="小塚ゴシック Pr6N L"/>
              </a:rPr>
              <a:t/>
            </a:r>
            <a:br>
              <a:rPr lang="en-US" altLang="ja-JP" sz="1200" dirty="0">
                <a:solidFill>
                  <a:srgbClr val="000000"/>
                </a:solidFill>
                <a:latin typeface="+mn-ea"/>
                <a:cs typeface="小塚ゴシック Pr6N L"/>
              </a:rPr>
            </a:br>
            <a:r>
              <a:rPr lang="ja-JP" altLang="en-US" sz="1200" dirty="0">
                <a:solidFill>
                  <a:srgbClr val="000000"/>
                </a:solidFill>
                <a:latin typeface="+mn-ea"/>
                <a:cs typeface="小塚ゴシック Pr6N L"/>
              </a:rPr>
              <a:t>気軽に活用できるようになった</a:t>
            </a:r>
            <a:endParaRPr lang="en-US" altLang="ja-JP" sz="1200" dirty="0">
              <a:solidFill>
                <a:srgbClr val="000000"/>
              </a:solidFill>
              <a:latin typeface="+mn-ea"/>
              <a:cs typeface="小塚ゴシック Pr6N L"/>
            </a:endParaRPr>
          </a:p>
        </p:txBody>
      </p:sp>
      <p:sp>
        <p:nvSpPr>
          <p:cNvPr id="61" name="角丸四角形 83">
            <a:extLst>
              <a:ext uri="{FF2B5EF4-FFF2-40B4-BE49-F238E27FC236}">
                <a16:creationId xmlns:a16="http://schemas.microsoft.com/office/drawing/2014/main" id="{AC69F8E2-6F5D-4DCA-B9C7-8BEB4A1593DF}"/>
              </a:ext>
            </a:extLst>
          </p:cNvPr>
          <p:cNvSpPr/>
          <p:nvPr/>
        </p:nvSpPr>
        <p:spPr>
          <a:xfrm>
            <a:off x="4595756" y="2396215"/>
            <a:ext cx="4366966" cy="1821500"/>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62" name="テキスト ボックス 5">
            <a:extLst>
              <a:ext uri="{FF2B5EF4-FFF2-40B4-BE49-F238E27FC236}">
                <a16:creationId xmlns:a16="http://schemas.microsoft.com/office/drawing/2014/main" id="{9B60F876-9FEB-4D25-8209-99815A28FF91}"/>
              </a:ext>
            </a:extLst>
          </p:cNvPr>
          <p:cNvSpPr txBox="1"/>
          <p:nvPr/>
        </p:nvSpPr>
        <p:spPr>
          <a:xfrm>
            <a:off x="586596" y="2450452"/>
            <a:ext cx="184731" cy="369332"/>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ysClr val="windowText" lastClr="000000"/>
              </a:solidFill>
              <a:effectLst/>
              <a:uLnTx/>
              <a:uFillTx/>
              <a:latin typeface="+mn-ea"/>
              <a:cs typeface="+mn-cs"/>
            </a:endParaRPr>
          </a:p>
        </p:txBody>
      </p:sp>
      <p:pic>
        <p:nvPicPr>
          <p:cNvPr id="63" name="図 62" descr="スクリーンショット 2016-01-28 0.12.40.png">
            <a:extLst>
              <a:ext uri="{FF2B5EF4-FFF2-40B4-BE49-F238E27FC236}">
                <a16:creationId xmlns:a16="http://schemas.microsoft.com/office/drawing/2014/main" id="{12882D50-FD8A-431F-BE09-974B6EBB635D}"/>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52630" y="2620057"/>
            <a:ext cx="2247445" cy="1776464"/>
          </a:xfrm>
          <a:prstGeom prst="rect">
            <a:avLst/>
          </a:prstGeom>
        </p:spPr>
      </p:pic>
      <p:pic>
        <p:nvPicPr>
          <p:cNvPr id="64" name="図 63" descr="スクリーンショット 2016-03-02 18.47.22.png">
            <a:extLst>
              <a:ext uri="{FF2B5EF4-FFF2-40B4-BE49-F238E27FC236}">
                <a16:creationId xmlns:a16="http://schemas.microsoft.com/office/drawing/2014/main" id="{07093600-9402-4824-8078-F5631F54AE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38157" y="3785523"/>
            <a:ext cx="1778707" cy="1875462"/>
          </a:xfrm>
          <a:prstGeom prst="rect">
            <a:avLst/>
          </a:prstGeom>
        </p:spPr>
      </p:pic>
      <p:pic>
        <p:nvPicPr>
          <p:cNvPr id="65" name="図 64" descr="スクリーンショット 2016-03-02 18.48.19.png">
            <a:extLst>
              <a:ext uri="{FF2B5EF4-FFF2-40B4-BE49-F238E27FC236}">
                <a16:creationId xmlns:a16="http://schemas.microsoft.com/office/drawing/2014/main" id="{DB4492C6-D172-4440-A22F-2617961A83C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2629" y="4759806"/>
            <a:ext cx="2247529" cy="1498737"/>
          </a:xfrm>
          <a:prstGeom prst="rect">
            <a:avLst/>
          </a:prstGeom>
        </p:spPr>
      </p:pic>
      <p:sp>
        <p:nvSpPr>
          <p:cNvPr id="66" name="角丸四角形 37">
            <a:extLst>
              <a:ext uri="{FF2B5EF4-FFF2-40B4-BE49-F238E27FC236}">
                <a16:creationId xmlns:a16="http://schemas.microsoft.com/office/drawing/2014/main" id="{0299A9E6-BD3B-4503-A300-BE6E7FDDB0D1}"/>
              </a:ext>
            </a:extLst>
          </p:cNvPr>
          <p:cNvSpPr/>
          <p:nvPr/>
        </p:nvSpPr>
        <p:spPr>
          <a:xfrm>
            <a:off x="2293186" y="3496347"/>
            <a:ext cx="2169091" cy="426319"/>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株式会社ネオジーアイエス</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「みんなのマップ</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 for </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室蘭市」</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67" name="角丸四角形 38">
            <a:extLst>
              <a:ext uri="{FF2B5EF4-FFF2-40B4-BE49-F238E27FC236}">
                <a16:creationId xmlns:a16="http://schemas.microsoft.com/office/drawing/2014/main" id="{AAED0B13-3963-4078-ABAC-084930AEE852}"/>
              </a:ext>
            </a:extLst>
          </p:cNvPr>
          <p:cNvSpPr/>
          <p:nvPr/>
        </p:nvSpPr>
        <p:spPr>
          <a:xfrm>
            <a:off x="127225" y="4513756"/>
            <a:ext cx="2323311" cy="508842"/>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北海道地図株式会社</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HCC</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ラボ</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 Sparkling Night View “</a:t>
            </a:r>
            <a:r>
              <a:rPr kumimoji="1" lang="en-US" altLang="ja-JP" sz="1100" b="0" i="0" u="none" strike="noStrike" kern="1200" cap="none" spc="0" normalizeH="0" baseline="0" noProof="0" dirty="0" err="1">
                <a:ln>
                  <a:noFill/>
                </a:ln>
                <a:solidFill>
                  <a:sysClr val="window" lastClr="FFFFFF"/>
                </a:solidFill>
                <a:effectLst/>
                <a:uLnTx/>
                <a:uFillTx/>
                <a:latin typeface="+mn-ea"/>
                <a:cs typeface="フォントポにほんご"/>
              </a:rPr>
              <a:t>Muroran</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68" name="角丸四角形 40">
            <a:extLst>
              <a:ext uri="{FF2B5EF4-FFF2-40B4-BE49-F238E27FC236}">
                <a16:creationId xmlns:a16="http://schemas.microsoft.com/office/drawing/2014/main" id="{8659E66C-30FB-4C25-B69A-734959AA3C6E}"/>
              </a:ext>
            </a:extLst>
          </p:cNvPr>
          <p:cNvSpPr/>
          <p:nvPr/>
        </p:nvSpPr>
        <p:spPr>
          <a:xfrm>
            <a:off x="127225" y="2429229"/>
            <a:ext cx="2323311" cy="514295"/>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青木和人</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 </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氏</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「室蘭市オープンデータによる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防災教育地図教材」</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22" name="正方形/長方形 21">
            <a:extLst>
              <a:ext uri="{FF2B5EF4-FFF2-40B4-BE49-F238E27FC236}">
                <a16:creationId xmlns:a16="http://schemas.microsoft.com/office/drawing/2014/main" id="{6CE4C6C8-8536-4DAC-8856-73D1062D75A4}"/>
              </a:ext>
            </a:extLst>
          </p:cNvPr>
          <p:cNvSpPr/>
          <p:nvPr/>
        </p:nvSpPr>
        <p:spPr>
          <a:xfrm>
            <a:off x="35496" y="6506407"/>
            <a:ext cx="8784272" cy="284693"/>
          </a:xfrm>
          <a:prstGeom prst="rect">
            <a:avLst/>
          </a:prstGeom>
        </p:spPr>
        <p:txBody>
          <a:bodyPr wrap="square">
            <a:spAutoFit/>
          </a:bodyPr>
          <a:lstStyle/>
          <a:p>
            <a:pPr algn="r"/>
            <a:r>
              <a:rPr kumimoji="1" lang="en-US" altLang="ja-JP" sz="1250" dirty="0"/>
              <a:t>※</a:t>
            </a:r>
            <a:r>
              <a:rPr kumimoji="1" lang="ja-JP" altLang="en-US" sz="1250" dirty="0"/>
              <a:t>出典</a:t>
            </a:r>
            <a:r>
              <a:rPr kumimoji="1" lang="en-US" altLang="ja-JP" sz="1250" dirty="0"/>
              <a:t>: </a:t>
            </a:r>
            <a:r>
              <a:rPr kumimoji="1" lang="ja-JP" altLang="en-US" sz="1250" dirty="0"/>
              <a:t>内閣官房「オープンデータ</a:t>
            </a:r>
            <a:r>
              <a:rPr kumimoji="1" lang="en-US" altLang="ja-JP" sz="1250" dirty="0"/>
              <a:t>100</a:t>
            </a:r>
            <a:r>
              <a:rPr kumimoji="1" lang="ja-JP" altLang="en-US" sz="1250" dirty="0"/>
              <a:t>」より「室蘭市</a:t>
            </a:r>
            <a:r>
              <a:rPr kumimoji="1" lang="en-US" altLang="ja-JP" sz="1250" dirty="0"/>
              <a:t>GIS</a:t>
            </a:r>
            <a:r>
              <a:rPr kumimoji="1" lang="ja-JP" altLang="en-US" sz="1250" dirty="0"/>
              <a:t>情報の</a:t>
            </a:r>
            <a:r>
              <a:rPr kumimoji="1" lang="en-US" altLang="ja-JP" sz="1250" dirty="0"/>
              <a:t>(</a:t>
            </a:r>
            <a:r>
              <a:rPr kumimoji="1" lang="ja-JP" altLang="en-US" sz="1250" dirty="0"/>
              <a:t>一部</a:t>
            </a:r>
            <a:r>
              <a:rPr kumimoji="1" lang="en-US" altLang="ja-JP" sz="1250" dirty="0"/>
              <a:t>)</a:t>
            </a:r>
            <a:r>
              <a:rPr kumimoji="1" lang="ja-JP" altLang="en-US" sz="1250" dirty="0"/>
              <a:t>オープンデータ化事業」 </a:t>
            </a:r>
            <a:r>
              <a:rPr kumimoji="1" lang="en-US" altLang="ja-JP" sz="1250" dirty="0"/>
              <a:t>https://cio.go.jp/opendata100</a:t>
            </a:r>
            <a:endParaRPr kumimoji="1" lang="ja-JP" altLang="en-US" sz="1250" dirty="0"/>
          </a:p>
        </p:txBody>
      </p:sp>
      <p:sp>
        <p:nvSpPr>
          <p:cNvPr id="25" name="タイトル 1">
            <a:extLst>
              <a:ext uri="{FF2B5EF4-FFF2-40B4-BE49-F238E27FC236}">
                <a16:creationId xmlns:a16="http://schemas.microsoft.com/office/drawing/2014/main" id="{F02BC6CC-A87D-4838-98C6-0E9DB32F7D34}"/>
              </a:ext>
            </a:extLst>
          </p:cNvPr>
          <p:cNvSpPr>
            <a:spLocks noGrp="1"/>
          </p:cNvSpPr>
          <p:nvPr>
            <p:ph type="title"/>
          </p:nvPr>
        </p:nvSpPr>
        <p:spPr>
          <a:xfrm>
            <a:off x="251520" y="313813"/>
            <a:ext cx="8712968" cy="424732"/>
          </a:xfrm>
        </p:spPr>
        <p:txBody>
          <a:bodyPr/>
          <a:lstStyle/>
          <a:p>
            <a:r>
              <a:rPr lang="en-US" altLang="ja-JP">
                <a:latin typeface="+mn-ea"/>
                <a:cs typeface="Meiryo UI" panose="020B0604030504040204" pitchFamily="50" charset="-128"/>
              </a:rPr>
              <a:t>17.</a:t>
            </a:r>
            <a:r>
              <a:rPr lang="ja-JP" altLang="en-US">
                <a:latin typeface="+mn-ea"/>
                <a:cs typeface="Meiryo UI" panose="020B0604030504040204" pitchFamily="50" charset="-128"/>
              </a:rPr>
              <a:t>室蘭市</a:t>
            </a:r>
            <a:r>
              <a:rPr lang="en-US" altLang="ja-JP" dirty="0">
                <a:latin typeface="+mn-ea"/>
                <a:cs typeface="Meiryo UI" panose="020B0604030504040204" pitchFamily="50" charset="-128"/>
              </a:rPr>
              <a:t>GIS</a:t>
            </a:r>
            <a:r>
              <a:rPr lang="ja-JP" altLang="en-US">
                <a:latin typeface="+mn-ea"/>
                <a:cs typeface="Meiryo UI" panose="020B0604030504040204" pitchFamily="50" charset="-128"/>
              </a:rPr>
              <a:t>情報の（一部）オープンデータ事業（室蘭市）</a:t>
            </a:r>
            <a:endParaRPr kumimoji="1" lang="ja-JP" altLang="en-US" dirty="0">
              <a:latin typeface="+mn-ea"/>
              <a:ea typeface="+mn-ea"/>
            </a:endParaRPr>
          </a:p>
        </p:txBody>
      </p:sp>
    </p:spTree>
    <p:extLst>
      <p:ext uri="{BB962C8B-B14F-4D97-AF65-F5344CB8AC3E}">
        <p14:creationId xmlns:p14="http://schemas.microsoft.com/office/powerpoint/2010/main" val="11464096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11"/>
          <p:cNvSpPr>
            <a:spLocks noChangeArrowheads="1"/>
          </p:cNvSpPr>
          <p:nvPr/>
        </p:nvSpPr>
        <p:spPr bwMode="gray">
          <a:xfrm>
            <a:off x="251520" y="2771636"/>
            <a:ext cx="864000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8" name="Text Box 35"/>
          <p:cNvSpPr txBox="1">
            <a:spLocks noChangeArrowheads="1"/>
          </p:cNvSpPr>
          <p:nvPr/>
        </p:nvSpPr>
        <p:spPr bwMode="gray">
          <a:xfrm>
            <a:off x="561975" y="2153703"/>
            <a:ext cx="995785" cy="553998"/>
          </a:xfrm>
          <a:prstGeom prst="rect">
            <a:avLst/>
          </a:prstGeom>
          <a:noFill/>
          <a:ln w="9525">
            <a:noFill/>
            <a:miter lim="800000"/>
            <a:headEnd/>
            <a:tailEnd/>
          </a:ln>
          <a:effectLst/>
        </p:spPr>
        <p:txBody>
          <a:bodyPr wrap="none">
            <a:spAutoFit/>
          </a:bodyPr>
          <a:lstStyle/>
          <a:p>
            <a:pPr>
              <a:lnSpc>
                <a:spcPct val="100000"/>
              </a:lnSpc>
            </a:pPr>
            <a:r>
              <a:rPr lang="en-US" altLang="ja-JP" sz="3000" dirty="0">
                <a:solidFill>
                  <a:schemeClr val="tx1"/>
                </a:solidFill>
                <a:latin typeface="+mj-ea"/>
                <a:ea typeface="+mj-ea"/>
                <a:cs typeface="Arial Unicode MS" pitchFamily="50" charset="-128"/>
              </a:rPr>
              <a:t>END</a:t>
            </a:r>
          </a:p>
        </p:txBody>
      </p:sp>
      <p:sp>
        <p:nvSpPr>
          <p:cNvPr id="11" name="タイトル 1">
            <a:extLst>
              <a:ext uri="{FF2B5EF4-FFF2-40B4-BE49-F238E27FC236}">
                <a16:creationId xmlns:a16="http://schemas.microsoft.com/office/drawing/2014/main" id="{696BAA8A-3517-F44F-B2D3-A4A454F51D96}"/>
              </a:ext>
            </a:extLst>
          </p:cNvPr>
          <p:cNvSpPr txBox="1">
            <a:spLocks/>
          </p:cNvSpPr>
          <p:nvPr/>
        </p:nvSpPr>
        <p:spPr>
          <a:xfrm>
            <a:off x="3498702" y="2932007"/>
            <a:ext cx="5328592" cy="538609"/>
          </a:xfrm>
          <a:prstGeom prst="rect">
            <a:avLst/>
          </a:prstGeom>
        </p:spPr>
        <p:txBody>
          <a:bodyP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r"/>
            <a:r>
              <a:rPr lang="ja-JP" altLang="en-US" sz="2800" dirty="0">
                <a:latin typeface="+mj-ea"/>
              </a:rPr>
              <a:t>オープンデータ化支援研修</a:t>
            </a:r>
          </a:p>
        </p:txBody>
      </p:sp>
      <p:sp>
        <p:nvSpPr>
          <p:cNvPr id="12" name="サブタイトル 3">
            <a:extLst>
              <a:ext uri="{FF2B5EF4-FFF2-40B4-BE49-F238E27FC236}">
                <a16:creationId xmlns:a16="http://schemas.microsoft.com/office/drawing/2014/main" id="{8652BA7F-5C09-4B4B-B092-549AE485DB91}"/>
              </a:ext>
            </a:extLst>
          </p:cNvPr>
          <p:cNvSpPr txBox="1">
            <a:spLocks/>
          </p:cNvSpPr>
          <p:nvPr/>
        </p:nvSpPr>
        <p:spPr>
          <a:xfrm>
            <a:off x="3498702" y="3669365"/>
            <a:ext cx="5328592" cy="205921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2400" dirty="0">
                <a:latin typeface="+mj-ea"/>
                <a:ea typeface="+mj-ea"/>
              </a:rPr>
              <a:t>オープンデータ活用事例集</a:t>
            </a:r>
          </a:p>
        </p:txBody>
      </p:sp>
    </p:spTree>
    <p:extLst>
      <p:ext uri="{BB962C8B-B14F-4D97-AF65-F5344CB8AC3E}">
        <p14:creationId xmlns:p14="http://schemas.microsoft.com/office/powerpoint/2010/main" val="42171312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a:t>
            </a:fld>
            <a:endParaRPr kumimoji="1" lang="ja-JP" altLang="en-US"/>
          </a:p>
        </p:txBody>
      </p:sp>
      <p:sp>
        <p:nvSpPr>
          <p:cNvPr id="2" name="タイトル 1"/>
          <p:cNvSpPr>
            <a:spLocks noGrp="1"/>
          </p:cNvSpPr>
          <p:nvPr>
            <p:ph type="title"/>
          </p:nvPr>
        </p:nvSpPr>
        <p:spPr>
          <a:xfrm>
            <a:off x="231217" y="272728"/>
            <a:ext cx="8712968" cy="424732"/>
          </a:xfrm>
        </p:spPr>
        <p:txBody>
          <a:bodyPr/>
          <a:lstStyle/>
          <a:p>
            <a:r>
              <a:rPr lang="en-US" altLang="ja-JP" dirty="0">
                <a:latin typeface="+mn-ea"/>
                <a:cs typeface="Meiryo UI" panose="020B0604030504040204" pitchFamily="50" charset="-128"/>
              </a:rPr>
              <a:t>1.</a:t>
            </a:r>
            <a:r>
              <a:rPr lang="ja-JP" altLang="en-US">
                <a:latin typeface="+mn-ea"/>
                <a:cs typeface="Meiryo UI" panose="020B0604030504040204" pitchFamily="50" charset="-128"/>
              </a:rPr>
              <a:t>ボーリングデータ公開による防災・保険への利活用（千葉市）</a:t>
            </a:r>
            <a:endParaRPr kumimoji="1" lang="ja-JP" altLang="en-US" dirty="0">
              <a:latin typeface="+mn-ea"/>
              <a:ea typeface="+mn-ea"/>
            </a:endParaRP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231217" y="1046924"/>
            <a:ext cx="8577708" cy="1356616"/>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千葉市では、ボーリングデータを公開することにより、近隣での新規の採掘が削減可能となり、費用及び調査時間の削減が見込まれています。</a:t>
            </a:r>
            <a:br>
              <a:rPr kumimoji="1" lang="ja-JP" altLang="en-US" sz="1600" dirty="0">
                <a:solidFill>
                  <a:schemeClr val="tx1"/>
                </a:solidFill>
              </a:rPr>
            </a:br>
            <a:r>
              <a:rPr kumimoji="1" lang="ja-JP" altLang="en-US" sz="1600" dirty="0">
                <a:solidFill>
                  <a:schemeClr val="tx1"/>
                </a:solidFill>
              </a:rPr>
              <a:t>さらには建物等毎に保存されていたデータを公開することで地域全体の地質構造が一覧できるようになり、防災や保険といった他分野への利活用も期待されています。</a:t>
            </a:r>
          </a:p>
        </p:txBody>
      </p:sp>
      <p:pic>
        <p:nvPicPr>
          <p:cNvPr id="6" name="図 5">
            <a:extLst>
              <a:ext uri="{FF2B5EF4-FFF2-40B4-BE49-F238E27FC236}">
                <a16:creationId xmlns:a16="http://schemas.microsoft.com/office/drawing/2014/main" id="{C1758869-0AC7-428B-9542-46F62BF2CA43}"/>
              </a:ext>
            </a:extLst>
          </p:cNvPr>
          <p:cNvPicPr>
            <a:picLocks noChangeAspect="1"/>
          </p:cNvPicPr>
          <p:nvPr/>
        </p:nvPicPr>
        <p:blipFill>
          <a:blip r:embed="rId3"/>
          <a:stretch>
            <a:fillRect/>
          </a:stretch>
        </p:blipFill>
        <p:spPr>
          <a:xfrm>
            <a:off x="1712683" y="2609990"/>
            <a:ext cx="5614776" cy="3248997"/>
          </a:xfrm>
          <a:prstGeom prst="rect">
            <a:avLst/>
          </a:prstGeom>
        </p:spPr>
      </p:pic>
      <p:sp>
        <p:nvSpPr>
          <p:cNvPr id="8" name="テキスト ボックス 7">
            <a:extLst>
              <a:ext uri="{FF2B5EF4-FFF2-40B4-BE49-F238E27FC236}">
                <a16:creationId xmlns:a16="http://schemas.microsoft.com/office/drawing/2014/main" id="{5421B4DC-2344-4E05-9E62-C6A0EBA2F72E}"/>
              </a:ext>
            </a:extLst>
          </p:cNvPr>
          <p:cNvSpPr txBox="1"/>
          <p:nvPr/>
        </p:nvSpPr>
        <p:spPr>
          <a:xfrm>
            <a:off x="663265" y="5940569"/>
            <a:ext cx="8280920" cy="584775"/>
          </a:xfrm>
          <a:prstGeom prst="rect">
            <a:avLst/>
          </a:prstGeom>
          <a:noFill/>
        </p:spPr>
        <p:txBody>
          <a:bodyPr wrap="square" rtlCol="0">
            <a:spAutoFit/>
          </a:bodyPr>
          <a:lstStyle/>
          <a:p>
            <a:r>
              <a:rPr kumimoji="1" lang="ja-JP" altLang="en-US" sz="1600" dirty="0"/>
              <a:t>千葉市が公開しているボーリングデータの例</a:t>
            </a:r>
          </a:p>
          <a:p>
            <a:r>
              <a:rPr kumimoji="1" lang="ja-JP" altLang="en-US" sz="1600" dirty="0"/>
              <a:t>（出典</a:t>
            </a:r>
            <a:r>
              <a:rPr kumimoji="1" lang="en-US" altLang="ja-JP" sz="1600" dirty="0"/>
              <a:t>: http://www.city.chiba.jp/</a:t>
            </a:r>
            <a:r>
              <a:rPr kumimoji="1" lang="en-US" altLang="ja-JP" sz="1600" dirty="0" err="1"/>
              <a:t>toshi</a:t>
            </a:r>
            <a:r>
              <a:rPr kumimoji="1" lang="en-US" altLang="ja-JP" sz="1600" dirty="0"/>
              <a:t>/</a:t>
            </a:r>
            <a:r>
              <a:rPr kumimoji="1" lang="en-US" altLang="ja-JP" sz="1600" dirty="0" err="1"/>
              <a:t>kenchiku</a:t>
            </a:r>
            <a:r>
              <a:rPr kumimoji="1" lang="en-US" altLang="ja-JP" sz="1600" dirty="0"/>
              <a:t>/</a:t>
            </a:r>
            <a:r>
              <a:rPr kumimoji="1" lang="en-US" altLang="ja-JP" sz="1600" dirty="0" err="1"/>
              <a:t>kanri</a:t>
            </a:r>
            <a:r>
              <a:rPr kumimoji="1" lang="en-US" altLang="ja-JP" sz="1600" dirty="0"/>
              <a:t>/chuou_boling_list.html</a:t>
            </a:r>
            <a:r>
              <a:rPr kumimoji="1" lang="ja-JP" altLang="en-US" sz="1600" dirty="0"/>
              <a:t>）</a:t>
            </a:r>
          </a:p>
        </p:txBody>
      </p:sp>
    </p:spTree>
    <p:extLst>
      <p:ext uri="{BB962C8B-B14F-4D97-AF65-F5344CB8AC3E}">
        <p14:creationId xmlns:p14="http://schemas.microsoft.com/office/powerpoint/2010/main" val="33418509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a:t>
            </a:fld>
            <a:endParaRPr kumimoji="1" lang="ja-JP" altLang="en-US"/>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9177" y="1084885"/>
            <a:ext cx="8502531" cy="97475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図書館の蔵書情報をオープンにすることにより、図書館を横断して蔵書を検索することが可能になります。</a:t>
            </a:r>
          </a:p>
          <a:p>
            <a:r>
              <a:rPr lang="ja-JP" altLang="en-US" sz="1600" dirty="0">
                <a:solidFill>
                  <a:schemeClr val="tx1"/>
                </a:solidFill>
                <a:latin typeface="+mn-ea"/>
                <a:cs typeface="Meiryo UI" panose="020B0604030504040204" pitchFamily="50" charset="-128"/>
              </a:rPr>
              <a:t>複数かつ多数の図書館等の蔵書情報や貸出状況が簡単に検索可能できるようになったため、図書館</a:t>
            </a:r>
          </a:p>
          <a:p>
            <a:r>
              <a:rPr lang="ja-JP" altLang="en-US" sz="1600" dirty="0">
                <a:solidFill>
                  <a:schemeClr val="tx1"/>
                </a:solidFill>
                <a:latin typeface="+mn-ea"/>
                <a:cs typeface="Meiryo UI" panose="020B0604030504040204" pitchFamily="50" charset="-128"/>
              </a:rPr>
              <a:t>の利用促進に繋がりました。</a:t>
            </a:r>
          </a:p>
        </p:txBody>
      </p:sp>
      <p:grpSp>
        <p:nvGrpSpPr>
          <p:cNvPr id="67" name="図形グループ 59">
            <a:extLst>
              <a:ext uri="{FF2B5EF4-FFF2-40B4-BE49-F238E27FC236}">
                <a16:creationId xmlns:a16="http://schemas.microsoft.com/office/drawing/2014/main" id="{73AAF58E-CD24-49E4-8B96-CA9330E1E011}"/>
              </a:ext>
            </a:extLst>
          </p:cNvPr>
          <p:cNvGrpSpPr/>
          <p:nvPr/>
        </p:nvGrpSpPr>
        <p:grpSpPr>
          <a:xfrm>
            <a:off x="3617787" y="2410756"/>
            <a:ext cx="2880236" cy="1754731"/>
            <a:chOff x="168484" y="2850358"/>
            <a:chExt cx="4639010" cy="2652261"/>
          </a:xfrm>
        </p:grpSpPr>
        <p:pic>
          <p:nvPicPr>
            <p:cNvPr id="83" name="図 82" descr="スクリーンショット 2016-01-28 0.35.07.png">
              <a:extLst>
                <a:ext uri="{FF2B5EF4-FFF2-40B4-BE49-F238E27FC236}">
                  <a16:creationId xmlns:a16="http://schemas.microsoft.com/office/drawing/2014/main" id="{5225DE12-75B7-4BC3-A1F8-7BD33F4218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8484" y="2850358"/>
              <a:ext cx="4639010" cy="2652261"/>
            </a:xfrm>
            <a:prstGeom prst="rect">
              <a:avLst/>
            </a:prstGeom>
          </p:spPr>
        </p:pic>
        <p:sp>
          <p:nvSpPr>
            <p:cNvPr id="84" name="正方形/長方形 83">
              <a:extLst>
                <a:ext uri="{FF2B5EF4-FFF2-40B4-BE49-F238E27FC236}">
                  <a16:creationId xmlns:a16="http://schemas.microsoft.com/office/drawing/2014/main" id="{4EAB3C6B-810D-421A-BCCA-3173AE2EC2A1}"/>
                </a:ext>
              </a:extLst>
            </p:cNvPr>
            <p:cNvSpPr/>
            <p:nvPr/>
          </p:nvSpPr>
          <p:spPr>
            <a:xfrm>
              <a:off x="3264389" y="5014643"/>
              <a:ext cx="1543105" cy="487976"/>
            </a:xfrm>
            <a:prstGeom prst="rect">
              <a:avLst/>
            </a:prstGeom>
            <a:solidFill>
              <a:sysClr val="window" lastClr="FFFFFF"/>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grpSp>
      <p:sp>
        <p:nvSpPr>
          <p:cNvPr id="68" name="角丸四角形 51">
            <a:extLst>
              <a:ext uri="{FF2B5EF4-FFF2-40B4-BE49-F238E27FC236}">
                <a16:creationId xmlns:a16="http://schemas.microsoft.com/office/drawing/2014/main" id="{FB5EED80-73C0-49A9-982A-53E773C8CDF8}"/>
              </a:ext>
            </a:extLst>
          </p:cNvPr>
          <p:cNvSpPr/>
          <p:nvPr/>
        </p:nvSpPr>
        <p:spPr>
          <a:xfrm>
            <a:off x="2322606" y="2321521"/>
            <a:ext cx="1640393" cy="469055"/>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① </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本のタイトルを</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検索すると</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a:t>
            </a:r>
          </a:p>
        </p:txBody>
      </p:sp>
      <p:cxnSp>
        <p:nvCxnSpPr>
          <p:cNvPr id="69" name="直線矢印コネクタ 68">
            <a:extLst>
              <a:ext uri="{FF2B5EF4-FFF2-40B4-BE49-F238E27FC236}">
                <a16:creationId xmlns:a16="http://schemas.microsoft.com/office/drawing/2014/main" id="{6882B10D-58FE-4FAE-9E9D-F8951BA4B13C}"/>
              </a:ext>
            </a:extLst>
          </p:cNvPr>
          <p:cNvCxnSpPr>
            <a:stCxn id="68" idx="3"/>
          </p:cNvCxnSpPr>
          <p:nvPr/>
        </p:nvCxnSpPr>
        <p:spPr>
          <a:xfrm>
            <a:off x="3962999" y="2556049"/>
            <a:ext cx="1209348" cy="126697"/>
          </a:xfrm>
          <a:prstGeom prst="straightConnector1">
            <a:avLst/>
          </a:prstGeom>
          <a:noFill/>
          <a:ln w="38100" cap="flat" cmpd="sng" algn="ctr">
            <a:solidFill>
              <a:schemeClr val="accent1"/>
            </a:solidFill>
            <a:prstDash val="solid"/>
            <a:tailEnd type="arrow"/>
          </a:ln>
          <a:effectLst/>
        </p:spPr>
      </p:cxnSp>
      <p:sp>
        <p:nvSpPr>
          <p:cNvPr id="79" name="角丸四角形 41">
            <a:extLst>
              <a:ext uri="{FF2B5EF4-FFF2-40B4-BE49-F238E27FC236}">
                <a16:creationId xmlns:a16="http://schemas.microsoft.com/office/drawing/2014/main" id="{7D1C1700-F2DC-4A55-9607-EBE6E254959F}"/>
              </a:ext>
            </a:extLst>
          </p:cNvPr>
          <p:cNvSpPr/>
          <p:nvPr/>
        </p:nvSpPr>
        <p:spPr>
          <a:xfrm>
            <a:off x="2425634" y="5626219"/>
            <a:ext cx="4129730" cy="433443"/>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全国</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6,000</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以上の図書館からリアルタイムの貸出状況を確認できる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pic>
        <p:nvPicPr>
          <p:cNvPr id="80" name="図 79" descr="スクリーンショット 2016-01-28 0.44.47.png">
            <a:extLst>
              <a:ext uri="{FF2B5EF4-FFF2-40B4-BE49-F238E27FC236}">
                <a16:creationId xmlns:a16="http://schemas.microsoft.com/office/drawing/2014/main" id="{29B855B4-A108-465B-ACA0-804C3F0DDE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79912" y="4368630"/>
            <a:ext cx="2794524" cy="1141029"/>
          </a:xfrm>
          <a:prstGeom prst="rect">
            <a:avLst/>
          </a:prstGeom>
        </p:spPr>
      </p:pic>
      <p:sp>
        <p:nvSpPr>
          <p:cNvPr id="81" name="角丸四角形 52">
            <a:extLst>
              <a:ext uri="{FF2B5EF4-FFF2-40B4-BE49-F238E27FC236}">
                <a16:creationId xmlns:a16="http://schemas.microsoft.com/office/drawing/2014/main" id="{976BA9BC-AC3A-4F11-84E0-B580A9256043}"/>
              </a:ext>
            </a:extLst>
          </p:cNvPr>
          <p:cNvSpPr/>
          <p:nvPr/>
        </p:nvSpPr>
        <p:spPr>
          <a:xfrm>
            <a:off x="2322606" y="4345977"/>
            <a:ext cx="1640393" cy="542250"/>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② </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現在地から近い</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図書館の蔵書・貸出</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状況が分かる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24" name="正方形/長方形 23">
            <a:extLst>
              <a:ext uri="{FF2B5EF4-FFF2-40B4-BE49-F238E27FC236}">
                <a16:creationId xmlns:a16="http://schemas.microsoft.com/office/drawing/2014/main" id="{80362CEA-E54F-4F62-994D-034439FE48C7}"/>
              </a:ext>
            </a:extLst>
          </p:cNvPr>
          <p:cNvSpPr/>
          <p:nvPr/>
        </p:nvSpPr>
        <p:spPr>
          <a:xfrm>
            <a:off x="755576" y="6495277"/>
            <a:ext cx="8021068"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」より「カーリル」 </a:t>
            </a:r>
            <a:r>
              <a:rPr kumimoji="1" lang="en-US" altLang="ja-JP" sz="1400" dirty="0"/>
              <a:t>https://cio.go.jp/opendata100</a:t>
            </a:r>
            <a:endParaRPr kumimoji="1" lang="ja-JP" altLang="en-US" sz="1400" dirty="0"/>
          </a:p>
        </p:txBody>
      </p:sp>
      <p:sp>
        <p:nvSpPr>
          <p:cNvPr id="26" name="タイトル 1">
            <a:extLst>
              <a:ext uri="{FF2B5EF4-FFF2-40B4-BE49-F238E27FC236}">
                <a16:creationId xmlns:a16="http://schemas.microsoft.com/office/drawing/2014/main" id="{F03891DF-1AFF-4210-B472-46CDA399C798}"/>
              </a:ext>
            </a:extLst>
          </p:cNvPr>
          <p:cNvSpPr txBox="1">
            <a:spLocks/>
          </p:cNvSpPr>
          <p:nvPr/>
        </p:nvSpPr>
        <p:spPr>
          <a:xfrm>
            <a:off x="216664" y="218479"/>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cs typeface="Meiryo UI" panose="020B0604030504040204" pitchFamily="50" charset="-128"/>
              </a:rPr>
              <a:t>2.</a:t>
            </a:r>
            <a:r>
              <a:rPr lang="ja-JP" altLang="en-US">
                <a:latin typeface="+mn-ea"/>
                <a:cs typeface="Meiryo UI" panose="020B0604030504040204" pitchFamily="50" charset="-128"/>
              </a:rPr>
              <a:t>蔵書情報の横断検索（カーリル）</a:t>
            </a:r>
            <a:endParaRPr lang="ja-JP" altLang="en-US" dirty="0">
              <a:latin typeface="+mn-ea"/>
              <a:ea typeface="+mn-ea"/>
            </a:endParaRPr>
          </a:p>
        </p:txBody>
      </p:sp>
    </p:spTree>
    <p:extLst>
      <p:ext uri="{BB962C8B-B14F-4D97-AF65-F5344CB8AC3E}">
        <p14:creationId xmlns:p14="http://schemas.microsoft.com/office/powerpoint/2010/main" val="6828501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a:t>
            </a:fld>
            <a:endParaRPr kumimoji="1" lang="ja-JP" altLang="en-US"/>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000937"/>
            <a:ext cx="8502531" cy="97475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避難所情報をオープンにすることにより、民間の位置情報サービスとの連携が可能になります。</a:t>
            </a:r>
          </a:p>
          <a:p>
            <a:r>
              <a:rPr lang="ja-JP" altLang="en-US" sz="1600" dirty="0">
                <a:solidFill>
                  <a:schemeClr val="tx1"/>
                </a:solidFill>
                <a:latin typeface="+mn-ea"/>
                <a:cs typeface="Meiryo UI" panose="020B0604030504040204" pitchFamily="50" charset="-128"/>
              </a:rPr>
              <a:t>ナビタイムジャパンは、国や自治体が公開する避難所の位置情報を、自社が提供する検索サービスに適用することで、利便性を向上しています。</a:t>
            </a:r>
          </a:p>
        </p:txBody>
      </p:sp>
      <p:sp>
        <p:nvSpPr>
          <p:cNvPr id="24" name="正方形/長方形 23">
            <a:extLst>
              <a:ext uri="{FF2B5EF4-FFF2-40B4-BE49-F238E27FC236}">
                <a16:creationId xmlns:a16="http://schemas.microsoft.com/office/drawing/2014/main" id="{80362CEA-E54F-4F62-994D-034439FE48C7}"/>
              </a:ext>
            </a:extLst>
          </p:cNvPr>
          <p:cNvSpPr/>
          <p:nvPr/>
        </p:nvSpPr>
        <p:spPr>
          <a:xfrm>
            <a:off x="1957406" y="6500083"/>
            <a:ext cx="6862362"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VLED</a:t>
            </a:r>
            <a:r>
              <a:rPr kumimoji="1" lang="ja-JP" altLang="en-US" sz="1400" dirty="0"/>
              <a:t>「オープンデータ利活用ビジネス事例集」内「</a:t>
            </a:r>
            <a:r>
              <a:rPr kumimoji="1" lang="en-US" altLang="ja-JP" sz="1400" dirty="0"/>
              <a:t>NAVITIME</a:t>
            </a:r>
            <a:r>
              <a:rPr kumimoji="1" lang="ja-JP" altLang="en-US" sz="1400" dirty="0"/>
              <a:t>」</a:t>
            </a:r>
            <a:r>
              <a:rPr kumimoji="1" lang="en-US" altLang="ja-JP" sz="1400" dirty="0"/>
              <a:t> </a:t>
            </a:r>
            <a:r>
              <a:rPr kumimoji="1" lang="ja-JP" altLang="en-US" sz="1400" dirty="0"/>
              <a:t>より作成</a:t>
            </a:r>
          </a:p>
        </p:txBody>
      </p:sp>
      <p:sp>
        <p:nvSpPr>
          <p:cNvPr id="26" name="タイトル 1">
            <a:extLst>
              <a:ext uri="{FF2B5EF4-FFF2-40B4-BE49-F238E27FC236}">
                <a16:creationId xmlns:a16="http://schemas.microsoft.com/office/drawing/2014/main" id="{F03891DF-1AFF-4210-B472-46CDA399C798}"/>
              </a:ext>
            </a:extLst>
          </p:cNvPr>
          <p:cNvSpPr txBox="1">
            <a:spLocks/>
          </p:cNvSpPr>
          <p:nvPr/>
        </p:nvSpPr>
        <p:spPr>
          <a:xfrm>
            <a:off x="221884" y="237016"/>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cs typeface="Meiryo UI" panose="020B0604030504040204" pitchFamily="50" charset="-128"/>
              </a:rPr>
              <a:t>3.</a:t>
            </a:r>
            <a:r>
              <a:rPr lang="ja-JP" altLang="en-US">
                <a:latin typeface="+mn-ea"/>
                <a:cs typeface="Meiryo UI" panose="020B0604030504040204" pitchFamily="50" charset="-128"/>
              </a:rPr>
              <a:t>避難所情報と民間サービスとの連携（ナビタイムジャパン）</a:t>
            </a:r>
            <a:endParaRPr lang="ja-JP" altLang="en-US" dirty="0">
              <a:latin typeface="+mn-ea"/>
              <a:ea typeface="+mn-ea"/>
            </a:endParaRPr>
          </a:p>
        </p:txBody>
      </p:sp>
      <p:pic>
        <p:nvPicPr>
          <p:cNvPr id="28" name="コンテンツ プレースホルダー 7">
            <a:extLst>
              <a:ext uri="{FF2B5EF4-FFF2-40B4-BE49-F238E27FC236}">
                <a16:creationId xmlns:a16="http://schemas.microsoft.com/office/drawing/2014/main" id="{2F26453D-20C4-41AF-9DFA-9BCF5BA6ED89}"/>
              </a:ext>
            </a:extLst>
          </p:cNvPr>
          <p:cNvPicPr>
            <a:picLocks noChangeAspect="1"/>
          </p:cNvPicPr>
          <p:nvPr/>
        </p:nvPicPr>
        <p:blipFill>
          <a:blip r:embed="rId3"/>
          <a:stretch>
            <a:fillRect/>
          </a:stretch>
        </p:blipFill>
        <p:spPr>
          <a:xfrm>
            <a:off x="1691680" y="2151830"/>
            <a:ext cx="3240360" cy="3111734"/>
          </a:xfrm>
          <a:prstGeom prst="rect">
            <a:avLst/>
          </a:prstGeom>
        </p:spPr>
      </p:pic>
      <p:pic>
        <p:nvPicPr>
          <p:cNvPr id="30" name="図 29">
            <a:extLst>
              <a:ext uri="{FF2B5EF4-FFF2-40B4-BE49-F238E27FC236}">
                <a16:creationId xmlns:a16="http://schemas.microsoft.com/office/drawing/2014/main" id="{A9BD87DB-00A6-44E8-B5D5-9CE85EF5D4E6}"/>
              </a:ext>
            </a:extLst>
          </p:cNvPr>
          <p:cNvPicPr>
            <a:picLocks noChangeAspect="1"/>
          </p:cNvPicPr>
          <p:nvPr/>
        </p:nvPicPr>
        <p:blipFill>
          <a:blip r:embed="rId4"/>
          <a:stretch>
            <a:fillRect/>
          </a:stretch>
        </p:blipFill>
        <p:spPr>
          <a:xfrm>
            <a:off x="4046065" y="3181545"/>
            <a:ext cx="3406255" cy="3172043"/>
          </a:xfrm>
          <a:prstGeom prst="rect">
            <a:avLst/>
          </a:prstGeom>
        </p:spPr>
      </p:pic>
    </p:spTree>
    <p:extLst>
      <p:ext uri="{BB962C8B-B14F-4D97-AF65-F5344CB8AC3E}">
        <p14:creationId xmlns:p14="http://schemas.microsoft.com/office/powerpoint/2010/main" val="34438469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stretch>
            <a:fillRect/>
          </a:stretch>
        </p:blipFill>
        <p:spPr>
          <a:xfrm>
            <a:off x="2555776" y="4365104"/>
            <a:ext cx="2808312" cy="1463734"/>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a:t>
            </a:fld>
            <a:endParaRPr kumimoji="1" lang="ja-JP" altLang="en-US"/>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41715" y="1022569"/>
            <a:ext cx="8502531" cy="97475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内閣府と地方自治体が公開する避難所情報を利用して、</a:t>
            </a:r>
          </a:p>
          <a:p>
            <a:r>
              <a:rPr lang="ja-JP" altLang="en-US" sz="1600" dirty="0">
                <a:solidFill>
                  <a:schemeClr val="tx1"/>
                </a:solidFill>
                <a:latin typeface="+mn-ea"/>
                <a:cs typeface="Meiryo UI" panose="020B0604030504040204" pitchFamily="50" charset="-128"/>
              </a:rPr>
              <a:t>正確で豊富なデータの鮮度を常に保って提供する避難所データベースも提供されています。</a:t>
            </a:r>
            <a:endParaRPr lang="en-US" altLang="ja-JP" sz="1600" dirty="0">
              <a:solidFill>
                <a:schemeClr val="tx1"/>
              </a:solidFill>
              <a:latin typeface="+mn-ea"/>
              <a:cs typeface="Meiryo UI" panose="020B0604030504040204" pitchFamily="50" charset="-128"/>
            </a:endParaRPr>
          </a:p>
        </p:txBody>
      </p:sp>
      <p:sp>
        <p:nvSpPr>
          <p:cNvPr id="35" name="角丸四角形 41">
            <a:extLst>
              <a:ext uri="{FF2B5EF4-FFF2-40B4-BE49-F238E27FC236}">
                <a16:creationId xmlns:a16="http://schemas.microsoft.com/office/drawing/2014/main" id="{D0E31C11-676D-4E69-B01A-E07CB97F84C7}"/>
              </a:ext>
            </a:extLst>
          </p:cNvPr>
          <p:cNvSpPr/>
          <p:nvPr/>
        </p:nvSpPr>
        <p:spPr>
          <a:xfrm>
            <a:off x="2764038" y="5918943"/>
            <a:ext cx="3709141" cy="404079"/>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en-US" sz="1100" b="0" i="0" u="none" strike="noStrike" kern="1200" cap="none" spc="0" normalizeH="0" baseline="0" noProof="0" dirty="0" err="1">
                <a:ln>
                  <a:noFill/>
                </a:ln>
                <a:solidFill>
                  <a:sysClr val="window" lastClr="FFFFFF"/>
                </a:solidFill>
                <a:effectLst/>
                <a:uLnTx/>
                <a:uFillTx/>
                <a:latin typeface="+mn-ea"/>
                <a:cs typeface="フォントポにほんご"/>
              </a:rPr>
              <a:t>有償サービス（</a:t>
            </a:r>
            <a:r>
              <a:rPr kumimoji="1" lang="en-US" altLang="ja-JP" sz="1100" b="0" i="0" u="none" strike="noStrike" kern="1200" cap="none" spc="0" normalizeH="0" baseline="0" noProof="0" dirty="0" err="1">
                <a:ln>
                  <a:noFill/>
                </a:ln>
                <a:solidFill>
                  <a:sysClr val="window" lastClr="FFFFFF"/>
                </a:solidFill>
                <a:effectLst/>
                <a:uLnTx/>
                <a:uFillTx/>
                <a:latin typeface="+mn-ea"/>
                <a:cs typeface="+mn-cs"/>
              </a:rPr>
              <a:t>AreaCutterfor</a:t>
            </a:r>
            <a:r>
              <a:rPr kumimoji="1" lang="ja-JP" altLang="en-US" sz="1100" b="0" i="0" u="none" strike="noStrike" kern="1200" cap="none" spc="0" normalizeH="0" baseline="0" noProof="0" dirty="0">
                <a:ln>
                  <a:noFill/>
                </a:ln>
                <a:solidFill>
                  <a:sysClr val="window" lastClr="FFFFFF"/>
                </a:solidFill>
                <a:effectLst/>
                <a:uLnTx/>
                <a:uFillTx/>
                <a:latin typeface="+mn-ea"/>
                <a:cs typeface="+mn-cs"/>
              </a:rPr>
              <a:t>避難所）</a:t>
            </a:r>
          </a:p>
        </p:txBody>
      </p:sp>
      <p:pic>
        <p:nvPicPr>
          <p:cNvPr id="36" name="Picture 7">
            <a:extLst>
              <a:ext uri="{FF2B5EF4-FFF2-40B4-BE49-F238E27FC236}">
                <a16:creationId xmlns:a16="http://schemas.microsoft.com/office/drawing/2014/main" id="{74813487-461B-4FB2-9D54-2512AB177DC5}"/>
              </a:ext>
            </a:extLst>
          </p:cNvPr>
          <p:cNvPicPr>
            <a:picLocks noChangeAspect="1" noChangeArrowheads="1"/>
          </p:cNvPicPr>
          <p:nvPr/>
        </p:nvPicPr>
        <p:blipFill>
          <a:blip r:embed="rId4"/>
          <a:srcRect/>
          <a:stretch>
            <a:fillRect/>
          </a:stretch>
        </p:blipFill>
        <p:spPr bwMode="auto">
          <a:xfrm>
            <a:off x="2579908" y="2221136"/>
            <a:ext cx="3394917" cy="2162011"/>
          </a:xfrm>
          <a:prstGeom prst="rect">
            <a:avLst/>
          </a:prstGeom>
          <a:noFill/>
          <a:ln w="9525">
            <a:noFill/>
            <a:miter lim="800000"/>
            <a:headEnd/>
            <a:tailEnd/>
          </a:ln>
        </p:spPr>
      </p:pic>
      <p:pic>
        <p:nvPicPr>
          <p:cNvPr id="46" name="Picture 2">
            <a:extLst>
              <a:ext uri="{FF2B5EF4-FFF2-40B4-BE49-F238E27FC236}">
                <a16:creationId xmlns:a16="http://schemas.microsoft.com/office/drawing/2014/main" id="{2678F7CF-812A-4E1A-9AE5-1A7718C20DA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08104" y="3646476"/>
            <a:ext cx="1427277" cy="21889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正方形/長方形 18">
            <a:extLst>
              <a:ext uri="{FF2B5EF4-FFF2-40B4-BE49-F238E27FC236}">
                <a16:creationId xmlns:a16="http://schemas.microsoft.com/office/drawing/2014/main" id="{2B05F9A6-402A-4CDE-A1BB-C97D1CAB741D}"/>
              </a:ext>
            </a:extLst>
          </p:cNvPr>
          <p:cNvSpPr/>
          <p:nvPr/>
        </p:nvSpPr>
        <p:spPr>
          <a:xfrm>
            <a:off x="0" y="6495277"/>
            <a:ext cx="8776644"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」より「全国避難所データベース」  </a:t>
            </a:r>
            <a:r>
              <a:rPr kumimoji="1" lang="en-US" altLang="ja-JP" sz="1400" dirty="0"/>
              <a:t>https://cio.go.jp/opendata100</a:t>
            </a:r>
            <a:endParaRPr kumimoji="1" lang="ja-JP" altLang="en-US" sz="1400" dirty="0"/>
          </a:p>
        </p:txBody>
      </p:sp>
      <p:sp>
        <p:nvSpPr>
          <p:cNvPr id="22" name="タイトル 1">
            <a:extLst>
              <a:ext uri="{FF2B5EF4-FFF2-40B4-BE49-F238E27FC236}">
                <a16:creationId xmlns:a16="http://schemas.microsoft.com/office/drawing/2014/main" id="{26118B7F-3772-405E-B6B4-3E772E26BD3E}"/>
              </a:ext>
            </a:extLst>
          </p:cNvPr>
          <p:cNvSpPr txBox="1">
            <a:spLocks/>
          </p:cNvSpPr>
          <p:nvPr/>
        </p:nvSpPr>
        <p:spPr>
          <a:xfrm>
            <a:off x="173947" y="247172"/>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cs typeface="Meiryo UI" panose="020B0604030504040204" pitchFamily="50" charset="-128"/>
              </a:rPr>
              <a:t>4.</a:t>
            </a:r>
            <a:r>
              <a:rPr lang="ja-JP" altLang="en-US">
                <a:latin typeface="+mn-ea"/>
                <a:cs typeface="Meiryo UI" panose="020B0604030504040204" pitchFamily="50" charset="-128"/>
              </a:rPr>
              <a:t>避難所情報と民間サービスとの連携（電通・ゼンリンデータコム）</a:t>
            </a:r>
            <a:endParaRPr lang="ja-JP" altLang="en-US" dirty="0">
              <a:latin typeface="+mn-ea"/>
              <a:ea typeface="+mn-ea"/>
            </a:endParaRPr>
          </a:p>
        </p:txBody>
      </p:sp>
    </p:spTree>
    <p:extLst>
      <p:ext uri="{BB962C8B-B14F-4D97-AF65-F5344CB8AC3E}">
        <p14:creationId xmlns:p14="http://schemas.microsoft.com/office/powerpoint/2010/main" val="2416384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a:t>
            </a:fld>
            <a:endParaRPr kumimoji="1" lang="ja-JP" altLang="en-US"/>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296916" y="1063482"/>
            <a:ext cx="8502531" cy="1071476"/>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大阪市が公開する警察署・交番の位置情報および犯罪発生地点を地図上に重ね合わせることより、</a:t>
            </a:r>
          </a:p>
          <a:p>
            <a:r>
              <a:rPr lang="ja-JP" altLang="en-US" sz="1600" dirty="0">
                <a:solidFill>
                  <a:schemeClr val="tx1"/>
                </a:solidFill>
                <a:latin typeface="+mn-ea"/>
                <a:cs typeface="Meiryo UI" panose="020B0604030504040204" pitchFamily="50" charset="-128"/>
              </a:rPr>
              <a:t>地図上で警察施設の存在しない地域と犯罪発生の傾向を把握することで、地域での自主的な防犯対策に役立てることが可能になりました。</a:t>
            </a:r>
            <a:endParaRPr lang="en-US" altLang="ja-JP" sz="1600" dirty="0">
              <a:solidFill>
                <a:schemeClr val="tx1"/>
              </a:solidFill>
              <a:latin typeface="+mn-ea"/>
              <a:cs typeface="Meiryo UI" panose="020B0604030504040204" pitchFamily="50" charset="-128"/>
            </a:endParaRPr>
          </a:p>
        </p:txBody>
      </p:sp>
      <p:sp>
        <p:nvSpPr>
          <p:cNvPr id="37" name="角丸四角形 63">
            <a:extLst>
              <a:ext uri="{FF2B5EF4-FFF2-40B4-BE49-F238E27FC236}">
                <a16:creationId xmlns:a16="http://schemas.microsoft.com/office/drawing/2014/main" id="{A6D4F00F-861E-47A0-A2BF-F65D269FB9A4}"/>
              </a:ext>
            </a:extLst>
          </p:cNvPr>
          <p:cNvSpPr/>
          <p:nvPr/>
        </p:nvSpPr>
        <p:spPr>
          <a:xfrm>
            <a:off x="2575885" y="5872276"/>
            <a:ext cx="3920195" cy="440367"/>
          </a:xfrm>
          <a:prstGeom prst="roundRect">
            <a:avLst>
              <a:gd name="adj" fmla="val 50000"/>
            </a:avLst>
          </a:prstGeom>
          <a:solidFill>
            <a:schemeClr val="accent1"/>
          </a:solidFill>
          <a:ln w="25400"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uLnTx/>
                <a:uFillTx/>
                <a:latin typeface="+mn-ea"/>
                <a:cs typeface="+mn-cs"/>
              </a:rPr>
              <a:t>警察施設の存在しない地域と犯罪発生の傾向に相関があるかを地図上で視覚的に確認できる！</a:t>
            </a:r>
          </a:p>
        </p:txBody>
      </p:sp>
      <p:pic>
        <p:nvPicPr>
          <p:cNvPr id="38" name="図 37">
            <a:extLst>
              <a:ext uri="{FF2B5EF4-FFF2-40B4-BE49-F238E27FC236}">
                <a16:creationId xmlns:a16="http://schemas.microsoft.com/office/drawing/2014/main" id="{6F158615-FBEA-43CF-AD3A-A260F810C580}"/>
              </a:ext>
            </a:extLst>
          </p:cNvPr>
          <p:cNvPicPr>
            <a:picLocks noChangeAspect="1"/>
          </p:cNvPicPr>
          <p:nvPr/>
        </p:nvPicPr>
        <p:blipFill rotWithShape="1">
          <a:blip r:embed="rId3"/>
          <a:srcRect l="19760" t="16595" r="29957" b="17475"/>
          <a:stretch/>
        </p:blipFill>
        <p:spPr>
          <a:xfrm>
            <a:off x="2734964" y="3417372"/>
            <a:ext cx="3365014" cy="2377146"/>
          </a:xfrm>
          <a:prstGeom prst="rect">
            <a:avLst/>
          </a:prstGeom>
        </p:spPr>
      </p:pic>
      <p:sp>
        <p:nvSpPr>
          <p:cNvPr id="39" name="下矢印吹き出し 65">
            <a:extLst>
              <a:ext uri="{FF2B5EF4-FFF2-40B4-BE49-F238E27FC236}">
                <a16:creationId xmlns:a16="http://schemas.microsoft.com/office/drawing/2014/main" id="{E11804FB-2C55-4800-AB0D-7B53CFF8CA22}"/>
              </a:ext>
            </a:extLst>
          </p:cNvPr>
          <p:cNvSpPr/>
          <p:nvPr/>
        </p:nvSpPr>
        <p:spPr>
          <a:xfrm>
            <a:off x="1839065" y="2352751"/>
            <a:ext cx="5256584" cy="1071476"/>
          </a:xfrm>
          <a:prstGeom prst="downArrowCallout">
            <a:avLst/>
          </a:prstGeom>
          <a:solidFill>
            <a:schemeClr val="accent1"/>
          </a:solidFill>
          <a:ln w="25400"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・大阪市が公開する警察署・交番の位置情報を表示</a:t>
            </a:r>
            <a:endParaRPr kumimoji="1" lang="en-US" altLang="ja-JP" sz="1200" b="1" i="0" u="none" strike="noStrike" kern="1200" cap="none" spc="0" normalizeH="0" baseline="0" noProof="0" dirty="0">
              <a:ln>
                <a:noFill/>
              </a:ln>
              <a:solidFill>
                <a:sysClr val="window" lastClr="FFFFFF"/>
              </a:solidFill>
              <a:effectLst/>
              <a:uLnTx/>
              <a:uFillTx/>
              <a:latin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・警察署・交番が無い場所を半透明の赤い円で表示</a:t>
            </a:r>
            <a:endParaRPr kumimoji="1" lang="en-US" altLang="ja-JP" sz="1200" b="1" i="0" u="none" strike="noStrike" kern="1200" cap="none" spc="0" normalizeH="0" baseline="0" noProof="0" dirty="0">
              <a:ln>
                <a:noFill/>
              </a:ln>
              <a:solidFill>
                <a:sysClr val="window" lastClr="FFFFFF"/>
              </a:solidFill>
              <a:effectLst/>
              <a:uLnTx/>
              <a:uFillTx/>
              <a:latin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・大阪市の犯罪発生情報をもとに犯罪発生</a:t>
            </a:r>
            <a:r>
              <a:rPr kumimoji="1" lang="ja-JP" altLang="en-US" sz="1200" b="1" i="1" u="none" strike="noStrike" kern="1200" cap="none" spc="0" normalizeH="0" baseline="0" noProof="0" dirty="0">
                <a:ln>
                  <a:noFill/>
                </a:ln>
                <a:solidFill>
                  <a:sysClr val="window" lastClr="FFFFFF"/>
                </a:solidFill>
                <a:effectLst/>
                <a:uLnTx/>
                <a:uFillTx/>
                <a:latin typeface="+mn-ea"/>
                <a:cs typeface="+mn-cs"/>
              </a:rPr>
              <a:t>地点</a:t>
            </a:r>
            <a:r>
              <a:rPr kumimoji="1" lang="ja-JP" altLang="en-US" sz="1200" b="1" i="0" u="none" strike="noStrike" kern="1200" cap="none" spc="0" normalizeH="0" baseline="0" noProof="0" dirty="0">
                <a:ln>
                  <a:noFill/>
                </a:ln>
                <a:solidFill>
                  <a:sysClr val="window" lastClr="FFFFFF"/>
                </a:solidFill>
                <a:effectLst/>
                <a:uLnTx/>
                <a:uFillTx/>
                <a:latin typeface="+mn-ea"/>
                <a:cs typeface="+mn-cs"/>
              </a:rPr>
              <a:t>を各種アイコンで表示</a:t>
            </a:r>
          </a:p>
        </p:txBody>
      </p:sp>
      <p:sp>
        <p:nvSpPr>
          <p:cNvPr id="20" name="正方形/長方形 19">
            <a:extLst>
              <a:ext uri="{FF2B5EF4-FFF2-40B4-BE49-F238E27FC236}">
                <a16:creationId xmlns:a16="http://schemas.microsoft.com/office/drawing/2014/main" id="{C59C048B-6E2D-4AC3-9557-8C47CC5AB913}"/>
              </a:ext>
            </a:extLst>
          </p:cNvPr>
          <p:cNvSpPr/>
          <p:nvPr/>
        </p:nvSpPr>
        <p:spPr>
          <a:xfrm>
            <a:off x="35496" y="6525344"/>
            <a:ext cx="8763951"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」より「大阪市 警察署</a:t>
            </a:r>
            <a:r>
              <a:rPr kumimoji="1" lang="en-US" altLang="ja-JP" sz="1400" dirty="0"/>
              <a:t>×</a:t>
            </a:r>
            <a:r>
              <a:rPr kumimoji="1" lang="ja-JP" altLang="en-US" sz="1400" dirty="0"/>
              <a:t>犯罪発生」 </a:t>
            </a:r>
            <a:r>
              <a:rPr kumimoji="1" lang="en-US" altLang="ja-JP" sz="1400" dirty="0"/>
              <a:t>https://cio.go.jp/opendata100</a:t>
            </a:r>
            <a:endParaRPr kumimoji="1" lang="ja-JP" altLang="en-US" sz="1400" dirty="0"/>
          </a:p>
        </p:txBody>
      </p:sp>
      <p:sp>
        <p:nvSpPr>
          <p:cNvPr id="23" name="タイトル 1">
            <a:extLst>
              <a:ext uri="{FF2B5EF4-FFF2-40B4-BE49-F238E27FC236}">
                <a16:creationId xmlns:a16="http://schemas.microsoft.com/office/drawing/2014/main" id="{081459F0-D3C1-4C2A-B89F-4AA6C10AD8A0}"/>
              </a:ext>
            </a:extLst>
          </p:cNvPr>
          <p:cNvSpPr txBox="1">
            <a:spLocks/>
          </p:cNvSpPr>
          <p:nvPr/>
        </p:nvSpPr>
        <p:spPr>
          <a:xfrm>
            <a:off x="251520" y="259470"/>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cs typeface="Meiryo UI" panose="020B0604030504040204" pitchFamily="50" charset="-128"/>
              </a:rPr>
              <a:t>5.</a:t>
            </a:r>
            <a:r>
              <a:rPr lang="ja-JP" altLang="en-US">
                <a:latin typeface="+mn-ea"/>
                <a:cs typeface="Meiryo UI" panose="020B0604030504040204" pitchFamily="50" charset="-128"/>
              </a:rPr>
              <a:t>大阪市 警察署</a:t>
            </a:r>
            <a:r>
              <a:rPr lang="en-US" altLang="ja-JP" dirty="0">
                <a:latin typeface="+mn-ea"/>
                <a:cs typeface="Meiryo UI" panose="020B0604030504040204" pitchFamily="50" charset="-128"/>
              </a:rPr>
              <a:t>×</a:t>
            </a:r>
            <a:r>
              <a:rPr lang="ja-JP" altLang="en-US">
                <a:latin typeface="+mn-ea"/>
                <a:cs typeface="Meiryo UI" panose="020B0604030504040204" pitchFamily="50" charset="-128"/>
              </a:rPr>
              <a:t>犯罪発生（上田洋、佐藤麻耶氏）</a:t>
            </a:r>
            <a:endParaRPr lang="ja-JP" altLang="en-US" dirty="0">
              <a:latin typeface="+mn-ea"/>
              <a:ea typeface="+mn-ea"/>
            </a:endParaRPr>
          </a:p>
        </p:txBody>
      </p:sp>
    </p:spTree>
    <p:extLst>
      <p:ext uri="{BB962C8B-B14F-4D97-AF65-F5344CB8AC3E}">
        <p14:creationId xmlns:p14="http://schemas.microsoft.com/office/powerpoint/2010/main" val="34409770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6</a:t>
            </a:fld>
            <a:endParaRPr kumimoji="1" lang="ja-JP" altLang="en-US"/>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20734" y="1034893"/>
            <a:ext cx="8502531" cy="107819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街路灯の位置情報を公開することにより、街灯の明るさや間隔のデータから夜道の「明るさ」を算出し、通常の道案内アプリの情報に「明るさ」重ね合わせて表示することで、より明るい道を選択できるようにしたアプリができました。</a:t>
            </a:r>
          </a:p>
        </p:txBody>
      </p:sp>
      <p:pic>
        <p:nvPicPr>
          <p:cNvPr id="19" name="図 18" descr="スクリーンショット 2015-09-06 11.48.51.png">
            <a:extLst>
              <a:ext uri="{FF2B5EF4-FFF2-40B4-BE49-F238E27FC236}">
                <a16:creationId xmlns:a16="http://schemas.microsoft.com/office/drawing/2014/main" id="{A0035060-ED9E-48DC-A745-E9352DBB23E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608004" y="3548026"/>
            <a:ext cx="1902658" cy="2609353"/>
          </a:xfrm>
          <a:prstGeom prst="rect">
            <a:avLst/>
          </a:prstGeom>
        </p:spPr>
      </p:pic>
      <p:pic>
        <p:nvPicPr>
          <p:cNvPr id="32" name="図 31" descr="スクリーンショット 2016-01-12 10.22.42.png">
            <a:extLst>
              <a:ext uri="{FF2B5EF4-FFF2-40B4-BE49-F238E27FC236}">
                <a16:creationId xmlns:a16="http://schemas.microsoft.com/office/drawing/2014/main" id="{79DAD0AC-C866-4F44-813B-7B1AB97046B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05487" y="3573904"/>
            <a:ext cx="1786313" cy="2448230"/>
          </a:xfrm>
          <a:prstGeom prst="rect">
            <a:avLst/>
          </a:prstGeom>
        </p:spPr>
      </p:pic>
      <p:sp>
        <p:nvSpPr>
          <p:cNvPr id="34" name="下矢印 52">
            <a:extLst>
              <a:ext uri="{FF2B5EF4-FFF2-40B4-BE49-F238E27FC236}">
                <a16:creationId xmlns:a16="http://schemas.microsoft.com/office/drawing/2014/main" id="{01E6705D-9596-440D-B536-A99CA2A13A66}"/>
              </a:ext>
            </a:extLst>
          </p:cNvPr>
          <p:cNvSpPr/>
          <p:nvPr/>
        </p:nvSpPr>
        <p:spPr>
          <a:xfrm rot="16200000">
            <a:off x="4070929" y="4619191"/>
            <a:ext cx="331155" cy="364588"/>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ysClr val="window" lastClr="FFFFFF"/>
              </a:solidFill>
              <a:effectLst/>
              <a:uLnTx/>
              <a:uFillTx/>
              <a:latin typeface="+mn-ea"/>
              <a:cs typeface="+mn-cs"/>
            </a:endParaRPr>
          </a:p>
        </p:txBody>
      </p:sp>
      <p:sp>
        <p:nvSpPr>
          <p:cNvPr id="37" name="角丸四角形吹き出し 3">
            <a:extLst>
              <a:ext uri="{FF2B5EF4-FFF2-40B4-BE49-F238E27FC236}">
                <a16:creationId xmlns:a16="http://schemas.microsoft.com/office/drawing/2014/main" id="{10EDF58D-C71F-432F-8EC3-10BB5978CA40}"/>
              </a:ext>
            </a:extLst>
          </p:cNvPr>
          <p:cNvSpPr/>
          <p:nvPr/>
        </p:nvSpPr>
        <p:spPr>
          <a:xfrm>
            <a:off x="2143076" y="2418524"/>
            <a:ext cx="1840136" cy="851346"/>
          </a:xfrm>
          <a:prstGeom prst="wedgeRoundRectCallout">
            <a:avLst>
              <a:gd name="adj1" fmla="val 12456"/>
              <a:gd name="adj2" fmla="val 211773"/>
              <a:gd name="adj3" fmla="val 16667"/>
            </a:avLst>
          </a:prstGeom>
          <a:solidFill>
            <a:sysClr val="window" lastClr="FFFFFF"/>
          </a:solid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Text" lastClr="000000"/>
                </a:solidFill>
                <a:effectLst/>
                <a:uLnTx/>
                <a:uFillTx/>
                <a:latin typeface="+mn-ea"/>
                <a:cs typeface="+mn-cs"/>
              </a:rPr>
              <a:t>名古屋市の例。アプリを起動すると、出発地と目的地の入力画面が表示される。</a:t>
            </a:r>
            <a:endParaRPr kumimoji="1" lang="ja-JP" altLang="en-US" sz="1100" b="0" i="0" u="none" strike="noStrike" kern="1200" cap="none" spc="0" normalizeH="0" baseline="0" noProof="0" dirty="0">
              <a:ln>
                <a:noFill/>
              </a:ln>
              <a:solidFill>
                <a:srgbClr val="FF0000"/>
              </a:solidFill>
              <a:effectLst/>
              <a:uLnTx/>
              <a:uFillTx/>
              <a:latin typeface="+mn-ea"/>
              <a:cs typeface="+mn-cs"/>
            </a:endParaRPr>
          </a:p>
        </p:txBody>
      </p:sp>
      <p:sp>
        <p:nvSpPr>
          <p:cNvPr id="38" name="下矢印 42">
            <a:extLst>
              <a:ext uri="{FF2B5EF4-FFF2-40B4-BE49-F238E27FC236}">
                <a16:creationId xmlns:a16="http://schemas.microsoft.com/office/drawing/2014/main" id="{3543B550-2E54-4A06-8D4E-C2BDEFB4FBB1}"/>
              </a:ext>
            </a:extLst>
          </p:cNvPr>
          <p:cNvSpPr/>
          <p:nvPr/>
        </p:nvSpPr>
        <p:spPr>
          <a:xfrm rot="16200000">
            <a:off x="4070929" y="2661443"/>
            <a:ext cx="331155" cy="364588"/>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ysClr val="window" lastClr="FFFFFF"/>
              </a:solidFill>
              <a:effectLst/>
              <a:uLnTx/>
              <a:uFillTx/>
              <a:latin typeface="+mn-ea"/>
              <a:cs typeface="+mn-cs"/>
            </a:endParaRPr>
          </a:p>
        </p:txBody>
      </p:sp>
      <p:sp>
        <p:nvSpPr>
          <p:cNvPr id="39" name="角丸四角形吹き出し 45">
            <a:extLst>
              <a:ext uri="{FF2B5EF4-FFF2-40B4-BE49-F238E27FC236}">
                <a16:creationId xmlns:a16="http://schemas.microsoft.com/office/drawing/2014/main" id="{B1589A90-3FE9-4A57-B103-96F6D3FD95E6}"/>
              </a:ext>
            </a:extLst>
          </p:cNvPr>
          <p:cNvSpPr/>
          <p:nvPr/>
        </p:nvSpPr>
        <p:spPr>
          <a:xfrm>
            <a:off x="4608004" y="2449640"/>
            <a:ext cx="1902658" cy="851346"/>
          </a:xfrm>
          <a:prstGeom prst="wedgeRoundRectCallout">
            <a:avLst>
              <a:gd name="adj1" fmla="val -20033"/>
              <a:gd name="adj2" fmla="val 75750"/>
              <a:gd name="adj3" fmla="val 16667"/>
            </a:avLst>
          </a:prstGeom>
          <a:solidFill>
            <a:sysClr val="window" lastClr="FFFFFF"/>
          </a:solid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mn-ea"/>
                <a:cs typeface="+mn-cs"/>
              </a:rPr>
              <a:t>通常の道案内アプリによるルート（青線）とナイトストリートアドバイザーによる域内の明るさ表示が重なって表示される。</a:t>
            </a:r>
          </a:p>
        </p:txBody>
      </p:sp>
      <p:sp>
        <p:nvSpPr>
          <p:cNvPr id="24" name="正方形/長方形 23">
            <a:extLst>
              <a:ext uri="{FF2B5EF4-FFF2-40B4-BE49-F238E27FC236}">
                <a16:creationId xmlns:a16="http://schemas.microsoft.com/office/drawing/2014/main" id="{7AC4B23F-EE74-4FE4-9494-3EC420FAEE71}"/>
              </a:ext>
            </a:extLst>
          </p:cNvPr>
          <p:cNvSpPr/>
          <p:nvPr/>
        </p:nvSpPr>
        <p:spPr>
          <a:xfrm>
            <a:off x="0" y="6495277"/>
            <a:ext cx="8776644"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a:t>
            </a:r>
            <a:r>
              <a:rPr kumimoji="1" lang="en-US" altLang="ja-JP" sz="1400" dirty="0"/>
              <a:t>Night Street Advisor</a:t>
            </a:r>
            <a:r>
              <a:rPr kumimoji="1" lang="ja-JP" altLang="en-US" sz="1400" dirty="0"/>
              <a:t>」 </a:t>
            </a:r>
            <a:r>
              <a:rPr kumimoji="1" lang="en-US" altLang="ja-JP" sz="1400" dirty="0"/>
              <a:t>https://cio.go.jp/opendata100</a:t>
            </a:r>
            <a:endParaRPr kumimoji="1" lang="ja-JP" altLang="en-US" sz="1400" dirty="0"/>
          </a:p>
        </p:txBody>
      </p:sp>
      <p:sp>
        <p:nvSpPr>
          <p:cNvPr id="27" name="タイトル 1">
            <a:extLst>
              <a:ext uri="{FF2B5EF4-FFF2-40B4-BE49-F238E27FC236}">
                <a16:creationId xmlns:a16="http://schemas.microsoft.com/office/drawing/2014/main" id="{39A9879F-E9DE-40E3-B156-91D331C7BB7E}"/>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cs typeface="Meiryo UI" panose="020B0604030504040204" pitchFamily="50" charset="-128"/>
              </a:rPr>
              <a:t>6.Night Street Advisor</a:t>
            </a:r>
            <a:r>
              <a:rPr lang="ja-JP" altLang="en-US" sz="2000">
                <a:latin typeface="+mn-ea"/>
                <a:cs typeface="Meiryo UI" panose="020B0604030504040204" pitchFamily="50" charset="-128"/>
              </a:rPr>
              <a:t>（</a:t>
            </a:r>
            <a:r>
              <a:rPr lang="zh-TW" altLang="en-US" sz="2000" dirty="0">
                <a:latin typeface="+mn-ea"/>
                <a:cs typeface="Meiryo UI" panose="020B0604030504040204" pitchFamily="50" charset="-128"/>
              </a:rPr>
              <a:t>明石工業高等専門学校 知的情報環境研究室</a:t>
            </a:r>
            <a:r>
              <a:rPr lang="ja-JP" altLang="en-US" sz="2000">
                <a:latin typeface="+mn-ea"/>
                <a:cs typeface="Meiryo UI" panose="020B0604030504040204" pitchFamily="50" charset="-128"/>
              </a:rPr>
              <a:t>）</a:t>
            </a:r>
            <a:endParaRPr lang="ja-JP" altLang="en-US" dirty="0">
              <a:latin typeface="+mn-ea"/>
              <a:ea typeface="+mn-ea"/>
            </a:endParaRPr>
          </a:p>
        </p:txBody>
      </p:sp>
    </p:spTree>
    <p:extLst>
      <p:ext uri="{BB962C8B-B14F-4D97-AF65-F5344CB8AC3E}">
        <p14:creationId xmlns:p14="http://schemas.microsoft.com/office/powerpoint/2010/main" val="21957987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7</a:t>
            </a:fld>
            <a:endParaRPr kumimoji="1" lang="ja-JP" altLang="en-US"/>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288921" y="1081878"/>
            <a:ext cx="8502531" cy="107819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厚労省・福岡市・福岡県警が提供する介護事業所情報を利用して、</a:t>
            </a:r>
          </a:p>
          <a:p>
            <a:r>
              <a:rPr lang="ja-JP" altLang="en-US" sz="1600" dirty="0">
                <a:solidFill>
                  <a:schemeClr val="tx1"/>
                </a:solidFill>
                <a:latin typeface="+mn-ea"/>
                <a:cs typeface="Meiryo UI" panose="020B0604030504040204" pitchFamily="50" charset="-128"/>
              </a:rPr>
              <a:t>介護現場で課題とされている、適切な施設探しを支援するサービスを提供しています。</a:t>
            </a:r>
            <a:endParaRPr lang="en-US" altLang="ja-JP" sz="1600" dirty="0">
              <a:solidFill>
                <a:schemeClr val="tx1"/>
              </a:solidFill>
              <a:latin typeface="+mn-ea"/>
              <a:cs typeface="Meiryo UI" panose="020B0604030504040204" pitchFamily="50" charset="-128"/>
            </a:endParaRPr>
          </a:p>
        </p:txBody>
      </p:sp>
      <p:sp>
        <p:nvSpPr>
          <p:cNvPr id="65" name="角丸四角形 33">
            <a:extLst>
              <a:ext uri="{FF2B5EF4-FFF2-40B4-BE49-F238E27FC236}">
                <a16:creationId xmlns:a16="http://schemas.microsoft.com/office/drawing/2014/main" id="{828C6EF6-85C7-46BD-9777-773FF21F80D7}"/>
              </a:ext>
            </a:extLst>
          </p:cNvPr>
          <p:cNvSpPr/>
          <p:nvPr/>
        </p:nvSpPr>
        <p:spPr>
          <a:xfrm>
            <a:off x="2917123" y="2506673"/>
            <a:ext cx="3589793" cy="518748"/>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介護に必要な情報がタブレット上で確認できる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（ミルモタブレットの使用画面例）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17" name="正方形/長方形 16">
            <a:extLst>
              <a:ext uri="{FF2B5EF4-FFF2-40B4-BE49-F238E27FC236}">
                <a16:creationId xmlns:a16="http://schemas.microsoft.com/office/drawing/2014/main" id="{4893692B-14D5-4426-A9CB-830D5F9560A0}"/>
              </a:ext>
            </a:extLst>
          </p:cNvPr>
          <p:cNvSpPr/>
          <p:nvPr/>
        </p:nvSpPr>
        <p:spPr>
          <a:xfrm>
            <a:off x="2154964" y="6495277"/>
            <a:ext cx="6621680"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」より「ミルモ」 </a:t>
            </a:r>
            <a:r>
              <a:rPr kumimoji="1" lang="en-US" altLang="ja-JP" sz="1400" dirty="0"/>
              <a:t>https://cio.go.jp/opendata100</a:t>
            </a:r>
            <a:endParaRPr kumimoji="1" lang="ja-JP" altLang="en-US" sz="1400" dirty="0"/>
          </a:p>
        </p:txBody>
      </p:sp>
      <p:sp>
        <p:nvSpPr>
          <p:cNvPr id="20" name="タイトル 1">
            <a:extLst>
              <a:ext uri="{FF2B5EF4-FFF2-40B4-BE49-F238E27FC236}">
                <a16:creationId xmlns:a16="http://schemas.microsoft.com/office/drawing/2014/main" id="{134D2CA7-8926-44B3-B9CD-F79058DFEB2A}"/>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cs typeface="Meiryo UI" panose="020B0604030504040204" pitchFamily="50" charset="-128"/>
              </a:rPr>
              <a:t>7.</a:t>
            </a:r>
            <a:r>
              <a:rPr lang="ja-JP" altLang="en-US">
                <a:latin typeface="+mn-ea"/>
                <a:cs typeface="Meiryo UI" panose="020B0604030504040204" pitchFamily="50" charset="-128"/>
              </a:rPr>
              <a:t>介護施設の検索（ミルモ／株式会社ウェルモ）</a:t>
            </a:r>
            <a:endParaRPr lang="ja-JP" altLang="en-US" dirty="0">
              <a:latin typeface="+mn-ea"/>
              <a:ea typeface="+mn-ea"/>
            </a:endParaRPr>
          </a:p>
        </p:txBody>
      </p:sp>
      <p:pic>
        <p:nvPicPr>
          <p:cNvPr id="8" name="図 7"/>
          <p:cNvPicPr>
            <a:picLocks noChangeAspect="1"/>
          </p:cNvPicPr>
          <p:nvPr/>
        </p:nvPicPr>
        <p:blipFill>
          <a:blip r:embed="rId3"/>
          <a:stretch>
            <a:fillRect/>
          </a:stretch>
        </p:blipFill>
        <p:spPr>
          <a:xfrm>
            <a:off x="3716313" y="3151262"/>
            <a:ext cx="1985987" cy="3070644"/>
          </a:xfrm>
          <a:prstGeom prst="rect">
            <a:avLst/>
          </a:prstGeom>
        </p:spPr>
      </p:pic>
    </p:spTree>
    <p:extLst>
      <p:ext uri="{BB962C8B-B14F-4D97-AF65-F5344CB8AC3E}">
        <p14:creationId xmlns:p14="http://schemas.microsoft.com/office/powerpoint/2010/main" val="9713238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8</a:t>
            </a:fld>
            <a:endParaRPr kumimoji="1" lang="ja-JP" altLang="en-US"/>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53945" y="990660"/>
            <a:ext cx="8502531" cy="1132368"/>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食事の欧米化が進み、食生活の乱れや食物アレルギーを持った子どもたちの増加など、子どもたちの健康を取り巻く問題が深刻化しています。</a:t>
            </a:r>
          </a:p>
          <a:p>
            <a:r>
              <a:rPr lang="ja-JP" altLang="en-US" sz="1600" dirty="0">
                <a:solidFill>
                  <a:schemeClr val="tx1"/>
                </a:solidFill>
                <a:latin typeface="+mn-ea"/>
                <a:cs typeface="Meiryo UI" panose="020B0604030504040204" pitchFamily="50" charset="-128"/>
              </a:rPr>
              <a:t>学校給食の献立データを公開することにより、給食の栄養バランス・アレルゲン等を手元のスマートフォンで確認できるアプリができました。</a:t>
            </a:r>
          </a:p>
        </p:txBody>
      </p:sp>
      <p:sp>
        <p:nvSpPr>
          <p:cNvPr id="24" name="正方形/長方形 23">
            <a:extLst>
              <a:ext uri="{FF2B5EF4-FFF2-40B4-BE49-F238E27FC236}">
                <a16:creationId xmlns:a16="http://schemas.microsoft.com/office/drawing/2014/main" id="{7AC4B23F-EE74-4FE4-9494-3EC420FAEE71}"/>
              </a:ext>
            </a:extLst>
          </p:cNvPr>
          <p:cNvSpPr/>
          <p:nvPr/>
        </p:nvSpPr>
        <p:spPr>
          <a:xfrm>
            <a:off x="215899" y="6507357"/>
            <a:ext cx="8560745"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a:t>
            </a:r>
            <a:r>
              <a:rPr kumimoji="1" lang="en-US" altLang="ja-JP" sz="1400" dirty="0"/>
              <a:t>4919</a:t>
            </a:r>
            <a:r>
              <a:rPr kumimoji="1" lang="ja-JP" altLang="en-US" sz="1400" dirty="0"/>
              <a:t>（食育）</a:t>
            </a:r>
            <a:r>
              <a:rPr kumimoji="1" lang="en-US" altLang="ja-JP" sz="1400" dirty="0"/>
              <a:t>for IKOMA</a:t>
            </a:r>
            <a:r>
              <a:rPr kumimoji="1" lang="ja-JP" altLang="en-US" sz="1400" dirty="0"/>
              <a:t>」 </a:t>
            </a:r>
            <a:r>
              <a:rPr kumimoji="1" lang="en-US" altLang="ja-JP" sz="1400" dirty="0"/>
              <a:t>https://cio.go.jp/opendata100</a:t>
            </a:r>
            <a:endParaRPr kumimoji="1" lang="ja-JP" altLang="en-US" sz="1400" dirty="0"/>
          </a:p>
        </p:txBody>
      </p:sp>
      <p:sp>
        <p:nvSpPr>
          <p:cNvPr id="27" name="タイトル 1">
            <a:extLst>
              <a:ext uri="{FF2B5EF4-FFF2-40B4-BE49-F238E27FC236}">
                <a16:creationId xmlns:a16="http://schemas.microsoft.com/office/drawing/2014/main" id="{39A9879F-E9DE-40E3-B156-91D331C7BB7E}"/>
              </a:ext>
            </a:extLst>
          </p:cNvPr>
          <p:cNvSpPr txBox="1">
            <a:spLocks/>
          </p:cNvSpPr>
          <p:nvPr/>
        </p:nvSpPr>
        <p:spPr>
          <a:xfrm>
            <a:off x="297095" y="292539"/>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cs typeface="Meiryo UI" panose="020B0604030504040204" pitchFamily="50" charset="-128"/>
              </a:rPr>
              <a:t>8.</a:t>
            </a:r>
            <a:r>
              <a:rPr lang="ja-JP" altLang="en-US">
                <a:latin typeface="+mn-ea"/>
                <a:cs typeface="Meiryo UI" panose="020B0604030504040204" pitchFamily="50" charset="-128"/>
              </a:rPr>
              <a:t>献立情報の公開（生駒市・</a:t>
            </a:r>
            <a:r>
              <a:rPr lang="en-US" altLang="ja-JP" dirty="0">
                <a:latin typeface="+mn-ea"/>
                <a:cs typeface="Meiryo UI" panose="020B0604030504040204" pitchFamily="50" charset="-128"/>
              </a:rPr>
              <a:t>4919 for IKOMA</a:t>
            </a:r>
            <a:r>
              <a:rPr lang="ja-JP" altLang="en-US">
                <a:latin typeface="+mn-ea"/>
                <a:cs typeface="Meiryo UI" panose="020B0604030504040204" pitchFamily="50" charset="-128"/>
              </a:rPr>
              <a:t>）</a:t>
            </a:r>
            <a:endParaRPr lang="ja-JP" altLang="en-US" dirty="0">
              <a:latin typeface="+mn-ea"/>
              <a:ea typeface="+mn-ea"/>
            </a:endParaRPr>
          </a:p>
        </p:txBody>
      </p:sp>
      <p:grpSp>
        <p:nvGrpSpPr>
          <p:cNvPr id="8" name="グループ化 7">
            <a:extLst>
              <a:ext uri="{FF2B5EF4-FFF2-40B4-BE49-F238E27FC236}">
                <a16:creationId xmlns:a16="http://schemas.microsoft.com/office/drawing/2014/main" id="{3FF12886-D42D-4708-903C-B5A79FEA4D0D}"/>
              </a:ext>
            </a:extLst>
          </p:cNvPr>
          <p:cNvGrpSpPr/>
          <p:nvPr/>
        </p:nvGrpSpPr>
        <p:grpSpPr>
          <a:xfrm>
            <a:off x="2269257" y="3330161"/>
            <a:ext cx="4605485" cy="1902936"/>
            <a:chOff x="-365125" y="1821643"/>
            <a:chExt cx="10368161" cy="4307291"/>
          </a:xfrm>
        </p:grpSpPr>
        <p:pic>
          <p:nvPicPr>
            <p:cNvPr id="9" name="Picture 3" descr="\\nns005\広報課\一時保存\情報より\4919\22471561_886999454796074_1607450905_n.jpg">
              <a:extLst>
                <a:ext uri="{FF2B5EF4-FFF2-40B4-BE49-F238E27FC236}">
                  <a16:creationId xmlns:a16="http://schemas.microsoft.com/office/drawing/2014/main" id="{CDF116F6-A781-46EF-A509-917E7624D795}"/>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243137" y="1821643"/>
              <a:ext cx="2490788" cy="428388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nns005\広報課\一時保存\情報より\4919\他のスクショ\392x696bb.jpg">
              <a:extLst>
                <a:ext uri="{FF2B5EF4-FFF2-40B4-BE49-F238E27FC236}">
                  <a16:creationId xmlns:a16="http://schemas.microsoft.com/office/drawing/2014/main" id="{16843C2F-2626-4A9C-A40C-20C56F205104}"/>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365125" y="1821643"/>
              <a:ext cx="2490788" cy="428388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nns005\広報課\一時保存\情報より\4919\他のスクショ\22407860_886999498129403_672558468_n.jpg">
              <a:extLst>
                <a:ext uri="{FF2B5EF4-FFF2-40B4-BE49-F238E27FC236}">
                  <a16:creationId xmlns:a16="http://schemas.microsoft.com/office/drawing/2014/main" id="{046A0D18-266B-45B1-8F51-C76A4FBAC6C8}"/>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4921448" y="1845052"/>
              <a:ext cx="2490788" cy="4283882"/>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グループ化 12">
              <a:extLst>
                <a:ext uri="{FF2B5EF4-FFF2-40B4-BE49-F238E27FC236}">
                  <a16:creationId xmlns:a16="http://schemas.microsoft.com/office/drawing/2014/main" id="{B5E5CBEF-7530-4EA6-B9C7-A4F5C09714DA}"/>
                </a:ext>
              </a:extLst>
            </p:cNvPr>
            <p:cNvGrpSpPr/>
            <p:nvPr/>
          </p:nvGrpSpPr>
          <p:grpSpPr>
            <a:xfrm>
              <a:off x="7512247" y="1845052"/>
              <a:ext cx="2490789" cy="4283882"/>
              <a:chOff x="7902772" y="2121277"/>
              <a:chExt cx="2490789" cy="4283882"/>
            </a:xfrm>
          </p:grpSpPr>
          <p:pic>
            <p:nvPicPr>
              <p:cNvPr id="14" name="Picture 2" descr="\\nns005\広報課\一時保存\情報より\4919\22447678_886999451462741_1018509919_n.jpg">
                <a:extLst>
                  <a:ext uri="{FF2B5EF4-FFF2-40B4-BE49-F238E27FC236}">
                    <a16:creationId xmlns:a16="http://schemas.microsoft.com/office/drawing/2014/main" id="{28A0AA24-F2EC-49B2-8160-1741DE1964CB}"/>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7902772" y="2121277"/>
                <a:ext cx="2490789" cy="4283882"/>
              </a:xfrm>
              <a:prstGeom prst="rect">
                <a:avLst/>
              </a:prstGeom>
              <a:noFill/>
              <a:extLst>
                <a:ext uri="{909E8E84-426E-40DD-AFC4-6F175D3DCCD1}">
                  <a14:hiddenFill xmlns:a14="http://schemas.microsoft.com/office/drawing/2010/main">
                    <a:solidFill>
                      <a:srgbClr val="FFFFFF"/>
                    </a:solidFill>
                  </a14:hiddenFill>
                </a:ext>
              </a:extLst>
            </p:spPr>
          </p:pic>
          <p:sp>
            <p:nvSpPr>
              <p:cNvPr id="15" name="テキスト ボックス 14">
                <a:extLst>
                  <a:ext uri="{FF2B5EF4-FFF2-40B4-BE49-F238E27FC236}">
                    <a16:creationId xmlns:a16="http://schemas.microsoft.com/office/drawing/2014/main" id="{684C8322-0433-43F6-A2E9-4674D4D3AC49}"/>
                  </a:ext>
                </a:extLst>
              </p:cNvPr>
              <p:cNvSpPr txBox="1"/>
              <p:nvPr/>
            </p:nvSpPr>
            <p:spPr>
              <a:xfrm>
                <a:off x="8157566" y="3676651"/>
                <a:ext cx="787438" cy="487657"/>
              </a:xfrm>
              <a:prstGeom prst="rect">
                <a:avLst/>
              </a:prstGeom>
              <a:noFill/>
            </p:spPr>
            <p:txBody>
              <a:bodyPr wrap="none" rtlCol="0">
                <a:spAutoFit/>
              </a:bodyPr>
              <a:lstStyle/>
              <a:p>
                <a:r>
                  <a:rPr kumimoji="1" lang="ja-JP" altLang="en-US" sz="800" dirty="0">
                    <a:solidFill>
                      <a:prstClr val="black"/>
                    </a:solidFill>
                    <a:latin typeface="+mn-ea"/>
                  </a:rPr>
                  <a:t>えび</a:t>
                </a:r>
              </a:p>
            </p:txBody>
          </p:sp>
          <p:sp>
            <p:nvSpPr>
              <p:cNvPr id="16" name="テキスト ボックス 15">
                <a:extLst>
                  <a:ext uri="{FF2B5EF4-FFF2-40B4-BE49-F238E27FC236}">
                    <a16:creationId xmlns:a16="http://schemas.microsoft.com/office/drawing/2014/main" id="{4B9ED653-2A82-43CD-99C1-37EBBA8D95F5}"/>
                  </a:ext>
                </a:extLst>
              </p:cNvPr>
              <p:cNvSpPr txBox="1"/>
              <p:nvPr/>
            </p:nvSpPr>
            <p:spPr>
              <a:xfrm>
                <a:off x="8554441" y="3676651"/>
                <a:ext cx="877655" cy="487657"/>
              </a:xfrm>
              <a:prstGeom prst="rect">
                <a:avLst/>
              </a:prstGeom>
              <a:noFill/>
            </p:spPr>
            <p:txBody>
              <a:bodyPr wrap="none" rtlCol="0">
                <a:spAutoFit/>
              </a:bodyPr>
              <a:lstStyle/>
              <a:p>
                <a:r>
                  <a:rPr kumimoji="1" lang="ja-JP" altLang="en-US" sz="800" dirty="0">
                    <a:solidFill>
                      <a:prstClr val="black"/>
                    </a:solidFill>
                    <a:latin typeface="+mn-ea"/>
                  </a:rPr>
                  <a:t>大豆</a:t>
                </a:r>
              </a:p>
            </p:txBody>
          </p:sp>
        </p:grpSp>
      </p:grpSp>
      <p:sp>
        <p:nvSpPr>
          <p:cNvPr id="17" name="角丸四角形 59">
            <a:extLst>
              <a:ext uri="{FF2B5EF4-FFF2-40B4-BE49-F238E27FC236}">
                <a16:creationId xmlns:a16="http://schemas.microsoft.com/office/drawing/2014/main" id="{9B658064-EB24-44DA-A384-54CB4760965E}"/>
              </a:ext>
            </a:extLst>
          </p:cNvPr>
          <p:cNvSpPr/>
          <p:nvPr/>
        </p:nvSpPr>
        <p:spPr>
          <a:xfrm>
            <a:off x="2483520" y="5332236"/>
            <a:ext cx="2510882" cy="1044000"/>
          </a:xfrm>
          <a:prstGeom prst="roundRect">
            <a:avLst>
              <a:gd name="adj" fmla="val 19453"/>
            </a:avLst>
          </a:prstGeom>
          <a:solidFill>
            <a:schemeClr val="accent1"/>
          </a:solidFill>
          <a:ln w="9525" cap="flat" cmpd="sng" algn="ctr">
            <a:solidFill>
              <a:schemeClr val="accent1">
                <a:lumMod val="50000"/>
              </a:scheme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1" i="0" u="none" strike="noStrike" kern="0" cap="none" spc="0" normalizeH="0" baseline="0" noProof="0" dirty="0">
                <a:ln>
                  <a:noFill/>
                </a:ln>
                <a:solidFill>
                  <a:prstClr val="white"/>
                </a:solidFill>
                <a:effectLst/>
                <a:uLnTx/>
                <a:uFillTx/>
                <a:latin typeface="+mn-ea"/>
                <a:cs typeface="+mn-cs"/>
              </a:rPr>
              <a:t>①食育サポート機能</a:t>
            </a:r>
            <a:endParaRPr kumimoji="1" lang="en-US" altLang="ja-JP" sz="1050" b="1"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■その日の献立、摂取カロリー、 栄養</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i="0" u="none" strike="noStrike" kern="0" cap="none" spc="0" normalizeH="0" baseline="0" noProof="0" dirty="0">
                <a:ln>
                  <a:noFill/>
                </a:ln>
                <a:solidFill>
                  <a:prstClr val="white"/>
                </a:solidFill>
                <a:effectLst/>
                <a:uLnTx/>
                <a:uFillTx/>
                <a:latin typeface="+mn-ea"/>
                <a:cs typeface="+mn-cs"/>
              </a:rPr>
              <a:t>   </a:t>
            </a:r>
            <a:r>
              <a:rPr kumimoji="1" lang="ja-JP" altLang="en-US" sz="1050" b="0" i="0" u="none" strike="noStrike" kern="0" cap="none" spc="0" normalizeH="0" baseline="0" noProof="0" dirty="0">
                <a:ln>
                  <a:noFill/>
                </a:ln>
                <a:solidFill>
                  <a:prstClr val="white"/>
                </a:solidFill>
                <a:effectLst/>
                <a:uLnTx/>
                <a:uFillTx/>
                <a:latin typeface="+mn-ea"/>
                <a:cs typeface="+mn-cs"/>
              </a:rPr>
              <a:t>バランスの表示</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■ひと月の献立メニューの表示</a:t>
            </a: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■摂取目安カロリーや栄養バランス</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i="0" u="none" strike="noStrike" kern="0" cap="none" spc="0" normalizeH="0" baseline="0" noProof="0" dirty="0">
                <a:ln>
                  <a:noFill/>
                </a:ln>
                <a:solidFill>
                  <a:prstClr val="white"/>
                </a:solidFill>
                <a:effectLst/>
                <a:uLnTx/>
                <a:uFillTx/>
                <a:latin typeface="+mn-ea"/>
                <a:cs typeface="+mn-cs"/>
              </a:rPr>
              <a:t>   </a:t>
            </a:r>
            <a:r>
              <a:rPr kumimoji="1" lang="ja-JP" altLang="en-US" sz="1050" b="0" i="0" u="none" strike="noStrike" kern="0" cap="none" spc="0" normalizeH="0" baseline="0" noProof="0" dirty="0">
                <a:ln>
                  <a:noFill/>
                </a:ln>
                <a:solidFill>
                  <a:prstClr val="white"/>
                </a:solidFill>
                <a:effectLst/>
                <a:uLnTx/>
                <a:uFillTx/>
                <a:latin typeface="+mn-ea"/>
                <a:cs typeface="+mn-cs"/>
              </a:rPr>
              <a:t>など食事に関する基礎的情報を表示</a:t>
            </a:r>
            <a:endParaRPr kumimoji="1" lang="en-US" altLang="ja-JP" sz="1050" b="0" i="0" u="none" strike="noStrike" kern="0" cap="none" spc="0" normalizeH="0" baseline="0" noProof="0" dirty="0">
              <a:ln>
                <a:noFill/>
              </a:ln>
              <a:solidFill>
                <a:prstClr val="white"/>
              </a:solidFill>
              <a:effectLst/>
              <a:uLnTx/>
              <a:uFillTx/>
              <a:latin typeface="+mn-ea"/>
              <a:cs typeface="+mn-cs"/>
            </a:endParaRPr>
          </a:p>
        </p:txBody>
      </p:sp>
      <p:sp>
        <p:nvSpPr>
          <p:cNvPr id="18" name="角丸四角形 71">
            <a:extLst>
              <a:ext uri="{FF2B5EF4-FFF2-40B4-BE49-F238E27FC236}">
                <a16:creationId xmlns:a16="http://schemas.microsoft.com/office/drawing/2014/main" id="{8188C0B0-627E-43D2-9612-F27B250206AA}"/>
              </a:ext>
            </a:extLst>
          </p:cNvPr>
          <p:cNvSpPr/>
          <p:nvPr/>
        </p:nvSpPr>
        <p:spPr>
          <a:xfrm>
            <a:off x="2362214" y="2322027"/>
            <a:ext cx="4621550" cy="610392"/>
          </a:xfrm>
          <a:prstGeom prst="roundRect">
            <a:avLst>
              <a:gd name="adj" fmla="val 47948"/>
            </a:avLst>
          </a:prstGeom>
          <a:solidFill>
            <a:schemeClr val="accent1"/>
          </a:solidFill>
          <a:ln w="9525" cap="flat" cmpd="sng" algn="ctr">
            <a:solidFill>
              <a:schemeClr val="accent1">
                <a:lumMod val="50000"/>
              </a:scheme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成長期の小中学生が毎日食べる給食を中心に子どもの食育をサポートする</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アプリ。 子どもが毎日食べる給食の献立やカロリー、アレルゲン、栄養バランスなどを手元のスマートフォンでかわいいイラストともに手軽に確認できる。</a:t>
            </a:r>
            <a:endParaRPr kumimoji="1" lang="en-US" altLang="ja-JP" sz="1015" b="0" i="0" u="none" strike="noStrike" kern="0" cap="none" spc="0" normalizeH="0" baseline="0" noProof="0" dirty="0">
              <a:ln>
                <a:noFill/>
              </a:ln>
              <a:solidFill>
                <a:prstClr val="white"/>
              </a:solidFill>
              <a:effectLst/>
              <a:uLnTx/>
              <a:uFillTx/>
              <a:latin typeface="+mn-ea"/>
              <a:cs typeface="フォントポにほんご"/>
            </a:endParaRPr>
          </a:p>
        </p:txBody>
      </p:sp>
      <p:sp>
        <p:nvSpPr>
          <p:cNvPr id="19" name="テキスト ボックス 18">
            <a:extLst>
              <a:ext uri="{FF2B5EF4-FFF2-40B4-BE49-F238E27FC236}">
                <a16:creationId xmlns:a16="http://schemas.microsoft.com/office/drawing/2014/main" id="{6C4C7192-B86F-4CC7-BFEC-E4DD957DB227}"/>
              </a:ext>
            </a:extLst>
          </p:cNvPr>
          <p:cNvSpPr txBox="1"/>
          <p:nvPr/>
        </p:nvSpPr>
        <p:spPr>
          <a:xfrm>
            <a:off x="3458809" y="2928668"/>
            <a:ext cx="1284886" cy="430887"/>
          </a:xfrm>
          <a:prstGeom prst="rect">
            <a:avLst/>
          </a:prstGeom>
          <a:noFill/>
        </p:spPr>
        <p:txBody>
          <a:bodyPr wrap="square" rtlCol="0">
            <a:spAutoFit/>
          </a:bodyPr>
          <a:lstStyle/>
          <a:p>
            <a:r>
              <a:rPr kumimoji="1" lang="ja-JP" altLang="en-US" sz="1050" dirty="0">
                <a:solidFill>
                  <a:prstClr val="black"/>
                </a:solidFill>
                <a:latin typeface="+mn-ea"/>
              </a:rPr>
              <a:t>献立、摂取ｶﾛﾘｰ、</a:t>
            </a:r>
            <a:endParaRPr kumimoji="1" lang="en-US" altLang="ja-JP" sz="1050" dirty="0">
              <a:solidFill>
                <a:prstClr val="black"/>
              </a:solidFill>
              <a:latin typeface="+mn-ea"/>
            </a:endParaRPr>
          </a:p>
          <a:p>
            <a:r>
              <a:rPr kumimoji="1" lang="ja-JP" altLang="en-US" sz="1050" dirty="0">
                <a:solidFill>
                  <a:prstClr val="black"/>
                </a:solidFill>
                <a:latin typeface="+mn-ea"/>
              </a:rPr>
              <a:t>栄養ﾊﾞﾗﾝｽの表示</a:t>
            </a:r>
          </a:p>
        </p:txBody>
      </p:sp>
      <p:sp>
        <p:nvSpPr>
          <p:cNvPr id="20" name="テキスト ボックス 19">
            <a:extLst>
              <a:ext uri="{FF2B5EF4-FFF2-40B4-BE49-F238E27FC236}">
                <a16:creationId xmlns:a16="http://schemas.microsoft.com/office/drawing/2014/main" id="{740165CD-C35E-4B14-BCA8-8AB70E0DA334}"/>
              </a:ext>
            </a:extLst>
          </p:cNvPr>
          <p:cNvSpPr txBox="1"/>
          <p:nvPr/>
        </p:nvSpPr>
        <p:spPr>
          <a:xfrm>
            <a:off x="4684238" y="2951104"/>
            <a:ext cx="1055380" cy="419119"/>
          </a:xfrm>
          <a:prstGeom prst="rect">
            <a:avLst/>
          </a:prstGeom>
          <a:noFill/>
        </p:spPr>
        <p:txBody>
          <a:bodyPr wrap="square" rtlCol="0">
            <a:spAutoFit/>
          </a:bodyPr>
          <a:lstStyle/>
          <a:p>
            <a:r>
              <a:rPr kumimoji="1" lang="ja-JP" altLang="en-US" sz="1050" dirty="0">
                <a:solidFill>
                  <a:prstClr val="black"/>
                </a:solidFill>
                <a:latin typeface="+mn-ea"/>
              </a:rPr>
              <a:t>ひと月の献立</a:t>
            </a:r>
            <a:endParaRPr kumimoji="1" lang="en-US" altLang="ja-JP" sz="1050" dirty="0">
              <a:solidFill>
                <a:prstClr val="black"/>
              </a:solidFill>
              <a:latin typeface="+mn-ea"/>
            </a:endParaRPr>
          </a:p>
          <a:p>
            <a:r>
              <a:rPr kumimoji="1" lang="ja-JP" altLang="en-US" sz="1050" dirty="0">
                <a:solidFill>
                  <a:prstClr val="black"/>
                </a:solidFill>
                <a:latin typeface="+mn-ea"/>
              </a:rPr>
              <a:t>メニュー表示</a:t>
            </a:r>
          </a:p>
        </p:txBody>
      </p:sp>
      <p:sp>
        <p:nvSpPr>
          <p:cNvPr id="21" name="テキスト ボックス 20">
            <a:extLst>
              <a:ext uri="{FF2B5EF4-FFF2-40B4-BE49-F238E27FC236}">
                <a16:creationId xmlns:a16="http://schemas.microsoft.com/office/drawing/2014/main" id="{55F18602-6934-497B-8B9A-D986FEF27A5B}"/>
              </a:ext>
            </a:extLst>
          </p:cNvPr>
          <p:cNvSpPr txBox="1"/>
          <p:nvPr/>
        </p:nvSpPr>
        <p:spPr>
          <a:xfrm>
            <a:off x="5804042" y="2951324"/>
            <a:ext cx="1266455" cy="430887"/>
          </a:xfrm>
          <a:prstGeom prst="rect">
            <a:avLst/>
          </a:prstGeom>
          <a:noFill/>
        </p:spPr>
        <p:txBody>
          <a:bodyPr wrap="square" rtlCol="0">
            <a:spAutoFit/>
          </a:bodyPr>
          <a:lstStyle/>
          <a:p>
            <a:r>
              <a:rPr kumimoji="1" lang="ja-JP" altLang="en-US" sz="1050" dirty="0">
                <a:solidFill>
                  <a:prstClr val="black"/>
                </a:solidFill>
                <a:latin typeface="+mn-ea"/>
              </a:rPr>
              <a:t>個々のメニューの</a:t>
            </a:r>
            <a:endParaRPr kumimoji="1" lang="en-US" altLang="ja-JP" sz="1050" dirty="0">
              <a:solidFill>
                <a:prstClr val="black"/>
              </a:solidFill>
              <a:latin typeface="+mn-ea"/>
            </a:endParaRPr>
          </a:p>
          <a:p>
            <a:r>
              <a:rPr kumimoji="1" lang="ja-JP" altLang="en-US" sz="1050" dirty="0">
                <a:solidFill>
                  <a:prstClr val="black"/>
                </a:solidFill>
                <a:latin typeface="+mn-ea"/>
              </a:rPr>
              <a:t>アレルゲンを表示</a:t>
            </a:r>
          </a:p>
        </p:txBody>
      </p:sp>
      <p:sp>
        <p:nvSpPr>
          <p:cNvPr id="22" name="テキスト ボックス 21">
            <a:extLst>
              <a:ext uri="{FF2B5EF4-FFF2-40B4-BE49-F238E27FC236}">
                <a16:creationId xmlns:a16="http://schemas.microsoft.com/office/drawing/2014/main" id="{A9996DCD-E516-4F98-A1E6-75F83B3B8250}"/>
              </a:ext>
            </a:extLst>
          </p:cNvPr>
          <p:cNvSpPr txBox="1"/>
          <p:nvPr/>
        </p:nvSpPr>
        <p:spPr>
          <a:xfrm>
            <a:off x="2516376" y="2998806"/>
            <a:ext cx="878084" cy="261610"/>
          </a:xfrm>
          <a:prstGeom prst="rect">
            <a:avLst/>
          </a:prstGeom>
          <a:noFill/>
        </p:spPr>
        <p:txBody>
          <a:bodyPr wrap="square" rtlCol="0">
            <a:spAutoFit/>
          </a:bodyPr>
          <a:lstStyle/>
          <a:p>
            <a:r>
              <a:rPr kumimoji="1" lang="ja-JP" altLang="en-US" sz="1050" dirty="0">
                <a:solidFill>
                  <a:prstClr val="black"/>
                </a:solidFill>
                <a:latin typeface="+mn-ea"/>
              </a:rPr>
              <a:t>トップ画面</a:t>
            </a:r>
          </a:p>
        </p:txBody>
      </p:sp>
      <p:sp>
        <p:nvSpPr>
          <p:cNvPr id="23" name="角丸四角形 39">
            <a:extLst>
              <a:ext uri="{FF2B5EF4-FFF2-40B4-BE49-F238E27FC236}">
                <a16:creationId xmlns:a16="http://schemas.microsoft.com/office/drawing/2014/main" id="{91F6B26D-7F32-488D-A80E-7C7B32F7530D}"/>
              </a:ext>
            </a:extLst>
          </p:cNvPr>
          <p:cNvSpPr/>
          <p:nvPr/>
        </p:nvSpPr>
        <p:spPr>
          <a:xfrm>
            <a:off x="5107287" y="5332236"/>
            <a:ext cx="1876477" cy="1044000"/>
          </a:xfrm>
          <a:prstGeom prst="roundRect">
            <a:avLst>
              <a:gd name="adj" fmla="val 21622"/>
            </a:avLst>
          </a:prstGeom>
          <a:solidFill>
            <a:schemeClr val="accent1"/>
          </a:solidFill>
          <a:ln w="9525" cap="flat" cmpd="sng" algn="ctr">
            <a:solidFill>
              <a:schemeClr val="accent1">
                <a:lumMod val="50000"/>
              </a:scheme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1" i="0" u="none" strike="noStrike" kern="0" cap="none" spc="0" normalizeH="0" baseline="0" noProof="0" dirty="0">
                <a:ln>
                  <a:noFill/>
                </a:ln>
                <a:solidFill>
                  <a:prstClr val="white"/>
                </a:solidFill>
                <a:effectLst/>
                <a:uLnTx/>
                <a:uFillTx/>
                <a:latin typeface="+mn-ea"/>
                <a:cs typeface="+mn-cs"/>
              </a:rPr>
              <a:t>②アレルゲン情報提供機能</a:t>
            </a:r>
            <a:endParaRPr kumimoji="1" lang="en-US" altLang="ja-JP" sz="1050" b="1"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■個々のメニューのアレル</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i="0" u="none" strike="noStrike" kern="0" cap="none" spc="0" normalizeH="0" baseline="0" noProof="0" dirty="0">
                <a:ln>
                  <a:noFill/>
                </a:ln>
                <a:solidFill>
                  <a:prstClr val="white"/>
                </a:solidFill>
                <a:effectLst/>
                <a:uLnTx/>
                <a:uFillTx/>
                <a:latin typeface="+mn-ea"/>
                <a:cs typeface="+mn-cs"/>
              </a:rPr>
              <a:t>   </a:t>
            </a:r>
            <a:r>
              <a:rPr kumimoji="1" lang="ja-JP" altLang="en-US" sz="1050" b="0" i="0" u="none" strike="noStrike" kern="0" cap="none" spc="0" normalizeH="0" baseline="0" noProof="0" dirty="0">
                <a:ln>
                  <a:noFill/>
                </a:ln>
                <a:solidFill>
                  <a:prstClr val="white"/>
                </a:solidFill>
                <a:effectLst/>
                <a:uLnTx/>
                <a:uFillTx/>
                <a:latin typeface="+mn-ea"/>
                <a:cs typeface="+mn-cs"/>
              </a:rPr>
              <a:t>ゲンを表示することで、</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i="0" u="none" strike="noStrike" kern="0" cap="none" spc="0" normalizeH="0" baseline="0" noProof="0" dirty="0">
                <a:ln>
                  <a:noFill/>
                </a:ln>
                <a:solidFill>
                  <a:prstClr val="white"/>
                </a:solidFill>
                <a:effectLst/>
                <a:uLnTx/>
                <a:uFillTx/>
                <a:latin typeface="+mn-ea"/>
                <a:cs typeface="+mn-cs"/>
              </a:rPr>
              <a:t>   </a:t>
            </a:r>
            <a:r>
              <a:rPr kumimoji="1" lang="ja-JP" altLang="en-US" sz="1050" b="0" i="0" u="none" strike="noStrike" kern="0" cap="none" spc="0" normalizeH="0" baseline="0" noProof="0" dirty="0">
                <a:ln>
                  <a:noFill/>
                </a:ln>
                <a:solidFill>
                  <a:prstClr val="white"/>
                </a:solidFill>
                <a:effectLst/>
                <a:uLnTx/>
                <a:uFillTx/>
                <a:latin typeface="+mn-ea"/>
                <a:cs typeface="+mn-cs"/>
              </a:rPr>
              <a:t>注意喚起を促す</a:t>
            </a:r>
          </a:p>
        </p:txBody>
      </p:sp>
      <p:cxnSp>
        <p:nvCxnSpPr>
          <p:cNvPr id="25" name="直線矢印コネクタ 24">
            <a:extLst>
              <a:ext uri="{FF2B5EF4-FFF2-40B4-BE49-F238E27FC236}">
                <a16:creationId xmlns:a16="http://schemas.microsoft.com/office/drawing/2014/main" id="{2B28BFA7-ABC9-4E8F-9920-C09D7B3E7599}"/>
              </a:ext>
            </a:extLst>
          </p:cNvPr>
          <p:cNvCxnSpPr>
            <a:stCxn id="17" idx="0"/>
          </p:cNvCxnSpPr>
          <p:nvPr/>
        </p:nvCxnSpPr>
        <p:spPr>
          <a:xfrm flipV="1">
            <a:off x="3738961" y="4996963"/>
            <a:ext cx="362291" cy="335273"/>
          </a:xfrm>
          <a:prstGeom prst="straightConnector1">
            <a:avLst/>
          </a:prstGeom>
          <a:noFill/>
          <a:ln w="25400" cap="flat" cmpd="sng" algn="ctr">
            <a:solidFill>
              <a:schemeClr val="accent1">
                <a:lumMod val="50000"/>
              </a:schemeClr>
            </a:solidFill>
            <a:prstDash val="solid"/>
            <a:tailEnd type="triangle"/>
          </a:ln>
          <a:effectLst/>
        </p:spPr>
      </p:cxnSp>
      <p:cxnSp>
        <p:nvCxnSpPr>
          <p:cNvPr id="26" name="直線矢印コネクタ 25">
            <a:extLst>
              <a:ext uri="{FF2B5EF4-FFF2-40B4-BE49-F238E27FC236}">
                <a16:creationId xmlns:a16="http://schemas.microsoft.com/office/drawing/2014/main" id="{76F1CE67-E7C8-41DF-A40D-71FFBA52520A}"/>
              </a:ext>
            </a:extLst>
          </p:cNvPr>
          <p:cNvCxnSpPr>
            <a:stCxn id="17" idx="0"/>
          </p:cNvCxnSpPr>
          <p:nvPr/>
        </p:nvCxnSpPr>
        <p:spPr>
          <a:xfrm flipV="1">
            <a:off x="3738961" y="5066708"/>
            <a:ext cx="1255441" cy="265528"/>
          </a:xfrm>
          <a:prstGeom prst="straightConnector1">
            <a:avLst/>
          </a:prstGeom>
          <a:noFill/>
          <a:ln w="25400" cap="flat" cmpd="sng" algn="ctr">
            <a:solidFill>
              <a:schemeClr val="accent1">
                <a:lumMod val="50000"/>
              </a:schemeClr>
            </a:solidFill>
            <a:prstDash val="solid"/>
            <a:tailEnd type="triangle"/>
          </a:ln>
          <a:effectLst/>
        </p:spPr>
      </p:cxnSp>
      <p:cxnSp>
        <p:nvCxnSpPr>
          <p:cNvPr id="28" name="直線矢印コネクタ 27">
            <a:extLst>
              <a:ext uri="{FF2B5EF4-FFF2-40B4-BE49-F238E27FC236}">
                <a16:creationId xmlns:a16="http://schemas.microsoft.com/office/drawing/2014/main" id="{EC0E75EC-E894-4672-872A-CB8BC5D4D59B}"/>
              </a:ext>
            </a:extLst>
          </p:cNvPr>
          <p:cNvCxnSpPr>
            <a:stCxn id="23" idx="0"/>
          </p:cNvCxnSpPr>
          <p:nvPr/>
        </p:nvCxnSpPr>
        <p:spPr>
          <a:xfrm flipV="1">
            <a:off x="6045526" y="5066708"/>
            <a:ext cx="242881" cy="265528"/>
          </a:xfrm>
          <a:prstGeom prst="straightConnector1">
            <a:avLst/>
          </a:prstGeom>
          <a:noFill/>
          <a:ln w="25400" cap="flat" cmpd="sng" algn="ctr">
            <a:solidFill>
              <a:schemeClr val="accent1">
                <a:lumMod val="50000"/>
              </a:schemeClr>
            </a:solidFill>
            <a:prstDash val="solid"/>
            <a:tailEnd type="triangle"/>
          </a:ln>
          <a:effectLst/>
        </p:spPr>
      </p:cxnSp>
    </p:spTree>
    <p:extLst>
      <p:ext uri="{BB962C8B-B14F-4D97-AF65-F5344CB8AC3E}">
        <p14:creationId xmlns:p14="http://schemas.microsoft.com/office/powerpoint/2010/main" val="3066160295"/>
      </p:ext>
    </p:extLst>
  </p:cSld>
  <p:clrMapOvr>
    <a:masterClrMapping/>
  </p:clrMapOvr>
</p:sld>
</file>

<file path=ppt/theme/theme1.xml><?xml version="1.0" encoding="utf-8"?>
<a:theme xmlns:a="http://schemas.openxmlformats.org/drawingml/2006/main" name="Office テーマ">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Meiryo UI"/>
        <a:ea typeface="Meiryo UI"/>
        <a:cs typeface=""/>
      </a:majorFont>
      <a:minorFont>
        <a:latin typeface="Meiryo UI"/>
        <a:ea typeface="Meiryo UI"/>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2584</Words>
  <Application>Microsoft Office PowerPoint</Application>
  <PresentationFormat>画面に合わせる (4:3)</PresentationFormat>
  <Paragraphs>241</Paragraphs>
  <Slides>19</Slides>
  <Notes>19</Notes>
  <HiddenSlides>0</HiddenSlides>
  <MMClips>0</MMClips>
  <ScaleCrop>false</ScaleCrop>
  <HeadingPairs>
    <vt:vector size="6" baseType="variant">
      <vt:variant>
        <vt:lpstr>使用されているフォント</vt:lpstr>
      </vt:variant>
      <vt:variant>
        <vt:i4>12</vt:i4>
      </vt:variant>
      <vt:variant>
        <vt:lpstr>テーマ</vt:lpstr>
      </vt:variant>
      <vt:variant>
        <vt:i4>1</vt:i4>
      </vt:variant>
      <vt:variant>
        <vt:lpstr>スライド タイトル</vt:lpstr>
      </vt:variant>
      <vt:variant>
        <vt:i4>19</vt:i4>
      </vt:variant>
    </vt:vector>
  </HeadingPairs>
  <TitlesOfParts>
    <vt:vector size="32" baseType="lpstr">
      <vt:lpstr>Arial Unicode MS</vt:lpstr>
      <vt:lpstr>HGP創英角ｺﾞｼｯｸUB</vt:lpstr>
      <vt:lpstr>Meiryo UI</vt:lpstr>
      <vt:lpstr>ＭＳ Ｐゴシック</vt:lpstr>
      <vt:lpstr>フォントポにほんご</vt:lpstr>
      <vt:lpstr>メイリオ</vt:lpstr>
      <vt:lpstr>小塚ゴシック Pr6N L</vt:lpstr>
      <vt:lpstr>小塚ゴシック Pr6N M</vt:lpstr>
      <vt:lpstr>游ゴシック</vt:lpstr>
      <vt:lpstr>Arial</vt:lpstr>
      <vt:lpstr>Calibri</vt:lpstr>
      <vt:lpstr>Wingdings</vt:lpstr>
      <vt:lpstr>Office テーマ</vt:lpstr>
      <vt:lpstr>オープンデータ化支援研修</vt:lpstr>
      <vt:lpstr>1.ボーリングデータ公開による防災・保険への利活用（千葉市）</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9.食品衛生許可情報の公開による、情報公開請求の軽減（静岡市）</vt:lpstr>
      <vt:lpstr>PowerPoint プレゼンテーション</vt:lpstr>
      <vt:lpstr>PowerPoint プレゼンテーション</vt:lpstr>
      <vt:lpstr>12.さっぽろ保育園マップ（Code for Sapporo パパママまっぷチーム）</vt:lpstr>
      <vt:lpstr>13.税金はどこに行った？（Open Knowledge Foundation Japan）</vt:lpstr>
      <vt:lpstr>PowerPoint プレゼンテーション</vt:lpstr>
      <vt:lpstr>15.セーフティマップ（本田技研工業株式会社）</vt:lpstr>
      <vt:lpstr>16.しずみちinfo（静岡市）</vt:lpstr>
      <vt:lpstr>17.室蘭市GIS情報の（一部）オープンデータ事業（室蘭市）</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2019-01-15T01:23:39Z</dcterms:created>
  <dcterms:modified xsi:type="dcterms:W3CDTF">2019-01-15T01:23:43Z</dcterms:modified>
</cp:coreProperties>
</file>