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removePersonalInfoOnSave="1" saveSubsetFonts="1">
  <p:sldMasterIdLst>
    <p:sldMasterId id="2147483660" r:id="rId1"/>
  </p:sldMasterIdLst>
  <p:notesMasterIdLst>
    <p:notesMasterId r:id="rId10"/>
  </p:notesMasterIdLst>
  <p:sldIdLst>
    <p:sldId id="297" r:id="rId2"/>
    <p:sldId id="289" r:id="rId3"/>
    <p:sldId id="299" r:id="rId4"/>
    <p:sldId id="294" r:id="rId5"/>
    <p:sldId id="293" r:id="rId6"/>
    <p:sldId id="298" r:id="rId7"/>
    <p:sldId id="295" r:id="rId8"/>
    <p:sldId id="296" r:id="rId9"/>
  </p:sldIdLst>
  <p:sldSz cx="9144000" cy="6858000" type="screen4x3"/>
  <p:notesSz cx="6735763" cy="98663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026" userDrawn="1">
          <p15:clr>
            <a:srgbClr val="A4A3A4"/>
          </p15:clr>
        </p15:guide>
        <p15:guide id="2" pos="2880" userDrawn="1">
          <p15:clr>
            <a:srgbClr val="A4A3A4"/>
          </p15:clr>
        </p15:guide>
        <p15:guide id="3" orient="horz" pos="184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FF99"/>
    <a:srgbClr val="FFFF99"/>
    <a:srgbClr val="B5C7E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93296810-A885-4BE3-A3E7-6D5BEEA58F35}" styleName="中間スタイル 2 - アクセント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30919" autoAdjust="0"/>
    <p:restoredTop sz="94084" autoAdjust="0"/>
  </p:normalViewPr>
  <p:slideViewPr>
    <p:cSldViewPr>
      <p:cViewPr varScale="1">
        <p:scale>
          <a:sx n="66" d="100"/>
          <a:sy n="66" d="100"/>
        </p:scale>
        <p:origin x="804" y="96"/>
      </p:cViewPr>
      <p:guideLst>
        <p:guide orient="horz" pos="1026"/>
        <p:guide pos="2880"/>
        <p:guide orient="horz" pos="184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50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15373" y="0"/>
            <a:ext cx="2918831" cy="4950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5053B6B-85F0-4D10-BE8B-30F32F836F75}" type="datetimeFigureOut">
              <a:rPr kumimoji="1" lang="ja-JP" altLang="en-US" smtClean="0"/>
              <a:t>2019/1/7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49350" y="1233488"/>
            <a:ext cx="4437063" cy="3328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3577" y="4748163"/>
            <a:ext cx="5388610" cy="388486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371286"/>
            <a:ext cx="2918831" cy="4950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15373" y="9371286"/>
            <a:ext cx="2918831" cy="4950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3228-728A-4795-AE70-4E585814037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444071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593228-728A-4795-AE70-4E5858140379}" type="slidenum">
              <a:rPr kumimoji="1" lang="ja-JP" altLang="en-US" smtClean="0"/>
              <a:t>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7937979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593228-728A-4795-AE70-4E5858140379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723573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593228-728A-4795-AE70-4E5858140379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8177804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593228-728A-4795-AE70-4E5858140379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1083776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593228-728A-4795-AE70-4E5858140379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9650485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593228-728A-4795-AE70-4E5858140379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8299968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593228-728A-4795-AE70-4E5858140379}" type="slidenum">
              <a:rPr kumimoji="1" lang="ja-JP" altLang="en-US" smtClean="0"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6382189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593228-728A-4795-AE70-4E5858140379}" type="slidenum">
              <a:rPr kumimoji="1" lang="ja-JP" altLang="en-US" smtClean="0"/>
              <a:t>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079858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498702" y="2932007"/>
            <a:ext cx="5328592" cy="538609"/>
          </a:xfrm>
        </p:spPr>
        <p:txBody>
          <a:bodyPr wrap="square">
            <a:normAutofit/>
          </a:bodyPr>
          <a:lstStyle>
            <a:lvl1pPr algn="ctr">
              <a:defRPr lang="en-US" sz="29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defRPr>
            </a:lvl1pPr>
          </a:lstStyle>
          <a:p>
            <a:pPr lvl="0" fontAlgn="base">
              <a:lnSpc>
                <a:spcPct val="100000"/>
              </a:lnSpc>
              <a:spcAft>
                <a:spcPct val="0"/>
              </a:spcAft>
            </a:pPr>
            <a:r>
              <a:rPr lang="ja-JP" altLang="en-US" dirty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498702" y="3669365"/>
            <a:ext cx="5328592" cy="2059210"/>
          </a:xfrm>
        </p:spPr>
        <p:txBody>
          <a:bodyPr>
            <a:normAutofit/>
          </a:bodyPr>
          <a:lstStyle>
            <a:lvl1pPr marL="0" indent="0" algn="r">
              <a:buNone/>
              <a:defRPr sz="2400">
                <a:latin typeface="HGP創英角ｺﾞｼｯｸUB" panose="020B0900000000000000" pitchFamily="50" charset="-128"/>
                <a:ea typeface="HGP創英角ｺﾞｼｯｸUB" panose="020B0900000000000000" pitchFamily="50" charset="-128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dirty="0"/>
              <a:t>マスター サブタイトルの書式設定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7024" y="6525344"/>
            <a:ext cx="504056" cy="288032"/>
          </a:xfrm>
        </p:spPr>
        <p:txBody>
          <a:bodyPr/>
          <a:lstStyle>
            <a:lvl1pPr>
              <a:defRPr sz="120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</a:lstStyle>
          <a:p>
            <a:fld id="{EEDB8509-CC2C-4EC7-9C2E-996B98B58898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sp>
        <p:nvSpPr>
          <p:cNvPr id="7" name="正方形/長方形 11"/>
          <p:cNvSpPr>
            <a:spLocks noChangeArrowheads="1"/>
          </p:cNvSpPr>
          <p:nvPr userDrawn="1"/>
        </p:nvSpPr>
        <p:spPr bwMode="gray">
          <a:xfrm>
            <a:off x="324644" y="2763058"/>
            <a:ext cx="8502650" cy="109537"/>
          </a:xfrm>
          <a:prstGeom prst="rect">
            <a:avLst/>
          </a:prstGeom>
          <a:gradFill flip="none" rotWithShape="1">
            <a:gsLst>
              <a:gs pos="0">
                <a:srgbClr val="B5C7E7">
                  <a:shade val="30000"/>
                  <a:satMod val="115000"/>
                </a:srgbClr>
              </a:gs>
              <a:gs pos="50000">
                <a:srgbClr val="B5C7E7">
                  <a:shade val="67500"/>
                  <a:satMod val="115000"/>
                </a:srgbClr>
              </a:gs>
              <a:gs pos="100000">
                <a:srgbClr val="B5C7E7">
                  <a:shade val="100000"/>
                  <a:satMod val="115000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1787807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Copyright</a:t>
            </a:r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B8509-CC2C-4EC7-9C2E-996B98B588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134244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Copyright</a:t>
            </a:r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B8509-CC2C-4EC7-9C2E-996B98B588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4560454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Copyright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B8509-CC2C-4EC7-9C2E-996B98B588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4865104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Copyright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B8509-CC2C-4EC7-9C2E-996B98B588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33064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448" y="6525344"/>
            <a:ext cx="504056" cy="288032"/>
          </a:xfrm>
        </p:spPr>
        <p:txBody>
          <a:bodyPr/>
          <a:lstStyle>
            <a:lvl1pPr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EEDB8509-CC2C-4EC7-9C2E-996B98B58898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sp>
        <p:nvSpPr>
          <p:cNvPr id="7" name="正方形/長方形 11"/>
          <p:cNvSpPr>
            <a:spLocks noChangeArrowheads="1"/>
          </p:cNvSpPr>
          <p:nvPr userDrawn="1"/>
        </p:nvSpPr>
        <p:spPr bwMode="gray">
          <a:xfrm>
            <a:off x="324644" y="2763058"/>
            <a:ext cx="8502650" cy="109537"/>
          </a:xfrm>
          <a:prstGeom prst="rect">
            <a:avLst/>
          </a:prstGeom>
          <a:gradFill flip="none" rotWithShape="1">
            <a:gsLst>
              <a:gs pos="0">
                <a:srgbClr val="B5C7E7">
                  <a:shade val="30000"/>
                  <a:satMod val="115000"/>
                </a:srgbClr>
              </a:gs>
              <a:gs pos="50000">
                <a:srgbClr val="B5C7E7">
                  <a:shade val="67500"/>
                  <a:satMod val="115000"/>
                </a:srgbClr>
              </a:gs>
              <a:gs pos="100000">
                <a:srgbClr val="B5C7E7">
                  <a:shade val="100000"/>
                  <a:satMod val="115000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ja-JP" altLang="en-US"/>
          </a:p>
        </p:txBody>
      </p:sp>
      <p:sp>
        <p:nvSpPr>
          <p:cNvPr id="11" name="正方形/長方形 10"/>
          <p:cNvSpPr/>
          <p:nvPr userDrawn="1"/>
        </p:nvSpPr>
        <p:spPr>
          <a:xfrm>
            <a:off x="827584" y="2060848"/>
            <a:ext cx="4248472" cy="5760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 indent="0" defTabSz="9144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kumimoji="1" lang="en-US" altLang="ja-JP" sz="3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Contents</a:t>
            </a:r>
            <a:endParaRPr kumimoji="1" lang="ja-JP" altLang="en-US" sz="32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テキスト プレースホルダー 12"/>
          <p:cNvSpPr>
            <a:spLocks noGrp="1"/>
          </p:cNvSpPr>
          <p:nvPr>
            <p:ph type="body" sz="quarter" idx="13"/>
          </p:nvPr>
        </p:nvSpPr>
        <p:spPr>
          <a:xfrm>
            <a:off x="1259632" y="2996952"/>
            <a:ext cx="6912768" cy="2664296"/>
          </a:xfrm>
        </p:spPr>
        <p:txBody>
          <a:bodyPr/>
          <a:lstStyle>
            <a:lvl1pPr>
              <a:defRPr>
                <a:latin typeface="HGP創英角ｺﾞｼｯｸUB" panose="020B0900000000000000" pitchFamily="50" charset="-128"/>
                <a:ea typeface="HGP創英角ｺﾞｼｯｸUB" panose="020B0900000000000000" pitchFamily="50" charset="-128"/>
              </a:defRPr>
            </a:lvl1pPr>
            <a:lvl2pPr>
              <a:defRPr>
                <a:latin typeface="HGP創英角ｺﾞｼｯｸUB" panose="020B0900000000000000" pitchFamily="50" charset="-128"/>
                <a:ea typeface="HGP創英角ｺﾞｼｯｸUB" panose="020B0900000000000000" pitchFamily="50" charset="-128"/>
              </a:defRPr>
            </a:lvl2pPr>
            <a:lvl3pPr>
              <a:defRPr>
                <a:latin typeface="HGP創英角ｺﾞｼｯｸUB" panose="020B0900000000000000" pitchFamily="50" charset="-128"/>
                <a:ea typeface="HGP創英角ｺﾞｼｯｸUB" panose="020B0900000000000000" pitchFamily="50" charset="-128"/>
              </a:defRPr>
            </a:lvl3pPr>
            <a:lvl4pPr>
              <a:defRPr>
                <a:latin typeface="HGP創英角ｺﾞｼｯｸUB" panose="020B0900000000000000" pitchFamily="50" charset="-128"/>
                <a:ea typeface="HGP創英角ｺﾞｼｯｸUB" panose="020B0900000000000000" pitchFamily="50" charset="-128"/>
              </a:defRPr>
            </a:lvl4pPr>
            <a:lvl5pPr>
              <a:defRPr>
                <a:latin typeface="HGP創英角ｺﾞｼｯｸUB" panose="020B0900000000000000" pitchFamily="50" charset="-128"/>
                <a:ea typeface="HGP創英角ｺﾞｼｯｸUB" panose="020B0900000000000000" pitchFamily="50" charset="-128"/>
              </a:defRPr>
            </a:lvl5pPr>
          </a:lstStyle>
          <a:p>
            <a:pPr lvl="0"/>
            <a:r>
              <a:rPr kumimoji="1" lang="ja-JP" altLang="en-US" dirty="0"/>
              <a:t>マスター テキストの書式設定</a:t>
            </a:r>
          </a:p>
          <a:p>
            <a:pPr lvl="1"/>
            <a:r>
              <a:rPr kumimoji="1" lang="ja-JP" altLang="en-US" dirty="0"/>
              <a:t>第 </a:t>
            </a:r>
            <a:r>
              <a:rPr kumimoji="1" lang="en-US" altLang="ja-JP" dirty="0"/>
              <a:t>2 </a:t>
            </a:r>
            <a:r>
              <a:rPr kumimoji="1" lang="ja-JP" altLang="en-US" dirty="0"/>
              <a:t>レベル</a:t>
            </a:r>
          </a:p>
          <a:p>
            <a:pPr lvl="2"/>
            <a:r>
              <a:rPr kumimoji="1" lang="ja-JP" altLang="en-US" dirty="0"/>
              <a:t>第 </a:t>
            </a:r>
            <a:r>
              <a:rPr kumimoji="1" lang="en-US" altLang="ja-JP" dirty="0"/>
              <a:t>3 </a:t>
            </a:r>
            <a:r>
              <a:rPr kumimoji="1" lang="ja-JP" altLang="en-US" dirty="0"/>
              <a:t>レベル</a:t>
            </a:r>
          </a:p>
          <a:p>
            <a:pPr lvl="3"/>
            <a:r>
              <a:rPr kumimoji="1" lang="ja-JP" altLang="en-US" dirty="0"/>
              <a:t>第 </a:t>
            </a:r>
            <a:r>
              <a:rPr kumimoji="1" lang="en-US" altLang="ja-JP" dirty="0"/>
              <a:t>4 </a:t>
            </a:r>
            <a:r>
              <a:rPr kumimoji="1" lang="ja-JP" altLang="en-US" dirty="0"/>
              <a:t>レベル</a:t>
            </a:r>
          </a:p>
          <a:p>
            <a:pPr lvl="4"/>
            <a:r>
              <a:rPr kumimoji="1" lang="ja-JP" altLang="en-US" dirty="0"/>
              <a:t>第 </a:t>
            </a:r>
            <a:r>
              <a:rPr kumimoji="1" lang="en-US" altLang="ja-JP" dirty="0"/>
              <a:t>5 </a:t>
            </a:r>
            <a:r>
              <a:rPr kumimoji="1" lang="ja-JP" altLang="en-US" dirty="0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780526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7544" y="2924944"/>
            <a:ext cx="5328592" cy="538609"/>
          </a:xfrm>
        </p:spPr>
        <p:txBody>
          <a:bodyPr wrap="square">
            <a:normAutofit/>
          </a:bodyPr>
          <a:lstStyle>
            <a:lvl1pPr>
              <a:defRPr lang="en-US" sz="29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defRPr>
            </a:lvl1pPr>
          </a:lstStyle>
          <a:p>
            <a:pPr lvl="0" fontAlgn="base">
              <a:lnSpc>
                <a:spcPct val="100000"/>
              </a:lnSpc>
              <a:spcAft>
                <a:spcPct val="0"/>
              </a:spcAft>
            </a:pPr>
            <a:r>
              <a:rPr lang="ja-JP" altLang="en-US" dirty="0"/>
              <a:t>マスター タイトルの書式設定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448" y="6525344"/>
            <a:ext cx="504056" cy="288032"/>
          </a:xfrm>
        </p:spPr>
        <p:txBody>
          <a:bodyPr/>
          <a:lstStyle>
            <a:lvl1pPr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EEDB8509-CC2C-4EC7-9C2E-996B98B58898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sp>
        <p:nvSpPr>
          <p:cNvPr id="7" name="正方形/長方形 11"/>
          <p:cNvSpPr>
            <a:spLocks noChangeArrowheads="1"/>
          </p:cNvSpPr>
          <p:nvPr userDrawn="1"/>
        </p:nvSpPr>
        <p:spPr bwMode="gray">
          <a:xfrm>
            <a:off x="324644" y="2763058"/>
            <a:ext cx="8502650" cy="109537"/>
          </a:xfrm>
          <a:prstGeom prst="rect">
            <a:avLst/>
          </a:prstGeom>
          <a:gradFill flip="none" rotWithShape="1">
            <a:gsLst>
              <a:gs pos="0">
                <a:srgbClr val="B5C7E7">
                  <a:shade val="30000"/>
                  <a:satMod val="115000"/>
                </a:srgbClr>
              </a:gs>
              <a:gs pos="50000">
                <a:srgbClr val="B5C7E7">
                  <a:shade val="67500"/>
                  <a:satMod val="115000"/>
                </a:srgbClr>
              </a:gs>
              <a:gs pos="100000">
                <a:srgbClr val="B5C7E7">
                  <a:shade val="100000"/>
                  <a:satMod val="115000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9744019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7560840" cy="424732"/>
          </a:xfrm>
        </p:spPr>
        <p:txBody>
          <a:bodyPr wrap="none">
            <a:normAutofit/>
          </a:bodyPr>
          <a:lstStyle>
            <a:lvl1pPr>
              <a:defRPr lang="en-US" sz="24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defRPr>
            </a:lvl1pPr>
          </a:lstStyle>
          <a:p>
            <a:pPr lvl="0" fontAlgn="base">
              <a:spcAft>
                <a:spcPct val="0"/>
              </a:spcAft>
            </a:pPr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448" y="6525344"/>
            <a:ext cx="504056" cy="288032"/>
          </a:xfrm>
        </p:spPr>
        <p:txBody>
          <a:bodyPr/>
          <a:lstStyle>
            <a:lvl1pPr>
              <a:defRPr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</a:lstStyle>
          <a:p>
            <a:fld id="{EEDB8509-CC2C-4EC7-9C2E-996B98B58898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  <p:sp>
        <p:nvSpPr>
          <p:cNvPr id="7" name="正方形/長方形 11"/>
          <p:cNvSpPr>
            <a:spLocks noChangeArrowheads="1"/>
          </p:cNvSpPr>
          <p:nvPr userDrawn="1"/>
        </p:nvSpPr>
        <p:spPr bwMode="gray">
          <a:xfrm>
            <a:off x="1" y="739775"/>
            <a:ext cx="9144000" cy="74485"/>
          </a:xfrm>
          <a:prstGeom prst="rect">
            <a:avLst/>
          </a:prstGeom>
          <a:gradFill flip="none" rotWithShape="1">
            <a:gsLst>
              <a:gs pos="0">
                <a:srgbClr val="B5C7E7">
                  <a:shade val="30000"/>
                  <a:satMod val="115000"/>
                </a:srgbClr>
              </a:gs>
              <a:gs pos="50000">
                <a:srgbClr val="B5C7E7">
                  <a:shade val="67500"/>
                  <a:satMod val="115000"/>
                </a:srgbClr>
              </a:gs>
              <a:gs pos="100000">
                <a:srgbClr val="B5C7E7">
                  <a:shade val="100000"/>
                  <a:satMod val="115000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lvl="0"/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401021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Copyright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B8509-CC2C-4EC7-9C2E-996B98B588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875136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Copyright</a:t>
            </a:r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B8509-CC2C-4EC7-9C2E-996B98B588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340666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Copyright</a:t>
            </a:r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B8509-CC2C-4EC7-9C2E-996B98B588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216917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Copyright</a:t>
            </a:r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B8509-CC2C-4EC7-9C2E-996B98B588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454272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Copyright</a:t>
            </a:r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B8509-CC2C-4EC7-9C2E-996B98B588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739094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kumimoji="1" lang="en-US" altLang="ja-JP"/>
              <a:t>Copyright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DB8509-CC2C-4EC7-9C2E-996B98B588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752928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4" r:id="rId2"/>
    <p:sldLayoutId id="2147483672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  <p:sldLayoutId id="2147483670" r:id="rId12"/>
    <p:sldLayoutId id="2147483671" r:id="rId13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.emf"/><Relationship Id="rId4" Type="http://schemas.openxmlformats.org/officeDocument/2006/relationships/image" Target="../media/image2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r"/>
            <a:r>
              <a:rPr kumimoji="1" lang="ja-JP" altLang="en-US" dirty="0" smtClean="0"/>
              <a:t>ミニディスカッション</a:t>
            </a:r>
            <a:endParaRPr kumimoji="1" lang="ja-JP" altLang="en-US" dirty="0"/>
          </a:p>
        </p:txBody>
      </p:sp>
      <p:sp>
        <p:nvSpPr>
          <p:cNvPr id="4" name="サブタイトル 3"/>
          <p:cNvSpPr>
            <a:spLocks noGrp="1"/>
          </p:cNvSpPr>
          <p:nvPr>
            <p:ph type="subTitle" idx="1"/>
          </p:nvPr>
        </p:nvSpPr>
        <p:spPr>
          <a:xfrm>
            <a:off x="539552" y="3669365"/>
            <a:ext cx="8287742" cy="2059210"/>
          </a:xfrm>
        </p:spPr>
        <p:txBody>
          <a:bodyPr vert="horz" lIns="91440" tIns="45720" rIns="91440" bIns="45720" rtlCol="0">
            <a:normAutofit/>
          </a:bodyPr>
          <a:lstStyle/>
          <a:p>
            <a:r>
              <a:rPr lang="ja-JP" altLang="en-US" dirty="0" smtClean="0"/>
              <a:t>～ディスカッションの</a:t>
            </a:r>
            <a:r>
              <a:rPr lang="ja-JP" altLang="en-US" dirty="0"/>
              <a:t>流</a:t>
            </a:r>
            <a:r>
              <a:rPr lang="ja-JP" altLang="en-US" dirty="0" smtClean="0"/>
              <a:t>れ～</a:t>
            </a:r>
            <a:endParaRPr lang="ja-JP" altLang="en-US" dirty="0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179512" y="188640"/>
            <a:ext cx="1152128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mtClean="0"/>
              <a:t>講義④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590055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B8509-CC2C-4EC7-9C2E-996B98B58898}" type="slidenum">
              <a:rPr kumimoji="1" lang="ja-JP" altLang="en-US" smtClean="0"/>
              <a:pPr/>
              <a:t>1</a:t>
            </a:fld>
            <a:endParaRPr kumimoji="1" lang="ja-JP" altLang="en-US"/>
          </a:p>
        </p:txBody>
      </p:sp>
      <p:sp>
        <p:nvSpPr>
          <p:cNvPr id="10" name="タイトル 1"/>
          <p:cNvSpPr>
            <a:spLocks noGrp="1"/>
          </p:cNvSpPr>
          <p:nvPr>
            <p:ph type="title"/>
          </p:nvPr>
        </p:nvSpPr>
        <p:spPr>
          <a:xfrm>
            <a:off x="251520" y="313813"/>
            <a:ext cx="8712968" cy="424732"/>
          </a:xfrm>
        </p:spPr>
        <p:txBody>
          <a:bodyPr/>
          <a:lstStyle/>
          <a:p>
            <a:r>
              <a:rPr lang="ja-JP" altLang="en-US" dirty="0">
                <a:latin typeface="+mn-ea"/>
                <a:ea typeface="+mn-ea"/>
              </a:rPr>
              <a:t>ディスカッションの目的</a:t>
            </a:r>
            <a:endParaRPr kumimoji="1" lang="ja-JP" altLang="en-US" dirty="0">
              <a:latin typeface="+mn-ea"/>
              <a:ea typeface="+mn-ea"/>
            </a:endParaRPr>
          </a:p>
        </p:txBody>
      </p:sp>
      <p:sp>
        <p:nvSpPr>
          <p:cNvPr id="11" name="タイトル 1"/>
          <p:cNvSpPr txBox="1">
            <a:spLocks/>
          </p:cNvSpPr>
          <p:nvPr/>
        </p:nvSpPr>
        <p:spPr>
          <a:xfrm>
            <a:off x="251520" y="116632"/>
            <a:ext cx="8712968" cy="234159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rmAutofit fontScale="92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lang="en-US" sz="2400" kern="1200" dirty="0">
                <a:solidFill>
                  <a:schemeClr val="tx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  <a:cs typeface="+mj-cs"/>
              </a:defRPr>
            </a:lvl1pPr>
          </a:lstStyle>
          <a:p>
            <a:r>
              <a:rPr lang="ja-JP" altLang="en-US" sz="1200" dirty="0" smtClean="0">
                <a:latin typeface="+mn-ea"/>
                <a:ea typeface="+mn-ea"/>
              </a:rPr>
              <a:t>講義④　</a:t>
            </a:r>
            <a:r>
              <a:rPr lang="ja-JP" altLang="en-US" sz="1200" dirty="0">
                <a:latin typeface="+mn-ea"/>
                <a:ea typeface="+mn-ea"/>
              </a:rPr>
              <a:t>ミニディスカッション</a:t>
            </a:r>
          </a:p>
        </p:txBody>
      </p:sp>
      <p:sp>
        <p:nvSpPr>
          <p:cNvPr id="2" name="テキスト ボックス 1"/>
          <p:cNvSpPr txBox="1"/>
          <p:nvPr/>
        </p:nvSpPr>
        <p:spPr>
          <a:xfrm>
            <a:off x="107504" y="836712"/>
            <a:ext cx="75608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800" dirty="0" smtClean="0"/>
              <a:t>この</a:t>
            </a:r>
            <a:r>
              <a:rPr kumimoji="1" lang="ja-JP" altLang="en-US" sz="2800" dirty="0"/>
              <a:t>ディスカッションを通して、</a:t>
            </a:r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14512899-5AAF-4F34-BF50-DECDF9BF34E0}"/>
              </a:ext>
            </a:extLst>
          </p:cNvPr>
          <p:cNvSpPr txBox="1"/>
          <p:nvPr/>
        </p:nvSpPr>
        <p:spPr>
          <a:xfrm>
            <a:off x="673158" y="1794490"/>
            <a:ext cx="793129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ü"/>
            </a:pPr>
            <a:r>
              <a:rPr kumimoji="1" lang="ja-JP" altLang="en-US" sz="3600" dirty="0"/>
              <a:t>オープンデータの取組みを助け合う</a:t>
            </a:r>
            <a:r>
              <a:rPr kumimoji="1" lang="en-US" altLang="ja-JP" sz="3600" dirty="0"/>
              <a:t/>
            </a:r>
            <a:br>
              <a:rPr kumimoji="1" lang="en-US" altLang="ja-JP" sz="3600" dirty="0"/>
            </a:br>
            <a:r>
              <a:rPr kumimoji="1" lang="ja-JP" altLang="en-US" sz="3600" dirty="0"/>
              <a:t>仲間づくりをしよう！</a:t>
            </a:r>
            <a:endParaRPr kumimoji="1" lang="en-US" altLang="ja-JP" sz="3600" dirty="0"/>
          </a:p>
          <a:p>
            <a:pPr marL="342900" indent="-342900">
              <a:buFont typeface="Wingdings" panose="05000000000000000000" pitchFamily="2" charset="2"/>
              <a:buChar char="ü"/>
            </a:pPr>
            <a:endParaRPr kumimoji="1" lang="en-US" altLang="ja-JP" sz="3600" dirty="0"/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kumimoji="1" lang="ja-JP" altLang="en-US" sz="3600" dirty="0"/>
              <a:t>仲間で一緒に考えて、アイデア、意見を</a:t>
            </a:r>
            <a:r>
              <a:rPr kumimoji="1" lang="en-US" altLang="ja-JP" sz="3600" dirty="0"/>
              <a:t/>
            </a:r>
            <a:br>
              <a:rPr kumimoji="1" lang="en-US" altLang="ja-JP" sz="3600" dirty="0"/>
            </a:br>
            <a:r>
              <a:rPr kumimoji="1" lang="ja-JP" altLang="en-US" sz="3600" dirty="0"/>
              <a:t>共有しよう！</a:t>
            </a:r>
            <a:endParaRPr kumimoji="1" lang="en-US" altLang="ja-JP" sz="3600" dirty="0"/>
          </a:p>
          <a:p>
            <a:pPr marL="342900" indent="-342900">
              <a:buFont typeface="Wingdings" panose="05000000000000000000" pitchFamily="2" charset="2"/>
              <a:buChar char="ü"/>
            </a:pPr>
            <a:endParaRPr kumimoji="1" lang="en-US" altLang="ja-JP" sz="3600" dirty="0"/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kumimoji="1" lang="ja-JP" altLang="en-US" sz="3600" dirty="0"/>
              <a:t>仲間で最初の目標を設定しよう！</a:t>
            </a:r>
            <a:endParaRPr kumimoji="1" lang="en-US" altLang="ja-JP" sz="3600" dirty="0"/>
          </a:p>
          <a:p>
            <a:pPr marL="342900" indent="-342900">
              <a:buFont typeface="Wingdings" panose="05000000000000000000" pitchFamily="2" charset="2"/>
              <a:buChar char="ü"/>
            </a:pPr>
            <a:endParaRPr kumimoji="1" lang="ja-JP" altLang="en-US" sz="3600" dirty="0"/>
          </a:p>
        </p:txBody>
      </p:sp>
    </p:spTree>
    <p:extLst>
      <p:ext uri="{BB962C8B-B14F-4D97-AF65-F5344CB8AC3E}">
        <p14:creationId xmlns:p14="http://schemas.microsoft.com/office/powerpoint/2010/main" val="2525941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下矢印 4"/>
          <p:cNvSpPr/>
          <p:nvPr/>
        </p:nvSpPr>
        <p:spPr>
          <a:xfrm>
            <a:off x="755577" y="1196752"/>
            <a:ext cx="2016224" cy="5147641"/>
          </a:xfrm>
          <a:prstGeom prst="downArrow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B8509-CC2C-4EC7-9C2E-996B98B58898}" type="slidenum">
              <a:rPr kumimoji="1" lang="ja-JP" altLang="en-US" smtClean="0"/>
              <a:pPr/>
              <a:t>2</a:t>
            </a:fld>
            <a:endParaRPr kumimoji="1" lang="ja-JP" altLang="en-US"/>
          </a:p>
        </p:txBody>
      </p:sp>
      <p:sp>
        <p:nvSpPr>
          <p:cNvPr id="10" name="タイトル 1"/>
          <p:cNvSpPr>
            <a:spLocks noGrp="1"/>
          </p:cNvSpPr>
          <p:nvPr>
            <p:ph type="title"/>
          </p:nvPr>
        </p:nvSpPr>
        <p:spPr>
          <a:xfrm>
            <a:off x="251520" y="313813"/>
            <a:ext cx="8712968" cy="424732"/>
          </a:xfrm>
        </p:spPr>
        <p:txBody>
          <a:bodyPr/>
          <a:lstStyle/>
          <a:p>
            <a:r>
              <a:rPr kumimoji="1" lang="ja-JP" altLang="en-US" dirty="0" smtClean="0">
                <a:latin typeface="+mn-ea"/>
                <a:ea typeface="+mn-ea"/>
              </a:rPr>
              <a:t>ディスカッションの流れ</a:t>
            </a:r>
            <a:endParaRPr kumimoji="1" lang="ja-JP" altLang="en-US" dirty="0">
              <a:latin typeface="+mn-ea"/>
              <a:ea typeface="+mn-ea"/>
            </a:endParaRPr>
          </a:p>
        </p:txBody>
      </p:sp>
      <p:sp>
        <p:nvSpPr>
          <p:cNvPr id="11" name="タイトル 1"/>
          <p:cNvSpPr txBox="1">
            <a:spLocks/>
          </p:cNvSpPr>
          <p:nvPr/>
        </p:nvSpPr>
        <p:spPr>
          <a:xfrm>
            <a:off x="251520" y="116632"/>
            <a:ext cx="8712968" cy="234159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rmAutofit fontScale="92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lang="en-US" sz="2400" kern="1200" dirty="0">
                <a:solidFill>
                  <a:schemeClr val="tx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  <a:cs typeface="+mj-cs"/>
              </a:defRPr>
            </a:lvl1pPr>
          </a:lstStyle>
          <a:p>
            <a:r>
              <a:rPr lang="ja-JP" altLang="en-US" sz="1200" dirty="0">
                <a:latin typeface="+mn-ea"/>
                <a:ea typeface="+mn-ea"/>
              </a:rPr>
              <a:t>講義④　ミニディスカッション</a:t>
            </a:r>
          </a:p>
        </p:txBody>
      </p:sp>
      <p:sp>
        <p:nvSpPr>
          <p:cNvPr id="3" name="テキスト ボックス 2"/>
          <p:cNvSpPr txBox="1"/>
          <p:nvPr/>
        </p:nvSpPr>
        <p:spPr>
          <a:xfrm>
            <a:off x="2699792" y="1556792"/>
            <a:ext cx="3600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3600" dirty="0"/>
              <a:t>個人</a:t>
            </a:r>
            <a:r>
              <a:rPr kumimoji="1" lang="ja-JP" altLang="en-US" sz="3600" dirty="0" smtClean="0"/>
              <a:t>ワーク</a:t>
            </a:r>
            <a:endParaRPr kumimoji="1" lang="en-US" altLang="ja-JP" sz="3600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2700192" y="3358733"/>
            <a:ext cx="3600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3600" dirty="0" smtClean="0"/>
              <a:t>グループワーク</a:t>
            </a:r>
            <a:endParaRPr kumimoji="1" lang="en-US" altLang="ja-JP" sz="3600" dirty="0"/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2699792" y="5373216"/>
            <a:ext cx="3600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3600" dirty="0" smtClean="0"/>
              <a:t>講評</a:t>
            </a:r>
            <a:endParaRPr kumimoji="1" lang="en-US" altLang="ja-JP" sz="3600" dirty="0"/>
          </a:p>
        </p:txBody>
      </p:sp>
      <p:sp>
        <p:nvSpPr>
          <p:cNvPr id="6" name="角丸四角形 5"/>
          <p:cNvSpPr/>
          <p:nvPr/>
        </p:nvSpPr>
        <p:spPr>
          <a:xfrm>
            <a:off x="6368206" y="1207860"/>
            <a:ext cx="2236242" cy="1295400"/>
          </a:xfrm>
          <a:prstGeom prst="round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/>
              <a:t>アイデア出し</a:t>
            </a:r>
          </a:p>
        </p:txBody>
      </p:sp>
      <p:sp>
        <p:nvSpPr>
          <p:cNvPr id="26" name="角丸四角形 25"/>
          <p:cNvSpPr/>
          <p:nvPr/>
        </p:nvSpPr>
        <p:spPr>
          <a:xfrm>
            <a:off x="6368206" y="3023998"/>
            <a:ext cx="2236242" cy="1295400"/>
          </a:xfrm>
          <a:prstGeom prst="round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/>
              <a:t>アイデア集約</a:t>
            </a:r>
            <a:endParaRPr kumimoji="1" lang="en-US" altLang="ja-JP" sz="2800" dirty="0"/>
          </a:p>
          <a:p>
            <a:pPr algn="ctr"/>
            <a:r>
              <a:rPr kumimoji="1" lang="ja-JP" altLang="en-US" sz="2800" dirty="0"/>
              <a:t>意見交換</a:t>
            </a:r>
            <a:endParaRPr kumimoji="1" lang="en-US" altLang="ja-JP" sz="2800" dirty="0"/>
          </a:p>
          <a:p>
            <a:pPr algn="ctr"/>
            <a:r>
              <a:rPr kumimoji="1" lang="ja-JP" altLang="en-US" sz="2800" dirty="0"/>
              <a:t>まとめ</a:t>
            </a:r>
          </a:p>
        </p:txBody>
      </p:sp>
      <p:sp>
        <p:nvSpPr>
          <p:cNvPr id="27" name="角丸四角形 26"/>
          <p:cNvSpPr/>
          <p:nvPr/>
        </p:nvSpPr>
        <p:spPr>
          <a:xfrm>
            <a:off x="6368206" y="5059533"/>
            <a:ext cx="2236242" cy="1295400"/>
          </a:xfrm>
          <a:prstGeom prst="round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/>
              <a:t>講師から</a:t>
            </a:r>
            <a:endParaRPr kumimoji="1" lang="en-US" altLang="ja-JP" sz="2800" dirty="0"/>
          </a:p>
          <a:p>
            <a:pPr algn="ctr"/>
            <a:r>
              <a:rPr kumimoji="1" lang="ja-JP" altLang="en-US" sz="2800" dirty="0"/>
              <a:t>一言</a:t>
            </a:r>
          </a:p>
        </p:txBody>
      </p:sp>
    </p:spTree>
    <p:extLst>
      <p:ext uri="{BB962C8B-B14F-4D97-AF65-F5344CB8AC3E}">
        <p14:creationId xmlns:p14="http://schemas.microsoft.com/office/powerpoint/2010/main" val="2725744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B8509-CC2C-4EC7-9C2E-996B98B58898}" type="slidenum">
              <a:rPr kumimoji="1" lang="ja-JP" altLang="en-US" smtClean="0"/>
              <a:pPr/>
              <a:t>3</a:t>
            </a:fld>
            <a:endParaRPr kumimoji="1" lang="ja-JP" altLang="en-US"/>
          </a:p>
        </p:txBody>
      </p:sp>
      <p:sp>
        <p:nvSpPr>
          <p:cNvPr id="10" name="タイトル 1"/>
          <p:cNvSpPr>
            <a:spLocks noGrp="1"/>
          </p:cNvSpPr>
          <p:nvPr>
            <p:ph type="title"/>
          </p:nvPr>
        </p:nvSpPr>
        <p:spPr>
          <a:xfrm>
            <a:off x="251520" y="313813"/>
            <a:ext cx="8712968" cy="424732"/>
          </a:xfrm>
        </p:spPr>
        <p:txBody>
          <a:bodyPr/>
          <a:lstStyle/>
          <a:p>
            <a:r>
              <a:rPr kumimoji="1" lang="ja-JP" altLang="en-US" dirty="0" smtClean="0">
                <a:latin typeface="+mn-ea"/>
                <a:ea typeface="+mn-ea"/>
              </a:rPr>
              <a:t>ディスカッションのイメージ</a:t>
            </a:r>
            <a:endParaRPr kumimoji="1" lang="ja-JP" altLang="en-US" dirty="0">
              <a:latin typeface="+mn-ea"/>
              <a:ea typeface="+mn-ea"/>
            </a:endParaRPr>
          </a:p>
        </p:txBody>
      </p:sp>
      <p:sp>
        <p:nvSpPr>
          <p:cNvPr id="11" name="タイトル 1"/>
          <p:cNvSpPr txBox="1">
            <a:spLocks/>
          </p:cNvSpPr>
          <p:nvPr/>
        </p:nvSpPr>
        <p:spPr>
          <a:xfrm>
            <a:off x="251520" y="116632"/>
            <a:ext cx="8712968" cy="234159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rmAutofit fontScale="92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lang="en-US" sz="2400" kern="1200" dirty="0">
                <a:solidFill>
                  <a:schemeClr val="tx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  <a:cs typeface="+mj-cs"/>
              </a:defRPr>
            </a:lvl1pPr>
          </a:lstStyle>
          <a:p>
            <a:r>
              <a:rPr lang="ja-JP" altLang="en-US" sz="1200" dirty="0">
                <a:latin typeface="+mn-ea"/>
                <a:ea typeface="+mn-ea"/>
              </a:rPr>
              <a:t>講義④　ミニディスカッション</a:t>
            </a:r>
          </a:p>
        </p:txBody>
      </p:sp>
      <p:sp>
        <p:nvSpPr>
          <p:cNvPr id="4" name="角丸四角形 3"/>
          <p:cNvSpPr/>
          <p:nvPr/>
        </p:nvSpPr>
        <p:spPr>
          <a:xfrm>
            <a:off x="257115" y="1088033"/>
            <a:ext cx="1362557" cy="2016249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/>
              <a:t>個人</a:t>
            </a:r>
            <a:endParaRPr kumimoji="1" lang="en-US" altLang="ja-JP" sz="2400" dirty="0"/>
          </a:p>
          <a:p>
            <a:pPr algn="ctr"/>
            <a:r>
              <a:rPr kumimoji="1" lang="ja-JP" altLang="en-US" sz="2400" dirty="0"/>
              <a:t>ワーク</a:t>
            </a:r>
          </a:p>
        </p:txBody>
      </p:sp>
      <p:sp>
        <p:nvSpPr>
          <p:cNvPr id="14" name="角丸四角形 13"/>
          <p:cNvSpPr/>
          <p:nvPr/>
        </p:nvSpPr>
        <p:spPr>
          <a:xfrm>
            <a:off x="257115" y="3292279"/>
            <a:ext cx="1362557" cy="3377081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/>
              <a:t>グループ</a:t>
            </a:r>
            <a:endParaRPr kumimoji="1" lang="en-US" altLang="ja-JP" sz="2400" dirty="0"/>
          </a:p>
          <a:p>
            <a:pPr algn="ctr"/>
            <a:r>
              <a:rPr kumimoji="1" lang="ja-JP" altLang="en-US" sz="2400" dirty="0"/>
              <a:t>ワーク</a:t>
            </a:r>
          </a:p>
        </p:txBody>
      </p:sp>
      <p:sp>
        <p:nvSpPr>
          <p:cNvPr id="15" name="角丸四角形 14"/>
          <p:cNvSpPr/>
          <p:nvPr/>
        </p:nvSpPr>
        <p:spPr>
          <a:xfrm>
            <a:off x="4554094" y="1292760"/>
            <a:ext cx="1584176" cy="1979605"/>
          </a:xfrm>
          <a:prstGeom prst="roundRect">
            <a:avLst>
              <a:gd name="adj" fmla="val 477"/>
            </a:avLst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kumimoji="1" lang="ja-JP" altLang="en-US" sz="1400" dirty="0">
              <a:solidFill>
                <a:schemeClr val="tx1"/>
              </a:solidFill>
            </a:endParaRPr>
          </a:p>
        </p:txBody>
      </p:sp>
      <p:sp>
        <p:nvSpPr>
          <p:cNvPr id="16" name="メモ 15"/>
          <p:cNvSpPr/>
          <p:nvPr/>
        </p:nvSpPr>
        <p:spPr>
          <a:xfrm>
            <a:off x="4914134" y="1842520"/>
            <a:ext cx="864096" cy="360040"/>
          </a:xfrm>
          <a:prstGeom prst="foldedCorner">
            <a:avLst>
              <a:gd name="adj" fmla="val 44886"/>
            </a:avLst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tIns="0" bIns="0" rtlCol="0" anchor="ctr"/>
          <a:lstStyle/>
          <a:p>
            <a:pPr algn="ctr"/>
            <a:r>
              <a:rPr kumimoji="1" lang="ja-JP" altLang="en-US" sz="1400" dirty="0">
                <a:solidFill>
                  <a:schemeClr val="tx1"/>
                </a:solidFill>
              </a:rPr>
              <a:t>○○○</a:t>
            </a:r>
          </a:p>
        </p:txBody>
      </p:sp>
      <p:sp>
        <p:nvSpPr>
          <p:cNvPr id="18" name="メモ 17"/>
          <p:cNvSpPr/>
          <p:nvPr/>
        </p:nvSpPr>
        <p:spPr>
          <a:xfrm>
            <a:off x="4914134" y="2723881"/>
            <a:ext cx="864096" cy="360040"/>
          </a:xfrm>
          <a:prstGeom prst="foldedCorner">
            <a:avLst>
              <a:gd name="adj" fmla="val 44886"/>
            </a:avLst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tIns="0" bIns="0" rtlCol="0" anchor="ctr"/>
          <a:lstStyle/>
          <a:p>
            <a:pPr algn="ctr"/>
            <a:r>
              <a:rPr kumimoji="1" lang="ja-JP" altLang="en-US" sz="1400" dirty="0">
                <a:solidFill>
                  <a:schemeClr val="tx1"/>
                </a:solidFill>
              </a:rPr>
              <a:t>△△△</a:t>
            </a:r>
          </a:p>
        </p:txBody>
      </p:sp>
      <p:sp>
        <p:nvSpPr>
          <p:cNvPr id="20" name="円形吹き出し 19"/>
          <p:cNvSpPr/>
          <p:nvPr/>
        </p:nvSpPr>
        <p:spPr>
          <a:xfrm>
            <a:off x="1763881" y="1162760"/>
            <a:ext cx="2610193" cy="1447390"/>
          </a:xfrm>
          <a:prstGeom prst="wedgeEllipseCallout">
            <a:avLst>
              <a:gd name="adj1" fmla="val 61511"/>
              <a:gd name="adj2" fmla="val 33223"/>
            </a:avLst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ja-JP" altLang="en-US" sz="2000" dirty="0"/>
              <a:t>ポストイットで</a:t>
            </a:r>
            <a:endParaRPr kumimoji="1" lang="en-US" altLang="ja-JP" sz="2000" dirty="0"/>
          </a:p>
          <a:p>
            <a:pPr algn="ctr"/>
            <a:r>
              <a:rPr kumimoji="1" lang="ja-JP" altLang="en-US" sz="2000" dirty="0"/>
              <a:t>どんどんアイデアを</a:t>
            </a:r>
            <a:endParaRPr kumimoji="1" lang="en-US" altLang="ja-JP" sz="2000" dirty="0"/>
          </a:p>
          <a:p>
            <a:pPr algn="ctr"/>
            <a:r>
              <a:rPr kumimoji="1" lang="ja-JP" altLang="en-US" sz="2000" dirty="0"/>
              <a:t>貼り付け</a:t>
            </a:r>
          </a:p>
        </p:txBody>
      </p:sp>
      <p:sp>
        <p:nvSpPr>
          <p:cNvPr id="21" name="角丸四角形 20"/>
          <p:cNvSpPr/>
          <p:nvPr/>
        </p:nvSpPr>
        <p:spPr>
          <a:xfrm>
            <a:off x="7346156" y="1292760"/>
            <a:ext cx="1584176" cy="1979605"/>
          </a:xfrm>
          <a:prstGeom prst="roundRect">
            <a:avLst>
              <a:gd name="adj" fmla="val 477"/>
            </a:avLst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kumimoji="1" lang="ja-JP" altLang="en-US" sz="1400" dirty="0">
              <a:solidFill>
                <a:schemeClr val="tx1"/>
              </a:solidFill>
            </a:endParaRPr>
          </a:p>
        </p:txBody>
      </p:sp>
      <p:sp>
        <p:nvSpPr>
          <p:cNvPr id="22" name="メモ 21"/>
          <p:cNvSpPr/>
          <p:nvPr/>
        </p:nvSpPr>
        <p:spPr>
          <a:xfrm>
            <a:off x="7706196" y="1842520"/>
            <a:ext cx="864096" cy="360040"/>
          </a:xfrm>
          <a:prstGeom prst="foldedCorner">
            <a:avLst>
              <a:gd name="adj" fmla="val 44886"/>
            </a:avLst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tIns="0" bIns="0" rtlCol="0" anchor="ctr"/>
          <a:lstStyle/>
          <a:p>
            <a:pPr algn="ctr"/>
            <a:r>
              <a:rPr kumimoji="1" lang="ja-JP" altLang="en-US" sz="1400" dirty="0">
                <a:solidFill>
                  <a:schemeClr val="tx1"/>
                </a:solidFill>
              </a:rPr>
              <a:t>○○○</a:t>
            </a:r>
          </a:p>
        </p:txBody>
      </p:sp>
      <p:sp>
        <p:nvSpPr>
          <p:cNvPr id="24" name="メモ 23"/>
          <p:cNvSpPr/>
          <p:nvPr/>
        </p:nvSpPr>
        <p:spPr>
          <a:xfrm>
            <a:off x="7706196" y="2723881"/>
            <a:ext cx="864096" cy="360040"/>
          </a:xfrm>
          <a:prstGeom prst="foldedCorner">
            <a:avLst>
              <a:gd name="adj" fmla="val 44886"/>
            </a:avLst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tIns="0" bIns="0" rtlCol="0" anchor="ctr"/>
          <a:lstStyle/>
          <a:p>
            <a:pPr algn="ctr"/>
            <a:r>
              <a:rPr kumimoji="1" lang="ja-JP" altLang="en-US" sz="1400" dirty="0">
                <a:solidFill>
                  <a:schemeClr val="tx1"/>
                </a:solidFill>
              </a:rPr>
              <a:t>△△△</a:t>
            </a:r>
          </a:p>
        </p:txBody>
      </p:sp>
      <p:sp>
        <p:nvSpPr>
          <p:cNvPr id="25" name="正方形/長方形 24"/>
          <p:cNvSpPr/>
          <p:nvPr/>
        </p:nvSpPr>
        <p:spPr>
          <a:xfrm>
            <a:off x="4589577" y="4060802"/>
            <a:ext cx="2070655" cy="2464542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endParaRPr kumimoji="1" lang="en-US" altLang="ja-JP" sz="1400" dirty="0">
              <a:solidFill>
                <a:schemeClr val="tx1"/>
              </a:solidFill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4554094" y="1278913"/>
            <a:ext cx="15841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0" dirty="0"/>
              <a:t>個人用ワークシート</a:t>
            </a:r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4554094" y="935848"/>
            <a:ext cx="1584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dirty="0"/>
              <a:t>A</a:t>
            </a:r>
            <a:r>
              <a:rPr kumimoji="1" lang="ja-JP" altLang="en-US" dirty="0" err="1"/>
              <a:t>さん</a:t>
            </a:r>
            <a:endParaRPr kumimoji="1" lang="en-US" altLang="ja-JP" dirty="0"/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7356709" y="935848"/>
            <a:ext cx="1584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/>
              <a:t>Ｘさん</a:t>
            </a:r>
            <a:endParaRPr kumimoji="1" lang="en-US" altLang="ja-JP" dirty="0"/>
          </a:p>
        </p:txBody>
      </p:sp>
      <p:sp>
        <p:nvSpPr>
          <p:cNvPr id="32" name="テキスト ボックス 31"/>
          <p:cNvSpPr txBox="1"/>
          <p:nvPr/>
        </p:nvSpPr>
        <p:spPr>
          <a:xfrm>
            <a:off x="6175930" y="1968598"/>
            <a:ext cx="11702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/>
              <a:t>・・・</a:t>
            </a:r>
            <a:endParaRPr kumimoji="1" lang="en-US" altLang="ja-JP" dirty="0"/>
          </a:p>
        </p:txBody>
      </p:sp>
      <p:sp>
        <p:nvSpPr>
          <p:cNvPr id="33" name="正方形/長方形 32"/>
          <p:cNvSpPr/>
          <p:nvPr/>
        </p:nvSpPr>
        <p:spPr>
          <a:xfrm>
            <a:off x="6859677" y="4060802"/>
            <a:ext cx="2070655" cy="2464542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endParaRPr kumimoji="1" lang="en-US" altLang="ja-JP" sz="1400" dirty="0">
              <a:solidFill>
                <a:schemeClr val="tx1"/>
              </a:solidFill>
            </a:endParaRPr>
          </a:p>
        </p:txBody>
      </p:sp>
      <p:sp>
        <p:nvSpPr>
          <p:cNvPr id="34" name="円形吹き出し 33"/>
          <p:cNvSpPr/>
          <p:nvPr/>
        </p:nvSpPr>
        <p:spPr>
          <a:xfrm>
            <a:off x="1763881" y="3313489"/>
            <a:ext cx="2610193" cy="1447390"/>
          </a:xfrm>
          <a:prstGeom prst="wedgeEllipseCallout">
            <a:avLst>
              <a:gd name="adj1" fmla="val 61511"/>
              <a:gd name="adj2" fmla="val 33223"/>
            </a:avLst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ja-JP" altLang="en-US" sz="2000" dirty="0"/>
              <a:t>アイデアを集約、</a:t>
            </a:r>
            <a:endParaRPr kumimoji="1" lang="en-US" altLang="ja-JP" sz="2000" dirty="0"/>
          </a:p>
          <a:p>
            <a:pPr algn="ctr"/>
            <a:r>
              <a:rPr kumimoji="1" lang="ja-JP" altLang="en-US" sz="2000" dirty="0"/>
              <a:t>意見交換</a:t>
            </a:r>
            <a:endParaRPr kumimoji="1" lang="en-US" altLang="ja-JP" sz="2000" dirty="0"/>
          </a:p>
          <a:p>
            <a:pPr algn="ctr"/>
            <a:r>
              <a:rPr kumimoji="1" lang="ja-JP" altLang="en-US" sz="2000" dirty="0"/>
              <a:t>（これいいね！）</a:t>
            </a:r>
            <a:endParaRPr kumimoji="1" lang="en-US" altLang="ja-JP" sz="2000" dirty="0"/>
          </a:p>
        </p:txBody>
      </p:sp>
      <p:sp>
        <p:nvSpPr>
          <p:cNvPr id="35" name="テキスト ボックス 34"/>
          <p:cNvSpPr txBox="1"/>
          <p:nvPr/>
        </p:nvSpPr>
        <p:spPr>
          <a:xfrm>
            <a:off x="7346156" y="1278913"/>
            <a:ext cx="15841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0" dirty="0"/>
              <a:t>個人用ワークシート</a:t>
            </a:r>
          </a:p>
        </p:txBody>
      </p:sp>
      <p:sp>
        <p:nvSpPr>
          <p:cNvPr id="36" name="テキスト ボックス 35"/>
          <p:cNvSpPr txBox="1"/>
          <p:nvPr/>
        </p:nvSpPr>
        <p:spPr>
          <a:xfrm>
            <a:off x="4554093" y="4062766"/>
            <a:ext cx="21006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400" dirty="0"/>
              <a:t>グループ用ワークシート①</a:t>
            </a:r>
          </a:p>
        </p:txBody>
      </p:sp>
      <p:sp>
        <p:nvSpPr>
          <p:cNvPr id="38" name="テキスト ボックス 37"/>
          <p:cNvSpPr txBox="1"/>
          <p:nvPr/>
        </p:nvSpPr>
        <p:spPr>
          <a:xfrm>
            <a:off x="6840251" y="4062766"/>
            <a:ext cx="21006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400" dirty="0"/>
              <a:t>グループ用ワークシート②</a:t>
            </a:r>
          </a:p>
        </p:txBody>
      </p:sp>
      <p:sp>
        <p:nvSpPr>
          <p:cNvPr id="39" name="テキスト ボックス 38"/>
          <p:cNvSpPr txBox="1"/>
          <p:nvPr/>
        </p:nvSpPr>
        <p:spPr>
          <a:xfrm>
            <a:off x="4554094" y="1549929"/>
            <a:ext cx="15841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0" dirty="0"/>
              <a:t>◆</a:t>
            </a:r>
            <a:r>
              <a:rPr kumimoji="1" lang="en-US" altLang="ja-JP" sz="1400" dirty="0"/>
              <a:t>XXXXX</a:t>
            </a:r>
          </a:p>
        </p:txBody>
      </p:sp>
      <p:sp>
        <p:nvSpPr>
          <p:cNvPr id="40" name="テキスト ボックス 39"/>
          <p:cNvSpPr txBox="1"/>
          <p:nvPr/>
        </p:nvSpPr>
        <p:spPr>
          <a:xfrm>
            <a:off x="4554094" y="2356313"/>
            <a:ext cx="15841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0" dirty="0"/>
              <a:t>◆</a:t>
            </a:r>
            <a:r>
              <a:rPr kumimoji="1" lang="en-US" altLang="ja-JP" sz="1400" dirty="0"/>
              <a:t>XXXXX</a:t>
            </a:r>
          </a:p>
        </p:txBody>
      </p:sp>
      <p:sp>
        <p:nvSpPr>
          <p:cNvPr id="41" name="テキスト ボックス 40"/>
          <p:cNvSpPr txBox="1"/>
          <p:nvPr/>
        </p:nvSpPr>
        <p:spPr>
          <a:xfrm>
            <a:off x="7343848" y="1549929"/>
            <a:ext cx="15841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0" dirty="0"/>
              <a:t>◆</a:t>
            </a:r>
            <a:r>
              <a:rPr kumimoji="1" lang="en-US" altLang="ja-JP" sz="1400" dirty="0"/>
              <a:t>XXXXX</a:t>
            </a:r>
          </a:p>
        </p:txBody>
      </p:sp>
      <p:sp>
        <p:nvSpPr>
          <p:cNvPr id="42" name="テキスト ボックス 41"/>
          <p:cNvSpPr txBox="1"/>
          <p:nvPr/>
        </p:nvSpPr>
        <p:spPr>
          <a:xfrm>
            <a:off x="7343848" y="2356313"/>
            <a:ext cx="15841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0" dirty="0"/>
              <a:t>◆</a:t>
            </a:r>
            <a:r>
              <a:rPr kumimoji="1" lang="en-US" altLang="ja-JP" sz="1400" dirty="0"/>
              <a:t>XXXXX</a:t>
            </a:r>
          </a:p>
        </p:txBody>
      </p:sp>
      <p:sp>
        <p:nvSpPr>
          <p:cNvPr id="43" name="メモ 42"/>
          <p:cNvSpPr/>
          <p:nvPr/>
        </p:nvSpPr>
        <p:spPr>
          <a:xfrm>
            <a:off x="4760808" y="4613328"/>
            <a:ext cx="864096" cy="360040"/>
          </a:xfrm>
          <a:prstGeom prst="foldedCorner">
            <a:avLst>
              <a:gd name="adj" fmla="val 44886"/>
            </a:avLst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tIns="0" bIns="0" rtlCol="0" anchor="ctr"/>
          <a:lstStyle/>
          <a:p>
            <a:pPr algn="ctr"/>
            <a:r>
              <a:rPr kumimoji="1" lang="ja-JP" altLang="en-US" sz="1400" dirty="0">
                <a:solidFill>
                  <a:schemeClr val="tx1"/>
                </a:solidFill>
              </a:rPr>
              <a:t>○○○</a:t>
            </a:r>
          </a:p>
        </p:txBody>
      </p:sp>
      <p:sp>
        <p:nvSpPr>
          <p:cNvPr id="44" name="メモ 43"/>
          <p:cNvSpPr/>
          <p:nvPr/>
        </p:nvSpPr>
        <p:spPr>
          <a:xfrm>
            <a:off x="5710520" y="4601363"/>
            <a:ext cx="864096" cy="360040"/>
          </a:xfrm>
          <a:prstGeom prst="foldedCorner">
            <a:avLst>
              <a:gd name="adj" fmla="val 44886"/>
            </a:avLst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tIns="0" bIns="0" rtlCol="0" anchor="ctr"/>
          <a:lstStyle/>
          <a:p>
            <a:pPr algn="ctr"/>
            <a:r>
              <a:rPr kumimoji="1" lang="ja-JP" altLang="en-US" sz="1400" dirty="0">
                <a:solidFill>
                  <a:schemeClr val="tx1"/>
                </a:solidFill>
              </a:rPr>
              <a:t>○○○</a:t>
            </a:r>
          </a:p>
        </p:txBody>
      </p:sp>
      <p:sp>
        <p:nvSpPr>
          <p:cNvPr id="45" name="メモ 44"/>
          <p:cNvSpPr/>
          <p:nvPr/>
        </p:nvSpPr>
        <p:spPr>
          <a:xfrm>
            <a:off x="4760808" y="5048098"/>
            <a:ext cx="864096" cy="360040"/>
          </a:xfrm>
          <a:prstGeom prst="foldedCorner">
            <a:avLst>
              <a:gd name="adj" fmla="val 44886"/>
            </a:avLst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tIns="0" bIns="0" rtlCol="0" anchor="ctr"/>
          <a:lstStyle/>
          <a:p>
            <a:pPr algn="ctr"/>
            <a:r>
              <a:rPr kumimoji="1" lang="ja-JP" altLang="en-US" sz="1400" dirty="0">
                <a:solidFill>
                  <a:schemeClr val="tx1"/>
                </a:solidFill>
              </a:rPr>
              <a:t>○○○</a:t>
            </a:r>
          </a:p>
        </p:txBody>
      </p:sp>
      <p:sp>
        <p:nvSpPr>
          <p:cNvPr id="46" name="メモ 45"/>
          <p:cNvSpPr/>
          <p:nvPr/>
        </p:nvSpPr>
        <p:spPr>
          <a:xfrm>
            <a:off x="5710520" y="5036133"/>
            <a:ext cx="864096" cy="360040"/>
          </a:xfrm>
          <a:prstGeom prst="foldedCorner">
            <a:avLst>
              <a:gd name="adj" fmla="val 44886"/>
            </a:avLst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tIns="0" bIns="0" rtlCol="0" anchor="ctr"/>
          <a:lstStyle/>
          <a:p>
            <a:pPr algn="ctr"/>
            <a:r>
              <a:rPr kumimoji="1" lang="ja-JP" altLang="en-US" sz="1400" dirty="0">
                <a:solidFill>
                  <a:schemeClr val="tx1"/>
                </a:solidFill>
              </a:rPr>
              <a:t>○○○</a:t>
            </a:r>
          </a:p>
        </p:txBody>
      </p:sp>
      <p:sp>
        <p:nvSpPr>
          <p:cNvPr id="47" name="円形吹き出し 46"/>
          <p:cNvSpPr/>
          <p:nvPr/>
        </p:nvSpPr>
        <p:spPr>
          <a:xfrm>
            <a:off x="1763881" y="5216153"/>
            <a:ext cx="2610193" cy="1447390"/>
          </a:xfrm>
          <a:prstGeom prst="wedgeEllipseCallout">
            <a:avLst>
              <a:gd name="adj1" fmla="val 149945"/>
              <a:gd name="adj2" fmla="val 16273"/>
            </a:avLst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ja-JP" altLang="en-US" sz="2000" dirty="0"/>
              <a:t>グループ一押しの</a:t>
            </a:r>
            <a:endParaRPr kumimoji="1" lang="en-US" altLang="ja-JP" sz="2000" dirty="0"/>
          </a:p>
          <a:p>
            <a:pPr algn="ctr"/>
            <a:r>
              <a:rPr kumimoji="1" lang="ja-JP" altLang="en-US" sz="2000" dirty="0"/>
              <a:t>アイデアを</a:t>
            </a:r>
            <a:endParaRPr kumimoji="1" lang="en-US" altLang="ja-JP" sz="2000" dirty="0"/>
          </a:p>
          <a:p>
            <a:pPr algn="ctr"/>
            <a:r>
              <a:rPr kumimoji="1" lang="ja-JP" altLang="en-US" sz="2000" dirty="0"/>
              <a:t>宣言に記載！</a:t>
            </a:r>
            <a:endParaRPr kumimoji="1" lang="en-US" altLang="ja-JP" sz="2000" dirty="0"/>
          </a:p>
        </p:txBody>
      </p:sp>
      <p:sp>
        <p:nvSpPr>
          <p:cNvPr id="48" name="テキスト ボックス 47"/>
          <p:cNvSpPr txBox="1"/>
          <p:nvPr/>
        </p:nvSpPr>
        <p:spPr>
          <a:xfrm>
            <a:off x="4554094" y="4311494"/>
            <a:ext cx="15841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0" dirty="0"/>
              <a:t>◆</a:t>
            </a:r>
            <a:r>
              <a:rPr kumimoji="1" lang="en-US" altLang="ja-JP" sz="1400" dirty="0"/>
              <a:t>XXXXX</a:t>
            </a:r>
          </a:p>
        </p:txBody>
      </p:sp>
      <p:sp>
        <p:nvSpPr>
          <p:cNvPr id="49" name="テキスト ボックス 48"/>
          <p:cNvSpPr txBox="1"/>
          <p:nvPr/>
        </p:nvSpPr>
        <p:spPr>
          <a:xfrm>
            <a:off x="4554094" y="5477425"/>
            <a:ext cx="15841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0" dirty="0"/>
              <a:t>◆</a:t>
            </a:r>
            <a:r>
              <a:rPr kumimoji="1" lang="en-US" altLang="ja-JP" sz="1400" dirty="0"/>
              <a:t>XXXXX</a:t>
            </a:r>
          </a:p>
        </p:txBody>
      </p:sp>
      <p:sp>
        <p:nvSpPr>
          <p:cNvPr id="50" name="テキスト ボックス 49"/>
          <p:cNvSpPr txBox="1"/>
          <p:nvPr/>
        </p:nvSpPr>
        <p:spPr>
          <a:xfrm>
            <a:off x="6876256" y="4311494"/>
            <a:ext cx="15841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0" dirty="0"/>
              <a:t>◆</a:t>
            </a:r>
            <a:r>
              <a:rPr kumimoji="1" lang="en-US" altLang="ja-JP" sz="1400" dirty="0"/>
              <a:t>XXXXX</a:t>
            </a:r>
          </a:p>
        </p:txBody>
      </p:sp>
      <p:sp>
        <p:nvSpPr>
          <p:cNvPr id="51" name="テキスト ボックス 50"/>
          <p:cNvSpPr txBox="1"/>
          <p:nvPr/>
        </p:nvSpPr>
        <p:spPr>
          <a:xfrm>
            <a:off x="6876256" y="4962322"/>
            <a:ext cx="15841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0" dirty="0"/>
              <a:t>◆</a:t>
            </a:r>
            <a:r>
              <a:rPr kumimoji="1" lang="en-US" altLang="ja-JP" sz="1400" dirty="0"/>
              <a:t>XXXXX</a:t>
            </a:r>
          </a:p>
        </p:txBody>
      </p:sp>
      <p:sp>
        <p:nvSpPr>
          <p:cNvPr id="52" name="テキスト ボックス 51"/>
          <p:cNvSpPr txBox="1"/>
          <p:nvPr/>
        </p:nvSpPr>
        <p:spPr>
          <a:xfrm>
            <a:off x="7092280" y="5877272"/>
            <a:ext cx="1728192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kumimoji="1" lang="ja-JP" altLang="en-US" sz="1400" dirty="0"/>
              <a:t>私達はＸＸＸＸに</a:t>
            </a:r>
            <a:endParaRPr kumimoji="1" lang="en-US" altLang="ja-JP" sz="1400" dirty="0"/>
          </a:p>
          <a:p>
            <a:r>
              <a:rPr kumimoji="1" lang="ja-JP" altLang="en-US" sz="1400" dirty="0"/>
              <a:t>取組みます！</a:t>
            </a:r>
          </a:p>
        </p:txBody>
      </p:sp>
      <p:sp>
        <p:nvSpPr>
          <p:cNvPr id="53" name="テキスト ボックス 52"/>
          <p:cNvSpPr txBox="1"/>
          <p:nvPr/>
        </p:nvSpPr>
        <p:spPr>
          <a:xfrm>
            <a:off x="6876256" y="5571316"/>
            <a:ext cx="15841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0" dirty="0"/>
              <a:t>◆宣言</a:t>
            </a:r>
            <a:endParaRPr kumimoji="1" lang="en-US" altLang="ja-JP" sz="1400" dirty="0"/>
          </a:p>
        </p:txBody>
      </p:sp>
      <p:sp>
        <p:nvSpPr>
          <p:cNvPr id="56" name="正方形/長方形 55"/>
          <p:cNvSpPr/>
          <p:nvPr/>
        </p:nvSpPr>
        <p:spPr>
          <a:xfrm>
            <a:off x="1547664" y="900036"/>
            <a:ext cx="87716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ja-JP" altLang="en-US" sz="5400" b="1" cap="none" spc="0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１</a:t>
            </a:r>
          </a:p>
        </p:txBody>
      </p:sp>
      <p:sp>
        <p:nvSpPr>
          <p:cNvPr id="57" name="正方形/長方形 56"/>
          <p:cNvSpPr/>
          <p:nvPr/>
        </p:nvSpPr>
        <p:spPr>
          <a:xfrm>
            <a:off x="1547664" y="3057368"/>
            <a:ext cx="87716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ja-JP" altLang="en-US" sz="54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２</a:t>
            </a:r>
            <a:endParaRPr lang="ja-JP" altLang="en-US" sz="5400" b="1" cap="none" spc="0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  <p:sp>
        <p:nvSpPr>
          <p:cNvPr id="58" name="正方形/長方形 57"/>
          <p:cNvSpPr/>
          <p:nvPr/>
        </p:nvSpPr>
        <p:spPr>
          <a:xfrm>
            <a:off x="1547664" y="4934508"/>
            <a:ext cx="87716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ja-JP" altLang="en-US" sz="54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３</a:t>
            </a:r>
            <a:endParaRPr lang="ja-JP" altLang="en-US" sz="5400" b="1" cap="none" spc="0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824638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B8509-CC2C-4EC7-9C2E-996B98B58898}" type="slidenum">
              <a:rPr kumimoji="1" lang="ja-JP" altLang="en-US" smtClean="0"/>
              <a:pPr/>
              <a:t>4</a:t>
            </a:fld>
            <a:endParaRPr kumimoji="1" lang="ja-JP" altLang="en-US"/>
          </a:p>
        </p:txBody>
      </p:sp>
      <p:sp>
        <p:nvSpPr>
          <p:cNvPr id="10" name="タイトル 1"/>
          <p:cNvSpPr>
            <a:spLocks noGrp="1"/>
          </p:cNvSpPr>
          <p:nvPr>
            <p:ph type="title"/>
          </p:nvPr>
        </p:nvSpPr>
        <p:spPr>
          <a:xfrm>
            <a:off x="251520" y="313813"/>
            <a:ext cx="8712968" cy="424732"/>
          </a:xfrm>
        </p:spPr>
        <p:txBody>
          <a:bodyPr/>
          <a:lstStyle/>
          <a:p>
            <a:r>
              <a:rPr kumimoji="1" lang="ja-JP" altLang="en-US" dirty="0" smtClean="0">
                <a:latin typeface="+mn-ea"/>
                <a:ea typeface="+mn-ea"/>
              </a:rPr>
              <a:t>ディスカッションのテーマ</a:t>
            </a:r>
            <a:endParaRPr kumimoji="1" lang="ja-JP" altLang="en-US" dirty="0">
              <a:latin typeface="+mn-ea"/>
              <a:ea typeface="+mn-ea"/>
            </a:endParaRPr>
          </a:p>
        </p:txBody>
      </p:sp>
      <p:sp>
        <p:nvSpPr>
          <p:cNvPr id="11" name="タイトル 1"/>
          <p:cNvSpPr txBox="1">
            <a:spLocks/>
          </p:cNvSpPr>
          <p:nvPr/>
        </p:nvSpPr>
        <p:spPr>
          <a:xfrm>
            <a:off x="251520" y="116632"/>
            <a:ext cx="8712968" cy="234159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rmAutofit fontScale="92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lang="en-US" sz="2400" kern="1200" dirty="0">
                <a:solidFill>
                  <a:schemeClr val="tx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  <a:cs typeface="+mj-cs"/>
              </a:defRPr>
            </a:lvl1pPr>
          </a:lstStyle>
          <a:p>
            <a:r>
              <a:rPr lang="ja-JP" altLang="en-US" sz="1200" dirty="0">
                <a:latin typeface="+mn-ea"/>
                <a:ea typeface="+mn-ea"/>
              </a:rPr>
              <a:t>講義④　ミニディスカッション</a:t>
            </a: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14512899-5AAF-4F34-BF50-DECDF9BF34E0}"/>
              </a:ext>
            </a:extLst>
          </p:cNvPr>
          <p:cNvSpPr txBox="1"/>
          <p:nvPr/>
        </p:nvSpPr>
        <p:spPr>
          <a:xfrm>
            <a:off x="323528" y="1628775"/>
            <a:ext cx="8496944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3600" dirty="0"/>
              <a:t>オープンデータとして</a:t>
            </a:r>
            <a:endParaRPr kumimoji="1" lang="en-US" altLang="ja-JP" sz="3600" dirty="0"/>
          </a:p>
          <a:p>
            <a:pPr algn="ctr"/>
            <a:endParaRPr kumimoji="1" lang="en-US" altLang="ja-JP" sz="3600" dirty="0"/>
          </a:p>
          <a:p>
            <a:pPr algn="ctr"/>
            <a:r>
              <a:rPr kumimoji="1" lang="ja-JP" altLang="en-US" sz="3600" dirty="0">
                <a:solidFill>
                  <a:srgbClr val="FF0000"/>
                </a:solidFill>
              </a:rPr>
              <a:t>「これから」</a:t>
            </a:r>
            <a:endParaRPr kumimoji="1" lang="en-US" altLang="ja-JP" sz="3600" dirty="0">
              <a:solidFill>
                <a:srgbClr val="FF0000"/>
              </a:solidFill>
            </a:endParaRPr>
          </a:p>
          <a:p>
            <a:pPr algn="ctr"/>
            <a:endParaRPr kumimoji="1" lang="en-US" altLang="ja-JP" sz="3600" dirty="0"/>
          </a:p>
          <a:p>
            <a:pPr algn="ctr"/>
            <a:r>
              <a:rPr kumimoji="1" lang="ja-JP" altLang="en-US" sz="3600" dirty="0"/>
              <a:t>どの情報の公開を目指すのか、</a:t>
            </a:r>
            <a:endParaRPr kumimoji="1" lang="en-US" altLang="ja-JP" sz="3600" dirty="0"/>
          </a:p>
          <a:p>
            <a:pPr algn="ctr"/>
            <a:r>
              <a:rPr kumimoji="1" lang="ja-JP" altLang="en-US" sz="3600" dirty="0"/>
              <a:t>アイデア、意見を出し合おう！</a:t>
            </a:r>
          </a:p>
        </p:txBody>
      </p:sp>
    </p:spTree>
    <p:extLst>
      <p:ext uri="{BB962C8B-B14F-4D97-AF65-F5344CB8AC3E}">
        <p14:creationId xmlns:p14="http://schemas.microsoft.com/office/powerpoint/2010/main" val="4014269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B8509-CC2C-4EC7-9C2E-996B98B58898}" type="slidenum">
              <a:rPr kumimoji="1" lang="ja-JP" altLang="en-US" smtClean="0"/>
              <a:pPr/>
              <a:t>5</a:t>
            </a:fld>
            <a:endParaRPr kumimoji="1" lang="ja-JP" altLang="en-US"/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14512899-5AAF-4F34-BF50-DECDF9BF34E0}"/>
              </a:ext>
            </a:extLst>
          </p:cNvPr>
          <p:cNvSpPr txBox="1"/>
          <p:nvPr/>
        </p:nvSpPr>
        <p:spPr>
          <a:xfrm>
            <a:off x="323528" y="2724120"/>
            <a:ext cx="84969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2000" dirty="0" smtClean="0"/>
              <a:t>この</a:t>
            </a:r>
            <a:r>
              <a:rPr kumimoji="1" lang="ja-JP" altLang="en-US" sz="2000" dirty="0"/>
              <a:t>スライド</a:t>
            </a:r>
            <a:r>
              <a:rPr kumimoji="1" lang="ja-JP" altLang="en-US" sz="2000" dirty="0" smtClean="0"/>
              <a:t>は空欄です。</a:t>
            </a:r>
            <a:endParaRPr kumimoji="1" lang="ja-JP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256938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B8509-CC2C-4EC7-9C2E-996B98B58898}" type="slidenum">
              <a:rPr kumimoji="1" lang="ja-JP" altLang="en-US" smtClean="0"/>
              <a:pPr/>
              <a:t>6</a:t>
            </a:fld>
            <a:endParaRPr kumimoji="1" lang="ja-JP" altLang="en-US"/>
          </a:p>
        </p:txBody>
      </p:sp>
      <p:sp>
        <p:nvSpPr>
          <p:cNvPr id="10" name="タイトル 1"/>
          <p:cNvSpPr>
            <a:spLocks noGrp="1"/>
          </p:cNvSpPr>
          <p:nvPr>
            <p:ph type="title"/>
          </p:nvPr>
        </p:nvSpPr>
        <p:spPr>
          <a:xfrm>
            <a:off x="251520" y="313813"/>
            <a:ext cx="8712968" cy="424732"/>
          </a:xfrm>
        </p:spPr>
        <p:txBody>
          <a:bodyPr/>
          <a:lstStyle/>
          <a:p>
            <a:r>
              <a:rPr kumimoji="1" lang="ja-JP" altLang="en-US" dirty="0" smtClean="0">
                <a:latin typeface="+mn-ea"/>
                <a:ea typeface="+mn-ea"/>
              </a:rPr>
              <a:t>ワークシートの使い方１</a:t>
            </a:r>
            <a:endParaRPr kumimoji="1" lang="ja-JP" altLang="en-US" dirty="0">
              <a:latin typeface="+mn-ea"/>
              <a:ea typeface="+mn-ea"/>
            </a:endParaRPr>
          </a:p>
        </p:txBody>
      </p:sp>
      <p:sp>
        <p:nvSpPr>
          <p:cNvPr id="11" name="タイトル 1"/>
          <p:cNvSpPr txBox="1">
            <a:spLocks/>
          </p:cNvSpPr>
          <p:nvPr/>
        </p:nvSpPr>
        <p:spPr>
          <a:xfrm>
            <a:off x="251520" y="116632"/>
            <a:ext cx="8712968" cy="234159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rmAutofit fontScale="92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lang="en-US" sz="2400" kern="1200" dirty="0">
                <a:solidFill>
                  <a:schemeClr val="tx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  <a:cs typeface="+mj-cs"/>
              </a:defRPr>
            </a:lvl1pPr>
          </a:lstStyle>
          <a:p>
            <a:r>
              <a:rPr lang="ja-JP" altLang="en-US" sz="1200" dirty="0">
                <a:latin typeface="+mn-ea"/>
                <a:ea typeface="+mn-ea"/>
              </a:rPr>
              <a:t>講義④　ミニディスカッション</a:t>
            </a:r>
          </a:p>
        </p:txBody>
      </p:sp>
      <p:sp>
        <p:nvSpPr>
          <p:cNvPr id="54" name="テキスト ボックス 53">
            <a:extLst>
              <a:ext uri="{FF2B5EF4-FFF2-40B4-BE49-F238E27FC236}">
                <a16:creationId xmlns:a16="http://schemas.microsoft.com/office/drawing/2014/main" id="{A1356945-F5C3-42C5-B815-39D7C57850D2}"/>
              </a:ext>
            </a:extLst>
          </p:cNvPr>
          <p:cNvSpPr txBox="1"/>
          <p:nvPr/>
        </p:nvSpPr>
        <p:spPr>
          <a:xfrm>
            <a:off x="874318" y="1142639"/>
            <a:ext cx="329535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2000" dirty="0"/>
              <a:t>個人用ワークシート</a:t>
            </a: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400B9D63-3DB0-47E3-BB6B-99E331E6F23C}"/>
              </a:ext>
            </a:extLst>
          </p:cNvPr>
          <p:cNvSpPr txBox="1"/>
          <p:nvPr/>
        </p:nvSpPr>
        <p:spPr>
          <a:xfrm>
            <a:off x="4572000" y="1171052"/>
            <a:ext cx="432048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000" dirty="0"/>
              <a:t>オープンデータとして公開するデータを選ぶ</a:t>
            </a:r>
            <a:endParaRPr kumimoji="1" lang="en-US" altLang="ja-JP" sz="2000" dirty="0"/>
          </a:p>
          <a:p>
            <a:r>
              <a:rPr kumimoji="1" lang="ja-JP" altLang="en-US" sz="2000" dirty="0"/>
              <a:t>観点として以下を設定しています。</a:t>
            </a:r>
            <a:endParaRPr kumimoji="1" lang="en-US" altLang="ja-JP" sz="2000" dirty="0"/>
          </a:p>
          <a:p>
            <a:r>
              <a:rPr kumimoji="1" lang="ja-JP" altLang="en-US" sz="2000" dirty="0">
                <a:solidFill>
                  <a:srgbClr val="FF0000"/>
                </a:solidFill>
              </a:rPr>
              <a:t>悩まず、思いついたものを、どんどん</a:t>
            </a:r>
            <a:endParaRPr kumimoji="1" lang="en-US" altLang="ja-JP" sz="2000" dirty="0">
              <a:solidFill>
                <a:srgbClr val="FF0000"/>
              </a:solidFill>
            </a:endParaRPr>
          </a:p>
          <a:p>
            <a:r>
              <a:rPr kumimoji="1" lang="ja-JP" altLang="en-US" sz="2000" dirty="0"/>
              <a:t>ポストイットに記載、貼り付けましょう。</a:t>
            </a:r>
          </a:p>
        </p:txBody>
      </p:sp>
      <p:sp>
        <p:nvSpPr>
          <p:cNvPr id="65" name="角丸四角形 5">
            <a:extLst>
              <a:ext uri="{FF2B5EF4-FFF2-40B4-BE49-F238E27FC236}">
                <a16:creationId xmlns:a16="http://schemas.microsoft.com/office/drawing/2014/main" id="{AE2BB6B4-6A3E-4588-A133-127EF2C833A0}"/>
              </a:ext>
            </a:extLst>
          </p:cNvPr>
          <p:cNvSpPr/>
          <p:nvPr/>
        </p:nvSpPr>
        <p:spPr>
          <a:xfrm>
            <a:off x="4565984" y="2936776"/>
            <a:ext cx="4320479" cy="536169"/>
          </a:xfrm>
          <a:prstGeom prst="round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000" dirty="0"/>
              <a:t>住民やデータ利用者のニーズが高いもの</a:t>
            </a:r>
          </a:p>
        </p:txBody>
      </p:sp>
      <p:sp>
        <p:nvSpPr>
          <p:cNvPr id="66" name="角丸四角形 5">
            <a:extLst>
              <a:ext uri="{FF2B5EF4-FFF2-40B4-BE49-F238E27FC236}">
                <a16:creationId xmlns:a16="http://schemas.microsoft.com/office/drawing/2014/main" id="{3641404C-228B-4B08-81D6-BB5A22E3EC46}"/>
              </a:ext>
            </a:extLst>
          </p:cNvPr>
          <p:cNvSpPr/>
          <p:nvPr/>
        </p:nvSpPr>
        <p:spPr>
          <a:xfrm>
            <a:off x="4565984" y="3838621"/>
            <a:ext cx="4320479" cy="536169"/>
          </a:xfrm>
          <a:prstGeom prst="round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000" dirty="0"/>
              <a:t>地域課題と関係が深いもの</a:t>
            </a:r>
          </a:p>
        </p:txBody>
      </p:sp>
      <p:sp>
        <p:nvSpPr>
          <p:cNvPr id="67" name="角丸四角形 5">
            <a:extLst>
              <a:ext uri="{FF2B5EF4-FFF2-40B4-BE49-F238E27FC236}">
                <a16:creationId xmlns:a16="http://schemas.microsoft.com/office/drawing/2014/main" id="{A31661AE-3E0C-46C3-8AD5-F7DABDBB137C}"/>
              </a:ext>
            </a:extLst>
          </p:cNvPr>
          <p:cNvSpPr/>
          <p:nvPr/>
        </p:nvSpPr>
        <p:spPr>
          <a:xfrm>
            <a:off x="4565984" y="4740466"/>
            <a:ext cx="4320479" cy="603448"/>
          </a:xfrm>
          <a:prstGeom prst="round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000" dirty="0"/>
              <a:t>自治体として積極的に公開すべき</a:t>
            </a:r>
            <a:r>
              <a:rPr kumimoji="1" lang="ja-JP" altLang="en-US" sz="2000" dirty="0" smtClean="0"/>
              <a:t>もの</a:t>
            </a:r>
            <a:endParaRPr kumimoji="1" lang="ja-JP" altLang="en-US" sz="2000" dirty="0"/>
          </a:p>
        </p:txBody>
      </p:sp>
      <p:sp>
        <p:nvSpPr>
          <p:cNvPr id="68" name="角丸四角形 5">
            <a:extLst>
              <a:ext uri="{FF2B5EF4-FFF2-40B4-BE49-F238E27FC236}">
                <a16:creationId xmlns:a16="http://schemas.microsoft.com/office/drawing/2014/main" id="{F4C69523-A972-42A6-A9F3-A4B41513E9A9}"/>
              </a:ext>
            </a:extLst>
          </p:cNvPr>
          <p:cNvSpPr/>
          <p:nvPr/>
        </p:nvSpPr>
        <p:spPr>
          <a:xfrm>
            <a:off x="4565984" y="5709590"/>
            <a:ext cx="4320479" cy="603448"/>
          </a:xfrm>
          <a:prstGeom prst="round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000" dirty="0"/>
              <a:t>すでに</a:t>
            </a:r>
            <a:r>
              <a:rPr kumimoji="1" lang="en-US" altLang="ja-JP" sz="2000" dirty="0"/>
              <a:t>Web</a:t>
            </a:r>
            <a:r>
              <a:rPr kumimoji="1" lang="ja-JP" altLang="en-US" sz="2000" dirty="0"/>
              <a:t>に掲載されているもの</a:t>
            </a:r>
            <a:endParaRPr kumimoji="1" lang="en-US" altLang="ja-JP" sz="2000" dirty="0"/>
          </a:p>
          <a:p>
            <a:pPr algn="ctr"/>
            <a:r>
              <a:rPr kumimoji="1" lang="ja-JP" altLang="en-US" sz="2000" dirty="0"/>
              <a:t>（まだ二次利用を認めていないもの）</a:t>
            </a:r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7545" y="1553074"/>
            <a:ext cx="3362124" cy="4759964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3546377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図 2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3412" y="1792710"/>
            <a:ext cx="1487277" cy="1972588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pic>
        <p:nvPicPr>
          <p:cNvPr id="29" name="図 2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07704" y="1792710"/>
            <a:ext cx="1487277" cy="1972588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pic>
        <p:nvPicPr>
          <p:cNvPr id="30" name="図 2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3412" y="4624764"/>
            <a:ext cx="1487277" cy="1972588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pic>
        <p:nvPicPr>
          <p:cNvPr id="31" name="図 3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07704" y="4624764"/>
            <a:ext cx="1487277" cy="1972588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pic>
        <p:nvPicPr>
          <p:cNvPr id="5" name="図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32457" y="2093301"/>
            <a:ext cx="2647011" cy="3763049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pic>
        <p:nvPicPr>
          <p:cNvPr id="15" name="図 1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78139" y="2779004"/>
            <a:ext cx="2633602" cy="3754132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B8509-CC2C-4EC7-9C2E-996B98B58898}" type="slidenum">
              <a:rPr kumimoji="1" lang="ja-JP" altLang="en-US" smtClean="0"/>
              <a:pPr/>
              <a:t>7</a:t>
            </a:fld>
            <a:endParaRPr kumimoji="1" lang="ja-JP" altLang="en-US"/>
          </a:p>
        </p:txBody>
      </p:sp>
      <p:sp>
        <p:nvSpPr>
          <p:cNvPr id="10" name="タイトル 1"/>
          <p:cNvSpPr>
            <a:spLocks noGrp="1"/>
          </p:cNvSpPr>
          <p:nvPr>
            <p:ph type="title"/>
          </p:nvPr>
        </p:nvSpPr>
        <p:spPr>
          <a:xfrm>
            <a:off x="251520" y="313813"/>
            <a:ext cx="8712968" cy="424732"/>
          </a:xfrm>
        </p:spPr>
        <p:txBody>
          <a:bodyPr/>
          <a:lstStyle/>
          <a:p>
            <a:r>
              <a:rPr kumimoji="1" lang="ja-JP" altLang="en-US" dirty="0" smtClean="0">
                <a:latin typeface="+mn-ea"/>
                <a:ea typeface="+mn-ea"/>
              </a:rPr>
              <a:t>ワークシートの使い方２</a:t>
            </a:r>
            <a:endParaRPr kumimoji="1" lang="ja-JP" altLang="en-US" dirty="0">
              <a:latin typeface="+mn-ea"/>
              <a:ea typeface="+mn-ea"/>
            </a:endParaRPr>
          </a:p>
        </p:txBody>
      </p:sp>
      <p:sp>
        <p:nvSpPr>
          <p:cNvPr id="11" name="タイトル 1"/>
          <p:cNvSpPr txBox="1">
            <a:spLocks/>
          </p:cNvSpPr>
          <p:nvPr/>
        </p:nvSpPr>
        <p:spPr>
          <a:xfrm>
            <a:off x="251520" y="116632"/>
            <a:ext cx="8712968" cy="234159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rmAutofit fontScale="92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lang="en-US" sz="2400" kern="1200" dirty="0">
                <a:solidFill>
                  <a:schemeClr val="tx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  <a:cs typeface="+mj-cs"/>
              </a:defRPr>
            </a:lvl1pPr>
          </a:lstStyle>
          <a:p>
            <a:r>
              <a:rPr lang="ja-JP" altLang="en-US" sz="1200" dirty="0">
                <a:latin typeface="+mn-ea"/>
                <a:ea typeface="+mn-ea"/>
              </a:rPr>
              <a:t>講義④　</a:t>
            </a:r>
            <a:r>
              <a:rPr lang="ja-JP" altLang="en-US" sz="1200" dirty="0" smtClean="0">
                <a:latin typeface="+mn-ea"/>
                <a:ea typeface="+mn-ea"/>
              </a:rPr>
              <a:t>ミニディスカッション</a:t>
            </a:r>
            <a:endParaRPr lang="ja-JP" altLang="en-US" sz="1200" dirty="0">
              <a:latin typeface="+mn-ea"/>
              <a:ea typeface="+mn-ea"/>
            </a:endParaRPr>
          </a:p>
        </p:txBody>
      </p:sp>
      <p:sp>
        <p:nvSpPr>
          <p:cNvPr id="54" name="テキスト ボックス 53">
            <a:extLst>
              <a:ext uri="{FF2B5EF4-FFF2-40B4-BE49-F238E27FC236}">
                <a16:creationId xmlns:a16="http://schemas.microsoft.com/office/drawing/2014/main" id="{A1356945-F5C3-42C5-B815-39D7C57850D2}"/>
              </a:ext>
            </a:extLst>
          </p:cNvPr>
          <p:cNvSpPr txBox="1"/>
          <p:nvPr/>
        </p:nvSpPr>
        <p:spPr>
          <a:xfrm>
            <a:off x="179512" y="1159862"/>
            <a:ext cx="329535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2000" dirty="0"/>
              <a:t>個人用ワークシート</a:t>
            </a: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6723E303-9BC2-4199-BE2B-2EA8234830CB}"/>
              </a:ext>
            </a:extLst>
          </p:cNvPr>
          <p:cNvSpPr txBox="1"/>
          <p:nvPr/>
        </p:nvSpPr>
        <p:spPr>
          <a:xfrm>
            <a:off x="5813153" y="1178917"/>
            <a:ext cx="329535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2000" dirty="0"/>
              <a:t>グループ用ワークシート</a:t>
            </a:r>
          </a:p>
        </p:txBody>
      </p:sp>
      <p:sp>
        <p:nvSpPr>
          <p:cNvPr id="17" name="メモ 42">
            <a:extLst>
              <a:ext uri="{FF2B5EF4-FFF2-40B4-BE49-F238E27FC236}">
                <a16:creationId xmlns:a16="http://schemas.microsoft.com/office/drawing/2014/main" id="{CB3596C5-531C-4FE1-B321-EF274EC1D86E}"/>
              </a:ext>
            </a:extLst>
          </p:cNvPr>
          <p:cNvSpPr/>
          <p:nvPr/>
        </p:nvSpPr>
        <p:spPr>
          <a:xfrm>
            <a:off x="6598734" y="3405258"/>
            <a:ext cx="864096" cy="360040"/>
          </a:xfrm>
          <a:prstGeom prst="foldedCorner">
            <a:avLst>
              <a:gd name="adj" fmla="val 44886"/>
            </a:avLst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tIns="0" bIns="0" rtlCol="0" anchor="ctr"/>
          <a:lstStyle/>
          <a:p>
            <a:pPr algn="ctr"/>
            <a:r>
              <a:rPr kumimoji="1" lang="ja-JP" altLang="en-US" sz="1400" dirty="0">
                <a:solidFill>
                  <a:schemeClr val="tx1"/>
                </a:solidFill>
              </a:rPr>
              <a:t>○○○</a:t>
            </a:r>
          </a:p>
        </p:txBody>
      </p:sp>
      <p:sp>
        <p:nvSpPr>
          <p:cNvPr id="18" name="メモ 43">
            <a:extLst>
              <a:ext uri="{FF2B5EF4-FFF2-40B4-BE49-F238E27FC236}">
                <a16:creationId xmlns:a16="http://schemas.microsoft.com/office/drawing/2014/main" id="{0A1F3CCB-EC86-4A59-972A-567C838FD849}"/>
              </a:ext>
            </a:extLst>
          </p:cNvPr>
          <p:cNvSpPr/>
          <p:nvPr/>
        </p:nvSpPr>
        <p:spPr>
          <a:xfrm>
            <a:off x="7548446" y="3393293"/>
            <a:ext cx="864096" cy="360040"/>
          </a:xfrm>
          <a:prstGeom prst="foldedCorner">
            <a:avLst>
              <a:gd name="adj" fmla="val 44886"/>
            </a:avLst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tIns="0" bIns="0" rtlCol="0" anchor="ctr"/>
          <a:lstStyle/>
          <a:p>
            <a:pPr algn="ctr"/>
            <a:r>
              <a:rPr kumimoji="1" lang="ja-JP" altLang="en-US" sz="1400" dirty="0">
                <a:solidFill>
                  <a:schemeClr val="tx1"/>
                </a:solidFill>
              </a:rPr>
              <a:t>○○○</a:t>
            </a:r>
          </a:p>
        </p:txBody>
      </p:sp>
      <p:sp>
        <p:nvSpPr>
          <p:cNvPr id="19" name="メモ 44">
            <a:extLst>
              <a:ext uri="{FF2B5EF4-FFF2-40B4-BE49-F238E27FC236}">
                <a16:creationId xmlns:a16="http://schemas.microsoft.com/office/drawing/2014/main" id="{FE0139F4-D637-45BC-AC8A-2C5A65994294}"/>
              </a:ext>
            </a:extLst>
          </p:cNvPr>
          <p:cNvSpPr/>
          <p:nvPr/>
        </p:nvSpPr>
        <p:spPr>
          <a:xfrm>
            <a:off x="6598734" y="3840028"/>
            <a:ext cx="864096" cy="360040"/>
          </a:xfrm>
          <a:prstGeom prst="foldedCorner">
            <a:avLst>
              <a:gd name="adj" fmla="val 44886"/>
            </a:avLst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tIns="0" bIns="0" rtlCol="0" anchor="ctr"/>
          <a:lstStyle/>
          <a:p>
            <a:pPr algn="ctr"/>
            <a:r>
              <a:rPr kumimoji="1" lang="ja-JP" altLang="en-US" sz="1400" dirty="0">
                <a:solidFill>
                  <a:schemeClr val="tx1"/>
                </a:solidFill>
              </a:rPr>
              <a:t>○○○</a:t>
            </a:r>
          </a:p>
        </p:txBody>
      </p:sp>
      <p:sp>
        <p:nvSpPr>
          <p:cNvPr id="20" name="メモ 45">
            <a:extLst>
              <a:ext uri="{FF2B5EF4-FFF2-40B4-BE49-F238E27FC236}">
                <a16:creationId xmlns:a16="http://schemas.microsoft.com/office/drawing/2014/main" id="{799603F9-BF4E-417C-A15A-8CE611FCE177}"/>
              </a:ext>
            </a:extLst>
          </p:cNvPr>
          <p:cNvSpPr/>
          <p:nvPr/>
        </p:nvSpPr>
        <p:spPr>
          <a:xfrm>
            <a:off x="7548446" y="3828063"/>
            <a:ext cx="864096" cy="360040"/>
          </a:xfrm>
          <a:prstGeom prst="foldedCorner">
            <a:avLst>
              <a:gd name="adj" fmla="val 44886"/>
            </a:avLst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tIns="0" bIns="0" rtlCol="0" anchor="ctr"/>
          <a:lstStyle/>
          <a:p>
            <a:pPr algn="ctr"/>
            <a:r>
              <a:rPr kumimoji="1" lang="ja-JP" altLang="en-US" sz="1400" dirty="0">
                <a:solidFill>
                  <a:schemeClr val="tx1"/>
                </a:solidFill>
              </a:rPr>
              <a:t>○○○</a:t>
            </a:r>
          </a:p>
        </p:txBody>
      </p:sp>
      <p:sp>
        <p:nvSpPr>
          <p:cNvPr id="21" name="メモ 42">
            <a:extLst>
              <a:ext uri="{FF2B5EF4-FFF2-40B4-BE49-F238E27FC236}">
                <a16:creationId xmlns:a16="http://schemas.microsoft.com/office/drawing/2014/main" id="{9B8DF023-2B8D-4F75-970A-48B7BA51D7F5}"/>
              </a:ext>
            </a:extLst>
          </p:cNvPr>
          <p:cNvSpPr/>
          <p:nvPr/>
        </p:nvSpPr>
        <p:spPr>
          <a:xfrm>
            <a:off x="614084" y="2961924"/>
            <a:ext cx="720080" cy="253110"/>
          </a:xfrm>
          <a:prstGeom prst="foldedCorner">
            <a:avLst>
              <a:gd name="adj" fmla="val 44886"/>
            </a:avLst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tIns="0" bIns="0" rtlCol="0" anchor="ctr"/>
          <a:lstStyle/>
          <a:p>
            <a:pPr algn="ctr"/>
            <a:r>
              <a:rPr kumimoji="1" lang="ja-JP" altLang="en-US" sz="1200" dirty="0">
                <a:solidFill>
                  <a:schemeClr val="tx1"/>
                </a:solidFill>
              </a:rPr>
              <a:t>○○○</a:t>
            </a:r>
          </a:p>
        </p:txBody>
      </p:sp>
      <p:sp>
        <p:nvSpPr>
          <p:cNvPr id="22" name="メモ 43">
            <a:extLst>
              <a:ext uri="{FF2B5EF4-FFF2-40B4-BE49-F238E27FC236}">
                <a16:creationId xmlns:a16="http://schemas.microsoft.com/office/drawing/2014/main" id="{80A8B02E-9F32-48B5-8B46-FF83CDA7E4BF}"/>
              </a:ext>
            </a:extLst>
          </p:cNvPr>
          <p:cNvSpPr/>
          <p:nvPr/>
        </p:nvSpPr>
        <p:spPr>
          <a:xfrm>
            <a:off x="2267743" y="2970802"/>
            <a:ext cx="720080" cy="253110"/>
          </a:xfrm>
          <a:prstGeom prst="foldedCorner">
            <a:avLst>
              <a:gd name="adj" fmla="val 44886"/>
            </a:avLst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tIns="0" bIns="0" rtlCol="0" anchor="ctr"/>
          <a:lstStyle/>
          <a:p>
            <a:pPr algn="ctr"/>
            <a:r>
              <a:rPr kumimoji="1" lang="ja-JP" altLang="en-US" sz="1200" dirty="0">
                <a:solidFill>
                  <a:schemeClr val="tx1"/>
                </a:solidFill>
              </a:rPr>
              <a:t>○○○</a:t>
            </a:r>
          </a:p>
        </p:txBody>
      </p:sp>
      <p:sp>
        <p:nvSpPr>
          <p:cNvPr id="23" name="メモ 44">
            <a:extLst>
              <a:ext uri="{FF2B5EF4-FFF2-40B4-BE49-F238E27FC236}">
                <a16:creationId xmlns:a16="http://schemas.microsoft.com/office/drawing/2014/main" id="{9D9EAC61-BDCA-42AD-8310-73260677DE22}"/>
              </a:ext>
            </a:extLst>
          </p:cNvPr>
          <p:cNvSpPr/>
          <p:nvPr/>
        </p:nvSpPr>
        <p:spPr>
          <a:xfrm>
            <a:off x="647564" y="5833945"/>
            <a:ext cx="720080" cy="253110"/>
          </a:xfrm>
          <a:prstGeom prst="foldedCorner">
            <a:avLst>
              <a:gd name="adj" fmla="val 44886"/>
            </a:avLst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tIns="0" bIns="0" rtlCol="0" anchor="ctr"/>
          <a:lstStyle/>
          <a:p>
            <a:pPr algn="ctr"/>
            <a:r>
              <a:rPr kumimoji="1" lang="ja-JP" altLang="en-US" sz="1200" dirty="0">
                <a:solidFill>
                  <a:schemeClr val="tx1"/>
                </a:solidFill>
              </a:rPr>
              <a:t>○○○</a:t>
            </a:r>
          </a:p>
        </p:txBody>
      </p:sp>
      <p:sp>
        <p:nvSpPr>
          <p:cNvPr id="24" name="メモ 45">
            <a:extLst>
              <a:ext uri="{FF2B5EF4-FFF2-40B4-BE49-F238E27FC236}">
                <a16:creationId xmlns:a16="http://schemas.microsoft.com/office/drawing/2014/main" id="{F0E8D61D-7707-4692-B47F-CE4C48F85015}"/>
              </a:ext>
            </a:extLst>
          </p:cNvPr>
          <p:cNvSpPr/>
          <p:nvPr/>
        </p:nvSpPr>
        <p:spPr>
          <a:xfrm>
            <a:off x="2267743" y="5833945"/>
            <a:ext cx="720080" cy="253110"/>
          </a:xfrm>
          <a:prstGeom prst="foldedCorner">
            <a:avLst>
              <a:gd name="adj" fmla="val 44886"/>
            </a:avLst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tIns="0" bIns="0" rtlCol="0" anchor="ctr"/>
          <a:lstStyle/>
          <a:p>
            <a:pPr algn="ctr"/>
            <a:r>
              <a:rPr kumimoji="1" lang="ja-JP" altLang="en-US" sz="1200" dirty="0">
                <a:solidFill>
                  <a:schemeClr val="tx1"/>
                </a:solidFill>
              </a:rPr>
              <a:t>○○○</a:t>
            </a:r>
          </a:p>
        </p:txBody>
      </p:sp>
      <p:sp>
        <p:nvSpPr>
          <p:cNvPr id="14" name="矢印: 下カーブ 13">
            <a:extLst>
              <a:ext uri="{FF2B5EF4-FFF2-40B4-BE49-F238E27FC236}">
                <a16:creationId xmlns:a16="http://schemas.microsoft.com/office/drawing/2014/main" id="{F730FAA6-5FA3-4312-8793-60F3AF28B1BA}"/>
              </a:ext>
            </a:extLst>
          </p:cNvPr>
          <p:cNvSpPr/>
          <p:nvPr/>
        </p:nvSpPr>
        <p:spPr>
          <a:xfrm>
            <a:off x="2642141" y="3152510"/>
            <a:ext cx="3874075" cy="1212594"/>
          </a:xfrm>
          <a:prstGeom prst="curvedDownArrow">
            <a:avLst/>
          </a:prstGeo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26" name="角丸四角形 5">
            <a:extLst>
              <a:ext uri="{FF2B5EF4-FFF2-40B4-BE49-F238E27FC236}">
                <a16:creationId xmlns:a16="http://schemas.microsoft.com/office/drawing/2014/main" id="{633E96BC-23EA-426F-A160-6CFA68AFB902}"/>
              </a:ext>
            </a:extLst>
          </p:cNvPr>
          <p:cNvSpPr/>
          <p:nvPr/>
        </p:nvSpPr>
        <p:spPr>
          <a:xfrm>
            <a:off x="3059832" y="4365104"/>
            <a:ext cx="3096344" cy="12954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000" dirty="0">
                <a:solidFill>
                  <a:schemeClr val="tx1"/>
                </a:solidFill>
              </a:rPr>
              <a:t>メンバーのアイデアから</a:t>
            </a:r>
            <a:endParaRPr kumimoji="1" lang="en-US" altLang="ja-JP" sz="2000" dirty="0">
              <a:solidFill>
                <a:schemeClr val="tx1"/>
              </a:solidFill>
            </a:endParaRPr>
          </a:p>
          <a:p>
            <a:pPr algn="ctr"/>
            <a:r>
              <a:rPr kumimoji="1" lang="ja-JP" altLang="en-US" sz="2000" dirty="0">
                <a:solidFill>
                  <a:srgbClr val="FF0000"/>
                </a:solidFill>
              </a:rPr>
              <a:t>発見、気付きを得る</a:t>
            </a:r>
            <a:endParaRPr kumimoji="1" lang="en-US" altLang="ja-JP" sz="2000" dirty="0">
              <a:solidFill>
                <a:srgbClr val="FF0000"/>
              </a:solidFill>
            </a:endParaRPr>
          </a:p>
          <a:p>
            <a:pPr algn="ctr"/>
            <a:r>
              <a:rPr kumimoji="1" lang="ja-JP" altLang="en-US" sz="2000" dirty="0">
                <a:solidFill>
                  <a:schemeClr val="tx1"/>
                </a:solidFill>
              </a:rPr>
              <a:t>とともに、互いに</a:t>
            </a:r>
            <a:endParaRPr kumimoji="1" lang="en-US" altLang="ja-JP" sz="2000" dirty="0">
              <a:solidFill>
                <a:schemeClr val="tx1"/>
              </a:solidFill>
            </a:endParaRPr>
          </a:p>
          <a:p>
            <a:pPr algn="ctr"/>
            <a:r>
              <a:rPr kumimoji="1" lang="ja-JP" altLang="en-US" sz="2000" dirty="0">
                <a:solidFill>
                  <a:schemeClr val="tx1"/>
                </a:solidFill>
              </a:rPr>
              <a:t>意見を交換しましょう。</a:t>
            </a:r>
          </a:p>
        </p:txBody>
      </p: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5B4678A9-DB64-4CD7-94E8-7E2BF15CC79A}"/>
              </a:ext>
            </a:extLst>
          </p:cNvPr>
          <p:cNvSpPr txBox="1"/>
          <p:nvPr/>
        </p:nvSpPr>
        <p:spPr>
          <a:xfrm>
            <a:off x="3333509" y="1582317"/>
            <a:ext cx="260664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2000" dirty="0"/>
              <a:t>個人用ワークシートの</a:t>
            </a:r>
            <a:endParaRPr kumimoji="1" lang="en-US" altLang="ja-JP" sz="2000" dirty="0"/>
          </a:p>
          <a:p>
            <a:pPr algn="ctr"/>
            <a:r>
              <a:rPr kumimoji="1" lang="ja-JP" altLang="en-US" sz="2000" dirty="0"/>
              <a:t>各アイデアを</a:t>
            </a:r>
            <a:endParaRPr kumimoji="1" lang="en-US" altLang="ja-JP" sz="2000" dirty="0"/>
          </a:p>
          <a:p>
            <a:pPr algn="ctr"/>
            <a:r>
              <a:rPr kumimoji="1" lang="ja-JP" altLang="en-US" sz="2000" dirty="0"/>
              <a:t>グループ用ワークシート</a:t>
            </a:r>
            <a:endParaRPr kumimoji="1" lang="en-US" altLang="ja-JP" sz="2000" dirty="0"/>
          </a:p>
          <a:p>
            <a:pPr algn="ctr"/>
            <a:r>
              <a:rPr kumimoji="1" lang="ja-JP" altLang="en-US" sz="2000" dirty="0"/>
              <a:t>に集約しましょう。</a:t>
            </a:r>
          </a:p>
        </p:txBody>
      </p:sp>
    </p:spTree>
    <p:extLst>
      <p:ext uri="{BB962C8B-B14F-4D97-AF65-F5344CB8AC3E}">
        <p14:creationId xmlns:p14="http://schemas.microsoft.com/office/powerpoint/2010/main" val="3477428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 2007-20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ユーザー定義 1">
      <a:majorFont>
        <a:latin typeface="Meiryo UI"/>
        <a:ea typeface="Meiryo UI"/>
        <a:cs typeface=""/>
      </a:majorFont>
      <a:minorFont>
        <a:latin typeface="Meiryo UI"/>
        <a:ea typeface="Meiryo UI"/>
        <a:cs typeface="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335</Words>
  <Application>Microsoft Office PowerPoint</Application>
  <PresentationFormat>画面に合わせる (4:3)</PresentationFormat>
  <Paragraphs>122</Paragraphs>
  <Slides>8</Slides>
  <Notes>8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8</vt:i4>
      </vt:variant>
    </vt:vector>
  </HeadingPairs>
  <TitlesOfParts>
    <vt:vector size="14" baseType="lpstr">
      <vt:lpstr>HGP創英角ｺﾞｼｯｸUB</vt:lpstr>
      <vt:lpstr>Meiryo UI</vt:lpstr>
      <vt:lpstr>游ゴシック</vt:lpstr>
      <vt:lpstr>Arial</vt:lpstr>
      <vt:lpstr>Wingdings</vt:lpstr>
      <vt:lpstr>Office テーマ</vt:lpstr>
      <vt:lpstr>ミニディスカッション</vt:lpstr>
      <vt:lpstr>ディスカッションの目的</vt:lpstr>
      <vt:lpstr>ディスカッションの流れ</vt:lpstr>
      <vt:lpstr>ディスカッションのイメージ</vt:lpstr>
      <vt:lpstr>ディスカッションのテーマ</vt:lpstr>
      <vt:lpstr>PowerPoint プレゼンテーション</vt:lpstr>
      <vt:lpstr>ワークシートの使い方１</vt:lpstr>
      <vt:lpstr>ワークシートの使い方２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2018-10-25T08:25:13Z</dcterms:created>
  <dcterms:modified xsi:type="dcterms:W3CDTF">2019-01-07T06:28:55Z</dcterms:modified>
</cp:coreProperties>
</file>