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9"/>
  </p:notesMasterIdLst>
  <p:sldIdLst>
    <p:sldId id="444" r:id="rId2"/>
    <p:sldId id="450" r:id="rId3"/>
    <p:sldId id="437" r:id="rId4"/>
    <p:sldId id="441" r:id="rId5"/>
    <p:sldId id="442" r:id="rId6"/>
    <p:sldId id="443" r:id="rId7"/>
    <p:sldId id="447" r:id="rId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13980D-5D43-6D4F-B844-B8E26885EAC7}" v="2" dt="2019-01-30T01:58:24.48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93" autoAdjust="0"/>
    <p:restoredTop sz="94660"/>
  </p:normalViewPr>
  <p:slideViewPr>
    <p:cSldViewPr snapToGrid="0">
      <p:cViewPr varScale="1">
        <p:scale>
          <a:sx n="66" d="100"/>
          <a:sy n="66" d="100"/>
        </p:scale>
        <p:origin x="116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0E13DA-C5E4-D547-ADB7-10B232D2CB30}" type="doc">
      <dgm:prSet loTypeId="urn:microsoft.com/office/officeart/2005/8/layout/cycle1" loCatId="" qsTypeId="urn:microsoft.com/office/officeart/2005/8/quickstyle/simple1" qsCatId="simple" csTypeId="urn:microsoft.com/office/officeart/2005/8/colors/accent1_2" csCatId="accent1" phldr="1"/>
      <dgm:spPr/>
      <dgm:t>
        <a:bodyPr/>
        <a:lstStyle/>
        <a:p>
          <a:endParaRPr kumimoji="1" lang="ja-JP" altLang="en-US"/>
        </a:p>
      </dgm:t>
    </dgm:pt>
    <dgm:pt modelId="{A7F90D79-E868-F74D-8778-3AF24A90E2E0}">
      <dgm:prSet phldrT="[テキスト]"/>
      <dgm:spPr/>
      <dgm:t>
        <a:bodyPr/>
        <a:lstStyle/>
        <a:p>
          <a:r>
            <a:rPr kumimoji="1" lang="ja-JP" altLang="en-US" b="1">
              <a:latin typeface="Meiryo UI" panose="020B0604030504040204" pitchFamily="34" charset="-128"/>
              <a:ea typeface="Meiryo UI" panose="020B0604030504040204" pitchFamily="34" charset="-128"/>
            </a:rPr>
            <a:t>別データと組み合わせる</a:t>
          </a:r>
        </a:p>
      </dgm:t>
    </dgm:pt>
    <dgm:pt modelId="{FFF0CFB5-7F83-994B-A5BD-0A033CB8E363}" type="parTrans" cxnId="{AAB0187D-D08C-3844-9468-1CC9E35A2B2B}">
      <dgm:prSet/>
      <dgm:spPr/>
      <dgm:t>
        <a:bodyPr/>
        <a:lstStyle/>
        <a:p>
          <a:endParaRPr kumimoji="1" lang="ja-JP" altLang="en-US"/>
        </a:p>
      </dgm:t>
    </dgm:pt>
    <dgm:pt modelId="{2712363F-B319-9441-8673-22D8E6ADAE7D}" type="sibTrans" cxnId="{AAB0187D-D08C-3844-9468-1CC9E35A2B2B}">
      <dgm:prSet/>
      <dgm:spPr/>
      <dgm:t>
        <a:bodyPr/>
        <a:lstStyle/>
        <a:p>
          <a:endParaRPr kumimoji="1" lang="ja-JP" altLang="en-US"/>
        </a:p>
      </dgm:t>
    </dgm:pt>
    <dgm:pt modelId="{01898871-B984-8341-BE10-A12C87BB23CC}">
      <dgm:prSet phldrT="[テキスト]"/>
      <dgm:spPr/>
      <dgm:t>
        <a:bodyPr/>
        <a:lstStyle/>
        <a:p>
          <a:r>
            <a:rPr kumimoji="1" lang="ja-JP" altLang="en-US" b="1">
              <a:latin typeface="Meiryo UI" panose="020B0604030504040204" pitchFamily="34" charset="-128"/>
              <a:ea typeface="Meiryo UI" panose="020B0604030504040204" pitchFamily="34" charset="-128"/>
            </a:rPr>
            <a:t>様々な人と共有する</a:t>
          </a:r>
        </a:p>
      </dgm:t>
    </dgm:pt>
    <dgm:pt modelId="{C7EB52FA-22D0-6242-A7D0-7C1531EDFF9D}" type="parTrans" cxnId="{D5601173-E970-BF42-AAC4-8D4B786B4785}">
      <dgm:prSet/>
      <dgm:spPr/>
      <dgm:t>
        <a:bodyPr/>
        <a:lstStyle/>
        <a:p>
          <a:endParaRPr kumimoji="1" lang="ja-JP" altLang="en-US"/>
        </a:p>
      </dgm:t>
    </dgm:pt>
    <dgm:pt modelId="{33F84557-D127-8A45-BAB4-88FE9ED2455F}" type="sibTrans" cxnId="{D5601173-E970-BF42-AAC4-8D4B786B4785}">
      <dgm:prSet/>
      <dgm:spPr/>
      <dgm:t>
        <a:bodyPr/>
        <a:lstStyle/>
        <a:p>
          <a:endParaRPr kumimoji="1" lang="ja-JP" altLang="en-US"/>
        </a:p>
      </dgm:t>
    </dgm:pt>
    <dgm:pt modelId="{8C9BB4AC-358B-FC41-B1F2-89B37BF5D127}">
      <dgm:prSet phldrT="[テキスト]"/>
      <dgm:spPr/>
      <dgm:t>
        <a:bodyPr/>
        <a:lstStyle/>
        <a:p>
          <a:r>
            <a:rPr kumimoji="1" lang="ja-JP" altLang="en-US" b="1" dirty="0">
              <a:latin typeface="Meiryo UI" panose="020B0604030504040204" pitchFamily="34" charset="-128"/>
              <a:ea typeface="Meiryo UI" panose="020B0604030504040204" pitchFamily="34" charset="-128"/>
            </a:rPr>
            <a:t>データを元にアクション</a:t>
          </a:r>
        </a:p>
      </dgm:t>
    </dgm:pt>
    <dgm:pt modelId="{5B532C5C-DF69-EA43-BAEF-30FC6CF83350}" type="parTrans" cxnId="{DCF175C4-ECF6-694C-936D-46B29EDEAC3C}">
      <dgm:prSet/>
      <dgm:spPr/>
      <dgm:t>
        <a:bodyPr/>
        <a:lstStyle/>
        <a:p>
          <a:endParaRPr kumimoji="1" lang="ja-JP" altLang="en-US"/>
        </a:p>
      </dgm:t>
    </dgm:pt>
    <dgm:pt modelId="{6DDB840A-85C4-164F-9280-F195C7484631}" type="sibTrans" cxnId="{DCF175C4-ECF6-694C-936D-46B29EDEAC3C}">
      <dgm:prSet/>
      <dgm:spPr/>
      <dgm:t>
        <a:bodyPr/>
        <a:lstStyle/>
        <a:p>
          <a:endParaRPr kumimoji="1" lang="ja-JP" altLang="en-US"/>
        </a:p>
      </dgm:t>
    </dgm:pt>
    <dgm:pt modelId="{227D383F-E5C0-0A47-A15A-09313B2E3E67}" type="pres">
      <dgm:prSet presAssocID="{EB0E13DA-C5E4-D547-ADB7-10B232D2CB30}" presName="cycle" presStyleCnt="0">
        <dgm:presLayoutVars>
          <dgm:dir/>
          <dgm:resizeHandles val="exact"/>
        </dgm:presLayoutVars>
      </dgm:prSet>
      <dgm:spPr/>
      <dgm:t>
        <a:bodyPr/>
        <a:lstStyle/>
        <a:p>
          <a:endParaRPr kumimoji="1" lang="ja-JP" altLang="en-US"/>
        </a:p>
      </dgm:t>
    </dgm:pt>
    <dgm:pt modelId="{50315CD3-8C46-D64D-94EB-C690D99921D8}" type="pres">
      <dgm:prSet presAssocID="{01898871-B984-8341-BE10-A12C87BB23CC}" presName="dummy" presStyleCnt="0"/>
      <dgm:spPr/>
    </dgm:pt>
    <dgm:pt modelId="{1F6F28A4-8909-F54F-8EB3-9094441EFE32}" type="pres">
      <dgm:prSet presAssocID="{01898871-B984-8341-BE10-A12C87BB23CC}" presName="node" presStyleLbl="revTx" presStyleIdx="0" presStyleCnt="3">
        <dgm:presLayoutVars>
          <dgm:bulletEnabled val="1"/>
        </dgm:presLayoutVars>
      </dgm:prSet>
      <dgm:spPr/>
      <dgm:t>
        <a:bodyPr/>
        <a:lstStyle/>
        <a:p>
          <a:endParaRPr kumimoji="1" lang="ja-JP" altLang="en-US"/>
        </a:p>
      </dgm:t>
    </dgm:pt>
    <dgm:pt modelId="{A284727F-7585-F345-B186-D4F837B68CA2}" type="pres">
      <dgm:prSet presAssocID="{33F84557-D127-8A45-BAB4-88FE9ED2455F}" presName="sibTrans" presStyleLbl="node1" presStyleIdx="0" presStyleCnt="3"/>
      <dgm:spPr/>
      <dgm:t>
        <a:bodyPr/>
        <a:lstStyle/>
        <a:p>
          <a:endParaRPr kumimoji="1" lang="ja-JP" altLang="en-US"/>
        </a:p>
      </dgm:t>
    </dgm:pt>
    <dgm:pt modelId="{B3312221-9281-B740-AE7D-5A7116F29242}" type="pres">
      <dgm:prSet presAssocID="{8C9BB4AC-358B-FC41-B1F2-89B37BF5D127}" presName="dummy" presStyleCnt="0"/>
      <dgm:spPr/>
    </dgm:pt>
    <dgm:pt modelId="{2B7E5902-5CEB-6342-A60F-4CDA3F2B4766}" type="pres">
      <dgm:prSet presAssocID="{8C9BB4AC-358B-FC41-B1F2-89B37BF5D127}" presName="node" presStyleLbl="revTx" presStyleIdx="1" presStyleCnt="3" custScaleX="124394">
        <dgm:presLayoutVars>
          <dgm:bulletEnabled val="1"/>
        </dgm:presLayoutVars>
      </dgm:prSet>
      <dgm:spPr/>
      <dgm:t>
        <a:bodyPr/>
        <a:lstStyle/>
        <a:p>
          <a:endParaRPr kumimoji="1" lang="ja-JP" altLang="en-US"/>
        </a:p>
      </dgm:t>
    </dgm:pt>
    <dgm:pt modelId="{B409E53F-7440-5847-B167-BD206DB7DA61}" type="pres">
      <dgm:prSet presAssocID="{6DDB840A-85C4-164F-9280-F195C7484631}" presName="sibTrans" presStyleLbl="node1" presStyleIdx="1" presStyleCnt="3"/>
      <dgm:spPr/>
      <dgm:t>
        <a:bodyPr/>
        <a:lstStyle/>
        <a:p>
          <a:endParaRPr kumimoji="1" lang="ja-JP" altLang="en-US"/>
        </a:p>
      </dgm:t>
    </dgm:pt>
    <dgm:pt modelId="{A4EE4EF2-BBFC-E742-80E1-3AB01F727CC5}" type="pres">
      <dgm:prSet presAssocID="{A7F90D79-E868-F74D-8778-3AF24A90E2E0}" presName="dummy" presStyleCnt="0"/>
      <dgm:spPr/>
    </dgm:pt>
    <dgm:pt modelId="{6A9522C2-6D53-0D4D-8F75-0048A45220B2}" type="pres">
      <dgm:prSet presAssocID="{A7F90D79-E868-F74D-8778-3AF24A90E2E0}" presName="node" presStyleLbl="revTx" presStyleIdx="2" presStyleCnt="3">
        <dgm:presLayoutVars>
          <dgm:bulletEnabled val="1"/>
        </dgm:presLayoutVars>
      </dgm:prSet>
      <dgm:spPr/>
      <dgm:t>
        <a:bodyPr/>
        <a:lstStyle/>
        <a:p>
          <a:endParaRPr kumimoji="1" lang="ja-JP" altLang="en-US"/>
        </a:p>
      </dgm:t>
    </dgm:pt>
    <dgm:pt modelId="{783A59C0-E678-8C44-A0C2-8EB8E1123C0D}" type="pres">
      <dgm:prSet presAssocID="{2712363F-B319-9441-8673-22D8E6ADAE7D}" presName="sibTrans" presStyleLbl="node1" presStyleIdx="2" presStyleCnt="3"/>
      <dgm:spPr/>
      <dgm:t>
        <a:bodyPr/>
        <a:lstStyle/>
        <a:p>
          <a:endParaRPr kumimoji="1" lang="ja-JP" altLang="en-US"/>
        </a:p>
      </dgm:t>
    </dgm:pt>
  </dgm:ptLst>
  <dgm:cxnLst>
    <dgm:cxn modelId="{A5D02860-ED51-42FB-8BD1-A49E3BD84D96}" type="presOf" srcId="{6DDB840A-85C4-164F-9280-F195C7484631}" destId="{B409E53F-7440-5847-B167-BD206DB7DA61}" srcOrd="0" destOrd="0" presId="urn:microsoft.com/office/officeart/2005/8/layout/cycle1"/>
    <dgm:cxn modelId="{D5601173-E970-BF42-AAC4-8D4B786B4785}" srcId="{EB0E13DA-C5E4-D547-ADB7-10B232D2CB30}" destId="{01898871-B984-8341-BE10-A12C87BB23CC}" srcOrd="0" destOrd="0" parTransId="{C7EB52FA-22D0-6242-A7D0-7C1531EDFF9D}" sibTransId="{33F84557-D127-8A45-BAB4-88FE9ED2455F}"/>
    <dgm:cxn modelId="{8570CD5C-B70D-4510-A3C8-2978EB422246}" type="presOf" srcId="{01898871-B984-8341-BE10-A12C87BB23CC}" destId="{1F6F28A4-8909-F54F-8EB3-9094441EFE32}" srcOrd="0" destOrd="0" presId="urn:microsoft.com/office/officeart/2005/8/layout/cycle1"/>
    <dgm:cxn modelId="{AAB0187D-D08C-3844-9468-1CC9E35A2B2B}" srcId="{EB0E13DA-C5E4-D547-ADB7-10B232D2CB30}" destId="{A7F90D79-E868-F74D-8778-3AF24A90E2E0}" srcOrd="2" destOrd="0" parTransId="{FFF0CFB5-7F83-994B-A5BD-0A033CB8E363}" sibTransId="{2712363F-B319-9441-8673-22D8E6ADAE7D}"/>
    <dgm:cxn modelId="{DCF175C4-ECF6-694C-936D-46B29EDEAC3C}" srcId="{EB0E13DA-C5E4-D547-ADB7-10B232D2CB30}" destId="{8C9BB4AC-358B-FC41-B1F2-89B37BF5D127}" srcOrd="1" destOrd="0" parTransId="{5B532C5C-DF69-EA43-BAEF-30FC6CF83350}" sibTransId="{6DDB840A-85C4-164F-9280-F195C7484631}"/>
    <dgm:cxn modelId="{4A7925FB-D6B3-7D4B-A63B-6516A996247F}" type="presOf" srcId="{EB0E13DA-C5E4-D547-ADB7-10B232D2CB30}" destId="{227D383F-E5C0-0A47-A15A-09313B2E3E67}" srcOrd="0" destOrd="0" presId="urn:microsoft.com/office/officeart/2005/8/layout/cycle1"/>
    <dgm:cxn modelId="{F51EE355-54D7-44D4-8365-B8C917452800}" type="presOf" srcId="{A7F90D79-E868-F74D-8778-3AF24A90E2E0}" destId="{6A9522C2-6D53-0D4D-8F75-0048A45220B2}" srcOrd="0" destOrd="0" presId="urn:microsoft.com/office/officeart/2005/8/layout/cycle1"/>
    <dgm:cxn modelId="{90B542D1-6B05-45DA-813C-B6A9B6AC4FC8}" type="presOf" srcId="{8C9BB4AC-358B-FC41-B1F2-89B37BF5D127}" destId="{2B7E5902-5CEB-6342-A60F-4CDA3F2B4766}" srcOrd="0" destOrd="0" presId="urn:microsoft.com/office/officeart/2005/8/layout/cycle1"/>
    <dgm:cxn modelId="{09E36280-3833-4B61-A1D6-563FBEC3ECDB}" type="presOf" srcId="{33F84557-D127-8A45-BAB4-88FE9ED2455F}" destId="{A284727F-7585-F345-B186-D4F837B68CA2}" srcOrd="0" destOrd="0" presId="urn:microsoft.com/office/officeart/2005/8/layout/cycle1"/>
    <dgm:cxn modelId="{2C31D5BD-C70B-4010-9A29-9E49C1E328EC}" type="presOf" srcId="{2712363F-B319-9441-8673-22D8E6ADAE7D}" destId="{783A59C0-E678-8C44-A0C2-8EB8E1123C0D}" srcOrd="0" destOrd="0" presId="urn:microsoft.com/office/officeart/2005/8/layout/cycle1"/>
    <dgm:cxn modelId="{4628E21B-628B-4A7E-9A87-DF1518109723}" type="presParOf" srcId="{227D383F-E5C0-0A47-A15A-09313B2E3E67}" destId="{50315CD3-8C46-D64D-94EB-C690D99921D8}" srcOrd="0" destOrd="0" presId="urn:microsoft.com/office/officeart/2005/8/layout/cycle1"/>
    <dgm:cxn modelId="{5383858E-DD15-4FB5-A139-C47FD31F0A5F}" type="presParOf" srcId="{227D383F-E5C0-0A47-A15A-09313B2E3E67}" destId="{1F6F28A4-8909-F54F-8EB3-9094441EFE32}" srcOrd="1" destOrd="0" presId="urn:microsoft.com/office/officeart/2005/8/layout/cycle1"/>
    <dgm:cxn modelId="{76505409-3C8A-4FEC-98D4-61994152D7A2}" type="presParOf" srcId="{227D383F-E5C0-0A47-A15A-09313B2E3E67}" destId="{A284727F-7585-F345-B186-D4F837B68CA2}" srcOrd="2" destOrd="0" presId="urn:microsoft.com/office/officeart/2005/8/layout/cycle1"/>
    <dgm:cxn modelId="{7343F509-60EF-44B3-97B0-CCE363287E47}" type="presParOf" srcId="{227D383F-E5C0-0A47-A15A-09313B2E3E67}" destId="{B3312221-9281-B740-AE7D-5A7116F29242}" srcOrd="3" destOrd="0" presId="urn:microsoft.com/office/officeart/2005/8/layout/cycle1"/>
    <dgm:cxn modelId="{5B217540-989D-4465-9C94-DAE925DDAD8C}" type="presParOf" srcId="{227D383F-E5C0-0A47-A15A-09313B2E3E67}" destId="{2B7E5902-5CEB-6342-A60F-4CDA3F2B4766}" srcOrd="4" destOrd="0" presId="urn:microsoft.com/office/officeart/2005/8/layout/cycle1"/>
    <dgm:cxn modelId="{D0EDF213-C7AA-4110-9336-75433B6EF20A}" type="presParOf" srcId="{227D383F-E5C0-0A47-A15A-09313B2E3E67}" destId="{B409E53F-7440-5847-B167-BD206DB7DA61}" srcOrd="5" destOrd="0" presId="urn:microsoft.com/office/officeart/2005/8/layout/cycle1"/>
    <dgm:cxn modelId="{119B7D96-4630-4681-9A64-8120287D9B14}" type="presParOf" srcId="{227D383F-E5C0-0A47-A15A-09313B2E3E67}" destId="{A4EE4EF2-BBFC-E742-80E1-3AB01F727CC5}" srcOrd="6" destOrd="0" presId="urn:microsoft.com/office/officeart/2005/8/layout/cycle1"/>
    <dgm:cxn modelId="{7961780E-F205-4419-87B1-8081DD4380C4}" type="presParOf" srcId="{227D383F-E5C0-0A47-A15A-09313B2E3E67}" destId="{6A9522C2-6D53-0D4D-8F75-0048A45220B2}" srcOrd="7" destOrd="0" presId="urn:microsoft.com/office/officeart/2005/8/layout/cycle1"/>
    <dgm:cxn modelId="{D7637208-132B-470C-A7E0-C6AAD7313DFB}" type="presParOf" srcId="{227D383F-E5C0-0A47-A15A-09313B2E3E67}" destId="{783A59C0-E678-8C44-A0C2-8EB8E1123C0D}" srcOrd="8" destOrd="0" presId="urn:microsoft.com/office/officeart/2005/8/layout/cycle1"/>
  </dgm:cxnLst>
  <dgm:bg>
    <a:solidFill>
      <a:srgbClr val="FFFFFF">
        <a:alpha val="50196"/>
      </a:srgbClr>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6F28A4-8909-F54F-8EB3-9094441EFE32}">
      <dsp:nvSpPr>
        <dsp:cNvPr id="0" name=""/>
        <dsp:cNvSpPr/>
      </dsp:nvSpPr>
      <dsp:spPr>
        <a:xfrm>
          <a:off x="2147686" y="211046"/>
          <a:ext cx="1076403" cy="10764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kumimoji="1" lang="ja-JP" altLang="en-US" sz="1800" b="1" kern="1200">
              <a:latin typeface="Meiryo UI" panose="020B0604030504040204" pitchFamily="34" charset="-128"/>
              <a:ea typeface="Meiryo UI" panose="020B0604030504040204" pitchFamily="34" charset="-128"/>
            </a:rPr>
            <a:t>様々な人と共有する</a:t>
          </a:r>
        </a:p>
      </dsp:txBody>
      <dsp:txXfrm>
        <a:off x="2147686" y="211046"/>
        <a:ext cx="1076403" cy="1076403"/>
      </dsp:txXfrm>
    </dsp:sp>
    <dsp:sp modelId="{A284727F-7585-F345-B186-D4F837B68CA2}">
      <dsp:nvSpPr>
        <dsp:cNvPr id="0" name=""/>
        <dsp:cNvSpPr/>
      </dsp:nvSpPr>
      <dsp:spPr>
        <a:xfrm>
          <a:off x="508031" y="-767"/>
          <a:ext cx="2545284" cy="2545284"/>
        </a:xfrm>
        <a:prstGeom prst="circularArrow">
          <a:avLst>
            <a:gd name="adj1" fmla="val 8247"/>
            <a:gd name="adj2" fmla="val 575956"/>
            <a:gd name="adj3" fmla="val 2434268"/>
            <a:gd name="adj4" fmla="val 51229"/>
            <a:gd name="adj5" fmla="val 962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7E5902-5CEB-6342-A60F-4CDA3F2B4766}">
      <dsp:nvSpPr>
        <dsp:cNvPr id="0" name=""/>
        <dsp:cNvSpPr/>
      </dsp:nvSpPr>
      <dsp:spPr>
        <a:xfrm>
          <a:off x="1111183" y="1778924"/>
          <a:ext cx="1338981" cy="10764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kumimoji="1" lang="ja-JP" altLang="en-US" sz="1800" b="1" kern="1200" dirty="0">
              <a:latin typeface="Meiryo UI" panose="020B0604030504040204" pitchFamily="34" charset="-128"/>
              <a:ea typeface="Meiryo UI" panose="020B0604030504040204" pitchFamily="34" charset="-128"/>
            </a:rPr>
            <a:t>データを元にアクション</a:t>
          </a:r>
        </a:p>
      </dsp:txBody>
      <dsp:txXfrm>
        <a:off x="1111183" y="1778924"/>
        <a:ext cx="1338981" cy="1076403"/>
      </dsp:txXfrm>
    </dsp:sp>
    <dsp:sp modelId="{B409E53F-7440-5847-B167-BD206DB7DA61}">
      <dsp:nvSpPr>
        <dsp:cNvPr id="0" name=""/>
        <dsp:cNvSpPr/>
      </dsp:nvSpPr>
      <dsp:spPr>
        <a:xfrm>
          <a:off x="508031" y="-767"/>
          <a:ext cx="2545284" cy="2545284"/>
        </a:xfrm>
        <a:prstGeom prst="circularArrow">
          <a:avLst>
            <a:gd name="adj1" fmla="val 8247"/>
            <a:gd name="adj2" fmla="val 575956"/>
            <a:gd name="adj3" fmla="val 10172814"/>
            <a:gd name="adj4" fmla="val 7789776"/>
            <a:gd name="adj5" fmla="val 962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9522C2-6D53-0D4D-8F75-0048A45220B2}">
      <dsp:nvSpPr>
        <dsp:cNvPr id="0" name=""/>
        <dsp:cNvSpPr/>
      </dsp:nvSpPr>
      <dsp:spPr>
        <a:xfrm>
          <a:off x="337257" y="211046"/>
          <a:ext cx="1076403" cy="10764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kumimoji="1" lang="ja-JP" altLang="en-US" sz="1800" b="1" kern="1200">
              <a:latin typeface="Meiryo UI" panose="020B0604030504040204" pitchFamily="34" charset="-128"/>
              <a:ea typeface="Meiryo UI" panose="020B0604030504040204" pitchFamily="34" charset="-128"/>
            </a:rPr>
            <a:t>別データと組み合わせる</a:t>
          </a:r>
        </a:p>
      </dsp:txBody>
      <dsp:txXfrm>
        <a:off x="337257" y="211046"/>
        <a:ext cx="1076403" cy="1076403"/>
      </dsp:txXfrm>
    </dsp:sp>
    <dsp:sp modelId="{783A59C0-E678-8C44-A0C2-8EB8E1123C0D}">
      <dsp:nvSpPr>
        <dsp:cNvPr id="0" name=""/>
        <dsp:cNvSpPr/>
      </dsp:nvSpPr>
      <dsp:spPr>
        <a:xfrm>
          <a:off x="508031" y="-767"/>
          <a:ext cx="2545284" cy="2545284"/>
        </a:xfrm>
        <a:prstGeom prst="circularArrow">
          <a:avLst>
            <a:gd name="adj1" fmla="val 8247"/>
            <a:gd name="adj2" fmla="val 575956"/>
            <a:gd name="adj3" fmla="val 16857408"/>
            <a:gd name="adj4" fmla="val 14966636"/>
            <a:gd name="adj5" fmla="val 962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A09FCB-F14F-4A45-AA67-9119AA694E7C}" type="datetimeFigureOut">
              <a:rPr kumimoji="1" lang="ja-JP" altLang="en-US" smtClean="0"/>
              <a:t>2019/1/31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3C76E7-5E92-974F-ABF9-01AD8E2AA05D}" type="slidenum">
              <a:rPr kumimoji="1" lang="ja-JP" altLang="en-US" smtClean="0"/>
              <a:t>‹#›</a:t>
            </a:fld>
            <a:endParaRPr kumimoji="1" lang="ja-JP" altLang="en-US"/>
          </a:p>
        </p:txBody>
      </p:sp>
    </p:spTree>
    <p:extLst>
      <p:ext uri="{BB962C8B-B14F-4D97-AF65-F5344CB8AC3E}">
        <p14:creationId xmlns:p14="http://schemas.microsoft.com/office/powerpoint/2010/main" val="178584261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8513" y="252413"/>
            <a:ext cx="8645526" cy="4864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2</a:t>
            </a:fld>
            <a:endParaRPr kumimoji="1" lang="ja-JP" altLang="en-US" dirty="0"/>
          </a:p>
        </p:txBody>
      </p:sp>
    </p:spTree>
    <p:extLst>
      <p:ext uri="{BB962C8B-B14F-4D97-AF65-F5344CB8AC3E}">
        <p14:creationId xmlns:p14="http://schemas.microsoft.com/office/powerpoint/2010/main" val="700968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8513" y="252413"/>
            <a:ext cx="8645526" cy="4864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3</a:t>
            </a:fld>
            <a:endParaRPr kumimoji="1" lang="ja-JP" altLang="en-US" dirty="0"/>
          </a:p>
        </p:txBody>
      </p:sp>
    </p:spTree>
    <p:extLst>
      <p:ext uri="{BB962C8B-B14F-4D97-AF65-F5344CB8AC3E}">
        <p14:creationId xmlns:p14="http://schemas.microsoft.com/office/powerpoint/2010/main" val="3029242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8513" y="252413"/>
            <a:ext cx="8645526" cy="4864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a:t>
            </a:fld>
            <a:endParaRPr kumimoji="1" lang="ja-JP" altLang="en-US" dirty="0"/>
          </a:p>
        </p:txBody>
      </p:sp>
    </p:spTree>
    <p:extLst>
      <p:ext uri="{BB962C8B-B14F-4D97-AF65-F5344CB8AC3E}">
        <p14:creationId xmlns:p14="http://schemas.microsoft.com/office/powerpoint/2010/main" val="3913475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8513" y="252413"/>
            <a:ext cx="8645526" cy="4864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5</a:t>
            </a:fld>
            <a:endParaRPr kumimoji="1" lang="ja-JP" altLang="en-US" dirty="0"/>
          </a:p>
        </p:txBody>
      </p:sp>
    </p:spTree>
    <p:extLst>
      <p:ext uri="{BB962C8B-B14F-4D97-AF65-F5344CB8AC3E}">
        <p14:creationId xmlns:p14="http://schemas.microsoft.com/office/powerpoint/2010/main" val="378498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8513" y="252413"/>
            <a:ext cx="8645526" cy="4864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6</a:t>
            </a:fld>
            <a:endParaRPr kumimoji="1" lang="ja-JP" altLang="en-US" dirty="0"/>
          </a:p>
        </p:txBody>
      </p:sp>
    </p:spTree>
    <p:extLst>
      <p:ext uri="{BB962C8B-B14F-4D97-AF65-F5344CB8AC3E}">
        <p14:creationId xmlns:p14="http://schemas.microsoft.com/office/powerpoint/2010/main" val="2184058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8513" y="252413"/>
            <a:ext cx="8645526" cy="4864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7</a:t>
            </a:fld>
            <a:endParaRPr kumimoji="1" lang="ja-JP" altLang="en-US" dirty="0"/>
          </a:p>
        </p:txBody>
      </p:sp>
    </p:spTree>
    <p:extLst>
      <p:ext uri="{BB962C8B-B14F-4D97-AF65-F5344CB8AC3E}">
        <p14:creationId xmlns:p14="http://schemas.microsoft.com/office/powerpoint/2010/main" val="2361656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849106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575747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95086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77284" y="281698"/>
            <a:ext cx="10081120" cy="424732"/>
          </a:xfrm>
        </p:spPr>
        <p:txBody>
          <a:bodyPr wrap="none">
            <a:normAutofit/>
          </a:bodyPr>
          <a:lstStyle>
            <a:lvl1pPr>
              <a:defRPr lang="en-US" sz="2400" dirty="0">
                <a:latin typeface="+mj-ea"/>
                <a:ea typeface="+mj-ea"/>
              </a:defRPr>
            </a:lvl1pPr>
          </a:lstStyle>
          <a:p>
            <a:pPr lvl="0" fontAlgn="base">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11472597" y="6525344"/>
            <a:ext cx="672075"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17" name="スライド番号プレースホルダー 6">
            <a:extLst>
              <a:ext uri="{FF2B5EF4-FFF2-40B4-BE49-F238E27FC236}">
                <a16:creationId xmlns:a16="http://schemas.microsoft.com/office/drawing/2014/main" id="{F7DB9521-A65E-464E-8811-A10689FC2059}"/>
              </a:ext>
            </a:extLst>
          </p:cNvPr>
          <p:cNvSpPr txBox="1">
            <a:spLocks/>
          </p:cNvSpPr>
          <p:nvPr userDrawn="1"/>
        </p:nvSpPr>
        <p:spPr>
          <a:xfrm>
            <a:off x="11472597" y="6525344"/>
            <a:ext cx="672075" cy="288032"/>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EDB8509-CC2C-4EC7-9C2E-996B98B58898}" type="slidenum">
              <a:rPr kumimoji="1" lang="ja-JP" altLang="en-US" sz="1200" smtClean="0"/>
              <a:pPr/>
              <a:t>‹#›</a:t>
            </a:fld>
            <a:endParaRPr kumimoji="1" lang="ja-JP" altLang="en-US" sz="1200"/>
          </a:p>
        </p:txBody>
      </p:sp>
      <p:sp>
        <p:nvSpPr>
          <p:cNvPr id="23" name="タイトル 1">
            <a:extLst>
              <a:ext uri="{FF2B5EF4-FFF2-40B4-BE49-F238E27FC236}">
                <a16:creationId xmlns:a16="http://schemas.microsoft.com/office/drawing/2014/main" id="{1AEA4BB5-9CD3-480E-AE50-91C54AFC807A}"/>
              </a:ext>
            </a:extLst>
          </p:cNvPr>
          <p:cNvSpPr txBox="1">
            <a:spLocks/>
          </p:cNvSpPr>
          <p:nvPr userDrawn="1"/>
        </p:nvSpPr>
        <p:spPr>
          <a:xfrm>
            <a:off x="335360" y="30867"/>
            <a:ext cx="11617291" cy="234159"/>
          </a:xfrm>
          <a:prstGeom prst="rect">
            <a:avLst/>
          </a:prstGeom>
        </p:spPr>
        <p:txBody>
          <a:bodyPr vert="horz" wrap="none" lIns="91440" tIns="45720" rIns="91440" bIns="45720" rtlCol="0" anchor="ctr">
            <a:no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12" name="テキスト プレースホルダー 11">
            <a:extLst>
              <a:ext uri="{FF2B5EF4-FFF2-40B4-BE49-F238E27FC236}">
                <a16:creationId xmlns:a16="http://schemas.microsoft.com/office/drawing/2014/main" id="{FBBEC861-0C85-40D6-A9BE-08F865D71453}"/>
              </a:ext>
            </a:extLst>
          </p:cNvPr>
          <p:cNvSpPr>
            <a:spLocks noGrp="1"/>
          </p:cNvSpPr>
          <p:nvPr>
            <p:ph type="body" sz="quarter" idx="13"/>
          </p:nvPr>
        </p:nvSpPr>
        <p:spPr>
          <a:xfrm>
            <a:off x="277284" y="30164"/>
            <a:ext cx="10049933" cy="217487"/>
          </a:xfrm>
        </p:spPr>
        <p:txBody>
          <a:bodyPr>
            <a:noAutofit/>
          </a:bodyPr>
          <a:lstStyle>
            <a:lvl1pPr marL="0" indent="0">
              <a:buNone/>
              <a:defRPr sz="1100">
                <a:latin typeface="+mj-ea"/>
                <a:ea typeface="+mj-ea"/>
              </a:defRPr>
            </a:lvl1pPr>
          </a:lstStyle>
          <a:p>
            <a:pPr lvl="0"/>
            <a:r>
              <a:rPr kumimoji="1" lang="ja-JP" altLang="en-US" dirty="0"/>
              <a:t>マスター テキストの書式設定</a:t>
            </a:r>
          </a:p>
        </p:txBody>
      </p:sp>
      <p:sp>
        <p:nvSpPr>
          <p:cNvPr id="14" name="テキスト プレースホルダー 13">
            <a:extLst>
              <a:ext uri="{FF2B5EF4-FFF2-40B4-BE49-F238E27FC236}">
                <a16:creationId xmlns:a16="http://schemas.microsoft.com/office/drawing/2014/main" id="{DAE23E3B-7D65-4103-849F-133D70A576D9}"/>
              </a:ext>
            </a:extLst>
          </p:cNvPr>
          <p:cNvSpPr>
            <a:spLocks noGrp="1"/>
          </p:cNvSpPr>
          <p:nvPr>
            <p:ph type="body" sz="quarter" idx="14"/>
          </p:nvPr>
        </p:nvSpPr>
        <p:spPr>
          <a:xfrm>
            <a:off x="277285" y="884239"/>
            <a:ext cx="11637433" cy="873125"/>
          </a:xfrm>
          <a:solidFill>
            <a:srgbClr val="CCC1DA">
              <a:alpha val="45882"/>
            </a:srgbClr>
          </a:solidFill>
        </p:spPr>
        <p:txBody>
          <a:bodyPr>
            <a:normAutofit/>
          </a:bodyPr>
          <a:lstStyle>
            <a:lvl1pPr marL="0" indent="0">
              <a:buNone/>
              <a:defRPr sz="2000"/>
            </a:lvl1pPr>
          </a:lstStyle>
          <a:p>
            <a:pPr lvl="0"/>
            <a:r>
              <a:rPr kumimoji="1" lang="ja-JP" altLang="en-US" dirty="0"/>
              <a:t>マスター テキストの書式設定</a:t>
            </a:r>
          </a:p>
        </p:txBody>
      </p:sp>
      <p:sp>
        <p:nvSpPr>
          <p:cNvPr id="16" name="テキスト プレースホルダー 15">
            <a:extLst>
              <a:ext uri="{FF2B5EF4-FFF2-40B4-BE49-F238E27FC236}">
                <a16:creationId xmlns:a16="http://schemas.microsoft.com/office/drawing/2014/main" id="{92D373B1-1AD8-4930-9623-3D86F9B177CD}"/>
              </a:ext>
            </a:extLst>
          </p:cNvPr>
          <p:cNvSpPr>
            <a:spLocks noGrp="1"/>
          </p:cNvSpPr>
          <p:nvPr>
            <p:ph type="body" sz="quarter" idx="15"/>
          </p:nvPr>
        </p:nvSpPr>
        <p:spPr>
          <a:xfrm>
            <a:off x="277284" y="1844676"/>
            <a:ext cx="11675533" cy="4594225"/>
          </a:xfrm>
          <a:solidFill>
            <a:srgbClr val="DDD9C3"/>
          </a:solidFill>
        </p:spPr>
        <p:txBody>
          <a:bodyPr>
            <a:normAutofit/>
          </a:bodyPr>
          <a:lstStyle>
            <a:lvl1pPr marL="0" indent="0">
              <a:buNone/>
              <a:defRPr sz="1600"/>
            </a:lvl1pPr>
          </a:lstStyle>
          <a:p>
            <a:pPr lvl="0"/>
            <a:r>
              <a:rPr kumimoji="1" lang="ja-JP" altLang="en-US" dirty="0"/>
              <a:t>マスター テキストの書式設定</a:t>
            </a:r>
          </a:p>
        </p:txBody>
      </p:sp>
    </p:spTree>
    <p:extLst>
      <p:ext uri="{BB962C8B-B14F-4D97-AF65-F5344CB8AC3E}">
        <p14:creationId xmlns:p14="http://schemas.microsoft.com/office/powerpoint/2010/main" val="3148902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0515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4083904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395402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797884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53958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286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8884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2019/1/31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18938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eiryo" panose="020B0604030504040204" pitchFamily="34" charset="-128"/>
                <a:ea typeface="Meiryo" panose="020B0604030504040204" pitchFamily="34" charset="-128"/>
              </a:defRPr>
            </a:lvl1pPr>
          </a:lstStyle>
          <a:p>
            <a:fld id="{0E02A643-9BB0-4E02-80B2-2C0A5E5D738E}" type="datetimeFigureOut">
              <a:rPr lang="ja-JP" altLang="en-US" smtClean="0"/>
              <a:pPr/>
              <a:t>2019/1/31</a:t>
            </a:fld>
            <a:endParaRPr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eiryo" panose="020B0604030504040204" pitchFamily="34" charset="-128"/>
                <a:ea typeface="Meiryo" panose="020B0604030504040204" pitchFamily="34" charset="-128"/>
              </a:defRPr>
            </a:lvl1pPr>
          </a:lstStyle>
          <a:p>
            <a:endParaRPr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eiryo" panose="020B0604030504040204" pitchFamily="34" charset="-128"/>
                <a:ea typeface="Meiryo" panose="020B0604030504040204" pitchFamily="34" charset="-128"/>
              </a:defRPr>
            </a:lvl1pPr>
          </a:lstStyle>
          <a:p>
            <a:fld id="{A99D720A-4AD5-4DCF-885F-DE5297996123}" type="slidenum">
              <a:rPr lang="ja-JP" altLang="en-US" smtClean="0"/>
              <a:pPr/>
              <a:t>‹#›</a:t>
            </a:fld>
            <a:endParaRPr lang="ja-JP" altLang="en-US"/>
          </a:p>
        </p:txBody>
      </p:sp>
    </p:spTree>
    <p:extLst>
      <p:ext uri="{BB962C8B-B14F-4D97-AF65-F5344CB8AC3E}">
        <p14:creationId xmlns:p14="http://schemas.microsoft.com/office/powerpoint/2010/main" val="2907289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Meiryo" panose="020B0604030504040204" pitchFamily="34" charset="-128"/>
          <a:ea typeface="Meiryo" panose="020B060403050404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pn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1B2258F-86CA-4D4D-8270-BC05FCDEBF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s://data.pref.kyoto.lg.jp/dataset/d41079e6-7c34-4cb2-872e-7c4295c814f9/resource/963e48ca-d67f-4c33-845f-b615a8c280f3/download/kpl0026.jpg">
            <a:extLst>
              <a:ext uri="{FF2B5EF4-FFF2-40B4-BE49-F238E27FC236}">
                <a16:creationId xmlns:a16="http://schemas.microsoft.com/office/drawing/2014/main" id="{DA095D4C-5677-8849-BD92-4A27A2CC1904}"/>
              </a:ext>
            </a:extLst>
          </p:cNvPr>
          <p:cNvPicPr>
            <a:picLocks noChangeAspect="1" noChangeArrowheads="1"/>
          </p:cNvPicPr>
          <p:nvPr/>
        </p:nvPicPr>
        <p:blipFill rotWithShape="1">
          <a:blip r:embed="rId2" cstate="print">
            <a:alphaModFix amt="50000"/>
            <a:extLst>
              <a:ext uri="{28A0092B-C50C-407E-A947-70E740481C1C}">
                <a14:useLocalDpi xmlns:a14="http://schemas.microsoft.com/office/drawing/2010/main" val="0"/>
              </a:ext>
            </a:extLst>
          </a:blip>
          <a:srcRect/>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CABFD6D-44D0-6B4C-B3AB-49B137BA7E08}"/>
              </a:ext>
            </a:extLst>
          </p:cNvPr>
          <p:cNvSpPr>
            <a:spLocks noGrp="1"/>
          </p:cNvSpPr>
          <p:nvPr>
            <p:ph type="ctrTitle"/>
          </p:nvPr>
        </p:nvSpPr>
        <p:spPr>
          <a:xfrm>
            <a:off x="191589" y="1122362"/>
            <a:ext cx="11826240" cy="2900518"/>
          </a:xfrm>
        </p:spPr>
        <p:txBody>
          <a:bodyPr>
            <a:normAutofit/>
          </a:bodyPr>
          <a:lstStyle/>
          <a:p>
            <a:r>
              <a:rPr kumimoji="1" lang="ja-JP" altLang="en-US" b="1">
                <a:solidFill>
                  <a:srgbClr val="FFFFFF"/>
                </a:solidFill>
              </a:rPr>
              <a:t>京都府における</a:t>
            </a:r>
            <a:r>
              <a:rPr kumimoji="1" lang="en-US" altLang="ja-JP" b="1" dirty="0">
                <a:solidFill>
                  <a:srgbClr val="FFFFFF"/>
                </a:solidFill>
              </a:rPr>
              <a:t/>
            </a:r>
            <a:br>
              <a:rPr kumimoji="1" lang="en-US" altLang="ja-JP" b="1" dirty="0">
                <a:solidFill>
                  <a:srgbClr val="FFFFFF"/>
                </a:solidFill>
              </a:rPr>
            </a:br>
            <a:r>
              <a:rPr kumimoji="1" lang="ja-JP" altLang="en-US" b="1">
                <a:solidFill>
                  <a:srgbClr val="FFFFFF"/>
                </a:solidFill>
              </a:rPr>
              <a:t>官民データ活用推進計画について</a:t>
            </a:r>
            <a:r>
              <a:rPr kumimoji="1" lang="en-US" altLang="ja-JP" b="1" dirty="0">
                <a:solidFill>
                  <a:srgbClr val="FFFFFF"/>
                </a:solidFill>
              </a:rPr>
              <a:t/>
            </a:r>
            <a:br>
              <a:rPr kumimoji="1" lang="en-US" altLang="ja-JP" b="1" dirty="0">
                <a:solidFill>
                  <a:srgbClr val="FFFFFF"/>
                </a:solidFill>
              </a:rPr>
            </a:br>
            <a:r>
              <a:rPr kumimoji="1" lang="en-US" altLang="ja-JP" b="1" dirty="0">
                <a:solidFill>
                  <a:srgbClr val="FFFFFF"/>
                </a:solidFill>
              </a:rPr>
              <a:t>〜</a:t>
            </a:r>
            <a:r>
              <a:rPr kumimoji="1" lang="ja-JP" altLang="en-US" b="1">
                <a:solidFill>
                  <a:srgbClr val="FFFFFF"/>
                </a:solidFill>
              </a:rPr>
              <a:t>オープンデータ関連</a:t>
            </a:r>
            <a:r>
              <a:rPr kumimoji="1" lang="en-US" altLang="ja-JP" b="1" dirty="0">
                <a:solidFill>
                  <a:srgbClr val="FFFFFF"/>
                </a:solidFill>
              </a:rPr>
              <a:t>〜</a:t>
            </a:r>
            <a:endParaRPr kumimoji="1" lang="ja-JP" altLang="en-US" b="1">
              <a:solidFill>
                <a:srgbClr val="FFFFFF"/>
              </a:solidFill>
            </a:endParaRPr>
          </a:p>
        </p:txBody>
      </p:sp>
      <p:sp>
        <p:nvSpPr>
          <p:cNvPr id="3" name="字幕 2">
            <a:extLst>
              <a:ext uri="{FF2B5EF4-FFF2-40B4-BE49-F238E27FC236}">
                <a16:creationId xmlns:a16="http://schemas.microsoft.com/office/drawing/2014/main" id="{F35113AE-F570-AC49-934A-BA42ED14C770}"/>
              </a:ext>
            </a:extLst>
          </p:cNvPr>
          <p:cNvSpPr>
            <a:spLocks noGrp="1"/>
          </p:cNvSpPr>
          <p:nvPr>
            <p:ph type="subTitle" idx="1"/>
          </p:nvPr>
        </p:nvSpPr>
        <p:spPr>
          <a:xfrm>
            <a:off x="1524000" y="4159404"/>
            <a:ext cx="9144000" cy="1576234"/>
          </a:xfrm>
        </p:spPr>
        <p:txBody>
          <a:bodyPr>
            <a:normAutofit fontScale="92500" lnSpcReduction="10000"/>
          </a:bodyPr>
          <a:lstStyle/>
          <a:p>
            <a:endParaRPr kumimoji="1" lang="en-US" altLang="ja-JP" sz="3600" b="1" dirty="0">
              <a:solidFill>
                <a:srgbClr val="FFFFFF"/>
              </a:solidFill>
            </a:endParaRPr>
          </a:p>
          <a:p>
            <a:r>
              <a:rPr kumimoji="1" lang="ja-JP" altLang="en-US" sz="3600" b="1">
                <a:solidFill>
                  <a:srgbClr val="FFFFFF"/>
                </a:solidFill>
              </a:rPr>
              <a:t>平成</a:t>
            </a:r>
            <a:r>
              <a:rPr kumimoji="1" lang="en-US" altLang="ja-JP" sz="3600" b="1" dirty="0">
                <a:solidFill>
                  <a:srgbClr val="FFFFFF"/>
                </a:solidFill>
              </a:rPr>
              <a:t>31</a:t>
            </a:r>
            <a:r>
              <a:rPr kumimoji="1" lang="ja-JP" altLang="en-US" sz="3600" b="1">
                <a:solidFill>
                  <a:srgbClr val="FFFFFF"/>
                </a:solidFill>
              </a:rPr>
              <a:t>年</a:t>
            </a:r>
            <a:r>
              <a:rPr lang="ja-JP" altLang="en-US" sz="3600" b="1">
                <a:solidFill>
                  <a:srgbClr val="FFFFFF"/>
                </a:solidFill>
              </a:rPr>
              <a:t>１</a:t>
            </a:r>
            <a:r>
              <a:rPr kumimoji="1" lang="ja-JP" altLang="en-US" sz="3600" b="1">
                <a:solidFill>
                  <a:srgbClr val="FFFFFF"/>
                </a:solidFill>
              </a:rPr>
              <a:t>月</a:t>
            </a:r>
            <a:endParaRPr kumimoji="1" lang="en-US" altLang="ja-JP" sz="3600" b="1" dirty="0">
              <a:solidFill>
                <a:srgbClr val="FFFFFF"/>
              </a:solidFill>
            </a:endParaRPr>
          </a:p>
          <a:p>
            <a:r>
              <a:rPr lang="ja-JP" altLang="en-US" sz="3600" b="1">
                <a:solidFill>
                  <a:srgbClr val="FFFFFF"/>
                </a:solidFill>
              </a:rPr>
              <a:t>京都府　情報政策課</a:t>
            </a:r>
            <a:endParaRPr kumimoji="1" lang="ja-JP" altLang="en-US" sz="3600" b="1">
              <a:solidFill>
                <a:srgbClr val="FFFFFF"/>
              </a:solidFill>
            </a:endParaRPr>
          </a:p>
        </p:txBody>
      </p:sp>
      <p:sp>
        <p:nvSpPr>
          <p:cNvPr id="4" name="テキスト ボックス 3">
            <a:extLst>
              <a:ext uri="{FF2B5EF4-FFF2-40B4-BE49-F238E27FC236}">
                <a16:creationId xmlns:a16="http://schemas.microsoft.com/office/drawing/2014/main" id="{89BC43F5-FEAD-8247-9808-C395682C7A9D}"/>
              </a:ext>
            </a:extLst>
          </p:cNvPr>
          <p:cNvSpPr txBox="1"/>
          <p:nvPr/>
        </p:nvSpPr>
        <p:spPr>
          <a:xfrm>
            <a:off x="0" y="6464596"/>
            <a:ext cx="12192000" cy="307777"/>
          </a:xfrm>
          <a:prstGeom prst="rect">
            <a:avLst/>
          </a:prstGeom>
          <a:noFill/>
        </p:spPr>
        <p:txBody>
          <a:bodyPr wrap="square" rtlCol="0">
            <a:spAutoFit/>
          </a:bodyPr>
          <a:lstStyle/>
          <a:p>
            <a:pPr algn="ctr"/>
            <a:r>
              <a:rPr lang="nl" altLang="ja-JP" sz="1400" dirty="0"/>
              <a:t>【</a:t>
            </a:r>
            <a:r>
              <a:rPr lang="ja-JP" altLang="en-US" sz="1400"/>
              <a:t>京都府立図書館写真</a:t>
            </a:r>
            <a:r>
              <a:rPr lang="en-US" altLang="ja-JP" sz="1400" dirty="0"/>
              <a:t>/</a:t>
            </a:r>
            <a:r>
              <a:rPr lang="ja-JP" altLang="en-US" sz="1400"/>
              <a:t>市町村支援室</a:t>
            </a:r>
            <a:r>
              <a:rPr lang="nl" altLang="ja-JP" sz="1400" dirty="0"/>
              <a:t>】</a:t>
            </a:r>
            <a:r>
              <a:rPr lang="ja-JP" altLang="en-US" sz="1400"/>
              <a:t>、京都府、</a:t>
            </a:r>
            <a:r>
              <a:rPr lang="ja-JP" altLang="nl" sz="1400"/>
              <a:t>クリエイティブ・コモンズ・ライセンス表示</a:t>
            </a:r>
            <a:r>
              <a:rPr lang="nl" altLang="ja-JP" sz="1400" dirty="0"/>
              <a:t>4.0</a:t>
            </a:r>
            <a:r>
              <a:rPr lang="ja-JP" altLang="nl" sz="1400"/>
              <a:t>国際（</a:t>
            </a:r>
            <a:r>
              <a:rPr lang="nl" altLang="ja-JP" sz="1400" dirty="0"/>
              <a:t>http://creativecommons.org/licenses/by/4.0/deed.ja</a:t>
            </a:r>
            <a:r>
              <a:rPr lang="ja-JP" altLang="nl" sz="1400"/>
              <a:t>）</a:t>
            </a:r>
            <a:endParaRPr kumimoji="1" lang="ja-JP" altLang="en-US" sz="1400"/>
          </a:p>
        </p:txBody>
      </p:sp>
    </p:spTree>
    <p:extLst>
      <p:ext uri="{BB962C8B-B14F-4D97-AF65-F5344CB8AC3E}">
        <p14:creationId xmlns:p14="http://schemas.microsoft.com/office/powerpoint/2010/main" val="4784627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プレースホルダー 5">
            <a:extLst>
              <a:ext uri="{FF2B5EF4-FFF2-40B4-BE49-F238E27FC236}">
                <a16:creationId xmlns:a16="http://schemas.microsoft.com/office/drawing/2014/main" id="{31A470A8-AF67-7248-8FD9-0C3EF6C33DC5}"/>
              </a:ext>
            </a:extLst>
          </p:cNvPr>
          <p:cNvSpPr>
            <a:spLocks noGrp="1"/>
          </p:cNvSpPr>
          <p:nvPr>
            <p:ph type="body" sz="quarter" idx="15"/>
          </p:nvPr>
        </p:nvSpPr>
        <p:spPr>
          <a:xfrm>
            <a:off x="277285" y="2642461"/>
            <a:ext cx="11637434" cy="1263112"/>
          </a:xfrm>
        </p:spPr>
        <p:txBody>
          <a:bodyPr>
            <a:normAutofit/>
          </a:bodyPr>
          <a:lstStyle/>
          <a:p>
            <a:pPr>
              <a:spcBef>
                <a:spcPts val="2200"/>
              </a:spcBef>
            </a:pPr>
            <a:endParaRPr kumimoji="1" lang="en-US" altLang="ja-JP" sz="1000" b="1" dirty="0">
              <a:latin typeface="Meiryo UI" panose="020B0604030504040204" pitchFamily="34" charset="-128"/>
              <a:ea typeface="Meiryo UI" panose="020B0604030504040204" pitchFamily="34" charset="-128"/>
            </a:endParaRPr>
          </a:p>
          <a:p>
            <a:pPr>
              <a:spcBef>
                <a:spcPts val="0"/>
              </a:spcBef>
            </a:pPr>
            <a:r>
              <a:rPr kumimoji="1" lang="ja-JP" altLang="en-US" sz="2000" b="1">
                <a:latin typeface="Meiryo UI" panose="020B0604030504040204" pitchFamily="34" charset="-128"/>
                <a:ea typeface="Meiryo UI" panose="020B0604030504040204" pitchFamily="34" charset="-128"/>
              </a:rPr>
              <a:t>　</a:t>
            </a:r>
          </a:p>
        </p:txBody>
      </p:sp>
      <p:sp>
        <p:nvSpPr>
          <p:cNvPr id="5" name="テキスト プレースホルダー 4">
            <a:extLst>
              <a:ext uri="{FF2B5EF4-FFF2-40B4-BE49-F238E27FC236}">
                <a16:creationId xmlns:a16="http://schemas.microsoft.com/office/drawing/2014/main" id="{A292AF8E-9F5A-4446-BC97-BA8F1416CABF}"/>
              </a:ext>
            </a:extLst>
          </p:cNvPr>
          <p:cNvSpPr>
            <a:spLocks noGrp="1"/>
          </p:cNvSpPr>
          <p:nvPr>
            <p:ph type="body" sz="quarter" idx="14"/>
          </p:nvPr>
        </p:nvSpPr>
        <p:spPr>
          <a:xfrm>
            <a:off x="277285" y="720575"/>
            <a:ext cx="11637433" cy="1817022"/>
          </a:xfrm>
        </p:spPr>
        <p:txBody>
          <a:bodyPr anchor="ctr">
            <a:normAutofit/>
          </a:bodyPr>
          <a:lstStyle/>
          <a:p>
            <a:pPr marL="514350" indent="-514350">
              <a:buFont typeface="+mj-ea"/>
              <a:buAutoNum type="circleNumDbPlain"/>
            </a:pPr>
            <a:r>
              <a:rPr lang="ja-JP" altLang="en-US" sz="3200" b="1">
                <a:latin typeface="Meiryo UI" panose="020B0604030504040204" pitchFamily="34" charset="-128"/>
                <a:ea typeface="Meiryo UI" panose="020B0604030504040204" pitchFamily="34" charset="-128"/>
              </a:rPr>
              <a:t>北部地域連携都市圏構成団体が連携して、各分野でのオープンデータ化を推進すること</a:t>
            </a:r>
            <a:endParaRPr lang="en-US" altLang="ja-JP" sz="3200" b="1" dirty="0">
              <a:latin typeface="Meiryo UI" panose="020B0604030504040204" pitchFamily="34" charset="-128"/>
              <a:ea typeface="Meiryo UI" panose="020B0604030504040204" pitchFamily="34" charset="-128"/>
            </a:endParaRPr>
          </a:p>
          <a:p>
            <a:pPr marL="514350" indent="-514350">
              <a:buFont typeface="+mj-ea"/>
              <a:buAutoNum type="circleNumDbPlain"/>
            </a:pPr>
            <a:r>
              <a:rPr kumimoji="1" lang="ja-JP" altLang="en-US" sz="3200" b="1">
                <a:latin typeface="Meiryo UI" panose="020B0604030504040204" pitchFamily="34" charset="-128"/>
                <a:ea typeface="Meiryo UI" panose="020B0604030504040204" pitchFamily="34" charset="-128"/>
              </a:rPr>
              <a:t>オープンデータについて「まず取り組めそうなこと」を見つけること</a:t>
            </a:r>
          </a:p>
        </p:txBody>
      </p:sp>
      <p:sp>
        <p:nvSpPr>
          <p:cNvPr id="13" name="テキスト プレースホルダー 12">
            <a:extLst>
              <a:ext uri="{FF2B5EF4-FFF2-40B4-BE49-F238E27FC236}">
                <a16:creationId xmlns:a16="http://schemas.microsoft.com/office/drawing/2014/main" id="{BD01A800-E984-E940-8E36-85EADDF9EBA7}"/>
              </a:ext>
            </a:extLst>
          </p:cNvPr>
          <p:cNvSpPr>
            <a:spLocks noGrp="1"/>
          </p:cNvSpPr>
          <p:nvPr>
            <p:ph type="body" sz="quarter" idx="13"/>
          </p:nvPr>
        </p:nvSpPr>
        <p:spPr/>
        <p:txBody>
          <a:bodyPr/>
          <a:lstStyle/>
          <a:p>
            <a:endParaRPr lang="ja-JP" altLang="en-US"/>
          </a:p>
        </p:txBody>
      </p:sp>
      <p:sp>
        <p:nvSpPr>
          <p:cNvPr id="15" name="テキスト ボックス 14">
            <a:extLst>
              <a:ext uri="{FF2B5EF4-FFF2-40B4-BE49-F238E27FC236}">
                <a16:creationId xmlns:a16="http://schemas.microsoft.com/office/drawing/2014/main" id="{0C7405AD-BA67-004C-823D-787A4ABE109F}"/>
              </a:ext>
            </a:extLst>
          </p:cNvPr>
          <p:cNvSpPr txBox="1"/>
          <p:nvPr/>
        </p:nvSpPr>
        <p:spPr>
          <a:xfrm>
            <a:off x="0" y="0"/>
            <a:ext cx="12192000" cy="523220"/>
          </a:xfrm>
          <a:prstGeom prst="rect">
            <a:avLst/>
          </a:prstGeom>
          <a:solidFill>
            <a:schemeClr val="accent5"/>
          </a:solidFill>
        </p:spPr>
        <p:txBody>
          <a:bodyPr wrap="square" rtlCol="0">
            <a:spAutoFit/>
          </a:bodyPr>
          <a:lstStyle/>
          <a:p>
            <a:r>
              <a:rPr kumimoji="1" lang="ja-JP" altLang="en-US" sz="2800" b="1">
                <a:solidFill>
                  <a:schemeClr val="bg1"/>
                </a:solidFill>
                <a:latin typeface="Meiryo UI" panose="020B0604030504040204" pitchFamily="34" charset="-128"/>
                <a:ea typeface="Meiryo UI" panose="020B0604030504040204" pitchFamily="34" charset="-128"/>
              </a:rPr>
              <a:t>今回の研修をきっかけに取り組みたいこと</a:t>
            </a:r>
            <a:endParaRPr kumimoji="1" lang="ja-JP" altLang="en-US" sz="2800" b="1" dirty="0">
              <a:solidFill>
                <a:schemeClr val="bg1"/>
              </a:solidFill>
              <a:latin typeface="Meiryo UI" panose="020B0604030504040204" pitchFamily="34" charset="-128"/>
              <a:ea typeface="Meiryo UI" panose="020B0604030504040204" pitchFamily="34" charset="-128"/>
            </a:endParaRPr>
          </a:p>
        </p:txBody>
      </p:sp>
      <p:sp>
        <p:nvSpPr>
          <p:cNvPr id="8" name="正方形/長方形 7">
            <a:extLst>
              <a:ext uri="{FF2B5EF4-FFF2-40B4-BE49-F238E27FC236}">
                <a16:creationId xmlns:a16="http://schemas.microsoft.com/office/drawing/2014/main" id="{BF45FC36-7A63-B240-AA46-6B8C3F37EBEC}"/>
              </a:ext>
            </a:extLst>
          </p:cNvPr>
          <p:cNvSpPr/>
          <p:nvPr/>
        </p:nvSpPr>
        <p:spPr>
          <a:xfrm>
            <a:off x="277286" y="4038671"/>
            <a:ext cx="11637432" cy="2308324"/>
          </a:xfrm>
          <a:prstGeom prst="rect">
            <a:avLst/>
          </a:prstGeom>
          <a:ln>
            <a:solidFill>
              <a:schemeClr val="tx1"/>
            </a:solidFill>
            <a:prstDash val="dash"/>
          </a:ln>
        </p:spPr>
        <p:txBody>
          <a:bodyPr wrap="square">
            <a:spAutoFit/>
          </a:bodyPr>
          <a:lstStyle/>
          <a:p>
            <a:pPr>
              <a:spcBef>
                <a:spcPts val="1200"/>
              </a:spcBef>
            </a:pPr>
            <a:r>
              <a:rPr lang="ja-JP" altLang="en-US" sz="2400" b="1">
                <a:latin typeface="Meiryo UI" panose="020B0604030504040204" pitchFamily="34" charset="-128"/>
                <a:ea typeface="Meiryo UI" panose="020B0604030504040204" pitchFamily="34" charset="-128"/>
              </a:rPr>
              <a:t>官民データ活用推進基本法（平成</a:t>
            </a:r>
            <a:r>
              <a:rPr lang="en-US" altLang="ja-JP" sz="2400" b="1" dirty="0">
                <a:latin typeface="Meiryo UI" panose="020B0604030504040204" pitchFamily="34" charset="-128"/>
                <a:ea typeface="Meiryo UI" panose="020B0604030504040204" pitchFamily="34" charset="-128"/>
              </a:rPr>
              <a:t>28</a:t>
            </a:r>
            <a:r>
              <a:rPr lang="ja-JP" altLang="en-US" sz="2400" b="1">
                <a:latin typeface="Meiryo UI" panose="020B0604030504040204" pitchFamily="34" charset="-128"/>
                <a:ea typeface="Meiryo UI" panose="020B0604030504040204" pitchFamily="34" charset="-128"/>
              </a:rPr>
              <a:t>年法律第</a:t>
            </a:r>
            <a:r>
              <a:rPr lang="en-US" altLang="ja-JP" sz="2400" b="1" dirty="0">
                <a:latin typeface="Meiryo UI" panose="020B0604030504040204" pitchFamily="34" charset="-128"/>
                <a:ea typeface="Meiryo UI" panose="020B0604030504040204" pitchFamily="34" charset="-128"/>
              </a:rPr>
              <a:t>103</a:t>
            </a:r>
            <a:r>
              <a:rPr lang="ja-JP" altLang="en-US" sz="2400" b="1">
                <a:latin typeface="Meiryo UI" panose="020B0604030504040204" pitchFamily="34" charset="-128"/>
                <a:ea typeface="Meiryo UI" panose="020B0604030504040204" pitchFamily="34" charset="-128"/>
              </a:rPr>
              <a:t>号）</a:t>
            </a:r>
            <a:endParaRPr lang="en-US" altLang="ja-JP" sz="2400" b="1" dirty="0">
              <a:latin typeface="Meiryo UI" panose="020B0604030504040204" pitchFamily="34" charset="-128"/>
              <a:ea typeface="Meiryo UI" panose="020B0604030504040204" pitchFamily="34" charset="-128"/>
            </a:endParaRPr>
          </a:p>
          <a:p>
            <a:pPr>
              <a:spcBef>
                <a:spcPts val="1200"/>
              </a:spcBef>
            </a:pPr>
            <a:r>
              <a:rPr lang="ja-JP" altLang="en-US" sz="2000" b="1">
                <a:latin typeface="Meiryo UI" panose="020B0604030504040204" pitchFamily="34" charset="-128"/>
                <a:ea typeface="Meiryo UI" panose="020B0604030504040204" pitchFamily="34" charset="-128"/>
              </a:rPr>
              <a:t>第</a:t>
            </a:r>
            <a:r>
              <a:rPr lang="en-US" altLang="ja-JP" sz="2000" b="1" dirty="0">
                <a:latin typeface="Meiryo UI" panose="020B0604030504040204" pitchFamily="34" charset="-128"/>
                <a:ea typeface="Meiryo UI" panose="020B0604030504040204" pitchFamily="34" charset="-128"/>
              </a:rPr>
              <a:t>11</a:t>
            </a:r>
            <a:r>
              <a:rPr lang="ja-JP" altLang="en-US" sz="2000" b="1">
                <a:latin typeface="Meiryo UI" panose="020B0604030504040204" pitchFamily="34" charset="-128"/>
                <a:ea typeface="Meiryo UI" panose="020B0604030504040204" pitchFamily="34" charset="-128"/>
              </a:rPr>
              <a:t>条第１項　</a:t>
            </a:r>
            <a:r>
              <a:rPr lang="ja-JP" altLang="en-US" sz="2000">
                <a:latin typeface="Meiryo UI" panose="020B0604030504040204" pitchFamily="34" charset="-128"/>
                <a:ea typeface="Meiryo UI" panose="020B0604030504040204" pitchFamily="34" charset="-128"/>
              </a:rPr>
              <a:t>国及び</a:t>
            </a:r>
            <a:r>
              <a:rPr lang="ja-JP" altLang="en-US" sz="2000">
                <a:solidFill>
                  <a:srgbClr val="FF0000"/>
                </a:solidFill>
                <a:latin typeface="Meiryo UI" panose="020B0604030504040204" pitchFamily="34" charset="-128"/>
                <a:ea typeface="Meiryo UI" panose="020B0604030504040204" pitchFamily="34" charset="-128"/>
              </a:rPr>
              <a:t>地方公共団体は、自らが保有する官⺠データについて</a:t>
            </a:r>
            <a:r>
              <a:rPr lang="ja-JP" altLang="en-US" sz="2000">
                <a:latin typeface="Meiryo UI" panose="020B0604030504040204" pitchFamily="34" charset="-128"/>
                <a:ea typeface="Meiryo UI" panose="020B0604030504040204" pitchFamily="34" charset="-128"/>
              </a:rPr>
              <a:t>、個人及び法人の権利利益、国の安全等が害されることのないようにしつつ、</a:t>
            </a:r>
            <a:r>
              <a:rPr lang="ja-JP" altLang="en-US" sz="2000">
                <a:solidFill>
                  <a:srgbClr val="FF0000"/>
                </a:solidFill>
                <a:latin typeface="Meiryo UI" panose="020B0604030504040204" pitchFamily="34" charset="-128"/>
                <a:ea typeface="Meiryo UI" panose="020B0604030504040204" pitchFamily="34" charset="-128"/>
              </a:rPr>
              <a:t>国⺠が</a:t>
            </a:r>
            <a:r>
              <a:rPr lang="ja-JP" altLang="en-US" sz="2000">
                <a:latin typeface="Meiryo UI" panose="020B0604030504040204" pitchFamily="34" charset="-128"/>
                <a:ea typeface="Meiryo UI" panose="020B0604030504040204" pitchFamily="34" charset="-128"/>
              </a:rPr>
              <a:t>インターネットその他の高度情報通信ネットワークを通じて</a:t>
            </a:r>
            <a:r>
              <a:rPr lang="ja-JP" altLang="en-US" sz="2000">
                <a:solidFill>
                  <a:srgbClr val="FF0000"/>
                </a:solidFill>
                <a:latin typeface="Meiryo UI" panose="020B0604030504040204" pitchFamily="34" charset="-128"/>
                <a:ea typeface="Meiryo UI" panose="020B0604030504040204" pitchFamily="34" charset="-128"/>
              </a:rPr>
              <a:t>容易に利用できるよう、</a:t>
            </a:r>
            <a:r>
              <a:rPr lang="ja-JP" altLang="en-US" sz="2000" b="1" u="sng">
                <a:solidFill>
                  <a:srgbClr val="FF0000"/>
                </a:solidFill>
                <a:latin typeface="Meiryo UI" panose="020B0604030504040204" pitchFamily="34" charset="-128"/>
                <a:ea typeface="Meiryo UI" panose="020B0604030504040204" pitchFamily="34" charset="-128"/>
              </a:rPr>
              <a:t>必要な措置を講ずる</a:t>
            </a:r>
            <a:r>
              <a:rPr lang="ja-JP" altLang="en-US" sz="2000">
                <a:solidFill>
                  <a:srgbClr val="FF0000"/>
                </a:solidFill>
                <a:latin typeface="Meiryo UI" panose="020B0604030504040204" pitchFamily="34" charset="-128"/>
                <a:ea typeface="Meiryo UI" panose="020B0604030504040204" pitchFamily="34" charset="-128"/>
              </a:rPr>
              <a:t>ものとする</a:t>
            </a:r>
            <a:r>
              <a:rPr lang="ja-JP" altLang="en-US" sz="2000">
                <a:latin typeface="Meiryo UI" panose="020B0604030504040204" pitchFamily="34" charset="-128"/>
                <a:ea typeface="Meiryo UI" panose="020B0604030504040204" pitchFamily="34" charset="-128"/>
              </a:rPr>
              <a:t>。</a:t>
            </a:r>
            <a:endParaRPr lang="en-US" altLang="ja-JP" sz="2000" dirty="0">
              <a:latin typeface="Meiryo UI" panose="020B0604030504040204" pitchFamily="34" charset="-128"/>
              <a:ea typeface="Meiryo UI" panose="020B0604030504040204" pitchFamily="34" charset="-128"/>
            </a:endParaRPr>
          </a:p>
          <a:p>
            <a:pPr>
              <a:spcBef>
                <a:spcPts val="1200"/>
              </a:spcBef>
            </a:pPr>
            <a:r>
              <a:rPr lang="ja-JP" altLang="en-US" sz="2000" b="1">
                <a:latin typeface="Meiryo UI" panose="020B0604030504040204" pitchFamily="34" charset="-128"/>
                <a:ea typeface="Meiryo UI" panose="020B0604030504040204" pitchFamily="34" charset="-128"/>
              </a:rPr>
              <a:t>第９条第１項　</a:t>
            </a:r>
            <a:r>
              <a:rPr lang="ja-JP" altLang="en-US" sz="2000">
                <a:latin typeface="Meiryo UI" panose="020B0604030504040204" pitchFamily="34" charset="-128"/>
                <a:ea typeface="Meiryo UI" panose="020B0604030504040204" pitchFamily="34" charset="-128"/>
              </a:rPr>
              <a:t>都道府県は、官⺠データ活用推進基本計画に即して、</a:t>
            </a:r>
            <a:r>
              <a:rPr lang="ja-JP" altLang="en-US" sz="2000" b="1" u="sng">
                <a:solidFill>
                  <a:srgbClr val="FF0000"/>
                </a:solidFill>
                <a:latin typeface="Meiryo UI" panose="020B0604030504040204" pitchFamily="34" charset="-128"/>
                <a:ea typeface="Meiryo UI" panose="020B0604030504040204" pitchFamily="34" charset="-128"/>
              </a:rPr>
              <a:t>当該都道府県の区域における官⺠データ活用の推進に関する施策についての基本的な計画</a:t>
            </a:r>
            <a:r>
              <a:rPr lang="ja-JP" altLang="en-US" sz="2000">
                <a:latin typeface="Meiryo UI" panose="020B0604030504040204" pitchFamily="34" charset="-128"/>
                <a:ea typeface="Meiryo UI" panose="020B0604030504040204" pitchFamily="34" charset="-128"/>
              </a:rPr>
              <a:t>を定めなければならない。 </a:t>
            </a:r>
            <a:endParaRPr lang="ja-JP" altLang="en-US" sz="2400">
              <a:latin typeface="Meiryo UI" panose="020B0604030504040204" pitchFamily="34" charset="-128"/>
              <a:ea typeface="Meiryo UI" panose="020B0604030504040204" pitchFamily="34" charset="-128"/>
            </a:endParaRPr>
          </a:p>
        </p:txBody>
      </p:sp>
      <p:sp>
        <p:nvSpPr>
          <p:cNvPr id="18" name="右矢印 17">
            <a:extLst>
              <a:ext uri="{FF2B5EF4-FFF2-40B4-BE49-F238E27FC236}">
                <a16:creationId xmlns:a16="http://schemas.microsoft.com/office/drawing/2014/main" id="{B760C317-5AEC-7047-B65D-0FE795EE5A67}"/>
              </a:ext>
            </a:extLst>
          </p:cNvPr>
          <p:cNvSpPr/>
          <p:nvPr/>
        </p:nvSpPr>
        <p:spPr>
          <a:xfrm>
            <a:off x="371962" y="2949232"/>
            <a:ext cx="782664" cy="658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AEAA4474-1695-7F4B-BDD8-63034BF5CDAC}"/>
              </a:ext>
            </a:extLst>
          </p:cNvPr>
          <p:cNvSpPr/>
          <p:nvPr/>
        </p:nvSpPr>
        <p:spPr>
          <a:xfrm>
            <a:off x="1177682" y="3038629"/>
            <a:ext cx="10802957" cy="523220"/>
          </a:xfrm>
          <a:prstGeom prst="rect">
            <a:avLst/>
          </a:prstGeom>
        </p:spPr>
        <p:txBody>
          <a:bodyPr wrap="none">
            <a:spAutoFit/>
          </a:bodyPr>
          <a:lstStyle/>
          <a:p>
            <a:r>
              <a:rPr lang="ja-JP" altLang="en-US" sz="2800" b="1">
                <a:latin typeface="Meiryo UI" panose="020B0604030504040204" pitchFamily="34" charset="-128"/>
                <a:ea typeface="Meiryo UI" panose="020B0604030504040204" pitchFamily="34" charset="-128"/>
              </a:rPr>
              <a:t>府が策定する「官民データ活用推進計画」にそのための連携策を盛り込む</a:t>
            </a:r>
            <a:endParaRPr lang="ja-JP" altLang="en-US" sz="2800"/>
          </a:p>
        </p:txBody>
      </p:sp>
    </p:spTree>
    <p:extLst>
      <p:ext uri="{BB962C8B-B14F-4D97-AF65-F5344CB8AC3E}">
        <p14:creationId xmlns:p14="http://schemas.microsoft.com/office/powerpoint/2010/main" val="2484351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A292AF8E-9F5A-4446-BC97-BA8F1416CABF}"/>
              </a:ext>
            </a:extLst>
          </p:cNvPr>
          <p:cNvSpPr>
            <a:spLocks noGrp="1"/>
          </p:cNvSpPr>
          <p:nvPr>
            <p:ph type="body" sz="quarter" idx="14"/>
          </p:nvPr>
        </p:nvSpPr>
        <p:spPr>
          <a:xfrm>
            <a:off x="277285" y="612090"/>
            <a:ext cx="11637433" cy="784500"/>
          </a:xfrm>
        </p:spPr>
        <p:txBody>
          <a:bodyPr anchor="ctr">
            <a:normAutofit/>
          </a:bodyPr>
          <a:lstStyle/>
          <a:p>
            <a:pPr algn="ctr"/>
            <a:r>
              <a:rPr lang="ja-JP" altLang="en-US" sz="3200" b="1">
                <a:latin typeface="Meiryo UI" panose="020B0604030504040204" pitchFamily="34" charset="-128"/>
                <a:ea typeface="Meiryo UI" panose="020B0604030504040204" pitchFamily="34" charset="-128"/>
              </a:rPr>
              <a:t>府内すべての自治体でオープンデータ公開を開始（</a:t>
            </a:r>
            <a:r>
              <a:rPr lang="en-US" altLang="ja-JP" sz="3200" b="1" dirty="0">
                <a:latin typeface="Meiryo UI" panose="020B0604030504040204" pitchFamily="34" charset="-128"/>
                <a:ea typeface="Meiryo UI" panose="020B0604030504040204" pitchFamily="34" charset="-128"/>
              </a:rPr>
              <a:t>2018.12.27</a:t>
            </a:r>
            <a:r>
              <a:rPr lang="ja-JP" altLang="en-US" sz="3200" b="1">
                <a:latin typeface="Meiryo UI" panose="020B0604030504040204" pitchFamily="34" charset="-128"/>
                <a:ea typeface="Meiryo UI" panose="020B0604030504040204" pitchFamily="34" charset="-128"/>
              </a:rPr>
              <a:t>）</a:t>
            </a:r>
            <a:endParaRPr kumimoji="1" lang="ja-JP" altLang="en-US" sz="3200" b="1">
              <a:latin typeface="Meiryo UI" panose="020B0604030504040204" pitchFamily="34" charset="-128"/>
              <a:ea typeface="Meiryo UI" panose="020B0604030504040204" pitchFamily="34" charset="-128"/>
            </a:endParaRPr>
          </a:p>
        </p:txBody>
      </p:sp>
      <p:sp>
        <p:nvSpPr>
          <p:cNvPr id="13" name="テキスト プレースホルダー 12">
            <a:extLst>
              <a:ext uri="{FF2B5EF4-FFF2-40B4-BE49-F238E27FC236}">
                <a16:creationId xmlns:a16="http://schemas.microsoft.com/office/drawing/2014/main" id="{BD01A800-E984-E940-8E36-85EADDF9EBA7}"/>
              </a:ext>
            </a:extLst>
          </p:cNvPr>
          <p:cNvSpPr>
            <a:spLocks noGrp="1"/>
          </p:cNvSpPr>
          <p:nvPr>
            <p:ph type="body" sz="quarter" idx="13"/>
          </p:nvPr>
        </p:nvSpPr>
        <p:spPr/>
        <p:txBody>
          <a:bodyPr/>
          <a:lstStyle/>
          <a:p>
            <a:endParaRPr lang="ja-JP" altLang="en-US"/>
          </a:p>
        </p:txBody>
      </p:sp>
      <p:sp>
        <p:nvSpPr>
          <p:cNvPr id="15" name="テキスト ボックス 14">
            <a:extLst>
              <a:ext uri="{FF2B5EF4-FFF2-40B4-BE49-F238E27FC236}">
                <a16:creationId xmlns:a16="http://schemas.microsoft.com/office/drawing/2014/main" id="{0C7405AD-BA67-004C-823D-787A4ABE109F}"/>
              </a:ext>
            </a:extLst>
          </p:cNvPr>
          <p:cNvSpPr txBox="1"/>
          <p:nvPr/>
        </p:nvSpPr>
        <p:spPr>
          <a:xfrm>
            <a:off x="0" y="0"/>
            <a:ext cx="12192000" cy="523220"/>
          </a:xfrm>
          <a:prstGeom prst="rect">
            <a:avLst/>
          </a:prstGeom>
          <a:solidFill>
            <a:schemeClr val="accent5"/>
          </a:solidFill>
        </p:spPr>
        <p:txBody>
          <a:bodyPr wrap="square" rtlCol="0">
            <a:spAutoFit/>
          </a:bodyPr>
          <a:lstStyle/>
          <a:p>
            <a:r>
              <a:rPr kumimoji="1" lang="ja-JP" altLang="en-US" sz="2800" b="1">
                <a:solidFill>
                  <a:schemeClr val="bg1"/>
                </a:solidFill>
                <a:latin typeface="Meiryo UI" panose="020B0604030504040204" pitchFamily="34" charset="-128"/>
                <a:ea typeface="Meiryo UI" panose="020B0604030504040204" pitchFamily="34" charset="-128"/>
              </a:rPr>
              <a:t>京都府のオープンデータの取り組み</a:t>
            </a:r>
            <a:endParaRPr kumimoji="1" lang="ja-JP" altLang="en-US" sz="2800" b="1" dirty="0">
              <a:solidFill>
                <a:schemeClr val="bg1"/>
              </a:solidFill>
              <a:latin typeface="Meiryo UI" panose="020B0604030504040204" pitchFamily="34" charset="-128"/>
              <a:ea typeface="Meiryo UI" panose="020B0604030504040204" pitchFamily="34" charset="-128"/>
            </a:endParaRPr>
          </a:p>
        </p:txBody>
      </p:sp>
      <p:sp>
        <p:nvSpPr>
          <p:cNvPr id="12" name="テキスト プレースホルダー 5">
            <a:extLst>
              <a:ext uri="{FF2B5EF4-FFF2-40B4-BE49-F238E27FC236}">
                <a16:creationId xmlns:a16="http://schemas.microsoft.com/office/drawing/2014/main" id="{BDCD1594-39DB-184D-9381-4B3392290C41}"/>
              </a:ext>
            </a:extLst>
          </p:cNvPr>
          <p:cNvSpPr>
            <a:spLocks noGrp="1"/>
          </p:cNvSpPr>
          <p:nvPr>
            <p:ph type="body" sz="quarter" idx="15"/>
          </p:nvPr>
        </p:nvSpPr>
        <p:spPr>
          <a:xfrm>
            <a:off x="277285" y="1496324"/>
            <a:ext cx="11637434" cy="4926247"/>
          </a:xfrm>
        </p:spPr>
        <p:txBody>
          <a:bodyPr>
            <a:normAutofit/>
          </a:bodyPr>
          <a:lstStyle/>
          <a:p>
            <a:pPr>
              <a:spcBef>
                <a:spcPts val="2200"/>
              </a:spcBef>
            </a:pPr>
            <a:endParaRPr kumimoji="1" lang="en-US" altLang="ja-JP" sz="1000" b="1" dirty="0">
              <a:latin typeface="Meiryo UI" panose="020B0604030504040204" pitchFamily="34" charset="-128"/>
              <a:ea typeface="Meiryo UI" panose="020B0604030504040204" pitchFamily="34" charset="-128"/>
            </a:endParaRPr>
          </a:p>
          <a:p>
            <a:pPr>
              <a:spcBef>
                <a:spcPts val="0"/>
              </a:spcBef>
            </a:pPr>
            <a:r>
              <a:rPr kumimoji="1" lang="ja-JP" altLang="en-US" sz="2000" b="1">
                <a:latin typeface="Meiryo UI" panose="020B0604030504040204" pitchFamily="34" charset="-128"/>
                <a:ea typeface="Meiryo UI" panose="020B0604030504040204" pitchFamily="34" charset="-128"/>
              </a:rPr>
              <a:t>　</a:t>
            </a:r>
          </a:p>
        </p:txBody>
      </p:sp>
      <p:pic>
        <p:nvPicPr>
          <p:cNvPr id="3" name="図 2" descr="スクリーンショット が含まれている画像&#10;&#10;&#10;&#10;自動的に生成された説明">
            <a:extLst>
              <a:ext uri="{FF2B5EF4-FFF2-40B4-BE49-F238E27FC236}">
                <a16:creationId xmlns:a16="http://schemas.microsoft.com/office/drawing/2014/main" id="{E317DE11-6BC0-2A4D-891C-2A38AADABB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81" y="1499444"/>
            <a:ext cx="6667344" cy="4833186"/>
          </a:xfrm>
          <a:prstGeom prst="rect">
            <a:avLst/>
          </a:prstGeom>
        </p:spPr>
      </p:pic>
      <p:sp>
        <p:nvSpPr>
          <p:cNvPr id="4" name="正方形/長方形 3">
            <a:extLst>
              <a:ext uri="{FF2B5EF4-FFF2-40B4-BE49-F238E27FC236}">
                <a16:creationId xmlns:a16="http://schemas.microsoft.com/office/drawing/2014/main" id="{818A6C81-D336-5148-AFCD-9D85EB2B3E1B}"/>
              </a:ext>
            </a:extLst>
          </p:cNvPr>
          <p:cNvSpPr/>
          <p:nvPr/>
        </p:nvSpPr>
        <p:spPr>
          <a:xfrm>
            <a:off x="6955100" y="1787227"/>
            <a:ext cx="4805703" cy="4093428"/>
          </a:xfrm>
          <a:prstGeom prst="rect">
            <a:avLst/>
          </a:prstGeom>
        </p:spPr>
        <p:txBody>
          <a:bodyPr wrap="square">
            <a:spAutoFit/>
          </a:bodyPr>
          <a:lstStyle/>
          <a:p>
            <a:pPr algn="ctr">
              <a:spcBef>
                <a:spcPts val="2400"/>
              </a:spcBef>
            </a:pPr>
            <a:r>
              <a:rPr lang="ja-JP" altLang="en-US" sz="3200" b="1" u="sng" dirty="0">
                <a:latin typeface="Meiryo UI" panose="020B0604030504040204" pitchFamily="34" charset="-128"/>
                <a:ea typeface="Meiryo UI" panose="020B0604030504040204" pitchFamily="34" charset="-128"/>
              </a:rPr>
              <a:t>今後の取り組み</a:t>
            </a:r>
            <a:endParaRPr lang="en-US" altLang="ja-JP" sz="2800" b="1" u="sng" dirty="0">
              <a:latin typeface="Meiryo UI" panose="020B0604030504040204" pitchFamily="34" charset="-128"/>
              <a:ea typeface="Meiryo UI" panose="020B0604030504040204" pitchFamily="34" charset="-128"/>
            </a:endParaRPr>
          </a:p>
          <a:p>
            <a:pPr marL="457200" indent="-457200">
              <a:spcBef>
                <a:spcPts val="2400"/>
              </a:spcBef>
              <a:buFont typeface="+mj-ea"/>
              <a:buAutoNum type="circleNumDbPlain"/>
            </a:pPr>
            <a:r>
              <a:rPr lang="ja-JP" altLang="en-US" sz="2800" b="1" dirty="0">
                <a:latin typeface="Meiryo UI" panose="020B0604030504040204" pitchFamily="34" charset="-128"/>
                <a:ea typeface="Meiryo UI" panose="020B0604030504040204" pitchFamily="34" charset="-128"/>
              </a:rPr>
              <a:t>京都データストアの拡充と活用研修の実施</a:t>
            </a:r>
            <a:endParaRPr lang="en-US" altLang="ja-JP" sz="2800" b="1" dirty="0">
              <a:latin typeface="Meiryo UI" panose="020B0604030504040204" pitchFamily="34" charset="-128"/>
              <a:ea typeface="Meiryo UI" panose="020B0604030504040204" pitchFamily="34" charset="-128"/>
            </a:endParaRPr>
          </a:p>
          <a:p>
            <a:pPr marL="457200" indent="-457200">
              <a:spcBef>
                <a:spcPts val="2400"/>
              </a:spcBef>
              <a:buFont typeface="+mj-ea"/>
              <a:buAutoNum type="circleNumDbPlain"/>
            </a:pPr>
            <a:r>
              <a:rPr lang="ja-JP" altLang="en-US" sz="2800" b="1" dirty="0">
                <a:latin typeface="Meiryo UI" panose="020B0604030504040204" pitchFamily="34" charset="-128"/>
                <a:ea typeface="Meiryo UI" panose="020B0604030504040204" pitchFamily="34" charset="-128"/>
              </a:rPr>
              <a:t>利活用による地域課題解決スキームの提供</a:t>
            </a:r>
            <a:endParaRPr lang="en-US" altLang="ja-JP" sz="2800" b="1" dirty="0">
              <a:latin typeface="Meiryo UI" panose="020B0604030504040204" pitchFamily="34" charset="-128"/>
              <a:ea typeface="Meiryo UI" panose="020B0604030504040204" pitchFamily="34" charset="-128"/>
            </a:endParaRPr>
          </a:p>
          <a:p>
            <a:pPr marL="457200" indent="-457200">
              <a:spcBef>
                <a:spcPts val="2400"/>
              </a:spcBef>
              <a:buFont typeface="+mj-ea"/>
              <a:buAutoNum type="circleNumDbPlain"/>
            </a:pPr>
            <a:r>
              <a:rPr lang="ja-JP" altLang="en-US" sz="2800" b="1" dirty="0">
                <a:latin typeface="Meiryo UI" panose="020B0604030504040204" pitchFamily="34" charset="-128"/>
                <a:ea typeface="Meiryo UI" panose="020B0604030504040204" pitchFamily="34" charset="-128"/>
              </a:rPr>
              <a:t>オープンデータ公開を通じた業務の効率化・標準化</a:t>
            </a:r>
            <a:endParaRPr lang="en-US" altLang="ja-JP" sz="2800" b="1" dirty="0">
              <a:latin typeface="Meiryo UI" panose="020B0604030504040204" pitchFamily="34" charset="-128"/>
              <a:ea typeface="Meiryo UI" panose="020B0604030504040204" pitchFamily="34" charset="-128"/>
            </a:endParaRPr>
          </a:p>
        </p:txBody>
      </p:sp>
      <p:sp>
        <p:nvSpPr>
          <p:cNvPr id="17" name="正方形/長方形 16">
            <a:extLst>
              <a:ext uri="{FF2B5EF4-FFF2-40B4-BE49-F238E27FC236}">
                <a16:creationId xmlns:a16="http://schemas.microsoft.com/office/drawing/2014/main" id="{B6ABF5E5-0B5A-D740-B169-4426FB40FB8C}"/>
              </a:ext>
            </a:extLst>
          </p:cNvPr>
          <p:cNvSpPr/>
          <p:nvPr/>
        </p:nvSpPr>
        <p:spPr>
          <a:xfrm rot="21063868">
            <a:off x="10011859" y="202858"/>
            <a:ext cx="1723549" cy="461665"/>
          </a:xfrm>
          <a:prstGeom prst="rect">
            <a:avLst/>
          </a:prstGeom>
          <a:solidFill>
            <a:srgbClr val="FFFF00"/>
          </a:solidFill>
        </p:spPr>
        <p:txBody>
          <a:bodyPr wrap="none">
            <a:spAutoFit/>
          </a:bodyPr>
          <a:lstStyle/>
          <a:p>
            <a:r>
              <a:rPr lang="ja-JP" altLang="en-US" sz="2400" b="1">
                <a:solidFill>
                  <a:srgbClr val="FF0000"/>
                </a:solidFill>
                <a:latin typeface="Meiryo UI" panose="020B0604030504040204" pitchFamily="34" charset="-128"/>
                <a:ea typeface="Meiryo UI" panose="020B0604030504040204" pitchFamily="34" charset="-128"/>
              </a:rPr>
              <a:t>全国２番目</a:t>
            </a:r>
            <a:endParaRPr lang="ja-JP" altLang="en-US" sz="2400">
              <a:solidFill>
                <a:srgbClr val="FF0000"/>
              </a:solidFill>
            </a:endParaRPr>
          </a:p>
        </p:txBody>
      </p:sp>
      <p:sp>
        <p:nvSpPr>
          <p:cNvPr id="9" name="正方形/長方形 8"/>
          <p:cNvSpPr/>
          <p:nvPr/>
        </p:nvSpPr>
        <p:spPr>
          <a:xfrm>
            <a:off x="797617" y="6106407"/>
            <a:ext cx="5470280" cy="307777"/>
          </a:xfrm>
          <a:prstGeom prst="rect">
            <a:avLst/>
          </a:prstGeom>
        </p:spPr>
        <p:txBody>
          <a:bodyPr wrap="none">
            <a:spAutoFit/>
          </a:bodyPr>
          <a:lstStyle/>
          <a:p>
            <a:r>
              <a:rPr lang="ja-JP" altLang="en-US" sz="1400" dirty="0">
                <a:latin typeface="メイリオ" panose="020B0604030504040204" pitchFamily="50" charset="-128"/>
                <a:ea typeface="メイリオ" panose="020B0604030504040204" pitchFamily="50" charset="-128"/>
              </a:rPr>
              <a:t>「京都データストア」</a:t>
            </a:r>
            <a:r>
              <a:rPr lang="en-US" altLang="ja-JP" sz="1400" dirty="0">
                <a:latin typeface="メイリオ" panose="020B0604030504040204" pitchFamily="50" charset="-128"/>
                <a:ea typeface="メイリオ" panose="020B0604030504040204" pitchFamily="50" charset="-128"/>
              </a:rPr>
              <a:t>https://www.datastore.pref.kyoto.lg.jp/</a:t>
            </a:r>
            <a:endParaRPr lang="ja-JP" altLang="en-US"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02099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A292AF8E-9F5A-4446-BC97-BA8F1416CABF}"/>
              </a:ext>
            </a:extLst>
          </p:cNvPr>
          <p:cNvSpPr>
            <a:spLocks noGrp="1"/>
          </p:cNvSpPr>
          <p:nvPr>
            <p:ph type="body" sz="quarter" idx="14"/>
          </p:nvPr>
        </p:nvSpPr>
        <p:spPr>
          <a:xfrm>
            <a:off x="277285" y="612090"/>
            <a:ext cx="11637433" cy="784500"/>
          </a:xfrm>
        </p:spPr>
        <p:txBody>
          <a:bodyPr anchor="ctr">
            <a:normAutofit lnSpcReduction="10000"/>
          </a:bodyPr>
          <a:lstStyle/>
          <a:p>
            <a:pPr marL="457200" indent="-457200">
              <a:buFont typeface="+mj-ea"/>
              <a:buAutoNum type="circleNumDbPlain"/>
            </a:pPr>
            <a:r>
              <a:rPr kumimoji="1" lang="ja-JP" altLang="en-US" sz="2400" b="1" dirty="0">
                <a:latin typeface="Meiryo UI" panose="020B0604030504040204" pitchFamily="34" charset="-128"/>
                <a:ea typeface="Meiryo UI" panose="020B0604030504040204" pitchFamily="34" charset="-128"/>
              </a:rPr>
              <a:t>京都データストアの整備と活用研修の実施</a:t>
            </a:r>
            <a:endParaRPr kumimoji="1" lang="en-US" altLang="ja-JP" sz="2400" b="1"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　　</a:t>
            </a:r>
            <a:r>
              <a:rPr kumimoji="1" lang="ja-JP" altLang="en-US" dirty="0">
                <a:latin typeface="Meiryo UI" panose="020B0604030504040204" pitchFamily="34" charset="-128"/>
                <a:ea typeface="Meiryo UI" panose="020B0604030504040204" pitchFamily="34" charset="-128"/>
              </a:rPr>
              <a:t>オープンデータカタログサイト「京都データストア」の機能拡充とオープンデータ化支援研修の継続実施</a:t>
            </a:r>
          </a:p>
        </p:txBody>
      </p:sp>
      <p:sp>
        <p:nvSpPr>
          <p:cNvPr id="6" name="テキスト プレースホルダー 5">
            <a:extLst>
              <a:ext uri="{FF2B5EF4-FFF2-40B4-BE49-F238E27FC236}">
                <a16:creationId xmlns:a16="http://schemas.microsoft.com/office/drawing/2014/main" id="{C1DBDD0D-2B0D-6743-BE8B-6B1AE5064EC7}"/>
              </a:ext>
            </a:extLst>
          </p:cNvPr>
          <p:cNvSpPr>
            <a:spLocks noGrp="1"/>
          </p:cNvSpPr>
          <p:nvPr>
            <p:ph type="body" sz="quarter" idx="15"/>
          </p:nvPr>
        </p:nvSpPr>
        <p:spPr>
          <a:xfrm>
            <a:off x="277285" y="1496324"/>
            <a:ext cx="11637434" cy="4926247"/>
          </a:xfrm>
        </p:spPr>
        <p:txBody>
          <a:bodyPr>
            <a:normAutofit/>
          </a:bodyPr>
          <a:lstStyle/>
          <a:p>
            <a:pPr>
              <a:spcBef>
                <a:spcPts val="2200"/>
              </a:spcBef>
            </a:pPr>
            <a:endParaRPr kumimoji="1" lang="en-US" altLang="ja-JP" sz="1000" b="1" dirty="0">
              <a:latin typeface="Meiryo UI" panose="020B0604030504040204" pitchFamily="34" charset="-128"/>
              <a:ea typeface="Meiryo UI" panose="020B0604030504040204" pitchFamily="34" charset="-128"/>
            </a:endParaRPr>
          </a:p>
          <a:p>
            <a:pPr>
              <a:spcBef>
                <a:spcPts val="0"/>
              </a:spcBef>
            </a:pPr>
            <a:r>
              <a:rPr kumimoji="1" lang="ja-JP" altLang="en-US" sz="2000" b="1" dirty="0">
                <a:latin typeface="Meiryo UI" panose="020B0604030504040204" pitchFamily="34" charset="-128"/>
                <a:ea typeface="Meiryo UI" panose="020B0604030504040204" pitchFamily="34" charset="-128"/>
              </a:rPr>
              <a:t>　</a:t>
            </a:r>
          </a:p>
        </p:txBody>
      </p:sp>
      <p:sp>
        <p:nvSpPr>
          <p:cNvPr id="19" name="テキスト ボックス 18">
            <a:extLst>
              <a:ext uri="{FF2B5EF4-FFF2-40B4-BE49-F238E27FC236}">
                <a16:creationId xmlns:a16="http://schemas.microsoft.com/office/drawing/2014/main" id="{078FDA43-E86F-3E45-BA57-3AE176EB2248}"/>
              </a:ext>
            </a:extLst>
          </p:cNvPr>
          <p:cNvSpPr txBox="1"/>
          <p:nvPr/>
        </p:nvSpPr>
        <p:spPr>
          <a:xfrm>
            <a:off x="1368199" y="5147273"/>
            <a:ext cx="3821880" cy="1077218"/>
          </a:xfrm>
          <a:prstGeom prst="rect">
            <a:avLst/>
          </a:prstGeom>
          <a:noFill/>
        </p:spPr>
        <p:txBody>
          <a:bodyPr wrap="none" rtlCol="0">
            <a:spAutoFit/>
          </a:bodyPr>
          <a:lstStyle/>
          <a:p>
            <a:pPr algn="ctr"/>
            <a:r>
              <a:rPr kumimoji="1" lang="ja-JP" altLang="en-US" sz="2400" b="1">
                <a:latin typeface="Meiryo UI" panose="020B0604030504040204" pitchFamily="34" charset="-128"/>
                <a:ea typeface="Meiryo UI" panose="020B0604030504040204" pitchFamily="34" charset="-128"/>
              </a:rPr>
              <a:t>京都データストアの機能拡充</a:t>
            </a:r>
            <a:endParaRPr kumimoji="1" lang="en-US" altLang="ja-JP" sz="2400" b="1" dirty="0">
              <a:latin typeface="Meiryo UI" panose="020B0604030504040204" pitchFamily="34" charset="-128"/>
              <a:ea typeface="Meiryo UI" panose="020B0604030504040204" pitchFamily="34" charset="-128"/>
            </a:endParaRPr>
          </a:p>
          <a:p>
            <a:pPr marL="342900" indent="-342900" algn="ctr">
              <a:buFont typeface="Arial" panose="020B0604020202020204" pitchFamily="34" charset="0"/>
              <a:buChar char="•"/>
            </a:pPr>
            <a:r>
              <a:rPr lang="ja-JP" altLang="en-US" sz="2000">
                <a:latin typeface="Meiryo UI" panose="020B0604030504040204" pitchFamily="34" charset="-128"/>
                <a:ea typeface="Meiryo UI" panose="020B0604030504040204" pitchFamily="34" charset="-128"/>
              </a:rPr>
              <a:t>京都ならではのオープンデータ化</a:t>
            </a:r>
            <a:r>
              <a:rPr lang="en-US" altLang="ja-JP" sz="2000" dirty="0">
                <a:latin typeface="Meiryo UI" panose="020B0604030504040204" pitchFamily="34" charset="-128"/>
                <a:ea typeface="Meiryo UI" panose="020B0604030504040204" pitchFamily="34" charset="-128"/>
              </a:rPr>
              <a:t> </a:t>
            </a:r>
          </a:p>
          <a:p>
            <a:pPr marL="342900" indent="-342900" algn="ctr">
              <a:buFont typeface="Arial" panose="020B0604020202020204" pitchFamily="34" charset="0"/>
              <a:buChar char="•"/>
            </a:pPr>
            <a:r>
              <a:rPr kumimoji="1" lang="ja-JP" altLang="en-US" sz="2000">
                <a:latin typeface="Meiryo UI" panose="020B0604030504040204" pitchFamily="34" charset="-128"/>
                <a:ea typeface="Meiryo UI" panose="020B0604030504040204" pitchFamily="34" charset="-128"/>
              </a:rPr>
              <a:t>公開作業の取り組みやすさ向上</a:t>
            </a:r>
          </a:p>
        </p:txBody>
      </p:sp>
      <p:sp>
        <p:nvSpPr>
          <p:cNvPr id="20" name="テキスト ボックス 19">
            <a:extLst>
              <a:ext uri="{FF2B5EF4-FFF2-40B4-BE49-F238E27FC236}">
                <a16:creationId xmlns:a16="http://schemas.microsoft.com/office/drawing/2014/main" id="{2A7EF4BE-F559-2A42-9EE8-5FE4D02E48D3}"/>
              </a:ext>
            </a:extLst>
          </p:cNvPr>
          <p:cNvSpPr txBox="1"/>
          <p:nvPr/>
        </p:nvSpPr>
        <p:spPr>
          <a:xfrm>
            <a:off x="6676516" y="5164611"/>
            <a:ext cx="4472699" cy="1077218"/>
          </a:xfrm>
          <a:prstGeom prst="rect">
            <a:avLst/>
          </a:prstGeom>
          <a:noFill/>
        </p:spPr>
        <p:txBody>
          <a:bodyPr wrap="none" rtlCol="0">
            <a:spAutoFit/>
          </a:bodyPr>
          <a:lstStyle/>
          <a:p>
            <a:pPr algn="ctr"/>
            <a:r>
              <a:rPr kumimoji="1" lang="ja-JP" altLang="en-US" sz="2400" b="1">
                <a:latin typeface="Meiryo UI" panose="020B0604030504040204" pitchFamily="34" charset="-128"/>
                <a:ea typeface="Meiryo UI" panose="020B0604030504040204" pitchFamily="34" charset="-128"/>
              </a:rPr>
              <a:t>オープンデータ化支援研修の継続</a:t>
            </a:r>
            <a:endParaRPr kumimoji="1" lang="en-US" altLang="ja-JP" sz="2400" b="1" dirty="0">
              <a:latin typeface="Meiryo UI" panose="020B0604030504040204" pitchFamily="34" charset="-128"/>
              <a:ea typeface="Meiryo UI" panose="020B0604030504040204" pitchFamily="34" charset="-128"/>
            </a:endParaRPr>
          </a:p>
          <a:p>
            <a:pPr marL="342900" indent="-342900" algn="ctr">
              <a:buFont typeface="Arial" panose="020B0604020202020204" pitchFamily="34" charset="0"/>
              <a:buChar char="•"/>
            </a:pPr>
            <a:r>
              <a:rPr lang="ja-JP" altLang="en-US" sz="2000">
                <a:latin typeface="Meiryo UI" panose="020B0604030504040204" pitchFamily="34" charset="-128"/>
                <a:ea typeface="Meiryo UI" panose="020B0604030504040204" pitchFamily="34" charset="-128"/>
              </a:rPr>
              <a:t>「地域メンター」をはじめとする人的支援</a:t>
            </a:r>
            <a:endParaRPr lang="en-US" altLang="ja-JP" sz="2000" dirty="0">
              <a:latin typeface="Meiryo UI" panose="020B0604030504040204" pitchFamily="34" charset="-128"/>
              <a:ea typeface="Meiryo UI" panose="020B0604030504040204" pitchFamily="34" charset="-128"/>
            </a:endParaRPr>
          </a:p>
          <a:p>
            <a:pPr marL="342900" indent="-342900" algn="ctr">
              <a:buFont typeface="Arial" panose="020B0604020202020204" pitchFamily="34" charset="0"/>
              <a:buChar char="•"/>
            </a:pPr>
            <a:r>
              <a:rPr kumimoji="1" lang="ja-JP" altLang="en-US" sz="2000">
                <a:latin typeface="Meiryo UI" panose="020B0604030504040204" pitchFamily="34" charset="-128"/>
                <a:ea typeface="Meiryo UI" panose="020B0604030504040204" pitchFamily="34" charset="-128"/>
              </a:rPr>
              <a:t>データ利活用スキル向上と団体間連携</a:t>
            </a:r>
          </a:p>
        </p:txBody>
      </p:sp>
      <p:pic>
        <p:nvPicPr>
          <p:cNvPr id="3" name="図 2" descr="スクリーンショット が含まれている画像&#10;&#10;&#10;&#10;自動的に生成された説明">
            <a:extLst>
              <a:ext uri="{FF2B5EF4-FFF2-40B4-BE49-F238E27FC236}">
                <a16:creationId xmlns:a16="http://schemas.microsoft.com/office/drawing/2014/main" id="{BD9CC7C6-A119-B74D-96D9-754C770911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223" y="1668241"/>
            <a:ext cx="4556261" cy="3418069"/>
          </a:xfrm>
          <a:prstGeom prst="rect">
            <a:avLst/>
          </a:prstGeom>
        </p:spPr>
      </p:pic>
      <p:sp>
        <p:nvSpPr>
          <p:cNvPr id="12" name="テキスト ボックス 11">
            <a:extLst>
              <a:ext uri="{FF2B5EF4-FFF2-40B4-BE49-F238E27FC236}">
                <a16:creationId xmlns:a16="http://schemas.microsoft.com/office/drawing/2014/main" id="{602B748A-80F9-8746-A1FE-E5D6849B07D4}"/>
              </a:ext>
            </a:extLst>
          </p:cNvPr>
          <p:cNvSpPr txBox="1"/>
          <p:nvPr/>
        </p:nvSpPr>
        <p:spPr>
          <a:xfrm>
            <a:off x="0" y="0"/>
            <a:ext cx="12192000" cy="523220"/>
          </a:xfrm>
          <a:prstGeom prst="rect">
            <a:avLst/>
          </a:prstGeom>
          <a:solidFill>
            <a:schemeClr val="accent5"/>
          </a:solidFill>
        </p:spPr>
        <p:txBody>
          <a:bodyPr wrap="square" rtlCol="0">
            <a:spAutoFit/>
          </a:bodyPr>
          <a:lstStyle/>
          <a:p>
            <a:r>
              <a:rPr kumimoji="1" lang="ja-JP" altLang="en-US" sz="2800" b="1">
                <a:solidFill>
                  <a:schemeClr val="bg1"/>
                </a:solidFill>
                <a:latin typeface="Meiryo UI" panose="020B0604030504040204" pitchFamily="34" charset="-128"/>
                <a:ea typeface="Meiryo UI" panose="020B0604030504040204" pitchFamily="34" charset="-128"/>
              </a:rPr>
              <a:t>京都府のオープンデータの今後の取り組み</a:t>
            </a:r>
            <a:endParaRPr kumimoji="1" lang="ja-JP" altLang="en-US" sz="2800" b="1" dirty="0">
              <a:solidFill>
                <a:schemeClr val="bg1"/>
              </a:solidFill>
              <a:latin typeface="Meiryo UI" panose="020B0604030504040204" pitchFamily="34" charset="-128"/>
              <a:ea typeface="Meiryo UI" panose="020B0604030504040204" pitchFamily="34" charset="-128"/>
            </a:endParaRPr>
          </a:p>
        </p:txBody>
      </p:sp>
      <p:sp>
        <p:nvSpPr>
          <p:cNvPr id="2" name="正方形/長方形 1"/>
          <p:cNvSpPr/>
          <p:nvPr/>
        </p:nvSpPr>
        <p:spPr>
          <a:xfrm>
            <a:off x="7487842" y="3615486"/>
            <a:ext cx="2454518" cy="1107996"/>
          </a:xfrm>
          <a:prstGeom prst="rect">
            <a:avLst/>
          </a:prstGeom>
        </p:spPr>
        <p:txBody>
          <a:bodyPr wrap="none">
            <a:spAutoFit/>
          </a:bodyPr>
          <a:lstStyle/>
          <a:p>
            <a:pPr algn="dist"/>
            <a:r>
              <a:rPr lang="ja-JP" altLang="en-US" sz="4400" b="1" dirty="0">
                <a:latin typeface="HG丸ｺﾞｼｯｸM-PRO" panose="020F0600000000000000" pitchFamily="50" charset="-128"/>
                <a:ea typeface="HG丸ｺﾞｼｯｸM-PRO" panose="020F0600000000000000" pitchFamily="50" charset="-128"/>
              </a:rPr>
              <a:t>開放資料</a:t>
            </a:r>
            <a:endParaRPr lang="en-US" altLang="ja-JP" sz="4400" b="1" dirty="0">
              <a:latin typeface="HG丸ｺﾞｼｯｸM-PRO" panose="020F0600000000000000" pitchFamily="50" charset="-128"/>
              <a:ea typeface="HG丸ｺﾞｼｯｸM-PRO" panose="020F0600000000000000" pitchFamily="50" charset="-128"/>
            </a:endParaRPr>
          </a:p>
          <a:p>
            <a:pPr algn="dist"/>
            <a:r>
              <a:rPr lang="ja-JP" altLang="en-US" sz="2200" b="1" dirty="0">
                <a:latin typeface="HG丸ｺﾞｼｯｸM-PRO" panose="020F0600000000000000" pitchFamily="50" charset="-128"/>
                <a:ea typeface="HG丸ｺﾞｼｯｸM-PRO" panose="020F0600000000000000" pitchFamily="50" charset="-128"/>
              </a:rPr>
              <a:t>勝手地域メンター</a:t>
            </a:r>
          </a:p>
        </p:txBody>
      </p:sp>
      <p:pic>
        <p:nvPicPr>
          <p:cNvPr id="7" name="グラフィックス 6" descr="チーム">
            <a:extLst>
              <a:ext uri="{FF2B5EF4-FFF2-40B4-BE49-F238E27FC236}">
                <a16:creationId xmlns:a16="http://schemas.microsoft.com/office/drawing/2014/main" id="{3531FC8E-2F8E-5942-9A55-EB3B17A2BF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757160" y="1964090"/>
            <a:ext cx="1849042" cy="1849042"/>
          </a:xfrm>
          <a:prstGeom prst="rect">
            <a:avLst/>
          </a:prstGeom>
        </p:spPr>
      </p:pic>
    </p:spTree>
    <p:extLst>
      <p:ext uri="{BB962C8B-B14F-4D97-AF65-F5344CB8AC3E}">
        <p14:creationId xmlns:p14="http://schemas.microsoft.com/office/powerpoint/2010/main" val="2093303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A292AF8E-9F5A-4446-BC97-BA8F1416CABF}"/>
              </a:ext>
            </a:extLst>
          </p:cNvPr>
          <p:cNvSpPr>
            <a:spLocks noGrp="1"/>
          </p:cNvSpPr>
          <p:nvPr>
            <p:ph type="body" sz="quarter" idx="14"/>
          </p:nvPr>
        </p:nvSpPr>
        <p:spPr>
          <a:xfrm>
            <a:off x="277285" y="612090"/>
            <a:ext cx="11637433" cy="784500"/>
          </a:xfrm>
        </p:spPr>
        <p:txBody>
          <a:bodyPr anchor="ctr">
            <a:normAutofit lnSpcReduction="10000"/>
          </a:bodyPr>
          <a:lstStyle/>
          <a:p>
            <a:pPr marL="457200" indent="-457200">
              <a:buFont typeface="+mj-ea"/>
              <a:buAutoNum type="circleNumDbPlain" startAt="2"/>
            </a:pPr>
            <a:r>
              <a:rPr lang="ja-JP" altLang="en-US" sz="2400" b="1">
                <a:latin typeface="Meiryo UI" panose="020B0604030504040204" pitchFamily="34" charset="-128"/>
                <a:ea typeface="Meiryo UI" panose="020B0604030504040204" pitchFamily="34" charset="-128"/>
              </a:rPr>
              <a:t>オープンデータをはじめとするデータの利活用による地域課題解決スキームの提供</a:t>
            </a:r>
            <a:endParaRPr kumimoji="1" lang="en-US" altLang="ja-JP" sz="2400" b="1" dirty="0">
              <a:latin typeface="Meiryo UI" panose="020B0604030504040204" pitchFamily="34" charset="-128"/>
              <a:ea typeface="Meiryo UI" panose="020B0604030504040204" pitchFamily="34" charset="-128"/>
            </a:endParaRPr>
          </a:p>
          <a:p>
            <a:r>
              <a:rPr lang="ja-JP" altLang="en-US">
                <a:latin typeface="Meiryo UI" panose="020B0604030504040204" pitchFamily="34" charset="-128"/>
                <a:ea typeface="Meiryo UI" panose="020B0604030504040204" pitchFamily="34" charset="-128"/>
              </a:rPr>
              <a:t>　　地域内外の多様な主体との共創による地域課題解決に取り組む市町村を募集します</a:t>
            </a:r>
            <a:endParaRPr kumimoji="1" lang="ja-JP" altLang="en-US">
              <a:latin typeface="Meiryo UI" panose="020B0604030504040204" pitchFamily="34" charset="-128"/>
              <a:ea typeface="Meiryo UI" panose="020B0604030504040204" pitchFamily="34" charset="-128"/>
            </a:endParaRPr>
          </a:p>
        </p:txBody>
      </p:sp>
      <p:sp>
        <p:nvSpPr>
          <p:cNvPr id="6" name="テキスト プレースホルダー 5">
            <a:extLst>
              <a:ext uri="{FF2B5EF4-FFF2-40B4-BE49-F238E27FC236}">
                <a16:creationId xmlns:a16="http://schemas.microsoft.com/office/drawing/2014/main" id="{C1DBDD0D-2B0D-6743-BE8B-6B1AE5064EC7}"/>
              </a:ext>
            </a:extLst>
          </p:cNvPr>
          <p:cNvSpPr>
            <a:spLocks noGrp="1"/>
          </p:cNvSpPr>
          <p:nvPr>
            <p:ph type="body" sz="quarter" idx="15"/>
          </p:nvPr>
        </p:nvSpPr>
        <p:spPr>
          <a:xfrm>
            <a:off x="277285" y="1496324"/>
            <a:ext cx="11637434" cy="4926247"/>
          </a:xfrm>
        </p:spPr>
        <p:txBody>
          <a:bodyPr>
            <a:normAutofit/>
          </a:bodyPr>
          <a:lstStyle/>
          <a:p>
            <a:pPr>
              <a:spcBef>
                <a:spcPts val="2200"/>
              </a:spcBef>
            </a:pPr>
            <a:endParaRPr kumimoji="1" lang="en-US" altLang="ja-JP" sz="1000" b="1" dirty="0">
              <a:latin typeface="Meiryo UI" panose="020B0604030504040204" pitchFamily="34" charset="-128"/>
              <a:ea typeface="Meiryo UI" panose="020B0604030504040204" pitchFamily="34" charset="-128"/>
            </a:endParaRPr>
          </a:p>
          <a:p>
            <a:pPr>
              <a:spcBef>
                <a:spcPts val="0"/>
              </a:spcBef>
            </a:pPr>
            <a:endParaRPr kumimoji="1" lang="ja-JP" altLang="en-US" sz="2000" b="1">
              <a:latin typeface="Meiryo UI" panose="020B0604030504040204" pitchFamily="34" charset="-128"/>
              <a:ea typeface="Meiryo UI" panose="020B0604030504040204" pitchFamily="34" charset="-128"/>
            </a:endParaRPr>
          </a:p>
        </p:txBody>
      </p:sp>
      <p:pic>
        <p:nvPicPr>
          <p:cNvPr id="4" name="図 3" descr="写真, 室内, 異なる, 示している が含まれている画像&#10;&#10;&#10;&#10;自動的に生成された説明">
            <a:extLst>
              <a:ext uri="{FF2B5EF4-FFF2-40B4-BE49-F238E27FC236}">
                <a16:creationId xmlns:a16="http://schemas.microsoft.com/office/drawing/2014/main" id="{B4ED2360-8228-FC4E-A616-EEB55BFBFF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955" y="1627771"/>
            <a:ext cx="4935443" cy="4520065"/>
          </a:xfrm>
          <a:prstGeom prst="rect">
            <a:avLst/>
          </a:prstGeom>
        </p:spPr>
      </p:pic>
      <p:sp>
        <p:nvSpPr>
          <p:cNvPr id="7" name="正方形/長方形 6">
            <a:extLst>
              <a:ext uri="{FF2B5EF4-FFF2-40B4-BE49-F238E27FC236}">
                <a16:creationId xmlns:a16="http://schemas.microsoft.com/office/drawing/2014/main" id="{A8B37B03-3E9E-F74B-8E02-E8495B118010}"/>
              </a:ext>
            </a:extLst>
          </p:cNvPr>
          <p:cNvSpPr/>
          <p:nvPr/>
        </p:nvSpPr>
        <p:spPr>
          <a:xfrm>
            <a:off x="1655193" y="5959774"/>
            <a:ext cx="2708114" cy="400110"/>
          </a:xfrm>
          <a:prstGeom prst="rect">
            <a:avLst/>
          </a:prstGeom>
        </p:spPr>
        <p:txBody>
          <a:bodyPr wrap="none">
            <a:spAutoFit/>
          </a:bodyPr>
          <a:lstStyle/>
          <a:p>
            <a:r>
              <a:rPr lang="ja-JP" altLang="en-US" sz="2000">
                <a:latin typeface="Meiryo UI" panose="020B0604030504040204" pitchFamily="34" charset="-128"/>
                <a:ea typeface="Meiryo UI" panose="020B0604030504040204" pitchFamily="34" charset="-128"/>
              </a:rPr>
              <a:t>http://co-lab.</a:t>
            </a:r>
            <a:r>
              <a:rPr lang="en" altLang="ja-JP" sz="2000" dirty="0">
                <a:latin typeface="Meiryo UI" panose="020B0604030504040204" pitchFamily="34" charset="-128"/>
                <a:ea typeface="Meiryo UI" panose="020B0604030504040204" pitchFamily="34" charset="-128"/>
              </a:rPr>
              <a:t>k</a:t>
            </a:r>
            <a:r>
              <a:rPr lang="ja-JP" altLang="en-US" sz="2000">
                <a:latin typeface="Meiryo UI" panose="020B0604030504040204" pitchFamily="34" charset="-128"/>
                <a:ea typeface="Meiryo UI" panose="020B0604030504040204" pitchFamily="34" charset="-128"/>
              </a:rPr>
              <a:t>yoto</a:t>
            </a:r>
            <a:r>
              <a:rPr lang="en-US" altLang="ja-JP" sz="2000" dirty="0">
                <a:latin typeface="Meiryo UI" panose="020B0604030504040204" pitchFamily="34" charset="-128"/>
                <a:ea typeface="Meiryo UI" panose="020B0604030504040204" pitchFamily="34" charset="-128"/>
              </a:rPr>
              <a:t>/</a:t>
            </a:r>
            <a:endParaRPr lang="ja-JP" altLang="en-US" sz="2000">
              <a:latin typeface="Meiryo UI" panose="020B0604030504040204" pitchFamily="34" charset="-128"/>
              <a:ea typeface="Meiryo UI" panose="020B0604030504040204" pitchFamily="34" charset="-128"/>
            </a:endParaRPr>
          </a:p>
        </p:txBody>
      </p:sp>
      <p:sp>
        <p:nvSpPr>
          <p:cNvPr id="9" name="正方形/長方形 8">
            <a:extLst>
              <a:ext uri="{FF2B5EF4-FFF2-40B4-BE49-F238E27FC236}">
                <a16:creationId xmlns:a16="http://schemas.microsoft.com/office/drawing/2014/main" id="{AB642511-CDD5-F34B-B1FB-E80195AEAE76}"/>
              </a:ext>
            </a:extLst>
          </p:cNvPr>
          <p:cNvSpPr/>
          <p:nvPr/>
        </p:nvSpPr>
        <p:spPr>
          <a:xfrm>
            <a:off x="5617033" y="1839034"/>
            <a:ext cx="6154647" cy="3901068"/>
          </a:xfrm>
          <a:prstGeom prst="rect">
            <a:avLst/>
          </a:prstGeom>
        </p:spPr>
        <p:txBody>
          <a:bodyPr wrap="square">
            <a:spAutoFit/>
          </a:bodyPr>
          <a:lstStyle/>
          <a:p>
            <a:pPr lvl="0"/>
            <a:r>
              <a:rPr lang="ja-JP" altLang="en-US" sz="3200" b="1" u="sng">
                <a:solidFill>
                  <a:schemeClr val="dk1"/>
                </a:solidFill>
                <a:latin typeface="Meiryo UI" panose="020B0604030504040204" pitchFamily="34" charset="-128"/>
                <a:ea typeface="Meiryo UI" panose="020B0604030504040204" pitchFamily="34" charset="-128"/>
                <a:sym typeface="Arial"/>
              </a:rPr>
              <a:t>共創ラボ </a:t>
            </a:r>
            <a:r>
              <a:rPr lang="en-US" altLang="ja-JP" sz="3200" b="1" u="sng" dirty="0">
                <a:solidFill>
                  <a:schemeClr val="dk1"/>
                </a:solidFill>
                <a:latin typeface="Meiryo UI" panose="020B0604030504040204" pitchFamily="34" charset="-128"/>
                <a:ea typeface="Meiryo UI" panose="020B0604030504040204" pitchFamily="34" charset="-128"/>
                <a:sym typeface="Arial"/>
              </a:rPr>
              <a:t>CO-LAB Kyoto</a:t>
            </a:r>
            <a:endParaRPr lang="ja-JP" altLang="en-US" sz="2800" b="1" u="sng">
              <a:solidFill>
                <a:schemeClr val="dk1"/>
              </a:solidFill>
              <a:latin typeface="Meiryo UI" panose="020B0604030504040204" pitchFamily="34" charset="-128"/>
              <a:ea typeface="Meiryo UI" panose="020B0604030504040204" pitchFamily="34" charset="-128"/>
              <a:sym typeface="Arial"/>
            </a:endParaRPr>
          </a:p>
          <a:p>
            <a:pPr lvl="0"/>
            <a:endParaRPr lang="ja-JP" altLang="en-US" sz="200">
              <a:solidFill>
                <a:schemeClr val="dk1"/>
              </a:solidFill>
              <a:latin typeface="Meiryo UI" panose="020B0604030504040204" pitchFamily="34" charset="-128"/>
              <a:ea typeface="Meiryo UI" panose="020B0604030504040204" pitchFamily="34" charset="-128"/>
              <a:cs typeface="MS PGothic"/>
              <a:sym typeface="MS PGothic"/>
            </a:endParaRPr>
          </a:p>
          <a:p>
            <a:pPr lvl="0"/>
            <a:endParaRPr lang="ja-JP" altLang="en-US" sz="900">
              <a:solidFill>
                <a:schemeClr val="dk1"/>
              </a:solidFill>
              <a:latin typeface="Meiryo UI" panose="020B0604030504040204" pitchFamily="34" charset="-128"/>
              <a:ea typeface="Meiryo UI" panose="020B0604030504040204" pitchFamily="34" charset="-128"/>
              <a:cs typeface="MS PGothic"/>
              <a:sym typeface="MS PGothic"/>
            </a:endParaRPr>
          </a:p>
          <a:p>
            <a:pPr lvl="0"/>
            <a:r>
              <a:rPr lang="ja-JP" altLang="en-US" sz="2000">
                <a:solidFill>
                  <a:schemeClr val="dk1"/>
                </a:solidFill>
                <a:latin typeface="Meiryo UI" panose="020B0604030504040204" pitchFamily="34" charset="-128"/>
                <a:ea typeface="Meiryo UI" panose="020B0604030504040204" pitchFamily="34" charset="-128"/>
              </a:rPr>
              <a:t>多様な主体による</a:t>
            </a:r>
            <a:r>
              <a:rPr lang="ja-JP" altLang="en-US" sz="2000">
                <a:solidFill>
                  <a:schemeClr val="dk1"/>
                </a:solidFill>
                <a:latin typeface="Meiryo UI" panose="020B0604030504040204" pitchFamily="34" charset="-128"/>
                <a:ea typeface="Meiryo UI" panose="020B0604030504040204" pitchFamily="34" charset="-128"/>
                <a:sym typeface="Arial"/>
              </a:rPr>
              <a:t>共創の基盤＝アクション・プラットフォーム</a:t>
            </a:r>
          </a:p>
          <a:p>
            <a:pPr lvl="0"/>
            <a:endParaRPr lang="ja-JP" altLang="en-US" sz="1050">
              <a:solidFill>
                <a:schemeClr val="dk1"/>
              </a:solidFill>
              <a:latin typeface="Meiryo UI" panose="020B0604030504040204" pitchFamily="34" charset="-128"/>
              <a:ea typeface="Meiryo UI" panose="020B0604030504040204" pitchFamily="34" charset="-128"/>
              <a:sym typeface="Arial"/>
            </a:endParaRPr>
          </a:p>
          <a:p>
            <a:pPr marL="457200" lvl="0" indent="-457200">
              <a:buFont typeface="+mj-lt"/>
              <a:buAutoNum type="arabicPeriod"/>
            </a:pPr>
            <a:r>
              <a:rPr lang="ja-JP" altLang="en-US">
                <a:solidFill>
                  <a:schemeClr val="dk1"/>
                </a:solidFill>
                <a:latin typeface="Meiryo UI" panose="020B0604030504040204" pitchFamily="34" charset="-128"/>
                <a:ea typeface="Meiryo UI" panose="020B0604030504040204" pitchFamily="34" charset="-128"/>
                <a:sym typeface="Arial"/>
              </a:rPr>
              <a:t>アイデアソン等の開催を通じた技術と各地域における課題のマッチング</a:t>
            </a:r>
          </a:p>
          <a:p>
            <a:pPr marL="457200" lvl="0" indent="-457200">
              <a:buFont typeface="+mj-lt"/>
              <a:buAutoNum type="arabicPeriod"/>
            </a:pPr>
            <a:r>
              <a:rPr lang="ja-JP" altLang="en-US">
                <a:solidFill>
                  <a:schemeClr val="dk1"/>
                </a:solidFill>
                <a:latin typeface="Meiryo UI" panose="020B0604030504040204" pitchFamily="34" charset="-128"/>
                <a:ea typeface="Meiryo UI" panose="020B0604030504040204" pitchFamily="34" charset="-128"/>
              </a:rPr>
              <a:t>地域間連携のコミュニティ・人材の育成</a:t>
            </a:r>
            <a:endParaRPr lang="ja-JP" altLang="en-US">
              <a:solidFill>
                <a:schemeClr val="dk1"/>
              </a:solidFill>
              <a:latin typeface="Meiryo UI" panose="020B0604030504040204" pitchFamily="34" charset="-128"/>
              <a:ea typeface="Meiryo UI" panose="020B0604030504040204" pitchFamily="34" charset="-128"/>
              <a:sym typeface="Arial"/>
            </a:endParaRPr>
          </a:p>
          <a:p>
            <a:endParaRPr lang="en-US" altLang="ja-JP" sz="2000" b="1" dirty="0">
              <a:latin typeface="Meiryo UI" panose="020B0604030504040204" pitchFamily="34" charset="-128"/>
              <a:ea typeface="Meiryo UI" panose="020B0604030504040204" pitchFamily="34" charset="-128"/>
            </a:endParaRPr>
          </a:p>
          <a:p>
            <a:r>
              <a:rPr lang="ja-JP" altLang="en-US" sz="2000" b="1">
                <a:latin typeface="Meiryo UI" panose="020B0604030504040204" pitchFamily="34" charset="-128"/>
                <a:ea typeface="Meiryo UI" panose="020B0604030504040204" pitchFamily="34" charset="-128"/>
              </a:rPr>
              <a:t>平成</a:t>
            </a:r>
            <a:r>
              <a:rPr lang="en-US" altLang="ja-JP" sz="2000" b="1" dirty="0">
                <a:latin typeface="Meiryo UI" panose="020B0604030504040204" pitchFamily="34" charset="-128"/>
                <a:ea typeface="Meiryo UI" panose="020B0604030504040204" pitchFamily="34" charset="-128"/>
              </a:rPr>
              <a:t>29</a:t>
            </a:r>
            <a:r>
              <a:rPr lang="ja-JP" altLang="en-US" sz="2000" b="1">
                <a:latin typeface="Meiryo UI" panose="020B0604030504040204" pitchFamily="34" charset="-128"/>
                <a:ea typeface="Meiryo UI" panose="020B0604030504040204" pitchFamily="34" charset="-128"/>
              </a:rPr>
              <a:t>年度</a:t>
            </a:r>
            <a:endParaRPr lang="en-US" altLang="ja-JP" sz="2000" b="1" dirty="0">
              <a:latin typeface="Meiryo UI" panose="020B0604030504040204" pitchFamily="34" charset="-128"/>
              <a:ea typeface="Meiryo UI" panose="020B0604030504040204" pitchFamily="34" charset="-128"/>
            </a:endParaRPr>
          </a:p>
          <a:p>
            <a:r>
              <a:rPr lang="ja-JP" altLang="en-US" sz="2000">
                <a:latin typeface="Meiryo UI" panose="020B0604030504040204" pitchFamily="34" charset="-128"/>
                <a:ea typeface="Meiryo UI" panose="020B0604030504040204" pitchFamily="34" charset="-128"/>
              </a:rPr>
              <a:t>地方創生アイデアソン</a:t>
            </a:r>
            <a:r>
              <a:rPr lang="en-US" altLang="ja-JP" sz="2000" dirty="0">
                <a:latin typeface="Meiryo UI" panose="020B0604030504040204" pitchFamily="34" charset="-128"/>
                <a:ea typeface="Meiryo UI" panose="020B0604030504040204" pitchFamily="34" charset="-128"/>
              </a:rPr>
              <a:t> in </a:t>
            </a:r>
            <a:r>
              <a:rPr lang="ja-JP" altLang="en-US" sz="2000">
                <a:latin typeface="Meiryo UI" panose="020B0604030504040204" pitchFamily="34" charset="-128"/>
                <a:ea typeface="Meiryo UI" panose="020B0604030504040204" pitchFamily="34" charset="-128"/>
              </a:rPr>
              <a:t>相楽東部</a:t>
            </a:r>
            <a:endParaRPr lang="en-US" altLang="ja-JP" sz="2000" dirty="0">
              <a:latin typeface="Meiryo UI" panose="020B0604030504040204" pitchFamily="34" charset="-128"/>
              <a:ea typeface="Meiryo UI" panose="020B0604030504040204" pitchFamily="34" charset="-128"/>
            </a:endParaRPr>
          </a:p>
          <a:p>
            <a:endParaRPr lang="en-US" altLang="ja-JP" sz="2000" dirty="0">
              <a:latin typeface="Meiryo UI" panose="020B0604030504040204" pitchFamily="34" charset="-128"/>
              <a:ea typeface="Meiryo UI" panose="020B0604030504040204" pitchFamily="34" charset="-128"/>
            </a:endParaRPr>
          </a:p>
          <a:p>
            <a:r>
              <a:rPr lang="ja-JP" altLang="en-US" sz="2000" b="1">
                <a:latin typeface="Meiryo UI" panose="020B0604030504040204" pitchFamily="34" charset="-128"/>
                <a:ea typeface="Meiryo UI" panose="020B0604030504040204" pitchFamily="34" charset="-128"/>
              </a:rPr>
              <a:t>平成</a:t>
            </a:r>
            <a:r>
              <a:rPr lang="en-US" altLang="ja-JP" sz="2000" b="1" dirty="0">
                <a:latin typeface="Meiryo UI" panose="020B0604030504040204" pitchFamily="34" charset="-128"/>
                <a:ea typeface="Meiryo UI" panose="020B0604030504040204" pitchFamily="34" charset="-128"/>
              </a:rPr>
              <a:t>30</a:t>
            </a:r>
            <a:r>
              <a:rPr lang="ja-JP" altLang="en-US" sz="2000" b="1">
                <a:latin typeface="Meiryo UI" panose="020B0604030504040204" pitchFamily="34" charset="-128"/>
                <a:ea typeface="Meiryo UI" panose="020B0604030504040204" pitchFamily="34" charset="-128"/>
              </a:rPr>
              <a:t>年度</a:t>
            </a:r>
            <a:endParaRPr lang="en-US" altLang="ja-JP" sz="2000" b="1" dirty="0">
              <a:latin typeface="Meiryo UI" panose="020B0604030504040204" pitchFamily="34" charset="-128"/>
              <a:ea typeface="Meiryo UI" panose="020B0604030504040204" pitchFamily="34" charset="-128"/>
            </a:endParaRPr>
          </a:p>
          <a:p>
            <a:r>
              <a:rPr lang="en-US" altLang="ja-JP" sz="2000" dirty="0" err="1">
                <a:latin typeface="Meiryo UI" panose="020B0604030504040204" pitchFamily="34" charset="-128"/>
                <a:ea typeface="Meiryo UI" panose="020B0604030504040204" pitchFamily="34" charset="-128"/>
              </a:rPr>
              <a:t>Kyotango</a:t>
            </a:r>
            <a:r>
              <a:rPr lang="en-US" altLang="ja-JP" sz="2000" dirty="0">
                <a:latin typeface="Meiryo UI" panose="020B0604030504040204" pitchFamily="34" charset="-128"/>
                <a:ea typeface="Meiryo UI" panose="020B0604030504040204" pitchFamily="34" charset="-128"/>
              </a:rPr>
              <a:t> Hack 2018</a:t>
            </a:r>
            <a:endParaRPr lang="ja-JP" altLang="en-US" sz="2000"/>
          </a:p>
        </p:txBody>
      </p:sp>
      <p:sp>
        <p:nvSpPr>
          <p:cNvPr id="10" name="テキスト ボックス 9">
            <a:extLst>
              <a:ext uri="{FF2B5EF4-FFF2-40B4-BE49-F238E27FC236}">
                <a16:creationId xmlns:a16="http://schemas.microsoft.com/office/drawing/2014/main" id="{4F85F35A-FE30-074F-AB20-F9B8CA7BE53F}"/>
              </a:ext>
            </a:extLst>
          </p:cNvPr>
          <p:cNvSpPr txBox="1"/>
          <p:nvPr/>
        </p:nvSpPr>
        <p:spPr>
          <a:xfrm>
            <a:off x="0" y="0"/>
            <a:ext cx="12192000" cy="523220"/>
          </a:xfrm>
          <a:prstGeom prst="rect">
            <a:avLst/>
          </a:prstGeom>
          <a:solidFill>
            <a:schemeClr val="accent5"/>
          </a:solidFill>
        </p:spPr>
        <p:txBody>
          <a:bodyPr wrap="square" rtlCol="0">
            <a:spAutoFit/>
          </a:bodyPr>
          <a:lstStyle/>
          <a:p>
            <a:r>
              <a:rPr kumimoji="1" lang="ja-JP" altLang="en-US" sz="2800" b="1">
                <a:solidFill>
                  <a:schemeClr val="bg1"/>
                </a:solidFill>
                <a:latin typeface="Meiryo UI" panose="020B0604030504040204" pitchFamily="34" charset="-128"/>
                <a:ea typeface="Meiryo UI" panose="020B0604030504040204" pitchFamily="34" charset="-128"/>
              </a:rPr>
              <a:t>京都府のオープンデータの今後の取り組み</a:t>
            </a:r>
            <a:endParaRPr kumimoji="1" lang="ja-JP" altLang="en-US" sz="2800" b="1"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122158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A292AF8E-9F5A-4446-BC97-BA8F1416CABF}"/>
              </a:ext>
            </a:extLst>
          </p:cNvPr>
          <p:cNvSpPr>
            <a:spLocks noGrp="1"/>
          </p:cNvSpPr>
          <p:nvPr>
            <p:ph type="body" sz="quarter" idx="14"/>
          </p:nvPr>
        </p:nvSpPr>
        <p:spPr>
          <a:xfrm>
            <a:off x="277285" y="612090"/>
            <a:ext cx="11637433" cy="784500"/>
          </a:xfrm>
        </p:spPr>
        <p:txBody>
          <a:bodyPr anchor="ctr">
            <a:normAutofit lnSpcReduction="10000"/>
          </a:bodyPr>
          <a:lstStyle/>
          <a:p>
            <a:pPr marL="457200" indent="-457200">
              <a:buFont typeface="+mj-ea"/>
              <a:buAutoNum type="circleNumDbPlain" startAt="3"/>
            </a:pPr>
            <a:r>
              <a:rPr lang="ja-JP" altLang="en-US" sz="2400" b="1">
                <a:latin typeface="Meiryo UI" panose="020B0604030504040204" pitchFamily="34" charset="-128"/>
                <a:ea typeface="Meiryo UI" panose="020B0604030504040204" pitchFamily="34" charset="-128"/>
              </a:rPr>
              <a:t>オープンデータ公開を通じた業務の効率化・標準化（例１）</a:t>
            </a:r>
            <a:endParaRPr kumimoji="1" lang="en-US" altLang="ja-JP" sz="2400" b="1" dirty="0">
              <a:latin typeface="Meiryo UI" panose="020B0604030504040204" pitchFamily="34" charset="-128"/>
              <a:ea typeface="Meiryo UI" panose="020B0604030504040204" pitchFamily="34" charset="-128"/>
            </a:endParaRPr>
          </a:p>
          <a:p>
            <a:r>
              <a:rPr lang="ja-JP" altLang="en-US">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オープンデータ公開のメリットは、自治体職員にも</a:t>
            </a:r>
          </a:p>
        </p:txBody>
      </p:sp>
      <p:sp>
        <p:nvSpPr>
          <p:cNvPr id="6" name="テキスト プレースホルダー 5">
            <a:extLst>
              <a:ext uri="{FF2B5EF4-FFF2-40B4-BE49-F238E27FC236}">
                <a16:creationId xmlns:a16="http://schemas.microsoft.com/office/drawing/2014/main" id="{C1DBDD0D-2B0D-6743-BE8B-6B1AE5064EC7}"/>
              </a:ext>
            </a:extLst>
          </p:cNvPr>
          <p:cNvSpPr>
            <a:spLocks noGrp="1"/>
          </p:cNvSpPr>
          <p:nvPr>
            <p:ph type="body" sz="quarter" idx="15"/>
          </p:nvPr>
        </p:nvSpPr>
        <p:spPr>
          <a:xfrm>
            <a:off x="277285" y="1496324"/>
            <a:ext cx="11637434" cy="4926247"/>
          </a:xfrm>
        </p:spPr>
        <p:txBody>
          <a:bodyPr>
            <a:normAutofit/>
          </a:bodyPr>
          <a:lstStyle/>
          <a:p>
            <a:pPr>
              <a:spcBef>
                <a:spcPts val="2200"/>
              </a:spcBef>
            </a:pPr>
            <a:endParaRPr kumimoji="1" lang="en-US" altLang="ja-JP" sz="1000" b="1" dirty="0">
              <a:latin typeface="Meiryo UI" panose="020B0604030504040204" pitchFamily="34" charset="-128"/>
              <a:ea typeface="Meiryo UI" panose="020B0604030504040204" pitchFamily="34" charset="-128"/>
            </a:endParaRPr>
          </a:p>
          <a:p>
            <a:pPr>
              <a:spcBef>
                <a:spcPts val="0"/>
              </a:spcBef>
            </a:pPr>
            <a:endParaRPr kumimoji="1" lang="ja-JP" altLang="en-US" sz="2000" b="1">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F419ACE6-530B-FB45-8ABB-F9227C446702}"/>
              </a:ext>
            </a:extLst>
          </p:cNvPr>
          <p:cNvSpPr txBox="1"/>
          <p:nvPr/>
        </p:nvSpPr>
        <p:spPr>
          <a:xfrm>
            <a:off x="513128" y="1600253"/>
            <a:ext cx="4863832" cy="969496"/>
          </a:xfrm>
          <a:prstGeom prst="rect">
            <a:avLst/>
          </a:prstGeom>
          <a:noFill/>
        </p:spPr>
        <p:txBody>
          <a:bodyPr wrap="none" rtlCol="0">
            <a:spAutoFit/>
          </a:bodyPr>
          <a:lstStyle/>
          <a:p>
            <a:r>
              <a:rPr kumimoji="1" lang="ja-JP" altLang="en-US" sz="2800" b="1">
                <a:latin typeface="Meiryo UI" panose="020B0604030504040204" pitchFamily="34" charset="-128"/>
                <a:ea typeface="Meiryo UI" panose="020B0604030504040204" pitchFamily="34" charset="-128"/>
              </a:rPr>
              <a:t>地域の見える化と課題解決</a:t>
            </a:r>
            <a:endParaRPr kumimoji="1" lang="en-US" altLang="ja-JP" sz="2800" b="1" dirty="0">
              <a:latin typeface="Meiryo UI" panose="020B0604030504040204" pitchFamily="34" charset="-128"/>
              <a:ea typeface="Meiryo UI" panose="020B0604030504040204" pitchFamily="34" charset="-128"/>
            </a:endParaRPr>
          </a:p>
          <a:p>
            <a:pPr marL="342900" indent="-342900">
              <a:spcBef>
                <a:spcPts val="600"/>
              </a:spcBef>
              <a:buFont typeface="Arial" panose="020B0604020202020204" pitchFamily="34" charset="0"/>
              <a:buChar char="•"/>
            </a:pPr>
            <a:r>
              <a:rPr lang="ja-JP" altLang="en-US" sz="2400">
                <a:latin typeface="Meiryo UI" panose="020B0604030504040204" pitchFamily="34" charset="-128"/>
                <a:ea typeface="Meiryo UI" panose="020B0604030504040204" pitchFamily="34" charset="-128"/>
              </a:rPr>
              <a:t>オープンデータによる地域の見える化</a:t>
            </a:r>
            <a:endParaRPr lang="en-US" altLang="ja-JP" sz="2400" dirty="0">
              <a:latin typeface="Meiryo UI" panose="020B0604030504040204" pitchFamily="34" charset="-128"/>
              <a:ea typeface="Meiryo UI" panose="020B0604030504040204" pitchFamily="34" charset="-128"/>
            </a:endParaRPr>
          </a:p>
        </p:txBody>
      </p:sp>
      <p:sp>
        <p:nvSpPr>
          <p:cNvPr id="31" name="正方形/長方形 30">
            <a:extLst>
              <a:ext uri="{FF2B5EF4-FFF2-40B4-BE49-F238E27FC236}">
                <a16:creationId xmlns:a16="http://schemas.microsoft.com/office/drawing/2014/main" id="{F2CDA6CE-F79C-A34C-A788-22E5C7E40A23}"/>
              </a:ext>
            </a:extLst>
          </p:cNvPr>
          <p:cNvSpPr/>
          <p:nvPr/>
        </p:nvSpPr>
        <p:spPr>
          <a:xfrm>
            <a:off x="869036" y="2562546"/>
            <a:ext cx="2989921" cy="369332"/>
          </a:xfrm>
          <a:prstGeom prst="rect">
            <a:avLst/>
          </a:prstGeom>
        </p:spPr>
        <p:txBody>
          <a:bodyPr wrap="none">
            <a:spAutoFit/>
          </a:bodyPr>
          <a:lstStyle/>
          <a:p>
            <a:r>
              <a:rPr lang="ja-JP" altLang="en-US">
                <a:latin typeface="Meiryo UI" panose="020B0604030504040204" pitchFamily="34" charset="-128"/>
                <a:ea typeface="Meiryo UI" panose="020B0604030504040204" pitchFamily="34" charset="-128"/>
              </a:rPr>
              <a:t>オープンデータ「クマ目撃情報」</a:t>
            </a:r>
            <a:endParaRPr lang="ja-JP" altLang="en-US"/>
          </a:p>
        </p:txBody>
      </p:sp>
      <p:sp>
        <p:nvSpPr>
          <p:cNvPr id="34" name="テキスト ボックス 33">
            <a:extLst>
              <a:ext uri="{FF2B5EF4-FFF2-40B4-BE49-F238E27FC236}">
                <a16:creationId xmlns:a16="http://schemas.microsoft.com/office/drawing/2014/main" id="{D8A4EC7B-D01A-AD43-8916-E72690B77DF8}"/>
              </a:ext>
            </a:extLst>
          </p:cNvPr>
          <p:cNvSpPr txBox="1"/>
          <p:nvPr/>
        </p:nvSpPr>
        <p:spPr>
          <a:xfrm>
            <a:off x="0" y="0"/>
            <a:ext cx="12192000" cy="523220"/>
          </a:xfrm>
          <a:prstGeom prst="rect">
            <a:avLst/>
          </a:prstGeom>
          <a:solidFill>
            <a:schemeClr val="accent5"/>
          </a:solidFill>
        </p:spPr>
        <p:txBody>
          <a:bodyPr wrap="square" rtlCol="0">
            <a:spAutoFit/>
          </a:bodyPr>
          <a:lstStyle/>
          <a:p>
            <a:r>
              <a:rPr kumimoji="1" lang="ja-JP" altLang="en-US" sz="2800" b="1">
                <a:solidFill>
                  <a:schemeClr val="bg1"/>
                </a:solidFill>
                <a:latin typeface="Meiryo UI" panose="020B0604030504040204" pitchFamily="34" charset="-128"/>
                <a:ea typeface="Meiryo UI" panose="020B0604030504040204" pitchFamily="34" charset="-128"/>
              </a:rPr>
              <a:t>京都府のオープンデータの今後の取り組み</a:t>
            </a:r>
            <a:endParaRPr kumimoji="1" lang="ja-JP" altLang="en-US" sz="2800" b="1" dirty="0">
              <a:solidFill>
                <a:schemeClr val="bg1"/>
              </a:solidFill>
              <a:latin typeface="Meiryo UI" panose="020B0604030504040204" pitchFamily="34" charset="-128"/>
              <a:ea typeface="Meiryo UI" panose="020B0604030504040204" pitchFamily="34" charset="-128"/>
            </a:endParaRPr>
          </a:p>
        </p:txBody>
      </p:sp>
      <p:pic>
        <p:nvPicPr>
          <p:cNvPr id="19" name="図 18" descr="テキスト が含まれている画像&#10;&#10;&#10;&#10;自動的に生成された説明">
            <a:extLst>
              <a:ext uri="{FF2B5EF4-FFF2-40B4-BE49-F238E27FC236}">
                <a16:creationId xmlns:a16="http://schemas.microsoft.com/office/drawing/2014/main" id="{153ADC73-A311-8B4D-A009-F6E953CCFF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4261" y="2861779"/>
            <a:ext cx="3929395" cy="3421703"/>
          </a:xfrm>
          <a:prstGeom prst="rect">
            <a:avLst/>
          </a:prstGeom>
        </p:spPr>
      </p:pic>
      <p:pic>
        <p:nvPicPr>
          <p:cNvPr id="33" name="図 32" descr="スクリーンショット が含まれている画像&#10;&#10;&#10;&#10;自動的に生成された説明">
            <a:extLst>
              <a:ext uri="{FF2B5EF4-FFF2-40B4-BE49-F238E27FC236}">
                <a16:creationId xmlns:a16="http://schemas.microsoft.com/office/drawing/2014/main" id="{191AF733-1649-AE42-A088-7A486E9C1D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7558" y="1586376"/>
            <a:ext cx="6124735" cy="4829388"/>
          </a:xfrm>
          <a:prstGeom prst="rect">
            <a:avLst/>
          </a:prstGeom>
        </p:spPr>
      </p:pic>
      <p:sp>
        <p:nvSpPr>
          <p:cNvPr id="47" name="右矢印 46">
            <a:extLst>
              <a:ext uri="{FF2B5EF4-FFF2-40B4-BE49-F238E27FC236}">
                <a16:creationId xmlns:a16="http://schemas.microsoft.com/office/drawing/2014/main" id="{DB92FCAA-EA96-FD4C-AC2F-FF25E36C62C6}"/>
              </a:ext>
            </a:extLst>
          </p:cNvPr>
          <p:cNvSpPr/>
          <p:nvPr/>
        </p:nvSpPr>
        <p:spPr>
          <a:xfrm>
            <a:off x="4995781" y="4020082"/>
            <a:ext cx="782664" cy="658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0" name="図表 39">
            <a:extLst>
              <a:ext uri="{FF2B5EF4-FFF2-40B4-BE49-F238E27FC236}">
                <a16:creationId xmlns:a16="http://schemas.microsoft.com/office/drawing/2014/main" id="{2B0A91D0-2641-4648-A050-B46B6D22C3F5}"/>
              </a:ext>
            </a:extLst>
          </p:cNvPr>
          <p:cNvGraphicFramePr/>
          <p:nvPr>
            <p:extLst>
              <p:ext uri="{D42A27DB-BD31-4B8C-83A1-F6EECF244321}">
                <p14:modId xmlns:p14="http://schemas.microsoft.com/office/powerpoint/2010/main" val="2770501007"/>
              </p:ext>
            </p:extLst>
          </p:nvPr>
        </p:nvGraphicFramePr>
        <p:xfrm>
          <a:off x="6892258" y="3095443"/>
          <a:ext cx="3561348" cy="28559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2" name="正方形/長方形 41">
            <a:extLst>
              <a:ext uri="{FF2B5EF4-FFF2-40B4-BE49-F238E27FC236}">
                <a16:creationId xmlns:a16="http://schemas.microsoft.com/office/drawing/2014/main" id="{532A948E-3D52-3F44-813D-9BC560D4E0B9}"/>
              </a:ext>
            </a:extLst>
          </p:cNvPr>
          <p:cNvSpPr/>
          <p:nvPr/>
        </p:nvSpPr>
        <p:spPr>
          <a:xfrm>
            <a:off x="6790456" y="6161848"/>
            <a:ext cx="4137671" cy="253916"/>
          </a:xfrm>
          <a:prstGeom prst="rect">
            <a:avLst/>
          </a:prstGeom>
        </p:spPr>
        <p:txBody>
          <a:bodyPr wrap="none">
            <a:spAutoFit/>
          </a:bodyPr>
          <a:lstStyle/>
          <a:p>
            <a:r>
              <a:rPr lang="ja-JP" altLang="en-US" sz="1050">
                <a:latin typeface="Meiryo UI" panose="020B0604030504040204" pitchFamily="34" charset="-128"/>
                <a:ea typeface="Meiryo UI" panose="020B0604030504040204" pitchFamily="34" charset="-128"/>
              </a:rPr>
              <a:t>https://www.datastore.pref.kyoto.lg.jp/watch-out-for-bear/</a:t>
            </a:r>
          </a:p>
        </p:txBody>
      </p:sp>
    </p:spTree>
    <p:extLst>
      <p:ext uri="{BB962C8B-B14F-4D97-AF65-F5344CB8AC3E}">
        <p14:creationId xmlns:p14="http://schemas.microsoft.com/office/powerpoint/2010/main" val="3065195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A292AF8E-9F5A-4446-BC97-BA8F1416CABF}"/>
              </a:ext>
            </a:extLst>
          </p:cNvPr>
          <p:cNvSpPr>
            <a:spLocks noGrp="1"/>
          </p:cNvSpPr>
          <p:nvPr>
            <p:ph type="body" sz="quarter" idx="14"/>
          </p:nvPr>
        </p:nvSpPr>
        <p:spPr>
          <a:xfrm>
            <a:off x="277285" y="612090"/>
            <a:ext cx="11637433" cy="784500"/>
          </a:xfrm>
        </p:spPr>
        <p:txBody>
          <a:bodyPr anchor="ctr">
            <a:normAutofit lnSpcReduction="10000"/>
          </a:bodyPr>
          <a:lstStyle/>
          <a:p>
            <a:pPr marL="457200" indent="-457200">
              <a:buFont typeface="+mj-ea"/>
              <a:buAutoNum type="circleNumDbPlain" startAt="3"/>
            </a:pPr>
            <a:r>
              <a:rPr lang="ja-JP" altLang="en-US" sz="2400" b="1">
                <a:latin typeface="Meiryo UI" panose="020B0604030504040204" pitchFamily="34" charset="-128"/>
                <a:ea typeface="Meiryo UI" panose="020B0604030504040204" pitchFamily="34" charset="-128"/>
              </a:rPr>
              <a:t>オープンデータ公開を通じた業務の効率化・標準化（例２）</a:t>
            </a:r>
            <a:endParaRPr kumimoji="1" lang="en-US" altLang="ja-JP" sz="2400" b="1" dirty="0">
              <a:latin typeface="Meiryo UI" panose="020B0604030504040204" pitchFamily="34" charset="-128"/>
              <a:ea typeface="Meiryo UI" panose="020B0604030504040204" pitchFamily="34" charset="-128"/>
            </a:endParaRPr>
          </a:p>
          <a:p>
            <a:r>
              <a:rPr lang="ja-JP" altLang="en-US">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オープンデータ公開のメリットは、自治体職員にも</a:t>
            </a:r>
          </a:p>
        </p:txBody>
      </p:sp>
      <p:sp>
        <p:nvSpPr>
          <p:cNvPr id="6" name="テキスト プレースホルダー 5">
            <a:extLst>
              <a:ext uri="{FF2B5EF4-FFF2-40B4-BE49-F238E27FC236}">
                <a16:creationId xmlns:a16="http://schemas.microsoft.com/office/drawing/2014/main" id="{C1DBDD0D-2B0D-6743-BE8B-6B1AE5064EC7}"/>
              </a:ext>
            </a:extLst>
          </p:cNvPr>
          <p:cNvSpPr>
            <a:spLocks noGrp="1"/>
          </p:cNvSpPr>
          <p:nvPr>
            <p:ph type="body" sz="quarter" idx="15"/>
          </p:nvPr>
        </p:nvSpPr>
        <p:spPr>
          <a:xfrm>
            <a:off x="277285" y="1496324"/>
            <a:ext cx="11637434" cy="4926247"/>
          </a:xfrm>
        </p:spPr>
        <p:txBody>
          <a:bodyPr>
            <a:normAutofit/>
          </a:bodyPr>
          <a:lstStyle/>
          <a:p>
            <a:pPr>
              <a:spcBef>
                <a:spcPts val="2200"/>
              </a:spcBef>
            </a:pPr>
            <a:endParaRPr kumimoji="1" lang="en-US" altLang="ja-JP" sz="1000" b="1" dirty="0">
              <a:latin typeface="Meiryo UI" panose="020B0604030504040204" pitchFamily="34" charset="-128"/>
              <a:ea typeface="Meiryo UI" panose="020B0604030504040204" pitchFamily="34" charset="-128"/>
            </a:endParaRPr>
          </a:p>
          <a:p>
            <a:pPr>
              <a:spcBef>
                <a:spcPts val="0"/>
              </a:spcBef>
            </a:pPr>
            <a:endParaRPr kumimoji="1" lang="ja-JP" altLang="en-US" sz="2000" b="1"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CECFD260-F8A2-6A41-971A-65721A3086EF}"/>
              </a:ext>
            </a:extLst>
          </p:cNvPr>
          <p:cNvSpPr txBox="1"/>
          <p:nvPr/>
        </p:nvSpPr>
        <p:spPr>
          <a:xfrm>
            <a:off x="500220" y="1602920"/>
            <a:ext cx="5023170" cy="969496"/>
          </a:xfrm>
          <a:prstGeom prst="rect">
            <a:avLst/>
          </a:prstGeom>
          <a:noFill/>
        </p:spPr>
        <p:txBody>
          <a:bodyPr wrap="none" rtlCol="0">
            <a:spAutoFit/>
          </a:bodyPr>
          <a:lstStyle/>
          <a:p>
            <a:r>
              <a:rPr kumimoji="1" lang="ja-JP" altLang="en-US" sz="2800" b="1">
                <a:latin typeface="Meiryo UI" panose="020B0604030504040204" pitchFamily="34" charset="-128"/>
                <a:ea typeface="Meiryo UI" panose="020B0604030504040204" pitchFamily="34" charset="-128"/>
              </a:rPr>
              <a:t>業務の標準化</a:t>
            </a:r>
            <a:endParaRPr kumimoji="1" lang="en-US" altLang="ja-JP" sz="2800" b="1" dirty="0">
              <a:latin typeface="Meiryo UI" panose="020B0604030504040204" pitchFamily="34" charset="-128"/>
              <a:ea typeface="Meiryo UI" panose="020B0604030504040204" pitchFamily="34" charset="-128"/>
            </a:endParaRPr>
          </a:p>
          <a:p>
            <a:pPr marL="342900" indent="-342900">
              <a:spcBef>
                <a:spcPts val="600"/>
              </a:spcBef>
              <a:buFont typeface="Arial" panose="020B0604020202020204" pitchFamily="34" charset="0"/>
              <a:buChar char="•"/>
            </a:pPr>
            <a:r>
              <a:rPr lang="ja-JP" altLang="en-US" sz="2400">
                <a:latin typeface="Meiryo UI" panose="020B0604030504040204" pitchFamily="34" charset="-128"/>
                <a:ea typeface="Meiryo UI" panose="020B0604030504040204" pitchFamily="34" charset="-128"/>
              </a:rPr>
              <a:t>業務の自動化（</a:t>
            </a:r>
            <a:r>
              <a:rPr lang="en-US" altLang="ja-JP" sz="2400" dirty="0">
                <a:latin typeface="Meiryo UI" panose="020B0604030504040204" pitchFamily="34" charset="-128"/>
                <a:ea typeface="Meiryo UI" panose="020B0604030504040204" pitchFamily="34" charset="-128"/>
              </a:rPr>
              <a:t>RPA</a:t>
            </a:r>
            <a:r>
              <a:rPr lang="ja-JP" altLang="en-US" sz="2400">
                <a:latin typeface="Meiryo UI" panose="020B0604030504040204" pitchFamily="34" charset="-128"/>
                <a:ea typeface="Meiryo UI" panose="020B0604030504040204" pitchFamily="34" charset="-128"/>
              </a:rPr>
              <a:t>）や品質向上</a:t>
            </a:r>
            <a:endParaRPr kumimoji="1" lang="ja-JP" altLang="en-US" sz="2400">
              <a:latin typeface="Meiryo UI" panose="020B0604030504040204" pitchFamily="34" charset="-128"/>
              <a:ea typeface="Meiryo UI" panose="020B0604030504040204" pitchFamily="34" charset="-128"/>
            </a:endParaRPr>
          </a:p>
        </p:txBody>
      </p:sp>
      <p:sp>
        <p:nvSpPr>
          <p:cNvPr id="23" name="正方形/長方形 22">
            <a:extLst>
              <a:ext uri="{FF2B5EF4-FFF2-40B4-BE49-F238E27FC236}">
                <a16:creationId xmlns:a16="http://schemas.microsoft.com/office/drawing/2014/main" id="{635578DE-1A43-F347-B25A-08EAE170C188}"/>
              </a:ext>
            </a:extLst>
          </p:cNvPr>
          <p:cNvSpPr/>
          <p:nvPr/>
        </p:nvSpPr>
        <p:spPr>
          <a:xfrm>
            <a:off x="786235" y="2671240"/>
            <a:ext cx="984950" cy="369332"/>
          </a:xfrm>
          <a:prstGeom prst="rect">
            <a:avLst/>
          </a:prstGeom>
        </p:spPr>
        <p:txBody>
          <a:bodyPr wrap="none">
            <a:spAutoFit/>
          </a:bodyPr>
          <a:lstStyle/>
          <a:p>
            <a:r>
              <a:rPr lang="en-US" altLang="ja-JP" b="1" dirty="0">
                <a:latin typeface="Meiryo UI" panose="020B0604030504040204" pitchFamily="34" charset="-128"/>
                <a:ea typeface="Meiryo UI" panose="020B0604030504040204" pitchFamily="34" charset="-128"/>
              </a:rPr>
              <a:t>Before</a:t>
            </a:r>
            <a:endParaRPr lang="ja-JP" altLang="en-US" b="1"/>
          </a:p>
        </p:txBody>
      </p:sp>
      <p:sp>
        <p:nvSpPr>
          <p:cNvPr id="25" name="正方形/長方形 24">
            <a:extLst>
              <a:ext uri="{FF2B5EF4-FFF2-40B4-BE49-F238E27FC236}">
                <a16:creationId xmlns:a16="http://schemas.microsoft.com/office/drawing/2014/main" id="{2670C40D-C8FC-FD42-9978-B838312B6530}"/>
              </a:ext>
            </a:extLst>
          </p:cNvPr>
          <p:cNvSpPr/>
          <p:nvPr/>
        </p:nvSpPr>
        <p:spPr>
          <a:xfrm>
            <a:off x="786235" y="4497519"/>
            <a:ext cx="795667" cy="369332"/>
          </a:xfrm>
          <a:prstGeom prst="rect">
            <a:avLst/>
          </a:prstGeom>
        </p:spPr>
        <p:txBody>
          <a:bodyPr wrap="none">
            <a:spAutoFit/>
          </a:bodyPr>
          <a:lstStyle/>
          <a:p>
            <a:r>
              <a:rPr lang="en-US" altLang="ja-JP" b="1" dirty="0">
                <a:latin typeface="Meiryo UI" panose="020B0604030504040204" pitchFamily="34" charset="-128"/>
                <a:ea typeface="Meiryo UI" panose="020B0604030504040204" pitchFamily="34" charset="-128"/>
              </a:rPr>
              <a:t>After</a:t>
            </a:r>
            <a:endParaRPr lang="ja-JP" altLang="en-US" b="1"/>
          </a:p>
        </p:txBody>
      </p:sp>
      <p:pic>
        <p:nvPicPr>
          <p:cNvPr id="2052" name="Picture 4" descr="パソコンに熱中する人のイラスト（男性）">
            <a:extLst>
              <a:ext uri="{FF2B5EF4-FFF2-40B4-BE49-F238E27FC236}">
                <a16:creationId xmlns:a16="http://schemas.microsoft.com/office/drawing/2014/main" id="{4E51D7F7-0E78-6344-8DCA-56EE13222B6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913" y="3409180"/>
            <a:ext cx="1303383" cy="118607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サーバーのイラスト（1台）">
            <a:extLst>
              <a:ext uri="{FF2B5EF4-FFF2-40B4-BE49-F238E27FC236}">
                <a16:creationId xmlns:a16="http://schemas.microsoft.com/office/drawing/2014/main" id="{76F01119-3ED2-4E4F-A4B3-D3FF506DD4D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7696" y="3099616"/>
            <a:ext cx="1019718" cy="1206766"/>
          </a:xfrm>
          <a:prstGeom prst="rect">
            <a:avLst/>
          </a:prstGeom>
          <a:noFill/>
          <a:extLst>
            <a:ext uri="{909E8E84-426E-40DD-AFC4-6F175D3DCCD1}">
              <a14:hiddenFill xmlns:a14="http://schemas.microsoft.com/office/drawing/2010/main">
                <a:solidFill>
                  <a:srgbClr val="FFFFFF"/>
                </a:solidFill>
              </a14:hiddenFill>
            </a:ext>
          </a:extLst>
        </p:spPr>
      </p:pic>
      <p:sp>
        <p:nvSpPr>
          <p:cNvPr id="26" name="右矢印 25">
            <a:extLst>
              <a:ext uri="{FF2B5EF4-FFF2-40B4-BE49-F238E27FC236}">
                <a16:creationId xmlns:a16="http://schemas.microsoft.com/office/drawing/2014/main" id="{361ABBF6-5C59-B646-97DC-173E6F4788A4}"/>
              </a:ext>
            </a:extLst>
          </p:cNvPr>
          <p:cNvSpPr/>
          <p:nvPr/>
        </p:nvSpPr>
        <p:spPr>
          <a:xfrm>
            <a:off x="2065930" y="3537536"/>
            <a:ext cx="357051" cy="33092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右矢印 29">
            <a:extLst>
              <a:ext uri="{FF2B5EF4-FFF2-40B4-BE49-F238E27FC236}">
                <a16:creationId xmlns:a16="http://schemas.microsoft.com/office/drawing/2014/main" id="{A30FFDA6-B600-E543-A668-E22A17FD6309}"/>
              </a:ext>
            </a:extLst>
          </p:cNvPr>
          <p:cNvSpPr/>
          <p:nvPr/>
        </p:nvSpPr>
        <p:spPr>
          <a:xfrm>
            <a:off x="4132080" y="3537536"/>
            <a:ext cx="357051" cy="33092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58" name="Picture 10" descr="https://3.bp.blogspot.com/-5Wc6_wTSYuI/WxvJ5cwWfyI/AAAAAAABMlE/aaU1m2-yIDs61EJSIHobiLihtyOVuZijQCLcBGAs/s180/file_icon_text_csv.png">
            <a:extLst>
              <a:ext uri="{FF2B5EF4-FFF2-40B4-BE49-F238E27FC236}">
                <a16:creationId xmlns:a16="http://schemas.microsoft.com/office/drawing/2014/main" id="{15E85A7B-66F0-1C46-8EE2-078DF94303C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18913">
            <a:off x="2595260" y="2831016"/>
            <a:ext cx="534291" cy="62046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3.bp.blogspot.com/-5o2cwzzEJWI/Vz_w2t2PtXI/AAAAAAAA6uU/IOsMq7K2zjgOcldRuPmf09xXeQ2CnZTVACLcB/s400/document_syorui_pen.png">
            <a:extLst>
              <a:ext uri="{FF2B5EF4-FFF2-40B4-BE49-F238E27FC236}">
                <a16:creationId xmlns:a16="http://schemas.microsoft.com/office/drawing/2014/main" id="{3E76853A-80FE-A540-8800-03C670C63AD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985779">
            <a:off x="3565345" y="2882302"/>
            <a:ext cx="682082" cy="682082"/>
          </a:xfrm>
          <a:prstGeom prst="rect">
            <a:avLst/>
          </a:prstGeom>
          <a:noFill/>
          <a:extLst>
            <a:ext uri="{909E8E84-426E-40DD-AFC4-6F175D3DCCD1}">
              <a14:hiddenFill xmlns:a14="http://schemas.microsoft.com/office/drawing/2010/main">
                <a:solidFill>
                  <a:srgbClr val="FFFFFF"/>
                </a:solidFill>
              </a14:hiddenFill>
            </a:ext>
          </a:extLst>
        </p:spPr>
      </p:pic>
      <p:sp>
        <p:nvSpPr>
          <p:cNvPr id="27" name="上カーブ矢印 26">
            <a:extLst>
              <a:ext uri="{FF2B5EF4-FFF2-40B4-BE49-F238E27FC236}">
                <a16:creationId xmlns:a16="http://schemas.microsoft.com/office/drawing/2014/main" id="{FC8F59AA-DEAF-8344-802A-23B3FE62B940}"/>
              </a:ext>
            </a:extLst>
          </p:cNvPr>
          <p:cNvSpPr/>
          <p:nvPr/>
        </p:nvSpPr>
        <p:spPr>
          <a:xfrm>
            <a:off x="3046490" y="3302291"/>
            <a:ext cx="696685" cy="274955"/>
          </a:xfrm>
          <a:prstGeom prst="curvedUpArrow">
            <a:avLst>
              <a:gd name="adj1" fmla="val 43707"/>
              <a:gd name="adj2" fmla="val 89146"/>
              <a:gd name="adj3" fmla="val 25000"/>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上カーブ矢印 34">
            <a:extLst>
              <a:ext uri="{FF2B5EF4-FFF2-40B4-BE49-F238E27FC236}">
                <a16:creationId xmlns:a16="http://schemas.microsoft.com/office/drawing/2014/main" id="{69494883-3ADB-A843-A637-BCED31E5D98A}"/>
              </a:ext>
            </a:extLst>
          </p:cNvPr>
          <p:cNvSpPr/>
          <p:nvPr/>
        </p:nvSpPr>
        <p:spPr>
          <a:xfrm rot="10800000">
            <a:off x="2972117" y="2810298"/>
            <a:ext cx="696685" cy="274955"/>
          </a:xfrm>
          <a:prstGeom prst="curvedUpArrow">
            <a:avLst>
              <a:gd name="adj1" fmla="val 43707"/>
              <a:gd name="adj2" fmla="val 89146"/>
              <a:gd name="adj3" fmla="val 25000"/>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2062" name="Picture 14" descr="ウェブサイトのイラスト">
            <a:extLst>
              <a:ext uri="{FF2B5EF4-FFF2-40B4-BE49-F238E27FC236}">
                <a16:creationId xmlns:a16="http://schemas.microsoft.com/office/drawing/2014/main" id="{51A2DB4A-A254-034E-8652-67846ADE44C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02110" y="2985989"/>
            <a:ext cx="1096978" cy="113382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サーバーのイラスト（1台）">
            <a:extLst>
              <a:ext uri="{FF2B5EF4-FFF2-40B4-BE49-F238E27FC236}">
                <a16:creationId xmlns:a16="http://schemas.microsoft.com/office/drawing/2014/main" id="{15994FBB-3125-1B4B-949F-9F3B8CC958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7696" y="4915794"/>
            <a:ext cx="1019718" cy="1206766"/>
          </a:xfrm>
          <a:prstGeom prst="rect">
            <a:avLst/>
          </a:prstGeom>
          <a:noFill/>
          <a:extLst>
            <a:ext uri="{909E8E84-426E-40DD-AFC4-6F175D3DCCD1}">
              <a14:hiddenFill xmlns:a14="http://schemas.microsoft.com/office/drawing/2010/main">
                <a:solidFill>
                  <a:srgbClr val="FFFFFF"/>
                </a:solidFill>
              </a14:hiddenFill>
            </a:ext>
          </a:extLst>
        </p:spPr>
      </p:pic>
      <p:sp>
        <p:nvSpPr>
          <p:cNvPr id="38" name="右矢印 37">
            <a:extLst>
              <a:ext uri="{FF2B5EF4-FFF2-40B4-BE49-F238E27FC236}">
                <a16:creationId xmlns:a16="http://schemas.microsoft.com/office/drawing/2014/main" id="{5B6322F1-A007-E44B-8410-19955E73BB35}"/>
              </a:ext>
            </a:extLst>
          </p:cNvPr>
          <p:cNvSpPr/>
          <p:nvPr/>
        </p:nvSpPr>
        <p:spPr>
          <a:xfrm>
            <a:off x="2065930" y="5353714"/>
            <a:ext cx="357051" cy="33092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右矢印 38">
            <a:extLst>
              <a:ext uri="{FF2B5EF4-FFF2-40B4-BE49-F238E27FC236}">
                <a16:creationId xmlns:a16="http://schemas.microsoft.com/office/drawing/2014/main" id="{AA00AB01-61FC-B44F-8457-C32E96DDDFE0}"/>
              </a:ext>
            </a:extLst>
          </p:cNvPr>
          <p:cNvSpPr/>
          <p:nvPr/>
        </p:nvSpPr>
        <p:spPr>
          <a:xfrm>
            <a:off x="4132080" y="5353714"/>
            <a:ext cx="357051" cy="33092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 name="Picture 14" descr="ウェブサイトのイラスト">
            <a:extLst>
              <a:ext uri="{FF2B5EF4-FFF2-40B4-BE49-F238E27FC236}">
                <a16:creationId xmlns:a16="http://schemas.microsoft.com/office/drawing/2014/main" id="{E820E8EB-9C65-C647-9B3E-C143B8874AE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22318" y="4952263"/>
            <a:ext cx="1096978" cy="113382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パソコンを使ったプレゼンのイラスト（男性）">
            <a:extLst>
              <a:ext uri="{FF2B5EF4-FFF2-40B4-BE49-F238E27FC236}">
                <a16:creationId xmlns:a16="http://schemas.microsoft.com/office/drawing/2014/main" id="{D025E675-C216-6D45-A312-6D83185E6A1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27384" y="4909880"/>
            <a:ext cx="1276686" cy="127668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文書ファイルのイラスト">
            <a:extLst>
              <a:ext uri="{FF2B5EF4-FFF2-40B4-BE49-F238E27FC236}">
                <a16:creationId xmlns:a16="http://schemas.microsoft.com/office/drawing/2014/main" id="{D6FCE401-DD73-3849-8C72-5FA5FDB9548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34468">
            <a:off x="4893584" y="3449631"/>
            <a:ext cx="1132943" cy="1174034"/>
          </a:xfrm>
          <a:prstGeom prst="rect">
            <a:avLst/>
          </a:prstGeom>
          <a:noFill/>
          <a:extLst>
            <a:ext uri="{909E8E84-426E-40DD-AFC4-6F175D3DCCD1}">
              <a14:hiddenFill xmlns:a14="http://schemas.microsoft.com/office/drawing/2010/main">
                <a:solidFill>
                  <a:srgbClr val="FFFFFF"/>
                </a:solidFill>
              </a14:hiddenFill>
            </a:ext>
          </a:extLst>
        </p:spPr>
      </p:pic>
      <p:sp>
        <p:nvSpPr>
          <p:cNvPr id="29" name="正方形/長方形 28">
            <a:extLst>
              <a:ext uri="{FF2B5EF4-FFF2-40B4-BE49-F238E27FC236}">
                <a16:creationId xmlns:a16="http://schemas.microsoft.com/office/drawing/2014/main" id="{D0BE748E-5750-174D-A85C-A2FEC0C786EA}"/>
              </a:ext>
            </a:extLst>
          </p:cNvPr>
          <p:cNvSpPr/>
          <p:nvPr/>
        </p:nvSpPr>
        <p:spPr>
          <a:xfrm>
            <a:off x="6407176" y="2999215"/>
            <a:ext cx="5337126" cy="2923877"/>
          </a:xfrm>
          <a:prstGeom prst="rect">
            <a:avLst/>
          </a:prstGeom>
        </p:spPr>
        <p:txBody>
          <a:bodyPr wrap="square">
            <a:spAutoFit/>
          </a:bodyPr>
          <a:lstStyle/>
          <a:p>
            <a:r>
              <a:rPr lang="ja-JP" altLang="en-US" sz="2400" b="1" dirty="0">
                <a:latin typeface="Meiryo UI" panose="020B0604030504040204" pitchFamily="34" charset="-128"/>
                <a:ea typeface="Meiryo UI" panose="020B0604030504040204" pitchFamily="34" charset="-128"/>
              </a:rPr>
              <a:t>「オープンデータ・バイ・デザイン」</a:t>
            </a:r>
            <a:endParaRPr lang="en-US" altLang="ja-JP" sz="2000" dirty="0">
              <a:latin typeface="Meiryo UI" panose="020B0604030504040204" pitchFamily="34" charset="-128"/>
              <a:ea typeface="Meiryo UI" panose="020B0604030504040204" pitchFamily="34" charset="-128"/>
            </a:endParaRPr>
          </a:p>
          <a:p>
            <a:pPr marL="342900" indent="-342900">
              <a:spcBef>
                <a:spcPts val="600"/>
              </a:spcBef>
              <a:buFont typeface="Arial" panose="020B0604020202020204" pitchFamily="34" charset="0"/>
              <a:buChar char="•"/>
            </a:pPr>
            <a:r>
              <a:rPr lang="ja-JP" altLang="en-US" sz="2000" dirty="0">
                <a:latin typeface="Meiryo UI" panose="020B0604030504040204" pitchFamily="34" charset="-128"/>
                <a:ea typeface="Meiryo UI" panose="020B0604030504040204" pitchFamily="34" charset="-128"/>
              </a:rPr>
              <a:t>様式の見直しや新たな項目を追加するなどの業務改善を進めるものについて、そのフローの中に</a:t>
            </a:r>
            <a:r>
              <a:rPr lang="ja-JP" altLang="en-US" sz="2000" b="1" u="sng" dirty="0">
                <a:solidFill>
                  <a:srgbClr val="FF0000"/>
                </a:solidFill>
                <a:latin typeface="Meiryo UI" panose="020B0604030504040204" pitchFamily="34" charset="-128"/>
                <a:ea typeface="Meiryo UI" panose="020B0604030504040204" pitchFamily="34" charset="-128"/>
              </a:rPr>
              <a:t>オープンデータ化を前提としたプロセス・システム化ができないかを考える視点</a:t>
            </a:r>
            <a:r>
              <a:rPr lang="ja-JP" altLang="en-US" sz="2000" dirty="0">
                <a:latin typeface="Meiryo UI" panose="020B0604030504040204" pitchFamily="34" charset="-128"/>
                <a:ea typeface="Meiryo UI" panose="020B0604030504040204" pitchFamily="34" charset="-128"/>
              </a:rPr>
              <a:t>が必要</a:t>
            </a:r>
            <a:endParaRPr lang="en-US" altLang="ja-JP" sz="2000" dirty="0">
              <a:latin typeface="Meiryo UI" panose="020B0604030504040204" pitchFamily="34" charset="-128"/>
              <a:ea typeface="Meiryo UI" panose="020B0604030504040204" pitchFamily="34" charset="-128"/>
            </a:endParaRPr>
          </a:p>
          <a:p>
            <a:pPr marL="342900" indent="-342900">
              <a:spcBef>
                <a:spcPts val="1800"/>
              </a:spcBef>
              <a:buFont typeface="Meiryo UI" panose="020B0604030504040204" pitchFamily="50" charset="-128"/>
              <a:buChar char="※"/>
            </a:pPr>
            <a:r>
              <a:rPr lang="ja-JP" altLang="en-US" sz="2000" dirty="0">
                <a:latin typeface="Meiryo UI" panose="020B0604030504040204" pitchFamily="34" charset="-128"/>
                <a:ea typeface="Meiryo UI" panose="020B0604030504040204" pitchFamily="34" charset="-128"/>
              </a:rPr>
              <a:t>例えば、</a:t>
            </a:r>
            <a:r>
              <a:rPr lang="en-US" altLang="ja-JP" sz="2000" dirty="0">
                <a:latin typeface="Meiryo UI" panose="020B0604030504040204" pitchFamily="34" charset="-128"/>
                <a:ea typeface="Meiryo UI" panose="020B0604030504040204" pitchFamily="34" charset="-128"/>
              </a:rPr>
              <a:t>GIS</a:t>
            </a:r>
            <a:r>
              <a:rPr lang="ja-JP" altLang="en-US" sz="2000" dirty="0">
                <a:latin typeface="Meiryo UI" panose="020B0604030504040204" pitchFamily="34" charset="-128"/>
                <a:ea typeface="Meiryo UI" panose="020B0604030504040204" pitchFamily="34" charset="-128"/>
              </a:rPr>
              <a:t>データは、管理システム更新によりデータ入力（追加・更新）から</a:t>
            </a:r>
            <a:r>
              <a:rPr lang="ja-JP" altLang="en-US" sz="2000" b="1" u="sng" dirty="0">
                <a:solidFill>
                  <a:srgbClr val="FF0000"/>
                </a:solidFill>
                <a:latin typeface="Meiryo UI" panose="020B0604030504040204" pitchFamily="34" charset="-128"/>
                <a:ea typeface="Meiryo UI" panose="020B0604030504040204" pitchFamily="34" charset="-128"/>
              </a:rPr>
              <a:t>自動的にオープンデータとしても出力可能</a:t>
            </a:r>
            <a:r>
              <a:rPr lang="ja-JP" altLang="en-US" sz="2000" dirty="0">
                <a:latin typeface="Meiryo UI" panose="020B0604030504040204" pitchFamily="34" charset="-128"/>
                <a:ea typeface="Meiryo UI" panose="020B0604030504040204" pitchFamily="34" charset="-128"/>
              </a:rPr>
              <a:t>になる予定</a:t>
            </a:r>
            <a:endParaRPr lang="en-US" altLang="ja-JP" sz="2000" dirty="0">
              <a:latin typeface="Meiryo UI" panose="020B0604030504040204" pitchFamily="34" charset="-128"/>
              <a:ea typeface="Meiryo UI" panose="020B0604030504040204" pitchFamily="34" charset="-128"/>
            </a:endParaRPr>
          </a:p>
        </p:txBody>
      </p:sp>
      <p:sp>
        <p:nvSpPr>
          <p:cNvPr id="31" name="テキスト ボックス 30">
            <a:extLst>
              <a:ext uri="{FF2B5EF4-FFF2-40B4-BE49-F238E27FC236}">
                <a16:creationId xmlns:a16="http://schemas.microsoft.com/office/drawing/2014/main" id="{D2D9FB60-25A9-DB49-ACCE-E03BC2C4661C}"/>
              </a:ext>
            </a:extLst>
          </p:cNvPr>
          <p:cNvSpPr txBox="1"/>
          <p:nvPr/>
        </p:nvSpPr>
        <p:spPr>
          <a:xfrm>
            <a:off x="0" y="0"/>
            <a:ext cx="12192000" cy="523220"/>
          </a:xfrm>
          <a:prstGeom prst="rect">
            <a:avLst/>
          </a:prstGeom>
          <a:solidFill>
            <a:schemeClr val="accent5"/>
          </a:solidFill>
        </p:spPr>
        <p:txBody>
          <a:bodyPr wrap="square" rtlCol="0">
            <a:spAutoFit/>
          </a:bodyPr>
          <a:lstStyle/>
          <a:p>
            <a:r>
              <a:rPr kumimoji="1" lang="ja-JP" altLang="en-US" sz="2800" b="1">
                <a:solidFill>
                  <a:schemeClr val="bg1"/>
                </a:solidFill>
                <a:latin typeface="Meiryo UI" panose="020B0604030504040204" pitchFamily="34" charset="-128"/>
                <a:ea typeface="Meiryo UI" panose="020B0604030504040204" pitchFamily="34" charset="-128"/>
              </a:rPr>
              <a:t>京都府のオープンデータの今後の取り組み</a:t>
            </a:r>
            <a:endParaRPr kumimoji="1" lang="ja-JP" altLang="en-US" sz="2800" b="1" dirty="0">
              <a:solidFill>
                <a:schemeClr val="bg1"/>
              </a:solidFill>
              <a:latin typeface="Meiryo UI" panose="020B0604030504040204" pitchFamily="34" charset="-128"/>
              <a:ea typeface="Meiryo UI" panose="020B0604030504040204" pitchFamily="34" charset="-128"/>
            </a:endParaRPr>
          </a:p>
        </p:txBody>
      </p:sp>
      <p:sp>
        <p:nvSpPr>
          <p:cNvPr id="7" name="円形吹き出し 6">
            <a:extLst>
              <a:ext uri="{FF2B5EF4-FFF2-40B4-BE49-F238E27FC236}">
                <a16:creationId xmlns:a16="http://schemas.microsoft.com/office/drawing/2014/main" id="{1ECCD592-DD0C-7F45-AFF3-701009BEEEC7}"/>
              </a:ext>
            </a:extLst>
          </p:cNvPr>
          <p:cNvSpPr/>
          <p:nvPr/>
        </p:nvSpPr>
        <p:spPr>
          <a:xfrm>
            <a:off x="5702435" y="1902239"/>
            <a:ext cx="2203389" cy="892307"/>
          </a:xfrm>
          <a:prstGeom prst="wedgeEllipseCallout">
            <a:avLst>
              <a:gd name="adj1" fmla="val 31042"/>
              <a:gd name="adj2" fmla="val 66842"/>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Meiryo UI" panose="020B0604030504040204" pitchFamily="34" charset="-128"/>
                <a:ea typeface="Meiryo UI" panose="020B0604030504040204" pitchFamily="34" charset="-128"/>
              </a:rPr>
              <a:t>複数所属で同じようなデータを作成・管理しなくてよいフローに</a:t>
            </a:r>
          </a:p>
        </p:txBody>
      </p:sp>
      <p:sp>
        <p:nvSpPr>
          <p:cNvPr id="34" name="円形吹き出し 33">
            <a:extLst>
              <a:ext uri="{FF2B5EF4-FFF2-40B4-BE49-F238E27FC236}">
                <a16:creationId xmlns:a16="http://schemas.microsoft.com/office/drawing/2014/main" id="{3C7DC7D5-AE29-2542-B448-161FCD10B58C}"/>
              </a:ext>
            </a:extLst>
          </p:cNvPr>
          <p:cNvSpPr/>
          <p:nvPr/>
        </p:nvSpPr>
        <p:spPr>
          <a:xfrm>
            <a:off x="7629754" y="1909533"/>
            <a:ext cx="2277167" cy="892307"/>
          </a:xfrm>
          <a:prstGeom prst="wedgeEllipseCallout">
            <a:avLst>
              <a:gd name="adj1" fmla="val -27384"/>
              <a:gd name="adj2" fmla="val 71184"/>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Meiryo UI" panose="020B0604030504040204" pitchFamily="34" charset="-128"/>
                <a:ea typeface="Meiryo UI" panose="020B0604030504040204" pitchFamily="34" charset="-128"/>
              </a:rPr>
              <a:t>データ作成・収集時に様式・権利関係を整理</a:t>
            </a:r>
          </a:p>
        </p:txBody>
      </p:sp>
      <p:sp>
        <p:nvSpPr>
          <p:cNvPr id="33" name="円形吹き出し 32">
            <a:extLst>
              <a:ext uri="{FF2B5EF4-FFF2-40B4-BE49-F238E27FC236}">
                <a16:creationId xmlns:a16="http://schemas.microsoft.com/office/drawing/2014/main" id="{DA2FD85A-373F-CD42-8710-88F88855AA27}"/>
              </a:ext>
            </a:extLst>
          </p:cNvPr>
          <p:cNvSpPr/>
          <p:nvPr/>
        </p:nvSpPr>
        <p:spPr>
          <a:xfrm>
            <a:off x="9579661" y="1870939"/>
            <a:ext cx="2268000" cy="892307"/>
          </a:xfrm>
          <a:prstGeom prst="wedgeEllipseCallout">
            <a:avLst>
              <a:gd name="adj1" fmla="val -27384"/>
              <a:gd name="adj2" fmla="val 71184"/>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200" dirty="0">
                <a:solidFill>
                  <a:schemeClr val="tx1"/>
                </a:solidFill>
                <a:latin typeface="Meiryo UI" panose="020B0604030504040204" pitchFamily="34" charset="-128"/>
                <a:ea typeface="Meiryo UI" panose="020B0604030504040204" pitchFamily="34" charset="-128"/>
              </a:rPr>
              <a:t>管理しやすい</a:t>
            </a:r>
            <a:r>
              <a:rPr lang="ja-JP" altLang="en-US" sz="1200" dirty="0">
                <a:solidFill>
                  <a:schemeClr val="tx1"/>
                </a:solidFill>
                <a:latin typeface="Meiryo UI" panose="020B0604030504040204" pitchFamily="34" charset="-128"/>
                <a:ea typeface="Meiryo UI" panose="020B0604030504040204" pitchFamily="34" charset="-128"/>
              </a:rPr>
              <a:t>デジタル</a:t>
            </a:r>
            <a:r>
              <a:rPr kumimoji="1" lang="ja-JP" altLang="en-US" sz="1200" dirty="0">
                <a:solidFill>
                  <a:schemeClr val="tx1"/>
                </a:solidFill>
                <a:latin typeface="Meiryo UI" panose="020B0604030504040204" pitchFamily="34" charset="-128"/>
                <a:ea typeface="Meiryo UI" panose="020B0604030504040204" pitchFamily="34" charset="-128"/>
              </a:rPr>
              <a:t>化・データの使い方に慣れよう</a:t>
            </a:r>
          </a:p>
        </p:txBody>
      </p:sp>
    </p:spTree>
    <p:extLst>
      <p:ext uri="{BB962C8B-B14F-4D97-AF65-F5344CB8AC3E}">
        <p14:creationId xmlns:p14="http://schemas.microsoft.com/office/powerpoint/2010/main" val="326412461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545</Words>
  <Application>Microsoft Office PowerPoint</Application>
  <PresentationFormat>ワイド画面</PresentationFormat>
  <Paragraphs>83</Paragraphs>
  <Slides>7</Slides>
  <Notes>6</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7</vt:i4>
      </vt:variant>
    </vt:vector>
  </HeadingPairs>
  <TitlesOfParts>
    <vt:vector size="17" baseType="lpstr">
      <vt:lpstr>HG丸ｺﾞｼｯｸM-PRO</vt:lpstr>
      <vt:lpstr>Meiryo UI</vt:lpstr>
      <vt:lpstr>MS PGothic</vt:lpstr>
      <vt:lpstr>MS PGothic</vt:lpstr>
      <vt:lpstr>Meiryo</vt:lpstr>
      <vt:lpstr>Meiryo</vt:lpstr>
      <vt:lpstr>游ゴシック</vt:lpstr>
      <vt:lpstr>Arial</vt:lpstr>
      <vt:lpstr>Calibri</vt:lpstr>
      <vt:lpstr>Office テーマ</vt:lpstr>
      <vt:lpstr>京都府における 官民データ活用推進計画について 〜オープンデータ関連〜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2019-01-31T09:03:21Z</dcterms:created>
  <dcterms:modified xsi:type="dcterms:W3CDTF">2019-01-31T09:03:27Z</dcterms:modified>
</cp:coreProperties>
</file>