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sldIdLst>
    <p:sldId id="256" r:id="rId2"/>
    <p:sldId id="511" r:id="rId3"/>
    <p:sldId id="512" r:id="rId4"/>
    <p:sldId id="332" r:id="rId5"/>
    <p:sldId id="257" r:id="rId6"/>
    <p:sldId id="258" r:id="rId7"/>
    <p:sldId id="259" r:id="rId8"/>
    <p:sldId id="262" r:id="rId9"/>
    <p:sldId id="263" r:id="rId10"/>
    <p:sldId id="264" r:id="rId11"/>
    <p:sldId id="260" r:id="rId12"/>
    <p:sldId id="261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510" r:id="rId21"/>
    <p:sldId id="272" r:id="rId22"/>
    <p:sldId id="273" r:id="rId23"/>
    <p:sldId id="274" r:id="rId24"/>
    <p:sldId id="275" r:id="rId25"/>
    <p:sldId id="278" r:id="rId26"/>
    <p:sldId id="310" r:id="rId27"/>
    <p:sldId id="280" r:id="rId28"/>
    <p:sldId id="277" r:id="rId29"/>
    <p:sldId id="279" r:id="rId30"/>
    <p:sldId id="300" r:id="rId31"/>
    <p:sldId id="288" r:id="rId32"/>
    <p:sldId id="289" r:id="rId33"/>
    <p:sldId id="290" r:id="rId34"/>
    <p:sldId id="296" r:id="rId35"/>
    <p:sldId id="297" r:id="rId36"/>
    <p:sldId id="298" r:id="rId37"/>
    <p:sldId id="692" r:id="rId38"/>
    <p:sldId id="513" r:id="rId39"/>
    <p:sldId id="516" r:id="rId40"/>
    <p:sldId id="515" r:id="rId41"/>
    <p:sldId id="514" r:id="rId42"/>
    <p:sldId id="518" r:id="rId43"/>
    <p:sldId id="519" r:id="rId44"/>
    <p:sldId id="520" r:id="rId45"/>
    <p:sldId id="521" r:id="rId46"/>
    <p:sldId id="523" r:id="rId47"/>
    <p:sldId id="522" r:id="rId48"/>
    <p:sldId id="525" r:id="rId49"/>
    <p:sldId id="526" r:id="rId50"/>
    <p:sldId id="527" r:id="rId51"/>
    <p:sldId id="528" r:id="rId52"/>
    <p:sldId id="529" r:id="rId53"/>
    <p:sldId id="530" r:id="rId54"/>
    <p:sldId id="590" r:id="rId55"/>
    <p:sldId id="591" r:id="rId56"/>
    <p:sldId id="592" r:id="rId57"/>
    <p:sldId id="593" r:id="rId58"/>
    <p:sldId id="594" r:id="rId59"/>
    <p:sldId id="595" r:id="rId60"/>
    <p:sldId id="596" r:id="rId61"/>
    <p:sldId id="597" r:id="rId62"/>
    <p:sldId id="598" r:id="rId63"/>
    <p:sldId id="605" r:id="rId64"/>
    <p:sldId id="612" r:id="rId65"/>
    <p:sldId id="624" r:id="rId66"/>
    <p:sldId id="625" r:id="rId67"/>
    <p:sldId id="599" r:id="rId68"/>
    <p:sldId id="600" r:id="rId69"/>
    <p:sldId id="601" r:id="rId70"/>
    <p:sldId id="603" r:id="rId71"/>
    <p:sldId id="604" r:id="rId72"/>
    <p:sldId id="613" r:id="rId73"/>
    <p:sldId id="614" r:id="rId74"/>
    <p:sldId id="615" r:id="rId75"/>
    <p:sldId id="617" r:id="rId76"/>
    <p:sldId id="628" r:id="rId77"/>
    <p:sldId id="629" r:id="rId78"/>
    <p:sldId id="630" r:id="rId79"/>
    <p:sldId id="631" r:id="rId80"/>
    <p:sldId id="616" r:id="rId81"/>
    <p:sldId id="335" r:id="rId82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B9A99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145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13929-AFD9-4247-8C40-DDEFD044A08A}" type="datetimeFigureOut">
              <a:rPr kumimoji="1" lang="ja-JP" altLang="en-US" smtClean="0"/>
              <a:t>2019/3/18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C285D-E5FC-4B1B-BD28-7D45A7456192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13929-AFD9-4247-8C40-DDEFD044A08A}" type="datetimeFigureOut">
              <a:rPr kumimoji="1" lang="ja-JP" altLang="en-US" smtClean="0"/>
              <a:t>2019/3/18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C285D-E5FC-4B1B-BD28-7D45A7456192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13929-AFD9-4247-8C40-DDEFD044A08A}" type="datetimeFigureOut">
              <a:rPr kumimoji="1" lang="ja-JP" altLang="en-US" smtClean="0"/>
              <a:t>2019/3/18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C285D-E5FC-4B1B-BD28-7D45A7456192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13929-AFD9-4247-8C40-DDEFD044A08A}" type="datetimeFigureOut">
              <a:rPr kumimoji="1" lang="ja-JP" altLang="en-US" smtClean="0"/>
              <a:t>2019/3/18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C285D-E5FC-4B1B-BD28-7D45A7456192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13929-AFD9-4247-8C40-DDEFD044A08A}" type="datetimeFigureOut">
              <a:rPr kumimoji="1" lang="ja-JP" altLang="en-US" smtClean="0"/>
              <a:t>2019/3/18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C285D-E5FC-4B1B-BD28-7D45A7456192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13929-AFD9-4247-8C40-DDEFD044A08A}" type="datetimeFigureOut">
              <a:rPr kumimoji="1" lang="ja-JP" altLang="en-US" smtClean="0"/>
              <a:t>2019/3/18</a:t>
            </a:fld>
            <a:endParaRPr kumimoji="1"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C285D-E5FC-4B1B-BD28-7D45A7456192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13929-AFD9-4247-8C40-DDEFD044A08A}" type="datetimeFigureOut">
              <a:rPr kumimoji="1" lang="ja-JP" altLang="en-US" smtClean="0"/>
              <a:t>2019/3/18</a:t>
            </a:fld>
            <a:endParaRPr kumimoji="1" lang="ja-JP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C285D-E5FC-4B1B-BD28-7D45A7456192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13929-AFD9-4247-8C40-DDEFD044A08A}" type="datetimeFigureOut">
              <a:rPr kumimoji="1" lang="ja-JP" altLang="en-US" smtClean="0"/>
              <a:t>2019/3/18</a:t>
            </a:fld>
            <a:endParaRPr kumimoji="1" lang="ja-JP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C285D-E5FC-4B1B-BD28-7D45A7456192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13929-AFD9-4247-8C40-DDEFD044A08A}" type="datetimeFigureOut">
              <a:rPr kumimoji="1" lang="ja-JP" altLang="en-US" smtClean="0"/>
              <a:t>2019/3/18</a:t>
            </a:fld>
            <a:endParaRPr kumimoji="1" lang="ja-JP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C285D-E5FC-4B1B-BD28-7D45A7456192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13929-AFD9-4247-8C40-DDEFD044A08A}" type="datetimeFigureOut">
              <a:rPr kumimoji="1" lang="ja-JP" altLang="en-US" smtClean="0"/>
              <a:t>2019/3/18</a:t>
            </a:fld>
            <a:endParaRPr kumimoji="1"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C285D-E5FC-4B1B-BD28-7D45A7456192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dirty="0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13929-AFD9-4247-8C40-DDEFD044A08A}" type="datetimeFigureOut">
              <a:rPr kumimoji="1" lang="ja-JP" altLang="en-US" smtClean="0"/>
              <a:t>2019/3/18</a:t>
            </a:fld>
            <a:endParaRPr kumimoji="1"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C285D-E5FC-4B1B-BD28-7D45A7456192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fld id="{3D313929-AFD9-4247-8C40-DDEFD044A08A}" type="datetimeFigureOut">
              <a:rPr lang="ja-JP" altLang="en-US" smtClean="0"/>
              <a:t>2019/3/18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fld id="{DA5C285D-E5FC-4B1B-BD28-7D45A7456192}" type="slidenum">
              <a:rPr lang="ja-JP" altLang="en-US" smtClean="0"/>
              <a:t>‹#›</a:t>
            </a:fld>
            <a:endParaRPr lang="ja-JP" altLang="en-US" dirty="0"/>
          </a:p>
        </p:txBody>
      </p:sp>
      <p:pic>
        <p:nvPicPr>
          <p:cNvPr id="7" name="図 1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6583045"/>
            <a:ext cx="735965" cy="27622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メイリオ" panose="020B0604030504040204" pitchFamily="50" charset="-128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メイリオ" panose="020B0604030504040204" pitchFamily="50" charset="-128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メイリオ" panose="020B0604030504040204" pitchFamily="50" charset="-128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メイリオ" panose="020B0604030504040204" pitchFamily="50" charset="-128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メイリオ" panose="020B0604030504040204" pitchFamily="50" charset="-128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メイリオ" panose="020B0604030504040204" pitchFamily="50" charset="-12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0" y="1403798"/>
            <a:ext cx="9144000" cy="1880316"/>
          </a:xfr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北海道</a:t>
            </a:r>
            <a:r>
              <a:rPr kumimoji="1" lang="en-US" altLang="ja-JP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ICT</a:t>
            </a:r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利活用推進計画</a:t>
            </a:r>
            <a:r>
              <a:rPr lang="ja-JP" altLang="en-US" sz="40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と</a:t>
            </a:r>
            <a:br>
              <a:rPr lang="ja-JP" altLang="en-US" sz="40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</a:br>
            <a:r>
              <a:rPr lang="ja-JP" altLang="en-US" sz="40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北海道のオープンデータ</a:t>
            </a:r>
            <a:r>
              <a:rPr lang="ja-JP" altLang="en-US" sz="40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について</a:t>
            </a:r>
            <a:endParaRPr kumimoji="1" lang="ja-JP" altLang="en-US" sz="4000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390413"/>
          </a:xfrm>
        </p:spPr>
        <p:txBody>
          <a:bodyPr>
            <a:normAutofit lnSpcReduction="10000"/>
          </a:bodyPr>
          <a:lstStyle/>
          <a:p>
            <a:r>
              <a:rPr kumimoji="1" lang="ja-JP" altLang="en-US" dirty="0" smtClean="0"/>
              <a:t>北海道総合政策部情報統計局情報政策課</a:t>
            </a: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03" y="244699"/>
            <a:ext cx="8810167" cy="5968888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444319" y="2619762"/>
            <a:ext cx="8358387" cy="132343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ICT</a:t>
            </a:r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計画は</a:t>
            </a:r>
            <a:endParaRPr kumimoji="1" lang="en-US" altLang="ja-JP" sz="40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4000" b="1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道庁</a:t>
            </a:r>
            <a:r>
              <a:rPr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と</a:t>
            </a:r>
            <a:r>
              <a:rPr lang="ja-JP" altLang="en-US" sz="4000" b="1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道内市町村全体</a:t>
            </a:r>
            <a:r>
              <a:rPr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の計画</a:t>
            </a:r>
            <a:endParaRPr kumimoji="1" lang="ja-JP" altLang="en-US" sz="40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444319" y="2619762"/>
            <a:ext cx="83583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ICT</a:t>
            </a:r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計画には</a:t>
            </a:r>
            <a:endParaRPr kumimoji="1" lang="en-US" altLang="ja-JP" sz="40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何が書いてある？</a:t>
            </a:r>
            <a:endParaRPr kumimoji="1" lang="ja-JP" altLang="en-US" sz="40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381" y="3616413"/>
            <a:ext cx="3192619" cy="319261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482956" y="1563694"/>
            <a:ext cx="835838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kumimoji="1" lang="ja-JP" altLang="en-US" sz="24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北海道の「めざす姿」の実現に向けた</a:t>
            </a:r>
            <a:r>
              <a:rPr kumimoji="1" lang="en-US" altLang="ja-JP" sz="24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ICT</a:t>
            </a:r>
            <a:r>
              <a:rPr kumimoji="1" lang="ja-JP" altLang="en-US" sz="2400" b="1" dirty="0" err="1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の利</a:t>
            </a:r>
            <a:r>
              <a:rPr kumimoji="1" lang="ja-JP" altLang="en-US" sz="24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活用</a:t>
            </a:r>
            <a:endParaRPr kumimoji="1" lang="en-US" altLang="ja-JP" sz="24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lang="ja-JP" altLang="en-US" sz="24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基本的な</a:t>
            </a:r>
            <a:r>
              <a:rPr lang="ja-JP" altLang="en-US" sz="24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考え方</a:t>
            </a:r>
            <a:endParaRPr lang="en-US" altLang="ja-JP" sz="24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lang="ja-JP" altLang="en-US" sz="24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重点的</a:t>
            </a:r>
            <a:r>
              <a:rPr kumimoji="1" lang="ja-JP" altLang="en-US" sz="24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に</a:t>
            </a:r>
            <a:r>
              <a:rPr kumimoji="1" lang="ja-JP" altLang="en-US" sz="24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取り組む</a:t>
            </a:r>
            <a:r>
              <a:rPr kumimoji="1" lang="ja-JP" altLang="en-US" sz="24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施策</a:t>
            </a:r>
            <a:endParaRPr kumimoji="1" lang="en-US" altLang="ja-JP" sz="24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lang="en-US" altLang="ja-JP" sz="24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4</a:t>
            </a:r>
            <a:r>
              <a:rPr lang="ja-JP" altLang="en-US" sz="2400" b="1" dirty="0" err="1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つの</a:t>
            </a:r>
            <a:r>
              <a:rPr lang="ja-JP" altLang="en-US" sz="24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基本方針にかかる施策の展開</a:t>
            </a:r>
            <a:r>
              <a:rPr lang="ja-JP" altLang="en-US" sz="24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方向</a:t>
            </a:r>
            <a:endParaRPr lang="en-US" altLang="ja-JP" sz="24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kumimoji="1" lang="ja-JP" altLang="en-US" sz="24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計画推進</a:t>
            </a:r>
            <a:r>
              <a:rPr kumimoji="1" lang="ja-JP" altLang="en-US" sz="24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体制</a:t>
            </a:r>
            <a:endParaRPr kumimoji="1" lang="en-US" altLang="ja-JP" sz="24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965916" y="597779"/>
            <a:ext cx="68451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目次から</a:t>
            </a:r>
            <a:endParaRPr kumimoji="1" lang="ja-JP" altLang="en-US" sz="40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482956" y="1563694"/>
            <a:ext cx="835838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kumimoji="1" lang="ja-JP" altLang="en-US" sz="2400" b="1" dirty="0" smtClean="0">
                <a:solidFill>
                  <a:schemeClr val="bg1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北海道の「めざす姿」の実現に向けた</a:t>
            </a:r>
            <a:r>
              <a:rPr kumimoji="1" lang="en-US" altLang="ja-JP" sz="2400" b="1" dirty="0" smtClean="0">
                <a:solidFill>
                  <a:schemeClr val="bg1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ICT</a:t>
            </a:r>
            <a:r>
              <a:rPr kumimoji="1" lang="ja-JP" altLang="en-US" sz="2400" b="1" dirty="0" err="1" smtClean="0">
                <a:solidFill>
                  <a:schemeClr val="bg1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の利</a:t>
            </a:r>
            <a:r>
              <a:rPr kumimoji="1" lang="ja-JP" altLang="en-US" sz="2400" b="1" dirty="0" smtClean="0">
                <a:solidFill>
                  <a:schemeClr val="bg1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活用</a:t>
            </a:r>
            <a:endParaRPr kumimoji="1" lang="en-US" altLang="ja-JP" sz="2400" b="1" dirty="0" smtClean="0">
              <a:solidFill>
                <a:schemeClr val="bg1">
                  <a:lumMod val="7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lang="ja-JP" altLang="en-US" sz="2400" b="1" dirty="0">
                <a:solidFill>
                  <a:schemeClr val="bg1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基本的な</a:t>
            </a:r>
            <a:r>
              <a:rPr lang="ja-JP" altLang="en-US" sz="2400" b="1" dirty="0" smtClean="0">
                <a:solidFill>
                  <a:schemeClr val="bg1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考え方</a:t>
            </a:r>
            <a:endParaRPr lang="en-US" altLang="ja-JP" sz="2400" b="1" dirty="0" smtClean="0">
              <a:solidFill>
                <a:schemeClr val="bg1">
                  <a:lumMod val="7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lang="ja-JP" altLang="en-US" sz="24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重点的</a:t>
            </a:r>
            <a:r>
              <a:rPr kumimoji="1" lang="ja-JP" altLang="en-US" sz="24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に</a:t>
            </a:r>
            <a:r>
              <a:rPr kumimoji="1" lang="ja-JP" altLang="en-US" sz="24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取り組む</a:t>
            </a:r>
            <a:r>
              <a:rPr kumimoji="1" lang="ja-JP" altLang="en-US" sz="24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施策</a:t>
            </a:r>
            <a:endParaRPr kumimoji="1" lang="en-US" altLang="ja-JP" sz="24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lang="en-US" altLang="ja-JP" sz="2400" b="1" dirty="0">
                <a:solidFill>
                  <a:schemeClr val="bg1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4</a:t>
            </a:r>
            <a:r>
              <a:rPr lang="ja-JP" altLang="en-US" sz="2400" b="1" dirty="0" err="1">
                <a:solidFill>
                  <a:schemeClr val="bg1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つの</a:t>
            </a:r>
            <a:r>
              <a:rPr lang="ja-JP" altLang="en-US" sz="2400" b="1" dirty="0">
                <a:solidFill>
                  <a:schemeClr val="bg1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基本方針にかかる施策の展開</a:t>
            </a:r>
            <a:r>
              <a:rPr lang="ja-JP" altLang="en-US" sz="2400" b="1" dirty="0" smtClean="0">
                <a:solidFill>
                  <a:schemeClr val="bg1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方向</a:t>
            </a:r>
            <a:endParaRPr lang="en-US" altLang="ja-JP" sz="2400" b="1" dirty="0" smtClean="0">
              <a:solidFill>
                <a:schemeClr val="bg1">
                  <a:lumMod val="7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kumimoji="1" lang="ja-JP" altLang="en-US" sz="2400" b="1" dirty="0">
                <a:solidFill>
                  <a:schemeClr val="bg1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計画推進</a:t>
            </a:r>
            <a:r>
              <a:rPr kumimoji="1" lang="ja-JP" altLang="en-US" sz="2400" b="1" dirty="0" smtClean="0">
                <a:solidFill>
                  <a:schemeClr val="bg1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体制</a:t>
            </a:r>
            <a:endParaRPr kumimoji="1" lang="en-US" altLang="ja-JP" sz="2400" b="1" dirty="0" smtClean="0">
              <a:solidFill>
                <a:schemeClr val="bg1">
                  <a:lumMod val="7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965916" y="597779"/>
            <a:ext cx="68451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目次から</a:t>
            </a:r>
            <a:endParaRPr kumimoji="1" lang="ja-JP" altLang="en-US" sz="40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270456" y="1563694"/>
            <a:ext cx="857088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50000"/>
              </a:lnSpc>
              <a:buFont typeface="+mj-ea"/>
              <a:buAutoNum type="circleNumDbPlain"/>
            </a:pPr>
            <a:r>
              <a:rPr kumimoji="1" lang="en-US" altLang="ja-JP" sz="2400" b="1" dirty="0" err="1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IoT</a:t>
            </a:r>
            <a:r>
              <a:rPr kumimoji="1" lang="ja-JP" altLang="en-US" sz="2400" b="1" dirty="0" err="1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、</a:t>
            </a:r>
            <a:r>
              <a:rPr kumimoji="1" lang="ja-JP" altLang="en-US" sz="24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オープンデータ、ビッグデータ、</a:t>
            </a:r>
            <a:r>
              <a:rPr kumimoji="1" lang="en-US" altLang="ja-JP" sz="24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AI</a:t>
            </a:r>
            <a:r>
              <a:rPr kumimoji="1" lang="ja-JP" altLang="en-US" sz="24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等の活用推進</a:t>
            </a:r>
            <a:endParaRPr kumimoji="1" lang="en-US" altLang="ja-JP" sz="24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marL="742950" indent="-74295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sz="24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テレワークの</a:t>
            </a:r>
            <a:r>
              <a:rPr lang="ja-JP" altLang="en-US" sz="24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推進</a:t>
            </a:r>
            <a:endParaRPr lang="en-US" altLang="ja-JP" sz="24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marL="742950" indent="-742950">
              <a:lnSpc>
                <a:spcPct val="150000"/>
              </a:lnSpc>
              <a:buFont typeface="+mj-ea"/>
              <a:buAutoNum type="circleNumDbPlain"/>
            </a:pPr>
            <a:r>
              <a:rPr kumimoji="1" lang="ja-JP" altLang="en-US" sz="24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マイナンバー制度の円滑な運用等</a:t>
            </a:r>
            <a:endParaRPr kumimoji="1" lang="en-US" altLang="ja-JP" sz="24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marL="742950" indent="-74295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sz="24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情報通信基盤の維持・整備</a:t>
            </a:r>
            <a:endParaRPr lang="en-US" altLang="ja-JP" sz="24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marL="742950" indent="-742950">
              <a:lnSpc>
                <a:spcPct val="150000"/>
              </a:lnSpc>
              <a:buFont typeface="+mj-ea"/>
              <a:buAutoNum type="circleNumDbPlain"/>
            </a:pPr>
            <a:r>
              <a:rPr kumimoji="1" lang="ja-JP" altLang="en-US" sz="24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サイバーセキュリティ対策の推進</a:t>
            </a:r>
            <a:endParaRPr kumimoji="1" lang="en-US" altLang="ja-JP" sz="24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marL="742950" indent="-74295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sz="24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人材</a:t>
            </a:r>
            <a:r>
              <a:rPr lang="ja-JP" altLang="en-US" sz="24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育成・普及啓発（プログラミング教育、セキュリティ人材）</a:t>
            </a:r>
            <a:endParaRPr kumimoji="1" lang="en-US" altLang="ja-JP" sz="24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965916" y="597779"/>
            <a:ext cx="68451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３</a:t>
            </a:r>
            <a:r>
              <a:rPr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．重点的に取り組む施策</a:t>
            </a:r>
            <a:endParaRPr kumimoji="1" lang="ja-JP" altLang="en-US" sz="40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270456" y="1563694"/>
            <a:ext cx="857088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50000"/>
              </a:lnSpc>
              <a:buFont typeface="+mj-ea"/>
              <a:buAutoNum type="circleNumDbPlain"/>
            </a:pPr>
            <a:r>
              <a:rPr kumimoji="1" lang="en-US" altLang="ja-JP" sz="2400" b="1" dirty="0" err="1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IoT</a:t>
            </a:r>
            <a:r>
              <a:rPr kumimoji="1" lang="ja-JP" altLang="en-US" sz="2400" b="1" dirty="0" err="1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、</a:t>
            </a:r>
            <a:r>
              <a:rPr kumimoji="1" lang="ja-JP" altLang="en-US" sz="2400" b="1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オープンデータ</a:t>
            </a:r>
            <a:r>
              <a:rPr kumimoji="1" lang="ja-JP" altLang="en-US" sz="24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、ビッグデータ、</a:t>
            </a:r>
            <a:r>
              <a:rPr kumimoji="1" lang="en-US" altLang="ja-JP" sz="24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AI</a:t>
            </a:r>
            <a:r>
              <a:rPr kumimoji="1" lang="ja-JP" altLang="en-US" sz="24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等の活用推進</a:t>
            </a:r>
            <a:endParaRPr kumimoji="1" lang="en-US" altLang="ja-JP" sz="24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marL="742950" indent="-74295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sz="2400" b="1" dirty="0">
                <a:solidFill>
                  <a:schemeClr val="bg1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テレワークの</a:t>
            </a:r>
            <a:r>
              <a:rPr lang="ja-JP" altLang="en-US" sz="2400" b="1" dirty="0" smtClean="0">
                <a:solidFill>
                  <a:schemeClr val="bg1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推進</a:t>
            </a:r>
            <a:endParaRPr lang="en-US" altLang="ja-JP" sz="2400" b="1" dirty="0" smtClean="0">
              <a:solidFill>
                <a:schemeClr val="bg1">
                  <a:lumMod val="7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marL="742950" indent="-742950">
              <a:lnSpc>
                <a:spcPct val="150000"/>
              </a:lnSpc>
              <a:buFont typeface="+mj-ea"/>
              <a:buAutoNum type="circleNumDbPlain"/>
            </a:pPr>
            <a:r>
              <a:rPr kumimoji="1" lang="ja-JP" altLang="en-US" sz="2400" b="1" dirty="0" smtClean="0">
                <a:solidFill>
                  <a:schemeClr val="bg1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マイナンバー制度の円滑な運用等</a:t>
            </a:r>
            <a:endParaRPr kumimoji="1" lang="en-US" altLang="ja-JP" sz="2400" b="1" dirty="0" smtClean="0">
              <a:solidFill>
                <a:schemeClr val="bg1">
                  <a:lumMod val="7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marL="742950" indent="-74295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sz="2400" b="1" dirty="0" smtClean="0">
                <a:solidFill>
                  <a:schemeClr val="bg1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情報通信基盤の維持・整備</a:t>
            </a:r>
            <a:endParaRPr lang="en-US" altLang="ja-JP" sz="2400" b="1" dirty="0" smtClean="0">
              <a:solidFill>
                <a:schemeClr val="bg1">
                  <a:lumMod val="7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marL="742950" indent="-742950">
              <a:lnSpc>
                <a:spcPct val="150000"/>
              </a:lnSpc>
              <a:buFont typeface="+mj-ea"/>
              <a:buAutoNum type="circleNumDbPlain"/>
            </a:pPr>
            <a:r>
              <a:rPr kumimoji="1" lang="ja-JP" altLang="en-US" sz="2400" b="1" dirty="0" smtClean="0">
                <a:solidFill>
                  <a:schemeClr val="bg1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サイバーセキュリティ対策の推進</a:t>
            </a:r>
            <a:endParaRPr kumimoji="1" lang="en-US" altLang="ja-JP" sz="2400" b="1" dirty="0" smtClean="0">
              <a:solidFill>
                <a:schemeClr val="bg1">
                  <a:lumMod val="7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marL="742950" indent="-74295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sz="2400" b="1" dirty="0">
                <a:solidFill>
                  <a:schemeClr val="bg1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人材</a:t>
            </a:r>
            <a:r>
              <a:rPr lang="ja-JP" altLang="en-US" sz="2400" b="1" dirty="0" smtClean="0">
                <a:solidFill>
                  <a:schemeClr val="bg1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育成・普及啓発（プログラミング教育、セキュリティ人材）</a:t>
            </a:r>
            <a:endParaRPr kumimoji="1" lang="en-US" altLang="ja-JP" sz="2400" b="1" dirty="0" smtClean="0">
              <a:solidFill>
                <a:schemeClr val="bg1">
                  <a:lumMod val="7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965916" y="597779"/>
            <a:ext cx="68451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３</a:t>
            </a:r>
            <a:r>
              <a:rPr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．重点的に取り組む施策</a:t>
            </a:r>
            <a:endParaRPr kumimoji="1" lang="ja-JP" altLang="en-US" sz="40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367046" y="2336427"/>
            <a:ext cx="83583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オープンデータは</a:t>
            </a:r>
            <a:endParaRPr kumimoji="1" lang="en-US" altLang="ja-JP" sz="40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一番に取り組むべきこと！</a:t>
            </a:r>
            <a:endParaRPr kumimoji="1" lang="ja-JP" altLang="en-US" sz="40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2141" y="3768412"/>
            <a:ext cx="3089588" cy="308958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0" y="193183"/>
            <a:ext cx="9143999" cy="58477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官民データ活用推進基本法</a:t>
            </a:r>
            <a:endParaRPr kumimoji="1" lang="ja-JP" altLang="en-US" sz="32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792049" y="1120463"/>
            <a:ext cx="75598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60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第</a:t>
            </a:r>
            <a:r>
              <a:rPr lang="en-US" altLang="ja-JP" sz="60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11</a:t>
            </a:r>
            <a:r>
              <a:rPr kumimoji="1" lang="ja-JP" altLang="en-US" sz="60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条</a:t>
            </a:r>
            <a:endParaRPr kumimoji="1" lang="ja-JP" altLang="en-US" sz="600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92804" y="2478631"/>
            <a:ext cx="835838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国及び地方公共団体は、</a:t>
            </a:r>
            <a:r>
              <a:rPr kumimoji="1" lang="ja-JP" altLang="en-US" sz="3200" b="1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自ら保有する官民データ</a:t>
            </a:r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について、個人及び法人の権利利益、国の安全が害されることがないようにしつつ、</a:t>
            </a:r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国民がインターネット</a:t>
            </a:r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その他の高度情報通信ネットワークを通じて</a:t>
            </a:r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容易に利用できるよう、必要な措置を講ずるものとする</a:t>
            </a:r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。</a:t>
            </a:r>
            <a:endParaRPr kumimoji="1" lang="ja-JP" altLang="en-US" sz="320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431440" y="1769756"/>
            <a:ext cx="835838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行政のデータは</a:t>
            </a:r>
            <a:endParaRPr kumimoji="1" lang="en-US" altLang="ja-JP" sz="40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kumimoji="1" lang="ja-JP" altLang="en-US" sz="4000" b="1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基本</a:t>
            </a:r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オープンデータ！</a:t>
            </a:r>
            <a:endParaRPr kumimoji="1" lang="en-US" altLang="ja-JP" sz="40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インターネットで容易に</a:t>
            </a:r>
            <a:endParaRPr lang="en-US" altLang="ja-JP" sz="40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kumimoji="1" lang="ja-JP" altLang="en-US" sz="40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入手できるよう</a:t>
            </a:r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にしなければ</a:t>
            </a:r>
            <a:endParaRPr kumimoji="1" lang="en-US" altLang="ja-JP" sz="40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いけません！</a:t>
            </a:r>
            <a:endParaRPr kumimoji="1" lang="ja-JP" altLang="en-US" sz="40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2330" y="4016330"/>
            <a:ext cx="2841670" cy="284167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482955" y="2812945"/>
            <a:ext cx="83583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法律で義務化されています</a:t>
            </a:r>
            <a:endParaRPr kumimoji="1" lang="ja-JP" altLang="en-US" sz="4000" b="1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3657" y="3906860"/>
            <a:ext cx="2828791" cy="282879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ボックス 6"/>
          <p:cNvSpPr txBox="1"/>
          <p:nvPr/>
        </p:nvSpPr>
        <p:spPr>
          <a:xfrm>
            <a:off x="0" y="2118900"/>
            <a:ext cx="9144000" cy="26206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都道府県は法律で、</a:t>
            </a:r>
          </a:p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「</a:t>
            </a:r>
            <a:r>
              <a:rPr kumimoji="1" lang="ja-JP" altLang="en-US" sz="4000" b="1" dirty="0" smtClean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官民データ活用推進計画</a:t>
            </a:r>
            <a:r>
              <a:rPr kumimoji="1" lang="ja-JP" altLang="en-US" sz="4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」</a:t>
            </a:r>
          </a:p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をたてなければいけないと</a:t>
            </a:r>
          </a:p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定められています</a:t>
            </a:r>
          </a:p>
        </p:txBody>
      </p:sp>
      <p:sp>
        <p:nvSpPr>
          <p:cNvPr id="4" name="テキストボックス 3"/>
          <p:cNvSpPr txBox="1"/>
          <p:nvPr/>
        </p:nvSpPr>
        <p:spPr>
          <a:xfrm>
            <a:off x="2654300" y="1014730"/>
            <a:ext cx="3535680" cy="8616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ja-JP" altLang="en-US" sz="4400" b="1" dirty="0" smtClean="0">
                <a:solidFill>
                  <a:schemeClr val="accent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  <a:sym typeface="+mn-ea"/>
              </a:rPr>
              <a:t>＜はじめに＞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482955" y="2812945"/>
            <a:ext cx="8358387" cy="791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法律は守りましょう！</a:t>
            </a:r>
          </a:p>
        </p:txBody>
      </p:sp>
      <p:pic>
        <p:nvPicPr>
          <p:cNvPr id="2" name="図形 1" descr="プレゼン1"/>
          <p:cNvPicPr>
            <a:picLocks noChangeAspect="1"/>
          </p:cNvPicPr>
          <p:nvPr/>
        </p:nvPicPr>
        <p:blipFill>
          <a:blip r:embed="rId2">
            <a:grayscl/>
            <a:lum bright="70000" contrast="-70000"/>
          </a:blip>
          <a:stretch>
            <a:fillRect/>
          </a:stretch>
        </p:blipFill>
        <p:spPr>
          <a:xfrm flipH="1">
            <a:off x="6172200" y="3841750"/>
            <a:ext cx="3175000" cy="3175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392803" y="2284912"/>
            <a:ext cx="83583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8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目標</a:t>
            </a:r>
            <a:endParaRPr kumimoji="1" lang="ja-JP" altLang="en-US" sz="48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8039" y="3890086"/>
            <a:ext cx="2967914" cy="296791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392802" y="1795515"/>
            <a:ext cx="835838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ICT</a:t>
            </a:r>
            <a:r>
              <a:rPr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計画では</a:t>
            </a:r>
            <a:endParaRPr lang="en-US" altLang="ja-JP" sz="40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en-US" altLang="ja-JP" sz="4000" b="1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2020</a:t>
            </a:r>
            <a:r>
              <a:rPr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年までに</a:t>
            </a:r>
            <a:endParaRPr lang="en-US" altLang="ja-JP" sz="40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kumimoji="1" lang="ja-JP" altLang="en-US" sz="40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道内</a:t>
            </a:r>
            <a:r>
              <a:rPr kumimoji="1" lang="ja-JP" altLang="en-US" sz="4000" b="1" dirty="0">
                <a:solidFill>
                  <a:schemeClr val="accent5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全ての市町村</a:t>
            </a:r>
            <a:r>
              <a:rPr kumimoji="1" lang="ja-JP" altLang="en-US" sz="40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に</a:t>
            </a:r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おいて</a:t>
            </a:r>
            <a:endParaRPr kumimoji="1" lang="en-US" altLang="ja-JP" sz="40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40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オープンデータ</a:t>
            </a:r>
            <a:r>
              <a:rPr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の</a:t>
            </a:r>
            <a:r>
              <a:rPr lang="ja-JP" altLang="en-US" sz="40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取組</a:t>
            </a:r>
            <a:r>
              <a:rPr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を進める！</a:t>
            </a:r>
            <a:endParaRPr kumimoji="1" lang="ja-JP" altLang="en-US" sz="40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03" y="244699"/>
            <a:ext cx="8810167" cy="5968888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444319" y="2619762"/>
            <a:ext cx="8358387" cy="1323439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ICT</a:t>
            </a:r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計画は</a:t>
            </a:r>
            <a:endParaRPr kumimoji="1" lang="en-US" altLang="ja-JP" sz="40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4000" b="1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道庁</a:t>
            </a:r>
            <a:r>
              <a:rPr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と</a:t>
            </a:r>
            <a:r>
              <a:rPr lang="ja-JP" altLang="en-US" sz="4000" b="1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道内市町村全体</a:t>
            </a:r>
            <a:r>
              <a:rPr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の計画</a:t>
            </a:r>
            <a:endParaRPr kumimoji="1" lang="ja-JP" altLang="en-US" sz="40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392802" y="103031"/>
            <a:ext cx="83583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目標</a:t>
            </a:r>
            <a:endParaRPr kumimoji="1" lang="ja-JP" altLang="en-US" sz="32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4937" y="837793"/>
            <a:ext cx="1574115" cy="1574115"/>
          </a:xfrm>
          <a:prstGeom prst="rect">
            <a:avLst/>
          </a:prstGeom>
        </p:spPr>
      </p:pic>
      <p:sp>
        <p:nvSpPr>
          <p:cNvPr id="2" name="フリーフォーム 1"/>
          <p:cNvSpPr/>
          <p:nvPr/>
        </p:nvSpPr>
        <p:spPr>
          <a:xfrm>
            <a:off x="450761" y="2369713"/>
            <a:ext cx="8474298" cy="4237149"/>
          </a:xfrm>
          <a:custGeom>
            <a:avLst/>
            <a:gdLst>
              <a:gd name="connsiteX0" fmla="*/ 3657600 w 8474298"/>
              <a:gd name="connsiteY0" fmla="*/ 0 h 4237149"/>
              <a:gd name="connsiteX1" fmla="*/ 0 w 8474298"/>
              <a:gd name="connsiteY1" fmla="*/ 4237149 h 4237149"/>
              <a:gd name="connsiteX2" fmla="*/ 8474298 w 8474298"/>
              <a:gd name="connsiteY2" fmla="*/ 4237149 h 4237149"/>
              <a:gd name="connsiteX3" fmla="*/ 4584878 w 8474298"/>
              <a:gd name="connsiteY3" fmla="*/ 12879 h 4237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74298" h="4237149">
                <a:moveTo>
                  <a:pt x="3657600" y="0"/>
                </a:moveTo>
                <a:lnTo>
                  <a:pt x="0" y="4237149"/>
                </a:lnTo>
                <a:lnTo>
                  <a:pt x="8474298" y="4237149"/>
                </a:lnTo>
                <a:lnTo>
                  <a:pt x="4584878" y="12879"/>
                </a:lnTo>
              </a:path>
            </a:pathLst>
          </a:cu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42863">
            <a:off x="6149503" y="3121244"/>
            <a:ext cx="1354159" cy="1354159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88321">
            <a:off x="5136510" y="2105063"/>
            <a:ext cx="1211270" cy="1211270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09554">
            <a:off x="1432378" y="3613314"/>
            <a:ext cx="1106786" cy="1106786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23703">
            <a:off x="218051" y="4823112"/>
            <a:ext cx="1607098" cy="1607098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23898" flipH="1">
            <a:off x="2749108" y="1977376"/>
            <a:ext cx="1379512" cy="1379512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951442">
            <a:off x="7332246" y="4260544"/>
            <a:ext cx="1371076" cy="1371076"/>
          </a:xfrm>
          <a:prstGeom prst="rect">
            <a:avLst/>
          </a:prstGeom>
        </p:spPr>
      </p:pic>
      <p:sp>
        <p:nvSpPr>
          <p:cNvPr id="11" name="テキスト ボックス 10"/>
          <p:cNvSpPr txBox="1"/>
          <p:nvPr/>
        </p:nvSpPr>
        <p:spPr>
          <a:xfrm>
            <a:off x="347147" y="4409262"/>
            <a:ext cx="835838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みんな</a:t>
            </a:r>
            <a:r>
              <a:rPr lang="ja-JP" altLang="en-US" sz="32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で協力して</a:t>
            </a:r>
            <a:endParaRPr lang="en-US" altLang="ja-JP" sz="3200" b="1" dirty="0" smtClean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32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目標</a:t>
            </a:r>
            <a:r>
              <a:rPr kumimoji="1" lang="ja-JP" altLang="en-US" sz="32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を目指しましょう</a:t>
            </a:r>
            <a:endParaRPr kumimoji="1" lang="ja-JP" altLang="en-US" sz="3200" b="1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0" y="2606884"/>
            <a:ext cx="9144000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 smtClean="0">
                <a:solidFill>
                  <a:schemeClr val="accent1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オープンデータデータの</a:t>
            </a:r>
            <a:endParaRPr kumimoji="1" lang="en-US" altLang="ja-JP" sz="4000" b="1" dirty="0" smtClean="0">
              <a:solidFill>
                <a:schemeClr val="accent1">
                  <a:lumMod val="7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kumimoji="1" lang="ja-JP" altLang="en-US" sz="4000" b="1" dirty="0" smtClean="0">
                <a:solidFill>
                  <a:schemeClr val="accent1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公開方法</a:t>
            </a:r>
            <a:endParaRPr kumimoji="1" lang="ja-JP" altLang="en-US" sz="4000" b="1" dirty="0">
              <a:solidFill>
                <a:schemeClr val="accent1">
                  <a:lumMod val="7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792047" y="2671279"/>
            <a:ext cx="772088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kumimoji="1" lang="ja-JP" altLang="en-US" sz="36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市町村のホームページ</a:t>
            </a:r>
            <a:endParaRPr kumimoji="1" lang="en-US" altLang="ja-JP" sz="36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lang="ja-JP" altLang="en-US" sz="36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北海道オープンデータポータル</a:t>
            </a:r>
            <a:endParaRPr lang="en-US" altLang="ja-JP" sz="36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kumimoji="1" lang="en-US" altLang="ja-JP" sz="3600" b="1" dirty="0" err="1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HODaP</a:t>
            </a:r>
            <a:endParaRPr kumimoji="1" lang="ja-JP" altLang="en-US" sz="36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689016" y="595634"/>
            <a:ext cx="77208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6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データの公開方法は、</a:t>
            </a:r>
            <a:endParaRPr kumimoji="1" lang="en-US" altLang="ja-JP" sz="36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kumimoji="1" lang="ja-JP" altLang="en-US" sz="36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市町村の状況によって選択できます</a:t>
            </a:r>
            <a:endParaRPr kumimoji="1" lang="ja-JP" altLang="en-US" sz="36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/>
        </p:nvSpPr>
        <p:spPr>
          <a:xfrm>
            <a:off x="0" y="2768958"/>
            <a:ext cx="9144000" cy="100455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北海道オープンデータポータル</a:t>
            </a:r>
            <a:endParaRPr kumimoji="1" lang="ja-JP" altLang="en-US" sz="36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392802" y="1795515"/>
            <a:ext cx="835838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2018</a:t>
            </a:r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年</a:t>
            </a:r>
            <a:r>
              <a:rPr kumimoji="1" lang="en-US" altLang="ja-JP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8</a:t>
            </a:r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月</a:t>
            </a:r>
            <a:endParaRPr kumimoji="1" lang="en-US" altLang="ja-JP" sz="40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40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北海道</a:t>
            </a:r>
            <a:r>
              <a:rPr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と道内市町村</a:t>
            </a:r>
            <a:endParaRPr lang="en-US" altLang="ja-JP" sz="40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（</a:t>
            </a:r>
            <a:r>
              <a:rPr lang="en-US" altLang="ja-JP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HARP</a:t>
            </a:r>
            <a:r>
              <a:rPr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参加団体</a:t>
            </a:r>
            <a:r>
              <a:rPr lang="en-US" altLang="ja-JP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120</a:t>
            </a:r>
            <a:r>
              <a:rPr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市町村）</a:t>
            </a:r>
            <a:endParaRPr lang="en-US" altLang="ja-JP" sz="40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が共同でデータを登録できる</a:t>
            </a:r>
            <a:endParaRPr lang="en-US" altLang="ja-JP" sz="40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40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ポータルサイト</a:t>
            </a:r>
            <a:r>
              <a:rPr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をオープン</a:t>
            </a:r>
            <a:endParaRPr kumimoji="1" lang="ja-JP" altLang="en-US" sz="40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91522"/>
            <a:ext cx="9144000" cy="567495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ボックス 6"/>
          <p:cNvSpPr txBox="1"/>
          <p:nvPr/>
        </p:nvSpPr>
        <p:spPr>
          <a:xfrm>
            <a:off x="0" y="2118900"/>
            <a:ext cx="9144000" cy="20110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私からは、</a:t>
            </a:r>
          </a:p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北海道の</a:t>
            </a:r>
            <a:r>
              <a:rPr kumimoji="1" lang="ja-JP" altLang="en-US" sz="4000" b="1" dirty="0" smtClean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計画</a:t>
            </a:r>
            <a:r>
              <a:rPr kumimoji="1" lang="ja-JP" altLang="en-US" sz="4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と</a:t>
            </a:r>
            <a:r>
              <a:rPr kumimoji="1" lang="ja-JP" altLang="en-US" sz="4000" b="1" dirty="0" smtClean="0">
                <a:solidFill>
                  <a:schemeClr val="accent5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オープンデータ</a:t>
            </a:r>
            <a:r>
              <a:rPr kumimoji="1" lang="ja-JP" altLang="en-US" sz="4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に</a:t>
            </a:r>
          </a:p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ついてお話します</a:t>
            </a:r>
          </a:p>
        </p:txBody>
      </p:sp>
      <p:sp>
        <p:nvSpPr>
          <p:cNvPr id="4" name="テキストボックス 3"/>
          <p:cNvSpPr txBox="1"/>
          <p:nvPr/>
        </p:nvSpPr>
        <p:spPr>
          <a:xfrm>
            <a:off x="2654300" y="1014730"/>
            <a:ext cx="3535680" cy="8616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ja-JP" altLang="en-US" sz="4400" b="1" dirty="0" smtClean="0">
                <a:solidFill>
                  <a:schemeClr val="accent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  <a:sym typeface="+mn-ea"/>
              </a:rPr>
              <a:t>＜はじめに＞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 2"/>
          <p:cNvGraphicFramePr>
            <a:graphicFrameLocks noGrp="1"/>
          </p:cNvGraphicFramePr>
          <p:nvPr/>
        </p:nvGraphicFramePr>
        <p:xfrm>
          <a:off x="207851" y="1577650"/>
          <a:ext cx="8720250" cy="335314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6717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50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634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メイリオ" panose="020B0604030504040204" pitchFamily="50" charset="-128"/>
                        </a:rPr>
                        <a:t>項目</a:t>
                      </a:r>
                      <a:endParaRPr kumimoji="1" lang="ja-JP" altLang="en-US" sz="160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メイリオ" panose="020B0604030504040204" pitchFamily="50" charset="-128"/>
                        </a:rPr>
                        <a:t>内容</a:t>
                      </a:r>
                      <a:endParaRPr kumimoji="1" lang="ja-JP" altLang="en-US" sz="160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メイリオ" panose="020B0604030504040204" pitchFamily="50" charset="-128"/>
                        </a:rPr>
                        <a:t>備考</a:t>
                      </a:r>
                      <a:endParaRPr kumimoji="1" lang="ja-JP" altLang="en-US" sz="160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2263">
                <a:tc>
                  <a:txBody>
                    <a:bodyPr/>
                    <a:lstStyle/>
                    <a:p>
                      <a:r>
                        <a:rPr kumimoji="1" lang="ja-JP" altLang="en-US" sz="16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メイリオ" panose="020B0604030504040204" pitchFamily="50" charset="-128"/>
                        </a:rPr>
                        <a:t>ＵＲＬ</a:t>
                      </a:r>
                      <a:endParaRPr kumimoji="1" lang="ja-JP" altLang="en-US" sz="160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ja-JP" sz="16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メイリオ" panose="020B0604030504040204" pitchFamily="50" charset="-128"/>
                        </a:rPr>
                        <a:t>https://wwwharp.lg.jp/opendata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2263">
                <a:tc>
                  <a:txBody>
                    <a:bodyPr/>
                    <a:lstStyle/>
                    <a:p>
                      <a:r>
                        <a:rPr kumimoji="1" lang="ja-JP" altLang="en-US" sz="16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メイリオ" panose="020B0604030504040204" pitchFamily="50" charset="-128"/>
                        </a:rPr>
                        <a:t>パッケージ</a:t>
                      </a:r>
                      <a:endParaRPr kumimoji="1" lang="ja-JP" altLang="en-US" sz="160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メイリオ" panose="020B0604030504040204" pitchFamily="50" charset="-128"/>
                        </a:rPr>
                        <a:t>SHIRASAGI</a:t>
                      </a:r>
                      <a:endParaRPr kumimoji="1" lang="ja-JP" altLang="en-US" sz="160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16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メイリオ" panose="020B0604030504040204" pitchFamily="50" charset="-128"/>
                        </a:rPr>
                        <a:t>オープンソース</a:t>
                      </a:r>
                      <a:r>
                        <a:rPr kumimoji="1" lang="en-US" altLang="ja-JP" sz="16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メイリオ" panose="020B0604030504040204" pitchFamily="50" charset="-128"/>
                        </a:rPr>
                        <a:t>CMS</a:t>
                      </a:r>
                      <a:r>
                        <a:rPr kumimoji="1" lang="ja-JP" altLang="en-US" sz="16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メイリオ" panose="020B0604030504040204" pitchFamily="50" charset="-128"/>
                        </a:rPr>
                        <a:t>ソフトウエア</a:t>
                      </a:r>
                      <a:endParaRPr kumimoji="1" lang="ja-JP" altLang="en-US" sz="160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61953">
                <a:tc>
                  <a:txBody>
                    <a:bodyPr/>
                    <a:lstStyle/>
                    <a:p>
                      <a:r>
                        <a:rPr kumimoji="1" lang="ja-JP" altLang="en-US" sz="16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メイリオ" panose="020B0604030504040204" pitchFamily="50" charset="-128"/>
                        </a:rPr>
                        <a:t>主な機能</a:t>
                      </a:r>
                      <a:endParaRPr kumimoji="1" lang="ja-JP" altLang="en-US" sz="160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16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メイリオ" panose="020B0604030504040204" pitchFamily="50" charset="-128"/>
                        </a:rPr>
                        <a:t>・データカタログ</a:t>
                      </a:r>
                      <a:endParaRPr kumimoji="1" lang="en-US" altLang="ja-JP" sz="1600" dirty="0" smtClean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メイリオ" panose="020B0604030504040204" pitchFamily="50" charset="-128"/>
                      </a:endParaRPr>
                    </a:p>
                    <a:p>
                      <a:r>
                        <a:rPr kumimoji="1" lang="ja-JP" altLang="en-US" sz="16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メイリオ" panose="020B0604030504040204" pitchFamily="50" charset="-128"/>
                        </a:rPr>
                        <a:t>・外部へのリンク</a:t>
                      </a:r>
                      <a:endParaRPr kumimoji="1" lang="en-US" altLang="ja-JP" sz="1600" dirty="0" smtClean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メイリオ" panose="020B0604030504040204" pitchFamily="50" charset="-128"/>
                      </a:endParaRPr>
                    </a:p>
                    <a:p>
                      <a:r>
                        <a:rPr kumimoji="1" lang="ja-JP" altLang="en-US" sz="16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メイリオ" panose="020B0604030504040204" pitchFamily="50" charset="-128"/>
                        </a:rPr>
                        <a:t>・おしらせ</a:t>
                      </a:r>
                      <a:endParaRPr kumimoji="1" lang="ja-JP" altLang="en-US" sz="160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2263">
                <a:tc>
                  <a:txBody>
                    <a:bodyPr/>
                    <a:lstStyle/>
                    <a:p>
                      <a:r>
                        <a:rPr kumimoji="1" lang="ja-JP" altLang="en-US" sz="16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メイリオ" panose="020B0604030504040204" pitchFamily="50" charset="-128"/>
                        </a:rPr>
                        <a:t>データ保存容量</a:t>
                      </a:r>
                      <a:endParaRPr kumimoji="1" lang="ja-JP" altLang="en-US" sz="160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メイリオ" panose="020B0604030504040204" pitchFamily="50" charset="-128"/>
                        </a:rPr>
                        <a:t>30MB</a:t>
                      </a:r>
                      <a:r>
                        <a:rPr kumimoji="1" lang="ja-JP" altLang="en-US" sz="16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メイリオ" panose="020B0604030504040204" pitchFamily="50" charset="-128"/>
                        </a:rPr>
                        <a:t>／</a:t>
                      </a:r>
                      <a:r>
                        <a:rPr kumimoji="1" lang="en-US" altLang="ja-JP" sz="16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メイリオ" panose="020B0604030504040204" pitchFamily="50" charset="-128"/>
                        </a:rPr>
                        <a:t>1</a:t>
                      </a:r>
                      <a:r>
                        <a:rPr kumimoji="1" lang="ja-JP" altLang="en-US" sz="16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メイリオ" panose="020B0604030504040204" pitchFamily="50" charset="-128"/>
                        </a:rPr>
                        <a:t>自治体</a:t>
                      </a:r>
                      <a:endParaRPr kumimoji="1" lang="ja-JP" altLang="en-US" sz="160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16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メイリオ" panose="020B0604030504040204" pitchFamily="50" charset="-128"/>
                        </a:rPr>
                        <a:t>承認で保存容量の増加は可能</a:t>
                      </a:r>
                      <a:endParaRPr kumimoji="1" lang="en-US" altLang="ja-JP" sz="1600" dirty="0" smtClean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2263">
                <a:tc>
                  <a:txBody>
                    <a:bodyPr/>
                    <a:lstStyle/>
                    <a:p>
                      <a:r>
                        <a:rPr kumimoji="1" lang="ja-JP" altLang="en-US" sz="16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メイリオ" panose="020B0604030504040204" pitchFamily="50" charset="-128"/>
                        </a:rPr>
                        <a:t>利用規約</a:t>
                      </a:r>
                      <a:endParaRPr kumimoji="1" lang="ja-JP" altLang="en-US" sz="160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16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メイリオ" panose="020B0604030504040204" pitchFamily="50" charset="-128"/>
                        </a:rPr>
                        <a:t>あり</a:t>
                      </a:r>
                      <a:endParaRPr kumimoji="1" lang="ja-JP" altLang="en-US" sz="160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ja-JP" sz="16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メイリオ" panose="020B0604030504040204" pitchFamily="50" charset="-128"/>
                        </a:rPr>
                        <a:t>https://wwwharp.lg.jp/opendata</a:t>
                      </a:r>
                      <a:r>
                        <a:rPr kumimoji="1" lang="en-US" altLang="ja-JP" sz="16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メイリオ" panose="020B0604030504040204" pitchFamily="50" charset="-128"/>
                        </a:rPr>
                        <a:t>/terms.html</a:t>
                      </a:r>
                      <a:endParaRPr lang="en-US" altLang="ja-JP" sz="1600" dirty="0" smtClean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テキスト ボックス 3"/>
          <p:cNvSpPr txBox="1"/>
          <p:nvPr/>
        </p:nvSpPr>
        <p:spPr>
          <a:xfrm>
            <a:off x="207850" y="1208318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＜システム概要＞</a:t>
            </a:r>
            <a:endParaRPr kumimoji="1" lang="ja-JP" altLang="en-US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0452"/>
            <a:ext cx="9144000" cy="492053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テキスト ボックス 3"/>
          <p:cNvSpPr txBox="1"/>
          <p:nvPr/>
        </p:nvSpPr>
        <p:spPr>
          <a:xfrm>
            <a:off x="0" y="172778"/>
            <a:ext cx="91439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一つのデータセットに</a:t>
            </a:r>
            <a:endParaRPr kumimoji="1" lang="en-US" altLang="ja-JP" sz="32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複数のファイルを登録できます。</a:t>
            </a:r>
            <a:endParaRPr kumimoji="1" lang="en-US" altLang="ja-JP" sz="32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0" y="449936"/>
            <a:ext cx="9143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データの登録も簡単にできます</a:t>
            </a:r>
            <a:endParaRPr kumimoji="1" lang="en-US" altLang="ja-JP" sz="32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7151"/>
            <a:ext cx="9144000" cy="431885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1" y="220783"/>
            <a:ext cx="91439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利用規約もあるので、</a:t>
            </a:r>
            <a:endParaRPr kumimoji="1" lang="en-US" altLang="ja-JP" sz="32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個々で作成する必要もありません</a:t>
            </a:r>
            <a:endParaRPr kumimoji="1" lang="en-US" altLang="ja-JP" sz="32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491184"/>
            <a:ext cx="9144000" cy="459684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0" y="172778"/>
            <a:ext cx="91439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ダウンロード数が分かるので、</a:t>
            </a:r>
            <a:endParaRPr kumimoji="1" lang="en-US" altLang="ja-JP" sz="32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32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ニーズを</a:t>
            </a:r>
            <a:r>
              <a:rPr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つかみやすい</a:t>
            </a:r>
            <a:endParaRPr kumimoji="1" lang="en-US" altLang="ja-JP" sz="32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816911"/>
            <a:ext cx="9144000" cy="404842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角丸四角形 4"/>
          <p:cNvSpPr/>
          <p:nvPr/>
        </p:nvSpPr>
        <p:spPr>
          <a:xfrm>
            <a:off x="2021983" y="4353059"/>
            <a:ext cx="1030310" cy="39924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四角形吹き出し 5"/>
          <p:cNvSpPr/>
          <p:nvPr/>
        </p:nvSpPr>
        <p:spPr>
          <a:xfrm>
            <a:off x="3902298" y="5029199"/>
            <a:ext cx="3618963" cy="1139781"/>
          </a:xfrm>
          <a:prstGeom prst="wedgeRectCallout">
            <a:avLst>
              <a:gd name="adj1" fmla="val -74509"/>
              <a:gd name="adj2" fmla="val -88138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北海道の「道内医療機関名簿」</a:t>
            </a:r>
            <a:endParaRPr kumimoji="1" lang="en-US" altLang="ja-JP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kumimoji="1" lang="ja-JP" altLang="en-US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は</a:t>
            </a:r>
            <a:r>
              <a:rPr kumimoji="1" lang="en-US" altLang="ja-JP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3</a:t>
            </a:r>
            <a:r>
              <a:rPr kumimoji="1" lang="ja-JP" altLang="en-US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ヶ月で</a:t>
            </a:r>
            <a:r>
              <a:rPr kumimoji="1" lang="en-US" altLang="ja-JP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800</a:t>
            </a:r>
            <a:r>
              <a:rPr kumimoji="1" lang="ja-JP" altLang="en-US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以上の</a:t>
            </a:r>
            <a:endParaRPr kumimoji="1" lang="en-US" altLang="ja-JP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kumimoji="1" lang="ja-JP" altLang="en-US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ダウンロード数！</a:t>
            </a:r>
            <a:endParaRPr kumimoji="1" lang="ja-JP" altLang="en-US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5299"/>
            <a:ext cx="9144000" cy="409073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テキスト ボックス 3"/>
          <p:cNvSpPr txBox="1"/>
          <p:nvPr/>
        </p:nvSpPr>
        <p:spPr>
          <a:xfrm>
            <a:off x="0" y="172778"/>
            <a:ext cx="91439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ホームページへのリンクすることも</a:t>
            </a:r>
            <a:endParaRPr kumimoji="1" lang="en-US" altLang="ja-JP" sz="32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32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可能です</a:t>
            </a:r>
            <a:endParaRPr kumimoji="1" lang="en-US" altLang="ja-JP" sz="32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8" name="角丸四角形 7"/>
          <p:cNvSpPr/>
          <p:nvPr/>
        </p:nvSpPr>
        <p:spPr>
          <a:xfrm>
            <a:off x="206060" y="2910625"/>
            <a:ext cx="3528811" cy="28333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四角形吹き出し 9"/>
          <p:cNvSpPr/>
          <p:nvPr/>
        </p:nvSpPr>
        <p:spPr>
          <a:xfrm>
            <a:off x="3889420" y="4011768"/>
            <a:ext cx="2730322" cy="1139781"/>
          </a:xfrm>
          <a:prstGeom prst="wedgeRectCallout">
            <a:avLst>
              <a:gd name="adj1" fmla="val -87494"/>
              <a:gd name="adj2" fmla="val -305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リンクの場合は、</a:t>
            </a:r>
            <a:endParaRPr kumimoji="1" lang="en-US" altLang="ja-JP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ダウンロード数</a:t>
            </a:r>
            <a:r>
              <a:rPr lang="ja-JP" altLang="en-US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は</a:t>
            </a:r>
            <a:endParaRPr lang="en-US" altLang="ja-JP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カウント</a:t>
            </a:r>
            <a:r>
              <a:rPr lang="ja-JP" altLang="en-US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されません</a:t>
            </a:r>
            <a:endParaRPr kumimoji="1" lang="ja-JP" altLang="en-US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1" y="71005"/>
            <a:ext cx="91439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複数の市町村のデータが</a:t>
            </a:r>
            <a:endParaRPr kumimoji="1" lang="en-US" altLang="ja-JP" sz="32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32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一つの場所</a:t>
            </a:r>
            <a:r>
              <a:rPr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で</a:t>
            </a:r>
            <a:r>
              <a:rPr lang="ja-JP" altLang="en-US" sz="32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検索出来る</a:t>
            </a:r>
            <a:r>
              <a:rPr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ので便利！</a:t>
            </a:r>
            <a:endParaRPr kumimoji="1" lang="en-US" altLang="ja-JP" sz="32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grpSp>
        <p:nvGrpSpPr>
          <p:cNvPr id="5" name="グループ化 4"/>
          <p:cNvGrpSpPr/>
          <p:nvPr/>
        </p:nvGrpSpPr>
        <p:grpSpPr>
          <a:xfrm>
            <a:off x="1076323" y="1148223"/>
            <a:ext cx="7232651" cy="5509624"/>
            <a:chOff x="847723" y="1148223"/>
            <a:chExt cx="7232651" cy="5509624"/>
          </a:xfrm>
        </p:grpSpPr>
        <p:pic>
          <p:nvPicPr>
            <p:cNvPr id="2" name="図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47723" y="3567243"/>
              <a:ext cx="7232651" cy="3090604"/>
            </a:xfrm>
            <a:prstGeom prst="rect">
              <a:avLst/>
            </a:prstGeom>
          </p:spPr>
        </p:pic>
        <p:pic>
          <p:nvPicPr>
            <p:cNvPr id="3" name="図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71549" y="1148223"/>
              <a:ext cx="6915151" cy="2693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0" y="172778"/>
            <a:ext cx="91439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オープンデータに関する</a:t>
            </a:r>
            <a:endParaRPr kumimoji="1" lang="en-US" altLang="ja-JP" sz="32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32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説明ページ</a:t>
            </a:r>
            <a:r>
              <a:rPr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を</a:t>
            </a:r>
            <a:r>
              <a:rPr lang="ja-JP" altLang="en-US" sz="32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作っておく</a:t>
            </a:r>
            <a:r>
              <a:rPr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と親切です</a:t>
            </a:r>
            <a:endParaRPr kumimoji="1" lang="en-US" altLang="ja-JP" sz="32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 rotWithShape="1">
          <a:blip r:embed="rId2"/>
          <a:srcRect b="15408"/>
          <a:stretch>
            <a:fillRect/>
          </a:stretch>
        </p:blipFill>
        <p:spPr>
          <a:xfrm>
            <a:off x="769042" y="1350940"/>
            <a:ext cx="7477125" cy="456046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テキスト ボックス 6"/>
          <p:cNvSpPr txBox="1"/>
          <p:nvPr/>
        </p:nvSpPr>
        <p:spPr>
          <a:xfrm>
            <a:off x="769042" y="5911403"/>
            <a:ext cx="57863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例：音更町ホームページのオープンデータのページ</a:t>
            </a:r>
            <a:endParaRPr kumimoji="1" lang="ja-JP" altLang="en-US" sz="120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0" y="2606884"/>
            <a:ext cx="9144000" cy="7918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>
                <a:solidFill>
                  <a:schemeClr val="accent1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オープンデータの利用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形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" y="161925"/>
            <a:ext cx="9014460" cy="63468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1" y="2884867"/>
            <a:ext cx="9143999" cy="769441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kumimoji="1" lang="ja-JP" altLang="en-US" sz="44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官民データ活用推進基本法</a:t>
            </a:r>
            <a:endParaRPr kumimoji="1" lang="ja-JP" altLang="en-US" sz="44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形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" y="161925"/>
            <a:ext cx="9014460" cy="6346825"/>
          </a:xfrm>
          <a:prstGeom prst="rect">
            <a:avLst/>
          </a:prstGeom>
        </p:spPr>
      </p:pic>
      <p:sp>
        <p:nvSpPr>
          <p:cNvPr id="5" name="テキストボックス 4"/>
          <p:cNvSpPr txBox="1"/>
          <p:nvPr/>
        </p:nvSpPr>
        <p:spPr>
          <a:xfrm>
            <a:off x="669290" y="2597785"/>
            <a:ext cx="7833360" cy="1663065"/>
          </a:xfrm>
          <a:prstGeom prst="rect">
            <a:avLst/>
          </a:prstGeom>
          <a:solidFill>
            <a:schemeClr val="accent6">
              <a:lumMod val="60000"/>
              <a:lumOff val="40000"/>
              <a:alpha val="79000"/>
            </a:schemeClr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lang="en-US" altLang="ja-JP" sz="4800">
                <a:latin typeface="メイリオ" panose="020B0604030504040204" pitchFamily="50" charset="-128"/>
                <a:ea typeface="メイリオ" panose="020B0604030504040204" pitchFamily="50" charset="-128"/>
              </a:rPr>
              <a:t>2019</a:t>
            </a:r>
            <a:r>
              <a:rPr lang="ja-JP" altLang="en-US" sz="4800">
                <a:latin typeface="メイリオ" panose="020B0604030504040204" pitchFamily="50" charset="-128"/>
                <a:ea typeface="メイリオ" panose="020B0604030504040204" pitchFamily="50" charset="-128"/>
              </a:rPr>
              <a:t>年</a:t>
            </a:r>
            <a:r>
              <a:rPr lang="en-US" altLang="ja-JP" sz="4800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lang="ja-JP" altLang="en-US" sz="4800">
                <a:latin typeface="メイリオ" panose="020B0604030504040204" pitchFamily="50" charset="-128"/>
                <a:ea typeface="メイリオ" panose="020B0604030504040204" pitchFamily="50" charset="-128"/>
              </a:rPr>
              <a:t>月現在</a:t>
            </a:r>
          </a:p>
          <a:p>
            <a:pPr algn="ctr"/>
            <a:r>
              <a:rPr lang="en-US" altLang="ja-JP" sz="4800">
                <a:latin typeface="メイリオ" panose="020B0604030504040204" pitchFamily="50" charset="-128"/>
                <a:ea typeface="メイリオ" panose="020B0604030504040204" pitchFamily="50" charset="-128"/>
              </a:rPr>
              <a:t>22</a:t>
            </a:r>
            <a:r>
              <a:rPr lang="ja-JP" altLang="en-US" sz="4800">
                <a:latin typeface="メイリオ" panose="020B0604030504040204" pitchFamily="50" charset="-128"/>
                <a:ea typeface="メイリオ" panose="020B0604030504040204" pitchFamily="50" charset="-128"/>
              </a:rPr>
              <a:t>／</a:t>
            </a:r>
            <a:r>
              <a:rPr lang="en-US" altLang="ja-JP" sz="4800">
                <a:latin typeface="メイリオ" panose="020B0604030504040204" pitchFamily="50" charset="-128"/>
                <a:ea typeface="メイリオ" panose="020B0604030504040204" pitchFamily="50" charset="-128"/>
              </a:rPr>
              <a:t>179</a:t>
            </a:r>
            <a:r>
              <a:rPr lang="ja-JP" altLang="en-US" sz="4800">
                <a:latin typeface="メイリオ" panose="020B0604030504040204" pitchFamily="50" charset="-128"/>
                <a:ea typeface="メイリオ" panose="020B0604030504040204" pitchFamily="50" charset="-128"/>
              </a:rPr>
              <a:t>市町村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91522"/>
            <a:ext cx="9144000" cy="5674955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464639" y="2918212"/>
            <a:ext cx="8358387" cy="1401445"/>
          </a:xfrm>
          <a:prstGeom prst="rect">
            <a:avLst/>
          </a:prstGeom>
          <a:solidFill>
            <a:schemeClr val="tx1">
              <a:alpha val="63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北海道のオープンデータは</a:t>
            </a:r>
          </a:p>
          <a:p>
            <a:pPr algn="ctr"/>
            <a:r>
              <a:rPr kumimoji="1" lang="ja-JP" altLang="en-US" sz="40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ポータルサイトに登録しています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392802" y="1009385"/>
            <a:ext cx="8358387" cy="1139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データを保有している課に</a:t>
            </a:r>
          </a:p>
          <a:p>
            <a:pPr algn="ctr"/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よく聞かれるのが、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392802" y="1009385"/>
            <a:ext cx="8358387" cy="1139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データを保有している課に</a:t>
            </a:r>
          </a:p>
          <a:p>
            <a:pPr algn="ctr"/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よく聞かれるのが、</a:t>
            </a:r>
          </a:p>
        </p:txBody>
      </p:sp>
      <p:sp>
        <p:nvSpPr>
          <p:cNvPr id="3" name="テキスト ボックス 5"/>
          <p:cNvSpPr txBox="1"/>
          <p:nvPr/>
        </p:nvSpPr>
        <p:spPr>
          <a:xfrm>
            <a:off x="392802" y="2212710"/>
            <a:ext cx="8358387" cy="1663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8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オープンデータにして</a:t>
            </a:r>
          </a:p>
          <a:p>
            <a:pPr algn="ctr"/>
            <a:r>
              <a:rPr kumimoji="1" lang="ja-JP" altLang="en-US" sz="48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使われるの？</a:t>
            </a:r>
          </a:p>
        </p:txBody>
      </p:sp>
      <p:pic>
        <p:nvPicPr>
          <p:cNvPr id="4" name="図形 3" descr="疑問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1805" y="4072890"/>
            <a:ext cx="2854325" cy="2854325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5"/>
          <p:cNvSpPr txBox="1"/>
          <p:nvPr/>
        </p:nvSpPr>
        <p:spPr>
          <a:xfrm>
            <a:off x="392802" y="1009385"/>
            <a:ext cx="8358387" cy="2602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市民のものである行政のデータは</a:t>
            </a:r>
          </a:p>
          <a:p>
            <a:pPr algn="ctr"/>
            <a:r>
              <a:rPr kumimoji="1" lang="ja-JP" altLang="en-US" sz="3200" b="1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基本</a:t>
            </a:r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オープンデータ。</a:t>
            </a:r>
          </a:p>
          <a:p>
            <a:pPr algn="ctr"/>
            <a:endParaRPr kumimoji="1" lang="ja-JP" altLang="en-US" sz="32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なので使われなくても</a:t>
            </a:r>
          </a:p>
          <a:p>
            <a:pPr algn="ctr"/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オープンデータにするのが</a:t>
            </a:r>
            <a:r>
              <a:rPr kumimoji="1" lang="ja-JP" altLang="en-US" sz="3200" b="1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基本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5"/>
          <p:cNvSpPr txBox="1"/>
          <p:nvPr/>
        </p:nvSpPr>
        <p:spPr>
          <a:xfrm>
            <a:off x="458842" y="1918070"/>
            <a:ext cx="8358387" cy="2114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とはいえ、</a:t>
            </a:r>
          </a:p>
          <a:p>
            <a:pPr algn="ctr"/>
            <a:r>
              <a:rPr kumimoji="1" lang="ja-JP" altLang="en-US" sz="32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データを作成、公開する</a:t>
            </a:r>
          </a:p>
          <a:p>
            <a:pPr algn="ctr"/>
            <a:r>
              <a:rPr kumimoji="1" lang="ja-JP" altLang="en-US" sz="3200" b="1" dirty="0" smtClean="0">
                <a:solidFill>
                  <a:srgbClr val="FFC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モチベーション</a:t>
            </a:r>
            <a:r>
              <a:rPr kumimoji="1" lang="ja-JP" altLang="en-US" sz="32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を出すためには、</a:t>
            </a:r>
          </a:p>
          <a:p>
            <a:pPr algn="ctr"/>
            <a:r>
              <a:rPr kumimoji="1" lang="ja-JP" altLang="en-US" sz="32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利用されるかどうかは必要かも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91522"/>
            <a:ext cx="9144000" cy="5674955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464639" y="2918212"/>
            <a:ext cx="8358387" cy="1401445"/>
          </a:xfrm>
          <a:prstGeom prst="rect">
            <a:avLst/>
          </a:prstGeom>
          <a:solidFill>
            <a:schemeClr val="tx1">
              <a:alpha val="63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ポータルサイトでは</a:t>
            </a:r>
          </a:p>
          <a:p>
            <a:pPr algn="ctr"/>
            <a:r>
              <a:rPr kumimoji="1" lang="ja-JP" altLang="en-US" sz="40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ダウンロード数が確認できます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グループ化 4"/>
          <p:cNvGrpSpPr/>
          <p:nvPr/>
        </p:nvGrpSpPr>
        <p:grpSpPr>
          <a:xfrm>
            <a:off x="283845" y="178435"/>
            <a:ext cx="8445500" cy="6465570"/>
            <a:chOff x="93" y="281"/>
            <a:chExt cx="13300" cy="10182"/>
          </a:xfrm>
        </p:grpSpPr>
        <p:pic>
          <p:nvPicPr>
            <p:cNvPr id="3" name="図形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2" y="281"/>
              <a:ext cx="13202" cy="5288"/>
            </a:xfrm>
            <a:prstGeom prst="rect">
              <a:avLst/>
            </a:prstGeom>
          </p:spPr>
        </p:pic>
        <p:pic>
          <p:nvPicPr>
            <p:cNvPr id="4" name="図形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" y="5067"/>
              <a:ext cx="13300" cy="5396"/>
            </a:xfrm>
            <a:prstGeom prst="rect">
              <a:avLst/>
            </a:prstGeom>
          </p:spPr>
        </p:pic>
      </p:grpSp>
      <p:sp>
        <p:nvSpPr>
          <p:cNvPr id="6" name="角丸四角形 5"/>
          <p:cNvSpPr/>
          <p:nvPr/>
        </p:nvSpPr>
        <p:spPr>
          <a:xfrm>
            <a:off x="2524760" y="2510155"/>
            <a:ext cx="946150" cy="43053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7" name="角丸四角形吹き出し 6"/>
          <p:cNvSpPr/>
          <p:nvPr/>
        </p:nvSpPr>
        <p:spPr>
          <a:xfrm>
            <a:off x="5456555" y="2510155"/>
            <a:ext cx="3437255" cy="1864360"/>
          </a:xfrm>
          <a:prstGeom prst="wedgeRoundRectCallout">
            <a:avLst>
              <a:gd name="adj1" fmla="val -111130"/>
              <a:gd name="adj2" fmla="val -34638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400">
                <a:latin typeface="メイリオ" panose="020B0604030504040204" pitchFamily="50" charset="-128"/>
                <a:ea typeface="メイリオ" panose="020B0604030504040204" pitchFamily="50" charset="-128"/>
              </a:rPr>
              <a:t>「注目順」で</a:t>
            </a:r>
          </a:p>
          <a:p>
            <a:pPr algn="ctr"/>
            <a:r>
              <a:rPr lang="ja-JP" altLang="en-US" sz="2400">
                <a:latin typeface="メイリオ" panose="020B0604030504040204" pitchFamily="50" charset="-128"/>
                <a:ea typeface="メイリオ" panose="020B0604030504040204" pitchFamily="50" charset="-128"/>
              </a:rPr>
              <a:t>ダウンロード数の</a:t>
            </a:r>
          </a:p>
          <a:p>
            <a:pPr algn="ctr"/>
            <a:r>
              <a:rPr lang="ja-JP" altLang="en-US" sz="2400">
                <a:latin typeface="メイリオ" panose="020B0604030504040204" pitchFamily="50" charset="-128"/>
                <a:ea typeface="メイリオ" panose="020B0604030504040204" pitchFamily="50" charset="-128"/>
              </a:rPr>
              <a:t>多いデータセット順が</a:t>
            </a:r>
          </a:p>
          <a:p>
            <a:pPr algn="ctr"/>
            <a:r>
              <a:rPr lang="ja-JP" altLang="en-US" sz="2400">
                <a:latin typeface="メイリオ" panose="020B0604030504040204" pitchFamily="50" charset="-128"/>
                <a:ea typeface="メイリオ" panose="020B0604030504040204" pitchFamily="50" charset="-128"/>
              </a:rPr>
              <a:t>わかります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グループ化 8"/>
          <p:cNvGrpSpPr/>
          <p:nvPr/>
        </p:nvGrpSpPr>
        <p:grpSpPr>
          <a:xfrm>
            <a:off x="78105" y="351790"/>
            <a:ext cx="9029700" cy="6045200"/>
            <a:chOff x="-15" y="229"/>
            <a:chExt cx="14220" cy="9520"/>
          </a:xfrm>
        </p:grpSpPr>
        <p:pic>
          <p:nvPicPr>
            <p:cNvPr id="7" name="図形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5" y="229"/>
              <a:ext cx="14221" cy="5748"/>
            </a:xfrm>
            <a:prstGeom prst="rect">
              <a:avLst/>
            </a:prstGeom>
          </p:spPr>
        </p:pic>
        <p:pic>
          <p:nvPicPr>
            <p:cNvPr id="8" name="図形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5" y="4175"/>
              <a:ext cx="14153" cy="5575"/>
            </a:xfrm>
            <a:prstGeom prst="rect">
              <a:avLst/>
            </a:prstGeom>
          </p:spPr>
        </p:pic>
      </p:grpSp>
      <p:sp>
        <p:nvSpPr>
          <p:cNvPr id="6" name="角丸四角形 5"/>
          <p:cNvSpPr/>
          <p:nvPr/>
        </p:nvSpPr>
        <p:spPr>
          <a:xfrm>
            <a:off x="660400" y="5779770"/>
            <a:ext cx="2715895" cy="39243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2" name="角丸四角形吹き出し 1"/>
          <p:cNvSpPr/>
          <p:nvPr/>
        </p:nvSpPr>
        <p:spPr>
          <a:xfrm>
            <a:off x="3948430" y="4533900"/>
            <a:ext cx="3484245" cy="1245870"/>
          </a:xfrm>
          <a:prstGeom prst="wedgeRoundRectCallout">
            <a:avLst>
              <a:gd name="adj1" fmla="val -71560"/>
              <a:gd name="adj2" fmla="val 64118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400">
                <a:latin typeface="メイリオ" panose="020B0604030504040204" pitchFamily="50" charset="-128"/>
                <a:ea typeface="メイリオ" panose="020B0604030504040204" pitchFamily="50" charset="-128"/>
              </a:rPr>
              <a:t>ここにダウンロード数が表示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5"/>
          <p:cNvSpPr txBox="1"/>
          <p:nvPr/>
        </p:nvSpPr>
        <p:spPr>
          <a:xfrm>
            <a:off x="1076960" y="1744345"/>
            <a:ext cx="7263130" cy="1663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en-US" altLang="ja-JP" sz="48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Q</a:t>
            </a:r>
          </a:p>
          <a:p>
            <a:pPr algn="l"/>
            <a:r>
              <a:rPr kumimoji="1" lang="ja-JP" altLang="en-US" sz="48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どこで使われているの？</a:t>
            </a:r>
          </a:p>
        </p:txBody>
      </p:sp>
      <p:pic>
        <p:nvPicPr>
          <p:cNvPr id="4" name="図形 3" descr="疑問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7845" y="4007485"/>
            <a:ext cx="2854325" cy="285432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0" y="193183"/>
            <a:ext cx="9143999" cy="58477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官民データ活用推進基本法</a:t>
            </a:r>
            <a:endParaRPr kumimoji="1" lang="ja-JP" altLang="en-US" sz="32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792049" y="1120463"/>
            <a:ext cx="7559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2016</a:t>
            </a:r>
            <a:r>
              <a:rPr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年（平成</a:t>
            </a:r>
            <a:r>
              <a:rPr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28</a:t>
            </a:r>
            <a:r>
              <a:rPr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年）</a:t>
            </a:r>
            <a:r>
              <a:rPr lang="en-US" altLang="ja-JP" sz="32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12</a:t>
            </a:r>
            <a:r>
              <a:rPr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月に</a:t>
            </a:r>
            <a:endParaRPr lang="en-US" altLang="ja-JP" sz="3200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施工された法律</a:t>
            </a:r>
            <a:endParaRPr kumimoji="1" lang="ja-JP" altLang="en-US" sz="320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792049" y="3307725"/>
            <a:ext cx="75598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以下、「</a:t>
            </a:r>
            <a:r>
              <a:rPr kumimoji="1" lang="ja-JP" altLang="en-US" sz="4800" b="1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官デ法</a:t>
            </a:r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」といいます</a:t>
            </a:r>
            <a:endParaRPr kumimoji="1" lang="ja-JP" altLang="en-US" sz="320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5"/>
          <p:cNvSpPr txBox="1"/>
          <p:nvPr/>
        </p:nvSpPr>
        <p:spPr>
          <a:xfrm>
            <a:off x="1619885" y="1763395"/>
            <a:ext cx="6588125" cy="1663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en-US" altLang="ja-JP" sz="48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A</a:t>
            </a:r>
          </a:p>
          <a:p>
            <a:pPr algn="l"/>
            <a:r>
              <a:rPr kumimoji="1" lang="ja-JP" altLang="en-US" sz="48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ほとんどわかりません</a:t>
            </a:r>
          </a:p>
        </p:txBody>
      </p:sp>
      <p:pic>
        <p:nvPicPr>
          <p:cNvPr id="2" name="図形 1" descr="komatta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2085" y="3756660"/>
            <a:ext cx="3175000" cy="317500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形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060" y="146050"/>
            <a:ext cx="7675880" cy="6385560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392884" y="2927102"/>
            <a:ext cx="8358387" cy="651510"/>
          </a:xfrm>
          <a:prstGeom prst="rect">
            <a:avLst/>
          </a:prstGeom>
          <a:solidFill>
            <a:schemeClr val="tx1">
              <a:alpha val="63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でもそれはホームページも同じですよね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形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060" y="146050"/>
            <a:ext cx="7675880" cy="6385560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392884" y="2927102"/>
            <a:ext cx="8358387" cy="1139190"/>
          </a:xfrm>
          <a:prstGeom prst="rect">
            <a:avLst/>
          </a:prstGeom>
          <a:solidFill>
            <a:schemeClr val="tx1">
              <a:alpha val="63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見てくれる人の属性はわかりません。</a:t>
            </a:r>
          </a:p>
          <a:p>
            <a:pPr algn="ctr"/>
            <a:r>
              <a:rPr kumimoji="1" lang="ja-JP" altLang="en-US" sz="32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でも情報として公開します。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グループ化 4"/>
          <p:cNvGrpSpPr/>
          <p:nvPr/>
        </p:nvGrpSpPr>
        <p:grpSpPr>
          <a:xfrm>
            <a:off x="1953260" y="76200"/>
            <a:ext cx="4953000" cy="6530975"/>
            <a:chOff x="3076" y="120"/>
            <a:chExt cx="7800" cy="10285"/>
          </a:xfrm>
        </p:grpSpPr>
        <p:pic>
          <p:nvPicPr>
            <p:cNvPr id="2" name="図形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33" y="120"/>
              <a:ext cx="7660" cy="7490"/>
            </a:xfrm>
            <a:prstGeom prst="rect">
              <a:avLst/>
            </a:prstGeom>
          </p:spPr>
        </p:pic>
        <p:pic>
          <p:nvPicPr>
            <p:cNvPr id="3" name="図形 2"/>
            <p:cNvPicPr>
              <a:picLocks noChangeAspect="1"/>
            </p:cNvPicPr>
            <p:nvPr/>
          </p:nvPicPr>
          <p:blipFill>
            <a:blip r:embed="rId3"/>
            <a:srcRect b="50375"/>
            <a:stretch>
              <a:fillRect/>
            </a:stretch>
          </p:blipFill>
          <p:spPr>
            <a:xfrm>
              <a:off x="3076" y="7295"/>
              <a:ext cx="7801" cy="3110"/>
            </a:xfrm>
            <a:prstGeom prst="rect">
              <a:avLst/>
            </a:prstGeom>
          </p:spPr>
        </p:pic>
      </p:grpSp>
      <p:sp>
        <p:nvSpPr>
          <p:cNvPr id="6" name="テキスト ボックス 6"/>
          <p:cNvSpPr txBox="1"/>
          <p:nvPr/>
        </p:nvSpPr>
        <p:spPr>
          <a:xfrm>
            <a:off x="392884" y="2927102"/>
            <a:ext cx="8358387" cy="1139190"/>
          </a:xfrm>
          <a:prstGeom prst="rect">
            <a:avLst/>
          </a:prstGeom>
          <a:solidFill>
            <a:schemeClr val="tx1">
              <a:alpha val="63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室蘭市では把握している</a:t>
            </a:r>
          </a:p>
          <a:p>
            <a:pPr algn="ctr"/>
            <a:r>
              <a:rPr kumimoji="1" lang="ja-JP" altLang="en-US" sz="32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利用先を公開しています。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9525" y="3021265"/>
            <a:ext cx="9144000" cy="72136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6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北海道のオープンデータ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5"/>
          <p:cNvSpPr txBox="1"/>
          <p:nvPr/>
        </p:nvSpPr>
        <p:spPr>
          <a:xfrm>
            <a:off x="1048385" y="2231390"/>
            <a:ext cx="7263130" cy="2011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北海道が公開している</a:t>
            </a:r>
          </a:p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オープンデータって</a:t>
            </a:r>
          </a:p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どういうものがあるのか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91522"/>
            <a:ext cx="9144000" cy="5674955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464639" y="2918212"/>
            <a:ext cx="8358387" cy="1401445"/>
          </a:xfrm>
          <a:prstGeom prst="rect">
            <a:avLst/>
          </a:prstGeom>
          <a:solidFill>
            <a:schemeClr val="tx1">
              <a:alpha val="63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ポータルサイトに登録されている</a:t>
            </a:r>
          </a:p>
          <a:p>
            <a:pPr algn="ctr"/>
            <a:r>
              <a:rPr kumimoji="1" lang="ja-JP" altLang="en-US" sz="40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データをいくつか紹介します。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形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" y="207645"/>
            <a:ext cx="9091295" cy="6264910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形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" y="1766570"/>
            <a:ext cx="9124950" cy="4848225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4" name="テキスト ボックス 5"/>
          <p:cNvSpPr txBox="1"/>
          <p:nvPr/>
        </p:nvSpPr>
        <p:spPr>
          <a:xfrm>
            <a:off x="1050290" y="300990"/>
            <a:ext cx="7263130" cy="1401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森林の</a:t>
            </a:r>
            <a:r>
              <a:rPr kumimoji="1" lang="en-US" altLang="ja-JP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GIS</a:t>
            </a:r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データを</a:t>
            </a:r>
          </a:p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オープンデータにしています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5"/>
          <p:cNvSpPr txBox="1"/>
          <p:nvPr/>
        </p:nvSpPr>
        <p:spPr>
          <a:xfrm>
            <a:off x="1050290" y="300990"/>
            <a:ext cx="7263130" cy="1401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樹種、林齢、保安林などの</a:t>
            </a:r>
          </a:p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情報も記録されています。</a:t>
            </a:r>
          </a:p>
        </p:txBody>
      </p:sp>
      <p:pic>
        <p:nvPicPr>
          <p:cNvPr id="3" name="図形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0" y="1867535"/>
            <a:ext cx="9017635" cy="465963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0" y="193183"/>
            <a:ext cx="9143999" cy="58477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官民データ活用推進基本法</a:t>
            </a:r>
            <a:endParaRPr kumimoji="1" lang="ja-JP" altLang="en-US" sz="32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792049" y="1120463"/>
            <a:ext cx="75598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60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第</a:t>
            </a:r>
            <a:r>
              <a:rPr kumimoji="1" lang="en-US" altLang="ja-JP" sz="60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9</a:t>
            </a:r>
            <a:r>
              <a:rPr kumimoji="1" lang="ja-JP" altLang="en-US" sz="60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条</a:t>
            </a:r>
            <a:endParaRPr kumimoji="1" lang="ja-JP" altLang="en-US" sz="600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92804" y="2478631"/>
            <a:ext cx="835838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都道府県は、官民データ活用推進基本法に則して、</a:t>
            </a:r>
            <a:r>
              <a:rPr kumimoji="1" lang="ja-JP" altLang="en-US" sz="3200" b="1" dirty="0" smtClean="0">
                <a:solidFill>
                  <a:schemeClr val="accent1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当該都道府県の区域</a:t>
            </a:r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における官民データ活用の推進に関する施策について、基本的な計画を定めなければならない。</a:t>
            </a:r>
            <a:endParaRPr kumimoji="1" lang="ja-JP" altLang="en-US" sz="320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5"/>
          <p:cNvSpPr txBox="1"/>
          <p:nvPr/>
        </p:nvSpPr>
        <p:spPr>
          <a:xfrm>
            <a:off x="52070" y="441325"/>
            <a:ext cx="9039225" cy="1401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宮崎県の</a:t>
            </a:r>
            <a:r>
              <a:rPr kumimoji="1" lang="en-US" altLang="ja-JP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WebGIS</a:t>
            </a:r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「ひなた</a:t>
            </a:r>
            <a:r>
              <a:rPr kumimoji="1" lang="en-US" altLang="ja-JP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GIS</a:t>
            </a:r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」</a:t>
            </a:r>
          </a:p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にも利用されています</a:t>
            </a:r>
          </a:p>
        </p:txBody>
      </p:sp>
      <p:pic>
        <p:nvPicPr>
          <p:cNvPr id="2" name="図形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70" y="1939925"/>
            <a:ext cx="9039225" cy="3712845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5"/>
          <p:cNvSpPr txBox="1"/>
          <p:nvPr/>
        </p:nvSpPr>
        <p:spPr>
          <a:xfrm>
            <a:off x="760730" y="197485"/>
            <a:ext cx="7796530" cy="2011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「ひなた</a:t>
            </a:r>
            <a:r>
              <a:rPr kumimoji="1" lang="en-US" altLang="ja-JP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GIS</a:t>
            </a:r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」では</a:t>
            </a:r>
          </a:p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樹種と林齢で色分けされて</a:t>
            </a:r>
          </a:p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表示されます</a:t>
            </a:r>
          </a:p>
        </p:txBody>
      </p:sp>
      <p:pic>
        <p:nvPicPr>
          <p:cNvPr id="3" name="図形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" y="2070735"/>
            <a:ext cx="9004935" cy="3701415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形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" y="2047875"/>
            <a:ext cx="9053830" cy="3729990"/>
          </a:xfrm>
          <a:prstGeom prst="rect">
            <a:avLst/>
          </a:prstGeom>
        </p:spPr>
      </p:pic>
      <p:sp>
        <p:nvSpPr>
          <p:cNvPr id="5" name="テキスト ボックス 5"/>
          <p:cNvSpPr txBox="1"/>
          <p:nvPr/>
        </p:nvSpPr>
        <p:spPr>
          <a:xfrm>
            <a:off x="760730" y="197485"/>
            <a:ext cx="7796530" cy="2011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「ひなた</a:t>
            </a:r>
            <a:r>
              <a:rPr kumimoji="1" lang="en-US" altLang="ja-JP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GIS</a:t>
            </a:r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」では</a:t>
            </a:r>
          </a:p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樹種と林齢で色分けされて</a:t>
            </a:r>
          </a:p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表示されます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5"/>
          <p:cNvSpPr txBox="1"/>
          <p:nvPr/>
        </p:nvSpPr>
        <p:spPr>
          <a:xfrm>
            <a:off x="694690" y="1884045"/>
            <a:ext cx="7796530" cy="2620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保安林や林地開発、</a:t>
            </a:r>
          </a:p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自然公園</a:t>
            </a:r>
            <a:r>
              <a:rPr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  <a:sym typeface="+mn-ea"/>
              </a:rPr>
              <a:t>の申請</a:t>
            </a:r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など</a:t>
            </a:r>
          </a:p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したことが</a:t>
            </a:r>
          </a:p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ある人はいませんか？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形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" y="1683385"/>
            <a:ext cx="9110345" cy="4721860"/>
          </a:xfrm>
          <a:prstGeom prst="rect">
            <a:avLst/>
          </a:prstGeom>
        </p:spPr>
      </p:pic>
      <p:sp>
        <p:nvSpPr>
          <p:cNvPr id="5" name="テキスト ボックス 5"/>
          <p:cNvSpPr txBox="1"/>
          <p:nvPr/>
        </p:nvSpPr>
        <p:spPr>
          <a:xfrm>
            <a:off x="748665" y="281940"/>
            <a:ext cx="7796530" cy="1401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北海道のオープンデータで</a:t>
            </a:r>
          </a:p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確認できます</a:t>
            </a:r>
          </a:p>
        </p:txBody>
      </p:sp>
      <p:sp>
        <p:nvSpPr>
          <p:cNvPr id="3" name="四角形 2"/>
          <p:cNvSpPr/>
          <p:nvPr/>
        </p:nvSpPr>
        <p:spPr>
          <a:xfrm>
            <a:off x="6276340" y="5198745"/>
            <a:ext cx="2726690" cy="10960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4" name="四角形 3"/>
          <p:cNvSpPr/>
          <p:nvPr/>
        </p:nvSpPr>
        <p:spPr>
          <a:xfrm>
            <a:off x="6388735" y="5283200"/>
            <a:ext cx="899795" cy="33718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6" name="四角形 5"/>
          <p:cNvSpPr/>
          <p:nvPr/>
        </p:nvSpPr>
        <p:spPr>
          <a:xfrm>
            <a:off x="6388735" y="5765800"/>
            <a:ext cx="899795" cy="33718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7" name="テキストボックス 6"/>
          <p:cNvSpPr txBox="1"/>
          <p:nvPr/>
        </p:nvSpPr>
        <p:spPr>
          <a:xfrm>
            <a:off x="7372985" y="5248910"/>
            <a:ext cx="1545590" cy="40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保安林</a:t>
            </a:r>
          </a:p>
        </p:txBody>
      </p:sp>
      <p:sp>
        <p:nvSpPr>
          <p:cNvPr id="8" name="テキストボックス 7"/>
          <p:cNvSpPr txBox="1"/>
          <p:nvPr/>
        </p:nvSpPr>
        <p:spPr>
          <a:xfrm>
            <a:off x="7372985" y="5765800"/>
            <a:ext cx="1545590" cy="40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自然公園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四角形 2"/>
          <p:cNvSpPr/>
          <p:nvPr/>
        </p:nvSpPr>
        <p:spPr>
          <a:xfrm>
            <a:off x="6276340" y="5198745"/>
            <a:ext cx="2726690" cy="10960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4" name="四角形 3"/>
          <p:cNvSpPr/>
          <p:nvPr/>
        </p:nvSpPr>
        <p:spPr>
          <a:xfrm>
            <a:off x="6388735" y="5283200"/>
            <a:ext cx="899795" cy="33718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6" name="四角形 5"/>
          <p:cNvSpPr/>
          <p:nvPr/>
        </p:nvSpPr>
        <p:spPr>
          <a:xfrm>
            <a:off x="6388735" y="5765800"/>
            <a:ext cx="899795" cy="33718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7" name="テキストボックス 6"/>
          <p:cNvSpPr txBox="1"/>
          <p:nvPr/>
        </p:nvSpPr>
        <p:spPr>
          <a:xfrm>
            <a:off x="7372985" y="5248910"/>
            <a:ext cx="1545590" cy="40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保安林</a:t>
            </a:r>
          </a:p>
        </p:txBody>
      </p:sp>
      <p:sp>
        <p:nvSpPr>
          <p:cNvPr id="8" name="テキストボックス 7"/>
          <p:cNvSpPr txBox="1"/>
          <p:nvPr/>
        </p:nvSpPr>
        <p:spPr>
          <a:xfrm>
            <a:off x="7372985" y="5765800"/>
            <a:ext cx="1545590" cy="40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自然公園</a:t>
            </a:r>
          </a:p>
        </p:txBody>
      </p:sp>
      <p:pic>
        <p:nvPicPr>
          <p:cNvPr id="9" name="図形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445" y="208280"/>
            <a:ext cx="9151620" cy="4862195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四角形 2"/>
          <p:cNvSpPr/>
          <p:nvPr/>
        </p:nvSpPr>
        <p:spPr>
          <a:xfrm>
            <a:off x="6276340" y="5198745"/>
            <a:ext cx="2726690" cy="10960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4" name="四角形 3"/>
          <p:cNvSpPr/>
          <p:nvPr/>
        </p:nvSpPr>
        <p:spPr>
          <a:xfrm>
            <a:off x="6388735" y="5283200"/>
            <a:ext cx="899795" cy="33718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6" name="四角形 5"/>
          <p:cNvSpPr/>
          <p:nvPr/>
        </p:nvSpPr>
        <p:spPr>
          <a:xfrm>
            <a:off x="6388735" y="5765800"/>
            <a:ext cx="899795" cy="33718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7" name="テキストボックス 6"/>
          <p:cNvSpPr txBox="1"/>
          <p:nvPr/>
        </p:nvSpPr>
        <p:spPr>
          <a:xfrm>
            <a:off x="7372985" y="5248910"/>
            <a:ext cx="1545590" cy="40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保安林</a:t>
            </a:r>
          </a:p>
        </p:txBody>
      </p:sp>
      <p:sp>
        <p:nvSpPr>
          <p:cNvPr id="8" name="テキストボックス 7"/>
          <p:cNvSpPr txBox="1"/>
          <p:nvPr/>
        </p:nvSpPr>
        <p:spPr>
          <a:xfrm>
            <a:off x="7372985" y="5765800"/>
            <a:ext cx="1545590" cy="40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自然公園</a:t>
            </a:r>
          </a:p>
        </p:txBody>
      </p:sp>
      <p:pic>
        <p:nvPicPr>
          <p:cNvPr id="2" name="図形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" y="208280"/>
            <a:ext cx="9097010" cy="4832985"/>
          </a:xfrm>
          <a:prstGeom prst="rect">
            <a:avLst/>
          </a:prstGeom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形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355" y="784860"/>
            <a:ext cx="8570595" cy="4369435"/>
          </a:xfrm>
          <a:prstGeom prst="rect">
            <a:avLst/>
          </a:prstGeo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形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710" y="102235"/>
            <a:ext cx="8199120" cy="6520180"/>
          </a:xfrm>
          <a:prstGeom prst="rect">
            <a:avLst/>
          </a:prstGeo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5"/>
          <p:cNvSpPr txBox="1"/>
          <p:nvPr/>
        </p:nvSpPr>
        <p:spPr>
          <a:xfrm>
            <a:off x="1050290" y="300990"/>
            <a:ext cx="7263130" cy="1401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津波浸水想定の</a:t>
            </a:r>
            <a:r>
              <a:rPr kumimoji="1" lang="en-US" altLang="ja-JP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GIS</a:t>
            </a:r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データを</a:t>
            </a:r>
          </a:p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オープンデータにしています</a:t>
            </a:r>
          </a:p>
        </p:txBody>
      </p:sp>
      <p:pic>
        <p:nvPicPr>
          <p:cNvPr id="3" name="図形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0" y="1563370"/>
            <a:ext cx="9011285" cy="47879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328409" y="1280359"/>
            <a:ext cx="83583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官デ法</a:t>
            </a:r>
            <a:r>
              <a:rPr lang="ja-JP" altLang="en-US" sz="40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に則した</a:t>
            </a:r>
            <a:endParaRPr lang="en-US" altLang="ja-JP" sz="4000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40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都道府県官民データ活用推進計画</a:t>
            </a:r>
            <a:endParaRPr kumimoji="1" lang="ja-JP" altLang="en-US" sz="400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0" y="3787045"/>
            <a:ext cx="9144000" cy="707886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ja-JP" altLang="en-US" sz="40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北海道</a:t>
            </a:r>
            <a:r>
              <a:rPr kumimoji="1" lang="en-US" altLang="ja-JP" sz="40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ICT</a:t>
            </a:r>
            <a:r>
              <a:rPr kumimoji="1" lang="ja-JP" altLang="en-US" sz="40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利活用推進計画</a:t>
            </a:r>
            <a:endParaRPr kumimoji="1" lang="ja-JP" altLang="en-US" sz="400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2" name="等号 1"/>
          <p:cNvSpPr/>
          <p:nvPr/>
        </p:nvSpPr>
        <p:spPr>
          <a:xfrm rot="5400000">
            <a:off x="4050403" y="2693414"/>
            <a:ext cx="914400" cy="914400"/>
          </a:xfrm>
          <a:prstGeom prst="mathEqual">
            <a:avLst>
              <a:gd name="adj1" fmla="val 16478"/>
              <a:gd name="adj2" fmla="val 1457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4752304" y="2950559"/>
            <a:ext cx="17257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イコール</a:t>
            </a:r>
            <a:endParaRPr kumimoji="1" lang="ja-JP" altLang="en-US" sz="200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792050" y="4674162"/>
            <a:ext cx="75598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以下、「</a:t>
            </a:r>
            <a:r>
              <a:rPr lang="en-US" altLang="ja-JP" sz="2800" b="1" dirty="0" smtClean="0">
                <a:solidFill>
                  <a:schemeClr val="accent1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ICT</a:t>
            </a:r>
            <a:r>
              <a:rPr lang="ja-JP" altLang="en-US" sz="2800" b="1" dirty="0">
                <a:solidFill>
                  <a:schemeClr val="accent1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計画</a:t>
            </a:r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」といいます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5"/>
          <p:cNvSpPr txBox="1"/>
          <p:nvPr/>
        </p:nvSpPr>
        <p:spPr>
          <a:xfrm>
            <a:off x="52705" y="441325"/>
            <a:ext cx="9038590" cy="1401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宮崎県の</a:t>
            </a:r>
            <a:r>
              <a:rPr kumimoji="1" lang="en-US" altLang="ja-JP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WebGIS</a:t>
            </a:r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「ひなた</a:t>
            </a:r>
            <a:r>
              <a:rPr kumimoji="1" lang="en-US" altLang="ja-JP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GIS</a:t>
            </a:r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」</a:t>
            </a:r>
          </a:p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にも利用されています</a:t>
            </a:r>
          </a:p>
        </p:txBody>
      </p:sp>
      <p:pic>
        <p:nvPicPr>
          <p:cNvPr id="2" name="図形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70" y="1939925"/>
            <a:ext cx="9039225" cy="3712845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5"/>
          <p:cNvSpPr txBox="1"/>
          <p:nvPr/>
        </p:nvSpPr>
        <p:spPr>
          <a:xfrm>
            <a:off x="779145" y="114300"/>
            <a:ext cx="7796530" cy="2011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「ひなた</a:t>
            </a:r>
            <a:r>
              <a:rPr kumimoji="1" lang="en-US" altLang="ja-JP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GIS</a:t>
            </a:r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」では</a:t>
            </a:r>
          </a:p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浸水高さを確認する事が</a:t>
            </a:r>
          </a:p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可能です</a:t>
            </a:r>
          </a:p>
        </p:txBody>
      </p:sp>
      <p:pic>
        <p:nvPicPr>
          <p:cNvPr id="5" name="図形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35" y="2125345"/>
            <a:ext cx="9107805" cy="4119880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形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" y="1757680"/>
            <a:ext cx="8902700" cy="4486910"/>
          </a:xfrm>
          <a:prstGeom prst="rect">
            <a:avLst/>
          </a:prstGeom>
        </p:spPr>
      </p:pic>
      <p:sp>
        <p:nvSpPr>
          <p:cNvPr id="4" name="テキスト ボックス 5"/>
          <p:cNvSpPr txBox="1"/>
          <p:nvPr/>
        </p:nvSpPr>
        <p:spPr>
          <a:xfrm>
            <a:off x="779145" y="114300"/>
            <a:ext cx="7796530" cy="1401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一番ダウンロード数の</a:t>
            </a:r>
          </a:p>
          <a:p>
            <a:pPr algn="ctr"/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多いデータ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形 1"/>
          <p:cNvPicPr>
            <a:picLocks noChangeAspect="1"/>
          </p:cNvPicPr>
          <p:nvPr/>
        </p:nvPicPr>
        <p:blipFill>
          <a:blip r:embed="rId2"/>
          <a:srcRect t="37547"/>
          <a:stretch>
            <a:fillRect/>
          </a:stretch>
        </p:blipFill>
        <p:spPr>
          <a:xfrm>
            <a:off x="-26670" y="1164590"/>
            <a:ext cx="8956040" cy="4801870"/>
          </a:xfrm>
          <a:prstGeom prst="rect">
            <a:avLst/>
          </a:prstGeom>
        </p:spPr>
      </p:pic>
      <p:sp>
        <p:nvSpPr>
          <p:cNvPr id="4" name="テキスト ボックス 5"/>
          <p:cNvSpPr txBox="1"/>
          <p:nvPr/>
        </p:nvSpPr>
        <p:spPr>
          <a:xfrm>
            <a:off x="779145" y="405130"/>
            <a:ext cx="7796530" cy="791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5</a:t>
            </a:r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ヶ月で</a:t>
            </a:r>
            <a:r>
              <a:rPr kumimoji="1" lang="en-US" altLang="ja-JP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1400</a:t>
            </a:r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回のダウンロード</a:t>
            </a:r>
          </a:p>
        </p:txBody>
      </p:sp>
      <p:sp>
        <p:nvSpPr>
          <p:cNvPr id="5" name="角丸四角形 4"/>
          <p:cNvSpPr/>
          <p:nvPr/>
        </p:nvSpPr>
        <p:spPr>
          <a:xfrm>
            <a:off x="2229485" y="5217795"/>
            <a:ext cx="927100" cy="44958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0" y="2271965"/>
            <a:ext cx="9144000" cy="127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6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何に使われてんだろう？</a:t>
            </a:r>
          </a:p>
          <a:p>
            <a:pPr algn="ctr"/>
            <a:r>
              <a:rPr kumimoji="1" lang="en-US" altLang="ja-JP" sz="36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(</a:t>
            </a:r>
            <a:r>
              <a:rPr kumimoji="1" lang="ja-JP" altLang="en-US" sz="36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・</a:t>
            </a:r>
            <a:r>
              <a:rPr kumimoji="1" lang="en-US" altLang="ja-JP" sz="36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_</a:t>
            </a:r>
            <a:r>
              <a:rPr kumimoji="1" lang="ja-JP" altLang="en-US" sz="36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・</a:t>
            </a:r>
            <a:r>
              <a:rPr kumimoji="1" lang="en-US" altLang="ja-JP" sz="36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;)</a:t>
            </a:r>
            <a:r>
              <a:rPr kumimoji="1" lang="ja-JP" altLang="en-US" sz="36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？</a:t>
            </a: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形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200" y="1196975"/>
            <a:ext cx="7722235" cy="5511800"/>
          </a:xfrm>
          <a:prstGeom prst="rect">
            <a:avLst/>
          </a:prstGeom>
        </p:spPr>
      </p:pic>
      <p:sp>
        <p:nvSpPr>
          <p:cNvPr id="4" name="テキスト ボックス 5"/>
          <p:cNvSpPr txBox="1"/>
          <p:nvPr/>
        </p:nvSpPr>
        <p:spPr>
          <a:xfrm>
            <a:off x="631190" y="152400"/>
            <a:ext cx="8114665" cy="1139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国では、オープンデータの利用事例として</a:t>
            </a:r>
            <a:r>
              <a:rPr kumimoji="1" lang="ja-JP" altLang="en-US" sz="3200" b="1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オープンデータ</a:t>
            </a:r>
            <a:r>
              <a:rPr kumimoji="1" lang="en-US" altLang="ja-JP" sz="3200" b="1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100</a:t>
            </a:r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というサイトで紹介</a:t>
            </a:r>
          </a:p>
        </p:txBody>
      </p:sp>
      <p:sp>
        <p:nvSpPr>
          <p:cNvPr id="6" name="角丸四角形吹き出し 5"/>
          <p:cNvSpPr/>
          <p:nvPr/>
        </p:nvSpPr>
        <p:spPr>
          <a:xfrm>
            <a:off x="6151245" y="3315335"/>
            <a:ext cx="2594610" cy="1564640"/>
          </a:xfrm>
          <a:prstGeom prst="wedgeRoundRectCallout">
            <a:avLst>
              <a:gd name="adj1" fmla="val -77851"/>
              <a:gd name="adj2" fmla="val -13636"/>
              <a:gd name="adj3" fmla="val 16667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いろいろな</a:t>
            </a:r>
          </a:p>
          <a:p>
            <a:pPr algn="ctr"/>
            <a:r>
              <a:rPr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オープンデータの</a:t>
            </a:r>
          </a:p>
          <a:p>
            <a:pPr algn="ctr"/>
            <a:r>
              <a:rPr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利用事例を</a:t>
            </a:r>
          </a:p>
          <a:p>
            <a:pPr algn="ctr"/>
            <a:r>
              <a:rPr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紹介しています</a:t>
            </a: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0" y="2271965"/>
            <a:ext cx="9144000" cy="127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6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全国には、他にもたくさんの</a:t>
            </a:r>
          </a:p>
          <a:p>
            <a:pPr algn="ctr"/>
            <a:r>
              <a:rPr kumimoji="1" lang="ja-JP" altLang="en-US" sz="36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オープンデータが公開されています</a:t>
            </a: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0" y="2271965"/>
            <a:ext cx="9144000" cy="127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6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まずはマネするところから</a:t>
            </a:r>
          </a:p>
          <a:p>
            <a:pPr algn="ctr"/>
            <a:r>
              <a:rPr kumimoji="1" lang="ja-JP" altLang="en-US" sz="36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初めて見るといいかも</a:t>
            </a:r>
          </a:p>
        </p:txBody>
      </p:sp>
      <p:pic>
        <p:nvPicPr>
          <p:cNvPr id="3" name="図形 2" descr="futago_boy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0930" y="3906520"/>
            <a:ext cx="4589780" cy="3038475"/>
          </a:xfrm>
          <a:prstGeom prst="rect">
            <a:avLst/>
          </a:prstGeom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0" y="1438210"/>
            <a:ext cx="9144000" cy="103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6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でも</a:t>
            </a:r>
            <a:r>
              <a:rPr kumimoji="1" lang="ja-JP" altLang="en-US" sz="54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一番</a:t>
            </a:r>
            <a:r>
              <a:rPr kumimoji="1" lang="ja-JP" altLang="en-US" sz="36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にやるのもいいよね</a:t>
            </a:r>
          </a:p>
        </p:txBody>
      </p:sp>
      <p:pic>
        <p:nvPicPr>
          <p:cNvPr id="2" name="図形 1" descr="ue_mezasu_man"/>
          <p:cNvPicPr>
            <a:picLocks noChangeAspect="1"/>
          </p:cNvPicPr>
          <p:nvPr/>
        </p:nvPicPr>
        <p:blipFill>
          <a:blip r:embed="rId2"/>
          <a:srcRect b="27548"/>
          <a:stretch>
            <a:fillRect/>
          </a:stretch>
        </p:blipFill>
        <p:spPr>
          <a:xfrm>
            <a:off x="2745740" y="2896235"/>
            <a:ext cx="3202940" cy="3867785"/>
          </a:xfrm>
          <a:prstGeom prst="rect">
            <a:avLst/>
          </a:prstGeom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0" y="1438210"/>
            <a:ext cx="9144000" cy="1584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6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でも</a:t>
            </a:r>
            <a:r>
              <a:rPr kumimoji="1" lang="ja-JP" altLang="en-US" sz="54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一番</a:t>
            </a:r>
            <a:r>
              <a:rPr kumimoji="1" lang="ja-JP" altLang="en-US" sz="36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にやるのもいいよね</a:t>
            </a:r>
          </a:p>
          <a:p>
            <a:pPr algn="ctr"/>
            <a:r>
              <a:rPr kumimoji="1" lang="ja-JP" altLang="en-US" sz="36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新しいことを考えてみるのも面白い</a:t>
            </a:r>
          </a:p>
        </p:txBody>
      </p:sp>
      <p:pic>
        <p:nvPicPr>
          <p:cNvPr id="3" name="図形 2" descr="ue_mezasu_man"/>
          <p:cNvPicPr>
            <a:picLocks noChangeAspect="1"/>
          </p:cNvPicPr>
          <p:nvPr/>
        </p:nvPicPr>
        <p:blipFill>
          <a:blip r:embed="rId2"/>
          <a:srcRect b="27548"/>
          <a:stretch>
            <a:fillRect/>
          </a:stretch>
        </p:blipFill>
        <p:spPr>
          <a:xfrm>
            <a:off x="2745740" y="2896235"/>
            <a:ext cx="3202940" cy="386778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27452"/>
            <a:ext cx="9015212" cy="3166386"/>
          </a:xfrm>
          <a:prstGeom prst="rect">
            <a:avLst/>
          </a:prstGeom>
        </p:spPr>
      </p:pic>
      <p:sp>
        <p:nvSpPr>
          <p:cNvPr id="9" name="テキスト ボックス 8"/>
          <p:cNvSpPr txBox="1"/>
          <p:nvPr/>
        </p:nvSpPr>
        <p:spPr>
          <a:xfrm>
            <a:off x="727656" y="3901430"/>
            <a:ext cx="7559899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8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2018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（</a:t>
            </a:r>
            <a:r>
              <a:rPr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H30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）～</a:t>
            </a:r>
            <a:r>
              <a:rPr lang="en-US" altLang="ja-JP" sz="28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2021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（</a:t>
            </a:r>
            <a:r>
              <a:rPr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H33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）までの</a:t>
            </a:r>
            <a:endParaRPr lang="en-US" altLang="ja-JP" sz="2800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kumimoji="1" lang="en-US" altLang="ja-JP" sz="40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4</a:t>
            </a:r>
            <a:r>
              <a: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カ年計画</a:t>
            </a: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0" y="314260"/>
            <a:ext cx="9144000" cy="721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600" b="1" dirty="0" smtClean="0">
                <a:solidFill>
                  <a:schemeClr val="accent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まとめ</a:t>
            </a:r>
          </a:p>
        </p:txBody>
      </p:sp>
      <p:sp>
        <p:nvSpPr>
          <p:cNvPr id="2" name="テキスト ボックス 5"/>
          <p:cNvSpPr txBox="1"/>
          <p:nvPr/>
        </p:nvSpPr>
        <p:spPr>
          <a:xfrm>
            <a:off x="336550" y="1312545"/>
            <a:ext cx="8807450" cy="4157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l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Font typeface="Wingdings" panose="05000000000000000000" charset="0"/>
              <a:buChar char="ü"/>
            </a:pPr>
            <a:r>
              <a:rPr kumimoji="1" lang="ja-JP" altLang="en-US" sz="28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北海道では法律に基づいて</a:t>
            </a:r>
            <a:r>
              <a:rPr kumimoji="1" lang="en-US" altLang="ja-JP" sz="28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ICT</a:t>
            </a:r>
            <a:r>
              <a:rPr kumimoji="1" lang="ja-JP" altLang="en-US" sz="28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計画を立てている</a:t>
            </a:r>
          </a:p>
          <a:p>
            <a:pPr marL="571500" indent="-571500" algn="l">
              <a:lnSpc>
                <a:spcPct val="100000"/>
              </a:lnSpc>
              <a:spcAft>
                <a:spcPts val="2000"/>
              </a:spcAft>
              <a:buFont typeface="Wingdings" panose="05000000000000000000" charset="0"/>
              <a:buChar char="ü"/>
            </a:pPr>
            <a:r>
              <a:rPr kumimoji="1" lang="en-US" altLang="ja-JP" sz="28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2020</a:t>
            </a:r>
            <a:r>
              <a:rPr kumimoji="1" lang="ja-JP" altLang="en-US" sz="28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年までに、全市町村でオープンデータに取り組む</a:t>
            </a:r>
          </a:p>
          <a:p>
            <a:pPr marL="571500" indent="-571500" algn="l">
              <a:lnSpc>
                <a:spcPct val="100000"/>
              </a:lnSpc>
              <a:spcAft>
                <a:spcPts val="2000"/>
              </a:spcAft>
              <a:buFont typeface="Wingdings" panose="05000000000000000000" charset="0"/>
              <a:buChar char="ü"/>
            </a:pPr>
            <a:r>
              <a:rPr kumimoji="1" lang="ja-JP" altLang="en-US" sz="28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行政の持つ情報は基本的にオープン</a:t>
            </a:r>
          </a:p>
          <a:p>
            <a:pPr marL="571500" indent="-571500" algn="l">
              <a:lnSpc>
                <a:spcPct val="100000"/>
              </a:lnSpc>
              <a:spcAft>
                <a:spcPts val="2000"/>
              </a:spcAft>
              <a:buFont typeface="Wingdings" panose="05000000000000000000" charset="0"/>
              <a:buChar char="ü"/>
            </a:pPr>
            <a:r>
              <a:rPr kumimoji="1" lang="ja-JP" altLang="en-US" sz="28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利用されるかはわからないけど、それは問題ではない</a:t>
            </a:r>
          </a:p>
          <a:p>
            <a:pPr marL="571500" indent="-571500" algn="l">
              <a:lnSpc>
                <a:spcPct val="100000"/>
              </a:lnSpc>
              <a:spcAft>
                <a:spcPts val="2000"/>
              </a:spcAft>
              <a:buFont typeface="Wingdings" panose="05000000000000000000" charset="0"/>
              <a:buChar char="ü"/>
            </a:pPr>
            <a:r>
              <a:rPr kumimoji="1" lang="ja-JP" altLang="en-US" sz="28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オープンデータをするといいことあるかも！</a:t>
            </a: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0" y="2271965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6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北海道からは以上です！</a:t>
            </a:r>
            <a:endParaRPr kumimoji="1" lang="ja-JP" altLang="en-US" sz="36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0" y="193183"/>
            <a:ext cx="9143999" cy="58477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官民データ活用推進基本法</a:t>
            </a:r>
            <a:endParaRPr kumimoji="1" lang="ja-JP" altLang="en-US" sz="32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792049" y="1120463"/>
            <a:ext cx="75598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60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第</a:t>
            </a:r>
            <a:r>
              <a:rPr kumimoji="1" lang="en-US" altLang="ja-JP" sz="60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9</a:t>
            </a:r>
            <a:r>
              <a:rPr kumimoji="1" lang="ja-JP" altLang="en-US" sz="6000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条</a:t>
            </a:r>
            <a:endParaRPr kumimoji="1" lang="ja-JP" altLang="en-US" sz="600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92804" y="2478631"/>
            <a:ext cx="835838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>
                    <a:lumMod val="6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都道府県は、官民データ活用推進基本法に則して、</a:t>
            </a:r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当該都道府県の区域</a:t>
            </a:r>
            <a:r>
              <a:rPr kumimoji="1" lang="ja-JP" altLang="en-US" sz="3200" dirty="0" smtClean="0">
                <a:solidFill>
                  <a:schemeClr val="bg1">
                    <a:lumMod val="6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における官民データ活用の推進に関する施策について、基本的な計画を定めなければならない。</a:t>
            </a:r>
            <a:endParaRPr kumimoji="1" lang="ja-JP" altLang="en-US" sz="3200" dirty="0">
              <a:solidFill>
                <a:schemeClr val="bg1">
                  <a:lumMod val="6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1247</Words>
  <Application>Microsoft Office PowerPoint</Application>
  <PresentationFormat>画面に合わせる (4:3)</PresentationFormat>
  <Paragraphs>230</Paragraphs>
  <Slides>81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81</vt:i4>
      </vt:variant>
    </vt:vector>
  </HeadingPairs>
  <TitlesOfParts>
    <vt:vector size="87" baseType="lpstr">
      <vt:lpstr>ＭＳ Ｐゴシック</vt:lpstr>
      <vt:lpstr>メイリオ</vt:lpstr>
      <vt:lpstr>Arial</vt:lpstr>
      <vt:lpstr>Calibri</vt:lpstr>
      <vt:lpstr>Wingdings</vt:lpstr>
      <vt:lpstr>Office テーマ</vt:lpstr>
      <vt:lpstr>北海道ICT利活用推進計画と 北海道のオープンデータについて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2019-03-18T07:49:13Z</dcterms:created>
  <dcterms:modified xsi:type="dcterms:W3CDTF">2019-03-18T07:49:19Z</dcterms:modified>
</cp:coreProperties>
</file>