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18" r:id="rId7"/>
    <p:sldId id="719" r:id="rId8"/>
    <p:sldId id="649" r:id="rId9"/>
    <p:sldId id="650" r:id="rId10"/>
    <p:sldId id="651" r:id="rId11"/>
    <p:sldId id="652" r:id="rId12"/>
    <p:sldId id="653" r:id="rId13"/>
    <p:sldId id="654" r:id="rId14"/>
    <p:sldId id="698" r:id="rId15"/>
    <p:sldId id="720"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695" r:id="rId50"/>
    <p:sldId id="696"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FF"/>
    <a:srgbClr val="D8480E"/>
    <a:srgbClr val="FFFFFF"/>
    <a:srgbClr val="F57E1B"/>
    <a:srgbClr val="779DCB"/>
    <a:srgbClr val="0000CC"/>
    <a:srgbClr val="FFFF66"/>
    <a:srgbClr val="66FFCC"/>
    <a:srgbClr val="4271C6"/>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94084" autoAdjust="0"/>
  </p:normalViewPr>
  <p:slideViewPr>
    <p:cSldViewPr>
      <p:cViewPr varScale="1">
        <p:scale>
          <a:sx n="62" d="100"/>
          <a:sy n="62" d="100"/>
        </p:scale>
        <p:origin x="1578" y="72"/>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2019/2/8</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2019/2/8</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2927387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3963596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772655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4477979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317108197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1842714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42838133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図 15">
            <a:extLst>
              <a:ext uri="{FF2B5EF4-FFF2-40B4-BE49-F238E27FC236}">
                <a16:creationId xmlns:a16="http://schemas.microsoft.com/office/drawing/2014/main" id="{F340FDB3-0495-4A64-ABAD-95EF7FDC2E9B}"/>
              </a:ext>
            </a:extLst>
          </p:cNvPr>
          <p:cNvPicPr>
            <a:picLocks noChangeAspect="1"/>
          </p:cNvPicPr>
          <p:nvPr/>
        </p:nvPicPr>
        <p:blipFill rotWithShape="1">
          <a:blip r:embed="rId3"/>
          <a:srcRect b="17639"/>
          <a:stretch/>
        </p:blipFill>
        <p:spPr>
          <a:xfrm>
            <a:off x="179512" y="2105631"/>
            <a:ext cx="7452320" cy="4275697"/>
          </a:xfrm>
          <a:prstGeom prst="rect">
            <a:avLst/>
          </a:prstGeom>
          <a:ln w="19050">
            <a:solidFill>
              <a:schemeClr val="accent1"/>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smtClean="0"/>
              <a:t>(1) </a:t>
            </a:r>
            <a:r>
              <a:rPr lang="ja-JP" altLang="en-US" dirty="0" smtClean="0"/>
              <a:t>利用ルールと一緒に公開する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4" name="テキスト ボックス 3"/>
          <p:cNvSpPr txBox="1"/>
          <p:nvPr/>
        </p:nvSpPr>
        <p:spPr>
          <a:xfrm>
            <a:off x="6372200" y="2132856"/>
            <a:ext cx="2592288" cy="1152127"/>
          </a:xfrm>
          <a:prstGeom prst="wedgeRoundRectCallout">
            <a:avLst>
              <a:gd name="adj1" fmla="val 3081"/>
              <a:gd name="adj2" fmla="val 78899"/>
              <a:gd name="adj3" fmla="val 16667"/>
            </a:avLst>
          </a:prstGeom>
          <a:solidFill>
            <a:schemeClr val="bg1"/>
          </a:solidFill>
          <a:ln>
            <a:solidFill>
              <a:schemeClr val="bg1">
                <a:lumMod val="50000"/>
              </a:schemeClr>
            </a:solidFill>
          </a:ln>
        </p:spPr>
        <p:txBody>
          <a:bodyPr wrap="square" rtlCol="0" anchor="ctr">
            <a:noAutofit/>
          </a:bodyPr>
          <a:lstStyle/>
          <a:p>
            <a:r>
              <a:rPr kumimoji="1" lang="ja-JP" altLang="en-US" sz="1600" dirty="0" smtClean="0">
                <a:latin typeface="+mn-ea"/>
              </a:rPr>
              <a:t>画面に記載した情報でも</a:t>
            </a:r>
            <a:endParaRPr kumimoji="1" lang="en-US" altLang="ja-JP" sz="1600" dirty="0" smtClean="0">
              <a:latin typeface="+mn-ea"/>
            </a:endParaRPr>
          </a:p>
          <a:p>
            <a:r>
              <a:rPr kumimoji="1" lang="ja-JP" altLang="en-US" sz="1600" dirty="0" smtClean="0">
                <a:latin typeface="+mn-ea"/>
              </a:rPr>
              <a:t>利用ルール（利用規約）を</a:t>
            </a:r>
            <a:endParaRPr kumimoji="1" lang="en-US" altLang="ja-JP" sz="1600" dirty="0" smtClean="0">
              <a:latin typeface="+mn-ea"/>
            </a:endParaRPr>
          </a:p>
          <a:p>
            <a:r>
              <a:rPr kumimoji="1" lang="ja-JP" altLang="en-US" sz="1600" dirty="0" smtClean="0">
                <a:latin typeface="+mn-ea"/>
              </a:rPr>
              <a:t>つければオープンデータに</a:t>
            </a:r>
            <a:endParaRPr kumimoji="1" lang="en-US" altLang="ja-JP" sz="1600" dirty="0" smtClean="0">
              <a:latin typeface="+mn-ea"/>
            </a:endParaRPr>
          </a:p>
          <a:p>
            <a:r>
              <a:rPr kumimoji="1" lang="ja-JP" altLang="en-US" sz="1600" dirty="0" smtClean="0">
                <a:latin typeface="+mn-ea"/>
              </a:rPr>
              <a:t>なります</a:t>
            </a:r>
            <a:endParaRPr kumimoji="1" lang="en-US" altLang="ja-JP" sz="1600" dirty="0" smtClean="0">
              <a:solidFill>
                <a:schemeClr val="tx1"/>
              </a:solidFill>
              <a:latin typeface="+mn-ea"/>
            </a:endParaRPr>
          </a:p>
        </p:txBody>
      </p:sp>
      <p:sp>
        <p:nvSpPr>
          <p:cNvPr id="6" name="テキスト ボックス 5"/>
          <p:cNvSpPr txBox="1"/>
          <p:nvPr/>
        </p:nvSpPr>
        <p:spPr>
          <a:xfrm>
            <a:off x="6400702" y="4384743"/>
            <a:ext cx="2563786" cy="772449"/>
          </a:xfrm>
          <a:prstGeom prst="wedgeRoundRectCallout">
            <a:avLst>
              <a:gd name="adj1" fmla="val 5765"/>
              <a:gd name="adj2" fmla="val 79411"/>
              <a:gd name="adj3" fmla="val 16667"/>
            </a:avLst>
          </a:prstGeom>
          <a:solidFill>
            <a:schemeClr val="bg1"/>
          </a:solidFill>
          <a:ln>
            <a:solidFill>
              <a:schemeClr val="bg1">
                <a:lumMod val="50000"/>
              </a:schemeClr>
            </a:solidFill>
          </a:ln>
        </p:spPr>
        <p:txBody>
          <a:bodyPr wrap="square" rtlCol="0" anchor="ctr">
            <a:noAutofit/>
          </a:bodyPr>
          <a:lstStyle>
            <a:defPPr>
              <a:defRPr lang="en-US"/>
            </a:defPPr>
            <a:lvl1pPr>
              <a:defRPr kumimoji="1" sz="1600">
                <a:latin typeface="+mn-ea"/>
              </a:defRPr>
            </a:lvl1pPr>
          </a:lstStyle>
          <a:p>
            <a:r>
              <a:rPr lang="ja-JP" altLang="en-US" dirty="0"/>
              <a:t>ファイルを掲載していれば、</a:t>
            </a:r>
            <a:endParaRPr lang="en-US" altLang="ja-JP" dirty="0"/>
          </a:p>
          <a:p>
            <a:r>
              <a:rPr lang="ja-JP" altLang="en-US" dirty="0"/>
              <a:t>それもオープンデータに</a:t>
            </a:r>
            <a:endParaRPr lang="en-US" altLang="ja-JP" dirty="0"/>
          </a:p>
          <a:p>
            <a:r>
              <a:rPr lang="ja-JP" altLang="en-US" dirty="0"/>
              <a:t>なります</a:t>
            </a:r>
            <a:endParaRPr lang="en-US" altLang="ja-JP" dirty="0"/>
          </a:p>
        </p:txBody>
      </p:sp>
      <p:sp>
        <p:nvSpPr>
          <p:cNvPr id="14" name="テキスト ボックス 13">
            <a:extLst>
              <a:ext uri="{FF2B5EF4-FFF2-40B4-BE49-F238E27FC236}">
                <a16:creationId xmlns:a16="http://schemas.microsoft.com/office/drawing/2014/main" id="{BB7576AF-133C-4383-BB07-4F6F3CBDB020}"/>
              </a:ext>
            </a:extLst>
          </p:cNvPr>
          <p:cNvSpPr txBox="1"/>
          <p:nvPr/>
        </p:nvSpPr>
        <p:spPr>
          <a:xfrm>
            <a:off x="179512" y="6507704"/>
            <a:ext cx="849694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深川市ホームページより引用：</a:t>
            </a:r>
            <a:r>
              <a:rPr lang="en-US" altLang="ja-JP" dirty="0"/>
              <a:t>https://www.city.fukagawa.lg.jp/cms/section/shimin/dbj8cg0000003fr6.html</a:t>
            </a:r>
            <a:endParaRPr lang="ja-JP" altLang="en-US" dirty="0"/>
          </a:p>
        </p:txBody>
      </p:sp>
      <p:sp>
        <p:nvSpPr>
          <p:cNvPr id="17" name="角丸四角形 16"/>
          <p:cNvSpPr/>
          <p:nvPr/>
        </p:nvSpPr>
        <p:spPr>
          <a:xfrm>
            <a:off x="1043608" y="3401775"/>
            <a:ext cx="3384376" cy="864096"/>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縦巻き 17"/>
          <p:cNvSpPr/>
          <p:nvPr/>
        </p:nvSpPr>
        <p:spPr>
          <a:xfrm>
            <a:off x="4716016" y="3284984"/>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smtClean="0">
                <a:solidFill>
                  <a:schemeClr val="tx1"/>
                </a:solidFill>
                <a:latin typeface="+mn-ea"/>
              </a:rPr>
              <a:t>利用ルール</a:t>
            </a:r>
            <a:endParaRPr kumimoji="1" lang="en-US" altLang="ja-JP" sz="2000" dirty="0" smtClean="0">
              <a:solidFill>
                <a:schemeClr val="tx1"/>
              </a:solidFill>
              <a:latin typeface="+mn-ea"/>
            </a:endParaRPr>
          </a:p>
          <a:p>
            <a:pPr algn="ctr">
              <a:spcBef>
                <a:spcPts val="600"/>
              </a:spcBef>
            </a:pPr>
            <a:r>
              <a:rPr kumimoji="1" lang="en-US" altLang="ja-JP" sz="2000" dirty="0">
                <a:latin typeface="+mn-ea"/>
              </a:rPr>
              <a:t>(</a:t>
            </a:r>
            <a:r>
              <a:rPr kumimoji="1" lang="ja-JP" altLang="en-US" sz="2000" dirty="0" smtClean="0">
                <a:solidFill>
                  <a:schemeClr val="tx1"/>
                </a:solidFill>
                <a:latin typeface="+mn-ea"/>
              </a:rPr>
              <a:t>利用規約</a:t>
            </a:r>
            <a:r>
              <a:rPr kumimoji="1" lang="en-US" altLang="ja-JP" sz="2000" dirty="0" smtClean="0">
                <a:solidFill>
                  <a:schemeClr val="tx1"/>
                </a:solidFill>
                <a:latin typeface="+mn-ea"/>
              </a:rPr>
              <a:t>)</a:t>
            </a:r>
          </a:p>
        </p:txBody>
      </p:sp>
      <p:sp>
        <p:nvSpPr>
          <p:cNvPr id="19" name="テキスト ボックス 18"/>
          <p:cNvSpPr txBox="1"/>
          <p:nvPr/>
        </p:nvSpPr>
        <p:spPr>
          <a:xfrm>
            <a:off x="4355976" y="3329767"/>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0" name="右矢印 19"/>
          <p:cNvSpPr/>
          <p:nvPr/>
        </p:nvSpPr>
        <p:spPr>
          <a:xfrm>
            <a:off x="6372200" y="3545791"/>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角丸四角形 21"/>
          <p:cNvSpPr/>
          <p:nvPr/>
        </p:nvSpPr>
        <p:spPr>
          <a:xfrm>
            <a:off x="1043608" y="5490007"/>
            <a:ext cx="3384376" cy="36004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355976" y="5129967"/>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372200" y="5417999"/>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712968"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smtClean="0"/>
              <a:t>すでに自治体のホームページで公開している情報は、利用者にとって有益なデータであるものと考えます。オープンデータとすることで</a:t>
            </a:r>
            <a:r>
              <a:rPr lang="ja-JP" altLang="en-US" dirty="0"/>
              <a:t>、利用者にとって活用しやすいデータに</a:t>
            </a:r>
            <a:r>
              <a:rPr lang="ja-JP" altLang="en-US" dirty="0" smtClean="0"/>
              <a:t>なり、さらにデータの価値が上がります。</a:t>
            </a:r>
            <a:endParaRPr lang="en-US" altLang="ja-JP" dirty="0" smtClean="0"/>
          </a:p>
          <a:p>
            <a:r>
              <a:rPr lang="ja-JP" altLang="en-US" dirty="0" smtClean="0"/>
              <a:t>まずは、このような情報をオープンデータとすることから始めるのも良い方法です。</a:t>
            </a:r>
            <a:endParaRPr lang="en-US" altLang="ja-JP" dirty="0" smtClean="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smtClean="0">
                <a:latin typeface="+mn-ea"/>
                <a:ea typeface="+mn-ea"/>
              </a:rPr>
              <a:t>２．オープンデータを公開するための基本的な作業</a:t>
            </a:r>
            <a:endParaRPr lang="ja-JP" altLang="en-US" sz="1200" dirty="0">
              <a:latin typeface="+mn-ea"/>
              <a:ea typeface="+mn-ea"/>
            </a:endParaRPr>
          </a:p>
        </p:txBody>
      </p:sp>
      <p:sp>
        <p:nvSpPr>
          <p:cNvPr id="30" name="楕円 29"/>
          <p:cNvSpPr/>
          <p:nvPr/>
        </p:nvSpPr>
        <p:spPr>
          <a:xfrm>
            <a:off x="6732240" y="3429000"/>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31" name="楕円 30"/>
          <p:cNvSpPr/>
          <p:nvPr/>
        </p:nvSpPr>
        <p:spPr>
          <a:xfrm>
            <a:off x="6732240" y="5301208"/>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Tree>
    <p:extLst>
      <p:ext uri="{BB962C8B-B14F-4D97-AF65-F5344CB8AC3E}">
        <p14:creationId xmlns:p14="http://schemas.microsoft.com/office/powerpoint/2010/main" val="28106123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a:t>
            </a:r>
            <a:r>
              <a:rPr lang="ja-JP" altLang="en-US" dirty="0" smtClean="0">
                <a:solidFill>
                  <a:schemeClr val="tx1"/>
                </a:solidFill>
                <a:latin typeface="+mn-ea"/>
                <a:cs typeface="Meiryo UI" panose="020B0604030504040204" pitchFamily="50" charset="-128"/>
              </a:rPr>
              <a:t>の「欄外」にタイトルや日付</a:t>
            </a:r>
            <a:r>
              <a:rPr lang="ja-JP" altLang="en-US" dirty="0">
                <a:solidFill>
                  <a:schemeClr val="tx1"/>
                </a:solidFill>
                <a:latin typeface="+mn-ea"/>
                <a:cs typeface="Meiryo UI" panose="020B0604030504040204" pitchFamily="50" charset="-128"/>
              </a:rPr>
              <a:t>などを入れて</a:t>
            </a:r>
            <a:r>
              <a:rPr lang="ja-JP" altLang="en-US" dirty="0" smtClean="0">
                <a:solidFill>
                  <a:schemeClr val="tx1"/>
                </a:solidFill>
                <a:latin typeface="+mn-ea"/>
                <a:cs typeface="Meiryo UI" panose="020B0604030504040204" pitchFamily="50" charset="-128"/>
              </a:rPr>
              <a:t>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セルを「結合」している。</a:t>
            </a:r>
            <a:endParaRPr lang="ja-JP" altLang="en-US" dirty="0">
              <a:solidFill>
                <a:schemeClr val="tx1"/>
              </a:solidFill>
              <a:latin typeface="+mn-ea"/>
              <a:cs typeface="Meiryo UI" panose="020B0604030504040204" pitchFamily="50" charset="-128"/>
            </a:endParaRP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見出しを「複数行」にしている。</a:t>
            </a:r>
            <a:endParaRPr lang="ja-JP" altLang="en-US" dirty="0">
              <a:solidFill>
                <a:schemeClr val="tx1"/>
              </a:solidFill>
              <a:latin typeface="+mn-ea"/>
              <a:cs typeface="Meiryo UI" panose="020B0604030504040204" pitchFamily="50" charset="-128"/>
            </a:endParaRP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Tree>
    <p:extLst>
      <p:ext uri="{BB962C8B-B14F-4D97-AF65-F5344CB8AC3E}">
        <p14:creationId xmlns:p14="http://schemas.microsoft.com/office/powerpoint/2010/main" val="149076539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「欄外の記載をしない」「見出しは一行にする」「セル</a:t>
            </a:r>
            <a:r>
              <a:rPr lang="ja-JP" altLang="en-US" dirty="0">
                <a:solidFill>
                  <a:schemeClr val="tx1"/>
                </a:solidFill>
                <a:latin typeface="+mn-ea"/>
                <a:cs typeface="Meiryo UI" panose="020B0604030504040204" pitchFamily="50" charset="-128"/>
              </a:rPr>
              <a:t>の</a:t>
            </a:r>
            <a:r>
              <a:rPr lang="ja-JP" altLang="en-US" dirty="0" smtClean="0">
                <a:solidFill>
                  <a:schemeClr val="tx1"/>
                </a:solidFill>
                <a:latin typeface="+mn-ea"/>
                <a:cs typeface="Meiryo UI" panose="020B0604030504040204" pitchFamily="50" charset="-128"/>
              </a:rPr>
              <a:t>結合</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見出しは</a:t>
            </a:r>
            <a:r>
              <a:rPr lang="en-US" altLang="ja-JP" dirty="0" smtClean="0">
                <a:solidFill>
                  <a:schemeClr val="tx1"/>
                </a:solidFill>
                <a:latin typeface="+mn-ea"/>
                <a:cs typeface="Meiryo UI" panose="020B0604030504040204" pitchFamily="50" charset="-128"/>
              </a:rPr>
              <a:t>1</a:t>
            </a:r>
            <a:r>
              <a:rPr lang="ja-JP" altLang="en-US" dirty="0" smtClean="0">
                <a:solidFill>
                  <a:schemeClr val="tx1"/>
                </a:solidFill>
                <a:latin typeface="+mn-ea"/>
                <a:cs typeface="Meiryo UI" panose="020B0604030504040204" pitchFamily="50" charset="-128"/>
              </a:rPr>
              <a:t>行にします。</a:t>
            </a:r>
            <a:endParaRPr lang="ja-JP" altLang="en-US" dirty="0">
              <a:solidFill>
                <a:schemeClr val="tx1"/>
              </a:solidFill>
              <a:latin typeface="+mn-ea"/>
              <a:cs typeface="Meiryo UI" panose="020B0604030504040204" pitchFamily="50" charset="-128"/>
            </a:endParaRP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１</a:t>
            </a:r>
            <a:endParaRPr kumimoji="1" lang="ja-JP" altLang="en-US" sz="2400" b="1" dirty="0"/>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4612393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a:t>
            </a:r>
            <a:r>
              <a:rPr lang="ja-JP" altLang="en-US" dirty="0"/>
              <a:t>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「罫線だけの行」を残している。</a:t>
            </a:r>
            <a:endParaRPr lang="ja-JP" altLang="en-US" dirty="0">
              <a:solidFill>
                <a:schemeClr val="tx1"/>
              </a:solidFill>
              <a:latin typeface="+mn-ea"/>
              <a:cs typeface="Meiryo UI" panose="020B0604030504040204" pitchFamily="50" charset="-128"/>
            </a:endParaRP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a:t>
            </a:r>
            <a:r>
              <a:rPr lang="ja-JP" altLang="en-US" dirty="0" smtClean="0">
                <a:solidFill>
                  <a:schemeClr val="tx1"/>
                </a:solidFill>
                <a:latin typeface="+mn-ea"/>
                <a:cs typeface="Meiryo UI" panose="020B0604030504040204" pitchFamily="50" charset="-128"/>
              </a:rPr>
              <a:t>で「改行」している。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280571078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a:t>
            </a:r>
            <a:r>
              <a:rPr lang="ja-JP" altLang="en-US" dirty="0" smtClean="0">
                <a:solidFill>
                  <a:schemeClr val="tx1"/>
                </a:solidFill>
                <a:latin typeface="+mn-ea"/>
                <a:cs typeface="Meiryo UI" panose="020B0604030504040204" pitchFamily="50" charset="-128"/>
              </a:rPr>
              <a:t>を残さない」 といったことに意識して、</a:t>
            </a:r>
            <a:r>
              <a:rPr lang="en-US" altLang="ja-JP" dirty="0" smtClean="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a:t>
            </a:r>
            <a:r>
              <a:rPr lang="ja-JP" altLang="en-US" dirty="0">
                <a:solidFill>
                  <a:schemeClr val="tx1"/>
                </a:solidFill>
                <a:latin typeface="+mn-ea"/>
                <a:cs typeface="Meiryo UI" panose="020B0604030504040204" pitchFamily="50" charset="-128"/>
              </a:rPr>
              <a:t>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a:t>
            </a:r>
            <a:r>
              <a:rPr lang="ja-JP" altLang="en-US" dirty="0" smtClean="0">
                <a:solidFill>
                  <a:schemeClr val="tx1"/>
                </a:solidFill>
                <a:latin typeface="+mn-ea"/>
                <a:cs typeface="Meiryo UI" panose="020B0604030504040204" pitchFamily="50" charset="-128"/>
              </a:rPr>
              <a:t>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作成②</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データが無い行は、罫線も記載しません。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a:t>
            </a: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に無駄な空白行が作られる場合があるためです）</a:t>
            </a:r>
            <a:endParaRPr lang="ja-JP" altLang="en-US" dirty="0">
              <a:solidFill>
                <a:schemeClr val="tx1"/>
              </a:solidFill>
              <a:latin typeface="+mn-ea"/>
              <a:cs typeface="Meiryo UI" panose="020B0604030504040204" pitchFamily="50" charset="-128"/>
            </a:endParaRP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一つのセル</a:t>
            </a:r>
            <a:r>
              <a:rPr lang="ja-JP" altLang="en-US" dirty="0">
                <a:solidFill>
                  <a:schemeClr val="tx1"/>
                </a:solidFill>
                <a:latin typeface="+mn-ea"/>
                <a:cs typeface="Meiryo UI" panose="020B0604030504040204" pitchFamily="50" charset="-128"/>
              </a:rPr>
              <a:t>の中</a:t>
            </a:r>
            <a:r>
              <a:rPr lang="ja-JP" altLang="en-US" dirty="0" smtClean="0">
                <a:solidFill>
                  <a:schemeClr val="tx1"/>
                </a:solidFill>
                <a:latin typeface="+mn-ea"/>
                <a:cs typeface="Meiryo UI" panose="020B0604030504040204" pitchFamily="50" charset="-128"/>
              </a:rPr>
              <a:t>に改行</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入れません。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（見出しの場合も同様です）</a:t>
            </a:r>
            <a:endParaRPr lang="ja-JP" altLang="en-US" dirty="0">
              <a:solidFill>
                <a:schemeClr val="tx1"/>
              </a:solidFill>
              <a:latin typeface="+mn-ea"/>
              <a:cs typeface="Meiryo UI" panose="020B0604030504040204" pitchFamily="50" charset="-128"/>
            </a:endParaRP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1006180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a:t>
            </a:r>
            <a:r>
              <a:rPr lang="ja-JP" altLang="en-US" dirty="0" smtClean="0">
                <a:solidFill>
                  <a:schemeClr val="tx1"/>
                </a:solidFill>
                <a:latin typeface="+mn-ea"/>
                <a:cs typeface="Meiryo UI" panose="020B0604030504040204" pitchFamily="50" charset="-128"/>
              </a:rPr>
              <a:t>に空白</a:t>
            </a:r>
            <a:r>
              <a:rPr lang="ja-JP" altLang="en-US" dirty="0">
                <a:solidFill>
                  <a:schemeClr val="tx1"/>
                </a:solidFill>
                <a:latin typeface="+mn-ea"/>
                <a:cs typeface="Meiryo UI" panose="020B0604030504040204" pitchFamily="50" charset="-128"/>
              </a:rPr>
              <a:t>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a:t>
            </a:r>
            <a:r>
              <a:rPr lang="ja-JP" altLang="en-US" sz="2000" dirty="0" smtClean="0">
                <a:solidFill>
                  <a:schemeClr val="tx1"/>
                </a:solidFill>
                <a:latin typeface="+mn-ea"/>
                <a:cs typeface="Meiryo UI" panose="020B0604030504040204" pitchFamily="50" charset="-128"/>
              </a:rPr>
              <a:t>作成③</a:t>
            </a:r>
            <a:endParaRPr lang="ja-JP" altLang="en-US" sz="2000" dirty="0">
              <a:solidFill>
                <a:schemeClr val="tx1"/>
              </a:solidFill>
              <a:latin typeface="+mn-ea"/>
              <a:cs typeface="Meiryo UI" panose="020B0604030504040204" pitchFamily="50" charset="-128"/>
            </a:endParaRP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a:t>
            </a:r>
            <a:r>
              <a:rPr lang="ja-JP" altLang="en-US" dirty="0" smtClean="0">
                <a:solidFill>
                  <a:schemeClr val="tx1"/>
                </a:solidFill>
                <a:latin typeface="+mn-ea"/>
                <a:cs typeface="Meiryo UI" panose="020B0604030504040204" pitchFamily="50" charset="-128"/>
              </a:rPr>
              <a:t>あるため、</a:t>
            </a:r>
            <a:r>
              <a:rPr lang="ja-JP" altLang="en-US" dirty="0">
                <a:solidFill>
                  <a:schemeClr val="tx1"/>
                </a:solidFill>
                <a:latin typeface="+mn-ea"/>
                <a:cs typeface="Meiryo UI" panose="020B0604030504040204" pitchFamily="50" charset="-128"/>
              </a:rPr>
              <a:t>以下のような点に気をつける必要があります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形式でも、「無駄な空白を入れない」「数値の項目に記号などを入れない」 といったことを意識すると、より機械</a:t>
            </a:r>
            <a:r>
              <a:rPr lang="ja-JP" altLang="en-US" dirty="0">
                <a:solidFill>
                  <a:schemeClr val="tx1"/>
                </a:solidFill>
                <a:latin typeface="+mn-ea"/>
                <a:cs typeface="Meiryo UI" panose="020B0604030504040204" pitchFamily="50" charset="-128"/>
              </a:rPr>
              <a:t>判読に適したデータを作成すること</a:t>
            </a:r>
            <a:r>
              <a:rPr lang="ja-JP" altLang="en-US" dirty="0" smtClean="0">
                <a:solidFill>
                  <a:schemeClr val="tx1"/>
                </a:solidFill>
                <a:latin typeface="+mn-ea"/>
                <a:cs typeface="Meiryo UI" panose="020B0604030504040204" pitchFamily="50" charset="-128"/>
              </a:rPr>
              <a:t>がきます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pic>
        <p:nvPicPr>
          <p:cNvPr id="5" name="図 4">
            <a:extLst>
              <a:ext uri="{FF2B5EF4-FFF2-40B4-BE49-F238E27FC236}">
                <a16:creationId xmlns:a16="http://schemas.microsoft.com/office/drawing/2014/main" id="{F340FDB3-0495-4A64-ABAD-95EF7FDC2E9B}"/>
              </a:ext>
            </a:extLst>
          </p:cNvPr>
          <p:cNvPicPr>
            <a:picLocks noChangeAspect="1"/>
          </p:cNvPicPr>
          <p:nvPr/>
        </p:nvPicPr>
        <p:blipFill>
          <a:blip r:embed="rId3"/>
          <a:stretch>
            <a:fillRect/>
          </a:stretch>
        </p:blipFill>
        <p:spPr>
          <a:xfrm>
            <a:off x="179512" y="1340768"/>
            <a:ext cx="7452320" cy="5191423"/>
          </a:xfrm>
          <a:prstGeom prst="rect">
            <a:avLst/>
          </a:prstGeom>
          <a:ln w="19050">
            <a:solidFill>
              <a:schemeClr val="tx1"/>
            </a:solidFill>
          </a:ln>
        </p:spPr>
      </p:pic>
      <p:sp>
        <p:nvSpPr>
          <p:cNvPr id="6" name="テキスト ボックス 5">
            <a:extLst>
              <a:ext uri="{FF2B5EF4-FFF2-40B4-BE49-F238E27FC236}">
                <a16:creationId xmlns:a16="http://schemas.microsoft.com/office/drawing/2014/main" id="{BB7576AF-133C-4383-BB07-4F6F3CBDB020}"/>
              </a:ext>
            </a:extLst>
          </p:cNvPr>
          <p:cNvSpPr txBox="1"/>
          <p:nvPr/>
        </p:nvSpPr>
        <p:spPr>
          <a:xfrm>
            <a:off x="35496" y="6488036"/>
            <a:ext cx="885698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引用：深川市ホームページ</a:t>
            </a:r>
            <a:r>
              <a:rPr lang="en-US" altLang="ja-JP" dirty="0"/>
              <a:t>&lt;https://www.city.fukagawa.lg.jp/cms/section/shimin/dbj8cg0000003fr6.html&gt;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4860032" y="2204864"/>
            <a:ext cx="1944216" cy="792088"/>
          </a:xfrm>
          <a:prstGeom prst="wedgeRoundRectCallout">
            <a:avLst>
              <a:gd name="adj1" fmla="val -85120"/>
              <a:gd name="adj2" fmla="val 32125"/>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mn-ea"/>
              </a:rPr>
              <a:t>画面に直接表示</a:t>
            </a:r>
            <a:endParaRPr kumimoji="1" lang="ja-JP" altLang="en-US" dirty="0">
              <a:solidFill>
                <a:schemeClr val="tx1"/>
              </a:solidFill>
              <a:latin typeface="+mn-ea"/>
            </a:endParaRP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148064" y="4005064"/>
            <a:ext cx="3096344" cy="792088"/>
          </a:xfrm>
          <a:prstGeom prst="wedgeRoundRectCallout">
            <a:avLst>
              <a:gd name="adj1" fmla="val -71206"/>
              <a:gd name="adj2" fmla="val 43883"/>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solidFill>
                  <a:schemeClr val="tx1"/>
                </a:solidFill>
                <a:latin typeface="+mn-ea"/>
              </a:rPr>
              <a:t>PDF</a:t>
            </a:r>
            <a:r>
              <a:rPr kumimoji="1" lang="ja-JP" altLang="en-US" dirty="0" smtClean="0">
                <a:solidFill>
                  <a:schemeClr val="tx1"/>
                </a:solidFill>
                <a:latin typeface="+mn-ea"/>
              </a:rPr>
              <a:t>形式のファイルを掲載</a:t>
            </a:r>
            <a:endParaRPr kumimoji="1" lang="ja-JP" altLang="en-US" dirty="0">
              <a:solidFill>
                <a:schemeClr val="tx1"/>
              </a:solidFill>
              <a:latin typeface="+mn-ea"/>
            </a:endParaRP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人口・世帯数</a:t>
            </a:r>
            <a:r>
              <a:rPr kumimoji="1" lang="ja-JP" altLang="en-US" dirty="0" smtClean="0">
                <a:solidFill>
                  <a:schemeClr val="tx1"/>
                </a:solidFill>
                <a:latin typeface="+mn-ea"/>
              </a:rPr>
              <a:t>を</a:t>
            </a:r>
            <a:endParaRPr kumimoji="1" lang="en-US" altLang="ja-JP" dirty="0" smtClean="0">
              <a:solidFill>
                <a:schemeClr val="tx1"/>
              </a:solidFill>
              <a:latin typeface="+mn-ea"/>
            </a:endParaRPr>
          </a:p>
          <a:p>
            <a:pPr algn="ctr"/>
            <a:r>
              <a:rPr kumimoji="1" lang="ja-JP" altLang="en-US" dirty="0" smtClean="0">
                <a:solidFill>
                  <a:schemeClr val="tx1"/>
                </a:solidFill>
                <a:latin typeface="+mn-ea"/>
              </a:rPr>
              <a:t>公開している例</a:t>
            </a:r>
            <a:endParaRPr kumimoji="1" lang="ja-JP" altLang="en-US" dirty="0">
              <a:solidFill>
                <a:schemeClr val="tx1"/>
              </a:solidFill>
              <a:latin typeface="+mn-ea"/>
            </a:endParaRPr>
          </a:p>
        </p:txBody>
      </p:sp>
      <p:sp>
        <p:nvSpPr>
          <p:cNvPr id="10" name="吹き出し: 角を丸めた四角形 20">
            <a:extLst>
              <a:ext uri="{FF2B5EF4-FFF2-40B4-BE49-F238E27FC236}">
                <a16:creationId xmlns:a16="http://schemas.microsoft.com/office/drawing/2014/main" id="{5CEB7BF2-3B8D-4565-A149-CCE09D9EC665}"/>
              </a:ext>
            </a:extLst>
          </p:cNvPr>
          <p:cNvSpPr/>
          <p:nvPr/>
        </p:nvSpPr>
        <p:spPr>
          <a:xfrm>
            <a:off x="4067944" y="5229200"/>
            <a:ext cx="2952328" cy="864096"/>
          </a:xfrm>
          <a:prstGeom prst="wedgeRoundRectCallout">
            <a:avLst>
              <a:gd name="adj1" fmla="val -84574"/>
              <a:gd name="adj2" fmla="val 45059"/>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solidFill>
                <a:latin typeface="+mn-ea"/>
              </a:rPr>
              <a:t>エクセル形式のファイルも掲載</a:t>
            </a:r>
            <a:endParaRPr kumimoji="1" lang="ja-JP" altLang="en-US" dirty="0">
              <a:solidFill>
                <a:schemeClr val="tx1"/>
              </a:solidFill>
              <a:latin typeface="+mn-ea"/>
            </a:endParaRPr>
          </a:p>
        </p:txBody>
      </p:sp>
    </p:spTree>
    <p:extLst>
      <p:ext uri="{BB962C8B-B14F-4D97-AF65-F5344CB8AC3E}">
        <p14:creationId xmlns:p14="http://schemas.microsoft.com/office/powerpoint/2010/main" val="10406987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図 31">
            <a:extLst>
              <a:ext uri="{FF2B5EF4-FFF2-40B4-BE49-F238E27FC236}">
                <a16:creationId xmlns:a16="http://schemas.microsoft.com/office/drawing/2014/main" id="{F340FDB3-0495-4A64-ABAD-95EF7FDC2E9B}"/>
              </a:ext>
            </a:extLst>
          </p:cNvPr>
          <p:cNvPicPr>
            <a:picLocks noChangeAspect="1"/>
          </p:cNvPicPr>
          <p:nvPr/>
        </p:nvPicPr>
        <p:blipFill>
          <a:blip r:embed="rId3"/>
          <a:stretch>
            <a:fillRect/>
          </a:stretch>
        </p:blipFill>
        <p:spPr>
          <a:xfrm>
            <a:off x="611560" y="1641741"/>
            <a:ext cx="7020272" cy="4890450"/>
          </a:xfrm>
          <a:prstGeom prst="rect">
            <a:avLst/>
          </a:prstGeom>
          <a:ln w="19050">
            <a:solidFill>
              <a:schemeClr val="tx1"/>
            </a:solidFill>
          </a:ln>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smtClean="0">
                <a:latin typeface="+mn-ea"/>
              </a:rPr>
              <a:t>そこで、すでに公開されている情報に、</a:t>
            </a:r>
            <a:r>
              <a:rPr kumimoji="1" lang="ja-JP" altLang="en-US" sz="2000" dirty="0"/>
              <a:t>二次利用可能なデータとして利用を許可</a:t>
            </a:r>
            <a:r>
              <a:rPr kumimoji="1" lang="ja-JP" altLang="en-US" sz="2000" dirty="0" smtClean="0"/>
              <a:t>するような利用ルールを</a:t>
            </a:r>
            <a:r>
              <a:rPr kumimoji="1" lang="ja-JP" altLang="en-US" sz="2000" dirty="0"/>
              <a:t>つけること</a:t>
            </a:r>
            <a:r>
              <a:rPr kumimoji="1" lang="ja-JP" altLang="en-US" sz="2000" dirty="0" smtClean="0"/>
              <a:t>で、</a:t>
            </a:r>
            <a:r>
              <a:rPr kumimoji="1" lang="ja-JP" altLang="en-US" sz="2000" dirty="0" smtClean="0">
                <a:latin typeface="+mn-ea"/>
              </a:rPr>
              <a:t>オープンデータとすることができます。</a:t>
            </a:r>
            <a:endParaRPr kumimoji="1" lang="ja-JP" altLang="en-US" sz="2000" dirty="0">
              <a:latin typeface="+mn-ea"/>
            </a:endParaRP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411760" y="2204864"/>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3923928" y="2420888"/>
            <a:ext cx="576064" cy="936104"/>
          </a:xfrm>
          <a:prstGeom prst="rect">
            <a:avLst/>
          </a:prstGeom>
          <a:noFill/>
          <a:ln>
            <a:noFill/>
          </a:ln>
        </p:spPr>
        <p:txBody>
          <a:bodyPr wrap="square" rtlCol="0" anchor="ctr">
            <a:noAutofit/>
          </a:bodyPr>
          <a:lstStyle/>
          <a:p>
            <a:pPr algn="ctr"/>
            <a:r>
              <a:rPr kumimoji="1" lang="ja-JP" altLang="en-US" sz="4000" b="1" dirty="0" smtClean="0">
                <a:solidFill>
                  <a:schemeClr val="accent6">
                    <a:lumMod val="75000"/>
                  </a:schemeClr>
                </a:solidFill>
                <a:latin typeface="+mn-ea"/>
              </a:rPr>
              <a:t>＋</a:t>
            </a:r>
            <a:endParaRPr kumimoji="1" lang="en-US" altLang="ja-JP" sz="4000" b="1" dirty="0" smtClean="0">
              <a:solidFill>
                <a:schemeClr val="accent6">
                  <a:lumMod val="75000"/>
                </a:schemeClr>
              </a:solidFill>
              <a:latin typeface="+mn-ea"/>
            </a:endParaRPr>
          </a:p>
        </p:txBody>
      </p:sp>
      <p:sp>
        <p:nvSpPr>
          <p:cNvPr id="55" name="右矢印 54"/>
          <p:cNvSpPr/>
          <p:nvPr/>
        </p:nvSpPr>
        <p:spPr>
          <a:xfrm>
            <a:off x="5940152" y="26369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627784" y="2636912"/>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smtClean="0">
                  <a:cs typeface="Meiryo UI" panose="020B0604030504040204" pitchFamily="50" charset="-128"/>
                </a:rPr>
                <a:t>公開情報</a:t>
              </a:r>
              <a:endParaRPr lang="ja-JP" altLang="en-US" sz="1800" dirty="0">
                <a:cs typeface="Meiryo UI" panose="020B0604030504040204" pitchFamily="50" charset="-128"/>
              </a:endParaRPr>
            </a:p>
          </p:txBody>
        </p:sp>
      </p:grpSp>
      <p:sp>
        <p:nvSpPr>
          <p:cNvPr id="59" name="縦巻き 58"/>
          <p:cNvSpPr/>
          <p:nvPr/>
        </p:nvSpPr>
        <p:spPr>
          <a:xfrm>
            <a:off x="4427984" y="2348880"/>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499992" y="2708920"/>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smtClean="0">
                <a:cs typeface="Meiryo UI" panose="020B0604030504040204" pitchFamily="50" charset="-128"/>
              </a:rPr>
              <a:t>利用ルール</a:t>
            </a:r>
            <a:endParaRPr lang="en-US" altLang="ja-JP" sz="1800" dirty="0" smtClean="0">
              <a:cs typeface="Meiryo UI" panose="020B0604030504040204" pitchFamily="50" charset="-128"/>
            </a:endParaRPr>
          </a:p>
          <a:p>
            <a:pPr algn="ctr"/>
            <a:r>
              <a:rPr lang="en-US" altLang="ja-JP" sz="1800" dirty="0" smtClean="0">
                <a:cs typeface="Meiryo UI" panose="020B0604030504040204" pitchFamily="50" charset="-128"/>
              </a:rPr>
              <a:t>(</a:t>
            </a:r>
            <a:r>
              <a:rPr lang="ja-JP" altLang="en-US" sz="1800" dirty="0" smtClean="0">
                <a:cs typeface="Meiryo UI" panose="020B0604030504040204" pitchFamily="50" charset="-128"/>
              </a:rPr>
              <a:t>利用規約</a:t>
            </a:r>
            <a:r>
              <a:rPr lang="en-US" altLang="ja-JP" sz="1800" dirty="0" smtClean="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372200" y="2564904"/>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284452" y="2006572"/>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3" name="テキスト ボックス 22">
            <a:extLst>
              <a:ext uri="{FF2B5EF4-FFF2-40B4-BE49-F238E27FC236}">
                <a16:creationId xmlns:a16="http://schemas.microsoft.com/office/drawing/2014/main" id="{BB7576AF-133C-4383-BB07-4F6F3CBDB020}"/>
              </a:ext>
            </a:extLst>
          </p:cNvPr>
          <p:cNvSpPr txBox="1"/>
          <p:nvPr/>
        </p:nvSpPr>
        <p:spPr>
          <a:xfrm>
            <a:off x="35496" y="6488036"/>
            <a:ext cx="8856984"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引用：深川市ホームページ</a:t>
            </a:r>
            <a:r>
              <a:rPr lang="en-US" altLang="ja-JP" dirty="0"/>
              <a:t>&lt;https://www.city.fukagawa.lg.jp/cms/section/shimin/dbj8cg0000003fr6.html&gt;</a:t>
            </a:r>
            <a:endParaRPr lang="ja-JP" altLang="en-US" dirty="0"/>
          </a:p>
        </p:txBody>
      </p:sp>
    </p:spTree>
    <p:extLst>
      <p:ext uri="{BB962C8B-B14F-4D97-AF65-F5344CB8AC3E}">
        <p14:creationId xmlns:p14="http://schemas.microsoft.com/office/powerpoint/2010/main" val="1991930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6930</Words>
  <Application>Microsoft Office PowerPoint</Application>
  <PresentationFormat>画面に合わせる (4:3)</PresentationFormat>
  <Paragraphs>966</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2019-02-08T07:03:14Z</dcterms:modified>
</cp:coreProperties>
</file>