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69"/>
  </p:notesMasterIdLst>
  <p:handoutMasterIdLst>
    <p:handoutMasterId r:id="rId70"/>
  </p:handoutMasterIdLst>
  <p:sldIdLst>
    <p:sldId id="494" r:id="rId2"/>
    <p:sldId id="419" r:id="rId3"/>
    <p:sldId id="614" r:id="rId4"/>
    <p:sldId id="643" r:id="rId5"/>
    <p:sldId id="644" r:id="rId6"/>
    <p:sldId id="701" r:id="rId7"/>
    <p:sldId id="702" r:id="rId8"/>
    <p:sldId id="649" r:id="rId9"/>
    <p:sldId id="650" r:id="rId10"/>
    <p:sldId id="651" r:id="rId11"/>
    <p:sldId id="652" r:id="rId12"/>
    <p:sldId id="653" r:id="rId13"/>
    <p:sldId id="654" r:id="rId14"/>
    <p:sldId id="698" r:id="rId15"/>
    <p:sldId id="703" r:id="rId16"/>
    <p:sldId id="681" r:id="rId17"/>
    <p:sldId id="657" r:id="rId18"/>
    <p:sldId id="699" r:id="rId19"/>
    <p:sldId id="659" r:id="rId20"/>
    <p:sldId id="700" r:id="rId21"/>
    <p:sldId id="704" r:id="rId22"/>
    <p:sldId id="660" r:id="rId23"/>
    <p:sldId id="705" r:id="rId24"/>
    <p:sldId id="661" r:id="rId25"/>
    <p:sldId id="706" r:id="rId26"/>
    <p:sldId id="663" r:id="rId27"/>
    <p:sldId id="664" r:id="rId28"/>
    <p:sldId id="666" r:id="rId29"/>
    <p:sldId id="707" r:id="rId30"/>
    <p:sldId id="708" r:id="rId31"/>
    <p:sldId id="668" r:id="rId32"/>
    <p:sldId id="709" r:id="rId33"/>
    <p:sldId id="670" r:id="rId34"/>
    <p:sldId id="669" r:id="rId35"/>
    <p:sldId id="683" r:id="rId36"/>
    <p:sldId id="672" r:id="rId37"/>
    <p:sldId id="690" r:id="rId38"/>
    <p:sldId id="688" r:id="rId39"/>
    <p:sldId id="674" r:id="rId40"/>
    <p:sldId id="689" r:id="rId41"/>
    <p:sldId id="677" r:id="rId42"/>
    <p:sldId id="678" r:id="rId43"/>
    <p:sldId id="691" r:id="rId44"/>
    <p:sldId id="710" r:id="rId45"/>
    <p:sldId id="714" r:id="rId46"/>
    <p:sldId id="715" r:id="rId47"/>
    <p:sldId id="716" r:id="rId48"/>
    <p:sldId id="717" r:id="rId49"/>
    <p:sldId id="718" r:id="rId50"/>
    <p:sldId id="719" r:id="rId51"/>
    <p:sldId id="697" r:id="rId52"/>
    <p:sldId id="642" r:id="rId53"/>
    <p:sldId id="603" r:id="rId54"/>
    <p:sldId id="611" r:id="rId55"/>
    <p:sldId id="612" r:id="rId56"/>
    <p:sldId id="711" r:id="rId57"/>
    <p:sldId id="613" r:id="rId58"/>
    <p:sldId id="620" r:id="rId59"/>
    <p:sldId id="621" r:id="rId60"/>
    <p:sldId id="608" r:id="rId61"/>
    <p:sldId id="641" r:id="rId62"/>
    <p:sldId id="480" r:id="rId63"/>
    <p:sldId id="481" r:id="rId64"/>
    <p:sldId id="484" r:id="rId65"/>
    <p:sldId id="712" r:id="rId66"/>
    <p:sldId id="713" r:id="rId67"/>
    <p:sldId id="485" r:id="rId68"/>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8480E"/>
    <a:srgbClr val="FFFFFF"/>
    <a:srgbClr val="F57E1B"/>
    <a:srgbClr val="779DCB"/>
    <a:srgbClr val="0000CC"/>
    <a:srgbClr val="FFFF66"/>
    <a:srgbClr val="66FFCC"/>
    <a:srgbClr val="4271C6"/>
    <a:srgbClr val="FF3300"/>
    <a:srgbClr val="6E9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0" autoAdjust="0"/>
    <p:restoredTop sz="75573" autoAdjust="0"/>
  </p:normalViewPr>
  <p:slideViewPr>
    <p:cSldViewPr>
      <p:cViewPr varScale="1">
        <p:scale>
          <a:sx n="49" d="100"/>
          <a:sy n="49" d="100"/>
        </p:scale>
        <p:origin x="1938" y="48"/>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588627" y="1"/>
            <a:ext cx="4275403" cy="717254"/>
          </a:xfrm>
          <a:prstGeom prst="rect">
            <a:avLst/>
          </a:prstGeom>
        </p:spPr>
        <p:txBody>
          <a:bodyPr vert="horz" lIns="133073" tIns="66536" rIns="133073" bIns="66536" rtlCol="0"/>
          <a:lstStyle>
            <a:lvl1pPr algn="r">
              <a:defRPr sz="1700"/>
            </a:lvl1pPr>
          </a:lstStyle>
          <a:p>
            <a:fld id="{3C0AD30B-1FDC-4CC9-8968-EEE2923C924E}" type="datetimeFigureOut">
              <a:rPr kumimoji="1" lang="ja-JP" altLang="en-US" smtClean="0"/>
              <a:t>2019/2/9</a:t>
            </a:fld>
            <a:endParaRPr kumimoji="1" lang="ja-JP" altLang="en-US"/>
          </a:p>
        </p:txBody>
      </p:sp>
      <p:sp>
        <p:nvSpPr>
          <p:cNvPr id="4" name="フッター プレースホルダー 3"/>
          <p:cNvSpPr>
            <a:spLocks noGrp="1"/>
          </p:cNvSpPr>
          <p:nvPr>
            <p:ph type="ftr" sz="quarter" idx="2"/>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588627" y="13578186"/>
            <a:ext cx="4275403" cy="717253"/>
          </a:xfrm>
          <a:prstGeom prst="rect">
            <a:avLst/>
          </a:prstGeom>
        </p:spPr>
        <p:txBody>
          <a:bodyPr vert="horz" lIns="133073" tIns="66536" rIns="133073" bIns="66536" rtlCol="0" anchor="b"/>
          <a:lstStyle>
            <a:lvl1pPr algn="r">
              <a:defRPr sz="17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45053B6B-85F0-4D10-BE8B-30F32F836F75}" type="datetimeFigureOut">
              <a:rPr kumimoji="1" lang="ja-JP" altLang="en-US" smtClean="0"/>
              <a:t>2019/2/9</a:t>
            </a:fld>
            <a:endParaRPr kumimoji="1" lang="ja-JP" altLang="en-US"/>
          </a:p>
        </p:txBody>
      </p:sp>
      <p:sp>
        <p:nvSpPr>
          <p:cNvPr id="4" name="スライド イメージ プレースホルダー 3"/>
          <p:cNvSpPr>
            <a:spLocks noGrp="1" noRot="1" noChangeAspect="1"/>
          </p:cNvSpPr>
          <p:nvPr>
            <p:ph type="sldImg" idx="2"/>
          </p:nvPr>
        </p:nvSpPr>
        <p:spPr>
          <a:xfrm>
            <a:off x="1717675" y="1787525"/>
            <a:ext cx="6430963" cy="4822825"/>
          </a:xfrm>
          <a:prstGeom prst="rect">
            <a:avLst/>
          </a:prstGeom>
          <a:noFill/>
          <a:ln w="12700">
            <a:solidFill>
              <a:prstClr val="black"/>
            </a:solidFill>
          </a:ln>
        </p:spPr>
        <p:txBody>
          <a:bodyPr vert="horz" lIns="133073" tIns="66536" rIns="133073" bIns="66536"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79714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kumimoji="1"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112713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259972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176608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367945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1178005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2926250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12098825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41644368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33906852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16602938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47</a:t>
            </a:fld>
            <a:endParaRPr kumimoji="1" lang="ja-JP" altLang="en-US"/>
          </a:p>
        </p:txBody>
      </p:sp>
    </p:spTree>
    <p:extLst>
      <p:ext uri="{BB962C8B-B14F-4D97-AF65-F5344CB8AC3E}">
        <p14:creationId xmlns:p14="http://schemas.microsoft.com/office/powerpoint/2010/main" val="10692383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48</a:t>
            </a:fld>
            <a:endParaRPr kumimoji="1" lang="ja-JP" altLang="en-US"/>
          </a:p>
        </p:txBody>
      </p:sp>
    </p:spTree>
    <p:extLst>
      <p:ext uri="{BB962C8B-B14F-4D97-AF65-F5344CB8AC3E}">
        <p14:creationId xmlns:p14="http://schemas.microsoft.com/office/powerpoint/2010/main" val="29369891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28970599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6459745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18415421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56</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57</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58</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59</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60</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61</a:t>
            </a:fld>
            <a:endParaRPr kumimoji="1" lang="ja-JP" altLang="en-US"/>
          </a:p>
        </p:txBody>
      </p:sp>
    </p:spTree>
    <p:extLst>
      <p:ext uri="{BB962C8B-B14F-4D97-AF65-F5344CB8AC3E}">
        <p14:creationId xmlns:p14="http://schemas.microsoft.com/office/powerpoint/2010/main" val="273748806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62</a:t>
            </a:fld>
            <a:endParaRPr kumimoji="1" lang="ja-JP" altLang="en-US"/>
          </a:p>
        </p:txBody>
      </p:sp>
    </p:spTree>
    <p:extLst>
      <p:ext uri="{BB962C8B-B14F-4D97-AF65-F5344CB8AC3E}">
        <p14:creationId xmlns:p14="http://schemas.microsoft.com/office/powerpoint/2010/main" val="296707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0014681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63</a:t>
            </a:fld>
            <a:endParaRPr kumimoji="1" lang="ja-JP" altLang="en-US"/>
          </a:p>
        </p:txBody>
      </p:sp>
    </p:spTree>
    <p:extLst>
      <p:ext uri="{BB962C8B-B14F-4D97-AF65-F5344CB8AC3E}">
        <p14:creationId xmlns:p14="http://schemas.microsoft.com/office/powerpoint/2010/main" val="343764767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64</a:t>
            </a:fld>
            <a:endParaRPr kumimoji="1" lang="ja-JP" altLang="en-US"/>
          </a:p>
        </p:txBody>
      </p:sp>
    </p:spTree>
    <p:extLst>
      <p:ext uri="{BB962C8B-B14F-4D97-AF65-F5344CB8AC3E}">
        <p14:creationId xmlns:p14="http://schemas.microsoft.com/office/powerpoint/2010/main" val="131760451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65</a:t>
            </a:fld>
            <a:endParaRPr kumimoji="1" lang="ja-JP" altLang="en-US"/>
          </a:p>
        </p:txBody>
      </p:sp>
    </p:spTree>
    <p:extLst>
      <p:ext uri="{BB962C8B-B14F-4D97-AF65-F5344CB8AC3E}">
        <p14:creationId xmlns:p14="http://schemas.microsoft.com/office/powerpoint/2010/main" val="2586550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3.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0.png"/></Relationships>
</file>

<file path=ppt/slides/_rels/slide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9.xml"/><Relationship Id="rId1" Type="http://schemas.openxmlformats.org/officeDocument/2006/relationships/slideLayout" Target="../slideLayouts/slideLayout4.xml"/><Relationship Id="rId4" Type="http://schemas.openxmlformats.org/officeDocument/2006/relationships/image" Target="../media/image19.png"/></Relationships>
</file>

<file path=ppt/slides/_rels/slide6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60.xml"/><Relationship Id="rId1" Type="http://schemas.openxmlformats.org/officeDocument/2006/relationships/slideLayout" Target="../slideLayouts/slideLayout4.xml"/><Relationship Id="rId4" Type="http://schemas.openxmlformats.org/officeDocument/2006/relationships/image" Target="../media/image21.png"/></Relationships>
</file>

<file path=ppt/slides/_rels/slide6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smtClean="0"/>
              <a:t>講義②</a:t>
            </a:r>
            <a:endParaRPr kumimoji="1" lang="ja-JP" altLang="en-US" dirty="0"/>
          </a:p>
        </p:txBody>
      </p:sp>
    </p:spTree>
    <p:extLst>
      <p:ext uri="{BB962C8B-B14F-4D97-AF65-F5344CB8AC3E}">
        <p14:creationId xmlns:p14="http://schemas.microsoft.com/office/powerpoint/2010/main" val="30797171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４．オープンデータ研修ポータルの紹介</a:t>
            </a:r>
          </a:p>
        </p:txBody>
      </p:sp>
    </p:spTree>
    <p:extLst>
      <p:ext uri="{BB962C8B-B14F-4D97-AF65-F5344CB8AC3E}">
        <p14:creationId xmlns:p14="http://schemas.microsoft.com/office/powerpoint/2010/main" val="4354600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a:t>オープンデータにより適したデータにする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268760"/>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268760"/>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564904"/>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49289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4" name="テキスト ボックス 3">
            <a:extLst>
              <a:ext uri="{FF2B5EF4-FFF2-40B4-BE49-F238E27FC236}">
                <a16:creationId xmlns:a16="http://schemas.microsoft.com/office/drawing/2014/main" id="{A1E2BB65-730A-4558-953C-07FDFB9713D5}"/>
              </a:ext>
            </a:extLst>
          </p:cNvPr>
          <p:cNvSpPr txBox="1"/>
          <p:nvPr/>
        </p:nvSpPr>
        <p:spPr>
          <a:xfrm>
            <a:off x="3995936" y="83671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08940162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4941168"/>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3573017"/>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サイトに公開されたデータを、利用者は利用することができますが、</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データに対する権利等の観点から、「そのデータを二次利用してよいかどうか」を利用者は</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判断することができません。</a:t>
            </a:r>
            <a:endParaRPr lang="en-US" altLang="ja-JP" dirty="0">
              <a:solidFill>
                <a:schemeClr val="tx1"/>
              </a:solidFill>
              <a:latin typeface="+mn-ea"/>
              <a:cs typeface="Meiryo UI" panose="020B0604030504040204" pitchFamily="50" charset="-128"/>
            </a:endParaRPr>
          </a:p>
        </p:txBody>
      </p:sp>
      <p:sp>
        <p:nvSpPr>
          <p:cNvPr id="5" name="二等辺三角形 4">
            <a:extLst>
              <a:ext uri="{FF2B5EF4-FFF2-40B4-BE49-F238E27FC236}">
                <a16:creationId xmlns:a16="http://schemas.microsoft.com/office/drawing/2014/main" id="{37962E98-8E62-4474-ABAF-09EC0B7400AD}"/>
              </a:ext>
            </a:extLst>
          </p:cNvPr>
          <p:cNvSpPr/>
          <p:nvPr/>
        </p:nvSpPr>
        <p:spPr>
          <a:xfrm flipV="1">
            <a:off x="3203848" y="4636974"/>
            <a:ext cx="2592288" cy="23218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64076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EF2BFB5-951F-4578-8B33-72F4B8ED591D}"/>
              </a:ext>
            </a:extLst>
          </p:cNvPr>
          <p:cNvPicPr>
            <a:picLocks noChangeAspect="1"/>
          </p:cNvPicPr>
          <p:nvPr/>
        </p:nvPicPr>
        <p:blipFill>
          <a:blip r:embed="rId3"/>
          <a:stretch>
            <a:fillRect/>
          </a:stretch>
        </p:blipFill>
        <p:spPr>
          <a:xfrm>
            <a:off x="539552" y="2114974"/>
            <a:ext cx="6552728" cy="4347113"/>
          </a:xfrm>
          <a:prstGeom prst="rect">
            <a:avLst/>
          </a:prstGeom>
        </p:spPr>
      </p:pic>
      <p:sp>
        <p:nvSpPr>
          <p:cNvPr id="2" name="タイトル 1"/>
          <p:cNvSpPr>
            <a:spLocks noGrp="1"/>
          </p:cNvSpPr>
          <p:nvPr>
            <p:ph type="title"/>
          </p:nvPr>
        </p:nvSpPr>
        <p:spPr/>
        <p:txBody>
          <a:bodyPr>
            <a:normAutofit/>
          </a:bodyPr>
          <a:lstStyle/>
          <a:p>
            <a:r>
              <a:rPr lang="en-US" altLang="ja-JP" dirty="0"/>
              <a:t>(1) </a:t>
            </a:r>
            <a:r>
              <a:rPr lang="ja-JP" altLang="en-US" dirty="0"/>
              <a:t>利用ルールと一緒に公開する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8" name="縦巻き 17"/>
          <p:cNvSpPr/>
          <p:nvPr/>
        </p:nvSpPr>
        <p:spPr>
          <a:xfrm>
            <a:off x="4860032" y="3600241"/>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a:solidFill>
                  <a:schemeClr val="tx1"/>
                </a:solidFill>
                <a:latin typeface="+mn-ea"/>
              </a:rPr>
              <a:t>利用ルール</a:t>
            </a:r>
            <a:endParaRPr kumimoji="1" lang="en-US" altLang="ja-JP" sz="2000" dirty="0">
              <a:solidFill>
                <a:schemeClr val="tx1"/>
              </a:solidFill>
              <a:latin typeface="+mn-ea"/>
            </a:endParaRPr>
          </a:p>
          <a:p>
            <a:pPr algn="ctr">
              <a:spcBef>
                <a:spcPts val="600"/>
              </a:spcBef>
            </a:pPr>
            <a:r>
              <a:rPr kumimoji="1" lang="en-US" altLang="ja-JP" sz="2000" dirty="0">
                <a:latin typeface="+mn-ea"/>
              </a:rPr>
              <a:t>(</a:t>
            </a:r>
            <a:r>
              <a:rPr kumimoji="1" lang="ja-JP" altLang="en-US" sz="2000" dirty="0">
                <a:solidFill>
                  <a:schemeClr val="tx1"/>
                </a:solidFill>
                <a:latin typeface="+mn-ea"/>
              </a:rPr>
              <a:t>利用規約</a:t>
            </a:r>
            <a:r>
              <a:rPr kumimoji="1" lang="en-US" altLang="ja-JP" sz="2000" dirty="0">
                <a:solidFill>
                  <a:schemeClr val="tx1"/>
                </a:solidFill>
                <a:latin typeface="+mn-ea"/>
              </a:rPr>
              <a:t>)</a:t>
            </a:r>
          </a:p>
        </p:txBody>
      </p:sp>
      <p:sp>
        <p:nvSpPr>
          <p:cNvPr id="22" name="角丸四角形 21"/>
          <p:cNvSpPr/>
          <p:nvPr/>
        </p:nvSpPr>
        <p:spPr>
          <a:xfrm>
            <a:off x="2195736" y="4851278"/>
            <a:ext cx="2376264" cy="153005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499992" y="5085184"/>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516216" y="44371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828482"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自治体のホームページで公開している情報をオープンデータとすることから始めるのも良い方法です。</a:t>
            </a:r>
            <a:endParaRPr lang="en-US" altLang="ja-JP" dirty="0"/>
          </a:p>
          <a:p>
            <a:r>
              <a:rPr lang="ja-JP" altLang="en-US" dirty="0"/>
              <a:t>ホームページで公開している情報は、利用者にとって有益なデータであるものと考えます。オープンデータとすることで、利用者にとって活用しやすいデータになり、データの価値がさらに上がります。</a:t>
            </a:r>
            <a:endParaRPr lang="en-US" altLang="ja-JP" dirty="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1" name="楕円 30"/>
          <p:cNvSpPr/>
          <p:nvPr/>
        </p:nvSpPr>
        <p:spPr>
          <a:xfrm>
            <a:off x="6876256" y="4320321"/>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21" name="テキスト ボックス 20">
            <a:extLst>
              <a:ext uri="{FF2B5EF4-FFF2-40B4-BE49-F238E27FC236}">
                <a16:creationId xmlns:a16="http://schemas.microsoft.com/office/drawing/2014/main" id="{03B43D6C-F899-4126-9F1E-FB1D7A688368}"/>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出典：</a:t>
            </a:r>
            <a:r>
              <a:rPr lang="ja-JP" altLang="en-US" dirty="0"/>
              <a:t>那須烏山ホームページ</a:t>
            </a:r>
            <a:r>
              <a:rPr lang="en-US" altLang="ja-JP" dirty="0"/>
              <a:t>&lt;http://www.city.nasukarasuyama.lg.jp/index.cfm/6,22463,13,125,html&gt;</a:t>
            </a:r>
            <a:endParaRPr lang="ja-JP" altLang="en-US" dirty="0"/>
          </a:p>
        </p:txBody>
      </p:sp>
      <p:sp>
        <p:nvSpPr>
          <p:cNvPr id="6" name="テキスト ボックス 5"/>
          <p:cNvSpPr txBox="1"/>
          <p:nvPr/>
        </p:nvSpPr>
        <p:spPr>
          <a:xfrm>
            <a:off x="6444208" y="2708920"/>
            <a:ext cx="2563786" cy="1239773"/>
          </a:xfrm>
          <a:prstGeom prst="wedgeRoundRectCallout">
            <a:avLst>
              <a:gd name="adj1" fmla="val 6524"/>
              <a:gd name="adj2" fmla="val 8882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a:solidFill>
                  <a:schemeClr val="tx1"/>
                </a:solidFill>
                <a:latin typeface="+mn-ea"/>
              </a:defRPr>
            </a:lvl1pPr>
          </a:lstStyle>
          <a:p>
            <a:r>
              <a:rPr lang="ja-JP" altLang="en-US" sz="1600" dirty="0"/>
              <a:t>画面に直接表示した情報も、</a:t>
            </a:r>
            <a:r>
              <a:rPr lang="en-US" altLang="ja-JP" sz="1600" dirty="0"/>
              <a:t>PDF</a:t>
            </a:r>
            <a:r>
              <a:rPr lang="ja-JP" altLang="en-US" sz="1600" dirty="0"/>
              <a:t>形式等のファイルも</a:t>
            </a:r>
            <a:r>
              <a:rPr lang="en-US" altLang="ja-JP" sz="1600" dirty="0"/>
              <a:t/>
            </a:r>
            <a:br>
              <a:rPr lang="en-US" altLang="ja-JP" sz="1600" dirty="0"/>
            </a:br>
            <a:r>
              <a:rPr lang="ja-JP" altLang="en-US" sz="1600" dirty="0"/>
              <a:t>オープンデータになります</a:t>
            </a:r>
            <a:endParaRPr lang="en-US" altLang="ja-JP" sz="1600" dirty="0"/>
          </a:p>
        </p:txBody>
      </p:sp>
    </p:spTree>
    <p:extLst>
      <p:ext uri="{BB962C8B-B14F-4D97-AF65-F5344CB8AC3E}">
        <p14:creationId xmlns:p14="http://schemas.microsoft.com/office/powerpoint/2010/main" val="1275963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720080"/>
          </a:xfrm>
          <a:prstGeom prst="rect">
            <a:avLst/>
          </a:prstGeom>
          <a:noFill/>
          <a:ln>
            <a:noFill/>
          </a:ln>
        </p:spPr>
        <p:txBody>
          <a:bodyPr wrap="square" rtlCol="0" anchor="t">
            <a:noAutofit/>
          </a:bodyPr>
          <a:lstStyle/>
          <a:p>
            <a:r>
              <a:rPr kumimoji="1" lang="ja-JP" altLang="en-US" dirty="0">
                <a:latin typeface="+mn-ea"/>
              </a:rPr>
              <a:t>自治体が共同で利用できるようなオープンデータのサイトがあれば、そのサイトを利用するのも良い方法です（例：都道府県で準備されている場合）。そのサイトにデータを載せるだけで、オープンデータとすることができます。</a:t>
            </a:r>
            <a:endParaRPr kumimoji="1" lang="en-US" altLang="ja-JP" dirty="0">
              <a:latin typeface="+mn-ea"/>
            </a:endParaRPr>
          </a:p>
          <a:p>
            <a:endParaRPr kumimoji="1" lang="ja-JP" altLang="en-US" dirty="0">
              <a:latin typeface="+mn-ea"/>
            </a:endParaRPr>
          </a:p>
        </p:txBody>
      </p:sp>
      <p:pic>
        <p:nvPicPr>
          <p:cNvPr id="6" name="図 5"/>
          <p:cNvPicPr>
            <a:picLocks noChangeAspect="1"/>
          </p:cNvPicPr>
          <p:nvPr/>
        </p:nvPicPr>
        <p:blipFill rotWithShape="1">
          <a:blip r:embed="rId3"/>
          <a:srcRect l="8711" t="12366" r="9736" b="4032"/>
          <a:stretch/>
        </p:blipFill>
        <p:spPr>
          <a:xfrm>
            <a:off x="971600" y="1798487"/>
            <a:ext cx="7074785" cy="3950194"/>
          </a:xfrm>
          <a:prstGeom prst="rect">
            <a:avLst/>
          </a:prstGeom>
          <a:ln>
            <a:solidFill>
              <a:schemeClr val="accent1"/>
            </a:solidFill>
          </a:ln>
        </p:spPr>
      </p:pic>
      <p:sp>
        <p:nvSpPr>
          <p:cNvPr id="7" name="テキスト ボックス 6">
            <a:extLst>
              <a:ext uri="{FF2B5EF4-FFF2-40B4-BE49-F238E27FC236}">
                <a16:creationId xmlns:a16="http://schemas.microsoft.com/office/drawing/2014/main" id="{BB7576AF-133C-4383-BB07-4F6F3CBDB020}"/>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出典：北海道オープンデータポータル（試行版）</a:t>
            </a:r>
            <a:r>
              <a:rPr lang="en-US" altLang="ja-JP" dirty="0"/>
              <a:t>&lt;https://www.harp.lg.jp/opendata/&gt;</a:t>
            </a:r>
            <a:endParaRPr lang="ja-JP" altLang="en-US" dirty="0"/>
          </a:p>
        </p:txBody>
      </p:sp>
      <p:sp>
        <p:nvSpPr>
          <p:cNvPr id="4" name="タイトル 3"/>
          <p:cNvSpPr>
            <a:spLocks noGrp="1"/>
          </p:cNvSpPr>
          <p:nvPr>
            <p:ph type="title"/>
          </p:nvPr>
        </p:nvSpPr>
        <p:spPr/>
        <p:txBody>
          <a:bodyPr>
            <a:normAutofit/>
          </a:bodyPr>
          <a:lstStyle/>
          <a:p>
            <a:r>
              <a:rPr lang="en-US" altLang="ja-JP" dirty="0"/>
              <a:t>(1) </a:t>
            </a:r>
            <a:r>
              <a:rPr lang="ja-JP" altLang="en-US" dirty="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テキスト ボックス 10">
            <a:extLst>
              <a:ext uri="{FF2B5EF4-FFF2-40B4-BE49-F238E27FC236}">
                <a16:creationId xmlns:a16="http://schemas.microsoft.com/office/drawing/2014/main" id="{0F28642C-15CF-472E-AB74-835944524969}"/>
              </a:ext>
            </a:extLst>
          </p:cNvPr>
          <p:cNvSpPr txBox="1"/>
          <p:nvPr/>
        </p:nvSpPr>
        <p:spPr>
          <a:xfrm>
            <a:off x="5652120" y="3713354"/>
            <a:ext cx="2563786" cy="1239773"/>
          </a:xfrm>
          <a:prstGeom prst="wedgeRoundRectCallout">
            <a:avLst>
              <a:gd name="adj1" fmla="val -83675"/>
              <a:gd name="adj2" fmla="val 128771"/>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サイトに利用ルールが用意</a:t>
            </a:r>
            <a:endParaRPr lang="en-US" altLang="ja-JP" dirty="0"/>
          </a:p>
          <a:p>
            <a:r>
              <a:rPr lang="ja-JP" altLang="en-US" dirty="0"/>
              <a:t>されているので、自治体で</a:t>
            </a:r>
            <a:endParaRPr lang="en-US" altLang="ja-JP" dirty="0"/>
          </a:p>
          <a:p>
            <a:r>
              <a:rPr lang="ja-JP" altLang="en-US" dirty="0"/>
              <a:t>利用ルールを作成する必要がありません。</a:t>
            </a:r>
            <a:endParaRPr lang="en-US" altLang="ja-JP" dirty="0"/>
          </a:p>
        </p:txBody>
      </p:sp>
      <p:pic>
        <p:nvPicPr>
          <p:cNvPr id="12" name="図 11">
            <a:extLst>
              <a:ext uri="{FF2B5EF4-FFF2-40B4-BE49-F238E27FC236}">
                <a16:creationId xmlns:a16="http://schemas.microsoft.com/office/drawing/2014/main" id="{639A95BE-36DE-4E37-A067-EB343B4E6C3C}"/>
              </a:ext>
            </a:extLst>
          </p:cNvPr>
          <p:cNvPicPr>
            <a:picLocks noChangeAspect="1"/>
          </p:cNvPicPr>
          <p:nvPr/>
        </p:nvPicPr>
        <p:blipFill>
          <a:blip r:embed="rId4"/>
          <a:stretch>
            <a:fillRect/>
          </a:stretch>
        </p:blipFill>
        <p:spPr>
          <a:xfrm>
            <a:off x="971600" y="5958815"/>
            <a:ext cx="7074785" cy="509764"/>
          </a:xfrm>
          <a:prstGeom prst="rect">
            <a:avLst/>
          </a:prstGeom>
        </p:spPr>
      </p:pic>
      <p:sp>
        <p:nvSpPr>
          <p:cNvPr id="8" name="テキスト ボックス 7">
            <a:extLst>
              <a:ext uri="{FF2B5EF4-FFF2-40B4-BE49-F238E27FC236}">
                <a16:creationId xmlns:a16="http://schemas.microsoft.com/office/drawing/2014/main" id="{65E577D1-F4D9-45BF-80AA-DE6775C552C1}"/>
              </a:ext>
            </a:extLst>
          </p:cNvPr>
          <p:cNvSpPr txBox="1"/>
          <p:nvPr/>
        </p:nvSpPr>
        <p:spPr>
          <a:xfrm>
            <a:off x="3995936" y="5690258"/>
            <a:ext cx="792088" cy="369332"/>
          </a:xfrm>
          <a:prstGeom prst="rect">
            <a:avLst/>
          </a:prstGeom>
          <a:noFill/>
        </p:spPr>
        <p:txBody>
          <a:bodyPr wrap="square" rtlCol="0">
            <a:spAutoFit/>
          </a:bodyPr>
          <a:lstStyle/>
          <a:p>
            <a:pPr algn="ctr"/>
            <a:r>
              <a:rPr kumimoji="1" lang="ja-JP" altLang="en-US" dirty="0"/>
              <a:t>～</a:t>
            </a:r>
          </a:p>
        </p:txBody>
      </p:sp>
      <p:sp>
        <p:nvSpPr>
          <p:cNvPr id="9" name="四角形: 角を丸くする 8">
            <a:extLst>
              <a:ext uri="{FF2B5EF4-FFF2-40B4-BE49-F238E27FC236}">
                <a16:creationId xmlns:a16="http://schemas.microsoft.com/office/drawing/2014/main" id="{8B616DD2-E453-4B9A-9DAF-9CCA77796C32}"/>
              </a:ext>
            </a:extLst>
          </p:cNvPr>
          <p:cNvSpPr/>
          <p:nvPr/>
        </p:nvSpPr>
        <p:spPr>
          <a:xfrm>
            <a:off x="3923928" y="5970382"/>
            <a:ext cx="1224136" cy="366587"/>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98828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利用ルールには、二次利用可能であることや</a:t>
            </a:r>
            <a:r>
              <a:rPr lang="en-US" altLang="ja-JP" dirty="0">
                <a:solidFill>
                  <a:schemeClr val="tx1"/>
                </a:solidFill>
              </a:rPr>
              <a:t/>
            </a:r>
            <a:br>
              <a:rPr lang="en-US" altLang="ja-JP" dirty="0">
                <a:solidFill>
                  <a:schemeClr val="tx1"/>
                </a:solidFill>
              </a:rPr>
            </a:br>
            <a:r>
              <a:rPr lang="ja-JP" altLang="en-US" dirty="0">
                <a:solidFill>
                  <a:schemeClr val="tx1"/>
                </a:solidFill>
              </a:rPr>
              <a:t>利用の際の条件の記載が必要です。</a:t>
            </a:r>
            <a:endParaRPr lang="en-US" altLang="ja-JP" dirty="0">
              <a:solidFill>
                <a:schemeClr val="tx1"/>
              </a:solidFill>
            </a:endParaRPr>
          </a:p>
          <a:p>
            <a:r>
              <a:rPr lang="ja-JP" altLang="en-US" dirty="0">
                <a:solidFill>
                  <a:schemeClr val="tx1"/>
                </a:solidFill>
              </a:rPr>
              <a:t>免責事項を表明しておくことが望ましいです。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テキスト ボックス 30">
            <a:extLst>
              <a:ext uri="{FF2B5EF4-FFF2-40B4-BE49-F238E27FC236}">
                <a16:creationId xmlns:a16="http://schemas.microsoft.com/office/drawing/2014/main" id="{B5B91E5F-0484-4D80-B304-4B23442F4CE2}"/>
              </a:ext>
            </a:extLst>
          </p:cNvPr>
          <p:cNvSpPr txBox="1"/>
          <p:nvPr/>
        </p:nvSpPr>
        <p:spPr>
          <a:xfrm>
            <a:off x="3995936" y="2576328"/>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1550781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利用ルール（利用規約）の記載内容①</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3356992"/>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公開データに適用するライセンス（利用者がデータを利用できることを提示するためのツール）を記載</a:t>
            </a:r>
          </a:p>
        </p:txBody>
      </p:sp>
      <p:grpSp>
        <p:nvGrpSpPr>
          <p:cNvPr id="14" name="グループ化 13"/>
          <p:cNvGrpSpPr/>
          <p:nvPr/>
        </p:nvGrpSpPr>
        <p:grpSpPr>
          <a:xfrm>
            <a:off x="1324606" y="3933056"/>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35010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779912" y="4941168"/>
            <a:ext cx="5328592" cy="1512168"/>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a:t>
            </a:r>
            <a:r>
              <a:rPr lang="ja-JP" altLang="en-US" dirty="0" smtClean="0">
                <a:latin typeface="+mn-ea"/>
              </a:rPr>
              <a:t>ライセンス（以下、</a:t>
            </a:r>
            <a:r>
              <a:rPr lang="en-US" altLang="ja-JP" dirty="0" smtClean="0">
                <a:latin typeface="+mn-ea"/>
                <a:cs typeface="Meiryo UI" pitchFamily="50" charset="-128"/>
              </a:rPr>
              <a:t>CC</a:t>
            </a:r>
            <a:r>
              <a:rPr lang="ja-JP" altLang="en-US" dirty="0" smtClean="0">
                <a:latin typeface="+mn-ea"/>
                <a:cs typeface="Meiryo UI" pitchFamily="50" charset="-128"/>
              </a:rPr>
              <a:t>ライセンス）」</a:t>
            </a:r>
            <a:r>
              <a:rPr lang="ja-JP" altLang="en-US" dirty="0">
                <a:latin typeface="+mn-ea"/>
                <a:cs typeface="Meiryo UI" pitchFamily="50" charset="-128"/>
              </a:rPr>
              <a:t>を適用</a:t>
            </a:r>
            <a:r>
              <a:rPr lang="ja-JP" altLang="en-US" dirty="0" smtClean="0">
                <a:latin typeface="+mn-ea"/>
                <a:cs typeface="Meiryo UI" pitchFamily="50" charset="-128"/>
              </a:rPr>
              <a:t>する。</a:t>
            </a:r>
            <a:r>
              <a:rPr kumimoji="1" lang="ja-JP" altLang="en-US" dirty="0" smtClean="0">
                <a:latin typeface="+mn-ea"/>
                <a:cs typeface="Meiryo UI" panose="020B0604030504040204" pitchFamily="50" charset="-128"/>
              </a:rPr>
              <a:t>その</a:t>
            </a:r>
            <a:r>
              <a:rPr kumimoji="1" lang="ja-JP" altLang="en-US" dirty="0">
                <a:latin typeface="+mn-ea"/>
                <a:cs typeface="Meiryo UI" panose="020B0604030504040204" pitchFamily="50" charset="-128"/>
              </a:rPr>
              <a:t>中でも、特段の理由がない限り</a:t>
            </a:r>
            <a:r>
              <a:rPr kumimoji="1" lang="ja-JP" altLang="en-US" sz="2800" dirty="0">
                <a:latin typeface="+mn-ea"/>
                <a:cs typeface="Meiryo UI" panose="020B0604030504040204" pitchFamily="50" charset="-128"/>
              </a:rPr>
              <a:t>「</a:t>
            </a:r>
            <a:r>
              <a:rPr kumimoji="1" lang="en-US" altLang="ja-JP" sz="2800" dirty="0">
                <a:latin typeface="+mn-ea"/>
                <a:cs typeface="Meiryo UI" panose="020B0604030504040204" pitchFamily="50" charset="-128"/>
              </a:rPr>
              <a:t>CC BY</a:t>
            </a:r>
            <a:r>
              <a:rPr kumimoji="1" lang="ja-JP" altLang="en-US" sz="2800" dirty="0">
                <a:latin typeface="+mn-ea"/>
                <a:cs typeface="Meiryo UI" panose="020B0604030504040204" pitchFamily="50" charset="-128"/>
              </a:rPr>
              <a:t>」</a:t>
            </a:r>
            <a:r>
              <a:rPr kumimoji="1" lang="ja-JP" altLang="en-US" dirty="0">
                <a:latin typeface="+mn-ea"/>
                <a:cs typeface="Meiryo UI" panose="020B0604030504040204" pitchFamily="50" charset="-128"/>
              </a:rPr>
              <a:t>を</a:t>
            </a:r>
            <a:r>
              <a:rPr kumimoji="1" lang="ja-JP" altLang="en-US" dirty="0" smtClean="0">
                <a:latin typeface="+mn-ea"/>
                <a:cs typeface="Meiryo UI" panose="020B0604030504040204" pitchFamily="50" charset="-128"/>
              </a:rPr>
              <a:t>推奨</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275856" y="4509120"/>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Tree>
    <p:extLst>
      <p:ext uri="{BB962C8B-B14F-4D97-AF65-F5344CB8AC3E}">
        <p14:creationId xmlns:p14="http://schemas.microsoft.com/office/powerpoint/2010/main" val="30068508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34864447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smtClean="0">
                <a:solidFill>
                  <a:schemeClr val="tx1"/>
                </a:solidFill>
              </a:rPr>
              <a:t>ライセンス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8067"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本サイトで・・・著作物の利用については、原則として、</a:t>
            </a:r>
            <a:endParaRPr lang="en-US" altLang="ja-JP" dirty="0"/>
          </a:p>
          <a:p>
            <a:r>
              <a:rPr lang="ja-JP" altLang="en-US" sz="2400" u="sng" dirty="0"/>
              <a:t>クリエイティブ・コモンズ・ライセンス表示</a:t>
            </a:r>
            <a:r>
              <a:rPr lang="en-US" altLang="ja-JP" sz="2400" u="sng" dirty="0"/>
              <a:t>4.0</a:t>
            </a:r>
            <a:r>
              <a:rPr lang="ja-JP" altLang="en-US" sz="2400" u="sng" dirty="0"/>
              <a:t>国際</a:t>
            </a:r>
            <a:r>
              <a:rPr lang="ja-JP" altLang="en-US" dirty="0"/>
              <a:t>（以下「ライセンス」といいます。）によるものとします</a:t>
            </a:r>
            <a:endParaRPr lang="en-US" altLang="ja-JP" dirty="0"/>
          </a:p>
        </p:txBody>
      </p:sp>
    </p:spTree>
    <p:extLst>
      <p:ext uri="{BB962C8B-B14F-4D97-AF65-F5344CB8AC3E}">
        <p14:creationId xmlns:p14="http://schemas.microsoft.com/office/powerpoint/2010/main" val="2721672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10" descr="CCライセンスの作る中間層">
            <a:extLst>
              <a:ext uri="{FF2B5EF4-FFF2-40B4-BE49-F238E27FC236}">
                <a16:creationId xmlns:a16="http://schemas.microsoft.com/office/drawing/2014/main" id="{F22BE3BC-FB9C-4524-9519-D22B8B868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3" y="2970974"/>
            <a:ext cx="8846845" cy="181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71FD619D-0AED-4199-A246-569038790162}"/>
              </a:ext>
            </a:extLst>
          </p:cNvPr>
          <p:cNvSpPr/>
          <p:nvPr/>
        </p:nvSpPr>
        <p:spPr>
          <a:xfrm>
            <a:off x="179512" y="2276873"/>
            <a:ext cx="8784976" cy="433325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F8ACAE09-41A8-4644-AD6E-C6ACF61CFD5A}"/>
              </a:ext>
            </a:extLst>
          </p:cNvPr>
          <p:cNvSpPr/>
          <p:nvPr/>
        </p:nvSpPr>
        <p:spPr>
          <a:xfrm>
            <a:off x="467544" y="2348880"/>
            <a:ext cx="2880000" cy="781391"/>
          </a:xfrm>
          <a:prstGeom prst="wedgeRoundRectCallout">
            <a:avLst>
              <a:gd name="adj1" fmla="val -44931"/>
              <a:gd name="adj2" fmla="val 94259"/>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吹き出し: 角を丸めた四角形 32">
            <a:extLst>
              <a:ext uri="{FF2B5EF4-FFF2-40B4-BE49-F238E27FC236}">
                <a16:creationId xmlns:a16="http://schemas.microsoft.com/office/drawing/2014/main" id="{365B16FF-496C-40E5-8F13-6DD70F2481DB}"/>
              </a:ext>
            </a:extLst>
          </p:cNvPr>
          <p:cNvSpPr/>
          <p:nvPr/>
        </p:nvSpPr>
        <p:spPr>
          <a:xfrm>
            <a:off x="5796136" y="2348880"/>
            <a:ext cx="2916000" cy="781391"/>
          </a:xfrm>
          <a:prstGeom prst="wedgeRoundRectCallout">
            <a:avLst>
              <a:gd name="adj1" fmla="val 37519"/>
              <a:gd name="adj2" fmla="val 9095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000" dirty="0" smtClean="0">
                <a:solidFill>
                  <a:schemeClr val="tx1"/>
                </a:solidFill>
              </a:rPr>
              <a:t>CC</a:t>
            </a:r>
            <a:r>
              <a:rPr lang="ja-JP" altLang="en-US" sz="2000" dirty="0" smtClean="0">
                <a:solidFill>
                  <a:schemeClr val="tx1"/>
                </a:solidFill>
              </a:rPr>
              <a:t>ライセンス</a:t>
            </a:r>
            <a:r>
              <a:rPr lang="ja-JP" altLang="en-US" sz="2000" dirty="0">
                <a:solidFill>
                  <a:schemeClr val="tx1"/>
                </a:solidFill>
              </a:rPr>
              <a:t>について</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クリエイティブ・コモンズ・ライセンス（</a:t>
            </a:r>
            <a:r>
              <a:rPr kumimoji="1" lang="en-US" altLang="ja-JP" dirty="0">
                <a:latin typeface="+mn-ea"/>
              </a:rPr>
              <a:t>CC</a:t>
            </a:r>
            <a:r>
              <a:rPr kumimoji="1" lang="ja-JP" altLang="en-US" dirty="0">
                <a:latin typeface="+mn-ea"/>
              </a:rPr>
              <a:t>ライセンス）は、利用条件によっていくつか種類があります。</a:t>
            </a:r>
            <a:r>
              <a:rPr kumimoji="1" lang="en-US" altLang="ja-JP" dirty="0">
                <a:latin typeface="+mn-ea"/>
              </a:rPr>
              <a:t>CC</a:t>
            </a:r>
            <a:r>
              <a:rPr kumimoji="1" lang="ja-JP" altLang="en-US" dirty="0">
                <a:latin typeface="+mn-ea"/>
              </a:rPr>
              <a:t>ライセンスの中で、最も自由度の高いライセンスが「</a:t>
            </a:r>
            <a:r>
              <a:rPr kumimoji="1" lang="en-US" altLang="ja-JP" dirty="0">
                <a:latin typeface="+mn-ea"/>
              </a:rPr>
              <a:t>CC</a:t>
            </a:r>
            <a:r>
              <a:rPr kumimoji="1" lang="ja-JP" altLang="en-US" dirty="0">
                <a:latin typeface="+mn-ea"/>
              </a:rPr>
              <a:t> </a:t>
            </a:r>
            <a:r>
              <a:rPr kumimoji="1" lang="en-US" altLang="ja-JP" dirty="0">
                <a:latin typeface="+mn-ea"/>
              </a:rPr>
              <a:t>BY</a:t>
            </a:r>
            <a:r>
              <a:rPr kumimoji="1" lang="ja-JP" altLang="en-US" dirty="0">
                <a:latin typeface="+mn-ea"/>
              </a:rPr>
              <a:t>」です。</a:t>
            </a:r>
            <a:endParaRPr kumimoji="1" lang="en-US" altLang="ja-JP" dirty="0">
              <a:latin typeface="+mn-ea"/>
            </a:endParaRPr>
          </a:p>
          <a:p>
            <a:r>
              <a:rPr kumimoji="1" lang="en-US" altLang="ja-JP" dirty="0">
                <a:latin typeface="+mn-ea"/>
              </a:rPr>
              <a:t>※</a:t>
            </a:r>
            <a:r>
              <a:rPr kumimoji="1" lang="ja-JP" altLang="en-US" dirty="0">
                <a:latin typeface="+mn-ea"/>
              </a:rPr>
              <a:t>クリエイティブ・コモンズ・ライセンス表示</a:t>
            </a:r>
            <a:r>
              <a:rPr kumimoji="1" lang="en-US" altLang="ja-JP" dirty="0">
                <a:latin typeface="+mn-ea"/>
              </a:rPr>
              <a:t>4.0</a:t>
            </a:r>
            <a:r>
              <a:rPr kumimoji="1" lang="ja-JP" altLang="en-US" dirty="0">
                <a:latin typeface="+mn-ea"/>
              </a:rPr>
              <a:t>国際は「</a:t>
            </a:r>
            <a:r>
              <a:rPr kumimoji="1" lang="en-US" altLang="ja-JP" dirty="0">
                <a:latin typeface="+mn-ea"/>
              </a:rPr>
              <a:t>CC BY</a:t>
            </a:r>
            <a:r>
              <a:rPr kumimoji="1" lang="ja-JP" altLang="en-US" dirty="0">
                <a:latin typeface="+mn-ea"/>
              </a:rPr>
              <a:t> </a:t>
            </a:r>
            <a:r>
              <a:rPr kumimoji="1" lang="en-US" altLang="ja-JP" dirty="0">
                <a:latin typeface="+mn-ea"/>
              </a:rPr>
              <a:t>4.0</a:t>
            </a:r>
            <a:r>
              <a:rPr kumimoji="1" lang="ja-JP" altLang="en-US" dirty="0">
                <a:latin typeface="+mn-ea"/>
              </a:rPr>
              <a:t>」と同義です。</a:t>
            </a:r>
          </a:p>
          <a:p>
            <a:endParaRPr kumimoji="1" lang="en-US" altLang="ja-JP" dirty="0">
              <a:latin typeface="+mn-ea"/>
            </a:endParaRPr>
          </a:p>
        </p:txBody>
      </p:sp>
      <p:sp>
        <p:nvSpPr>
          <p:cNvPr id="4" name="正方形/長方形 3">
            <a:extLst>
              <a:ext uri="{FF2B5EF4-FFF2-40B4-BE49-F238E27FC236}">
                <a16:creationId xmlns:a16="http://schemas.microsoft.com/office/drawing/2014/main" id="{81AD02FE-8B2F-4AEE-9F8F-2EF7E102D18C}"/>
              </a:ext>
            </a:extLst>
          </p:cNvPr>
          <p:cNvSpPr/>
          <p:nvPr/>
        </p:nvSpPr>
        <p:spPr>
          <a:xfrm>
            <a:off x="4237536" y="5880688"/>
            <a:ext cx="4697858" cy="738664"/>
          </a:xfrm>
          <a:prstGeom prst="rect">
            <a:avLst/>
          </a:prstGeom>
        </p:spPr>
        <p:txBody>
          <a:bodyPr wrap="square">
            <a:spAutoFit/>
          </a:bodyPr>
          <a:lstStyle/>
          <a:p>
            <a:r>
              <a:rPr lang="ja-JP" altLang="en-US" sz="1400" dirty="0"/>
              <a:t>原作者のクレジット（氏名、作品タイトルなど）を表示することを</a:t>
            </a:r>
            <a:r>
              <a:rPr lang="en-US" altLang="ja-JP" sz="1400" dirty="0"/>
              <a:t/>
            </a:r>
            <a:br>
              <a:rPr lang="en-US" altLang="ja-JP" sz="1400" dirty="0"/>
            </a:br>
            <a:r>
              <a:rPr lang="ja-JP" altLang="en-US" sz="1400" dirty="0"/>
              <a:t>主な条件とし、改変はもちろん、営利目的での二次利用も</a:t>
            </a:r>
            <a:r>
              <a:rPr lang="en-US" altLang="ja-JP" sz="1400" dirty="0"/>
              <a:t/>
            </a:r>
            <a:br>
              <a:rPr lang="en-US" altLang="ja-JP" sz="1400" dirty="0"/>
            </a:br>
            <a:r>
              <a:rPr lang="ja-JP" altLang="en-US" sz="1400" dirty="0"/>
              <a:t>許可される最も自由度の高い</a:t>
            </a:r>
            <a:r>
              <a:rPr lang="en-US" altLang="ja-JP" sz="1400" dirty="0"/>
              <a:t>CC</a:t>
            </a:r>
            <a:r>
              <a:rPr lang="ja-JP" altLang="en-US" sz="1400" dirty="0"/>
              <a:t>ライセンス。</a:t>
            </a:r>
          </a:p>
        </p:txBody>
      </p:sp>
      <p:sp>
        <p:nvSpPr>
          <p:cNvPr id="6" name="テキスト ボックス 5">
            <a:extLst>
              <a:ext uri="{FF2B5EF4-FFF2-40B4-BE49-F238E27FC236}">
                <a16:creationId xmlns:a16="http://schemas.microsoft.com/office/drawing/2014/main" id="{1286BFF6-A67F-4A11-8E21-22E4BE24A8B8}"/>
              </a:ext>
            </a:extLst>
          </p:cNvPr>
          <p:cNvSpPr txBox="1"/>
          <p:nvPr/>
        </p:nvSpPr>
        <p:spPr>
          <a:xfrm>
            <a:off x="539552" y="2410265"/>
            <a:ext cx="3312368" cy="646331"/>
          </a:xfrm>
          <a:prstGeom prst="rect">
            <a:avLst/>
          </a:prstGeom>
          <a:noFill/>
        </p:spPr>
        <p:txBody>
          <a:bodyPr wrap="square" rtlCol="0">
            <a:spAutoFit/>
          </a:bodyPr>
          <a:lstStyle/>
          <a:p>
            <a:r>
              <a:rPr kumimoji="1" lang="ja-JP" altLang="en-US" dirty="0"/>
              <a:t>全ての権利の主張。</a:t>
            </a:r>
            <a:endParaRPr kumimoji="1" lang="en-US" altLang="ja-JP" dirty="0"/>
          </a:p>
          <a:p>
            <a:r>
              <a:rPr kumimoji="1" lang="ja-JP" altLang="en-US" dirty="0"/>
              <a:t>「</a:t>
            </a:r>
            <a:r>
              <a:rPr kumimoji="1" lang="en-US" altLang="ja-JP" dirty="0"/>
              <a:t>All Rights Reserved</a:t>
            </a:r>
            <a:r>
              <a:rPr kumimoji="1" lang="ja-JP" altLang="en-US" dirty="0"/>
              <a:t>」</a:t>
            </a:r>
          </a:p>
        </p:txBody>
      </p:sp>
      <p:sp>
        <p:nvSpPr>
          <p:cNvPr id="32" name="テキスト ボックス 31">
            <a:extLst>
              <a:ext uri="{FF2B5EF4-FFF2-40B4-BE49-F238E27FC236}">
                <a16:creationId xmlns:a16="http://schemas.microsoft.com/office/drawing/2014/main" id="{6C5E6D8C-ADEB-4D9A-B57D-2CBEC01F42C8}"/>
              </a:ext>
            </a:extLst>
          </p:cNvPr>
          <p:cNvSpPr txBox="1"/>
          <p:nvPr/>
        </p:nvSpPr>
        <p:spPr>
          <a:xfrm>
            <a:off x="5940152" y="2410265"/>
            <a:ext cx="2664296" cy="646331"/>
          </a:xfrm>
          <a:prstGeom prst="rect">
            <a:avLst/>
          </a:prstGeom>
          <a:noFill/>
        </p:spPr>
        <p:txBody>
          <a:bodyPr wrap="square" rtlCol="0">
            <a:spAutoFit/>
          </a:bodyPr>
          <a:lstStyle/>
          <a:p>
            <a:r>
              <a:rPr kumimoji="1" lang="ja-JP" altLang="en-US" dirty="0"/>
              <a:t>全ての権利の放棄。</a:t>
            </a:r>
            <a:endParaRPr kumimoji="1" lang="en-US" altLang="ja-JP" dirty="0"/>
          </a:p>
          <a:p>
            <a:r>
              <a:rPr kumimoji="1" lang="ja-JP" altLang="en-US" dirty="0"/>
              <a:t>「</a:t>
            </a:r>
            <a:r>
              <a:rPr kumimoji="1" lang="en-US" altLang="ja-JP" dirty="0"/>
              <a:t>No Rights Reserved</a:t>
            </a:r>
            <a:r>
              <a:rPr kumimoji="1" lang="ja-JP" altLang="en-US" dirty="0"/>
              <a:t>」</a:t>
            </a:r>
            <a:endParaRPr kumimoji="1" lang="en-US" altLang="ja-JP" dirty="0"/>
          </a:p>
        </p:txBody>
      </p:sp>
      <p:sp>
        <p:nvSpPr>
          <p:cNvPr id="34" name="吹き出し: 角を丸めた四角形 33">
            <a:extLst>
              <a:ext uri="{FF2B5EF4-FFF2-40B4-BE49-F238E27FC236}">
                <a16:creationId xmlns:a16="http://schemas.microsoft.com/office/drawing/2014/main" id="{4B239C1E-49E5-4C79-9EDC-354657A58B6A}"/>
              </a:ext>
            </a:extLst>
          </p:cNvPr>
          <p:cNvSpPr/>
          <p:nvPr/>
        </p:nvSpPr>
        <p:spPr>
          <a:xfrm>
            <a:off x="1115616" y="4762344"/>
            <a:ext cx="2880000" cy="1118343"/>
          </a:xfrm>
          <a:prstGeom prst="wedgeRoundRectCallout">
            <a:avLst>
              <a:gd name="adj1" fmla="val 33318"/>
              <a:gd name="adj2" fmla="val -92882"/>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5A013118-95EC-4F44-999D-0BF91FE80E0A}"/>
              </a:ext>
            </a:extLst>
          </p:cNvPr>
          <p:cNvSpPr txBox="1"/>
          <p:nvPr/>
        </p:nvSpPr>
        <p:spPr>
          <a:xfrm>
            <a:off x="1115616" y="4800054"/>
            <a:ext cx="3024336" cy="1015663"/>
          </a:xfrm>
          <a:prstGeom prst="rect">
            <a:avLst/>
          </a:prstGeom>
          <a:noFill/>
        </p:spPr>
        <p:txBody>
          <a:bodyPr wrap="square" rtlCol="0">
            <a:spAutoFit/>
          </a:bodyPr>
          <a:lstStyle/>
          <a:p>
            <a:r>
              <a:rPr kumimoji="1" lang="ja-JP" altLang="en-US" sz="2400" dirty="0" smtClean="0"/>
              <a:t>「</a:t>
            </a:r>
            <a:r>
              <a:rPr kumimoji="1" lang="en-US" altLang="ja-JP" sz="2400" dirty="0" smtClean="0"/>
              <a:t>CC</a:t>
            </a:r>
            <a:r>
              <a:rPr kumimoji="1" lang="ja-JP" altLang="en-US" sz="2400" dirty="0" smtClean="0"/>
              <a:t>ライセンス」</a:t>
            </a:r>
            <a:endParaRPr kumimoji="1" lang="en-US" altLang="ja-JP" sz="2400" dirty="0" smtClean="0"/>
          </a:p>
          <a:p>
            <a:r>
              <a:rPr kumimoji="1" lang="ja-JP" altLang="en-US" dirty="0" smtClean="0"/>
              <a:t>いくつ</a:t>
            </a:r>
            <a:r>
              <a:rPr kumimoji="1" lang="ja-JP" altLang="en-US" dirty="0"/>
              <a:t>かの権利の主張。</a:t>
            </a:r>
            <a:endParaRPr kumimoji="1" lang="en-US" altLang="ja-JP" dirty="0"/>
          </a:p>
          <a:p>
            <a:r>
              <a:rPr kumimoji="1" lang="ja-JP" altLang="en-US" dirty="0"/>
              <a:t>「</a:t>
            </a:r>
            <a:r>
              <a:rPr kumimoji="1" lang="en-US" altLang="ja-JP" dirty="0"/>
              <a:t>Some Rights Reserved</a:t>
            </a:r>
            <a:r>
              <a:rPr kumimoji="1" lang="ja-JP" altLang="en-US" dirty="0"/>
              <a:t>」</a:t>
            </a:r>
          </a:p>
        </p:txBody>
      </p:sp>
      <p:sp>
        <p:nvSpPr>
          <p:cNvPr id="37" name="正方形/長方形 36">
            <a:extLst>
              <a:ext uri="{FF2B5EF4-FFF2-40B4-BE49-F238E27FC236}">
                <a16:creationId xmlns:a16="http://schemas.microsoft.com/office/drawing/2014/main" id="{D08B2481-DC0F-4E00-AB09-26539E8840EC}"/>
              </a:ext>
            </a:extLst>
          </p:cNvPr>
          <p:cNvSpPr/>
          <p:nvPr/>
        </p:nvSpPr>
        <p:spPr>
          <a:xfrm>
            <a:off x="2195736" y="6597352"/>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7" name="角丸四角形 6"/>
          <p:cNvSpPr/>
          <p:nvPr/>
        </p:nvSpPr>
        <p:spPr>
          <a:xfrm>
            <a:off x="971600" y="3327376"/>
            <a:ext cx="7056784" cy="965720"/>
          </a:xfrm>
          <a:prstGeom prst="roundRect">
            <a:avLst/>
          </a:prstGeom>
          <a:no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角を丸めた四角形 11">
            <a:extLst>
              <a:ext uri="{FF2B5EF4-FFF2-40B4-BE49-F238E27FC236}">
                <a16:creationId xmlns:a16="http://schemas.microsoft.com/office/drawing/2014/main" id="{C3A9D1D0-B313-4A99-975F-BC1DDAB52BB2}"/>
              </a:ext>
            </a:extLst>
          </p:cNvPr>
          <p:cNvSpPr/>
          <p:nvPr/>
        </p:nvSpPr>
        <p:spPr>
          <a:xfrm>
            <a:off x="4458964" y="4684493"/>
            <a:ext cx="3693068" cy="1161443"/>
          </a:xfrm>
          <a:prstGeom prst="wedgeRoundRectCallout">
            <a:avLst>
              <a:gd name="adj1" fmla="val 29030"/>
              <a:gd name="adj2" fmla="val -100497"/>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a:extLst>
              <a:ext uri="{FF2B5EF4-FFF2-40B4-BE49-F238E27FC236}">
                <a16:creationId xmlns:a16="http://schemas.microsoft.com/office/drawing/2014/main" id="{BC429C12-8D17-4E15-AEB8-015D742A186F}"/>
              </a:ext>
            </a:extLst>
          </p:cNvPr>
          <p:cNvPicPr>
            <a:picLocks noChangeAspect="1"/>
          </p:cNvPicPr>
          <p:nvPr/>
        </p:nvPicPr>
        <p:blipFill>
          <a:blip r:embed="rId4"/>
          <a:stretch>
            <a:fillRect/>
          </a:stretch>
        </p:blipFill>
        <p:spPr>
          <a:xfrm>
            <a:off x="5556504" y="5152945"/>
            <a:ext cx="1688958" cy="633870"/>
          </a:xfrm>
          <a:prstGeom prst="rect">
            <a:avLst/>
          </a:prstGeom>
          <a:noFill/>
        </p:spPr>
      </p:pic>
      <p:sp>
        <p:nvSpPr>
          <p:cNvPr id="36" name="星 16 26">
            <a:extLst>
              <a:ext uri="{FF2B5EF4-FFF2-40B4-BE49-F238E27FC236}">
                <a16:creationId xmlns:a16="http://schemas.microsoft.com/office/drawing/2014/main" id="{BA59266B-875A-4ABA-B246-AD382938CA1A}"/>
              </a:ext>
            </a:extLst>
          </p:cNvPr>
          <p:cNvSpPr/>
          <p:nvPr/>
        </p:nvSpPr>
        <p:spPr>
          <a:xfrm>
            <a:off x="7515041" y="516686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1" name="テキスト ボックス 20">
            <a:extLst>
              <a:ext uri="{FF2B5EF4-FFF2-40B4-BE49-F238E27FC236}">
                <a16:creationId xmlns:a16="http://schemas.microsoft.com/office/drawing/2014/main" id="{BD3FB0D7-C89B-4D8A-84F3-4261E0197391}"/>
              </a:ext>
            </a:extLst>
          </p:cNvPr>
          <p:cNvSpPr txBox="1"/>
          <p:nvPr/>
        </p:nvSpPr>
        <p:spPr>
          <a:xfrm>
            <a:off x="4518753" y="4725144"/>
            <a:ext cx="4193383" cy="461665"/>
          </a:xfrm>
          <a:prstGeom prst="rect">
            <a:avLst/>
          </a:prstGeom>
          <a:noFill/>
        </p:spPr>
        <p:txBody>
          <a:bodyPr wrap="square" rtlCol="0">
            <a:spAutoFit/>
          </a:bodyPr>
          <a:lstStyle/>
          <a:p>
            <a:r>
              <a:rPr kumimoji="1" lang="ja-JP" altLang="en-US" sz="2400" dirty="0"/>
              <a:t>表示</a:t>
            </a:r>
            <a:r>
              <a:rPr kumimoji="1" lang="en-US" altLang="ja-JP" sz="2400" dirty="0"/>
              <a:t>4.0</a:t>
            </a:r>
            <a:r>
              <a:rPr kumimoji="1" lang="ja-JP" altLang="en-US" sz="2400" dirty="0"/>
              <a:t>国際</a:t>
            </a:r>
            <a:r>
              <a:rPr kumimoji="1" lang="en-US" altLang="ja-JP" sz="2400" dirty="0"/>
              <a:t>(CC</a:t>
            </a:r>
            <a:r>
              <a:rPr kumimoji="1" lang="ja-JP" altLang="en-US" sz="2400" dirty="0"/>
              <a:t> </a:t>
            </a:r>
            <a:r>
              <a:rPr kumimoji="1" lang="en-US" altLang="ja-JP" sz="2400" dirty="0"/>
              <a:t>BY</a:t>
            </a:r>
            <a:r>
              <a:rPr kumimoji="1" lang="ja-JP" altLang="en-US" sz="2400" dirty="0"/>
              <a:t> </a:t>
            </a:r>
            <a:r>
              <a:rPr kumimoji="1" lang="en-US" altLang="ja-JP" sz="2400" dirty="0"/>
              <a:t>4.0</a:t>
            </a:r>
            <a:r>
              <a:rPr kumimoji="1" lang="ja-JP" altLang="en-US" sz="2400" dirty="0"/>
              <a:t>）</a:t>
            </a:r>
          </a:p>
        </p:txBody>
      </p:sp>
    </p:spTree>
    <p:extLst>
      <p:ext uri="{BB962C8B-B14F-4D97-AF65-F5344CB8AC3E}">
        <p14:creationId xmlns:p14="http://schemas.microsoft.com/office/powerpoint/2010/main" val="288407813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a:t>
            </a:r>
            <a:r>
              <a:rPr lang="en-US" altLang="ja-JP" dirty="0">
                <a:solidFill>
                  <a:schemeClr val="tx1"/>
                </a:solidFill>
              </a:rPr>
              <a:t>CC</a:t>
            </a:r>
            <a:r>
              <a:rPr lang="ja-JP" altLang="en-US" dirty="0">
                <a:solidFill>
                  <a:schemeClr val="tx1"/>
                </a:solidFill>
              </a:rPr>
              <a:t>ライセンスについて</a:t>
            </a:r>
            <a:endParaRPr lang="en-US" altLang="ja-JP" dirty="0">
              <a:solidFill>
                <a:srgbClr val="FF0000"/>
              </a:solidFill>
            </a:endParaRPr>
          </a:p>
        </p:txBody>
      </p:sp>
      <p:sp>
        <p:nvSpPr>
          <p:cNvPr id="38" name="正方形/長方形 37"/>
          <p:cNvSpPr/>
          <p:nvPr/>
        </p:nvSpPr>
        <p:spPr>
          <a:xfrm>
            <a:off x="2195736" y="3645024"/>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88232"/>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1850437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利用ルール（利用規約）の記載内容②</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4725144"/>
            <a:ext cx="5112568" cy="77532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データ利用に関する無保証、免責を表明</a:t>
            </a:r>
          </a:p>
        </p:txBody>
      </p:sp>
      <p:grpSp>
        <p:nvGrpSpPr>
          <p:cNvPr id="14" name="グループ化 13"/>
          <p:cNvGrpSpPr/>
          <p:nvPr/>
        </p:nvGrpSpPr>
        <p:grpSpPr>
          <a:xfrm>
            <a:off x="1324606" y="5391218"/>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486916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r>
              <a:rPr kumimoji="1" lang="en-US" altLang="ja-JP" dirty="0">
                <a:latin typeface="+mn-ea"/>
              </a:rPr>
              <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31" name="正方形/長方形 30">
            <a:extLst>
              <a:ext uri="{FF2B5EF4-FFF2-40B4-BE49-F238E27FC236}">
                <a16:creationId xmlns:a16="http://schemas.microsoft.com/office/drawing/2014/main" id="{B02616C0-11AB-48E8-A349-875CACE60AB4}"/>
              </a:ext>
            </a:extLst>
          </p:cNvPr>
          <p:cNvSpPr/>
          <p:nvPr/>
        </p:nvSpPr>
        <p:spPr>
          <a:xfrm>
            <a:off x="3851920" y="5906418"/>
            <a:ext cx="5112568" cy="871757"/>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sz="2800" dirty="0">
                <a:latin typeface="+mn-ea"/>
              </a:rPr>
              <a:t>「利用者の目に触れやすい</a:t>
            </a:r>
            <a:r>
              <a:rPr lang="ja-JP" altLang="en-US" sz="2800" dirty="0">
                <a:latin typeface="+mn-ea"/>
                <a:cs typeface="Meiryo UI" pitchFamily="50" charset="-128"/>
              </a:rPr>
              <a:t>」</a:t>
            </a:r>
            <a:r>
              <a:rPr lang="ja-JP" altLang="en-US" dirty="0">
                <a:latin typeface="+mn-ea"/>
                <a:cs typeface="Meiryo UI" pitchFamily="50" charset="-128"/>
              </a:rPr>
              <a:t>ところにも</a:t>
            </a:r>
            <a:r>
              <a:rPr lang="en-US" altLang="ja-JP" dirty="0">
                <a:latin typeface="+mn-ea"/>
                <a:cs typeface="Meiryo UI" pitchFamily="50" charset="-128"/>
              </a:rPr>
              <a:t/>
            </a:r>
            <a:br>
              <a:rPr lang="en-US" altLang="ja-JP" dirty="0">
                <a:latin typeface="+mn-ea"/>
                <a:cs typeface="Meiryo UI" pitchFamily="50" charset="-128"/>
              </a:rPr>
            </a:br>
            <a:r>
              <a:rPr lang="ja-JP" altLang="en-US" dirty="0">
                <a:latin typeface="+mn-ea"/>
                <a:cs typeface="Meiryo UI" pitchFamily="50" charset="-128"/>
              </a:rPr>
              <a:t>提示する</a:t>
            </a:r>
            <a:endParaRPr kumimoji="1" lang="en-US" altLang="ja-JP" dirty="0">
              <a:latin typeface="+mn-ea"/>
              <a:cs typeface="Meiryo UI" panose="020B0604030504040204" pitchFamily="50" charset="-128"/>
            </a:endParaRPr>
          </a:p>
        </p:txBody>
      </p:sp>
      <p:sp>
        <p:nvSpPr>
          <p:cNvPr id="30" name="星 16 26">
            <a:extLst>
              <a:ext uri="{FF2B5EF4-FFF2-40B4-BE49-F238E27FC236}">
                <a16:creationId xmlns:a16="http://schemas.microsoft.com/office/drawing/2014/main" id="{8CE9FCC0-A017-4F72-BD4A-57CEF8057E70}"/>
              </a:ext>
            </a:extLst>
          </p:cNvPr>
          <p:cNvSpPr/>
          <p:nvPr/>
        </p:nvSpPr>
        <p:spPr>
          <a:xfrm>
            <a:off x="3275856" y="544522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7431363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14" name="正方形/長方形 13">
            <a:extLst>
              <a:ext uri="{FF2B5EF4-FFF2-40B4-BE49-F238E27FC236}">
                <a16:creationId xmlns:a16="http://schemas.microsoft.com/office/drawing/2014/main" id="{B9787860-06FA-4657-80BB-D588AA5D2B0B}"/>
              </a:ext>
            </a:extLst>
          </p:cNvPr>
          <p:cNvSpPr/>
          <p:nvPr/>
        </p:nvSpPr>
        <p:spPr>
          <a:xfrm>
            <a:off x="293121" y="4437112"/>
            <a:ext cx="8527351" cy="172819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Font typeface="Wingdings" panose="05000000000000000000" pitchFamily="2" charset="2"/>
              <a:buChar char="ü"/>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無保証および責任制限の条項が含まれていますが、利用者に対して確実に通知すべき事柄であるため、利用者の目に触れやすいところに、無保証、免責について掲示することが望ましいです。</a:t>
            </a: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正確性を保証しない、という免責事項を記載したとしても、データに間違いがあることを見つけた場合は、データを非公開にしたり、速やかにデータを修正するといった対応が望まれます。</a:t>
            </a:r>
          </a:p>
          <a:p>
            <a:pPr marL="285750" indent="-285750">
              <a:spcBef>
                <a:spcPts val="600"/>
              </a:spcBef>
              <a:buFont typeface="Wingdings" panose="05000000000000000000" pitchFamily="2" charset="2"/>
              <a:buChar char="ü"/>
            </a:pP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8853376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a:t>
            </a:r>
            <a:endParaRPr lang="en-US" altLang="ja-JP" dirty="0"/>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9" name="正方形/長方形 8">
            <a:extLst>
              <a:ext uri="{FF2B5EF4-FFF2-40B4-BE49-F238E27FC236}">
                <a16:creationId xmlns:a16="http://schemas.microsoft.com/office/drawing/2014/main" id="{F34FF465-B2AD-4B12-A44E-DF2D45F262E0}"/>
              </a:ext>
            </a:extLst>
          </p:cNvPr>
          <p:cNvSpPr/>
          <p:nvPr/>
        </p:nvSpPr>
        <p:spPr>
          <a:xfrm>
            <a:off x="146448" y="2420888"/>
            <a:ext cx="8746032" cy="2333402"/>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dirty="0">
                <a:latin typeface="+mn-ea"/>
              </a:rPr>
              <a:t>第６条（無保証）</a:t>
            </a:r>
            <a:endParaRPr kumimoji="1" lang="en-US" altLang="ja-JP" dirty="0">
              <a:latin typeface="+mn-ea"/>
            </a:endParaRPr>
          </a:p>
          <a:p>
            <a:pPr marL="174625" indent="188913"/>
            <a:r>
              <a:rPr kumimoji="1" lang="ja-JP" altLang="en-US"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11" name="正方形/長方形 10">
            <a:extLst>
              <a:ext uri="{FF2B5EF4-FFF2-40B4-BE49-F238E27FC236}">
                <a16:creationId xmlns:a16="http://schemas.microsoft.com/office/drawing/2014/main" id="{9E497E32-6742-4B99-A5DD-8E94B609E3FF}"/>
              </a:ext>
            </a:extLst>
          </p:cNvPr>
          <p:cNvSpPr/>
          <p:nvPr/>
        </p:nvSpPr>
        <p:spPr>
          <a:xfrm>
            <a:off x="755576" y="4835317"/>
            <a:ext cx="8424936"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出典：データカタログサイト　</a:t>
            </a:r>
            <a:r>
              <a:rPr kumimoji="1" lang="en-US" altLang="ja-JP" sz="1200" dirty="0">
                <a:solidFill>
                  <a:schemeClr val="tx1"/>
                </a:solidFill>
                <a:latin typeface="+mn-ea"/>
              </a:rPr>
              <a:t>DATA.GO.JP</a:t>
            </a:r>
            <a:r>
              <a:rPr kumimoji="1" lang="ja-JP" altLang="en-US" sz="1200" dirty="0">
                <a:solidFill>
                  <a:schemeClr val="tx1"/>
                </a:solidFill>
                <a:latin typeface="+mn-ea"/>
              </a:rPr>
              <a:t>の利用規約（</a:t>
            </a:r>
            <a:r>
              <a:rPr kumimoji="1" lang="en-US" altLang="ja-JP" sz="1200" dirty="0">
                <a:solidFill>
                  <a:schemeClr val="tx1"/>
                </a:solidFill>
                <a:latin typeface="+mn-ea"/>
              </a:rPr>
              <a:t>http://www.data.go.jp/terms-of-use/terms-of-use/</a:t>
            </a:r>
            <a:r>
              <a:rPr kumimoji="1" lang="ja-JP" altLang="en-US" sz="1200" dirty="0">
                <a:solidFill>
                  <a:schemeClr val="tx1"/>
                </a:solidFill>
                <a:latin typeface="+mn-ea"/>
              </a:rPr>
              <a:t>）</a:t>
            </a:r>
          </a:p>
        </p:txBody>
      </p:sp>
      <p:sp>
        <p:nvSpPr>
          <p:cNvPr id="13" name="正方形/長方形 12">
            <a:extLst>
              <a:ext uri="{FF2B5EF4-FFF2-40B4-BE49-F238E27FC236}">
                <a16:creationId xmlns:a16="http://schemas.microsoft.com/office/drawing/2014/main" id="{712F2C77-B653-437C-8083-31CEA548480C}"/>
              </a:ext>
            </a:extLst>
          </p:cNvPr>
          <p:cNvSpPr/>
          <p:nvPr/>
        </p:nvSpPr>
        <p:spPr>
          <a:xfrm>
            <a:off x="2432" y="1628800"/>
            <a:ext cx="8280920" cy="432048"/>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dirty="0">
                <a:latin typeface="+mn-ea"/>
                <a:cs typeface="Meiryo UI" panose="020B0604030504040204" pitchFamily="50" charset="-128"/>
              </a:rPr>
              <a:t>免責事項の記載例</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18877559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3BE85599-3D09-4513-B3B2-0921154D58D1}"/>
              </a:ext>
            </a:extLst>
          </p:cNvPr>
          <p:cNvSpPr txBox="1"/>
          <p:nvPr/>
        </p:nvSpPr>
        <p:spPr>
          <a:xfrm>
            <a:off x="3995936" y="971436"/>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11799954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latin typeface="+mn-ea"/>
              </a:rPr>
              <a:t>②　地域課題と関係が深い（住民や首長の意識の高いもの）データを選ぶ</a:t>
            </a: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158546864"/>
              </p:ext>
            </p:extLst>
          </p:nvPr>
        </p:nvGraphicFramePr>
        <p:xfrm>
          <a:off x="899594" y="3433544"/>
          <a:ext cx="7776864" cy="2194560"/>
        </p:xfrm>
        <a:graphic>
          <a:graphicData uri="http://schemas.openxmlformats.org/drawingml/2006/table">
            <a:tbl>
              <a:tblPr firstRow="1" bandRow="1">
                <a:tableStyleId>{93296810-A885-4BE3-A3E7-6D5BEEA58F35}</a:tableStyleId>
              </a:tblPr>
              <a:tblGrid>
                <a:gridCol w="712429">
                  <a:extLst>
                    <a:ext uri="{9D8B030D-6E8A-4147-A177-3AD203B41FA5}">
                      <a16:colId xmlns:a16="http://schemas.microsoft.com/office/drawing/2014/main" val="3023564710"/>
                    </a:ext>
                  </a:extLst>
                </a:gridCol>
                <a:gridCol w="4227223">
                  <a:extLst>
                    <a:ext uri="{9D8B030D-6E8A-4147-A177-3AD203B41FA5}">
                      <a16:colId xmlns:a16="http://schemas.microsoft.com/office/drawing/2014/main" val="1448548417"/>
                    </a:ext>
                  </a:extLst>
                </a:gridCol>
                <a:gridCol w="2837212">
                  <a:extLst>
                    <a:ext uri="{9D8B030D-6E8A-4147-A177-3AD203B41FA5}">
                      <a16:colId xmlns:a16="http://schemas.microsoft.com/office/drawing/2014/main" val="2324360652"/>
                    </a:ext>
                  </a:extLst>
                </a:gridCol>
              </a:tblGrid>
              <a:tr h="0">
                <a:tc>
                  <a:txBody>
                    <a:bodyPr/>
                    <a:lstStyle/>
                    <a:p>
                      <a:r>
                        <a:rPr kumimoji="1" lang="ja-JP" altLang="en-US" sz="1800" dirty="0">
                          <a:latin typeface="+mn-ea"/>
                          <a:ea typeface="+mn-ea"/>
                        </a:rPr>
                        <a:t>順位</a:t>
                      </a:r>
                    </a:p>
                  </a:txBody>
                  <a:tcPr/>
                </a:tc>
                <a:tc>
                  <a:txBody>
                    <a:bodyPr/>
                    <a:lstStyle/>
                    <a:p>
                      <a:r>
                        <a:rPr kumimoji="1" lang="ja-JP" altLang="en-US" sz="1800" dirty="0">
                          <a:latin typeface="+mn-ea"/>
                          <a:ea typeface="+mn-ea"/>
                        </a:rPr>
                        <a:t>分野</a:t>
                      </a:r>
                    </a:p>
                  </a:txBody>
                  <a:tcPr/>
                </a:tc>
                <a:tc>
                  <a:txBody>
                    <a:bodyPr/>
                    <a:lstStyle/>
                    <a:p>
                      <a:r>
                        <a:rPr kumimoji="1" lang="ja-JP" altLang="en-US" sz="18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800" dirty="0">
                          <a:latin typeface="+mn-ea"/>
                          <a:ea typeface="+mn-ea"/>
                        </a:rPr>
                        <a:t>1</a:t>
                      </a:r>
                      <a:endParaRPr kumimoji="1" lang="ja-JP" altLang="en-US" sz="1800" dirty="0">
                        <a:latin typeface="+mn-ea"/>
                        <a:ea typeface="+mn-ea"/>
                      </a:endParaRPr>
                    </a:p>
                  </a:txBody>
                  <a:tcPr/>
                </a:tc>
                <a:tc>
                  <a:txBody>
                    <a:bodyPr/>
                    <a:lstStyle/>
                    <a:p>
                      <a:r>
                        <a:rPr kumimoji="1" lang="ja-JP" altLang="en-US" sz="1800" dirty="0">
                          <a:latin typeface="+mn-ea"/>
                          <a:ea typeface="+mn-ea"/>
                        </a:rPr>
                        <a:t>防災分野の各種情報</a:t>
                      </a:r>
                    </a:p>
                  </a:txBody>
                  <a:tcPr/>
                </a:tc>
                <a:tc>
                  <a:txBody>
                    <a:bodyPr/>
                    <a:lstStyle/>
                    <a:p>
                      <a:r>
                        <a:rPr kumimoji="1" lang="en-US" altLang="ja-JP" sz="1800" dirty="0">
                          <a:latin typeface="+mn-ea"/>
                          <a:ea typeface="+mn-ea"/>
                        </a:rPr>
                        <a:t>49</a:t>
                      </a:r>
                      <a:r>
                        <a:rPr kumimoji="1" lang="ja-JP" altLang="en-US" sz="1800" dirty="0">
                          <a:latin typeface="+mn-ea"/>
                          <a:ea typeface="+mn-ea"/>
                        </a:rPr>
                        <a:t>％</a:t>
                      </a:r>
                    </a:p>
                  </a:txBody>
                  <a:tcPr/>
                </a:tc>
                <a:extLst>
                  <a:ext uri="{0D108BD9-81ED-4DB2-BD59-A6C34878D82A}">
                    <a16:rowId xmlns:a16="http://schemas.microsoft.com/office/drawing/2014/main" val="3006841755"/>
                  </a:ext>
                </a:extLst>
              </a:tr>
              <a:tr h="141744">
                <a:tc>
                  <a:txBody>
                    <a:bodyPr/>
                    <a:lstStyle/>
                    <a:p>
                      <a:pPr algn="ctr"/>
                      <a:r>
                        <a:rPr kumimoji="1" lang="en-US" altLang="ja-JP" sz="1800" dirty="0">
                          <a:latin typeface="+mn-ea"/>
                          <a:ea typeface="+mn-ea"/>
                        </a:rPr>
                        <a:t>2</a:t>
                      </a:r>
                      <a:endParaRPr kumimoji="1" lang="ja-JP" altLang="en-US" sz="1800" dirty="0">
                        <a:latin typeface="+mn-ea"/>
                        <a:ea typeface="+mn-ea"/>
                      </a:endParaRPr>
                    </a:p>
                  </a:txBody>
                  <a:tcPr/>
                </a:tc>
                <a:tc>
                  <a:txBody>
                    <a:bodyPr/>
                    <a:lstStyle/>
                    <a:p>
                      <a:r>
                        <a:rPr kumimoji="1" lang="ja-JP" altLang="en-US" sz="1800" dirty="0">
                          <a:latin typeface="+mn-ea"/>
                          <a:ea typeface="+mn-ea"/>
                        </a:rPr>
                        <a:t>基礎的な統計情報（人口、産業等）</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800" dirty="0">
                          <a:latin typeface="+mn-ea"/>
                          <a:ea typeface="+mn-ea"/>
                        </a:rPr>
                        <a:t>3</a:t>
                      </a:r>
                      <a:endParaRPr kumimoji="1" lang="ja-JP" altLang="en-US" sz="1800" dirty="0">
                        <a:latin typeface="+mn-ea"/>
                        <a:ea typeface="+mn-ea"/>
                      </a:endParaRPr>
                    </a:p>
                  </a:txBody>
                  <a:tcPr/>
                </a:tc>
                <a:tc>
                  <a:txBody>
                    <a:bodyPr/>
                    <a:lstStyle/>
                    <a:p>
                      <a:r>
                        <a:rPr kumimoji="1" lang="ja-JP" altLang="en-US" sz="1800" dirty="0">
                          <a:latin typeface="+mn-ea"/>
                          <a:ea typeface="+mn-ea"/>
                        </a:rPr>
                        <a:t>公共施設の位置やサービスに関する情報</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800" dirty="0">
                          <a:latin typeface="+mn-ea"/>
                          <a:ea typeface="+mn-ea"/>
                        </a:rPr>
                        <a:t>4</a:t>
                      </a:r>
                      <a:endParaRPr kumimoji="1" lang="ja-JP" altLang="en-US" sz="1800" dirty="0">
                        <a:latin typeface="+mn-ea"/>
                        <a:ea typeface="+mn-ea"/>
                      </a:endParaRPr>
                    </a:p>
                  </a:txBody>
                  <a:tcPr/>
                </a:tc>
                <a:tc>
                  <a:txBody>
                    <a:bodyPr/>
                    <a:lstStyle/>
                    <a:p>
                      <a:r>
                        <a:rPr kumimoji="1" lang="ja-JP" altLang="en-US" sz="1800" dirty="0">
                          <a:latin typeface="+mn-ea"/>
                          <a:ea typeface="+mn-ea"/>
                        </a:rPr>
                        <a:t>観光に関する情報</a:t>
                      </a:r>
                    </a:p>
                  </a:txBody>
                  <a:tcPr/>
                </a:tc>
                <a:tc>
                  <a:txBody>
                    <a:bodyPr/>
                    <a:lstStyle/>
                    <a:p>
                      <a:r>
                        <a:rPr kumimoji="1" lang="en-US" altLang="ja-JP" sz="1800" dirty="0">
                          <a:latin typeface="+mn-ea"/>
                          <a:ea typeface="+mn-ea"/>
                        </a:rPr>
                        <a:t>32</a:t>
                      </a:r>
                      <a:r>
                        <a:rPr kumimoji="1" lang="ja-JP" altLang="en-US" sz="18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800" dirty="0">
                          <a:latin typeface="+mn-ea"/>
                          <a:ea typeface="+mn-ea"/>
                        </a:rPr>
                        <a:t>5</a:t>
                      </a:r>
                      <a:endParaRPr kumimoji="1" lang="ja-JP" altLang="en-US" sz="1800" dirty="0">
                        <a:latin typeface="+mn-ea"/>
                        <a:ea typeface="+mn-ea"/>
                      </a:endParaRPr>
                    </a:p>
                  </a:txBody>
                  <a:tcPr/>
                </a:tc>
                <a:tc>
                  <a:txBody>
                    <a:bodyPr/>
                    <a:lstStyle/>
                    <a:p>
                      <a:r>
                        <a:rPr kumimoji="1" lang="ja-JP" altLang="en-US" sz="1800" dirty="0">
                          <a:latin typeface="+mn-ea"/>
                          <a:ea typeface="+mn-ea"/>
                        </a:rPr>
                        <a:t>子育てに関する情報</a:t>
                      </a:r>
                    </a:p>
                  </a:txBody>
                  <a:tcPr/>
                </a:tc>
                <a:tc>
                  <a:txBody>
                    <a:bodyPr/>
                    <a:lstStyle/>
                    <a:p>
                      <a:r>
                        <a:rPr kumimoji="1" lang="en-US" altLang="ja-JP" sz="1800" dirty="0">
                          <a:latin typeface="+mn-ea"/>
                          <a:ea typeface="+mn-ea"/>
                        </a:rPr>
                        <a:t>30</a:t>
                      </a:r>
                      <a:r>
                        <a:rPr kumimoji="1" lang="ja-JP" altLang="en-US" sz="18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916832"/>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内閣官房が自治体に対して実施した「オープンデータの取組状況に関するアンケート」の結果は以下のとおりです。</a:t>
            </a:r>
            <a:endParaRPr lang="en-US" altLang="ja-JP" dirty="0">
              <a:solidFill>
                <a:schemeClr val="tx1"/>
              </a:solidFill>
              <a:latin typeface="+mn-ea"/>
              <a:cs typeface="Meiryo UI" panose="020B0604030504040204" pitchFamily="50" charset="-128"/>
            </a:endParaRPr>
          </a:p>
          <a:p>
            <a:r>
              <a:rPr lang="ja-JP" altLang="en-US" dirty="0">
                <a:solidFill>
                  <a:schemeClr val="tx1"/>
                </a:solidFill>
                <a:latin typeface="+mn-ea"/>
                <a:cs typeface="Meiryo UI" panose="020B0604030504040204" pitchFamily="50" charset="-128"/>
              </a:rPr>
              <a:t>（自治体の住民への調査によりニーズの高かった分野の上位</a:t>
            </a:r>
            <a:r>
              <a:rPr lang="en-US" altLang="ja-JP" dirty="0">
                <a:solidFill>
                  <a:schemeClr val="tx1"/>
                </a:solidFill>
                <a:latin typeface="+mn-ea"/>
                <a:cs typeface="Meiryo UI" panose="020B0604030504040204" pitchFamily="50" charset="-128"/>
              </a:rPr>
              <a:t>5</a:t>
            </a:r>
            <a:r>
              <a:rPr lang="ja-JP" altLang="en-US" dirty="0" err="1">
                <a:solidFill>
                  <a:schemeClr val="tx1"/>
                </a:solidFill>
                <a:latin typeface="+mn-ea"/>
                <a:cs typeface="Meiryo UI" panose="020B0604030504040204" pitchFamily="50" charset="-128"/>
              </a:rPr>
              <a:t>つを</a:t>
            </a:r>
            <a:r>
              <a:rPr lang="ja-JP" altLang="en-US" dirty="0">
                <a:solidFill>
                  <a:schemeClr val="tx1"/>
                </a:solidFill>
                <a:latin typeface="+mn-ea"/>
                <a:cs typeface="Meiryo UI" panose="020B0604030504040204" pitchFamily="50" charset="-128"/>
              </a:rPr>
              <a:t>抜粋）</a:t>
            </a:r>
          </a:p>
        </p:txBody>
      </p:sp>
      <p:sp>
        <p:nvSpPr>
          <p:cNvPr id="15" name="正方形/長方形 14"/>
          <p:cNvSpPr/>
          <p:nvPr/>
        </p:nvSpPr>
        <p:spPr>
          <a:xfrm>
            <a:off x="1331640" y="566124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アンケートなどの調査結果を参考にする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408232"/>
            <a:ext cx="8784976"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情報公開請求件数が多い情報を参考にする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368904"/>
            <a:ext cx="8784976" cy="7920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これまで情報公開請求を受け、随時公開していた情報のうち、請求が多いものなどをあらかじめオープンデータとして公開する。</a:t>
            </a:r>
          </a:p>
        </p:txBody>
      </p:sp>
      <p:sp>
        <p:nvSpPr>
          <p:cNvPr id="12" name="正方形/長方形 11">
            <a:extLst>
              <a:ext uri="{FF2B5EF4-FFF2-40B4-BE49-F238E27FC236}">
                <a16:creationId xmlns:a16="http://schemas.microsoft.com/office/drawing/2014/main" id="{CA4ABDC9-4387-41A9-9D88-A2FC58F3A75D}"/>
              </a:ext>
            </a:extLst>
          </p:cNvPr>
          <p:cNvSpPr/>
          <p:nvPr/>
        </p:nvSpPr>
        <p:spPr>
          <a:xfrm>
            <a:off x="827584" y="2200320"/>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オープンデータとして公開することにより、住民や自治体の負担の軽減につながると考える</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情報の一例を以下に示します。</a:t>
            </a:r>
          </a:p>
        </p:txBody>
      </p:sp>
      <p:sp>
        <p:nvSpPr>
          <p:cNvPr id="17" name="正方形/長方形 16">
            <a:extLst>
              <a:ext uri="{FF2B5EF4-FFF2-40B4-BE49-F238E27FC236}">
                <a16:creationId xmlns:a16="http://schemas.microsoft.com/office/drawing/2014/main" id="{169EBD94-AF7B-4F82-9609-A7AA332458A8}"/>
              </a:ext>
            </a:extLst>
          </p:cNvPr>
          <p:cNvSpPr/>
          <p:nvPr/>
        </p:nvSpPr>
        <p:spPr>
          <a:xfrm>
            <a:off x="1043608" y="3501008"/>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8" name="正方形/長方形 17">
            <a:extLst>
              <a:ext uri="{FF2B5EF4-FFF2-40B4-BE49-F238E27FC236}">
                <a16:creationId xmlns:a16="http://schemas.microsoft.com/office/drawing/2014/main" id="{F6E9B9A0-734D-402B-81AF-713E0BA7A263}"/>
              </a:ext>
            </a:extLst>
          </p:cNvPr>
          <p:cNvSpPr/>
          <p:nvPr/>
        </p:nvSpPr>
        <p:spPr>
          <a:xfrm>
            <a:off x="899592" y="3068960"/>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19430443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43579454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オープンデータと情報公開請求の違い</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graphicFrame>
        <p:nvGraphicFramePr>
          <p:cNvPr id="10" name="表 9">
            <a:extLst>
              <a:ext uri="{FF2B5EF4-FFF2-40B4-BE49-F238E27FC236}">
                <a16:creationId xmlns:a16="http://schemas.microsoft.com/office/drawing/2014/main" id="{E7B551B8-9A29-40CD-9C6B-4517B0AB631B}"/>
              </a:ext>
            </a:extLst>
          </p:cNvPr>
          <p:cNvGraphicFramePr>
            <a:graphicFrameLocks noGrp="1"/>
          </p:cNvGraphicFramePr>
          <p:nvPr>
            <p:extLst>
              <p:ext uri="{D42A27DB-BD31-4B8C-83A1-F6EECF244321}">
                <p14:modId xmlns:p14="http://schemas.microsoft.com/office/powerpoint/2010/main" val="592784706"/>
              </p:ext>
            </p:extLst>
          </p:nvPr>
        </p:nvGraphicFramePr>
        <p:xfrm>
          <a:off x="167101" y="1412776"/>
          <a:ext cx="8797387" cy="5151120"/>
        </p:xfrm>
        <a:graphic>
          <a:graphicData uri="http://schemas.openxmlformats.org/drawingml/2006/table">
            <a:tbl>
              <a:tblPr firstRow="1" bandRow="1">
                <a:tableStyleId>{7DF18680-E054-41AD-8BC1-D1AEF772440D}</a:tableStyleId>
              </a:tblPr>
              <a:tblGrid>
                <a:gridCol w="778230">
                  <a:extLst>
                    <a:ext uri="{9D8B030D-6E8A-4147-A177-3AD203B41FA5}">
                      <a16:colId xmlns:a16="http://schemas.microsoft.com/office/drawing/2014/main" val="20000"/>
                    </a:ext>
                  </a:extLst>
                </a:gridCol>
                <a:gridCol w="3755807">
                  <a:extLst>
                    <a:ext uri="{9D8B030D-6E8A-4147-A177-3AD203B41FA5}">
                      <a16:colId xmlns:a16="http://schemas.microsoft.com/office/drawing/2014/main" val="20001"/>
                    </a:ext>
                  </a:extLst>
                </a:gridCol>
                <a:gridCol w="4263350">
                  <a:extLst>
                    <a:ext uri="{9D8B030D-6E8A-4147-A177-3AD203B41FA5}">
                      <a16:colId xmlns:a16="http://schemas.microsoft.com/office/drawing/2014/main" val="20002"/>
                    </a:ext>
                  </a:extLst>
                </a:gridCol>
              </a:tblGrid>
              <a:tr h="265614">
                <a:tc>
                  <a:txBody>
                    <a:bodyPr/>
                    <a:lstStyle/>
                    <a:p>
                      <a:pPr algn="ctr"/>
                      <a:r>
                        <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tc>
                <a:tc>
                  <a:txBody>
                    <a:bodyPr/>
                    <a:lstStyle/>
                    <a:p>
                      <a:pPr algn="ct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kumimoji="1" lang="en-US" altLang="ja-JP"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zh-TW"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情報公開制度</a:t>
                      </a: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（地方公共団体の条例）</a:t>
                      </a:r>
                      <a:endPar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811264">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目的</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公的機関が保有するデータを、機械判読に適した形式でインターネット上で公開し、</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国民参加・官民協働の推進を通じた諸課題の解決、経済の活性化、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行政の高度化・効率化、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透明性・信頼性の向上を図る。</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行政の透明化を図るために条例に基づいて住民からの公開請求の手続きにより、行政文書の写しを請求者に提供する。</a:t>
                      </a:r>
                    </a:p>
                  </a:txBody>
                  <a:tcPr/>
                </a:tc>
                <a:extLst>
                  <a:ext uri="{0D108BD9-81ED-4DB2-BD59-A6C34878D82A}">
                    <a16:rowId xmlns:a16="http://schemas.microsoft.com/office/drawing/2014/main" val="10001"/>
                  </a:ext>
                </a:extLst>
              </a:tr>
              <a:tr h="410495">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対象</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地方公共団体が保有する</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二次利用が認められる情報</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（データ）</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（各地方公共団体の情報公開条例に基づく非</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開示情報を除く）</a:t>
                      </a:r>
                      <a:r>
                        <a:rPr kumimoji="1" lang="ja-JP" altLang="en-US" sz="1200" b="0" u="sng" dirty="0">
                          <a:latin typeface="メイリオ" panose="020B0604030504040204" pitchFamily="50" charset="-128"/>
                          <a:ea typeface="メイリオ" panose="020B0604030504040204" pitchFamily="50" charset="-128"/>
                          <a:cs typeface="メイリオ" panose="020B0604030504040204" pitchFamily="50" charset="-128"/>
                        </a:rPr>
                        <a:t>行政文書</a:t>
                      </a:r>
                    </a:p>
                  </a:txBody>
                  <a:tcPr/>
                </a:tc>
                <a:extLst>
                  <a:ext uri="{0D108BD9-81ED-4DB2-BD59-A6C34878D82A}">
                    <a16:rowId xmlns:a16="http://schemas.microsoft.com/office/drawing/2014/main" val="10002"/>
                  </a:ext>
                </a:extLst>
              </a:tr>
              <a:tr h="36875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二次</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利用</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CC</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ライセンスなどを採用しており、商用利用を含め二次利用可能。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地方公共団体により扱いが異なる（商用利用を含め二次利用に制限を設けている場合がある）。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3"/>
                  </a:ext>
                </a:extLst>
              </a:tr>
              <a:tr h="95876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媒体</a:t>
                      </a:r>
                    </a:p>
                  </a:txBody>
                  <a:tcPr/>
                </a:tc>
                <a:tc>
                  <a:txBody>
                    <a:bodyPr/>
                    <a:lstStyle/>
                    <a:p>
                      <a:pPr algn="l"/>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CSV</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Excel</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など</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機械判読可能なデータで提供</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される。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672541"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API</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を利用することで自動アクセス（アプリ等からの直接アクセス）に対応している場合もある。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通常は行政文書の写しが通常は紙媒体で提供されるが、オンラインや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CD-ROM</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等により電子データで提供される場合もある。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電子データの場合であっても、データ形式は文書専用ソフトで作成されたままのものが多く、</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一般的に機械判読性は低い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4"/>
                  </a:ext>
                </a:extLst>
              </a:tr>
              <a:tr h="368756">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時間</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ホームページやポータルサイトからダウンロードするため、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ほとんど時間がかからない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開示決定は開示請求から一定期間（</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日など）を要するため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時間を要する</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p>
                  </a:txBody>
                  <a:tcPr/>
                </a:tc>
                <a:extLst>
                  <a:ext uri="{0D108BD9-81ED-4DB2-BD59-A6C34878D82A}">
                    <a16:rowId xmlns:a16="http://schemas.microsoft.com/office/drawing/2014/main" val="10005"/>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費用</a:t>
                      </a:r>
                    </a:p>
                  </a:txBody>
                  <a:tcPr/>
                </a:tc>
                <a:tc>
                  <a:txBody>
                    <a:bodyPr/>
                    <a:lstStyle/>
                    <a:p>
                      <a:pPr algn="l"/>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利用者の負担なし</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コピー代等の</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実費については申請者が負担</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する地方公共団体が多く、コピー等を伴わない閲覧のみであっても費用を徴収する地方公共団体もある。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6"/>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手続き</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ホームページやポータルサイトなどインターネット上に公開されているため、手続きは不要。</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どこからでも、誰でも自由に利用することが可能。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開示の請求のほか、開示の方法や条例で定められている事項を申し出るなどの手続きが必要。一部の地方公共団体では、該当地域の住民等に申請を限定しているところがある。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7"/>
                  </a:ext>
                </a:extLst>
              </a:tr>
            </a:tbl>
          </a:graphicData>
        </a:graphic>
      </p:graphicFrame>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出典：内閣官房「オープンデータをはじめよう～地方公共団体のための最初の手引書～」（</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spTree>
    <p:extLst>
      <p:ext uri="{BB962C8B-B14F-4D97-AF65-F5344CB8AC3E}">
        <p14:creationId xmlns:p14="http://schemas.microsoft.com/office/powerpoint/2010/main" val="211502123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chemeClr val="tx1"/>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a:t>
            </a:r>
            <a:r>
              <a:rPr lang="ja-JP" altLang="en-US" sz="1600" b="1" u="sng" dirty="0">
                <a:solidFill>
                  <a:schemeClr val="tx1"/>
                </a:solidFill>
                <a:latin typeface="+mn-ea"/>
                <a:cs typeface="Meiryo UI" panose="020B0604030504040204" pitchFamily="50" charset="-128"/>
              </a:rPr>
              <a:t>データセットを選定</a:t>
            </a:r>
            <a:r>
              <a:rPr lang="ja-JP" altLang="en-US" sz="1600"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a:t>
            </a:r>
            <a:r>
              <a:rPr lang="ja-JP" altLang="en-US" sz="1600" b="1" u="sng" dirty="0">
                <a:solidFill>
                  <a:schemeClr val="tx1"/>
                </a:solidFill>
                <a:latin typeface="+mn-ea"/>
                <a:cs typeface="Meiryo UI" panose="020B0604030504040204" pitchFamily="50" charset="-128"/>
              </a:rPr>
              <a:t>オープンデータに取り組み始める地方公共団体の参考となるよう公開することが推奨されるデータセットおよびフォーマット標準例をとりまとめた</a:t>
            </a:r>
            <a:r>
              <a:rPr lang="ja-JP" altLang="en-US" sz="1600" dirty="0">
                <a:solidFill>
                  <a:schemeClr val="tx1"/>
                </a:solidFill>
                <a:latin typeface="+mn-ea"/>
                <a:cs typeface="Meiryo UI" panose="020B0604030504040204" pitchFamily="50" charset="-128"/>
              </a:rPr>
              <a:t>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graphicFrame>
        <p:nvGraphicFramePr>
          <p:cNvPr id="11" name="表 10"/>
          <p:cNvGraphicFramePr>
            <a:graphicFrameLocks noGrp="1"/>
          </p:cNvGraphicFramePr>
          <p:nvPr>
            <p:extLst>
              <p:ext uri="{D42A27DB-BD31-4B8C-83A1-F6EECF244321}">
                <p14:modId xmlns:p14="http://schemas.microsoft.com/office/powerpoint/2010/main" val="2848206344"/>
              </p:ext>
            </p:extLst>
          </p:nvPr>
        </p:nvGraphicFramePr>
        <p:xfrm>
          <a:off x="1403648"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98435926"/>
              </p:ext>
            </p:extLst>
          </p:nvPr>
        </p:nvGraphicFramePr>
        <p:xfrm>
          <a:off x="4932040"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33670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推奨データセット一覧</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出典：政府</a:t>
            </a:r>
            <a:r>
              <a:rPr lang="en-US" altLang="ja-JP" sz="1200" dirty="0">
                <a:solidFill>
                  <a:schemeClr val="tx1"/>
                </a:solidFill>
                <a:latin typeface="+mn-ea"/>
                <a:cs typeface="Meiryo UI" panose="020B0604030504040204" pitchFamily="50" charset="-128"/>
              </a:rPr>
              <a:t>CIO</a:t>
            </a:r>
            <a:r>
              <a:rPr lang="ja-JP" altLang="en-US" sz="1200" dirty="0">
                <a:solidFill>
                  <a:schemeClr val="tx1"/>
                </a:solidFill>
                <a:latin typeface="+mn-ea"/>
                <a:cs typeface="Meiryo UI" panose="020B0604030504040204" pitchFamily="50" charset="-128"/>
              </a:rPr>
              <a:t>ポータル「オープンデータ</a:t>
            </a:r>
            <a:r>
              <a:rPr lang="en-US" altLang="ja-JP" sz="1200" dirty="0">
                <a:solidFill>
                  <a:schemeClr val="tx1"/>
                </a:solidFill>
                <a:latin typeface="+mn-ea"/>
                <a:cs typeface="Meiryo UI" panose="020B0604030504040204" pitchFamily="50" charset="-128"/>
              </a:rPr>
              <a:t>-</a:t>
            </a:r>
            <a:r>
              <a:rPr lang="ja-JP" altLang="en-US" sz="1200" dirty="0">
                <a:solidFill>
                  <a:schemeClr val="tx1"/>
                </a:solidFill>
                <a:latin typeface="+mn-ea"/>
                <a:cs typeface="Meiryo UI" panose="020B0604030504040204" pitchFamily="50" charset="-128"/>
              </a:rPr>
              <a:t>推奨データセット」（</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pic>
        <p:nvPicPr>
          <p:cNvPr id="3" name="図 2">
            <a:extLst>
              <a:ext uri="{FF2B5EF4-FFF2-40B4-BE49-F238E27FC236}">
                <a16:creationId xmlns:a16="http://schemas.microsoft.com/office/drawing/2014/main" id="{57478D14-7058-4DAF-99C9-C9F413F5A124}"/>
              </a:ext>
            </a:extLst>
          </p:cNvPr>
          <p:cNvPicPr>
            <a:picLocks noChangeAspect="1"/>
          </p:cNvPicPr>
          <p:nvPr/>
        </p:nvPicPr>
        <p:blipFill>
          <a:blip r:embed="rId3"/>
          <a:stretch>
            <a:fillRect/>
          </a:stretch>
        </p:blipFill>
        <p:spPr>
          <a:xfrm>
            <a:off x="899592" y="1741720"/>
            <a:ext cx="7481802" cy="4783624"/>
          </a:xfrm>
          <a:prstGeom prst="rect">
            <a:avLst/>
          </a:prstGeom>
        </p:spPr>
      </p:pic>
      <p:sp>
        <p:nvSpPr>
          <p:cNvPr id="12" name="テキスト ボックス 11">
            <a:extLst>
              <a:ext uri="{FF2B5EF4-FFF2-40B4-BE49-F238E27FC236}">
                <a16:creationId xmlns:a16="http://schemas.microsoft.com/office/drawing/2014/main" id="{D1963AD4-DF1C-41C6-881C-063F0C87F769}"/>
              </a:ext>
            </a:extLst>
          </p:cNvPr>
          <p:cNvSpPr txBox="1"/>
          <p:nvPr/>
        </p:nvSpPr>
        <p:spPr>
          <a:xfrm>
            <a:off x="179512" y="1412776"/>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作成にあたり準拠すべきルールやフォーマット等は政府</a:t>
            </a:r>
            <a:r>
              <a:rPr lang="en-US" altLang="ja-JP" dirty="0"/>
              <a:t>CIO</a:t>
            </a:r>
            <a:r>
              <a:rPr lang="ja-JP" altLang="en-US" dirty="0"/>
              <a:t>ポータルに公開されています。</a:t>
            </a:r>
            <a:endParaRPr lang="en-US" altLang="ja-JP" dirty="0"/>
          </a:p>
        </p:txBody>
      </p:sp>
    </p:spTree>
    <p:extLst>
      <p:ext uri="{BB962C8B-B14F-4D97-AF65-F5344CB8AC3E}">
        <p14:creationId xmlns:p14="http://schemas.microsoft.com/office/powerpoint/2010/main" val="13973017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872960"/>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推奨データセットごとに、項目を公開する際のデータ形式等がデータ項目定義書に定められています。</a:t>
            </a:r>
            <a:endParaRPr kumimoji="1" lang="en-US" altLang="ja-JP" dirty="0">
              <a:latin typeface="+mn-ea"/>
              <a:cs typeface="Meiryo UI" panose="020B0604030504040204" pitchFamily="50" charset="-128"/>
            </a:endParaRPr>
          </a:p>
        </p:txBody>
      </p:sp>
      <p:sp>
        <p:nvSpPr>
          <p:cNvPr id="13" name="正方形/長方形 12"/>
          <p:cNvSpPr/>
          <p:nvPr/>
        </p:nvSpPr>
        <p:spPr>
          <a:xfrm>
            <a:off x="1187624" y="5678091"/>
            <a:ext cx="7848872" cy="271189"/>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「データ項目定義書（ベータ版）」</a:t>
            </a:r>
          </a:p>
        </p:txBody>
      </p:sp>
      <p:pic>
        <p:nvPicPr>
          <p:cNvPr id="9" name="図 8"/>
          <p:cNvPicPr>
            <a:picLocks noChangeAspect="1"/>
          </p:cNvPicPr>
          <p:nvPr/>
        </p:nvPicPr>
        <p:blipFill rotWithShape="1">
          <a:blip r:embed="rId3"/>
          <a:srcRect t="-1" r="6703" b="46186"/>
          <a:stretch/>
        </p:blipFill>
        <p:spPr>
          <a:xfrm>
            <a:off x="452220" y="2924944"/>
            <a:ext cx="8440260" cy="2736304"/>
          </a:xfrm>
          <a:prstGeom prst="rect">
            <a:avLst/>
          </a:prstGeom>
          <a:ln>
            <a:solidFill>
              <a:srgbClr val="0070C0"/>
            </a:solidFill>
          </a:ln>
        </p:spPr>
      </p:pic>
      <p:sp>
        <p:nvSpPr>
          <p:cNvPr id="12" name="正方形/長方形 11"/>
          <p:cNvSpPr/>
          <p:nvPr/>
        </p:nvSpPr>
        <p:spPr>
          <a:xfrm>
            <a:off x="395536" y="1412776"/>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tx1"/>
                </a:solidFill>
                <a:latin typeface="+mn-ea"/>
              </a:rPr>
              <a:t>作成にあたり準拠すべきルール</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3802792" y="2218508"/>
            <a:ext cx="3937560" cy="672571"/>
          </a:xfrm>
          <a:prstGeom prst="wedgeRoundRectCallout">
            <a:avLst>
              <a:gd name="adj1" fmla="val -82532"/>
              <a:gd name="adj2" fmla="val 8091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
        <p:nvSpPr>
          <p:cNvPr id="5" name="正方形/長方形 4">
            <a:extLst>
              <a:ext uri="{FF2B5EF4-FFF2-40B4-BE49-F238E27FC236}">
                <a16:creationId xmlns:a16="http://schemas.microsoft.com/office/drawing/2014/main" id="{5DAF587C-ECAF-42AB-A444-D325D3D75A65}"/>
              </a:ext>
            </a:extLst>
          </p:cNvPr>
          <p:cNvSpPr/>
          <p:nvPr/>
        </p:nvSpPr>
        <p:spPr>
          <a:xfrm>
            <a:off x="755576" y="5776808"/>
            <a:ext cx="8352928" cy="892552"/>
          </a:xfrm>
          <a:prstGeom prst="rect">
            <a:avLst/>
          </a:prstGeom>
        </p:spPr>
        <p:txBody>
          <a:bodyPr wrap="square">
            <a:spAutoFit/>
          </a:bodyPr>
          <a:lstStyle/>
          <a:p>
            <a:r>
              <a:rPr lang="en-US" altLang="ja-JP" sz="1300" dirty="0"/>
              <a:t>【</a:t>
            </a:r>
            <a:r>
              <a:rPr lang="ja-JP" altLang="en-US" sz="1300" dirty="0"/>
              <a:t>凡例</a:t>
            </a:r>
            <a:r>
              <a:rPr lang="en-US" altLang="ja-JP" sz="1300" dirty="0"/>
              <a:t>】</a:t>
            </a:r>
          </a:p>
          <a:p>
            <a:r>
              <a:rPr lang="ja-JP" altLang="en-US" sz="1300" dirty="0"/>
              <a:t>◎　　：データセットの核となる必須項目</a:t>
            </a:r>
          </a:p>
          <a:p>
            <a:r>
              <a:rPr lang="ja-JP" altLang="en-US" sz="1300" dirty="0"/>
              <a:t>〇　　：該当推奨データセットを活用したアプリの基本機能を簡単に実現するために公開することが望ましい項目</a:t>
            </a:r>
          </a:p>
          <a:p>
            <a:r>
              <a:rPr lang="ja-JP" altLang="en-US" sz="1300" dirty="0"/>
              <a:t>空白 ：該当推奨データセットを活用したアプリの利便性の高い付加価値サービスを実現するために公開することが望ましい項目</a:t>
            </a:r>
          </a:p>
        </p:txBody>
      </p:sp>
      <p:sp>
        <p:nvSpPr>
          <p:cNvPr id="16" name="正方形/長方形 15">
            <a:extLst>
              <a:ext uri="{FF2B5EF4-FFF2-40B4-BE49-F238E27FC236}">
                <a16:creationId xmlns:a16="http://schemas.microsoft.com/office/drawing/2014/main" id="{807FA646-AC24-4CCF-B6DB-B4AB4E01C265}"/>
              </a:ext>
            </a:extLst>
          </p:cNvPr>
          <p:cNvSpPr/>
          <p:nvPr/>
        </p:nvSpPr>
        <p:spPr>
          <a:xfrm>
            <a:off x="611560" y="2420888"/>
            <a:ext cx="8352928" cy="504056"/>
          </a:xfrm>
          <a:prstGeom prst="rect">
            <a:avLst/>
          </a:prstGeom>
          <a:noFill/>
          <a:ln>
            <a:noFill/>
          </a:ln>
        </p:spPr>
        <p:txBody>
          <a:bodyPr wrap="square" rtlCol="0" anchor="ctr">
            <a:noAutofit/>
          </a:bodyPr>
          <a:lstStyle/>
          <a:p>
            <a:pPr defTabSz="914400"/>
            <a:r>
              <a:rPr kumimoji="1" lang="en-US" altLang="ja-JP" dirty="0">
                <a:latin typeface="+mn-ea"/>
                <a:cs typeface="Meiryo UI" panose="020B0604030504040204" pitchFamily="50" charset="-128"/>
              </a:rPr>
              <a:t>10.</a:t>
            </a:r>
            <a:r>
              <a:rPr kumimoji="1" lang="ja-JP" altLang="en-US" dirty="0">
                <a:latin typeface="+mn-ea"/>
                <a:cs typeface="Meiryo UI" panose="020B0604030504040204" pitchFamily="50" charset="-128"/>
              </a:rPr>
              <a:t>指定緊急避難場所一覧</a:t>
            </a:r>
            <a:endParaRPr kumimoji="1" lang="en-US" altLang="ja-JP" dirty="0">
              <a:latin typeface="+mn-ea"/>
              <a:cs typeface="Meiryo UI" panose="020B0604030504040204" pitchFamily="50" charset="-128"/>
            </a:endParaRPr>
          </a:p>
        </p:txBody>
      </p:sp>
    </p:spTree>
    <p:extLst>
      <p:ext uri="{BB962C8B-B14F-4D97-AF65-F5344CB8AC3E}">
        <p14:creationId xmlns:p14="http://schemas.microsoft.com/office/powerpoint/2010/main" val="318567018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ja-JP" altLang="en-US" sz="1200" dirty="0">
                <a:latin typeface="+mn-ea"/>
              </a:rPr>
              <a:t>：平成</a:t>
            </a:r>
            <a:r>
              <a:rPr kumimoji="1" lang="en-US" altLang="ja-JP" sz="1200" dirty="0">
                <a:latin typeface="+mn-ea"/>
              </a:rPr>
              <a:t>30</a:t>
            </a:r>
            <a:r>
              <a:rPr kumimoji="1" lang="ja-JP" altLang="en-US" sz="1200" dirty="0">
                <a:latin typeface="+mn-ea"/>
              </a:rPr>
              <a:t>年</a:t>
            </a:r>
            <a:r>
              <a:rPr kumimoji="1" lang="en-US" altLang="ja-JP" sz="1200" dirty="0">
                <a:latin typeface="+mn-ea"/>
              </a:rPr>
              <a:t>12</a:t>
            </a:r>
            <a:r>
              <a:rPr kumimoji="1" lang="ja-JP" altLang="en-US" sz="1200" dirty="0">
                <a:latin typeface="+mn-ea"/>
              </a:rPr>
              <a:t>月３日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3" name="正方形/長方形 2">
            <a:extLst>
              <a:ext uri="{FF2B5EF4-FFF2-40B4-BE49-F238E27FC236}">
                <a16:creationId xmlns:a16="http://schemas.microsoft.com/office/drawing/2014/main" id="{B63207FF-643D-4F08-8944-A87CF35A4633}"/>
              </a:ext>
            </a:extLst>
          </p:cNvPr>
          <p:cNvSpPr/>
          <p:nvPr/>
        </p:nvSpPr>
        <p:spPr>
          <a:xfrm>
            <a:off x="323528" y="4725144"/>
            <a:ext cx="8496944" cy="1200329"/>
          </a:xfrm>
          <a:prstGeom prst="rect">
            <a:avLst/>
          </a:prstGeom>
          <a:ln>
            <a:solidFill>
              <a:schemeClr val="bg1">
                <a:lumMod val="50000"/>
              </a:schemeClr>
            </a:solidFill>
          </a:ln>
        </p:spPr>
        <p:txBody>
          <a:bodyPr wrap="square">
            <a:spAutoFit/>
          </a:bodyPr>
          <a:lstStyle/>
          <a:p>
            <a:r>
              <a:rPr lang="ja-JP" altLang="en-US" dirty="0"/>
              <a:t>推奨データセットは、各団体が保有するデータについて、公開するものを推奨するものであり、保有していないデータの収集・公開を義務付けるものではありません。</a:t>
            </a:r>
            <a:endParaRPr lang="en-US" altLang="ja-JP" dirty="0"/>
          </a:p>
          <a:p>
            <a:r>
              <a:rPr lang="ja-JP" altLang="en-US" dirty="0"/>
              <a:t>将来的にデータが充実していくとより良いですが、まずは、「データ項目定義書」に記載のデータ公開の「区分」（必須、任意等）を参考に、保有している情報から公開を進めてください。</a:t>
            </a:r>
          </a:p>
        </p:txBody>
      </p:sp>
    </p:spTree>
    <p:extLst>
      <p:ext uri="{BB962C8B-B14F-4D97-AF65-F5344CB8AC3E}">
        <p14:creationId xmlns:p14="http://schemas.microsoft.com/office/powerpoint/2010/main" val="42256470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4077072"/>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373216"/>
            <a:ext cx="4176464" cy="576064"/>
          </a:xfrm>
          <a:prstGeom prst="bevel">
            <a:avLst>
              <a:gd name="adj" fmla="val 7696"/>
            </a:avLst>
          </a:prstGeom>
          <a:solidFill>
            <a:schemeClr val="accent1">
              <a:lumMod val="40000"/>
              <a:lumOff val="60000"/>
            </a:schemeClr>
          </a:solidFill>
          <a:ln>
            <a:noFill/>
          </a:ln>
          <a:effectLst/>
          <a:ex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301208"/>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293096"/>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293096"/>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43711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F049E89E-C90E-4D43-8086-5FA7E7847EF7}"/>
              </a:ext>
            </a:extLst>
          </p:cNvPr>
          <p:cNvSpPr txBox="1"/>
          <p:nvPr/>
        </p:nvSpPr>
        <p:spPr>
          <a:xfrm>
            <a:off x="3995936" y="371703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243831761"/>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12" name="スライド番号プレースホルダー 2">
            <a:extLst>
              <a:ext uri="{FF2B5EF4-FFF2-40B4-BE49-F238E27FC236}">
                <a16:creationId xmlns:a16="http://schemas.microsoft.com/office/drawing/2014/main" id="{A436B0D5-73BA-42DC-A096-C43B3E4A547D}"/>
              </a:ext>
            </a:extLst>
          </p:cNvPr>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35</a:t>
            </a:fld>
            <a:endParaRPr kumimoji="1" lang="ja-JP" altLang="en-US"/>
          </a:p>
        </p:txBody>
      </p:sp>
      <p:sp>
        <p:nvSpPr>
          <p:cNvPr id="15" name="正方形/長方形 14">
            <a:extLst>
              <a:ext uri="{FF2B5EF4-FFF2-40B4-BE49-F238E27FC236}">
                <a16:creationId xmlns:a16="http://schemas.microsoft.com/office/drawing/2014/main" id="{41F7BB16-19D0-4FAD-8C98-3D55B22013EA}"/>
              </a:ext>
            </a:extLst>
          </p:cNvPr>
          <p:cNvSpPr/>
          <p:nvPr/>
        </p:nvSpPr>
        <p:spPr>
          <a:xfrm>
            <a:off x="611560" y="386104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17" name="グループ化 16">
            <a:extLst>
              <a:ext uri="{FF2B5EF4-FFF2-40B4-BE49-F238E27FC236}">
                <a16:creationId xmlns:a16="http://schemas.microsoft.com/office/drawing/2014/main" id="{19B51219-812B-4E70-B5FB-DFDC5FF9B4F6}"/>
              </a:ext>
            </a:extLst>
          </p:cNvPr>
          <p:cNvGrpSpPr/>
          <p:nvPr/>
        </p:nvGrpSpPr>
        <p:grpSpPr>
          <a:xfrm>
            <a:off x="2483768" y="3284984"/>
            <a:ext cx="3816424" cy="72008"/>
            <a:chOff x="5724128" y="2060848"/>
            <a:chExt cx="1440160" cy="72008"/>
          </a:xfrm>
        </p:grpSpPr>
        <p:cxnSp>
          <p:nvCxnSpPr>
            <p:cNvPr id="19" name="直線コネクタ 18">
              <a:extLst>
                <a:ext uri="{FF2B5EF4-FFF2-40B4-BE49-F238E27FC236}">
                  <a16:creationId xmlns:a16="http://schemas.microsoft.com/office/drawing/2014/main" id="{54FC1B8B-86AE-4745-97B9-AF06B618B278}"/>
                </a:ext>
              </a:extLst>
            </p:cNvPr>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FE52866-164F-4365-9064-2E28F686123F}"/>
                </a:ext>
              </a:extLst>
            </p:cNvPr>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2" name="下矢印 35">
            <a:extLst>
              <a:ext uri="{FF2B5EF4-FFF2-40B4-BE49-F238E27FC236}">
                <a16:creationId xmlns:a16="http://schemas.microsoft.com/office/drawing/2014/main" id="{8DBF5633-C841-4669-A2BE-5AE3AC725288}"/>
              </a:ext>
            </a:extLst>
          </p:cNvPr>
          <p:cNvSpPr/>
          <p:nvPr/>
        </p:nvSpPr>
        <p:spPr>
          <a:xfrm>
            <a:off x="4211960" y="350100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71E7FF-711E-4FF9-B74C-2B699F07945B}"/>
              </a:ext>
            </a:extLst>
          </p:cNvPr>
          <p:cNvSpPr/>
          <p:nvPr/>
        </p:nvSpPr>
        <p:spPr>
          <a:xfrm>
            <a:off x="683568" y="278092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Tree>
    <p:extLst>
      <p:ext uri="{BB962C8B-B14F-4D97-AF65-F5344CB8AC3E}">
        <p14:creationId xmlns:p14="http://schemas.microsoft.com/office/powerpoint/2010/main" val="83443516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926855"/>
            <a:ext cx="5760640" cy="1227917"/>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grpSp>
        <p:nvGrpSpPr>
          <p:cNvPr id="48" name="グループ化 47"/>
          <p:cNvGrpSpPr/>
          <p:nvPr/>
        </p:nvGrpSpPr>
        <p:grpSpPr>
          <a:xfrm>
            <a:off x="467544" y="1312632"/>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sz="1600"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公開情報</a:t>
              </a:r>
            </a:p>
          </p:txBody>
        </p:sp>
      </p:grpSp>
      <p:sp>
        <p:nvSpPr>
          <p:cNvPr id="39" name="テキスト ボックス 38"/>
          <p:cNvSpPr txBox="1"/>
          <p:nvPr/>
        </p:nvSpPr>
        <p:spPr>
          <a:xfrm>
            <a:off x="1763688" y="1096608"/>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31263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024600"/>
            <a:ext cx="1440160" cy="936104"/>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240624"/>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利用ルール</a:t>
            </a:r>
            <a:endParaRPr lang="en-US" altLang="ja-JP" sz="1600" dirty="0">
              <a:cs typeface="Meiryo UI" panose="020B0604030504040204" pitchFamily="50" charset="-128"/>
            </a:endParaRPr>
          </a:p>
          <a:p>
            <a:pPr algn="ctr"/>
            <a:r>
              <a:rPr lang="en-US" altLang="ja-JP" sz="1600" dirty="0">
                <a:cs typeface="Meiryo UI" panose="020B0604030504040204" pitchFamily="50" charset="-128"/>
              </a:rPr>
              <a:t>(</a:t>
            </a:r>
            <a:r>
              <a:rPr lang="ja-JP" altLang="en-US" sz="1600" dirty="0">
                <a:cs typeface="Meiryo UI" panose="020B0604030504040204" pitchFamily="50" charset="-128"/>
              </a:rPr>
              <a:t>利用規約</a:t>
            </a:r>
            <a:r>
              <a:rPr lang="en-US" altLang="ja-JP" sz="1600" dirty="0">
                <a:cs typeface="Meiryo UI" panose="020B0604030504040204" pitchFamily="50" charset="-128"/>
              </a:rPr>
              <a:t>)</a:t>
            </a:r>
            <a:endParaRPr lang="ja-JP" altLang="en-US" sz="1600" dirty="0">
              <a:cs typeface="Meiryo UI" panose="020B0604030504040204" pitchFamily="50" charset="-128"/>
            </a:endParaRPr>
          </a:p>
        </p:txBody>
      </p:sp>
      <p:sp>
        <p:nvSpPr>
          <p:cNvPr id="58" name="楕円 57"/>
          <p:cNvSpPr/>
          <p:nvPr/>
        </p:nvSpPr>
        <p:spPr>
          <a:xfrm>
            <a:off x="4211960" y="1240624"/>
            <a:ext cx="1656184" cy="748263"/>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1600" dirty="0">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608776"/>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048936"/>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824800"/>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552992"/>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129056"/>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705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CSV</a:t>
            </a:r>
            <a:r>
              <a:rPr kumimoji="1" lang="ja-JP" altLang="en-US" sz="1600" dirty="0">
                <a:solidFill>
                  <a:schemeClr val="tx1"/>
                </a:solidFill>
                <a:latin typeface="+mn-ea"/>
              </a:rPr>
              <a:t>形式のファイル</a:t>
            </a:r>
          </a:p>
        </p:txBody>
      </p:sp>
      <p:sp>
        <p:nvSpPr>
          <p:cNvPr id="15" name="下矢印 14"/>
          <p:cNvSpPr/>
          <p:nvPr/>
        </p:nvSpPr>
        <p:spPr>
          <a:xfrm>
            <a:off x="755576" y="2797416"/>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79741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599315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2492896"/>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3717032"/>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2896808"/>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120944"/>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289680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120944"/>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5548" y="4575304"/>
            <a:ext cx="3995936" cy="12687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a:p>
            <a:r>
              <a:rPr lang="ja-JP" altLang="en-US" sz="1800" dirty="0"/>
              <a:t>どんな形式のデータでも、二次利用</a:t>
            </a:r>
            <a:r>
              <a:rPr lang="en-US" altLang="ja-JP" sz="1800" dirty="0"/>
              <a:t/>
            </a:r>
            <a:br>
              <a:rPr lang="en-US" altLang="ja-JP" sz="1800" dirty="0"/>
            </a:br>
            <a:r>
              <a:rPr lang="ja-JP" altLang="en-US" sz="1800" dirty="0"/>
              <a:t>可能なかたちで公開したデータはすべてオープンデータとなります。</a:t>
            </a:r>
          </a:p>
        </p:txBody>
      </p:sp>
      <p:sp>
        <p:nvSpPr>
          <p:cNvPr id="11" name="ストライプ矢印 10"/>
          <p:cNvSpPr/>
          <p:nvPr/>
        </p:nvSpPr>
        <p:spPr>
          <a:xfrm rot="5400000">
            <a:off x="4103948" y="3508876"/>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165060"/>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a:cxnSpLocks/>
            <a:endCxn id="18" idx="1"/>
          </p:cNvCxnSpPr>
          <p:nvPr/>
        </p:nvCxnSpPr>
        <p:spPr>
          <a:xfrm flipV="1">
            <a:off x="4527897" y="2996952"/>
            <a:ext cx="799679" cy="547928"/>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cxnSpLocks/>
            <a:endCxn id="19" idx="1"/>
          </p:cNvCxnSpPr>
          <p:nvPr/>
        </p:nvCxnSpPr>
        <p:spPr>
          <a:xfrm flipV="1">
            <a:off x="4823520" y="4077072"/>
            <a:ext cx="504056" cy="647320"/>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情報の種類によって、適したファイル形式も異なります。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2421367196"/>
              </p:ext>
            </p:extLst>
          </p:nvPr>
        </p:nvGraphicFramePr>
        <p:xfrm>
          <a:off x="971600" y="1988840"/>
          <a:ext cx="7713052" cy="281280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9" name="正方形/長方形 8">
            <a:extLst>
              <a:ext uri="{FF2B5EF4-FFF2-40B4-BE49-F238E27FC236}">
                <a16:creationId xmlns:a16="http://schemas.microsoft.com/office/drawing/2014/main" id="{441107EF-BAFC-46CC-BE4E-5367DA4D8273}"/>
              </a:ext>
            </a:extLst>
          </p:cNvPr>
          <p:cNvSpPr/>
          <p:nvPr/>
        </p:nvSpPr>
        <p:spPr>
          <a:xfrm>
            <a:off x="1259632" y="5589240"/>
            <a:ext cx="742502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オープンデータとして公開する際は、利用者が加工しやすく、コンピュータプログラムが処理しやすい</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とする。</a:t>
            </a:r>
            <a:endParaRPr kumimoji="1" lang="en-US" altLang="ja-JP" dirty="0">
              <a:latin typeface="+mn-ea"/>
              <a:cs typeface="Meiryo UI" panose="020B0604030504040204" pitchFamily="50" charset="-128"/>
            </a:endParaRPr>
          </a:p>
        </p:txBody>
      </p:sp>
      <p:sp>
        <p:nvSpPr>
          <p:cNvPr id="10" name="星 16 27">
            <a:extLst>
              <a:ext uri="{FF2B5EF4-FFF2-40B4-BE49-F238E27FC236}">
                <a16:creationId xmlns:a16="http://schemas.microsoft.com/office/drawing/2014/main" id="{11BECEF3-5FE9-4A47-8F3A-FC6E2C4DF69C}"/>
              </a:ext>
            </a:extLst>
          </p:cNvPr>
          <p:cNvSpPr/>
          <p:nvPr/>
        </p:nvSpPr>
        <p:spPr>
          <a:xfrm>
            <a:off x="899592" y="508518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11" name="テキスト ボックス 10">
            <a:extLst>
              <a:ext uri="{FF2B5EF4-FFF2-40B4-BE49-F238E27FC236}">
                <a16:creationId xmlns:a16="http://schemas.microsoft.com/office/drawing/2014/main" id="{43FF390D-FEA9-476D-A07D-AD0C605C141C}"/>
              </a:ext>
            </a:extLst>
          </p:cNvPr>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情報の種類に適したファイル形式の例</a:t>
            </a:r>
          </a:p>
        </p:txBody>
      </p:sp>
    </p:spTree>
    <p:extLst>
      <p:ext uri="{BB962C8B-B14F-4D97-AF65-F5344CB8AC3E}">
        <p14:creationId xmlns:p14="http://schemas.microsoft.com/office/powerpoint/2010/main" val="28787756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が用いられています。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619672" y="3501008"/>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483768" y="3068960"/>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771800" y="3212976"/>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1928867090"/>
              </p:ext>
            </p:extLst>
          </p:nvPr>
        </p:nvGraphicFramePr>
        <p:xfrm>
          <a:off x="5076056" y="3717032"/>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932040" y="3717032"/>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572000" y="3861048"/>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076056" y="3573016"/>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796136" y="321297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148064" y="3789040"/>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smtClean="0">
                <a:solidFill>
                  <a:schemeClr val="tx1"/>
                </a:solidFill>
                <a:latin typeface="+mn-ea"/>
                <a:cs typeface="Meiryo UI" panose="020B0604030504040204" pitchFamily="50" charset="-128"/>
              </a:rPr>
              <a:t>統計や一覧など</a:t>
            </a:r>
            <a:r>
              <a:rPr lang="ja-JP" altLang="en-US" sz="2000" dirty="0">
                <a:solidFill>
                  <a:schemeClr val="tx1"/>
                </a:solidFill>
                <a:latin typeface="+mn-ea"/>
                <a:cs typeface="Meiryo UI" panose="020B0604030504040204" pitchFamily="50" charset="-128"/>
              </a:rPr>
              <a:t>、表形式を用いた多くのデータを表現するのに適しています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Excel</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コンピュータで扱いやすい情報は、</a:t>
            </a:r>
            <a:r>
              <a:rPr lang="en-US" altLang="ja-JP" dirty="0">
                <a:solidFill>
                  <a:schemeClr val="tx1"/>
                </a:solidFill>
                <a:latin typeface="+mn-ea"/>
                <a:cs typeface="Meiryo UI" panose="020B0604030504040204" pitchFamily="50" charset="-128"/>
              </a:rPr>
              <a:t> Excel</a:t>
            </a:r>
            <a:r>
              <a:rPr lang="ja-JP" altLang="en-US" dirty="0">
                <a:solidFill>
                  <a:schemeClr val="tx1"/>
                </a:solidFill>
                <a:latin typeface="+mn-ea"/>
                <a:cs typeface="Meiryo UI" panose="020B0604030504040204" pitchFamily="50" charset="-128"/>
              </a:rPr>
              <a:t>形式のデータではなく、</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形式のデータとなります。利用者（人間）にとって見やすい情報が、必ずしもコンピュータで扱いやすいとは限りません。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オープンデータは、二次利用によって民間でのサービス創出など、さらに価値を生むことを目指しているため、コンピュータで扱いやすい情報であることに重点をおきます。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a:t>
            </a:r>
            <a:r>
              <a:rPr kumimoji="1" lang="ja-JP" altLang="en-US" sz="2400" dirty="0" smtClean="0">
                <a:latin typeface="+mn-ea"/>
              </a:rPr>
              <a:t>か？</a:t>
            </a:r>
            <a:endParaRPr kumimoji="1" lang="en-US" altLang="ja-JP" sz="2400" dirty="0">
              <a:solidFill>
                <a:schemeClr val="tx1"/>
              </a:solidFill>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5580112" y="328498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
        <p:nvSpPr>
          <p:cNvPr id="20" name="角丸四角形吹き出し 19"/>
          <p:cNvSpPr/>
          <p:nvPr/>
        </p:nvSpPr>
        <p:spPr>
          <a:xfrm>
            <a:off x="6228184" y="2385045"/>
            <a:ext cx="2376264" cy="720080"/>
          </a:xfrm>
          <a:prstGeom prst="wedgeRoundRectCallout">
            <a:avLst>
              <a:gd name="adj1" fmla="val -24746"/>
              <a:gd name="adj2" fmla="val 101153"/>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1600" dirty="0" smtClean="0">
                <a:solidFill>
                  <a:schemeClr val="tx1"/>
                </a:solidFill>
                <a:latin typeface="+mn-ea"/>
              </a:rPr>
              <a:t>コンピュータで扱いやすい</a:t>
            </a:r>
            <a:endParaRPr kumimoji="1" lang="ja-JP" altLang="en-US" sz="1600" dirty="0">
              <a:solidFill>
                <a:schemeClr val="tx1"/>
              </a:solidFill>
              <a:latin typeface="+mn-ea"/>
            </a:endParaRPr>
          </a:p>
        </p:txBody>
      </p:sp>
    </p:spTree>
    <p:extLst>
      <p:ext uri="{BB962C8B-B14F-4D97-AF65-F5344CB8AC3E}">
        <p14:creationId xmlns:p14="http://schemas.microsoft.com/office/powerpoint/2010/main" val="3356846582"/>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861048"/>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形式のデータの作成</a:t>
            </a:r>
          </a:p>
        </p:txBody>
      </p:sp>
      <p:pic>
        <p:nvPicPr>
          <p:cNvPr id="35" name="図 34">
            <a:extLst>
              <a:ext uri="{FF2B5EF4-FFF2-40B4-BE49-F238E27FC236}">
                <a16:creationId xmlns:a16="http://schemas.microsoft.com/office/drawing/2014/main" id="{00FC82B1-B1D2-4357-A09C-F7661ADEABE4}"/>
              </a:ext>
            </a:extLst>
          </p:cNvPr>
          <p:cNvPicPr>
            <a:picLocks noChangeAspect="1"/>
          </p:cNvPicPr>
          <p:nvPr/>
        </p:nvPicPr>
        <p:blipFill>
          <a:blip r:embed="rId3"/>
          <a:stretch>
            <a:fillRect/>
          </a:stretch>
        </p:blipFill>
        <p:spPr>
          <a:xfrm>
            <a:off x="2557983" y="2060848"/>
            <a:ext cx="5686425" cy="4532387"/>
          </a:xfrm>
          <a:prstGeom prst="rect">
            <a:avLst/>
          </a:prstGeom>
        </p:spPr>
      </p:pic>
      <p:sp>
        <p:nvSpPr>
          <p:cNvPr id="37" name="角丸四角形吹き出し 15">
            <a:extLst>
              <a:ext uri="{FF2B5EF4-FFF2-40B4-BE49-F238E27FC236}">
                <a16:creationId xmlns:a16="http://schemas.microsoft.com/office/drawing/2014/main" id="{BEB22803-F5F2-4A2F-9EF3-7C6B73F823CE}"/>
              </a:ext>
            </a:extLst>
          </p:cNvPr>
          <p:cNvSpPr/>
          <p:nvPr/>
        </p:nvSpPr>
        <p:spPr>
          <a:xfrm>
            <a:off x="469751" y="4797152"/>
            <a:ext cx="2662090" cy="1224136"/>
          </a:xfrm>
          <a:prstGeom prst="wedgeRoundRectCallout">
            <a:avLst>
              <a:gd name="adj1" fmla="val 77955"/>
              <a:gd name="adj2" fmla="val 1080"/>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dirty="0">
                <a:solidFill>
                  <a:schemeClr val="tx1"/>
                </a:solidFill>
                <a:latin typeface="+mn-ea"/>
              </a:rPr>
              <a:t>ファイルの種類で</a:t>
            </a:r>
            <a:endParaRPr kumimoji="1" lang="en-US" altLang="ja-JP" dirty="0">
              <a:solidFill>
                <a:schemeClr val="tx1"/>
              </a:solidFill>
              <a:latin typeface="+mn-ea"/>
            </a:endParaRPr>
          </a:p>
          <a:p>
            <a:r>
              <a:rPr kumimoji="1" lang="ja-JP" altLang="en-US" dirty="0">
                <a:solidFill>
                  <a:schemeClr val="tx1"/>
                </a:solidFill>
                <a:latin typeface="+mn-ea"/>
              </a:rPr>
              <a:t>「</a:t>
            </a:r>
            <a:r>
              <a:rPr kumimoji="1" lang="en-US" altLang="ja-JP" dirty="0">
                <a:solidFill>
                  <a:schemeClr val="tx1"/>
                </a:solidFill>
                <a:latin typeface="+mn-ea"/>
              </a:rPr>
              <a:t>CSV</a:t>
            </a:r>
            <a:r>
              <a:rPr kumimoji="1" lang="ja-JP" altLang="en-US" dirty="0">
                <a:solidFill>
                  <a:schemeClr val="tx1"/>
                </a:solidFill>
                <a:latin typeface="+mn-ea"/>
              </a:rPr>
              <a:t>（カンマ区切り）」</a:t>
            </a:r>
            <a:endParaRPr kumimoji="1" lang="en-US" altLang="ja-JP" dirty="0">
              <a:solidFill>
                <a:schemeClr val="tx1"/>
              </a:solidFill>
              <a:latin typeface="+mn-ea"/>
            </a:endParaRPr>
          </a:p>
          <a:p>
            <a:r>
              <a:rPr kumimoji="1" lang="ja-JP" altLang="en-US" dirty="0">
                <a:solidFill>
                  <a:schemeClr val="tx1"/>
                </a:solidFill>
                <a:latin typeface="+mn-ea"/>
              </a:rPr>
              <a:t>を選択します</a:t>
            </a:r>
          </a:p>
        </p:txBody>
      </p:sp>
      <p:sp>
        <p:nvSpPr>
          <p:cNvPr id="38" name="正方形/長方形 37">
            <a:extLst>
              <a:ext uri="{FF2B5EF4-FFF2-40B4-BE49-F238E27FC236}">
                <a16:creationId xmlns:a16="http://schemas.microsoft.com/office/drawing/2014/main" id="{9E32F064-CD88-4C3D-9163-842657086B6A}"/>
              </a:ext>
            </a:extLst>
          </p:cNvPr>
          <p:cNvSpPr/>
          <p:nvPr/>
        </p:nvSpPr>
        <p:spPr>
          <a:xfrm>
            <a:off x="179512" y="6515294"/>
            <a:ext cx="3491880" cy="298082"/>
          </a:xfrm>
          <a:prstGeom prst="rect">
            <a:avLst/>
          </a:prstGeom>
          <a:noFill/>
          <a:ln>
            <a:noFill/>
          </a:ln>
        </p:spPr>
        <p:txBody>
          <a:bodyPr wrap="square" rtlCol="0" anchor="t">
            <a:noAutofit/>
          </a:bodyPr>
          <a:lstStyle/>
          <a:p>
            <a:pPr defTabSz="914400"/>
            <a:r>
              <a:rPr kumimoji="1"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上記画面は、</a:t>
            </a:r>
            <a:r>
              <a:rPr kumimoji="1" lang="en-US" altLang="ja-JP" sz="1400" dirty="0">
                <a:latin typeface="+mn-ea"/>
                <a:cs typeface="Meiryo UI" panose="020B0604030504040204" pitchFamily="50" charset="-128"/>
              </a:rPr>
              <a:t>Excel2016</a:t>
            </a:r>
            <a:r>
              <a:rPr kumimoji="1" lang="ja-JP" altLang="en-US" sz="1400" dirty="0">
                <a:latin typeface="+mn-ea"/>
                <a:cs typeface="Meiryo UI" panose="020B0604030504040204" pitchFamily="50" charset="-128"/>
              </a:rPr>
              <a:t>の場合です。</a:t>
            </a:r>
          </a:p>
        </p:txBody>
      </p:sp>
      <p:sp>
        <p:nvSpPr>
          <p:cNvPr id="39" name="正方形/長方形 38">
            <a:extLst>
              <a:ext uri="{FF2B5EF4-FFF2-40B4-BE49-F238E27FC236}">
                <a16:creationId xmlns:a16="http://schemas.microsoft.com/office/drawing/2014/main" id="{69D17E6E-F242-4826-8A65-76E57B5A306D}"/>
              </a:ext>
            </a:extLst>
          </p:cNvPr>
          <p:cNvSpPr/>
          <p:nvPr/>
        </p:nvSpPr>
        <p:spPr>
          <a:xfrm>
            <a:off x="323528" y="1412776"/>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a:t>
            </a:r>
            <a:r>
              <a:rPr lang="en-US" altLang="ja-JP" dirty="0">
                <a:solidFill>
                  <a:schemeClr val="tx1"/>
                </a:solidFill>
                <a:latin typeface="+mn-ea"/>
                <a:cs typeface="Meiryo UI" panose="020B0604030504040204" pitchFamily="50" charset="-128"/>
              </a:rPr>
              <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ファイルを選択、保存することで作成できます。</a:t>
            </a:r>
          </a:p>
        </p:txBody>
      </p:sp>
    </p:spTree>
    <p:extLst>
      <p:ext uri="{BB962C8B-B14F-4D97-AF65-F5344CB8AC3E}">
        <p14:creationId xmlns:p14="http://schemas.microsoft.com/office/powerpoint/2010/main" val="192687976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9111" r="68088" b="32179"/>
          <a:stretch/>
        </p:blipFill>
        <p:spPr>
          <a:xfrm>
            <a:off x="107504" y="2132856"/>
            <a:ext cx="5776553" cy="3816424"/>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作成①</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角丸四角形 40"/>
          <p:cNvSpPr/>
          <p:nvPr/>
        </p:nvSpPr>
        <p:spPr>
          <a:xfrm>
            <a:off x="3275856" y="2492896"/>
            <a:ext cx="252028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6012160" y="2276872"/>
            <a:ext cx="3024336" cy="936104"/>
          </a:xfrm>
          <a:prstGeom prst="wedgeRoundRectCallout">
            <a:avLst>
              <a:gd name="adj1" fmla="val -59772"/>
              <a:gd name="adj2" fmla="val -1092"/>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表</a:t>
            </a:r>
            <a:r>
              <a:rPr lang="ja-JP" altLang="en-US" dirty="0" smtClean="0">
                <a:solidFill>
                  <a:schemeClr val="tx1"/>
                </a:solidFill>
                <a:latin typeface="+mn-ea"/>
                <a:cs typeface="Meiryo UI" panose="020B0604030504040204" pitchFamily="50" charset="-128"/>
              </a:rPr>
              <a:t>の「欄外」にタイトルや日付</a:t>
            </a:r>
            <a:r>
              <a:rPr lang="ja-JP" altLang="en-US" dirty="0">
                <a:solidFill>
                  <a:schemeClr val="tx1"/>
                </a:solidFill>
                <a:latin typeface="+mn-ea"/>
                <a:cs typeface="Meiryo UI" panose="020B0604030504040204" pitchFamily="50" charset="-128"/>
              </a:rPr>
              <a:t>などを入れて</a:t>
            </a:r>
            <a:r>
              <a:rPr lang="ja-JP" altLang="en-US" dirty="0" smtClean="0">
                <a:solidFill>
                  <a:schemeClr val="tx1"/>
                </a:solidFill>
                <a:latin typeface="+mn-ea"/>
                <a:cs typeface="Meiryo UI" panose="020B0604030504040204" pitchFamily="50" charset="-128"/>
              </a:rPr>
              <a:t>いる。</a:t>
            </a:r>
            <a:endParaRPr lang="ja-JP" altLang="en-US" dirty="0">
              <a:solidFill>
                <a:schemeClr val="tx1"/>
              </a:solidFill>
              <a:latin typeface="+mn-ea"/>
              <a:cs typeface="Meiryo UI" panose="020B0604030504040204" pitchFamily="50" charset="-128"/>
            </a:endParaRPr>
          </a:p>
        </p:txBody>
      </p:sp>
      <p:sp>
        <p:nvSpPr>
          <p:cNvPr id="80" name="楕円 79"/>
          <p:cNvSpPr/>
          <p:nvPr/>
        </p:nvSpPr>
        <p:spPr>
          <a:xfrm>
            <a:off x="5868144" y="184482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3" name="角丸四角形 82"/>
          <p:cNvSpPr/>
          <p:nvPr/>
        </p:nvSpPr>
        <p:spPr>
          <a:xfrm>
            <a:off x="395536" y="3717032"/>
            <a:ext cx="1152128" cy="201622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角丸四角形吹き出し 84"/>
          <p:cNvSpPr/>
          <p:nvPr/>
        </p:nvSpPr>
        <p:spPr>
          <a:xfrm>
            <a:off x="6012160" y="5301208"/>
            <a:ext cx="3024336" cy="936104"/>
          </a:xfrm>
          <a:prstGeom prst="wedgeRoundRectCallout">
            <a:avLst>
              <a:gd name="adj1" fmla="val -198638"/>
              <a:gd name="adj2" fmla="val -98408"/>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行や列で内容が同じ場合に</a:t>
            </a:r>
            <a:r>
              <a:rPr lang="ja-JP" altLang="en-US" dirty="0" smtClean="0">
                <a:solidFill>
                  <a:schemeClr val="tx1"/>
                </a:solidFill>
                <a:latin typeface="+mn-ea"/>
                <a:cs typeface="Meiryo UI" panose="020B0604030504040204" pitchFamily="50" charset="-128"/>
              </a:rPr>
              <a:t>、</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セルを「結合」している。</a:t>
            </a:r>
            <a:endParaRPr lang="ja-JP" altLang="en-US" dirty="0">
              <a:solidFill>
                <a:schemeClr val="tx1"/>
              </a:solidFill>
              <a:latin typeface="+mn-ea"/>
              <a:cs typeface="Meiryo UI" panose="020B0604030504040204" pitchFamily="50" charset="-128"/>
            </a:endParaRPr>
          </a:p>
        </p:txBody>
      </p:sp>
      <p:sp>
        <p:nvSpPr>
          <p:cNvPr id="105" name="楕円 104"/>
          <p:cNvSpPr/>
          <p:nvPr/>
        </p:nvSpPr>
        <p:spPr>
          <a:xfrm>
            <a:off x="5940152" y="486916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３</a:t>
            </a:r>
            <a:endParaRPr kumimoji="1" lang="ja-JP" altLang="en-US" sz="2400" b="1" dirty="0"/>
          </a:p>
        </p:txBody>
      </p:sp>
      <p:sp>
        <p:nvSpPr>
          <p:cNvPr id="106" name="角丸四角形吹き出し 105"/>
          <p:cNvSpPr/>
          <p:nvPr/>
        </p:nvSpPr>
        <p:spPr>
          <a:xfrm>
            <a:off x="6012160" y="3789040"/>
            <a:ext cx="3024336" cy="936104"/>
          </a:xfrm>
          <a:prstGeom prst="wedgeRoundRectCallout">
            <a:avLst>
              <a:gd name="adj1" fmla="val -66888"/>
              <a:gd name="adj2" fmla="val -61627"/>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見出しを「複数行」にしている。</a:t>
            </a:r>
            <a:endParaRPr lang="ja-JP" altLang="en-US" dirty="0">
              <a:solidFill>
                <a:schemeClr val="tx1"/>
              </a:solidFill>
              <a:latin typeface="+mn-ea"/>
              <a:cs typeface="Meiryo UI" panose="020B0604030504040204" pitchFamily="50" charset="-128"/>
            </a:endParaRPr>
          </a:p>
        </p:txBody>
      </p:sp>
      <p:sp>
        <p:nvSpPr>
          <p:cNvPr id="107" name="角丸四角形 106"/>
          <p:cNvSpPr/>
          <p:nvPr/>
        </p:nvSpPr>
        <p:spPr>
          <a:xfrm>
            <a:off x="539552" y="2996952"/>
            <a:ext cx="5256584" cy="57606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0" name="グループ化 59"/>
          <p:cNvGrpSpPr/>
          <p:nvPr/>
        </p:nvGrpSpPr>
        <p:grpSpPr>
          <a:xfrm>
            <a:off x="8316416" y="2924944"/>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8316416" y="4149080"/>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95" name="グループ化 94"/>
          <p:cNvGrpSpPr/>
          <p:nvPr/>
        </p:nvGrpSpPr>
        <p:grpSpPr>
          <a:xfrm>
            <a:off x="8316416" y="5877272"/>
            <a:ext cx="648072" cy="813044"/>
            <a:chOff x="4932040" y="1628800"/>
            <a:chExt cx="648072" cy="813044"/>
          </a:xfrm>
        </p:grpSpPr>
        <p:grpSp>
          <p:nvGrpSpPr>
            <p:cNvPr id="96" name="グループ化 95"/>
            <p:cNvGrpSpPr>
              <a:grpSpLocks noChangeAspect="1"/>
            </p:cNvGrpSpPr>
            <p:nvPr/>
          </p:nvGrpSpPr>
          <p:grpSpPr>
            <a:xfrm>
              <a:off x="4932040" y="1628800"/>
              <a:ext cx="648071" cy="813044"/>
              <a:chOff x="1164685" y="1988840"/>
              <a:chExt cx="1607113" cy="2016224"/>
            </a:xfrm>
            <a:solidFill>
              <a:srgbClr val="85A7D1"/>
            </a:solidFill>
          </p:grpSpPr>
          <p:sp>
            <p:nvSpPr>
              <p:cNvPr id="98" name="角丸四角形 9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楕円 9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角丸四角形 9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角丸四角形 10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角丸四角形 10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角丸四角形 10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7" name="テキスト ボックス 9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104" name="楕円 103"/>
          <p:cNvSpPr/>
          <p:nvPr/>
        </p:nvSpPr>
        <p:spPr>
          <a:xfrm>
            <a:off x="5940152" y="33569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２</a:t>
            </a:r>
            <a:endParaRPr kumimoji="1" lang="ja-JP" altLang="en-US" sz="2400" b="1" dirty="0"/>
          </a:p>
        </p:txBody>
      </p:sp>
    </p:spTree>
    <p:extLst>
      <p:ext uri="{BB962C8B-B14F-4D97-AF65-F5344CB8AC3E}">
        <p14:creationId xmlns:p14="http://schemas.microsoft.com/office/powerpoint/2010/main" val="353759814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8495" r="39605" b="38709"/>
          <a:stretch/>
        </p:blipFill>
        <p:spPr>
          <a:xfrm>
            <a:off x="323528" y="2996952"/>
            <a:ext cx="8521439" cy="2520280"/>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smtClean="0">
                <a:solidFill>
                  <a:schemeClr val="tx1"/>
                </a:solidFill>
                <a:latin typeface="+mn-ea"/>
                <a:cs typeface="Meiryo UI" panose="020B0604030504040204" pitchFamily="50" charset="-128"/>
              </a:rPr>
              <a:t>「欄外の記載をしない」「見出しは一行にする」「セル</a:t>
            </a:r>
            <a:r>
              <a:rPr lang="ja-JP" altLang="en-US" dirty="0">
                <a:solidFill>
                  <a:schemeClr val="tx1"/>
                </a:solidFill>
                <a:latin typeface="+mn-ea"/>
                <a:cs typeface="Meiryo UI" panose="020B0604030504040204" pitchFamily="50" charset="-128"/>
              </a:rPr>
              <a:t>の</a:t>
            </a:r>
            <a:r>
              <a:rPr lang="ja-JP" altLang="en-US" dirty="0" smtClean="0">
                <a:solidFill>
                  <a:schemeClr val="tx1"/>
                </a:solidFill>
                <a:latin typeface="+mn-ea"/>
                <a:cs typeface="Meiryo UI" panose="020B0604030504040204" pitchFamily="50" charset="-128"/>
              </a:rPr>
              <a:t>結合</a:t>
            </a:r>
            <a:r>
              <a:rPr lang="ja-JP" altLang="en-US" dirty="0">
                <a:solidFill>
                  <a:schemeClr val="tx1"/>
                </a:solidFill>
                <a:latin typeface="+mn-ea"/>
                <a:cs typeface="Meiryo UI" panose="020B0604030504040204" pitchFamily="50" charset="-128"/>
              </a:rPr>
              <a:t>は</a:t>
            </a:r>
            <a:r>
              <a:rPr lang="ja-JP" altLang="en-US" dirty="0" smtClean="0">
                <a:solidFill>
                  <a:schemeClr val="tx1"/>
                </a:solidFill>
                <a:latin typeface="+mn-ea"/>
                <a:cs typeface="Meiryo UI" panose="020B0604030504040204" pitchFamily="50" charset="-128"/>
              </a:rPr>
              <a:t>行なわない」といったことに意識して、</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形式のデータを作成しておくと、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形式ファイルにした場合に、機械判読に適したデータを作成することができます。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作成①</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9" name="角丸四角形 108"/>
          <p:cNvSpPr/>
          <p:nvPr/>
        </p:nvSpPr>
        <p:spPr>
          <a:xfrm>
            <a:off x="1331640" y="3645024"/>
            <a:ext cx="1008112"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角丸四角形吹き出し 130"/>
          <p:cNvSpPr/>
          <p:nvPr/>
        </p:nvSpPr>
        <p:spPr>
          <a:xfrm>
            <a:off x="5940152" y="4077072"/>
            <a:ext cx="2556792" cy="576064"/>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見出しは</a:t>
            </a:r>
            <a:r>
              <a:rPr lang="en-US" altLang="ja-JP" dirty="0" smtClean="0">
                <a:solidFill>
                  <a:schemeClr val="tx1"/>
                </a:solidFill>
                <a:latin typeface="+mn-ea"/>
                <a:cs typeface="Meiryo UI" panose="020B0604030504040204" pitchFamily="50" charset="-128"/>
              </a:rPr>
              <a:t>1</a:t>
            </a:r>
            <a:r>
              <a:rPr lang="ja-JP" altLang="en-US" dirty="0" smtClean="0">
                <a:solidFill>
                  <a:schemeClr val="tx1"/>
                </a:solidFill>
                <a:latin typeface="+mn-ea"/>
                <a:cs typeface="Meiryo UI" panose="020B0604030504040204" pitchFamily="50" charset="-128"/>
              </a:rPr>
              <a:t>行にします。</a:t>
            </a:r>
            <a:endParaRPr lang="ja-JP" altLang="en-US" dirty="0">
              <a:solidFill>
                <a:schemeClr val="tx1"/>
              </a:solidFill>
              <a:latin typeface="+mn-ea"/>
              <a:cs typeface="Meiryo UI" panose="020B0604030504040204" pitchFamily="50" charset="-128"/>
            </a:endParaRPr>
          </a:p>
        </p:txBody>
      </p:sp>
      <p:sp>
        <p:nvSpPr>
          <p:cNvPr id="132" name="角丸四角形吹き出し 131"/>
          <p:cNvSpPr/>
          <p:nvPr/>
        </p:nvSpPr>
        <p:spPr>
          <a:xfrm>
            <a:off x="1259632" y="5805264"/>
            <a:ext cx="3168352" cy="936104"/>
          </a:xfrm>
          <a:prstGeom prst="wedgeRoundRectCallout">
            <a:avLst>
              <a:gd name="adj1" fmla="val -56577"/>
              <a:gd name="adj2" fmla="val -929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行や列で内容が同じ場合でも、全てのセルに情報を記載します。</a:t>
            </a:r>
          </a:p>
        </p:txBody>
      </p:sp>
      <p:sp>
        <p:nvSpPr>
          <p:cNvPr id="134" name="角丸四角形 133"/>
          <p:cNvSpPr/>
          <p:nvPr/>
        </p:nvSpPr>
        <p:spPr>
          <a:xfrm>
            <a:off x="467544" y="3645024"/>
            <a:ext cx="936104"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角丸四角形 135"/>
          <p:cNvSpPr/>
          <p:nvPr/>
        </p:nvSpPr>
        <p:spPr>
          <a:xfrm>
            <a:off x="467544" y="3284984"/>
            <a:ext cx="8208912"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1547664" y="2348880"/>
            <a:ext cx="4536504" cy="792088"/>
          </a:xfrm>
          <a:prstGeom prst="wedgeRoundRectCallout">
            <a:avLst>
              <a:gd name="adj1" fmla="val -35474"/>
              <a:gd name="adj2" fmla="val 11258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全項目で共通する内容でも、欄外に記載せず、</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項目として記載します。</a:t>
            </a:r>
          </a:p>
        </p:txBody>
      </p:sp>
      <p:sp>
        <p:nvSpPr>
          <p:cNvPr id="81" name="楕円 80"/>
          <p:cNvSpPr/>
          <p:nvPr/>
        </p:nvSpPr>
        <p:spPr>
          <a:xfrm>
            <a:off x="1043608" y="24208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１</a:t>
            </a:r>
            <a:endParaRPr kumimoji="1" lang="ja-JP" altLang="en-US" sz="2400" b="1" dirty="0"/>
          </a:p>
        </p:txBody>
      </p:sp>
      <p:sp>
        <p:nvSpPr>
          <p:cNvPr id="137" name="楕円 136"/>
          <p:cNvSpPr/>
          <p:nvPr/>
        </p:nvSpPr>
        <p:spPr>
          <a:xfrm>
            <a:off x="5580112" y="436510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２</a:t>
            </a:r>
            <a:endParaRPr kumimoji="1" lang="ja-JP" altLang="en-US" sz="2400" b="1" dirty="0"/>
          </a:p>
        </p:txBody>
      </p:sp>
      <p:sp>
        <p:nvSpPr>
          <p:cNvPr id="138" name="楕円 137"/>
          <p:cNvSpPr/>
          <p:nvPr/>
        </p:nvSpPr>
        <p:spPr>
          <a:xfrm>
            <a:off x="827584" y="566124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３</a:t>
            </a:r>
            <a:endParaRPr kumimoji="1" lang="ja-JP" altLang="en-US" sz="2400" b="1" dirty="0"/>
          </a:p>
        </p:txBody>
      </p:sp>
      <p:sp>
        <p:nvSpPr>
          <p:cNvPr id="139" name="ドーナツ 138"/>
          <p:cNvSpPr/>
          <p:nvPr/>
        </p:nvSpPr>
        <p:spPr>
          <a:xfrm>
            <a:off x="5724128" y="27089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8028384" y="429309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1" name="ドーナツ 140"/>
          <p:cNvSpPr/>
          <p:nvPr/>
        </p:nvSpPr>
        <p:spPr>
          <a:xfrm>
            <a:off x="4139952" y="63813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548337138"/>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746" r="42050" b="33237"/>
          <a:stretch/>
        </p:blipFill>
        <p:spPr>
          <a:xfrm>
            <a:off x="179512" y="2132856"/>
            <a:ext cx="7539896" cy="2623278"/>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smtClean="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a:t>
            </a:r>
            <a:r>
              <a:rPr lang="ja-JP" altLang="en-US" dirty="0"/>
              <a:t>②</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7" name="角丸四角形 106"/>
          <p:cNvSpPr/>
          <p:nvPr/>
        </p:nvSpPr>
        <p:spPr>
          <a:xfrm>
            <a:off x="683568" y="3212976"/>
            <a:ext cx="5400600" cy="43204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角丸四角形 109"/>
          <p:cNvSpPr/>
          <p:nvPr/>
        </p:nvSpPr>
        <p:spPr>
          <a:xfrm>
            <a:off x="539552" y="3717032"/>
            <a:ext cx="6912768" cy="79208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2843808" y="5373216"/>
            <a:ext cx="3384376" cy="864096"/>
          </a:xfrm>
          <a:prstGeom prst="wedgeRoundRectCallout">
            <a:avLst>
              <a:gd name="adj1" fmla="val -58781"/>
              <a:gd name="adj2" fmla="val -14681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「罫線だけの行」を残している。</a:t>
            </a:r>
            <a:endParaRPr lang="ja-JP" altLang="en-US" dirty="0">
              <a:solidFill>
                <a:schemeClr val="tx1"/>
              </a:solidFill>
              <a:latin typeface="+mn-ea"/>
              <a:cs typeface="Meiryo UI" panose="020B0604030504040204" pitchFamily="50" charset="-128"/>
            </a:endParaRPr>
          </a:p>
        </p:txBody>
      </p:sp>
      <p:sp>
        <p:nvSpPr>
          <p:cNvPr id="108" name="角丸四角形吹き出し 107"/>
          <p:cNvSpPr/>
          <p:nvPr/>
        </p:nvSpPr>
        <p:spPr>
          <a:xfrm>
            <a:off x="4644008" y="3933056"/>
            <a:ext cx="3168352" cy="720080"/>
          </a:xfrm>
          <a:prstGeom prst="wedgeRoundRectCallout">
            <a:avLst>
              <a:gd name="adj1" fmla="val -41625"/>
              <a:gd name="adj2" fmla="val -10160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セルの中</a:t>
            </a:r>
            <a:r>
              <a:rPr lang="ja-JP" altLang="en-US" dirty="0" smtClean="0">
                <a:solidFill>
                  <a:schemeClr val="tx1"/>
                </a:solidFill>
                <a:latin typeface="+mn-ea"/>
                <a:cs typeface="Meiryo UI" panose="020B0604030504040204" pitchFamily="50" charset="-128"/>
              </a:rPr>
              <a:t>で「改行」している。</a:t>
            </a:r>
            <a:endParaRPr lang="ja-JP" altLang="en-US" dirty="0">
              <a:solidFill>
                <a:schemeClr val="tx1"/>
              </a:solidFill>
              <a:latin typeface="+mn-ea"/>
              <a:cs typeface="Meiryo UI" panose="020B0604030504040204" pitchFamily="50" charset="-128"/>
            </a:endParaRPr>
          </a:p>
        </p:txBody>
      </p:sp>
      <p:sp>
        <p:nvSpPr>
          <p:cNvPr id="80" name="楕円 79"/>
          <p:cNvSpPr/>
          <p:nvPr/>
        </p:nvSpPr>
        <p:spPr>
          <a:xfrm>
            <a:off x="4355976" y="429309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４</a:t>
            </a:r>
            <a:endParaRPr kumimoji="1" lang="ja-JP" altLang="en-US" sz="2400" b="1" dirty="0"/>
          </a:p>
        </p:txBody>
      </p:sp>
      <p:sp>
        <p:nvSpPr>
          <p:cNvPr id="104" name="楕円 103"/>
          <p:cNvSpPr/>
          <p:nvPr/>
        </p:nvSpPr>
        <p:spPr>
          <a:xfrm>
            <a:off x="2627784" y="58052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５</a:t>
            </a:r>
            <a:endParaRPr kumimoji="1" lang="ja-JP" altLang="en-US" sz="2400" b="1" dirty="0"/>
          </a:p>
        </p:txBody>
      </p:sp>
      <p:grpSp>
        <p:nvGrpSpPr>
          <p:cNvPr id="60" name="グループ化 59"/>
          <p:cNvGrpSpPr/>
          <p:nvPr/>
        </p:nvGrpSpPr>
        <p:grpSpPr>
          <a:xfrm>
            <a:off x="7236296" y="4293096"/>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5724128" y="5805264"/>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Tree>
    <p:extLst>
      <p:ext uri="{BB962C8B-B14F-4D97-AF65-F5344CB8AC3E}">
        <p14:creationId xmlns:p14="http://schemas.microsoft.com/office/powerpoint/2010/main" val="196828211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535" r="41705" b="32602"/>
          <a:stretch/>
        </p:blipFill>
        <p:spPr>
          <a:xfrm>
            <a:off x="179512" y="2348880"/>
            <a:ext cx="8549066" cy="3024336"/>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a:t>
            </a:r>
            <a:r>
              <a:rPr lang="ja-JP" altLang="en-US" dirty="0" smtClean="0"/>
              <a:t>する</a:t>
            </a:r>
            <a:endParaRPr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「セル内改行をしない」「無駄な行</a:t>
            </a:r>
            <a:r>
              <a:rPr lang="ja-JP" altLang="en-US" dirty="0" smtClean="0">
                <a:solidFill>
                  <a:schemeClr val="tx1"/>
                </a:solidFill>
                <a:latin typeface="+mn-ea"/>
                <a:cs typeface="Meiryo UI" panose="020B0604030504040204" pitchFamily="50" charset="-128"/>
              </a:rPr>
              <a:t>を残さない」 といったことに意識して、</a:t>
            </a:r>
            <a:r>
              <a:rPr lang="en-US" altLang="ja-JP" dirty="0" smtClean="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a:t>
            </a:r>
            <a:r>
              <a:rPr lang="ja-JP" altLang="en-US" dirty="0" smtClean="0">
                <a:solidFill>
                  <a:schemeClr val="tx1"/>
                </a:solidFill>
                <a:latin typeface="+mn-ea"/>
                <a:cs typeface="Meiryo UI" panose="020B0604030504040204" pitchFamily="50" charset="-128"/>
              </a:rPr>
              <a:t>を</a:t>
            </a:r>
            <a:r>
              <a:rPr lang="en-US" altLang="ja-JP" dirty="0" smtClean="0">
                <a:solidFill>
                  <a:schemeClr val="tx1"/>
                </a:solidFill>
                <a:latin typeface="+mn-ea"/>
                <a:cs typeface="Meiryo UI" panose="020B0604030504040204" pitchFamily="50" charset="-128"/>
              </a:rPr>
              <a:t/>
            </a:r>
            <a:br>
              <a:rPr lang="en-US" altLang="ja-JP" dirty="0" smtClean="0">
                <a:solidFill>
                  <a:schemeClr val="tx1"/>
                </a:solidFill>
                <a:latin typeface="+mn-ea"/>
                <a:cs typeface="Meiryo UI" panose="020B0604030504040204" pitchFamily="50" charset="-128"/>
              </a:rPr>
            </a:br>
            <a:r>
              <a:rPr lang="ja-JP" altLang="en-US" dirty="0" smtClean="0">
                <a:solidFill>
                  <a:schemeClr val="tx1"/>
                </a:solidFill>
                <a:latin typeface="+mn-ea"/>
                <a:cs typeface="Meiryo UI" panose="020B0604030504040204" pitchFamily="50" charset="-128"/>
              </a:rPr>
              <a:t>作成</a:t>
            </a:r>
            <a:r>
              <a:rPr lang="ja-JP" altLang="en-US" dirty="0">
                <a:solidFill>
                  <a:schemeClr val="tx1"/>
                </a:solidFill>
                <a:latin typeface="+mn-ea"/>
                <a:cs typeface="Meiryo UI" panose="020B0604030504040204" pitchFamily="50" charset="-128"/>
              </a:rPr>
              <a:t>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a:t>
            </a:r>
            <a:r>
              <a:rPr lang="ja-JP" altLang="en-US" dirty="0" smtClean="0">
                <a:solidFill>
                  <a:schemeClr val="tx1"/>
                </a:solidFill>
                <a:latin typeface="+mn-ea"/>
                <a:cs typeface="Meiryo UI" panose="020B0604030504040204" pitchFamily="50" charset="-128"/>
              </a:rPr>
              <a:t>が</a:t>
            </a:r>
            <a:r>
              <a:rPr lang="en-US" altLang="ja-JP" dirty="0" smtClean="0">
                <a:solidFill>
                  <a:schemeClr val="tx1"/>
                </a:solidFill>
                <a:latin typeface="+mn-ea"/>
                <a:cs typeface="Meiryo UI" panose="020B0604030504040204" pitchFamily="50" charset="-128"/>
              </a:rPr>
              <a:t/>
            </a:r>
            <a:br>
              <a:rPr lang="en-US" altLang="ja-JP" dirty="0" smtClean="0">
                <a:solidFill>
                  <a:schemeClr val="tx1"/>
                </a:solidFill>
                <a:latin typeface="+mn-ea"/>
                <a:cs typeface="Meiryo UI" panose="020B0604030504040204" pitchFamily="50" charset="-128"/>
              </a:rPr>
            </a:br>
            <a:r>
              <a:rPr lang="ja-JP" altLang="en-US" dirty="0" smtClean="0">
                <a:solidFill>
                  <a:schemeClr val="tx1"/>
                </a:solidFill>
                <a:latin typeface="+mn-ea"/>
                <a:cs typeface="Meiryo UI" panose="020B0604030504040204" pitchFamily="50" charset="-128"/>
              </a:rPr>
              <a:t>できます</a:t>
            </a:r>
            <a:r>
              <a:rPr lang="ja-JP" altLang="en-US" dirty="0">
                <a:solidFill>
                  <a:schemeClr val="tx1"/>
                </a:solidFill>
                <a:latin typeface="+mn-ea"/>
                <a:cs typeface="Meiryo UI" panose="020B0604030504040204" pitchFamily="50" charset="-128"/>
              </a:rPr>
              <a:t>。</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a:t>
            </a:r>
            <a:r>
              <a:rPr lang="ja-JP" altLang="en-US" dirty="0" smtClean="0"/>
              <a:t>作成②</a:t>
            </a:r>
            <a:endParaRPr lang="ja-JP" altLang="en-US" dirty="0"/>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1" name="角丸四角形吹き出し 130"/>
          <p:cNvSpPr/>
          <p:nvPr/>
        </p:nvSpPr>
        <p:spPr>
          <a:xfrm>
            <a:off x="1547664" y="5661248"/>
            <a:ext cx="4104456" cy="1008112"/>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データが無い行は、罫線も記載しません。</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a:t>
            </a:r>
            <a:r>
              <a:rPr lang="en-US" altLang="ja-JP" dirty="0" smtClean="0">
                <a:solidFill>
                  <a:schemeClr val="tx1"/>
                </a:solidFill>
                <a:latin typeface="+mn-ea"/>
                <a:cs typeface="Meiryo UI" panose="020B0604030504040204" pitchFamily="50" charset="-128"/>
              </a:rPr>
              <a:t>CSV</a:t>
            </a:r>
            <a:r>
              <a:rPr lang="ja-JP" altLang="en-US" dirty="0" smtClean="0">
                <a:solidFill>
                  <a:schemeClr val="tx1"/>
                </a:solidFill>
                <a:latin typeface="+mn-ea"/>
                <a:cs typeface="Meiryo UI" panose="020B0604030504040204" pitchFamily="50" charset="-128"/>
              </a:rPr>
              <a:t>に無駄な空白行が作られる場合があるためです）</a:t>
            </a:r>
            <a:endParaRPr lang="ja-JP" altLang="en-US" dirty="0">
              <a:solidFill>
                <a:schemeClr val="tx1"/>
              </a:solidFill>
              <a:latin typeface="+mn-ea"/>
              <a:cs typeface="Meiryo UI" panose="020B0604030504040204" pitchFamily="50" charset="-128"/>
            </a:endParaRPr>
          </a:p>
        </p:txBody>
      </p:sp>
      <p:sp>
        <p:nvSpPr>
          <p:cNvPr id="136" name="角丸四角形 135"/>
          <p:cNvSpPr/>
          <p:nvPr/>
        </p:nvSpPr>
        <p:spPr>
          <a:xfrm>
            <a:off x="683568" y="3573016"/>
            <a:ext cx="684076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4355976" y="4221088"/>
            <a:ext cx="3384376" cy="792088"/>
          </a:xfrm>
          <a:prstGeom prst="wedgeRoundRectCallout">
            <a:avLst>
              <a:gd name="adj1" fmla="val -32043"/>
              <a:gd name="adj2" fmla="val -8531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smtClean="0">
                <a:solidFill>
                  <a:schemeClr val="tx1"/>
                </a:solidFill>
                <a:latin typeface="+mn-ea"/>
                <a:cs typeface="Meiryo UI" panose="020B0604030504040204" pitchFamily="50" charset="-128"/>
              </a:rPr>
              <a:t>一つのセル</a:t>
            </a:r>
            <a:r>
              <a:rPr lang="ja-JP" altLang="en-US" dirty="0">
                <a:solidFill>
                  <a:schemeClr val="tx1"/>
                </a:solidFill>
                <a:latin typeface="+mn-ea"/>
                <a:cs typeface="Meiryo UI" panose="020B0604030504040204" pitchFamily="50" charset="-128"/>
              </a:rPr>
              <a:t>の中</a:t>
            </a:r>
            <a:r>
              <a:rPr lang="ja-JP" altLang="en-US" dirty="0" smtClean="0">
                <a:solidFill>
                  <a:schemeClr val="tx1"/>
                </a:solidFill>
                <a:latin typeface="+mn-ea"/>
                <a:cs typeface="Meiryo UI" panose="020B0604030504040204" pitchFamily="50" charset="-128"/>
              </a:rPr>
              <a:t>に改行</a:t>
            </a:r>
            <a:r>
              <a:rPr lang="ja-JP" altLang="en-US" dirty="0">
                <a:solidFill>
                  <a:schemeClr val="tx1"/>
                </a:solidFill>
                <a:latin typeface="+mn-ea"/>
                <a:cs typeface="Meiryo UI" panose="020B0604030504040204" pitchFamily="50" charset="-128"/>
              </a:rPr>
              <a:t>は</a:t>
            </a:r>
            <a:r>
              <a:rPr lang="ja-JP" altLang="en-US" dirty="0" smtClean="0">
                <a:solidFill>
                  <a:schemeClr val="tx1"/>
                </a:solidFill>
                <a:latin typeface="+mn-ea"/>
                <a:cs typeface="Meiryo UI" panose="020B0604030504040204" pitchFamily="50" charset="-128"/>
              </a:rPr>
              <a:t>入れません。</a:t>
            </a:r>
            <a:endParaRPr lang="en-US" altLang="ja-JP" dirty="0" smtClean="0">
              <a:solidFill>
                <a:schemeClr val="tx1"/>
              </a:solidFill>
              <a:latin typeface="+mn-ea"/>
              <a:cs typeface="Meiryo UI" panose="020B0604030504040204" pitchFamily="50" charset="-128"/>
            </a:endParaRPr>
          </a:p>
          <a:p>
            <a:pPr>
              <a:buClr>
                <a:schemeClr val="accent6">
                  <a:lumMod val="75000"/>
                </a:schemeClr>
              </a:buClr>
            </a:pPr>
            <a:r>
              <a:rPr lang="ja-JP" altLang="en-US" dirty="0" smtClean="0">
                <a:solidFill>
                  <a:schemeClr val="tx1"/>
                </a:solidFill>
                <a:latin typeface="+mn-ea"/>
                <a:cs typeface="Meiryo UI" panose="020B0604030504040204" pitchFamily="50" charset="-128"/>
              </a:rPr>
              <a:t>（見出しの場合も同様です）</a:t>
            </a:r>
            <a:endParaRPr lang="ja-JP" altLang="en-US" dirty="0">
              <a:solidFill>
                <a:schemeClr val="tx1"/>
              </a:solidFill>
              <a:latin typeface="+mn-ea"/>
              <a:cs typeface="Meiryo UI" panose="020B0604030504040204" pitchFamily="50" charset="-128"/>
            </a:endParaRPr>
          </a:p>
        </p:txBody>
      </p:sp>
      <p:sp>
        <p:nvSpPr>
          <p:cNvPr id="81" name="楕円 80"/>
          <p:cNvSpPr/>
          <p:nvPr/>
        </p:nvSpPr>
        <p:spPr>
          <a:xfrm>
            <a:off x="4067944" y="472514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４</a:t>
            </a:r>
            <a:endParaRPr kumimoji="1" lang="ja-JP" altLang="en-US" sz="2400" b="1" dirty="0"/>
          </a:p>
        </p:txBody>
      </p:sp>
      <p:sp>
        <p:nvSpPr>
          <p:cNvPr id="137" name="楕円 136"/>
          <p:cNvSpPr/>
          <p:nvPr/>
        </p:nvSpPr>
        <p:spPr>
          <a:xfrm>
            <a:off x="1115616" y="54452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５</a:t>
            </a:r>
            <a:endParaRPr kumimoji="1" lang="ja-JP" altLang="en-US" sz="2400" b="1" dirty="0"/>
          </a:p>
        </p:txBody>
      </p:sp>
      <p:sp>
        <p:nvSpPr>
          <p:cNvPr id="139" name="ドーナツ 138"/>
          <p:cNvSpPr/>
          <p:nvPr/>
        </p:nvSpPr>
        <p:spPr>
          <a:xfrm>
            <a:off x="7308304" y="4725144"/>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5292080" y="63093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23660821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a:p>
        </p:txBody>
      </p:sp>
      <p:sp>
        <p:nvSpPr>
          <p:cNvPr id="6" name="楕円 5"/>
          <p:cNvSpPr/>
          <p:nvPr/>
        </p:nvSpPr>
        <p:spPr>
          <a:xfrm>
            <a:off x="971600"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319202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395200"/>
            <a:ext cx="3240360"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a:t>
            </a:r>
            <a:r>
              <a:rPr lang="ja-JP" altLang="en-US" dirty="0" smtClean="0">
                <a:solidFill>
                  <a:schemeClr val="tx1"/>
                </a:solidFill>
                <a:latin typeface="+mn-ea"/>
                <a:cs typeface="Meiryo UI" panose="020B0604030504040204" pitchFamily="50" charset="-128"/>
              </a:rPr>
              <a:t>に空白</a:t>
            </a:r>
            <a:r>
              <a:rPr lang="ja-JP" altLang="en-US" dirty="0">
                <a:solidFill>
                  <a:schemeClr val="tx1"/>
                </a:solidFill>
                <a:latin typeface="+mn-ea"/>
                <a:cs typeface="Meiryo UI" panose="020B0604030504040204" pitchFamily="50" charset="-128"/>
              </a:rPr>
              <a:t>を</a:t>
            </a:r>
            <a:r>
              <a:rPr lang="ja-JP" altLang="en-US" dirty="0" smtClean="0">
                <a:solidFill>
                  <a:schemeClr val="tx1"/>
                </a:solidFill>
                <a:latin typeface="+mn-ea"/>
                <a:cs typeface="Meiryo UI" panose="020B0604030504040204" pitchFamily="50" charset="-128"/>
              </a:rPr>
              <a:t>入れる。</a:t>
            </a:r>
            <a:endParaRPr lang="ja-JP" altLang="en-US" dirty="0">
              <a:solidFill>
                <a:schemeClr val="tx1"/>
              </a:solidFill>
              <a:latin typeface="+mn-ea"/>
              <a:cs typeface="Meiryo UI" panose="020B0604030504040204" pitchFamily="50" charset="-128"/>
            </a:endParaRPr>
          </a:p>
        </p:txBody>
      </p:sp>
      <p:sp>
        <p:nvSpPr>
          <p:cNvPr id="13" name="角丸四角形吹き出し 12"/>
          <p:cNvSpPr/>
          <p:nvPr/>
        </p:nvSpPr>
        <p:spPr>
          <a:xfrm>
            <a:off x="4355976" y="4365104"/>
            <a:ext cx="4032448" cy="885052"/>
          </a:xfrm>
          <a:prstGeom prst="wedgeRoundRectCallout">
            <a:avLst>
              <a:gd name="adj1" fmla="val -54322"/>
              <a:gd name="adj2" fmla="val -1260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a:t>
            </a:r>
            <a:r>
              <a:rPr lang="ja-JP" altLang="en-US" dirty="0" smtClean="0">
                <a:solidFill>
                  <a:schemeClr val="tx1"/>
                </a:solidFill>
                <a:latin typeface="+mn-ea"/>
                <a:cs typeface="Meiryo UI" panose="020B0604030504040204" pitchFamily="50" charset="-128"/>
              </a:rPr>
              <a:t>入れる。</a:t>
            </a:r>
            <a:endParaRPr lang="ja-JP" altLang="en-US" dirty="0">
              <a:solidFill>
                <a:schemeClr val="tx1"/>
              </a:solidFill>
              <a:latin typeface="+mn-ea"/>
              <a:cs typeface="Meiryo UI" panose="020B0604030504040204" pitchFamily="50" charset="-128"/>
            </a:endParaRP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63218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60208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a:t>
            </a:r>
            <a:r>
              <a:rPr lang="ja-JP" altLang="en-US" sz="2000" dirty="0" smtClean="0">
                <a:solidFill>
                  <a:schemeClr val="tx1"/>
                </a:solidFill>
                <a:latin typeface="+mn-ea"/>
                <a:cs typeface="Meiryo UI" panose="020B0604030504040204" pitchFamily="50" charset="-128"/>
              </a:rPr>
              <a:t>作成③</a:t>
            </a:r>
            <a:endParaRPr lang="ja-JP" altLang="en-US" sz="2000" dirty="0">
              <a:solidFill>
                <a:schemeClr val="tx1"/>
              </a:solidFill>
              <a:latin typeface="+mn-ea"/>
              <a:cs typeface="Meiryo UI" panose="020B0604030504040204" pitchFamily="50" charset="-128"/>
            </a:endParaRPr>
          </a:p>
        </p:txBody>
      </p:sp>
      <p:sp>
        <p:nvSpPr>
          <p:cNvPr id="41" name="楕円 40"/>
          <p:cNvSpPr/>
          <p:nvPr/>
        </p:nvSpPr>
        <p:spPr>
          <a:xfrm>
            <a:off x="179512"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６</a:t>
            </a:r>
            <a:endParaRPr kumimoji="1" lang="ja-JP" altLang="en-US" sz="2400" b="1" dirty="0"/>
          </a:p>
        </p:txBody>
      </p:sp>
      <p:sp>
        <p:nvSpPr>
          <p:cNvPr id="42" name="楕円 41"/>
          <p:cNvSpPr/>
          <p:nvPr/>
        </p:nvSpPr>
        <p:spPr>
          <a:xfrm>
            <a:off x="4067944"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７</a:t>
            </a:r>
            <a:endParaRPr kumimoji="1" lang="ja-JP" altLang="en-US" sz="2400" b="1" dirty="0"/>
          </a:p>
        </p:txBody>
      </p:sp>
      <p:sp>
        <p:nvSpPr>
          <p:cNvPr id="35" name="正方形/長方形 34"/>
          <p:cNvSpPr/>
          <p:nvPr/>
        </p:nvSpPr>
        <p:spPr>
          <a:xfrm>
            <a:off x="179512" y="1412776"/>
            <a:ext cx="8712968"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形式でも、情報の記載方法によって、機械判読に適さなくなってしまう場合が</a:t>
            </a:r>
            <a:r>
              <a:rPr lang="ja-JP" altLang="en-US" dirty="0" smtClean="0">
                <a:solidFill>
                  <a:schemeClr val="tx1"/>
                </a:solidFill>
                <a:latin typeface="+mn-ea"/>
                <a:cs typeface="Meiryo UI" panose="020B0604030504040204" pitchFamily="50" charset="-128"/>
              </a:rPr>
              <a:t>あるため、</a:t>
            </a:r>
            <a:r>
              <a:rPr lang="ja-JP" altLang="en-US" dirty="0">
                <a:solidFill>
                  <a:schemeClr val="tx1"/>
                </a:solidFill>
                <a:latin typeface="+mn-ea"/>
                <a:cs typeface="Meiryo UI" panose="020B0604030504040204" pitchFamily="50" charset="-128"/>
              </a:rPr>
              <a:t>以下のような点に気をつける必要があります</a:t>
            </a:r>
            <a:r>
              <a:rPr lang="ja-JP" altLang="en-US" dirty="0" smtClean="0">
                <a:solidFill>
                  <a:schemeClr val="tx1"/>
                </a:solidFill>
                <a:latin typeface="+mn-ea"/>
                <a:cs typeface="Meiryo UI" panose="020B0604030504040204" pitchFamily="50" charset="-128"/>
              </a:rPr>
              <a:t>。</a:t>
            </a:r>
            <a:endParaRPr lang="ja-JP" altLang="en-US"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1908145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6" name="楕円 5"/>
          <p:cNvSpPr/>
          <p:nvPr/>
        </p:nvSpPr>
        <p:spPr>
          <a:xfrm>
            <a:off x="755576"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328498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機械判読に適したファイルの作成③</a:t>
            </a:r>
          </a:p>
        </p:txBody>
      </p:sp>
      <p:sp>
        <p:nvSpPr>
          <p:cNvPr id="48" name="角丸四角形吹き出し 47"/>
          <p:cNvSpPr/>
          <p:nvPr/>
        </p:nvSpPr>
        <p:spPr>
          <a:xfrm>
            <a:off x="395536" y="4395200"/>
            <a:ext cx="3456384"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365104"/>
            <a:ext cx="3888432" cy="885052"/>
          </a:xfrm>
          <a:prstGeom prst="wedgeRoundRectCallout">
            <a:avLst>
              <a:gd name="adj1" fmla="val -58521"/>
              <a:gd name="adj2" fmla="val -139429"/>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６</a:t>
            </a:r>
            <a:endParaRPr kumimoji="1" lang="ja-JP" altLang="en-US" sz="2400" b="1" dirty="0"/>
          </a:p>
        </p:txBody>
      </p:sp>
      <p:sp>
        <p:nvSpPr>
          <p:cNvPr id="87" name="楕円 86"/>
          <p:cNvSpPr/>
          <p:nvPr/>
        </p:nvSpPr>
        <p:spPr>
          <a:xfrm>
            <a:off x="4067944"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t>７</a:t>
            </a:r>
            <a:endParaRPr kumimoji="1" lang="ja-JP" altLang="en-US" sz="2400" b="1" dirty="0"/>
          </a:p>
        </p:txBody>
      </p:sp>
      <p:sp>
        <p:nvSpPr>
          <p:cNvPr id="35" name="ドーナツ 34"/>
          <p:cNvSpPr/>
          <p:nvPr/>
        </p:nvSpPr>
        <p:spPr>
          <a:xfrm>
            <a:off x="3347864" y="501317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94116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正方形/長方形 17"/>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smtClean="0">
                <a:solidFill>
                  <a:schemeClr val="tx1"/>
                </a:solidFill>
                <a:latin typeface="+mn-ea"/>
                <a:cs typeface="Meiryo UI" panose="020B0604030504040204" pitchFamily="50" charset="-128"/>
              </a:rPr>
              <a:t>CSV</a:t>
            </a:r>
            <a:r>
              <a:rPr lang="ja-JP" altLang="en-US" dirty="0" smtClean="0">
                <a:solidFill>
                  <a:schemeClr val="tx1"/>
                </a:solidFill>
                <a:latin typeface="+mn-ea"/>
                <a:cs typeface="Meiryo UI" panose="020B0604030504040204" pitchFamily="50" charset="-128"/>
              </a:rPr>
              <a:t>形式でも、「無駄な空白を入れない」「数値の項目に記号などを入れない」 といったことを意識すると、より機械</a:t>
            </a:r>
            <a:r>
              <a:rPr lang="ja-JP" altLang="en-US" dirty="0">
                <a:solidFill>
                  <a:schemeClr val="tx1"/>
                </a:solidFill>
                <a:latin typeface="+mn-ea"/>
                <a:cs typeface="Meiryo UI" panose="020B0604030504040204" pitchFamily="50" charset="-128"/>
              </a:rPr>
              <a:t>判読に適したデータを作成すること</a:t>
            </a:r>
            <a:r>
              <a:rPr lang="ja-JP" altLang="en-US" dirty="0" smtClean="0">
                <a:solidFill>
                  <a:schemeClr val="tx1"/>
                </a:solidFill>
                <a:latin typeface="+mn-ea"/>
                <a:cs typeface="Meiryo UI" panose="020B0604030504040204" pitchFamily="50" charset="-128"/>
              </a:rPr>
              <a:t>がきます</a:t>
            </a:r>
            <a:r>
              <a:rPr lang="ja-JP" altLang="en-US" dirty="0">
                <a:solidFill>
                  <a:schemeClr val="tx1"/>
                </a:solidFill>
                <a:latin typeface="+mn-ea"/>
                <a:cs typeface="Meiryo UI" panose="020B0604030504040204" pitchFamily="50" charset="-128"/>
              </a:rPr>
              <a:t>。</a:t>
            </a: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182184907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03000249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a:ex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a:ex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a:ex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a:ex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公開データの内容に合わせて、データを更新する</a:t>
            </a: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pic>
        <p:nvPicPr>
          <p:cNvPr id="5" name="図 4">
            <a:extLst>
              <a:ext uri="{FF2B5EF4-FFF2-40B4-BE49-F238E27FC236}">
                <a16:creationId xmlns:a16="http://schemas.microsoft.com/office/drawing/2014/main" id="{81AF5B9E-EEAD-4F6E-8303-D84200F11E1B}"/>
              </a:ext>
            </a:extLst>
          </p:cNvPr>
          <p:cNvPicPr>
            <a:picLocks noChangeAspect="1"/>
          </p:cNvPicPr>
          <p:nvPr/>
        </p:nvPicPr>
        <p:blipFill>
          <a:blip r:embed="rId3"/>
          <a:stretch>
            <a:fillRect/>
          </a:stretch>
        </p:blipFill>
        <p:spPr>
          <a:xfrm>
            <a:off x="899592" y="2060848"/>
            <a:ext cx="7596336" cy="4284927"/>
          </a:xfrm>
          <a:prstGeom prst="rect">
            <a:avLst/>
          </a:prstGeom>
        </p:spPr>
      </p:pic>
      <p:sp>
        <p:nvSpPr>
          <p:cNvPr id="13" name="正方形/長方形 12">
            <a:extLst>
              <a:ext uri="{FF2B5EF4-FFF2-40B4-BE49-F238E27FC236}">
                <a16:creationId xmlns:a16="http://schemas.microsoft.com/office/drawing/2014/main" id="{EAFED0C9-4426-48B1-A0D2-702181F35A90}"/>
              </a:ext>
            </a:extLst>
          </p:cNvPr>
          <p:cNvSpPr/>
          <p:nvPr/>
        </p:nvSpPr>
        <p:spPr>
          <a:xfrm>
            <a:off x="251520" y="6330422"/>
            <a:ext cx="849694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endParaRPr lang="en-US" altLang="ja-JP" sz="1200" dirty="0">
              <a:solidFill>
                <a:schemeClr val="tx1"/>
              </a:solidFill>
              <a:latin typeface="+mn-ea"/>
              <a:cs typeface="Meiryo UI" panose="020B0604030504040204" pitchFamily="50" charset="-128"/>
            </a:endParaRPr>
          </a:p>
          <a:p>
            <a:pPr algn="r"/>
            <a:r>
              <a:rPr lang="en-US" altLang="ja-JP" sz="1200" dirty="0">
                <a:solidFill>
                  <a:schemeClr val="tx1"/>
                </a:solidFill>
                <a:latin typeface="+mn-ea"/>
                <a:cs typeface="Meiryo UI" panose="020B0604030504040204" pitchFamily="50" charset="-128"/>
              </a:rPr>
              <a:t>https://www.kantei.go.jp/jp/singi/it2/senmon_bunka/data_ryutsuseibi/opendata_wg_dai2/sankou2.pdf</a:t>
            </a:r>
            <a:r>
              <a:rPr lang="ja-JP" altLang="en-US" sz="1200" dirty="0">
                <a:solidFill>
                  <a:schemeClr val="tx1"/>
                </a:solidFill>
                <a:latin typeface="+mn-ea"/>
                <a:cs typeface="Meiryo UI" panose="020B0604030504040204" pitchFamily="50" charset="-128"/>
              </a:rPr>
              <a:t>」</a:t>
            </a:r>
          </a:p>
        </p:txBody>
      </p:sp>
      <p:sp>
        <p:nvSpPr>
          <p:cNvPr id="6" name="正方形/長方形 5">
            <a:extLst>
              <a:ext uri="{FF2B5EF4-FFF2-40B4-BE49-F238E27FC236}">
                <a16:creationId xmlns:a16="http://schemas.microsoft.com/office/drawing/2014/main" id="{9CB43CA1-71EC-49A6-B721-31523BB11F50}"/>
              </a:ext>
            </a:extLst>
          </p:cNvPr>
          <p:cNvSpPr/>
          <p:nvPr/>
        </p:nvSpPr>
        <p:spPr>
          <a:xfrm>
            <a:off x="179512" y="1477632"/>
            <a:ext cx="8712968" cy="646331"/>
          </a:xfrm>
          <a:prstGeom prst="rect">
            <a:avLst/>
          </a:prstGeom>
        </p:spPr>
        <p:txBody>
          <a:bodyPr wrap="square">
            <a:spAutoFit/>
          </a:bodyPr>
          <a:lstStyle/>
          <a:p>
            <a:r>
              <a:rPr lang="ja-JP" altLang="en-US" dirty="0"/>
              <a:t>公開しているオープンデータの中で、最も更新頻度が高いデータについて、その更新頻度に最も近いものを１つ選択ください。（回答自治体数：</a:t>
            </a:r>
            <a:r>
              <a:rPr lang="en-US" altLang="ja-JP" dirty="0"/>
              <a:t>347</a:t>
            </a:r>
            <a:r>
              <a:rPr lang="ja-JP" altLang="en-US" dirty="0"/>
              <a:t>）</a:t>
            </a:r>
          </a:p>
        </p:txBody>
      </p:sp>
      <p:sp>
        <p:nvSpPr>
          <p:cNvPr id="14" name="角丸四角形 19">
            <a:extLst>
              <a:ext uri="{FF2B5EF4-FFF2-40B4-BE49-F238E27FC236}">
                <a16:creationId xmlns:a16="http://schemas.microsoft.com/office/drawing/2014/main" id="{95348A88-E27D-4AAB-B5CF-710D3640A05A}"/>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973439416"/>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56</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57</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30</a:t>
            </a:r>
            <a:r>
              <a:rPr kumimoji="1" lang="zh-TW" altLang="en-US" sz="1200" dirty="0">
                <a:latin typeface="+mn-ea"/>
              </a:rPr>
              <a:t>年</a:t>
            </a:r>
            <a:r>
              <a:rPr kumimoji="1" lang="en-US" altLang="zh-TW" sz="1200" dirty="0">
                <a:latin typeface="+mn-ea"/>
              </a:rPr>
              <a:t>12</a:t>
            </a:r>
            <a:r>
              <a:rPr kumimoji="1" lang="zh-TW" altLang="en-US" sz="1200" dirty="0">
                <a:latin typeface="+mn-ea"/>
              </a:rPr>
              <a:t>月３日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endParaRPr kumimoji="1" lang="en-US" altLang="zh-TW" sz="1200" dirty="0">
              <a:latin typeface="+mn-ea"/>
            </a:endParaRPr>
          </a:p>
          <a:p>
            <a:pPr algn="r"/>
            <a:r>
              <a:rPr kumimoji="1" lang="ja-JP" altLang="en-US" sz="1200" dirty="0">
                <a:latin typeface="+mn-ea"/>
              </a:rPr>
              <a:t>「データ項目定義書（ベータ版）」</a:t>
            </a:r>
          </a:p>
        </p:txBody>
      </p:sp>
    </p:spTree>
    <p:extLst>
      <p:ext uri="{BB962C8B-B14F-4D97-AF65-F5344CB8AC3E}">
        <p14:creationId xmlns:p14="http://schemas.microsoft.com/office/powerpoint/2010/main" val="681762677"/>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58</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50BBF3C-BB56-4424-84B5-FB58663D7637}"/>
              </a:ext>
            </a:extLst>
          </p:cNvPr>
          <p:cNvPicPr>
            <a:picLocks noChangeAspect="1"/>
          </p:cNvPicPr>
          <p:nvPr/>
        </p:nvPicPr>
        <p:blipFill>
          <a:blip r:embed="rId3"/>
          <a:stretch>
            <a:fillRect/>
          </a:stretch>
        </p:blipFill>
        <p:spPr>
          <a:xfrm>
            <a:off x="611560" y="1398418"/>
            <a:ext cx="7632848" cy="5063670"/>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sp>
        <p:nvSpPr>
          <p:cNvPr id="6" name="テキスト ボックス 5">
            <a:extLst>
              <a:ext uri="{FF2B5EF4-FFF2-40B4-BE49-F238E27FC236}">
                <a16:creationId xmlns:a16="http://schemas.microsoft.com/office/drawing/2014/main" id="{BB7576AF-133C-4383-BB07-4F6F3CBDB020}"/>
              </a:ext>
            </a:extLst>
          </p:cNvPr>
          <p:cNvSpPr txBox="1"/>
          <p:nvPr/>
        </p:nvSpPr>
        <p:spPr>
          <a:xfrm>
            <a:off x="611560"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smtClean="0"/>
              <a:t>出</a:t>
            </a:r>
            <a:r>
              <a:rPr lang="ja-JP" altLang="en-US" dirty="0"/>
              <a:t>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6444208" y="3933056"/>
            <a:ext cx="1944216" cy="792088"/>
          </a:xfrm>
          <a:prstGeom prst="wedgeRoundRectCallout">
            <a:avLst>
              <a:gd name="adj1" fmla="val -98431"/>
              <a:gd name="adj2" fmla="val 647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画面に直接表示</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940152" y="5157192"/>
            <a:ext cx="3096344" cy="792088"/>
          </a:xfrm>
          <a:prstGeom prst="wedgeRoundRectCallout">
            <a:avLst>
              <a:gd name="adj1" fmla="val -58948"/>
              <a:gd name="adj2" fmla="val 3517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n-ea"/>
              </a:rPr>
              <a:t>PDF</a:t>
            </a:r>
            <a:r>
              <a:rPr kumimoji="1" lang="ja-JP" altLang="en-US" dirty="0">
                <a:solidFill>
                  <a:schemeClr val="tx1"/>
                </a:solidFill>
                <a:latin typeface="+mn-ea"/>
              </a:rPr>
              <a:t>形式のファイルを掲載</a:t>
            </a: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人口を</a:t>
            </a:r>
            <a:endParaRPr kumimoji="1" lang="en-US" altLang="ja-JP" dirty="0">
              <a:solidFill>
                <a:schemeClr val="tx1"/>
              </a:solidFill>
              <a:latin typeface="+mn-ea"/>
            </a:endParaRPr>
          </a:p>
          <a:p>
            <a:pPr algn="ctr"/>
            <a:r>
              <a:rPr kumimoji="1" lang="ja-JP" altLang="en-US" dirty="0">
                <a:solidFill>
                  <a:schemeClr val="tx1"/>
                </a:solidFill>
                <a:latin typeface="+mn-ea"/>
              </a:rPr>
              <a:t>公開している例</a:t>
            </a:r>
          </a:p>
        </p:txBody>
      </p:sp>
    </p:spTree>
    <p:extLst>
      <p:ext uri="{BB962C8B-B14F-4D97-AF65-F5344CB8AC3E}">
        <p14:creationId xmlns:p14="http://schemas.microsoft.com/office/powerpoint/2010/main" val="932123694"/>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59</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1414498396"/>
              </p:ext>
            </p:extLst>
          </p:nvPr>
        </p:nvGraphicFramePr>
        <p:xfrm>
          <a:off x="395536" y="1700808"/>
          <a:ext cx="8424936" cy="46437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60</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405895492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a:t>
            </a:r>
            <a:r>
              <a:rPr lang="ja-JP" altLang="en-US" dirty="0"/>
              <a:t>オープンデータ研修ポータルとは</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61</a:t>
            </a:fld>
            <a:endParaRPr kumimoji="1" lang="ja-JP" altLang="en-US"/>
          </a:p>
        </p:txBody>
      </p:sp>
      <p:sp>
        <p:nvSpPr>
          <p:cNvPr id="5" name="正方形/長方形 4"/>
          <p:cNvSpPr/>
          <p:nvPr/>
        </p:nvSpPr>
        <p:spPr>
          <a:xfrm>
            <a:off x="4089618" y="6437914"/>
            <a:ext cx="4298806" cy="369332"/>
          </a:xfrm>
          <a:prstGeom prst="rect">
            <a:avLst/>
          </a:prstGeom>
        </p:spPr>
        <p:txBody>
          <a:bodyPr wrap="none">
            <a:spAutoFit/>
          </a:bodyPr>
          <a:lstStyle/>
          <a:p>
            <a:r>
              <a:rPr lang="ja-JP" altLang="en-US" dirty="0"/>
              <a:t>https://www.opendata-training.org/</a:t>
            </a:r>
          </a:p>
        </p:txBody>
      </p:sp>
      <p:sp>
        <p:nvSpPr>
          <p:cNvPr id="7" name="正方形/長方形 6"/>
          <p:cNvSpPr/>
          <p:nvPr/>
        </p:nvSpPr>
        <p:spPr>
          <a:xfrm>
            <a:off x="179512" y="849132"/>
            <a:ext cx="8856984" cy="1015663"/>
          </a:xfrm>
          <a:prstGeom prst="rect">
            <a:avLst/>
          </a:prstGeom>
        </p:spPr>
        <p:txBody>
          <a:bodyPr wrap="square">
            <a:spAutoFit/>
          </a:bodyPr>
          <a:lstStyle/>
          <a:p>
            <a:r>
              <a:rPr lang="ja-JP" altLang="en-US" sz="2000" dirty="0"/>
              <a:t>オープンデータ化支援研修で使用した「教材の掲載」と</a:t>
            </a:r>
            <a:r>
              <a:rPr lang="ja-JP" altLang="en-US" sz="2000" dirty="0" smtClean="0"/>
              <a:t>、研修</a:t>
            </a:r>
            <a:r>
              <a:rPr lang="ja-JP" altLang="en-US" sz="2000" dirty="0"/>
              <a:t>と同様の内容</a:t>
            </a:r>
            <a:r>
              <a:rPr lang="ja-JP" altLang="en-US" sz="2000" dirty="0" smtClean="0"/>
              <a:t>を学ぶ</a:t>
            </a:r>
            <a:r>
              <a:rPr lang="en-US" altLang="ja-JP" sz="2000" dirty="0" smtClean="0"/>
              <a:t/>
            </a:r>
            <a:br>
              <a:rPr lang="en-US" altLang="ja-JP" sz="2000" dirty="0" smtClean="0"/>
            </a:br>
            <a:r>
              <a:rPr lang="ja-JP" altLang="en-US" sz="2000" dirty="0" smtClean="0"/>
              <a:t>こと</a:t>
            </a:r>
            <a:r>
              <a:rPr lang="ja-JP" altLang="en-US" sz="2000" dirty="0"/>
              <a:t>ができる「</a:t>
            </a:r>
            <a:r>
              <a:rPr lang="en-US" altLang="ja-JP" sz="2000" dirty="0"/>
              <a:t>e-learning</a:t>
            </a:r>
            <a:r>
              <a:rPr lang="ja-JP" altLang="en-US" sz="2000" dirty="0"/>
              <a:t>」・「</a:t>
            </a:r>
            <a:r>
              <a:rPr lang="en-US" altLang="ja-JP" sz="2000" dirty="0"/>
              <a:t>web</a:t>
            </a:r>
            <a:r>
              <a:rPr lang="ja-JP" altLang="en-US" sz="2000" dirty="0"/>
              <a:t>演習」環境、オープンデータ全般に関する</a:t>
            </a:r>
            <a:r>
              <a:rPr lang="en-US" altLang="ja-JP" sz="2000" dirty="0"/>
              <a:t/>
            </a:r>
            <a:br>
              <a:rPr lang="en-US" altLang="ja-JP" sz="2000" dirty="0"/>
            </a:br>
            <a:r>
              <a:rPr lang="ja-JP" altLang="en-US" sz="2000" dirty="0"/>
              <a:t>「相談・問合せ窓口等」を整備しています。</a:t>
            </a:r>
          </a:p>
        </p:txBody>
      </p:sp>
      <p:pic>
        <p:nvPicPr>
          <p:cNvPr id="10" name="図 9"/>
          <p:cNvPicPr>
            <a:picLocks noChangeAspect="1"/>
          </p:cNvPicPr>
          <p:nvPr/>
        </p:nvPicPr>
        <p:blipFill>
          <a:blip r:embed="rId3"/>
          <a:stretch>
            <a:fillRect/>
          </a:stretch>
        </p:blipFill>
        <p:spPr>
          <a:xfrm>
            <a:off x="1619672" y="1868603"/>
            <a:ext cx="6028579" cy="4503434"/>
          </a:xfrm>
          <a:prstGeom prst="rect">
            <a:avLst/>
          </a:prstGeom>
          <a:ln>
            <a:solidFill>
              <a:schemeClr val="bg1">
                <a:lumMod val="50000"/>
              </a:schemeClr>
            </a:solidFill>
          </a:ln>
        </p:spPr>
      </p:pic>
      <p:sp>
        <p:nvSpPr>
          <p:cNvPr id="13" name="正方形/長方形 12"/>
          <p:cNvSpPr/>
          <p:nvPr/>
        </p:nvSpPr>
        <p:spPr>
          <a:xfrm>
            <a:off x="887592" y="6437914"/>
            <a:ext cx="3490058" cy="369332"/>
          </a:xfrm>
          <a:prstGeom prst="rect">
            <a:avLst/>
          </a:prstGeom>
        </p:spPr>
        <p:txBody>
          <a:bodyPr wrap="none">
            <a:spAutoFit/>
          </a:bodyPr>
          <a:lstStyle/>
          <a:p>
            <a:r>
              <a:rPr lang="ja-JP" altLang="en-US" dirty="0"/>
              <a:t>オープンデータ研修ポータルサイト：</a:t>
            </a:r>
          </a:p>
        </p:txBody>
      </p:sp>
      <p:sp>
        <p:nvSpPr>
          <p:cNvPr id="8" name="タイトル 1">
            <a:extLst>
              <a:ext uri="{FF2B5EF4-FFF2-40B4-BE49-F238E27FC236}">
                <a16:creationId xmlns:a16="http://schemas.microsoft.com/office/drawing/2014/main" id="{6D99491C-DC66-4D33-8A7F-8D78E53A4825}"/>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2063271064"/>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a:t>
            </a:r>
            <a:r>
              <a:rPr lang="ja-JP" altLang="en-US" dirty="0"/>
              <a:t>教材の掲載</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62</a:t>
            </a:fld>
            <a:endParaRPr kumimoji="1" lang="ja-JP" altLang="en-US"/>
          </a:p>
        </p:txBody>
      </p:sp>
      <p:pic>
        <p:nvPicPr>
          <p:cNvPr id="6" name="図 5"/>
          <p:cNvPicPr>
            <a:picLocks noChangeAspect="1"/>
          </p:cNvPicPr>
          <p:nvPr/>
        </p:nvPicPr>
        <p:blipFill>
          <a:blip r:embed="rId3"/>
          <a:stretch>
            <a:fillRect/>
          </a:stretch>
        </p:blipFill>
        <p:spPr>
          <a:xfrm>
            <a:off x="3367956" y="4484101"/>
            <a:ext cx="5452516" cy="1821553"/>
          </a:xfrm>
          <a:prstGeom prst="rect">
            <a:avLst/>
          </a:prstGeom>
        </p:spPr>
      </p:pic>
      <p:sp>
        <p:nvSpPr>
          <p:cNvPr id="13" name="正方形/長方形 12"/>
          <p:cNvSpPr/>
          <p:nvPr/>
        </p:nvSpPr>
        <p:spPr>
          <a:xfrm>
            <a:off x="395537" y="836712"/>
            <a:ext cx="8640960" cy="400110"/>
          </a:xfrm>
          <a:prstGeom prst="rect">
            <a:avLst/>
          </a:prstGeom>
        </p:spPr>
        <p:txBody>
          <a:bodyPr wrap="square">
            <a:spAutoFit/>
          </a:bodyPr>
          <a:lstStyle/>
          <a:p>
            <a:pPr>
              <a:buClr>
                <a:schemeClr val="accent6"/>
              </a:buClr>
            </a:pPr>
            <a:r>
              <a:rPr lang="ja-JP" altLang="en-US" sz="2000" dirty="0"/>
              <a:t>オープンデータ化支援研修の研修教材をダウンロードすることができます</a:t>
            </a:r>
            <a:r>
              <a:rPr lang="ja-JP" altLang="en-US" sz="2000" dirty="0" smtClean="0"/>
              <a:t>。</a:t>
            </a:r>
            <a:endParaRPr lang="en-US" altLang="ja-JP" sz="2000" dirty="0"/>
          </a:p>
        </p:txBody>
      </p:sp>
      <p:sp>
        <p:nvSpPr>
          <p:cNvPr id="15" name="角丸四角形 14"/>
          <p:cNvSpPr/>
          <p:nvPr/>
        </p:nvSpPr>
        <p:spPr>
          <a:xfrm>
            <a:off x="3367956" y="4966812"/>
            <a:ext cx="5236492" cy="133884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95536" y="3068960"/>
            <a:ext cx="2900411" cy="1015663"/>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研修プログラム毎に、</a:t>
            </a:r>
            <a:r>
              <a:rPr lang="en-US" altLang="ja-JP" sz="2000" dirty="0"/>
              <a:t/>
            </a:r>
            <a:br>
              <a:rPr lang="en-US" altLang="ja-JP" sz="2000" dirty="0"/>
            </a:br>
            <a:r>
              <a:rPr lang="ja-JP" altLang="en-US" sz="2000" dirty="0"/>
              <a:t>研修教材をダウンロードすることができます。</a:t>
            </a:r>
            <a:endParaRPr lang="en-US" altLang="ja-JP" sz="2000" dirty="0"/>
          </a:p>
        </p:txBody>
      </p:sp>
      <p:sp>
        <p:nvSpPr>
          <p:cNvPr id="18" name="正方形/長方形 17"/>
          <p:cNvSpPr/>
          <p:nvPr/>
        </p:nvSpPr>
        <p:spPr>
          <a:xfrm>
            <a:off x="395537" y="4697849"/>
            <a:ext cx="2684386" cy="1323439"/>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各研修会場での</a:t>
            </a:r>
            <a:r>
              <a:rPr lang="en-US" altLang="ja-JP" sz="2000" dirty="0"/>
              <a:t/>
            </a:r>
            <a:br>
              <a:rPr lang="en-US" altLang="ja-JP" sz="2000" dirty="0"/>
            </a:br>
            <a:r>
              <a:rPr lang="ja-JP" altLang="en-US" sz="2000" dirty="0"/>
              <a:t>研修教材を一括してダウンロードすることが</a:t>
            </a:r>
            <a:r>
              <a:rPr lang="en-US" altLang="ja-JP" sz="2000" dirty="0"/>
              <a:t/>
            </a:r>
            <a:br>
              <a:rPr lang="en-US" altLang="ja-JP" sz="2000" dirty="0"/>
            </a:br>
            <a:r>
              <a:rPr lang="ja-JP" altLang="en-US" sz="2000" dirty="0"/>
              <a:t>できます。</a:t>
            </a:r>
            <a:endParaRPr lang="en-US" altLang="ja-JP" sz="2000" dirty="0"/>
          </a:p>
        </p:txBody>
      </p:sp>
      <p:sp>
        <p:nvSpPr>
          <p:cNvPr id="25" name="正方形/長方形 24"/>
          <p:cNvSpPr/>
          <p:nvPr/>
        </p:nvSpPr>
        <p:spPr>
          <a:xfrm>
            <a:off x="4578655" y="6433591"/>
            <a:ext cx="3103735" cy="307777"/>
          </a:xfrm>
          <a:prstGeom prst="rect">
            <a:avLst/>
          </a:prstGeom>
        </p:spPr>
        <p:txBody>
          <a:bodyPr wrap="none">
            <a:spAutoFit/>
          </a:bodyPr>
          <a:lstStyle/>
          <a:p>
            <a:r>
              <a:rPr lang="ja-JP" altLang="en-US" sz="1400" dirty="0" smtClean="0"/>
              <a:t>オープンデータ化支援研修</a:t>
            </a:r>
            <a:r>
              <a:rPr lang="ja-JP" altLang="en-US" sz="1400" dirty="0"/>
              <a:t>の画面イメージ</a:t>
            </a:r>
          </a:p>
        </p:txBody>
      </p:sp>
      <p:sp>
        <p:nvSpPr>
          <p:cNvPr id="26" name="正方形/長方形 25"/>
          <p:cNvSpPr/>
          <p:nvPr/>
        </p:nvSpPr>
        <p:spPr>
          <a:xfrm>
            <a:off x="3330078" y="1351693"/>
            <a:ext cx="5524524" cy="510164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8BE0FC82-6DE2-419B-A44A-D37F9ACCC75B}"/>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7" name="図 6"/>
          <p:cNvPicPr>
            <a:picLocks noChangeAspect="1"/>
          </p:cNvPicPr>
          <p:nvPr/>
        </p:nvPicPr>
        <p:blipFill>
          <a:blip r:embed="rId4"/>
          <a:stretch>
            <a:fillRect/>
          </a:stretch>
        </p:blipFill>
        <p:spPr>
          <a:xfrm>
            <a:off x="3371276" y="1412776"/>
            <a:ext cx="5478046" cy="2866370"/>
          </a:xfrm>
          <a:prstGeom prst="rect">
            <a:avLst/>
          </a:prstGeom>
        </p:spPr>
      </p:pic>
      <p:sp>
        <p:nvSpPr>
          <p:cNvPr id="14" name="角丸四角形 13"/>
          <p:cNvSpPr/>
          <p:nvPr/>
        </p:nvSpPr>
        <p:spPr>
          <a:xfrm>
            <a:off x="3367956" y="3483199"/>
            <a:ext cx="5236492" cy="853220"/>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3DD9AF38-F320-41C3-BDD3-B985C4B92316}"/>
              </a:ext>
            </a:extLst>
          </p:cNvPr>
          <p:cNvCxnSpPr>
            <a:cxnSpLocks/>
          </p:cNvCxnSpPr>
          <p:nvPr/>
        </p:nvCxnSpPr>
        <p:spPr>
          <a:xfrm flipH="1">
            <a:off x="6378128" y="3129677"/>
            <a:ext cx="519166" cy="38299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6ABCB27C-72F4-483A-BB38-E3B89521EF7F}"/>
              </a:ext>
            </a:extLst>
          </p:cNvPr>
          <p:cNvSpPr txBox="1"/>
          <p:nvPr/>
        </p:nvSpPr>
        <p:spPr>
          <a:xfrm>
            <a:off x="6663553" y="2553573"/>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cxnSp>
        <p:nvCxnSpPr>
          <p:cNvPr id="22" name="直線矢印コネクタ 21">
            <a:extLst>
              <a:ext uri="{FF2B5EF4-FFF2-40B4-BE49-F238E27FC236}">
                <a16:creationId xmlns:a16="http://schemas.microsoft.com/office/drawing/2014/main" id="{3DD9AF38-F320-41C3-BDD3-B985C4B92316}"/>
              </a:ext>
            </a:extLst>
          </p:cNvPr>
          <p:cNvCxnSpPr>
            <a:cxnSpLocks/>
          </p:cNvCxnSpPr>
          <p:nvPr/>
        </p:nvCxnSpPr>
        <p:spPr>
          <a:xfrm flipH="1">
            <a:off x="6774316" y="3088334"/>
            <a:ext cx="122978" cy="18328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62435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(3)e-learning</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63</a:t>
            </a:fld>
            <a:endParaRPr kumimoji="1" lang="ja-JP" altLang="en-US"/>
          </a:p>
        </p:txBody>
      </p:sp>
      <p:sp>
        <p:nvSpPr>
          <p:cNvPr id="21" name="正方形/長方形 20"/>
          <p:cNvSpPr/>
          <p:nvPr/>
        </p:nvSpPr>
        <p:spPr>
          <a:xfrm>
            <a:off x="395536" y="836711"/>
            <a:ext cx="8496944" cy="7397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オープンデータ化支援研修の教材よりも幅広い内容の教材を提供しています。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344707"/>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教材をダウンロードし、</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自身のパソコン等で表示、もしくは印刷した上で、各自で学習していただくことができます。</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en-US" altLang="ja-JP" sz="2000" dirty="0">
                <a:solidFill>
                  <a:schemeClr val="tx1"/>
                </a:solidFill>
                <a:latin typeface="+mn-ea"/>
                <a:cs typeface="Meiryo UI" panose="020B0604030504040204" pitchFamily="50" charset="-128"/>
              </a:rPr>
              <a:t>※</a:t>
            </a:r>
            <a:r>
              <a:rPr lang="ja-JP" altLang="en-US" sz="2000" dirty="0">
                <a:solidFill>
                  <a:schemeClr val="tx1"/>
                </a:solidFill>
                <a:latin typeface="+mn-ea"/>
                <a:cs typeface="Meiryo UI" panose="020B0604030504040204" pitchFamily="50" charset="-128"/>
              </a:rPr>
              <a:t>各自で学習できるよう</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詳細説明を加えて</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います。</a:t>
            </a:r>
            <a:endParaRPr lang="en-US" altLang="ja-JP" sz="2000" dirty="0">
              <a:solidFill>
                <a:schemeClr val="tx1"/>
              </a:solidFill>
              <a:latin typeface="+mn-ea"/>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3347864" y="1434733"/>
            <a:ext cx="5476669" cy="3132316"/>
          </a:xfrm>
          <a:prstGeom prst="rect">
            <a:avLst/>
          </a:prstGeom>
        </p:spPr>
      </p:pic>
      <p:sp>
        <p:nvSpPr>
          <p:cNvPr id="27" name="正方形/長方形 26"/>
          <p:cNvSpPr/>
          <p:nvPr/>
        </p:nvSpPr>
        <p:spPr>
          <a:xfrm>
            <a:off x="3330078" y="1422228"/>
            <a:ext cx="5524524" cy="450027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3373264" y="4893181"/>
            <a:ext cx="5434730" cy="1020847"/>
          </a:xfrm>
          <a:prstGeom prst="rect">
            <a:avLst/>
          </a:prstGeom>
        </p:spPr>
      </p:pic>
      <p:sp>
        <p:nvSpPr>
          <p:cNvPr id="29" name="正方形/長方形 28"/>
          <p:cNvSpPr/>
          <p:nvPr/>
        </p:nvSpPr>
        <p:spPr>
          <a:xfrm>
            <a:off x="395536" y="4121021"/>
            <a:ext cx="2952328" cy="203724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テストで理解度を確認</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することができます。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より充実した研修を</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行なっていくために、</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アンケートへのご協力をお願いします。</a:t>
            </a:r>
            <a:endParaRPr lang="en-US" altLang="ja-JP" sz="2000" dirty="0">
              <a:solidFill>
                <a:schemeClr val="tx1"/>
              </a:solidFill>
              <a:latin typeface="+mn-ea"/>
              <a:cs typeface="Meiryo UI" panose="020B0604030504040204" pitchFamily="50" charset="-128"/>
            </a:endParaRPr>
          </a:p>
        </p:txBody>
      </p:sp>
      <p:sp>
        <p:nvSpPr>
          <p:cNvPr id="30" name="角丸四角形 29"/>
          <p:cNvSpPr/>
          <p:nvPr/>
        </p:nvSpPr>
        <p:spPr>
          <a:xfrm>
            <a:off x="3367956" y="2722045"/>
            <a:ext cx="5440038" cy="1845004"/>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3DD9AF38-F320-41C3-BDD3-B985C4B92316}"/>
              </a:ext>
            </a:extLst>
          </p:cNvPr>
          <p:cNvCxnSpPr>
            <a:cxnSpLocks/>
            <a:stCxn id="32" idx="3"/>
          </p:cNvCxnSpPr>
          <p:nvPr/>
        </p:nvCxnSpPr>
        <p:spPr>
          <a:xfrm>
            <a:off x="7855960" y="2266592"/>
            <a:ext cx="243597" cy="45545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ABCB27C-72F4-483A-BB38-E3B89521EF7F}"/>
              </a:ext>
            </a:extLst>
          </p:cNvPr>
          <p:cNvSpPr txBox="1"/>
          <p:nvPr/>
        </p:nvSpPr>
        <p:spPr>
          <a:xfrm>
            <a:off x="5664911" y="1974204"/>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r>
              <a:rPr kumimoji="1" lang="en-US" altLang="ja-JP" sz="1600" dirty="0"/>
              <a:t/>
            </a:r>
            <a:br>
              <a:rPr kumimoji="1" lang="en-US" altLang="ja-JP" sz="1600" dirty="0"/>
            </a:br>
            <a:r>
              <a:rPr kumimoji="1" lang="ja-JP" altLang="en-US" sz="1600" dirty="0"/>
              <a:t>形式で掲載しています。</a:t>
            </a:r>
          </a:p>
        </p:txBody>
      </p:sp>
      <p:sp>
        <p:nvSpPr>
          <p:cNvPr id="33" name="角丸四角形 32"/>
          <p:cNvSpPr/>
          <p:nvPr/>
        </p:nvSpPr>
        <p:spPr>
          <a:xfrm>
            <a:off x="3367956" y="4859437"/>
            <a:ext cx="3292276"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3DD9AF38-F320-41C3-BDD3-B985C4B92316}"/>
              </a:ext>
            </a:extLst>
          </p:cNvPr>
          <p:cNvCxnSpPr>
            <a:cxnSpLocks/>
            <a:stCxn id="34" idx="1"/>
          </p:cNvCxnSpPr>
          <p:nvPr/>
        </p:nvCxnSpPr>
        <p:spPr>
          <a:xfrm flipH="1" flipV="1">
            <a:off x="4232776" y="5918420"/>
            <a:ext cx="474537" cy="47241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ABCB27C-72F4-483A-BB38-E3B89521EF7F}"/>
              </a:ext>
            </a:extLst>
          </p:cNvPr>
          <p:cNvSpPr txBox="1"/>
          <p:nvPr/>
        </p:nvSpPr>
        <p:spPr>
          <a:xfrm>
            <a:off x="4707313" y="6098448"/>
            <a:ext cx="4147289" cy="584775"/>
          </a:xfrm>
          <a:prstGeom prst="rect">
            <a:avLst/>
          </a:prstGeom>
          <a:solidFill>
            <a:schemeClr val="bg1"/>
          </a:solidFill>
        </p:spPr>
        <p:txBody>
          <a:bodyPr wrap="none" rtlCol="0">
            <a:spAutoFit/>
          </a:bodyPr>
          <a:lstStyle/>
          <a:p>
            <a:r>
              <a:rPr kumimoji="1" lang="ja-JP" altLang="en-US" sz="1600" dirty="0"/>
              <a:t>テスト、アンケートへ</a:t>
            </a:r>
            <a:r>
              <a:rPr kumimoji="1" lang="ja-JP" altLang="en-US" sz="1600" dirty="0" smtClean="0"/>
              <a:t>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
        <p:nvSpPr>
          <p:cNvPr id="17" name="タイトル 1">
            <a:extLst>
              <a:ext uri="{FF2B5EF4-FFF2-40B4-BE49-F238E27FC236}">
                <a16:creationId xmlns:a16="http://schemas.microsoft.com/office/drawing/2014/main" id="{CA0FBE6E-47D3-49F1-AFD6-0CC726229E3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335883710"/>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(4)Web</a:t>
            </a:r>
            <a:r>
              <a:rPr lang="ja-JP" altLang="en-US" dirty="0"/>
              <a:t>演習</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64</a:t>
            </a:fld>
            <a:endParaRPr kumimoji="1" lang="ja-JP" altLang="en-US"/>
          </a:p>
        </p:txBody>
      </p:sp>
      <p:sp>
        <p:nvSpPr>
          <p:cNvPr id="21" name="正方形/長方形 20"/>
          <p:cNvSpPr/>
          <p:nvPr/>
        </p:nvSpPr>
        <p:spPr>
          <a:xfrm>
            <a:off x="395536" y="836711"/>
            <a:ext cx="84969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sz="2000" dirty="0" smtClean="0">
                <a:solidFill>
                  <a:schemeClr val="tx1"/>
                </a:solidFill>
                <a:latin typeface="+mn-ea"/>
                <a:cs typeface="Meiryo UI" panose="020B0604030504040204" pitchFamily="50" charset="-128"/>
              </a:rPr>
              <a:t>e-learning</a:t>
            </a:r>
            <a:r>
              <a:rPr lang="ja-JP" altLang="en-US" sz="2000" dirty="0" smtClean="0">
                <a:solidFill>
                  <a:schemeClr val="tx1"/>
                </a:solidFill>
                <a:latin typeface="+mn-ea"/>
                <a:cs typeface="Meiryo UI" panose="020B0604030504040204" pitchFamily="50" charset="-128"/>
              </a:rPr>
              <a:t>の</a:t>
            </a:r>
            <a:r>
              <a:rPr lang="ja-JP" altLang="en-US" sz="2000" dirty="0">
                <a:solidFill>
                  <a:schemeClr val="tx1"/>
                </a:solidFill>
                <a:latin typeface="+mn-ea"/>
                <a:cs typeface="Meiryo UI" panose="020B0604030504040204" pitchFamily="50" charset="-128"/>
              </a:rPr>
              <a:t>ひとつに</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演習があります。</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演習では、</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ja-JP" altLang="en-US" sz="2000" dirty="0" smtClean="0">
                <a:solidFill>
                  <a:schemeClr val="tx1"/>
                </a:solidFill>
                <a:latin typeface="+mn-ea"/>
                <a:cs typeface="Meiryo UI" panose="020B0604030504040204" pitchFamily="50" charset="-128"/>
              </a:rPr>
              <a:t>データ</a:t>
            </a:r>
            <a:endParaRPr lang="en-US" altLang="ja-JP" sz="2000" dirty="0" smtClean="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sz="2000" dirty="0" smtClean="0">
                <a:solidFill>
                  <a:schemeClr val="tx1"/>
                </a:solidFill>
                <a:latin typeface="+mn-ea"/>
                <a:cs typeface="Meiryo UI" panose="020B0604030504040204" pitchFamily="50" charset="-128"/>
              </a:rPr>
              <a:t>作成</a:t>
            </a:r>
            <a:r>
              <a:rPr lang="ja-JP" altLang="en-US" sz="2000" dirty="0">
                <a:solidFill>
                  <a:schemeClr val="tx1"/>
                </a:solidFill>
                <a:latin typeface="+mn-ea"/>
                <a:cs typeface="Meiryo UI" panose="020B0604030504040204" pitchFamily="50" charset="-128"/>
              </a:rPr>
              <a:t>を体験することができます。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770939"/>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形式のデータ作成のもととなる、</a:t>
            </a:r>
            <a:r>
              <a:rPr lang="en-US" altLang="ja-JP" sz="2000" dirty="0">
                <a:solidFill>
                  <a:schemeClr val="tx1"/>
                </a:solidFill>
                <a:latin typeface="+mn-ea"/>
                <a:cs typeface="Meiryo UI" panose="020B0604030504040204" pitchFamily="50" charset="-128"/>
              </a:rPr>
              <a:t>Excel</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ファイルのひな型を準備しています。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作成した</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データに対して、簡単な</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入力内容（表記の</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形式など）のチェックが</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行えます。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チェック結果を確認する</a:t>
            </a:r>
            <a:r>
              <a:rPr lang="en-US" altLang="ja-JP" sz="2000" dirty="0">
                <a:solidFill>
                  <a:schemeClr val="tx1"/>
                </a:solidFill>
                <a:latin typeface="+mn-ea"/>
                <a:cs typeface="Meiryo UI" panose="020B0604030504040204" pitchFamily="50" charset="-128"/>
              </a:rPr>
              <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ことで適切な</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データ作成の参考にすることができます。</a:t>
            </a:r>
            <a:endParaRPr lang="en-US" altLang="ja-JP" sz="2000" dirty="0">
              <a:solidFill>
                <a:schemeClr val="tx1"/>
              </a:solidFill>
              <a:latin typeface="+mn-ea"/>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3355478" y="1838856"/>
            <a:ext cx="5465141" cy="3894400"/>
          </a:xfrm>
          <a:prstGeom prst="rect">
            <a:avLst/>
          </a:prstGeom>
        </p:spPr>
      </p:pic>
      <p:sp>
        <p:nvSpPr>
          <p:cNvPr id="27" name="正方形/長方形 26"/>
          <p:cNvSpPr/>
          <p:nvPr/>
        </p:nvSpPr>
        <p:spPr>
          <a:xfrm>
            <a:off x="3330078" y="1777205"/>
            <a:ext cx="5524524" cy="37801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367956" y="4312143"/>
            <a:ext cx="5380508"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D9F03C80-5DC0-47C4-A49F-AFF794DA6778}"/>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cxnSp>
        <p:nvCxnSpPr>
          <p:cNvPr id="13" name="直線矢印コネクタ 12">
            <a:extLst>
              <a:ext uri="{FF2B5EF4-FFF2-40B4-BE49-F238E27FC236}">
                <a16:creationId xmlns:a16="http://schemas.microsoft.com/office/drawing/2014/main" id="{3DD9AF38-F320-41C3-BDD3-B985C4B92316}"/>
              </a:ext>
            </a:extLst>
          </p:cNvPr>
          <p:cNvCxnSpPr>
            <a:cxnSpLocks/>
            <a:stCxn id="17" idx="1"/>
          </p:cNvCxnSpPr>
          <p:nvPr/>
        </p:nvCxnSpPr>
        <p:spPr>
          <a:xfrm flipH="1" flipV="1">
            <a:off x="4067945" y="5367422"/>
            <a:ext cx="639368" cy="77307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ABCB27C-72F4-483A-BB38-E3B89521EF7F}"/>
              </a:ext>
            </a:extLst>
          </p:cNvPr>
          <p:cNvSpPr txBox="1"/>
          <p:nvPr/>
        </p:nvSpPr>
        <p:spPr>
          <a:xfrm>
            <a:off x="4707313" y="5848108"/>
            <a:ext cx="4147289" cy="584775"/>
          </a:xfrm>
          <a:prstGeom prst="rect">
            <a:avLst/>
          </a:prstGeom>
          <a:solidFill>
            <a:schemeClr val="bg1"/>
          </a:solidFill>
        </p:spPr>
        <p:txBody>
          <a:bodyPr wrap="none" rtlCol="0">
            <a:spAutoFit/>
          </a:bodyPr>
          <a:lstStyle/>
          <a:p>
            <a:r>
              <a:rPr kumimoji="1" lang="en-US" altLang="ja-JP" sz="1600" dirty="0" smtClean="0"/>
              <a:t>Web</a:t>
            </a:r>
            <a:r>
              <a:rPr kumimoji="1" lang="ja-JP" altLang="en-US" sz="1600" dirty="0" smtClean="0"/>
              <a:t>演習へのリンク</a:t>
            </a:r>
            <a:r>
              <a:rPr kumimoji="1" lang="ja-JP" altLang="en-US" sz="1600" dirty="0"/>
              <a:t>があります</a:t>
            </a:r>
            <a:r>
              <a:rPr kumimoji="1" lang="ja-JP" altLang="en-US" sz="1600" dirty="0" smtClean="0"/>
              <a:t>。</a:t>
            </a:r>
            <a:endParaRPr kumimoji="1" lang="en-US" altLang="ja-JP" sz="1600" dirty="0" smtClean="0"/>
          </a:p>
          <a:p>
            <a:r>
              <a:rPr kumimoji="1" lang="ja-JP" altLang="en-US" sz="1600" dirty="0" smtClean="0"/>
              <a:t>各団体</a:t>
            </a:r>
            <a:r>
              <a:rPr kumimoji="1" lang="ja-JP" altLang="en-US" sz="1600" dirty="0"/>
              <a:t>に事前に配布された</a:t>
            </a:r>
            <a:r>
              <a:rPr kumimoji="1" lang="en-US" altLang="ja-JP" sz="1600" dirty="0" smtClean="0"/>
              <a:t>ID/PW</a:t>
            </a:r>
            <a:r>
              <a:rPr kumimoji="1" lang="ja-JP" altLang="en-US" sz="1600" dirty="0" smtClean="0"/>
              <a:t>が必要です。</a:t>
            </a:r>
            <a:endParaRPr kumimoji="1" lang="en-US" altLang="ja-JP" sz="1600" dirty="0" smtClean="0"/>
          </a:p>
        </p:txBody>
      </p:sp>
    </p:spTree>
    <p:extLst>
      <p:ext uri="{BB962C8B-B14F-4D97-AF65-F5344CB8AC3E}">
        <p14:creationId xmlns:p14="http://schemas.microsoft.com/office/powerpoint/2010/main" val="1473846284"/>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65</a:t>
            </a:fld>
            <a:endParaRPr kumimoji="1" lang="ja-JP" altLang="en-US"/>
          </a:p>
        </p:txBody>
      </p:sp>
      <p:sp>
        <p:nvSpPr>
          <p:cNvPr id="17" name="正方形/長方形 16"/>
          <p:cNvSpPr/>
          <p:nvPr/>
        </p:nvSpPr>
        <p:spPr>
          <a:xfrm>
            <a:off x="251520" y="1900958"/>
            <a:ext cx="8496944" cy="36004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研修の内容について質問等は、</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「オープンデータ相談サイト」の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「相談・問い合わせ」からお願いします。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オープンデータ相談サイトには、以下の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コンテンツがあります。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よくある質問</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踏み出す・整備する・効果する・活用する</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それぞれの過程で、オープンデータに</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関するよくある質問をまとめています。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相談・お問い合わせ</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研修に関する質問や、オープンデータ</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全般に関する相談・問いあわせを</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受け付けています。</a:t>
            </a:r>
            <a:endParaRPr lang="ja-JP" altLang="en-US" sz="2000" dirty="0">
              <a:solidFill>
                <a:schemeClr val="tx1"/>
              </a:solidFill>
              <a:latin typeface="+mn-ea"/>
              <a:cs typeface="Meiryo UI" panose="020B0604030504040204" pitchFamily="50" charset="-128"/>
            </a:endParaRPr>
          </a:p>
        </p:txBody>
      </p:sp>
      <p:pic>
        <p:nvPicPr>
          <p:cNvPr id="14" name="図 13">
            <a:extLst>
              <a:ext uri="{FF2B5EF4-FFF2-40B4-BE49-F238E27FC236}">
                <a16:creationId xmlns:a16="http://schemas.microsoft.com/office/drawing/2014/main" id="{6B1B8223-EF3E-4E40-808A-DD1CADBE26AE}"/>
              </a:ext>
            </a:extLst>
          </p:cNvPr>
          <p:cNvPicPr>
            <a:picLocks noChangeAspect="1"/>
          </p:cNvPicPr>
          <p:nvPr/>
        </p:nvPicPr>
        <p:blipFill>
          <a:blip r:embed="rId3"/>
          <a:stretch>
            <a:fillRect/>
          </a:stretch>
        </p:blipFill>
        <p:spPr>
          <a:xfrm>
            <a:off x="4859826" y="1944216"/>
            <a:ext cx="4057706" cy="4509120"/>
          </a:xfrm>
          <a:prstGeom prst="rect">
            <a:avLst/>
          </a:prstGeom>
        </p:spPr>
      </p:pic>
      <p:sp>
        <p:nvSpPr>
          <p:cNvPr id="5" name="四角形: 角を丸くする 4">
            <a:extLst>
              <a:ext uri="{FF2B5EF4-FFF2-40B4-BE49-F238E27FC236}">
                <a16:creationId xmlns:a16="http://schemas.microsoft.com/office/drawing/2014/main" id="{8B49C464-B9B8-43AE-98D5-E1E8251850A2}"/>
              </a:ext>
            </a:extLst>
          </p:cNvPr>
          <p:cNvSpPr/>
          <p:nvPr/>
        </p:nvSpPr>
        <p:spPr>
          <a:xfrm>
            <a:off x="5004048" y="4543100"/>
            <a:ext cx="1224136" cy="288032"/>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3DD9AF38-F320-41C3-BDD3-B985C4B92316}"/>
              </a:ext>
            </a:extLst>
          </p:cNvPr>
          <p:cNvCxnSpPr>
            <a:cxnSpLocks/>
            <a:stCxn id="6" idx="0"/>
          </p:cNvCxnSpPr>
          <p:nvPr/>
        </p:nvCxnSpPr>
        <p:spPr>
          <a:xfrm flipH="1" flipV="1">
            <a:off x="6228184" y="4648207"/>
            <a:ext cx="1078459" cy="52621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ABCB27C-72F4-483A-BB38-E3B89521EF7F}"/>
              </a:ext>
            </a:extLst>
          </p:cNvPr>
          <p:cNvSpPr txBox="1"/>
          <p:nvPr/>
        </p:nvSpPr>
        <p:spPr>
          <a:xfrm>
            <a:off x="5616116" y="5174417"/>
            <a:ext cx="3381054" cy="830997"/>
          </a:xfrm>
          <a:prstGeom prst="rect">
            <a:avLst/>
          </a:prstGeom>
          <a:noFill/>
        </p:spPr>
        <p:txBody>
          <a:bodyPr wrap="none" rtlCol="0">
            <a:spAutoFit/>
          </a:bodyPr>
          <a:lstStyle/>
          <a:p>
            <a:r>
              <a:rPr kumimoji="1" lang="ja-JP" altLang="en-US" sz="1600" dirty="0"/>
              <a:t>研修に関する質問をされるときは、ここを</a:t>
            </a:r>
          </a:p>
          <a:p>
            <a:r>
              <a:rPr kumimoji="1" lang="ja-JP" altLang="en-US" sz="1600" dirty="0"/>
              <a:t>「オープンデータ研修に関する質問」</a:t>
            </a:r>
            <a:br>
              <a:rPr kumimoji="1" lang="ja-JP" altLang="en-US" sz="1600" dirty="0"/>
            </a:br>
            <a:r>
              <a:rPr kumimoji="1" lang="ja-JP" altLang="en-US" sz="1600" dirty="0"/>
              <a:t>としてください。</a:t>
            </a:r>
          </a:p>
        </p:txBody>
      </p:sp>
      <p:sp>
        <p:nvSpPr>
          <p:cNvPr id="12" name="タイトル 1">
            <a:extLst>
              <a:ext uri="{FF2B5EF4-FFF2-40B4-BE49-F238E27FC236}">
                <a16:creationId xmlns:a16="http://schemas.microsoft.com/office/drawing/2014/main" id="{826453D8-1FD8-42D5-A332-1B6C86E7AA7A}"/>
              </a:ext>
            </a:extLst>
          </p:cNvPr>
          <p:cNvSpPr>
            <a:spLocks noGrp="1"/>
          </p:cNvSpPr>
          <p:nvPr>
            <p:ph type="title"/>
          </p:nvPr>
        </p:nvSpPr>
        <p:spPr>
          <a:xfrm>
            <a:off x="251520" y="297110"/>
            <a:ext cx="8640960" cy="424732"/>
          </a:xfrm>
          <a:ln>
            <a:noFill/>
          </a:ln>
        </p:spPr>
        <p:txBody>
          <a:bodyPr vert="horz" lIns="91440" tIns="45720" rIns="91440" bIns="45720" rtlCol="0" anchor="ctr">
            <a:normAutofit/>
          </a:bodyPr>
          <a:lstStyle/>
          <a:p>
            <a:r>
              <a:rPr lang="en-US" altLang="ja-JP" dirty="0"/>
              <a:t>(5)</a:t>
            </a:r>
            <a:r>
              <a:rPr lang="ja-JP" altLang="en-US" dirty="0"/>
              <a:t>相談・問い合わせ窓口等</a:t>
            </a:r>
          </a:p>
        </p:txBody>
      </p:sp>
      <p:sp>
        <p:nvSpPr>
          <p:cNvPr id="13" name="タイトル 1">
            <a:extLst>
              <a:ext uri="{FF2B5EF4-FFF2-40B4-BE49-F238E27FC236}">
                <a16:creationId xmlns:a16="http://schemas.microsoft.com/office/drawing/2014/main" id="{E4F223D7-5AFE-45CA-8EC6-28081E38FFBC}"/>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
        <p:nvSpPr>
          <p:cNvPr id="15" name="正方形/長方形 14">
            <a:extLst>
              <a:ext uri="{FF2B5EF4-FFF2-40B4-BE49-F238E27FC236}">
                <a16:creationId xmlns:a16="http://schemas.microsoft.com/office/drawing/2014/main" id="{53A8A163-87DB-4794-B47F-A635E0290934}"/>
              </a:ext>
            </a:extLst>
          </p:cNvPr>
          <p:cNvSpPr/>
          <p:nvPr/>
        </p:nvSpPr>
        <p:spPr>
          <a:xfrm>
            <a:off x="179512" y="836711"/>
            <a:ext cx="89540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オープンデータ研修ポータルの「オープンデータ相談サイト（</a:t>
            </a:r>
            <a:r>
              <a:rPr lang="en-US" altLang="ja-JP" sz="2000" dirty="0">
                <a:solidFill>
                  <a:schemeClr val="tx1"/>
                </a:solidFill>
                <a:latin typeface="+mn-ea"/>
                <a:cs typeface="Meiryo UI" panose="020B0604030504040204" pitchFamily="50" charset="-128"/>
              </a:rPr>
              <a:t>https://www.opendata-howto.org/</a:t>
            </a:r>
            <a:r>
              <a:rPr lang="ja-JP" altLang="en-US" sz="2000" dirty="0">
                <a:solidFill>
                  <a:schemeClr val="tx1"/>
                </a:solidFill>
                <a:latin typeface="+mn-ea"/>
                <a:cs typeface="Meiryo UI" panose="020B0604030504040204" pitchFamily="50" charset="-128"/>
              </a:rPr>
              <a:t>）」から相談・問い合わせをすることができます。</a:t>
            </a:r>
            <a:endParaRPr lang="en-US" altLang="ja-JP" sz="2000"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826491675"/>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1C092A59-12E2-4126-BF71-94DE4FE72E25}"/>
              </a:ext>
            </a:extLst>
          </p:cNvPr>
          <p:cNvPicPr>
            <a:picLocks noChangeAspect="1"/>
          </p:cNvPicPr>
          <p:nvPr/>
        </p:nvPicPr>
        <p:blipFill>
          <a:blip r:embed="rId3"/>
          <a:stretch>
            <a:fillRect/>
          </a:stretch>
        </p:blipFill>
        <p:spPr>
          <a:xfrm>
            <a:off x="539552" y="1637270"/>
            <a:ext cx="7272808" cy="4824818"/>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a:latin typeface="+mn-ea"/>
              </a:rPr>
              <a:t>実はこの公開情報に、</a:t>
            </a:r>
            <a:r>
              <a:rPr kumimoji="1" lang="ja-JP" altLang="en-US" sz="2000" dirty="0"/>
              <a:t>二次利用可能なデータとして利用を許可する利用ルールを</a:t>
            </a:r>
            <a:r>
              <a:rPr kumimoji="1" lang="en-US" altLang="ja-JP" sz="2000" dirty="0"/>
              <a:t/>
            </a:r>
            <a:br>
              <a:rPr kumimoji="1" lang="en-US" altLang="ja-JP" sz="2000" dirty="0"/>
            </a:br>
            <a:r>
              <a:rPr kumimoji="1" lang="ja-JP" altLang="en-US" sz="2000" dirty="0"/>
              <a:t>つければ、それはもう</a:t>
            </a:r>
            <a:r>
              <a:rPr kumimoji="1" lang="ja-JP" altLang="en-US" sz="2000" dirty="0">
                <a:latin typeface="+mn-ea"/>
              </a:rPr>
              <a:t>オープンデータになります。</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771800" y="2403156"/>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4283968" y="261918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55" name="右矢印 54"/>
          <p:cNvSpPr/>
          <p:nvPr/>
        </p:nvSpPr>
        <p:spPr>
          <a:xfrm>
            <a:off x="6300192" y="283520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987824" y="2835204"/>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59" name="縦巻き 58"/>
          <p:cNvSpPr/>
          <p:nvPr/>
        </p:nvSpPr>
        <p:spPr>
          <a:xfrm>
            <a:off x="4788024" y="254717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860032" y="290721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732240" y="276319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644492" y="2204864"/>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F42B7ADD-3A2F-4120-9330-556BC9347CFD}"/>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a:t>
            </a:r>
            <a:r>
              <a:rPr lang="ja-JP" altLang="en-US" dirty="0" smtClean="0"/>
              <a:t>：</a:t>
            </a:r>
            <a:r>
              <a:rPr lang="ja-JP" altLang="en-US" dirty="0"/>
              <a:t>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3713270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公開情報の準備や利用ルールの整備といったオープンデータの取組みは、業務担当課とオープンデータとりまとめ部署が、連携して進めていくことが重要です。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公開情報の元となる</a:t>
            </a:r>
            <a:r>
              <a:rPr kumimoji="1" lang="en-US" altLang="ja-JP" dirty="0">
                <a:solidFill>
                  <a:schemeClr val="tx1"/>
                </a:solidFill>
                <a:latin typeface="+mn-ea"/>
              </a:rPr>
              <a:t/>
            </a:r>
            <a:br>
              <a:rPr kumimoji="1" lang="en-US" altLang="ja-JP" dirty="0">
                <a:solidFill>
                  <a:schemeClr val="tx1"/>
                </a:solidFill>
                <a:latin typeface="+mn-ea"/>
              </a:rPr>
            </a:br>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r>
              <a:rPr kumimoji="1" lang="en-US" altLang="ja-JP" sz="1600" dirty="0">
                <a:latin typeface="+mn-ea"/>
                <a:cs typeface="Meiryo UI" panose="020B0604030504040204" pitchFamily="50" charset="-128"/>
              </a:rPr>
              <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Tree>
    <p:extLst>
      <p:ext uri="{BB962C8B-B14F-4D97-AF65-F5344CB8AC3E}">
        <p14:creationId xmlns:p14="http://schemas.microsoft.com/office/powerpoint/2010/main" val="309309087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r>
              <a:rPr lang="en-US" altLang="ja-JP" dirty="0"/>
              <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6889</Words>
  <Application>Microsoft Office PowerPoint</Application>
  <PresentationFormat>画面に合わせる (4:3)</PresentationFormat>
  <Paragraphs>957</Paragraphs>
  <Slides>67</Slides>
  <Notes>62</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67</vt:i4>
      </vt:variant>
    </vt:vector>
  </HeadingPairs>
  <TitlesOfParts>
    <vt:vector size="76" baseType="lpstr">
      <vt:lpstr>HGP創英角ｺﾞｼｯｸUB</vt:lpstr>
      <vt:lpstr>Meiryo UI</vt:lpstr>
      <vt:lpstr>ＭＳ ゴシック</vt:lpstr>
      <vt:lpstr>メイリオ</vt:lpstr>
      <vt:lpstr>游ゴシック</vt:lpstr>
      <vt:lpstr>Arial</vt:lpstr>
      <vt:lpstr>Calibri</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(1)オープンデータ研修ポータルとは</vt:lpstr>
      <vt:lpstr>(2)教材の掲載</vt:lpstr>
      <vt:lpstr>(3)e-learning</vt:lpstr>
      <vt:lpstr>(4)Web演習</vt:lpstr>
      <vt:lpstr>(5)相談・問い合わせ窓口等</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2019-02-09T02:20:18Z</dcterms:modified>
</cp:coreProperties>
</file>