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718" r:id="rId50"/>
    <p:sldId id="719"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2019/2/16</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2019/2/16</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164436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90685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66029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1069238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93698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8970599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smtClean="0"/>
              <a:t>講義③</a:t>
            </a:r>
            <a:endParaRPr kumimoji="1" lang="ja-JP" altLang="en-US" dirty="0"/>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a:t>
            </a:r>
            <a:r>
              <a:rPr lang="ja-JP" altLang="en-US" dirty="0" smtClean="0">
                <a:solidFill>
                  <a:schemeClr val="tx1"/>
                </a:solidFill>
                <a:latin typeface="+mn-ea"/>
                <a:cs typeface="Meiryo UI" panose="020B0604030504040204" pitchFamily="50" charset="-128"/>
              </a:rPr>
              <a:t>の「欄外」にタイトルや日付</a:t>
            </a:r>
            <a:r>
              <a:rPr lang="ja-JP" altLang="en-US" dirty="0">
                <a:solidFill>
                  <a:schemeClr val="tx1"/>
                </a:solidFill>
                <a:latin typeface="+mn-ea"/>
                <a:cs typeface="Meiryo UI" panose="020B0604030504040204" pitchFamily="50" charset="-128"/>
              </a:rPr>
              <a:t>などを入れて</a:t>
            </a:r>
            <a:r>
              <a:rPr lang="ja-JP" altLang="en-US" dirty="0" smtClean="0">
                <a:solidFill>
                  <a:schemeClr val="tx1"/>
                </a:solidFill>
                <a:latin typeface="+mn-ea"/>
                <a:cs typeface="Meiryo UI" panose="020B0604030504040204" pitchFamily="50" charset="-128"/>
              </a:rPr>
              <a:t>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r>
              <a:rPr lang="ja-JP" altLang="en-US" dirty="0" smtClean="0">
                <a:solidFill>
                  <a:schemeClr val="tx1"/>
                </a:solidFill>
                <a:latin typeface="+mn-ea"/>
                <a:cs typeface="Meiryo UI" panose="020B0604030504040204" pitchFamily="50" charset="-128"/>
              </a:rPr>
              <a:t>、</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セルを「結合」している。</a:t>
            </a:r>
            <a:endParaRPr lang="ja-JP" altLang="en-US" dirty="0">
              <a:solidFill>
                <a:schemeClr val="tx1"/>
              </a:solidFill>
              <a:latin typeface="+mn-ea"/>
              <a:cs typeface="Meiryo UI" panose="020B0604030504040204" pitchFamily="50" charset="-128"/>
            </a:endParaRP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見出しを「複数行」にしている。</a:t>
            </a:r>
            <a:endParaRPr lang="ja-JP" altLang="en-US" dirty="0">
              <a:solidFill>
                <a:schemeClr val="tx1"/>
              </a:solidFill>
              <a:latin typeface="+mn-ea"/>
              <a:cs typeface="Meiryo UI" panose="020B0604030504040204" pitchFamily="50" charset="-128"/>
            </a:endParaRP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Tree>
    <p:extLst>
      <p:ext uri="{BB962C8B-B14F-4D97-AF65-F5344CB8AC3E}">
        <p14:creationId xmlns:p14="http://schemas.microsoft.com/office/powerpoint/2010/main" val="35375981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「欄外の記載をしない」「見出しは一行にする」「セル</a:t>
            </a:r>
            <a:r>
              <a:rPr lang="ja-JP" altLang="en-US" dirty="0">
                <a:solidFill>
                  <a:schemeClr val="tx1"/>
                </a:solidFill>
                <a:latin typeface="+mn-ea"/>
                <a:cs typeface="Meiryo UI" panose="020B0604030504040204" pitchFamily="50" charset="-128"/>
              </a:rPr>
              <a:t>の</a:t>
            </a:r>
            <a:r>
              <a:rPr lang="ja-JP" altLang="en-US" dirty="0" smtClean="0">
                <a:solidFill>
                  <a:schemeClr val="tx1"/>
                </a:solidFill>
                <a:latin typeface="+mn-ea"/>
                <a:cs typeface="Meiryo UI" panose="020B0604030504040204" pitchFamily="50" charset="-128"/>
              </a:rPr>
              <a:t>結合</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見出しは</a:t>
            </a:r>
            <a:r>
              <a:rPr lang="en-US" altLang="ja-JP" dirty="0" smtClean="0">
                <a:solidFill>
                  <a:schemeClr val="tx1"/>
                </a:solidFill>
                <a:latin typeface="+mn-ea"/>
                <a:cs typeface="Meiryo UI" panose="020B0604030504040204" pitchFamily="50" charset="-128"/>
              </a:rPr>
              <a:t>1</a:t>
            </a:r>
            <a:r>
              <a:rPr lang="ja-JP" altLang="en-US" dirty="0" smtClean="0">
                <a:solidFill>
                  <a:schemeClr val="tx1"/>
                </a:solidFill>
                <a:latin typeface="+mn-ea"/>
                <a:cs typeface="Meiryo UI" panose="020B0604030504040204" pitchFamily="50" charset="-128"/>
              </a:rPr>
              <a:t>行にします。</a:t>
            </a:r>
            <a:endParaRPr lang="ja-JP" altLang="en-US" dirty="0">
              <a:solidFill>
                <a:schemeClr val="tx1"/>
              </a:solidFill>
              <a:latin typeface="+mn-ea"/>
              <a:cs typeface="Meiryo UI" panose="020B0604030504040204" pitchFamily="50" charset="-128"/>
            </a:endParaRP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１</a:t>
            </a:r>
            <a:endParaRPr kumimoji="1" lang="ja-JP" altLang="en-US" sz="2400" b="1" dirty="0"/>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5483371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a:t>
            </a:r>
            <a:r>
              <a:rPr lang="ja-JP" altLang="en-US" dirty="0"/>
              <a:t>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「罫線だけの行」を残している。</a:t>
            </a:r>
            <a:endParaRPr lang="ja-JP" altLang="en-US" dirty="0">
              <a:solidFill>
                <a:schemeClr val="tx1"/>
              </a:solidFill>
              <a:latin typeface="+mn-ea"/>
              <a:cs typeface="Meiryo UI" panose="020B0604030504040204" pitchFamily="50" charset="-128"/>
            </a:endParaRP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a:t>
            </a:r>
            <a:r>
              <a:rPr lang="ja-JP" altLang="en-US" dirty="0" smtClean="0">
                <a:solidFill>
                  <a:schemeClr val="tx1"/>
                </a:solidFill>
                <a:latin typeface="+mn-ea"/>
                <a:cs typeface="Meiryo UI" panose="020B0604030504040204" pitchFamily="50" charset="-128"/>
              </a:rPr>
              <a:t>で「改行」している。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19682821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a:t>
            </a:r>
            <a:r>
              <a:rPr lang="ja-JP" altLang="en-US" dirty="0" smtClean="0">
                <a:solidFill>
                  <a:schemeClr val="tx1"/>
                </a:solidFill>
                <a:latin typeface="+mn-ea"/>
                <a:cs typeface="Meiryo UI" panose="020B0604030504040204" pitchFamily="50" charset="-128"/>
              </a:rPr>
              <a:t>を残さない」 といったことに意識して、</a:t>
            </a:r>
            <a:r>
              <a:rPr lang="en-US" altLang="ja-JP" dirty="0" smtClean="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a:t>
            </a:r>
            <a:r>
              <a:rPr lang="ja-JP" altLang="en-US" dirty="0" smtClean="0">
                <a:solidFill>
                  <a:schemeClr val="tx1"/>
                </a:solidFill>
                <a:latin typeface="+mn-ea"/>
                <a:cs typeface="Meiryo UI" panose="020B0604030504040204" pitchFamily="50" charset="-128"/>
              </a:rPr>
              <a:t>を</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作成</a:t>
            </a:r>
            <a:r>
              <a:rPr lang="ja-JP" altLang="en-US" dirty="0">
                <a:solidFill>
                  <a:schemeClr val="tx1"/>
                </a:solidFill>
                <a:latin typeface="+mn-ea"/>
                <a:cs typeface="Meiryo UI" panose="020B0604030504040204" pitchFamily="50" charset="-128"/>
              </a:rPr>
              <a:t>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a:t>
            </a:r>
            <a:r>
              <a:rPr lang="ja-JP" altLang="en-US" dirty="0" smtClean="0">
                <a:solidFill>
                  <a:schemeClr val="tx1"/>
                </a:solidFill>
                <a:latin typeface="+mn-ea"/>
                <a:cs typeface="Meiryo UI" panose="020B0604030504040204" pitchFamily="50" charset="-128"/>
              </a:rPr>
              <a:t>が</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できます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作成②</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データが無い行は、罫線も記載しません。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a:t>
            </a: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に無駄な空白行が作られる場合があるためです）</a:t>
            </a:r>
            <a:endParaRPr lang="ja-JP" altLang="en-US" dirty="0">
              <a:solidFill>
                <a:schemeClr val="tx1"/>
              </a:solidFill>
              <a:latin typeface="+mn-ea"/>
              <a:cs typeface="Meiryo UI" panose="020B0604030504040204" pitchFamily="50" charset="-128"/>
            </a:endParaRP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一つのセル</a:t>
            </a:r>
            <a:r>
              <a:rPr lang="ja-JP" altLang="en-US" dirty="0">
                <a:solidFill>
                  <a:schemeClr val="tx1"/>
                </a:solidFill>
                <a:latin typeface="+mn-ea"/>
                <a:cs typeface="Meiryo UI" panose="020B0604030504040204" pitchFamily="50" charset="-128"/>
              </a:rPr>
              <a:t>の中</a:t>
            </a:r>
            <a:r>
              <a:rPr lang="ja-JP" altLang="en-US" dirty="0" smtClean="0">
                <a:solidFill>
                  <a:schemeClr val="tx1"/>
                </a:solidFill>
                <a:latin typeface="+mn-ea"/>
                <a:cs typeface="Meiryo UI" panose="020B0604030504040204" pitchFamily="50" charset="-128"/>
              </a:rPr>
              <a:t>に改行</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入れません。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（見出しの場合も同様です）</a:t>
            </a:r>
            <a:endParaRPr lang="ja-JP" altLang="en-US" dirty="0">
              <a:solidFill>
                <a:schemeClr val="tx1"/>
              </a:solidFill>
              <a:latin typeface="+mn-ea"/>
              <a:cs typeface="Meiryo UI" panose="020B0604030504040204" pitchFamily="50" charset="-128"/>
            </a:endParaRP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366082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a:t>
            </a:r>
            <a:r>
              <a:rPr lang="ja-JP" altLang="en-US" dirty="0" smtClean="0">
                <a:solidFill>
                  <a:schemeClr val="tx1"/>
                </a:solidFill>
                <a:latin typeface="+mn-ea"/>
                <a:cs typeface="Meiryo UI" panose="020B0604030504040204" pitchFamily="50" charset="-128"/>
              </a:rPr>
              <a:t>に空白</a:t>
            </a:r>
            <a:r>
              <a:rPr lang="ja-JP" altLang="en-US" dirty="0">
                <a:solidFill>
                  <a:schemeClr val="tx1"/>
                </a:solidFill>
                <a:latin typeface="+mn-ea"/>
                <a:cs typeface="Meiryo UI" panose="020B0604030504040204" pitchFamily="50" charset="-128"/>
              </a:rPr>
              <a:t>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a:t>
            </a:r>
            <a:r>
              <a:rPr lang="ja-JP" altLang="en-US" sz="2000" dirty="0" smtClean="0">
                <a:solidFill>
                  <a:schemeClr val="tx1"/>
                </a:solidFill>
                <a:latin typeface="+mn-ea"/>
                <a:cs typeface="Meiryo UI" panose="020B0604030504040204" pitchFamily="50" charset="-128"/>
              </a:rPr>
              <a:t>作成③</a:t>
            </a:r>
            <a:endParaRPr lang="ja-JP" altLang="en-US" sz="2000" dirty="0">
              <a:solidFill>
                <a:schemeClr val="tx1"/>
              </a:solidFill>
              <a:latin typeface="+mn-ea"/>
              <a:cs typeface="Meiryo UI" panose="020B0604030504040204" pitchFamily="50" charset="-128"/>
            </a:endParaRP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a:t>
            </a:r>
            <a:r>
              <a:rPr lang="ja-JP" altLang="en-US" dirty="0" smtClean="0">
                <a:solidFill>
                  <a:schemeClr val="tx1"/>
                </a:solidFill>
                <a:latin typeface="+mn-ea"/>
                <a:cs typeface="Meiryo UI" panose="020B0604030504040204" pitchFamily="50" charset="-128"/>
              </a:rPr>
              <a:t>あるため、</a:t>
            </a:r>
            <a:r>
              <a:rPr lang="ja-JP" altLang="en-US" dirty="0">
                <a:solidFill>
                  <a:schemeClr val="tx1"/>
                </a:solidFill>
                <a:latin typeface="+mn-ea"/>
                <a:cs typeface="Meiryo UI" panose="020B0604030504040204" pitchFamily="50" charset="-128"/>
              </a:rPr>
              <a:t>以下のような点に気をつける必要があります</a:t>
            </a:r>
            <a:r>
              <a:rPr lang="ja-JP" altLang="en-US" dirty="0" smtClean="0">
                <a:solidFill>
                  <a:schemeClr val="tx1"/>
                </a:solidFill>
                <a:latin typeface="+mn-ea"/>
                <a:cs typeface="Meiryo UI" panose="020B0604030504040204" pitchFamily="50" charset="-128"/>
              </a:rPr>
              <a:t>。</a:t>
            </a:r>
            <a:endParaRPr lang="ja-JP" altLang="en-US"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190814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形式でも、「無駄な空白を入れない」「数値の項目に記号などを入れない」 といったことを意識すると、より機械</a:t>
            </a:r>
            <a:r>
              <a:rPr lang="ja-JP" altLang="en-US" dirty="0">
                <a:solidFill>
                  <a:schemeClr val="tx1"/>
                </a:solidFill>
                <a:latin typeface="+mn-ea"/>
                <a:cs typeface="Meiryo UI" panose="020B0604030504040204" pitchFamily="50" charset="-128"/>
              </a:rPr>
              <a:t>判読に適したデータを作成すること</a:t>
            </a:r>
            <a:r>
              <a:rPr lang="ja-JP" altLang="en-US" dirty="0" smtClean="0">
                <a:solidFill>
                  <a:schemeClr val="tx1"/>
                </a:solidFill>
                <a:latin typeface="+mn-ea"/>
                <a:cs typeface="Meiryo UI" panose="020B0604030504040204" pitchFamily="50" charset="-128"/>
              </a:rPr>
              <a:t>がきます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8218490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6889</Words>
  <Application>Microsoft Office PowerPoint</Application>
  <PresentationFormat>画面に合わせる (4:3)</PresentationFormat>
  <Paragraphs>957</Paragraphs>
  <Slides>67</Slides>
  <Notes>62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67</vt:i4>
      </vt:variant>
    </vt:vector>
  </HeadingPairs>
  <TitlesOfParts>
    <vt:vector size="76"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2019-02-16T04:54:48Z</dcterms:modified>
</cp:coreProperties>
</file>