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 id="2147483675" r:id="rId2"/>
  </p:sldMasterIdLst>
  <p:notesMasterIdLst>
    <p:notesMasterId r:id="rId19"/>
  </p:notesMasterIdLst>
  <p:handoutMasterIdLst>
    <p:handoutMasterId r:id="rId20"/>
  </p:handoutMasterIdLst>
  <p:sldIdLst>
    <p:sldId id="256" r:id="rId3"/>
    <p:sldId id="305" r:id="rId4"/>
    <p:sldId id="311" r:id="rId5"/>
    <p:sldId id="309" r:id="rId6"/>
    <p:sldId id="304" r:id="rId7"/>
    <p:sldId id="324" r:id="rId8"/>
    <p:sldId id="312" r:id="rId9"/>
    <p:sldId id="306" r:id="rId10"/>
    <p:sldId id="317" r:id="rId11"/>
    <p:sldId id="318" r:id="rId12"/>
    <p:sldId id="319" r:id="rId13"/>
    <p:sldId id="320" r:id="rId14"/>
    <p:sldId id="316" r:id="rId15"/>
    <p:sldId id="322" r:id="rId16"/>
    <p:sldId id="321" r:id="rId17"/>
    <p:sldId id="325" r:id="rId18"/>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862A"/>
    <a:srgbClr val="F69200"/>
    <a:srgbClr val="FF9933"/>
    <a:srgbClr val="FF9900"/>
    <a:srgbClr val="FFCC00"/>
    <a:srgbClr val="FF3300"/>
    <a:srgbClr val="68E43C"/>
    <a:srgbClr val="2DC8FF"/>
    <a:srgbClr val="F45C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084" autoAdjust="0"/>
  </p:normalViewPr>
  <p:slideViewPr>
    <p:cSldViewPr>
      <p:cViewPr varScale="1">
        <p:scale>
          <a:sx n="66" d="100"/>
          <a:sy n="66" d="100"/>
        </p:scale>
        <p:origin x="1266" y="7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1" d="100"/>
          <a:sy n="51" d="100"/>
        </p:scale>
        <p:origin x="2976"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6DEC4C0F-E3CC-4646-A6F4-D6E1E4C63361}" type="datetimeFigureOut">
              <a:rPr kumimoji="1" lang="ja-JP" altLang="en-US" smtClean="0"/>
              <a:t>2019/6/6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4B40958F-C569-4E1A-8917-F7137C717DCF}" type="slidenum">
              <a:rPr kumimoji="1" lang="ja-JP" altLang="en-US" smtClean="0"/>
              <a:t>‹#›</a:t>
            </a:fld>
            <a:endParaRPr kumimoji="1" lang="ja-JP" altLang="en-US"/>
          </a:p>
        </p:txBody>
      </p:sp>
    </p:spTree>
    <p:extLst>
      <p:ext uri="{BB962C8B-B14F-4D97-AF65-F5344CB8AC3E}">
        <p14:creationId xmlns:p14="http://schemas.microsoft.com/office/powerpoint/2010/main" val="19950381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95687946-4A9B-462D-A13F-95DAFA3669EA}" type="datetimeFigureOut">
              <a:rPr kumimoji="1" lang="ja-JP" altLang="en-US" smtClean="0"/>
              <a:t>2019/6/6</a:t>
            </a:fld>
            <a:endParaRPr kumimoji="1" lang="ja-JP" altLang="en-US"/>
          </a:p>
        </p:txBody>
      </p:sp>
      <p:sp>
        <p:nvSpPr>
          <p:cNvPr id="4" name="スライド イメージ プレースホルダー 3"/>
          <p:cNvSpPr>
            <a:spLocks noGrp="1" noRot="1" noChangeAspect="1"/>
          </p:cNvSpPr>
          <p:nvPr>
            <p:ph type="sldImg" idx="2"/>
          </p:nvPr>
        </p:nvSpPr>
        <p:spPr>
          <a:xfrm>
            <a:off x="712788" y="746125"/>
            <a:ext cx="5413692" cy="3748064"/>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93BDD594-AC10-4312-8200-A7F2B2E82A05}" type="slidenum">
              <a:rPr kumimoji="1" lang="ja-JP" altLang="en-US" smtClean="0"/>
              <a:t>‹#›</a:t>
            </a:fld>
            <a:endParaRPr kumimoji="1" lang="ja-JP" altLang="en-US"/>
          </a:p>
        </p:txBody>
      </p:sp>
    </p:spTree>
    <p:extLst>
      <p:ext uri="{BB962C8B-B14F-4D97-AF65-F5344CB8AC3E}">
        <p14:creationId xmlns:p14="http://schemas.microsoft.com/office/powerpoint/2010/main" val="34144800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0</a:t>
            </a:fld>
            <a:endParaRPr kumimoji="1" lang="ja-JP" altLang="en-US"/>
          </a:p>
        </p:txBody>
      </p:sp>
    </p:spTree>
    <p:extLst>
      <p:ext uri="{BB962C8B-B14F-4D97-AF65-F5344CB8AC3E}">
        <p14:creationId xmlns:p14="http://schemas.microsoft.com/office/powerpoint/2010/main" val="2236476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10</a:t>
            </a:fld>
            <a:endParaRPr kumimoji="1" lang="ja-JP" altLang="en-US"/>
          </a:p>
        </p:txBody>
      </p:sp>
    </p:spTree>
    <p:extLst>
      <p:ext uri="{BB962C8B-B14F-4D97-AF65-F5344CB8AC3E}">
        <p14:creationId xmlns:p14="http://schemas.microsoft.com/office/powerpoint/2010/main" val="3941346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11</a:t>
            </a:fld>
            <a:endParaRPr kumimoji="1" lang="ja-JP" altLang="en-US"/>
          </a:p>
        </p:txBody>
      </p:sp>
    </p:spTree>
    <p:extLst>
      <p:ext uri="{BB962C8B-B14F-4D97-AF65-F5344CB8AC3E}">
        <p14:creationId xmlns:p14="http://schemas.microsoft.com/office/powerpoint/2010/main" val="415529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12</a:t>
            </a:fld>
            <a:endParaRPr kumimoji="1" lang="ja-JP" altLang="en-US"/>
          </a:p>
        </p:txBody>
      </p:sp>
    </p:spTree>
    <p:extLst>
      <p:ext uri="{BB962C8B-B14F-4D97-AF65-F5344CB8AC3E}">
        <p14:creationId xmlns:p14="http://schemas.microsoft.com/office/powerpoint/2010/main" val="32736174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13</a:t>
            </a:fld>
            <a:endParaRPr kumimoji="1" lang="ja-JP" altLang="en-US"/>
          </a:p>
        </p:txBody>
      </p:sp>
    </p:spTree>
    <p:extLst>
      <p:ext uri="{BB962C8B-B14F-4D97-AF65-F5344CB8AC3E}">
        <p14:creationId xmlns:p14="http://schemas.microsoft.com/office/powerpoint/2010/main" val="33225079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14</a:t>
            </a:fld>
            <a:endParaRPr kumimoji="1" lang="ja-JP" altLang="en-US"/>
          </a:p>
        </p:txBody>
      </p:sp>
    </p:spTree>
    <p:extLst>
      <p:ext uri="{BB962C8B-B14F-4D97-AF65-F5344CB8AC3E}">
        <p14:creationId xmlns:p14="http://schemas.microsoft.com/office/powerpoint/2010/main" val="25428130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15</a:t>
            </a:fld>
            <a:endParaRPr kumimoji="1" lang="ja-JP" altLang="en-US"/>
          </a:p>
        </p:txBody>
      </p:sp>
    </p:spTree>
    <p:extLst>
      <p:ext uri="{BB962C8B-B14F-4D97-AF65-F5344CB8AC3E}">
        <p14:creationId xmlns:p14="http://schemas.microsoft.com/office/powerpoint/2010/main" val="1996072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a:t>
            </a:fld>
            <a:endParaRPr kumimoji="1" lang="ja-JP" altLang="en-US"/>
          </a:p>
        </p:txBody>
      </p:sp>
    </p:spTree>
    <p:extLst>
      <p:ext uri="{BB962C8B-B14F-4D97-AF65-F5344CB8AC3E}">
        <p14:creationId xmlns:p14="http://schemas.microsoft.com/office/powerpoint/2010/main" val="1632148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2</a:t>
            </a:fld>
            <a:endParaRPr kumimoji="1" lang="ja-JP" altLang="en-US"/>
          </a:p>
        </p:txBody>
      </p:sp>
    </p:spTree>
    <p:extLst>
      <p:ext uri="{BB962C8B-B14F-4D97-AF65-F5344CB8AC3E}">
        <p14:creationId xmlns:p14="http://schemas.microsoft.com/office/powerpoint/2010/main" val="2233050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3</a:t>
            </a:fld>
            <a:endParaRPr kumimoji="1" lang="ja-JP" altLang="en-US"/>
          </a:p>
        </p:txBody>
      </p:sp>
    </p:spTree>
    <p:extLst>
      <p:ext uri="{BB962C8B-B14F-4D97-AF65-F5344CB8AC3E}">
        <p14:creationId xmlns:p14="http://schemas.microsoft.com/office/powerpoint/2010/main" val="1645197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4CC343B-79EE-4C7F-A5B5-444445458AEB}" type="slidenum">
              <a:rPr kumimoji="1" lang="ja-JP" altLang="en-US" smtClean="0"/>
              <a:t>4</a:t>
            </a:fld>
            <a:endParaRPr kumimoji="1" lang="ja-JP" altLang="en-US"/>
          </a:p>
        </p:txBody>
      </p:sp>
    </p:spTree>
    <p:extLst>
      <p:ext uri="{BB962C8B-B14F-4D97-AF65-F5344CB8AC3E}">
        <p14:creationId xmlns:p14="http://schemas.microsoft.com/office/powerpoint/2010/main" val="2410131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6</a:t>
            </a:fld>
            <a:endParaRPr kumimoji="1" lang="ja-JP" altLang="en-US"/>
          </a:p>
        </p:txBody>
      </p:sp>
    </p:spTree>
    <p:extLst>
      <p:ext uri="{BB962C8B-B14F-4D97-AF65-F5344CB8AC3E}">
        <p14:creationId xmlns:p14="http://schemas.microsoft.com/office/powerpoint/2010/main" val="923194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7</a:t>
            </a:fld>
            <a:endParaRPr kumimoji="1" lang="ja-JP" altLang="en-US"/>
          </a:p>
        </p:txBody>
      </p:sp>
    </p:spTree>
    <p:extLst>
      <p:ext uri="{BB962C8B-B14F-4D97-AF65-F5344CB8AC3E}">
        <p14:creationId xmlns:p14="http://schemas.microsoft.com/office/powerpoint/2010/main" val="2775121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8</a:t>
            </a:fld>
            <a:endParaRPr kumimoji="1" lang="ja-JP" altLang="en-US"/>
          </a:p>
        </p:txBody>
      </p:sp>
    </p:spTree>
    <p:extLst>
      <p:ext uri="{BB962C8B-B14F-4D97-AF65-F5344CB8AC3E}">
        <p14:creationId xmlns:p14="http://schemas.microsoft.com/office/powerpoint/2010/main" val="2382174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413375" cy="3748088"/>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9</a:t>
            </a:fld>
            <a:endParaRPr kumimoji="1" lang="ja-JP" altLang="en-US"/>
          </a:p>
        </p:txBody>
      </p:sp>
    </p:spTree>
    <p:extLst>
      <p:ext uri="{BB962C8B-B14F-4D97-AF65-F5344CB8AC3E}">
        <p14:creationId xmlns:p14="http://schemas.microsoft.com/office/powerpoint/2010/main" val="3084823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29A639C0-53F8-419A-BB78-4CA158B86983}" type="datetime1">
              <a:rPr kumimoji="1" lang="ja-JP" altLang="en-US" smtClean="0"/>
              <a:t>2019/6/6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761036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FDD77B2-2BA7-4636-8389-AB37E06A28BA}" type="datetime1">
              <a:rPr kumimoji="1" lang="ja-JP" altLang="en-US" smtClean="0"/>
              <a:t>2019/6/6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42916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E5B7DC1-21CF-4549-8A9B-FB485DB967FF}" type="datetime1">
              <a:rPr kumimoji="1" lang="ja-JP" altLang="en-US" smtClean="0"/>
              <a:t>2019/6/6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233989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7619EED-01A1-4CED-B597-49C3C734ECD2}"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558246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57A269B-3FD9-4D33-86CE-C27EAAC1EE8E}"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88944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59DFA73-4D9C-4C39-9D9A-7FE001ED8586}"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57449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3E91ECC-45DE-4104-B327-8DD62CFC2075}"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72365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A22B1E2-78BF-4EF3-99A1-9FA104D5B9F6}"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49419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4DA4BBF-425E-4BC8-9FE3-F0E69B0F42C3}"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428090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1EB2418-7DDF-40C7-B1C5-B90AB265C219}"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76450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E722413-338E-4DB0-9D4B-0729CA33E70A}"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76853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5237671-BA67-4C50-847A-64259D2B1BB9}" type="datetime1">
              <a:rPr kumimoji="1" lang="ja-JP" altLang="en-US" smtClean="0"/>
              <a:t>2019/6/6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5982493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DE5941-8153-4A5C-A73E-1E2ED3CA8E35}"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54716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288EE64-4461-4B55-AC61-2622CB0DCAF9}"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332092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F2A02BB-DBAD-426A-B621-C08B01F3E8F8}"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95043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4185BB2-AEF6-4825-82C5-FBC428171C95}" type="datetime1">
              <a:rPr kumimoji="1" lang="ja-JP" altLang="en-US" smtClean="0"/>
              <a:t>2019/6/6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812422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2A51DB8-AACE-4818-8E70-355722DC4D24}" type="datetime1">
              <a:rPr kumimoji="1" lang="ja-JP" altLang="en-US" smtClean="0"/>
              <a:t>2019/6/6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473849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82ABBE4-B0E7-46D8-8686-8A246F01006F}" type="datetime1">
              <a:rPr kumimoji="1" lang="ja-JP" altLang="en-US" smtClean="0"/>
              <a:t>2019/6/6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464166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7A97978-0240-4DFB-89A0-21BD79410926}" type="datetime1">
              <a:rPr kumimoji="1" lang="ja-JP" altLang="en-US" smtClean="0"/>
              <a:t>2019/6/6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887670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AB99B6E-C780-4980-82EE-3315A2EF77BE}" type="datetime1">
              <a:rPr kumimoji="1" lang="ja-JP" altLang="en-US" smtClean="0"/>
              <a:t>2019/6/6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19980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1EFEED2-1C56-41B3-BA65-13438BB50192}" type="datetime1">
              <a:rPr kumimoji="1" lang="ja-JP" altLang="en-US" smtClean="0"/>
              <a:t>2019/6/6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325884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92448F7-587B-4A2E-B43B-7128BD2C483D}" type="datetime1">
              <a:rPr kumimoji="1" lang="ja-JP" altLang="en-US" smtClean="0"/>
              <a:t>2019/6/6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694101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77AEEB-07FF-4550-B8C2-1F52B7B7C4FD}" type="datetime1">
              <a:rPr kumimoji="1" lang="ja-JP" altLang="en-US" smtClean="0"/>
              <a:t>2019/6/6</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592294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F3C952-9114-4B64-A4F3-815C39366197}" type="datetime1">
              <a:rPr lang="ja-JP" altLang="en-US" smtClean="0">
                <a:solidFill>
                  <a:prstClr val="black">
                    <a:tint val="75000"/>
                  </a:prstClr>
                </a:solidFill>
              </a:rPr>
              <a:t>2019/6/6</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3542890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93032" y="2130426"/>
            <a:ext cx="8712968" cy="1470025"/>
          </a:xfrm>
        </p:spPr>
        <p:txBody>
          <a:bodyPr>
            <a:normAutofit/>
          </a:bodyPr>
          <a:lstStyle/>
          <a:p>
            <a:pPr algn="l"/>
            <a:r>
              <a:rPr kumimoji="1" lang="ja-JP" altLang="en-US" sz="4000" dirty="0" smtClean="0">
                <a:latin typeface="ＤＦ特太ゴシック体" panose="020B0509000000000000" pitchFamily="49" charset="-128"/>
                <a:ea typeface="ＤＦ特太ゴシック体" panose="020B0509000000000000" pitchFamily="49" charset="-128"/>
              </a:rPr>
              <a:t>オープンデータに関する新潟県の</a:t>
            </a:r>
            <a:r>
              <a:rPr kumimoji="1" lang="en-US" altLang="ja-JP" sz="4000" dirty="0" smtClean="0">
                <a:latin typeface="ＤＦ特太ゴシック体" panose="020B0509000000000000" pitchFamily="49" charset="-128"/>
                <a:ea typeface="ＤＦ特太ゴシック体" panose="020B0509000000000000" pitchFamily="49" charset="-128"/>
              </a:rPr>
              <a:t/>
            </a:r>
            <a:br>
              <a:rPr kumimoji="1" lang="en-US" altLang="ja-JP" sz="4000" dirty="0" smtClean="0">
                <a:latin typeface="ＤＦ特太ゴシック体" panose="020B0509000000000000" pitchFamily="49" charset="-128"/>
                <a:ea typeface="ＤＦ特太ゴシック体" panose="020B0509000000000000" pitchFamily="49" charset="-128"/>
              </a:rPr>
            </a:br>
            <a:r>
              <a:rPr kumimoji="1" lang="ja-JP" altLang="en-US" sz="4000" dirty="0" smtClean="0">
                <a:latin typeface="ＤＦ特太ゴシック体" panose="020B0509000000000000" pitchFamily="49" charset="-128"/>
                <a:ea typeface="ＤＦ特太ゴシック体" panose="020B0509000000000000" pitchFamily="49" charset="-128"/>
              </a:rPr>
              <a:t>取組の紹介</a:t>
            </a:r>
            <a:endParaRPr kumimoji="1" lang="ja-JP" altLang="en-US" sz="4000" dirty="0">
              <a:latin typeface="ＤＦ特太ゴシック体" panose="020B0509000000000000" pitchFamily="49" charset="-128"/>
              <a:ea typeface="ＤＦ特太ゴシック体" panose="020B0509000000000000" pitchFamily="49" charset="-128"/>
            </a:endParaRPr>
          </a:p>
        </p:txBody>
      </p:sp>
      <p:sp>
        <p:nvSpPr>
          <p:cNvPr id="6" name="タイトル 1"/>
          <p:cNvSpPr txBox="1">
            <a:spLocks/>
          </p:cNvSpPr>
          <p:nvPr/>
        </p:nvSpPr>
        <p:spPr>
          <a:xfrm>
            <a:off x="4520952" y="5038181"/>
            <a:ext cx="4896544" cy="151216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2800" dirty="0" smtClean="0">
                <a:latin typeface="ＤＦ特太ゴシック体" panose="020B0509000000000000" pitchFamily="49" charset="-128"/>
                <a:ea typeface="ＤＦ特太ゴシック体" panose="020B0509000000000000" pitchFamily="49" charset="-128"/>
              </a:rPr>
              <a:t>令和元年</a:t>
            </a:r>
            <a:r>
              <a:rPr lang="en-US" altLang="ja-JP" sz="2800" dirty="0">
                <a:latin typeface="ＤＦ特太ゴシック体" panose="020B0509000000000000" pitchFamily="49" charset="-128"/>
                <a:ea typeface="ＤＦ特太ゴシック体" panose="020B0509000000000000" pitchFamily="49" charset="-128"/>
              </a:rPr>
              <a:t>6</a:t>
            </a:r>
            <a:r>
              <a:rPr lang="ja-JP" altLang="en-US" sz="2800" dirty="0" smtClean="0">
                <a:latin typeface="ＤＦ特太ゴシック体" panose="020B0509000000000000" pitchFamily="49" charset="-128"/>
                <a:ea typeface="ＤＦ特太ゴシック体" panose="020B0509000000000000" pitchFamily="49" charset="-128"/>
              </a:rPr>
              <a:t>月</a:t>
            </a:r>
            <a:r>
              <a:rPr lang="en-US" altLang="ja-JP" sz="2800" dirty="0">
                <a:latin typeface="ＤＦ特太ゴシック体" panose="020B0509000000000000" pitchFamily="49" charset="-128"/>
                <a:ea typeface="ＤＦ特太ゴシック体" panose="020B0509000000000000" pitchFamily="49" charset="-128"/>
              </a:rPr>
              <a:t>11</a:t>
            </a:r>
            <a:r>
              <a:rPr lang="ja-JP" altLang="en-US" sz="2800" dirty="0" smtClean="0">
                <a:latin typeface="ＤＦ特太ゴシック体" panose="020B0509000000000000" pitchFamily="49" charset="-128"/>
                <a:ea typeface="ＤＦ特太ゴシック体" panose="020B0509000000000000" pitchFamily="49" charset="-128"/>
              </a:rPr>
              <a:t>日</a:t>
            </a:r>
          </a:p>
          <a:p>
            <a:pPr algn="r"/>
            <a:r>
              <a:rPr lang="ja-JP" altLang="en-US" sz="2800" dirty="0" smtClean="0">
                <a:latin typeface="ＤＦ特太ゴシック体" panose="020B0509000000000000" pitchFamily="49" charset="-128"/>
                <a:ea typeface="ＤＦ特太ゴシック体" panose="020B0509000000000000" pitchFamily="49" charset="-128"/>
              </a:rPr>
              <a:t>新潟県総務管理部情報政策課</a:t>
            </a:r>
            <a:endParaRPr lang="ja-JP" altLang="en-US" sz="2800" dirty="0">
              <a:latin typeface="ＤＦ特太ゴシック体" panose="020B0509000000000000" pitchFamily="49" charset="-128"/>
              <a:ea typeface="ＤＦ特太ゴシック体" panose="020B0509000000000000" pitchFamily="49" charset="-128"/>
            </a:endParaRPr>
          </a:p>
        </p:txBody>
      </p:sp>
      <p:sp>
        <p:nvSpPr>
          <p:cNvPr id="7" name="タイトル 1"/>
          <p:cNvSpPr txBox="1">
            <a:spLocks/>
          </p:cNvSpPr>
          <p:nvPr/>
        </p:nvSpPr>
        <p:spPr>
          <a:xfrm>
            <a:off x="5889104" y="105633"/>
            <a:ext cx="3660206" cy="5870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1400" dirty="0" smtClean="0">
                <a:latin typeface="ＤＦ特太ゴシック体" panose="020B0509000000000000" pitchFamily="49" charset="-128"/>
                <a:ea typeface="ＤＦ特太ゴシック体" panose="020B0509000000000000" pitchFamily="49" charset="-128"/>
              </a:rPr>
              <a:t>オープンデータ化支援研修</a:t>
            </a:r>
            <a:endParaRPr lang="en-US" altLang="ja-JP" sz="1400" dirty="0" smtClean="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9632222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a:solidFill>
                  <a:srgbClr val="002060"/>
                </a:solidFill>
                <a:latin typeface="Meiryo UI" panose="020B0604030504040204" pitchFamily="50" charset="-128"/>
                <a:ea typeface="Meiryo UI" panose="020B0604030504040204" pitchFamily="50" charset="-128"/>
              </a:rPr>
              <a:t>オープンデータリンク集公開（</a:t>
            </a:r>
            <a:r>
              <a:rPr lang="en-US" altLang="ja-JP" sz="2800" b="1" dirty="0">
                <a:solidFill>
                  <a:srgbClr val="002060"/>
                </a:solidFill>
                <a:latin typeface="Meiryo UI" panose="020B0604030504040204" pitchFamily="50" charset="-128"/>
                <a:ea typeface="Meiryo UI" panose="020B0604030504040204" pitchFamily="50" charset="-128"/>
              </a:rPr>
              <a:t>H28.1</a:t>
            </a:r>
            <a:r>
              <a:rPr lang="ja-JP" altLang="en-US" sz="2800" b="1" dirty="0">
                <a:solidFill>
                  <a:srgbClr val="002060"/>
                </a:solidFill>
                <a:latin typeface="Meiryo UI" panose="020B0604030504040204" pitchFamily="50" charset="-128"/>
                <a:ea typeface="Meiryo UI" panose="020B0604030504040204" pitchFamily="50" charset="-128"/>
              </a:rPr>
              <a:t>～）</a:t>
            </a:r>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081" y="980728"/>
            <a:ext cx="8915400" cy="4815269"/>
          </a:xfrm>
          <a:prstGeom prst="rect">
            <a:avLst/>
          </a:prstGeom>
        </p:spPr>
      </p:pic>
      <p:sp>
        <p:nvSpPr>
          <p:cNvPr id="2" name="楕円 1"/>
          <p:cNvSpPr/>
          <p:nvPr/>
        </p:nvSpPr>
        <p:spPr>
          <a:xfrm>
            <a:off x="572081" y="1988840"/>
            <a:ext cx="2292687" cy="864096"/>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2445494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smtClean="0">
                <a:solidFill>
                  <a:srgbClr val="002060"/>
                </a:solidFill>
                <a:latin typeface="Meiryo UI" panose="020B0604030504040204" pitchFamily="50" charset="-128"/>
                <a:ea typeface="Meiryo UI" panose="020B0604030504040204" pitchFamily="50" charset="-128"/>
              </a:rPr>
              <a:t>県の保有するオープンデータ</a:t>
            </a:r>
            <a:endParaRPr lang="ja-JP" altLang="en-US" sz="2800" b="1" dirty="0">
              <a:solidFill>
                <a:srgbClr val="002060"/>
              </a:solidFill>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842" y="1340768"/>
            <a:ext cx="9503877" cy="4392488"/>
          </a:xfrm>
          <a:prstGeom prst="rect">
            <a:avLst/>
          </a:prstGeom>
        </p:spPr>
      </p:pic>
    </p:spTree>
    <p:extLst>
      <p:ext uri="{BB962C8B-B14F-4D97-AF65-F5344CB8AC3E}">
        <p14:creationId xmlns:p14="http://schemas.microsoft.com/office/powerpoint/2010/main" val="20175662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a:solidFill>
                  <a:srgbClr val="002060"/>
                </a:solidFill>
                <a:latin typeface="Meiryo UI" panose="020B0604030504040204" pitchFamily="50" charset="-128"/>
                <a:ea typeface="Meiryo UI" panose="020B0604030504040204" pitchFamily="50" charset="-128"/>
              </a:rPr>
              <a:t>データの棚卸実施（</a:t>
            </a:r>
            <a:r>
              <a:rPr lang="en-US" altLang="ja-JP" sz="2800" b="1" dirty="0">
                <a:solidFill>
                  <a:srgbClr val="002060"/>
                </a:solidFill>
                <a:latin typeface="Meiryo UI" panose="020B0604030504040204" pitchFamily="50" charset="-128"/>
                <a:ea typeface="Meiryo UI" panose="020B0604030504040204" pitchFamily="50" charset="-128"/>
              </a:rPr>
              <a:t>H30</a:t>
            </a:r>
            <a:r>
              <a:rPr lang="ja-JP" altLang="en-US" sz="2800" b="1" dirty="0">
                <a:solidFill>
                  <a:srgbClr val="002060"/>
                </a:solidFill>
                <a:latin typeface="Meiryo UI" panose="020B0604030504040204" pitchFamily="50" charset="-128"/>
                <a:ea typeface="Meiryo UI" panose="020B0604030504040204" pitchFamily="50" charset="-128"/>
              </a:rPr>
              <a:t>）</a:t>
            </a:r>
            <a:endPar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サブタイトル 2"/>
          <p:cNvSpPr txBox="1">
            <a:spLocks/>
          </p:cNvSpPr>
          <p:nvPr/>
        </p:nvSpPr>
        <p:spPr>
          <a:xfrm>
            <a:off x="572081" y="834259"/>
            <a:ext cx="8915400" cy="5184576"/>
          </a:xfrm>
          <a:prstGeom prst="rect">
            <a:avLst/>
          </a:prstGeom>
          <a:ln cmpd="thickThin">
            <a:no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sz="1800" b="1" u="sng" dirty="0" smtClean="0">
                <a:latin typeface="Meiryo UI" panose="020B0604030504040204" pitchFamily="50" charset="-128"/>
                <a:ea typeface="Meiryo UI" panose="020B0604030504040204" pitchFamily="50" charset="-128"/>
              </a:rPr>
              <a:t>調査概要</a:t>
            </a:r>
            <a:endParaRPr lang="en-US" altLang="ja-JP" sz="1800" b="1" u="sng" dirty="0" smtClean="0">
              <a:latin typeface="Meiryo UI" panose="020B0604030504040204" pitchFamily="50" charset="-128"/>
              <a:ea typeface="Meiryo UI" panose="020B0604030504040204" pitchFamily="50" charset="-128"/>
            </a:endParaRPr>
          </a:p>
          <a:p>
            <a:pPr marL="0" indent="0">
              <a:buNone/>
            </a:pPr>
            <a:r>
              <a:rPr lang="ja-JP" altLang="en-US" sz="1600" b="1" dirty="0" smtClean="0">
                <a:latin typeface="Meiryo UI" panose="020B0604030504040204" pitchFamily="50" charset="-128"/>
                <a:ea typeface="Meiryo UI" panose="020B0604030504040204" pitchFamily="50" charset="-128"/>
              </a:rPr>
              <a:t>■調査目的</a:t>
            </a:r>
            <a:endParaRPr lang="ja-JP" altLang="en-US" sz="1600" dirty="0" smtClean="0">
              <a:latin typeface="Meiryo UI" panose="020B0604030504040204" pitchFamily="50" charset="-128"/>
              <a:ea typeface="Meiryo UI" panose="020B0604030504040204" pitchFamily="50" charset="-128"/>
            </a:endParaRPr>
          </a:p>
          <a:p>
            <a:pPr marL="0" indent="0">
              <a:buNone/>
            </a:pPr>
            <a:r>
              <a:rPr lang="ja-JP" altLang="en-US" sz="1600" b="1" dirty="0" smtClean="0">
                <a:latin typeface="Meiryo UI" panose="020B0604030504040204" pitchFamily="50" charset="-128"/>
                <a:ea typeface="Meiryo UI" panose="020B0604030504040204" pitchFamily="50" charset="-128"/>
              </a:rPr>
              <a:t>　　</a:t>
            </a:r>
            <a:r>
              <a:rPr lang="ja-JP" altLang="en-US" sz="1600" dirty="0" smtClean="0">
                <a:latin typeface="Meiryo UI" panose="020B0604030504040204" pitchFamily="50" charset="-128"/>
                <a:ea typeface="Meiryo UI" panose="020B0604030504040204" pitchFamily="50" charset="-128"/>
              </a:rPr>
              <a:t>オープンデータ化の推進に向けたデータの取り扱いを整理するとともに、各所属が保有するデータに関する情報を全庁で共有すること。</a:t>
            </a:r>
            <a:endParaRPr lang="ja-JP" altLang="en-US" sz="1600" b="1" dirty="0" smtClean="0">
              <a:latin typeface="Meiryo UI" panose="020B0604030504040204" pitchFamily="50" charset="-128"/>
              <a:ea typeface="Meiryo UI" panose="020B0604030504040204" pitchFamily="50" charset="-128"/>
            </a:endParaRPr>
          </a:p>
          <a:p>
            <a:pPr marL="0" indent="0">
              <a:buNone/>
            </a:pPr>
            <a:r>
              <a:rPr lang="ja-JP" altLang="en-US" sz="1600" b="1" dirty="0" smtClean="0">
                <a:latin typeface="Meiryo UI" panose="020B0604030504040204" pitchFamily="50" charset="-128"/>
                <a:ea typeface="Meiryo UI" panose="020B0604030504040204" pitchFamily="50" charset="-128"/>
              </a:rPr>
              <a:t>■調査期間</a:t>
            </a:r>
            <a:endParaRPr lang="ja-JP" altLang="en-US" sz="1600" dirty="0" smtClean="0">
              <a:latin typeface="Meiryo UI" panose="020B0604030504040204" pitchFamily="50" charset="-128"/>
              <a:ea typeface="Meiryo UI" panose="020B0604030504040204" pitchFamily="50" charset="-128"/>
            </a:endParaRPr>
          </a:p>
          <a:p>
            <a:pPr marL="0" indent="0">
              <a:buNone/>
            </a:pPr>
            <a:r>
              <a:rPr lang="ja-JP" altLang="en-US" sz="1600" dirty="0" smtClean="0">
                <a:latin typeface="Meiryo UI" panose="020B0604030504040204" pitchFamily="50" charset="-128"/>
                <a:ea typeface="Meiryo UI" panose="020B0604030504040204" pitchFamily="50" charset="-128"/>
              </a:rPr>
              <a:t>　　平成</a:t>
            </a:r>
            <a:r>
              <a:rPr lang="en-US" altLang="ja-JP" sz="1600" dirty="0" smtClean="0">
                <a:latin typeface="Meiryo UI" panose="020B0604030504040204" pitchFamily="50" charset="-128"/>
                <a:ea typeface="Meiryo UI" panose="020B0604030504040204" pitchFamily="50" charset="-128"/>
              </a:rPr>
              <a:t>30</a:t>
            </a:r>
            <a:r>
              <a:rPr lang="ja-JP" altLang="en-US" sz="1600" dirty="0" smtClean="0">
                <a:latin typeface="Meiryo UI" panose="020B0604030504040204" pitchFamily="50" charset="-128"/>
                <a:ea typeface="Meiryo UI" panose="020B0604030504040204" pitchFamily="50" charset="-128"/>
              </a:rPr>
              <a:t>年</a:t>
            </a:r>
            <a:r>
              <a:rPr lang="en-US" altLang="ja-JP" sz="1600" dirty="0" smtClean="0">
                <a:latin typeface="Meiryo UI" panose="020B0604030504040204" pitchFamily="50" charset="-128"/>
                <a:ea typeface="Meiryo UI" panose="020B0604030504040204" pitchFamily="50" charset="-128"/>
              </a:rPr>
              <a:t>9</a:t>
            </a:r>
            <a:r>
              <a:rPr lang="ja-JP" altLang="en-US" sz="1600" dirty="0" smtClean="0">
                <a:latin typeface="Meiryo UI" panose="020B0604030504040204" pitchFamily="50" charset="-128"/>
                <a:ea typeface="Meiryo UI" panose="020B0604030504040204" pitchFamily="50" charset="-128"/>
              </a:rPr>
              <a:t>～</a:t>
            </a:r>
            <a:r>
              <a:rPr lang="en-US" altLang="ja-JP" sz="1600" dirty="0" smtClean="0">
                <a:latin typeface="Meiryo UI" panose="020B0604030504040204" pitchFamily="50" charset="-128"/>
                <a:ea typeface="Meiryo UI" panose="020B0604030504040204" pitchFamily="50" charset="-128"/>
              </a:rPr>
              <a:t>10</a:t>
            </a:r>
            <a:r>
              <a:rPr lang="ja-JP" altLang="en-US" sz="1600" dirty="0" smtClean="0">
                <a:latin typeface="Meiryo UI" panose="020B0604030504040204" pitchFamily="50" charset="-128"/>
                <a:ea typeface="Meiryo UI" panose="020B0604030504040204" pitchFamily="50" charset="-128"/>
              </a:rPr>
              <a:t>月</a:t>
            </a:r>
          </a:p>
          <a:p>
            <a:pPr marL="0" indent="0">
              <a:buNone/>
            </a:pPr>
            <a:r>
              <a:rPr lang="ja-JP" altLang="en-US" sz="1600" dirty="0" smtClean="0">
                <a:latin typeface="Meiryo UI" panose="020B0604030504040204" pitchFamily="50" charset="-128"/>
                <a:ea typeface="Meiryo UI" panose="020B0604030504040204" pitchFamily="50" charset="-128"/>
              </a:rPr>
              <a:t>■</a:t>
            </a: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調査対象</a:t>
            </a:r>
          </a:p>
          <a:p>
            <a:pPr marL="0" indent="0">
              <a:buNone/>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各所属（地域機関分を含む）が所掌する事務において保有している以下のデータ</a:t>
            </a:r>
          </a:p>
          <a:p>
            <a:pPr marL="0" indent="0">
              <a:buNone/>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○法令等において規定される行政手続から得られるデータ</a:t>
            </a:r>
          </a:p>
          <a:p>
            <a:pPr marL="0" indent="0">
              <a:buNone/>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○統計・アンケート等の結果　　</a:t>
            </a:r>
          </a:p>
          <a:p>
            <a:pPr marL="0" indent="0">
              <a:buNone/>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○検査・測定・発生状況等調査の結果</a:t>
            </a:r>
          </a:p>
          <a:p>
            <a:pPr marL="0" indent="0">
              <a:buNone/>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○関連のある施設・窓口・イベント・支援制度等の一覧・台帳</a:t>
            </a:r>
          </a:p>
          <a:p>
            <a:pPr marL="0" indent="0">
              <a:buNone/>
            </a:pPr>
            <a:r>
              <a:rPr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■主な調査項目</a:t>
            </a:r>
          </a:p>
          <a:p>
            <a:pPr marL="0" indent="0">
              <a:buNone/>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・データの公開状況（オープンデータ・公開・非公開の別、ファイル形式、更新頻度）</a:t>
            </a:r>
          </a:p>
          <a:p>
            <a:pPr marL="0" indent="0">
              <a:buNone/>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　　・オープンデータ化未対応・非公開の理由</a:t>
            </a:r>
          </a:p>
          <a:p>
            <a:pPr marL="0" indent="0">
              <a:buNone/>
            </a:pPr>
            <a:r>
              <a:rPr lang="ja-JP" altLang="en-US" sz="1600" dirty="0" smtClean="0">
                <a:latin typeface="Meiryo UI" panose="020B0604030504040204" pitchFamily="50" charset="-128"/>
                <a:ea typeface="Meiryo UI" panose="020B0604030504040204" pitchFamily="50" charset="-128"/>
              </a:rPr>
              <a:t>■</a:t>
            </a:r>
            <a:r>
              <a:rPr lang="ja-JP" altLang="en-US" sz="1600" b="1" dirty="0" smtClean="0">
                <a:latin typeface="Meiryo UI" panose="020B0604030504040204" pitchFamily="50" charset="-128"/>
                <a:ea typeface="Meiryo UI" panose="020B0604030504040204" pitchFamily="50" charset="-128"/>
              </a:rPr>
              <a:t>結果共有</a:t>
            </a:r>
            <a:endParaRPr lang="en-US" altLang="ja-JP" sz="1600" b="1" dirty="0" smtClean="0">
              <a:latin typeface="Meiryo UI" panose="020B0604030504040204" pitchFamily="50" charset="-128"/>
              <a:ea typeface="Meiryo UI" panose="020B0604030504040204" pitchFamily="50" charset="-128"/>
            </a:endParaRPr>
          </a:p>
          <a:p>
            <a:pPr marL="0" indent="0">
              <a:buNone/>
            </a:pPr>
            <a:r>
              <a:rPr lang="ja-JP" altLang="en-US" sz="1600" dirty="0" smtClean="0">
                <a:latin typeface="Meiryo UI" panose="020B0604030504040204" pitchFamily="50" charset="-128"/>
                <a:ea typeface="Meiryo UI" panose="020B0604030504040204" pitchFamily="50" charset="-128"/>
              </a:rPr>
              <a:t>　　平成</a:t>
            </a:r>
            <a:r>
              <a:rPr lang="en-US" altLang="ja-JP" sz="1600" dirty="0" smtClean="0">
                <a:latin typeface="Meiryo UI" panose="020B0604030504040204" pitchFamily="50" charset="-128"/>
                <a:ea typeface="Meiryo UI" panose="020B0604030504040204" pitchFamily="50" charset="-128"/>
              </a:rPr>
              <a:t>31</a:t>
            </a:r>
            <a:r>
              <a:rPr lang="ja-JP" altLang="en-US" sz="1600" dirty="0" smtClean="0">
                <a:latin typeface="Meiryo UI" panose="020B0604030504040204" pitchFamily="50" charset="-128"/>
                <a:ea typeface="Meiryo UI" panose="020B0604030504040204" pitchFamily="50" charset="-128"/>
              </a:rPr>
              <a:t>年</a:t>
            </a:r>
            <a:r>
              <a:rPr lang="en-US" altLang="ja-JP" sz="1600" dirty="0" smtClean="0">
                <a:latin typeface="Meiryo UI" panose="020B0604030504040204" pitchFamily="50" charset="-128"/>
                <a:ea typeface="Meiryo UI" panose="020B0604030504040204" pitchFamily="50" charset="-128"/>
              </a:rPr>
              <a:t>3</a:t>
            </a:r>
            <a:r>
              <a:rPr lang="ja-JP" altLang="en-US" sz="1600" dirty="0" smtClean="0">
                <a:latin typeface="Meiryo UI" panose="020B0604030504040204" pitchFamily="50" charset="-128"/>
                <a:ea typeface="Meiryo UI" panose="020B0604030504040204" pitchFamily="50" charset="-128"/>
              </a:rPr>
              <a:t>月にとりまとめ、庁内に向けて通知済。</a:t>
            </a:r>
            <a:endParaRPr lang="ja-JP" altLang="en-US" dirty="0"/>
          </a:p>
        </p:txBody>
      </p:sp>
      <p:sp>
        <p:nvSpPr>
          <p:cNvPr id="2" name="右矢印 1"/>
          <p:cNvSpPr/>
          <p:nvPr/>
        </p:nvSpPr>
        <p:spPr>
          <a:xfrm>
            <a:off x="992560" y="6018835"/>
            <a:ext cx="864096" cy="513001"/>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3" name="テキスト ボックス 2"/>
          <p:cNvSpPr txBox="1"/>
          <p:nvPr/>
        </p:nvSpPr>
        <p:spPr>
          <a:xfrm>
            <a:off x="2072680" y="6075280"/>
            <a:ext cx="6768752" cy="400110"/>
          </a:xfrm>
          <a:prstGeom prst="rect">
            <a:avLst/>
          </a:prstGeom>
          <a:noFill/>
        </p:spPr>
        <p:txBody>
          <a:bodyPr wrap="square" rtlCol="0">
            <a:spAutoFit/>
          </a:bodyPr>
          <a:lstStyle/>
          <a:p>
            <a:r>
              <a:rPr lang="ja-JP" altLang="en-US" sz="2000" u="sng" dirty="0" smtClean="0">
                <a:solidFill>
                  <a:srgbClr val="FF0000"/>
                </a:solidFill>
                <a:latin typeface="Meiryo UI" panose="020B0604030504040204" pitchFamily="50" charset="-128"/>
                <a:ea typeface="Meiryo UI" panose="020B0604030504040204" pitchFamily="50" charset="-128"/>
              </a:rPr>
              <a:t>合理的な理由なく</a:t>
            </a:r>
            <a:r>
              <a:rPr lang="en-US" altLang="ja-JP" sz="2000" u="sng" dirty="0" smtClean="0">
                <a:solidFill>
                  <a:srgbClr val="FF0000"/>
                </a:solidFill>
                <a:latin typeface="Meiryo UI" panose="020B0604030504040204" pitchFamily="50" charset="-128"/>
                <a:ea typeface="Meiryo UI" panose="020B0604030504040204" pitchFamily="50" charset="-128"/>
              </a:rPr>
              <a:t>OD</a:t>
            </a:r>
            <a:r>
              <a:rPr lang="ja-JP" altLang="en-US" sz="2000" u="sng" dirty="0" smtClean="0">
                <a:solidFill>
                  <a:srgbClr val="FF0000"/>
                </a:solidFill>
                <a:latin typeface="Meiryo UI" panose="020B0604030504040204" pitchFamily="50" charset="-128"/>
                <a:ea typeface="Meiryo UI" panose="020B0604030504040204" pitchFamily="50" charset="-128"/>
              </a:rPr>
              <a:t>化していないデータ</a:t>
            </a:r>
            <a:r>
              <a:rPr lang="ja-JP" altLang="en-US" sz="2000" u="sng" dirty="0" smtClean="0">
                <a:latin typeface="Meiryo UI" panose="020B0604030504040204" pitchFamily="50" charset="-128"/>
                <a:ea typeface="Meiryo UI" panose="020B0604030504040204" pitchFamily="50" charset="-128"/>
              </a:rPr>
              <a:t>の公開を目指します。</a:t>
            </a:r>
            <a:endParaRPr kumimoji="1" lang="ja-JP" altLang="en-US" sz="2000"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7216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a:solidFill>
                  <a:srgbClr val="002060"/>
                </a:solidFill>
                <a:latin typeface="Meiryo UI" panose="020B0604030504040204" pitchFamily="50" charset="-128"/>
                <a:ea typeface="Meiryo UI" panose="020B0604030504040204" pitchFamily="50" charset="-128"/>
              </a:rPr>
              <a:t>新潟県内オープンデータ取組状況</a:t>
            </a:r>
            <a:endPar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8" name="図 7"/>
          <p:cNvPicPr>
            <a:picLocks noChangeAspect="1"/>
          </p:cNvPicPr>
          <p:nvPr/>
        </p:nvPicPr>
        <p:blipFill rotWithShape="1">
          <a:blip r:embed="rId4" cstate="email">
            <a:extLst>
              <a:ext uri="{28A0092B-C50C-407E-A947-70E740481C1C}">
                <a14:useLocalDpi xmlns:a14="http://schemas.microsoft.com/office/drawing/2010/main"/>
              </a:ext>
            </a:extLst>
          </a:blip>
          <a:srcRect l="36269" r="-1554" b="53152"/>
          <a:stretch/>
        </p:blipFill>
        <p:spPr>
          <a:xfrm>
            <a:off x="2659213" y="891457"/>
            <a:ext cx="4791090" cy="3731053"/>
          </a:xfrm>
          <a:prstGeom prst="rect">
            <a:avLst/>
          </a:prstGeom>
        </p:spPr>
      </p:pic>
      <p:sp>
        <p:nvSpPr>
          <p:cNvPr id="9" name="タイトル 1"/>
          <p:cNvSpPr txBox="1">
            <a:spLocks/>
          </p:cNvSpPr>
          <p:nvPr/>
        </p:nvSpPr>
        <p:spPr>
          <a:xfrm>
            <a:off x="597059" y="4803381"/>
            <a:ext cx="8915399" cy="1552970"/>
          </a:xfrm>
          <a:prstGeom prst="rect">
            <a:avLst/>
          </a:prstGeom>
          <a:ln w="25400">
            <a:solidFill>
              <a:schemeClr val="tx1"/>
            </a:solidFill>
          </a:ln>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87313" indent="-87313" algn="l">
              <a:lnSpc>
                <a:spcPts val="2400"/>
              </a:lnSpc>
              <a:defRPr/>
            </a:pPr>
            <a:r>
              <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政府</a:t>
            </a:r>
            <a:r>
              <a:rPr lang="en-US" altLang="ja-JP"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CIO</a:t>
            </a:r>
            <a:r>
              <a:rPr lang="ja-JP" altLang="en-US"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ポータル掲載</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r>
              <a:rPr lang="ja-JP" altLang="en-US" sz="16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取組済自治体一覧</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31</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年３月</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日時点）</a:t>
            </a:r>
            <a:endPar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87313" indent="-87313" algn="l">
              <a:lnSpc>
                <a:spcPts val="2400"/>
              </a:lnSpc>
              <a:defRPr/>
            </a:pP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新潟市、長岡市、三条市、新発田市、十日町市、見附市、糸魚川市、上越市</a:t>
            </a:r>
            <a:endPar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87313" indent="-87313" algn="l">
              <a:lnSpc>
                <a:spcPts val="2400"/>
              </a:lnSpc>
              <a:defRPr/>
            </a:pPr>
            <a:r>
              <a:rPr lang="en-US" altLang="ja-JP"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政府</a:t>
            </a:r>
            <a:r>
              <a:rPr lang="en-US" altLang="ja-JP"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CIO</a:t>
            </a:r>
            <a:r>
              <a:rPr lang="ja-JP" altLang="en-US"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ポータル未掲載　オープンデータ取組済自治体</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31</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年３月</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日以降反映） </a:t>
            </a:r>
            <a:r>
              <a:rPr lang="ja-JP" altLang="en-US" sz="16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87313" indent="-87313" algn="l">
              <a:lnSpc>
                <a:spcPts val="2400"/>
              </a:lnSpc>
              <a:defRPr/>
            </a:pP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妙高市、燕市（平成</a:t>
            </a:r>
            <a:r>
              <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31</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9</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日オープンデータ化支援研修受講）</a:t>
            </a:r>
            <a:endPar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p:cNvSpPr txBox="1"/>
          <p:nvPr/>
        </p:nvSpPr>
        <p:spPr bwMode="auto">
          <a:xfrm>
            <a:off x="6833181" y="1024105"/>
            <a:ext cx="2654300" cy="461633"/>
          </a:xfrm>
          <a:prstGeom prst="rect">
            <a:avLst/>
          </a:prstGeom>
          <a:noFill/>
          <a:ln w="9525" algn="ctr">
            <a:noFill/>
            <a:miter lim="800000"/>
            <a:headEnd/>
            <a:tailEnd/>
          </a:ln>
          <a:effectLst/>
        </p:spPr>
        <p:txBody>
          <a:bodyPr wrap="square" lIns="91406" tIns="45704" rIns="91406" bIns="45704" rtlCol="0">
            <a:spAutoFit/>
          </a:bodyPr>
          <a:lstStyle/>
          <a:p>
            <a:pPr algn="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政府</a:t>
            </a: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CIO</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ポータル</a:t>
            </a:r>
            <a:endPar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endParaRPr>
          </a:p>
          <a:p>
            <a:pPr algn="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31</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年３月</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11</a:t>
            </a: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日</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時点</a:t>
            </a:r>
            <a:endParaRPr kumimoji="1" lang="ja-JP" altLang="en-US"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ボックス 4"/>
          <p:cNvSpPr txBox="1"/>
          <p:nvPr/>
        </p:nvSpPr>
        <p:spPr>
          <a:xfrm>
            <a:off x="1138078" y="1930190"/>
            <a:ext cx="7833360" cy="1569660"/>
          </a:xfrm>
          <a:prstGeom prst="rect">
            <a:avLst/>
          </a:prstGeom>
          <a:solidFill>
            <a:schemeClr val="accent6">
              <a:lumMod val="60000"/>
              <a:lumOff val="40000"/>
              <a:alpha val="79000"/>
            </a:schemeClr>
          </a:solidFill>
        </p:spPr>
        <p:txBody>
          <a:bodyPr wrap="square" rtlCol="0" anchor="t">
            <a:spAutoFit/>
          </a:bodyPr>
          <a:lstStyle/>
          <a:p>
            <a:pPr algn="ctr"/>
            <a:r>
              <a:rPr lang="ja-JP" altLang="en-US" sz="4800" dirty="0" smtClean="0">
                <a:latin typeface="メイリオ" panose="020B0604030504040204" pitchFamily="50" charset="-128"/>
                <a:ea typeface="メイリオ" panose="020B0604030504040204" pitchFamily="50" charset="-128"/>
              </a:rPr>
              <a:t>令和元年</a:t>
            </a:r>
            <a:r>
              <a:rPr lang="en-US" altLang="ja-JP" sz="4800" dirty="0" smtClean="0">
                <a:latin typeface="メイリオ" panose="020B0604030504040204" pitchFamily="50" charset="-128"/>
                <a:ea typeface="メイリオ" panose="020B0604030504040204" pitchFamily="50" charset="-128"/>
              </a:rPr>
              <a:t>6</a:t>
            </a:r>
            <a:r>
              <a:rPr lang="ja-JP" altLang="en-US" sz="4800" dirty="0" smtClean="0">
                <a:latin typeface="メイリオ" panose="020B0604030504040204" pitchFamily="50" charset="-128"/>
                <a:ea typeface="メイリオ" panose="020B0604030504040204" pitchFamily="50" charset="-128"/>
              </a:rPr>
              <a:t>月</a:t>
            </a:r>
            <a:r>
              <a:rPr lang="ja-JP" altLang="en-US" sz="4800" dirty="0">
                <a:latin typeface="メイリオ" panose="020B0604030504040204" pitchFamily="50" charset="-128"/>
                <a:ea typeface="メイリオ" panose="020B0604030504040204" pitchFamily="50" charset="-128"/>
              </a:rPr>
              <a:t>現在</a:t>
            </a:r>
          </a:p>
          <a:p>
            <a:pPr algn="ctr"/>
            <a:r>
              <a:rPr lang="en-US" altLang="ja-JP" sz="4800" dirty="0" smtClean="0">
                <a:latin typeface="メイリオ" panose="020B0604030504040204" pitchFamily="50" charset="-128"/>
                <a:ea typeface="メイリオ" panose="020B0604030504040204" pitchFamily="50" charset="-128"/>
              </a:rPr>
              <a:t>10</a:t>
            </a:r>
            <a:r>
              <a:rPr lang="ja-JP" altLang="en-US" sz="4800" dirty="0" smtClean="0">
                <a:latin typeface="メイリオ" panose="020B0604030504040204" pitchFamily="50" charset="-128"/>
                <a:ea typeface="メイリオ" panose="020B0604030504040204" pitchFamily="50" charset="-128"/>
              </a:rPr>
              <a:t>／</a:t>
            </a:r>
            <a:r>
              <a:rPr lang="en-US" altLang="ja-JP" sz="4800" dirty="0">
                <a:latin typeface="メイリオ" panose="020B0604030504040204" pitchFamily="50" charset="-128"/>
                <a:ea typeface="メイリオ" panose="020B0604030504040204" pitchFamily="50" charset="-128"/>
              </a:rPr>
              <a:t>30</a:t>
            </a:r>
            <a:r>
              <a:rPr lang="ja-JP" altLang="en-US" sz="4800" dirty="0" smtClean="0">
                <a:latin typeface="メイリオ" panose="020B0604030504040204" pitchFamily="50" charset="-128"/>
                <a:ea typeface="メイリオ" panose="020B0604030504040204" pitchFamily="50" charset="-128"/>
              </a:rPr>
              <a:t>市町村</a:t>
            </a:r>
            <a:endParaRPr lang="ja-JP" altLang="en-US" sz="4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7721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572080" y="3045690"/>
            <a:ext cx="4596944" cy="192794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572080" y="1096384"/>
            <a:ext cx="8915401" cy="164141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smtClean="0">
                <a:solidFill>
                  <a:srgbClr val="002060"/>
                </a:solidFill>
                <a:latin typeface="Meiryo UI" panose="020B0604030504040204" pitchFamily="50" charset="-128"/>
                <a:ea typeface="Meiryo UI" panose="020B0604030504040204" pitchFamily="50" charset="-128"/>
              </a:rPr>
              <a:t>市町村向け研修開催</a:t>
            </a:r>
            <a:endParaRPr lang="ja-JP" altLang="en-US" sz="2800" b="1" dirty="0">
              <a:solidFill>
                <a:srgbClr val="002060"/>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572080" y="1414360"/>
            <a:ext cx="7261240" cy="1323439"/>
          </a:xfrm>
          <a:prstGeom prst="rect">
            <a:avLst/>
          </a:prstGeom>
          <a:noFill/>
        </p:spPr>
        <p:txBody>
          <a:bodyPr wrap="square" rtlCol="0">
            <a:spAutoFit/>
          </a:bodyPr>
          <a:lstStyle/>
          <a:p>
            <a:r>
              <a:rPr kumimoji="1" lang="ja-JP" altLang="en-US" sz="2000" dirty="0" smtClean="0">
                <a:latin typeface="Meiryo UI" panose="020B0604030504040204" pitchFamily="50" charset="-128"/>
                <a:ea typeface="Meiryo UI" panose="020B0604030504040204" pitchFamily="50" charset="-128"/>
              </a:rPr>
              <a:t>主催：信越総合通信局、新潟県</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日時：平成</a:t>
            </a:r>
            <a:r>
              <a:rPr kumimoji="1" lang="en-US" altLang="ja-JP" sz="2000" dirty="0" smtClean="0">
                <a:latin typeface="Meiryo UI" panose="020B0604030504040204" pitchFamily="50" charset="-128"/>
                <a:ea typeface="Meiryo UI" panose="020B0604030504040204" pitchFamily="50" charset="-128"/>
              </a:rPr>
              <a:t>30</a:t>
            </a:r>
            <a:r>
              <a:rPr kumimoji="1" lang="ja-JP" altLang="en-US" sz="2000" dirty="0" smtClean="0">
                <a:latin typeface="Meiryo UI" panose="020B0604030504040204" pitchFamily="50" charset="-128"/>
                <a:ea typeface="Meiryo UI" panose="020B0604030504040204" pitchFamily="50" charset="-128"/>
              </a:rPr>
              <a:t>年</a:t>
            </a:r>
            <a:r>
              <a:rPr kumimoji="1" lang="en-US" altLang="ja-JP" sz="2000" dirty="0" smtClean="0">
                <a:latin typeface="Meiryo UI" panose="020B0604030504040204" pitchFamily="50" charset="-128"/>
                <a:ea typeface="Meiryo UI" panose="020B0604030504040204" pitchFamily="50" charset="-128"/>
              </a:rPr>
              <a:t>11</a:t>
            </a:r>
            <a:r>
              <a:rPr kumimoji="1" lang="ja-JP" altLang="en-US" sz="2000" dirty="0" smtClean="0">
                <a:latin typeface="Meiryo UI" panose="020B0604030504040204" pitchFamily="50" charset="-128"/>
                <a:ea typeface="Meiryo UI" panose="020B0604030504040204" pitchFamily="50" charset="-128"/>
              </a:rPr>
              <a:t>月</a:t>
            </a:r>
            <a:r>
              <a:rPr kumimoji="1" lang="en-US" altLang="ja-JP" sz="2000" dirty="0" smtClean="0">
                <a:latin typeface="Meiryo UI" panose="020B0604030504040204" pitchFamily="50" charset="-128"/>
                <a:ea typeface="Meiryo UI" panose="020B0604030504040204" pitchFamily="50" charset="-128"/>
              </a:rPr>
              <a:t>28</a:t>
            </a:r>
            <a:r>
              <a:rPr kumimoji="1" lang="ja-JP" altLang="en-US" sz="2000" dirty="0" smtClean="0">
                <a:latin typeface="Meiryo UI" panose="020B0604030504040204" pitchFamily="50" charset="-128"/>
                <a:ea typeface="Meiryo UI" panose="020B0604030504040204" pitchFamily="50" charset="-128"/>
              </a:rPr>
              <a:t>日</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対象：</a:t>
            </a:r>
            <a:r>
              <a:rPr kumimoji="1" lang="en-US" altLang="ja-JP" sz="2000" dirty="0" smtClean="0">
                <a:latin typeface="Meiryo UI" panose="020B0604030504040204" pitchFamily="50" charset="-128"/>
                <a:ea typeface="Meiryo UI" panose="020B0604030504040204" pitchFamily="50" charset="-128"/>
              </a:rPr>
              <a:t>14</a:t>
            </a:r>
            <a:r>
              <a:rPr kumimoji="1" lang="ja-JP" altLang="en-US" sz="2000" dirty="0" smtClean="0">
                <a:latin typeface="Meiryo UI" panose="020B0604030504040204" pitchFamily="50" charset="-128"/>
                <a:ea typeface="Meiryo UI" panose="020B0604030504040204" pitchFamily="50" charset="-128"/>
              </a:rPr>
              <a:t>団体</a:t>
            </a:r>
            <a:endParaRPr kumimoji="1" lang="en-US" altLang="ja-JP" sz="2000" dirty="0" smtClean="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概要</a:t>
            </a:r>
            <a:r>
              <a:rPr lang="ja-JP" altLang="en-US" sz="2000" dirty="0" smtClean="0">
                <a:latin typeface="Meiryo UI" panose="020B0604030504040204" pitchFamily="50" charset="-128"/>
                <a:ea typeface="Meiryo UI" panose="020B0604030504040204" pitchFamily="50" charset="-128"/>
              </a:rPr>
              <a:t>：地域でオープンデータを推進する人材を育成</a:t>
            </a:r>
            <a:endParaRPr kumimoji="1" lang="ja-JP" altLang="en-US" sz="2000" dirty="0">
              <a:latin typeface="Meiryo UI" panose="020B0604030504040204" pitchFamily="50" charset="-128"/>
              <a:ea typeface="Meiryo UI" panose="020B0604030504040204" pitchFamily="50" charset="-128"/>
            </a:endParaRPr>
          </a:p>
        </p:txBody>
      </p:sp>
      <p:sp>
        <p:nvSpPr>
          <p:cNvPr id="6" name="角丸四角形 5"/>
          <p:cNvSpPr/>
          <p:nvPr/>
        </p:nvSpPr>
        <p:spPr bwMode="auto">
          <a:xfrm>
            <a:off x="577170" y="917402"/>
            <a:ext cx="3943784" cy="491300"/>
          </a:xfrm>
          <a:prstGeom prst="roundRect">
            <a:avLst/>
          </a:prstGeom>
          <a:solidFill>
            <a:srgbClr val="F6862A"/>
          </a:solidFill>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wrap="none" anchor="ctr" anchorCtr="0"/>
          <a:lstStyle/>
          <a:p>
            <a:pPr latinLnBrk="1">
              <a:lnSpc>
                <a:spcPct val="150000"/>
              </a:lnSpc>
              <a:defRPr/>
            </a:pP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オープンデータリーダー育成研修</a:t>
            </a:r>
            <a:endPar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8" name="テキスト ボックス 7"/>
          <p:cNvSpPr txBox="1"/>
          <p:nvPr/>
        </p:nvSpPr>
        <p:spPr>
          <a:xfrm>
            <a:off x="572080" y="3342420"/>
            <a:ext cx="4596944" cy="1631216"/>
          </a:xfrm>
          <a:prstGeom prst="rect">
            <a:avLst/>
          </a:prstGeom>
          <a:noFill/>
        </p:spPr>
        <p:txBody>
          <a:bodyPr wrap="square" rtlCol="0">
            <a:spAutoFit/>
          </a:bodyPr>
          <a:lstStyle/>
          <a:p>
            <a:r>
              <a:rPr kumimoji="1" lang="ja-JP" altLang="en-US" sz="2000" dirty="0" smtClean="0">
                <a:latin typeface="Meiryo UI" panose="020B0604030504040204" pitchFamily="50" charset="-128"/>
                <a:ea typeface="Meiryo UI" panose="020B0604030504040204" pitchFamily="50" charset="-128"/>
              </a:rPr>
              <a:t>主催：信越総合通信局、新潟県</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日時：平成</a:t>
            </a:r>
            <a:r>
              <a:rPr kumimoji="1" lang="en-US" altLang="ja-JP" sz="2000" dirty="0" smtClean="0">
                <a:latin typeface="Meiryo UI" panose="020B0604030504040204" pitchFamily="50" charset="-128"/>
                <a:ea typeface="Meiryo UI" panose="020B0604030504040204" pitchFamily="50" charset="-128"/>
              </a:rPr>
              <a:t>31</a:t>
            </a:r>
            <a:r>
              <a:rPr kumimoji="1" lang="ja-JP" altLang="en-US" sz="2000" dirty="0" smtClean="0">
                <a:latin typeface="Meiryo UI" panose="020B0604030504040204" pitchFamily="50" charset="-128"/>
                <a:ea typeface="Meiryo UI" panose="020B0604030504040204" pitchFamily="50" charset="-128"/>
              </a:rPr>
              <a:t>年</a:t>
            </a:r>
            <a:r>
              <a:rPr kumimoji="1" lang="en-US" altLang="ja-JP" sz="2000" dirty="0" smtClean="0">
                <a:latin typeface="Meiryo UI" panose="020B0604030504040204" pitchFamily="50" charset="-128"/>
                <a:ea typeface="Meiryo UI" panose="020B0604030504040204" pitchFamily="50" charset="-128"/>
              </a:rPr>
              <a:t>1</a:t>
            </a:r>
            <a:r>
              <a:rPr kumimoji="1" lang="ja-JP" altLang="en-US" sz="2000" dirty="0" smtClean="0">
                <a:latin typeface="Meiryo UI" panose="020B0604030504040204" pitchFamily="50" charset="-128"/>
                <a:ea typeface="Meiryo UI" panose="020B0604030504040204" pitchFamily="50" charset="-128"/>
              </a:rPr>
              <a:t>月</a:t>
            </a:r>
            <a:r>
              <a:rPr kumimoji="1" lang="en-US" altLang="ja-JP" sz="2000" dirty="0" smtClean="0">
                <a:latin typeface="Meiryo UI" panose="020B0604030504040204" pitchFamily="50" charset="-128"/>
                <a:ea typeface="Meiryo UI" panose="020B0604030504040204" pitchFamily="50" charset="-128"/>
              </a:rPr>
              <a:t>9</a:t>
            </a:r>
            <a:r>
              <a:rPr kumimoji="1" lang="ja-JP" altLang="en-US" sz="2000" dirty="0" smtClean="0">
                <a:latin typeface="Meiryo UI" panose="020B0604030504040204" pitchFamily="50" charset="-128"/>
                <a:ea typeface="Meiryo UI" panose="020B0604030504040204" pitchFamily="50" charset="-128"/>
              </a:rPr>
              <a:t>日</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対象：燕市</a:t>
            </a:r>
            <a:endParaRPr kumimoji="1" lang="en-US" altLang="ja-JP" sz="2000" dirty="0" smtClean="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概要</a:t>
            </a:r>
            <a:r>
              <a:rPr lang="ja-JP" altLang="en-US" sz="2000" dirty="0" smtClean="0">
                <a:latin typeface="Meiryo UI" panose="020B0604030504040204" pitchFamily="50" charset="-128"/>
                <a:ea typeface="Meiryo UI" panose="020B0604030504040204" pitchFamily="50" charset="-128"/>
              </a:rPr>
              <a:t>：意識が高い団体において、オープンデータ化を支援する庁内研修を実施　　</a:t>
            </a:r>
            <a:endParaRPr kumimoji="1" lang="ja-JP" altLang="en-US" sz="2000" dirty="0">
              <a:latin typeface="Meiryo UI" panose="020B0604030504040204" pitchFamily="50" charset="-128"/>
              <a:ea typeface="Meiryo UI" panose="020B0604030504040204" pitchFamily="50" charset="-128"/>
            </a:endParaRPr>
          </a:p>
        </p:txBody>
      </p:sp>
      <p:sp>
        <p:nvSpPr>
          <p:cNvPr id="11" name="正方形/長方形 10"/>
          <p:cNvSpPr/>
          <p:nvPr/>
        </p:nvSpPr>
        <p:spPr>
          <a:xfrm>
            <a:off x="573948" y="5254332"/>
            <a:ext cx="8913532" cy="10549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12"/>
          <p:cNvSpPr/>
          <p:nvPr/>
        </p:nvSpPr>
        <p:spPr bwMode="auto">
          <a:xfrm>
            <a:off x="573949" y="2830332"/>
            <a:ext cx="3947004" cy="491300"/>
          </a:xfrm>
          <a:prstGeom prst="roundRect">
            <a:avLst/>
          </a:prstGeom>
          <a:solidFill>
            <a:srgbClr val="F6862A"/>
          </a:solidFill>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wrap="none" anchor="ctr" anchorCtr="0"/>
          <a:lstStyle/>
          <a:p>
            <a:pPr latinLnBrk="1">
              <a:lnSpc>
                <a:spcPct val="150000"/>
              </a:lnSpc>
              <a:defRPr/>
            </a:pP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オープンデータ化支援研修</a:t>
            </a:r>
            <a:endPar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6" name="テキスト ボックス 15"/>
          <p:cNvSpPr txBox="1"/>
          <p:nvPr/>
        </p:nvSpPr>
        <p:spPr>
          <a:xfrm>
            <a:off x="5448300" y="3342420"/>
            <a:ext cx="4039180" cy="1323439"/>
          </a:xfrm>
          <a:prstGeom prst="rect">
            <a:avLst/>
          </a:prstGeom>
          <a:noFill/>
        </p:spPr>
        <p:txBody>
          <a:bodyPr wrap="square" rtlCol="0">
            <a:spAutoFit/>
          </a:bodyPr>
          <a:lstStyle/>
          <a:p>
            <a:r>
              <a:rPr kumimoji="1" lang="ja-JP" altLang="en-US" sz="2000" dirty="0" smtClean="0">
                <a:latin typeface="Meiryo UI" panose="020B0604030504040204" pitchFamily="50" charset="-128"/>
                <a:ea typeface="Meiryo UI" panose="020B0604030504040204" pitchFamily="50" charset="-128"/>
              </a:rPr>
              <a:t>主催：新潟県</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日時：平成</a:t>
            </a:r>
            <a:r>
              <a:rPr kumimoji="1" lang="en-US" altLang="ja-JP" sz="2000" dirty="0" smtClean="0">
                <a:latin typeface="Meiryo UI" panose="020B0604030504040204" pitchFamily="50" charset="-128"/>
                <a:ea typeface="Meiryo UI" panose="020B0604030504040204" pitchFamily="50" charset="-128"/>
              </a:rPr>
              <a:t>31</a:t>
            </a:r>
            <a:r>
              <a:rPr kumimoji="1" lang="ja-JP" altLang="en-US" sz="2000" dirty="0" smtClean="0">
                <a:latin typeface="Meiryo UI" panose="020B0604030504040204" pitchFamily="50" charset="-128"/>
                <a:ea typeface="Meiryo UI" panose="020B0604030504040204" pitchFamily="50" charset="-128"/>
              </a:rPr>
              <a:t>年</a:t>
            </a:r>
            <a:r>
              <a:rPr kumimoji="1" lang="en-US" altLang="ja-JP" sz="2000" dirty="0" smtClean="0">
                <a:latin typeface="Meiryo UI" panose="020B0604030504040204" pitchFamily="50" charset="-128"/>
                <a:ea typeface="Meiryo UI" panose="020B0604030504040204" pitchFamily="50" charset="-128"/>
              </a:rPr>
              <a:t>1</a:t>
            </a:r>
            <a:r>
              <a:rPr kumimoji="1" lang="ja-JP" altLang="en-US" sz="2000" dirty="0" smtClean="0">
                <a:latin typeface="Meiryo UI" panose="020B0604030504040204" pitchFamily="50" charset="-128"/>
                <a:ea typeface="Meiryo UI" panose="020B0604030504040204" pitchFamily="50" charset="-128"/>
              </a:rPr>
              <a:t>月</a:t>
            </a:r>
            <a:r>
              <a:rPr lang="en-US" altLang="ja-JP" sz="2000" dirty="0">
                <a:latin typeface="Meiryo UI" panose="020B0604030504040204" pitchFamily="50" charset="-128"/>
                <a:ea typeface="Meiryo UI" panose="020B0604030504040204" pitchFamily="50" charset="-128"/>
              </a:rPr>
              <a:t>23</a:t>
            </a:r>
            <a:r>
              <a:rPr kumimoji="1" lang="ja-JP" altLang="en-US" sz="2000" dirty="0" smtClean="0">
                <a:latin typeface="Meiryo UI" panose="020B0604030504040204" pitchFamily="50" charset="-128"/>
                <a:ea typeface="Meiryo UI" panose="020B0604030504040204" pitchFamily="50" charset="-128"/>
              </a:rPr>
              <a:t>日</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対象：</a:t>
            </a:r>
            <a:r>
              <a:rPr lang="ja-JP" altLang="en-US" sz="2000" dirty="0">
                <a:latin typeface="Meiryo UI" panose="020B0604030504040204" pitchFamily="50" charset="-128"/>
                <a:ea typeface="Meiryo UI" panose="020B0604030504040204" pitchFamily="50" charset="-128"/>
              </a:rPr>
              <a:t>聖籠町</a:t>
            </a:r>
            <a:r>
              <a:rPr lang="ja-JP" altLang="en-US" sz="2000" dirty="0" smtClean="0">
                <a:latin typeface="Meiryo UI" panose="020B0604030504040204" pitchFamily="50" charset="-128"/>
                <a:ea typeface="Meiryo UI" panose="020B0604030504040204" pitchFamily="50" charset="-128"/>
              </a:rPr>
              <a:t>　</a:t>
            </a:r>
            <a:endParaRPr lang="en-US" altLang="ja-JP" sz="2000" dirty="0" smtClean="0">
              <a:latin typeface="Meiryo UI" panose="020B0604030504040204" pitchFamily="50" charset="-128"/>
              <a:ea typeface="Meiryo UI" panose="020B0604030504040204" pitchFamily="50" charset="-128"/>
            </a:endParaRPr>
          </a:p>
          <a:p>
            <a:r>
              <a:rPr lang="ja-JP" altLang="en-US" sz="2000" dirty="0" smtClean="0">
                <a:latin typeface="Meiryo UI" panose="020B0604030504040204" pitchFamily="50" charset="-128"/>
                <a:ea typeface="Meiryo UI" panose="020B0604030504040204" pitchFamily="50" charset="-128"/>
              </a:rPr>
              <a:t>概要：県単独で追加研修</a:t>
            </a:r>
            <a:endParaRPr kumimoji="1" lang="ja-JP" altLang="en-US" sz="2000" dirty="0">
              <a:latin typeface="Meiryo UI" panose="020B0604030504040204" pitchFamily="50" charset="-128"/>
              <a:ea typeface="Meiryo UI" panose="020B0604030504040204" pitchFamily="50" charset="-128"/>
            </a:endParaRPr>
          </a:p>
        </p:txBody>
      </p:sp>
      <p:sp>
        <p:nvSpPr>
          <p:cNvPr id="12" name="正方形/長方形 11"/>
          <p:cNvSpPr/>
          <p:nvPr/>
        </p:nvSpPr>
        <p:spPr>
          <a:xfrm>
            <a:off x="5390832" y="3070018"/>
            <a:ext cx="4096648" cy="19036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bwMode="auto">
          <a:xfrm>
            <a:off x="5390832" y="2851120"/>
            <a:ext cx="3300802" cy="491300"/>
          </a:xfrm>
          <a:prstGeom prst="roundRect">
            <a:avLst/>
          </a:prstGeom>
          <a:solidFill>
            <a:srgbClr val="00B050"/>
          </a:solidFill>
          <a:ln>
            <a:headEnd type="none" w="sm" len="sm"/>
            <a:tailEnd type="none" w="sm" len="sm"/>
          </a:ln>
        </p:spPr>
        <p:style>
          <a:lnRef idx="2">
            <a:schemeClr val="accent3">
              <a:shade val="50000"/>
            </a:schemeClr>
          </a:lnRef>
          <a:fillRef idx="1">
            <a:schemeClr val="accent3"/>
          </a:fillRef>
          <a:effectRef idx="0">
            <a:schemeClr val="accent3"/>
          </a:effectRef>
          <a:fontRef idx="minor">
            <a:schemeClr val="lt1"/>
          </a:fontRef>
        </p:style>
        <p:txBody>
          <a:bodyPr wrap="none" anchor="ctr" anchorCtr="0"/>
          <a:lstStyle/>
          <a:p>
            <a:pPr latinLnBrk="1">
              <a:lnSpc>
                <a:spcPct val="150000"/>
              </a:lnSpc>
              <a:defRPr/>
            </a:pP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県主催追加開催</a:t>
            </a:r>
            <a:endPar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5" name="角丸四角形 14"/>
          <p:cNvSpPr/>
          <p:nvPr/>
        </p:nvSpPr>
        <p:spPr bwMode="auto">
          <a:xfrm>
            <a:off x="573949" y="5188994"/>
            <a:ext cx="3947004" cy="491300"/>
          </a:xfrm>
          <a:prstGeom prst="roundRect">
            <a:avLst/>
          </a:prstGeom>
          <a:solidFill>
            <a:srgbClr val="00B050"/>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wrap="none" anchor="ctr" anchorCtr="0"/>
          <a:lstStyle/>
          <a:p>
            <a:pPr latinLnBrk="1">
              <a:lnSpc>
                <a:spcPct val="150000"/>
              </a:lnSpc>
              <a:defRPr/>
            </a:pP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今後の研修予定</a:t>
            </a:r>
            <a:endPar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17" name="テキスト ボックス 16"/>
          <p:cNvSpPr txBox="1"/>
          <p:nvPr/>
        </p:nvSpPr>
        <p:spPr>
          <a:xfrm>
            <a:off x="592750" y="5753774"/>
            <a:ext cx="8894730" cy="400110"/>
          </a:xfrm>
          <a:prstGeom prst="rect">
            <a:avLst/>
          </a:prstGeom>
          <a:noFill/>
        </p:spPr>
        <p:txBody>
          <a:bodyPr wrap="square" rtlCol="0">
            <a:spAutoFit/>
          </a:bodyPr>
          <a:lstStyle/>
          <a:p>
            <a:r>
              <a:rPr lang="ja-JP" altLang="en-US" sz="2000" dirty="0" smtClean="0">
                <a:latin typeface="Meiryo UI" panose="020B0604030504040204" pitchFamily="50" charset="-128"/>
                <a:ea typeface="Meiryo UI" panose="020B0604030504040204" pitchFamily="50" charset="-128"/>
              </a:rPr>
              <a:t>令和元年秋頃に、県内の</a:t>
            </a:r>
            <a:r>
              <a:rPr lang="en-US" altLang="ja-JP" sz="2000" dirty="0" smtClean="0">
                <a:latin typeface="Meiryo UI" panose="020B0604030504040204" pitchFamily="50" charset="-128"/>
                <a:ea typeface="Meiryo UI" panose="020B0604030504040204" pitchFamily="50" charset="-128"/>
              </a:rPr>
              <a:t>OD</a:t>
            </a:r>
            <a:r>
              <a:rPr lang="ja-JP" altLang="en-US" sz="2000" dirty="0" smtClean="0">
                <a:latin typeface="Meiryo UI" panose="020B0604030504040204" pitchFamily="50" charset="-128"/>
                <a:ea typeface="Meiryo UI" panose="020B0604030504040204" pitchFamily="50" charset="-128"/>
              </a:rPr>
              <a:t>未取組み団体に対して県主催の研修を開催予定。</a:t>
            </a:r>
            <a:endParaRPr lang="en-US" altLang="ja-JP" sz="20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92195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kumimoji="1"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新潟県の今後の取組み</a:t>
            </a:r>
            <a:endParaRPr kumimoji="1"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角丸四角形 10"/>
          <p:cNvSpPr/>
          <p:nvPr/>
        </p:nvSpPr>
        <p:spPr bwMode="auto">
          <a:xfrm>
            <a:off x="570465" y="961388"/>
            <a:ext cx="8910312" cy="700377"/>
          </a:xfrm>
          <a:prstGeom prst="round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wrap="none" anchor="ctr" anchorCtr="0"/>
          <a:lstStyle/>
          <a:p>
            <a:pPr latinLnBrk="1">
              <a:lnSpc>
                <a:spcPct val="150000"/>
              </a:lnSpc>
              <a:defRPr/>
            </a:pPr>
            <a:r>
              <a:rPr kumimoji="0" lang="ja-JP" altLang="en-US" sz="2800" b="1" dirty="0" smtClean="0">
                <a:latin typeface="Meiryo UI" panose="020B0604030504040204" pitchFamily="50" charset="-128"/>
                <a:ea typeface="Meiryo UI" panose="020B0604030504040204" pitchFamily="50" charset="-128"/>
                <a:cs typeface="メイリオ" panose="020B0604030504040204" pitchFamily="50" charset="-128"/>
              </a:rPr>
              <a:t>オープンデータの推進</a:t>
            </a:r>
            <a:endParaRPr kumimoji="0" lang="ja-JP" altLang="en-US" sz="2800" b="1"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2" name="正方形/長方形 1"/>
          <p:cNvSpPr/>
          <p:nvPr/>
        </p:nvSpPr>
        <p:spPr>
          <a:xfrm>
            <a:off x="570465" y="1889687"/>
            <a:ext cx="8844387" cy="1569660"/>
          </a:xfrm>
          <a:prstGeom prst="rect">
            <a:avLst/>
          </a:prstGeom>
        </p:spPr>
        <p:txBody>
          <a:bodyPr wrap="square">
            <a:spAutoFit/>
          </a:bodyPr>
          <a:lstStyle/>
          <a:p>
            <a:pPr marL="514350" indent="-514350" latinLnBrk="1">
              <a:buFont typeface="Wingdings" panose="05000000000000000000" pitchFamily="2" charset="2"/>
              <a:buChar char="l"/>
            </a:pPr>
            <a:r>
              <a:rPr kumimoji="0" lang="ja-JP" altLang="en-US" sz="2400" dirty="0" smtClean="0">
                <a:latin typeface="メイリオ" panose="020B0604030504040204" pitchFamily="50" charset="-128"/>
                <a:ea typeface="メイリオ" panose="020B0604030504040204" pitchFamily="50" charset="-128"/>
                <a:cs typeface="Meiryo UI" pitchFamily="50" charset="-128"/>
              </a:rPr>
              <a:t>マニュアルの整備</a:t>
            </a:r>
            <a:endParaRPr kumimoji="0" lang="en-US" altLang="ja-JP" sz="2400" dirty="0" smtClean="0">
              <a:latin typeface="メイリオ" panose="020B0604030504040204" pitchFamily="50" charset="-128"/>
              <a:ea typeface="メイリオ" panose="020B0604030504040204" pitchFamily="50" charset="-128"/>
              <a:cs typeface="Meiryo UI" pitchFamily="50" charset="-128"/>
            </a:endParaRPr>
          </a:p>
          <a:p>
            <a:pPr marL="514350" indent="-514350" latinLnBrk="1">
              <a:buFont typeface="Wingdings" panose="05000000000000000000" pitchFamily="2" charset="2"/>
              <a:buChar char="l"/>
            </a:pPr>
            <a:r>
              <a:rPr kumimoji="0" lang="ja-JP" altLang="en-US" sz="2400" dirty="0">
                <a:latin typeface="メイリオ" panose="020B0604030504040204" pitchFamily="50" charset="-128"/>
                <a:ea typeface="メイリオ" panose="020B0604030504040204" pitchFamily="50" charset="-128"/>
                <a:cs typeface="Meiryo UI" pitchFamily="50" charset="-128"/>
              </a:rPr>
              <a:t>庁内人材の育成</a:t>
            </a:r>
            <a:endParaRPr kumimoji="0" lang="en-US" altLang="ja-JP" sz="2400" dirty="0" smtClean="0">
              <a:latin typeface="メイリオ" panose="020B0604030504040204" pitchFamily="50" charset="-128"/>
              <a:ea typeface="メイリオ" panose="020B0604030504040204" pitchFamily="50" charset="-128"/>
              <a:cs typeface="Meiryo UI" pitchFamily="50" charset="-128"/>
            </a:endParaRPr>
          </a:p>
          <a:p>
            <a:pPr marL="514350" indent="-514350" latinLnBrk="1">
              <a:buFont typeface="Wingdings" panose="05000000000000000000" pitchFamily="2" charset="2"/>
              <a:buChar char="l"/>
            </a:pPr>
            <a:r>
              <a:rPr kumimoji="0" lang="ja-JP" altLang="en-US" sz="2400" dirty="0" smtClean="0">
                <a:latin typeface="メイリオ" panose="020B0604030504040204" pitchFamily="50" charset="-128"/>
                <a:ea typeface="メイリオ" panose="020B0604030504040204" pitchFamily="50" charset="-128"/>
                <a:cs typeface="Meiryo UI" pitchFamily="50" charset="-128"/>
              </a:rPr>
              <a:t>データ分類</a:t>
            </a:r>
            <a:r>
              <a:rPr kumimoji="0" lang="ja-JP" altLang="en-US" sz="2400" dirty="0">
                <a:latin typeface="メイリオ" panose="020B0604030504040204" pitchFamily="50" charset="-128"/>
                <a:ea typeface="メイリオ" panose="020B0604030504040204" pitchFamily="50" charset="-128"/>
                <a:cs typeface="Meiryo UI" pitchFamily="50" charset="-128"/>
              </a:rPr>
              <a:t>方法</a:t>
            </a:r>
            <a:r>
              <a:rPr kumimoji="0" lang="ja-JP" altLang="en-US" sz="2400" dirty="0" smtClean="0">
                <a:latin typeface="メイリオ" panose="020B0604030504040204" pitchFamily="50" charset="-128"/>
                <a:ea typeface="メイリオ" panose="020B0604030504040204" pitchFamily="50" charset="-128"/>
                <a:cs typeface="Meiryo UI" pitchFamily="50" charset="-128"/>
              </a:rPr>
              <a:t>の見直し</a:t>
            </a:r>
            <a:endParaRPr kumimoji="0" lang="en-US" altLang="ja-JP" sz="2400" dirty="0" smtClean="0">
              <a:latin typeface="メイリオ" panose="020B0604030504040204" pitchFamily="50" charset="-128"/>
              <a:ea typeface="メイリオ" panose="020B0604030504040204" pitchFamily="50" charset="-128"/>
              <a:cs typeface="Meiryo UI" pitchFamily="50" charset="-128"/>
            </a:endParaRPr>
          </a:p>
          <a:p>
            <a:pPr marL="514350" indent="-514350" latinLnBrk="1">
              <a:buFont typeface="Wingdings" panose="05000000000000000000" pitchFamily="2" charset="2"/>
              <a:buChar char="l"/>
            </a:pPr>
            <a:r>
              <a:rPr kumimoji="0" lang="ja-JP" altLang="en-US" sz="2400" dirty="0">
                <a:latin typeface="メイリオ" panose="020B0604030504040204" pitchFamily="50" charset="-128"/>
                <a:ea typeface="メイリオ" panose="020B0604030504040204" pitchFamily="50" charset="-128"/>
                <a:cs typeface="Meiryo UI" pitchFamily="50" charset="-128"/>
              </a:rPr>
              <a:t>データ</a:t>
            </a:r>
            <a:r>
              <a:rPr kumimoji="0" lang="ja-JP" altLang="en-US" sz="2400" dirty="0" smtClean="0">
                <a:latin typeface="メイリオ" panose="020B0604030504040204" pitchFamily="50" charset="-128"/>
                <a:ea typeface="メイリオ" panose="020B0604030504040204" pitchFamily="50" charset="-128"/>
                <a:cs typeface="Meiryo UI" pitchFamily="50" charset="-128"/>
              </a:rPr>
              <a:t>の</a:t>
            </a:r>
            <a:r>
              <a:rPr kumimoji="0" lang="ja-JP" altLang="en-US" sz="2400" dirty="0">
                <a:latin typeface="メイリオ" panose="020B0604030504040204" pitchFamily="50" charset="-128"/>
                <a:ea typeface="メイリオ" panose="020B0604030504040204" pitchFamily="50" charset="-128"/>
                <a:cs typeface="Meiryo UI" pitchFamily="50" charset="-128"/>
              </a:rPr>
              <a:t>充実</a:t>
            </a:r>
            <a:endParaRPr kumimoji="0" lang="en-US" altLang="ja-JP" sz="2400" dirty="0" smtClean="0">
              <a:latin typeface="メイリオ" panose="020B0604030504040204" pitchFamily="50" charset="-128"/>
              <a:ea typeface="メイリオ" panose="020B0604030504040204" pitchFamily="50" charset="-128"/>
              <a:cs typeface="Meiryo UI" pitchFamily="50" charset="-128"/>
            </a:endParaRPr>
          </a:p>
        </p:txBody>
      </p:sp>
      <p:sp>
        <p:nvSpPr>
          <p:cNvPr id="15" name="正方形/長方形 14"/>
          <p:cNvSpPr/>
          <p:nvPr/>
        </p:nvSpPr>
        <p:spPr>
          <a:xfrm>
            <a:off x="570465" y="5355907"/>
            <a:ext cx="8844387" cy="461665"/>
          </a:xfrm>
          <a:prstGeom prst="rect">
            <a:avLst/>
          </a:prstGeom>
        </p:spPr>
        <p:txBody>
          <a:bodyPr wrap="square">
            <a:spAutoFit/>
          </a:bodyPr>
          <a:lstStyle/>
          <a:p>
            <a:pPr marL="457200" indent="-457200" latinLnBrk="1">
              <a:buFont typeface="Wingdings" panose="05000000000000000000" pitchFamily="2" charset="2"/>
              <a:buChar char="l"/>
            </a:pPr>
            <a:r>
              <a:rPr kumimoji="0" lang="ja-JP" altLang="en-US" sz="2400" dirty="0" smtClean="0">
                <a:latin typeface="メイリオ" panose="020B0604030504040204" pitchFamily="50" charset="-128"/>
                <a:ea typeface="メイリオ" panose="020B0604030504040204" pitchFamily="50" charset="-128"/>
                <a:cs typeface="Meiryo UI" pitchFamily="50" charset="-128"/>
              </a:rPr>
              <a:t>市町村向け研修の実施</a:t>
            </a:r>
            <a:endParaRPr kumimoji="0" lang="ja-JP" altLang="en-US" sz="2800" dirty="0">
              <a:latin typeface="メイリオ" panose="020B0604030504040204" pitchFamily="50" charset="-128"/>
              <a:ea typeface="メイリオ" panose="020B0604030504040204" pitchFamily="50" charset="-128"/>
              <a:cs typeface="Meiryo UI" pitchFamily="50" charset="-128"/>
            </a:endParaRPr>
          </a:p>
        </p:txBody>
      </p:sp>
      <p:sp>
        <p:nvSpPr>
          <p:cNvPr id="8" name="角丸四角形 7"/>
          <p:cNvSpPr/>
          <p:nvPr/>
        </p:nvSpPr>
        <p:spPr bwMode="auto">
          <a:xfrm>
            <a:off x="577169" y="4391074"/>
            <a:ext cx="8910312" cy="730839"/>
          </a:xfrm>
          <a:prstGeom prst="round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wrap="none" anchor="ctr" anchorCtr="0"/>
          <a:lstStyle/>
          <a:p>
            <a:pPr latinLnBrk="1">
              <a:lnSpc>
                <a:spcPct val="150000"/>
              </a:lnSpc>
              <a:defRPr/>
            </a:pPr>
            <a:r>
              <a:rPr kumimoji="0" lang="ja-JP" altLang="en-US" sz="2800" b="1" dirty="0">
                <a:latin typeface="Meiryo UI" panose="020B0604030504040204" pitchFamily="50" charset="-128"/>
                <a:ea typeface="Meiryo UI" panose="020B0604030504040204" pitchFamily="50" charset="-128"/>
                <a:cs typeface="メイリオ" panose="020B0604030504040204" pitchFamily="50" charset="-128"/>
              </a:rPr>
              <a:t>市町村への取組支援</a:t>
            </a:r>
          </a:p>
        </p:txBody>
      </p:sp>
      <p:sp>
        <p:nvSpPr>
          <p:cNvPr id="3" name="右矢印 2"/>
          <p:cNvSpPr/>
          <p:nvPr/>
        </p:nvSpPr>
        <p:spPr>
          <a:xfrm>
            <a:off x="577169" y="3571165"/>
            <a:ext cx="792088" cy="527515"/>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1561921" y="3470156"/>
            <a:ext cx="7918856" cy="830997"/>
          </a:xfrm>
          <a:prstGeom prst="rect">
            <a:avLst/>
          </a:prstGeom>
          <a:noFill/>
        </p:spPr>
        <p:txBody>
          <a:bodyPr wrap="square" rtlCol="0">
            <a:spAutoFit/>
          </a:bodyPr>
          <a:lstStyle/>
          <a:p>
            <a:r>
              <a:rPr lang="ja-JP" altLang="en-US" sz="2400" u="sng" dirty="0" smtClean="0">
                <a:solidFill>
                  <a:srgbClr val="FF3300"/>
                </a:solidFill>
                <a:latin typeface="Meiryo UI" panose="020B0604030504040204" pitchFamily="50" charset="-128"/>
                <a:ea typeface="Meiryo UI" panose="020B0604030504040204" pitchFamily="50" charset="-128"/>
              </a:rPr>
              <a:t>公開可能なデータのオープン化による「量」・利用しやすい形式の「質」を共に高めます。</a:t>
            </a:r>
            <a:endParaRPr lang="en-US" altLang="ja-JP" sz="2400" u="sng" dirty="0" smtClean="0">
              <a:solidFill>
                <a:srgbClr val="FF3300"/>
              </a:solidFill>
              <a:latin typeface="Meiryo UI" panose="020B0604030504040204" pitchFamily="50" charset="-128"/>
              <a:ea typeface="Meiryo UI" panose="020B0604030504040204" pitchFamily="50" charset="-128"/>
            </a:endParaRPr>
          </a:p>
        </p:txBody>
      </p:sp>
      <p:sp>
        <p:nvSpPr>
          <p:cNvPr id="13" name="右矢印 12"/>
          <p:cNvSpPr/>
          <p:nvPr/>
        </p:nvSpPr>
        <p:spPr>
          <a:xfrm>
            <a:off x="570465" y="5882355"/>
            <a:ext cx="792088" cy="527515"/>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4" name="テキスト ボックス 13"/>
          <p:cNvSpPr txBox="1"/>
          <p:nvPr/>
        </p:nvSpPr>
        <p:spPr>
          <a:xfrm>
            <a:off x="1568624" y="5915281"/>
            <a:ext cx="7918857" cy="461665"/>
          </a:xfrm>
          <a:prstGeom prst="rect">
            <a:avLst/>
          </a:prstGeom>
          <a:noFill/>
        </p:spPr>
        <p:txBody>
          <a:bodyPr wrap="square" rtlCol="0">
            <a:spAutoFit/>
          </a:bodyPr>
          <a:lstStyle/>
          <a:p>
            <a:r>
              <a:rPr lang="ja-JP" altLang="en-US" sz="2400" u="sng" dirty="0" smtClean="0">
                <a:solidFill>
                  <a:srgbClr val="FF3300"/>
                </a:solidFill>
                <a:latin typeface="Meiryo UI" panose="020B0604030504040204" pitchFamily="50" charset="-128"/>
                <a:ea typeface="Meiryo UI" panose="020B0604030504040204" pitchFamily="50" charset="-128"/>
              </a:rPr>
              <a:t>市町村の人材育成を支援し、取組自治体の増加を目指します。</a:t>
            </a:r>
            <a:endParaRPr lang="en-US" altLang="ja-JP" sz="2400" u="sng" dirty="0" smtClean="0">
              <a:solidFill>
                <a:srgbClr val="FF33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72419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kumimoji="1"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令和元年度の取組み予定</a:t>
            </a:r>
            <a:endParaRPr kumimoji="1"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454528564"/>
              </p:ext>
            </p:extLst>
          </p:nvPr>
        </p:nvGraphicFramePr>
        <p:xfrm>
          <a:off x="572081" y="980728"/>
          <a:ext cx="8915400" cy="5184576"/>
        </p:xfrm>
        <a:graphic>
          <a:graphicData uri="http://schemas.openxmlformats.org/drawingml/2006/table">
            <a:tbl>
              <a:tblPr firstRow="1" bandRow="1">
                <a:tableStyleId>{69012ECD-51FC-41F1-AA8D-1B2483CD663E}</a:tableStyleId>
              </a:tblPr>
              <a:tblGrid>
                <a:gridCol w="742950">
                  <a:extLst>
                    <a:ext uri="{9D8B030D-6E8A-4147-A177-3AD203B41FA5}">
                      <a16:colId xmlns:a16="http://schemas.microsoft.com/office/drawing/2014/main" val="3340187573"/>
                    </a:ext>
                  </a:extLst>
                </a:gridCol>
                <a:gridCol w="742950">
                  <a:extLst>
                    <a:ext uri="{9D8B030D-6E8A-4147-A177-3AD203B41FA5}">
                      <a16:colId xmlns:a16="http://schemas.microsoft.com/office/drawing/2014/main" val="2112162582"/>
                    </a:ext>
                  </a:extLst>
                </a:gridCol>
                <a:gridCol w="742950">
                  <a:extLst>
                    <a:ext uri="{9D8B030D-6E8A-4147-A177-3AD203B41FA5}">
                      <a16:colId xmlns:a16="http://schemas.microsoft.com/office/drawing/2014/main" val="206504487"/>
                    </a:ext>
                  </a:extLst>
                </a:gridCol>
                <a:gridCol w="742950">
                  <a:extLst>
                    <a:ext uri="{9D8B030D-6E8A-4147-A177-3AD203B41FA5}">
                      <a16:colId xmlns:a16="http://schemas.microsoft.com/office/drawing/2014/main" val="1673788344"/>
                    </a:ext>
                  </a:extLst>
                </a:gridCol>
                <a:gridCol w="742950">
                  <a:extLst>
                    <a:ext uri="{9D8B030D-6E8A-4147-A177-3AD203B41FA5}">
                      <a16:colId xmlns:a16="http://schemas.microsoft.com/office/drawing/2014/main" val="2724709738"/>
                    </a:ext>
                  </a:extLst>
                </a:gridCol>
                <a:gridCol w="742950">
                  <a:extLst>
                    <a:ext uri="{9D8B030D-6E8A-4147-A177-3AD203B41FA5}">
                      <a16:colId xmlns:a16="http://schemas.microsoft.com/office/drawing/2014/main" val="1618587928"/>
                    </a:ext>
                  </a:extLst>
                </a:gridCol>
                <a:gridCol w="742950">
                  <a:extLst>
                    <a:ext uri="{9D8B030D-6E8A-4147-A177-3AD203B41FA5}">
                      <a16:colId xmlns:a16="http://schemas.microsoft.com/office/drawing/2014/main" val="3895395545"/>
                    </a:ext>
                  </a:extLst>
                </a:gridCol>
                <a:gridCol w="742950">
                  <a:extLst>
                    <a:ext uri="{9D8B030D-6E8A-4147-A177-3AD203B41FA5}">
                      <a16:colId xmlns:a16="http://schemas.microsoft.com/office/drawing/2014/main" val="3614656054"/>
                    </a:ext>
                  </a:extLst>
                </a:gridCol>
                <a:gridCol w="742950">
                  <a:extLst>
                    <a:ext uri="{9D8B030D-6E8A-4147-A177-3AD203B41FA5}">
                      <a16:colId xmlns:a16="http://schemas.microsoft.com/office/drawing/2014/main" val="1634095094"/>
                    </a:ext>
                  </a:extLst>
                </a:gridCol>
                <a:gridCol w="742950">
                  <a:extLst>
                    <a:ext uri="{9D8B030D-6E8A-4147-A177-3AD203B41FA5}">
                      <a16:colId xmlns:a16="http://schemas.microsoft.com/office/drawing/2014/main" val="1801333294"/>
                    </a:ext>
                  </a:extLst>
                </a:gridCol>
                <a:gridCol w="742950">
                  <a:extLst>
                    <a:ext uri="{9D8B030D-6E8A-4147-A177-3AD203B41FA5}">
                      <a16:colId xmlns:a16="http://schemas.microsoft.com/office/drawing/2014/main" val="2825720914"/>
                    </a:ext>
                  </a:extLst>
                </a:gridCol>
                <a:gridCol w="742950">
                  <a:extLst>
                    <a:ext uri="{9D8B030D-6E8A-4147-A177-3AD203B41FA5}">
                      <a16:colId xmlns:a16="http://schemas.microsoft.com/office/drawing/2014/main" val="331305756"/>
                    </a:ext>
                  </a:extLst>
                </a:gridCol>
              </a:tblGrid>
              <a:tr h="532064">
                <a:tc gridSpan="12">
                  <a:txBody>
                    <a:bodyPr/>
                    <a:lstStyle/>
                    <a:p>
                      <a:pPr algn="ctr"/>
                      <a:r>
                        <a:rPr kumimoji="1" lang="ja-JP" altLang="en-US" sz="2400" dirty="0" smtClean="0">
                          <a:latin typeface="Meiryo UI" panose="020B0604030504040204" pitchFamily="50" charset="-128"/>
                          <a:ea typeface="Meiryo UI" panose="020B0604030504040204" pitchFamily="50" charset="-128"/>
                        </a:rPr>
                        <a:t>令和元年度予定スケジュール</a:t>
                      </a:r>
                      <a:endParaRPr kumimoji="1" lang="ja-JP" altLang="en-US" sz="2400" dirty="0">
                        <a:latin typeface="Meiryo UI" panose="020B0604030504040204" pitchFamily="50" charset="-128"/>
                        <a:ea typeface="Meiryo UI" panose="020B0604030504040204" pitchFamily="50" charset="-128"/>
                      </a:endParaRPr>
                    </a:p>
                  </a:txBody>
                  <a:tcPr anchor="ctr">
                    <a:solidFill>
                      <a:schemeClr val="accent5"/>
                    </a:solidFill>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798856427"/>
                  </a:ext>
                </a:extLst>
              </a:tr>
              <a:tr h="4652512">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lnR w="12700" cap="flat" cmpd="sng" algn="ctr">
                      <a:solidFill>
                        <a:schemeClr val="accent5">
                          <a:lumMod val="40000"/>
                          <a:lumOff val="60000"/>
                        </a:schemeClr>
                      </a:solidFill>
                      <a:prstDash val="dash"/>
                      <a:round/>
                      <a:headEnd type="none" w="med" len="med"/>
                      <a:tailEnd type="none" w="med" len="med"/>
                    </a:lnR>
                  </a:tcPr>
                </a:tc>
                <a:tc>
                  <a:txBody>
                    <a:bodyPr/>
                    <a:lstStyle/>
                    <a:p>
                      <a:pPr algn="ctr"/>
                      <a:endParaRPr kumimoji="1" lang="ja-JP" altLang="en-US" sz="2400" dirty="0">
                        <a:latin typeface="Meiryo UI" panose="020B0604030504040204" pitchFamily="50" charset="-128"/>
                        <a:ea typeface="Meiryo UI" panose="020B0604030504040204" pitchFamily="50" charset="-128"/>
                      </a:endParaRPr>
                    </a:p>
                  </a:txBody>
                  <a:tcPr anchor="ctr">
                    <a:lnL w="12700" cap="flat" cmpd="sng" algn="ctr">
                      <a:solidFill>
                        <a:schemeClr val="accent5">
                          <a:lumMod val="40000"/>
                          <a:lumOff val="60000"/>
                        </a:schemeClr>
                      </a:solidFill>
                      <a:prstDash val="dash"/>
                      <a:round/>
                      <a:headEnd type="none" w="med" len="med"/>
                      <a:tailEnd type="none" w="med" len="med"/>
                    </a:lnL>
                  </a:tcPr>
                </a:tc>
                <a:extLst>
                  <a:ext uri="{0D108BD9-81ED-4DB2-BD59-A6C34878D82A}">
                    <a16:rowId xmlns:a16="http://schemas.microsoft.com/office/drawing/2014/main" val="1747965972"/>
                  </a:ext>
                </a:extLst>
              </a:tr>
            </a:tbl>
          </a:graphicData>
        </a:graphic>
      </p:graphicFrame>
      <p:sp>
        <p:nvSpPr>
          <p:cNvPr id="6" name="ホームベース 5"/>
          <p:cNvSpPr/>
          <p:nvPr/>
        </p:nvSpPr>
        <p:spPr>
          <a:xfrm>
            <a:off x="920552" y="1730868"/>
            <a:ext cx="3949061" cy="82523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latin typeface="Meiryo UI" panose="020B0604030504040204" pitchFamily="50" charset="-128"/>
                <a:ea typeface="Meiryo UI" panose="020B0604030504040204" pitchFamily="50" charset="-128"/>
              </a:rPr>
              <a:t>庁内マニュアル整備</a:t>
            </a:r>
            <a:endParaRPr kumimoji="1" lang="ja-JP" altLang="en-US" sz="2400" dirty="0">
              <a:latin typeface="Meiryo UI" panose="020B0604030504040204" pitchFamily="50" charset="-128"/>
              <a:ea typeface="Meiryo UI" panose="020B0604030504040204" pitchFamily="50" charset="-128"/>
            </a:endParaRPr>
          </a:p>
        </p:txBody>
      </p:sp>
      <p:sp>
        <p:nvSpPr>
          <p:cNvPr id="7" name="フローチャート: 他ページ結合子 6"/>
          <p:cNvSpPr/>
          <p:nvPr/>
        </p:nvSpPr>
        <p:spPr>
          <a:xfrm>
            <a:off x="4946358" y="1734671"/>
            <a:ext cx="1557119" cy="822077"/>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latin typeface="Meiryo UI" panose="020B0604030504040204" pitchFamily="50" charset="-128"/>
                <a:ea typeface="Meiryo UI" panose="020B0604030504040204" pitchFamily="50" charset="-128"/>
              </a:rPr>
              <a:t>職員向け</a:t>
            </a:r>
            <a:endParaRPr kumimoji="1" lang="en-US" altLang="ja-JP" sz="2400" dirty="0" smtClean="0">
              <a:latin typeface="Meiryo UI" panose="020B0604030504040204" pitchFamily="50" charset="-128"/>
              <a:ea typeface="Meiryo UI" panose="020B0604030504040204" pitchFamily="50" charset="-128"/>
            </a:endParaRPr>
          </a:p>
          <a:p>
            <a:pPr algn="ctr"/>
            <a:r>
              <a:rPr kumimoji="1" lang="ja-JP" altLang="en-US" sz="2400" dirty="0" smtClean="0">
                <a:latin typeface="Meiryo UI" panose="020B0604030504040204" pitchFamily="50" charset="-128"/>
                <a:ea typeface="Meiryo UI" panose="020B0604030504040204" pitchFamily="50" charset="-128"/>
              </a:rPr>
              <a:t>研修</a:t>
            </a:r>
            <a:endParaRPr kumimoji="1" lang="ja-JP" altLang="en-US" sz="2400" dirty="0">
              <a:latin typeface="Meiryo UI" panose="020B0604030504040204" pitchFamily="50" charset="-128"/>
              <a:ea typeface="Meiryo UI" panose="020B0604030504040204" pitchFamily="50" charset="-128"/>
            </a:endParaRPr>
          </a:p>
        </p:txBody>
      </p:sp>
      <p:sp>
        <p:nvSpPr>
          <p:cNvPr id="16" name="ホームベース 15"/>
          <p:cNvSpPr/>
          <p:nvPr/>
        </p:nvSpPr>
        <p:spPr>
          <a:xfrm>
            <a:off x="920552" y="2826246"/>
            <a:ext cx="6312867" cy="82523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latin typeface="Meiryo UI" panose="020B0604030504040204" pitchFamily="50" charset="-128"/>
                <a:ea typeface="Meiryo UI" panose="020B0604030504040204" pitchFamily="50" charset="-128"/>
              </a:rPr>
              <a:t>棚卸しデータか</a:t>
            </a:r>
            <a:r>
              <a:rPr lang="ja-JP" altLang="en-US" sz="2400" dirty="0">
                <a:latin typeface="Meiryo UI" panose="020B0604030504040204" pitchFamily="50" charset="-128"/>
                <a:ea typeface="Meiryo UI" panose="020B0604030504040204" pitchFamily="50" charset="-128"/>
              </a:rPr>
              <a:t>ら</a:t>
            </a:r>
            <a:r>
              <a:rPr kumimoji="1" lang="en-US" altLang="ja-JP" sz="2400" dirty="0" smtClean="0">
                <a:latin typeface="Meiryo UI" panose="020B0604030504040204" pitchFamily="50" charset="-128"/>
                <a:ea typeface="Meiryo UI" panose="020B0604030504040204" pitchFamily="50" charset="-128"/>
              </a:rPr>
              <a:t>OD</a:t>
            </a:r>
            <a:r>
              <a:rPr kumimoji="1" lang="ja-JP" altLang="en-US" sz="2400" dirty="0" smtClean="0">
                <a:latin typeface="Meiryo UI" panose="020B0604030504040204" pitchFamily="50" charset="-128"/>
                <a:ea typeface="Meiryo UI" panose="020B0604030504040204" pitchFamily="50" charset="-128"/>
              </a:rPr>
              <a:t>化候補の洗い出し</a:t>
            </a:r>
            <a:endParaRPr kumimoji="1" lang="ja-JP" altLang="en-US" sz="2400" dirty="0">
              <a:latin typeface="Meiryo UI" panose="020B0604030504040204" pitchFamily="50" charset="-128"/>
              <a:ea typeface="Meiryo UI" panose="020B0604030504040204" pitchFamily="50" charset="-128"/>
            </a:endParaRPr>
          </a:p>
        </p:txBody>
      </p:sp>
      <p:sp>
        <p:nvSpPr>
          <p:cNvPr id="17" name="ホームベース 16"/>
          <p:cNvSpPr/>
          <p:nvPr/>
        </p:nvSpPr>
        <p:spPr>
          <a:xfrm>
            <a:off x="3512840" y="3920981"/>
            <a:ext cx="5832648" cy="82523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latin typeface="Meiryo UI" panose="020B0604030504040204" pitchFamily="50" charset="-128"/>
                <a:ea typeface="Meiryo UI" panose="020B0604030504040204" pitchFamily="50" charset="-128"/>
              </a:rPr>
              <a:t>順次</a:t>
            </a:r>
            <a:r>
              <a:rPr lang="en-US" altLang="ja-JP" sz="2400" dirty="0" smtClean="0">
                <a:latin typeface="Meiryo UI" panose="020B0604030504040204" pitchFamily="50" charset="-128"/>
                <a:ea typeface="Meiryo UI" panose="020B0604030504040204" pitchFamily="50" charset="-128"/>
              </a:rPr>
              <a:t>OD</a:t>
            </a:r>
            <a:r>
              <a:rPr lang="ja-JP" altLang="en-US" sz="2400" dirty="0" smtClean="0">
                <a:latin typeface="Meiryo UI" panose="020B0604030504040204" pitchFamily="50" charset="-128"/>
                <a:ea typeface="Meiryo UI" panose="020B0604030504040204" pitchFamily="50" charset="-128"/>
              </a:rPr>
              <a:t>化</a:t>
            </a:r>
            <a:endParaRPr kumimoji="1" lang="ja-JP" altLang="en-US" sz="2400" dirty="0">
              <a:latin typeface="Meiryo UI" panose="020B0604030504040204" pitchFamily="50" charset="-128"/>
              <a:ea typeface="Meiryo UI" panose="020B0604030504040204" pitchFamily="50" charset="-128"/>
            </a:endParaRPr>
          </a:p>
        </p:txBody>
      </p:sp>
      <p:sp>
        <p:nvSpPr>
          <p:cNvPr id="20" name="フローチャート: 他ページ結合子 19"/>
          <p:cNvSpPr/>
          <p:nvPr/>
        </p:nvSpPr>
        <p:spPr>
          <a:xfrm>
            <a:off x="1528477" y="5015716"/>
            <a:ext cx="1557119" cy="822077"/>
          </a:xfrm>
          <a:prstGeom prst="flowChartOffpageConnector">
            <a:avLst/>
          </a:prstGeom>
          <a:solidFill>
            <a:srgbClr val="F69200"/>
          </a:solidFill>
          <a:ln>
            <a:solidFill>
              <a:schemeClr val="accent6">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smtClean="0">
                <a:latin typeface="Meiryo UI" panose="020B0604030504040204" pitchFamily="50" charset="-128"/>
                <a:ea typeface="Meiryo UI" panose="020B0604030504040204" pitchFamily="50" charset="-128"/>
              </a:rPr>
              <a:t>魚沼市</a:t>
            </a:r>
            <a:endParaRPr kumimoji="1" lang="en-US" altLang="ja-JP" sz="2400" dirty="0" smtClean="0">
              <a:latin typeface="Meiryo UI" panose="020B0604030504040204" pitchFamily="50" charset="-128"/>
              <a:ea typeface="Meiryo UI" panose="020B0604030504040204" pitchFamily="50" charset="-128"/>
            </a:endParaRPr>
          </a:p>
          <a:p>
            <a:pPr algn="ctr"/>
            <a:r>
              <a:rPr kumimoji="1" lang="ja-JP" altLang="en-US" sz="2400" dirty="0" smtClean="0">
                <a:latin typeface="Meiryo UI" panose="020B0604030504040204" pitchFamily="50" charset="-128"/>
                <a:ea typeface="Meiryo UI" panose="020B0604030504040204" pitchFamily="50" charset="-128"/>
              </a:rPr>
              <a:t>研修</a:t>
            </a:r>
            <a:endParaRPr kumimoji="1" lang="ja-JP" altLang="en-US" sz="2400" dirty="0">
              <a:latin typeface="Meiryo UI" panose="020B0604030504040204" pitchFamily="50" charset="-128"/>
              <a:ea typeface="Meiryo UI" panose="020B0604030504040204" pitchFamily="50" charset="-128"/>
            </a:endParaRPr>
          </a:p>
        </p:txBody>
      </p:sp>
      <p:sp>
        <p:nvSpPr>
          <p:cNvPr id="21" name="フローチャート: 他ページ結合子 20"/>
          <p:cNvSpPr/>
          <p:nvPr/>
        </p:nvSpPr>
        <p:spPr>
          <a:xfrm>
            <a:off x="5529064" y="5015716"/>
            <a:ext cx="1704355" cy="822077"/>
          </a:xfrm>
          <a:prstGeom prst="flowChartOffpageConnector">
            <a:avLst/>
          </a:prstGeom>
          <a:solidFill>
            <a:srgbClr val="00B050"/>
          </a:solidFill>
          <a:ln>
            <a:solidFill>
              <a:schemeClr val="accent3">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smtClean="0">
                <a:latin typeface="Meiryo UI" panose="020B0604030504040204" pitchFamily="50" charset="-128"/>
                <a:ea typeface="Meiryo UI" panose="020B0604030504040204" pitchFamily="50" charset="-128"/>
              </a:rPr>
              <a:t>市町村向け研修</a:t>
            </a:r>
            <a:endParaRPr kumimoji="1" lang="ja-JP" altLang="en-US"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08902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pPr algn="l"/>
            <a:r>
              <a:rPr lang="ja-JP" altLang="en-US" dirty="0" smtClean="0">
                <a:latin typeface="ＤＦ特太ゴシック体" panose="020B0509000000000000" pitchFamily="49" charset="-128"/>
                <a:ea typeface="ＤＦ特太ゴシック体" panose="020B0509000000000000" pitchFamily="49" charset="-128"/>
              </a:rPr>
              <a:t>１</a:t>
            </a:r>
            <a:r>
              <a:rPr lang="en-US" altLang="ja-JP" dirty="0" smtClean="0">
                <a:latin typeface="ＤＦ特太ゴシック体" panose="020B0509000000000000" pitchFamily="49" charset="-128"/>
                <a:ea typeface="ＤＦ特太ゴシック体" panose="020B0509000000000000" pitchFamily="49" charset="-128"/>
              </a:rPr>
              <a:t>.</a:t>
            </a:r>
            <a:r>
              <a:rPr lang="ja-JP" altLang="en-US" dirty="0" smtClean="0">
                <a:latin typeface="ＤＦ特太ゴシック体" panose="020B0509000000000000" pitchFamily="49" charset="-128"/>
                <a:ea typeface="ＤＦ特太ゴシック体" panose="020B0509000000000000" pitchFamily="49" charset="-128"/>
              </a:rPr>
              <a:t>オープンデータに取り組む意義・背景</a:t>
            </a:r>
            <a:r>
              <a:rPr lang="en-US" altLang="ja-JP" dirty="0" smtClean="0">
                <a:latin typeface="ＤＦ特太ゴシック体" panose="020B0509000000000000" pitchFamily="49" charset="-128"/>
                <a:ea typeface="ＤＦ特太ゴシック体" panose="020B0509000000000000" pitchFamily="49" charset="-128"/>
              </a:rPr>
              <a:t/>
            </a:r>
            <a:br>
              <a:rPr lang="en-US" altLang="ja-JP" dirty="0" smtClean="0">
                <a:latin typeface="ＤＦ特太ゴシック体" panose="020B0509000000000000" pitchFamily="49" charset="-128"/>
                <a:ea typeface="ＤＦ特太ゴシック体" panose="020B0509000000000000" pitchFamily="49" charset="-128"/>
              </a:rPr>
            </a:br>
            <a:r>
              <a:rPr lang="ja-JP" altLang="en-US" dirty="0" smtClean="0">
                <a:latin typeface="ＤＦ特太ゴシック体" panose="020B0509000000000000" pitchFamily="49" charset="-128"/>
                <a:ea typeface="ＤＦ特太ゴシック体" panose="020B0509000000000000" pitchFamily="49" charset="-128"/>
              </a:rPr>
              <a:t/>
            </a:r>
            <a:br>
              <a:rPr lang="ja-JP" altLang="en-US" dirty="0" smtClean="0">
                <a:latin typeface="ＤＦ特太ゴシック体" panose="020B0509000000000000" pitchFamily="49" charset="-128"/>
                <a:ea typeface="ＤＦ特太ゴシック体" panose="020B0509000000000000" pitchFamily="49" charset="-128"/>
              </a:rPr>
            </a:br>
            <a: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２</a:t>
            </a:r>
            <a:r>
              <a:rPr lang="en-US" altLang="ja-JP"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a:t>
            </a:r>
            <a: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県の取組状況</a:t>
            </a:r>
            <a:endParaRPr kumimoji="1" lang="ja-JP" altLang="en-US" dirty="0">
              <a:solidFill>
                <a:schemeClr val="bg1">
                  <a:lumMod val="75000"/>
                </a:schemeClr>
              </a:solidFill>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25662978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オープンデータの意義・目的</a:t>
            </a:r>
            <a:endParaRPr kumimoji="1"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5"/>
          <p:cNvSpPr>
            <a:spLocks noChangeArrowheads="1"/>
          </p:cNvSpPr>
          <p:nvPr/>
        </p:nvSpPr>
        <p:spPr bwMode="auto">
          <a:xfrm>
            <a:off x="430305" y="1075092"/>
            <a:ext cx="9057175" cy="703077"/>
          </a:xfrm>
          <a:prstGeom prst="rect">
            <a:avLst/>
          </a:prstGeom>
          <a:noFill/>
          <a:ln w="9525">
            <a:noFill/>
            <a:miter lim="800000"/>
            <a:headEnd/>
            <a:tailEnd/>
          </a:ln>
        </p:spPr>
        <p:txBody>
          <a:bodyPr wrap="square">
            <a:spAutoFit/>
          </a:bodyPr>
          <a:lstStyle/>
          <a:p>
            <a:pPr latinLnBrk="1"/>
            <a:r>
              <a:rPr kumimoji="0" lang="ja-JP" altLang="en-US" sz="2000" dirty="0" smtClean="0">
                <a:latin typeface="Meiryo UI" panose="020B0604030504040204" pitchFamily="50" charset="-128"/>
                <a:ea typeface="Meiryo UI" panose="020B0604030504040204" pitchFamily="50" charset="-128"/>
                <a:cs typeface="Meiryo UI" pitchFamily="50" charset="-128"/>
              </a:rPr>
              <a:t>「オープンデータ基本</a:t>
            </a:r>
            <a:r>
              <a:rPr kumimoji="0" lang="ja-JP" altLang="en-US" sz="2000" dirty="0">
                <a:latin typeface="Meiryo UI" panose="020B0604030504040204" pitchFamily="50" charset="-128"/>
                <a:ea typeface="Meiryo UI" panose="020B0604030504040204" pitchFamily="50" charset="-128"/>
                <a:cs typeface="Meiryo UI" pitchFamily="50" charset="-128"/>
              </a:rPr>
              <a:t>指針</a:t>
            </a:r>
            <a:r>
              <a:rPr kumimoji="0" lang="ja-JP" altLang="en-US" sz="2000" dirty="0" smtClean="0">
                <a:latin typeface="Meiryo UI" panose="020B0604030504040204" pitchFamily="50" charset="-128"/>
                <a:ea typeface="Meiryo UI" panose="020B0604030504040204" pitchFamily="50" charset="-128"/>
                <a:cs typeface="Meiryo UI" pitchFamily="50" charset="-128"/>
              </a:rPr>
              <a:t>」で</a:t>
            </a:r>
            <a:r>
              <a:rPr kumimoji="0" lang="ja-JP" altLang="en-US" sz="2000" dirty="0">
                <a:latin typeface="Meiryo UI" panose="020B0604030504040204" pitchFamily="50" charset="-128"/>
                <a:ea typeface="Meiryo UI" panose="020B0604030504040204" pitchFamily="50" charset="-128"/>
                <a:cs typeface="Meiryo UI" pitchFamily="50" charset="-128"/>
              </a:rPr>
              <a:t>は</a:t>
            </a:r>
            <a:r>
              <a:rPr kumimoji="0" lang="ja-JP" altLang="en-US" sz="2000" dirty="0" smtClean="0">
                <a:latin typeface="Meiryo UI" panose="020B0604030504040204" pitchFamily="50" charset="-128"/>
                <a:ea typeface="Meiryo UI" panose="020B0604030504040204" pitchFamily="50" charset="-128"/>
                <a:cs typeface="Meiryo UI" pitchFamily="50" charset="-128"/>
              </a:rPr>
              <a:t>、</a:t>
            </a:r>
            <a:r>
              <a:rPr kumimoji="0" lang="ja-JP" altLang="en-US" sz="2000" dirty="0">
                <a:latin typeface="Meiryo UI" panose="020B0604030504040204" pitchFamily="50" charset="-128"/>
                <a:ea typeface="Meiryo UI" panose="020B0604030504040204" pitchFamily="50" charset="-128"/>
                <a:cs typeface="Meiryo UI" pitchFamily="50" charset="-128"/>
              </a:rPr>
              <a:t>公共データの活用を促進する意義・目的を、次のとおり整理して</a:t>
            </a:r>
            <a:r>
              <a:rPr kumimoji="0" lang="ja-JP" altLang="en-US" sz="2000" dirty="0" smtClean="0">
                <a:latin typeface="Meiryo UI" panose="020B0604030504040204" pitchFamily="50" charset="-128"/>
                <a:ea typeface="Meiryo UI" panose="020B0604030504040204" pitchFamily="50" charset="-128"/>
                <a:cs typeface="Meiryo UI" pitchFamily="50" charset="-128"/>
              </a:rPr>
              <a:t>います。</a:t>
            </a:r>
            <a:endParaRPr kumimoji="0" lang="en-US" altLang="ja-JP" sz="2000" dirty="0">
              <a:latin typeface="Meiryo UI" panose="020B0604030504040204" pitchFamily="50" charset="-128"/>
              <a:ea typeface="Meiryo UI" panose="020B0604030504040204" pitchFamily="50" charset="-128"/>
              <a:cs typeface="Meiryo UI" pitchFamily="50" charset="-128"/>
            </a:endParaRPr>
          </a:p>
        </p:txBody>
      </p:sp>
      <p:sp>
        <p:nvSpPr>
          <p:cNvPr id="11" name="角丸四角形 10"/>
          <p:cNvSpPr/>
          <p:nvPr/>
        </p:nvSpPr>
        <p:spPr bwMode="auto">
          <a:xfrm>
            <a:off x="536794" y="1982869"/>
            <a:ext cx="8845349" cy="643598"/>
          </a:xfrm>
          <a:prstGeom prst="round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wrap="none" anchor="ctr" anchorCtr="0"/>
          <a:lstStyle/>
          <a:p>
            <a:pPr latinLnBrk="1">
              <a:lnSpc>
                <a:spcPct val="150000"/>
              </a:lnSpc>
              <a:defRPr/>
            </a:pP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１</a:t>
            </a:r>
            <a:r>
              <a:rPr kumimoji="0" lang="en-US" altLang="ja-JP" sz="2200" b="1" dirty="0" smtClean="0">
                <a:latin typeface="Meiryo UI" panose="020B0604030504040204" pitchFamily="50" charset="-128"/>
                <a:ea typeface="Meiryo UI" panose="020B0604030504040204" pitchFamily="50" charset="-128"/>
                <a:cs typeface="メイリオ" panose="020B0604030504040204" pitchFamily="50" charset="-128"/>
              </a:rPr>
              <a:t>.</a:t>
            </a: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国民</a:t>
            </a:r>
            <a:r>
              <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rPr>
              <a:t>参加・官民協働</a:t>
            </a: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の推進</a:t>
            </a:r>
            <a:r>
              <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rPr>
              <a:t>を通じた諸課題</a:t>
            </a: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の解決</a:t>
            </a:r>
            <a:r>
              <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rPr>
              <a:t>、経済の活性化</a:t>
            </a:r>
          </a:p>
        </p:txBody>
      </p:sp>
      <p:sp>
        <p:nvSpPr>
          <p:cNvPr id="12" name="角丸四角形 11"/>
          <p:cNvSpPr/>
          <p:nvPr/>
        </p:nvSpPr>
        <p:spPr bwMode="auto">
          <a:xfrm>
            <a:off x="536794" y="2991165"/>
            <a:ext cx="8845349" cy="643598"/>
          </a:xfrm>
          <a:prstGeom prst="round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wrap="none" anchor="ctr" anchorCtr="0"/>
          <a:lstStyle/>
          <a:p>
            <a:pPr latinLnBrk="1">
              <a:lnSpc>
                <a:spcPct val="150000"/>
              </a:lnSpc>
              <a:defRPr/>
            </a:pP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２</a:t>
            </a:r>
            <a:r>
              <a:rPr kumimoji="0" lang="en-US" altLang="ja-JP" sz="2200" b="1" dirty="0" smtClean="0">
                <a:latin typeface="Meiryo UI" panose="020B0604030504040204" pitchFamily="50" charset="-128"/>
                <a:ea typeface="Meiryo UI" panose="020B0604030504040204" pitchFamily="50" charset="-128"/>
                <a:cs typeface="メイリオ" panose="020B0604030504040204" pitchFamily="50" charset="-128"/>
              </a:rPr>
              <a:t>.</a:t>
            </a: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行政の高度化</a:t>
            </a:r>
            <a:r>
              <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rPr>
              <a:t>・効率化</a:t>
            </a:r>
          </a:p>
        </p:txBody>
      </p:sp>
      <p:sp>
        <p:nvSpPr>
          <p:cNvPr id="13" name="角丸四角形 12"/>
          <p:cNvSpPr/>
          <p:nvPr/>
        </p:nvSpPr>
        <p:spPr bwMode="auto">
          <a:xfrm>
            <a:off x="536794" y="3999462"/>
            <a:ext cx="8845349" cy="643598"/>
          </a:xfrm>
          <a:prstGeom prst="round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wrap="none" anchor="ctr" anchorCtr="0"/>
          <a:lstStyle/>
          <a:p>
            <a:pPr latinLnBrk="1">
              <a:lnSpc>
                <a:spcPct val="150000"/>
              </a:lnSpc>
              <a:defRPr/>
            </a:pP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３</a:t>
            </a:r>
            <a:r>
              <a:rPr kumimoji="0" lang="en-US" altLang="ja-JP" sz="2200" b="1" dirty="0" smtClean="0">
                <a:latin typeface="Meiryo UI" panose="020B0604030504040204" pitchFamily="50" charset="-128"/>
                <a:ea typeface="Meiryo UI" panose="020B0604030504040204" pitchFamily="50" charset="-128"/>
                <a:cs typeface="メイリオ" panose="020B0604030504040204" pitchFamily="50" charset="-128"/>
              </a:rPr>
              <a:t>.</a:t>
            </a: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透明性</a:t>
            </a:r>
            <a:r>
              <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rPr>
              <a:t>・</a:t>
            </a:r>
            <a:r>
              <a:rPr kumimoji="0" lang="ja-JP" altLang="en-US" sz="2200" b="1" dirty="0" smtClean="0">
                <a:latin typeface="Meiryo UI" panose="020B0604030504040204" pitchFamily="50" charset="-128"/>
                <a:ea typeface="Meiryo UI" panose="020B0604030504040204" pitchFamily="50" charset="-128"/>
                <a:cs typeface="メイリオ" panose="020B0604030504040204" pitchFamily="50" charset="-128"/>
              </a:rPr>
              <a:t>信頼性の</a:t>
            </a:r>
            <a:r>
              <a:rPr kumimoji="0" lang="ja-JP" altLang="en-US" sz="2200" b="1" dirty="0">
                <a:latin typeface="Meiryo UI" panose="020B0604030504040204" pitchFamily="50" charset="-128"/>
                <a:ea typeface="Meiryo UI" panose="020B0604030504040204" pitchFamily="50" charset="-128"/>
                <a:cs typeface="メイリオ" panose="020B0604030504040204" pitchFamily="50" charset="-128"/>
              </a:rPr>
              <a:t>向上</a:t>
            </a:r>
          </a:p>
        </p:txBody>
      </p:sp>
      <p:sp>
        <p:nvSpPr>
          <p:cNvPr id="14" name="正方形/長方形 5"/>
          <p:cNvSpPr>
            <a:spLocks noChangeArrowheads="1"/>
          </p:cNvSpPr>
          <p:nvPr/>
        </p:nvSpPr>
        <p:spPr bwMode="auto">
          <a:xfrm>
            <a:off x="430305" y="5052459"/>
            <a:ext cx="9057175" cy="1209562"/>
          </a:xfrm>
          <a:prstGeom prst="rect">
            <a:avLst/>
          </a:prstGeom>
          <a:noFill/>
          <a:ln w="9525">
            <a:noFill/>
            <a:miter lim="800000"/>
            <a:headEnd/>
            <a:tailEnd/>
          </a:ln>
        </p:spPr>
        <p:txBody>
          <a:bodyPr wrap="square">
            <a:spAutoFit/>
          </a:bodyPr>
          <a:lstStyle/>
          <a:p>
            <a:pPr latinLnBrk="1">
              <a:lnSpc>
                <a:spcPct val="110000"/>
              </a:lnSpc>
            </a:pPr>
            <a:r>
              <a:rPr kumimoji="0" lang="ja-JP" altLang="en-US" sz="2200" dirty="0" smtClean="0">
                <a:latin typeface="Meiryo UI" panose="020B0604030504040204" pitchFamily="50" charset="-128"/>
                <a:ea typeface="Meiryo UI" panose="020B0604030504040204" pitchFamily="50" charset="-128"/>
                <a:cs typeface="Meiryo UI" panose="020B0604030504040204" pitchFamily="50" charset="-128"/>
              </a:rPr>
              <a:t>自治体に</a:t>
            </a:r>
            <a:r>
              <a:rPr kumimoji="0" lang="ja-JP" altLang="en-US" sz="2200" dirty="0">
                <a:latin typeface="Meiryo UI" panose="020B0604030504040204" pitchFamily="50" charset="-128"/>
                <a:ea typeface="Meiryo UI" panose="020B0604030504040204" pitchFamily="50" charset="-128"/>
                <a:cs typeface="Meiryo UI" panose="020B0604030504040204" pitchFamily="50" charset="-128"/>
              </a:rPr>
              <a:t>おいてオープンデータに取り組むに当たっては</a:t>
            </a:r>
            <a:r>
              <a:rPr kumimoji="0" lang="ja-JP" altLang="en-US" sz="2200" dirty="0" smtClean="0">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2200" dirty="0">
                <a:latin typeface="Meiryo UI" panose="020B0604030504040204" pitchFamily="50" charset="-128"/>
                <a:ea typeface="Meiryo UI" panose="020B0604030504040204" pitchFamily="50" charset="-128"/>
                <a:cs typeface="Meiryo UI" panose="020B0604030504040204" pitchFamily="50" charset="-128"/>
              </a:rPr>
              <a:t>上記の意義に加えて、公共データの公開と利活用により</a:t>
            </a:r>
            <a:r>
              <a:rPr kumimoji="0" lang="ja-JP" altLang="en-US" sz="22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地域の課題を解決する</a:t>
            </a:r>
            <a:r>
              <a:rPr kumimoji="0" lang="ja-JP" altLang="en-US" sz="2200" dirty="0">
                <a:latin typeface="Meiryo UI" panose="020B0604030504040204" pitchFamily="50" charset="-128"/>
                <a:ea typeface="Meiryo UI" panose="020B0604030504040204" pitchFamily="50" charset="-128"/>
                <a:cs typeface="Meiryo UI" panose="020B0604030504040204" pitchFamily="50" charset="-128"/>
              </a:rPr>
              <a:t>という</a:t>
            </a:r>
            <a:r>
              <a:rPr kumimoji="0" lang="ja-JP" altLang="en-US" sz="2200" dirty="0" smtClean="0">
                <a:latin typeface="Meiryo UI" panose="020B0604030504040204" pitchFamily="50" charset="-128"/>
                <a:ea typeface="Meiryo UI" panose="020B0604030504040204" pitchFamily="50" charset="-128"/>
                <a:cs typeface="Meiryo UI" panose="020B0604030504040204" pitchFamily="50" charset="-128"/>
              </a:rPr>
              <a:t>視点を持つことも重要</a:t>
            </a:r>
            <a:r>
              <a:rPr kumimoji="0" lang="ja-JP" altLang="en-US" sz="2200" dirty="0">
                <a:latin typeface="Meiryo UI" panose="020B0604030504040204" pitchFamily="50" charset="-128"/>
                <a:ea typeface="Meiryo UI" panose="020B0604030504040204" pitchFamily="50" charset="-128"/>
                <a:cs typeface="Meiryo UI" panose="020B0604030504040204" pitchFamily="50" charset="-128"/>
              </a:rPr>
              <a:t>です</a:t>
            </a:r>
            <a:r>
              <a:rPr kumimoji="0" lang="ja-JP" altLang="en-US" sz="2200" dirty="0" smtClean="0">
                <a:latin typeface="Meiryo UI" panose="020B0604030504040204" pitchFamily="50" charset="-128"/>
                <a:ea typeface="Meiryo UI" panose="020B0604030504040204" pitchFamily="50" charset="-128"/>
                <a:cs typeface="Meiryo UI" panose="020B0604030504040204" pitchFamily="50" charset="-128"/>
              </a:rPr>
              <a:t>。</a:t>
            </a:r>
            <a:endParaRPr kumimoji="0" lang="ja-JP" altLang="en-US" sz="22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334716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オープンデータ関連</a:t>
            </a:r>
            <a:r>
              <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年表</a:t>
            </a:r>
            <a:endParaRPr kumimoji="1"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9474" y="908720"/>
            <a:ext cx="8918007" cy="5494933"/>
          </a:xfrm>
          <a:prstGeom prst="rect">
            <a:avLst/>
          </a:prstGeom>
        </p:spPr>
      </p:pic>
      <p:sp>
        <p:nvSpPr>
          <p:cNvPr id="5" name="爆発 2 4"/>
          <p:cNvSpPr/>
          <p:nvPr/>
        </p:nvSpPr>
        <p:spPr>
          <a:xfrm>
            <a:off x="555410" y="2910297"/>
            <a:ext cx="4176464" cy="774197"/>
          </a:xfrm>
          <a:prstGeom prst="irregularSeal2">
            <a:avLst/>
          </a:prstGeom>
          <a:noFill/>
          <a:ln w="285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角丸四角形 8"/>
          <p:cNvSpPr/>
          <p:nvPr/>
        </p:nvSpPr>
        <p:spPr>
          <a:xfrm>
            <a:off x="2216696" y="3771149"/>
            <a:ext cx="3096344" cy="576064"/>
          </a:xfrm>
          <a:prstGeom prst="round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a:off x="6240183" y="3573016"/>
            <a:ext cx="3096344" cy="576064"/>
          </a:xfrm>
          <a:prstGeom prst="round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角丸四角形 94"/>
          <p:cNvSpPr/>
          <p:nvPr/>
        </p:nvSpPr>
        <p:spPr>
          <a:xfrm>
            <a:off x="6405201" y="4869160"/>
            <a:ext cx="3096344" cy="936104"/>
          </a:xfrm>
          <a:prstGeom prst="round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5961112" y="2501842"/>
            <a:ext cx="2304256" cy="567118"/>
          </a:xfrm>
          <a:prstGeom prst="round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21602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オープンデータに関する政府の主な方針</a:t>
            </a:r>
            <a:endParaRPr kumimoji="1"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角丸四角形 19"/>
          <p:cNvSpPr/>
          <p:nvPr/>
        </p:nvSpPr>
        <p:spPr bwMode="auto">
          <a:xfrm>
            <a:off x="572082" y="953932"/>
            <a:ext cx="8910312" cy="670394"/>
          </a:xfrm>
          <a:prstGeom prst="roundRect">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wrap="none" anchor="ctr" anchorCtr="0"/>
          <a:lstStyle/>
          <a:p>
            <a:pPr latinLnBrk="1">
              <a:lnSpc>
                <a:spcPct val="150000"/>
              </a:lnSpc>
              <a:defRPr/>
            </a:pPr>
            <a:r>
              <a:rPr kumimoji="0" lang="ja-JP" altLang="en-US" sz="2400" b="1" dirty="0" smtClean="0">
                <a:latin typeface="Meiryo UI" panose="020B0604030504040204" pitchFamily="50" charset="-128"/>
                <a:ea typeface="Meiryo UI" panose="020B0604030504040204" pitchFamily="50" charset="-128"/>
                <a:cs typeface="メイリオ" panose="020B0604030504040204" pitchFamily="50" charset="-128"/>
              </a:rPr>
              <a:t>電子行政オープンデータ戦略</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（平成</a:t>
            </a:r>
            <a:r>
              <a:rPr kumimoji="0" lang="en-US" altLang="ja-JP" sz="2000" dirty="0" smtClean="0">
                <a:latin typeface="Meiryo UI" panose="020B0604030504040204" pitchFamily="50" charset="-128"/>
                <a:ea typeface="Meiryo UI" panose="020B0604030504040204" pitchFamily="50" charset="-128"/>
                <a:cs typeface="メイリオ" panose="020B0604030504040204" pitchFamily="50" charset="-128"/>
              </a:rPr>
              <a:t>24</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年</a:t>
            </a:r>
            <a:r>
              <a:rPr kumimoji="0" lang="en-US" altLang="ja-JP" sz="2000" dirty="0" smtClean="0">
                <a:latin typeface="Meiryo UI" panose="020B0604030504040204" pitchFamily="50" charset="-128"/>
                <a:ea typeface="Meiryo UI" panose="020B0604030504040204" pitchFamily="50" charset="-128"/>
                <a:cs typeface="メイリオ" panose="020B0604030504040204" pitchFamily="50" charset="-128"/>
              </a:rPr>
              <a:t>7</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月</a:t>
            </a:r>
            <a:r>
              <a:rPr kumimoji="0" lang="en-US" altLang="ja-JP" sz="2000" dirty="0">
                <a:latin typeface="Meiryo UI" panose="020B0604030504040204" pitchFamily="50" charset="-128"/>
                <a:ea typeface="Meiryo UI" panose="020B0604030504040204" pitchFamily="50" charset="-128"/>
                <a:cs typeface="メイリオ" panose="020B0604030504040204" pitchFamily="50" charset="-128"/>
              </a:rPr>
              <a:t>IT</a:t>
            </a:r>
            <a:r>
              <a:rPr kumimoji="0" lang="ja-JP" altLang="en-US" sz="2000" dirty="0">
                <a:latin typeface="Meiryo UI" panose="020B0604030504040204" pitchFamily="50" charset="-128"/>
                <a:ea typeface="Meiryo UI" panose="020B0604030504040204" pitchFamily="50" charset="-128"/>
                <a:cs typeface="メイリオ" panose="020B0604030504040204" pitchFamily="50" charset="-128"/>
              </a:rPr>
              <a:t>総合戦略本部決定）</a:t>
            </a:r>
          </a:p>
        </p:txBody>
      </p:sp>
      <p:sp>
        <p:nvSpPr>
          <p:cNvPr id="37" name="正方形/長方形 36"/>
          <p:cNvSpPr/>
          <p:nvPr/>
        </p:nvSpPr>
        <p:spPr>
          <a:xfrm>
            <a:off x="1274510" y="1810681"/>
            <a:ext cx="8207884" cy="646331"/>
          </a:xfrm>
          <a:prstGeom prst="rect">
            <a:avLst/>
          </a:prstGeom>
        </p:spPr>
        <p:txBody>
          <a:bodyPr wrap="square">
            <a:spAutoFit/>
          </a:bodyPr>
          <a:lstStyle/>
          <a:p>
            <a:pPr latinLnBrk="1"/>
            <a:r>
              <a:rPr kumimoji="0" lang="ja-JP" altLang="en-US" dirty="0" smtClean="0">
                <a:latin typeface="メイリオ" panose="020B0604030504040204" pitchFamily="50" charset="-128"/>
                <a:ea typeface="メイリオ" panose="020B0604030504040204" pitchFamily="50" charset="-128"/>
                <a:cs typeface="Meiryo UI" pitchFamily="50" charset="-128"/>
              </a:rPr>
              <a:t>オープンデータの基本原則</a:t>
            </a:r>
            <a:r>
              <a:rPr kumimoji="0" lang="en-US" altLang="ja-JP" dirty="0" smtClean="0">
                <a:latin typeface="メイリオ" panose="020B0604030504040204" pitchFamily="50" charset="-128"/>
                <a:ea typeface="メイリオ" panose="020B0604030504040204" pitchFamily="50" charset="-128"/>
                <a:cs typeface="Meiryo UI" pitchFamily="50" charset="-128"/>
              </a:rPr>
              <a:t>(</a:t>
            </a:r>
            <a:r>
              <a:rPr kumimoji="0" lang="ja-JP" altLang="en-US" u="sng" dirty="0" smtClean="0">
                <a:solidFill>
                  <a:srgbClr val="FF0000"/>
                </a:solidFill>
                <a:latin typeface="メイリオ" panose="020B0604030504040204" pitchFamily="50" charset="-128"/>
                <a:ea typeface="メイリオ" panose="020B0604030504040204" pitchFamily="50" charset="-128"/>
                <a:cs typeface="Meiryo UI" pitchFamily="50" charset="-128"/>
              </a:rPr>
              <a:t>積極的な公共データの公開、機械判読可能なデータ形式、営利目的含む二次利用の促進</a:t>
            </a:r>
            <a:r>
              <a:rPr kumimoji="0" lang="ja-JP" altLang="en-US" dirty="0" smtClean="0">
                <a:latin typeface="メイリオ" panose="020B0604030504040204" pitchFamily="50" charset="-128"/>
                <a:ea typeface="メイリオ" panose="020B0604030504040204" pitchFamily="50" charset="-128"/>
                <a:cs typeface="Meiryo UI" pitchFamily="50" charset="-128"/>
              </a:rPr>
              <a:t>等</a:t>
            </a:r>
            <a:r>
              <a:rPr kumimoji="0" lang="en-US" altLang="ja-JP" dirty="0" smtClean="0">
                <a:latin typeface="メイリオ" panose="020B0604030504040204" pitchFamily="50" charset="-128"/>
                <a:ea typeface="メイリオ" panose="020B0604030504040204" pitchFamily="50" charset="-128"/>
                <a:cs typeface="Meiryo UI" pitchFamily="50" charset="-128"/>
              </a:rPr>
              <a:t>)</a:t>
            </a:r>
            <a:r>
              <a:rPr kumimoji="0" lang="ja-JP" altLang="en-US" dirty="0" smtClean="0">
                <a:latin typeface="メイリオ" panose="020B0604030504040204" pitchFamily="50" charset="-128"/>
                <a:ea typeface="メイリオ" panose="020B0604030504040204" pitchFamily="50" charset="-128"/>
                <a:cs typeface="Meiryo UI" pitchFamily="50" charset="-128"/>
              </a:rPr>
              <a:t>が記載されました。</a:t>
            </a:r>
            <a:endParaRPr kumimoji="0" lang="en-US" altLang="ja-JP" u="sng" dirty="0">
              <a:solidFill>
                <a:srgbClr val="FF0000"/>
              </a:solidFill>
              <a:latin typeface="メイリオ" panose="020B0604030504040204" pitchFamily="50" charset="-128"/>
              <a:ea typeface="メイリオ" panose="020B0604030504040204" pitchFamily="50" charset="-128"/>
              <a:cs typeface="Meiryo UI" pitchFamily="50" charset="-128"/>
            </a:endParaRPr>
          </a:p>
        </p:txBody>
      </p:sp>
      <p:sp>
        <p:nvSpPr>
          <p:cNvPr id="5" name="右矢印 4"/>
          <p:cNvSpPr/>
          <p:nvPr/>
        </p:nvSpPr>
        <p:spPr>
          <a:xfrm>
            <a:off x="675402" y="1953826"/>
            <a:ext cx="569982" cy="36004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8" name="角丸四角形 37"/>
          <p:cNvSpPr/>
          <p:nvPr/>
        </p:nvSpPr>
        <p:spPr bwMode="auto">
          <a:xfrm>
            <a:off x="542956" y="2650405"/>
            <a:ext cx="8910312" cy="670394"/>
          </a:xfrm>
          <a:prstGeom prst="roundRect">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wrap="none" anchor="ctr" anchorCtr="0"/>
          <a:lstStyle/>
          <a:p>
            <a:pPr latinLnBrk="1">
              <a:lnSpc>
                <a:spcPct val="150000"/>
              </a:lnSpc>
              <a:defRPr/>
            </a:pPr>
            <a:r>
              <a:rPr kumimoji="0" lang="ja-JP" altLang="en-US" sz="2400" b="1" dirty="0" smtClean="0">
                <a:latin typeface="Meiryo UI" panose="020B0604030504040204" pitchFamily="50" charset="-128"/>
                <a:ea typeface="Meiryo UI" panose="020B0604030504040204" pitchFamily="50" charset="-128"/>
                <a:cs typeface="メイリオ" panose="020B0604030504040204" pitchFamily="50" charset="-128"/>
              </a:rPr>
              <a:t>オープンデータ</a:t>
            </a:r>
            <a:r>
              <a:rPr kumimoji="0" lang="en-US" altLang="ja-JP" sz="2400" b="1" dirty="0" smtClean="0">
                <a:latin typeface="Meiryo UI" panose="020B0604030504040204" pitchFamily="50" charset="-128"/>
                <a:ea typeface="Meiryo UI" panose="020B0604030504040204" pitchFamily="50" charset="-128"/>
                <a:cs typeface="メイリオ" panose="020B0604030504040204" pitchFamily="50" charset="-128"/>
              </a:rPr>
              <a:t>2.0</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（平成</a:t>
            </a:r>
            <a:r>
              <a:rPr kumimoji="0" lang="en-US" altLang="ja-JP" sz="2000" dirty="0" smtClean="0">
                <a:latin typeface="Meiryo UI" panose="020B0604030504040204" pitchFamily="50" charset="-128"/>
                <a:ea typeface="Meiryo UI" panose="020B0604030504040204" pitchFamily="50" charset="-128"/>
                <a:cs typeface="メイリオ" panose="020B0604030504040204" pitchFamily="50" charset="-128"/>
              </a:rPr>
              <a:t>28</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年</a:t>
            </a:r>
            <a:r>
              <a:rPr kumimoji="0" lang="en-US" altLang="ja-JP" sz="2000" dirty="0">
                <a:latin typeface="Meiryo UI" panose="020B0604030504040204" pitchFamily="50" charset="-128"/>
                <a:ea typeface="Meiryo UI" panose="020B0604030504040204" pitchFamily="50" charset="-128"/>
                <a:cs typeface="メイリオ" panose="020B0604030504040204" pitchFamily="50" charset="-128"/>
              </a:rPr>
              <a:t>5</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月</a:t>
            </a:r>
            <a:r>
              <a:rPr kumimoji="0" lang="en-US" altLang="ja-JP" sz="2000" dirty="0" smtClean="0">
                <a:latin typeface="Meiryo UI" panose="020B0604030504040204" pitchFamily="50" charset="-128"/>
                <a:ea typeface="Meiryo UI" panose="020B0604030504040204" pitchFamily="50" charset="-128"/>
                <a:cs typeface="メイリオ" panose="020B0604030504040204" pitchFamily="50" charset="-128"/>
              </a:rPr>
              <a:t>IT</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総合戦略本部決定）</a:t>
            </a:r>
            <a:endParaRPr kumimoji="0" lang="ja-JP" altLang="en-US" sz="20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39" name="正方形/長方形 38"/>
          <p:cNvSpPr/>
          <p:nvPr/>
        </p:nvSpPr>
        <p:spPr>
          <a:xfrm>
            <a:off x="1245384" y="3507154"/>
            <a:ext cx="8207884" cy="923330"/>
          </a:xfrm>
          <a:prstGeom prst="rect">
            <a:avLst/>
          </a:prstGeom>
        </p:spPr>
        <p:txBody>
          <a:bodyPr wrap="square">
            <a:spAutoFit/>
          </a:bodyPr>
          <a:lstStyle/>
          <a:p>
            <a:pPr latinLnBrk="1"/>
            <a:r>
              <a:rPr kumimoji="0" lang="ja-JP" altLang="en-US" dirty="0" smtClean="0">
                <a:latin typeface="メイリオ" panose="020B0604030504040204" pitchFamily="50" charset="-128"/>
                <a:ea typeface="メイリオ" panose="020B0604030504040204" pitchFamily="50" charset="-128"/>
                <a:cs typeface="Meiryo UI" pitchFamily="50" charset="-128"/>
              </a:rPr>
              <a:t>従来のデータ公開中心の取組みから</a:t>
            </a:r>
            <a:r>
              <a:rPr kumimoji="0" lang="ja-JP" altLang="en-US" u="sng" dirty="0" smtClean="0">
                <a:solidFill>
                  <a:srgbClr val="FF0000"/>
                </a:solidFill>
                <a:latin typeface="メイリオ" panose="020B0604030504040204" pitchFamily="50" charset="-128"/>
                <a:ea typeface="メイリオ" panose="020B0604030504040204" pitchFamily="50" charset="-128"/>
                <a:cs typeface="Meiryo UI" pitchFamily="50" charset="-128"/>
              </a:rPr>
              <a:t>「課題解決型オープンデータ」へ</a:t>
            </a:r>
            <a:endParaRPr kumimoji="0" lang="en-US" altLang="ja-JP" u="sng" dirty="0" smtClean="0">
              <a:solidFill>
                <a:srgbClr val="FF0000"/>
              </a:solidFill>
              <a:latin typeface="メイリオ" panose="020B0604030504040204" pitchFamily="50" charset="-128"/>
              <a:ea typeface="メイリオ" panose="020B0604030504040204" pitchFamily="50" charset="-128"/>
              <a:cs typeface="Meiryo UI" pitchFamily="50" charset="-128"/>
            </a:endParaRPr>
          </a:p>
          <a:p>
            <a:pPr latinLnBrk="1"/>
            <a:r>
              <a:rPr kumimoji="0" lang="en-US" altLang="ja-JP" u="sng" dirty="0" smtClean="0">
                <a:solidFill>
                  <a:srgbClr val="FF0000"/>
                </a:solidFill>
                <a:latin typeface="メイリオ" panose="020B0604030504040204" pitchFamily="50" charset="-128"/>
                <a:ea typeface="メイリオ" panose="020B0604030504040204" pitchFamily="50" charset="-128"/>
                <a:cs typeface="Meiryo UI" pitchFamily="50" charset="-128"/>
              </a:rPr>
              <a:t>2020</a:t>
            </a:r>
            <a:r>
              <a:rPr kumimoji="0" lang="ja-JP" altLang="en-US" u="sng" dirty="0">
                <a:solidFill>
                  <a:srgbClr val="FF0000"/>
                </a:solidFill>
                <a:latin typeface="メイリオ" panose="020B0604030504040204" pitchFamily="50" charset="-128"/>
                <a:ea typeface="メイリオ" panose="020B0604030504040204" pitchFamily="50" charset="-128"/>
                <a:cs typeface="Meiryo UI" pitchFamily="50" charset="-128"/>
              </a:rPr>
              <a:t>年</a:t>
            </a:r>
            <a:r>
              <a:rPr kumimoji="0" lang="ja-JP" altLang="en-US" u="sng" dirty="0" smtClean="0">
                <a:solidFill>
                  <a:srgbClr val="FF0000"/>
                </a:solidFill>
                <a:latin typeface="メイリオ" panose="020B0604030504040204" pitchFamily="50" charset="-128"/>
                <a:ea typeface="メイリオ" panose="020B0604030504040204" pitchFamily="50" charset="-128"/>
                <a:cs typeface="Meiryo UI" pitchFamily="50" charset="-128"/>
              </a:rPr>
              <a:t>までを集中取組期間と定め</a:t>
            </a:r>
            <a:r>
              <a:rPr kumimoji="0" lang="ja-JP" altLang="en-US" dirty="0" smtClean="0">
                <a:latin typeface="メイリオ" panose="020B0604030504040204" pitchFamily="50" charset="-128"/>
                <a:ea typeface="メイリオ" panose="020B0604030504040204" pitchFamily="50" charset="-128"/>
                <a:cs typeface="Meiryo UI" pitchFamily="50" charset="-128"/>
              </a:rPr>
              <a:t>、「一億総活躍社会の実現」、「</a:t>
            </a:r>
            <a:r>
              <a:rPr kumimoji="0" lang="en-US" altLang="ja-JP" dirty="0" smtClean="0">
                <a:latin typeface="メイリオ" panose="020B0604030504040204" pitchFamily="50" charset="-128"/>
                <a:ea typeface="メイリオ" panose="020B0604030504040204" pitchFamily="50" charset="-128"/>
                <a:cs typeface="Meiryo UI" pitchFamily="50" charset="-128"/>
              </a:rPr>
              <a:t>2020</a:t>
            </a:r>
            <a:r>
              <a:rPr kumimoji="0" lang="ja-JP" altLang="en-US" dirty="0" smtClean="0">
                <a:latin typeface="メイリオ" panose="020B0604030504040204" pitchFamily="50" charset="-128"/>
                <a:ea typeface="メイリオ" panose="020B0604030504040204" pitchFamily="50" charset="-128"/>
                <a:cs typeface="Meiryo UI" pitchFamily="50" charset="-128"/>
              </a:rPr>
              <a:t>年東京オリパラ競技大会」等の政策が強化分野として指定されました。</a:t>
            </a:r>
            <a:endParaRPr kumimoji="0" lang="en-US" altLang="ja-JP" u="sng" dirty="0">
              <a:solidFill>
                <a:srgbClr val="FF0000"/>
              </a:solidFill>
              <a:latin typeface="メイリオ" panose="020B0604030504040204" pitchFamily="50" charset="-128"/>
              <a:ea typeface="メイリオ" panose="020B0604030504040204" pitchFamily="50" charset="-128"/>
              <a:cs typeface="Meiryo UI" pitchFamily="50" charset="-128"/>
            </a:endParaRPr>
          </a:p>
        </p:txBody>
      </p:sp>
      <p:sp>
        <p:nvSpPr>
          <p:cNvPr id="40" name="右矢印 39"/>
          <p:cNvSpPr/>
          <p:nvPr/>
        </p:nvSpPr>
        <p:spPr>
          <a:xfrm>
            <a:off x="662754" y="3788799"/>
            <a:ext cx="569982" cy="36004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41" name="角丸四角形 40"/>
          <p:cNvSpPr/>
          <p:nvPr/>
        </p:nvSpPr>
        <p:spPr bwMode="auto">
          <a:xfrm>
            <a:off x="542956" y="4609199"/>
            <a:ext cx="8910312" cy="670394"/>
          </a:xfrm>
          <a:prstGeom prst="roundRect">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wrap="none" anchor="ctr" anchorCtr="0"/>
          <a:lstStyle/>
          <a:p>
            <a:pPr latinLnBrk="1">
              <a:lnSpc>
                <a:spcPct val="150000"/>
              </a:lnSpc>
              <a:defRPr/>
            </a:pPr>
            <a:r>
              <a:rPr kumimoji="0" lang="ja-JP" altLang="en-US" sz="2400" b="1" dirty="0" smtClean="0">
                <a:latin typeface="Meiryo UI" panose="020B0604030504040204" pitchFamily="50" charset="-128"/>
                <a:ea typeface="Meiryo UI" panose="020B0604030504040204" pitchFamily="50" charset="-128"/>
                <a:cs typeface="メイリオ" panose="020B0604030504040204" pitchFamily="50" charset="-128"/>
              </a:rPr>
              <a:t>オープンデータ基本指針</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（平成</a:t>
            </a:r>
            <a:r>
              <a:rPr kumimoji="0" lang="en-US" altLang="ja-JP" sz="2000" dirty="0" smtClean="0">
                <a:latin typeface="Meiryo UI" panose="020B0604030504040204" pitchFamily="50" charset="-128"/>
                <a:ea typeface="Meiryo UI" panose="020B0604030504040204" pitchFamily="50" charset="-128"/>
                <a:cs typeface="メイリオ" panose="020B0604030504040204" pitchFamily="50" charset="-128"/>
              </a:rPr>
              <a:t>29</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年</a:t>
            </a:r>
            <a:r>
              <a:rPr kumimoji="0" lang="en-US" altLang="ja-JP" sz="2000" dirty="0" smtClean="0">
                <a:latin typeface="Meiryo UI" panose="020B0604030504040204" pitchFamily="50" charset="-128"/>
                <a:ea typeface="Meiryo UI" panose="020B0604030504040204" pitchFamily="50" charset="-128"/>
                <a:cs typeface="メイリオ" panose="020B0604030504040204" pitchFamily="50" charset="-128"/>
              </a:rPr>
              <a:t>5</a:t>
            </a:r>
            <a:r>
              <a:rPr kumimoji="0" lang="ja-JP" altLang="en-US" sz="2000" dirty="0" smtClean="0">
                <a:latin typeface="Meiryo UI" panose="020B0604030504040204" pitchFamily="50" charset="-128"/>
                <a:ea typeface="Meiryo UI" panose="020B0604030504040204" pitchFamily="50" charset="-128"/>
                <a:cs typeface="メイリオ" panose="020B0604030504040204" pitchFamily="50" charset="-128"/>
              </a:rPr>
              <a:t>月官民データ活用推進戦略会議決定）</a:t>
            </a:r>
            <a:endParaRPr kumimoji="0" lang="ja-JP" altLang="en-US" sz="2000" dirty="0">
              <a:latin typeface="Meiryo UI" panose="020B0604030504040204" pitchFamily="50" charset="-128"/>
              <a:ea typeface="Meiryo UI" panose="020B0604030504040204" pitchFamily="50" charset="-128"/>
              <a:cs typeface="メイリオ" panose="020B0604030504040204" pitchFamily="50" charset="-128"/>
            </a:endParaRPr>
          </a:p>
        </p:txBody>
      </p:sp>
      <p:sp>
        <p:nvSpPr>
          <p:cNvPr id="42" name="正方形/長方形 41"/>
          <p:cNvSpPr/>
          <p:nvPr/>
        </p:nvSpPr>
        <p:spPr>
          <a:xfrm>
            <a:off x="1245384" y="5465948"/>
            <a:ext cx="8207884" cy="646331"/>
          </a:xfrm>
          <a:prstGeom prst="rect">
            <a:avLst/>
          </a:prstGeom>
        </p:spPr>
        <p:txBody>
          <a:bodyPr wrap="square">
            <a:spAutoFit/>
          </a:bodyPr>
          <a:lstStyle/>
          <a:p>
            <a:pPr latinLnBrk="1"/>
            <a:r>
              <a:rPr kumimoji="0" lang="ja-JP" altLang="en-US" u="sng" dirty="0" smtClean="0">
                <a:solidFill>
                  <a:srgbClr val="FF0000"/>
                </a:solidFill>
                <a:latin typeface="メイリオ" panose="020B0604030504040204" pitchFamily="50" charset="-128"/>
                <a:ea typeface="メイリオ" panose="020B0604030504040204" pitchFamily="50" charset="-128"/>
                <a:cs typeface="Meiryo UI" pitchFamily="50" charset="-128"/>
              </a:rPr>
              <a:t>オープンデータ・バイ・デザイン</a:t>
            </a:r>
            <a:r>
              <a:rPr kumimoji="0" lang="en-US" altLang="ja-JP" u="sng" dirty="0" smtClean="0">
                <a:solidFill>
                  <a:srgbClr val="FF0000"/>
                </a:solidFill>
                <a:latin typeface="メイリオ" panose="020B0604030504040204" pitchFamily="50" charset="-128"/>
                <a:ea typeface="メイリオ" panose="020B0604030504040204" pitchFamily="50" charset="-128"/>
                <a:cs typeface="Meiryo UI" pitchFamily="50" charset="-128"/>
              </a:rPr>
              <a:t>(※)</a:t>
            </a:r>
            <a:r>
              <a:rPr kumimoji="0" lang="ja-JP" altLang="en-US" dirty="0" smtClean="0">
                <a:latin typeface="メイリオ" panose="020B0604030504040204" pitchFamily="50" charset="-128"/>
                <a:ea typeface="メイリオ" panose="020B0604030504040204" pitchFamily="50" charset="-128"/>
                <a:cs typeface="Meiryo UI" pitchFamily="50" charset="-128"/>
              </a:rPr>
              <a:t>の考えに基づき、官民が公共データの公開及び活用に取り組む上での基本方針がまとめられました。</a:t>
            </a:r>
            <a:endParaRPr kumimoji="0" lang="en-US" altLang="ja-JP" u="sng" dirty="0">
              <a:solidFill>
                <a:srgbClr val="FF0000"/>
              </a:solidFill>
              <a:latin typeface="メイリオ" panose="020B0604030504040204" pitchFamily="50" charset="-128"/>
              <a:ea typeface="メイリオ" panose="020B0604030504040204" pitchFamily="50" charset="-128"/>
              <a:cs typeface="Meiryo UI" pitchFamily="50" charset="-128"/>
            </a:endParaRPr>
          </a:p>
        </p:txBody>
      </p:sp>
      <p:sp>
        <p:nvSpPr>
          <p:cNvPr id="43" name="右矢印 42"/>
          <p:cNvSpPr/>
          <p:nvPr/>
        </p:nvSpPr>
        <p:spPr>
          <a:xfrm>
            <a:off x="662754" y="5498522"/>
            <a:ext cx="569982" cy="36004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44" name="正方形/長方形 43"/>
          <p:cNvSpPr/>
          <p:nvPr/>
        </p:nvSpPr>
        <p:spPr>
          <a:xfrm>
            <a:off x="1274510" y="6112279"/>
            <a:ext cx="8207884" cy="584775"/>
          </a:xfrm>
          <a:prstGeom prst="rect">
            <a:avLst/>
          </a:prstGeom>
        </p:spPr>
        <p:txBody>
          <a:bodyPr wrap="square">
            <a:spAutoFit/>
          </a:bodyPr>
          <a:lstStyle/>
          <a:p>
            <a:pPr latinLnBrk="1"/>
            <a:r>
              <a:rPr kumimoji="0" lang="en-US" altLang="ja-JP" sz="1600" dirty="0" smtClean="0">
                <a:solidFill>
                  <a:schemeClr val="tx2"/>
                </a:solidFill>
                <a:latin typeface="メイリオ" panose="020B0604030504040204" pitchFamily="50" charset="-128"/>
                <a:ea typeface="メイリオ" panose="020B0604030504040204" pitchFamily="50" charset="-128"/>
                <a:cs typeface="Meiryo UI" pitchFamily="50" charset="-128"/>
              </a:rPr>
              <a:t>※</a:t>
            </a:r>
            <a:r>
              <a:rPr kumimoji="0" lang="ja-JP" altLang="en-US" sz="1600" dirty="0" smtClean="0">
                <a:solidFill>
                  <a:schemeClr val="tx2"/>
                </a:solidFill>
                <a:latin typeface="メイリオ" panose="020B0604030504040204" pitchFamily="50" charset="-128"/>
                <a:ea typeface="メイリオ" panose="020B0604030504040204" pitchFamily="50" charset="-128"/>
                <a:cs typeface="Meiryo UI" pitchFamily="50" charset="-128"/>
              </a:rPr>
              <a:t>行政</a:t>
            </a:r>
            <a:r>
              <a:rPr kumimoji="0" lang="ja-JP" altLang="en-US" sz="1600" dirty="0">
                <a:solidFill>
                  <a:schemeClr val="tx2"/>
                </a:solidFill>
                <a:latin typeface="メイリオ" panose="020B0604030504040204" pitchFamily="50" charset="-128"/>
                <a:ea typeface="メイリオ" panose="020B0604030504040204" pitchFamily="50" charset="-128"/>
                <a:cs typeface="Meiryo UI" pitchFamily="50" charset="-128"/>
              </a:rPr>
              <a:t>が保有するデータについては、オープンデータ</a:t>
            </a:r>
            <a:r>
              <a:rPr kumimoji="0" lang="ja-JP" altLang="en-US" sz="1600" dirty="0" smtClean="0">
                <a:solidFill>
                  <a:schemeClr val="tx2"/>
                </a:solidFill>
                <a:latin typeface="メイリオ" panose="020B0604030504040204" pitchFamily="50" charset="-128"/>
                <a:ea typeface="メイリオ" panose="020B0604030504040204" pitchFamily="50" charset="-128"/>
                <a:cs typeface="Meiryo UI" pitchFamily="50" charset="-128"/>
              </a:rPr>
              <a:t>を前提</a:t>
            </a:r>
            <a:r>
              <a:rPr kumimoji="0" lang="ja-JP" altLang="en-US" sz="1600" dirty="0">
                <a:solidFill>
                  <a:schemeClr val="tx2"/>
                </a:solidFill>
                <a:latin typeface="メイリオ" panose="020B0604030504040204" pitchFamily="50" charset="-128"/>
                <a:ea typeface="メイリオ" panose="020B0604030504040204" pitchFamily="50" charset="-128"/>
                <a:cs typeface="Meiryo UI" pitchFamily="50" charset="-128"/>
              </a:rPr>
              <a:t>として情報システムや業務プロセス全体の企画、整備及び運用を</a:t>
            </a:r>
            <a:r>
              <a:rPr kumimoji="0" lang="ja-JP" altLang="en-US" sz="1600" dirty="0" smtClean="0">
                <a:solidFill>
                  <a:schemeClr val="tx2"/>
                </a:solidFill>
                <a:latin typeface="メイリオ" panose="020B0604030504040204" pitchFamily="50" charset="-128"/>
                <a:ea typeface="メイリオ" panose="020B0604030504040204" pitchFamily="50" charset="-128"/>
                <a:cs typeface="Meiryo UI" pitchFamily="50" charset="-128"/>
              </a:rPr>
              <a:t>行う。</a:t>
            </a:r>
            <a:endParaRPr kumimoji="0" lang="en-US" altLang="ja-JP" sz="1600" u="sng" dirty="0">
              <a:solidFill>
                <a:schemeClr val="tx2"/>
              </a:solidFill>
              <a:latin typeface="メイリオ" panose="020B0604030504040204" pitchFamily="50" charset="-128"/>
              <a:ea typeface="メイリオ" panose="020B0604030504040204" pitchFamily="50" charset="-128"/>
              <a:cs typeface="Meiryo UI" pitchFamily="50" charset="-128"/>
            </a:endParaRPr>
          </a:p>
        </p:txBody>
      </p:sp>
    </p:spTree>
    <p:extLst>
      <p:ext uri="{BB962C8B-B14F-4D97-AF65-F5344CB8AC3E}">
        <p14:creationId xmlns:p14="http://schemas.microsoft.com/office/powerpoint/2010/main" val="1812465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1173048" y="901169"/>
            <a:ext cx="7559899" cy="830997"/>
          </a:xfrm>
          <a:prstGeom prst="rect">
            <a:avLst/>
          </a:prstGeom>
          <a:noFill/>
        </p:spPr>
        <p:txBody>
          <a:bodyPr wrap="square" rtlCol="0">
            <a:spAutoFit/>
          </a:bodyPr>
          <a:lstStyle/>
          <a:p>
            <a:pPr algn="ct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第</a:t>
            </a:r>
            <a:r>
              <a:rPr lang="en-US" altLang="ja-JP" sz="4800" dirty="0">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4800" dirty="0">
                <a:latin typeface="メイリオ" panose="020B0604030504040204" pitchFamily="50" charset="-128"/>
                <a:ea typeface="メイリオ" panose="020B0604030504040204" pitchFamily="50" charset="-128"/>
                <a:cs typeface="メイリオ" panose="020B0604030504040204" pitchFamily="50" charset="-128"/>
              </a:rPr>
              <a:t>条</a:t>
            </a:r>
          </a:p>
        </p:txBody>
      </p:sp>
      <p:sp>
        <p:nvSpPr>
          <p:cNvPr id="6" name="テキスト ボックス 5"/>
          <p:cNvSpPr txBox="1"/>
          <p:nvPr/>
        </p:nvSpPr>
        <p:spPr>
          <a:xfrm>
            <a:off x="775382" y="1766410"/>
            <a:ext cx="8358387" cy="1938992"/>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国及び地方公共団体は、</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自ら保有する官民データ</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について、個人及び法人の権利利益、国の安全が害されることがないようにしつつ、</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国民がインターネット</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その他の高度情報通信ネットワークを通じて</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容易に利用できるよう、必要な措置を講ずるものとする</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7" name="タイトル 1"/>
          <p:cNvSpPr txBox="1">
            <a:spLocks/>
          </p:cNvSpPr>
          <p:nvPr/>
        </p:nvSpPr>
        <p:spPr>
          <a:xfrm>
            <a:off x="572081" y="188982"/>
            <a:ext cx="8915400" cy="521605"/>
          </a:xfrm>
          <a:prstGeom prst="rect">
            <a:avLst/>
          </a:prstGeom>
          <a:blipFill>
            <a:blip r:embed="rId2"/>
            <a:tile tx="0" ty="0" sx="100000" sy="100000" flip="none" algn="tl"/>
          </a:blipFill>
          <a:ln>
            <a:solidFill>
              <a:schemeClr val="accent1"/>
            </a:solidFill>
          </a:ln>
        </p:spPr>
        <p:txBody>
          <a:bodyP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官民データ活用推進</a:t>
            </a:r>
            <a:r>
              <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基本法</a:t>
            </a:r>
            <a:r>
              <a:rPr lang="ja-JP" altLang="en-US"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（平成</a:t>
            </a:r>
            <a:r>
              <a:rPr lang="en-US" altLang="ja-JP"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月</a:t>
            </a:r>
            <a:r>
              <a:rPr lang="en-US" altLang="ja-JP"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14</a:t>
            </a:r>
            <a:r>
              <a:rPr lang="ja-JP" altLang="en-US"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日）</a:t>
            </a:r>
          </a:p>
          <a:p>
            <a:endPar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p:cNvSpPr/>
          <p:nvPr/>
        </p:nvSpPr>
        <p:spPr>
          <a:xfrm>
            <a:off x="572081" y="4716764"/>
            <a:ext cx="8844387" cy="1200329"/>
          </a:xfrm>
          <a:prstGeom prst="rect">
            <a:avLst/>
          </a:prstGeom>
        </p:spPr>
        <p:txBody>
          <a:bodyPr wrap="square">
            <a:spAutoFit/>
          </a:bodyPr>
          <a:lstStyle/>
          <a:p>
            <a:pPr latinLnBrk="1"/>
            <a:r>
              <a:rPr kumimoji="0" lang="ja-JP" altLang="en-US" sz="2400" dirty="0" smtClean="0">
                <a:latin typeface="メイリオ" panose="020B0604030504040204" pitchFamily="50" charset="-128"/>
                <a:ea typeface="メイリオ" panose="020B0604030504040204" pitchFamily="50" charset="-128"/>
                <a:cs typeface="Meiryo UI" pitchFamily="50" charset="-128"/>
              </a:rPr>
              <a:t>国</a:t>
            </a:r>
            <a:r>
              <a:rPr kumimoji="0" lang="ja-JP" altLang="en-US" sz="2400" dirty="0">
                <a:latin typeface="メイリオ" panose="020B0604030504040204" pitchFamily="50" charset="-128"/>
                <a:ea typeface="メイリオ" panose="020B0604030504040204" pitchFamily="50" charset="-128"/>
                <a:cs typeface="Meiryo UI" pitchFamily="50" charset="-128"/>
              </a:rPr>
              <a:t>、地方</a:t>
            </a:r>
            <a:r>
              <a:rPr kumimoji="0" lang="ja-JP" altLang="en-US" sz="2400" dirty="0" smtClean="0">
                <a:latin typeface="メイリオ" panose="020B0604030504040204" pitchFamily="50" charset="-128"/>
                <a:ea typeface="メイリオ" panose="020B0604030504040204" pitchFamily="50" charset="-128"/>
                <a:cs typeface="Meiryo UI" pitchFamily="50" charset="-128"/>
              </a:rPr>
              <a:t>公共団体</a:t>
            </a:r>
            <a:r>
              <a:rPr kumimoji="0" lang="ja-JP" altLang="en-US" sz="2400" dirty="0">
                <a:latin typeface="メイリオ" panose="020B0604030504040204" pitchFamily="50" charset="-128"/>
                <a:ea typeface="メイリオ" panose="020B0604030504040204" pitchFamily="50" charset="-128"/>
                <a:cs typeface="Meiryo UI" pitchFamily="50" charset="-128"/>
              </a:rPr>
              <a:t>が保有する</a:t>
            </a:r>
            <a:r>
              <a:rPr kumimoji="0" lang="ja-JP" altLang="en-US" sz="2400" u="sng" dirty="0">
                <a:solidFill>
                  <a:srgbClr val="FF0000"/>
                </a:solidFill>
                <a:latin typeface="メイリオ" panose="020B0604030504040204" pitchFamily="50" charset="-128"/>
                <a:ea typeface="メイリオ" panose="020B0604030504040204" pitchFamily="50" charset="-128"/>
                <a:cs typeface="Meiryo UI" pitchFamily="50" charset="-128"/>
              </a:rPr>
              <a:t>官民</a:t>
            </a:r>
            <a:r>
              <a:rPr kumimoji="0" lang="ja-JP" altLang="en-US" sz="2400" u="sng" dirty="0" smtClean="0">
                <a:solidFill>
                  <a:srgbClr val="FF0000"/>
                </a:solidFill>
                <a:latin typeface="メイリオ" panose="020B0604030504040204" pitchFamily="50" charset="-128"/>
                <a:ea typeface="メイリオ" panose="020B0604030504040204" pitchFamily="50" charset="-128"/>
                <a:cs typeface="Meiryo UI" pitchFamily="50" charset="-128"/>
              </a:rPr>
              <a:t>データについて、国民</a:t>
            </a:r>
            <a:r>
              <a:rPr kumimoji="0" lang="ja-JP" altLang="en-US" sz="2400" u="sng" dirty="0">
                <a:solidFill>
                  <a:srgbClr val="FF0000"/>
                </a:solidFill>
                <a:latin typeface="メイリオ" panose="020B0604030504040204" pitchFamily="50" charset="-128"/>
                <a:ea typeface="メイリオ" panose="020B0604030504040204" pitchFamily="50" charset="-128"/>
                <a:cs typeface="Meiryo UI" pitchFamily="50" charset="-128"/>
              </a:rPr>
              <a:t>がインターネット等を通じて容易に利用できるよう措置を講じることが義務付けられました。</a:t>
            </a:r>
            <a:endParaRPr kumimoji="0" lang="en-US" altLang="ja-JP" sz="2400" u="sng" dirty="0">
              <a:solidFill>
                <a:srgbClr val="FF0000"/>
              </a:solidFill>
              <a:latin typeface="メイリオ" panose="020B0604030504040204" pitchFamily="50" charset="-128"/>
              <a:ea typeface="メイリオ" panose="020B0604030504040204" pitchFamily="50" charset="-128"/>
              <a:cs typeface="Meiryo UI" pitchFamily="50" charset="-128"/>
            </a:endParaRPr>
          </a:p>
        </p:txBody>
      </p:sp>
      <p:sp>
        <p:nvSpPr>
          <p:cNvPr id="3" name="下矢印 2"/>
          <p:cNvSpPr/>
          <p:nvPr/>
        </p:nvSpPr>
        <p:spPr>
          <a:xfrm>
            <a:off x="4160912" y="3705402"/>
            <a:ext cx="1656184" cy="803718"/>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55997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4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世界</a:t>
            </a:r>
            <a:r>
              <a:rPr lang="ja-JP" altLang="en-US"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最先端</a:t>
            </a:r>
            <a:r>
              <a:rPr lang="en-US" altLang="ja-JP"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IT</a:t>
            </a:r>
            <a:r>
              <a:rPr lang="ja-JP" altLang="en-US"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国家創造宣言・官民データ活用推進基本</a:t>
            </a:r>
            <a:r>
              <a:rPr lang="ja-JP" altLang="en-US" sz="24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計画</a:t>
            </a:r>
            <a:endParaRPr lang="ja-JP" altLang="en-US"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正方形/長方形 14"/>
          <p:cNvSpPr/>
          <p:nvPr/>
        </p:nvSpPr>
        <p:spPr>
          <a:xfrm>
            <a:off x="571120" y="919507"/>
            <a:ext cx="8844387" cy="2185214"/>
          </a:xfrm>
          <a:prstGeom prst="rect">
            <a:avLst/>
          </a:prstGeom>
        </p:spPr>
        <p:txBody>
          <a:bodyPr wrap="square">
            <a:spAutoFit/>
          </a:bodyPr>
          <a:lstStyle/>
          <a:p>
            <a:pPr latinLnBrk="1"/>
            <a:r>
              <a:rPr kumimoji="0" lang="ja-JP" altLang="en-US" sz="2200" u="sng" dirty="0">
                <a:solidFill>
                  <a:srgbClr val="FF0000"/>
                </a:solidFill>
                <a:latin typeface="メイリオ" panose="020B0604030504040204" pitchFamily="50" charset="-128"/>
                <a:ea typeface="メイリオ" panose="020B0604030504040204" pitchFamily="50" charset="-128"/>
                <a:cs typeface="Meiryo UI" pitchFamily="50" charset="-128"/>
              </a:rPr>
              <a:t>令和２年度までに地方公共団体のオープンデータ取組率</a:t>
            </a:r>
            <a:r>
              <a:rPr kumimoji="0" lang="en-US" altLang="ja-JP" sz="2200" u="sng" dirty="0">
                <a:solidFill>
                  <a:srgbClr val="FF0000"/>
                </a:solidFill>
                <a:latin typeface="メイリオ" panose="020B0604030504040204" pitchFamily="50" charset="-128"/>
                <a:ea typeface="メイリオ" panose="020B0604030504040204" pitchFamily="50" charset="-128"/>
                <a:cs typeface="Meiryo UI" pitchFamily="50" charset="-128"/>
              </a:rPr>
              <a:t>100</a:t>
            </a:r>
            <a:r>
              <a:rPr kumimoji="0" lang="ja-JP" altLang="en-US" sz="2200" u="sng" dirty="0">
                <a:solidFill>
                  <a:srgbClr val="FF0000"/>
                </a:solidFill>
                <a:latin typeface="メイリオ" panose="020B0604030504040204" pitchFamily="50" charset="-128"/>
                <a:ea typeface="メイリオ" panose="020B0604030504040204" pitchFamily="50" charset="-128"/>
                <a:cs typeface="Meiryo UI" pitchFamily="50" charset="-128"/>
              </a:rPr>
              <a:t>％を目標</a:t>
            </a:r>
            <a:r>
              <a:rPr kumimoji="0" lang="ja-JP" altLang="en-US" sz="2200" dirty="0">
                <a:latin typeface="メイリオ" panose="020B0604030504040204" pitchFamily="50" charset="-128"/>
                <a:ea typeface="メイリオ" panose="020B0604030504040204" pitchFamily="50" charset="-128"/>
                <a:cs typeface="Meiryo UI" pitchFamily="50" charset="-128"/>
              </a:rPr>
              <a:t>とすることが掲げられました</a:t>
            </a:r>
            <a:r>
              <a:rPr kumimoji="0" lang="ja-JP" altLang="en-US" sz="2200" dirty="0" smtClean="0">
                <a:latin typeface="メイリオ" panose="020B0604030504040204" pitchFamily="50" charset="-128"/>
                <a:ea typeface="メイリオ" panose="020B0604030504040204" pitchFamily="50" charset="-128"/>
                <a:cs typeface="Meiryo UI" pitchFamily="50" charset="-128"/>
              </a:rPr>
              <a:t>。</a:t>
            </a:r>
            <a:endParaRPr kumimoji="0" lang="en-US" altLang="ja-JP" sz="2200" dirty="0" smtClean="0">
              <a:latin typeface="メイリオ" panose="020B0604030504040204" pitchFamily="50" charset="-128"/>
              <a:ea typeface="メイリオ" panose="020B0604030504040204" pitchFamily="50" charset="-128"/>
              <a:cs typeface="Meiryo UI" pitchFamily="50" charset="-128"/>
            </a:endParaRPr>
          </a:p>
          <a:p>
            <a:pPr latinLnBrk="1"/>
            <a:endParaRPr kumimoji="0" lang="en-US" altLang="ja-JP" sz="2200" dirty="0" smtClean="0">
              <a:latin typeface="メイリオ" panose="020B0604030504040204" pitchFamily="50" charset="-128"/>
              <a:ea typeface="メイリオ" panose="020B0604030504040204" pitchFamily="50" charset="-128"/>
              <a:cs typeface="Meiryo UI" pitchFamily="50" charset="-128"/>
            </a:endParaRPr>
          </a:p>
          <a:p>
            <a:pPr latinLnBrk="1"/>
            <a:endParaRPr kumimoji="0" lang="en-US" altLang="ja-JP" sz="2200" dirty="0">
              <a:latin typeface="メイリオ" panose="020B0604030504040204" pitchFamily="50" charset="-128"/>
              <a:ea typeface="メイリオ" panose="020B0604030504040204" pitchFamily="50" charset="-128"/>
              <a:cs typeface="Meiryo UI" pitchFamily="50" charset="-128"/>
            </a:endParaRPr>
          </a:p>
          <a:p>
            <a:pPr latinLnBrk="1"/>
            <a:r>
              <a:rPr kumimoji="0" lang="ja-JP" altLang="en-US" sz="2200" dirty="0">
                <a:latin typeface="メイリオ" panose="020B0604030504040204" pitchFamily="50" charset="-128"/>
                <a:ea typeface="メイリオ" panose="020B0604030504040204" pitchFamily="50" charset="-128"/>
                <a:cs typeface="Meiryo UI" pitchFamily="50" charset="-128"/>
              </a:rPr>
              <a:t>都道府県は</a:t>
            </a:r>
            <a:r>
              <a:rPr kumimoji="0" lang="ja-JP" altLang="en-US" sz="2200" u="sng" dirty="0">
                <a:solidFill>
                  <a:srgbClr val="FF0000"/>
                </a:solidFill>
                <a:latin typeface="メイリオ" panose="020B0604030504040204" pitchFamily="50" charset="-128"/>
                <a:ea typeface="メイリオ" panose="020B0604030504040204" pitchFamily="50" charset="-128"/>
                <a:cs typeface="Meiryo UI" pitchFamily="50" charset="-128"/>
              </a:rPr>
              <a:t>官民データ活用推進基本計画策定が義務付けられ</a:t>
            </a:r>
            <a:r>
              <a:rPr kumimoji="0" lang="ja-JP" altLang="en-US" sz="2200" dirty="0">
                <a:latin typeface="メイリオ" panose="020B0604030504040204" pitchFamily="50" charset="-128"/>
                <a:ea typeface="メイリオ" panose="020B0604030504040204" pitchFamily="50" charset="-128"/>
                <a:cs typeface="Meiryo UI" pitchFamily="50" charset="-128"/>
              </a:rPr>
              <a:t>、市町村は努力義務</a:t>
            </a:r>
            <a:r>
              <a:rPr kumimoji="0" lang="ja-JP" altLang="en-US" sz="2200" dirty="0" smtClean="0">
                <a:latin typeface="メイリオ" panose="020B0604030504040204" pitchFamily="50" charset="-128"/>
                <a:ea typeface="メイリオ" panose="020B0604030504040204" pitchFamily="50" charset="-128"/>
                <a:cs typeface="Meiryo UI" pitchFamily="50" charset="-128"/>
              </a:rPr>
              <a:t>とされました。</a:t>
            </a:r>
            <a:endParaRPr kumimoji="0" lang="ja-JP" altLang="en-US" sz="2200" dirty="0">
              <a:latin typeface="メイリオ" panose="020B0604030504040204" pitchFamily="50" charset="-128"/>
              <a:ea typeface="メイリオ" panose="020B0604030504040204" pitchFamily="50" charset="-128"/>
              <a:cs typeface="Meiryo UI" pitchFamily="50" charset="-128"/>
            </a:endParaRPr>
          </a:p>
        </p:txBody>
      </p:sp>
      <p:sp>
        <p:nvSpPr>
          <p:cNvPr id="16" name="正方形/長方形 15"/>
          <p:cNvSpPr/>
          <p:nvPr/>
        </p:nvSpPr>
        <p:spPr>
          <a:xfrm>
            <a:off x="562827" y="1782239"/>
            <a:ext cx="8496944" cy="338554"/>
          </a:xfrm>
          <a:prstGeom prst="rect">
            <a:avLst/>
          </a:prstGeom>
        </p:spPr>
        <p:txBody>
          <a:bodyPr wrap="square">
            <a:spAutoFit/>
          </a:bodyPr>
          <a:lstStyle/>
          <a:p>
            <a:pPr latinLnBrk="1">
              <a:spcAft>
                <a:spcPts val="300"/>
              </a:spcAft>
            </a:pPr>
            <a:r>
              <a:rPr kumimoji="0" lang="ja-JP" altLang="en-US"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平成</a:t>
            </a:r>
            <a:r>
              <a:rPr kumimoji="0" lang="en-US" altLang="ja-JP"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31</a:t>
            </a:r>
            <a:r>
              <a:rPr kumimoji="0" lang="ja-JP" altLang="en-US"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年</a:t>
            </a:r>
            <a:r>
              <a:rPr kumimoji="0" lang="en-US" altLang="ja-JP"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3</a:t>
            </a:r>
            <a:r>
              <a:rPr kumimoji="0" lang="ja-JP" altLang="en-US"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月</a:t>
            </a:r>
            <a:r>
              <a:rPr kumimoji="0" lang="en-US" altLang="ja-JP"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11</a:t>
            </a:r>
            <a:r>
              <a:rPr kumimoji="0" lang="ja-JP" altLang="en-US"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日時点で、</a:t>
            </a:r>
            <a:r>
              <a:rPr kumimoji="0" lang="en-US" altLang="ja-JP"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1,788</a:t>
            </a:r>
            <a:r>
              <a:rPr kumimoji="0" lang="ja-JP" altLang="en-US"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団体中、</a:t>
            </a:r>
            <a:r>
              <a:rPr kumimoji="0" lang="en-US" altLang="ja-JP"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465</a:t>
            </a:r>
            <a:r>
              <a:rPr kumimoji="0" lang="ja-JP" altLang="en-US"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団体が取組済み（</a:t>
            </a:r>
            <a:r>
              <a:rPr kumimoji="0" lang="en-US" altLang="ja-JP"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26</a:t>
            </a:r>
            <a:r>
              <a:rPr kumimoji="0" lang="ja-JP" altLang="en-US" sz="1600" dirty="0" smtClean="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1600"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8" name="コンテンツ プレースホルダー 6"/>
          <p:cNvGraphicFramePr>
            <a:graphicFrameLocks/>
          </p:cNvGraphicFramePr>
          <p:nvPr>
            <p:extLst>
              <p:ext uri="{D42A27DB-BD31-4B8C-83A1-F6EECF244321}">
                <p14:modId xmlns:p14="http://schemas.microsoft.com/office/powerpoint/2010/main" val="286129722"/>
              </p:ext>
            </p:extLst>
          </p:nvPr>
        </p:nvGraphicFramePr>
        <p:xfrm>
          <a:off x="585492" y="3004387"/>
          <a:ext cx="8915400" cy="3631258"/>
        </p:xfrm>
        <a:graphic>
          <a:graphicData uri="http://schemas.openxmlformats.org/drawingml/2006/table">
            <a:tbl>
              <a:tblPr firstRow="1" bandRow="1">
                <a:tableStyleId>{5C22544A-7EE6-4342-B048-85BDC9FD1C3A}</a:tableStyleId>
              </a:tblPr>
              <a:tblGrid>
                <a:gridCol w="892783">
                  <a:extLst>
                    <a:ext uri="{9D8B030D-6E8A-4147-A177-3AD203B41FA5}">
                      <a16:colId xmlns:a16="http://schemas.microsoft.com/office/drawing/2014/main" val="20000"/>
                    </a:ext>
                  </a:extLst>
                </a:gridCol>
                <a:gridCol w="8022617">
                  <a:extLst>
                    <a:ext uri="{9D8B030D-6E8A-4147-A177-3AD203B41FA5}">
                      <a16:colId xmlns:a16="http://schemas.microsoft.com/office/drawing/2014/main" val="20001"/>
                    </a:ext>
                  </a:extLst>
                </a:gridCol>
              </a:tblGrid>
              <a:tr h="405369">
                <a:tc>
                  <a:txBody>
                    <a:bodyPr/>
                    <a:lstStyle/>
                    <a:p>
                      <a:pPr>
                        <a:lnSpc>
                          <a:spcPts val="1680"/>
                        </a:lnSpc>
                      </a:pPr>
                      <a:endParaRPr kumimoji="1" lang="ja-JP" altLang="en-US" sz="1600" dirty="0">
                        <a:latin typeface="+mj-ea"/>
                        <a:ea typeface="+mj-ea"/>
                      </a:endParaRPr>
                    </a:p>
                  </a:txBody>
                  <a:tcPr/>
                </a:tc>
                <a:tc>
                  <a:txBody>
                    <a:bodyPr/>
                    <a:lstStyle/>
                    <a:p>
                      <a:pPr>
                        <a:lnSpc>
                          <a:spcPts val="1680"/>
                        </a:lnSpc>
                      </a:pPr>
                      <a:r>
                        <a:rPr kumimoji="1" lang="ja-JP" altLang="en-US" sz="1800" dirty="0" smtClean="0">
                          <a:latin typeface="+mj-ea"/>
                          <a:ea typeface="+mj-ea"/>
                        </a:rPr>
                        <a:t>官民データ活用の推進に関する</a:t>
                      </a:r>
                      <a:r>
                        <a:rPr kumimoji="1" lang="en-US" altLang="ja-JP" sz="1800" dirty="0" smtClean="0">
                          <a:latin typeface="+mj-ea"/>
                          <a:ea typeface="+mj-ea"/>
                        </a:rPr>
                        <a:t>5</a:t>
                      </a:r>
                      <a:r>
                        <a:rPr kumimoji="1" lang="ja-JP" altLang="en-US" sz="1800" dirty="0" smtClean="0">
                          <a:latin typeface="+mj-ea"/>
                          <a:ea typeface="+mj-ea"/>
                        </a:rPr>
                        <a:t>つの柱</a:t>
                      </a:r>
                      <a:endParaRPr kumimoji="1" lang="ja-JP" altLang="en-US" sz="1800" dirty="0">
                        <a:latin typeface="+mj-ea"/>
                        <a:ea typeface="+mj-ea"/>
                      </a:endParaRPr>
                    </a:p>
                  </a:txBody>
                  <a:tcPr anchor="ctr" anchorCtr="1"/>
                </a:tc>
                <a:extLst>
                  <a:ext uri="{0D108BD9-81ED-4DB2-BD59-A6C34878D82A}">
                    <a16:rowId xmlns:a16="http://schemas.microsoft.com/office/drawing/2014/main" val="10000"/>
                  </a:ext>
                </a:extLst>
              </a:tr>
              <a:tr h="557468">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１</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手続きにおける情報通信の技術の利用等に係る取組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（オンライン化原則）</a:t>
                      </a:r>
                      <a:endParaRPr kumimoji="1" lang="en-US" altLang="ja-JP" sz="1600" b="1"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1"/>
                  </a:ext>
                </a:extLst>
              </a:tr>
              <a:tr h="557468">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２</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官民データの容易な利用等に係る取組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（オープンデータの推進）</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2"/>
                  </a:ext>
                </a:extLst>
              </a:tr>
              <a:tr h="746368">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３</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個人番号カードの普及及び活用に係る取組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（マイナンバーカードの普及・活用）</a:t>
                      </a:r>
                      <a:endParaRPr kumimoji="1" lang="en-US" altLang="ja-JP" sz="1600" b="1"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3"/>
                  </a:ext>
                </a:extLst>
              </a:tr>
              <a:tr h="618217">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４</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利用の機会等の格差の是正に係る取組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（デジタルデバイド対策等）</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4"/>
                  </a:ext>
                </a:extLst>
              </a:tr>
              <a:tr h="746368">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５</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情報システムに係る規格の整備及び互換性の確保等に係る取組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（クラウド化による経費削減、業務継続性の確保　等）</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5"/>
                  </a:ext>
                </a:extLst>
              </a:tr>
            </a:tbl>
          </a:graphicData>
        </a:graphic>
      </p:graphicFrame>
      <p:sp>
        <p:nvSpPr>
          <p:cNvPr id="3" name="角丸四角形 2"/>
          <p:cNvSpPr/>
          <p:nvPr/>
        </p:nvSpPr>
        <p:spPr>
          <a:xfrm>
            <a:off x="585492" y="3967452"/>
            <a:ext cx="8915400" cy="541667"/>
          </a:xfrm>
          <a:prstGeom prst="round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9882077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pPr algn="l"/>
            <a: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１</a:t>
            </a:r>
            <a:r>
              <a:rPr lang="en-US" altLang="ja-JP"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a:t>
            </a:r>
            <a: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オープンデータに取り組む背景・目的</a:t>
            </a:r>
            <a:b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br>
            <a:r>
              <a:rPr lang="ja-JP" altLang="en-US" dirty="0" smtClean="0">
                <a:latin typeface="ＤＦ特太ゴシック体" panose="020B0509000000000000" pitchFamily="49" charset="-128"/>
                <a:ea typeface="ＤＦ特太ゴシック体" panose="020B0509000000000000" pitchFamily="49" charset="-128"/>
              </a:rPr>
              <a:t/>
            </a:r>
            <a:br>
              <a:rPr lang="ja-JP" altLang="en-US" dirty="0" smtClean="0">
                <a:latin typeface="ＤＦ特太ゴシック体" panose="020B0509000000000000" pitchFamily="49" charset="-128"/>
                <a:ea typeface="ＤＦ特太ゴシック体" panose="020B0509000000000000" pitchFamily="49" charset="-128"/>
              </a:rPr>
            </a:br>
            <a:r>
              <a:rPr lang="ja-JP" altLang="en-US" dirty="0" smtClean="0">
                <a:latin typeface="ＤＦ特太ゴシック体" panose="020B0509000000000000" pitchFamily="49" charset="-128"/>
                <a:ea typeface="ＤＦ特太ゴシック体" panose="020B0509000000000000" pitchFamily="49" charset="-128"/>
              </a:rPr>
              <a:t>２</a:t>
            </a:r>
            <a:r>
              <a:rPr lang="en-US" altLang="ja-JP" dirty="0" smtClean="0">
                <a:latin typeface="ＤＦ特太ゴシック体" panose="020B0509000000000000" pitchFamily="49" charset="-128"/>
                <a:ea typeface="ＤＦ特太ゴシック体" panose="020B0509000000000000" pitchFamily="49" charset="-128"/>
              </a:rPr>
              <a:t>.</a:t>
            </a:r>
            <a:r>
              <a:rPr lang="ja-JP" altLang="en-US" dirty="0" smtClean="0">
                <a:latin typeface="ＤＦ特太ゴシック体" panose="020B0509000000000000" pitchFamily="49" charset="-128"/>
                <a:ea typeface="ＤＦ特太ゴシック体" panose="020B0509000000000000" pitchFamily="49" charset="-128"/>
              </a:rPr>
              <a:t>県の取組</a:t>
            </a:r>
            <a:r>
              <a:rPr lang="ja-JP" altLang="en-US" dirty="0">
                <a:latin typeface="ＤＦ特太ゴシック体" panose="020B0509000000000000" pitchFamily="49" charset="-128"/>
                <a:ea typeface="ＤＦ特太ゴシック体" panose="020B0509000000000000" pitchFamily="49" charset="-128"/>
              </a:rPr>
              <a:t>状況</a:t>
            </a:r>
            <a:endParaRPr kumimoji="1" lang="ja-JP" altLang="en-US" dirty="0">
              <a:latin typeface="ＤＦ特太ゴシック体" panose="020B0509000000000000" pitchFamily="49" charset="-128"/>
              <a:ea typeface="ＤＦ特太ゴシック体" panose="020B0509000000000000" pitchFamily="49" charset="-128"/>
            </a:endParaRPr>
          </a:p>
        </p:txBody>
      </p:sp>
      <p:sp>
        <p:nvSpPr>
          <p:cNvPr id="5" name="スライド番号プレースホルダー 2"/>
          <p:cNvSpPr>
            <a:spLocks noGrp="1"/>
          </p:cNvSpPr>
          <p:nvPr>
            <p:ph type="sldNum" sz="quarter" idx="12"/>
          </p:nvPr>
        </p:nvSpPr>
        <p:spPr>
          <a:xfrm>
            <a:off x="7099300" y="6356351"/>
            <a:ext cx="2311400" cy="365125"/>
          </a:xfrm>
        </p:spPr>
        <p:txBody>
          <a:bodyPr/>
          <a:lstStyle/>
          <a:p>
            <a:pPr>
              <a:defRPr/>
            </a:pPr>
            <a:fld id="{10AC68E9-93AC-4EE7-A0E0-E98C161A901A}" type="slidenum">
              <a:rPr lang="ja-JP" altLang="en-US" smtClean="0"/>
              <a:pPr>
                <a:defRPr/>
              </a:pPr>
              <a:t>7</a:t>
            </a:fld>
            <a:endParaRPr lang="ja-JP" altLang="en-US" dirty="0"/>
          </a:p>
        </p:txBody>
      </p:sp>
    </p:spTree>
    <p:extLst>
      <p:ext uri="{BB962C8B-B14F-4D97-AF65-F5344CB8AC3E}">
        <p14:creationId xmlns:p14="http://schemas.microsoft.com/office/powerpoint/2010/main" val="28478210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a:solidFill>
                  <a:srgbClr val="002060"/>
                </a:solidFill>
                <a:latin typeface="Meiryo UI" panose="020B0604030504040204" pitchFamily="50" charset="-128"/>
                <a:ea typeface="Meiryo UI" panose="020B0604030504040204" pitchFamily="50" charset="-128"/>
              </a:rPr>
              <a:t>新潟県オープンデータ利用規約制定（</a:t>
            </a:r>
            <a:r>
              <a:rPr lang="en-US" altLang="ja-JP" sz="2800" b="1" dirty="0">
                <a:solidFill>
                  <a:srgbClr val="002060"/>
                </a:solidFill>
                <a:latin typeface="Meiryo UI" panose="020B0604030504040204" pitchFamily="50" charset="-128"/>
                <a:ea typeface="Meiryo UI" panose="020B0604030504040204" pitchFamily="50" charset="-128"/>
              </a:rPr>
              <a:t>H26</a:t>
            </a:r>
            <a:r>
              <a:rPr lang="ja-JP" altLang="en-US" sz="2800" b="1" dirty="0">
                <a:solidFill>
                  <a:srgbClr val="002060"/>
                </a:solidFill>
                <a:latin typeface="Meiryo UI" panose="020B0604030504040204" pitchFamily="50" charset="-128"/>
                <a:ea typeface="Meiryo UI" panose="020B0604030504040204" pitchFamily="50" charset="-128"/>
              </a:rPr>
              <a:t>）</a:t>
            </a:r>
          </a:p>
        </p:txBody>
      </p:sp>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081" y="908720"/>
            <a:ext cx="8915400" cy="5764348"/>
          </a:xfrm>
          <a:prstGeom prst="rect">
            <a:avLst/>
          </a:prstGeom>
        </p:spPr>
      </p:pic>
    </p:spTree>
    <p:extLst>
      <p:ext uri="{BB962C8B-B14F-4D97-AF65-F5344CB8AC3E}">
        <p14:creationId xmlns:p14="http://schemas.microsoft.com/office/powerpoint/2010/main" val="13457697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918</Words>
  <Application>Microsoft Office PowerPoint</Application>
  <PresentationFormat>A4 210 x 297 mm</PresentationFormat>
  <Paragraphs>132</Paragraphs>
  <Slides>16</Slides>
  <Notes>15</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16</vt:i4>
      </vt:variant>
    </vt:vector>
  </HeadingPairs>
  <TitlesOfParts>
    <vt:vector size="26" baseType="lpstr">
      <vt:lpstr>ＤＦ特太ゴシック体</vt:lpstr>
      <vt:lpstr>Meiryo UI</vt:lpstr>
      <vt:lpstr>ＭＳ Ｐゴシック</vt:lpstr>
      <vt:lpstr>メイリオ</vt:lpstr>
      <vt:lpstr>游ゴシック</vt:lpstr>
      <vt:lpstr>Arial</vt:lpstr>
      <vt:lpstr>Calibri</vt:lpstr>
      <vt:lpstr>Wingdings</vt:lpstr>
      <vt:lpstr>Office ​​テーマ</vt:lpstr>
      <vt:lpstr>1_Office ​​テーマ</vt:lpstr>
      <vt:lpstr>オープンデータに関する新潟県の 取組の紹介</vt:lpstr>
      <vt:lpstr>１.オープンデータに取り組む意義・背景  ２.県の取組状況</vt:lpstr>
      <vt:lpstr>オープンデータの意義・目的</vt:lpstr>
      <vt:lpstr>オープンデータ関連年表</vt:lpstr>
      <vt:lpstr>オープンデータに関する政府の主な方針</vt:lpstr>
      <vt:lpstr>PowerPoint プレゼンテーション</vt:lpstr>
      <vt:lpstr>世界最先端IT国家創造宣言・官民データ活用推進基本計画</vt:lpstr>
      <vt:lpstr>１.オープンデータに取り組む背景・目的  ２.県の取組状況</vt:lpstr>
      <vt:lpstr>新潟県オープンデータ利用規約制定（H26）</vt:lpstr>
      <vt:lpstr>オープンデータリンク集公開（H28.1～）</vt:lpstr>
      <vt:lpstr>県の保有するオープンデータ</vt:lpstr>
      <vt:lpstr>データの棚卸実施（H30）</vt:lpstr>
      <vt:lpstr>新潟県内オープンデータ取組状況</vt:lpstr>
      <vt:lpstr>市町村向け研修開催</vt:lpstr>
      <vt:lpstr>新潟県の今後の取組み</vt:lpstr>
      <vt:lpstr>令和元年度の取組み予定</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2019-06-06T08:19:18Z</dcterms:created>
  <dcterms:modified xsi:type="dcterms:W3CDTF">2019-06-06T08:19:59Z</dcterms:modified>
</cp:coreProperties>
</file>