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80" autoAdjust="0"/>
    <p:restoredTop sz="94084" autoAdjust="0"/>
  </p:normalViewPr>
  <p:slideViewPr>
    <p:cSldViewPr>
      <p:cViewPr varScale="1">
        <p:scale>
          <a:sx n="81" d="100"/>
          <a:sy n="81" d="100"/>
        </p:scale>
        <p:origin x="1038" y="7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2019/5/27</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2019/5/27</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テキスト ボックス 4"/>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6E8C3AD7-23AD-41AC-8F5D-6674E7F78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39889"/>
            <a:ext cx="7074000" cy="4065375"/>
          </a:xfrm>
          <a:prstGeom prst="rect">
            <a:avLst/>
          </a:prstGeom>
        </p:spPr>
      </p:pic>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6040662" y="4287046"/>
            <a:ext cx="2563786" cy="1239773"/>
          </a:xfrm>
          <a:prstGeom prst="wedgeRoundRectCallout">
            <a:avLst>
              <a:gd name="adj1" fmla="val -79969"/>
              <a:gd name="adj2" fmla="val 8758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「クリエイティブ・コモンズ・ライセンス（以下、</a:t>
            </a:r>
            <a:r>
              <a:rPr lang="en-US" altLang="ja-JP" dirty="0">
                <a:latin typeface="+mn-ea"/>
                <a:cs typeface="Meiryo UI" pitchFamily="50" charset="-128"/>
              </a:rPr>
              <a:t>CC</a:t>
            </a:r>
            <a:r>
              <a:rPr lang="ja-JP" altLang="en-US" dirty="0">
                <a:latin typeface="+mn-ea"/>
                <a:cs typeface="Meiryo UI" pitchFamily="50" charset="-128"/>
              </a:rPr>
              <a:t>ライセンス）」を適用する。</a:t>
            </a:r>
            <a:r>
              <a:rPr kumimoji="1" lang="ja-JP" altLang="en-US" dirty="0">
                <a:latin typeface="+mn-ea"/>
                <a:cs typeface="Meiryo UI" panose="020B0604030504040204" pitchFamily="50" charset="-128"/>
              </a:rPr>
              <a:t>その中でも、特段の理由がない限り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a:solidFill>
                  <a:schemeClr val="tx1"/>
                </a:solidFill>
              </a:rPr>
              <a:t>CC</a:t>
            </a:r>
            <a:r>
              <a:rPr lang="ja-JP" altLang="en-US" sz="2000" dirty="0">
                <a:solidFill>
                  <a:schemeClr val="tx1"/>
                </a:solidFill>
              </a:rPr>
              <a:t>ライセンスについて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br>
              <a:rPr lang="en-US" altLang="ja-JP" sz="1400" dirty="0"/>
            </a:br>
            <a:r>
              <a:rPr lang="ja-JP" altLang="en-US" sz="1400" dirty="0"/>
              <a:t>主な条件とし、改変はもちろん、営利目的での二次利用も</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a:t>「</a:t>
            </a:r>
            <a:r>
              <a:rPr kumimoji="1" lang="en-US" altLang="ja-JP" sz="2400" dirty="0"/>
              <a:t>CC</a:t>
            </a:r>
            <a:r>
              <a:rPr kumimoji="1" lang="ja-JP" altLang="en-US" sz="2400" dirty="0"/>
              <a:t>ライセンス」</a:t>
            </a:r>
            <a:endParaRPr kumimoji="1" lang="en-US" altLang="ja-JP" sz="2400" dirty="0"/>
          </a:p>
          <a:p>
            <a:r>
              <a:rPr kumimoji="1" lang="ja-JP" altLang="en-US" dirty="0"/>
              <a:t>いくつかの権利の主張。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https://www.data.go.jp/terms-of-use/terms-of-use/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31</a:t>
            </a:r>
            <a:r>
              <a:rPr kumimoji="1" lang="zh-TW" altLang="en-US" sz="1200" dirty="0">
                <a:latin typeface="+mn-ea"/>
              </a:rPr>
              <a:t>年</a:t>
            </a:r>
            <a:r>
              <a:rPr kumimoji="1" lang="en-US" altLang="zh-TW" sz="1200" dirty="0">
                <a:latin typeface="+mn-ea"/>
              </a:rPr>
              <a:t>3</a:t>
            </a:r>
            <a:r>
              <a:rPr kumimoji="1" lang="zh-TW" altLang="en-US" sz="1200" dirty="0">
                <a:latin typeface="+mn-ea"/>
              </a:rPr>
              <a:t>月</a:t>
            </a:r>
            <a:r>
              <a:rPr kumimoji="1" lang="en-US" altLang="zh-TW" sz="1200" dirty="0">
                <a:latin typeface="+mn-ea"/>
              </a:rPr>
              <a:t>26</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2019/3/22</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395536" y="5877272"/>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31</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26</a:t>
            </a:r>
            <a:r>
              <a:rPr kumimoji="1" lang="ja-JP" altLang="en-US" sz="1200" dirty="0">
                <a:latin typeface="+mn-ea"/>
              </a:rPr>
              <a:t>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統計や一覧など、表形式を用いた多くのデータを表現するのに適しています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a:solidFill>
                  <a:schemeClr val="tx1"/>
                </a:solidFill>
                <a:latin typeface="+mn-ea"/>
              </a:rPr>
              <a:t>コンピュータで扱いやすい</a:t>
            </a:r>
          </a:p>
        </p:txBody>
      </p:sp>
    </p:spTree>
    <p:extLst>
      <p:ext uri="{BB962C8B-B14F-4D97-AF65-F5344CB8AC3E}">
        <p14:creationId xmlns:p14="http://schemas.microsoft.com/office/powerpoint/2010/main" val="3356846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表の「欄外」にタイトルや日付などを入れている。</a:t>
            </a: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セルを「結合」している。</a:t>
            </a: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見出しを「複数行」にしている。</a:t>
            </a: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3537598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「欄外の記載をしない」「見出しは一行にする」「セルの結合は行なわない」といったことに意識して、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見出しは</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行にします。</a:t>
            </a: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「罫線だけの行」を残している。</a:t>
            </a: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セルの中で「改行」している。</a:t>
            </a: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「セル内改行をしない」「無駄な行を残さない」 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データが無い行は、罫線も記載しません。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に無駄な空白行が作られる場合があるためです）</a:t>
            </a: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一つのセルの中に改行は入れません。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（見出しの場合も同様です）</a:t>
            </a: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見やすくするために、間に空白を入れる。</a:t>
            </a: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例えば数値が取得されていない場合に、代わりの文字を入れる。</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形式でも、情報の記載方法によって、機械判読に適さなくなってしまう場合があるため、以下のような点に気をつける必要があります。</a:t>
            </a:r>
          </a:p>
        </p:txBody>
      </p:sp>
    </p:spTree>
    <p:extLst>
      <p:ext uri="{BB962C8B-B14F-4D97-AF65-F5344CB8AC3E}">
        <p14:creationId xmlns:p14="http://schemas.microsoft.com/office/powerpoint/2010/main" val="3190814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形式でも、「無駄な空白を入れない」「数値の項目に記号などを入れない」 といったことを意識すると、より機械判読に適したデータを作成することがきます。</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a:t>
            </a:r>
            <a:r>
              <a:rPr kumimoji="1" lang="zh-TW" altLang="en-US" sz="1200" dirty="0">
                <a:latin typeface="+mn-ea"/>
              </a:rPr>
              <a:t>年</a:t>
            </a:r>
            <a:r>
              <a:rPr kumimoji="1" lang="en-US" altLang="zh-TW" sz="1200" dirty="0">
                <a:latin typeface="+mn-ea"/>
              </a:rPr>
              <a:t>3</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6817626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オープンデータ化支援研修で使用した「教材の掲載」と、研修と同様の内容を学ぶ</a:t>
            </a:r>
            <a:br>
              <a:rPr lang="en-US" altLang="ja-JP" sz="2000" dirty="0"/>
            </a:br>
            <a:r>
              <a:rPr lang="ja-JP" altLang="en-US" sz="2000" dirty="0"/>
              <a:t>ことができる「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br>
              <a:rPr lang="en-US" altLang="ja-JP" sz="2000" dirty="0"/>
            </a:br>
            <a:r>
              <a:rPr lang="ja-JP" altLang="en-US" sz="2000" dirty="0"/>
              <a:t>「相談・問合せ窓口等」を整備しています。</a:t>
            </a:r>
          </a:p>
        </p:txBody>
      </p:sp>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9" name="図 8">
            <a:extLst>
              <a:ext uri="{FF2B5EF4-FFF2-40B4-BE49-F238E27FC236}">
                <a16:creationId xmlns:a16="http://schemas.microsoft.com/office/drawing/2014/main" id="{E9E284B4-8398-4792-8EAC-1AEB52BC8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69" y="1916832"/>
            <a:ext cx="8887727" cy="4495763"/>
          </a:xfrm>
          <a:prstGeom prst="rect">
            <a:avLst/>
          </a:prstGeom>
          <a:ln>
            <a:solidFill>
              <a:schemeClr val="accent1"/>
            </a:solidFill>
          </a:ln>
        </p:spPr>
      </p:pic>
    </p:spTree>
    <p:extLst>
      <p:ext uri="{BB962C8B-B14F-4D97-AF65-F5344CB8AC3E}">
        <p14:creationId xmlns:p14="http://schemas.microsoft.com/office/powerpoint/2010/main" val="20632710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br>
              <a:rPr lang="en-US" altLang="ja-JP" sz="2000" dirty="0"/>
            </a:br>
            <a:r>
              <a:rPr lang="ja-JP" altLang="en-US" sz="2000" dirty="0"/>
              <a:t>研修教材を一括してダウンロードすることが</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a:t>オープンデータ化支援研修の画面イメージ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のひとつに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a:t>
            </a:r>
            <a:endParaRPr lang="en-US" altLang="ja-JP" sz="2000" dirty="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作成を体験することができます。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a:t>Web</a:t>
            </a:r>
            <a:r>
              <a:rPr kumimoji="1" lang="ja-JP" altLang="en-US" sz="1600" dirty="0"/>
              <a:t>演習へのリンクがあります。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Tree>
    <p:extLst>
      <p:ext uri="{BB962C8B-B14F-4D97-AF65-F5344CB8AC3E}">
        <p14:creationId xmlns:p14="http://schemas.microsoft.com/office/powerpoint/2010/main" val="14738462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7021</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67</vt:i4>
      </vt:variant>
    </vt:vector>
  </HeadingPairs>
  <TitlesOfParts>
    <vt:vector size="75" baseType="lpstr">
      <vt:lpstr>HGP創英角ｺﾞｼｯｸUB</vt:lpstr>
      <vt:lpstr>Meiryo UI</vt:lpstr>
      <vt:lpstr>ＭＳ ゴシック</vt:lpstr>
      <vt:lpstr>メイリオ</vt:lpstr>
      <vt:lpstr>游ゴシック</vt:lpstr>
      <vt:lpstr>Arial</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2019-05-27T03:27:04Z</dcterms:modified>
</cp:coreProperties>
</file>