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20"/>
  </p:notesMasterIdLst>
  <p:sldIdLst>
    <p:sldId id="260" r:id="rId2"/>
    <p:sldId id="269" r:id="rId3"/>
    <p:sldId id="266" r:id="rId4"/>
    <p:sldId id="309" r:id="rId5"/>
    <p:sldId id="312" r:id="rId6"/>
    <p:sldId id="308" r:id="rId7"/>
    <p:sldId id="270" r:id="rId8"/>
    <p:sldId id="273" r:id="rId9"/>
    <p:sldId id="403" r:id="rId10"/>
    <p:sldId id="274" r:id="rId11"/>
    <p:sldId id="276" r:id="rId12"/>
    <p:sldId id="280" r:id="rId13"/>
    <p:sldId id="288" r:id="rId14"/>
    <p:sldId id="289" r:id="rId15"/>
    <p:sldId id="277" r:id="rId16"/>
    <p:sldId id="284" r:id="rId17"/>
    <p:sldId id="278" r:id="rId18"/>
    <p:sldId id="290" r:id="rId19"/>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812" autoAdjust="0"/>
    <p:restoredTop sz="92939" autoAdjust="0"/>
  </p:normalViewPr>
  <p:slideViewPr>
    <p:cSldViewPr>
      <p:cViewPr varScale="1">
        <p:scale>
          <a:sx n="66" d="100"/>
          <a:sy n="66" d="100"/>
        </p:scale>
        <p:origin x="1050"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plotArea>
      <c:layout/>
      <c:lineChart>
        <c:grouping val="standard"/>
        <c:varyColors val="0"/>
        <c:ser>
          <c:idx val="0"/>
          <c:order val="0"/>
          <c:spPr>
            <a:ln w="28575" cap="rnd">
              <a:solidFill>
                <a:schemeClr val="accent1"/>
              </a:solidFill>
              <a:round/>
            </a:ln>
            <a:effectLst/>
          </c:spPr>
          <c:marker>
            <c:symbol val="none"/>
          </c:marker>
          <c:val>
            <c:numRef>
              <c:f>Sheet1!$B$2:$B$5</c:f>
              <c:numCache>
                <c:formatCode>General</c:formatCode>
                <c:ptCount val="4"/>
                <c:pt idx="0">
                  <c:v>-4.5</c:v>
                </c:pt>
                <c:pt idx="1">
                  <c:v>-6.8</c:v>
                </c:pt>
                <c:pt idx="2">
                  <c:v>-2.4</c:v>
                </c:pt>
                <c:pt idx="3">
                  <c:v>0.2</c:v>
                </c:pt>
              </c:numCache>
            </c:numRef>
          </c:val>
          <c:smooth val="0"/>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A市</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0-7F72-4CB7-B6E3-84B96E09FB83}"/>
            </c:ext>
          </c:extLst>
        </c:ser>
        <c:ser>
          <c:idx val="1"/>
          <c:order val="1"/>
          <c:spPr>
            <a:ln w="28575" cap="rnd">
              <a:solidFill>
                <a:schemeClr val="accent2"/>
              </a:solidFill>
              <a:round/>
            </a:ln>
            <a:effectLst/>
          </c:spPr>
          <c:marker>
            <c:symbol val="none"/>
          </c:marker>
          <c:val>
            <c:numRef>
              <c:f>Sheet1!$C$2:$C$5</c:f>
              <c:numCache>
                <c:formatCode>General</c:formatCode>
                <c:ptCount val="4"/>
                <c:pt idx="0">
                  <c:v>-0.5</c:v>
                </c:pt>
                <c:pt idx="1">
                  <c:v>-2.1</c:v>
                </c:pt>
                <c:pt idx="2">
                  <c:v>1.9</c:v>
                </c:pt>
                <c:pt idx="3">
                  <c:v>3.4</c:v>
                </c:pt>
              </c:numCache>
            </c:numRef>
          </c:val>
          <c:smooth val="0"/>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B市</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1-7F72-4CB7-B6E3-84B96E09FB83}"/>
            </c:ext>
          </c:extLst>
        </c:ser>
        <c:ser>
          <c:idx val="2"/>
          <c:order val="2"/>
          <c:spPr>
            <a:ln w="28575" cap="rnd">
              <a:solidFill>
                <a:schemeClr val="accent3"/>
              </a:solidFill>
              <a:round/>
            </a:ln>
            <a:effectLst/>
          </c:spPr>
          <c:marker>
            <c:symbol val="none"/>
          </c:marker>
          <c:val>
            <c:numRef>
              <c:f>Sheet1!$D$2:$D$5</c:f>
              <c:numCache>
                <c:formatCode>General</c:formatCode>
                <c:ptCount val="4"/>
                <c:pt idx="0">
                  <c:v>1.6</c:v>
                </c:pt>
                <c:pt idx="1">
                  <c:v>0.4</c:v>
                </c:pt>
                <c:pt idx="2">
                  <c:v>3.8</c:v>
                </c:pt>
                <c:pt idx="3">
                  <c:v>6.5</c:v>
                </c:pt>
              </c:numCache>
            </c:numRef>
          </c:val>
          <c:smooth val="0"/>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C市</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2-7F72-4CB7-B6E3-84B96E09FB83}"/>
            </c:ext>
          </c:extLst>
        </c:ser>
        <c:ser>
          <c:idx val="3"/>
          <c:order val="3"/>
          <c:spPr>
            <a:ln w="28575" cap="rnd">
              <a:solidFill>
                <a:schemeClr val="accent4"/>
              </a:solidFill>
              <a:round/>
            </a:ln>
            <a:effectLst/>
          </c:spPr>
          <c:marker>
            <c:symbol val="none"/>
          </c:marker>
          <c:val>
            <c:numRef>
              <c:f>Sheet1!$E$2:$E$5</c:f>
              <c:numCache>
                <c:formatCode>General</c:formatCode>
                <c:ptCount val="4"/>
                <c:pt idx="0">
                  <c:v>11.3</c:v>
                </c:pt>
                <c:pt idx="1">
                  <c:v>8.4</c:v>
                </c:pt>
                <c:pt idx="2">
                  <c:v>13.5</c:v>
                </c:pt>
                <c:pt idx="3">
                  <c:v>17.3</c:v>
                </c:pt>
              </c:numCache>
            </c:numRef>
          </c:val>
          <c:smooth val="0"/>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D町</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3-7F72-4CB7-B6E3-84B96E09FB83}"/>
            </c:ext>
          </c:extLst>
        </c:ser>
        <c:dLbls>
          <c:showLegendKey val="0"/>
          <c:showVal val="0"/>
          <c:showCatName val="0"/>
          <c:showSerName val="0"/>
          <c:showPercent val="0"/>
          <c:showBubbleSize val="0"/>
        </c:dLbls>
        <c:smooth val="0"/>
        <c:axId val="111385840"/>
        <c:axId val="111386624"/>
      </c:lineChart>
      <c:catAx>
        <c:axId val="111385840"/>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2"/>
                </a:solidFill>
                <a:latin typeface="メイリオ" panose="020B0604030504040204" pitchFamily="50" charset="-128"/>
                <a:ea typeface="メイリオ" panose="020B0604030504040204" pitchFamily="50" charset="-128"/>
                <a:cs typeface="+mn-cs"/>
              </a:defRPr>
            </a:pPr>
            <a:endParaRPr lang="ja-JP"/>
          </a:p>
        </c:txPr>
        <c:crossAx val="111386624"/>
        <c:crosses val="autoZero"/>
        <c:auto val="1"/>
        <c:lblAlgn val="ctr"/>
        <c:lblOffset val="100"/>
        <c:noMultiLvlLbl val="0"/>
      </c:catAx>
      <c:valAx>
        <c:axId val="111386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2"/>
                </a:solidFill>
                <a:latin typeface="メイリオ" panose="020B0604030504040204" pitchFamily="50" charset="-128"/>
                <a:ea typeface="メイリオ" panose="020B0604030504040204" pitchFamily="50" charset="-128"/>
                <a:cs typeface="+mn-cs"/>
              </a:defRPr>
            </a:pPr>
            <a:endParaRPr lang="ja-JP"/>
          </a:p>
        </c:txPr>
        <c:crossAx val="1113858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bg2"/>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solidFill>
        <a:schemeClr val="bg2"/>
      </a:solidFill>
    </a:ln>
    <a:effectLst/>
  </c:spPr>
  <c:txPr>
    <a:bodyPr/>
    <a:lstStyle/>
    <a:p>
      <a:pPr>
        <a:defRPr sz="1200">
          <a:solidFill>
            <a:schemeClr val="bg2"/>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2019/6/26</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1010609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9</a:t>
            </a:fld>
            <a:endParaRPr kumimoji="1" lang="ja-JP" altLang="en-US"/>
          </a:p>
        </p:txBody>
      </p:sp>
    </p:spTree>
    <p:extLst>
      <p:ext uri="{BB962C8B-B14F-4D97-AF65-F5344CB8AC3E}">
        <p14:creationId xmlns:p14="http://schemas.microsoft.com/office/powerpoint/2010/main" val="2660817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8022489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2506791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5945373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94291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39827862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00522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474877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2671679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2693172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888323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20986108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988444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2730556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1234450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312738"/>
            <a:ext cx="5486400" cy="4114800"/>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106540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HGP創英角ｺﾞｼｯｸUB" panose="020B0900000000000000" pitchFamily="50" charset="-128"/>
                <a:ea typeface="HGP創英角ｺﾞｼｯｸUB" panose="020B0900000000000000" pitchFamily="50" charset="-128"/>
              </a:defRPr>
            </a:lvl1pPr>
          </a:lstStyle>
          <a:p>
            <a:pPr lvl="0" fontAlgn="base">
              <a:spcAft>
                <a:spcPct val="0"/>
              </a:spcAft>
            </a:pPr>
            <a:r>
              <a:rPr lang="ja-JP" altLang="en-US"/>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hyperlink" Target="http://www.isit.or.jp/wg8/2014/11/10/datason1/"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hyperlink" Target="http://data.city.sabae.lg.jp/" TargetMode="External"/><Relationship Id="rId5" Type="http://schemas.openxmlformats.org/officeDocument/2006/relationships/image" Target="../media/image9.pn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pixabay.com/en/location-poi-pin-marker-position-304467/" TargetMode="Externa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hyperlink" Target="http://www.data.go.jp/terms-of-use/terms-of-use/"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cio.go.jp/policy-opendata"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p:txBody>
          <a:bodyPr/>
          <a:lstStyle/>
          <a:p>
            <a:r>
              <a:rPr kumimoji="1" lang="ja-JP" altLang="en-US" dirty="0"/>
              <a:t>～第</a:t>
            </a:r>
            <a:r>
              <a:rPr kumimoji="1" lang="en-US" altLang="ja-JP" dirty="0"/>
              <a:t>1</a:t>
            </a:r>
            <a:r>
              <a:rPr kumimoji="1" lang="ja-JP" altLang="en-US" dirty="0"/>
              <a:t>部 オープンデータの定義と意義～</a:t>
            </a:r>
          </a:p>
        </p:txBody>
      </p:sp>
      <p:sp>
        <p:nvSpPr>
          <p:cNvPr id="5" name="テキスト ボックス 4"/>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講義①</a:t>
            </a:r>
            <a:endParaRPr kumimoji="1" lang="ja-JP" altLang="en-US" dirty="0"/>
          </a:p>
        </p:txBody>
      </p:sp>
    </p:spTree>
    <p:extLst>
      <p:ext uri="{BB962C8B-B14F-4D97-AF65-F5344CB8AC3E}">
        <p14:creationId xmlns:p14="http://schemas.microsoft.com/office/powerpoint/2010/main" val="3022948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35247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オープンデータとは何かを理解する</a:t>
            </a:r>
          </a:p>
        </p:txBody>
      </p:sp>
      <p:sp>
        <p:nvSpPr>
          <p:cNvPr id="7"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369364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オープンデータの意義を知る</a:t>
            </a:r>
          </a:p>
        </p:txBody>
      </p:sp>
    </p:spTree>
    <p:extLst>
      <p:ext uri="{BB962C8B-B14F-4D97-AF65-F5344CB8AC3E}">
        <p14:creationId xmlns:p14="http://schemas.microsoft.com/office/powerpoint/2010/main" val="690087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a:p>
        </p:txBody>
      </p:sp>
      <p:sp>
        <p:nvSpPr>
          <p:cNvPr id="11" name="正方形/長方形 10"/>
          <p:cNvSpPr/>
          <p:nvPr/>
        </p:nvSpPr>
        <p:spPr>
          <a:xfrm>
            <a:off x="224645" y="3235140"/>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オープンデータは、自治体行政に役立てられます。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背景</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2.1 </a:t>
            </a:r>
            <a:r>
              <a:rPr lang="ja-JP" altLang="en-US" dirty="0">
                <a:latin typeface="+mn-ea"/>
                <a:ea typeface="+mn-ea"/>
              </a:rPr>
              <a:t>オープンデータの意義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12" name="四角形: 角を丸くする 11">
            <a:extLst>
              <a:ext uri="{FF2B5EF4-FFF2-40B4-BE49-F238E27FC236}">
                <a16:creationId xmlns:a16="http://schemas.microsoft.com/office/drawing/2014/main" id="{132438D6-B9E5-4F61-AC27-E80EDB64B5A1}"/>
              </a:ext>
            </a:extLst>
          </p:cNvPr>
          <p:cNvSpPr/>
          <p:nvPr/>
        </p:nvSpPr>
        <p:spPr>
          <a:xfrm>
            <a:off x="251520" y="3595180"/>
            <a:ext cx="8712968" cy="96451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① 地域課題の解決の有効な手段としてのオープンデータ</a:t>
            </a:r>
            <a:endParaRPr kumimoji="1" lang="en-US" altLang="ja-JP" sz="1600" dirty="0">
              <a:solidFill>
                <a:schemeClr val="tx1"/>
              </a:solidFill>
            </a:endParaRPr>
          </a:p>
          <a:p>
            <a:r>
              <a:rPr kumimoji="1" lang="ja-JP" altLang="en-US" sz="1600" dirty="0">
                <a:solidFill>
                  <a:schemeClr val="tx1"/>
                </a:solidFill>
              </a:rPr>
              <a:t>② オープンデータは行政を効率化します</a:t>
            </a:r>
          </a:p>
          <a:p>
            <a:r>
              <a:rPr kumimoji="1" lang="ja-JP" altLang="en-US" sz="1600" dirty="0">
                <a:solidFill>
                  <a:schemeClr val="tx1"/>
                </a:solidFill>
              </a:rPr>
              <a:t>③ オープンデータは官民協働を促進します</a:t>
            </a:r>
          </a:p>
        </p:txBody>
      </p:sp>
      <p:sp>
        <p:nvSpPr>
          <p:cNvPr id="10" name="正方形/長方形 9">
            <a:extLst>
              <a:ext uri="{FF2B5EF4-FFF2-40B4-BE49-F238E27FC236}">
                <a16:creationId xmlns:a16="http://schemas.microsoft.com/office/drawing/2014/main" id="{739DCB50-A752-42E8-85C4-95281AD6E97F}"/>
              </a:ext>
            </a:extLst>
          </p:cNvPr>
          <p:cNvSpPr/>
          <p:nvPr/>
        </p:nvSpPr>
        <p:spPr>
          <a:xfrm>
            <a:off x="159940" y="1274354"/>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オープンデータに取り組む意義として、以下のようなものがあります。</a:t>
            </a:r>
          </a:p>
        </p:txBody>
      </p:sp>
      <p:sp>
        <p:nvSpPr>
          <p:cNvPr id="13" name="四角形: 角を丸くする 12">
            <a:extLst>
              <a:ext uri="{FF2B5EF4-FFF2-40B4-BE49-F238E27FC236}">
                <a16:creationId xmlns:a16="http://schemas.microsoft.com/office/drawing/2014/main" id="{B87FA16A-65E2-48B3-A260-8BED69724355}"/>
              </a:ext>
            </a:extLst>
          </p:cNvPr>
          <p:cNvSpPr/>
          <p:nvPr/>
        </p:nvSpPr>
        <p:spPr>
          <a:xfrm>
            <a:off x="174476" y="1688754"/>
            <a:ext cx="8712968" cy="1195799"/>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kumimoji="1" lang="ja-JP" altLang="en-US" sz="1600" dirty="0">
                <a:solidFill>
                  <a:schemeClr val="tx1"/>
                </a:solidFill>
              </a:rPr>
              <a:t>経済の活性化、新事業の創出</a:t>
            </a:r>
          </a:p>
          <a:p>
            <a:pPr marL="342900" indent="-342900">
              <a:buFont typeface="+mj-lt"/>
              <a:buAutoNum type="arabicPeriod"/>
            </a:pPr>
            <a:r>
              <a:rPr kumimoji="1" lang="ja-JP" altLang="en-US" sz="1600" dirty="0">
                <a:solidFill>
                  <a:schemeClr val="tx1"/>
                </a:solidFill>
              </a:rPr>
              <a:t>官民協働による公共サービス（防災、減災を含む。）の実現</a:t>
            </a:r>
          </a:p>
          <a:p>
            <a:pPr marL="342900" indent="-342900">
              <a:buFont typeface="+mj-lt"/>
              <a:buAutoNum type="arabicPeriod"/>
            </a:pPr>
            <a:r>
              <a:rPr kumimoji="1" lang="ja-JP" altLang="en-US" sz="1600" dirty="0">
                <a:solidFill>
                  <a:schemeClr val="tx1"/>
                </a:solidFill>
              </a:rPr>
              <a:t>行政の透明性・信頼性の向上</a:t>
            </a:r>
          </a:p>
        </p:txBody>
      </p:sp>
    </p:spTree>
    <p:extLst>
      <p:ext uri="{BB962C8B-B14F-4D97-AF65-F5344CB8AC3E}">
        <p14:creationId xmlns:p14="http://schemas.microsoft.com/office/powerpoint/2010/main" val="2687620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2" name="タイトル 1"/>
          <p:cNvSpPr>
            <a:spLocks noGrp="1"/>
          </p:cNvSpPr>
          <p:nvPr>
            <p:ph type="title"/>
          </p:nvPr>
        </p:nvSpPr>
        <p:spPr>
          <a:xfrm>
            <a:off x="251520" y="313813"/>
            <a:ext cx="8712968" cy="424732"/>
          </a:xfrm>
        </p:spPr>
        <p:txBody>
          <a:bodyPr>
            <a:normAutofit/>
          </a:bodyPr>
          <a:lstStyle/>
          <a:p>
            <a:r>
              <a:rPr lang="en-US" altLang="ja-JP" dirty="0">
                <a:latin typeface="+mn-ea"/>
                <a:ea typeface="+mn-ea"/>
              </a:rPr>
              <a:t>2.2 </a:t>
            </a:r>
            <a:r>
              <a:rPr lang="ja-JP" altLang="en-US" dirty="0">
                <a:latin typeface="+mn-ea"/>
                <a:ea typeface="+mn-ea"/>
              </a:rPr>
              <a:t>地域課題の解決の有効な手段としてのオープンデータ</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51520" y="1183810"/>
            <a:ext cx="8505700" cy="86701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自治体が重視する行政課題など、重要テーマやニーズの高いテーマに優先的に取り組むことにより、他自治体と施策や成果の共有が期待できます。</a:t>
            </a:r>
          </a:p>
        </p:txBody>
      </p:sp>
      <p:pic>
        <p:nvPicPr>
          <p:cNvPr id="5" name="図 4">
            <a:extLst>
              <a:ext uri="{FF2B5EF4-FFF2-40B4-BE49-F238E27FC236}">
                <a16:creationId xmlns:a16="http://schemas.microsoft.com/office/drawing/2014/main" id="{25D39EC5-6BB3-431D-9949-27D79318658A}"/>
              </a:ext>
            </a:extLst>
          </p:cNvPr>
          <p:cNvPicPr>
            <a:picLocks noChangeAspect="1"/>
          </p:cNvPicPr>
          <p:nvPr/>
        </p:nvPicPr>
        <p:blipFill>
          <a:blip r:embed="rId3"/>
          <a:stretch>
            <a:fillRect/>
          </a:stretch>
        </p:blipFill>
        <p:spPr>
          <a:xfrm>
            <a:off x="720086" y="2719902"/>
            <a:ext cx="7884362" cy="3706993"/>
          </a:xfrm>
          <a:prstGeom prst="rect">
            <a:avLst/>
          </a:prstGeom>
        </p:spPr>
      </p:pic>
      <p:sp>
        <p:nvSpPr>
          <p:cNvPr id="10" name="テキスト ボックス 9">
            <a:extLst>
              <a:ext uri="{FF2B5EF4-FFF2-40B4-BE49-F238E27FC236}">
                <a16:creationId xmlns:a16="http://schemas.microsoft.com/office/drawing/2014/main" id="{20FF96CB-82BA-4631-B513-8A4B258C2728}"/>
              </a:ext>
            </a:extLst>
          </p:cNvPr>
          <p:cNvSpPr txBox="1"/>
          <p:nvPr/>
        </p:nvSpPr>
        <p:spPr>
          <a:xfrm>
            <a:off x="2097108" y="2133670"/>
            <a:ext cx="3834704" cy="338554"/>
          </a:xfrm>
          <a:prstGeom prst="rect">
            <a:avLst/>
          </a:prstGeom>
          <a:noFill/>
        </p:spPr>
        <p:txBody>
          <a:bodyPr wrap="none" rtlCol="0">
            <a:spAutoFit/>
          </a:bodyPr>
          <a:lstStyle/>
          <a:p>
            <a:r>
              <a:rPr kumimoji="1" lang="ja-JP" altLang="en-US" sz="1600" dirty="0"/>
              <a:t>自治体が最も課題であると認識している事項</a:t>
            </a:r>
          </a:p>
        </p:txBody>
      </p:sp>
      <p:sp>
        <p:nvSpPr>
          <p:cNvPr id="12" name="テキスト ボックス 11">
            <a:extLst>
              <a:ext uri="{FF2B5EF4-FFF2-40B4-BE49-F238E27FC236}">
                <a16:creationId xmlns:a16="http://schemas.microsoft.com/office/drawing/2014/main" id="{FFD9BDF0-4BE2-45C5-82ED-9F5028F5135D}"/>
              </a:ext>
            </a:extLst>
          </p:cNvPr>
          <p:cNvSpPr txBox="1"/>
          <p:nvPr/>
        </p:nvSpPr>
        <p:spPr>
          <a:xfrm>
            <a:off x="1081170" y="6245515"/>
            <a:ext cx="7523278" cy="584775"/>
          </a:xfrm>
          <a:prstGeom prst="rect">
            <a:avLst/>
          </a:prstGeom>
          <a:noFill/>
        </p:spPr>
        <p:txBody>
          <a:bodyPr wrap="none" rtlCol="0">
            <a:spAutoFit/>
          </a:bodyPr>
          <a:lstStyle/>
          <a:p>
            <a:r>
              <a:rPr kumimoji="1" lang="ja-JP" altLang="en-US" sz="1600" dirty="0"/>
              <a:t>出典</a:t>
            </a:r>
            <a:r>
              <a:rPr kumimoji="1" lang="en-US" altLang="ja-JP" sz="1600" dirty="0"/>
              <a:t>:</a:t>
            </a:r>
            <a:r>
              <a:rPr kumimoji="1" lang="ja-JP" altLang="en-US" sz="1600" dirty="0"/>
              <a:t> 地域における</a:t>
            </a:r>
            <a:r>
              <a:rPr kumimoji="1" lang="en-US" altLang="ja-JP" sz="1600" dirty="0"/>
              <a:t>ICT</a:t>
            </a:r>
            <a:r>
              <a:rPr kumimoji="1" lang="ja-JP" altLang="en-US" sz="1600" dirty="0"/>
              <a:t>利活用の現状に関する調査研究報告書（</a:t>
            </a:r>
            <a:r>
              <a:rPr kumimoji="1" lang="en-US" altLang="ja-JP" sz="1600" dirty="0"/>
              <a:t>2017</a:t>
            </a:r>
            <a:r>
              <a:rPr kumimoji="1" lang="ja-JP" altLang="en-US" sz="1600" dirty="0"/>
              <a:t>年</a:t>
            </a:r>
            <a:r>
              <a:rPr kumimoji="1" lang="en-US" altLang="ja-JP" sz="1600" dirty="0"/>
              <a:t>3</a:t>
            </a:r>
            <a:r>
              <a:rPr kumimoji="1" lang="ja-JP" altLang="en-US" sz="1600" dirty="0"/>
              <a:t>月）</a:t>
            </a:r>
            <a:endParaRPr kumimoji="1" lang="en-US" altLang="ja-JP" sz="1600" dirty="0"/>
          </a:p>
          <a:p>
            <a:r>
              <a:rPr kumimoji="1" lang="en-US" altLang="ja-JP" sz="1600" dirty="0"/>
              <a:t>http://www.soumu.go.jp/johotsusintokei/linkdata/h29_05_houkoku.pdf </a:t>
            </a:r>
            <a:endParaRPr kumimoji="1" lang="ja-JP" altLang="en-US" sz="1600" dirty="0"/>
          </a:p>
        </p:txBody>
      </p:sp>
      <p:sp>
        <p:nvSpPr>
          <p:cNvPr id="4" name="四角形: 角を丸くする 3">
            <a:extLst>
              <a:ext uri="{FF2B5EF4-FFF2-40B4-BE49-F238E27FC236}">
                <a16:creationId xmlns:a16="http://schemas.microsoft.com/office/drawing/2014/main" id="{C1B07FE3-3A83-40F9-861B-9B53461011C6}"/>
              </a:ext>
            </a:extLst>
          </p:cNvPr>
          <p:cNvSpPr/>
          <p:nvPr/>
        </p:nvSpPr>
        <p:spPr>
          <a:xfrm>
            <a:off x="2555776" y="2719902"/>
            <a:ext cx="6048672" cy="997130"/>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42492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11" name="正方形/長方形 10"/>
          <p:cNvSpPr/>
          <p:nvPr/>
        </p:nvSpPr>
        <p:spPr>
          <a:xfrm>
            <a:off x="406015" y="1385555"/>
            <a:ext cx="8558473"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n-ea"/>
                <a:cs typeface="Meiryo UI" panose="020B0604030504040204" pitchFamily="50" charset="-128"/>
              </a:rPr>
              <a:t>正しいデータ（エビデンス、証左）に基づいて議論し、意思決定を行うことにより</a:t>
            </a:r>
          </a:p>
          <a:p>
            <a:r>
              <a:rPr lang="en-US" altLang="ja-JP" sz="1600" dirty="0">
                <a:solidFill>
                  <a:schemeClr val="tx1"/>
                </a:solidFill>
                <a:latin typeface="+mn-ea"/>
                <a:cs typeface="Meiryo UI" panose="020B0604030504040204" pitchFamily="50" charset="-128"/>
              </a:rPr>
              <a:t>PDCA</a:t>
            </a:r>
            <a:r>
              <a:rPr lang="ja-JP" altLang="en-US" sz="1600" dirty="0">
                <a:solidFill>
                  <a:schemeClr val="tx1"/>
                </a:solidFill>
                <a:latin typeface="+mn-ea"/>
                <a:cs typeface="Meiryo UI" panose="020B0604030504040204" pitchFamily="50" charset="-128"/>
              </a:rPr>
              <a:t>（</a:t>
            </a:r>
            <a:r>
              <a:rPr lang="en-US" altLang="ja-JP" sz="1600" dirty="0">
                <a:solidFill>
                  <a:schemeClr val="tx1"/>
                </a:solidFill>
                <a:latin typeface="+mn-ea"/>
                <a:cs typeface="Meiryo UI" panose="020B0604030504040204" pitchFamily="50" charset="-128"/>
              </a:rPr>
              <a:t>Plan-Do-Check-Action</a:t>
            </a:r>
            <a:r>
              <a:rPr lang="ja-JP" altLang="en-US" sz="1600" dirty="0">
                <a:solidFill>
                  <a:schemeClr val="tx1"/>
                </a:solidFill>
                <a:latin typeface="+mn-ea"/>
                <a:cs typeface="Meiryo UI" panose="020B0604030504040204" pitchFamily="50" charset="-128"/>
              </a:rPr>
              <a:t>）のサイクルを回した課題の解決が可能です。</a:t>
            </a:r>
            <a:r>
              <a:rPr lang="en-US" altLang="ja-JP" sz="1600" dirty="0">
                <a:solidFill>
                  <a:schemeClr val="tx1"/>
                </a:solidFill>
                <a:latin typeface="+mn-ea"/>
                <a:cs typeface="Meiryo UI" panose="020B0604030504040204" pitchFamily="50" charset="-128"/>
              </a:rPr>
              <a:t/>
            </a:r>
            <a:br>
              <a:rPr lang="en-US" altLang="ja-JP"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その際、オープンデータは情報の収集を支援します。</a:t>
            </a:r>
          </a:p>
        </p:txBody>
      </p:sp>
      <p:sp>
        <p:nvSpPr>
          <p:cNvPr id="54" name="四角形: 角を丸くする 53">
            <a:extLst>
              <a:ext uri="{FF2B5EF4-FFF2-40B4-BE49-F238E27FC236}">
                <a16:creationId xmlns:a16="http://schemas.microsoft.com/office/drawing/2014/main" id="{57A4FD39-1A27-410B-B8E0-5C92B57F9197}"/>
              </a:ext>
            </a:extLst>
          </p:cNvPr>
          <p:cNvSpPr/>
          <p:nvPr/>
        </p:nvSpPr>
        <p:spPr>
          <a:xfrm>
            <a:off x="245933" y="2126701"/>
            <a:ext cx="5982251" cy="4444913"/>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kumimoji="1" lang="ja-JP" altLang="en-US" sz="1600" dirty="0">
                <a:solidFill>
                  <a:schemeClr val="tx1"/>
                </a:solidFill>
              </a:rPr>
              <a:t>問題の明確化（整理と分析）</a:t>
            </a:r>
          </a:p>
          <a:p>
            <a:pPr marL="800100" lvl="1" indent="-342900">
              <a:buFont typeface="Wingdings" panose="05000000000000000000" pitchFamily="2" charset="2"/>
              <a:buChar char="u"/>
            </a:pPr>
            <a:r>
              <a:rPr kumimoji="1" lang="ja-JP" altLang="en-US" sz="1400" dirty="0">
                <a:solidFill>
                  <a:schemeClr val="tx1"/>
                </a:solidFill>
              </a:rPr>
              <a:t>初めに、解決すべき問題が何かを明確化します。</a:t>
            </a:r>
          </a:p>
          <a:p>
            <a:pPr marL="342900" indent="-342900">
              <a:buFont typeface="+mj-lt"/>
              <a:buAutoNum type="arabicPeriod"/>
            </a:pPr>
            <a:r>
              <a:rPr kumimoji="1" lang="ja-JP" altLang="en-US" sz="1600" dirty="0">
                <a:solidFill>
                  <a:schemeClr val="tx1"/>
                </a:solidFill>
              </a:rPr>
              <a:t>情報の収集</a:t>
            </a:r>
          </a:p>
          <a:p>
            <a:pPr marL="800100" lvl="1" indent="-342900">
              <a:buFont typeface="Wingdings" panose="05000000000000000000" pitchFamily="2" charset="2"/>
              <a:buChar char="u"/>
            </a:pPr>
            <a:r>
              <a:rPr kumimoji="1" lang="ja-JP" altLang="en-US" sz="1400" dirty="0">
                <a:solidFill>
                  <a:schemeClr val="tx1"/>
                </a:solidFill>
              </a:rPr>
              <a:t>問題を解決するために必要な情報を収集します。</a:t>
            </a:r>
          </a:p>
          <a:p>
            <a:pPr marL="1257300" lvl="2" indent="-342900">
              <a:buFont typeface="Wingdings" panose="05000000000000000000" pitchFamily="2" charset="2"/>
              <a:buChar char="p"/>
            </a:pPr>
            <a:r>
              <a:rPr kumimoji="1" lang="ja-JP" altLang="en-US" sz="1400" dirty="0">
                <a:solidFill>
                  <a:schemeClr val="tx1"/>
                </a:solidFill>
              </a:rPr>
              <a:t>みずからが調べる一次情報や、他の人の評価が含まれている二次情報の信頼度をよく検討して、幅広い情報を収集します。</a:t>
            </a:r>
          </a:p>
          <a:p>
            <a:pPr marL="1257300" lvl="2" indent="-342900">
              <a:buFont typeface="Wingdings" panose="05000000000000000000" pitchFamily="2" charset="2"/>
              <a:buChar char="p"/>
            </a:pPr>
            <a:r>
              <a:rPr kumimoji="1" lang="ja-JP" altLang="en-US" sz="1400" dirty="0">
                <a:solidFill>
                  <a:schemeClr val="tx1"/>
                </a:solidFill>
              </a:rPr>
              <a:t>他の団体が公開しているオープンデータも、利用できます。</a:t>
            </a:r>
          </a:p>
          <a:p>
            <a:pPr marL="342900" indent="-342900">
              <a:buFont typeface="+mj-lt"/>
              <a:buAutoNum type="arabicPeriod"/>
            </a:pPr>
            <a:r>
              <a:rPr kumimoji="1" lang="ja-JP" altLang="en-US" sz="1600" dirty="0">
                <a:solidFill>
                  <a:schemeClr val="tx1"/>
                </a:solidFill>
              </a:rPr>
              <a:t>情報の整理と分析</a:t>
            </a:r>
          </a:p>
          <a:p>
            <a:pPr marL="800100" lvl="1" indent="-342900">
              <a:buFont typeface="Wingdings" panose="05000000000000000000" pitchFamily="2" charset="2"/>
              <a:buChar char="u"/>
            </a:pPr>
            <a:r>
              <a:rPr kumimoji="1" lang="ja-JP" altLang="en-US" sz="1400" dirty="0">
                <a:solidFill>
                  <a:schemeClr val="tx1"/>
                </a:solidFill>
              </a:rPr>
              <a:t>集められた情報を、わかりやすい表現に変換します。</a:t>
            </a:r>
          </a:p>
          <a:p>
            <a:pPr marL="800100" lvl="1" indent="-342900">
              <a:buFont typeface="Wingdings" panose="05000000000000000000" pitchFamily="2" charset="2"/>
              <a:buChar char="u"/>
            </a:pPr>
            <a:r>
              <a:rPr kumimoji="1" lang="ja-JP" altLang="en-US" sz="1400" dirty="0">
                <a:solidFill>
                  <a:schemeClr val="tx1"/>
                </a:solidFill>
              </a:rPr>
              <a:t>問題を制約している条件にあっているかなどを整理・分析します。</a:t>
            </a:r>
          </a:p>
          <a:p>
            <a:pPr marL="342900" indent="-342900">
              <a:buFont typeface="+mj-lt"/>
              <a:buAutoNum type="arabicPeriod"/>
            </a:pPr>
            <a:r>
              <a:rPr kumimoji="1" lang="ja-JP" altLang="en-US" sz="1600" dirty="0">
                <a:solidFill>
                  <a:schemeClr val="tx1"/>
                </a:solidFill>
              </a:rPr>
              <a:t>解決案の立案（検討と評価）</a:t>
            </a:r>
          </a:p>
          <a:p>
            <a:pPr marL="800100" lvl="1" indent="-342900">
              <a:buFont typeface="Wingdings" panose="05000000000000000000" pitchFamily="2" charset="2"/>
              <a:buChar char="u"/>
            </a:pPr>
            <a:r>
              <a:rPr kumimoji="1" lang="ja-JP" altLang="en-US" sz="1400" dirty="0">
                <a:solidFill>
                  <a:schemeClr val="tx1"/>
                </a:solidFill>
              </a:rPr>
              <a:t>当初の目的に照らしあわせ、整理・分析の結果に基づいて意思決定し、具体的な解決案を作成します。</a:t>
            </a:r>
          </a:p>
          <a:p>
            <a:pPr marL="342900" indent="-342900">
              <a:buFont typeface="+mj-lt"/>
              <a:buAutoNum type="arabicPeriod"/>
            </a:pPr>
            <a:r>
              <a:rPr kumimoji="1" lang="ja-JP" altLang="en-US" sz="1600" dirty="0">
                <a:solidFill>
                  <a:schemeClr val="tx1"/>
                </a:solidFill>
              </a:rPr>
              <a:t>解決案の実行（実施）</a:t>
            </a:r>
          </a:p>
          <a:p>
            <a:pPr marL="800100" lvl="1" indent="-342900">
              <a:buFont typeface="Wingdings" panose="05000000000000000000" pitchFamily="2" charset="2"/>
              <a:buChar char="u"/>
            </a:pPr>
            <a:r>
              <a:rPr kumimoji="1" lang="ja-JP" altLang="en-US" sz="1400" dirty="0">
                <a:solidFill>
                  <a:schemeClr val="tx1"/>
                </a:solidFill>
              </a:rPr>
              <a:t>解決案を実行し、当初の問題の解決をはかります。</a:t>
            </a:r>
          </a:p>
          <a:p>
            <a:pPr marL="342900" indent="-342900">
              <a:buFont typeface="+mj-lt"/>
              <a:buAutoNum type="arabicPeriod"/>
            </a:pPr>
            <a:r>
              <a:rPr kumimoji="1" lang="ja-JP" altLang="en-US" sz="1600" dirty="0">
                <a:solidFill>
                  <a:schemeClr val="tx1"/>
                </a:solidFill>
              </a:rPr>
              <a:t>評価（反省）</a:t>
            </a:r>
          </a:p>
          <a:p>
            <a:pPr marL="800100" lvl="1" indent="-342900">
              <a:buFont typeface="Wingdings" panose="05000000000000000000" pitchFamily="2" charset="2"/>
              <a:buChar char="u"/>
            </a:pPr>
            <a:r>
              <a:rPr kumimoji="1" lang="ja-JP" altLang="en-US" sz="1400" dirty="0">
                <a:solidFill>
                  <a:schemeClr val="tx1"/>
                </a:solidFill>
              </a:rPr>
              <a:t>実施した内容を評価し、なぜうまくいったのか、なぜうまくいかなかったのかを反省し、次の問題解決に役立てます。</a:t>
            </a:r>
          </a:p>
        </p:txBody>
      </p:sp>
      <p:sp>
        <p:nvSpPr>
          <p:cNvPr id="55" name="楕円 54">
            <a:extLst>
              <a:ext uri="{FF2B5EF4-FFF2-40B4-BE49-F238E27FC236}">
                <a16:creationId xmlns:a16="http://schemas.microsoft.com/office/drawing/2014/main" id="{F90D897E-FA49-4BD7-A4F9-C32F824C6ED5}"/>
              </a:ext>
            </a:extLst>
          </p:cNvPr>
          <p:cNvSpPr/>
          <p:nvPr/>
        </p:nvSpPr>
        <p:spPr>
          <a:xfrm>
            <a:off x="7236296" y="1871943"/>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1 </a:t>
            </a:r>
          </a:p>
          <a:p>
            <a:pPr algn="ctr"/>
            <a:r>
              <a:rPr kumimoji="1" lang="ja-JP" altLang="en-US" sz="1400" dirty="0"/>
              <a:t>問題の明確化</a:t>
            </a:r>
          </a:p>
        </p:txBody>
      </p:sp>
      <p:sp>
        <p:nvSpPr>
          <p:cNvPr id="56" name="楕円 55">
            <a:extLst>
              <a:ext uri="{FF2B5EF4-FFF2-40B4-BE49-F238E27FC236}">
                <a16:creationId xmlns:a16="http://schemas.microsoft.com/office/drawing/2014/main" id="{5F78D381-0615-4359-8E4C-D9126654F4DD}"/>
              </a:ext>
            </a:extLst>
          </p:cNvPr>
          <p:cNvSpPr/>
          <p:nvPr/>
        </p:nvSpPr>
        <p:spPr>
          <a:xfrm>
            <a:off x="8028384" y="3084420"/>
            <a:ext cx="1080120" cy="936104"/>
          </a:xfrm>
          <a:prstGeom prst="ellipse">
            <a:avLst/>
          </a:prstGeom>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2</a:t>
            </a:r>
          </a:p>
          <a:p>
            <a:pPr algn="ctr"/>
            <a:r>
              <a:rPr kumimoji="1" lang="ja-JP" altLang="en-US" sz="1400" dirty="0"/>
              <a:t>情報の収集</a:t>
            </a:r>
          </a:p>
        </p:txBody>
      </p:sp>
      <p:sp>
        <p:nvSpPr>
          <p:cNvPr id="57" name="楕円 56">
            <a:extLst>
              <a:ext uri="{FF2B5EF4-FFF2-40B4-BE49-F238E27FC236}">
                <a16:creationId xmlns:a16="http://schemas.microsoft.com/office/drawing/2014/main" id="{5BDAEDEF-0CF7-410B-8190-80DCA4558912}"/>
              </a:ext>
            </a:extLst>
          </p:cNvPr>
          <p:cNvSpPr/>
          <p:nvPr/>
        </p:nvSpPr>
        <p:spPr>
          <a:xfrm>
            <a:off x="8028384" y="4565770"/>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3</a:t>
            </a:r>
          </a:p>
          <a:p>
            <a:pPr algn="ctr"/>
            <a:r>
              <a:rPr kumimoji="1" lang="ja-JP" altLang="en-US" sz="1400" dirty="0"/>
              <a:t>情報の整理と分析</a:t>
            </a:r>
          </a:p>
        </p:txBody>
      </p:sp>
      <p:sp>
        <p:nvSpPr>
          <p:cNvPr id="58" name="楕円 57">
            <a:extLst>
              <a:ext uri="{FF2B5EF4-FFF2-40B4-BE49-F238E27FC236}">
                <a16:creationId xmlns:a16="http://schemas.microsoft.com/office/drawing/2014/main" id="{1E67BEE5-00F7-4A94-B53C-7ABF219741E6}"/>
              </a:ext>
            </a:extLst>
          </p:cNvPr>
          <p:cNvSpPr/>
          <p:nvPr/>
        </p:nvSpPr>
        <p:spPr>
          <a:xfrm>
            <a:off x="7308304" y="5768938"/>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4</a:t>
            </a:r>
          </a:p>
          <a:p>
            <a:pPr algn="ctr"/>
            <a:r>
              <a:rPr kumimoji="1" lang="ja-JP" altLang="en-US" sz="1400" dirty="0"/>
              <a:t>解決策の立案</a:t>
            </a:r>
          </a:p>
        </p:txBody>
      </p:sp>
      <p:sp>
        <p:nvSpPr>
          <p:cNvPr id="59" name="楕円 58">
            <a:extLst>
              <a:ext uri="{FF2B5EF4-FFF2-40B4-BE49-F238E27FC236}">
                <a16:creationId xmlns:a16="http://schemas.microsoft.com/office/drawing/2014/main" id="{30317BC0-7285-425B-95BB-00DF29C0B182}"/>
              </a:ext>
            </a:extLst>
          </p:cNvPr>
          <p:cNvSpPr/>
          <p:nvPr/>
        </p:nvSpPr>
        <p:spPr>
          <a:xfrm>
            <a:off x="6334734" y="3084420"/>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6</a:t>
            </a:r>
          </a:p>
          <a:p>
            <a:pPr algn="ctr"/>
            <a:r>
              <a:rPr kumimoji="1" lang="ja-JP" altLang="en-US" sz="1400" dirty="0"/>
              <a:t>評価</a:t>
            </a:r>
          </a:p>
        </p:txBody>
      </p:sp>
      <p:sp>
        <p:nvSpPr>
          <p:cNvPr id="60" name="楕円 59">
            <a:extLst>
              <a:ext uri="{FF2B5EF4-FFF2-40B4-BE49-F238E27FC236}">
                <a16:creationId xmlns:a16="http://schemas.microsoft.com/office/drawing/2014/main" id="{815A40E0-9EDC-41C2-8A07-487B9A5ECE83}"/>
              </a:ext>
            </a:extLst>
          </p:cNvPr>
          <p:cNvSpPr/>
          <p:nvPr/>
        </p:nvSpPr>
        <p:spPr>
          <a:xfrm>
            <a:off x="6331811" y="4585203"/>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5</a:t>
            </a:r>
          </a:p>
          <a:p>
            <a:pPr algn="ctr"/>
            <a:r>
              <a:rPr kumimoji="1" lang="ja-JP" altLang="en-US" sz="1400" dirty="0"/>
              <a:t>解決策の実行</a:t>
            </a:r>
          </a:p>
        </p:txBody>
      </p:sp>
      <p:sp>
        <p:nvSpPr>
          <p:cNvPr id="3" name="テキスト ボックス 2">
            <a:extLst>
              <a:ext uri="{FF2B5EF4-FFF2-40B4-BE49-F238E27FC236}">
                <a16:creationId xmlns:a16="http://schemas.microsoft.com/office/drawing/2014/main" id="{36ACFC8A-27E3-40B5-AEDD-799979CE6A3B}"/>
              </a:ext>
            </a:extLst>
          </p:cNvPr>
          <p:cNvSpPr txBox="1"/>
          <p:nvPr/>
        </p:nvSpPr>
        <p:spPr>
          <a:xfrm>
            <a:off x="7411931" y="4014831"/>
            <a:ext cx="729687" cy="523220"/>
          </a:xfrm>
          <a:prstGeom prst="rect">
            <a:avLst/>
          </a:prstGeom>
          <a:noFill/>
        </p:spPr>
        <p:txBody>
          <a:bodyPr wrap="none" rtlCol="0">
            <a:spAutoFit/>
          </a:bodyPr>
          <a:lstStyle/>
          <a:p>
            <a:pPr algn="ctr"/>
            <a:r>
              <a:rPr kumimoji="1" lang="en-US" altLang="ja-JP" sz="1400" dirty="0"/>
              <a:t>PDCA</a:t>
            </a:r>
          </a:p>
          <a:p>
            <a:pPr algn="ctr"/>
            <a:r>
              <a:rPr kumimoji="1" lang="ja-JP" altLang="en-US" sz="1400" dirty="0"/>
              <a:t>サイクル</a:t>
            </a:r>
          </a:p>
        </p:txBody>
      </p:sp>
      <p:sp>
        <p:nvSpPr>
          <p:cNvPr id="5" name="矢印: 右 4">
            <a:extLst>
              <a:ext uri="{FF2B5EF4-FFF2-40B4-BE49-F238E27FC236}">
                <a16:creationId xmlns:a16="http://schemas.microsoft.com/office/drawing/2014/main" id="{EF974621-AD00-4A2D-9DA9-7F39A03EAE03}"/>
              </a:ext>
            </a:extLst>
          </p:cNvPr>
          <p:cNvSpPr/>
          <p:nvPr/>
        </p:nvSpPr>
        <p:spPr>
          <a:xfrm rot="3351094">
            <a:off x="8255705" y="2628027"/>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矢印: 右 60">
            <a:extLst>
              <a:ext uri="{FF2B5EF4-FFF2-40B4-BE49-F238E27FC236}">
                <a16:creationId xmlns:a16="http://schemas.microsoft.com/office/drawing/2014/main" id="{B05ADE7B-1449-4EAC-AAC8-7D93DD9564E4}"/>
              </a:ext>
            </a:extLst>
          </p:cNvPr>
          <p:cNvSpPr/>
          <p:nvPr/>
        </p:nvSpPr>
        <p:spPr>
          <a:xfrm rot="5400000">
            <a:off x="8381459" y="4125794"/>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矢印: 右 61">
            <a:extLst>
              <a:ext uri="{FF2B5EF4-FFF2-40B4-BE49-F238E27FC236}">
                <a16:creationId xmlns:a16="http://schemas.microsoft.com/office/drawing/2014/main" id="{96D750A9-063B-4555-8DD3-25C8C22394F4}"/>
              </a:ext>
            </a:extLst>
          </p:cNvPr>
          <p:cNvSpPr/>
          <p:nvPr/>
        </p:nvSpPr>
        <p:spPr>
          <a:xfrm rot="7828935">
            <a:off x="8201439" y="5569485"/>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矢印: 右 62">
            <a:extLst>
              <a:ext uri="{FF2B5EF4-FFF2-40B4-BE49-F238E27FC236}">
                <a16:creationId xmlns:a16="http://schemas.microsoft.com/office/drawing/2014/main" id="{25FE6304-4C1C-44CA-B114-69B9F8C35A81}"/>
              </a:ext>
            </a:extLst>
          </p:cNvPr>
          <p:cNvSpPr/>
          <p:nvPr/>
        </p:nvSpPr>
        <p:spPr>
          <a:xfrm rot="13835698">
            <a:off x="7031587" y="5533758"/>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矢印: 右 63">
            <a:extLst>
              <a:ext uri="{FF2B5EF4-FFF2-40B4-BE49-F238E27FC236}">
                <a16:creationId xmlns:a16="http://schemas.microsoft.com/office/drawing/2014/main" id="{F028AB7A-8A72-48F0-9E86-F6293C9BC0DA}"/>
              </a:ext>
            </a:extLst>
          </p:cNvPr>
          <p:cNvSpPr/>
          <p:nvPr/>
        </p:nvSpPr>
        <p:spPr>
          <a:xfrm rot="16200000">
            <a:off x="6638770" y="4133721"/>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矢印: 右 64">
            <a:extLst>
              <a:ext uri="{FF2B5EF4-FFF2-40B4-BE49-F238E27FC236}">
                <a16:creationId xmlns:a16="http://schemas.microsoft.com/office/drawing/2014/main" id="{1EFE20D0-4B78-4F79-B6DE-953C911D206D}"/>
              </a:ext>
            </a:extLst>
          </p:cNvPr>
          <p:cNvSpPr/>
          <p:nvPr/>
        </p:nvSpPr>
        <p:spPr>
          <a:xfrm rot="19017570">
            <a:off x="6850105" y="2635402"/>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01F862AC-85B6-40CC-8EF8-DD13ED4E72BD}"/>
              </a:ext>
            </a:extLst>
          </p:cNvPr>
          <p:cNvSpPr/>
          <p:nvPr/>
        </p:nvSpPr>
        <p:spPr>
          <a:xfrm>
            <a:off x="428413" y="2642518"/>
            <a:ext cx="5587257" cy="137231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197599B6-8AD1-4DDE-BAC4-FBFED9881DBE}"/>
              </a:ext>
            </a:extLst>
          </p:cNvPr>
          <p:cNvSpPr>
            <a:spLocks noGrp="1"/>
          </p:cNvSpPr>
          <p:nvPr>
            <p:ph type="title"/>
          </p:nvPr>
        </p:nvSpPr>
        <p:spPr>
          <a:xfrm>
            <a:off x="251520" y="313813"/>
            <a:ext cx="8712968" cy="424732"/>
          </a:xfrm>
        </p:spPr>
        <p:txBody>
          <a:bodyPr>
            <a:normAutofit/>
          </a:bodyPr>
          <a:lstStyle/>
          <a:p>
            <a:r>
              <a:rPr lang="en-US" altLang="ja-JP" dirty="0">
                <a:latin typeface="+mn-ea"/>
                <a:ea typeface="+mn-ea"/>
              </a:rPr>
              <a:t>2.2 </a:t>
            </a:r>
            <a:r>
              <a:rPr lang="ja-JP" altLang="en-US" dirty="0">
                <a:latin typeface="+mn-ea"/>
                <a:ea typeface="+mn-ea"/>
              </a:rPr>
              <a:t>地域課題の解決の有効な手段としてのオープンデータ</a:t>
            </a:r>
            <a:endParaRPr kumimoji="1" lang="ja-JP" altLang="en-US" dirty="0">
              <a:latin typeface="+mn-ea"/>
              <a:ea typeface="+mn-ea"/>
            </a:endParaRPr>
          </a:p>
        </p:txBody>
      </p:sp>
      <p:sp>
        <p:nvSpPr>
          <p:cNvPr id="22" name="タイトル 1">
            <a:extLst>
              <a:ext uri="{FF2B5EF4-FFF2-40B4-BE49-F238E27FC236}">
                <a16:creationId xmlns:a16="http://schemas.microsoft.com/office/drawing/2014/main" id="{78184E44-C6E0-447B-88C7-3691845275B7}"/>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23" name="正方形/長方形 22">
            <a:extLst>
              <a:ext uri="{FF2B5EF4-FFF2-40B4-BE49-F238E27FC236}">
                <a16:creationId xmlns:a16="http://schemas.microsoft.com/office/drawing/2014/main" id="{D7A938B0-8E59-4F45-8336-1CD4B84ACD7D}"/>
              </a:ext>
            </a:extLst>
          </p:cNvPr>
          <p:cNvSpPr/>
          <p:nvPr/>
        </p:nvSpPr>
        <p:spPr>
          <a:xfrm>
            <a:off x="215900" y="840309"/>
            <a:ext cx="601228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データによる課題解決</a:t>
            </a:r>
          </a:p>
        </p:txBody>
      </p:sp>
    </p:spTree>
    <p:extLst>
      <p:ext uri="{BB962C8B-B14F-4D97-AF65-F5344CB8AC3E}">
        <p14:creationId xmlns:p14="http://schemas.microsoft.com/office/powerpoint/2010/main" val="2647426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11" name="正方形/長方形 10"/>
          <p:cNvSpPr/>
          <p:nvPr/>
        </p:nvSpPr>
        <p:spPr>
          <a:xfrm>
            <a:off x="406015" y="1356126"/>
            <a:ext cx="8558473"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オープンデータは</a:t>
            </a:r>
            <a:r>
              <a:rPr lang="en-US" altLang="ja-JP" sz="2000" dirty="0">
                <a:solidFill>
                  <a:schemeClr val="tx1"/>
                </a:solidFill>
                <a:latin typeface="+mn-ea"/>
                <a:cs typeface="Meiryo UI" panose="020B0604030504040204" pitchFamily="50" charset="-128"/>
              </a:rPr>
              <a:t>PDCA</a:t>
            </a:r>
            <a:r>
              <a:rPr lang="ja-JP" altLang="en-US" sz="2000" dirty="0">
                <a:solidFill>
                  <a:schemeClr val="tx1"/>
                </a:solidFill>
                <a:latin typeface="+mn-ea"/>
                <a:cs typeface="Meiryo UI" panose="020B0604030504040204" pitchFamily="50" charset="-128"/>
              </a:rPr>
              <a:t>サイクルの「情報収集」を支援します。</a:t>
            </a:r>
          </a:p>
        </p:txBody>
      </p:sp>
      <p:sp>
        <p:nvSpPr>
          <p:cNvPr id="29" name="正方形/長方形 28"/>
          <p:cNvSpPr/>
          <p:nvPr/>
        </p:nvSpPr>
        <p:spPr>
          <a:xfrm>
            <a:off x="215900" y="840309"/>
            <a:ext cx="601228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データによる課題解決</a:t>
            </a:r>
          </a:p>
        </p:txBody>
      </p:sp>
      <p:sp>
        <p:nvSpPr>
          <p:cNvPr id="54" name="四角形: 角を丸くする 53">
            <a:extLst>
              <a:ext uri="{FF2B5EF4-FFF2-40B4-BE49-F238E27FC236}">
                <a16:creationId xmlns:a16="http://schemas.microsoft.com/office/drawing/2014/main" id="{57A4FD39-1A27-410B-B8E0-5C92B57F9197}"/>
              </a:ext>
            </a:extLst>
          </p:cNvPr>
          <p:cNvSpPr/>
          <p:nvPr/>
        </p:nvSpPr>
        <p:spPr>
          <a:xfrm>
            <a:off x="245933" y="1844824"/>
            <a:ext cx="8502531" cy="2088232"/>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l"/>
            </a:pPr>
            <a:r>
              <a:rPr kumimoji="1" lang="ja-JP" altLang="en-US" sz="1600" dirty="0">
                <a:solidFill>
                  <a:schemeClr val="tx1"/>
                </a:solidFill>
              </a:rPr>
              <a:t>オープンデータの役割</a:t>
            </a:r>
          </a:p>
          <a:p>
            <a:pPr marL="800100" lvl="1" indent="-342900">
              <a:buFont typeface="Wingdings" panose="05000000000000000000" pitchFamily="2" charset="2"/>
              <a:buChar char="u"/>
            </a:pPr>
            <a:r>
              <a:rPr kumimoji="1" lang="ja-JP" altLang="en-US" sz="1600" dirty="0">
                <a:solidFill>
                  <a:schemeClr val="tx1"/>
                </a:solidFill>
              </a:rPr>
              <a:t>オープンデータは、役所・自治体内における課題解決においても、民間企業等における課題解決においても、課題解決に必要な、「</a:t>
            </a:r>
            <a:r>
              <a:rPr kumimoji="1" lang="en-US" altLang="ja-JP" sz="1600" dirty="0">
                <a:solidFill>
                  <a:schemeClr val="tx1"/>
                </a:solidFill>
              </a:rPr>
              <a:t>2. </a:t>
            </a:r>
            <a:r>
              <a:rPr kumimoji="1" lang="ja-JP" altLang="en-US" sz="1600" dirty="0">
                <a:solidFill>
                  <a:schemeClr val="tx1"/>
                </a:solidFill>
              </a:rPr>
              <a:t>情報の収集」を支援します。</a:t>
            </a:r>
          </a:p>
          <a:p>
            <a:pPr marL="342900" indent="-342900">
              <a:buFont typeface="Wingdings" panose="05000000000000000000" pitchFamily="2" charset="2"/>
              <a:buChar char="l"/>
            </a:pPr>
            <a:r>
              <a:rPr kumimoji="1" lang="ja-JP" altLang="en-US" sz="1600" dirty="0">
                <a:solidFill>
                  <a:schemeClr val="tx1"/>
                </a:solidFill>
              </a:rPr>
              <a:t>課題解決におけるオープンデータの利活用</a:t>
            </a:r>
          </a:p>
          <a:p>
            <a:pPr marL="800100" lvl="1" indent="-342900">
              <a:buFont typeface="Wingdings" panose="05000000000000000000" pitchFamily="2" charset="2"/>
              <a:buChar char="u"/>
            </a:pPr>
            <a:r>
              <a:rPr kumimoji="1" lang="ja-JP" altLang="en-US" sz="1600" dirty="0">
                <a:solidFill>
                  <a:schemeClr val="tx1"/>
                </a:solidFill>
              </a:rPr>
              <a:t>データ＝情報が得られれば課題解決ができるわけではありません。</a:t>
            </a:r>
          </a:p>
          <a:p>
            <a:pPr marL="800100" lvl="1" indent="-342900">
              <a:buFont typeface="Wingdings" panose="05000000000000000000" pitchFamily="2" charset="2"/>
              <a:buChar char="u"/>
            </a:pPr>
            <a:r>
              <a:rPr kumimoji="1" lang="ja-JP" altLang="en-US" sz="1600" dirty="0">
                <a:solidFill>
                  <a:schemeClr val="tx1"/>
                </a:solidFill>
              </a:rPr>
              <a:t>収集された情報を、</a:t>
            </a:r>
            <a:r>
              <a:rPr kumimoji="1" lang="ja-JP" altLang="en-US" sz="1600" u="sng" dirty="0">
                <a:solidFill>
                  <a:schemeClr val="tx1"/>
                </a:solidFill>
              </a:rPr>
              <a:t>わかりやすい表現に変換</a:t>
            </a:r>
            <a:r>
              <a:rPr kumimoji="1" lang="ja-JP" altLang="en-US" sz="1600" dirty="0">
                <a:solidFill>
                  <a:schemeClr val="tx1"/>
                </a:solidFill>
              </a:rPr>
              <a:t>する、あるいは問題を制約している条件にあっているかなどを</a:t>
            </a:r>
            <a:r>
              <a:rPr kumimoji="1" lang="ja-JP" altLang="en-US" sz="1600" u="sng" dirty="0">
                <a:solidFill>
                  <a:schemeClr val="tx1"/>
                </a:solidFill>
              </a:rPr>
              <a:t>整理・分析</a:t>
            </a:r>
            <a:r>
              <a:rPr kumimoji="1" lang="ja-JP" altLang="en-US" sz="1600" dirty="0">
                <a:solidFill>
                  <a:schemeClr val="tx1"/>
                </a:solidFill>
              </a:rPr>
              <a:t>することによって、解決案の立案を支援します。</a:t>
            </a:r>
          </a:p>
        </p:txBody>
      </p:sp>
      <p:sp>
        <p:nvSpPr>
          <p:cNvPr id="21" name="四角形: 角を丸くする 20">
            <a:extLst>
              <a:ext uri="{FF2B5EF4-FFF2-40B4-BE49-F238E27FC236}">
                <a16:creationId xmlns:a16="http://schemas.microsoft.com/office/drawing/2014/main" id="{30E93E3D-8EBA-45D4-9296-FC422FC0999C}"/>
              </a:ext>
            </a:extLst>
          </p:cNvPr>
          <p:cNvSpPr/>
          <p:nvPr/>
        </p:nvSpPr>
        <p:spPr>
          <a:xfrm>
            <a:off x="215900" y="5013176"/>
            <a:ext cx="8502531" cy="1224136"/>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l"/>
            </a:pPr>
            <a:r>
              <a:rPr kumimoji="1" lang="ja-JP" altLang="en-US" sz="1600" dirty="0">
                <a:solidFill>
                  <a:schemeClr val="tx1"/>
                </a:solidFill>
              </a:rPr>
              <a:t>オープンデータへの要求</a:t>
            </a:r>
          </a:p>
          <a:p>
            <a:pPr marL="800100" lvl="1" indent="-342900">
              <a:buFont typeface="Wingdings" panose="05000000000000000000" pitchFamily="2" charset="2"/>
              <a:buChar char="u"/>
            </a:pPr>
            <a:r>
              <a:rPr kumimoji="1" lang="ja-JP" altLang="en-US" sz="1600" dirty="0">
                <a:solidFill>
                  <a:schemeClr val="tx1"/>
                </a:solidFill>
              </a:rPr>
              <a:t>従って、課題解決のためには、オープンデータは</a:t>
            </a:r>
            <a:r>
              <a:rPr kumimoji="1" lang="ja-JP" altLang="en-US" sz="1600" u="sng" dirty="0">
                <a:solidFill>
                  <a:schemeClr val="tx1"/>
                </a:solidFill>
              </a:rPr>
              <a:t>収集しやすい</a:t>
            </a:r>
            <a:r>
              <a:rPr kumimoji="1" lang="ja-JP" altLang="en-US" sz="1600" dirty="0">
                <a:solidFill>
                  <a:schemeClr val="tx1"/>
                </a:solidFill>
              </a:rPr>
              <a:t>こと、</a:t>
            </a:r>
            <a:r>
              <a:rPr kumimoji="1" lang="ja-JP" altLang="en-US" sz="1600" u="sng" dirty="0">
                <a:solidFill>
                  <a:schemeClr val="tx1"/>
                </a:solidFill>
              </a:rPr>
              <a:t>整理分析などをし易い</a:t>
            </a:r>
            <a:r>
              <a:rPr kumimoji="1" lang="ja-JP" altLang="en-US" sz="1600" dirty="0">
                <a:solidFill>
                  <a:schemeClr val="tx1"/>
                </a:solidFill>
              </a:rPr>
              <a:t>ことが要求されます。</a:t>
            </a:r>
            <a:endParaRPr kumimoji="1" lang="ja-JP" altLang="en-US" sz="1400" dirty="0">
              <a:solidFill>
                <a:schemeClr val="tx1"/>
              </a:solidFill>
            </a:endParaRPr>
          </a:p>
        </p:txBody>
      </p:sp>
      <p:sp>
        <p:nvSpPr>
          <p:cNvPr id="4" name="矢印: 下 3">
            <a:extLst>
              <a:ext uri="{FF2B5EF4-FFF2-40B4-BE49-F238E27FC236}">
                <a16:creationId xmlns:a16="http://schemas.microsoft.com/office/drawing/2014/main" id="{8B584756-3C34-454E-83DE-86FC461D13E6}"/>
              </a:ext>
            </a:extLst>
          </p:cNvPr>
          <p:cNvSpPr/>
          <p:nvPr/>
        </p:nvSpPr>
        <p:spPr>
          <a:xfrm>
            <a:off x="4179133" y="4069393"/>
            <a:ext cx="576064" cy="807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8DE1239C-CCB6-4A89-A003-266F89CCC8EA}"/>
              </a:ext>
            </a:extLst>
          </p:cNvPr>
          <p:cNvSpPr>
            <a:spLocks noGrp="1"/>
          </p:cNvSpPr>
          <p:nvPr>
            <p:ph type="title"/>
          </p:nvPr>
        </p:nvSpPr>
        <p:spPr>
          <a:xfrm>
            <a:off x="251520" y="313813"/>
            <a:ext cx="8712968" cy="424732"/>
          </a:xfrm>
        </p:spPr>
        <p:txBody>
          <a:bodyPr>
            <a:normAutofit/>
          </a:bodyPr>
          <a:lstStyle/>
          <a:p>
            <a:r>
              <a:rPr lang="en-US" altLang="ja-JP" dirty="0">
                <a:latin typeface="+mn-ea"/>
                <a:ea typeface="+mn-ea"/>
              </a:rPr>
              <a:t>2.2 </a:t>
            </a:r>
            <a:r>
              <a:rPr lang="ja-JP" altLang="en-US" dirty="0">
                <a:latin typeface="+mn-ea"/>
                <a:ea typeface="+mn-ea"/>
              </a:rPr>
              <a:t>地域課題の解決の有効な手段としてのオープンデータ</a:t>
            </a:r>
            <a:endParaRPr kumimoji="1" lang="ja-JP" altLang="en-US" dirty="0">
              <a:latin typeface="+mn-ea"/>
              <a:ea typeface="+mn-ea"/>
            </a:endParaRPr>
          </a:p>
        </p:txBody>
      </p:sp>
      <p:sp>
        <p:nvSpPr>
          <p:cNvPr id="13" name="タイトル 1">
            <a:extLst>
              <a:ext uri="{FF2B5EF4-FFF2-40B4-BE49-F238E27FC236}">
                <a16:creationId xmlns:a16="http://schemas.microsoft.com/office/drawing/2014/main" id="{3F5D9840-A6FD-4754-BCED-935944FB3BFE}"/>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Tree>
    <p:extLst>
      <p:ext uri="{BB962C8B-B14F-4D97-AF65-F5344CB8AC3E}">
        <p14:creationId xmlns:p14="http://schemas.microsoft.com/office/powerpoint/2010/main" val="707084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1" name="正方形/長方形 10"/>
          <p:cNvSpPr/>
          <p:nvPr/>
        </p:nvSpPr>
        <p:spPr>
          <a:xfrm>
            <a:off x="365634" y="1364447"/>
            <a:ext cx="845483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自治体による公共データのオープンデータ化により、</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これまで自治体・担当課ごとに作成していたデータを共有・連携できるようになります。</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2764" y="2172427"/>
            <a:ext cx="8577708" cy="3321126"/>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全国いずれの自治体も限りある予算や人員で業務を遂行しています。</a:t>
            </a:r>
            <a:br>
              <a:rPr kumimoji="1" lang="ja-JP" altLang="en-US" sz="1600" dirty="0">
                <a:solidFill>
                  <a:schemeClr val="tx1"/>
                </a:solidFill>
              </a:rPr>
            </a:br>
            <a:r>
              <a:rPr kumimoji="1" lang="ja-JP" altLang="en-US" sz="1600" dirty="0">
                <a:solidFill>
                  <a:schemeClr val="tx1"/>
                </a:solidFill>
              </a:rPr>
              <a:t>行政が地域の課題に対し、今後も継続的に取り組んでいくためには、業務を効率化し、より優先度の高い業務に注力していくことが求められます。</a:t>
            </a:r>
          </a:p>
          <a:p>
            <a:pPr marL="285750" indent="-285750">
              <a:buFont typeface="Wingdings" panose="05000000000000000000" pitchFamily="2" charset="2"/>
              <a:buChar char="l"/>
            </a:pPr>
            <a:r>
              <a:rPr kumimoji="1" lang="ja-JP" altLang="en-US" sz="1600" dirty="0">
                <a:solidFill>
                  <a:schemeClr val="tx1"/>
                </a:solidFill>
              </a:rPr>
              <a:t>例えば、別々の業務担当課が、それぞれで同じようなデータを作ったり、管理していることはないでしょうか。</a:t>
            </a:r>
          </a:p>
          <a:p>
            <a:pPr marL="742950" lvl="1" indent="-285750">
              <a:buFont typeface="Wingdings" panose="05000000000000000000" pitchFamily="2" charset="2"/>
              <a:buChar char="u"/>
            </a:pPr>
            <a:r>
              <a:rPr kumimoji="1" lang="ja-JP" altLang="en-US" sz="1600" dirty="0">
                <a:solidFill>
                  <a:schemeClr val="tx1"/>
                </a:solidFill>
              </a:rPr>
              <a:t>例</a:t>
            </a:r>
            <a:r>
              <a:rPr kumimoji="1" lang="en-US" altLang="ja-JP" sz="1600" dirty="0">
                <a:solidFill>
                  <a:schemeClr val="tx1"/>
                </a:solidFill>
              </a:rPr>
              <a:t>: </a:t>
            </a:r>
            <a:r>
              <a:rPr kumimoji="1" lang="ja-JP" altLang="en-US" sz="1600" dirty="0">
                <a:solidFill>
                  <a:schemeClr val="tx1"/>
                </a:solidFill>
              </a:rPr>
              <a:t>公衆トイレのデータを、観光課、環境課、企画課（ユニバーサルデザイン担当）</a:t>
            </a:r>
            <a:br>
              <a:rPr kumimoji="1" lang="ja-JP" altLang="en-US" sz="1600" dirty="0">
                <a:solidFill>
                  <a:schemeClr val="tx1"/>
                </a:solidFill>
              </a:rPr>
            </a:br>
            <a:r>
              <a:rPr kumimoji="1" lang="ja-JP" altLang="en-US" sz="1600" dirty="0">
                <a:solidFill>
                  <a:schemeClr val="tx1"/>
                </a:solidFill>
              </a:rPr>
              <a:t>それぞれが保有・管理している、等</a:t>
            </a:r>
          </a:p>
          <a:p>
            <a:pPr marL="285750" indent="-285750">
              <a:buFont typeface="Wingdings" panose="05000000000000000000" pitchFamily="2" charset="2"/>
              <a:buChar char="l"/>
            </a:pPr>
            <a:r>
              <a:rPr kumimoji="1" lang="ja-JP" altLang="en-US" sz="1600" dirty="0">
                <a:solidFill>
                  <a:schemeClr val="tx1"/>
                </a:solidFill>
              </a:rPr>
              <a:t>これでは、データ作成・管理の手間が余計にかかりますし、データの連携がされていないので内容に食い違いが生じるかもしれません。</a:t>
            </a:r>
          </a:p>
          <a:p>
            <a:pPr marL="285750" indent="-285750">
              <a:buFont typeface="Wingdings" panose="05000000000000000000" pitchFamily="2" charset="2"/>
              <a:buChar char="l"/>
            </a:pPr>
            <a:r>
              <a:rPr kumimoji="1" lang="ja-JP" altLang="en-US" sz="1600" dirty="0">
                <a:solidFill>
                  <a:schemeClr val="tx1"/>
                </a:solidFill>
              </a:rPr>
              <a:t>データをオープンデータとして公開することで、</a:t>
            </a:r>
          </a:p>
          <a:p>
            <a:pPr marL="742950" lvl="1" indent="-285750">
              <a:buFont typeface="Wingdings" panose="05000000000000000000" pitchFamily="2" charset="2"/>
              <a:buChar char="u"/>
            </a:pPr>
            <a:r>
              <a:rPr kumimoji="1" lang="ja-JP" altLang="en-US" sz="1600" dirty="0">
                <a:solidFill>
                  <a:schemeClr val="tx1"/>
                </a:solidFill>
              </a:rPr>
              <a:t>データの利用性、検索性の向上を通じて、自治体内の業務を効率化できます。</a:t>
            </a:r>
          </a:p>
          <a:p>
            <a:pPr marL="742950" lvl="1" indent="-285750">
              <a:buFont typeface="Wingdings" panose="05000000000000000000" pitchFamily="2" charset="2"/>
              <a:buChar char="u"/>
            </a:pPr>
            <a:r>
              <a:rPr kumimoji="1" lang="ja-JP" altLang="en-US" sz="1600" dirty="0">
                <a:solidFill>
                  <a:schemeClr val="tx1"/>
                </a:solidFill>
              </a:rPr>
              <a:t>他の自治体とデータを相互に活用することができるので、地域課題の解決にむけて他の自治体と連携することができ、相乗的な利用価値が期待できます。</a:t>
            </a:r>
          </a:p>
        </p:txBody>
      </p:sp>
      <p:sp>
        <p:nvSpPr>
          <p:cNvPr id="10" name="タイトル 1">
            <a:extLst>
              <a:ext uri="{FF2B5EF4-FFF2-40B4-BE49-F238E27FC236}">
                <a16:creationId xmlns:a16="http://schemas.microsoft.com/office/drawing/2014/main" id="{AB85685C-C717-4F18-BA9D-30E419B69FF5}"/>
              </a:ext>
            </a:extLst>
          </p:cNvPr>
          <p:cNvSpPr txBox="1">
            <a:spLocks/>
          </p:cNvSpPr>
          <p:nvPr/>
        </p:nvSpPr>
        <p:spPr>
          <a:xfrm>
            <a:off x="251520" y="313813"/>
            <a:ext cx="8712968" cy="424732"/>
          </a:xfrm>
          <a:prstGeom prst="rect">
            <a:avLst/>
          </a:prstGeom>
        </p:spPr>
        <p:txBody>
          <a:bodyPr vert="horz" wrap="none" lIns="91440" tIns="45720" rIns="91440" bIns="45720" rtlCol="0" anchor="ctr">
            <a:normAutofit/>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dirty="0">
                <a:latin typeface="+mn-ea"/>
                <a:ea typeface="+mn-ea"/>
              </a:rPr>
              <a:t>2.3 </a:t>
            </a:r>
            <a:r>
              <a:rPr lang="ja-JP" altLang="en-US" dirty="0">
                <a:latin typeface="+mn-ea"/>
                <a:ea typeface="+mn-ea"/>
              </a:rPr>
              <a:t>オープンデータによる行政の効率化</a:t>
            </a:r>
          </a:p>
        </p:txBody>
      </p:sp>
      <p:sp>
        <p:nvSpPr>
          <p:cNvPr id="12" name="タイトル 1">
            <a:extLst>
              <a:ext uri="{FF2B5EF4-FFF2-40B4-BE49-F238E27FC236}">
                <a16:creationId xmlns:a16="http://schemas.microsoft.com/office/drawing/2014/main" id="{C10E9B97-D1AC-4477-AADE-AFA281927DB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Tree>
    <p:extLst>
      <p:ext uri="{BB962C8B-B14F-4D97-AF65-F5344CB8AC3E}">
        <p14:creationId xmlns:p14="http://schemas.microsoft.com/office/powerpoint/2010/main" val="3992036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四角形: 角を丸くする 11">
            <a:extLst>
              <a:ext uri="{FF2B5EF4-FFF2-40B4-BE49-F238E27FC236}">
                <a16:creationId xmlns:a16="http://schemas.microsoft.com/office/drawing/2014/main" id="{AE6FF592-9C47-43E2-AA49-857E29F6D187}"/>
              </a:ext>
            </a:extLst>
          </p:cNvPr>
          <p:cNvSpPr/>
          <p:nvPr/>
        </p:nvSpPr>
        <p:spPr>
          <a:xfrm>
            <a:off x="245933" y="2110232"/>
            <a:ext cx="8577708" cy="140544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kumimoji="1" lang="ja-JP" altLang="en-US" sz="1600" dirty="0">
              <a:solidFill>
                <a:schemeClr val="tx1"/>
              </a:solidFill>
            </a:endParaRPr>
          </a:p>
        </p:txBody>
      </p:sp>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官はデータ提供までを担当し、データを利用したサービス提供を民間や個人に委ねます。</a:t>
            </a:r>
          </a:p>
        </p:txBody>
      </p:sp>
      <p:sp>
        <p:nvSpPr>
          <p:cNvPr id="29" name="正方形/長方形 28"/>
          <p:cNvSpPr/>
          <p:nvPr/>
        </p:nvSpPr>
        <p:spPr>
          <a:xfrm>
            <a:off x="215900" y="840309"/>
            <a:ext cx="709240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オープンデータを用いた場合の、サービス提供に関わる官民の分担</a:t>
            </a:r>
          </a:p>
        </p:txBody>
      </p:sp>
      <p:sp>
        <p:nvSpPr>
          <p:cNvPr id="4" name="楕円 3">
            <a:extLst>
              <a:ext uri="{FF2B5EF4-FFF2-40B4-BE49-F238E27FC236}">
                <a16:creationId xmlns:a16="http://schemas.microsoft.com/office/drawing/2014/main" id="{0CD16DB9-4203-427F-A0B4-41998CCC6916}"/>
              </a:ext>
            </a:extLst>
          </p:cNvPr>
          <p:cNvSpPr/>
          <p:nvPr/>
        </p:nvSpPr>
        <p:spPr>
          <a:xfrm>
            <a:off x="1043608" y="2363548"/>
            <a:ext cx="100811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行政</a:t>
            </a:r>
          </a:p>
        </p:txBody>
      </p:sp>
      <p:sp>
        <p:nvSpPr>
          <p:cNvPr id="9" name="楕円 8">
            <a:extLst>
              <a:ext uri="{FF2B5EF4-FFF2-40B4-BE49-F238E27FC236}">
                <a16:creationId xmlns:a16="http://schemas.microsoft.com/office/drawing/2014/main" id="{C063D74E-A1FD-4EFE-80A7-051908F4B815}"/>
              </a:ext>
            </a:extLst>
          </p:cNvPr>
          <p:cNvSpPr/>
          <p:nvPr/>
        </p:nvSpPr>
        <p:spPr>
          <a:xfrm>
            <a:off x="7090938" y="2363548"/>
            <a:ext cx="1008112" cy="936104"/>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市民</a:t>
            </a:r>
          </a:p>
        </p:txBody>
      </p:sp>
      <p:sp>
        <p:nvSpPr>
          <p:cNvPr id="5" name="矢印: 右 4">
            <a:extLst>
              <a:ext uri="{FF2B5EF4-FFF2-40B4-BE49-F238E27FC236}">
                <a16:creationId xmlns:a16="http://schemas.microsoft.com/office/drawing/2014/main" id="{0C3F6274-0B07-4529-9AB9-C146D3D7E7C6}"/>
              </a:ext>
            </a:extLst>
          </p:cNvPr>
          <p:cNvSpPr/>
          <p:nvPr/>
        </p:nvSpPr>
        <p:spPr>
          <a:xfrm>
            <a:off x="2350232" y="2558350"/>
            <a:ext cx="4464496" cy="525278"/>
          </a:xfrm>
          <a:prstGeom prst="rightArrow">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36F1FD6-C639-4A10-A1E9-769BF75F2333}"/>
              </a:ext>
            </a:extLst>
          </p:cNvPr>
          <p:cNvSpPr txBox="1"/>
          <p:nvPr/>
        </p:nvSpPr>
        <p:spPr>
          <a:xfrm>
            <a:off x="543935" y="1948464"/>
            <a:ext cx="1412566" cy="338554"/>
          </a:xfrm>
          <a:prstGeom prst="rect">
            <a:avLst/>
          </a:prstGeom>
          <a:solidFill>
            <a:schemeClr val="bg1"/>
          </a:solidFill>
        </p:spPr>
        <p:txBody>
          <a:bodyPr wrap="none" rtlCol="0">
            <a:spAutoFit/>
          </a:bodyPr>
          <a:lstStyle/>
          <a:p>
            <a:r>
              <a:rPr kumimoji="1" lang="ja-JP" altLang="en-US" sz="1600" dirty="0"/>
              <a:t>これまでの手法</a:t>
            </a:r>
          </a:p>
        </p:txBody>
      </p:sp>
      <p:sp>
        <p:nvSpPr>
          <p:cNvPr id="6" name="テキスト ボックス 5">
            <a:extLst>
              <a:ext uri="{FF2B5EF4-FFF2-40B4-BE49-F238E27FC236}">
                <a16:creationId xmlns:a16="http://schemas.microsoft.com/office/drawing/2014/main" id="{CDEA2493-ED99-4FC4-869B-066DF5A674CF}"/>
              </a:ext>
            </a:extLst>
          </p:cNvPr>
          <p:cNvSpPr txBox="1"/>
          <p:nvPr/>
        </p:nvSpPr>
        <p:spPr>
          <a:xfrm>
            <a:off x="4089347" y="2347289"/>
            <a:ext cx="415498" cy="369332"/>
          </a:xfrm>
          <a:prstGeom prst="rect">
            <a:avLst/>
          </a:prstGeom>
          <a:noFill/>
        </p:spPr>
        <p:txBody>
          <a:bodyPr wrap="none" rtlCol="0">
            <a:spAutoFit/>
          </a:bodyPr>
          <a:lstStyle/>
          <a:p>
            <a:r>
              <a:rPr kumimoji="1" lang="ja-JP" altLang="en-US" dirty="0"/>
              <a:t>官</a:t>
            </a:r>
          </a:p>
        </p:txBody>
      </p:sp>
      <p:sp>
        <p:nvSpPr>
          <p:cNvPr id="14" name="四角形: 角を丸くする 13">
            <a:extLst>
              <a:ext uri="{FF2B5EF4-FFF2-40B4-BE49-F238E27FC236}">
                <a16:creationId xmlns:a16="http://schemas.microsoft.com/office/drawing/2014/main" id="{8314B981-B54E-4425-9E7B-8708282F43AF}"/>
              </a:ext>
            </a:extLst>
          </p:cNvPr>
          <p:cNvSpPr/>
          <p:nvPr/>
        </p:nvSpPr>
        <p:spPr>
          <a:xfrm>
            <a:off x="283146" y="4543836"/>
            <a:ext cx="8577708" cy="140544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kumimoji="1" lang="ja-JP" altLang="en-US" sz="1600" dirty="0">
              <a:solidFill>
                <a:schemeClr val="tx1"/>
              </a:solidFill>
            </a:endParaRPr>
          </a:p>
        </p:txBody>
      </p:sp>
      <p:sp>
        <p:nvSpPr>
          <p:cNvPr id="15" name="楕円 14">
            <a:extLst>
              <a:ext uri="{FF2B5EF4-FFF2-40B4-BE49-F238E27FC236}">
                <a16:creationId xmlns:a16="http://schemas.microsoft.com/office/drawing/2014/main" id="{AD6F9BAF-3CE5-4989-8B9A-421941BC4C5B}"/>
              </a:ext>
            </a:extLst>
          </p:cNvPr>
          <p:cNvSpPr/>
          <p:nvPr/>
        </p:nvSpPr>
        <p:spPr>
          <a:xfrm>
            <a:off x="1080821" y="4797152"/>
            <a:ext cx="100811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行政</a:t>
            </a:r>
          </a:p>
        </p:txBody>
      </p:sp>
      <p:sp>
        <p:nvSpPr>
          <p:cNvPr id="16" name="楕円 15">
            <a:extLst>
              <a:ext uri="{FF2B5EF4-FFF2-40B4-BE49-F238E27FC236}">
                <a16:creationId xmlns:a16="http://schemas.microsoft.com/office/drawing/2014/main" id="{ECBFD8CF-DCA2-40D6-BCFF-E02659A06647}"/>
              </a:ext>
            </a:extLst>
          </p:cNvPr>
          <p:cNvSpPr/>
          <p:nvPr/>
        </p:nvSpPr>
        <p:spPr>
          <a:xfrm>
            <a:off x="7128151" y="4797152"/>
            <a:ext cx="1008112" cy="936104"/>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市民</a:t>
            </a:r>
          </a:p>
        </p:txBody>
      </p:sp>
      <p:sp>
        <p:nvSpPr>
          <p:cNvPr id="18" name="テキスト ボックス 17">
            <a:extLst>
              <a:ext uri="{FF2B5EF4-FFF2-40B4-BE49-F238E27FC236}">
                <a16:creationId xmlns:a16="http://schemas.microsoft.com/office/drawing/2014/main" id="{2D6A31C7-9E57-47BE-A35D-89804038B06C}"/>
              </a:ext>
            </a:extLst>
          </p:cNvPr>
          <p:cNvSpPr txBox="1"/>
          <p:nvPr/>
        </p:nvSpPr>
        <p:spPr>
          <a:xfrm>
            <a:off x="581148" y="4382068"/>
            <a:ext cx="2978701" cy="338554"/>
          </a:xfrm>
          <a:prstGeom prst="rect">
            <a:avLst/>
          </a:prstGeom>
          <a:solidFill>
            <a:schemeClr val="bg1"/>
          </a:solidFill>
        </p:spPr>
        <p:txBody>
          <a:bodyPr wrap="none" rtlCol="0">
            <a:spAutoFit/>
          </a:bodyPr>
          <a:lstStyle/>
          <a:p>
            <a:r>
              <a:rPr kumimoji="1" lang="ja-JP" altLang="en-US" sz="1600" dirty="0"/>
              <a:t>オープンデータを用いた場合の手法</a:t>
            </a:r>
          </a:p>
        </p:txBody>
      </p:sp>
      <p:sp>
        <p:nvSpPr>
          <p:cNvPr id="19" name="テキスト ボックス 18">
            <a:extLst>
              <a:ext uri="{FF2B5EF4-FFF2-40B4-BE49-F238E27FC236}">
                <a16:creationId xmlns:a16="http://schemas.microsoft.com/office/drawing/2014/main" id="{D09B00DC-DAEA-4D29-8ABE-4031FB2D02A2}"/>
              </a:ext>
            </a:extLst>
          </p:cNvPr>
          <p:cNvSpPr txBox="1"/>
          <p:nvPr/>
        </p:nvSpPr>
        <p:spPr>
          <a:xfrm>
            <a:off x="2806544" y="4820974"/>
            <a:ext cx="415498" cy="369332"/>
          </a:xfrm>
          <a:prstGeom prst="rect">
            <a:avLst/>
          </a:prstGeom>
          <a:noFill/>
        </p:spPr>
        <p:txBody>
          <a:bodyPr wrap="none" rtlCol="0">
            <a:spAutoFit/>
          </a:bodyPr>
          <a:lstStyle/>
          <a:p>
            <a:r>
              <a:rPr kumimoji="1" lang="ja-JP" altLang="en-US" dirty="0"/>
              <a:t>官</a:t>
            </a:r>
          </a:p>
        </p:txBody>
      </p:sp>
      <p:sp>
        <p:nvSpPr>
          <p:cNvPr id="20" name="矢印: 右 19">
            <a:extLst>
              <a:ext uri="{FF2B5EF4-FFF2-40B4-BE49-F238E27FC236}">
                <a16:creationId xmlns:a16="http://schemas.microsoft.com/office/drawing/2014/main" id="{98EAF1D5-4856-4DE1-BAD2-AC8EE19CC796}"/>
              </a:ext>
            </a:extLst>
          </p:cNvPr>
          <p:cNvSpPr/>
          <p:nvPr/>
        </p:nvSpPr>
        <p:spPr>
          <a:xfrm>
            <a:off x="2195736" y="5024474"/>
            <a:ext cx="1800200" cy="525278"/>
          </a:xfrm>
          <a:prstGeom prst="rightArrow">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a:extLst>
              <a:ext uri="{FF2B5EF4-FFF2-40B4-BE49-F238E27FC236}">
                <a16:creationId xmlns:a16="http://schemas.microsoft.com/office/drawing/2014/main" id="{36F6DAB8-EDFB-4EA7-8A79-6756B13DDF6E}"/>
              </a:ext>
            </a:extLst>
          </p:cNvPr>
          <p:cNvSpPr/>
          <p:nvPr/>
        </p:nvSpPr>
        <p:spPr>
          <a:xfrm>
            <a:off x="4159932" y="4819061"/>
            <a:ext cx="1045376" cy="936104"/>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オープンデータ</a:t>
            </a:r>
          </a:p>
        </p:txBody>
      </p:sp>
      <p:sp>
        <p:nvSpPr>
          <p:cNvPr id="22" name="矢印: 右 21">
            <a:extLst>
              <a:ext uri="{FF2B5EF4-FFF2-40B4-BE49-F238E27FC236}">
                <a16:creationId xmlns:a16="http://schemas.microsoft.com/office/drawing/2014/main" id="{D04ECC85-3E6F-402C-AA35-4630D8A5E7D2}"/>
              </a:ext>
            </a:extLst>
          </p:cNvPr>
          <p:cNvSpPr/>
          <p:nvPr/>
        </p:nvSpPr>
        <p:spPr>
          <a:xfrm>
            <a:off x="5298628" y="5024474"/>
            <a:ext cx="1721644" cy="525278"/>
          </a:xfrm>
          <a:prstGeom prst="rightArrow">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2BE52A44-FD86-4272-8C16-18ED5DB921D6}"/>
              </a:ext>
            </a:extLst>
          </p:cNvPr>
          <p:cNvSpPr txBox="1"/>
          <p:nvPr/>
        </p:nvSpPr>
        <p:spPr>
          <a:xfrm>
            <a:off x="5531492" y="4820974"/>
            <a:ext cx="1223412" cy="369332"/>
          </a:xfrm>
          <a:prstGeom prst="rect">
            <a:avLst/>
          </a:prstGeom>
          <a:noFill/>
        </p:spPr>
        <p:txBody>
          <a:bodyPr wrap="none" rtlCol="0">
            <a:spAutoFit/>
          </a:bodyPr>
          <a:lstStyle/>
          <a:p>
            <a:r>
              <a:rPr kumimoji="1" lang="ja-JP" altLang="en-US" dirty="0"/>
              <a:t>民間・個人</a:t>
            </a:r>
          </a:p>
        </p:txBody>
      </p:sp>
      <p:sp>
        <p:nvSpPr>
          <p:cNvPr id="24" name="タイトル 1">
            <a:extLst>
              <a:ext uri="{FF2B5EF4-FFF2-40B4-BE49-F238E27FC236}">
                <a16:creationId xmlns:a16="http://schemas.microsoft.com/office/drawing/2014/main" id="{DB5F9E72-7A7C-4388-BFE4-9CC421C8D83D}"/>
              </a:ext>
            </a:extLst>
          </p:cNvPr>
          <p:cNvSpPr txBox="1">
            <a:spLocks/>
          </p:cNvSpPr>
          <p:nvPr/>
        </p:nvSpPr>
        <p:spPr>
          <a:xfrm>
            <a:off x="251520" y="313813"/>
            <a:ext cx="8712968" cy="424732"/>
          </a:xfrm>
          <a:prstGeom prst="rect">
            <a:avLst/>
          </a:prstGeom>
        </p:spPr>
        <p:txBody>
          <a:bodyPr vert="horz" wrap="none" lIns="91440" tIns="45720" rIns="91440" bIns="45720" rtlCol="0" anchor="ctr">
            <a:normAutofit/>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dirty="0">
                <a:latin typeface="+mn-ea"/>
                <a:ea typeface="+mn-ea"/>
              </a:rPr>
              <a:t>2.4 </a:t>
            </a:r>
            <a:r>
              <a:rPr lang="ja-JP" altLang="en-US" dirty="0">
                <a:latin typeface="+mn-ea"/>
                <a:ea typeface="+mn-ea"/>
              </a:rPr>
              <a:t>オープンデータによる官民協働の促進</a:t>
            </a:r>
          </a:p>
        </p:txBody>
      </p:sp>
      <p:sp>
        <p:nvSpPr>
          <p:cNvPr id="25" name="タイトル 1">
            <a:extLst>
              <a:ext uri="{FF2B5EF4-FFF2-40B4-BE49-F238E27FC236}">
                <a16:creationId xmlns:a16="http://schemas.microsoft.com/office/drawing/2014/main" id="{1702F251-0ED7-4EBE-9E36-E2491B2D54C0}"/>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Tree>
    <p:extLst>
      <p:ext uri="{BB962C8B-B14F-4D97-AF65-F5344CB8AC3E}">
        <p14:creationId xmlns:p14="http://schemas.microsoft.com/office/powerpoint/2010/main" val="1384820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自治体による公共データのオープンデータ化により、住民や民間団体、</a:t>
            </a:r>
            <a:r>
              <a:rPr lang="en-US" altLang="ja-JP" sz="2000" dirty="0">
                <a:solidFill>
                  <a:schemeClr val="tx1"/>
                </a:solidFill>
                <a:latin typeface="+mn-ea"/>
                <a:cs typeface="Meiryo UI" panose="020B0604030504040204" pitchFamily="50" charset="-128"/>
              </a:rPr>
              <a:t>NPO</a:t>
            </a:r>
            <a:r>
              <a:rPr lang="ja-JP" altLang="en-US" sz="2000" dirty="0">
                <a:solidFill>
                  <a:schemeClr val="tx1"/>
                </a:solidFill>
                <a:latin typeface="+mn-ea"/>
                <a:cs typeface="Meiryo UI" panose="020B0604030504040204" pitchFamily="50" charset="-128"/>
              </a:rPr>
              <a:t>等との連携を促進できます。</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2.4 </a:t>
            </a:r>
            <a:r>
              <a:rPr lang="ja-JP" altLang="en-US" dirty="0">
                <a:latin typeface="+mn-ea"/>
                <a:ea typeface="+mn-ea"/>
              </a:rPr>
              <a:t>オープンデータによる官民協働の促進</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5933" y="1879540"/>
            <a:ext cx="8577708" cy="1080119"/>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地域課題の解決に向けて官民が現状を共有し、課題を具体化し、その解決策・実現策を一緒に考える上で、データの共有は欠かせません。</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公共データがオープンデータになれば、住民、民間団体や</a:t>
            </a:r>
            <a:r>
              <a:rPr kumimoji="1" lang="en-US" altLang="ja-JP" sz="1600" dirty="0">
                <a:solidFill>
                  <a:schemeClr val="tx1"/>
                </a:solidFill>
              </a:rPr>
              <a:t>NPO</a:t>
            </a:r>
            <a:r>
              <a:rPr kumimoji="1" lang="ja-JP" altLang="en-US" sz="1600" dirty="0" err="1">
                <a:solidFill>
                  <a:schemeClr val="tx1"/>
                </a:solidFill>
              </a:rPr>
              <a:t>、</a:t>
            </a:r>
            <a:r>
              <a:rPr kumimoji="1" lang="ja-JP" altLang="en-US" sz="1600" dirty="0">
                <a:solidFill>
                  <a:schemeClr val="tx1"/>
                </a:solidFill>
              </a:rPr>
              <a:t>民間企業、教育機関との連携を促進できます。</a:t>
            </a:r>
          </a:p>
        </p:txBody>
      </p:sp>
      <p:sp>
        <p:nvSpPr>
          <p:cNvPr id="17" name="角丸四角形 12">
            <a:extLst>
              <a:ext uri="{FF2B5EF4-FFF2-40B4-BE49-F238E27FC236}">
                <a16:creationId xmlns:a16="http://schemas.microsoft.com/office/drawing/2014/main" id="{498048F2-752C-4CDA-B6B6-11C2343EE4F7}"/>
              </a:ext>
            </a:extLst>
          </p:cNvPr>
          <p:cNvSpPr/>
          <p:nvPr/>
        </p:nvSpPr>
        <p:spPr bwMode="auto">
          <a:xfrm>
            <a:off x="323528" y="3166085"/>
            <a:ext cx="3528392" cy="1703075"/>
          </a:xfrm>
          <a:prstGeom prst="roundRect">
            <a:avLst/>
          </a:prstGeom>
          <a:solidFill>
            <a:srgbClr val="FFCCCC"/>
          </a:solidFill>
          <a:ln w="12700" cap="sq" cmpd="sng" algn="ctr">
            <a:solidFill>
              <a:srgbClr val="1F497D"/>
            </a:solidFill>
            <a:prstDash val="solid"/>
            <a:round/>
            <a:headEnd type="none" w="sm" len="sm"/>
            <a:tailEnd type="none" w="sm" len="sm"/>
          </a:ln>
          <a:effectLst>
            <a:outerShdw blurRad="50800" dist="38100" dir="2700000" algn="tl" rotWithShape="0">
              <a:prstClr val="black">
                <a:alpha val="40000"/>
              </a:prstClr>
            </a:outerShdw>
          </a:effectLst>
        </p:spPr>
        <p:txBody>
          <a:bodyPr wrap="none" anchor="ct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ja-JP" altLang="en-US"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アイデアソン、ハッカソン等</a:t>
            </a:r>
            <a:endParaRPr kumimoji="1" lang="en-US" altLang="ja-JP"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グループ毎にアイデアを出し合い、</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解決策をまとめたり、そのための</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プログラムを開発したりする</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イベント等の開催</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p:txBody>
      </p:sp>
      <p:pic>
        <p:nvPicPr>
          <p:cNvPr id="18" name="図 17">
            <a:extLst>
              <a:ext uri="{FF2B5EF4-FFF2-40B4-BE49-F238E27FC236}">
                <a16:creationId xmlns:a16="http://schemas.microsoft.com/office/drawing/2014/main" id="{C3121033-501F-4516-A663-EA360B1B72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9671" y="5104261"/>
            <a:ext cx="2321505" cy="1046208"/>
          </a:xfrm>
          <a:prstGeom prst="rect">
            <a:avLst/>
          </a:prstGeom>
        </p:spPr>
      </p:pic>
      <p:pic>
        <p:nvPicPr>
          <p:cNvPr id="19" name="図 18">
            <a:extLst>
              <a:ext uri="{FF2B5EF4-FFF2-40B4-BE49-F238E27FC236}">
                <a16:creationId xmlns:a16="http://schemas.microsoft.com/office/drawing/2014/main" id="{8DC104EA-745E-42EF-9544-7CD2D53780D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656606" y="5117140"/>
            <a:ext cx="1700684" cy="1020450"/>
          </a:xfrm>
          <a:prstGeom prst="rect">
            <a:avLst/>
          </a:prstGeom>
        </p:spPr>
      </p:pic>
      <p:sp>
        <p:nvSpPr>
          <p:cNvPr id="20" name="角丸四角形 16">
            <a:extLst>
              <a:ext uri="{FF2B5EF4-FFF2-40B4-BE49-F238E27FC236}">
                <a16:creationId xmlns:a16="http://schemas.microsoft.com/office/drawing/2014/main" id="{F43AF7FD-0D57-45E8-908B-78BCE9B523F5}"/>
              </a:ext>
            </a:extLst>
          </p:cNvPr>
          <p:cNvSpPr/>
          <p:nvPr/>
        </p:nvSpPr>
        <p:spPr bwMode="auto">
          <a:xfrm>
            <a:off x="5492140" y="3143478"/>
            <a:ext cx="3219698" cy="1797690"/>
          </a:xfrm>
          <a:prstGeom prst="roundRect">
            <a:avLst/>
          </a:prstGeom>
          <a:solidFill>
            <a:srgbClr val="FFFF99"/>
          </a:solidFill>
          <a:ln w="12700" cap="sq" cmpd="sng" algn="ctr">
            <a:solidFill>
              <a:srgbClr val="1F497D"/>
            </a:solidFill>
            <a:prstDash val="solid"/>
            <a:round/>
            <a:headEnd type="none" w="sm" len="sm"/>
            <a:tailEnd type="none" w="sm" len="sm"/>
          </a:ln>
          <a:effectLst>
            <a:outerShdw blurRad="50800" dist="38100" dir="2700000" algn="tl" rotWithShape="0">
              <a:prstClr val="black">
                <a:alpha val="40000"/>
              </a:prstClr>
            </a:outerShdw>
          </a:effectLst>
        </p:spPr>
        <p:txBody>
          <a:bodyPr wrap="none" anchor="ct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ja-JP" altLang="en-US"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公共データを活用したアプリ開発</a:t>
            </a:r>
            <a:endParaRPr kumimoji="1" lang="en-US" altLang="ja-JP"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住みよいまちづくり、防災、</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観光等の地域テーマのための</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アプリ開発に向けた、プログラム</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開発者や民間企業等と連携</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p:txBody>
      </p:sp>
      <p:pic>
        <p:nvPicPr>
          <p:cNvPr id="21" name="Picture 2">
            <a:extLst>
              <a:ext uri="{FF2B5EF4-FFF2-40B4-BE49-F238E27FC236}">
                <a16:creationId xmlns:a16="http://schemas.microsoft.com/office/drawing/2014/main" id="{73E4B5DB-38B7-40DA-9501-F385A356FF8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5808244" y="5123165"/>
            <a:ext cx="2592288" cy="1078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正方形/長方形 21">
            <a:extLst>
              <a:ext uri="{FF2B5EF4-FFF2-40B4-BE49-F238E27FC236}">
                <a16:creationId xmlns:a16="http://schemas.microsoft.com/office/drawing/2014/main" id="{B90765E0-83FA-435C-8FFF-4FC42DE4F7B2}"/>
              </a:ext>
            </a:extLst>
          </p:cNvPr>
          <p:cNvSpPr/>
          <p:nvPr/>
        </p:nvSpPr>
        <p:spPr>
          <a:xfrm>
            <a:off x="5589821" y="6251799"/>
            <a:ext cx="3024336" cy="584775"/>
          </a:xfrm>
          <a:prstGeom prst="rect">
            <a:avLst/>
          </a:prstGeom>
        </p:spPr>
        <p:txBody>
          <a:bodyPr wrap="square">
            <a:spAutoFit/>
          </a:bodyP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l" defTabSz="972616" rtl="0" eaLnBrk="1" fontAlgn="base" latinLnBrk="0" hangingPunct="1">
              <a:lnSpc>
                <a:spcPct val="100000"/>
              </a:lnSpc>
              <a:spcBef>
                <a:spcPct val="50000"/>
              </a:spcBef>
              <a:spcAft>
                <a:spcPct val="0"/>
              </a:spcAft>
              <a:buClr>
                <a:srgbClr val="C0504D"/>
              </a:buClr>
              <a:buSzTx/>
              <a:buFontTx/>
              <a:buNone/>
              <a:tabLst>
                <a:tab pos="775291" algn="l"/>
              </a:tabLst>
              <a:defRPr/>
            </a:pPr>
            <a:r>
              <a:rPr kumimoji="1" lang="ja-JP" altLang="en-US"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出典</a:t>
            </a:r>
            <a:r>
              <a:rPr kumimoji="1" lang="en-US" altLang="ja-JP"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 </a:t>
            </a:r>
            <a:r>
              <a:rPr kumimoji="1" lang="ja-JP" altLang="en-US"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データシティ鯖江</a:t>
            </a:r>
            <a:r>
              <a:rPr kumimoji="1" lang="en-US" altLang="ja-JP"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hlinkClick r:id="rId6"/>
              </a:rPr>
              <a:t>http://data.city.sabae.lg.jp/</a:t>
            </a:r>
            <a:endParaRPr kumimoji="1" lang="en-US" altLang="ja-JP"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23" name="円/楕円 20">
            <a:extLst>
              <a:ext uri="{FF2B5EF4-FFF2-40B4-BE49-F238E27FC236}">
                <a16:creationId xmlns:a16="http://schemas.microsoft.com/office/drawing/2014/main" id="{DEC35000-5AE7-4B0E-A631-327D40DACC47}"/>
              </a:ext>
            </a:extLst>
          </p:cNvPr>
          <p:cNvSpPr/>
          <p:nvPr/>
        </p:nvSpPr>
        <p:spPr bwMode="auto">
          <a:xfrm>
            <a:off x="3916007" y="3822669"/>
            <a:ext cx="1496616" cy="415218"/>
          </a:xfrm>
          <a:prstGeom prst="ellipse">
            <a:avLst/>
          </a:prstGeom>
          <a:solidFill>
            <a:sysClr val="window" lastClr="FFFFFF"/>
          </a:solidFill>
          <a:ln w="12700" cap="sq" cmpd="sng" algn="ctr">
            <a:solidFill>
              <a:srgbClr val="1F497D"/>
            </a:solid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b" anchorCtr="0" compatLnSpc="1">
            <a:prstTxWarp prst="textNoShape">
              <a:avLst/>
            </a:prstTxWarp>
          </a:bodyP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ja-JP" altLang="en-US" sz="1600" b="0" i="0" u="none" strike="noStrike" kern="0" cap="none" spc="0" normalizeH="0" baseline="0" noProof="0" dirty="0">
                <a:ln>
                  <a:noFill/>
                </a:ln>
                <a:solidFill>
                  <a:sysClr val="windowText" lastClr="000000"/>
                </a:solidFill>
                <a:effectLst/>
                <a:uLnTx/>
                <a:uFillTx/>
                <a:latin typeface="+mj-lt"/>
                <a:ea typeface="メイリオ" pitchFamily="50" charset="-128"/>
                <a:cs typeface="メイリオ" pitchFamily="50" charset="-128"/>
              </a:rPr>
              <a:t>官民協働の例</a:t>
            </a:r>
            <a:endParaRPr kumimoji="0" lang="ja-JP" altLang="en-US" sz="16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p:txBody>
      </p:sp>
      <p:sp>
        <p:nvSpPr>
          <p:cNvPr id="24" name="正方形/長方形 23">
            <a:extLst>
              <a:ext uri="{FF2B5EF4-FFF2-40B4-BE49-F238E27FC236}">
                <a16:creationId xmlns:a16="http://schemas.microsoft.com/office/drawing/2014/main" id="{B93EDF8C-1F1E-4771-9A22-6518CFB6B04B}"/>
              </a:ext>
            </a:extLst>
          </p:cNvPr>
          <p:cNvSpPr/>
          <p:nvPr/>
        </p:nvSpPr>
        <p:spPr>
          <a:xfrm>
            <a:off x="44026" y="6227321"/>
            <a:ext cx="5256584" cy="830997"/>
          </a:xfrm>
          <a:prstGeom prst="rect">
            <a:avLst/>
          </a:prstGeom>
        </p:spPr>
        <p:txBody>
          <a:bodyPr wrap="square">
            <a:spAutoFit/>
          </a:bodyP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defTabSz="972616">
              <a:spcBef>
                <a:spcPct val="50000"/>
              </a:spcBef>
              <a:buClr>
                <a:srgbClr val="C0504D"/>
              </a:buClr>
              <a:tabLst>
                <a:tab pos="775291" algn="l"/>
              </a:tabLst>
              <a:defRPr/>
            </a:pPr>
            <a:r>
              <a:rPr lang="ja-JP" altLang="en-US" sz="1600" kern="0" dirty="0">
                <a:latin typeface="+mj-lt"/>
                <a:ea typeface="メイリオ" pitchFamily="50" charset="-128"/>
                <a:cs typeface="メイリオ" pitchFamily="50" charset="-128"/>
              </a:rPr>
              <a:t>出典</a:t>
            </a:r>
            <a:r>
              <a:rPr lang="en-US" altLang="ja-JP" sz="1600" kern="0" dirty="0">
                <a:latin typeface="+mj-lt"/>
                <a:ea typeface="メイリオ" pitchFamily="50" charset="-128"/>
                <a:cs typeface="メイリオ" pitchFamily="50" charset="-128"/>
              </a:rPr>
              <a:t>: </a:t>
            </a:r>
            <a:r>
              <a:rPr lang="ja-JP" altLang="en-US" sz="1600" kern="0" dirty="0">
                <a:latin typeface="+mj-lt"/>
                <a:ea typeface="メイリオ" pitchFamily="50" charset="-128"/>
                <a:cs typeface="メイリオ" pitchFamily="50" charset="-128"/>
              </a:rPr>
              <a:t>福岡まちあるきオープンデータソン</a:t>
            </a:r>
            <a:r>
              <a:rPr lang="en-US" altLang="ja-JP" sz="1600" kern="0" dirty="0">
                <a:solidFill>
                  <a:schemeClr val="bg2"/>
                </a:solidFill>
                <a:latin typeface="+mj-lt"/>
                <a:ea typeface="メイリオ" pitchFamily="50" charset="-128"/>
                <a:cs typeface="メイリオ" pitchFamily="50" charset="-128"/>
              </a:rPr>
              <a:t>(</a:t>
            </a:r>
            <a:r>
              <a:rPr lang="en-US" altLang="ja-JP" sz="1600" kern="0" dirty="0">
                <a:solidFill>
                  <a:schemeClr val="bg2"/>
                </a:solidFill>
                <a:latin typeface="+mj-lt"/>
                <a:ea typeface="メイリオ" pitchFamily="50" charset="-128"/>
                <a:cs typeface="メイリオ" pitchFamily="50" charset="-128"/>
                <a:hlinkClick r:id="rId7"/>
              </a:rPr>
              <a:t>http://www.isit.or.jp/wg8/2014/11/10/datason1/</a:t>
            </a:r>
            <a:r>
              <a:rPr lang="en-US" altLang="ja-JP" sz="1600" kern="0" dirty="0">
                <a:solidFill>
                  <a:schemeClr val="bg2"/>
                </a:solidFill>
                <a:latin typeface="+mj-lt"/>
                <a:ea typeface="メイリオ" pitchFamily="50" charset="-128"/>
                <a:cs typeface="メイリオ" pitchFamily="50" charset="-128"/>
              </a:rPr>
              <a:t>)</a:t>
            </a:r>
          </a:p>
        </p:txBody>
      </p:sp>
    </p:spTree>
    <p:extLst>
      <p:ext uri="{BB962C8B-B14F-4D97-AF65-F5344CB8AC3E}">
        <p14:creationId xmlns:p14="http://schemas.microsoft.com/office/powerpoint/2010/main" val="546832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p:txBody>
          <a:bodyPr/>
          <a:lstStyle/>
          <a:p>
            <a:r>
              <a:rPr kumimoji="1" lang="ja-JP" altLang="en-US" dirty="0"/>
              <a:t>～オープンデータの定義と意義～</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48334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35247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オープンデータとは何かを理解する</a:t>
            </a:r>
          </a:p>
        </p:txBody>
      </p:sp>
      <p:sp>
        <p:nvSpPr>
          <p:cNvPr id="7"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3693640"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オープンデータの意義を知る</a:t>
            </a:r>
          </a:p>
        </p:txBody>
      </p:sp>
    </p:spTree>
    <p:extLst>
      <p:ext uri="{BB962C8B-B14F-4D97-AF65-F5344CB8AC3E}">
        <p14:creationId xmlns:p14="http://schemas.microsoft.com/office/powerpoint/2010/main" val="3689314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2</a:t>
            </a:fld>
            <a:endParaRPr kumimoji="1" lang="ja-JP" altLang="en-US"/>
          </a:p>
        </p:txBody>
      </p:sp>
      <p:sp>
        <p:nvSpPr>
          <p:cNvPr id="10" name="正方形/長方形 9"/>
          <p:cNvSpPr/>
          <p:nvPr/>
        </p:nvSpPr>
        <p:spPr>
          <a:xfrm>
            <a:off x="251520" y="1878748"/>
            <a:ext cx="871296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n-ea"/>
                <a:cs typeface="Meiryo UI" panose="020B0604030504040204" pitchFamily="50" charset="-128"/>
              </a:rPr>
              <a:t>オープンデータの定義としては、さまざまなものがありますが、政府が出している「オープンデータ基本指針」では</a:t>
            </a:r>
          </a:p>
          <a:p>
            <a:r>
              <a:rPr lang="ja-JP" altLang="en-US" sz="1600" dirty="0">
                <a:solidFill>
                  <a:schemeClr val="tx1"/>
                </a:solidFill>
                <a:latin typeface="+mn-ea"/>
                <a:cs typeface="Meiryo UI" panose="020B0604030504040204" pitchFamily="50" charset="-128"/>
              </a:rPr>
              <a:t>以下のように定義されています。</a:t>
            </a:r>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オープンデータは、機械判読に適した形で、二次利用可能なルールで公開される公共データです。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①　オープンデータの定義</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51520" y="2466105"/>
            <a:ext cx="8712968" cy="1651535"/>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国、地方公共団体及び事業者が保有する官民データのうち、国民誰もがインターネット等を通じて容易に利用（加工、編集、再配布等）できるよう、次のいずれの項目にも該当する形で公開されたデータ。</a:t>
            </a:r>
          </a:p>
          <a:p>
            <a:r>
              <a:rPr kumimoji="1" lang="ja-JP" altLang="en-US" sz="1600" dirty="0">
                <a:solidFill>
                  <a:schemeClr val="tx1"/>
                </a:solidFill>
              </a:rPr>
              <a:t>　　営利目的、非営利目的を問わず</a:t>
            </a:r>
            <a:r>
              <a:rPr kumimoji="1" lang="ja-JP" altLang="en-US" sz="1600" dirty="0">
                <a:solidFill>
                  <a:srgbClr val="FF0000"/>
                </a:solidFill>
              </a:rPr>
              <a:t>二次利用可能なルール</a:t>
            </a:r>
            <a:r>
              <a:rPr kumimoji="1" lang="ja-JP" altLang="en-US" sz="1600" dirty="0">
                <a:solidFill>
                  <a:schemeClr val="tx1"/>
                </a:solidFill>
              </a:rPr>
              <a:t>が適用されたもの</a:t>
            </a:r>
          </a:p>
          <a:p>
            <a:r>
              <a:rPr kumimoji="1" lang="ja-JP" altLang="en-US" sz="1600" dirty="0">
                <a:solidFill>
                  <a:srgbClr val="FF0000"/>
                </a:solidFill>
              </a:rPr>
              <a:t>　　機械判読に適した</a:t>
            </a:r>
            <a:r>
              <a:rPr kumimoji="1" lang="ja-JP" altLang="en-US" sz="1600" dirty="0">
                <a:solidFill>
                  <a:schemeClr val="tx1"/>
                </a:solidFill>
              </a:rPr>
              <a:t>もの</a:t>
            </a:r>
          </a:p>
          <a:p>
            <a:r>
              <a:rPr kumimoji="1" lang="ja-JP" altLang="en-US" sz="1600" dirty="0">
                <a:solidFill>
                  <a:srgbClr val="FF0000"/>
                </a:solidFill>
              </a:rPr>
              <a:t>　　</a:t>
            </a:r>
            <a:r>
              <a:rPr kumimoji="1" lang="ja-JP" altLang="en-US" sz="1600" dirty="0">
                <a:solidFill>
                  <a:schemeClr val="tx1"/>
                </a:solidFill>
              </a:rPr>
              <a:t>無償で利用できるもの</a:t>
            </a:r>
          </a:p>
        </p:txBody>
      </p:sp>
      <p:sp>
        <p:nvSpPr>
          <p:cNvPr id="30" name="正方形/長方形 29">
            <a:extLst>
              <a:ext uri="{FF2B5EF4-FFF2-40B4-BE49-F238E27FC236}">
                <a16:creationId xmlns:a16="http://schemas.microsoft.com/office/drawing/2014/main" id="{19EC2370-3987-4E41-BA48-BF781D41B086}"/>
              </a:ext>
            </a:extLst>
          </p:cNvPr>
          <p:cNvSpPr/>
          <p:nvPr/>
        </p:nvSpPr>
        <p:spPr>
          <a:xfrm>
            <a:off x="503548" y="4780319"/>
            <a:ext cx="835292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600" dirty="0">
                <a:solidFill>
                  <a:schemeClr val="tx1"/>
                </a:solidFill>
                <a:latin typeface="+mn-ea"/>
                <a:cs typeface="Meiryo UI" panose="020B0604030504040204" pitchFamily="50" charset="-128"/>
              </a:rPr>
              <a:t>※	</a:t>
            </a:r>
            <a:r>
              <a:rPr lang="ja-JP" altLang="en-US" sz="1600" dirty="0">
                <a:solidFill>
                  <a:schemeClr val="tx1"/>
                </a:solidFill>
                <a:latin typeface="+mn-ea"/>
                <a:cs typeface="Meiryo UI" panose="020B0604030504040204" pitchFamily="50" charset="-128"/>
              </a:rPr>
              <a:t>公益企業など民間事業者や個人が保有し、二次利用可能な形で公開されるものも</a:t>
            </a:r>
            <a:endParaRPr lang="en-US" altLang="ja-JP" sz="1600" dirty="0">
              <a:solidFill>
                <a:schemeClr val="tx1"/>
              </a:solidFill>
              <a:latin typeface="+mn-ea"/>
              <a:cs typeface="Meiryo UI" panose="020B0604030504040204" pitchFamily="50" charset="-128"/>
            </a:endParaRPr>
          </a:p>
          <a:p>
            <a:r>
              <a:rPr lang="en-US" altLang="ja-JP" sz="1600" dirty="0">
                <a:solidFill>
                  <a:schemeClr val="tx1"/>
                </a:solidFill>
                <a:latin typeface="+mn-ea"/>
                <a:cs typeface="Meiryo UI" panose="020B0604030504040204" pitchFamily="50" charset="-128"/>
              </a:rPr>
              <a:t>	</a:t>
            </a:r>
            <a:r>
              <a:rPr lang="ja-JP" altLang="en-US" sz="1600" dirty="0">
                <a:solidFill>
                  <a:schemeClr val="tx1"/>
                </a:solidFill>
                <a:latin typeface="+mn-ea"/>
                <a:cs typeface="Meiryo UI" panose="020B0604030504040204" pitchFamily="50" charset="-128"/>
              </a:rPr>
              <a:t>オープンデータに含まれます。</a:t>
            </a:r>
          </a:p>
        </p:txBody>
      </p:sp>
      <p:sp>
        <p:nvSpPr>
          <p:cNvPr id="12" name="テキスト ボックス 11">
            <a:extLst>
              <a:ext uri="{FF2B5EF4-FFF2-40B4-BE49-F238E27FC236}">
                <a16:creationId xmlns:a16="http://schemas.microsoft.com/office/drawing/2014/main" id="{A58803A3-97B9-4EE6-9024-7C2DE353E52D}"/>
              </a:ext>
            </a:extLst>
          </p:cNvPr>
          <p:cNvSpPr txBox="1"/>
          <p:nvPr/>
        </p:nvSpPr>
        <p:spPr>
          <a:xfrm>
            <a:off x="1221501" y="4117641"/>
            <a:ext cx="7634975" cy="584775"/>
          </a:xfrm>
          <a:prstGeom prst="rect">
            <a:avLst/>
          </a:prstGeom>
          <a:noFill/>
        </p:spPr>
        <p:txBody>
          <a:bodyPr wrap="none" rtlCol="0">
            <a:spAutoFit/>
          </a:bodyPr>
          <a:lstStyle/>
          <a:p>
            <a:pPr algn="r"/>
            <a:r>
              <a:rPr kumimoji="1" lang="ja-JP" altLang="en-US" sz="1600" dirty="0"/>
              <a:t>出典</a:t>
            </a:r>
            <a:r>
              <a:rPr kumimoji="1" lang="en-US" altLang="ja-JP" sz="1600" dirty="0"/>
              <a:t>:</a:t>
            </a:r>
            <a:r>
              <a:rPr kumimoji="1" lang="ja-JP" altLang="en-US" sz="1600" dirty="0"/>
              <a:t>オープンデータ基本指針</a:t>
            </a:r>
          </a:p>
          <a:p>
            <a:pPr algn="r"/>
            <a:r>
              <a:rPr kumimoji="1" lang="en-US" altLang="ja-JP" sz="1600" dirty="0"/>
              <a:t>https://www.kantei.go.jp/jp/singi/it2/kettei/pdf/20170530/kihonsisin.pdf</a:t>
            </a:r>
            <a:endParaRPr kumimoji="1" lang="ja-JP" altLang="en-US" sz="1600" dirty="0"/>
          </a:p>
        </p:txBody>
      </p:sp>
    </p:spTree>
    <p:extLst>
      <p:ext uri="{BB962C8B-B14F-4D97-AF65-F5344CB8AC3E}">
        <p14:creationId xmlns:p14="http://schemas.microsoft.com/office/powerpoint/2010/main" val="724092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3</a:t>
            </a:fld>
            <a:endParaRPr kumimoji="1" lang="ja-JP" altLang="en-US"/>
          </a:p>
        </p:txBody>
      </p:sp>
      <p:sp>
        <p:nvSpPr>
          <p:cNvPr id="11" name="正方形/長方形 10"/>
          <p:cNvSpPr/>
          <p:nvPr/>
        </p:nvSpPr>
        <p:spPr>
          <a:xfrm>
            <a:off x="442020" y="1432967"/>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u="sng" dirty="0">
                <a:solidFill>
                  <a:srgbClr val="FF0000"/>
                </a:solidFill>
                <a:latin typeface="+mn-ea"/>
                <a:cs typeface="Meiryo UI" panose="020B0604030504040204" pitchFamily="50" charset="-128"/>
              </a:rPr>
              <a:t>二次利用</a:t>
            </a:r>
            <a:r>
              <a:rPr lang="ja-JP" altLang="en-US" sz="2000" dirty="0">
                <a:solidFill>
                  <a:schemeClr val="tx1"/>
                </a:solidFill>
                <a:latin typeface="+mn-ea"/>
                <a:cs typeface="Meiryo UI" panose="020B0604030504040204" pitchFamily="50" charset="-128"/>
              </a:rPr>
              <a:t>とは、公開されたデータをコピー・加工して利用することをいいます。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②　二次利用とは？</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graphicFrame>
        <p:nvGraphicFramePr>
          <p:cNvPr id="16" name="表 15">
            <a:extLst>
              <a:ext uri="{FF2B5EF4-FFF2-40B4-BE49-F238E27FC236}">
                <a16:creationId xmlns:a16="http://schemas.microsoft.com/office/drawing/2014/main" id="{308CDC7C-C6C9-49A3-9955-02FAABBB6DE1}"/>
              </a:ext>
            </a:extLst>
          </p:cNvPr>
          <p:cNvGraphicFramePr>
            <a:graphicFrameLocks noGrp="1"/>
          </p:cNvGraphicFramePr>
          <p:nvPr>
            <p:extLst>
              <p:ext uri="{D42A27DB-BD31-4B8C-83A1-F6EECF244321}">
                <p14:modId xmlns:p14="http://schemas.microsoft.com/office/powerpoint/2010/main" val="2126347121"/>
              </p:ext>
            </p:extLst>
          </p:nvPr>
        </p:nvGraphicFramePr>
        <p:xfrm>
          <a:off x="1281986" y="2036063"/>
          <a:ext cx="4082100" cy="1403377"/>
        </p:xfrm>
        <a:graphic>
          <a:graphicData uri="http://schemas.openxmlformats.org/drawingml/2006/table">
            <a:tbl>
              <a:tblPr firstRow="1" bandRow="1">
                <a:tableStyleId>{5940675A-B579-460E-94D1-54222C63F5DA}</a:tableStyleId>
              </a:tblPr>
              <a:tblGrid>
                <a:gridCol w="816420">
                  <a:extLst>
                    <a:ext uri="{9D8B030D-6E8A-4147-A177-3AD203B41FA5}">
                      <a16:colId xmlns:a16="http://schemas.microsoft.com/office/drawing/2014/main" val="2573593880"/>
                    </a:ext>
                  </a:extLst>
                </a:gridCol>
                <a:gridCol w="816420">
                  <a:extLst>
                    <a:ext uri="{9D8B030D-6E8A-4147-A177-3AD203B41FA5}">
                      <a16:colId xmlns:a16="http://schemas.microsoft.com/office/drawing/2014/main" val="4074538299"/>
                    </a:ext>
                  </a:extLst>
                </a:gridCol>
                <a:gridCol w="816420">
                  <a:extLst>
                    <a:ext uri="{9D8B030D-6E8A-4147-A177-3AD203B41FA5}">
                      <a16:colId xmlns:a16="http://schemas.microsoft.com/office/drawing/2014/main" val="377358970"/>
                    </a:ext>
                  </a:extLst>
                </a:gridCol>
                <a:gridCol w="816420">
                  <a:extLst>
                    <a:ext uri="{9D8B030D-6E8A-4147-A177-3AD203B41FA5}">
                      <a16:colId xmlns:a16="http://schemas.microsoft.com/office/drawing/2014/main" val="783502597"/>
                    </a:ext>
                  </a:extLst>
                </a:gridCol>
                <a:gridCol w="816420">
                  <a:extLst>
                    <a:ext uri="{9D8B030D-6E8A-4147-A177-3AD203B41FA5}">
                      <a16:colId xmlns:a16="http://schemas.microsoft.com/office/drawing/2014/main" val="1081915113"/>
                    </a:ext>
                  </a:extLst>
                </a:gridCol>
              </a:tblGrid>
              <a:tr h="311861">
                <a:tc>
                  <a:txBody>
                    <a:bodyPr/>
                    <a:lstStyle/>
                    <a:p>
                      <a:pPr algn="ctr">
                        <a:spcAft>
                          <a:spcPts val="0"/>
                        </a:spcAft>
                      </a:pPr>
                      <a:r>
                        <a:rPr lang="ja-JP" sz="1800" kern="0" dirty="0">
                          <a:solidFill>
                            <a:srgbClr val="000000"/>
                          </a:solidFill>
                          <a:effectLst/>
                          <a:latin typeface="+mn-ea"/>
                          <a:ea typeface="+mn-ea"/>
                          <a:cs typeface="ＭＳ Ｐゴシック" panose="020B0600070205080204" pitchFamily="50" charset="-128"/>
                        </a:rPr>
                        <a:t>月</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a:solidFill>
                            <a:srgbClr val="000000"/>
                          </a:solidFill>
                          <a:effectLst/>
                          <a:latin typeface="+mn-ea"/>
                          <a:ea typeface="+mn-ea"/>
                          <a:cs typeface="ＭＳ Ｐゴシック" panose="020B0600070205080204" pitchFamily="50" charset="-128"/>
                        </a:rPr>
                        <a:t>A</a:t>
                      </a:r>
                      <a:r>
                        <a:rPr lang="ja-JP" sz="1800" kern="0">
                          <a:solidFill>
                            <a:srgbClr val="000000"/>
                          </a:solidFill>
                          <a:effectLst/>
                          <a:latin typeface="+mn-ea"/>
                          <a:ea typeface="+mn-ea"/>
                          <a:cs typeface="ＭＳ Ｐゴシック" panose="020B0600070205080204" pitchFamily="50" charset="-128"/>
                        </a:rPr>
                        <a:t>市</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dirty="0">
                          <a:solidFill>
                            <a:srgbClr val="000000"/>
                          </a:solidFill>
                          <a:effectLst/>
                          <a:latin typeface="+mn-ea"/>
                          <a:ea typeface="+mn-ea"/>
                          <a:cs typeface="ＭＳ Ｐゴシック" panose="020B0600070205080204" pitchFamily="50" charset="-128"/>
                        </a:rPr>
                        <a:t>B</a:t>
                      </a:r>
                      <a:r>
                        <a:rPr lang="ja-JP" sz="1800" kern="0" dirty="0">
                          <a:solidFill>
                            <a:srgbClr val="000000"/>
                          </a:solidFill>
                          <a:effectLst/>
                          <a:latin typeface="+mn-ea"/>
                          <a:ea typeface="+mn-ea"/>
                          <a:cs typeface="ＭＳ Ｐゴシック" panose="020B0600070205080204" pitchFamily="50" charset="-128"/>
                        </a:rPr>
                        <a:t>市</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a:solidFill>
                            <a:srgbClr val="000000"/>
                          </a:solidFill>
                          <a:effectLst/>
                          <a:latin typeface="+mn-ea"/>
                          <a:ea typeface="+mn-ea"/>
                          <a:cs typeface="ＭＳ Ｐゴシック" panose="020B0600070205080204" pitchFamily="50" charset="-128"/>
                        </a:rPr>
                        <a:t>C</a:t>
                      </a:r>
                      <a:r>
                        <a:rPr lang="ja-JP" sz="1800" kern="0">
                          <a:solidFill>
                            <a:srgbClr val="000000"/>
                          </a:solidFill>
                          <a:effectLst/>
                          <a:latin typeface="+mn-ea"/>
                          <a:ea typeface="+mn-ea"/>
                          <a:cs typeface="ＭＳ Ｐゴシック" panose="020B0600070205080204" pitchFamily="50" charset="-128"/>
                        </a:rPr>
                        <a:t>市</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a:solidFill>
                            <a:srgbClr val="000000"/>
                          </a:solidFill>
                          <a:effectLst/>
                          <a:latin typeface="+mn-ea"/>
                          <a:ea typeface="+mn-ea"/>
                          <a:cs typeface="ＭＳ Ｐゴシック" panose="020B0600070205080204" pitchFamily="50" charset="-128"/>
                        </a:rPr>
                        <a:t>D</a:t>
                      </a:r>
                      <a:r>
                        <a:rPr lang="ja-JP" sz="1800" kern="0">
                          <a:solidFill>
                            <a:srgbClr val="000000"/>
                          </a:solidFill>
                          <a:effectLst/>
                          <a:latin typeface="+mn-ea"/>
                          <a:ea typeface="+mn-ea"/>
                          <a:cs typeface="ＭＳ Ｐゴシック" panose="020B0600070205080204" pitchFamily="50" charset="-128"/>
                        </a:rPr>
                        <a:t>町</a:t>
                      </a:r>
                      <a:endParaRPr lang="ja-JP" sz="16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2378663766"/>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1</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-4.5</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-0.5</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1.6</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11.3</a:t>
                      </a:r>
                      <a:endParaRPr lang="ja-JP" sz="16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3173575742"/>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2</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-6.8</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-2.1</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0.4</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8.4</a:t>
                      </a:r>
                      <a:endParaRPr lang="ja-JP" sz="16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89751648"/>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3</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-2.4</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1.9</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3.8</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13.5</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03512540"/>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4</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0.2</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3.4</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6.5</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17.3</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795567464"/>
                  </a:ext>
                </a:extLst>
              </a:tr>
            </a:tbl>
          </a:graphicData>
        </a:graphic>
      </p:graphicFrame>
      <p:graphicFrame>
        <p:nvGraphicFramePr>
          <p:cNvPr id="19" name="グラフ 18">
            <a:extLst>
              <a:ext uri="{FF2B5EF4-FFF2-40B4-BE49-F238E27FC236}">
                <a16:creationId xmlns:a16="http://schemas.microsoft.com/office/drawing/2014/main" id="{65343C47-9BD2-4E09-BBFD-EB11461E39FB}"/>
              </a:ext>
            </a:extLst>
          </p:cNvPr>
          <p:cNvGraphicFramePr>
            <a:graphicFrameLocks/>
          </p:cNvGraphicFramePr>
          <p:nvPr>
            <p:extLst>
              <p:ext uri="{D42A27DB-BD31-4B8C-83A1-F6EECF244321}">
                <p14:modId xmlns:p14="http://schemas.microsoft.com/office/powerpoint/2010/main" val="1645754533"/>
              </p:ext>
            </p:extLst>
          </p:nvPr>
        </p:nvGraphicFramePr>
        <p:xfrm>
          <a:off x="1278464" y="4100027"/>
          <a:ext cx="4082100" cy="2408973"/>
        </p:xfrm>
        <a:graphic>
          <a:graphicData uri="http://schemas.openxmlformats.org/drawingml/2006/chart">
            <c:chart xmlns:c="http://schemas.openxmlformats.org/drawingml/2006/chart" xmlns:r="http://schemas.openxmlformats.org/officeDocument/2006/relationships" r:id="rId3"/>
          </a:graphicData>
        </a:graphic>
      </p:graphicFrame>
      <p:sp>
        <p:nvSpPr>
          <p:cNvPr id="3" name="矢印: 下 2">
            <a:extLst>
              <a:ext uri="{FF2B5EF4-FFF2-40B4-BE49-F238E27FC236}">
                <a16:creationId xmlns:a16="http://schemas.microsoft.com/office/drawing/2014/main" id="{BD52A9EA-F0D5-4A6F-B8B7-8DA27486237F}"/>
              </a:ext>
            </a:extLst>
          </p:cNvPr>
          <p:cNvSpPr/>
          <p:nvPr/>
        </p:nvSpPr>
        <p:spPr>
          <a:xfrm>
            <a:off x="3476467" y="3505690"/>
            <a:ext cx="57606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A5361D0-8C7C-4A22-914C-DFCB00B00123}"/>
              </a:ext>
            </a:extLst>
          </p:cNvPr>
          <p:cNvSpPr txBox="1"/>
          <p:nvPr/>
        </p:nvSpPr>
        <p:spPr>
          <a:xfrm>
            <a:off x="-13130" y="2398476"/>
            <a:ext cx="1192955" cy="646331"/>
          </a:xfrm>
          <a:prstGeom prst="rect">
            <a:avLst/>
          </a:prstGeom>
          <a:noFill/>
        </p:spPr>
        <p:txBody>
          <a:bodyPr wrap="none" rtlCol="0">
            <a:spAutoFit/>
          </a:bodyPr>
          <a:lstStyle/>
          <a:p>
            <a:pPr algn="ctr"/>
            <a:r>
              <a:rPr kumimoji="1" lang="ja-JP" altLang="en-US" dirty="0"/>
              <a:t>公開された</a:t>
            </a:r>
          </a:p>
          <a:p>
            <a:pPr algn="ctr"/>
            <a:r>
              <a:rPr kumimoji="1" lang="ja-JP" altLang="en-US" dirty="0"/>
              <a:t>データ</a:t>
            </a:r>
          </a:p>
        </p:txBody>
      </p:sp>
      <p:sp>
        <p:nvSpPr>
          <p:cNvPr id="27" name="テキスト ボックス 26">
            <a:extLst>
              <a:ext uri="{FF2B5EF4-FFF2-40B4-BE49-F238E27FC236}">
                <a16:creationId xmlns:a16="http://schemas.microsoft.com/office/drawing/2014/main" id="{5C725682-6DE4-463A-AC97-5587C0BB2F3D}"/>
              </a:ext>
            </a:extLst>
          </p:cNvPr>
          <p:cNvSpPr txBox="1"/>
          <p:nvPr/>
        </p:nvSpPr>
        <p:spPr>
          <a:xfrm>
            <a:off x="92073" y="5124907"/>
            <a:ext cx="994182" cy="646331"/>
          </a:xfrm>
          <a:prstGeom prst="rect">
            <a:avLst/>
          </a:prstGeom>
          <a:noFill/>
        </p:spPr>
        <p:txBody>
          <a:bodyPr wrap="none" rtlCol="0">
            <a:spAutoFit/>
          </a:bodyPr>
          <a:lstStyle/>
          <a:p>
            <a:pPr algn="ctr"/>
            <a:r>
              <a:rPr kumimoji="1" lang="ja-JP" altLang="en-US" dirty="0"/>
              <a:t>加工した</a:t>
            </a:r>
          </a:p>
          <a:p>
            <a:pPr algn="ctr"/>
            <a:r>
              <a:rPr kumimoji="1" lang="ja-JP" altLang="en-US" dirty="0"/>
              <a:t>データ</a:t>
            </a:r>
          </a:p>
        </p:txBody>
      </p:sp>
      <p:graphicFrame>
        <p:nvGraphicFramePr>
          <p:cNvPr id="28" name="表 27">
            <a:extLst>
              <a:ext uri="{FF2B5EF4-FFF2-40B4-BE49-F238E27FC236}">
                <a16:creationId xmlns:a16="http://schemas.microsoft.com/office/drawing/2014/main" id="{6A2E4F59-9B2C-4102-8530-21A5DEC8857C}"/>
              </a:ext>
            </a:extLst>
          </p:cNvPr>
          <p:cNvGraphicFramePr>
            <a:graphicFrameLocks noGrp="1"/>
          </p:cNvGraphicFramePr>
          <p:nvPr>
            <p:extLst>
              <p:ext uri="{D42A27DB-BD31-4B8C-83A1-F6EECF244321}">
                <p14:modId xmlns:p14="http://schemas.microsoft.com/office/powerpoint/2010/main" val="3174187078"/>
              </p:ext>
            </p:extLst>
          </p:nvPr>
        </p:nvGraphicFramePr>
        <p:xfrm>
          <a:off x="5868144" y="2054110"/>
          <a:ext cx="3096344" cy="1130498"/>
        </p:xfrm>
        <a:graphic>
          <a:graphicData uri="http://schemas.openxmlformats.org/drawingml/2006/table">
            <a:tbl>
              <a:tblPr firstRow="1" bandRow="1">
                <a:tableStyleId>{5940675A-B579-460E-94D1-54222C63F5DA}</a:tableStyleId>
              </a:tblPr>
              <a:tblGrid>
                <a:gridCol w="1080120">
                  <a:extLst>
                    <a:ext uri="{9D8B030D-6E8A-4147-A177-3AD203B41FA5}">
                      <a16:colId xmlns:a16="http://schemas.microsoft.com/office/drawing/2014/main" val="2573593880"/>
                    </a:ext>
                  </a:extLst>
                </a:gridCol>
                <a:gridCol w="2016224">
                  <a:extLst>
                    <a:ext uri="{9D8B030D-6E8A-4147-A177-3AD203B41FA5}">
                      <a16:colId xmlns:a16="http://schemas.microsoft.com/office/drawing/2014/main" val="1074282999"/>
                    </a:ext>
                  </a:extLst>
                </a:gridCol>
              </a:tblGrid>
              <a:tr h="311861">
                <a:tc>
                  <a:txBody>
                    <a:bodyPr/>
                    <a:lstStyle/>
                    <a:p>
                      <a:pPr algn="ctr">
                        <a:spcAft>
                          <a:spcPts val="0"/>
                        </a:spcAft>
                      </a:pPr>
                      <a:r>
                        <a:rPr lang="ja-JP" altLang="en-US" sz="1600" kern="100" dirty="0">
                          <a:effectLst/>
                          <a:latin typeface="+mn-ea"/>
                          <a:ea typeface="+mn-ea"/>
                          <a:cs typeface="Times New Roman" panose="02020603050405020304" pitchFamily="18" charset="0"/>
                        </a:rPr>
                        <a:t>避難所名</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ja-JP" altLang="en-US" sz="1600" kern="100" dirty="0">
                          <a:effectLst/>
                          <a:latin typeface="+mn-ea"/>
                          <a:ea typeface="+mn-ea"/>
                          <a:cs typeface="Times New Roman" panose="02020603050405020304" pitchFamily="18" charset="0"/>
                        </a:rPr>
                        <a:t>住所</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2378663766"/>
                  </a:ext>
                </a:extLst>
              </a:tr>
              <a:tr h="272879">
                <a:tc>
                  <a:txBody>
                    <a:bodyPr/>
                    <a:lstStyle/>
                    <a:p>
                      <a:pPr algn="ctr">
                        <a:spcAft>
                          <a:spcPts val="0"/>
                        </a:spcAft>
                      </a:pPr>
                      <a:r>
                        <a:rPr lang="en-US" altLang="ja-JP" sz="1600" kern="0" dirty="0">
                          <a:solidFill>
                            <a:srgbClr val="000000"/>
                          </a:solidFill>
                          <a:effectLst/>
                          <a:latin typeface="+mn-ea"/>
                          <a:ea typeface="+mn-ea"/>
                          <a:cs typeface="Times New Roman" panose="02020603050405020304" pitchFamily="18" charset="0"/>
                        </a:rPr>
                        <a:t>X</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l">
                        <a:spcAft>
                          <a:spcPts val="0"/>
                        </a:spcAft>
                      </a:pPr>
                      <a:r>
                        <a:rPr lang="en-US" altLang="ja-JP" sz="1600" kern="100" dirty="0">
                          <a:effectLst/>
                          <a:latin typeface="+mn-ea"/>
                          <a:ea typeface="+mn-ea"/>
                          <a:cs typeface="Times New Roman" panose="02020603050405020304" pitchFamily="18" charset="0"/>
                        </a:rPr>
                        <a:t>A</a:t>
                      </a:r>
                      <a:r>
                        <a:rPr lang="ja-JP" altLang="en-US" sz="1600" kern="100" dirty="0">
                          <a:effectLst/>
                          <a:latin typeface="+mn-ea"/>
                          <a:ea typeface="+mn-ea"/>
                          <a:cs typeface="Times New Roman" panose="02020603050405020304" pitchFamily="18" charset="0"/>
                        </a:rPr>
                        <a:t>市○○町</a:t>
                      </a:r>
                      <a:r>
                        <a:rPr lang="en-US" altLang="ja-JP" sz="1600" kern="100" dirty="0">
                          <a:effectLst/>
                          <a:latin typeface="+mn-ea"/>
                          <a:ea typeface="+mn-ea"/>
                          <a:cs typeface="Times New Roman" panose="02020603050405020304" pitchFamily="18" charset="0"/>
                        </a:rPr>
                        <a:t>2-3</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3173575742"/>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Y</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kern="100" dirty="0">
                          <a:effectLst/>
                          <a:latin typeface="+mn-ea"/>
                          <a:ea typeface="+mn-ea"/>
                          <a:cs typeface="Times New Roman" panose="02020603050405020304" pitchFamily="18" charset="0"/>
                        </a:rPr>
                        <a:t>A</a:t>
                      </a:r>
                      <a:r>
                        <a:rPr lang="ja-JP" altLang="en-US" sz="1600" kern="100" dirty="0">
                          <a:effectLst/>
                          <a:latin typeface="+mn-ea"/>
                          <a:ea typeface="+mn-ea"/>
                          <a:cs typeface="Times New Roman" panose="02020603050405020304" pitchFamily="18" charset="0"/>
                        </a:rPr>
                        <a:t>市△△町</a:t>
                      </a:r>
                      <a:r>
                        <a:rPr lang="en-US" altLang="ja-JP" sz="1600" kern="100" dirty="0">
                          <a:effectLst/>
                          <a:latin typeface="+mn-ea"/>
                          <a:ea typeface="+mn-ea"/>
                          <a:cs typeface="Times New Roman" panose="02020603050405020304" pitchFamily="18" charset="0"/>
                        </a:rPr>
                        <a:t>4-5</a:t>
                      </a:r>
                      <a:endParaRPr lang="ja-JP" alt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89751648"/>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Z</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kern="100" dirty="0">
                          <a:effectLst/>
                          <a:latin typeface="+mn-ea"/>
                          <a:ea typeface="+mn-ea"/>
                          <a:cs typeface="Times New Roman" panose="02020603050405020304" pitchFamily="18" charset="0"/>
                        </a:rPr>
                        <a:t>A</a:t>
                      </a:r>
                      <a:r>
                        <a:rPr lang="ja-JP" altLang="en-US" sz="1600" kern="100" dirty="0">
                          <a:effectLst/>
                          <a:latin typeface="+mn-ea"/>
                          <a:ea typeface="+mn-ea"/>
                          <a:cs typeface="Times New Roman" panose="02020603050405020304" pitchFamily="18" charset="0"/>
                        </a:rPr>
                        <a:t>市□□町</a:t>
                      </a:r>
                      <a:r>
                        <a:rPr lang="en-US" altLang="ja-JP" sz="1600" kern="100" dirty="0">
                          <a:effectLst/>
                          <a:latin typeface="+mn-ea"/>
                          <a:ea typeface="+mn-ea"/>
                          <a:cs typeface="Times New Roman" panose="02020603050405020304" pitchFamily="18" charset="0"/>
                        </a:rPr>
                        <a:t>6-1</a:t>
                      </a:r>
                      <a:endParaRPr lang="ja-JP" alt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03512540"/>
                  </a:ext>
                </a:extLst>
              </a:tr>
            </a:tbl>
          </a:graphicData>
        </a:graphic>
      </p:graphicFrame>
      <p:sp>
        <p:nvSpPr>
          <p:cNvPr id="30" name="矢印: 下 29">
            <a:extLst>
              <a:ext uri="{FF2B5EF4-FFF2-40B4-BE49-F238E27FC236}">
                <a16:creationId xmlns:a16="http://schemas.microsoft.com/office/drawing/2014/main" id="{B164B786-BCF6-474B-97F7-F194BA9C8F75}"/>
              </a:ext>
            </a:extLst>
          </p:cNvPr>
          <p:cNvSpPr/>
          <p:nvPr/>
        </p:nvSpPr>
        <p:spPr>
          <a:xfrm>
            <a:off x="7128284" y="3439440"/>
            <a:ext cx="57606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D2D5A700-2939-4B75-9C95-9F72724FFCFE}"/>
              </a:ext>
            </a:extLst>
          </p:cNvPr>
          <p:cNvPicPr>
            <a:picLocks noChangeAspect="1"/>
          </p:cNvPicPr>
          <p:nvPr/>
        </p:nvPicPr>
        <p:blipFill>
          <a:blip r:embed="rId4"/>
          <a:stretch>
            <a:fillRect/>
          </a:stretch>
        </p:blipFill>
        <p:spPr>
          <a:xfrm>
            <a:off x="5737075" y="4125877"/>
            <a:ext cx="3228055" cy="2209293"/>
          </a:xfrm>
          <a:prstGeom prst="rect">
            <a:avLst/>
          </a:prstGeom>
          <a:ln>
            <a:solidFill>
              <a:schemeClr val="tx1"/>
            </a:solidFill>
          </a:ln>
          <a:effectLst>
            <a:outerShdw blurRad="50800" dist="38100" dir="2700000" algn="tl" rotWithShape="0">
              <a:prstClr val="black">
                <a:alpha val="40000"/>
              </a:prstClr>
            </a:outerShdw>
          </a:effectLst>
        </p:spPr>
      </p:pic>
      <p:pic>
        <p:nvPicPr>
          <p:cNvPr id="8" name="図 7">
            <a:extLst>
              <a:ext uri="{FF2B5EF4-FFF2-40B4-BE49-F238E27FC236}">
                <a16:creationId xmlns:a16="http://schemas.microsoft.com/office/drawing/2014/main" id="{39AF2A5B-47C6-4B7E-A92D-203C8C7279A3}"/>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 xmlns:a1611="http://schemas.microsoft.com/office/drawing/2016/11/main" r:id="rId6"/>
              </a:ext>
            </a:extLst>
          </a:blip>
          <a:stretch>
            <a:fillRect/>
          </a:stretch>
        </p:blipFill>
        <p:spPr>
          <a:xfrm>
            <a:off x="7121254" y="4140344"/>
            <a:ext cx="198908" cy="318253"/>
          </a:xfrm>
          <a:prstGeom prst="rect">
            <a:avLst/>
          </a:prstGeom>
        </p:spPr>
      </p:pic>
      <p:pic>
        <p:nvPicPr>
          <p:cNvPr id="31" name="図 30">
            <a:extLst>
              <a:ext uri="{FF2B5EF4-FFF2-40B4-BE49-F238E27FC236}">
                <a16:creationId xmlns:a16="http://schemas.microsoft.com/office/drawing/2014/main" id="{1CF3BBAD-723B-46C6-A430-65DA6BD56254}"/>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 xmlns:a1611="http://schemas.microsoft.com/office/drawing/2016/11/main" r:id="rId6"/>
              </a:ext>
            </a:extLst>
          </a:blip>
          <a:stretch>
            <a:fillRect/>
          </a:stretch>
        </p:blipFill>
        <p:spPr>
          <a:xfrm>
            <a:off x="7021800" y="4725638"/>
            <a:ext cx="198908" cy="318253"/>
          </a:xfrm>
          <a:prstGeom prst="rect">
            <a:avLst/>
          </a:prstGeom>
        </p:spPr>
      </p:pic>
      <p:pic>
        <p:nvPicPr>
          <p:cNvPr id="32" name="図 31">
            <a:extLst>
              <a:ext uri="{FF2B5EF4-FFF2-40B4-BE49-F238E27FC236}">
                <a16:creationId xmlns:a16="http://schemas.microsoft.com/office/drawing/2014/main" id="{FAFBFFB2-E405-46A7-96B6-EDD1ABB2AF94}"/>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 xmlns:a1611="http://schemas.microsoft.com/office/drawing/2016/11/main" r:id="rId6"/>
              </a:ext>
            </a:extLst>
          </a:blip>
          <a:stretch>
            <a:fillRect/>
          </a:stretch>
        </p:blipFill>
        <p:spPr>
          <a:xfrm>
            <a:off x="8244408" y="5612111"/>
            <a:ext cx="198908" cy="318253"/>
          </a:xfrm>
          <a:prstGeom prst="rect">
            <a:avLst/>
          </a:prstGeom>
        </p:spPr>
      </p:pic>
      <p:sp>
        <p:nvSpPr>
          <p:cNvPr id="9" name="四角形: 角を丸くする 8">
            <a:extLst>
              <a:ext uri="{FF2B5EF4-FFF2-40B4-BE49-F238E27FC236}">
                <a16:creationId xmlns:a16="http://schemas.microsoft.com/office/drawing/2014/main" id="{365EE319-8CE8-4DCC-8522-2278FCB586C7}"/>
              </a:ext>
            </a:extLst>
          </p:cNvPr>
          <p:cNvSpPr/>
          <p:nvPr/>
        </p:nvSpPr>
        <p:spPr>
          <a:xfrm>
            <a:off x="6184114" y="6010462"/>
            <a:ext cx="2088232" cy="291205"/>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n-ea"/>
              </a:rPr>
              <a:t>まもなく</a:t>
            </a:r>
            <a:r>
              <a:rPr kumimoji="1" lang="en-US" altLang="ja-JP" sz="1400" dirty="0">
                <a:solidFill>
                  <a:schemeClr val="tx1"/>
                </a:solidFill>
                <a:latin typeface="+mn-ea"/>
              </a:rPr>
              <a:t>X</a:t>
            </a:r>
            <a:r>
              <a:rPr kumimoji="1" lang="ja-JP" altLang="en-US" sz="1400" dirty="0">
                <a:solidFill>
                  <a:schemeClr val="tx1"/>
                </a:solidFill>
                <a:latin typeface="+mn-ea"/>
              </a:rPr>
              <a:t>避難所です</a:t>
            </a:r>
          </a:p>
        </p:txBody>
      </p:sp>
      <p:cxnSp>
        <p:nvCxnSpPr>
          <p:cNvPr id="10" name="直線コネクタ 9">
            <a:extLst>
              <a:ext uri="{FF2B5EF4-FFF2-40B4-BE49-F238E27FC236}">
                <a16:creationId xmlns:a16="http://schemas.microsoft.com/office/drawing/2014/main" id="{1170DF74-8EBA-4D8E-A334-43B667A6D2DE}"/>
              </a:ext>
            </a:extLst>
          </p:cNvPr>
          <p:cNvCxnSpPr/>
          <p:nvPr/>
        </p:nvCxnSpPr>
        <p:spPr>
          <a:xfrm>
            <a:off x="1856287" y="5746824"/>
            <a:ext cx="32403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5547AA6-C1C7-4F20-B50B-33EAA6D8632D}"/>
              </a:ext>
            </a:extLst>
          </p:cNvPr>
          <p:cNvCxnSpPr>
            <a:cxnSpLocks/>
          </p:cNvCxnSpPr>
          <p:nvPr/>
        </p:nvCxnSpPr>
        <p:spPr>
          <a:xfrm>
            <a:off x="1856287" y="4140344"/>
            <a:ext cx="0" cy="18701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D78EE975-C592-4DA1-8444-DAB5947BCDEC}"/>
              </a:ext>
            </a:extLst>
          </p:cNvPr>
          <p:cNvSpPr txBox="1"/>
          <p:nvPr/>
        </p:nvSpPr>
        <p:spPr>
          <a:xfrm>
            <a:off x="5005725" y="5791864"/>
            <a:ext cx="338554" cy="276999"/>
          </a:xfrm>
          <a:prstGeom prst="rect">
            <a:avLst/>
          </a:prstGeom>
          <a:noFill/>
        </p:spPr>
        <p:txBody>
          <a:bodyPr wrap="none" rtlCol="0">
            <a:spAutoFit/>
          </a:bodyPr>
          <a:lstStyle/>
          <a:p>
            <a:r>
              <a:rPr kumimoji="1" lang="ja-JP" altLang="en-US" sz="1200" dirty="0"/>
              <a:t>月</a:t>
            </a:r>
          </a:p>
        </p:txBody>
      </p:sp>
      <p:cxnSp>
        <p:nvCxnSpPr>
          <p:cNvPr id="25" name="直線コネクタ 24">
            <a:extLst>
              <a:ext uri="{FF2B5EF4-FFF2-40B4-BE49-F238E27FC236}">
                <a16:creationId xmlns:a16="http://schemas.microsoft.com/office/drawing/2014/main" id="{5FB4764A-6A1E-4E7D-A040-6FB789E77577}"/>
              </a:ext>
            </a:extLst>
          </p:cNvPr>
          <p:cNvCxnSpPr/>
          <p:nvPr/>
        </p:nvCxnSpPr>
        <p:spPr>
          <a:xfrm>
            <a:off x="1856287" y="5230523"/>
            <a:ext cx="324036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E137E414-1AF4-4442-91F8-2FD76F30D9D9}"/>
              </a:ext>
            </a:extLst>
          </p:cNvPr>
          <p:cNvCxnSpPr>
            <a:cxnSpLocks/>
          </p:cNvCxnSpPr>
          <p:nvPr/>
        </p:nvCxnSpPr>
        <p:spPr>
          <a:xfrm>
            <a:off x="3059832" y="4272470"/>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AE2C0342-0384-496F-BD88-983B960C0FD9}"/>
              </a:ext>
            </a:extLst>
          </p:cNvPr>
          <p:cNvCxnSpPr>
            <a:cxnSpLocks/>
          </p:cNvCxnSpPr>
          <p:nvPr/>
        </p:nvCxnSpPr>
        <p:spPr>
          <a:xfrm>
            <a:off x="3923928" y="4272470"/>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5CDA628D-495C-4741-A930-C8D8F74CEA83}"/>
              </a:ext>
            </a:extLst>
          </p:cNvPr>
          <p:cNvCxnSpPr>
            <a:cxnSpLocks/>
          </p:cNvCxnSpPr>
          <p:nvPr/>
        </p:nvCxnSpPr>
        <p:spPr>
          <a:xfrm>
            <a:off x="2195736" y="4294507"/>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D701E8AF-6A41-4073-9D6A-C72716F91A8A}"/>
              </a:ext>
            </a:extLst>
          </p:cNvPr>
          <p:cNvCxnSpPr>
            <a:cxnSpLocks/>
          </p:cNvCxnSpPr>
          <p:nvPr/>
        </p:nvCxnSpPr>
        <p:spPr>
          <a:xfrm>
            <a:off x="4788024" y="4294507"/>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378C4A46-A31A-46C3-8027-3E4CE3EF6359}"/>
              </a:ext>
            </a:extLst>
          </p:cNvPr>
          <p:cNvCxnSpPr/>
          <p:nvPr/>
        </p:nvCxnSpPr>
        <p:spPr>
          <a:xfrm>
            <a:off x="1856287" y="4300212"/>
            <a:ext cx="324036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294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4</a:t>
            </a:fld>
            <a:endParaRPr kumimoji="1" lang="ja-JP" altLang="en-US"/>
          </a:p>
        </p:txBody>
      </p:sp>
      <p:sp>
        <p:nvSpPr>
          <p:cNvPr id="11" name="正方形/長方形 10"/>
          <p:cNvSpPr/>
          <p:nvPr/>
        </p:nvSpPr>
        <p:spPr>
          <a:xfrm>
            <a:off x="442020" y="1432967"/>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アプリケーションで利用するためには、</a:t>
            </a:r>
            <a:r>
              <a:rPr lang="ja-JP" altLang="en-US" sz="2000" dirty="0">
                <a:solidFill>
                  <a:srgbClr val="FF0000"/>
                </a:solidFill>
                <a:latin typeface="+mn-ea"/>
                <a:cs typeface="Meiryo UI" panose="020B0604030504040204" pitchFamily="50" charset="-128"/>
              </a:rPr>
              <a:t>二次利用できる利用ルール</a:t>
            </a:r>
            <a:r>
              <a:rPr lang="ja-JP" altLang="en-US" sz="2000" dirty="0">
                <a:solidFill>
                  <a:schemeClr val="tx1"/>
                </a:solidFill>
                <a:latin typeface="+mn-ea"/>
                <a:cs typeface="Meiryo UI" panose="020B0604030504040204" pitchFamily="50" charset="-128"/>
              </a:rPr>
              <a:t>が必要です。</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17" name="四角形: 角を丸くする 16">
            <a:extLst>
              <a:ext uri="{FF2B5EF4-FFF2-40B4-BE49-F238E27FC236}">
                <a16:creationId xmlns:a16="http://schemas.microsoft.com/office/drawing/2014/main" id="{C6452CBA-C654-49C3-AB12-17FD5D73039B}"/>
              </a:ext>
            </a:extLst>
          </p:cNvPr>
          <p:cNvSpPr/>
          <p:nvPr/>
        </p:nvSpPr>
        <p:spPr>
          <a:xfrm>
            <a:off x="107503" y="2230009"/>
            <a:ext cx="8474508" cy="2004404"/>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13" name="正方形/長方形 12">
            <a:extLst>
              <a:ext uri="{FF2B5EF4-FFF2-40B4-BE49-F238E27FC236}">
                <a16:creationId xmlns:a16="http://schemas.microsoft.com/office/drawing/2014/main" id="{C1A10BEC-68E1-4119-AD93-5F9B5A23102E}"/>
              </a:ext>
            </a:extLst>
          </p:cNvPr>
          <p:cNvSpPr/>
          <p:nvPr/>
        </p:nvSpPr>
        <p:spPr>
          <a:xfrm>
            <a:off x="500565" y="2060732"/>
            <a:ext cx="2962671"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二次利用できない利用ルールの例</a:t>
            </a:r>
          </a:p>
        </p:txBody>
      </p:sp>
      <p:sp>
        <p:nvSpPr>
          <p:cNvPr id="23" name="四角形: 角を丸くする 22">
            <a:extLst>
              <a:ext uri="{FF2B5EF4-FFF2-40B4-BE49-F238E27FC236}">
                <a16:creationId xmlns:a16="http://schemas.microsoft.com/office/drawing/2014/main" id="{3FC23178-D9DE-4B08-B856-5DD20A6B5F77}"/>
              </a:ext>
            </a:extLst>
          </p:cNvPr>
          <p:cNvSpPr/>
          <p:nvPr/>
        </p:nvSpPr>
        <p:spPr>
          <a:xfrm>
            <a:off x="114214" y="4488471"/>
            <a:ext cx="8490233" cy="2252897"/>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24" name="正方形/長方形 23">
            <a:extLst>
              <a:ext uri="{FF2B5EF4-FFF2-40B4-BE49-F238E27FC236}">
                <a16:creationId xmlns:a16="http://schemas.microsoft.com/office/drawing/2014/main" id="{DBB38B51-161F-4D34-BC90-7E592825FA94}"/>
              </a:ext>
            </a:extLst>
          </p:cNvPr>
          <p:cNvSpPr/>
          <p:nvPr/>
        </p:nvSpPr>
        <p:spPr>
          <a:xfrm>
            <a:off x="304715" y="4348342"/>
            <a:ext cx="6266459"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二次利用できる利用ルールの例（政府標準利用規約 </a:t>
            </a:r>
            <a:r>
              <a:rPr lang="en-US" altLang="ja-JP" sz="1600" dirty="0">
                <a:latin typeface="+mn-ea"/>
                <a:cs typeface="Meiryo UI" panose="020B0604030504040204" pitchFamily="50" charset="-128"/>
              </a:rPr>
              <a:t>2.0</a:t>
            </a:r>
            <a:r>
              <a:rPr lang="ja-JP" altLang="en-US" sz="1600" dirty="0">
                <a:latin typeface="+mn-ea"/>
                <a:cs typeface="Meiryo UI" panose="020B0604030504040204" pitchFamily="50" charset="-128"/>
              </a:rPr>
              <a:t>版より抜粋）</a:t>
            </a:r>
          </a:p>
        </p:txBody>
      </p:sp>
      <p:sp>
        <p:nvSpPr>
          <p:cNvPr id="25" name="正方形/長方形 24">
            <a:extLst>
              <a:ext uri="{FF2B5EF4-FFF2-40B4-BE49-F238E27FC236}">
                <a16:creationId xmlns:a16="http://schemas.microsoft.com/office/drawing/2014/main" id="{83945E75-87DF-41FF-A102-EB34C4E93910}"/>
              </a:ext>
            </a:extLst>
          </p:cNvPr>
          <p:cNvSpPr/>
          <p:nvPr/>
        </p:nvSpPr>
        <p:spPr>
          <a:xfrm>
            <a:off x="304714" y="4777920"/>
            <a:ext cx="8011701" cy="161187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n-ea"/>
              </a:rPr>
              <a:t>…</a:t>
            </a:r>
            <a:r>
              <a:rPr kumimoji="1" lang="ja-JP" altLang="en-US" sz="1400" dirty="0">
                <a:solidFill>
                  <a:schemeClr val="tx1"/>
                </a:solidFill>
                <a:latin typeface="+mn-ea"/>
              </a:rPr>
              <a:t>カタログ掲載実データ</a:t>
            </a:r>
            <a:r>
              <a:rPr kumimoji="1" lang="en-US" altLang="ja-JP" sz="1400" dirty="0">
                <a:solidFill>
                  <a:schemeClr val="tx1"/>
                </a:solidFill>
                <a:latin typeface="+mn-ea"/>
              </a:rPr>
              <a:t>…</a:t>
            </a:r>
            <a:r>
              <a:rPr kumimoji="1" lang="ja-JP" altLang="en-US" sz="1400" dirty="0">
                <a:solidFill>
                  <a:schemeClr val="tx1"/>
                </a:solidFill>
                <a:latin typeface="+mn-ea"/>
              </a:rPr>
              <a:t>は、</a:t>
            </a:r>
            <a:r>
              <a:rPr kumimoji="1" lang="ja-JP" altLang="en-US" sz="1400" u="sng" dirty="0">
                <a:solidFill>
                  <a:schemeClr val="tx1"/>
                </a:solidFill>
                <a:latin typeface="+mn-ea"/>
              </a:rPr>
              <a:t>クリエイティブ・コモンズ・ライセンス（以下「</a:t>
            </a:r>
            <a:r>
              <a:rPr kumimoji="1" lang="en-US" altLang="ja-JP" sz="1400" u="sng" dirty="0">
                <a:solidFill>
                  <a:schemeClr val="tx1"/>
                </a:solidFill>
                <a:latin typeface="+mn-ea"/>
              </a:rPr>
              <a:t>CC</a:t>
            </a:r>
            <a:r>
              <a:rPr kumimoji="1" lang="ja-JP" altLang="en-US" sz="1400" u="sng" dirty="0">
                <a:solidFill>
                  <a:schemeClr val="tx1"/>
                </a:solidFill>
                <a:latin typeface="+mn-ea"/>
              </a:rPr>
              <a:t>ライセンス」といいます。）の表示</a:t>
            </a:r>
            <a:r>
              <a:rPr kumimoji="1" lang="en-US" altLang="ja-JP" sz="1400" u="sng" dirty="0">
                <a:solidFill>
                  <a:schemeClr val="tx1"/>
                </a:solidFill>
                <a:latin typeface="+mn-ea"/>
              </a:rPr>
              <a:t>4.0</a:t>
            </a:r>
            <a:r>
              <a:rPr kumimoji="1" lang="ja-JP" altLang="en-US" sz="1400" u="sng" dirty="0">
                <a:solidFill>
                  <a:schemeClr val="tx1"/>
                </a:solidFill>
                <a:latin typeface="+mn-ea"/>
              </a:rPr>
              <a:t>　国際</a:t>
            </a:r>
            <a:r>
              <a:rPr kumimoji="1" lang="en-US" altLang="ja-JP" sz="1400" u="sng" dirty="0">
                <a:solidFill>
                  <a:schemeClr val="tx1"/>
                </a:solidFill>
                <a:latin typeface="+mn-ea"/>
              </a:rPr>
              <a:t>…</a:t>
            </a:r>
            <a:r>
              <a:rPr kumimoji="1" lang="ja-JP" altLang="en-US" sz="1400" u="sng" dirty="0">
                <a:solidFill>
                  <a:schemeClr val="tx1"/>
                </a:solidFill>
                <a:latin typeface="+mn-ea"/>
              </a:rPr>
              <a:t>により利用できます</a:t>
            </a:r>
            <a:r>
              <a:rPr kumimoji="1" lang="ja-JP" altLang="en-US" sz="1400" dirty="0">
                <a:solidFill>
                  <a:schemeClr val="tx1"/>
                </a:solidFill>
                <a:latin typeface="+mn-ea"/>
              </a:rPr>
              <a:t>。</a:t>
            </a:r>
            <a:endParaRPr kumimoji="1" lang="en-US" altLang="ja-JP" sz="1400" dirty="0">
              <a:solidFill>
                <a:schemeClr val="tx1"/>
              </a:solidFill>
              <a:latin typeface="+mn-ea"/>
            </a:endParaRPr>
          </a:p>
          <a:p>
            <a:r>
              <a:rPr kumimoji="1" lang="ja-JP" altLang="en-US" sz="1400" dirty="0">
                <a:solidFill>
                  <a:schemeClr val="tx1"/>
                </a:solidFill>
                <a:latin typeface="+mn-ea"/>
              </a:rPr>
              <a:t>なお、数値データ、簡単な表・グラフ等のデータは著作権の対象ではありませんので、</a:t>
            </a:r>
            <a:r>
              <a:rPr kumimoji="1" lang="en-US" altLang="ja-JP" sz="1400" dirty="0">
                <a:solidFill>
                  <a:schemeClr val="tx1"/>
                </a:solidFill>
                <a:latin typeface="+mn-ea"/>
              </a:rPr>
              <a:t>…</a:t>
            </a:r>
            <a:r>
              <a:rPr kumimoji="1" lang="ja-JP" altLang="en-US" sz="1400" dirty="0" err="1">
                <a:solidFill>
                  <a:schemeClr val="tx1"/>
                </a:solidFill>
                <a:latin typeface="+mn-ea"/>
              </a:rPr>
              <a:t>、</a:t>
            </a:r>
            <a:r>
              <a:rPr kumimoji="1" lang="ja-JP" altLang="en-US" sz="1400" u="sng" dirty="0">
                <a:solidFill>
                  <a:schemeClr val="tx1"/>
                </a:solidFill>
                <a:latin typeface="+mn-ea"/>
              </a:rPr>
              <a:t>自由に利用できます</a:t>
            </a:r>
            <a:r>
              <a:rPr kumimoji="1" lang="ja-JP" altLang="en-US" sz="1400" dirty="0">
                <a:solidFill>
                  <a:schemeClr val="tx1"/>
                </a:solidFill>
                <a:latin typeface="+mn-ea"/>
              </a:rPr>
              <a:t>。</a:t>
            </a:r>
            <a:endParaRPr kumimoji="1" lang="en-US" altLang="ja-JP" sz="1400" dirty="0">
              <a:solidFill>
                <a:schemeClr val="tx1"/>
              </a:solidFill>
              <a:latin typeface="+mn-ea"/>
            </a:endParaRPr>
          </a:p>
        </p:txBody>
      </p:sp>
      <p:sp>
        <p:nvSpPr>
          <p:cNvPr id="21" name="正方形/長方形 20">
            <a:extLst>
              <a:ext uri="{FF2B5EF4-FFF2-40B4-BE49-F238E27FC236}">
                <a16:creationId xmlns:a16="http://schemas.microsoft.com/office/drawing/2014/main" id="{2185C19C-3FF4-45D0-A9CE-FDCB20268493}"/>
              </a:ext>
            </a:extLst>
          </p:cNvPr>
          <p:cNvSpPr/>
          <p:nvPr/>
        </p:nvSpPr>
        <p:spPr>
          <a:xfrm>
            <a:off x="304714" y="2526429"/>
            <a:ext cx="7939694" cy="116789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当ホームページの内容について、</a:t>
            </a:r>
            <a:r>
              <a:rPr kumimoji="1" lang="ja-JP" altLang="en-US" sz="1400" u="sng" dirty="0">
                <a:solidFill>
                  <a:schemeClr val="tx1"/>
                </a:solidFill>
              </a:rPr>
              <a:t>「私的使用のための複製」や「引用」など著作権法上認められた場合を除き、無断で複製・転用することはできません</a:t>
            </a:r>
            <a:r>
              <a:rPr kumimoji="1" lang="ja-JP" altLang="en-US" sz="1400" dirty="0">
                <a:solidFill>
                  <a:schemeClr val="tx1"/>
                </a:solidFill>
              </a:rPr>
              <a:t>。</a:t>
            </a:r>
          </a:p>
        </p:txBody>
      </p:sp>
      <p:sp>
        <p:nvSpPr>
          <p:cNvPr id="26" name="テキスト ボックス 25">
            <a:extLst>
              <a:ext uri="{FF2B5EF4-FFF2-40B4-BE49-F238E27FC236}">
                <a16:creationId xmlns:a16="http://schemas.microsoft.com/office/drawing/2014/main" id="{5AB0CECD-2EA4-4A1F-866E-5734068F0C16}"/>
              </a:ext>
            </a:extLst>
          </p:cNvPr>
          <p:cNvSpPr txBox="1"/>
          <p:nvPr/>
        </p:nvSpPr>
        <p:spPr>
          <a:xfrm>
            <a:off x="3475564" y="6427080"/>
            <a:ext cx="4536504" cy="276999"/>
          </a:xfrm>
          <a:prstGeom prst="rect">
            <a:avLst/>
          </a:prstGeom>
          <a:noFill/>
        </p:spPr>
        <p:txBody>
          <a:bodyPr wrap="square" rtlCol="0">
            <a:spAutoFit/>
          </a:bodyPr>
          <a:lstStyle/>
          <a:p>
            <a:r>
              <a:rPr kumimoji="1" lang="ja-JP" altLang="en-US" sz="1200" dirty="0"/>
              <a:t>出典：</a:t>
            </a:r>
            <a:r>
              <a:rPr kumimoji="1" lang="en-US" altLang="ja-JP" sz="1200" dirty="0">
                <a:hlinkClick r:id="rId3">
                  <a:extLst>
                    <a:ext uri="{A12FA001-AC4F-418D-AE19-62706E023703}">
                      <ahyp:hlinkClr xmlns="" xmlns:ahyp="http://schemas.microsoft.com/office/drawing/2018/hyperlinkcolor" val="tx"/>
                    </a:ext>
                  </a:extLst>
                </a:hlinkClick>
              </a:rPr>
              <a:t>http://www.data.go.jp/terms-of-use/terms-of-use/</a:t>
            </a:r>
            <a:endParaRPr kumimoji="1" lang="en" altLang="ja-JP" sz="1200" dirty="0"/>
          </a:p>
        </p:txBody>
      </p:sp>
      <p:sp>
        <p:nvSpPr>
          <p:cNvPr id="18" name="正方形/長方形 17">
            <a:extLst>
              <a:ext uri="{FF2B5EF4-FFF2-40B4-BE49-F238E27FC236}">
                <a16:creationId xmlns:a16="http://schemas.microsoft.com/office/drawing/2014/main" id="{68619322-3398-4583-8CB8-8CECB552AAA9}"/>
              </a:ext>
            </a:extLst>
          </p:cNvPr>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②　二次利用とは？</a:t>
            </a:r>
          </a:p>
        </p:txBody>
      </p:sp>
    </p:spTree>
    <p:extLst>
      <p:ext uri="{BB962C8B-B14F-4D97-AF65-F5344CB8AC3E}">
        <p14:creationId xmlns:p14="http://schemas.microsoft.com/office/powerpoint/2010/main" val="3557480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11" name="正方形/長方形 10"/>
          <p:cNvSpPr/>
          <p:nvPr/>
        </p:nvSpPr>
        <p:spPr>
          <a:xfrm>
            <a:off x="442020" y="1432967"/>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u="sng" dirty="0">
                <a:solidFill>
                  <a:srgbClr val="FF0000"/>
                </a:solidFill>
                <a:latin typeface="+mn-ea"/>
                <a:cs typeface="Meiryo UI" panose="020B0604030504040204" pitchFamily="50" charset="-128"/>
              </a:rPr>
              <a:t>機械判読に適した形</a:t>
            </a:r>
            <a:r>
              <a:rPr lang="ja-JP" altLang="en-US" sz="2000" dirty="0">
                <a:solidFill>
                  <a:schemeClr val="tx1"/>
                </a:solidFill>
                <a:latin typeface="+mn-ea"/>
                <a:cs typeface="Meiryo UI" panose="020B0604030504040204" pitchFamily="50" charset="-128"/>
              </a:rPr>
              <a:t>とは、コンピュータが扱いやすい形式です。</a:t>
            </a:r>
          </a:p>
          <a:p>
            <a:r>
              <a:rPr lang="ja-JP" altLang="en-US" sz="2000" dirty="0">
                <a:solidFill>
                  <a:schemeClr val="tx1"/>
                </a:solidFill>
                <a:latin typeface="+mn-ea"/>
                <a:cs typeface="Meiryo UI" panose="020B0604030504040204" pitchFamily="50" charset="-128"/>
              </a:rPr>
              <a:t>機械判読に適した形のデータは、アプリケーションから加工・利用しやすくなります。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③　機械判読とは？</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12" name="正方形/長方形 11">
            <a:extLst>
              <a:ext uri="{FF2B5EF4-FFF2-40B4-BE49-F238E27FC236}">
                <a16:creationId xmlns:a16="http://schemas.microsoft.com/office/drawing/2014/main" id="{DB487B83-59B1-42DE-A1FF-A154532CBFAF}"/>
              </a:ext>
            </a:extLst>
          </p:cNvPr>
          <p:cNvSpPr/>
          <p:nvPr/>
        </p:nvSpPr>
        <p:spPr>
          <a:xfrm>
            <a:off x="296602" y="4052739"/>
            <a:ext cx="403244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n-ea"/>
                <a:cs typeface="Meiryo UI" panose="020B0604030504040204" pitchFamily="50" charset="-128"/>
              </a:rPr>
              <a:t>人間は、この表をみて、</a:t>
            </a:r>
            <a:r>
              <a:rPr lang="en-US" altLang="ja-JP" sz="1400" dirty="0">
                <a:solidFill>
                  <a:schemeClr val="tx1"/>
                </a:solidFill>
                <a:latin typeface="+mn-ea"/>
                <a:cs typeface="Meiryo UI" panose="020B0604030504040204" pitchFamily="50" charset="-128"/>
              </a:rPr>
              <a:t>2018</a:t>
            </a:r>
            <a:r>
              <a:rPr lang="ja-JP" altLang="en-US" sz="1400" dirty="0">
                <a:solidFill>
                  <a:schemeClr val="tx1"/>
                </a:solidFill>
                <a:latin typeface="+mn-ea"/>
                <a:cs typeface="Meiryo UI" panose="020B0604030504040204" pitchFamily="50" charset="-128"/>
              </a:rPr>
              <a:t>年の</a:t>
            </a:r>
            <a:r>
              <a:rPr lang="en-US" altLang="ja-JP" sz="1400" dirty="0">
                <a:solidFill>
                  <a:schemeClr val="tx1"/>
                </a:solidFill>
                <a:latin typeface="+mn-ea"/>
                <a:cs typeface="Meiryo UI" panose="020B0604030504040204" pitchFamily="50" charset="-128"/>
              </a:rPr>
              <a:t>4</a:t>
            </a:r>
            <a:r>
              <a:rPr lang="ja-JP" altLang="en-US" sz="1400" dirty="0">
                <a:solidFill>
                  <a:schemeClr val="tx1"/>
                </a:solidFill>
                <a:latin typeface="+mn-ea"/>
                <a:cs typeface="Meiryo UI" panose="020B0604030504040204" pitchFamily="50" charset="-128"/>
              </a:rPr>
              <a:t>ヶ月分のデータが</a:t>
            </a:r>
          </a:p>
          <a:p>
            <a:r>
              <a:rPr lang="ja-JP" altLang="en-US" sz="1400" dirty="0">
                <a:solidFill>
                  <a:schemeClr val="tx1"/>
                </a:solidFill>
                <a:latin typeface="+mn-ea"/>
                <a:cs typeface="Meiryo UI" panose="020B0604030504040204" pitchFamily="50" charset="-128"/>
              </a:rPr>
              <a:t>掲載されていることが分かりますが、これをコンピュータは簡単に解釈できません。</a:t>
            </a:r>
          </a:p>
        </p:txBody>
      </p:sp>
      <p:graphicFrame>
        <p:nvGraphicFramePr>
          <p:cNvPr id="9" name="表 8">
            <a:extLst>
              <a:ext uri="{FF2B5EF4-FFF2-40B4-BE49-F238E27FC236}">
                <a16:creationId xmlns:a16="http://schemas.microsoft.com/office/drawing/2014/main" id="{59A5ED5F-B9E5-4B28-AAF0-32CC754F35F3}"/>
              </a:ext>
            </a:extLst>
          </p:cNvPr>
          <p:cNvGraphicFramePr>
            <a:graphicFrameLocks noGrp="1"/>
          </p:cNvGraphicFramePr>
          <p:nvPr>
            <p:extLst>
              <p:ext uri="{D42A27DB-BD31-4B8C-83A1-F6EECF244321}">
                <p14:modId xmlns:p14="http://schemas.microsoft.com/office/powerpoint/2010/main" val="3169455667"/>
              </p:ext>
            </p:extLst>
          </p:nvPr>
        </p:nvGraphicFramePr>
        <p:xfrm>
          <a:off x="395536" y="2712277"/>
          <a:ext cx="4032450" cy="1097280"/>
        </p:xfrm>
        <a:graphic>
          <a:graphicData uri="http://schemas.openxmlformats.org/drawingml/2006/table">
            <a:tbl>
              <a:tblPr firstRow="1" bandRow="1">
                <a:tableStyleId>{5940675A-B579-460E-94D1-54222C63F5DA}</a:tableStyleId>
              </a:tblPr>
              <a:tblGrid>
                <a:gridCol w="672075">
                  <a:extLst>
                    <a:ext uri="{9D8B030D-6E8A-4147-A177-3AD203B41FA5}">
                      <a16:colId xmlns:a16="http://schemas.microsoft.com/office/drawing/2014/main" val="1299530340"/>
                    </a:ext>
                  </a:extLst>
                </a:gridCol>
                <a:gridCol w="672075">
                  <a:extLst>
                    <a:ext uri="{9D8B030D-6E8A-4147-A177-3AD203B41FA5}">
                      <a16:colId xmlns:a16="http://schemas.microsoft.com/office/drawing/2014/main" val="2573593880"/>
                    </a:ext>
                  </a:extLst>
                </a:gridCol>
                <a:gridCol w="672075">
                  <a:extLst>
                    <a:ext uri="{9D8B030D-6E8A-4147-A177-3AD203B41FA5}">
                      <a16:colId xmlns:a16="http://schemas.microsoft.com/office/drawing/2014/main" val="4074538299"/>
                    </a:ext>
                  </a:extLst>
                </a:gridCol>
                <a:gridCol w="672075">
                  <a:extLst>
                    <a:ext uri="{9D8B030D-6E8A-4147-A177-3AD203B41FA5}">
                      <a16:colId xmlns:a16="http://schemas.microsoft.com/office/drawing/2014/main" val="377358970"/>
                    </a:ext>
                  </a:extLst>
                </a:gridCol>
                <a:gridCol w="672075">
                  <a:extLst>
                    <a:ext uri="{9D8B030D-6E8A-4147-A177-3AD203B41FA5}">
                      <a16:colId xmlns:a16="http://schemas.microsoft.com/office/drawing/2014/main" val="783502597"/>
                    </a:ext>
                  </a:extLst>
                </a:gridCol>
                <a:gridCol w="672075">
                  <a:extLst>
                    <a:ext uri="{9D8B030D-6E8A-4147-A177-3AD203B41FA5}">
                      <a16:colId xmlns:a16="http://schemas.microsoft.com/office/drawing/2014/main" val="1081915113"/>
                    </a:ext>
                  </a:extLst>
                </a:gridCol>
              </a:tblGrid>
              <a:tr h="140659">
                <a:tc>
                  <a:txBody>
                    <a:bodyPr/>
                    <a:lstStyle/>
                    <a:p>
                      <a:pPr algn="ctr">
                        <a:spcAft>
                          <a:spcPts val="0"/>
                        </a:spcAft>
                      </a:pPr>
                      <a:r>
                        <a:rPr lang="ja-JP" altLang="en-US" sz="1400" kern="100" dirty="0">
                          <a:effectLst/>
                          <a:latin typeface="+mn-ea"/>
                          <a:ea typeface="+mn-ea"/>
                          <a:cs typeface="Times New Roman" panose="02020603050405020304" pitchFamily="18" charset="0"/>
                        </a:rPr>
                        <a:t>年</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ja-JP" sz="1600" kern="0" dirty="0">
                          <a:solidFill>
                            <a:srgbClr val="000000"/>
                          </a:solidFill>
                          <a:effectLst/>
                          <a:latin typeface="+mn-ea"/>
                          <a:ea typeface="+mn-ea"/>
                          <a:cs typeface="ＭＳ Ｐゴシック" panose="020B0600070205080204" pitchFamily="50" charset="-128"/>
                        </a:rPr>
                        <a:t>月</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a:solidFill>
                            <a:srgbClr val="000000"/>
                          </a:solidFill>
                          <a:effectLst/>
                          <a:latin typeface="+mn-ea"/>
                          <a:ea typeface="+mn-ea"/>
                          <a:cs typeface="ＭＳ Ｐゴシック" panose="020B0600070205080204" pitchFamily="50" charset="-128"/>
                        </a:rPr>
                        <a:t>A</a:t>
                      </a:r>
                      <a:r>
                        <a:rPr lang="ja-JP" sz="1600" kern="0">
                          <a:solidFill>
                            <a:srgbClr val="000000"/>
                          </a:solidFill>
                          <a:effectLst/>
                          <a:latin typeface="+mn-ea"/>
                          <a:ea typeface="+mn-ea"/>
                          <a:cs typeface="ＭＳ Ｐゴシック" panose="020B0600070205080204" pitchFamily="50" charset="-128"/>
                        </a:rPr>
                        <a:t>市</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B</a:t>
                      </a:r>
                      <a:r>
                        <a:rPr lang="ja-JP" sz="1600" kern="0" dirty="0">
                          <a:solidFill>
                            <a:srgbClr val="000000"/>
                          </a:solidFill>
                          <a:effectLst/>
                          <a:latin typeface="+mn-ea"/>
                          <a:ea typeface="+mn-ea"/>
                          <a:cs typeface="ＭＳ Ｐゴシック" panose="020B0600070205080204" pitchFamily="50" charset="-128"/>
                        </a:rPr>
                        <a:t>市</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a:solidFill>
                            <a:srgbClr val="000000"/>
                          </a:solidFill>
                          <a:effectLst/>
                          <a:latin typeface="+mn-ea"/>
                          <a:ea typeface="+mn-ea"/>
                          <a:cs typeface="ＭＳ Ｐゴシック" panose="020B0600070205080204" pitchFamily="50" charset="-128"/>
                        </a:rPr>
                        <a:t>C</a:t>
                      </a:r>
                      <a:r>
                        <a:rPr lang="ja-JP" sz="1600" kern="0">
                          <a:solidFill>
                            <a:srgbClr val="000000"/>
                          </a:solidFill>
                          <a:effectLst/>
                          <a:latin typeface="+mn-ea"/>
                          <a:ea typeface="+mn-ea"/>
                          <a:cs typeface="ＭＳ Ｐゴシック" panose="020B0600070205080204" pitchFamily="50" charset="-128"/>
                        </a:rPr>
                        <a:t>市</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a:solidFill>
                            <a:srgbClr val="000000"/>
                          </a:solidFill>
                          <a:effectLst/>
                          <a:latin typeface="+mn-ea"/>
                          <a:ea typeface="+mn-ea"/>
                          <a:cs typeface="ＭＳ Ｐゴシック" panose="020B0600070205080204" pitchFamily="50" charset="-128"/>
                        </a:rPr>
                        <a:t>D</a:t>
                      </a:r>
                      <a:r>
                        <a:rPr lang="ja-JP" sz="1600" kern="0">
                          <a:solidFill>
                            <a:srgbClr val="000000"/>
                          </a:solidFill>
                          <a:effectLst/>
                          <a:latin typeface="+mn-ea"/>
                          <a:ea typeface="+mn-ea"/>
                          <a:cs typeface="ＭＳ Ｐゴシック" panose="020B0600070205080204" pitchFamily="50" charset="-128"/>
                        </a:rPr>
                        <a:t>町</a:t>
                      </a:r>
                      <a:endParaRPr lang="ja-JP" sz="14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2378663766"/>
                  </a:ext>
                </a:extLst>
              </a:tr>
              <a:tr h="201860">
                <a:tc rowSpan="4">
                  <a:txBody>
                    <a:bodyPr/>
                    <a:lstStyle/>
                    <a:p>
                      <a:pPr algn="ctr">
                        <a:spcAft>
                          <a:spcPts val="0"/>
                        </a:spcAft>
                      </a:pPr>
                      <a:r>
                        <a:rPr lang="en-US" altLang="ja-JP" sz="1400" kern="100" dirty="0">
                          <a:effectLst/>
                          <a:latin typeface="+mn-ea"/>
                          <a:ea typeface="+mn-ea"/>
                          <a:cs typeface="Times New Roman" panose="02020603050405020304" pitchFamily="18" charset="0"/>
                        </a:rPr>
                        <a:t>2018</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1</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-4.5</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-0.5</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1.6</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11.3</a:t>
                      </a:r>
                      <a:endParaRPr lang="ja-JP" sz="14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3173575742"/>
                  </a:ext>
                </a:extLst>
              </a:tr>
              <a:tr h="201860">
                <a:tc vMerge="1">
                  <a:txBody>
                    <a:bodyPr/>
                    <a:lstStyle/>
                    <a:p>
                      <a:pPr algn="ctr">
                        <a:spcAft>
                          <a:spcPts val="0"/>
                        </a:spcAft>
                      </a:pPr>
                      <a:endParaRPr lang="ja-JP" sz="1050" kern="100" dirty="0">
                        <a:effectLst/>
                        <a:latin typeface="+mj-lt"/>
                        <a:ea typeface="ＭＳ 明朝" panose="02020609040205080304" pitchFamily="17" charset="-128"/>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2</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-6.8</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-2.1</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0.4</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8.4</a:t>
                      </a:r>
                      <a:endParaRPr lang="ja-JP" sz="14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89751648"/>
                  </a:ext>
                </a:extLst>
              </a:tr>
              <a:tr h="201860">
                <a:tc vMerge="1">
                  <a:txBody>
                    <a:bodyPr/>
                    <a:lstStyle/>
                    <a:p>
                      <a:pPr algn="ctr">
                        <a:spcAft>
                          <a:spcPts val="0"/>
                        </a:spcAft>
                      </a:pPr>
                      <a:endParaRPr lang="ja-JP" sz="1050" kern="100" dirty="0">
                        <a:effectLst/>
                        <a:latin typeface="+mj-lt"/>
                        <a:ea typeface="ＭＳ 明朝" panose="02020609040205080304" pitchFamily="17" charset="-128"/>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3</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-2.4</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1.9</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3.8</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13.5</a:t>
                      </a:r>
                      <a:endParaRPr lang="ja-JP" sz="14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03512540"/>
                  </a:ext>
                </a:extLst>
              </a:tr>
              <a:tr h="201860">
                <a:tc vMerge="1">
                  <a:txBody>
                    <a:bodyPr/>
                    <a:lstStyle/>
                    <a:p>
                      <a:pPr algn="ctr">
                        <a:spcAft>
                          <a:spcPts val="0"/>
                        </a:spcAft>
                      </a:pPr>
                      <a:endParaRPr lang="ja-JP" sz="1050" kern="100" dirty="0">
                        <a:effectLst/>
                        <a:latin typeface="+mj-lt"/>
                        <a:ea typeface="ＭＳ 明朝" panose="02020609040205080304" pitchFamily="17" charset="-128"/>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4</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0.2</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3.4</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6.5</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17.3</a:t>
                      </a:r>
                      <a:endParaRPr lang="ja-JP" sz="14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795567464"/>
                  </a:ext>
                </a:extLst>
              </a:tr>
            </a:tbl>
          </a:graphicData>
        </a:graphic>
      </p:graphicFrame>
      <p:sp>
        <p:nvSpPr>
          <p:cNvPr id="17" name="四角形: 角を丸くする 16">
            <a:extLst>
              <a:ext uri="{FF2B5EF4-FFF2-40B4-BE49-F238E27FC236}">
                <a16:creationId xmlns:a16="http://schemas.microsoft.com/office/drawing/2014/main" id="{C6452CBA-C654-49C3-AB12-17FD5D73039B}"/>
              </a:ext>
            </a:extLst>
          </p:cNvPr>
          <p:cNvSpPr/>
          <p:nvPr/>
        </p:nvSpPr>
        <p:spPr>
          <a:xfrm>
            <a:off x="183198" y="2230009"/>
            <a:ext cx="4536504" cy="2495135"/>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13" name="正方形/長方形 12">
            <a:extLst>
              <a:ext uri="{FF2B5EF4-FFF2-40B4-BE49-F238E27FC236}">
                <a16:creationId xmlns:a16="http://schemas.microsoft.com/office/drawing/2014/main" id="{C1A10BEC-68E1-4119-AD93-5F9B5A23102E}"/>
              </a:ext>
            </a:extLst>
          </p:cNvPr>
          <p:cNvSpPr/>
          <p:nvPr/>
        </p:nvSpPr>
        <p:spPr>
          <a:xfrm>
            <a:off x="1469160" y="2078370"/>
            <a:ext cx="1901483"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機械判読の難しい例</a:t>
            </a:r>
          </a:p>
        </p:txBody>
      </p:sp>
      <p:sp>
        <p:nvSpPr>
          <p:cNvPr id="20" name="正方形/長方形 19">
            <a:extLst>
              <a:ext uri="{FF2B5EF4-FFF2-40B4-BE49-F238E27FC236}">
                <a16:creationId xmlns:a16="http://schemas.microsoft.com/office/drawing/2014/main" id="{C0DAF585-E04C-4DD4-8A2B-232C5621FF65}"/>
              </a:ext>
            </a:extLst>
          </p:cNvPr>
          <p:cNvSpPr/>
          <p:nvPr/>
        </p:nvSpPr>
        <p:spPr>
          <a:xfrm>
            <a:off x="4975812" y="4007073"/>
            <a:ext cx="403244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n-ea"/>
                <a:cs typeface="Meiryo UI" panose="020B0604030504040204" pitchFamily="50" charset="-128"/>
              </a:rPr>
              <a:t>表を構成するすべての箇所にデータがあり、そのデータはカンマで区切られています。</a:t>
            </a:r>
          </a:p>
          <a:p>
            <a:r>
              <a:rPr lang="ja-JP" altLang="en-US" sz="1400" dirty="0">
                <a:solidFill>
                  <a:schemeClr val="tx1"/>
                </a:solidFill>
                <a:latin typeface="+mn-ea"/>
                <a:cs typeface="Meiryo UI" panose="020B0604030504040204" pitchFamily="50" charset="-128"/>
              </a:rPr>
              <a:t>このようなデータは、コンピュータが簡単に解釈できます。</a:t>
            </a:r>
          </a:p>
        </p:txBody>
      </p:sp>
      <p:sp>
        <p:nvSpPr>
          <p:cNvPr id="23" name="四角形: 角を丸くする 22">
            <a:extLst>
              <a:ext uri="{FF2B5EF4-FFF2-40B4-BE49-F238E27FC236}">
                <a16:creationId xmlns:a16="http://schemas.microsoft.com/office/drawing/2014/main" id="{3FC23178-D9DE-4B08-B856-5DD20A6B5F77}"/>
              </a:ext>
            </a:extLst>
          </p:cNvPr>
          <p:cNvSpPr/>
          <p:nvPr/>
        </p:nvSpPr>
        <p:spPr>
          <a:xfrm>
            <a:off x="4858724" y="2230009"/>
            <a:ext cx="4149536" cy="2495135"/>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24" name="正方形/長方形 23">
            <a:extLst>
              <a:ext uri="{FF2B5EF4-FFF2-40B4-BE49-F238E27FC236}">
                <a16:creationId xmlns:a16="http://schemas.microsoft.com/office/drawing/2014/main" id="{DBB38B51-161F-4D34-BC90-7E592825FA94}"/>
              </a:ext>
            </a:extLst>
          </p:cNvPr>
          <p:cNvSpPr/>
          <p:nvPr/>
        </p:nvSpPr>
        <p:spPr>
          <a:xfrm>
            <a:off x="6005664" y="2078370"/>
            <a:ext cx="1888659"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機械判読に適した例</a:t>
            </a:r>
          </a:p>
        </p:txBody>
      </p:sp>
      <p:sp>
        <p:nvSpPr>
          <p:cNvPr id="25" name="正方形/長方形 24">
            <a:extLst>
              <a:ext uri="{FF2B5EF4-FFF2-40B4-BE49-F238E27FC236}">
                <a16:creationId xmlns:a16="http://schemas.microsoft.com/office/drawing/2014/main" id="{83945E75-87DF-41FF-A102-EB34C4E93910}"/>
              </a:ext>
            </a:extLst>
          </p:cNvPr>
          <p:cNvSpPr/>
          <p:nvPr/>
        </p:nvSpPr>
        <p:spPr>
          <a:xfrm>
            <a:off x="5049224" y="2697960"/>
            <a:ext cx="3768536" cy="116789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年</a:t>
            </a:r>
            <a:r>
              <a:rPr kumimoji="1" lang="en-US" altLang="ja-JP" sz="1400" dirty="0">
                <a:solidFill>
                  <a:schemeClr val="tx1"/>
                </a:solidFill>
              </a:rPr>
              <a:t>,</a:t>
            </a:r>
            <a:r>
              <a:rPr kumimoji="1" lang="ja-JP" altLang="en-US" sz="1400" dirty="0">
                <a:solidFill>
                  <a:schemeClr val="tx1"/>
                </a:solidFill>
              </a:rPr>
              <a:t>月</a:t>
            </a:r>
            <a:r>
              <a:rPr kumimoji="1" lang="en-US" altLang="ja-JP" sz="1400" dirty="0">
                <a:solidFill>
                  <a:schemeClr val="tx1"/>
                </a:solidFill>
              </a:rPr>
              <a:t>,A</a:t>
            </a:r>
            <a:r>
              <a:rPr kumimoji="1" lang="ja-JP" altLang="en-US" sz="1400" dirty="0">
                <a:solidFill>
                  <a:schemeClr val="tx1"/>
                </a:solidFill>
              </a:rPr>
              <a:t>市</a:t>
            </a:r>
            <a:r>
              <a:rPr kumimoji="1" lang="en-US" altLang="ja-JP" sz="1400" dirty="0">
                <a:solidFill>
                  <a:schemeClr val="tx1"/>
                </a:solidFill>
              </a:rPr>
              <a:t>,B</a:t>
            </a:r>
            <a:r>
              <a:rPr kumimoji="1" lang="ja-JP" altLang="en-US" sz="1400" dirty="0">
                <a:solidFill>
                  <a:schemeClr val="tx1"/>
                </a:solidFill>
              </a:rPr>
              <a:t>市</a:t>
            </a:r>
            <a:r>
              <a:rPr kumimoji="1" lang="en-US" altLang="ja-JP" sz="1400" dirty="0">
                <a:solidFill>
                  <a:schemeClr val="tx1"/>
                </a:solidFill>
              </a:rPr>
              <a:t>,C</a:t>
            </a:r>
            <a:r>
              <a:rPr kumimoji="1" lang="ja-JP" altLang="en-US" sz="1400" dirty="0">
                <a:solidFill>
                  <a:schemeClr val="tx1"/>
                </a:solidFill>
              </a:rPr>
              <a:t>市</a:t>
            </a:r>
            <a:r>
              <a:rPr kumimoji="1" lang="en-US" altLang="ja-JP" sz="1400" dirty="0">
                <a:solidFill>
                  <a:schemeClr val="tx1"/>
                </a:solidFill>
              </a:rPr>
              <a:t>,D</a:t>
            </a:r>
            <a:r>
              <a:rPr kumimoji="1" lang="ja-JP" altLang="en-US" sz="1400" dirty="0">
                <a:solidFill>
                  <a:schemeClr val="tx1"/>
                </a:solidFill>
              </a:rPr>
              <a:t>町</a:t>
            </a:r>
          </a:p>
          <a:p>
            <a:pPr algn="ctr"/>
            <a:r>
              <a:rPr kumimoji="1" lang="en-US" altLang="ja-JP" sz="1400" dirty="0">
                <a:solidFill>
                  <a:schemeClr val="tx1"/>
                </a:solidFill>
              </a:rPr>
              <a:t>2018,1,-4.5,-0.5,1.6,11.3</a:t>
            </a:r>
          </a:p>
          <a:p>
            <a:pPr algn="ctr"/>
            <a:r>
              <a:rPr kumimoji="1" lang="en-US" altLang="ja-JP" sz="1400" dirty="0">
                <a:solidFill>
                  <a:schemeClr val="tx1"/>
                </a:solidFill>
              </a:rPr>
              <a:t>2018,2,-6.8,-2.1,0.4,8.4</a:t>
            </a:r>
          </a:p>
          <a:p>
            <a:pPr algn="ctr"/>
            <a:r>
              <a:rPr kumimoji="1" lang="en-US" altLang="ja-JP" sz="1400" dirty="0">
                <a:solidFill>
                  <a:schemeClr val="tx1"/>
                </a:solidFill>
              </a:rPr>
              <a:t>2018,3,-2.4,1.9,3.8,13.5</a:t>
            </a:r>
          </a:p>
          <a:p>
            <a:pPr algn="ctr"/>
            <a:r>
              <a:rPr kumimoji="1" lang="en-US" altLang="ja-JP" sz="1400" dirty="0">
                <a:solidFill>
                  <a:schemeClr val="tx1"/>
                </a:solidFill>
              </a:rPr>
              <a:t>2018,4,0.2,3.4,6.5,17.3</a:t>
            </a:r>
          </a:p>
        </p:txBody>
      </p:sp>
    </p:spTree>
    <p:extLst>
      <p:ext uri="{BB962C8B-B14F-4D97-AF65-F5344CB8AC3E}">
        <p14:creationId xmlns:p14="http://schemas.microsoft.com/office/powerpoint/2010/main" val="494115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6</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ロック・アーン・サミット</a:t>
            </a:r>
            <a:r>
              <a:rPr lang="en-US" altLang="ja-JP" sz="2000" dirty="0">
                <a:solidFill>
                  <a:schemeClr val="tx1"/>
                </a:solidFill>
                <a:latin typeface="+mn-ea"/>
                <a:cs typeface="Meiryo UI" panose="020B0604030504040204" pitchFamily="50" charset="-128"/>
              </a:rPr>
              <a:t>(2013)</a:t>
            </a:r>
            <a:r>
              <a:rPr lang="ja-JP" altLang="en-US" sz="2000" dirty="0">
                <a:solidFill>
                  <a:schemeClr val="tx1"/>
                </a:solidFill>
                <a:latin typeface="+mn-ea"/>
                <a:cs typeface="Meiryo UI" panose="020B0604030504040204" pitchFamily="50" charset="-128"/>
              </a:rPr>
              <a:t>において「オープンデータ憲章」が合意され、</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オープンデータを推進するための</a:t>
            </a:r>
            <a:r>
              <a:rPr lang="en-US" altLang="ja-JP" sz="2000" dirty="0">
                <a:solidFill>
                  <a:schemeClr val="tx1"/>
                </a:solidFill>
                <a:latin typeface="+mn-ea"/>
                <a:cs typeface="Meiryo UI" panose="020B0604030504040204" pitchFamily="50" charset="-128"/>
              </a:rPr>
              <a:t>5</a:t>
            </a:r>
            <a:r>
              <a:rPr lang="ja-JP" altLang="en-US" sz="2000" dirty="0" err="1">
                <a:solidFill>
                  <a:schemeClr val="tx1"/>
                </a:solidFill>
                <a:latin typeface="+mn-ea"/>
                <a:cs typeface="Meiryo UI" panose="020B0604030504040204" pitchFamily="50" charset="-128"/>
              </a:rPr>
              <a:t>つの</a:t>
            </a:r>
            <a:r>
              <a:rPr lang="ja-JP" altLang="en-US" sz="2000" dirty="0">
                <a:solidFill>
                  <a:schemeClr val="tx1"/>
                </a:solidFill>
                <a:latin typeface="+mn-ea"/>
                <a:cs typeface="Meiryo UI" panose="020B0604030504040204" pitchFamily="50" charset="-128"/>
              </a:rPr>
              <a:t>原則が定められました。</a:t>
            </a:r>
          </a:p>
        </p:txBody>
      </p:sp>
      <p:sp>
        <p:nvSpPr>
          <p:cNvPr id="29" name="正方形/長方形 28"/>
          <p:cNvSpPr/>
          <p:nvPr/>
        </p:nvSpPr>
        <p:spPr>
          <a:xfrm>
            <a:off x="215899" y="840309"/>
            <a:ext cx="3216165"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①　</a:t>
            </a:r>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「オープンデータ憲章」</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オープンデータの背景</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2764" y="2113799"/>
            <a:ext cx="8712968" cy="82558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データによっては、公表できないという合理的な理由があることを認識しつつ、この憲章で示されているように、政府のデータすべてが、原則として公表されるという期待を醸成する。</a:t>
            </a:r>
          </a:p>
        </p:txBody>
      </p:sp>
      <p:sp>
        <p:nvSpPr>
          <p:cNvPr id="4" name="テキスト ボックス 3">
            <a:extLst>
              <a:ext uri="{FF2B5EF4-FFF2-40B4-BE49-F238E27FC236}">
                <a16:creationId xmlns:a16="http://schemas.microsoft.com/office/drawing/2014/main" id="{A003C24C-506D-4D6D-9279-DEF27B32D76F}"/>
              </a:ext>
            </a:extLst>
          </p:cNvPr>
          <p:cNvSpPr txBox="1"/>
          <p:nvPr/>
        </p:nvSpPr>
        <p:spPr>
          <a:xfrm>
            <a:off x="416496" y="1940717"/>
            <a:ext cx="3015569"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1: </a:t>
            </a:r>
            <a:r>
              <a:rPr kumimoji="1" lang="ja-JP" altLang="en-US" sz="1600" dirty="0"/>
              <a:t>原則としてのオープンデータ</a:t>
            </a:r>
          </a:p>
        </p:txBody>
      </p:sp>
      <p:sp>
        <p:nvSpPr>
          <p:cNvPr id="12" name="四角形: 角を丸くする 11">
            <a:extLst>
              <a:ext uri="{FF2B5EF4-FFF2-40B4-BE49-F238E27FC236}">
                <a16:creationId xmlns:a16="http://schemas.microsoft.com/office/drawing/2014/main" id="{132438D6-B9E5-4F61-AC27-E80EDB64B5A1}"/>
              </a:ext>
            </a:extLst>
          </p:cNvPr>
          <p:cNvSpPr/>
          <p:nvPr/>
        </p:nvSpPr>
        <p:spPr>
          <a:xfrm>
            <a:off x="251520" y="3268086"/>
            <a:ext cx="8712968" cy="151822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時宜を得た、包括的且つ正確な質の高いオープンデータを公表する。</a:t>
            </a:r>
          </a:p>
          <a:p>
            <a:pPr marL="285750" indent="-285750">
              <a:buFont typeface="Wingdings" panose="05000000000000000000" pitchFamily="2" charset="2"/>
              <a:buChar char="l"/>
            </a:pPr>
            <a:r>
              <a:rPr kumimoji="1" lang="ja-JP" altLang="en-US" sz="1600" dirty="0">
                <a:solidFill>
                  <a:schemeClr val="tx1"/>
                </a:solidFill>
              </a:rPr>
              <a:t>データの情報は、多言語に訳される必要はないが、平易且つ明確な言語で記述されることを確保する。</a:t>
            </a:r>
          </a:p>
          <a:p>
            <a:pPr marL="285750" indent="-285750">
              <a:buFont typeface="Wingdings" panose="05000000000000000000" pitchFamily="2" charset="2"/>
              <a:buChar char="l"/>
            </a:pPr>
            <a:r>
              <a:rPr kumimoji="1" lang="ja-JP" altLang="en-US" sz="1600" dirty="0">
                <a:solidFill>
                  <a:schemeClr val="tx1"/>
                </a:solidFill>
              </a:rPr>
              <a:t>データが、強みや弱みや分析の限界など、その特性がわかるように説明されることを確保する。</a:t>
            </a:r>
          </a:p>
          <a:p>
            <a:pPr marL="285750" indent="-285750">
              <a:buFont typeface="Wingdings" panose="05000000000000000000" pitchFamily="2" charset="2"/>
              <a:buChar char="l"/>
            </a:pPr>
            <a:r>
              <a:rPr kumimoji="1" lang="ja-JP" altLang="en-US" sz="1600" dirty="0">
                <a:solidFill>
                  <a:schemeClr val="tx1"/>
                </a:solidFill>
              </a:rPr>
              <a:t>可能な限り早急に公表する。</a:t>
            </a:r>
          </a:p>
        </p:txBody>
      </p:sp>
      <p:sp>
        <p:nvSpPr>
          <p:cNvPr id="13" name="テキスト ボックス 12">
            <a:extLst>
              <a:ext uri="{FF2B5EF4-FFF2-40B4-BE49-F238E27FC236}">
                <a16:creationId xmlns:a16="http://schemas.microsoft.com/office/drawing/2014/main" id="{10C805EB-BD1E-4DE4-B7C6-7154CF3F074C}"/>
              </a:ext>
            </a:extLst>
          </p:cNvPr>
          <p:cNvSpPr txBox="1"/>
          <p:nvPr/>
        </p:nvSpPr>
        <p:spPr>
          <a:xfrm>
            <a:off x="425252" y="3095005"/>
            <a:ext cx="1422184"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2: </a:t>
            </a:r>
            <a:r>
              <a:rPr kumimoji="1" lang="ja-JP" altLang="en-US" sz="1600" dirty="0"/>
              <a:t>質と量</a:t>
            </a:r>
          </a:p>
        </p:txBody>
      </p:sp>
      <p:sp>
        <p:nvSpPr>
          <p:cNvPr id="14" name="四角形: 角を丸くする 13">
            <a:extLst>
              <a:ext uri="{FF2B5EF4-FFF2-40B4-BE49-F238E27FC236}">
                <a16:creationId xmlns:a16="http://schemas.microsoft.com/office/drawing/2014/main" id="{99E6301D-185D-47DF-8E6E-F5AA93823CDD}"/>
              </a:ext>
            </a:extLst>
          </p:cNvPr>
          <p:cNvSpPr/>
          <p:nvPr/>
        </p:nvSpPr>
        <p:spPr>
          <a:xfrm>
            <a:off x="251520" y="5115013"/>
            <a:ext cx="8712968" cy="848087"/>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幅広い用途のために、誰もが入手可能なオープンな形式でデータを公表する。</a:t>
            </a:r>
          </a:p>
          <a:p>
            <a:pPr marL="285750" indent="-285750">
              <a:buFont typeface="Wingdings" panose="05000000000000000000" pitchFamily="2" charset="2"/>
              <a:buChar char="l"/>
            </a:pPr>
            <a:r>
              <a:rPr kumimoji="1" lang="ja-JP" altLang="en-US" sz="1600" dirty="0">
                <a:solidFill>
                  <a:schemeClr val="tx1"/>
                </a:solidFill>
              </a:rPr>
              <a:t>可能な限り多くのデータを公表する。</a:t>
            </a:r>
          </a:p>
        </p:txBody>
      </p:sp>
      <p:sp>
        <p:nvSpPr>
          <p:cNvPr id="15" name="テキスト ボックス 14">
            <a:extLst>
              <a:ext uri="{FF2B5EF4-FFF2-40B4-BE49-F238E27FC236}">
                <a16:creationId xmlns:a16="http://schemas.microsoft.com/office/drawing/2014/main" id="{F4F43777-4576-42F4-9F0D-C4352EC57F20}"/>
              </a:ext>
            </a:extLst>
          </p:cNvPr>
          <p:cNvSpPr txBox="1"/>
          <p:nvPr/>
        </p:nvSpPr>
        <p:spPr>
          <a:xfrm>
            <a:off x="425252" y="4941932"/>
            <a:ext cx="2749471"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3:</a:t>
            </a:r>
            <a:r>
              <a:rPr kumimoji="1" lang="ja-JP" altLang="en-US" sz="1600" dirty="0"/>
              <a:t>すべての者が利用できる</a:t>
            </a:r>
          </a:p>
        </p:txBody>
      </p:sp>
      <p:sp>
        <p:nvSpPr>
          <p:cNvPr id="5" name="テキスト ボックス 4">
            <a:extLst>
              <a:ext uri="{FF2B5EF4-FFF2-40B4-BE49-F238E27FC236}">
                <a16:creationId xmlns:a16="http://schemas.microsoft.com/office/drawing/2014/main" id="{C315939F-DE05-4580-B306-4519EE2B8791}"/>
              </a:ext>
            </a:extLst>
          </p:cNvPr>
          <p:cNvSpPr txBox="1"/>
          <p:nvPr/>
        </p:nvSpPr>
        <p:spPr>
          <a:xfrm>
            <a:off x="2694836" y="6273225"/>
            <a:ext cx="6230039" cy="584775"/>
          </a:xfrm>
          <a:prstGeom prst="rect">
            <a:avLst/>
          </a:prstGeom>
          <a:noFill/>
        </p:spPr>
        <p:txBody>
          <a:bodyPr wrap="none" rtlCol="0">
            <a:spAutoFit/>
          </a:bodyPr>
          <a:lstStyle/>
          <a:p>
            <a:pPr algn="r"/>
            <a:r>
              <a:rPr kumimoji="1" lang="ja-JP" altLang="en-US" sz="1600" dirty="0"/>
              <a:t>出典</a:t>
            </a:r>
            <a:r>
              <a:rPr kumimoji="1" lang="en-US" altLang="ja-JP" sz="1600" dirty="0"/>
              <a:t>:</a:t>
            </a:r>
            <a:r>
              <a:rPr kumimoji="1" lang="ja-JP" altLang="en-US" sz="1600" dirty="0"/>
              <a:t>オープンデータ憲章（概要）</a:t>
            </a:r>
          </a:p>
          <a:p>
            <a:pPr algn="r"/>
            <a:r>
              <a:rPr kumimoji="1" lang="en-US" altLang="ja-JP" sz="1600" dirty="0"/>
              <a:t>https://www.mofa.go.jp/mofaj/gaiko/page23_000044.html</a:t>
            </a:r>
            <a:endParaRPr kumimoji="1" lang="ja-JP" altLang="en-US" sz="1600" dirty="0"/>
          </a:p>
        </p:txBody>
      </p:sp>
    </p:spTree>
    <p:extLst>
      <p:ext uri="{BB962C8B-B14F-4D97-AF65-F5344CB8AC3E}">
        <p14:creationId xmlns:p14="http://schemas.microsoft.com/office/powerpoint/2010/main" val="3733558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ロック・アーン・サミット</a:t>
            </a:r>
            <a:r>
              <a:rPr lang="en-US" altLang="ja-JP" sz="2000" dirty="0">
                <a:solidFill>
                  <a:schemeClr val="tx1"/>
                </a:solidFill>
                <a:latin typeface="+mn-ea"/>
                <a:cs typeface="Meiryo UI" panose="020B0604030504040204" pitchFamily="50" charset="-128"/>
              </a:rPr>
              <a:t>(2013)</a:t>
            </a:r>
            <a:r>
              <a:rPr lang="ja-JP" altLang="en-US" sz="2000" dirty="0">
                <a:solidFill>
                  <a:schemeClr val="tx1"/>
                </a:solidFill>
                <a:latin typeface="+mn-ea"/>
                <a:cs typeface="Meiryo UI" panose="020B0604030504040204" pitchFamily="50" charset="-128"/>
              </a:rPr>
              <a:t>において「オープンデータ憲章」が合意され、</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オープンデータを推進するための</a:t>
            </a:r>
            <a:r>
              <a:rPr lang="en-US" altLang="ja-JP" sz="2000" dirty="0">
                <a:solidFill>
                  <a:schemeClr val="tx1"/>
                </a:solidFill>
                <a:latin typeface="+mn-ea"/>
                <a:cs typeface="Meiryo UI" panose="020B0604030504040204" pitchFamily="50" charset="-128"/>
              </a:rPr>
              <a:t>5</a:t>
            </a:r>
            <a:r>
              <a:rPr lang="ja-JP" altLang="en-US" sz="2000" dirty="0" err="1">
                <a:solidFill>
                  <a:schemeClr val="tx1"/>
                </a:solidFill>
                <a:latin typeface="+mn-ea"/>
                <a:cs typeface="Meiryo UI" panose="020B0604030504040204" pitchFamily="50" charset="-128"/>
              </a:rPr>
              <a:t>つの</a:t>
            </a:r>
            <a:r>
              <a:rPr lang="ja-JP" altLang="en-US" sz="2000" dirty="0">
                <a:solidFill>
                  <a:schemeClr val="tx1"/>
                </a:solidFill>
                <a:latin typeface="+mn-ea"/>
                <a:cs typeface="Meiryo UI" panose="020B0604030504040204" pitchFamily="50" charset="-128"/>
              </a:rPr>
              <a:t>原則が定められました。</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オープンデータの背景</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2764" y="2113799"/>
            <a:ext cx="8712968" cy="82558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オープンデータの恩恵を世界中の誰もが享受出来るように、技術的専門性や経験を共有する。</a:t>
            </a:r>
          </a:p>
          <a:p>
            <a:pPr marL="285750" indent="-285750">
              <a:buFont typeface="Wingdings" panose="05000000000000000000" pitchFamily="2" charset="2"/>
              <a:buChar char="l"/>
            </a:pPr>
            <a:r>
              <a:rPr kumimoji="1" lang="ja-JP" altLang="en-US" sz="1600" dirty="0">
                <a:solidFill>
                  <a:schemeClr val="tx1"/>
                </a:solidFill>
              </a:rPr>
              <a:t>データの収集、基準及び公表プロセスに関して透明性を確保する。</a:t>
            </a:r>
          </a:p>
        </p:txBody>
      </p:sp>
      <p:sp>
        <p:nvSpPr>
          <p:cNvPr id="4" name="テキスト ボックス 3">
            <a:extLst>
              <a:ext uri="{FF2B5EF4-FFF2-40B4-BE49-F238E27FC236}">
                <a16:creationId xmlns:a16="http://schemas.microsoft.com/office/drawing/2014/main" id="{A003C24C-506D-4D6D-9279-DEF27B32D76F}"/>
              </a:ext>
            </a:extLst>
          </p:cNvPr>
          <p:cNvSpPr txBox="1"/>
          <p:nvPr/>
        </p:nvSpPr>
        <p:spPr>
          <a:xfrm>
            <a:off x="416496" y="1940717"/>
            <a:ext cx="3905236"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4: </a:t>
            </a:r>
            <a:r>
              <a:rPr kumimoji="1" lang="ja-JP" altLang="en-US" sz="1600" dirty="0"/>
              <a:t>ガバナンス改善のためのデータの公表</a:t>
            </a:r>
          </a:p>
        </p:txBody>
      </p:sp>
      <p:sp>
        <p:nvSpPr>
          <p:cNvPr id="12" name="四角形: 角を丸くする 11">
            <a:extLst>
              <a:ext uri="{FF2B5EF4-FFF2-40B4-BE49-F238E27FC236}">
                <a16:creationId xmlns:a16="http://schemas.microsoft.com/office/drawing/2014/main" id="{132438D6-B9E5-4F61-AC27-E80EDB64B5A1}"/>
              </a:ext>
            </a:extLst>
          </p:cNvPr>
          <p:cNvSpPr/>
          <p:nvPr/>
        </p:nvSpPr>
        <p:spPr>
          <a:xfrm>
            <a:off x="251520" y="3268086"/>
            <a:ext cx="8712968" cy="82558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オープンデータ・リテラシ－を高め、オープンデータに携わる人々を育成する。</a:t>
            </a:r>
          </a:p>
          <a:p>
            <a:pPr marL="285750" indent="-285750">
              <a:buFont typeface="Wingdings" panose="05000000000000000000" pitchFamily="2" charset="2"/>
              <a:buChar char="l"/>
            </a:pPr>
            <a:r>
              <a:rPr kumimoji="1" lang="ja-JP" altLang="en-US" sz="1600" dirty="0">
                <a:solidFill>
                  <a:schemeClr val="tx1"/>
                </a:solidFill>
              </a:rPr>
              <a:t>将来世代のデータイノベーターの能力を強化する。</a:t>
            </a:r>
          </a:p>
        </p:txBody>
      </p:sp>
      <p:sp>
        <p:nvSpPr>
          <p:cNvPr id="13" name="テキスト ボックス 12">
            <a:extLst>
              <a:ext uri="{FF2B5EF4-FFF2-40B4-BE49-F238E27FC236}">
                <a16:creationId xmlns:a16="http://schemas.microsoft.com/office/drawing/2014/main" id="{10C805EB-BD1E-4DE4-B7C6-7154CF3F074C}"/>
              </a:ext>
            </a:extLst>
          </p:cNvPr>
          <p:cNvSpPr txBox="1"/>
          <p:nvPr/>
        </p:nvSpPr>
        <p:spPr>
          <a:xfrm>
            <a:off x="425252" y="3095005"/>
            <a:ext cx="3655168"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5: </a:t>
            </a:r>
            <a:r>
              <a:rPr kumimoji="1" lang="ja-JP" altLang="en-US" sz="1600" dirty="0"/>
              <a:t>イノベーションのためのデータの公表</a:t>
            </a:r>
          </a:p>
        </p:txBody>
      </p:sp>
      <p:sp>
        <p:nvSpPr>
          <p:cNvPr id="16" name="テキスト ボックス 15">
            <a:extLst>
              <a:ext uri="{FF2B5EF4-FFF2-40B4-BE49-F238E27FC236}">
                <a16:creationId xmlns:a16="http://schemas.microsoft.com/office/drawing/2014/main" id="{41743DE0-8EBB-471B-82A8-0FC2B40D06EF}"/>
              </a:ext>
            </a:extLst>
          </p:cNvPr>
          <p:cNvSpPr txBox="1"/>
          <p:nvPr/>
        </p:nvSpPr>
        <p:spPr>
          <a:xfrm>
            <a:off x="2694836" y="6273225"/>
            <a:ext cx="6230039" cy="584775"/>
          </a:xfrm>
          <a:prstGeom prst="rect">
            <a:avLst/>
          </a:prstGeom>
          <a:noFill/>
        </p:spPr>
        <p:txBody>
          <a:bodyPr wrap="none" rtlCol="0">
            <a:spAutoFit/>
          </a:bodyPr>
          <a:lstStyle/>
          <a:p>
            <a:pPr algn="r"/>
            <a:r>
              <a:rPr kumimoji="1" lang="ja-JP" altLang="en-US" sz="1600" dirty="0"/>
              <a:t>出典</a:t>
            </a:r>
            <a:r>
              <a:rPr kumimoji="1" lang="en-US" altLang="ja-JP" sz="1600" dirty="0"/>
              <a:t>:</a:t>
            </a:r>
            <a:r>
              <a:rPr kumimoji="1" lang="ja-JP" altLang="en-US" sz="1600" dirty="0"/>
              <a:t>オープンデータ憲章（概要）</a:t>
            </a:r>
          </a:p>
          <a:p>
            <a:pPr algn="r"/>
            <a:r>
              <a:rPr kumimoji="1" lang="en-US" altLang="ja-JP" sz="1600" dirty="0"/>
              <a:t>https://www.mofa.go.jp/mofaj/gaiko/page23_000044.html</a:t>
            </a:r>
            <a:endParaRPr kumimoji="1" lang="ja-JP" altLang="en-US" sz="1600" dirty="0"/>
          </a:p>
        </p:txBody>
      </p:sp>
      <p:sp>
        <p:nvSpPr>
          <p:cNvPr id="14" name="正方形/長方形 13">
            <a:extLst>
              <a:ext uri="{FF2B5EF4-FFF2-40B4-BE49-F238E27FC236}">
                <a16:creationId xmlns:a16="http://schemas.microsoft.com/office/drawing/2014/main" id="{624B6089-3209-46BD-8B76-B8C22621BF63}"/>
              </a:ext>
            </a:extLst>
          </p:cNvPr>
          <p:cNvSpPr/>
          <p:nvPr/>
        </p:nvSpPr>
        <p:spPr>
          <a:xfrm>
            <a:off x="215899" y="840309"/>
            <a:ext cx="3216165"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①　</a:t>
            </a:r>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「オープンデータ憲章」</a:t>
            </a:r>
          </a:p>
        </p:txBody>
      </p:sp>
    </p:spTree>
    <p:extLst>
      <p:ext uri="{BB962C8B-B14F-4D97-AF65-F5344CB8AC3E}">
        <p14:creationId xmlns:p14="http://schemas.microsoft.com/office/powerpoint/2010/main" val="2599771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sp>
        <p:nvSpPr>
          <p:cNvPr id="9" name="正方形/長方形 8">
            <a:extLst>
              <a:ext uri="{FF2B5EF4-FFF2-40B4-BE49-F238E27FC236}">
                <a16:creationId xmlns:a16="http://schemas.microsoft.com/office/drawing/2014/main" id="{A30EBC00-D092-D340-8EC7-61A9BC914200}"/>
              </a:ext>
            </a:extLst>
          </p:cNvPr>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31</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月</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現在、すべての都道府県がオープンデータの取り組みを開始し、市区町村も右肩上がりで増加しています</a:t>
            </a:r>
          </a:p>
        </p:txBody>
      </p:sp>
      <p:sp>
        <p:nvSpPr>
          <p:cNvPr id="13" name="テキスト ボックス 12">
            <a:extLst>
              <a:ext uri="{FF2B5EF4-FFF2-40B4-BE49-F238E27FC236}">
                <a16:creationId xmlns:a16="http://schemas.microsoft.com/office/drawing/2014/main" id="{58695399-4722-314C-AAF0-DCCCE4422990}"/>
              </a:ext>
            </a:extLst>
          </p:cNvPr>
          <p:cNvSpPr txBox="1"/>
          <p:nvPr/>
        </p:nvSpPr>
        <p:spPr>
          <a:xfrm>
            <a:off x="683568" y="5965830"/>
            <a:ext cx="5976664" cy="415498"/>
          </a:xfrm>
          <a:prstGeom prst="rect">
            <a:avLst/>
          </a:prstGeom>
          <a:noFill/>
        </p:spPr>
        <p:txBody>
          <a:bodyPr wrap="square" rtlCol="0">
            <a:spAutoFit/>
          </a:bodyPr>
          <a:lstStyle/>
          <a:p>
            <a:r>
              <a:rPr kumimoji="1" lang="en-US" altLang="ja-JP" sz="1000" dirty="0"/>
              <a:t>※</a:t>
            </a:r>
            <a:r>
              <a:rPr kumimoji="1" lang="ja-JP" altLang="en-US" sz="1000" dirty="0"/>
              <a:t>自らのホームページにおいて「オープンデータとしての利用規約を適用し、データを公開」又は「オープンデータの説明を掲載し、データの公開先を提示」を行っている都道府県及び市区町村</a:t>
            </a:r>
          </a:p>
        </p:txBody>
      </p:sp>
      <p:sp>
        <p:nvSpPr>
          <p:cNvPr id="14" name="テキスト ボックス 13">
            <a:extLst>
              <a:ext uri="{FF2B5EF4-FFF2-40B4-BE49-F238E27FC236}">
                <a16:creationId xmlns:a16="http://schemas.microsoft.com/office/drawing/2014/main" id="{2BE94129-8D86-2044-8913-A3550F08D517}"/>
              </a:ext>
            </a:extLst>
          </p:cNvPr>
          <p:cNvSpPr txBox="1"/>
          <p:nvPr/>
        </p:nvSpPr>
        <p:spPr>
          <a:xfrm>
            <a:off x="683568" y="6320353"/>
            <a:ext cx="7416824" cy="276999"/>
          </a:xfrm>
          <a:prstGeom prst="rect">
            <a:avLst/>
          </a:prstGeom>
          <a:noFill/>
        </p:spPr>
        <p:txBody>
          <a:bodyPr wrap="square" rtlCol="0">
            <a:spAutoFit/>
          </a:bodyPr>
          <a:lstStyle/>
          <a:p>
            <a:r>
              <a:rPr kumimoji="1" lang="ja-JP" altLang="en-US" sz="1200"/>
              <a:t>出典：政府</a:t>
            </a:r>
            <a:r>
              <a:rPr kumimoji="1" lang="en-US" altLang="ja-JP" sz="1200" dirty="0"/>
              <a:t>CIO</a:t>
            </a:r>
            <a:r>
              <a:rPr kumimoji="1" lang="ja-JP" altLang="en-US" sz="1200"/>
              <a:t>ポータルのオープンデータ関連のデータを編集、</a:t>
            </a:r>
            <a:r>
              <a:rPr kumimoji="1" lang="en" altLang="ja-JP" sz="1200" dirty="0">
                <a:hlinkClick r:id="rId3"/>
              </a:rPr>
              <a:t>https://cio.go.jp/policy-opendata</a:t>
            </a:r>
            <a:r>
              <a:rPr kumimoji="1" lang="en" altLang="ja-JP" sz="1200" dirty="0"/>
              <a:t> </a:t>
            </a:r>
            <a:endParaRPr kumimoji="1" lang="ja-JP" altLang="en-US" sz="1200"/>
          </a:p>
        </p:txBody>
      </p:sp>
      <p:sp>
        <p:nvSpPr>
          <p:cNvPr id="15" name="タイトル 1">
            <a:extLst>
              <a:ext uri="{FF2B5EF4-FFF2-40B4-BE49-F238E27FC236}">
                <a16:creationId xmlns:a16="http://schemas.microsoft.com/office/drawing/2014/main" id="{D84C3909-9DCD-C74D-B949-EDFB89876D68}"/>
              </a:ext>
            </a:extLst>
          </p:cNvPr>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オープンデータの背景</a:t>
            </a:r>
            <a:endParaRPr kumimoji="1" lang="ja-JP" altLang="en-US" dirty="0">
              <a:latin typeface="+mn-ea"/>
              <a:ea typeface="+mn-ea"/>
            </a:endParaRPr>
          </a:p>
        </p:txBody>
      </p:sp>
      <p:sp>
        <p:nvSpPr>
          <p:cNvPr id="16" name="タイトル 1">
            <a:extLst>
              <a:ext uri="{FF2B5EF4-FFF2-40B4-BE49-F238E27FC236}">
                <a16:creationId xmlns:a16="http://schemas.microsoft.com/office/drawing/2014/main" id="{79414B66-3D2A-3640-9969-80E82815129F}"/>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pic>
        <p:nvPicPr>
          <p:cNvPr id="17" name="図 16">
            <a:extLst>
              <a:ext uri="{FF2B5EF4-FFF2-40B4-BE49-F238E27FC236}">
                <a16:creationId xmlns:a16="http://schemas.microsoft.com/office/drawing/2014/main" id="{72E5F7AD-52F3-40B8-AA18-E47BD2A323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9256" y="4086987"/>
            <a:ext cx="2677593" cy="1894404"/>
          </a:xfrm>
          <a:prstGeom prst="rect">
            <a:avLst/>
          </a:prstGeom>
        </p:spPr>
      </p:pic>
      <p:pic>
        <p:nvPicPr>
          <p:cNvPr id="23" name="図 22">
            <a:extLst>
              <a:ext uri="{FF2B5EF4-FFF2-40B4-BE49-F238E27FC236}">
                <a16:creationId xmlns:a16="http://schemas.microsoft.com/office/drawing/2014/main" id="{3DFDB16F-94F3-4737-8908-91981CF84F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29256" y="2113540"/>
            <a:ext cx="2655676" cy="1876678"/>
          </a:xfrm>
          <a:prstGeom prst="rect">
            <a:avLst/>
          </a:prstGeom>
        </p:spPr>
      </p:pic>
      <p:sp>
        <p:nvSpPr>
          <p:cNvPr id="24" name="テキスト ボックス 23">
            <a:extLst>
              <a:ext uri="{FF2B5EF4-FFF2-40B4-BE49-F238E27FC236}">
                <a16:creationId xmlns:a16="http://schemas.microsoft.com/office/drawing/2014/main" id="{F6EAFC43-7E9C-4594-BCFF-C3E6C5A9A5A5}"/>
              </a:ext>
            </a:extLst>
          </p:cNvPr>
          <p:cNvSpPr txBox="1"/>
          <p:nvPr/>
        </p:nvSpPr>
        <p:spPr>
          <a:xfrm>
            <a:off x="6329256" y="2195034"/>
            <a:ext cx="902811" cy="307777"/>
          </a:xfrm>
          <a:prstGeom prst="rect">
            <a:avLst/>
          </a:prstGeom>
          <a:noFill/>
        </p:spPr>
        <p:txBody>
          <a:bodyPr wrap="square" rtlCol="0">
            <a:spAutoFit/>
          </a:bodyPr>
          <a:lstStyle/>
          <a:p>
            <a:r>
              <a:rPr kumimoji="1" lang="ja-JP" altLang="en-US" sz="1400"/>
              <a:t>都道府県</a:t>
            </a:r>
          </a:p>
        </p:txBody>
      </p:sp>
      <p:sp>
        <p:nvSpPr>
          <p:cNvPr id="25" name="テキスト ボックス 24">
            <a:extLst>
              <a:ext uri="{FF2B5EF4-FFF2-40B4-BE49-F238E27FC236}">
                <a16:creationId xmlns:a16="http://schemas.microsoft.com/office/drawing/2014/main" id="{CAC52677-2960-4EE7-AD5D-D940BC121424}"/>
              </a:ext>
            </a:extLst>
          </p:cNvPr>
          <p:cNvSpPr txBox="1"/>
          <p:nvPr/>
        </p:nvSpPr>
        <p:spPr>
          <a:xfrm>
            <a:off x="6320636" y="4161446"/>
            <a:ext cx="902811" cy="307777"/>
          </a:xfrm>
          <a:prstGeom prst="rect">
            <a:avLst/>
          </a:prstGeom>
          <a:noFill/>
        </p:spPr>
        <p:txBody>
          <a:bodyPr wrap="square" rtlCol="0">
            <a:spAutoFit/>
          </a:bodyPr>
          <a:lstStyle/>
          <a:p>
            <a:r>
              <a:rPr kumimoji="1" lang="ja-JP" altLang="en-US" sz="1400"/>
              <a:t>市区町村</a:t>
            </a:r>
          </a:p>
        </p:txBody>
      </p:sp>
      <p:pic>
        <p:nvPicPr>
          <p:cNvPr id="26" name="図 25">
            <a:extLst>
              <a:ext uri="{FF2B5EF4-FFF2-40B4-BE49-F238E27FC236}">
                <a16:creationId xmlns:a16="http://schemas.microsoft.com/office/drawing/2014/main" id="{F2CC7459-B5F1-45F2-B8C9-5CB66F036E14}"/>
              </a:ext>
            </a:extLst>
          </p:cNvPr>
          <p:cNvPicPr>
            <a:picLocks noChangeAspect="1"/>
          </p:cNvPicPr>
          <p:nvPr/>
        </p:nvPicPr>
        <p:blipFill>
          <a:blip r:embed="rId6"/>
          <a:stretch>
            <a:fillRect/>
          </a:stretch>
        </p:blipFill>
        <p:spPr>
          <a:xfrm>
            <a:off x="194138" y="2211612"/>
            <a:ext cx="6076979" cy="3545000"/>
          </a:xfrm>
          <a:prstGeom prst="rect">
            <a:avLst/>
          </a:prstGeom>
        </p:spPr>
      </p:pic>
    </p:spTree>
    <p:extLst>
      <p:ext uri="{BB962C8B-B14F-4D97-AF65-F5344CB8AC3E}">
        <p14:creationId xmlns:p14="http://schemas.microsoft.com/office/powerpoint/2010/main" val="2749815467"/>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Helvetica Neue Medium"/>
      <a:ea typeface="メイリオ"/>
      <a:cs typeface="ＤＦＧ平成ゴシック体W7"/>
    </a:majorFont>
    <a:minorFont>
      <a:latin typeface="Arial"/>
      <a:ea typeface="メイリオ"/>
      <a:cs typeface="ＤＦＧ平成ゴシック体W7"/>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0</TotalTime>
  <Words>2009</Words>
  <Application>Microsoft Office PowerPoint</Application>
  <PresentationFormat>画面に合わせる (4:3)</PresentationFormat>
  <Paragraphs>291</Paragraphs>
  <Slides>18</Slides>
  <Notes>17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18</vt:i4>
      </vt:variant>
    </vt:vector>
  </HeadingPairs>
  <TitlesOfParts>
    <vt:vector size="27" baseType="lpstr">
      <vt:lpstr>HGP創英角ｺﾞｼｯｸUB</vt:lpstr>
      <vt:lpstr>Meiryo UI</vt:lpstr>
      <vt:lpstr>ＭＳ Ｐゴシック</vt:lpstr>
      <vt:lpstr>メイリオ</vt:lpstr>
      <vt:lpstr>游ゴシック</vt:lpstr>
      <vt:lpstr>Arial</vt:lpstr>
      <vt:lpstr>Times New Roman</vt:lpstr>
      <vt:lpstr>Wingdings</vt:lpstr>
      <vt:lpstr>Office テーマ</vt:lpstr>
      <vt:lpstr>オープンデータ化支援研修</vt:lpstr>
      <vt:lpstr>PowerPoint プレゼンテーション</vt:lpstr>
      <vt:lpstr>1.1 オープンデータの定義</vt:lpstr>
      <vt:lpstr>1.1 オープンデータの定義</vt:lpstr>
      <vt:lpstr>1.1 オープンデータの定義</vt:lpstr>
      <vt:lpstr>1.1 オープンデータの定義</vt:lpstr>
      <vt:lpstr>1.2 オープンデータの背景</vt:lpstr>
      <vt:lpstr>1.2 オープンデータの背景</vt:lpstr>
      <vt:lpstr>1.2 オープンデータの背景</vt:lpstr>
      <vt:lpstr>PowerPoint プレゼンテーション</vt:lpstr>
      <vt:lpstr>2.1 オープンデータの意義</vt:lpstr>
      <vt:lpstr>2.2 地域課題の解決の有効な手段としてのオープンデータ</vt:lpstr>
      <vt:lpstr>2.2 地域課題の解決の有効な手段としてのオープンデータ</vt:lpstr>
      <vt:lpstr>2.2 地域課題の解決の有効な手段としてのオープンデータ</vt:lpstr>
      <vt:lpstr>PowerPoint プレゼンテーション</vt:lpstr>
      <vt:lpstr>PowerPoint プレゼンテーション</vt:lpstr>
      <vt:lpstr>2.4 オープンデータによる官民協働の促進</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2018-11-16T23:18:56Z</dcterms:created>
  <dcterms:modified xsi:type="dcterms:W3CDTF">2019-06-26T09:22:37Z</dcterms:modified>
</cp:coreProperties>
</file>