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72" r:id="rId1"/>
  </p:sldMasterIdLst>
  <p:notesMasterIdLst>
    <p:notesMasterId r:id="rId32"/>
  </p:notesMasterIdLst>
  <p:handoutMasterIdLst>
    <p:handoutMasterId r:id="rId33"/>
  </p:handoutMasterIdLst>
  <p:sldIdLst>
    <p:sldId id="271" r:id="rId2"/>
    <p:sldId id="284" r:id="rId3"/>
    <p:sldId id="339" r:id="rId4"/>
    <p:sldId id="341" r:id="rId5"/>
    <p:sldId id="343" r:id="rId6"/>
    <p:sldId id="344" r:id="rId7"/>
    <p:sldId id="338" r:id="rId8"/>
    <p:sldId id="342" r:id="rId9"/>
    <p:sldId id="310" r:id="rId10"/>
    <p:sldId id="359" r:id="rId11"/>
    <p:sldId id="360" r:id="rId12"/>
    <p:sldId id="364" r:id="rId13"/>
    <p:sldId id="362" r:id="rId14"/>
    <p:sldId id="363" r:id="rId15"/>
    <p:sldId id="365" r:id="rId16"/>
    <p:sldId id="345" r:id="rId17"/>
    <p:sldId id="349" r:id="rId18"/>
    <p:sldId id="348" r:id="rId19"/>
    <p:sldId id="369" r:id="rId20"/>
    <p:sldId id="370" r:id="rId21"/>
    <p:sldId id="371" r:id="rId22"/>
    <p:sldId id="373" r:id="rId23"/>
    <p:sldId id="368" r:id="rId24"/>
    <p:sldId id="367" r:id="rId25"/>
    <p:sldId id="350" r:id="rId26"/>
    <p:sldId id="372" r:id="rId27"/>
    <p:sldId id="351" r:id="rId28"/>
    <p:sldId id="353" r:id="rId29"/>
    <p:sldId id="358" r:id="rId30"/>
    <p:sldId id="374" r:id="rId31"/>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3399"/>
    <a:srgbClr val="C0C0C0"/>
    <a:srgbClr val="000000"/>
    <a:srgbClr val="FF00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6391" autoAdjust="0"/>
  </p:normalViewPr>
  <p:slideViewPr>
    <p:cSldViewPr snapToGrid="0">
      <p:cViewPr varScale="1">
        <p:scale>
          <a:sx n="111" d="100"/>
          <a:sy n="111" d="100"/>
        </p:scale>
        <p:origin x="1806"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1" d="100"/>
          <a:sy n="81" d="100"/>
        </p:scale>
        <p:origin x="399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565" cy="493868"/>
          </a:xfrm>
          <a:prstGeom prst="rect">
            <a:avLst/>
          </a:prstGeom>
        </p:spPr>
        <p:txBody>
          <a:bodyPr vert="horz" lIns="90763" tIns="45382" rIns="90763" bIns="4538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626" y="0"/>
            <a:ext cx="2919565" cy="493868"/>
          </a:xfrm>
          <a:prstGeom prst="rect">
            <a:avLst/>
          </a:prstGeom>
        </p:spPr>
        <p:txBody>
          <a:bodyPr vert="horz" lIns="90763" tIns="45382" rIns="90763" bIns="45382" rtlCol="0"/>
          <a:lstStyle>
            <a:lvl1pPr algn="r">
              <a:defRPr sz="1200"/>
            </a:lvl1pPr>
          </a:lstStyle>
          <a:p>
            <a:fld id="{3B192260-59A4-44B8-8DD9-29CC0388946F}" type="datetimeFigureOut">
              <a:rPr kumimoji="1" lang="ja-JP" altLang="en-US" smtClean="0"/>
              <a:t>2019/7/9</a:t>
            </a:fld>
            <a:endParaRPr kumimoji="1" lang="ja-JP" altLang="en-US"/>
          </a:p>
        </p:txBody>
      </p:sp>
      <p:sp>
        <p:nvSpPr>
          <p:cNvPr id="4" name="フッター プレースホルダー 3"/>
          <p:cNvSpPr>
            <a:spLocks noGrp="1"/>
          </p:cNvSpPr>
          <p:nvPr>
            <p:ph type="ftr" sz="quarter" idx="2"/>
          </p:nvPr>
        </p:nvSpPr>
        <p:spPr>
          <a:xfrm>
            <a:off x="0" y="9372445"/>
            <a:ext cx="2919565" cy="493868"/>
          </a:xfrm>
          <a:prstGeom prst="rect">
            <a:avLst/>
          </a:prstGeom>
        </p:spPr>
        <p:txBody>
          <a:bodyPr vert="horz" lIns="90763" tIns="45382" rIns="90763" bIns="4538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626" y="9372445"/>
            <a:ext cx="2919565" cy="493868"/>
          </a:xfrm>
          <a:prstGeom prst="rect">
            <a:avLst/>
          </a:prstGeom>
        </p:spPr>
        <p:txBody>
          <a:bodyPr vert="horz" lIns="90763" tIns="45382" rIns="90763" bIns="45382" rtlCol="0" anchor="b"/>
          <a:lstStyle>
            <a:lvl1pPr algn="r">
              <a:defRPr sz="1200"/>
            </a:lvl1pPr>
          </a:lstStyle>
          <a:p>
            <a:fld id="{ABC9DAEA-0296-437A-BC6F-722007BC75B0}" type="slidenum">
              <a:rPr kumimoji="1" lang="ja-JP" altLang="en-US" smtClean="0"/>
              <a:t>‹#›</a:t>
            </a:fld>
            <a:endParaRPr kumimoji="1" lang="ja-JP" altLang="en-US"/>
          </a:p>
        </p:txBody>
      </p:sp>
    </p:spTree>
    <p:extLst>
      <p:ext uri="{BB962C8B-B14F-4D97-AF65-F5344CB8AC3E}">
        <p14:creationId xmlns:p14="http://schemas.microsoft.com/office/powerpoint/2010/main" val="2988402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02" tIns="45701" rIns="91402" bIns="4570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02" tIns="45701" rIns="91402" bIns="45701" rtlCol="0"/>
          <a:lstStyle>
            <a:lvl1pPr algn="r">
              <a:defRPr sz="1200"/>
            </a:lvl1pPr>
          </a:lstStyle>
          <a:p>
            <a:fld id="{C647718F-3003-4E81-B07F-836CF83144E1}" type="datetimeFigureOut">
              <a:rPr kumimoji="1" lang="ja-JP" altLang="en-US" smtClean="0"/>
              <a:t>2019/7/9</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02" tIns="45701" rIns="91402" bIns="45701" rtlCol="0" anchor="ctr"/>
          <a:lstStyle/>
          <a:p>
            <a:endParaRPr lang="ja-JP" altLang="en-US"/>
          </a:p>
        </p:txBody>
      </p:sp>
      <p:sp>
        <p:nvSpPr>
          <p:cNvPr id="5" name="ノート プレースホルダー 4"/>
          <p:cNvSpPr>
            <a:spLocks noGrp="1"/>
          </p:cNvSpPr>
          <p:nvPr>
            <p:ph type="body" sz="quarter" idx="3"/>
          </p:nvPr>
        </p:nvSpPr>
        <p:spPr>
          <a:xfrm>
            <a:off x="673577" y="4748165"/>
            <a:ext cx="5388610" cy="3884861"/>
          </a:xfrm>
          <a:prstGeom prst="rect">
            <a:avLst/>
          </a:prstGeom>
        </p:spPr>
        <p:txBody>
          <a:bodyPr vert="horz" lIns="91402" tIns="45701" rIns="91402" bIns="4570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7"/>
            <a:ext cx="2918831" cy="495028"/>
          </a:xfrm>
          <a:prstGeom prst="rect">
            <a:avLst/>
          </a:prstGeom>
        </p:spPr>
        <p:txBody>
          <a:bodyPr vert="horz" lIns="91402" tIns="45701" rIns="91402" bIns="4570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7"/>
            <a:ext cx="2918831" cy="495028"/>
          </a:xfrm>
          <a:prstGeom prst="rect">
            <a:avLst/>
          </a:prstGeom>
        </p:spPr>
        <p:txBody>
          <a:bodyPr vert="horz" lIns="91402" tIns="45701" rIns="91402" bIns="45701" rtlCol="0" anchor="b"/>
          <a:lstStyle>
            <a:lvl1pPr algn="r">
              <a:defRPr sz="1200"/>
            </a:lvl1pPr>
          </a:lstStyle>
          <a:p>
            <a:fld id="{F441D95F-16A1-4421-86D3-BD7E0DA14074}" type="slidenum">
              <a:rPr kumimoji="1" lang="ja-JP" altLang="en-US" smtClean="0"/>
              <a:t>‹#›</a:t>
            </a:fld>
            <a:endParaRPr kumimoji="1" lang="ja-JP" altLang="en-US"/>
          </a:p>
        </p:txBody>
      </p:sp>
    </p:spTree>
    <p:extLst>
      <p:ext uri="{BB962C8B-B14F-4D97-AF65-F5344CB8AC3E}">
        <p14:creationId xmlns:p14="http://schemas.microsoft.com/office/powerpoint/2010/main" val="90660742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a:t>
            </a:fld>
            <a:endParaRPr kumimoji="1" lang="ja-JP" altLang="en-US"/>
          </a:p>
        </p:txBody>
      </p:sp>
    </p:spTree>
    <p:extLst>
      <p:ext uri="{BB962C8B-B14F-4D97-AF65-F5344CB8AC3E}">
        <p14:creationId xmlns:p14="http://schemas.microsoft.com/office/powerpoint/2010/main" val="332875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2</a:t>
            </a:fld>
            <a:endParaRPr kumimoji="1" lang="ja-JP" altLang="en-US"/>
          </a:p>
        </p:txBody>
      </p:sp>
    </p:spTree>
    <p:extLst>
      <p:ext uri="{BB962C8B-B14F-4D97-AF65-F5344CB8AC3E}">
        <p14:creationId xmlns:p14="http://schemas.microsoft.com/office/powerpoint/2010/main" val="1262605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8</a:t>
            </a:fld>
            <a:endParaRPr kumimoji="1" lang="ja-JP" altLang="en-US"/>
          </a:p>
        </p:txBody>
      </p:sp>
    </p:spTree>
    <p:extLst>
      <p:ext uri="{BB962C8B-B14F-4D97-AF65-F5344CB8AC3E}">
        <p14:creationId xmlns:p14="http://schemas.microsoft.com/office/powerpoint/2010/main" val="3871084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15</a:t>
            </a:fld>
            <a:endParaRPr kumimoji="1" lang="ja-JP" altLang="en-US"/>
          </a:p>
        </p:txBody>
      </p:sp>
    </p:spTree>
    <p:extLst>
      <p:ext uri="{BB962C8B-B14F-4D97-AF65-F5344CB8AC3E}">
        <p14:creationId xmlns:p14="http://schemas.microsoft.com/office/powerpoint/2010/main" val="3976857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18</a:t>
            </a:fld>
            <a:endParaRPr kumimoji="1" lang="ja-JP" altLang="en-US"/>
          </a:p>
        </p:txBody>
      </p:sp>
    </p:spTree>
    <p:extLst>
      <p:ext uri="{BB962C8B-B14F-4D97-AF65-F5344CB8AC3E}">
        <p14:creationId xmlns:p14="http://schemas.microsoft.com/office/powerpoint/2010/main" val="1770970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25</a:t>
            </a:fld>
            <a:endParaRPr kumimoji="1" lang="ja-JP" altLang="en-US"/>
          </a:p>
        </p:txBody>
      </p:sp>
    </p:spTree>
    <p:extLst>
      <p:ext uri="{BB962C8B-B14F-4D97-AF65-F5344CB8AC3E}">
        <p14:creationId xmlns:p14="http://schemas.microsoft.com/office/powerpoint/2010/main" val="4073438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41D95F-16A1-4421-86D3-BD7E0DA14074}" type="slidenum">
              <a:rPr kumimoji="1" lang="ja-JP" altLang="en-US" smtClean="0"/>
              <a:t>26</a:t>
            </a:fld>
            <a:endParaRPr kumimoji="1" lang="ja-JP" altLang="en-US"/>
          </a:p>
        </p:txBody>
      </p:sp>
    </p:spTree>
    <p:extLst>
      <p:ext uri="{BB962C8B-B14F-4D97-AF65-F5344CB8AC3E}">
        <p14:creationId xmlns:p14="http://schemas.microsoft.com/office/powerpoint/2010/main" val="2768949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E2D7830-ED14-4B39-B93A-4168F4DD216B}" type="datetime1">
              <a:rPr kumimoji="1" lang="ja-JP" altLang="en-US" smtClean="0"/>
              <a:t>2019/7/9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388943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0DE5ACA-4312-4BE1-9EF7-6B8B94951C53}" type="datetime1">
              <a:rPr kumimoji="1" lang="ja-JP" altLang="en-US" smtClean="0"/>
              <a:t>2019/7/9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218385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F3BB24-7370-41A6-A9A0-1DDC7BF593B7}" type="datetime1">
              <a:rPr kumimoji="1" lang="ja-JP" altLang="en-US" smtClean="0"/>
              <a:t>2019/7/9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2898940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B2BE3C3-40EE-4D36-BFAE-C0350E35ECFF}" type="datetime1">
              <a:rPr kumimoji="1" lang="ja-JP" altLang="en-US" smtClean="0"/>
              <a:t>2019/7/9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p:spPr>
        <p:txBody>
          <a:bodyPr/>
          <a:lstStyle>
            <a:lvl1pPr>
              <a:defRPr sz="1600">
                <a:latin typeface="Meiryo UI" panose="020B0604030504040204" pitchFamily="50" charset="-128"/>
                <a:ea typeface="Meiryo UI" panose="020B0604030504040204" pitchFamily="50" charset="-128"/>
              </a:defRPr>
            </a:lvl1pPr>
          </a:lstStyle>
          <a:p>
            <a:fld id="{A4063A0E-3B31-4370-A13B-4E9ADFFBBB96}" type="slidenum">
              <a:rPr kumimoji="1" lang="ja-JP" altLang="en-US" smtClean="0"/>
              <a:pPr/>
              <a:t>‹#›</a:t>
            </a:fld>
            <a:endParaRPr kumimoji="1" lang="ja-JP" altLang="en-US"/>
          </a:p>
        </p:txBody>
      </p:sp>
    </p:spTree>
    <p:extLst>
      <p:ext uri="{BB962C8B-B14F-4D97-AF65-F5344CB8AC3E}">
        <p14:creationId xmlns:p14="http://schemas.microsoft.com/office/powerpoint/2010/main" val="27023825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0ADCC19-4A01-467D-9491-3D0B8206F253}" type="datetime1">
              <a:rPr kumimoji="1" lang="ja-JP" altLang="en-US" smtClean="0"/>
              <a:t>2019/7/9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2153131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65A0AB9-3882-413A-8938-46607FDD0CB3}" type="datetime1">
              <a:rPr kumimoji="1" lang="ja-JP" altLang="en-US" smtClean="0"/>
              <a:t>2019/7/9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3780255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72946C9-7389-4E89-A105-82F6B9515835}" type="datetime1">
              <a:rPr kumimoji="1" lang="ja-JP" altLang="en-US" smtClean="0"/>
              <a:t>2019/7/9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33972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23C9A90-9B6E-4BB9-ABA4-9BCEE3DE7FED}" type="datetime1">
              <a:rPr kumimoji="1" lang="ja-JP" altLang="en-US" smtClean="0"/>
              <a:t>2019/7/9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4203425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43A53-5DC9-4368-A39B-07ACCE8D6CFE}" type="datetime1">
              <a:rPr kumimoji="1" lang="ja-JP" altLang="en-US" smtClean="0"/>
              <a:t>2019/7/9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718354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8E9379-4287-4C0A-81E3-81F1A0875B14}" type="datetime1">
              <a:rPr kumimoji="1" lang="ja-JP" altLang="en-US" smtClean="0"/>
              <a:t>2019/7/9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648625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FA56C0C6-7F15-4E3D-A0E9-0C74FBF60F4E}" type="datetime1">
              <a:rPr kumimoji="1" lang="ja-JP" altLang="en-US" smtClean="0"/>
              <a:t>2019/7/9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76453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F3EF23-C464-4567-B329-52146D934A18}" type="datetime1">
              <a:rPr kumimoji="1" lang="ja-JP" altLang="en-US" smtClean="0"/>
              <a:t>2019/7/9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3A0E-3B31-4370-A13B-4E9ADFFBBB96}" type="slidenum">
              <a:rPr kumimoji="1" lang="ja-JP" altLang="en-US" smtClean="0"/>
              <a:t>‹#›</a:t>
            </a:fld>
            <a:endParaRPr kumimoji="1" lang="ja-JP" altLang="en-US"/>
          </a:p>
        </p:txBody>
      </p:sp>
    </p:spTree>
    <p:extLst>
      <p:ext uri="{BB962C8B-B14F-4D97-AF65-F5344CB8AC3E}">
        <p14:creationId xmlns:p14="http://schemas.microsoft.com/office/powerpoint/2010/main" val="17317264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4" descr="shimane_logo1806.pdf - Adobe Acrobat Reader DC"/>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7010713" y="68302"/>
            <a:ext cx="2133287" cy="511990"/>
          </a:xfrm>
          <a:prstGeom prst="rect">
            <a:avLst/>
          </a:prstGeom>
        </p:spPr>
      </p:pic>
      <p:sp>
        <p:nvSpPr>
          <p:cNvPr id="7" name="タイトル 1"/>
          <p:cNvSpPr txBox="1">
            <a:spLocks/>
          </p:cNvSpPr>
          <p:nvPr/>
        </p:nvSpPr>
        <p:spPr>
          <a:xfrm>
            <a:off x="8789" y="1485900"/>
            <a:ext cx="9144000" cy="22143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lnSpc>
                <a:spcPct val="100000"/>
              </a:lnSpc>
              <a:spcBef>
                <a:spcPts val="600"/>
              </a:spcBef>
            </a:pPr>
            <a:r>
              <a:rPr lang="ja-JP" altLang="en-US" sz="40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島根県のオープンデータの取組み</a:t>
            </a:r>
            <a:endParaRPr lang="en-US" altLang="ja-JP" sz="40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8" name="正方形/長方形 7"/>
          <p:cNvSpPr/>
          <p:nvPr/>
        </p:nvSpPr>
        <p:spPr>
          <a:xfrm>
            <a:off x="2517175" y="4319734"/>
            <a:ext cx="4493538" cy="1508105"/>
          </a:xfrm>
          <a:prstGeom prst="rect">
            <a:avLst/>
          </a:prstGeom>
        </p:spPr>
        <p:txBody>
          <a:bodyPr wrap="none">
            <a:spAutoFit/>
          </a:bodyPr>
          <a:lstStyle/>
          <a:p>
            <a:pPr algn="ctr">
              <a:spcBef>
                <a:spcPts val="600"/>
              </a:spcBef>
              <a:spcAft>
                <a:spcPts val="600"/>
              </a:spcAft>
            </a:pPr>
            <a:endParaRPr lang="en-US" altLang="ja-JP" sz="2400" dirty="0" smtClean="0">
              <a:latin typeface="メイリオ" panose="020B0604030504040204" pitchFamily="50" charset="-128"/>
              <a:ea typeface="メイリオ" panose="020B0604030504040204" pitchFamily="50" charset="-128"/>
            </a:endParaRPr>
          </a:p>
          <a:p>
            <a:pPr algn="ctr">
              <a:spcBef>
                <a:spcPts val="600"/>
              </a:spcBef>
              <a:spcAft>
                <a:spcPts val="600"/>
              </a:spcAft>
            </a:pPr>
            <a:r>
              <a:rPr lang="ja-JP" altLang="en-US" sz="2400" dirty="0" smtClean="0">
                <a:latin typeface="メイリオ" panose="020B0604030504040204" pitchFamily="50" charset="-128"/>
                <a:ea typeface="メイリオ" panose="020B0604030504040204" pitchFamily="50" charset="-128"/>
              </a:rPr>
              <a:t>令和元年７月１０日（水）</a:t>
            </a:r>
            <a:endParaRPr lang="en-US" altLang="ja-JP" sz="2400" dirty="0" smtClean="0">
              <a:latin typeface="メイリオ" panose="020B0604030504040204" pitchFamily="50" charset="-128"/>
              <a:ea typeface="メイリオ" panose="020B0604030504040204" pitchFamily="50" charset="-128"/>
            </a:endParaRPr>
          </a:p>
          <a:p>
            <a:pPr algn="ctr">
              <a:spcBef>
                <a:spcPts val="600"/>
              </a:spcBef>
              <a:spcAft>
                <a:spcPts val="600"/>
              </a:spcAft>
            </a:pPr>
            <a:r>
              <a:rPr lang="ja-JP" altLang="en-US" sz="2400" dirty="0" smtClean="0">
                <a:latin typeface="メイリオ" panose="020B0604030504040204" pitchFamily="50" charset="-128"/>
                <a:ea typeface="メイリオ" panose="020B0604030504040204" pitchFamily="50" charset="-128"/>
              </a:rPr>
              <a:t>島根県 地域振興部 情報政策課</a:t>
            </a:r>
            <a:endParaRPr lang="ja-JP" altLang="en-US" sz="2400" dirty="0"/>
          </a:p>
        </p:txBody>
      </p:sp>
      <p:sp>
        <p:nvSpPr>
          <p:cNvPr id="2" name="正方形/長方形 1"/>
          <p:cNvSpPr/>
          <p:nvPr/>
        </p:nvSpPr>
        <p:spPr>
          <a:xfrm>
            <a:off x="0" y="3136473"/>
            <a:ext cx="9143999" cy="461665"/>
          </a:xfrm>
          <a:prstGeom prst="rect">
            <a:avLst/>
          </a:prstGeom>
        </p:spPr>
        <p:txBody>
          <a:bodyPr wrap="square">
            <a:spAutoFit/>
          </a:bodyPr>
          <a:lstStyle/>
          <a:p>
            <a:pPr algn="ctr">
              <a:spcBef>
                <a:spcPts val="600"/>
              </a:spcBef>
              <a:spcAft>
                <a:spcPts val="600"/>
              </a:spcAft>
            </a:pP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総務省 オープンデータ化支援研修</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雲南市 </a:t>
            </a:r>
            <a:r>
              <a:rPr lang="en-US" altLang="ja-JP" sz="2400" dirty="0" smtClean="0">
                <a:latin typeface="メイリオ" panose="020B0604030504040204" pitchFamily="50" charset="-128"/>
                <a:ea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endParaRPr>
          </a:p>
        </p:txBody>
      </p:sp>
      <p:pic>
        <p:nvPicPr>
          <p:cNvPr id="11" name="Picture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3461" y="6112202"/>
            <a:ext cx="1428750" cy="495301"/>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1799850" y="6129019"/>
            <a:ext cx="7102612" cy="461665"/>
          </a:xfrm>
          <a:prstGeom prst="rect">
            <a:avLst/>
          </a:prstGeom>
          <a:ln>
            <a:solidFill>
              <a:schemeClr val="tx1"/>
            </a:solidFill>
            <a:prstDash val="dash"/>
          </a:ln>
        </p:spPr>
        <p:txBody>
          <a:bodyPr wrap="square">
            <a:spAutoFit/>
          </a:bodyPr>
          <a:lstStyle/>
          <a:p>
            <a:r>
              <a:rPr lang="ja-JP" altLang="en-US" sz="1200" dirty="0">
                <a:latin typeface="メイリオ" panose="020B0604030504040204" pitchFamily="50" charset="-128"/>
                <a:ea typeface="メイリオ" panose="020B0604030504040204" pitchFamily="50" charset="-128"/>
              </a:rPr>
              <a:t>本書は、クリエイティブ・コモンズ 表示</a:t>
            </a:r>
            <a:r>
              <a:rPr lang="en-US" altLang="ja-JP" sz="1200" dirty="0">
                <a:latin typeface="メイリオ" panose="020B0604030504040204" pitchFamily="50" charset="-128"/>
                <a:ea typeface="メイリオ" panose="020B0604030504040204" pitchFamily="50" charset="-128"/>
              </a:rPr>
              <a:t>4.0 </a:t>
            </a:r>
            <a:r>
              <a:rPr lang="ja-JP" altLang="en-US" sz="1200" dirty="0">
                <a:latin typeface="メイリオ" panose="020B0604030504040204" pitchFamily="50" charset="-128"/>
                <a:ea typeface="メイリオ" panose="020B0604030504040204" pitchFamily="50" charset="-128"/>
              </a:rPr>
              <a:t>国際 </a:t>
            </a:r>
            <a:r>
              <a:rPr lang="en-US" altLang="ja-JP" sz="1200" dirty="0">
                <a:latin typeface="メイリオ" panose="020B0604030504040204" pitchFamily="50" charset="-128"/>
                <a:ea typeface="メイリオ" panose="020B0604030504040204" pitchFamily="50" charset="-128"/>
              </a:rPr>
              <a:t>(CC BY 4.0) </a:t>
            </a:r>
            <a:r>
              <a:rPr lang="ja-JP" altLang="en-US" sz="1200" dirty="0">
                <a:latin typeface="メイリオ" panose="020B0604030504040204" pitchFamily="50" charset="-128"/>
                <a:ea typeface="メイリオ" panose="020B0604030504040204" pitchFamily="50" charset="-128"/>
              </a:rPr>
              <a:t>にしたがって利用いただけます。</a:t>
            </a:r>
          </a:p>
          <a:p>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(http://creativecommons.org/licenses/by/4.0/legalcode.ja)</a:t>
            </a:r>
          </a:p>
        </p:txBody>
      </p:sp>
    </p:spTree>
    <p:extLst>
      <p:ext uri="{BB962C8B-B14F-4D97-AF65-F5344CB8AC3E}">
        <p14:creationId xmlns:p14="http://schemas.microsoft.com/office/powerpoint/2010/main" val="8798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4652"/>
            <a:ext cx="5109091"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計画に記載すべき内容</a:t>
            </a:r>
            <a:r>
              <a:rPr lang="ja-JP" altLang="en-US" sz="2000" dirty="0" smtClean="0">
                <a:ea typeface="Meiryo UI" panose="020B0604030504040204" pitchFamily="50" charset="-128"/>
                <a:cs typeface="Times New Roman" panose="02020603050405020304" pitchFamily="18" charset="0"/>
              </a:rPr>
              <a:t>　</a:t>
            </a:r>
            <a:r>
              <a:rPr lang="en-US" altLang="ja-JP" sz="2000" dirty="0" smtClean="0">
                <a:ea typeface="Meiryo UI" panose="020B0604030504040204" pitchFamily="50" charset="-128"/>
                <a:cs typeface="Times New Roman" panose="02020603050405020304" pitchFamily="18" charset="0"/>
              </a:rPr>
              <a:t>※</a:t>
            </a:r>
            <a:r>
              <a:rPr lang="ja-JP" altLang="en-US" sz="2000" dirty="0" smtClean="0">
                <a:ea typeface="Meiryo UI" panose="020B0604030504040204" pitchFamily="50" charset="-128"/>
                <a:cs typeface="Times New Roman" panose="02020603050405020304" pitchFamily="18" charset="0"/>
              </a:rPr>
              <a:t>再掲</a:t>
            </a:r>
            <a:endParaRPr lang="en-US" altLang="ja-JP" sz="3200"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9</a:t>
            </a:fld>
            <a:endParaRPr kumimoji="1" lang="ja-JP" altLang="en-US" sz="2000" dirty="0">
              <a:latin typeface="Meiryo UI" panose="020B0604030504040204" pitchFamily="50" charset="-128"/>
              <a:ea typeface="Meiryo UI" panose="020B0604030504040204" pitchFamily="50" charset="-128"/>
            </a:endParaRPr>
          </a:p>
        </p:txBody>
      </p:sp>
      <p:pic>
        <p:nvPicPr>
          <p:cNvPr id="7" name="図プレースホルダー 5"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81599" y="880275"/>
            <a:ext cx="7606191" cy="4266887"/>
          </a:xfrm>
          <a:prstGeom prst="rect">
            <a:avLst/>
          </a:prstGeom>
        </p:spPr>
      </p:pic>
      <p:sp>
        <p:nvSpPr>
          <p:cNvPr id="8" name="正方形/長方形 7"/>
          <p:cNvSpPr/>
          <p:nvPr/>
        </p:nvSpPr>
        <p:spPr>
          <a:xfrm>
            <a:off x="0" y="6602002"/>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「地方自治体の官民データ活用推進計画の策定状況等について」（平成</a:t>
            </a:r>
            <a:r>
              <a:rPr lang="en-US" altLang="ja-JP" sz="1050" dirty="0" smtClean="0">
                <a:latin typeface="Meiryo UI" panose="020B0604030504040204" pitchFamily="50" charset="-128"/>
                <a:ea typeface="Meiryo UI" panose="020B0604030504040204" pitchFamily="50" charset="-128"/>
              </a:rPr>
              <a:t>31</a:t>
            </a:r>
            <a:r>
              <a:rPr lang="ja-JP" altLang="en-US" sz="1050" dirty="0" smtClean="0">
                <a:latin typeface="Meiryo UI" panose="020B0604030504040204" pitchFamily="50" charset="-128"/>
                <a:ea typeface="Meiryo UI" panose="020B0604030504040204" pitchFamily="50" charset="-128"/>
              </a:rPr>
              <a:t>年４月</a:t>
            </a:r>
            <a:r>
              <a:rPr lang="en-US" altLang="ja-JP" sz="1050" dirty="0" smtClean="0">
                <a:latin typeface="Meiryo UI" panose="020B0604030504040204" pitchFamily="50" charset="-128"/>
                <a:ea typeface="Meiryo UI" panose="020B0604030504040204" pitchFamily="50" charset="-128"/>
              </a:rPr>
              <a:t>19</a:t>
            </a:r>
            <a:r>
              <a:rPr lang="ja-JP" altLang="en-US" sz="1050" dirty="0" smtClean="0">
                <a:latin typeface="Meiryo UI" panose="020B0604030504040204" pitchFamily="50" charset="-128"/>
                <a:ea typeface="Meiryo UI" panose="020B0604030504040204" pitchFamily="50" charset="-128"/>
              </a:rPr>
              <a:t>日、内閣官房ＩＴ総合戦略室）</a:t>
            </a:r>
            <a:endParaRPr lang="en-US" altLang="ja-JP" sz="1050" dirty="0" smtClean="0">
              <a:latin typeface="Meiryo UI" panose="020B0604030504040204" pitchFamily="50" charset="-128"/>
              <a:ea typeface="Meiryo UI" panose="020B0604030504040204" pitchFamily="50" charset="-128"/>
            </a:endParaRPr>
          </a:p>
        </p:txBody>
      </p:sp>
      <p:sp>
        <p:nvSpPr>
          <p:cNvPr id="5" name="正方形/長方形 4"/>
          <p:cNvSpPr/>
          <p:nvPr/>
        </p:nvSpPr>
        <p:spPr>
          <a:xfrm>
            <a:off x="0" y="5489498"/>
            <a:ext cx="9135208" cy="707886"/>
          </a:xfrm>
          <a:prstGeom prst="rect">
            <a:avLst/>
          </a:prstGeom>
        </p:spPr>
        <p:txBody>
          <a:bodyPr wrap="square">
            <a:spAutoFit/>
          </a:bodyPr>
          <a:lstStyle/>
          <a:p>
            <a:pPr>
              <a:spcBef>
                <a:spcPts val="1200"/>
              </a:spcBef>
            </a:pPr>
            <a:r>
              <a:rPr lang="en-US" altLang="ja-JP" sz="2000" dirty="0" smtClean="0">
                <a:latin typeface="Meiryo UI" panose="020B0604030504040204" pitchFamily="50" charset="-128"/>
                <a:ea typeface="Meiryo UI" panose="020B0604030504040204" pitchFamily="50" charset="-128"/>
              </a:rPr>
              <a:t>※</a:t>
            </a:r>
            <a:r>
              <a:rPr lang="ja-JP" altLang="en-US" sz="2000" dirty="0" smtClean="0">
                <a:latin typeface="Meiryo UI" panose="020B0604030504040204" pitchFamily="50" charset="-128"/>
                <a:ea typeface="Meiryo UI" panose="020B0604030504040204" pitchFamily="50" charset="-128"/>
              </a:rPr>
              <a:t>地方公共</a:t>
            </a:r>
            <a:r>
              <a:rPr lang="ja-JP" altLang="en-US" sz="2000" dirty="0">
                <a:latin typeface="Meiryo UI" panose="020B0604030504040204" pitchFamily="50" charset="-128"/>
                <a:ea typeface="Meiryo UI" panose="020B0604030504040204" pitchFamily="50" charset="-128"/>
              </a:rPr>
              <a:t>団体</a:t>
            </a:r>
            <a:r>
              <a:rPr lang="ja-JP" altLang="en-US" sz="2000" dirty="0" smtClean="0">
                <a:latin typeface="Meiryo UI" panose="020B0604030504040204" pitchFamily="50" charset="-128"/>
                <a:ea typeface="Meiryo UI" panose="020B0604030504040204" pitchFamily="50" charset="-128"/>
              </a:rPr>
              <a:t>が地域の実情</a:t>
            </a:r>
            <a:r>
              <a:rPr lang="ja-JP" altLang="en-US" sz="2000" dirty="0">
                <a:latin typeface="Meiryo UI" panose="020B0604030504040204" pitchFamily="50" charset="-128"/>
                <a:ea typeface="Meiryo UI" panose="020B0604030504040204" pitchFamily="50" charset="-128"/>
              </a:rPr>
              <a:t>に応じて</a:t>
            </a:r>
            <a:r>
              <a:rPr lang="ja-JP" altLang="en-US" sz="2000" dirty="0" smtClean="0">
                <a:latin typeface="Meiryo UI" panose="020B0604030504040204" pitchFamily="50" charset="-128"/>
                <a:ea typeface="Meiryo UI" panose="020B0604030504040204" pitchFamily="50" charset="-128"/>
              </a:rPr>
              <a:t>取組む</a:t>
            </a:r>
            <a:r>
              <a:rPr lang="ja-JP" altLang="en-US" sz="2000" dirty="0">
                <a:latin typeface="Meiryo UI" panose="020B0604030504040204" pitchFamily="50" charset="-128"/>
                <a:ea typeface="Meiryo UI" panose="020B0604030504040204" pitchFamily="50" charset="-128"/>
              </a:rPr>
              <a:t>施策を検討し、実行までの計画を記載</a:t>
            </a:r>
            <a:r>
              <a:rPr lang="ja-JP" altLang="en-US" sz="2000" dirty="0" smtClean="0">
                <a:latin typeface="Meiryo UI" panose="020B0604030504040204" pitchFamily="50" charset="-128"/>
                <a:ea typeface="Meiryo UI" panose="020B0604030504040204" pitchFamily="50" charset="-128"/>
              </a:rPr>
              <a:t>。</a:t>
            </a:r>
            <a:r>
              <a:rPr lang="en-US" altLang="ja-JP" sz="2000" dirty="0" smtClean="0">
                <a:latin typeface="Meiryo UI" panose="020B0604030504040204" pitchFamily="50" charset="-128"/>
                <a:ea typeface="Meiryo UI" panose="020B0604030504040204" pitchFamily="50" charset="-128"/>
              </a:rPr>
              <a:t/>
            </a:r>
            <a:br>
              <a:rPr lang="en-US" altLang="ja-JP" sz="2000" dirty="0" smtClean="0">
                <a:latin typeface="Meiryo UI" panose="020B0604030504040204" pitchFamily="50" charset="-128"/>
                <a:ea typeface="Meiryo UI" panose="020B0604030504040204" pitchFamily="50" charset="-128"/>
              </a:rPr>
            </a:br>
            <a:r>
              <a:rPr lang="ja-JP" altLang="en-US" sz="2000" dirty="0" smtClean="0">
                <a:latin typeface="Meiryo UI" panose="020B0604030504040204" pitchFamily="50" charset="-128"/>
                <a:ea typeface="Meiryo UI" panose="020B0604030504040204" pitchFamily="50" charset="-128"/>
              </a:rPr>
              <a:t>　 ただし、地方公共団体の実情</a:t>
            </a:r>
            <a:r>
              <a:rPr lang="ja-JP" altLang="en-US" sz="2000" dirty="0">
                <a:latin typeface="Meiryo UI" panose="020B0604030504040204" pitchFamily="50" charset="-128"/>
                <a:ea typeface="Meiryo UI" panose="020B0604030504040204" pitchFamily="50" charset="-128"/>
              </a:rPr>
              <a:t>に応じたスモールスタートを</a:t>
            </a:r>
            <a:r>
              <a:rPr lang="ja-JP" altLang="en-US" sz="2000" dirty="0" smtClean="0">
                <a:latin typeface="Meiryo UI" panose="020B0604030504040204" pitchFamily="50" charset="-128"/>
                <a:ea typeface="Meiryo UI" panose="020B0604030504040204" pitchFamily="50" charset="-128"/>
              </a:rPr>
              <a:t>推奨。</a:t>
            </a:r>
            <a:endParaRPr lang="ja-JP" altLang="en-US" sz="2000" dirty="0">
              <a:latin typeface="Meiryo UI" panose="020B0604030504040204" pitchFamily="50" charset="-128"/>
              <a:ea typeface="Meiryo UI" panose="020B0604030504040204" pitchFamily="50" charset="-128"/>
            </a:endParaRPr>
          </a:p>
        </p:txBody>
      </p:sp>
      <p:sp>
        <p:nvSpPr>
          <p:cNvPr id="9" name="正方形/長方形 8"/>
          <p:cNvSpPr/>
          <p:nvPr/>
        </p:nvSpPr>
        <p:spPr>
          <a:xfrm>
            <a:off x="526211" y="3623093"/>
            <a:ext cx="4433978" cy="828137"/>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87729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8294258"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取組意義、目指す姿　“官民データ利活用社会”</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10</a:t>
            </a:fld>
            <a:endParaRPr kumimoji="1" lang="ja-JP" altLang="en-US" sz="2000" dirty="0">
              <a:latin typeface="Meiryo UI" panose="020B0604030504040204" pitchFamily="50" charset="-128"/>
              <a:ea typeface="Meiryo UI" panose="020B0604030504040204" pitchFamily="50" charset="-128"/>
            </a:endParaRPr>
          </a:p>
        </p:txBody>
      </p:sp>
      <p:sp>
        <p:nvSpPr>
          <p:cNvPr id="10" name="正方形/長方形 9"/>
          <p:cNvSpPr/>
          <p:nvPr/>
        </p:nvSpPr>
        <p:spPr>
          <a:xfrm>
            <a:off x="43962" y="699820"/>
            <a:ext cx="9020909" cy="954107"/>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モバイル端末で利用できるアプリケーションを通じた情報提供（例：</a:t>
            </a:r>
            <a:r>
              <a:rPr lang="en-US" altLang="ja-JP" sz="2800" dirty="0" smtClean="0">
                <a:latin typeface="Meiryo UI" panose="020B0604030504040204" pitchFamily="50" charset="-128"/>
                <a:ea typeface="Meiryo UI" panose="020B0604030504040204" pitchFamily="50" charset="-128"/>
              </a:rPr>
              <a:t>Google</a:t>
            </a:r>
            <a:r>
              <a:rPr lang="ja-JP" altLang="en-US" sz="2800" dirty="0" smtClean="0">
                <a:latin typeface="Meiryo UI" panose="020B0604030504040204" pitchFamily="50" charset="-128"/>
                <a:ea typeface="Meiryo UI" panose="020B0604030504040204" pitchFamily="50" charset="-128"/>
              </a:rPr>
              <a:t>マップ、</a:t>
            </a:r>
            <a:r>
              <a:rPr lang="en-US" altLang="ja-JP" sz="2800" dirty="0" smtClean="0">
                <a:latin typeface="Meiryo UI" panose="020B0604030504040204" pitchFamily="50" charset="-128"/>
                <a:ea typeface="Meiryo UI" panose="020B0604030504040204" pitchFamily="50" charset="-128"/>
              </a:rPr>
              <a:t>Yahoo!</a:t>
            </a:r>
            <a:r>
              <a:rPr lang="ja-JP" altLang="en-US" sz="2800" dirty="0" smtClean="0">
                <a:latin typeface="Meiryo UI" panose="020B0604030504040204" pitchFamily="50" charset="-128"/>
                <a:ea typeface="Meiryo UI" panose="020B0604030504040204" pitchFamily="50" charset="-128"/>
              </a:rPr>
              <a:t>防災速報など）</a:t>
            </a:r>
            <a:endParaRPr lang="en-US" altLang="ja-JP" sz="2800" dirty="0" smtClean="0">
              <a:latin typeface="Meiryo UI" panose="020B0604030504040204" pitchFamily="50" charset="-128"/>
              <a:ea typeface="Meiryo UI" panose="020B0604030504040204" pitchFamily="50" charset="-128"/>
            </a:endParaRPr>
          </a:p>
        </p:txBody>
      </p:sp>
      <p:sp>
        <p:nvSpPr>
          <p:cNvPr id="13" name="正方形/長方形 12"/>
          <p:cNvSpPr/>
          <p:nvPr/>
        </p:nvSpPr>
        <p:spPr>
          <a:xfrm>
            <a:off x="0" y="6601689"/>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「未来技術</a:t>
            </a:r>
            <a:r>
              <a:rPr lang="en-US" altLang="ja-JP" sz="1050" dirty="0" smtClean="0">
                <a:latin typeface="Meiryo UI" panose="020B0604030504040204" pitchFamily="50" charset="-128"/>
                <a:ea typeface="Meiryo UI" panose="020B0604030504040204" pitchFamily="50" charset="-128"/>
              </a:rPr>
              <a:t>×</a:t>
            </a:r>
            <a:r>
              <a:rPr lang="ja-JP" altLang="en-US" sz="1050" dirty="0" smtClean="0">
                <a:latin typeface="Meiryo UI" panose="020B0604030504040204" pitchFamily="50" charset="-128"/>
                <a:ea typeface="Meiryo UI" panose="020B0604030504040204" pitchFamily="50" charset="-128"/>
              </a:rPr>
              <a:t>地方創生検討会 中間とりまとめ（案）～概要～」平成</a:t>
            </a:r>
            <a:r>
              <a:rPr lang="en-US" altLang="ja-JP" sz="1050" dirty="0" smtClean="0">
                <a:latin typeface="Meiryo UI" panose="020B0604030504040204" pitchFamily="50" charset="-128"/>
                <a:ea typeface="Meiryo UI" panose="020B0604030504040204" pitchFamily="50" charset="-128"/>
              </a:rPr>
              <a:t>31</a:t>
            </a:r>
            <a:r>
              <a:rPr lang="ja-JP" altLang="en-US" sz="1050" dirty="0" smtClean="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4</a:t>
            </a:r>
            <a:r>
              <a:rPr lang="ja-JP" altLang="en-US" sz="1050" dirty="0" smtClean="0">
                <a:latin typeface="Meiryo UI" panose="020B0604030504040204" pitchFamily="50" charset="-128"/>
                <a:ea typeface="Meiryo UI" panose="020B0604030504040204" pitchFamily="50" charset="-128"/>
              </a:rPr>
              <a:t>月</a:t>
            </a:r>
            <a:r>
              <a:rPr lang="en-US" altLang="ja-JP" sz="1050" dirty="0">
                <a:latin typeface="Meiryo UI" panose="020B0604030504040204" pitchFamily="50" charset="-128"/>
                <a:ea typeface="Meiryo UI" panose="020B0604030504040204" pitchFamily="50" charset="-128"/>
              </a:rPr>
              <a:t>2</a:t>
            </a:r>
            <a:r>
              <a:rPr lang="en-US" altLang="ja-JP" sz="1050" dirty="0" smtClean="0">
                <a:latin typeface="Meiryo UI" panose="020B0604030504040204" pitchFamily="50" charset="-128"/>
                <a:ea typeface="Meiryo UI" panose="020B0604030504040204" pitchFamily="50" charset="-128"/>
              </a:rPr>
              <a:t>4</a:t>
            </a:r>
            <a:r>
              <a:rPr lang="ja-JP" altLang="en-US" sz="1050" dirty="0" smtClean="0">
                <a:latin typeface="Meiryo UI" panose="020B0604030504040204" pitchFamily="50" charset="-128"/>
                <a:ea typeface="Meiryo UI" panose="020B0604030504040204" pitchFamily="50" charset="-128"/>
              </a:rPr>
              <a:t>日未来技術</a:t>
            </a:r>
            <a:r>
              <a:rPr lang="en-US" altLang="ja-JP" sz="1050" dirty="0" smtClean="0">
                <a:latin typeface="Meiryo UI" panose="020B0604030504040204" pitchFamily="50" charset="-128"/>
                <a:ea typeface="Meiryo UI" panose="020B0604030504040204" pitchFamily="50" charset="-128"/>
              </a:rPr>
              <a:t>×</a:t>
            </a:r>
            <a:r>
              <a:rPr lang="ja-JP" altLang="en-US" sz="1050" dirty="0" smtClean="0">
                <a:latin typeface="Meiryo UI" panose="020B0604030504040204" pitchFamily="50" charset="-128"/>
                <a:ea typeface="Meiryo UI" panose="020B0604030504040204" pitchFamily="50" charset="-128"/>
              </a:rPr>
              <a:t>地方創生検討会 事務局</a:t>
            </a:r>
            <a:endParaRPr lang="en-US" altLang="ja-JP" sz="1050" dirty="0" smtClean="0">
              <a:latin typeface="Meiryo UI" panose="020B0604030504040204" pitchFamily="50" charset="-128"/>
              <a:ea typeface="Meiryo UI" panose="020B0604030504040204" pitchFamily="50" charset="-128"/>
            </a:endParaRPr>
          </a:p>
        </p:txBody>
      </p:sp>
      <p:pic>
        <p:nvPicPr>
          <p:cNvPr id="9"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76076" y="1633155"/>
            <a:ext cx="6596323" cy="5011858"/>
          </a:xfrm>
          <a:prstGeom prst="rect">
            <a:avLst/>
          </a:prstGeom>
        </p:spPr>
      </p:pic>
    </p:spTree>
    <p:extLst>
      <p:ext uri="{BB962C8B-B14F-4D97-AF65-F5344CB8AC3E}">
        <p14:creationId xmlns:p14="http://schemas.microsoft.com/office/powerpoint/2010/main" val="4009086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3276859"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オープンデータとは</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11</a:t>
            </a:fld>
            <a:endParaRPr kumimoji="1" lang="ja-JP" altLang="en-US" sz="2000" dirty="0">
              <a:latin typeface="Meiryo UI" panose="020B0604030504040204" pitchFamily="50" charset="-128"/>
              <a:ea typeface="Meiryo UI" panose="020B0604030504040204" pitchFamily="50" charset="-128"/>
            </a:endParaRPr>
          </a:p>
        </p:txBody>
      </p:sp>
      <p:sp>
        <p:nvSpPr>
          <p:cNvPr id="10" name="正方形/長方形 9"/>
          <p:cNvSpPr/>
          <p:nvPr/>
        </p:nvSpPr>
        <p:spPr>
          <a:xfrm>
            <a:off x="43962" y="699820"/>
            <a:ext cx="9020909" cy="2123658"/>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n"/>
            </a:pPr>
            <a:r>
              <a:rPr lang="ja-JP" altLang="en-US" sz="2800" dirty="0">
                <a:latin typeface="Meiryo UI" panose="020B0604030504040204" pitchFamily="50" charset="-128"/>
                <a:ea typeface="Meiryo UI" panose="020B0604030504040204" pitchFamily="50" charset="-128"/>
              </a:rPr>
              <a:t>　「行政」が保有する、営利・非営利を問わず、誰でも無償で利用・加工が許される</a:t>
            </a:r>
            <a:r>
              <a:rPr lang="ja-JP" altLang="en-US" sz="2800" dirty="0" smtClean="0">
                <a:latin typeface="Meiryo UI" panose="020B0604030504040204" pitchFamily="50" charset="-128"/>
                <a:ea typeface="Meiryo UI" panose="020B0604030504040204" pitchFamily="50" charset="-128"/>
              </a:rPr>
              <a:t>データ（二次利用可）</a:t>
            </a:r>
            <a:endParaRPr lang="ja-JP" altLang="en-US" sz="2800" dirty="0">
              <a:latin typeface="Meiryo UI" panose="020B0604030504040204" pitchFamily="50" charset="-128"/>
              <a:ea typeface="Meiryo UI" panose="020B0604030504040204" pitchFamily="50" charset="-128"/>
            </a:endParaRPr>
          </a:p>
          <a:p>
            <a:pPr marL="457200" indent="-457200">
              <a:spcBef>
                <a:spcPts val="600"/>
              </a:spcBef>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自治体が保有するすべてのデータが対象</a:t>
            </a:r>
            <a:endParaRPr lang="en-US" altLang="ja-JP" sz="2800" dirty="0" smtClean="0">
              <a:latin typeface="Meiryo UI" panose="020B0604030504040204" pitchFamily="50" charset="-128"/>
              <a:ea typeface="Meiryo UI" panose="020B0604030504040204" pitchFamily="50" charset="-128"/>
            </a:endParaRPr>
          </a:p>
          <a:p>
            <a:pPr marL="457200" indent="-457200">
              <a:spcBef>
                <a:spcPts val="600"/>
              </a:spcBef>
              <a:spcAft>
                <a:spcPts val="6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p:txBody>
      </p:sp>
      <p:pic>
        <p:nvPicPr>
          <p:cNvPr id="12" name="図プレースホルダー 4" descr="Program Manag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96164" y="2440259"/>
            <a:ext cx="6670886" cy="4224626"/>
          </a:xfrm>
          <a:prstGeom prst="rect">
            <a:avLst/>
          </a:prstGeom>
        </p:spPr>
      </p:pic>
      <p:sp>
        <p:nvSpPr>
          <p:cNvPr id="13" name="正方形/長方形 12"/>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「データ主導社会と地方」平成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a:t>
            </a:r>
            <a:r>
              <a:rPr lang="en-US" altLang="ja-JP" sz="1050" dirty="0" smtClean="0">
                <a:latin typeface="Meiryo UI" panose="020B0604030504040204" pitchFamily="50" charset="-128"/>
                <a:ea typeface="Meiryo UI" panose="020B0604030504040204" pitchFamily="50" charset="-128"/>
              </a:rPr>
              <a:t>2</a:t>
            </a:r>
            <a:r>
              <a:rPr lang="ja-JP" altLang="en-US" sz="1050" dirty="0" smtClean="0">
                <a:latin typeface="Meiryo UI" panose="020B0604030504040204" pitchFamily="50" charset="-128"/>
                <a:ea typeface="Meiryo UI" panose="020B0604030504040204" pitchFamily="50" charset="-128"/>
              </a:rPr>
              <a:t>月</a:t>
            </a:r>
            <a:r>
              <a:rPr lang="en-US" altLang="ja-JP" sz="1050" dirty="0" smtClean="0">
                <a:latin typeface="Meiryo UI" panose="020B0604030504040204" pitchFamily="50" charset="-128"/>
                <a:ea typeface="Meiryo UI" panose="020B0604030504040204" pitchFamily="50" charset="-128"/>
              </a:rPr>
              <a:t>14</a:t>
            </a:r>
            <a:r>
              <a:rPr lang="ja-JP" altLang="en-US" sz="1050" dirty="0" smtClean="0">
                <a:latin typeface="Meiryo UI" panose="020B0604030504040204" pitchFamily="50" charset="-128"/>
                <a:ea typeface="Meiryo UI" panose="020B0604030504040204" pitchFamily="50" charset="-128"/>
              </a:rPr>
              <a:t>日総務省地方情報化推進室</a:t>
            </a:r>
            <a:endParaRPr lang="en-US" altLang="ja-JP" sz="1050" dirty="0" smtClean="0">
              <a:latin typeface="Meiryo UI" panose="020B0604030504040204" pitchFamily="50" charset="-128"/>
              <a:ea typeface="Meiryo UI" panose="020B0604030504040204" pitchFamily="50" charset="-128"/>
            </a:endParaRPr>
          </a:p>
        </p:txBody>
      </p:sp>
      <p:sp>
        <p:nvSpPr>
          <p:cNvPr id="5" name="楕円 4"/>
          <p:cNvSpPr/>
          <p:nvPr/>
        </p:nvSpPr>
        <p:spPr>
          <a:xfrm>
            <a:off x="5191029" y="5235859"/>
            <a:ext cx="2924269" cy="1429026"/>
          </a:xfrm>
          <a:prstGeom prst="ellipse">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24140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9034846" cy="584775"/>
          </a:xfrm>
          <a:prstGeom prst="rect">
            <a:avLst/>
          </a:prstGeom>
        </p:spPr>
        <p:txBody>
          <a:bodyPr wrap="none">
            <a:spAutoFit/>
          </a:bodyPr>
          <a:lstStyle/>
          <a:p>
            <a:pPr>
              <a:spcBef>
                <a:spcPts val="600"/>
              </a:spcBef>
              <a:spcAft>
                <a:spcPts val="1200"/>
              </a:spcAft>
            </a:pPr>
            <a:r>
              <a:rPr lang="ja-JP" altLang="en-US" sz="3200" b="1" dirty="0">
                <a:ea typeface="Meiryo UI" panose="020B0604030504040204" pitchFamily="50" charset="-128"/>
                <a:cs typeface="Times New Roman" panose="02020603050405020304" pitchFamily="18" charset="0"/>
              </a:rPr>
              <a:t>ホームページで公開するだけでオープンデータでは</a:t>
            </a:r>
            <a:r>
              <a:rPr lang="ja-JP" altLang="en-US" sz="3200" b="1" dirty="0" smtClean="0">
                <a:ea typeface="Meiryo UI" panose="020B0604030504040204" pitchFamily="50" charset="-128"/>
                <a:cs typeface="Times New Roman" panose="02020603050405020304" pitchFamily="18" charset="0"/>
              </a:rPr>
              <a:t>ない</a:t>
            </a:r>
            <a:endParaRPr lang="ja-JP" altLang="en-US" sz="3200" b="1" dirty="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12</a:t>
            </a:fld>
            <a:endParaRPr kumimoji="1" lang="ja-JP" altLang="en-US" sz="2000" dirty="0">
              <a:latin typeface="Meiryo UI" panose="020B0604030504040204" pitchFamily="50" charset="-128"/>
              <a:ea typeface="Meiryo UI" panose="020B0604030504040204" pitchFamily="50" charset="-128"/>
            </a:endParaRPr>
          </a:p>
        </p:txBody>
      </p:sp>
      <p:pic>
        <p:nvPicPr>
          <p:cNvPr id="47" name="図プレースホルダー 4" descr="仮想デスクトップ - Desktop Viewer"/>
          <p:cNvPicPr>
            <a:picLocks noChangeAspect="1"/>
          </p:cNvPicPr>
          <p:nvPr/>
        </p:nvPicPr>
        <p:blipFill rotWithShape="1">
          <a:blip r:embed="rId2" cstate="print">
            <a:extLst>
              <a:ext uri="{28A0092B-C50C-407E-A947-70E740481C1C}">
                <a14:useLocalDpi xmlns:a14="http://schemas.microsoft.com/office/drawing/2010/main" val="0"/>
              </a:ext>
            </a:extLst>
          </a:blip>
          <a:srcRect r="4932"/>
          <a:stretch/>
        </p:blipFill>
        <p:spPr>
          <a:xfrm>
            <a:off x="384924" y="1003777"/>
            <a:ext cx="6701674" cy="5030196"/>
          </a:xfrm>
          <a:prstGeom prst="rect">
            <a:avLst/>
          </a:prstGeom>
          <a:ln w="28575">
            <a:solidFill>
              <a:schemeClr val="tx1">
                <a:lumMod val="95000"/>
                <a:lumOff val="5000"/>
              </a:schemeClr>
            </a:solidFill>
          </a:ln>
        </p:spPr>
      </p:pic>
      <p:sp>
        <p:nvSpPr>
          <p:cNvPr id="48" name="角丸四角形 47"/>
          <p:cNvSpPr/>
          <p:nvPr/>
        </p:nvSpPr>
        <p:spPr>
          <a:xfrm>
            <a:off x="230778" y="5610811"/>
            <a:ext cx="6970143" cy="484955"/>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角丸四角形吹き出し 54"/>
          <p:cNvSpPr/>
          <p:nvPr/>
        </p:nvSpPr>
        <p:spPr>
          <a:xfrm>
            <a:off x="4043654" y="1689075"/>
            <a:ext cx="4856672" cy="2820410"/>
          </a:xfrm>
          <a:prstGeom prst="wedgeRoundRectCallout">
            <a:avLst>
              <a:gd name="adj1" fmla="val -40688"/>
              <a:gd name="adj2" fmla="val 86019"/>
              <a:gd name="adj3" fmla="val 16667"/>
            </a:avLst>
          </a:prstGeom>
          <a:ln w="381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solidFill>
                  <a:srgbClr val="FF0000"/>
                </a:solidFill>
                <a:latin typeface="Meiryo UI" panose="020B0604030504040204" pitchFamily="50" charset="-128"/>
                <a:ea typeface="Meiryo UI" panose="020B0604030504040204" pitchFamily="50" charset="-128"/>
              </a:rPr>
              <a:t>ホームページには（</a:t>
            </a:r>
            <a:r>
              <a:rPr kumimoji="1" lang="en-US" altLang="ja-JP" sz="2400" dirty="0" smtClean="0">
                <a:solidFill>
                  <a:srgbClr val="FF0000"/>
                </a:solidFill>
                <a:latin typeface="Meiryo UI" panose="020B0604030504040204" pitchFamily="50" charset="-128"/>
                <a:ea typeface="Meiryo UI" panose="020B0604030504040204" pitchFamily="50" charset="-128"/>
              </a:rPr>
              <a:t>C</a:t>
            </a:r>
            <a:r>
              <a:rPr kumimoji="1" lang="ja-JP" altLang="en-US" sz="2400" dirty="0" smtClean="0">
                <a:solidFill>
                  <a:srgbClr val="FF0000"/>
                </a:solidFill>
                <a:latin typeface="Meiryo UI" panose="020B0604030504040204" pitchFamily="50" charset="-128"/>
                <a:ea typeface="Meiryo UI" panose="020B0604030504040204" pitchFamily="50" charset="-128"/>
              </a:rPr>
              <a:t>）マークがある</a:t>
            </a:r>
            <a:endParaRPr kumimoji="1" lang="en-US" altLang="ja-JP" sz="2400" dirty="0" smtClean="0">
              <a:solidFill>
                <a:srgbClr val="FF0000"/>
              </a:solidFill>
              <a:latin typeface="Meiryo UI" panose="020B0604030504040204" pitchFamily="50" charset="-128"/>
              <a:ea typeface="Meiryo UI" panose="020B0604030504040204" pitchFamily="50" charset="-128"/>
            </a:endParaRPr>
          </a:p>
          <a:p>
            <a:pPr algn="ctr"/>
            <a:endParaRPr kumimoji="1" lang="en-US" altLang="ja-JP" sz="2400" dirty="0">
              <a:solidFill>
                <a:srgbClr val="FF0000"/>
              </a:solidFill>
              <a:latin typeface="Meiryo UI" panose="020B0604030504040204" pitchFamily="50" charset="-128"/>
              <a:ea typeface="Meiryo UI" panose="020B0604030504040204" pitchFamily="50" charset="-128"/>
            </a:endParaRPr>
          </a:p>
          <a:p>
            <a:pPr algn="ctr"/>
            <a:endParaRPr kumimoji="1" lang="en-US" altLang="ja-JP" sz="2400" dirty="0" smtClean="0">
              <a:solidFill>
                <a:srgbClr val="FF0000"/>
              </a:solidFill>
              <a:latin typeface="Meiryo UI" panose="020B0604030504040204" pitchFamily="50" charset="-128"/>
              <a:ea typeface="Meiryo UI" panose="020B0604030504040204" pitchFamily="50" charset="-128"/>
            </a:endParaRPr>
          </a:p>
          <a:p>
            <a:pPr algn="ctr"/>
            <a:r>
              <a:rPr kumimoji="1" lang="ja-JP" altLang="en-US" sz="2400" dirty="0">
                <a:solidFill>
                  <a:srgbClr val="FF0000"/>
                </a:solidFill>
                <a:latin typeface="Meiryo UI" panose="020B0604030504040204" pitchFamily="50" charset="-128"/>
                <a:ea typeface="Meiryo UI" panose="020B0604030504040204" pitchFamily="50" charset="-128"/>
              </a:rPr>
              <a:t>コピーライトは、</a:t>
            </a:r>
          </a:p>
          <a:p>
            <a:pPr algn="ctr"/>
            <a:r>
              <a:rPr kumimoji="1" lang="ja-JP" altLang="en-US" sz="2400" dirty="0">
                <a:solidFill>
                  <a:srgbClr val="FF0000"/>
                </a:solidFill>
                <a:latin typeface="Meiryo UI" panose="020B0604030504040204" pitchFamily="50" charset="-128"/>
                <a:ea typeface="Meiryo UI" panose="020B0604030504040204" pitchFamily="50" charset="-128"/>
              </a:rPr>
              <a:t>「このページの情報は著作権がある</a:t>
            </a:r>
            <a:r>
              <a:rPr kumimoji="1" lang="ja-JP" altLang="en-US" sz="2400" dirty="0" smtClean="0">
                <a:solidFill>
                  <a:srgbClr val="FF0000"/>
                </a:solidFill>
                <a:latin typeface="Meiryo UI" panose="020B0604030504040204" pitchFamily="50" charset="-128"/>
                <a:ea typeface="Meiryo UI" panose="020B0604030504040204" pitchFamily="50" charset="-128"/>
              </a:rPr>
              <a:t>ので勝手</a:t>
            </a:r>
            <a:r>
              <a:rPr kumimoji="1" lang="ja-JP" altLang="en-US" sz="2400" dirty="0">
                <a:solidFill>
                  <a:srgbClr val="FF0000"/>
                </a:solidFill>
                <a:latin typeface="Meiryo UI" panose="020B0604030504040204" pitchFamily="50" charset="-128"/>
                <a:ea typeface="Meiryo UI" panose="020B0604030504040204" pitchFamily="50" charset="-128"/>
              </a:rPr>
              <a:t>に使えません」という</a:t>
            </a:r>
            <a:r>
              <a:rPr kumimoji="1" lang="ja-JP" altLang="en-US" sz="2400" dirty="0" smtClean="0">
                <a:solidFill>
                  <a:srgbClr val="FF0000"/>
                </a:solidFill>
                <a:latin typeface="Meiryo UI" panose="020B0604030504040204" pitchFamily="50" charset="-128"/>
                <a:ea typeface="Meiryo UI" panose="020B0604030504040204" pitchFamily="50" charset="-128"/>
              </a:rPr>
              <a:t>マーク</a:t>
            </a:r>
            <a:endParaRPr kumimoji="1" lang="ja-JP" altLang="en-US" sz="2400" dirty="0">
              <a:solidFill>
                <a:srgbClr val="FF0000"/>
              </a:solidFill>
              <a:latin typeface="Meiryo UI" panose="020B0604030504040204" pitchFamily="50" charset="-128"/>
              <a:ea typeface="Meiryo UI" panose="020B0604030504040204" pitchFamily="50" charset="-128"/>
            </a:endParaRPr>
          </a:p>
        </p:txBody>
      </p:sp>
      <p:sp>
        <p:nvSpPr>
          <p:cNvPr id="5" name="下矢印 4"/>
          <p:cNvSpPr/>
          <p:nvPr/>
        </p:nvSpPr>
        <p:spPr>
          <a:xfrm>
            <a:off x="5799131" y="2573284"/>
            <a:ext cx="1401790" cy="34505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9344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12600"/>
            <a:ext cx="9126345" cy="707886"/>
          </a:xfrm>
          <a:prstGeom prst="rect">
            <a:avLst/>
          </a:prstGeom>
        </p:spPr>
        <p:txBody>
          <a:bodyPr wrap="none">
            <a:spAutoFit/>
          </a:bodyPr>
          <a:lstStyle/>
          <a:p>
            <a:pPr>
              <a:spcBef>
                <a:spcPts val="600"/>
              </a:spcBef>
              <a:spcAft>
                <a:spcPts val="1200"/>
              </a:spcAft>
            </a:pPr>
            <a:r>
              <a:rPr lang="en-US" altLang="ja-JP" sz="4000" b="1" dirty="0" smtClean="0">
                <a:ea typeface="Meiryo UI" panose="020B0604030504040204" pitchFamily="50" charset="-128"/>
                <a:cs typeface="Times New Roman" panose="02020603050405020304" pitchFamily="18" charset="0"/>
              </a:rPr>
              <a:t>CC-BY</a:t>
            </a:r>
            <a:r>
              <a:rPr lang="ja-JP" altLang="en-US" sz="3200" b="1" dirty="0" smtClean="0">
                <a:ea typeface="Meiryo UI" panose="020B0604030504040204" pitchFamily="50" charset="-128"/>
                <a:cs typeface="Times New Roman" panose="02020603050405020304" pitchFamily="18" charset="0"/>
              </a:rPr>
              <a:t>のサイト「島根県オープンデータカタログサイト」</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13</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13</a:t>
            </a:fld>
            <a:endParaRPr kumimoji="1" lang="ja-JP" altLang="en-US" sz="2000" dirty="0">
              <a:latin typeface="Meiryo UI" panose="020B0604030504040204" pitchFamily="50" charset="-128"/>
              <a:ea typeface="Meiryo UI" panose="020B0604030504040204" pitchFamily="50" charset="-128"/>
            </a:endParaRPr>
          </a:p>
        </p:txBody>
      </p:sp>
      <p:pic>
        <p:nvPicPr>
          <p:cNvPr id="9"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046969" y="1441866"/>
            <a:ext cx="2982735" cy="3276274"/>
          </a:xfrm>
          <a:prstGeom prst="rect">
            <a:avLst/>
          </a:prstGeom>
        </p:spPr>
      </p:pic>
      <p:sp>
        <p:nvSpPr>
          <p:cNvPr id="11" name="楕円 10"/>
          <p:cNvSpPr/>
          <p:nvPr/>
        </p:nvSpPr>
        <p:spPr>
          <a:xfrm>
            <a:off x="7341581" y="3428080"/>
            <a:ext cx="1608992" cy="571500"/>
          </a:xfrm>
          <a:prstGeom prst="ellipse">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プレースホルダー 4" descr="仮想デスクトップ - Desktop Viewe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418" y="745619"/>
            <a:ext cx="5624257" cy="5772503"/>
          </a:xfrm>
          <a:prstGeom prst="rect">
            <a:avLst/>
          </a:prstGeom>
        </p:spPr>
      </p:pic>
      <p:sp>
        <p:nvSpPr>
          <p:cNvPr id="15" name="下矢印 14"/>
          <p:cNvSpPr/>
          <p:nvPr/>
        </p:nvSpPr>
        <p:spPr>
          <a:xfrm rot="5400000">
            <a:off x="4938220" y="2844712"/>
            <a:ext cx="1318605" cy="857250"/>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3181" y="5429275"/>
            <a:ext cx="2255023" cy="781743"/>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1158763" y="6277492"/>
            <a:ext cx="6876178" cy="584775"/>
          </a:xfrm>
          <a:prstGeom prst="rect">
            <a:avLst/>
          </a:prstGeom>
        </p:spPr>
        <p:txBody>
          <a:bodyPr wrap="none">
            <a:spAutoFit/>
          </a:bodyPr>
          <a:lstStyle/>
          <a:p>
            <a:r>
              <a:rPr lang="ja-JP" altLang="en-US" sz="3200" b="1" dirty="0">
                <a:latin typeface="Meiryo UI" panose="020B0604030504040204" pitchFamily="50" charset="-128"/>
                <a:ea typeface="Meiryo UI" panose="020B0604030504040204" pitchFamily="50" charset="-128"/>
              </a:rPr>
              <a:t>https://shimane-opendata.jp/</a:t>
            </a:r>
          </a:p>
        </p:txBody>
      </p:sp>
      <p:sp>
        <p:nvSpPr>
          <p:cNvPr id="5" name="正方形/長方形 4"/>
          <p:cNvSpPr/>
          <p:nvPr/>
        </p:nvSpPr>
        <p:spPr>
          <a:xfrm>
            <a:off x="6603518" y="1028655"/>
            <a:ext cx="2021707" cy="369332"/>
          </a:xfrm>
          <a:prstGeom prst="rect">
            <a:avLst/>
          </a:prstGeom>
        </p:spPr>
        <p:txBody>
          <a:bodyPr wrap="none">
            <a:spAutoFit/>
          </a:bodyPr>
          <a:lstStyle/>
          <a:p>
            <a:r>
              <a:rPr lang="ja-JP" altLang="en-US" b="1" dirty="0" smtClean="0">
                <a:ea typeface="Meiryo UI" panose="020B0604030504040204" pitchFamily="50" charset="-128"/>
                <a:cs typeface="Times New Roman" panose="02020603050405020304" pitchFamily="18" charset="0"/>
              </a:rPr>
              <a:t>県ホームページから</a:t>
            </a:r>
            <a:endParaRPr lang="ja-JP" altLang="en-US" dirty="0"/>
          </a:p>
        </p:txBody>
      </p:sp>
      <p:sp>
        <p:nvSpPr>
          <p:cNvPr id="14" name="楕円 13"/>
          <p:cNvSpPr/>
          <p:nvPr/>
        </p:nvSpPr>
        <p:spPr>
          <a:xfrm>
            <a:off x="109770" y="4247816"/>
            <a:ext cx="1608992" cy="571500"/>
          </a:xfrm>
          <a:prstGeom prst="ellipse">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8406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14</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14</a:t>
            </a:fld>
            <a:endParaRPr kumimoji="1" lang="ja-JP" altLang="en-US" sz="2000" dirty="0">
              <a:latin typeface="Meiryo UI" panose="020B0604030504040204" pitchFamily="50" charset="-128"/>
              <a:ea typeface="Meiryo UI" panose="020B0604030504040204" pitchFamily="50" charset="-128"/>
            </a:endParaRPr>
          </a:p>
        </p:txBody>
      </p:sp>
      <p:sp>
        <p:nvSpPr>
          <p:cNvPr id="14" name="正方形/長方形 13"/>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島根県オープンデータカタログサイト（雲南市ページ）</a:t>
            </a:r>
            <a:endParaRPr lang="en-US" altLang="ja-JP" sz="1050" dirty="0" smtClean="0">
              <a:latin typeface="Meiryo UI" panose="020B0604030504040204" pitchFamily="50" charset="-128"/>
              <a:ea typeface="Meiryo UI" panose="020B0604030504040204" pitchFamily="50" charset="-128"/>
            </a:endParaRPr>
          </a:p>
        </p:txBody>
      </p:sp>
      <p:pic>
        <p:nvPicPr>
          <p:cNvPr id="16"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309906" y="94889"/>
            <a:ext cx="8265453" cy="6481854"/>
          </a:xfrm>
          <a:prstGeom prst="rect">
            <a:avLst/>
          </a:prstGeom>
        </p:spPr>
      </p:pic>
      <p:sp>
        <p:nvSpPr>
          <p:cNvPr id="17" name="楕円 16"/>
          <p:cNvSpPr/>
          <p:nvPr/>
        </p:nvSpPr>
        <p:spPr>
          <a:xfrm>
            <a:off x="2188735" y="4912049"/>
            <a:ext cx="2650683" cy="1126441"/>
          </a:xfrm>
          <a:prstGeom prst="ellipse">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プレースホルダー 4" descr="仮想デスクトップ - Desktop View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7442" y="858027"/>
            <a:ext cx="9053426" cy="5465134"/>
          </a:xfrm>
          <a:prstGeom prst="rect">
            <a:avLst/>
          </a:prstGeom>
        </p:spPr>
      </p:pic>
    </p:spTree>
    <p:extLst>
      <p:ext uri="{BB962C8B-B14F-4D97-AF65-F5344CB8AC3E}">
        <p14:creationId xmlns:p14="http://schemas.microsoft.com/office/powerpoint/2010/main" val="14630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15</a:t>
            </a:fld>
            <a:endParaRPr kumimoji="1" lang="ja-JP" altLang="en-US" dirty="0"/>
          </a:p>
        </p:txBody>
      </p:sp>
      <p:sp>
        <p:nvSpPr>
          <p:cNvPr id="6" name="正方形/長方形 5"/>
          <p:cNvSpPr/>
          <p:nvPr/>
        </p:nvSpPr>
        <p:spPr>
          <a:xfrm>
            <a:off x="521436" y="769659"/>
            <a:ext cx="8101126"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島根県の取組方針</a:t>
            </a:r>
            <a:endParaRPr lang="ja-JP" altLang="en-US" sz="3600" b="1" dirty="0">
              <a:latin typeface="Meiryo UI" panose="020B0604030504040204" pitchFamily="50" charset="-128"/>
              <a:ea typeface="Meiryo UI" panose="020B0604030504040204" pitchFamily="50" charset="-128"/>
            </a:endParaRPr>
          </a:p>
        </p:txBody>
      </p:sp>
      <p:sp>
        <p:nvSpPr>
          <p:cNvPr id="5" name="正方形/長方形 4"/>
          <p:cNvSpPr/>
          <p:nvPr/>
        </p:nvSpPr>
        <p:spPr>
          <a:xfrm>
            <a:off x="832434" y="2106172"/>
            <a:ext cx="7724969" cy="2846933"/>
          </a:xfrm>
          <a:prstGeom prst="rect">
            <a:avLst/>
          </a:prstGeom>
        </p:spPr>
        <p:txBody>
          <a:bodyPr wrap="square">
            <a:spAutoFit/>
          </a:bodyPr>
          <a:lstStyle/>
          <a:p>
            <a:pPr marL="514350" indent="-514350">
              <a:lnSpc>
                <a:spcPct val="150000"/>
              </a:lnSpc>
              <a:spcBef>
                <a:spcPts val="1800"/>
              </a:spcBef>
              <a:spcAft>
                <a:spcPts val="2400"/>
              </a:spcAft>
              <a:buFont typeface="Wingdings" panose="05000000000000000000" pitchFamily="2" charset="2"/>
              <a:buChar char="n"/>
            </a:pPr>
            <a:r>
              <a:rPr lang="ja-JP" altLang="en-US" sz="3200" dirty="0" smtClean="0">
                <a:latin typeface="Meiryo UI" panose="020B0604030504040204" pitchFamily="50" charset="-128"/>
                <a:ea typeface="Meiryo UI" panose="020B0604030504040204" pitchFamily="50" charset="-128"/>
              </a:rPr>
              <a:t>ニーズの把握に努めながら、県庁保有データの公開数を拡大する</a:t>
            </a:r>
            <a:endParaRPr lang="en-US" altLang="ja-JP" sz="3200" dirty="0" smtClean="0">
              <a:latin typeface="Meiryo UI" panose="020B0604030504040204" pitchFamily="50" charset="-128"/>
              <a:ea typeface="Meiryo UI" panose="020B0604030504040204" pitchFamily="50" charset="-128"/>
            </a:endParaRPr>
          </a:p>
          <a:p>
            <a:pPr marL="514350" indent="-514350">
              <a:lnSpc>
                <a:spcPct val="150000"/>
              </a:lnSpc>
              <a:spcBef>
                <a:spcPts val="1800"/>
              </a:spcBef>
              <a:spcAft>
                <a:spcPts val="2400"/>
              </a:spcAft>
              <a:buFont typeface="Wingdings" panose="05000000000000000000" pitchFamily="2" charset="2"/>
              <a:buChar char="n"/>
            </a:pPr>
            <a:r>
              <a:rPr lang="ja-JP" altLang="en-US" sz="3200" dirty="0" smtClean="0">
                <a:latin typeface="Meiryo UI" panose="020B0604030504040204" pitchFamily="50" charset="-128"/>
                <a:ea typeface="Meiryo UI" panose="020B0604030504040204" pitchFamily="50" charset="-128"/>
              </a:rPr>
              <a:t>市町村と連携したオープンデータ化の推進</a:t>
            </a:r>
            <a:endParaRPr lang="en-US" altLang="ja-JP" sz="32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47500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6838732"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a:t>
            </a:r>
            <a:r>
              <a:rPr lang="ja-JP" altLang="en-US" sz="3200" b="1" dirty="0">
                <a:ea typeface="Meiryo UI" panose="020B0604030504040204" pitchFamily="50" charset="-128"/>
                <a:cs typeface="Times New Roman" panose="02020603050405020304" pitchFamily="18" charset="0"/>
              </a:rPr>
              <a:t>の</a:t>
            </a:r>
            <a:r>
              <a:rPr lang="ja-JP" altLang="en-US" sz="3200" b="1" dirty="0" smtClean="0">
                <a:ea typeface="Meiryo UI" panose="020B0604030504040204" pitchFamily="50" charset="-128"/>
                <a:cs typeface="Times New Roman" panose="02020603050405020304" pitchFamily="18" charset="0"/>
              </a:rPr>
              <a:t>オープンデータ公開数の推移</a:t>
            </a:r>
            <a:endParaRPr lang="ja-JP" altLang="en-US" sz="3200" b="1" dirty="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16</a:t>
            </a:fld>
            <a:endParaRPr kumimoji="1" lang="ja-JP" altLang="en-US" sz="2000" dirty="0">
              <a:latin typeface="Meiryo UI" panose="020B0604030504040204" pitchFamily="50" charset="-128"/>
              <a:ea typeface="Meiryo UI" panose="020B0604030504040204" pitchFamily="50" charset="-128"/>
            </a:endParaRPr>
          </a:p>
        </p:txBody>
      </p:sp>
      <p:graphicFrame>
        <p:nvGraphicFramePr>
          <p:cNvPr id="5" name="表 4"/>
          <p:cNvGraphicFramePr>
            <a:graphicFrameLocks noGrp="1"/>
          </p:cNvGraphicFramePr>
          <p:nvPr>
            <p:extLst/>
          </p:nvPr>
        </p:nvGraphicFramePr>
        <p:xfrm>
          <a:off x="174567" y="882425"/>
          <a:ext cx="8595360" cy="2658797"/>
        </p:xfrm>
        <a:graphic>
          <a:graphicData uri="http://schemas.openxmlformats.org/drawingml/2006/table">
            <a:tbl>
              <a:tblPr firstRow="1" bandRow="1">
                <a:tableStyleId>{5940675A-B579-460E-94D1-54222C63F5DA}</a:tableStyleId>
              </a:tblPr>
              <a:tblGrid>
                <a:gridCol w="1088968">
                  <a:extLst>
                    <a:ext uri="{9D8B030D-6E8A-4147-A177-3AD203B41FA5}">
                      <a16:colId xmlns:a16="http://schemas.microsoft.com/office/drawing/2014/main" val="1491795180"/>
                    </a:ext>
                  </a:extLst>
                </a:gridCol>
                <a:gridCol w="1876598">
                  <a:extLst>
                    <a:ext uri="{9D8B030D-6E8A-4147-A177-3AD203B41FA5}">
                      <a16:colId xmlns:a16="http://schemas.microsoft.com/office/drawing/2014/main" val="410801262"/>
                    </a:ext>
                  </a:extLst>
                </a:gridCol>
                <a:gridCol w="1876598">
                  <a:extLst>
                    <a:ext uri="{9D8B030D-6E8A-4147-A177-3AD203B41FA5}">
                      <a16:colId xmlns:a16="http://schemas.microsoft.com/office/drawing/2014/main" val="908321359"/>
                    </a:ext>
                  </a:extLst>
                </a:gridCol>
                <a:gridCol w="1876598">
                  <a:extLst>
                    <a:ext uri="{9D8B030D-6E8A-4147-A177-3AD203B41FA5}">
                      <a16:colId xmlns:a16="http://schemas.microsoft.com/office/drawing/2014/main" val="285350792"/>
                    </a:ext>
                  </a:extLst>
                </a:gridCol>
                <a:gridCol w="1876598">
                  <a:extLst>
                    <a:ext uri="{9D8B030D-6E8A-4147-A177-3AD203B41FA5}">
                      <a16:colId xmlns:a16="http://schemas.microsoft.com/office/drawing/2014/main" val="2647315440"/>
                    </a:ext>
                  </a:extLst>
                </a:gridCol>
              </a:tblGrid>
              <a:tr h="892940">
                <a:tc>
                  <a:txBody>
                    <a:bodyPr/>
                    <a:lstStyle/>
                    <a:p>
                      <a:pPr algn="ctr"/>
                      <a:r>
                        <a:rPr kumimoji="1" lang="ja-JP" altLang="en-US" sz="2400" dirty="0" smtClean="0">
                          <a:latin typeface="Meiryo UI" panose="020B0604030504040204" pitchFamily="50" charset="-128"/>
                          <a:ea typeface="Meiryo UI" panose="020B0604030504040204" pitchFamily="50" charset="-128"/>
                        </a:rPr>
                        <a:t>年度</a:t>
                      </a:r>
                      <a:endParaRPr kumimoji="1" lang="ja-JP" altLang="en-US" sz="2400" dirty="0">
                        <a:latin typeface="Meiryo UI" panose="020B0604030504040204" pitchFamily="50" charset="-128"/>
                        <a:ea typeface="Meiryo UI" panose="020B0604030504040204" pitchFamily="50" charset="-128"/>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latin typeface="Meiryo UI" panose="020B0604030504040204" pitchFamily="50" charset="-128"/>
                          <a:ea typeface="Meiryo UI" panose="020B0604030504040204" pitchFamily="50" charset="-128"/>
                        </a:rPr>
                        <a:t>H28</a:t>
                      </a:r>
                      <a:r>
                        <a:rPr kumimoji="1" lang="ja-JP" altLang="en-US" sz="2400" dirty="0" smtClean="0">
                          <a:latin typeface="Meiryo UI" panose="020B0604030504040204" pitchFamily="50" charset="-128"/>
                          <a:ea typeface="Meiryo UI" panose="020B0604030504040204" pitchFamily="50" charset="-128"/>
                        </a:rPr>
                        <a:t>末</a:t>
                      </a:r>
                    </a:p>
                  </a:txBody>
                  <a:tcPr anchor="ctr">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latin typeface="Meiryo UI" panose="020B0604030504040204" pitchFamily="50" charset="-128"/>
                          <a:ea typeface="Meiryo UI" panose="020B0604030504040204" pitchFamily="50" charset="-128"/>
                        </a:rPr>
                        <a:t>H29</a:t>
                      </a:r>
                      <a:r>
                        <a:rPr kumimoji="1" lang="ja-JP" altLang="en-US" sz="2400" dirty="0" smtClean="0">
                          <a:latin typeface="Meiryo UI" panose="020B0604030504040204" pitchFamily="50" charset="-128"/>
                          <a:ea typeface="Meiryo UI" panose="020B0604030504040204" pitchFamily="50" charset="-128"/>
                        </a:rPr>
                        <a:t>末</a:t>
                      </a:r>
                      <a:endParaRPr kumimoji="1" lang="en-US" altLang="ja-JP" sz="2400" baseline="0" dirty="0" smtClean="0">
                        <a:latin typeface="Meiryo UI" panose="020B0604030504040204" pitchFamily="50" charset="-128"/>
                        <a:ea typeface="Meiryo UI" panose="020B0604030504040204" pitchFamily="50" charset="-128"/>
                      </a:endParaRPr>
                    </a:p>
                  </a:txBody>
                  <a:tcPr anchor="ctr">
                    <a:lnT w="38100" cap="flat" cmpd="sng" algn="ctr">
                      <a:solidFill>
                        <a:schemeClr val="tx1"/>
                      </a:solidFill>
                      <a:prstDash val="solid"/>
                      <a:round/>
                      <a:headEnd type="none" w="med" len="med"/>
                      <a:tailEnd type="none" w="med" len="med"/>
                    </a:lnT>
                  </a:tcPr>
                </a:tc>
                <a:tc>
                  <a:txBody>
                    <a:bodyPr/>
                    <a:lstStyle/>
                    <a:p>
                      <a:pPr algn="ctr"/>
                      <a:r>
                        <a:rPr kumimoji="1" lang="ja-JP" altLang="en-US" sz="2400" baseline="0" dirty="0" smtClean="0">
                          <a:latin typeface="Meiryo UI" panose="020B0604030504040204" pitchFamily="50" charset="-128"/>
                          <a:ea typeface="Meiryo UI" panose="020B0604030504040204" pitchFamily="50" charset="-128"/>
                        </a:rPr>
                        <a:t>Ｈ</a:t>
                      </a:r>
                      <a:r>
                        <a:rPr kumimoji="1" lang="en-US" altLang="ja-JP" sz="2400" baseline="0" dirty="0" smtClean="0">
                          <a:latin typeface="Meiryo UI" panose="020B0604030504040204" pitchFamily="50" charset="-128"/>
                          <a:ea typeface="Meiryo UI" panose="020B0604030504040204" pitchFamily="50" charset="-128"/>
                        </a:rPr>
                        <a:t>30</a:t>
                      </a:r>
                      <a:r>
                        <a:rPr kumimoji="1" lang="ja-JP" altLang="en-US" sz="2400" baseline="0" dirty="0" smtClean="0">
                          <a:latin typeface="Meiryo UI" panose="020B0604030504040204" pitchFamily="50" charset="-128"/>
                          <a:ea typeface="Meiryo UI" panose="020B0604030504040204" pitchFamily="50" charset="-128"/>
                        </a:rPr>
                        <a:t>末</a:t>
                      </a:r>
                      <a:endParaRPr kumimoji="1" lang="en-US" altLang="ja-JP" sz="2400" baseline="0" dirty="0" smtClean="0">
                        <a:latin typeface="Meiryo UI" panose="020B0604030504040204" pitchFamily="50" charset="-128"/>
                        <a:ea typeface="Meiryo UI" panose="020B0604030504040204" pitchFamily="50" charset="-128"/>
                      </a:endParaRPr>
                    </a:p>
                  </a:txBody>
                  <a:tcPr anchor="ctr">
                    <a:lnT w="38100" cap="flat" cmpd="sng" algn="ctr">
                      <a:solidFill>
                        <a:schemeClr val="tx1"/>
                      </a:solidFill>
                      <a:prstDash val="solid"/>
                      <a:round/>
                      <a:headEnd type="none" w="med" len="med"/>
                      <a:tailEnd type="none" w="med" len="med"/>
                    </a:lnT>
                  </a:tcPr>
                </a:tc>
                <a:tc>
                  <a:txBody>
                    <a:bodyPr/>
                    <a:lstStyle/>
                    <a:p>
                      <a:pPr algn="ctr"/>
                      <a:r>
                        <a:rPr kumimoji="1" lang="ja-JP" altLang="en-US" sz="2400" dirty="0" smtClean="0">
                          <a:latin typeface="Meiryo UI" panose="020B0604030504040204" pitchFamily="50" charset="-128"/>
                          <a:ea typeface="Meiryo UI" panose="020B0604030504040204" pitchFamily="50" charset="-128"/>
                        </a:rPr>
                        <a:t>直近</a:t>
                      </a:r>
                      <a:endParaRPr kumimoji="1" lang="en-US" altLang="ja-JP" sz="2400" dirty="0" smtClean="0">
                        <a:latin typeface="Meiryo UI" panose="020B0604030504040204" pitchFamily="50" charset="-128"/>
                        <a:ea typeface="Meiryo UI" panose="020B0604030504040204" pitchFamily="50" charset="-128"/>
                      </a:endParaRPr>
                    </a:p>
                    <a:p>
                      <a:pPr algn="ctr"/>
                      <a:r>
                        <a:rPr kumimoji="1" lang="en-US" altLang="ja-JP" sz="2400" dirty="0" smtClean="0">
                          <a:latin typeface="Meiryo UI" panose="020B0604030504040204" pitchFamily="50" charset="-128"/>
                          <a:ea typeface="Meiryo UI" panose="020B0604030504040204" pitchFamily="50" charset="-128"/>
                        </a:rPr>
                        <a:t>(R1.6.27)</a:t>
                      </a:r>
                      <a:endParaRPr kumimoji="1" lang="ja-JP" altLang="en-US" sz="2400" dirty="0">
                        <a:latin typeface="Meiryo UI" panose="020B0604030504040204" pitchFamily="50" charset="-128"/>
                        <a:ea typeface="Meiryo UI" panose="020B0604030504040204" pitchFamily="50" charset="-128"/>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2310404"/>
                  </a:ext>
                </a:extLst>
              </a:tr>
              <a:tr h="1765857">
                <a:tc>
                  <a:txBody>
                    <a:bodyPr/>
                    <a:lstStyle/>
                    <a:p>
                      <a:pPr algn="ctr"/>
                      <a:r>
                        <a:rPr kumimoji="1" lang="ja-JP" altLang="en-US" sz="2400" dirty="0" smtClean="0">
                          <a:latin typeface="Meiryo UI" panose="020B0604030504040204" pitchFamily="50" charset="-128"/>
                          <a:ea typeface="Meiryo UI" panose="020B0604030504040204" pitchFamily="50" charset="-128"/>
                        </a:rPr>
                        <a:t>データセット数</a:t>
                      </a:r>
                      <a:endParaRPr kumimoji="1" lang="ja-JP" altLang="en-US" sz="2400" dirty="0">
                        <a:latin typeface="Meiryo UI" panose="020B0604030504040204" pitchFamily="50" charset="-128"/>
                        <a:ea typeface="Meiryo UI" panose="020B0604030504040204" pitchFamily="50" charset="-128"/>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kumimoji="1" lang="en-US" altLang="ja-JP" sz="3600" dirty="0" smtClean="0">
                          <a:latin typeface="Meiryo UI" panose="020B0604030504040204" pitchFamily="50" charset="-128"/>
                          <a:ea typeface="Meiryo UI" panose="020B0604030504040204" pitchFamily="50" charset="-128"/>
                        </a:rPr>
                        <a:t>36</a:t>
                      </a:r>
                      <a:endParaRPr kumimoji="1" lang="ja-JP" altLang="en-US" sz="3600" dirty="0">
                        <a:latin typeface="Meiryo UI" panose="020B0604030504040204" pitchFamily="50" charset="-128"/>
                        <a:ea typeface="Meiryo UI" panose="020B0604030504040204" pitchFamily="50" charset="-128"/>
                      </a:endParaRPr>
                    </a:p>
                  </a:txBody>
                  <a:tcPr anchor="ctr">
                    <a:lnB w="38100" cap="flat" cmpd="sng" algn="ctr">
                      <a:solidFill>
                        <a:schemeClr val="tx1"/>
                      </a:solidFill>
                      <a:prstDash val="solid"/>
                      <a:round/>
                      <a:headEnd type="none" w="med" len="med"/>
                      <a:tailEnd type="none" w="med" len="med"/>
                    </a:lnB>
                  </a:tcPr>
                </a:tc>
                <a:tc>
                  <a:txBody>
                    <a:bodyPr/>
                    <a:lstStyle/>
                    <a:p>
                      <a:pPr algn="ctr"/>
                      <a:r>
                        <a:rPr kumimoji="1" lang="en-US" altLang="ja-JP" sz="3600" dirty="0" smtClean="0">
                          <a:latin typeface="Meiryo UI" panose="020B0604030504040204" pitchFamily="50" charset="-128"/>
                          <a:ea typeface="Meiryo UI" panose="020B0604030504040204" pitchFamily="50" charset="-128"/>
                        </a:rPr>
                        <a:t>52</a:t>
                      </a:r>
                      <a:endParaRPr kumimoji="1" lang="ja-JP" altLang="en-US" sz="3600" dirty="0">
                        <a:latin typeface="Meiryo UI" panose="020B0604030504040204" pitchFamily="50" charset="-128"/>
                        <a:ea typeface="Meiryo UI" panose="020B0604030504040204" pitchFamily="50" charset="-128"/>
                      </a:endParaRPr>
                    </a:p>
                  </a:txBody>
                  <a:tcPr anchor="ctr">
                    <a:lnB w="38100" cap="flat" cmpd="sng" algn="ctr">
                      <a:solidFill>
                        <a:schemeClr val="tx1"/>
                      </a:solidFill>
                      <a:prstDash val="solid"/>
                      <a:round/>
                      <a:headEnd type="none" w="med" len="med"/>
                      <a:tailEnd type="none" w="med" len="med"/>
                    </a:lnB>
                  </a:tcPr>
                </a:tc>
                <a:tc>
                  <a:txBody>
                    <a:bodyPr/>
                    <a:lstStyle/>
                    <a:p>
                      <a:pPr algn="ctr"/>
                      <a:r>
                        <a:rPr kumimoji="1" lang="en-US" altLang="ja-JP" sz="3600" dirty="0" smtClean="0">
                          <a:latin typeface="Meiryo UI" panose="020B0604030504040204" pitchFamily="50" charset="-128"/>
                          <a:ea typeface="Meiryo UI" panose="020B0604030504040204" pitchFamily="50" charset="-128"/>
                        </a:rPr>
                        <a:t>76</a:t>
                      </a:r>
                      <a:endParaRPr kumimoji="1" lang="ja-JP" altLang="en-US" sz="3600" dirty="0">
                        <a:latin typeface="Meiryo UI" panose="020B0604030504040204" pitchFamily="50" charset="-128"/>
                        <a:ea typeface="Meiryo UI" panose="020B0604030504040204" pitchFamily="50" charset="-128"/>
                      </a:endParaRPr>
                    </a:p>
                  </a:txBody>
                  <a:tcPr anchor="ctr">
                    <a:lnB w="38100" cap="flat" cmpd="sng" algn="ctr">
                      <a:solidFill>
                        <a:schemeClr val="tx1"/>
                      </a:solidFill>
                      <a:prstDash val="solid"/>
                      <a:round/>
                      <a:headEnd type="none" w="med" len="med"/>
                      <a:tailEnd type="none" w="med" len="med"/>
                    </a:lnB>
                  </a:tcPr>
                </a:tc>
                <a:tc>
                  <a:txBody>
                    <a:bodyPr/>
                    <a:lstStyle/>
                    <a:p>
                      <a:pPr algn="ctr"/>
                      <a:r>
                        <a:rPr kumimoji="1" lang="en-US" altLang="ja-JP" sz="3600" dirty="0" smtClean="0">
                          <a:latin typeface="Meiryo UI" panose="020B0604030504040204" pitchFamily="50" charset="-128"/>
                          <a:ea typeface="Meiryo UI" panose="020B0604030504040204" pitchFamily="50" charset="-128"/>
                        </a:rPr>
                        <a:t>83</a:t>
                      </a:r>
                      <a:endParaRPr kumimoji="1" lang="ja-JP" altLang="en-US" sz="3600" dirty="0">
                        <a:latin typeface="Meiryo UI" panose="020B0604030504040204" pitchFamily="50" charset="-128"/>
                        <a:ea typeface="Meiryo UI" panose="020B0604030504040204" pitchFamily="50" charset="-128"/>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6141853"/>
                  </a:ext>
                </a:extLst>
              </a:tr>
            </a:tbl>
          </a:graphicData>
        </a:graphic>
      </p:graphicFrame>
      <p:sp>
        <p:nvSpPr>
          <p:cNvPr id="8" name="正方形/長方形 7"/>
          <p:cNvSpPr/>
          <p:nvPr/>
        </p:nvSpPr>
        <p:spPr>
          <a:xfrm>
            <a:off x="87269" y="3707476"/>
            <a:ext cx="8396850" cy="3077766"/>
          </a:xfrm>
          <a:prstGeom prst="rect">
            <a:avLst/>
          </a:prstGeom>
        </p:spPr>
        <p:txBody>
          <a:bodyPr wrap="none">
            <a:spAutoFit/>
          </a:bodyPr>
          <a:lstStyle/>
          <a:p>
            <a:pPr>
              <a:spcBef>
                <a:spcPts val="1200"/>
              </a:spcBef>
            </a:pPr>
            <a:r>
              <a:rPr lang="en-US" altLang="ja-JP" sz="2400" dirty="0" smtClean="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「データセット」とは、 “フォルダ”のイメージ</a:t>
            </a:r>
            <a:endParaRPr lang="en-US" altLang="ja-JP" sz="2400" dirty="0" smtClean="0">
              <a:latin typeface="Meiryo UI" panose="020B0604030504040204" pitchFamily="50" charset="-128"/>
              <a:ea typeface="Meiryo UI" panose="020B0604030504040204" pitchFamily="50" charset="-128"/>
            </a:endParaRPr>
          </a:p>
          <a:p>
            <a:pPr>
              <a:spcBef>
                <a:spcPts val="1200"/>
              </a:spcBef>
            </a:pPr>
            <a:r>
              <a:rPr lang="en-US" altLang="ja-JP" sz="2400" dirty="0" smtClean="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県庁が公開するデータのみ。市町村分は含まない</a:t>
            </a:r>
            <a:endParaRPr lang="en-US" altLang="ja-JP" sz="2400" dirty="0" smtClean="0">
              <a:latin typeface="Meiryo UI" panose="020B0604030504040204" pitchFamily="50" charset="-128"/>
              <a:ea typeface="Meiryo UI" panose="020B0604030504040204" pitchFamily="50" charset="-128"/>
            </a:endParaRPr>
          </a:p>
          <a:p>
            <a:pPr>
              <a:spcBef>
                <a:spcPts val="1200"/>
              </a:spcBef>
            </a:pPr>
            <a:r>
              <a:rPr lang="en-US" altLang="ja-JP" sz="2400" dirty="0" smtClean="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 参考</a:t>
            </a:r>
            <a:r>
              <a:rPr lang="ja-JP" altLang="en-US" sz="2400" dirty="0" smtClean="0">
                <a:latin typeface="Meiryo UI" panose="020B0604030504040204" pitchFamily="50" charset="-128"/>
                <a:ea typeface="Meiryo UI" panose="020B0604030504040204" pitchFamily="50" charset="-128"/>
              </a:rPr>
              <a:t>：他県の公開データセット数（</a:t>
            </a:r>
            <a:r>
              <a:rPr lang="en-US" altLang="ja-JP" sz="2400" dirty="0" smtClean="0">
                <a:latin typeface="Meiryo UI" panose="020B0604030504040204" pitchFamily="50" charset="-128"/>
                <a:ea typeface="Meiryo UI" panose="020B0604030504040204" pitchFamily="50" charset="-128"/>
              </a:rPr>
              <a:t>R1.7.8</a:t>
            </a:r>
            <a:r>
              <a:rPr lang="ja-JP" altLang="en-US" sz="2400" dirty="0" smtClean="0">
                <a:latin typeface="Meiryo UI" panose="020B0604030504040204" pitchFamily="50" charset="-128"/>
                <a:ea typeface="Meiryo UI" panose="020B0604030504040204" pitchFamily="50" charset="-128"/>
              </a:rPr>
              <a:t>時点）</a:t>
            </a:r>
            <a:endParaRPr lang="en-US" altLang="ja-JP" sz="2400" dirty="0" smtClean="0">
              <a:latin typeface="Meiryo UI" panose="020B0604030504040204" pitchFamily="50" charset="-128"/>
              <a:ea typeface="Meiryo UI" panose="020B0604030504040204" pitchFamily="50" charset="-128"/>
            </a:endParaRPr>
          </a:p>
          <a:p>
            <a:pPr>
              <a:spcBef>
                <a:spcPts val="1200"/>
              </a:spcBef>
            </a:pPr>
            <a:r>
              <a:rPr lang="ja-JP" altLang="en-US" sz="2400" dirty="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　青森</a:t>
            </a:r>
            <a:r>
              <a:rPr lang="en-US" altLang="ja-JP" sz="2400" dirty="0" smtClean="0">
                <a:latin typeface="Meiryo UI" panose="020B0604030504040204" pitchFamily="50" charset="-128"/>
                <a:ea typeface="Meiryo UI" panose="020B0604030504040204" pitchFamily="50" charset="-128"/>
              </a:rPr>
              <a:t>1151</a:t>
            </a:r>
            <a:r>
              <a:rPr lang="ja-JP" altLang="en-US" sz="2400" dirty="0" err="1">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富山県</a:t>
            </a:r>
            <a:r>
              <a:rPr lang="en-US" altLang="ja-JP" sz="2400" dirty="0" smtClean="0">
                <a:latin typeface="Meiryo UI" panose="020B0604030504040204" pitchFamily="50" charset="-128"/>
                <a:ea typeface="Meiryo UI" panose="020B0604030504040204" pitchFamily="50" charset="-128"/>
              </a:rPr>
              <a:t>996</a:t>
            </a:r>
            <a:r>
              <a:rPr lang="ja-JP" altLang="en-US" sz="2400" dirty="0" err="1" smtClean="0">
                <a:latin typeface="Meiryo UI" panose="020B0604030504040204" pitchFamily="50" charset="-128"/>
                <a:ea typeface="Meiryo UI" panose="020B0604030504040204" pitchFamily="50" charset="-128"/>
              </a:rPr>
              <a:t>、</a:t>
            </a:r>
            <a:r>
              <a:rPr lang="ja-JP" altLang="en-US" sz="2400" dirty="0" smtClean="0">
                <a:latin typeface="Meiryo UI" panose="020B0604030504040204" pitchFamily="50" charset="-128"/>
                <a:ea typeface="Meiryo UI" panose="020B0604030504040204" pitchFamily="50" charset="-128"/>
              </a:rPr>
              <a:t>鳥取</a:t>
            </a:r>
            <a:r>
              <a:rPr lang="en-US" altLang="ja-JP" sz="2400" dirty="0" smtClean="0">
                <a:latin typeface="Meiryo UI" panose="020B0604030504040204" pitchFamily="50" charset="-128"/>
                <a:ea typeface="Meiryo UI" panose="020B0604030504040204" pitchFamily="50" charset="-128"/>
              </a:rPr>
              <a:t>191</a:t>
            </a:r>
          </a:p>
          <a:p>
            <a:pPr>
              <a:spcBef>
                <a:spcPts val="1200"/>
              </a:spcBef>
            </a:pPr>
            <a:r>
              <a:rPr lang="en-US" altLang="ja-JP" sz="2400" dirty="0" smtClean="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最近追加された島根県のオープンデータ</a:t>
            </a:r>
            <a:endParaRPr lang="en-US" altLang="ja-JP" sz="2400" dirty="0" smtClean="0">
              <a:latin typeface="Meiryo UI" panose="020B0604030504040204" pitchFamily="50" charset="-128"/>
              <a:ea typeface="Meiryo UI" panose="020B0604030504040204" pitchFamily="50" charset="-128"/>
            </a:endParaRPr>
          </a:p>
          <a:p>
            <a:pPr>
              <a:spcBef>
                <a:spcPts val="1200"/>
              </a:spcBef>
            </a:pPr>
            <a:r>
              <a:rPr lang="ja-JP" altLang="en-US" sz="2400" dirty="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　「犯罪データ」、「県立学校生徒数」、「都市計画基礎調査」　等</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4355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7141699"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島根県庁内</a:t>
            </a:r>
            <a:r>
              <a:rPr lang="ja-JP" altLang="en-US" sz="3200" b="1" dirty="0">
                <a:ea typeface="Meiryo UI" panose="020B0604030504040204" pitchFamily="50" charset="-128"/>
                <a:cs typeface="Times New Roman" panose="02020603050405020304" pitchFamily="18" charset="0"/>
              </a:rPr>
              <a:t>リストアップの結果（</a:t>
            </a:r>
            <a:r>
              <a:rPr lang="en-US" altLang="ja-JP" sz="3200" b="1" dirty="0">
                <a:ea typeface="Meiryo UI" panose="020B0604030504040204" pitchFamily="50" charset="-128"/>
                <a:cs typeface="Times New Roman" panose="02020603050405020304" pitchFamily="18" charset="0"/>
              </a:rPr>
              <a:t>H30.6</a:t>
            </a:r>
            <a:r>
              <a:rPr lang="ja-JP" altLang="en-US" sz="3200" b="1" dirty="0">
                <a:ea typeface="Meiryo UI" panose="020B0604030504040204" pitchFamily="50" charset="-128"/>
                <a:cs typeface="Times New Roman" panose="02020603050405020304" pitchFamily="18" charset="0"/>
              </a:rPr>
              <a:t>）</a:t>
            </a: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17</a:t>
            </a:fld>
            <a:endParaRPr kumimoji="1" lang="ja-JP" altLang="en-US" sz="2000" dirty="0">
              <a:latin typeface="Meiryo UI" panose="020B0604030504040204" pitchFamily="50" charset="-128"/>
              <a:ea typeface="Meiryo UI" panose="020B0604030504040204" pitchFamily="50" charset="-128"/>
            </a:endParaRPr>
          </a:p>
        </p:txBody>
      </p:sp>
      <p:sp>
        <p:nvSpPr>
          <p:cNvPr id="6" name="正方形/長方形 5"/>
          <p:cNvSpPr/>
          <p:nvPr/>
        </p:nvSpPr>
        <p:spPr>
          <a:xfrm>
            <a:off x="103909" y="667979"/>
            <a:ext cx="8936181" cy="6401753"/>
          </a:xfrm>
          <a:prstGeom prst="rect">
            <a:avLst/>
          </a:prstGeom>
        </p:spPr>
        <p:txBody>
          <a:bodyPr wrap="square">
            <a:spAutoFit/>
          </a:bodyPr>
          <a:lstStyle/>
          <a:p>
            <a:pPr>
              <a:spcBef>
                <a:spcPts val="600"/>
              </a:spcBef>
            </a:pPr>
            <a:r>
              <a:rPr lang="ja-JP" altLang="en-US" sz="2800" dirty="0" smtClean="0">
                <a:latin typeface="Meiryo UI" panose="020B0604030504040204" pitchFamily="50" charset="-128"/>
                <a:ea typeface="Meiryo UI" panose="020B0604030504040204" pitchFamily="50" charset="-128"/>
              </a:rPr>
              <a:t>期　間：2018年6月27日～8月3日</a:t>
            </a:r>
            <a:endParaRPr lang="en-US" altLang="ja-JP" sz="2800" dirty="0" smtClean="0">
              <a:latin typeface="Meiryo UI" panose="020B0604030504040204" pitchFamily="50" charset="-128"/>
              <a:ea typeface="Meiryo UI" panose="020B0604030504040204" pitchFamily="50" charset="-128"/>
            </a:endParaRPr>
          </a:p>
          <a:p>
            <a:pPr>
              <a:spcBef>
                <a:spcPts val="600"/>
              </a:spcBef>
            </a:pPr>
            <a:r>
              <a:rPr lang="ja-JP" altLang="en-US" sz="2800" dirty="0" smtClean="0">
                <a:latin typeface="Meiryo UI" panose="020B0604030504040204" pitchFamily="50" charset="-128"/>
                <a:ea typeface="Meiryo UI" panose="020B0604030504040204" pitchFamily="50" charset="-128"/>
              </a:rPr>
              <a:t>対　象</a:t>
            </a:r>
            <a:r>
              <a:rPr lang="ja-JP" altLang="en-US" sz="2800" dirty="0">
                <a:latin typeface="Meiryo UI" panose="020B0604030504040204" pitchFamily="50" charset="-128"/>
                <a:ea typeface="Meiryo UI" panose="020B0604030504040204" pitchFamily="50" charset="-128"/>
              </a:rPr>
              <a:t>：本庁全所属</a:t>
            </a:r>
          </a:p>
          <a:p>
            <a:pPr>
              <a:spcBef>
                <a:spcPts val="600"/>
              </a:spcBef>
            </a:pPr>
            <a:r>
              <a:rPr lang="ja-JP" altLang="en-US" sz="2800" dirty="0" smtClean="0">
                <a:latin typeface="Meiryo UI" panose="020B0604030504040204" pitchFamily="50" charset="-128"/>
                <a:ea typeface="Meiryo UI" panose="020B0604030504040204" pitchFamily="50" charset="-128"/>
              </a:rPr>
              <a:t>回</a:t>
            </a:r>
            <a:r>
              <a:rPr lang="ja-JP" altLang="en-US" sz="2800" dirty="0">
                <a:latin typeface="Meiryo UI" panose="020B0604030504040204" pitchFamily="50" charset="-128"/>
                <a:ea typeface="Meiryo UI" panose="020B0604030504040204" pitchFamily="50" charset="-128"/>
              </a:rPr>
              <a:t>　答</a:t>
            </a:r>
            <a:r>
              <a:rPr lang="ja-JP" altLang="en-US" sz="2800" dirty="0" smtClean="0">
                <a:latin typeface="Meiryo UI" panose="020B0604030504040204" pitchFamily="50" charset="-128"/>
                <a:ea typeface="Meiryo UI" panose="020B0604030504040204" pitchFamily="50" charset="-128"/>
              </a:rPr>
              <a:t>：42所属</a:t>
            </a:r>
            <a:r>
              <a:rPr lang="ja-JP" altLang="en-US" sz="2800" dirty="0">
                <a:latin typeface="Meiryo UI" panose="020B0604030504040204" pitchFamily="50" charset="-128"/>
                <a:ea typeface="Meiryo UI" panose="020B0604030504040204" pitchFamily="50" charset="-128"/>
              </a:rPr>
              <a:t>（</a:t>
            </a:r>
            <a:r>
              <a:rPr lang="ja-JP" altLang="en-US" sz="2800" dirty="0" smtClean="0">
                <a:latin typeface="Meiryo UI" panose="020B0604030504040204" pitchFamily="50" charset="-128"/>
                <a:ea typeface="Meiryo UI" panose="020B0604030504040204" pitchFamily="50" charset="-128"/>
              </a:rPr>
              <a:t>対象：87</a:t>
            </a:r>
            <a:r>
              <a:rPr lang="ja-JP" altLang="en-US" sz="2800" dirty="0">
                <a:latin typeface="Meiryo UI" panose="020B0604030504040204" pitchFamily="50" charset="-128"/>
                <a:ea typeface="Meiryo UI" panose="020B0604030504040204" pitchFamily="50" charset="-128"/>
              </a:rPr>
              <a:t>　∴</a:t>
            </a:r>
            <a:r>
              <a:rPr lang="ja-JP" altLang="en-US" sz="2800" dirty="0" smtClean="0">
                <a:latin typeface="Meiryo UI" panose="020B0604030504040204" pitchFamily="50" charset="-128"/>
                <a:ea typeface="Meiryo UI" panose="020B0604030504040204" pitchFamily="50" charset="-128"/>
              </a:rPr>
              <a:t>回収率47.1％）</a:t>
            </a:r>
            <a:endParaRPr lang="en-US" altLang="ja-JP" sz="2800" dirty="0" smtClean="0">
              <a:latin typeface="Meiryo UI" panose="020B0604030504040204" pitchFamily="50" charset="-128"/>
              <a:ea typeface="Meiryo UI" panose="020B0604030504040204" pitchFamily="50" charset="-128"/>
            </a:endParaRPr>
          </a:p>
          <a:p>
            <a:pPr>
              <a:spcBef>
                <a:spcPts val="1800"/>
              </a:spcBef>
            </a:pPr>
            <a:r>
              <a:rPr lang="en-US" altLang="ja-JP" sz="2800" b="1" dirty="0" smtClean="0">
                <a:latin typeface="Meiryo UI" panose="020B0604030504040204" pitchFamily="50" charset="-128"/>
                <a:ea typeface="Meiryo UI" panose="020B0604030504040204" pitchFamily="50" charset="-128"/>
              </a:rPr>
              <a:t>【</a:t>
            </a:r>
            <a:r>
              <a:rPr lang="ja-JP" altLang="en-US" sz="2800" b="1" dirty="0" smtClean="0">
                <a:latin typeface="Meiryo UI" panose="020B0604030504040204" pitchFamily="50" charset="-128"/>
                <a:ea typeface="Meiryo UI" panose="020B0604030504040204" pitchFamily="50" charset="-128"/>
              </a:rPr>
              <a:t>調査結果</a:t>
            </a:r>
            <a:r>
              <a:rPr lang="en-US" altLang="ja-JP" sz="2800" b="1" dirty="0" smtClean="0">
                <a:latin typeface="Meiryo UI" panose="020B0604030504040204" pitchFamily="50" charset="-128"/>
                <a:ea typeface="Meiryo UI" panose="020B0604030504040204" pitchFamily="50" charset="-128"/>
              </a:rPr>
              <a:t>】</a:t>
            </a:r>
          </a:p>
          <a:p>
            <a:pPr marL="800100" lvl="1" indent="-342900">
              <a:spcBef>
                <a:spcPts val="600"/>
              </a:spcBef>
              <a:buFont typeface="Arial" panose="020B0604020202020204" pitchFamily="34" charset="0"/>
              <a:buChar char="•"/>
            </a:pPr>
            <a:r>
              <a:rPr lang="en-US" altLang="ja-JP" sz="2800" dirty="0" smtClean="0">
                <a:latin typeface="Meiryo UI" panose="020B0604030504040204" pitchFamily="50" charset="-128"/>
                <a:ea typeface="Meiryo UI" panose="020B0604030504040204" pitchFamily="50" charset="-128"/>
              </a:rPr>
              <a:t>5</a:t>
            </a:r>
            <a:r>
              <a:rPr lang="en-US" altLang="ja-JP" sz="2800" dirty="0">
                <a:latin typeface="Meiryo UI" panose="020B0604030504040204" pitchFamily="50" charset="-128"/>
                <a:ea typeface="Meiryo UI" panose="020B0604030504040204" pitchFamily="50" charset="-128"/>
              </a:rPr>
              <a:t>5</a:t>
            </a:r>
            <a:r>
              <a:rPr lang="ja-JP" altLang="en-US" sz="2800" dirty="0" smtClean="0">
                <a:latin typeface="Meiryo UI" panose="020B0604030504040204" pitchFamily="50" charset="-128"/>
                <a:ea typeface="Meiryo UI" panose="020B0604030504040204" pitchFamily="50" charset="-128"/>
              </a:rPr>
              <a:t>種類（</a:t>
            </a:r>
            <a:r>
              <a:rPr lang="en-US" altLang="ja-JP" sz="2800" dirty="0" smtClean="0">
                <a:latin typeface="Meiryo UI" panose="020B0604030504040204" pitchFamily="50" charset="-128"/>
                <a:ea typeface="Meiryo UI" panose="020B0604030504040204" pitchFamily="50" charset="-128"/>
              </a:rPr>
              <a:t>16</a:t>
            </a:r>
            <a:r>
              <a:rPr lang="ja-JP" altLang="ja-JP" sz="2800" dirty="0" smtClean="0">
                <a:latin typeface="Meiryo UI" panose="020B0604030504040204" pitchFamily="50" charset="-128"/>
                <a:ea typeface="Meiryo UI" panose="020B0604030504040204" pitchFamily="50" charset="-128"/>
              </a:rPr>
              <a:t>所属</a:t>
            </a:r>
            <a:r>
              <a:rPr lang="ja-JP" altLang="en-US" sz="2800" dirty="0" smtClean="0">
                <a:latin typeface="Meiryo UI" panose="020B0604030504040204" pitchFamily="50" charset="-128"/>
                <a:ea typeface="Meiryo UI" panose="020B0604030504040204" pitchFamily="50" charset="-128"/>
              </a:rPr>
              <a:t>）のデータがリストアップされた</a:t>
            </a:r>
            <a:endParaRPr lang="en-US" altLang="ja-JP" sz="2800" dirty="0" smtClean="0">
              <a:latin typeface="Meiryo UI" panose="020B0604030504040204" pitchFamily="50" charset="-128"/>
              <a:ea typeface="Meiryo UI" panose="020B0604030504040204" pitchFamily="50" charset="-128"/>
            </a:endParaRPr>
          </a:p>
          <a:p>
            <a:pPr lvl="1">
              <a:spcBef>
                <a:spcPts val="600"/>
              </a:spcBef>
            </a:pPr>
            <a:r>
              <a:rPr lang="ja-JP" altLang="en-US" sz="2800" dirty="0" smtClean="0">
                <a:latin typeface="Meiryo UI" panose="020B0604030504040204" pitchFamily="50" charset="-128"/>
                <a:ea typeface="Meiryo UI" panose="020B0604030504040204" pitchFamily="50" charset="-128"/>
              </a:rPr>
              <a:t>　</a:t>
            </a:r>
            <a:r>
              <a:rPr lang="en-US" altLang="ja-JP" sz="2800" dirty="0" smtClean="0">
                <a:latin typeface="Meiryo UI" panose="020B0604030504040204" pitchFamily="50" charset="-128"/>
                <a:ea typeface="Meiryo UI" panose="020B0604030504040204" pitchFamily="50" charset="-128"/>
              </a:rPr>
              <a:t>※</a:t>
            </a:r>
            <a:r>
              <a:rPr lang="ja-JP" altLang="en-US" sz="2800" dirty="0" smtClean="0">
                <a:latin typeface="Meiryo UI" panose="020B0604030504040204" pitchFamily="50" charset="-128"/>
                <a:ea typeface="Meiryo UI" panose="020B0604030504040204" pitchFamily="50" charset="-128"/>
              </a:rPr>
              <a:t>　「該当なし」は</a:t>
            </a:r>
            <a:r>
              <a:rPr lang="en-US" altLang="ja-JP" sz="2800" dirty="0" smtClean="0">
                <a:latin typeface="Meiryo UI" panose="020B0604030504040204" pitchFamily="50" charset="-128"/>
                <a:ea typeface="Meiryo UI" panose="020B0604030504040204" pitchFamily="50" charset="-128"/>
              </a:rPr>
              <a:t>26</a:t>
            </a:r>
            <a:r>
              <a:rPr lang="ja-JP" altLang="en-US" sz="2800" dirty="0" smtClean="0">
                <a:latin typeface="Meiryo UI" panose="020B0604030504040204" pitchFamily="50" charset="-128"/>
                <a:ea typeface="Meiryo UI" panose="020B0604030504040204" pitchFamily="50" charset="-128"/>
              </a:rPr>
              <a:t>所属、無回答が</a:t>
            </a:r>
            <a:r>
              <a:rPr lang="en-US" altLang="ja-JP" sz="2800" dirty="0" smtClean="0">
                <a:latin typeface="Meiryo UI" panose="020B0604030504040204" pitchFamily="50" charset="-128"/>
                <a:ea typeface="Meiryo UI" panose="020B0604030504040204" pitchFamily="50" charset="-128"/>
              </a:rPr>
              <a:t>43</a:t>
            </a:r>
            <a:r>
              <a:rPr lang="ja-JP" altLang="en-US" sz="2800" dirty="0" smtClean="0">
                <a:latin typeface="Meiryo UI" panose="020B0604030504040204" pitchFamily="50" charset="-128"/>
                <a:ea typeface="Meiryo UI" panose="020B0604030504040204" pitchFamily="50" charset="-128"/>
              </a:rPr>
              <a:t>所属</a:t>
            </a:r>
            <a:endParaRPr lang="en-US" altLang="ja-JP" sz="2800" dirty="0" smtClean="0">
              <a:latin typeface="Meiryo UI" panose="020B0604030504040204" pitchFamily="50" charset="-128"/>
              <a:ea typeface="Meiryo UI" panose="020B0604030504040204" pitchFamily="50" charset="-128"/>
            </a:endParaRPr>
          </a:p>
          <a:p>
            <a:pPr lvl="1">
              <a:spcBef>
                <a:spcPts val="600"/>
              </a:spcBef>
            </a:pPr>
            <a:endParaRPr lang="en-US" altLang="ja-JP" sz="2400" dirty="0">
              <a:latin typeface="Meiryo UI" panose="020B0604030504040204" pitchFamily="50" charset="-128"/>
              <a:ea typeface="Meiryo UI" panose="020B0604030504040204" pitchFamily="50" charset="-128"/>
            </a:endParaRPr>
          </a:p>
          <a:p>
            <a:pPr lvl="1">
              <a:spcBef>
                <a:spcPts val="600"/>
              </a:spcBef>
            </a:pPr>
            <a:endParaRPr lang="en-US" altLang="ja-JP" sz="2400" dirty="0" smtClean="0">
              <a:latin typeface="Meiryo UI" panose="020B0604030504040204" pitchFamily="50" charset="-128"/>
              <a:ea typeface="Meiryo UI" panose="020B0604030504040204" pitchFamily="50" charset="-128"/>
            </a:endParaRPr>
          </a:p>
          <a:p>
            <a:pPr lvl="1">
              <a:spcBef>
                <a:spcPts val="600"/>
              </a:spcBef>
            </a:pPr>
            <a:endParaRPr lang="en-US" altLang="ja-JP" sz="2400" dirty="0">
              <a:latin typeface="Meiryo UI" panose="020B0604030504040204" pitchFamily="50" charset="-128"/>
              <a:ea typeface="Meiryo UI" panose="020B0604030504040204" pitchFamily="50" charset="-128"/>
            </a:endParaRPr>
          </a:p>
          <a:p>
            <a:pPr lvl="1">
              <a:spcBef>
                <a:spcPts val="600"/>
              </a:spcBef>
            </a:pPr>
            <a:endParaRPr lang="en-US" altLang="ja-JP" sz="2400" dirty="0" smtClean="0">
              <a:latin typeface="Meiryo UI" panose="020B0604030504040204" pitchFamily="50" charset="-128"/>
              <a:ea typeface="Meiryo UI" panose="020B0604030504040204" pitchFamily="50" charset="-128"/>
            </a:endParaRPr>
          </a:p>
          <a:p>
            <a:pPr lvl="1">
              <a:spcBef>
                <a:spcPts val="600"/>
              </a:spcBef>
            </a:pPr>
            <a:endParaRPr lang="en-US" altLang="ja-JP" sz="2000" dirty="0" smtClean="0">
              <a:latin typeface="Meiryo UI" panose="020B0604030504040204" pitchFamily="50" charset="-128"/>
              <a:ea typeface="Meiryo UI" panose="020B0604030504040204" pitchFamily="50" charset="-128"/>
            </a:endParaRPr>
          </a:p>
          <a:p>
            <a:pPr lvl="1"/>
            <a:endParaRPr lang="en-US" altLang="ja-JP" sz="2400" dirty="0">
              <a:latin typeface="Meiryo UI" panose="020B0604030504040204" pitchFamily="50" charset="-128"/>
              <a:ea typeface="Meiryo UI" panose="020B0604030504040204" pitchFamily="50" charset="-128"/>
            </a:endParaRPr>
          </a:p>
          <a:p>
            <a:pPr>
              <a:spcBef>
                <a:spcPts val="600"/>
              </a:spcBef>
            </a:pPr>
            <a:r>
              <a:rPr lang="ja-JP" altLang="en-US" sz="2400" dirty="0" smtClean="0">
                <a:latin typeface="Meiryo UI" panose="020B0604030504040204" pitchFamily="50" charset="-128"/>
                <a:ea typeface="Meiryo UI" panose="020B0604030504040204" pitchFamily="50" charset="-128"/>
              </a:rPr>
              <a:t>　　　　</a:t>
            </a:r>
            <a:r>
              <a:rPr lang="ja-JP" altLang="en-US" sz="2800" b="1" dirty="0" smtClean="0">
                <a:latin typeface="Meiryo UI" panose="020B0604030504040204" pitchFamily="50" charset="-128"/>
                <a:ea typeface="Meiryo UI" panose="020B0604030504040204" pitchFamily="50" charset="-128"/>
              </a:rPr>
              <a:t>ニーズを踏まえたオープンデータ化の働きかけが必要</a:t>
            </a:r>
            <a:endParaRPr lang="en-US" altLang="ja-JP" sz="28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1401398" y="3844419"/>
            <a:ext cx="7638692" cy="23493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800" b="1" dirty="0" smtClean="0">
                <a:solidFill>
                  <a:schemeClr val="tx1"/>
                </a:solidFill>
                <a:latin typeface="Meiryo UI" panose="020B0604030504040204" pitchFamily="50" charset="-128"/>
                <a:ea typeface="Meiryo UI" panose="020B0604030504040204" pitchFamily="50" charset="-128"/>
              </a:rPr>
              <a:t>【</a:t>
            </a:r>
            <a:r>
              <a:rPr kumimoji="1" lang="ja-JP" altLang="en-US" sz="2800" b="1" dirty="0" smtClean="0">
                <a:solidFill>
                  <a:schemeClr val="tx1"/>
                </a:solidFill>
                <a:latin typeface="Meiryo UI" panose="020B0604030504040204" pitchFamily="50" charset="-128"/>
                <a:ea typeface="Meiryo UI" panose="020B0604030504040204" pitchFamily="50" charset="-128"/>
              </a:rPr>
              <a:t>本調査によりリストアップされた主なデータ</a:t>
            </a:r>
            <a:r>
              <a:rPr kumimoji="1" lang="en-US" altLang="ja-JP" sz="2800" b="1" dirty="0" smtClean="0">
                <a:solidFill>
                  <a:schemeClr val="tx1"/>
                </a:solidFill>
                <a:latin typeface="Meiryo UI" panose="020B0604030504040204" pitchFamily="50" charset="-128"/>
                <a:ea typeface="Meiryo UI" panose="020B0604030504040204" pitchFamily="50" charset="-128"/>
              </a:rPr>
              <a:t>】</a:t>
            </a:r>
          </a:p>
          <a:p>
            <a:pPr>
              <a:spcBef>
                <a:spcPts val="600"/>
              </a:spcBef>
            </a:pPr>
            <a:r>
              <a:rPr kumimoji="1" lang="ja-JP" altLang="en-US" sz="2800" dirty="0" smtClean="0">
                <a:solidFill>
                  <a:schemeClr val="tx1"/>
                </a:solidFill>
                <a:latin typeface="Meiryo UI" panose="020B0604030504040204" pitchFamily="50" charset="-128"/>
                <a:ea typeface="Meiryo UI" panose="020B0604030504040204" pitchFamily="50" charset="-128"/>
              </a:rPr>
              <a:t>市町村財政データ、空港利用状況、</a:t>
            </a:r>
            <a:r>
              <a:rPr kumimoji="1" lang="en-US" altLang="ja-JP" sz="2800" dirty="0" smtClean="0">
                <a:solidFill>
                  <a:schemeClr val="tx1"/>
                </a:solidFill>
                <a:latin typeface="Meiryo UI" panose="020B0604030504040204" pitchFamily="50" charset="-128"/>
                <a:ea typeface="Meiryo UI" panose="020B0604030504040204" pitchFamily="50" charset="-128"/>
              </a:rPr>
              <a:t>UI</a:t>
            </a:r>
            <a:r>
              <a:rPr kumimoji="1" lang="ja-JP" altLang="en-US" sz="2800" dirty="0" smtClean="0">
                <a:solidFill>
                  <a:schemeClr val="tx1"/>
                </a:solidFill>
                <a:latin typeface="Meiryo UI" panose="020B0604030504040204" pitchFamily="50" charset="-128"/>
                <a:ea typeface="Meiryo UI" panose="020B0604030504040204" pitchFamily="50" charset="-128"/>
              </a:rPr>
              <a:t>ターン者数、災害（森林、土木）データ、漁港関係データ、都市計画基礎調査、地価、旅行者業一覧、</a:t>
            </a:r>
            <a:r>
              <a:rPr kumimoji="1" lang="en-US" altLang="ja-JP" sz="2800" dirty="0" smtClean="0">
                <a:solidFill>
                  <a:schemeClr val="tx1"/>
                </a:solidFill>
                <a:latin typeface="Meiryo UI" panose="020B0604030504040204" pitchFamily="50" charset="-128"/>
                <a:ea typeface="Meiryo UI" panose="020B0604030504040204" pitchFamily="50" charset="-128"/>
              </a:rPr>
              <a:t>e</a:t>
            </a:r>
            <a:r>
              <a:rPr kumimoji="1" lang="ja-JP" altLang="en-US" sz="2800" dirty="0" smtClean="0">
                <a:solidFill>
                  <a:schemeClr val="tx1"/>
                </a:solidFill>
                <a:latin typeface="Meiryo UI" panose="020B0604030504040204" pitchFamily="50" charset="-128"/>
                <a:ea typeface="Meiryo UI" panose="020B0604030504040204" pitchFamily="50" charset="-128"/>
              </a:rPr>
              <a:t>マーク企業一覧、労働関係データ　　等</a:t>
            </a:r>
            <a:endParaRPr kumimoji="1" lang="ja-JP" altLang="en-US" sz="2800" dirty="0">
              <a:solidFill>
                <a:schemeClr val="tx1"/>
              </a:solidFill>
              <a:latin typeface="Meiryo UI" panose="020B0604030504040204" pitchFamily="50" charset="-128"/>
              <a:ea typeface="Meiryo UI" panose="020B0604030504040204" pitchFamily="50" charset="-128"/>
            </a:endParaRPr>
          </a:p>
        </p:txBody>
      </p:sp>
      <p:sp>
        <p:nvSpPr>
          <p:cNvPr id="5" name="右矢印 4"/>
          <p:cNvSpPr/>
          <p:nvPr/>
        </p:nvSpPr>
        <p:spPr>
          <a:xfrm>
            <a:off x="293298" y="6428088"/>
            <a:ext cx="517585" cy="42128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846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7875874"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（愛知県調査）オープンデータ利活用の意向</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18</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18</a:t>
            </a:fld>
            <a:endParaRPr kumimoji="1" lang="ja-JP" altLang="en-US" sz="2000" dirty="0">
              <a:latin typeface="Meiryo UI" panose="020B0604030504040204" pitchFamily="50" charset="-128"/>
              <a:ea typeface="Meiryo UI" panose="020B0604030504040204" pitchFamily="50" charset="-128"/>
            </a:endParaRPr>
          </a:p>
        </p:txBody>
      </p:sp>
      <p:sp>
        <p:nvSpPr>
          <p:cNvPr id="14" name="正方形/長方形 13"/>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年度愛知県オープンデータニーズ調査報告書　企業・団体・大学向け調査（</a:t>
            </a:r>
            <a:r>
              <a:rPr lang="en-US" altLang="ja-JP" sz="1050" dirty="0" smtClean="0">
                <a:latin typeface="Meiryo UI" panose="020B0604030504040204" pitchFamily="50" charset="-128"/>
                <a:ea typeface="Meiryo UI" panose="020B0604030504040204" pitchFamily="50" charset="-128"/>
              </a:rPr>
              <a:t>2019.2.1</a:t>
            </a:r>
            <a:r>
              <a:rPr lang="ja-JP" altLang="en-US" sz="1050" dirty="0"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2.28</a:t>
            </a:r>
            <a:r>
              <a:rPr lang="ja-JP" altLang="en-US" sz="1050" dirty="0" err="1"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WEB</a:t>
            </a:r>
            <a:r>
              <a:rPr lang="ja-JP" altLang="en-US" sz="1050" dirty="0" smtClean="0">
                <a:latin typeface="Meiryo UI" panose="020B0604030504040204" pitchFamily="50" charset="-128"/>
                <a:ea typeface="Meiryo UI" panose="020B0604030504040204" pitchFamily="50" charset="-128"/>
              </a:rPr>
              <a:t>アンケートで実施）</a:t>
            </a:r>
            <a:endParaRPr lang="en-US" altLang="ja-JP" sz="1050" dirty="0" smtClean="0">
              <a:latin typeface="Meiryo UI" panose="020B0604030504040204" pitchFamily="50" charset="-128"/>
              <a:ea typeface="Meiryo UI" panose="020B0604030504040204" pitchFamily="50" charset="-128"/>
            </a:endParaRPr>
          </a:p>
        </p:txBody>
      </p:sp>
      <p:sp>
        <p:nvSpPr>
          <p:cNvPr id="15" name="正方形/長方形 14"/>
          <p:cNvSpPr/>
          <p:nvPr/>
        </p:nvSpPr>
        <p:spPr>
          <a:xfrm>
            <a:off x="43962" y="699820"/>
            <a:ext cx="9020909" cy="1692771"/>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９割以上が「利活用したい」（</a:t>
            </a:r>
            <a:r>
              <a:rPr lang="en-US" altLang="ja-JP" sz="2800" dirty="0" smtClean="0">
                <a:latin typeface="Meiryo UI" panose="020B0604030504040204" pitchFamily="50" charset="-128"/>
                <a:ea typeface="Meiryo UI" panose="020B0604030504040204" pitchFamily="50" charset="-128"/>
              </a:rPr>
              <a:t>n=134,SA</a:t>
            </a:r>
            <a:r>
              <a:rPr lang="ja-JP" altLang="en-US" sz="2800" dirty="0" smtClean="0">
                <a:latin typeface="Meiryo UI" panose="020B0604030504040204" pitchFamily="50" charset="-128"/>
                <a:ea typeface="Meiryo UI" panose="020B0604030504040204" pitchFamily="50" charset="-128"/>
              </a:rPr>
              <a:t>）</a:t>
            </a:r>
            <a:endParaRPr lang="en-US" altLang="ja-JP" sz="2800" dirty="0" smtClean="0">
              <a:latin typeface="Meiryo UI" panose="020B0604030504040204" pitchFamily="50" charset="-128"/>
              <a:ea typeface="Meiryo UI" panose="020B0604030504040204" pitchFamily="50" charset="-128"/>
            </a:endParaRPr>
          </a:p>
          <a:p>
            <a:pPr marL="457200" indent="-457200">
              <a:spcBef>
                <a:spcPts val="600"/>
              </a:spcBef>
              <a:spcAft>
                <a:spcPts val="6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a:p>
            <a:pPr marL="457200" indent="-457200">
              <a:spcBef>
                <a:spcPts val="600"/>
              </a:spcBef>
              <a:spcAft>
                <a:spcPts val="6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p:txBody>
      </p:sp>
      <p:pic>
        <p:nvPicPr>
          <p:cNvPr id="18" name="図プレースホルダー 4" descr="仮想デスクトップ - Desktop Viewer"/>
          <p:cNvPicPr>
            <a:picLocks noChangeAspect="1"/>
          </p:cNvPicPr>
          <p:nvPr/>
        </p:nvPicPr>
        <p:blipFill rotWithShape="1">
          <a:blip r:embed="rId3" cstate="print">
            <a:extLst>
              <a:ext uri="{28A0092B-C50C-407E-A947-70E740481C1C}">
                <a14:useLocalDpi xmlns:a14="http://schemas.microsoft.com/office/drawing/2010/main" val="0"/>
              </a:ext>
            </a:extLst>
          </a:blip>
          <a:srcRect t="7922"/>
          <a:stretch/>
        </p:blipFill>
        <p:spPr>
          <a:xfrm>
            <a:off x="138812" y="1546205"/>
            <a:ext cx="8939430" cy="4785584"/>
          </a:xfrm>
          <a:prstGeom prst="rect">
            <a:avLst/>
          </a:prstGeom>
        </p:spPr>
      </p:pic>
    </p:spTree>
    <p:extLst>
      <p:ext uri="{BB962C8B-B14F-4D97-AF65-F5344CB8AC3E}">
        <p14:creationId xmlns:p14="http://schemas.microsoft.com/office/powerpoint/2010/main" val="202993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1</a:t>
            </a:fld>
            <a:endParaRPr kumimoji="1" lang="ja-JP" altLang="en-US" dirty="0"/>
          </a:p>
        </p:txBody>
      </p:sp>
      <p:sp>
        <p:nvSpPr>
          <p:cNvPr id="6" name="正方形/長方形 5"/>
          <p:cNvSpPr/>
          <p:nvPr/>
        </p:nvSpPr>
        <p:spPr>
          <a:xfrm>
            <a:off x="991115" y="519494"/>
            <a:ext cx="723077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本日お話しすること</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298180" y="1428693"/>
            <a:ext cx="8621534" cy="4001095"/>
          </a:xfrm>
          <a:prstGeom prst="rect">
            <a:avLst/>
          </a:prstGeom>
        </p:spPr>
        <p:txBody>
          <a:bodyPr wrap="square">
            <a:spAutoFit/>
          </a:bodyPr>
          <a:lstStyle/>
          <a:p>
            <a:pPr marL="514350" indent="-514350">
              <a:lnSpc>
                <a:spcPct val="150000"/>
              </a:lnSpc>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オープンデータに取組む背景（</a:t>
            </a:r>
            <a:r>
              <a:rPr lang="en-US" altLang="ja-JP" sz="2800" dirty="0" smtClean="0">
                <a:latin typeface="Meiryo UI" panose="020B0604030504040204" pitchFamily="50" charset="-128"/>
                <a:ea typeface="Meiryo UI" panose="020B0604030504040204" pitchFamily="50" charset="-128"/>
              </a:rPr>
              <a:t>5</a:t>
            </a:r>
            <a:r>
              <a:rPr lang="ja-JP" altLang="en-US" sz="2800" dirty="0" smtClean="0">
                <a:latin typeface="Meiryo UI" panose="020B0604030504040204" pitchFamily="50" charset="-128"/>
                <a:ea typeface="Meiryo UI" panose="020B0604030504040204" pitchFamily="50" charset="-128"/>
              </a:rPr>
              <a:t>分）</a:t>
            </a:r>
            <a:endParaRPr lang="en-US" altLang="ja-JP" sz="2800" dirty="0" smtClean="0">
              <a:latin typeface="Meiryo UI" panose="020B0604030504040204" pitchFamily="50" charset="-128"/>
              <a:ea typeface="Meiryo UI" panose="020B0604030504040204" pitchFamily="50" charset="-128"/>
            </a:endParaRPr>
          </a:p>
          <a:p>
            <a:pPr marL="914400" lvl="1" indent="-457200">
              <a:lnSpc>
                <a:spcPct val="150000"/>
              </a:lnSpc>
              <a:spcAft>
                <a:spcPts val="1200"/>
              </a:spcAft>
              <a:buFont typeface="Wingdings" panose="05000000000000000000" pitchFamily="2" charset="2"/>
              <a:buChar char="ð"/>
            </a:pPr>
            <a:r>
              <a:rPr lang="ja-JP" altLang="en-US" sz="2800" dirty="0" smtClean="0">
                <a:latin typeface="Meiryo UI" panose="020B0604030504040204" pitchFamily="50" charset="-128"/>
                <a:ea typeface="Meiryo UI" panose="020B0604030504040204" pitchFamily="50" charset="-128"/>
              </a:rPr>
              <a:t>島根県官民データ活用推進計画の策定</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en-US" altLang="ja-JP" sz="2400" dirty="0" smtClean="0">
                <a:latin typeface="Meiryo UI" panose="020B0604030504040204" pitchFamily="50" charset="-128"/>
                <a:ea typeface="Meiryo UI" panose="020B0604030504040204" pitchFamily="50" charset="-128"/>
              </a:rPr>
              <a:t>※ </a:t>
            </a:r>
            <a:r>
              <a:rPr lang="ja-JP" altLang="en-US" sz="2400" dirty="0" smtClean="0">
                <a:latin typeface="Meiryo UI" panose="020B0604030504040204" pitchFamily="50" charset="-128"/>
                <a:ea typeface="Meiryo UI" panose="020B0604030504040204" pitchFamily="50" charset="-128"/>
              </a:rPr>
              <a:t>オープンデータの取組みが主な施策のひとつとして位置付け</a:t>
            </a:r>
            <a:endParaRPr lang="en-US" altLang="ja-JP" sz="2400" dirty="0" smtClean="0">
              <a:latin typeface="Meiryo UI" panose="020B0604030504040204" pitchFamily="50" charset="-128"/>
              <a:ea typeface="Meiryo UI" panose="020B0604030504040204" pitchFamily="50" charset="-128"/>
            </a:endParaRPr>
          </a:p>
          <a:p>
            <a:pPr marL="514350" indent="-514350">
              <a:lnSpc>
                <a:spcPct val="150000"/>
              </a:lnSpc>
              <a:spcBef>
                <a:spcPts val="24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県の取組みについて（</a:t>
            </a:r>
            <a:r>
              <a:rPr lang="en-US" altLang="ja-JP" sz="2800" dirty="0" smtClean="0">
                <a:latin typeface="Meiryo UI" panose="020B0604030504040204" pitchFamily="50" charset="-128"/>
                <a:ea typeface="Meiryo UI" panose="020B0604030504040204" pitchFamily="50" charset="-128"/>
              </a:rPr>
              <a:t>10</a:t>
            </a:r>
            <a:r>
              <a:rPr lang="ja-JP" altLang="en-US" sz="2800" dirty="0" smtClean="0">
                <a:latin typeface="Meiryo UI" panose="020B0604030504040204" pitchFamily="50" charset="-128"/>
                <a:ea typeface="Meiryo UI" panose="020B0604030504040204" pitchFamily="50" charset="-128"/>
              </a:rPr>
              <a:t>分）</a:t>
            </a:r>
            <a:endParaRPr lang="en-US" altLang="ja-JP" sz="2800" dirty="0" smtClean="0">
              <a:latin typeface="Meiryo UI" panose="020B0604030504040204" pitchFamily="50" charset="-128"/>
              <a:ea typeface="Meiryo UI" panose="020B0604030504040204" pitchFamily="50" charset="-128"/>
            </a:endParaRPr>
          </a:p>
          <a:p>
            <a:pPr marL="971550" lvl="1" indent="-514350">
              <a:lnSpc>
                <a:spcPct val="150000"/>
              </a:lnSpc>
              <a:spcAft>
                <a:spcPts val="1200"/>
              </a:spcAft>
              <a:buFont typeface="Wingdings" panose="05000000000000000000" pitchFamily="2" charset="2"/>
              <a:buChar char="ð"/>
            </a:pPr>
            <a:r>
              <a:rPr lang="ja-JP" altLang="en-US" sz="2800" dirty="0" smtClean="0">
                <a:latin typeface="Meiryo UI" panose="020B0604030504040204" pitchFamily="50" charset="-128"/>
                <a:ea typeface="Meiryo UI" panose="020B0604030504040204" pitchFamily="50" charset="-128"/>
              </a:rPr>
              <a:t>県の方針と取組のご紹介</a:t>
            </a:r>
            <a:endParaRPr lang="en-US" altLang="ja-JP" sz="28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55545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5485797" cy="584775"/>
          </a:xfrm>
          <a:prstGeom prst="rect">
            <a:avLst/>
          </a:prstGeom>
        </p:spPr>
        <p:txBody>
          <a:bodyPr wrap="none">
            <a:spAutoFit/>
          </a:bodyPr>
          <a:lstStyle/>
          <a:p>
            <a:pPr>
              <a:spcBef>
                <a:spcPts val="600"/>
              </a:spcBef>
              <a:spcAft>
                <a:spcPts val="1200"/>
              </a:spcAft>
            </a:pPr>
            <a:r>
              <a:rPr lang="ja-JP" altLang="en-US" sz="3200" b="1" dirty="0">
                <a:ea typeface="Meiryo UI" panose="020B0604030504040204" pitchFamily="50" charset="-128"/>
                <a:cs typeface="Times New Roman" panose="02020603050405020304" pitchFamily="18" charset="0"/>
              </a:rPr>
              <a:t>（愛知県調査）利</a:t>
            </a:r>
            <a:r>
              <a:rPr lang="ja-JP" altLang="en-US" sz="3200" b="1" dirty="0" smtClean="0">
                <a:ea typeface="Meiryo UI" panose="020B0604030504040204" pitchFamily="50" charset="-128"/>
                <a:cs typeface="Times New Roman" panose="02020603050405020304" pitchFamily="18" charset="0"/>
              </a:rPr>
              <a:t>活用の目的</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19</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19</a:t>
            </a:fld>
            <a:endParaRPr kumimoji="1" lang="ja-JP" altLang="en-US" sz="20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3962" y="699820"/>
            <a:ext cx="9020909" cy="1692771"/>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「学術研究」、「地域課題解決」の順に多い</a:t>
            </a:r>
            <a:r>
              <a:rPr lang="en-US" altLang="ja-JP" sz="2800" dirty="0" smtClean="0">
                <a:latin typeface="Meiryo UI" panose="020B0604030504040204" pitchFamily="50" charset="-128"/>
                <a:ea typeface="Meiryo UI" panose="020B0604030504040204" pitchFamily="50" charset="-128"/>
              </a:rPr>
              <a:t>(n=123,MA)</a:t>
            </a:r>
          </a:p>
          <a:p>
            <a:pPr marL="457200" indent="-457200">
              <a:spcBef>
                <a:spcPts val="600"/>
              </a:spcBef>
              <a:spcAft>
                <a:spcPts val="6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a:p>
            <a:pPr marL="457200" indent="-457200">
              <a:spcBef>
                <a:spcPts val="600"/>
              </a:spcBef>
              <a:spcAft>
                <a:spcPts val="600"/>
              </a:spcAft>
              <a:buFont typeface="Wingdings" panose="05000000000000000000" pitchFamily="2" charset="2"/>
              <a:buChar char="n"/>
            </a:pPr>
            <a:endParaRPr lang="en-US" altLang="ja-JP" sz="2800" dirty="0" smtClean="0">
              <a:latin typeface="Meiryo UI" panose="020B0604030504040204" pitchFamily="50" charset="-128"/>
              <a:ea typeface="Meiryo UI" panose="020B0604030504040204" pitchFamily="50" charset="-128"/>
            </a:endParaRPr>
          </a:p>
        </p:txBody>
      </p:sp>
      <p:pic>
        <p:nvPicPr>
          <p:cNvPr id="17" name="図プレースホルダー 4" descr="仮想デスクトップ - Desktop Viewer"/>
          <p:cNvPicPr>
            <a:picLocks noChangeAspect="1"/>
          </p:cNvPicPr>
          <p:nvPr/>
        </p:nvPicPr>
        <p:blipFill rotWithShape="1">
          <a:blip r:embed="rId2" cstate="print">
            <a:extLst>
              <a:ext uri="{28A0092B-C50C-407E-A947-70E740481C1C}">
                <a14:useLocalDpi xmlns:a14="http://schemas.microsoft.com/office/drawing/2010/main" val="0"/>
              </a:ext>
            </a:extLst>
          </a:blip>
          <a:srcRect t="6357"/>
          <a:stretch/>
        </p:blipFill>
        <p:spPr>
          <a:xfrm>
            <a:off x="330111" y="1311214"/>
            <a:ext cx="8046138" cy="5304522"/>
          </a:xfrm>
          <a:prstGeom prst="rect">
            <a:avLst/>
          </a:prstGeom>
        </p:spPr>
      </p:pic>
      <p:sp>
        <p:nvSpPr>
          <p:cNvPr id="11" name="正方形/長方形 10"/>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年度愛知県オープンデータニーズ調査報告書　企業・団体・大学向け調査（</a:t>
            </a:r>
            <a:r>
              <a:rPr lang="en-US" altLang="ja-JP" sz="1050" dirty="0" smtClean="0">
                <a:latin typeface="Meiryo UI" panose="020B0604030504040204" pitchFamily="50" charset="-128"/>
                <a:ea typeface="Meiryo UI" panose="020B0604030504040204" pitchFamily="50" charset="-128"/>
              </a:rPr>
              <a:t>2019.2.1</a:t>
            </a:r>
            <a:r>
              <a:rPr lang="ja-JP" altLang="en-US" sz="1050" dirty="0"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2.28</a:t>
            </a:r>
            <a:r>
              <a:rPr lang="ja-JP" altLang="en-US" sz="1050" dirty="0" err="1"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WEB</a:t>
            </a:r>
            <a:r>
              <a:rPr lang="ja-JP" altLang="en-US" sz="1050" dirty="0" smtClean="0">
                <a:latin typeface="Meiryo UI" panose="020B0604030504040204" pitchFamily="50" charset="-128"/>
                <a:ea typeface="Meiryo UI" panose="020B0604030504040204" pitchFamily="50" charset="-128"/>
              </a:rPr>
              <a:t>アンケートで実施）</a:t>
            </a:r>
            <a:endParaRPr lang="en-US" altLang="ja-JP" sz="105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43003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8892178" cy="584775"/>
          </a:xfrm>
          <a:prstGeom prst="rect">
            <a:avLst/>
          </a:prstGeom>
        </p:spPr>
        <p:txBody>
          <a:bodyPr wrap="none">
            <a:spAutoFit/>
          </a:bodyPr>
          <a:lstStyle/>
          <a:p>
            <a:pPr>
              <a:spcBef>
                <a:spcPts val="600"/>
              </a:spcBef>
              <a:spcAft>
                <a:spcPts val="1200"/>
              </a:spcAft>
            </a:pPr>
            <a:r>
              <a:rPr lang="ja-JP" altLang="en-US" sz="3200" b="1" dirty="0">
                <a:ea typeface="Meiryo UI" panose="020B0604030504040204" pitchFamily="50" charset="-128"/>
                <a:cs typeface="Times New Roman" panose="02020603050405020304" pitchFamily="18" charset="0"/>
              </a:rPr>
              <a:t>（愛知県調査）有償</a:t>
            </a:r>
            <a:r>
              <a:rPr lang="ja-JP" altLang="en-US" sz="3200" b="1" dirty="0" smtClean="0">
                <a:ea typeface="Meiryo UI" panose="020B0604030504040204" pitchFamily="50" charset="-128"/>
                <a:cs typeface="Times New Roman" panose="02020603050405020304" pitchFamily="18" charset="0"/>
              </a:rPr>
              <a:t>でも使いたいデータ　</a:t>
            </a:r>
            <a:r>
              <a:rPr lang="en-US" altLang="ja-JP" sz="2000" dirty="0" smtClean="0">
                <a:ea typeface="Meiryo UI" panose="020B0604030504040204" pitchFamily="50" charset="-128"/>
                <a:cs typeface="Times New Roman" panose="02020603050405020304" pitchFamily="18" charset="0"/>
              </a:rPr>
              <a:t>※</a:t>
            </a:r>
            <a:r>
              <a:rPr lang="ja-JP" altLang="en-US" sz="2000" dirty="0" smtClean="0">
                <a:ea typeface="Meiryo UI" panose="020B0604030504040204" pitchFamily="50" charset="-128"/>
                <a:cs typeface="Times New Roman" panose="02020603050405020304" pitchFamily="18" charset="0"/>
              </a:rPr>
              <a:t>一部抜粋</a:t>
            </a:r>
            <a:endParaRPr lang="en-US" altLang="ja-JP" sz="2000"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20</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20</a:t>
            </a:fld>
            <a:endParaRPr kumimoji="1" lang="ja-JP" altLang="en-US" sz="2000" dirty="0">
              <a:latin typeface="Meiryo UI" panose="020B0604030504040204" pitchFamily="50" charset="-128"/>
              <a:ea typeface="Meiryo UI" panose="020B0604030504040204" pitchFamily="50" charset="-128"/>
            </a:endParaRPr>
          </a:p>
        </p:txBody>
      </p:sp>
      <p:sp>
        <p:nvSpPr>
          <p:cNvPr id="12" name="正方形/長方形 11"/>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年度愛知県オープンデータニーズ調査報告書　企業・団体・大学向け調査（</a:t>
            </a:r>
            <a:r>
              <a:rPr lang="en-US" altLang="ja-JP" sz="1050" dirty="0" smtClean="0">
                <a:latin typeface="Meiryo UI" panose="020B0604030504040204" pitchFamily="50" charset="-128"/>
                <a:ea typeface="Meiryo UI" panose="020B0604030504040204" pitchFamily="50" charset="-128"/>
              </a:rPr>
              <a:t>2019.2.1</a:t>
            </a:r>
            <a:r>
              <a:rPr lang="ja-JP" altLang="en-US" sz="1050" dirty="0"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2.28</a:t>
            </a:r>
            <a:r>
              <a:rPr lang="ja-JP" altLang="en-US" sz="1050" dirty="0" err="1"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WEB</a:t>
            </a:r>
            <a:r>
              <a:rPr lang="ja-JP" altLang="en-US" sz="1050" dirty="0" smtClean="0">
                <a:latin typeface="Meiryo UI" panose="020B0604030504040204" pitchFamily="50" charset="-128"/>
                <a:ea typeface="Meiryo UI" panose="020B0604030504040204" pitchFamily="50" charset="-128"/>
              </a:rPr>
              <a:t>アンケートで実施）</a:t>
            </a:r>
            <a:endParaRPr lang="en-US" altLang="ja-JP" sz="1050" dirty="0" smtClean="0">
              <a:latin typeface="Meiryo UI" panose="020B0604030504040204" pitchFamily="50" charset="-128"/>
              <a:ea typeface="Meiryo UI" panose="020B0604030504040204" pitchFamily="50" charset="-128"/>
            </a:endParaRPr>
          </a:p>
        </p:txBody>
      </p:sp>
      <p:pic>
        <p:nvPicPr>
          <p:cNvPr id="8"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6813" y="706857"/>
            <a:ext cx="8892178" cy="5840424"/>
          </a:xfrm>
          <a:prstGeom prst="rect">
            <a:avLst/>
          </a:prstGeom>
        </p:spPr>
      </p:pic>
    </p:spTree>
    <p:extLst>
      <p:ext uri="{BB962C8B-B14F-4D97-AF65-F5344CB8AC3E}">
        <p14:creationId xmlns:p14="http://schemas.microsoft.com/office/powerpoint/2010/main" val="315361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プレースホルダー 4" descr="仮想デスクトップ - Desktop Viewe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05595" y="1770560"/>
            <a:ext cx="7035816" cy="2293639"/>
          </a:xfrm>
          <a:prstGeom prst="rect">
            <a:avLst/>
          </a:prstGeom>
        </p:spPr>
      </p:pic>
      <p:pic>
        <p:nvPicPr>
          <p:cNvPr id="18" name="図プレースホルダー 4" descr="仮想デスクトップ - Desktop Viewe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5595" y="4016454"/>
            <a:ext cx="7035816" cy="2728385"/>
          </a:xfrm>
          <a:prstGeom prst="rect">
            <a:avLst/>
          </a:prstGeom>
        </p:spPr>
      </p:pic>
      <p:sp>
        <p:nvSpPr>
          <p:cNvPr id="2" name="正方形/長方形 1"/>
          <p:cNvSpPr/>
          <p:nvPr/>
        </p:nvSpPr>
        <p:spPr>
          <a:xfrm>
            <a:off x="8792" y="21904"/>
            <a:ext cx="8351966"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（島根県の取組み）オープンデータアイデアソン</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21</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21</a:t>
            </a:fld>
            <a:endParaRPr kumimoji="1" lang="ja-JP" altLang="en-US" sz="2000" dirty="0">
              <a:latin typeface="Meiryo UI" panose="020B0604030504040204" pitchFamily="50" charset="-128"/>
              <a:ea typeface="Meiryo UI" panose="020B0604030504040204" pitchFamily="50" charset="-128"/>
            </a:endParaRPr>
          </a:p>
        </p:txBody>
      </p:sp>
      <p:sp>
        <p:nvSpPr>
          <p:cNvPr id="8" name="正方形/長方形 7"/>
          <p:cNvSpPr/>
          <p:nvPr/>
        </p:nvSpPr>
        <p:spPr>
          <a:xfrm>
            <a:off x="-1" y="6604525"/>
            <a:ext cx="7625751"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出典）平成 </a:t>
            </a:r>
            <a:r>
              <a:rPr lang="en-US" altLang="ja-JP" sz="1050" dirty="0">
                <a:latin typeface="Meiryo UI" panose="020B0604030504040204" pitchFamily="50" charset="-128"/>
                <a:ea typeface="Meiryo UI" panose="020B0604030504040204" pitchFamily="50" charset="-128"/>
              </a:rPr>
              <a:t>29 </a:t>
            </a:r>
            <a:r>
              <a:rPr lang="ja-JP" altLang="en-US" sz="1050" dirty="0">
                <a:latin typeface="Meiryo UI" panose="020B0604030504040204" pitchFamily="50" charset="-128"/>
                <a:ea typeface="Meiryo UI" panose="020B0604030504040204" pitchFamily="50" charset="-128"/>
              </a:rPr>
              <a:t>年度 島根県</a:t>
            </a:r>
            <a:r>
              <a:rPr lang="ja-JP" altLang="en-US" sz="1050" dirty="0" smtClean="0">
                <a:latin typeface="Meiryo UI" panose="020B0604030504040204" pitchFamily="50" charset="-128"/>
                <a:ea typeface="Meiryo UI" panose="020B0604030504040204" pitchFamily="50" charset="-128"/>
              </a:rPr>
              <a:t>オープンデータアイデアソン </a:t>
            </a:r>
            <a:r>
              <a:rPr lang="ja-JP" altLang="en-US" sz="1050" dirty="0">
                <a:latin typeface="Meiryo UI" panose="020B0604030504040204" pitchFamily="50" charset="-128"/>
                <a:ea typeface="Meiryo UI" panose="020B0604030504040204" pitchFamily="50" charset="-128"/>
              </a:rPr>
              <a:t>開催レポート </a:t>
            </a:r>
            <a:r>
              <a:rPr lang="ja-JP" altLang="en-US" sz="1050" dirty="0" smtClean="0">
                <a:latin typeface="Meiryo UI" panose="020B0604030504040204" pitchFamily="50" charset="-128"/>
                <a:ea typeface="Meiryo UI" panose="020B0604030504040204" pitchFamily="50" charset="-128"/>
              </a:rPr>
              <a:t>（平成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a:t>
            </a:r>
            <a:r>
              <a:rPr lang="en-US" altLang="ja-JP" sz="1050" dirty="0" smtClean="0">
                <a:latin typeface="Meiryo UI" panose="020B0604030504040204" pitchFamily="50" charset="-128"/>
                <a:ea typeface="Meiryo UI" panose="020B0604030504040204" pitchFamily="50" charset="-128"/>
              </a:rPr>
              <a:t>1</a:t>
            </a:r>
            <a:r>
              <a:rPr lang="ja-JP" altLang="en-US" sz="1050" dirty="0" smtClean="0">
                <a:latin typeface="Meiryo UI" panose="020B0604030504040204" pitchFamily="50" charset="-128"/>
                <a:ea typeface="Meiryo UI" panose="020B0604030504040204" pitchFamily="50" charset="-128"/>
              </a:rPr>
              <a:t>月開催）</a:t>
            </a:r>
            <a:endParaRPr lang="ja-JP" altLang="en-US" sz="1050" dirty="0">
              <a:latin typeface="Meiryo UI" panose="020B0604030504040204" pitchFamily="50" charset="-128"/>
              <a:ea typeface="Meiryo UI" panose="020B0604030504040204" pitchFamily="50" charset="-128"/>
            </a:endParaRPr>
          </a:p>
        </p:txBody>
      </p:sp>
      <p:sp>
        <p:nvSpPr>
          <p:cNvPr id="16" name="正方形/長方形 15"/>
          <p:cNvSpPr/>
          <p:nvPr/>
        </p:nvSpPr>
        <p:spPr>
          <a:xfrm>
            <a:off x="43962" y="725698"/>
            <a:ext cx="9020909" cy="1031051"/>
          </a:xfrm>
          <a:prstGeom prst="rect">
            <a:avLst/>
          </a:prstGeom>
        </p:spPr>
        <p:txBody>
          <a:bodyPr wrap="square">
            <a:spAutoFit/>
          </a:bodyPr>
          <a:lstStyle/>
          <a:p>
            <a:pPr marL="457200" indent="-457200">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地域課題の解決に資するデータを考えるワークショップ</a:t>
            </a:r>
            <a:endParaRPr lang="en-US" altLang="ja-JP" sz="2800" dirty="0" smtClean="0">
              <a:latin typeface="Meiryo UI" panose="020B0604030504040204" pitchFamily="50" charset="-128"/>
              <a:ea typeface="Meiryo UI" panose="020B0604030504040204" pitchFamily="50" charset="-128"/>
            </a:endParaRPr>
          </a:p>
          <a:p>
            <a:pPr marL="457200" indent="-457200">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ブリゲード（</a:t>
            </a:r>
            <a:r>
              <a:rPr lang="en-US" altLang="ja-JP" sz="2800" dirty="0" smtClean="0">
                <a:latin typeface="Meiryo UI" panose="020B0604030504040204" pitchFamily="50" charset="-128"/>
                <a:ea typeface="Meiryo UI" panose="020B0604030504040204" pitchFamily="50" charset="-128"/>
              </a:rPr>
              <a:t>Code for Shimane</a:t>
            </a:r>
            <a:r>
              <a:rPr lang="ja-JP" altLang="en-US" sz="2800" dirty="0" smtClean="0">
                <a:latin typeface="Meiryo UI" panose="020B0604030504040204" pitchFamily="50" charset="-128"/>
                <a:ea typeface="Meiryo UI" panose="020B0604030504040204" pitchFamily="50" charset="-128"/>
              </a:rPr>
              <a:t>等）の活動に期待</a:t>
            </a:r>
            <a:endParaRPr lang="en-US" altLang="ja-JP" sz="28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65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8300670"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（島根県の取組み）エンジニアの方に聞きました</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22</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22</a:t>
            </a:fld>
            <a:endParaRPr kumimoji="1" lang="ja-JP" altLang="en-US" sz="2000" dirty="0">
              <a:latin typeface="Meiryo UI" panose="020B0604030504040204" pitchFamily="50" charset="-128"/>
              <a:ea typeface="Meiryo UI" panose="020B0604030504040204" pitchFamily="50" charset="-128"/>
            </a:endParaRPr>
          </a:p>
        </p:txBody>
      </p:sp>
      <p:sp>
        <p:nvSpPr>
          <p:cNvPr id="8" name="正方形/長方形 7"/>
          <p:cNvSpPr/>
          <p:nvPr/>
        </p:nvSpPr>
        <p:spPr>
          <a:xfrm>
            <a:off x="-1" y="6604525"/>
            <a:ext cx="7625751"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ロゴ：http</a:t>
            </a:r>
            <a:r>
              <a:rPr lang="ja-JP" altLang="en-US" sz="1050" dirty="0">
                <a:latin typeface="Meiryo UI" panose="020B0604030504040204" pitchFamily="50" charset="-128"/>
                <a:ea typeface="Meiryo UI" panose="020B0604030504040204" pitchFamily="50" charset="-128"/>
              </a:rPr>
              <a:t>://matsue.rubyist.</a:t>
            </a:r>
            <a:r>
              <a:rPr lang="ja-JP" altLang="en-US" sz="1050" dirty="0" smtClean="0">
                <a:latin typeface="Meiryo UI" panose="020B0604030504040204" pitchFamily="50" charset="-128"/>
                <a:ea typeface="Meiryo UI" panose="020B0604030504040204" pitchFamily="50" charset="-128"/>
              </a:rPr>
              <a:t>net/</a:t>
            </a:r>
            <a:endParaRPr lang="ja-JP" altLang="en-US" sz="1050" dirty="0">
              <a:latin typeface="Meiryo UI" panose="020B0604030504040204" pitchFamily="50" charset="-128"/>
              <a:ea typeface="Meiryo UI" panose="020B0604030504040204" pitchFamily="50" charset="-128"/>
            </a:endParaRPr>
          </a:p>
        </p:txBody>
      </p:sp>
      <p:pic>
        <p:nvPicPr>
          <p:cNvPr id="9"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138" y="5313884"/>
            <a:ext cx="2499147" cy="1153453"/>
          </a:xfrm>
          <a:prstGeom prst="rect">
            <a:avLst/>
          </a:prstGeom>
        </p:spPr>
      </p:pic>
      <p:sp>
        <p:nvSpPr>
          <p:cNvPr id="10" name="角丸四角形吹き出し 9"/>
          <p:cNvSpPr/>
          <p:nvPr/>
        </p:nvSpPr>
        <p:spPr>
          <a:xfrm>
            <a:off x="1414732" y="1389838"/>
            <a:ext cx="7090913" cy="3922447"/>
          </a:xfrm>
          <a:prstGeom prst="wedgeRoundRectCallout">
            <a:avLst>
              <a:gd name="adj1" fmla="val -43947"/>
              <a:gd name="adj2" fmla="val 57269"/>
              <a:gd name="adj3" fmla="val 16667"/>
            </a:avLst>
          </a:prstGeom>
          <a:solidFill>
            <a:srgbClr val="FF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39089" y="743857"/>
            <a:ext cx="9053150" cy="584775"/>
          </a:xfrm>
          <a:prstGeom prst="rect">
            <a:avLst/>
          </a:prstGeom>
        </p:spPr>
        <p:txBody>
          <a:bodyPr wrap="square">
            <a:spAutoFit/>
          </a:bodyPr>
          <a:lstStyle/>
          <a:p>
            <a:pPr algn="ctr"/>
            <a:r>
              <a:rPr lang="en-US" altLang="ja-JP" sz="3200" dirty="0" smtClean="0">
                <a:latin typeface="Meiryo UI" panose="020B0604030504040204" pitchFamily="50" charset="-128"/>
                <a:ea typeface="Meiryo UI" panose="020B0604030504040204" pitchFamily="50" charset="-128"/>
              </a:rPr>
              <a:t>Q.</a:t>
            </a:r>
            <a:r>
              <a:rPr lang="ja-JP" altLang="en-US" sz="3200" dirty="0" smtClean="0">
                <a:latin typeface="Meiryo UI" panose="020B0604030504040204" pitchFamily="50" charset="-128"/>
                <a:ea typeface="Meiryo UI" panose="020B0604030504040204" pitchFamily="50" charset="-128"/>
              </a:rPr>
              <a:t>あったらいいと思う（使いたい）データを教えて下さい</a:t>
            </a:r>
            <a:endParaRPr lang="ja-JP" altLang="en-US" sz="3200" dirty="0">
              <a:latin typeface="Meiryo UI" panose="020B0604030504040204" pitchFamily="50" charset="-128"/>
              <a:ea typeface="Meiryo UI" panose="020B0604030504040204" pitchFamily="50" charset="-128"/>
            </a:endParaRPr>
          </a:p>
        </p:txBody>
      </p:sp>
      <p:sp>
        <p:nvSpPr>
          <p:cNvPr id="13" name="正方形/長方形 12"/>
          <p:cNvSpPr/>
          <p:nvPr/>
        </p:nvSpPr>
        <p:spPr>
          <a:xfrm>
            <a:off x="2334082" y="1459190"/>
            <a:ext cx="5792262" cy="3785652"/>
          </a:xfrm>
          <a:prstGeom prst="rect">
            <a:avLst/>
          </a:prstGeom>
        </p:spPr>
        <p:txBody>
          <a:bodyPr wrap="square">
            <a:spAutoFit/>
          </a:bodyPr>
          <a:lstStyle/>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キャンプ場一覧</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サイクリングロード</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子どもと遊べる公園</a:t>
            </a:r>
            <a:endParaRPr lang="en-US" altLang="ja-JP" sz="2400" dirty="0" smtClean="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釣りスポット一覧</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酒蔵一覧</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マンホール設置個所一覧</a:t>
            </a:r>
            <a:endParaRPr lang="en-US" altLang="ja-JP" sz="2400" dirty="0" smtClean="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マイナー観光スポット一覧（多言語で）</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バスの時刻表</a:t>
            </a:r>
            <a:endParaRPr lang="en-US" altLang="ja-JP" sz="2400" dirty="0" smtClean="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県内イベント情報</a:t>
            </a:r>
          </a:p>
          <a:p>
            <a:pPr marL="285750" indent="-285750">
              <a:buFont typeface="Arial" panose="020B0604020202020204" pitchFamily="34" charset="0"/>
              <a:buChar char="•"/>
            </a:pPr>
            <a:r>
              <a:rPr lang="ja-JP" altLang="en-US" sz="2400" dirty="0" smtClean="0">
                <a:latin typeface="Meiryo UI" panose="020B0604030504040204" pitchFamily="50" charset="-128"/>
                <a:ea typeface="Meiryo UI" panose="020B0604030504040204" pitchFamily="50" charset="-128"/>
              </a:rPr>
              <a:t>飲食店情報（許可一覧）</a:t>
            </a:r>
            <a:endParaRPr lang="ja-JP" altLang="en-US" sz="2400" dirty="0">
              <a:latin typeface="Meiryo UI" panose="020B0604030504040204" pitchFamily="50" charset="-128"/>
              <a:ea typeface="Meiryo UI" panose="020B0604030504040204" pitchFamily="50" charset="-128"/>
            </a:endParaRPr>
          </a:p>
        </p:txBody>
      </p:sp>
      <p:sp>
        <p:nvSpPr>
          <p:cNvPr id="14" name="正方形/長方形 13"/>
          <p:cNvSpPr/>
          <p:nvPr/>
        </p:nvSpPr>
        <p:spPr>
          <a:xfrm>
            <a:off x="4019646" y="5356492"/>
            <a:ext cx="5072593" cy="584775"/>
          </a:xfrm>
          <a:prstGeom prst="rect">
            <a:avLst/>
          </a:prstGeom>
        </p:spPr>
        <p:txBody>
          <a:bodyPr wrap="square">
            <a:spAutoFit/>
          </a:bodyPr>
          <a:lstStyle/>
          <a:p>
            <a:r>
              <a:rPr lang="en-US" altLang="ja-JP" sz="1600" dirty="0" smtClean="0">
                <a:latin typeface="Meiryo UI" panose="020B0604030504040204" pitchFamily="50" charset="-128"/>
                <a:ea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rPr>
              <a:t>島根県</a:t>
            </a:r>
            <a:r>
              <a:rPr lang="ja-JP" altLang="en-US" sz="1600" dirty="0">
                <a:latin typeface="Meiryo UI" panose="020B0604030504040204" pitchFamily="50" charset="-128"/>
                <a:ea typeface="Meiryo UI" panose="020B0604030504040204" pitchFamily="50" charset="-128"/>
              </a:rPr>
              <a:t>が実施</a:t>
            </a:r>
            <a:r>
              <a:rPr lang="ja-JP" altLang="en-US" sz="1600" dirty="0" smtClean="0">
                <a:latin typeface="Meiryo UI" panose="020B0604030504040204" pitchFamily="50" charset="-128"/>
                <a:ea typeface="Meiryo UI" panose="020B0604030504040204" pitchFamily="50" charset="-128"/>
              </a:rPr>
              <a:t>した松江市内で活動する</a:t>
            </a:r>
            <a:r>
              <a:rPr lang="en-US" altLang="ja-JP" sz="1600" dirty="0" smtClean="0">
                <a:latin typeface="Meiryo UI" panose="020B0604030504040204" pitchFamily="50" charset="-128"/>
                <a:ea typeface="Meiryo UI" panose="020B0604030504040204" pitchFamily="50" charset="-128"/>
              </a:rPr>
              <a:t>IT</a:t>
            </a:r>
            <a:r>
              <a:rPr lang="ja-JP" altLang="en-US" sz="1600" dirty="0">
                <a:latin typeface="Meiryo UI" panose="020B0604030504040204" pitchFamily="50" charset="-128"/>
                <a:ea typeface="Meiryo UI" panose="020B0604030504040204" pitchFamily="50" charset="-128"/>
              </a:rPr>
              <a:t>コミュニティへの</a:t>
            </a:r>
            <a:r>
              <a:rPr lang="ja-JP" altLang="en-US" sz="1600" dirty="0" smtClean="0">
                <a:latin typeface="Meiryo UI" panose="020B0604030504040204" pitchFamily="50" charset="-128"/>
                <a:ea typeface="Meiryo UI" panose="020B0604030504040204" pitchFamily="50" charset="-128"/>
              </a:rPr>
              <a:t>ヒアリングより</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2018/9/29</a:t>
            </a:r>
            <a:r>
              <a:rPr lang="ja-JP" altLang="en-US" sz="1600" dirty="0">
                <a:latin typeface="Meiryo UI" panose="020B0604030504040204" pitchFamily="50" charset="-128"/>
                <a:ea typeface="Meiryo UI" panose="020B0604030504040204" pitchFamily="50" charset="-128"/>
              </a:rPr>
              <a:t>）</a:t>
            </a:r>
          </a:p>
        </p:txBody>
      </p:sp>
      <p:sp>
        <p:nvSpPr>
          <p:cNvPr id="15" name="楕円 14"/>
          <p:cNvSpPr/>
          <p:nvPr/>
        </p:nvSpPr>
        <p:spPr>
          <a:xfrm>
            <a:off x="2059339" y="4363321"/>
            <a:ext cx="3366676" cy="457199"/>
          </a:xfrm>
          <a:prstGeom prst="ellipse">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6463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8680581" cy="584775"/>
          </a:xfrm>
          <a:prstGeom prst="rect">
            <a:avLst/>
          </a:prstGeom>
        </p:spPr>
        <p:txBody>
          <a:bodyPr wrap="none">
            <a:spAutoFit/>
          </a:bodyPr>
          <a:lstStyle/>
          <a:p>
            <a:pPr>
              <a:spcBef>
                <a:spcPts val="600"/>
              </a:spcBef>
              <a:spcAft>
                <a:spcPts val="1200"/>
              </a:spcAft>
            </a:pPr>
            <a:r>
              <a:rPr lang="ja-JP" altLang="en-US" sz="3200" b="1" dirty="0">
                <a:ea typeface="Meiryo UI" panose="020B0604030504040204" pitchFamily="50" charset="-128"/>
                <a:cs typeface="Times New Roman" panose="02020603050405020304" pitchFamily="18" charset="0"/>
              </a:rPr>
              <a:t>（</a:t>
            </a:r>
            <a:r>
              <a:rPr lang="ja-JP" altLang="en-US" sz="3200" b="1" dirty="0" smtClean="0">
                <a:ea typeface="Meiryo UI" panose="020B0604030504040204" pitchFamily="50" charset="-128"/>
                <a:cs typeface="Times New Roman" panose="02020603050405020304" pitchFamily="18" charset="0"/>
              </a:rPr>
              <a:t>島根県の取組み</a:t>
            </a:r>
            <a:r>
              <a:rPr lang="ja-JP" altLang="en-US" sz="3200" b="1" dirty="0">
                <a:ea typeface="Meiryo UI" panose="020B0604030504040204" pitchFamily="50" charset="-128"/>
                <a:cs typeface="Times New Roman" panose="02020603050405020304" pitchFamily="18" charset="0"/>
              </a:rPr>
              <a:t>）県</a:t>
            </a:r>
            <a:r>
              <a:rPr lang="ja-JP" altLang="en-US" sz="3200" b="1" dirty="0" smtClean="0">
                <a:ea typeface="Meiryo UI" panose="020B0604030504040204" pitchFamily="50" charset="-128"/>
                <a:cs typeface="Times New Roman" panose="02020603050405020304" pitchFamily="18" charset="0"/>
              </a:rPr>
              <a:t>職員で作るキャンプ場一覧</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23</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23</a:t>
            </a:fld>
            <a:endParaRPr kumimoji="1" lang="ja-JP" altLang="en-US" sz="2000" dirty="0">
              <a:latin typeface="Meiryo UI" panose="020B0604030504040204" pitchFamily="50" charset="-128"/>
              <a:ea typeface="Meiryo UI" panose="020B0604030504040204" pitchFamily="50" charset="-128"/>
            </a:endParaRPr>
          </a:p>
        </p:txBody>
      </p:sp>
      <p:pic>
        <p:nvPicPr>
          <p:cNvPr id="14" name="図プレースホルダー 4"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12354" y="711151"/>
            <a:ext cx="7834072" cy="6083907"/>
          </a:xfrm>
          <a:prstGeom prst="rect">
            <a:avLst/>
          </a:prstGeom>
        </p:spPr>
      </p:pic>
    </p:spTree>
    <p:extLst>
      <p:ext uri="{BB962C8B-B14F-4D97-AF65-F5344CB8AC3E}">
        <p14:creationId xmlns:p14="http://schemas.microsoft.com/office/powerpoint/2010/main" val="731248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6505307"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（島根県の取組み）市町村との連携</a:t>
            </a:r>
            <a:endParaRPr lang="ja-JP" altLang="en-US" sz="3200" b="1" dirty="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24</a:t>
            </a:fld>
            <a:endParaRPr kumimoji="1" lang="ja-JP" altLang="en-US" sz="2000" dirty="0">
              <a:latin typeface="Meiryo UI" panose="020B0604030504040204" pitchFamily="50" charset="-128"/>
              <a:ea typeface="Meiryo UI" panose="020B0604030504040204" pitchFamily="50" charset="-128"/>
            </a:endParaRPr>
          </a:p>
        </p:txBody>
      </p:sp>
      <p:sp>
        <p:nvSpPr>
          <p:cNvPr id="7" name="正方形/長方形 6"/>
          <p:cNvSpPr/>
          <p:nvPr/>
        </p:nvSpPr>
        <p:spPr>
          <a:xfrm>
            <a:off x="61545" y="730313"/>
            <a:ext cx="9020909" cy="6140142"/>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背景</a:t>
            </a:r>
            <a:endParaRPr lang="en-US" altLang="ja-JP" sz="2800" dirty="0" smtClean="0">
              <a:latin typeface="Meiryo UI" panose="020B0604030504040204" pitchFamily="50" charset="-128"/>
              <a:ea typeface="Meiryo UI" panose="020B0604030504040204" pitchFamily="50" charset="-128"/>
            </a:endParaRPr>
          </a:p>
          <a:p>
            <a:pPr>
              <a:spcAft>
                <a:spcPts val="1200"/>
              </a:spcAft>
            </a:pPr>
            <a:r>
              <a:rPr lang="ja-JP" altLang="en-US" sz="2800" dirty="0">
                <a:latin typeface="Meiryo UI" panose="020B0604030504040204" pitchFamily="50" charset="-128"/>
                <a:ea typeface="Meiryo UI" panose="020B0604030504040204" pitchFamily="50" charset="-128"/>
              </a:rPr>
              <a:t>　　国</a:t>
            </a:r>
            <a:r>
              <a:rPr lang="en-US" altLang="ja-JP" sz="2800" dirty="0">
                <a:latin typeface="Meiryo UI" panose="020B0604030504040204" pitchFamily="50" charset="-128"/>
                <a:ea typeface="Meiryo UI" panose="020B0604030504040204" pitchFamily="50" charset="-128"/>
              </a:rPr>
              <a:t>KPI</a:t>
            </a:r>
            <a:r>
              <a:rPr lang="ja-JP" altLang="en-US" sz="2800" dirty="0">
                <a:latin typeface="Meiryo UI" panose="020B0604030504040204" pitchFamily="50" charset="-128"/>
                <a:ea typeface="Meiryo UI" panose="020B0604030504040204" pitchFamily="50" charset="-128"/>
              </a:rPr>
              <a:t>：</a:t>
            </a:r>
            <a:r>
              <a:rPr lang="en-US" altLang="ja-JP" sz="2800" dirty="0">
                <a:latin typeface="Meiryo UI" panose="020B0604030504040204" pitchFamily="50" charset="-128"/>
                <a:ea typeface="Meiryo UI" panose="020B0604030504040204" pitchFamily="50" charset="-128"/>
              </a:rPr>
              <a:t>2020</a:t>
            </a:r>
            <a:r>
              <a:rPr lang="ja-JP" altLang="en-US" sz="2800" dirty="0">
                <a:latin typeface="Meiryo UI" panose="020B0604030504040204" pitchFamily="50" charset="-128"/>
                <a:ea typeface="Meiryo UI" panose="020B0604030504040204" pitchFamily="50" charset="-128"/>
              </a:rPr>
              <a:t>年度までに地方</a:t>
            </a:r>
            <a:r>
              <a:rPr lang="ja-JP" altLang="en-US" sz="2800" dirty="0" smtClean="0">
                <a:latin typeface="Meiryo UI" panose="020B0604030504040204" pitchFamily="50" charset="-128"/>
                <a:ea typeface="Meiryo UI" panose="020B0604030504040204" pitchFamily="50" charset="-128"/>
              </a:rPr>
              <a:t>自治体取組率</a:t>
            </a:r>
            <a:r>
              <a:rPr lang="en-US" altLang="ja-JP" sz="2800" dirty="0" smtClean="0">
                <a:latin typeface="Meiryo UI" panose="020B0604030504040204" pitchFamily="50" charset="-128"/>
                <a:ea typeface="Meiryo UI" panose="020B0604030504040204" pitchFamily="50" charset="-128"/>
              </a:rPr>
              <a:t>100</a:t>
            </a:r>
            <a:r>
              <a:rPr lang="ja-JP" altLang="en-US" sz="2800" dirty="0">
                <a:latin typeface="Meiryo UI" panose="020B0604030504040204" pitchFamily="50" charset="-128"/>
                <a:ea typeface="Meiryo UI" panose="020B0604030504040204" pitchFamily="50" charset="-128"/>
              </a:rPr>
              <a:t>％</a:t>
            </a:r>
            <a:endParaRPr lang="en-US" altLang="ja-JP" sz="2800" dirty="0" smtClean="0">
              <a:latin typeface="Meiryo UI" panose="020B0604030504040204" pitchFamily="50" charset="-128"/>
              <a:ea typeface="Meiryo UI" panose="020B0604030504040204" pitchFamily="50" charset="-128"/>
            </a:endParaRPr>
          </a:p>
          <a:p>
            <a:pPr marL="457200" indent="-457200">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島根県の取組み</a:t>
            </a:r>
            <a:endParaRPr lang="en-US" altLang="ja-JP" sz="2800" dirty="0" smtClean="0">
              <a:latin typeface="Meiryo UI" panose="020B0604030504040204" pitchFamily="50" charset="-128"/>
              <a:ea typeface="Meiryo UI" panose="020B0604030504040204" pitchFamily="50" charset="-128"/>
            </a:endParaRPr>
          </a:p>
          <a:p>
            <a:pPr marL="914400" lvl="1" indent="-457200">
              <a:spcAft>
                <a:spcPts val="1200"/>
              </a:spcAft>
              <a:buFont typeface="Arial" panose="020B0604020202020204" pitchFamily="34" charset="0"/>
              <a:buChar char="•"/>
            </a:pPr>
            <a:r>
              <a:rPr lang="ja-JP" altLang="en-US" sz="2800" dirty="0" smtClean="0">
                <a:latin typeface="Meiryo UI" panose="020B0604030504040204" pitchFamily="50" charset="-128"/>
                <a:ea typeface="Meiryo UI" panose="020B0604030504040204" pitchFamily="50" charset="-128"/>
              </a:rPr>
              <a:t>総務省の市町村職員向け人材育成研修事業に、県としてエントリー⇒採択（</a:t>
            </a:r>
            <a:r>
              <a:rPr lang="en-US" altLang="ja-JP" sz="2800" dirty="0" smtClean="0">
                <a:latin typeface="Meiryo UI" panose="020B0604030504040204" pitchFamily="50" charset="-128"/>
                <a:ea typeface="Meiryo UI" panose="020B0604030504040204" pitchFamily="50" charset="-128"/>
              </a:rPr>
              <a:t>H30.1</a:t>
            </a:r>
            <a:r>
              <a:rPr lang="ja-JP" altLang="en-US" sz="2800" dirty="0" smtClean="0">
                <a:latin typeface="Meiryo UI" panose="020B0604030504040204" pitchFamily="50" charset="-128"/>
                <a:ea typeface="Meiryo UI" panose="020B0604030504040204" pitchFamily="50" charset="-128"/>
              </a:rPr>
              <a:t>美郷町、</a:t>
            </a:r>
            <a:r>
              <a:rPr lang="en-US" altLang="ja-JP" sz="2800" dirty="0" smtClean="0">
                <a:latin typeface="Meiryo UI" panose="020B0604030504040204" pitchFamily="50" charset="-128"/>
                <a:ea typeface="Meiryo UI" panose="020B0604030504040204" pitchFamily="50" charset="-128"/>
              </a:rPr>
              <a:t>R1.7</a:t>
            </a:r>
            <a:r>
              <a:rPr lang="ja-JP" altLang="en-US" sz="2800" dirty="0" smtClean="0">
                <a:latin typeface="Meiryo UI" panose="020B0604030504040204" pitchFamily="50" charset="-128"/>
                <a:ea typeface="Meiryo UI" panose="020B0604030504040204" pitchFamily="50" charset="-128"/>
              </a:rPr>
              <a:t>雲南市）</a:t>
            </a:r>
            <a:endParaRPr lang="en-US" altLang="ja-JP" sz="2800" dirty="0" smtClean="0">
              <a:latin typeface="Meiryo UI" panose="020B0604030504040204" pitchFamily="50" charset="-128"/>
              <a:ea typeface="Meiryo UI" panose="020B0604030504040204" pitchFamily="50" charset="-128"/>
            </a:endParaRPr>
          </a:p>
          <a:p>
            <a:pPr marL="914400" lvl="1" indent="-457200">
              <a:spcAft>
                <a:spcPts val="1200"/>
              </a:spcAft>
              <a:buFont typeface="Arial" panose="020B0604020202020204" pitchFamily="34" charset="0"/>
              <a:buChar char="•"/>
            </a:pPr>
            <a:r>
              <a:rPr lang="ja-JP" altLang="en-US" sz="2800" dirty="0">
                <a:latin typeface="Meiryo UI" panose="020B0604030504040204" pitchFamily="50" charset="-128"/>
                <a:ea typeface="Meiryo UI" panose="020B0604030504040204" pitchFamily="50" charset="-128"/>
              </a:rPr>
              <a:t>県および県内全市町村において、</a:t>
            </a:r>
            <a:r>
              <a:rPr lang="ja-JP" altLang="en-US" sz="2800" dirty="0" smtClean="0">
                <a:latin typeface="Meiryo UI" panose="020B0604030504040204" pitchFamily="50" charset="-128"/>
                <a:ea typeface="Meiryo UI" panose="020B0604030504040204" pitchFamily="50" charset="-128"/>
              </a:rPr>
              <a:t>「</a:t>
            </a:r>
            <a:r>
              <a:rPr lang="en-US" altLang="ja-JP" sz="2800" dirty="0" smtClean="0">
                <a:latin typeface="Meiryo UI" panose="020B0604030504040204" pitchFamily="50" charset="-128"/>
                <a:ea typeface="Meiryo UI" panose="020B0604030504040204" pitchFamily="50" charset="-128"/>
              </a:rPr>
              <a:t>AED</a:t>
            </a:r>
            <a:r>
              <a:rPr lang="ja-JP" altLang="en-US" sz="2800" dirty="0" smtClean="0">
                <a:latin typeface="Meiryo UI" panose="020B0604030504040204" pitchFamily="50" charset="-128"/>
                <a:ea typeface="Meiryo UI" panose="020B0604030504040204" pitchFamily="50" charset="-128"/>
              </a:rPr>
              <a:t>設置箇所</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一覧</a:t>
            </a:r>
            <a:r>
              <a:rPr lang="ja-JP" altLang="en-US" sz="2800" dirty="0">
                <a:latin typeface="Meiryo UI" panose="020B0604030504040204" pitchFamily="50" charset="-128"/>
                <a:ea typeface="Meiryo UI" panose="020B0604030504040204" pitchFamily="50" charset="-128"/>
              </a:rPr>
              <a:t>」データの作成を働きかけ</a:t>
            </a:r>
            <a:endParaRPr lang="en-US" altLang="ja-JP" sz="2800" dirty="0" smtClean="0">
              <a:latin typeface="Meiryo UI" panose="020B0604030504040204" pitchFamily="50" charset="-128"/>
              <a:ea typeface="Meiryo UI" panose="020B0604030504040204" pitchFamily="50" charset="-128"/>
            </a:endParaRPr>
          </a:p>
          <a:p>
            <a:pPr marL="914400" lvl="1" indent="-457200">
              <a:spcBef>
                <a:spcPts val="600"/>
              </a:spcBef>
              <a:spcAft>
                <a:spcPts val="1200"/>
              </a:spcAft>
              <a:buFont typeface="Arial" panose="020B0604020202020204" pitchFamily="34" charset="0"/>
              <a:buChar char="•"/>
            </a:pPr>
            <a:r>
              <a:rPr lang="ja-JP" altLang="en-US" sz="2800" dirty="0" smtClean="0">
                <a:latin typeface="Meiryo UI" panose="020B0604030504040204" pitchFamily="50" charset="-128"/>
                <a:ea typeface="Meiryo UI" panose="020B0604030504040204" pitchFamily="50" charset="-128"/>
              </a:rPr>
              <a:t>市町村担当者が自ら</a:t>
            </a:r>
            <a:r>
              <a:rPr lang="ja-JP" altLang="en-US" sz="2800" dirty="0">
                <a:latin typeface="Meiryo UI" panose="020B0604030504040204" pitchFamily="50" charset="-128"/>
                <a:ea typeface="Meiryo UI" panose="020B0604030504040204" pitchFamily="50" charset="-128"/>
              </a:rPr>
              <a:t>県の</a:t>
            </a:r>
            <a:r>
              <a:rPr lang="ja-JP" altLang="en-US" sz="2800" dirty="0" smtClean="0">
                <a:latin typeface="Meiryo UI" panose="020B0604030504040204" pitchFamily="50" charset="-128"/>
                <a:ea typeface="Meiryo UI" panose="020B0604030504040204" pitchFamily="50" charset="-128"/>
              </a:rPr>
              <a:t>オープンデータカタログサイトへ「</a:t>
            </a:r>
            <a:r>
              <a:rPr lang="en-US" altLang="ja-JP" sz="2800" dirty="0" smtClean="0">
                <a:latin typeface="Meiryo UI" panose="020B0604030504040204" pitchFamily="50" charset="-128"/>
                <a:ea typeface="Meiryo UI" panose="020B0604030504040204" pitchFamily="50" charset="-128"/>
              </a:rPr>
              <a:t>AED</a:t>
            </a:r>
            <a:r>
              <a:rPr lang="ja-JP" altLang="en-US" sz="2800" dirty="0" smtClean="0">
                <a:latin typeface="Meiryo UI" panose="020B0604030504040204" pitchFamily="50" charset="-128"/>
                <a:ea typeface="Meiryo UI" panose="020B0604030504040204" pitchFamily="50" charset="-128"/>
              </a:rPr>
              <a:t>設置箇所一覧」データを登録</a:t>
            </a:r>
            <a:endParaRPr lang="en-US" altLang="ja-JP" sz="2800" dirty="0" smtClean="0">
              <a:latin typeface="Meiryo UI" panose="020B0604030504040204" pitchFamily="50" charset="-128"/>
              <a:ea typeface="Meiryo UI" panose="020B0604030504040204" pitchFamily="50" charset="-128"/>
            </a:endParaRPr>
          </a:p>
          <a:p>
            <a:pPr lvl="1">
              <a:spcBef>
                <a:spcPts val="600"/>
              </a:spcBef>
              <a:spcAft>
                <a:spcPts val="1200"/>
              </a:spcAft>
            </a:pPr>
            <a:r>
              <a:rPr lang="ja-JP" altLang="en-US" sz="2800" dirty="0" smtClean="0">
                <a:latin typeface="Meiryo UI" panose="020B0604030504040204" pitchFamily="50" charset="-128"/>
                <a:ea typeface="Meiryo UI" panose="020B0604030504040204" pitchFamily="50" charset="-128"/>
              </a:rPr>
              <a:t>　⇒　福井県、京都府等に続き、県内</a:t>
            </a:r>
            <a:r>
              <a:rPr lang="en-US" altLang="ja-JP" sz="2800" dirty="0" smtClean="0">
                <a:latin typeface="Meiryo UI" panose="020B0604030504040204" pitchFamily="50" charset="-128"/>
                <a:ea typeface="Meiryo UI" panose="020B0604030504040204" pitchFamily="50" charset="-128"/>
              </a:rPr>
              <a:t>100</a:t>
            </a:r>
            <a:r>
              <a:rPr lang="ja-JP" altLang="en-US" sz="2800" dirty="0" smtClean="0">
                <a:latin typeface="Meiryo UI" panose="020B0604030504040204" pitchFamily="50" charset="-128"/>
                <a:ea typeface="Meiryo UI" panose="020B0604030504040204" pitchFamily="50" charset="-128"/>
              </a:rPr>
              <a:t>％を達成</a:t>
            </a:r>
            <a:endParaRPr lang="en-US" altLang="ja-JP" sz="2800" dirty="0" smtClean="0">
              <a:latin typeface="Meiryo UI" panose="020B0604030504040204" pitchFamily="50" charset="-128"/>
              <a:ea typeface="Meiryo UI" panose="020B0604030504040204" pitchFamily="50" charset="-128"/>
            </a:endParaRPr>
          </a:p>
          <a:p>
            <a:pPr>
              <a:spcAft>
                <a:spcPts val="1200"/>
              </a:spcAft>
            </a:pPr>
            <a:r>
              <a:rPr lang="ja-JP" altLang="en-US" sz="2800" dirty="0" smtClean="0">
                <a:latin typeface="Meiryo UI" panose="020B0604030504040204" pitchFamily="50" charset="-128"/>
                <a:ea typeface="Meiryo UI" panose="020B0604030504040204" pitchFamily="50" charset="-128"/>
              </a:rPr>
              <a:t>　　　</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322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25</a:t>
            </a:fld>
            <a:endParaRPr kumimoji="1" lang="ja-JP" altLang="en-US" dirty="0"/>
          </a:p>
        </p:txBody>
      </p:sp>
      <p:sp>
        <p:nvSpPr>
          <p:cNvPr id="5" name="正方形/長方形 4"/>
          <p:cNvSpPr/>
          <p:nvPr/>
        </p:nvSpPr>
        <p:spPr>
          <a:xfrm>
            <a:off x="0" y="6593063"/>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政府ＣＩＯポータル「地方</a:t>
            </a:r>
            <a:r>
              <a:rPr lang="ja-JP" altLang="en-US" sz="1050" dirty="0">
                <a:latin typeface="Meiryo UI" panose="020B0604030504040204" pitchFamily="50" charset="-128"/>
                <a:ea typeface="Meiryo UI" panose="020B0604030504040204" pitchFamily="50" charset="-128"/>
              </a:rPr>
              <a:t>公共団体におけるオープンデータの取組</a:t>
            </a:r>
            <a:r>
              <a:rPr lang="ja-JP" altLang="en-US" sz="1050" dirty="0" smtClean="0">
                <a:latin typeface="Meiryo UI" panose="020B0604030504040204" pitchFamily="50" charset="-128"/>
                <a:ea typeface="Meiryo UI" panose="020B0604030504040204" pitchFamily="50" charset="-128"/>
              </a:rPr>
              <a:t>状況（</a:t>
            </a:r>
            <a:r>
              <a:rPr lang="ja-JP" altLang="en-US" sz="1050" dirty="0">
                <a:latin typeface="Meiryo UI" panose="020B0604030504040204" pitchFamily="50" charset="-128"/>
                <a:ea typeface="Meiryo UI" panose="020B0604030504040204" pitchFamily="50" charset="-128"/>
              </a:rPr>
              <a:t>令和元年</a:t>
            </a:r>
            <a:r>
              <a:rPr lang="en-US" altLang="ja-JP" sz="1050" dirty="0">
                <a:latin typeface="Meiryo UI" panose="020B0604030504040204" pitchFamily="50" charset="-128"/>
                <a:ea typeface="Meiryo UI" panose="020B0604030504040204" pitchFamily="50" charset="-128"/>
              </a:rPr>
              <a:t>6</a:t>
            </a:r>
            <a:r>
              <a:rPr lang="ja-JP" altLang="en-US" sz="1050" dirty="0">
                <a:latin typeface="Meiryo UI" panose="020B0604030504040204" pitchFamily="50" charset="-128"/>
                <a:ea typeface="Meiryo UI" panose="020B0604030504040204" pitchFamily="50" charset="-128"/>
              </a:rPr>
              <a:t>月</a:t>
            </a:r>
            <a:r>
              <a:rPr lang="en-US" altLang="ja-JP" sz="1050" dirty="0">
                <a:latin typeface="Meiryo UI" panose="020B0604030504040204" pitchFamily="50" charset="-128"/>
                <a:ea typeface="Meiryo UI" panose="020B0604030504040204" pitchFamily="50" charset="-128"/>
              </a:rPr>
              <a:t>17</a:t>
            </a:r>
            <a:r>
              <a:rPr lang="ja-JP" altLang="en-US" sz="1050" dirty="0">
                <a:latin typeface="Meiryo UI" panose="020B0604030504040204" pitchFamily="50" charset="-128"/>
                <a:ea typeface="Meiryo UI" panose="020B0604030504040204" pitchFamily="50" charset="-128"/>
              </a:rPr>
              <a:t>日時点</a:t>
            </a:r>
            <a:r>
              <a:rPr lang="ja-JP" altLang="en-US" sz="1050" dirty="0" smtClean="0">
                <a:latin typeface="Meiryo UI" panose="020B0604030504040204" pitchFamily="50" charset="-128"/>
                <a:ea typeface="Meiryo UI" panose="020B0604030504040204" pitchFamily="50" charset="-128"/>
              </a:rPr>
              <a:t>）」</a:t>
            </a:r>
            <a:endParaRPr lang="en-US" altLang="ja-JP" sz="1050" dirty="0" smtClean="0">
              <a:latin typeface="Meiryo UI" panose="020B0604030504040204" pitchFamily="50" charset="-128"/>
              <a:ea typeface="Meiryo UI" panose="020B0604030504040204" pitchFamily="50" charset="-128"/>
            </a:endParaRPr>
          </a:p>
        </p:txBody>
      </p:sp>
      <p:pic>
        <p:nvPicPr>
          <p:cNvPr id="6" name="図プレースホルダー 4" descr="仮想デスクトップ - Desktop View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7252" y="201182"/>
            <a:ext cx="9088211" cy="6380859"/>
          </a:xfrm>
          <a:prstGeom prst="rect">
            <a:avLst/>
          </a:prstGeom>
        </p:spPr>
      </p:pic>
      <p:sp>
        <p:nvSpPr>
          <p:cNvPr id="7" name="角丸四角形 6"/>
          <p:cNvSpPr/>
          <p:nvPr/>
        </p:nvSpPr>
        <p:spPr>
          <a:xfrm>
            <a:off x="508958" y="1878915"/>
            <a:ext cx="4088921" cy="251810"/>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67815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G_173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7402" y="4418561"/>
            <a:ext cx="410845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26</a:t>
            </a:fld>
            <a:endParaRPr kumimoji="1" lang="ja-JP" altLang="en-US" dirty="0"/>
          </a:p>
        </p:txBody>
      </p:sp>
      <p:pic>
        <p:nvPicPr>
          <p:cNvPr id="9" name="図 8"/>
          <p:cNvPicPr/>
          <p:nvPr/>
        </p:nvPicPr>
        <p:blipFill>
          <a:blip r:embed="rId4" cstate="email">
            <a:extLst>
              <a:ext uri="{28A0092B-C50C-407E-A947-70E740481C1C}">
                <a14:useLocalDpi xmlns:a14="http://schemas.microsoft.com/office/drawing/2010/main"/>
              </a:ext>
            </a:extLst>
          </a:blip>
          <a:stretch>
            <a:fillRect/>
          </a:stretch>
        </p:blipFill>
        <p:spPr>
          <a:xfrm>
            <a:off x="33537" y="24939"/>
            <a:ext cx="6824472" cy="4780337"/>
          </a:xfrm>
          <a:prstGeom prst="rect">
            <a:avLst/>
          </a:prstGeom>
        </p:spPr>
      </p:pic>
    </p:spTree>
    <p:extLst>
      <p:ext uri="{BB962C8B-B14F-4D97-AF65-F5344CB8AC3E}">
        <p14:creationId xmlns:p14="http://schemas.microsoft.com/office/powerpoint/2010/main" val="198135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43962" y="754138"/>
            <a:ext cx="9020909" cy="5863144"/>
          </a:xfrm>
          <a:prstGeom prst="rect">
            <a:avLst/>
          </a:prstGeom>
        </p:spPr>
        <p:txBody>
          <a:bodyPr wrap="square">
            <a:spAutoFit/>
          </a:bodyPr>
          <a:lstStyle/>
          <a:p>
            <a:pPr marL="514350" indent="-514350">
              <a:spcBef>
                <a:spcPts val="600"/>
              </a:spcBef>
              <a:spcAft>
                <a:spcPts val="600"/>
              </a:spcAft>
              <a:buFont typeface="+mj-ea"/>
              <a:buAutoNum type="circleNumDbPlain"/>
            </a:pPr>
            <a:r>
              <a:rPr lang="ja-JP" altLang="en-US" sz="2800" b="1" dirty="0" smtClean="0">
                <a:latin typeface="Meiryo UI" panose="020B0604030504040204" pitchFamily="50" charset="-128"/>
                <a:ea typeface="Meiryo UI" panose="020B0604030504040204" pitchFamily="50" charset="-128"/>
              </a:rPr>
              <a:t>情報公開のあり方の変化</a:t>
            </a:r>
            <a:endParaRPr lang="en-US" altLang="ja-JP" sz="2800" b="1" dirty="0" smtClean="0">
              <a:latin typeface="Meiryo UI" panose="020B0604030504040204" pitchFamily="50" charset="-128"/>
              <a:ea typeface="Meiryo UI" panose="020B0604030504040204" pitchFamily="50" charset="-128"/>
            </a:endParaRPr>
          </a:p>
          <a:p>
            <a:pPr marL="971550" lvl="1" indent="-514350">
              <a:spcBef>
                <a:spcPts val="600"/>
              </a:spcBef>
              <a:spcAft>
                <a:spcPts val="600"/>
              </a:spcAft>
              <a:buFont typeface="Wingdings" panose="05000000000000000000" pitchFamily="2" charset="2"/>
              <a:buChar char=""/>
            </a:pPr>
            <a:r>
              <a:rPr lang="ja-JP" altLang="en-US" sz="2800" dirty="0" smtClean="0">
                <a:latin typeface="Meiryo UI" panose="020B0604030504040204" pitchFamily="50" charset="-128"/>
                <a:ea typeface="Meiryo UI" panose="020B0604030504040204" pitchFamily="50" charset="-128"/>
              </a:rPr>
              <a:t>閲覧（</a:t>
            </a:r>
            <a:r>
              <a:rPr lang="en-US" altLang="ja-JP" sz="2800" dirty="0" smtClean="0">
                <a:latin typeface="Meiryo UI" panose="020B0604030504040204" pitchFamily="50" charset="-128"/>
                <a:ea typeface="Meiryo UI" panose="020B0604030504040204" pitchFamily="50" charset="-128"/>
              </a:rPr>
              <a:t>PDF</a:t>
            </a:r>
            <a:r>
              <a:rPr lang="ja-JP" altLang="en-US" sz="2800" dirty="0" smtClean="0">
                <a:latin typeface="Meiryo UI" panose="020B0604030504040204" pitchFamily="50" charset="-128"/>
                <a:ea typeface="Meiryo UI" panose="020B0604030504040204" pitchFamily="50" charset="-128"/>
              </a:rPr>
              <a:t>）＋　利活用（</a:t>
            </a:r>
            <a:r>
              <a:rPr lang="en-US" altLang="ja-JP" sz="2800" dirty="0" smtClean="0">
                <a:latin typeface="Meiryo UI" panose="020B0604030504040204" pitchFamily="50" charset="-128"/>
                <a:ea typeface="Meiryo UI" panose="020B0604030504040204" pitchFamily="50" charset="-128"/>
              </a:rPr>
              <a:t>CC-BY</a:t>
            </a:r>
            <a:r>
              <a:rPr lang="ja-JP" altLang="en-US" sz="2800" dirty="0" err="1" smtClean="0">
                <a:latin typeface="Meiryo UI" panose="020B0604030504040204" pitchFamily="50" charset="-128"/>
                <a:ea typeface="Meiryo UI" panose="020B0604030504040204" pitchFamily="50" charset="-128"/>
              </a:rPr>
              <a:t>、</a:t>
            </a:r>
            <a:r>
              <a:rPr lang="ja-JP" altLang="en-US" sz="2800" dirty="0" smtClean="0">
                <a:latin typeface="Meiryo UI" panose="020B0604030504040204" pitchFamily="50" charset="-128"/>
                <a:ea typeface="Meiryo UI" panose="020B0604030504040204" pitchFamily="50" charset="-128"/>
              </a:rPr>
              <a:t>生データ）へ</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endParaRPr lang="en-US" altLang="ja-JP" sz="2800" dirty="0" smtClean="0">
              <a:latin typeface="Meiryo UI" panose="020B0604030504040204" pitchFamily="50" charset="-128"/>
              <a:ea typeface="Meiryo UI" panose="020B0604030504040204" pitchFamily="50" charset="-128"/>
            </a:endParaRPr>
          </a:p>
          <a:p>
            <a:pPr marL="514350" indent="-514350">
              <a:spcBef>
                <a:spcPts val="1800"/>
              </a:spcBef>
              <a:spcAft>
                <a:spcPts val="600"/>
              </a:spcAft>
              <a:buFont typeface="+mj-ea"/>
              <a:buAutoNum type="circleNumDbPlain"/>
            </a:pPr>
            <a:r>
              <a:rPr lang="ja-JP" altLang="en-US" sz="2800" b="1" dirty="0" smtClean="0">
                <a:latin typeface="Meiryo UI" panose="020B0604030504040204" pitchFamily="50" charset="-128"/>
                <a:ea typeface="Meiryo UI" panose="020B0604030504040204" pitchFamily="50" charset="-128"/>
              </a:rPr>
              <a:t>業務効率化にも寄与</a:t>
            </a:r>
            <a:endParaRPr lang="en-US" altLang="ja-JP" sz="2800" b="1" dirty="0">
              <a:latin typeface="Meiryo UI" panose="020B0604030504040204" pitchFamily="50" charset="-128"/>
              <a:ea typeface="Meiryo UI" panose="020B0604030504040204" pitchFamily="50" charset="-128"/>
            </a:endParaRPr>
          </a:p>
          <a:p>
            <a:pPr lvl="1">
              <a:spcBef>
                <a:spcPts val="600"/>
              </a:spcBef>
              <a:spcAft>
                <a:spcPts val="600"/>
              </a:spcAft>
            </a:pPr>
            <a:endParaRPr lang="en-US" altLang="ja-JP" sz="2800" dirty="0" smtClean="0">
              <a:latin typeface="Meiryo UI" panose="020B0604030504040204" pitchFamily="50" charset="-128"/>
              <a:ea typeface="Meiryo UI" panose="020B0604030504040204" pitchFamily="50" charset="-128"/>
            </a:endParaRPr>
          </a:p>
          <a:p>
            <a:pPr lvl="1">
              <a:spcBef>
                <a:spcPts val="600"/>
              </a:spcBef>
              <a:spcAft>
                <a:spcPts val="600"/>
              </a:spcAft>
            </a:pPr>
            <a:endParaRPr lang="en-US" altLang="ja-JP" sz="2800" dirty="0" smtClean="0">
              <a:latin typeface="Meiryo UI" panose="020B0604030504040204" pitchFamily="50" charset="-128"/>
              <a:ea typeface="Meiryo UI" panose="020B0604030504040204" pitchFamily="50" charset="-128"/>
            </a:endParaRPr>
          </a:p>
          <a:p>
            <a:pPr lvl="1">
              <a:spcBef>
                <a:spcPts val="600"/>
              </a:spcBef>
              <a:spcAft>
                <a:spcPts val="600"/>
              </a:spcAft>
            </a:pPr>
            <a:endParaRPr lang="en-US" altLang="ja-JP" sz="2800" dirty="0">
              <a:latin typeface="Meiryo UI" panose="020B0604030504040204" pitchFamily="50" charset="-128"/>
              <a:ea typeface="Meiryo UI" panose="020B0604030504040204" pitchFamily="50" charset="-128"/>
            </a:endParaRPr>
          </a:p>
          <a:p>
            <a:pPr marL="514350" indent="-514350">
              <a:spcBef>
                <a:spcPts val="2400"/>
              </a:spcBef>
              <a:spcAft>
                <a:spcPts val="600"/>
              </a:spcAft>
              <a:buFont typeface="+mj-ea"/>
              <a:buAutoNum type="circleNumDbPlain"/>
            </a:pPr>
            <a:r>
              <a:rPr lang="ja-JP" altLang="en-US" sz="2800" b="1" dirty="0" smtClean="0">
                <a:latin typeface="Meiryo UI" panose="020B0604030504040204" pitchFamily="50" charset="-128"/>
                <a:ea typeface="Meiryo UI" panose="020B0604030504040204" pitchFamily="50" charset="-128"/>
              </a:rPr>
              <a:t>国も積極的に推進</a:t>
            </a:r>
            <a:endParaRPr lang="en-US" altLang="ja-JP" sz="2800" b="1" dirty="0" smtClean="0">
              <a:latin typeface="Meiryo UI" panose="020B0604030504040204" pitchFamily="50" charset="-128"/>
              <a:ea typeface="Meiryo UI" panose="020B0604030504040204" pitchFamily="50" charset="-128"/>
            </a:endParaRPr>
          </a:p>
          <a:p>
            <a:pPr marL="971550" lvl="1" indent="-514350">
              <a:spcAft>
                <a:spcPts val="600"/>
              </a:spcAft>
              <a:buFont typeface="Wingdings" panose="05000000000000000000" pitchFamily="2" charset="2"/>
              <a:buChar char=""/>
            </a:pPr>
            <a:r>
              <a:rPr lang="ja-JP" altLang="en-US" sz="2800" dirty="0" smtClean="0">
                <a:latin typeface="Meiryo UI" panose="020B0604030504040204" pitchFamily="50" charset="-128"/>
                <a:ea typeface="Meiryo UI" panose="020B0604030504040204" pitchFamily="50" charset="-128"/>
              </a:rPr>
              <a:t>法律による取組みの義務付け（</a:t>
            </a:r>
            <a:r>
              <a:rPr lang="en-US" altLang="ja-JP" sz="2800" dirty="0" smtClean="0">
                <a:latin typeface="Meiryo UI" panose="020B0604030504040204" pitchFamily="50" charset="-128"/>
                <a:ea typeface="Meiryo UI" panose="020B0604030504040204" pitchFamily="50" charset="-128"/>
              </a:rPr>
              <a:t>H28.12</a:t>
            </a:r>
            <a:r>
              <a:rPr lang="ja-JP" altLang="en-US" sz="2800" dirty="0" smtClean="0">
                <a:latin typeface="Meiryo UI" panose="020B0604030504040204" pitchFamily="50" charset="-128"/>
                <a:ea typeface="Meiryo UI" panose="020B0604030504040204" pitchFamily="50" charset="-128"/>
              </a:rPr>
              <a:t>～）</a:t>
            </a:r>
            <a:endParaRPr lang="en-US" altLang="ja-JP" sz="2800" dirty="0" smtClean="0">
              <a:latin typeface="Meiryo UI" panose="020B0604030504040204" pitchFamily="50" charset="-128"/>
              <a:ea typeface="Meiryo UI" panose="020B0604030504040204" pitchFamily="50" charset="-128"/>
            </a:endParaRPr>
          </a:p>
          <a:p>
            <a:pPr marL="971550" lvl="1" indent="-514350">
              <a:spcAft>
                <a:spcPts val="600"/>
              </a:spcAft>
              <a:buFont typeface="Wingdings" panose="05000000000000000000" pitchFamily="2" charset="2"/>
              <a:buChar char=""/>
            </a:pPr>
            <a:r>
              <a:rPr lang="ja-JP" altLang="en-US" sz="2800" dirty="0">
                <a:latin typeface="Meiryo UI" panose="020B0604030504040204" pitchFamily="50" charset="-128"/>
                <a:ea typeface="Meiryo UI" panose="020B0604030504040204" pitchFamily="50" charset="-128"/>
              </a:rPr>
              <a:t>府</a:t>
            </a:r>
            <a:r>
              <a:rPr lang="ja-JP" altLang="en-US" sz="2800" dirty="0" smtClean="0">
                <a:latin typeface="Meiryo UI" panose="020B0604030504040204" pitchFamily="50" charset="-128"/>
                <a:ea typeface="Meiryo UI" panose="020B0604030504040204" pitchFamily="50" charset="-128"/>
              </a:rPr>
              <a:t>省庁単位で取組みが加速中</a:t>
            </a:r>
            <a:endParaRPr lang="en-US" altLang="ja-JP" sz="2800" dirty="0">
              <a:latin typeface="Meiryo UI" panose="020B0604030504040204" pitchFamily="50" charset="-128"/>
              <a:ea typeface="Meiryo UI" panose="020B0604030504040204" pitchFamily="50" charset="-128"/>
            </a:endParaRPr>
          </a:p>
        </p:txBody>
      </p:sp>
      <p:sp>
        <p:nvSpPr>
          <p:cNvPr id="2" name="正方形/長方形 1"/>
          <p:cNvSpPr/>
          <p:nvPr/>
        </p:nvSpPr>
        <p:spPr>
          <a:xfrm>
            <a:off x="8792" y="21904"/>
            <a:ext cx="7457491"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オープンデータについてお伝えしたいこと３点</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27</a:t>
            </a:fld>
            <a:endParaRPr kumimoji="1" lang="ja-JP" altLang="en-US" sz="2000" dirty="0">
              <a:latin typeface="Meiryo UI" panose="020B0604030504040204" pitchFamily="50" charset="-128"/>
              <a:ea typeface="Meiryo UI" panose="020B0604030504040204" pitchFamily="50" charset="-128"/>
            </a:endParaRPr>
          </a:p>
        </p:txBody>
      </p:sp>
      <p:sp>
        <p:nvSpPr>
          <p:cNvPr id="5" name="正方形/長方形 4"/>
          <p:cNvSpPr/>
          <p:nvPr/>
        </p:nvSpPr>
        <p:spPr>
          <a:xfrm>
            <a:off x="358950" y="4548963"/>
            <a:ext cx="8603982" cy="276999"/>
          </a:xfrm>
          <a:prstGeom prst="rect">
            <a:avLst/>
          </a:prstGeom>
        </p:spPr>
        <p:txBody>
          <a:bodyPr wrap="square">
            <a:spAutoFit/>
          </a:bodyPr>
          <a:lstStyle/>
          <a:p>
            <a:r>
              <a:rPr lang="ja-JP" altLang="en-US" sz="1200" dirty="0" smtClean="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出典</a:t>
            </a:r>
            <a:r>
              <a:rPr lang="ja-JP" altLang="en-US" sz="1200" dirty="0" smtClean="0">
                <a:latin typeface="Meiryo UI" panose="020B0604030504040204" pitchFamily="50" charset="-128"/>
                <a:ea typeface="Meiryo UI" panose="020B0604030504040204" pitchFamily="50" charset="-128"/>
              </a:rPr>
              <a:t>）日経</a:t>
            </a:r>
            <a:r>
              <a:rPr lang="en-US" altLang="ja-JP" sz="1200" dirty="0" smtClean="0">
                <a:latin typeface="Meiryo UI" panose="020B0604030504040204" pitchFamily="50" charset="-128"/>
                <a:ea typeface="Meiryo UI" panose="020B0604030504040204" pitchFamily="50" charset="-128"/>
              </a:rPr>
              <a:t>BP</a:t>
            </a:r>
            <a:r>
              <a:rPr lang="ja-JP" altLang="en-US" sz="1200" dirty="0" smtClean="0">
                <a:latin typeface="Meiryo UI" panose="020B0604030504040204" pitchFamily="50" charset="-128"/>
                <a:ea typeface="Meiryo UI" panose="020B0604030504040204" pitchFamily="50" charset="-128"/>
              </a:rPr>
              <a:t>総研</a:t>
            </a:r>
            <a:r>
              <a:rPr lang="en-US" altLang="ja-JP" sz="1200" dirty="0" smtClean="0">
                <a:latin typeface="Meiryo UI" panose="020B0604030504040204" pitchFamily="50" charset="-128"/>
                <a:ea typeface="Meiryo UI" panose="020B0604030504040204" pitchFamily="50" charset="-128"/>
              </a:rPr>
              <a:t>HP</a:t>
            </a:r>
            <a:r>
              <a:rPr lang="ja-JP" altLang="en-US" sz="1200" dirty="0" smtClean="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https://project.nikkeibp.co.jp/atclppp/PPP/report/040900186/?P=2</a:t>
            </a:r>
            <a:r>
              <a:rPr lang="ja-JP" altLang="en-US" sz="1200" dirty="0" smtClean="0">
                <a:latin typeface="Meiryo UI" panose="020B0604030504040204" pitchFamily="50" charset="-128"/>
                <a:ea typeface="Meiryo UI" panose="020B0604030504040204" pitchFamily="50" charset="-128"/>
              </a:rPr>
              <a:t>）</a:t>
            </a:r>
            <a:endParaRPr lang="ja-JP" altLang="en-US" sz="1200" dirty="0">
              <a:latin typeface="Meiryo UI" panose="020B0604030504040204" pitchFamily="50" charset="-128"/>
              <a:ea typeface="Meiryo UI" panose="020B0604030504040204" pitchFamily="50" charset="-128"/>
            </a:endParaRPr>
          </a:p>
        </p:txBody>
      </p:sp>
      <p:sp>
        <p:nvSpPr>
          <p:cNvPr id="11" name="正方形/長方形 10"/>
          <p:cNvSpPr/>
          <p:nvPr/>
        </p:nvSpPr>
        <p:spPr>
          <a:xfrm>
            <a:off x="482703" y="2981540"/>
            <a:ext cx="8516441" cy="156966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spcBef>
                <a:spcPts val="1200"/>
              </a:spcBef>
              <a:spcAft>
                <a:spcPts val="1200"/>
              </a:spcAft>
            </a:pPr>
            <a:r>
              <a:rPr lang="ja-JP" altLang="en-US" sz="2400" dirty="0" smtClean="0">
                <a:latin typeface="Meiryo UI" panose="020B0604030504040204" pitchFamily="50" charset="-128"/>
                <a:ea typeface="Meiryo UI" panose="020B0604030504040204" pitchFamily="50" charset="-128"/>
              </a:rPr>
              <a:t>　内閣</a:t>
            </a:r>
            <a:r>
              <a:rPr lang="ja-JP" altLang="en-US" sz="2400" dirty="0">
                <a:latin typeface="Meiryo UI" panose="020B0604030504040204" pitchFamily="50" charset="-128"/>
                <a:ea typeface="Meiryo UI" panose="020B0604030504040204" pitchFamily="50" charset="-128"/>
              </a:rPr>
              <a:t>官房は、推奨データセットに「飲食店営業許可申請」情報の追加を検討している。同データセットをオープンデータとして先行公開している自治体では、「</a:t>
            </a:r>
            <a:r>
              <a:rPr lang="ja-JP" altLang="en-US" sz="2400" b="1" u="sng" dirty="0">
                <a:solidFill>
                  <a:schemeClr val="tx1"/>
                </a:solidFill>
                <a:latin typeface="Meiryo UI" panose="020B0604030504040204" pitchFamily="50" charset="-128"/>
                <a:ea typeface="Meiryo UI" panose="020B0604030504040204" pitchFamily="50" charset="-128"/>
              </a:rPr>
              <a:t>所管課の問い合わせ対応等の負荷軽減につながっている</a:t>
            </a:r>
            <a:r>
              <a:rPr lang="ja-JP" altLang="en-US" sz="2400" dirty="0">
                <a:latin typeface="Meiryo UI" panose="020B0604030504040204" pitchFamily="50" charset="-128"/>
                <a:ea typeface="Meiryo UI" panose="020B0604030504040204" pitchFamily="50" charset="-128"/>
              </a:rPr>
              <a:t>」と肯定的な意見があった。</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8093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21904"/>
            <a:ext cx="5634876"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国のオープンデータ施策</a:t>
            </a:r>
            <a:r>
              <a:rPr lang="ja-JP" altLang="en-US" sz="2000" dirty="0" smtClean="0">
                <a:ea typeface="Meiryo UI" panose="020B0604030504040204" pitchFamily="50" charset="-128"/>
                <a:cs typeface="Times New Roman" panose="02020603050405020304" pitchFamily="18" charset="0"/>
              </a:rPr>
              <a:t>　</a:t>
            </a:r>
            <a:r>
              <a:rPr lang="en-US" altLang="ja-JP" sz="2000" dirty="0" smtClean="0">
                <a:ea typeface="Meiryo UI" panose="020B0604030504040204" pitchFamily="50" charset="-128"/>
                <a:cs typeface="Times New Roman" panose="02020603050405020304" pitchFamily="18" charset="0"/>
              </a:rPr>
              <a:t>※</a:t>
            </a:r>
            <a:r>
              <a:rPr lang="ja-JP" altLang="en-US" sz="2000" dirty="0" smtClean="0">
                <a:ea typeface="Meiryo UI" panose="020B0604030504040204" pitchFamily="50" charset="-128"/>
                <a:cs typeface="Times New Roman" panose="02020603050405020304" pitchFamily="18" charset="0"/>
              </a:rPr>
              <a:t>一部抜粋</a:t>
            </a:r>
            <a:endParaRPr lang="en-US" altLang="ja-JP" sz="2000"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606668"/>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28</a:t>
            </a:fld>
            <a:endParaRPr kumimoji="1" lang="ja-JP" altLang="en-US" sz="2000" dirty="0">
              <a:latin typeface="Meiryo UI" panose="020B0604030504040204" pitchFamily="50" charset="-128"/>
              <a:ea typeface="Meiryo UI" panose="020B0604030504040204" pitchFamily="50" charset="-128"/>
            </a:endParaRPr>
          </a:p>
        </p:txBody>
      </p:sp>
      <p:sp>
        <p:nvSpPr>
          <p:cNvPr id="7" name="スライド番号プレースホルダー 2"/>
          <p:cNvSpPr txBox="1">
            <a:spLocks/>
          </p:cNvSpPr>
          <p:nvPr/>
        </p:nvSpPr>
        <p:spPr>
          <a:xfrm>
            <a:off x="7086598" y="6492875"/>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B0B1FC-4993-4844-923A-1D408B394822}" type="slidenum">
              <a:rPr kumimoji="1" lang="ja-JP" altLang="en-US" sz="2000" smtClean="0">
                <a:latin typeface="Meiryo UI" panose="020B0604030504040204" pitchFamily="50" charset="-128"/>
                <a:ea typeface="Meiryo UI" panose="020B0604030504040204" pitchFamily="50" charset="-128"/>
              </a:rPr>
              <a:pPr/>
              <a:t>28</a:t>
            </a:fld>
            <a:endParaRPr kumimoji="1" lang="ja-JP" altLang="en-US" sz="2000" dirty="0">
              <a:latin typeface="Meiryo UI" panose="020B0604030504040204" pitchFamily="50" charset="-128"/>
              <a:ea typeface="Meiryo UI" panose="020B0604030504040204" pitchFamily="50" charset="-128"/>
            </a:endParaRPr>
          </a:p>
        </p:txBody>
      </p:sp>
      <p:sp>
        <p:nvSpPr>
          <p:cNvPr id="8" name="正方形/長方形 7"/>
          <p:cNvSpPr/>
          <p:nvPr/>
        </p:nvSpPr>
        <p:spPr>
          <a:xfrm>
            <a:off x="-1" y="6595899"/>
            <a:ext cx="7591245"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）「都道府県</a:t>
            </a:r>
            <a:r>
              <a:rPr lang="ja-JP" altLang="en-US" sz="1050" dirty="0">
                <a:latin typeface="Meiryo UI" panose="020B0604030504040204" pitchFamily="50" charset="-128"/>
                <a:ea typeface="Meiryo UI" panose="020B0604030504040204" pitchFamily="50" charset="-128"/>
              </a:rPr>
              <a:t>官民データ活用推進計画策定の</a:t>
            </a:r>
            <a:r>
              <a:rPr lang="ja-JP" altLang="en-US" sz="1050" dirty="0" smtClean="0">
                <a:latin typeface="Meiryo UI" panose="020B0604030504040204" pitchFamily="50" charset="-128"/>
                <a:ea typeface="Meiryo UI" panose="020B0604030504040204" pitchFamily="50" charset="-128"/>
              </a:rPr>
              <a:t>手引（平成</a:t>
            </a:r>
            <a:r>
              <a:rPr lang="en-US" altLang="ja-JP" sz="1050" dirty="0" smtClean="0">
                <a:latin typeface="Meiryo UI" panose="020B0604030504040204" pitchFamily="50" charset="-128"/>
                <a:ea typeface="Meiryo UI" panose="020B0604030504040204" pitchFamily="50" charset="-128"/>
              </a:rPr>
              <a:t>30</a:t>
            </a:r>
            <a:r>
              <a:rPr lang="ja-JP" altLang="en-US" sz="1050" dirty="0" smtClean="0">
                <a:latin typeface="Meiryo UI" panose="020B0604030504040204" pitchFamily="50" charset="-128"/>
                <a:ea typeface="Meiryo UI" panose="020B0604030504040204" pitchFamily="50" charset="-128"/>
              </a:rPr>
              <a:t>年</a:t>
            </a:r>
            <a:r>
              <a:rPr lang="en-US" altLang="ja-JP" sz="1050" dirty="0" smtClean="0">
                <a:latin typeface="Meiryo UI" panose="020B0604030504040204" pitchFamily="50" charset="-128"/>
                <a:ea typeface="Meiryo UI" panose="020B0604030504040204" pitchFamily="50" charset="-128"/>
              </a:rPr>
              <a:t>8</a:t>
            </a:r>
            <a:r>
              <a:rPr lang="ja-JP" altLang="en-US" sz="1050" dirty="0" smtClean="0">
                <a:latin typeface="Meiryo UI" panose="020B0604030504040204" pitchFamily="50" charset="-128"/>
                <a:ea typeface="Meiryo UI" panose="020B0604030504040204" pitchFamily="50" charset="-128"/>
              </a:rPr>
              <a:t>月）施策一覧を基に島根県情報政策課作成</a:t>
            </a:r>
            <a:endParaRPr lang="en-US" altLang="ja-JP" sz="1050" dirty="0" smtClean="0">
              <a:latin typeface="Meiryo UI" panose="020B0604030504040204" pitchFamily="50" charset="-128"/>
              <a:ea typeface="Meiryo UI" panose="020B0604030504040204" pitchFamily="50" charset="-128"/>
            </a:endParaRPr>
          </a:p>
        </p:txBody>
      </p:sp>
      <p:graphicFrame>
        <p:nvGraphicFramePr>
          <p:cNvPr id="5" name="表 4"/>
          <p:cNvGraphicFramePr>
            <a:graphicFrameLocks noGrp="1"/>
          </p:cNvGraphicFramePr>
          <p:nvPr>
            <p:extLst/>
          </p:nvPr>
        </p:nvGraphicFramePr>
        <p:xfrm>
          <a:off x="153983" y="747421"/>
          <a:ext cx="8783781" cy="5765800"/>
        </p:xfrm>
        <a:graphic>
          <a:graphicData uri="http://schemas.openxmlformats.org/drawingml/2006/table">
            <a:tbl>
              <a:tblPr firstRow="1" bandRow="1">
                <a:tableStyleId>{F5AB1C69-6EDB-4FF4-983F-18BD219EF322}</a:tableStyleId>
              </a:tblPr>
              <a:tblGrid>
                <a:gridCol w="1844634">
                  <a:extLst>
                    <a:ext uri="{9D8B030D-6E8A-4147-A177-3AD203B41FA5}">
                      <a16:colId xmlns:a16="http://schemas.microsoft.com/office/drawing/2014/main" val="538660690"/>
                    </a:ext>
                  </a:extLst>
                </a:gridCol>
                <a:gridCol w="2965268">
                  <a:extLst>
                    <a:ext uri="{9D8B030D-6E8A-4147-A177-3AD203B41FA5}">
                      <a16:colId xmlns:a16="http://schemas.microsoft.com/office/drawing/2014/main" val="393316290"/>
                    </a:ext>
                  </a:extLst>
                </a:gridCol>
                <a:gridCol w="3973879">
                  <a:extLst>
                    <a:ext uri="{9D8B030D-6E8A-4147-A177-3AD203B41FA5}">
                      <a16:colId xmlns:a16="http://schemas.microsoft.com/office/drawing/2014/main" val="4102819211"/>
                    </a:ext>
                  </a:extLst>
                </a:gridCol>
              </a:tblGrid>
              <a:tr h="370840">
                <a:tc>
                  <a:txBody>
                    <a:bodyPr/>
                    <a:lstStyle/>
                    <a:p>
                      <a:pPr algn="ctr"/>
                      <a:r>
                        <a:rPr kumimoji="1" lang="ja-JP" altLang="en-US" dirty="0" smtClean="0">
                          <a:latin typeface="Meiryo UI" panose="020B0604030504040204" pitchFamily="50" charset="-128"/>
                          <a:ea typeface="Meiryo UI" panose="020B0604030504040204" pitchFamily="50" charset="-128"/>
                        </a:rPr>
                        <a:t>府省庁名</a:t>
                      </a: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r>
                        <a:rPr kumimoji="1" lang="ja-JP" altLang="en-US" dirty="0" smtClean="0">
                          <a:latin typeface="Meiryo UI" panose="020B0604030504040204" pitchFamily="50" charset="-128"/>
                          <a:ea typeface="Meiryo UI" panose="020B0604030504040204" pitchFamily="50" charset="-128"/>
                        </a:rPr>
                        <a:t>施策名</a:t>
                      </a:r>
                      <a:endParaRPr kumimoji="1" lang="ja-JP" altLang="en-US" dirty="0">
                        <a:latin typeface="Meiryo UI" panose="020B0604030504040204" pitchFamily="50" charset="-128"/>
                        <a:ea typeface="Meiryo UI" panose="020B0604030504040204" pitchFamily="50" charset="-128"/>
                      </a:endParaRPr>
                    </a:p>
                  </a:txBody>
                  <a:tcPr/>
                </a:tc>
                <a:tc>
                  <a:txBody>
                    <a:bodyPr/>
                    <a:lstStyle/>
                    <a:p>
                      <a:pPr algn="ctr"/>
                      <a:r>
                        <a:rPr kumimoji="1" lang="ja-JP" altLang="en-US" dirty="0" smtClean="0">
                          <a:latin typeface="Meiryo UI" panose="020B0604030504040204" pitchFamily="50" charset="-128"/>
                          <a:ea typeface="Meiryo UI" panose="020B0604030504040204" pitchFamily="50" charset="-128"/>
                        </a:rPr>
                        <a:t>都道府県への支援策</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48513125"/>
                  </a:ext>
                </a:extLst>
              </a:tr>
              <a:tr h="370840">
                <a:tc>
                  <a:txBody>
                    <a:bodyPr/>
                    <a:lstStyle/>
                    <a:p>
                      <a:r>
                        <a:rPr kumimoji="1" lang="zh-TW" altLang="en-US" dirty="0" smtClean="0">
                          <a:latin typeface="Meiryo UI" panose="020B0604030504040204" pitchFamily="50" charset="-128"/>
                          <a:ea typeface="Meiryo UI" panose="020B0604030504040204" pitchFamily="50" charset="-128"/>
                        </a:rPr>
                        <a:t>内閣官房、</a:t>
                      </a:r>
                      <a:endParaRPr kumimoji="1" lang="en-US" altLang="zh-TW" dirty="0" smtClean="0">
                        <a:latin typeface="Meiryo UI" panose="020B0604030504040204" pitchFamily="50" charset="-128"/>
                        <a:ea typeface="Meiryo UI" panose="020B0604030504040204" pitchFamily="50" charset="-128"/>
                      </a:endParaRPr>
                    </a:p>
                    <a:p>
                      <a:r>
                        <a:rPr kumimoji="1" lang="zh-TW" altLang="en-US" dirty="0" smtClean="0">
                          <a:latin typeface="Meiryo UI" panose="020B0604030504040204" pitchFamily="50" charset="-128"/>
                          <a:ea typeface="Meiryo UI" panose="020B0604030504040204" pitchFamily="50" charset="-128"/>
                        </a:rPr>
                        <a:t>関係府省庁</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オープンデータ官民ラウンドテーブルの開催</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民間と府省庁の対話する場を設け、ニーズに即したオープンデータの公開を促進</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767479542"/>
                  </a:ext>
                </a:extLst>
              </a:tr>
              <a:tr h="370840">
                <a:tc>
                  <a:txBody>
                    <a:bodyPr/>
                    <a:lstStyle/>
                    <a:p>
                      <a:r>
                        <a:rPr kumimoji="1" lang="zh-TW" altLang="en-US" dirty="0" smtClean="0">
                          <a:latin typeface="Meiryo UI" panose="020B0604030504040204" pitchFamily="50" charset="-128"/>
                          <a:ea typeface="Meiryo UI" panose="020B0604030504040204" pitchFamily="50" charset="-128"/>
                        </a:rPr>
                        <a:t>内閣官房、</a:t>
                      </a:r>
                      <a:endParaRPr kumimoji="1" lang="en-US" altLang="zh-TW" dirty="0" smtClean="0">
                        <a:latin typeface="Meiryo UI" panose="020B0604030504040204" pitchFamily="50" charset="-128"/>
                        <a:ea typeface="Meiryo UI" panose="020B0604030504040204" pitchFamily="50" charset="-128"/>
                      </a:endParaRPr>
                    </a:p>
                    <a:p>
                      <a:r>
                        <a:rPr kumimoji="1" lang="zh-TW" altLang="en-US" dirty="0" smtClean="0">
                          <a:latin typeface="Meiryo UI" panose="020B0604030504040204" pitchFamily="50" charset="-128"/>
                          <a:ea typeface="Meiryo UI" panose="020B0604030504040204" pitchFamily="50" charset="-128"/>
                        </a:rPr>
                        <a:t>総務省</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地方公共団体が保有するデータのオープンデータ化の推進</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有識者派遣、パッケージツールの提供 、データフォーマットの提示　等</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722573125"/>
                  </a:ext>
                </a:extLst>
              </a:tr>
              <a:tr h="370840">
                <a:tc>
                  <a:txBody>
                    <a:bodyPr/>
                    <a:lstStyle/>
                    <a:p>
                      <a:r>
                        <a:rPr kumimoji="1" lang="ja-JP" altLang="en-US" dirty="0" smtClean="0">
                          <a:latin typeface="Meiryo UI" panose="020B0604030504040204" pitchFamily="50" charset="-128"/>
                          <a:ea typeface="Meiryo UI" panose="020B0604030504040204" pitchFamily="50" charset="-128"/>
                        </a:rPr>
                        <a:t>国土交通省</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都市計画に関するデータの利用環境の充実</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共通フォーマットを作成するなど、オープンデータ化のためのガイドラインを作成</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230029668"/>
                  </a:ext>
                </a:extLst>
              </a:tr>
              <a:tr h="370840">
                <a:tc>
                  <a:txBody>
                    <a:bodyPr/>
                    <a:lstStyle/>
                    <a:p>
                      <a:r>
                        <a:rPr kumimoji="1" lang="ja-JP" altLang="en-US" dirty="0" smtClean="0">
                          <a:latin typeface="Meiryo UI" panose="020B0604030504040204" pitchFamily="50" charset="-128"/>
                          <a:ea typeface="Meiryo UI" panose="020B0604030504040204" pitchFamily="50" charset="-128"/>
                        </a:rPr>
                        <a:t>国土交通省</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公共交通機関の運行情報（位置情報等）等のオープンデータ化</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検討会を設置し、諸課題について検討</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39398501"/>
                  </a:ext>
                </a:extLst>
              </a:tr>
              <a:tr h="370840">
                <a:tc>
                  <a:txBody>
                    <a:bodyPr/>
                    <a:lstStyle/>
                    <a:p>
                      <a:r>
                        <a:rPr kumimoji="1" lang="zh-TW" altLang="en-US" dirty="0" smtClean="0">
                          <a:latin typeface="Meiryo UI" panose="020B0604030504040204" pitchFamily="50" charset="-128"/>
                          <a:ea typeface="Meiryo UI" panose="020B0604030504040204" pitchFamily="50" charset="-128"/>
                        </a:rPr>
                        <a:t>農林水産省、</a:t>
                      </a:r>
                      <a:r>
                        <a:rPr kumimoji="1" lang="ja-JP" altLang="en-US" dirty="0" smtClean="0">
                          <a:latin typeface="Meiryo UI" panose="020B0604030504040204" pitchFamily="50" charset="-128"/>
                          <a:ea typeface="Meiryo UI" panose="020B0604030504040204" pitchFamily="50" charset="-128"/>
                        </a:rPr>
                        <a:t>内閣府、</a:t>
                      </a:r>
                      <a:r>
                        <a:rPr kumimoji="1" lang="zh-TW" altLang="en-US" dirty="0" smtClean="0">
                          <a:latin typeface="Meiryo UI" panose="020B0604030504040204" pitchFamily="50" charset="-128"/>
                          <a:ea typeface="Meiryo UI" panose="020B0604030504040204" pitchFamily="50" charset="-128"/>
                        </a:rPr>
                        <a:t>内閣官房</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農業関係情報のオープンデータ化の推進</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6092314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Meiryo UI" panose="020B0604030504040204" pitchFamily="50" charset="-128"/>
                          <a:ea typeface="Meiryo UI" panose="020B0604030504040204" pitchFamily="50" charset="-128"/>
                        </a:rPr>
                        <a:t>警察庁</a:t>
                      </a:r>
                    </a:p>
                    <a:p>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犯罪発生情報のオープンデータ化の推進</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都道府県警察を技術的に支援</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984313924"/>
                  </a:ext>
                </a:extLst>
              </a:tr>
              <a:tr h="370840">
                <a:tc>
                  <a:txBody>
                    <a:bodyPr/>
                    <a:lstStyle/>
                    <a:p>
                      <a:r>
                        <a:rPr lang="ja-JP" altLang="en-US" dirty="0" smtClean="0">
                          <a:latin typeface="Meiryo UI" panose="020B0604030504040204" pitchFamily="50" charset="-128"/>
                          <a:ea typeface="Meiryo UI" panose="020B0604030504040204" pitchFamily="50" charset="-128"/>
                        </a:rPr>
                        <a:t>厚生労働省、内閣府、内閣官房</a:t>
                      </a:r>
                      <a:endParaRPr lang="ja-JP" altLang="en-US" dirty="0">
                        <a:latin typeface="Meiryo UI" panose="020B0604030504040204" pitchFamily="50" charset="-128"/>
                        <a:ea typeface="Meiryo UI" panose="020B0604030504040204" pitchFamily="50" charset="-128"/>
                      </a:endParaRPr>
                    </a:p>
                  </a:txBody>
                  <a:tcPr/>
                </a:tc>
                <a:tc>
                  <a:txBody>
                    <a:bodyPr/>
                    <a:lstStyle/>
                    <a:p>
                      <a:r>
                        <a:rPr lang="ja-JP" altLang="en-US" dirty="0" smtClean="0">
                          <a:latin typeface="Meiryo UI" panose="020B0604030504040204" pitchFamily="50" charset="-128"/>
                          <a:ea typeface="Meiryo UI" panose="020B0604030504040204" pitchFamily="50" charset="-128"/>
                        </a:rPr>
                        <a:t>保育所や放課後児童クラブの利用に関する情報の公開</a:t>
                      </a:r>
                      <a:endParaRPr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子ども・子育て支援全国総合システムの活用方法について、周知を図る。</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022934975"/>
                  </a:ext>
                </a:extLst>
              </a:tr>
              <a:tr h="370840">
                <a:tc>
                  <a:txBody>
                    <a:bodyPr/>
                    <a:lstStyle/>
                    <a:p>
                      <a:r>
                        <a:rPr kumimoji="1" lang="zh-TW" altLang="en-US" dirty="0" smtClean="0">
                          <a:latin typeface="Meiryo UI" panose="020B0604030504040204" pitchFamily="50" charset="-128"/>
                          <a:ea typeface="Meiryo UI" panose="020B0604030504040204" pitchFamily="50" charset="-128"/>
                        </a:rPr>
                        <a:t>内閣府、</a:t>
                      </a:r>
                      <a:endParaRPr kumimoji="1" lang="en-US" altLang="zh-TW" dirty="0" smtClean="0">
                        <a:latin typeface="Meiryo UI" panose="020B0604030504040204" pitchFamily="50" charset="-128"/>
                        <a:ea typeface="Meiryo UI" panose="020B0604030504040204" pitchFamily="50" charset="-128"/>
                      </a:endParaRPr>
                    </a:p>
                    <a:p>
                      <a:r>
                        <a:rPr kumimoji="1" lang="zh-TW" altLang="en-US" dirty="0" smtClean="0">
                          <a:latin typeface="Meiryo UI" panose="020B0604030504040204" pitchFamily="50" charset="-128"/>
                          <a:ea typeface="Meiryo UI" panose="020B0604030504040204" pitchFamily="50" charset="-128"/>
                        </a:rPr>
                        <a:t>関係府省庁</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防災・減災に必要な情報を円滑に共有できる仕組みの構築</a:t>
                      </a:r>
                      <a:endParaRPr kumimoji="1" lang="ja-JP" altLang="en-US" dirty="0">
                        <a:latin typeface="Meiryo UI" panose="020B0604030504040204" pitchFamily="50" charset="-128"/>
                        <a:ea typeface="Meiryo UI" panose="020B0604030504040204" pitchFamily="50" charset="-128"/>
                      </a:endParaRPr>
                    </a:p>
                  </a:txBody>
                  <a:tcPr/>
                </a:tc>
                <a:tc>
                  <a:txBody>
                    <a:bodyPr/>
                    <a:lstStyle/>
                    <a:p>
                      <a:r>
                        <a:rPr kumimoji="1" lang="ja-JP" altLang="en-US" dirty="0" smtClean="0">
                          <a:latin typeface="Meiryo UI" panose="020B0604030504040204" pitchFamily="50" charset="-128"/>
                          <a:ea typeface="Meiryo UI" panose="020B0604030504040204" pitchFamily="50" charset="-128"/>
                        </a:rPr>
                        <a:t>効果的な災害対応のための情報の提供手法に係るルールについて情報提供</a:t>
                      </a:r>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727080234"/>
                  </a:ext>
                </a:extLst>
              </a:tr>
            </a:tbl>
          </a:graphicData>
        </a:graphic>
      </p:graphicFrame>
    </p:spTree>
    <p:extLst>
      <p:ext uri="{BB962C8B-B14F-4D97-AF65-F5344CB8AC3E}">
        <p14:creationId xmlns:p14="http://schemas.microsoft.com/office/powerpoint/2010/main" val="222073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7"/>
          <p:cNvSpPr>
            <a:spLocks noGrp="1"/>
          </p:cNvSpPr>
          <p:nvPr>
            <p:ph type="sldNum" sz="quarter" idx="12"/>
          </p:nvPr>
        </p:nvSpPr>
        <p:spPr>
          <a:xfrm>
            <a:off x="7594948" y="6492875"/>
            <a:ext cx="1535058" cy="365125"/>
          </a:xfrm>
        </p:spPr>
        <p:txBody>
          <a:bodyPr/>
          <a:lstStyle/>
          <a:p>
            <a:fld id="{A4063A0E-3B31-4370-A13B-4E9ADFFBBB96}" type="slidenum">
              <a:rPr kumimoji="1" lang="ja-JP" altLang="en-US" smtClean="0"/>
              <a:t>2</a:t>
            </a:fld>
            <a:endParaRPr kumimoji="1" lang="ja-JP" altLang="en-US" dirty="0"/>
          </a:p>
        </p:txBody>
      </p:sp>
      <p:sp>
        <p:nvSpPr>
          <p:cNvPr id="6" name="正方形/長方形 5"/>
          <p:cNvSpPr/>
          <p:nvPr/>
        </p:nvSpPr>
        <p:spPr>
          <a:xfrm>
            <a:off x="521436" y="769659"/>
            <a:ext cx="8101126"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島根県官民データ活用推進計画の策定</a:t>
            </a:r>
            <a:endParaRPr lang="ja-JP" altLang="en-US" sz="36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232451" y="1947362"/>
            <a:ext cx="8679096" cy="4278094"/>
          </a:xfrm>
          <a:prstGeom prst="rect">
            <a:avLst/>
          </a:prstGeom>
        </p:spPr>
        <p:txBody>
          <a:bodyPr wrap="square">
            <a:spAutoFit/>
          </a:bodyPr>
          <a:lstStyle/>
          <a:p>
            <a:pPr marL="514350" indent="-514350">
              <a:lnSpc>
                <a:spcPct val="150000"/>
              </a:lnSpc>
              <a:spcBef>
                <a:spcPts val="1200"/>
              </a:spcBef>
              <a:spcAft>
                <a:spcPts val="1200"/>
              </a:spcAft>
              <a:buFont typeface="Wingdings" panose="05000000000000000000" pitchFamily="2" charset="2"/>
              <a:buChar char="n"/>
            </a:pPr>
            <a:r>
              <a:rPr lang="ja-JP" altLang="en-US" sz="2800" dirty="0">
                <a:latin typeface="Meiryo UI" panose="020B0604030504040204" pitchFamily="50" charset="-128"/>
                <a:ea typeface="Meiryo UI" panose="020B0604030504040204" pitchFamily="50" charset="-128"/>
              </a:rPr>
              <a:t>官民データ活用推進基本法（平成</a:t>
            </a:r>
            <a:r>
              <a:rPr lang="en-US" altLang="ja-JP" sz="2800" dirty="0">
                <a:latin typeface="Meiryo UI" panose="020B0604030504040204" pitchFamily="50" charset="-128"/>
                <a:ea typeface="Meiryo UI" panose="020B0604030504040204" pitchFamily="50" charset="-128"/>
              </a:rPr>
              <a:t>28</a:t>
            </a:r>
            <a:r>
              <a:rPr lang="ja-JP" altLang="en-US" sz="2800" dirty="0">
                <a:latin typeface="Meiryo UI" panose="020B0604030504040204" pitchFamily="50" charset="-128"/>
                <a:ea typeface="Meiryo UI" panose="020B0604030504040204" pitchFamily="50" charset="-128"/>
              </a:rPr>
              <a:t>年法律</a:t>
            </a:r>
            <a:r>
              <a:rPr lang="en-US" altLang="ja-JP" sz="2800" dirty="0">
                <a:latin typeface="Meiryo UI" panose="020B0604030504040204" pitchFamily="50" charset="-128"/>
                <a:ea typeface="Meiryo UI" panose="020B0604030504040204" pitchFamily="50" charset="-128"/>
              </a:rPr>
              <a:t>103</a:t>
            </a:r>
            <a:r>
              <a:rPr lang="ja-JP" altLang="en-US" sz="2800" dirty="0">
                <a:latin typeface="Meiryo UI" panose="020B0604030504040204" pitchFamily="50" charset="-128"/>
                <a:ea typeface="Meiryo UI" panose="020B0604030504040204" pitchFamily="50" charset="-128"/>
              </a:rPr>
              <a:t>号）により、都道府県は官民データ活用推進計画</a:t>
            </a:r>
            <a:r>
              <a:rPr lang="ja-JP" altLang="en-US" sz="2800" dirty="0" smtClean="0">
                <a:latin typeface="Meiryo UI" panose="020B0604030504040204" pitchFamily="50" charset="-128"/>
                <a:ea typeface="Meiryo UI" panose="020B0604030504040204" pitchFamily="50" charset="-128"/>
              </a:rPr>
              <a:t>を</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令和</a:t>
            </a:r>
            <a:r>
              <a:rPr lang="ja-JP" altLang="en-US" sz="2800" dirty="0">
                <a:latin typeface="Meiryo UI" panose="020B0604030504040204" pitchFamily="50" charset="-128"/>
                <a:ea typeface="Meiryo UI" panose="020B0604030504040204" pitchFamily="50" charset="-128"/>
              </a:rPr>
              <a:t>２年度末までに策定する義務がある。</a:t>
            </a:r>
          </a:p>
          <a:p>
            <a:pPr marL="514350" indent="-514350">
              <a:lnSpc>
                <a:spcPct val="150000"/>
              </a:lnSpc>
              <a:spcBef>
                <a:spcPts val="1200"/>
              </a:spcBef>
              <a:spcAft>
                <a:spcPts val="1200"/>
              </a:spcAft>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島根県</a:t>
            </a:r>
            <a:r>
              <a:rPr lang="ja-JP" altLang="en-US" sz="2800" dirty="0">
                <a:latin typeface="Meiryo UI" panose="020B0604030504040204" pitchFamily="50" charset="-128"/>
                <a:ea typeface="Meiryo UI" panose="020B0604030504040204" pitchFamily="50" charset="-128"/>
              </a:rPr>
              <a:t>では、令和２年度前半での策定を目途に</a:t>
            </a:r>
            <a:r>
              <a:rPr lang="ja-JP" altLang="en-US" sz="2800" dirty="0" smtClean="0">
                <a:latin typeface="Meiryo UI" panose="020B0604030504040204" pitchFamily="50" charset="-128"/>
                <a:ea typeface="Meiryo UI" panose="020B0604030504040204" pitchFamily="50" charset="-128"/>
              </a:rPr>
              <a:t>、</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外部</a:t>
            </a:r>
            <a:r>
              <a:rPr lang="ja-JP" altLang="en-US" sz="2800" dirty="0">
                <a:latin typeface="Meiryo UI" panose="020B0604030504040204" pitchFamily="50" charset="-128"/>
                <a:ea typeface="Meiryo UI" panose="020B0604030504040204" pitchFamily="50" charset="-128"/>
              </a:rPr>
              <a:t>有識者委員による意見等を反映</a:t>
            </a:r>
            <a:r>
              <a:rPr lang="ja-JP" altLang="en-US" sz="2800" dirty="0" smtClean="0">
                <a:latin typeface="Meiryo UI" panose="020B0604030504040204" pitchFamily="50" charset="-128"/>
                <a:ea typeface="Meiryo UI" panose="020B0604030504040204" pitchFamily="50" charset="-128"/>
              </a:rPr>
              <a:t>させながら</a:t>
            </a:r>
            <a:r>
              <a:rPr lang="en-US" altLang="ja-JP" sz="2800" dirty="0" smtClean="0">
                <a:latin typeface="Meiryo UI" panose="020B0604030504040204" pitchFamily="50" charset="-128"/>
                <a:ea typeface="Meiryo UI" panose="020B0604030504040204" pitchFamily="50" charset="-128"/>
              </a:rPr>
              <a:t/>
            </a:r>
            <a:br>
              <a:rPr lang="en-US" altLang="ja-JP" sz="2800" dirty="0" smtClean="0">
                <a:latin typeface="Meiryo UI" panose="020B0604030504040204" pitchFamily="50" charset="-128"/>
                <a:ea typeface="Meiryo UI" panose="020B0604030504040204" pitchFamily="50" charset="-128"/>
              </a:rPr>
            </a:br>
            <a:r>
              <a:rPr lang="ja-JP" altLang="en-US" sz="2800" dirty="0" smtClean="0">
                <a:latin typeface="Meiryo UI" panose="020B0604030504040204" pitchFamily="50" charset="-128"/>
                <a:ea typeface="Meiryo UI" panose="020B0604030504040204" pitchFamily="50" charset="-128"/>
              </a:rPr>
              <a:t>策定</a:t>
            </a:r>
            <a:r>
              <a:rPr lang="ja-JP" altLang="en-US" sz="2800" dirty="0">
                <a:latin typeface="Meiryo UI" panose="020B0604030504040204" pitchFamily="50" charset="-128"/>
                <a:ea typeface="Meiryo UI" panose="020B0604030504040204" pitchFamily="50" charset="-128"/>
              </a:rPr>
              <a:t>作業を進める。</a:t>
            </a:r>
          </a:p>
        </p:txBody>
      </p:sp>
    </p:spTree>
    <p:extLst>
      <p:ext uri="{BB962C8B-B14F-4D97-AF65-F5344CB8AC3E}">
        <p14:creationId xmlns:p14="http://schemas.microsoft.com/office/powerpoint/2010/main" val="63352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4" descr="仮想デスクトップ - Desktop Viewe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18039" y="4630408"/>
            <a:ext cx="6287867" cy="2058532"/>
          </a:xfrm>
          <a:prstGeom prst="rect">
            <a:avLst/>
          </a:prstGeom>
        </p:spPr>
      </p:pic>
      <p:pic>
        <p:nvPicPr>
          <p:cNvPr id="11" name="図プレースホルダー 4" descr="仮想デスクトップ - Desktop Viewe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561972" y="42470"/>
            <a:ext cx="4549403" cy="3618182"/>
          </a:xfrm>
          <a:prstGeom prst="rect">
            <a:avLst/>
          </a:prstGeom>
        </p:spPr>
      </p:pic>
      <p:pic>
        <p:nvPicPr>
          <p:cNvPr id="12" name="図プレースホルダー 4" descr="仮想デスクトップ - Desktop Viewe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1156994" y="1106026"/>
            <a:ext cx="3137906" cy="2642208"/>
          </a:xfrm>
          <a:prstGeom prst="rect">
            <a:avLst/>
          </a:prstGeom>
          <a:ln>
            <a:solidFill>
              <a:schemeClr val="bg1">
                <a:lumMod val="75000"/>
              </a:schemeClr>
            </a:solidFill>
          </a:ln>
        </p:spPr>
      </p:pic>
      <p:pic>
        <p:nvPicPr>
          <p:cNvPr id="10" name="図プレースホルダー 4" descr="仮想デスクトップ - Desktop Viewer"/>
          <p:cNvPicPr>
            <a:picLocks noChangeAspect="1"/>
          </p:cNvPicPr>
          <p:nvPr/>
        </p:nvPicPr>
        <p:blipFill rotWithShape="1">
          <a:blip r:embed="rId5" cstate="print">
            <a:extLst>
              <a:ext uri="{28A0092B-C50C-407E-A947-70E740481C1C}">
                <a14:useLocalDpi xmlns:a14="http://schemas.microsoft.com/office/drawing/2010/main" val="0"/>
              </a:ext>
            </a:extLst>
          </a:blip>
          <a:srcRect b="5353"/>
          <a:stretch/>
        </p:blipFill>
        <p:spPr>
          <a:xfrm>
            <a:off x="195248" y="413683"/>
            <a:ext cx="2822126" cy="3207418"/>
          </a:xfrm>
          <a:prstGeom prst="rect">
            <a:avLst/>
          </a:prstGeom>
          <a:ln>
            <a:solidFill>
              <a:schemeClr val="bg1">
                <a:lumMod val="75000"/>
              </a:schemeClr>
            </a:solidFill>
          </a:ln>
        </p:spPr>
      </p:pic>
      <p:sp>
        <p:nvSpPr>
          <p:cNvPr id="2" name="正方形/長方形 1"/>
          <p:cNvSpPr/>
          <p:nvPr/>
        </p:nvSpPr>
        <p:spPr>
          <a:xfrm>
            <a:off x="207033" y="3722499"/>
            <a:ext cx="8790316" cy="830997"/>
          </a:xfrm>
          <a:prstGeom prst="rect">
            <a:avLst/>
          </a:prstGeom>
          <a:noFill/>
        </p:spPr>
        <p:txBody>
          <a:bodyPr wrap="square">
            <a:spAutoFit/>
          </a:bodyPr>
          <a:lstStyle/>
          <a:p>
            <a:pPr algn="ctr">
              <a:lnSpc>
                <a:spcPct val="150000"/>
              </a:lnSpc>
              <a:spcBef>
                <a:spcPts val="1200"/>
              </a:spcBef>
              <a:spcAft>
                <a:spcPts val="1200"/>
              </a:spcAft>
            </a:pPr>
            <a:r>
              <a:rPr lang="en-US" altLang="ja-JP" sz="3200" b="1" dirty="0">
                <a:latin typeface="Meiryo UI" panose="020B0604030504040204" pitchFamily="50" charset="-128"/>
                <a:ea typeface="Meiryo UI" panose="020B0604030504040204" pitchFamily="50" charset="-128"/>
                <a:cs typeface="Times New Roman" panose="02020603050405020304" pitchFamily="18" charset="0"/>
              </a:rPr>
              <a:t>https://shimane-opendata.jp/</a:t>
            </a:r>
            <a:endParaRPr lang="en-US" altLang="ja-JP" sz="3200" b="1" dirty="0" smtClean="0">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436578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6600448"/>
            <a:ext cx="9083630" cy="253916"/>
          </a:xfrm>
          <a:prstGeom prst="rect">
            <a:avLst/>
          </a:prstGeom>
          <a:noFill/>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官民データ活用推進</a:t>
            </a:r>
            <a:r>
              <a:rPr lang="ja-JP" altLang="en-US" sz="1050" dirty="0" smtClean="0">
                <a:latin typeface="Meiryo UI" panose="020B0604030504040204" pitchFamily="50" charset="-128"/>
                <a:ea typeface="Meiryo UI" panose="020B0604030504040204" pitchFamily="50" charset="-128"/>
              </a:rPr>
              <a:t>基本法</a:t>
            </a:r>
            <a:endParaRPr lang="en-US" altLang="ja-JP" sz="1050" dirty="0" smtClean="0">
              <a:latin typeface="Meiryo UI" panose="020B0604030504040204" pitchFamily="50" charset="-128"/>
              <a:ea typeface="Meiryo UI" panose="020B0604030504040204" pitchFamily="50" charset="-128"/>
            </a:endParaRPr>
          </a:p>
        </p:txBody>
      </p:sp>
      <p:sp>
        <p:nvSpPr>
          <p:cNvPr id="11" name="正方形/長方形 10"/>
          <p:cNvSpPr/>
          <p:nvPr/>
        </p:nvSpPr>
        <p:spPr>
          <a:xfrm>
            <a:off x="118616" y="917276"/>
            <a:ext cx="8781691" cy="2677656"/>
          </a:xfrm>
          <a:prstGeom prst="rect">
            <a:avLst/>
          </a:prstGeom>
        </p:spPr>
        <p:txBody>
          <a:bodyPr wrap="square">
            <a:spAutoFit/>
          </a:bodyPr>
          <a:lstStyle/>
          <a:p>
            <a:pPr>
              <a:lnSpc>
                <a:spcPct val="150000"/>
              </a:lnSpc>
            </a:pP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目 的</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（法第</a:t>
            </a:r>
            <a:r>
              <a:rPr lang="en-US" altLang="ja-JP" sz="2800" dirty="0">
                <a:latin typeface="Meiryo UI" panose="020B0604030504040204" pitchFamily="50" charset="-128"/>
                <a:ea typeface="Meiryo UI" panose="020B0604030504040204" pitchFamily="50" charset="-128"/>
              </a:rPr>
              <a:t>1</a:t>
            </a:r>
            <a:r>
              <a:rPr lang="ja-JP" altLang="en-US" sz="2800" dirty="0">
                <a:latin typeface="Meiryo UI" panose="020B0604030504040204" pitchFamily="50" charset="-128"/>
                <a:ea typeface="Meiryo UI" panose="020B0604030504040204" pitchFamily="50" charset="-128"/>
              </a:rPr>
              <a:t>条）</a:t>
            </a:r>
          </a:p>
          <a:p>
            <a:pPr>
              <a:lnSpc>
                <a:spcPct val="150000"/>
              </a:lnSpc>
            </a:pPr>
            <a:r>
              <a:rPr lang="ja-JP" altLang="en-US" sz="2800" dirty="0">
                <a:latin typeface="Meiryo UI" panose="020B0604030504040204" pitchFamily="50" charset="-128"/>
                <a:ea typeface="Meiryo UI" panose="020B0604030504040204" pitchFamily="50" charset="-128"/>
              </a:rPr>
              <a:t>　　官民データ活用の推進に関する施策を総合的かつ効果的に推進し、もって国民が安全で安心して暮らせる社会及び快適な生活環境の実現に寄与</a:t>
            </a:r>
            <a:r>
              <a:rPr lang="ja-JP" altLang="en-US" sz="2800" dirty="0" smtClean="0">
                <a:latin typeface="Meiryo UI" panose="020B0604030504040204" pitchFamily="50" charset="-128"/>
                <a:ea typeface="Meiryo UI" panose="020B0604030504040204" pitchFamily="50" charset="-128"/>
              </a:rPr>
              <a:t>する</a:t>
            </a:r>
            <a:endParaRPr lang="ja-JP" altLang="en-US" sz="2800" dirty="0">
              <a:latin typeface="Meiryo UI" panose="020B0604030504040204" pitchFamily="50" charset="-128"/>
              <a:ea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3</a:t>
            </a:fld>
            <a:endParaRPr kumimoji="1" lang="ja-JP" altLang="en-US"/>
          </a:p>
        </p:txBody>
      </p:sp>
      <p:sp>
        <p:nvSpPr>
          <p:cNvPr id="13" name="正方形/長方形 12"/>
          <p:cNvSpPr/>
          <p:nvPr/>
        </p:nvSpPr>
        <p:spPr>
          <a:xfrm>
            <a:off x="8792" y="4652"/>
            <a:ext cx="6102953"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官民データ活用推進基本法の目的</a:t>
            </a:r>
            <a:endParaRPr lang="en-US" altLang="ja-JP" sz="3200" b="1" dirty="0" smtClean="0">
              <a:ea typeface="Meiryo UI" panose="020B0604030504040204" pitchFamily="50" charset="-128"/>
              <a:cs typeface="Times New Roman" panose="02020603050405020304" pitchFamily="18" charset="0"/>
            </a:endParaRPr>
          </a:p>
        </p:txBody>
      </p:sp>
      <p:cxnSp>
        <p:nvCxnSpPr>
          <p:cNvPr id="14" name="直線コネクタ 13"/>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12" name="正方形/長方形 11"/>
          <p:cNvSpPr/>
          <p:nvPr/>
        </p:nvSpPr>
        <p:spPr>
          <a:xfrm>
            <a:off x="118616" y="4170552"/>
            <a:ext cx="8872260" cy="1874488"/>
          </a:xfrm>
          <a:prstGeom prst="rect">
            <a:avLst/>
          </a:prstGeom>
        </p:spPr>
        <p:txBody>
          <a:bodyPr wrap="square">
            <a:spAutoFit/>
          </a:bodyPr>
          <a:lstStyle/>
          <a:p>
            <a:pPr>
              <a:lnSpc>
                <a:spcPct val="150000"/>
              </a:lnSpc>
            </a:pPr>
            <a:r>
              <a:rPr lang="ja-JP" altLang="en-US" sz="2000" dirty="0">
                <a:latin typeface="Meiryo UI" panose="020B0604030504040204" pitchFamily="50" charset="-128"/>
                <a:ea typeface="Meiryo UI" panose="020B0604030504040204" pitchFamily="50" charset="-128"/>
              </a:rPr>
              <a:t>※「官民データ」とは</a:t>
            </a:r>
          </a:p>
          <a:p>
            <a:pPr>
              <a:lnSpc>
                <a:spcPct val="150000"/>
              </a:lnSpc>
            </a:pPr>
            <a:r>
              <a:rPr lang="ja-JP" altLang="en-US" sz="2000" dirty="0">
                <a:latin typeface="Meiryo UI" panose="020B0604030504040204" pitchFamily="50" charset="-128"/>
                <a:ea typeface="Meiryo UI" panose="020B0604030504040204" pitchFamily="50" charset="-128"/>
              </a:rPr>
              <a:t>　電磁的記録に記録された情報であって、国若しくは地方自治体又は独立行政法人若しくはその他の事業者により、その事務又は事業の遂行に当たり管理され、利用され、又は提供されるものをいう</a:t>
            </a:r>
          </a:p>
        </p:txBody>
      </p:sp>
    </p:spTree>
    <p:extLst>
      <p:ext uri="{BB962C8B-B14F-4D97-AF65-F5344CB8AC3E}">
        <p14:creationId xmlns:p14="http://schemas.microsoft.com/office/powerpoint/2010/main" val="236325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6600448"/>
            <a:ext cx="9083630" cy="253916"/>
          </a:xfrm>
          <a:prstGeom prst="rect">
            <a:avLst/>
          </a:prstGeom>
          <a:noFill/>
        </p:spPr>
        <p:txBody>
          <a:bodyPr wrap="square">
            <a:spAutoFit/>
          </a:bodyPr>
          <a:lstStyle/>
          <a:p>
            <a:r>
              <a:rPr lang="ja-JP" altLang="en-US" sz="1050" dirty="0" smtClean="0">
                <a:latin typeface="Meiryo UI" panose="020B0604030504040204" pitchFamily="50" charset="-128"/>
                <a:ea typeface="Meiryo UI" panose="020B0604030504040204" pitchFamily="50" charset="-128"/>
              </a:rPr>
              <a:t>（出典）</a:t>
            </a:r>
            <a:r>
              <a:rPr lang="ja-JP" altLang="en-US" sz="1050" dirty="0">
                <a:latin typeface="Meiryo UI" panose="020B0604030504040204" pitchFamily="50" charset="-128"/>
                <a:ea typeface="Meiryo UI" panose="020B0604030504040204" pitchFamily="50" charset="-128"/>
              </a:rPr>
              <a:t>官民データ活用推進</a:t>
            </a:r>
            <a:r>
              <a:rPr lang="ja-JP" altLang="en-US" sz="1050" dirty="0" smtClean="0">
                <a:latin typeface="Meiryo UI" panose="020B0604030504040204" pitchFamily="50" charset="-128"/>
                <a:ea typeface="Meiryo UI" panose="020B0604030504040204" pitchFamily="50" charset="-128"/>
              </a:rPr>
              <a:t>基本法</a:t>
            </a:r>
            <a:endParaRPr lang="en-US" altLang="ja-JP" sz="1050" dirty="0" smtClean="0">
              <a:latin typeface="Meiryo UI" panose="020B0604030504040204" pitchFamily="50" charset="-128"/>
              <a:ea typeface="Meiryo UI" panose="020B0604030504040204" pitchFamily="50" charset="-128"/>
            </a:endParaRPr>
          </a:p>
        </p:txBody>
      </p:sp>
      <p:sp>
        <p:nvSpPr>
          <p:cNvPr id="11" name="正方形/長方形 10"/>
          <p:cNvSpPr/>
          <p:nvPr/>
        </p:nvSpPr>
        <p:spPr>
          <a:xfrm>
            <a:off x="105669" y="608505"/>
            <a:ext cx="8932661" cy="5972854"/>
          </a:xfrm>
          <a:prstGeom prst="rect">
            <a:avLst/>
          </a:prstGeom>
        </p:spPr>
        <p:txBody>
          <a:bodyPr wrap="square">
            <a:spAutoFit/>
          </a:bodyPr>
          <a:lstStyle/>
          <a:p>
            <a:pPr>
              <a:lnSpc>
                <a:spcPct val="150000"/>
              </a:lnSpc>
              <a:spcBef>
                <a:spcPts val="600"/>
              </a:spcBef>
            </a:pP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基本理念</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（法第</a:t>
            </a:r>
            <a:r>
              <a:rPr lang="en-US" altLang="ja-JP" sz="2800" dirty="0">
                <a:latin typeface="Meiryo UI" panose="020B0604030504040204" pitchFamily="50" charset="-128"/>
                <a:ea typeface="Meiryo UI" panose="020B0604030504040204" pitchFamily="50" charset="-128"/>
              </a:rPr>
              <a:t>3</a:t>
            </a:r>
            <a:r>
              <a:rPr lang="ja-JP" altLang="en-US" sz="2800" dirty="0">
                <a:latin typeface="Meiryo UI" panose="020B0604030504040204" pitchFamily="50" charset="-128"/>
                <a:ea typeface="Meiryo UI" panose="020B0604030504040204" pitchFamily="50" charset="-128"/>
              </a:rPr>
              <a:t>条 抜粋）</a:t>
            </a:r>
          </a:p>
          <a:p>
            <a:pPr marL="457200" indent="-457200">
              <a:lnSpc>
                <a:spcPct val="150000"/>
              </a:lnSpc>
              <a:buFont typeface="Arial" panose="020B0604020202020204" pitchFamily="34" charset="0"/>
              <a:buChar char="•"/>
            </a:pPr>
            <a:r>
              <a:rPr lang="ja-JP" altLang="en-US" sz="2800" dirty="0" smtClean="0">
                <a:latin typeface="Meiryo UI" panose="020B0604030504040204" pitchFamily="50" charset="-128"/>
                <a:ea typeface="Meiryo UI" panose="020B0604030504040204" pitchFamily="50" charset="-128"/>
              </a:rPr>
              <a:t>関係</a:t>
            </a:r>
            <a:r>
              <a:rPr lang="ja-JP" altLang="en-US" sz="2800" dirty="0">
                <a:latin typeface="Meiryo UI" panose="020B0604030504040204" pitchFamily="50" charset="-128"/>
                <a:ea typeface="Meiryo UI" panose="020B0604030504040204" pitchFamily="50" charset="-128"/>
              </a:rPr>
              <a:t>法律による施策と相まって、個人及び法人の権利利益を保護しつつ、情報の円滑な流通の確保を図る</a:t>
            </a:r>
          </a:p>
          <a:p>
            <a:pPr marL="457200" indent="-457200">
              <a:lnSpc>
                <a:spcPct val="150000"/>
              </a:lnSpc>
              <a:spcBef>
                <a:spcPts val="600"/>
              </a:spcBef>
              <a:buFont typeface="Arial" panose="020B0604020202020204" pitchFamily="34" charset="0"/>
              <a:buChar char="•"/>
            </a:pPr>
            <a:r>
              <a:rPr lang="ja-JP" altLang="en-US" sz="2800" dirty="0" smtClean="0">
                <a:latin typeface="Meiryo UI" panose="020B0604030504040204" pitchFamily="50" charset="-128"/>
                <a:ea typeface="Meiryo UI" panose="020B0604030504040204" pitchFamily="50" charset="-128"/>
              </a:rPr>
              <a:t>自立的</a:t>
            </a:r>
            <a:r>
              <a:rPr lang="ja-JP" altLang="en-US" sz="2800" dirty="0">
                <a:latin typeface="Meiryo UI" panose="020B0604030504040204" pitchFamily="50" charset="-128"/>
                <a:ea typeface="Meiryo UI" panose="020B0604030504040204" pitchFamily="50" charset="-128"/>
              </a:rPr>
              <a:t>で個性豊かな地域社会の形成、新事業の創出、国際競争力の強化等を図ることにより、活力ある日本社会の実現に寄与する</a:t>
            </a:r>
          </a:p>
          <a:p>
            <a:pPr marL="457200" indent="-457200">
              <a:lnSpc>
                <a:spcPct val="150000"/>
              </a:lnSpc>
              <a:spcBef>
                <a:spcPts val="600"/>
              </a:spcBef>
              <a:buFont typeface="Arial" panose="020B0604020202020204" pitchFamily="34" charset="0"/>
              <a:buChar char="•"/>
            </a:pPr>
            <a:r>
              <a:rPr lang="ja-JP" altLang="en-US" sz="2800" dirty="0" smtClean="0">
                <a:latin typeface="Meiryo UI" panose="020B0604030504040204" pitchFamily="50" charset="-128"/>
                <a:ea typeface="Meiryo UI" panose="020B0604030504040204" pitchFamily="50" charset="-128"/>
              </a:rPr>
              <a:t>官民</a:t>
            </a:r>
            <a:r>
              <a:rPr lang="ja-JP" altLang="en-US" sz="2800" dirty="0">
                <a:latin typeface="Meiryo UI" panose="020B0604030504040204" pitchFamily="50" charset="-128"/>
                <a:ea typeface="Meiryo UI" panose="020B0604030504040204" pitchFamily="50" charset="-128"/>
              </a:rPr>
              <a:t>データ活用により得られた情報を根拠として行われる施策の企画・立案により、効果的かつ効率的な行政の推進に資する</a:t>
            </a:r>
          </a:p>
        </p:txBody>
      </p:sp>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4</a:t>
            </a:fld>
            <a:endParaRPr kumimoji="1" lang="ja-JP" altLang="en-US"/>
          </a:p>
        </p:txBody>
      </p:sp>
      <p:sp>
        <p:nvSpPr>
          <p:cNvPr id="13" name="正方形/長方形 12"/>
          <p:cNvSpPr/>
          <p:nvPr/>
        </p:nvSpPr>
        <p:spPr>
          <a:xfrm>
            <a:off x="8792" y="4652"/>
            <a:ext cx="6335389"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官民データ活用推進基本法の理念</a:t>
            </a:r>
            <a:endParaRPr lang="en-US" altLang="ja-JP" sz="3200" b="1" dirty="0" smtClean="0">
              <a:ea typeface="Meiryo UI" panose="020B0604030504040204" pitchFamily="50" charset="-128"/>
              <a:cs typeface="Times New Roman" panose="02020603050405020304" pitchFamily="18" charset="0"/>
            </a:endParaRPr>
          </a:p>
        </p:txBody>
      </p:sp>
      <p:cxnSp>
        <p:nvCxnSpPr>
          <p:cNvPr id="14" name="直線コネクタ 13"/>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98188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6600448"/>
            <a:ext cx="9083630" cy="253916"/>
          </a:xfrm>
          <a:prstGeom prst="rect">
            <a:avLst/>
          </a:prstGeom>
          <a:noFill/>
        </p:spPr>
        <p:txBody>
          <a:bodyPr wrap="square">
            <a:spAutoFit/>
          </a:bodyPr>
          <a:lstStyle/>
          <a:p>
            <a:r>
              <a:rPr lang="ja-JP" altLang="en-US" sz="1050" dirty="0" smtClean="0">
                <a:latin typeface="Meiryo UI" panose="020B0604030504040204" pitchFamily="50" charset="-128"/>
                <a:ea typeface="Meiryo UI" panose="020B0604030504040204" pitchFamily="50" charset="-128"/>
              </a:rPr>
              <a:t>（出典）島根県情報政策課作成</a:t>
            </a:r>
            <a:endParaRPr lang="en-US" altLang="ja-JP" sz="1050" dirty="0" smtClean="0">
              <a:latin typeface="Meiryo UI" panose="020B0604030504040204" pitchFamily="50" charset="-128"/>
              <a:ea typeface="Meiryo UI" panose="020B0604030504040204" pitchFamily="50" charset="-128"/>
            </a:endParaRPr>
          </a:p>
        </p:txBody>
      </p:sp>
      <p:sp>
        <p:nvSpPr>
          <p:cNvPr id="11" name="正方形/長方形 10"/>
          <p:cNvSpPr/>
          <p:nvPr/>
        </p:nvSpPr>
        <p:spPr>
          <a:xfrm>
            <a:off x="8792" y="640454"/>
            <a:ext cx="9135207" cy="1815882"/>
          </a:xfrm>
          <a:prstGeom prst="rect">
            <a:avLst/>
          </a:prstGeom>
        </p:spPr>
        <p:txBody>
          <a:bodyPr wrap="square">
            <a:spAutoFit/>
          </a:bodyPr>
          <a:lstStyle/>
          <a:p>
            <a:pPr marL="457200" indent="-457200">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現在策定中の「島根創生計画」で掲げる将来像や各種施策を官民データ・</a:t>
            </a:r>
            <a:r>
              <a:rPr lang="en-US" altLang="ja-JP" sz="2800" dirty="0" smtClean="0">
                <a:latin typeface="Meiryo UI" panose="020B0604030504040204" pitchFamily="50" charset="-128"/>
                <a:ea typeface="Meiryo UI" panose="020B0604030504040204" pitchFamily="50" charset="-128"/>
              </a:rPr>
              <a:t>ICT</a:t>
            </a:r>
            <a:r>
              <a:rPr lang="ja-JP" altLang="en-US" sz="2800" dirty="0" smtClean="0">
                <a:latin typeface="Meiryo UI" panose="020B0604030504040204" pitchFamily="50" charset="-128"/>
                <a:ea typeface="Meiryo UI" panose="020B0604030504040204" pitchFamily="50" charset="-128"/>
              </a:rPr>
              <a:t>等の活用で実現・推進するための計画</a:t>
            </a:r>
            <a:endParaRPr lang="en-US" altLang="ja-JP" sz="2800" dirty="0" smtClean="0">
              <a:latin typeface="Meiryo UI" panose="020B0604030504040204" pitchFamily="50" charset="-128"/>
              <a:ea typeface="Meiryo UI" panose="020B0604030504040204" pitchFamily="50" charset="-128"/>
            </a:endParaRPr>
          </a:p>
          <a:p>
            <a:pPr marL="457200" indent="-457200">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２つの情報関連計画とも整合を図りつつ、</a:t>
            </a:r>
            <a:r>
              <a:rPr lang="en-US" altLang="ja-JP" sz="2800" dirty="0" smtClean="0">
                <a:latin typeface="Meiryo UI" panose="020B0604030504040204" pitchFamily="50" charset="-128"/>
                <a:ea typeface="Meiryo UI" panose="020B0604030504040204" pitchFamily="50" charset="-128"/>
              </a:rPr>
              <a:t>AI</a:t>
            </a:r>
            <a:r>
              <a:rPr lang="ja-JP" altLang="en-US" sz="2800" dirty="0" smtClean="0">
                <a:latin typeface="Meiryo UI" panose="020B0604030504040204" pitchFamily="50" charset="-128"/>
                <a:ea typeface="Meiryo UI" panose="020B0604030504040204" pitchFamily="50" charset="-128"/>
              </a:rPr>
              <a:t>・</a:t>
            </a:r>
            <a:r>
              <a:rPr lang="en-US" altLang="ja-JP" sz="2800" dirty="0" smtClean="0">
                <a:latin typeface="Meiryo UI" panose="020B0604030504040204" pitchFamily="50" charset="-128"/>
                <a:ea typeface="Meiryo UI" panose="020B0604030504040204" pitchFamily="50" charset="-128"/>
              </a:rPr>
              <a:t>RPA</a:t>
            </a:r>
            <a:r>
              <a:rPr lang="ja-JP" altLang="en-US" sz="2800" dirty="0" smtClean="0">
                <a:latin typeface="Meiryo UI" panose="020B0604030504040204" pitchFamily="50" charset="-128"/>
                <a:ea typeface="Meiryo UI" panose="020B0604030504040204" pitchFamily="50" charset="-128"/>
              </a:rPr>
              <a:t>等新たな視点も盛り込む</a:t>
            </a:r>
            <a:endParaRPr lang="ja-JP" altLang="en-US" sz="2800" dirty="0">
              <a:latin typeface="Meiryo UI" panose="020B0604030504040204" pitchFamily="50" charset="-128"/>
              <a:ea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5</a:t>
            </a:fld>
            <a:endParaRPr kumimoji="1" lang="ja-JP" altLang="en-US"/>
          </a:p>
        </p:txBody>
      </p:sp>
      <p:sp>
        <p:nvSpPr>
          <p:cNvPr id="13" name="正方形/長方形 12"/>
          <p:cNvSpPr/>
          <p:nvPr/>
        </p:nvSpPr>
        <p:spPr>
          <a:xfrm>
            <a:off x="8792" y="4652"/>
            <a:ext cx="7056740"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島根県における計画の位置付け　</a:t>
            </a:r>
            <a:r>
              <a:rPr lang="en-US" altLang="ja-JP" sz="2000" dirty="0" smtClean="0">
                <a:ea typeface="Meiryo UI" panose="020B0604030504040204" pitchFamily="50" charset="-128"/>
                <a:cs typeface="Times New Roman" panose="02020603050405020304" pitchFamily="18" charset="0"/>
              </a:rPr>
              <a:t>※</a:t>
            </a:r>
            <a:r>
              <a:rPr lang="ja-JP" altLang="en-US" sz="2000" dirty="0" smtClean="0">
                <a:ea typeface="Meiryo UI" panose="020B0604030504040204" pitchFamily="50" charset="-128"/>
                <a:cs typeface="Times New Roman" panose="02020603050405020304" pitchFamily="18" charset="0"/>
              </a:rPr>
              <a:t>現時点</a:t>
            </a:r>
            <a:endParaRPr lang="en-US" altLang="ja-JP" sz="2000" dirty="0" smtClean="0">
              <a:ea typeface="Meiryo UI" panose="020B0604030504040204" pitchFamily="50" charset="-128"/>
              <a:cs typeface="Times New Roman" panose="02020603050405020304" pitchFamily="18" charset="0"/>
            </a:endParaRPr>
          </a:p>
        </p:txBody>
      </p:sp>
      <p:cxnSp>
        <p:nvCxnSpPr>
          <p:cNvPr id="14" name="直線コネクタ 13"/>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7" name="角丸四角形 6"/>
          <p:cNvSpPr/>
          <p:nvPr/>
        </p:nvSpPr>
        <p:spPr>
          <a:xfrm>
            <a:off x="2328257" y="4277994"/>
            <a:ext cx="1940244" cy="1044727"/>
          </a:xfrm>
          <a:prstGeom prst="roundRect">
            <a:avLst/>
          </a:prstGeom>
          <a:ln w="12700">
            <a:solidFill>
              <a:schemeClr val="tx1"/>
            </a:solidFill>
          </a:ln>
        </p:spPr>
        <p:style>
          <a:lnRef idx="2">
            <a:schemeClr val="accent3"/>
          </a:lnRef>
          <a:fillRef idx="1">
            <a:schemeClr val="lt1"/>
          </a:fillRef>
          <a:effectRef idx="0">
            <a:schemeClr val="accent3"/>
          </a:effectRef>
          <a:fontRef idx="minor">
            <a:schemeClr val="dk1"/>
          </a:fontRef>
        </p:style>
        <p:txBody>
          <a:bodyPr rtlCol="0" anchor="t" anchorCtr="0"/>
          <a:lstStyle/>
          <a:p>
            <a:pPr algn="ctr"/>
            <a:r>
              <a:rPr kumimoji="1" lang="ja-JP" altLang="en-US" b="1" dirty="0" smtClean="0">
                <a:solidFill>
                  <a:schemeClr val="tx1"/>
                </a:solidFill>
                <a:latin typeface="Meiryo UI" panose="020B0604030504040204" pitchFamily="50" charset="-128"/>
                <a:ea typeface="Meiryo UI" panose="020B0604030504040204" pitchFamily="50" charset="-128"/>
              </a:rPr>
              <a:t>地域情報化</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ja-JP" altLang="en-US" b="1" dirty="0" smtClean="0">
                <a:solidFill>
                  <a:schemeClr val="tx1"/>
                </a:solidFill>
                <a:latin typeface="Meiryo UI" panose="020B0604030504040204" pitchFamily="50" charset="-128"/>
                <a:ea typeface="Meiryo UI" panose="020B0604030504040204" pitchFamily="50" charset="-128"/>
              </a:rPr>
              <a:t>戦略</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ja-JP" altLang="en-US" sz="1400" dirty="0" smtClean="0">
                <a:solidFill>
                  <a:schemeClr val="tx1"/>
                </a:solidFill>
                <a:latin typeface="Meiryo UI" panose="020B0604030504040204" pitchFamily="50" charset="-128"/>
                <a:ea typeface="Meiryo UI" panose="020B0604030504040204" pitchFamily="50" charset="-128"/>
              </a:rPr>
              <a:t>県民向けの取組方針</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8" name="角丸四角形 7"/>
          <p:cNvSpPr/>
          <p:nvPr/>
        </p:nvSpPr>
        <p:spPr>
          <a:xfrm>
            <a:off x="4359035" y="4287803"/>
            <a:ext cx="1951728" cy="1041368"/>
          </a:xfrm>
          <a:prstGeom prst="roundRect">
            <a:avLst/>
          </a:prstGeom>
          <a:ln w="12700">
            <a:solidFill>
              <a:schemeClr val="tx1"/>
            </a:solidFill>
          </a:ln>
        </p:spPr>
        <p:style>
          <a:lnRef idx="2">
            <a:schemeClr val="accent3"/>
          </a:lnRef>
          <a:fillRef idx="1">
            <a:schemeClr val="lt1"/>
          </a:fillRef>
          <a:effectRef idx="0">
            <a:schemeClr val="accent3"/>
          </a:effectRef>
          <a:fontRef idx="minor">
            <a:schemeClr val="dk1"/>
          </a:fontRef>
        </p:style>
        <p:txBody>
          <a:bodyPr rtlCol="0" anchor="t" anchorCtr="0"/>
          <a:lstStyle/>
          <a:p>
            <a:pPr algn="ctr"/>
            <a:r>
              <a:rPr kumimoji="1" lang="ja-JP" altLang="en-US" b="1" dirty="0" smtClean="0">
                <a:solidFill>
                  <a:schemeClr val="tx1"/>
                </a:solidFill>
                <a:latin typeface="Meiryo UI" panose="020B0604030504040204" pitchFamily="50" charset="-128"/>
                <a:ea typeface="Meiryo UI" panose="020B0604030504040204" pitchFamily="50" charset="-128"/>
              </a:rPr>
              <a:t>行政情報化</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ja-JP" altLang="en-US" b="1" dirty="0" smtClean="0">
                <a:solidFill>
                  <a:schemeClr val="tx1"/>
                </a:solidFill>
                <a:latin typeface="Meiryo UI" panose="020B0604030504040204" pitchFamily="50" charset="-128"/>
                <a:ea typeface="Meiryo UI" panose="020B0604030504040204" pitchFamily="50" charset="-128"/>
              </a:rPr>
              <a:t>推進指針</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ja-JP" altLang="en-US" sz="1400" dirty="0" smtClean="0">
                <a:solidFill>
                  <a:schemeClr val="tx1"/>
                </a:solidFill>
                <a:latin typeface="Meiryo UI" panose="020B0604030504040204" pitchFamily="50" charset="-128"/>
                <a:ea typeface="Meiryo UI" panose="020B0604030504040204" pitchFamily="50" charset="-128"/>
              </a:rPr>
              <a:t>県庁内部の取組方針</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9" name="角丸四角形 8"/>
          <p:cNvSpPr/>
          <p:nvPr/>
        </p:nvSpPr>
        <p:spPr>
          <a:xfrm>
            <a:off x="468501" y="5706305"/>
            <a:ext cx="8297596" cy="884287"/>
          </a:xfrm>
          <a:prstGeom prst="roundRect">
            <a:avLst/>
          </a:prstGeom>
          <a:ln w="38100"/>
        </p:spPr>
        <p:style>
          <a:lnRef idx="2">
            <a:schemeClr val="dk1"/>
          </a:lnRef>
          <a:fillRef idx="1">
            <a:schemeClr val="lt1"/>
          </a:fillRef>
          <a:effectRef idx="0">
            <a:schemeClr val="dk1"/>
          </a:effectRef>
          <a:fontRef idx="minor">
            <a:schemeClr val="dk1"/>
          </a:fontRef>
        </p:style>
        <p:txBody>
          <a:bodyPr rtlCol="0" anchor="t" anchorCtr="0"/>
          <a:lstStyle/>
          <a:p>
            <a:pPr algn="ctr"/>
            <a:r>
              <a:rPr kumimoji="1" lang="ja-JP" altLang="en-US" sz="2400" b="1" dirty="0" smtClean="0">
                <a:latin typeface="Meiryo UI" panose="020B0604030504040204" pitchFamily="50" charset="-128"/>
                <a:ea typeface="Meiryo UI" panose="020B0604030504040204" pitchFamily="50" charset="-128"/>
              </a:rPr>
              <a:t>島根県官民データ活用推進計画</a:t>
            </a:r>
            <a:endParaRPr kumimoji="1" lang="ja-JP" altLang="en-US" sz="2400" b="1" dirty="0">
              <a:latin typeface="Meiryo UI" panose="020B0604030504040204" pitchFamily="50" charset="-128"/>
              <a:ea typeface="Meiryo UI" panose="020B0604030504040204" pitchFamily="50" charset="-128"/>
            </a:endParaRPr>
          </a:p>
        </p:txBody>
      </p:sp>
      <p:sp>
        <p:nvSpPr>
          <p:cNvPr id="12" name="正方形/長方形 11"/>
          <p:cNvSpPr/>
          <p:nvPr/>
        </p:nvSpPr>
        <p:spPr>
          <a:xfrm>
            <a:off x="1930382" y="3905026"/>
            <a:ext cx="4857306" cy="369332"/>
          </a:xfrm>
          <a:prstGeom prst="rect">
            <a:avLst/>
          </a:prstGeom>
          <a:ln w="38100">
            <a:noFill/>
          </a:ln>
        </p:spPr>
        <p:txBody>
          <a:bodyPr wrap="square">
            <a:spAutoFit/>
          </a:bodyPr>
          <a:lstStyle/>
          <a:p>
            <a:pPr algn="ctr"/>
            <a:r>
              <a:rPr kumimoji="1" lang="ja-JP" altLang="en-US" b="1" dirty="0" smtClean="0">
                <a:latin typeface="Meiryo UI" panose="020B0604030504040204" pitchFamily="50" charset="-128"/>
                <a:ea typeface="Meiryo UI" panose="020B0604030504040204" pitchFamily="50" charset="-128"/>
              </a:rPr>
              <a:t>県の</a:t>
            </a:r>
            <a:r>
              <a:rPr lang="ja-JP" altLang="en-US" b="1" dirty="0">
                <a:latin typeface="Meiryo UI" panose="020B0604030504040204" pitchFamily="50" charset="-128"/>
                <a:ea typeface="Meiryo UI" panose="020B0604030504040204" pitchFamily="50" charset="-128"/>
              </a:rPr>
              <a:t>２</a:t>
            </a:r>
            <a:r>
              <a:rPr lang="ja-JP" altLang="en-US" b="1" dirty="0" smtClean="0">
                <a:latin typeface="Meiryo UI" panose="020B0604030504040204" pitchFamily="50" charset="-128"/>
                <a:ea typeface="Meiryo UI" panose="020B0604030504040204" pitchFamily="50" charset="-128"/>
              </a:rPr>
              <a:t>つの</a:t>
            </a:r>
            <a:r>
              <a:rPr lang="ja-JP" altLang="en-US" b="1" dirty="0">
                <a:latin typeface="Meiryo UI" panose="020B0604030504040204" pitchFamily="50" charset="-128"/>
                <a:ea typeface="Meiryo UI" panose="020B0604030504040204" pitchFamily="50" charset="-128"/>
              </a:rPr>
              <a:t>情報関連計画</a:t>
            </a:r>
            <a:endParaRPr kumimoji="1" lang="en-US" altLang="ja-JP" b="1" dirty="0" smtClean="0">
              <a:latin typeface="Meiryo UI" panose="020B0604030504040204" pitchFamily="50" charset="-128"/>
              <a:ea typeface="Meiryo UI" panose="020B0604030504040204" pitchFamily="50" charset="-128"/>
            </a:endParaRPr>
          </a:p>
        </p:txBody>
      </p:sp>
      <p:sp>
        <p:nvSpPr>
          <p:cNvPr id="21" name="上下矢印 20"/>
          <p:cNvSpPr/>
          <p:nvPr/>
        </p:nvSpPr>
        <p:spPr>
          <a:xfrm>
            <a:off x="3130488" y="5222994"/>
            <a:ext cx="334108" cy="568300"/>
          </a:xfrm>
          <a:prstGeom prst="up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3" name="角丸四角形 22"/>
          <p:cNvSpPr/>
          <p:nvPr/>
        </p:nvSpPr>
        <p:spPr>
          <a:xfrm>
            <a:off x="7006941" y="4263165"/>
            <a:ext cx="1576705" cy="1092267"/>
          </a:xfrm>
          <a:prstGeom prst="roundRect">
            <a:avLst/>
          </a:prstGeom>
          <a:ln w="12700">
            <a:solidFill>
              <a:schemeClr val="tx1"/>
            </a:solidFill>
            <a:prstDash val="dash"/>
          </a:ln>
        </p:spPr>
        <p:style>
          <a:lnRef idx="2">
            <a:schemeClr val="accent3"/>
          </a:lnRef>
          <a:fillRef idx="1">
            <a:schemeClr val="lt1"/>
          </a:fillRef>
          <a:effectRef idx="0">
            <a:schemeClr val="accent3"/>
          </a:effectRef>
          <a:fontRef idx="minor">
            <a:schemeClr val="dk1"/>
          </a:fontRef>
        </p:style>
        <p:txBody>
          <a:bodyPr rtlCol="0" anchor="t" anchorCtr="0"/>
          <a:lstStyle/>
          <a:p>
            <a:pPr algn="ctr"/>
            <a:r>
              <a:rPr kumimoji="1" lang="ja-JP" altLang="en-US" b="1" dirty="0" smtClean="0">
                <a:solidFill>
                  <a:schemeClr val="tx1"/>
                </a:solidFill>
                <a:latin typeface="Meiryo UI" panose="020B0604030504040204" pitchFamily="50" charset="-128"/>
                <a:ea typeface="Meiryo UI" panose="020B0604030504040204" pitchFamily="50" charset="-128"/>
              </a:rPr>
              <a:t>新たな施策</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ja-JP" altLang="en-US" sz="1200" dirty="0" smtClean="0">
                <a:solidFill>
                  <a:schemeClr val="tx1"/>
                </a:solidFill>
                <a:latin typeface="Meiryo UI" panose="020B0604030504040204" pitchFamily="50" charset="-128"/>
                <a:ea typeface="Meiryo UI" panose="020B0604030504040204" pitchFamily="50" charset="-128"/>
              </a:rPr>
              <a:t>現行</a:t>
            </a:r>
            <a:r>
              <a:rPr kumimoji="1" lang="en-US" altLang="ja-JP" sz="1200" dirty="0" smtClean="0">
                <a:solidFill>
                  <a:schemeClr val="tx1"/>
                </a:solidFill>
                <a:latin typeface="Meiryo UI" panose="020B0604030504040204" pitchFamily="50" charset="-128"/>
                <a:ea typeface="Meiryo UI" panose="020B0604030504040204" pitchFamily="50" charset="-128"/>
              </a:rPr>
              <a:t>2</a:t>
            </a:r>
            <a:r>
              <a:rPr kumimoji="1" lang="ja-JP" altLang="en-US" sz="1200" dirty="0" smtClean="0">
                <a:solidFill>
                  <a:schemeClr val="tx1"/>
                </a:solidFill>
                <a:latin typeface="Meiryo UI" panose="020B0604030504040204" pitchFamily="50" charset="-128"/>
                <a:ea typeface="Meiryo UI" panose="020B0604030504040204" pitchFamily="50" charset="-128"/>
              </a:rPr>
              <a:t>計画へ明確に位置付けのない官デの趣旨に沿った施策</a:t>
            </a:r>
            <a:endParaRPr kumimoji="1" lang="en-US" altLang="ja-JP" sz="1200" dirty="0" smtClean="0">
              <a:solidFill>
                <a:schemeClr val="tx1"/>
              </a:solidFill>
              <a:latin typeface="Meiryo UI" panose="020B0604030504040204" pitchFamily="50" charset="-128"/>
              <a:ea typeface="Meiryo UI" panose="020B0604030504040204" pitchFamily="50" charset="-128"/>
            </a:endParaRPr>
          </a:p>
        </p:txBody>
      </p:sp>
      <p:sp>
        <p:nvSpPr>
          <p:cNvPr id="26" name="正方形/長方形 25"/>
          <p:cNvSpPr/>
          <p:nvPr/>
        </p:nvSpPr>
        <p:spPr>
          <a:xfrm>
            <a:off x="6284391" y="4420822"/>
            <a:ext cx="748923" cy="769441"/>
          </a:xfrm>
          <a:prstGeom prst="rect">
            <a:avLst/>
          </a:prstGeom>
        </p:spPr>
        <p:txBody>
          <a:bodyPr wrap="none">
            <a:spAutoFit/>
          </a:bodyPr>
          <a:lstStyle/>
          <a:p>
            <a:pPr algn="ctr"/>
            <a:r>
              <a:rPr kumimoji="1" lang="ja-JP" altLang="en-US" sz="4400" dirty="0" smtClean="0">
                <a:latin typeface="Meiryo UI" panose="020B0604030504040204" pitchFamily="50" charset="-128"/>
                <a:ea typeface="Meiryo UI" panose="020B0604030504040204" pitchFamily="50" charset="-128"/>
              </a:rPr>
              <a:t>＋</a:t>
            </a:r>
            <a:endParaRPr lang="ja-JP" altLang="en-US" sz="4400" dirty="0"/>
          </a:p>
        </p:txBody>
      </p:sp>
      <p:sp>
        <p:nvSpPr>
          <p:cNvPr id="24" name="角丸四角形 23"/>
          <p:cNvSpPr/>
          <p:nvPr/>
        </p:nvSpPr>
        <p:spPr>
          <a:xfrm>
            <a:off x="422021" y="2651147"/>
            <a:ext cx="8315913" cy="927361"/>
          </a:xfrm>
          <a:prstGeom prst="roundRect">
            <a:avLst/>
          </a:prstGeom>
          <a:ln w="12700">
            <a:solidFill>
              <a:schemeClr val="tx1"/>
            </a:solidFill>
          </a:ln>
        </p:spPr>
        <p:style>
          <a:lnRef idx="2">
            <a:schemeClr val="accent3"/>
          </a:lnRef>
          <a:fillRef idx="1">
            <a:schemeClr val="lt1"/>
          </a:fillRef>
          <a:effectRef idx="0">
            <a:schemeClr val="accent3"/>
          </a:effectRef>
          <a:fontRef idx="minor">
            <a:schemeClr val="dk1"/>
          </a:fontRef>
        </p:style>
        <p:txBody>
          <a:bodyPr rtlCol="0" anchor="t" anchorCtr="0"/>
          <a:lstStyle/>
          <a:p>
            <a:pPr algn="ctr"/>
            <a:r>
              <a:rPr kumimoji="1" lang="ja-JP" altLang="en-US" sz="2400" b="1" dirty="0" smtClean="0">
                <a:solidFill>
                  <a:schemeClr val="tx1"/>
                </a:solidFill>
                <a:latin typeface="Meiryo UI" panose="020B0604030504040204" pitchFamily="50" charset="-128"/>
                <a:ea typeface="Meiryo UI" panose="020B0604030504040204" pitchFamily="50" charset="-128"/>
              </a:rPr>
              <a:t>島根創生計画</a:t>
            </a:r>
            <a:r>
              <a:rPr kumimoji="1" lang="ja-JP" altLang="en-US" b="1" dirty="0" smtClean="0">
                <a:solidFill>
                  <a:schemeClr val="tx1"/>
                </a:solidFill>
                <a:latin typeface="Meiryo UI" panose="020B0604030504040204" pitchFamily="50" charset="-128"/>
                <a:ea typeface="Meiryo UI" panose="020B0604030504040204" pitchFamily="50" charset="-128"/>
              </a:rPr>
              <a:t>　「第１編　人口減少に打ち勝つための総合戦略</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dirty="0" smtClean="0">
                <a:solidFill>
                  <a:schemeClr val="tx1"/>
                </a:solidFill>
                <a:latin typeface="Meiryo UI" panose="020B0604030504040204" pitchFamily="50" charset="-128"/>
                <a:ea typeface="Meiryo UI" panose="020B0604030504040204" pitchFamily="50" charset="-128"/>
              </a:rPr>
              <a:t>　</a:t>
            </a:r>
            <a:endParaRPr kumimoji="1" lang="en-US" altLang="ja-JP" b="1" dirty="0" smtClean="0">
              <a:solidFill>
                <a:schemeClr val="tx1"/>
              </a:solidFill>
              <a:latin typeface="Meiryo UI" panose="020B0604030504040204" pitchFamily="50" charset="-128"/>
              <a:ea typeface="Meiryo UI" panose="020B0604030504040204" pitchFamily="50" charset="-128"/>
            </a:endParaRPr>
          </a:p>
          <a:p>
            <a:pPr algn="ctr"/>
            <a:r>
              <a:rPr kumimoji="1" lang="en-US" altLang="ja-JP" sz="1400" dirty="0" smtClean="0">
                <a:solidFill>
                  <a:schemeClr val="tx1"/>
                </a:solidFill>
                <a:latin typeface="Meiryo UI" panose="020B0604030504040204" pitchFamily="50" charset="-128"/>
                <a:ea typeface="Meiryo UI" panose="020B0604030504040204" pitchFamily="50" charset="-128"/>
              </a:rPr>
              <a:t>Ⅰ </a:t>
            </a:r>
            <a:r>
              <a:rPr kumimoji="1" lang="ja-JP" altLang="en-US" sz="1400" dirty="0" smtClean="0">
                <a:solidFill>
                  <a:schemeClr val="tx1"/>
                </a:solidFill>
                <a:latin typeface="Meiryo UI" panose="020B0604030504040204" pitchFamily="50" charset="-128"/>
                <a:ea typeface="Meiryo UI" panose="020B0604030504040204" pitchFamily="50" charset="-128"/>
              </a:rPr>
              <a:t>活力ある産業をつくる、</a:t>
            </a:r>
            <a:r>
              <a:rPr kumimoji="1" lang="en-US" altLang="ja-JP" sz="1400" dirty="0" smtClean="0">
                <a:solidFill>
                  <a:schemeClr val="tx1"/>
                </a:solidFill>
                <a:latin typeface="Meiryo UI" panose="020B0604030504040204" pitchFamily="50" charset="-128"/>
                <a:ea typeface="Meiryo UI" panose="020B0604030504040204" pitchFamily="50" charset="-128"/>
              </a:rPr>
              <a:t>Ⅱ </a:t>
            </a:r>
            <a:r>
              <a:rPr kumimoji="1" lang="ja-JP" altLang="en-US" sz="1400" dirty="0" smtClean="0">
                <a:solidFill>
                  <a:schemeClr val="tx1"/>
                </a:solidFill>
                <a:latin typeface="Meiryo UI" panose="020B0604030504040204" pitchFamily="50" charset="-128"/>
                <a:ea typeface="Meiryo UI" panose="020B0604030504040204" pitchFamily="50" charset="-128"/>
              </a:rPr>
              <a:t>結婚・出産・子育ての希望をかなえる、</a:t>
            </a:r>
            <a:endParaRPr kumimoji="1" lang="en-US" altLang="ja-JP" sz="1400" dirty="0" smtClean="0">
              <a:solidFill>
                <a:schemeClr val="tx1"/>
              </a:solidFill>
              <a:latin typeface="Meiryo UI" panose="020B0604030504040204" pitchFamily="50" charset="-128"/>
              <a:ea typeface="Meiryo UI" panose="020B0604030504040204" pitchFamily="50" charset="-128"/>
            </a:endParaRPr>
          </a:p>
          <a:p>
            <a:pPr algn="ctr"/>
            <a:r>
              <a:rPr kumimoji="1" lang="en-US" altLang="ja-JP" sz="1400" dirty="0" smtClean="0">
                <a:solidFill>
                  <a:schemeClr val="tx1"/>
                </a:solidFill>
                <a:latin typeface="Meiryo UI" panose="020B0604030504040204" pitchFamily="50" charset="-128"/>
                <a:ea typeface="Meiryo UI" panose="020B0604030504040204" pitchFamily="50" charset="-128"/>
              </a:rPr>
              <a:t>Ⅲ </a:t>
            </a:r>
            <a:r>
              <a:rPr kumimoji="1" lang="ja-JP" altLang="en-US" sz="1400" dirty="0" smtClean="0">
                <a:solidFill>
                  <a:schemeClr val="tx1"/>
                </a:solidFill>
                <a:latin typeface="Meiryo UI" panose="020B0604030504040204" pitchFamily="50" charset="-128"/>
                <a:ea typeface="Meiryo UI" panose="020B0604030504040204" pitchFamily="50" charset="-128"/>
              </a:rPr>
              <a:t>地域を守り・のばす、</a:t>
            </a:r>
            <a:r>
              <a:rPr kumimoji="1" lang="en-US" altLang="ja-JP" sz="1400" dirty="0" smtClean="0">
                <a:solidFill>
                  <a:schemeClr val="tx1"/>
                </a:solidFill>
                <a:latin typeface="Meiryo UI" panose="020B0604030504040204" pitchFamily="50" charset="-128"/>
                <a:ea typeface="Meiryo UI" panose="020B0604030504040204" pitchFamily="50" charset="-128"/>
              </a:rPr>
              <a:t>Ⅳ</a:t>
            </a:r>
            <a:r>
              <a:rPr kumimoji="1" lang="ja-JP" altLang="en-US" sz="1400" dirty="0" smtClean="0">
                <a:solidFill>
                  <a:schemeClr val="tx1"/>
                </a:solidFill>
                <a:latin typeface="Meiryo UI" panose="020B0604030504040204" pitchFamily="50" charset="-128"/>
                <a:ea typeface="Meiryo UI" panose="020B0604030504040204" pitchFamily="50" charset="-128"/>
              </a:rPr>
              <a:t>島根を創る人を増やす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30" name="下矢印 29"/>
          <p:cNvSpPr/>
          <p:nvPr/>
        </p:nvSpPr>
        <p:spPr>
          <a:xfrm>
            <a:off x="1175276" y="3183147"/>
            <a:ext cx="835810" cy="2819144"/>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5" name="上下矢印 24"/>
          <p:cNvSpPr/>
          <p:nvPr/>
        </p:nvSpPr>
        <p:spPr>
          <a:xfrm>
            <a:off x="5187573" y="5222994"/>
            <a:ext cx="334108" cy="568300"/>
          </a:xfrm>
          <a:prstGeom prst="up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9" name="上下矢印 28"/>
          <p:cNvSpPr/>
          <p:nvPr/>
        </p:nvSpPr>
        <p:spPr>
          <a:xfrm>
            <a:off x="7628239" y="5222994"/>
            <a:ext cx="334108" cy="568300"/>
          </a:xfrm>
          <a:prstGeom prst="up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 name="正方形/長方形 1"/>
          <p:cNvSpPr/>
          <p:nvPr/>
        </p:nvSpPr>
        <p:spPr>
          <a:xfrm>
            <a:off x="7033314" y="3571281"/>
            <a:ext cx="1723549" cy="400110"/>
          </a:xfrm>
          <a:prstGeom prst="rect">
            <a:avLst/>
          </a:prstGeom>
        </p:spPr>
        <p:txBody>
          <a:bodyPr wrap="none">
            <a:spAutoFit/>
          </a:bodyPr>
          <a:lstStyle/>
          <a:p>
            <a:pPr algn="ctr"/>
            <a:r>
              <a:rPr kumimoji="1" lang="en-US" altLang="ja-JP" sz="2000" dirty="0" smtClean="0">
                <a:latin typeface="Meiryo UI" panose="020B0604030504040204" pitchFamily="50" charset="-128"/>
                <a:ea typeface="Meiryo UI" panose="020B0604030504040204" pitchFamily="50" charset="-128"/>
              </a:rPr>
              <a:t>※</a:t>
            </a:r>
            <a:r>
              <a:rPr kumimoji="1" lang="ja-JP" altLang="en-US" sz="2000" dirty="0" smtClean="0">
                <a:latin typeface="Meiryo UI" panose="020B0604030504040204" pitchFamily="50" charset="-128"/>
                <a:ea typeface="Meiryo UI" panose="020B0604030504040204" pitchFamily="50" charset="-128"/>
              </a:rPr>
              <a:t>現在策定中</a:t>
            </a:r>
            <a:endParaRPr kumimoji="1"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151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792" y="4652"/>
            <a:ext cx="3980577"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計画に記載すべき内容</a:t>
            </a:r>
            <a:endParaRPr lang="en-US" altLang="ja-JP" sz="3200" b="1" dirty="0" smtClean="0">
              <a:ea typeface="Meiryo UI" panose="020B0604030504040204" pitchFamily="50" charset="-128"/>
              <a:cs typeface="Times New Roman" panose="02020603050405020304" pitchFamily="18" charset="0"/>
            </a:endParaRPr>
          </a:p>
        </p:txBody>
      </p:sp>
      <p:cxnSp>
        <p:nvCxnSpPr>
          <p:cNvPr id="4" name="直線コネクタ 3"/>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3" name="スライド番号プレースホルダー 2"/>
          <p:cNvSpPr>
            <a:spLocks noGrp="1"/>
          </p:cNvSpPr>
          <p:nvPr>
            <p:ph type="sldNum" sz="quarter" idx="12"/>
          </p:nvPr>
        </p:nvSpPr>
        <p:spPr>
          <a:xfrm>
            <a:off x="7086598" y="6492875"/>
            <a:ext cx="2057400" cy="365125"/>
          </a:xfrm>
        </p:spPr>
        <p:txBody>
          <a:bodyPr/>
          <a:lstStyle/>
          <a:p>
            <a:fld id="{8CB0B1FC-4993-4844-923A-1D408B394822}" type="slidenum">
              <a:rPr kumimoji="1" lang="ja-JP" altLang="en-US" sz="2000" smtClean="0">
                <a:latin typeface="Meiryo UI" panose="020B0604030504040204" pitchFamily="50" charset="-128"/>
                <a:ea typeface="Meiryo UI" panose="020B0604030504040204" pitchFamily="50" charset="-128"/>
              </a:rPr>
              <a:t>6</a:t>
            </a:fld>
            <a:endParaRPr kumimoji="1" lang="ja-JP" altLang="en-US" sz="2000" dirty="0">
              <a:latin typeface="Meiryo UI" panose="020B0604030504040204" pitchFamily="50" charset="-128"/>
              <a:ea typeface="Meiryo UI" panose="020B0604030504040204" pitchFamily="50" charset="-128"/>
            </a:endParaRPr>
          </a:p>
        </p:txBody>
      </p:sp>
      <p:pic>
        <p:nvPicPr>
          <p:cNvPr id="7" name="図プレースホルダー 5" descr="仮想デスクトップ - Desktop Viewe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81599" y="880275"/>
            <a:ext cx="7606191" cy="4266887"/>
          </a:xfrm>
          <a:prstGeom prst="rect">
            <a:avLst/>
          </a:prstGeom>
        </p:spPr>
      </p:pic>
      <p:sp>
        <p:nvSpPr>
          <p:cNvPr id="8" name="正方形/長方形 7"/>
          <p:cNvSpPr/>
          <p:nvPr/>
        </p:nvSpPr>
        <p:spPr>
          <a:xfrm>
            <a:off x="0" y="6602002"/>
            <a:ext cx="9144000" cy="253916"/>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出典</a:t>
            </a:r>
            <a:r>
              <a:rPr lang="ja-JP" altLang="en-US" sz="1050" dirty="0" smtClean="0">
                <a:latin typeface="Meiryo UI" panose="020B0604030504040204" pitchFamily="50" charset="-128"/>
                <a:ea typeface="Meiryo UI" panose="020B0604030504040204" pitchFamily="50" charset="-128"/>
              </a:rPr>
              <a:t>） 「地方自治体の官民データ活用推進計画の策定状況等について」（平成</a:t>
            </a:r>
            <a:r>
              <a:rPr lang="en-US" altLang="ja-JP" sz="1050" dirty="0" smtClean="0">
                <a:latin typeface="Meiryo UI" panose="020B0604030504040204" pitchFamily="50" charset="-128"/>
                <a:ea typeface="Meiryo UI" panose="020B0604030504040204" pitchFamily="50" charset="-128"/>
              </a:rPr>
              <a:t>31</a:t>
            </a:r>
            <a:r>
              <a:rPr lang="ja-JP" altLang="en-US" sz="1050" dirty="0" smtClean="0">
                <a:latin typeface="Meiryo UI" panose="020B0604030504040204" pitchFamily="50" charset="-128"/>
                <a:ea typeface="Meiryo UI" panose="020B0604030504040204" pitchFamily="50" charset="-128"/>
              </a:rPr>
              <a:t>年４月</a:t>
            </a:r>
            <a:r>
              <a:rPr lang="en-US" altLang="ja-JP" sz="1050" dirty="0" smtClean="0">
                <a:latin typeface="Meiryo UI" panose="020B0604030504040204" pitchFamily="50" charset="-128"/>
                <a:ea typeface="Meiryo UI" panose="020B0604030504040204" pitchFamily="50" charset="-128"/>
              </a:rPr>
              <a:t>19</a:t>
            </a:r>
            <a:r>
              <a:rPr lang="ja-JP" altLang="en-US" sz="1050" dirty="0" smtClean="0">
                <a:latin typeface="Meiryo UI" panose="020B0604030504040204" pitchFamily="50" charset="-128"/>
                <a:ea typeface="Meiryo UI" panose="020B0604030504040204" pitchFamily="50" charset="-128"/>
              </a:rPr>
              <a:t>日、内閣官房ＩＴ総合戦略室）</a:t>
            </a:r>
            <a:endParaRPr lang="en-US" altLang="ja-JP" sz="1050" dirty="0" smtClean="0">
              <a:latin typeface="Meiryo UI" panose="020B0604030504040204" pitchFamily="50" charset="-128"/>
              <a:ea typeface="Meiryo UI" panose="020B0604030504040204" pitchFamily="50" charset="-128"/>
            </a:endParaRPr>
          </a:p>
        </p:txBody>
      </p:sp>
      <p:sp>
        <p:nvSpPr>
          <p:cNvPr id="5" name="正方形/長方形 4"/>
          <p:cNvSpPr/>
          <p:nvPr/>
        </p:nvSpPr>
        <p:spPr>
          <a:xfrm>
            <a:off x="0" y="5489498"/>
            <a:ext cx="9135208" cy="707886"/>
          </a:xfrm>
          <a:prstGeom prst="rect">
            <a:avLst/>
          </a:prstGeom>
        </p:spPr>
        <p:txBody>
          <a:bodyPr wrap="square">
            <a:spAutoFit/>
          </a:bodyPr>
          <a:lstStyle/>
          <a:p>
            <a:pPr>
              <a:spcBef>
                <a:spcPts val="1200"/>
              </a:spcBef>
            </a:pPr>
            <a:r>
              <a:rPr lang="en-US" altLang="ja-JP" sz="2000" dirty="0" smtClean="0">
                <a:latin typeface="Meiryo UI" panose="020B0604030504040204" pitchFamily="50" charset="-128"/>
                <a:ea typeface="Meiryo UI" panose="020B0604030504040204" pitchFamily="50" charset="-128"/>
              </a:rPr>
              <a:t>※</a:t>
            </a:r>
            <a:r>
              <a:rPr lang="ja-JP" altLang="en-US" sz="2000" dirty="0" smtClean="0">
                <a:latin typeface="Meiryo UI" panose="020B0604030504040204" pitchFamily="50" charset="-128"/>
                <a:ea typeface="Meiryo UI" panose="020B0604030504040204" pitchFamily="50" charset="-128"/>
              </a:rPr>
              <a:t>地方公共</a:t>
            </a:r>
            <a:r>
              <a:rPr lang="ja-JP" altLang="en-US" sz="2000" dirty="0">
                <a:latin typeface="Meiryo UI" panose="020B0604030504040204" pitchFamily="50" charset="-128"/>
                <a:ea typeface="Meiryo UI" panose="020B0604030504040204" pitchFamily="50" charset="-128"/>
              </a:rPr>
              <a:t>団体</a:t>
            </a:r>
            <a:r>
              <a:rPr lang="ja-JP" altLang="en-US" sz="2000" dirty="0" smtClean="0">
                <a:latin typeface="Meiryo UI" panose="020B0604030504040204" pitchFamily="50" charset="-128"/>
                <a:ea typeface="Meiryo UI" panose="020B0604030504040204" pitchFamily="50" charset="-128"/>
              </a:rPr>
              <a:t>が地域の実情</a:t>
            </a:r>
            <a:r>
              <a:rPr lang="ja-JP" altLang="en-US" sz="2000" dirty="0">
                <a:latin typeface="Meiryo UI" panose="020B0604030504040204" pitchFamily="50" charset="-128"/>
                <a:ea typeface="Meiryo UI" panose="020B0604030504040204" pitchFamily="50" charset="-128"/>
              </a:rPr>
              <a:t>に応じて</a:t>
            </a:r>
            <a:r>
              <a:rPr lang="ja-JP" altLang="en-US" sz="2000" dirty="0" smtClean="0">
                <a:latin typeface="Meiryo UI" panose="020B0604030504040204" pitchFamily="50" charset="-128"/>
                <a:ea typeface="Meiryo UI" panose="020B0604030504040204" pitchFamily="50" charset="-128"/>
              </a:rPr>
              <a:t>取組む</a:t>
            </a:r>
            <a:r>
              <a:rPr lang="ja-JP" altLang="en-US" sz="2000" dirty="0">
                <a:latin typeface="Meiryo UI" panose="020B0604030504040204" pitchFamily="50" charset="-128"/>
                <a:ea typeface="Meiryo UI" panose="020B0604030504040204" pitchFamily="50" charset="-128"/>
              </a:rPr>
              <a:t>施策を検討し、実行までの計画を記載</a:t>
            </a:r>
            <a:r>
              <a:rPr lang="ja-JP" altLang="en-US" sz="2000" dirty="0" smtClean="0">
                <a:latin typeface="Meiryo UI" panose="020B0604030504040204" pitchFamily="50" charset="-128"/>
                <a:ea typeface="Meiryo UI" panose="020B0604030504040204" pitchFamily="50" charset="-128"/>
              </a:rPr>
              <a:t>。</a:t>
            </a:r>
            <a:r>
              <a:rPr lang="en-US" altLang="ja-JP" sz="2000" dirty="0" smtClean="0">
                <a:latin typeface="Meiryo UI" panose="020B0604030504040204" pitchFamily="50" charset="-128"/>
                <a:ea typeface="Meiryo UI" panose="020B0604030504040204" pitchFamily="50" charset="-128"/>
              </a:rPr>
              <a:t/>
            </a:r>
            <a:br>
              <a:rPr lang="en-US" altLang="ja-JP" sz="2000" dirty="0" smtClean="0">
                <a:latin typeface="Meiryo UI" panose="020B0604030504040204" pitchFamily="50" charset="-128"/>
                <a:ea typeface="Meiryo UI" panose="020B0604030504040204" pitchFamily="50" charset="-128"/>
              </a:rPr>
            </a:br>
            <a:r>
              <a:rPr lang="ja-JP" altLang="en-US" sz="2000" dirty="0" smtClean="0">
                <a:latin typeface="Meiryo UI" panose="020B0604030504040204" pitchFamily="50" charset="-128"/>
                <a:ea typeface="Meiryo UI" panose="020B0604030504040204" pitchFamily="50" charset="-128"/>
              </a:rPr>
              <a:t>　 ただし、地方公共団体の実情</a:t>
            </a:r>
            <a:r>
              <a:rPr lang="ja-JP" altLang="en-US" sz="2000" dirty="0">
                <a:latin typeface="Meiryo UI" panose="020B0604030504040204" pitchFamily="50" charset="-128"/>
                <a:ea typeface="Meiryo UI" panose="020B0604030504040204" pitchFamily="50" charset="-128"/>
              </a:rPr>
              <a:t>に応じたスモールスタートを</a:t>
            </a:r>
            <a:r>
              <a:rPr lang="ja-JP" altLang="en-US" sz="2000" dirty="0" smtClean="0">
                <a:latin typeface="Meiryo UI" panose="020B0604030504040204" pitchFamily="50" charset="-128"/>
                <a:ea typeface="Meiryo UI" panose="020B0604030504040204" pitchFamily="50" charset="-128"/>
              </a:rPr>
              <a:t>推奨。</a:t>
            </a:r>
            <a:endParaRPr lang="ja-JP" altLang="en-US"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1545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0" y="6600448"/>
            <a:ext cx="9083630" cy="253916"/>
          </a:xfrm>
          <a:prstGeom prst="rect">
            <a:avLst/>
          </a:prstGeom>
          <a:noFill/>
        </p:spPr>
        <p:txBody>
          <a:bodyPr wrap="square">
            <a:spAutoFit/>
          </a:bodyPr>
          <a:lstStyle/>
          <a:p>
            <a:r>
              <a:rPr lang="ja-JP" altLang="en-US" sz="1050" dirty="0" smtClean="0">
                <a:latin typeface="Meiryo UI" panose="020B0604030504040204" pitchFamily="50" charset="-128"/>
                <a:ea typeface="Meiryo UI" panose="020B0604030504040204" pitchFamily="50" charset="-128"/>
              </a:rPr>
              <a:t>（出典）島根県情報政策課作成</a:t>
            </a:r>
            <a:endParaRPr lang="en-US" altLang="ja-JP" sz="1050" dirty="0" smtClean="0">
              <a:latin typeface="Meiryo UI" panose="020B0604030504040204" pitchFamily="50" charset="-128"/>
              <a:ea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A4063A0E-3B31-4370-A13B-4E9ADFFBBB96}" type="slidenum">
              <a:rPr kumimoji="1" lang="ja-JP" altLang="en-US" smtClean="0"/>
              <a:pPr/>
              <a:t>7</a:t>
            </a:fld>
            <a:endParaRPr kumimoji="1" lang="ja-JP" altLang="en-US"/>
          </a:p>
        </p:txBody>
      </p:sp>
      <p:sp>
        <p:nvSpPr>
          <p:cNvPr id="15" name="正方形/長方形 14"/>
          <p:cNvSpPr/>
          <p:nvPr/>
        </p:nvSpPr>
        <p:spPr>
          <a:xfrm>
            <a:off x="8792" y="4652"/>
            <a:ext cx="5442516" cy="584775"/>
          </a:xfrm>
          <a:prstGeom prst="rect">
            <a:avLst/>
          </a:prstGeom>
        </p:spPr>
        <p:txBody>
          <a:bodyPr wrap="none">
            <a:spAutoFit/>
          </a:bodyPr>
          <a:lstStyle/>
          <a:p>
            <a:pPr>
              <a:spcBef>
                <a:spcPts val="600"/>
              </a:spcBef>
              <a:spcAft>
                <a:spcPts val="1200"/>
              </a:spcAft>
            </a:pPr>
            <a:r>
              <a:rPr lang="ja-JP" altLang="en-US" sz="3200" b="1" dirty="0" smtClean="0">
                <a:ea typeface="Meiryo UI" panose="020B0604030504040204" pitchFamily="50" charset="-128"/>
                <a:cs typeface="Times New Roman" panose="02020603050405020304" pitchFamily="18" charset="0"/>
              </a:rPr>
              <a:t>県計画策定のスケジュール概要</a:t>
            </a:r>
            <a:endParaRPr lang="en-US" altLang="ja-JP" sz="3200" b="1" dirty="0" smtClean="0">
              <a:ea typeface="Meiryo UI" panose="020B0604030504040204" pitchFamily="50" charset="-128"/>
              <a:cs typeface="Times New Roman" panose="02020603050405020304" pitchFamily="18" charset="0"/>
            </a:endParaRPr>
          </a:p>
        </p:txBody>
      </p:sp>
      <p:cxnSp>
        <p:nvCxnSpPr>
          <p:cNvPr id="16" name="直線コネクタ 15"/>
          <p:cNvCxnSpPr/>
          <p:nvPr/>
        </p:nvCxnSpPr>
        <p:spPr>
          <a:xfrm>
            <a:off x="0" y="589416"/>
            <a:ext cx="9144000" cy="0"/>
          </a:xfrm>
          <a:prstGeom prst="line">
            <a:avLst/>
          </a:prstGeom>
          <a:ln w="57150">
            <a:solidFill>
              <a:srgbClr val="0070C0"/>
            </a:solidFill>
          </a:ln>
        </p:spPr>
        <p:style>
          <a:lnRef idx="3">
            <a:schemeClr val="accent5"/>
          </a:lnRef>
          <a:fillRef idx="0">
            <a:schemeClr val="accent5"/>
          </a:fillRef>
          <a:effectRef idx="2">
            <a:schemeClr val="accent5"/>
          </a:effectRef>
          <a:fontRef idx="minor">
            <a:schemeClr val="tx1"/>
          </a:fontRef>
        </p:style>
      </p:cxnSp>
      <p:sp>
        <p:nvSpPr>
          <p:cNvPr id="17" name="正方形/長方形 16"/>
          <p:cNvSpPr/>
          <p:nvPr/>
        </p:nvSpPr>
        <p:spPr>
          <a:xfrm>
            <a:off x="150969" y="739237"/>
            <a:ext cx="8932661" cy="523220"/>
          </a:xfrm>
          <a:prstGeom prst="rect">
            <a:avLst/>
          </a:prstGeom>
        </p:spPr>
        <p:txBody>
          <a:bodyPr wrap="square">
            <a:spAutoFit/>
          </a:bodyPr>
          <a:lstStyle/>
          <a:p>
            <a:pPr marL="457200" indent="-457200">
              <a:buFont typeface="Wingdings" panose="05000000000000000000" pitchFamily="2" charset="2"/>
              <a:buChar char="n"/>
            </a:pPr>
            <a:r>
              <a:rPr lang="ja-JP" altLang="en-US" sz="2800" dirty="0" smtClean="0">
                <a:latin typeface="Meiryo UI" panose="020B0604030504040204" pitchFamily="50" charset="-128"/>
                <a:ea typeface="Meiryo UI" panose="020B0604030504040204" pitchFamily="50" charset="-128"/>
              </a:rPr>
              <a:t>令和２年度前半の策定を目指す</a:t>
            </a:r>
            <a:endParaRPr lang="ja-JP" altLang="en-US" sz="2800" dirty="0">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a:blip r:embed="rId2"/>
          <a:stretch>
            <a:fillRect/>
          </a:stretch>
        </p:blipFill>
        <p:spPr>
          <a:xfrm>
            <a:off x="-801251" y="2153312"/>
            <a:ext cx="10485575" cy="2910393"/>
          </a:xfrm>
          <a:prstGeom prst="rect">
            <a:avLst/>
          </a:prstGeom>
        </p:spPr>
      </p:pic>
    </p:spTree>
    <p:extLst>
      <p:ext uri="{BB962C8B-B14F-4D97-AF65-F5344CB8AC3E}">
        <p14:creationId xmlns:p14="http://schemas.microsoft.com/office/powerpoint/2010/main" val="266309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766828" y="2874505"/>
            <a:ext cx="7566289" cy="646331"/>
          </a:xfrm>
          <a:prstGeom prst="rect">
            <a:avLst/>
          </a:prstGeom>
        </p:spPr>
        <p:txBody>
          <a:bodyPr wrap="square">
            <a:spAutoFit/>
          </a:bodyPr>
          <a:lstStyle/>
          <a:p>
            <a:pPr algn="ctr"/>
            <a:r>
              <a:rPr lang="ja-JP" altLang="en-US" sz="3600" b="1" dirty="0" smtClean="0">
                <a:latin typeface="Meiryo UI" panose="020B0604030504040204" pitchFamily="50" charset="-128"/>
                <a:ea typeface="Meiryo UI" panose="020B0604030504040204" pitchFamily="50" charset="-128"/>
              </a:rPr>
              <a:t>島根県におけるオープンデータの取組み</a:t>
            </a:r>
            <a:endParaRPr lang="en-US" altLang="ja-JP" sz="3600" b="1"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127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1404</Words>
  <Application>Microsoft Office PowerPoint</Application>
  <PresentationFormat>画面に合わせる (4:3)</PresentationFormat>
  <Paragraphs>235</Paragraphs>
  <Slides>30</Slides>
  <Notes>7</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30</vt:i4>
      </vt:variant>
    </vt:vector>
  </HeadingPairs>
  <TitlesOfParts>
    <vt:vector size="40" baseType="lpstr">
      <vt:lpstr>Meiryo UI</vt:lpstr>
      <vt:lpstr>メイリオ</vt: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2019-07-09T04:10:06Z</dcterms:created>
  <dcterms:modified xsi:type="dcterms:W3CDTF">2019-07-09T04:10:10Z</dcterms:modified>
</cp:coreProperties>
</file>