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6" r:id="rId2"/>
    <p:sldId id="258" r:id="rId3"/>
    <p:sldId id="574" r:id="rId4"/>
    <p:sldId id="481" r:id="rId5"/>
    <p:sldId id="264" r:id="rId6"/>
    <p:sldId id="268" r:id="rId7"/>
    <p:sldId id="442" r:id="rId8"/>
    <p:sldId id="411" r:id="rId9"/>
    <p:sldId id="290" r:id="rId10"/>
    <p:sldId id="568" r:id="rId11"/>
    <p:sldId id="482" r:id="rId12"/>
    <p:sldId id="339" r:id="rId13"/>
    <p:sldId id="340" r:id="rId14"/>
    <p:sldId id="505" r:id="rId15"/>
    <p:sldId id="483" r:id="rId16"/>
    <p:sldId id="430" r:id="rId17"/>
    <p:sldId id="431" r:id="rId18"/>
    <p:sldId id="434" r:id="rId19"/>
    <p:sldId id="498" r:id="rId20"/>
    <p:sldId id="550" r:id="rId21"/>
    <p:sldId id="497" r:id="rId22"/>
    <p:sldId id="499" r:id="rId23"/>
    <p:sldId id="549" r:id="rId24"/>
    <p:sldId id="432" r:id="rId25"/>
    <p:sldId id="433" r:id="rId26"/>
    <p:sldId id="552" r:id="rId27"/>
    <p:sldId id="564" r:id="rId28"/>
    <p:sldId id="566" r:id="rId29"/>
    <p:sldId id="571" r:id="rId30"/>
    <p:sldId id="269" r:id="rId31"/>
    <p:sldId id="479" r:id="rId32"/>
    <p:sldId id="480" r:id="rId33"/>
    <p:sldId id="337" r:id="rId34"/>
    <p:sldId id="445" r:id="rId35"/>
    <p:sldId id="273" r:id="rId36"/>
    <p:sldId id="309" r:id="rId37"/>
    <p:sldId id="310" r:id="rId38"/>
    <p:sldId id="493" r:id="rId39"/>
    <p:sldId id="303" r:id="rId40"/>
    <p:sldId id="302" r:id="rId41"/>
    <p:sldId id="554" r:id="rId42"/>
    <p:sldId id="562" r:id="rId43"/>
    <p:sldId id="495" r:id="rId44"/>
    <p:sldId id="563" r:id="rId45"/>
    <p:sldId id="572" r:id="rId46"/>
    <p:sldId id="573" r:id="rId47"/>
    <p:sldId id="565" r:id="rId48"/>
    <p:sldId id="548" r:id="rId49"/>
    <p:sldId id="262" r:id="rId50"/>
    <p:sldId id="472" r:id="rId51"/>
    <p:sldId id="569" r:id="rId52"/>
    <p:sldId id="443" r:id="rId53"/>
    <p:sldId id="444" r:id="rId54"/>
    <p:sldId id="473" r:id="rId55"/>
    <p:sldId id="474" r:id="rId56"/>
    <p:sldId id="475" r:id="rId57"/>
    <p:sldId id="449" r:id="rId58"/>
    <p:sldId id="570" r:id="rId5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47"/>
    <p:restoredTop sz="94656"/>
  </p:normalViewPr>
  <p:slideViewPr>
    <p:cSldViewPr snapToGrid="0" snapToObjects="1">
      <p:cViewPr varScale="1">
        <p:scale>
          <a:sx n="66" d="100"/>
          <a:sy n="66" d="100"/>
        </p:scale>
        <p:origin x="636" y="9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CCC7F-32F8-C941-B013-9103BCCEA2E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833F3B1-739B-BD43-94D1-B12AAF5D022C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①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町を歩いて疑問を発見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A49A1154-BE18-A348-B55B-78D37E16B3F9}" type="parTrans" cxnId="{B015DBDC-2630-0A41-99CD-45F6E576DC85}">
      <dgm:prSet/>
      <dgm:spPr/>
      <dgm:t>
        <a:bodyPr/>
        <a:lstStyle/>
        <a:p>
          <a:endParaRPr kumimoji="1" lang="ja-JP" altLang="en-US"/>
        </a:p>
      </dgm:t>
    </dgm:pt>
    <dgm:pt modelId="{AC3A3755-356C-4247-ADD7-185E07B620F9}" type="sibTrans" cxnId="{B015DBDC-2630-0A41-99CD-45F6E576DC85}">
      <dgm:prSet/>
      <dgm:spPr/>
      <dgm:t>
        <a:bodyPr/>
        <a:lstStyle/>
        <a:p>
          <a:endParaRPr kumimoji="1" lang="ja-JP" altLang="en-US"/>
        </a:p>
      </dgm:t>
    </dgm:pt>
    <dgm:pt modelId="{0EE0E4BD-146A-EE44-B850-D4CA3C28CBF6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②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図書館で調べる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368D9C43-15D4-A649-B44D-903AFC1595E7}" type="parTrans" cxnId="{0F3BCFF1-A0EF-1C45-A08C-12684960B9A0}">
      <dgm:prSet/>
      <dgm:spPr/>
      <dgm:t>
        <a:bodyPr/>
        <a:lstStyle/>
        <a:p>
          <a:endParaRPr kumimoji="1" lang="ja-JP" altLang="en-US"/>
        </a:p>
      </dgm:t>
    </dgm:pt>
    <dgm:pt modelId="{D7E83E43-95BB-0946-9DAC-FAEEF79DFD45}" type="sibTrans" cxnId="{0F3BCFF1-A0EF-1C45-A08C-12684960B9A0}">
      <dgm:prSet/>
      <dgm:spPr/>
      <dgm:t>
        <a:bodyPr/>
        <a:lstStyle/>
        <a:p>
          <a:endParaRPr kumimoji="1" lang="ja-JP" altLang="en-US"/>
        </a:p>
      </dgm:t>
    </dgm:pt>
    <dgm:pt modelId="{07050342-D6E8-C047-92E4-F504EA2BBB60}">
      <dgm:prSet/>
      <dgm:spPr>
        <a:solidFill>
          <a:srgbClr val="A9D9EF"/>
        </a:solidFill>
      </dgm:spPr>
      <dgm:t>
        <a:bodyPr/>
        <a:lstStyle/>
        <a:p>
          <a:r>
            <a:rPr kumimoji="1" lang="en-US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③Wikipedia</a:t>
          </a:r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に記載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7BC74BB9-DDF9-6841-83B5-A8B4CD183681}" type="parTrans" cxnId="{4D692F43-C135-AD44-8583-FDBE04C9C67D}">
      <dgm:prSet/>
      <dgm:spPr/>
      <dgm:t>
        <a:bodyPr/>
        <a:lstStyle/>
        <a:p>
          <a:endParaRPr kumimoji="1" lang="ja-JP" altLang="en-US"/>
        </a:p>
      </dgm:t>
    </dgm:pt>
    <dgm:pt modelId="{187EB162-035F-4D41-A686-780430392642}" type="sibTrans" cxnId="{4D692F43-C135-AD44-8583-FDBE04C9C67D}">
      <dgm:prSet/>
      <dgm:spPr/>
      <dgm:t>
        <a:bodyPr/>
        <a:lstStyle/>
        <a:p>
          <a:endParaRPr kumimoji="1" lang="ja-JP" altLang="en-US"/>
        </a:p>
      </dgm:t>
    </dgm:pt>
    <dgm:pt modelId="{C0C73D85-DA1A-8249-AF71-B6C4CF93700A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④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情報発信＆</a:t>
          </a:r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国語力</a:t>
          </a:r>
          <a:r>
            <a:rPr kumimoji="1" lang="en-US" altLang="ja-JP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UP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55EE31B1-2003-7F4D-A528-4F05D0A5B3ED}" type="parTrans" cxnId="{12C6256C-F196-DE41-8B5B-7768FAB0AC0B}">
      <dgm:prSet/>
      <dgm:spPr/>
      <dgm:t>
        <a:bodyPr/>
        <a:lstStyle/>
        <a:p>
          <a:endParaRPr kumimoji="1" lang="ja-JP" altLang="en-US"/>
        </a:p>
      </dgm:t>
    </dgm:pt>
    <dgm:pt modelId="{0C34AC12-055F-8245-A38B-45FC8E1C171D}" type="sibTrans" cxnId="{12C6256C-F196-DE41-8B5B-7768FAB0AC0B}">
      <dgm:prSet/>
      <dgm:spPr/>
      <dgm:t>
        <a:bodyPr/>
        <a:lstStyle/>
        <a:p>
          <a:endParaRPr kumimoji="1" lang="ja-JP" altLang="en-US"/>
        </a:p>
      </dgm:t>
    </dgm:pt>
    <dgm:pt modelId="{63FD0549-4359-A94D-A60E-57F37667EE5F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⑤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町のことに詳しくなる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51512455-ED24-664E-B10E-0EE1D4205E17}" type="parTrans" cxnId="{EED8F94F-32EC-464B-9D79-80BA8DFEE490}">
      <dgm:prSet/>
      <dgm:spPr/>
      <dgm:t>
        <a:bodyPr/>
        <a:lstStyle/>
        <a:p>
          <a:endParaRPr kumimoji="1" lang="ja-JP" altLang="en-US"/>
        </a:p>
      </dgm:t>
    </dgm:pt>
    <dgm:pt modelId="{ED3F8FAA-425C-8140-B896-7A156F08272D}" type="sibTrans" cxnId="{EED8F94F-32EC-464B-9D79-80BA8DFEE490}">
      <dgm:prSet/>
      <dgm:spPr/>
      <dgm:t>
        <a:bodyPr/>
        <a:lstStyle/>
        <a:p>
          <a:endParaRPr kumimoji="1" lang="ja-JP" altLang="en-US"/>
        </a:p>
      </dgm:t>
    </dgm:pt>
    <dgm:pt modelId="{A059155B-0DE3-514F-B07B-1ACACEEBEBC1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⑥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町を好きになる！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49D509BC-510F-1A43-A74C-B4039BE24C27}" type="parTrans" cxnId="{41E51B38-6E1C-AB4A-A0E6-66483B4265EC}">
      <dgm:prSet/>
      <dgm:spPr/>
      <dgm:t>
        <a:bodyPr/>
        <a:lstStyle/>
        <a:p>
          <a:endParaRPr kumimoji="1" lang="ja-JP" altLang="en-US"/>
        </a:p>
      </dgm:t>
    </dgm:pt>
    <dgm:pt modelId="{BC071403-806B-DA44-806C-D2D3BBEC1A85}" type="sibTrans" cxnId="{41E51B38-6E1C-AB4A-A0E6-66483B4265EC}">
      <dgm:prSet/>
      <dgm:spPr/>
      <dgm:t>
        <a:bodyPr/>
        <a:lstStyle/>
        <a:p>
          <a:endParaRPr kumimoji="1" lang="ja-JP" altLang="en-US"/>
        </a:p>
      </dgm:t>
    </dgm:pt>
    <dgm:pt modelId="{83E80F92-C5F6-5B4F-99F8-F73BA8CB46B9}" type="pres">
      <dgm:prSet presAssocID="{841CCC7F-32F8-C941-B013-9103BCCEA2E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6A84D94-D611-5241-B3A8-320DB4542CD4}" type="pres">
      <dgm:prSet presAssocID="{B833F3B1-739B-BD43-94D1-B12AAF5D022C}" presName="node" presStyleLbl="node1" presStyleIdx="0" presStyleCnt="6" custScaleX="171789" custScaleY="171789" custRadScaleRad="210673" custRadScaleInc="-22934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07AAB7-048E-E240-A727-941E2A9D4F3A}" type="pres">
      <dgm:prSet presAssocID="{AC3A3755-356C-4247-ADD7-185E07B620F9}" presName="sibTrans" presStyleLbl="sibTrans2D1" presStyleIdx="0" presStyleCnt="6"/>
      <dgm:spPr/>
      <dgm:t>
        <a:bodyPr/>
        <a:lstStyle/>
        <a:p>
          <a:endParaRPr kumimoji="1" lang="ja-JP" altLang="en-US"/>
        </a:p>
      </dgm:t>
    </dgm:pt>
    <dgm:pt modelId="{464331C1-9EA6-3746-9634-D16B68B9B929}" type="pres">
      <dgm:prSet presAssocID="{AC3A3755-356C-4247-ADD7-185E07B620F9}" presName="connectorText" presStyleLbl="sibTrans2D1" presStyleIdx="0" presStyleCnt="6"/>
      <dgm:spPr/>
      <dgm:t>
        <a:bodyPr/>
        <a:lstStyle/>
        <a:p>
          <a:endParaRPr kumimoji="1" lang="ja-JP" altLang="en-US"/>
        </a:p>
      </dgm:t>
    </dgm:pt>
    <dgm:pt modelId="{0CAD22A6-00DA-D746-A422-1C78B517718B}" type="pres">
      <dgm:prSet presAssocID="{0EE0E4BD-146A-EE44-B850-D4CA3C28CBF6}" presName="node" presStyleLbl="node1" presStyleIdx="1" presStyleCnt="6" custScaleX="171789" custScaleY="171789" custRadScaleRad="76169" custRadScaleInc="-20021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0386BC2-5E06-5347-BE9E-739D2F77BA28}" type="pres">
      <dgm:prSet presAssocID="{D7E83E43-95BB-0946-9DAC-FAEEF79DFD45}" presName="sibTrans" presStyleLbl="sibTrans2D1" presStyleIdx="1" presStyleCnt="6"/>
      <dgm:spPr/>
      <dgm:t>
        <a:bodyPr/>
        <a:lstStyle/>
        <a:p>
          <a:endParaRPr kumimoji="1" lang="ja-JP" altLang="en-US"/>
        </a:p>
      </dgm:t>
    </dgm:pt>
    <dgm:pt modelId="{E5A06306-DB70-CD4C-A95B-A429EF369BE3}" type="pres">
      <dgm:prSet presAssocID="{D7E83E43-95BB-0946-9DAC-FAEEF79DFD45}" presName="connectorText" presStyleLbl="sibTrans2D1" presStyleIdx="1" presStyleCnt="6"/>
      <dgm:spPr/>
      <dgm:t>
        <a:bodyPr/>
        <a:lstStyle/>
        <a:p>
          <a:endParaRPr kumimoji="1" lang="ja-JP" altLang="en-US"/>
        </a:p>
      </dgm:t>
    </dgm:pt>
    <dgm:pt modelId="{10D3E48B-7171-D243-8440-A4E7BC0604F5}" type="pres">
      <dgm:prSet presAssocID="{07050342-D6E8-C047-92E4-F504EA2BBB60}" presName="node" presStyleLbl="node1" presStyleIdx="2" presStyleCnt="6" custScaleX="171789" custScaleY="171789" custRadScaleRad="223854" custRadScaleInc="-1663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C92CAA-EA9D-5241-972E-4F433572826C}" type="pres">
      <dgm:prSet presAssocID="{187EB162-035F-4D41-A686-780430392642}" presName="sibTrans" presStyleLbl="sibTrans2D1" presStyleIdx="2" presStyleCnt="6"/>
      <dgm:spPr/>
      <dgm:t>
        <a:bodyPr/>
        <a:lstStyle/>
        <a:p>
          <a:endParaRPr kumimoji="1" lang="ja-JP" altLang="en-US"/>
        </a:p>
      </dgm:t>
    </dgm:pt>
    <dgm:pt modelId="{8803BD85-20AA-264E-8C5E-CFAC648BD0FD}" type="pres">
      <dgm:prSet presAssocID="{187EB162-035F-4D41-A686-780430392642}" presName="connectorText" presStyleLbl="sibTrans2D1" presStyleIdx="2" presStyleCnt="6"/>
      <dgm:spPr/>
      <dgm:t>
        <a:bodyPr/>
        <a:lstStyle/>
        <a:p>
          <a:endParaRPr kumimoji="1" lang="ja-JP" altLang="en-US"/>
        </a:p>
      </dgm:t>
    </dgm:pt>
    <dgm:pt modelId="{6BE57CFD-D9CD-9D4B-AB6D-A466DDEAC016}" type="pres">
      <dgm:prSet presAssocID="{C0C73D85-DA1A-8249-AF71-B6C4CF93700A}" presName="node" presStyleLbl="node1" presStyleIdx="3" presStyleCnt="6" custScaleX="171789" custScaleY="171789" custRadScaleRad="227401" custRadScaleInc="-23622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1647F6-58A0-C34A-A2DB-08B6A1D71E3E}" type="pres">
      <dgm:prSet presAssocID="{0C34AC12-055F-8245-A38B-45FC8E1C171D}" presName="sibTrans" presStyleLbl="sibTrans2D1" presStyleIdx="3" presStyleCnt="6"/>
      <dgm:spPr/>
      <dgm:t>
        <a:bodyPr/>
        <a:lstStyle/>
        <a:p>
          <a:endParaRPr kumimoji="1" lang="ja-JP" altLang="en-US"/>
        </a:p>
      </dgm:t>
    </dgm:pt>
    <dgm:pt modelId="{FFF07A73-E162-6F46-8DF4-0923FAFE9859}" type="pres">
      <dgm:prSet presAssocID="{0C34AC12-055F-8245-A38B-45FC8E1C171D}" presName="connectorText" presStyleLbl="sibTrans2D1" presStyleIdx="3" presStyleCnt="6"/>
      <dgm:spPr/>
      <dgm:t>
        <a:bodyPr/>
        <a:lstStyle/>
        <a:p>
          <a:endParaRPr kumimoji="1" lang="ja-JP" altLang="en-US"/>
        </a:p>
      </dgm:t>
    </dgm:pt>
    <dgm:pt modelId="{B05C9A69-4D27-734C-9859-B4ECAA7E8807}" type="pres">
      <dgm:prSet presAssocID="{63FD0549-4359-A94D-A60E-57F37667EE5F}" presName="node" presStyleLbl="node1" presStyleIdx="4" presStyleCnt="6" custScaleX="171789" custScaleY="171789" custRadScaleRad="74506" custRadScaleInc="-2140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E86BA8-D2E8-3341-A083-A9011853F6AC}" type="pres">
      <dgm:prSet presAssocID="{ED3F8FAA-425C-8140-B896-7A156F08272D}" presName="sibTrans" presStyleLbl="sibTrans2D1" presStyleIdx="4" presStyleCnt="6"/>
      <dgm:spPr/>
      <dgm:t>
        <a:bodyPr/>
        <a:lstStyle/>
        <a:p>
          <a:endParaRPr kumimoji="1" lang="ja-JP" altLang="en-US"/>
        </a:p>
      </dgm:t>
    </dgm:pt>
    <dgm:pt modelId="{24230EC6-81E5-3245-BBC9-2F7B23C7EDC5}" type="pres">
      <dgm:prSet presAssocID="{ED3F8FAA-425C-8140-B896-7A156F08272D}" presName="connectorText" presStyleLbl="sibTrans2D1" presStyleIdx="4" presStyleCnt="6"/>
      <dgm:spPr/>
      <dgm:t>
        <a:bodyPr/>
        <a:lstStyle/>
        <a:p>
          <a:endParaRPr kumimoji="1" lang="ja-JP" altLang="en-US"/>
        </a:p>
      </dgm:t>
    </dgm:pt>
    <dgm:pt modelId="{ADCDC4B2-7C5A-2045-9C18-8862D3E25217}" type="pres">
      <dgm:prSet presAssocID="{A059155B-0DE3-514F-B07B-1ACACEEBEBC1}" presName="node" presStyleLbl="node1" presStyleIdx="5" presStyleCnt="6" custScaleX="171789" custScaleY="171789" custRadScaleRad="209953" custRadScaleInc="-16894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CB44C3-5A89-8946-851A-64FD83E4D361}" type="pres">
      <dgm:prSet presAssocID="{BC071403-806B-DA44-806C-D2D3BBEC1A85}" presName="sibTrans" presStyleLbl="sibTrans2D1" presStyleIdx="5" presStyleCnt="6"/>
      <dgm:spPr/>
      <dgm:t>
        <a:bodyPr/>
        <a:lstStyle/>
        <a:p>
          <a:endParaRPr kumimoji="1" lang="ja-JP" altLang="en-US"/>
        </a:p>
      </dgm:t>
    </dgm:pt>
    <dgm:pt modelId="{A13ACF77-9D90-8245-8BCD-B59AB885A4A4}" type="pres">
      <dgm:prSet presAssocID="{BC071403-806B-DA44-806C-D2D3BBEC1A85}" presName="connectorText" presStyleLbl="sibTrans2D1" presStyleIdx="5" presStyleCnt="6"/>
      <dgm:spPr/>
      <dgm:t>
        <a:bodyPr/>
        <a:lstStyle/>
        <a:p>
          <a:endParaRPr kumimoji="1" lang="ja-JP" altLang="en-US"/>
        </a:p>
      </dgm:t>
    </dgm:pt>
  </dgm:ptLst>
  <dgm:cxnLst>
    <dgm:cxn modelId="{B179A188-0F97-DB4F-A211-AADDE58E6458}" type="presOf" srcId="{187EB162-035F-4D41-A686-780430392642}" destId="{16C92CAA-EA9D-5241-972E-4F433572826C}" srcOrd="0" destOrd="0" presId="urn:microsoft.com/office/officeart/2005/8/layout/cycle2"/>
    <dgm:cxn modelId="{BD53D794-F8D2-FA4F-83C0-C3AAEB3784BB}" type="presOf" srcId="{B833F3B1-739B-BD43-94D1-B12AAF5D022C}" destId="{86A84D94-D611-5241-B3A8-320DB4542CD4}" srcOrd="0" destOrd="0" presId="urn:microsoft.com/office/officeart/2005/8/layout/cycle2"/>
    <dgm:cxn modelId="{EED8F94F-32EC-464B-9D79-80BA8DFEE490}" srcId="{841CCC7F-32F8-C941-B013-9103BCCEA2E1}" destId="{63FD0549-4359-A94D-A60E-57F37667EE5F}" srcOrd="4" destOrd="0" parTransId="{51512455-ED24-664E-B10E-0EE1D4205E17}" sibTransId="{ED3F8FAA-425C-8140-B896-7A156F08272D}"/>
    <dgm:cxn modelId="{7C26F355-B2A7-A84E-A56D-0E4336956F1E}" type="presOf" srcId="{A059155B-0DE3-514F-B07B-1ACACEEBEBC1}" destId="{ADCDC4B2-7C5A-2045-9C18-8862D3E25217}" srcOrd="0" destOrd="0" presId="urn:microsoft.com/office/officeart/2005/8/layout/cycle2"/>
    <dgm:cxn modelId="{B015DBDC-2630-0A41-99CD-45F6E576DC85}" srcId="{841CCC7F-32F8-C941-B013-9103BCCEA2E1}" destId="{B833F3B1-739B-BD43-94D1-B12AAF5D022C}" srcOrd="0" destOrd="0" parTransId="{A49A1154-BE18-A348-B55B-78D37E16B3F9}" sibTransId="{AC3A3755-356C-4247-ADD7-185E07B620F9}"/>
    <dgm:cxn modelId="{9128F853-B6A1-D444-BA8A-763E85B139A6}" type="presOf" srcId="{AC3A3755-356C-4247-ADD7-185E07B620F9}" destId="{464331C1-9EA6-3746-9634-D16B68B9B929}" srcOrd="1" destOrd="0" presId="urn:microsoft.com/office/officeart/2005/8/layout/cycle2"/>
    <dgm:cxn modelId="{CF0E0418-AEAD-1145-95B9-4CACDBE1AF6F}" type="presOf" srcId="{07050342-D6E8-C047-92E4-F504EA2BBB60}" destId="{10D3E48B-7171-D243-8440-A4E7BC0604F5}" srcOrd="0" destOrd="0" presId="urn:microsoft.com/office/officeart/2005/8/layout/cycle2"/>
    <dgm:cxn modelId="{6DA4E6AA-6686-3945-AC49-EF8CB5730B9F}" type="presOf" srcId="{C0C73D85-DA1A-8249-AF71-B6C4CF93700A}" destId="{6BE57CFD-D9CD-9D4B-AB6D-A466DDEAC016}" srcOrd="0" destOrd="0" presId="urn:microsoft.com/office/officeart/2005/8/layout/cycle2"/>
    <dgm:cxn modelId="{41E51B38-6E1C-AB4A-A0E6-66483B4265EC}" srcId="{841CCC7F-32F8-C941-B013-9103BCCEA2E1}" destId="{A059155B-0DE3-514F-B07B-1ACACEEBEBC1}" srcOrd="5" destOrd="0" parTransId="{49D509BC-510F-1A43-A74C-B4039BE24C27}" sibTransId="{BC071403-806B-DA44-806C-D2D3BBEC1A85}"/>
    <dgm:cxn modelId="{2975812D-D4C8-CA40-89B3-F6AB798AC8C9}" type="presOf" srcId="{D7E83E43-95BB-0946-9DAC-FAEEF79DFD45}" destId="{E5A06306-DB70-CD4C-A95B-A429EF369BE3}" srcOrd="1" destOrd="0" presId="urn:microsoft.com/office/officeart/2005/8/layout/cycle2"/>
    <dgm:cxn modelId="{AFDA97C7-7679-2E40-BF67-E478E456F5BF}" type="presOf" srcId="{841CCC7F-32F8-C941-B013-9103BCCEA2E1}" destId="{83E80F92-C5F6-5B4F-99F8-F73BA8CB46B9}" srcOrd="0" destOrd="0" presId="urn:microsoft.com/office/officeart/2005/8/layout/cycle2"/>
    <dgm:cxn modelId="{D72E152D-2754-5C4A-8B99-DA84CE34200C}" type="presOf" srcId="{0EE0E4BD-146A-EE44-B850-D4CA3C28CBF6}" destId="{0CAD22A6-00DA-D746-A422-1C78B517718B}" srcOrd="0" destOrd="0" presId="urn:microsoft.com/office/officeart/2005/8/layout/cycle2"/>
    <dgm:cxn modelId="{2A99B38D-1046-834F-B41B-6D998380BE04}" type="presOf" srcId="{ED3F8FAA-425C-8140-B896-7A156F08272D}" destId="{0EE86BA8-D2E8-3341-A083-A9011853F6AC}" srcOrd="0" destOrd="0" presId="urn:microsoft.com/office/officeart/2005/8/layout/cycle2"/>
    <dgm:cxn modelId="{57637FE2-9FAC-7E47-BF85-130014CD7983}" type="presOf" srcId="{63FD0549-4359-A94D-A60E-57F37667EE5F}" destId="{B05C9A69-4D27-734C-9859-B4ECAA7E8807}" srcOrd="0" destOrd="0" presId="urn:microsoft.com/office/officeart/2005/8/layout/cycle2"/>
    <dgm:cxn modelId="{555D4E34-8939-9D43-867E-00F3DBC80E95}" type="presOf" srcId="{0C34AC12-055F-8245-A38B-45FC8E1C171D}" destId="{FFF07A73-E162-6F46-8DF4-0923FAFE9859}" srcOrd="1" destOrd="0" presId="urn:microsoft.com/office/officeart/2005/8/layout/cycle2"/>
    <dgm:cxn modelId="{4F87A309-68C0-0940-A2AE-374A5A9A6861}" type="presOf" srcId="{ED3F8FAA-425C-8140-B896-7A156F08272D}" destId="{24230EC6-81E5-3245-BBC9-2F7B23C7EDC5}" srcOrd="1" destOrd="0" presId="urn:microsoft.com/office/officeart/2005/8/layout/cycle2"/>
    <dgm:cxn modelId="{BC39BD81-40E6-734A-868D-D8114DE35C7B}" type="presOf" srcId="{187EB162-035F-4D41-A686-780430392642}" destId="{8803BD85-20AA-264E-8C5E-CFAC648BD0FD}" srcOrd="1" destOrd="0" presId="urn:microsoft.com/office/officeart/2005/8/layout/cycle2"/>
    <dgm:cxn modelId="{9B06BA96-5BDC-CC44-8F2B-54329CFC6018}" type="presOf" srcId="{BC071403-806B-DA44-806C-D2D3BBEC1A85}" destId="{21CB44C3-5A89-8946-851A-64FD83E4D361}" srcOrd="0" destOrd="0" presId="urn:microsoft.com/office/officeart/2005/8/layout/cycle2"/>
    <dgm:cxn modelId="{34D52D1A-010A-7244-8CAC-4E223D94265D}" type="presOf" srcId="{0C34AC12-055F-8245-A38B-45FC8E1C171D}" destId="{8C1647F6-58A0-C34A-A2DB-08B6A1D71E3E}" srcOrd="0" destOrd="0" presId="urn:microsoft.com/office/officeart/2005/8/layout/cycle2"/>
    <dgm:cxn modelId="{0F3BCFF1-A0EF-1C45-A08C-12684960B9A0}" srcId="{841CCC7F-32F8-C941-B013-9103BCCEA2E1}" destId="{0EE0E4BD-146A-EE44-B850-D4CA3C28CBF6}" srcOrd="1" destOrd="0" parTransId="{368D9C43-15D4-A649-B44D-903AFC1595E7}" sibTransId="{D7E83E43-95BB-0946-9DAC-FAEEF79DFD45}"/>
    <dgm:cxn modelId="{CF1CD9F5-2186-6045-9579-CD4FFA3CD14D}" type="presOf" srcId="{D7E83E43-95BB-0946-9DAC-FAEEF79DFD45}" destId="{F0386BC2-5E06-5347-BE9E-739D2F77BA28}" srcOrd="0" destOrd="0" presId="urn:microsoft.com/office/officeart/2005/8/layout/cycle2"/>
    <dgm:cxn modelId="{BE7DBB07-CC41-2348-9071-CF211114C6FC}" type="presOf" srcId="{AC3A3755-356C-4247-ADD7-185E07B620F9}" destId="{9807AAB7-048E-E240-A727-941E2A9D4F3A}" srcOrd="0" destOrd="0" presId="urn:microsoft.com/office/officeart/2005/8/layout/cycle2"/>
    <dgm:cxn modelId="{4D692F43-C135-AD44-8583-FDBE04C9C67D}" srcId="{841CCC7F-32F8-C941-B013-9103BCCEA2E1}" destId="{07050342-D6E8-C047-92E4-F504EA2BBB60}" srcOrd="2" destOrd="0" parTransId="{7BC74BB9-DDF9-6841-83B5-A8B4CD183681}" sibTransId="{187EB162-035F-4D41-A686-780430392642}"/>
    <dgm:cxn modelId="{12C6256C-F196-DE41-8B5B-7768FAB0AC0B}" srcId="{841CCC7F-32F8-C941-B013-9103BCCEA2E1}" destId="{C0C73D85-DA1A-8249-AF71-B6C4CF93700A}" srcOrd="3" destOrd="0" parTransId="{55EE31B1-2003-7F4D-A528-4F05D0A5B3ED}" sibTransId="{0C34AC12-055F-8245-A38B-45FC8E1C171D}"/>
    <dgm:cxn modelId="{536DD403-6E16-1240-B50E-5703D89BDE79}" type="presOf" srcId="{BC071403-806B-DA44-806C-D2D3BBEC1A85}" destId="{A13ACF77-9D90-8245-8BCD-B59AB885A4A4}" srcOrd="1" destOrd="0" presId="urn:microsoft.com/office/officeart/2005/8/layout/cycle2"/>
    <dgm:cxn modelId="{1B67722C-1544-C84E-8326-1423CF8F28E1}" type="presParOf" srcId="{83E80F92-C5F6-5B4F-99F8-F73BA8CB46B9}" destId="{86A84D94-D611-5241-B3A8-320DB4542CD4}" srcOrd="0" destOrd="0" presId="urn:microsoft.com/office/officeart/2005/8/layout/cycle2"/>
    <dgm:cxn modelId="{BA9567D9-D859-E04D-8EFA-27B267E11976}" type="presParOf" srcId="{83E80F92-C5F6-5B4F-99F8-F73BA8CB46B9}" destId="{9807AAB7-048E-E240-A727-941E2A9D4F3A}" srcOrd="1" destOrd="0" presId="urn:microsoft.com/office/officeart/2005/8/layout/cycle2"/>
    <dgm:cxn modelId="{A598C53C-C715-EA4E-BA12-0020BE3E887E}" type="presParOf" srcId="{9807AAB7-048E-E240-A727-941E2A9D4F3A}" destId="{464331C1-9EA6-3746-9634-D16B68B9B929}" srcOrd="0" destOrd="0" presId="urn:microsoft.com/office/officeart/2005/8/layout/cycle2"/>
    <dgm:cxn modelId="{CD4F7B40-A4DB-0941-B960-508620ACC19A}" type="presParOf" srcId="{83E80F92-C5F6-5B4F-99F8-F73BA8CB46B9}" destId="{0CAD22A6-00DA-D746-A422-1C78B517718B}" srcOrd="2" destOrd="0" presId="urn:microsoft.com/office/officeart/2005/8/layout/cycle2"/>
    <dgm:cxn modelId="{1E2AE36C-0D09-4448-B9FA-353883F4D831}" type="presParOf" srcId="{83E80F92-C5F6-5B4F-99F8-F73BA8CB46B9}" destId="{F0386BC2-5E06-5347-BE9E-739D2F77BA28}" srcOrd="3" destOrd="0" presId="urn:microsoft.com/office/officeart/2005/8/layout/cycle2"/>
    <dgm:cxn modelId="{47445535-6E5B-8441-A29E-93FE073D1C39}" type="presParOf" srcId="{F0386BC2-5E06-5347-BE9E-739D2F77BA28}" destId="{E5A06306-DB70-CD4C-A95B-A429EF369BE3}" srcOrd="0" destOrd="0" presId="urn:microsoft.com/office/officeart/2005/8/layout/cycle2"/>
    <dgm:cxn modelId="{3A0BDED0-C921-1840-A27B-27AB11763563}" type="presParOf" srcId="{83E80F92-C5F6-5B4F-99F8-F73BA8CB46B9}" destId="{10D3E48B-7171-D243-8440-A4E7BC0604F5}" srcOrd="4" destOrd="0" presId="urn:microsoft.com/office/officeart/2005/8/layout/cycle2"/>
    <dgm:cxn modelId="{1732C73F-2358-584B-97BF-7311E9C50F62}" type="presParOf" srcId="{83E80F92-C5F6-5B4F-99F8-F73BA8CB46B9}" destId="{16C92CAA-EA9D-5241-972E-4F433572826C}" srcOrd="5" destOrd="0" presId="urn:microsoft.com/office/officeart/2005/8/layout/cycle2"/>
    <dgm:cxn modelId="{0E99622A-FF10-DD4E-AC30-10E71DC5B840}" type="presParOf" srcId="{16C92CAA-EA9D-5241-972E-4F433572826C}" destId="{8803BD85-20AA-264E-8C5E-CFAC648BD0FD}" srcOrd="0" destOrd="0" presId="urn:microsoft.com/office/officeart/2005/8/layout/cycle2"/>
    <dgm:cxn modelId="{4F6A35A1-CA6C-5F4A-A238-79FDAE3C99E1}" type="presParOf" srcId="{83E80F92-C5F6-5B4F-99F8-F73BA8CB46B9}" destId="{6BE57CFD-D9CD-9D4B-AB6D-A466DDEAC016}" srcOrd="6" destOrd="0" presId="urn:microsoft.com/office/officeart/2005/8/layout/cycle2"/>
    <dgm:cxn modelId="{C0543031-D71D-0849-AE11-13D66A32EFA3}" type="presParOf" srcId="{83E80F92-C5F6-5B4F-99F8-F73BA8CB46B9}" destId="{8C1647F6-58A0-C34A-A2DB-08B6A1D71E3E}" srcOrd="7" destOrd="0" presId="urn:microsoft.com/office/officeart/2005/8/layout/cycle2"/>
    <dgm:cxn modelId="{A28498DE-707E-7A4F-BC7B-0F9B05BC8ACB}" type="presParOf" srcId="{8C1647F6-58A0-C34A-A2DB-08B6A1D71E3E}" destId="{FFF07A73-E162-6F46-8DF4-0923FAFE9859}" srcOrd="0" destOrd="0" presId="urn:microsoft.com/office/officeart/2005/8/layout/cycle2"/>
    <dgm:cxn modelId="{CBF8C421-E1BD-9E4D-9D85-8CE4F3FA68F9}" type="presParOf" srcId="{83E80F92-C5F6-5B4F-99F8-F73BA8CB46B9}" destId="{B05C9A69-4D27-734C-9859-B4ECAA7E8807}" srcOrd="8" destOrd="0" presId="urn:microsoft.com/office/officeart/2005/8/layout/cycle2"/>
    <dgm:cxn modelId="{B712002E-EC60-3542-9EBE-FF5E3F518955}" type="presParOf" srcId="{83E80F92-C5F6-5B4F-99F8-F73BA8CB46B9}" destId="{0EE86BA8-D2E8-3341-A083-A9011853F6AC}" srcOrd="9" destOrd="0" presId="urn:microsoft.com/office/officeart/2005/8/layout/cycle2"/>
    <dgm:cxn modelId="{27B827EE-4658-D54C-8206-95A8C930345B}" type="presParOf" srcId="{0EE86BA8-D2E8-3341-A083-A9011853F6AC}" destId="{24230EC6-81E5-3245-BBC9-2F7B23C7EDC5}" srcOrd="0" destOrd="0" presId="urn:microsoft.com/office/officeart/2005/8/layout/cycle2"/>
    <dgm:cxn modelId="{CEA1FF4E-53E6-A146-ACD0-B6051D2D4623}" type="presParOf" srcId="{83E80F92-C5F6-5B4F-99F8-F73BA8CB46B9}" destId="{ADCDC4B2-7C5A-2045-9C18-8862D3E25217}" srcOrd="10" destOrd="0" presId="urn:microsoft.com/office/officeart/2005/8/layout/cycle2"/>
    <dgm:cxn modelId="{1D83F326-EFE1-A842-B8FB-F246C93D6195}" type="presParOf" srcId="{83E80F92-C5F6-5B4F-99F8-F73BA8CB46B9}" destId="{21CB44C3-5A89-8946-851A-64FD83E4D361}" srcOrd="11" destOrd="0" presId="urn:microsoft.com/office/officeart/2005/8/layout/cycle2"/>
    <dgm:cxn modelId="{A5EB8FA2-F0D7-7747-9A06-54BC65C842C6}" type="presParOf" srcId="{21CB44C3-5A89-8946-851A-64FD83E4D361}" destId="{A13ACF77-9D90-8245-8BCD-B59AB885A4A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84D94-D611-5241-B3A8-320DB4542CD4}">
      <dsp:nvSpPr>
        <dsp:cNvPr id="0" name=""/>
        <dsp:cNvSpPr/>
      </dsp:nvSpPr>
      <dsp:spPr>
        <a:xfrm>
          <a:off x="544217" y="-10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①</a:t>
          </a:r>
          <a:endParaRPr kumimoji="1" lang="en-US" altLang="ja-JP" sz="22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町を歩いて疑問を発見</a:t>
          </a:r>
          <a:endParaRPr lang="ja-JP" sz="22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49806" y="305579"/>
        <a:ext cx="1475517" cy="1475517"/>
      </dsp:txXfrm>
    </dsp:sp>
    <dsp:sp modelId="{9807AAB7-048E-E240-A727-941E2A9D4F3A}">
      <dsp:nvSpPr>
        <dsp:cNvPr id="0" name=""/>
        <dsp:cNvSpPr/>
      </dsp:nvSpPr>
      <dsp:spPr>
        <a:xfrm rot="11">
          <a:off x="2958858" y="838363"/>
          <a:ext cx="790053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2958858" y="920354"/>
        <a:ext cx="667066" cy="245974"/>
      </dsp:txXfrm>
    </dsp:sp>
    <dsp:sp modelId="{0CAD22A6-00DA-D746-A422-1C78B517718B}">
      <dsp:nvSpPr>
        <dsp:cNvPr id="0" name=""/>
        <dsp:cNvSpPr/>
      </dsp:nvSpPr>
      <dsp:spPr>
        <a:xfrm>
          <a:off x="4121578" y="0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②</a:t>
          </a:r>
          <a:endParaRPr kumimoji="1" lang="en-US" altLang="ja-JP" sz="22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図書館で調べる</a:t>
          </a:r>
          <a:endParaRPr lang="ja-JP" sz="22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4427167" y="305589"/>
        <a:ext cx="1475517" cy="1475517"/>
      </dsp:txXfrm>
    </dsp:sp>
    <dsp:sp modelId="{F0386BC2-5E06-5347-BE9E-739D2F77BA28}">
      <dsp:nvSpPr>
        <dsp:cNvPr id="0" name=""/>
        <dsp:cNvSpPr/>
      </dsp:nvSpPr>
      <dsp:spPr>
        <a:xfrm rot="6">
          <a:off x="6593340" y="838372"/>
          <a:ext cx="927661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6593340" y="920363"/>
        <a:ext cx="804674" cy="245974"/>
      </dsp:txXfrm>
    </dsp:sp>
    <dsp:sp modelId="{10D3E48B-7171-D243-8440-A4E7BC0604F5}">
      <dsp:nvSpPr>
        <dsp:cNvPr id="0" name=""/>
        <dsp:cNvSpPr/>
      </dsp:nvSpPr>
      <dsp:spPr>
        <a:xfrm>
          <a:off x="7958578" y="6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200" kern="1200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③Wikipedia</a:t>
          </a:r>
          <a:r>
            <a:rPr kumimoji="1" lang="ja-JP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に記載</a:t>
          </a:r>
          <a:endParaRPr lang="ja-JP" sz="22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264167" y="305595"/>
        <a:ext cx="1475517" cy="1475517"/>
      </dsp:txXfrm>
    </dsp:sp>
    <dsp:sp modelId="{16C92CAA-EA9D-5241-972E-4F433572826C}">
      <dsp:nvSpPr>
        <dsp:cNvPr id="0" name=""/>
        <dsp:cNvSpPr/>
      </dsp:nvSpPr>
      <dsp:spPr>
        <a:xfrm rot="5300962">
          <a:off x="8866215" y="2201419"/>
          <a:ext cx="349977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8917199" y="2230935"/>
        <a:ext cx="244984" cy="245974"/>
      </dsp:txXfrm>
    </dsp:sp>
    <dsp:sp modelId="{6BE57CFD-D9CD-9D4B-AB6D-A466DDEAC016}">
      <dsp:nvSpPr>
        <dsp:cNvPr id="0" name=""/>
        <dsp:cNvSpPr/>
      </dsp:nvSpPr>
      <dsp:spPr>
        <a:xfrm>
          <a:off x="8037705" y="2745896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④</a:t>
          </a:r>
          <a:endParaRPr kumimoji="1" lang="en-US" altLang="ja-JP" sz="22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情報発信＆</a:t>
          </a:r>
          <a:r>
            <a:rPr kumimoji="1" lang="ja-JP" altLang="en-US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国語力</a:t>
          </a:r>
          <a:r>
            <a:rPr kumimoji="1" lang="en-US" altLang="ja-JP" sz="2200" kern="1200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UP</a:t>
          </a:r>
          <a:endParaRPr lang="ja-JP" sz="22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343294" y="3051485"/>
        <a:ext cx="1475517" cy="1475517"/>
      </dsp:txXfrm>
    </dsp:sp>
    <dsp:sp modelId="{8C1647F6-58A0-C34A-A2DB-08B6A1D71E3E}">
      <dsp:nvSpPr>
        <dsp:cNvPr id="0" name=""/>
        <dsp:cNvSpPr/>
      </dsp:nvSpPr>
      <dsp:spPr>
        <a:xfrm rot="10803728">
          <a:off x="6741446" y="3582225"/>
          <a:ext cx="916023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6864433" y="3664283"/>
        <a:ext cx="793036" cy="245974"/>
      </dsp:txXfrm>
    </dsp:sp>
    <dsp:sp modelId="{B05C9A69-4D27-734C-9859-B4ECAA7E8807}">
      <dsp:nvSpPr>
        <dsp:cNvPr id="0" name=""/>
        <dsp:cNvSpPr/>
      </dsp:nvSpPr>
      <dsp:spPr>
        <a:xfrm>
          <a:off x="4222665" y="2741759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⑤</a:t>
          </a:r>
          <a:endParaRPr kumimoji="1" lang="en-US" altLang="ja-JP" sz="22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町のことに詳しくなる</a:t>
          </a:r>
          <a:endParaRPr lang="ja-JP" sz="22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4528254" y="3047348"/>
        <a:ext cx="1475517" cy="1475517"/>
      </dsp:txXfrm>
    </dsp:sp>
    <dsp:sp modelId="{0EE86BA8-D2E8-3341-A083-A9011853F6AC}">
      <dsp:nvSpPr>
        <dsp:cNvPr id="0" name=""/>
        <dsp:cNvSpPr/>
      </dsp:nvSpPr>
      <dsp:spPr>
        <a:xfrm rot="10802556">
          <a:off x="3028854" y="3578778"/>
          <a:ext cx="843627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3151841" y="3660815"/>
        <a:ext cx="720640" cy="245974"/>
      </dsp:txXfrm>
    </dsp:sp>
    <dsp:sp modelId="{ADCDC4B2-7C5A-2045-9C18-8862D3E25217}">
      <dsp:nvSpPr>
        <dsp:cNvPr id="0" name=""/>
        <dsp:cNvSpPr/>
      </dsp:nvSpPr>
      <dsp:spPr>
        <a:xfrm>
          <a:off x="544222" y="2739024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⑥</a:t>
          </a:r>
          <a:endParaRPr kumimoji="1" lang="en-US" altLang="ja-JP" sz="22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町を好きになる！</a:t>
          </a:r>
          <a:endParaRPr lang="ja-JP" sz="22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49811" y="3044613"/>
        <a:ext cx="1475517" cy="1475517"/>
      </dsp:txXfrm>
    </dsp:sp>
    <dsp:sp modelId="{21CB44C3-5A89-8946-851A-64FD83E4D361}">
      <dsp:nvSpPr>
        <dsp:cNvPr id="0" name=""/>
        <dsp:cNvSpPr/>
      </dsp:nvSpPr>
      <dsp:spPr>
        <a:xfrm rot="16199994">
          <a:off x="1414696" y="2217661"/>
          <a:ext cx="345740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1466557" y="2351513"/>
        <a:ext cx="242018" cy="2459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8B13D-2176-5243-BAEF-7BB1836FBF90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20677-0765-594E-98E7-54F6B6E8F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21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20677-0765-594E-98E7-54F6B6E8FBA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85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A5485-AA81-4237-B355-AED555F1079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218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A5485-AA81-4237-B355-AED555F1079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586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Shape 4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0719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6183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0E47583E-DE30-CE4D-AA10-30D13391DA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30984" y="-727994"/>
            <a:ext cx="4330032" cy="433003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942D4BA-272A-8F4D-9DB8-C807B3F61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9C54482-5BBD-314C-AF0F-EDE48FB83D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E5FC02-603D-794F-93AB-98A3DC5FF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8B4DDE-7B97-FC47-8610-2D1FDDF9D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523F64-1D26-5D41-92D1-1591DF57D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877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5E3056-5E4D-9D4C-8BA9-62B26CE6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8A9DF0-3C22-C049-9882-015B718A77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54BB3-FD9B-DD40-A792-CA02C7CA9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5F1EAA-61A7-654D-B7B5-22D4E441E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8EDE70-2A12-8E47-B907-23B521FFD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00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40EAB0C-E642-8C44-B6D6-3B79A6F77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21F653-84A6-ED4F-A445-6C7E4901C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992845-BD66-0F41-9C8C-048395F4E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636AEF-A8B5-3A4C-829E-FF0894AD8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957B63-7B84-1644-A9D8-22751405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066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5BC80-652F-3647-9930-EA56852F9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BA006C5-69B5-8E4D-8751-8278A9348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FE8F865-8C7D-F845-8DD2-1D15FA316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178AD5-7F3A-544E-827F-CA08D59C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828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68575" tIns="68575" rIns="68575" bIns="6857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68575" tIns="68575" rIns="68575" bIns="68575" anchor="t" anchorCtr="0"/>
          <a:lstStyle>
            <a:lvl1pPr marL="609585" lvl="0" indent="-482588" rtl="0">
              <a:spcBef>
                <a:spcPts val="1067"/>
              </a:spcBef>
              <a:spcAft>
                <a:spcPts val="0"/>
              </a:spcAft>
              <a:buSzPts val="2100"/>
              <a:buChar char="◆"/>
              <a:defRPr/>
            </a:lvl1pPr>
            <a:lvl2pPr marL="1219170" lvl="1" indent="-457189" rtl="0">
              <a:spcBef>
                <a:spcPts val="533"/>
              </a:spcBef>
              <a:spcAft>
                <a:spcPts val="0"/>
              </a:spcAft>
              <a:buSzPts val="1800"/>
              <a:buChar char="◆"/>
              <a:defRPr/>
            </a:lvl2pPr>
            <a:lvl3pPr marL="1828754" lvl="2" indent="-431789" rtl="0">
              <a:spcBef>
                <a:spcPts val="533"/>
              </a:spcBef>
              <a:spcAft>
                <a:spcPts val="0"/>
              </a:spcAft>
              <a:buSzPts val="1500"/>
              <a:buChar char="◆"/>
              <a:defRPr/>
            </a:lvl3pPr>
            <a:lvl4pPr marL="2438339" lvl="3" indent="-423323" rtl="0">
              <a:spcBef>
                <a:spcPts val="533"/>
              </a:spcBef>
              <a:spcAft>
                <a:spcPts val="0"/>
              </a:spcAft>
              <a:buSzPts val="1400"/>
              <a:buChar char="◆"/>
              <a:defRPr/>
            </a:lvl4pPr>
            <a:lvl5pPr marL="3047924" lvl="4" indent="-423323" rtl="0">
              <a:spcBef>
                <a:spcPts val="533"/>
              </a:spcBef>
              <a:spcAft>
                <a:spcPts val="0"/>
              </a:spcAft>
              <a:buSzPts val="1400"/>
              <a:buChar char="◆"/>
              <a:defRPr/>
            </a:lvl5pPr>
            <a:lvl6pPr marL="3657509" lvl="5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6pPr>
            <a:lvl7pPr marL="4267093" lvl="6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7pPr>
            <a:lvl8pPr marL="4876678" lvl="7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8pPr>
            <a:lvl9pPr marL="5486263" lvl="8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1470116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310323-4F9F-7B48-B28B-6F8CFD6D4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2C39A9-E6A4-2A44-9C2D-07B210FB9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28637" indent="-342900">
              <a:buFont typeface="Wingdings" pitchFamily="2" charset="2"/>
              <a:buChar char="n"/>
              <a:defRPr sz="3200"/>
            </a:lvl1pPr>
            <a:lvl2pPr marL="685800" indent="-228600">
              <a:buFont typeface="Wingdings" pitchFamily="2" charset="2"/>
              <a:buChar char="u"/>
              <a:defRPr sz="2800">
                <a:solidFill>
                  <a:schemeClr val="accent1"/>
                </a:solidFill>
              </a:defRPr>
            </a:lvl2pPr>
            <a:lvl3pPr marL="1143000" indent="-228600">
              <a:buFont typeface="Wingdings" pitchFamily="2" charset="2"/>
              <a:buChar char="n"/>
              <a:defRPr sz="2400"/>
            </a:lvl3pPr>
            <a:lvl4pPr marL="1600200" indent="-228600">
              <a:buFont typeface="Wingdings" pitchFamily="2" charset="2"/>
              <a:buChar char="u"/>
              <a:defRPr sz="2000">
                <a:solidFill>
                  <a:schemeClr val="accent1"/>
                </a:solidFill>
              </a:defRPr>
            </a:lvl4pPr>
            <a:lvl5pPr marL="2057400" indent="-228600">
              <a:buFont typeface="Wingdings" pitchFamily="2" charset="2"/>
              <a:buChar char="n"/>
              <a:defRPr sz="20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27A241-BD79-3340-8F1A-F804D9E16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F27579-2FD4-A649-9958-8F2D9335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85932D-67A6-BE42-B9C0-85802F68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29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08EA23-B5B1-3F40-8306-94E175AA0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7038"/>
            <a:ext cx="10515600" cy="27717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06BF9-9EC8-FF41-BA4B-23FE469B0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306763"/>
            <a:ext cx="10515600" cy="29416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CC4E04-D1F7-6545-B896-D3C010C57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EFA8A2-F767-264F-BF99-7AB0CD681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B86296-D9F9-FB45-9C70-3DEDE7073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29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D0EA55-1E12-854F-A697-D8AD2B4BF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5" y="193424"/>
            <a:ext cx="11807190" cy="82098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A4151C-728A-224E-BFBA-0839ACA66B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2405" y="1193800"/>
            <a:ext cx="5827395" cy="49831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005EB4B-9ED1-0949-AA91-38ACFB5A1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93800"/>
            <a:ext cx="5827395" cy="49831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2BB4D9-D84E-BB44-A8D8-21A31F6D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E209F9-C0FD-5F45-8E1A-3A86208F5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2FA84C-9D19-8D4C-B99D-AFF500F6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98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4A563F-846B-7E4F-B6BB-80917A3C3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177801"/>
            <a:ext cx="11887200" cy="109219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EDE57C-5A92-544B-8496-9C19493AE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200" y="1436687"/>
            <a:ext cx="5794375" cy="1068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D0A8CA-6890-2C4D-9539-46B71B489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3200" y="2588419"/>
            <a:ext cx="5794375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057611-F8F0-A248-A43F-3CAD9C627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36687"/>
            <a:ext cx="5918200" cy="1068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A76B881-F5AF-5C44-8766-A8B0039B3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88418"/>
            <a:ext cx="591820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7561890-74B9-1442-8553-DBBDC8046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D8AB2FC-ABA4-F849-BAAB-9869DEE94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6DD257-4391-8B4B-A82A-A0B223BB0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834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A219A-086D-FE4B-B394-B7E78FCD6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EDB218B-8D25-FF4A-BF6D-FC6A0E258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D26CD4-F433-664F-ADEF-FF9FE332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337C2B-51FC-9142-ABB2-8BB0E4CC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28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11DB76-F24E-9B49-A43A-0C54064D6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A30332-3BAF-7443-93A6-4E2339CDA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385E63-A449-1747-9152-EB0EAF93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雲 6">
            <a:extLst>
              <a:ext uri="{FF2B5EF4-FFF2-40B4-BE49-F238E27FC236}">
                <a16:creationId xmlns:a16="http://schemas.microsoft.com/office/drawing/2014/main" id="{39C90152-3264-5840-A702-2500393C44EA}"/>
              </a:ext>
            </a:extLst>
          </p:cNvPr>
          <p:cNvSpPr/>
          <p:nvPr userDrawn="1"/>
        </p:nvSpPr>
        <p:spPr>
          <a:xfrm rot="155054">
            <a:off x="2044178" y="2776816"/>
            <a:ext cx="8103644" cy="3062949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rgbClr val="000000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462ECED-884B-0D4D-BE3D-95F73150D1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21000" y="-2041709"/>
            <a:ext cx="6350000" cy="6350000"/>
          </a:xfrm>
          <a:prstGeom prst="rect">
            <a:avLst/>
          </a:prstGeom>
          <a:effectLst>
            <a:outerShdw blurRad="76200" sy="-23000" kx="-800400" algn="bl" rotWithShape="0">
              <a:srgbClr val="00B0F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213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4138F3-0250-9E48-B96E-31C97710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1140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D8D17C-0310-5A48-B137-0977ADAE9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03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A418A7F-6531-1442-8CB1-1D8368EF6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4110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6EC6E5-8B2C-B94F-AA88-AF28B1693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59F9D4-84B5-EA47-AEDF-8DF7F951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5D93CE-B6FE-404A-BF91-59F968A8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116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D5D8A1-DE45-2B4E-8F66-1D9389BD4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5414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9A49586-71F1-0C4C-AEF8-CDC23A6621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172200" cy="57530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5C8968-16DE-2340-B716-ABE4B07C4C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415289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219683-42BC-BA42-A6BD-AC5ABDEF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6902A4-AB44-F942-97B3-4BBFEC33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125F3C-04EB-0441-9AE3-493DDBC6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40F6E78-6881-F140-A612-D2B5185171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400"/>
          <a:stretch/>
        </p:blipFill>
        <p:spPr>
          <a:xfrm>
            <a:off x="5183188" y="457200"/>
            <a:ext cx="6350000" cy="575309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C5E7FC8-1A54-5A4E-A201-1BBDCEF75C4D}"/>
              </a:ext>
            </a:extLst>
          </p:cNvPr>
          <p:cNvSpPr txBox="1"/>
          <p:nvPr userDrawn="1"/>
        </p:nvSpPr>
        <p:spPr>
          <a:xfrm>
            <a:off x="7366000" y="-596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970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C54E1FBC-E551-3B49-A11C-14C7774FD8A6}"/>
              </a:ext>
            </a:extLst>
          </p:cNvPr>
          <p:cNvGrpSpPr/>
          <p:nvPr userDrawn="1"/>
        </p:nvGrpSpPr>
        <p:grpSpPr>
          <a:xfrm>
            <a:off x="0" y="6354512"/>
            <a:ext cx="12192000" cy="520249"/>
            <a:chOff x="0" y="6354512"/>
            <a:chExt cx="12192000" cy="520249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C554FE3F-DA67-1A4E-95E9-E5A48AEE7A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0" y="6441691"/>
              <a:ext cx="1155700" cy="416309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A55826BD-E2AA-3E47-8202-F7934C9854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1155700" y="6441691"/>
              <a:ext cx="1155700" cy="416309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3E3030C2-DE94-B144-9547-02E5991BF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 flipH="1">
              <a:off x="2311400" y="6448292"/>
              <a:ext cx="1092200" cy="416309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7D396CB0-7801-A144-9DCE-BD20CA9651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3403600" y="6448291"/>
              <a:ext cx="1155700" cy="416309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6608666A-38E3-EB49-9204-9EFB1999C0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4559300" y="6441690"/>
              <a:ext cx="1155700" cy="416309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5B5D8800-D697-EC4B-BCEC-5A878AC6D4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5689600" y="6443661"/>
              <a:ext cx="1155700" cy="416309"/>
            </a:xfrm>
            <a:prstGeom prst="rect">
              <a:avLst/>
            </a:prstGeom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7875D6C9-91EB-FE41-9DB1-09FCA38FFD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 flipH="1">
              <a:off x="6497320" y="6436860"/>
              <a:ext cx="1320800" cy="416309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9E6A476D-0206-6143-B969-1FCA95A0A3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7785735" y="6354512"/>
              <a:ext cx="1070610" cy="498657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D26B43F5-3407-0843-B63F-74E9F9E2F7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8826500" y="6443661"/>
              <a:ext cx="1155700" cy="416309"/>
            </a:xfrm>
            <a:prstGeom prst="rect">
              <a:avLst/>
            </a:prstGeom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563DD2C7-A0B5-514F-B8AF-83DE9C7CF1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9857105" y="6458452"/>
              <a:ext cx="1155700" cy="416309"/>
            </a:xfrm>
            <a:prstGeom prst="rect">
              <a:avLst/>
            </a:prstGeom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6FA29075-51DC-3546-B720-31F4C45140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10982960" y="6443661"/>
              <a:ext cx="1209040" cy="416309"/>
            </a:xfrm>
            <a:prstGeom prst="rect">
              <a:avLst/>
            </a:prstGeom>
          </p:spPr>
        </p:pic>
      </p:grp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A53F455-9C6A-C340-B470-66266A6B7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5" y="195899"/>
            <a:ext cx="11807190" cy="820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A1B5B9-4D9B-5944-AA1E-9C6235852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405" y="1281617"/>
            <a:ext cx="11807190" cy="4943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r>
              <a:rPr kumimoji="1" lang="en-US" altLang="ja-JP" dirty="0"/>
              <a:t>	</a:t>
            </a:r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
</a:t>
            </a:r>
            <a:r>
              <a:rPr kumimoji="1" lang="en-US" altLang="ja-JP" dirty="0"/>
              <a:t>		</a:t>
            </a:r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
</a:t>
            </a:r>
            <a:r>
              <a:rPr kumimoji="1" lang="en-US" altLang="ja-JP" dirty="0"/>
              <a:t>			</a:t>
            </a:r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
</a:t>
            </a:r>
            <a:r>
              <a:rPr kumimoji="1" lang="en-US" altLang="ja-JP" dirty="0"/>
              <a:t>				</a:t>
            </a:r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60EE47-98F7-CA49-BCE8-CEE516505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751E-4909-4A42-8DB4-D62DDA9EE23A}" type="datetimeFigureOut">
              <a:rPr kumimoji="1" lang="ja-JP" altLang="en-US" smtClean="0"/>
              <a:t>2019/8/10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6C48FB-B229-FE4F-9F55-ED3CD15AEA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B8042-444A-DE44-BFC4-F2716EE53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322BA-7B8A-B442-9F9D-6CCA7B817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06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marL="0" indent="185738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8637" indent="-3429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n"/>
        <a:tabLst>
          <a:tab pos="839788" algn="l"/>
          <a:tab pos="1058863" algn="l"/>
          <a:tab pos="1287463" algn="l"/>
        </a:tabLst>
        <a:defRPr kumimoji="1" sz="2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.numazu.shizuoka.jp/shisei/profile/bunkazai/kofun/index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at-s.com/news/article/local/east/613867.html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headlines.yahoo.co.jp/hl?a=20190529-00000025-at_s-l22&amp;fbclid=IwAR1hMAAUUAHcgYi43MRxTcu76BY8vjLpJSvlUJPD4NBRFImNj5XYBsCAQAc" TargetMode="Externa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83D600-F32C-5842-9A25-FE843F99A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70858"/>
          </a:xfrm>
        </p:spPr>
        <p:txBody>
          <a:bodyPr/>
          <a:lstStyle/>
          <a:p>
            <a:r>
              <a:rPr lang="ja-JP" altLang="en-US" sz="3600"/>
              <a:t>オープンデータの定義・意義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2A41A48-E73B-C44F-9320-C85F79D94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81487"/>
            <a:ext cx="9144000" cy="1154151"/>
          </a:xfrm>
        </p:spPr>
        <p:txBody>
          <a:bodyPr anchor="ctr">
            <a:normAutofit/>
          </a:bodyPr>
          <a:lstStyle/>
          <a:p>
            <a:pPr algn="r"/>
            <a:r>
              <a:rPr lang="ja-JP" altLang="en-US"/>
              <a:t>一般社団法人シビックテック・ラボ　代表理事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一般社団法人</a:t>
            </a:r>
            <a:r>
              <a:rPr lang="en-US" altLang="ja-JP" dirty="0"/>
              <a:t>Code for Japan </a:t>
            </a:r>
            <a:r>
              <a:rPr lang="ja-JP" altLang="en-US"/>
              <a:t>コンサルタント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市川　博之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988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4800"/>
              <a:t>高尚な御託を並べても</a:t>
            </a:r>
            <a:r>
              <a:rPr kumimoji="1" lang="en-US" altLang="ja-JP" sz="4800" dirty="0"/>
              <a:t/>
            </a:r>
            <a:br>
              <a:rPr kumimoji="1" lang="en-US" altLang="ja-JP" sz="4800" dirty="0"/>
            </a:br>
            <a:r>
              <a:rPr kumimoji="1" lang="ja-JP" altLang="en-US" sz="4800"/>
              <a:t>オープンデータは広まらない</a:t>
            </a:r>
            <a:r>
              <a:rPr kumimoji="1" lang="en-US" altLang="ja-JP" sz="4800" dirty="0"/>
              <a:t/>
            </a:r>
            <a:br>
              <a:rPr kumimoji="1" lang="en-US" altLang="ja-JP" sz="4800" dirty="0"/>
            </a:br>
            <a:r>
              <a:rPr kumimoji="1" lang="en-US" altLang="ja-JP" sz="4800" dirty="0"/>
              <a:t/>
            </a:r>
            <a:br>
              <a:rPr kumimoji="1" lang="en-US" altLang="ja-JP" sz="4800" dirty="0"/>
            </a:br>
            <a:r>
              <a:rPr kumimoji="1" lang="ja-JP" altLang="en-US" sz="4800"/>
              <a:t>なぜなら、人は心で動く</a:t>
            </a:r>
            <a:endParaRPr kumimoji="1"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4098600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4800"/>
              <a:t>企業の論理や学術的な</a:t>
            </a:r>
            <a:r>
              <a:rPr kumimoji="1" lang="en-US" altLang="ja-JP" sz="4800" dirty="0"/>
              <a:t/>
            </a:r>
            <a:br>
              <a:rPr kumimoji="1" lang="en-US" altLang="ja-JP" sz="4800" dirty="0"/>
            </a:br>
            <a:r>
              <a:rPr kumimoji="1" lang="ja-JP" altLang="en-US" sz="4800"/>
              <a:t>オープンデータはヤメよう！</a:t>
            </a:r>
            <a:r>
              <a:rPr kumimoji="1" lang="en-US" altLang="ja-JP" sz="4800" dirty="0"/>
              <a:t/>
            </a:r>
            <a:br>
              <a:rPr kumimoji="1" lang="en-US" altLang="ja-JP" sz="4800" dirty="0"/>
            </a:br>
            <a:r>
              <a:rPr kumimoji="1" lang="en-US" altLang="ja-JP" sz="4800" dirty="0"/>
              <a:t/>
            </a:r>
            <a:br>
              <a:rPr kumimoji="1" lang="en-US" altLang="ja-JP" sz="4800" dirty="0"/>
            </a:br>
            <a:r>
              <a:rPr kumimoji="1" lang="ja-JP" altLang="en-US" sz="4800"/>
              <a:t>地域のためのオープンデータである</a:t>
            </a:r>
            <a:endParaRPr kumimoji="1"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1067311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 bwMode="auto">
          <a:xfrm>
            <a:off x="5785781" y="2368972"/>
            <a:ext cx="4081347" cy="11764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/>
              <a:t>　　　　　　　</a:t>
            </a:r>
            <a:r>
              <a:rPr lang="ja-JP" altLang="en-US" sz="1400"/>
              <a:t>　・</a:t>
            </a:r>
            <a:r>
              <a:rPr lang="ja-JP" altLang="en-US" sz="1400" dirty="0"/>
              <a:t>透明性・信頼性の向上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　　　　　</a:t>
            </a:r>
            <a:r>
              <a:rPr lang="ja-JP" altLang="en-US" sz="1400"/>
              <a:t>　</a:t>
            </a:r>
            <a:r>
              <a:rPr lang="ja-JP" altLang="en-US" sz="1400" dirty="0"/>
              <a:t>　　・市民参加・公民協働の推進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　　　　　　</a:t>
            </a:r>
            <a:r>
              <a:rPr lang="ja-JP" altLang="en-US" sz="1400"/>
              <a:t>　</a:t>
            </a:r>
            <a:r>
              <a:rPr lang="ja-JP" altLang="en-US" sz="1400" dirty="0"/>
              <a:t>　・経済の活性化・行政の効率化</a:t>
            </a:r>
            <a:endParaRPr lang="en-US" altLang="ja-JP" sz="1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3600"/>
              <a:t>オープンデータとは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8313" y="1091967"/>
            <a:ext cx="6356541" cy="9829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ja-JP" altLang="en-US" dirty="0"/>
              <a:t>行政の透明性を高める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市民と一緒に地域・経済に価値を出す</a:t>
            </a:r>
            <a:r>
              <a:rPr lang="en-US" altLang="ja-JP" dirty="0"/>
              <a:t/>
            </a:r>
            <a:br>
              <a:rPr lang="en-US" altLang="ja-JP" dirty="0"/>
            </a:br>
            <a:endParaRPr lang="en-US" altLang="ja-JP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689943" y="506339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人口減少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2559880" y="506339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  <a:t>税金</a:t>
            </a:r>
            <a:r>
              <a:rPr kumimoji="0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  <a:t/>
            </a:r>
            <a:br>
              <a:rPr kumimoji="0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  <a:t>増えない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1689943" y="460186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インフラ</a:t>
            </a:r>
            <a:r>
              <a:rPr kumimoji="0" lang="en-US" altLang="ja-JP" sz="1100" dirty="0">
                <a:latin typeface="Trebuchet MS" pitchFamily="34" charset="0"/>
                <a:ea typeface="ＭＳ Ｐゴシック" pitchFamily="50" charset="-128"/>
              </a:rPr>
              <a:t/>
            </a:r>
            <a:br>
              <a:rPr kumimoji="0" lang="en-US" altLang="ja-JP" sz="1100" dirty="0"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維持大変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2559880" y="460186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行政サービス</a:t>
            </a:r>
            <a:r>
              <a:rPr kumimoji="0" lang="en-US" altLang="ja-JP" sz="1100" dirty="0">
                <a:latin typeface="Trebuchet MS" pitchFamily="34" charset="0"/>
                <a:ea typeface="ＭＳ Ｐゴシック" pitchFamily="50" charset="-128"/>
              </a:rPr>
              <a:t/>
            </a:r>
            <a:br>
              <a:rPr kumimoji="0" lang="en-US" altLang="ja-JP" sz="1100" dirty="0"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減らせない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0" name="フローチャート: 磁気ディスク 9"/>
          <p:cNvSpPr/>
          <p:nvPr/>
        </p:nvSpPr>
        <p:spPr bwMode="auto">
          <a:xfrm>
            <a:off x="6025117" y="2478142"/>
            <a:ext cx="959881" cy="947730"/>
          </a:xfrm>
          <a:prstGeom prst="flowChartMagneticDisk">
            <a:avLst/>
          </a:prstGeom>
          <a:solidFill>
            <a:srgbClr val="FFCC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  <a:t>オープン</a:t>
            </a:r>
            <a:r>
              <a:rPr kumimoji="0" lang="en-US" altLang="ja-JP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  <a:t/>
            </a:r>
            <a:br>
              <a:rPr kumimoji="0" lang="en-US" altLang="ja-JP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  <a:t>データ</a:t>
            </a:r>
            <a:endParaRPr kumimoji="0" lang="ja-JP" altLang="en-US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1" name="円/楕円 10"/>
          <p:cNvSpPr/>
          <p:nvPr/>
        </p:nvSpPr>
        <p:spPr bwMode="auto">
          <a:xfrm>
            <a:off x="7126976" y="4653388"/>
            <a:ext cx="866512" cy="86157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市民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2" name="円/楕円 11"/>
          <p:cNvSpPr/>
          <p:nvPr/>
        </p:nvSpPr>
        <p:spPr bwMode="auto">
          <a:xfrm>
            <a:off x="6255462" y="4667542"/>
            <a:ext cx="866512" cy="861574"/>
          </a:xfrm>
          <a:prstGeom prst="ellipse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企業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3" name="円/楕円 12"/>
          <p:cNvSpPr/>
          <p:nvPr/>
        </p:nvSpPr>
        <p:spPr bwMode="auto">
          <a:xfrm>
            <a:off x="8011460" y="4653388"/>
            <a:ext cx="866512" cy="861574"/>
          </a:xfrm>
          <a:prstGeom prst="ellipse">
            <a:avLst/>
          </a:prstGeom>
          <a:solidFill>
            <a:srgbClr val="CC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行政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42165" y="5605588"/>
            <a:ext cx="4092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/>
              <a:t>今までの行政がすべてのサービスを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ja-JP" altLang="en-US" sz="2000" dirty="0"/>
              <a:t>行うことに無理が生じている。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91425" y="1125681"/>
            <a:ext cx="439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オープンデータの登場</a:t>
            </a:r>
            <a:endParaRPr kumimoji="1" lang="ja-JP" altLang="en-US" sz="2000" b="1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4022047" y="2446467"/>
            <a:ext cx="755904" cy="7095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市民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3988271" y="3225334"/>
            <a:ext cx="755904" cy="709528"/>
          </a:xfrm>
          <a:prstGeom prst="ellipse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企業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2346809" y="2837666"/>
            <a:ext cx="755904" cy="709528"/>
          </a:xfrm>
          <a:prstGeom prst="ellipse">
            <a:avLst/>
          </a:prstGeom>
          <a:solidFill>
            <a:srgbClr val="CC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行政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21" name="右矢印 20"/>
          <p:cNvSpPr/>
          <p:nvPr/>
        </p:nvSpPr>
        <p:spPr bwMode="auto">
          <a:xfrm>
            <a:off x="3338463" y="2910303"/>
            <a:ext cx="341904" cy="534036"/>
          </a:xfrm>
          <a:prstGeom prst="rightArrow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/>
        </p:nvGraphicFramePr>
        <p:xfrm>
          <a:off x="1120941" y="2681975"/>
          <a:ext cx="99891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9081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サービスＡ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081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サービスＢ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081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・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097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サービスＸＸＸ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097">
                <a:tc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718672"/>
                  </a:ext>
                </a:extLst>
              </a:tr>
              <a:tr h="191097">
                <a:tc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85608"/>
                  </a:ext>
                </a:extLst>
              </a:tr>
            </a:tbl>
          </a:graphicData>
        </a:graphic>
      </p:graphicFrame>
      <p:graphicFrame>
        <p:nvGraphicFramePr>
          <p:cNvPr id="23" name="表 22"/>
          <p:cNvGraphicFramePr>
            <a:graphicFrameLocks noGrp="1"/>
          </p:cNvGraphicFramePr>
          <p:nvPr/>
        </p:nvGraphicFramePr>
        <p:xfrm>
          <a:off x="9638943" y="4053575"/>
          <a:ext cx="1443002" cy="1596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1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335">
                <a:tc>
                  <a:txBody>
                    <a:bodyPr/>
                    <a:lstStyle/>
                    <a:p>
                      <a:r>
                        <a:rPr kumimoji="1" lang="ja-JP" altLang="en-US" sz="1050" dirty="0"/>
                        <a:t>サービス</a:t>
                      </a:r>
                    </a:p>
                  </a:txBody>
                  <a:tcPr marL="36000" marR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/>
                        <a:t>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サービスＢ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・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サービスＸＸＸ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新サービス１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802">
                <a:tc gridSpan="2"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rgbClr val="FF0000"/>
                          </a:solidFill>
                        </a:rPr>
                        <a:t>地域課題解決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2767279" y="2066047"/>
            <a:ext cx="1277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/>
              <a:t>「膨大な」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 dirty="0"/>
              <a:t>サービス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 dirty="0"/>
              <a:t>提供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55615" y="2230930"/>
            <a:ext cx="1885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行政が一括管理</a:t>
            </a: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3434274" y="506070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/>
              <a:t>行政データ</a:t>
            </a:r>
            <a:r>
              <a:rPr lang="en-US" altLang="ja-JP" sz="1100" dirty="0"/>
              <a:t/>
            </a:r>
            <a:br>
              <a:rPr lang="en-US" altLang="ja-JP" sz="1100" dirty="0"/>
            </a:br>
            <a:r>
              <a:rPr lang="ja-JP" altLang="en-US" sz="1100" dirty="0"/>
              <a:t>未活用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3434274" y="4607168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/>
              <a:t>市民の要望</a:t>
            </a:r>
            <a:r>
              <a:rPr lang="en-US" altLang="ja-JP" sz="1100" dirty="0"/>
              <a:t/>
            </a:r>
            <a:br>
              <a:rPr lang="en-US" altLang="ja-JP" sz="1100" dirty="0"/>
            </a:br>
            <a:r>
              <a:rPr lang="ja-JP" altLang="en-US" sz="1100" dirty="0"/>
              <a:t>増やせない</a:t>
            </a:r>
            <a:endParaRPr lang="en-US" altLang="ja-JP" sz="1100" dirty="0"/>
          </a:p>
        </p:txBody>
      </p:sp>
      <p:sp>
        <p:nvSpPr>
          <p:cNvPr id="28" name="左右矢印 27"/>
          <p:cNvSpPr/>
          <p:nvPr/>
        </p:nvSpPr>
        <p:spPr bwMode="auto">
          <a:xfrm rot="5400000">
            <a:off x="6719828" y="3300677"/>
            <a:ext cx="858248" cy="1517326"/>
          </a:xfrm>
          <a:prstGeom prst="leftRightArrow">
            <a:avLst>
              <a:gd name="adj1" fmla="val 48240"/>
              <a:gd name="adj2" fmla="val 2482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6006701" y="4550514"/>
            <a:ext cx="3151846" cy="112109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1415335" y="4416588"/>
            <a:ext cx="3033559" cy="1142169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96351" y="4219130"/>
            <a:ext cx="3498073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①お金がかかる、新規に出来ない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742411" y="1988489"/>
            <a:ext cx="3235181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b="1" dirty="0"/>
              <a:t>②見える化によって効果を発揮</a:t>
            </a:r>
            <a:endParaRPr kumimoji="1" lang="en-US" altLang="ja-JP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960800" y="3760413"/>
            <a:ext cx="16686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行政、市民、企業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様々な組み合わせでサービスを提供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922755" y="2700966"/>
            <a:ext cx="211628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市民自ら、地域課題に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 dirty="0"/>
              <a:t>対して解決サービスを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 dirty="0"/>
              <a:t>作ることができる！</a:t>
            </a:r>
          </a:p>
        </p:txBody>
      </p:sp>
      <p:cxnSp>
        <p:nvCxnSpPr>
          <p:cNvPr id="39" name="直線コネクタ 38"/>
          <p:cNvCxnSpPr>
            <a:endCxn id="37" idx="2"/>
          </p:cNvCxnSpPr>
          <p:nvPr/>
        </p:nvCxnSpPr>
        <p:spPr>
          <a:xfrm flipV="1">
            <a:off x="10617232" y="3531963"/>
            <a:ext cx="363666" cy="191993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109728" y="6309782"/>
            <a:ext cx="11984575" cy="472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公民協業を通じ、市民がより地域に参加。その一歩目がオープンデータである。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994891" y="2041041"/>
            <a:ext cx="2044149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b="1" dirty="0"/>
              <a:t>③市民の力を活用</a:t>
            </a:r>
            <a:r>
              <a:rPr lang="en-US" altLang="ja-JP" b="1" dirty="0"/>
              <a:t/>
            </a:r>
            <a:br>
              <a:rPr lang="en-US" altLang="ja-JP" b="1" dirty="0"/>
            </a:br>
            <a:r>
              <a:rPr lang="ja-JP" altLang="en-US" b="1" dirty="0"/>
              <a:t>市民自治への道筋</a:t>
            </a:r>
            <a:endParaRPr kumimoji="1" lang="en-US" altLang="ja-JP" b="1" dirty="0"/>
          </a:p>
        </p:txBody>
      </p:sp>
      <p:sp>
        <p:nvSpPr>
          <p:cNvPr id="41" name="二等辺三角形 40"/>
          <p:cNvSpPr/>
          <p:nvPr/>
        </p:nvSpPr>
        <p:spPr bwMode="auto">
          <a:xfrm rot="5400000">
            <a:off x="6686609" y="1274939"/>
            <a:ext cx="683345" cy="332918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38" name="四角形: 角を丸くする 37"/>
          <p:cNvSpPr/>
          <p:nvPr/>
        </p:nvSpPr>
        <p:spPr>
          <a:xfrm>
            <a:off x="231228" y="1940970"/>
            <a:ext cx="4908331" cy="4320646"/>
          </a:xfrm>
          <a:prstGeom prst="roundRect">
            <a:avLst>
              <a:gd name="adj" fmla="val 548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吹き出し: 角を丸めた四角形 32"/>
          <p:cNvSpPr/>
          <p:nvPr/>
        </p:nvSpPr>
        <p:spPr>
          <a:xfrm>
            <a:off x="32559" y="3909781"/>
            <a:ext cx="1081169" cy="925396"/>
          </a:xfrm>
          <a:prstGeom prst="wedgeRoundRectCallout">
            <a:avLst>
              <a:gd name="adj1" fmla="val 58881"/>
              <a:gd name="adj2" fmla="val -6129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有るのに出来ないサービスもある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865405" y="5512304"/>
            <a:ext cx="3533340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b="1" dirty="0"/>
              <a:t>④行政、市民、企業トータルで</a:t>
            </a:r>
            <a:r>
              <a:rPr lang="en-US" altLang="ja-JP" b="1" dirty="0"/>
              <a:t/>
            </a:r>
            <a:br>
              <a:rPr lang="en-US" altLang="ja-JP" b="1" dirty="0"/>
            </a:br>
            <a:r>
              <a:rPr lang="ja-JP" altLang="en-US" b="1" dirty="0"/>
              <a:t>　　地域運営することが可能になる</a:t>
            </a:r>
            <a:endParaRPr kumimoji="1" lang="en-US" altLang="ja-JP" b="1" dirty="0"/>
          </a:p>
        </p:txBody>
      </p:sp>
      <p:sp>
        <p:nvSpPr>
          <p:cNvPr id="49" name="吹き出し: 角を丸めた四角形 48"/>
          <p:cNvSpPr/>
          <p:nvPr/>
        </p:nvSpPr>
        <p:spPr>
          <a:xfrm>
            <a:off x="11121837" y="4583823"/>
            <a:ext cx="944321" cy="1364789"/>
          </a:xfrm>
          <a:prstGeom prst="wedgeRoundRectCallout">
            <a:avLst>
              <a:gd name="adj1" fmla="val -77836"/>
              <a:gd name="adj2" fmla="val -335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ビジネスチャンスもある。</a:t>
            </a:r>
            <a:r>
              <a:rPr kumimoji="1" lang="en-US" altLang="ja-JP" sz="1400" dirty="0">
                <a:solidFill>
                  <a:schemeClr val="tx1"/>
                </a:solidFill>
              </a:rPr>
              <a:t/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 dirty="0">
                <a:solidFill>
                  <a:schemeClr val="tx1"/>
                </a:solidFill>
              </a:rPr>
              <a:t>地域の産業育成。</a:t>
            </a:r>
          </a:p>
        </p:txBody>
      </p:sp>
      <p:sp>
        <p:nvSpPr>
          <p:cNvPr id="43" name="四角形: 角を丸くする 42"/>
          <p:cNvSpPr/>
          <p:nvPr/>
        </p:nvSpPr>
        <p:spPr>
          <a:xfrm>
            <a:off x="5575836" y="1914820"/>
            <a:ext cx="6540132" cy="4360033"/>
          </a:xfrm>
          <a:prstGeom prst="roundRect">
            <a:avLst>
              <a:gd name="adj" fmla="val 548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 bwMode="auto">
          <a:xfrm rot="5400000">
            <a:off x="4282921" y="3802778"/>
            <a:ext cx="2212668" cy="585869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dirty="0">
                <a:latin typeface="Trebuchet MS" pitchFamily="34" charset="0"/>
                <a:ea typeface="ＭＳ Ｐゴシック" pitchFamily="50" charset="-128"/>
              </a:rPr>
              <a:t>変</a:t>
            </a:r>
            <a:endParaRPr kumimoji="0" lang="en-US" altLang="ja-JP" sz="2800" dirty="0">
              <a:latin typeface="Trebuchet MS" pitchFamily="34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dirty="0">
                <a:latin typeface="Trebuchet MS" pitchFamily="34" charset="0"/>
                <a:ea typeface="ＭＳ Ｐゴシック" pitchFamily="50" charset="-128"/>
              </a:rPr>
              <a:t>化</a:t>
            </a:r>
            <a:endParaRPr kumimoji="0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46" name="四角形: 角を丸くする 45"/>
          <p:cNvSpPr/>
          <p:nvPr/>
        </p:nvSpPr>
        <p:spPr>
          <a:xfrm>
            <a:off x="257520" y="933157"/>
            <a:ext cx="11836783" cy="929801"/>
          </a:xfrm>
          <a:prstGeom prst="roundRect">
            <a:avLst>
              <a:gd name="adj" fmla="val 24969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978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地域の場合は、このために</a:t>
            </a:r>
            <a:r>
              <a:rPr kumimoji="1" lang="en-US" altLang="ja-JP" dirty="0"/>
              <a:t>OD</a:t>
            </a:r>
            <a:r>
              <a:rPr kumimoji="1" lang="ja-JP" altLang="en-US"/>
              <a:t>はある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405" y="1016888"/>
            <a:ext cx="11807190" cy="5207769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オープンガバナンスとは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行政側のオープン化と、市民側の積極的な課題解決への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関与をもって達成する、社会全体の新しい統治プロセス体系</a:t>
            </a:r>
            <a:endParaRPr lang="en-US" altLang="ja-JP" sz="2800" dirty="0"/>
          </a:p>
          <a:p>
            <a:r>
              <a:rPr kumimoji="1" lang="ja-JP" altLang="en-US" sz="2800" dirty="0"/>
              <a:t>オープンデータは、オープンガバナンスを通じて活用される。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30573" y="2775285"/>
            <a:ext cx="2369006" cy="2728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6600" dirty="0">
                <a:solidFill>
                  <a:schemeClr val="tx1"/>
                </a:solidFill>
              </a:rPr>
              <a:t>行政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351708" y="2775285"/>
            <a:ext cx="2494548" cy="2677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6600" dirty="0">
                <a:solidFill>
                  <a:schemeClr val="tx1"/>
                </a:solidFill>
              </a:rPr>
              <a:t>市民</a:t>
            </a:r>
            <a:endParaRPr kumimoji="1" lang="ja-JP" altLang="en-US" dirty="0"/>
          </a:p>
        </p:txBody>
      </p:sp>
      <p:sp>
        <p:nvSpPr>
          <p:cNvPr id="8" name="二等辺三角形 7"/>
          <p:cNvSpPr/>
          <p:nvPr/>
        </p:nvSpPr>
        <p:spPr>
          <a:xfrm rot="5400000">
            <a:off x="2064615" y="3976931"/>
            <a:ext cx="2053750" cy="5006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/>
              <a:t>公開</a:t>
            </a:r>
          </a:p>
        </p:txBody>
      </p:sp>
      <p:sp>
        <p:nvSpPr>
          <p:cNvPr id="11" name="二等辺三角形 10"/>
          <p:cNvSpPr/>
          <p:nvPr/>
        </p:nvSpPr>
        <p:spPr>
          <a:xfrm rot="16200000">
            <a:off x="6470649" y="3876084"/>
            <a:ext cx="2094135" cy="527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共に活動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1339" y="3354197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800" dirty="0"/>
              <a:t>協働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5781" y="3862183"/>
            <a:ext cx="2292420" cy="156966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【</a:t>
            </a:r>
            <a:r>
              <a:rPr lang="ja-JP" altLang="en-US" sz="1600" dirty="0"/>
              <a:t>能動的に取り組む</a:t>
            </a:r>
            <a:r>
              <a:rPr lang="en-US" altLang="ja-JP" sz="1600" dirty="0"/>
              <a:t>】</a:t>
            </a:r>
          </a:p>
          <a:p>
            <a:r>
              <a:rPr lang="ja-JP" altLang="en-US" sz="1600" dirty="0"/>
              <a:t>・データの公開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 dirty="0"/>
              <a:t>・行政のできることを提供</a:t>
            </a:r>
            <a:endParaRPr lang="en-US" altLang="ja-JP" sz="1600" dirty="0"/>
          </a:p>
          <a:p>
            <a:r>
              <a:rPr kumimoji="1" lang="ja-JP" altLang="en-US" sz="1600" dirty="0"/>
              <a:t>・地域に資することは何か検討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97005" y="5861286"/>
            <a:ext cx="11199511" cy="9767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行政：</a:t>
            </a:r>
            <a:r>
              <a:rPr lang="en-US" altLang="ja-JP" sz="2800" dirty="0">
                <a:solidFill>
                  <a:schemeClr val="tx1"/>
                </a:solidFill>
              </a:rPr>
              <a:t>×</a:t>
            </a:r>
            <a:r>
              <a:rPr lang="ja-JP" altLang="en-US" dirty="0">
                <a:solidFill>
                  <a:schemeClr val="tx1"/>
                </a:solidFill>
              </a:rPr>
              <a:t>「できません」「担当ではないです」　→　</a:t>
            </a:r>
            <a:r>
              <a:rPr lang="ja-JP" altLang="en-US" sz="2400" dirty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「共に解決する」「共に活動する」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sz="2400" dirty="0">
                <a:solidFill>
                  <a:schemeClr val="tx1"/>
                </a:solidFill>
              </a:rPr>
              <a:t>市民：</a:t>
            </a:r>
            <a:r>
              <a:rPr kumimoji="1" lang="en-US" altLang="ja-JP" sz="2800" dirty="0">
                <a:solidFill>
                  <a:schemeClr val="tx1"/>
                </a:solidFill>
              </a:rPr>
              <a:t>×</a:t>
            </a:r>
            <a:r>
              <a:rPr kumimoji="1" lang="ja-JP" altLang="en-US" dirty="0">
                <a:solidFill>
                  <a:schemeClr val="tx1"/>
                </a:solidFill>
              </a:rPr>
              <a:t>「やってください」「お願いします」</a:t>
            </a:r>
            <a:r>
              <a:rPr kumimoji="1" lang="ja-JP" altLang="en-US" sz="1600" dirty="0">
                <a:solidFill>
                  <a:schemeClr val="tx1"/>
                </a:solidFill>
              </a:rPr>
              <a:t>　　→　</a:t>
            </a:r>
            <a:r>
              <a:rPr kumimoji="1" lang="ja-JP" altLang="en-US" sz="2400" dirty="0">
                <a:solidFill>
                  <a:schemeClr val="tx1"/>
                </a:solidFill>
              </a:rPr>
              <a:t>○</a:t>
            </a:r>
            <a:r>
              <a:rPr kumimoji="1" lang="ja-JP" altLang="en-US" dirty="0">
                <a:solidFill>
                  <a:schemeClr val="tx1"/>
                </a:solidFill>
              </a:rPr>
              <a:t>「共に解決する」「共に活動する」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375771" y="3862183"/>
            <a:ext cx="2444807" cy="156966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【</a:t>
            </a:r>
            <a:r>
              <a:rPr lang="ja-JP" altLang="en-US" sz="1600" dirty="0"/>
              <a:t>積極的に取り組む</a:t>
            </a:r>
            <a:r>
              <a:rPr lang="en-US" altLang="ja-JP" sz="1600" dirty="0"/>
              <a:t>】</a:t>
            </a:r>
            <a:br>
              <a:rPr lang="en-US" altLang="ja-JP" sz="1600" dirty="0"/>
            </a:br>
            <a:r>
              <a:rPr lang="ja-JP" altLang="en-US" sz="1600" dirty="0"/>
              <a:t>・データによる行政の確認</a:t>
            </a:r>
            <a:endParaRPr lang="en-US" altLang="ja-JP" sz="1600" dirty="0"/>
          </a:p>
          <a:p>
            <a:r>
              <a:rPr lang="ja-JP" altLang="en-US" sz="1600" dirty="0"/>
              <a:t>・地域の見える化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 dirty="0"/>
              <a:t>・市民が、課題解決できること検討</a:t>
            </a:r>
            <a:endParaRPr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18" name="二等辺三角形 17"/>
          <p:cNvSpPr/>
          <p:nvPr/>
        </p:nvSpPr>
        <p:spPr>
          <a:xfrm rot="16200000">
            <a:off x="7789459" y="3876085"/>
            <a:ext cx="2094135" cy="527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dirty="0"/>
              <a:t>見える化</a:t>
            </a:r>
            <a:endParaRPr kumimoji="1" lang="ja-JP" altLang="en-US" dirty="0"/>
          </a:p>
        </p:txBody>
      </p:sp>
      <p:sp>
        <p:nvSpPr>
          <p:cNvPr id="19" name="二等辺三角形 18"/>
          <p:cNvSpPr/>
          <p:nvPr/>
        </p:nvSpPr>
        <p:spPr>
          <a:xfrm rot="16200000">
            <a:off x="7141867" y="3884931"/>
            <a:ext cx="2094135" cy="527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対話</a:t>
            </a:r>
          </a:p>
        </p:txBody>
      </p:sp>
      <p:sp>
        <p:nvSpPr>
          <p:cNvPr id="20" name="二等辺三角形 19"/>
          <p:cNvSpPr/>
          <p:nvPr/>
        </p:nvSpPr>
        <p:spPr>
          <a:xfrm rot="5400000">
            <a:off x="2741393" y="3976931"/>
            <a:ext cx="2053750" cy="5006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/>
              <a:t>対話</a:t>
            </a:r>
          </a:p>
        </p:txBody>
      </p:sp>
      <p:sp>
        <p:nvSpPr>
          <p:cNvPr id="21" name="二等辺三角形 20"/>
          <p:cNvSpPr/>
          <p:nvPr/>
        </p:nvSpPr>
        <p:spPr>
          <a:xfrm rot="5400000">
            <a:off x="3453681" y="3976931"/>
            <a:ext cx="2053750" cy="5006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/>
              <a:t>共</a:t>
            </a:r>
            <a:endParaRPr kumimoji="1" lang="en-US" altLang="ja-JP" dirty="0"/>
          </a:p>
          <a:p>
            <a:pPr algn="ctr"/>
            <a:r>
              <a:rPr lang="ja-JP" altLang="en-US" dirty="0"/>
              <a:t>に</a:t>
            </a:r>
            <a:r>
              <a:rPr kumimoji="1" lang="ja-JP" altLang="en-US" dirty="0"/>
              <a:t>活動</a:t>
            </a:r>
          </a:p>
        </p:txBody>
      </p:sp>
      <p:sp>
        <p:nvSpPr>
          <p:cNvPr id="9" name="四角形: 角を丸くする 8"/>
          <p:cNvSpPr/>
          <p:nvPr/>
        </p:nvSpPr>
        <p:spPr>
          <a:xfrm>
            <a:off x="4754964" y="4826201"/>
            <a:ext cx="1227222" cy="441157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課題解決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四角形: 角を丸くする 21"/>
          <p:cNvSpPr/>
          <p:nvPr/>
        </p:nvSpPr>
        <p:spPr>
          <a:xfrm>
            <a:off x="6094108" y="4823344"/>
            <a:ext cx="1227222" cy="441157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地域発展</a:t>
            </a:r>
          </a:p>
        </p:txBody>
      </p:sp>
    </p:spTree>
    <p:extLst>
      <p:ext uri="{BB962C8B-B14F-4D97-AF65-F5344CB8AC3E}">
        <p14:creationId xmlns:p14="http://schemas.microsoft.com/office/powerpoint/2010/main" val="2662102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シビックテック</a:t>
            </a:r>
            <a:r>
              <a:rPr lang="en-US" altLang="ja-JP" dirty="0"/>
              <a:t> - </a:t>
            </a:r>
            <a:r>
              <a:rPr lang="ja-JP" altLang="en-US" dirty="0"/>
              <a:t>市民側の活動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14397"/>
            <a:ext cx="10515600" cy="5807078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シビックテック</a:t>
            </a:r>
            <a:r>
              <a:rPr lang="ja-JP" altLang="en-US" sz="2800" dirty="0"/>
              <a:t>（</a:t>
            </a:r>
            <a:r>
              <a:rPr kumimoji="1" lang="en-US" altLang="ja-JP" sz="2800" dirty="0" err="1"/>
              <a:t>CivicTech</a:t>
            </a:r>
            <a:r>
              <a:rPr lang="ja-JP" altLang="en-US" sz="2800" dirty="0"/>
              <a:t>）って何？</a:t>
            </a:r>
            <a:endParaRPr lang="en-US" altLang="ja-JP" sz="2800" dirty="0"/>
          </a:p>
          <a:p>
            <a:pPr lvl="1"/>
            <a:r>
              <a:rPr lang="ja-JP" altLang="en-US" sz="2400" dirty="0"/>
              <a:t>シビック（市民の）とテック（テクノロジー）を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/>
              <a:t>あわせた用語です。「テクノロジーを活用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/>
              <a:t>しながら自分たちの身のまわりの課題を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/>
              <a:t>自分たちで解決していこう」という考え方です。</a:t>
            </a:r>
            <a:endParaRPr lang="en-US" altLang="ja-JP" sz="2400" dirty="0"/>
          </a:p>
          <a:p>
            <a:pPr lvl="1"/>
            <a:endParaRPr lang="en-US" altLang="ja-JP" sz="2400" dirty="0"/>
          </a:p>
          <a:p>
            <a:pPr lvl="1"/>
            <a:r>
              <a:rPr lang="en-US" altLang="ja-JP" sz="2400" dirty="0"/>
              <a:t>Code for America</a:t>
            </a:r>
            <a:r>
              <a:rPr lang="ja-JP" altLang="en-US" sz="2400" dirty="0"/>
              <a:t>で、「行政サービスを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/>
              <a:t>スマホのように使いやすく」というキャッチ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/>
              <a:t>フレーズから始まり現在は、地域の課題解決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 err="1"/>
              <a:t>まで</a:t>
            </a:r>
            <a:r>
              <a:rPr lang="ja-JP" altLang="en-US" sz="2400" dirty="0"/>
              <a:t>自然と発展してきました。</a:t>
            </a:r>
            <a:r>
              <a:rPr kumimoji="1" lang="en-US" altLang="ja-JP" sz="2400" dirty="0"/>
              <a:t/>
            </a:r>
            <a:br>
              <a:rPr kumimoji="1" lang="en-US" altLang="ja-JP" sz="2400" dirty="0"/>
            </a:br>
            <a:endParaRPr lang="en-US" altLang="ja-JP" sz="2400" dirty="0"/>
          </a:p>
          <a:p>
            <a:pPr lvl="1"/>
            <a:endParaRPr kumimoji="1" lang="en-US" altLang="ja-JP" sz="2400" dirty="0"/>
          </a:p>
          <a:p>
            <a:r>
              <a:rPr kumimoji="1" lang="ja-JP" altLang="en-US" sz="2800" dirty="0"/>
              <a:t>シビックテック活動を、日本に取り入れている</a:t>
            </a:r>
            <a:r>
              <a:rPr lang="ja-JP" altLang="en-US" sz="2800"/>
              <a:t>のが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/>
              <a:t>Code for </a:t>
            </a:r>
            <a:r>
              <a:rPr lang="ja-JP" altLang="en-US" sz="2800" dirty="0"/>
              <a:t>団体となります。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783" y="1834145"/>
            <a:ext cx="2234264" cy="266234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088" y="1834145"/>
            <a:ext cx="2435977" cy="2902703"/>
          </a:xfrm>
          <a:prstGeom prst="rect">
            <a:avLst/>
          </a:prstGeom>
        </p:spPr>
      </p:pic>
      <p:sp>
        <p:nvSpPr>
          <p:cNvPr id="10" name="片側の 2 つの角を切り取った四角形 9"/>
          <p:cNvSpPr/>
          <p:nvPr/>
        </p:nvSpPr>
        <p:spPr>
          <a:xfrm rot="21409479">
            <a:off x="8841131" y="3992678"/>
            <a:ext cx="1195828" cy="471051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地域課題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8601676" y="1364910"/>
            <a:ext cx="1545385" cy="766884"/>
          </a:xfrm>
          <a:prstGeom prst="wedgeRoundRectCallout">
            <a:avLst>
              <a:gd name="adj1" fmla="val -39438"/>
              <a:gd name="adj2" fmla="val 7310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地域にある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課題を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10513446" y="914397"/>
            <a:ext cx="1646908" cy="859587"/>
          </a:xfrm>
          <a:prstGeom prst="wedgeRoundRectCallout">
            <a:avLst>
              <a:gd name="adj1" fmla="val 19433"/>
              <a:gd name="adj2" fmla="val 8956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市民がテクノロジーを利用して解決！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片側の 2 つの角を切り取った四角形 12"/>
          <p:cNvSpPr/>
          <p:nvPr/>
        </p:nvSpPr>
        <p:spPr>
          <a:xfrm rot="770458">
            <a:off x="9862561" y="3901553"/>
            <a:ext cx="995748" cy="562132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地域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課題</a:t>
            </a:r>
            <a:endParaRPr kumimoji="1" lang="ja-JP" altLang="en-US" sz="1400" dirty="0"/>
          </a:p>
        </p:txBody>
      </p:sp>
      <p:sp>
        <p:nvSpPr>
          <p:cNvPr id="14" name="片側の 2 つの角を切り取った四角形 13"/>
          <p:cNvSpPr/>
          <p:nvPr/>
        </p:nvSpPr>
        <p:spPr>
          <a:xfrm rot="20850441">
            <a:off x="9112329" y="3614048"/>
            <a:ext cx="761789" cy="470824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地域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課題</a:t>
            </a:r>
            <a:endParaRPr kumimoji="1" lang="ja-JP" altLang="en-US" sz="1100" dirty="0"/>
          </a:p>
        </p:txBody>
      </p:sp>
      <p:sp>
        <p:nvSpPr>
          <p:cNvPr id="15" name="片側の 2 つの角を切り取った四角形 14"/>
          <p:cNvSpPr/>
          <p:nvPr/>
        </p:nvSpPr>
        <p:spPr>
          <a:xfrm rot="203985">
            <a:off x="9738366" y="3494280"/>
            <a:ext cx="761789" cy="470824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地域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課題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11500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円/楕円 14">
            <a:extLst>
              <a:ext uri="{FF2B5EF4-FFF2-40B4-BE49-F238E27FC236}">
                <a16:creationId xmlns:a16="http://schemas.microsoft.com/office/drawing/2014/main" id="{F4D67CB9-D9C9-D14C-A82B-81BDD0FB4C73}"/>
              </a:ext>
            </a:extLst>
          </p:cNvPr>
          <p:cNvSpPr/>
          <p:nvPr/>
        </p:nvSpPr>
        <p:spPr>
          <a:xfrm>
            <a:off x="6430267" y="2072664"/>
            <a:ext cx="3650435" cy="3479837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>
            <a:extLst>
              <a:ext uri="{FF2B5EF4-FFF2-40B4-BE49-F238E27FC236}">
                <a16:creationId xmlns:a16="http://schemas.microsoft.com/office/drawing/2014/main" id="{D755BD84-6F4C-084D-8B2E-9472A2C3658F}"/>
              </a:ext>
            </a:extLst>
          </p:cNvPr>
          <p:cNvSpPr/>
          <p:nvPr/>
        </p:nvSpPr>
        <p:spPr>
          <a:xfrm>
            <a:off x="2357600" y="2175813"/>
            <a:ext cx="3650435" cy="3479837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31A9669-9304-DA4B-A56E-BB71D2720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シビックテックとオープンガバナンス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7D6BDE-15F0-0B43-A80E-96EDBCF26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16888"/>
            <a:ext cx="11161395" cy="5207769"/>
          </a:xfrm>
        </p:spPr>
        <p:txBody>
          <a:bodyPr>
            <a:normAutofit/>
          </a:bodyPr>
          <a:lstStyle/>
          <a:p>
            <a:r>
              <a:rPr kumimoji="1" lang="ja-JP" altLang="en-US" sz="2800"/>
              <a:t>二つのサイクルで価値を出す。その際の血液となるのが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オープンデータ</a:t>
            </a:r>
            <a:r>
              <a:rPr kumimoji="1" lang="en-US" altLang="ja-JP" sz="2800" dirty="0"/>
              <a:t>/</a:t>
            </a:r>
            <a:r>
              <a:rPr kumimoji="1" lang="ja-JP" altLang="en-US" sz="2800"/>
              <a:t>庁内データである。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1A8BB6-FBFB-C643-B351-140FF7EC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05FE300-A40C-9843-95B1-38E5F6E59FBD}"/>
              </a:ext>
            </a:extLst>
          </p:cNvPr>
          <p:cNvSpPr/>
          <p:nvPr/>
        </p:nvSpPr>
        <p:spPr>
          <a:xfrm>
            <a:off x="9441562" y="2063345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省庁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F8A60A3-1A9D-8B42-8EF9-38B6E99C5CB4}"/>
              </a:ext>
            </a:extLst>
          </p:cNvPr>
          <p:cNvSpPr/>
          <p:nvPr/>
        </p:nvSpPr>
        <p:spPr>
          <a:xfrm>
            <a:off x="9441562" y="3434946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自治体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EF5F55-579F-D64A-AA29-3126DD6B1715}"/>
              </a:ext>
            </a:extLst>
          </p:cNvPr>
          <p:cNvSpPr/>
          <p:nvPr/>
        </p:nvSpPr>
        <p:spPr>
          <a:xfrm>
            <a:off x="9441562" y="4806547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自治体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415659C-F476-C445-885A-33D9F4D07917}"/>
              </a:ext>
            </a:extLst>
          </p:cNvPr>
          <p:cNvSpPr/>
          <p:nvPr/>
        </p:nvSpPr>
        <p:spPr>
          <a:xfrm>
            <a:off x="1922998" y="2063345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課題を持つ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団体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8BE5DD9-CC75-EE4B-853E-38FA595E03DC}"/>
              </a:ext>
            </a:extLst>
          </p:cNvPr>
          <p:cNvSpPr/>
          <p:nvPr/>
        </p:nvSpPr>
        <p:spPr>
          <a:xfrm>
            <a:off x="1931019" y="3434946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課題を持つ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NPO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B1A4E8E-8D01-AC40-ADE4-CD08B69EBA2F}"/>
              </a:ext>
            </a:extLst>
          </p:cNvPr>
          <p:cNvSpPr/>
          <p:nvPr/>
        </p:nvSpPr>
        <p:spPr>
          <a:xfrm>
            <a:off x="1922998" y="4806547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課題を持つ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住民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A90F5C-D0D8-8848-8869-D4A36A4C8B12}"/>
              </a:ext>
            </a:extLst>
          </p:cNvPr>
          <p:cNvSpPr/>
          <p:nvPr/>
        </p:nvSpPr>
        <p:spPr>
          <a:xfrm>
            <a:off x="506892" y="1936318"/>
            <a:ext cx="1092819" cy="4285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課題の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源泉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02A97ED-154B-8F4C-8DA1-C2B7105777AD}"/>
              </a:ext>
            </a:extLst>
          </p:cNvPr>
          <p:cNvSpPr/>
          <p:nvPr/>
        </p:nvSpPr>
        <p:spPr>
          <a:xfrm>
            <a:off x="10676805" y="1925616"/>
            <a:ext cx="1092819" cy="4295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住民に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サービス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の形で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返却する課題の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源泉</a:t>
            </a:r>
          </a:p>
        </p:txBody>
      </p:sp>
      <p:sp>
        <p:nvSpPr>
          <p:cNvPr id="12" name="左矢印 11">
            <a:extLst>
              <a:ext uri="{FF2B5EF4-FFF2-40B4-BE49-F238E27FC236}">
                <a16:creationId xmlns:a16="http://schemas.microsoft.com/office/drawing/2014/main" id="{BFAED1BD-220C-AD4D-9AC7-F18699C68154}"/>
              </a:ext>
            </a:extLst>
          </p:cNvPr>
          <p:cNvSpPr/>
          <p:nvPr/>
        </p:nvSpPr>
        <p:spPr>
          <a:xfrm>
            <a:off x="1356731" y="5770754"/>
            <a:ext cx="9471103" cy="691376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行政サービス</a:t>
            </a:r>
            <a:r>
              <a:rPr kumimoji="1" lang="en-US" altLang="ja-JP" dirty="0">
                <a:solidFill>
                  <a:schemeClr val="tx1"/>
                </a:solidFill>
              </a:rPr>
              <a:t> /</a:t>
            </a:r>
            <a:r>
              <a:rPr kumimoji="1" lang="ja-JP" altLang="en-US">
                <a:solidFill>
                  <a:schemeClr val="tx1"/>
                </a:solidFill>
              </a:rPr>
              <a:t> </a:t>
            </a:r>
            <a:r>
              <a:rPr lang="ja-JP" altLang="en-US">
                <a:solidFill>
                  <a:schemeClr val="tx1"/>
                </a:solidFill>
              </a:rPr>
              <a:t>課題発見・</a:t>
            </a:r>
            <a:r>
              <a:rPr kumimoji="1" lang="ja-JP" altLang="en-US">
                <a:solidFill>
                  <a:schemeClr val="tx1"/>
                </a:solidFill>
              </a:rPr>
              <a:t>課題解決のためのオープンデータ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2964EB7-1A94-4546-88E8-52A93613056A}"/>
              </a:ext>
            </a:extLst>
          </p:cNvPr>
          <p:cNvSpPr/>
          <p:nvPr/>
        </p:nvSpPr>
        <p:spPr>
          <a:xfrm>
            <a:off x="5761951" y="3314555"/>
            <a:ext cx="914400" cy="914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地域の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Civic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Tech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三角形 32">
            <a:extLst>
              <a:ext uri="{FF2B5EF4-FFF2-40B4-BE49-F238E27FC236}">
                <a16:creationId xmlns:a16="http://schemas.microsoft.com/office/drawing/2014/main" id="{EECDE6B9-71EF-7B45-88AE-56F39919ECD6}"/>
              </a:ext>
            </a:extLst>
          </p:cNvPr>
          <p:cNvSpPr/>
          <p:nvPr/>
        </p:nvSpPr>
        <p:spPr>
          <a:xfrm rot="16200000">
            <a:off x="7932644" y="1968176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三角形 33">
            <a:extLst>
              <a:ext uri="{FF2B5EF4-FFF2-40B4-BE49-F238E27FC236}">
                <a16:creationId xmlns:a16="http://schemas.microsoft.com/office/drawing/2014/main" id="{CFBDD5B1-5CB3-964E-9091-292752331EB2}"/>
              </a:ext>
            </a:extLst>
          </p:cNvPr>
          <p:cNvSpPr/>
          <p:nvPr/>
        </p:nvSpPr>
        <p:spPr>
          <a:xfrm rot="16200000">
            <a:off x="3962809" y="5503113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三角形 34">
            <a:extLst>
              <a:ext uri="{FF2B5EF4-FFF2-40B4-BE49-F238E27FC236}">
                <a16:creationId xmlns:a16="http://schemas.microsoft.com/office/drawing/2014/main" id="{4D996AC6-27A9-BF47-8FB3-3DCBB4C96CD2}"/>
              </a:ext>
            </a:extLst>
          </p:cNvPr>
          <p:cNvSpPr/>
          <p:nvPr/>
        </p:nvSpPr>
        <p:spPr>
          <a:xfrm rot="5400000">
            <a:off x="3998525" y="2054646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三角形 35">
            <a:extLst>
              <a:ext uri="{FF2B5EF4-FFF2-40B4-BE49-F238E27FC236}">
                <a16:creationId xmlns:a16="http://schemas.microsoft.com/office/drawing/2014/main" id="{471BE63B-BD66-AF45-986C-B7955BC2EA83}"/>
              </a:ext>
            </a:extLst>
          </p:cNvPr>
          <p:cNvSpPr/>
          <p:nvPr/>
        </p:nvSpPr>
        <p:spPr>
          <a:xfrm rot="5400000">
            <a:off x="8046420" y="5366559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左矢印 36">
            <a:extLst>
              <a:ext uri="{FF2B5EF4-FFF2-40B4-BE49-F238E27FC236}">
                <a16:creationId xmlns:a16="http://schemas.microsoft.com/office/drawing/2014/main" id="{5B8CFAA4-26CD-6D42-B438-F9A22AA8368A}"/>
              </a:ext>
            </a:extLst>
          </p:cNvPr>
          <p:cNvSpPr/>
          <p:nvPr/>
        </p:nvSpPr>
        <p:spPr>
          <a:xfrm>
            <a:off x="2823332" y="3466894"/>
            <a:ext cx="2897757" cy="691376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</a:rPr>
              <a:t>ICT</a:t>
            </a:r>
            <a:r>
              <a:rPr kumimoji="1" lang="ja-JP" altLang="en-US" sz="1600">
                <a:solidFill>
                  <a:schemeClr val="tx1"/>
                </a:solidFill>
              </a:rPr>
              <a:t>利活用による課題解決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07D21D-D288-834F-9AB3-6F1A4D234086}"/>
              </a:ext>
            </a:extLst>
          </p:cNvPr>
          <p:cNvSpPr txBox="1"/>
          <p:nvPr/>
        </p:nvSpPr>
        <p:spPr>
          <a:xfrm>
            <a:off x="3233578" y="300808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/>
              <a:t>①</a:t>
            </a:r>
            <a:r>
              <a:rPr kumimoji="1" lang="ja-JP" altLang="en-US">
                <a:solidFill>
                  <a:srgbClr val="FF0000"/>
                </a:solidFill>
              </a:rPr>
              <a:t>オープンデータ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利活用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ACD0193-4A84-504E-B099-ABFF9C58FA68}"/>
              </a:ext>
            </a:extLst>
          </p:cNvPr>
          <p:cNvSpPr txBox="1"/>
          <p:nvPr/>
        </p:nvSpPr>
        <p:spPr>
          <a:xfrm>
            <a:off x="5130878" y="557526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②</a:t>
            </a:r>
            <a:r>
              <a:rPr kumimoji="1" lang="ja-JP" altLang="en-US">
                <a:solidFill>
                  <a:srgbClr val="FF0000"/>
                </a:solidFill>
              </a:rPr>
              <a:t>庁内データ</a:t>
            </a:r>
            <a:r>
              <a:rPr kumimoji="1" lang="ja-JP" altLang="en-US"/>
              <a:t>利活用</a:t>
            </a:r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46E87DE3-AEC2-E94D-A546-A5BB9CF8DC00}"/>
              </a:ext>
            </a:extLst>
          </p:cNvPr>
          <p:cNvSpPr/>
          <p:nvPr/>
        </p:nvSpPr>
        <p:spPr>
          <a:xfrm>
            <a:off x="4732802" y="1835191"/>
            <a:ext cx="2732768" cy="874021"/>
          </a:xfrm>
          <a:prstGeom prst="wedgeRoundRectCallout">
            <a:avLst>
              <a:gd name="adj1" fmla="val -51049"/>
              <a:gd name="adj2" fmla="val 8813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rgbClr val="FF0000"/>
                </a:solidFill>
              </a:rPr>
              <a:t>オープンデータは補助金とは違う形で住民と協働する原動力</a:t>
            </a:r>
          </a:p>
        </p:txBody>
      </p:sp>
    </p:spTree>
    <p:extLst>
      <p:ext uri="{BB962C8B-B14F-4D97-AF65-F5344CB8AC3E}">
        <p14:creationId xmlns:p14="http://schemas.microsoft.com/office/powerpoint/2010/main" val="503861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オープンデータの取り組み方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9565" y="1089191"/>
            <a:ext cx="11290029" cy="5135466"/>
          </a:xfrm>
        </p:spPr>
        <p:txBody>
          <a:bodyPr/>
          <a:lstStyle/>
          <a:p>
            <a:r>
              <a:rPr kumimoji="1" lang="ja-JP" altLang="en-US" dirty="0"/>
              <a:t>オープンデータの利用用途には大きく２つあります。</a:t>
            </a:r>
            <a:endParaRPr kumimoji="1"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3632" y="4151544"/>
            <a:ext cx="338426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すべての基盤となる確認</a:t>
            </a:r>
            <a:endParaRPr lang="en-US" altLang="ja-JP" sz="2400" dirty="0">
              <a:solidFill>
                <a:srgbClr val="FF0000"/>
              </a:solidFill>
            </a:endParaRPr>
          </a:p>
          <a:p>
            <a:r>
              <a:rPr lang="ja-JP" altLang="en-US" sz="2400" dirty="0">
                <a:solidFill>
                  <a:srgbClr val="FF0000"/>
                </a:solidFill>
              </a:rPr>
              <a:t>比較に必要なデータ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631766" y="4179503"/>
            <a:ext cx="3648756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FF0000"/>
                </a:solidFill>
              </a:rPr>
              <a:t>必要かどうかお互い確認し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r>
              <a:rPr kumimoji="1" lang="ja-JP" altLang="en-US" sz="2400" dirty="0">
                <a:solidFill>
                  <a:srgbClr val="FF0000"/>
                </a:solidFill>
              </a:rPr>
              <a:t>協働で作成するデータ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8808" y="1721314"/>
            <a:ext cx="4184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「アイデアや課題解決の裏づけ</a:t>
            </a:r>
            <a:endParaRPr lang="en-US" altLang="ja-JP" sz="2400" dirty="0"/>
          </a:p>
          <a:p>
            <a:r>
              <a:rPr lang="ja-JP" altLang="en-US" sz="2400" dirty="0"/>
              <a:t>　　背景の確認に利用する」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05042" y="1721314"/>
            <a:ext cx="3140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「課題解決のための</a:t>
            </a:r>
            <a:endParaRPr lang="en-US" altLang="ja-JP" sz="2400" dirty="0"/>
          </a:p>
          <a:p>
            <a:r>
              <a:rPr lang="ja-JP" altLang="en-US" sz="2400" dirty="0"/>
              <a:t>　　仕組みに利用する」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9566" y="2569391"/>
            <a:ext cx="42659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ja-JP" altLang="en-US" dirty="0"/>
              <a:t>統計データなどの行政の基礎データは</a:t>
            </a:r>
            <a:endParaRPr lang="en-US" altLang="ja-JP" dirty="0"/>
          </a:p>
          <a:p>
            <a:pPr marL="0" lvl="2"/>
            <a:r>
              <a:rPr lang="ja-JP" altLang="en-US" dirty="0"/>
              <a:t>そもそも市民が考えている課題が、本当に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課題なのか、アイデアで解決できる</a:t>
            </a:r>
            <a:endParaRPr lang="en-US" altLang="ja-JP" dirty="0"/>
          </a:p>
          <a:p>
            <a:pPr marL="0" lvl="2"/>
            <a:r>
              <a:rPr lang="ja-JP" altLang="en-US" dirty="0"/>
              <a:t>ターゲット数が本当に存在するのか</a:t>
            </a:r>
            <a:endParaRPr lang="en-US" altLang="ja-JP" dirty="0"/>
          </a:p>
          <a:p>
            <a:pPr marL="0" lvl="2"/>
            <a:r>
              <a:rPr lang="ja-JP" altLang="en-US" dirty="0"/>
              <a:t>確認する際に必要となります。</a:t>
            </a:r>
            <a:endParaRPr lang="en-US" altLang="ja-JP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97778" y="2497441"/>
            <a:ext cx="44149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ja-JP" altLang="en-US" dirty="0"/>
              <a:t>課題解決時には、既存のデータだけでなく</a:t>
            </a:r>
            <a:endParaRPr lang="en-US" altLang="ja-JP" dirty="0"/>
          </a:p>
          <a:p>
            <a:pPr marL="0" lvl="2"/>
            <a:r>
              <a:rPr lang="ja-JP" altLang="en-US" dirty="0"/>
              <a:t>新しいデータが必要になることもある。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民でもできるのか、公の力が必要なのか</a:t>
            </a:r>
            <a:endParaRPr lang="en-US" altLang="ja-JP" dirty="0"/>
          </a:p>
          <a:p>
            <a:pPr marL="0" lvl="2"/>
            <a:r>
              <a:rPr lang="ja-JP" altLang="en-US" dirty="0"/>
              <a:t>確認し、データを作る効果があると判断</a:t>
            </a:r>
            <a:endParaRPr lang="en-US" altLang="ja-JP" dirty="0"/>
          </a:p>
          <a:p>
            <a:pPr marL="0" lvl="2"/>
            <a:r>
              <a:rPr lang="ja-JP" altLang="en-US" dirty="0"/>
              <a:t>したなら一緒に協力して課題解決に向かう。</a:t>
            </a:r>
          </a:p>
        </p:txBody>
      </p:sp>
      <p:sp>
        <p:nvSpPr>
          <p:cNvPr id="18" name="三角形 17"/>
          <p:cNvSpPr/>
          <p:nvPr/>
        </p:nvSpPr>
        <p:spPr>
          <a:xfrm rot="5400000">
            <a:off x="4799736" y="3204064"/>
            <a:ext cx="2741941" cy="759014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5DB104-4593-604F-A8B8-3E8CCA56B44D}"/>
              </a:ext>
            </a:extLst>
          </p:cNvPr>
          <p:cNvSpPr txBox="1"/>
          <p:nvPr/>
        </p:nvSpPr>
        <p:spPr>
          <a:xfrm>
            <a:off x="709566" y="5102621"/>
            <a:ext cx="39934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【</a:t>
            </a:r>
            <a:r>
              <a:rPr lang="ja-JP" altLang="en-US" sz="1400"/>
              <a:t>文部科学省の全国実態調査</a:t>
            </a:r>
            <a:r>
              <a:rPr lang="en-US" altLang="ja-JP" sz="1400" dirty="0"/>
              <a:t>】</a:t>
            </a:r>
          </a:p>
          <a:p>
            <a:endParaRPr lang="en-US" altLang="ja-JP" sz="1400" dirty="0"/>
          </a:p>
          <a:p>
            <a:r>
              <a:rPr lang="ja-JP" altLang="en-US" sz="1400"/>
              <a:t>・</a:t>
            </a:r>
            <a:r>
              <a:rPr lang="en-US" altLang="ja-JP" sz="1400" dirty="0"/>
              <a:t>2013</a:t>
            </a:r>
            <a:r>
              <a:rPr lang="ja-JP" altLang="en-US" sz="1400"/>
              <a:t>年食物アレルギーのある公立小中高校の</a:t>
            </a:r>
          </a:p>
          <a:p>
            <a:r>
              <a:rPr lang="ja-JP" altLang="en-US" sz="1400"/>
              <a:t>　児童生徒が全国で約</a:t>
            </a:r>
            <a:r>
              <a:rPr lang="en-US" altLang="ja-JP" sz="1400" dirty="0"/>
              <a:t>45</a:t>
            </a:r>
            <a:r>
              <a:rPr lang="ja-JP" altLang="en-US" sz="1400"/>
              <a:t>万４千人</a:t>
            </a:r>
          </a:p>
          <a:p>
            <a:r>
              <a:rPr lang="ja-JP" altLang="en-US" sz="1400"/>
              <a:t>・</a:t>
            </a:r>
            <a:r>
              <a:rPr lang="en-US" altLang="ja-JP" sz="1400" dirty="0"/>
              <a:t>2004</a:t>
            </a:r>
            <a:r>
              <a:rPr lang="ja-JP" altLang="en-US" sz="1400"/>
              <a:t>年の前回調査の約</a:t>
            </a:r>
            <a:r>
              <a:rPr lang="en-US" altLang="ja-JP" sz="1400" dirty="0"/>
              <a:t>33</a:t>
            </a:r>
            <a:r>
              <a:rPr lang="ja-JP" altLang="en-US" sz="1400"/>
              <a:t>万人に比べて</a:t>
            </a:r>
          </a:p>
          <a:p>
            <a:r>
              <a:rPr lang="ja-JP" altLang="en-US" sz="1400"/>
              <a:t>　約</a:t>
            </a:r>
            <a:r>
              <a:rPr lang="en-US" altLang="ja-JP" sz="1400" dirty="0"/>
              <a:t>12</a:t>
            </a:r>
            <a:r>
              <a:rPr lang="ja-JP" altLang="en-US" sz="1400"/>
              <a:t>万４千人増加</a:t>
            </a:r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99A04B25-5BB0-AA45-8E74-CF8CD2A676C5}"/>
              </a:ext>
            </a:extLst>
          </p:cNvPr>
          <p:cNvSpPr/>
          <p:nvPr/>
        </p:nvSpPr>
        <p:spPr>
          <a:xfrm>
            <a:off x="4975477" y="5102621"/>
            <a:ext cx="2322301" cy="1237262"/>
          </a:xfrm>
          <a:prstGeom prst="rightArrow">
            <a:avLst>
              <a:gd name="adj1" fmla="val 72008"/>
              <a:gd name="adj2" fmla="val 4587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【</a:t>
            </a:r>
            <a:r>
              <a:rPr kumimoji="1" lang="ja-JP" altLang="en-US" sz="1200">
                <a:solidFill>
                  <a:schemeClr val="tx1"/>
                </a:solidFill>
              </a:rPr>
              <a:t>お母さんの課題</a:t>
            </a:r>
            <a:r>
              <a:rPr kumimoji="1" lang="en-US" altLang="ja-JP" sz="1200" dirty="0">
                <a:solidFill>
                  <a:schemeClr val="tx1"/>
                </a:solidFill>
              </a:rPr>
              <a:t>】</a:t>
            </a:r>
            <a:br>
              <a:rPr kumimoji="1" lang="en-US" altLang="ja-JP" sz="1200" dirty="0">
                <a:solidFill>
                  <a:schemeClr val="tx1"/>
                </a:solidFill>
              </a:rPr>
            </a:br>
            <a:r>
              <a:rPr kumimoji="1" lang="ja-JP" altLang="en-US" sz="1200">
                <a:solidFill>
                  <a:schemeClr val="tx1"/>
                </a:solidFill>
              </a:rPr>
              <a:t>給食の献立に</a:t>
            </a:r>
            <a:r>
              <a:rPr kumimoji="1" lang="en-US" altLang="ja-JP" sz="1200" dirty="0">
                <a:solidFill>
                  <a:schemeClr val="tx1"/>
                </a:solidFill>
              </a:rPr>
              <a:t/>
            </a:r>
            <a:br>
              <a:rPr kumimoji="1" lang="en-US" altLang="ja-JP" sz="1200" dirty="0">
                <a:solidFill>
                  <a:schemeClr val="tx1"/>
                </a:solidFill>
              </a:rPr>
            </a:br>
            <a:r>
              <a:rPr kumimoji="1" lang="ja-JP" altLang="en-US" sz="1200">
                <a:solidFill>
                  <a:schemeClr val="tx1"/>
                </a:solidFill>
              </a:rPr>
              <a:t>アレルギーの原因が</a:t>
            </a:r>
            <a:r>
              <a:rPr kumimoji="1" lang="en-US" altLang="ja-JP" sz="1200" dirty="0">
                <a:solidFill>
                  <a:schemeClr val="tx1"/>
                </a:solidFill>
              </a:rPr>
              <a:t/>
            </a:r>
            <a:br>
              <a:rPr kumimoji="1" lang="en-US" altLang="ja-JP" sz="1200" dirty="0">
                <a:solidFill>
                  <a:schemeClr val="tx1"/>
                </a:solidFill>
              </a:rPr>
            </a:br>
            <a:r>
              <a:rPr kumimoji="1" lang="ja-JP" altLang="en-US" sz="1200">
                <a:solidFill>
                  <a:schemeClr val="tx1"/>
                </a:solidFill>
              </a:rPr>
              <a:t>入っているかわからない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D3CB429-AD64-0C4D-A5E5-D843C4D3A529}"/>
              </a:ext>
            </a:extLst>
          </p:cNvPr>
          <p:cNvSpPr txBox="1"/>
          <p:nvPr/>
        </p:nvSpPr>
        <p:spPr>
          <a:xfrm>
            <a:off x="7431000" y="5114496"/>
            <a:ext cx="359585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【</a:t>
            </a:r>
            <a:r>
              <a:rPr lang="ja-JP" altLang="en-US" sz="1400"/>
              <a:t>生駒市の</a:t>
            </a:r>
            <a:r>
              <a:rPr lang="en-US" altLang="ja-JP" sz="1400" dirty="0"/>
              <a:t>4919</a:t>
            </a:r>
            <a:r>
              <a:rPr lang="ja-JP" altLang="en-US" sz="1400"/>
              <a:t>アプリ</a:t>
            </a:r>
            <a:r>
              <a:rPr lang="en-US" altLang="ja-JP" sz="1400" dirty="0"/>
              <a:t>】</a:t>
            </a:r>
          </a:p>
          <a:p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給食の献立情報に、アレルギー源の情報を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オープンデータとして加えてもらい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アプリとして公開。</a:t>
            </a:r>
          </a:p>
        </p:txBody>
      </p:sp>
    </p:spTree>
    <p:extLst>
      <p:ext uri="{BB962C8B-B14F-4D97-AF65-F5344CB8AC3E}">
        <p14:creationId xmlns:p14="http://schemas.microsoft.com/office/powerpoint/2010/main" val="1569293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7AD6D-584A-4F43-A88A-4E74A2A31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課題解決はアプリだけか？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5F3BE9-8D47-8C45-BF18-789A32830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/>
              <a:t>オープンデータでアプリ</a:t>
            </a:r>
            <a:r>
              <a:rPr lang="ja-JP" altLang="en-US" sz="2800" dirty="0"/>
              <a:t>を作ることを目的としない。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すべきことは価値を出すこと。それが市民</a:t>
            </a:r>
            <a:r>
              <a:rPr lang="ja-JP" altLang="en-US" sz="2800"/>
              <a:t>との協働</a:t>
            </a:r>
            <a:r>
              <a:rPr lang="ja-JP" altLang="en-US" sz="2800" dirty="0"/>
              <a:t>につながる。</a:t>
            </a:r>
            <a:endParaRPr lang="en-US" altLang="ja-JP" sz="28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8E2D92-B727-7541-B3FD-F9725A16CF94}"/>
              </a:ext>
            </a:extLst>
          </p:cNvPr>
          <p:cNvSpPr/>
          <p:nvPr/>
        </p:nvSpPr>
        <p:spPr>
          <a:xfrm>
            <a:off x="1079500" y="3404254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課題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27BC3E-BD69-024F-9129-8F868B30C166}"/>
              </a:ext>
            </a:extLst>
          </p:cNvPr>
          <p:cNvSpPr/>
          <p:nvPr/>
        </p:nvSpPr>
        <p:spPr>
          <a:xfrm>
            <a:off x="6096000" y="2187151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アプリ</a:t>
            </a:r>
            <a:r>
              <a:rPr lang="en-US" altLang="ja-JP" sz="2000" dirty="0">
                <a:solidFill>
                  <a:schemeClr val="tx1"/>
                </a:solidFill>
              </a:rPr>
              <a:t/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作成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フローチャート: 磁気ディスク 5">
            <a:extLst>
              <a:ext uri="{FF2B5EF4-FFF2-40B4-BE49-F238E27FC236}">
                <a16:creationId xmlns:a16="http://schemas.microsoft.com/office/drawing/2014/main" id="{58DF2A68-5102-5F4B-B4F1-74749D954E71}"/>
              </a:ext>
            </a:extLst>
          </p:cNvPr>
          <p:cNvSpPr/>
          <p:nvPr/>
        </p:nvSpPr>
        <p:spPr>
          <a:xfrm>
            <a:off x="3721100" y="3309004"/>
            <a:ext cx="1346200" cy="1308100"/>
          </a:xfrm>
          <a:prstGeom prst="flowChartMagneticDisk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オープン</a:t>
            </a:r>
            <a:r>
              <a:rPr kumimoji="1" lang="en-US" altLang="ja-JP" sz="2000" dirty="0">
                <a:solidFill>
                  <a:schemeClr val="tx1"/>
                </a:solidFill>
              </a:rPr>
              <a:t/>
            </a:r>
            <a:br>
              <a:rPr kumimoji="1" lang="en-US" altLang="ja-JP" sz="2000" dirty="0">
                <a:solidFill>
                  <a:schemeClr val="tx1"/>
                </a:solidFill>
              </a:rPr>
            </a:br>
            <a:r>
              <a:rPr kumimoji="1" lang="ja-JP" altLang="en-US" sz="2000" dirty="0">
                <a:solidFill>
                  <a:schemeClr val="tx1"/>
                </a:solidFill>
              </a:rPr>
              <a:t>データ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A319E2C-22CC-ED4F-A48E-D22135109112}"/>
              </a:ext>
            </a:extLst>
          </p:cNvPr>
          <p:cNvSpPr/>
          <p:nvPr/>
        </p:nvSpPr>
        <p:spPr>
          <a:xfrm>
            <a:off x="6096000" y="3404254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データ</a:t>
            </a:r>
            <a:r>
              <a:rPr lang="en-US" altLang="ja-JP" sz="2000" dirty="0">
                <a:solidFill>
                  <a:schemeClr val="tx1"/>
                </a:solidFill>
              </a:rPr>
              <a:t/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作成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871B8C1-A36D-6A4C-9846-0036BA6407A1}"/>
              </a:ext>
            </a:extLst>
          </p:cNvPr>
          <p:cNvSpPr/>
          <p:nvPr/>
        </p:nvSpPr>
        <p:spPr>
          <a:xfrm>
            <a:off x="6096000" y="4621357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既存</a:t>
            </a:r>
            <a:r>
              <a:rPr lang="ja-JP" altLang="en-US" sz="2000">
                <a:solidFill>
                  <a:schemeClr val="tx1"/>
                </a:solidFill>
              </a:rPr>
              <a:t>サービスを活用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34E57A7-AEBE-2146-94CE-EF55F3D4D05E}"/>
              </a:ext>
            </a:extLst>
          </p:cNvPr>
          <p:cNvSpPr/>
          <p:nvPr/>
        </p:nvSpPr>
        <p:spPr>
          <a:xfrm>
            <a:off x="9105898" y="2198711"/>
            <a:ext cx="1574800" cy="35235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課題</a:t>
            </a:r>
            <a:r>
              <a:rPr lang="en-US" altLang="ja-JP" sz="2400" dirty="0">
                <a:solidFill>
                  <a:schemeClr val="tx1"/>
                </a:solidFill>
              </a:rPr>
              <a:t/>
            </a:r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ja-JP" altLang="en-US" sz="2400" dirty="0">
                <a:solidFill>
                  <a:schemeClr val="tx1"/>
                </a:solidFill>
              </a:rPr>
              <a:t>解決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/>
            </a:r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ja-JP" altLang="en-US" sz="2400" dirty="0">
                <a:solidFill>
                  <a:schemeClr val="tx1"/>
                </a:solidFill>
              </a:rPr>
              <a:t>↓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価値</a:t>
            </a:r>
          </a:p>
        </p:txBody>
      </p:sp>
      <p:sp>
        <p:nvSpPr>
          <p:cNvPr id="10" name="加算記号 9">
            <a:extLst>
              <a:ext uri="{FF2B5EF4-FFF2-40B4-BE49-F238E27FC236}">
                <a16:creationId xmlns:a16="http://schemas.microsoft.com/office/drawing/2014/main" id="{F90BBA50-0F9E-3647-B416-7AA2FBA9EBEC}"/>
              </a:ext>
            </a:extLst>
          </p:cNvPr>
          <p:cNvSpPr/>
          <p:nvPr/>
        </p:nvSpPr>
        <p:spPr>
          <a:xfrm>
            <a:off x="5156200" y="3607454"/>
            <a:ext cx="762000" cy="7112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三角形 10">
            <a:extLst>
              <a:ext uri="{FF2B5EF4-FFF2-40B4-BE49-F238E27FC236}">
                <a16:creationId xmlns:a16="http://schemas.microsoft.com/office/drawing/2014/main" id="{7ED63E7C-45DF-1943-A123-67085E897DD0}"/>
              </a:ext>
            </a:extLst>
          </p:cNvPr>
          <p:cNvSpPr/>
          <p:nvPr/>
        </p:nvSpPr>
        <p:spPr>
          <a:xfrm rot="5400000">
            <a:off x="7562849" y="3730883"/>
            <a:ext cx="1651000" cy="421481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三角形 11">
            <a:extLst>
              <a:ext uri="{FF2B5EF4-FFF2-40B4-BE49-F238E27FC236}">
                <a16:creationId xmlns:a16="http://schemas.microsoft.com/office/drawing/2014/main" id="{5EA732CB-6BC6-C94E-90A2-2393BE2380F1}"/>
              </a:ext>
            </a:extLst>
          </p:cNvPr>
          <p:cNvSpPr/>
          <p:nvPr/>
        </p:nvSpPr>
        <p:spPr>
          <a:xfrm rot="5400000">
            <a:off x="2406649" y="3718184"/>
            <a:ext cx="1651000" cy="421481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25A9A32-0670-2149-AB99-FAFF48FB22A5}"/>
              </a:ext>
            </a:extLst>
          </p:cNvPr>
          <p:cNvSpPr/>
          <p:nvPr/>
        </p:nvSpPr>
        <p:spPr>
          <a:xfrm>
            <a:off x="973156" y="5797277"/>
            <a:ext cx="10245687" cy="9805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</a:rPr>
              <a:t>課題を一緒に考えられる市民を増やし</a:t>
            </a:r>
            <a:r>
              <a:rPr lang="en-US" altLang="ja-JP" sz="2800" dirty="0">
                <a:solidFill>
                  <a:schemeClr val="tx1"/>
                </a:solidFill>
              </a:rPr>
              <a:t/>
            </a:r>
            <a:br>
              <a:rPr lang="en-US" altLang="ja-JP" sz="2800" dirty="0">
                <a:solidFill>
                  <a:schemeClr val="tx1"/>
                </a:solidFill>
              </a:rPr>
            </a:br>
            <a:r>
              <a:rPr lang="ja-JP" altLang="en-US" sz="2800">
                <a:solidFill>
                  <a:schemeClr val="tx1"/>
                </a:solidFill>
              </a:rPr>
              <a:t>一緒に情報の活用方法を考える</a:t>
            </a:r>
            <a:endParaRPr kumimoji="1" lang="ja-JP" alt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143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762D49-E433-CB48-9CE7-59B3DF723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先進自治体との大きな違い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5F790D-973F-214E-9A38-8B5240366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/>
              <a:t>先進自治体は、取り組みが早い点もありますが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「市民」「大学」「企業」と一緒になって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kumimoji="1" lang="ja-JP" altLang="en-US" sz="2800"/>
              <a:t>どんな情報が必要なのか、どんな課題があるのか。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そういうところも重視しています。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kumimoji="1" lang="ja-JP" altLang="en-US" sz="2800"/>
              <a:t>オープンデータの問い合わせが来ない。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そんな風に考えていませんか？オープンデータという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単語を知っている人は、もともとそういうことに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興味のある人だけです。一般市民は知らないのです。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そこにしっかりとアプローチすることが必要です。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070F17B-33CD-0543-B3A0-C224FBBCE9A9}"/>
              </a:ext>
            </a:extLst>
          </p:cNvPr>
          <p:cNvSpPr/>
          <p:nvPr/>
        </p:nvSpPr>
        <p:spPr>
          <a:xfrm>
            <a:off x="973156" y="5797277"/>
            <a:ext cx="10245687" cy="9805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</a:rPr>
              <a:t>事例以前の問題として、市民協働の取り組みがなければ</a:t>
            </a:r>
            <a:r>
              <a:rPr lang="en-US" altLang="ja-JP" sz="2800" dirty="0">
                <a:solidFill>
                  <a:schemeClr val="tx1"/>
                </a:solidFill>
              </a:rPr>
              <a:t/>
            </a:r>
            <a:br>
              <a:rPr lang="en-US" altLang="ja-JP" sz="2800" dirty="0">
                <a:solidFill>
                  <a:schemeClr val="tx1"/>
                </a:solidFill>
              </a:rPr>
            </a:br>
            <a:r>
              <a:rPr lang="ja-JP" altLang="en-US" sz="2800">
                <a:solidFill>
                  <a:schemeClr val="tx1"/>
                </a:solidFill>
              </a:rPr>
              <a:t>アプリの形だけ真似ても利活用は進まない。</a:t>
            </a:r>
            <a:endParaRPr kumimoji="1" lang="ja-JP" alt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81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市民のやりたいものと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altLang="en-US" sz="4800"/>
              <a:t>自治体のやるべきときが一致した時</a:t>
            </a:r>
          </a:p>
          <a:p>
            <a:endParaRPr lang="en-US" altLang="ja-JP" sz="4800" dirty="0"/>
          </a:p>
          <a:p>
            <a:pPr marL="0" indent="0" algn="ctr">
              <a:buNone/>
            </a:pPr>
            <a:r>
              <a:rPr lang="ja-JP" altLang="en-US" sz="4800"/>
              <a:t>そこにオープンガバナンスと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altLang="en-US" sz="4800"/>
              <a:t>データ利活用社会が生まれる</a:t>
            </a:r>
          </a:p>
        </p:txBody>
      </p:sp>
    </p:spTree>
    <p:extLst>
      <p:ext uri="{BB962C8B-B14F-4D97-AF65-F5344CB8AC3E}">
        <p14:creationId xmlns:p14="http://schemas.microsoft.com/office/powerpoint/2010/main" val="3733746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C72BD-A792-5C4A-976B-9482ED56B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Icebreaker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A786A1-FA77-D54A-9C93-77844A538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オープンデータは「公民連携」にも繋がります！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さて、みなさん。この中で市民としてハッカソンや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オープンデータの活動、普及啓発をしたことが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ある方は手をあげてください！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2617440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では、もう一つ見方を変えてみよう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2728316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2B146-1C03-3444-BC62-BAB061F7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altLang="ja-JP" dirty="0"/>
              <a:t>Web</a:t>
            </a:r>
            <a:r>
              <a:rPr lang="ja-JP" altLang="en-US"/>
              <a:t>上に公開してたってダメ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1B5867-5E32-6342-9178-AAF1AFDCA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5400"/>
              <a:t>皆さん、スマフォで自分の</a:t>
            </a:r>
            <a:r>
              <a:rPr lang="en-US" altLang="ja-JP" sz="5400" dirty="0"/>
              <a:t/>
            </a:r>
            <a:br>
              <a:rPr lang="en-US" altLang="ja-JP" sz="5400" dirty="0"/>
            </a:br>
            <a:r>
              <a:rPr lang="ja-JP" altLang="en-US" sz="5400"/>
              <a:t>自治体のページみてください。</a:t>
            </a:r>
            <a:endParaRPr kumimoji="1" lang="ja-JP" altLang="en-US" sz="5400"/>
          </a:p>
        </p:txBody>
      </p:sp>
    </p:spTree>
    <p:extLst>
      <p:ext uri="{BB962C8B-B14F-4D97-AF65-F5344CB8AC3E}">
        <p14:creationId xmlns:p14="http://schemas.microsoft.com/office/powerpoint/2010/main" val="3878134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B2E49A-9C02-5F4C-A000-C3910CEBB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こんなこと書いてない？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E87297-2BE2-824B-88D6-47EDA7CE8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altLang="ja-JP" sz="3200" dirty="0"/>
              <a:t>2017 Copyright </a:t>
            </a:r>
            <a:r>
              <a:rPr lang="en" altLang="ja-JP" sz="3200" dirty="0" err="1"/>
              <a:t>xxxx</a:t>
            </a:r>
            <a:r>
              <a:rPr lang="en" altLang="ja-JP" sz="3200" dirty="0"/>
              <a:t> </a:t>
            </a:r>
            <a:r>
              <a:rPr lang="en" altLang="ja-JP" sz="3200" dirty="0" err="1"/>
              <a:t>City,All</a:t>
            </a:r>
            <a:r>
              <a:rPr lang="en" altLang="ja-JP" sz="3200" dirty="0"/>
              <a:t> Rights Reserved</a:t>
            </a:r>
          </a:p>
          <a:p>
            <a:endParaRPr lang="en" altLang="ja-JP" sz="3200" dirty="0"/>
          </a:p>
          <a:p>
            <a:r>
              <a:rPr lang="ja-JP" altLang="en-US" sz="3200"/>
              <a:t>こんなのが書いてあります。</a:t>
            </a:r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ja-JP" altLang="en-US" sz="3200"/>
              <a:t>つまり、ここのサイトにあるものは全部</a:t>
            </a:r>
            <a:r>
              <a:rPr lang="en-US" altLang="ja-JP" sz="3200" dirty="0"/>
              <a:t>xxx</a:t>
            </a:r>
            <a:r>
              <a:rPr lang="ja-JP" altLang="en-US" sz="3200"/>
              <a:t>に著作権が</a:t>
            </a:r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ja-JP" altLang="en-US" sz="3200"/>
              <a:t>ありますよって書いてあるのです。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/>
              <a:t>そうすると、勝手に商業的利用はできないですよね。</a:t>
            </a:r>
            <a:endParaRPr lang="en-US" altLang="ja-JP" sz="3200" dirty="0"/>
          </a:p>
          <a:p>
            <a:pPr lvl="1"/>
            <a:r>
              <a:rPr lang="ja-JP" altLang="en-US" sz="2800"/>
              <a:t>たぶん聞けば、</a:t>
            </a:r>
            <a:r>
              <a:rPr lang="en-US" altLang="ja-JP" sz="2800" dirty="0"/>
              <a:t>OK</a:t>
            </a:r>
            <a:r>
              <a:rPr lang="ja-JP" altLang="en-US" sz="2800"/>
              <a:t>と言われるが確認をするのは面倒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357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D7D318-009E-9646-9BE1-D9BB5554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じゃあ、次にこれ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BFB027-6200-E249-894F-D206E9A0F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/>
              <a:t>もし、</a:t>
            </a:r>
            <a:r>
              <a:rPr kumimoji="1" lang="en-US" altLang="ja-JP" dirty="0"/>
              <a:t>Copyright</a:t>
            </a:r>
            <a:r>
              <a:rPr kumimoji="1" lang="ja-JP" altLang="en-US"/>
              <a:t>外せばいいかというとそうではない。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皆さん、お隣の街の「</a:t>
            </a:r>
            <a:r>
              <a:rPr lang="en-US" altLang="ja-JP" dirty="0"/>
              <a:t>xx</a:t>
            </a:r>
            <a:r>
              <a:rPr lang="ja-JP" altLang="en-US"/>
              <a:t>申請書」とかどこにおいてあるか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すぐに調べられますか？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/>
              <a:t>実は、一覧性というのも大事。そのページを見ればオープンデータが分かること（プラットフォームでなくても良い）、特に無いことを証明できることが大事。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en-US" altLang="ja-JP" dirty="0"/>
              <a:t>OECD</a:t>
            </a:r>
            <a:r>
              <a:rPr lang="ja-JP" altLang="en-US"/>
              <a:t>におけるオープンデータに当たり留意すべき原則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「①発見可能性」→ 発見できなきゃオープンデータじゃない。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77851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0D936-4207-B045-A511-3DC35FD19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データの準備だって固く考えなくていい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AAFFA0-D3D2-7842-850C-BAEC880F5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8"/>
            <a:ext cx="10515600" cy="5752531"/>
          </a:xfrm>
        </p:spPr>
        <p:txBody>
          <a:bodyPr>
            <a:normAutofit fontScale="77500" lnSpcReduction="20000"/>
          </a:bodyPr>
          <a:lstStyle/>
          <a:p>
            <a:r>
              <a:rPr kumimoji="1" lang="ja-JP" altLang="en-US"/>
              <a:t>その観光データ（推奨データセット）って、なんで必要なん？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→ 国内旅行とか、</a:t>
            </a:r>
            <a:r>
              <a:rPr lang="ja-JP" altLang="en-US"/>
              <a:t>地域の名物紹介するときやなぁ。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/>
              <a:t>国内旅行や地域の名物紹介</a:t>
            </a:r>
            <a:r>
              <a:rPr kumimoji="1" lang="ja-JP" altLang="en-US"/>
              <a:t>やるとき、どんな風に使ってんねん？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lang="ja-JP" altLang="en-US"/>
              <a:t>→ スマフォを使って調べてるなぁ。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/>
              <a:t>じゃあ、スマフォ使うとき、何の情報がないと使えへんの？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緯度経度や電話番号や、名称やなぁ。これないと調べられへんわ。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それが、データ集めに必要なやつや。誰がもっとんの？出せる？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あー、名称は</a:t>
            </a:r>
            <a:r>
              <a:rPr lang="en-US" altLang="ja-JP" dirty="0"/>
              <a:t>HP</a:t>
            </a:r>
            <a:r>
              <a:rPr lang="ja-JP" altLang="en-US"/>
              <a:t>にあるけど、緯度経度や電話番号は紙でしかないなー。</a:t>
            </a: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/>
          </a:p>
          <a:p>
            <a:r>
              <a:rPr lang="ja-JP" altLang="en-US"/>
              <a:t>そんなら、それ課題やね。作る前に、デジタル化せな。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わかったわー、次回までに準備するわー。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855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66E22B-66A5-7D4A-92F3-B9D9638D4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データの準備だって固く考えなくていい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F4ED0B-3467-EE40-9C91-E79A5068F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ja-JP" altLang="en-US"/>
              <a:t>データ持って来たー？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あかん、緯度経度はデジタル化できへんかった・・・。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じゃあ、それは</a:t>
            </a:r>
            <a:r>
              <a:rPr lang="ja-JP" altLang="en-US"/>
              <a:t>次回のバージョンアップ</a:t>
            </a:r>
            <a:r>
              <a:rPr kumimoji="1" lang="ja-JP" altLang="en-US"/>
              <a:t>やね。</a:t>
            </a:r>
            <a:r>
              <a:rPr lang="ja-JP" altLang="en-US"/>
              <a:t>まずは、あるデータでオープンデータやろか。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足りなくてもええのん？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ひょっとしたら、無くても使えるとこあるかもしれんやん。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そっか、はよ公開終わらせて、バージョンアップの準備やね！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せや。その計画、ちゃんと立てにゃあかんで。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まかしとき。</a:t>
            </a:r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3E75BE8-69E5-6D4C-80CD-F70A86A5636E}"/>
              </a:ext>
            </a:extLst>
          </p:cNvPr>
          <p:cNvSpPr/>
          <p:nvPr/>
        </p:nvSpPr>
        <p:spPr>
          <a:xfrm>
            <a:off x="973156" y="6176963"/>
            <a:ext cx="10245687" cy="6008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全てを対応せずとも、できるところからやればいい。</a:t>
            </a:r>
          </a:p>
        </p:txBody>
      </p:sp>
    </p:spTree>
    <p:extLst>
      <p:ext uri="{BB962C8B-B14F-4D97-AF65-F5344CB8AC3E}">
        <p14:creationId xmlns:p14="http://schemas.microsoft.com/office/powerpoint/2010/main" val="2173264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そろそろ具体例出します</a:t>
            </a:r>
            <a:endParaRPr lang="en-US" altLang="ja-JP" sz="4800" dirty="0"/>
          </a:p>
          <a:p>
            <a:pPr marL="0" indent="0" algn="ctr">
              <a:buNone/>
            </a:pP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altLang="en-US" sz="4800"/>
              <a:t>静岡県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en-US" altLang="ja-JP" sz="4800" dirty="0"/>
              <a:t>&amp;</a:t>
            </a:r>
            <a:br>
              <a:rPr lang="en-US" altLang="ja-JP" sz="4800" dirty="0"/>
            </a:br>
            <a:r>
              <a:rPr lang="ja-JP" altLang="en-US" sz="4800"/>
              <a:t>私が勝手に遊びにいってるとこ</a:t>
            </a:r>
          </a:p>
        </p:txBody>
      </p:sp>
    </p:spTree>
    <p:extLst>
      <p:ext uri="{BB962C8B-B14F-4D97-AF65-F5344CB8AC3E}">
        <p14:creationId xmlns:p14="http://schemas.microsoft.com/office/powerpoint/2010/main" val="21288346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C07C4B-0537-B140-8E63-FC02C7D6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オープンデータ研修 </a:t>
            </a:r>
            <a:r>
              <a:rPr lang="en-US" altLang="ja-JP" dirty="0"/>
              <a:t>&amp; </a:t>
            </a:r>
            <a:r>
              <a:rPr lang="ja-JP" altLang="en-US"/>
              <a:t>データ利活用研修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58B308-3832-1948-B305-1AD9655B5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/>
              <a:t>自分たちだけでできないところには、誰から言われたわけでもなく、勝手に訪問する。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静岡県内でも、沼津市、裾野市、三島市、伊東市、熱海市、清水町、長泉町、掛川市、袋井市、森町、御前崎市、菊川市、富士市、富士宮市、伊豆市、伊豆の国市、下田市、河津町、東伊豆町、西伊豆町、松崎町、南伊豆町、御殿場市、函南市、藤枝市、島田市、焼津市、浜松市、牧之原市などなど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/>
              <a:t>伊東市で最初にオープンデータを公開した際は、担当者の隣の席で、アップロードボタンを押すためだけに行く。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A356D84-A1C7-494D-851C-AA733E248868}"/>
              </a:ext>
            </a:extLst>
          </p:cNvPr>
          <p:cNvSpPr/>
          <p:nvPr/>
        </p:nvSpPr>
        <p:spPr>
          <a:xfrm>
            <a:off x="973156" y="6176963"/>
            <a:ext cx="10245687" cy="6008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なぜなら、地域全体で行うものだから横でも繋ぐ</a:t>
            </a:r>
          </a:p>
        </p:txBody>
      </p:sp>
    </p:spTree>
    <p:extLst>
      <p:ext uri="{BB962C8B-B14F-4D97-AF65-F5344CB8AC3E}">
        <p14:creationId xmlns:p14="http://schemas.microsoft.com/office/powerpoint/2010/main" val="2435975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57B28-4640-894E-9A34-A5FA509F5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天は自らを助くる者を助く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3CC4FE-9E7E-2C4C-A9C0-81DA557B2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自治体の自主研究会にも呼ばれる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7</a:t>
            </a:r>
            <a:r>
              <a:rPr kumimoji="1" lang="ja-JP" altLang="en-US"/>
              <a:t>月には「データ利活用</a:t>
            </a:r>
            <a:r>
              <a:rPr lang="en-US" altLang="ja-JP" dirty="0"/>
              <a:t>×</a:t>
            </a:r>
            <a:r>
              <a:rPr lang="ja-JP" altLang="en-US"/>
              <a:t>デザイン思考」というテーマで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三島市を中心とした若手職員が企画して、静岡東部の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自治体が横軸で繋がるイベントを実施します。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実施済み</a:t>
            </a:r>
            <a:endParaRPr lang="en-US" altLang="ja-JP" dirty="0"/>
          </a:p>
          <a:p>
            <a:pPr lvl="1"/>
            <a:r>
              <a:rPr lang="ja-JP" altLang="en-US"/>
              <a:t>来年度の総合計画策定にも活かすため、総合計画の関係者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60</a:t>
            </a:r>
            <a:r>
              <a:rPr lang="ja-JP" altLang="en-US"/>
              <a:t>名ほどにもデータ利活用の手ほどきをする。</a:t>
            </a:r>
            <a:endParaRPr lang="en-US" altLang="ja-JP" dirty="0"/>
          </a:p>
          <a:p>
            <a:pPr marL="185737" indent="0">
              <a:buNone/>
            </a:pPr>
            <a:endParaRPr lang="en-US" altLang="ja-JP" dirty="0"/>
          </a:p>
          <a:p>
            <a:r>
              <a:rPr lang="ja-JP" altLang="en-US"/>
              <a:t>アンフォーマルな組織の付き合いも、仲間づくりに必要。</a:t>
            </a:r>
            <a:endParaRPr lang="en-US" altLang="ja-JP" dirty="0"/>
          </a:p>
          <a:p>
            <a:pPr lvl="1"/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9510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例えば、どんな結果がでたのか</a:t>
            </a:r>
          </a:p>
        </p:txBody>
      </p:sp>
    </p:spTree>
    <p:extLst>
      <p:ext uri="{BB962C8B-B14F-4D97-AF65-F5344CB8AC3E}">
        <p14:creationId xmlns:p14="http://schemas.microsoft.com/office/powerpoint/2010/main" val="258349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90F0A-7DDB-A947-987A-3A3404269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B09856-6BF5-664B-972B-BF0363366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広めるためには、「知識」とともに「活動」も必要です！</a:t>
            </a:r>
          </a:p>
        </p:txBody>
      </p:sp>
    </p:spTree>
    <p:extLst>
      <p:ext uri="{BB962C8B-B14F-4D97-AF65-F5344CB8AC3E}">
        <p14:creationId xmlns:p14="http://schemas.microsoft.com/office/powerpoint/2010/main" val="10165862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オープンデータで既存サービス活用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44606"/>
            <a:ext cx="11109435" cy="5587431"/>
          </a:xfrm>
        </p:spPr>
        <p:txBody>
          <a:bodyPr>
            <a:normAutofit fontScale="85000" lnSpcReduction="10000"/>
          </a:bodyPr>
          <a:lstStyle/>
          <a:p>
            <a:r>
              <a:rPr lang="ja-JP" altLang="en-US"/>
              <a:t>民間サービスもそのまま利用できるものもある。</a:t>
            </a:r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pPr lvl="1"/>
            <a:r>
              <a:rPr lang="ja-JP" altLang="en-US"/>
              <a:t>一般的な仕組みに搭載し、データ利活用や行政サービスの向上が可能</a:t>
            </a:r>
            <a:endParaRPr lang="en-US" altLang="ja-JP" dirty="0"/>
          </a:p>
          <a:p>
            <a:pPr lvl="1"/>
            <a:r>
              <a:rPr lang="ja-JP" altLang="en-US"/>
              <a:t>裾野市がコミュニティバス「すそのーる」を</a:t>
            </a:r>
            <a:r>
              <a:rPr lang="en-US" altLang="ja-JP" dirty="0"/>
              <a:t>GTFS</a:t>
            </a:r>
            <a:r>
              <a:rPr lang="ja-JP" altLang="en-US"/>
              <a:t>化、現在ヴァル研究所で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データ掲載。同様に菊川市のバス情報も</a:t>
            </a:r>
            <a:r>
              <a:rPr lang="en-US" altLang="ja-JP" dirty="0"/>
              <a:t>GTFS</a:t>
            </a:r>
            <a:r>
              <a:rPr lang="ja-JP" altLang="en-US"/>
              <a:t>化し利用されている。</a:t>
            </a:r>
            <a:endParaRPr kumimoji="1"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8644726" y="1957052"/>
            <a:ext cx="3004457" cy="830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住民の利便性の向上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644723" y="2884481"/>
            <a:ext cx="3004457" cy="830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自治体内の</a:t>
            </a:r>
            <a:r>
              <a:rPr lang="en-US" altLang="ja-JP" sz="2000" dirty="0">
                <a:solidFill>
                  <a:schemeClr val="tx1"/>
                </a:solidFill>
              </a:rPr>
              <a:t/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モチベーション向上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644724" y="3789407"/>
            <a:ext cx="3004457" cy="830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企業のオープンデータ</a:t>
            </a:r>
            <a:r>
              <a:rPr lang="en-US" altLang="ja-JP" sz="2000" dirty="0">
                <a:solidFill>
                  <a:schemeClr val="tx1"/>
                </a:solidFill>
              </a:rPr>
              <a:t/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利活用のさらなる推進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59759" y="1838085"/>
            <a:ext cx="2211859" cy="17327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既に利用されて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いる一般サービス</a:t>
            </a:r>
          </a:p>
        </p:txBody>
      </p:sp>
      <p:sp>
        <p:nvSpPr>
          <p:cNvPr id="8" name="フローチャート: 磁気ディスク 7"/>
          <p:cNvSpPr/>
          <p:nvPr/>
        </p:nvSpPr>
        <p:spPr>
          <a:xfrm>
            <a:off x="838200" y="1935242"/>
            <a:ext cx="1482811" cy="155695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オープンデータ</a:t>
            </a:r>
          </a:p>
        </p:txBody>
      </p:sp>
      <p:cxnSp>
        <p:nvCxnSpPr>
          <p:cNvPr id="10" name="直線矢印コネクタ 9"/>
          <p:cNvCxnSpPr>
            <a:stCxn id="8" idx="4"/>
            <a:endCxn id="7" idx="1"/>
          </p:cNvCxnSpPr>
          <p:nvPr/>
        </p:nvCxnSpPr>
        <p:spPr>
          <a:xfrm flipV="1">
            <a:off x="2321011" y="2704440"/>
            <a:ext cx="2138748" cy="927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cxnSpLocks/>
            <a:stCxn id="7" idx="3"/>
            <a:endCxn id="4" idx="1"/>
          </p:cNvCxnSpPr>
          <p:nvPr/>
        </p:nvCxnSpPr>
        <p:spPr>
          <a:xfrm flipV="1">
            <a:off x="6671618" y="2372376"/>
            <a:ext cx="1973108" cy="3320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cxnSpLocks/>
            <a:stCxn id="7" idx="3"/>
            <a:endCxn id="5" idx="1"/>
          </p:cNvCxnSpPr>
          <p:nvPr/>
        </p:nvCxnSpPr>
        <p:spPr>
          <a:xfrm>
            <a:off x="6671618" y="2704440"/>
            <a:ext cx="1973105" cy="59536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cxnSpLocks/>
            <a:stCxn id="7" idx="3"/>
            <a:endCxn id="6" idx="1"/>
          </p:cNvCxnSpPr>
          <p:nvPr/>
        </p:nvCxnSpPr>
        <p:spPr>
          <a:xfrm>
            <a:off x="6671618" y="2704440"/>
            <a:ext cx="1973106" cy="150029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318919" y="3738322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例えば、 「公共交通データ」バスのデータを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" altLang="ja-JP" sz="1600" dirty="0"/>
              <a:t>GTFS</a:t>
            </a:r>
            <a:r>
              <a:rPr lang="ja-JP" altLang="en-US" sz="1600"/>
              <a:t>化することで、</a:t>
            </a:r>
            <a:r>
              <a:rPr lang="en" altLang="ja-JP" sz="1600" dirty="0" err="1"/>
              <a:t>GoogleMap</a:t>
            </a:r>
            <a:r>
              <a:rPr lang="ja-JP" altLang="en-US" sz="1600"/>
              <a:t>の検索や、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ヴァル研究所に依頼をかけて駅すぱーと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（</a:t>
            </a:r>
            <a:r>
              <a:rPr lang="en" altLang="ja-JP" sz="1600" dirty="0"/>
              <a:t>Yahoo!</a:t>
            </a:r>
            <a:r>
              <a:rPr lang="ja-JP" altLang="en-US" sz="1600"/>
              <a:t>検索も）に対応することができる。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現在、各地でコミュニティバス、バス事業者の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路線の</a:t>
            </a:r>
            <a:r>
              <a:rPr lang="en" altLang="ja-JP" sz="1600" dirty="0"/>
              <a:t>GTFS</a:t>
            </a:r>
            <a:r>
              <a:rPr lang="ja-JP" altLang="en-US" sz="1600"/>
              <a:t>化が進んでいる。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53573" y="3880919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/>
              <a:t>必要があれば、使える形式に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 dirty="0"/>
              <a:t>自治体と住民で一緒にデータ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 dirty="0"/>
              <a:t>整備する。</a:t>
            </a:r>
            <a:endParaRPr kumimoji="1" lang="ja-JP" altLang="en-US" sz="1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998620-8B3F-C542-A6F5-F596D24BE512}"/>
              </a:ext>
            </a:extLst>
          </p:cNvPr>
          <p:cNvSpPr txBox="1"/>
          <p:nvPr/>
        </p:nvSpPr>
        <p:spPr>
          <a:xfrm>
            <a:off x="8810366" y="1556942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</a:rPr>
              <a:t>誰もが受益者となる！</a:t>
            </a:r>
          </a:p>
        </p:txBody>
      </p:sp>
    </p:spTree>
    <p:extLst>
      <p:ext uri="{BB962C8B-B14F-4D97-AF65-F5344CB8AC3E}">
        <p14:creationId xmlns:p14="http://schemas.microsoft.com/office/powerpoint/2010/main" val="3553136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窓口業務に時間がかかる課題について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ja-JP" altLang="en-US"/>
              <a:t>データアカデミーの実践編で、いくつかの施策があがった。</a:t>
            </a:r>
            <a:endParaRPr kumimoji="1" lang="en-US" altLang="ja-JP" dirty="0"/>
          </a:p>
          <a:p>
            <a:pPr lvl="1"/>
            <a:r>
              <a:rPr lang="ja-JP" altLang="en-US"/>
              <a:t>たとえば、混雑予想スケジュールを出すなどの見える化</a:t>
            </a:r>
            <a:endParaRPr lang="en-US" altLang="ja-JP" dirty="0"/>
          </a:p>
          <a:p>
            <a:pPr lvl="1"/>
            <a:r>
              <a:rPr lang="ja-JP" altLang="en-US"/>
              <a:t>コンビニでの住民票取得への誘導や周知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r>
              <a:rPr lang="ja-JP" altLang="en-US"/>
              <a:t>ただ、やってみないと効果がわからないケースもあった。</a:t>
            </a:r>
            <a:endParaRPr lang="en-US" altLang="ja-JP" dirty="0"/>
          </a:p>
          <a:p>
            <a:pPr lvl="1"/>
            <a:r>
              <a:rPr kumimoji="1" lang="en-US" altLang="ja-JP" dirty="0"/>
              <a:t>Bot</a:t>
            </a:r>
            <a:r>
              <a:rPr kumimoji="1" lang="ja-JP" altLang="en-US"/>
              <a:t>やスマートスピーカーでの、問い合わせ対応</a:t>
            </a:r>
            <a:endParaRPr lang="en-US" altLang="ja-JP" dirty="0"/>
          </a:p>
          <a:p>
            <a:pPr lvl="1"/>
            <a:r>
              <a:rPr kumimoji="1" lang="en-US" altLang="ja-JP" dirty="0"/>
              <a:t>LINE Bot</a:t>
            </a:r>
            <a:r>
              <a:rPr kumimoji="1" lang="ja-JP" altLang="en-US"/>
              <a:t>を使えば、若い世代が事前に確認できるのでは</a:t>
            </a:r>
            <a:endParaRPr kumimoji="1" lang="en-US" altLang="ja-JP" dirty="0"/>
          </a:p>
          <a:p>
            <a:pPr lvl="1"/>
            <a:r>
              <a:rPr lang="ja-JP" altLang="en-US"/>
              <a:t>スマートスピーカーを、入り口の案内に使えば、高齢者への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応答が減るのでは</a:t>
            </a:r>
            <a:endParaRPr lang="en-US" altLang="ja-JP" dirty="0"/>
          </a:p>
          <a:p>
            <a:pPr lvl="1"/>
            <a:r>
              <a:rPr lang="ja-JP" altLang="en-US"/>
              <a:t>しかし、回答率ってどうのぐらいだろうか？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であれば・・・オープンデータを使って試してみよう。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デザイン思考やで、まず作って試して、評価してなおす。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/>
              <a:t>　　ランダム化比較試験をして、効果の出るところを早く判断する。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CF44075-C8CF-E14F-844D-DF1D0F50A9FD}"/>
              </a:ext>
            </a:extLst>
          </p:cNvPr>
          <p:cNvSpPr/>
          <p:nvPr/>
        </p:nvSpPr>
        <p:spPr>
          <a:xfrm>
            <a:off x="9731022" y="101600"/>
            <a:ext cx="2302934" cy="853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静岡県裾野市と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 </a:t>
            </a:r>
            <a:r>
              <a:rPr kumimoji="1" lang="en-US" altLang="ja-JP" dirty="0" err="1"/>
              <a:t>CfJ</a:t>
            </a:r>
            <a:r>
              <a:rPr lang="ja-JP" altLang="en-US"/>
              <a:t>の協業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0795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F59726-3D36-544F-804B-11945D5E3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集めるデータは３つ！公民連携で集める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C6D86A3-B6F4-F147-8B2E-6A6B7B2514B8}"/>
              </a:ext>
            </a:extLst>
          </p:cNvPr>
          <p:cNvSpPr/>
          <p:nvPr/>
        </p:nvSpPr>
        <p:spPr>
          <a:xfrm>
            <a:off x="1571626" y="1271588"/>
            <a:ext cx="2371725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市の</a:t>
            </a:r>
            <a:r>
              <a:rPr lang="en-US" altLang="ja-JP" dirty="0">
                <a:solidFill>
                  <a:schemeClr val="tx1"/>
                </a:solidFill>
              </a:rPr>
              <a:t>HP</a:t>
            </a:r>
            <a:r>
              <a:rPr lang="ja-JP" altLang="en-US">
                <a:solidFill>
                  <a:schemeClr val="tx1"/>
                </a:solidFill>
              </a:rPr>
              <a:t>にある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よくある質問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rgbClr val="FF0000"/>
                </a:solidFill>
              </a:rPr>
              <a:t>（オープンデータ）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1D59CBE-C0CB-844F-8A5E-081FCA623F2B}"/>
              </a:ext>
            </a:extLst>
          </p:cNvPr>
          <p:cNvSpPr/>
          <p:nvPr/>
        </p:nvSpPr>
        <p:spPr>
          <a:xfrm>
            <a:off x="5000626" y="1271588"/>
            <a:ext cx="2371725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窓口で応対している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問い合わせ情報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（庁内データ）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24CF934-5993-844C-A56C-2E28F9956BA0}"/>
              </a:ext>
            </a:extLst>
          </p:cNvPr>
          <p:cNvSpPr/>
          <p:nvPr/>
        </p:nvSpPr>
        <p:spPr>
          <a:xfrm>
            <a:off x="8429626" y="1271588"/>
            <a:ext cx="2371725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市民が市役所に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問い合わせたい内容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AF59205-5F51-0D4C-A217-7151B224CED6}"/>
              </a:ext>
            </a:extLst>
          </p:cNvPr>
          <p:cNvSpPr/>
          <p:nvPr/>
        </p:nvSpPr>
        <p:spPr>
          <a:xfrm>
            <a:off x="5000625" y="3390332"/>
            <a:ext cx="2371725" cy="1371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定期的にタウンミーティングと言う名の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ワークショップを開催し、</a:t>
            </a:r>
            <a:r>
              <a:rPr kumimoji="1" lang="en-US" altLang="ja-JP" dirty="0">
                <a:solidFill>
                  <a:schemeClr val="tx1"/>
                </a:solidFill>
              </a:rPr>
              <a:t>Q&amp;A</a:t>
            </a:r>
            <a:r>
              <a:rPr kumimoji="1" lang="ja-JP" altLang="en-US">
                <a:solidFill>
                  <a:schemeClr val="tx1"/>
                </a:solidFill>
              </a:rPr>
              <a:t>を整備</a:t>
            </a:r>
          </a:p>
        </p:txBody>
      </p:sp>
      <p:cxnSp>
        <p:nvCxnSpPr>
          <p:cNvPr id="9" name="カギ線コネクタ 8">
            <a:extLst>
              <a:ext uri="{FF2B5EF4-FFF2-40B4-BE49-F238E27FC236}">
                <a16:creationId xmlns:a16="http://schemas.microsoft.com/office/drawing/2014/main" id="{F143621E-9E4A-F74D-92C2-5FAA5DF6E419}"/>
              </a:ext>
            </a:extLst>
          </p:cNvPr>
          <p:cNvCxnSpPr>
            <a:stCxn id="4" idx="2"/>
            <a:endCxn id="7" idx="0"/>
          </p:cNvCxnSpPr>
          <p:nvPr/>
        </p:nvCxnSpPr>
        <p:spPr>
          <a:xfrm rot="16200000" flipH="1">
            <a:off x="4098416" y="1302260"/>
            <a:ext cx="747144" cy="342899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カギ線コネクタ 10">
            <a:extLst>
              <a:ext uri="{FF2B5EF4-FFF2-40B4-BE49-F238E27FC236}">
                <a16:creationId xmlns:a16="http://schemas.microsoft.com/office/drawing/2014/main" id="{D5900A08-69A2-704C-AF3B-233C8021F78C}"/>
              </a:ext>
            </a:extLst>
          </p:cNvPr>
          <p:cNvCxnSpPr>
            <a:stCxn id="5" idx="2"/>
            <a:endCxn id="7" idx="0"/>
          </p:cNvCxnSpPr>
          <p:nvPr/>
        </p:nvCxnSpPr>
        <p:spPr>
          <a:xfrm rot="5400000">
            <a:off x="5812917" y="3016760"/>
            <a:ext cx="747144" cy="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カギ線コネクタ 12">
            <a:extLst>
              <a:ext uri="{FF2B5EF4-FFF2-40B4-BE49-F238E27FC236}">
                <a16:creationId xmlns:a16="http://schemas.microsoft.com/office/drawing/2014/main" id="{1B8A052B-57F2-9444-8381-BE603B3E8FE4}"/>
              </a:ext>
            </a:extLst>
          </p:cNvPr>
          <p:cNvCxnSpPr>
            <a:stCxn id="6" idx="2"/>
            <a:endCxn id="7" idx="0"/>
          </p:cNvCxnSpPr>
          <p:nvPr/>
        </p:nvCxnSpPr>
        <p:spPr>
          <a:xfrm rot="5400000">
            <a:off x="7527417" y="1302260"/>
            <a:ext cx="747144" cy="34290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139031D-8168-6948-B489-D71B521F7D61}"/>
              </a:ext>
            </a:extLst>
          </p:cNvPr>
          <p:cNvSpPr/>
          <p:nvPr/>
        </p:nvSpPr>
        <p:spPr>
          <a:xfrm>
            <a:off x="5014913" y="5319147"/>
            <a:ext cx="2371725" cy="137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 </a:t>
            </a:r>
            <a:r>
              <a:rPr kumimoji="1" lang="en-US" altLang="ja-JP" dirty="0">
                <a:solidFill>
                  <a:schemeClr val="tx1"/>
                </a:solidFill>
              </a:rPr>
              <a:t>LINE Bot</a:t>
            </a:r>
            <a:r>
              <a:rPr kumimoji="1" lang="ja-JP" altLang="en-US">
                <a:solidFill>
                  <a:schemeClr val="tx1"/>
                </a:solidFill>
              </a:rPr>
              <a:t>や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スマートスピーカー に最新版を実装</a:t>
            </a:r>
          </a:p>
        </p:txBody>
      </p:sp>
      <p:cxnSp>
        <p:nvCxnSpPr>
          <p:cNvPr id="21" name="カギ線コネクタ 20">
            <a:extLst>
              <a:ext uri="{FF2B5EF4-FFF2-40B4-BE49-F238E27FC236}">
                <a16:creationId xmlns:a16="http://schemas.microsoft.com/office/drawing/2014/main" id="{9EFB2046-E80D-1547-850D-D166985F6FF5}"/>
              </a:ext>
            </a:extLst>
          </p:cNvPr>
          <p:cNvCxnSpPr>
            <a:cxnSpLocks/>
            <a:stCxn id="7" idx="2"/>
            <a:endCxn id="20" idx="0"/>
          </p:cNvCxnSpPr>
          <p:nvPr/>
        </p:nvCxnSpPr>
        <p:spPr>
          <a:xfrm rot="16200000" flipH="1">
            <a:off x="5915025" y="5033395"/>
            <a:ext cx="557215" cy="1428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角丸四角形吹き出し 23">
            <a:extLst>
              <a:ext uri="{FF2B5EF4-FFF2-40B4-BE49-F238E27FC236}">
                <a16:creationId xmlns:a16="http://schemas.microsoft.com/office/drawing/2014/main" id="{D9755BBC-D08B-3F4F-972E-279F57032434}"/>
              </a:ext>
            </a:extLst>
          </p:cNvPr>
          <p:cNvSpPr/>
          <p:nvPr/>
        </p:nvSpPr>
        <p:spPr>
          <a:xfrm>
            <a:off x="838200" y="5178188"/>
            <a:ext cx="3195634" cy="1155370"/>
          </a:xfrm>
          <a:prstGeom prst="wedgeRoundRectCallout">
            <a:avLst>
              <a:gd name="adj1" fmla="val 83069"/>
              <a:gd name="adj2" fmla="val -987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時期ネタや陳腐化した応答、最新情報を常に公民連携で作り上げる。</a:t>
            </a:r>
          </a:p>
        </p:txBody>
      </p:sp>
      <p:sp>
        <p:nvSpPr>
          <p:cNvPr id="25" name="角丸四角形吹き出し 24">
            <a:extLst>
              <a:ext uri="{FF2B5EF4-FFF2-40B4-BE49-F238E27FC236}">
                <a16:creationId xmlns:a16="http://schemas.microsoft.com/office/drawing/2014/main" id="{9348D98C-37F4-9F4B-866F-8853B80E036F}"/>
              </a:ext>
            </a:extLst>
          </p:cNvPr>
          <p:cNvSpPr/>
          <p:nvPr/>
        </p:nvSpPr>
        <p:spPr>
          <a:xfrm>
            <a:off x="9091616" y="3385781"/>
            <a:ext cx="2128829" cy="945251"/>
          </a:xfrm>
          <a:prstGeom prst="wedgeRoundRectCallout">
            <a:avLst>
              <a:gd name="adj1" fmla="val 14440"/>
              <a:gd name="adj2" fmla="val -13985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市民が欲しいホットな情報は市民から集める</a:t>
            </a:r>
            <a:r>
              <a:rPr kumimoji="1" lang="ja-JP" altLang="en-US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6" name="角丸四角形吹き出し 25">
            <a:extLst>
              <a:ext uri="{FF2B5EF4-FFF2-40B4-BE49-F238E27FC236}">
                <a16:creationId xmlns:a16="http://schemas.microsoft.com/office/drawing/2014/main" id="{8A3BB6BA-9859-3746-ADFC-A3CCC5919CAF}"/>
              </a:ext>
            </a:extLst>
          </p:cNvPr>
          <p:cNvSpPr/>
          <p:nvPr/>
        </p:nvSpPr>
        <p:spPr>
          <a:xfrm>
            <a:off x="1212060" y="3175661"/>
            <a:ext cx="3195634" cy="1155370"/>
          </a:xfrm>
          <a:prstGeom prst="wedgeRoundRectCallout">
            <a:avLst>
              <a:gd name="adj1" fmla="val 83069"/>
              <a:gd name="adj2" fmla="val -987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問い合わせの多いものは窓口の方が一番知っている。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常にアップデート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C6E6701-B1B7-7D47-A205-DF61AA3132BB}"/>
              </a:ext>
            </a:extLst>
          </p:cNvPr>
          <p:cNvSpPr txBox="1"/>
          <p:nvPr/>
        </p:nvSpPr>
        <p:spPr>
          <a:xfrm>
            <a:off x="7865174" y="5477211"/>
            <a:ext cx="43268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/>
              <a:t>初回のワークショップは</a:t>
            </a:r>
            <a:r>
              <a:rPr kumimoji="1" lang="en-US" altLang="ja-JP" sz="2000" dirty="0"/>
              <a:t>1/26</a:t>
            </a:r>
            <a:r>
              <a:rPr kumimoji="1" lang="ja-JP" altLang="en-US" sz="2000"/>
              <a:t>（土）</a:t>
            </a:r>
            <a:endParaRPr kumimoji="1" lang="en-US" altLang="ja-JP" sz="2000" dirty="0"/>
          </a:p>
          <a:p>
            <a:r>
              <a:rPr lang="ja-JP" altLang="en-US" sz="2000"/>
              <a:t>ソーシャルハックデーの裾野会場で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ja-JP" altLang="en-US" sz="2000"/>
              <a:t>実施する！</a:t>
            </a:r>
            <a:endParaRPr kumimoji="1" lang="ja-JP" altLang="en-US" sz="200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6A503FB-31B7-024C-A99E-E144CE3A9320}"/>
              </a:ext>
            </a:extLst>
          </p:cNvPr>
          <p:cNvSpPr/>
          <p:nvPr/>
        </p:nvSpPr>
        <p:spPr>
          <a:xfrm>
            <a:off x="9731022" y="101600"/>
            <a:ext cx="2302934" cy="853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静岡県裾野市と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 </a:t>
            </a:r>
            <a:r>
              <a:rPr kumimoji="1" lang="en-US" altLang="ja-JP" dirty="0" err="1"/>
              <a:t>CfJ</a:t>
            </a:r>
            <a:r>
              <a:rPr lang="ja-JP" altLang="en-US"/>
              <a:t>の協業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3589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沼津市の観光地図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405" y="1016888"/>
            <a:ext cx="11807190" cy="5207769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ラブライブ！サンシャイン！！</a:t>
            </a:r>
            <a:r>
              <a:rPr kumimoji="1" lang="ja-JP" altLang="en-US"/>
              <a:t>てくてくマップ</a:t>
            </a:r>
            <a:endParaRPr kumimoji="1"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Code for Numazu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sp>
        <p:nvSpPr>
          <p:cNvPr id="6" name="楕円 5"/>
          <p:cNvSpPr/>
          <p:nvPr/>
        </p:nvSpPr>
        <p:spPr>
          <a:xfrm>
            <a:off x="3302001" y="2133594"/>
            <a:ext cx="3318933" cy="331046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200400" y="2404528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日大生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200400" y="4529664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Code for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en-US" altLang="ja-JP" dirty="0">
                <a:solidFill>
                  <a:schemeClr val="tx1"/>
                </a:solidFill>
              </a:rPr>
              <a:t>Numazu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30335" y="2404528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ja-JP" altLang="en-US" dirty="0" err="1">
                <a:solidFill>
                  <a:schemeClr val="tx1"/>
                </a:solidFill>
              </a:rPr>
              <a:t>あげつち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商店街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630335" y="4521198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沼津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市役所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二等辺三角形 10"/>
          <p:cNvSpPr/>
          <p:nvPr/>
        </p:nvSpPr>
        <p:spPr>
          <a:xfrm rot="5400000">
            <a:off x="2171700" y="3581395"/>
            <a:ext cx="1250951" cy="2010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吹き出し: 線 11"/>
          <p:cNvSpPr/>
          <p:nvPr/>
        </p:nvSpPr>
        <p:spPr>
          <a:xfrm flipH="1">
            <a:off x="1014653" y="1557862"/>
            <a:ext cx="1800513" cy="702732"/>
          </a:xfrm>
          <a:prstGeom prst="borderCallout1">
            <a:avLst>
              <a:gd name="adj1" fmla="val 18750"/>
              <a:gd name="adj2" fmla="val -8333"/>
              <a:gd name="adj3" fmla="val 133521"/>
              <a:gd name="adj4" fmla="val -335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lang="ja-JP" altLang="en-US" sz="1400" dirty="0"/>
              <a:t>・現地の聞き込み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・データ整備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・地図設置の依頼</a:t>
            </a:r>
            <a:endParaRPr kumimoji="1" lang="ja-JP" altLang="en-US" sz="1400" dirty="0"/>
          </a:p>
        </p:txBody>
      </p:sp>
      <p:sp>
        <p:nvSpPr>
          <p:cNvPr id="13" name="吹き出し: 線 12"/>
          <p:cNvSpPr/>
          <p:nvPr/>
        </p:nvSpPr>
        <p:spPr>
          <a:xfrm flipH="1">
            <a:off x="836022" y="5582174"/>
            <a:ext cx="2300877" cy="750888"/>
          </a:xfrm>
          <a:prstGeom prst="borderCallout1">
            <a:avLst>
              <a:gd name="adj1" fmla="val 18750"/>
              <a:gd name="adj2" fmla="val -8333"/>
              <a:gd name="adj3" fmla="val -67684"/>
              <a:gd name="adj4" fmla="val -265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lang="ja-JP" altLang="en-US" sz="1400" dirty="0"/>
              <a:t>・マッピングパーティ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・地図の整備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・アプリ、ランキング開発</a:t>
            </a:r>
            <a:endParaRPr kumimoji="1" lang="ja-JP" altLang="en-US" sz="1400" dirty="0"/>
          </a:p>
        </p:txBody>
      </p:sp>
      <p:sp>
        <p:nvSpPr>
          <p:cNvPr id="17" name="吹き出し: 線 16"/>
          <p:cNvSpPr/>
          <p:nvPr/>
        </p:nvSpPr>
        <p:spPr>
          <a:xfrm>
            <a:off x="6105616" y="1487112"/>
            <a:ext cx="2016036" cy="755041"/>
          </a:xfrm>
          <a:prstGeom prst="borderCallout1">
            <a:avLst>
              <a:gd name="adj1" fmla="val 18750"/>
              <a:gd name="adj2" fmla="val -8333"/>
              <a:gd name="adj3" fmla="val 128199"/>
              <a:gd name="adj4" fmla="val -1160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kumimoji="1" lang="ja-JP" altLang="en-US" sz="1400" dirty="0"/>
              <a:t>・商店街への協力依頼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・交流の場の提供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・</a:t>
            </a:r>
            <a:r>
              <a:rPr lang="ja-JP" altLang="en-US" sz="1400" dirty="0"/>
              <a:t>地域情報発信</a:t>
            </a:r>
            <a:endParaRPr kumimoji="1" lang="ja-JP" altLang="en-US" sz="1400" dirty="0"/>
          </a:p>
        </p:txBody>
      </p:sp>
      <p:sp>
        <p:nvSpPr>
          <p:cNvPr id="18" name="吹き出し: 線 17"/>
          <p:cNvSpPr/>
          <p:nvPr/>
        </p:nvSpPr>
        <p:spPr>
          <a:xfrm>
            <a:off x="6061167" y="5506800"/>
            <a:ext cx="2016036" cy="800863"/>
          </a:xfrm>
          <a:prstGeom prst="borderCallout1">
            <a:avLst>
              <a:gd name="adj1" fmla="val 18750"/>
              <a:gd name="adj2" fmla="val -8333"/>
              <a:gd name="adj3" fmla="val -40004"/>
              <a:gd name="adj4" fmla="val -147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kumimoji="1" lang="ja-JP" altLang="en-US" sz="1400" dirty="0"/>
              <a:t>・避難所情報の提供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・新たに、</a:t>
            </a:r>
            <a:r>
              <a:rPr kumimoji="1" lang="en-US" altLang="ja-JP" sz="1400" dirty="0" err="1">
                <a:solidFill>
                  <a:srgbClr val="FF0000"/>
                </a:solidFill>
              </a:rPr>
              <a:t>Wifi</a:t>
            </a:r>
            <a:r>
              <a:rPr kumimoji="1" lang="ja-JP" altLang="en-US" sz="1400" dirty="0">
                <a:solidFill>
                  <a:srgbClr val="FF0000"/>
                </a:solidFill>
              </a:rPr>
              <a:t>スポット、駐輪場データ</a:t>
            </a:r>
            <a:r>
              <a:rPr kumimoji="1" lang="ja-JP" altLang="en-US" sz="1400" dirty="0"/>
              <a:t>の提供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628" y="2492460"/>
            <a:ext cx="2451571" cy="24775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r>
              <a:rPr lang="en-US" altLang="ja-JP" sz="1400" dirty="0">
                <a:solidFill>
                  <a:schemeClr val="tx1"/>
                </a:solidFill>
              </a:rPr>
              <a:t>【</a:t>
            </a:r>
            <a:r>
              <a:rPr lang="ja-JP" altLang="en-US" sz="1400" dirty="0">
                <a:solidFill>
                  <a:schemeClr val="tx1"/>
                </a:solidFill>
              </a:rPr>
              <a:t>沼津の</a:t>
            </a:r>
            <a:r>
              <a:rPr kumimoji="1" lang="ja-JP" altLang="en-US" sz="1400" dirty="0">
                <a:solidFill>
                  <a:schemeClr val="tx1"/>
                </a:solidFill>
              </a:rPr>
              <a:t>課題</a:t>
            </a:r>
            <a:r>
              <a:rPr kumimoji="1" lang="en-US" altLang="ja-JP" sz="1400" dirty="0">
                <a:solidFill>
                  <a:schemeClr val="tx1"/>
                </a:solidFill>
              </a:rPr>
              <a:t>】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 dirty="0">
                <a:solidFill>
                  <a:schemeClr val="tx1"/>
                </a:solidFill>
              </a:rPr>
              <a:t>・ファンが食事どころ、沼津市民が普段使うところが街中で分かりにくい。</a:t>
            </a:r>
            <a:r>
              <a:rPr kumimoji="1" lang="en-US" altLang="ja-JP" sz="1400" dirty="0">
                <a:solidFill>
                  <a:schemeClr val="tx1"/>
                </a:solidFill>
              </a:rPr>
              <a:t/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lang="ja-JP" altLang="en-US" sz="1400" dirty="0">
                <a:solidFill>
                  <a:schemeClr val="tx1"/>
                </a:solidFill>
              </a:rPr>
              <a:t>・何度も訪れるファンに向けたローカル情報が少ない。</a:t>
            </a:r>
            <a:r>
              <a:rPr lang="en-US" altLang="ja-JP" sz="1400" dirty="0">
                <a:solidFill>
                  <a:schemeClr val="tx1"/>
                </a:solidFill>
              </a:rPr>
              <a:t/>
            </a:r>
            <a:br>
              <a:rPr lang="en-US" altLang="ja-JP" sz="1400" dirty="0">
                <a:solidFill>
                  <a:schemeClr val="tx1"/>
                </a:solidFill>
              </a:rPr>
            </a:br>
            <a:r>
              <a:rPr lang="ja-JP" altLang="en-US" sz="1400" dirty="0">
                <a:solidFill>
                  <a:schemeClr val="tx1"/>
                </a:solidFill>
              </a:rPr>
              <a:t>・駅から港までの間に何があるか分からず、回遊性が少ない。</a:t>
            </a:r>
            <a:r>
              <a:rPr lang="en-US" altLang="ja-JP" sz="1400" dirty="0">
                <a:solidFill>
                  <a:schemeClr val="tx1"/>
                </a:solidFill>
              </a:rPr>
              <a:t/>
            </a:r>
            <a:br>
              <a:rPr lang="en-US" altLang="ja-JP" sz="1400" dirty="0">
                <a:solidFill>
                  <a:schemeClr val="tx1"/>
                </a:solidFill>
              </a:rPr>
            </a:br>
            <a:r>
              <a:rPr lang="ja-JP" altLang="en-US" sz="1400" dirty="0">
                <a:solidFill>
                  <a:schemeClr val="tx1"/>
                </a:solidFill>
              </a:rPr>
              <a:t>・災害が起こった際に、どうしていいいのかわからない。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03888" y="3193869"/>
            <a:ext cx="1515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産官民学</a:t>
            </a:r>
            <a:r>
              <a:rPr kumimoji="1" lang="en-US" altLang="ja-JP" sz="2400" dirty="0">
                <a:solidFill>
                  <a:srgbClr val="FF0000"/>
                </a:solidFill>
              </a:rPr>
              <a:t/>
            </a:r>
            <a:br>
              <a:rPr kumimoji="1" lang="en-US" altLang="ja-JP" sz="2400" dirty="0">
                <a:solidFill>
                  <a:srgbClr val="FF0000"/>
                </a:solidFill>
              </a:rPr>
            </a:br>
            <a:r>
              <a:rPr kumimoji="1" lang="en-US" altLang="ja-JP" sz="2400" dirty="0">
                <a:solidFill>
                  <a:srgbClr val="FF0000"/>
                </a:solidFill>
              </a:rPr>
              <a:t>ALL</a:t>
            </a:r>
            <a:r>
              <a:rPr kumimoji="1" lang="ja-JP" altLang="en-US" sz="2400" dirty="0">
                <a:solidFill>
                  <a:srgbClr val="FF0000"/>
                </a:solidFill>
              </a:rPr>
              <a:t>沼津で</a:t>
            </a:r>
            <a:r>
              <a:rPr kumimoji="1" lang="en-US" altLang="ja-JP" sz="2400" dirty="0">
                <a:solidFill>
                  <a:srgbClr val="FF0000"/>
                </a:solidFill>
              </a:rPr>
              <a:t/>
            </a:r>
            <a:br>
              <a:rPr kumimoji="1" lang="en-US" altLang="ja-JP" sz="2400" dirty="0">
                <a:solidFill>
                  <a:srgbClr val="FF0000"/>
                </a:solidFill>
              </a:rPr>
            </a:br>
            <a:r>
              <a:rPr kumimoji="1" lang="ja-JP" altLang="en-US" sz="2400" dirty="0">
                <a:solidFill>
                  <a:srgbClr val="FF0000"/>
                </a:solidFill>
              </a:rPr>
              <a:t>おもてなし</a:t>
            </a:r>
          </a:p>
        </p:txBody>
      </p:sp>
      <p:sp>
        <p:nvSpPr>
          <p:cNvPr id="22" name="二等辺三角形 21"/>
          <p:cNvSpPr/>
          <p:nvPr/>
        </p:nvSpPr>
        <p:spPr>
          <a:xfrm rot="5400000">
            <a:off x="6902459" y="3630690"/>
            <a:ext cx="1250951" cy="2010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8352365" y="2561161"/>
            <a:ext cx="1456267" cy="569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観光マップ</a:t>
            </a: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紙地図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8358718" y="3263727"/>
            <a:ext cx="1456267" cy="5383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観光マップ</a:t>
            </a:r>
            <a: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Web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360831" y="3945174"/>
            <a:ext cx="1456267" cy="5748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てくぬま</a:t>
            </a:r>
            <a: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ランキング</a:t>
            </a:r>
          </a:p>
        </p:txBody>
      </p:sp>
      <p:sp>
        <p:nvSpPr>
          <p:cNvPr id="26" name="吹き出し: 角を丸めた四角形 25"/>
          <p:cNvSpPr/>
          <p:nvPr/>
        </p:nvSpPr>
        <p:spPr>
          <a:xfrm>
            <a:off x="8720659" y="4594165"/>
            <a:ext cx="3077614" cy="813297"/>
          </a:xfrm>
          <a:prstGeom prst="wedgeRoundRectCallout">
            <a:avLst>
              <a:gd name="adj1" fmla="val -29266"/>
              <a:gd name="adj2" fmla="val -62532"/>
              <a:gd name="adj3" fmla="val 16667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「</a:t>
            </a:r>
            <a:r>
              <a:rPr kumimoji="1" lang="en-US" altLang="ja-JP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#</a:t>
            </a:r>
            <a:r>
              <a:rPr kumimoji="1"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てくぬま」でお薦めスポットをつぶやくとランキングに反映！ファンと市民でつくる沼津のホットスポット情報です。</a:t>
            </a:r>
          </a:p>
        </p:txBody>
      </p:sp>
      <p:sp>
        <p:nvSpPr>
          <p:cNvPr id="27" name="吹き出し: 角を丸めた四角形 26"/>
          <p:cNvSpPr/>
          <p:nvPr/>
        </p:nvSpPr>
        <p:spPr>
          <a:xfrm>
            <a:off x="8720659" y="1755611"/>
            <a:ext cx="3018371" cy="708186"/>
          </a:xfrm>
          <a:prstGeom prst="wedgeRoundRectCallout">
            <a:avLst>
              <a:gd name="adj1" fmla="val -25203"/>
              <a:gd name="adj2" fmla="val 67496"/>
              <a:gd name="adj3" fmla="val 16667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定期的に版更新し、最新化。時期ごとのお薦めや、</a:t>
            </a:r>
            <a:r>
              <a:rPr kumimoji="1" lang="ja-JP" altLang="en-US" sz="1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てくぬま</a:t>
            </a:r>
            <a:r>
              <a:rPr kumimoji="1"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情報を反映し、スモール沼津をあなたの手に。</a:t>
            </a:r>
          </a:p>
        </p:txBody>
      </p:sp>
      <p:sp>
        <p:nvSpPr>
          <p:cNvPr id="28" name="吹き出し: 角を丸めた四角形 27"/>
          <p:cNvSpPr/>
          <p:nvPr/>
        </p:nvSpPr>
        <p:spPr>
          <a:xfrm>
            <a:off x="9999131" y="2820758"/>
            <a:ext cx="1917677" cy="1231569"/>
          </a:xfrm>
          <a:prstGeom prst="wedgeRoundRectCallout">
            <a:avLst>
              <a:gd name="adj1" fmla="val -63228"/>
              <a:gd name="adj2" fmla="val 5004"/>
              <a:gd name="adj3" fmla="val 16667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詳細な情報を日々更新。店主、歴史を聞き込んだ資料を今後リンクし、深く知りたい人にも満足させます。</a:t>
            </a:r>
            <a:endParaRPr kumimoji="1" lang="ja-JP" alt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8439141" y="5521481"/>
            <a:ext cx="3359132" cy="65193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産官民学＋「ファン」でつくる</a:t>
            </a:r>
            <a:r>
              <a:rPr lang="en-US" altLang="ja-JP" sz="1600" dirty="0">
                <a:solidFill>
                  <a:schemeClr val="tx1"/>
                </a:solidFill>
              </a:rPr>
              <a:t/>
            </a: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 dirty="0">
                <a:solidFill>
                  <a:schemeClr val="tx1"/>
                </a:solidFill>
              </a:rPr>
              <a:t>てくてくマップは進化を続けます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8177738" y="1487112"/>
            <a:ext cx="3830103" cy="47747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9056947" y="1433481"/>
            <a:ext cx="2071683" cy="2734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本日リリース！</a:t>
            </a:r>
          </a:p>
        </p:txBody>
      </p:sp>
    </p:spTree>
    <p:extLst>
      <p:ext uri="{BB962C8B-B14F-4D97-AF65-F5344CB8AC3E}">
        <p14:creationId xmlns:p14="http://schemas.microsoft.com/office/powerpoint/2010/main" val="22741816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3FA24-8071-3341-A5F6-C254E5FD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デジタルアーカイブ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8B04FE-07EF-9F4C-B98E-B104604FC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85737" indent="0" algn="ctr">
              <a:buNone/>
            </a:pPr>
            <a:r>
              <a:rPr kumimoji="1" lang="en-US" altLang="ja-JP" sz="7200" dirty="0" err="1"/>
              <a:t>WikipediaTown</a:t>
            </a:r>
            <a:r>
              <a:rPr kumimoji="1" lang="en-US" altLang="ja-JP" sz="7200" dirty="0"/>
              <a:t/>
            </a:r>
            <a:br>
              <a:rPr kumimoji="1" lang="en-US" altLang="ja-JP" sz="7200" dirty="0"/>
            </a:br>
            <a:r>
              <a:rPr kumimoji="1" lang="en-US" altLang="ja-JP" sz="7200" dirty="0"/>
              <a:t/>
            </a:r>
            <a:br>
              <a:rPr kumimoji="1" lang="en-US" altLang="ja-JP" sz="7200" dirty="0"/>
            </a:br>
            <a:r>
              <a:rPr kumimoji="1" lang="en-US" altLang="ja-JP" sz="7200" dirty="0"/>
              <a:t>OpenStreetMap</a:t>
            </a:r>
          </a:p>
          <a:p>
            <a:pPr marL="185737" indent="0" algn="ctr">
              <a:buNone/>
            </a:pP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6843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1DAF1F-5885-2B40-BFFD-4A3AA34FE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/>
              <a:t>デジタルアーカイブとは？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9484F7-F1D0-204C-A180-960E78E2D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8"/>
            <a:ext cx="10515600" cy="5752531"/>
          </a:xfrm>
        </p:spPr>
        <p:txBody>
          <a:bodyPr>
            <a:normAutofit fontScale="85000" lnSpcReduction="10000"/>
          </a:bodyPr>
          <a:lstStyle/>
          <a:p>
            <a:r>
              <a:rPr lang="ja-JP" altLang="en-US"/>
              <a:t>デジタルアーカイブ（英語：</a:t>
            </a:r>
            <a:r>
              <a:rPr lang="en" altLang="ja-JP" dirty="0"/>
              <a:t>digital archive</a:t>
            </a:r>
            <a:r>
              <a:rPr lang="ja-JP" altLang="en"/>
              <a:t>）</a:t>
            </a:r>
            <a:r>
              <a:rPr lang="ja-JP" altLang="en-US"/>
              <a:t>とは、博物館・美術館・公文書館や図書館の収蔵品を始め有形・無形の文化資源（文化資材・文化的財）等をデジタル化して記録保存を行うこと。デジタル化することによって、文化資源等の公開や、ネットワーク等を通じた利用も容易となる。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 err="1"/>
              <a:t>WikipediaTown</a:t>
            </a:r>
            <a:r>
              <a:rPr lang="ja-JP" altLang="en-US"/>
              <a:t>や、マッピングパーティなど市民参加型の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オープンデータ活動も存在する。</a:t>
            </a:r>
            <a:endParaRPr lang="en-US" altLang="ja-JP" dirty="0"/>
          </a:p>
          <a:p>
            <a:pPr lvl="1"/>
            <a:r>
              <a:rPr lang="en-US" altLang="ja-JP" dirty="0"/>
              <a:t>Wikipedia</a:t>
            </a:r>
            <a:r>
              <a:rPr lang="ja-JP" altLang="en-US"/>
              <a:t>も</a:t>
            </a:r>
            <a:r>
              <a:rPr lang="en-US" altLang="ja-JP" dirty="0"/>
              <a:t>OpenStreetMap</a:t>
            </a:r>
            <a:r>
              <a:rPr lang="ja-JP" altLang="en-US"/>
              <a:t>もオープンデータです。</a:t>
            </a:r>
            <a:endParaRPr lang="en-US" altLang="ja-JP" dirty="0"/>
          </a:p>
          <a:p>
            <a:pPr lvl="1"/>
            <a:r>
              <a:rPr lang="en-US" altLang="ja-JP" dirty="0"/>
              <a:t>OpenStreetMap</a:t>
            </a:r>
            <a:r>
              <a:rPr lang="ja-JP" altLang="en-US"/>
              <a:t>は、災害時のクライシスマッピングや配布用の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印刷地図にも利用されています。（ゼンリンや</a:t>
            </a:r>
            <a:r>
              <a:rPr lang="en-US" altLang="ja-JP" dirty="0" err="1"/>
              <a:t>GoogleMap</a:t>
            </a:r>
            <a:r>
              <a:rPr lang="ja-JP" altLang="en-US"/>
              <a:t>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著作権の問題で印刷利用はできない）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/>
              <a:t>市民向けにオープンデータを知ってもらうには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参加型のオープンデータイベントは理解してもらいやすい。</a:t>
            </a:r>
            <a:endParaRPr lang="en-US" altLang="ja-JP" dirty="0"/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112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33" tIns="91433" rIns="91433" bIns="91433" anchor="ctr" anchorCtr="0">
            <a:noAutofit/>
          </a:bodyPr>
          <a:lstStyle/>
          <a:p>
            <a:r>
              <a:rPr lang="ja" dirty="0"/>
              <a:t>沼津市でWikipediaTown始める理由</a:t>
            </a:r>
            <a:endParaRPr dirty="0"/>
          </a:p>
        </p:txBody>
      </p:sp>
      <p:sp>
        <p:nvSpPr>
          <p:cNvPr id="492" name="Shape 49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33" tIns="91433" rIns="91433" bIns="91433" anchor="t" anchorCtr="0">
            <a:noAutofit/>
          </a:bodyPr>
          <a:lstStyle/>
          <a:p>
            <a:pPr marL="186262" indent="0">
              <a:buNone/>
            </a:pPr>
            <a:endParaRPr/>
          </a:p>
        </p:txBody>
      </p:sp>
      <p:sp>
        <p:nvSpPr>
          <p:cNvPr id="493" name="Shape 493"/>
          <p:cNvSpPr/>
          <p:nvPr/>
        </p:nvSpPr>
        <p:spPr>
          <a:xfrm>
            <a:off x="1893033" y="1726933"/>
            <a:ext cx="6094000" cy="664400"/>
          </a:xfrm>
          <a:prstGeom prst="wedgeRoundRectCallout">
            <a:avLst>
              <a:gd name="adj1" fmla="val -54496"/>
              <a:gd name="adj2" fmla="val 19983"/>
              <a:gd name="adj3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沼津市には</a:t>
            </a:r>
            <a:r>
              <a:rPr kumimoji="0" lang="en-US" altLang="ja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1000</a:t>
            </a: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基以上の古墳があるって知ってた？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5064633" y="2540600"/>
            <a:ext cx="6459600" cy="664400"/>
          </a:xfrm>
          <a:prstGeom prst="wedgeRoundRectCallout">
            <a:avLst>
              <a:gd name="adj1" fmla="val 55706"/>
              <a:gd name="adj2" fmla="val 24980"/>
              <a:gd name="adj3" fmla="val 0"/>
            </a:avLst>
          </a:prstGeom>
          <a:solidFill>
            <a:srgbClr val="0FFF2D">
              <a:alpha val="707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ずっと沼津に住んでるけどそんなの聞いたことないよ？！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1893033" y="3395767"/>
            <a:ext cx="5297200" cy="664400"/>
          </a:xfrm>
          <a:prstGeom prst="wedgeRoundRectCallout">
            <a:avLst>
              <a:gd name="adj1" fmla="val -56897"/>
              <a:gd name="adj2" fmla="val 22481"/>
              <a:gd name="adj3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ネット探せばどっかに書いてあるんじゃない？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1909600" y="4613851"/>
            <a:ext cx="7372800" cy="664400"/>
          </a:xfrm>
          <a:prstGeom prst="wedgeRoundRectCallout">
            <a:avLst>
              <a:gd name="adj1" fmla="val -54504"/>
              <a:gd name="adj2" fmla="val 17484"/>
              <a:gd name="adj3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なんか個人ブログしかなかった</a:t>
            </a:r>
            <a:r>
              <a:rPr kumimoji="0" lang="en-US" altLang="ja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…</a:t>
            </a:r>
            <a:r>
              <a:rPr kumimoji="0" lang="ja" altLang="en-US" sz="1867" u="sng" kern="0">
                <a:solidFill>
                  <a:srgbClr val="CC9900"/>
                </a:solidFill>
                <a:latin typeface="Arial"/>
                <a:cs typeface="Arial"/>
                <a:sym typeface="Arial"/>
                <a:hlinkClick r:id="rId3"/>
              </a:rPr>
              <a:t>沼津市の</a:t>
            </a:r>
            <a:r>
              <a:rPr kumimoji="0" lang="en-US" altLang="ja" sz="1867" u="sng" kern="0">
                <a:solidFill>
                  <a:srgbClr val="CC9900"/>
                </a:solidFill>
                <a:latin typeface="Arial"/>
                <a:cs typeface="Arial"/>
                <a:sym typeface="Arial"/>
                <a:hlinkClick r:id="rId3"/>
              </a:rPr>
              <a:t>HP</a:t>
            </a: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にはあったけど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497" name="Shape 4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601" y="3205001"/>
            <a:ext cx="963100" cy="96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Shape 4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5601" y="1726934"/>
            <a:ext cx="963100" cy="96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Shape 49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5601" y="4464501"/>
            <a:ext cx="963100" cy="9631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Shape 500"/>
          <p:cNvSpPr/>
          <p:nvPr/>
        </p:nvSpPr>
        <p:spPr>
          <a:xfrm>
            <a:off x="5280500" y="5560433"/>
            <a:ext cx="6243600" cy="664400"/>
          </a:xfrm>
          <a:prstGeom prst="wedgeRoundRectCallout">
            <a:avLst>
              <a:gd name="adj1" fmla="val 54998"/>
              <a:gd name="adj2" fmla="val 25331"/>
              <a:gd name="adj3" fmla="val 0"/>
            </a:avLst>
          </a:prstGeom>
          <a:solidFill>
            <a:srgbClr val="0FFF2D">
              <a:alpha val="707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これだと知りたくてもどうしたらいいかわからないよ</a:t>
            </a:r>
            <a:r>
              <a:rPr kumimoji="0" lang="en-US" altLang="ja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〜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4819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42F2CA-ECF8-4744-805B-BB95071A4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WikipediaTown</a:t>
            </a:r>
            <a:r>
              <a:rPr kumimoji="1" lang="ja-JP" altLang="en-US"/>
              <a:t>とは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8D8171-0B91-BF44-9EE7-C44184F508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60BD442F-28F9-3A48-8A54-3C4B11C69E6C}"/>
              </a:ext>
            </a:extLst>
          </p:cNvPr>
          <p:cNvGraphicFramePr>
            <a:graphicFrameLocks/>
          </p:cNvGraphicFramePr>
          <p:nvPr/>
        </p:nvGraphicFramePr>
        <p:xfrm>
          <a:off x="615636" y="1356967"/>
          <a:ext cx="10333021" cy="4862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ハート 4">
            <a:extLst>
              <a:ext uri="{FF2B5EF4-FFF2-40B4-BE49-F238E27FC236}">
                <a16:creationId xmlns:a16="http://schemas.microsoft.com/office/drawing/2014/main" id="{57C5246C-2570-2443-9EDC-C36C00E59701}"/>
              </a:ext>
            </a:extLst>
          </p:cNvPr>
          <p:cNvSpPr/>
          <p:nvPr/>
        </p:nvSpPr>
        <p:spPr>
          <a:xfrm>
            <a:off x="3843149" y="3103401"/>
            <a:ext cx="4133607" cy="1369535"/>
          </a:xfrm>
          <a:prstGeom prst="hear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ja-JP" altLang="en-US" sz="2400" kern="0">
                <a:solidFill>
                  <a:srgbClr val="C00000"/>
                </a:solidFill>
                <a:latin typeface="Osaka Regular-Mono" panose="020B0600000000000000" pitchFamily="34" charset="-128"/>
                <a:ea typeface="Osaka Regular-Mono" panose="020B0600000000000000" pitchFamily="34" charset="-128"/>
                <a:sym typeface="Arial"/>
              </a:rPr>
              <a:t>シビックプライドを育成する</a:t>
            </a:r>
          </a:p>
        </p:txBody>
      </p:sp>
      <p:pic>
        <p:nvPicPr>
          <p:cNvPr id="6" name="Shape 183">
            <a:extLst>
              <a:ext uri="{FF2B5EF4-FFF2-40B4-BE49-F238E27FC236}">
                <a16:creationId xmlns:a16="http://schemas.microsoft.com/office/drawing/2014/main" id="{C9F95947-17C0-BE4C-B986-EC04E91F45A3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81267" y="2285970"/>
            <a:ext cx="2286000" cy="45720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A6EA64D-C1E9-754F-971A-0F57D1C18223}"/>
              </a:ext>
            </a:extLst>
          </p:cNvPr>
          <p:cNvSpPr/>
          <p:nvPr/>
        </p:nvSpPr>
        <p:spPr>
          <a:xfrm>
            <a:off x="8906933" y="169333"/>
            <a:ext cx="3104445" cy="10047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記事の</a:t>
            </a:r>
            <a:r>
              <a:rPr kumimoji="1" lang="en-US" altLang="ja-JP" dirty="0">
                <a:solidFill>
                  <a:schemeClr val="tx1"/>
                </a:solidFill>
              </a:rPr>
              <a:t>QR</a:t>
            </a:r>
            <a:r>
              <a:rPr kumimoji="1" lang="ja-JP" altLang="en-US">
                <a:solidFill>
                  <a:schemeClr val="tx1"/>
                </a:solidFill>
              </a:rPr>
              <a:t>コードを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沼津市では今年度中に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案内板に貼る予定</a:t>
            </a:r>
          </a:p>
        </p:txBody>
      </p:sp>
    </p:spTree>
    <p:extLst>
      <p:ext uri="{BB962C8B-B14F-4D97-AF65-F5344CB8AC3E}">
        <p14:creationId xmlns:p14="http://schemas.microsoft.com/office/powerpoint/2010/main" val="228164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solidFill>
            <a:srgbClr val="C9DAF8"/>
          </a:solidFill>
        </p:spPr>
        <p:txBody>
          <a:bodyPr spcFirstLastPara="1" vert="horz" wrap="square" lIns="91433" tIns="91433" rIns="91433" bIns="91433" rtlCol="0" anchor="ctr" anchorCtr="0">
            <a:noAutofit/>
          </a:bodyPr>
          <a:lstStyle/>
          <a:p>
            <a:pPr>
              <a:lnSpc>
                <a:spcPct val="100000"/>
              </a:lnSpc>
              <a:buClr>
                <a:schemeClr val="dk1"/>
              </a:buClr>
            </a:pPr>
            <a:r>
              <a:rPr lang="ja" altLang="en-US" sz="3733" b="1">
                <a:latin typeface="Arial"/>
                <a:ea typeface="Arial"/>
                <a:cs typeface="Arial"/>
                <a:sym typeface="Arial"/>
              </a:rPr>
              <a:t>公民連携</a:t>
            </a: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4566467" y="1536633"/>
            <a:ext cx="7403200" cy="5006400"/>
          </a:xfrm>
          <a:prstGeom prst="can">
            <a:avLst>
              <a:gd name="adj" fmla="val 25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0" name="Shape 140"/>
          <p:cNvSpPr/>
          <p:nvPr/>
        </p:nvSpPr>
        <p:spPr>
          <a:xfrm>
            <a:off x="5168983" y="3579564"/>
            <a:ext cx="1249600" cy="1062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 市役所</a:t>
            </a:r>
            <a:endParaRPr sz="2400"/>
          </a:p>
        </p:txBody>
      </p:sp>
      <p:sp>
        <p:nvSpPr>
          <p:cNvPr id="141" name="Shape 141"/>
          <p:cNvSpPr/>
          <p:nvPr/>
        </p:nvSpPr>
        <p:spPr>
          <a:xfrm>
            <a:off x="5188529" y="1991567"/>
            <a:ext cx="1155600" cy="95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 学校</a:t>
            </a:r>
            <a:endParaRPr sz="2400"/>
          </a:p>
        </p:txBody>
      </p:sp>
      <p:sp>
        <p:nvSpPr>
          <p:cNvPr id="142" name="Shape 142"/>
          <p:cNvSpPr/>
          <p:nvPr/>
        </p:nvSpPr>
        <p:spPr>
          <a:xfrm>
            <a:off x="5168965" y="5279467"/>
            <a:ext cx="1379600" cy="95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図書館</a:t>
            </a:r>
            <a:endParaRPr sz="2400"/>
          </a:p>
        </p:txBody>
      </p:sp>
      <p:sp>
        <p:nvSpPr>
          <p:cNvPr id="143" name="Shape 143"/>
          <p:cNvSpPr/>
          <p:nvPr/>
        </p:nvSpPr>
        <p:spPr>
          <a:xfrm>
            <a:off x="9249416" y="3576043"/>
            <a:ext cx="1249600" cy="1228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市民</a:t>
            </a:r>
            <a:endParaRPr sz="2400"/>
          </a:p>
        </p:txBody>
      </p:sp>
      <p:sp>
        <p:nvSpPr>
          <p:cNvPr id="144" name="Shape 144"/>
          <p:cNvSpPr/>
          <p:nvPr/>
        </p:nvSpPr>
        <p:spPr>
          <a:xfrm>
            <a:off x="6548733" y="4959465"/>
            <a:ext cx="3558400" cy="1062400"/>
          </a:xfrm>
          <a:prstGeom prst="leftUpArrow">
            <a:avLst/>
          </a:prstGeom>
          <a:solidFill>
            <a:srgbClr val="93C47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5" name="Shape 145"/>
          <p:cNvSpPr/>
          <p:nvPr/>
        </p:nvSpPr>
        <p:spPr>
          <a:xfrm rot="10800000" flipH="1">
            <a:off x="6548739" y="2300603"/>
            <a:ext cx="3613600" cy="1120800"/>
          </a:xfrm>
          <a:prstGeom prst="leftUpArrow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6" name="Shape 146"/>
          <p:cNvSpPr/>
          <p:nvPr/>
        </p:nvSpPr>
        <p:spPr>
          <a:xfrm>
            <a:off x="6613533" y="3872735"/>
            <a:ext cx="2440800" cy="584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7" name="Shape 147"/>
          <p:cNvSpPr/>
          <p:nvPr/>
        </p:nvSpPr>
        <p:spPr>
          <a:xfrm>
            <a:off x="7418533" y="1716200"/>
            <a:ext cx="2196522" cy="5844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 w="9525" cap="flat" cmpd="sng">
            <a:solidFill>
              <a:srgbClr val="D0E0E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学びの場</a:t>
            </a:r>
            <a:endParaRPr sz="2400"/>
          </a:p>
        </p:txBody>
      </p:sp>
      <p:sp>
        <p:nvSpPr>
          <p:cNvPr id="148" name="Shape 148"/>
          <p:cNvSpPr/>
          <p:nvPr/>
        </p:nvSpPr>
        <p:spPr>
          <a:xfrm>
            <a:off x="7585967" y="6058467"/>
            <a:ext cx="2440800" cy="655200"/>
          </a:xfrm>
          <a:prstGeom prst="wedgeEllipseCallout">
            <a:avLst>
              <a:gd name="adj1" fmla="val -14549"/>
              <a:gd name="adj2" fmla="val -72769"/>
            </a:avLst>
          </a:prstGeom>
          <a:solidFill>
            <a:srgbClr val="FFFFFF"/>
          </a:solidFill>
          <a:ln w="9525" cap="flat" cmpd="sng">
            <a:solidFill>
              <a:srgbClr val="D9EAD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資料の利活用</a:t>
            </a:r>
            <a:endParaRPr sz="2400"/>
          </a:p>
        </p:txBody>
      </p:sp>
      <p:sp>
        <p:nvSpPr>
          <p:cNvPr id="149" name="Shape 149"/>
          <p:cNvSpPr/>
          <p:nvPr/>
        </p:nvSpPr>
        <p:spPr>
          <a:xfrm>
            <a:off x="6945384" y="2997400"/>
            <a:ext cx="2083062" cy="763600"/>
          </a:xfrm>
          <a:prstGeom prst="wedgeEllipseCallout">
            <a:avLst>
              <a:gd name="adj1" fmla="val 22830"/>
              <a:gd name="adj2" fmla="val 71434"/>
            </a:avLst>
          </a:prstGeom>
          <a:solidFill>
            <a:srgbClr val="FFFFFF"/>
          </a:solidFill>
          <a:ln w="9525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情報発信</a:t>
            </a:r>
            <a:endParaRPr sz="2400"/>
          </a:p>
        </p:txBody>
      </p:sp>
      <p:sp>
        <p:nvSpPr>
          <p:cNvPr id="150" name="Shape 150"/>
          <p:cNvSpPr txBox="1"/>
          <p:nvPr/>
        </p:nvSpPr>
        <p:spPr>
          <a:xfrm>
            <a:off x="10107133" y="4365033"/>
            <a:ext cx="2228000" cy="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-US" altLang="ja" sz="2400" b="1" dirty="0"/>
              <a:t>Wikipedia</a:t>
            </a:r>
            <a:br>
              <a:rPr lang="en-US" altLang="ja" sz="2400" b="1" dirty="0"/>
            </a:br>
            <a:r>
              <a:rPr lang="en-US" altLang="ja" sz="2400" b="1" dirty="0"/>
              <a:t>Town</a:t>
            </a:r>
            <a:endParaRPr sz="2400" b="1" dirty="0"/>
          </a:p>
        </p:txBody>
      </p:sp>
      <p:sp>
        <p:nvSpPr>
          <p:cNvPr id="151" name="Shape 151"/>
          <p:cNvSpPr txBox="1"/>
          <p:nvPr/>
        </p:nvSpPr>
        <p:spPr>
          <a:xfrm>
            <a:off x="498167" y="1760167"/>
            <a:ext cx="3819200" cy="4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ja" altLang="en-US" sz="2400"/>
              <a:t>市民が</a:t>
            </a:r>
            <a:r>
              <a:rPr lang="en-US" altLang="ja" sz="2400"/>
              <a:t>WikipediaTown</a:t>
            </a:r>
            <a:r>
              <a:rPr lang="ja" altLang="en-US" sz="2400"/>
              <a:t>を</a:t>
            </a:r>
            <a:endParaRPr sz="2400"/>
          </a:p>
          <a:p>
            <a:r>
              <a:rPr lang="ja" altLang="en-US" sz="2400"/>
              <a:t>行う事で、それぞれの</a:t>
            </a:r>
            <a:endParaRPr sz="2400"/>
          </a:p>
          <a:p>
            <a:r>
              <a:rPr lang="ja" altLang="en-US" sz="2400"/>
              <a:t>機関のハブとなり</a:t>
            </a:r>
            <a:endParaRPr sz="2400"/>
          </a:p>
          <a:p>
            <a:r>
              <a:rPr lang="ja" altLang="en-US" sz="2400"/>
              <a:t>公民連携を取りやすくなる。</a:t>
            </a:r>
            <a:endParaRPr sz="2400"/>
          </a:p>
        </p:txBody>
      </p:sp>
      <p:sp>
        <p:nvSpPr>
          <p:cNvPr id="152" name="Shape 152"/>
          <p:cNvSpPr/>
          <p:nvPr/>
        </p:nvSpPr>
        <p:spPr>
          <a:xfrm>
            <a:off x="402433" y="3973967"/>
            <a:ext cx="3819200" cy="19784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3200"/>
              <a:t>オープンデータが</a:t>
            </a:r>
            <a:endParaRPr sz="3200"/>
          </a:p>
          <a:p>
            <a:r>
              <a:rPr lang="ja" altLang="en-US" sz="3200"/>
              <a:t>きっかけになる！</a:t>
            </a:r>
            <a:endParaRPr sz="3200"/>
          </a:p>
        </p:txBody>
      </p:sp>
    </p:spTree>
    <p:extLst>
      <p:ext uri="{BB962C8B-B14F-4D97-AF65-F5344CB8AC3E}">
        <p14:creationId xmlns:p14="http://schemas.microsoft.com/office/powerpoint/2010/main" val="42908779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32DBAB-F54F-874A-92C1-D1BD27657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沼津市：神明塚古墳に</a:t>
            </a:r>
            <a:r>
              <a:rPr kumimoji="1" lang="en-US" altLang="ja-JP" dirty="0"/>
              <a:t>QR</a:t>
            </a:r>
            <a:r>
              <a:rPr kumimoji="1" lang="ja-JP" altLang="en-US"/>
              <a:t>コード設置！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4C78B9-FB0A-A24A-8135-E0C6707E6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hlinkClick r:id="rId2"/>
            <a:extLst>
              <a:ext uri="{FF2B5EF4-FFF2-40B4-BE49-F238E27FC236}">
                <a16:creationId xmlns:a16="http://schemas.microsoft.com/office/drawing/2014/main" id="{DB7D8408-A85E-A24A-B7CC-7EF1BD6CD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1536634"/>
            <a:ext cx="8336411" cy="468923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4A3C3D83-CCEB-C74D-AD2E-D0B78F77166F}"/>
              </a:ext>
            </a:extLst>
          </p:cNvPr>
          <p:cNvSpPr/>
          <p:nvPr/>
        </p:nvSpPr>
        <p:spPr>
          <a:xfrm>
            <a:off x="9237784" y="2520461"/>
            <a:ext cx="2250832" cy="348175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>
                <a:solidFill>
                  <a:schemeClr val="tx1"/>
                </a:solidFill>
              </a:rPr>
              <a:t>次に貼る</a:t>
            </a:r>
            <a:r>
              <a:rPr lang="en-US" altLang="ja-JP" sz="2000" dirty="0">
                <a:solidFill>
                  <a:schemeClr val="tx1"/>
                </a:solidFill>
              </a:rPr>
              <a:t>QR</a:t>
            </a:r>
            <a:r>
              <a:rPr lang="ja-JP" altLang="en-US" sz="2000">
                <a:solidFill>
                  <a:schemeClr val="tx1"/>
                </a:solidFill>
              </a:rPr>
              <a:t>コード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・大泉寺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・霊山寺</a:t>
            </a:r>
            <a:r>
              <a:rPr lang="en-US" altLang="ja-JP" sz="2000" dirty="0">
                <a:solidFill>
                  <a:schemeClr val="tx1"/>
                </a:solidFill>
              </a:rPr>
              <a:t/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en-US" altLang="ja-JP" sz="2000" dirty="0">
                <a:solidFill>
                  <a:schemeClr val="tx1"/>
                </a:solidFill>
              </a:rPr>
              <a:t/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>
                <a:solidFill>
                  <a:schemeClr val="tx1"/>
                </a:solidFill>
              </a:rPr>
              <a:t>１４回</a:t>
            </a:r>
            <a:r>
              <a:rPr lang="en-US" altLang="ja-JP" sz="2000" dirty="0" err="1">
                <a:solidFill>
                  <a:schemeClr val="tx1"/>
                </a:solidFill>
              </a:rPr>
              <a:t>WikipediaTown</a:t>
            </a:r>
            <a:r>
              <a:rPr lang="ja-JP" altLang="en-US" sz="2000">
                <a:solidFill>
                  <a:schemeClr val="tx1"/>
                </a:solidFill>
              </a:rPr>
              <a:t>を実施している。</a:t>
            </a:r>
          </a:p>
        </p:txBody>
      </p:sp>
    </p:spTree>
    <p:extLst>
      <p:ext uri="{BB962C8B-B14F-4D97-AF65-F5344CB8AC3E}">
        <p14:creationId xmlns:p14="http://schemas.microsoft.com/office/powerpoint/2010/main" val="9371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データ利活用</a:t>
            </a:r>
            <a:r>
              <a:rPr kumimoji="1" lang="ja-JP" altLang="en-US" dirty="0"/>
              <a:t>の負のループ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033318" y="1435958"/>
            <a:ext cx="2174789" cy="1297459"/>
          </a:xfrm>
          <a:prstGeom prst="rect">
            <a:avLst/>
          </a:prstGeom>
          <a:solidFill>
            <a:srgbClr val="FF8A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データを何に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使っていいか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わからない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616778" y="3032130"/>
            <a:ext cx="2174789" cy="12974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時間がないのに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データ整備が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必要なの？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033318" y="4786789"/>
            <a:ext cx="2174789" cy="12974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ノウハウが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残らない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新しい取り組みが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できない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477662" y="3032130"/>
            <a:ext cx="2174789" cy="12974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勘と経験で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対応しよう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今までと同じで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いいや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曲折矢印 7"/>
          <p:cNvSpPr/>
          <p:nvPr/>
        </p:nvSpPr>
        <p:spPr>
          <a:xfrm rot="5400000">
            <a:off x="8279026" y="1306926"/>
            <a:ext cx="1094088" cy="2206197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曲折矢印 8"/>
          <p:cNvSpPr/>
          <p:nvPr/>
        </p:nvSpPr>
        <p:spPr>
          <a:xfrm rot="16200000">
            <a:off x="2866765" y="3923659"/>
            <a:ext cx="1094088" cy="2206197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曲折矢印 9"/>
          <p:cNvSpPr/>
          <p:nvPr/>
        </p:nvSpPr>
        <p:spPr>
          <a:xfrm rot="10800000">
            <a:off x="7781923" y="4534394"/>
            <a:ext cx="2088293" cy="1153689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曲折矢印 10"/>
          <p:cNvSpPr/>
          <p:nvPr/>
        </p:nvSpPr>
        <p:spPr>
          <a:xfrm>
            <a:off x="2428615" y="1728316"/>
            <a:ext cx="2088293" cy="1153689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513805" y="136821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活用されない！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616778" y="576187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蓄積されない！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07075" y="13660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変わらない！</a:t>
            </a:r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27763" y="57426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あきらめる！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82929" y="346771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/>
              <a:t>現状の姿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6177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C21F1-C5A8-2E48-BF99-276F86457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裾野市と</a:t>
            </a:r>
            <a:r>
              <a:rPr kumimoji="1" lang="en-US" altLang="ja-JP" dirty="0"/>
              <a:t>Wikipedia</a:t>
            </a:r>
            <a:r>
              <a:rPr kumimoji="1" lang="ja-JP" altLang="en-US"/>
              <a:t>を活用した覚書締結！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E3508D-C05E-EC4B-A4B8-B1C5D18B53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6997" indent="0">
              <a:buNone/>
            </a:pPr>
            <a:endParaRPr kumimoji="1" lang="ja-JP" altLang="en-US"/>
          </a:p>
        </p:txBody>
      </p:sp>
      <p:pic>
        <p:nvPicPr>
          <p:cNvPr id="5" name="図 4">
            <a:hlinkClick r:id="rId2"/>
            <a:extLst>
              <a:ext uri="{FF2B5EF4-FFF2-40B4-BE49-F238E27FC236}">
                <a16:creationId xmlns:a16="http://schemas.microsoft.com/office/drawing/2014/main" id="{0E66348B-488F-A549-9B33-3C07FEF11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1" y="1356967"/>
            <a:ext cx="8153969" cy="5434652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6968A7A6-2F5B-4E41-97FE-C3E7D5A9824B}"/>
              </a:ext>
            </a:extLst>
          </p:cNvPr>
          <p:cNvSpPr/>
          <p:nvPr/>
        </p:nvSpPr>
        <p:spPr>
          <a:xfrm>
            <a:off x="8745417" y="2590800"/>
            <a:ext cx="3030982" cy="349347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>
                <a:solidFill>
                  <a:schemeClr val="tx1"/>
                </a:solidFill>
              </a:rPr>
              <a:t>発行した</a:t>
            </a:r>
            <a:r>
              <a:rPr lang="en-US" altLang="ja-JP" sz="2000" dirty="0">
                <a:solidFill>
                  <a:schemeClr val="tx1"/>
                </a:solidFill>
              </a:rPr>
              <a:t>QR</a:t>
            </a:r>
            <a:r>
              <a:rPr lang="ja-JP" altLang="en-US" sz="2000">
                <a:solidFill>
                  <a:schemeClr val="tx1"/>
                </a:solidFill>
              </a:rPr>
              <a:t>コード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・佐野原神社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・裾野市中央公園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・裾野市立鈴木図書館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・旧植松家住宅</a:t>
            </a:r>
          </a:p>
        </p:txBody>
      </p:sp>
    </p:spTree>
    <p:extLst>
      <p:ext uri="{BB962C8B-B14F-4D97-AF65-F5344CB8AC3E}">
        <p14:creationId xmlns:p14="http://schemas.microsoft.com/office/powerpoint/2010/main" val="4743531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7C81FE-677D-C846-BD51-7857BC7E8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市民から広げることもできる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6B7C06-1CB8-7945-A73E-08A38D0FC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静岡県立図書館でも</a:t>
            </a:r>
            <a:r>
              <a:rPr kumimoji="1" lang="en-US" altLang="ja-JP" dirty="0"/>
              <a:t>Wikipedia</a:t>
            </a:r>
            <a:r>
              <a:rPr kumimoji="1" lang="ja-JP" altLang="en-US"/>
              <a:t>の研修をしているよ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そんなこんなで</a:t>
            </a:r>
            <a:r>
              <a:rPr lang="en-US" altLang="ja-JP" dirty="0"/>
              <a:t>35</a:t>
            </a:r>
            <a:r>
              <a:rPr lang="ja-JP" altLang="en-US"/>
              <a:t>市町中</a:t>
            </a:r>
            <a:r>
              <a:rPr lang="en-US" altLang="ja-JP" dirty="0"/>
              <a:t>10</a:t>
            </a:r>
            <a:r>
              <a:rPr lang="ja-JP" altLang="en-US"/>
              <a:t>市町が取り組んでいます。</a:t>
            </a:r>
            <a:endParaRPr lang="en-US" altLang="ja-JP" dirty="0"/>
          </a:p>
          <a:p>
            <a:pPr lvl="1"/>
            <a:r>
              <a:rPr kumimoji="1" lang="ja-JP" altLang="en-US"/>
              <a:t>政令指定都市：静岡市、浜松市</a:t>
            </a:r>
            <a:endParaRPr kumimoji="1" lang="en-US" altLang="ja-JP" dirty="0"/>
          </a:p>
          <a:p>
            <a:pPr lvl="1"/>
            <a:r>
              <a:rPr lang="ja-JP" altLang="en-US"/>
              <a:t>市町：沼津市、三島市、掛川市、島田市、裾野市、下田市、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　　　松崎町、函南町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/>
              <a:t>この後、美し伊豆創造センター（伊豆半島）、環富士山の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エリアにも展開予定。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696639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B75C00-5523-FC43-B2D7-356D46F6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OD</a:t>
            </a:r>
            <a:r>
              <a:rPr kumimoji="1" lang="ja-JP" altLang="en-US" sz="3600"/>
              <a:t>だから、</a:t>
            </a:r>
            <a:r>
              <a:rPr kumimoji="1" lang="en-US" altLang="ja-JP" sz="3600" dirty="0"/>
              <a:t>Amazon/Google</a:t>
            </a:r>
            <a:r>
              <a:rPr kumimoji="1" lang="ja-JP" altLang="en-US" sz="3600"/>
              <a:t>も</a:t>
            </a:r>
            <a:r>
              <a:rPr kumimoji="1" lang="en-US" altLang="ja-JP" sz="3600" dirty="0"/>
              <a:t>Wikipedia</a:t>
            </a:r>
            <a:r>
              <a:rPr kumimoji="1" lang="ja-JP" altLang="en-US" sz="3600"/>
              <a:t>を使う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FD200C-4A98-5F43-9922-F6AE9D2C9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Amazon</a:t>
            </a:r>
            <a:r>
              <a:rPr lang="en-US" altLang="ja-JP" dirty="0"/>
              <a:t> Echo</a:t>
            </a:r>
            <a:r>
              <a:rPr lang="ja-JP" altLang="en-US"/>
              <a:t>や</a:t>
            </a:r>
            <a:r>
              <a:rPr lang="en-US" altLang="ja-JP" dirty="0"/>
              <a:t>Google home</a:t>
            </a:r>
            <a:r>
              <a:rPr lang="ja-JP" altLang="en-US"/>
              <a:t>使ったことありますか？</a:t>
            </a:r>
            <a:endParaRPr lang="en-US" altLang="ja-JP" dirty="0"/>
          </a:p>
          <a:p>
            <a:r>
              <a:rPr kumimoji="1" lang="ja-JP" altLang="en-US"/>
              <a:t>多くの単語の意味は、</a:t>
            </a:r>
            <a:r>
              <a:rPr kumimoji="1" lang="en-US" altLang="ja-JP" dirty="0"/>
              <a:t>Wikipedia</a:t>
            </a:r>
            <a:r>
              <a:rPr kumimoji="1" lang="ja-JP" altLang="en-US"/>
              <a:t>によると、、、と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音声応答されます。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これが何を意味するかというと、</a:t>
            </a:r>
            <a:r>
              <a:rPr kumimoji="1" lang="en-US" altLang="ja-JP" dirty="0"/>
              <a:t>Wikipedia</a:t>
            </a:r>
            <a:r>
              <a:rPr kumimoji="1" lang="ja-JP" altLang="en-US"/>
              <a:t>にない記事は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スマートスピーカーの世界ではないものと同じということです。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地域の有名なものが無かったことになってよいですか？</a:t>
            </a:r>
          </a:p>
        </p:txBody>
      </p:sp>
    </p:spTree>
    <p:extLst>
      <p:ext uri="{BB962C8B-B14F-4D97-AF65-F5344CB8AC3E}">
        <p14:creationId xmlns:p14="http://schemas.microsoft.com/office/powerpoint/2010/main" val="12207576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みしまセピアキャット</a:t>
            </a:r>
            <a:r>
              <a:rPr kumimoji="1" lang="ja-JP" altLang="en-US" dirty="0"/>
              <a:t>の概要 </a:t>
            </a:r>
            <a:r>
              <a:rPr lang="en-US" altLang="ja-JP" dirty="0"/>
              <a:t>-</a:t>
            </a:r>
            <a:r>
              <a:rPr kumimoji="1" lang="en-US" altLang="ja-JP" dirty="0"/>
              <a:t> </a:t>
            </a:r>
            <a:r>
              <a:rPr kumimoji="1" lang="ja-JP" altLang="en-US" dirty="0"/>
              <a:t>活動の目的 </a:t>
            </a:r>
            <a:r>
              <a:rPr kumimoji="1" lang="en-US" altLang="ja-JP" dirty="0"/>
              <a:t>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405" y="901337"/>
            <a:ext cx="11807190" cy="5323320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ICT</a:t>
            </a:r>
            <a:r>
              <a:rPr lang="ja-JP" altLang="en-US" sz="2800" dirty="0"/>
              <a:t>活用と地域の古写真を触媒</a:t>
            </a:r>
            <a:r>
              <a:rPr lang="ja-JP" altLang="en-US" sz="2800"/>
              <a:t>とし、</a:t>
            </a:r>
            <a:r>
              <a:rPr lang="ja-JP" altLang="en-US" sz="2800" dirty="0"/>
              <a:t>様々な市民活動を通じて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シビックプライド（市民の誇り）の醸成する。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みしまセピアキャット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43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049" y="2492705"/>
            <a:ext cx="3417890" cy="307471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365291" y="1879424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みしまセピアキャットサイト</a:t>
            </a:r>
            <a:r>
              <a:rPr kumimoji="1" lang="en-US" altLang="ja-JP" dirty="0"/>
              <a:t>】</a:t>
            </a:r>
            <a:br>
              <a:rPr kumimoji="1" lang="en-US" altLang="ja-JP" dirty="0"/>
            </a:br>
            <a:r>
              <a:rPr kumimoji="1" lang="ja-JP" altLang="en-US" dirty="0"/>
              <a:t>誰でも、自由に見て使える</a:t>
            </a:r>
          </a:p>
        </p:txBody>
      </p:sp>
      <p:sp>
        <p:nvSpPr>
          <p:cNvPr id="10" name="矢印: 右 9"/>
          <p:cNvSpPr/>
          <p:nvPr/>
        </p:nvSpPr>
        <p:spPr>
          <a:xfrm>
            <a:off x="7777097" y="2919420"/>
            <a:ext cx="418947" cy="92273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264866" y="5797578"/>
            <a:ext cx="3042256" cy="562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年代ごとの古写真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当時のエピソードの保存</a:t>
            </a:r>
          </a:p>
        </p:txBody>
      </p:sp>
      <p:sp>
        <p:nvSpPr>
          <p:cNvPr id="12" name="矢印: 右 11"/>
          <p:cNvSpPr/>
          <p:nvPr/>
        </p:nvSpPr>
        <p:spPr>
          <a:xfrm>
            <a:off x="7777096" y="4228103"/>
            <a:ext cx="418947" cy="92273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8478202" y="2919420"/>
            <a:ext cx="3130023" cy="853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rgbClr val="FF0000"/>
                </a:solidFill>
              </a:rPr>
              <a:t>・地元文化・伝統の見える化</a:t>
            </a:r>
            <a:r>
              <a:rPr lang="en-US" altLang="ja-JP" sz="1600" dirty="0">
                <a:solidFill>
                  <a:srgbClr val="FF0000"/>
                </a:solidFill>
              </a:rPr>
              <a:t/>
            </a:r>
            <a:br>
              <a:rPr lang="en-US" altLang="ja-JP" sz="1600" dirty="0">
                <a:solidFill>
                  <a:srgbClr val="FF0000"/>
                </a:solidFill>
              </a:rPr>
            </a:br>
            <a:r>
              <a:rPr lang="ja-JP" altLang="en-US" sz="1600" dirty="0">
                <a:solidFill>
                  <a:srgbClr val="FF0000"/>
                </a:solidFill>
              </a:rPr>
              <a:t>・古写真・エピソードの伝承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487211" y="4040810"/>
            <a:ext cx="3130023" cy="13952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・誰でも利用できるデータ（オープンデータ）とすることで、三島の魅力を誰でも活用できる。</a:t>
            </a:r>
            <a:r>
              <a:rPr lang="en-US" altLang="ja-JP" sz="1600" dirty="0">
                <a:solidFill>
                  <a:schemeClr val="tx1"/>
                </a:solidFill>
              </a:rPr>
              <a:t/>
            </a: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 dirty="0">
                <a:solidFill>
                  <a:schemeClr val="tx1"/>
                </a:solidFill>
              </a:rPr>
              <a:t>・アプリでの活用を促進するため</a:t>
            </a:r>
            <a:r>
              <a:rPr lang="en-US" altLang="ja-JP" sz="1600" dirty="0">
                <a:solidFill>
                  <a:schemeClr val="tx1"/>
                </a:solidFill>
              </a:rPr>
              <a:t>API</a:t>
            </a:r>
            <a:r>
              <a:rPr lang="ja-JP" altLang="en-US" sz="1600" dirty="0">
                <a:solidFill>
                  <a:schemeClr val="tx1"/>
                </a:solidFill>
              </a:rPr>
              <a:t>（</a:t>
            </a:r>
            <a:r>
              <a:rPr lang="en-US" altLang="ja-JP" sz="1600" dirty="0">
                <a:solidFill>
                  <a:schemeClr val="tx1"/>
                </a:solidFill>
              </a:rPr>
              <a:t>JSON</a:t>
            </a:r>
            <a:r>
              <a:rPr lang="ja-JP" altLang="en-US" sz="1600" dirty="0">
                <a:solidFill>
                  <a:schemeClr val="tx1"/>
                </a:solidFill>
              </a:rPr>
              <a:t>形式）も提供する。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338657" y="2676088"/>
            <a:ext cx="3481431" cy="29529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8566212" y="5797578"/>
            <a:ext cx="3042256" cy="562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活動＆情報化により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シビックプライドの醸成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4107" y="2481376"/>
            <a:ext cx="10743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シルバー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世代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47572" y="2481375"/>
            <a:ext cx="10310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子世代　</a:t>
            </a:r>
            <a:endParaRPr kumimoji="1"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24419" y="2481374"/>
            <a:ext cx="10310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孫世代　</a:t>
            </a:r>
            <a:endParaRPr kumimoji="1"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6043" y="3438297"/>
            <a:ext cx="2461027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イベントを通じ古写真と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 dirty="0"/>
              <a:t>エピソードを発掘する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 dirty="0"/>
              <a:t>　</a:t>
            </a:r>
            <a:r>
              <a:rPr kumimoji="1" lang="ja-JP" altLang="en-US" sz="1400" dirty="0"/>
              <a:t>・昔のお祭り写真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　・広小路のお店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　　開店時の情報</a:t>
            </a:r>
            <a:endParaRPr kumimoji="1" lang="en-US" altLang="ja-JP" sz="1400" dirty="0"/>
          </a:p>
          <a:p>
            <a:r>
              <a:rPr lang="ja-JP" altLang="en-US" sz="1400" dirty="0"/>
              <a:t>　・郷土資料館、郷土史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　・駿豆線や鉄道写真</a:t>
            </a:r>
            <a:r>
              <a:rPr kumimoji="1" lang="ja-JP" altLang="en-US" sz="1400" dirty="0"/>
              <a:t>　</a:t>
            </a:r>
            <a:endParaRPr kumimoji="1" lang="en-US" altLang="ja-JP" sz="1400" dirty="0"/>
          </a:p>
        </p:txBody>
      </p:sp>
      <p:sp>
        <p:nvSpPr>
          <p:cNvPr id="21" name="矢印: 右 20"/>
          <p:cNvSpPr/>
          <p:nvPr/>
        </p:nvSpPr>
        <p:spPr>
          <a:xfrm>
            <a:off x="3360908" y="3687534"/>
            <a:ext cx="418947" cy="87883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074815" y="4607848"/>
            <a:ext cx="9444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古写真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 dirty="0"/>
              <a:t>エピソード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lang="ja-JP" altLang="en-US" sz="1400" dirty="0"/>
              <a:t>を登録</a:t>
            </a:r>
            <a:endParaRPr kumimoji="1" lang="ja-JP" altLang="en-US" sz="1400" dirty="0"/>
          </a:p>
        </p:txBody>
      </p:sp>
      <p:sp>
        <p:nvSpPr>
          <p:cNvPr id="23" name="矢印: 左右 22"/>
          <p:cNvSpPr/>
          <p:nvPr/>
        </p:nvSpPr>
        <p:spPr>
          <a:xfrm>
            <a:off x="287596" y="2202590"/>
            <a:ext cx="3151891" cy="180991"/>
          </a:xfrm>
          <a:prstGeom prst="leftRight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4052" y="1769865"/>
            <a:ext cx="3035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世代間の連携を促進し、シニア・若者間のコミュニケーションを図る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6" name="直線矢印コネクタ 25"/>
          <p:cNvCxnSpPr>
            <a:stCxn id="17" idx="2"/>
            <a:endCxn id="20" idx="0"/>
          </p:cNvCxnSpPr>
          <p:nvPr/>
        </p:nvCxnSpPr>
        <p:spPr>
          <a:xfrm>
            <a:off x="691274" y="3127707"/>
            <a:ext cx="1095283" cy="310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18" idx="2"/>
            <a:endCxn id="20" idx="0"/>
          </p:cNvCxnSpPr>
          <p:nvPr/>
        </p:nvCxnSpPr>
        <p:spPr>
          <a:xfrm flipH="1">
            <a:off x="1786557" y="3127706"/>
            <a:ext cx="76541" cy="310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19" idx="2"/>
            <a:endCxn id="20" idx="0"/>
          </p:cNvCxnSpPr>
          <p:nvPr/>
        </p:nvCxnSpPr>
        <p:spPr>
          <a:xfrm flipH="1">
            <a:off x="1786557" y="3127705"/>
            <a:ext cx="1253388" cy="31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04415" y="5468107"/>
            <a:ext cx="3035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様々なイベントを継続して実施し、地域の横連携の促進し、シニア世代の知識・活動の活性化を図る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347573" y="6412053"/>
            <a:ext cx="9398724" cy="435443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「セピアキャット」とは、上記の一連の流れを継続的に繋げる活動です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8" name="矢印: 左右 27"/>
          <p:cNvSpPr/>
          <p:nvPr/>
        </p:nvSpPr>
        <p:spPr>
          <a:xfrm rot="5400000">
            <a:off x="-1078718" y="4772368"/>
            <a:ext cx="2805537" cy="163936"/>
          </a:xfrm>
          <a:prstGeom prst="leftRight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吹き出し: 角を丸めた四角形 5"/>
          <p:cNvSpPr/>
          <p:nvPr/>
        </p:nvSpPr>
        <p:spPr>
          <a:xfrm>
            <a:off x="8414157" y="1442906"/>
            <a:ext cx="3461221" cy="1112861"/>
          </a:xfrm>
          <a:prstGeom prst="wedgeRoundRectCallout">
            <a:avLst>
              <a:gd name="adj1" fmla="val 24405"/>
              <a:gd name="adj2" fmla="val 6830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自治体</a:t>
            </a:r>
            <a:r>
              <a:rPr lang="ja-JP" altLang="en-US" sz="1600">
                <a:solidFill>
                  <a:schemeClr val="tx1"/>
                </a:solidFill>
              </a:rPr>
              <a:t>所有の資料・写真も</a:t>
            </a:r>
            <a:r>
              <a:rPr lang="ja-JP" altLang="en-US" sz="1600" dirty="0">
                <a:solidFill>
                  <a:schemeClr val="tx1"/>
                </a:solidFill>
              </a:rPr>
              <a:t>オープンデータとして活用中（情報システム課、広報公聴課、郷土</a:t>
            </a:r>
            <a:r>
              <a:rPr lang="ja-JP" altLang="en-US" sz="1600">
                <a:solidFill>
                  <a:schemeClr val="tx1"/>
                </a:solidFill>
              </a:rPr>
              <a:t>資料館に協力いただいてます</a:t>
            </a:r>
            <a:r>
              <a:rPr lang="ja-JP" altLang="en-US" sz="1600" dirty="0">
                <a:solidFill>
                  <a:schemeClr val="tx1"/>
                </a:solidFill>
              </a:rPr>
              <a:t>）。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691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656EC0-175A-AB43-BB98-D5664C3AD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広域でも取り組む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A463E4-FEFF-924F-9046-A677E36AA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イベント情報は、市町村単位で見て使えるものになりますか？</a:t>
            </a:r>
            <a:endParaRPr lang="en-US" altLang="ja-JP" dirty="0"/>
          </a:p>
          <a:p>
            <a:r>
              <a:rPr kumimoji="1" lang="ja-JP" altLang="en-US"/>
              <a:t>生活圏や観光客からみたときに使える情報は</a:t>
            </a:r>
            <a:r>
              <a:rPr lang="ja-JP" altLang="en-US"/>
              <a:t>「</a:t>
            </a:r>
            <a:r>
              <a:rPr kumimoji="1" lang="ja-JP" altLang="en-US"/>
              <a:t>地域」のデータです。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そこで、裾野市、御殿場市、小山町の</a:t>
            </a:r>
            <a:r>
              <a:rPr kumimoji="1" lang="en-US" altLang="ja-JP" dirty="0"/>
              <a:t>2</a:t>
            </a:r>
            <a:r>
              <a:rPr kumimoji="1" lang="ja-JP" altLang="en-US"/>
              <a:t>市</a:t>
            </a:r>
            <a:r>
              <a:rPr kumimoji="1" lang="en-US" altLang="ja-JP" dirty="0"/>
              <a:t>1</a:t>
            </a:r>
            <a:r>
              <a:rPr kumimoji="1" lang="ja-JP" altLang="en-US"/>
              <a:t>町＋静岡県で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en-US" altLang="ja-JP" dirty="0"/>
              <a:t>LINE Bot</a:t>
            </a:r>
            <a:r>
              <a:rPr kumimoji="1" lang="ja-JP" altLang="en-US"/>
              <a:t>やスマートスピーカーへの実装に向けてイベント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情報の共通化（推奨データセット）と更新方法の標準化を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検討し始めています。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9668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3DF0B0-9736-704B-A3BB-9EC79A0C1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LINE Bot </a:t>
            </a:r>
            <a:r>
              <a:rPr kumimoji="1" lang="ja-JP" altLang="en-US"/>
              <a:t>こんなのね。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B08905-FE80-8E42-A7A5-F3E2C504E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ソースコードもオープンにしてます。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運用費用０、使わない手はありますか？</a:t>
            </a:r>
          </a:p>
        </p:txBody>
      </p:sp>
      <p:pic>
        <p:nvPicPr>
          <p:cNvPr id="4" name="図 3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427B662A-CDCE-6A46-AFA3-19FB959F4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516" y="250767"/>
            <a:ext cx="3570215" cy="635646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1563717-5B11-1740-919A-A65C2025D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51759"/>
            <a:ext cx="7800913" cy="355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693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6446BD-4E4F-EB4A-A468-7F4E4B217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仲間でやることで、ノウハウを共有する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0F675D-1D1C-3D41-B0B0-12EB0F213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広域で行うメリットは、同じデータを複数の担当者で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進めるため、教える、教わるの関係性ができる。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/>
              <a:t>どこ</a:t>
            </a:r>
            <a:r>
              <a:rPr kumimoji="1" lang="ja-JP" altLang="en-US"/>
              <a:t>かの自治体で、突破できれば、そのノウハウは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lang="ja-JP" altLang="en-US"/>
              <a:t>近隣</a:t>
            </a:r>
            <a:r>
              <a:rPr kumimoji="1" lang="ja-JP" altLang="en-US"/>
              <a:t>の自治体でも使える。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一人だと心が折れそうなところを、仲間がいれば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進めていける。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63341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249CAF-6394-0041-99D4-94635FC16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92FB74-DDE8-F74A-BB9E-B5EA242B6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5400"/>
              <a:t>静岡県外にも勝手にゆく</a:t>
            </a:r>
            <a:endParaRPr kumimoji="1" lang="ja-JP" altLang="en-US" sz="5400"/>
          </a:p>
        </p:txBody>
      </p:sp>
    </p:spTree>
    <p:extLst>
      <p:ext uri="{BB962C8B-B14F-4D97-AF65-F5344CB8AC3E}">
        <p14:creationId xmlns:p14="http://schemas.microsoft.com/office/powerpoint/2010/main" val="34550548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6744D9-E943-3F41-9410-1A2192EB5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名寄市立総合病院の事例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42F9E3-D3A6-4641-A723-6718E0033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8"/>
            <a:ext cx="10515600" cy="5573123"/>
          </a:xfrm>
        </p:spPr>
        <p:txBody>
          <a:bodyPr>
            <a:normAutofit fontScale="85000" lnSpcReduction="10000"/>
          </a:bodyPr>
          <a:lstStyle/>
          <a:p>
            <a:r>
              <a:rPr kumimoji="1" lang="ja-JP" altLang="en-US"/>
              <a:t>名寄市のオープンデータ公開の経緯</a:t>
            </a:r>
            <a:endParaRPr kumimoji="1" lang="en-US" altLang="ja-JP" dirty="0"/>
          </a:p>
          <a:p>
            <a:pPr lvl="1"/>
            <a:r>
              <a:rPr kumimoji="1" lang="ja-JP" altLang="en-US"/>
              <a:t>名寄市では、昨年度までオープンデータを公開していませんでした。</a:t>
            </a:r>
            <a:endParaRPr kumimoji="1" lang="en-US" altLang="ja-JP" dirty="0"/>
          </a:p>
          <a:p>
            <a:pPr lvl="1"/>
            <a:r>
              <a:rPr lang="ja-JP" altLang="en-US"/>
              <a:t>今年の</a:t>
            </a:r>
            <a:r>
              <a:rPr lang="en-US" altLang="ja-JP" dirty="0"/>
              <a:t>2</a:t>
            </a:r>
            <a:r>
              <a:rPr lang="ja-JP" altLang="en-US"/>
              <a:t>月に、私が名寄市で</a:t>
            </a:r>
            <a:r>
              <a:rPr lang="en-US" altLang="ja-JP" dirty="0"/>
              <a:t>30</a:t>
            </a:r>
            <a:r>
              <a:rPr lang="ja-JP" altLang="en-US"/>
              <a:t>名ほどの市民・職員さんにデータ利活用研修を実施しました。</a:t>
            </a:r>
            <a:endParaRPr lang="en-US" altLang="ja-JP" dirty="0"/>
          </a:p>
          <a:p>
            <a:pPr lvl="1"/>
            <a:r>
              <a:rPr kumimoji="1" lang="ja-JP" altLang="en-US"/>
              <a:t>名寄市立総合病院の職員さんが、まずは、自分の管轄している部門から！ということで、</a:t>
            </a:r>
            <a:r>
              <a:rPr kumimoji="1" lang="en-US" altLang="ja-JP" dirty="0"/>
              <a:t>4/26</a:t>
            </a:r>
            <a:r>
              <a:rPr kumimoji="1" lang="ja-JP" altLang="en-US"/>
              <a:t>日より、オープンデータが公開されました。</a:t>
            </a:r>
            <a:endParaRPr kumimoji="1" lang="en-US" altLang="ja-JP" dirty="0"/>
          </a:p>
          <a:p>
            <a:pPr lvl="1"/>
            <a:r>
              <a:rPr lang="ja-JP" altLang="en-US"/>
              <a:t>「平成</a:t>
            </a:r>
            <a:r>
              <a:rPr lang="en-US" altLang="ja-JP" dirty="0"/>
              <a:t>31</a:t>
            </a:r>
            <a:r>
              <a:rPr lang="ja-JP" altLang="en-US"/>
              <a:t>年度診療材料仕入単価」「名寄市立総合病院電力使用量等」現在見えているデータはこの</a:t>
            </a:r>
            <a:r>
              <a:rPr lang="en-US" altLang="ja-JP" dirty="0"/>
              <a:t>2</a:t>
            </a:r>
            <a:r>
              <a:rPr lang="ja-JP" altLang="en-US"/>
              <a:t>つ。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r>
              <a:rPr lang="ja-JP" altLang="en-US"/>
              <a:t>どうなったか</a:t>
            </a:r>
            <a:endParaRPr lang="en-US" altLang="ja-JP" dirty="0"/>
          </a:p>
          <a:p>
            <a:pPr lvl="1"/>
            <a:r>
              <a:rPr kumimoji="1" lang="ja-JP" altLang="en-US"/>
              <a:t>仕入単価を公開したところ、翌日連絡があり、年間の購入費用が</a:t>
            </a:r>
            <a:r>
              <a:rPr kumimoji="1" lang="en-US" altLang="ja-JP" dirty="0"/>
              <a:t>100</a:t>
            </a:r>
            <a:r>
              <a:rPr kumimoji="1" lang="ja-JP" altLang="en-US"/>
              <a:t>万円以上削減できることがわかりました。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/>
              <a:t>数値としてアプリで使うだけがオープンデータではない。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理解した部門の小さなデータからでも、透明性を示せる。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5913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7C81FE-677D-C846-BD51-7857BC7E8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オープンデータを勝手に布教する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6B7C06-1CB8-7945-A73E-08A38D0FC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待っていても、広まることはない。</a:t>
            </a:r>
            <a:endParaRPr lang="en-US" altLang="ja-JP" dirty="0"/>
          </a:p>
          <a:p>
            <a:r>
              <a:rPr kumimoji="1" lang="ja-JP" altLang="en-US"/>
              <a:t>市民が知らないなら、知ってもらう。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/>
              <a:t>分けのわからん</a:t>
            </a:r>
            <a:r>
              <a:rPr lang="en-US" altLang="ja-JP" dirty="0"/>
              <a:t>IT</a:t>
            </a:r>
            <a:r>
              <a:rPr lang="ja-JP" altLang="en-US"/>
              <a:t>業者にお金を払うぐらいなら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市民協働のために、オープンデータを伝えるところに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力を使う方が本筋である。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ベンダーを選ぶときは、オープンデータを地域活動で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ともに進めている企業か見定めましょう。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683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1A7B3-3AFC-804F-B6E2-E4C44BAD2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データ利活用が進んでない理由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11E9C2-B9CA-0C4E-8F4E-3729252BA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/>
              <a:t>皆さん自身がデータ利活用していない状態だから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/>
              <a:t>国から言われても、そんなの必要ないのでは？となってる。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kumimoji="1" lang="ja-JP" altLang="en-US" sz="2800"/>
              <a:t>オープンデータも同じです。</a:t>
            </a:r>
            <a:r>
              <a:rPr lang="ja-JP" altLang="en-US" sz="2800"/>
              <a:t>皆さんが、いくら説明しても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/>
              <a:t>現課、市民は「オープンデータ」ってなに？となっています。</a:t>
            </a:r>
            <a:endParaRPr kumimoji="1" lang="en-US" altLang="ja-JP" sz="28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A4ACF3-A084-9940-8020-1B24E9C840DF}"/>
              </a:ext>
            </a:extLst>
          </p:cNvPr>
          <p:cNvSpPr/>
          <p:nvPr/>
        </p:nvSpPr>
        <p:spPr>
          <a:xfrm>
            <a:off x="2078182" y="4441372"/>
            <a:ext cx="1793174" cy="10450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システムや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企画部門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C6A9500-303E-B347-A9C7-68830B0B2E40}"/>
              </a:ext>
            </a:extLst>
          </p:cNvPr>
          <p:cNvSpPr/>
          <p:nvPr/>
        </p:nvSpPr>
        <p:spPr>
          <a:xfrm>
            <a:off x="4880759" y="3620350"/>
            <a:ext cx="1793174" cy="10450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現課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3E21D72-7604-2947-9E74-F8F46A35DE4A}"/>
              </a:ext>
            </a:extLst>
          </p:cNvPr>
          <p:cNvSpPr/>
          <p:nvPr/>
        </p:nvSpPr>
        <p:spPr>
          <a:xfrm>
            <a:off x="4880759" y="5405711"/>
            <a:ext cx="1793174" cy="10450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</a:t>
            </a:r>
            <a:r>
              <a:rPr kumimoji="1" lang="en-US" altLang="ja-JP" dirty="0">
                <a:solidFill>
                  <a:schemeClr val="tx1"/>
                </a:solidFill>
              </a:rPr>
              <a:t>/</a:t>
            </a:r>
            <a:r>
              <a:rPr kumimoji="1" lang="ja-JP" altLang="en-US">
                <a:solidFill>
                  <a:schemeClr val="tx1"/>
                </a:solidFill>
              </a:rPr>
              <a:t>企業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32B88A4-E966-2F4A-A8E5-AE3C80BADE0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3871356" y="4142865"/>
            <a:ext cx="1009403" cy="8210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B4D4589B-F62E-5445-885E-E5BA478C929D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3871356" y="4963887"/>
            <a:ext cx="1009403" cy="964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角丸四角形吹き出し 11">
            <a:extLst>
              <a:ext uri="{FF2B5EF4-FFF2-40B4-BE49-F238E27FC236}">
                <a16:creationId xmlns:a16="http://schemas.microsoft.com/office/drawing/2014/main" id="{AC8DA95C-5D7B-6341-9884-A6B7227B2B04}"/>
              </a:ext>
            </a:extLst>
          </p:cNvPr>
          <p:cNvSpPr/>
          <p:nvPr/>
        </p:nvSpPr>
        <p:spPr>
          <a:xfrm>
            <a:off x="106878" y="3526972"/>
            <a:ext cx="1816925" cy="914400"/>
          </a:xfrm>
          <a:prstGeom prst="wedgeRoundRectCallout">
            <a:avLst>
              <a:gd name="adj1" fmla="val 54331"/>
              <a:gd name="adj2" fmla="val 8587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オープンデータに協力して</a:t>
            </a: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id="{21F20525-923C-1246-81C5-D8694F3122C9}"/>
              </a:ext>
            </a:extLst>
          </p:cNvPr>
          <p:cNvSpPr/>
          <p:nvPr/>
        </p:nvSpPr>
        <p:spPr>
          <a:xfrm>
            <a:off x="7291450" y="3513472"/>
            <a:ext cx="2822368" cy="1151907"/>
          </a:xfrm>
          <a:prstGeom prst="wedgeRoundRectCallout">
            <a:avLst>
              <a:gd name="adj1" fmla="val -80310"/>
              <a:gd name="adj2" fmla="val 1964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>
                <a:solidFill>
                  <a:schemeClr val="tx1"/>
                </a:solidFill>
              </a:rPr>
              <a:t>・俺は使わないし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・なにそれ？美味しいの？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・仕事を増やすな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・誰が責任取るの？</a:t>
            </a:r>
          </a:p>
        </p:txBody>
      </p:sp>
      <p:sp>
        <p:nvSpPr>
          <p:cNvPr id="16" name="角丸四角形吹き出し 15">
            <a:extLst>
              <a:ext uri="{FF2B5EF4-FFF2-40B4-BE49-F238E27FC236}">
                <a16:creationId xmlns:a16="http://schemas.microsoft.com/office/drawing/2014/main" id="{43C2ED9D-5F71-F044-977E-FE071C9B5009}"/>
              </a:ext>
            </a:extLst>
          </p:cNvPr>
          <p:cNvSpPr/>
          <p:nvPr/>
        </p:nvSpPr>
        <p:spPr>
          <a:xfrm>
            <a:off x="7279576" y="5094514"/>
            <a:ext cx="2822368" cy="1375915"/>
          </a:xfrm>
          <a:prstGeom prst="wedgeRoundRectCallout">
            <a:avLst>
              <a:gd name="adj1" fmla="val -80310"/>
              <a:gd name="adj2" fmla="val 1964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>
                <a:solidFill>
                  <a:schemeClr val="tx1"/>
                </a:solidFill>
              </a:rPr>
              <a:t>・なにそれ？美味しいの？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（知らないものは要望されない）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・データの見方がわかりません！どう使うの？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B7F2215-D3C9-6B44-BB3E-907EF29F4C77}"/>
              </a:ext>
            </a:extLst>
          </p:cNvPr>
          <p:cNvSpPr txBox="1"/>
          <p:nvPr/>
        </p:nvSpPr>
        <p:spPr>
          <a:xfrm>
            <a:off x="10241087" y="3620350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概念ではなく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具体的な</a:t>
            </a:r>
            <a:r>
              <a:rPr lang="ja-JP" altLang="en-US"/>
              <a:t>方法の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教育不足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CDEB27-7CB0-7A47-83DF-F1FCDAAF1A82}"/>
              </a:ext>
            </a:extLst>
          </p:cNvPr>
          <p:cNvSpPr txBox="1"/>
          <p:nvPr/>
        </p:nvSpPr>
        <p:spPr>
          <a:xfrm>
            <a:off x="10230201" y="5320806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啓蒙がまったく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されていない</a:t>
            </a:r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B6E3758-75B2-A043-A5AD-07619C6CF033}"/>
              </a:ext>
            </a:extLst>
          </p:cNvPr>
          <p:cNvSpPr/>
          <p:nvPr/>
        </p:nvSpPr>
        <p:spPr>
          <a:xfrm>
            <a:off x="9690100" y="127000"/>
            <a:ext cx="2324100" cy="978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システムだけは３流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現課と一緒で２流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市民が一緒で１流</a:t>
            </a:r>
          </a:p>
        </p:txBody>
      </p:sp>
    </p:spTree>
    <p:extLst>
      <p:ext uri="{BB962C8B-B14F-4D97-AF65-F5344CB8AC3E}">
        <p14:creationId xmlns:p14="http://schemas.microsoft.com/office/powerpoint/2010/main" val="6284885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3FA24-8071-3341-A5F6-C254E5FD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おわりに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8B04FE-07EF-9F4C-B98E-B104604FC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85737" indent="0" algn="ctr">
              <a:buNone/>
            </a:pPr>
            <a:r>
              <a:rPr lang="ja-JP" altLang="en-US" sz="7200"/>
              <a:t>皆さんの自治体</a:t>
            </a:r>
            <a:r>
              <a:rPr kumimoji="1" lang="ja-JP" altLang="en-US" sz="7200"/>
              <a:t>は</a:t>
            </a:r>
            <a:r>
              <a:rPr kumimoji="1" lang="en-US" altLang="ja-JP" sz="7200" dirty="0"/>
              <a:t/>
            </a:r>
            <a:br>
              <a:rPr kumimoji="1" lang="en-US" altLang="ja-JP" sz="7200" dirty="0"/>
            </a:br>
            <a:r>
              <a:rPr kumimoji="1" lang="ja-JP" altLang="en-US" sz="7200"/>
              <a:t>どうする？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3574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皆さん、町内会の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草刈りやドブさらいに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参加していますか？</a:t>
            </a:r>
            <a:endParaRPr kumimoji="1" lang="ja-JP" altLang="en-US" sz="6000"/>
          </a:p>
        </p:txBody>
      </p:sp>
    </p:spTree>
    <p:extLst>
      <p:ext uri="{BB962C8B-B14F-4D97-AF65-F5344CB8AC3E}">
        <p14:creationId xmlns:p14="http://schemas.microsoft.com/office/powerpoint/2010/main" val="19674294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kumimoji="1" lang="ja-JP" altLang="en-US" sz="6000"/>
              <a:t>地域の情報を整備する</a:t>
            </a:r>
            <a:r>
              <a:rPr kumimoji="1" lang="en-US" altLang="ja-JP" sz="6000" dirty="0"/>
              <a:t/>
            </a:r>
            <a:br>
              <a:rPr kumimoji="1" lang="en-US" altLang="ja-JP" sz="6000" dirty="0"/>
            </a:br>
            <a:r>
              <a:rPr kumimoji="1" lang="ja-JP" altLang="en-US" sz="6000"/>
              <a:t>それも、地域の活動と</a:t>
            </a:r>
            <a:r>
              <a:rPr kumimoji="1" lang="en-US" altLang="ja-JP" sz="6000" dirty="0"/>
              <a:t/>
            </a:r>
            <a:br>
              <a:rPr kumimoji="1" lang="en-US" altLang="ja-JP" sz="6000" dirty="0"/>
            </a:br>
            <a:r>
              <a:rPr kumimoji="1" lang="ja-JP" altLang="en-US" sz="6000"/>
              <a:t>同じではないですか？</a:t>
            </a:r>
          </a:p>
        </p:txBody>
      </p:sp>
    </p:spTree>
    <p:extLst>
      <p:ext uri="{BB962C8B-B14F-4D97-AF65-F5344CB8AC3E}">
        <p14:creationId xmlns:p14="http://schemas.microsoft.com/office/powerpoint/2010/main" val="1025535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marL="185737" indent="0" algn="ctr">
              <a:buNone/>
            </a:pPr>
            <a:r>
              <a:rPr lang="ja-JP" altLang="en-US" sz="6000"/>
              <a:t>「地域情報化とは」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自治体と住民が自分たちで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必要なデータを作り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使える環境を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整えていくことです</a:t>
            </a:r>
            <a:endParaRPr kumimoji="1" lang="ja-JP" altLang="en-US" sz="6000"/>
          </a:p>
        </p:txBody>
      </p:sp>
    </p:spTree>
    <p:extLst>
      <p:ext uri="{BB962C8B-B14F-4D97-AF65-F5344CB8AC3E}">
        <p14:creationId xmlns:p14="http://schemas.microsoft.com/office/powerpoint/2010/main" val="229823220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江戸時代、室町時代の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写真は残っていません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古墳時代の文献も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/>
              <a:t>残っていません</a:t>
            </a:r>
            <a:endParaRPr kumimoji="1" lang="ja-JP" altLang="en-US" sz="6000"/>
          </a:p>
        </p:txBody>
      </p:sp>
    </p:spTree>
    <p:extLst>
      <p:ext uri="{BB962C8B-B14F-4D97-AF65-F5344CB8AC3E}">
        <p14:creationId xmlns:p14="http://schemas.microsoft.com/office/powerpoint/2010/main" val="2127948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kumimoji="1" lang="ja-JP" altLang="en-US" sz="6000"/>
              <a:t>でも、今なら情報は残せます。</a:t>
            </a:r>
            <a:endParaRPr kumimoji="1" lang="en-US" altLang="ja-JP" sz="6000" dirty="0"/>
          </a:p>
          <a:p>
            <a:pPr marL="185737" indent="0" algn="ctr">
              <a:buNone/>
            </a:pPr>
            <a:endParaRPr lang="en-US" altLang="ja-JP" sz="6000" dirty="0"/>
          </a:p>
          <a:p>
            <a:pPr marL="185737" indent="0" algn="ctr">
              <a:buNone/>
            </a:pPr>
            <a:r>
              <a:rPr kumimoji="1" lang="ja-JP" altLang="en-US" sz="6000"/>
              <a:t>これが、</a:t>
            </a:r>
            <a:r>
              <a:rPr kumimoji="1" lang="en-US" altLang="ja-JP" sz="6000" dirty="0"/>
              <a:t>21</a:t>
            </a:r>
            <a:r>
              <a:rPr kumimoji="1" lang="ja-JP" altLang="en-US" sz="6000"/>
              <a:t>世紀に生きている</a:t>
            </a:r>
            <a:r>
              <a:rPr kumimoji="1" lang="en-US" altLang="ja-JP" sz="6000" dirty="0"/>
              <a:t/>
            </a:r>
            <a:br>
              <a:rPr kumimoji="1" lang="en-US" altLang="ja-JP" sz="6000" dirty="0"/>
            </a:br>
            <a:r>
              <a:rPr kumimoji="1" lang="ja-JP" altLang="en-US" sz="6000"/>
              <a:t>住民ができることでは？</a:t>
            </a:r>
          </a:p>
        </p:txBody>
      </p:sp>
    </p:spTree>
    <p:extLst>
      <p:ext uri="{BB962C8B-B14F-4D97-AF65-F5344CB8AC3E}">
        <p14:creationId xmlns:p14="http://schemas.microsoft.com/office/powerpoint/2010/main" val="568581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503" y="1105469"/>
            <a:ext cx="11050858" cy="5071494"/>
          </a:xfrm>
        </p:spPr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データがない？</a:t>
            </a:r>
            <a:endParaRPr lang="en-US" altLang="ja-JP" sz="6000" dirty="0"/>
          </a:p>
          <a:p>
            <a:pPr marL="185737" indent="0" algn="ctr">
              <a:buNone/>
            </a:pPr>
            <a:endParaRPr kumimoji="1" lang="en-US" altLang="ja-JP" sz="6000" dirty="0"/>
          </a:p>
          <a:p>
            <a:pPr marL="185737" indent="0" algn="ctr">
              <a:buNone/>
            </a:pPr>
            <a:r>
              <a:rPr kumimoji="1" lang="ja-JP" altLang="en-US" sz="6000"/>
              <a:t>いいえ、皆さんが作らないから</a:t>
            </a:r>
            <a:r>
              <a:rPr kumimoji="1" lang="en-US" altLang="ja-JP" sz="6000" dirty="0"/>
              <a:t/>
            </a:r>
            <a:br>
              <a:rPr kumimoji="1" lang="en-US" altLang="ja-JP" sz="6000" dirty="0"/>
            </a:br>
            <a:r>
              <a:rPr kumimoji="1" lang="ja-JP" altLang="en-US" sz="6000"/>
              <a:t>使わないから、ないのです</a:t>
            </a:r>
            <a:endParaRPr kumimoji="1" lang="en-US" altLang="ja-JP" sz="6000" dirty="0"/>
          </a:p>
        </p:txBody>
      </p:sp>
    </p:spTree>
    <p:extLst>
      <p:ext uri="{BB962C8B-B14F-4D97-AF65-F5344CB8AC3E}">
        <p14:creationId xmlns:p14="http://schemas.microsoft.com/office/powerpoint/2010/main" val="7652533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kumimoji="1" lang="ja-JP" altLang="en-US" sz="6000"/>
              <a:t>今やるか、いつやるか</a:t>
            </a:r>
            <a:endParaRPr kumimoji="1" lang="en-US" altLang="ja-JP" sz="6000" dirty="0"/>
          </a:p>
        </p:txBody>
      </p:sp>
    </p:spTree>
    <p:extLst>
      <p:ext uri="{BB962C8B-B14F-4D97-AF65-F5344CB8AC3E}">
        <p14:creationId xmlns:p14="http://schemas.microsoft.com/office/powerpoint/2010/main" val="418806705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800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活用</a:t>
            </a:r>
            <a:r>
              <a:rPr lang="ja-JP" altLang="en-US" dirty="0"/>
              <a:t>に向けたデータ利活用人材育成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3200" dirty="0"/>
              <a:t>庁内でのデータ活用人材育成のステップ</a:t>
            </a:r>
            <a:endParaRPr lang="en-US" altLang="ja-JP" sz="3200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498007" y="4372772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【Step1】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データの重要性・利活用の理解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498006" y="3504865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  <a:alpha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【Step2】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データ分析・可視化手法の学習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498005" y="2636958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【Step3】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データに基づく政策立案の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重要性の気付き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98005" y="1769051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【Step4】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全庁的な議論の高度化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78318" y="4545115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</a:rPr>
              <a:t>知る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78317" y="367720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>
                <a:solidFill>
                  <a:srgbClr val="0000FF"/>
                </a:solidFill>
              </a:rPr>
              <a:t>触る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78317" y="2809301"/>
            <a:ext cx="1556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</a:rPr>
              <a:t>活用する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78317" y="195225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</a:rPr>
              <a:t>全体最適化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498005" y="4372772"/>
            <a:ext cx="6469168" cy="8679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右 18"/>
          <p:cNvSpPr/>
          <p:nvPr/>
        </p:nvSpPr>
        <p:spPr>
          <a:xfrm>
            <a:off x="8169184" y="4428164"/>
            <a:ext cx="684125" cy="757121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61076" y="4345059"/>
            <a:ext cx="2502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各自治体では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まずは</a:t>
            </a:r>
            <a:r>
              <a:rPr lang="en-US" altLang="ja-JP" dirty="0"/>
              <a:t>Step1</a:t>
            </a:r>
            <a:r>
              <a:rPr lang="ja-JP" altLang="en-US" dirty="0"/>
              <a:t>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取り組みから始めます。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961076" y="3451342"/>
            <a:ext cx="2642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RESAS</a:t>
            </a:r>
            <a:r>
              <a:rPr kumimoji="1" lang="ja-JP" altLang="en-US" dirty="0"/>
              <a:t>や統合</a:t>
            </a:r>
            <a:r>
              <a:rPr kumimoji="1" lang="en-US" altLang="ja-JP" dirty="0"/>
              <a:t>GIS</a:t>
            </a:r>
            <a:r>
              <a:rPr kumimoji="1" lang="ja-JP" altLang="en-US" dirty="0" err="1"/>
              <a:t>、</a:t>
            </a:r>
            <a:r>
              <a:rPr kumimoji="1" lang="ja-JP" altLang="en-US" dirty="0"/>
              <a:t>その他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個々の分析手法を学ぶ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961076" y="2744850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費用対効果の検討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重点課題の発見・対策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961076" y="1879838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部門を跨いだ課題の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全体最適化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26345" y="5445582"/>
            <a:ext cx="9339309" cy="936778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ja-JP" altLang="en-US" sz="2800" dirty="0">
                <a:solidFill>
                  <a:srgbClr val="FF0000"/>
                </a:solidFill>
              </a:rPr>
              <a:t>データ利活用は、庁内での政策立案、公民連携の</a:t>
            </a:r>
            <a:r>
              <a:rPr lang="en-US" altLang="ja-JP" sz="2800" dirty="0">
                <a:solidFill>
                  <a:srgbClr val="FF0000"/>
                </a:solidFill>
              </a:rPr>
              <a:t/>
            </a:r>
            <a:br>
              <a:rPr lang="en-US" altLang="ja-JP" sz="2800" dirty="0">
                <a:solidFill>
                  <a:srgbClr val="FF0000"/>
                </a:solidFill>
              </a:rPr>
            </a:br>
            <a:r>
              <a:rPr lang="ja-JP" altLang="en-US" sz="2800" dirty="0">
                <a:solidFill>
                  <a:srgbClr val="FF0000"/>
                </a:solidFill>
              </a:rPr>
              <a:t>大きなテーマになっています</a:t>
            </a:r>
            <a:endParaRPr lang="en-US" altLang="ja-JP" sz="2800" dirty="0">
              <a:solidFill>
                <a:srgbClr val="FF0000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C52C872-6155-2940-A959-92866831CC87}"/>
              </a:ext>
            </a:extLst>
          </p:cNvPr>
          <p:cNvSpPr/>
          <p:nvPr/>
        </p:nvSpPr>
        <p:spPr>
          <a:xfrm>
            <a:off x="9172134" y="140677"/>
            <a:ext cx="2897945" cy="1181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ステップを踏んで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データも理解すればいい</a:t>
            </a:r>
          </a:p>
        </p:txBody>
      </p:sp>
    </p:spTree>
    <p:extLst>
      <p:ext uri="{BB962C8B-B14F-4D97-AF65-F5344CB8AC3E}">
        <p14:creationId xmlns:p14="http://schemas.microsoft.com/office/powerpoint/2010/main" val="2632947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D23084-BE7A-BA45-91C1-160FED6D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職員が自分たちで考えるスキルを身につける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638A4C-BC6D-A240-BFEE-B27F5E0AA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6888"/>
            <a:ext cx="10515600" cy="5207769"/>
          </a:xfrm>
        </p:spPr>
        <p:txBody>
          <a:bodyPr/>
          <a:lstStyle/>
          <a:p>
            <a:r>
              <a:rPr kumimoji="1" lang="ja-JP" altLang="en-US"/>
              <a:t>オープンデータも利用者目線も大事です。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7E52970-9D82-6C43-9E27-E6FA88F94611}"/>
              </a:ext>
            </a:extLst>
          </p:cNvPr>
          <p:cNvSpPr/>
          <p:nvPr/>
        </p:nvSpPr>
        <p:spPr>
          <a:xfrm>
            <a:off x="1298501" y="5007495"/>
            <a:ext cx="1242646" cy="7854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7FAF41B-EBF9-574B-8EBB-6B92DE88E0E6}"/>
              </a:ext>
            </a:extLst>
          </p:cNvPr>
          <p:cNvSpPr/>
          <p:nvPr/>
        </p:nvSpPr>
        <p:spPr>
          <a:xfrm>
            <a:off x="1277816" y="2567354"/>
            <a:ext cx="1242646" cy="785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職員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AE84FB4-2D77-954F-B58B-3051A15D7564}"/>
              </a:ext>
            </a:extLst>
          </p:cNvPr>
          <p:cNvSpPr/>
          <p:nvPr/>
        </p:nvSpPr>
        <p:spPr>
          <a:xfrm>
            <a:off x="6389077" y="2567354"/>
            <a:ext cx="1242646" cy="785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職員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D037FC-D664-CB42-A8C5-62068C7F2929}"/>
              </a:ext>
            </a:extLst>
          </p:cNvPr>
          <p:cNvSpPr/>
          <p:nvPr/>
        </p:nvSpPr>
        <p:spPr>
          <a:xfrm>
            <a:off x="2813539" y="3880339"/>
            <a:ext cx="1242646" cy="785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プラット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フォーム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E9F8FB50-0250-AD48-99E1-4FA6AFB85DA2}"/>
              </a:ext>
            </a:extLst>
          </p:cNvPr>
          <p:cNvCxnSpPr>
            <a:stCxn id="4" idx="3"/>
            <a:endCxn id="8" idx="2"/>
          </p:cNvCxnSpPr>
          <p:nvPr/>
        </p:nvCxnSpPr>
        <p:spPr>
          <a:xfrm flipV="1">
            <a:off x="2541147" y="4665785"/>
            <a:ext cx="893715" cy="7344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320CC11-0B41-F34B-AD4D-EB012C122EE0}"/>
              </a:ext>
            </a:extLst>
          </p:cNvPr>
          <p:cNvSpPr txBox="1"/>
          <p:nvPr/>
        </p:nvSpPr>
        <p:spPr>
          <a:xfrm>
            <a:off x="3006434" y="516108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提供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6455307A-B07D-D14A-A775-6073BC540331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flipH="1" flipV="1">
            <a:off x="1899139" y="3352800"/>
            <a:ext cx="20685" cy="1654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754C70-CB59-7A4B-9285-84F0F752B4E9}"/>
              </a:ext>
            </a:extLst>
          </p:cNvPr>
          <p:cNvSpPr txBox="1"/>
          <p:nvPr/>
        </p:nvSpPr>
        <p:spPr>
          <a:xfrm>
            <a:off x="65808" y="3514480"/>
            <a:ext cx="18261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AAA</a:t>
            </a:r>
            <a:r>
              <a:rPr kumimoji="1" lang="ja-JP" altLang="en-US" sz="1600"/>
              <a:t>をこの形式で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/>
              <a:t>オープンデータに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ja-JP" altLang="en-US" sz="1600"/>
              <a:t>すればいいです！</a:t>
            </a:r>
            <a:r>
              <a:rPr kumimoji="1" lang="en-US" altLang="ja-JP" sz="1600" dirty="0"/>
              <a:t/>
            </a:r>
            <a:br>
              <a:rPr kumimoji="1" lang="en-US" altLang="ja-JP" sz="1600" dirty="0"/>
            </a:br>
            <a:r>
              <a:rPr kumimoji="1" lang="en-US" altLang="ja-JP" sz="1600" dirty="0"/>
              <a:t>【</a:t>
            </a:r>
            <a:r>
              <a:rPr kumimoji="1" lang="ja-JP" altLang="en-US" sz="1600"/>
              <a:t>作り方</a:t>
            </a:r>
            <a:r>
              <a:rPr kumimoji="1" lang="en-US" altLang="ja-JP" sz="1600" dirty="0"/>
              <a:t>】</a:t>
            </a:r>
            <a:br>
              <a:rPr kumimoji="1" lang="en-US" altLang="ja-JP" sz="1600" dirty="0"/>
            </a:br>
            <a:r>
              <a:rPr lang="en-US" altLang="ja-JP" sz="1600" dirty="0"/>
              <a:t>【</a:t>
            </a:r>
            <a:r>
              <a:rPr lang="ja-JP" altLang="en-US" sz="1600"/>
              <a:t>公開するもの</a:t>
            </a:r>
            <a:r>
              <a:rPr lang="en-US" altLang="ja-JP" sz="1600" dirty="0"/>
              <a:t>】</a:t>
            </a:r>
            <a:br>
              <a:rPr lang="en-US" altLang="ja-JP" sz="1600" dirty="0"/>
            </a:br>
            <a:r>
              <a:rPr lang="ja-JP" altLang="en-US" sz="1600"/>
              <a:t>指示する</a:t>
            </a:r>
            <a:endParaRPr kumimoji="1" lang="ja-JP" altLang="en-US" sz="160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9449622-5838-A14D-98FC-B9CAF5DD337E}"/>
              </a:ext>
            </a:extLst>
          </p:cNvPr>
          <p:cNvCxnSpPr>
            <a:cxnSpLocks/>
            <a:stCxn id="5" idx="3"/>
            <a:endCxn id="8" idx="0"/>
          </p:cNvCxnSpPr>
          <p:nvPr/>
        </p:nvCxnSpPr>
        <p:spPr>
          <a:xfrm>
            <a:off x="2520462" y="2960077"/>
            <a:ext cx="914400" cy="9202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FF1CFE8-AAB8-814E-8C34-919483529E28}"/>
              </a:ext>
            </a:extLst>
          </p:cNvPr>
          <p:cNvSpPr txBox="1"/>
          <p:nvPr/>
        </p:nvSpPr>
        <p:spPr>
          <a:xfrm>
            <a:off x="3041603" y="296887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公開</a:t>
            </a:r>
          </a:p>
        </p:txBody>
      </p:sp>
      <p:sp>
        <p:nvSpPr>
          <p:cNvPr id="20" name="角丸四角形吹き出し 19">
            <a:extLst>
              <a:ext uri="{FF2B5EF4-FFF2-40B4-BE49-F238E27FC236}">
                <a16:creationId xmlns:a16="http://schemas.microsoft.com/office/drawing/2014/main" id="{26039D97-9348-764E-B796-9D7D223DCEB2}"/>
              </a:ext>
            </a:extLst>
          </p:cNvPr>
          <p:cNvSpPr/>
          <p:nvPr/>
        </p:nvSpPr>
        <p:spPr>
          <a:xfrm>
            <a:off x="1730549" y="1588039"/>
            <a:ext cx="1870920" cy="835522"/>
          </a:xfrm>
          <a:prstGeom prst="wedgeRoundRectCallout">
            <a:avLst>
              <a:gd name="adj1" fmla="val -25219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次はどれを出したらいいの？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667634B-FB15-2E41-807D-959209DDFBB2}"/>
              </a:ext>
            </a:extLst>
          </p:cNvPr>
          <p:cNvSpPr txBox="1"/>
          <p:nvPr/>
        </p:nvSpPr>
        <p:spPr>
          <a:xfrm>
            <a:off x="559255" y="187243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職員が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育たない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5DCE506-36DB-DF4F-945D-85417DB15ABD}"/>
              </a:ext>
            </a:extLst>
          </p:cNvPr>
          <p:cNvSpPr/>
          <p:nvPr/>
        </p:nvSpPr>
        <p:spPr>
          <a:xfrm>
            <a:off x="10291662" y="4692062"/>
            <a:ext cx="1242646" cy="785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</a:t>
            </a:r>
          </a:p>
        </p:txBody>
      </p:sp>
      <p:sp>
        <p:nvSpPr>
          <p:cNvPr id="23" name="角丸四角形吹き出し 22">
            <a:extLst>
              <a:ext uri="{FF2B5EF4-FFF2-40B4-BE49-F238E27FC236}">
                <a16:creationId xmlns:a16="http://schemas.microsoft.com/office/drawing/2014/main" id="{E5C3D420-607F-7D43-A8C0-44A33F8DBAFB}"/>
              </a:ext>
            </a:extLst>
          </p:cNvPr>
          <p:cNvSpPr/>
          <p:nvPr/>
        </p:nvSpPr>
        <p:spPr>
          <a:xfrm>
            <a:off x="5474677" y="1611485"/>
            <a:ext cx="2558115" cy="835522"/>
          </a:xfrm>
          <a:prstGeom prst="wedgeRoundRectCallout">
            <a:avLst>
              <a:gd name="adj1" fmla="val -4597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市民が使うにはこういうものが必要だろう</a:t>
            </a:r>
            <a:r>
              <a:rPr lang="en-US" altLang="ja-JP" sz="1600" dirty="0">
                <a:solidFill>
                  <a:schemeClr val="tx1"/>
                </a:solidFill>
              </a:rPr>
              <a:t/>
            </a: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>
                <a:solidFill>
                  <a:schemeClr val="tx1"/>
                </a:solidFill>
              </a:rPr>
              <a:t>（課題、アイデア）</a:t>
            </a:r>
            <a:endParaRPr lang="en-US" altLang="ja-JP" sz="1600" dirty="0">
              <a:solidFill>
                <a:schemeClr val="tx1"/>
              </a:solidFill>
            </a:endParaRP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4052F8E1-8F3A-1848-923E-37C4FD131C47}"/>
              </a:ext>
            </a:extLst>
          </p:cNvPr>
          <p:cNvSpPr/>
          <p:nvPr/>
        </p:nvSpPr>
        <p:spPr>
          <a:xfrm>
            <a:off x="8839200" y="3155294"/>
            <a:ext cx="844062" cy="947126"/>
          </a:xfrm>
          <a:prstGeom prst="ca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</a:t>
            </a: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EB1A675-410D-D24A-903B-9B0CAB4FD551}"/>
              </a:ext>
            </a:extLst>
          </p:cNvPr>
          <p:cNvCxnSpPr>
            <a:cxnSpLocks/>
          </p:cNvCxnSpPr>
          <p:nvPr/>
        </p:nvCxnSpPr>
        <p:spPr>
          <a:xfrm>
            <a:off x="7758320" y="2836985"/>
            <a:ext cx="951926" cy="515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4303DD-73BF-924A-8CB8-5ACFC1A3D01C}"/>
              </a:ext>
            </a:extLst>
          </p:cNvPr>
          <p:cNvSpPr txBox="1"/>
          <p:nvPr/>
        </p:nvSpPr>
        <p:spPr>
          <a:xfrm>
            <a:off x="8040832" y="259953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データ作る</a:t>
            </a: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A1C37194-CF5C-B147-A3B4-FF8697544023}"/>
              </a:ext>
            </a:extLst>
          </p:cNvPr>
          <p:cNvCxnSpPr>
            <a:cxnSpLocks/>
          </p:cNvCxnSpPr>
          <p:nvPr/>
        </p:nvCxnSpPr>
        <p:spPr>
          <a:xfrm flipH="1" flipV="1">
            <a:off x="7758320" y="3206317"/>
            <a:ext cx="951926" cy="536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1DF011E-F653-8243-9FFE-C84B7A006BED}"/>
              </a:ext>
            </a:extLst>
          </p:cNvPr>
          <p:cNvSpPr txBox="1"/>
          <p:nvPr/>
        </p:nvSpPr>
        <p:spPr>
          <a:xfrm>
            <a:off x="7262711" y="365013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自ら使い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修正する</a:t>
            </a:r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0876B05-BDAC-0B4C-A8E7-7A40374DDEDF}"/>
              </a:ext>
            </a:extLst>
          </p:cNvPr>
          <p:cNvSpPr/>
          <p:nvPr/>
        </p:nvSpPr>
        <p:spPr>
          <a:xfrm>
            <a:off x="10281138" y="3236134"/>
            <a:ext cx="1242646" cy="785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プラット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フォーム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6393EF7-6DD5-CA46-91CF-9756FD1BD9B7}"/>
              </a:ext>
            </a:extLst>
          </p:cNvPr>
          <p:cNvCxnSpPr>
            <a:stCxn id="24" idx="4"/>
            <a:endCxn id="35" idx="1"/>
          </p:cNvCxnSpPr>
          <p:nvPr/>
        </p:nvCxnSpPr>
        <p:spPr>
          <a:xfrm>
            <a:off x="9683262" y="3628857"/>
            <a:ext cx="5978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角丸四角形吹き出し 38">
            <a:extLst>
              <a:ext uri="{FF2B5EF4-FFF2-40B4-BE49-F238E27FC236}">
                <a16:creationId xmlns:a16="http://schemas.microsoft.com/office/drawing/2014/main" id="{46D5DE2A-AE63-224D-9AC9-C7EB3EB32228}"/>
              </a:ext>
            </a:extLst>
          </p:cNvPr>
          <p:cNvSpPr/>
          <p:nvPr/>
        </p:nvSpPr>
        <p:spPr>
          <a:xfrm>
            <a:off x="10288395" y="2256254"/>
            <a:ext cx="1870920" cy="835522"/>
          </a:xfrm>
          <a:prstGeom prst="wedgeRoundRectCallout">
            <a:avLst>
              <a:gd name="adj1" fmla="val -25219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既存のオープンデータ</a:t>
            </a:r>
            <a:r>
              <a:rPr kumimoji="1" lang="ja-JP" altLang="en-US" sz="1600">
                <a:solidFill>
                  <a:schemeClr val="tx1"/>
                </a:solidFill>
              </a:rPr>
              <a:t>カタログで十分</a:t>
            </a: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95D06EA5-8EB2-1F4A-909D-07F5619301F9}"/>
              </a:ext>
            </a:extLst>
          </p:cNvPr>
          <p:cNvCxnSpPr>
            <a:cxnSpLocks/>
            <a:stCxn id="35" idx="2"/>
            <a:endCxn id="22" idx="0"/>
          </p:cNvCxnSpPr>
          <p:nvPr/>
        </p:nvCxnSpPr>
        <p:spPr>
          <a:xfrm>
            <a:off x="10902461" y="4021580"/>
            <a:ext cx="10524" cy="6704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E49ADA7-D15D-5048-8301-C9809B022E46}"/>
              </a:ext>
            </a:extLst>
          </p:cNvPr>
          <p:cNvSpPr txBox="1"/>
          <p:nvPr/>
        </p:nvSpPr>
        <p:spPr>
          <a:xfrm>
            <a:off x="10172386" y="56082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利用しやすい</a:t>
            </a:r>
          </a:p>
        </p:txBody>
      </p:sp>
      <p:cxnSp>
        <p:nvCxnSpPr>
          <p:cNvPr id="46" name="カギ線コネクタ 45">
            <a:extLst>
              <a:ext uri="{FF2B5EF4-FFF2-40B4-BE49-F238E27FC236}">
                <a16:creationId xmlns:a16="http://schemas.microsoft.com/office/drawing/2014/main" id="{014E5AD2-91F4-FC46-A541-2B7C51140BAE}"/>
              </a:ext>
            </a:extLst>
          </p:cNvPr>
          <p:cNvCxnSpPr>
            <a:stCxn id="22" idx="1"/>
            <a:endCxn id="7" idx="2"/>
          </p:cNvCxnSpPr>
          <p:nvPr/>
        </p:nvCxnSpPr>
        <p:spPr>
          <a:xfrm rot="10800000">
            <a:off x="7010400" y="3352801"/>
            <a:ext cx="3281262" cy="173198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8481C77-24DF-D44F-93B2-145563560DE8}"/>
              </a:ext>
            </a:extLst>
          </p:cNvPr>
          <p:cNvSpPr txBox="1"/>
          <p:nvPr/>
        </p:nvSpPr>
        <p:spPr>
          <a:xfrm>
            <a:off x="7501570" y="5146610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改善点を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フィードバック</a:t>
            </a:r>
          </a:p>
        </p:txBody>
      </p:sp>
      <p:sp>
        <p:nvSpPr>
          <p:cNvPr id="48" name="角丸四角形吹き出し 47">
            <a:extLst>
              <a:ext uri="{FF2B5EF4-FFF2-40B4-BE49-F238E27FC236}">
                <a16:creationId xmlns:a16="http://schemas.microsoft.com/office/drawing/2014/main" id="{E35EBA96-B4E9-6244-B831-D42791B205B0}"/>
              </a:ext>
            </a:extLst>
          </p:cNvPr>
          <p:cNvSpPr/>
          <p:nvPr/>
        </p:nvSpPr>
        <p:spPr>
          <a:xfrm>
            <a:off x="8278020" y="1597700"/>
            <a:ext cx="1870920" cy="835522"/>
          </a:xfrm>
          <a:prstGeom prst="wedgeRoundRectCallout">
            <a:avLst>
              <a:gd name="adj1" fmla="val -25219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自分が使った場合どうだろう？大事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601A495-F248-1948-9482-BDF29207DEE6}"/>
              </a:ext>
            </a:extLst>
          </p:cNvPr>
          <p:cNvSpPr/>
          <p:nvPr/>
        </p:nvSpPr>
        <p:spPr>
          <a:xfrm>
            <a:off x="4310728" y="4870939"/>
            <a:ext cx="1242646" cy="785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0A8D2D2-53F3-614A-9602-0B94CD42AF51}"/>
              </a:ext>
            </a:extLst>
          </p:cNvPr>
          <p:cNvSpPr txBox="1"/>
          <p:nvPr/>
        </p:nvSpPr>
        <p:spPr>
          <a:xfrm>
            <a:off x="4310728" y="573240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なにこれ？</a:t>
            </a:r>
          </a:p>
        </p:txBody>
      </p:sp>
      <p:cxnSp>
        <p:nvCxnSpPr>
          <p:cNvPr id="53" name="カギ線コネクタ 52">
            <a:extLst>
              <a:ext uri="{FF2B5EF4-FFF2-40B4-BE49-F238E27FC236}">
                <a16:creationId xmlns:a16="http://schemas.microsoft.com/office/drawing/2014/main" id="{96E159FC-369D-AA4F-85C0-10CEA5CDFDEB}"/>
              </a:ext>
            </a:extLst>
          </p:cNvPr>
          <p:cNvCxnSpPr>
            <a:cxnSpLocks/>
            <a:stCxn id="8" idx="3"/>
            <a:endCxn id="51" idx="0"/>
          </p:cNvCxnSpPr>
          <p:nvPr/>
        </p:nvCxnSpPr>
        <p:spPr>
          <a:xfrm>
            <a:off x="4056185" y="4273062"/>
            <a:ext cx="875866" cy="59787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00E4EDF-0561-5A4D-BD32-A4B28676DFBE}"/>
              </a:ext>
            </a:extLst>
          </p:cNvPr>
          <p:cNvSpPr/>
          <p:nvPr/>
        </p:nvSpPr>
        <p:spPr>
          <a:xfrm>
            <a:off x="7442202" y="5990581"/>
            <a:ext cx="3637072" cy="442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rgbClr val="FF0000"/>
                </a:solidFill>
              </a:rPr>
              <a:t>○データ利活用型人材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531D25EC-8EC2-D84D-845E-37725D797293}"/>
              </a:ext>
            </a:extLst>
          </p:cNvPr>
          <p:cNvSpPr/>
          <p:nvPr/>
        </p:nvSpPr>
        <p:spPr>
          <a:xfrm>
            <a:off x="668216" y="6014028"/>
            <a:ext cx="4081584" cy="442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</a:rPr>
              <a:t>×</a:t>
            </a:r>
            <a:r>
              <a:rPr lang="ja-JP" altLang="en-US" sz="2400">
                <a:solidFill>
                  <a:srgbClr val="FF0000"/>
                </a:solidFill>
              </a:rPr>
              <a:t>業者言いなり</a:t>
            </a:r>
            <a:r>
              <a:rPr kumimoji="1" lang="ja-JP" altLang="en-US" sz="2400">
                <a:solidFill>
                  <a:srgbClr val="FF0000"/>
                </a:solidFill>
              </a:rPr>
              <a:t>型人材</a:t>
            </a:r>
          </a:p>
        </p:txBody>
      </p:sp>
    </p:spTree>
    <p:extLst>
      <p:ext uri="{BB962C8B-B14F-4D97-AF65-F5344CB8AC3E}">
        <p14:creationId xmlns:p14="http://schemas.microsoft.com/office/powerpoint/2010/main" val="2864657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0218"/>
          </a:xfrm>
        </p:spPr>
        <p:txBody>
          <a:bodyPr>
            <a:normAutofit fontScale="90000"/>
          </a:bodyPr>
          <a:lstStyle/>
          <a:p>
            <a:r>
              <a:rPr lang="ja-JP" altLang="en-US"/>
              <a:t>庁内</a:t>
            </a:r>
            <a:r>
              <a:rPr lang="ja-JP" altLang="en-US" dirty="0"/>
              <a:t>データのデザイン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r>
              <a:rPr lang="ja-JP" altLang="en-US" sz="3200" dirty="0"/>
              <a:t>庁内で</a:t>
            </a:r>
            <a:r>
              <a:rPr lang="ja-JP" altLang="en-US" sz="3200"/>
              <a:t>のデータ利活用のステップ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258708" y="2090576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【Step1】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データを使ってみる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258707" y="3645830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  <a:alpha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【Step2】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データを分析、政策に活用する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指標を作る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258707" y="5201084"/>
            <a:ext cx="4012769" cy="867907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【Step3】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結果と指標を確認し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計画をアップデートする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三角形 3">
            <a:extLst>
              <a:ext uri="{FF2B5EF4-FFF2-40B4-BE49-F238E27FC236}">
                <a16:creationId xmlns:a16="http://schemas.microsoft.com/office/drawing/2014/main" id="{8644650F-817E-DF40-930C-5E47DA3A1465}"/>
              </a:ext>
            </a:extLst>
          </p:cNvPr>
          <p:cNvSpPr/>
          <p:nvPr/>
        </p:nvSpPr>
        <p:spPr>
          <a:xfrm rot="10800000">
            <a:off x="2726386" y="3182609"/>
            <a:ext cx="1077410" cy="343674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三角形 23">
            <a:extLst>
              <a:ext uri="{FF2B5EF4-FFF2-40B4-BE49-F238E27FC236}">
                <a16:creationId xmlns:a16="http://schemas.microsoft.com/office/drawing/2014/main" id="{E23E6ED4-2E27-854F-BEF2-82BF0B8AE000}"/>
              </a:ext>
            </a:extLst>
          </p:cNvPr>
          <p:cNvSpPr/>
          <p:nvPr/>
        </p:nvSpPr>
        <p:spPr>
          <a:xfrm rot="10800000">
            <a:off x="2680088" y="4733617"/>
            <a:ext cx="1077410" cy="343674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439838-A10D-C040-90D7-85531936D11C}"/>
              </a:ext>
            </a:extLst>
          </p:cNvPr>
          <p:cNvSpPr txBox="1"/>
          <p:nvPr/>
        </p:nvSpPr>
        <p:spPr>
          <a:xfrm>
            <a:off x="5886777" y="1934101"/>
            <a:ext cx="2723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課題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・データが足りない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・デジタル化されてない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・出してもらえない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E3D07CC-C12E-8F4F-881B-8020C8CEBB73}"/>
              </a:ext>
            </a:extLst>
          </p:cNvPr>
          <p:cNvSpPr txBox="1"/>
          <p:nvPr/>
        </p:nvSpPr>
        <p:spPr>
          <a:xfrm>
            <a:off x="5886777" y="3573344"/>
            <a:ext cx="2262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課題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lang="ja-JP" altLang="en-US"/>
              <a:t>・データが足りない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・精度が低い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・件数が少ない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B1EE4CF-AEB1-6642-A445-7276C4F5CD64}"/>
              </a:ext>
            </a:extLst>
          </p:cNvPr>
          <p:cNvSpPr txBox="1"/>
          <p:nvPr/>
        </p:nvSpPr>
        <p:spPr>
          <a:xfrm>
            <a:off x="5886777" y="5128598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課題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lang="ja-JP" altLang="en-US"/>
              <a:t>・別の指標が必要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・項目の詳細化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・定性評価→定量評価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7AD5F60-DF3F-FC43-BEE5-DAAAEFBE1EB4}"/>
              </a:ext>
            </a:extLst>
          </p:cNvPr>
          <p:cNvSpPr/>
          <p:nvPr/>
        </p:nvSpPr>
        <p:spPr>
          <a:xfrm>
            <a:off x="5629554" y="1811113"/>
            <a:ext cx="3090440" cy="45159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D5C4C3BF-60B7-C44E-81E0-E78AB47BDFC8}"/>
              </a:ext>
            </a:extLst>
          </p:cNvPr>
          <p:cNvSpPr/>
          <p:nvPr/>
        </p:nvSpPr>
        <p:spPr>
          <a:xfrm>
            <a:off x="8967525" y="3258304"/>
            <a:ext cx="428264" cy="155100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61AEB4-75D7-324E-840A-5649843AA168}"/>
              </a:ext>
            </a:extLst>
          </p:cNvPr>
          <p:cNvSpPr txBox="1"/>
          <p:nvPr/>
        </p:nvSpPr>
        <p:spPr>
          <a:xfrm>
            <a:off x="9642040" y="2218717"/>
            <a:ext cx="226215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実際に利用して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課題を明確にし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常に品質を上げる。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使わないことには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品質は上がって</a:t>
            </a:r>
            <a:endParaRPr kumimoji="1" lang="en-US" altLang="ja-JP" dirty="0"/>
          </a:p>
          <a:p>
            <a:r>
              <a:rPr kumimoji="1" lang="ja-JP" altLang="en-US"/>
              <a:t>いかない。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なぜなら、自治体の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課題と内部の運用は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それぞれの自治体で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ことなるからです。</a:t>
            </a:r>
          </a:p>
        </p:txBody>
      </p:sp>
      <p:sp>
        <p:nvSpPr>
          <p:cNvPr id="27" name="右カーブ矢印 26">
            <a:extLst>
              <a:ext uri="{FF2B5EF4-FFF2-40B4-BE49-F238E27FC236}">
                <a16:creationId xmlns:a16="http://schemas.microsoft.com/office/drawing/2014/main" id="{06892F28-2017-0F4B-AA92-2ED9EECDEC4E}"/>
              </a:ext>
            </a:extLst>
          </p:cNvPr>
          <p:cNvSpPr/>
          <p:nvPr/>
        </p:nvSpPr>
        <p:spPr>
          <a:xfrm flipV="1">
            <a:off x="504550" y="4238392"/>
            <a:ext cx="506626" cy="990449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右カーブ矢印 27">
            <a:extLst>
              <a:ext uri="{FF2B5EF4-FFF2-40B4-BE49-F238E27FC236}">
                <a16:creationId xmlns:a16="http://schemas.microsoft.com/office/drawing/2014/main" id="{8432F34C-10CC-E249-9031-B03B0B15E0E8}"/>
              </a:ext>
            </a:extLst>
          </p:cNvPr>
          <p:cNvSpPr/>
          <p:nvPr/>
        </p:nvSpPr>
        <p:spPr>
          <a:xfrm flipV="1">
            <a:off x="492975" y="2698959"/>
            <a:ext cx="506626" cy="990449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EF001F6-C3CD-0549-A9D9-1794C9B2BDEE}"/>
              </a:ext>
            </a:extLst>
          </p:cNvPr>
          <p:cNvSpPr txBox="1"/>
          <p:nvPr/>
        </p:nvSpPr>
        <p:spPr>
          <a:xfrm>
            <a:off x="34646" y="238107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/>
              <a:t>フィードバック</a:t>
            </a:r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072573D-D3C5-1A48-A1D2-D5F6454536E8}"/>
              </a:ext>
            </a:extLst>
          </p:cNvPr>
          <p:cNvSpPr txBox="1"/>
          <p:nvPr/>
        </p:nvSpPr>
        <p:spPr>
          <a:xfrm>
            <a:off x="34646" y="400152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/>
              <a:t>フィードバック</a:t>
            </a:r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31640E3-C4C3-B64C-884C-310837A26CDD}"/>
              </a:ext>
            </a:extLst>
          </p:cNvPr>
          <p:cNvSpPr/>
          <p:nvPr/>
        </p:nvSpPr>
        <p:spPr>
          <a:xfrm>
            <a:off x="9172134" y="140677"/>
            <a:ext cx="2897945" cy="1181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使っていくことで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データは磨かれる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最初から完成形はない！</a:t>
            </a:r>
          </a:p>
        </p:txBody>
      </p:sp>
    </p:spTree>
    <p:extLst>
      <p:ext uri="{BB962C8B-B14F-4D97-AF65-F5344CB8AC3E}">
        <p14:creationId xmlns:p14="http://schemas.microsoft.com/office/powerpoint/2010/main" val="4026189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デザイン思考を取り込む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199" y="1099595"/>
            <a:ext cx="11139311" cy="562188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デザイン思考</a:t>
            </a:r>
            <a:r>
              <a:rPr kumimoji="1" lang="ja-JP" altLang="en-US"/>
              <a:t>とは</a:t>
            </a:r>
            <a:endParaRPr kumimoji="1" lang="en-US" altLang="ja-JP" dirty="0"/>
          </a:p>
          <a:p>
            <a:pPr lvl="1"/>
            <a:r>
              <a:rPr lang="ja-JP" altLang="en-US" sz="2400" dirty="0"/>
              <a:t>利用者目線で、仮説を作り、プロトタイプを作り、検証し</a:t>
            </a:r>
            <a:r>
              <a:rPr lang="ja-JP" altLang="en-US" sz="2400"/>
              <a:t>、繰り返して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/>
              <a:t>改善</a:t>
            </a:r>
            <a:r>
              <a:rPr lang="ja-JP" altLang="en-US" sz="2400" dirty="0"/>
              <a:t>を重ねながら具体化する創造的なプロセス</a:t>
            </a:r>
            <a:r>
              <a:rPr lang="ja-JP" altLang="en-US" sz="2400"/>
              <a:t>です。</a:t>
            </a:r>
            <a:endParaRPr kumimoji="1" lang="en-US" altLang="ja-JP" sz="2400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921646" y="2655952"/>
            <a:ext cx="1493520" cy="883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共感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理解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81088" y="2655952"/>
            <a:ext cx="1493520" cy="883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問題</a:t>
            </a:r>
            <a:r>
              <a:rPr kumimoji="1" lang="ja-JP" altLang="en-US" dirty="0">
                <a:solidFill>
                  <a:schemeClr val="tx1"/>
                </a:solidFill>
              </a:rPr>
              <a:t>の再定義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ニーズの発見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240530" y="2655952"/>
            <a:ext cx="1493520" cy="883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アイデア出し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429789" y="2655952"/>
            <a:ext cx="1493520" cy="883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プロトタイプ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9603808" y="2655952"/>
            <a:ext cx="1493520" cy="883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市場投入</a:t>
            </a:r>
            <a:r>
              <a:rPr kumimoji="1" lang="en-US" altLang="ja-JP" dirty="0">
                <a:solidFill>
                  <a:schemeClr val="tx1"/>
                </a:solidFill>
              </a:rPr>
              <a:t/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（テスト）</a:t>
            </a:r>
          </a:p>
        </p:txBody>
      </p:sp>
      <p:cxnSp>
        <p:nvCxnSpPr>
          <p:cNvPr id="13" name="直線矢印コネクタ 12"/>
          <p:cNvCxnSpPr>
            <a:stCxn id="7" idx="3"/>
            <a:endCxn id="8" idx="1"/>
          </p:cNvCxnSpPr>
          <p:nvPr/>
        </p:nvCxnSpPr>
        <p:spPr>
          <a:xfrm>
            <a:off x="2415166" y="3097912"/>
            <a:ext cx="66592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cxnSpLocks/>
            <a:stCxn id="8" idx="3"/>
            <a:endCxn id="9" idx="1"/>
          </p:cNvCxnSpPr>
          <p:nvPr/>
        </p:nvCxnSpPr>
        <p:spPr>
          <a:xfrm>
            <a:off x="4574608" y="3097912"/>
            <a:ext cx="66592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cxnSpLocks/>
            <a:stCxn id="9" idx="3"/>
            <a:endCxn id="10" idx="1"/>
          </p:cNvCxnSpPr>
          <p:nvPr/>
        </p:nvCxnSpPr>
        <p:spPr>
          <a:xfrm>
            <a:off x="6734050" y="3097912"/>
            <a:ext cx="69573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cxnSpLocks/>
            <a:stCxn id="10" idx="3"/>
            <a:endCxn id="11" idx="1"/>
          </p:cNvCxnSpPr>
          <p:nvPr/>
        </p:nvCxnSpPr>
        <p:spPr>
          <a:xfrm>
            <a:off x="8923309" y="3097912"/>
            <a:ext cx="68049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コネクタ: カギ線 23"/>
          <p:cNvCxnSpPr>
            <a:cxnSpLocks/>
            <a:stCxn id="11" idx="3"/>
            <a:endCxn id="7" idx="2"/>
          </p:cNvCxnSpPr>
          <p:nvPr/>
        </p:nvCxnSpPr>
        <p:spPr>
          <a:xfrm flipH="1">
            <a:off x="1668406" y="3097912"/>
            <a:ext cx="9428922" cy="441960"/>
          </a:xfrm>
          <a:prstGeom prst="bentConnector4">
            <a:avLst>
              <a:gd name="adj1" fmla="val -2424"/>
              <a:gd name="adj2" fmla="val 149345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66EE7E4F-30D5-2745-B33C-C922FDC2A817}"/>
              </a:ext>
            </a:extLst>
          </p:cNvPr>
          <p:cNvSpPr/>
          <p:nvPr/>
        </p:nvSpPr>
        <p:spPr>
          <a:xfrm>
            <a:off x="578734" y="2395959"/>
            <a:ext cx="4206627" cy="154800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E5BBDB81-3EB3-784C-9AB8-D4E8F1304A10}"/>
              </a:ext>
            </a:extLst>
          </p:cNvPr>
          <p:cNvSpPr>
            <a:spLocks noChangeAspect="1"/>
          </p:cNvSpPr>
          <p:nvPr/>
        </p:nvSpPr>
        <p:spPr>
          <a:xfrm>
            <a:off x="615687" y="4001597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利用者のニーズから</a:t>
            </a:r>
            <a:r>
              <a:rPr lang="en-US" altLang="ja-JP" sz="1200" dirty="0">
                <a:solidFill>
                  <a:schemeClr val="tx1"/>
                </a:solidFill>
              </a:rPr>
              <a:t/>
            </a:r>
            <a:br>
              <a:rPr lang="en-US" altLang="ja-JP" sz="1200" dirty="0">
                <a:solidFill>
                  <a:schemeClr val="tx1"/>
                </a:solidFill>
              </a:rPr>
            </a:br>
            <a:r>
              <a:rPr lang="ja-JP" altLang="en-US" sz="1200">
                <a:solidFill>
                  <a:schemeClr val="tx1"/>
                </a:solidFill>
              </a:rPr>
              <a:t>出発する</a:t>
            </a: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1995D221-6D6D-5549-9D51-C5B83EE54DB8}"/>
              </a:ext>
            </a:extLst>
          </p:cNvPr>
          <p:cNvSpPr>
            <a:spLocks noChangeAspect="1"/>
          </p:cNvSpPr>
          <p:nvPr/>
        </p:nvSpPr>
        <p:spPr>
          <a:xfrm>
            <a:off x="615687" y="4471445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事実を詳細に把握する</a:t>
            </a:r>
          </a:p>
        </p:txBody>
      </p:sp>
      <p:sp>
        <p:nvSpPr>
          <p:cNvPr id="25" name="角丸四角形 24">
            <a:extLst>
              <a:ext uri="{FF2B5EF4-FFF2-40B4-BE49-F238E27FC236}">
                <a16:creationId xmlns:a16="http://schemas.microsoft.com/office/drawing/2014/main" id="{03B3CD49-CD16-4844-A99F-6B9A35CF9E09}"/>
              </a:ext>
            </a:extLst>
          </p:cNvPr>
          <p:cNvSpPr>
            <a:spLocks noChangeAspect="1"/>
          </p:cNvSpPr>
          <p:nvPr/>
        </p:nvSpPr>
        <p:spPr>
          <a:xfrm>
            <a:off x="615687" y="4941293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エンドツーエンドで考える</a:t>
            </a:r>
          </a:p>
        </p:txBody>
      </p:sp>
      <p:sp>
        <p:nvSpPr>
          <p:cNvPr id="26" name="角丸四角形 25">
            <a:extLst>
              <a:ext uri="{FF2B5EF4-FFF2-40B4-BE49-F238E27FC236}">
                <a16:creationId xmlns:a16="http://schemas.microsoft.com/office/drawing/2014/main" id="{DBA29CC0-9E45-934D-A562-FC25CF611648}"/>
              </a:ext>
            </a:extLst>
          </p:cNvPr>
          <p:cNvSpPr>
            <a:spLocks noChangeAspect="1"/>
          </p:cNvSpPr>
          <p:nvPr/>
        </p:nvSpPr>
        <p:spPr>
          <a:xfrm>
            <a:off x="615687" y="5411141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全ての関係者に気を配る</a:t>
            </a:r>
          </a:p>
        </p:txBody>
      </p:sp>
      <p:sp>
        <p:nvSpPr>
          <p:cNvPr id="27" name="角丸四角形 26">
            <a:extLst>
              <a:ext uri="{FF2B5EF4-FFF2-40B4-BE49-F238E27FC236}">
                <a16:creationId xmlns:a16="http://schemas.microsoft.com/office/drawing/2014/main" id="{F2D44964-EE0F-4F49-BECF-4EA4E49DE3E9}"/>
              </a:ext>
            </a:extLst>
          </p:cNvPr>
          <p:cNvSpPr>
            <a:spLocks noChangeAspect="1"/>
          </p:cNvSpPr>
          <p:nvPr/>
        </p:nvSpPr>
        <p:spPr>
          <a:xfrm>
            <a:off x="615687" y="5880989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サービスはシンプルにする</a:t>
            </a: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3E384946-1CC2-DB4D-B92F-6C6C7BF392A3}"/>
              </a:ext>
            </a:extLst>
          </p:cNvPr>
          <p:cNvSpPr>
            <a:spLocks noChangeAspect="1"/>
          </p:cNvSpPr>
          <p:nvPr/>
        </p:nvSpPr>
        <p:spPr>
          <a:xfrm>
            <a:off x="615687" y="6350839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デジタル技術を活用し、</a:t>
            </a:r>
            <a:r>
              <a:rPr lang="en-US" altLang="ja-JP" sz="1200" dirty="0">
                <a:solidFill>
                  <a:schemeClr val="tx1"/>
                </a:solidFill>
              </a:rPr>
              <a:t/>
            </a:r>
            <a:br>
              <a:rPr lang="en-US" altLang="ja-JP" sz="1200" dirty="0">
                <a:solidFill>
                  <a:schemeClr val="tx1"/>
                </a:solidFill>
              </a:rPr>
            </a:br>
            <a:r>
              <a:rPr lang="ja-JP" altLang="en-US" sz="1200">
                <a:solidFill>
                  <a:schemeClr val="tx1"/>
                </a:solidFill>
              </a:rPr>
              <a:t>サービスの価値を高める</a:t>
            </a: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EACCCC4D-3E30-E54C-856E-7BF28498F687}"/>
              </a:ext>
            </a:extLst>
          </p:cNvPr>
          <p:cNvSpPr/>
          <p:nvPr/>
        </p:nvSpPr>
        <p:spPr>
          <a:xfrm>
            <a:off x="2711846" y="4001598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利用者の日常体験に</a:t>
            </a:r>
            <a:r>
              <a:rPr lang="en-US" altLang="ja-JP" sz="1200" dirty="0">
                <a:solidFill>
                  <a:schemeClr val="tx1"/>
                </a:solidFill>
              </a:rPr>
              <a:t/>
            </a:r>
            <a:br>
              <a:rPr lang="en-US" altLang="ja-JP" sz="1200" dirty="0">
                <a:solidFill>
                  <a:schemeClr val="tx1"/>
                </a:solidFill>
              </a:rPr>
            </a:br>
            <a:r>
              <a:rPr lang="ja-JP" altLang="en-US" sz="1200">
                <a:solidFill>
                  <a:schemeClr val="tx1"/>
                </a:solidFill>
              </a:rPr>
              <a:t>溶け込む</a:t>
            </a: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E6B38CE7-76FA-6640-9040-D46024D7AC78}"/>
              </a:ext>
            </a:extLst>
          </p:cNvPr>
          <p:cNvSpPr/>
          <p:nvPr/>
        </p:nvSpPr>
        <p:spPr>
          <a:xfrm>
            <a:off x="2711846" y="4473650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自分で作りすぎない</a:t>
            </a:r>
          </a:p>
        </p:txBody>
      </p:sp>
      <p:sp>
        <p:nvSpPr>
          <p:cNvPr id="31" name="角丸四角形 30">
            <a:extLst>
              <a:ext uri="{FF2B5EF4-FFF2-40B4-BE49-F238E27FC236}">
                <a16:creationId xmlns:a16="http://schemas.microsoft.com/office/drawing/2014/main" id="{308175D7-512A-2F4B-B2C6-A5FB31FA9A54}"/>
              </a:ext>
            </a:extLst>
          </p:cNvPr>
          <p:cNvSpPr/>
          <p:nvPr/>
        </p:nvSpPr>
        <p:spPr>
          <a:xfrm>
            <a:off x="2711846" y="4945702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オープンにサービスを作る</a:t>
            </a:r>
          </a:p>
        </p:txBody>
      </p:sp>
      <p:sp>
        <p:nvSpPr>
          <p:cNvPr id="32" name="角丸四角形 31">
            <a:extLst>
              <a:ext uri="{FF2B5EF4-FFF2-40B4-BE49-F238E27FC236}">
                <a16:creationId xmlns:a16="http://schemas.microsoft.com/office/drawing/2014/main" id="{F631D63A-A198-7348-943C-72EA1BADBC38}"/>
              </a:ext>
            </a:extLst>
          </p:cNvPr>
          <p:cNvSpPr/>
          <p:nvPr/>
        </p:nvSpPr>
        <p:spPr>
          <a:xfrm>
            <a:off x="2711846" y="5417754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何度も繰り返す</a:t>
            </a:r>
          </a:p>
        </p:txBody>
      </p:sp>
      <p:sp>
        <p:nvSpPr>
          <p:cNvPr id="33" name="角丸四角形 32">
            <a:extLst>
              <a:ext uri="{FF2B5EF4-FFF2-40B4-BE49-F238E27FC236}">
                <a16:creationId xmlns:a16="http://schemas.microsoft.com/office/drawing/2014/main" id="{A905A1B1-3C6E-C94F-BAF9-A89E93B81FAD}"/>
              </a:ext>
            </a:extLst>
          </p:cNvPr>
          <p:cNvSpPr/>
          <p:nvPr/>
        </p:nvSpPr>
        <p:spPr>
          <a:xfrm>
            <a:off x="2711846" y="5889806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一遍にやらず</a:t>
            </a:r>
            <a:r>
              <a:rPr lang="en-US" altLang="ja-JP" sz="1200" dirty="0">
                <a:solidFill>
                  <a:schemeClr val="tx1"/>
                </a:solidFill>
              </a:rPr>
              <a:t/>
            </a:r>
            <a:br>
              <a:rPr lang="en-US" altLang="ja-JP" sz="1200" dirty="0">
                <a:solidFill>
                  <a:schemeClr val="tx1"/>
                </a:solidFill>
              </a:rPr>
            </a:br>
            <a:r>
              <a:rPr lang="ja-JP" altLang="en-US" sz="1200">
                <a:solidFill>
                  <a:schemeClr val="tx1"/>
                </a:solidFill>
              </a:rPr>
              <a:t>一貫してやる</a:t>
            </a:r>
          </a:p>
        </p:txBody>
      </p:sp>
      <p:sp>
        <p:nvSpPr>
          <p:cNvPr id="34" name="角丸四角形 33">
            <a:extLst>
              <a:ext uri="{FF2B5EF4-FFF2-40B4-BE49-F238E27FC236}">
                <a16:creationId xmlns:a16="http://schemas.microsoft.com/office/drawing/2014/main" id="{A573A7EE-E9B3-0E4E-8695-D51A7177EC53}"/>
              </a:ext>
            </a:extLst>
          </p:cNvPr>
          <p:cNvSpPr/>
          <p:nvPr/>
        </p:nvSpPr>
        <p:spPr>
          <a:xfrm>
            <a:off x="2711846" y="6361860"/>
            <a:ext cx="1989527" cy="414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システムではなく</a:t>
            </a:r>
            <a:r>
              <a:rPr lang="en-US" altLang="ja-JP" sz="1200" dirty="0">
                <a:solidFill>
                  <a:schemeClr val="tx1"/>
                </a:solidFill>
              </a:rPr>
              <a:t/>
            </a:r>
            <a:br>
              <a:rPr lang="en-US" altLang="ja-JP" sz="1200" dirty="0">
                <a:solidFill>
                  <a:schemeClr val="tx1"/>
                </a:solidFill>
              </a:rPr>
            </a:br>
            <a:r>
              <a:rPr lang="ja-JP" altLang="en-US" sz="1200">
                <a:solidFill>
                  <a:schemeClr val="tx1"/>
                </a:solidFill>
              </a:rPr>
              <a:t>サービスを作る</a:t>
            </a:r>
          </a:p>
        </p:txBody>
      </p:sp>
      <p:sp>
        <p:nvSpPr>
          <p:cNvPr id="38" name="右中かっこ 37">
            <a:extLst>
              <a:ext uri="{FF2B5EF4-FFF2-40B4-BE49-F238E27FC236}">
                <a16:creationId xmlns:a16="http://schemas.microsoft.com/office/drawing/2014/main" id="{841844D7-F7AC-8C47-8339-283BC5D2F9BB}"/>
              </a:ext>
            </a:extLst>
          </p:cNvPr>
          <p:cNvSpPr/>
          <p:nvPr/>
        </p:nvSpPr>
        <p:spPr>
          <a:xfrm>
            <a:off x="4767549" y="4122930"/>
            <a:ext cx="152833" cy="262043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E7565B7-2EDB-8A46-A6A0-337B94D44526}"/>
              </a:ext>
            </a:extLst>
          </p:cNvPr>
          <p:cNvSpPr txBox="1"/>
          <p:nvPr/>
        </p:nvSpPr>
        <p:spPr>
          <a:xfrm>
            <a:off x="5054117" y="5039188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/>
              <a:t>サービス設計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１２か条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934C945-C105-0B47-835C-F6C82E1C00A0}"/>
              </a:ext>
            </a:extLst>
          </p:cNvPr>
          <p:cNvSpPr/>
          <p:nvPr/>
        </p:nvSpPr>
        <p:spPr>
          <a:xfrm>
            <a:off x="6982690" y="4566191"/>
            <a:ext cx="4596951" cy="21552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</a:rPr>
              <a:t>あなたの課題は本当に課題か？</a:t>
            </a:r>
            <a:r>
              <a:rPr kumimoji="1" lang="en-US" altLang="ja-JP" sz="2400" dirty="0">
                <a:solidFill>
                  <a:schemeClr val="tx1"/>
                </a:solidFill>
              </a:rPr>
              <a:t/>
            </a:r>
            <a:br>
              <a:rPr kumimoji="1" lang="en-US" altLang="ja-JP" sz="2400" dirty="0">
                <a:solidFill>
                  <a:schemeClr val="tx1"/>
                </a:solidFill>
              </a:rPr>
            </a:br>
            <a:r>
              <a:rPr kumimoji="1" lang="ja-JP" altLang="en-US" sz="2400">
                <a:solidFill>
                  <a:schemeClr val="tx1"/>
                </a:solidFill>
              </a:rPr>
              <a:t>問題・課題が住民のニーズに</a:t>
            </a:r>
            <a:r>
              <a:rPr kumimoji="1" lang="en-US" altLang="ja-JP" sz="2400" dirty="0">
                <a:solidFill>
                  <a:schemeClr val="tx1"/>
                </a:solidFill>
              </a:rPr>
              <a:t/>
            </a:r>
            <a:br>
              <a:rPr kumimoji="1" lang="en-US" altLang="ja-JP" sz="2400" dirty="0">
                <a:solidFill>
                  <a:schemeClr val="tx1"/>
                </a:solidFill>
              </a:rPr>
            </a:br>
            <a:r>
              <a:rPr kumimoji="1" lang="ja-JP" altLang="en-US" sz="2400">
                <a:solidFill>
                  <a:schemeClr val="tx1"/>
                </a:solidFill>
              </a:rPr>
              <a:t>あっているのかを考えて</a:t>
            </a:r>
            <a:r>
              <a:rPr kumimoji="1" lang="en-US" altLang="ja-JP" sz="2400" dirty="0">
                <a:solidFill>
                  <a:schemeClr val="tx1"/>
                </a:solidFill>
              </a:rPr>
              <a:t/>
            </a:r>
            <a:br>
              <a:rPr kumimoji="1" lang="en-US" altLang="ja-JP" sz="2400" dirty="0">
                <a:solidFill>
                  <a:schemeClr val="tx1"/>
                </a:solidFill>
              </a:rPr>
            </a:br>
            <a:r>
              <a:rPr kumimoji="1" lang="ja-JP" altLang="en-US" sz="2400">
                <a:solidFill>
                  <a:schemeClr val="tx1"/>
                </a:solidFill>
              </a:rPr>
              <a:t>課題を設定する</a:t>
            </a:r>
          </a:p>
        </p:txBody>
      </p:sp>
    </p:spTree>
    <p:extLst>
      <p:ext uri="{BB962C8B-B14F-4D97-AF65-F5344CB8AC3E}">
        <p14:creationId xmlns:p14="http://schemas.microsoft.com/office/powerpoint/2010/main" val="1340504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vicTechLab2" id="{8D3F333D-382E-9F4E-B0A8-9A8A0885A85D}" vid="{7B1012FE-53BF-564D-9973-7E02DCFAA93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テーマ</Template>
  <TotalTime>114</TotalTime>
  <Words>2549</Words>
  <Application>Microsoft Office PowerPoint</Application>
  <PresentationFormat>ワイド画面</PresentationFormat>
  <Paragraphs>523</Paragraphs>
  <Slides>58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58</vt:i4>
      </vt:variant>
    </vt:vector>
  </HeadingPairs>
  <TitlesOfParts>
    <vt:vector size="69" baseType="lpstr">
      <vt:lpstr>Meiryo UI</vt:lpstr>
      <vt:lpstr>ＭＳ Ｐゴシック</vt:lpstr>
      <vt:lpstr>Osaka Regular-Mono</vt:lpstr>
      <vt:lpstr>メイリオ</vt:lpstr>
      <vt:lpstr>游ゴシック</vt:lpstr>
      <vt:lpstr>Arial</vt:lpstr>
      <vt:lpstr>Calibri</vt:lpstr>
      <vt:lpstr>Century Gothic</vt:lpstr>
      <vt:lpstr>Trebuchet MS</vt:lpstr>
      <vt:lpstr>Wingdings</vt:lpstr>
      <vt:lpstr>Office テーマ</vt:lpstr>
      <vt:lpstr>オープンデータの定義・意義</vt:lpstr>
      <vt:lpstr>Icebreaker</vt:lpstr>
      <vt:lpstr>PowerPoint プレゼンテーション</vt:lpstr>
      <vt:lpstr>データ利活用の負のループ</vt:lpstr>
      <vt:lpstr>データ利活用が進んでない理由</vt:lpstr>
      <vt:lpstr>活用に向けたデータ利活用人材育成</vt:lpstr>
      <vt:lpstr>職員が自分たちで考えるスキルを身につける</vt:lpstr>
      <vt:lpstr>庁内データのデザイン</vt:lpstr>
      <vt:lpstr>デザイン思考を取り込む</vt:lpstr>
      <vt:lpstr>PowerPoint プレゼンテーション</vt:lpstr>
      <vt:lpstr>PowerPoint プレゼンテーション</vt:lpstr>
      <vt:lpstr>オープンデータとは</vt:lpstr>
      <vt:lpstr>地域の場合は、このためにODはある</vt:lpstr>
      <vt:lpstr>シビックテック - 市民側の活動</vt:lpstr>
      <vt:lpstr>シビックテックとオープンガバナンス</vt:lpstr>
      <vt:lpstr>オープンデータの取り組み方 </vt:lpstr>
      <vt:lpstr>課題解決はアプリだけか？</vt:lpstr>
      <vt:lpstr>先進自治体との大きな違い</vt:lpstr>
      <vt:lpstr>PowerPoint プレゼンテーション</vt:lpstr>
      <vt:lpstr>PowerPoint プレゼンテーション</vt:lpstr>
      <vt:lpstr>Web上に公開してたってダメ</vt:lpstr>
      <vt:lpstr>こんなこと書いてない？</vt:lpstr>
      <vt:lpstr>じゃあ、次にこれ</vt:lpstr>
      <vt:lpstr>データの準備だって固く考えなくていい</vt:lpstr>
      <vt:lpstr>データの準備だって固く考えなくていい</vt:lpstr>
      <vt:lpstr>PowerPoint プレゼンテーション</vt:lpstr>
      <vt:lpstr>オープンデータ研修 &amp; データ利活用研修</vt:lpstr>
      <vt:lpstr>天は自らを助くる者を助く</vt:lpstr>
      <vt:lpstr>PowerPoint プレゼンテーション</vt:lpstr>
      <vt:lpstr>オープンデータで既存サービス活用</vt:lpstr>
      <vt:lpstr>窓口業務に時間がかかる課題について</vt:lpstr>
      <vt:lpstr>集めるデータは３つ！公民連携で集める</vt:lpstr>
      <vt:lpstr>沼津市の観光地図</vt:lpstr>
      <vt:lpstr>デジタルアーカイブ</vt:lpstr>
      <vt:lpstr>デジタルアーカイブとは？</vt:lpstr>
      <vt:lpstr>沼津市でWikipediaTown始める理由</vt:lpstr>
      <vt:lpstr>WikipediaTownとは</vt:lpstr>
      <vt:lpstr>公民連携</vt:lpstr>
      <vt:lpstr>沼津市：神明塚古墳にQRコード設置！</vt:lpstr>
      <vt:lpstr>裾野市とWikipediaを活用した覚書締結！</vt:lpstr>
      <vt:lpstr>市民から広げることもできる</vt:lpstr>
      <vt:lpstr>ODだから、Amazon/GoogleもWikipediaを使う</vt:lpstr>
      <vt:lpstr>みしまセピアキャットの概要 - 活動の目的 -</vt:lpstr>
      <vt:lpstr>広域でも取り組む</vt:lpstr>
      <vt:lpstr>LINE Bot こんなのね。</vt:lpstr>
      <vt:lpstr>仲間でやることで、ノウハウを共有する</vt:lpstr>
      <vt:lpstr>PowerPoint プレゼンテーション</vt:lpstr>
      <vt:lpstr>名寄市立総合病院の事例</vt:lpstr>
      <vt:lpstr>オープンデータを勝手に布教する</vt:lpstr>
      <vt:lpstr>おわりに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市川 博之</dc:creator>
  <cp:lastModifiedBy>水谷晃絵 / MIZUTANI，AKIE</cp:lastModifiedBy>
  <cp:revision>18</cp:revision>
  <dcterms:created xsi:type="dcterms:W3CDTF">2019-07-31T07:13:04Z</dcterms:created>
  <dcterms:modified xsi:type="dcterms:W3CDTF">2019-08-10T07:14:15Z</dcterms:modified>
</cp:coreProperties>
</file>