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58" r:id="rId5"/>
    <p:sldId id="264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96"/>
    <p:restoredTop sz="94656"/>
  </p:normalViewPr>
  <p:slideViewPr>
    <p:cSldViewPr snapToGrid="0" snapToObjects="1">
      <p:cViewPr varScale="1">
        <p:scale>
          <a:sx n="66" d="100"/>
          <a:sy n="66" d="100"/>
        </p:scale>
        <p:origin x="714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8B13D-2176-5243-BAEF-7BB1836FBF90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20677-0765-594E-98E7-54F6B6E8F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21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20677-0765-594E-98E7-54F6B6E8FB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8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0E47583E-DE30-CE4D-AA10-30D13391DA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30984" y="-727994"/>
            <a:ext cx="4330032" cy="433003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42D4BA-272A-8F4D-9DB8-C807B3F61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9C54482-5BBD-314C-AF0F-EDE48FB83D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E5FC02-603D-794F-93AB-98A3DC5F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8B4DDE-7B97-FC47-8610-2D1FDDF9D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523F64-1D26-5D41-92D1-1591DF57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7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5E3056-5E4D-9D4C-8BA9-62B26CE6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8A9DF0-3C22-C049-9882-015B718A77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54BB3-FD9B-DD40-A792-CA02C7CA9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5F1EAA-61A7-654D-B7B5-22D4E441E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8EDE70-2A12-8E47-B907-23B521FFD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00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40EAB0C-E642-8C44-B6D6-3B79A6F77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21F653-84A6-ED4F-A445-6C7E4901C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992845-BD66-0F41-9C8C-048395F4E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636AEF-A8B5-3A4C-829E-FF0894AD8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957B63-7B84-1644-A9D8-22751405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06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5BC80-652F-3647-9930-EA56852F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BA006C5-69B5-8E4D-8751-8278A9348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E8F865-8C7D-F845-8DD2-1D15FA316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178AD5-7F3A-544E-827F-CA08D59C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828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310323-4F9F-7B48-B28B-6F8CFD6D4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2C39A9-E6A4-2A44-9C2D-07B210FB9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28637" indent="-342900">
              <a:buFont typeface="Wingdings" pitchFamily="2" charset="2"/>
              <a:buChar char="n"/>
              <a:defRPr sz="3200"/>
            </a:lvl1pPr>
            <a:lvl2pPr marL="685800" indent="-228600">
              <a:buFont typeface="Wingdings" pitchFamily="2" charset="2"/>
              <a:buChar char="u"/>
              <a:defRPr sz="2800">
                <a:solidFill>
                  <a:schemeClr val="accent1"/>
                </a:solidFill>
              </a:defRPr>
            </a:lvl2pPr>
            <a:lvl3pPr marL="1143000" indent="-228600">
              <a:buFont typeface="Wingdings" pitchFamily="2" charset="2"/>
              <a:buChar char="n"/>
              <a:defRPr sz="2400"/>
            </a:lvl3pPr>
            <a:lvl4pPr marL="1600200" indent="-228600">
              <a:buFont typeface="Wingdings" pitchFamily="2" charset="2"/>
              <a:buChar char="u"/>
              <a:defRPr sz="2000">
                <a:solidFill>
                  <a:schemeClr val="accent1"/>
                </a:solidFill>
              </a:defRPr>
            </a:lvl4pPr>
            <a:lvl5pPr marL="2057400" indent="-228600">
              <a:buFont typeface="Wingdings" pitchFamily="2" charset="2"/>
              <a:buChar char="n"/>
              <a:defRPr sz="20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7A241-BD79-3340-8F1A-F804D9E16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27579-2FD4-A649-9958-8F2D9335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85932D-67A6-BE42-B9C0-85802F68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29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08EA23-B5B1-3F40-8306-94E175AA0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7038"/>
            <a:ext cx="10515600" cy="27717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06BF9-9EC8-FF41-BA4B-23FE469B0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306763"/>
            <a:ext cx="10515600" cy="29416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CC4E04-D1F7-6545-B896-D3C010C57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EFA8A2-F767-264F-BF99-7AB0CD681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B86296-D9F9-FB45-9C70-3DEDE7073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29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D0EA55-1E12-854F-A697-D8AD2B4BF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" y="193424"/>
            <a:ext cx="11807190" cy="82098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A4151C-728A-224E-BFBA-0839ACA66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405" y="1193800"/>
            <a:ext cx="5827395" cy="49831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005EB4B-9ED1-0949-AA91-38ACFB5A1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93800"/>
            <a:ext cx="5827395" cy="49831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2BB4D9-D84E-BB44-A8D8-21A31F6D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E209F9-C0FD-5F45-8E1A-3A86208F5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2FA84C-9D19-8D4C-B99D-AFF500F6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98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4A563F-846B-7E4F-B6BB-80917A3C3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177801"/>
            <a:ext cx="11887200" cy="109219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EDE57C-5A92-544B-8496-9C19493AE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200" y="1436687"/>
            <a:ext cx="5794375" cy="1068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D0A8CA-6890-2C4D-9539-46B71B489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3200" y="2588419"/>
            <a:ext cx="5794375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057611-F8F0-A248-A43F-3CAD9C627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36687"/>
            <a:ext cx="5918200" cy="1068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A76B881-F5AF-5C44-8766-A8B0039B3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88418"/>
            <a:ext cx="591820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561890-74B9-1442-8553-DBBDC8046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D8AB2FC-ABA4-F849-BAAB-9869DEE94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6DD257-4391-8B4B-A82A-A0B223BB0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3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A219A-086D-FE4B-B394-B7E78FCD6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EDB218B-8D25-FF4A-BF6D-FC6A0E258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D26CD4-F433-664F-ADEF-FF9FE332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337C2B-51FC-9142-ABB2-8BB0E4CC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28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11DB76-F24E-9B49-A43A-0C54064D6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A30332-3BAF-7443-93A6-4E2339CDA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385E63-A449-1747-9152-EB0EAF93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雲 6">
            <a:extLst>
              <a:ext uri="{FF2B5EF4-FFF2-40B4-BE49-F238E27FC236}">
                <a16:creationId xmlns:a16="http://schemas.microsoft.com/office/drawing/2014/main" id="{39C90152-3264-5840-A702-2500393C44EA}"/>
              </a:ext>
            </a:extLst>
          </p:cNvPr>
          <p:cNvSpPr/>
          <p:nvPr userDrawn="1"/>
        </p:nvSpPr>
        <p:spPr>
          <a:xfrm rot="155054">
            <a:off x="2044178" y="2776816"/>
            <a:ext cx="8103644" cy="3062949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462ECED-884B-0D4D-BE3D-95F73150D1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21000" y="-2041709"/>
            <a:ext cx="6350000" cy="6350000"/>
          </a:xfrm>
          <a:prstGeom prst="rect">
            <a:avLst/>
          </a:prstGeom>
          <a:effectLst>
            <a:outerShdw blurRad="76200" sy="-23000" kx="-800400" algn="bl" rotWithShape="0">
              <a:srgbClr val="00B0F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213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4138F3-0250-9E48-B96E-31C97710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1140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D8D17C-0310-5A48-B137-0977ADAE9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03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A418A7F-6531-1442-8CB1-1D8368EF6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4110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6EC6E5-8B2C-B94F-AA88-AF28B1693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59F9D4-84B5-EA47-AEDF-8DF7F951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5D93CE-B6FE-404A-BF91-59F968A8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116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D5D8A1-DE45-2B4E-8F66-1D9389BD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5414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9A49586-71F1-0C4C-AEF8-CDC23A6621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172200" cy="57530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5C8968-16DE-2340-B716-ABE4B07C4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415289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219683-42BC-BA42-A6BD-AC5ABDEF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6902A4-AB44-F942-97B3-4BBFEC3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125F3C-04EB-0441-9AE3-493DDBC6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40F6E78-6881-F140-A612-D2B5185171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400"/>
          <a:stretch/>
        </p:blipFill>
        <p:spPr>
          <a:xfrm>
            <a:off x="5183188" y="457200"/>
            <a:ext cx="6350000" cy="575309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C5E7FC8-1A54-5A4E-A201-1BBDCEF75C4D}"/>
              </a:ext>
            </a:extLst>
          </p:cNvPr>
          <p:cNvSpPr txBox="1"/>
          <p:nvPr userDrawn="1"/>
        </p:nvSpPr>
        <p:spPr>
          <a:xfrm>
            <a:off x="7366000" y="-596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970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54E1FBC-E551-3B49-A11C-14C7774FD8A6}"/>
              </a:ext>
            </a:extLst>
          </p:cNvPr>
          <p:cNvGrpSpPr/>
          <p:nvPr userDrawn="1"/>
        </p:nvGrpSpPr>
        <p:grpSpPr>
          <a:xfrm>
            <a:off x="0" y="6354512"/>
            <a:ext cx="12192000" cy="520249"/>
            <a:chOff x="0" y="6354512"/>
            <a:chExt cx="12192000" cy="520249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C554FE3F-DA67-1A4E-95E9-E5A48AEE7A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0" y="6441691"/>
              <a:ext cx="1155700" cy="416309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A55826BD-E2AA-3E47-8202-F7934C9854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1155700" y="6441691"/>
              <a:ext cx="1155700" cy="416309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3E3030C2-DE94-B144-9547-02E5991BF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 flipH="1">
              <a:off x="2311400" y="6448292"/>
              <a:ext cx="1092200" cy="416309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7D396CB0-7801-A144-9DCE-BD20CA9651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3403600" y="6448291"/>
              <a:ext cx="1155700" cy="416309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6608666A-38E3-EB49-9204-9EFB1999C0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4559300" y="6441690"/>
              <a:ext cx="1155700" cy="416309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5B5D8800-D697-EC4B-BCEC-5A878AC6D4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5689600" y="6443661"/>
              <a:ext cx="1155700" cy="416309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7875D6C9-91EB-FE41-9DB1-09FCA38FFD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 flipH="1">
              <a:off x="6497320" y="6436860"/>
              <a:ext cx="1320800" cy="416309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9E6A476D-0206-6143-B969-1FCA95A0A3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7785735" y="6354512"/>
              <a:ext cx="1070610" cy="498657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D26B43F5-3407-0843-B63F-74E9F9E2F7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8826500" y="6443661"/>
              <a:ext cx="1155700" cy="416309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563DD2C7-A0B5-514F-B8AF-83DE9C7CF1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9857105" y="6458452"/>
              <a:ext cx="1155700" cy="416309"/>
            </a:xfrm>
            <a:prstGeom prst="rect">
              <a:avLst/>
            </a:prstGeom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6FA29075-51DC-3546-B720-31F4C45140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10982960" y="6443661"/>
              <a:ext cx="1209040" cy="416309"/>
            </a:xfrm>
            <a:prstGeom prst="rect">
              <a:avLst/>
            </a:prstGeom>
          </p:spPr>
        </p:pic>
      </p:grp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A53F455-9C6A-C340-B470-66266A6B7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" y="195899"/>
            <a:ext cx="11807190" cy="820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A1B5B9-4D9B-5944-AA1E-9C6235852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405" y="1281617"/>
            <a:ext cx="11807190" cy="4943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r>
              <a:rPr kumimoji="1" lang="en-US" altLang="ja-JP" dirty="0"/>
              <a:t>	</a:t>
            </a:r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
</a:t>
            </a:r>
            <a:r>
              <a:rPr kumimoji="1" lang="en-US" altLang="ja-JP" dirty="0"/>
              <a:t>		</a:t>
            </a:r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
</a:t>
            </a:r>
            <a:r>
              <a:rPr kumimoji="1" lang="en-US" altLang="ja-JP" dirty="0"/>
              <a:t>			</a:t>
            </a:r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
</a:t>
            </a:r>
            <a:r>
              <a:rPr kumimoji="1" lang="en-US" altLang="ja-JP" dirty="0"/>
              <a:t>				</a:t>
            </a:r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60EE47-98F7-CA49-BCE8-CEE516505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6C48FB-B229-FE4F-9F55-ED3CD15AE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B8042-444A-DE44-BFC4-F2716EE53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06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indent="185738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8637" indent="-3429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n"/>
        <a:tabLst>
          <a:tab pos="839788" algn="l"/>
          <a:tab pos="1058863" algn="l"/>
          <a:tab pos="1287463" algn="l"/>
        </a:tabLst>
        <a:defRPr kumimoji="1"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83D600-F32C-5842-9A25-FE843F99AC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2A41A48-E73B-C44F-9320-C85F79D94B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r"/>
            <a:r>
              <a:rPr kumimoji="1" lang="ja-JP" altLang="en-US"/>
              <a:t>一般社団法人シビックテック・ラボ　代表理事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一般社団法人</a:t>
            </a:r>
            <a:r>
              <a:rPr kumimoji="1" lang="en-US" altLang="ja-JP" dirty="0"/>
              <a:t>Code for Japan </a:t>
            </a:r>
            <a:r>
              <a:rPr kumimoji="1" lang="ja-JP" altLang="en-US"/>
              <a:t>コンサルタント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市川　博之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98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148DF-CF61-5B47-8D04-44AD99A11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Iceb</a:t>
            </a:r>
            <a:r>
              <a:rPr lang="en-US" altLang="ja-JP" dirty="0"/>
              <a:t>reaker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C0414F-9CCF-EB40-AD7E-13D9D4871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ここは、自治体や民間の持つすべてのデータを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オープンデータとして公開されている星です。</a:t>
            </a:r>
            <a:endParaRPr kumimoji="1" lang="en-US" altLang="ja-JP" dirty="0"/>
          </a:p>
          <a:p>
            <a:endParaRPr lang="en-US" altLang="ja-JP" dirty="0"/>
          </a:p>
          <a:p>
            <a:pPr lvl="1"/>
            <a:r>
              <a:rPr lang="ja-JP" altLang="en-US"/>
              <a:t>この世界では、どんなことが起こっているでしょう。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pPr lvl="1"/>
            <a:r>
              <a:rPr kumimoji="1" lang="ja-JP" altLang="en-US"/>
              <a:t>この世界の市民は、どんな表情でしょう？</a:t>
            </a:r>
          </a:p>
        </p:txBody>
      </p:sp>
    </p:spTree>
    <p:extLst>
      <p:ext uri="{BB962C8B-B14F-4D97-AF65-F5344CB8AC3E}">
        <p14:creationId xmlns:p14="http://schemas.microsoft.com/office/powerpoint/2010/main" val="210896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F6910D-FA82-A14A-9037-1655BA3E8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今、想像したポジティブなイメージを残しつつ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2825C-62A7-0E43-AEF9-922FE1DCE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さあ、ワークショップを始めるよ</a:t>
            </a:r>
          </a:p>
        </p:txBody>
      </p:sp>
    </p:spTree>
    <p:extLst>
      <p:ext uri="{BB962C8B-B14F-4D97-AF65-F5344CB8AC3E}">
        <p14:creationId xmlns:p14="http://schemas.microsoft.com/office/powerpoint/2010/main" val="279091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C72BD-A792-5C4A-976B-9482ED56B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じゃあ、ディスカッションしましょうか　　　</a:t>
            </a:r>
            <a:r>
              <a:rPr kumimoji="1" lang="en-US" altLang="ja-JP" dirty="0"/>
              <a:t>10</a:t>
            </a:r>
            <a:r>
              <a:rPr kumimoji="1" lang="ja-JP" altLang="en-US"/>
              <a:t>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A786A1-FA77-D54A-9C93-77844A538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各チームに目標を決めましょう。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/>
              <a:t>これから、その目標に向かうための現状とのギャップ</a:t>
            </a:r>
            <a:endParaRPr lang="en-US" altLang="ja-JP" dirty="0"/>
          </a:p>
          <a:p>
            <a:pPr marL="185737" indent="0">
              <a:buNone/>
            </a:pPr>
            <a:r>
              <a:rPr lang="ja-JP" altLang="en-US"/>
              <a:t>（問題点）と課題を考えてもらいます。</a:t>
            </a:r>
            <a:endParaRPr lang="en-US" altLang="ja-JP" dirty="0"/>
          </a:p>
          <a:p>
            <a:pPr marL="185737" indent="0">
              <a:buNone/>
            </a:pPr>
            <a:endParaRPr lang="en-US" altLang="ja-JP" dirty="0"/>
          </a:p>
          <a:p>
            <a:r>
              <a:rPr lang="ja-JP" altLang="en-US"/>
              <a:t>問題は１つ、課題は複数考えましょう。</a:t>
            </a:r>
            <a:endParaRPr lang="en-US" altLang="ja-JP" dirty="0"/>
          </a:p>
          <a:p>
            <a:pPr marL="185737" indent="0">
              <a:buNone/>
            </a:pPr>
            <a:endParaRPr lang="en-US" altLang="ja-JP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A5F288-2BA6-914D-A26E-10B1660152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982974"/>
              </p:ext>
            </p:extLst>
          </p:nvPr>
        </p:nvGraphicFramePr>
        <p:xfrm>
          <a:off x="994936" y="1812486"/>
          <a:ext cx="952066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8">
                  <a:extLst>
                    <a:ext uri="{9D8B030D-6E8A-4147-A177-3AD203B41FA5}">
                      <a16:colId xmlns:a16="http://schemas.microsoft.com/office/drawing/2014/main" val="3819199023"/>
                    </a:ext>
                  </a:extLst>
                </a:gridCol>
                <a:gridCol w="8742556">
                  <a:extLst>
                    <a:ext uri="{9D8B030D-6E8A-4147-A177-3AD203B41FA5}">
                      <a16:colId xmlns:a16="http://schemas.microsoft.com/office/drawing/2014/main" val="1871513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目標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799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上層部がオープンデータを推進してくれている状況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764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現課の職員がオープンデータ使いたい！解放したい！と思える状況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51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市民と協働でオープンデータの推進ができている状況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782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440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DADA6F-AEB5-BC44-8BD9-5F6D7F0F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この図を書いて、問題点と課題をあげる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490398-E1BB-4345-B86E-804F4D09A6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ja-JP" altLang="en-US"/>
              <a:t>どういう状態にするべきか（目標）</a:t>
            </a:r>
            <a:endParaRPr lang="en-US" altLang="ja-JP" dirty="0"/>
          </a:p>
          <a:p>
            <a:pPr lvl="1"/>
            <a:r>
              <a:rPr lang="ja-JP" altLang="en-US"/>
              <a:t>それが出来ていないことで何が困っているのか？（問題点）</a:t>
            </a:r>
            <a:endParaRPr lang="en-US" altLang="ja-JP" dirty="0"/>
          </a:p>
          <a:p>
            <a:pPr lvl="1"/>
            <a:r>
              <a:rPr lang="ja-JP" altLang="en-US"/>
              <a:t>障害となっているものは何か？（課題）</a:t>
            </a:r>
            <a:endParaRPr lang="en-US" altLang="ja-JP" dirty="0"/>
          </a:p>
          <a:p>
            <a:endParaRPr kumimoji="1" lang="ja-JP" altLang="en-US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F286637-418B-8A4F-8438-BE02EE7E9D62}"/>
              </a:ext>
            </a:extLst>
          </p:cNvPr>
          <p:cNvCxnSpPr>
            <a:cxnSpLocks/>
          </p:cNvCxnSpPr>
          <p:nvPr/>
        </p:nvCxnSpPr>
        <p:spPr>
          <a:xfrm flipV="1">
            <a:off x="2004529" y="6322812"/>
            <a:ext cx="5771408" cy="512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2D770E4-A03F-3846-BECE-63CC8B0AA1E4}"/>
              </a:ext>
            </a:extLst>
          </p:cNvPr>
          <p:cNvCxnSpPr>
            <a:cxnSpLocks/>
          </p:cNvCxnSpPr>
          <p:nvPr/>
        </p:nvCxnSpPr>
        <p:spPr>
          <a:xfrm>
            <a:off x="5568766" y="3589017"/>
            <a:ext cx="216724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AC75C0-435A-AA44-8ACE-927280992269}"/>
              </a:ext>
            </a:extLst>
          </p:cNvPr>
          <p:cNvSpPr txBox="1"/>
          <p:nvPr/>
        </p:nvSpPr>
        <p:spPr>
          <a:xfrm>
            <a:off x="6678760" y="2867623"/>
            <a:ext cx="1140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/>
              <a:t>目標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31E92EC5-4961-DD4F-B5E5-8876F1E5E377}"/>
              </a:ext>
            </a:extLst>
          </p:cNvPr>
          <p:cNvCxnSpPr>
            <a:cxnSpLocks/>
          </p:cNvCxnSpPr>
          <p:nvPr/>
        </p:nvCxnSpPr>
        <p:spPr>
          <a:xfrm>
            <a:off x="7640457" y="3589017"/>
            <a:ext cx="0" cy="271326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FEEE43-D15A-E842-ADA8-8AF40F99867A}"/>
              </a:ext>
            </a:extLst>
          </p:cNvPr>
          <p:cNvSpPr txBox="1"/>
          <p:nvPr/>
        </p:nvSpPr>
        <p:spPr>
          <a:xfrm>
            <a:off x="5879870" y="5422474"/>
            <a:ext cx="16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/>
              <a:t>問題点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0365CA8-2EA1-BB4A-B86A-E005B4FE588E}"/>
              </a:ext>
            </a:extLst>
          </p:cNvPr>
          <p:cNvCxnSpPr>
            <a:cxnSpLocks/>
          </p:cNvCxnSpPr>
          <p:nvPr/>
        </p:nvCxnSpPr>
        <p:spPr>
          <a:xfrm flipV="1">
            <a:off x="3112626" y="3589017"/>
            <a:ext cx="2743200" cy="2713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>
            <a:extLst>
              <a:ext uri="{FF2B5EF4-FFF2-40B4-BE49-F238E27FC236}">
                <a16:creationId xmlns:a16="http://schemas.microsoft.com/office/drawing/2014/main" id="{17D265BC-7A35-264B-BB01-3EF8A40E57B6}"/>
              </a:ext>
            </a:extLst>
          </p:cNvPr>
          <p:cNvSpPr/>
          <p:nvPr/>
        </p:nvSpPr>
        <p:spPr>
          <a:xfrm>
            <a:off x="3683763" y="5314365"/>
            <a:ext cx="431354" cy="6652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障害</a:t>
            </a:r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7001CE9A-0E3A-5040-BF93-5186F0FF3163}"/>
              </a:ext>
            </a:extLst>
          </p:cNvPr>
          <p:cNvSpPr/>
          <p:nvPr/>
        </p:nvSpPr>
        <p:spPr>
          <a:xfrm>
            <a:off x="4634632" y="4264061"/>
            <a:ext cx="431354" cy="6652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障害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29FB4F6-0E23-264E-889F-47F9D40D69D8}"/>
              </a:ext>
            </a:extLst>
          </p:cNvPr>
          <p:cNvSpPr txBox="1"/>
          <p:nvPr/>
        </p:nvSpPr>
        <p:spPr>
          <a:xfrm>
            <a:off x="3225439" y="4178608"/>
            <a:ext cx="136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/>
              <a:t>課題</a:t>
            </a: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B9CC5C29-69A5-774E-BBE4-2BC92AAC1D95}"/>
              </a:ext>
            </a:extLst>
          </p:cNvPr>
          <p:cNvSpPr/>
          <p:nvPr/>
        </p:nvSpPr>
        <p:spPr>
          <a:xfrm>
            <a:off x="8170483" y="4874816"/>
            <a:ext cx="2988449" cy="1499217"/>
          </a:xfrm>
          <a:prstGeom prst="wedgeRoundRectCallout">
            <a:avLst>
              <a:gd name="adj1" fmla="val -76944"/>
              <a:gd name="adj2" fmla="val 460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吹き出し 13">
            <a:extLst>
              <a:ext uri="{FF2B5EF4-FFF2-40B4-BE49-F238E27FC236}">
                <a16:creationId xmlns:a16="http://schemas.microsoft.com/office/drawing/2014/main" id="{61F21C72-50F3-9743-B000-300D96208AD7}"/>
              </a:ext>
            </a:extLst>
          </p:cNvPr>
          <p:cNvSpPr/>
          <p:nvPr/>
        </p:nvSpPr>
        <p:spPr>
          <a:xfrm>
            <a:off x="8599693" y="2679391"/>
            <a:ext cx="2988449" cy="1499217"/>
          </a:xfrm>
          <a:prstGeom prst="wedgeRoundRectCallout">
            <a:avLst>
              <a:gd name="adj1" fmla="val -70741"/>
              <a:gd name="adj2" fmla="val -217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お題を貼り付ける</a:t>
            </a:r>
          </a:p>
        </p:txBody>
      </p:sp>
      <p:sp>
        <p:nvSpPr>
          <p:cNvPr id="15" name="角丸四角形吹き出し 14">
            <a:extLst>
              <a:ext uri="{FF2B5EF4-FFF2-40B4-BE49-F238E27FC236}">
                <a16:creationId xmlns:a16="http://schemas.microsoft.com/office/drawing/2014/main" id="{1D0CE1D9-D423-8A40-9D5C-2E963F15BB89}"/>
              </a:ext>
            </a:extLst>
          </p:cNvPr>
          <p:cNvSpPr/>
          <p:nvPr/>
        </p:nvSpPr>
        <p:spPr>
          <a:xfrm>
            <a:off x="192405" y="4764710"/>
            <a:ext cx="2988449" cy="1499217"/>
          </a:xfrm>
          <a:prstGeom prst="wedgeRoundRectCallout">
            <a:avLst>
              <a:gd name="adj1" fmla="val 46688"/>
              <a:gd name="adj2" fmla="val -6215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521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75B59C-698A-0C45-A4FE-645C32B7C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課題の打ち手を考える</a:t>
            </a:r>
            <a:r>
              <a:rPr kumimoji="1" lang="en-US" altLang="ja-JP" dirty="0"/>
              <a:t>						10</a:t>
            </a:r>
            <a:r>
              <a:rPr kumimoji="1" lang="ja-JP" altLang="en-US"/>
              <a:t>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E94181-0E92-D842-AC90-C125D4F42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では、課題について打ち手を考えてみましょう。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623F054-175F-6E4D-8117-49853512D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737157"/>
              </p:ext>
            </p:extLst>
          </p:nvPr>
        </p:nvGraphicFramePr>
        <p:xfrm>
          <a:off x="760761" y="1891319"/>
          <a:ext cx="9855200" cy="3685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1040">
                  <a:extLst>
                    <a:ext uri="{9D8B030D-6E8A-4147-A177-3AD203B41FA5}">
                      <a16:colId xmlns:a16="http://schemas.microsoft.com/office/drawing/2014/main" val="3504225413"/>
                    </a:ext>
                  </a:extLst>
                </a:gridCol>
                <a:gridCol w="1971040">
                  <a:extLst>
                    <a:ext uri="{9D8B030D-6E8A-4147-A177-3AD203B41FA5}">
                      <a16:colId xmlns:a16="http://schemas.microsoft.com/office/drawing/2014/main" val="1486730575"/>
                    </a:ext>
                  </a:extLst>
                </a:gridCol>
                <a:gridCol w="1971040">
                  <a:extLst>
                    <a:ext uri="{9D8B030D-6E8A-4147-A177-3AD203B41FA5}">
                      <a16:colId xmlns:a16="http://schemas.microsoft.com/office/drawing/2014/main" val="272470792"/>
                    </a:ext>
                  </a:extLst>
                </a:gridCol>
                <a:gridCol w="1971040">
                  <a:extLst>
                    <a:ext uri="{9D8B030D-6E8A-4147-A177-3AD203B41FA5}">
                      <a16:colId xmlns:a16="http://schemas.microsoft.com/office/drawing/2014/main" val="651993662"/>
                    </a:ext>
                  </a:extLst>
                </a:gridCol>
                <a:gridCol w="1971040">
                  <a:extLst>
                    <a:ext uri="{9D8B030D-6E8A-4147-A177-3AD203B41FA5}">
                      <a16:colId xmlns:a16="http://schemas.microsoft.com/office/drawing/2014/main" val="1146613257"/>
                    </a:ext>
                  </a:extLst>
                </a:gridCol>
              </a:tblGrid>
              <a:tr h="921266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広域でできること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庁内のルール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教育・布教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その他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438191"/>
                  </a:ext>
                </a:extLst>
              </a:tr>
              <a:tr h="92126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課題１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6591"/>
                  </a:ext>
                </a:extLst>
              </a:tr>
              <a:tr h="92126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課題２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470468"/>
                  </a:ext>
                </a:extLst>
              </a:tr>
              <a:tr h="92126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・</a:t>
                      </a: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ja-JP" altLang="en-US"/>
                        <a:t>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8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01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DBC23-79A6-3D4A-9FBA-1016FF724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隣のチームに行ってぶっ壊してもらいましょう　</a:t>
            </a:r>
            <a:r>
              <a:rPr kumimoji="1" lang="en-US" altLang="ja-JP" dirty="0"/>
              <a:t>10</a:t>
            </a:r>
            <a:r>
              <a:rPr kumimoji="1" lang="ja-JP" altLang="en-US"/>
              <a:t>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5883EC-D045-B140-AACE-23D0D2EEE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みなさん、得意な時間がきましたよ。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誰か</a:t>
            </a:r>
            <a:r>
              <a:rPr kumimoji="1" lang="en-US" altLang="ja-JP" dirty="0"/>
              <a:t>1</a:t>
            </a:r>
            <a:r>
              <a:rPr kumimoji="1" lang="ja-JP" altLang="en-US"/>
              <a:t>名が代表となり、隣の島に行き、課題と打ち手を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説明してください。</a:t>
            </a:r>
            <a:endParaRPr kumimoji="1" lang="en-US" altLang="ja-JP" dirty="0"/>
          </a:p>
          <a:p>
            <a:r>
              <a:rPr lang="ja-JP" altLang="en-US"/>
              <a:t>隣の島の人は、それを聞いて、反対意見、否定をたくさん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出してください（付箋に書き出す）</a:t>
            </a:r>
            <a:endParaRPr lang="en-US" altLang="ja-JP" dirty="0"/>
          </a:p>
          <a:p>
            <a:r>
              <a:rPr kumimoji="1" lang="ja-JP" altLang="en-US"/>
              <a:t>説明者は、反論せず、その意見をよく聞きましょう。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57504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26D009-5FE1-EB41-B20D-9888E7B8B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今の意見を反映して、もうひと揉みします　　</a:t>
            </a:r>
            <a:r>
              <a:rPr kumimoji="1" lang="en-US" altLang="ja-JP" dirty="0"/>
              <a:t>10</a:t>
            </a:r>
            <a:r>
              <a:rPr kumimoji="1" lang="ja-JP" altLang="en-US"/>
              <a:t>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0A1947-F93D-8B4F-B8B4-0F4FFA0A1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否定的意見を打ち消す手を加えて、最後に各班の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発表とします！</a:t>
            </a:r>
          </a:p>
        </p:txBody>
      </p:sp>
    </p:spTree>
    <p:extLst>
      <p:ext uri="{BB962C8B-B14F-4D97-AF65-F5344CB8AC3E}">
        <p14:creationId xmlns:p14="http://schemas.microsoft.com/office/powerpoint/2010/main" val="1089104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vicTechLab2" id="{8D3F333D-382E-9F4E-B0A8-9A8A0885A85D}" vid="{7B1012FE-53BF-564D-9973-7E02DCFAA93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84</TotalTime>
  <Words>260</Words>
  <Application>Microsoft Office PowerPoint</Application>
  <PresentationFormat>ワイド画面</PresentationFormat>
  <Paragraphs>54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メイリオ</vt:lpstr>
      <vt:lpstr>游ゴシック</vt:lpstr>
      <vt:lpstr>Arial</vt:lpstr>
      <vt:lpstr>Calibri</vt:lpstr>
      <vt:lpstr>Wingdings</vt:lpstr>
      <vt:lpstr>Office テーマ</vt:lpstr>
      <vt:lpstr>PowerPoint プレゼンテーション</vt:lpstr>
      <vt:lpstr>Icebreaker</vt:lpstr>
      <vt:lpstr>今、想像したポジティブなイメージを残しつつ</vt:lpstr>
      <vt:lpstr>じゃあ、ディスカッションしましょうか　　　10分</vt:lpstr>
      <vt:lpstr>この図を書いて、問題点と課題をあげる</vt:lpstr>
      <vt:lpstr>課題の打ち手を考える      10分</vt:lpstr>
      <vt:lpstr>隣のチームに行ってぶっ壊してもらいましょう　10分</vt:lpstr>
      <vt:lpstr>今の意見を反映して、もうひと揉みします　　10分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市川 博之</dc:creator>
  <cp:lastModifiedBy>水谷晃絵 / MIZUTANI，AKIE</cp:lastModifiedBy>
  <cp:revision>8</cp:revision>
  <dcterms:created xsi:type="dcterms:W3CDTF">2019-07-31T07:05:46Z</dcterms:created>
  <dcterms:modified xsi:type="dcterms:W3CDTF">2019-08-10T07:14:03Z</dcterms:modified>
</cp:coreProperties>
</file>