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1"/>
  </p:sldMasterIdLst>
  <p:notesMasterIdLst>
    <p:notesMasterId r:id="rId21"/>
  </p:notesMasterIdLst>
  <p:sldIdLst>
    <p:sldId id="279" r:id="rId2"/>
    <p:sldId id="288" r:id="rId3"/>
    <p:sldId id="262" r:id="rId4"/>
    <p:sldId id="275" r:id="rId5"/>
    <p:sldId id="263" r:id="rId6"/>
    <p:sldId id="278" r:id="rId7"/>
    <p:sldId id="276" r:id="rId8"/>
    <p:sldId id="280" r:id="rId9"/>
    <p:sldId id="281" r:id="rId10"/>
    <p:sldId id="282" r:id="rId11"/>
    <p:sldId id="283" r:id="rId12"/>
    <p:sldId id="284" r:id="rId13"/>
    <p:sldId id="292" r:id="rId14"/>
    <p:sldId id="296" r:id="rId15"/>
    <p:sldId id="293" r:id="rId16"/>
    <p:sldId id="285" r:id="rId17"/>
    <p:sldId id="290" r:id="rId18"/>
    <p:sldId id="291" r:id="rId19"/>
    <p:sldId id="295" r:id="rId20"/>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00" autoAdjust="0"/>
  </p:normalViewPr>
  <p:slideViewPr>
    <p:cSldViewPr>
      <p:cViewPr varScale="1">
        <p:scale>
          <a:sx n="62" d="100"/>
          <a:sy n="62" d="100"/>
        </p:scale>
        <p:origin x="154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C3F21A-8F7F-4B4F-8FF3-F2470045035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712C0B72-9418-495B-9561-CF1B8641B166}">
      <dgm:prSet/>
      <dgm:spPr/>
      <dgm:t>
        <a:bodyPr/>
        <a:lstStyle/>
        <a:p>
          <a:pPr rtl="0"/>
          <a:r>
            <a:rPr kumimoji="1" lang="en-US" altLang="ja-JP" dirty="0" smtClean="0"/>
            <a:t>1</a:t>
          </a:r>
          <a:r>
            <a:rPr kumimoji="1" lang="ja-JP" altLang="en-US" dirty="0" smtClean="0"/>
            <a:t>　公開の</a:t>
          </a:r>
          <a:r>
            <a:rPr kumimoji="1" lang="ja-JP" dirty="0" smtClean="0"/>
            <a:t>取組</a:t>
          </a:r>
          <a:r>
            <a:rPr kumimoji="1" lang="ja-JP" altLang="en-US" dirty="0" smtClean="0"/>
            <a:t>について</a:t>
          </a:r>
          <a:endParaRPr lang="ja-JP" dirty="0"/>
        </a:p>
      </dgm:t>
    </dgm:pt>
    <dgm:pt modelId="{043F8CF7-A361-4599-B079-4B4DAA29257D}" type="parTrans" cxnId="{EA569150-60E4-4729-9BF7-F6FA8613C7DD}">
      <dgm:prSet/>
      <dgm:spPr/>
      <dgm:t>
        <a:bodyPr/>
        <a:lstStyle/>
        <a:p>
          <a:endParaRPr kumimoji="1" lang="ja-JP" altLang="en-US"/>
        </a:p>
      </dgm:t>
    </dgm:pt>
    <dgm:pt modelId="{E9F1E814-40E6-4949-A084-A6BA5D0A4F02}" type="sibTrans" cxnId="{EA569150-60E4-4729-9BF7-F6FA8613C7DD}">
      <dgm:prSet/>
      <dgm:spPr/>
      <dgm:t>
        <a:bodyPr/>
        <a:lstStyle/>
        <a:p>
          <a:endParaRPr kumimoji="1" lang="ja-JP" altLang="en-US"/>
        </a:p>
      </dgm:t>
    </dgm:pt>
    <dgm:pt modelId="{BA7D8D72-1425-4813-A5D3-0FA5A3737BC3}" type="pres">
      <dgm:prSet presAssocID="{2DC3F21A-8F7F-4B4F-8FF3-F2470045035B}" presName="linear" presStyleCnt="0">
        <dgm:presLayoutVars>
          <dgm:animLvl val="lvl"/>
          <dgm:resizeHandles val="exact"/>
        </dgm:presLayoutVars>
      </dgm:prSet>
      <dgm:spPr/>
      <dgm:t>
        <a:bodyPr/>
        <a:lstStyle/>
        <a:p>
          <a:endParaRPr kumimoji="1" lang="ja-JP" altLang="en-US"/>
        </a:p>
      </dgm:t>
    </dgm:pt>
    <dgm:pt modelId="{F7B34F76-3EEF-4FAE-BD30-93C46EF22C59}" type="pres">
      <dgm:prSet presAssocID="{712C0B72-9418-495B-9561-CF1B8641B166}" presName="parentText" presStyleLbl="node1" presStyleIdx="0" presStyleCnt="1">
        <dgm:presLayoutVars>
          <dgm:chMax val="0"/>
          <dgm:bulletEnabled val="1"/>
        </dgm:presLayoutVars>
      </dgm:prSet>
      <dgm:spPr/>
      <dgm:t>
        <a:bodyPr/>
        <a:lstStyle/>
        <a:p>
          <a:endParaRPr kumimoji="1" lang="ja-JP" altLang="en-US"/>
        </a:p>
      </dgm:t>
    </dgm:pt>
  </dgm:ptLst>
  <dgm:cxnLst>
    <dgm:cxn modelId="{EA569150-60E4-4729-9BF7-F6FA8613C7DD}" srcId="{2DC3F21A-8F7F-4B4F-8FF3-F2470045035B}" destId="{712C0B72-9418-495B-9561-CF1B8641B166}" srcOrd="0" destOrd="0" parTransId="{043F8CF7-A361-4599-B079-4B4DAA29257D}" sibTransId="{E9F1E814-40E6-4949-A084-A6BA5D0A4F02}"/>
    <dgm:cxn modelId="{CE4FE845-913E-4B0B-AEC6-B3B6CE92C7EE}" type="presOf" srcId="{2DC3F21A-8F7F-4B4F-8FF3-F2470045035B}" destId="{BA7D8D72-1425-4813-A5D3-0FA5A3737BC3}" srcOrd="0" destOrd="0" presId="urn:microsoft.com/office/officeart/2005/8/layout/vList2"/>
    <dgm:cxn modelId="{D4A4210B-83DE-4EED-A386-E850684C19AC}" type="presOf" srcId="{712C0B72-9418-495B-9561-CF1B8641B166}" destId="{F7B34F76-3EEF-4FAE-BD30-93C46EF22C59}" srcOrd="0" destOrd="0" presId="urn:microsoft.com/office/officeart/2005/8/layout/vList2"/>
    <dgm:cxn modelId="{55BBD1D4-CB38-46B7-BD6D-EC9616D45FE0}" type="presParOf" srcId="{BA7D8D72-1425-4813-A5D3-0FA5A3737BC3}" destId="{F7B34F76-3EEF-4FAE-BD30-93C46EF22C5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8218B4-A485-4FD4-A36B-FBF94CC938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0AC4313F-E4F4-4C12-AE76-4B8D0D94C911}">
      <dgm:prSet/>
      <dgm:spPr/>
      <dgm:t>
        <a:bodyPr/>
        <a:lstStyle/>
        <a:p>
          <a:pPr rtl="0"/>
          <a:r>
            <a:rPr kumimoji="1" lang="ja-JP" altLang="en-US" dirty="0" smtClean="0"/>
            <a:t>３　県庁内各所属</a:t>
          </a:r>
          <a:r>
            <a:rPr kumimoji="1" lang="ja-JP" dirty="0" smtClean="0"/>
            <a:t>への依頼</a:t>
          </a:r>
          <a:r>
            <a:rPr kumimoji="1" lang="ja-JP" altLang="en-US" dirty="0" smtClean="0"/>
            <a:t>事項について</a:t>
          </a:r>
          <a:endParaRPr lang="ja-JP" dirty="0"/>
        </a:p>
      </dgm:t>
    </dgm:pt>
    <dgm:pt modelId="{5E091FFD-7F62-4B4E-B2D2-B5F3272A157E}" type="parTrans" cxnId="{6B87A121-20B1-43DA-B6C9-5CCA82E78F76}">
      <dgm:prSet/>
      <dgm:spPr/>
      <dgm:t>
        <a:bodyPr/>
        <a:lstStyle/>
        <a:p>
          <a:endParaRPr kumimoji="1" lang="ja-JP" altLang="en-US"/>
        </a:p>
      </dgm:t>
    </dgm:pt>
    <dgm:pt modelId="{1EF8769B-A320-4F8A-97B9-CE801CF36276}" type="sibTrans" cxnId="{6B87A121-20B1-43DA-B6C9-5CCA82E78F76}">
      <dgm:prSet/>
      <dgm:spPr/>
      <dgm:t>
        <a:bodyPr/>
        <a:lstStyle/>
        <a:p>
          <a:endParaRPr kumimoji="1" lang="ja-JP" altLang="en-US"/>
        </a:p>
      </dgm:t>
    </dgm:pt>
    <dgm:pt modelId="{D869FA56-7CC5-465D-93C2-A265BB31463A}" type="pres">
      <dgm:prSet presAssocID="{EE8218B4-A485-4FD4-A36B-FBF94CC93879}" presName="linear" presStyleCnt="0">
        <dgm:presLayoutVars>
          <dgm:animLvl val="lvl"/>
          <dgm:resizeHandles val="exact"/>
        </dgm:presLayoutVars>
      </dgm:prSet>
      <dgm:spPr/>
      <dgm:t>
        <a:bodyPr/>
        <a:lstStyle/>
        <a:p>
          <a:endParaRPr kumimoji="1" lang="ja-JP" altLang="en-US"/>
        </a:p>
      </dgm:t>
    </dgm:pt>
    <dgm:pt modelId="{659314AF-2662-4136-B0AD-4CAC827D3946}" type="pres">
      <dgm:prSet presAssocID="{0AC4313F-E4F4-4C12-AE76-4B8D0D94C911}" presName="parentText" presStyleLbl="node1" presStyleIdx="0" presStyleCnt="1">
        <dgm:presLayoutVars>
          <dgm:chMax val="0"/>
          <dgm:bulletEnabled val="1"/>
        </dgm:presLayoutVars>
      </dgm:prSet>
      <dgm:spPr/>
      <dgm:t>
        <a:bodyPr/>
        <a:lstStyle/>
        <a:p>
          <a:endParaRPr kumimoji="1" lang="ja-JP" altLang="en-US"/>
        </a:p>
      </dgm:t>
    </dgm:pt>
  </dgm:ptLst>
  <dgm:cxnLst>
    <dgm:cxn modelId="{D1182120-BA52-49A4-B50E-68DEC28105A0}" type="presOf" srcId="{EE8218B4-A485-4FD4-A36B-FBF94CC93879}" destId="{D869FA56-7CC5-465D-93C2-A265BB31463A}" srcOrd="0" destOrd="0" presId="urn:microsoft.com/office/officeart/2005/8/layout/vList2"/>
    <dgm:cxn modelId="{87462E6F-3C80-4246-B15A-6377543C61E5}" type="presOf" srcId="{0AC4313F-E4F4-4C12-AE76-4B8D0D94C911}" destId="{659314AF-2662-4136-B0AD-4CAC827D3946}" srcOrd="0" destOrd="0" presId="urn:microsoft.com/office/officeart/2005/8/layout/vList2"/>
    <dgm:cxn modelId="{6B87A121-20B1-43DA-B6C9-5CCA82E78F76}" srcId="{EE8218B4-A485-4FD4-A36B-FBF94CC93879}" destId="{0AC4313F-E4F4-4C12-AE76-4B8D0D94C911}" srcOrd="0" destOrd="0" parTransId="{5E091FFD-7F62-4B4E-B2D2-B5F3272A157E}" sibTransId="{1EF8769B-A320-4F8A-97B9-CE801CF36276}"/>
    <dgm:cxn modelId="{4A720255-9EFC-466C-9656-3F398A63E37B}" type="presParOf" srcId="{D869FA56-7CC5-465D-93C2-A265BB31463A}" destId="{659314AF-2662-4136-B0AD-4CAC827D39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8218B4-A485-4FD4-A36B-FBF94CC938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0AC4313F-E4F4-4C12-AE76-4B8D0D94C911}">
      <dgm:prSet/>
      <dgm:spPr/>
      <dgm:t>
        <a:bodyPr/>
        <a:lstStyle/>
        <a:p>
          <a:pPr rtl="0"/>
          <a:r>
            <a:rPr kumimoji="1" lang="ja-JP" altLang="en-US" dirty="0" smtClean="0"/>
            <a:t>４　三重県警のオープンデータ公開</a:t>
          </a:r>
          <a:endParaRPr lang="ja-JP" dirty="0"/>
        </a:p>
      </dgm:t>
    </dgm:pt>
    <dgm:pt modelId="{5E091FFD-7F62-4B4E-B2D2-B5F3272A157E}" type="parTrans" cxnId="{6B87A121-20B1-43DA-B6C9-5CCA82E78F76}">
      <dgm:prSet/>
      <dgm:spPr/>
      <dgm:t>
        <a:bodyPr/>
        <a:lstStyle/>
        <a:p>
          <a:endParaRPr kumimoji="1" lang="ja-JP" altLang="en-US"/>
        </a:p>
      </dgm:t>
    </dgm:pt>
    <dgm:pt modelId="{1EF8769B-A320-4F8A-97B9-CE801CF36276}" type="sibTrans" cxnId="{6B87A121-20B1-43DA-B6C9-5CCA82E78F76}">
      <dgm:prSet/>
      <dgm:spPr/>
      <dgm:t>
        <a:bodyPr/>
        <a:lstStyle/>
        <a:p>
          <a:endParaRPr kumimoji="1" lang="ja-JP" altLang="en-US"/>
        </a:p>
      </dgm:t>
    </dgm:pt>
    <dgm:pt modelId="{D869FA56-7CC5-465D-93C2-A265BB31463A}" type="pres">
      <dgm:prSet presAssocID="{EE8218B4-A485-4FD4-A36B-FBF94CC93879}" presName="linear" presStyleCnt="0">
        <dgm:presLayoutVars>
          <dgm:animLvl val="lvl"/>
          <dgm:resizeHandles val="exact"/>
        </dgm:presLayoutVars>
      </dgm:prSet>
      <dgm:spPr/>
      <dgm:t>
        <a:bodyPr/>
        <a:lstStyle/>
        <a:p>
          <a:endParaRPr kumimoji="1" lang="ja-JP" altLang="en-US"/>
        </a:p>
      </dgm:t>
    </dgm:pt>
    <dgm:pt modelId="{659314AF-2662-4136-B0AD-4CAC827D3946}" type="pres">
      <dgm:prSet presAssocID="{0AC4313F-E4F4-4C12-AE76-4B8D0D94C911}" presName="parentText" presStyleLbl="node1" presStyleIdx="0" presStyleCnt="1">
        <dgm:presLayoutVars>
          <dgm:chMax val="0"/>
          <dgm:bulletEnabled val="1"/>
        </dgm:presLayoutVars>
      </dgm:prSet>
      <dgm:spPr/>
      <dgm:t>
        <a:bodyPr/>
        <a:lstStyle/>
        <a:p>
          <a:endParaRPr kumimoji="1" lang="ja-JP" altLang="en-US"/>
        </a:p>
      </dgm:t>
    </dgm:pt>
  </dgm:ptLst>
  <dgm:cxnLst>
    <dgm:cxn modelId="{ADB7A29E-F346-42F7-B7BC-74F6E3C58F72}" type="presOf" srcId="{0AC4313F-E4F4-4C12-AE76-4B8D0D94C911}" destId="{659314AF-2662-4136-B0AD-4CAC827D3946}" srcOrd="0" destOrd="0" presId="urn:microsoft.com/office/officeart/2005/8/layout/vList2"/>
    <dgm:cxn modelId="{6A90BA0B-4594-47AD-B970-0B5852894439}" type="presOf" srcId="{EE8218B4-A485-4FD4-A36B-FBF94CC93879}" destId="{D869FA56-7CC5-465D-93C2-A265BB31463A}" srcOrd="0" destOrd="0" presId="urn:microsoft.com/office/officeart/2005/8/layout/vList2"/>
    <dgm:cxn modelId="{6B87A121-20B1-43DA-B6C9-5CCA82E78F76}" srcId="{EE8218B4-A485-4FD4-A36B-FBF94CC93879}" destId="{0AC4313F-E4F4-4C12-AE76-4B8D0D94C911}" srcOrd="0" destOrd="0" parTransId="{5E091FFD-7F62-4B4E-B2D2-B5F3272A157E}" sibTransId="{1EF8769B-A320-4F8A-97B9-CE801CF36276}"/>
    <dgm:cxn modelId="{8BE637B5-C3F2-4FEC-B87E-4CCBE5D21104}" type="presParOf" srcId="{D869FA56-7CC5-465D-93C2-A265BB31463A}" destId="{659314AF-2662-4136-B0AD-4CAC827D39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8218B4-A485-4FD4-A36B-FBF94CC938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0AC4313F-E4F4-4C12-AE76-4B8D0D94C911}">
      <dgm:prSet/>
      <dgm:spPr/>
      <dgm:t>
        <a:bodyPr/>
        <a:lstStyle/>
        <a:p>
          <a:pPr rtl="0"/>
          <a:r>
            <a:rPr kumimoji="1" lang="ja-JP" altLang="en-US" dirty="0" smtClean="0"/>
            <a:t>５　参考：国内の利活用事例</a:t>
          </a:r>
          <a:endParaRPr lang="ja-JP" dirty="0"/>
        </a:p>
      </dgm:t>
    </dgm:pt>
    <dgm:pt modelId="{5E091FFD-7F62-4B4E-B2D2-B5F3272A157E}" type="parTrans" cxnId="{6B87A121-20B1-43DA-B6C9-5CCA82E78F76}">
      <dgm:prSet/>
      <dgm:spPr/>
      <dgm:t>
        <a:bodyPr/>
        <a:lstStyle/>
        <a:p>
          <a:endParaRPr kumimoji="1" lang="ja-JP" altLang="en-US"/>
        </a:p>
      </dgm:t>
    </dgm:pt>
    <dgm:pt modelId="{1EF8769B-A320-4F8A-97B9-CE801CF36276}" type="sibTrans" cxnId="{6B87A121-20B1-43DA-B6C9-5CCA82E78F76}">
      <dgm:prSet/>
      <dgm:spPr/>
      <dgm:t>
        <a:bodyPr/>
        <a:lstStyle/>
        <a:p>
          <a:endParaRPr kumimoji="1" lang="ja-JP" altLang="en-US"/>
        </a:p>
      </dgm:t>
    </dgm:pt>
    <dgm:pt modelId="{D869FA56-7CC5-465D-93C2-A265BB31463A}" type="pres">
      <dgm:prSet presAssocID="{EE8218B4-A485-4FD4-A36B-FBF94CC93879}" presName="linear" presStyleCnt="0">
        <dgm:presLayoutVars>
          <dgm:animLvl val="lvl"/>
          <dgm:resizeHandles val="exact"/>
        </dgm:presLayoutVars>
      </dgm:prSet>
      <dgm:spPr/>
      <dgm:t>
        <a:bodyPr/>
        <a:lstStyle/>
        <a:p>
          <a:endParaRPr kumimoji="1" lang="ja-JP" altLang="en-US"/>
        </a:p>
      </dgm:t>
    </dgm:pt>
    <dgm:pt modelId="{659314AF-2662-4136-B0AD-4CAC827D3946}" type="pres">
      <dgm:prSet presAssocID="{0AC4313F-E4F4-4C12-AE76-4B8D0D94C911}" presName="parentText" presStyleLbl="node1" presStyleIdx="0" presStyleCnt="1" custLinFactNeighborX="-116" custLinFactNeighborY="-1526">
        <dgm:presLayoutVars>
          <dgm:chMax val="0"/>
          <dgm:bulletEnabled val="1"/>
        </dgm:presLayoutVars>
      </dgm:prSet>
      <dgm:spPr/>
      <dgm:t>
        <a:bodyPr/>
        <a:lstStyle/>
        <a:p>
          <a:endParaRPr kumimoji="1" lang="ja-JP" altLang="en-US"/>
        </a:p>
      </dgm:t>
    </dgm:pt>
  </dgm:ptLst>
  <dgm:cxnLst>
    <dgm:cxn modelId="{087A9714-C601-4195-AD6F-6A7159491330}" type="presOf" srcId="{EE8218B4-A485-4FD4-A36B-FBF94CC93879}" destId="{D869FA56-7CC5-465D-93C2-A265BB31463A}" srcOrd="0" destOrd="0" presId="urn:microsoft.com/office/officeart/2005/8/layout/vList2"/>
    <dgm:cxn modelId="{6B87A121-20B1-43DA-B6C9-5CCA82E78F76}" srcId="{EE8218B4-A485-4FD4-A36B-FBF94CC93879}" destId="{0AC4313F-E4F4-4C12-AE76-4B8D0D94C911}" srcOrd="0" destOrd="0" parTransId="{5E091FFD-7F62-4B4E-B2D2-B5F3272A157E}" sibTransId="{1EF8769B-A320-4F8A-97B9-CE801CF36276}"/>
    <dgm:cxn modelId="{D9020AB2-FD26-446A-BF0E-47733E476562}" type="presOf" srcId="{0AC4313F-E4F4-4C12-AE76-4B8D0D94C911}" destId="{659314AF-2662-4136-B0AD-4CAC827D3946}" srcOrd="0" destOrd="0" presId="urn:microsoft.com/office/officeart/2005/8/layout/vList2"/>
    <dgm:cxn modelId="{4AB43CDF-8CFC-4F33-BCEF-0E9EB1206927}" type="presParOf" srcId="{D869FA56-7CC5-465D-93C2-A265BB31463A}" destId="{659314AF-2662-4136-B0AD-4CAC827D39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34F76-3EEF-4FAE-BD30-93C46EF22C59}">
      <dsp:nvSpPr>
        <dsp:cNvPr id="0" name=""/>
        <dsp:cNvSpPr/>
      </dsp:nvSpPr>
      <dsp:spPr>
        <a:xfrm>
          <a:off x="0" y="20447"/>
          <a:ext cx="3816424" cy="67918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kumimoji="1" lang="en-US" altLang="ja-JP" sz="2700" kern="1200" dirty="0" smtClean="0"/>
            <a:t>1</a:t>
          </a:r>
          <a:r>
            <a:rPr kumimoji="1" lang="ja-JP" altLang="en-US" sz="2700" kern="1200" dirty="0" smtClean="0"/>
            <a:t>　公開の</a:t>
          </a:r>
          <a:r>
            <a:rPr kumimoji="1" lang="ja-JP" sz="2700" kern="1200" dirty="0" smtClean="0"/>
            <a:t>取組</a:t>
          </a:r>
          <a:r>
            <a:rPr kumimoji="1" lang="ja-JP" altLang="en-US" sz="2700" kern="1200" dirty="0" smtClean="0"/>
            <a:t>について</a:t>
          </a:r>
          <a:endParaRPr lang="ja-JP" sz="2700" kern="1200" dirty="0"/>
        </a:p>
      </dsp:txBody>
      <dsp:txXfrm>
        <a:off x="33155" y="53602"/>
        <a:ext cx="3750114" cy="6128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314AF-2662-4136-B0AD-4CAC827D3946}">
      <dsp:nvSpPr>
        <dsp:cNvPr id="0" name=""/>
        <dsp:cNvSpPr/>
      </dsp:nvSpPr>
      <dsp:spPr>
        <a:xfrm>
          <a:off x="0" y="47330"/>
          <a:ext cx="5112568" cy="5534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kumimoji="1" lang="ja-JP" altLang="en-US" sz="2200" kern="1200" dirty="0" smtClean="0"/>
            <a:t>３　県庁内各所属</a:t>
          </a:r>
          <a:r>
            <a:rPr kumimoji="1" lang="ja-JP" sz="2200" kern="1200" dirty="0" smtClean="0"/>
            <a:t>への依頼</a:t>
          </a:r>
          <a:r>
            <a:rPr kumimoji="1" lang="ja-JP" altLang="en-US" sz="2200" kern="1200" dirty="0" smtClean="0"/>
            <a:t>事項について</a:t>
          </a:r>
          <a:endParaRPr lang="ja-JP" sz="2200" kern="1200" dirty="0"/>
        </a:p>
      </dsp:txBody>
      <dsp:txXfrm>
        <a:off x="27015" y="74345"/>
        <a:ext cx="5058538" cy="4993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314AF-2662-4136-B0AD-4CAC827D3946}">
      <dsp:nvSpPr>
        <dsp:cNvPr id="0" name=""/>
        <dsp:cNvSpPr/>
      </dsp:nvSpPr>
      <dsp:spPr>
        <a:xfrm>
          <a:off x="0" y="9598"/>
          <a:ext cx="5112568" cy="62887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kumimoji="1" lang="ja-JP" altLang="en-US" sz="2500" kern="1200" dirty="0" smtClean="0"/>
            <a:t>４　三重県警のオープンデータ公開</a:t>
          </a:r>
          <a:endParaRPr lang="ja-JP" sz="2500" kern="1200" dirty="0"/>
        </a:p>
      </dsp:txBody>
      <dsp:txXfrm>
        <a:off x="30699" y="40297"/>
        <a:ext cx="5051170" cy="5674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314AF-2662-4136-B0AD-4CAC827D3946}">
      <dsp:nvSpPr>
        <dsp:cNvPr id="0" name=""/>
        <dsp:cNvSpPr/>
      </dsp:nvSpPr>
      <dsp:spPr>
        <a:xfrm>
          <a:off x="0" y="1"/>
          <a:ext cx="4543471" cy="62887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kumimoji="1" lang="ja-JP" altLang="en-US" sz="2500" kern="1200" dirty="0" smtClean="0"/>
            <a:t>５　参考：国内の利活用事例</a:t>
          </a:r>
          <a:endParaRPr lang="ja-JP" sz="2500" kern="1200" dirty="0"/>
        </a:p>
      </dsp:txBody>
      <dsp:txXfrm>
        <a:off x="30699" y="30700"/>
        <a:ext cx="4482073" cy="56747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49787" cy="496967"/>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0"/>
            <a:ext cx="2949787" cy="496967"/>
          </a:xfrm>
          <a:prstGeom prst="rect">
            <a:avLst/>
          </a:prstGeom>
        </p:spPr>
        <p:txBody>
          <a:bodyPr vert="horz" lIns="91431" tIns="45715" rIns="91431" bIns="45715" rtlCol="0"/>
          <a:lstStyle>
            <a:lvl1pPr algn="r">
              <a:defRPr sz="1200"/>
            </a:lvl1pPr>
          </a:lstStyle>
          <a:p>
            <a:fld id="{0A6E0BB1-F138-4865-A451-AD1B825BDCAB}" type="datetimeFigureOut">
              <a:rPr kumimoji="1" lang="ja-JP" altLang="en-US" smtClean="0"/>
              <a:t>2019/8/5</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80721" y="4721189"/>
            <a:ext cx="5445760" cy="4472702"/>
          </a:xfrm>
          <a:prstGeom prst="rect">
            <a:avLst/>
          </a:prstGeom>
        </p:spPr>
        <p:txBody>
          <a:bodyPr vert="horz" lIns="91431" tIns="45715" rIns="91431" bIns="4571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6"/>
            <a:ext cx="2949787" cy="496967"/>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6"/>
            <a:ext cx="2949787" cy="496967"/>
          </a:xfrm>
          <a:prstGeom prst="rect">
            <a:avLst/>
          </a:prstGeom>
        </p:spPr>
        <p:txBody>
          <a:bodyPr vert="horz" lIns="91431" tIns="45715" rIns="91431" bIns="45715" rtlCol="0" anchor="b"/>
          <a:lstStyle>
            <a:lvl1pPr algn="r">
              <a:defRPr sz="1200"/>
            </a:lvl1pPr>
          </a:lstStyle>
          <a:p>
            <a:fld id="{9EBD64D8-44CB-46FD-9402-662C4C20AF0F}" type="slidenum">
              <a:rPr kumimoji="1" lang="ja-JP" altLang="en-US" smtClean="0"/>
              <a:t>‹#›</a:t>
            </a:fld>
            <a:endParaRPr kumimoji="1" lang="ja-JP" altLang="en-US"/>
          </a:p>
        </p:txBody>
      </p:sp>
    </p:spTree>
    <p:extLst>
      <p:ext uri="{BB962C8B-B14F-4D97-AF65-F5344CB8AC3E}">
        <p14:creationId xmlns:p14="http://schemas.microsoft.com/office/powerpoint/2010/main" val="22833210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0920F1F-8770-4297-812D-18264A259103}" type="slidenum">
              <a:rPr kumimoji="1" lang="ja-JP" altLang="en-US" smtClean="0"/>
              <a:t>17</a:t>
            </a:fld>
            <a:endParaRPr kumimoji="1" lang="ja-JP" altLang="en-US"/>
          </a:p>
        </p:txBody>
      </p:sp>
    </p:spTree>
    <p:extLst>
      <p:ext uri="{BB962C8B-B14F-4D97-AF65-F5344CB8AC3E}">
        <p14:creationId xmlns:p14="http://schemas.microsoft.com/office/powerpoint/2010/main" val="2874791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920F1F-8770-4297-812D-18264A259103}" type="slidenum">
              <a:rPr kumimoji="1" lang="ja-JP" altLang="en-US" smtClean="0"/>
              <a:t>18</a:t>
            </a:fld>
            <a:endParaRPr kumimoji="1" lang="ja-JP" altLang="en-US"/>
          </a:p>
        </p:txBody>
      </p:sp>
    </p:spTree>
    <p:extLst>
      <p:ext uri="{BB962C8B-B14F-4D97-AF65-F5344CB8AC3E}">
        <p14:creationId xmlns:p14="http://schemas.microsoft.com/office/powerpoint/2010/main" val="1318816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582908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2211025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3128317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3839167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20324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2373715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4263803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1838158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835157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2674178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4DB3464-EF1F-4426-9293-DC4041AA76D6}" type="datetimeFigureOut">
              <a:rPr kumimoji="1" lang="ja-JP" altLang="en-US" smtClean="0"/>
              <a:t>2019/8/5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336675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B3464-EF1F-4426-9293-DC4041AA76D6}" type="datetimeFigureOut">
              <a:rPr kumimoji="1" lang="ja-JP" altLang="en-US" smtClean="0"/>
              <a:t>2019/8/5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387284325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hyperlink" Target="https://www.city.shima.mie.jp/opendate/index.html" TargetMode="External"/><Relationship Id="rId3" Type="http://schemas.openxmlformats.org/officeDocument/2006/relationships/hyperlink" Target="http://www.info.city.tsu.mie.jp/www/contents/1001000000855/index.html" TargetMode="External"/><Relationship Id="rId7" Type="http://schemas.openxmlformats.org/officeDocument/2006/relationships/hyperlink" Target="http://www.city.inabe.mie.jp/opendata/index.html"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http://www.opendata.city.kuwana.lg.jp/" TargetMode="External"/><Relationship Id="rId5" Type="http://schemas.openxmlformats.org/officeDocument/2006/relationships/hyperlink" Target="http://www.city.ise.mie.jp/item/39901.htm" TargetMode="External"/><Relationship Id="rId10" Type="http://schemas.openxmlformats.org/officeDocument/2006/relationships/hyperlink" Target="https://www.city.kameyama.mie.jp/soshiki/sousei/soumu/johotoukei/docs/2019021400018/" TargetMode="External"/><Relationship Id="rId4" Type="http://schemas.openxmlformats.org/officeDocument/2006/relationships/hyperlink" Target="http://www.city.yokkaichi.lg.jp/www/contents/1001000000271/index.html" TargetMode="External"/><Relationship Id="rId9" Type="http://schemas.openxmlformats.org/officeDocument/2006/relationships/hyperlink" Target="http://www.city.suzuka.lg.jp/kouhou/city/opendata/index.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2.jpe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gif"/><Relationship Id="rId9" Type="http://schemas.openxmlformats.org/officeDocument/2006/relationships/image" Target="../media/image20.gif"/></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5.gif"/><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3.xml"/><Relationship Id="rId7" Type="http://schemas.openxmlformats.org/officeDocument/2006/relationships/image" Target="../media/image6.jpg"/><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三重県における</a:t>
            </a:r>
            <a:r>
              <a:rPr kumimoji="1" lang="en-US" altLang="ja-JP" dirty="0" smtClean="0"/>
              <a:t/>
            </a:r>
            <a:br>
              <a:rPr kumimoji="1" lang="en-US" altLang="ja-JP" dirty="0" smtClean="0"/>
            </a:br>
            <a:r>
              <a:rPr kumimoji="1" lang="ja-JP" altLang="en-US" dirty="0" smtClean="0"/>
              <a:t>オープンデータの取組み</a:t>
            </a:r>
            <a:endParaRPr kumimoji="1" lang="ja-JP" altLang="en-US" dirty="0"/>
          </a:p>
        </p:txBody>
      </p:sp>
      <p:sp>
        <p:nvSpPr>
          <p:cNvPr id="4" name="サブタイトル 3"/>
          <p:cNvSpPr>
            <a:spLocks noGrp="1"/>
          </p:cNvSpPr>
          <p:nvPr>
            <p:ph type="subTitle" idx="1"/>
          </p:nvPr>
        </p:nvSpPr>
        <p:spPr/>
        <p:txBody>
          <a:bodyPr/>
          <a:lstStyle/>
          <a:p>
            <a:endParaRPr kumimoji="1" lang="ja-JP" altLang="en-US" dirty="0"/>
          </a:p>
        </p:txBody>
      </p:sp>
    </p:spTree>
    <p:extLst>
      <p:ext uri="{BB962C8B-B14F-4D97-AF65-F5344CB8AC3E}">
        <p14:creationId xmlns:p14="http://schemas.microsoft.com/office/powerpoint/2010/main" val="25970001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363272" cy="922114"/>
          </a:xfrm>
        </p:spPr>
        <p:txBody>
          <a:bodyPr>
            <a:noAutofit/>
          </a:bodyPr>
          <a:lstStyle/>
          <a:p>
            <a:pPr algn="l"/>
            <a:r>
              <a:rPr lang="ja-JP" altLang="en-US" sz="3200" dirty="0">
                <a:latin typeface="ＭＳ ゴシック" panose="020B0609070205080204" pitchFamily="49" charset="-128"/>
                <a:ea typeface="ＭＳ ゴシック" panose="020B0609070205080204" pitchFamily="49" charset="-128"/>
              </a:rPr>
              <a:t>２　オープンガバメント推進協議会への参加</a:t>
            </a:r>
            <a:endParaRPr kumimoji="1" lang="ja-JP" altLang="en-US" sz="3200" dirty="0">
              <a:latin typeface="ＭＳ ゴシック" panose="020B0609070205080204" pitchFamily="49" charset="-128"/>
              <a:ea typeface="ＭＳ ゴシック" panose="020B0609070205080204" pitchFamily="49" charset="-128"/>
            </a:endParaRPr>
          </a:p>
        </p:txBody>
      </p:sp>
      <p:sp>
        <p:nvSpPr>
          <p:cNvPr id="3" name="コンテンツ プレースホルダー 2"/>
          <p:cNvSpPr>
            <a:spLocks noGrp="1"/>
          </p:cNvSpPr>
          <p:nvPr>
            <p:ph sz="half" idx="1"/>
          </p:nvPr>
        </p:nvSpPr>
        <p:spPr>
          <a:xfrm>
            <a:off x="827584" y="1268760"/>
            <a:ext cx="3600400" cy="4968552"/>
          </a:xfrm>
        </p:spPr>
        <p:txBody>
          <a:bodyPr>
            <a:normAutofit/>
          </a:bodyPr>
          <a:lstStyle/>
          <a:p>
            <a:pPr marL="0" indent="0" eaLnBrk="0">
              <a:buNone/>
            </a:pPr>
            <a:r>
              <a:rPr lang="ja-JP" altLang="en-US" sz="2600" dirty="0" smtClean="0">
                <a:latin typeface="HG丸ｺﾞｼｯｸM-PRO" panose="020F0600000000000000" pitchFamily="50" charset="-128"/>
                <a:ea typeface="HG丸ｺﾞｼｯｸM-PRO" panose="020F0600000000000000" pitchFamily="50" charset="-128"/>
              </a:rPr>
              <a:t>三重県では、</a:t>
            </a:r>
            <a:r>
              <a:rPr lang="ja-JP" altLang="ja-JP" sz="2600" dirty="0" smtClean="0">
                <a:latin typeface="HG丸ｺﾞｼｯｸM-PRO" panose="020F0600000000000000" pitchFamily="50" charset="-128"/>
                <a:ea typeface="HG丸ｺﾞｼｯｸM-PRO" panose="020F0600000000000000" pitchFamily="50" charset="-128"/>
              </a:rPr>
              <a:t>オープンデータ</a:t>
            </a:r>
            <a:r>
              <a:rPr lang="ja-JP" altLang="ja-JP" sz="2600" dirty="0">
                <a:latin typeface="HG丸ｺﾞｼｯｸM-PRO" panose="020F0600000000000000" pitchFamily="50" charset="-128"/>
                <a:ea typeface="HG丸ｺﾞｼｯｸM-PRO" panose="020F0600000000000000" pitchFamily="50" charset="-128"/>
              </a:rPr>
              <a:t>の利</a:t>
            </a:r>
            <a:r>
              <a:rPr lang="ja-JP" altLang="ja-JP" sz="2600" dirty="0" smtClean="0">
                <a:latin typeface="HG丸ｺﾞｼｯｸM-PRO" panose="020F0600000000000000" pitchFamily="50" charset="-128"/>
                <a:ea typeface="HG丸ｺﾞｼｯｸM-PRO" panose="020F0600000000000000" pitchFamily="50" charset="-128"/>
              </a:rPr>
              <a:t>活用</a:t>
            </a:r>
            <a:r>
              <a:rPr lang="ja-JP" altLang="en-US" sz="2600" dirty="0" smtClean="0">
                <a:latin typeface="HG丸ｺﾞｼｯｸM-PRO" panose="020F0600000000000000" pitchFamily="50" charset="-128"/>
                <a:ea typeface="HG丸ｺﾞｼｯｸM-PRO" panose="020F0600000000000000" pitchFamily="50" charset="-128"/>
              </a:rPr>
              <a:t>等</a:t>
            </a:r>
            <a:r>
              <a:rPr lang="ja-JP" altLang="ja-JP" sz="2600" dirty="0" smtClean="0">
                <a:latin typeface="HG丸ｺﾞｼｯｸM-PRO" panose="020F0600000000000000" pitchFamily="50" charset="-128"/>
                <a:ea typeface="HG丸ｺﾞｼｯｸM-PRO" panose="020F0600000000000000" pitchFamily="50" charset="-128"/>
              </a:rPr>
              <a:t>を</a:t>
            </a:r>
            <a:r>
              <a:rPr lang="ja-JP" altLang="ja-JP" sz="2600" dirty="0">
                <a:latin typeface="HG丸ｺﾞｼｯｸM-PRO" panose="020F0600000000000000" pitchFamily="50" charset="-128"/>
                <a:ea typeface="HG丸ｺﾞｼｯｸM-PRO" panose="020F0600000000000000" pitchFamily="50" charset="-128"/>
              </a:rPr>
              <a:t>推進するため、平成２６年度からオープンガバメント推進協議会に参加</a:t>
            </a:r>
            <a:r>
              <a:rPr lang="ja-JP" altLang="ja-JP" sz="2600" dirty="0" smtClean="0">
                <a:latin typeface="HG丸ｺﾞｼｯｸM-PRO" panose="020F0600000000000000" pitchFamily="50" charset="-128"/>
                <a:ea typeface="HG丸ｺﾞｼｯｸM-PRO" panose="020F0600000000000000" pitchFamily="50" charset="-128"/>
              </a:rPr>
              <a:t>して</a:t>
            </a:r>
            <a:r>
              <a:rPr lang="ja-JP" altLang="ja-JP" sz="2600" dirty="0">
                <a:latin typeface="HG丸ｺﾞｼｯｸM-PRO" panose="020F0600000000000000" pitchFamily="50" charset="-128"/>
                <a:ea typeface="HG丸ｺﾞｼｯｸM-PRO" panose="020F0600000000000000" pitchFamily="50" charset="-128"/>
              </a:rPr>
              <a:t>い</a:t>
            </a:r>
            <a:r>
              <a:rPr lang="ja-JP" altLang="en-US" sz="2600" dirty="0">
                <a:latin typeface="HG丸ｺﾞｼｯｸM-PRO" panose="020F0600000000000000" pitchFamily="50" charset="-128"/>
                <a:ea typeface="HG丸ｺﾞｼｯｸM-PRO" panose="020F0600000000000000" pitchFamily="50" charset="-128"/>
              </a:rPr>
              <a:t>ま</a:t>
            </a:r>
            <a:r>
              <a:rPr lang="ja-JP" altLang="ja-JP" sz="2600" dirty="0">
                <a:latin typeface="HG丸ｺﾞｼｯｸM-PRO" panose="020F0600000000000000" pitchFamily="50" charset="-128"/>
                <a:ea typeface="HG丸ｺﾞｼｯｸM-PRO" panose="020F0600000000000000" pitchFamily="50" charset="-128"/>
              </a:rPr>
              <a:t>す</a:t>
            </a:r>
            <a:r>
              <a:rPr lang="ja-JP" altLang="ja-JP" sz="2600" dirty="0" smtClean="0">
                <a:latin typeface="HG丸ｺﾞｼｯｸM-PRO" panose="020F0600000000000000" pitchFamily="50" charset="-128"/>
                <a:ea typeface="HG丸ｺﾞｼｯｸM-PRO" panose="020F0600000000000000" pitchFamily="50" charset="-128"/>
              </a:rPr>
              <a:t>。</a:t>
            </a:r>
            <a:endParaRPr lang="en-US" altLang="ja-JP" sz="2600" dirty="0" smtClean="0">
              <a:latin typeface="HG丸ｺﾞｼｯｸM-PRO" panose="020F0600000000000000" pitchFamily="50" charset="-128"/>
              <a:ea typeface="HG丸ｺﾞｼｯｸM-PRO" panose="020F0600000000000000" pitchFamily="50" charset="-128"/>
            </a:endParaRPr>
          </a:p>
          <a:p>
            <a:pPr marL="0" indent="0" eaLnBrk="0">
              <a:buNone/>
            </a:pPr>
            <a:endParaRPr kumimoji="1" lang="en-US" altLang="ja-JP" sz="1800" dirty="0">
              <a:latin typeface="HG丸ｺﾞｼｯｸM-PRO" panose="020F0600000000000000" pitchFamily="50" charset="-128"/>
              <a:ea typeface="HG丸ｺﾞｼｯｸM-PRO" panose="020F0600000000000000" pitchFamily="50" charset="-128"/>
            </a:endParaRPr>
          </a:p>
          <a:p>
            <a:pPr marL="0" indent="0" eaLnBrk="0">
              <a:buNone/>
            </a:pPr>
            <a:r>
              <a:rPr lang="ja-JP" altLang="en-US" sz="1600" dirty="0" smtClean="0">
                <a:latin typeface="HG丸ｺﾞｼｯｸM-PRO" panose="020F0600000000000000" pitchFamily="50" charset="-128"/>
                <a:ea typeface="HG丸ｺﾞｼｯｸM-PRO" panose="020F0600000000000000" pitchFamily="50" charset="-128"/>
              </a:rPr>
              <a:t>オープンガバメント推進協議会</a:t>
            </a:r>
            <a:endParaRPr lang="en-US" altLang="ja-JP" sz="1600" dirty="0" smtClean="0">
              <a:latin typeface="HG丸ｺﾞｼｯｸM-PRO" panose="020F0600000000000000" pitchFamily="50" charset="-128"/>
              <a:ea typeface="HG丸ｺﾞｼｯｸM-PRO" panose="020F0600000000000000" pitchFamily="50" charset="-128"/>
            </a:endParaRPr>
          </a:p>
          <a:p>
            <a:pPr marL="0" indent="0" eaLnBrk="0">
              <a:buNone/>
            </a:pPr>
            <a:r>
              <a:rPr lang="ja-JP" altLang="en-US" sz="1600" dirty="0" smtClean="0">
                <a:latin typeface="HG丸ｺﾞｼｯｸM-PRO" panose="020F0600000000000000" pitchFamily="50" charset="-128"/>
                <a:ea typeface="HG丸ｺﾞｼｯｸM-PRO" panose="020F0600000000000000" pitchFamily="50" charset="-128"/>
              </a:rPr>
              <a:t>参加自治体</a:t>
            </a:r>
            <a:endParaRPr lang="en-US" altLang="ja-JP" sz="1600" dirty="0" smtClean="0">
              <a:latin typeface="HG丸ｺﾞｼｯｸM-PRO" panose="020F0600000000000000" pitchFamily="50" charset="-128"/>
              <a:ea typeface="HG丸ｺﾞｼｯｸM-PRO" panose="020F0600000000000000" pitchFamily="50" charset="-128"/>
            </a:endParaRPr>
          </a:p>
          <a:p>
            <a:pPr marL="0" indent="0" eaLnBrk="0">
              <a:buNone/>
            </a:pPr>
            <a:r>
              <a:rPr kumimoji="1" lang="ja-JP" altLang="en-US" sz="1600" dirty="0">
                <a:latin typeface="HG丸ｺﾞｼｯｸM-PRO" panose="020F0600000000000000" pitchFamily="50" charset="-128"/>
                <a:ea typeface="HG丸ｺﾞｼｯｸM-PRO" panose="020F0600000000000000" pitchFamily="50" charset="-128"/>
              </a:rPr>
              <a:t>　</a:t>
            </a:r>
            <a:r>
              <a:rPr kumimoji="1" lang="ja-JP" altLang="en-US" sz="1600" dirty="0" smtClean="0">
                <a:latin typeface="HG丸ｺﾞｼｯｸM-PRO" panose="020F0600000000000000" pitchFamily="50" charset="-128"/>
                <a:ea typeface="HG丸ｺﾞｼｯｸM-PRO" panose="020F0600000000000000" pitchFamily="50" charset="-128"/>
              </a:rPr>
              <a:t>千葉市、奈良市、</a:t>
            </a:r>
            <a:r>
              <a:rPr lang="ja-JP" altLang="en-US" sz="1600" dirty="0">
                <a:latin typeface="HG丸ｺﾞｼｯｸM-PRO" panose="020F0600000000000000" pitchFamily="50" charset="-128"/>
                <a:ea typeface="HG丸ｺﾞｼｯｸM-PRO" panose="020F0600000000000000" pitchFamily="50" charset="-128"/>
              </a:rPr>
              <a:t>福岡市、武雄市、</a:t>
            </a:r>
            <a:endParaRPr kumimoji="1" lang="en-US" altLang="ja-JP" sz="1600" dirty="0" smtClean="0">
              <a:latin typeface="HG丸ｺﾞｼｯｸM-PRO" panose="020F0600000000000000" pitchFamily="50" charset="-128"/>
              <a:ea typeface="HG丸ｺﾞｼｯｸM-PRO" panose="020F0600000000000000" pitchFamily="50" charset="-128"/>
            </a:endParaRPr>
          </a:p>
          <a:p>
            <a:pPr marL="0" indent="0" eaLnBrk="0">
              <a:buNone/>
            </a:pPr>
            <a:r>
              <a:rPr kumimoji="1" lang="ja-JP" altLang="en-US" sz="1600" dirty="0" smtClean="0">
                <a:latin typeface="HG丸ｺﾞｼｯｸM-PRO" panose="020F0600000000000000" pitchFamily="50" charset="-128"/>
                <a:ea typeface="HG丸ｺﾞｼｯｸM-PRO" panose="020F0600000000000000" pitchFamily="50" charset="-128"/>
              </a:rPr>
              <a:t>　室蘭市、大津市、郡山市、</a:t>
            </a:r>
            <a:r>
              <a:rPr lang="ja-JP" altLang="en-US" sz="1600" dirty="0">
                <a:latin typeface="HG丸ｺﾞｼｯｸM-PRO" panose="020F0600000000000000" pitchFamily="50" charset="-128"/>
                <a:ea typeface="HG丸ｺﾞｼｯｸM-PRO" panose="020F0600000000000000" pitchFamily="50" charset="-128"/>
              </a:rPr>
              <a:t>日南市、</a:t>
            </a:r>
            <a:endParaRPr kumimoji="1" lang="en-US" altLang="ja-JP" sz="1600" dirty="0" smtClean="0">
              <a:latin typeface="HG丸ｺﾞｼｯｸM-PRO" panose="020F0600000000000000" pitchFamily="50" charset="-128"/>
              <a:ea typeface="HG丸ｺﾞｼｯｸM-PRO" panose="020F0600000000000000" pitchFamily="50" charset="-128"/>
            </a:endParaRPr>
          </a:p>
          <a:p>
            <a:pPr marL="0" indent="0" eaLnBrk="0">
              <a:buNone/>
            </a:pPr>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浜松市、桑名市、三重県</a:t>
            </a:r>
            <a:endParaRPr lang="en-US" altLang="ja-JP" sz="1600" dirty="0" smtClean="0">
              <a:latin typeface="HG丸ｺﾞｼｯｸM-PRO" panose="020F0600000000000000" pitchFamily="50" charset="-128"/>
              <a:ea typeface="HG丸ｺﾞｼｯｸM-PRO" panose="020F0600000000000000" pitchFamily="50" charset="-128"/>
            </a:endParaRPr>
          </a:p>
          <a:p>
            <a:pPr marL="0" indent="0" eaLnBrk="0">
              <a:buNone/>
            </a:pPr>
            <a:r>
              <a:rPr kumimoji="1" lang="ja-JP" altLang="en-US" sz="1600" dirty="0" smtClean="0">
                <a:latin typeface="HG丸ｺﾞｼｯｸM-PRO" panose="020F0600000000000000" pitchFamily="50" charset="-128"/>
                <a:ea typeface="HG丸ｺﾞｼｯｸM-PRO" panose="020F0600000000000000" pitchFamily="50" charset="-128"/>
              </a:rPr>
              <a:t>オブザーバー参加自治体</a:t>
            </a:r>
            <a:endParaRPr kumimoji="1" lang="en-US" altLang="ja-JP" sz="1600" dirty="0" smtClean="0">
              <a:latin typeface="HG丸ｺﾞｼｯｸM-PRO" panose="020F0600000000000000" pitchFamily="50" charset="-128"/>
              <a:ea typeface="HG丸ｺﾞｼｯｸM-PRO" panose="020F0600000000000000" pitchFamily="50" charset="-128"/>
            </a:endParaRPr>
          </a:p>
          <a:p>
            <a:pPr marL="0" indent="0" eaLnBrk="0">
              <a:buNone/>
            </a:pPr>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流山市、つくば市、熊本市</a:t>
            </a:r>
            <a:endParaRPr kumimoji="1" lang="ja-JP" altLang="en-US" sz="1600" dirty="0"/>
          </a:p>
        </p:txBody>
      </p:sp>
      <p:sp>
        <p:nvSpPr>
          <p:cNvPr id="5" name="フッター プレースホルダー 4"/>
          <p:cNvSpPr>
            <a:spLocks noGrp="1"/>
          </p:cNvSpPr>
          <p:nvPr>
            <p:ph type="ftr" sz="quarter" idx="11"/>
          </p:nvPr>
        </p:nvSpPr>
        <p:spPr/>
        <p:txBody>
          <a:bodyPr/>
          <a:lstStyle/>
          <a:p>
            <a:r>
              <a:rPr lang="ja-JP" altLang="en-US" dirty="0">
                <a:solidFill>
                  <a:schemeClr val="tx1"/>
                </a:solidFill>
              </a:rPr>
              <a:t>２</a:t>
            </a:r>
            <a:endParaRPr kumimoji="1" lang="ja-JP" altLang="en-US" dirty="0">
              <a:solidFill>
                <a:schemeClr val="tx1"/>
              </a:solidFill>
            </a:endParaRPr>
          </a:p>
        </p:txBody>
      </p:sp>
      <p:sp>
        <p:nvSpPr>
          <p:cNvPr id="11" name="テキスト ボックス 10"/>
          <p:cNvSpPr txBox="1"/>
          <p:nvPr/>
        </p:nvSpPr>
        <p:spPr>
          <a:xfrm>
            <a:off x="4715183" y="5066813"/>
            <a:ext cx="4287378" cy="338554"/>
          </a:xfrm>
          <a:prstGeom prst="rect">
            <a:avLst/>
          </a:prstGeom>
          <a:noFill/>
        </p:spPr>
        <p:txBody>
          <a:bodyPr wrap="square" rtlCol="0">
            <a:spAutoFit/>
          </a:bodyPr>
          <a:lstStyle/>
          <a:p>
            <a:pPr algn="r"/>
            <a:r>
              <a:rPr kumimoji="1" lang="ja-JP" altLang="en-US" sz="1600" dirty="0" smtClean="0">
                <a:latin typeface="ＭＳ ゴシック" panose="020B0609070205080204" pitchFamily="49" charset="-128"/>
                <a:ea typeface="ＭＳ ゴシック" panose="020B0609070205080204" pitchFamily="49" charset="-128"/>
              </a:rPr>
              <a:t>（平成３０年度の公開シンポジウム）</a:t>
            </a:r>
            <a:endParaRPr kumimoji="1" lang="ja-JP" altLang="en-US" sz="1600" dirty="0">
              <a:latin typeface="ＭＳ ゴシック" panose="020B0609070205080204" pitchFamily="49" charset="-128"/>
              <a:ea typeface="ＭＳ ゴシック" panose="020B0609070205080204" pitchFamily="49" charset="-128"/>
            </a:endParaRPr>
          </a:p>
        </p:txBody>
      </p:sp>
      <p:pic>
        <p:nvPicPr>
          <p:cNvPr id="1026" name="Picture 2" descr="X:\ＩＣＴ関係\501 庁内オープンデータ推進ＷＧ\Ｒ01\公開ｼﾝﾎﾟｼﾞｳﾑ　写真.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5183" y="1558832"/>
            <a:ext cx="4287377" cy="3362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46381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04664"/>
            <a:ext cx="7776864" cy="648072"/>
          </a:xfrm>
        </p:spPr>
        <p:txBody>
          <a:bodyPr>
            <a:normAutofit/>
          </a:bodyPr>
          <a:lstStyle/>
          <a:p>
            <a:pPr algn="l"/>
            <a:r>
              <a:rPr lang="ja-JP" altLang="en-US" sz="3600" dirty="0" smtClean="0">
                <a:latin typeface="ＭＳ ゴシック" panose="020B0609070205080204" pitchFamily="49" charset="-128"/>
                <a:ea typeface="ＭＳ ゴシック" panose="020B0609070205080204" pitchFamily="49" charset="-128"/>
              </a:rPr>
              <a:t>３　シビックテックとの連携</a:t>
            </a:r>
            <a:endParaRPr kumimoji="1" lang="ja-JP" altLang="en-US" sz="3600" dirty="0">
              <a:latin typeface="ＭＳ ゴシック" panose="020B0609070205080204" pitchFamily="49" charset="-128"/>
              <a:ea typeface="ＭＳ ゴシック" panose="020B0609070205080204" pitchFamily="49" charset="-128"/>
            </a:endParaRPr>
          </a:p>
        </p:txBody>
      </p:sp>
      <p:sp>
        <p:nvSpPr>
          <p:cNvPr id="4" name="フッター プレースホルダー 3"/>
          <p:cNvSpPr>
            <a:spLocks noGrp="1"/>
          </p:cNvSpPr>
          <p:nvPr>
            <p:ph type="ftr" sz="quarter" idx="11"/>
          </p:nvPr>
        </p:nvSpPr>
        <p:spPr/>
        <p:txBody>
          <a:bodyPr/>
          <a:lstStyle/>
          <a:p>
            <a:r>
              <a:rPr lang="ja-JP" altLang="en-US" dirty="0">
                <a:solidFill>
                  <a:schemeClr val="tx1"/>
                </a:solidFill>
              </a:rPr>
              <a:t>３</a:t>
            </a:r>
            <a:endParaRPr kumimoji="1" lang="ja-JP" altLang="en-US" dirty="0">
              <a:solidFill>
                <a:schemeClr val="tx1"/>
              </a:solidFill>
            </a:endParaRPr>
          </a:p>
        </p:txBody>
      </p:sp>
      <p:sp>
        <p:nvSpPr>
          <p:cNvPr id="3" name="コンテンツ プレースホルダー 2"/>
          <p:cNvSpPr>
            <a:spLocks noGrp="1"/>
          </p:cNvSpPr>
          <p:nvPr>
            <p:ph idx="1"/>
          </p:nvPr>
        </p:nvSpPr>
        <p:spPr>
          <a:xfrm>
            <a:off x="683568" y="1340768"/>
            <a:ext cx="4248472" cy="4968552"/>
          </a:xfrm>
        </p:spPr>
        <p:txBody>
          <a:bodyPr>
            <a:normAutofit fontScale="92500" lnSpcReduction="10000"/>
          </a:bodyPr>
          <a:lstStyle/>
          <a:p>
            <a:pPr marL="0" indent="0">
              <a:buNone/>
            </a:pPr>
            <a:r>
              <a:rPr lang="en-US" altLang="ja-JP" sz="2800" dirty="0" smtClean="0">
                <a:latin typeface="HG丸ｺﾞｼｯｸM-PRO" panose="020F0600000000000000" pitchFamily="50" charset="-128"/>
                <a:ea typeface="HG丸ｺﾞｼｯｸM-PRO" panose="020F0600000000000000" pitchFamily="50" charset="-128"/>
              </a:rPr>
              <a:t>(1)</a:t>
            </a:r>
            <a:r>
              <a:rPr lang="ja-JP" altLang="en-US" sz="2800" dirty="0" smtClean="0">
                <a:latin typeface="HG丸ｺﾞｼｯｸM-PRO" panose="020F0600000000000000" pitchFamily="50" charset="-128"/>
                <a:ea typeface="HG丸ｺﾞｼｯｸM-PRO" panose="020F0600000000000000" pitchFamily="50" charset="-128"/>
              </a:rPr>
              <a:t> シビックテック</a:t>
            </a:r>
            <a:r>
              <a:rPr lang="ja-JP" altLang="en-US" sz="2800" dirty="0">
                <a:latin typeface="HG丸ｺﾞｼｯｸM-PRO" panose="020F0600000000000000" pitchFamily="50" charset="-128"/>
                <a:ea typeface="HG丸ｺﾞｼｯｸM-PRO" panose="020F0600000000000000" pitchFamily="50" charset="-128"/>
              </a:rPr>
              <a:t>とは？</a:t>
            </a:r>
          </a:p>
          <a:p>
            <a:pPr marL="0" indent="0">
              <a:buNone/>
            </a:pPr>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smtClean="0">
                <a:latin typeface="HG丸ｺﾞｼｯｸM-PRO" panose="020F0600000000000000" pitchFamily="50" charset="-128"/>
                <a:ea typeface="HG丸ｺﾞｼｯｸM-PRO" panose="020F0600000000000000" pitchFamily="50" charset="-128"/>
              </a:rPr>
              <a:t>テクノロジー</a:t>
            </a:r>
            <a:r>
              <a:rPr lang="ja-JP" altLang="en-US" sz="2800" dirty="0">
                <a:latin typeface="HG丸ｺﾞｼｯｸM-PRO" panose="020F0600000000000000" pitchFamily="50" charset="-128"/>
                <a:ea typeface="HG丸ｺﾞｼｯｸM-PRO" panose="020F0600000000000000" pitchFamily="50" charset="-128"/>
              </a:rPr>
              <a:t>を活用</a:t>
            </a:r>
            <a:r>
              <a:rPr lang="ja-JP" altLang="en-US" sz="2800" dirty="0" smtClean="0">
                <a:latin typeface="HG丸ｺﾞｼｯｸM-PRO" panose="020F0600000000000000" pitchFamily="50" charset="-128"/>
                <a:ea typeface="HG丸ｺﾞｼｯｸM-PRO" panose="020F0600000000000000" pitchFamily="50" charset="-128"/>
              </a:rPr>
              <a:t>して住民自身が社会</a:t>
            </a:r>
            <a:r>
              <a:rPr lang="ja-JP" altLang="en-US" sz="2800" dirty="0">
                <a:latin typeface="HG丸ｺﾞｼｯｸM-PRO" panose="020F0600000000000000" pitchFamily="50" charset="-128"/>
                <a:ea typeface="HG丸ｺﾞｼｯｸM-PRO" panose="020F0600000000000000" pitchFamily="50" charset="-128"/>
              </a:rPr>
              <a:t>や</a:t>
            </a:r>
            <a:r>
              <a:rPr lang="ja-JP" altLang="en-US" sz="2800" dirty="0" smtClean="0">
                <a:latin typeface="HG丸ｺﾞｼｯｸM-PRO" panose="020F0600000000000000" pitchFamily="50" charset="-128"/>
                <a:ea typeface="HG丸ｺﾞｼｯｸM-PRO" panose="020F0600000000000000" pitchFamily="50" charset="-128"/>
              </a:rPr>
              <a:t>地域の</a:t>
            </a:r>
            <a:r>
              <a:rPr lang="ja-JP" altLang="en-US" sz="2800" dirty="0">
                <a:latin typeface="HG丸ｺﾞｼｯｸM-PRO" panose="020F0600000000000000" pitchFamily="50" charset="-128"/>
                <a:ea typeface="HG丸ｺﾞｼｯｸM-PRO" panose="020F0600000000000000" pitchFamily="50" charset="-128"/>
              </a:rPr>
              <a:t>課題を解決</a:t>
            </a:r>
            <a:r>
              <a:rPr lang="ja-JP" altLang="en-US" sz="2800" dirty="0" smtClean="0">
                <a:latin typeface="HG丸ｺﾞｼｯｸM-PRO" panose="020F0600000000000000" pitchFamily="50" charset="-128"/>
                <a:ea typeface="HG丸ｺﾞｼｯｸM-PRO" panose="020F0600000000000000" pitchFamily="50" charset="-128"/>
              </a:rPr>
              <a:t>しよう</a:t>
            </a:r>
            <a:r>
              <a:rPr lang="ja-JP" altLang="en-US" sz="2800" dirty="0">
                <a:latin typeface="HG丸ｺﾞｼｯｸM-PRO" panose="020F0600000000000000" pitchFamily="50" charset="-128"/>
                <a:ea typeface="HG丸ｺﾞｼｯｸM-PRO" panose="020F0600000000000000" pitchFamily="50" charset="-128"/>
              </a:rPr>
              <a:t>と</a:t>
            </a:r>
            <a:r>
              <a:rPr lang="ja-JP" altLang="en-US" sz="2800" dirty="0" smtClean="0">
                <a:latin typeface="HG丸ｺﾞｼｯｸM-PRO" panose="020F0600000000000000" pitchFamily="50" charset="-128"/>
                <a:ea typeface="HG丸ｺﾞｼｯｸM-PRO" panose="020F0600000000000000" pitchFamily="50" charset="-128"/>
              </a:rPr>
              <a:t>いう取組です。</a:t>
            </a:r>
            <a:endParaRPr lang="ja-JP" altLang="en-US" sz="2800" dirty="0">
              <a:latin typeface="HG丸ｺﾞｼｯｸM-PRO" panose="020F0600000000000000" pitchFamily="50" charset="-128"/>
              <a:ea typeface="HG丸ｺﾞｼｯｸM-PRO" panose="020F0600000000000000" pitchFamily="50" charset="-128"/>
            </a:endParaRPr>
          </a:p>
          <a:p>
            <a:pPr marL="0" indent="0">
              <a:buNone/>
            </a:pPr>
            <a:endParaRPr lang="ja-JP" altLang="en-US" sz="2800" dirty="0">
              <a:latin typeface="HG丸ｺﾞｼｯｸM-PRO" panose="020F0600000000000000" pitchFamily="50" charset="-128"/>
              <a:ea typeface="HG丸ｺﾞｼｯｸM-PRO" panose="020F0600000000000000" pitchFamily="50" charset="-128"/>
            </a:endParaRPr>
          </a:p>
          <a:p>
            <a:pPr marL="0" indent="0">
              <a:buNone/>
            </a:pPr>
            <a:r>
              <a:rPr lang="en-US" altLang="ja-JP" sz="2800" dirty="0" smtClean="0">
                <a:latin typeface="HG丸ｺﾞｼｯｸM-PRO" panose="020F0600000000000000" pitchFamily="50" charset="-128"/>
                <a:ea typeface="HG丸ｺﾞｼｯｸM-PRO" panose="020F0600000000000000" pitchFamily="50" charset="-128"/>
              </a:rPr>
              <a:t>(2) </a:t>
            </a:r>
            <a:r>
              <a:rPr lang="ja-JP" altLang="en-US" sz="2800" dirty="0" smtClean="0">
                <a:latin typeface="HG丸ｺﾞｼｯｸM-PRO" panose="020F0600000000000000" pitchFamily="50" charset="-128"/>
                <a:ea typeface="HG丸ｺﾞｼｯｸM-PRO" panose="020F0600000000000000" pitchFamily="50" charset="-128"/>
              </a:rPr>
              <a:t>県内</a:t>
            </a:r>
            <a:r>
              <a:rPr lang="ja-JP" altLang="en-US" sz="2800" dirty="0">
                <a:latin typeface="HG丸ｺﾞｼｯｸM-PRO" panose="020F0600000000000000" pitchFamily="50" charset="-128"/>
                <a:ea typeface="HG丸ｺﾞｼｯｸM-PRO" panose="020F0600000000000000" pitchFamily="50" charset="-128"/>
              </a:rPr>
              <a:t>の活動</a:t>
            </a:r>
            <a:r>
              <a:rPr lang="ja-JP" altLang="en-US" sz="2800" dirty="0" smtClean="0">
                <a:latin typeface="HG丸ｺﾞｼｯｸM-PRO" panose="020F0600000000000000" pitchFamily="50" charset="-128"/>
                <a:ea typeface="HG丸ｺﾞｼｯｸM-PRO" panose="020F0600000000000000" pitchFamily="50" charset="-128"/>
              </a:rPr>
              <a:t>主体</a:t>
            </a:r>
            <a:endParaRPr lang="en-US" altLang="ja-JP" sz="2800" dirty="0" smtClean="0">
              <a:latin typeface="HG丸ｺﾞｼｯｸM-PRO" panose="020F0600000000000000" pitchFamily="50" charset="-128"/>
              <a:ea typeface="HG丸ｺﾞｼｯｸM-PRO" panose="020F0600000000000000" pitchFamily="50" charset="-128"/>
            </a:endParaRPr>
          </a:p>
          <a:p>
            <a:pPr marL="0" indent="0">
              <a:buNone/>
            </a:pPr>
            <a:r>
              <a:rPr lang="ja-JP" altLang="en-US" sz="2800" dirty="0" smtClean="0">
                <a:latin typeface="HG丸ｺﾞｼｯｸM-PRO" panose="020F0600000000000000" pitchFamily="50" charset="-128"/>
                <a:ea typeface="HG丸ｺﾞｼｯｸM-PRO" panose="020F0600000000000000" pitchFamily="50" charset="-128"/>
              </a:rPr>
              <a:t>　県内には、「</a:t>
            </a:r>
            <a:r>
              <a:rPr lang="en-US" altLang="ja-JP" sz="2800" dirty="0" smtClean="0">
                <a:latin typeface="HG丸ｺﾞｼｯｸM-PRO" panose="020F0600000000000000" pitchFamily="50" charset="-128"/>
                <a:ea typeface="HG丸ｺﾞｼｯｸM-PRO" panose="020F0600000000000000" pitchFamily="50" charset="-128"/>
              </a:rPr>
              <a:t>Code For ○○</a:t>
            </a:r>
            <a:r>
              <a:rPr lang="ja-JP" altLang="en-US" sz="2800" dirty="0" smtClean="0">
                <a:latin typeface="HG丸ｺﾞｼｯｸM-PRO" panose="020F0600000000000000" pitchFamily="50" charset="-128"/>
                <a:ea typeface="HG丸ｺﾞｼｯｸM-PRO" panose="020F0600000000000000" pitchFamily="50" charset="-128"/>
              </a:rPr>
              <a:t>」がありません。</a:t>
            </a:r>
          </a:p>
          <a:p>
            <a:pPr marL="0" indent="0">
              <a:buNone/>
            </a:pPr>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smtClean="0">
                <a:latin typeface="HG丸ｺﾞｼｯｸM-PRO" panose="020F0600000000000000" pitchFamily="50" charset="-128"/>
                <a:ea typeface="HG丸ｺﾞｼｯｸM-PRO" panose="020F0600000000000000" pitchFamily="50" charset="-128"/>
              </a:rPr>
              <a:t>三重県</a:t>
            </a:r>
            <a:r>
              <a:rPr lang="ja-JP" altLang="en-US" sz="2800" dirty="0">
                <a:latin typeface="HG丸ｺﾞｼｯｸM-PRO" panose="020F0600000000000000" pitchFamily="50" charset="-128"/>
                <a:ea typeface="HG丸ｺﾞｼｯｸM-PRO" panose="020F0600000000000000" pitchFamily="50" charset="-128"/>
              </a:rPr>
              <a:t>では、現在、「ＵＤＣ三重」と連携</a:t>
            </a:r>
            <a:r>
              <a:rPr lang="ja-JP" altLang="en-US" sz="2800" dirty="0" smtClean="0">
                <a:latin typeface="HG丸ｺﾞｼｯｸM-PRO" panose="020F0600000000000000" pitchFamily="50" charset="-128"/>
                <a:ea typeface="HG丸ｺﾞｼｯｸM-PRO" panose="020F0600000000000000" pitchFamily="50" charset="-128"/>
              </a:rPr>
              <a:t>した活動を</a:t>
            </a:r>
            <a:r>
              <a:rPr lang="ja-JP" altLang="en-US" sz="2800" dirty="0">
                <a:latin typeface="HG丸ｺﾞｼｯｸM-PRO" panose="020F0600000000000000" pitchFamily="50" charset="-128"/>
                <a:ea typeface="HG丸ｺﾞｼｯｸM-PRO" panose="020F0600000000000000" pitchFamily="50" charset="-128"/>
              </a:rPr>
              <a:t>進めて</a:t>
            </a:r>
            <a:r>
              <a:rPr lang="ja-JP" altLang="en-US" sz="2800" dirty="0" smtClean="0">
                <a:latin typeface="HG丸ｺﾞｼｯｸM-PRO" panose="020F0600000000000000" pitchFamily="50" charset="-128"/>
                <a:ea typeface="HG丸ｺﾞｼｯｸM-PRO" panose="020F0600000000000000" pitchFamily="50" charset="-128"/>
              </a:rPr>
              <a:t>います。</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8" name="テキスト ボックス 7"/>
          <p:cNvSpPr txBox="1"/>
          <p:nvPr/>
        </p:nvSpPr>
        <p:spPr>
          <a:xfrm>
            <a:off x="5436096" y="5229200"/>
            <a:ext cx="3566570" cy="1323439"/>
          </a:xfrm>
          <a:prstGeom prst="rect">
            <a:avLst/>
          </a:prstGeom>
          <a:noFill/>
        </p:spPr>
        <p:txBody>
          <a:bodyPr wrap="square" rtlCol="0">
            <a:spAutoFit/>
          </a:bodyPr>
          <a:lstStyle/>
          <a:p>
            <a:r>
              <a:rPr lang="en-US" altLang="ja-JP" sz="2000" dirty="0" smtClean="0">
                <a:latin typeface="ＭＳ ゴシック" panose="020B0609070205080204" pitchFamily="49" charset="-128"/>
                <a:ea typeface="ＭＳ ゴシック" panose="020B0609070205080204" pitchFamily="49" charset="-128"/>
              </a:rPr>
              <a:t>2018</a:t>
            </a:r>
            <a:r>
              <a:rPr lang="ja-JP" altLang="en-US" sz="2000" dirty="0">
                <a:latin typeface="ＭＳ ゴシック" panose="020B0609070205080204" pitchFamily="49" charset="-128"/>
                <a:ea typeface="ＭＳ ゴシック" panose="020B0609070205080204" pitchFamily="49" charset="-128"/>
              </a:rPr>
              <a:t>年度のＵＤＣみえの活動</a:t>
            </a:r>
          </a:p>
          <a:p>
            <a:r>
              <a:rPr lang="ja-JP" altLang="en-US" sz="2000" dirty="0" smtClean="0">
                <a:latin typeface="ＭＳ ゴシック" panose="020B0609070205080204" pitchFamily="49" charset="-128"/>
                <a:ea typeface="ＭＳ ゴシック" panose="020B0609070205080204" pitchFamily="49" charset="-128"/>
              </a:rPr>
              <a:t>　８月</a:t>
            </a:r>
            <a:r>
              <a:rPr lang="ja-JP" altLang="en-US" sz="2000" dirty="0">
                <a:latin typeface="ＭＳ ゴシック" panose="020B0609070205080204" pitchFamily="49" charset="-128"/>
                <a:ea typeface="ＭＳ ゴシック" panose="020B0609070205080204" pitchFamily="49" charset="-128"/>
              </a:rPr>
              <a:t>　キックオフイベント</a:t>
            </a:r>
          </a:p>
          <a:p>
            <a:r>
              <a:rPr lang="ja-JP" altLang="en-US" sz="2000" dirty="0" smtClean="0">
                <a:latin typeface="ＭＳ ゴシック" panose="020B0609070205080204" pitchFamily="49" charset="-128"/>
                <a:ea typeface="ＭＳ ゴシック" panose="020B0609070205080204" pitchFamily="49" charset="-128"/>
              </a:rPr>
              <a:t>　</a:t>
            </a:r>
            <a:r>
              <a:rPr lang="en-US" altLang="ja-JP" sz="2000" dirty="0" smtClean="0">
                <a:latin typeface="ＭＳ ゴシック" panose="020B0609070205080204" pitchFamily="49" charset="-128"/>
                <a:ea typeface="ＭＳ ゴシック" panose="020B0609070205080204" pitchFamily="49" charset="-128"/>
              </a:rPr>
              <a:t>10</a:t>
            </a:r>
            <a:r>
              <a:rPr lang="ja-JP" altLang="en-US" sz="2000" dirty="0" smtClean="0">
                <a:latin typeface="ＭＳ ゴシック" panose="020B0609070205080204" pitchFamily="49" charset="-128"/>
                <a:ea typeface="ＭＳ ゴシック" panose="020B0609070205080204" pitchFamily="49" charset="-128"/>
              </a:rPr>
              <a:t>月</a:t>
            </a:r>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ワークショップ</a:t>
            </a:r>
            <a:endParaRPr lang="ja-JP" altLang="en-US" sz="2000" dirty="0">
              <a:latin typeface="ＭＳ ゴシック" panose="020B0609070205080204" pitchFamily="49" charset="-128"/>
              <a:ea typeface="ＭＳ ゴシック" panose="020B0609070205080204" pitchFamily="49" charset="-128"/>
            </a:endParaRPr>
          </a:p>
          <a:p>
            <a:r>
              <a:rPr lang="ja-JP" altLang="en-US" sz="2000" dirty="0" smtClean="0">
                <a:latin typeface="ＭＳ ゴシック" panose="020B0609070205080204" pitchFamily="49" charset="-128"/>
                <a:ea typeface="ＭＳ ゴシック" panose="020B0609070205080204" pitchFamily="49" charset="-128"/>
              </a:rPr>
              <a:t>　</a:t>
            </a:r>
            <a:r>
              <a:rPr lang="en-US" altLang="ja-JP" sz="2000" dirty="0" smtClean="0">
                <a:latin typeface="ＭＳ ゴシック" panose="020B0609070205080204" pitchFamily="49" charset="-128"/>
                <a:ea typeface="ＭＳ ゴシック" panose="020B0609070205080204" pitchFamily="49" charset="-128"/>
              </a:rPr>
              <a:t>11</a:t>
            </a:r>
            <a:r>
              <a:rPr lang="ja-JP" altLang="en-US" sz="2000" dirty="0" smtClean="0">
                <a:latin typeface="ＭＳ ゴシック" panose="020B0609070205080204" pitchFamily="49" charset="-128"/>
                <a:ea typeface="ＭＳ ゴシック" panose="020B0609070205080204" pitchFamily="49" charset="-128"/>
              </a:rPr>
              <a:t>月</a:t>
            </a:r>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アイデアソン</a:t>
            </a:r>
            <a:endParaRPr kumimoji="1" lang="ja-JP" altLang="en-US" sz="2000" dirty="0">
              <a:latin typeface="ＭＳ ゴシック" panose="020B0609070205080204" pitchFamily="49" charset="-128"/>
              <a:ea typeface="ＭＳ ゴシック" panose="020B0609070205080204" pitchFamily="49" charset="-128"/>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5910" y="1044667"/>
            <a:ext cx="3426601" cy="4259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9877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363272" cy="1143000"/>
          </a:xfrm>
        </p:spPr>
        <p:txBody>
          <a:bodyPr>
            <a:normAutofit/>
          </a:bodyPr>
          <a:lstStyle/>
          <a:p>
            <a:pPr algn="l"/>
            <a:r>
              <a:rPr lang="ja-JP" altLang="en-US" sz="3200" dirty="0">
                <a:latin typeface="ＭＳ ゴシック" panose="020B0609070205080204" pitchFamily="49" charset="-128"/>
                <a:ea typeface="ＭＳ ゴシック" panose="020B0609070205080204" pitchFamily="49" charset="-128"/>
              </a:rPr>
              <a:t>４　</a:t>
            </a:r>
            <a:r>
              <a:rPr lang="ja-JP" altLang="en-US" sz="3200" dirty="0" smtClean="0">
                <a:latin typeface="ＭＳ ゴシック" panose="020B0609070205080204" pitchFamily="49" charset="-128"/>
                <a:ea typeface="ＭＳ ゴシック" panose="020B0609070205080204" pitchFamily="49" charset="-128"/>
              </a:rPr>
              <a:t>オープンデータを使ったイベントの開催</a:t>
            </a:r>
            <a:endParaRPr kumimoji="1" lang="ja-JP" altLang="en-US" sz="3200" dirty="0">
              <a:latin typeface="ＭＳ ゴシック" panose="020B0609070205080204" pitchFamily="49" charset="-128"/>
              <a:ea typeface="ＭＳ ゴシック" panose="020B0609070205080204" pitchFamily="49" charset="-128"/>
            </a:endParaRPr>
          </a:p>
        </p:txBody>
      </p:sp>
      <p:sp>
        <p:nvSpPr>
          <p:cNvPr id="3" name="コンテンツ プレースホルダー 2"/>
          <p:cNvSpPr>
            <a:spLocks noGrp="1"/>
          </p:cNvSpPr>
          <p:nvPr>
            <p:ph sz="half" idx="1"/>
          </p:nvPr>
        </p:nvSpPr>
        <p:spPr>
          <a:xfrm>
            <a:off x="4989817" y="1196752"/>
            <a:ext cx="3816423" cy="619071"/>
          </a:xfrm>
        </p:spPr>
        <p:txBody>
          <a:bodyPr>
            <a:noAutofit/>
          </a:bodyPr>
          <a:lstStyle/>
          <a:p>
            <a:pPr marL="0" indent="0">
              <a:buNone/>
            </a:pPr>
            <a:r>
              <a:rPr kumimoji="1" lang="ja-JP" altLang="en-US" sz="2000" dirty="0" smtClean="0">
                <a:latin typeface="HG丸ｺﾞｼｯｸM-PRO" panose="020F0600000000000000" pitchFamily="50" charset="-128"/>
                <a:ea typeface="HG丸ｺﾞｼｯｸM-PRO" panose="020F0600000000000000" pitchFamily="50" charset="-128"/>
              </a:rPr>
              <a:t>県内の高等教育機関と協力して若者向けイベントを実施</a:t>
            </a:r>
            <a:endParaRPr kumimoji="1" lang="ja-JP" altLang="en-US" sz="2000" dirty="0">
              <a:latin typeface="HG丸ｺﾞｼｯｸM-PRO" panose="020F0600000000000000" pitchFamily="50" charset="-128"/>
              <a:ea typeface="HG丸ｺﾞｼｯｸM-PRO" panose="020F0600000000000000" pitchFamily="50" charset="-128"/>
            </a:endParaRPr>
          </a:p>
        </p:txBody>
      </p:sp>
      <p:pic>
        <p:nvPicPr>
          <p:cNvPr id="5" name="コンテンツ プレースホルダー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09504" y="1484784"/>
            <a:ext cx="3530448" cy="2376264"/>
          </a:xfrm>
        </p:spPr>
      </p:pic>
      <p:sp>
        <p:nvSpPr>
          <p:cNvPr id="7" name="フッター プレースホルダー 6"/>
          <p:cNvSpPr>
            <a:spLocks noGrp="1"/>
          </p:cNvSpPr>
          <p:nvPr>
            <p:ph type="ftr" sz="quarter" idx="11"/>
          </p:nvPr>
        </p:nvSpPr>
        <p:spPr/>
        <p:txBody>
          <a:bodyPr/>
          <a:lstStyle/>
          <a:p>
            <a:r>
              <a:rPr lang="ja-JP" altLang="en-US" dirty="0">
                <a:solidFill>
                  <a:schemeClr val="tx1"/>
                </a:solidFill>
              </a:rPr>
              <a:t>４</a:t>
            </a:r>
            <a:endParaRPr kumimoji="1" lang="ja-JP" altLang="en-US" dirty="0">
              <a:solidFill>
                <a:schemeClr val="tx1"/>
              </a:solidFill>
            </a:endParaRPr>
          </a:p>
        </p:txBody>
      </p:sp>
      <p:sp>
        <p:nvSpPr>
          <p:cNvPr id="6" name="コンテンツ プレースホルダー 2"/>
          <p:cNvSpPr txBox="1">
            <a:spLocks/>
          </p:cNvSpPr>
          <p:nvPr/>
        </p:nvSpPr>
        <p:spPr>
          <a:xfrm>
            <a:off x="539552" y="4005064"/>
            <a:ext cx="3312368" cy="2304256"/>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latin typeface="HG丸ｺﾞｼｯｸM-PRO" panose="020F0600000000000000" pitchFamily="50" charset="-128"/>
                <a:ea typeface="HG丸ｺﾞｼｯｸM-PRO" panose="020F0600000000000000" pitchFamily="50" charset="-128"/>
              </a:rPr>
              <a:t>　</a:t>
            </a:r>
            <a:r>
              <a:rPr lang="ja-JP" altLang="en-US" sz="2200" dirty="0">
                <a:latin typeface="HG丸ｺﾞｼｯｸM-PRO" panose="020F0600000000000000" pitchFamily="50" charset="-128"/>
                <a:ea typeface="HG丸ｺﾞｼｯｸM-PRO" panose="020F0600000000000000" pitchFamily="50" charset="-128"/>
              </a:rPr>
              <a:t>ＲＥＳＡＳは、産業構造や人口動態、人の流れ</a:t>
            </a:r>
            <a:r>
              <a:rPr lang="ja-JP" altLang="en-US" sz="2200" dirty="0" smtClean="0">
                <a:latin typeface="HG丸ｺﾞｼｯｸM-PRO" panose="020F0600000000000000" pitchFamily="50" charset="-128"/>
                <a:ea typeface="HG丸ｺﾞｼｯｸM-PRO" panose="020F0600000000000000" pitchFamily="50" charset="-128"/>
              </a:rPr>
              <a:t>など官民</a:t>
            </a:r>
            <a:r>
              <a:rPr lang="ja-JP" altLang="en-US" sz="2200" dirty="0">
                <a:latin typeface="HG丸ｺﾞｼｯｸM-PRO" panose="020F0600000000000000" pitchFamily="50" charset="-128"/>
                <a:ea typeface="HG丸ｺﾞｼｯｸM-PRO" panose="020F0600000000000000" pitchFamily="50" charset="-128"/>
              </a:rPr>
              <a:t>ビッグデータを集約し、可視化する</a:t>
            </a:r>
            <a:r>
              <a:rPr lang="ja-JP" altLang="en-US" sz="2200" dirty="0" smtClean="0">
                <a:latin typeface="HG丸ｺﾞｼｯｸM-PRO" panose="020F0600000000000000" pitchFamily="50" charset="-128"/>
                <a:ea typeface="HG丸ｺﾞｼｯｸM-PRO" panose="020F0600000000000000" pitchFamily="50" charset="-128"/>
              </a:rPr>
              <a:t>システムです。</a:t>
            </a:r>
            <a:endParaRPr lang="en-US" altLang="ja-JP" sz="2200" dirty="0" smtClean="0">
              <a:latin typeface="HG丸ｺﾞｼｯｸM-PRO" panose="020F0600000000000000" pitchFamily="50" charset="-128"/>
              <a:ea typeface="HG丸ｺﾞｼｯｸM-PRO" panose="020F0600000000000000" pitchFamily="50" charset="-128"/>
            </a:endParaRPr>
          </a:p>
          <a:p>
            <a:pPr marL="0" indent="0">
              <a:buNone/>
            </a:pPr>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経済</a:t>
            </a:r>
            <a:r>
              <a:rPr lang="ja-JP" altLang="en-US" sz="2200" dirty="0">
                <a:latin typeface="HG丸ｺﾞｼｯｸM-PRO" panose="020F0600000000000000" pitchFamily="50" charset="-128"/>
                <a:ea typeface="HG丸ｺﾞｼｯｸM-PRO" panose="020F0600000000000000" pitchFamily="50" charset="-128"/>
              </a:rPr>
              <a:t>産業省と</a:t>
            </a:r>
            <a:r>
              <a:rPr lang="ja-JP" altLang="en-US" sz="2200" dirty="0" smtClean="0">
                <a:latin typeface="HG丸ｺﾞｼｯｸM-PRO" panose="020F0600000000000000" pitchFamily="50" charset="-128"/>
                <a:ea typeface="HG丸ｺﾞｼｯｸM-PRO" panose="020F0600000000000000" pitchFamily="50" charset="-128"/>
              </a:rPr>
              <a:t>内閣府により提供されており、誰でも利用できます。</a:t>
            </a:r>
            <a:endParaRPr lang="ja-JP" altLang="en-US" sz="2200" dirty="0">
              <a:latin typeface="HG丸ｺﾞｼｯｸM-PRO" panose="020F0600000000000000" pitchFamily="50" charset="-128"/>
              <a:ea typeface="HG丸ｺﾞｼｯｸM-PRO" panose="020F0600000000000000" pitchFamily="50" charset="-128"/>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959839"/>
            <a:ext cx="4075995" cy="4489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65116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smtClean="0"/>
              <a:t>三重県内市町</a:t>
            </a:r>
            <a:r>
              <a:rPr kumimoji="1" lang="ja-JP" altLang="en-US" dirty="0" smtClean="0"/>
              <a:t>における</a:t>
            </a:r>
            <a:r>
              <a:rPr kumimoji="1" lang="en-US" altLang="ja-JP" dirty="0" smtClean="0"/>
              <a:t/>
            </a:r>
            <a:br>
              <a:rPr kumimoji="1" lang="en-US" altLang="ja-JP" dirty="0" smtClean="0"/>
            </a:br>
            <a:r>
              <a:rPr kumimoji="1" lang="ja-JP" altLang="en-US" dirty="0" smtClean="0"/>
              <a:t>オープンデータ</a:t>
            </a:r>
            <a:r>
              <a:rPr lang="ja-JP" altLang="en-US" dirty="0" smtClean="0"/>
              <a:t>の</a:t>
            </a:r>
            <a:r>
              <a:rPr kumimoji="1" lang="ja-JP" altLang="en-US" dirty="0" smtClean="0"/>
              <a:t>取組み</a:t>
            </a:r>
            <a:endParaRPr kumimoji="1" lang="ja-JP" altLang="en-US" dirty="0"/>
          </a:p>
        </p:txBody>
      </p:sp>
      <p:sp>
        <p:nvSpPr>
          <p:cNvPr id="4" name="サブタイトル 3"/>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8542202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3200" dirty="0" smtClean="0"/>
              <a:t>市町でのオープンデータ公開状況</a:t>
            </a:r>
            <a:r>
              <a:rPr lang="en-US" altLang="ja-JP" sz="3200" dirty="0"/>
              <a:t/>
            </a:r>
            <a:br>
              <a:rPr lang="en-US" altLang="ja-JP" sz="3200" dirty="0"/>
            </a:br>
            <a:r>
              <a:rPr lang="ja-JP" altLang="en-US" sz="3200" dirty="0"/>
              <a:t>令和</a:t>
            </a:r>
            <a:r>
              <a:rPr lang="ja-JP" altLang="en-US" sz="3200" dirty="0" smtClean="0"/>
              <a:t>元年８月現在</a:t>
            </a:r>
            <a:endParaRPr kumimoji="1" lang="ja-JP" altLang="en-US" sz="3200" dirty="0"/>
          </a:p>
        </p:txBody>
      </p:sp>
      <p:pic>
        <p:nvPicPr>
          <p:cNvPr id="4" name="コンテンツ プレースホルダー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1628800"/>
            <a:ext cx="3532089" cy="4997380"/>
          </a:xfrm>
        </p:spPr>
      </p:pic>
      <p:sp>
        <p:nvSpPr>
          <p:cNvPr id="5" name="正方形/長方形 4"/>
          <p:cNvSpPr/>
          <p:nvPr/>
        </p:nvSpPr>
        <p:spPr>
          <a:xfrm>
            <a:off x="4114800" y="1844824"/>
            <a:ext cx="4921696" cy="2308324"/>
          </a:xfrm>
          <a:prstGeom prst="rect">
            <a:avLst/>
          </a:prstGeom>
        </p:spPr>
        <p:txBody>
          <a:bodyPr wrap="square">
            <a:spAutoFit/>
          </a:bodyPr>
          <a:lstStyle/>
          <a:p>
            <a:pPr>
              <a:buFont typeface="Arial" panose="020B0604020202020204" pitchFamily="34" charset="0"/>
              <a:buChar char="•"/>
            </a:pPr>
            <a:r>
              <a:rPr lang="ja-JP" altLang="en-US" dirty="0">
                <a:hlinkClick r:id="rId3"/>
              </a:rPr>
              <a:t>津市オープンデータライブラリ「みんなのデータ」</a:t>
            </a:r>
            <a:endParaRPr lang="ja-JP" altLang="en-US" dirty="0"/>
          </a:p>
          <a:p>
            <a:pPr>
              <a:buFont typeface="Arial" panose="020B0604020202020204" pitchFamily="34" charset="0"/>
              <a:buChar char="•"/>
            </a:pPr>
            <a:r>
              <a:rPr lang="ja-JP" altLang="en-US" dirty="0">
                <a:hlinkClick r:id="rId4"/>
              </a:rPr>
              <a:t>オープンデータよっかいち</a:t>
            </a:r>
            <a:endParaRPr lang="ja-JP" altLang="en-US" dirty="0"/>
          </a:p>
          <a:p>
            <a:pPr>
              <a:buFont typeface="Arial" panose="020B0604020202020204" pitchFamily="34" charset="0"/>
              <a:buChar char="•"/>
            </a:pPr>
            <a:r>
              <a:rPr lang="ja-JP" altLang="en-US" dirty="0">
                <a:hlinkClick r:id="rId5"/>
              </a:rPr>
              <a:t>伊勢市オープンデータライブラリ</a:t>
            </a:r>
            <a:endParaRPr lang="ja-JP" altLang="en-US" dirty="0"/>
          </a:p>
          <a:p>
            <a:pPr>
              <a:buFont typeface="Arial" panose="020B0604020202020204" pitchFamily="34" charset="0"/>
              <a:buChar char="•"/>
            </a:pPr>
            <a:r>
              <a:rPr lang="ja-JP" altLang="en-US" dirty="0">
                <a:hlinkClick r:id="rId6"/>
              </a:rPr>
              <a:t>桑名市オープンデータポータルサイト</a:t>
            </a:r>
            <a:endParaRPr lang="ja-JP" altLang="en-US" dirty="0"/>
          </a:p>
          <a:p>
            <a:pPr>
              <a:buFont typeface="Arial" panose="020B0604020202020204" pitchFamily="34" charset="0"/>
              <a:buChar char="•"/>
            </a:pPr>
            <a:r>
              <a:rPr lang="ja-JP" altLang="en-US" dirty="0">
                <a:hlinkClick r:id="rId7"/>
              </a:rPr>
              <a:t>オープンデータ／いなべ市ホームページ</a:t>
            </a:r>
            <a:endParaRPr lang="ja-JP" altLang="en-US" dirty="0"/>
          </a:p>
          <a:p>
            <a:pPr>
              <a:buFont typeface="Arial" panose="020B0604020202020204" pitchFamily="34" charset="0"/>
              <a:buChar char="•"/>
            </a:pPr>
            <a:r>
              <a:rPr lang="ja-JP" altLang="en-US" dirty="0">
                <a:hlinkClick r:id="rId8"/>
              </a:rPr>
              <a:t>オープンデータ／志摩市ホームページ</a:t>
            </a:r>
            <a:endParaRPr lang="ja-JP" altLang="en-US" dirty="0"/>
          </a:p>
          <a:p>
            <a:pPr>
              <a:buFont typeface="Arial" panose="020B0604020202020204" pitchFamily="34" charset="0"/>
              <a:buChar char="•"/>
            </a:pPr>
            <a:r>
              <a:rPr lang="ja-JP" altLang="en-US" dirty="0">
                <a:hlinkClick r:id="rId9"/>
              </a:rPr>
              <a:t>オープンデータ／鈴鹿市ホームページ</a:t>
            </a:r>
            <a:endParaRPr lang="ja-JP" altLang="en-US" dirty="0"/>
          </a:p>
          <a:p>
            <a:pPr>
              <a:buFont typeface="Arial" panose="020B0604020202020204" pitchFamily="34" charset="0"/>
              <a:buChar char="•"/>
            </a:pPr>
            <a:r>
              <a:rPr lang="ja-JP" altLang="en-US" dirty="0">
                <a:hlinkClick r:id="rId10"/>
              </a:rPr>
              <a:t>オープンデータ／亀山市</a:t>
            </a:r>
            <a:r>
              <a:rPr lang="ja-JP" altLang="en-US" dirty="0" smtClean="0">
                <a:hlinkClick r:id="rId10"/>
              </a:rPr>
              <a:t>ホームページ</a:t>
            </a:r>
            <a:endParaRPr lang="ja-JP" altLang="en-US" dirty="0"/>
          </a:p>
        </p:txBody>
      </p:sp>
      <p:sp>
        <p:nvSpPr>
          <p:cNvPr id="6" name="正方形/長方形 5"/>
          <p:cNvSpPr/>
          <p:nvPr/>
        </p:nvSpPr>
        <p:spPr>
          <a:xfrm>
            <a:off x="1331640" y="4430147"/>
            <a:ext cx="2376264" cy="9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右矢印 6"/>
          <p:cNvSpPr/>
          <p:nvPr/>
        </p:nvSpPr>
        <p:spPr>
          <a:xfrm rot="19919947">
            <a:off x="3744704" y="4425387"/>
            <a:ext cx="608540" cy="470123"/>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4673364" y="4244949"/>
            <a:ext cx="3960440" cy="830997"/>
          </a:xfrm>
          <a:prstGeom prst="rect">
            <a:avLst/>
          </a:prstGeom>
          <a:noFill/>
        </p:spPr>
        <p:txBody>
          <a:bodyPr wrap="square" rtlCol="0">
            <a:spAutoFit/>
          </a:bodyPr>
          <a:lstStyle/>
          <a:p>
            <a:r>
              <a:rPr kumimoji="1" lang="ja-JP" altLang="en-US" sz="2400" dirty="0" smtClean="0"/>
              <a:t>８市が公開済み</a:t>
            </a:r>
            <a:endParaRPr kumimoji="1" lang="en-US" altLang="ja-JP" sz="2400" dirty="0" smtClean="0"/>
          </a:p>
          <a:p>
            <a:r>
              <a:rPr kumimoji="1" lang="ja-JP" altLang="en-US" sz="2400" dirty="0" smtClean="0"/>
              <a:t>県内の取組の割合は２７％</a:t>
            </a:r>
            <a:endParaRPr kumimoji="1" lang="ja-JP" altLang="en-US" sz="2400" dirty="0"/>
          </a:p>
        </p:txBody>
      </p:sp>
      <p:sp>
        <p:nvSpPr>
          <p:cNvPr id="9" name="テキスト ボックス 8"/>
          <p:cNvSpPr txBox="1"/>
          <p:nvPr/>
        </p:nvSpPr>
        <p:spPr>
          <a:xfrm>
            <a:off x="4673364" y="5075946"/>
            <a:ext cx="3859076" cy="830997"/>
          </a:xfrm>
          <a:prstGeom prst="rect">
            <a:avLst/>
          </a:prstGeom>
          <a:noFill/>
        </p:spPr>
        <p:txBody>
          <a:bodyPr wrap="square" rtlCol="0">
            <a:spAutoFit/>
          </a:bodyPr>
          <a:lstStyle/>
          <a:p>
            <a:r>
              <a:rPr lang="ja-JP" altLang="en-US" sz="2400" dirty="0" smtClean="0"/>
              <a:t>国は令和二年度末までに</a:t>
            </a:r>
            <a:endParaRPr lang="en-US" altLang="ja-JP" sz="2400" dirty="0" smtClean="0"/>
          </a:p>
          <a:p>
            <a:r>
              <a:rPr lang="ja-JP" altLang="en-US" sz="2400" dirty="0" smtClean="0"/>
              <a:t>１００％を目指しています</a:t>
            </a:r>
            <a:endParaRPr kumimoji="1" lang="ja-JP" altLang="en-US" sz="2400" dirty="0"/>
          </a:p>
        </p:txBody>
      </p:sp>
    </p:spTree>
    <p:extLst>
      <p:ext uri="{BB962C8B-B14F-4D97-AF65-F5344CB8AC3E}">
        <p14:creationId xmlns:p14="http://schemas.microsoft.com/office/powerpoint/2010/main" val="2235308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564904"/>
            <a:ext cx="8229600" cy="1143000"/>
          </a:xfrm>
        </p:spPr>
        <p:txBody>
          <a:bodyPr>
            <a:normAutofit fontScale="90000"/>
          </a:bodyPr>
          <a:lstStyle/>
          <a:p>
            <a:r>
              <a:rPr lang="ja-JP" altLang="en-US" dirty="0">
                <a:latin typeface="ＭＳ ゴシック" panose="020B0609070205080204" pitchFamily="49" charset="-128"/>
                <a:ea typeface="ＭＳ ゴシック" panose="020B0609070205080204" pitchFamily="49" charset="-128"/>
              </a:rPr>
              <a:t>「三重県内の公共交通ネットワークの見える化」プロジェクト</a:t>
            </a:r>
            <a:endParaRPr kumimoji="1" lang="ja-JP" altLang="en-US" dirty="0"/>
          </a:p>
        </p:txBody>
      </p:sp>
    </p:spTree>
    <p:extLst>
      <p:ext uri="{BB962C8B-B14F-4D97-AF65-F5344CB8AC3E}">
        <p14:creationId xmlns:p14="http://schemas.microsoft.com/office/powerpoint/2010/main" val="19042246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コミュニティバスの情報を</a:t>
            </a:r>
            <a:r>
              <a:rPr kumimoji="1" lang="en-US" altLang="ja-JP" dirty="0" smtClean="0"/>
              <a:t/>
            </a:r>
            <a:br>
              <a:rPr kumimoji="1" lang="en-US" altLang="ja-JP" dirty="0" smtClean="0"/>
            </a:br>
            <a:r>
              <a:rPr kumimoji="1" lang="ja-JP" altLang="en-US" dirty="0" smtClean="0"/>
              <a:t>オープンデータで公開！</a:t>
            </a:r>
            <a:endParaRPr kumimoji="1" lang="ja-JP" altLang="en-US" dirty="0"/>
          </a:p>
        </p:txBody>
      </p:sp>
      <p:sp>
        <p:nvSpPr>
          <p:cNvPr id="4" name="コンテンツ プレースホルダー 3"/>
          <p:cNvSpPr>
            <a:spLocks noGrp="1"/>
          </p:cNvSpPr>
          <p:nvPr>
            <p:ph sz="half" idx="2"/>
          </p:nvPr>
        </p:nvSpPr>
        <p:spPr/>
        <p:txBody>
          <a:bodyPr/>
          <a:lstStyle/>
          <a:p>
            <a:r>
              <a:rPr lang="ja-JP" altLang="en-US" dirty="0"/>
              <a:t>伊勢市</a:t>
            </a:r>
            <a:r>
              <a:rPr lang="ja-JP" altLang="en-US" dirty="0" smtClean="0"/>
              <a:t>が運営するコミュニティバスの情報をオープンデータで公開する（</a:t>
            </a:r>
            <a:r>
              <a:rPr lang="en-US" altLang="ja-JP" dirty="0" smtClean="0"/>
              <a:t>GTFS-JP</a:t>
            </a:r>
            <a:r>
              <a:rPr lang="ja-JP" altLang="en-US" dirty="0" smtClean="0"/>
              <a:t>形式）ことにより、</a:t>
            </a:r>
            <a:r>
              <a:rPr lang="en-US" altLang="ja-JP" dirty="0" smtClean="0"/>
              <a:t>Google Map</a:t>
            </a:r>
            <a:r>
              <a:rPr lang="ja-JP" altLang="en-US" dirty="0" smtClean="0"/>
              <a:t>や</a:t>
            </a:r>
            <a:r>
              <a:rPr lang="en-US" altLang="ja-JP" dirty="0" smtClean="0"/>
              <a:t>Yahoo</a:t>
            </a:r>
            <a:r>
              <a:rPr lang="ja-JP" altLang="en-US" dirty="0" smtClean="0"/>
              <a:t>乗換案内などで検索することが可能になりました。</a:t>
            </a:r>
            <a:endParaRPr kumimoji="1" lang="ja-JP" altLang="en-US" dirty="0"/>
          </a:p>
        </p:txBody>
      </p:sp>
      <p:pic>
        <p:nvPicPr>
          <p:cNvPr id="7" name="コンテンツ プレースホルダー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27584" y="1417639"/>
            <a:ext cx="3672408" cy="5203762"/>
          </a:xfrm>
        </p:spPr>
      </p:pic>
    </p:spTree>
    <p:extLst>
      <p:ext uri="{BB962C8B-B14F-4D97-AF65-F5344CB8AC3E}">
        <p14:creationId xmlns:p14="http://schemas.microsoft.com/office/powerpoint/2010/main" val="16169075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角丸四角形 47"/>
          <p:cNvSpPr/>
          <p:nvPr/>
        </p:nvSpPr>
        <p:spPr>
          <a:xfrm>
            <a:off x="3309091" y="2151299"/>
            <a:ext cx="2525819" cy="4171936"/>
          </a:xfrm>
          <a:prstGeom prst="roundRect">
            <a:avLst>
              <a:gd name="adj" fmla="val 7086"/>
            </a:avLst>
          </a:prstGeom>
          <a:solidFill>
            <a:srgbClr val="99FFCC">
              <a:alpha val="4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4813" tIns="69625" rIns="34813" bIns="34813" rtlCol="0" anchor="t"/>
          <a:lstStyle/>
          <a:p>
            <a:pPr algn="ctr">
              <a:lnSpc>
                <a:spcPts val="1856"/>
              </a:lnSpc>
            </a:pPr>
            <a:endParaRPr lang="en-US" altLang="ja-JP" sz="1200"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p:txBody>
      </p:sp>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8835" y="2830747"/>
            <a:ext cx="1831146" cy="1647244"/>
          </a:xfrm>
          <a:prstGeom prst="rect">
            <a:avLst/>
          </a:prstGeom>
        </p:spPr>
      </p:pic>
      <p:sp>
        <p:nvSpPr>
          <p:cNvPr id="2" name="テキスト ボックス 1"/>
          <p:cNvSpPr txBox="1"/>
          <p:nvPr/>
        </p:nvSpPr>
        <p:spPr>
          <a:xfrm>
            <a:off x="0" y="263769"/>
            <a:ext cx="9144000" cy="440005"/>
          </a:xfrm>
          <a:prstGeom prst="rect">
            <a:avLst/>
          </a:prstGeom>
          <a:solidFill>
            <a:schemeClr val="accent1"/>
          </a:solidFill>
        </p:spPr>
        <p:txBody>
          <a:bodyPr wrap="square" lIns="88424" tIns="44212" rIns="88424" bIns="44212" rtlCol="0" anchor="ctr" anchorCtr="0">
            <a:noAutofit/>
          </a:bodyPr>
          <a:lstStyle/>
          <a:p>
            <a:r>
              <a:rPr lang="ja-JP" altLang="en-US" sz="1939" b="1" dirty="0">
                <a:solidFill>
                  <a:prstClr val="white"/>
                </a:solidFill>
                <a:ea typeface="ＤＦ特太ゴシック体" pitchFamily="1" charset="-128"/>
              </a:rPr>
              <a:t>　　　　「三重県内の公共交通ネットワーク見える化」プロジェクト①</a:t>
            </a:r>
          </a:p>
        </p:txBody>
      </p:sp>
      <p:sp>
        <p:nvSpPr>
          <p:cNvPr id="3" name="正方形/長方形 2"/>
          <p:cNvSpPr/>
          <p:nvPr/>
        </p:nvSpPr>
        <p:spPr>
          <a:xfrm>
            <a:off x="108000" y="760777"/>
            <a:ext cx="8928000" cy="111438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8424" tIns="45257" rIns="88424" bIns="44212" rtlCol="0" anchor="t" anchorCtr="0"/>
          <a:lstStyle/>
          <a:p>
            <a:pPr indent="85970">
              <a:lnSpc>
                <a:spcPts val="1644"/>
              </a:lnSpc>
              <a:spcBef>
                <a:spcPts val="194"/>
              </a:spcBef>
              <a:tabLst>
                <a:tab pos="382948" algn="l"/>
              </a:tabLst>
            </a:pPr>
            <a:r>
              <a:rPr lang="ja-JP" altLang="en-US" sz="1292" b="1" dirty="0">
                <a:solidFill>
                  <a:prstClr val="black"/>
                </a:solidFill>
                <a:latin typeface="HGPｺﾞｼｯｸM" panose="020B0600000000000000" pitchFamily="50" charset="-128"/>
                <a:ea typeface="HGPｺﾞｼｯｸM" panose="020B0600000000000000" pitchFamily="50" charset="-128"/>
              </a:rPr>
              <a:t>三重県生活交通確保対策協議会では、インターネットを通じたバス路線等の乗り継ぎ情報の掲載率向上及びサービス普及を進めるため、「三重県内の公共交通ネットワーク見える化」プロジェクトを平成２７年度から実施しています。</a:t>
            </a:r>
            <a:endParaRPr lang="en-US" altLang="ja-JP" sz="1292" b="1" dirty="0">
              <a:solidFill>
                <a:prstClr val="black"/>
              </a:solidFill>
              <a:latin typeface="HGPｺﾞｼｯｸM" panose="020B0600000000000000" pitchFamily="50" charset="-128"/>
              <a:ea typeface="HGPｺﾞｼｯｸM" panose="020B0600000000000000" pitchFamily="50" charset="-128"/>
            </a:endParaRPr>
          </a:p>
          <a:p>
            <a:pPr indent="85970">
              <a:lnSpc>
                <a:spcPts val="1644"/>
              </a:lnSpc>
              <a:spcBef>
                <a:spcPts val="194"/>
              </a:spcBef>
              <a:tabLst>
                <a:tab pos="382948" algn="l"/>
              </a:tabLst>
            </a:pPr>
            <a:r>
              <a:rPr lang="ja-JP" altLang="en-US" sz="1292" b="1" dirty="0">
                <a:solidFill>
                  <a:prstClr val="black"/>
                </a:solidFill>
                <a:latin typeface="HGPｺﾞｼｯｸM" panose="020B0600000000000000" pitchFamily="50" charset="-128"/>
                <a:ea typeface="HGPｺﾞｼｯｸM" panose="020B0600000000000000" pitchFamily="50" charset="-128"/>
              </a:rPr>
              <a:t>時刻情報等を入力する共通フォーマットを作成し、コンテンツプロバイダへデータ提供を行うことによって、一部の市町では、インターネットによる検索等が可能となっています。順次、インターネットによる検索等が可能となる路線を増やしていきたいと考えています。</a:t>
            </a:r>
            <a:endParaRPr lang="en-US" altLang="ja-JP" sz="1292" b="1" dirty="0">
              <a:solidFill>
                <a:prstClr val="black"/>
              </a:solidFill>
              <a:latin typeface="HGPｺﾞｼｯｸM" panose="020B0600000000000000" pitchFamily="50" charset="-128"/>
              <a:ea typeface="HGPｺﾞｼｯｸM" panose="020B0600000000000000" pitchFamily="50" charset="-128"/>
            </a:endParaRPr>
          </a:p>
          <a:p>
            <a:pPr>
              <a:tabLst>
                <a:tab pos="382948" algn="l"/>
              </a:tabLst>
            </a:pPr>
            <a:endParaRPr lang="en-US" altLang="ja-JP" sz="1939" dirty="0">
              <a:solidFill>
                <a:prstClr val="black"/>
              </a:solidFill>
            </a:endParaRPr>
          </a:p>
        </p:txBody>
      </p:sp>
      <p:grpSp>
        <p:nvGrpSpPr>
          <p:cNvPr id="21" name="グループ化 152"/>
          <p:cNvGrpSpPr/>
          <p:nvPr/>
        </p:nvGrpSpPr>
        <p:grpSpPr>
          <a:xfrm rot="16200000">
            <a:off x="5959863" y="2977076"/>
            <a:ext cx="365538" cy="409940"/>
            <a:chOff x="3293974" y="5545021"/>
            <a:chExt cx="576064" cy="200067"/>
          </a:xfrm>
          <a:solidFill>
            <a:srgbClr val="00B050"/>
          </a:solidFill>
        </p:grpSpPr>
        <p:sp>
          <p:nvSpPr>
            <p:cNvPr id="83" name="山形 82"/>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84" name="山形 83"/>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10" name="グループ化 9"/>
          <p:cNvGrpSpPr/>
          <p:nvPr/>
        </p:nvGrpSpPr>
        <p:grpSpPr>
          <a:xfrm>
            <a:off x="108000" y="2890408"/>
            <a:ext cx="2516669" cy="1938521"/>
            <a:chOff x="2025250" y="4656996"/>
            <a:chExt cx="2516669" cy="2100064"/>
          </a:xfrm>
        </p:grpSpPr>
        <p:sp>
          <p:nvSpPr>
            <p:cNvPr id="36" name="角丸四角形 35"/>
            <p:cNvSpPr/>
            <p:nvPr/>
          </p:nvSpPr>
          <p:spPr>
            <a:xfrm>
              <a:off x="2026806" y="4656996"/>
              <a:ext cx="2489808" cy="2100064"/>
            </a:xfrm>
            <a:prstGeom prst="roundRect">
              <a:avLst>
                <a:gd name="adj" fmla="val 8063"/>
              </a:avLst>
            </a:prstGeom>
            <a:solidFill>
              <a:srgbClr val="99FFCC">
                <a:alpha val="4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3231" tIns="299077" rIns="33231" bIns="33231" rtlCol="0" anchor="t"/>
            <a:lstStyle/>
            <a:p>
              <a:pPr>
                <a:lnSpc>
                  <a:spcPts val="1257"/>
                </a:lnSpc>
              </a:pPr>
              <a:endParaRPr lang="en-US" altLang="ja-JP" sz="1015" dirty="0">
                <a:solidFill>
                  <a:prstClr val="black">
                    <a:lumMod val="75000"/>
                    <a:lumOff val="25000"/>
                  </a:prstClr>
                </a:solidFill>
                <a:latin typeface="HGPｺﾞｼｯｸE" pitchFamily="50" charset="-128"/>
                <a:ea typeface="HGPｺﾞｼｯｸE" pitchFamily="50" charset="-128"/>
              </a:endParaRPr>
            </a:p>
            <a:p>
              <a:pPr indent="85970"/>
              <a:endParaRPr lang="en-US" altLang="ja-JP" sz="923" dirty="0">
                <a:solidFill>
                  <a:prstClr val="black"/>
                </a:solidFill>
                <a:latin typeface="ＭＳ Ｐゴシック" pitchFamily="50" charset="-128"/>
              </a:endParaRPr>
            </a:p>
          </p:txBody>
        </p:sp>
        <p:pic>
          <p:nvPicPr>
            <p:cNvPr id="37" name="図 36" descr="title.gif"/>
            <p:cNvPicPr>
              <a:picLocks noChangeAspect="1"/>
            </p:cNvPicPr>
            <p:nvPr/>
          </p:nvPicPr>
          <p:blipFill>
            <a:blip r:embed="rId4" cstate="print"/>
            <a:stretch>
              <a:fillRect/>
            </a:stretch>
          </p:blipFill>
          <p:spPr>
            <a:xfrm>
              <a:off x="2112083" y="4719539"/>
              <a:ext cx="1374648" cy="276606"/>
            </a:xfrm>
            <a:prstGeom prst="rect">
              <a:avLst/>
            </a:prstGeom>
          </p:spPr>
        </p:pic>
        <p:sp>
          <p:nvSpPr>
            <p:cNvPr id="38" name="角丸四角形 37"/>
            <p:cNvSpPr/>
            <p:nvPr/>
          </p:nvSpPr>
          <p:spPr>
            <a:xfrm>
              <a:off x="2025250" y="4972136"/>
              <a:ext cx="2516669" cy="350629"/>
            </a:xfrm>
            <a:prstGeom prst="roundRect">
              <a:avLst>
                <a:gd name="adj" fmla="val 5303"/>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33231" tIns="0" rIns="33231" bIns="33231" rtlCol="0" anchor="t"/>
            <a:lstStyle/>
            <a:p>
              <a:pPr>
                <a:lnSpc>
                  <a:spcPts val="1856"/>
                </a:lnSpc>
              </a:pPr>
              <a:r>
                <a:rPr lang="ja-JP" altLang="en-US" sz="1569" dirty="0">
                  <a:solidFill>
                    <a:srgbClr val="FF6600"/>
                  </a:solidFill>
                  <a:latin typeface="HGP創英角ｺﾞｼｯｸUB" pitchFamily="50" charset="-128"/>
                  <a:ea typeface="HGP創英角ｺﾞｼｯｸUB" pitchFamily="50" charset="-128"/>
                </a:rPr>
                <a:t> </a:t>
              </a:r>
              <a:r>
                <a:rPr lang="ja-JP" altLang="en-US" sz="1385" dirty="0">
                  <a:solidFill>
                    <a:srgbClr val="FF6600"/>
                  </a:solidFill>
                  <a:latin typeface="HGP創英角ｺﾞｼｯｸUB" pitchFamily="50" charset="-128"/>
                  <a:ea typeface="HGP創英角ｺﾞｼｯｸUB" pitchFamily="50" charset="-128"/>
                </a:rPr>
                <a:t>公共交通利用促進ネットワーク</a:t>
              </a:r>
              <a:endParaRPr lang="en-US" altLang="ja-JP" sz="1385" dirty="0">
                <a:solidFill>
                  <a:srgbClr val="FF6600"/>
                </a:solidFill>
                <a:latin typeface="HGP創英角ｺﾞｼｯｸUB" pitchFamily="50" charset="-128"/>
                <a:ea typeface="HGP創英角ｺﾞｼｯｸUB" pitchFamily="50" charset="-128"/>
              </a:endParaRPr>
            </a:p>
          </p:txBody>
        </p:sp>
      </p:grpSp>
      <p:grpSp>
        <p:nvGrpSpPr>
          <p:cNvPr id="107" name="グループ化 106"/>
          <p:cNvGrpSpPr/>
          <p:nvPr/>
        </p:nvGrpSpPr>
        <p:grpSpPr>
          <a:xfrm>
            <a:off x="3858344" y="1925437"/>
            <a:ext cx="1368000" cy="376584"/>
            <a:chOff x="2090233" y="1988840"/>
            <a:chExt cx="1368000" cy="407966"/>
          </a:xfrm>
        </p:grpSpPr>
        <p:sp>
          <p:nvSpPr>
            <p:cNvPr id="49" name="角丸四角形 48"/>
            <p:cNvSpPr/>
            <p:nvPr/>
          </p:nvSpPr>
          <p:spPr>
            <a:xfrm>
              <a:off x="2090233" y="1988840"/>
              <a:ext cx="1368000" cy="386923"/>
            </a:xfrm>
            <a:prstGeom prst="roundRect">
              <a:avLst>
                <a:gd name="adj" fmla="val 2328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62" b="1" dirty="0">
                  <a:solidFill>
                    <a:prstClr val="white"/>
                  </a:solidFill>
                  <a:latin typeface="HGPｺﾞｼｯｸE" pitchFamily="50" charset="-128"/>
                  <a:ea typeface="HGPｺﾞｼｯｸE" pitchFamily="50" charset="-128"/>
                </a:rPr>
                <a:t>　市 町</a:t>
              </a:r>
              <a:endParaRPr lang="en-US" altLang="ja-JP" sz="1662" b="1" dirty="0">
                <a:solidFill>
                  <a:prstClr val="white"/>
                </a:solidFill>
                <a:latin typeface="HGPｺﾞｼｯｸE" pitchFamily="50" charset="-128"/>
                <a:ea typeface="HGPｺﾞｼｯｸE" pitchFamily="50" charset="-128"/>
              </a:endParaRPr>
            </a:p>
          </p:txBody>
        </p:sp>
        <p:pic>
          <p:nvPicPr>
            <p:cNvPr id="50" name="図 49" descr="図3.png"/>
            <p:cNvPicPr>
              <a:picLocks noChangeAspect="1"/>
            </p:cNvPicPr>
            <p:nvPr/>
          </p:nvPicPr>
          <p:blipFill>
            <a:blip r:embed="rId5" cstate="print"/>
            <a:stretch>
              <a:fillRect/>
            </a:stretch>
          </p:blipFill>
          <p:spPr>
            <a:xfrm>
              <a:off x="2912275" y="2084591"/>
              <a:ext cx="435589" cy="312215"/>
            </a:xfrm>
            <a:prstGeom prst="rect">
              <a:avLst/>
            </a:prstGeom>
          </p:spPr>
        </p:pic>
      </p:grpSp>
      <p:grpSp>
        <p:nvGrpSpPr>
          <p:cNvPr id="98" name="グループ化 97"/>
          <p:cNvGrpSpPr/>
          <p:nvPr/>
        </p:nvGrpSpPr>
        <p:grpSpPr>
          <a:xfrm>
            <a:off x="3606317" y="3458207"/>
            <a:ext cx="1800200" cy="1129972"/>
            <a:chOff x="1367958" y="3018273"/>
            <a:chExt cx="1800200" cy="1224136"/>
          </a:xfrm>
        </p:grpSpPr>
        <p:grpSp>
          <p:nvGrpSpPr>
            <p:cNvPr id="52" name="グループ化 71"/>
            <p:cNvGrpSpPr/>
            <p:nvPr/>
          </p:nvGrpSpPr>
          <p:grpSpPr>
            <a:xfrm>
              <a:off x="1367958" y="3018273"/>
              <a:ext cx="504056" cy="648072"/>
              <a:chOff x="-138738" y="3689731"/>
              <a:chExt cx="504056" cy="648072"/>
            </a:xfrm>
          </p:grpSpPr>
          <p:sp>
            <p:nvSpPr>
              <p:cNvPr id="74" name="メモ 73"/>
              <p:cNvSpPr/>
              <p:nvPr/>
            </p:nvSpPr>
            <p:spPr>
              <a:xfrm>
                <a:off x="-138738" y="3689731"/>
                <a:ext cx="504056" cy="648072"/>
              </a:xfrm>
              <a:prstGeom prst="foldedCorner">
                <a:avLst>
                  <a:gd name="adj" fmla="val 21537"/>
                </a:avLst>
              </a:prstGeom>
              <a:ln w="12700">
                <a:solidFill>
                  <a:srgbClr val="00B050"/>
                </a:solidFill>
              </a:ln>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ja-JP" altLang="en-US" sz="738" dirty="0">
                  <a:solidFill>
                    <a:prstClr val="black"/>
                  </a:solidFill>
                </a:endParaRPr>
              </a:p>
            </p:txBody>
          </p:sp>
          <p:sp>
            <p:nvSpPr>
              <p:cNvPr id="75" name="テキスト ボックス 74"/>
              <p:cNvSpPr txBox="1"/>
              <p:nvPr/>
            </p:nvSpPr>
            <p:spPr>
              <a:xfrm>
                <a:off x="-138738" y="3761739"/>
                <a:ext cx="504056" cy="504056"/>
              </a:xfrm>
              <a:prstGeom prst="rect">
                <a:avLst/>
              </a:prstGeom>
              <a:noFill/>
            </p:spPr>
            <p:txBody>
              <a:bodyPr wrap="square" lIns="0" tIns="0" rIns="0" bIns="0" rtlCol="0">
                <a:noAutofit/>
              </a:bodyPr>
              <a:lstStyle/>
              <a:p>
                <a:pPr algn="ctr"/>
                <a:r>
                  <a:rPr lang="ja-JP" altLang="en-US" sz="923" dirty="0">
                    <a:solidFill>
                      <a:prstClr val="black">
                        <a:lumMod val="75000"/>
                        <a:lumOff val="25000"/>
                      </a:prstClr>
                    </a:solidFill>
                    <a:latin typeface="HGPｺﾞｼｯｸE" pitchFamily="50" charset="-128"/>
                    <a:ea typeface="HGPｺﾞｼｯｸE" pitchFamily="50" charset="-128"/>
                  </a:rPr>
                  <a:t>更新</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履歴</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シート</a:t>
                </a:r>
              </a:p>
            </p:txBody>
          </p:sp>
        </p:grpSp>
        <p:grpSp>
          <p:nvGrpSpPr>
            <p:cNvPr id="53" name="グループ化 75"/>
            <p:cNvGrpSpPr/>
            <p:nvPr/>
          </p:nvGrpSpPr>
          <p:grpSpPr>
            <a:xfrm>
              <a:off x="1944022" y="3018273"/>
              <a:ext cx="504056" cy="648072"/>
              <a:chOff x="-138738" y="3689731"/>
              <a:chExt cx="504056" cy="648072"/>
            </a:xfrm>
          </p:grpSpPr>
          <p:sp>
            <p:nvSpPr>
              <p:cNvPr id="72" name="メモ 71"/>
              <p:cNvSpPr/>
              <p:nvPr/>
            </p:nvSpPr>
            <p:spPr>
              <a:xfrm>
                <a:off x="-138738" y="3689731"/>
                <a:ext cx="504056" cy="648072"/>
              </a:xfrm>
              <a:prstGeom prst="foldedCorner">
                <a:avLst>
                  <a:gd name="adj" fmla="val 21537"/>
                </a:avLst>
              </a:prstGeom>
              <a:ln w="12700">
                <a:solidFill>
                  <a:srgbClr val="00B050"/>
                </a:solidFill>
              </a:ln>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ja-JP" altLang="en-US" sz="738" dirty="0">
                  <a:solidFill>
                    <a:prstClr val="black"/>
                  </a:solidFill>
                </a:endParaRPr>
              </a:p>
            </p:txBody>
          </p:sp>
          <p:sp>
            <p:nvSpPr>
              <p:cNvPr id="73" name="テキスト ボックス 72"/>
              <p:cNvSpPr txBox="1"/>
              <p:nvPr/>
            </p:nvSpPr>
            <p:spPr>
              <a:xfrm>
                <a:off x="-138738" y="3761739"/>
                <a:ext cx="504056" cy="504056"/>
              </a:xfrm>
              <a:prstGeom prst="rect">
                <a:avLst/>
              </a:prstGeom>
              <a:noFill/>
            </p:spPr>
            <p:txBody>
              <a:bodyPr wrap="square" lIns="0" tIns="0" rIns="0" bIns="0" rtlCol="0">
                <a:noAutofit/>
              </a:bodyPr>
              <a:lstStyle/>
              <a:p>
                <a:pPr algn="ctr"/>
                <a:r>
                  <a:rPr lang="ja-JP" altLang="en-US" sz="923" dirty="0">
                    <a:solidFill>
                      <a:prstClr val="black">
                        <a:lumMod val="75000"/>
                        <a:lumOff val="25000"/>
                      </a:prstClr>
                    </a:solidFill>
                    <a:latin typeface="HGPｺﾞｼｯｸE" pitchFamily="50" charset="-128"/>
                    <a:ea typeface="HGPｺﾞｼｯｸE" pitchFamily="50" charset="-128"/>
                  </a:rPr>
                  <a:t>自治体情報</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シート</a:t>
                </a:r>
              </a:p>
            </p:txBody>
          </p:sp>
        </p:grpSp>
        <p:grpSp>
          <p:nvGrpSpPr>
            <p:cNvPr id="54" name="グループ化 81"/>
            <p:cNvGrpSpPr/>
            <p:nvPr/>
          </p:nvGrpSpPr>
          <p:grpSpPr>
            <a:xfrm>
              <a:off x="1511974" y="3594337"/>
              <a:ext cx="504056" cy="648072"/>
              <a:chOff x="-138738" y="3689731"/>
              <a:chExt cx="504056" cy="648072"/>
            </a:xfrm>
          </p:grpSpPr>
          <p:sp>
            <p:nvSpPr>
              <p:cNvPr id="70" name="メモ 69"/>
              <p:cNvSpPr/>
              <p:nvPr/>
            </p:nvSpPr>
            <p:spPr>
              <a:xfrm>
                <a:off x="-138738" y="3689731"/>
                <a:ext cx="504056" cy="648072"/>
              </a:xfrm>
              <a:prstGeom prst="foldedCorner">
                <a:avLst>
                  <a:gd name="adj" fmla="val 21537"/>
                </a:avLst>
              </a:prstGeom>
              <a:ln w="12700">
                <a:solidFill>
                  <a:srgbClr val="00B050"/>
                </a:solidFill>
              </a:ln>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ja-JP" altLang="en-US" sz="738" dirty="0">
                  <a:solidFill>
                    <a:prstClr val="black"/>
                  </a:solidFill>
                </a:endParaRPr>
              </a:p>
            </p:txBody>
          </p:sp>
          <p:sp>
            <p:nvSpPr>
              <p:cNvPr id="71" name="テキスト ボックス 70"/>
              <p:cNvSpPr txBox="1"/>
              <p:nvPr/>
            </p:nvSpPr>
            <p:spPr>
              <a:xfrm>
                <a:off x="-138738" y="3761739"/>
                <a:ext cx="504056" cy="504056"/>
              </a:xfrm>
              <a:prstGeom prst="rect">
                <a:avLst/>
              </a:prstGeom>
              <a:noFill/>
            </p:spPr>
            <p:txBody>
              <a:bodyPr wrap="square" lIns="0" tIns="0" rIns="0" bIns="0" rtlCol="0">
                <a:noAutofit/>
              </a:bodyPr>
              <a:lstStyle/>
              <a:p>
                <a:pPr algn="ctr"/>
                <a:r>
                  <a:rPr lang="ja-JP" altLang="en-US" sz="923" dirty="0">
                    <a:solidFill>
                      <a:prstClr val="black">
                        <a:lumMod val="75000"/>
                        <a:lumOff val="25000"/>
                      </a:prstClr>
                    </a:solidFill>
                    <a:latin typeface="HGPｺﾞｼｯｸE" pitchFamily="50" charset="-128"/>
                    <a:ea typeface="HGPｺﾞｼｯｸE" pitchFamily="50" charset="-128"/>
                  </a:rPr>
                  <a:t>系統</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情報</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シート</a:t>
                </a:r>
              </a:p>
            </p:txBody>
          </p:sp>
        </p:grpSp>
        <p:grpSp>
          <p:nvGrpSpPr>
            <p:cNvPr id="56" name="グループ化 101"/>
            <p:cNvGrpSpPr/>
            <p:nvPr/>
          </p:nvGrpSpPr>
          <p:grpSpPr>
            <a:xfrm>
              <a:off x="2520086" y="3018273"/>
              <a:ext cx="504056" cy="648072"/>
              <a:chOff x="-138738" y="3689731"/>
              <a:chExt cx="504056" cy="648072"/>
            </a:xfrm>
          </p:grpSpPr>
          <p:sp>
            <p:nvSpPr>
              <p:cNvPr id="66" name="メモ 65"/>
              <p:cNvSpPr/>
              <p:nvPr/>
            </p:nvSpPr>
            <p:spPr>
              <a:xfrm>
                <a:off x="-138738" y="3689731"/>
                <a:ext cx="504056" cy="648072"/>
              </a:xfrm>
              <a:prstGeom prst="foldedCorner">
                <a:avLst>
                  <a:gd name="adj" fmla="val 21537"/>
                </a:avLst>
              </a:prstGeom>
              <a:ln w="12700">
                <a:solidFill>
                  <a:srgbClr val="00B050"/>
                </a:solidFill>
              </a:ln>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ja-JP" altLang="en-US" sz="738" dirty="0">
                  <a:solidFill>
                    <a:prstClr val="black"/>
                  </a:solidFill>
                </a:endParaRPr>
              </a:p>
            </p:txBody>
          </p:sp>
          <p:sp>
            <p:nvSpPr>
              <p:cNvPr id="67" name="テキスト ボックス 66"/>
              <p:cNvSpPr txBox="1"/>
              <p:nvPr/>
            </p:nvSpPr>
            <p:spPr>
              <a:xfrm>
                <a:off x="-138738" y="3761739"/>
                <a:ext cx="504056" cy="504056"/>
              </a:xfrm>
              <a:prstGeom prst="rect">
                <a:avLst/>
              </a:prstGeom>
              <a:noFill/>
            </p:spPr>
            <p:txBody>
              <a:bodyPr wrap="square" lIns="0" tIns="0" rIns="0" bIns="0" rtlCol="0">
                <a:noAutofit/>
              </a:bodyPr>
              <a:lstStyle/>
              <a:p>
                <a:pPr algn="ctr"/>
                <a:r>
                  <a:rPr lang="ja-JP" altLang="en-US" sz="923" dirty="0">
                    <a:solidFill>
                      <a:prstClr val="black">
                        <a:lumMod val="75000"/>
                        <a:lumOff val="25000"/>
                      </a:prstClr>
                    </a:solidFill>
                    <a:latin typeface="HGPｺﾞｼｯｸE" pitchFamily="50" charset="-128"/>
                    <a:ea typeface="HGPｺﾞｼｯｸE" pitchFamily="50" charset="-128"/>
                  </a:rPr>
                  <a:t>事業者</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情報</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シート</a:t>
                </a:r>
                <a:endParaRPr lang="en-US" altLang="ja-JP" sz="923" dirty="0">
                  <a:solidFill>
                    <a:prstClr val="black">
                      <a:lumMod val="75000"/>
                      <a:lumOff val="25000"/>
                    </a:prstClr>
                  </a:solidFill>
                  <a:latin typeface="HGPｺﾞｼｯｸE" pitchFamily="50" charset="-128"/>
                  <a:ea typeface="HGPｺﾞｼｯｸE" pitchFamily="50" charset="-128"/>
                </a:endParaRPr>
              </a:p>
            </p:txBody>
          </p:sp>
        </p:grpSp>
        <p:grpSp>
          <p:nvGrpSpPr>
            <p:cNvPr id="57" name="グループ化 84"/>
            <p:cNvGrpSpPr/>
            <p:nvPr/>
          </p:nvGrpSpPr>
          <p:grpSpPr>
            <a:xfrm>
              <a:off x="2088038" y="3594337"/>
              <a:ext cx="504056" cy="648072"/>
              <a:chOff x="-138738" y="3689731"/>
              <a:chExt cx="504056" cy="648072"/>
            </a:xfrm>
          </p:grpSpPr>
          <p:sp>
            <p:nvSpPr>
              <p:cNvPr id="64" name="メモ 63"/>
              <p:cNvSpPr/>
              <p:nvPr/>
            </p:nvSpPr>
            <p:spPr>
              <a:xfrm>
                <a:off x="-138738" y="3689731"/>
                <a:ext cx="504056" cy="648072"/>
              </a:xfrm>
              <a:prstGeom prst="foldedCorner">
                <a:avLst>
                  <a:gd name="adj" fmla="val 21537"/>
                </a:avLst>
              </a:prstGeom>
              <a:ln w="12700">
                <a:solidFill>
                  <a:srgbClr val="00B050"/>
                </a:solidFill>
              </a:ln>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ja-JP" altLang="en-US" sz="738" dirty="0">
                  <a:solidFill>
                    <a:prstClr val="black"/>
                  </a:solidFill>
                </a:endParaRPr>
              </a:p>
            </p:txBody>
          </p:sp>
          <p:sp>
            <p:nvSpPr>
              <p:cNvPr id="65" name="テキスト ボックス 64"/>
              <p:cNvSpPr txBox="1"/>
              <p:nvPr/>
            </p:nvSpPr>
            <p:spPr>
              <a:xfrm>
                <a:off x="-138738" y="3761739"/>
                <a:ext cx="504056" cy="504056"/>
              </a:xfrm>
              <a:prstGeom prst="rect">
                <a:avLst/>
              </a:prstGeom>
              <a:noFill/>
            </p:spPr>
            <p:txBody>
              <a:bodyPr wrap="square" lIns="0" tIns="0" rIns="0" bIns="0" rtlCol="0">
                <a:noAutofit/>
              </a:bodyPr>
              <a:lstStyle/>
              <a:p>
                <a:pPr algn="ctr"/>
                <a:r>
                  <a:rPr lang="ja-JP" altLang="en-US" sz="923" dirty="0">
                    <a:solidFill>
                      <a:prstClr val="black">
                        <a:lumMod val="75000"/>
                        <a:lumOff val="25000"/>
                      </a:prstClr>
                    </a:solidFill>
                    <a:latin typeface="HGPｺﾞｼｯｸE" pitchFamily="50" charset="-128"/>
                    <a:ea typeface="HGPｺﾞｼｯｸE" pitchFamily="50" charset="-128"/>
                  </a:rPr>
                  <a:t>停留所情報</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シート</a:t>
                </a:r>
              </a:p>
            </p:txBody>
          </p:sp>
        </p:grpSp>
        <p:grpSp>
          <p:nvGrpSpPr>
            <p:cNvPr id="58" name="グループ化 93"/>
            <p:cNvGrpSpPr/>
            <p:nvPr/>
          </p:nvGrpSpPr>
          <p:grpSpPr>
            <a:xfrm>
              <a:off x="2664102" y="3594337"/>
              <a:ext cx="504056" cy="648072"/>
              <a:chOff x="-138738" y="3689731"/>
              <a:chExt cx="504056" cy="648072"/>
            </a:xfrm>
          </p:grpSpPr>
          <p:sp>
            <p:nvSpPr>
              <p:cNvPr id="62" name="メモ 61"/>
              <p:cNvSpPr/>
              <p:nvPr/>
            </p:nvSpPr>
            <p:spPr>
              <a:xfrm>
                <a:off x="-138738" y="3689731"/>
                <a:ext cx="504056" cy="648072"/>
              </a:xfrm>
              <a:prstGeom prst="foldedCorner">
                <a:avLst>
                  <a:gd name="adj" fmla="val 21537"/>
                </a:avLst>
              </a:prstGeom>
              <a:ln w="12700">
                <a:solidFill>
                  <a:srgbClr val="00B050"/>
                </a:solidFill>
              </a:ln>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ja-JP" altLang="en-US" sz="738" dirty="0">
                  <a:solidFill>
                    <a:prstClr val="black"/>
                  </a:solidFill>
                </a:endParaRPr>
              </a:p>
            </p:txBody>
          </p:sp>
          <p:sp>
            <p:nvSpPr>
              <p:cNvPr id="63" name="テキスト ボックス 62"/>
              <p:cNvSpPr txBox="1"/>
              <p:nvPr/>
            </p:nvSpPr>
            <p:spPr>
              <a:xfrm>
                <a:off x="-138738" y="3761739"/>
                <a:ext cx="504056" cy="504056"/>
              </a:xfrm>
              <a:prstGeom prst="rect">
                <a:avLst/>
              </a:prstGeom>
              <a:noFill/>
            </p:spPr>
            <p:txBody>
              <a:bodyPr wrap="square" lIns="0" tIns="0" rIns="0" bIns="0" rtlCol="0">
                <a:noAutofit/>
              </a:bodyPr>
              <a:lstStyle/>
              <a:p>
                <a:pPr algn="ctr"/>
                <a:r>
                  <a:rPr lang="ja-JP" altLang="en-US" sz="923" dirty="0">
                    <a:solidFill>
                      <a:prstClr val="black">
                        <a:lumMod val="75000"/>
                        <a:lumOff val="25000"/>
                      </a:prstClr>
                    </a:solidFill>
                    <a:latin typeface="HGPｺﾞｼｯｸE" pitchFamily="50" charset="-128"/>
                    <a:ea typeface="HGPｺﾞｼｯｸE" pitchFamily="50" charset="-128"/>
                  </a:rPr>
                  <a:t>時刻</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情報</a:t>
                </a: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r>
                  <a:rPr lang="ja-JP" altLang="en-US" sz="923" dirty="0">
                    <a:solidFill>
                      <a:prstClr val="black">
                        <a:lumMod val="75000"/>
                        <a:lumOff val="25000"/>
                      </a:prstClr>
                    </a:solidFill>
                    <a:latin typeface="HGPｺﾞｼｯｸE" pitchFamily="50" charset="-128"/>
                    <a:ea typeface="HGPｺﾞｼｯｸE" pitchFamily="50" charset="-128"/>
                  </a:rPr>
                  <a:t>シート</a:t>
                </a:r>
                <a:endParaRPr lang="en-US" altLang="ja-JP" sz="923" dirty="0">
                  <a:solidFill>
                    <a:prstClr val="black">
                      <a:lumMod val="75000"/>
                      <a:lumOff val="25000"/>
                    </a:prstClr>
                  </a:solidFill>
                  <a:latin typeface="HGPｺﾞｼｯｸE" pitchFamily="50" charset="-128"/>
                  <a:ea typeface="HGPｺﾞｼｯｸE" pitchFamily="50" charset="-128"/>
                </a:endParaRPr>
              </a:p>
            </p:txBody>
          </p:sp>
        </p:grpSp>
      </p:grpSp>
      <p:grpSp>
        <p:nvGrpSpPr>
          <p:cNvPr id="95" name="グループ化 152"/>
          <p:cNvGrpSpPr/>
          <p:nvPr/>
        </p:nvGrpSpPr>
        <p:grpSpPr>
          <a:xfrm rot="16200000">
            <a:off x="2759817" y="2360551"/>
            <a:ext cx="365538" cy="432587"/>
            <a:chOff x="3293974" y="5545021"/>
            <a:chExt cx="576064" cy="200067"/>
          </a:xfrm>
          <a:solidFill>
            <a:srgbClr val="00B050"/>
          </a:solidFill>
        </p:grpSpPr>
        <p:sp>
          <p:nvSpPr>
            <p:cNvPr id="96" name="山形 95"/>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97" name="山形 96"/>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15" name="グループ化 14"/>
          <p:cNvGrpSpPr/>
          <p:nvPr/>
        </p:nvGrpSpPr>
        <p:grpSpPr>
          <a:xfrm>
            <a:off x="158327" y="1926916"/>
            <a:ext cx="2398521" cy="926828"/>
            <a:chOff x="158326" y="1836604"/>
            <a:chExt cx="2398521" cy="1004064"/>
          </a:xfrm>
        </p:grpSpPr>
        <p:sp>
          <p:nvSpPr>
            <p:cNvPr id="93" name="角丸四角形 92"/>
            <p:cNvSpPr/>
            <p:nvPr/>
          </p:nvSpPr>
          <p:spPr>
            <a:xfrm>
              <a:off x="158326" y="1836604"/>
              <a:ext cx="2398521" cy="1004064"/>
            </a:xfrm>
            <a:prstGeom prst="roundRect">
              <a:avLst>
                <a:gd name="adj" fmla="val 8063"/>
              </a:avLst>
            </a:prstGeom>
            <a:solidFill>
              <a:srgbClr val="99FFCC">
                <a:alpha val="4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3231" tIns="299077" rIns="33231" bIns="33231" rtlCol="0" anchor="t"/>
            <a:lstStyle/>
            <a:p>
              <a:pPr>
                <a:lnSpc>
                  <a:spcPts val="1856"/>
                </a:lnSpc>
              </a:pPr>
              <a:endParaRPr lang="en-US" altLang="ja-JP" sz="1015" dirty="0">
                <a:solidFill>
                  <a:prstClr val="black">
                    <a:lumMod val="75000"/>
                    <a:lumOff val="25000"/>
                  </a:prstClr>
                </a:solidFill>
                <a:latin typeface="HGPｺﾞｼｯｸE" pitchFamily="50" charset="-128"/>
                <a:ea typeface="HGPｺﾞｼｯｸE" pitchFamily="50" charset="-128"/>
              </a:endParaRPr>
            </a:p>
            <a:p>
              <a:pPr>
                <a:lnSpc>
                  <a:spcPts val="1856"/>
                </a:lnSpc>
                <a:spcBef>
                  <a:spcPts val="581"/>
                </a:spcBef>
              </a:pPr>
              <a:r>
                <a:rPr lang="ja-JP" altLang="en-US" sz="1015" dirty="0">
                  <a:solidFill>
                    <a:prstClr val="black">
                      <a:lumMod val="75000"/>
                      <a:lumOff val="25000"/>
                    </a:prstClr>
                  </a:solidFill>
                  <a:latin typeface="HGPｺﾞｼｯｸE" pitchFamily="50" charset="-128"/>
                  <a:ea typeface="HGPｺﾞｼｯｸE" pitchFamily="50" charset="-128"/>
                </a:rPr>
                <a:t>・総合相談窓口、進捗管理等</a:t>
              </a:r>
              <a:endParaRPr lang="en-US" altLang="ja-JP" sz="646" dirty="0">
                <a:solidFill>
                  <a:prstClr val="black"/>
                </a:solidFill>
                <a:latin typeface="HGPｺﾞｼｯｸE" pitchFamily="50" charset="-128"/>
                <a:ea typeface="HGPｺﾞｼｯｸE" pitchFamily="50" charset="-128"/>
              </a:endParaRPr>
            </a:p>
          </p:txBody>
        </p:sp>
        <p:sp>
          <p:nvSpPr>
            <p:cNvPr id="94" name="角丸四角形 93"/>
            <p:cNvSpPr/>
            <p:nvPr/>
          </p:nvSpPr>
          <p:spPr>
            <a:xfrm>
              <a:off x="206932" y="1874629"/>
              <a:ext cx="1499851" cy="523127"/>
            </a:xfrm>
            <a:prstGeom prst="roundRect">
              <a:avLst>
                <a:gd name="adj" fmla="val 5303"/>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33231" tIns="0" rIns="33231" bIns="33231" rtlCol="0" anchor="t"/>
            <a:lstStyle/>
            <a:p>
              <a:pPr>
                <a:lnSpc>
                  <a:spcPts val="1856"/>
                </a:lnSpc>
              </a:pPr>
              <a:r>
                <a:rPr lang="ja-JP" altLang="en-US" sz="1569" dirty="0">
                  <a:solidFill>
                    <a:srgbClr val="FF6600"/>
                  </a:solidFill>
                  <a:latin typeface="HGP創英角ｺﾞｼｯｸUB" pitchFamily="50" charset="-128"/>
                  <a:ea typeface="HGP創英角ｺﾞｼｯｸUB" pitchFamily="50" charset="-128"/>
                </a:rPr>
                <a:t>  </a:t>
              </a:r>
              <a:r>
                <a:rPr lang="ja-JP" altLang="en-US" sz="1385" dirty="0">
                  <a:solidFill>
                    <a:prstClr val="black"/>
                  </a:solidFill>
                  <a:latin typeface="HGP創英角ｺﾞｼｯｸUB" pitchFamily="50" charset="-128"/>
                  <a:ea typeface="HGP創英角ｺﾞｼｯｸUB" pitchFamily="50" charset="-128"/>
                </a:rPr>
                <a:t>三重県生活交通</a:t>
              </a:r>
              <a:endParaRPr lang="en-US" altLang="ja-JP" sz="1385" dirty="0">
                <a:solidFill>
                  <a:prstClr val="black"/>
                </a:solidFill>
                <a:latin typeface="HGP創英角ｺﾞｼｯｸUB" pitchFamily="50" charset="-128"/>
                <a:ea typeface="HGP創英角ｺﾞｼｯｸUB" pitchFamily="50" charset="-128"/>
              </a:endParaRPr>
            </a:p>
            <a:p>
              <a:pPr>
                <a:lnSpc>
                  <a:spcPts val="1856"/>
                </a:lnSpc>
              </a:pPr>
              <a:r>
                <a:rPr lang="ja-JP" altLang="en-US" sz="1385" dirty="0">
                  <a:solidFill>
                    <a:prstClr val="black"/>
                  </a:solidFill>
                  <a:latin typeface="HGP創英角ｺﾞｼｯｸUB" pitchFamily="50" charset="-128"/>
                  <a:ea typeface="HGP創英角ｺﾞｼｯｸUB" pitchFamily="50" charset="-128"/>
                </a:rPr>
                <a:t>　確保対策協議会</a:t>
              </a:r>
              <a:endParaRPr lang="en-US" altLang="ja-JP" sz="1385" dirty="0">
                <a:solidFill>
                  <a:prstClr val="black"/>
                </a:solidFill>
                <a:latin typeface="HGP創英角ｺﾞｼｯｸUB" pitchFamily="50" charset="-128"/>
                <a:ea typeface="HGP創英角ｺﾞｼｯｸUB" pitchFamily="50" charset="-128"/>
              </a:endParaRPr>
            </a:p>
          </p:txBody>
        </p:sp>
      </p:grpSp>
      <p:sp>
        <p:nvSpPr>
          <p:cNvPr id="102" name="正方形/長方形 101"/>
          <p:cNvSpPr/>
          <p:nvPr/>
        </p:nvSpPr>
        <p:spPr>
          <a:xfrm>
            <a:off x="2332766" y="2023053"/>
            <a:ext cx="1152648" cy="25649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015" dirty="0">
                <a:solidFill>
                  <a:srgbClr val="CC0000"/>
                </a:solidFill>
                <a:latin typeface="HGPｺﾞｼｯｸE" pitchFamily="50" charset="-128"/>
                <a:ea typeface="HGPｺﾞｼｯｸE" pitchFamily="50" charset="-128"/>
              </a:rPr>
              <a:t>マニュアル</a:t>
            </a:r>
            <a:endParaRPr lang="en-US" altLang="ja-JP" sz="1015" dirty="0">
              <a:solidFill>
                <a:srgbClr val="CC0000"/>
              </a:solidFill>
              <a:latin typeface="HGPｺﾞｼｯｸE" pitchFamily="50" charset="-128"/>
              <a:ea typeface="HGPｺﾞｼｯｸE" pitchFamily="50" charset="-128"/>
            </a:endParaRPr>
          </a:p>
          <a:p>
            <a:pPr algn="ctr"/>
            <a:r>
              <a:rPr lang="ja-JP" altLang="en-US" sz="1015" dirty="0">
                <a:solidFill>
                  <a:srgbClr val="CC0000"/>
                </a:solidFill>
                <a:latin typeface="HGPｺﾞｼｯｸE" pitchFamily="50" charset="-128"/>
                <a:ea typeface="HGPｺﾞｼｯｸE" pitchFamily="50" charset="-128"/>
              </a:rPr>
              <a:t>提供</a:t>
            </a:r>
            <a:endParaRPr lang="en-US" altLang="ja-JP" sz="1015" dirty="0">
              <a:solidFill>
                <a:srgbClr val="CC0000"/>
              </a:solidFill>
              <a:latin typeface="HGPｺﾞｼｯｸE" pitchFamily="50" charset="-128"/>
              <a:ea typeface="HGPｺﾞｼｯｸE" pitchFamily="50" charset="-128"/>
            </a:endParaRPr>
          </a:p>
        </p:txBody>
      </p:sp>
      <p:sp>
        <p:nvSpPr>
          <p:cNvPr id="99" name="正方形/長方形 98"/>
          <p:cNvSpPr/>
          <p:nvPr/>
        </p:nvSpPr>
        <p:spPr>
          <a:xfrm>
            <a:off x="3625971" y="2363041"/>
            <a:ext cx="1791270" cy="23047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385" dirty="0">
                <a:solidFill>
                  <a:srgbClr val="CC0000"/>
                </a:solidFill>
                <a:latin typeface="HGPｺﾞｼｯｸE" pitchFamily="50" charset="-128"/>
                <a:ea typeface="HGPｺﾞｼｯｸE" pitchFamily="50" charset="-128"/>
              </a:rPr>
              <a:t>コミュニティバスを運行している市町</a:t>
            </a:r>
            <a:endParaRPr lang="en-US" altLang="ja-JP" sz="1385" dirty="0">
              <a:solidFill>
                <a:srgbClr val="CC0000"/>
              </a:solidFill>
              <a:latin typeface="HGPｺﾞｼｯｸE" pitchFamily="50" charset="-128"/>
              <a:ea typeface="HGPｺﾞｼｯｸE" pitchFamily="50" charset="-128"/>
            </a:endParaRPr>
          </a:p>
        </p:txBody>
      </p:sp>
      <p:grpSp>
        <p:nvGrpSpPr>
          <p:cNvPr id="11" name="グループ化 10"/>
          <p:cNvGrpSpPr/>
          <p:nvPr/>
        </p:nvGrpSpPr>
        <p:grpSpPr>
          <a:xfrm>
            <a:off x="124941" y="4873119"/>
            <a:ext cx="2499926" cy="1536972"/>
            <a:chOff x="4592934" y="4908664"/>
            <a:chExt cx="2645407" cy="2058190"/>
          </a:xfrm>
        </p:grpSpPr>
        <p:sp>
          <p:nvSpPr>
            <p:cNvPr id="68" name="角丸四角形 67"/>
            <p:cNvSpPr/>
            <p:nvPr/>
          </p:nvSpPr>
          <p:spPr>
            <a:xfrm>
              <a:off x="4592934" y="4908664"/>
              <a:ext cx="2645407" cy="2058190"/>
            </a:xfrm>
            <a:prstGeom prst="roundRect">
              <a:avLst>
                <a:gd name="adj" fmla="val 8063"/>
              </a:avLst>
            </a:prstGeom>
            <a:solidFill>
              <a:srgbClr val="99FFCC">
                <a:alpha val="4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3231" tIns="299077" rIns="33231" bIns="33231" rtlCol="0" anchor="t"/>
            <a:lstStyle/>
            <a:p>
              <a:pPr>
                <a:lnSpc>
                  <a:spcPts val="1856"/>
                </a:lnSpc>
              </a:pPr>
              <a:endParaRPr lang="en-US" altLang="ja-JP" sz="1385" dirty="0">
                <a:solidFill>
                  <a:srgbClr val="FF6600"/>
                </a:solidFill>
                <a:latin typeface="HGP創英角ｺﾞｼｯｸUB" pitchFamily="50" charset="-128"/>
                <a:ea typeface="HGP創英角ｺﾞｼｯｸUB" pitchFamily="50" charset="-128"/>
              </a:endParaRPr>
            </a:p>
            <a:p>
              <a:pPr>
                <a:lnSpc>
                  <a:spcPts val="1257"/>
                </a:lnSpc>
              </a:pPr>
              <a:r>
                <a:rPr lang="ja-JP" altLang="en-US" sz="1385" dirty="0">
                  <a:solidFill>
                    <a:srgbClr val="FF6600"/>
                  </a:solidFill>
                  <a:latin typeface="HGP創英角ｺﾞｼｯｸUB" pitchFamily="50" charset="-128"/>
                  <a:ea typeface="HGP創英角ｺﾞｼｯｸUB" pitchFamily="50" charset="-128"/>
                </a:rPr>
                <a:t> </a:t>
              </a:r>
              <a:r>
                <a:rPr lang="ja-JP" altLang="en-US" sz="1015" dirty="0">
                  <a:solidFill>
                    <a:prstClr val="black">
                      <a:lumMod val="75000"/>
                      <a:lumOff val="25000"/>
                    </a:prstClr>
                  </a:solidFill>
                  <a:latin typeface="HGPｺﾞｼｯｸE" pitchFamily="50" charset="-128"/>
                  <a:ea typeface="HGPｺﾞｼｯｸE" pitchFamily="50" charset="-128"/>
                </a:rPr>
                <a:t>・コンテンツマネジメントシステム（ＣＭＳ）の提供、（時刻、バス停、運賃、運行日の保守）</a:t>
              </a:r>
              <a:endParaRPr lang="en-US" altLang="ja-JP" sz="923" dirty="0">
                <a:solidFill>
                  <a:prstClr val="black"/>
                </a:solidFill>
                <a:latin typeface="HGPｺﾞｼｯｸE" pitchFamily="50" charset="-128"/>
                <a:ea typeface="HGPｺﾞｼｯｸE" pitchFamily="50" charset="-128"/>
              </a:endParaRPr>
            </a:p>
            <a:p>
              <a:pPr>
                <a:lnSpc>
                  <a:spcPts val="1257"/>
                </a:lnSpc>
              </a:pPr>
              <a:r>
                <a:rPr lang="ja-JP" altLang="en-US" sz="923" dirty="0">
                  <a:solidFill>
                    <a:prstClr val="black"/>
                  </a:solidFill>
                  <a:latin typeface="HGPｺﾞｼｯｸE" pitchFamily="50" charset="-128"/>
                  <a:ea typeface="HGPｺﾞｼｯｸE" pitchFamily="50" charset="-128"/>
                </a:rPr>
                <a:t>「もくいく」は路線バス目的地検索システムであり、株式会社ユニ・トランドが運営しています。</a:t>
              </a:r>
              <a:endParaRPr lang="en-US" altLang="ja-JP" sz="1015" dirty="0">
                <a:solidFill>
                  <a:prstClr val="black">
                    <a:lumMod val="75000"/>
                    <a:lumOff val="25000"/>
                  </a:prstClr>
                </a:solidFill>
                <a:latin typeface="HGPｺﾞｼｯｸE" pitchFamily="50" charset="-128"/>
                <a:ea typeface="HGPｺﾞｼｯｸE" pitchFamily="50" charset="-128"/>
              </a:endParaRPr>
            </a:p>
          </p:txBody>
        </p:sp>
        <p:pic>
          <p:nvPicPr>
            <p:cNvPr id="2050" name="Picture 2" descr="\\ss090036\disk\交通政策室共有フォルダー\28 ２８年度\51 モビリティ・マネジメント\見える化\共通フォーマット最終版\マニュアル等\もくいくバナー.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0050" y="4959933"/>
              <a:ext cx="1028573" cy="357765"/>
            </a:xfrm>
            <a:prstGeom prst="rect">
              <a:avLst/>
            </a:prstGeom>
            <a:noFill/>
            <a:extLst>
              <a:ext uri="{909E8E84-426E-40DD-AFC4-6F175D3DCCD1}">
                <a14:hiddenFill xmlns:a14="http://schemas.microsoft.com/office/drawing/2010/main">
                  <a:solidFill>
                    <a:srgbClr val="FFFFFF"/>
                  </a:solidFill>
                </a14:hiddenFill>
              </a:ext>
            </a:extLst>
          </p:spPr>
        </p:pic>
        <p:sp>
          <p:nvSpPr>
            <p:cNvPr id="69" name="角丸四角形 68"/>
            <p:cNvSpPr/>
            <p:nvPr/>
          </p:nvSpPr>
          <p:spPr>
            <a:xfrm>
              <a:off x="4832179" y="5355328"/>
              <a:ext cx="2071930" cy="288032"/>
            </a:xfrm>
            <a:prstGeom prst="roundRect">
              <a:avLst>
                <a:gd name="adj" fmla="val 5303"/>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33231" tIns="0" rIns="33231" bIns="33231" rtlCol="0" anchor="t"/>
            <a:lstStyle/>
            <a:p>
              <a:pPr>
                <a:lnSpc>
                  <a:spcPts val="1856"/>
                </a:lnSpc>
              </a:pPr>
              <a:r>
                <a:rPr lang="ja-JP" altLang="en-US" sz="1569" dirty="0">
                  <a:solidFill>
                    <a:srgbClr val="FF6600"/>
                  </a:solidFill>
                  <a:latin typeface="HGP創英角ｺﾞｼｯｸUB" pitchFamily="50" charset="-128"/>
                  <a:ea typeface="HGP創英角ｺﾞｼｯｸUB" pitchFamily="50" charset="-128"/>
                </a:rPr>
                <a:t> </a:t>
              </a:r>
              <a:r>
                <a:rPr lang="ja-JP" altLang="en-US" sz="1385" dirty="0">
                  <a:solidFill>
                    <a:srgbClr val="FF6600"/>
                  </a:solidFill>
                  <a:latin typeface="HGP創英角ｺﾞｼｯｸUB" pitchFamily="50" charset="-128"/>
                  <a:ea typeface="HGP創英角ｺﾞｼｯｸUB" pitchFamily="50" charset="-128"/>
                </a:rPr>
                <a:t>株式会社ユニ・トランド</a:t>
              </a:r>
              <a:endParaRPr lang="en-US" altLang="ja-JP" sz="1385" dirty="0">
                <a:solidFill>
                  <a:srgbClr val="FF6600"/>
                </a:solidFill>
                <a:latin typeface="HGP創英角ｺﾞｼｯｸUB" pitchFamily="50" charset="-128"/>
                <a:ea typeface="HGP創英角ｺﾞｼｯｸUB" pitchFamily="50" charset="-128"/>
              </a:endParaRPr>
            </a:p>
          </p:txBody>
        </p:sp>
      </p:grpSp>
      <p:grpSp>
        <p:nvGrpSpPr>
          <p:cNvPr id="6" name="グループ化 5"/>
          <p:cNvGrpSpPr/>
          <p:nvPr/>
        </p:nvGrpSpPr>
        <p:grpSpPr>
          <a:xfrm>
            <a:off x="6480364" y="1895321"/>
            <a:ext cx="2391135" cy="2100372"/>
            <a:chOff x="4458468" y="1787524"/>
            <a:chExt cx="2391135" cy="2248655"/>
          </a:xfrm>
        </p:grpSpPr>
        <p:sp>
          <p:nvSpPr>
            <p:cNvPr id="22" name="角丸四角形 21"/>
            <p:cNvSpPr/>
            <p:nvPr/>
          </p:nvSpPr>
          <p:spPr>
            <a:xfrm>
              <a:off x="4458468" y="2066519"/>
              <a:ext cx="2391135" cy="1969660"/>
            </a:xfrm>
            <a:prstGeom prst="roundRect">
              <a:avLst>
                <a:gd name="adj" fmla="val 8818"/>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99692" rtlCol="0" anchor="b"/>
            <a:lstStyle/>
            <a:p>
              <a:pPr marL="85970" indent="-85970"/>
              <a:endParaRPr lang="ja-JP" altLang="en-US" sz="1015" dirty="0">
                <a:solidFill>
                  <a:prstClr val="black"/>
                </a:solidFill>
              </a:endParaRPr>
            </a:p>
          </p:txBody>
        </p:sp>
        <p:sp>
          <p:nvSpPr>
            <p:cNvPr id="25" name="角丸四角形 24"/>
            <p:cNvSpPr/>
            <p:nvPr/>
          </p:nvSpPr>
          <p:spPr>
            <a:xfrm>
              <a:off x="5006121" y="1787524"/>
              <a:ext cx="1375450" cy="447800"/>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385" b="1" kern="0" dirty="0">
                  <a:solidFill>
                    <a:prstClr val="white"/>
                  </a:solidFill>
                  <a:latin typeface="HGPｺﾞｼｯｸE" pitchFamily="50" charset="-128"/>
                  <a:ea typeface="HGPｺﾞｼｯｸE" pitchFamily="50" charset="-128"/>
                </a:rPr>
                <a:t>コンテンツ</a:t>
              </a:r>
              <a:endParaRPr lang="en-US" altLang="ja-JP" sz="1385" b="1" kern="0" dirty="0">
                <a:solidFill>
                  <a:prstClr val="white"/>
                </a:solidFill>
                <a:latin typeface="HGPｺﾞｼｯｸE" pitchFamily="50" charset="-128"/>
                <a:ea typeface="HGPｺﾞｼｯｸE" pitchFamily="50" charset="-128"/>
              </a:endParaRPr>
            </a:p>
            <a:p>
              <a:pPr algn="ctr"/>
              <a:r>
                <a:rPr lang="ja-JP" altLang="en-US" sz="1385" b="1" kern="0" dirty="0">
                  <a:solidFill>
                    <a:prstClr val="white"/>
                  </a:solidFill>
                  <a:latin typeface="HGPｺﾞｼｯｸE" pitchFamily="50" charset="-128"/>
                  <a:ea typeface="HGPｺﾞｼｯｸE" pitchFamily="50" charset="-128"/>
                </a:rPr>
                <a:t>プロバイダ各社</a:t>
              </a:r>
            </a:p>
          </p:txBody>
        </p:sp>
        <p:pic>
          <p:nvPicPr>
            <p:cNvPr id="28" name="図 27" descr="NAVITIMEロゴ2.png"/>
            <p:cNvPicPr>
              <a:picLocks noChangeAspect="1"/>
            </p:cNvPicPr>
            <p:nvPr/>
          </p:nvPicPr>
          <p:blipFill>
            <a:blip r:embed="rId7" cstate="print"/>
            <a:stretch>
              <a:fillRect/>
            </a:stretch>
          </p:blipFill>
          <p:spPr>
            <a:xfrm>
              <a:off x="4516614" y="2969419"/>
              <a:ext cx="1024978" cy="231165"/>
            </a:xfrm>
            <a:prstGeom prst="rect">
              <a:avLst/>
            </a:prstGeom>
          </p:spPr>
        </p:pic>
        <p:pic>
          <p:nvPicPr>
            <p:cNvPr id="29" name="図 28" descr="jorudan1a.jpg"/>
            <p:cNvPicPr>
              <a:picLocks noChangeAspect="1"/>
            </p:cNvPicPr>
            <p:nvPr/>
          </p:nvPicPr>
          <p:blipFill>
            <a:blip r:embed="rId8" cstate="print"/>
            <a:stretch>
              <a:fillRect/>
            </a:stretch>
          </p:blipFill>
          <p:spPr>
            <a:xfrm>
              <a:off x="5614896" y="2535009"/>
              <a:ext cx="1142254" cy="202092"/>
            </a:xfrm>
            <a:prstGeom prst="rect">
              <a:avLst/>
            </a:prstGeom>
          </p:spPr>
        </p:pic>
        <p:pic>
          <p:nvPicPr>
            <p:cNvPr id="32" name="図 31" descr="ekispert.gif"/>
            <p:cNvPicPr>
              <a:picLocks noChangeAspect="1"/>
            </p:cNvPicPr>
            <p:nvPr/>
          </p:nvPicPr>
          <p:blipFill>
            <a:blip r:embed="rId9" cstate="print"/>
            <a:stretch>
              <a:fillRect/>
            </a:stretch>
          </p:blipFill>
          <p:spPr>
            <a:xfrm>
              <a:off x="4572000" y="2502259"/>
              <a:ext cx="969592" cy="189766"/>
            </a:xfrm>
            <a:prstGeom prst="rect">
              <a:avLst/>
            </a:prstGeom>
          </p:spPr>
        </p:pic>
        <p:pic>
          <p:nvPicPr>
            <p:cNvPr id="4" name="図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54035" y="2879267"/>
              <a:ext cx="1077550" cy="346883"/>
            </a:xfrm>
            <a:prstGeom prst="rect">
              <a:avLst/>
            </a:prstGeom>
          </p:spPr>
        </p:pic>
        <p:pic>
          <p:nvPicPr>
            <p:cNvPr id="76" name="Picture 2" descr="\\ss090036\disk\交通政策室共有フォルダー\28 ２８年度\51 モビリティ・マネジメント\見える化\共通フォーマット最終版\マニュアル等\もくいくバナー.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65067" y="3437493"/>
              <a:ext cx="1169291" cy="40671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6397244" y="4398106"/>
            <a:ext cx="2434442" cy="2156924"/>
            <a:chOff x="7323478" y="1833382"/>
            <a:chExt cx="1795649" cy="2335614"/>
          </a:xfrm>
        </p:grpSpPr>
        <p:sp>
          <p:nvSpPr>
            <p:cNvPr id="80" name="角丸四角形 79"/>
            <p:cNvSpPr/>
            <p:nvPr/>
          </p:nvSpPr>
          <p:spPr>
            <a:xfrm>
              <a:off x="7323478" y="2178482"/>
              <a:ext cx="1795649" cy="1990514"/>
            </a:xfrm>
            <a:prstGeom prst="roundRect">
              <a:avLst>
                <a:gd name="adj" fmla="val 8818"/>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99692" rtlCol="0" anchor="b"/>
            <a:lstStyle/>
            <a:p>
              <a:pPr marL="85970" indent="-85970"/>
              <a:endParaRPr lang="ja-JP" altLang="en-US" sz="1015">
                <a:solidFill>
                  <a:prstClr val="black"/>
                </a:solidFill>
              </a:endParaRPr>
            </a:p>
          </p:txBody>
        </p:sp>
        <p:pic>
          <p:nvPicPr>
            <p:cNvPr id="81" name="図 80" descr="sma.jpg"/>
            <p:cNvPicPr>
              <a:picLocks noChangeAspect="1"/>
            </p:cNvPicPr>
            <p:nvPr/>
          </p:nvPicPr>
          <p:blipFill>
            <a:blip r:embed="rId11" cstate="print"/>
            <a:stretch>
              <a:fillRect/>
            </a:stretch>
          </p:blipFill>
          <p:spPr>
            <a:xfrm>
              <a:off x="7588790" y="2222625"/>
              <a:ext cx="1335001" cy="1214514"/>
            </a:xfrm>
            <a:prstGeom prst="rect">
              <a:avLst/>
            </a:prstGeom>
          </p:spPr>
        </p:pic>
        <p:sp>
          <p:nvSpPr>
            <p:cNvPr id="82" name="角丸四角形 81"/>
            <p:cNvSpPr/>
            <p:nvPr/>
          </p:nvSpPr>
          <p:spPr>
            <a:xfrm>
              <a:off x="7397363" y="1833382"/>
              <a:ext cx="1656000" cy="368200"/>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569" b="1" dirty="0">
                  <a:solidFill>
                    <a:prstClr val="white"/>
                  </a:solidFill>
                  <a:latin typeface="HGPｺﾞｼｯｸE" pitchFamily="50" charset="-128"/>
                  <a:ea typeface="HGPｺﾞｼｯｸE" pitchFamily="50" charset="-128"/>
                </a:rPr>
                <a:t>公共交通利用者</a:t>
              </a:r>
            </a:p>
          </p:txBody>
        </p:sp>
        <p:sp>
          <p:nvSpPr>
            <p:cNvPr id="5" name="テキスト ボックス 4"/>
            <p:cNvSpPr txBox="1"/>
            <p:nvPr/>
          </p:nvSpPr>
          <p:spPr>
            <a:xfrm>
              <a:off x="7530160" y="3505280"/>
              <a:ext cx="1472960" cy="530600"/>
            </a:xfrm>
            <a:prstGeom prst="rect">
              <a:avLst/>
            </a:prstGeom>
            <a:noFill/>
          </p:spPr>
          <p:txBody>
            <a:bodyPr wrap="square" rtlCol="0">
              <a:spAutoFit/>
            </a:bodyPr>
            <a:lstStyle/>
            <a:p>
              <a:r>
                <a:rPr lang="ja-JP" altLang="en-US" sz="1292" dirty="0">
                  <a:latin typeface="HGPｺﾞｼｯｸM" panose="020B0600000000000000" pitchFamily="50" charset="-128"/>
                  <a:ea typeface="HGPｺﾞｼｯｸM" panose="020B0600000000000000" pitchFamily="50" charset="-128"/>
                </a:rPr>
                <a:t>スマートフォンなどでバスの運賃、時刻検索が可能に</a:t>
              </a:r>
            </a:p>
          </p:txBody>
        </p:sp>
      </p:grpSp>
      <p:sp>
        <p:nvSpPr>
          <p:cNvPr id="14" name="テキスト ボックス 13"/>
          <p:cNvSpPr txBox="1"/>
          <p:nvPr/>
        </p:nvSpPr>
        <p:spPr>
          <a:xfrm>
            <a:off x="3387023" y="4714852"/>
            <a:ext cx="2269165" cy="458619"/>
          </a:xfrm>
          <a:prstGeom prst="rect">
            <a:avLst/>
          </a:prstGeom>
          <a:noFill/>
        </p:spPr>
        <p:txBody>
          <a:bodyPr wrap="square" lIns="88424" tIns="44212" rIns="88424" bIns="44212" rtlCol="0">
            <a:spAutoFit/>
          </a:bodyPr>
          <a:lstStyle/>
          <a:p>
            <a:r>
              <a:rPr lang="ja-JP" altLang="en-US" sz="1200" dirty="0"/>
              <a:t>ダイヤ改正、運行ルート改正</a:t>
            </a:r>
            <a:endParaRPr lang="en-US" altLang="ja-JP" sz="1200" dirty="0"/>
          </a:p>
          <a:p>
            <a:r>
              <a:rPr lang="ja-JP" altLang="en-US" sz="1200" dirty="0"/>
              <a:t>などに対応してデータ修正提供</a:t>
            </a:r>
          </a:p>
        </p:txBody>
      </p:sp>
      <p:grpSp>
        <p:nvGrpSpPr>
          <p:cNvPr id="100" name="グループ化 152"/>
          <p:cNvGrpSpPr/>
          <p:nvPr/>
        </p:nvGrpSpPr>
        <p:grpSpPr>
          <a:xfrm rot="16200000">
            <a:off x="2759817" y="3643375"/>
            <a:ext cx="365538" cy="432587"/>
            <a:chOff x="3293974" y="5545021"/>
            <a:chExt cx="576064" cy="200067"/>
          </a:xfrm>
          <a:solidFill>
            <a:srgbClr val="00B050"/>
          </a:solidFill>
        </p:grpSpPr>
        <p:sp>
          <p:nvSpPr>
            <p:cNvPr id="104" name="山形 103"/>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05" name="山形 104"/>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sp>
        <p:nvSpPr>
          <p:cNvPr id="106" name="正方形/長方形 105"/>
          <p:cNvSpPr/>
          <p:nvPr/>
        </p:nvSpPr>
        <p:spPr>
          <a:xfrm>
            <a:off x="2230251" y="3008243"/>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015" dirty="0">
                <a:solidFill>
                  <a:srgbClr val="CC0000"/>
                </a:solidFill>
                <a:latin typeface="HGPｺﾞｼｯｸE" pitchFamily="50" charset="-128"/>
                <a:ea typeface="HGPｺﾞｼｯｸE" pitchFamily="50" charset="-128"/>
              </a:rPr>
              <a:t>共通</a:t>
            </a:r>
            <a:endParaRPr lang="en-US" altLang="ja-JP" sz="1015" dirty="0">
              <a:solidFill>
                <a:srgbClr val="CC0000"/>
              </a:solidFill>
              <a:latin typeface="HGPｺﾞｼｯｸE" pitchFamily="50" charset="-128"/>
              <a:ea typeface="HGPｺﾞｼｯｸE" pitchFamily="50" charset="-128"/>
            </a:endParaRPr>
          </a:p>
          <a:p>
            <a:pPr algn="ctr"/>
            <a:r>
              <a:rPr lang="ja-JP" altLang="en-US" sz="1015" dirty="0">
                <a:solidFill>
                  <a:srgbClr val="CC0000"/>
                </a:solidFill>
                <a:latin typeface="HGPｺﾞｼｯｸE" pitchFamily="50" charset="-128"/>
                <a:ea typeface="HGPｺﾞｼｯｸE" pitchFamily="50" charset="-128"/>
              </a:rPr>
              <a:t>フォーマット</a:t>
            </a:r>
            <a:endParaRPr lang="en-US" altLang="ja-JP" sz="1015" dirty="0">
              <a:solidFill>
                <a:srgbClr val="CC0000"/>
              </a:solidFill>
              <a:latin typeface="HGPｺﾞｼｯｸE" pitchFamily="50" charset="-128"/>
              <a:ea typeface="HGPｺﾞｼｯｸE" pitchFamily="50" charset="-128"/>
            </a:endParaRPr>
          </a:p>
          <a:p>
            <a:pPr algn="ctr"/>
            <a:r>
              <a:rPr lang="ja-JP" altLang="en-US" sz="1015" dirty="0">
                <a:solidFill>
                  <a:srgbClr val="CC0000"/>
                </a:solidFill>
                <a:latin typeface="HGPｺﾞｼｯｸE" pitchFamily="50" charset="-128"/>
                <a:ea typeface="HGPｺﾞｼｯｸE" pitchFamily="50" charset="-128"/>
              </a:rPr>
              <a:t>作成</a:t>
            </a:r>
            <a:endParaRPr lang="en-US" altLang="ja-JP" sz="1015" dirty="0">
              <a:solidFill>
                <a:srgbClr val="CC0000"/>
              </a:solidFill>
              <a:latin typeface="HGPｺﾞｼｯｸE" pitchFamily="50" charset="-128"/>
              <a:ea typeface="HGPｺﾞｼｯｸE" pitchFamily="50" charset="-128"/>
            </a:endParaRPr>
          </a:p>
          <a:p>
            <a:pPr algn="ctr"/>
            <a:r>
              <a:rPr lang="ja-JP" altLang="en-US" sz="1015" dirty="0">
                <a:solidFill>
                  <a:srgbClr val="CC0000"/>
                </a:solidFill>
                <a:latin typeface="HGPｺﾞｼｯｸE" pitchFamily="50" charset="-128"/>
                <a:ea typeface="HGPｺﾞｼｯｸE" pitchFamily="50" charset="-128"/>
              </a:rPr>
              <a:t>支援</a:t>
            </a:r>
            <a:endParaRPr lang="en-US" altLang="ja-JP" sz="1015" dirty="0">
              <a:solidFill>
                <a:srgbClr val="CC0000"/>
              </a:solidFill>
              <a:latin typeface="HGPｺﾞｼｯｸE" pitchFamily="50" charset="-128"/>
              <a:ea typeface="HGPｺﾞｼｯｸE" pitchFamily="50" charset="-128"/>
            </a:endParaRPr>
          </a:p>
        </p:txBody>
      </p:sp>
      <p:sp>
        <p:nvSpPr>
          <p:cNvPr id="108" name="テキスト ボックス 107"/>
          <p:cNvSpPr txBox="1"/>
          <p:nvPr/>
        </p:nvSpPr>
        <p:spPr>
          <a:xfrm>
            <a:off x="3387022" y="5270262"/>
            <a:ext cx="2269165" cy="458619"/>
          </a:xfrm>
          <a:prstGeom prst="rect">
            <a:avLst/>
          </a:prstGeom>
          <a:noFill/>
        </p:spPr>
        <p:txBody>
          <a:bodyPr wrap="square" lIns="88424" tIns="44212" rIns="88424" bIns="44212" rtlCol="0">
            <a:spAutoFit/>
          </a:bodyPr>
          <a:lstStyle/>
          <a:p>
            <a:r>
              <a:rPr lang="ja-JP" altLang="en-US" sz="1200" dirty="0"/>
              <a:t>バス停と公共施設等を紐付けし</a:t>
            </a:r>
            <a:endParaRPr lang="en-US" altLang="ja-JP" sz="1200" dirty="0"/>
          </a:p>
          <a:p>
            <a:r>
              <a:rPr lang="ja-JP" altLang="en-US" sz="1200" dirty="0"/>
              <a:t>施設等による検索を可能にする</a:t>
            </a:r>
          </a:p>
        </p:txBody>
      </p:sp>
      <p:sp>
        <p:nvSpPr>
          <p:cNvPr id="109" name="テキスト ボックス 108"/>
          <p:cNvSpPr txBox="1"/>
          <p:nvPr/>
        </p:nvSpPr>
        <p:spPr>
          <a:xfrm>
            <a:off x="3373098" y="5784607"/>
            <a:ext cx="2269165" cy="273953"/>
          </a:xfrm>
          <a:prstGeom prst="rect">
            <a:avLst/>
          </a:prstGeom>
          <a:noFill/>
        </p:spPr>
        <p:txBody>
          <a:bodyPr wrap="square" lIns="88424" tIns="44212" rIns="88424" bIns="44212" rtlCol="0">
            <a:spAutoFit/>
          </a:bodyPr>
          <a:lstStyle/>
          <a:p>
            <a:r>
              <a:rPr lang="ja-JP" altLang="en-US" sz="1200" dirty="0"/>
              <a:t>バスロケーション等への展開</a:t>
            </a:r>
            <a:endParaRPr lang="en-US" altLang="ja-JP" sz="1200" dirty="0"/>
          </a:p>
        </p:txBody>
      </p:sp>
      <p:grpSp>
        <p:nvGrpSpPr>
          <p:cNvPr id="110" name="グループ化 152"/>
          <p:cNvGrpSpPr/>
          <p:nvPr/>
        </p:nvGrpSpPr>
        <p:grpSpPr>
          <a:xfrm rot="16200000">
            <a:off x="2759817" y="5480120"/>
            <a:ext cx="365538" cy="432587"/>
            <a:chOff x="3293974" y="5545021"/>
            <a:chExt cx="576064" cy="200067"/>
          </a:xfrm>
          <a:solidFill>
            <a:srgbClr val="00B050"/>
          </a:solidFill>
        </p:grpSpPr>
        <p:sp>
          <p:nvSpPr>
            <p:cNvPr id="116" name="山形 115"/>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21" name="山形 120"/>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sp>
        <p:nvSpPr>
          <p:cNvPr id="122" name="正方形/長方形 121"/>
          <p:cNvSpPr/>
          <p:nvPr/>
        </p:nvSpPr>
        <p:spPr>
          <a:xfrm>
            <a:off x="2279979" y="4813791"/>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015" dirty="0">
                <a:solidFill>
                  <a:srgbClr val="CC0000"/>
                </a:solidFill>
                <a:latin typeface="HGPｺﾞｼｯｸE" pitchFamily="50" charset="-128"/>
                <a:ea typeface="HGPｺﾞｼｯｸE" pitchFamily="50" charset="-128"/>
              </a:rPr>
              <a:t>共通</a:t>
            </a:r>
            <a:endParaRPr lang="en-US" altLang="ja-JP" sz="1015" dirty="0">
              <a:solidFill>
                <a:srgbClr val="CC0000"/>
              </a:solidFill>
              <a:latin typeface="HGPｺﾞｼｯｸE" pitchFamily="50" charset="-128"/>
              <a:ea typeface="HGPｺﾞｼｯｸE" pitchFamily="50" charset="-128"/>
            </a:endParaRPr>
          </a:p>
          <a:p>
            <a:pPr algn="ctr"/>
            <a:r>
              <a:rPr lang="ja-JP" altLang="en-US" sz="1015" dirty="0">
                <a:solidFill>
                  <a:srgbClr val="CC0000"/>
                </a:solidFill>
                <a:latin typeface="HGPｺﾞｼｯｸE" pitchFamily="50" charset="-128"/>
                <a:ea typeface="HGPｺﾞｼｯｸE" pitchFamily="50" charset="-128"/>
              </a:rPr>
              <a:t>フォーマット</a:t>
            </a:r>
            <a:endParaRPr lang="en-US" altLang="ja-JP" sz="1015" dirty="0">
              <a:solidFill>
                <a:srgbClr val="CC0000"/>
              </a:solidFill>
              <a:latin typeface="HGPｺﾞｼｯｸE" pitchFamily="50" charset="-128"/>
              <a:ea typeface="HGPｺﾞｼｯｸE" pitchFamily="50" charset="-128"/>
            </a:endParaRPr>
          </a:p>
          <a:p>
            <a:pPr algn="ctr"/>
            <a:r>
              <a:rPr lang="ja-JP" altLang="en-US" sz="1015" dirty="0">
                <a:solidFill>
                  <a:srgbClr val="CC0000"/>
                </a:solidFill>
                <a:latin typeface="HGPｺﾞｼｯｸE" pitchFamily="50" charset="-128"/>
                <a:ea typeface="HGPｺﾞｼｯｸE" pitchFamily="50" charset="-128"/>
              </a:rPr>
              <a:t>管理</a:t>
            </a:r>
            <a:endParaRPr lang="en-US" altLang="ja-JP" sz="1015" dirty="0">
              <a:solidFill>
                <a:srgbClr val="CC0000"/>
              </a:solidFill>
              <a:latin typeface="HGPｺﾞｼｯｸE" pitchFamily="50" charset="-128"/>
              <a:ea typeface="HGPｺﾞｼｯｸE" pitchFamily="50" charset="-128"/>
            </a:endParaRPr>
          </a:p>
          <a:p>
            <a:pPr algn="ctr"/>
            <a:r>
              <a:rPr lang="ja-JP" altLang="en-US" sz="1015" dirty="0">
                <a:solidFill>
                  <a:srgbClr val="CC0000"/>
                </a:solidFill>
                <a:latin typeface="HGPｺﾞｼｯｸE" pitchFamily="50" charset="-128"/>
                <a:ea typeface="HGPｺﾞｼｯｸE" pitchFamily="50" charset="-128"/>
              </a:rPr>
              <a:t>支援</a:t>
            </a:r>
            <a:endParaRPr lang="en-US" altLang="ja-JP" sz="1015" dirty="0">
              <a:solidFill>
                <a:srgbClr val="CC0000"/>
              </a:solidFill>
              <a:latin typeface="HGPｺﾞｼｯｸE" pitchFamily="50" charset="-128"/>
              <a:ea typeface="HGPｺﾞｼｯｸE" pitchFamily="50" charset="-128"/>
            </a:endParaRPr>
          </a:p>
        </p:txBody>
      </p:sp>
      <p:sp>
        <p:nvSpPr>
          <p:cNvPr id="123" name="正方形/長方形 122"/>
          <p:cNvSpPr/>
          <p:nvPr/>
        </p:nvSpPr>
        <p:spPr>
          <a:xfrm>
            <a:off x="5448914" y="2362046"/>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015" dirty="0">
                <a:solidFill>
                  <a:srgbClr val="CC0000"/>
                </a:solidFill>
                <a:latin typeface="HGPｺﾞｼｯｸE" pitchFamily="50" charset="-128"/>
                <a:ea typeface="HGPｺﾞｼｯｸE" pitchFamily="50" charset="-128"/>
              </a:rPr>
              <a:t>共通</a:t>
            </a:r>
            <a:endParaRPr lang="en-US" altLang="ja-JP" sz="1015" dirty="0">
              <a:solidFill>
                <a:srgbClr val="CC0000"/>
              </a:solidFill>
              <a:latin typeface="HGPｺﾞｼｯｸE" pitchFamily="50" charset="-128"/>
              <a:ea typeface="HGPｺﾞｼｯｸE" pitchFamily="50" charset="-128"/>
            </a:endParaRPr>
          </a:p>
          <a:p>
            <a:pPr algn="ctr"/>
            <a:r>
              <a:rPr lang="ja-JP" altLang="en-US" sz="1015" dirty="0">
                <a:solidFill>
                  <a:srgbClr val="CC0000"/>
                </a:solidFill>
                <a:latin typeface="HGPｺﾞｼｯｸE" pitchFamily="50" charset="-128"/>
                <a:ea typeface="HGPｺﾞｼｯｸE" pitchFamily="50" charset="-128"/>
              </a:rPr>
              <a:t>フォーマット</a:t>
            </a:r>
            <a:endParaRPr lang="en-US" altLang="ja-JP" sz="1015" dirty="0">
              <a:solidFill>
                <a:srgbClr val="CC0000"/>
              </a:solidFill>
              <a:latin typeface="HGPｺﾞｼｯｸE" pitchFamily="50" charset="-128"/>
              <a:ea typeface="HGPｺﾞｼｯｸE" pitchFamily="50" charset="-128"/>
            </a:endParaRPr>
          </a:p>
          <a:p>
            <a:pPr algn="ctr"/>
            <a:r>
              <a:rPr lang="ja-JP" altLang="en-US" sz="1015" dirty="0">
                <a:solidFill>
                  <a:srgbClr val="CC0000"/>
                </a:solidFill>
                <a:latin typeface="HGPｺﾞｼｯｸE" pitchFamily="50" charset="-128"/>
                <a:ea typeface="HGPｺﾞｼｯｸE" pitchFamily="50" charset="-128"/>
              </a:rPr>
              <a:t>提供</a:t>
            </a:r>
            <a:endParaRPr lang="en-US" altLang="ja-JP" sz="1015" dirty="0">
              <a:solidFill>
                <a:srgbClr val="CC0000"/>
              </a:solidFill>
              <a:latin typeface="HGPｺﾞｼｯｸE" pitchFamily="50" charset="-128"/>
              <a:ea typeface="HGPｺﾞｼｯｸE" pitchFamily="50" charset="-128"/>
            </a:endParaRPr>
          </a:p>
        </p:txBody>
      </p:sp>
      <p:grpSp>
        <p:nvGrpSpPr>
          <p:cNvPr id="124" name="グループ化 152"/>
          <p:cNvGrpSpPr/>
          <p:nvPr/>
        </p:nvGrpSpPr>
        <p:grpSpPr>
          <a:xfrm>
            <a:off x="7347823" y="3997996"/>
            <a:ext cx="396000" cy="378406"/>
            <a:chOff x="3293974" y="5545021"/>
            <a:chExt cx="576064" cy="200067"/>
          </a:xfrm>
          <a:solidFill>
            <a:srgbClr val="00B050"/>
          </a:solidFill>
        </p:grpSpPr>
        <p:sp>
          <p:nvSpPr>
            <p:cNvPr id="125" name="山形 124"/>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26" name="山形 125"/>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sp>
        <p:nvSpPr>
          <p:cNvPr id="127" name="正方形/長方形 126"/>
          <p:cNvSpPr/>
          <p:nvPr/>
        </p:nvSpPr>
        <p:spPr>
          <a:xfrm>
            <a:off x="7675931" y="4018026"/>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200" dirty="0">
                <a:solidFill>
                  <a:srgbClr val="CC0000"/>
                </a:solidFill>
                <a:latin typeface="HGPｺﾞｼｯｸE" pitchFamily="50" charset="-128"/>
                <a:ea typeface="HGPｺﾞｼｯｸE" pitchFamily="50" charset="-128"/>
              </a:rPr>
              <a:t>検索等サービス</a:t>
            </a:r>
            <a:endParaRPr lang="en-US" altLang="ja-JP" sz="1200" dirty="0">
              <a:solidFill>
                <a:srgbClr val="CC0000"/>
              </a:solidFill>
              <a:latin typeface="HGPｺﾞｼｯｸE" pitchFamily="50" charset="-128"/>
              <a:ea typeface="HGPｺﾞｼｯｸE" pitchFamily="50" charset="-128"/>
            </a:endParaRPr>
          </a:p>
          <a:p>
            <a:pPr algn="ctr"/>
            <a:r>
              <a:rPr lang="ja-JP" altLang="en-US" sz="1200" dirty="0">
                <a:solidFill>
                  <a:srgbClr val="CC0000"/>
                </a:solidFill>
                <a:latin typeface="HGPｺﾞｼｯｸE" pitchFamily="50" charset="-128"/>
                <a:ea typeface="HGPｺﾞｼｯｸE" pitchFamily="50" charset="-128"/>
              </a:rPr>
              <a:t>提供</a:t>
            </a:r>
            <a:endParaRPr lang="en-US" altLang="ja-JP" sz="1200" dirty="0">
              <a:solidFill>
                <a:srgbClr val="CC0000"/>
              </a:solidFill>
              <a:latin typeface="HGPｺﾞｼｯｸE" pitchFamily="50" charset="-128"/>
              <a:ea typeface="HGPｺﾞｼｯｸE" pitchFamily="50" charset="-128"/>
            </a:endParaRPr>
          </a:p>
        </p:txBody>
      </p:sp>
      <p:grpSp>
        <p:nvGrpSpPr>
          <p:cNvPr id="128" name="グループ化 152"/>
          <p:cNvGrpSpPr/>
          <p:nvPr/>
        </p:nvGrpSpPr>
        <p:grpSpPr>
          <a:xfrm rot="5400000">
            <a:off x="5943515" y="5491443"/>
            <a:ext cx="365538" cy="409940"/>
            <a:chOff x="3293974" y="5545021"/>
            <a:chExt cx="576064" cy="200067"/>
          </a:xfrm>
          <a:solidFill>
            <a:srgbClr val="00B050"/>
          </a:solidFill>
        </p:grpSpPr>
        <p:sp>
          <p:nvSpPr>
            <p:cNvPr id="129" name="山形 128"/>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30" name="山形 129"/>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sp>
        <p:nvSpPr>
          <p:cNvPr id="131" name="正方形/長方形 130"/>
          <p:cNvSpPr/>
          <p:nvPr/>
        </p:nvSpPr>
        <p:spPr>
          <a:xfrm>
            <a:off x="5430297" y="5080956"/>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200" dirty="0">
                <a:solidFill>
                  <a:srgbClr val="CC0000"/>
                </a:solidFill>
                <a:latin typeface="HGPｺﾞｼｯｸE" pitchFamily="50" charset="-128"/>
                <a:ea typeface="HGPｺﾞｼｯｸE" pitchFamily="50" charset="-128"/>
              </a:rPr>
              <a:t>バス</a:t>
            </a:r>
            <a:endParaRPr lang="en-US" altLang="ja-JP" sz="1200" dirty="0">
              <a:solidFill>
                <a:srgbClr val="CC0000"/>
              </a:solidFill>
              <a:latin typeface="HGPｺﾞｼｯｸE" pitchFamily="50" charset="-128"/>
              <a:ea typeface="HGPｺﾞｼｯｸE" pitchFamily="50" charset="-128"/>
            </a:endParaRPr>
          </a:p>
          <a:p>
            <a:pPr algn="ctr"/>
            <a:r>
              <a:rPr lang="ja-JP" altLang="en-US" sz="1200" dirty="0">
                <a:solidFill>
                  <a:srgbClr val="CC0000"/>
                </a:solidFill>
                <a:latin typeface="HGPｺﾞｼｯｸE" pitchFamily="50" charset="-128"/>
                <a:ea typeface="HGPｺﾞｼｯｸE" pitchFamily="50" charset="-128"/>
              </a:rPr>
              <a:t>利用増</a:t>
            </a:r>
            <a:endParaRPr lang="en-US" altLang="ja-JP" sz="1200" dirty="0">
              <a:solidFill>
                <a:srgbClr val="CC0000"/>
              </a:solidFill>
              <a:latin typeface="HGPｺﾞｼｯｸE" pitchFamily="50" charset="-128"/>
              <a:ea typeface="HGPｺﾞｼｯｸE" pitchFamily="50" charset="-128"/>
            </a:endParaRPr>
          </a:p>
        </p:txBody>
      </p:sp>
      <p:sp>
        <p:nvSpPr>
          <p:cNvPr id="16" name="テキスト ボックス 15"/>
          <p:cNvSpPr txBox="1"/>
          <p:nvPr/>
        </p:nvSpPr>
        <p:spPr>
          <a:xfrm>
            <a:off x="193031" y="3436487"/>
            <a:ext cx="2273981" cy="1990385"/>
          </a:xfrm>
          <a:prstGeom prst="rect">
            <a:avLst/>
          </a:prstGeom>
          <a:noFill/>
        </p:spPr>
        <p:txBody>
          <a:bodyPr wrap="square" lIns="88424" tIns="44212" rIns="88424" bIns="44212" rtlCol="0">
            <a:spAutoFit/>
          </a:bodyPr>
          <a:lstStyle/>
          <a:p>
            <a:pPr>
              <a:lnSpc>
                <a:spcPts val="1257"/>
              </a:lnSpc>
            </a:pPr>
            <a:r>
              <a:rPr lang="ja-JP" altLang="en-US" sz="923" dirty="0">
                <a:solidFill>
                  <a:prstClr val="black">
                    <a:lumMod val="75000"/>
                    <a:lumOff val="25000"/>
                  </a:prstClr>
                </a:solidFill>
                <a:latin typeface="HGPｺﾞｼｯｸE" pitchFamily="50" charset="-128"/>
                <a:ea typeface="HGPｺﾞｼｯｸE" pitchFamily="50" charset="-128"/>
              </a:rPr>
              <a:t>・停留所、路線マスタの整備　　</a:t>
            </a:r>
            <a:endParaRPr lang="en-US" altLang="ja-JP" sz="923" dirty="0">
              <a:solidFill>
                <a:prstClr val="black">
                  <a:lumMod val="75000"/>
                  <a:lumOff val="25000"/>
                </a:prstClr>
              </a:solidFill>
              <a:latin typeface="HGPｺﾞｼｯｸE" pitchFamily="50" charset="-128"/>
              <a:ea typeface="HGPｺﾞｼｯｸE" pitchFamily="50" charset="-128"/>
            </a:endParaRPr>
          </a:p>
          <a:p>
            <a:pPr>
              <a:lnSpc>
                <a:spcPts val="1257"/>
              </a:lnSpc>
            </a:pPr>
            <a:r>
              <a:rPr lang="ja-JP" altLang="en-US" sz="923" dirty="0">
                <a:solidFill>
                  <a:prstClr val="black">
                    <a:lumMod val="75000"/>
                    <a:lumOff val="25000"/>
                  </a:prstClr>
                </a:solidFill>
                <a:latin typeface="HGPｺﾞｼｯｸE" pitchFamily="50" charset="-128"/>
                <a:ea typeface="HGPｺﾞｼｯｸE" pitchFamily="50" charset="-128"/>
              </a:rPr>
              <a:t>・停留所位置の調査　　・路線図の作成</a:t>
            </a:r>
            <a:endParaRPr lang="en-US" altLang="ja-JP" sz="923" dirty="0">
              <a:solidFill>
                <a:prstClr val="black">
                  <a:lumMod val="75000"/>
                  <a:lumOff val="25000"/>
                </a:prstClr>
              </a:solidFill>
              <a:latin typeface="HGPｺﾞｼｯｸE" pitchFamily="50" charset="-128"/>
              <a:ea typeface="HGPｺﾞｼｯｸE" pitchFamily="50" charset="-128"/>
            </a:endParaRPr>
          </a:p>
          <a:p>
            <a:pPr>
              <a:lnSpc>
                <a:spcPts val="1257"/>
              </a:lnSpc>
            </a:pPr>
            <a:r>
              <a:rPr lang="ja-JP" altLang="en-US" sz="923" dirty="0">
                <a:solidFill>
                  <a:prstClr val="black">
                    <a:lumMod val="75000"/>
                    <a:lumOff val="25000"/>
                  </a:prstClr>
                </a:solidFill>
                <a:latin typeface="HGPｺﾞｼｯｸE" pitchFamily="50" charset="-128"/>
                <a:ea typeface="HGPｺﾞｼｯｸE" pitchFamily="50" charset="-128"/>
              </a:rPr>
              <a:t>・コンテンツプロバイダへのデータ受け渡し（軌道に乗るまで）</a:t>
            </a:r>
            <a:endParaRPr lang="en-US" altLang="ja-JP" sz="923" dirty="0">
              <a:solidFill>
                <a:prstClr val="black">
                  <a:lumMod val="75000"/>
                  <a:lumOff val="25000"/>
                </a:prstClr>
              </a:solidFill>
              <a:latin typeface="HGPｺﾞｼｯｸE" pitchFamily="50" charset="-128"/>
              <a:ea typeface="HGPｺﾞｼｯｸE" pitchFamily="50" charset="-128"/>
            </a:endParaRPr>
          </a:p>
          <a:p>
            <a:pPr>
              <a:lnSpc>
                <a:spcPts val="1257"/>
              </a:lnSpc>
            </a:pPr>
            <a:r>
              <a:rPr lang="ja-JP" altLang="en-US" sz="923">
                <a:solidFill>
                  <a:prstClr val="black">
                    <a:lumMod val="75000"/>
                    <a:lumOff val="25000"/>
                  </a:prstClr>
                </a:solidFill>
                <a:latin typeface="HGPｺﾞｼｯｸE" pitchFamily="50" charset="-128"/>
                <a:ea typeface="HGPｺﾞｼｯｸE" pitchFamily="50" charset="-128"/>
              </a:rPr>
              <a:t>・</a:t>
            </a:r>
            <a:r>
              <a:rPr lang="ja-JP" altLang="en-US" sz="923" dirty="0">
                <a:solidFill>
                  <a:prstClr val="black">
                    <a:lumMod val="75000"/>
                    <a:lumOff val="25000"/>
                  </a:prstClr>
                </a:solidFill>
                <a:latin typeface="HGPｺﾞｼｯｸE" pitchFamily="50" charset="-128"/>
                <a:ea typeface="HGPｺﾞｼｯｸE" pitchFamily="50" charset="-128"/>
              </a:rPr>
              <a:t>ダイヤ改正や季節ダイヤのフォロー</a:t>
            </a:r>
            <a:endParaRPr lang="en-US" altLang="ja-JP" sz="923" dirty="0">
              <a:solidFill>
                <a:prstClr val="black">
                  <a:lumMod val="75000"/>
                  <a:lumOff val="25000"/>
                </a:prstClr>
              </a:solidFill>
              <a:latin typeface="HGPｺﾞｼｯｸE" pitchFamily="50" charset="-128"/>
              <a:ea typeface="HGPｺﾞｼｯｸE" pitchFamily="50" charset="-128"/>
            </a:endParaRPr>
          </a:p>
          <a:p>
            <a:pPr indent="85970"/>
            <a:r>
              <a:rPr lang="ja-JP" altLang="en-US" sz="923" dirty="0">
                <a:solidFill>
                  <a:prstClr val="black"/>
                </a:solidFill>
                <a:latin typeface="ＭＳ Ｐゴシック" pitchFamily="50" charset="-128"/>
              </a:rPr>
              <a:t>利用者・交通事業者・行政の橋渡しなど、公共交通に関するボランティア活動を行う任意団体です。</a:t>
            </a:r>
            <a:endParaRPr lang="en-US" altLang="ja-JP" sz="923" dirty="0">
              <a:solidFill>
                <a:prstClr val="black"/>
              </a:solidFill>
              <a:latin typeface="HGPｺﾞｼｯｸE" pitchFamily="50" charset="-128"/>
              <a:ea typeface="HGPｺﾞｼｯｸE" pitchFamily="50" charset="-128"/>
            </a:endParaRPr>
          </a:p>
          <a:p>
            <a:pPr marL="85970" indent="-85970">
              <a:spcBef>
                <a:spcPts val="581"/>
              </a:spcBef>
            </a:pPr>
            <a:endParaRPr lang="en-US" altLang="ja-JP" sz="923" dirty="0">
              <a:solidFill>
                <a:prstClr val="black"/>
              </a:solidFill>
              <a:latin typeface="HGPｺﾞｼｯｸE" pitchFamily="50" charset="-128"/>
              <a:ea typeface="HGPｺﾞｼｯｸE" pitchFamily="50" charset="-128"/>
            </a:endParaRPr>
          </a:p>
          <a:p>
            <a:pPr>
              <a:lnSpc>
                <a:spcPts val="1257"/>
              </a:lnSpc>
            </a:pPr>
            <a:endParaRPr lang="en-US" altLang="ja-JP" sz="923" dirty="0">
              <a:solidFill>
                <a:prstClr val="black">
                  <a:lumMod val="75000"/>
                  <a:lumOff val="25000"/>
                </a:prstClr>
              </a:solidFill>
              <a:latin typeface="HGPｺﾞｼｯｸE" pitchFamily="50" charset="-128"/>
              <a:ea typeface="HGPｺﾞｼｯｸE" pitchFamily="50" charset="-128"/>
            </a:endParaRPr>
          </a:p>
          <a:p>
            <a:endParaRPr lang="ja-JP" altLang="en-US" sz="1662" dirty="0"/>
          </a:p>
        </p:txBody>
      </p:sp>
    </p:spTree>
    <p:extLst>
      <p:ext uri="{BB962C8B-B14F-4D97-AF65-F5344CB8AC3E}">
        <p14:creationId xmlns:p14="http://schemas.microsoft.com/office/powerpoint/2010/main" val="3120324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角丸四角形 47"/>
          <p:cNvSpPr/>
          <p:nvPr/>
        </p:nvSpPr>
        <p:spPr>
          <a:xfrm>
            <a:off x="462147" y="4557786"/>
            <a:ext cx="2527239" cy="1957314"/>
          </a:xfrm>
          <a:prstGeom prst="roundRect">
            <a:avLst>
              <a:gd name="adj" fmla="val 7086"/>
            </a:avLst>
          </a:prstGeom>
          <a:solidFill>
            <a:srgbClr val="99FFCC">
              <a:alpha val="4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4813" tIns="69625" rIns="34813" bIns="34813" rtlCol="0" anchor="t"/>
          <a:lstStyle/>
          <a:p>
            <a:pPr algn="ctr">
              <a:lnSpc>
                <a:spcPts val="1856"/>
              </a:lnSpc>
            </a:pPr>
            <a:endParaRPr lang="en-US" altLang="ja-JP" sz="1200"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23" dirty="0">
              <a:solidFill>
                <a:prstClr val="black">
                  <a:lumMod val="75000"/>
                  <a:lumOff val="25000"/>
                </a:prstClr>
              </a:solidFill>
              <a:latin typeface="HGPｺﾞｼｯｸE" pitchFamily="50" charset="-128"/>
              <a:ea typeface="HGPｺﾞｼｯｸE" pitchFamily="50" charset="-128"/>
            </a:endParaRPr>
          </a:p>
        </p:txBody>
      </p:sp>
      <p:pic>
        <p:nvPicPr>
          <p:cNvPr id="13" name="図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3077" y="4745075"/>
            <a:ext cx="684000" cy="615306"/>
          </a:xfrm>
          <a:prstGeom prst="rect">
            <a:avLst/>
          </a:prstGeom>
        </p:spPr>
      </p:pic>
      <p:sp>
        <p:nvSpPr>
          <p:cNvPr id="2" name="テキスト ボックス 1"/>
          <p:cNvSpPr txBox="1"/>
          <p:nvPr/>
        </p:nvSpPr>
        <p:spPr>
          <a:xfrm>
            <a:off x="0" y="263769"/>
            <a:ext cx="9144000" cy="440005"/>
          </a:xfrm>
          <a:prstGeom prst="rect">
            <a:avLst/>
          </a:prstGeom>
          <a:solidFill>
            <a:schemeClr val="accent1"/>
          </a:solidFill>
        </p:spPr>
        <p:txBody>
          <a:bodyPr wrap="square" lIns="88424" tIns="44212" rIns="88424" bIns="44212" rtlCol="0" anchor="ctr" anchorCtr="0">
            <a:noAutofit/>
          </a:bodyPr>
          <a:lstStyle/>
          <a:p>
            <a:r>
              <a:rPr lang="ja-JP" altLang="en-US" sz="1939" b="1" dirty="0">
                <a:solidFill>
                  <a:prstClr val="white"/>
                </a:solidFill>
                <a:ea typeface="ＤＦ特太ゴシック体" pitchFamily="1" charset="-128"/>
              </a:rPr>
              <a:t>　　　　「三重県内の公共交通ネットワーク見える化」プロジェクト②</a:t>
            </a:r>
          </a:p>
        </p:txBody>
      </p:sp>
      <p:sp>
        <p:nvSpPr>
          <p:cNvPr id="3" name="正方形/長方形 2"/>
          <p:cNvSpPr/>
          <p:nvPr/>
        </p:nvSpPr>
        <p:spPr>
          <a:xfrm>
            <a:off x="108000" y="760777"/>
            <a:ext cx="8928000" cy="13522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8424" tIns="45257" rIns="88424" bIns="44212" rtlCol="0" anchor="t" anchorCtr="0"/>
          <a:lstStyle/>
          <a:p>
            <a:pPr indent="85970">
              <a:lnSpc>
                <a:spcPts val="1939"/>
              </a:lnSpc>
              <a:spcBef>
                <a:spcPts val="194"/>
              </a:spcBef>
              <a:tabLst>
                <a:tab pos="382948" algn="l"/>
              </a:tabLst>
            </a:pPr>
            <a:r>
              <a:rPr lang="ja-JP" altLang="en-US" sz="1662" b="1" dirty="0">
                <a:solidFill>
                  <a:prstClr val="black"/>
                </a:solidFill>
                <a:latin typeface="HGPｺﾞｼｯｸM" panose="020B0600000000000000" pitchFamily="50" charset="-128"/>
                <a:ea typeface="HGPｺﾞｼｯｸM" panose="020B0600000000000000" pitchFamily="50" charset="-128"/>
              </a:rPr>
              <a:t>平成</a:t>
            </a:r>
            <a:r>
              <a:rPr lang="en-US" altLang="ja-JP" sz="1662" b="1" dirty="0">
                <a:solidFill>
                  <a:prstClr val="black"/>
                </a:solidFill>
                <a:latin typeface="HGPｺﾞｼｯｸM" panose="020B0600000000000000" pitchFamily="50" charset="-128"/>
                <a:ea typeface="HGPｺﾞｼｯｸM" panose="020B0600000000000000" pitchFamily="50" charset="-128"/>
              </a:rPr>
              <a:t>31</a:t>
            </a:r>
            <a:r>
              <a:rPr lang="ja-JP" altLang="en-US" sz="1662" b="1" dirty="0">
                <a:solidFill>
                  <a:prstClr val="black"/>
                </a:solidFill>
                <a:latin typeface="HGPｺﾞｼｯｸM" panose="020B0600000000000000" pitchFamily="50" charset="-128"/>
                <a:ea typeface="HGPｺﾞｼｯｸM" panose="020B0600000000000000" pitchFamily="50" charset="-128"/>
              </a:rPr>
              <a:t>年度から、公共交通利用促進ネットワークに協力をいただき、インバウンド対応に必須である「</a:t>
            </a:r>
            <a:r>
              <a:rPr lang="en-US" altLang="ja-JP" sz="1662" b="1" dirty="0">
                <a:solidFill>
                  <a:prstClr val="black"/>
                </a:solidFill>
                <a:latin typeface="HGPｺﾞｼｯｸM" panose="020B0600000000000000" pitchFamily="50" charset="-128"/>
                <a:ea typeface="HGPｺﾞｼｯｸM" panose="020B0600000000000000" pitchFamily="50" charset="-128"/>
              </a:rPr>
              <a:t>Google</a:t>
            </a:r>
            <a:r>
              <a:rPr lang="ja-JP" altLang="en-US" sz="1662" b="1" dirty="0">
                <a:solidFill>
                  <a:prstClr val="black"/>
                </a:solidFill>
                <a:latin typeface="HGPｺﾞｼｯｸM" panose="020B0600000000000000" pitchFamily="50" charset="-128"/>
                <a:ea typeface="HGPｺﾞｼｯｸM" panose="020B0600000000000000" pitchFamily="50" charset="-128"/>
              </a:rPr>
              <a:t>」や、日本人に身近な「</a:t>
            </a:r>
            <a:r>
              <a:rPr lang="en-US" altLang="ja-JP" sz="1662" b="1" dirty="0">
                <a:solidFill>
                  <a:prstClr val="black"/>
                </a:solidFill>
                <a:latin typeface="HGPｺﾞｼｯｸM" panose="020B0600000000000000" pitchFamily="50" charset="-128"/>
                <a:ea typeface="HGPｺﾞｼｯｸM" panose="020B0600000000000000" pitchFamily="50" charset="-128"/>
              </a:rPr>
              <a:t>Yahoo</a:t>
            </a:r>
            <a:r>
              <a:rPr lang="ja-JP" altLang="en-US" sz="1662" b="1" dirty="0">
                <a:solidFill>
                  <a:prstClr val="black"/>
                </a:solidFill>
                <a:latin typeface="HGPｺﾞｼｯｸM" panose="020B0600000000000000" pitchFamily="50" charset="-128"/>
                <a:ea typeface="HGPｺﾞｼｯｸM" panose="020B0600000000000000" pitchFamily="50" charset="-128"/>
              </a:rPr>
              <a:t>」での路線検索に対応するため、「</a:t>
            </a:r>
            <a:r>
              <a:rPr lang="en-US" altLang="ja-JP" sz="1662" b="1" dirty="0">
                <a:solidFill>
                  <a:prstClr val="black"/>
                </a:solidFill>
                <a:latin typeface="HGPｺﾞｼｯｸM" panose="020B0600000000000000" pitchFamily="50" charset="-128"/>
                <a:ea typeface="HGPｺﾞｼｯｸM" panose="020B0600000000000000" pitchFamily="50" charset="-128"/>
              </a:rPr>
              <a:t>GTFS-JP</a:t>
            </a:r>
            <a:r>
              <a:rPr lang="ja-JP" altLang="en-US" sz="1662" b="1" dirty="0">
                <a:solidFill>
                  <a:prstClr val="black"/>
                </a:solidFill>
                <a:latin typeface="HGPｺﾞｼｯｸM" panose="020B0600000000000000" pitchFamily="50" charset="-128"/>
                <a:ea typeface="HGPｺﾞｼｯｸM" panose="020B0600000000000000" pitchFamily="50" charset="-128"/>
              </a:rPr>
              <a:t>」と呼ばれる新たな形式のデータ作成に取り組みたいと考えています。</a:t>
            </a:r>
            <a:endParaRPr lang="en-US" altLang="ja-JP" sz="1662" b="1" dirty="0">
              <a:solidFill>
                <a:prstClr val="black"/>
              </a:solidFill>
              <a:latin typeface="HGPｺﾞｼｯｸM" panose="020B0600000000000000" pitchFamily="50" charset="-128"/>
              <a:ea typeface="HGPｺﾞｼｯｸM" panose="020B0600000000000000" pitchFamily="50" charset="-128"/>
            </a:endParaRPr>
          </a:p>
          <a:p>
            <a:pPr indent="85970">
              <a:lnSpc>
                <a:spcPts val="1939"/>
              </a:lnSpc>
              <a:spcBef>
                <a:spcPts val="194"/>
              </a:spcBef>
              <a:tabLst>
                <a:tab pos="382948" algn="l"/>
              </a:tabLst>
            </a:pPr>
            <a:r>
              <a:rPr lang="ja-JP" altLang="en-US" sz="1662" b="1" dirty="0">
                <a:solidFill>
                  <a:prstClr val="black"/>
                </a:solidFill>
                <a:latin typeface="HGPｺﾞｼｯｸM" panose="020B0600000000000000" pitchFamily="50" charset="-128"/>
                <a:ea typeface="HGPｺﾞｼｯｸM" panose="020B0600000000000000" pitchFamily="50" charset="-128"/>
              </a:rPr>
              <a:t>この事業は、専門的知識を必要とする複雑な作業となるため、実施を希望する事業者には一定の負担をお願いしたいと考えています。</a:t>
            </a:r>
            <a:endParaRPr lang="en-US" altLang="ja-JP" sz="1662" dirty="0">
              <a:solidFill>
                <a:prstClr val="black"/>
              </a:solidFill>
            </a:endParaRPr>
          </a:p>
        </p:txBody>
      </p:sp>
      <p:sp>
        <p:nvSpPr>
          <p:cNvPr id="38" name="角丸四角形 37"/>
          <p:cNvSpPr/>
          <p:nvPr/>
        </p:nvSpPr>
        <p:spPr>
          <a:xfrm>
            <a:off x="0" y="3436486"/>
            <a:ext cx="2516669" cy="323658"/>
          </a:xfrm>
          <a:prstGeom prst="roundRect">
            <a:avLst>
              <a:gd name="adj" fmla="val 5303"/>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33231" tIns="0" rIns="33231" bIns="33231" rtlCol="0" anchor="t"/>
          <a:lstStyle/>
          <a:p>
            <a:pPr>
              <a:lnSpc>
                <a:spcPts val="1856"/>
              </a:lnSpc>
            </a:pPr>
            <a:endParaRPr lang="en-US" altLang="ja-JP" sz="1385" dirty="0">
              <a:solidFill>
                <a:srgbClr val="FF6600"/>
              </a:solidFill>
              <a:latin typeface="HGP創英角ｺﾞｼｯｸUB" pitchFamily="50" charset="-128"/>
              <a:ea typeface="HGP創英角ｺﾞｼｯｸUB" pitchFamily="50" charset="-128"/>
            </a:endParaRPr>
          </a:p>
        </p:txBody>
      </p:sp>
      <p:sp>
        <p:nvSpPr>
          <p:cNvPr id="49" name="角丸四角形 48"/>
          <p:cNvSpPr/>
          <p:nvPr/>
        </p:nvSpPr>
        <p:spPr>
          <a:xfrm>
            <a:off x="594803" y="4322122"/>
            <a:ext cx="2242274" cy="357160"/>
          </a:xfrm>
          <a:prstGeom prst="roundRect">
            <a:avLst>
              <a:gd name="adj" fmla="val 2328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77" b="1" dirty="0">
                <a:solidFill>
                  <a:prstClr val="white"/>
                </a:solidFill>
                <a:latin typeface="HGPｺﾞｼｯｸE" pitchFamily="50" charset="-128"/>
                <a:ea typeface="HGPｺﾞｼｯｸE" pitchFamily="50" charset="-128"/>
              </a:rPr>
              <a:t>市町（公共交通会議等</a:t>
            </a:r>
            <a:r>
              <a:rPr lang="ja-JP" altLang="en-US" sz="1662" b="1" dirty="0">
                <a:solidFill>
                  <a:prstClr val="white"/>
                </a:solidFill>
                <a:latin typeface="HGPｺﾞｼｯｸE" pitchFamily="50" charset="-128"/>
                <a:ea typeface="HGPｺﾞｼｯｸE" pitchFamily="50" charset="-128"/>
              </a:rPr>
              <a:t>）</a:t>
            </a:r>
            <a:endParaRPr lang="en-US" altLang="ja-JP" sz="1662" b="1" dirty="0">
              <a:solidFill>
                <a:prstClr val="white"/>
              </a:solidFill>
              <a:latin typeface="HGPｺﾞｼｯｸE" pitchFamily="50" charset="-128"/>
              <a:ea typeface="HGPｺﾞｼｯｸE" pitchFamily="50" charset="-128"/>
            </a:endParaRPr>
          </a:p>
        </p:txBody>
      </p:sp>
      <p:grpSp>
        <p:nvGrpSpPr>
          <p:cNvPr id="15" name="グループ化 14"/>
          <p:cNvGrpSpPr/>
          <p:nvPr/>
        </p:nvGrpSpPr>
        <p:grpSpPr>
          <a:xfrm>
            <a:off x="462147" y="2313131"/>
            <a:ext cx="2522789" cy="1226167"/>
            <a:chOff x="-14932" y="1941324"/>
            <a:chExt cx="2453055" cy="1004064"/>
          </a:xfrm>
        </p:grpSpPr>
        <p:sp>
          <p:nvSpPr>
            <p:cNvPr id="93" name="角丸四角形 92"/>
            <p:cNvSpPr/>
            <p:nvPr/>
          </p:nvSpPr>
          <p:spPr>
            <a:xfrm>
              <a:off x="-14932" y="1941324"/>
              <a:ext cx="2453055" cy="1004064"/>
            </a:xfrm>
            <a:prstGeom prst="roundRect">
              <a:avLst>
                <a:gd name="adj" fmla="val 8063"/>
              </a:avLst>
            </a:prstGeom>
            <a:solidFill>
              <a:srgbClr val="99FFCC">
                <a:alpha val="4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3231" tIns="299077" rIns="33231" bIns="33231" rtlCol="0" anchor="t"/>
            <a:lstStyle/>
            <a:p>
              <a:pPr>
                <a:lnSpc>
                  <a:spcPts val="1856"/>
                </a:lnSpc>
              </a:pPr>
              <a:endParaRPr lang="en-US" altLang="ja-JP" sz="1015" dirty="0">
                <a:solidFill>
                  <a:prstClr val="black">
                    <a:lumMod val="75000"/>
                    <a:lumOff val="25000"/>
                  </a:prstClr>
                </a:solidFill>
                <a:latin typeface="HGPｺﾞｼｯｸE" pitchFamily="50" charset="-128"/>
                <a:ea typeface="HGPｺﾞｼｯｸE" pitchFamily="50" charset="-128"/>
              </a:endParaRPr>
            </a:p>
          </p:txBody>
        </p:sp>
        <p:sp>
          <p:nvSpPr>
            <p:cNvPr id="94" name="角丸四角形 93"/>
            <p:cNvSpPr/>
            <p:nvPr/>
          </p:nvSpPr>
          <p:spPr>
            <a:xfrm>
              <a:off x="404047" y="1984082"/>
              <a:ext cx="1499851" cy="523127"/>
            </a:xfrm>
            <a:prstGeom prst="roundRect">
              <a:avLst>
                <a:gd name="adj" fmla="val 5303"/>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33231" tIns="0" rIns="33231" bIns="33231" rtlCol="0" anchor="t"/>
            <a:lstStyle/>
            <a:p>
              <a:pPr algn="ctr">
                <a:lnSpc>
                  <a:spcPts val="1856"/>
                </a:lnSpc>
              </a:pPr>
              <a:r>
                <a:rPr lang="ja-JP" altLang="en-US" sz="1569" dirty="0">
                  <a:solidFill>
                    <a:srgbClr val="FF6600"/>
                  </a:solidFill>
                  <a:latin typeface="HGP創英角ｺﾞｼｯｸUB" pitchFamily="50" charset="-128"/>
                  <a:ea typeface="HGP創英角ｺﾞｼｯｸUB" pitchFamily="50" charset="-128"/>
                </a:rPr>
                <a:t> </a:t>
              </a:r>
              <a:r>
                <a:rPr lang="ja-JP" altLang="en-US" sz="1385" dirty="0">
                  <a:solidFill>
                    <a:prstClr val="black"/>
                  </a:solidFill>
                  <a:latin typeface="HGP創英角ｺﾞｼｯｸUB" pitchFamily="50" charset="-128"/>
                  <a:ea typeface="HGP創英角ｺﾞｼｯｸUB" pitchFamily="50" charset="-128"/>
                </a:rPr>
                <a:t>三重県生活交通</a:t>
              </a:r>
              <a:endParaRPr lang="en-US" altLang="ja-JP" sz="1385" dirty="0">
                <a:solidFill>
                  <a:prstClr val="black"/>
                </a:solidFill>
                <a:latin typeface="HGP創英角ｺﾞｼｯｸUB" pitchFamily="50" charset="-128"/>
                <a:ea typeface="HGP創英角ｺﾞｼｯｸUB" pitchFamily="50" charset="-128"/>
              </a:endParaRPr>
            </a:p>
            <a:p>
              <a:pPr algn="ctr">
                <a:lnSpc>
                  <a:spcPts val="1856"/>
                </a:lnSpc>
              </a:pPr>
              <a:r>
                <a:rPr lang="ja-JP" altLang="en-US" sz="1385" dirty="0">
                  <a:solidFill>
                    <a:prstClr val="black"/>
                  </a:solidFill>
                  <a:latin typeface="HGP創英角ｺﾞｼｯｸUB" pitchFamily="50" charset="-128"/>
                  <a:ea typeface="HGP創英角ｺﾞｼｯｸUB" pitchFamily="50" charset="-128"/>
                </a:rPr>
                <a:t> 確保対策協議会</a:t>
              </a:r>
              <a:endParaRPr lang="en-US" altLang="ja-JP" sz="1385" dirty="0">
                <a:solidFill>
                  <a:prstClr val="black"/>
                </a:solidFill>
                <a:latin typeface="HGP創英角ｺﾞｼｯｸUB" pitchFamily="50" charset="-128"/>
                <a:ea typeface="HGP創英角ｺﾞｼｯｸUB" pitchFamily="50" charset="-128"/>
              </a:endParaRPr>
            </a:p>
          </p:txBody>
        </p:sp>
      </p:grpSp>
      <p:sp>
        <p:nvSpPr>
          <p:cNvPr id="102" name="正方形/長方形 101"/>
          <p:cNvSpPr/>
          <p:nvPr/>
        </p:nvSpPr>
        <p:spPr>
          <a:xfrm>
            <a:off x="2332766" y="2023053"/>
            <a:ext cx="1152648" cy="25649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endParaRPr lang="en-US" altLang="ja-JP" sz="1015" dirty="0">
              <a:solidFill>
                <a:srgbClr val="CC0000"/>
              </a:solidFill>
              <a:latin typeface="HGPｺﾞｼｯｸE" pitchFamily="50" charset="-128"/>
              <a:ea typeface="HGPｺﾞｼｯｸE" pitchFamily="50" charset="-128"/>
            </a:endParaRPr>
          </a:p>
        </p:txBody>
      </p:sp>
      <p:sp>
        <p:nvSpPr>
          <p:cNvPr id="69" name="角丸四角形 68"/>
          <p:cNvSpPr/>
          <p:nvPr/>
        </p:nvSpPr>
        <p:spPr>
          <a:xfrm>
            <a:off x="351029" y="5206675"/>
            <a:ext cx="1957986" cy="215091"/>
          </a:xfrm>
          <a:prstGeom prst="roundRect">
            <a:avLst>
              <a:gd name="adj" fmla="val 5303"/>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33231" tIns="0" rIns="33231" bIns="33231" rtlCol="0" anchor="t"/>
          <a:lstStyle/>
          <a:p>
            <a:pPr>
              <a:lnSpc>
                <a:spcPts val="1856"/>
              </a:lnSpc>
            </a:pPr>
            <a:endParaRPr lang="en-US" altLang="ja-JP" sz="1385" dirty="0">
              <a:solidFill>
                <a:srgbClr val="FF6600"/>
              </a:solidFill>
              <a:latin typeface="HGP創英角ｺﾞｼｯｸUB" pitchFamily="50" charset="-128"/>
              <a:ea typeface="HGP創英角ｺﾞｼｯｸUB" pitchFamily="50" charset="-128"/>
            </a:endParaRPr>
          </a:p>
        </p:txBody>
      </p:sp>
      <p:sp>
        <p:nvSpPr>
          <p:cNvPr id="123" name="正方形/長方形 122"/>
          <p:cNvSpPr/>
          <p:nvPr/>
        </p:nvSpPr>
        <p:spPr>
          <a:xfrm>
            <a:off x="2107302" y="3772160"/>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200" dirty="0">
                <a:solidFill>
                  <a:srgbClr val="CC0000"/>
                </a:solidFill>
                <a:latin typeface="HGPｺﾞｼｯｸE" pitchFamily="50" charset="-128"/>
                <a:ea typeface="HGPｺﾞｼｯｸE" pitchFamily="50" charset="-128"/>
              </a:rPr>
              <a:t>見える化</a:t>
            </a:r>
            <a:endParaRPr lang="en-US" altLang="ja-JP" sz="1200" dirty="0">
              <a:solidFill>
                <a:srgbClr val="CC0000"/>
              </a:solidFill>
              <a:latin typeface="HGPｺﾞｼｯｸE" pitchFamily="50" charset="-128"/>
              <a:ea typeface="HGPｺﾞｼｯｸE" pitchFamily="50" charset="-128"/>
            </a:endParaRPr>
          </a:p>
          <a:p>
            <a:pPr algn="ctr"/>
            <a:r>
              <a:rPr lang="ja-JP" altLang="en-US" sz="1200" dirty="0">
                <a:solidFill>
                  <a:srgbClr val="CC0000"/>
                </a:solidFill>
                <a:latin typeface="HGPｺﾞｼｯｸE" pitchFamily="50" charset="-128"/>
                <a:ea typeface="HGPｺﾞｼｯｸE" pitchFamily="50" charset="-128"/>
              </a:rPr>
              <a:t>事業負担金</a:t>
            </a:r>
            <a:endParaRPr lang="en-US" altLang="ja-JP" sz="1200" dirty="0">
              <a:solidFill>
                <a:srgbClr val="CC0000"/>
              </a:solidFill>
              <a:latin typeface="HGPｺﾞｼｯｸE" pitchFamily="50" charset="-128"/>
              <a:ea typeface="HGPｺﾞｼｯｸE" pitchFamily="50" charset="-128"/>
            </a:endParaRPr>
          </a:p>
        </p:txBody>
      </p:sp>
      <p:sp>
        <p:nvSpPr>
          <p:cNvPr id="127" name="正方形/長方形 126"/>
          <p:cNvSpPr/>
          <p:nvPr/>
        </p:nvSpPr>
        <p:spPr>
          <a:xfrm>
            <a:off x="7719330" y="3333705"/>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endParaRPr lang="en-US" altLang="ja-JP" sz="1200" dirty="0">
              <a:solidFill>
                <a:srgbClr val="CC0000"/>
              </a:solidFill>
              <a:latin typeface="HGPｺﾞｼｯｸE" pitchFamily="50" charset="-128"/>
              <a:ea typeface="HGPｺﾞｼｯｸE" pitchFamily="50" charset="-128"/>
            </a:endParaRPr>
          </a:p>
        </p:txBody>
      </p:sp>
      <p:pic>
        <p:nvPicPr>
          <p:cNvPr id="8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1957810" y="3704269"/>
            <a:ext cx="511419" cy="444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テキスト ボックス 11"/>
          <p:cNvSpPr txBox="1"/>
          <p:nvPr/>
        </p:nvSpPr>
        <p:spPr>
          <a:xfrm>
            <a:off x="462146" y="4797577"/>
            <a:ext cx="2522790" cy="1797928"/>
          </a:xfrm>
          <a:prstGeom prst="rect">
            <a:avLst/>
          </a:prstGeom>
          <a:noFill/>
        </p:spPr>
        <p:txBody>
          <a:bodyPr wrap="square" rtlCol="0">
            <a:spAutoFit/>
          </a:bodyPr>
          <a:lstStyle/>
          <a:p>
            <a:pPr>
              <a:lnSpc>
                <a:spcPts val="1856"/>
              </a:lnSpc>
            </a:pPr>
            <a:r>
              <a:rPr lang="ja-JP" altLang="en-US" sz="1108" dirty="0">
                <a:solidFill>
                  <a:prstClr val="black">
                    <a:lumMod val="75000"/>
                    <a:lumOff val="25000"/>
                  </a:prstClr>
                </a:solidFill>
                <a:latin typeface="HGPｺﾞｼｯｸE" pitchFamily="50" charset="-128"/>
                <a:ea typeface="HGPｺﾞｼｯｸE" pitchFamily="50" charset="-128"/>
              </a:rPr>
              <a:t>・作成した共通フォーマット</a:t>
            </a:r>
            <a:endParaRPr lang="en-US" altLang="ja-JP" sz="1108" dirty="0">
              <a:solidFill>
                <a:prstClr val="black">
                  <a:lumMod val="75000"/>
                  <a:lumOff val="25000"/>
                </a:prstClr>
              </a:solidFill>
              <a:latin typeface="HGPｺﾞｼｯｸE" pitchFamily="50" charset="-128"/>
              <a:ea typeface="HGPｺﾞｼｯｸE" pitchFamily="50" charset="-128"/>
            </a:endParaRPr>
          </a:p>
          <a:p>
            <a:pPr>
              <a:lnSpc>
                <a:spcPts val="1856"/>
              </a:lnSpc>
            </a:pPr>
            <a:r>
              <a:rPr lang="en-US" altLang="ja-JP" sz="1108" dirty="0">
                <a:solidFill>
                  <a:prstClr val="black">
                    <a:lumMod val="75000"/>
                    <a:lumOff val="25000"/>
                  </a:prstClr>
                </a:solidFill>
                <a:latin typeface="HGPｺﾞｼｯｸE" pitchFamily="50" charset="-128"/>
                <a:ea typeface="HGPｺﾞｼｯｸE" pitchFamily="50" charset="-128"/>
              </a:rPr>
              <a:t> </a:t>
            </a:r>
            <a:r>
              <a:rPr lang="ja-JP" altLang="en-US" sz="1108" dirty="0">
                <a:solidFill>
                  <a:prstClr val="black">
                    <a:lumMod val="75000"/>
                    <a:lumOff val="25000"/>
                  </a:prstClr>
                </a:solidFill>
                <a:latin typeface="HGPｺﾞｼｯｸE" pitchFamily="50" charset="-128"/>
                <a:ea typeface="HGPｺﾞｼｯｸE" pitchFamily="50" charset="-128"/>
              </a:rPr>
              <a:t>の保守</a:t>
            </a:r>
            <a:endParaRPr lang="en-US" altLang="ja-JP" sz="831" dirty="0">
              <a:solidFill>
                <a:prstClr val="black">
                  <a:lumMod val="75000"/>
                  <a:lumOff val="25000"/>
                </a:prstClr>
              </a:solidFill>
              <a:latin typeface="HGPｺﾞｼｯｸE" pitchFamily="50" charset="-128"/>
              <a:ea typeface="HGPｺﾞｼｯｸE" pitchFamily="50" charset="-128"/>
            </a:endParaRPr>
          </a:p>
          <a:p>
            <a:pPr>
              <a:lnSpc>
                <a:spcPts val="1856"/>
              </a:lnSpc>
            </a:pPr>
            <a:r>
              <a:rPr lang="ja-JP" altLang="en-US" sz="1108" dirty="0">
                <a:solidFill>
                  <a:prstClr val="black">
                    <a:lumMod val="75000"/>
                    <a:lumOff val="25000"/>
                  </a:prstClr>
                </a:solidFill>
                <a:latin typeface="HGPｺﾞｼｯｸE" pitchFamily="50" charset="-128"/>
                <a:ea typeface="HGPｺﾞｼｯｸE" pitchFamily="50" charset="-128"/>
              </a:rPr>
              <a:t>・管理用</a:t>
            </a:r>
            <a:r>
              <a:rPr lang="en-US" altLang="ja-JP" sz="1108" dirty="0">
                <a:solidFill>
                  <a:prstClr val="black">
                    <a:lumMod val="75000"/>
                    <a:lumOff val="25000"/>
                  </a:prstClr>
                </a:solidFill>
                <a:latin typeface="HGPｺﾞｼｯｸE" pitchFamily="50" charset="-128"/>
                <a:ea typeface="HGPｺﾞｼｯｸE" pitchFamily="50" charset="-128"/>
              </a:rPr>
              <a:t>Google</a:t>
            </a:r>
            <a:r>
              <a:rPr lang="ja-JP" altLang="en-US" sz="1108" dirty="0">
                <a:solidFill>
                  <a:prstClr val="black">
                    <a:lumMod val="75000"/>
                    <a:lumOff val="25000"/>
                  </a:prstClr>
                </a:solidFill>
                <a:latin typeface="HGPｺﾞｼｯｸE" pitchFamily="50" charset="-128"/>
                <a:ea typeface="HGPｺﾞｼｯｸE" pitchFamily="50" charset="-128"/>
              </a:rPr>
              <a:t>アカウントの作成、契約</a:t>
            </a:r>
            <a:endParaRPr lang="en-US" altLang="ja-JP" sz="1108" dirty="0">
              <a:solidFill>
                <a:prstClr val="black">
                  <a:lumMod val="75000"/>
                  <a:lumOff val="25000"/>
                </a:prstClr>
              </a:solidFill>
              <a:latin typeface="HGPｺﾞｼｯｸE" pitchFamily="50" charset="-128"/>
              <a:ea typeface="HGPｺﾞｼｯｸE" pitchFamily="50" charset="-128"/>
            </a:endParaRPr>
          </a:p>
          <a:p>
            <a:pPr>
              <a:lnSpc>
                <a:spcPts val="1856"/>
              </a:lnSpc>
            </a:pPr>
            <a:r>
              <a:rPr lang="ja-JP" altLang="en-US" sz="1108" dirty="0">
                <a:solidFill>
                  <a:prstClr val="black">
                    <a:lumMod val="75000"/>
                    <a:lumOff val="25000"/>
                  </a:prstClr>
                </a:solidFill>
                <a:latin typeface="HGPｺﾞｼｯｸE" pitchFamily="50" charset="-128"/>
                <a:ea typeface="HGPｺﾞｼｯｸE" pitchFamily="50" charset="-128"/>
              </a:rPr>
              <a:t>・ダイヤ改正時等の県・公共交通利用     </a:t>
            </a:r>
            <a:endParaRPr lang="en-US" altLang="ja-JP" sz="1108" dirty="0">
              <a:solidFill>
                <a:prstClr val="black">
                  <a:lumMod val="75000"/>
                  <a:lumOff val="25000"/>
                </a:prstClr>
              </a:solidFill>
              <a:latin typeface="HGPｺﾞｼｯｸE" pitchFamily="50" charset="-128"/>
              <a:ea typeface="HGPｺﾞｼｯｸE" pitchFamily="50" charset="-128"/>
            </a:endParaRPr>
          </a:p>
          <a:p>
            <a:pPr>
              <a:lnSpc>
                <a:spcPts val="1856"/>
              </a:lnSpc>
            </a:pPr>
            <a:r>
              <a:rPr lang="en-US" altLang="ja-JP" sz="1108" dirty="0">
                <a:solidFill>
                  <a:prstClr val="black">
                    <a:lumMod val="75000"/>
                    <a:lumOff val="25000"/>
                  </a:prstClr>
                </a:solidFill>
                <a:latin typeface="HGPｺﾞｼｯｸE" pitchFamily="50" charset="-128"/>
                <a:ea typeface="HGPｺﾞｼｯｸE" pitchFamily="50" charset="-128"/>
              </a:rPr>
              <a:t> </a:t>
            </a:r>
            <a:r>
              <a:rPr lang="ja-JP" altLang="en-US" sz="1108" dirty="0">
                <a:solidFill>
                  <a:prstClr val="black">
                    <a:lumMod val="75000"/>
                    <a:lumOff val="25000"/>
                  </a:prstClr>
                </a:solidFill>
                <a:latin typeface="HGPｺﾞｼｯｸE" pitchFamily="50" charset="-128"/>
                <a:ea typeface="HGPｺﾞｼｯｸE" pitchFamily="50" charset="-128"/>
              </a:rPr>
              <a:t>促進ネットワークへの情報共有</a:t>
            </a:r>
            <a:endParaRPr lang="en-US" altLang="ja-JP" sz="1108" dirty="0">
              <a:solidFill>
                <a:prstClr val="black">
                  <a:lumMod val="75000"/>
                  <a:lumOff val="25000"/>
                </a:prstClr>
              </a:solidFill>
              <a:latin typeface="HGPｺﾞｼｯｸE" pitchFamily="50" charset="-128"/>
              <a:ea typeface="HGPｺﾞｼｯｸE" pitchFamily="50" charset="-128"/>
            </a:endParaRPr>
          </a:p>
          <a:p>
            <a:pPr>
              <a:lnSpc>
                <a:spcPts val="1856"/>
              </a:lnSpc>
            </a:pPr>
            <a:r>
              <a:rPr lang="ja-JP" altLang="en-US" sz="923" dirty="0">
                <a:solidFill>
                  <a:prstClr val="black">
                    <a:lumMod val="75000"/>
                    <a:lumOff val="25000"/>
                  </a:prstClr>
                </a:solidFill>
                <a:latin typeface="HGPｺﾞｼｯｸE" pitchFamily="50" charset="-128"/>
                <a:ea typeface="HGPｺﾞｼｯｸE" pitchFamily="50" charset="-128"/>
              </a:rPr>
              <a:t>〇現在のところ、</a:t>
            </a:r>
            <a:r>
              <a:rPr lang="en-US" altLang="ja-JP" sz="923" dirty="0">
                <a:solidFill>
                  <a:prstClr val="black">
                    <a:lumMod val="75000"/>
                    <a:lumOff val="25000"/>
                  </a:prstClr>
                </a:solidFill>
                <a:latin typeface="HGPｺﾞｼｯｸE" pitchFamily="50" charset="-128"/>
                <a:ea typeface="HGPｺﾞｼｯｸE" pitchFamily="50" charset="-128"/>
              </a:rPr>
              <a:t>5</a:t>
            </a:r>
            <a:r>
              <a:rPr lang="ja-JP" altLang="en-US" sz="923" dirty="0">
                <a:solidFill>
                  <a:prstClr val="black">
                    <a:lumMod val="75000"/>
                    <a:lumOff val="25000"/>
                  </a:prstClr>
                </a:solidFill>
                <a:latin typeface="HGPｺﾞｼｯｸE" pitchFamily="50" charset="-128"/>
                <a:ea typeface="HGPｺﾞｼｯｸE" pitchFamily="50" charset="-128"/>
              </a:rPr>
              <a:t>市町が平成</a:t>
            </a:r>
            <a:r>
              <a:rPr lang="en-US" altLang="ja-JP" sz="923" dirty="0">
                <a:solidFill>
                  <a:prstClr val="black">
                    <a:lumMod val="75000"/>
                    <a:lumOff val="25000"/>
                  </a:prstClr>
                </a:solidFill>
                <a:latin typeface="HGPｺﾞｼｯｸE" pitchFamily="50" charset="-128"/>
                <a:ea typeface="HGPｺﾞｼｯｸE" pitchFamily="50" charset="-128"/>
              </a:rPr>
              <a:t>31</a:t>
            </a:r>
            <a:r>
              <a:rPr lang="ja-JP" altLang="en-US" sz="923" dirty="0">
                <a:solidFill>
                  <a:prstClr val="black">
                    <a:lumMod val="75000"/>
                    <a:lumOff val="25000"/>
                  </a:prstClr>
                </a:solidFill>
                <a:latin typeface="HGPｺﾞｼｯｸE" pitchFamily="50" charset="-128"/>
                <a:ea typeface="HGPｺﾞｼｯｸE" pitchFamily="50" charset="-128"/>
              </a:rPr>
              <a:t>年度から参加</a:t>
            </a:r>
            <a:endParaRPr lang="en-US" altLang="ja-JP" sz="923" dirty="0">
              <a:solidFill>
                <a:prstClr val="black">
                  <a:lumMod val="75000"/>
                  <a:lumOff val="25000"/>
                </a:prstClr>
              </a:solidFill>
              <a:latin typeface="HGPｺﾞｼｯｸE" pitchFamily="50" charset="-128"/>
              <a:ea typeface="HGPｺﾞｼｯｸE" pitchFamily="50" charset="-128"/>
            </a:endParaRPr>
          </a:p>
          <a:p>
            <a:pPr>
              <a:lnSpc>
                <a:spcPts val="1856"/>
              </a:lnSpc>
            </a:pPr>
            <a:r>
              <a:rPr lang="ja-JP" altLang="en-US" sz="923" dirty="0">
                <a:solidFill>
                  <a:prstClr val="black">
                    <a:lumMod val="75000"/>
                    <a:lumOff val="25000"/>
                  </a:prstClr>
                </a:solidFill>
                <a:latin typeface="HGPｺﾞｼｯｸE" pitchFamily="50" charset="-128"/>
                <a:ea typeface="HGPｺﾞｼｯｸE" pitchFamily="50" charset="-128"/>
              </a:rPr>
              <a:t>　意向を示しています　</a:t>
            </a:r>
            <a:endParaRPr lang="en-US" altLang="ja-JP" sz="923" dirty="0">
              <a:solidFill>
                <a:prstClr val="black">
                  <a:lumMod val="75000"/>
                  <a:lumOff val="25000"/>
                </a:prstClr>
              </a:solidFill>
              <a:latin typeface="HGPｺﾞｼｯｸE" pitchFamily="50" charset="-128"/>
              <a:ea typeface="HGPｺﾞｼｯｸE" pitchFamily="50" charset="-128"/>
            </a:endParaRPr>
          </a:p>
        </p:txBody>
      </p:sp>
      <p:sp>
        <p:nvSpPr>
          <p:cNvPr id="92" name="正方形/長方形 91"/>
          <p:cNvSpPr/>
          <p:nvPr/>
        </p:nvSpPr>
        <p:spPr>
          <a:xfrm>
            <a:off x="3242621" y="2053686"/>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endParaRPr lang="en-US" altLang="ja-JP" sz="1200" dirty="0">
              <a:solidFill>
                <a:srgbClr val="CC0000"/>
              </a:solidFill>
              <a:latin typeface="HGPｺﾞｼｯｸE" pitchFamily="50" charset="-128"/>
              <a:ea typeface="HGPｺﾞｼｯｸE" pitchFamily="50" charset="-128"/>
            </a:endParaRPr>
          </a:p>
        </p:txBody>
      </p:sp>
      <p:grpSp>
        <p:nvGrpSpPr>
          <p:cNvPr id="101" name="グループ化 152"/>
          <p:cNvGrpSpPr/>
          <p:nvPr/>
        </p:nvGrpSpPr>
        <p:grpSpPr>
          <a:xfrm>
            <a:off x="650480" y="3725621"/>
            <a:ext cx="396000" cy="378406"/>
            <a:chOff x="3293974" y="5545021"/>
            <a:chExt cx="576064" cy="200067"/>
          </a:xfrm>
          <a:solidFill>
            <a:srgbClr val="00B050"/>
          </a:solidFill>
        </p:grpSpPr>
        <p:sp>
          <p:nvSpPr>
            <p:cNvPr id="103" name="山形 102"/>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11" name="山形 110"/>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sp>
        <p:nvSpPr>
          <p:cNvPr id="112" name="正方形/長方形 111"/>
          <p:cNvSpPr/>
          <p:nvPr/>
        </p:nvSpPr>
        <p:spPr>
          <a:xfrm>
            <a:off x="788848" y="3680122"/>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ja-JP" sz="1200" dirty="0">
                <a:solidFill>
                  <a:srgbClr val="CC0000"/>
                </a:solidFill>
                <a:latin typeface="HGPｺﾞｼｯｸE" pitchFamily="50" charset="-128"/>
                <a:ea typeface="HGPｺﾞｼｯｸE" pitchFamily="50" charset="-128"/>
              </a:rPr>
              <a:t>GTFS-JP</a:t>
            </a:r>
            <a:r>
              <a:rPr lang="ja-JP" altLang="en-US" sz="1200" dirty="0">
                <a:solidFill>
                  <a:srgbClr val="CC0000"/>
                </a:solidFill>
                <a:latin typeface="HGPｺﾞｼｯｸE" pitchFamily="50" charset="-128"/>
                <a:ea typeface="HGPｺﾞｼｯｸE" pitchFamily="50" charset="-128"/>
              </a:rPr>
              <a:t>対応</a:t>
            </a:r>
            <a:endParaRPr lang="en-US" altLang="ja-JP" sz="1200" dirty="0">
              <a:solidFill>
                <a:srgbClr val="CC0000"/>
              </a:solidFill>
              <a:latin typeface="HGPｺﾞｼｯｸE" pitchFamily="50" charset="-128"/>
              <a:ea typeface="HGPｺﾞｼｯｸE" pitchFamily="50" charset="-128"/>
            </a:endParaRPr>
          </a:p>
          <a:p>
            <a:pPr algn="ctr"/>
            <a:r>
              <a:rPr lang="ja-JP" altLang="en-US" sz="1200" dirty="0">
                <a:solidFill>
                  <a:srgbClr val="CC0000"/>
                </a:solidFill>
                <a:latin typeface="HGPｺﾞｼｯｸE" pitchFamily="50" charset="-128"/>
                <a:ea typeface="HGPｺﾞｼｯｸE" pitchFamily="50" charset="-128"/>
              </a:rPr>
              <a:t>意向調査</a:t>
            </a:r>
            <a:endParaRPr lang="en-US" altLang="ja-JP" sz="1200" dirty="0">
              <a:solidFill>
                <a:srgbClr val="CC0000"/>
              </a:solidFill>
              <a:latin typeface="HGPｺﾞｼｯｸE" pitchFamily="50" charset="-128"/>
              <a:ea typeface="HGPｺﾞｼｯｸE" pitchFamily="50" charset="-128"/>
            </a:endParaRPr>
          </a:p>
        </p:txBody>
      </p:sp>
      <p:sp>
        <p:nvSpPr>
          <p:cNvPr id="113" name="角丸四角形 112"/>
          <p:cNvSpPr/>
          <p:nvPr/>
        </p:nvSpPr>
        <p:spPr>
          <a:xfrm>
            <a:off x="5860358" y="2279880"/>
            <a:ext cx="2754943" cy="1634944"/>
          </a:xfrm>
          <a:prstGeom prst="roundRect">
            <a:avLst>
              <a:gd name="adj" fmla="val 7086"/>
            </a:avLst>
          </a:prstGeom>
          <a:solidFill>
            <a:srgbClr val="99FFCC">
              <a:alpha val="4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4813" tIns="69625" rIns="34813" bIns="34813" rtlCol="0" anchor="t"/>
          <a:lstStyle/>
          <a:p>
            <a:pPr algn="ctr">
              <a:lnSpc>
                <a:spcPts val="1856"/>
              </a:lnSpc>
            </a:pPr>
            <a:endParaRPr lang="en-US" altLang="ja-JP" sz="1200"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69" dirty="0">
              <a:solidFill>
                <a:prstClr val="black">
                  <a:lumMod val="75000"/>
                  <a:lumOff val="25000"/>
                </a:prstClr>
              </a:solidFill>
              <a:latin typeface="HGPｺﾞｼｯｸE" pitchFamily="50" charset="-128"/>
              <a:ea typeface="HGPｺﾞｼｯｸE" pitchFamily="50" charset="-128"/>
            </a:endParaRPr>
          </a:p>
          <a:p>
            <a:pPr>
              <a:lnSpc>
                <a:spcPts val="1856"/>
              </a:lnSpc>
            </a:pPr>
            <a:r>
              <a:rPr lang="ja-JP" altLang="en-US" sz="969" dirty="0">
                <a:solidFill>
                  <a:prstClr val="black">
                    <a:lumMod val="75000"/>
                    <a:lumOff val="25000"/>
                  </a:prstClr>
                </a:solidFill>
                <a:latin typeface="HGPｺﾞｼｯｸE" pitchFamily="50" charset="-128"/>
                <a:ea typeface="HGPｺﾞｼｯｸE" pitchFamily="50" charset="-128"/>
              </a:rPr>
              <a:t>・共通フォーマットをもとに「</a:t>
            </a:r>
            <a:r>
              <a:rPr lang="en-US" altLang="ja-JP" sz="969" dirty="0">
                <a:solidFill>
                  <a:prstClr val="black">
                    <a:lumMod val="75000"/>
                    <a:lumOff val="25000"/>
                  </a:prstClr>
                </a:solidFill>
                <a:latin typeface="HGPｺﾞｼｯｸE" pitchFamily="50" charset="-128"/>
                <a:ea typeface="HGPｺﾞｼｯｸE" pitchFamily="50" charset="-128"/>
              </a:rPr>
              <a:t>GTFS-JP</a:t>
            </a:r>
            <a:r>
              <a:rPr lang="ja-JP" altLang="en-US" sz="969" dirty="0">
                <a:solidFill>
                  <a:prstClr val="black">
                    <a:lumMod val="75000"/>
                    <a:lumOff val="25000"/>
                  </a:prstClr>
                </a:solidFill>
                <a:latin typeface="HGPｺﾞｼｯｸE" pitchFamily="50" charset="-128"/>
                <a:ea typeface="HGPｺﾞｼｯｸE" pitchFamily="50" charset="-128"/>
              </a:rPr>
              <a:t>」データを作成</a:t>
            </a:r>
            <a:endParaRPr lang="en-US" altLang="ja-JP" sz="969" dirty="0">
              <a:solidFill>
                <a:prstClr val="black">
                  <a:lumMod val="75000"/>
                  <a:lumOff val="25000"/>
                </a:prstClr>
              </a:solidFill>
              <a:latin typeface="HGPｺﾞｼｯｸE" pitchFamily="50" charset="-128"/>
              <a:ea typeface="HGPｺﾞｼｯｸE" pitchFamily="50" charset="-128"/>
            </a:endParaRPr>
          </a:p>
          <a:p>
            <a:pPr>
              <a:lnSpc>
                <a:spcPts val="1856"/>
              </a:lnSpc>
            </a:pPr>
            <a:r>
              <a:rPr lang="ja-JP" altLang="en-US" sz="969" dirty="0">
                <a:solidFill>
                  <a:prstClr val="black">
                    <a:lumMod val="75000"/>
                    <a:lumOff val="25000"/>
                  </a:prstClr>
                </a:solidFill>
                <a:latin typeface="HGPｺﾞｼｯｸE" pitchFamily="50" charset="-128"/>
                <a:ea typeface="HGPｺﾞｼｯｸE" pitchFamily="50" charset="-128"/>
              </a:rPr>
              <a:t>・完成した「</a:t>
            </a:r>
            <a:r>
              <a:rPr lang="en-US" altLang="ja-JP" sz="969" dirty="0">
                <a:solidFill>
                  <a:prstClr val="black">
                    <a:lumMod val="75000"/>
                    <a:lumOff val="25000"/>
                  </a:prstClr>
                </a:solidFill>
                <a:latin typeface="HGPｺﾞｼｯｸE" pitchFamily="50" charset="-128"/>
                <a:ea typeface="HGPｺﾞｼｯｸE" pitchFamily="50" charset="-128"/>
              </a:rPr>
              <a:t>GTFS-JP</a:t>
            </a:r>
            <a:r>
              <a:rPr lang="ja-JP" altLang="en-US" sz="969" dirty="0">
                <a:solidFill>
                  <a:prstClr val="black">
                    <a:lumMod val="75000"/>
                    <a:lumOff val="25000"/>
                  </a:prstClr>
                </a:solidFill>
                <a:latin typeface="HGPｺﾞｼｯｸE" pitchFamily="50" charset="-128"/>
                <a:ea typeface="HGPｺﾞｼｯｸE" pitchFamily="50" charset="-128"/>
              </a:rPr>
              <a:t>」データを</a:t>
            </a:r>
            <a:r>
              <a:rPr lang="en-US" altLang="ja-JP" sz="969" dirty="0">
                <a:solidFill>
                  <a:prstClr val="black">
                    <a:lumMod val="75000"/>
                    <a:lumOff val="25000"/>
                  </a:prstClr>
                </a:solidFill>
                <a:latin typeface="HGPｺﾞｼｯｸE" pitchFamily="50" charset="-128"/>
                <a:ea typeface="HGPｺﾞｼｯｸE" pitchFamily="50" charset="-128"/>
              </a:rPr>
              <a:t>Google</a:t>
            </a:r>
            <a:r>
              <a:rPr lang="ja-JP" altLang="en-US" sz="969" dirty="0">
                <a:solidFill>
                  <a:prstClr val="black">
                    <a:lumMod val="75000"/>
                    <a:lumOff val="25000"/>
                  </a:prstClr>
                </a:solidFill>
                <a:latin typeface="HGPｺﾞｼｯｸE" pitchFamily="50" charset="-128"/>
                <a:ea typeface="HGPｺﾞｼｯｸE" pitchFamily="50" charset="-128"/>
              </a:rPr>
              <a:t>に送付</a:t>
            </a:r>
            <a:endParaRPr lang="en-US" altLang="ja-JP" sz="969" dirty="0">
              <a:solidFill>
                <a:prstClr val="black">
                  <a:lumMod val="75000"/>
                  <a:lumOff val="25000"/>
                </a:prstClr>
              </a:solidFill>
              <a:latin typeface="HGPｺﾞｼｯｸE" pitchFamily="50" charset="-128"/>
              <a:ea typeface="HGPｺﾞｼｯｸE" pitchFamily="50" charset="-128"/>
            </a:endParaRPr>
          </a:p>
          <a:p>
            <a:pPr>
              <a:lnSpc>
                <a:spcPts val="1856"/>
              </a:lnSpc>
            </a:pPr>
            <a:r>
              <a:rPr lang="ja-JP" altLang="en-US" sz="969" dirty="0">
                <a:solidFill>
                  <a:prstClr val="black">
                    <a:lumMod val="75000"/>
                    <a:lumOff val="25000"/>
                  </a:prstClr>
                </a:solidFill>
                <a:latin typeface="HGPｺﾞｼｯｸE" pitchFamily="50" charset="-128"/>
                <a:ea typeface="HGPｺﾞｼｯｸE" pitchFamily="50" charset="-128"/>
              </a:rPr>
              <a:t>・</a:t>
            </a:r>
            <a:r>
              <a:rPr lang="en-US" altLang="ja-JP" sz="969" dirty="0">
                <a:solidFill>
                  <a:prstClr val="black">
                    <a:lumMod val="75000"/>
                    <a:lumOff val="25000"/>
                  </a:prstClr>
                </a:solidFill>
                <a:latin typeface="HGPｺﾞｼｯｸE" pitchFamily="50" charset="-128"/>
                <a:ea typeface="HGPｺﾞｼｯｸE" pitchFamily="50" charset="-128"/>
              </a:rPr>
              <a:t>Google</a:t>
            </a:r>
            <a:r>
              <a:rPr lang="ja-JP" altLang="en-US" sz="969" dirty="0">
                <a:solidFill>
                  <a:prstClr val="black">
                    <a:lumMod val="75000"/>
                    <a:lumOff val="25000"/>
                  </a:prstClr>
                </a:solidFill>
                <a:latin typeface="HGPｺﾞｼｯｸE" pitchFamily="50" charset="-128"/>
                <a:ea typeface="HGPｺﾞｼｯｸE" pitchFamily="50" charset="-128"/>
              </a:rPr>
              <a:t>対応後の継続したメンテナンス</a:t>
            </a:r>
            <a:endParaRPr lang="en-US" altLang="ja-JP" sz="969" dirty="0">
              <a:solidFill>
                <a:prstClr val="black">
                  <a:lumMod val="75000"/>
                  <a:lumOff val="25000"/>
                </a:prstClr>
              </a:solidFill>
              <a:latin typeface="HGPｺﾞｼｯｸE" pitchFamily="50" charset="-128"/>
              <a:ea typeface="HGPｺﾞｼｯｸE" pitchFamily="50" charset="-128"/>
            </a:endParaRPr>
          </a:p>
          <a:p>
            <a:pPr>
              <a:lnSpc>
                <a:spcPts val="1856"/>
              </a:lnSpc>
            </a:pPr>
            <a:r>
              <a:rPr lang="ja-JP" altLang="en-US" sz="969" dirty="0">
                <a:solidFill>
                  <a:prstClr val="black">
                    <a:lumMod val="75000"/>
                    <a:lumOff val="25000"/>
                  </a:prstClr>
                </a:solidFill>
                <a:latin typeface="HGPｺﾞｼｯｸE" pitchFamily="50" charset="-128"/>
                <a:ea typeface="HGPｺﾞｼｯｸE" pitchFamily="50" charset="-128"/>
              </a:rPr>
              <a:t>・その他必要なサポート</a:t>
            </a:r>
            <a:endParaRPr lang="en-US" altLang="ja-JP" sz="969" dirty="0">
              <a:solidFill>
                <a:prstClr val="black">
                  <a:lumMod val="75000"/>
                  <a:lumOff val="25000"/>
                </a:prstClr>
              </a:solidFill>
              <a:latin typeface="HGPｺﾞｼｯｸE" pitchFamily="50" charset="-128"/>
              <a:ea typeface="HGPｺﾞｼｯｸE" pitchFamily="50" charset="-128"/>
            </a:endParaRPr>
          </a:p>
        </p:txBody>
      </p:sp>
      <p:pic>
        <p:nvPicPr>
          <p:cNvPr id="114" name="図 113" descr="title.gif"/>
          <p:cNvPicPr>
            <a:picLocks noChangeAspect="1"/>
          </p:cNvPicPr>
          <p:nvPr/>
        </p:nvPicPr>
        <p:blipFill>
          <a:blip r:embed="rId5" cstate="print"/>
          <a:stretch>
            <a:fillRect/>
          </a:stretch>
        </p:blipFill>
        <p:spPr>
          <a:xfrm>
            <a:off x="5863182" y="2340273"/>
            <a:ext cx="1374648" cy="255329"/>
          </a:xfrm>
          <a:prstGeom prst="rect">
            <a:avLst/>
          </a:prstGeom>
        </p:spPr>
      </p:pic>
      <p:sp>
        <p:nvSpPr>
          <p:cNvPr id="115" name="正方形/長方形 114"/>
          <p:cNvSpPr/>
          <p:nvPr/>
        </p:nvSpPr>
        <p:spPr>
          <a:xfrm>
            <a:off x="5850320" y="2567078"/>
            <a:ext cx="3222090" cy="335989"/>
          </a:xfrm>
          <a:prstGeom prst="rect">
            <a:avLst/>
          </a:prstGeom>
        </p:spPr>
        <p:txBody>
          <a:bodyPr wrap="square">
            <a:spAutoFit/>
          </a:bodyPr>
          <a:lstStyle/>
          <a:p>
            <a:pPr>
              <a:lnSpc>
                <a:spcPts val="1856"/>
              </a:lnSpc>
            </a:pPr>
            <a:r>
              <a:rPr lang="ja-JP" altLang="en-US" sz="1477" dirty="0">
                <a:solidFill>
                  <a:srgbClr val="FF6600"/>
                </a:solidFill>
                <a:latin typeface="HGP創英角ｺﾞｼｯｸUB" pitchFamily="50" charset="-128"/>
                <a:ea typeface="HGP創英角ｺﾞｼｯｸUB" pitchFamily="50" charset="-128"/>
              </a:rPr>
              <a:t>公共交通利用促進ネットワーク</a:t>
            </a:r>
            <a:endParaRPr lang="en-US" altLang="ja-JP" sz="1477" dirty="0">
              <a:solidFill>
                <a:srgbClr val="FF6600"/>
              </a:solidFill>
              <a:latin typeface="HGP創英角ｺﾞｼｯｸUB" pitchFamily="50" charset="-128"/>
              <a:ea typeface="HGP創英角ｺﾞｼｯｸUB" pitchFamily="50" charset="-128"/>
            </a:endParaRPr>
          </a:p>
        </p:txBody>
      </p:sp>
      <p:sp>
        <p:nvSpPr>
          <p:cNvPr id="135" name="正方形/長方形 134"/>
          <p:cNvSpPr/>
          <p:nvPr/>
        </p:nvSpPr>
        <p:spPr>
          <a:xfrm>
            <a:off x="5727248" y="2335709"/>
            <a:ext cx="142467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endParaRPr lang="en-US" altLang="ja-JP" sz="1200" dirty="0">
              <a:solidFill>
                <a:srgbClr val="CC0000"/>
              </a:solidFill>
              <a:latin typeface="HGPｺﾞｼｯｸE" pitchFamily="50" charset="-128"/>
              <a:ea typeface="HGPｺﾞｼｯｸE" pitchFamily="50" charset="-128"/>
            </a:endParaRPr>
          </a:p>
        </p:txBody>
      </p:sp>
      <p:sp>
        <p:nvSpPr>
          <p:cNvPr id="61" name="角丸四角形 60"/>
          <p:cNvSpPr/>
          <p:nvPr/>
        </p:nvSpPr>
        <p:spPr>
          <a:xfrm>
            <a:off x="3871638" y="5185849"/>
            <a:ext cx="1050570" cy="48297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p>
        </p:txBody>
      </p:sp>
      <p:sp>
        <p:nvSpPr>
          <p:cNvPr id="10" name="正方形/長方形 9"/>
          <p:cNvSpPr/>
          <p:nvPr/>
        </p:nvSpPr>
        <p:spPr>
          <a:xfrm>
            <a:off x="3864738" y="5206675"/>
            <a:ext cx="1066209" cy="461665"/>
          </a:xfrm>
          <a:prstGeom prst="rect">
            <a:avLst/>
          </a:prstGeom>
        </p:spPr>
        <p:txBody>
          <a:bodyPr wrap="square">
            <a:spAutoFit/>
          </a:bodyPr>
          <a:lstStyle/>
          <a:p>
            <a:pPr algn="ctr"/>
            <a:r>
              <a:rPr lang="ja-JP" altLang="en-US" sz="1200" dirty="0">
                <a:solidFill>
                  <a:srgbClr val="C00000"/>
                </a:solidFill>
                <a:latin typeface="HGPｺﾞｼｯｸE" panose="020B0900000000000000" pitchFamily="50" charset="-128"/>
                <a:ea typeface="HGPｺﾞｼｯｸE" panose="020B0900000000000000" pitchFamily="50" charset="-128"/>
              </a:rPr>
              <a:t>データ掲載に</a:t>
            </a:r>
            <a:endParaRPr lang="en-US" altLang="ja-JP" sz="1200" dirty="0">
              <a:solidFill>
                <a:srgbClr val="C00000"/>
              </a:solidFill>
              <a:latin typeface="HGPｺﾞｼｯｸE" panose="020B0900000000000000" pitchFamily="50" charset="-128"/>
              <a:ea typeface="HGPｺﾞｼｯｸE" panose="020B0900000000000000" pitchFamily="50" charset="-128"/>
            </a:endParaRPr>
          </a:p>
          <a:p>
            <a:pPr algn="ctr"/>
            <a:r>
              <a:rPr lang="ja-JP" altLang="en-US" sz="1200" dirty="0">
                <a:solidFill>
                  <a:srgbClr val="C00000"/>
                </a:solidFill>
                <a:latin typeface="HGPｺﾞｼｯｸE" panose="020B0900000000000000" pitchFamily="50" charset="-128"/>
                <a:ea typeface="HGPｺﾞｼｯｸE" panose="020B0900000000000000" pitchFamily="50" charset="-128"/>
              </a:rPr>
              <a:t>係る契約</a:t>
            </a:r>
          </a:p>
        </p:txBody>
      </p:sp>
      <p:sp>
        <p:nvSpPr>
          <p:cNvPr id="65" name="正方形/長方形 64"/>
          <p:cNvSpPr/>
          <p:nvPr/>
        </p:nvSpPr>
        <p:spPr>
          <a:xfrm>
            <a:off x="3800794" y="2400376"/>
            <a:ext cx="1156950"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200" dirty="0">
                <a:solidFill>
                  <a:srgbClr val="CC0000"/>
                </a:solidFill>
                <a:latin typeface="HGPｺﾞｼｯｸE" pitchFamily="50" charset="-128"/>
                <a:ea typeface="HGPｺﾞｼｯｸE" pitchFamily="50" charset="-128"/>
              </a:rPr>
              <a:t>費用の支出</a:t>
            </a:r>
            <a:endParaRPr lang="en-US" altLang="ja-JP" sz="1200" dirty="0">
              <a:solidFill>
                <a:srgbClr val="CC0000"/>
              </a:solidFill>
              <a:latin typeface="HGPｺﾞｼｯｸE" pitchFamily="50" charset="-128"/>
              <a:ea typeface="HGPｺﾞｼｯｸE" pitchFamily="50" charset="-128"/>
            </a:endParaRPr>
          </a:p>
        </p:txBody>
      </p:sp>
      <p:grpSp>
        <p:nvGrpSpPr>
          <p:cNvPr id="70" name="グループ化 152"/>
          <p:cNvGrpSpPr/>
          <p:nvPr/>
        </p:nvGrpSpPr>
        <p:grpSpPr>
          <a:xfrm>
            <a:off x="6982254" y="4049822"/>
            <a:ext cx="396000" cy="378406"/>
            <a:chOff x="3293974" y="5545021"/>
            <a:chExt cx="576064" cy="200067"/>
          </a:xfrm>
          <a:solidFill>
            <a:srgbClr val="00B050"/>
          </a:solidFill>
        </p:grpSpPr>
        <p:sp>
          <p:nvSpPr>
            <p:cNvPr id="71" name="山形 70"/>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72" name="山形 71"/>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sp>
        <p:nvSpPr>
          <p:cNvPr id="73" name="正方形/長方形 72"/>
          <p:cNvSpPr/>
          <p:nvPr/>
        </p:nvSpPr>
        <p:spPr>
          <a:xfrm>
            <a:off x="7231981" y="4105659"/>
            <a:ext cx="1181206" cy="19522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ja-JP" altLang="en-US" sz="1200" dirty="0">
                <a:solidFill>
                  <a:srgbClr val="CC0000"/>
                </a:solidFill>
                <a:latin typeface="HGPｺﾞｼｯｸE" pitchFamily="50" charset="-128"/>
                <a:ea typeface="HGPｺﾞｼｯｸE" pitchFamily="50" charset="-128"/>
              </a:rPr>
              <a:t>データ提供</a:t>
            </a:r>
            <a:endParaRPr lang="en-US" altLang="ja-JP" sz="1200" dirty="0">
              <a:solidFill>
                <a:srgbClr val="CC0000"/>
              </a:solidFill>
              <a:latin typeface="HGPｺﾞｼｯｸE" pitchFamily="50" charset="-128"/>
              <a:ea typeface="HGPｺﾞｼｯｸE" pitchFamily="50" charset="-128"/>
            </a:endParaRPr>
          </a:p>
        </p:txBody>
      </p:sp>
      <p:sp>
        <p:nvSpPr>
          <p:cNvPr id="74" name="テキスト ボックス 73"/>
          <p:cNvSpPr txBox="1"/>
          <p:nvPr/>
        </p:nvSpPr>
        <p:spPr>
          <a:xfrm>
            <a:off x="4399022" y="4627466"/>
            <a:ext cx="1117443" cy="461665"/>
          </a:xfrm>
          <a:prstGeom prst="rect">
            <a:avLst/>
          </a:prstGeom>
          <a:noFill/>
        </p:spPr>
        <p:txBody>
          <a:bodyPr wrap="square" rtlCol="0">
            <a:spAutoFit/>
          </a:bodyPr>
          <a:lstStyle/>
          <a:p>
            <a:pPr algn="ctr"/>
            <a:r>
              <a:rPr lang="ja-JP" altLang="en-US" sz="1200" dirty="0">
                <a:solidFill>
                  <a:srgbClr val="C00000"/>
                </a:solidFill>
                <a:latin typeface="HGPｺﾞｼｯｸE" panose="020B0900000000000000" pitchFamily="50" charset="-128"/>
                <a:ea typeface="HGPｺﾞｼｯｸE" panose="020B0900000000000000" pitchFamily="50" charset="-128"/>
              </a:rPr>
              <a:t>契約時の</a:t>
            </a:r>
            <a:endParaRPr lang="en-US" altLang="ja-JP" sz="1200" dirty="0">
              <a:solidFill>
                <a:srgbClr val="C00000"/>
              </a:solidFill>
              <a:latin typeface="HGPｺﾞｼｯｸE" panose="020B0900000000000000" pitchFamily="50" charset="-128"/>
              <a:ea typeface="HGPｺﾞｼｯｸE" panose="020B0900000000000000" pitchFamily="50" charset="-128"/>
            </a:endParaRPr>
          </a:p>
          <a:p>
            <a:pPr algn="ctr"/>
            <a:r>
              <a:rPr lang="ja-JP" altLang="en-US" sz="1200" dirty="0">
                <a:solidFill>
                  <a:srgbClr val="C00000"/>
                </a:solidFill>
                <a:latin typeface="HGPｺﾞｼｯｸE" panose="020B0900000000000000" pitchFamily="50" charset="-128"/>
                <a:ea typeface="HGPｺﾞｼｯｸE" panose="020B0900000000000000" pitchFamily="50" charset="-128"/>
              </a:rPr>
              <a:t>サポート</a:t>
            </a:r>
          </a:p>
        </p:txBody>
      </p:sp>
      <p:grpSp>
        <p:nvGrpSpPr>
          <p:cNvPr id="75" name="グループ化 152"/>
          <p:cNvGrpSpPr/>
          <p:nvPr/>
        </p:nvGrpSpPr>
        <p:grpSpPr>
          <a:xfrm rot="3865977">
            <a:off x="4223297" y="4331011"/>
            <a:ext cx="396000" cy="378406"/>
            <a:chOff x="3293974" y="5545021"/>
            <a:chExt cx="576064" cy="200067"/>
          </a:xfrm>
          <a:solidFill>
            <a:srgbClr val="00B050"/>
          </a:solidFill>
        </p:grpSpPr>
        <p:sp>
          <p:nvSpPr>
            <p:cNvPr id="76" name="山形 75"/>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77" name="山形 76"/>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86" name="グループ化 152"/>
          <p:cNvGrpSpPr/>
          <p:nvPr/>
        </p:nvGrpSpPr>
        <p:grpSpPr>
          <a:xfrm rot="16200000">
            <a:off x="3725791" y="2651245"/>
            <a:ext cx="365538" cy="432587"/>
            <a:chOff x="3293974" y="5545021"/>
            <a:chExt cx="576064" cy="200067"/>
          </a:xfrm>
          <a:solidFill>
            <a:srgbClr val="00B050"/>
          </a:solidFill>
        </p:grpSpPr>
        <p:sp>
          <p:nvSpPr>
            <p:cNvPr id="87" name="山形 86"/>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88" name="山形 87"/>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89" name="グループ化 152"/>
          <p:cNvGrpSpPr/>
          <p:nvPr/>
        </p:nvGrpSpPr>
        <p:grpSpPr>
          <a:xfrm rot="16200000">
            <a:off x="4229948" y="2651245"/>
            <a:ext cx="365538" cy="432587"/>
            <a:chOff x="3293974" y="5545021"/>
            <a:chExt cx="576064" cy="200067"/>
          </a:xfrm>
          <a:solidFill>
            <a:srgbClr val="00B050"/>
          </a:solidFill>
        </p:grpSpPr>
        <p:sp>
          <p:nvSpPr>
            <p:cNvPr id="90" name="山形 89"/>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91" name="山形 90"/>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46" name="グループ化 152"/>
          <p:cNvGrpSpPr/>
          <p:nvPr/>
        </p:nvGrpSpPr>
        <p:grpSpPr>
          <a:xfrm rot="3865977">
            <a:off x="4681212" y="4145887"/>
            <a:ext cx="396000" cy="378406"/>
            <a:chOff x="3293974" y="5545021"/>
            <a:chExt cx="576064" cy="200067"/>
          </a:xfrm>
          <a:solidFill>
            <a:srgbClr val="00B050"/>
          </a:solidFill>
        </p:grpSpPr>
        <p:sp>
          <p:nvSpPr>
            <p:cNvPr id="47" name="山形 46"/>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50" name="山形 49"/>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51" name="グループ化 152"/>
          <p:cNvGrpSpPr/>
          <p:nvPr/>
        </p:nvGrpSpPr>
        <p:grpSpPr>
          <a:xfrm rot="3865977">
            <a:off x="5141599" y="3929664"/>
            <a:ext cx="396000" cy="378406"/>
            <a:chOff x="3293974" y="5545021"/>
            <a:chExt cx="576064" cy="200067"/>
          </a:xfrm>
          <a:solidFill>
            <a:srgbClr val="00B050"/>
          </a:solidFill>
        </p:grpSpPr>
        <p:sp>
          <p:nvSpPr>
            <p:cNvPr id="52" name="山形 51"/>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53" name="山形 52"/>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sp>
        <p:nvSpPr>
          <p:cNvPr id="55" name="角丸四角形 54"/>
          <p:cNvSpPr/>
          <p:nvPr/>
        </p:nvSpPr>
        <p:spPr>
          <a:xfrm>
            <a:off x="5850319" y="4679282"/>
            <a:ext cx="2764982" cy="1634944"/>
          </a:xfrm>
          <a:prstGeom prst="roundRect">
            <a:avLst>
              <a:gd name="adj" fmla="val 7086"/>
            </a:avLst>
          </a:prstGeom>
          <a:solidFill>
            <a:srgbClr val="99FFCC">
              <a:alpha val="4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4813" tIns="69625" rIns="34813" bIns="34813" rtlCol="0" anchor="t"/>
          <a:lstStyle/>
          <a:p>
            <a:pPr algn="ctr">
              <a:lnSpc>
                <a:spcPts val="1856"/>
              </a:lnSpc>
            </a:pPr>
            <a:endParaRPr lang="en-US" altLang="ja-JP" sz="1200" dirty="0">
              <a:solidFill>
                <a:prstClr val="black">
                  <a:lumMod val="75000"/>
                  <a:lumOff val="25000"/>
                </a:prstClr>
              </a:solidFill>
              <a:latin typeface="HGPｺﾞｼｯｸE" pitchFamily="50" charset="-128"/>
              <a:ea typeface="HGPｺﾞｼｯｸE" pitchFamily="50" charset="-128"/>
            </a:endParaRPr>
          </a:p>
          <a:p>
            <a:pPr algn="ctr">
              <a:lnSpc>
                <a:spcPts val="1856"/>
              </a:lnSpc>
            </a:pPr>
            <a:endParaRPr lang="en-US" altLang="ja-JP" sz="969" dirty="0">
              <a:solidFill>
                <a:prstClr val="black">
                  <a:lumMod val="75000"/>
                  <a:lumOff val="25000"/>
                </a:prstClr>
              </a:solidFill>
              <a:latin typeface="HGPｺﾞｼｯｸE" pitchFamily="50" charset="-128"/>
              <a:ea typeface="HGPｺﾞｼｯｸE" pitchFamily="50" charset="-128"/>
            </a:endParaRPr>
          </a:p>
        </p:txBody>
      </p:sp>
      <p:sp>
        <p:nvSpPr>
          <p:cNvPr id="4" name="左右矢印 3"/>
          <p:cNvSpPr/>
          <p:nvPr/>
        </p:nvSpPr>
        <p:spPr>
          <a:xfrm>
            <a:off x="3249612" y="5712024"/>
            <a:ext cx="2294622" cy="419222"/>
          </a:xfrm>
          <a:prstGeom prst="lef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p>
        </p:txBody>
      </p:sp>
      <p:sp>
        <p:nvSpPr>
          <p:cNvPr id="6" name="テキスト ボックス 5"/>
          <p:cNvSpPr txBox="1"/>
          <p:nvPr/>
        </p:nvSpPr>
        <p:spPr>
          <a:xfrm>
            <a:off x="5889356" y="4907742"/>
            <a:ext cx="2725944" cy="1686978"/>
          </a:xfrm>
          <a:prstGeom prst="rect">
            <a:avLst/>
          </a:prstGeom>
          <a:noFill/>
        </p:spPr>
        <p:txBody>
          <a:bodyPr wrap="square" tIns="66462" bIns="0" rtlCol="0">
            <a:spAutoFit/>
          </a:bodyPr>
          <a:lstStyle/>
          <a:p>
            <a:pPr>
              <a:lnSpc>
                <a:spcPct val="150000"/>
              </a:lnSpc>
            </a:pPr>
            <a:r>
              <a:rPr lang="ja-JP" altLang="en-US" sz="1108" dirty="0">
                <a:solidFill>
                  <a:schemeClr val="tx1">
                    <a:lumMod val="75000"/>
                    <a:lumOff val="25000"/>
                  </a:schemeClr>
                </a:solidFill>
                <a:latin typeface="HGPｺﾞｼｯｸE" panose="020B0900000000000000" pitchFamily="50" charset="-128"/>
                <a:ea typeface="HGPｺﾞｼｯｸE" panose="020B0900000000000000" pitchFamily="50" charset="-128"/>
              </a:rPr>
              <a:t>・鉄道等、他の移動手段を含めた総合乗換　</a:t>
            </a:r>
            <a:endParaRPr lang="en-US" altLang="ja-JP" sz="1108"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nSpc>
                <a:spcPct val="150000"/>
              </a:lnSpc>
            </a:pPr>
            <a:r>
              <a:rPr lang="ja-JP" altLang="en-US" sz="1108" dirty="0">
                <a:solidFill>
                  <a:schemeClr val="tx1">
                    <a:lumMod val="75000"/>
                    <a:lumOff val="25000"/>
                  </a:schemeClr>
                </a:solidFill>
                <a:latin typeface="HGPｺﾞｼｯｸE" panose="020B0900000000000000" pitchFamily="50" charset="-128"/>
                <a:ea typeface="HGPｺﾞｼｯｸE" panose="020B0900000000000000" pitchFamily="50" charset="-128"/>
              </a:rPr>
              <a:t> 検索サービスの提供</a:t>
            </a:r>
            <a:endParaRPr lang="en-US" altLang="ja-JP" sz="1108"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nSpc>
                <a:spcPct val="150000"/>
              </a:lnSpc>
            </a:pPr>
            <a:r>
              <a:rPr lang="ja-JP" altLang="en-US" sz="1108"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en-US" altLang="ja-JP" sz="1108" dirty="0">
                <a:solidFill>
                  <a:schemeClr val="tx1">
                    <a:lumMod val="75000"/>
                    <a:lumOff val="25000"/>
                  </a:schemeClr>
                </a:solidFill>
                <a:latin typeface="HGPｺﾞｼｯｸE" panose="020B0900000000000000" pitchFamily="50" charset="-128"/>
                <a:ea typeface="HGPｺﾞｼｯｸE" panose="020B0900000000000000" pitchFamily="50" charset="-128"/>
              </a:rPr>
              <a:t>Google</a:t>
            </a:r>
            <a:r>
              <a:rPr lang="ja-JP" altLang="en-US" sz="1108" dirty="0">
                <a:solidFill>
                  <a:schemeClr val="tx1">
                    <a:lumMod val="75000"/>
                    <a:lumOff val="25000"/>
                  </a:schemeClr>
                </a:solidFill>
                <a:latin typeface="HGPｺﾞｼｯｸE" panose="020B0900000000000000" pitchFamily="50" charset="-128"/>
                <a:ea typeface="HGPｺﾞｼｯｸE" panose="020B0900000000000000" pitchFamily="50" charset="-128"/>
              </a:rPr>
              <a:t> マップ上での経路表示</a:t>
            </a:r>
            <a:endParaRPr lang="en-US" altLang="ja-JP" sz="1108"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nSpc>
                <a:spcPct val="150000"/>
              </a:lnSpc>
            </a:pPr>
            <a:r>
              <a:rPr lang="ja-JP" altLang="en-US" sz="1108" dirty="0">
                <a:solidFill>
                  <a:schemeClr val="tx1">
                    <a:lumMod val="75000"/>
                    <a:lumOff val="25000"/>
                  </a:schemeClr>
                </a:solidFill>
                <a:latin typeface="HGPｺﾞｼｯｸE" panose="020B0900000000000000" pitchFamily="50" charset="-128"/>
                <a:ea typeface="HGPｺﾞｼｯｸE" panose="020B0900000000000000" pitchFamily="50" charset="-128"/>
              </a:rPr>
              <a:t>・インターネット、スマートフォン等での</a:t>
            </a:r>
            <a:endParaRPr lang="en-US" altLang="ja-JP" sz="1108"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nSpc>
                <a:spcPct val="150000"/>
              </a:lnSpc>
            </a:pPr>
            <a:r>
              <a:rPr lang="ja-JP" altLang="en-US" sz="1108" dirty="0">
                <a:solidFill>
                  <a:schemeClr val="tx1">
                    <a:lumMod val="75000"/>
                    <a:lumOff val="25000"/>
                  </a:schemeClr>
                </a:solidFill>
                <a:latin typeface="HGPｺﾞｼｯｸE" panose="020B0900000000000000" pitchFamily="50" charset="-128"/>
                <a:ea typeface="HGPｺﾞｼｯｸE" panose="020B0900000000000000" pitchFamily="50" charset="-128"/>
              </a:rPr>
              <a:t> 検索が可能</a:t>
            </a:r>
            <a:endParaRPr lang="en-US" altLang="ja-JP" sz="1108"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endParaRPr lang="en-US" altLang="ja-JP" sz="1108" dirty="0">
              <a:latin typeface="HGPｺﾞｼｯｸE" panose="020B0900000000000000" pitchFamily="50" charset="-128"/>
              <a:ea typeface="HGPｺﾞｼｯｸE" panose="020B0900000000000000" pitchFamily="50" charset="-128"/>
            </a:endParaRPr>
          </a:p>
          <a:p>
            <a:endParaRPr lang="ja-JP" altLang="en-US" sz="1108" dirty="0">
              <a:latin typeface="HGPｺﾞｼｯｸE" panose="020B0900000000000000" pitchFamily="50" charset="-128"/>
              <a:ea typeface="HGPｺﾞｼｯｸE" panose="020B0900000000000000" pitchFamily="50" charset="-128"/>
            </a:endParaRPr>
          </a:p>
        </p:txBody>
      </p:sp>
      <p:grpSp>
        <p:nvGrpSpPr>
          <p:cNvPr id="57" name="グループ化 152"/>
          <p:cNvGrpSpPr/>
          <p:nvPr/>
        </p:nvGrpSpPr>
        <p:grpSpPr>
          <a:xfrm rot="3865977">
            <a:off x="3786212" y="4549042"/>
            <a:ext cx="396000" cy="378406"/>
            <a:chOff x="3293974" y="5545021"/>
            <a:chExt cx="576064" cy="200067"/>
          </a:xfrm>
          <a:solidFill>
            <a:srgbClr val="00B050"/>
          </a:solidFill>
        </p:grpSpPr>
        <p:sp>
          <p:nvSpPr>
            <p:cNvPr id="59" name="山形 58"/>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60" name="山形 59"/>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62" name="グループ化 152"/>
          <p:cNvGrpSpPr/>
          <p:nvPr/>
        </p:nvGrpSpPr>
        <p:grpSpPr>
          <a:xfrm rot="3865977">
            <a:off x="3332674" y="4721047"/>
            <a:ext cx="396000" cy="378406"/>
            <a:chOff x="3293974" y="5545021"/>
            <a:chExt cx="576064" cy="200067"/>
          </a:xfrm>
          <a:solidFill>
            <a:srgbClr val="00B050"/>
          </a:solidFill>
        </p:grpSpPr>
        <p:sp>
          <p:nvSpPr>
            <p:cNvPr id="63" name="山形 62"/>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64" name="山形 63"/>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104" name="グループ化 152"/>
          <p:cNvGrpSpPr/>
          <p:nvPr/>
        </p:nvGrpSpPr>
        <p:grpSpPr>
          <a:xfrm rot="14640000">
            <a:off x="3233610" y="4177359"/>
            <a:ext cx="396000" cy="378406"/>
            <a:chOff x="3293974" y="5545021"/>
            <a:chExt cx="576064" cy="200067"/>
          </a:xfrm>
          <a:solidFill>
            <a:srgbClr val="00B050"/>
          </a:solidFill>
        </p:grpSpPr>
        <p:sp>
          <p:nvSpPr>
            <p:cNvPr id="105" name="山形 104"/>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06" name="山形 105"/>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107" name="グループ化 152"/>
          <p:cNvGrpSpPr/>
          <p:nvPr/>
        </p:nvGrpSpPr>
        <p:grpSpPr>
          <a:xfrm rot="14640000">
            <a:off x="4573725" y="3626695"/>
            <a:ext cx="396000" cy="378406"/>
            <a:chOff x="3293974" y="5545021"/>
            <a:chExt cx="576064" cy="200067"/>
          </a:xfrm>
          <a:solidFill>
            <a:srgbClr val="00B050"/>
          </a:solidFill>
        </p:grpSpPr>
        <p:sp>
          <p:nvSpPr>
            <p:cNvPr id="108" name="山形 107"/>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09" name="山形 108"/>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110" name="グループ化 152"/>
          <p:cNvGrpSpPr/>
          <p:nvPr/>
        </p:nvGrpSpPr>
        <p:grpSpPr>
          <a:xfrm rot="14640000">
            <a:off x="5037700" y="3419667"/>
            <a:ext cx="396000" cy="378406"/>
            <a:chOff x="3293974" y="5545021"/>
            <a:chExt cx="576064" cy="200067"/>
          </a:xfrm>
          <a:solidFill>
            <a:srgbClr val="00B050"/>
          </a:solidFill>
        </p:grpSpPr>
        <p:sp>
          <p:nvSpPr>
            <p:cNvPr id="116" name="山形 115"/>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17" name="山形 116"/>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118" name="グループ化 152"/>
          <p:cNvGrpSpPr/>
          <p:nvPr/>
        </p:nvGrpSpPr>
        <p:grpSpPr>
          <a:xfrm rot="14640000">
            <a:off x="3680454" y="4011659"/>
            <a:ext cx="396000" cy="378406"/>
            <a:chOff x="3293974" y="5545021"/>
            <a:chExt cx="576064" cy="200067"/>
          </a:xfrm>
          <a:solidFill>
            <a:srgbClr val="00B050"/>
          </a:solidFill>
        </p:grpSpPr>
        <p:sp>
          <p:nvSpPr>
            <p:cNvPr id="119" name="山形 118"/>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20" name="山形 119"/>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grpSp>
        <p:nvGrpSpPr>
          <p:cNvPr id="121" name="グループ化 152"/>
          <p:cNvGrpSpPr/>
          <p:nvPr/>
        </p:nvGrpSpPr>
        <p:grpSpPr>
          <a:xfrm rot="14640000">
            <a:off x="4121597" y="3834157"/>
            <a:ext cx="396000" cy="378406"/>
            <a:chOff x="3293974" y="5545021"/>
            <a:chExt cx="576064" cy="200067"/>
          </a:xfrm>
          <a:solidFill>
            <a:srgbClr val="00B050"/>
          </a:solidFill>
        </p:grpSpPr>
        <p:sp>
          <p:nvSpPr>
            <p:cNvPr id="122" name="山形 121"/>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124" name="山形 123"/>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sp>
        <p:nvSpPr>
          <p:cNvPr id="7" name="テキスト ボックス 6"/>
          <p:cNvSpPr txBox="1"/>
          <p:nvPr/>
        </p:nvSpPr>
        <p:spPr>
          <a:xfrm>
            <a:off x="3516683" y="3312017"/>
            <a:ext cx="1283997" cy="461665"/>
          </a:xfrm>
          <a:prstGeom prst="rect">
            <a:avLst/>
          </a:prstGeom>
          <a:noFill/>
        </p:spPr>
        <p:txBody>
          <a:bodyPr wrap="square" rtlCol="0">
            <a:spAutoFit/>
          </a:bodyPr>
          <a:lstStyle/>
          <a:p>
            <a:pPr algn="ctr"/>
            <a:r>
              <a:rPr lang="ja-JP" altLang="en-US" sz="1200" dirty="0">
                <a:solidFill>
                  <a:srgbClr val="C00000"/>
                </a:solidFill>
                <a:latin typeface="HGPｺﾞｼｯｸE" panose="020B0900000000000000" pitchFamily="50" charset="-128"/>
                <a:ea typeface="HGPｺﾞｼｯｸE" panose="020B0900000000000000" pitchFamily="50" charset="-128"/>
              </a:rPr>
              <a:t>共通フォーマットの提供</a:t>
            </a:r>
          </a:p>
        </p:txBody>
      </p:sp>
      <p:sp>
        <p:nvSpPr>
          <p:cNvPr id="79" name="角丸四角形 78"/>
          <p:cNvSpPr/>
          <p:nvPr/>
        </p:nvSpPr>
        <p:spPr>
          <a:xfrm>
            <a:off x="6092153" y="4497682"/>
            <a:ext cx="2242274" cy="357160"/>
          </a:xfrm>
          <a:prstGeom prst="roundRect">
            <a:avLst>
              <a:gd name="adj" fmla="val 2328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62" b="1" dirty="0">
                <a:solidFill>
                  <a:prstClr val="white"/>
                </a:solidFill>
                <a:latin typeface="HGPｺﾞｼｯｸE" pitchFamily="50" charset="-128"/>
                <a:ea typeface="HGPｺﾞｼｯｸE" pitchFamily="50" charset="-128"/>
              </a:rPr>
              <a:t>Google</a:t>
            </a:r>
            <a:r>
              <a:rPr lang="ja-JP" altLang="en-US" sz="1662" b="1" dirty="0">
                <a:solidFill>
                  <a:prstClr val="white"/>
                </a:solidFill>
                <a:latin typeface="HGPｺﾞｼｯｸE" pitchFamily="50" charset="-128"/>
                <a:ea typeface="HGPｺﾞｼｯｸE" pitchFamily="50" charset="-128"/>
              </a:rPr>
              <a:t>等</a:t>
            </a:r>
            <a:endParaRPr lang="en-US" altLang="ja-JP" sz="1662" b="1" dirty="0">
              <a:solidFill>
                <a:prstClr val="white"/>
              </a:solidFill>
              <a:latin typeface="HGPｺﾞｼｯｸE" pitchFamily="50" charset="-128"/>
              <a:ea typeface="HGPｺﾞｼｯｸE" pitchFamily="50" charset="-128"/>
            </a:endParaRPr>
          </a:p>
        </p:txBody>
      </p:sp>
      <p:grpSp>
        <p:nvGrpSpPr>
          <p:cNvPr id="80" name="グループ化 152"/>
          <p:cNvGrpSpPr/>
          <p:nvPr/>
        </p:nvGrpSpPr>
        <p:grpSpPr>
          <a:xfrm rot="16200000">
            <a:off x="4748178" y="2651245"/>
            <a:ext cx="365538" cy="432587"/>
            <a:chOff x="3293974" y="5545021"/>
            <a:chExt cx="576064" cy="200067"/>
          </a:xfrm>
          <a:solidFill>
            <a:srgbClr val="00B050"/>
          </a:solidFill>
        </p:grpSpPr>
        <p:sp>
          <p:nvSpPr>
            <p:cNvPr id="81" name="山形 80"/>
            <p:cNvSpPr/>
            <p:nvPr/>
          </p:nvSpPr>
          <p:spPr>
            <a:xfrm rot="5400000">
              <a:off x="3528000" y="5403050"/>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sp>
          <p:nvSpPr>
            <p:cNvPr id="82" name="山形 81"/>
            <p:cNvSpPr/>
            <p:nvPr/>
          </p:nvSpPr>
          <p:spPr>
            <a:xfrm rot="5400000">
              <a:off x="3528000" y="5310995"/>
              <a:ext cx="108012" cy="576064"/>
            </a:xfrm>
            <a:prstGeom prst="chevron">
              <a:avLst/>
            </a:prstGeom>
            <a:grp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sz="1662">
                <a:solidFill>
                  <a:prstClr val="black"/>
                </a:solidFill>
              </a:endParaRPr>
            </a:p>
          </p:txBody>
        </p:sp>
      </p:grpSp>
      <p:sp>
        <p:nvSpPr>
          <p:cNvPr id="9" name="テキスト ボックス 8"/>
          <p:cNvSpPr txBox="1"/>
          <p:nvPr/>
        </p:nvSpPr>
        <p:spPr>
          <a:xfrm>
            <a:off x="462146" y="2595602"/>
            <a:ext cx="2522789" cy="1122871"/>
          </a:xfrm>
          <a:prstGeom prst="rect">
            <a:avLst/>
          </a:prstGeom>
          <a:noFill/>
        </p:spPr>
        <p:txBody>
          <a:bodyPr wrap="square" rtlCol="0">
            <a:spAutoFit/>
          </a:bodyPr>
          <a:lstStyle/>
          <a:p>
            <a:pPr>
              <a:lnSpc>
                <a:spcPts val="1856"/>
              </a:lnSpc>
              <a:spcBef>
                <a:spcPts val="581"/>
              </a:spcBef>
            </a:pPr>
            <a:endParaRPr lang="en-US" altLang="ja-JP" sz="1015" dirty="0">
              <a:solidFill>
                <a:prstClr val="black"/>
              </a:solidFill>
              <a:latin typeface="HGPｺﾞｼｯｸE" pitchFamily="50" charset="-128"/>
              <a:ea typeface="HGPｺﾞｼｯｸE" pitchFamily="50" charset="-128"/>
            </a:endParaRPr>
          </a:p>
          <a:p>
            <a:pPr>
              <a:spcBef>
                <a:spcPts val="581"/>
              </a:spcBef>
            </a:pPr>
            <a:r>
              <a:rPr lang="ja-JP" altLang="en-US" sz="1015" dirty="0">
                <a:solidFill>
                  <a:schemeClr val="tx1">
                    <a:lumMod val="75000"/>
                    <a:lumOff val="25000"/>
                  </a:schemeClr>
                </a:solidFill>
                <a:latin typeface="HGPｺﾞｼｯｸE" pitchFamily="50" charset="-128"/>
                <a:ea typeface="HGPｺﾞｼｯｸE" pitchFamily="50" charset="-128"/>
              </a:rPr>
              <a:t>・総合相談窓口、進捗管理、市町への意向　</a:t>
            </a:r>
            <a:endParaRPr lang="en-US" altLang="ja-JP" sz="1015" dirty="0">
              <a:solidFill>
                <a:schemeClr val="tx1">
                  <a:lumMod val="75000"/>
                  <a:lumOff val="25000"/>
                </a:schemeClr>
              </a:solidFill>
              <a:latin typeface="HGPｺﾞｼｯｸE" pitchFamily="50" charset="-128"/>
              <a:ea typeface="HGPｺﾞｼｯｸE" pitchFamily="50" charset="-128"/>
            </a:endParaRPr>
          </a:p>
          <a:p>
            <a:pPr>
              <a:spcBef>
                <a:spcPts val="581"/>
              </a:spcBef>
            </a:pPr>
            <a:r>
              <a:rPr lang="ja-JP" altLang="en-US" sz="1015" dirty="0">
                <a:solidFill>
                  <a:schemeClr val="tx1">
                    <a:lumMod val="75000"/>
                    <a:lumOff val="25000"/>
                  </a:schemeClr>
                </a:solidFill>
                <a:latin typeface="HGPｺﾞｼｯｸE" pitchFamily="50" charset="-128"/>
                <a:ea typeface="HGPｺﾞｼｯｸE" pitchFamily="50" charset="-128"/>
              </a:rPr>
              <a:t> 調査の実施、負担金の徴収・支出等</a:t>
            </a:r>
            <a:endParaRPr lang="en-US" altLang="ja-JP" sz="1015" dirty="0">
              <a:solidFill>
                <a:schemeClr val="tx1">
                  <a:lumMod val="75000"/>
                  <a:lumOff val="25000"/>
                </a:schemeClr>
              </a:solidFill>
              <a:latin typeface="HGPｺﾞｼｯｸE" pitchFamily="50" charset="-128"/>
              <a:ea typeface="HGPｺﾞｼｯｸE" pitchFamily="50" charset="-128"/>
            </a:endParaRPr>
          </a:p>
          <a:p>
            <a:pPr marL="158265" indent="-158265">
              <a:lnSpc>
                <a:spcPts val="1856"/>
              </a:lnSpc>
              <a:spcBef>
                <a:spcPts val="581"/>
              </a:spcBef>
              <a:buFont typeface="Arial" panose="020B0604020202020204" pitchFamily="34" charset="0"/>
              <a:buChar char="•"/>
            </a:pPr>
            <a:endParaRPr lang="en-US" altLang="ja-JP" sz="1015" dirty="0">
              <a:solidFill>
                <a:prstClr val="black"/>
              </a:solidFill>
              <a:latin typeface="HGPｺﾞｼｯｸE" pitchFamily="50" charset="-128"/>
              <a:ea typeface="HGPｺﾞｼｯｸE" pitchFamily="50" charset="-128"/>
            </a:endParaRPr>
          </a:p>
        </p:txBody>
      </p:sp>
    </p:spTree>
    <p:extLst>
      <p:ext uri="{BB962C8B-B14F-4D97-AF65-F5344CB8AC3E}">
        <p14:creationId xmlns:p14="http://schemas.microsoft.com/office/powerpoint/2010/main" val="274289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772816"/>
            <a:ext cx="8229600" cy="3240360"/>
          </a:xfrm>
        </p:spPr>
        <p:txBody>
          <a:bodyPr>
            <a:normAutofit fontScale="90000"/>
          </a:bodyPr>
          <a:lstStyle/>
          <a:p>
            <a:r>
              <a:rPr kumimoji="1" lang="ja-JP" altLang="en-US" dirty="0" smtClean="0"/>
              <a:t>コミュニティバスの情報を</a:t>
            </a:r>
            <a:r>
              <a:rPr kumimoji="1" lang="en-US" altLang="ja-JP" dirty="0" smtClean="0"/>
              <a:t/>
            </a:r>
            <a:br>
              <a:rPr kumimoji="1" lang="en-US" altLang="ja-JP" dirty="0" smtClean="0"/>
            </a:br>
            <a:r>
              <a:rPr lang="en-US" altLang="ja-JP" dirty="0" smtClean="0"/>
              <a:t>GTFS-JP</a:t>
            </a:r>
            <a:r>
              <a:rPr lang="ja-JP" altLang="en-US" dirty="0" smtClean="0"/>
              <a:t>化</a:t>
            </a:r>
            <a:r>
              <a:rPr kumimoji="1" lang="ja-JP" altLang="en-US" dirty="0" smtClean="0"/>
              <a:t>を希望される際は</a:t>
            </a:r>
            <a:r>
              <a:rPr kumimoji="1" lang="en-US" altLang="ja-JP" dirty="0" smtClean="0"/>
              <a:t/>
            </a:r>
            <a:br>
              <a:rPr kumimoji="1" lang="en-US" altLang="ja-JP" dirty="0" smtClean="0"/>
            </a:br>
            <a:r>
              <a:rPr kumimoji="1" lang="ja-JP" altLang="en-US" dirty="0" smtClean="0"/>
              <a:t>三重県地域連携部交通政策課</a:t>
            </a:r>
            <a:r>
              <a:rPr kumimoji="1" lang="en-US" altLang="ja-JP" dirty="0" smtClean="0"/>
              <a:t/>
            </a:r>
            <a:br>
              <a:rPr kumimoji="1" lang="en-US" altLang="ja-JP" dirty="0" smtClean="0"/>
            </a:br>
            <a:r>
              <a:rPr kumimoji="1" lang="en-US" altLang="ja-JP" dirty="0" smtClean="0"/>
              <a:t>(059-224-2850)</a:t>
            </a:r>
            <a:br>
              <a:rPr kumimoji="1" lang="en-US" altLang="ja-JP" dirty="0" smtClean="0"/>
            </a:br>
            <a:r>
              <a:rPr kumimoji="1" lang="ja-JP" altLang="en-US" dirty="0" err="1" smtClean="0"/>
              <a:t>まで</a:t>
            </a:r>
            <a:r>
              <a:rPr kumimoji="1" lang="ja-JP" altLang="en-US" dirty="0" smtClean="0"/>
              <a:t>ご連絡ください</a:t>
            </a:r>
            <a:endParaRPr kumimoji="1" lang="ja-JP" altLang="en-US" dirty="0"/>
          </a:p>
        </p:txBody>
      </p:sp>
    </p:spTree>
    <p:extLst>
      <p:ext uri="{BB962C8B-B14F-4D97-AF65-F5344CB8AC3E}">
        <p14:creationId xmlns:p14="http://schemas.microsoft.com/office/powerpoint/2010/main" val="2556353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smtClean="0"/>
              <a:t>三重県</a:t>
            </a:r>
            <a:r>
              <a:rPr kumimoji="1" lang="ja-JP" altLang="en-US" dirty="0" smtClean="0"/>
              <a:t>における</a:t>
            </a:r>
            <a:r>
              <a:rPr kumimoji="1" lang="en-US" altLang="ja-JP" dirty="0" smtClean="0"/>
              <a:t/>
            </a:r>
            <a:br>
              <a:rPr kumimoji="1" lang="en-US" altLang="ja-JP" dirty="0" smtClean="0"/>
            </a:br>
            <a:r>
              <a:rPr kumimoji="1" lang="ja-JP" altLang="en-US" dirty="0" smtClean="0"/>
              <a:t>オープンデータの</a:t>
            </a:r>
            <a:r>
              <a:rPr lang="ja-JP" altLang="en-US" dirty="0" smtClean="0"/>
              <a:t>公開の取組み</a:t>
            </a:r>
            <a:endParaRPr kumimoji="1" lang="ja-JP" altLang="en-US" dirty="0"/>
          </a:p>
        </p:txBody>
      </p:sp>
      <p:sp>
        <p:nvSpPr>
          <p:cNvPr id="4" name="サブタイトル 3"/>
          <p:cNvSpPr>
            <a:spLocks noGrp="1"/>
          </p:cNvSpPr>
          <p:nvPr>
            <p:ph type="subTitle" idx="1"/>
          </p:nvPr>
        </p:nvSpPr>
        <p:spPr/>
        <p:txBody>
          <a:bodyPr/>
          <a:lstStyle/>
          <a:p>
            <a:endParaRPr kumimoji="1" lang="ja-JP" altLang="en-US" dirty="0"/>
          </a:p>
        </p:txBody>
      </p:sp>
    </p:spTree>
    <p:extLst>
      <p:ext uri="{BB962C8B-B14F-4D97-AF65-F5344CB8AC3E}">
        <p14:creationId xmlns:p14="http://schemas.microsoft.com/office/powerpoint/2010/main" val="882283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9931" y="10758"/>
            <a:ext cx="9105934" cy="683110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aphicFrame>
        <p:nvGraphicFramePr>
          <p:cNvPr id="6" name="図表 5"/>
          <p:cNvGraphicFramePr/>
          <p:nvPr>
            <p:extLst>
              <p:ext uri="{D42A27DB-BD31-4B8C-83A1-F6EECF244321}">
                <p14:modId xmlns:p14="http://schemas.microsoft.com/office/powerpoint/2010/main" val="3229732836"/>
              </p:ext>
            </p:extLst>
          </p:nvPr>
        </p:nvGraphicFramePr>
        <p:xfrm>
          <a:off x="179512" y="116632"/>
          <a:ext cx="3816424" cy="720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角丸四角形 12"/>
          <p:cNvSpPr/>
          <p:nvPr/>
        </p:nvSpPr>
        <p:spPr>
          <a:xfrm>
            <a:off x="399643" y="2518546"/>
            <a:ext cx="2854993" cy="464613"/>
          </a:xfrm>
          <a:prstGeom prst="roundRect">
            <a:avLst/>
          </a:prstGeom>
          <a:solidFill>
            <a:srgbClr val="CD53C4"/>
          </a:solidFill>
        </p:spPr>
        <p:style>
          <a:lnRef idx="3">
            <a:schemeClr val="lt1"/>
          </a:lnRef>
          <a:fillRef idx="1">
            <a:schemeClr val="accent2"/>
          </a:fillRef>
          <a:effectRef idx="1">
            <a:schemeClr val="accent2"/>
          </a:effectRef>
          <a:fontRef idx="minor">
            <a:schemeClr val="lt1"/>
          </a:fontRef>
        </p:style>
        <p:txBody>
          <a:bodyPr rtlCol="0" anchor="ctr"/>
          <a:lstStyle/>
          <a:p>
            <a:r>
              <a:rPr lang="ja-JP" altLang="en-US" sz="1600" b="1" dirty="0" smtClean="0">
                <a:latin typeface="+mn-ea"/>
              </a:rPr>
              <a:t>県の公開データ</a:t>
            </a:r>
            <a:r>
              <a:rPr lang="ja-JP" altLang="en-US" sz="1600" b="1" dirty="0">
                <a:latin typeface="+mn-ea"/>
              </a:rPr>
              <a:t>利活用の実績</a:t>
            </a:r>
            <a:endParaRPr kumimoji="1" lang="ja-JP" altLang="en-US" sz="1600" b="1" dirty="0">
              <a:latin typeface="+mn-ea"/>
            </a:endParaRPr>
          </a:p>
        </p:txBody>
      </p:sp>
      <p:sp>
        <p:nvSpPr>
          <p:cNvPr id="15" name="テキスト ボックス 14"/>
          <p:cNvSpPr txBox="1"/>
          <p:nvPr/>
        </p:nvSpPr>
        <p:spPr>
          <a:xfrm>
            <a:off x="391047" y="3059365"/>
            <a:ext cx="5649688" cy="646331"/>
          </a:xfrm>
          <a:prstGeom prst="rect">
            <a:avLst/>
          </a:prstGeom>
          <a:noFill/>
        </p:spPr>
        <p:txBody>
          <a:bodyPr wrap="square" rtlCol="0">
            <a:spAutoFit/>
          </a:bodyPr>
          <a:lstStyle/>
          <a:p>
            <a:r>
              <a:rPr lang="en-US" altLang="ja-JP" sz="1200" b="1" dirty="0">
                <a:latin typeface="+mn-ea"/>
              </a:rPr>
              <a:t>ESRI</a:t>
            </a:r>
            <a:r>
              <a:rPr lang="ja-JP" altLang="en-US" sz="1200" b="1" dirty="0">
                <a:latin typeface="+mn-ea"/>
              </a:rPr>
              <a:t>ジャパン（株）が提供する、地域情報を知る・探すための</a:t>
            </a:r>
            <a:r>
              <a:rPr lang="ja-JP" altLang="en-US" sz="1200" b="1" dirty="0" smtClean="0">
                <a:latin typeface="+mn-ea"/>
              </a:rPr>
              <a:t>アプリケーション</a:t>
            </a:r>
            <a:endParaRPr lang="en-US" altLang="ja-JP" sz="1200" b="1" dirty="0" smtClean="0">
              <a:latin typeface="+mn-ea"/>
            </a:endParaRPr>
          </a:p>
          <a:p>
            <a:r>
              <a:rPr lang="en-US" altLang="ja-JP" sz="1200" b="1" dirty="0" smtClean="0">
                <a:latin typeface="+mn-ea"/>
              </a:rPr>
              <a:t>『</a:t>
            </a:r>
            <a:r>
              <a:rPr lang="en-US" altLang="ja-JP" sz="1200" b="1" dirty="0">
                <a:latin typeface="+mn-ea"/>
              </a:rPr>
              <a:t>G-</a:t>
            </a:r>
            <a:r>
              <a:rPr lang="en-US" altLang="ja-JP" sz="1200" b="1" dirty="0" err="1">
                <a:latin typeface="+mn-ea"/>
              </a:rPr>
              <a:t>motty</a:t>
            </a:r>
            <a:r>
              <a:rPr lang="ja-JP" altLang="en-US" sz="1200" b="1" dirty="0">
                <a:latin typeface="+mn-ea"/>
              </a:rPr>
              <a:t>地域情報カタログサイト</a:t>
            </a:r>
            <a:r>
              <a:rPr lang="en-US" altLang="ja-JP" sz="1200" b="1" dirty="0" smtClean="0">
                <a:latin typeface="+mn-ea"/>
              </a:rPr>
              <a:t>』</a:t>
            </a:r>
            <a:r>
              <a:rPr lang="ja-JP" altLang="en-US" sz="1200" b="1" dirty="0" smtClean="0">
                <a:latin typeface="+mn-ea"/>
              </a:rPr>
              <a:t>（図１）及びスマートフォンアプリ</a:t>
            </a:r>
            <a:r>
              <a:rPr lang="en-US" altLang="ja-JP" sz="1200" b="1" dirty="0" smtClean="0">
                <a:latin typeface="+mn-ea"/>
              </a:rPr>
              <a:t>『</a:t>
            </a:r>
            <a:r>
              <a:rPr lang="en-US" altLang="ja-JP" sz="1200" b="1" dirty="0">
                <a:latin typeface="+mn-ea"/>
              </a:rPr>
              <a:t>G-</a:t>
            </a:r>
            <a:r>
              <a:rPr lang="en-US" altLang="ja-JP" sz="1200" b="1" dirty="0" err="1">
                <a:latin typeface="+mn-ea"/>
              </a:rPr>
              <a:t>motty</a:t>
            </a:r>
            <a:r>
              <a:rPr lang="en-US" altLang="ja-JP" sz="1200" b="1" dirty="0">
                <a:latin typeface="+mn-ea"/>
              </a:rPr>
              <a:t> Mobile</a:t>
            </a:r>
            <a:r>
              <a:rPr lang="en-US" altLang="ja-JP" sz="1200" b="1" dirty="0" smtClean="0">
                <a:latin typeface="+mn-ea"/>
              </a:rPr>
              <a:t>』</a:t>
            </a:r>
            <a:r>
              <a:rPr lang="ja-JP" altLang="en-US" sz="1200" b="1" dirty="0" smtClean="0">
                <a:latin typeface="+mn-ea"/>
              </a:rPr>
              <a:t>（図２）に</a:t>
            </a:r>
            <a:r>
              <a:rPr lang="ja-JP" altLang="en-US" sz="1200" b="1" dirty="0">
                <a:latin typeface="+mn-ea"/>
              </a:rPr>
              <a:t>おいて、県の提供する「文化資産等</a:t>
            </a:r>
            <a:r>
              <a:rPr lang="ja-JP" altLang="en-US" sz="1200" b="1" dirty="0" smtClean="0">
                <a:latin typeface="+mn-ea"/>
              </a:rPr>
              <a:t>」、「</a:t>
            </a:r>
            <a:r>
              <a:rPr lang="ja-JP" altLang="en-US" sz="1200" b="1" dirty="0">
                <a:latin typeface="+mn-ea"/>
              </a:rPr>
              <a:t>句碑」のデータが活用されています。</a:t>
            </a:r>
            <a:endParaRPr lang="en-US" altLang="ja-JP" sz="1200" b="1" dirty="0" smtClean="0">
              <a:latin typeface="+mn-ea"/>
            </a:endParaRPr>
          </a:p>
        </p:txBody>
      </p:sp>
      <p:sp>
        <p:nvSpPr>
          <p:cNvPr id="14" name="角丸四角形 13"/>
          <p:cNvSpPr/>
          <p:nvPr/>
        </p:nvSpPr>
        <p:spPr>
          <a:xfrm>
            <a:off x="399643" y="980728"/>
            <a:ext cx="5363442" cy="504056"/>
          </a:xfrm>
          <a:prstGeom prst="roundRect">
            <a:avLst/>
          </a:prstGeom>
          <a:solidFill>
            <a:schemeClr val="accent5">
              <a:lumMod val="75000"/>
            </a:schemeClr>
          </a:solidFill>
        </p:spPr>
        <p:style>
          <a:lnRef idx="3">
            <a:schemeClr val="lt1"/>
          </a:lnRef>
          <a:fillRef idx="1">
            <a:schemeClr val="accent2"/>
          </a:fillRef>
          <a:effectRef idx="1">
            <a:schemeClr val="accent2"/>
          </a:effectRef>
          <a:fontRef idx="minor">
            <a:schemeClr val="lt1"/>
          </a:fontRef>
        </p:style>
        <p:txBody>
          <a:bodyPr rtlCol="0" anchor="ctr"/>
          <a:lstStyle/>
          <a:p>
            <a:r>
              <a:rPr lang="ja-JP" altLang="en-US" sz="1600" b="1" dirty="0" smtClean="0">
                <a:latin typeface="+mn-ea"/>
              </a:rPr>
              <a:t>「三重県オープンデータライブラリ」開設 （平成</a:t>
            </a:r>
            <a:r>
              <a:rPr lang="en-US" altLang="ja-JP" sz="1600" b="1" dirty="0" smtClean="0">
                <a:latin typeface="+mn-ea"/>
              </a:rPr>
              <a:t>27</a:t>
            </a:r>
            <a:r>
              <a:rPr lang="ja-JP" altLang="en-US" sz="1600" b="1" dirty="0" smtClean="0">
                <a:latin typeface="+mn-ea"/>
              </a:rPr>
              <a:t>年</a:t>
            </a:r>
            <a:r>
              <a:rPr lang="en-US" altLang="ja-JP" sz="1600" b="1" dirty="0" smtClean="0">
                <a:latin typeface="+mn-ea"/>
              </a:rPr>
              <a:t>2</a:t>
            </a:r>
            <a:r>
              <a:rPr lang="ja-JP" altLang="en-US" sz="1600" b="1" dirty="0" smtClean="0">
                <a:latin typeface="+mn-ea"/>
              </a:rPr>
              <a:t>月）</a:t>
            </a:r>
            <a:endParaRPr kumimoji="1" lang="ja-JP" altLang="en-US" sz="1600" b="1" dirty="0">
              <a:latin typeface="+mn-ea"/>
            </a:endParaRPr>
          </a:p>
        </p:txBody>
      </p:sp>
      <p:sp>
        <p:nvSpPr>
          <p:cNvPr id="16" name="テキスト ボックス 15"/>
          <p:cNvSpPr txBox="1"/>
          <p:nvPr/>
        </p:nvSpPr>
        <p:spPr>
          <a:xfrm>
            <a:off x="362470" y="1523464"/>
            <a:ext cx="8331957" cy="954107"/>
          </a:xfrm>
          <a:prstGeom prst="rect">
            <a:avLst/>
          </a:prstGeom>
          <a:noFill/>
        </p:spPr>
        <p:txBody>
          <a:bodyPr wrap="square" rtlCol="0">
            <a:spAutoFit/>
          </a:bodyPr>
          <a:lstStyle/>
          <a:p>
            <a:r>
              <a:rPr lang="en-US" altLang="ja-JP" sz="1200" b="1" dirty="0" smtClean="0">
                <a:latin typeface="+mn-ea"/>
              </a:rPr>
              <a:t>【</a:t>
            </a:r>
            <a:r>
              <a:rPr lang="ja-JP" altLang="en-US" sz="1200" b="1" dirty="0">
                <a:latin typeface="+mn-ea"/>
              </a:rPr>
              <a:t>カテゴリ</a:t>
            </a:r>
            <a:r>
              <a:rPr lang="en-US" altLang="ja-JP" sz="1200" b="1" dirty="0" smtClean="0">
                <a:latin typeface="+mn-ea"/>
              </a:rPr>
              <a:t>】</a:t>
            </a:r>
          </a:p>
          <a:p>
            <a:r>
              <a:rPr lang="ja-JP" altLang="en-US" sz="1200" b="1" dirty="0" smtClean="0">
                <a:latin typeface="+mn-ea"/>
              </a:rPr>
              <a:t>「防災・災害」、「健康・保健・医療・福祉」、「産業・商工業」、「文化・教育・観光」、「環境」、「法令・土地」、「統計」、「施設情報」等</a:t>
            </a:r>
            <a:endParaRPr lang="en-US" altLang="ja-JP" sz="1200" b="1" dirty="0" smtClean="0">
              <a:latin typeface="+mn-ea"/>
            </a:endParaRPr>
          </a:p>
          <a:p>
            <a:endParaRPr lang="en-US" altLang="ja-JP" sz="800" b="1" dirty="0" smtClean="0">
              <a:latin typeface="+mn-ea"/>
            </a:endParaRPr>
          </a:p>
          <a:p>
            <a:r>
              <a:rPr lang="en-US" altLang="ja-JP" sz="1200" b="1" dirty="0" smtClean="0">
                <a:latin typeface="+mn-ea"/>
              </a:rPr>
              <a:t>【</a:t>
            </a:r>
            <a:r>
              <a:rPr lang="ja-JP" altLang="en-US" sz="1200" b="1" dirty="0" smtClean="0">
                <a:latin typeface="+mn-ea"/>
              </a:rPr>
              <a:t>データセット数</a:t>
            </a:r>
            <a:r>
              <a:rPr lang="en-US" altLang="ja-JP" sz="1200" b="1" dirty="0" smtClean="0">
                <a:latin typeface="+mn-ea"/>
              </a:rPr>
              <a:t>】</a:t>
            </a:r>
          </a:p>
          <a:p>
            <a:r>
              <a:rPr lang="ja-JP" altLang="en-US" sz="1200" b="1" dirty="0">
                <a:latin typeface="+mn-ea"/>
              </a:rPr>
              <a:t>　</a:t>
            </a:r>
            <a:r>
              <a:rPr lang="ja-JP" altLang="en-US" sz="1200" b="1" dirty="0" smtClean="0">
                <a:latin typeface="+mn-ea"/>
              </a:rPr>
              <a:t>７</a:t>
            </a:r>
            <a:r>
              <a:rPr lang="en-US" altLang="ja-JP" sz="1200" b="1" dirty="0" smtClean="0">
                <a:latin typeface="+mn-ea"/>
              </a:rPr>
              <a:t>9</a:t>
            </a:r>
            <a:r>
              <a:rPr lang="ja-JP" altLang="en-US" sz="1200" b="1" dirty="0" smtClean="0">
                <a:latin typeface="+mn-ea"/>
              </a:rPr>
              <a:t>データセット（令和元年</a:t>
            </a:r>
            <a:r>
              <a:rPr lang="en-US" altLang="ja-JP" sz="1200" b="1" dirty="0" smtClean="0">
                <a:latin typeface="+mn-ea"/>
              </a:rPr>
              <a:t>8</a:t>
            </a:r>
            <a:r>
              <a:rPr lang="ja-JP" altLang="en-US" sz="1200" b="1" dirty="0" smtClean="0">
                <a:latin typeface="+mn-ea"/>
              </a:rPr>
              <a:t>月</a:t>
            </a:r>
            <a:r>
              <a:rPr lang="en-US" altLang="ja-JP" sz="1200" b="1" dirty="0" smtClean="0">
                <a:latin typeface="+mn-ea"/>
              </a:rPr>
              <a:t>1</a:t>
            </a:r>
            <a:r>
              <a:rPr lang="ja-JP" altLang="en-US" sz="1200" b="1" dirty="0" smtClean="0">
                <a:latin typeface="+mn-ea"/>
              </a:rPr>
              <a:t>日現在）　　</a:t>
            </a:r>
            <a:r>
              <a:rPr lang="en-US" altLang="ja-JP" sz="1200" b="1" dirty="0" smtClean="0">
                <a:latin typeface="+mn-ea"/>
              </a:rPr>
              <a:t>※</a:t>
            </a:r>
            <a:r>
              <a:rPr lang="ja-JP" altLang="en-US" sz="1200" b="1" dirty="0" smtClean="0">
                <a:latin typeface="+mn-ea"/>
              </a:rPr>
              <a:t>開設当初　</a:t>
            </a:r>
            <a:r>
              <a:rPr lang="en-US" altLang="ja-JP" sz="1200" b="1" dirty="0" smtClean="0">
                <a:latin typeface="+mn-ea"/>
              </a:rPr>
              <a:t>31</a:t>
            </a:r>
            <a:r>
              <a:rPr lang="ja-JP" altLang="en-US" sz="1200" b="1" dirty="0" smtClean="0">
                <a:latin typeface="+mn-ea"/>
              </a:rPr>
              <a:t>データセット</a:t>
            </a:r>
            <a:r>
              <a:rPr lang="ja-JP" altLang="en-US" sz="1200" b="1" dirty="0">
                <a:latin typeface="+mn-ea"/>
              </a:rPr>
              <a:t>　</a:t>
            </a:r>
            <a:endParaRPr lang="en-US" altLang="ja-JP" sz="1200" b="1" dirty="0" smtClean="0">
              <a:latin typeface="+mn-ea"/>
            </a:endParaRPr>
          </a:p>
        </p:txBody>
      </p:sp>
      <p:pic>
        <p:nvPicPr>
          <p:cNvPr id="5" name="図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03637" y="3784778"/>
            <a:ext cx="4359450" cy="2453680"/>
          </a:xfrm>
          <a:prstGeom prst="rect">
            <a:avLst/>
          </a:prstGeom>
        </p:spPr>
      </p:pic>
      <p:pic>
        <p:nvPicPr>
          <p:cNvPr id="8" name="図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00192" y="2682643"/>
            <a:ext cx="2062857" cy="3548572"/>
          </a:xfrm>
          <a:prstGeom prst="rect">
            <a:avLst/>
          </a:prstGeom>
        </p:spPr>
      </p:pic>
      <p:sp>
        <p:nvSpPr>
          <p:cNvPr id="17" name="フッター プレースホルダー 4"/>
          <p:cNvSpPr txBox="1">
            <a:spLocks/>
          </p:cNvSpPr>
          <p:nvPr/>
        </p:nvSpPr>
        <p:spPr>
          <a:xfrm>
            <a:off x="8694427" y="6338317"/>
            <a:ext cx="273906" cy="347188"/>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t>３</a:t>
            </a:r>
          </a:p>
        </p:txBody>
      </p:sp>
      <p:sp>
        <p:nvSpPr>
          <p:cNvPr id="9" name="テキスト ボックス 8"/>
          <p:cNvSpPr txBox="1"/>
          <p:nvPr/>
        </p:nvSpPr>
        <p:spPr>
          <a:xfrm>
            <a:off x="1440806" y="6347425"/>
            <a:ext cx="2808312" cy="276999"/>
          </a:xfrm>
          <a:prstGeom prst="rect">
            <a:avLst/>
          </a:prstGeom>
          <a:noFill/>
        </p:spPr>
        <p:txBody>
          <a:bodyPr wrap="square" rtlCol="0">
            <a:spAutoFit/>
          </a:bodyPr>
          <a:lstStyle/>
          <a:p>
            <a:r>
              <a:rPr lang="ja-JP" altLang="en-US" sz="1200" b="1" dirty="0" smtClean="0"/>
              <a:t>図１　</a:t>
            </a:r>
            <a:r>
              <a:rPr lang="en-US" altLang="ja-JP" sz="1200" b="1" dirty="0" smtClean="0"/>
              <a:t>G-</a:t>
            </a:r>
            <a:r>
              <a:rPr lang="en-US" altLang="ja-JP" sz="1200" b="1" dirty="0" err="1" smtClean="0"/>
              <a:t>motty</a:t>
            </a:r>
            <a:r>
              <a:rPr lang="ja-JP" altLang="en-US" sz="1200" b="1" dirty="0"/>
              <a:t>地域情報カタログサイト</a:t>
            </a:r>
            <a:endParaRPr kumimoji="1" lang="ja-JP" altLang="en-US" sz="1200" b="1" dirty="0"/>
          </a:p>
        </p:txBody>
      </p:sp>
      <p:sp>
        <p:nvSpPr>
          <p:cNvPr id="18" name="テキスト ボックス 17"/>
          <p:cNvSpPr txBox="1"/>
          <p:nvPr/>
        </p:nvSpPr>
        <p:spPr>
          <a:xfrm>
            <a:off x="6300192" y="6319507"/>
            <a:ext cx="1691661" cy="276999"/>
          </a:xfrm>
          <a:prstGeom prst="rect">
            <a:avLst/>
          </a:prstGeom>
          <a:noFill/>
        </p:spPr>
        <p:txBody>
          <a:bodyPr wrap="square" rtlCol="0">
            <a:spAutoFit/>
          </a:bodyPr>
          <a:lstStyle/>
          <a:p>
            <a:r>
              <a:rPr lang="ja-JP" altLang="en-US" sz="1200" b="1" dirty="0" smtClean="0"/>
              <a:t>図２　</a:t>
            </a:r>
            <a:r>
              <a:rPr lang="en-US" altLang="ja-JP" sz="1200" b="1" dirty="0"/>
              <a:t>G-</a:t>
            </a:r>
            <a:r>
              <a:rPr lang="en-US" altLang="ja-JP" sz="1200" b="1" dirty="0" err="1"/>
              <a:t>motty</a:t>
            </a:r>
            <a:r>
              <a:rPr lang="en-US" altLang="ja-JP" sz="1200" b="1" dirty="0"/>
              <a:t> Mobile</a:t>
            </a:r>
            <a:endParaRPr kumimoji="1" lang="ja-JP" altLang="en-US" sz="1200" b="1" dirty="0"/>
          </a:p>
        </p:txBody>
      </p:sp>
      <p:sp>
        <p:nvSpPr>
          <p:cNvPr id="3" name="正方形/長方形 2"/>
          <p:cNvSpPr/>
          <p:nvPr/>
        </p:nvSpPr>
        <p:spPr>
          <a:xfrm>
            <a:off x="1403634" y="3777535"/>
            <a:ext cx="4359451" cy="24536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6300192" y="2602240"/>
            <a:ext cx="2062857" cy="354857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1348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角丸四角形 17"/>
          <p:cNvSpPr/>
          <p:nvPr/>
        </p:nvSpPr>
        <p:spPr>
          <a:xfrm>
            <a:off x="7517925" y="4068155"/>
            <a:ext cx="1108202" cy="411392"/>
          </a:xfrm>
          <a:prstGeom prst="roundRect">
            <a:avLst/>
          </a:prstGeom>
          <a:gradFill>
            <a:gsLst>
              <a:gs pos="0">
                <a:srgbClr val="5E9EFF"/>
              </a:gs>
              <a:gs pos="39999">
                <a:srgbClr val="85C2FF"/>
              </a:gs>
              <a:gs pos="70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5892884" y="5978277"/>
            <a:ext cx="1512168" cy="360040"/>
          </a:xfrm>
          <a:prstGeom prst="roundRect">
            <a:avLst/>
          </a:prstGeom>
          <a:gradFill>
            <a:gsLst>
              <a:gs pos="0">
                <a:srgbClr val="5E9EFF"/>
              </a:gs>
              <a:gs pos="39999">
                <a:srgbClr val="85C2FF"/>
              </a:gs>
              <a:gs pos="70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347437" y="747861"/>
            <a:ext cx="1080120" cy="234199"/>
          </a:xfrm>
          <a:prstGeom prst="roundRect">
            <a:avLst/>
          </a:prstGeom>
          <a:gradFill>
            <a:gsLst>
              <a:gs pos="0">
                <a:srgbClr val="5E9EFF"/>
              </a:gs>
              <a:gs pos="39999">
                <a:srgbClr val="85C2FF"/>
              </a:gs>
              <a:gs pos="70000">
                <a:srgbClr val="C4D6EB"/>
              </a:gs>
              <a:gs pos="100000">
                <a:srgbClr val="FFEBFA"/>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b="1" dirty="0">
              <a:solidFill>
                <a:schemeClr val="tx1"/>
              </a:solidFill>
            </a:endParaRPr>
          </a:p>
        </p:txBody>
      </p:sp>
      <p:sp>
        <p:nvSpPr>
          <p:cNvPr id="17" name="フッター プレースホルダー 4"/>
          <p:cNvSpPr txBox="1">
            <a:spLocks/>
          </p:cNvSpPr>
          <p:nvPr/>
        </p:nvSpPr>
        <p:spPr>
          <a:xfrm>
            <a:off x="8694427" y="6338317"/>
            <a:ext cx="273906" cy="347188"/>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smtClean="0"/>
              <a:t>４</a:t>
            </a:r>
            <a:endParaRPr lang="ja-JP" altLang="en-US" dirty="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4455" y="4046842"/>
            <a:ext cx="4858429" cy="2367293"/>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834" y="614982"/>
            <a:ext cx="4086796" cy="3431860"/>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027" y="1001277"/>
            <a:ext cx="4368299" cy="3026515"/>
          </a:xfrm>
          <a:prstGeom prst="rect">
            <a:avLst/>
          </a:prstGeom>
        </p:spPr>
      </p:pic>
      <p:sp>
        <p:nvSpPr>
          <p:cNvPr id="9" name="正方形/長方形 8"/>
          <p:cNvSpPr/>
          <p:nvPr/>
        </p:nvSpPr>
        <p:spPr>
          <a:xfrm>
            <a:off x="241027" y="998903"/>
            <a:ext cx="4347314" cy="3026515"/>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4619819" y="614982"/>
            <a:ext cx="3984629" cy="343186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034455" y="4046842"/>
            <a:ext cx="4858429" cy="236729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5868079" y="5981075"/>
            <a:ext cx="1656184" cy="415498"/>
          </a:xfrm>
          <a:prstGeom prst="rect">
            <a:avLst/>
          </a:prstGeom>
          <a:noFill/>
        </p:spPr>
        <p:txBody>
          <a:bodyPr wrap="square" rtlCol="0">
            <a:spAutoFit/>
          </a:bodyPr>
          <a:lstStyle/>
          <a:p>
            <a:r>
              <a:rPr kumimoji="1" lang="ja-JP" altLang="en-US" sz="1050" b="1" dirty="0" smtClean="0"/>
              <a:t>オープンデータライブラリ</a:t>
            </a:r>
            <a:endParaRPr kumimoji="1" lang="en-US" altLang="ja-JP" sz="1050" b="1" dirty="0" smtClean="0"/>
          </a:p>
          <a:p>
            <a:r>
              <a:rPr kumimoji="1" lang="ja-JP" altLang="en-US" sz="1050" b="1" dirty="0" smtClean="0"/>
              <a:t>トップページ</a:t>
            </a:r>
            <a:endParaRPr kumimoji="1" lang="ja-JP" altLang="en-US" sz="1050" b="1" dirty="0"/>
          </a:p>
        </p:txBody>
      </p:sp>
      <p:sp>
        <p:nvSpPr>
          <p:cNvPr id="14" name="角丸四角形 13"/>
          <p:cNvSpPr/>
          <p:nvPr/>
        </p:nvSpPr>
        <p:spPr>
          <a:xfrm>
            <a:off x="323528" y="753531"/>
            <a:ext cx="1080120" cy="2341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smtClean="0">
                <a:solidFill>
                  <a:schemeClr val="tx1"/>
                </a:solidFill>
              </a:rPr>
              <a:t>県トップページ</a:t>
            </a:r>
            <a:endParaRPr kumimoji="1" lang="ja-JP" altLang="en-US" sz="1050" b="1" dirty="0">
              <a:solidFill>
                <a:schemeClr val="tx1"/>
              </a:solidFill>
            </a:endParaRPr>
          </a:p>
        </p:txBody>
      </p:sp>
      <p:sp>
        <p:nvSpPr>
          <p:cNvPr id="16" name="テキスト ボックス 15"/>
          <p:cNvSpPr txBox="1"/>
          <p:nvPr/>
        </p:nvSpPr>
        <p:spPr>
          <a:xfrm>
            <a:off x="7517925" y="4056831"/>
            <a:ext cx="1116189" cy="415498"/>
          </a:xfrm>
          <a:prstGeom prst="rect">
            <a:avLst/>
          </a:prstGeom>
          <a:noFill/>
        </p:spPr>
        <p:txBody>
          <a:bodyPr wrap="square" rtlCol="0">
            <a:spAutoFit/>
          </a:bodyPr>
          <a:lstStyle/>
          <a:p>
            <a:r>
              <a:rPr kumimoji="1" lang="ja-JP" altLang="en-US" sz="1050" b="1" dirty="0" smtClean="0"/>
              <a:t>個別データ一覧</a:t>
            </a:r>
            <a:endParaRPr kumimoji="1" lang="en-US" altLang="ja-JP" sz="1050" b="1" dirty="0" smtClean="0"/>
          </a:p>
          <a:p>
            <a:r>
              <a:rPr lang="ja-JP" altLang="en-US" sz="1050" b="1" dirty="0" smtClean="0"/>
              <a:t>（カテゴリ別）</a:t>
            </a:r>
            <a:endParaRPr kumimoji="1" lang="ja-JP" altLang="en-US" sz="1050" b="1" dirty="0"/>
          </a:p>
        </p:txBody>
      </p:sp>
      <p:sp>
        <p:nvSpPr>
          <p:cNvPr id="26" name="屈折矢印 25"/>
          <p:cNvSpPr/>
          <p:nvPr/>
        </p:nvSpPr>
        <p:spPr>
          <a:xfrm rot="5400000">
            <a:off x="-89189" y="4641182"/>
            <a:ext cx="1560267" cy="57606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屈折矢印 38"/>
          <p:cNvSpPr/>
          <p:nvPr/>
        </p:nvSpPr>
        <p:spPr>
          <a:xfrm>
            <a:off x="5909232" y="4191515"/>
            <a:ext cx="1512166" cy="57606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a:off x="2969086" y="3451287"/>
            <a:ext cx="480147"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5892885" y="4758183"/>
            <a:ext cx="2035636" cy="415498"/>
          </a:xfrm>
          <a:prstGeom prst="rect">
            <a:avLst/>
          </a:prstGeom>
          <a:noFill/>
        </p:spPr>
        <p:txBody>
          <a:bodyPr wrap="square" rtlCol="0">
            <a:spAutoFit/>
          </a:bodyPr>
          <a:lstStyle/>
          <a:p>
            <a:r>
              <a:rPr kumimoji="1" lang="ja-JP" altLang="en-US" sz="1050" b="1" dirty="0" smtClean="0"/>
              <a:t>ページ下部リンク</a:t>
            </a:r>
            <a:endParaRPr kumimoji="1" lang="en-US" altLang="ja-JP" sz="1050" b="1" dirty="0" smtClean="0"/>
          </a:p>
          <a:p>
            <a:r>
              <a:rPr kumimoji="1" lang="ja-JP" altLang="en-US" sz="1050" b="1" dirty="0" smtClean="0"/>
              <a:t>「カテゴリ別オープンデータ」</a:t>
            </a:r>
            <a:endParaRPr kumimoji="1" lang="ja-JP" altLang="en-US" sz="1050" b="1" dirty="0"/>
          </a:p>
        </p:txBody>
      </p:sp>
      <p:sp>
        <p:nvSpPr>
          <p:cNvPr id="68" name="角丸四角形 67"/>
          <p:cNvSpPr/>
          <p:nvPr/>
        </p:nvSpPr>
        <p:spPr>
          <a:xfrm>
            <a:off x="107504" y="332655"/>
            <a:ext cx="8798039" cy="6179255"/>
          </a:xfrm>
          <a:prstGeom prst="roundRect">
            <a:avLst>
              <a:gd name="adj" fmla="val 4607"/>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a:off x="323528" y="40260"/>
            <a:ext cx="5112568" cy="553410"/>
            <a:chOff x="0" y="47330"/>
            <a:chExt cx="5112568" cy="553410"/>
          </a:xfrm>
        </p:grpSpPr>
        <p:sp>
          <p:nvSpPr>
            <p:cNvPr id="23" name="角丸四角形 22"/>
            <p:cNvSpPr/>
            <p:nvPr/>
          </p:nvSpPr>
          <p:spPr>
            <a:xfrm>
              <a:off x="0" y="47330"/>
              <a:ext cx="5112568" cy="55341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角丸四角形 4"/>
            <p:cNvSpPr txBox="1"/>
            <p:nvPr/>
          </p:nvSpPr>
          <p:spPr>
            <a:xfrm>
              <a:off x="27015" y="74345"/>
              <a:ext cx="5058538" cy="4993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ja-JP" altLang="en-US" sz="2200" dirty="0" smtClean="0"/>
                <a:t>２　三重県オープンデータライブラリ</a:t>
              </a:r>
              <a:endParaRPr lang="ja-JP" sz="2200" kern="1200" dirty="0"/>
            </a:p>
          </p:txBody>
        </p:sp>
      </p:grpSp>
    </p:spTree>
    <p:extLst>
      <p:ext uri="{BB962C8B-B14F-4D97-AF65-F5344CB8AC3E}">
        <p14:creationId xmlns:p14="http://schemas.microsoft.com/office/powerpoint/2010/main" val="9483667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extLst>
              <p:ext uri="{D42A27DB-BD31-4B8C-83A1-F6EECF244321}">
                <p14:modId xmlns:p14="http://schemas.microsoft.com/office/powerpoint/2010/main" val="1166511251"/>
              </p:ext>
            </p:extLst>
          </p:nvPr>
        </p:nvGraphicFramePr>
        <p:xfrm>
          <a:off x="107504" y="116632"/>
          <a:ext cx="5112568" cy="648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769998" y="1494076"/>
            <a:ext cx="7924430" cy="738664"/>
          </a:xfrm>
          <a:prstGeom prst="rect">
            <a:avLst/>
          </a:prstGeom>
          <a:noFill/>
          <a:ln>
            <a:solidFill>
              <a:schemeClr val="tx1"/>
            </a:solidFill>
          </a:ln>
        </p:spPr>
        <p:txBody>
          <a:bodyPr wrap="square" rtlCol="0">
            <a:spAutoFit/>
          </a:bodyPr>
          <a:lstStyle/>
          <a:p>
            <a:r>
              <a:rPr lang="ja-JP" altLang="en-US" sz="1400" b="1" u="sng" dirty="0" smtClean="0"/>
              <a:t>各所属がウェブサイトで公開しているデータについて、オープンデータ化の検討をお願いしています。</a:t>
            </a:r>
            <a:endParaRPr lang="en-US" altLang="ja-JP" sz="1400" b="1" u="sng" dirty="0" smtClean="0"/>
          </a:p>
          <a:p>
            <a:r>
              <a:rPr lang="ja-JP" altLang="en-US" sz="1400" b="1" dirty="0" smtClean="0"/>
              <a:t>　</a:t>
            </a:r>
            <a:r>
              <a:rPr lang="ja-JP" altLang="en-US" sz="1400" dirty="0" smtClean="0"/>
              <a:t>・幅広い利用や周知を促したいデータ</a:t>
            </a:r>
            <a:endParaRPr lang="en-US" altLang="ja-JP" sz="1400" dirty="0" smtClean="0"/>
          </a:p>
          <a:p>
            <a:r>
              <a:rPr lang="ja-JP" altLang="en-US" sz="1400" dirty="0"/>
              <a:t>　</a:t>
            </a:r>
            <a:r>
              <a:rPr lang="ja-JP" altLang="en-US" sz="1400" dirty="0" smtClean="0"/>
              <a:t>・県ウェブサイトのアクセスランキング上位に位置するデータ等、利用者のニーズの高いデータ</a:t>
            </a:r>
            <a:endParaRPr lang="en-US" altLang="ja-JP" sz="1400" dirty="0"/>
          </a:p>
        </p:txBody>
      </p:sp>
      <p:sp>
        <p:nvSpPr>
          <p:cNvPr id="7" name="フッター プレースホルダー 4"/>
          <p:cNvSpPr txBox="1">
            <a:spLocks/>
          </p:cNvSpPr>
          <p:nvPr/>
        </p:nvSpPr>
        <p:spPr>
          <a:xfrm>
            <a:off x="8694427" y="6338317"/>
            <a:ext cx="273906" cy="347188"/>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t>５</a:t>
            </a:r>
          </a:p>
        </p:txBody>
      </p:sp>
      <p:sp>
        <p:nvSpPr>
          <p:cNvPr id="8" name="角丸四角形 7"/>
          <p:cNvSpPr/>
          <p:nvPr/>
        </p:nvSpPr>
        <p:spPr>
          <a:xfrm>
            <a:off x="372695" y="876155"/>
            <a:ext cx="2664294" cy="464613"/>
          </a:xfrm>
          <a:prstGeom prst="roundRect">
            <a:avLst/>
          </a:prstGeom>
          <a:solidFill>
            <a:srgbClr val="CD53C4"/>
          </a:solidFill>
        </p:spPr>
        <p:style>
          <a:lnRef idx="3">
            <a:schemeClr val="lt1"/>
          </a:lnRef>
          <a:fillRef idx="1">
            <a:schemeClr val="accent2"/>
          </a:fillRef>
          <a:effectRef idx="1">
            <a:schemeClr val="accent2"/>
          </a:effectRef>
          <a:fontRef idx="minor">
            <a:schemeClr val="lt1"/>
          </a:fontRef>
        </p:style>
        <p:txBody>
          <a:bodyPr rtlCol="0" anchor="ctr"/>
          <a:lstStyle/>
          <a:p>
            <a:r>
              <a:rPr kumimoji="1" lang="ja-JP" altLang="en-US" sz="1400" b="1" dirty="0" smtClean="0">
                <a:latin typeface="+mn-ea"/>
              </a:rPr>
              <a:t>① オープンデータ化の検討</a:t>
            </a:r>
            <a:endParaRPr kumimoji="1" lang="ja-JP" altLang="en-US" sz="1400" b="1" dirty="0">
              <a:latin typeface="+mn-ea"/>
            </a:endParaRPr>
          </a:p>
        </p:txBody>
      </p:sp>
      <p:sp>
        <p:nvSpPr>
          <p:cNvPr id="9" name="角丸四角形 8"/>
          <p:cNvSpPr/>
          <p:nvPr/>
        </p:nvSpPr>
        <p:spPr>
          <a:xfrm>
            <a:off x="372694" y="2388323"/>
            <a:ext cx="2664295" cy="464613"/>
          </a:xfrm>
          <a:prstGeom prst="roundRect">
            <a:avLst/>
          </a:prstGeom>
          <a:solidFill>
            <a:srgbClr val="CD53C4"/>
          </a:solidFill>
        </p:spPr>
        <p:style>
          <a:lnRef idx="3">
            <a:schemeClr val="lt1"/>
          </a:lnRef>
          <a:fillRef idx="1">
            <a:schemeClr val="accent2"/>
          </a:fillRef>
          <a:effectRef idx="1">
            <a:schemeClr val="accent2"/>
          </a:effectRef>
          <a:fontRef idx="minor">
            <a:schemeClr val="lt1"/>
          </a:fontRef>
        </p:style>
        <p:txBody>
          <a:bodyPr rtlCol="0" anchor="ctr"/>
          <a:lstStyle/>
          <a:p>
            <a:r>
              <a:rPr lang="ja-JP" altLang="en-US" sz="1400" b="1" dirty="0" smtClean="0">
                <a:latin typeface="+mn-ea"/>
              </a:rPr>
              <a:t>② 利用者</a:t>
            </a:r>
            <a:r>
              <a:rPr lang="ja-JP" altLang="en-US" sz="1400" b="1" dirty="0">
                <a:latin typeface="+mn-ea"/>
              </a:rPr>
              <a:t>からの</a:t>
            </a:r>
            <a:r>
              <a:rPr lang="ja-JP" altLang="en-US" sz="1400" b="1" dirty="0" smtClean="0">
                <a:latin typeface="+mn-ea"/>
              </a:rPr>
              <a:t>要望への対応</a:t>
            </a:r>
            <a:endParaRPr kumimoji="1" lang="ja-JP" altLang="en-US" sz="1400" b="1" dirty="0">
              <a:latin typeface="+mn-ea"/>
            </a:endParaRPr>
          </a:p>
        </p:txBody>
      </p:sp>
      <p:sp>
        <p:nvSpPr>
          <p:cNvPr id="10" name="テキスト ボックス 9"/>
          <p:cNvSpPr txBox="1"/>
          <p:nvPr/>
        </p:nvSpPr>
        <p:spPr>
          <a:xfrm>
            <a:off x="769996" y="2998295"/>
            <a:ext cx="7924431" cy="738664"/>
          </a:xfrm>
          <a:prstGeom prst="rect">
            <a:avLst/>
          </a:prstGeom>
          <a:noFill/>
          <a:ln>
            <a:solidFill>
              <a:schemeClr val="tx1"/>
            </a:solidFill>
          </a:ln>
        </p:spPr>
        <p:txBody>
          <a:bodyPr wrap="square" rtlCol="0">
            <a:spAutoFit/>
          </a:bodyPr>
          <a:lstStyle/>
          <a:p>
            <a:r>
              <a:rPr lang="ja-JP" altLang="en-US" sz="1400" b="1" u="sng" dirty="0" smtClean="0"/>
              <a:t>データ利用者からデータ提供の要望があった際は、公開に向けて前向きな検討をお願いしています。</a:t>
            </a:r>
            <a:endParaRPr lang="en-US" altLang="ja-JP" sz="1400" b="1" u="sng" dirty="0" smtClean="0"/>
          </a:p>
          <a:p>
            <a:r>
              <a:rPr lang="ja-JP" altLang="en-US" sz="1400" b="1" dirty="0" smtClean="0"/>
              <a:t>　</a:t>
            </a:r>
            <a:r>
              <a:rPr lang="ja-JP" altLang="en-US" sz="1400" dirty="0" smtClean="0"/>
              <a:t>・県ウェブサイトに掲載されているがオープンデータ化されていないデータに関する要望</a:t>
            </a:r>
            <a:endParaRPr lang="en-US" altLang="ja-JP" sz="1400" dirty="0" smtClean="0"/>
          </a:p>
          <a:p>
            <a:r>
              <a:rPr lang="ja-JP" altLang="en-US" sz="1400" dirty="0" smtClean="0"/>
              <a:t>　・他の都道府県等で公開されているデータについて、三重県版のデータ提供に関する要望</a:t>
            </a:r>
            <a:endParaRPr lang="en-US" altLang="ja-JP" sz="1400" dirty="0" smtClean="0"/>
          </a:p>
        </p:txBody>
      </p:sp>
      <p:sp>
        <p:nvSpPr>
          <p:cNvPr id="11" name="右矢印 10"/>
          <p:cNvSpPr/>
          <p:nvPr/>
        </p:nvSpPr>
        <p:spPr>
          <a:xfrm>
            <a:off x="372694" y="1558633"/>
            <a:ext cx="325295"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a:off x="372694" y="3062852"/>
            <a:ext cx="325295"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448575" y="4419897"/>
            <a:ext cx="8245852" cy="1169551"/>
          </a:xfrm>
          <a:prstGeom prst="rect">
            <a:avLst/>
          </a:prstGeom>
          <a:noFill/>
          <a:ln>
            <a:solidFill>
              <a:schemeClr val="tx1"/>
            </a:solidFill>
          </a:ln>
        </p:spPr>
        <p:txBody>
          <a:bodyPr wrap="square" rtlCol="0">
            <a:spAutoFit/>
          </a:bodyPr>
          <a:lstStyle/>
          <a:p>
            <a:r>
              <a:rPr lang="ja-JP" altLang="en-US" sz="1400" dirty="0" smtClean="0"/>
              <a:t>・公開を検討されるデータがありましたら、情報システム課にご相談いただければ、公開に向けた支援を行わせていただきます。</a:t>
            </a:r>
            <a:endParaRPr lang="en-US" altLang="ja-JP" sz="1400" dirty="0" smtClean="0"/>
          </a:p>
          <a:p>
            <a:r>
              <a:rPr lang="ja-JP" altLang="en-US" sz="1400" dirty="0" smtClean="0"/>
              <a:t>・グループウェアの電子ロッカーに、各所属が保有するデータをオープンデータとして公開するための技術的指針として、「三重県オープンデータ作成要領」を掲載しています。</a:t>
            </a:r>
            <a:endParaRPr lang="en-US" altLang="ja-JP" sz="1400" dirty="0" smtClean="0"/>
          </a:p>
          <a:p>
            <a:r>
              <a:rPr lang="ja-JP" altLang="en-US" sz="1400" dirty="0" smtClean="0"/>
              <a:t>・機会</a:t>
            </a:r>
            <a:r>
              <a:rPr lang="ja-JP" altLang="en-US" sz="1400" dirty="0"/>
              <a:t>判読性の</a:t>
            </a:r>
            <a:r>
              <a:rPr lang="ja-JP" altLang="en-US" sz="1400" dirty="0" smtClean="0"/>
              <a:t>低いデータ（</a:t>
            </a:r>
            <a:r>
              <a:rPr lang="en-US" altLang="ja-JP" sz="1400" dirty="0" smtClean="0"/>
              <a:t>pdf</a:t>
            </a:r>
            <a:r>
              <a:rPr lang="ja-JP" altLang="en-US" sz="1400" dirty="0" err="1" smtClean="0"/>
              <a:t>、</a:t>
            </a:r>
            <a:r>
              <a:rPr lang="ja-JP" altLang="en-US" sz="1400" dirty="0" smtClean="0"/>
              <a:t>画像データ等）であっても、オープンデータとして公開することは可能です。</a:t>
            </a:r>
            <a:endParaRPr lang="en-US" altLang="ja-JP" sz="1400" dirty="0" smtClean="0"/>
          </a:p>
        </p:txBody>
      </p:sp>
      <p:sp>
        <p:nvSpPr>
          <p:cNvPr id="15" name="右矢印 14"/>
          <p:cNvSpPr/>
          <p:nvPr/>
        </p:nvSpPr>
        <p:spPr>
          <a:xfrm>
            <a:off x="444702" y="5762253"/>
            <a:ext cx="325295"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9931" y="10758"/>
            <a:ext cx="9105934" cy="683110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899591" y="5877272"/>
            <a:ext cx="7794835" cy="400110"/>
          </a:xfrm>
          <a:prstGeom prst="rect">
            <a:avLst/>
          </a:prstGeom>
          <a:solidFill>
            <a:schemeClr val="accent6">
              <a:lumMod val="40000"/>
              <a:lumOff val="60000"/>
            </a:schemeClr>
          </a:solidFill>
          <a:ln w="12700" cmpd="dbl">
            <a:solidFill>
              <a:schemeClr val="tx1"/>
            </a:solidFill>
          </a:ln>
        </p:spPr>
        <p:txBody>
          <a:bodyPr wrap="square" rtlCol="0">
            <a:spAutoFit/>
          </a:bodyPr>
          <a:lstStyle/>
          <a:p>
            <a:r>
              <a:rPr kumimoji="1" lang="ja-JP" altLang="en-US" sz="2000" b="1" dirty="0" smtClean="0"/>
              <a:t>各所属のデータについて、オープンデータ化の検討を</a:t>
            </a:r>
            <a:r>
              <a:rPr lang="ja-JP" altLang="en-US" sz="2000" b="1" dirty="0"/>
              <a:t>幅広く依頼</a:t>
            </a:r>
            <a:endParaRPr kumimoji="1" lang="ja-JP" altLang="en-US" sz="2000" b="1" dirty="0"/>
          </a:p>
        </p:txBody>
      </p:sp>
      <p:sp>
        <p:nvSpPr>
          <p:cNvPr id="4" name="テキスト ボックス 3"/>
          <p:cNvSpPr txBox="1"/>
          <p:nvPr/>
        </p:nvSpPr>
        <p:spPr>
          <a:xfrm>
            <a:off x="421860" y="4050565"/>
            <a:ext cx="4756739" cy="369332"/>
          </a:xfrm>
          <a:prstGeom prst="rect">
            <a:avLst/>
          </a:prstGeom>
          <a:noFill/>
        </p:spPr>
        <p:txBody>
          <a:bodyPr wrap="square" rtlCol="0">
            <a:spAutoFit/>
          </a:bodyPr>
          <a:lstStyle/>
          <a:p>
            <a:r>
              <a:rPr kumimoji="1" lang="en-US" altLang="ja-JP" dirty="0" smtClean="0"/>
              <a:t>【</a:t>
            </a:r>
            <a:r>
              <a:rPr kumimoji="1" lang="ja-JP" altLang="en-US" dirty="0" smtClean="0"/>
              <a:t>オープンデータ公開に向けての支援について</a:t>
            </a:r>
            <a:r>
              <a:rPr kumimoji="1" lang="en-US" altLang="ja-JP" dirty="0" smtClean="0"/>
              <a:t>】</a:t>
            </a:r>
            <a:endParaRPr kumimoji="1" lang="ja-JP" altLang="en-US" dirty="0"/>
          </a:p>
        </p:txBody>
      </p:sp>
    </p:spTree>
    <p:extLst>
      <p:ext uri="{BB962C8B-B14F-4D97-AF65-F5344CB8AC3E}">
        <p14:creationId xmlns:p14="http://schemas.microsoft.com/office/powerpoint/2010/main" val="26142421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extLst>
              <p:ext uri="{D42A27DB-BD31-4B8C-83A1-F6EECF244321}">
                <p14:modId xmlns:p14="http://schemas.microsoft.com/office/powerpoint/2010/main" val="1660520101"/>
              </p:ext>
            </p:extLst>
          </p:nvPr>
        </p:nvGraphicFramePr>
        <p:xfrm>
          <a:off x="107504" y="116632"/>
          <a:ext cx="5112568" cy="648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正方形/長方形 16"/>
          <p:cNvSpPr/>
          <p:nvPr/>
        </p:nvSpPr>
        <p:spPr>
          <a:xfrm>
            <a:off x="9931" y="10758"/>
            <a:ext cx="9105934" cy="683110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4816" y="1196752"/>
            <a:ext cx="4437943" cy="4869160"/>
          </a:xfrm>
          <a:prstGeom prst="rect">
            <a:avLst/>
          </a:prstGeom>
        </p:spPr>
      </p:pic>
      <p:pic>
        <p:nvPicPr>
          <p:cNvPr id="4" name="図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55387" y="3717032"/>
            <a:ext cx="3837094" cy="2436254"/>
          </a:xfrm>
          <a:prstGeom prst="rect">
            <a:avLst/>
          </a:prstGeom>
        </p:spPr>
      </p:pic>
      <p:sp>
        <p:nvSpPr>
          <p:cNvPr id="6" name="テキスト ボックス 5"/>
          <p:cNvSpPr txBox="1"/>
          <p:nvPr/>
        </p:nvSpPr>
        <p:spPr>
          <a:xfrm>
            <a:off x="5388728" y="1177685"/>
            <a:ext cx="3895793" cy="830997"/>
          </a:xfrm>
          <a:prstGeom prst="rect">
            <a:avLst/>
          </a:prstGeom>
          <a:noFill/>
        </p:spPr>
        <p:txBody>
          <a:bodyPr wrap="square" rtlCol="0">
            <a:spAutoFit/>
          </a:bodyPr>
          <a:lstStyle/>
          <a:p>
            <a:r>
              <a:rPr kumimoji="1" lang="ja-JP" altLang="en-US" sz="1600" dirty="0" smtClean="0"/>
              <a:t>犯罪発生情報（ひったくり、車上ねらい、部品ねらい、自動販売機ねらい、自動車盗、オートバイ盗、自転車盗）</a:t>
            </a:r>
            <a:endParaRPr kumimoji="1" lang="ja-JP" altLang="en-US" sz="1600" dirty="0"/>
          </a:p>
        </p:txBody>
      </p:sp>
      <p:sp>
        <p:nvSpPr>
          <p:cNvPr id="7" name="左矢印 6"/>
          <p:cNvSpPr/>
          <p:nvPr/>
        </p:nvSpPr>
        <p:spPr>
          <a:xfrm>
            <a:off x="5051415" y="1402230"/>
            <a:ext cx="266229" cy="5146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5151795" y="2564904"/>
            <a:ext cx="3895793" cy="338554"/>
          </a:xfrm>
          <a:prstGeom prst="rect">
            <a:avLst/>
          </a:prstGeom>
          <a:noFill/>
        </p:spPr>
        <p:txBody>
          <a:bodyPr wrap="square" rtlCol="0">
            <a:spAutoFit/>
          </a:bodyPr>
          <a:lstStyle/>
          <a:p>
            <a:r>
              <a:rPr lang="ja-JP" altLang="en-US" sz="1600" dirty="0" smtClean="0"/>
              <a:t>不審者情報（</a:t>
            </a:r>
            <a:r>
              <a:rPr lang="en-US" altLang="ja-JP" sz="1600" dirty="0" smtClean="0"/>
              <a:t>Mie Click Maps</a:t>
            </a:r>
            <a:r>
              <a:rPr lang="ja-JP" altLang="en-US" sz="1600" dirty="0" smtClean="0"/>
              <a:t>で公開）</a:t>
            </a:r>
            <a:endParaRPr kumimoji="1" lang="ja-JP" altLang="en-US" sz="1600" dirty="0"/>
          </a:p>
        </p:txBody>
      </p:sp>
      <p:sp>
        <p:nvSpPr>
          <p:cNvPr id="8" name="下矢印 7"/>
          <p:cNvSpPr/>
          <p:nvPr/>
        </p:nvSpPr>
        <p:spPr>
          <a:xfrm>
            <a:off x="6732240" y="3057943"/>
            <a:ext cx="367452" cy="368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644378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457300" y="836712"/>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角丸四角形 13"/>
          <p:cNvSpPr/>
          <p:nvPr/>
        </p:nvSpPr>
        <p:spPr>
          <a:xfrm>
            <a:off x="457300" y="1988444"/>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角丸四角形 14"/>
          <p:cNvSpPr/>
          <p:nvPr/>
        </p:nvSpPr>
        <p:spPr>
          <a:xfrm>
            <a:off x="445840" y="3140968"/>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角丸四角形 15"/>
          <p:cNvSpPr/>
          <p:nvPr/>
        </p:nvSpPr>
        <p:spPr>
          <a:xfrm>
            <a:off x="445840" y="4324311"/>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角丸四角形 16"/>
          <p:cNvSpPr/>
          <p:nvPr/>
        </p:nvSpPr>
        <p:spPr>
          <a:xfrm>
            <a:off x="445840" y="5513150"/>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aphicFrame>
        <p:nvGraphicFramePr>
          <p:cNvPr id="6" name="図表 5"/>
          <p:cNvGraphicFramePr/>
          <p:nvPr>
            <p:extLst>
              <p:ext uri="{D42A27DB-BD31-4B8C-83A1-F6EECF244321}">
                <p14:modId xmlns:p14="http://schemas.microsoft.com/office/powerpoint/2010/main" val="1327526215"/>
              </p:ext>
            </p:extLst>
          </p:nvPr>
        </p:nvGraphicFramePr>
        <p:xfrm>
          <a:off x="107504" y="116632"/>
          <a:ext cx="4543471" cy="648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フッター プレースホルダー 4"/>
          <p:cNvSpPr txBox="1">
            <a:spLocks/>
          </p:cNvSpPr>
          <p:nvPr/>
        </p:nvSpPr>
        <p:spPr>
          <a:xfrm>
            <a:off x="8784499" y="6416774"/>
            <a:ext cx="273906" cy="347188"/>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t>６</a:t>
            </a:r>
          </a:p>
        </p:txBody>
      </p:sp>
      <p:sp>
        <p:nvSpPr>
          <p:cNvPr id="8" name="テキスト ボックス 7"/>
          <p:cNvSpPr txBox="1"/>
          <p:nvPr/>
        </p:nvSpPr>
        <p:spPr>
          <a:xfrm>
            <a:off x="449660" y="836712"/>
            <a:ext cx="8363836" cy="1077218"/>
          </a:xfrm>
          <a:prstGeom prst="rect">
            <a:avLst/>
          </a:prstGeom>
          <a:noFill/>
        </p:spPr>
        <p:txBody>
          <a:bodyPr wrap="square" rtlCol="0">
            <a:spAutoFit/>
          </a:bodyPr>
          <a:lstStyle/>
          <a:p>
            <a:r>
              <a:rPr kumimoji="1" lang="ja-JP" altLang="en-US" b="1" dirty="0" smtClean="0"/>
              <a:t>１　全国避難所データベース</a:t>
            </a:r>
            <a:r>
              <a:rPr lang="ja-JP" altLang="en-US" b="1" dirty="0"/>
              <a:t>　</a:t>
            </a:r>
            <a:r>
              <a:rPr lang="ja-JP" altLang="en-US" b="1" dirty="0" smtClean="0"/>
              <a:t>　</a:t>
            </a:r>
            <a:r>
              <a:rPr lang="ja-JP" altLang="en-US" sz="1200" b="1" dirty="0" smtClean="0"/>
              <a:t>（提供者：電通・ゼンリンデータコム）</a:t>
            </a:r>
            <a:endParaRPr lang="en-US" altLang="ja-JP" sz="1200" b="1" dirty="0" smtClean="0"/>
          </a:p>
          <a:p>
            <a:r>
              <a:rPr lang="ja-JP" altLang="en-US" b="1" dirty="0" smtClean="0"/>
              <a:t>　　</a:t>
            </a:r>
            <a:r>
              <a:rPr lang="ja-JP" altLang="en-US" sz="1400" b="1" dirty="0" smtClean="0"/>
              <a:t>使用オープンデータ：地方自治体等が公開する避難所情報</a:t>
            </a:r>
            <a:endParaRPr lang="en-US" altLang="ja-JP" sz="1400" b="1" dirty="0" smtClean="0"/>
          </a:p>
          <a:p>
            <a:r>
              <a:rPr kumimoji="1" lang="ja-JP" altLang="en-US" sz="1400" dirty="0"/>
              <a:t>　</a:t>
            </a:r>
            <a:r>
              <a:rPr kumimoji="1" lang="ja-JP" altLang="en-US" sz="1400" dirty="0" smtClean="0"/>
              <a:t>　　　内閣府と全国の自治体が公開している避難所情報に正確性・更新性・網羅性を付加してまとめている。</a:t>
            </a:r>
            <a:endParaRPr kumimoji="1" lang="en-US" altLang="ja-JP" sz="1400" dirty="0" smtClean="0"/>
          </a:p>
          <a:p>
            <a:r>
              <a:rPr lang="ja-JP" altLang="en-US" sz="1400" dirty="0"/>
              <a:t>　</a:t>
            </a:r>
            <a:r>
              <a:rPr lang="ja-JP" altLang="en-US" sz="1400" dirty="0" smtClean="0"/>
              <a:t>　　　全国の登録避難所数約</a:t>
            </a:r>
            <a:r>
              <a:rPr lang="en-US" altLang="ja-JP" sz="1400" dirty="0" smtClean="0"/>
              <a:t>15</a:t>
            </a:r>
            <a:r>
              <a:rPr lang="ja-JP" altLang="en-US" sz="1400" dirty="0" smtClean="0"/>
              <a:t>万件。全国の自治体には周辺エリアを含め無償提供が行われている。</a:t>
            </a:r>
            <a:endParaRPr kumimoji="1" lang="ja-JP" altLang="en-US" sz="1400" dirty="0"/>
          </a:p>
        </p:txBody>
      </p:sp>
      <p:sp>
        <p:nvSpPr>
          <p:cNvPr id="9" name="テキスト ボックス 8"/>
          <p:cNvSpPr txBox="1"/>
          <p:nvPr/>
        </p:nvSpPr>
        <p:spPr>
          <a:xfrm>
            <a:off x="436340" y="1958331"/>
            <a:ext cx="8363836" cy="1077218"/>
          </a:xfrm>
          <a:prstGeom prst="rect">
            <a:avLst/>
          </a:prstGeom>
          <a:noFill/>
        </p:spPr>
        <p:txBody>
          <a:bodyPr wrap="square" rtlCol="0">
            <a:spAutoFit/>
          </a:bodyPr>
          <a:lstStyle/>
          <a:p>
            <a:r>
              <a:rPr lang="ja-JP" altLang="en-US" b="1" dirty="0"/>
              <a:t>２</a:t>
            </a:r>
            <a:r>
              <a:rPr kumimoji="1" lang="ja-JP" altLang="en-US" b="1" dirty="0" smtClean="0"/>
              <a:t>　</a:t>
            </a:r>
            <a:r>
              <a:rPr kumimoji="1" lang="en-US" altLang="ja-JP" b="1" dirty="0" smtClean="0"/>
              <a:t>Night Street Advisor</a:t>
            </a:r>
            <a:r>
              <a:rPr lang="ja-JP" altLang="en-US" b="1" dirty="0"/>
              <a:t>　</a:t>
            </a:r>
            <a:r>
              <a:rPr lang="ja-JP" altLang="en-US" b="1" dirty="0" smtClean="0"/>
              <a:t>　</a:t>
            </a:r>
            <a:r>
              <a:rPr lang="ja-JP" altLang="en-US" sz="1200" b="1" dirty="0" smtClean="0"/>
              <a:t>（提供者：明石工業高等専門学校　知的情報環境研究室）</a:t>
            </a:r>
            <a:endParaRPr lang="en-US" altLang="ja-JP" sz="1200" b="1" dirty="0" smtClean="0"/>
          </a:p>
          <a:p>
            <a:r>
              <a:rPr lang="ja-JP" altLang="en-US" b="1" dirty="0" smtClean="0"/>
              <a:t>　　</a:t>
            </a:r>
            <a:r>
              <a:rPr lang="ja-JP" altLang="en-US" sz="1400" b="1" dirty="0" smtClean="0"/>
              <a:t>使用オープンデータ：街路灯データ</a:t>
            </a:r>
            <a:endParaRPr lang="en-US" altLang="ja-JP" sz="1400" b="1" dirty="0" smtClean="0"/>
          </a:p>
          <a:p>
            <a:r>
              <a:rPr kumimoji="1" lang="ja-JP" altLang="en-US" sz="1400" dirty="0"/>
              <a:t>　</a:t>
            </a:r>
            <a:r>
              <a:rPr kumimoji="1" lang="ja-JP" altLang="en-US" sz="1400" dirty="0" smtClean="0"/>
              <a:t>　　　地図上の経路情報に、街路灯情報を基に計算された夜道の明るさを重ねて表示するアプリ。</a:t>
            </a:r>
            <a:endParaRPr kumimoji="1" lang="en-US" altLang="ja-JP" sz="1400" dirty="0" smtClean="0"/>
          </a:p>
          <a:p>
            <a:r>
              <a:rPr lang="ja-JP" altLang="en-US" sz="1400" dirty="0"/>
              <a:t>　</a:t>
            </a:r>
            <a:r>
              <a:rPr lang="ja-JP" altLang="en-US" sz="1400" dirty="0" smtClean="0"/>
              <a:t>　　　知らない街でも「どれくらい時間がかかるか」ではなく「いかに安心か」で経路を選択できる。</a:t>
            </a:r>
            <a:endParaRPr kumimoji="1" lang="ja-JP" altLang="en-US" sz="1400" dirty="0"/>
          </a:p>
        </p:txBody>
      </p:sp>
      <p:sp>
        <p:nvSpPr>
          <p:cNvPr id="10" name="テキスト ボックス 9"/>
          <p:cNvSpPr txBox="1"/>
          <p:nvPr/>
        </p:nvSpPr>
        <p:spPr>
          <a:xfrm>
            <a:off x="449660" y="3140968"/>
            <a:ext cx="8363836" cy="1077218"/>
          </a:xfrm>
          <a:prstGeom prst="rect">
            <a:avLst/>
          </a:prstGeom>
          <a:noFill/>
        </p:spPr>
        <p:txBody>
          <a:bodyPr wrap="square" rtlCol="0">
            <a:spAutoFit/>
          </a:bodyPr>
          <a:lstStyle/>
          <a:p>
            <a:r>
              <a:rPr lang="ja-JP" altLang="en-US" b="1" dirty="0"/>
              <a:t>３</a:t>
            </a:r>
            <a:r>
              <a:rPr kumimoji="1" lang="ja-JP" altLang="en-US" b="1" dirty="0" smtClean="0"/>
              <a:t>　さっぽろ保育園マップ</a:t>
            </a:r>
            <a:r>
              <a:rPr lang="ja-JP" altLang="en-US" b="1" dirty="0"/>
              <a:t>　</a:t>
            </a:r>
            <a:r>
              <a:rPr lang="ja-JP" altLang="en-US" b="1" dirty="0" smtClean="0"/>
              <a:t>　</a:t>
            </a:r>
            <a:r>
              <a:rPr lang="ja-JP" altLang="en-US" sz="1200" b="1" dirty="0" smtClean="0"/>
              <a:t>（提供者：</a:t>
            </a:r>
            <a:r>
              <a:rPr lang="en-US" altLang="ja-JP" sz="1200" b="1" dirty="0" smtClean="0"/>
              <a:t>Code for Sapporo </a:t>
            </a:r>
            <a:r>
              <a:rPr lang="ja-JP" altLang="en-US" sz="1200" b="1" dirty="0" smtClean="0"/>
              <a:t>パパママ</a:t>
            </a:r>
            <a:r>
              <a:rPr lang="ja-JP" altLang="en-US" sz="1200" b="1" dirty="0" err="1" smtClean="0"/>
              <a:t>まっぷ</a:t>
            </a:r>
            <a:r>
              <a:rPr lang="ja-JP" altLang="en-US" sz="1200" b="1" dirty="0" smtClean="0"/>
              <a:t>チーム）</a:t>
            </a:r>
            <a:endParaRPr lang="en-US" altLang="ja-JP" sz="1200" b="1" dirty="0" smtClean="0"/>
          </a:p>
          <a:p>
            <a:r>
              <a:rPr lang="ja-JP" altLang="en-US" b="1" dirty="0" smtClean="0"/>
              <a:t>　　</a:t>
            </a:r>
            <a:r>
              <a:rPr lang="ja-JP" altLang="en-US" sz="1400" b="1" dirty="0" smtClean="0"/>
              <a:t>使用オープンデータ：保育施設・国土数値・地図情報</a:t>
            </a:r>
            <a:endParaRPr lang="en-US" altLang="ja-JP" sz="1400" b="1" dirty="0" smtClean="0"/>
          </a:p>
          <a:p>
            <a:r>
              <a:rPr kumimoji="1" lang="ja-JP" altLang="en-US" sz="1400" dirty="0"/>
              <a:t>　</a:t>
            </a:r>
            <a:r>
              <a:rPr kumimoji="1" lang="ja-JP" altLang="en-US" sz="1400" dirty="0" smtClean="0"/>
              <a:t>　　　保育園や幼稚園は管轄が厚労省、文科省、各自治体と異なるため、一元化された情報が得にくかった。</a:t>
            </a:r>
            <a:endParaRPr kumimoji="1" lang="en-US" altLang="ja-JP" sz="1400" dirty="0" smtClean="0"/>
          </a:p>
          <a:p>
            <a:r>
              <a:rPr lang="ja-JP" altLang="en-US" sz="1400" dirty="0"/>
              <a:t>　</a:t>
            </a:r>
            <a:r>
              <a:rPr lang="ja-JP" altLang="en-US" sz="1400" dirty="0" smtClean="0"/>
              <a:t>　　　認可・認可外保育園や幼稚園が地図上に表示され、任意の点から一定距離にある施設も検索可能。</a:t>
            </a:r>
            <a:endParaRPr kumimoji="1" lang="ja-JP" altLang="en-US" sz="1400" dirty="0"/>
          </a:p>
        </p:txBody>
      </p:sp>
      <p:sp>
        <p:nvSpPr>
          <p:cNvPr id="11" name="テキスト ボックス 10"/>
          <p:cNvSpPr txBox="1"/>
          <p:nvPr/>
        </p:nvSpPr>
        <p:spPr>
          <a:xfrm>
            <a:off x="457300" y="4357475"/>
            <a:ext cx="8363836" cy="1077218"/>
          </a:xfrm>
          <a:prstGeom prst="rect">
            <a:avLst/>
          </a:prstGeom>
          <a:noFill/>
        </p:spPr>
        <p:txBody>
          <a:bodyPr wrap="square" rtlCol="0">
            <a:spAutoFit/>
          </a:bodyPr>
          <a:lstStyle/>
          <a:p>
            <a:r>
              <a:rPr lang="ja-JP" altLang="en-US" b="1" dirty="0" smtClean="0"/>
              <a:t>４</a:t>
            </a:r>
            <a:r>
              <a:rPr kumimoji="1" lang="ja-JP" altLang="en-US" b="1" dirty="0" smtClean="0"/>
              <a:t>　</a:t>
            </a:r>
            <a:r>
              <a:rPr lang="ja-JP" altLang="en-US" b="1" dirty="0"/>
              <a:t>アグリノート　</a:t>
            </a:r>
            <a:r>
              <a:rPr lang="ja-JP" altLang="en-US" b="1" dirty="0" smtClean="0"/>
              <a:t>　</a:t>
            </a:r>
            <a:r>
              <a:rPr lang="ja-JP" altLang="en-US" sz="1200" b="1" dirty="0" smtClean="0"/>
              <a:t>（提供者：ウォーターセル（株））</a:t>
            </a:r>
            <a:endParaRPr lang="en-US" altLang="ja-JP" sz="1200" b="1" dirty="0" smtClean="0"/>
          </a:p>
          <a:p>
            <a:r>
              <a:rPr lang="ja-JP" altLang="en-US" b="1" dirty="0" smtClean="0"/>
              <a:t>　　</a:t>
            </a:r>
            <a:r>
              <a:rPr lang="ja-JP" altLang="en-US" sz="1400" b="1" dirty="0" smtClean="0"/>
              <a:t>使用オープンデータ：農林水産消費安全技術センター（</a:t>
            </a:r>
            <a:r>
              <a:rPr lang="en-US" altLang="ja-JP" sz="1400" b="1" dirty="0" smtClean="0"/>
              <a:t>FAMIC</a:t>
            </a:r>
            <a:r>
              <a:rPr lang="ja-JP" altLang="en-US" sz="1400" b="1" dirty="0" smtClean="0"/>
              <a:t>）農薬データベース</a:t>
            </a:r>
            <a:endParaRPr lang="en-US" altLang="ja-JP" sz="1400" b="1" dirty="0" smtClean="0"/>
          </a:p>
          <a:p>
            <a:r>
              <a:rPr lang="ja-JP" altLang="en-US" sz="1400" dirty="0" smtClean="0"/>
              <a:t>　　　　農薬・肥料データの参照には手間がかかり、作業記録の管理も手書きが多く労力が必要だった。</a:t>
            </a:r>
            <a:endParaRPr lang="en-US" altLang="ja-JP" sz="1400" dirty="0" smtClean="0"/>
          </a:p>
          <a:p>
            <a:r>
              <a:rPr kumimoji="1" lang="ja-JP" altLang="en-US" sz="1400" dirty="0"/>
              <a:t>　</a:t>
            </a:r>
            <a:r>
              <a:rPr kumimoji="1" lang="ja-JP" altLang="en-US" sz="1400" dirty="0" smtClean="0"/>
              <a:t>　　　スマホから農業日誌・圃場管理が出来、農薬・肥料データを確認しながら使用記録の入力が可能。</a:t>
            </a:r>
            <a:endParaRPr kumimoji="1" lang="ja-JP" altLang="en-US" sz="1400" dirty="0"/>
          </a:p>
        </p:txBody>
      </p:sp>
      <p:sp>
        <p:nvSpPr>
          <p:cNvPr id="12" name="テキスト ボックス 11"/>
          <p:cNvSpPr txBox="1"/>
          <p:nvPr/>
        </p:nvSpPr>
        <p:spPr>
          <a:xfrm>
            <a:off x="436340" y="5517232"/>
            <a:ext cx="8363836" cy="1077218"/>
          </a:xfrm>
          <a:prstGeom prst="rect">
            <a:avLst/>
          </a:prstGeom>
          <a:noFill/>
        </p:spPr>
        <p:txBody>
          <a:bodyPr wrap="square" rtlCol="0">
            <a:spAutoFit/>
          </a:bodyPr>
          <a:lstStyle/>
          <a:p>
            <a:r>
              <a:rPr lang="ja-JP" altLang="en-US" b="1" dirty="0"/>
              <a:t>５</a:t>
            </a:r>
            <a:r>
              <a:rPr kumimoji="1" lang="ja-JP" altLang="en-US" b="1" dirty="0" smtClean="0"/>
              <a:t>　</a:t>
            </a:r>
            <a:r>
              <a:rPr lang="ja-JP" altLang="en-US" b="1" dirty="0"/>
              <a:t>カーリル　</a:t>
            </a:r>
            <a:r>
              <a:rPr lang="ja-JP" altLang="en-US" b="1" dirty="0" smtClean="0"/>
              <a:t>　</a:t>
            </a:r>
            <a:r>
              <a:rPr lang="ja-JP" altLang="en-US" sz="1200" b="1" dirty="0" smtClean="0"/>
              <a:t>（提供者</a:t>
            </a:r>
            <a:r>
              <a:rPr lang="ja-JP" altLang="en-US" sz="1200" b="1" dirty="0" smtClean="0">
                <a:sym typeface="Wingdings" panose="05000000000000000000" pitchFamily="2" charset="2"/>
              </a:rPr>
              <a:t>：（</a:t>
            </a:r>
            <a:r>
              <a:rPr lang="ja-JP" altLang="en-US" sz="1200" b="1" dirty="0" smtClean="0"/>
              <a:t>株）　カーリル）</a:t>
            </a:r>
            <a:endParaRPr lang="en-US" altLang="ja-JP" sz="1200" b="1" dirty="0" smtClean="0"/>
          </a:p>
          <a:p>
            <a:r>
              <a:rPr lang="ja-JP" altLang="en-US" b="1" dirty="0" smtClean="0"/>
              <a:t>　　</a:t>
            </a:r>
            <a:r>
              <a:rPr lang="ja-JP" altLang="en-US" sz="1400" b="1" dirty="0" smtClean="0"/>
              <a:t>使用オープンデータ：図書館蔵書データベース</a:t>
            </a:r>
            <a:endParaRPr lang="en-US" altLang="ja-JP" sz="1400" b="1" dirty="0" smtClean="0"/>
          </a:p>
          <a:p>
            <a:r>
              <a:rPr kumimoji="1" lang="ja-JP" altLang="en-US" sz="1400" dirty="0"/>
              <a:t>　</a:t>
            </a:r>
            <a:r>
              <a:rPr kumimoji="1" lang="ja-JP" altLang="en-US" sz="1400" dirty="0" smtClean="0"/>
              <a:t>　　　現在地を登録しておくことで、近隣の図書館の蔵書・貸し出し状況を確認できる。</a:t>
            </a:r>
            <a:endParaRPr kumimoji="1" lang="en-US" altLang="ja-JP" sz="1400" dirty="0" smtClean="0"/>
          </a:p>
          <a:p>
            <a:r>
              <a:rPr lang="ja-JP" altLang="en-US" sz="1400" dirty="0"/>
              <a:t>　</a:t>
            </a:r>
            <a:r>
              <a:rPr lang="ja-JP" altLang="en-US" sz="1400" dirty="0" smtClean="0"/>
              <a:t>　　　自治体が予算をかけずに使い勝手の良いサービスが制作され、図書館の利用促進につながった。</a:t>
            </a:r>
            <a:endParaRPr kumimoji="1" lang="ja-JP" altLang="en-US" sz="1400" dirty="0"/>
          </a:p>
        </p:txBody>
      </p:sp>
      <p:sp>
        <p:nvSpPr>
          <p:cNvPr id="18" name="正方形/長方形 17"/>
          <p:cNvSpPr/>
          <p:nvPr/>
        </p:nvSpPr>
        <p:spPr>
          <a:xfrm>
            <a:off x="9931" y="10758"/>
            <a:ext cx="9105934" cy="683110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08403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5576" y="692696"/>
            <a:ext cx="7772400" cy="1440159"/>
          </a:xfrm>
        </p:spPr>
        <p:txBody>
          <a:bodyPr>
            <a:normAutofit/>
          </a:bodyPr>
          <a:lstStyle/>
          <a:p>
            <a:pPr algn="l"/>
            <a:r>
              <a:rPr lang="ja-JP" altLang="en-US" sz="4000" dirty="0" smtClean="0">
                <a:latin typeface="ＭＳ ゴシック" panose="020B0609070205080204" pitchFamily="49" charset="-128"/>
                <a:ea typeface="ＭＳ ゴシック" panose="020B0609070205080204" pitchFamily="49" charset="-128"/>
              </a:rPr>
              <a:t>三重県における</a:t>
            </a:r>
            <a:r>
              <a:rPr lang="en-US" altLang="ja-JP" sz="4000" dirty="0" smtClean="0">
                <a:latin typeface="ＭＳ ゴシック" panose="020B0609070205080204" pitchFamily="49" charset="-128"/>
                <a:ea typeface="ＭＳ ゴシック" panose="020B0609070205080204" pitchFamily="49" charset="-128"/>
              </a:rPr>
              <a:t/>
            </a:r>
            <a:br>
              <a:rPr lang="en-US" altLang="ja-JP" sz="4000" dirty="0" smtClean="0">
                <a:latin typeface="ＭＳ ゴシック" panose="020B0609070205080204" pitchFamily="49" charset="-128"/>
                <a:ea typeface="ＭＳ ゴシック" panose="020B0609070205080204" pitchFamily="49" charset="-128"/>
              </a:rPr>
            </a:br>
            <a:r>
              <a:rPr lang="ja-JP" altLang="en-US" sz="4000" dirty="0" smtClean="0">
                <a:latin typeface="ＭＳ ゴシック" panose="020B0609070205080204" pitchFamily="49" charset="-128"/>
                <a:ea typeface="ＭＳ ゴシック" panose="020B0609070205080204" pitchFamily="49" charset="-128"/>
              </a:rPr>
              <a:t>オープンデータ活用の取組み</a:t>
            </a:r>
            <a:endParaRPr kumimoji="1" lang="ja-JP" altLang="en-US" sz="4000" dirty="0">
              <a:latin typeface="ＭＳ ゴシック" panose="020B0609070205080204" pitchFamily="49" charset="-128"/>
              <a:ea typeface="ＭＳ ゴシック" panose="020B0609070205080204" pitchFamily="49" charset="-128"/>
            </a:endParaRPr>
          </a:p>
        </p:txBody>
      </p:sp>
      <p:sp>
        <p:nvSpPr>
          <p:cNvPr id="3" name="サブタイトル 2"/>
          <p:cNvSpPr>
            <a:spLocks noGrp="1"/>
          </p:cNvSpPr>
          <p:nvPr>
            <p:ph type="subTitle" idx="1"/>
          </p:nvPr>
        </p:nvSpPr>
        <p:spPr>
          <a:xfrm>
            <a:off x="1043608" y="2636912"/>
            <a:ext cx="7632848" cy="2664296"/>
          </a:xfrm>
        </p:spPr>
        <p:txBody>
          <a:bodyPr>
            <a:noAutofit/>
          </a:bodyPr>
          <a:lstStyle/>
          <a:p>
            <a:pPr algn="l"/>
            <a:r>
              <a:rPr lang="ja-JP" altLang="en-US" sz="2800" dirty="0" smtClean="0">
                <a:solidFill>
                  <a:schemeClr val="tx1"/>
                </a:solidFill>
                <a:latin typeface="ＭＳ ゴシック" panose="020B0609070205080204" pitchFamily="49" charset="-128"/>
                <a:ea typeface="ＭＳ ゴシック" panose="020B0609070205080204" pitchFamily="49" charset="-128"/>
              </a:rPr>
              <a:t>１　オープンデータと産業振興</a:t>
            </a:r>
            <a:r>
              <a:rPr lang="ja-JP" altLang="en-US" sz="2800" dirty="0">
                <a:solidFill>
                  <a:schemeClr val="tx1"/>
                </a:solidFill>
                <a:latin typeface="ＭＳ ゴシック" panose="020B0609070205080204" pitchFamily="49" charset="-128"/>
                <a:ea typeface="ＭＳ ゴシック" panose="020B0609070205080204" pitchFamily="49" charset="-128"/>
              </a:rPr>
              <a:t>　</a:t>
            </a:r>
            <a:endParaRPr lang="en-US" altLang="ja-JP" sz="2800" dirty="0" smtClean="0">
              <a:solidFill>
                <a:schemeClr val="tx1"/>
              </a:solidFill>
              <a:latin typeface="ＭＳ ゴシック" panose="020B0609070205080204" pitchFamily="49" charset="-128"/>
              <a:ea typeface="ＭＳ ゴシック" panose="020B0609070205080204" pitchFamily="49" charset="-128"/>
            </a:endParaRPr>
          </a:p>
          <a:p>
            <a:pPr algn="l">
              <a:lnSpc>
                <a:spcPct val="150000"/>
              </a:lnSpc>
            </a:pPr>
            <a:r>
              <a:rPr lang="ja-JP" altLang="en-US" sz="2800" dirty="0" smtClean="0">
                <a:solidFill>
                  <a:schemeClr val="tx1"/>
                </a:solidFill>
                <a:latin typeface="ＭＳ ゴシック" panose="020B0609070205080204" pitchFamily="49" charset="-128"/>
                <a:ea typeface="ＭＳ ゴシック" panose="020B0609070205080204" pitchFamily="49" charset="-128"/>
              </a:rPr>
              <a:t>２　オープンガバメント</a:t>
            </a:r>
            <a:r>
              <a:rPr lang="ja-JP" altLang="en-US" sz="2800" dirty="0">
                <a:solidFill>
                  <a:schemeClr val="tx1"/>
                </a:solidFill>
                <a:latin typeface="ＭＳ ゴシック" panose="020B0609070205080204" pitchFamily="49" charset="-128"/>
                <a:ea typeface="ＭＳ ゴシック" panose="020B0609070205080204" pitchFamily="49" charset="-128"/>
              </a:rPr>
              <a:t>推進協議会への</a:t>
            </a:r>
            <a:r>
              <a:rPr lang="ja-JP" altLang="en-US" sz="2800" dirty="0" smtClean="0">
                <a:solidFill>
                  <a:schemeClr val="tx1"/>
                </a:solidFill>
                <a:latin typeface="ＭＳ ゴシック" panose="020B0609070205080204" pitchFamily="49" charset="-128"/>
                <a:ea typeface="ＭＳ ゴシック" panose="020B0609070205080204" pitchFamily="49" charset="-128"/>
              </a:rPr>
              <a:t>参加</a:t>
            </a:r>
            <a:endParaRPr lang="en-US" altLang="ja-JP" sz="2800" dirty="0" smtClean="0">
              <a:solidFill>
                <a:schemeClr val="tx1"/>
              </a:solidFill>
              <a:latin typeface="ＭＳ ゴシック" panose="020B0609070205080204" pitchFamily="49" charset="-128"/>
              <a:ea typeface="ＭＳ ゴシック" panose="020B0609070205080204" pitchFamily="49" charset="-128"/>
            </a:endParaRPr>
          </a:p>
          <a:p>
            <a:pPr algn="l">
              <a:lnSpc>
                <a:spcPct val="150000"/>
              </a:lnSpc>
            </a:pPr>
            <a:r>
              <a:rPr lang="ja-JP" altLang="en-US" sz="2800" dirty="0" smtClean="0">
                <a:solidFill>
                  <a:schemeClr val="tx1"/>
                </a:solidFill>
                <a:latin typeface="ＭＳ ゴシック" panose="020B0609070205080204" pitchFamily="49" charset="-128"/>
                <a:ea typeface="ＭＳ ゴシック" panose="020B0609070205080204" pitchFamily="49" charset="-128"/>
              </a:rPr>
              <a:t>３　シビック</a:t>
            </a:r>
            <a:r>
              <a:rPr lang="ja-JP" altLang="en-US" sz="2800" dirty="0">
                <a:solidFill>
                  <a:schemeClr val="tx1"/>
                </a:solidFill>
                <a:latin typeface="ＭＳ ゴシック" panose="020B0609070205080204" pitchFamily="49" charset="-128"/>
                <a:ea typeface="ＭＳ ゴシック" panose="020B0609070205080204" pitchFamily="49" charset="-128"/>
              </a:rPr>
              <a:t>テック</a:t>
            </a:r>
            <a:r>
              <a:rPr lang="ja-JP" altLang="en-US" sz="2800" dirty="0" smtClean="0">
                <a:solidFill>
                  <a:schemeClr val="tx1"/>
                </a:solidFill>
                <a:latin typeface="ＭＳ ゴシック" panose="020B0609070205080204" pitchFamily="49" charset="-128"/>
                <a:ea typeface="ＭＳ ゴシック" panose="020B0609070205080204" pitchFamily="49" charset="-128"/>
              </a:rPr>
              <a:t>との連携</a:t>
            </a:r>
            <a:endParaRPr lang="en-US" altLang="ja-JP" sz="2800" dirty="0" smtClean="0">
              <a:solidFill>
                <a:schemeClr val="tx1"/>
              </a:solidFill>
              <a:latin typeface="ＭＳ ゴシック" panose="020B0609070205080204" pitchFamily="49" charset="-128"/>
              <a:ea typeface="ＭＳ ゴシック" panose="020B0609070205080204" pitchFamily="49" charset="-128"/>
            </a:endParaRPr>
          </a:p>
          <a:p>
            <a:pPr algn="l">
              <a:lnSpc>
                <a:spcPct val="150000"/>
              </a:lnSpc>
            </a:pPr>
            <a:r>
              <a:rPr lang="ja-JP" altLang="en-US" sz="2800" dirty="0" smtClean="0">
                <a:solidFill>
                  <a:schemeClr val="tx1"/>
                </a:solidFill>
                <a:latin typeface="ＭＳ ゴシック" panose="020B0609070205080204" pitchFamily="49" charset="-128"/>
                <a:ea typeface="ＭＳ ゴシック" panose="020B0609070205080204" pitchFamily="49" charset="-128"/>
              </a:rPr>
              <a:t>４</a:t>
            </a:r>
            <a:r>
              <a:rPr lang="ja-JP" altLang="en-US" sz="2800" dirty="0">
                <a:solidFill>
                  <a:schemeClr val="tx1"/>
                </a:solidFill>
                <a:latin typeface="ＭＳ ゴシック" panose="020B0609070205080204" pitchFamily="49" charset="-128"/>
                <a:ea typeface="ＭＳ ゴシック" panose="020B0609070205080204" pitchFamily="49" charset="-128"/>
              </a:rPr>
              <a:t>　</a:t>
            </a:r>
            <a:r>
              <a:rPr lang="ja-JP" altLang="en-US" sz="2800" dirty="0" smtClean="0">
                <a:solidFill>
                  <a:schemeClr val="tx1"/>
                </a:solidFill>
                <a:latin typeface="ＭＳ ゴシック" panose="020B0609070205080204" pitchFamily="49" charset="-128"/>
                <a:ea typeface="ＭＳ ゴシック" panose="020B0609070205080204" pitchFamily="49" charset="-128"/>
              </a:rPr>
              <a:t>オープンデータを使ったイベントの開催</a:t>
            </a:r>
            <a:endParaRPr lang="en-US" altLang="ja-JP" sz="2800" dirty="0" smtClean="0">
              <a:solidFill>
                <a:schemeClr val="tx1"/>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0924435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3568" y="260648"/>
            <a:ext cx="6995120" cy="1143000"/>
          </a:xfrm>
        </p:spPr>
        <p:txBody>
          <a:bodyPr>
            <a:normAutofit/>
          </a:bodyPr>
          <a:lstStyle/>
          <a:p>
            <a:pPr algn="l"/>
            <a:r>
              <a:rPr lang="ja-JP" altLang="en-US" sz="3600" dirty="0" smtClean="0">
                <a:latin typeface="ＭＳ ゴシック" panose="020B0609070205080204" pitchFamily="49" charset="-128"/>
                <a:ea typeface="ＭＳ ゴシック" panose="020B0609070205080204" pitchFamily="49" charset="-128"/>
              </a:rPr>
              <a:t>１　オープンデータ</a:t>
            </a:r>
            <a:r>
              <a:rPr lang="ja-JP" altLang="en-US" sz="3600" dirty="0">
                <a:latin typeface="ＭＳ ゴシック" panose="020B0609070205080204" pitchFamily="49" charset="-128"/>
                <a:ea typeface="ＭＳ ゴシック" panose="020B0609070205080204" pitchFamily="49" charset="-128"/>
              </a:rPr>
              <a:t>と産業</a:t>
            </a:r>
            <a:r>
              <a:rPr lang="ja-JP" altLang="en-US" sz="3600" dirty="0" smtClean="0">
                <a:latin typeface="ＭＳ ゴシック" panose="020B0609070205080204" pitchFamily="49" charset="-128"/>
                <a:ea typeface="ＭＳ ゴシック" panose="020B0609070205080204" pitchFamily="49" charset="-128"/>
              </a:rPr>
              <a:t>振興</a:t>
            </a:r>
            <a:endParaRPr kumimoji="1" lang="ja-JP" altLang="en-US" sz="3600" dirty="0">
              <a:latin typeface="ＭＳ ゴシック" panose="020B0609070205080204" pitchFamily="49" charset="-128"/>
              <a:ea typeface="ＭＳ ゴシック" panose="020B0609070205080204" pitchFamily="49" charset="-128"/>
            </a:endParaRPr>
          </a:p>
        </p:txBody>
      </p:sp>
      <p:sp>
        <p:nvSpPr>
          <p:cNvPr id="3" name="コンテンツ プレースホルダー 2"/>
          <p:cNvSpPr>
            <a:spLocks noGrp="1"/>
          </p:cNvSpPr>
          <p:nvPr>
            <p:ph idx="1"/>
          </p:nvPr>
        </p:nvSpPr>
        <p:spPr>
          <a:xfrm>
            <a:off x="827584" y="1484784"/>
            <a:ext cx="7920880" cy="4176464"/>
          </a:xfrm>
        </p:spPr>
        <p:txBody>
          <a:bodyPr>
            <a:normAutofit/>
          </a:bodyPr>
          <a:lstStyle/>
          <a:p>
            <a:pPr marL="0" indent="0">
              <a:buNone/>
            </a:pPr>
            <a:r>
              <a:rPr lang="ja-JP" altLang="en-US" sz="2800" dirty="0">
                <a:latin typeface="HG丸ｺﾞｼｯｸM-PRO" panose="020F0600000000000000" pitchFamily="50" charset="-128"/>
                <a:ea typeface="HG丸ｺﾞｼｯｸM-PRO" panose="020F0600000000000000" pitchFamily="50" charset="-128"/>
              </a:rPr>
              <a:t>　オープンデータは、行政機関等が保有するデータを機械判読に</a:t>
            </a:r>
            <a:r>
              <a:rPr lang="ja-JP" altLang="en-US" sz="2800" dirty="0" smtClean="0">
                <a:latin typeface="HG丸ｺﾞｼｯｸM-PRO" panose="020F0600000000000000" pitchFamily="50" charset="-128"/>
                <a:ea typeface="HG丸ｺﾞｼｯｸM-PRO" panose="020F0600000000000000" pitchFamily="50" charset="-128"/>
              </a:rPr>
              <a:t>適した形式</a:t>
            </a:r>
            <a:r>
              <a:rPr lang="ja-JP" altLang="en-US" sz="2800" dirty="0">
                <a:latin typeface="HG丸ｺﾞｼｯｸM-PRO" panose="020F0600000000000000" pitchFamily="50" charset="-128"/>
                <a:ea typeface="HG丸ｺﾞｼｯｸM-PRO" panose="020F0600000000000000" pitchFamily="50" charset="-128"/>
              </a:rPr>
              <a:t>で、</a:t>
            </a:r>
            <a:r>
              <a:rPr lang="ja-JP" altLang="en-US" sz="2800" b="1" dirty="0">
                <a:solidFill>
                  <a:srgbClr val="FF0000"/>
                </a:solidFill>
                <a:latin typeface="HG丸ｺﾞｼｯｸM-PRO" panose="020F0600000000000000" pitchFamily="50" charset="-128"/>
                <a:ea typeface="HG丸ｺﾞｼｯｸM-PRO" panose="020F0600000000000000" pitchFamily="50" charset="-128"/>
              </a:rPr>
              <a:t>営利目的も含めた</a:t>
            </a:r>
            <a:r>
              <a:rPr lang="ja-JP" altLang="en-US" sz="2800" dirty="0">
                <a:latin typeface="HG丸ｺﾞｼｯｸM-PRO" panose="020F0600000000000000" pitchFamily="50" charset="-128"/>
                <a:ea typeface="HG丸ｺﾞｼｯｸM-PRO" panose="020F0600000000000000" pitchFamily="50" charset="-128"/>
              </a:rPr>
              <a:t>二次利用が可能なルールで公開したものです</a:t>
            </a:r>
            <a:r>
              <a:rPr lang="ja-JP" altLang="en-US" sz="2800" dirty="0" smtClean="0">
                <a:latin typeface="HG丸ｺﾞｼｯｸM-PRO" panose="020F0600000000000000" pitchFamily="50" charset="-128"/>
                <a:ea typeface="HG丸ｺﾞｼｯｸM-PRO" panose="020F0600000000000000" pitchFamily="50" charset="-128"/>
              </a:rPr>
              <a:t>。</a:t>
            </a:r>
            <a:endParaRPr lang="en-US" altLang="ja-JP" sz="2800" dirty="0" smtClean="0">
              <a:latin typeface="HG丸ｺﾞｼｯｸM-PRO" panose="020F0600000000000000" pitchFamily="50" charset="-128"/>
              <a:ea typeface="HG丸ｺﾞｼｯｸM-PRO" panose="020F0600000000000000" pitchFamily="50" charset="-128"/>
            </a:endParaRPr>
          </a:p>
          <a:p>
            <a:pPr marL="0" indent="0">
              <a:buNone/>
            </a:pPr>
            <a:endParaRPr lang="ja-JP" altLang="en-US" sz="2800" dirty="0">
              <a:latin typeface="HG丸ｺﾞｼｯｸM-PRO" panose="020F0600000000000000" pitchFamily="50" charset="-128"/>
              <a:ea typeface="HG丸ｺﾞｼｯｸM-PRO" panose="020F0600000000000000" pitchFamily="50" charset="-128"/>
            </a:endParaRPr>
          </a:p>
          <a:p>
            <a:pPr marL="0" indent="0">
              <a:buNone/>
            </a:pPr>
            <a:r>
              <a:rPr lang="ja-JP" altLang="en-US" sz="2800" dirty="0">
                <a:latin typeface="HG丸ｺﾞｼｯｸM-PRO" panose="020F0600000000000000" pitchFamily="50" charset="-128"/>
                <a:ea typeface="HG丸ｺﾞｼｯｸM-PRO" panose="020F0600000000000000" pitchFamily="50" charset="-128"/>
              </a:rPr>
              <a:t>　公共データをオープンデータ化することで、行政の透明性や県民</a:t>
            </a:r>
            <a:r>
              <a:rPr lang="ja-JP" altLang="en-US" sz="2800" dirty="0" smtClean="0">
                <a:latin typeface="HG丸ｺﾞｼｯｸM-PRO" panose="020F0600000000000000" pitchFamily="50" charset="-128"/>
                <a:ea typeface="HG丸ｺﾞｼｯｸM-PRO" panose="020F0600000000000000" pitchFamily="50" charset="-128"/>
              </a:rPr>
              <a:t>サービス</a:t>
            </a:r>
            <a:r>
              <a:rPr lang="ja-JP" altLang="en-US" sz="2800" dirty="0">
                <a:latin typeface="HG丸ｺﾞｼｯｸM-PRO" panose="020F0600000000000000" pitchFamily="50" charset="-128"/>
                <a:ea typeface="HG丸ｺﾞｼｯｸM-PRO" panose="020F0600000000000000" pitchFamily="50" charset="-128"/>
              </a:rPr>
              <a:t>の向上のほか、他のデータと組み合わせることによる</a:t>
            </a:r>
            <a:r>
              <a:rPr lang="ja-JP" altLang="en-US" sz="2800" b="1" dirty="0">
                <a:solidFill>
                  <a:srgbClr val="FF0000"/>
                </a:solidFill>
                <a:latin typeface="HG丸ｺﾞｼｯｸM-PRO" panose="020F0600000000000000" pitchFamily="50" charset="-128"/>
                <a:ea typeface="HG丸ｺﾞｼｯｸM-PRO" panose="020F0600000000000000" pitchFamily="50" charset="-128"/>
              </a:rPr>
              <a:t>新たな</a:t>
            </a:r>
            <a:r>
              <a:rPr lang="ja-JP" altLang="en-US" sz="2800" b="1" dirty="0" smtClean="0">
                <a:solidFill>
                  <a:srgbClr val="FF0000"/>
                </a:solidFill>
                <a:latin typeface="HG丸ｺﾞｼｯｸM-PRO" panose="020F0600000000000000" pitchFamily="50" charset="-128"/>
                <a:ea typeface="HG丸ｺﾞｼｯｸM-PRO" panose="020F0600000000000000" pitchFamily="50" charset="-128"/>
              </a:rPr>
              <a:t>サービス</a:t>
            </a:r>
            <a:r>
              <a:rPr lang="ja-JP" altLang="en-US" sz="2800" b="1" dirty="0">
                <a:solidFill>
                  <a:srgbClr val="FF0000"/>
                </a:solidFill>
                <a:latin typeface="HG丸ｺﾞｼｯｸM-PRO" panose="020F0600000000000000" pitchFamily="50" charset="-128"/>
                <a:ea typeface="HG丸ｺﾞｼｯｸM-PRO" panose="020F0600000000000000" pitchFamily="50" charset="-128"/>
              </a:rPr>
              <a:t>の</a:t>
            </a:r>
            <a:r>
              <a:rPr lang="ja-JP" altLang="en-US" sz="2800" b="1" dirty="0" smtClean="0">
                <a:solidFill>
                  <a:srgbClr val="FF0000"/>
                </a:solidFill>
                <a:latin typeface="HG丸ｺﾞｼｯｸM-PRO" panose="020F0600000000000000" pitchFamily="50" charset="-128"/>
                <a:ea typeface="HG丸ｺﾞｼｯｸM-PRO" panose="020F0600000000000000" pitchFamily="50" charset="-128"/>
              </a:rPr>
              <a:t>創出など</a:t>
            </a:r>
            <a:r>
              <a:rPr lang="ja-JP" altLang="en-US" sz="2800" dirty="0">
                <a:latin typeface="HG丸ｺﾞｼｯｸM-PRO" panose="020F0600000000000000" pitchFamily="50" charset="-128"/>
                <a:ea typeface="HG丸ｺﾞｼｯｸM-PRO" panose="020F0600000000000000" pitchFamily="50" charset="-128"/>
              </a:rPr>
              <a:t>が期待されています。</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5" name="フッター プレースホルダー 4"/>
          <p:cNvSpPr>
            <a:spLocks noGrp="1"/>
          </p:cNvSpPr>
          <p:nvPr>
            <p:ph type="ftr" sz="quarter" idx="11"/>
          </p:nvPr>
        </p:nvSpPr>
        <p:spPr/>
        <p:txBody>
          <a:bodyPr/>
          <a:lstStyle/>
          <a:p>
            <a:r>
              <a:rPr kumimoji="1" lang="ja-JP" altLang="en-US" dirty="0" smtClean="0">
                <a:solidFill>
                  <a:schemeClr val="tx1"/>
                </a:solidFill>
              </a:rPr>
              <a:t>１</a:t>
            </a:r>
            <a:endParaRPr kumimoji="1" lang="ja-JP" altLang="en-US" dirty="0">
              <a:solidFill>
                <a:schemeClr val="tx1"/>
              </a:solidFill>
            </a:endParaRPr>
          </a:p>
        </p:txBody>
      </p:sp>
    </p:spTree>
    <p:extLst>
      <p:ext uri="{BB962C8B-B14F-4D97-AF65-F5344CB8AC3E}">
        <p14:creationId xmlns:p14="http://schemas.microsoft.com/office/powerpoint/2010/main" val="4275028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1098</Words>
  <Application>Microsoft Office PowerPoint</Application>
  <PresentationFormat>画面に合わせる (4:3)</PresentationFormat>
  <Paragraphs>233</Paragraphs>
  <Slides>19</Slides>
  <Notes>2</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19</vt:i4>
      </vt:variant>
    </vt:vector>
  </HeadingPairs>
  <TitlesOfParts>
    <vt:vector size="30" baseType="lpstr">
      <vt:lpstr>ＤＦ特太ゴシック体</vt:lpstr>
      <vt:lpstr>HGPｺﾞｼｯｸE</vt:lpstr>
      <vt:lpstr>HGPｺﾞｼｯｸM</vt:lpstr>
      <vt:lpstr>HGP創英角ｺﾞｼｯｸUB</vt:lpstr>
      <vt:lpstr>HG丸ｺﾞｼｯｸM-PRO</vt:lpstr>
      <vt:lpstr>ＭＳ Ｐゴシック</vt:lpstr>
      <vt:lpstr>ＭＳ ゴシック</vt:lpstr>
      <vt:lpstr>Arial</vt:lpstr>
      <vt:lpstr>Calibri</vt:lpstr>
      <vt:lpstr>Wingdings</vt:lpstr>
      <vt:lpstr>Office ​​テーマ</vt:lpstr>
      <vt:lpstr>三重県における オープンデータの取組み</vt:lpstr>
      <vt:lpstr>三重県における オープンデータの公開の取組み</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三重県における オープンデータ活用の取組み</vt:lpstr>
      <vt:lpstr>１　オープンデータと産業振興</vt:lpstr>
      <vt:lpstr>２　オープンガバメント推進協議会への参加</vt:lpstr>
      <vt:lpstr>３　シビックテックとの連携</vt:lpstr>
      <vt:lpstr>４　オープンデータを使ったイベントの開催</vt:lpstr>
      <vt:lpstr>三重県内市町における オープンデータの取組み</vt:lpstr>
      <vt:lpstr>市町でのオープンデータ公開状況 令和元年８月現在</vt:lpstr>
      <vt:lpstr>「三重県内の公共交通ネットワークの見える化」プロジェクト</vt:lpstr>
      <vt:lpstr>コミュニティバスの情報を オープンデータで公開！</vt:lpstr>
      <vt:lpstr>PowerPoint プレゼンテーション</vt:lpstr>
      <vt:lpstr>PowerPoint プレゼンテーション</vt:lpstr>
      <vt:lpstr>コミュニティバスの情報を GTFS-JP化を希望される際は 三重県地域連携部交通政策課 (059-224-2850) までご連絡ください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2019-08-05T07:45:07Z</dcterms:created>
  <dcterms:modified xsi:type="dcterms:W3CDTF">2019-08-05T07:45:12Z</dcterms:modified>
</cp:coreProperties>
</file>