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9" r:id="rId1"/>
  </p:sldMasterIdLst>
  <p:notesMasterIdLst>
    <p:notesMasterId r:id="rId16"/>
  </p:notesMasterIdLst>
  <p:handoutMasterIdLst>
    <p:handoutMasterId r:id="rId17"/>
  </p:handoutMasterIdLst>
  <p:sldIdLst>
    <p:sldId id="337" r:id="rId2"/>
    <p:sldId id="871" r:id="rId3"/>
    <p:sldId id="299" r:id="rId4"/>
    <p:sldId id="333" r:id="rId5"/>
    <p:sldId id="344" r:id="rId6"/>
    <p:sldId id="280" r:id="rId7"/>
    <p:sldId id="281" r:id="rId8"/>
    <p:sldId id="282" r:id="rId9"/>
    <p:sldId id="856" r:id="rId10"/>
    <p:sldId id="869" r:id="rId11"/>
    <p:sldId id="295" r:id="rId12"/>
    <p:sldId id="296" r:id="rId13"/>
    <p:sldId id="872" r:id="rId14"/>
    <p:sldId id="873" r:id="rId1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883"/>
    <a:srgbClr val="3079B6"/>
    <a:srgbClr val="D16109"/>
    <a:srgbClr val="B5C7E7"/>
    <a:srgbClr val="FF9900"/>
    <a:srgbClr val="DDD9C3"/>
    <a:srgbClr val="CCC1DA"/>
    <a:srgbClr val="4472C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淡色スタイル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淡色スタイル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4" autoAdjust="0"/>
    <p:restoredTop sz="58015" autoAdjust="0"/>
  </p:normalViewPr>
  <p:slideViewPr>
    <p:cSldViewPr>
      <p:cViewPr varScale="1">
        <p:scale>
          <a:sx n="37" d="100"/>
          <a:sy n="37" d="100"/>
        </p:scale>
        <p:origin x="2520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119" d="100"/>
          <a:sy n="119" d="100"/>
        </p:scale>
        <p:origin x="3763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309FA6D-8032-4C13-82E7-3ACEE0670B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175AAF8-37EF-4327-860E-081C99ABD8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40A0C51A-2466-4A0D-A1E3-DD1AE7532A91}" type="datetimeFigureOut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2019/8/14</a:t>
            </a:fld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0E058BC-8778-4CBB-AA92-4F13A5A957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B2D3900-0453-4E3B-B80B-F1A529492D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A346D391-CA8D-4B94-B33B-521D6B567DF5}" type="slidenum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83459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45053B6B-85F0-4D10-BE8B-30F32F836F75}" type="datetimeFigureOut">
              <a:rPr kumimoji="1" lang="ja-JP" altLang="en-US" smtClean="0"/>
              <a:pPr/>
              <a:t>2019/8/14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" y="155575"/>
            <a:ext cx="6721475" cy="504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26088" y="5456615"/>
            <a:ext cx="6138215" cy="419697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C593228-728A-4795-AE70-4E585814037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4071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857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03089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一通り終わったら、紙を山折りにして三角ネームプレートにする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8639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902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7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296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10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668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560840" cy="424732"/>
          </a:xfrm>
        </p:spPr>
        <p:txBody>
          <a:bodyPr wrap="none">
            <a:normAutofit/>
          </a:bodyPr>
          <a:lstStyle>
            <a:lvl1pPr>
              <a:defRPr 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1" y="739775"/>
            <a:ext cx="9144000" cy="74485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0284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440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25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0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20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34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15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31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924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en-US" altLang="ja-JP"/>
              <a:t>2016/03/27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/>
              <a:t>（一社）リンクデータ </a:t>
            </a:r>
            <a:r>
              <a:rPr lang="en-US" altLang="ja-JP"/>
              <a:t>Sayoko Shimoyama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fld id="{A93BCB90-B033-0940-948B-41A0A3F04D7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750230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6E712C4-4DF2-EC4A-A3DF-AD7423D2D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397968" y="4077072"/>
            <a:ext cx="7452320" cy="1470025"/>
          </a:xfrm>
        </p:spPr>
        <p:txBody>
          <a:bodyPr>
            <a:noAutofit/>
          </a:bodyPr>
          <a:lstStyle/>
          <a:p>
            <a:pPr algn="r"/>
            <a:r>
              <a:rPr lang="ja-JP" altLang="en-US" sz="6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ディスカッション</a:t>
            </a:r>
            <a:r>
              <a:rPr lang="en-US" altLang="ja-JP" sz="6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lang="en-US" altLang="ja-JP" sz="6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ja-JP" altLang="en-US" sz="6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タイム</a:t>
            </a:r>
            <a:endParaRPr kumimoji="1" lang="ja-JP" altLang="en-US" sz="88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E92CDB-936D-BA4A-AC28-6C22282379A9}"/>
              </a:ext>
            </a:extLst>
          </p:cNvPr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63688" y="6283759"/>
            <a:ext cx="7086600" cy="38648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2019.8.19 </a:t>
            </a:r>
            <a:r>
              <a:rPr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オープンデータ化支援研修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0CE22D0-2B96-974E-90FD-AA3C661A6850}"/>
              </a:ext>
            </a:extLst>
          </p:cNvPr>
          <p:cNvSpPr/>
          <p:nvPr/>
        </p:nvSpPr>
        <p:spPr>
          <a:xfrm>
            <a:off x="107504" y="5754351"/>
            <a:ext cx="2435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altLang="ja-JP" sz="1400" dirty="0" err="1"/>
              <a:t>Image</a:t>
            </a:r>
            <a:r>
              <a:rPr lang="pt-PT" altLang="ja-JP" sz="1400" dirty="0"/>
              <a:t> </a:t>
            </a:r>
            <a:r>
              <a:rPr lang="pt-PT" altLang="ja-JP" sz="1400" dirty="0" err="1"/>
              <a:t>by</a:t>
            </a:r>
            <a:r>
              <a:rPr lang="pt-PT" altLang="ja-JP" sz="1400" dirty="0"/>
              <a:t> </a:t>
            </a:r>
            <a:r>
              <a:rPr lang="pt-PT" altLang="ja-JP" sz="1400" dirty="0" err="1"/>
              <a:t>Sponchia</a:t>
            </a:r>
            <a:r>
              <a:rPr lang="pt-PT" altLang="ja-JP" sz="1400" dirty="0"/>
              <a:t> </a:t>
            </a:r>
            <a:r>
              <a:rPr lang="pt-PT" altLang="ja-JP" sz="1400" dirty="0" err="1"/>
              <a:t>on</a:t>
            </a:r>
            <a:r>
              <a:rPr lang="pt-PT" altLang="ja-JP" sz="1400" dirty="0"/>
              <a:t> </a:t>
            </a:r>
            <a:r>
              <a:rPr lang="pt-PT" altLang="ja-JP" sz="1400" dirty="0" err="1"/>
              <a:t>Pixabay</a:t>
            </a:r>
            <a:endParaRPr lang="ja-JP" altLang="en-US" sz="1400"/>
          </a:p>
        </p:txBody>
      </p:sp>
    </p:spTree>
    <p:extLst>
      <p:ext uri="{BB962C8B-B14F-4D97-AF65-F5344CB8AC3E}">
        <p14:creationId xmlns:p14="http://schemas.microsoft.com/office/powerpoint/2010/main" val="153025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12BCB68-F4D6-D940-ABF4-F7F184DAF28A}"/>
              </a:ext>
            </a:extLst>
          </p:cNvPr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本日のお題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FA57D3F-5ABA-5842-A447-95EED238ACAB}"/>
              </a:ext>
            </a:extLst>
          </p:cNvPr>
          <p:cNvSpPr txBox="1">
            <a:spLocks/>
          </p:cNvSpPr>
          <p:nvPr/>
        </p:nvSpPr>
        <p:spPr>
          <a:xfrm>
            <a:off x="611560" y="1628800"/>
            <a:ext cx="5328592" cy="223224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オープンデータとして</a:t>
            </a:r>
          </a:p>
          <a:p>
            <a:pPr>
              <a:lnSpc>
                <a:spcPct val="150000"/>
              </a:lnSpc>
            </a:pPr>
            <a:r>
              <a:rPr lang="ja-JP" altLang="en-US" sz="2800" b="1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</a:t>
            </a:r>
          </a:p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どの情報の公開を目指したい？</a:t>
            </a:r>
            <a:endParaRPr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4633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+mn-ea"/>
                <a:ea typeface="+mn-ea"/>
              </a:rPr>
              <a:t>個人ワーク（</a:t>
            </a:r>
            <a:r>
              <a:rPr kumimoji="1" lang="en-US" altLang="ja-JP" dirty="0">
                <a:latin typeface="+mn-ea"/>
                <a:ea typeface="+mn-ea"/>
              </a:rPr>
              <a:t>10</a:t>
            </a:r>
            <a:r>
              <a:rPr kumimoji="1" lang="ja-JP" altLang="en-US">
                <a:latin typeface="+mn-ea"/>
                <a:ea typeface="+mn-ea"/>
              </a:rPr>
              <a:t>分</a:t>
            </a:r>
            <a:r>
              <a:rPr lang="ja-JP" altLang="en-US">
                <a:latin typeface="+mn-ea"/>
                <a:ea typeface="+mn-ea"/>
              </a:rPr>
              <a:t>間）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 dirty="0">
                <a:latin typeface="+mn-ea"/>
                <a:ea typeface="+mn-ea"/>
              </a:rPr>
              <a:t>講義④　ミニディスカッション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A1356945-F5C3-42C5-B815-39D7C57850D2}"/>
              </a:ext>
            </a:extLst>
          </p:cNvPr>
          <p:cNvSpPr txBox="1"/>
          <p:nvPr/>
        </p:nvSpPr>
        <p:spPr>
          <a:xfrm>
            <a:off x="678333" y="1340768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個人用ワークシート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00B9D63-3DB0-47E3-BB6B-99E331E6F23C}"/>
              </a:ext>
            </a:extLst>
          </p:cNvPr>
          <p:cNvSpPr txBox="1"/>
          <p:nvPr/>
        </p:nvSpPr>
        <p:spPr>
          <a:xfrm>
            <a:off x="4427984" y="1412776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dirty="0"/>
              <a:t>オープンデータとして</a:t>
            </a:r>
            <a:r>
              <a:rPr kumimoji="1" lang="ja-JP" altLang="en-US"/>
              <a:t>公開する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ja-JP" altLang="en-US"/>
              <a:t>データを選ぶ観点として、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ja-JP" altLang="en-US"/>
              <a:t>以下</a:t>
            </a:r>
            <a:r>
              <a:rPr kumimoji="1" lang="ja-JP" altLang="en-US" dirty="0"/>
              <a:t>を設定</a:t>
            </a:r>
            <a:r>
              <a:rPr kumimoji="1" lang="ja-JP" altLang="en-US"/>
              <a:t>しています</a:t>
            </a:r>
            <a:endParaRPr kumimoji="1" lang="en-US" altLang="ja-JP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/>
              <a:t>思いついたものをどんどん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ja-JP" altLang="en-US"/>
              <a:t>ポストイットに書いて貼りましょう</a:t>
            </a:r>
            <a:endParaRPr kumimoji="1" lang="ja-JP" altLang="en-US" dirty="0"/>
          </a:p>
        </p:txBody>
      </p:sp>
      <p:sp>
        <p:nvSpPr>
          <p:cNvPr id="65" name="角丸四角形 5">
            <a:extLst>
              <a:ext uri="{FF2B5EF4-FFF2-40B4-BE49-F238E27FC236}">
                <a16:creationId xmlns:a16="http://schemas.microsoft.com/office/drawing/2014/main" id="{AE2BB6B4-6A3E-4588-A133-127EF2C833A0}"/>
              </a:ext>
            </a:extLst>
          </p:cNvPr>
          <p:cNvSpPr/>
          <p:nvPr/>
        </p:nvSpPr>
        <p:spPr>
          <a:xfrm>
            <a:off x="4427982" y="3072550"/>
            <a:ext cx="4458479" cy="53616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住民やデータ利用者のニーズが高いもの</a:t>
            </a:r>
          </a:p>
        </p:txBody>
      </p:sp>
      <p:sp>
        <p:nvSpPr>
          <p:cNvPr id="66" name="角丸四角形 5">
            <a:extLst>
              <a:ext uri="{FF2B5EF4-FFF2-40B4-BE49-F238E27FC236}">
                <a16:creationId xmlns:a16="http://schemas.microsoft.com/office/drawing/2014/main" id="{3641404C-228B-4B08-81D6-BB5A22E3EC46}"/>
              </a:ext>
            </a:extLst>
          </p:cNvPr>
          <p:cNvSpPr/>
          <p:nvPr/>
        </p:nvSpPr>
        <p:spPr>
          <a:xfrm>
            <a:off x="4427983" y="3995180"/>
            <a:ext cx="4458479" cy="53616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地域課題と関係が深いもの</a:t>
            </a:r>
          </a:p>
        </p:txBody>
      </p:sp>
      <p:sp>
        <p:nvSpPr>
          <p:cNvPr id="67" name="角丸四角形 5">
            <a:extLst>
              <a:ext uri="{FF2B5EF4-FFF2-40B4-BE49-F238E27FC236}">
                <a16:creationId xmlns:a16="http://schemas.microsoft.com/office/drawing/2014/main" id="{A31661AE-3E0C-46C3-8AD5-F7DABDBB137C}"/>
              </a:ext>
            </a:extLst>
          </p:cNvPr>
          <p:cNvSpPr/>
          <p:nvPr/>
        </p:nvSpPr>
        <p:spPr>
          <a:xfrm>
            <a:off x="4427983" y="4917810"/>
            <a:ext cx="4458479" cy="60344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自治体として積極的に公開すべきもの</a:t>
            </a:r>
          </a:p>
        </p:txBody>
      </p:sp>
      <p:sp>
        <p:nvSpPr>
          <p:cNvPr id="68" name="角丸四角形 5">
            <a:extLst>
              <a:ext uri="{FF2B5EF4-FFF2-40B4-BE49-F238E27FC236}">
                <a16:creationId xmlns:a16="http://schemas.microsoft.com/office/drawing/2014/main" id="{F4C69523-A972-42A6-A9F3-A4B41513E9A9}"/>
              </a:ext>
            </a:extLst>
          </p:cNvPr>
          <p:cNvSpPr/>
          <p:nvPr/>
        </p:nvSpPr>
        <p:spPr>
          <a:xfrm>
            <a:off x="4427984" y="5907719"/>
            <a:ext cx="4458479" cy="60344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すでに</a:t>
            </a:r>
            <a:r>
              <a:rPr kumimoji="1" lang="en-US" altLang="ja-JP" dirty="0">
                <a:solidFill>
                  <a:schemeClr val="bg2"/>
                </a:solidFill>
              </a:rPr>
              <a:t>Web</a:t>
            </a:r>
            <a:r>
              <a:rPr kumimoji="1" lang="ja-JP" altLang="en-US" dirty="0">
                <a:solidFill>
                  <a:schemeClr val="bg2"/>
                </a:solidFill>
              </a:rPr>
              <a:t>に掲載されているもの</a:t>
            </a:r>
            <a:endParaRPr kumimoji="1" lang="en-US" altLang="ja-JP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（まだ二次利用を認めていないもの）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751203"/>
            <a:ext cx="3362124" cy="47599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メモ 11">
            <a:extLst>
              <a:ext uri="{FF2B5EF4-FFF2-40B4-BE49-F238E27FC236}">
                <a16:creationId xmlns:a16="http://schemas.microsoft.com/office/drawing/2014/main" id="{BE65AE4D-1C3B-2E44-B355-5BAE92346846}"/>
              </a:ext>
            </a:extLst>
          </p:cNvPr>
          <p:cNvSpPr/>
          <p:nvPr/>
        </p:nvSpPr>
        <p:spPr>
          <a:xfrm>
            <a:off x="971600" y="2769215"/>
            <a:ext cx="576064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メモ 12">
            <a:extLst>
              <a:ext uri="{FF2B5EF4-FFF2-40B4-BE49-F238E27FC236}">
                <a16:creationId xmlns:a16="http://schemas.microsoft.com/office/drawing/2014/main" id="{9AFD1185-B329-7249-AEB6-82BBB7AFB7B9}"/>
              </a:ext>
            </a:extLst>
          </p:cNvPr>
          <p:cNvSpPr/>
          <p:nvPr/>
        </p:nvSpPr>
        <p:spPr>
          <a:xfrm>
            <a:off x="971600" y="3759225"/>
            <a:ext cx="576064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endParaRPr kumimoji="1" lang="ja-JP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075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2" y="1792710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792710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2" y="4437112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4437112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437" y="1916832"/>
            <a:ext cx="2647011" cy="37630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8139" y="2636912"/>
            <a:ext cx="2633602" cy="37541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+mn-ea"/>
                <a:ea typeface="+mn-ea"/>
              </a:rPr>
              <a:t>グループワーク</a:t>
            </a:r>
            <a:r>
              <a:rPr kumimoji="1" lang="en-US" altLang="ja-JP" dirty="0">
                <a:latin typeface="+mn-ea"/>
                <a:ea typeface="+mn-ea"/>
              </a:rPr>
              <a:t>①</a:t>
            </a:r>
            <a:r>
              <a:rPr kumimoji="1" lang="ja-JP" altLang="en-US">
                <a:latin typeface="+mn-ea"/>
                <a:ea typeface="+mn-ea"/>
              </a:rPr>
              <a:t>（</a:t>
            </a:r>
            <a:r>
              <a:rPr kumimoji="1" lang="en-US" altLang="ja-JP" dirty="0">
                <a:latin typeface="+mn-ea"/>
                <a:ea typeface="+mn-ea"/>
              </a:rPr>
              <a:t>10</a:t>
            </a:r>
            <a:r>
              <a:rPr kumimoji="1" lang="ja-JP" altLang="en-US">
                <a:latin typeface="+mn-ea"/>
                <a:ea typeface="+mn-ea"/>
              </a:rPr>
              <a:t>分間）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 dirty="0">
                <a:latin typeface="+mn-ea"/>
                <a:ea typeface="+mn-ea"/>
              </a:rPr>
              <a:t>講義④　ミニディスカッション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A1356945-F5C3-42C5-B815-39D7C57850D2}"/>
              </a:ext>
            </a:extLst>
          </p:cNvPr>
          <p:cNvSpPr txBox="1"/>
          <p:nvPr/>
        </p:nvSpPr>
        <p:spPr>
          <a:xfrm>
            <a:off x="179512" y="1425659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個人用ワークシート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723E303-9BC2-4199-BE2B-2EA8234830CB}"/>
              </a:ext>
            </a:extLst>
          </p:cNvPr>
          <p:cNvSpPr txBox="1"/>
          <p:nvPr/>
        </p:nvSpPr>
        <p:spPr>
          <a:xfrm>
            <a:off x="5813153" y="1444714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グループ用ワークシート</a:t>
            </a:r>
          </a:p>
        </p:txBody>
      </p:sp>
      <p:sp>
        <p:nvSpPr>
          <p:cNvPr id="17" name="メモ 42">
            <a:extLst>
              <a:ext uri="{FF2B5EF4-FFF2-40B4-BE49-F238E27FC236}">
                <a16:creationId xmlns:a16="http://schemas.microsoft.com/office/drawing/2014/main" id="{CB3596C5-531C-4FE1-B321-EF274EC1D86E}"/>
              </a:ext>
            </a:extLst>
          </p:cNvPr>
          <p:cNvSpPr/>
          <p:nvPr/>
        </p:nvSpPr>
        <p:spPr>
          <a:xfrm>
            <a:off x="6598734" y="3263166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8" name="メモ 43">
            <a:extLst>
              <a:ext uri="{FF2B5EF4-FFF2-40B4-BE49-F238E27FC236}">
                <a16:creationId xmlns:a16="http://schemas.microsoft.com/office/drawing/2014/main" id="{0A1F3CCB-EC86-4A59-972A-567C838FD849}"/>
              </a:ext>
            </a:extLst>
          </p:cNvPr>
          <p:cNvSpPr/>
          <p:nvPr/>
        </p:nvSpPr>
        <p:spPr>
          <a:xfrm>
            <a:off x="7548446" y="3251201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9" name="メモ 44">
            <a:extLst>
              <a:ext uri="{FF2B5EF4-FFF2-40B4-BE49-F238E27FC236}">
                <a16:creationId xmlns:a16="http://schemas.microsoft.com/office/drawing/2014/main" id="{FE0139F4-D637-45BC-AC8A-2C5A65994294}"/>
              </a:ext>
            </a:extLst>
          </p:cNvPr>
          <p:cNvSpPr/>
          <p:nvPr/>
        </p:nvSpPr>
        <p:spPr>
          <a:xfrm>
            <a:off x="6598734" y="3697936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0" name="メモ 45">
            <a:extLst>
              <a:ext uri="{FF2B5EF4-FFF2-40B4-BE49-F238E27FC236}">
                <a16:creationId xmlns:a16="http://schemas.microsoft.com/office/drawing/2014/main" id="{799603F9-BF4E-417C-A15A-8CE611FCE177}"/>
              </a:ext>
            </a:extLst>
          </p:cNvPr>
          <p:cNvSpPr/>
          <p:nvPr/>
        </p:nvSpPr>
        <p:spPr>
          <a:xfrm>
            <a:off x="7548446" y="3685971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1" name="メモ 42">
            <a:extLst>
              <a:ext uri="{FF2B5EF4-FFF2-40B4-BE49-F238E27FC236}">
                <a16:creationId xmlns:a16="http://schemas.microsoft.com/office/drawing/2014/main" id="{9B8DF023-2B8D-4F75-970A-48B7BA51D7F5}"/>
              </a:ext>
            </a:extLst>
          </p:cNvPr>
          <p:cNvSpPr/>
          <p:nvPr/>
        </p:nvSpPr>
        <p:spPr>
          <a:xfrm>
            <a:off x="614084" y="2961924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2" name="メモ 43">
            <a:extLst>
              <a:ext uri="{FF2B5EF4-FFF2-40B4-BE49-F238E27FC236}">
                <a16:creationId xmlns:a16="http://schemas.microsoft.com/office/drawing/2014/main" id="{80A8B02E-9F32-48B5-8B46-FF83CDA7E4BF}"/>
              </a:ext>
            </a:extLst>
          </p:cNvPr>
          <p:cNvSpPr/>
          <p:nvPr/>
        </p:nvSpPr>
        <p:spPr>
          <a:xfrm>
            <a:off x="2267743" y="2970802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3" name="メモ 44">
            <a:extLst>
              <a:ext uri="{FF2B5EF4-FFF2-40B4-BE49-F238E27FC236}">
                <a16:creationId xmlns:a16="http://schemas.microsoft.com/office/drawing/2014/main" id="{9D9EAC61-BDCA-42AD-8310-73260677DE22}"/>
              </a:ext>
            </a:extLst>
          </p:cNvPr>
          <p:cNvSpPr/>
          <p:nvPr/>
        </p:nvSpPr>
        <p:spPr>
          <a:xfrm>
            <a:off x="647564" y="5833945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4" name="メモ 45">
            <a:extLst>
              <a:ext uri="{FF2B5EF4-FFF2-40B4-BE49-F238E27FC236}">
                <a16:creationId xmlns:a16="http://schemas.microsoft.com/office/drawing/2014/main" id="{F0E8D61D-7707-4692-B47F-CE4C48F85015}"/>
              </a:ext>
            </a:extLst>
          </p:cNvPr>
          <p:cNvSpPr/>
          <p:nvPr/>
        </p:nvSpPr>
        <p:spPr>
          <a:xfrm>
            <a:off x="2267743" y="5833945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4" name="矢印: 下カーブ 13">
            <a:extLst>
              <a:ext uri="{FF2B5EF4-FFF2-40B4-BE49-F238E27FC236}">
                <a16:creationId xmlns:a16="http://schemas.microsoft.com/office/drawing/2014/main" id="{F730FAA6-5FA3-4312-8793-60F3AF28B1BA}"/>
              </a:ext>
            </a:extLst>
          </p:cNvPr>
          <p:cNvSpPr/>
          <p:nvPr/>
        </p:nvSpPr>
        <p:spPr>
          <a:xfrm>
            <a:off x="2771800" y="3152510"/>
            <a:ext cx="3744416" cy="1212594"/>
          </a:xfrm>
          <a:prstGeom prst="curved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633E96BC-23EA-426F-A160-6CFA68AFB902}"/>
              </a:ext>
            </a:extLst>
          </p:cNvPr>
          <p:cNvSpPr/>
          <p:nvPr/>
        </p:nvSpPr>
        <p:spPr>
          <a:xfrm>
            <a:off x="3131840" y="4054454"/>
            <a:ext cx="3096344" cy="20326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</a:rPr>
              <a:t>アイデアを貼りながら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意見を交換</a:t>
            </a:r>
            <a:r>
              <a:rPr kumimoji="1" lang="en-US" altLang="ja-JP" dirty="0">
                <a:solidFill>
                  <a:schemeClr val="tx1"/>
                </a:solidFill>
              </a:rPr>
              <a:t/>
            </a:r>
            <a:br>
              <a:rPr kumimoji="1" lang="en-US" altLang="ja-JP" dirty="0">
                <a:solidFill>
                  <a:schemeClr val="tx1"/>
                </a:solidFill>
              </a:rPr>
            </a:br>
            <a:r>
              <a:rPr kumimoji="1" lang="ja-JP" altLang="en-US">
                <a:solidFill>
                  <a:schemeClr val="tx1"/>
                </a:solidFill>
              </a:rPr>
              <a:t>しましょう</a:t>
            </a:r>
            <a:r>
              <a:rPr kumimoji="1" lang="en-US" altLang="ja-JP" dirty="0">
                <a:solidFill>
                  <a:schemeClr val="tx1"/>
                </a:solidFill>
              </a:rPr>
              <a:t/>
            </a:r>
            <a:br>
              <a:rPr kumimoji="1" lang="en-US" altLang="ja-JP" dirty="0">
                <a:solidFill>
                  <a:schemeClr val="tx1"/>
                </a:solidFill>
              </a:rPr>
            </a:b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メンバー</a:t>
            </a:r>
            <a:r>
              <a:rPr kumimoji="1" lang="ja-JP" altLang="en-US" dirty="0">
                <a:solidFill>
                  <a:schemeClr val="tx1"/>
                </a:solidFill>
              </a:rPr>
              <a:t>のアイデアから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着想を得たアイデアを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足しても</a:t>
            </a:r>
            <a:r>
              <a:rPr kumimoji="1" lang="en-US" altLang="ja-JP" dirty="0">
                <a:solidFill>
                  <a:schemeClr val="tx1"/>
                </a:solidFill>
              </a:rPr>
              <a:t>OK</a:t>
            </a:r>
            <a:r>
              <a:rPr kumimoji="1" lang="ja-JP" altLang="en-US">
                <a:solidFill>
                  <a:schemeClr val="tx1"/>
                </a:solidFill>
              </a:rPr>
              <a:t>！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B4678A9-DB64-4CD7-94E8-7E2BF15CC79A}"/>
              </a:ext>
            </a:extLst>
          </p:cNvPr>
          <p:cNvSpPr txBox="1"/>
          <p:nvPr/>
        </p:nvSpPr>
        <p:spPr>
          <a:xfrm>
            <a:off x="3352909" y="1784055"/>
            <a:ext cx="2606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個人用ワークシートの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各アイデアを</a:t>
            </a:r>
            <a:endParaRPr kumimoji="1" lang="en-US" altLang="ja-JP" dirty="0"/>
          </a:p>
          <a:p>
            <a:pPr algn="ctr"/>
            <a:r>
              <a:rPr kumimoji="1" lang="ja-JP" altLang="en-US"/>
              <a:t>グループ用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ja-JP" altLang="en-US"/>
              <a:t>ワークシートに集約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566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80C82F-47AA-8446-88B6-005E21787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グループワーク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（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5</a:t>
            </a:r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分間）</a:t>
            </a:r>
            <a:endParaRPr kumimoji="1" lang="ja-JP" altLang="en-US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FF2F67F-57F9-AB45-9E80-07DEF42FF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3608625" cy="51440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E546CB-C48C-0142-9578-09832C58E394}"/>
              </a:ext>
            </a:extLst>
          </p:cNvPr>
          <p:cNvSpPr/>
          <p:nvPr/>
        </p:nvSpPr>
        <p:spPr>
          <a:xfrm>
            <a:off x="323528" y="5301208"/>
            <a:ext cx="3816424" cy="1080120"/>
          </a:xfrm>
          <a:prstGeom prst="rect">
            <a:avLst/>
          </a:prstGeom>
          <a:noFill/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左矢印 4">
            <a:extLst>
              <a:ext uri="{FF2B5EF4-FFF2-40B4-BE49-F238E27FC236}">
                <a16:creationId xmlns:a16="http://schemas.microsoft.com/office/drawing/2014/main" id="{C4776A82-6C3B-1149-9038-DB2CF2A7C6C9}"/>
              </a:ext>
            </a:extLst>
          </p:cNvPr>
          <p:cNvSpPr/>
          <p:nvPr/>
        </p:nvSpPr>
        <p:spPr>
          <a:xfrm>
            <a:off x="4286422" y="5157192"/>
            <a:ext cx="2445818" cy="1327578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こちらに記載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899048-0C1D-984A-9361-F9F20B2EA36C}"/>
              </a:ext>
            </a:extLst>
          </p:cNvPr>
          <p:cNvSpPr txBox="1"/>
          <p:nvPr/>
        </p:nvSpPr>
        <p:spPr>
          <a:xfrm>
            <a:off x="4427984" y="1412776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/>
              <a:t>グループで一押しの</a:t>
            </a:r>
            <a:r>
              <a:rPr kumimoji="1" lang="en-US" altLang="ja-JP" sz="2400" dirty="0"/>
              <a:t/>
            </a:r>
            <a:br>
              <a:rPr kumimoji="1" lang="en-US" altLang="ja-JP" sz="2400" dirty="0"/>
            </a:br>
            <a:r>
              <a:rPr kumimoji="1" lang="ja-JP" altLang="en-US" sz="2400"/>
              <a:t>アイデアを選びましょう</a:t>
            </a:r>
            <a:r>
              <a:rPr kumimoji="1" lang="en-US" altLang="ja-JP" sz="2400" dirty="0"/>
              <a:t/>
            </a:r>
            <a:br>
              <a:rPr kumimoji="1" lang="en-US" altLang="ja-JP" sz="2400" dirty="0"/>
            </a:b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/>
              <a:t>選定基準：</a:t>
            </a:r>
            <a:endParaRPr kumimoji="1" lang="en-US" altLang="ja-JP" sz="2400" dirty="0"/>
          </a:p>
          <a:p>
            <a:r>
              <a:rPr kumimoji="1" lang="ja-JP" altLang="en-US" sz="2400"/>
              <a:t>「これはぜひ取り組みたい！」「これは今までになかった！」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7291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12BCB68-F4D6-D940-ABF4-F7F184DAF28A}"/>
              </a:ext>
            </a:extLst>
          </p:cNvPr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各グループから発表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FA57D3F-5ABA-5842-A447-95EED238ACAB}"/>
              </a:ext>
            </a:extLst>
          </p:cNvPr>
          <p:cNvSpPr txBox="1">
            <a:spLocks/>
          </p:cNvSpPr>
          <p:nvPr/>
        </p:nvSpPr>
        <p:spPr>
          <a:xfrm>
            <a:off x="611560" y="1628800"/>
            <a:ext cx="5328592" cy="223224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オープンデータとして</a:t>
            </a:r>
          </a:p>
          <a:p>
            <a:pPr>
              <a:lnSpc>
                <a:spcPct val="150000"/>
              </a:lnSpc>
            </a:pPr>
            <a:r>
              <a:rPr lang="ja-JP" altLang="en-US" sz="2800" b="1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</a:t>
            </a:r>
          </a:p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どの情報の公開を目指したい？</a:t>
            </a:r>
            <a:endParaRPr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706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75F777A-7AAD-9A43-8142-D27E26A5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ディスカッションの目的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4E45B1-251E-C24D-87EC-1A5EC4BE2F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本日はさまざまな組織・部署から、</a:t>
            </a:r>
            <a: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これからオープンデータを頑張ろう！</a:t>
            </a:r>
            <a: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という方々にご参加いただいています</a:t>
            </a:r>
            <a:endParaRPr kumimoji="1"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>
              <a:buFont typeface="Wingdings" pitchFamily="2" charset="2"/>
              <a:buChar char="ü"/>
            </a:pP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これから地域で一緒にオープンデータに</a:t>
            </a:r>
            <a: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取り組んで行くために、最初の目標を設定して第一歩を踏み出しましょう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70F369E-963B-AA4D-9E7F-5BA3FA343A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40" y="4509120"/>
            <a:ext cx="7452320" cy="200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3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下矢印 4"/>
          <p:cNvSpPr/>
          <p:nvPr/>
        </p:nvSpPr>
        <p:spPr>
          <a:xfrm>
            <a:off x="755577" y="1417638"/>
            <a:ext cx="2016224" cy="492675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ディスカッションの流れ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699792" y="170080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/>
              <a:t>個人ワーク</a:t>
            </a:r>
            <a:endParaRPr kumimoji="1" lang="en-US" altLang="ja-JP" sz="36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700192" y="3502749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/>
              <a:t>グループワーク</a:t>
            </a:r>
            <a:endParaRPr kumimoji="1" lang="en-US" altLang="ja-JP" sz="36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699792" y="5373216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/>
              <a:t>発表</a:t>
            </a:r>
            <a:endParaRPr kumimoji="1" lang="en-US" altLang="ja-JP" sz="3600" dirty="0"/>
          </a:p>
        </p:txBody>
      </p:sp>
      <p:sp>
        <p:nvSpPr>
          <p:cNvPr id="6" name="角丸四角形 5"/>
          <p:cNvSpPr/>
          <p:nvPr/>
        </p:nvSpPr>
        <p:spPr>
          <a:xfrm>
            <a:off x="6368206" y="1397582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アイデア出し</a:t>
            </a:r>
          </a:p>
        </p:txBody>
      </p:sp>
      <p:sp>
        <p:nvSpPr>
          <p:cNvPr id="26" name="角丸四角形 25"/>
          <p:cNvSpPr/>
          <p:nvPr/>
        </p:nvSpPr>
        <p:spPr>
          <a:xfrm>
            <a:off x="6368206" y="3213720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アイデア集約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意見交換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まとめ</a:t>
            </a:r>
          </a:p>
        </p:txBody>
      </p:sp>
      <p:sp>
        <p:nvSpPr>
          <p:cNvPr id="27" name="角丸四角形 26"/>
          <p:cNvSpPr/>
          <p:nvPr/>
        </p:nvSpPr>
        <p:spPr>
          <a:xfrm>
            <a:off x="6368206" y="5059533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会場全体で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アイデアを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共有</a:t>
            </a:r>
            <a:endParaRPr kumimoji="1" lang="ja-JP" altLang="en-US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05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53" y="490418"/>
            <a:ext cx="8381895" cy="5910171"/>
          </a:xfrm>
          <a:solidFill>
            <a:srgbClr val="FFFF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4000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アイディアは質より「量」</a:t>
            </a:r>
            <a:endParaRPr lang="en-US" altLang="ja-JP" sz="4000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思いついたことは何でも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どんどん発言したり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どんどん付箋に書きましょう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実現性や有用性の判断は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後回しで</a:t>
            </a:r>
            <a:r>
              <a:rPr lang="en-US" altLang="ja-JP" dirty="0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OK</a:t>
            </a: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！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円形吹き出し 1"/>
          <p:cNvSpPr/>
          <p:nvPr/>
        </p:nvSpPr>
        <p:spPr>
          <a:xfrm>
            <a:off x="6972006" y="3452509"/>
            <a:ext cx="1656584" cy="1021625"/>
          </a:xfrm>
          <a:prstGeom prst="wedgeEllipseCallo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  <p:sp>
        <p:nvSpPr>
          <p:cNvPr id="6" name="円形吹き出し 5"/>
          <p:cNvSpPr/>
          <p:nvPr/>
        </p:nvSpPr>
        <p:spPr>
          <a:xfrm>
            <a:off x="5191178" y="4100841"/>
            <a:ext cx="1656584" cy="1021625"/>
          </a:xfrm>
          <a:prstGeom prst="wedgeEllipseCallout">
            <a:avLst>
              <a:gd name="adj1" fmla="val 28334"/>
              <a:gd name="adj2" fmla="val 625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6847762" y="4846350"/>
            <a:ext cx="1656584" cy="1021625"/>
          </a:xfrm>
          <a:prstGeom prst="wedgeEllipseCallo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695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495350"/>
            <a:ext cx="9156398" cy="1126804"/>
          </a:xfrm>
          <a:solidFill>
            <a:srgbClr val="FFFFFF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kumimoji="1" lang="ja-JP" altLang="en-US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  <a:t>プレイズ・ファースト</a:t>
            </a:r>
            <a:r>
              <a:rPr kumimoji="1" lang="en-US" altLang="ja-JP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  <a:t/>
            </a:r>
            <a:br>
              <a:rPr kumimoji="1" lang="en-US" altLang="ja-JP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</a:br>
            <a:r>
              <a:rPr lang="en-US" altLang="ja-JP" sz="31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  <a:t>praise first</a:t>
            </a:r>
            <a:endParaRPr kumimoji="1" lang="ja-JP" altLang="en-US" sz="310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ぼくたちのゴシック２レギュラー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42068" y="1995530"/>
            <a:ext cx="4859308" cy="4206126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/>
            <a:endParaRPr kumimoji="1"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相手の</a:t>
            </a: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意見をリスペクトし、良い所</a:t>
            </a:r>
            <a: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を褒めましょう</a:t>
            </a:r>
            <a:b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endParaRPr lang="en-US" altLang="en-US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アイディアを言いやすい場ができます</a:t>
            </a:r>
            <a: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endParaRPr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創造的な思考のエンジンが</a:t>
            </a:r>
            <a: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回り始めます</a:t>
            </a:r>
            <a:endParaRPr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7" name="図 6" descr="like-icon-png-4184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011" y="2171578"/>
            <a:ext cx="4030078" cy="403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2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3170085" y="1908312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A4</a:t>
            </a:r>
            <a:r>
              <a:rPr lang="ja-JP" altLang="en-US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白紙</a:t>
            </a:r>
            <a:endParaRPr kumimoji="1" lang="ja-JP" altLang="en-US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8FFAED3-8067-0E4E-B6BF-A455C6223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889" y="3251200"/>
            <a:ext cx="1471764" cy="146912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E8DE383-374F-4241-BDBE-39D848934C71}"/>
              </a:ext>
            </a:extLst>
          </p:cNvPr>
          <p:cNvSpPr txBox="1"/>
          <p:nvPr/>
        </p:nvSpPr>
        <p:spPr>
          <a:xfrm>
            <a:off x="935850" y="3251200"/>
            <a:ext cx="210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ひとり</a:t>
            </a:r>
            <a:endParaRPr kumimoji="1" lang="en-US" altLang="ja-JP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r>
              <a:rPr lang="en-US" altLang="ja-JP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</a:t>
            </a:r>
            <a:r>
              <a:rPr lang="ja-JP" altLang="en-US" sz="3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つずつ</a:t>
            </a:r>
            <a:endParaRPr kumimoji="1" lang="en-US" altLang="ja-JP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797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3170085" y="1908312"/>
            <a:ext cx="2849549" cy="39409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3170085" y="3878764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3170085" y="4826294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3170085" y="2871599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152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4810041" y="2224401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4810041" y="419485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4810041" y="514238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4810041" y="3187688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67C7EF-6D2A-CA4A-A2F0-03746912ECC5}"/>
              </a:ext>
            </a:extLst>
          </p:cNvPr>
          <p:cNvSpPr txBox="1"/>
          <p:nvPr/>
        </p:nvSpPr>
        <p:spPr>
          <a:xfrm>
            <a:off x="834888" y="350655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①お名前→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102AAD-8C64-EB4D-B032-CB70A1C891F3}"/>
              </a:ext>
            </a:extLst>
          </p:cNvPr>
          <p:cNvSpPr txBox="1"/>
          <p:nvPr/>
        </p:nvSpPr>
        <p:spPr>
          <a:xfrm>
            <a:off x="834888" y="4483898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②どこに住んでいますか？</a:t>
            </a:r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→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828D60-E1A9-5F43-AB8B-110E3A18E5C8}"/>
              </a:ext>
            </a:extLst>
          </p:cNvPr>
          <p:cNvSpPr txBox="1"/>
          <p:nvPr/>
        </p:nvSpPr>
        <p:spPr>
          <a:xfrm>
            <a:off x="834888" y="2403051"/>
            <a:ext cx="3975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③今日ここまでの内容で印象に</a:t>
            </a:r>
            <a: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残った話はどれでしたか？→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A68B61D-7DF1-1C40-B93C-AB943798ACD4}"/>
              </a:ext>
            </a:extLst>
          </p:cNvPr>
          <p:cNvSpPr txBox="1"/>
          <p:nvPr/>
        </p:nvSpPr>
        <p:spPr>
          <a:xfrm>
            <a:off x="834888" y="546124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④「実は〇〇です」→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7E657C-C83A-9C48-A11B-20806C001804}"/>
              </a:ext>
            </a:extLst>
          </p:cNvPr>
          <p:cNvSpPr txBox="1"/>
          <p:nvPr/>
        </p:nvSpPr>
        <p:spPr>
          <a:xfrm>
            <a:off x="5321745" y="3425087"/>
            <a:ext cx="182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下山 紗代子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EC6C720-8487-ED4D-99A3-2731F96991A3}"/>
              </a:ext>
            </a:extLst>
          </p:cNvPr>
          <p:cNvSpPr txBox="1"/>
          <p:nvPr/>
        </p:nvSpPr>
        <p:spPr>
          <a:xfrm>
            <a:off x="5834704" y="443225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横浜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E505922-E1CA-E84E-8880-A6F8A8E3DA38}"/>
              </a:ext>
            </a:extLst>
          </p:cNvPr>
          <p:cNvSpPr txBox="1"/>
          <p:nvPr/>
        </p:nvSpPr>
        <p:spPr>
          <a:xfrm>
            <a:off x="4810041" y="2309971"/>
            <a:ext cx="2833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須坂市</a:t>
            </a:r>
            <a:b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動物園職員による</a:t>
            </a:r>
            <a:r>
              <a:rPr kumimoji="1" lang="en-US" altLang="ja-JP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アプリのデータ更新</a:t>
            </a:r>
            <a:endParaRPr kumimoji="1" lang="ja-JP" altLang="en-US" sz="1600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4BA35D0-1E43-2848-894A-0D4E5E8D6454}"/>
              </a:ext>
            </a:extLst>
          </p:cNvPr>
          <p:cNvSpPr txBox="1"/>
          <p:nvPr/>
        </p:nvSpPr>
        <p:spPr>
          <a:xfrm>
            <a:off x="4826439" y="5229200"/>
            <a:ext cx="2833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ja-JP" altLang="en-US" sz="1600">
                <a:solidFill>
                  <a:prstClr val="black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実は、来年度から</a:t>
            </a:r>
            <a:endParaRPr kumimoji="1" lang="en-US" altLang="ja-JP" sz="1600" dirty="0">
              <a:solidFill>
                <a:prstClr val="black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lvl="0" algn="ctr"/>
            <a:r>
              <a:rPr kumimoji="1" lang="ja-JP" altLang="en-US" sz="1600">
                <a:solidFill>
                  <a:prstClr val="black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「オープンデータ伝道師」</a:t>
            </a:r>
            <a:endParaRPr kumimoji="1" lang="en-US" altLang="ja-JP" sz="1600" dirty="0">
              <a:solidFill>
                <a:prstClr val="black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lvl="0" algn="ctr"/>
            <a:r>
              <a:rPr kumimoji="1" lang="ja-JP" altLang="en-US" sz="1600">
                <a:solidFill>
                  <a:prstClr val="black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になります</a:t>
            </a:r>
            <a:endParaRPr kumimoji="1" lang="ja-JP" altLang="en-US" sz="1600" dirty="0">
              <a:solidFill>
                <a:prstClr val="black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02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テーブルで自己紹介（ひとり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</a:t>
            </a:r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分）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4810041" y="2224401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4810041" y="419485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4810041" y="514238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4810041" y="3187688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67C7EF-6D2A-CA4A-A2F0-03746912ECC5}"/>
              </a:ext>
            </a:extLst>
          </p:cNvPr>
          <p:cNvSpPr txBox="1"/>
          <p:nvPr/>
        </p:nvSpPr>
        <p:spPr>
          <a:xfrm>
            <a:off x="834888" y="350655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①お名前→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102AAD-8C64-EB4D-B032-CB70A1C891F3}"/>
              </a:ext>
            </a:extLst>
          </p:cNvPr>
          <p:cNvSpPr txBox="1"/>
          <p:nvPr/>
        </p:nvSpPr>
        <p:spPr>
          <a:xfrm>
            <a:off x="834888" y="4483898"/>
            <a:ext cx="36038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②どこに住んでいますか？→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828D60-E1A9-5F43-AB8B-110E3A18E5C8}"/>
              </a:ext>
            </a:extLst>
          </p:cNvPr>
          <p:cNvSpPr txBox="1"/>
          <p:nvPr/>
        </p:nvSpPr>
        <p:spPr>
          <a:xfrm>
            <a:off x="834888" y="2403051"/>
            <a:ext cx="3975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③今日ここまでの内容で印象に</a:t>
            </a:r>
            <a: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残った話はどれでしたか？→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A68B61D-7DF1-1C40-B93C-AB943798ACD4}"/>
              </a:ext>
            </a:extLst>
          </p:cNvPr>
          <p:cNvSpPr txBox="1"/>
          <p:nvPr/>
        </p:nvSpPr>
        <p:spPr>
          <a:xfrm>
            <a:off x="834888" y="546124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④「実は〇〇です」→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7E657C-C83A-9C48-A11B-20806C001804}"/>
              </a:ext>
            </a:extLst>
          </p:cNvPr>
          <p:cNvSpPr txBox="1"/>
          <p:nvPr/>
        </p:nvSpPr>
        <p:spPr>
          <a:xfrm>
            <a:off x="5321745" y="3425087"/>
            <a:ext cx="182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下山 紗代子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EC6C720-8487-ED4D-99A3-2731F96991A3}"/>
              </a:ext>
            </a:extLst>
          </p:cNvPr>
          <p:cNvSpPr txBox="1"/>
          <p:nvPr/>
        </p:nvSpPr>
        <p:spPr>
          <a:xfrm>
            <a:off x="5834704" y="443225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横浜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E505922-E1CA-E84E-8880-A6F8A8E3DA38}"/>
              </a:ext>
            </a:extLst>
          </p:cNvPr>
          <p:cNvSpPr txBox="1"/>
          <p:nvPr/>
        </p:nvSpPr>
        <p:spPr>
          <a:xfrm>
            <a:off x="4810041" y="2309971"/>
            <a:ext cx="2833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須坂市</a:t>
            </a:r>
            <a:b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動物園職員による</a:t>
            </a:r>
            <a:r>
              <a:rPr kumimoji="1" lang="en-US" altLang="ja-JP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/>
            </a:r>
            <a:br>
              <a:rPr kumimoji="1" lang="en-US" altLang="ja-JP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アプリのデータ更新</a:t>
            </a:r>
            <a:endParaRPr kumimoji="1" lang="ja-JP" altLang="en-US" sz="1600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4BA35D0-1E43-2848-894A-0D4E5E8D6454}"/>
              </a:ext>
            </a:extLst>
          </p:cNvPr>
          <p:cNvSpPr txBox="1"/>
          <p:nvPr/>
        </p:nvSpPr>
        <p:spPr>
          <a:xfrm>
            <a:off x="4818237" y="5231522"/>
            <a:ext cx="2833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実は、来年度から</a:t>
            </a:r>
            <a:endParaRPr kumimoji="1" lang="en-US" altLang="ja-JP" sz="1600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「オープンデータ伝道師」</a:t>
            </a:r>
            <a:endParaRPr kumimoji="1" lang="en-US" altLang="ja-JP" sz="1600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algn="ctr"/>
            <a:r>
              <a:rPr kumimoji="1" lang="ja-JP" altLang="en-US" sz="160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になります</a:t>
            </a:r>
            <a:endParaRPr kumimoji="1" lang="ja-JP" altLang="en-US" sz="1600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675456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サマー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トワイライト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345</Words>
  <Application>Microsoft Office PowerPoint</Application>
  <PresentationFormat>画面に合わせる (4:3)</PresentationFormat>
  <Paragraphs>106</Paragraphs>
  <Slides>14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HGP創英角ｺﾞｼｯｸUB</vt:lpstr>
      <vt:lpstr>Hiragino Kaku Gothic Pro W3</vt:lpstr>
      <vt:lpstr>Meiryo UI</vt:lpstr>
      <vt:lpstr>ヒラギノ角ゴ Pro W3</vt:lpstr>
      <vt:lpstr>ぼくたちのゴシック２レギュラー</vt:lpstr>
      <vt:lpstr>Arial</vt:lpstr>
      <vt:lpstr>Corbel</vt:lpstr>
      <vt:lpstr>Wingdings</vt:lpstr>
      <vt:lpstr>ホワイト</vt:lpstr>
      <vt:lpstr>ディスカッション タイム</vt:lpstr>
      <vt:lpstr>ディスカッションの目的</vt:lpstr>
      <vt:lpstr>ディスカッションの流れ</vt:lpstr>
      <vt:lpstr>PowerPoint プレゼンテーション</vt:lpstr>
      <vt:lpstr>プレイズ・ファースト praise first</vt:lpstr>
      <vt:lpstr>アイスブレイク</vt:lpstr>
      <vt:lpstr>アイスブレイク</vt:lpstr>
      <vt:lpstr>アイスブレイク</vt:lpstr>
      <vt:lpstr>テーブルで自己紹介（ひとり1分）</vt:lpstr>
      <vt:lpstr>PowerPoint プレゼンテーション</vt:lpstr>
      <vt:lpstr>個人ワーク（10分間）</vt:lpstr>
      <vt:lpstr>グループワーク①（10分間）</vt:lpstr>
      <vt:lpstr>グループワーク②（5分間）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2019-08-14T01:28:37Z</dcterms:created>
  <dcterms:modified xsi:type="dcterms:W3CDTF">2019-08-14T01:28:40Z</dcterms:modified>
</cp:coreProperties>
</file>