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99"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62" d="100"/>
          <a:sy n="62" d="100"/>
        </p:scale>
        <p:origin x="15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8820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9575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53472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29180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86667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230991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00590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156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8554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3600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31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3351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9068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53644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26855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dirty="0" smtClean="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B61BEF0D-F0BB-DE4B-95CE-6DB70DBA9567}" type="datetimeFigureOut">
              <a:rPr lang="en-US" smtClean="0"/>
              <a:pPr/>
              <a:t>8/22/2019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41499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8/22/2019</a:t>
            </a:fld>
            <a:endParaRPr lang="en-US" dirty="0"/>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5467251"/>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ko-yo.ne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kumimoji="1" lang="ja-JP" altLang="en-US" dirty="0" smtClean="0"/>
              <a:t>埼玉県における</a:t>
            </a:r>
            <a:r>
              <a:rPr kumimoji="1" lang="en-US" altLang="ja-JP" dirty="0" smtClean="0"/>
              <a:t/>
            </a:r>
            <a:br>
              <a:rPr kumimoji="1" lang="en-US" altLang="ja-JP" dirty="0" smtClean="0"/>
            </a:br>
            <a:r>
              <a:rPr kumimoji="1" lang="ja-JP" altLang="en-US" dirty="0" smtClean="0"/>
              <a:t>オープンデータに関する取組</a:t>
            </a:r>
            <a:endParaRPr kumimoji="1" lang="ja-JP" altLang="en-US" dirty="0"/>
          </a:p>
        </p:txBody>
      </p:sp>
      <p:sp>
        <p:nvSpPr>
          <p:cNvPr id="3" name="サブタイトル 2"/>
          <p:cNvSpPr>
            <a:spLocks noGrp="1"/>
          </p:cNvSpPr>
          <p:nvPr>
            <p:ph type="subTitle" idx="1"/>
          </p:nvPr>
        </p:nvSpPr>
        <p:spPr/>
        <p:txBody>
          <a:bodyPr anchor="b" anchorCtr="0"/>
          <a:lstStyle/>
          <a:p>
            <a:r>
              <a:rPr kumimoji="1" lang="ja-JP" altLang="en-US" dirty="0" smtClean="0"/>
              <a:t>令和元年８月１９日（月）</a:t>
            </a:r>
            <a:endParaRPr kumimoji="1" lang="en-US" altLang="ja-JP" dirty="0" smtClean="0"/>
          </a:p>
          <a:p>
            <a:r>
              <a:rPr lang="ja-JP" altLang="en-US" dirty="0" smtClean="0"/>
              <a:t>埼玉県　企画財政部　改革推進課　ＡＩ推進担当　小野澤　瞳</a:t>
            </a:r>
            <a:endParaRPr kumimoji="1" lang="ja-JP" altLang="en-US" dirty="0"/>
          </a:p>
        </p:txBody>
      </p:sp>
    </p:spTree>
    <p:extLst>
      <p:ext uri="{BB962C8B-B14F-4D97-AF65-F5344CB8AC3E}">
        <p14:creationId xmlns:p14="http://schemas.microsoft.com/office/powerpoint/2010/main" val="37029958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現状の課題と今後の取組</a:t>
            </a:r>
            <a:endParaRPr kumimoji="1" lang="ja-JP" altLang="en-US" dirty="0"/>
          </a:p>
        </p:txBody>
      </p:sp>
      <p:sp>
        <p:nvSpPr>
          <p:cNvPr id="7" name="テキスト ボックス 18"/>
          <p:cNvSpPr txBox="1">
            <a:spLocks noChangeArrowheads="1"/>
          </p:cNvSpPr>
          <p:nvPr/>
        </p:nvSpPr>
        <p:spPr bwMode="auto">
          <a:xfrm>
            <a:off x="1889369" y="1487318"/>
            <a:ext cx="6807512" cy="3672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2" rIns="91423" bIns="45712">
            <a:spAutoFit/>
          </a:bodyPr>
          <a:lstStyle/>
          <a:p>
            <a:r>
              <a:rPr lang="ja-JP" altLang="en-US" b="1" dirty="0">
                <a:latin typeface="メイリオ" panose="020B0604030504040204" pitchFamily="50" charset="-128"/>
                <a:ea typeface="メイリオ" panose="020B0604030504040204" pitchFamily="50" charset="-128"/>
              </a:rPr>
              <a:t>・　公開データの</a:t>
            </a:r>
            <a:r>
              <a:rPr lang="ja-JP" altLang="en-US" b="1" dirty="0" smtClean="0">
                <a:latin typeface="メイリオ" panose="020B0604030504040204" pitchFamily="50" charset="-128"/>
                <a:ea typeface="メイリオ" panose="020B0604030504040204" pitchFamily="50" charset="-128"/>
              </a:rPr>
              <a:t>拡大</a:t>
            </a:r>
            <a:endParaRPr lang="en-US" altLang="ja-JP" b="1" dirty="0" smtClean="0">
              <a:latin typeface="メイリオ" panose="020B0604030504040204" pitchFamily="50" charset="-128"/>
              <a:ea typeface="メイリオ" panose="020B0604030504040204" pitchFamily="50" charset="-128"/>
            </a:endParaRPr>
          </a:p>
          <a:p>
            <a:r>
              <a:rPr lang="en-US" altLang="ja-JP" b="1" dirty="0">
                <a:latin typeface="メイリオ" panose="020B0604030504040204" pitchFamily="50" charset="-128"/>
                <a:ea typeface="メイリオ" panose="020B0604030504040204" pitchFamily="50" charset="-128"/>
              </a:rPr>
              <a:t>		</a:t>
            </a:r>
            <a:r>
              <a:rPr lang="ja-JP" altLang="en-US" sz="1400" b="1" dirty="0">
                <a:solidFill>
                  <a:srgbClr val="000000"/>
                </a:solidFill>
                <a:latin typeface="メイリオ" panose="020B0604030504040204" pitchFamily="50" charset="-128"/>
                <a:ea typeface="メイリオ" panose="020B0604030504040204" pitchFamily="50" charset="-128"/>
              </a:rPr>
              <a:t>→　</a:t>
            </a:r>
            <a:r>
              <a:rPr lang="ja-JP" altLang="en-US" sz="1400" b="1" dirty="0" smtClean="0">
                <a:solidFill>
                  <a:srgbClr val="000000"/>
                </a:solidFill>
                <a:latin typeface="メイリオ" panose="020B0604030504040204" pitchFamily="50" charset="-128"/>
                <a:ea typeface="メイリオ" panose="020B0604030504040204" pitchFamily="50" charset="-128"/>
              </a:rPr>
              <a:t>ニーズ</a:t>
            </a:r>
            <a:r>
              <a:rPr lang="ja-JP" altLang="en-US" sz="1400" b="1" dirty="0">
                <a:solidFill>
                  <a:srgbClr val="000000"/>
                </a:solidFill>
                <a:latin typeface="メイリオ" panose="020B0604030504040204" pitchFamily="50" charset="-128"/>
                <a:ea typeface="メイリオ" panose="020B0604030504040204" pitchFamily="50" charset="-128"/>
              </a:rPr>
              <a:t>のありそうなデータを選定</a:t>
            </a:r>
            <a:r>
              <a:rPr lang="ja-JP" altLang="en-US" sz="1400" b="1" smtClean="0">
                <a:solidFill>
                  <a:srgbClr val="000000"/>
                </a:solidFill>
                <a:latin typeface="メイリオ" panose="020B0604030504040204" pitchFamily="50" charset="-128"/>
                <a:ea typeface="メイリオ" panose="020B0604030504040204" pitchFamily="50" charset="-128"/>
              </a:rPr>
              <a:t>・ポータルサイト</a:t>
            </a:r>
            <a:r>
              <a:rPr lang="ja-JP" altLang="en-US" sz="1400" b="1" dirty="0" smtClean="0">
                <a:solidFill>
                  <a:srgbClr val="000000"/>
                </a:solidFill>
                <a:latin typeface="メイリオ" panose="020B0604030504040204" pitchFamily="50" charset="-128"/>
                <a:ea typeface="メイリオ" panose="020B0604030504040204" pitchFamily="50" charset="-128"/>
              </a:rPr>
              <a:t>での公開</a:t>
            </a:r>
            <a:endParaRPr lang="en-US" altLang="ja-JP" sz="1400" b="1" dirty="0" smtClean="0">
              <a:solidFill>
                <a:srgbClr val="000000"/>
              </a:solidFill>
              <a:latin typeface="メイリオ" panose="020B0604030504040204" pitchFamily="50" charset="-128"/>
              <a:ea typeface="メイリオ" panose="020B0604030504040204" pitchFamily="50" charset="-128"/>
            </a:endParaRPr>
          </a:p>
          <a:p>
            <a:endParaRPr lang="en-US" altLang="ja-JP" sz="1400" b="1" dirty="0" smtClean="0">
              <a:solidFill>
                <a:srgbClr val="000000"/>
              </a:solidFill>
              <a:latin typeface="メイリオ" panose="020B0604030504040204" pitchFamily="50" charset="-128"/>
              <a:ea typeface="メイリオ" panose="020B0604030504040204" pitchFamily="50" charset="-128"/>
            </a:endParaRPr>
          </a:p>
          <a:p>
            <a:endParaRPr lang="en-US" altLang="ja-JP" b="1" dirty="0" smtClean="0">
              <a:latin typeface="メイリオ" panose="020B0604030504040204" pitchFamily="50" charset="-128"/>
            </a:endParaRPr>
          </a:p>
          <a:p>
            <a:r>
              <a:rPr lang="ja-JP" altLang="en-US" b="1" dirty="0" smtClean="0">
                <a:latin typeface="メイリオ" panose="020B0604030504040204" pitchFamily="50" charset="-128"/>
              </a:rPr>
              <a:t>・　活用しやすい手段での公開</a:t>
            </a:r>
            <a:endParaRPr lang="en-US" altLang="ja-JP" b="1" dirty="0" smtClean="0">
              <a:latin typeface="メイリオ" panose="020B0604030504040204" pitchFamily="50" charset="-128"/>
            </a:endParaRPr>
          </a:p>
          <a:p>
            <a:r>
              <a:rPr lang="en-US" altLang="ja-JP" sz="1400" b="1" dirty="0" smtClean="0">
                <a:latin typeface="メイリオ" panose="020B0604030504040204" pitchFamily="50" charset="-128"/>
              </a:rPr>
              <a:t>		</a:t>
            </a:r>
            <a:r>
              <a:rPr lang="ja-JP" altLang="en-US" sz="1400" b="1" dirty="0" smtClean="0">
                <a:solidFill>
                  <a:srgbClr val="000000"/>
                </a:solidFill>
                <a:latin typeface="メイリオ" panose="020B0604030504040204" pitchFamily="50" charset="-128"/>
              </a:rPr>
              <a:t>→　推奨フォーマットＲＤＦでの公開の推進</a:t>
            </a:r>
            <a:endParaRPr lang="en-US" altLang="ja-JP" sz="1400" b="1" dirty="0" smtClean="0">
              <a:solidFill>
                <a:srgbClr val="000000"/>
              </a:solidFill>
              <a:latin typeface="メイリオ" panose="020B0604030504040204" pitchFamily="50" charset="-128"/>
            </a:endParaRPr>
          </a:p>
          <a:p>
            <a:endParaRPr lang="en-US" altLang="ja-JP" sz="1400" b="1" dirty="0" smtClean="0">
              <a:solidFill>
                <a:srgbClr val="000000"/>
              </a:solidFill>
              <a:latin typeface="メイリオ" panose="020B0604030504040204" pitchFamily="50" charset="-128"/>
              <a:ea typeface="メイリオ" panose="020B0604030504040204" pitchFamily="50" charset="-128"/>
            </a:endParaRPr>
          </a:p>
          <a:p>
            <a:endParaRPr lang="en-US" altLang="ja-JP" sz="1400" b="1" dirty="0" smtClean="0">
              <a:solidFill>
                <a:srgbClr val="000000"/>
              </a:solidFill>
              <a:latin typeface="メイリオ" panose="020B0604030504040204" pitchFamily="50" charset="-128"/>
              <a:ea typeface="メイリオ" panose="020B0604030504040204" pitchFamily="50" charset="-128"/>
            </a:endParaRPr>
          </a:p>
          <a:p>
            <a:r>
              <a:rPr lang="ja-JP" altLang="en-US" b="1" dirty="0">
                <a:latin typeface="メイリオ" panose="020B0604030504040204" pitchFamily="50" charset="-128"/>
              </a:rPr>
              <a:t>・　</a:t>
            </a:r>
            <a:r>
              <a:rPr lang="ja-JP" altLang="en-US" b="1" dirty="0" smtClean="0">
                <a:latin typeface="メイリオ" panose="020B0604030504040204" pitchFamily="50" charset="-128"/>
              </a:rPr>
              <a:t>データ利活用の促進</a:t>
            </a:r>
            <a:endParaRPr lang="en-US" altLang="ja-JP" b="1" dirty="0">
              <a:latin typeface="メイリオ" panose="020B0604030504040204" pitchFamily="50" charset="-128"/>
            </a:endParaRPr>
          </a:p>
          <a:p>
            <a:r>
              <a:rPr lang="en-US" altLang="ja-JP" sz="1400" b="1" dirty="0">
                <a:latin typeface="メイリオ" panose="020B0604030504040204" pitchFamily="50" charset="-128"/>
              </a:rPr>
              <a:t>		</a:t>
            </a:r>
            <a:r>
              <a:rPr lang="ja-JP" altLang="en-US" sz="1400" b="1" dirty="0">
                <a:solidFill>
                  <a:srgbClr val="000000"/>
                </a:solidFill>
                <a:latin typeface="メイリオ" panose="020B0604030504040204" pitchFamily="50" charset="-128"/>
              </a:rPr>
              <a:t>→　</a:t>
            </a:r>
            <a:r>
              <a:rPr lang="ja-JP" altLang="en-US" sz="1400" b="1" dirty="0" smtClean="0">
                <a:solidFill>
                  <a:srgbClr val="000000"/>
                </a:solidFill>
                <a:latin typeface="メイリオ" panose="020B0604030504040204" pitchFamily="50" charset="-128"/>
              </a:rPr>
              <a:t>行政アプリでの活用の検討</a:t>
            </a:r>
            <a:endParaRPr lang="en-US" altLang="ja-JP" sz="1400" b="1" dirty="0" smtClean="0">
              <a:solidFill>
                <a:srgbClr val="000000"/>
              </a:solidFill>
              <a:latin typeface="メイリオ" panose="020B0604030504040204" pitchFamily="50" charset="-128"/>
            </a:endParaRPr>
          </a:p>
          <a:p>
            <a:pPr>
              <a:lnSpc>
                <a:spcPts val="1300"/>
              </a:lnSpc>
            </a:pPr>
            <a:endParaRPr lang="en-US" altLang="ja-JP" sz="1400" b="1" dirty="0" smtClean="0">
              <a:solidFill>
                <a:srgbClr val="000000"/>
              </a:solidFill>
              <a:latin typeface="メイリオ" panose="020B0604030504040204" pitchFamily="50" charset="-128"/>
            </a:endParaRPr>
          </a:p>
          <a:p>
            <a:pPr>
              <a:lnSpc>
                <a:spcPts val="1300"/>
              </a:lnSpc>
            </a:pPr>
            <a:r>
              <a:rPr lang="en-US" altLang="ja-JP" sz="1400" b="1" dirty="0" smtClean="0">
                <a:solidFill>
                  <a:srgbClr val="000000"/>
                </a:solidFill>
                <a:latin typeface="メイリオ" panose="020B0604030504040204" pitchFamily="50" charset="-128"/>
              </a:rPr>
              <a:t>		</a:t>
            </a:r>
            <a:r>
              <a:rPr lang="ja-JP" altLang="en-US" sz="1400" b="1" dirty="0" smtClean="0">
                <a:solidFill>
                  <a:srgbClr val="000000"/>
                </a:solidFill>
                <a:latin typeface="メイリオ" panose="020B0604030504040204" pitchFamily="50" charset="-128"/>
              </a:rPr>
              <a:t>→　活用が見込まれる事業者への提案、マッチング</a:t>
            </a:r>
            <a:endParaRPr lang="en-US" altLang="ja-JP" sz="1400" b="1" dirty="0" smtClean="0">
              <a:solidFill>
                <a:srgbClr val="000000"/>
              </a:solidFill>
              <a:latin typeface="メイリオ" panose="020B0604030504040204" pitchFamily="50" charset="-128"/>
            </a:endParaRPr>
          </a:p>
          <a:p>
            <a:pPr>
              <a:lnSpc>
                <a:spcPts val="1300"/>
              </a:lnSpc>
            </a:pPr>
            <a:endParaRPr lang="en-US" altLang="ja-JP" sz="1400" b="1" dirty="0" smtClean="0">
              <a:solidFill>
                <a:srgbClr val="000000"/>
              </a:solidFill>
              <a:latin typeface="メイリオ" panose="020B0604030504040204" pitchFamily="50" charset="-128"/>
            </a:endParaRPr>
          </a:p>
          <a:p>
            <a:pPr>
              <a:lnSpc>
                <a:spcPts val="1300"/>
              </a:lnSpc>
            </a:pPr>
            <a:r>
              <a:rPr lang="en-US" altLang="ja-JP" sz="1400" b="1" dirty="0" smtClean="0">
                <a:solidFill>
                  <a:srgbClr val="000000"/>
                </a:solidFill>
                <a:latin typeface="メイリオ" panose="020B0604030504040204" pitchFamily="50" charset="-128"/>
              </a:rPr>
              <a:t>		</a:t>
            </a:r>
            <a:r>
              <a:rPr lang="ja-JP" altLang="en-US" sz="1400" b="1" dirty="0" smtClean="0">
                <a:solidFill>
                  <a:srgbClr val="000000"/>
                </a:solidFill>
                <a:latin typeface="メイリオ" panose="020B0604030504040204" pitchFamily="50" charset="-128"/>
              </a:rPr>
              <a:t>→　アイデアソン等の活用</a:t>
            </a:r>
            <a:endParaRPr lang="en-US" altLang="ja-JP" sz="1400" b="1" dirty="0">
              <a:solidFill>
                <a:srgbClr val="000000"/>
              </a:solidFill>
              <a:latin typeface="メイリオ" panose="020B0604030504040204" pitchFamily="50" charset="-128"/>
            </a:endParaRPr>
          </a:p>
          <a:p>
            <a:endParaRPr lang="en-US" altLang="ja-JP" sz="1400" b="1" dirty="0">
              <a:solidFill>
                <a:srgbClr val="000000"/>
              </a:solidFill>
              <a:latin typeface="メイリオ" panose="020B0604030504040204" pitchFamily="50" charset="-128"/>
            </a:endParaRPr>
          </a:p>
          <a:p>
            <a:r>
              <a:rPr lang="ja-JP" altLang="en-US" sz="1400" b="1" dirty="0" smtClean="0">
                <a:solidFill>
                  <a:srgbClr val="000000"/>
                </a:solidFill>
                <a:latin typeface="メイリオ" panose="020B0604030504040204" pitchFamily="50" charset="-128"/>
                <a:ea typeface="メイリオ" panose="020B0604030504040204" pitchFamily="50" charset="-128"/>
              </a:rPr>
              <a:t>　　　　</a:t>
            </a:r>
            <a:endParaRPr lang="en-US" altLang="ja-JP" sz="1400" b="1" dirty="0">
              <a:solidFill>
                <a:srgbClr val="000000"/>
              </a:solidFill>
              <a:latin typeface="メイリオ" panose="020B0604030504040204" pitchFamily="50" charset="-128"/>
              <a:ea typeface="メイリオ" panose="020B0604030504040204" pitchFamily="50" charset="-128"/>
            </a:endParaRPr>
          </a:p>
        </p:txBody>
      </p:sp>
      <p:sp>
        <p:nvSpPr>
          <p:cNvPr id="10" name="テキスト ボックス 8"/>
          <p:cNvSpPr txBox="1">
            <a:spLocks noChangeArrowheads="1"/>
          </p:cNvSpPr>
          <p:nvPr/>
        </p:nvSpPr>
        <p:spPr bwMode="auto">
          <a:xfrm>
            <a:off x="1910081" y="5376995"/>
            <a:ext cx="5542279" cy="646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2" rIns="91423" bIns="45712">
            <a:spAutoFit/>
          </a:bodyPr>
          <a:lstStyle/>
          <a:p>
            <a:pPr algn="ctr"/>
            <a:r>
              <a:rPr lang="ja-JP" altLang="en-US" b="1" dirty="0">
                <a:solidFill>
                  <a:srgbClr val="0070C0"/>
                </a:solidFill>
                <a:latin typeface="メイリオ" panose="020B0604030504040204" pitchFamily="50" charset="-128"/>
                <a:ea typeface="メイリオ" panose="020B0604030504040204" pitchFamily="50" charset="-128"/>
              </a:rPr>
              <a:t>データ</a:t>
            </a:r>
            <a:r>
              <a:rPr lang="ja-JP" altLang="en-US" b="1" dirty="0" smtClean="0">
                <a:solidFill>
                  <a:srgbClr val="0070C0"/>
                </a:solidFill>
                <a:latin typeface="メイリオ" panose="020B0604030504040204" pitchFamily="50" charset="-128"/>
                <a:ea typeface="メイリオ" panose="020B0604030504040204" pitchFamily="50" charset="-128"/>
              </a:rPr>
              <a:t>の量の拡大、価値の向上を図り、</a:t>
            </a:r>
            <a:endParaRPr lang="en-US" altLang="ja-JP" b="1" dirty="0">
              <a:solidFill>
                <a:srgbClr val="0070C0"/>
              </a:solidFill>
              <a:latin typeface="メイリオ" panose="020B0604030504040204" pitchFamily="50" charset="-128"/>
              <a:ea typeface="メイリオ" panose="020B0604030504040204" pitchFamily="50" charset="-128"/>
            </a:endParaRPr>
          </a:p>
          <a:p>
            <a:pPr algn="ctr"/>
            <a:r>
              <a:rPr lang="ja-JP" altLang="en-US" b="1" dirty="0" smtClean="0">
                <a:solidFill>
                  <a:srgbClr val="0070C0"/>
                </a:solidFill>
                <a:latin typeface="メイリオ" panose="020B0604030504040204" pitchFamily="50" charset="-128"/>
                <a:ea typeface="メイリオ" panose="020B0604030504040204" pitchFamily="50" charset="-128"/>
              </a:rPr>
              <a:t>データの利活用を促進させていくことが必要</a:t>
            </a:r>
            <a:endParaRPr lang="ja-JP" altLang="en-US" b="1" dirty="0">
              <a:solidFill>
                <a:srgbClr val="0070C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643108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本日の内容</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400" dirty="0"/>
              <a:t>１．これまでの</a:t>
            </a:r>
            <a:r>
              <a:rPr lang="ja-JP" altLang="en-US" sz="2400" dirty="0" smtClean="0"/>
              <a:t>取組</a:t>
            </a:r>
            <a:endParaRPr lang="en-US" altLang="ja-JP" sz="2400" dirty="0"/>
          </a:p>
          <a:p>
            <a:r>
              <a:rPr lang="ja-JP" altLang="en-US" sz="2400" dirty="0"/>
              <a:t>２</a:t>
            </a:r>
            <a:r>
              <a:rPr lang="ja-JP" altLang="en-US" sz="2400" dirty="0" smtClean="0"/>
              <a:t>．県内市町村の取組状況</a:t>
            </a:r>
            <a:endParaRPr lang="en-US" altLang="ja-JP" sz="2400" dirty="0"/>
          </a:p>
          <a:p>
            <a:r>
              <a:rPr lang="ja-JP" altLang="en-US" sz="2400" dirty="0"/>
              <a:t>３．</a:t>
            </a:r>
            <a:r>
              <a:rPr lang="ja-JP" altLang="en-US" sz="2400" dirty="0" smtClean="0"/>
              <a:t>オープンデータポータルサイト</a:t>
            </a:r>
            <a:endParaRPr lang="en-US" altLang="ja-JP" sz="2400" dirty="0"/>
          </a:p>
          <a:p>
            <a:r>
              <a:rPr lang="ja-JP" altLang="en-US" sz="2400" dirty="0"/>
              <a:t>４．活用事例の紹介</a:t>
            </a:r>
            <a:endParaRPr lang="en-US" altLang="ja-JP" sz="2400" dirty="0"/>
          </a:p>
          <a:p>
            <a:r>
              <a:rPr lang="ja-JP" altLang="en-US" sz="2400" dirty="0"/>
              <a:t>５．官民データ活用推進計画について</a:t>
            </a:r>
            <a:endParaRPr lang="en-US" altLang="ja-JP" sz="2400" dirty="0"/>
          </a:p>
          <a:p>
            <a:r>
              <a:rPr lang="ja-JP" altLang="en-US" sz="2400" dirty="0"/>
              <a:t>６．今後の</a:t>
            </a:r>
            <a:r>
              <a:rPr lang="ja-JP" altLang="en-US" sz="2400" dirty="0" smtClean="0"/>
              <a:t>取組と</a:t>
            </a:r>
            <a:r>
              <a:rPr lang="ja-JP" altLang="en-US" sz="2400" dirty="0"/>
              <a:t>課題</a:t>
            </a:r>
            <a:endParaRPr lang="en-US" altLang="ja-JP" sz="2400" dirty="0"/>
          </a:p>
        </p:txBody>
      </p:sp>
    </p:spTree>
    <p:extLst>
      <p:ext uri="{BB962C8B-B14F-4D97-AF65-F5344CB8AC3E}">
        <p14:creationId xmlns:p14="http://schemas.microsoft.com/office/powerpoint/2010/main" val="32820146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これまでの取組</a:t>
            </a:r>
            <a:endParaRPr kumimoji="1" lang="ja-JP" altLang="en-US" dirty="0"/>
          </a:p>
        </p:txBody>
      </p:sp>
      <p:sp>
        <p:nvSpPr>
          <p:cNvPr id="5" name="コンテンツ プレースホルダー 2"/>
          <p:cNvSpPr>
            <a:spLocks noGrp="1"/>
          </p:cNvSpPr>
          <p:nvPr>
            <p:ph idx="1"/>
          </p:nvPr>
        </p:nvSpPr>
        <p:spPr>
          <a:xfrm>
            <a:off x="1942415" y="1452534"/>
            <a:ext cx="7075855" cy="4847936"/>
          </a:xfrm>
        </p:spPr>
        <p:txBody>
          <a:bodyPr>
            <a:noAutofit/>
          </a:bodyPr>
          <a:lstStyle/>
          <a:p>
            <a:r>
              <a:rPr lang="ja-JP" altLang="en-US" b="1" dirty="0" smtClean="0"/>
              <a:t>平成２７年度</a:t>
            </a:r>
            <a:endParaRPr lang="en-US" altLang="ja-JP" b="1" dirty="0" smtClean="0"/>
          </a:p>
          <a:p>
            <a:pPr marL="0" indent="0">
              <a:buNone/>
            </a:pPr>
            <a:r>
              <a:rPr lang="ja-JP" altLang="en-US" dirty="0" smtClean="0"/>
              <a:t>・県、市町村、民間企業等で</a:t>
            </a:r>
            <a:r>
              <a:rPr lang="en-US" altLang="ja-JP" dirty="0" smtClean="0"/>
              <a:t>WG</a:t>
            </a:r>
            <a:r>
              <a:rPr lang="ja-JP" altLang="en-US" dirty="0" smtClean="0"/>
              <a:t>を開催</a:t>
            </a:r>
            <a:endParaRPr lang="en-US" altLang="ja-JP" dirty="0" smtClean="0"/>
          </a:p>
          <a:p>
            <a:pPr marL="0" indent="0">
              <a:buNone/>
            </a:pPr>
            <a:r>
              <a:rPr lang="ja-JP" altLang="en-US" dirty="0" smtClean="0"/>
              <a:t>・埼玉県オープンデータポータルサイトを開設</a:t>
            </a:r>
            <a:endParaRPr lang="en-US" altLang="ja-JP" dirty="0" smtClean="0"/>
          </a:p>
          <a:p>
            <a:r>
              <a:rPr lang="ja-JP" altLang="en-US" b="1" dirty="0" smtClean="0"/>
              <a:t>平成２８年度</a:t>
            </a:r>
            <a:endParaRPr lang="en-US" altLang="ja-JP" b="1" dirty="0" smtClean="0"/>
          </a:p>
          <a:p>
            <a:pPr marL="0" indent="0">
              <a:buNone/>
            </a:pPr>
            <a:r>
              <a:rPr lang="ja-JP" altLang="en-US" dirty="0" smtClean="0"/>
              <a:t>・</a:t>
            </a:r>
            <a:r>
              <a:rPr lang="en-US" altLang="ja-JP" dirty="0" smtClean="0"/>
              <a:t>WG</a:t>
            </a:r>
            <a:r>
              <a:rPr lang="ja-JP" altLang="en-US" dirty="0" smtClean="0"/>
              <a:t>で共通データ１０項目選定及び共通データフォーマット策定</a:t>
            </a:r>
            <a:endParaRPr lang="en-US" altLang="ja-JP" dirty="0" smtClean="0"/>
          </a:p>
          <a:p>
            <a:pPr marL="0" indent="0">
              <a:buNone/>
            </a:pPr>
            <a:r>
              <a:rPr lang="ja-JP" altLang="en-US" dirty="0" smtClean="0"/>
              <a:t>・</a:t>
            </a:r>
            <a:r>
              <a:rPr lang="en-US" altLang="ja-JP" dirty="0" smtClean="0"/>
              <a:t>WG</a:t>
            </a:r>
            <a:r>
              <a:rPr lang="ja-JP" altLang="en-US" dirty="0" smtClean="0"/>
              <a:t>で公開ガイドライン策定</a:t>
            </a:r>
            <a:endParaRPr lang="en-US" altLang="ja-JP" dirty="0" smtClean="0"/>
          </a:p>
          <a:p>
            <a:r>
              <a:rPr lang="ja-JP" altLang="en-US" b="1" dirty="0" smtClean="0"/>
              <a:t>平成２９年度</a:t>
            </a:r>
            <a:endParaRPr lang="en-US" altLang="ja-JP" b="1" dirty="0" smtClean="0"/>
          </a:p>
          <a:p>
            <a:pPr marL="0" indent="0">
              <a:buNone/>
            </a:pPr>
            <a:r>
              <a:rPr lang="ja-JP" altLang="en-US" dirty="0" smtClean="0"/>
              <a:t>・</a:t>
            </a:r>
            <a:r>
              <a:rPr lang="en-US" altLang="ja-JP" dirty="0" smtClean="0"/>
              <a:t>WG</a:t>
            </a:r>
            <a:r>
              <a:rPr lang="ja-JP" altLang="en-US" dirty="0" smtClean="0"/>
              <a:t>で推奨データセットについて検討</a:t>
            </a:r>
            <a:endParaRPr lang="en-US" altLang="ja-JP" dirty="0" smtClean="0"/>
          </a:p>
          <a:p>
            <a:pPr marL="0" indent="0">
              <a:buNone/>
            </a:pPr>
            <a:r>
              <a:rPr lang="ja-JP" altLang="en-US" dirty="0" smtClean="0"/>
              <a:t>・関連イベントでのＰＲ、活用支援</a:t>
            </a:r>
            <a:endParaRPr lang="en-US" altLang="ja-JP" dirty="0" smtClean="0"/>
          </a:p>
          <a:p>
            <a:r>
              <a:rPr lang="ja-JP" altLang="en-US" b="1" dirty="0" smtClean="0"/>
              <a:t>平成３０年度</a:t>
            </a:r>
            <a:endParaRPr lang="en-US" altLang="ja-JP" b="1" dirty="0" smtClean="0"/>
          </a:p>
          <a:p>
            <a:pPr marL="0" indent="0">
              <a:buNone/>
            </a:pPr>
            <a:r>
              <a:rPr lang="ja-JP" altLang="en-US" dirty="0" smtClean="0"/>
              <a:t>・埼玉県の指定道路情報の公開</a:t>
            </a:r>
            <a:endParaRPr lang="en-US" altLang="ja-JP" dirty="0" smtClean="0"/>
          </a:p>
          <a:p>
            <a:pPr marL="0" indent="0">
              <a:buNone/>
            </a:pPr>
            <a:r>
              <a:rPr lang="ja-JP" altLang="en-US" dirty="0" smtClean="0"/>
              <a:t>・データ利活用に関する業務委託</a:t>
            </a:r>
            <a:endParaRPr lang="en-US" altLang="ja-JP" dirty="0" smtClean="0"/>
          </a:p>
          <a:p>
            <a:pPr marL="0" indent="0">
              <a:lnSpc>
                <a:spcPts val="900"/>
              </a:lnSpc>
              <a:buNone/>
            </a:pPr>
            <a:r>
              <a:rPr lang="ja-JP" altLang="en-US" dirty="0" smtClean="0"/>
              <a:t> （オープンデータの活用検討、事業者とのマッチング検討）</a:t>
            </a:r>
            <a:endParaRPr lang="en-US" altLang="ja-JP" dirty="0"/>
          </a:p>
        </p:txBody>
      </p:sp>
    </p:spTree>
    <p:extLst>
      <p:ext uri="{BB962C8B-B14F-4D97-AF65-F5344CB8AC3E}">
        <p14:creationId xmlns:p14="http://schemas.microsoft.com/office/powerpoint/2010/main" val="423676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オープンデータポータルサイト</a:t>
            </a:r>
            <a:endParaRPr kumimoji="1" lang="ja-JP" altLang="en-US" dirty="0"/>
          </a:p>
        </p:txBody>
      </p:sp>
      <p:pic>
        <p:nvPicPr>
          <p:cNvPr id="9" name="コンテンツ プレースホルダー 8"/>
          <p:cNvPicPr>
            <a:picLocks noGrp="1" noChangeAspect="1"/>
          </p:cNvPicPr>
          <p:nvPr>
            <p:ph idx="1"/>
          </p:nvPr>
        </p:nvPicPr>
        <p:blipFill>
          <a:blip r:embed="rId2"/>
          <a:stretch>
            <a:fillRect/>
          </a:stretch>
        </p:blipFill>
        <p:spPr>
          <a:xfrm>
            <a:off x="1687926" y="2228158"/>
            <a:ext cx="7243424" cy="3524343"/>
          </a:xfrm>
          <a:prstGeom prst="rect">
            <a:avLst/>
          </a:prstGeom>
        </p:spPr>
      </p:pic>
      <p:sp>
        <p:nvSpPr>
          <p:cNvPr id="8" name="テキスト ボックス 5"/>
          <p:cNvSpPr txBox="1">
            <a:spLocks noChangeArrowheads="1"/>
          </p:cNvSpPr>
          <p:nvPr/>
        </p:nvSpPr>
        <p:spPr bwMode="auto">
          <a:xfrm>
            <a:off x="1687926" y="1397177"/>
            <a:ext cx="7243424" cy="83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2" rIns="91423" bIns="45712">
            <a:spAutoFit/>
          </a:bodyPr>
          <a:lstStyle/>
          <a:p>
            <a:r>
              <a:rPr lang="ja-JP" altLang="en-US" sz="1600" dirty="0">
                <a:latin typeface="メイリオ" panose="020B0604030504040204" pitchFamily="50" charset="-128"/>
                <a:ea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rPr>
              <a:t>埼玉県オープンデータポータルサイト</a:t>
            </a:r>
            <a:r>
              <a:rPr lang="en-US" altLang="ja-JP" sz="1600" dirty="0" smtClean="0">
                <a:latin typeface="メイリオ" panose="020B0604030504040204" pitchFamily="50" charset="-128"/>
                <a:ea typeface="メイリオ" panose="020B0604030504040204" pitchFamily="50" charset="-128"/>
              </a:rPr>
              <a:t>(https</a:t>
            </a:r>
            <a:r>
              <a:rPr lang="en-US" altLang="ja-JP" sz="1600" dirty="0">
                <a:latin typeface="メイリオ" panose="020B0604030504040204" pitchFamily="50" charset="-128"/>
                <a:ea typeface="メイリオ" panose="020B0604030504040204" pitchFamily="50" charset="-128"/>
              </a:rPr>
              <a:t>://opendata.pref.saitama.lg.jp/)</a:t>
            </a:r>
            <a:r>
              <a:rPr lang="ja-JP" altLang="en-US" sz="1600" dirty="0">
                <a:latin typeface="メイリオ" panose="020B0604030504040204" pitchFamily="50" charset="-128"/>
                <a:ea typeface="メイリオ" panose="020B0604030504040204" pitchFamily="50" charset="-128"/>
              </a:rPr>
              <a:t>では、埼玉県と埼玉県内の市町村がオープンデータを共同で公開しています。</a:t>
            </a:r>
          </a:p>
        </p:txBody>
      </p:sp>
      <p:graphicFrame>
        <p:nvGraphicFramePr>
          <p:cNvPr id="10" name="表 9"/>
          <p:cNvGraphicFramePr>
            <a:graphicFrameLocks noGrp="1"/>
          </p:cNvGraphicFramePr>
          <p:nvPr>
            <p:extLst>
              <p:ext uri="{D42A27DB-BD31-4B8C-83A1-F6EECF244321}">
                <p14:modId xmlns:p14="http://schemas.microsoft.com/office/powerpoint/2010/main" val="477000567"/>
              </p:ext>
            </p:extLst>
          </p:nvPr>
        </p:nvGraphicFramePr>
        <p:xfrm>
          <a:off x="1687926" y="5864084"/>
          <a:ext cx="7243425" cy="760348"/>
        </p:xfrm>
        <a:graphic>
          <a:graphicData uri="http://schemas.openxmlformats.org/drawingml/2006/table">
            <a:tbl>
              <a:tblPr firstRow="1" bandRow="1">
                <a:tableStyleId>{93296810-A885-4BE3-A3E7-6D5BEEA58F35}</a:tableStyleId>
              </a:tblPr>
              <a:tblGrid>
                <a:gridCol w="1448685">
                  <a:extLst>
                    <a:ext uri="{9D8B030D-6E8A-4147-A177-3AD203B41FA5}">
                      <a16:colId xmlns:a16="http://schemas.microsoft.com/office/drawing/2014/main" val="2446157097"/>
                    </a:ext>
                  </a:extLst>
                </a:gridCol>
                <a:gridCol w="1448685">
                  <a:extLst>
                    <a:ext uri="{9D8B030D-6E8A-4147-A177-3AD203B41FA5}">
                      <a16:colId xmlns:a16="http://schemas.microsoft.com/office/drawing/2014/main" val="2241528421"/>
                    </a:ext>
                  </a:extLst>
                </a:gridCol>
                <a:gridCol w="1448685">
                  <a:extLst>
                    <a:ext uri="{9D8B030D-6E8A-4147-A177-3AD203B41FA5}">
                      <a16:colId xmlns:a16="http://schemas.microsoft.com/office/drawing/2014/main" val="561057266"/>
                    </a:ext>
                  </a:extLst>
                </a:gridCol>
                <a:gridCol w="1448685">
                  <a:extLst>
                    <a:ext uri="{9D8B030D-6E8A-4147-A177-3AD203B41FA5}">
                      <a16:colId xmlns:a16="http://schemas.microsoft.com/office/drawing/2014/main" val="72984311"/>
                    </a:ext>
                  </a:extLst>
                </a:gridCol>
                <a:gridCol w="1448685">
                  <a:extLst>
                    <a:ext uri="{9D8B030D-6E8A-4147-A177-3AD203B41FA5}">
                      <a16:colId xmlns:a16="http://schemas.microsoft.com/office/drawing/2014/main" val="2372937087"/>
                    </a:ext>
                  </a:extLst>
                </a:gridCol>
              </a:tblGrid>
              <a:tr h="308116">
                <a:tc>
                  <a:txBody>
                    <a:bodyPr/>
                    <a:lstStyle/>
                    <a:p>
                      <a:pPr algn="ctr"/>
                      <a:r>
                        <a:rPr kumimoji="1" lang="ja-JP" altLang="en-US" sz="1400" dirty="0" smtClean="0"/>
                        <a:t>平成２７年度</a:t>
                      </a:r>
                      <a:endParaRPr kumimoji="1" lang="ja-JP" altLang="en-US" sz="1400" dirty="0"/>
                    </a:p>
                  </a:txBody>
                  <a:tcPr/>
                </a:tc>
                <a:tc>
                  <a:txBody>
                    <a:bodyPr/>
                    <a:lstStyle/>
                    <a:p>
                      <a:pPr algn="ctr"/>
                      <a:r>
                        <a:rPr kumimoji="1" lang="ja-JP" altLang="en-US" sz="1400" dirty="0" smtClean="0"/>
                        <a:t>平成２８年度</a:t>
                      </a:r>
                      <a:endParaRPr kumimoji="1" lang="ja-JP" altLang="en-US" sz="1400" dirty="0"/>
                    </a:p>
                  </a:txBody>
                  <a:tcPr/>
                </a:tc>
                <a:tc>
                  <a:txBody>
                    <a:bodyPr/>
                    <a:lstStyle/>
                    <a:p>
                      <a:pPr algn="ctr"/>
                      <a:r>
                        <a:rPr kumimoji="1" lang="ja-JP" altLang="en-US" sz="1400" dirty="0" smtClean="0"/>
                        <a:t>平成２９年度</a:t>
                      </a:r>
                      <a:endParaRPr kumimoji="1" lang="ja-JP" altLang="en-US" sz="1400" dirty="0"/>
                    </a:p>
                  </a:txBody>
                  <a:tcPr/>
                </a:tc>
                <a:tc>
                  <a:txBody>
                    <a:bodyPr/>
                    <a:lstStyle/>
                    <a:p>
                      <a:pPr algn="ctr"/>
                      <a:r>
                        <a:rPr kumimoji="1" lang="ja-JP" altLang="en-US" sz="1400" dirty="0" smtClean="0"/>
                        <a:t>平成３０年度</a:t>
                      </a:r>
                      <a:endParaRPr kumimoji="1" lang="ja-JP" altLang="en-US" sz="1400" dirty="0"/>
                    </a:p>
                  </a:txBody>
                  <a:tcPr/>
                </a:tc>
                <a:tc>
                  <a:txBody>
                    <a:bodyPr/>
                    <a:lstStyle/>
                    <a:p>
                      <a:pPr algn="ctr"/>
                      <a:r>
                        <a:rPr kumimoji="1" lang="ja-JP" altLang="en-US" sz="1400" dirty="0" smtClean="0"/>
                        <a:t>令和元年度</a:t>
                      </a:r>
                      <a:endParaRPr kumimoji="1" lang="ja-JP" altLang="en-US" sz="1400" dirty="0"/>
                    </a:p>
                  </a:txBody>
                  <a:tcPr/>
                </a:tc>
                <a:extLst>
                  <a:ext uri="{0D108BD9-81ED-4DB2-BD59-A6C34878D82A}">
                    <a16:rowId xmlns:a16="http://schemas.microsoft.com/office/drawing/2014/main" val="3604418399"/>
                  </a:ext>
                </a:extLst>
              </a:tr>
              <a:tr h="452232">
                <a:tc>
                  <a:txBody>
                    <a:bodyPr/>
                    <a:lstStyle/>
                    <a:p>
                      <a:pPr marL="0" marR="0" lvl="0" indent="0" algn="ctr" defTabSz="1280160" rtl="0" eaLnBrk="1" fontAlgn="auto" latinLnBrk="0" hangingPunct="1">
                        <a:lnSpc>
                          <a:spcPct val="100000"/>
                        </a:lnSpc>
                        <a:spcBef>
                          <a:spcPts val="0"/>
                        </a:spcBef>
                        <a:spcAft>
                          <a:spcPts val="0"/>
                        </a:spcAft>
                        <a:buClrTx/>
                        <a:buSzTx/>
                        <a:buFont typeface="Arial" panose="020B0604020202020204" pitchFamily="34" charset="0"/>
                        <a:buNone/>
                        <a:tabLst>
                          <a:tab pos="95250" algn="l"/>
                        </a:tabLst>
                        <a:defRPr/>
                      </a:pPr>
                      <a:r>
                        <a:rPr kumimoji="1" lang="en-US" altLang="ja-JP" sz="1100" u="none" strike="noStrike" kern="0" cap="none" spc="0" normalizeH="0" baseline="0" dirty="0" smtClean="0">
                          <a:ln>
                            <a:noFill/>
                          </a:ln>
                          <a:effectLst/>
                          <a:uLnTx/>
                          <a:uFillTx/>
                        </a:rPr>
                        <a:t>116</a:t>
                      </a:r>
                      <a:r>
                        <a:rPr kumimoji="1" lang="ja-JP" altLang="en-US" sz="1100" u="none" strike="noStrike" kern="0" cap="none" spc="0" normalizeH="0" baseline="0" dirty="0" smtClean="0">
                          <a:ln>
                            <a:noFill/>
                          </a:ln>
                          <a:effectLst/>
                          <a:uLnTx/>
                          <a:uFillTx/>
                        </a:rPr>
                        <a:t>データセット</a:t>
                      </a:r>
                      <a:endParaRPr kumimoji="1" lang="en-US" altLang="ja-JP" sz="1100" b="1" i="0" u="none" strike="noStrike" kern="0" cap="none" spc="0" normalizeH="0" baseline="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txBody>
                  <a:tcPr marL="35605" marR="35605" marT="53396" marB="53396" anchor="ctr"/>
                </a:tc>
                <a:tc>
                  <a:txBody>
                    <a:bodyPr/>
                    <a:lstStyle/>
                    <a:p>
                      <a:pPr marL="0" indent="0" algn="ctr" defTabSz="1280160" rtl="0" eaLnBrk="1" latinLnBrk="0" hangingPunct="1">
                        <a:lnSpc>
                          <a:spcPct val="100000"/>
                        </a:lnSpc>
                        <a:spcAft>
                          <a:spcPts val="0"/>
                        </a:spcAft>
                        <a:buFont typeface="Arial" panose="020B0604020202020204" pitchFamily="34" charset="0"/>
                        <a:buNone/>
                        <a:tabLst>
                          <a:tab pos="95250" algn="l"/>
                        </a:tabLst>
                      </a:pPr>
                      <a:r>
                        <a:rPr kumimoji="1" lang="en-US" altLang="ja-JP" sz="1100" kern="0" dirty="0" smtClean="0">
                          <a:effectLst/>
                        </a:rPr>
                        <a:t>384</a:t>
                      </a:r>
                      <a:r>
                        <a:rPr kumimoji="1" lang="ja-JP" altLang="en-US" sz="1100" kern="0" dirty="0" smtClean="0">
                          <a:effectLst/>
                        </a:rPr>
                        <a:t>データセット</a:t>
                      </a:r>
                      <a:endParaRPr kumimoji="1" lang="en-US" altLang="ja-JP" sz="1100" b="1" kern="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5605" marR="35605" marT="53396" marB="53396" anchor="ctr"/>
                </a:tc>
                <a:tc>
                  <a:txBody>
                    <a:bodyPr/>
                    <a:lstStyle/>
                    <a:p>
                      <a:pPr marL="0" indent="0" algn="ctr" defTabSz="1280160" rtl="0" eaLnBrk="1" latinLnBrk="0" hangingPunct="1">
                        <a:lnSpc>
                          <a:spcPct val="100000"/>
                        </a:lnSpc>
                        <a:spcAft>
                          <a:spcPts val="0"/>
                        </a:spcAft>
                        <a:buFont typeface="Arial" panose="020B0604020202020204" pitchFamily="34" charset="0"/>
                        <a:buNone/>
                        <a:tabLst>
                          <a:tab pos="95250" algn="l"/>
                        </a:tabLst>
                      </a:pPr>
                      <a:r>
                        <a:rPr kumimoji="1" lang="en-US" altLang="ja-JP" sz="1100" kern="0" dirty="0" smtClean="0">
                          <a:effectLst/>
                        </a:rPr>
                        <a:t>459</a:t>
                      </a:r>
                      <a:r>
                        <a:rPr kumimoji="1" lang="ja-JP" altLang="en-US" sz="1100" kern="0" dirty="0" smtClean="0">
                          <a:effectLst/>
                        </a:rPr>
                        <a:t>データセット</a:t>
                      </a:r>
                      <a:endParaRPr kumimoji="1" lang="en-US" altLang="ja-JP" sz="1100" b="1" kern="0" dirty="0" smtClean="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endParaRPr>
                    </a:p>
                  </a:txBody>
                  <a:tcPr marL="35605" marR="35605" marT="53396" marB="53396" anchor="ctr"/>
                </a:tc>
                <a:tc>
                  <a:txBody>
                    <a:bodyPr/>
                    <a:lstStyle/>
                    <a:p>
                      <a:pPr marL="0" marR="0" lvl="0" indent="0" algn="ctr" defTabSz="1280160" rtl="0" eaLnBrk="1" fontAlgn="auto" latinLnBrk="0" hangingPunct="1">
                        <a:lnSpc>
                          <a:spcPct val="100000"/>
                        </a:lnSpc>
                        <a:spcBef>
                          <a:spcPts val="0"/>
                        </a:spcBef>
                        <a:spcAft>
                          <a:spcPts val="0"/>
                        </a:spcAft>
                        <a:buClrTx/>
                        <a:buSzTx/>
                        <a:buFont typeface="Arial" panose="020B0604020202020204" pitchFamily="34" charset="0"/>
                        <a:buNone/>
                        <a:tabLst>
                          <a:tab pos="95250" algn="l"/>
                        </a:tabLst>
                        <a:defRPr/>
                      </a:pPr>
                      <a:r>
                        <a:rPr kumimoji="1" lang="en-US" altLang="ja-JP" sz="1100" kern="0" dirty="0" smtClean="0">
                          <a:effectLst/>
                        </a:rPr>
                        <a:t>539</a:t>
                      </a:r>
                      <a:r>
                        <a:rPr kumimoji="1" lang="ja-JP" altLang="en-US" sz="1100" kern="0" dirty="0" smtClean="0">
                          <a:effectLst/>
                        </a:rPr>
                        <a:t>データセット</a:t>
                      </a:r>
                      <a:endParaRPr kumimoji="1" lang="en-US" altLang="ja-JP" sz="1100" b="1" i="0" u="none" strike="noStrike" kern="0" cap="none" spc="0" normalizeH="0" baseline="0" dirty="0" smtClean="0">
                        <a:ln>
                          <a:noFill/>
                        </a:ln>
                        <a:solidFill>
                          <a:prstClr val="black"/>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txBody>
                  <a:tcPr marL="35605" marR="35605" marT="53396" marB="53396" anchor="ctr"/>
                </a:tc>
                <a:tc>
                  <a:txBody>
                    <a:bodyPr/>
                    <a:lstStyle/>
                    <a:p>
                      <a:pPr marL="0" marR="0" lvl="0" indent="0" algn="ctr" defTabSz="1280160" rtl="0" eaLnBrk="1" fontAlgn="auto" latinLnBrk="0" hangingPunct="1">
                        <a:lnSpc>
                          <a:spcPct val="100000"/>
                        </a:lnSpc>
                        <a:spcBef>
                          <a:spcPts val="0"/>
                        </a:spcBef>
                        <a:spcAft>
                          <a:spcPts val="0"/>
                        </a:spcAft>
                        <a:buClrTx/>
                        <a:buSzTx/>
                        <a:buFont typeface="Arial" panose="020B0604020202020204" pitchFamily="34" charset="0"/>
                        <a:buNone/>
                        <a:tabLst>
                          <a:tab pos="95250" algn="l"/>
                        </a:tabLst>
                        <a:defRPr/>
                      </a:pPr>
                      <a:r>
                        <a:rPr kumimoji="1" lang="en-US" altLang="ja-JP" sz="1100" b="0" i="0" u="none" strike="noStrike" kern="0" cap="none" spc="0" normalizeH="0" baseline="0" noProof="0" dirty="0" smtClean="0">
                          <a:ln>
                            <a:noFill/>
                          </a:ln>
                          <a:solidFill>
                            <a:prstClr val="black"/>
                          </a:solidFill>
                          <a:effectLst/>
                          <a:uLnTx/>
                          <a:uFillTx/>
                          <a:latin typeface="+mn-lt"/>
                          <a:ea typeface="+mn-ea"/>
                          <a:cs typeface="+mn-cs"/>
                        </a:rPr>
                        <a:t>542</a:t>
                      </a:r>
                      <a:r>
                        <a:rPr kumimoji="1" lang="ja-JP" altLang="en-US" sz="1100" b="0" i="0" u="none" strike="noStrike" kern="0" cap="none" spc="0" normalizeH="0" baseline="0" noProof="0" dirty="0" smtClean="0">
                          <a:ln>
                            <a:noFill/>
                          </a:ln>
                          <a:solidFill>
                            <a:prstClr val="black"/>
                          </a:solidFill>
                          <a:effectLst/>
                          <a:uLnTx/>
                          <a:uFillTx/>
                          <a:latin typeface="+mn-lt"/>
                          <a:ea typeface="+mn-ea"/>
                          <a:cs typeface="+mn-cs"/>
                        </a:rPr>
                        <a:t>データセット</a:t>
                      </a:r>
                      <a:endParaRPr kumimoji="1" lang="en-US" altLang="ja-JP" sz="1100" b="0" i="0" u="none" strike="noStrike" kern="0" cap="none" spc="0" normalizeH="0" baseline="0" noProof="0" dirty="0" smtClean="0">
                        <a:ln>
                          <a:noFill/>
                        </a:ln>
                        <a:solidFill>
                          <a:prstClr val="black"/>
                        </a:solidFill>
                        <a:effectLst/>
                        <a:uLnTx/>
                        <a:uFillTx/>
                        <a:latin typeface="+mn-lt"/>
                        <a:ea typeface="+mn-ea"/>
                        <a:cs typeface="+mn-cs"/>
                      </a:endParaRPr>
                    </a:p>
                    <a:p>
                      <a:pPr marL="0" marR="0" lvl="0" indent="0" algn="ctr" defTabSz="1280160" rtl="0" eaLnBrk="1" fontAlgn="auto" latinLnBrk="0" hangingPunct="1">
                        <a:lnSpc>
                          <a:spcPct val="100000"/>
                        </a:lnSpc>
                        <a:spcBef>
                          <a:spcPts val="0"/>
                        </a:spcBef>
                        <a:spcAft>
                          <a:spcPts val="0"/>
                        </a:spcAft>
                        <a:buClrTx/>
                        <a:buSzTx/>
                        <a:buFont typeface="Arial" panose="020B0604020202020204" pitchFamily="34" charset="0"/>
                        <a:buNone/>
                        <a:tabLst>
                          <a:tab pos="95250" algn="l"/>
                        </a:tabLst>
                        <a:defRPr/>
                      </a:pPr>
                      <a:r>
                        <a:rPr kumimoji="1" lang="ja-JP" altLang="en-US" sz="1100" b="0" i="0" u="none" strike="noStrike" kern="0" cap="none" spc="0" normalizeH="0" baseline="0" noProof="0" dirty="0" smtClean="0">
                          <a:ln>
                            <a:noFill/>
                          </a:ln>
                          <a:solidFill>
                            <a:prstClr val="black"/>
                          </a:solidFill>
                          <a:effectLst/>
                          <a:uLnTx/>
                          <a:uFillTx/>
                          <a:latin typeface="+mn-lt"/>
                          <a:ea typeface="+mn-ea"/>
                          <a:cs typeface="+mn-cs"/>
                        </a:rPr>
                        <a:t>（</a:t>
                      </a:r>
                      <a:r>
                        <a:rPr kumimoji="1" lang="en-US" altLang="ja-JP" sz="1100" b="0" i="0" u="none" strike="noStrike" kern="0" cap="none" spc="0" normalizeH="0" baseline="0" noProof="0" dirty="0" smtClean="0">
                          <a:ln>
                            <a:noFill/>
                          </a:ln>
                          <a:solidFill>
                            <a:prstClr val="black"/>
                          </a:solidFill>
                          <a:effectLst/>
                          <a:uLnTx/>
                          <a:uFillTx/>
                          <a:latin typeface="+mn-lt"/>
                          <a:ea typeface="+mn-ea"/>
                          <a:cs typeface="+mn-cs"/>
                        </a:rPr>
                        <a:t>R</a:t>
                      </a:r>
                      <a:r>
                        <a:rPr kumimoji="1" lang="ja-JP" altLang="en-US" sz="1100" b="0" i="0" u="none" strike="noStrike" kern="0" cap="none" spc="0" normalizeH="0" baseline="0" noProof="0" dirty="0" smtClean="0">
                          <a:ln>
                            <a:noFill/>
                          </a:ln>
                          <a:solidFill>
                            <a:prstClr val="black"/>
                          </a:solidFill>
                          <a:effectLst/>
                          <a:uLnTx/>
                          <a:uFillTx/>
                          <a:latin typeface="+mn-lt"/>
                          <a:ea typeface="+mn-ea"/>
                          <a:cs typeface="+mn-cs"/>
                        </a:rPr>
                        <a:t>元</a:t>
                      </a:r>
                      <a:r>
                        <a:rPr kumimoji="1" lang="en-US" altLang="ja-JP" sz="1100" b="0" i="0" u="none" strike="noStrike" kern="0" cap="none" spc="0" normalizeH="0" baseline="0" noProof="0" dirty="0" smtClean="0">
                          <a:ln>
                            <a:noFill/>
                          </a:ln>
                          <a:solidFill>
                            <a:prstClr val="black"/>
                          </a:solidFill>
                          <a:effectLst/>
                          <a:uLnTx/>
                          <a:uFillTx/>
                          <a:latin typeface="+mn-lt"/>
                          <a:ea typeface="+mn-ea"/>
                          <a:cs typeface="+mn-cs"/>
                        </a:rPr>
                        <a:t>.7.17</a:t>
                      </a:r>
                      <a:r>
                        <a:rPr kumimoji="1" lang="ja-JP" altLang="en-US" sz="1100" b="0" i="0" u="none" strike="noStrike" kern="0" cap="none" spc="0" normalizeH="0" baseline="0" noProof="0" dirty="0" smtClean="0">
                          <a:ln>
                            <a:noFill/>
                          </a:ln>
                          <a:solidFill>
                            <a:prstClr val="black"/>
                          </a:solidFill>
                          <a:effectLst/>
                          <a:uLnTx/>
                          <a:uFillTx/>
                          <a:latin typeface="+mn-lt"/>
                          <a:ea typeface="+mn-ea"/>
                          <a:cs typeface="+mn-cs"/>
                        </a:rPr>
                        <a:t>時点）</a:t>
                      </a:r>
                      <a:endParaRPr kumimoji="1" lang="en-US" altLang="ja-JP" sz="1100" b="1" i="0" u="none" strike="noStrike" kern="0" cap="none" spc="0" normalizeH="0" baseline="0" noProof="0" dirty="0" smtClean="0">
                        <a:ln>
                          <a:noFill/>
                        </a:ln>
                        <a:solidFill>
                          <a:prstClr val="black"/>
                        </a:solidFill>
                        <a:effectLst/>
                        <a:uLnTx/>
                        <a:uFillTx/>
                        <a:latin typeface="メイリオ" panose="020B0604030504040204" pitchFamily="50" charset="-128"/>
                        <a:ea typeface="+mn-ea"/>
                        <a:cs typeface="メイリオ" panose="020B0604030504040204" pitchFamily="50" charset="-128"/>
                      </a:endParaRPr>
                    </a:p>
                  </a:txBody>
                  <a:tcPr/>
                </a:tc>
                <a:extLst>
                  <a:ext uri="{0D108BD9-81ED-4DB2-BD59-A6C34878D82A}">
                    <a16:rowId xmlns:a16="http://schemas.microsoft.com/office/drawing/2014/main" val="4204485355"/>
                  </a:ext>
                </a:extLst>
              </a:tr>
            </a:tbl>
          </a:graphicData>
        </a:graphic>
      </p:graphicFrame>
    </p:spTree>
    <p:extLst>
      <p:ext uri="{BB962C8B-B14F-4D97-AF65-F5344CB8AC3E}">
        <p14:creationId xmlns:p14="http://schemas.microsoft.com/office/powerpoint/2010/main" val="23522644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24354" y="632634"/>
            <a:ext cx="6589199" cy="1280890"/>
          </a:xfrm>
        </p:spPr>
        <p:txBody>
          <a:bodyPr/>
          <a:lstStyle/>
          <a:p>
            <a:r>
              <a:rPr kumimoji="1" lang="ja-JP" altLang="en-US" dirty="0" smtClean="0"/>
              <a:t>県内市町村の取組状況</a:t>
            </a:r>
            <a:endParaRPr kumimoji="1" lang="ja-JP" altLang="en-US" dirty="0"/>
          </a:p>
        </p:txBody>
      </p:sp>
      <p:sp>
        <p:nvSpPr>
          <p:cNvPr id="7" name="テキスト ボックス 3"/>
          <p:cNvSpPr txBox="1">
            <a:spLocks noChangeArrowheads="1"/>
          </p:cNvSpPr>
          <p:nvPr/>
        </p:nvSpPr>
        <p:spPr bwMode="auto">
          <a:xfrm>
            <a:off x="1085423" y="4408695"/>
            <a:ext cx="22621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3" tIns="45712" rIns="91423" bIns="45712">
            <a:spAutoFit/>
          </a:bodyPr>
          <a:lstStyle/>
          <a:p>
            <a:pPr algn="ctr"/>
            <a:r>
              <a:rPr lang="ja-JP" altLang="en-US" dirty="0">
                <a:latin typeface="メイリオ" panose="020B0604030504040204" pitchFamily="50" charset="-128"/>
                <a:ea typeface="メイリオ" panose="020B0604030504040204" pitchFamily="50" charset="-128"/>
              </a:rPr>
              <a:t>平成２８年６月時点</a:t>
            </a:r>
            <a:endParaRPr lang="en-US" altLang="ja-JP" dirty="0">
              <a:latin typeface="メイリオ" panose="020B0604030504040204" pitchFamily="50" charset="-128"/>
              <a:ea typeface="メイリオ" panose="020B0604030504040204" pitchFamily="50" charset="-128"/>
            </a:endParaRPr>
          </a:p>
          <a:p>
            <a:pPr algn="ctr"/>
            <a:r>
              <a:rPr lang="ja-JP" altLang="en-US" dirty="0">
                <a:latin typeface="メイリオ" panose="020B0604030504040204" pitchFamily="50" charset="-128"/>
                <a:ea typeface="メイリオ" panose="020B0604030504040204" pitchFamily="50" charset="-128"/>
              </a:rPr>
              <a:t>（</a:t>
            </a:r>
            <a:r>
              <a:rPr lang="en-US" altLang="ja-JP" dirty="0">
                <a:latin typeface="メイリオ" panose="020B0604030504040204" pitchFamily="50" charset="-128"/>
                <a:ea typeface="メイリオ" panose="020B0604030504040204" pitchFamily="50" charset="-128"/>
              </a:rPr>
              <a:t>14</a:t>
            </a:r>
            <a:r>
              <a:rPr lang="ja-JP" altLang="en-US" dirty="0">
                <a:latin typeface="メイリオ" panose="020B0604030504040204" pitchFamily="50" charset="-128"/>
                <a:ea typeface="メイリオ" panose="020B0604030504040204" pitchFamily="50" charset="-128"/>
              </a:rPr>
              <a:t>団体が公開）</a:t>
            </a:r>
            <a:endParaRPr lang="en-US" altLang="ja-JP" dirty="0">
              <a:latin typeface="メイリオ" panose="020B0604030504040204" pitchFamily="50" charset="-128"/>
              <a:ea typeface="メイリオ" panose="020B0604030504040204" pitchFamily="50" charset="-128"/>
            </a:endParaRPr>
          </a:p>
        </p:txBody>
      </p:sp>
      <p:sp>
        <p:nvSpPr>
          <p:cNvPr id="8" name="テキスト ボックス 16"/>
          <p:cNvSpPr txBox="1">
            <a:spLocks noChangeArrowheads="1"/>
          </p:cNvSpPr>
          <p:nvPr/>
        </p:nvSpPr>
        <p:spPr bwMode="auto">
          <a:xfrm>
            <a:off x="5834229" y="4484720"/>
            <a:ext cx="21732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3" tIns="45712" rIns="91423" bIns="45712">
            <a:spAutoFit/>
          </a:bodyPr>
          <a:lstStyle/>
          <a:p>
            <a:pPr algn="ctr"/>
            <a:r>
              <a:rPr lang="ja-JP" altLang="en-US" dirty="0">
                <a:latin typeface="メイリオ" panose="020B0604030504040204" pitchFamily="50" charset="-128"/>
                <a:ea typeface="メイリオ" panose="020B0604030504040204" pitchFamily="50" charset="-128"/>
              </a:rPr>
              <a:t>平成</a:t>
            </a:r>
            <a:r>
              <a:rPr lang="en-US" altLang="ja-JP" dirty="0">
                <a:latin typeface="メイリオ" panose="020B0604030504040204" pitchFamily="50" charset="-128"/>
                <a:ea typeface="メイリオ" panose="020B0604030504040204" pitchFamily="50" charset="-128"/>
              </a:rPr>
              <a:t>30</a:t>
            </a:r>
            <a:r>
              <a:rPr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8</a:t>
            </a:r>
            <a:r>
              <a:rPr lang="ja-JP" altLang="en-US" dirty="0">
                <a:latin typeface="メイリオ" panose="020B0604030504040204" pitchFamily="50" charset="-128"/>
                <a:ea typeface="メイリオ" panose="020B0604030504040204" pitchFamily="50" charset="-128"/>
              </a:rPr>
              <a:t>月時点</a:t>
            </a:r>
            <a:endParaRPr lang="en-US" altLang="ja-JP" dirty="0">
              <a:latin typeface="メイリオ" panose="020B0604030504040204" pitchFamily="50" charset="-128"/>
              <a:ea typeface="メイリオ" panose="020B0604030504040204" pitchFamily="50" charset="-128"/>
            </a:endParaRPr>
          </a:p>
          <a:p>
            <a:pPr algn="ctr"/>
            <a:r>
              <a:rPr lang="ja-JP" altLang="en-US" dirty="0">
                <a:latin typeface="メイリオ" panose="020B0604030504040204" pitchFamily="50" charset="-128"/>
                <a:ea typeface="メイリオ" panose="020B0604030504040204" pitchFamily="50" charset="-128"/>
              </a:rPr>
              <a:t>（４</a:t>
            </a:r>
            <a:r>
              <a:rPr lang="en-US" altLang="ja-JP" dirty="0">
                <a:latin typeface="メイリオ" panose="020B0604030504040204" pitchFamily="50" charset="-128"/>
                <a:ea typeface="メイリオ" panose="020B0604030504040204" pitchFamily="50" charset="-128"/>
              </a:rPr>
              <a:t>6</a:t>
            </a:r>
            <a:r>
              <a:rPr lang="ja-JP" altLang="en-US" dirty="0">
                <a:latin typeface="メイリオ" panose="020B0604030504040204" pitchFamily="50" charset="-128"/>
                <a:ea typeface="メイリオ" panose="020B0604030504040204" pitchFamily="50" charset="-128"/>
              </a:rPr>
              <a:t>団体が公開）</a:t>
            </a:r>
          </a:p>
        </p:txBody>
      </p:sp>
      <p:sp>
        <p:nvSpPr>
          <p:cNvPr id="9" name="角丸四角形 8"/>
          <p:cNvSpPr/>
          <p:nvPr/>
        </p:nvSpPr>
        <p:spPr>
          <a:xfrm>
            <a:off x="6877243" y="696016"/>
            <a:ext cx="918155" cy="476871"/>
          </a:xfrm>
          <a:prstGeom prst="roundRect">
            <a:avLst/>
          </a:prstGeom>
          <a:solidFill>
            <a:srgbClr val="92D050"/>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423" tIns="45712" rIns="91423" bIns="45712" anchor="ctr"/>
          <a:lstStyle/>
          <a:p>
            <a:pPr algn="ctr">
              <a:defRPr/>
            </a:pPr>
            <a:r>
              <a:rPr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lang="en-US" altLang="ja-JP"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公開団体</a:t>
            </a:r>
          </a:p>
        </p:txBody>
      </p:sp>
      <p:sp>
        <p:nvSpPr>
          <p:cNvPr id="10" name="角丸四角形 9"/>
          <p:cNvSpPr/>
          <p:nvPr/>
        </p:nvSpPr>
        <p:spPr>
          <a:xfrm>
            <a:off x="7795398" y="696016"/>
            <a:ext cx="918155" cy="476871"/>
          </a:xfrm>
          <a:prstGeom prst="roundRect">
            <a:avLst/>
          </a:prstGeom>
          <a:solidFill>
            <a:srgbClr val="FFFF00"/>
          </a:solid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423" tIns="45712" rIns="91423" bIns="45712" anchor="ctr"/>
          <a:lstStyle/>
          <a:p>
            <a:pPr algn="ctr">
              <a:defRPr/>
            </a:pPr>
            <a:r>
              <a:rPr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lang="en-US" altLang="ja-JP"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algn="ctr">
              <a:defRPr/>
            </a:pPr>
            <a:r>
              <a:rPr lang="ja-JP" altLang="en-US" sz="8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公開予定団体</a:t>
            </a:r>
          </a:p>
        </p:txBody>
      </p:sp>
      <p:sp>
        <p:nvSpPr>
          <p:cNvPr id="11" name="角丸四角形 10"/>
          <p:cNvSpPr/>
          <p:nvPr/>
        </p:nvSpPr>
        <p:spPr>
          <a:xfrm>
            <a:off x="2210783" y="5357527"/>
            <a:ext cx="4800274" cy="61118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anchor="ctr"/>
          <a:lstStyle/>
          <a:p>
            <a:pPr algn="ctr">
              <a:defRPr/>
            </a:pPr>
            <a:r>
              <a:rPr lang="ja-JP" altLang="en-US" sz="1600" b="1" dirty="0">
                <a:solidFill>
                  <a:schemeClr val="tx1"/>
                </a:solidFill>
              </a:rPr>
              <a:t>平成</a:t>
            </a:r>
            <a:r>
              <a:rPr lang="ja-JP" altLang="en-US" sz="1600" b="1" dirty="0" smtClean="0">
                <a:solidFill>
                  <a:schemeClr val="tx1"/>
                </a:solidFill>
              </a:rPr>
              <a:t>２８年度実施した県</a:t>
            </a:r>
            <a:r>
              <a:rPr lang="ja-JP" altLang="en-US" sz="1600" b="1" dirty="0">
                <a:solidFill>
                  <a:schemeClr val="tx1"/>
                </a:solidFill>
              </a:rPr>
              <a:t>及び県内市町村等</a:t>
            </a:r>
            <a:r>
              <a:rPr lang="ja-JP" altLang="en-US" sz="1600" b="1" dirty="0" smtClean="0">
                <a:solidFill>
                  <a:schemeClr val="tx1"/>
                </a:solidFill>
              </a:rPr>
              <a:t>で</a:t>
            </a:r>
            <a:endParaRPr lang="en-US" altLang="ja-JP" sz="1600" b="1" dirty="0" smtClean="0">
              <a:solidFill>
                <a:schemeClr val="tx1"/>
              </a:solidFill>
            </a:endParaRPr>
          </a:p>
          <a:p>
            <a:pPr algn="ctr">
              <a:defRPr/>
            </a:pPr>
            <a:r>
              <a:rPr lang="ja-JP" altLang="en-US" sz="1600" b="1" u="sng" dirty="0" smtClean="0">
                <a:solidFill>
                  <a:schemeClr val="tx1"/>
                </a:solidFill>
              </a:rPr>
              <a:t>共通</a:t>
            </a:r>
            <a:r>
              <a:rPr lang="ja-JP" altLang="en-US" sz="1600" b="1" u="sng" dirty="0">
                <a:solidFill>
                  <a:schemeClr val="tx1"/>
                </a:solidFill>
              </a:rPr>
              <a:t>のデータを共通の形式で公開</a:t>
            </a:r>
            <a:r>
              <a:rPr lang="ja-JP" altLang="en-US" sz="1600" b="1" dirty="0">
                <a:solidFill>
                  <a:schemeClr val="tx1"/>
                </a:solidFill>
              </a:rPr>
              <a:t>する活動を実施</a:t>
            </a:r>
          </a:p>
        </p:txBody>
      </p:sp>
      <p:sp>
        <p:nvSpPr>
          <p:cNvPr id="13" name="二等辺三角形 12"/>
          <p:cNvSpPr/>
          <p:nvPr/>
        </p:nvSpPr>
        <p:spPr>
          <a:xfrm rot="5400000">
            <a:off x="4026275" y="3139282"/>
            <a:ext cx="1169290" cy="251851"/>
          </a:xfrm>
          <a:prstGeom prst="triangle">
            <a:avLst/>
          </a:prstGeom>
          <a:solidFill>
            <a:srgbClr val="FFC000"/>
          </a:solidFill>
          <a:ln>
            <a:noFill/>
          </a:ln>
          <a:effectLst/>
        </p:spPr>
        <p:style>
          <a:lnRef idx="1">
            <a:schemeClr val="accent3"/>
          </a:lnRef>
          <a:fillRef idx="2">
            <a:schemeClr val="accent3"/>
          </a:fillRef>
          <a:effectRef idx="1">
            <a:schemeClr val="accent3"/>
          </a:effectRef>
          <a:fontRef idx="minor">
            <a:schemeClr val="dk1"/>
          </a:fontRef>
        </p:style>
        <p:txBody>
          <a:bodyPr lIns="91423" tIns="45712" rIns="91423" bIns="45712" anchor="ctr"/>
          <a:lstStyle/>
          <a:p>
            <a:pPr algn="ctr">
              <a:defRPr/>
            </a:pPr>
            <a:endParaRPr lang="ja-JP" altLang="en-US" dirty="0"/>
          </a:p>
        </p:txBody>
      </p:sp>
      <p:pic>
        <p:nvPicPr>
          <p:cNvPr id="1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2047" y="2121719"/>
            <a:ext cx="4217653" cy="22869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39" y="1989549"/>
            <a:ext cx="4386556" cy="2286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94014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活用事例の紹介①</a:t>
            </a:r>
            <a:endParaRPr kumimoji="1" lang="ja-JP" altLang="en-US" dirty="0"/>
          </a:p>
        </p:txBody>
      </p:sp>
      <p:sp>
        <p:nvSpPr>
          <p:cNvPr id="4" name="タイトル 2"/>
          <p:cNvSpPr txBox="1">
            <a:spLocks/>
          </p:cNvSpPr>
          <p:nvPr/>
        </p:nvSpPr>
        <p:spPr>
          <a:xfrm>
            <a:off x="5689601" y="844977"/>
            <a:ext cx="2844799" cy="323423"/>
          </a:xfrm>
          <a:prstGeom prst="rect">
            <a:avLst/>
          </a:prstGeom>
        </p:spPr>
        <p:txBody>
          <a:bodyPr vert="horz" lIns="127977" tIns="63990" rIns="127977" bIns="63990" rtlCol="0" anchor="t">
            <a:normAutofit fontScale="775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2000" dirty="0" smtClean="0">
                <a:latin typeface="メイリオ" panose="020B0604030504040204" pitchFamily="50" charset="-128"/>
                <a:ea typeface="メイリオ" panose="020B0604030504040204" pitchFamily="50" charset="-128"/>
              </a:rPr>
              <a:t>地域情報誌の誌面での活用</a:t>
            </a:r>
            <a:endParaRPr lang="en-US" altLang="ja-JP" sz="2000" dirty="0" smtClean="0">
              <a:latin typeface="メイリオ" panose="020B0604030504040204" pitchFamily="50" charset="-128"/>
              <a:ea typeface="メイリオ" panose="020B0604030504040204" pitchFamily="50" charset="-128"/>
            </a:endParaRPr>
          </a:p>
          <a:p>
            <a:endParaRPr lang="ja-JP" altLang="en-US" sz="2000" dirty="0" smtClean="0">
              <a:latin typeface="メイリオ" panose="020B0604030504040204" pitchFamily="50" charset="-128"/>
              <a:ea typeface="メイリオ" panose="020B0604030504040204" pitchFamily="50" charset="-128"/>
            </a:endParaRPr>
          </a:p>
        </p:txBody>
      </p:sp>
      <p:sp>
        <p:nvSpPr>
          <p:cNvPr id="5" name="正方形/長方形 4"/>
          <p:cNvSpPr/>
          <p:nvPr/>
        </p:nvSpPr>
        <p:spPr>
          <a:xfrm>
            <a:off x="911225" y="1431925"/>
            <a:ext cx="7623175" cy="395568"/>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活用対象データ</a:t>
            </a:r>
          </a:p>
        </p:txBody>
      </p:sp>
      <p:sp>
        <p:nvSpPr>
          <p:cNvPr id="6" name="タイトル 2"/>
          <p:cNvSpPr txBox="1">
            <a:spLocks/>
          </p:cNvSpPr>
          <p:nvPr/>
        </p:nvSpPr>
        <p:spPr bwMode="auto">
          <a:xfrm>
            <a:off x="1208088" y="1833563"/>
            <a:ext cx="7516812" cy="8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lnSpc>
                <a:spcPct val="150000"/>
              </a:lnSpc>
            </a:pPr>
            <a:r>
              <a:rPr lang="ja-JP" altLang="en-US" sz="1600" dirty="0">
                <a:solidFill>
                  <a:srgbClr val="000000"/>
                </a:solidFill>
                <a:latin typeface="Calibri Light" panose="020F0302020204030204" pitchFamily="34" charset="0"/>
              </a:rPr>
              <a:t>イベントカレンダー、広報誌</a:t>
            </a:r>
            <a:r>
              <a:rPr lang="en-US" altLang="ja-JP" sz="1600" dirty="0">
                <a:solidFill>
                  <a:srgbClr val="000000"/>
                </a:solidFill>
                <a:latin typeface="Calibri Light" panose="020F0302020204030204" pitchFamily="34" charset="0"/>
              </a:rPr>
              <a:t>URL</a:t>
            </a:r>
            <a:r>
              <a:rPr lang="ja-JP" altLang="en-US" sz="1600" dirty="0">
                <a:solidFill>
                  <a:srgbClr val="000000"/>
                </a:solidFill>
                <a:latin typeface="Calibri Light" panose="020F0302020204030204" pitchFamily="34" charset="0"/>
              </a:rPr>
              <a:t>、観光地情報、地元グルメ情報、</a:t>
            </a:r>
            <a:r>
              <a:rPr lang="en-US" altLang="ja-JP" sz="1600" dirty="0">
                <a:solidFill>
                  <a:srgbClr val="000000"/>
                </a:solidFill>
                <a:latin typeface="Calibri Light" panose="020F0302020204030204" pitchFamily="34" charset="0"/>
              </a:rPr>
              <a:t/>
            </a:r>
            <a:br>
              <a:rPr lang="en-US" altLang="ja-JP" sz="1600" dirty="0">
                <a:solidFill>
                  <a:srgbClr val="000000"/>
                </a:solidFill>
                <a:latin typeface="Calibri Light" panose="020F0302020204030204" pitchFamily="34" charset="0"/>
              </a:rPr>
            </a:br>
            <a:r>
              <a:rPr lang="ja-JP" altLang="en-US" sz="1600" dirty="0">
                <a:solidFill>
                  <a:srgbClr val="000000"/>
                </a:solidFill>
                <a:latin typeface="Calibri Light" panose="020F0302020204030204" pitchFamily="34" charset="0"/>
              </a:rPr>
              <a:t>保育園・幼稚園情報、ご当地キャラ情報</a:t>
            </a:r>
            <a:endParaRPr lang="en-US" altLang="ja-JP" sz="1600" dirty="0">
              <a:solidFill>
                <a:srgbClr val="000000"/>
              </a:solidFill>
              <a:latin typeface="Calibri Light" panose="020F0302020204030204" pitchFamily="34" charset="0"/>
            </a:endParaRPr>
          </a:p>
        </p:txBody>
      </p:sp>
      <p:sp>
        <p:nvSpPr>
          <p:cNvPr id="7" name="正方形/長方形 6"/>
          <p:cNvSpPr/>
          <p:nvPr/>
        </p:nvSpPr>
        <p:spPr>
          <a:xfrm>
            <a:off x="908053" y="2677163"/>
            <a:ext cx="7626348" cy="405938"/>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活用先サービス</a:t>
            </a:r>
          </a:p>
        </p:txBody>
      </p:sp>
      <p:sp>
        <p:nvSpPr>
          <p:cNvPr id="8" name="タイトル 2"/>
          <p:cNvSpPr txBox="1">
            <a:spLocks/>
          </p:cNvSpPr>
          <p:nvPr/>
        </p:nvSpPr>
        <p:spPr bwMode="auto">
          <a:xfrm>
            <a:off x="1194966" y="3067873"/>
            <a:ext cx="7339434" cy="470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lnSpc>
                <a:spcPct val="150000"/>
              </a:lnSpc>
            </a:pPr>
            <a:r>
              <a:rPr lang="ja-JP" altLang="en-US" sz="1600" dirty="0">
                <a:solidFill>
                  <a:srgbClr val="000000"/>
                </a:solidFill>
                <a:latin typeface="Calibri Light" panose="020F0302020204030204" pitchFamily="34" charset="0"/>
              </a:rPr>
              <a:t>地域情報誌　「ぱど」</a:t>
            </a:r>
          </a:p>
        </p:txBody>
      </p:sp>
      <p:sp>
        <p:nvSpPr>
          <p:cNvPr id="9" name="正方形/長方形 8"/>
          <p:cNvSpPr/>
          <p:nvPr/>
        </p:nvSpPr>
        <p:spPr>
          <a:xfrm>
            <a:off x="908053" y="3538221"/>
            <a:ext cx="7626348" cy="451204"/>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活用事業者</a:t>
            </a:r>
          </a:p>
        </p:txBody>
      </p:sp>
      <p:sp>
        <p:nvSpPr>
          <p:cNvPr id="10" name="タイトル 2"/>
          <p:cNvSpPr txBox="1">
            <a:spLocks/>
          </p:cNvSpPr>
          <p:nvPr/>
        </p:nvSpPr>
        <p:spPr bwMode="auto">
          <a:xfrm>
            <a:off x="1208089" y="5066595"/>
            <a:ext cx="7326312" cy="179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spcAft>
                <a:spcPts val="838"/>
              </a:spcAft>
            </a:pPr>
            <a:r>
              <a:rPr lang="ja-JP" altLang="en-US" sz="1600" dirty="0">
                <a:solidFill>
                  <a:srgbClr val="000000"/>
                </a:solidFill>
                <a:latin typeface="Calibri Light" panose="020F0302020204030204" pitchFamily="34" charset="0"/>
              </a:rPr>
              <a:t>株式会社ぱど様が提供する地域情報誌「ぱど」において、「観光地情報」等の観光や地域イベントに関する情報を掲載しています。</a:t>
            </a:r>
          </a:p>
          <a:p>
            <a:pPr>
              <a:spcAft>
                <a:spcPts val="838"/>
              </a:spcAft>
            </a:pPr>
            <a:r>
              <a:rPr lang="ja-JP" altLang="en-US" sz="1600" dirty="0">
                <a:solidFill>
                  <a:srgbClr val="000000"/>
                </a:solidFill>
                <a:latin typeface="Calibri Light" panose="020F0302020204030204" pitchFamily="34" charset="0"/>
              </a:rPr>
              <a:t>当該情報誌は、地域に合わせた情報を提供しているため、それぞれの地域の自治体のデータを選択して掲載しています。</a:t>
            </a:r>
          </a:p>
          <a:p>
            <a:pPr>
              <a:spcAft>
                <a:spcPts val="838"/>
              </a:spcAft>
            </a:pPr>
            <a:r>
              <a:rPr lang="en-US" altLang="ja-JP" sz="1600" dirty="0">
                <a:solidFill>
                  <a:srgbClr val="000000"/>
                </a:solidFill>
                <a:latin typeface="Calibri Light" panose="020F0302020204030204" pitchFamily="34" charset="0"/>
              </a:rPr>
              <a:t>※</a:t>
            </a:r>
            <a:r>
              <a:rPr lang="ja-JP" altLang="en-US" sz="1600" dirty="0">
                <a:solidFill>
                  <a:srgbClr val="000000"/>
                </a:solidFill>
                <a:latin typeface="Calibri Light" panose="020F0302020204030204" pitchFamily="34" charset="0"/>
              </a:rPr>
              <a:t>オープンデータは、サイトやシステムだけでなく、このような誌面での活用も可能です。</a:t>
            </a:r>
          </a:p>
        </p:txBody>
      </p:sp>
      <p:sp>
        <p:nvSpPr>
          <p:cNvPr id="11" name="正方形/長方形 10"/>
          <p:cNvSpPr/>
          <p:nvPr/>
        </p:nvSpPr>
        <p:spPr>
          <a:xfrm>
            <a:off x="908053" y="4528010"/>
            <a:ext cx="7626348" cy="453659"/>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概要</a:t>
            </a:r>
          </a:p>
        </p:txBody>
      </p:sp>
      <p:sp>
        <p:nvSpPr>
          <p:cNvPr id="12" name="タイトル 2"/>
          <p:cNvSpPr txBox="1">
            <a:spLocks/>
          </p:cNvSpPr>
          <p:nvPr/>
        </p:nvSpPr>
        <p:spPr bwMode="auto">
          <a:xfrm>
            <a:off x="1208088" y="3986144"/>
            <a:ext cx="7326312" cy="456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lnSpc>
                <a:spcPct val="150000"/>
              </a:lnSpc>
            </a:pPr>
            <a:r>
              <a:rPr lang="ja-JP" altLang="en-US" sz="1600" dirty="0">
                <a:solidFill>
                  <a:srgbClr val="000000"/>
                </a:solidFill>
                <a:latin typeface="Calibri Light" panose="020F0302020204030204" pitchFamily="34" charset="0"/>
              </a:rPr>
              <a:t>株式会社ぱど様</a:t>
            </a:r>
          </a:p>
        </p:txBody>
      </p:sp>
    </p:spTree>
    <p:extLst>
      <p:ext uri="{BB962C8B-B14F-4D97-AF65-F5344CB8AC3E}">
        <p14:creationId xmlns:p14="http://schemas.microsoft.com/office/powerpoint/2010/main" val="1600678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活用事例の紹介②</a:t>
            </a:r>
            <a:r>
              <a:rPr lang="en-US" altLang="ja-JP" dirty="0" smtClean="0"/>
              <a:t/>
            </a:r>
            <a:br>
              <a:rPr lang="en-US" altLang="ja-JP" dirty="0" smtClean="0"/>
            </a:br>
            <a:endParaRPr kumimoji="1" lang="ja-JP" altLang="en-US" dirty="0"/>
          </a:p>
        </p:txBody>
      </p:sp>
      <p:sp>
        <p:nvSpPr>
          <p:cNvPr id="4" name="正方形/長方形 3"/>
          <p:cNvSpPr/>
          <p:nvPr/>
        </p:nvSpPr>
        <p:spPr>
          <a:xfrm>
            <a:off x="879050" y="1423379"/>
            <a:ext cx="7782350" cy="289237"/>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活用対象データ</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タイトル 2"/>
          <p:cNvSpPr txBox="1">
            <a:spLocks/>
          </p:cNvSpPr>
          <p:nvPr/>
        </p:nvSpPr>
        <p:spPr>
          <a:xfrm>
            <a:off x="1091645" y="1712616"/>
            <a:ext cx="7841008" cy="44506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1400" dirty="0"/>
              <a:t>市内公共施設等の授乳・オムツ交換場所（朝霞市）、他</a:t>
            </a:r>
          </a:p>
        </p:txBody>
      </p:sp>
      <p:sp>
        <p:nvSpPr>
          <p:cNvPr id="6" name="正方形/長方形 5"/>
          <p:cNvSpPr/>
          <p:nvPr/>
        </p:nvSpPr>
        <p:spPr>
          <a:xfrm>
            <a:off x="879049" y="2260430"/>
            <a:ext cx="7782351" cy="340764"/>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活用先サービス</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タイトル 2"/>
          <p:cNvSpPr txBox="1">
            <a:spLocks/>
          </p:cNvSpPr>
          <p:nvPr/>
        </p:nvSpPr>
        <p:spPr>
          <a:xfrm>
            <a:off x="1091645" y="2548087"/>
            <a:ext cx="7336989" cy="77773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1400" dirty="0"/>
              <a:t>「いこーよ」　</a:t>
            </a:r>
            <a:r>
              <a:rPr lang="en-US" altLang="ja-JP" sz="1400" dirty="0">
                <a:hlinkClick r:id="rId2"/>
              </a:rPr>
              <a:t>https://iko-yo.net/</a:t>
            </a:r>
            <a:endParaRPr lang="ja-JP" altLang="en-US" sz="1400" dirty="0"/>
          </a:p>
        </p:txBody>
      </p:sp>
      <p:sp>
        <p:nvSpPr>
          <p:cNvPr id="8" name="正方形/長方形 7"/>
          <p:cNvSpPr/>
          <p:nvPr/>
        </p:nvSpPr>
        <p:spPr>
          <a:xfrm>
            <a:off x="879049" y="3171686"/>
            <a:ext cx="7782351" cy="313126"/>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活用事業者</a:t>
            </a:r>
          </a:p>
        </p:txBody>
      </p:sp>
      <p:sp>
        <p:nvSpPr>
          <p:cNvPr id="9" name="タイトル 2"/>
          <p:cNvSpPr txBox="1">
            <a:spLocks/>
          </p:cNvSpPr>
          <p:nvPr/>
        </p:nvSpPr>
        <p:spPr>
          <a:xfrm>
            <a:off x="1091645" y="4613456"/>
            <a:ext cx="7949182" cy="204728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1400" dirty="0"/>
              <a:t>アクトインディ株式会社様が提供しているウェブサイト「いこーよ」では、施設に関するデータを活用して様々なお出かけ先施設の情報を掲載しています。</a:t>
            </a:r>
            <a:endParaRPr lang="en-US" altLang="ja-JP" sz="1400" dirty="0"/>
          </a:p>
          <a:p>
            <a:pPr>
              <a:lnSpc>
                <a:spcPct val="150000"/>
              </a:lnSpc>
            </a:pPr>
            <a:r>
              <a:rPr lang="ja-JP" altLang="en-US" sz="1400" dirty="0"/>
              <a:t>同サイトでは施設の名称や住所だけでなく、子育て世代に必要な、おむつ交換台や授乳室の有無についての情報も確認することができます。</a:t>
            </a:r>
            <a:endParaRPr lang="en-US" altLang="ja-JP" sz="1400" dirty="0"/>
          </a:p>
          <a:p>
            <a:pPr>
              <a:lnSpc>
                <a:spcPct val="150000"/>
              </a:lnSpc>
            </a:pPr>
            <a:r>
              <a:rPr lang="ja-JP" altLang="en-US" sz="1400" dirty="0"/>
              <a:t>アクトインディ株式会社様は施設に関するデータを活用することで、掲載施設数を増やし、より詳細な施設の情報を掲載することができるようになりました。</a:t>
            </a:r>
            <a:endParaRPr lang="en-US" altLang="ja-JP" sz="1400" dirty="0"/>
          </a:p>
          <a:p>
            <a:pPr>
              <a:lnSpc>
                <a:spcPct val="150000"/>
              </a:lnSpc>
            </a:pPr>
            <a:endParaRPr lang="ja-JP" altLang="en-US" sz="1400" dirty="0"/>
          </a:p>
        </p:txBody>
      </p:sp>
      <p:sp>
        <p:nvSpPr>
          <p:cNvPr id="10" name="正方形/長方形 9"/>
          <p:cNvSpPr/>
          <p:nvPr/>
        </p:nvSpPr>
        <p:spPr>
          <a:xfrm>
            <a:off x="879050" y="4166812"/>
            <a:ext cx="7782350" cy="287657"/>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概要</a:t>
            </a:r>
          </a:p>
        </p:txBody>
      </p:sp>
      <p:sp>
        <p:nvSpPr>
          <p:cNvPr id="11" name="タイトル 2"/>
          <p:cNvSpPr txBox="1">
            <a:spLocks/>
          </p:cNvSpPr>
          <p:nvPr/>
        </p:nvSpPr>
        <p:spPr>
          <a:xfrm>
            <a:off x="1091645" y="3571729"/>
            <a:ext cx="7336989" cy="77773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50000"/>
              </a:lnSpc>
            </a:pPr>
            <a:r>
              <a:rPr lang="ja-JP" altLang="en-US" sz="1400" dirty="0"/>
              <a:t>アクトインディ株式会社様</a:t>
            </a:r>
          </a:p>
        </p:txBody>
      </p:sp>
      <p:sp>
        <p:nvSpPr>
          <p:cNvPr id="12" name="タイトル 2"/>
          <p:cNvSpPr txBox="1">
            <a:spLocks/>
          </p:cNvSpPr>
          <p:nvPr/>
        </p:nvSpPr>
        <p:spPr>
          <a:xfrm>
            <a:off x="5703675" y="895995"/>
            <a:ext cx="3249825" cy="373107"/>
          </a:xfrm>
          <a:prstGeom prst="rect">
            <a:avLst/>
          </a:prstGeom>
        </p:spPr>
        <p:txBody>
          <a:bodyPr vert="horz" lIns="91440" tIns="45720" rIns="91440" bIns="45720" rtlCol="0" anchor="t">
            <a:normAutofit fontScale="85000" lnSpcReduction="1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ファミリー向けお出かけ情報サイトでの活用</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30355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908052" y="4404525"/>
            <a:ext cx="7626348" cy="421475"/>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概要</a:t>
            </a:r>
          </a:p>
        </p:txBody>
      </p:sp>
      <p:sp>
        <p:nvSpPr>
          <p:cNvPr id="18" name="正方形/長方形 17"/>
          <p:cNvSpPr/>
          <p:nvPr/>
        </p:nvSpPr>
        <p:spPr>
          <a:xfrm>
            <a:off x="908052" y="3373814"/>
            <a:ext cx="7626348" cy="451204"/>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活用事業者</a:t>
            </a:r>
          </a:p>
        </p:txBody>
      </p:sp>
      <p:sp>
        <p:nvSpPr>
          <p:cNvPr id="17" name="正方形/長方形 16"/>
          <p:cNvSpPr/>
          <p:nvPr/>
        </p:nvSpPr>
        <p:spPr>
          <a:xfrm>
            <a:off x="908052" y="2302390"/>
            <a:ext cx="7626348" cy="405938"/>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活用先サービス</a:t>
            </a:r>
          </a:p>
        </p:txBody>
      </p:sp>
      <p:sp>
        <p:nvSpPr>
          <p:cNvPr id="16" name="正方形/長方形 15"/>
          <p:cNvSpPr/>
          <p:nvPr/>
        </p:nvSpPr>
        <p:spPr>
          <a:xfrm>
            <a:off x="911225" y="1377794"/>
            <a:ext cx="7623175" cy="395568"/>
          </a:xfrm>
          <a:prstGeom prst="rect">
            <a:avLst/>
          </a:prstGeom>
          <a:solidFill>
            <a:schemeClr val="accent6">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lIns="127977" tIns="63990" rIns="127977" bIns="63990" anchor="ctr"/>
          <a:lstStyle/>
          <a:p>
            <a:pPr defTabSz="1279775" fontAlgn="auto">
              <a:spcBef>
                <a:spcPts val="0"/>
              </a:spcBef>
              <a:spcAft>
                <a:spcPts val="0"/>
              </a:spcAft>
              <a:defRPr/>
            </a:pP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活用対象データ</a:t>
            </a:r>
          </a:p>
        </p:txBody>
      </p:sp>
      <p:sp>
        <p:nvSpPr>
          <p:cNvPr id="2" name="タイトル 1"/>
          <p:cNvSpPr>
            <a:spLocks noGrp="1"/>
          </p:cNvSpPr>
          <p:nvPr>
            <p:ph type="title"/>
          </p:nvPr>
        </p:nvSpPr>
        <p:spPr/>
        <p:txBody>
          <a:bodyPr>
            <a:normAutofit/>
          </a:bodyPr>
          <a:lstStyle/>
          <a:p>
            <a:r>
              <a:rPr lang="ja-JP" altLang="en-US" dirty="0" smtClean="0"/>
              <a:t>活用事例の紹介③</a:t>
            </a:r>
            <a:r>
              <a:rPr lang="en-US" altLang="ja-JP" dirty="0" smtClean="0"/>
              <a:t/>
            </a:r>
            <a:br>
              <a:rPr lang="en-US" altLang="ja-JP" dirty="0" smtClean="0"/>
            </a:br>
            <a:endParaRPr kumimoji="1" lang="ja-JP" altLang="en-US" dirty="0"/>
          </a:p>
        </p:txBody>
      </p:sp>
      <p:sp>
        <p:nvSpPr>
          <p:cNvPr id="9" name="タイトル 2"/>
          <p:cNvSpPr txBox="1">
            <a:spLocks/>
          </p:cNvSpPr>
          <p:nvPr/>
        </p:nvSpPr>
        <p:spPr bwMode="auto">
          <a:xfrm>
            <a:off x="1194966" y="1864728"/>
            <a:ext cx="8089668" cy="8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lnSpc>
                <a:spcPct val="150000"/>
              </a:lnSpc>
            </a:pPr>
            <a:r>
              <a:rPr lang="ja-JP" altLang="en-US" sz="1600" dirty="0" smtClean="0">
                <a:solidFill>
                  <a:srgbClr val="000000"/>
                </a:solidFill>
                <a:latin typeface="Calibri Light" panose="020F0302020204030204" pitchFamily="34" charset="0"/>
              </a:rPr>
              <a:t>埼玉県の公園基礎情報、イベント情報</a:t>
            </a:r>
            <a:endParaRPr lang="en-US" altLang="ja-JP" sz="1600" dirty="0">
              <a:solidFill>
                <a:srgbClr val="000000"/>
              </a:solidFill>
              <a:latin typeface="Calibri Light" panose="020F0302020204030204" pitchFamily="34" charset="0"/>
            </a:endParaRPr>
          </a:p>
        </p:txBody>
      </p:sp>
      <p:sp>
        <p:nvSpPr>
          <p:cNvPr id="11" name="タイトル 2"/>
          <p:cNvSpPr txBox="1">
            <a:spLocks/>
          </p:cNvSpPr>
          <p:nvPr/>
        </p:nvSpPr>
        <p:spPr bwMode="auto">
          <a:xfrm>
            <a:off x="1194966" y="2681583"/>
            <a:ext cx="1700634" cy="40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noAutofit/>
          </a:bodyPr>
          <a:lstStyle/>
          <a:p>
            <a:pPr>
              <a:lnSpc>
                <a:spcPct val="150000"/>
              </a:lnSpc>
            </a:pPr>
            <a:r>
              <a:rPr lang="en-US" altLang="ja-JP" sz="2200" dirty="0" smtClean="0">
                <a:solidFill>
                  <a:srgbClr val="000000"/>
                </a:solidFill>
                <a:latin typeface="Calibri Light" panose="020F0302020204030204" pitchFamily="34" charset="0"/>
              </a:rPr>
              <a:t>PARKFUL</a:t>
            </a:r>
            <a:endParaRPr lang="ja-JP" altLang="en-US" sz="2200" dirty="0">
              <a:solidFill>
                <a:srgbClr val="000000"/>
              </a:solidFill>
              <a:latin typeface="Calibri Light" panose="020F0302020204030204" pitchFamily="34" charset="0"/>
            </a:endParaRPr>
          </a:p>
        </p:txBody>
      </p:sp>
      <p:sp>
        <p:nvSpPr>
          <p:cNvPr id="13" name="タイトル 2"/>
          <p:cNvSpPr txBox="1">
            <a:spLocks/>
          </p:cNvSpPr>
          <p:nvPr/>
        </p:nvSpPr>
        <p:spPr bwMode="auto">
          <a:xfrm>
            <a:off x="1208088" y="4996604"/>
            <a:ext cx="7326312" cy="1791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spcAft>
                <a:spcPts val="838"/>
              </a:spcAft>
            </a:pPr>
            <a:r>
              <a:rPr lang="ja-JP" altLang="en-US" sz="1600" dirty="0">
                <a:solidFill>
                  <a:srgbClr val="000000"/>
                </a:solidFill>
                <a:latin typeface="Calibri Light" panose="020F0302020204030204" pitchFamily="34" charset="0"/>
              </a:rPr>
              <a:t>株式</a:t>
            </a:r>
            <a:r>
              <a:rPr lang="ja-JP" altLang="en-US" sz="1600" dirty="0" smtClean="0">
                <a:solidFill>
                  <a:srgbClr val="000000"/>
                </a:solidFill>
                <a:latin typeface="Calibri Light" panose="020F0302020204030204" pitchFamily="34" charset="0"/>
              </a:rPr>
              <a:t>会社パークフル様が提供するアプリ「</a:t>
            </a:r>
            <a:r>
              <a:rPr lang="en-US" altLang="ja-JP" sz="1600" dirty="0" smtClean="0">
                <a:solidFill>
                  <a:srgbClr val="000000"/>
                </a:solidFill>
                <a:latin typeface="Calibri Light" panose="020F0302020204030204" pitchFamily="34" charset="0"/>
              </a:rPr>
              <a:t>PARKFUL</a:t>
            </a:r>
            <a:r>
              <a:rPr lang="ja-JP" altLang="en-US" sz="1600" dirty="0" smtClean="0">
                <a:solidFill>
                  <a:srgbClr val="000000"/>
                </a:solidFill>
                <a:latin typeface="Calibri Light" panose="020F0302020204030204" pitchFamily="34" charset="0"/>
              </a:rPr>
              <a:t>」において、公園の位置や設備等に関する紹介を掲載しています。</a:t>
            </a:r>
            <a:endParaRPr lang="en-US" altLang="ja-JP" sz="1600" dirty="0" smtClean="0">
              <a:solidFill>
                <a:srgbClr val="000000"/>
              </a:solidFill>
              <a:latin typeface="Calibri Light" panose="020F0302020204030204" pitchFamily="34" charset="0"/>
            </a:endParaRPr>
          </a:p>
          <a:p>
            <a:pPr>
              <a:spcAft>
                <a:spcPts val="838"/>
              </a:spcAft>
            </a:pPr>
            <a:r>
              <a:rPr lang="ja-JP" altLang="en-US" sz="1600" dirty="0" smtClean="0">
                <a:solidFill>
                  <a:srgbClr val="000000"/>
                </a:solidFill>
                <a:latin typeface="Calibri Light" panose="020F0302020204030204" pitchFamily="34" charset="0"/>
              </a:rPr>
              <a:t>アプリでは、市町村営公園と県営公園の情報をあわせて閲覧することが可能です。</a:t>
            </a:r>
            <a:endParaRPr lang="en-US" altLang="ja-JP" sz="1600" dirty="0">
              <a:solidFill>
                <a:srgbClr val="000000"/>
              </a:solidFill>
              <a:latin typeface="Calibri Light" panose="020F0302020204030204" pitchFamily="34" charset="0"/>
            </a:endParaRPr>
          </a:p>
          <a:p>
            <a:pPr>
              <a:spcAft>
                <a:spcPts val="838"/>
              </a:spcAft>
            </a:pPr>
            <a:r>
              <a:rPr lang="ja-JP" altLang="en-US" sz="1600" dirty="0" smtClean="0">
                <a:solidFill>
                  <a:srgbClr val="000000"/>
                </a:solidFill>
                <a:latin typeface="Calibri Light" panose="020F0302020204030204" pitchFamily="34" charset="0"/>
              </a:rPr>
              <a:t>このように、広域的にデータ公開を行えば、より網羅的な情報サービスを提供できる可能性があります。</a:t>
            </a:r>
            <a:endParaRPr lang="en-US" altLang="ja-JP" sz="1600" dirty="0" smtClean="0">
              <a:solidFill>
                <a:srgbClr val="000000"/>
              </a:solidFill>
              <a:latin typeface="Calibri Light" panose="020F0302020204030204" pitchFamily="34" charset="0"/>
            </a:endParaRPr>
          </a:p>
        </p:txBody>
      </p:sp>
      <p:sp>
        <p:nvSpPr>
          <p:cNvPr id="15" name="タイトル 2"/>
          <p:cNvSpPr txBox="1">
            <a:spLocks/>
          </p:cNvSpPr>
          <p:nvPr/>
        </p:nvSpPr>
        <p:spPr bwMode="auto">
          <a:xfrm>
            <a:off x="1194966" y="3893319"/>
            <a:ext cx="8089668" cy="44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7977" tIns="63990" rIns="127977" bIns="63990"/>
          <a:lstStyle/>
          <a:p>
            <a:pPr>
              <a:lnSpc>
                <a:spcPct val="150000"/>
              </a:lnSpc>
            </a:pPr>
            <a:r>
              <a:rPr lang="ja-JP" altLang="en-US" sz="1600" dirty="0" smtClean="0">
                <a:solidFill>
                  <a:srgbClr val="000000"/>
                </a:solidFill>
                <a:latin typeface="Calibri Light" panose="020F0302020204030204" pitchFamily="34" charset="0"/>
              </a:rPr>
              <a:t>株式</a:t>
            </a:r>
            <a:r>
              <a:rPr lang="ja-JP" altLang="en-US" sz="1600" dirty="0">
                <a:solidFill>
                  <a:srgbClr val="000000"/>
                </a:solidFill>
                <a:latin typeface="Calibri Light" panose="020F0302020204030204" pitchFamily="34" charset="0"/>
              </a:rPr>
              <a:t>会社</a:t>
            </a:r>
            <a:r>
              <a:rPr lang="ja-JP" altLang="en-US" sz="1600" dirty="0" smtClean="0">
                <a:solidFill>
                  <a:srgbClr val="000000"/>
                </a:solidFill>
                <a:latin typeface="Calibri Light" panose="020F0302020204030204" pitchFamily="34" charset="0"/>
              </a:rPr>
              <a:t>パークフル（旧 株式会社コトラボ）</a:t>
            </a:r>
            <a:endParaRPr lang="ja-JP" altLang="en-US" sz="1600" dirty="0">
              <a:solidFill>
                <a:srgbClr val="000000"/>
              </a:solidFill>
              <a:latin typeface="Calibri Light" panose="020F0302020204030204" pitchFamily="34" charset="0"/>
            </a:endParaRPr>
          </a:p>
        </p:txBody>
      </p:sp>
    </p:spTree>
    <p:extLst>
      <p:ext uri="{BB962C8B-B14F-4D97-AF65-F5344CB8AC3E}">
        <p14:creationId xmlns:p14="http://schemas.microsoft.com/office/powerpoint/2010/main" val="3555558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官民データ活用推進計画</a:t>
            </a:r>
            <a:endParaRPr kumimoji="1" lang="ja-JP" altLang="en-US" dirty="0"/>
          </a:p>
        </p:txBody>
      </p:sp>
      <p:sp>
        <p:nvSpPr>
          <p:cNvPr id="3" name="コンテンツ プレースホルダー 2"/>
          <p:cNvSpPr>
            <a:spLocks noGrp="1"/>
          </p:cNvSpPr>
          <p:nvPr>
            <p:ph idx="1"/>
          </p:nvPr>
        </p:nvSpPr>
        <p:spPr>
          <a:xfrm>
            <a:off x="1942415" y="1346200"/>
            <a:ext cx="6847255" cy="3835400"/>
          </a:xfrm>
        </p:spPr>
        <p:txBody>
          <a:bodyPr>
            <a:normAutofit lnSpcReduction="10000"/>
          </a:bodyPr>
          <a:lstStyle/>
          <a:p>
            <a:r>
              <a:rPr lang="ja-JP" altLang="en-US" sz="2400" dirty="0"/>
              <a:t>平成</a:t>
            </a:r>
            <a:r>
              <a:rPr lang="en-US" altLang="ja-JP" sz="2400" dirty="0"/>
              <a:t>28</a:t>
            </a:r>
            <a:r>
              <a:rPr lang="ja-JP" altLang="en-US" sz="2400" dirty="0"/>
              <a:t>年</a:t>
            </a:r>
            <a:r>
              <a:rPr lang="en-US" altLang="ja-JP" sz="2400" dirty="0"/>
              <a:t>12</a:t>
            </a:r>
            <a:r>
              <a:rPr lang="ja-JP" altLang="en-US" sz="2400" dirty="0"/>
              <a:t>月</a:t>
            </a:r>
            <a:r>
              <a:rPr lang="en-US" altLang="ja-JP" sz="2400" dirty="0"/>
              <a:t>14</a:t>
            </a:r>
            <a:r>
              <a:rPr lang="ja-JP" altLang="en-US" sz="2400" dirty="0"/>
              <a:t>日に「官民データ活用推進基本法」が公布、</a:t>
            </a:r>
            <a:r>
              <a:rPr lang="ja-JP" altLang="en-US" sz="2400" dirty="0" smtClean="0"/>
              <a:t>施行</a:t>
            </a:r>
            <a:endParaRPr lang="en-US" altLang="ja-JP" sz="2400" dirty="0" smtClean="0"/>
          </a:p>
          <a:p>
            <a:r>
              <a:rPr lang="ja-JP" altLang="en-US" sz="2400" dirty="0" smtClean="0"/>
              <a:t>都道府県は「</a:t>
            </a:r>
            <a:r>
              <a:rPr lang="ja-JP" altLang="en-US" sz="2400" dirty="0"/>
              <a:t>都道府県官民データ活用推進計画」の策定が</a:t>
            </a:r>
            <a:r>
              <a:rPr lang="ja-JP" altLang="en-US" sz="2400" u="sng" dirty="0" smtClean="0"/>
              <a:t>義務</a:t>
            </a:r>
            <a:endParaRPr lang="en-US" altLang="ja-JP" sz="2400" u="sng" dirty="0" smtClean="0"/>
          </a:p>
          <a:p>
            <a:r>
              <a:rPr lang="ja-JP" altLang="en-US" sz="2400" dirty="0" smtClean="0"/>
              <a:t>市町村</a:t>
            </a:r>
            <a:r>
              <a:rPr lang="ja-JP" altLang="en-US" sz="2400" dirty="0"/>
              <a:t>（特別区を含む</a:t>
            </a:r>
            <a:r>
              <a:rPr lang="ja-JP" altLang="en-US" sz="2400" dirty="0" smtClean="0"/>
              <a:t>）は「</a:t>
            </a:r>
            <a:r>
              <a:rPr lang="ja-JP" altLang="en-US" sz="2400" dirty="0"/>
              <a:t>市町村官民データ活用推進計画」の策定が</a:t>
            </a:r>
            <a:r>
              <a:rPr lang="ja-JP" altLang="en-US" sz="2400" u="sng" dirty="0"/>
              <a:t>努力</a:t>
            </a:r>
            <a:r>
              <a:rPr lang="ja-JP" altLang="en-US" sz="2400" u="sng" dirty="0" smtClean="0"/>
              <a:t>義務</a:t>
            </a:r>
            <a:endParaRPr lang="en-US" altLang="ja-JP" sz="2400" u="sng" dirty="0" smtClean="0"/>
          </a:p>
          <a:p>
            <a:r>
              <a:rPr lang="ja-JP" altLang="en-US" sz="2400" dirty="0" smtClean="0"/>
              <a:t>埼玉県としては</a:t>
            </a:r>
            <a:r>
              <a:rPr lang="ja-JP" altLang="en-US" sz="2400" dirty="0"/>
              <a:t>、 「埼玉県</a:t>
            </a:r>
            <a:r>
              <a:rPr lang="en-US" altLang="ja-JP" sz="2400" dirty="0"/>
              <a:t>ICT</a:t>
            </a:r>
            <a:r>
              <a:rPr lang="ja-JP" altLang="en-US" sz="2400" dirty="0"/>
              <a:t>推進</a:t>
            </a:r>
            <a:r>
              <a:rPr lang="ja-JP" altLang="en-US" sz="2400" dirty="0" smtClean="0"/>
              <a:t>アクションプラン</a:t>
            </a:r>
            <a:r>
              <a:rPr lang="ja-JP" altLang="en-US" sz="2000" dirty="0" smtClean="0"/>
              <a:t>（計画期間：令和２年度～令和４年度）</a:t>
            </a:r>
            <a:r>
              <a:rPr lang="ja-JP" altLang="en-US" sz="2400" dirty="0" smtClean="0"/>
              <a:t>」</a:t>
            </a:r>
            <a:r>
              <a:rPr lang="ja-JP" altLang="en-US" sz="2400" dirty="0"/>
              <a:t>の</a:t>
            </a:r>
            <a:r>
              <a:rPr lang="ja-JP" altLang="en-US" sz="2400" dirty="0" smtClean="0"/>
              <a:t>一部を官民</a:t>
            </a:r>
            <a:r>
              <a:rPr lang="ja-JP" altLang="en-US" sz="2400" dirty="0"/>
              <a:t>データ活用推進</a:t>
            </a:r>
            <a:r>
              <a:rPr lang="ja-JP" altLang="en-US" sz="2400" dirty="0" smtClean="0"/>
              <a:t>計画として位置づけ、令和元年度中に策定予定</a:t>
            </a:r>
            <a:endParaRPr lang="ja-JP" altLang="en-US" sz="2400" dirty="0"/>
          </a:p>
          <a:p>
            <a:endParaRPr kumimoji="1" lang="ja-JP" altLang="en-US" dirty="0"/>
          </a:p>
        </p:txBody>
      </p:sp>
    </p:spTree>
    <p:extLst>
      <p:ext uri="{BB962C8B-B14F-4D97-AF65-F5344CB8AC3E}">
        <p14:creationId xmlns:p14="http://schemas.microsoft.com/office/powerpoint/2010/main" val="2676881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0</TotalTime>
  <Words>736</Words>
  <Application>Microsoft Office PowerPoint</Application>
  <PresentationFormat>画面に合わせる (4:3)</PresentationFormat>
  <Paragraphs>107</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メイリオ</vt:lpstr>
      <vt:lpstr>Arial</vt:lpstr>
      <vt:lpstr>Calibri Light</vt:lpstr>
      <vt:lpstr>Century Gothic</vt:lpstr>
      <vt:lpstr>Wingdings 3</vt:lpstr>
      <vt:lpstr>ウィスプ</vt:lpstr>
      <vt:lpstr>埼玉県における オープンデータに関する取組</vt:lpstr>
      <vt:lpstr>本日の内容</vt:lpstr>
      <vt:lpstr>これまでの取組</vt:lpstr>
      <vt:lpstr>オープンデータポータルサイト</vt:lpstr>
      <vt:lpstr>県内市町村の取組状況</vt:lpstr>
      <vt:lpstr>活用事例の紹介①</vt:lpstr>
      <vt:lpstr>活用事例の紹介② </vt:lpstr>
      <vt:lpstr>活用事例の紹介③ </vt:lpstr>
      <vt:lpstr>官民データ活用推進計画</vt:lpstr>
      <vt:lpstr>現状の課題と今後の取組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2019-08-22T02:07:06Z</dcterms:created>
  <dcterms:modified xsi:type="dcterms:W3CDTF">2019-08-22T02:08:12Z</dcterms:modified>
</cp:coreProperties>
</file>