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60" r:id="rId1"/>
  </p:sldMasterIdLst>
  <p:notesMasterIdLst>
    <p:notesMasterId r:id="rId10"/>
  </p:notesMasterIdLst>
  <p:sldIdLst>
    <p:sldId id="297" r:id="rId2"/>
    <p:sldId id="289" r:id="rId3"/>
    <p:sldId id="299" r:id="rId4"/>
    <p:sldId id="294" r:id="rId5"/>
    <p:sldId id="293" r:id="rId6"/>
    <p:sldId id="298" r:id="rId7"/>
    <p:sldId id="295" r:id="rId8"/>
    <p:sldId id="296" r:id="rId9"/>
  </p:sldIdLst>
  <p:sldSz cx="9144000" cy="6858000" type="screen4x3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026" userDrawn="1">
          <p15:clr>
            <a:srgbClr val="A4A3A4"/>
          </p15:clr>
        </p15:guide>
        <p15:guide id="2" pos="2880" userDrawn="1">
          <p15:clr>
            <a:srgbClr val="A4A3A4"/>
          </p15:clr>
        </p15:guide>
        <p15:guide id="3" orient="horz" pos="184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99"/>
    <a:srgbClr val="FFFF99"/>
    <a:srgbClr val="B5C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2500" autoAdjust="0"/>
    <p:restoredTop sz="94084" autoAdjust="0"/>
  </p:normalViewPr>
  <p:slideViewPr>
    <p:cSldViewPr>
      <p:cViewPr varScale="1">
        <p:scale>
          <a:sx n="66" d="100"/>
          <a:sy n="66" d="100"/>
        </p:scale>
        <p:origin x="1146" y="72"/>
      </p:cViewPr>
      <p:guideLst>
        <p:guide orient="horz" pos="1026"/>
        <p:guide pos="2880"/>
        <p:guide orient="horz" pos="184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053B6B-85F0-4D10-BE8B-30F32F836F75}" type="datetimeFigureOut">
              <a:rPr kumimoji="1" lang="ja-JP" altLang="en-US" smtClean="0"/>
              <a:t>2019/5/24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9350" y="1233488"/>
            <a:ext cx="443706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593228-728A-4795-AE70-4E58581403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4071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93797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23573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177804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083776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650485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299968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82189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79858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98702" y="2932007"/>
            <a:ext cx="5328592" cy="538609"/>
          </a:xfrm>
        </p:spPr>
        <p:txBody>
          <a:bodyPr wrap="square">
            <a:normAutofit/>
          </a:bodyPr>
          <a:lstStyle>
            <a:lvl1pPr algn="ctr">
              <a:defRPr lang="en-US" sz="29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98702" y="3669365"/>
            <a:ext cx="5328592" cy="2059210"/>
          </a:xfrm>
        </p:spPr>
        <p:txBody>
          <a:bodyPr>
            <a:normAutofit/>
          </a:bodyPr>
          <a:lstStyle>
            <a:lvl1pPr marL="0" indent="0" algn="r">
              <a:buNone/>
              <a:defRPr sz="240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dirty="0"/>
              <a:t>マスター サブタイトルの書式設定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7024" y="6525344"/>
            <a:ext cx="504056" cy="288032"/>
          </a:xfrm>
        </p:spPr>
        <p:txBody>
          <a:bodyPr/>
          <a:lstStyle>
            <a:lvl1pPr>
              <a:defRPr sz="120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787807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34244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560454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65104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306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827584" y="2060848"/>
            <a:ext cx="4248472" cy="5760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indent="0" defTabSz="914400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kumimoji="1" lang="en-US" altLang="ja-JP" sz="3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Contents</a:t>
            </a:r>
            <a:endParaRPr kumimoji="1" lang="ja-JP" altLang="en-US" sz="32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  <a:lvl2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2pPr>
            <a:lvl3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3pPr>
            <a:lvl4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4pPr>
            <a:lvl5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78052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2924944"/>
            <a:ext cx="5328592" cy="538609"/>
          </a:xfrm>
        </p:spPr>
        <p:txBody>
          <a:bodyPr wrap="square">
            <a:normAutofit/>
          </a:bodyPr>
          <a:lstStyle>
            <a:lvl1pPr>
              <a:defRPr lang="en-US" sz="29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744019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7560840" cy="424732"/>
          </a:xfrm>
        </p:spPr>
        <p:txBody>
          <a:bodyPr wrap="none">
            <a:normAutofit/>
          </a:bodyPr>
          <a:lstStyle>
            <a:lvl1pPr>
              <a:defRPr lang="en-US" sz="2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spcAft>
                <a:spcPct val="0"/>
              </a:spcAft>
            </a:pPr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1" y="739775"/>
            <a:ext cx="9144000" cy="74485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lvl="0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01021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75136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40666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1691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5427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39094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5292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74" r:id="rId2"/>
    <p:sldLayoutId id="2147483672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  <p:sldLayoutId id="2147483671" r:id="rId13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Relationship Id="rId5" Type="http://schemas.openxmlformats.org/officeDocument/2006/relationships/image" Target="../media/image3.png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dirty="0" smtClean="0"/>
              <a:t>ミニディスカッション</a:t>
            </a:r>
            <a:endParaRPr kumimoji="1" lang="ja-JP" altLang="en-US" dirty="0"/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>
          <a:xfrm>
            <a:off x="539552" y="3669365"/>
            <a:ext cx="8287742" cy="2059210"/>
          </a:xfrm>
        </p:spPr>
        <p:txBody>
          <a:bodyPr vert="horz" lIns="91440" tIns="45720" rIns="91440" bIns="45720" rtlCol="0">
            <a:normAutofit/>
          </a:bodyPr>
          <a:lstStyle/>
          <a:p>
            <a:r>
              <a:rPr lang="ja-JP" altLang="en-US" dirty="0" smtClean="0"/>
              <a:t>～ディスカッションの</a:t>
            </a:r>
            <a:r>
              <a:rPr lang="ja-JP" altLang="en-US" dirty="0"/>
              <a:t>流</a:t>
            </a:r>
            <a:r>
              <a:rPr lang="ja-JP" altLang="en-US" dirty="0" smtClean="0"/>
              <a:t>れ～</a:t>
            </a:r>
            <a:endParaRPr lang="ja-JP" altLang="en-US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79512" y="188640"/>
            <a:ext cx="1152128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 smtClean="0"/>
              <a:t>講義④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90055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ja-JP" altLang="en-US" dirty="0">
                <a:latin typeface="+mn-ea"/>
                <a:ea typeface="+mn-ea"/>
              </a:rPr>
              <a:t>ディスカッションの目的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07504" y="836712"/>
            <a:ext cx="756084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800" dirty="0" smtClean="0"/>
              <a:t>この</a:t>
            </a:r>
            <a:r>
              <a:rPr kumimoji="1" lang="ja-JP" altLang="en-US" sz="2800" dirty="0"/>
              <a:t>ディスカッションを通して、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673158" y="1794490"/>
            <a:ext cx="793129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オープンデータの取組みを助け合う</a:t>
            </a:r>
            <a:r>
              <a:rPr kumimoji="1" lang="en-US" altLang="ja-JP" sz="3600" dirty="0"/>
              <a:t/>
            </a:r>
            <a:br>
              <a:rPr kumimoji="1" lang="en-US" altLang="ja-JP" sz="3600" dirty="0"/>
            </a:br>
            <a:r>
              <a:rPr kumimoji="1" lang="ja-JP" altLang="en-US" sz="3600" dirty="0"/>
              <a:t>仲間づくりをしよう！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仲間で一緒に考えて、アイデア、意見を</a:t>
            </a:r>
            <a:r>
              <a:rPr kumimoji="1" lang="en-US" altLang="ja-JP" sz="3600" dirty="0"/>
              <a:t/>
            </a:r>
            <a:br>
              <a:rPr kumimoji="1" lang="en-US" altLang="ja-JP" sz="3600" dirty="0"/>
            </a:br>
            <a:r>
              <a:rPr kumimoji="1" lang="ja-JP" altLang="en-US" sz="3600" dirty="0"/>
              <a:t>共有しよう！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仲間で最初の目標を設定しよう！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ja-JP" altLang="en-US" sz="3600" dirty="0"/>
          </a:p>
        </p:txBody>
      </p:sp>
    </p:spTree>
    <p:extLst>
      <p:ext uri="{BB962C8B-B14F-4D97-AF65-F5344CB8AC3E}">
        <p14:creationId xmlns:p14="http://schemas.microsoft.com/office/powerpoint/2010/main" val="25259413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下矢印 4"/>
          <p:cNvSpPr/>
          <p:nvPr/>
        </p:nvSpPr>
        <p:spPr>
          <a:xfrm>
            <a:off x="755577" y="1196752"/>
            <a:ext cx="2016224" cy="5147641"/>
          </a:xfrm>
          <a:prstGeom prst="downArrow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ディスカッションの流れ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699792" y="1556792"/>
            <a:ext cx="3600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/>
              <a:t>個人</a:t>
            </a:r>
            <a:r>
              <a:rPr kumimoji="1" lang="ja-JP" altLang="en-US" sz="3600" dirty="0" smtClean="0"/>
              <a:t>ワーク</a:t>
            </a:r>
            <a:endParaRPr kumimoji="1" lang="en-US" altLang="ja-JP" sz="3600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700192" y="3358733"/>
            <a:ext cx="360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 smtClean="0"/>
              <a:t>グループワーク</a:t>
            </a:r>
            <a:endParaRPr kumimoji="1" lang="en-US" altLang="ja-JP" sz="3600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2699792" y="5373216"/>
            <a:ext cx="360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 smtClean="0"/>
              <a:t>講評</a:t>
            </a:r>
            <a:endParaRPr kumimoji="1" lang="en-US" altLang="ja-JP" sz="3600" dirty="0"/>
          </a:p>
        </p:txBody>
      </p:sp>
      <p:sp>
        <p:nvSpPr>
          <p:cNvPr id="6" name="角丸四角形 5"/>
          <p:cNvSpPr/>
          <p:nvPr/>
        </p:nvSpPr>
        <p:spPr>
          <a:xfrm>
            <a:off x="6368206" y="1207860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アイデア出し</a:t>
            </a:r>
          </a:p>
        </p:txBody>
      </p:sp>
      <p:sp>
        <p:nvSpPr>
          <p:cNvPr id="26" name="角丸四角形 25"/>
          <p:cNvSpPr/>
          <p:nvPr/>
        </p:nvSpPr>
        <p:spPr>
          <a:xfrm>
            <a:off x="6368206" y="3023998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アイデア集約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意見交換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まとめ</a:t>
            </a:r>
          </a:p>
        </p:txBody>
      </p:sp>
      <p:sp>
        <p:nvSpPr>
          <p:cNvPr id="27" name="角丸四角形 26"/>
          <p:cNvSpPr/>
          <p:nvPr/>
        </p:nvSpPr>
        <p:spPr>
          <a:xfrm>
            <a:off x="6368206" y="5059533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講師から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一言</a:t>
            </a:r>
          </a:p>
        </p:txBody>
      </p:sp>
    </p:spTree>
    <p:extLst>
      <p:ext uri="{BB962C8B-B14F-4D97-AF65-F5344CB8AC3E}">
        <p14:creationId xmlns:p14="http://schemas.microsoft.com/office/powerpoint/2010/main" val="2725744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ディスカッションのイメージ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4" name="角丸四角形 3"/>
          <p:cNvSpPr/>
          <p:nvPr/>
        </p:nvSpPr>
        <p:spPr>
          <a:xfrm>
            <a:off x="257115" y="1088033"/>
            <a:ext cx="1362557" cy="2016249"/>
          </a:xfrm>
          <a:prstGeom prst="round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個人</a:t>
            </a:r>
            <a:endParaRPr kumimoji="1" lang="en-US" altLang="ja-JP" sz="2400" dirty="0"/>
          </a:p>
          <a:p>
            <a:pPr algn="ctr"/>
            <a:r>
              <a:rPr kumimoji="1" lang="ja-JP" altLang="en-US" sz="2400" dirty="0"/>
              <a:t>ワーク</a:t>
            </a:r>
          </a:p>
        </p:txBody>
      </p:sp>
      <p:sp>
        <p:nvSpPr>
          <p:cNvPr id="14" name="角丸四角形 13"/>
          <p:cNvSpPr/>
          <p:nvPr/>
        </p:nvSpPr>
        <p:spPr>
          <a:xfrm>
            <a:off x="257115" y="3292279"/>
            <a:ext cx="1362557" cy="3377081"/>
          </a:xfrm>
          <a:prstGeom prst="round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グループ</a:t>
            </a:r>
            <a:endParaRPr kumimoji="1" lang="en-US" altLang="ja-JP" sz="2400" dirty="0"/>
          </a:p>
          <a:p>
            <a:pPr algn="ctr"/>
            <a:r>
              <a:rPr kumimoji="1" lang="ja-JP" altLang="en-US" sz="2400" dirty="0"/>
              <a:t>ワーク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4554094" y="1292760"/>
            <a:ext cx="1584176" cy="1979605"/>
          </a:xfrm>
          <a:prstGeom prst="roundRect">
            <a:avLst>
              <a:gd name="adj" fmla="val 477"/>
            </a:avLst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16" name="メモ 15"/>
          <p:cNvSpPr/>
          <p:nvPr/>
        </p:nvSpPr>
        <p:spPr>
          <a:xfrm>
            <a:off x="4914134" y="1842520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8" name="メモ 17"/>
          <p:cNvSpPr/>
          <p:nvPr/>
        </p:nvSpPr>
        <p:spPr>
          <a:xfrm>
            <a:off x="4914134" y="2723881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20" name="円形吹き出し 19"/>
          <p:cNvSpPr/>
          <p:nvPr/>
        </p:nvSpPr>
        <p:spPr>
          <a:xfrm>
            <a:off x="1763881" y="1162760"/>
            <a:ext cx="2610193" cy="1447390"/>
          </a:xfrm>
          <a:prstGeom prst="wedgeEllipseCallout">
            <a:avLst>
              <a:gd name="adj1" fmla="val 61511"/>
              <a:gd name="adj2" fmla="val 3322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ポストイットで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どんどんアイデアを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貼り付け</a:t>
            </a:r>
          </a:p>
        </p:txBody>
      </p:sp>
      <p:sp>
        <p:nvSpPr>
          <p:cNvPr id="21" name="角丸四角形 20"/>
          <p:cNvSpPr/>
          <p:nvPr/>
        </p:nvSpPr>
        <p:spPr>
          <a:xfrm>
            <a:off x="7346156" y="1292760"/>
            <a:ext cx="1584176" cy="1979605"/>
          </a:xfrm>
          <a:prstGeom prst="roundRect">
            <a:avLst>
              <a:gd name="adj" fmla="val 477"/>
            </a:avLst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22" name="メモ 21"/>
          <p:cNvSpPr/>
          <p:nvPr/>
        </p:nvSpPr>
        <p:spPr>
          <a:xfrm>
            <a:off x="7706196" y="1842520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4" name="メモ 23"/>
          <p:cNvSpPr/>
          <p:nvPr/>
        </p:nvSpPr>
        <p:spPr>
          <a:xfrm>
            <a:off x="7706196" y="2723881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4589577" y="4060802"/>
            <a:ext cx="2070655" cy="246454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en-US" altLang="ja-JP" sz="1400" dirty="0">
              <a:solidFill>
                <a:schemeClr val="tx1"/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4554094" y="12789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個人用ワークシート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4554094" y="935848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/>
              <a:t>A</a:t>
            </a:r>
            <a:r>
              <a:rPr kumimoji="1" lang="ja-JP" altLang="en-US" dirty="0" err="1"/>
              <a:t>さん</a:t>
            </a:r>
            <a:endParaRPr kumimoji="1" lang="en-US" altLang="ja-JP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7356709" y="935848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/>
              <a:t>Ｘさん</a:t>
            </a:r>
            <a:endParaRPr kumimoji="1" lang="en-US" altLang="ja-JP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6175930" y="1968598"/>
            <a:ext cx="11702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/>
              <a:t>・・・</a:t>
            </a:r>
            <a:endParaRPr kumimoji="1" lang="en-US" altLang="ja-JP" dirty="0"/>
          </a:p>
        </p:txBody>
      </p:sp>
      <p:sp>
        <p:nvSpPr>
          <p:cNvPr id="33" name="正方形/長方形 32"/>
          <p:cNvSpPr/>
          <p:nvPr/>
        </p:nvSpPr>
        <p:spPr>
          <a:xfrm>
            <a:off x="6859677" y="4060802"/>
            <a:ext cx="2070655" cy="246454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en-US" altLang="ja-JP" sz="1400" dirty="0">
              <a:solidFill>
                <a:schemeClr val="tx1"/>
              </a:solidFill>
            </a:endParaRPr>
          </a:p>
        </p:txBody>
      </p:sp>
      <p:sp>
        <p:nvSpPr>
          <p:cNvPr id="34" name="円形吹き出し 33"/>
          <p:cNvSpPr/>
          <p:nvPr/>
        </p:nvSpPr>
        <p:spPr>
          <a:xfrm>
            <a:off x="1763881" y="3313489"/>
            <a:ext cx="2610193" cy="1447390"/>
          </a:xfrm>
          <a:prstGeom prst="wedgeEllipseCallout">
            <a:avLst>
              <a:gd name="adj1" fmla="val 61511"/>
              <a:gd name="adj2" fmla="val 3322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アイデアを集約、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意見交換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（これいいね！）</a:t>
            </a:r>
            <a:endParaRPr kumimoji="1" lang="en-US" altLang="ja-JP" sz="2000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7346156" y="12789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個人用ワークシート</a:t>
            </a: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4554093" y="4062766"/>
            <a:ext cx="210063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/>
              <a:t>グループ用ワークシート①</a:t>
            </a: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6840251" y="4062766"/>
            <a:ext cx="210063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/>
              <a:t>グループ用ワークシート②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4554094" y="1549929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4554094" y="23563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7343848" y="1549929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7343848" y="23563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3" name="メモ 42"/>
          <p:cNvSpPr/>
          <p:nvPr/>
        </p:nvSpPr>
        <p:spPr>
          <a:xfrm>
            <a:off x="4760808" y="461332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4" name="メモ 43"/>
          <p:cNvSpPr/>
          <p:nvPr/>
        </p:nvSpPr>
        <p:spPr>
          <a:xfrm>
            <a:off x="5710520" y="460136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5" name="メモ 44"/>
          <p:cNvSpPr/>
          <p:nvPr/>
        </p:nvSpPr>
        <p:spPr>
          <a:xfrm>
            <a:off x="4760808" y="504809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6" name="メモ 45"/>
          <p:cNvSpPr/>
          <p:nvPr/>
        </p:nvSpPr>
        <p:spPr>
          <a:xfrm>
            <a:off x="5710520" y="503613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4554094" y="4311494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6876256" y="4311494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6" name="正方形/長方形 55"/>
          <p:cNvSpPr/>
          <p:nvPr/>
        </p:nvSpPr>
        <p:spPr>
          <a:xfrm>
            <a:off x="1547664" y="900036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cap="none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１</a:t>
            </a:r>
          </a:p>
        </p:txBody>
      </p:sp>
      <p:sp>
        <p:nvSpPr>
          <p:cNvPr id="57" name="正方形/長方形 56"/>
          <p:cNvSpPr/>
          <p:nvPr/>
        </p:nvSpPr>
        <p:spPr>
          <a:xfrm>
            <a:off x="1547664" y="3057368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２</a:t>
            </a:r>
            <a:endParaRPr lang="ja-JP" alt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  <p:sp>
        <p:nvSpPr>
          <p:cNvPr id="54" name="メモ 53"/>
          <p:cNvSpPr/>
          <p:nvPr/>
        </p:nvSpPr>
        <p:spPr>
          <a:xfrm>
            <a:off x="7011173" y="461332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</a:rPr>
              <a:t>△△△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55" name="メモ 54"/>
          <p:cNvSpPr/>
          <p:nvPr/>
        </p:nvSpPr>
        <p:spPr>
          <a:xfrm>
            <a:off x="7960885" y="460136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59" name="メモ 58"/>
          <p:cNvSpPr/>
          <p:nvPr/>
        </p:nvSpPr>
        <p:spPr>
          <a:xfrm>
            <a:off x="7011173" y="504809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60" name="メモ 59"/>
          <p:cNvSpPr/>
          <p:nvPr/>
        </p:nvSpPr>
        <p:spPr>
          <a:xfrm>
            <a:off x="7960885" y="503613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2" name="星 5 1"/>
          <p:cNvSpPr/>
          <p:nvPr/>
        </p:nvSpPr>
        <p:spPr>
          <a:xfrm>
            <a:off x="6327155" y="5109097"/>
            <a:ext cx="404832" cy="404832"/>
          </a:xfrm>
          <a:prstGeom prst="star5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星 5 60"/>
          <p:cNvSpPr/>
          <p:nvPr/>
        </p:nvSpPr>
        <p:spPr>
          <a:xfrm>
            <a:off x="8578193" y="5109097"/>
            <a:ext cx="404832" cy="404832"/>
          </a:xfrm>
          <a:prstGeom prst="star5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円形吹き出し 46"/>
          <p:cNvSpPr/>
          <p:nvPr/>
        </p:nvSpPr>
        <p:spPr>
          <a:xfrm>
            <a:off x="1763881" y="5216153"/>
            <a:ext cx="2610193" cy="1447390"/>
          </a:xfrm>
          <a:prstGeom prst="wedgeEllipseCallout">
            <a:avLst>
              <a:gd name="adj1" fmla="val 127303"/>
              <a:gd name="adj2" fmla="val -38429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グループ一押しの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アイデア</a:t>
            </a:r>
            <a:r>
              <a:rPr kumimoji="1" lang="ja-JP" altLang="en-US" sz="2000" dirty="0" smtClean="0"/>
              <a:t>を選ぼう！</a:t>
            </a:r>
            <a:endParaRPr kumimoji="1" lang="en-US" altLang="ja-JP" sz="2000" dirty="0" smtClean="0"/>
          </a:p>
          <a:p>
            <a:pPr algn="ctr"/>
            <a:r>
              <a:rPr kumimoji="1" lang="ja-JP" altLang="en-US" sz="2000" dirty="0" smtClean="0"/>
              <a:t>（複数でも</a:t>
            </a:r>
            <a:r>
              <a:rPr kumimoji="1" lang="en-US" altLang="ja-JP" sz="2000" dirty="0" smtClean="0"/>
              <a:t>OK</a:t>
            </a:r>
            <a:r>
              <a:rPr kumimoji="1" lang="ja-JP" altLang="en-US" sz="2000" dirty="0" smtClean="0"/>
              <a:t>）</a:t>
            </a:r>
            <a:endParaRPr kumimoji="1" lang="en-US" altLang="ja-JP" sz="2000" dirty="0"/>
          </a:p>
        </p:txBody>
      </p:sp>
      <p:sp>
        <p:nvSpPr>
          <p:cNvPr id="58" name="正方形/長方形 57"/>
          <p:cNvSpPr/>
          <p:nvPr/>
        </p:nvSpPr>
        <p:spPr>
          <a:xfrm>
            <a:off x="1547664" y="4934508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３</a:t>
            </a:r>
            <a:endParaRPr lang="ja-JP" alt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  <p:sp>
        <p:nvSpPr>
          <p:cNvPr id="49" name="星 5 48"/>
          <p:cNvSpPr/>
          <p:nvPr/>
        </p:nvSpPr>
        <p:spPr>
          <a:xfrm>
            <a:off x="7652712" y="4611764"/>
            <a:ext cx="404832" cy="404832"/>
          </a:xfrm>
          <a:prstGeom prst="star5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46383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ディスカッションのテーマ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323528" y="1628775"/>
            <a:ext cx="8496944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/>
              <a:t>オープンデータとして</a:t>
            </a:r>
            <a:endParaRPr kumimoji="1" lang="en-US" altLang="ja-JP" sz="3600" dirty="0"/>
          </a:p>
          <a:p>
            <a:pPr algn="ctr"/>
            <a:endParaRPr kumimoji="1" lang="en-US" altLang="ja-JP" sz="3600" dirty="0"/>
          </a:p>
          <a:p>
            <a:pPr algn="ctr"/>
            <a:r>
              <a:rPr kumimoji="1" lang="ja-JP" altLang="en-US" sz="3600" dirty="0">
                <a:solidFill>
                  <a:srgbClr val="FF0000"/>
                </a:solidFill>
              </a:rPr>
              <a:t>「これから」</a:t>
            </a:r>
            <a:endParaRPr kumimoji="1" lang="en-US" altLang="ja-JP" sz="3600" dirty="0">
              <a:solidFill>
                <a:srgbClr val="FF0000"/>
              </a:solidFill>
            </a:endParaRPr>
          </a:p>
          <a:p>
            <a:pPr algn="ctr"/>
            <a:endParaRPr kumimoji="1" lang="en-US" altLang="ja-JP" sz="3600" dirty="0"/>
          </a:p>
          <a:p>
            <a:pPr algn="ctr"/>
            <a:r>
              <a:rPr kumimoji="1" lang="ja-JP" altLang="en-US" sz="3600" dirty="0"/>
              <a:t>どの情報の公開を目指すのか、</a:t>
            </a:r>
            <a:endParaRPr kumimoji="1" lang="en-US" altLang="ja-JP" sz="3600" dirty="0"/>
          </a:p>
          <a:p>
            <a:pPr algn="ctr"/>
            <a:r>
              <a:rPr kumimoji="1" lang="ja-JP" altLang="en-US" sz="3600" dirty="0"/>
              <a:t>アイデア、意見を出し合おう！</a:t>
            </a:r>
          </a:p>
        </p:txBody>
      </p:sp>
    </p:spTree>
    <p:extLst>
      <p:ext uri="{BB962C8B-B14F-4D97-AF65-F5344CB8AC3E}">
        <p14:creationId xmlns:p14="http://schemas.microsoft.com/office/powerpoint/2010/main" val="4014269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323528" y="2724120"/>
            <a:ext cx="849694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 smtClean="0"/>
              <a:t>この</a:t>
            </a:r>
            <a:r>
              <a:rPr kumimoji="1" lang="ja-JP" altLang="en-US" sz="2000" dirty="0"/>
              <a:t>スライド</a:t>
            </a:r>
            <a:r>
              <a:rPr kumimoji="1" lang="ja-JP" altLang="en-US" sz="2000" dirty="0" smtClean="0"/>
              <a:t>は空欄です。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256938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ワークシートの使い方１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A1356945-F5C3-42C5-B815-39D7C57850D2}"/>
              </a:ext>
            </a:extLst>
          </p:cNvPr>
          <p:cNvSpPr txBox="1"/>
          <p:nvPr/>
        </p:nvSpPr>
        <p:spPr>
          <a:xfrm>
            <a:off x="874318" y="1142639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00B9D63-3DB0-47E3-BB6B-99E331E6F23C}"/>
              </a:ext>
            </a:extLst>
          </p:cNvPr>
          <p:cNvSpPr txBox="1"/>
          <p:nvPr/>
        </p:nvSpPr>
        <p:spPr>
          <a:xfrm>
            <a:off x="4572000" y="1171052"/>
            <a:ext cx="432048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/>
              <a:t>オープンデータとして公開するデータを選ぶ</a:t>
            </a:r>
            <a:endParaRPr kumimoji="1" lang="en-US" altLang="ja-JP" sz="2000" dirty="0"/>
          </a:p>
          <a:p>
            <a:r>
              <a:rPr kumimoji="1" lang="ja-JP" altLang="en-US" sz="2000" dirty="0"/>
              <a:t>観点として以下を設定しています。</a:t>
            </a:r>
            <a:endParaRPr kumimoji="1" lang="en-US" altLang="ja-JP" sz="2000" dirty="0"/>
          </a:p>
          <a:p>
            <a:r>
              <a:rPr kumimoji="1" lang="ja-JP" altLang="en-US" sz="2000" dirty="0">
                <a:solidFill>
                  <a:srgbClr val="FF0000"/>
                </a:solidFill>
              </a:rPr>
              <a:t>悩まず、思いついたものを、どんどん</a:t>
            </a:r>
            <a:endParaRPr kumimoji="1" lang="en-US" altLang="ja-JP" sz="2000" dirty="0">
              <a:solidFill>
                <a:srgbClr val="FF0000"/>
              </a:solidFill>
            </a:endParaRPr>
          </a:p>
          <a:p>
            <a:r>
              <a:rPr kumimoji="1" lang="ja-JP" altLang="en-US" sz="2000" dirty="0"/>
              <a:t>ポストイットに記載、貼り付けましょう。</a:t>
            </a:r>
          </a:p>
        </p:txBody>
      </p:sp>
      <p:sp>
        <p:nvSpPr>
          <p:cNvPr id="65" name="角丸四角形 5">
            <a:extLst>
              <a:ext uri="{FF2B5EF4-FFF2-40B4-BE49-F238E27FC236}">
                <a16:creationId xmlns:a16="http://schemas.microsoft.com/office/drawing/2014/main" id="{AE2BB6B4-6A3E-4588-A133-127EF2C833A0}"/>
              </a:ext>
            </a:extLst>
          </p:cNvPr>
          <p:cNvSpPr/>
          <p:nvPr/>
        </p:nvSpPr>
        <p:spPr>
          <a:xfrm>
            <a:off x="4565984" y="2936776"/>
            <a:ext cx="4320479" cy="536169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住民やデータ利用者のニーズが高いもの</a:t>
            </a:r>
          </a:p>
        </p:txBody>
      </p:sp>
      <p:sp>
        <p:nvSpPr>
          <p:cNvPr id="66" name="角丸四角形 5">
            <a:extLst>
              <a:ext uri="{FF2B5EF4-FFF2-40B4-BE49-F238E27FC236}">
                <a16:creationId xmlns:a16="http://schemas.microsoft.com/office/drawing/2014/main" id="{3641404C-228B-4B08-81D6-BB5A22E3EC46}"/>
              </a:ext>
            </a:extLst>
          </p:cNvPr>
          <p:cNvSpPr/>
          <p:nvPr/>
        </p:nvSpPr>
        <p:spPr>
          <a:xfrm>
            <a:off x="4565984" y="3838621"/>
            <a:ext cx="4320479" cy="536169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地域課題と関係が深いもの</a:t>
            </a:r>
          </a:p>
        </p:txBody>
      </p:sp>
      <p:sp>
        <p:nvSpPr>
          <p:cNvPr id="67" name="角丸四角形 5">
            <a:extLst>
              <a:ext uri="{FF2B5EF4-FFF2-40B4-BE49-F238E27FC236}">
                <a16:creationId xmlns:a16="http://schemas.microsoft.com/office/drawing/2014/main" id="{A31661AE-3E0C-46C3-8AD5-F7DABDBB137C}"/>
              </a:ext>
            </a:extLst>
          </p:cNvPr>
          <p:cNvSpPr/>
          <p:nvPr/>
        </p:nvSpPr>
        <p:spPr>
          <a:xfrm>
            <a:off x="4565984" y="4740466"/>
            <a:ext cx="4320479" cy="603448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自治体として積極的に公開すべき</a:t>
            </a:r>
            <a:r>
              <a:rPr kumimoji="1" lang="ja-JP" altLang="en-US" sz="2000" dirty="0" smtClean="0"/>
              <a:t>もの</a:t>
            </a:r>
            <a:endParaRPr kumimoji="1" lang="ja-JP" altLang="en-US" sz="2000" dirty="0"/>
          </a:p>
        </p:txBody>
      </p:sp>
      <p:sp>
        <p:nvSpPr>
          <p:cNvPr id="68" name="角丸四角形 5">
            <a:extLst>
              <a:ext uri="{FF2B5EF4-FFF2-40B4-BE49-F238E27FC236}">
                <a16:creationId xmlns:a16="http://schemas.microsoft.com/office/drawing/2014/main" id="{F4C69523-A972-42A6-A9F3-A4B41513E9A9}"/>
              </a:ext>
            </a:extLst>
          </p:cNvPr>
          <p:cNvSpPr/>
          <p:nvPr/>
        </p:nvSpPr>
        <p:spPr>
          <a:xfrm>
            <a:off x="4565984" y="5709590"/>
            <a:ext cx="4320479" cy="603448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すでに</a:t>
            </a:r>
            <a:r>
              <a:rPr kumimoji="1" lang="en-US" altLang="ja-JP" sz="2000" dirty="0"/>
              <a:t>Web</a:t>
            </a:r>
            <a:r>
              <a:rPr kumimoji="1" lang="ja-JP" altLang="en-US" sz="2000" dirty="0"/>
              <a:t>に掲載されているもの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（まだ二次利用を認めていないもの）</a:t>
            </a: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07545" y="1553074"/>
            <a:ext cx="3362124" cy="4759964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</p:spTree>
    <p:extLst>
      <p:ext uri="{BB962C8B-B14F-4D97-AF65-F5344CB8AC3E}">
        <p14:creationId xmlns:p14="http://schemas.microsoft.com/office/powerpoint/2010/main" val="3546377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" name="図 2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53412" y="1792710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07704" y="1792710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53412" y="4624764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31" name="図 3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07704" y="4624764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5" name="図 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832457" y="2093301"/>
            <a:ext cx="2647011" cy="3763049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ワークシートの使い方２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A1356945-F5C3-42C5-B815-39D7C57850D2}"/>
              </a:ext>
            </a:extLst>
          </p:cNvPr>
          <p:cNvSpPr txBox="1"/>
          <p:nvPr/>
        </p:nvSpPr>
        <p:spPr>
          <a:xfrm>
            <a:off x="179512" y="1159862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723E303-9BC2-4199-BE2B-2EA8234830CB}"/>
              </a:ext>
            </a:extLst>
          </p:cNvPr>
          <p:cNvSpPr txBox="1"/>
          <p:nvPr/>
        </p:nvSpPr>
        <p:spPr>
          <a:xfrm>
            <a:off x="5813153" y="1178917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グループ用ワークシート</a:t>
            </a:r>
          </a:p>
        </p:txBody>
      </p:sp>
      <p:sp>
        <p:nvSpPr>
          <p:cNvPr id="21" name="メモ 42">
            <a:extLst>
              <a:ext uri="{FF2B5EF4-FFF2-40B4-BE49-F238E27FC236}">
                <a16:creationId xmlns:a16="http://schemas.microsoft.com/office/drawing/2014/main" id="{9B8DF023-2B8D-4F75-970A-48B7BA51D7F5}"/>
              </a:ext>
            </a:extLst>
          </p:cNvPr>
          <p:cNvSpPr/>
          <p:nvPr/>
        </p:nvSpPr>
        <p:spPr>
          <a:xfrm>
            <a:off x="614084" y="2961924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2" name="メモ 43">
            <a:extLst>
              <a:ext uri="{FF2B5EF4-FFF2-40B4-BE49-F238E27FC236}">
                <a16:creationId xmlns:a16="http://schemas.microsoft.com/office/drawing/2014/main" id="{80A8B02E-9F32-48B5-8B46-FF83CDA7E4BF}"/>
              </a:ext>
            </a:extLst>
          </p:cNvPr>
          <p:cNvSpPr/>
          <p:nvPr/>
        </p:nvSpPr>
        <p:spPr>
          <a:xfrm>
            <a:off x="2267743" y="2970802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3" name="メモ 44">
            <a:extLst>
              <a:ext uri="{FF2B5EF4-FFF2-40B4-BE49-F238E27FC236}">
                <a16:creationId xmlns:a16="http://schemas.microsoft.com/office/drawing/2014/main" id="{9D9EAC61-BDCA-42AD-8310-73260677DE22}"/>
              </a:ext>
            </a:extLst>
          </p:cNvPr>
          <p:cNvSpPr/>
          <p:nvPr/>
        </p:nvSpPr>
        <p:spPr>
          <a:xfrm>
            <a:off x="647564" y="5833945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4" name="メモ 45">
            <a:extLst>
              <a:ext uri="{FF2B5EF4-FFF2-40B4-BE49-F238E27FC236}">
                <a16:creationId xmlns:a16="http://schemas.microsoft.com/office/drawing/2014/main" id="{F0E8D61D-7707-4692-B47F-CE4C48F85015}"/>
              </a:ext>
            </a:extLst>
          </p:cNvPr>
          <p:cNvSpPr/>
          <p:nvPr/>
        </p:nvSpPr>
        <p:spPr>
          <a:xfrm>
            <a:off x="2267743" y="5833945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6" name="角丸四角形 5">
            <a:extLst>
              <a:ext uri="{FF2B5EF4-FFF2-40B4-BE49-F238E27FC236}">
                <a16:creationId xmlns:a16="http://schemas.microsoft.com/office/drawing/2014/main" id="{633E96BC-23EA-426F-A160-6CFA68AFB902}"/>
              </a:ext>
            </a:extLst>
          </p:cNvPr>
          <p:cNvSpPr/>
          <p:nvPr/>
        </p:nvSpPr>
        <p:spPr>
          <a:xfrm>
            <a:off x="3059832" y="4365104"/>
            <a:ext cx="3096344" cy="1295400"/>
          </a:xfrm>
          <a:prstGeom prst="round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メンバーのアイデアから</a:t>
            </a:r>
            <a:endParaRPr kumimoji="1" lang="en-US" altLang="ja-JP" sz="20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rgbClr val="FF0000"/>
                </a:solidFill>
              </a:rPr>
              <a:t>発見、気付きを得る</a:t>
            </a:r>
            <a:endParaRPr kumimoji="1" lang="en-US" altLang="ja-JP" sz="2000" dirty="0">
              <a:solidFill>
                <a:srgbClr val="FF0000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とともに、互いに</a:t>
            </a:r>
            <a:endParaRPr kumimoji="1" lang="en-US" altLang="ja-JP" sz="20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意見を交換しましょう。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5B4678A9-DB64-4CD7-94E8-7E2BF15CC79A}"/>
              </a:ext>
            </a:extLst>
          </p:cNvPr>
          <p:cNvSpPr txBox="1"/>
          <p:nvPr/>
        </p:nvSpPr>
        <p:spPr>
          <a:xfrm>
            <a:off x="3333509" y="1582317"/>
            <a:ext cx="260664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各アイデアを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グループ用ワークシート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に集約しましょう。</a:t>
            </a: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6163293" y="2729074"/>
            <a:ext cx="2719020" cy="3868278"/>
          </a:xfrm>
          <a:prstGeom prst="rect">
            <a:avLst/>
          </a:prstGeom>
          <a:ln>
            <a:solidFill>
              <a:schemeClr val="tx1"/>
            </a:solidFill>
          </a:ln>
        </p:spPr>
      </p:pic>
      <p:sp>
        <p:nvSpPr>
          <p:cNvPr id="14" name="矢印: 下カーブ 13">
            <a:extLst>
              <a:ext uri="{FF2B5EF4-FFF2-40B4-BE49-F238E27FC236}">
                <a16:creationId xmlns:a16="http://schemas.microsoft.com/office/drawing/2014/main" id="{F730FAA6-5FA3-4312-8793-60F3AF28B1BA}"/>
              </a:ext>
            </a:extLst>
          </p:cNvPr>
          <p:cNvSpPr/>
          <p:nvPr/>
        </p:nvSpPr>
        <p:spPr>
          <a:xfrm>
            <a:off x="2642141" y="3152510"/>
            <a:ext cx="3874075" cy="1212594"/>
          </a:xfrm>
          <a:prstGeom prst="curvedDownArrow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5" name="メモ 42">
            <a:extLst>
              <a:ext uri="{FF2B5EF4-FFF2-40B4-BE49-F238E27FC236}">
                <a16:creationId xmlns:a16="http://schemas.microsoft.com/office/drawing/2014/main" id="{9B8DF023-2B8D-4F75-970A-48B7BA51D7F5}"/>
              </a:ext>
            </a:extLst>
          </p:cNvPr>
          <p:cNvSpPr/>
          <p:nvPr/>
        </p:nvSpPr>
        <p:spPr>
          <a:xfrm>
            <a:off x="6585297" y="3542828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32" name="メモ 43">
            <a:extLst>
              <a:ext uri="{FF2B5EF4-FFF2-40B4-BE49-F238E27FC236}">
                <a16:creationId xmlns:a16="http://schemas.microsoft.com/office/drawing/2014/main" id="{80A8B02E-9F32-48B5-8B46-FF83CDA7E4BF}"/>
              </a:ext>
            </a:extLst>
          </p:cNvPr>
          <p:cNvSpPr/>
          <p:nvPr/>
        </p:nvSpPr>
        <p:spPr>
          <a:xfrm>
            <a:off x="7759388" y="3551706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33" name="メモ 44">
            <a:extLst>
              <a:ext uri="{FF2B5EF4-FFF2-40B4-BE49-F238E27FC236}">
                <a16:creationId xmlns:a16="http://schemas.microsoft.com/office/drawing/2014/main" id="{9D9EAC61-BDCA-42AD-8310-73260677DE22}"/>
              </a:ext>
            </a:extLst>
          </p:cNvPr>
          <p:cNvSpPr/>
          <p:nvPr/>
        </p:nvSpPr>
        <p:spPr>
          <a:xfrm>
            <a:off x="6616599" y="4178601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34" name="メモ 45">
            <a:extLst>
              <a:ext uri="{FF2B5EF4-FFF2-40B4-BE49-F238E27FC236}">
                <a16:creationId xmlns:a16="http://schemas.microsoft.com/office/drawing/2014/main" id="{F0E8D61D-7707-4692-B47F-CE4C48F85015}"/>
              </a:ext>
            </a:extLst>
          </p:cNvPr>
          <p:cNvSpPr/>
          <p:nvPr/>
        </p:nvSpPr>
        <p:spPr>
          <a:xfrm>
            <a:off x="7759388" y="4192582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</p:spTree>
    <p:extLst>
      <p:ext uri="{BB962C8B-B14F-4D97-AF65-F5344CB8AC3E}">
        <p14:creationId xmlns:p14="http://schemas.microsoft.com/office/powerpoint/2010/main" val="3477428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2007-2010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1">
      <a:majorFont>
        <a:latin typeface="Meiryo UI"/>
        <a:ea typeface="Meiryo UI"/>
        <a:cs typeface=""/>
      </a:majorFont>
      <a:minorFont>
        <a:latin typeface="Meiryo UI"/>
        <a:ea typeface="Meiryo UI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326</Words>
  <Application>Microsoft Office PowerPoint</Application>
  <PresentationFormat>画面に合わせる (4:3)</PresentationFormat>
  <Paragraphs>115</Paragraphs>
  <Slides>8</Slides>
  <Notes>8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4" baseType="lpstr">
      <vt:lpstr>HGP創英角ｺﾞｼｯｸUB</vt:lpstr>
      <vt:lpstr>Meiryo UI</vt:lpstr>
      <vt:lpstr>游ゴシック</vt:lpstr>
      <vt:lpstr>Arial</vt:lpstr>
      <vt:lpstr>Wingdings</vt:lpstr>
      <vt:lpstr>Office テーマ</vt:lpstr>
      <vt:lpstr>ミニディスカッション</vt:lpstr>
      <vt:lpstr>ディスカッションの目的</vt:lpstr>
      <vt:lpstr>ディスカッションの流れ</vt:lpstr>
      <vt:lpstr>ディスカッションのイメージ</vt:lpstr>
      <vt:lpstr>ディスカッションのテーマ</vt:lpstr>
      <vt:lpstr>PowerPoint プレゼンテーション</vt:lpstr>
      <vt:lpstr>ワークシートの使い方１</vt:lpstr>
      <vt:lpstr>ワークシートの使い方２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2018-10-25T08:25:13Z</dcterms:created>
  <dcterms:modified xsi:type="dcterms:W3CDTF">2019-05-24T06:14:32Z</dcterms:modified>
</cp:coreProperties>
</file>

<file path=docProps/thumbnail.jpeg>
</file>