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7" r:id="rId2"/>
    <p:sldId id="312" r:id="rId3"/>
    <p:sldId id="328" r:id="rId4"/>
    <p:sldId id="313" r:id="rId5"/>
    <p:sldId id="293" r:id="rId6"/>
    <p:sldId id="290" r:id="rId7"/>
    <p:sldId id="285" r:id="rId8"/>
    <p:sldId id="286" r:id="rId9"/>
    <p:sldId id="291" r:id="rId10"/>
    <p:sldId id="329" r:id="rId11"/>
    <p:sldId id="327" r:id="rId12"/>
  </p:sldIdLst>
  <p:sldSz cx="12192000" cy="6858000"/>
  <p:notesSz cx="9872663" cy="67389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25C6FF"/>
    <a:srgbClr val="89E0FF"/>
    <a:srgbClr val="6DD9FF"/>
    <a:srgbClr val="AFEAFF"/>
    <a:srgbClr val="5BD4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2" autoAdjust="0"/>
    <p:restoredTop sz="94660"/>
  </p:normalViewPr>
  <p:slideViewPr>
    <p:cSldViewPr snapToGrid="0">
      <p:cViewPr varScale="1">
        <p:scale>
          <a:sx n="66" d="100"/>
          <a:sy n="66" d="100"/>
        </p:scale>
        <p:origin x="1032" y="6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7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4278153" cy="338120"/>
          </a:xfrm>
          <a:prstGeom prst="rect">
            <a:avLst/>
          </a:prstGeom>
        </p:spPr>
        <p:txBody>
          <a:bodyPr vert="horz" lIns="91406" tIns="45705" rIns="91406" bIns="45705" rtlCol="0"/>
          <a:lstStyle>
            <a:lvl1pPr algn="l" latinLnBrk="0">
              <a:defRPr kumimoji="1" lang="ja-JP" sz="1200"/>
            </a:lvl1pPr>
          </a:lstStyle>
          <a:p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92230" y="3"/>
            <a:ext cx="4278153" cy="338120"/>
          </a:xfrm>
          <a:prstGeom prst="rect">
            <a:avLst/>
          </a:prstGeom>
        </p:spPr>
        <p:txBody>
          <a:bodyPr vert="horz" lIns="91406" tIns="45705" rIns="91406" bIns="45705" rtlCol="0"/>
          <a:lstStyle>
            <a:lvl1pPr algn="r" latinLnBrk="0">
              <a:defRPr kumimoji="1" lang="ja-JP" sz="1200"/>
            </a:lvl1pPr>
          </a:lstStyle>
          <a:p>
            <a:fld id="{65DD71D7-55AC-46BD-81B3-09AB2F9EFBD8}" type="datetimeFigureOut">
              <a:rPr kumimoji="1" lang="en-US" altLang="ja-JP" smtClean="0">
                <a:ea typeface="Meiryo UI" panose="020B0604030504040204" pitchFamily="50" charset="-128"/>
              </a:rPr>
              <a:t>10/16/2019</a:t>
            </a:fld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7" y="6400828"/>
            <a:ext cx="4278153" cy="338119"/>
          </a:xfrm>
          <a:prstGeom prst="rect">
            <a:avLst/>
          </a:prstGeom>
        </p:spPr>
        <p:txBody>
          <a:bodyPr vert="horz" lIns="91406" tIns="45705" rIns="91406" bIns="45705" rtlCol="0" anchor="b"/>
          <a:lstStyle>
            <a:lvl1pPr algn="l" latinLnBrk="0">
              <a:defRPr kumimoji="1" lang="ja-JP" sz="1200"/>
            </a:lvl1pPr>
          </a:lstStyle>
          <a:p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92230" y="6400828"/>
            <a:ext cx="4278153" cy="338119"/>
          </a:xfrm>
          <a:prstGeom prst="rect">
            <a:avLst/>
          </a:prstGeom>
        </p:spPr>
        <p:txBody>
          <a:bodyPr vert="horz" lIns="91406" tIns="45705" rIns="91406" bIns="45705" rtlCol="0" anchor="b"/>
          <a:lstStyle>
            <a:lvl1pPr algn="r" latinLnBrk="0">
              <a:defRPr kumimoji="1" lang="ja-JP" sz="1200"/>
            </a:lvl1pPr>
          </a:lstStyle>
          <a:p>
            <a:fld id="{2840BD58-3BFF-4EAF-BB8B-AC67FE801E47}" type="slidenum">
              <a:rPr kumimoji="1" lang="ja-JP" smtClean="0">
                <a:ea typeface="Meiryo UI" panose="020B0604030504040204" pitchFamily="50" charset="-128"/>
              </a:rPr>
              <a:t>‹#›</a:t>
            </a:fld>
            <a:endParaRPr kumimoji="1" lang="ja-JP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4278153" cy="338120"/>
          </a:xfrm>
          <a:prstGeom prst="rect">
            <a:avLst/>
          </a:prstGeom>
        </p:spPr>
        <p:txBody>
          <a:bodyPr vert="horz" lIns="91406" tIns="45705" rIns="91406" bIns="45705" rtlCol="0"/>
          <a:lstStyle>
            <a:lvl1pPr algn="l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92230" y="3"/>
            <a:ext cx="4278153" cy="338120"/>
          </a:xfrm>
          <a:prstGeom prst="rect">
            <a:avLst/>
          </a:prstGeom>
        </p:spPr>
        <p:txBody>
          <a:bodyPr vert="horz" lIns="91406" tIns="45705" rIns="91406" bIns="45705" rtlCol="0"/>
          <a:lstStyle>
            <a:lvl1pPr algn="r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fld id="{1F89424F-BB59-4F4E-9822-4CA3E770FFD2}" type="datetimeFigureOut">
              <a:rPr lang="en-US" altLang="ja-JP" smtClean="0"/>
              <a:pPr/>
              <a:t>10/16/2019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1375"/>
            <a:ext cx="4046538" cy="2276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6" tIns="45705" rIns="91406" bIns="45705" rtlCol="0" anchor="ctr"/>
          <a:lstStyle/>
          <a:p>
            <a:endParaRPr kumimoji="1" lang="ja-JP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268" y="3243114"/>
            <a:ext cx="7898130" cy="2274392"/>
          </a:xfrm>
          <a:prstGeom prst="rect">
            <a:avLst/>
          </a:prstGeom>
        </p:spPr>
        <p:txBody>
          <a:bodyPr vert="horz" lIns="91406" tIns="45705" rIns="91406" bIns="45705" rtlCol="0"/>
          <a:lstStyle/>
          <a:p>
            <a:pPr lvl="0"/>
            <a:r>
              <a:rPr kumimoji="1" lang="ja-JP" dirty="0"/>
              <a:t>マスター テキストのスタイルを編集するには、ここをクリック</a:t>
            </a:r>
          </a:p>
          <a:p>
            <a:pPr lvl="1"/>
            <a:r>
              <a:rPr kumimoji="1" lang="ja-JP" dirty="0"/>
              <a:t>第 2 レベル</a:t>
            </a:r>
          </a:p>
          <a:p>
            <a:pPr lvl="2"/>
            <a:r>
              <a:rPr kumimoji="1" lang="ja-JP" dirty="0"/>
              <a:t>第 3 レベル</a:t>
            </a:r>
          </a:p>
          <a:p>
            <a:pPr lvl="3"/>
            <a:r>
              <a:rPr kumimoji="1" lang="ja-JP" dirty="0"/>
              <a:t>第 4 レベル</a:t>
            </a:r>
          </a:p>
          <a:p>
            <a:pPr lvl="4"/>
            <a:r>
              <a:rPr kumimoji="1" lang="ja-JP" dirty="0"/>
              <a:t>第 5 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6400828"/>
            <a:ext cx="4278153" cy="338119"/>
          </a:xfrm>
          <a:prstGeom prst="rect">
            <a:avLst/>
          </a:prstGeom>
        </p:spPr>
        <p:txBody>
          <a:bodyPr vert="horz" lIns="91406" tIns="45705" rIns="91406" bIns="45705" rtlCol="0" anchor="b"/>
          <a:lstStyle>
            <a:lvl1pPr algn="l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92230" y="6400828"/>
            <a:ext cx="4278153" cy="338119"/>
          </a:xfrm>
          <a:prstGeom prst="rect">
            <a:avLst/>
          </a:prstGeom>
        </p:spPr>
        <p:txBody>
          <a:bodyPr vert="horz" lIns="91406" tIns="45705" rIns="91406" bIns="45705" rtlCol="0" anchor="b"/>
          <a:lstStyle>
            <a:lvl1pPr algn="r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fld id="{68322CDD-9D6C-4F63-9EC2-648226624108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8500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50346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22896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87798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17132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68918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22CDD-9D6C-4F63-9EC2-648226624108}" type="slidenum">
              <a:rPr lang="en-US" altLang="ja-JP" smtClean="0"/>
              <a:pPr/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1918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6800" y="2606040"/>
            <a:ext cx="10058400" cy="2743200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540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66800" y="5360437"/>
            <a:ext cx="10058400" cy="365760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kumimoji="1" lang="ja-JP" sz="1800" b="1" cap="all" baseline="0">
                <a:solidFill>
                  <a:schemeClr val="accent1"/>
                </a:solidFill>
                <a:effectLst/>
              </a:defRPr>
            </a:lvl1pPr>
            <a:lvl2pPr marL="457200" indent="0" algn="ctr" latinLnBrk="0">
              <a:buNone/>
              <a:defRPr kumimoji="1" lang="ja-JP" sz="2000"/>
            </a:lvl2pPr>
            <a:lvl3pPr marL="914400" indent="0" algn="ctr" latinLnBrk="0">
              <a:buNone/>
              <a:defRPr kumimoji="1" lang="ja-JP" sz="1800"/>
            </a:lvl3pPr>
            <a:lvl4pPr marL="1371600" indent="0" algn="ctr" latinLnBrk="0">
              <a:buNone/>
              <a:defRPr kumimoji="1" lang="ja-JP" sz="1600"/>
            </a:lvl4pPr>
            <a:lvl5pPr marL="1828800" indent="0" algn="ctr" latinLnBrk="0">
              <a:buNone/>
              <a:defRPr kumimoji="1" lang="ja-JP" sz="1600"/>
            </a:lvl5pPr>
            <a:lvl6pPr marL="2286000" indent="0" algn="ctr" latinLnBrk="0">
              <a:buNone/>
              <a:defRPr kumimoji="1" lang="ja-JP" sz="1600"/>
            </a:lvl6pPr>
            <a:lvl7pPr marL="2743200" indent="0" algn="ctr" latinLnBrk="0">
              <a:buNone/>
              <a:defRPr kumimoji="1" lang="ja-JP" sz="1600"/>
            </a:lvl7pPr>
            <a:lvl8pPr marL="3200400" indent="0" algn="ctr" latinLnBrk="0">
              <a:buNone/>
              <a:defRPr kumimoji="1" lang="ja-JP" sz="1600"/>
            </a:lvl8pPr>
            <a:lvl9pPr marL="3657600" indent="0" algn="ctr" latinLnBrk="0">
              <a:buNone/>
              <a:defRPr kumimoji="1" lang="ja-JP" sz="1600"/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dirty="0"/>
          </a:p>
        </p:txBody>
      </p:sp>
      <p:sp>
        <p:nvSpPr>
          <p:cNvPr id="8" name="長方形 7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9" name="長方形 8"/>
          <p:cNvSpPr/>
          <p:nvPr userDrawn="1"/>
        </p:nvSpPr>
        <p:spPr>
          <a:xfrm>
            <a:off x="0" y="5888736"/>
            <a:ext cx="12192000" cy="10972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石川県</a:t>
            </a:r>
            <a:endParaRPr kumimoji="1" 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25000" y="382230"/>
            <a:ext cx="1371600" cy="556136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95400" y="382230"/>
            <a:ext cx="7863840" cy="556137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石川県</a:t>
            </a:r>
            <a:endParaRPr kumimoji="1" 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8924" y="381000"/>
            <a:ext cx="9278112" cy="900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5400" y="1566144"/>
            <a:ext cx="9601200" cy="4500000"/>
          </a:xfrm>
        </p:spPr>
        <p:txBody>
          <a:bodyPr>
            <a:normAutofit/>
          </a:bodyPr>
          <a:lstStyle>
            <a:lvl1pPr marL="324000" indent="-324000">
              <a:buFont typeface="Wingdings" panose="05000000000000000000" pitchFamily="2" charset="2"/>
              <a:buChar char="l"/>
              <a:defRPr sz="2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>
              <a:defRPr sz="2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>
              <a:defRPr sz="2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>
              <a:defRPr sz="2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 sz="28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5DB26808-A6B5-4078-9453-66C37A05CC52}" type="slidenum">
              <a:rPr lang="en-US" altLang="ja-JP" smtClean="0"/>
              <a:pPr/>
              <a:t>‹#›</a:t>
            </a:fld>
            <a:endParaRPr lang="en-US" dirty="0"/>
          </a:p>
        </p:txBody>
      </p:sp>
      <p:cxnSp>
        <p:nvCxnSpPr>
          <p:cNvPr id="8" name="直線コネクタ 7"/>
          <p:cNvCxnSpPr/>
          <p:nvPr userDrawn="1"/>
        </p:nvCxnSpPr>
        <p:spPr>
          <a:xfrm flipV="1">
            <a:off x="510324" y="1293771"/>
            <a:ext cx="9540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743406" y="593379"/>
            <a:ext cx="0" cy="79200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12" y="6396212"/>
            <a:ext cx="1264730" cy="40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6800" y="1565829"/>
            <a:ext cx="5943600" cy="4114800"/>
          </a:xfrm>
        </p:spPr>
        <p:txBody>
          <a:bodyPr anchor="b">
            <a:normAutofit/>
          </a:bodyPr>
          <a:lstStyle>
            <a:lvl1pPr latinLnBrk="0">
              <a:lnSpc>
                <a:spcPct val="80000"/>
              </a:lnSpc>
              <a:defRPr kumimoji="1" lang="ja-JP" sz="4400"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6801" y="5682343"/>
            <a:ext cx="5943600" cy="410547"/>
          </a:xfrm>
        </p:spPr>
        <p:txBody>
          <a:bodyPr>
            <a:no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1800" b="1" cap="all" baseline="0"/>
            </a:lvl1pPr>
            <a:lvl2pPr marL="457200" indent="0" latinLnBrk="0">
              <a:buNone/>
              <a:defRPr kumimoji="1" lang="ja-JP" sz="2000"/>
            </a:lvl2pPr>
            <a:lvl3pPr marL="914400" indent="0" latinLnBrk="0">
              <a:buNone/>
              <a:defRPr kumimoji="1" lang="ja-JP" sz="1800"/>
            </a:lvl3pPr>
            <a:lvl4pPr marL="1371600" indent="0" latinLnBrk="0">
              <a:buNone/>
              <a:defRPr kumimoji="1" lang="ja-JP" sz="1600"/>
            </a:lvl4pPr>
            <a:lvl5pPr marL="1828800" indent="0" latinLnBrk="0">
              <a:buNone/>
              <a:defRPr kumimoji="1" lang="ja-JP" sz="1600"/>
            </a:lvl5pPr>
            <a:lvl6pPr marL="2286000" indent="0" latinLnBrk="0">
              <a:buNone/>
              <a:defRPr kumimoji="1" lang="ja-JP" sz="1600"/>
            </a:lvl6pPr>
            <a:lvl7pPr marL="2743200" indent="0" latinLnBrk="0">
              <a:buNone/>
              <a:defRPr kumimoji="1" lang="ja-JP" sz="1600"/>
            </a:lvl7pPr>
            <a:lvl8pPr marL="3200400" indent="0" latinLnBrk="0">
              <a:buNone/>
              <a:defRPr kumimoji="1" lang="ja-JP" sz="1600"/>
            </a:lvl8pPr>
            <a:lvl9pPr marL="3657600" indent="0" latinLnBrk="0">
              <a:buNone/>
              <a:defRPr kumimoji="1" lang="ja-JP"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9" name="長方形 8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11" name="長方形 10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95400" y="1825625"/>
            <a:ext cx="4724400" cy="4117975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800"/>
            </a:lvl6pPr>
            <a:lvl7pPr latinLnBrk="0">
              <a:defRPr kumimoji="1" lang="ja-JP" sz="1800"/>
            </a:lvl7pPr>
            <a:lvl8pPr latinLnBrk="0">
              <a:defRPr kumimoji="1" lang="ja-JP" sz="1800"/>
            </a:lvl8pPr>
            <a:lvl9pPr latinLnBrk="0">
              <a:defRPr kumimoji="1" lang="ja-JP"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4724400" cy="4117975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800"/>
            </a:lvl6pPr>
            <a:lvl7pPr latinLnBrk="0">
              <a:defRPr kumimoji="1" lang="ja-JP" sz="1800"/>
            </a:lvl7pPr>
            <a:lvl8pPr latinLnBrk="0">
              <a:defRPr kumimoji="1" lang="ja-JP" sz="1800"/>
            </a:lvl8pPr>
            <a:lvl9pPr latinLnBrk="0">
              <a:defRPr kumimoji="1" lang="ja-JP"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石川県</a:t>
            </a:r>
            <a:endParaRPr kumimoji="1" 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4727448" cy="64135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000" b="1" cap="all" baseline="0"/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95400" y="2470151"/>
            <a:ext cx="4727448" cy="347345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600"/>
            </a:lvl6pPr>
            <a:lvl7pPr latinLnBrk="0">
              <a:defRPr kumimoji="1" lang="ja-JP" sz="1600"/>
            </a:lvl7pPr>
            <a:lvl8pPr latinLnBrk="0">
              <a:defRPr kumimoji="1" lang="ja-JP" sz="1600"/>
            </a:lvl8pPr>
            <a:lvl9pPr latinLnBrk="0">
              <a:defRPr kumimoji="1" lang="ja-JP"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67628" y="1828800"/>
            <a:ext cx="4727448" cy="641350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000" b="1" cap="all" baseline="0"/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69152" y="2470151"/>
            <a:ext cx="4727448" cy="347345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600"/>
            </a:lvl6pPr>
            <a:lvl7pPr latinLnBrk="0">
              <a:defRPr kumimoji="1" lang="ja-JP" sz="1600"/>
            </a:lvl7pPr>
            <a:lvl8pPr latinLnBrk="0">
              <a:defRPr kumimoji="1" lang="ja-JP" sz="1600"/>
            </a:lvl8pPr>
            <a:lvl9pPr latinLnBrk="0">
              <a:defRPr kumimoji="1" lang="ja-JP"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石川県</a:t>
            </a:r>
            <a:endParaRPr kumimoji="1" 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石川県</a:t>
            </a:r>
            <a:endParaRPr kumimoji="1" 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10" name="長方形 9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11" name="長方形 10"/>
          <p:cNvSpPr/>
          <p:nvPr userDrawn="1"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29601" y="2514600"/>
            <a:ext cx="3474720" cy="1600200"/>
          </a:xfrm>
        </p:spPr>
        <p:txBody>
          <a:bodyPr anchor="b">
            <a:normAutofit/>
          </a:bodyPr>
          <a:lstStyle>
            <a:lvl1pPr latinLnBrk="0">
              <a:defRPr kumimoji="1" lang="ja-JP"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90302" y="685800"/>
            <a:ext cx="6126480" cy="548640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2000"/>
            </a:lvl6pPr>
            <a:lvl7pPr latinLnBrk="0">
              <a:defRPr kumimoji="1" lang="ja-JP" sz="2000"/>
            </a:lvl7pPr>
            <a:lvl8pPr latinLnBrk="0">
              <a:defRPr kumimoji="1" lang="ja-JP" sz="2000"/>
            </a:lvl8pPr>
            <a:lvl9pPr latinLnBrk="0">
              <a:defRPr kumimoji="1" lang="ja-JP"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>
            <a:normAutofit/>
          </a:bodyPr>
          <a:lstStyle>
            <a:lvl1pPr marL="0" indent="0" latinLnBrk="0">
              <a:spcBef>
                <a:spcPts val="800"/>
              </a:spcBef>
              <a:buNone/>
              <a:defRPr kumimoji="1" lang="ja-JP" sz="1600"/>
            </a:lvl1pPr>
            <a:lvl2pPr marL="457200" indent="0" latinLnBrk="0">
              <a:buNone/>
              <a:defRPr kumimoji="1" lang="ja-JP" sz="1400"/>
            </a:lvl2pPr>
            <a:lvl3pPr marL="914400" indent="0" latinLnBrk="0">
              <a:buNone/>
              <a:defRPr kumimoji="1" lang="ja-JP" sz="1200"/>
            </a:lvl3pPr>
            <a:lvl4pPr marL="1371600" indent="0" latinLnBrk="0">
              <a:buNone/>
              <a:defRPr kumimoji="1" lang="ja-JP" sz="1000"/>
            </a:lvl4pPr>
            <a:lvl5pPr marL="1828800" indent="0" latinLnBrk="0">
              <a:buNone/>
              <a:defRPr kumimoji="1" lang="ja-JP" sz="1000"/>
            </a:lvl5pPr>
            <a:lvl6pPr marL="2286000" indent="0" latinLnBrk="0">
              <a:buNone/>
              <a:defRPr kumimoji="1" lang="ja-JP" sz="1000"/>
            </a:lvl6pPr>
            <a:lvl7pPr marL="2743200" indent="0" latinLnBrk="0">
              <a:buNone/>
              <a:defRPr kumimoji="1" lang="ja-JP" sz="1000"/>
            </a:lvl7pPr>
            <a:lvl8pPr marL="3200400" indent="0" latinLnBrk="0">
              <a:buNone/>
              <a:defRPr kumimoji="1" lang="ja-JP" sz="1000"/>
            </a:lvl8pPr>
            <a:lvl9pPr marL="3657600" indent="0" latinLnBrk="0">
              <a:buNone/>
              <a:defRPr kumimoji="1" lang="ja-JP"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石川県</a:t>
            </a:r>
            <a:endParaRPr kumimoji="1" 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hidden">
          <a:xfrm>
            <a:off x="7753739" y="283"/>
            <a:ext cx="4435717" cy="6856286"/>
          </a:xfrm>
          <a:prstGeom prst="rect">
            <a:avLst/>
          </a:prstGeom>
        </p:spPr>
      </p:pic>
      <p:sp>
        <p:nvSpPr>
          <p:cNvPr id="9" name="長方形 8"/>
          <p:cNvSpPr/>
          <p:nvPr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outerShdw blurRad="25400" dist="254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10" name="長方形 9"/>
          <p:cNvSpPr/>
          <p:nvPr/>
        </p:nvSpPr>
        <p:spPr>
          <a:xfrm>
            <a:off x="7707084" y="0"/>
            <a:ext cx="54864" cy="6858000"/>
          </a:xfrm>
          <a:prstGeom prst="rect">
            <a:avLst/>
          </a:prstGeom>
          <a:ln>
            <a:noFill/>
          </a:ln>
          <a:effectLst>
            <a:innerShdw blurRad="25400" dist="127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29600" y="2514600"/>
            <a:ext cx="3474720" cy="1600200"/>
          </a:xfrm>
        </p:spPr>
        <p:txBody>
          <a:bodyPr anchor="b">
            <a:normAutofit/>
          </a:bodyPr>
          <a:lstStyle>
            <a:lvl1pPr latinLnBrk="0">
              <a:defRPr kumimoji="1" lang="ja-JP"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0" y="1325880"/>
            <a:ext cx="6858000" cy="4206240"/>
          </a:xfrm>
          <a:solidFill>
            <a:schemeClr val="bg2"/>
          </a:solidFill>
          <a:effectLst>
            <a:outerShdw blurRad="63500" sx="101000" sy="101000" algn="ctr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000"/>
            </a:lvl1pPr>
            <a:lvl2pPr marL="457200" indent="0" latinLnBrk="0">
              <a:buNone/>
              <a:defRPr kumimoji="1" lang="ja-JP" sz="2800"/>
            </a:lvl2pPr>
            <a:lvl3pPr marL="914400" indent="0" latinLnBrk="0">
              <a:buNone/>
              <a:defRPr kumimoji="1" lang="ja-JP" sz="2400"/>
            </a:lvl3pPr>
            <a:lvl4pPr marL="1371600" indent="0" latinLnBrk="0">
              <a:buNone/>
              <a:defRPr kumimoji="1" lang="ja-JP" sz="2000"/>
            </a:lvl4pPr>
            <a:lvl5pPr marL="1828800" indent="0" latinLnBrk="0">
              <a:buNone/>
              <a:defRPr kumimoji="1" lang="ja-JP" sz="2000"/>
            </a:lvl5pPr>
            <a:lvl6pPr marL="2286000" indent="0" latinLnBrk="0">
              <a:buNone/>
              <a:defRPr kumimoji="1" lang="ja-JP" sz="2000"/>
            </a:lvl6pPr>
            <a:lvl7pPr marL="2743200" indent="0" latinLnBrk="0">
              <a:buNone/>
              <a:defRPr kumimoji="1" lang="ja-JP" sz="2000"/>
            </a:lvl7pPr>
            <a:lvl8pPr marL="3200400" indent="0" latinLnBrk="0">
              <a:buNone/>
              <a:defRPr kumimoji="1" lang="ja-JP" sz="2000"/>
            </a:lvl8pPr>
            <a:lvl9pPr marL="3657600" indent="0" latinLnBrk="0">
              <a:buNone/>
              <a:defRPr kumimoji="1" lang="ja-JP" sz="2000"/>
            </a:lvl9pPr>
          </a:lstStyle>
          <a:p>
            <a:r>
              <a:rPr kumimoji="1" lang="ja-JP" altLang="en-US" smtClean="0"/>
              <a:t>図を追加</a:t>
            </a:r>
            <a:endParaRPr kumimoji="1" 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229600" y="4343400"/>
            <a:ext cx="3474720" cy="1188720"/>
          </a:xfrm>
        </p:spPr>
        <p:txBody>
          <a:bodyPr>
            <a:normAutofit/>
          </a:bodyPr>
          <a:lstStyle>
            <a:lvl1pPr marL="0" indent="0" latinLnBrk="0">
              <a:spcBef>
                <a:spcPts val="800"/>
              </a:spcBef>
              <a:buNone/>
              <a:defRPr kumimoji="1" lang="ja-JP" sz="1600"/>
            </a:lvl1pPr>
            <a:lvl2pPr marL="457200" indent="0" latinLnBrk="0">
              <a:buNone/>
              <a:defRPr kumimoji="1" lang="ja-JP" sz="1400"/>
            </a:lvl2pPr>
            <a:lvl3pPr marL="914400" indent="0" latinLnBrk="0">
              <a:buNone/>
              <a:defRPr kumimoji="1" lang="ja-JP" sz="1200"/>
            </a:lvl3pPr>
            <a:lvl4pPr marL="1371600" indent="0" latinLnBrk="0">
              <a:buNone/>
              <a:defRPr kumimoji="1" lang="ja-JP" sz="1000"/>
            </a:lvl4pPr>
            <a:lvl5pPr marL="1828800" indent="0" latinLnBrk="0">
              <a:buNone/>
              <a:defRPr kumimoji="1" lang="ja-JP" sz="1000"/>
            </a:lvl5pPr>
            <a:lvl6pPr marL="2286000" indent="0" latinLnBrk="0">
              <a:buNone/>
              <a:defRPr kumimoji="1" lang="ja-JP" sz="1000"/>
            </a:lvl6pPr>
            <a:lvl7pPr marL="2743200" indent="0" latinLnBrk="0">
              <a:buNone/>
              <a:defRPr kumimoji="1" lang="ja-JP" sz="1000"/>
            </a:lvl7pPr>
            <a:lvl8pPr marL="3200400" indent="0" latinLnBrk="0">
              <a:buNone/>
              <a:defRPr kumimoji="1" lang="ja-JP" sz="1000"/>
            </a:lvl8pPr>
            <a:lvl9pPr marL="3657600" indent="0" latinLnBrk="0">
              <a:buNone/>
              <a:defRPr kumimoji="1" lang="ja-JP"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石川県</a:t>
            </a:r>
            <a:endParaRPr kumimoji="1" 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長方形 8"/>
          <p:cNvSpPr/>
          <p:nvPr userDrawn="1"/>
        </p:nvSpPr>
        <p:spPr>
          <a:xfrm>
            <a:off x="0" y="6257036"/>
            <a:ext cx="12192000" cy="54864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ja-JP" dirty="0"/>
              <a:t>マスター タイトルのスタイルを編集するには、ここをクリック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dirty="0"/>
              <a:t>マスター テキストのスタイルを編集するには、ここをクリック</a:t>
            </a:r>
          </a:p>
          <a:p>
            <a:pPr lvl="1"/>
            <a:r>
              <a:rPr kumimoji="1" lang="ja-JP" dirty="0"/>
              <a:t>第 2 レベル</a:t>
            </a:r>
          </a:p>
          <a:p>
            <a:pPr lvl="2"/>
            <a:r>
              <a:rPr kumimoji="1" lang="ja-JP" dirty="0"/>
              <a:t>第 3 レベル</a:t>
            </a:r>
          </a:p>
          <a:p>
            <a:pPr lvl="3"/>
            <a:r>
              <a:rPr kumimoji="1" lang="ja-JP" dirty="0"/>
              <a:t>第 4 レベル</a:t>
            </a:r>
          </a:p>
          <a:p>
            <a:pPr lvl="4"/>
            <a:r>
              <a:rPr kumimoji="1" lang="ja-JP" dirty="0"/>
              <a:t>第 5 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556170" y="6419462"/>
            <a:ext cx="1351383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/>
                </a:solidFill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295400" y="6419462"/>
            <a:ext cx="5181600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kumimoji="1" lang="ja-JP" sz="16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smtClean="0"/>
              <a:t>石川県</a:t>
            </a:r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198358" y="6419462"/>
            <a:ext cx="698241" cy="238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/>
                </a:solidFill>
                <a:ea typeface="Meiryo UI" panose="020B0604030504040204" pitchFamily="50" charset="-128"/>
              </a:defRPr>
            </a:lvl1pPr>
          </a:lstStyle>
          <a:p>
            <a:fld id="{E31375A4-56A4-47D6-9801-1991572033F7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ja-JP" sz="2800" b="1" kern="1200" cap="all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+mj-lt"/>
          <a:ea typeface="Meiryo UI" panose="020B0604030504040204" pitchFamily="50" charset="-128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kumimoji="1" lang="ja-JP" sz="2000" kern="1200">
          <a:solidFill>
            <a:schemeClr val="tx1"/>
          </a:solidFill>
          <a:latin typeface="+mn-lt"/>
          <a:ea typeface="Meiryo UI" panose="020B0604030504040204" pitchFamily="50" charset="-128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kumimoji="1" lang="ja-JP" sz="1800" kern="1200">
          <a:solidFill>
            <a:schemeClr val="tx1"/>
          </a:solidFill>
          <a:latin typeface="+mn-lt"/>
          <a:ea typeface="Meiryo UI" panose="020B0604030504040204" pitchFamily="50" charset="-128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600" kern="1200">
          <a:solidFill>
            <a:schemeClr val="tx1"/>
          </a:solidFill>
          <a:latin typeface="+mn-lt"/>
          <a:ea typeface="Meiryo UI" panose="020B0604030504040204" pitchFamily="50" charset="-128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Meiryo UI" panose="020B0604030504040204" pitchFamily="50" charset="-128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Meiryo UI" panose="020B0604030504040204" pitchFamily="50" charset="-128"/>
          <a:cs typeface="+mn-cs"/>
        </a:defRPr>
      </a:lvl5pPr>
      <a:lvl6pPr marL="18288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51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1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tx2"/>
                </a:solidFill>
              </a:rPr>
              <a:t>石川県のオープンデータ推進に</a:t>
            </a:r>
            <a:r>
              <a:rPr lang="ja-JP" altLang="en-US" sz="4000" dirty="0" smtClean="0">
                <a:solidFill>
                  <a:schemeClr val="tx2"/>
                </a:solidFill>
              </a:rPr>
              <a:t>ついて</a:t>
            </a:r>
            <a:r>
              <a:rPr lang="en-US" altLang="ja-JP" sz="4000" dirty="0" smtClean="0">
                <a:solidFill>
                  <a:schemeClr val="tx2"/>
                </a:solidFill>
              </a:rPr>
              <a:t/>
            </a:r>
            <a:br>
              <a:rPr lang="en-US" altLang="ja-JP" sz="4000" dirty="0" smtClean="0">
                <a:solidFill>
                  <a:schemeClr val="tx2"/>
                </a:solidFill>
              </a:rPr>
            </a:br>
            <a:r>
              <a:rPr lang="en-US" altLang="ja-JP" sz="4000" dirty="0" smtClean="0">
                <a:solidFill>
                  <a:schemeClr val="tx2"/>
                </a:solidFill>
              </a:rPr>
              <a:t/>
            </a:r>
            <a:br>
              <a:rPr lang="en-US" altLang="ja-JP" sz="4000" dirty="0" smtClean="0">
                <a:solidFill>
                  <a:schemeClr val="tx2"/>
                </a:solidFill>
              </a:rPr>
            </a:br>
            <a:r>
              <a:rPr lang="ja-JP" altLang="en-US" sz="2000" dirty="0" smtClean="0">
                <a:solidFill>
                  <a:schemeClr val="tx2"/>
                </a:solidFill>
              </a:rPr>
              <a:t>令和元年１０月１</a:t>
            </a:r>
            <a:r>
              <a:rPr lang="ja-JP" altLang="en-US" sz="2000" dirty="0">
                <a:solidFill>
                  <a:schemeClr val="tx2"/>
                </a:solidFill>
              </a:rPr>
              <a:t>５</a:t>
            </a:r>
            <a:r>
              <a:rPr lang="ja-JP" altLang="en-US" sz="2000" dirty="0" smtClean="0">
                <a:solidFill>
                  <a:schemeClr val="tx2"/>
                </a:solidFill>
              </a:rPr>
              <a:t>日</a:t>
            </a:r>
            <a:endParaRPr kumimoji="1" lang="ja-JP" sz="2000" dirty="0">
              <a:solidFill>
                <a:schemeClr val="tx2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1800" dirty="0" smtClean="0"/>
              <a:t>石川県総務部行政経営課情報システム室</a:t>
            </a:r>
            <a:endParaRPr kumimoji="1" lang="ja-JP" sz="1800" dirty="0"/>
          </a:p>
        </p:txBody>
      </p:sp>
    </p:spTree>
    <p:extLst>
      <p:ext uri="{BB962C8B-B14F-4D97-AF65-F5344CB8AC3E}">
        <p14:creationId xmlns:p14="http://schemas.microsoft.com/office/powerpoint/2010/main" val="35322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補足（これから取組をはじめる市町の皆様へ）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pPr/>
              <a:t>9</a:t>
            </a:fld>
            <a:endParaRPr lang="en-US" dirty="0"/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99719" y="1342355"/>
            <a:ext cx="11004021" cy="961574"/>
          </a:xfrm>
        </p:spPr>
        <p:txBody>
          <a:bodyPr anchor="t" anchorCtr="0">
            <a:noAutofit/>
          </a:bodyPr>
          <a:lstStyle/>
          <a:p>
            <a:r>
              <a:rPr lang="ja-JP" altLang="en-US" b="1" dirty="0">
                <a:solidFill>
                  <a:schemeClr val="tx2"/>
                </a:solidFill>
              </a:rPr>
              <a:t>オープンデータ取組自治体の定義</a:t>
            </a:r>
            <a:r>
              <a:rPr lang="ja-JP" altLang="en-US" sz="1800" b="1" dirty="0">
                <a:solidFill>
                  <a:schemeClr val="tx2"/>
                </a:solidFill>
              </a:rPr>
              <a:t>（内閣官房</a:t>
            </a:r>
            <a:r>
              <a:rPr lang="en-US" altLang="ja-JP" sz="1800" b="1" dirty="0">
                <a:solidFill>
                  <a:schemeClr val="tx2"/>
                </a:solidFill>
              </a:rPr>
              <a:t>IT</a:t>
            </a:r>
            <a:r>
              <a:rPr lang="ja-JP" altLang="en-US" sz="1800" b="1" dirty="0">
                <a:solidFill>
                  <a:schemeClr val="tx2"/>
                </a:solidFill>
              </a:rPr>
              <a:t>総合戦略室）</a:t>
            </a:r>
            <a:endParaRPr lang="ja-JP" alt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</a:t>
            </a:r>
            <a:endParaRPr lang="en-US" altLang="ja-JP" sz="14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0" indent="0">
              <a:buNone/>
            </a:pPr>
            <a:endParaRPr lang="en-US" altLang="ja-JP" sz="18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639050" y="2215969"/>
            <a:ext cx="9961279" cy="777168"/>
          </a:xfrm>
          <a:prstGeom prst="rect">
            <a:avLst/>
          </a:prstGeom>
          <a:noFill/>
          <a:ln w="158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ja-JP" altLang="en-US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（１</a:t>
            </a:r>
            <a:r>
              <a:rPr lang="ja-JP" altLang="en-US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）自らのホームページにおいて、オープンデータとしての利用規約を適用し、データを公開</a:t>
            </a:r>
          </a:p>
          <a:p>
            <a:r>
              <a:rPr lang="ja-JP" altLang="en-US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（２）自らのホームページにおいて、 オープンデータの説明を掲載し、データの公開先を</a:t>
            </a:r>
            <a:r>
              <a:rPr lang="ja-JP" altLang="en-US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提示</a:t>
            </a:r>
            <a:endParaRPr lang="ja-JP" altLang="en-US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1316322" y="3547525"/>
            <a:ext cx="10149537" cy="70173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</a:t>
            </a:r>
            <a:r>
              <a:rPr lang="ja-JP" altLang="en-US" sz="2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の公開とその利活用を促進することを目的とし、政府として公開を推奨するデータと、公開するデータの作成にあたり準拠すべきルールやフォーマット等を取りまとめた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もの</a:t>
            </a:r>
            <a:endParaRPr lang="en-US" altLang="ja-JP" sz="20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コンテンツ プレースホルダー 2"/>
          <p:cNvSpPr txBox="1">
            <a:spLocks/>
          </p:cNvSpPr>
          <p:nvPr/>
        </p:nvSpPr>
        <p:spPr>
          <a:xfrm>
            <a:off x="1191068" y="1763175"/>
            <a:ext cx="10812673" cy="630398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2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以下の（１）または（２）のどちらかを満たすことが条件</a:t>
            </a:r>
            <a:endParaRPr lang="en-US" altLang="ja-JP" sz="2200" b="1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22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>
          <a:xfrm>
            <a:off x="988113" y="3149983"/>
            <a:ext cx="8514476" cy="40790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18288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77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51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b="1" dirty="0" smtClean="0">
                <a:solidFill>
                  <a:schemeClr val="tx2"/>
                </a:solidFill>
              </a:rPr>
              <a:t>推奨データセット</a:t>
            </a:r>
            <a:r>
              <a:rPr lang="ja-JP" altLang="en-US" sz="16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ja-JP" altLang="en-US" sz="18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7" name="コンテンツ プレースホルダー 2"/>
          <p:cNvSpPr txBox="1">
            <a:spLocks/>
          </p:cNvSpPr>
          <p:nvPr/>
        </p:nvSpPr>
        <p:spPr>
          <a:xfrm>
            <a:off x="1639050" y="4322741"/>
            <a:ext cx="9961279" cy="1584991"/>
          </a:xfrm>
          <a:prstGeom prst="rect">
            <a:avLst/>
          </a:prstGeom>
          <a:ln w="15875">
            <a:solidFill>
              <a:schemeClr val="tx1"/>
            </a:solidFill>
            <a:prstDash val="sysDash"/>
            <a:miter lim="800000"/>
          </a:ln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基礎編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01.AED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設置箇所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02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介護サービス事業所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医療機関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    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文化財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endParaRPr lang="en-US" altLang="ja-JP" sz="16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     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05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観光施設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  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06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イベント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       　　　　　　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07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公衆無線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LAN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アクセスポイント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endParaRPr lang="en-US" altLang="ja-JP" sz="16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08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公衆トイレ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　　　　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09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消防水利施設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10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指定緊急避難場所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endParaRPr lang="en-US" altLang="ja-JP" sz="16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11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地域・年齢別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人口      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公共施設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	13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子育て施設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14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一覧</a:t>
            </a:r>
            <a:endParaRPr lang="en-US" altLang="ja-JP" sz="16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応用編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r>
              <a:rPr lang="en-US" altLang="ja-JP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01.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食品等営業許可・届出一覧  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02.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ボーリング柱状図等  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03.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都市計画基礎調査情報　</a:t>
            </a: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04.</a:t>
            </a:r>
            <a:r>
              <a:rPr lang="ja-JP" altLang="en-US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調達情報</a:t>
            </a:r>
            <a:endParaRPr lang="en-US" altLang="ja-JP" sz="16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sz="16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		05.</a:t>
            </a:r>
            <a:r>
              <a:rPr lang="ja-JP" altLang="en-US" sz="16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標準的なバス情報フォーマット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39050" y="5981215"/>
            <a:ext cx="1017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出典：政府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 オープンデータ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取組済自治体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資料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推奨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データセット</a:t>
            </a:r>
            <a:r>
              <a:rPr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u="sng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https://cio.go.jp/policy-opendata</a:t>
            </a:r>
            <a:r>
              <a:rPr lang="ja-JP" altLang="en-US" sz="1400" u="sng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400" u="sng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440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480617" y="2479431"/>
            <a:ext cx="11373612" cy="2373921"/>
          </a:xfrm>
          <a:prstGeom prst="roundRect">
            <a:avLst/>
          </a:prstGeom>
          <a:noFill/>
          <a:ln w="50800">
            <a:solidFill>
              <a:srgbClr val="25C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 i="1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ご静聴ありがとうございました</a:t>
            </a:r>
            <a:r>
              <a:rPr lang="ja-JP" altLang="en-US" sz="4000" b="1" i="1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！</a:t>
            </a:r>
            <a:endParaRPr lang="en-US" altLang="ja-JP" sz="4000" b="1" i="1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4000" b="1" i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274" y="3666391"/>
            <a:ext cx="4384896" cy="103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3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latin typeface="Meiryo UI" panose="020B0604030504040204" pitchFamily="50" charset="-128"/>
                <a:cs typeface="Meiryo UI" panose="020B0604030504040204" pitchFamily="50" charset="-128"/>
              </a:rPr>
              <a:t>オープンデータ推進の必要性</a:t>
            </a:r>
            <a:endParaRPr kumimoji="1" lang="ja-JP" dirty="0">
              <a:latin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t>1</a:t>
            </a:fld>
            <a:endParaRPr kumimoji="1" lang="ja-JP" dirty="0"/>
          </a:p>
        </p:txBody>
      </p:sp>
      <p:sp>
        <p:nvSpPr>
          <p:cNvPr id="24" name="正方形/長方形 23"/>
          <p:cNvSpPr/>
          <p:nvPr/>
        </p:nvSpPr>
        <p:spPr>
          <a:xfrm>
            <a:off x="1343025" y="4848225"/>
            <a:ext cx="275463" cy="290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コンテンツ プレースホルダー 3"/>
          <p:cNvSpPr txBox="1">
            <a:spLocks/>
          </p:cNvSpPr>
          <p:nvPr/>
        </p:nvSpPr>
        <p:spPr bwMode="auto">
          <a:xfrm>
            <a:off x="1343025" y="3262454"/>
            <a:ext cx="8793485" cy="758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252000" indent="-2520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Font typeface="メイリオ" panose="020B0604030504040204" pitchFamily="50" charset="-128"/>
              <a:buChar char="※"/>
            </a:pP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電子</a:t>
            </a:r>
            <a:r>
              <a:rPr kumimoji="0" lang="ja-JP" altLang="en-US" sz="1400" kern="0" dirty="0">
                <a:solidFill>
                  <a:schemeClr val="tx2"/>
                </a:solidFill>
                <a:cs typeface="Meiryo UI" pitchFamily="50" charset="-128"/>
              </a:rPr>
              <a:t>データであって、国や地方公共団体、独立行政法人、その他の事業者によりその事務・事業の遂行に当たり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、管理</a:t>
            </a:r>
            <a:r>
              <a:rPr kumimoji="0" lang="ja-JP" altLang="en-US" sz="1400" kern="0" dirty="0">
                <a:solidFill>
                  <a:schemeClr val="tx2"/>
                </a:solidFill>
                <a:cs typeface="Meiryo UI" pitchFamily="50" charset="-128"/>
              </a:rPr>
              <a:t>・利用・提供されるものを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いう</a:t>
            </a: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(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国</a:t>
            </a:r>
            <a:r>
              <a:rPr kumimoji="0" lang="ja-JP" altLang="en-US" sz="1400" kern="0" dirty="0">
                <a:solidFill>
                  <a:schemeClr val="tx2"/>
                </a:solidFill>
                <a:cs typeface="Meiryo UI" pitchFamily="50" charset="-128"/>
              </a:rPr>
              <a:t>の安全を損ない、公の秩序を妨げ、又は公衆の安全の保護に支障を来すことに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なるおそれ</a:t>
            </a:r>
            <a:r>
              <a:rPr kumimoji="0" lang="ja-JP" altLang="en-US" sz="1400" kern="0" dirty="0">
                <a:solidFill>
                  <a:schemeClr val="tx2"/>
                </a:solidFill>
                <a:cs typeface="Meiryo UI" pitchFamily="50" charset="-128"/>
              </a:rPr>
              <a:t>があるものを除く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。</a:t>
            </a: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)</a:t>
            </a:r>
            <a:r>
              <a:rPr kumimoji="0" lang="ja-JP" altLang="en-US" sz="1400" kern="0" dirty="0" err="1" smtClean="0">
                <a:solidFill>
                  <a:schemeClr val="tx2"/>
                </a:solidFill>
                <a:cs typeface="Meiryo UI" pitchFamily="50" charset="-128"/>
              </a:rPr>
              <a:t>。</a:t>
            </a:r>
            <a:endParaRPr kumimoji="0" lang="ja-JP" altLang="en-US" sz="1400" kern="0" dirty="0">
              <a:solidFill>
                <a:schemeClr val="tx2"/>
              </a:solidFill>
              <a:cs typeface="Meiryo UI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3123" y="2817689"/>
            <a:ext cx="1771602" cy="1821042"/>
          </a:xfrm>
          <a:prstGeom prst="rect">
            <a:avLst/>
          </a:prstGeom>
        </p:spPr>
      </p:pic>
      <p:sp>
        <p:nvSpPr>
          <p:cNvPr id="10" name="コンテンツ プレースホルダー 3"/>
          <p:cNvSpPr txBox="1">
            <a:spLocks/>
          </p:cNvSpPr>
          <p:nvPr/>
        </p:nvSpPr>
        <p:spPr bwMode="auto">
          <a:xfrm>
            <a:off x="1618488" y="5686062"/>
            <a:ext cx="7910379" cy="40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※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令和元年６月１７時点：</a:t>
            </a: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   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約３３％</a:t>
            </a:r>
            <a:r>
              <a:rPr kumimoji="0" lang="ja-JP" altLang="en-US" sz="1400" b="1" u="sng" kern="0" dirty="0">
                <a:solidFill>
                  <a:schemeClr val="tx2"/>
                </a:solidFill>
                <a:cs typeface="Meiryo UI" pitchFamily="50" charset="-128"/>
              </a:rPr>
              <a:t>（</a:t>
            </a: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1,788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団体のうち、</a:t>
            </a: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595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団体が取組済）</a:t>
            </a:r>
            <a:endParaRPr kumimoji="0" lang="ja-JP" altLang="en-US" sz="1400" b="1" u="sng" kern="0" dirty="0">
              <a:solidFill>
                <a:schemeClr val="tx2"/>
              </a:solidFill>
              <a:cs typeface="Meiryo UI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9843" y="5980159"/>
            <a:ext cx="13099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出典：政府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 オープンデータ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取組済自治体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資料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地方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公共団体におけるオープンデータの取組状況</a:t>
            </a:r>
            <a:r>
              <a:rPr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u="sng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https://cio.go.jp/policy-opendata</a:t>
            </a:r>
            <a:r>
              <a:rPr lang="ja-JP" altLang="en-US" sz="1400" u="sng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400" u="sng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7732" y="1597791"/>
            <a:ext cx="9988549" cy="4284025"/>
          </a:xfrm>
        </p:spPr>
        <p:txBody>
          <a:bodyPr>
            <a:noAutofit/>
          </a:bodyPr>
          <a:lstStyle/>
          <a:p>
            <a:pPr marL="342900" indent="-342900" latinLnBrk="1">
              <a:lnSpc>
                <a:spcPts val="3120"/>
              </a:lnSpc>
            </a:pP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平成</a:t>
            </a:r>
            <a:r>
              <a:rPr kumimoji="0" lang="en-US" altLang="ja-JP" sz="2300" dirty="0">
                <a:solidFill>
                  <a:schemeClr val="tx2"/>
                </a:solidFill>
                <a:cs typeface="Meiryo UI" pitchFamily="50" charset="-128"/>
              </a:rPr>
              <a:t>28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年</a:t>
            </a:r>
            <a:r>
              <a:rPr kumimoji="0" lang="en-US" altLang="ja-JP" sz="2300" dirty="0">
                <a:solidFill>
                  <a:schemeClr val="tx2"/>
                </a:solidFill>
                <a:cs typeface="Meiryo UI" pitchFamily="50" charset="-128"/>
              </a:rPr>
              <a:t>12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月</a:t>
            </a:r>
            <a:r>
              <a:rPr kumimoji="0" lang="en-US" altLang="ja-JP" sz="2300" dirty="0">
                <a:solidFill>
                  <a:schemeClr val="tx2"/>
                </a:solidFill>
                <a:cs typeface="Meiryo UI" pitchFamily="50" charset="-128"/>
              </a:rPr>
              <a:t>14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日に公布・施行された「官民データ活用推進</a:t>
            </a:r>
            <a:r>
              <a:rPr kumimoji="0" lang="ja-JP" altLang="en-US" sz="2300" dirty="0" smtClean="0">
                <a:solidFill>
                  <a:schemeClr val="tx2"/>
                </a:solidFill>
                <a:cs typeface="Meiryo UI" pitchFamily="50" charset="-128"/>
              </a:rPr>
              <a:t>基本法（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以降</a:t>
            </a:r>
            <a:r>
              <a:rPr kumimoji="0" lang="ja-JP" altLang="en-US" sz="2300" dirty="0" smtClean="0">
                <a:solidFill>
                  <a:schemeClr val="tx2"/>
                </a:solidFill>
                <a:cs typeface="Meiryo UI" pitchFamily="50" charset="-128"/>
              </a:rPr>
              <a:t>「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官民データ法」という。）」第</a:t>
            </a:r>
            <a:r>
              <a:rPr kumimoji="0" lang="en-US" altLang="ja-JP" sz="2300" dirty="0">
                <a:solidFill>
                  <a:schemeClr val="tx2"/>
                </a:solidFill>
                <a:cs typeface="Meiryo UI" pitchFamily="50" charset="-128"/>
              </a:rPr>
              <a:t>11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条において</a:t>
            </a:r>
            <a:r>
              <a:rPr kumimoji="0" lang="ja-JP" altLang="en-US" sz="2300" dirty="0" smtClean="0">
                <a:solidFill>
                  <a:schemeClr val="tx2"/>
                </a:solidFill>
                <a:cs typeface="Meiryo UI" pitchFamily="50" charset="-128"/>
              </a:rPr>
              <a:t>、国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、地方公共団体が保有する</a:t>
            </a:r>
            <a:r>
              <a:rPr kumimoji="0" lang="ja-JP" altLang="en-US" sz="2300" b="1" dirty="0">
                <a:solidFill>
                  <a:srgbClr val="FF0000"/>
                </a:solidFill>
                <a:cs typeface="Meiryo UI" pitchFamily="50" charset="-128"/>
              </a:rPr>
              <a:t>官民</a:t>
            </a:r>
            <a:r>
              <a:rPr kumimoji="0" lang="ja-JP" altLang="en-US" sz="2300" b="1" dirty="0" smtClean="0">
                <a:solidFill>
                  <a:srgbClr val="FF0000"/>
                </a:solidFill>
                <a:cs typeface="Meiryo UI" pitchFamily="50" charset="-128"/>
              </a:rPr>
              <a:t>データ</a:t>
            </a:r>
            <a:r>
              <a:rPr kumimoji="0" lang="en-US" altLang="ja-JP" sz="2300" b="1" dirty="0" smtClean="0">
                <a:solidFill>
                  <a:srgbClr val="FF0000"/>
                </a:solidFill>
                <a:cs typeface="Meiryo UI" pitchFamily="50" charset="-128"/>
              </a:rPr>
              <a:t>(※)</a:t>
            </a:r>
            <a:r>
              <a:rPr kumimoji="0" lang="ja-JP" altLang="en-US" sz="2300" b="1" dirty="0" smtClean="0">
                <a:solidFill>
                  <a:srgbClr val="FF0000"/>
                </a:solidFill>
                <a:cs typeface="Meiryo UI" pitchFamily="50" charset="-128"/>
              </a:rPr>
              <a:t>について国民がインターネット等を通じて容易</a:t>
            </a:r>
            <a:r>
              <a:rPr kumimoji="0" lang="ja-JP" altLang="en-US" sz="2300" b="1" dirty="0">
                <a:solidFill>
                  <a:srgbClr val="FF0000"/>
                </a:solidFill>
                <a:cs typeface="Meiryo UI" pitchFamily="50" charset="-128"/>
              </a:rPr>
              <a:t>に利用できる</a:t>
            </a:r>
            <a:r>
              <a:rPr kumimoji="0" lang="ja-JP" altLang="en-US" sz="2300" b="1" dirty="0" smtClean="0">
                <a:solidFill>
                  <a:srgbClr val="FF0000"/>
                </a:solidFill>
                <a:cs typeface="Meiryo UI" pitchFamily="50" charset="-128"/>
              </a:rPr>
              <a:t>よう必要な措置</a:t>
            </a:r>
            <a:r>
              <a:rPr kumimoji="0" lang="ja-JP" altLang="en-US" sz="2300" b="1" dirty="0">
                <a:solidFill>
                  <a:srgbClr val="FF0000"/>
                </a:solidFill>
                <a:cs typeface="Meiryo UI" pitchFamily="50" charset="-128"/>
              </a:rPr>
              <a:t>を</a:t>
            </a:r>
            <a:r>
              <a:rPr kumimoji="0" lang="ja-JP" altLang="en-US" sz="2300" b="1" dirty="0" smtClean="0">
                <a:solidFill>
                  <a:srgbClr val="FF0000"/>
                </a:solidFill>
                <a:cs typeface="Meiryo UI" pitchFamily="50" charset="-128"/>
              </a:rPr>
              <a:t>講ずる</a:t>
            </a:r>
            <a:r>
              <a:rPr kumimoji="0" lang="ja-JP" altLang="en-US" sz="2300" b="1" dirty="0">
                <a:solidFill>
                  <a:srgbClr val="FF0000"/>
                </a:solidFill>
                <a:cs typeface="Meiryo UI" pitchFamily="50" charset="-128"/>
              </a:rPr>
              <a:t>ことが</a:t>
            </a:r>
            <a:r>
              <a:rPr kumimoji="0" lang="ja-JP" altLang="en-US" sz="2300" b="1" dirty="0" smtClean="0">
                <a:solidFill>
                  <a:srgbClr val="FF0000"/>
                </a:solidFill>
                <a:cs typeface="Meiryo UI" pitchFamily="50" charset="-128"/>
              </a:rPr>
              <a:t>義務付け</a:t>
            </a:r>
            <a:endParaRPr kumimoji="0" lang="en-US" altLang="ja-JP" sz="2300" b="1" dirty="0" smtClean="0">
              <a:solidFill>
                <a:srgbClr val="FF0000"/>
              </a:solidFill>
              <a:cs typeface="Meiryo UI" pitchFamily="50" charset="-128"/>
            </a:endParaRPr>
          </a:p>
          <a:p>
            <a:pPr marL="0" indent="0" latinLnBrk="1">
              <a:lnSpc>
                <a:spcPts val="3100"/>
              </a:lnSpc>
              <a:buNone/>
            </a:pPr>
            <a:r>
              <a:rPr kumimoji="0" lang="en-US" altLang="ja-JP" sz="2300" u="sng" dirty="0">
                <a:solidFill>
                  <a:schemeClr val="tx2"/>
                </a:solidFill>
              </a:rPr>
              <a:t/>
            </a:r>
            <a:br>
              <a:rPr kumimoji="0" lang="en-US" altLang="ja-JP" sz="2300" u="sng" dirty="0">
                <a:solidFill>
                  <a:schemeClr val="tx2"/>
                </a:solidFill>
              </a:rPr>
            </a:br>
            <a:endParaRPr kumimoji="0" lang="en-US" altLang="ja-JP" sz="2300" u="sng" dirty="0" smtClean="0">
              <a:solidFill>
                <a:schemeClr val="tx2"/>
              </a:solidFill>
              <a:cs typeface="Meiryo UI" pitchFamily="50" charset="-128"/>
            </a:endParaRPr>
          </a:p>
          <a:p>
            <a:pPr marL="342900" indent="-342900" latinLnBrk="1">
              <a:lnSpc>
                <a:spcPts val="3120"/>
              </a:lnSpc>
            </a:pPr>
            <a:r>
              <a:rPr kumimoji="0" lang="ja-JP" altLang="en-US" sz="2300" dirty="0" smtClean="0">
                <a:solidFill>
                  <a:schemeClr val="tx2"/>
                </a:solidFill>
                <a:cs typeface="Meiryo UI" pitchFamily="50" charset="-128"/>
              </a:rPr>
              <a:t>官民データ法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に基づき</a:t>
            </a:r>
            <a:r>
              <a:rPr kumimoji="0" lang="ja-JP" altLang="en-US" sz="2300" dirty="0" smtClean="0">
                <a:solidFill>
                  <a:schemeClr val="tx2"/>
                </a:solidFill>
                <a:cs typeface="Meiryo UI" pitchFamily="50" charset="-128"/>
              </a:rPr>
              <a:t>、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平成</a:t>
            </a:r>
            <a:r>
              <a:rPr kumimoji="0" lang="en-US" altLang="ja-JP" sz="2300" dirty="0">
                <a:solidFill>
                  <a:schemeClr val="tx2"/>
                </a:solidFill>
                <a:cs typeface="Meiryo UI" pitchFamily="50" charset="-128"/>
              </a:rPr>
              <a:t>29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年</a:t>
            </a:r>
            <a:r>
              <a:rPr kumimoji="0" lang="en-US" altLang="ja-JP" sz="2300" dirty="0">
                <a:solidFill>
                  <a:schemeClr val="tx2"/>
                </a:solidFill>
                <a:cs typeface="Meiryo UI" pitchFamily="50" charset="-128"/>
              </a:rPr>
              <a:t>5</a:t>
            </a:r>
            <a:r>
              <a:rPr kumimoji="0" lang="ja-JP" altLang="en-US" sz="2300" dirty="0">
                <a:solidFill>
                  <a:schemeClr val="tx2"/>
                </a:solidFill>
                <a:cs typeface="Meiryo UI" pitchFamily="50" charset="-128"/>
              </a:rPr>
              <a:t>月</a:t>
            </a:r>
            <a:r>
              <a:rPr kumimoji="0" lang="en-US" altLang="ja-JP" sz="2300" dirty="0">
                <a:solidFill>
                  <a:schemeClr val="tx2"/>
                </a:solidFill>
                <a:cs typeface="Meiryo UI" pitchFamily="50" charset="-128"/>
              </a:rPr>
              <a:t>30</a:t>
            </a:r>
            <a:r>
              <a:rPr kumimoji="0" lang="ja-JP" altLang="en-US" sz="2300" dirty="0" smtClean="0">
                <a:solidFill>
                  <a:schemeClr val="tx2"/>
                </a:solidFill>
                <a:cs typeface="Meiryo UI" pitchFamily="50" charset="-128"/>
              </a:rPr>
              <a:t>日に閣議決定された「世界最先端</a:t>
            </a:r>
            <a:r>
              <a:rPr kumimoji="0" lang="en-US" altLang="ja-JP" sz="2300" dirty="0" smtClean="0">
                <a:solidFill>
                  <a:schemeClr val="tx2"/>
                </a:solidFill>
                <a:cs typeface="Meiryo UI" pitchFamily="50" charset="-128"/>
              </a:rPr>
              <a:t>IT</a:t>
            </a:r>
            <a:r>
              <a:rPr kumimoji="0" lang="ja-JP" altLang="en-US" sz="2300" dirty="0" smtClean="0">
                <a:solidFill>
                  <a:schemeClr val="tx2"/>
                </a:solidFill>
                <a:cs typeface="Meiryo UI" pitchFamily="50" charset="-128"/>
              </a:rPr>
              <a:t>国家創造宣言・官民データ活用推進基本計画」以来、</a:t>
            </a:r>
            <a:r>
              <a:rPr kumimoji="0" lang="ja-JP" altLang="en-US" sz="2300" b="1" dirty="0" smtClean="0">
                <a:solidFill>
                  <a:srgbClr val="FF0000"/>
                </a:solidFill>
              </a:rPr>
              <a:t>令</a:t>
            </a:r>
            <a:r>
              <a:rPr kumimoji="0" lang="ja-JP" altLang="en-US" sz="2300" b="1" dirty="0">
                <a:solidFill>
                  <a:srgbClr val="FF0000"/>
                </a:solidFill>
              </a:rPr>
              <a:t>和</a:t>
            </a:r>
            <a:r>
              <a:rPr kumimoji="0" lang="en-US" altLang="ja-JP" sz="2300" b="1" dirty="0" smtClean="0">
                <a:solidFill>
                  <a:srgbClr val="FF0000"/>
                </a:solidFill>
                <a:cs typeface="Meiryo UI" pitchFamily="50" charset="-128"/>
              </a:rPr>
              <a:t>2</a:t>
            </a:r>
            <a:r>
              <a:rPr kumimoji="0" lang="ja-JP" altLang="en-US" sz="2300" b="1" dirty="0">
                <a:solidFill>
                  <a:srgbClr val="FF0000"/>
                </a:solidFill>
                <a:cs typeface="Meiryo UI" pitchFamily="50" charset="-128"/>
              </a:rPr>
              <a:t>年度までに地方公共団体のオープンデータ取組率</a:t>
            </a:r>
            <a:r>
              <a:rPr kumimoji="0" lang="en-US" altLang="ja-JP" sz="2300" b="1" dirty="0">
                <a:solidFill>
                  <a:srgbClr val="FF0000"/>
                </a:solidFill>
                <a:cs typeface="Meiryo UI" pitchFamily="50" charset="-128"/>
              </a:rPr>
              <a:t>100</a:t>
            </a:r>
            <a:r>
              <a:rPr kumimoji="0" lang="ja-JP" altLang="en-US" sz="2300" b="1" dirty="0">
                <a:solidFill>
                  <a:srgbClr val="FF0000"/>
                </a:solidFill>
                <a:cs typeface="Meiryo UI" pitchFamily="50" charset="-128"/>
              </a:rPr>
              <a:t>％を</a:t>
            </a:r>
            <a:r>
              <a:rPr kumimoji="0" lang="ja-JP" altLang="en-US" sz="2300" b="1" dirty="0" smtClean="0">
                <a:solidFill>
                  <a:srgbClr val="FF0000"/>
                </a:solidFill>
                <a:cs typeface="Meiryo UI" pitchFamily="50" charset="-128"/>
              </a:rPr>
              <a:t>目標として推進</a:t>
            </a:r>
            <a:endParaRPr kumimoji="0" lang="en-US" altLang="ja-JP" sz="2300" dirty="0" smtClean="0">
              <a:solidFill>
                <a:schemeClr val="tx2"/>
              </a:solidFill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177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latin typeface="Meiryo UI" panose="020B0604030504040204" pitchFamily="50" charset="-128"/>
                <a:cs typeface="Meiryo UI" panose="020B0604030504040204" pitchFamily="50" charset="-128"/>
              </a:rPr>
              <a:t>全国自治体の状況</a:t>
            </a:r>
            <a:endParaRPr kumimoji="1" lang="ja-JP" dirty="0">
              <a:latin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t>2</a:t>
            </a:fld>
            <a:endParaRPr kumimoji="1" lang="ja-JP" dirty="0"/>
          </a:p>
        </p:txBody>
      </p:sp>
      <p:sp>
        <p:nvSpPr>
          <p:cNvPr id="24" name="正方形/長方形 23"/>
          <p:cNvSpPr/>
          <p:nvPr/>
        </p:nvSpPr>
        <p:spPr>
          <a:xfrm>
            <a:off x="1343025" y="4848225"/>
            <a:ext cx="275463" cy="290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3"/>
          <p:cNvSpPr txBox="1">
            <a:spLocks/>
          </p:cNvSpPr>
          <p:nvPr/>
        </p:nvSpPr>
        <p:spPr bwMode="auto">
          <a:xfrm>
            <a:off x="7286244" y="5054273"/>
            <a:ext cx="5172456" cy="40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※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令和元年６月１７日時点：</a:t>
            </a:r>
            <a:endParaRPr kumimoji="0" lang="en-US" altLang="ja-JP" sz="1400" b="1" u="sng" kern="0" dirty="0" smtClean="0">
              <a:solidFill>
                <a:schemeClr val="tx2"/>
              </a:solidFill>
              <a:cs typeface="Meiryo UI" pitchFamily="50" charset="-128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b="1" u="sng" kern="0" dirty="0">
                <a:solidFill>
                  <a:schemeClr val="tx2"/>
                </a:solidFill>
                <a:cs typeface="Meiryo UI" pitchFamily="50" charset="-128"/>
              </a:rPr>
              <a:t> </a:t>
            </a: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  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約３１％</a:t>
            </a:r>
            <a:r>
              <a:rPr kumimoji="0" lang="ja-JP" altLang="en-US" sz="1400" b="1" u="sng" kern="0" dirty="0">
                <a:solidFill>
                  <a:schemeClr val="tx2"/>
                </a:solidFill>
                <a:cs typeface="Meiryo UI" pitchFamily="50" charset="-128"/>
              </a:rPr>
              <a:t>（</a:t>
            </a: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1,741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市区町村のうち、５４</a:t>
            </a:r>
            <a:r>
              <a:rPr kumimoji="0" lang="ja-JP" altLang="en-US" sz="1400" b="1" u="sng" kern="0" dirty="0">
                <a:solidFill>
                  <a:schemeClr val="tx2"/>
                </a:solidFill>
                <a:cs typeface="Meiryo UI" pitchFamily="50" charset="-128"/>
              </a:rPr>
              <a:t>８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団体が取組済）</a:t>
            </a:r>
            <a:endParaRPr kumimoji="0" lang="ja-JP" altLang="en-US" sz="1400" b="1" u="sng" kern="0" dirty="0">
              <a:solidFill>
                <a:schemeClr val="tx2"/>
              </a:solidFill>
              <a:cs typeface="Meiryo UI" pitchFamily="50" charset="-128"/>
            </a:endParaRPr>
          </a:p>
        </p:txBody>
      </p:sp>
      <p:sp>
        <p:nvSpPr>
          <p:cNvPr id="16" name="コンテンツ プレースホルダー 3"/>
          <p:cNvSpPr txBox="1">
            <a:spLocks/>
          </p:cNvSpPr>
          <p:nvPr/>
        </p:nvSpPr>
        <p:spPr bwMode="auto">
          <a:xfrm>
            <a:off x="725598" y="1389353"/>
            <a:ext cx="1267721" cy="31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b="1" kern="0" dirty="0" smtClean="0">
                <a:solidFill>
                  <a:schemeClr val="tx2"/>
                </a:solidFill>
                <a:cs typeface="Meiryo UI" pitchFamily="50" charset="-128"/>
              </a:rPr>
              <a:t>【</a:t>
            </a:r>
            <a:r>
              <a:rPr kumimoji="0" lang="ja-JP" altLang="en-US" sz="1400" b="1" kern="0" dirty="0" smtClean="0">
                <a:solidFill>
                  <a:schemeClr val="tx2"/>
                </a:solidFill>
                <a:cs typeface="Meiryo UI" pitchFamily="50" charset="-128"/>
              </a:rPr>
              <a:t>都道府県</a:t>
            </a:r>
            <a:r>
              <a:rPr kumimoji="0" lang="en-US" altLang="ja-JP" sz="1400" b="1" kern="0" dirty="0" smtClean="0">
                <a:solidFill>
                  <a:schemeClr val="tx2"/>
                </a:solidFill>
                <a:cs typeface="Meiryo UI" pitchFamily="50" charset="-128"/>
              </a:rPr>
              <a:t>】</a:t>
            </a:r>
            <a:endParaRPr kumimoji="0" lang="ja-JP" altLang="en-US" sz="1400" b="1" kern="0" dirty="0">
              <a:solidFill>
                <a:schemeClr val="tx2"/>
              </a:solidFill>
              <a:cs typeface="Meiryo UI" pitchFamily="50" charset="-128"/>
            </a:endParaRPr>
          </a:p>
        </p:txBody>
      </p:sp>
      <p:sp>
        <p:nvSpPr>
          <p:cNvPr id="17" name="コンテンツ プレースホルダー 3"/>
          <p:cNvSpPr txBox="1">
            <a:spLocks/>
          </p:cNvSpPr>
          <p:nvPr/>
        </p:nvSpPr>
        <p:spPr bwMode="auto">
          <a:xfrm>
            <a:off x="5723330" y="1389352"/>
            <a:ext cx="2258898" cy="31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b="1" kern="0" dirty="0" smtClean="0">
                <a:solidFill>
                  <a:schemeClr val="tx2"/>
                </a:solidFill>
                <a:cs typeface="Meiryo UI" pitchFamily="50" charset="-128"/>
              </a:rPr>
              <a:t>【</a:t>
            </a:r>
            <a:r>
              <a:rPr kumimoji="0" lang="zh-CN" altLang="en-US" sz="1400" b="1" kern="0" dirty="0">
                <a:solidFill>
                  <a:schemeClr val="tx2"/>
                </a:solidFill>
                <a:cs typeface="Meiryo UI" pitchFamily="50" charset="-128"/>
              </a:rPr>
              <a:t>市区町村（全体</a:t>
            </a:r>
            <a:r>
              <a:rPr kumimoji="0" lang="zh-CN" altLang="en-US" sz="1400" b="1" kern="0" dirty="0" smtClean="0">
                <a:solidFill>
                  <a:schemeClr val="tx2"/>
                </a:solidFill>
                <a:cs typeface="Meiryo UI" pitchFamily="50" charset="-128"/>
              </a:rPr>
              <a:t>）</a:t>
            </a:r>
            <a:r>
              <a:rPr kumimoji="0" lang="en-US" altLang="ja-JP" sz="1400" b="1" kern="0" dirty="0" smtClean="0">
                <a:solidFill>
                  <a:schemeClr val="tx2"/>
                </a:solidFill>
                <a:cs typeface="Meiryo UI" pitchFamily="50" charset="-128"/>
              </a:rPr>
              <a:t>】</a:t>
            </a:r>
            <a:endParaRPr kumimoji="0" lang="ja-JP" altLang="en-US" sz="1400" b="1" kern="0" dirty="0">
              <a:solidFill>
                <a:schemeClr val="tx2"/>
              </a:solidFill>
              <a:cs typeface="Meiryo UI" pitchFamily="50" charset="-128"/>
            </a:endParaRPr>
          </a:p>
        </p:txBody>
      </p:sp>
      <p:sp>
        <p:nvSpPr>
          <p:cNvPr id="19" name="コンテンツ プレースホルダー 3"/>
          <p:cNvSpPr txBox="1">
            <a:spLocks/>
          </p:cNvSpPr>
          <p:nvPr/>
        </p:nvSpPr>
        <p:spPr bwMode="auto">
          <a:xfrm>
            <a:off x="1859728" y="5054272"/>
            <a:ext cx="5004488" cy="40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※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令和元年６月１７日時点：</a:t>
            </a:r>
            <a:endParaRPr kumimoji="0" lang="en-US" altLang="ja-JP" sz="1400" b="1" u="sng" kern="0" dirty="0" smtClean="0">
              <a:solidFill>
                <a:schemeClr val="tx2"/>
              </a:solidFill>
              <a:cs typeface="Meiryo UI" pitchFamily="50" charset="-128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b="1" u="sng" kern="0" dirty="0">
                <a:solidFill>
                  <a:schemeClr val="tx2"/>
                </a:solidFill>
                <a:cs typeface="Meiryo UI" pitchFamily="50" charset="-128"/>
              </a:rPr>
              <a:t> </a:t>
            </a: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  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１００％（</a:t>
            </a:r>
            <a:r>
              <a:rPr kumimoji="0" lang="en-US" altLang="ja-JP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47</a:t>
            </a:r>
            <a:r>
              <a:rPr kumimoji="0" lang="ja-JP" altLang="en-US" sz="1400" b="1" u="sng" kern="0" dirty="0" smtClean="0">
                <a:solidFill>
                  <a:schemeClr val="tx2"/>
                </a:solidFill>
                <a:cs typeface="Meiryo UI" pitchFamily="50" charset="-128"/>
              </a:rPr>
              <a:t>都道府県が取組済）</a:t>
            </a:r>
            <a:endParaRPr kumimoji="0" lang="ja-JP" altLang="en-US" sz="1400" b="1" u="sng" kern="0" dirty="0">
              <a:solidFill>
                <a:schemeClr val="tx2"/>
              </a:solidFill>
              <a:cs typeface="Meiryo UI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797" y="1429822"/>
            <a:ext cx="3650645" cy="3553034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399" y="1429820"/>
            <a:ext cx="3605190" cy="3553035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161905" y="5658950"/>
            <a:ext cx="13099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kumimoji="1" lang="en-US" altLang="ja-JP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IT Dashboard (https://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www.itdashboard.go.jp)</a:t>
            </a:r>
            <a:endParaRPr kumimoji="1" lang="ja-JP" altLang="en-US" sz="1400" u="sng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383" y="4208263"/>
            <a:ext cx="901121" cy="68485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3138" y="4208263"/>
            <a:ext cx="901121" cy="684852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61905" y="5950528"/>
            <a:ext cx="13099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出典：政府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 オープンデータ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取組済自治体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資料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取組済自治体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マップ</a:t>
            </a:r>
            <a:r>
              <a:rPr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u="sng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https://cio.go.jp/policy-opendata</a:t>
            </a:r>
            <a:r>
              <a:rPr lang="ja-JP" altLang="en-US" sz="1400" u="sng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400" u="sng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229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Meiryo UI" panose="020B0604030504040204" pitchFamily="50" charset="-128"/>
                <a:cs typeface="Meiryo UI" panose="020B0604030504040204" pitchFamily="50" charset="-128"/>
              </a:rPr>
              <a:t>県内自治体の状況</a:t>
            </a:r>
            <a:endParaRPr kumimoji="1" lang="ja-JP" dirty="0">
              <a:latin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t>3</a:t>
            </a:fld>
            <a:endParaRPr kumimoji="1" lang="ja-JP" dirty="0"/>
          </a:p>
        </p:txBody>
      </p:sp>
      <p:sp>
        <p:nvSpPr>
          <p:cNvPr id="11" name="コンテンツ プレースホルダー 6"/>
          <p:cNvSpPr>
            <a:spLocks noGrp="1"/>
          </p:cNvSpPr>
          <p:nvPr>
            <p:ph idx="1"/>
          </p:nvPr>
        </p:nvSpPr>
        <p:spPr>
          <a:xfrm>
            <a:off x="883275" y="1397175"/>
            <a:ext cx="7817483" cy="686667"/>
          </a:xfrm>
        </p:spPr>
        <p:txBody>
          <a:bodyPr anchor="t" anchorCtr="0"/>
          <a:lstStyle/>
          <a:p>
            <a:r>
              <a:rPr lang="ja-JP" altLang="en-US" dirty="0" smtClean="0"/>
              <a:t>県および</a:t>
            </a:r>
            <a:r>
              <a:rPr lang="en-US" altLang="ja-JP" dirty="0" smtClean="0"/>
              <a:t>9</a:t>
            </a:r>
            <a:r>
              <a:rPr kumimoji="1" lang="ja-JP" altLang="en-US" dirty="0" smtClean="0"/>
              <a:t>市</a:t>
            </a:r>
            <a:r>
              <a:rPr lang="en-US" altLang="ja-JP" dirty="0"/>
              <a:t>4</a:t>
            </a:r>
            <a:r>
              <a:rPr kumimoji="1" lang="ja-JP" altLang="en-US" dirty="0" smtClean="0"/>
              <a:t>町が</a:t>
            </a:r>
            <a:r>
              <a:rPr lang="ja-JP" altLang="en-US" dirty="0"/>
              <a:t>公開</a:t>
            </a:r>
            <a:r>
              <a:rPr lang="ja-JP" altLang="en-US" sz="1400" dirty="0"/>
              <a:t>（令和</a:t>
            </a:r>
            <a:r>
              <a:rPr lang="ja-JP" altLang="en-US" sz="1400" dirty="0" smtClean="0"/>
              <a:t>元年</a:t>
            </a:r>
            <a:r>
              <a:rPr lang="en-US" altLang="ja-JP" sz="1400" dirty="0"/>
              <a:t>9</a:t>
            </a:r>
            <a:r>
              <a:rPr lang="ja-JP" altLang="en-US" sz="1400" dirty="0" smtClean="0"/>
              <a:t>月</a:t>
            </a:r>
            <a:r>
              <a:rPr lang="en-US" altLang="ja-JP" sz="1400" dirty="0" smtClean="0"/>
              <a:t>30</a:t>
            </a:r>
            <a:r>
              <a:rPr lang="ja-JP" altLang="en-US" sz="1400" dirty="0" smtClean="0"/>
              <a:t>日</a:t>
            </a:r>
            <a:r>
              <a:rPr lang="ja-JP" altLang="en-US" sz="1400" dirty="0"/>
              <a:t>時点）</a:t>
            </a:r>
            <a:endParaRPr kumimoji="1" lang="ja-JP" altLang="en-US" sz="1400" dirty="0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599016"/>
              </p:ext>
            </p:extLst>
          </p:nvPr>
        </p:nvGraphicFramePr>
        <p:xfrm>
          <a:off x="3256607" y="1860505"/>
          <a:ext cx="5384061" cy="4331073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914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2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36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73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自治体名</a:t>
                      </a:r>
                      <a:endParaRPr kumimoji="1" lang="ja-JP" altLang="en-US" sz="1400" b="1" dirty="0" smtClean="0">
                        <a:solidFill>
                          <a:schemeClr val="tx2"/>
                        </a:solidFill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公開開始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/>
                        <a:t>主なデータ</a:t>
                      </a:r>
                      <a:endParaRPr kumimoji="1" lang="ja-JP" altLang="en-US" sz="1400" b="1" dirty="0" smtClean="0">
                        <a:solidFill>
                          <a:schemeClr val="tx2"/>
                        </a:solidFill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7711894"/>
                  </a:ext>
                </a:extLst>
              </a:tr>
              <a:tr h="41413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金沢市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H25.1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en-US" altLang="ja-JP" sz="1050" b="0" dirty="0" smtClean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施設情報、統計情報、イベント情報、バス情報、画像（施設、風景など）等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2959474"/>
                  </a:ext>
                </a:extLst>
              </a:tr>
              <a:tr h="41413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野々市市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H25.6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</a:t>
                      </a:r>
                      <a:r>
                        <a:rPr kumimoji="1" lang="ja-JP" altLang="en-US" sz="1050" b="0" dirty="0" err="1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、</a:t>
                      </a:r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統計情報</a:t>
                      </a:r>
                      <a:r>
                        <a:rPr kumimoji="1" lang="ja-JP" altLang="en-US" sz="1050" b="0" dirty="0" err="1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、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バス情報、画像（土器文様など）等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2350200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内灘町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H25.11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施設情報、バス情報等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3194888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白山市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H26.10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</a:t>
                      </a:r>
                      <a:r>
                        <a:rPr kumimoji="1" lang="ja-JP" altLang="en-US" sz="1050" b="0" dirty="0" err="1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、</a:t>
                      </a:r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統計情報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珠洲市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H26.11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</a:t>
                      </a:r>
                      <a:r>
                        <a:rPr kumimoji="1" lang="ja-JP" altLang="en-US" sz="1050" b="0" dirty="0" err="1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、</a:t>
                      </a:r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統計情報</a:t>
                      </a:r>
                      <a:r>
                        <a:rPr kumimoji="1" lang="ja-JP" altLang="en-US" sz="1050" b="0" dirty="0" err="1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、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バス情報等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七尾市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H26.12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統計情報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能美市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H28.1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施設情報、画像（施設、風景、九谷焼など）、バス情報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石川県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H28.1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施設情報、統計情報、画像（施設、風景など）等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津幡町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H30.1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施設情報、統計情報、イベント情報、バス情報等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13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かほく市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H30.1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施設情報（金沢市、白山市、野々市市、津幡町、内灘町</a:t>
                      </a:r>
                      <a:endParaRPr kumimoji="1" lang="en-US" altLang="ja-JP" sz="1050" b="0" dirty="0" smtClean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との共同による石川中央都市圏としての取組）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加賀市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H30.4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施設情報、統計情報、イベント情報</a:t>
                      </a:r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等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0554608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穴水町</a:t>
                      </a:r>
                      <a:endParaRPr kumimoji="1" lang="ja-JP" altLang="en-US" sz="1050" b="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H30.5</a:t>
                      </a:r>
                      <a:r>
                        <a:rPr kumimoji="1" lang="ja-JP" altLang="en-US" sz="105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zh-TW" altLang="en-US" sz="1050" b="0" dirty="0" smtClean="0">
                          <a:solidFill>
                            <a:schemeClr val="tx2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施設情報、</a:t>
                      </a:r>
                      <a:r>
                        <a:rPr kumimoji="1" lang="ja-JP" altLang="en-US" sz="1050" b="0" dirty="0" smtClean="0">
                          <a:solidFill>
                            <a:schemeClr val="tx2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統計情報</a:t>
                      </a:r>
                      <a:endParaRPr kumimoji="1" lang="en-US" altLang="ja-JP" sz="1050" b="0" dirty="0" smtClean="0">
                        <a:solidFill>
                          <a:schemeClr val="tx2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r>
                        <a:rPr kumimoji="1" lang="ja-JP" altLang="en-US" sz="105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小松市</a:t>
                      </a:r>
                      <a:endParaRPr kumimoji="1" lang="ja-JP" altLang="en-US" sz="105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 smtClean="0">
                          <a:latin typeface="+mn-ea"/>
                          <a:ea typeface="+mn-ea"/>
                        </a:rPr>
                        <a:t>H30.12</a:t>
                      </a:r>
                      <a:r>
                        <a:rPr kumimoji="1" lang="ja-JP" altLang="en-US" sz="1050" dirty="0" smtClean="0"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105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施設情報、統計情報等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080">
                <a:tc>
                  <a:txBody>
                    <a:bodyPr/>
                    <a:lstStyle/>
                    <a:p>
                      <a:r>
                        <a:rPr kumimoji="1" lang="ja-JP" altLang="en-US" sz="105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中能登町</a:t>
                      </a:r>
                      <a:endParaRPr kumimoji="1" lang="ja-JP" altLang="en-US" sz="105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R1.8</a:t>
                      </a:r>
                      <a:r>
                        <a:rPr kumimoji="1" lang="ja-JP" altLang="en-US" sz="1050" dirty="0" smtClean="0">
                          <a:solidFill>
                            <a:schemeClr val="tx2"/>
                          </a:solidFill>
                          <a:latin typeface="+mn-ea"/>
                          <a:ea typeface="+mn-ea"/>
                        </a:rPr>
                        <a:t>～</a:t>
                      </a:r>
                      <a:endParaRPr kumimoji="1" lang="ja-JP" altLang="en-US" sz="1050" dirty="0">
                        <a:solidFill>
                          <a:schemeClr val="tx2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zh-TW" altLang="en-US" sz="1050" b="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施設情報、統計情報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5248696"/>
                  </a:ext>
                </a:extLst>
              </a:tr>
            </a:tbl>
          </a:graphicData>
        </a:graphic>
      </p:graphicFrame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75262"/>
              </p:ext>
            </p:extLst>
          </p:nvPr>
        </p:nvGraphicFramePr>
        <p:xfrm>
          <a:off x="8863305" y="2751152"/>
          <a:ext cx="3231420" cy="229421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844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7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4014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自治体数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取組済</a:t>
                      </a:r>
                      <a:endParaRPr kumimoji="1" lang="en-US" altLang="ja-JP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014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新潟県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31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11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約</a:t>
                      </a:r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35%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014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富山県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16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15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約</a:t>
                      </a:r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93%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014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石川県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20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14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70%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014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+mn-ea"/>
                          <a:ea typeface="+mn-ea"/>
                        </a:rPr>
                        <a:t>福井県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18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18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+mn-ea"/>
                          <a:ea typeface="+mn-ea"/>
                        </a:rPr>
                        <a:t>100%</a:t>
                      </a:r>
                      <a:endParaRPr kumimoji="1" lang="ja-JP" altLang="en-US" sz="14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36" name="直線コネクタ 35"/>
          <p:cNvCxnSpPr/>
          <p:nvPr/>
        </p:nvCxnSpPr>
        <p:spPr>
          <a:xfrm>
            <a:off x="4159065" y="1868122"/>
            <a:ext cx="0" cy="4323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コンテンツ プレースホルダー 3"/>
          <p:cNvSpPr txBox="1">
            <a:spLocks/>
          </p:cNvSpPr>
          <p:nvPr/>
        </p:nvSpPr>
        <p:spPr bwMode="auto">
          <a:xfrm>
            <a:off x="8884464" y="5074761"/>
            <a:ext cx="2879097" cy="313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200" kern="0" dirty="0" smtClean="0">
                <a:solidFill>
                  <a:schemeClr val="tx2"/>
                </a:solidFill>
                <a:cs typeface="Meiryo UI" pitchFamily="50" charset="-128"/>
              </a:rPr>
              <a:t>※</a:t>
            </a:r>
            <a:r>
              <a:rPr kumimoji="0" lang="ja-JP" altLang="en-US" sz="1200" kern="0" dirty="0" smtClean="0">
                <a:solidFill>
                  <a:schemeClr val="tx2"/>
                </a:solidFill>
                <a:cs typeface="Meiryo UI" pitchFamily="50" charset="-128"/>
              </a:rPr>
              <a:t>自治体数は県を含む。</a:t>
            </a:r>
            <a:endParaRPr kumimoji="0" lang="en-US" altLang="ja-JP" sz="1200" kern="0" dirty="0" smtClean="0">
              <a:solidFill>
                <a:schemeClr val="tx2"/>
              </a:solidFill>
              <a:cs typeface="Meiryo UI" pitchFamily="50" charset="-128"/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>
            <a:off x="9701490" y="2766525"/>
            <a:ext cx="0" cy="22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10410825" y="2757000"/>
            <a:ext cx="0" cy="22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11212608" y="2776050"/>
            <a:ext cx="0" cy="22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コンテンツ プレースホルダー 3"/>
          <p:cNvSpPr txBox="1">
            <a:spLocks/>
          </p:cNvSpPr>
          <p:nvPr/>
        </p:nvSpPr>
        <p:spPr bwMode="auto">
          <a:xfrm>
            <a:off x="8640668" y="1544192"/>
            <a:ext cx="3596850" cy="133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622" rIns="0" bIns="33622" numCol="1" anchor="t" anchorCtr="0" compatLnSpc="1">
            <a:prstTxWarp prst="textNoShape">
              <a:avLst/>
            </a:prstTxWarp>
          </a:bodyPr>
          <a:lstStyle>
            <a:lvl1pPr marL="325438" indent="-325438" algn="l" defTabSz="971550" rtl="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n"/>
              <a:tabLst>
                <a:tab pos="774700" algn="l"/>
              </a:tabLst>
              <a:defRPr kumimoji="1" sz="20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533400" indent="-177800" algn="l" defTabSz="971550" rtl="0" eaLnBrk="1" fontAlgn="base" hangingPunct="1">
              <a:spcBef>
                <a:spcPct val="35000"/>
              </a:spcBef>
              <a:spcAft>
                <a:spcPct val="0"/>
              </a:spcAft>
              <a:buClr>
                <a:srgbClr val="00B0F0"/>
              </a:buClr>
              <a:buSzPct val="75000"/>
              <a:buFont typeface="Wingdings" panose="05000000000000000000" pitchFamily="2" charset="2"/>
              <a:buChar char="l"/>
              <a:tabLst>
                <a:tab pos="533400" algn="l"/>
              </a:tabLst>
              <a:defRPr kumimoji="1" sz="16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622300" indent="-8890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Ø"/>
              <a:tabLst>
                <a:tab pos="622300" algn="l"/>
              </a:tabLst>
              <a:defRPr kumimoji="1" sz="15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923925" indent="-200025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Wingdings" panose="05000000000000000000" pitchFamily="2" charset="2"/>
              <a:buChar char="ü"/>
              <a:tabLst>
                <a:tab pos="923925" algn="l"/>
              </a:tabLst>
              <a:defRPr kumimoji="1" sz="13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1160463" indent="-171450" algn="l" defTabSz="97155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>
                <a:tab pos="989013" algn="l"/>
              </a:tabLst>
              <a:defRPr kumimoji="1" sz="1200">
                <a:solidFill>
                  <a:schemeClr val="bg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322369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6pPr>
            <a:lvl7pPr marL="265864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7pPr>
            <a:lvl8pPr marL="2994910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8pPr>
            <a:lvl9pPr marL="3331181" indent="-242862" algn="l" defTabSz="972616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tabLst>
                <a:tab pos="775291" algn="l"/>
              </a:tabLst>
              <a:defRPr kumimoji="1">
                <a:solidFill>
                  <a:srgbClr val="336699"/>
                </a:solidFill>
                <a:latin typeface="+mn-lt"/>
                <a:ea typeface="ＤＦＧ平成ゴシック体W3" pitchFamily="50" charset="-128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【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参考</a:t>
            </a: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】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　北陸４県の状況</a:t>
            </a:r>
            <a:endParaRPr kumimoji="0" lang="en-US" altLang="ja-JP" sz="1400" kern="0" dirty="0" smtClean="0">
              <a:solidFill>
                <a:schemeClr val="tx2"/>
              </a:solidFill>
              <a:cs typeface="Meiryo UI" pitchFamily="50" charset="-128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ja-JP" altLang="en-US" sz="1400" kern="0" dirty="0">
                <a:solidFill>
                  <a:schemeClr val="tx2"/>
                </a:solidFill>
                <a:cs typeface="Meiryo UI" pitchFamily="50" charset="-128"/>
              </a:rPr>
              <a:t>（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石川県　　：</a:t>
            </a:r>
            <a:r>
              <a:rPr kumimoji="0" lang="ja-JP" altLang="en-US" sz="1400" kern="0" dirty="0">
                <a:solidFill>
                  <a:schemeClr val="tx2"/>
                </a:solidFill>
                <a:cs typeface="Meiryo UI" pitchFamily="50" charset="-128"/>
              </a:rPr>
              <a:t>令和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元年</a:t>
            </a: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9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月</a:t>
            </a: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30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日</a:t>
            </a:r>
            <a:r>
              <a:rPr kumimoji="0" lang="ja-JP" altLang="en-US" sz="1400" kern="0" dirty="0">
                <a:solidFill>
                  <a:schemeClr val="tx2"/>
                </a:solidFill>
                <a:cs typeface="Meiryo UI" pitchFamily="50" charset="-128"/>
              </a:rPr>
              <a:t>時点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）</a:t>
            </a:r>
            <a:endParaRPr kumimoji="0" lang="en-US" altLang="ja-JP" sz="1400" kern="0" dirty="0" smtClean="0">
              <a:solidFill>
                <a:schemeClr val="tx2"/>
              </a:solidFill>
              <a:cs typeface="Meiryo UI" pitchFamily="50" charset="-128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Tx/>
              <a:buNone/>
            </a:pP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（石川県以外：令和元年</a:t>
            </a: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6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月</a:t>
            </a:r>
            <a:r>
              <a:rPr kumimoji="0" lang="en-US" altLang="ja-JP" sz="1400" kern="0" dirty="0" smtClean="0">
                <a:solidFill>
                  <a:schemeClr val="tx2"/>
                </a:solidFill>
                <a:cs typeface="Meiryo UI" pitchFamily="50" charset="-128"/>
              </a:rPr>
              <a:t>17</a:t>
            </a:r>
            <a:r>
              <a:rPr kumimoji="0" lang="ja-JP" altLang="en-US" sz="1400" kern="0" dirty="0" smtClean="0">
                <a:solidFill>
                  <a:schemeClr val="tx2"/>
                </a:solidFill>
                <a:cs typeface="Meiryo UI" pitchFamily="50" charset="-128"/>
              </a:rPr>
              <a:t>日時点）</a:t>
            </a:r>
            <a:endParaRPr kumimoji="0" lang="en-US" altLang="ja-JP" sz="1400" kern="0" dirty="0" smtClean="0">
              <a:solidFill>
                <a:schemeClr val="tx2"/>
              </a:solidFill>
              <a:cs typeface="Meiryo UI" pitchFamily="50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5100359" y="1866691"/>
            <a:ext cx="0" cy="4324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8863305" y="5308560"/>
            <a:ext cx="3696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出典：政府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CIO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ポータル</a:t>
            </a:r>
            <a:endParaRPr kumimoji="1" lang="en-US" altLang="ja-JP" sz="1400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取組済自治体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資料</a:t>
            </a:r>
            <a:r>
              <a:rPr kumimoji="1" lang="en-US" altLang="ja-JP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</a:p>
          <a:p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オープンデータ</a:t>
            </a:r>
            <a:r>
              <a:rPr kumimoji="1" lang="ja-JP" altLang="en-US" sz="14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取組済自治体</a:t>
            </a:r>
            <a:r>
              <a:rPr kumimoji="1"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一覧</a:t>
            </a:r>
            <a:endParaRPr kumimoji="1" lang="en-US" altLang="ja-JP" sz="1400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u="sng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https://cio.go.jp/policy-opendata</a:t>
            </a:r>
            <a:r>
              <a:rPr lang="ja-JP" altLang="en-US" sz="1400" u="sng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1400" u="sng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24" y="1840310"/>
            <a:ext cx="2682131" cy="435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latin typeface="Meiryo UI" panose="020B0604030504040204" pitchFamily="50" charset="-128"/>
                <a:cs typeface="Meiryo UI" panose="020B0604030504040204" pitchFamily="50" charset="-128"/>
              </a:rPr>
              <a:t>石川県</a:t>
            </a:r>
            <a:r>
              <a:rPr lang="ja-JP" altLang="en-US" dirty="0">
                <a:latin typeface="Meiryo UI" panose="020B0604030504040204" pitchFamily="50" charset="-128"/>
                <a:cs typeface="Meiryo UI" panose="020B0604030504040204" pitchFamily="50" charset="-128"/>
              </a:rPr>
              <a:t>で</a:t>
            </a:r>
            <a:r>
              <a:rPr lang="ja-JP" altLang="en-US" dirty="0" smtClean="0">
                <a:latin typeface="Meiryo UI" panose="020B0604030504040204" pitchFamily="50" charset="-128"/>
                <a:cs typeface="Meiryo UI" panose="020B0604030504040204" pitchFamily="50" charset="-128"/>
              </a:rPr>
              <a:t>のオープンデータの位置づけ</a:t>
            </a:r>
            <a:endParaRPr kumimoji="1" lang="ja-JP" dirty="0">
              <a:latin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09361" y="1601276"/>
            <a:ext cx="10328191" cy="4500000"/>
          </a:xfrm>
        </p:spPr>
        <p:txBody>
          <a:bodyPr>
            <a:normAutofit/>
          </a:bodyPr>
          <a:lstStyle/>
          <a:p>
            <a:r>
              <a:rPr kumimoji="1" lang="ja-JP" altLang="en-US" sz="3200" b="1" dirty="0" smtClean="0">
                <a:solidFill>
                  <a:schemeClr val="tx2"/>
                </a:solidFill>
              </a:rPr>
              <a:t>行政経営プログラム（</a:t>
            </a:r>
            <a:r>
              <a:rPr lang="ja-JP" altLang="en-US" sz="3200" b="1" dirty="0">
                <a:solidFill>
                  <a:schemeClr val="tx2"/>
                </a:solidFill>
              </a:rPr>
              <a:t>平成</a:t>
            </a:r>
            <a:r>
              <a:rPr kumimoji="1" lang="en-US" altLang="ja-JP" sz="3200" b="1" dirty="0" smtClean="0">
                <a:solidFill>
                  <a:schemeClr val="tx2"/>
                </a:solidFill>
              </a:rPr>
              <a:t>27</a:t>
            </a:r>
            <a:r>
              <a:rPr kumimoji="1" lang="ja-JP" altLang="en-US" sz="3200" b="1" dirty="0" smtClean="0">
                <a:solidFill>
                  <a:schemeClr val="tx2"/>
                </a:solidFill>
              </a:rPr>
              <a:t>年</a:t>
            </a:r>
            <a:r>
              <a:rPr kumimoji="1" lang="en-US" altLang="ja-JP" sz="3200" b="1" dirty="0" smtClean="0">
                <a:solidFill>
                  <a:schemeClr val="tx2"/>
                </a:solidFill>
              </a:rPr>
              <a:t>3</a:t>
            </a:r>
            <a:r>
              <a:rPr kumimoji="1" lang="ja-JP" altLang="en-US" sz="3200" b="1" dirty="0" smtClean="0">
                <a:solidFill>
                  <a:schemeClr val="tx2"/>
                </a:solidFill>
              </a:rPr>
              <a:t>月策定）</a:t>
            </a:r>
            <a:endParaRPr kumimoji="1" lang="en-US" altLang="ja-JP" sz="3200" b="1" dirty="0" smtClean="0">
              <a:solidFill>
                <a:schemeClr val="tx2"/>
              </a:solidFill>
            </a:endParaRPr>
          </a:p>
          <a:p>
            <a:pPr marL="360000" indent="0">
              <a:buNone/>
            </a:pPr>
            <a:r>
              <a:rPr lang="en-US" altLang="ja-JP" sz="2000" dirty="0">
                <a:solidFill>
                  <a:schemeClr val="tx2"/>
                </a:solidFill>
              </a:rPr>
              <a:t>http://</a:t>
            </a:r>
            <a:r>
              <a:rPr lang="en-US" altLang="ja-JP" sz="2000" dirty="0" smtClean="0">
                <a:solidFill>
                  <a:schemeClr val="tx2"/>
                </a:solidFill>
              </a:rPr>
              <a:t>www.pref.ishikawa.lg.jp/gyoukaku/gyopro/index.html</a:t>
            </a:r>
          </a:p>
          <a:p>
            <a:pPr marL="360000" indent="0">
              <a:buNone/>
            </a:pPr>
            <a:r>
              <a:rPr kumimoji="1" lang="ja-JP" altLang="en-US" sz="2600" dirty="0" smtClean="0">
                <a:solidFill>
                  <a:schemeClr val="tx2"/>
                </a:solidFill>
              </a:rPr>
              <a:t>基本理念：限られた資源を最大限活用した、</a:t>
            </a:r>
            <a:r>
              <a:rPr kumimoji="1" lang="en-US" altLang="ja-JP" sz="2600" dirty="0" smtClean="0">
                <a:solidFill>
                  <a:schemeClr val="tx2"/>
                </a:solidFill>
              </a:rPr>
              <a:t/>
            </a:r>
            <a:br>
              <a:rPr kumimoji="1" lang="en-US" altLang="ja-JP" sz="2600" dirty="0" smtClean="0">
                <a:solidFill>
                  <a:schemeClr val="tx2"/>
                </a:solidFill>
              </a:rPr>
            </a:br>
            <a:r>
              <a:rPr kumimoji="1" lang="ja-JP" altLang="en-US" sz="2600" dirty="0" smtClean="0">
                <a:solidFill>
                  <a:schemeClr val="tx2"/>
                </a:solidFill>
              </a:rPr>
              <a:t>　　　　　　　 効率的・効果的な行政経営の推進</a:t>
            </a:r>
            <a:endParaRPr kumimoji="1" lang="en-US" altLang="ja-JP" sz="2600" dirty="0" smtClean="0">
              <a:solidFill>
                <a:schemeClr val="tx2"/>
              </a:solidFill>
            </a:endParaRPr>
          </a:p>
          <a:p>
            <a:pPr marL="540000" indent="0">
              <a:spcBef>
                <a:spcPts val="3600"/>
              </a:spcBef>
              <a:buNone/>
            </a:pPr>
            <a:r>
              <a:rPr lang="ja-JP" altLang="en-US" sz="2600" dirty="0" smtClean="0">
                <a:solidFill>
                  <a:schemeClr val="tx2"/>
                </a:solidFill>
              </a:rPr>
              <a:t>「県政情報提供の充実」のための取組みの一環として、</a:t>
            </a:r>
            <a:endParaRPr lang="en-US" altLang="ja-JP" sz="2600" dirty="0" smtClean="0">
              <a:solidFill>
                <a:schemeClr val="tx2"/>
              </a:solidFill>
            </a:endParaRPr>
          </a:p>
          <a:p>
            <a:pPr marL="540000" indent="0">
              <a:lnSpc>
                <a:spcPct val="75000"/>
              </a:lnSpc>
              <a:buNone/>
            </a:pPr>
            <a:r>
              <a:rPr lang="ja-JP" altLang="en-US" sz="2600" b="1" u="sng" dirty="0" smtClean="0"/>
              <a:t>「行政</a:t>
            </a:r>
            <a:r>
              <a:rPr lang="ja-JP" altLang="en-US" sz="2600" b="1" u="sng" dirty="0"/>
              <a:t>データの民間開放（オープンデータ）の</a:t>
            </a:r>
            <a:r>
              <a:rPr lang="ja-JP" altLang="en-US" sz="2600" b="1" u="sng" dirty="0" smtClean="0"/>
              <a:t>推進」 </a:t>
            </a:r>
            <a:endParaRPr lang="en-US" altLang="ja-JP" sz="2600" b="1" u="sng" dirty="0" smtClean="0"/>
          </a:p>
          <a:p>
            <a:pPr marL="540000" indent="0">
              <a:lnSpc>
                <a:spcPct val="75000"/>
              </a:lnSpc>
              <a:buNone/>
            </a:pPr>
            <a:r>
              <a:rPr lang="ja-JP" altLang="en-US" sz="2600" dirty="0" smtClean="0">
                <a:solidFill>
                  <a:schemeClr val="tx2"/>
                </a:solidFill>
              </a:rPr>
              <a:t>を盛り込む</a:t>
            </a:r>
            <a:endParaRPr lang="ja-JP" altLang="en-US" sz="2600" dirty="0">
              <a:solidFill>
                <a:schemeClr val="tx2"/>
              </a:solidFill>
            </a:endParaRPr>
          </a:p>
          <a:p>
            <a:pPr marL="45720" indent="0">
              <a:buNone/>
            </a:pPr>
            <a:endParaRPr kumimoji="1" lang="ja-JP" sz="3200" dirty="0">
              <a:solidFill>
                <a:schemeClr val="tx2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t>4</a:t>
            </a:fld>
            <a:endParaRPr kumimoji="1" lang="ja-JP" dirty="0"/>
          </a:p>
        </p:txBody>
      </p:sp>
      <p:sp>
        <p:nvSpPr>
          <p:cNvPr id="5" name="正方形/長方形 4"/>
          <p:cNvSpPr/>
          <p:nvPr/>
        </p:nvSpPr>
        <p:spPr>
          <a:xfrm>
            <a:off x="1136807" y="3727686"/>
            <a:ext cx="9898009" cy="173915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2"/>
              </a:solidFill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8227291" y="2888618"/>
            <a:ext cx="3289205" cy="885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Wingdings" panose="05000000000000000000" pitchFamily="2" charset="2"/>
              <a:buChar char="l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800" kern="12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18288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77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51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Wingdings" panose="05000000000000000000" pitchFamily="2" charset="2"/>
              <a:buNone/>
            </a:pPr>
            <a:r>
              <a:rPr lang="ja-JP" altLang="en-US" sz="2400" b="1" u="sng" dirty="0" smtClean="0">
                <a:solidFill>
                  <a:schemeClr val="tx2"/>
                </a:solidFill>
              </a:rPr>
              <a:t>量の改革→質の改革</a:t>
            </a:r>
            <a:endParaRPr lang="ja-JP" altLang="en-US" sz="24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9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>
                <a:latin typeface="Meiryo UI" panose="020B0604030504040204" pitchFamily="50" charset="-128"/>
                <a:cs typeface="Meiryo UI" panose="020B0604030504040204" pitchFamily="50" charset="-128"/>
              </a:rPr>
              <a:t>石川県のデータカタログをご紹介</a:t>
            </a:r>
            <a:endParaRPr kumimoji="1" lang="ja-JP" dirty="0">
              <a:latin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b="1" dirty="0" smtClean="0">
                <a:solidFill>
                  <a:schemeClr val="tx2"/>
                </a:solidFill>
              </a:rPr>
              <a:t>名称：石川県オープンデータカタログ</a:t>
            </a:r>
            <a:r>
              <a:rPr lang="en-US" altLang="ja-JP" sz="3200" b="1" dirty="0" smtClean="0">
                <a:solidFill>
                  <a:schemeClr val="tx2"/>
                </a:solidFill>
              </a:rPr>
              <a:t/>
            </a:r>
            <a:br>
              <a:rPr lang="en-US" altLang="ja-JP" sz="3200" b="1" dirty="0" smtClean="0">
                <a:solidFill>
                  <a:schemeClr val="tx2"/>
                </a:solidFill>
              </a:rPr>
            </a:br>
            <a:r>
              <a:rPr lang="en-US" altLang="ja-JP" sz="1900" dirty="0" smtClean="0">
                <a:solidFill>
                  <a:schemeClr val="tx2"/>
                </a:solidFill>
              </a:rPr>
              <a:t>http</a:t>
            </a:r>
            <a:r>
              <a:rPr lang="en-US" altLang="ja-JP" sz="1900" dirty="0">
                <a:solidFill>
                  <a:schemeClr val="tx2"/>
                </a:solidFill>
              </a:rPr>
              <a:t>://www.pref.ishikawa.lg.jp/opendata/index.html</a:t>
            </a:r>
          </a:p>
          <a:p>
            <a:pPr marL="0" indent="0">
              <a:buNone/>
            </a:pPr>
            <a:r>
              <a:rPr kumimoji="1" lang="ja-JP" altLang="en-US" sz="2600" dirty="0" smtClean="0">
                <a:solidFill>
                  <a:schemeClr val="tx2"/>
                </a:solidFill>
              </a:rPr>
              <a:t>　平成</a:t>
            </a:r>
            <a:r>
              <a:rPr kumimoji="1" lang="en-US" altLang="ja-JP" sz="2600" dirty="0" smtClean="0">
                <a:solidFill>
                  <a:schemeClr val="tx2"/>
                </a:solidFill>
              </a:rPr>
              <a:t>28</a:t>
            </a:r>
            <a:r>
              <a:rPr kumimoji="1" lang="ja-JP" altLang="en-US" sz="2600" dirty="0" smtClean="0">
                <a:solidFill>
                  <a:schemeClr val="tx2"/>
                </a:solidFill>
              </a:rPr>
              <a:t>年</a:t>
            </a:r>
            <a:r>
              <a:rPr kumimoji="1" lang="en-US" altLang="ja-JP" sz="2600" dirty="0" smtClean="0">
                <a:solidFill>
                  <a:schemeClr val="tx2"/>
                </a:solidFill>
              </a:rPr>
              <a:t>1</a:t>
            </a:r>
            <a:r>
              <a:rPr kumimoji="1" lang="ja-JP" altLang="en-US" sz="2600" dirty="0" smtClean="0">
                <a:solidFill>
                  <a:schemeClr val="tx2"/>
                </a:solidFill>
              </a:rPr>
              <a:t>月</a:t>
            </a:r>
            <a:r>
              <a:rPr kumimoji="1" lang="en-US" altLang="ja-JP" sz="2600" dirty="0" smtClean="0">
                <a:solidFill>
                  <a:schemeClr val="tx2"/>
                </a:solidFill>
              </a:rPr>
              <a:t>12</a:t>
            </a:r>
            <a:r>
              <a:rPr kumimoji="1" lang="ja-JP" altLang="en-US" sz="2600" dirty="0" smtClean="0">
                <a:solidFill>
                  <a:schemeClr val="tx2"/>
                </a:solidFill>
              </a:rPr>
              <a:t>日から</a:t>
            </a:r>
            <a:r>
              <a:rPr lang="ja-JP" altLang="en-US" sz="2600" dirty="0" smtClean="0">
                <a:solidFill>
                  <a:schemeClr val="tx2"/>
                </a:solidFill>
              </a:rPr>
              <a:t>石川県公式ホームページ上で、準備の整った</a:t>
            </a:r>
            <a:r>
              <a:rPr lang="en-US" altLang="ja-JP" sz="2600" dirty="0" smtClean="0">
                <a:solidFill>
                  <a:schemeClr val="tx2"/>
                </a:solidFill>
              </a:rPr>
              <a:t/>
            </a:r>
            <a:br>
              <a:rPr lang="en-US" altLang="ja-JP" sz="2600" dirty="0" smtClean="0">
                <a:solidFill>
                  <a:schemeClr val="tx2"/>
                </a:solidFill>
              </a:rPr>
            </a:br>
            <a:r>
              <a:rPr lang="ja-JP" altLang="en-US" sz="2600" dirty="0" smtClean="0">
                <a:solidFill>
                  <a:schemeClr val="tx2"/>
                </a:solidFill>
              </a:rPr>
              <a:t>　ものから順次公開を開始（スモールスタート）</a:t>
            </a:r>
            <a:endParaRPr lang="en-US" altLang="ja-JP" sz="26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kumimoji="1" lang="en-US" altLang="ja-JP" sz="3200" dirty="0" smtClean="0">
              <a:solidFill>
                <a:schemeClr val="tx2"/>
              </a:solidFill>
            </a:endParaRPr>
          </a:p>
          <a:p>
            <a:pPr marL="45720" indent="0">
              <a:buNone/>
            </a:pPr>
            <a:endParaRPr lang="en-US" altLang="ja-JP" sz="3200" dirty="0" smtClean="0">
              <a:solidFill>
                <a:schemeClr val="tx2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4850" y="3603098"/>
            <a:ext cx="6107501" cy="2463046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t>5</a:t>
            </a:fld>
            <a:endParaRPr kumimoji="1" lang="ja-JP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100" y="3451413"/>
            <a:ext cx="3465780" cy="2614732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 flipV="1">
            <a:off x="3693459" y="3567238"/>
            <a:ext cx="1701391" cy="2044668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3693459" y="5611906"/>
            <a:ext cx="1701391" cy="454238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886264" y="3325191"/>
            <a:ext cx="1764389" cy="48409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トップページ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円形吹き出し 20"/>
          <p:cNvSpPr/>
          <p:nvPr/>
        </p:nvSpPr>
        <p:spPr>
          <a:xfrm>
            <a:off x="1553545" y="5438217"/>
            <a:ext cx="1752981" cy="1046906"/>
          </a:xfrm>
          <a:prstGeom prst="wedgeEllipseCallout">
            <a:avLst>
              <a:gd name="adj1" fmla="val 58692"/>
              <a:gd name="adj2" fmla="val -298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吹き出し 19"/>
          <p:cNvSpPr/>
          <p:nvPr/>
        </p:nvSpPr>
        <p:spPr>
          <a:xfrm>
            <a:off x="1468971" y="5654098"/>
            <a:ext cx="1964731" cy="687320"/>
          </a:xfrm>
          <a:prstGeom prst="wedgeRoundRectCallout">
            <a:avLst>
              <a:gd name="adj1" fmla="val 64035"/>
              <a:gd name="adj2" fmla="val -20390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オープンデータをクリック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37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>
                <a:latin typeface="Meiryo UI" panose="020B0604030504040204" pitchFamily="50" charset="-128"/>
                <a:cs typeface="Meiryo UI" panose="020B0604030504040204" pitchFamily="50" charset="-128"/>
              </a:rPr>
              <a:t>石川県オープンデータカタログの構成について</a:t>
            </a:r>
            <a:endParaRPr kumimoji="1" lang="ja-JP" dirty="0">
              <a:latin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t>6</a:t>
            </a:fld>
            <a:endParaRPr kumimoji="1" lang="ja-JP" dirty="0"/>
          </a:p>
        </p:txBody>
      </p:sp>
      <p:sp>
        <p:nvSpPr>
          <p:cNvPr id="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31727" y="1329069"/>
            <a:ext cx="9852965" cy="4857975"/>
          </a:xfrm>
        </p:spPr>
        <p:txBody>
          <a:bodyPr anchor="t" anchorCtr="0">
            <a:noAutofit/>
          </a:bodyPr>
          <a:lstStyle/>
          <a:p>
            <a:pPr marL="446088" indent="-242888"/>
            <a:r>
              <a:rPr lang="ja-JP" altLang="en-US" dirty="0" smtClean="0">
                <a:solidFill>
                  <a:schemeClr val="tx2"/>
                </a:solidFill>
              </a:rPr>
              <a:t>データ分類はＨＰに準拠</a:t>
            </a:r>
            <a:endParaRPr lang="en-US" altLang="ja-JP" dirty="0" smtClean="0">
              <a:solidFill>
                <a:schemeClr val="tx2"/>
              </a:solidFill>
            </a:endParaRPr>
          </a:p>
          <a:p>
            <a:pPr marL="446088" indent="-242888"/>
            <a:endParaRPr lang="en-US" altLang="ja-JP" sz="1500" dirty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446088" indent="-242888"/>
            <a:endParaRPr lang="en-US" altLang="ja-JP" sz="1500" dirty="0" smtClean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446088" indent="-242888"/>
            <a:endParaRPr lang="en-US" altLang="ja-JP" sz="1500" dirty="0" smtClean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446088" indent="-242888"/>
            <a:endParaRPr lang="en-US" altLang="ja-JP" sz="1500" dirty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446088" indent="-242888"/>
            <a:endParaRPr lang="en-US" altLang="ja-JP" sz="1500" dirty="0" smtClean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203200" indent="0">
              <a:buNone/>
            </a:pPr>
            <a:endParaRPr lang="en-US" altLang="ja-JP" sz="1500" dirty="0" smtClean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446088" indent="-242888"/>
            <a:r>
              <a:rPr lang="ja-JP" altLang="en-US" dirty="0">
                <a:solidFill>
                  <a:schemeClr val="tx2"/>
                </a:solidFill>
              </a:rPr>
              <a:t>基本的に</a:t>
            </a:r>
            <a:r>
              <a:rPr lang="en-US" altLang="ja-JP" dirty="0">
                <a:solidFill>
                  <a:schemeClr val="tx2"/>
                </a:solidFill>
              </a:rPr>
              <a:t>CC-BY</a:t>
            </a:r>
            <a:r>
              <a:rPr lang="ja-JP" altLang="en-US" dirty="0">
                <a:solidFill>
                  <a:schemeClr val="tx2"/>
                </a:solidFill>
              </a:rPr>
              <a:t>（表示）</a:t>
            </a:r>
            <a:r>
              <a:rPr lang="en-US" altLang="ja-JP" sz="1600" dirty="0">
                <a:solidFill>
                  <a:schemeClr val="tx2"/>
                </a:solidFill>
              </a:rPr>
              <a:t/>
            </a:r>
            <a:br>
              <a:rPr lang="en-US" altLang="ja-JP" sz="1600" dirty="0">
                <a:solidFill>
                  <a:schemeClr val="tx2"/>
                </a:solidFill>
              </a:rPr>
            </a:br>
            <a:r>
              <a:rPr lang="en-US" altLang="ja-JP" sz="1600" dirty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2000" dirty="0">
                <a:solidFill>
                  <a:schemeClr val="tx2"/>
                </a:solidFill>
              </a:rPr>
              <a:t>→原作者のクレジットを表示することを条件として、改変や営利目的での二次利用可</a:t>
            </a:r>
          </a:p>
          <a:p>
            <a:pPr marL="446088" indent="-242888"/>
            <a:r>
              <a:rPr lang="ja-JP" altLang="en-US" dirty="0">
                <a:solidFill>
                  <a:schemeClr val="tx2"/>
                </a:solidFill>
              </a:rPr>
              <a:t>既存の保有形式を優先</a:t>
            </a:r>
            <a:r>
              <a:rPr lang="en-US" altLang="ja-JP" sz="1600" dirty="0">
                <a:solidFill>
                  <a:schemeClr val="tx2"/>
                </a:solidFill>
              </a:rPr>
              <a:t/>
            </a:r>
            <a:br>
              <a:rPr lang="en-US" altLang="ja-JP" sz="1600" dirty="0">
                <a:solidFill>
                  <a:schemeClr val="tx2"/>
                </a:solidFill>
              </a:rPr>
            </a:br>
            <a:r>
              <a:rPr lang="en-US" altLang="ja-JP" sz="1600" dirty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2000" dirty="0">
                <a:solidFill>
                  <a:schemeClr val="tx2"/>
                </a:solidFill>
              </a:rPr>
              <a:t>→</a:t>
            </a:r>
            <a:r>
              <a:rPr lang="en-US" altLang="ja-JP" sz="2000" dirty="0">
                <a:solidFill>
                  <a:schemeClr val="tx2"/>
                </a:solidFill>
              </a:rPr>
              <a:t>CSV</a:t>
            </a:r>
            <a:r>
              <a:rPr lang="ja-JP" altLang="en-US" sz="2000" dirty="0">
                <a:solidFill>
                  <a:schemeClr val="tx2"/>
                </a:solidFill>
              </a:rPr>
              <a:t>形式、</a:t>
            </a:r>
            <a:r>
              <a:rPr lang="en-US" altLang="ja-JP" sz="2000" dirty="0">
                <a:solidFill>
                  <a:schemeClr val="tx2"/>
                </a:solidFill>
              </a:rPr>
              <a:t>XLS</a:t>
            </a:r>
            <a:r>
              <a:rPr lang="ja-JP" altLang="en-US" sz="2000" dirty="0">
                <a:solidFill>
                  <a:schemeClr val="tx2"/>
                </a:solidFill>
              </a:rPr>
              <a:t>形式、</a:t>
            </a:r>
            <a:r>
              <a:rPr lang="en-US" altLang="ja-JP" sz="2000" dirty="0">
                <a:solidFill>
                  <a:schemeClr val="tx2"/>
                </a:solidFill>
              </a:rPr>
              <a:t>PDF</a:t>
            </a:r>
            <a:r>
              <a:rPr lang="ja-JP" altLang="en-US" sz="2000" dirty="0">
                <a:solidFill>
                  <a:schemeClr val="tx2"/>
                </a:solidFill>
              </a:rPr>
              <a:t>形式、</a:t>
            </a:r>
            <a:r>
              <a:rPr lang="en-US" altLang="ja-JP" sz="2000" dirty="0">
                <a:solidFill>
                  <a:schemeClr val="tx2"/>
                </a:solidFill>
              </a:rPr>
              <a:t>JPG</a:t>
            </a:r>
            <a:r>
              <a:rPr lang="ja-JP" altLang="en-US" sz="2000" dirty="0" smtClean="0">
                <a:solidFill>
                  <a:schemeClr val="tx2"/>
                </a:solidFill>
              </a:rPr>
              <a:t>形式（写真）</a:t>
            </a:r>
            <a:r>
              <a:rPr lang="ja-JP" altLang="en-US" sz="2000" dirty="0">
                <a:solidFill>
                  <a:schemeClr val="tx2"/>
                </a:solidFill>
              </a:rPr>
              <a:t>　など</a:t>
            </a:r>
            <a:endParaRPr lang="en-US" altLang="ja-JP" sz="2000" dirty="0">
              <a:solidFill>
                <a:schemeClr val="tx2"/>
              </a:solidFill>
            </a:endParaRPr>
          </a:p>
          <a:p>
            <a:pPr marL="446088" indent="-242888"/>
            <a:endParaRPr lang="en-US" altLang="ja-JP" sz="1500" dirty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851" y="1818892"/>
            <a:ext cx="7256237" cy="56682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897" y="2425479"/>
            <a:ext cx="4157702" cy="2467797"/>
          </a:xfrm>
          <a:prstGeom prst="rect">
            <a:avLst/>
          </a:prstGeom>
          <a:ln w="57150">
            <a:noFill/>
          </a:ln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1898" y="2676927"/>
            <a:ext cx="3862297" cy="1893610"/>
          </a:xfrm>
          <a:prstGeom prst="rect">
            <a:avLst/>
          </a:prstGeom>
        </p:spPr>
      </p:pic>
      <p:sp>
        <p:nvSpPr>
          <p:cNvPr id="9" name="等号 8"/>
          <p:cNvSpPr/>
          <p:nvPr/>
        </p:nvSpPr>
        <p:spPr>
          <a:xfrm>
            <a:off x="3834001" y="2346322"/>
            <a:ext cx="433200" cy="479786"/>
          </a:xfrm>
          <a:prstGeom prst="mathEqual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35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latin typeface="Meiryo UI" panose="020B0604030504040204" pitchFamily="50" charset="-128"/>
                <a:cs typeface="Meiryo UI" panose="020B0604030504040204" pitchFamily="50" charset="-128"/>
              </a:rPr>
              <a:t>カタログ掲載データについて</a:t>
            </a:r>
            <a:endParaRPr kumimoji="1" lang="ja-JP" dirty="0">
              <a:latin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95400" y="1566144"/>
            <a:ext cx="10583008" cy="4500000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>
                <a:solidFill>
                  <a:schemeClr val="tx2"/>
                </a:solidFill>
              </a:rPr>
              <a:t>施設情報、統計情報、画像素材などデータセット数：</a:t>
            </a:r>
            <a:r>
              <a:rPr lang="en-US" altLang="ja-JP" sz="3200" dirty="0" smtClean="0">
                <a:solidFill>
                  <a:schemeClr val="tx2"/>
                </a:solidFill>
              </a:rPr>
              <a:t>74</a:t>
            </a:r>
            <a:r>
              <a:rPr kumimoji="1" lang="ja-JP" altLang="en-US" sz="3200" dirty="0" smtClean="0">
                <a:solidFill>
                  <a:schemeClr val="tx2"/>
                </a:solidFill>
              </a:rPr>
              <a:t>種類</a:t>
            </a:r>
            <a:r>
              <a:rPr lang="en-US" altLang="ja-JP" sz="3200" dirty="0">
                <a:solidFill>
                  <a:schemeClr val="tx2"/>
                </a:solidFill>
              </a:rPr>
              <a:t/>
            </a:r>
            <a:br>
              <a:rPr lang="en-US" altLang="ja-JP" sz="3200" dirty="0">
                <a:solidFill>
                  <a:schemeClr val="tx2"/>
                </a:solidFill>
              </a:rPr>
            </a:br>
            <a:r>
              <a:rPr lang="ja-JP" altLang="en-US" sz="3200" dirty="0" smtClean="0">
                <a:solidFill>
                  <a:schemeClr val="tx2"/>
                </a:solidFill>
              </a:rPr>
              <a:t>（令和元年</a:t>
            </a:r>
            <a:r>
              <a:rPr lang="en-US" altLang="ja-JP" sz="3200" dirty="0">
                <a:solidFill>
                  <a:schemeClr val="tx2"/>
                </a:solidFill>
              </a:rPr>
              <a:t>9</a:t>
            </a:r>
            <a:r>
              <a:rPr lang="ja-JP" altLang="en-US" sz="3200" dirty="0" smtClean="0">
                <a:solidFill>
                  <a:schemeClr val="tx2"/>
                </a:solidFill>
              </a:rPr>
              <a:t>月時点）</a:t>
            </a:r>
            <a:endParaRPr kumimoji="1" lang="en-US" altLang="ja-JP" sz="3200" dirty="0" smtClean="0">
              <a:solidFill>
                <a:schemeClr val="tx2"/>
              </a:solidFill>
            </a:endParaRPr>
          </a:p>
          <a:p>
            <a:pPr marL="45720" indent="0">
              <a:buNone/>
            </a:pPr>
            <a:endParaRPr lang="en-US" altLang="ja-JP" sz="32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308906"/>
              </p:ext>
            </p:extLst>
          </p:nvPr>
        </p:nvGraphicFramePr>
        <p:xfrm>
          <a:off x="1696915" y="2587746"/>
          <a:ext cx="10181493" cy="3566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89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92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6839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施設情報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8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（連絡先・住所・利用時間・経度緯度など）</a:t>
                      </a:r>
                      <a:endParaRPr kumimoji="1" lang="ja-JP" altLang="en-US" sz="1800" b="0" dirty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県関係施設、道の駅、スポーツ施設、公共野外活動施設、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寄り道パーキング、</a:t>
                      </a:r>
                      <a:r>
                        <a:rPr kumimoji="1" lang="zh-TW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老人福祉施設等</a:t>
                      </a:r>
                      <a:r>
                        <a:rPr kumimoji="1" lang="ja-JP" altLang="en-US" sz="2400" b="0" dirty="0" err="1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、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プレミアムパスポート協賛店舗、赤ちゃんの駅、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農産物直売所、地産地消推進協力店舗、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エコチケット・里山チケット共通券が使えるお店　など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594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統計情報</a:t>
                      </a:r>
                      <a:endParaRPr kumimoji="1" lang="ja-JP" altLang="en-US" sz="2400" b="0" dirty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県税歳入・決算額情報、県内外国人住民数、地域・年齢別人口、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外国人来訪者数、いしかわ統計指標ランドの統計情報　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犯罪発生情報　など</a:t>
                      </a:r>
                      <a:endParaRPr kumimoji="1" lang="ja-JP" altLang="en-US" sz="2400" b="0" dirty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908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画像素材</a:t>
                      </a:r>
                      <a:endParaRPr kumimoji="1" lang="ja-JP" altLang="en-US" sz="2400" b="0" dirty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2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金沢城公園の写真素材、里山里海サイクリングルート</a:t>
                      </a:r>
                      <a:endParaRPr kumimoji="1" lang="en-US" altLang="ja-JP" sz="2400" b="0" dirty="0" smtClean="0">
                        <a:solidFill>
                          <a:schemeClr val="tx2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t>7</a:t>
            </a:fld>
            <a:endParaRPr kumimoji="1" lang="ja-JP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6697" y="3248822"/>
            <a:ext cx="929787" cy="9465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6541" y="3151535"/>
            <a:ext cx="1010156" cy="104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3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県オープンデータの活用例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26808-A6B5-4078-9453-66C37A05CC52}" type="slidenum">
              <a:rPr lang="en-US" altLang="ja-JP" smtClean="0"/>
              <a:pPr/>
              <a:t>8</a:t>
            </a:fld>
            <a:endParaRPr lang="en-US" dirty="0"/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99720" y="1342354"/>
            <a:ext cx="7906890" cy="4826457"/>
          </a:xfrm>
        </p:spPr>
        <p:txBody>
          <a:bodyPr anchor="t" anchorCtr="0">
            <a:noAutofit/>
          </a:bodyPr>
          <a:lstStyle/>
          <a:p>
            <a:r>
              <a:rPr lang="ja-JP" altLang="en-US" b="1" dirty="0">
                <a:solidFill>
                  <a:schemeClr val="tx2"/>
                </a:solidFill>
              </a:rPr>
              <a:t>プレ</a:t>
            </a:r>
            <a:r>
              <a:rPr lang="ja-JP" altLang="en-US" b="1" dirty="0" err="1">
                <a:solidFill>
                  <a:schemeClr val="tx2"/>
                </a:solidFill>
              </a:rPr>
              <a:t>まっぷ</a:t>
            </a:r>
            <a:r>
              <a:rPr lang="ja-JP" altLang="en-US" sz="2000" dirty="0">
                <a:solidFill>
                  <a:schemeClr val="tx2"/>
                </a:solidFill>
              </a:rPr>
              <a:t>（⾦沢⼯業⼤学の学生プロジェクト「</a:t>
            </a:r>
            <a:r>
              <a:rPr lang="en-US" altLang="ja-JP" sz="2000" dirty="0">
                <a:solidFill>
                  <a:schemeClr val="tx2"/>
                </a:solidFill>
              </a:rPr>
              <a:t>KIES</a:t>
            </a:r>
            <a:r>
              <a:rPr lang="ja-JP" altLang="en-US" sz="2000" dirty="0">
                <a:solidFill>
                  <a:schemeClr val="tx2"/>
                </a:solidFill>
              </a:rPr>
              <a:t>プロジェクト」）</a:t>
            </a:r>
          </a:p>
          <a:p>
            <a:pPr marL="0" indent="0">
              <a:buNone/>
            </a:pPr>
            <a:r>
              <a:rPr lang="ja-JP" altLang="en-US" sz="16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　</a:t>
            </a:r>
            <a:endParaRPr lang="en-US" altLang="ja-JP" sz="14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0" indent="0">
              <a:buNone/>
            </a:pPr>
            <a:endParaRPr lang="en-US" altLang="ja-JP" sz="18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941322" y="3530688"/>
            <a:ext cx="5795149" cy="1533682"/>
          </a:xfrm>
          <a:prstGeom prst="rect">
            <a:avLst/>
          </a:prstGeom>
          <a:noFill/>
          <a:ln w="158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b="1" u="sng" dirty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「プレミアム・パスポート</a:t>
            </a:r>
            <a:r>
              <a:rPr lang="ja-JP" altLang="en-US" b="1" u="sng" dirty="0" smtClean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」</a:t>
            </a:r>
            <a:endParaRPr lang="en-US" altLang="ja-JP" b="1" u="sng" dirty="0" smtClean="0">
              <a:solidFill>
                <a:schemeClr val="tx2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kumimoji="1" lang="ja-JP" altLang="en-US" dirty="0" smtClean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妊娠中の子を含めて、</a:t>
            </a:r>
            <a:r>
              <a:rPr kumimoji="1" lang="en-US" altLang="ja-JP" dirty="0" smtClean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18</a:t>
            </a:r>
            <a:r>
              <a:rPr kumimoji="1" lang="ja-JP" altLang="en-US" dirty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歳未満の子ども</a:t>
            </a:r>
            <a:r>
              <a:rPr kumimoji="1" lang="ja-JP" altLang="en-US" dirty="0" smtClean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が</a:t>
            </a:r>
            <a:r>
              <a:rPr kumimoji="1" lang="en-US" altLang="ja-JP" dirty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</a:t>
            </a:r>
            <a:r>
              <a:rPr kumimoji="1" lang="ja-JP" altLang="en-US" dirty="0" smtClean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人</a:t>
            </a:r>
            <a:r>
              <a:rPr kumimoji="1" lang="ja-JP" altLang="en-US" dirty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以上いる世帯に交付されるプレミアム・</a:t>
            </a:r>
            <a:r>
              <a:rPr kumimoji="1" lang="ja-JP" altLang="en-US" dirty="0" smtClean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パスポートと</a:t>
            </a:r>
            <a:r>
              <a:rPr kumimoji="1" lang="ja-JP" altLang="en-US" dirty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呼ばれるカードを、事業に協賛する企業の店舗で買い物などの際に提示すると、代金の割引などの特典を受けることができる</a:t>
            </a:r>
            <a:r>
              <a:rPr kumimoji="1" lang="ja-JP" altLang="en-US" dirty="0" smtClean="0">
                <a:solidFill>
                  <a:schemeClr val="tx2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仕組み</a:t>
            </a:r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5941322" y="2544586"/>
            <a:ext cx="6285473" cy="110733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2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29</a:t>
            </a:r>
            <a:r>
              <a:rPr lang="ja-JP" altLang="en-US" sz="2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2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en-US" altLang="ja-JP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⽉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</a:t>
            </a:r>
            <a:r>
              <a:rPr lang="en-US" altLang="ja-JP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Android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版、平成</a:t>
            </a:r>
            <a:r>
              <a:rPr lang="en-US" altLang="ja-JP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月に</a:t>
            </a:r>
            <a:r>
              <a:rPr lang="en-US" altLang="ja-JP" sz="2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en-US" altLang="ja-JP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iOS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版スマートフォンアプリをリリース（ともに無料）</a:t>
            </a:r>
            <a:endParaRPr lang="en-US" altLang="ja-JP" sz="2000" dirty="0" smtClean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→情報工学科</a:t>
            </a:r>
            <a:r>
              <a:rPr lang="ja-JP" altLang="en-US" sz="2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のスマホアプリ製作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班</a:t>
            </a:r>
            <a:r>
              <a:rPr lang="en-US" altLang="ja-JP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en-US" sz="2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名が開発を担当</a:t>
            </a:r>
            <a:endParaRPr lang="ja-JP" altLang="en-US" sz="20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20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コンテンツ プレースホルダー 2"/>
          <p:cNvSpPr txBox="1">
            <a:spLocks/>
          </p:cNvSpPr>
          <p:nvPr/>
        </p:nvSpPr>
        <p:spPr>
          <a:xfrm>
            <a:off x="5719401" y="1747311"/>
            <a:ext cx="5715000" cy="926760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200" b="1" u="sng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⼦</a:t>
            </a:r>
            <a:r>
              <a:rPr lang="ja-JP" altLang="en-US" sz="2200" b="1" u="sng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育て世代の⽀援のために⽯川県が推進</a:t>
            </a:r>
            <a:r>
              <a:rPr lang="ja-JP" altLang="en-US" sz="2200" b="1" u="sng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する</a:t>
            </a:r>
            <a:endParaRPr lang="en-US" altLang="ja-JP" sz="2200" b="1" u="sng" dirty="0" smtClean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200" b="1" u="sng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</a:t>
            </a:r>
            <a:r>
              <a:rPr lang="ja-JP" altLang="en-US" sz="2200" b="1" u="sng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プレミアム・パスポート」協賛店舗を⼿軽に</a:t>
            </a:r>
            <a:r>
              <a:rPr lang="ja-JP" altLang="en-US" sz="2200" b="1" u="sng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検索</a:t>
            </a:r>
            <a:endParaRPr lang="en-US" altLang="ja-JP" sz="2200" b="1" u="sng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774726" y="5554764"/>
            <a:ext cx="6279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2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iOS</a:t>
            </a:r>
            <a:r>
              <a:rPr lang="ja-JP" altLang="en-US" sz="12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版）</a:t>
            </a:r>
            <a:r>
              <a:rPr kumimoji="1" lang="en-US" altLang="ja-JP" sz="12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</a:t>
            </a:r>
            <a:r>
              <a:rPr kumimoji="1" lang="en-US" altLang="ja-JP" sz="12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://apps.apple.com/jp/app/%E3%83%97%E3%83%AC%E3%81%BE%E3%81%A3%E3%81%B7/id1340737649</a:t>
            </a:r>
            <a:endParaRPr kumimoji="1" lang="ja-JP" altLang="en-US" sz="1200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67614" y="5151471"/>
            <a:ext cx="6424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出典：</a:t>
            </a:r>
            <a:endParaRPr kumimoji="1" lang="en-US" altLang="ja-JP" sz="1200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2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kumimoji="1" lang="en-US" altLang="ja-JP" sz="12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Android</a:t>
            </a:r>
            <a:r>
              <a:rPr kumimoji="1" lang="ja-JP" altLang="en-US" sz="12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版）</a:t>
            </a:r>
            <a:r>
              <a:rPr kumimoji="1" lang="en-US" altLang="ja-JP" sz="12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https</a:t>
            </a:r>
            <a:r>
              <a:rPr kumimoji="1" lang="en-US" altLang="ja-JP" sz="1200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://play.google.com/store/apps/details?id=kies.prepass</a:t>
            </a:r>
            <a:endParaRPr kumimoji="1" lang="ja-JP" altLang="en-US" sz="1200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89085" y="2031023"/>
            <a:ext cx="4923692" cy="4035669"/>
          </a:xfrm>
          <a:prstGeom prst="rect">
            <a:avLst/>
          </a:prstGeom>
          <a:noFill/>
          <a:ln w="1047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0" dirty="0" smtClean="0">
                <a:solidFill>
                  <a:srgbClr val="0070C0"/>
                </a:solidFill>
              </a:rPr>
              <a:t>画像</a:t>
            </a:r>
            <a:endParaRPr kumimoji="1" lang="en-US" altLang="ja-JP" sz="8000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rgbClr val="0070C0"/>
                </a:solidFill>
              </a:rPr>
              <a:t>（投影のみ）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92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d Line Business 16x9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ビジネス用の赤い横線のプレゼンテーション (ワイド画面)</Template>
  <TotalTime>0</TotalTime>
  <Words>1054</Words>
  <Application>Microsoft Office PowerPoint</Application>
  <PresentationFormat>ワイド画面</PresentationFormat>
  <Paragraphs>178</Paragraphs>
  <Slides>11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Meiryo UI</vt:lpstr>
      <vt:lpstr>ＭＳ Ｐ明朝</vt:lpstr>
      <vt:lpstr>ＭＳ ゴシック</vt:lpstr>
      <vt:lpstr>メイリオ</vt:lpstr>
      <vt:lpstr>Arial</vt:lpstr>
      <vt:lpstr>Cambria</vt:lpstr>
      <vt:lpstr>Wingdings</vt:lpstr>
      <vt:lpstr>Red Line Business 16x9</vt:lpstr>
      <vt:lpstr>石川県のオープンデータ推進について  令和元年１０月１５日</vt:lpstr>
      <vt:lpstr>オープンデータ推進の必要性</vt:lpstr>
      <vt:lpstr>全国自治体の状況</vt:lpstr>
      <vt:lpstr>県内自治体の状況</vt:lpstr>
      <vt:lpstr>石川県でのオープンデータの位置づけ</vt:lpstr>
      <vt:lpstr>石川県のデータカタログをご紹介</vt:lpstr>
      <vt:lpstr>石川県オープンデータカタログの構成について</vt:lpstr>
      <vt:lpstr>カタログ掲載データについて</vt:lpstr>
      <vt:lpstr>県オープンデータの活用例</vt:lpstr>
      <vt:lpstr>補足（これから取組をはじめる市町の皆様へ）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2019-10-16T02:59:49Z</dcterms:created>
  <dcterms:modified xsi:type="dcterms:W3CDTF">2019-10-16T02:59:57Z</dcterms:modified>
  <cp:version/>
</cp:coreProperties>
</file>