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770" r:id="rId1"/>
  </p:sldMasterIdLst>
  <p:notesMasterIdLst>
    <p:notesMasterId r:id="rId13"/>
  </p:notesMasterIdLst>
  <p:handoutMasterIdLst>
    <p:handoutMasterId r:id="rId14"/>
  </p:handoutMasterIdLst>
  <p:sldIdLst>
    <p:sldId id="499" r:id="rId2"/>
    <p:sldId id="541" r:id="rId3"/>
    <p:sldId id="513" r:id="rId4"/>
    <p:sldId id="520" r:id="rId5"/>
    <p:sldId id="542" r:id="rId6"/>
    <p:sldId id="544" r:id="rId7"/>
    <p:sldId id="535" r:id="rId8"/>
    <p:sldId id="536" r:id="rId9"/>
    <p:sldId id="537" r:id="rId10"/>
    <p:sldId id="538" r:id="rId11"/>
    <p:sldId id="540" r:id="rId12"/>
  </p:sldIdLst>
  <p:sldSz cx="10691813" cy="7559675"/>
  <p:notesSz cx="6797675" cy="9926638"/>
  <p:defaultTextStyle>
    <a:defPPr>
      <a:defRPr lang="ja-JP"/>
    </a:defPPr>
    <a:lvl1pPr marL="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97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84" userDrawn="1">
          <p15:clr>
            <a:srgbClr val="A4A3A4"/>
          </p15:clr>
        </p15:guide>
        <p15:guide id="10" pos="1203" userDrawn="1">
          <p15:clr>
            <a:srgbClr val="A4A3A4"/>
          </p15:clr>
        </p15:guide>
        <p15:guide id="19" orient="horz" pos="4740" userDrawn="1">
          <p15:clr>
            <a:srgbClr val="A4A3A4"/>
          </p15:clr>
        </p15:guide>
        <p15:guide id="20" pos="3368" userDrawn="1">
          <p15:clr>
            <a:srgbClr val="A4A3A4"/>
          </p15:clr>
        </p15:guide>
        <p15:guide id="21" pos="192" userDrawn="1">
          <p15:clr>
            <a:srgbClr val="A4A3A4"/>
          </p15:clr>
        </p15:guide>
        <p15:guide id="22" orient="horz" pos="1791" userDrawn="1">
          <p15:clr>
            <a:srgbClr val="A4A3A4"/>
          </p15:clr>
        </p15:guide>
        <p15:guide id="23" orient="horz" pos="1496" userDrawn="1">
          <p15:clr>
            <a:srgbClr val="A4A3A4"/>
          </p15:clr>
        </p15:guide>
        <p15:guide id="24" orient="horz" pos="499" userDrawn="1">
          <p15:clr>
            <a:srgbClr val="A4A3A4"/>
          </p15:clr>
        </p15:guide>
        <p15:guide id="25" orient="horz" pos="1202" userDrawn="1">
          <p15:clr>
            <a:srgbClr val="A4A3A4"/>
          </p15:clr>
        </p15:guide>
        <p15:guide id="26" pos="3458" userDrawn="1">
          <p15:clr>
            <a:srgbClr val="A4A3A4"/>
          </p15:clr>
        </p15:guide>
        <p15:guide id="27" orient="horz" pos="129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36E"/>
    <a:srgbClr val="FF6699"/>
    <a:srgbClr val="FF66CC"/>
    <a:srgbClr val="FF5050"/>
    <a:srgbClr val="0033CC"/>
    <a:srgbClr val="006600"/>
    <a:srgbClr val="FF8F8F"/>
    <a:srgbClr val="FFCCFF"/>
    <a:srgbClr val="CCFFFF"/>
    <a:srgbClr val="FF61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36" autoAdjust="0"/>
    <p:restoredTop sz="95880" autoAdjust="0"/>
  </p:normalViewPr>
  <p:slideViewPr>
    <p:cSldViewPr snapToGrid="0">
      <p:cViewPr varScale="1">
        <p:scale>
          <a:sx n="101" d="100"/>
          <a:sy n="101" d="100"/>
        </p:scale>
        <p:origin x="318" y="84"/>
      </p:cViewPr>
      <p:guideLst>
        <p:guide orient="horz" pos="3084"/>
        <p:guide pos="1203"/>
        <p:guide orient="horz" pos="4740"/>
        <p:guide pos="3368"/>
        <p:guide pos="192"/>
        <p:guide orient="horz" pos="1791"/>
        <p:guide orient="horz" pos="1496"/>
        <p:guide orient="horz" pos="499"/>
        <p:guide orient="horz" pos="1202"/>
        <p:guide pos="3458"/>
        <p:guide orient="horz" pos="129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8" y="31"/>
            <a:ext cx="2945477" cy="496055"/>
          </a:xfrm>
          <a:prstGeom prst="rect">
            <a:avLst/>
          </a:prstGeom>
        </p:spPr>
        <p:txBody>
          <a:bodyPr vert="horz" lIns="62678" tIns="31343" rIns="62678" bIns="31343" rtlCol="0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6" y="31"/>
            <a:ext cx="2946572" cy="496055"/>
          </a:xfrm>
          <a:prstGeom prst="rect">
            <a:avLst/>
          </a:prstGeom>
        </p:spPr>
        <p:txBody>
          <a:bodyPr vert="horz" lIns="62678" tIns="31343" rIns="62678" bIns="31343" rtlCol="0"/>
          <a:lstStyle>
            <a:lvl1pPr algn="r">
              <a:defRPr sz="900"/>
            </a:lvl1pPr>
          </a:lstStyle>
          <a:p>
            <a:fld id="{8AA4F317-B31C-4591-89B4-B02C2EADFE08}" type="datetimeFigureOut">
              <a:rPr kumimoji="1" lang="ja-JP" altLang="en-US" smtClean="0"/>
              <a:t>2019/10/22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8" y="9428420"/>
            <a:ext cx="2945477" cy="496055"/>
          </a:xfrm>
          <a:prstGeom prst="rect">
            <a:avLst/>
          </a:prstGeom>
        </p:spPr>
        <p:txBody>
          <a:bodyPr vert="horz" lIns="62678" tIns="31343" rIns="62678" bIns="31343" rtlCol="0" anchor="b"/>
          <a:lstStyle>
            <a:lvl1pPr algn="l">
              <a:defRPr sz="9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6" y="9428420"/>
            <a:ext cx="2946572" cy="496055"/>
          </a:xfrm>
          <a:prstGeom prst="rect">
            <a:avLst/>
          </a:prstGeom>
        </p:spPr>
        <p:txBody>
          <a:bodyPr vert="horz" lIns="62678" tIns="31343" rIns="62678" bIns="31343" rtlCol="0" anchor="b"/>
          <a:lstStyle>
            <a:lvl1pPr algn="r">
              <a:defRPr sz="900"/>
            </a:lvl1pPr>
          </a:lstStyle>
          <a:p>
            <a:fld id="{8A1CC753-AFE5-415A-A830-F436EE4C42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46538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1" y="16"/>
            <a:ext cx="2945449" cy="497837"/>
          </a:xfrm>
          <a:prstGeom prst="rect">
            <a:avLst/>
          </a:prstGeom>
        </p:spPr>
        <p:txBody>
          <a:bodyPr vert="horz" lIns="90334" tIns="45155" rIns="90334" bIns="45155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687" y="16"/>
            <a:ext cx="2945449" cy="497837"/>
          </a:xfrm>
          <a:prstGeom prst="rect">
            <a:avLst/>
          </a:prstGeom>
        </p:spPr>
        <p:txBody>
          <a:bodyPr vert="horz" lIns="90334" tIns="45155" rIns="90334" bIns="45155" rtlCol="0"/>
          <a:lstStyle>
            <a:lvl1pPr algn="r">
              <a:defRPr sz="1100"/>
            </a:lvl1pPr>
          </a:lstStyle>
          <a:p>
            <a:fld id="{35186EFD-4059-47F9-86CE-75E49A44FFA0}" type="datetimeFigureOut">
              <a:rPr kumimoji="1" lang="ja-JP" altLang="en-US" smtClean="0"/>
              <a:t>2019/10/22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1241425"/>
            <a:ext cx="47402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34" tIns="45155" rIns="90334" bIns="4515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123" y="4777058"/>
            <a:ext cx="5437506" cy="3908190"/>
          </a:xfrm>
          <a:prstGeom prst="rect">
            <a:avLst/>
          </a:prstGeom>
        </p:spPr>
        <p:txBody>
          <a:bodyPr vert="horz" lIns="90334" tIns="45155" rIns="90334" bIns="4515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1" y="9428820"/>
            <a:ext cx="2945449" cy="497837"/>
          </a:xfrm>
          <a:prstGeom prst="rect">
            <a:avLst/>
          </a:prstGeom>
        </p:spPr>
        <p:txBody>
          <a:bodyPr vert="horz" lIns="90334" tIns="45155" rIns="90334" bIns="45155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687" y="9428820"/>
            <a:ext cx="2945449" cy="497837"/>
          </a:xfrm>
          <a:prstGeom prst="rect">
            <a:avLst/>
          </a:prstGeom>
        </p:spPr>
        <p:txBody>
          <a:bodyPr vert="horz" lIns="90334" tIns="45155" rIns="90334" bIns="45155" rtlCol="0" anchor="b"/>
          <a:lstStyle>
            <a:lvl1pPr algn="r">
              <a:defRPr sz="1100"/>
            </a:lvl1pPr>
          </a:lstStyle>
          <a:p>
            <a:fld id="{F4CC343B-79EE-4C7F-A5B5-444445458A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5224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1pPr>
    <a:lvl2pPr marL="497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2pPr>
    <a:lvl3pPr marL="995143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3pPr>
    <a:lvl4pPr marL="149271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4pPr>
    <a:lvl5pPr marL="1990285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5pPr>
    <a:lvl6pPr marL="2487857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6pPr>
    <a:lvl7pPr marL="2985428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7pPr>
    <a:lvl8pPr marL="3483000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8pPr>
    <a:lvl9pPr marL="3980571" algn="l" defTabSz="995143" rtl="0" eaLnBrk="1" latinLnBrk="0" hangingPunct="1">
      <a:defRPr kumimoji="1" sz="127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611313" y="1824038"/>
            <a:ext cx="6932612" cy="49037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CACB8-3C2D-4FCA-A52F-382D53AF64D2}" type="slidenum">
              <a:rPr lang="ja-JP" altLang="en-US" smtClean="0">
                <a:solidFill>
                  <a:srgbClr val="000000"/>
                </a:solidFill>
              </a:rPr>
              <a:pPr/>
              <a:t>1</a:t>
            </a:fld>
            <a:endParaRPr lang="ja-JP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2703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0888" cy="41243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026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0888" cy="41243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898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5650" cy="4127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78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5650" cy="4127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280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5650" cy="4127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1650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5650" cy="4127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665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5650" cy="41275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2872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0888" cy="41243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063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0888" cy="41243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34347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495300" y="250825"/>
            <a:ext cx="5830888" cy="41243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236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371825" y="1447190"/>
            <a:ext cx="9948184" cy="3127116"/>
          </a:xfrm>
          <a:prstGeom prst="rect">
            <a:avLst/>
          </a:prstGeom>
          <a:solidFill>
            <a:srgbClr val="000099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49749" rIns="0" bIns="49749" anchor="ctr"/>
          <a:lstStyle/>
          <a:p>
            <a:pPr defTabSz="995162" eaLnBrk="0" hangingPunct="0"/>
            <a:endParaRPr lang="ja-JP" altLang="ja-JP" sz="3535" b="1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837870" y="2029920"/>
            <a:ext cx="8937259" cy="196341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xtLst/>
        </p:spPr>
        <p:txBody>
          <a:bodyPr lIns="0" tIns="49749" rIns="0" bIns="49749" anchor="ctr"/>
          <a:lstStyle/>
          <a:p>
            <a:pPr defTabSz="995162" eaLnBrk="0" hangingPunct="0">
              <a:defRPr/>
            </a:pPr>
            <a:endParaRPr lang="ja-JP" altLang="ja-JP" sz="2828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GS創英角ｺﾞｼｯｸUB" pitchFamily="50" charset="-128"/>
              <a:ea typeface="HGS創英角ｺﾞｼｯｸUB" pitchFamily="50" charset="-128"/>
            </a:endParaRPr>
          </a:p>
        </p:txBody>
      </p:sp>
      <p:pic>
        <p:nvPicPr>
          <p:cNvPr id="6" name="Picture 7" descr="kante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713" y="4653069"/>
            <a:ext cx="3623908" cy="247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6" y="2192336"/>
            <a:ext cx="9088041" cy="1620430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08743" y="4926914"/>
            <a:ext cx="5411269" cy="1931917"/>
          </a:xfrm>
          <a:prstGeom prst="rect">
            <a:avLst/>
          </a:prstGeom>
        </p:spPr>
        <p:txBody>
          <a:bodyPr lIns="140775" tIns="70388" rIns="140775" bIns="70388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973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946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920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89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867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840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4813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978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193630" y="7251707"/>
            <a:ext cx="2494756" cy="299238"/>
          </a:xfrm>
        </p:spPr>
        <p:txBody>
          <a:bodyPr/>
          <a:lstStyle>
            <a:lvl1pPr>
              <a:defRPr b="1"/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008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-10198"/>
            <a:ext cx="9622632" cy="623552"/>
          </a:xfrm>
          <a:prstGeom prst="rect">
            <a:avLst/>
          </a:prstGeom>
        </p:spPr>
        <p:txBody>
          <a:bodyPr lIns="140775" tIns="70388" rIns="140775" bIns="70388"/>
          <a:lstStyle>
            <a:lvl1pPr>
              <a:defRPr sz="3535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482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正方形/長方形 5"/>
          <p:cNvGrpSpPr>
            <a:grpSpLocks/>
          </p:cNvGrpSpPr>
          <p:nvPr/>
        </p:nvGrpSpPr>
        <p:grpSpPr bwMode="auto">
          <a:xfrm>
            <a:off x="0" y="535477"/>
            <a:ext cx="10691813" cy="195991"/>
            <a:chOff x="-4" y="276"/>
            <a:chExt cx="5764" cy="112"/>
          </a:xfrm>
        </p:grpSpPr>
        <p:pic>
          <p:nvPicPr>
            <p:cNvPr id="4" name="正方形/長方形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2262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8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713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+mn-ea"/>
                <a:ea typeface="+mn-ea"/>
              </a:defRPr>
            </a:lvl1pPr>
          </a:lstStyle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9700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21194" y="1"/>
            <a:ext cx="9881828" cy="629973"/>
          </a:xfrm>
          <a:prstGeom prst="rect">
            <a:avLst/>
          </a:prstGeom>
        </p:spPr>
        <p:txBody>
          <a:bodyPr lIns="140775" tIns="70388" rIns="140775" bIns="70388" anchor="ctr"/>
          <a:lstStyle>
            <a:lvl1pPr algn="l">
              <a:defRPr b="1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スライド番号プレースホルダー 1"/>
          <p:cNvSpPr txBox="1">
            <a:spLocks/>
          </p:cNvSpPr>
          <p:nvPr userDrawn="1"/>
        </p:nvSpPr>
        <p:spPr>
          <a:xfrm>
            <a:off x="10035033" y="7151389"/>
            <a:ext cx="651600" cy="408286"/>
          </a:xfrm>
          <a:prstGeom prst="rect">
            <a:avLst/>
          </a:prstGeom>
          <a:noFill/>
          <a:ln>
            <a:noFill/>
          </a:ln>
        </p:spPr>
        <p:txBody>
          <a:bodyPr vert="horz" lIns="99521" tIns="49761" rIns="99521" bIns="49761" rtlCol="0" anchor="ctr"/>
          <a:lstStyle>
            <a:defPPr>
              <a:defRPr lang="ja-JP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ＭＳ Ｐゴシック" charset="-128"/>
                <a:cs typeface="Arial" pitchFamily="34" charset="0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sz="4400" kern="1200">
                <a:solidFill>
                  <a:srgbClr val="333399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r">
              <a:defRPr/>
            </a:pPr>
            <a:fld id="{4FA1A2DF-A8D3-4F59-8F2D-B1943C81685F}" type="slidenum">
              <a:rPr lang="ja-JP" altLang="en-US" sz="1555" smtClean="0">
                <a:solidFill>
                  <a:prstClr val="black">
                    <a:lumMod val="95000"/>
                    <a:lumOff val="5000"/>
                  </a:prstClr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pPr algn="r">
                <a:defRPr/>
              </a:pPr>
              <a:t>‹#›</a:t>
            </a:fld>
            <a:endParaRPr lang="ja-JP" altLang="en-US" sz="1555" dirty="0">
              <a:solidFill>
                <a:prstClr val="black">
                  <a:lumMod val="95000"/>
                  <a:lumOff val="5000"/>
                </a:prstClr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09763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1" y="302738"/>
            <a:ext cx="9622632" cy="1259946"/>
          </a:xfrm>
          <a:prstGeom prst="rect">
            <a:avLst/>
          </a:prstGeom>
        </p:spPr>
        <p:txBody>
          <a:bodyPr lIns="140775" tIns="70388" rIns="140775" bIns="70388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534591" y="7006744"/>
            <a:ext cx="2494756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653036" y="7006744"/>
            <a:ext cx="3385741" cy="402483"/>
          </a:xfrm>
          <a:prstGeom prst="rect">
            <a:avLst/>
          </a:prstGeom>
        </p:spPr>
        <p:txBody>
          <a:bodyPr lIns="140775" tIns="70388" rIns="140775" bIns="70388"/>
          <a:lstStyle/>
          <a:p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12F49-67C2-47B6-8FE7-18B977BA6170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801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93630" y="7293703"/>
            <a:ext cx="2494756" cy="257239"/>
          </a:xfrm>
          <a:prstGeom prst="rect">
            <a:avLst/>
          </a:prstGeom>
        </p:spPr>
        <p:txBody>
          <a:bodyPr vert="horz" lIns="140705" tIns="70356" rIns="140705" bIns="7035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697" b="1">
                <a:solidFill>
                  <a:schemeClr val="tx1"/>
                </a:solidFill>
                <a:latin typeface="+mj-ea"/>
                <a:ea typeface="+mj-ea"/>
              </a:defRPr>
            </a:lvl1pPr>
          </a:lstStyle>
          <a:p>
            <a:pPr defTabSz="995162"/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 defTabSz="995162"/>
              <a:t>‹#›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03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7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666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97340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94681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492023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989364" algn="ctr" rtl="0" eaLnBrk="1" fontAlgn="base" hangingPunct="1">
        <a:spcBef>
          <a:spcPct val="0"/>
        </a:spcBef>
        <a:spcAft>
          <a:spcPct val="0"/>
        </a:spcAft>
        <a:defRPr kumimoji="1" sz="4666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71417" indent="-371417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n"/>
        <a:defRPr kumimoji="1" sz="3535" kern="1200">
          <a:solidFill>
            <a:schemeClr val="tx1"/>
          </a:solidFill>
          <a:latin typeface="+mn-lt"/>
          <a:ea typeface="+mn-ea"/>
          <a:cs typeface="+mn-cs"/>
        </a:defRPr>
      </a:lvl1pPr>
      <a:lvl2pPr marL="806751" indent="-309226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3040" kern="1200">
          <a:solidFill>
            <a:schemeClr val="tx1"/>
          </a:solidFill>
          <a:latin typeface="+mn-lt"/>
          <a:ea typeface="+mn-ea"/>
          <a:cs typeface="+mn-cs"/>
        </a:defRPr>
      </a:lvl2pPr>
      <a:lvl3pPr marL="1242085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2545" kern="1200">
          <a:solidFill>
            <a:schemeClr val="tx1"/>
          </a:solidFill>
          <a:latin typeface="+mn-lt"/>
          <a:ea typeface="+mn-ea"/>
          <a:cs typeface="+mn-cs"/>
        </a:defRPr>
      </a:lvl3pPr>
      <a:lvl4pPr marL="1739610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4pPr>
      <a:lvl5pPr marL="2237133" indent="-2470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5pPr>
      <a:lvl6pPr marL="2735375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6pPr>
      <a:lvl7pPr marL="3232717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7pPr>
      <a:lvl8pPr marL="3730056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8pPr>
      <a:lvl9pPr marL="4227398" indent="-248672" algn="l" defTabSz="994681" rtl="0" eaLnBrk="1" latinLnBrk="0" hangingPunct="1">
        <a:spcBef>
          <a:spcPct val="20000"/>
        </a:spcBef>
        <a:buFont typeface="Arial" pitchFamily="34" charset="0"/>
        <a:buChar char="•"/>
        <a:defRPr kumimoji="1" sz="21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1pPr>
      <a:lvl2pPr marL="497340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2pPr>
      <a:lvl3pPr marL="994681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3pPr>
      <a:lvl4pPr marL="1492023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4pPr>
      <a:lvl5pPr marL="1989364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5pPr>
      <a:lvl6pPr marL="2486705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6pPr>
      <a:lvl7pPr marL="2984046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7pPr>
      <a:lvl8pPr marL="348138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8pPr>
      <a:lvl9pPr marL="3978728" algn="l" defTabSz="994681" rtl="0" eaLnBrk="1" latinLnBrk="0" hangingPunct="1">
        <a:defRPr kumimoji="1" sz="19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タイトル 6"/>
          <p:cNvSpPr txBox="1">
            <a:spLocks/>
          </p:cNvSpPr>
          <p:nvPr/>
        </p:nvSpPr>
        <p:spPr bwMode="auto">
          <a:xfrm>
            <a:off x="310247" y="3068658"/>
            <a:ext cx="10080000" cy="1400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兵庫県のオープンデータ</a:t>
            </a:r>
            <a:r>
              <a:rPr lang="ja-JP" altLang="en-US" sz="44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推進の取組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lnSpc>
                <a:spcPts val="1767"/>
              </a:lnSpc>
            </a:pP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r"/>
            <a:r>
              <a:rPr lang="en-US" altLang="ja-JP" sz="32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2019.10</a:t>
            </a:r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兵庫県 情報企画課</a:t>
            </a:r>
            <a:endParaRPr lang="ja-JP" altLang="en-US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BF5BC-CA7B-450B-8FD8-29D241A301AC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5" name="正方形/長方形 5"/>
          <p:cNvGrpSpPr>
            <a:grpSpLocks/>
          </p:cNvGrpSpPr>
          <p:nvPr/>
        </p:nvGrpSpPr>
        <p:grpSpPr bwMode="auto">
          <a:xfrm>
            <a:off x="489" y="2793389"/>
            <a:ext cx="10690835" cy="195991"/>
            <a:chOff x="-4" y="276"/>
            <a:chExt cx="5764" cy="112"/>
          </a:xfrm>
        </p:grpSpPr>
        <p:pic>
          <p:nvPicPr>
            <p:cNvPr id="6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7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8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646882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10247" y="1973670"/>
            <a:ext cx="5075347" cy="2070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lang="ja-JP" altLang="en-US" sz="2200" dirty="0" smtClean="0"/>
              <a:t>○土砂</a:t>
            </a:r>
            <a:r>
              <a:rPr lang="ja-JP" altLang="en-US" sz="2200" dirty="0"/>
              <a:t>災害発生</a:t>
            </a:r>
            <a:r>
              <a:rPr lang="ja-JP" altLang="en-US" sz="2200" dirty="0" smtClean="0"/>
              <a:t>範囲の抽出</a:t>
            </a:r>
            <a:endParaRPr lang="en-US" altLang="ja-JP" sz="2200" dirty="0" smtClean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 smtClean="0"/>
              <a:t>　　今回作成の３次元データ</a:t>
            </a:r>
            <a:endParaRPr lang="en-US" altLang="ja-JP" sz="2200" dirty="0" smtClean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 smtClean="0"/>
              <a:t>　　　</a:t>
            </a:r>
            <a:r>
              <a:rPr lang="en-US" altLang="ja-JP" sz="2200" dirty="0" smtClean="0"/>
              <a:t>×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 smtClean="0"/>
              <a:t>　　</a:t>
            </a:r>
            <a:r>
              <a:rPr lang="ja-JP" altLang="en-US" sz="2200" dirty="0" smtClean="0">
                <a:solidFill>
                  <a:srgbClr val="008000"/>
                </a:solidFill>
              </a:rPr>
              <a:t>新規取得データ（ドローンによる取得等）</a:t>
            </a:r>
            <a:endParaRPr lang="en-US" altLang="ja-JP" sz="2200" dirty="0" smtClean="0">
              <a:solidFill>
                <a:srgbClr val="008000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 smtClean="0"/>
              <a:t>　　　</a:t>
            </a:r>
            <a:r>
              <a:rPr lang="ja-JP" altLang="en-US" sz="2200" dirty="0" smtClean="0">
                <a:solidFill>
                  <a:srgbClr val="008000"/>
                </a:solidFill>
              </a:rPr>
              <a:t>↓</a:t>
            </a:r>
            <a:endParaRPr lang="en-US" altLang="ja-JP" sz="2200" dirty="0" smtClean="0">
              <a:solidFill>
                <a:srgbClr val="008000"/>
              </a:solidFill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2200" dirty="0" smtClean="0"/>
              <a:t>　</a:t>
            </a:r>
            <a:r>
              <a:rPr lang="ja-JP" altLang="en-US" sz="2200" dirty="0" smtClean="0">
                <a:solidFill>
                  <a:srgbClr val="008000"/>
                </a:solidFill>
              </a:rPr>
              <a:t>　差分処理</a:t>
            </a:r>
            <a:endParaRPr lang="ja-JP" altLang="en-US" sz="2200" dirty="0">
              <a:solidFill>
                <a:srgbClr val="008000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6515" y="1463193"/>
            <a:ext cx="64879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smtClean="0">
                <a:latin typeface="+mj-ea"/>
                <a:ea typeface="+mj-ea"/>
              </a:rPr>
              <a:t>【</a:t>
            </a:r>
            <a:r>
              <a:rPr kumimoji="0" lang="ja-JP" altLang="en-US" sz="2400" b="1" dirty="0" smtClean="0">
                <a:latin typeface="+mj-ea"/>
                <a:ea typeface="+mj-ea"/>
              </a:rPr>
              <a:t>活用例</a:t>
            </a:r>
            <a:r>
              <a:rPr kumimoji="0" lang="en-US" altLang="ja-JP" sz="2400" b="1" dirty="0" smtClean="0">
                <a:latin typeface="+mj-ea"/>
                <a:ea typeface="+mj-ea"/>
              </a:rPr>
              <a:t>】</a:t>
            </a:r>
            <a:endParaRPr kumimoji="0" lang="en-US" altLang="ja-JP" sz="2400" b="1" dirty="0">
              <a:latin typeface="+mj-ea"/>
              <a:ea typeface="+mj-ea"/>
            </a:endParaRPr>
          </a:p>
        </p:txBody>
      </p:sp>
      <p:pic>
        <p:nvPicPr>
          <p:cNvPr id="29" name="図 2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08" y="4237652"/>
            <a:ext cx="4904092" cy="3056050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5385594" y="1924858"/>
            <a:ext cx="5045869" cy="4139595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ja-JP" altLang="en-US" sz="2200" dirty="0" smtClean="0">
                <a:solidFill>
                  <a:srgbClr val="FF0000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○事業者・研究機関での想定活用例</a:t>
            </a:r>
            <a:endParaRPr lang="en-US" altLang="ja-JP" sz="2200" dirty="0" smtClean="0">
              <a:solidFill>
                <a:srgbClr val="FF0000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  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土木工事、農林業での工事設計支援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 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高精度３Ｄマップの作成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登山アプリ（背景地図・標高データ</a:t>
            </a: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）</a:t>
            </a:r>
            <a:endParaRPr lang="en-US" altLang="ja-JP" sz="22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・ ドローン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自動航行ルート設定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日照・通信環境のシミュレーション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spcAft>
                <a:spcPts val="1200"/>
              </a:spcAft>
            </a:pP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水脈分析</a:t>
            </a:r>
            <a:endParaRPr lang="en-US" altLang="ja-JP" sz="22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 　・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高精度測位と</a:t>
            </a: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en-US" altLang="ja-JP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D</a:t>
            </a: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の</a:t>
            </a:r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組み合わせ　　</a:t>
            </a:r>
            <a:endParaRPr lang="en-US" altLang="ja-JP" sz="2200" dirty="0" smtClean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2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　（</a:t>
            </a:r>
            <a:r>
              <a:rPr lang="ja-JP" altLang="en-US" sz="22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除雪車の障害物回避走行等）</a:t>
            </a:r>
          </a:p>
        </p:txBody>
      </p:sp>
      <p:sp>
        <p:nvSpPr>
          <p:cNvPr id="19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</a:t>
            </a:r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取組（特色あるオープンデータ）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4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14586" y="637564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1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まとめ</a:t>
            </a:r>
            <a:endParaRPr lang="ja-JP" altLang="en-US" sz="32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96195" y="1194822"/>
            <a:ext cx="10475683" cy="6187053"/>
          </a:xfrm>
          <a:prstGeom prst="rect">
            <a:avLst/>
          </a:prstGeom>
        </p:spPr>
        <p:txBody>
          <a:bodyPr lIns="140775" tIns="70388" rIns="140775" bIns="70388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53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9734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9468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49202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98936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666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457200" indent="-457200" algn="l" defTabSz="914400">
              <a:lnSpc>
                <a:spcPts val="43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latin typeface="+mj-ea"/>
              </a:rPr>
              <a:t>県の情報企画課をはじめ、情報部門では、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r>
              <a:rPr lang="ja-JP" altLang="en-US" sz="3200" dirty="0" smtClean="0">
                <a:latin typeface="+mj-ea"/>
              </a:rPr>
              <a:t>　　</a:t>
            </a:r>
            <a:r>
              <a:rPr lang="ja-JP" altLang="en-US" sz="3200" dirty="0" smtClean="0">
                <a:latin typeface="+mj-ea"/>
              </a:rPr>
              <a:t>データを活用した課題解決を推進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spcBef>
                <a:spcPts val="0"/>
              </a:spcBef>
            </a:pPr>
            <a:endParaRPr lang="en-US" altLang="ja-JP" sz="3200" dirty="0" smtClean="0">
              <a:latin typeface="+mj-ea"/>
            </a:endParaRPr>
          </a:p>
          <a:p>
            <a:pPr marL="457200" indent="-457200" algn="l" defTabSz="914400">
              <a:lnSpc>
                <a:spcPts val="43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latin typeface="+mj-ea"/>
              </a:rPr>
              <a:t>情報部門では、「課題」の把握が難しい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r>
              <a:rPr lang="ja-JP" altLang="en-US" sz="3200" dirty="0" smtClean="0">
                <a:latin typeface="+mj-ea"/>
              </a:rPr>
              <a:t>　</a:t>
            </a:r>
            <a:r>
              <a:rPr lang="ja-JP" altLang="en-US" sz="3200" dirty="0" smtClean="0">
                <a:latin typeface="+mj-ea"/>
              </a:rPr>
              <a:t>  積極的に課題を出していただくことで、データの共有化、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r>
              <a:rPr lang="ja-JP" altLang="en-US" sz="3200" dirty="0" smtClean="0">
                <a:latin typeface="+mj-ea"/>
              </a:rPr>
              <a:t>　　活用による課題解決が進む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endParaRPr lang="en-US" altLang="ja-JP" sz="3200" dirty="0">
              <a:latin typeface="+mj-ea"/>
            </a:endParaRPr>
          </a:p>
          <a:p>
            <a:pPr marL="457200" indent="-457200" algn="l" defTabSz="914400">
              <a:lnSpc>
                <a:spcPts val="43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latin typeface="+mj-ea"/>
              </a:rPr>
              <a:t>目指す先は、「住民の福祉の向上」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r>
              <a:rPr lang="ja-JP" altLang="en-US" sz="3200" dirty="0" smtClean="0">
                <a:latin typeface="+mj-ea"/>
              </a:rPr>
              <a:t>　　</a:t>
            </a:r>
            <a:r>
              <a:rPr lang="ja-JP" altLang="en-US" sz="3200" dirty="0" smtClean="0">
                <a:latin typeface="+mj-ea"/>
              </a:rPr>
              <a:t>事業課と情報部門が協力して</a:t>
            </a:r>
            <a:endParaRPr lang="en-US" altLang="ja-JP" sz="3200" dirty="0" smtClean="0">
              <a:latin typeface="+mj-ea"/>
            </a:endParaRPr>
          </a:p>
          <a:p>
            <a:pPr algn="l" defTabSz="914400">
              <a:lnSpc>
                <a:spcPts val="4300"/>
              </a:lnSpc>
              <a:spcBef>
                <a:spcPts val="0"/>
              </a:spcBef>
            </a:pPr>
            <a:r>
              <a:rPr lang="ja-JP" altLang="en-US" sz="3200" dirty="0" smtClean="0">
                <a:latin typeface="+mj-ea"/>
              </a:rPr>
              <a:t>　　オープンデータの推進を図りましょう</a:t>
            </a:r>
            <a:endParaRPr lang="en-US" altLang="ja-JP" sz="3200" dirty="0" smtClean="0">
              <a:latin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780063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231698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1483333"/>
            <a:ext cx="10081528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4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要旨</a:t>
            </a:r>
            <a:endParaRPr lang="en-US" altLang="ja-JP" sz="44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7" name="タイトル 6"/>
          <p:cNvSpPr txBox="1">
            <a:spLocks/>
          </p:cNvSpPr>
          <p:nvPr/>
        </p:nvSpPr>
        <p:spPr bwMode="auto">
          <a:xfrm>
            <a:off x="156837" y="2664432"/>
            <a:ext cx="10378139" cy="251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lvl="1" algn="l"/>
            <a:r>
              <a:rPr lang="ja-JP" altLang="en-US" sz="40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兵庫県内自治体の現状</a:t>
            </a:r>
            <a:endParaRPr lang="en-US" altLang="ja-JP" sz="4000" b="1" dirty="0" smtClean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 smtClean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40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</a:t>
            </a:r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ひょうご・データ利活用プラン</a:t>
            </a:r>
            <a:r>
              <a:rPr lang="ja-JP" altLang="en-US" sz="40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策定</a:t>
            </a:r>
            <a:endParaRPr lang="en-US" altLang="ja-JP" sz="4000" b="1" dirty="0" smtClean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>
              <a:lnSpc>
                <a:spcPts val="2600"/>
              </a:lnSpc>
            </a:pPr>
            <a:endParaRPr lang="en-US" altLang="ja-JP" sz="40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lvl="1" algn="l"/>
            <a:r>
              <a:rPr lang="ja-JP" altLang="en-US" sz="40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40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40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情報部門の取組</a:t>
            </a:r>
            <a:endParaRPr lang="en-US" altLang="ja-JP" sz="3200" b="1" dirty="0">
              <a:solidFill>
                <a:schemeClr val="bg1">
                  <a:lumMod val="8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862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35833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タイトル 6"/>
          <p:cNvSpPr txBox="1">
            <a:spLocks/>
          </p:cNvSpPr>
          <p:nvPr/>
        </p:nvSpPr>
        <p:spPr bwMode="auto">
          <a:xfrm>
            <a:off x="310247" y="992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　</a:t>
            </a:r>
            <a:r>
              <a:rPr lang="ja-JP" altLang="en-US" sz="3200" b="1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兵庫県内自治体の現状</a:t>
            </a:r>
            <a:endParaRPr lang="en-US" altLang="ja-JP" sz="32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 bwMode="auto">
          <a:xfrm>
            <a:off x="310247" y="1027096"/>
            <a:ext cx="10081528" cy="931258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県及び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12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市が公開。オープンデータの取組率 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31%</a:t>
            </a:r>
          </a:p>
          <a:p>
            <a:pPr>
              <a:lnSpc>
                <a:spcPct val="100000"/>
              </a:lnSpc>
            </a:pP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全国自体体の取組率 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33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％ </a:t>
            </a:r>
            <a:r>
              <a:rPr lang="en-US" altLang="ja-JP" sz="16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(595/1,788</a:t>
            </a:r>
            <a:r>
              <a:rPr lang="ja-JP" altLang="en-US" sz="16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自治体</a:t>
            </a:r>
            <a:r>
              <a:rPr lang="en-US" altLang="ja-JP" sz="16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  <a:r>
              <a:rPr lang="ja-JP" altLang="en-US" sz="16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をわずかに下回る</a:t>
            </a:r>
            <a:endParaRPr lang="en-US" altLang="ja-JP" sz="2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6"/>
          <p:cNvSpPr txBox="1">
            <a:spLocks/>
          </p:cNvSpPr>
          <p:nvPr/>
        </p:nvSpPr>
        <p:spPr bwMode="auto">
          <a:xfrm>
            <a:off x="264795" y="1678464"/>
            <a:ext cx="100869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altLang="ja-JP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※</a:t>
            </a:r>
            <a:r>
              <a:rPr lang="ja-JP" altLang="en-US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令和元年</a:t>
            </a:r>
            <a:r>
              <a:rPr lang="en-US" altLang="ja-JP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6</a:t>
            </a:r>
            <a:r>
              <a:rPr lang="ja-JP" altLang="en-US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月</a:t>
            </a:r>
            <a:r>
              <a:rPr lang="en-US" altLang="ja-JP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17</a:t>
            </a:r>
            <a:r>
              <a:rPr lang="ja-JP" altLang="en-US" sz="1600" b="1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日時点</a:t>
            </a:r>
            <a:endParaRPr lang="en-US" altLang="ja-JP" sz="1600" b="1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9" name="タイトル 6"/>
          <p:cNvSpPr txBox="1">
            <a:spLocks/>
          </p:cNvSpPr>
          <p:nvPr/>
        </p:nvSpPr>
        <p:spPr bwMode="auto">
          <a:xfrm>
            <a:off x="302420" y="7242556"/>
            <a:ext cx="47896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出典：内閣官房「ＩＴ </a:t>
            </a:r>
            <a:r>
              <a:rPr lang="en-US" altLang="ja-JP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DASHBOARD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」　</a:t>
            </a:r>
            <a:r>
              <a:rPr lang="en-US" altLang="ja-JP" sz="11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https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://www.itdashboard.go.jp/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47" y="2051050"/>
            <a:ext cx="4709428" cy="5069758"/>
          </a:xfrm>
          <a:prstGeom prst="rect">
            <a:avLst/>
          </a:prstGeom>
        </p:spPr>
      </p:pic>
      <p:sp>
        <p:nvSpPr>
          <p:cNvPr id="20" name="タイトル 6"/>
          <p:cNvSpPr txBox="1">
            <a:spLocks/>
          </p:cNvSpPr>
          <p:nvPr/>
        </p:nvSpPr>
        <p:spPr bwMode="auto">
          <a:xfrm>
            <a:off x="5092065" y="3911663"/>
            <a:ext cx="52692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en-US" altLang="ja-JP" b="1" dirty="0" smtClean="0">
                <a:latin typeface="+mj-ea"/>
                <a:ea typeface="+mj-ea"/>
                <a:cs typeface="Meiryo UI" panose="020B0604030504040204" pitchFamily="50" charset="-128"/>
              </a:rPr>
              <a:t>【</a:t>
            </a:r>
            <a:r>
              <a:rPr lang="ja-JP" altLang="en-US" b="1" dirty="0" smtClean="0">
                <a:latin typeface="+mj-ea"/>
                <a:ea typeface="+mj-ea"/>
                <a:cs typeface="Meiryo UI" panose="020B0604030504040204" pitchFamily="50" charset="-128"/>
              </a:rPr>
              <a:t>参考</a:t>
            </a:r>
            <a:r>
              <a:rPr lang="en-US" altLang="ja-JP" b="1" dirty="0" smtClean="0">
                <a:latin typeface="+mj-ea"/>
                <a:ea typeface="+mj-ea"/>
                <a:cs typeface="Meiryo UI" panose="020B0604030504040204" pitchFamily="50" charset="-128"/>
              </a:rPr>
              <a:t>】</a:t>
            </a:r>
            <a:r>
              <a:rPr lang="ja-JP" altLang="en-US" b="1" dirty="0" smtClean="0">
                <a:latin typeface="+mj-ea"/>
                <a:ea typeface="+mj-ea"/>
                <a:cs typeface="Meiryo UI" panose="020B0604030504040204" pitchFamily="50" charset="-128"/>
              </a:rPr>
              <a:t>関西２府４県の状況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　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en-US" altLang="ja-JP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※</a:t>
            </a:r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自治体数は府県を含む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0009794"/>
              </p:ext>
            </p:extLst>
          </p:nvPr>
        </p:nvGraphicFramePr>
        <p:xfrm>
          <a:off x="5124450" y="4300053"/>
          <a:ext cx="5503544" cy="2764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5886">
                  <a:extLst>
                    <a:ext uri="{9D8B030D-6E8A-4147-A177-3AD203B41FA5}">
                      <a16:colId xmlns:a16="http://schemas.microsoft.com/office/drawing/2014/main" val="3366862298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3249730921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2916332851"/>
                    </a:ext>
                  </a:extLst>
                </a:gridCol>
                <a:gridCol w="1375886">
                  <a:extLst>
                    <a:ext uri="{9D8B030D-6E8A-4147-A177-3AD203B41FA5}">
                      <a16:colId xmlns:a16="http://schemas.microsoft.com/office/drawing/2014/main" val="3870986036"/>
                    </a:ext>
                  </a:extLst>
                </a:gridCol>
              </a:tblGrid>
              <a:tr h="414822"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 smtClean="0"/>
                        <a:t>都道府県名</a:t>
                      </a:r>
                      <a:endParaRPr kumimoji="1" lang="ja-JP" alt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 smtClean="0"/>
                        <a:t>総自治体数</a:t>
                      </a:r>
                      <a:endParaRPr kumimoji="1" lang="ja-JP" alt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 smtClean="0"/>
                        <a:t>取組済</a:t>
                      </a:r>
                      <a:endParaRPr kumimoji="1" lang="en-US" altLang="ja-JP" sz="1800" b="0" dirty="0" smtClean="0"/>
                    </a:p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 smtClean="0"/>
                        <a:t>自治体数</a:t>
                      </a:r>
                      <a:endParaRPr kumimoji="1" lang="ja-JP" altLang="en-US" sz="18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ja-JP" altLang="en-US" sz="1800" b="0" dirty="0" smtClean="0"/>
                        <a:t>取組率</a:t>
                      </a:r>
                      <a:endParaRPr kumimoji="1" lang="ja-JP" altLang="en-US" sz="18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2671031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京都府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27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27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100%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1435225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大阪府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44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16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36%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8866962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兵庫県</a:t>
                      </a:r>
                      <a:endParaRPr kumimoji="1" lang="ja-JP" altLang="en-US" sz="18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42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13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31%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928601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滋賀県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20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5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25%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5785993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奈良県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40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8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20%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07061748"/>
                  </a:ext>
                </a:extLst>
              </a:tr>
              <a:tr h="373521">
                <a:tc>
                  <a:txBody>
                    <a:bodyPr/>
                    <a:lstStyle/>
                    <a:p>
                      <a:pPr>
                        <a:lnSpc>
                          <a:spcPts val="1700"/>
                        </a:lnSpc>
                      </a:pPr>
                      <a:r>
                        <a:rPr kumimoji="1" lang="ja-JP" altLang="en-US" sz="1800" dirty="0" smtClean="0"/>
                        <a:t>和歌山県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31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ＭＳ Ｐ明朝" panose="02020600040205080304" pitchFamily="18" charset="-128"/>
                          <a:ea typeface="ＭＳ Ｐ明朝" panose="02020600040205080304" pitchFamily="18" charset="-128"/>
                        </a:rPr>
                        <a:t>4</a:t>
                      </a:r>
                      <a:endParaRPr kumimoji="1" lang="ja-JP" altLang="en-US" sz="1800" dirty="0">
                        <a:latin typeface="ＭＳ Ｐ明朝" panose="02020600040205080304" pitchFamily="18" charset="-128"/>
                        <a:ea typeface="ＭＳ Ｐ明朝" panose="02020600040205080304" pitchFamily="18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700"/>
                        </a:lnSpc>
                      </a:pPr>
                      <a:r>
                        <a:rPr kumimoji="1" lang="en-US" altLang="ja-JP" sz="1800" dirty="0" smtClean="0">
                          <a:latin typeface="+mj-ea"/>
                          <a:ea typeface="+mj-ea"/>
                        </a:rPr>
                        <a:t>13%</a:t>
                      </a:r>
                      <a:endParaRPr kumimoji="1" lang="ja-JP" altLang="en-US" sz="1800" dirty="0"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972670"/>
                  </a:ext>
                </a:extLst>
              </a:tr>
            </a:tbl>
          </a:graphicData>
        </a:graphic>
      </p:graphicFrame>
      <p:sp>
        <p:nvSpPr>
          <p:cNvPr id="17" name="タイトル 6"/>
          <p:cNvSpPr txBox="1">
            <a:spLocks/>
          </p:cNvSpPr>
          <p:nvPr/>
        </p:nvSpPr>
        <p:spPr bwMode="auto">
          <a:xfrm>
            <a:off x="5172476" y="7242556"/>
            <a:ext cx="486795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1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出典：政府ＣＩＯポータル　</a:t>
            </a:r>
            <a:r>
              <a:rPr lang="en-US" altLang="ja-JP" sz="11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https://cio.go.jp/</a:t>
            </a:r>
            <a:endParaRPr lang="en-US" altLang="ja-JP" sz="14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8" name="タイトル 6"/>
          <p:cNvSpPr txBox="1">
            <a:spLocks/>
          </p:cNvSpPr>
          <p:nvPr/>
        </p:nvSpPr>
        <p:spPr bwMode="auto">
          <a:xfrm>
            <a:off x="5111115" y="2187638"/>
            <a:ext cx="5269230" cy="1369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 smtClean="0">
                <a:latin typeface="+mj-ea"/>
                <a:ea typeface="+mj-ea"/>
                <a:cs typeface="Meiryo UI" panose="020B0604030504040204" pitchFamily="50" charset="-128"/>
              </a:rPr>
              <a:t>取組市町一覧</a:t>
            </a:r>
            <a:endParaRPr lang="en-US" altLang="ja-JP" sz="2400" b="1" dirty="0" smtClean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 smtClean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神戸市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姫路市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尼崎市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西宮市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芦屋市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加古川市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赤穂市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宝塚市</a:t>
            </a: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高砂市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川西市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三田市</a:t>
            </a:r>
            <a:r>
              <a:rPr lang="en-US" altLang="ja-JP" dirty="0" smtClean="0">
                <a:latin typeface="+mn-ea"/>
                <a:ea typeface="+mn-ea"/>
                <a:cs typeface="Meiryo UI" panose="020B0604030504040204" pitchFamily="50" charset="-128"/>
              </a:rPr>
              <a:t>	</a:t>
            </a:r>
            <a:r>
              <a:rPr lang="ja-JP" altLang="en-US" dirty="0" err="1" smtClean="0">
                <a:latin typeface="+mn-ea"/>
                <a:ea typeface="+mn-ea"/>
                <a:cs typeface="Meiryo UI" panose="020B0604030504040204" pitchFamily="50" charset="-128"/>
              </a:rPr>
              <a:t>たつ</a:t>
            </a:r>
            <a:r>
              <a:rPr lang="ja-JP" altLang="en-US" dirty="0" err="1">
                <a:latin typeface="+mn-ea"/>
                <a:ea typeface="+mn-ea"/>
                <a:cs typeface="Meiryo UI" panose="020B0604030504040204" pitchFamily="50" charset="-128"/>
              </a:rPr>
              <a:t>の</a:t>
            </a:r>
            <a:r>
              <a:rPr lang="ja-JP" altLang="en-US" dirty="0" smtClean="0">
                <a:latin typeface="+mn-ea"/>
                <a:ea typeface="+mn-ea"/>
                <a:cs typeface="Meiryo UI" panose="020B0604030504040204" pitchFamily="50" charset="-128"/>
              </a:rPr>
              <a:t>市</a:t>
            </a:r>
            <a:endParaRPr lang="ja-JP" altLang="en-US" dirty="0">
              <a:latin typeface="+mn-ea"/>
              <a:ea typeface="+mn-ea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6206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9" name="正方形/長方形 8"/>
          <p:cNvSpPr/>
          <p:nvPr/>
        </p:nvSpPr>
        <p:spPr bwMode="auto">
          <a:xfrm>
            <a:off x="310247" y="1017571"/>
            <a:ext cx="10081528" cy="897898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2019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年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月「ひょうご・データ利活用プラン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」を策定。４つの重点方針のひとつ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/>
            </a:r>
            <a:b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</a:b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「未来を創る ～イノベーションの創出～」の取組として「データのオープン化」を掲げる</a:t>
            </a:r>
            <a:endParaRPr lang="en-US" altLang="ja-JP" sz="2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1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２　ひょうご</a:t>
            </a:r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・データ利活用プラン策定</a:t>
            </a:r>
            <a:endParaRPr lang="ja-JP" altLang="en-US" sz="44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タイトル 6"/>
          <p:cNvSpPr txBox="1">
            <a:spLocks/>
          </p:cNvSpPr>
          <p:nvPr/>
        </p:nvSpPr>
        <p:spPr bwMode="auto">
          <a:xfrm>
            <a:off x="312738" y="2060560"/>
            <a:ext cx="5005387" cy="535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 smtClean="0">
                <a:latin typeface="+mj-ea"/>
                <a:ea typeface="+mj-ea"/>
                <a:cs typeface="Meiryo UI" panose="020B0604030504040204" pitchFamily="50" charset="-128"/>
              </a:rPr>
              <a:t>１．位置づけ</a:t>
            </a:r>
            <a:endParaRPr lang="en-US" altLang="ja-JP" sz="2400" b="1" dirty="0" smtClean="0">
              <a:latin typeface="+mj-ea"/>
              <a:ea typeface="+mj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 smtClean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</a:t>
            </a:r>
            <a:r>
              <a:rPr lang="ja-JP" altLang="en-US" spc="-15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「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兵庫</a:t>
            </a:r>
            <a:r>
              <a:rPr lang="en-US" altLang="ja-JP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2030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年の展望」がめざす「すこやか兵庫」の実現に</a:t>
            </a:r>
            <a:r>
              <a:rPr lang="ja-JP" altLang="en-US" spc="-15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向けたＩＣＴ</a:t>
            </a:r>
            <a:r>
              <a:rPr lang="ja-JP" altLang="en-US" spc="-15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とデータ利活用の指針</a:t>
            </a:r>
          </a:p>
          <a:p>
            <a:pPr marL="266700" indent="-85725" algn="l">
              <a:lnSpc>
                <a:spcPts val="6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</a:t>
            </a:r>
            <a:r>
              <a:rPr lang="ja-JP" altLang="en-US" u="sng" dirty="0" smtClean="0">
                <a:latin typeface="+mn-ea"/>
                <a:ea typeface="+mn-ea"/>
                <a:cs typeface="Meiryo UI" panose="020B0604030504040204" pitchFamily="50" charset="-128"/>
              </a:rPr>
              <a:t>民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・産・学・官が、ＩＣＴとデータ利活用</a:t>
            </a:r>
            <a:r>
              <a:rPr lang="ja-JP" altLang="en-US" u="sng" dirty="0" smtClean="0">
                <a:latin typeface="+mn-ea"/>
                <a:ea typeface="+mn-ea"/>
                <a:cs typeface="Meiryo UI" panose="020B0604030504040204" pitchFamily="50" charset="-128"/>
              </a:rPr>
              <a:t>の</a:t>
            </a:r>
            <a:r>
              <a:rPr lang="en-US" altLang="ja-JP" u="sng" dirty="0" smtClean="0">
                <a:latin typeface="+mn-ea"/>
                <a:ea typeface="+mn-ea"/>
                <a:cs typeface="Meiryo UI" panose="020B0604030504040204" pitchFamily="50" charset="-128"/>
              </a:rPr>
              <a:t/>
            </a:r>
            <a:br>
              <a:rPr lang="en-US" altLang="ja-JP" u="sng" dirty="0" smtClean="0">
                <a:latin typeface="+mn-ea"/>
                <a:ea typeface="+mn-ea"/>
                <a:cs typeface="Meiryo UI" panose="020B0604030504040204" pitchFamily="50" charset="-128"/>
              </a:rPr>
            </a:br>
            <a:r>
              <a:rPr lang="ja-JP" altLang="en-US" u="sng" dirty="0" smtClean="0">
                <a:latin typeface="+mn-ea"/>
                <a:ea typeface="+mn-ea"/>
                <a:cs typeface="Meiryo UI" panose="020B0604030504040204" pitchFamily="50" charset="-128"/>
              </a:rPr>
              <a:t>方向性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を共有するビジョン</a:t>
            </a:r>
          </a:p>
          <a:p>
            <a:pPr marL="266700" indent="-85725" algn="l">
              <a:lnSpc>
                <a:spcPts val="6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・「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官民データ活用推進基本法」に基づく県の官民データ活用推進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計画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/>
            <a:r>
              <a:rPr lang="ja-JP" altLang="en-US" sz="2400" b="1" dirty="0" smtClean="0">
                <a:latin typeface="+mn-ea"/>
                <a:ea typeface="+mn-ea"/>
                <a:cs typeface="Meiryo UI" panose="020B0604030504040204" pitchFamily="50" charset="-128"/>
              </a:rPr>
              <a:t>２．４つ</a:t>
            </a:r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の重点方針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+mj-ea"/>
                <a:ea typeface="+mj-ea"/>
                <a:cs typeface="Meiryo UI" panose="020B0604030504040204" pitchFamily="50" charset="-128"/>
              </a:rPr>
              <a:t>① 未来</a:t>
            </a:r>
            <a:r>
              <a:rPr lang="ja-JP" altLang="en-US" dirty="0">
                <a:latin typeface="+mj-ea"/>
                <a:ea typeface="+mj-ea"/>
                <a:cs typeface="Meiryo UI" panose="020B0604030504040204" pitchFamily="50" charset="-128"/>
              </a:rPr>
              <a:t>を創る　～イノベーションの創出～</a:t>
            </a:r>
            <a:endParaRPr lang="en-US" altLang="ja-JP" dirty="0">
              <a:latin typeface="+mj-ea"/>
              <a:ea typeface="+mj-ea"/>
              <a:cs typeface="Meiryo UI" panose="020B0604030504040204" pitchFamily="50" charset="-128"/>
            </a:endParaRPr>
          </a:p>
          <a:p>
            <a:pPr marL="36195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イノベーションにより、産業力強化と社会システム変革の好循環を実現し、未来を創る、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新たな価値を創出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します。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② 活力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を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高める ～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パフォーマンスの向上～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③ デジタル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社会を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支える ～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基盤の強化～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pc="-3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④   スマート</a:t>
            </a:r>
            <a:r>
              <a:rPr lang="ja-JP" altLang="en-US" spc="-3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自治体を</a:t>
            </a:r>
            <a:r>
              <a:rPr lang="ja-JP" altLang="en-US" spc="-3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めざす ～</a:t>
            </a:r>
            <a:r>
              <a:rPr lang="ja-JP" altLang="en-US" spc="-3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デジタル行政の推進</a:t>
            </a:r>
            <a:r>
              <a:rPr lang="ja-JP" altLang="en-US" spc="-3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～</a:t>
            </a:r>
            <a:endParaRPr lang="en-US" altLang="ja-JP" spc="-300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16" name="タイトル 6"/>
          <p:cNvSpPr txBox="1">
            <a:spLocks/>
          </p:cNvSpPr>
          <p:nvPr/>
        </p:nvSpPr>
        <p:spPr bwMode="auto">
          <a:xfrm>
            <a:off x="5489575" y="2060560"/>
            <a:ext cx="5115124" cy="2292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2400" b="1" dirty="0" smtClean="0">
                <a:latin typeface="+mn-ea"/>
                <a:ea typeface="+mn-ea"/>
                <a:cs typeface="Meiryo UI" panose="020B0604030504040204" pitchFamily="50" charset="-128"/>
              </a:rPr>
              <a:t>３．本文</a:t>
            </a:r>
            <a:r>
              <a:rPr lang="ja-JP" altLang="en-US" sz="2400" b="1" dirty="0">
                <a:latin typeface="+mn-ea"/>
                <a:ea typeface="+mn-ea"/>
                <a:cs typeface="Meiryo UI" panose="020B0604030504040204" pitchFamily="50" charset="-128"/>
              </a:rPr>
              <a:t>抜粋</a:t>
            </a:r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『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オープン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にデータを公開することで、</a:t>
            </a:r>
            <a:r>
              <a:rPr lang="ja-JP" altLang="en-US" u="sng" dirty="0">
                <a:latin typeface="+mn-ea"/>
                <a:ea typeface="+mn-ea"/>
                <a:cs typeface="Meiryo UI" panose="020B0604030504040204" pitchFamily="50" charset="-128"/>
              </a:rPr>
              <a:t>誰もが二次利用できる円滑なデータ流通を促進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します。特に利用ニーズの高いデータについては、容易に利活用できるよう、機械判読可能なファイル形式や共通フォーマットでの公開に取り組みます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。</a:t>
            </a: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』</a:t>
            </a:r>
          </a:p>
        </p:txBody>
      </p:sp>
      <p:sp>
        <p:nvSpPr>
          <p:cNvPr id="2" name="正方形/長方形 1"/>
          <p:cNvSpPr/>
          <p:nvPr/>
        </p:nvSpPr>
        <p:spPr bwMode="auto">
          <a:xfrm>
            <a:off x="374903" y="5166360"/>
            <a:ext cx="4943221" cy="1307592"/>
          </a:xfrm>
          <a:prstGeom prst="rect">
            <a:avLst/>
          </a:prstGeom>
          <a:noFill/>
          <a:ln w="34925" cap="flat" cmpd="sng" algn="ctr">
            <a:solidFill>
              <a:srgbClr val="FF8F8F"/>
            </a:solidFill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 smtClean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cxnSp>
        <p:nvCxnSpPr>
          <p:cNvPr id="4" name="直線矢印コネクタ 3"/>
          <p:cNvCxnSpPr/>
          <p:nvPr/>
        </p:nvCxnSpPr>
        <p:spPr>
          <a:xfrm flipV="1">
            <a:off x="4617720" y="4306824"/>
            <a:ext cx="987552" cy="820012"/>
          </a:xfrm>
          <a:prstGeom prst="straightConnector1">
            <a:avLst/>
          </a:prstGeom>
          <a:ln w="57150">
            <a:solidFill>
              <a:srgbClr val="FF8F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タイトル 6"/>
          <p:cNvSpPr txBox="1">
            <a:spLocks/>
          </p:cNvSpPr>
          <p:nvPr/>
        </p:nvSpPr>
        <p:spPr bwMode="auto">
          <a:xfrm>
            <a:off x="5489575" y="4498587"/>
            <a:ext cx="5115124" cy="287451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endParaRPr lang="en-US" altLang="ja-JP" sz="2400" b="1" dirty="0">
              <a:latin typeface="+mn-ea"/>
              <a:ea typeface="+mn-ea"/>
              <a:cs typeface="Meiryo UI" panose="020B0604030504040204" pitchFamily="50" charset="-128"/>
            </a:endParaRPr>
          </a:p>
          <a:p>
            <a:pPr algn="l">
              <a:lnSpc>
                <a:spcPts val="600"/>
              </a:lnSpc>
            </a:pPr>
            <a:r>
              <a:rPr lang="en-US" altLang="ja-JP" sz="2400" b="1" dirty="0" smtClean="0">
                <a:latin typeface="+mj-ea"/>
                <a:cs typeface="Meiryo UI" panose="020B0604030504040204" pitchFamily="50" charset="-128"/>
              </a:rPr>
              <a:t> </a:t>
            </a:r>
            <a:r>
              <a:rPr lang="ja-JP" altLang="en-US" sz="2400" b="1" dirty="0" smtClean="0">
                <a:latin typeface="+mj-ea"/>
                <a:cs typeface="Meiryo UI" panose="020B0604030504040204" pitchFamily="50" charset="-128"/>
              </a:rPr>
              <a:t>例えば、県の</a:t>
            </a:r>
            <a:r>
              <a:rPr lang="ja-JP" altLang="en-US" sz="2400" b="1" dirty="0" smtClean="0">
                <a:latin typeface="+mj-ea"/>
                <a:cs typeface="Meiryo UI" panose="020B0604030504040204" pitchFamily="50" charset="-128"/>
              </a:rPr>
              <a:t>情報企画課では</a:t>
            </a:r>
            <a:r>
              <a:rPr lang="en-US" altLang="ja-JP" sz="2400" b="1" dirty="0" smtClean="0">
                <a:latin typeface="+mj-ea"/>
                <a:cs typeface="Meiryo UI" panose="020B0604030504040204" pitchFamily="50" charset="-128"/>
              </a:rPr>
              <a:t>…</a:t>
            </a:r>
            <a:endParaRPr lang="en-US" altLang="ja-JP" sz="2400" b="1" dirty="0">
              <a:latin typeface="+mj-ea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オープンデータをとりまとめたページ運営 等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9190" y="5329895"/>
            <a:ext cx="2400603" cy="1928972"/>
          </a:xfrm>
          <a:prstGeom prst="rect">
            <a:avLst/>
          </a:prstGeom>
        </p:spPr>
      </p:pic>
      <p:sp>
        <p:nvSpPr>
          <p:cNvPr id="18" name="タイトル 6"/>
          <p:cNvSpPr txBox="1">
            <a:spLocks/>
          </p:cNvSpPr>
          <p:nvPr/>
        </p:nvSpPr>
        <p:spPr bwMode="auto">
          <a:xfrm>
            <a:off x="7988843" y="5342232"/>
            <a:ext cx="2606331" cy="2000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253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データセット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18097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令和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元年</a:t>
            </a:r>
            <a:r>
              <a:rPr lang="en-US" altLang="ja-JP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10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月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現在）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09600" indent="-342900" algn="l">
              <a:buFontTx/>
              <a:buChar char="-"/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ＡＥＤ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設置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場所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09600" indent="-342900" algn="l">
              <a:buFontTx/>
              <a:buChar char="-"/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犯罪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発生状況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609600" indent="-342900" algn="l">
              <a:buFontTx/>
              <a:buChar char="-"/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CG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ハザードマップ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266700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　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の</a:t>
            </a:r>
            <a:r>
              <a:rPr lang="ja-JP" altLang="en-US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地図</a:t>
            </a:r>
            <a:r>
              <a:rPr lang="ja-JP" altLang="en-US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データ</a:t>
            </a:r>
            <a:endParaRPr lang="en-US" altLang="ja-JP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algn="l">
              <a:lnSpc>
                <a:spcPts val="1200"/>
              </a:lnSpc>
              <a:tabLst>
                <a:tab pos="1343025" algn="l"/>
                <a:tab pos="2514600" algn="l"/>
                <a:tab pos="3676650" algn="l"/>
              </a:tabLst>
            </a:pP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524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情報部門の取組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 bwMode="auto">
          <a:xfrm>
            <a:off x="82098" y="1013655"/>
            <a:ext cx="10536890" cy="5724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 algn="l"/>
            <a:r>
              <a:rPr lang="ja-JP" altLang="en-US" sz="3600" b="1" dirty="0" smtClean="0">
                <a:solidFill>
                  <a:srgbClr val="006600"/>
                </a:solidFill>
                <a:latin typeface="+mn-ea"/>
              </a:rPr>
              <a:t>オープンデータあるある</a:t>
            </a:r>
            <a:endParaRPr lang="en-US" altLang="ja-JP" sz="3600" b="1" dirty="0" smtClean="0">
              <a:solidFill>
                <a:srgbClr val="006600"/>
              </a:solidFill>
              <a:latin typeface="+mn-ea"/>
            </a:endParaRPr>
          </a:p>
          <a:p>
            <a:r>
              <a:rPr lang="en-US" altLang="ja-JP" sz="4000" b="1" dirty="0" smtClean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4000" b="1" dirty="0" smtClean="0">
                <a:solidFill>
                  <a:srgbClr val="FD036E"/>
                </a:solidFill>
                <a:latin typeface="+mn-ea"/>
              </a:rPr>
              <a:t>理念はあれども、推進はなかなか困難</a:t>
            </a:r>
            <a:r>
              <a:rPr lang="en-US" altLang="ja-JP" sz="4000" b="1" dirty="0" smtClean="0">
                <a:solidFill>
                  <a:srgbClr val="FD036E"/>
                </a:solidFill>
                <a:latin typeface="+mn-ea"/>
              </a:rPr>
              <a:t>…</a:t>
            </a:r>
          </a:p>
          <a:p>
            <a:endParaRPr lang="en-US" altLang="ja-JP" sz="3600" b="1" dirty="0">
              <a:solidFill>
                <a:srgbClr val="FD036E"/>
              </a:solidFill>
              <a:latin typeface="+mn-ea"/>
            </a:endParaRPr>
          </a:p>
          <a:p>
            <a:r>
              <a:rPr lang="ja-JP" altLang="en-US" sz="3600" b="1" dirty="0" smtClean="0">
                <a:solidFill>
                  <a:srgbClr val="006600"/>
                </a:solidFill>
                <a:latin typeface="+mn-ea"/>
              </a:rPr>
              <a:t>事業課にオープンデータの公開をお願いしても</a:t>
            </a:r>
            <a:r>
              <a:rPr lang="en-US" altLang="ja-JP" sz="3600" b="1" dirty="0" smtClean="0">
                <a:solidFill>
                  <a:srgbClr val="006600"/>
                </a:solidFill>
                <a:latin typeface="+mn-ea"/>
              </a:rPr>
              <a:t>…</a:t>
            </a:r>
            <a:endParaRPr lang="en-US" altLang="ja-JP" sz="3600" b="1" dirty="0">
              <a:solidFill>
                <a:srgbClr val="006600"/>
              </a:solidFill>
              <a:latin typeface="+mn-ea"/>
            </a:endParaRPr>
          </a:p>
          <a:p>
            <a:pPr>
              <a:lnSpc>
                <a:spcPts val="2400"/>
              </a:lnSpc>
            </a:pPr>
            <a:endParaRPr lang="en-US" altLang="ja-JP" sz="3600" b="1" dirty="0" smtClean="0">
              <a:solidFill>
                <a:srgbClr val="FD036E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3600" b="1" dirty="0" smtClean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①そもそも、オープンデータって何？</a:t>
            </a:r>
            <a:endParaRPr lang="en-US" altLang="ja-JP" sz="3600" b="1" u="sng" dirty="0" smtClean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ja-JP" altLang="en-US" sz="3600" b="1" dirty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②</a:t>
            </a:r>
            <a:r>
              <a:rPr lang="ja-JP" altLang="en-US" sz="3600" b="1" u="sng" dirty="0">
                <a:solidFill>
                  <a:srgbClr val="0070C0"/>
                </a:solidFill>
                <a:latin typeface="+mn-ea"/>
              </a:rPr>
              <a:t>忙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しいから、</a:t>
            </a:r>
            <a:r>
              <a:rPr lang="ja-JP" altLang="en-US" sz="3600" b="1" u="sng" dirty="0">
                <a:solidFill>
                  <a:srgbClr val="0070C0"/>
                </a:solidFill>
                <a:latin typeface="+mn-ea"/>
              </a:rPr>
              <a:t>対応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は難しい</a:t>
            </a:r>
            <a:r>
              <a:rPr lang="en-US" altLang="ja-JP" sz="3600" b="1" u="sng" dirty="0" smtClean="0">
                <a:solidFill>
                  <a:srgbClr val="0070C0"/>
                </a:solidFill>
                <a:latin typeface="+mn-ea"/>
              </a:rPr>
              <a:t>…</a:t>
            </a:r>
          </a:p>
          <a:p>
            <a:pPr>
              <a:lnSpc>
                <a:spcPct val="150000"/>
              </a:lnSpc>
            </a:pPr>
            <a:r>
              <a:rPr lang="ja-JP" altLang="en-US" sz="3600" b="1" dirty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③実際にオープンデータに効果はあるの？</a:t>
            </a:r>
            <a:endParaRPr lang="en-US" altLang="ja-JP" sz="3600" b="1" u="sng" dirty="0">
              <a:solidFill>
                <a:srgbClr val="0070C0"/>
              </a:solidFill>
              <a:latin typeface="+mn-ea"/>
            </a:endParaRPr>
          </a:p>
          <a:p>
            <a:endParaRPr lang="en-US" altLang="ja-JP" sz="3600" b="1" dirty="0" smtClean="0">
              <a:solidFill>
                <a:srgbClr val="FD036E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85558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745358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0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情報部門の取組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 bwMode="auto">
          <a:xfrm>
            <a:off x="82098" y="1013655"/>
            <a:ext cx="10536890" cy="5632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91406" tIns="45704" rIns="91406" bIns="45704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3600" b="1" dirty="0" smtClean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①そもそも、オープンデータって何？</a:t>
            </a:r>
            <a:endParaRPr lang="en-US" altLang="ja-JP" sz="3600" b="1" u="sng" dirty="0" smtClean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ja-JP" altLang="en-US" sz="3600" b="1" dirty="0" smtClean="0">
                <a:solidFill>
                  <a:srgbClr val="0070C0"/>
                </a:solidFill>
                <a:latin typeface="+mn-ea"/>
              </a:rPr>
              <a:t>　</a:t>
            </a:r>
            <a:r>
              <a:rPr lang="en-US" altLang="ja-JP" sz="3600" b="1" dirty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3600" b="1" dirty="0" smtClean="0">
                <a:solidFill>
                  <a:srgbClr val="FD036E"/>
                </a:solidFill>
                <a:latin typeface="+mn-ea"/>
              </a:rPr>
              <a:t>→　本研修等、理解していただける取組</a:t>
            </a:r>
            <a:endParaRPr lang="en-US" altLang="ja-JP" sz="3600" b="1" dirty="0" smtClean="0">
              <a:solidFill>
                <a:srgbClr val="FF66CC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ja-JP" altLang="en-US" sz="3600" b="1" dirty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②</a:t>
            </a:r>
            <a:r>
              <a:rPr lang="ja-JP" altLang="en-US" sz="3600" b="1" u="sng" dirty="0">
                <a:solidFill>
                  <a:srgbClr val="0070C0"/>
                </a:solidFill>
                <a:latin typeface="+mn-ea"/>
              </a:rPr>
              <a:t>忙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しいから、</a:t>
            </a:r>
            <a:r>
              <a:rPr lang="ja-JP" altLang="en-US" sz="3600" b="1" u="sng" dirty="0">
                <a:solidFill>
                  <a:srgbClr val="0070C0"/>
                </a:solidFill>
                <a:latin typeface="+mn-ea"/>
              </a:rPr>
              <a:t>対応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は難しい</a:t>
            </a:r>
            <a:r>
              <a:rPr lang="en-US" altLang="ja-JP" sz="3600" b="1" u="sng" dirty="0" smtClean="0">
                <a:solidFill>
                  <a:srgbClr val="0070C0"/>
                </a:solidFill>
                <a:latin typeface="+mn-ea"/>
              </a:rPr>
              <a:t>…</a:t>
            </a:r>
          </a:p>
          <a:p>
            <a:pPr>
              <a:lnSpc>
                <a:spcPct val="200000"/>
              </a:lnSpc>
            </a:pPr>
            <a:r>
              <a:rPr lang="ja-JP" altLang="en-US" sz="3600" b="1" dirty="0">
                <a:solidFill>
                  <a:srgbClr val="0070C0"/>
                </a:solidFill>
                <a:latin typeface="+mn-ea"/>
              </a:rPr>
              <a:t>　</a:t>
            </a:r>
            <a:r>
              <a:rPr lang="ja-JP" altLang="en-US" sz="3600" b="1" u="sng" dirty="0" smtClean="0">
                <a:solidFill>
                  <a:srgbClr val="0070C0"/>
                </a:solidFill>
                <a:latin typeface="+mn-ea"/>
              </a:rPr>
              <a:t>③</a:t>
            </a:r>
            <a:r>
              <a:rPr lang="ja-JP" altLang="en-US" sz="3600" b="1" u="sng" dirty="0">
                <a:solidFill>
                  <a:srgbClr val="0070C0"/>
                </a:solidFill>
                <a:latin typeface="+mn-ea"/>
              </a:rPr>
              <a:t>実際にオープンデータに効果はあるの？</a:t>
            </a:r>
            <a:endParaRPr lang="en-US" altLang="ja-JP" sz="3600" b="1" u="sng" dirty="0" smtClean="0">
              <a:solidFill>
                <a:srgbClr val="0070C0"/>
              </a:solidFill>
              <a:latin typeface="+mn-ea"/>
            </a:endParaRPr>
          </a:p>
          <a:p>
            <a:pPr>
              <a:lnSpc>
                <a:spcPct val="200000"/>
              </a:lnSpc>
            </a:pPr>
            <a:r>
              <a:rPr lang="ja-JP" altLang="en-US" sz="3600" b="1" dirty="0" smtClean="0">
                <a:solidFill>
                  <a:srgbClr val="0070C0"/>
                </a:solidFill>
                <a:latin typeface="+mn-ea"/>
              </a:rPr>
              <a:t>　</a:t>
            </a:r>
            <a:r>
              <a:rPr lang="en-US" altLang="ja-JP" sz="3600" b="1" dirty="0" smtClean="0">
                <a:solidFill>
                  <a:srgbClr val="006600"/>
                </a:solidFill>
                <a:latin typeface="+mn-ea"/>
              </a:rPr>
              <a:t> </a:t>
            </a:r>
            <a:r>
              <a:rPr lang="ja-JP" altLang="en-US" sz="3600" b="1" dirty="0" smtClean="0">
                <a:solidFill>
                  <a:srgbClr val="FD036E"/>
                </a:solidFill>
                <a:latin typeface="+mn-ea"/>
              </a:rPr>
              <a:t>→　オープンデータワーキンググループの取組</a:t>
            </a:r>
            <a:endParaRPr lang="en-US" altLang="ja-JP" sz="3600" b="1" dirty="0">
              <a:solidFill>
                <a:srgbClr val="FF66CC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8552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 ターン矢印 2"/>
          <p:cNvSpPr/>
          <p:nvPr/>
        </p:nvSpPr>
        <p:spPr bwMode="auto">
          <a:xfrm rot="16200000">
            <a:off x="-998195" y="4793987"/>
            <a:ext cx="3556317" cy="939433"/>
          </a:xfrm>
          <a:prstGeom prst="uturnArrow">
            <a:avLst>
              <a:gd name="adj1" fmla="val 23918"/>
              <a:gd name="adj2" fmla="val 25000"/>
              <a:gd name="adj3" fmla="val 30408"/>
              <a:gd name="adj4" fmla="val 43750"/>
              <a:gd name="adj5" fmla="val 81489"/>
            </a:avLst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 smtClean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646882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8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8162967" y="7291437"/>
            <a:ext cx="2494756" cy="257239"/>
          </a:xfrm>
        </p:spPr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142776" y="2486735"/>
            <a:ext cx="448637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</a:pPr>
            <a:r>
              <a:rPr kumimoji="0" lang="en-US" altLang="ja-JP" sz="2200" b="1" dirty="0" smtClean="0">
                <a:latin typeface="ＭＳ Ｐゴシック" panose="020B0600070205080204" pitchFamily="50" charset="-128"/>
              </a:rPr>
              <a:t>【</a:t>
            </a:r>
            <a:r>
              <a:rPr kumimoji="0" lang="ja-JP" altLang="en-US" sz="2200" b="1" dirty="0" smtClean="0">
                <a:latin typeface="ＭＳ Ｐゴシック" panose="020B0600070205080204" pitchFamily="50" charset="-128"/>
              </a:rPr>
              <a:t>目標</a:t>
            </a:r>
            <a:r>
              <a:rPr kumimoji="0" lang="en-US" altLang="ja-JP" sz="2200" b="1" dirty="0" smtClean="0">
                <a:latin typeface="ＭＳ Ｐゴシック" panose="020B0600070205080204" pitchFamily="50" charset="-128"/>
              </a:rPr>
              <a:t>】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</a:t>
            </a:r>
            <a:r>
              <a:rPr kumimoji="0" lang="ja-JP" altLang="en-US" sz="2400" u="sng" dirty="0" smtClean="0">
                <a:latin typeface="ＭＳ Ｐゴシック" panose="020B0600070205080204" pitchFamily="50" charset="-128"/>
              </a:rPr>
              <a:t>好循環を生み出す</a:t>
            </a:r>
            <a:r>
              <a:rPr kumimoji="0" lang="ja-JP" altLang="en-US" sz="2400" u="sng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事例の創出</a:t>
            </a:r>
            <a:endParaRPr kumimoji="0" lang="en-US" altLang="ja-JP" sz="2200" u="sng" dirty="0" smtClean="0">
              <a:solidFill>
                <a:srgbClr val="FF0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" name="角丸四角形 1"/>
          <p:cNvSpPr/>
          <p:nvPr/>
        </p:nvSpPr>
        <p:spPr bwMode="auto">
          <a:xfrm>
            <a:off x="1109383" y="3372237"/>
            <a:ext cx="2517737" cy="708748"/>
          </a:xfrm>
          <a:prstGeom prst="roundRect">
            <a:avLst>
              <a:gd name="adj" fmla="val 37813"/>
            </a:avLst>
          </a:prstGeom>
          <a:solidFill>
            <a:schemeClr val="accent3">
              <a:lumMod val="20000"/>
              <a:lumOff val="80000"/>
            </a:schemeClr>
          </a:solidFill>
          <a:ln w="34925" cap="flat" cmpd="sng" algn="ctr">
            <a:solidFill>
              <a:schemeClr val="accent3">
                <a:lumMod val="7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2000"/>
              </a:lnSpc>
            </a:pPr>
            <a:r>
              <a:rPr kumimoji="0" lang="ja-JP" altLang="en-US" sz="2000" kern="0" dirty="0">
                <a:latin typeface="+mn-ea"/>
                <a:cs typeface="メイリオ" panose="020B0604030504040204" pitchFamily="50" charset="-128"/>
              </a:rPr>
              <a:t>活用</a:t>
            </a: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されるデータ</a:t>
            </a:r>
            <a:endParaRPr kumimoji="0" lang="ja-JP" altLang="en-US" sz="2000" kern="0" dirty="0">
              <a:latin typeface="+mn-ea"/>
              <a:cs typeface="メイリオ" panose="020B0604030504040204" pitchFamily="50" charset="-128"/>
            </a:endParaRPr>
          </a:p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（キラーコンテンツ）</a:t>
            </a:r>
            <a:endParaRPr kumimoji="0" lang="ja-JP" altLang="en-US" sz="2000" kern="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3" name="角丸四角形 52"/>
          <p:cNvSpPr/>
          <p:nvPr/>
        </p:nvSpPr>
        <p:spPr bwMode="auto">
          <a:xfrm>
            <a:off x="1109383" y="4443409"/>
            <a:ext cx="2509380" cy="708748"/>
          </a:xfrm>
          <a:prstGeom prst="roundRect">
            <a:avLst>
              <a:gd name="adj" fmla="val 40680"/>
            </a:avLst>
          </a:prstGeom>
          <a:solidFill>
            <a:schemeClr val="accent3">
              <a:lumMod val="20000"/>
              <a:lumOff val="80000"/>
            </a:schemeClr>
          </a:solidFill>
          <a:ln w="34925" cap="flat" cmpd="sng" algn="ctr">
            <a:solidFill>
              <a:schemeClr val="accent3">
                <a:lumMod val="7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情報発信</a:t>
            </a:r>
            <a:endParaRPr kumimoji="0" lang="en-US" altLang="ja-JP" sz="2000" kern="0" dirty="0" smtClean="0">
              <a:latin typeface="+mn-ea"/>
              <a:cs typeface="メイリオ" panose="020B0604030504040204" pitchFamily="50" charset="-128"/>
            </a:endParaRPr>
          </a:p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利活用促進</a:t>
            </a:r>
            <a:endParaRPr kumimoji="0" lang="ja-JP" altLang="en-US" sz="2000" kern="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4" name="角丸四角形 53"/>
          <p:cNvSpPr/>
          <p:nvPr/>
        </p:nvSpPr>
        <p:spPr bwMode="auto">
          <a:xfrm>
            <a:off x="1109383" y="5504421"/>
            <a:ext cx="2509380" cy="708748"/>
          </a:xfrm>
          <a:prstGeom prst="roundRect">
            <a:avLst>
              <a:gd name="adj" fmla="val 49281"/>
            </a:avLst>
          </a:prstGeom>
          <a:solidFill>
            <a:schemeClr val="accent3">
              <a:lumMod val="20000"/>
              <a:lumOff val="80000"/>
            </a:schemeClr>
          </a:solidFill>
          <a:ln w="34925" cap="flat" cmpd="sng" algn="ctr">
            <a:solidFill>
              <a:schemeClr val="accent3">
                <a:lumMod val="7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オープンデータ</a:t>
            </a:r>
            <a:endParaRPr kumimoji="0" lang="en-US" altLang="ja-JP" sz="2000" kern="0" dirty="0" smtClean="0">
              <a:latin typeface="+mn-ea"/>
              <a:cs typeface="メイリオ" panose="020B0604030504040204" pitchFamily="50" charset="-128"/>
            </a:endParaRPr>
          </a:p>
          <a:p>
            <a:pPr algn="ctr">
              <a:lnSpc>
                <a:spcPts val="2000"/>
              </a:lnSpc>
            </a:pPr>
            <a:r>
              <a:rPr kumimoji="0" lang="ja-JP" altLang="en-US" sz="2000" kern="0" dirty="0" err="1" smtClean="0">
                <a:latin typeface="+mn-ea"/>
                <a:cs typeface="メイリオ" panose="020B0604030504040204" pitchFamily="50" charset="-128"/>
              </a:rPr>
              <a:t>への</a:t>
            </a: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理解拡大</a:t>
            </a:r>
            <a:endParaRPr kumimoji="0" lang="ja-JP" altLang="en-US" sz="2000" kern="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5" name="角丸四角形 54"/>
          <p:cNvSpPr/>
          <p:nvPr/>
        </p:nvSpPr>
        <p:spPr bwMode="auto">
          <a:xfrm>
            <a:off x="1109383" y="6581376"/>
            <a:ext cx="2509380" cy="708748"/>
          </a:xfrm>
          <a:prstGeom prst="roundRect">
            <a:avLst>
              <a:gd name="adj" fmla="val 40680"/>
            </a:avLst>
          </a:prstGeom>
          <a:solidFill>
            <a:schemeClr val="accent3">
              <a:lumMod val="20000"/>
              <a:lumOff val="80000"/>
            </a:schemeClr>
          </a:solidFill>
          <a:ln w="34925" cap="flat" cmpd="sng" algn="ctr">
            <a:solidFill>
              <a:schemeClr val="accent3">
                <a:lumMod val="7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オープンデータ</a:t>
            </a:r>
            <a:endParaRPr kumimoji="0" lang="en-US" altLang="ja-JP" sz="2000" kern="0" dirty="0" smtClean="0">
              <a:latin typeface="+mn-ea"/>
              <a:cs typeface="メイリオ" panose="020B0604030504040204" pitchFamily="50" charset="-128"/>
            </a:endParaRPr>
          </a:p>
          <a:p>
            <a:pPr algn="ctr">
              <a:lnSpc>
                <a:spcPts val="2000"/>
              </a:lnSpc>
            </a:pPr>
            <a:r>
              <a:rPr kumimoji="0" lang="ja-JP" altLang="en-US" sz="2000" kern="0" dirty="0" smtClean="0">
                <a:latin typeface="+mn-ea"/>
                <a:cs typeface="メイリオ" panose="020B0604030504040204" pitchFamily="50" charset="-128"/>
              </a:rPr>
              <a:t>の拡充</a:t>
            </a:r>
            <a:endParaRPr kumimoji="0" lang="ja-JP" altLang="en-US" sz="2000" kern="0" dirty="0"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6" name="右矢印 55"/>
          <p:cNvSpPr/>
          <p:nvPr/>
        </p:nvSpPr>
        <p:spPr bwMode="auto">
          <a:xfrm rot="5400000">
            <a:off x="2193019" y="3981413"/>
            <a:ext cx="342105" cy="581891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 smtClean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7" name="右矢印 56"/>
          <p:cNvSpPr/>
          <p:nvPr/>
        </p:nvSpPr>
        <p:spPr bwMode="auto">
          <a:xfrm rot="5400000">
            <a:off x="2172699" y="5044008"/>
            <a:ext cx="342105" cy="581891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 smtClean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8" name="右矢印 57"/>
          <p:cNvSpPr/>
          <p:nvPr/>
        </p:nvSpPr>
        <p:spPr bwMode="auto">
          <a:xfrm rot="5400000">
            <a:off x="2159330" y="6119378"/>
            <a:ext cx="342105" cy="581891"/>
          </a:xfrm>
          <a:prstGeom prst="rightArrow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bg1">
                <a:lumMod val="65000"/>
              </a:schemeClr>
            </a:solidFill>
            <a:prstDash val="solid"/>
            <a:headEnd/>
            <a:tailEnd/>
          </a:ln>
          <a:effectLst/>
          <a:extLst/>
        </p:spPr>
        <p:txBody>
          <a:bodyPr wrap="square" lIns="140775" tIns="70388" rIns="140775" bIns="70388" rtlCol="0" anchor="ctr"/>
          <a:lstStyle/>
          <a:p>
            <a:pPr algn="ctr">
              <a:lnSpc>
                <a:spcPts val="1440"/>
              </a:lnSpc>
            </a:pPr>
            <a:endParaRPr kumimoji="0" lang="ja-JP" altLang="en-US" sz="1400" b="1" u="sng" kern="0" dirty="0" smtClean="0">
              <a:solidFill>
                <a:prstClr val="black"/>
              </a:solidFill>
              <a:latin typeface="+mn-ea"/>
              <a:cs typeface="メイリオ" panose="020B0604030504040204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4413359" y="2494836"/>
            <a:ext cx="620563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</a:pPr>
            <a:r>
              <a:rPr kumimoji="0" lang="en-US" altLang="ja-JP" sz="2200" b="1" dirty="0" smtClean="0">
                <a:latin typeface="ＭＳ Ｐゴシック" panose="020B0600070205080204" pitchFamily="50" charset="-128"/>
              </a:rPr>
              <a:t>【</a:t>
            </a:r>
            <a:r>
              <a:rPr kumimoji="0" lang="ja-JP" altLang="en-US" sz="2200" b="1" dirty="0" smtClean="0">
                <a:latin typeface="ＭＳ Ｐゴシック" panose="020B0600070205080204" pitchFamily="50" charset="-128"/>
              </a:rPr>
              <a:t>これまでの取組</a:t>
            </a:r>
            <a:r>
              <a:rPr kumimoji="0" lang="en-US" altLang="ja-JP" sz="2200" b="1" dirty="0" smtClean="0">
                <a:latin typeface="ＭＳ Ｐゴシック" panose="020B0600070205080204" pitchFamily="50" charset="-128"/>
              </a:rPr>
              <a:t>】</a:t>
            </a: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</a:t>
            </a:r>
            <a:r>
              <a:rPr kumimoji="0" lang="ja-JP" altLang="en-US" sz="2200" u="sng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１　課題意識・知恵の共有</a:t>
            </a:r>
            <a:endParaRPr kumimoji="0" lang="en-US" altLang="ja-JP" sz="2200" u="sng" dirty="0" smtClean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  </a:t>
            </a:r>
            <a:r>
              <a:rPr kumimoji="0" lang="ja-JP" altLang="en-US" sz="2200" dirty="0">
                <a:latin typeface="ＭＳ Ｐゴシック" panose="020B0600070205080204" pitchFamily="50" charset="-128"/>
              </a:rPr>
              <a:t>①どうすれば効率的に公開・更新できるか</a:t>
            </a:r>
            <a:endParaRPr kumimoji="0" lang="en-US" altLang="ja-JP" sz="2200" dirty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>
                <a:latin typeface="ＭＳ Ｐゴシック" panose="020B0600070205080204" pitchFamily="50" charset="-128"/>
              </a:rPr>
              <a:t>　　　→</a:t>
            </a:r>
            <a:r>
              <a:rPr kumimoji="0" lang="ja-JP" altLang="en-US" sz="2200" dirty="0">
                <a:solidFill>
                  <a:srgbClr val="008000"/>
                </a:solidFill>
                <a:latin typeface="ＭＳ Ｐゴシック" panose="020B0600070205080204" pitchFamily="50" charset="-128"/>
              </a:rPr>
              <a:t>各団体の運用方法・工夫を共有</a:t>
            </a:r>
            <a:endParaRPr kumimoji="0" lang="en-US" altLang="ja-JP" sz="2200" dirty="0" smtClean="0">
              <a:solidFill>
                <a:srgbClr val="008000"/>
              </a:solidFill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lnSpc>
                <a:spcPts val="1400"/>
              </a:lnSpc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</a:t>
            </a:r>
            <a:r>
              <a:rPr kumimoji="0" lang="en-US" altLang="ja-JP" sz="2200" dirty="0" smtClean="0">
                <a:latin typeface="ＭＳ Ｐゴシック" panose="020B0600070205080204" pitchFamily="50" charset="-128"/>
              </a:rPr>
              <a:t> </a:t>
            </a:r>
            <a:r>
              <a:rPr kumimoji="0" lang="ja-JP" altLang="en-US" sz="2200" dirty="0">
                <a:latin typeface="ＭＳ Ｐゴシック" panose="020B0600070205080204" pitchFamily="50" charset="-128"/>
              </a:rPr>
              <a:t> </a:t>
            </a: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②データを公開しても活用されないと辛い</a:t>
            </a:r>
            <a:endParaRPr kumimoji="0" lang="en-US" altLang="ja-JP" sz="2200" dirty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en-US" altLang="ja-JP" sz="2200" dirty="0" smtClean="0">
                <a:latin typeface="ＭＳ Ｐゴシック" panose="020B0600070205080204" pitchFamily="50" charset="-128"/>
              </a:rPr>
              <a:t>       </a:t>
            </a:r>
            <a:r>
              <a:rPr kumimoji="0" lang="ja-JP" altLang="en-US" sz="2200" dirty="0">
                <a:latin typeface="ＭＳ Ｐゴシック" panose="020B0600070205080204" pitchFamily="50" charset="-128"/>
              </a:rPr>
              <a:t>→</a:t>
            </a:r>
            <a:r>
              <a:rPr kumimoji="0" lang="ja-JP" altLang="en-US" sz="2200" dirty="0">
                <a:solidFill>
                  <a:srgbClr val="008000"/>
                </a:solidFill>
                <a:latin typeface="ＭＳ Ｐゴシック" panose="020B0600070205080204" pitchFamily="50" charset="-128"/>
              </a:rPr>
              <a:t>有識者から活用事例</a:t>
            </a:r>
            <a:r>
              <a:rPr kumimoji="0" lang="ja-JP" altLang="en-US" sz="2200" dirty="0" smtClean="0">
                <a:solidFill>
                  <a:srgbClr val="008000"/>
                </a:solidFill>
                <a:latin typeface="ＭＳ Ｐゴシック" panose="020B0600070205080204" pitchFamily="50" charset="-128"/>
              </a:rPr>
              <a:t>を聴取</a:t>
            </a:r>
            <a:endParaRPr kumimoji="0" lang="en-US" altLang="ja-JP" sz="2200" dirty="0">
              <a:solidFill>
                <a:srgbClr val="008000"/>
              </a:solidFill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en-US" altLang="ja-JP" sz="2200" dirty="0" smtClean="0">
                <a:latin typeface="ＭＳ Ｐゴシック" panose="020B0600070205080204" pitchFamily="50" charset="-128"/>
              </a:rPr>
              <a:t>       </a:t>
            </a: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→共通フォーマットでの公開をめざす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lnSpc>
                <a:spcPts val="1600"/>
              </a:lnSpc>
              <a:spcBef>
                <a:spcPct val="0"/>
              </a:spcBef>
            </a:pPr>
            <a:endParaRPr kumimoji="0" lang="en-US" altLang="ja-JP" sz="2200" dirty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</a:t>
            </a:r>
            <a:r>
              <a:rPr kumimoji="0" lang="ja-JP" altLang="en-US" sz="2200" u="sng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２　トライアルで共通データを公開</a:t>
            </a:r>
            <a:endParaRPr kumimoji="0" lang="en-US" altLang="ja-JP" sz="2200" u="sng" dirty="0" smtClean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①共通フォーマットでのデータセット公開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　 （図書館の住所、開館時間等）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lnSpc>
                <a:spcPts val="1400"/>
              </a:lnSpc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②トライアルを通じた気づきの共有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→</a:t>
            </a:r>
            <a:r>
              <a:rPr kumimoji="0" lang="ja-JP" altLang="en-US" sz="2200" dirty="0" smtClean="0">
                <a:solidFill>
                  <a:srgbClr val="008000"/>
                </a:solidFill>
                <a:latin typeface="ＭＳ Ｐゴシック" panose="020B0600070205080204" pitchFamily="50" charset="-128"/>
              </a:rPr>
              <a:t>データ保有課との調整に情報</a:t>
            </a:r>
            <a:r>
              <a:rPr kumimoji="0" lang="ja-JP" altLang="en-US" sz="2200" dirty="0">
                <a:solidFill>
                  <a:srgbClr val="008000"/>
                </a:solidFill>
                <a:latin typeface="ＭＳ Ｐゴシック" panose="020B0600070205080204" pitchFamily="50" charset="-128"/>
              </a:rPr>
              <a:t>部門が一手間</a:t>
            </a:r>
            <a:endParaRPr kumimoji="0" lang="en-US" altLang="ja-JP" sz="2200" dirty="0" smtClean="0">
              <a:solidFill>
                <a:srgbClr val="008000"/>
              </a:solidFill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spcBef>
                <a:spcPct val="0"/>
              </a:spcBef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　→</a:t>
            </a:r>
            <a:r>
              <a:rPr kumimoji="0" lang="ja-JP" altLang="en-US" sz="2200" dirty="0" smtClean="0">
                <a:solidFill>
                  <a:srgbClr val="008000"/>
                </a:solidFill>
                <a:latin typeface="ＭＳ Ｐゴシック" panose="020B0600070205080204" pitchFamily="50" charset="-128"/>
              </a:rPr>
              <a:t>位置情報の提供は緯度経度の取得が鍵</a:t>
            </a:r>
            <a:endParaRPr kumimoji="0" lang="en-US" altLang="ja-JP" sz="2200" dirty="0" smtClean="0">
              <a:solidFill>
                <a:srgbClr val="008000"/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 bwMode="auto">
          <a:xfrm>
            <a:off x="310247" y="846121"/>
            <a:ext cx="10081528" cy="582629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オープンデータ推進の課題や方策を、県と</a:t>
            </a: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市町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が参画し意見交換・試行錯誤</a:t>
            </a:r>
            <a:endParaRPr lang="en-US" altLang="ja-JP" sz="2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6" name="タイトル 6"/>
          <p:cNvSpPr txBox="1">
            <a:spLocks/>
          </p:cNvSpPr>
          <p:nvPr/>
        </p:nvSpPr>
        <p:spPr bwMode="auto">
          <a:xfrm>
            <a:off x="209550" y="1507810"/>
            <a:ext cx="10059987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marL="2667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2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平成</a:t>
            </a:r>
            <a:r>
              <a:rPr lang="ja-JP" altLang="en-US" sz="24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３０年度</a:t>
            </a:r>
            <a:r>
              <a:rPr lang="ja-JP" altLang="en-US" sz="2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より、県及び</a:t>
            </a:r>
            <a:r>
              <a:rPr lang="en-US" altLang="ja-JP" sz="2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15</a:t>
            </a:r>
            <a:r>
              <a:rPr lang="ja-JP" altLang="en-US" sz="24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市</a:t>
            </a:r>
            <a:endParaRPr lang="en-US" altLang="ja-JP" sz="24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3556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en-US" altLang="ja-JP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(</a:t>
            </a: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県、</a:t>
            </a:r>
            <a:r>
              <a:rPr lang="ja-JP" altLang="en-US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神戸市、姫路市、尼崎市、西宮市、芦屋市、伊丹市、加古川市</a:t>
            </a:r>
            <a:r>
              <a:rPr lang="ja-JP" altLang="en-US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、</a:t>
            </a:r>
            <a:endParaRPr lang="en-US" altLang="ja-JP" sz="1800" dirty="0" smtClean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  <a:p>
            <a:pPr marL="355600" indent="-85725" algn="l">
              <a:tabLst>
                <a:tab pos="1343025" algn="l"/>
                <a:tab pos="2514600" algn="l"/>
                <a:tab pos="3676650" algn="l"/>
              </a:tabLst>
            </a:pPr>
            <a:r>
              <a:rPr lang="ja-JP" altLang="en-US" sz="1800" dirty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 </a:t>
            </a:r>
            <a:r>
              <a:rPr lang="ja-JP" altLang="en-US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赤穂市</a:t>
            </a:r>
            <a:r>
              <a:rPr lang="ja-JP" altLang="en-US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、宝塚市、高砂市、川西市、三田市、加西市、</a:t>
            </a:r>
            <a:r>
              <a:rPr lang="ja-JP" altLang="en-US" sz="1800" dirty="0" err="1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たつ</a:t>
            </a:r>
            <a:r>
              <a:rPr lang="ja-JP" altLang="en-US" sz="1800" dirty="0" err="1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の</a:t>
            </a:r>
            <a:r>
              <a:rPr lang="ja-JP" altLang="en-US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市、太子町</a:t>
            </a:r>
            <a:r>
              <a:rPr lang="en-US" altLang="ja-JP" sz="1800" dirty="0" smtClean="0">
                <a:latin typeface="ＭＳ Ｐ明朝" panose="02020600040205080304" pitchFamily="18" charset="-128"/>
                <a:ea typeface="ＭＳ Ｐ明朝" panose="02020600040205080304" pitchFamily="18" charset="-128"/>
                <a:cs typeface="Meiryo UI" panose="020B0604030504040204" pitchFamily="50" charset="-128"/>
              </a:rPr>
              <a:t>)</a:t>
            </a:r>
            <a:endParaRPr lang="en-US" altLang="ja-JP" dirty="0">
              <a:latin typeface="ＭＳ Ｐ明朝" panose="02020600040205080304" pitchFamily="18" charset="-128"/>
              <a:ea typeface="ＭＳ Ｐ明朝" panose="02020600040205080304" pitchFamily="18" charset="-128"/>
              <a:cs typeface="Meiryo UI" panose="020B0604030504040204" pitchFamily="50" charset="-128"/>
            </a:endParaRPr>
          </a:p>
        </p:txBody>
      </p:sp>
      <p:sp>
        <p:nvSpPr>
          <p:cNvPr id="27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情報部門の取組（オープンデータワーキンググループ）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968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646882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157716" y="1578755"/>
            <a:ext cx="10510763" cy="85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88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dirty="0" smtClean="0">
                <a:latin typeface="ＭＳ Ｐゴシック" panose="020B0600070205080204" pitchFamily="50" charset="-128"/>
              </a:rPr>
              <a:t>○</a:t>
            </a:r>
            <a:r>
              <a:rPr kumimoji="0" lang="ja-JP" altLang="en-US" sz="2400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航空</a:t>
            </a:r>
            <a:r>
              <a:rPr kumimoji="0" lang="ja-JP" altLang="en-US" sz="24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レーザ測量データを加工</a:t>
            </a:r>
            <a:r>
              <a:rPr kumimoji="0" lang="ja-JP" altLang="en-US" sz="2400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し、高精度な３次元データ</a:t>
            </a:r>
            <a:r>
              <a:rPr kumimoji="0" lang="ja-JP" altLang="en-US" sz="2400" dirty="0">
                <a:solidFill>
                  <a:srgbClr val="FF0000"/>
                </a:solidFill>
                <a:latin typeface="ＭＳ Ｐゴシック" panose="020B0600070205080204" pitchFamily="50" charset="-128"/>
              </a:rPr>
              <a:t>を</a:t>
            </a:r>
            <a:r>
              <a:rPr kumimoji="0" lang="ja-JP" altLang="en-US" sz="2400" dirty="0" smtClean="0">
                <a:solidFill>
                  <a:srgbClr val="FF0000"/>
                </a:solidFill>
                <a:latin typeface="ＭＳ Ｐゴシック" panose="020B0600070205080204" pitchFamily="50" charset="-128"/>
              </a:rPr>
              <a:t>作成</a:t>
            </a:r>
            <a:endParaRPr kumimoji="0" lang="en-US" altLang="ja-JP" sz="2400" dirty="0" smtClean="0">
              <a:solidFill>
                <a:srgbClr val="FF0000"/>
              </a:solidFill>
              <a:latin typeface="ＭＳ Ｐゴシック" panose="020B0600070205080204" pitchFamily="50" charset="-12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ja-JP" altLang="en-US" sz="2400" dirty="0" smtClean="0">
                <a:latin typeface="ＭＳ Ｐゴシック" panose="020B0600070205080204" pitchFamily="50" charset="-128"/>
              </a:rPr>
              <a:t>　→Ｇ空間情報センターにデータ公開予定（</a:t>
            </a:r>
            <a:r>
              <a:rPr kumimoji="0" lang="ja-JP" altLang="en-US" sz="2400" u="sng" dirty="0" smtClean="0">
                <a:latin typeface="ＭＳ Ｐゴシック" panose="020B0600070205080204" pitchFamily="50" charset="-128"/>
              </a:rPr>
              <a:t>１ｍメッシュ全県土分</a:t>
            </a:r>
            <a:r>
              <a:rPr kumimoji="0" lang="ja-JP" altLang="en-US" sz="2400" dirty="0" smtClean="0">
                <a:latin typeface="ＭＳ Ｐゴシック" panose="020B0600070205080204" pitchFamily="50" charset="-128"/>
              </a:rPr>
              <a:t>は全国初）</a:t>
            </a:r>
            <a:endParaRPr kumimoji="0" lang="en-US" altLang="ja-JP" sz="2400" dirty="0" smtClean="0">
              <a:latin typeface="ＭＳ Ｐゴシック" panose="020B0600070205080204" pitchFamily="50" charset="-128"/>
            </a:endParaRPr>
          </a:p>
          <a:p>
            <a:pPr lvl="0" defTabSz="914400" eaLnBrk="0" fontAlgn="base" hangingPunct="0">
              <a:lnSpc>
                <a:spcPts val="1100"/>
              </a:lnSpc>
              <a:spcBef>
                <a:spcPct val="0"/>
              </a:spcBef>
              <a:spcAft>
                <a:spcPct val="0"/>
              </a:spcAft>
            </a:pPr>
            <a:endParaRPr kumimoji="0" lang="en-US" altLang="ja-JP" sz="1200" dirty="0" smtClean="0">
              <a:latin typeface="ＭＳ Ｐゴシック" panose="020B060007020508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32197" y="3086742"/>
            <a:ext cx="4789735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ja-JP" altLang="en-US" sz="22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・</a:t>
            </a:r>
            <a:r>
              <a:rPr lang="en-US" altLang="ja-JP" sz="22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DSM</a:t>
            </a:r>
            <a:r>
              <a:rPr lang="ja-JP" altLang="en-US" sz="2200" dirty="0" smtClean="0">
                <a:solidFill>
                  <a:srgbClr val="FF0000"/>
                </a:solidFill>
                <a:latin typeface="Adobe Fan Heiti Std B" pitchFamily="34" charset="-128"/>
                <a:ea typeface="Adobe Fan Heiti Std B" pitchFamily="34" charset="-128"/>
              </a:rPr>
              <a:t>　</a:t>
            </a:r>
            <a:r>
              <a:rPr lang="ja-JP" altLang="en-US" sz="2200" dirty="0" smtClean="0">
                <a:latin typeface="Adobe Fan Heiti Std B" pitchFamily="34" charset="-128"/>
                <a:ea typeface="Adobe Fan Heiti Std B" pitchFamily="34" charset="-128"/>
              </a:rPr>
              <a:t>建物や樹木を含む</a:t>
            </a:r>
            <a:r>
              <a:rPr lang="en-US" altLang="ja-JP" sz="2200" dirty="0" smtClean="0">
                <a:latin typeface="Adobe Fan Heiti Std B" pitchFamily="34" charset="-128"/>
                <a:ea typeface="Adobe Fan Heiti Std B" pitchFamily="34" charset="-128"/>
              </a:rPr>
              <a:t>3</a:t>
            </a:r>
            <a:r>
              <a:rPr lang="ja-JP" altLang="en-US" sz="2200" dirty="0" smtClean="0">
                <a:latin typeface="Adobe Fan Heiti Std B" pitchFamily="34" charset="-128"/>
                <a:ea typeface="Adobe Fan Heiti Std B" pitchFamily="34" charset="-128"/>
              </a:rPr>
              <a:t>次元データ</a:t>
            </a:r>
            <a:endParaRPr lang="en-US" altLang="ja-JP" sz="2200" dirty="0" smtClean="0">
              <a:solidFill>
                <a:srgbClr val="0070C0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r>
              <a:rPr lang="ja-JP" altLang="en-US" sz="2200" dirty="0" smtClean="0">
                <a:solidFill>
                  <a:srgbClr val="0070C0"/>
                </a:solidFill>
                <a:latin typeface="Adobe Fan Heiti Std B" pitchFamily="34" charset="-128"/>
                <a:ea typeface="Adobe Fan Heiti Std B" pitchFamily="34" charset="-128"/>
              </a:rPr>
              <a:t>・</a:t>
            </a:r>
            <a:r>
              <a:rPr lang="en-US" altLang="ja-JP" sz="2200" dirty="0" smtClean="0">
                <a:solidFill>
                  <a:srgbClr val="0070C0"/>
                </a:solidFill>
                <a:latin typeface="Adobe Fan Heiti Std B" pitchFamily="34" charset="-128"/>
                <a:ea typeface="Adobe Fan Heiti Std B" pitchFamily="34" charset="-128"/>
              </a:rPr>
              <a:t>DEM</a:t>
            </a:r>
            <a:r>
              <a:rPr lang="ja-JP" altLang="en-US" sz="2200" dirty="0">
                <a:latin typeface="Adobe Fan Heiti Std B" pitchFamily="34" charset="-128"/>
                <a:ea typeface="Adobe Fan Heiti Std B" pitchFamily="34" charset="-128"/>
              </a:rPr>
              <a:t>　</a:t>
            </a:r>
            <a:r>
              <a:rPr lang="ja-JP" altLang="en-US" sz="2200" dirty="0" smtClean="0">
                <a:latin typeface="Adobe Fan Heiti Std B" pitchFamily="34" charset="-128"/>
                <a:ea typeface="Adobe Fan Heiti Std B" pitchFamily="34" charset="-128"/>
              </a:rPr>
              <a:t>建物や樹木を取り除いた</a:t>
            </a:r>
            <a:endParaRPr lang="en-US" altLang="ja-JP" sz="2200" dirty="0" smtClean="0">
              <a:latin typeface="Adobe Fan Heiti Std B" pitchFamily="34" charset="-128"/>
              <a:ea typeface="Adobe Fan Heiti Std B" pitchFamily="34" charset="-128"/>
            </a:endParaRPr>
          </a:p>
          <a:p>
            <a:r>
              <a:rPr lang="en-US" altLang="ja-JP" sz="2200" dirty="0">
                <a:latin typeface="Adobe Fan Heiti Std B" pitchFamily="34" charset="-128"/>
                <a:ea typeface="Adobe Fan Heiti Std B" pitchFamily="34" charset="-128"/>
              </a:rPr>
              <a:t> </a:t>
            </a:r>
            <a:r>
              <a:rPr lang="en-US" altLang="ja-JP" sz="2200" dirty="0" smtClean="0">
                <a:latin typeface="Adobe Fan Heiti Std B" pitchFamily="34" charset="-128"/>
                <a:ea typeface="Adobe Fan Heiti Std B" pitchFamily="34" charset="-128"/>
              </a:rPr>
              <a:t>         </a:t>
            </a:r>
            <a:r>
              <a:rPr lang="ja-JP" altLang="en-US" sz="2200" dirty="0" smtClean="0">
                <a:latin typeface="Adobe Fan Heiti Std B" pitchFamily="34" charset="-128"/>
                <a:ea typeface="Adobe Fan Heiti Std B" pitchFamily="34" charset="-128"/>
              </a:rPr>
              <a:t>地表面の</a:t>
            </a:r>
            <a:r>
              <a:rPr lang="en-US" altLang="ja-JP" sz="2200" dirty="0">
                <a:latin typeface="Adobe Fan Heiti Std B" pitchFamily="34" charset="-128"/>
                <a:ea typeface="Adobe Fan Heiti Std B" pitchFamily="34" charset="-128"/>
              </a:rPr>
              <a:t>3</a:t>
            </a:r>
            <a:r>
              <a:rPr lang="ja-JP" altLang="en-US" sz="2200" dirty="0">
                <a:latin typeface="Adobe Fan Heiti Std B" pitchFamily="34" charset="-128"/>
                <a:ea typeface="Adobe Fan Heiti Std B" pitchFamily="34" charset="-128"/>
              </a:rPr>
              <a:t>次元データ</a:t>
            </a:r>
            <a:r>
              <a:rPr lang="ja-JP" altLang="en-US" sz="2400" dirty="0" smtClean="0">
                <a:latin typeface="Adobe Fan Heiti Std B" pitchFamily="34" charset="-128"/>
                <a:ea typeface="Adobe Fan Heiti Std B" pitchFamily="34" charset="-128"/>
              </a:rPr>
              <a:t>　　</a:t>
            </a:r>
            <a:r>
              <a:rPr lang="ja-JP" altLang="en-US" dirty="0" smtClean="0">
                <a:latin typeface="Adobe Fan Heiti Std B" pitchFamily="34" charset="-128"/>
                <a:ea typeface="Adobe Fan Heiti Std B" pitchFamily="34" charset="-128"/>
              </a:rPr>
              <a:t>　　　　　　　</a:t>
            </a:r>
            <a:endParaRPr lang="en-US" altLang="ja-JP" dirty="0" smtClean="0">
              <a:latin typeface="Adobe Fan Heiti Std B" pitchFamily="34" charset="-128"/>
              <a:ea typeface="Adobe Fan Heiti Std B" pitchFamily="34" charset="-128"/>
            </a:endParaRPr>
          </a:p>
          <a:p>
            <a:endParaRPr lang="en-US" altLang="ja-JP" sz="1200" dirty="0" smtClean="0">
              <a:latin typeface="Adobe Fan Heiti Std B" pitchFamily="34" charset="-128"/>
              <a:ea typeface="Adobe Fan Heiti Std B" pitchFamily="34" charset="-128"/>
            </a:endParaRPr>
          </a:p>
          <a:p>
            <a:pPr algn="r"/>
            <a:endParaRPr lang="en-US" altLang="ja-JP" sz="1400" dirty="0" smtClean="0">
              <a:latin typeface="Adobe Fan Heiti Std B" pitchFamily="34" charset="-128"/>
              <a:ea typeface="Adobe Fan Heiti Std B" pitchFamily="34" charset="-128"/>
            </a:endParaRPr>
          </a:p>
          <a:p>
            <a:endParaRPr lang="ja-JP" altLang="en-US" sz="1200" dirty="0">
              <a:solidFill>
                <a:schemeClr val="bg1"/>
              </a:solidFill>
              <a:latin typeface="Adobe Fan Heiti Std B" pitchFamily="34" charset="-128"/>
              <a:ea typeface="Adobe Fan Heiti Std B" pitchFamily="34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4959613" y="2479671"/>
            <a:ext cx="4363064" cy="1989179"/>
            <a:chOff x="663671" y="4583742"/>
            <a:chExt cx="6052150" cy="2490550"/>
          </a:xfrm>
        </p:grpSpPr>
        <p:sp>
          <p:nvSpPr>
            <p:cNvPr id="22" name="楕円 21"/>
            <p:cNvSpPr/>
            <p:nvPr/>
          </p:nvSpPr>
          <p:spPr>
            <a:xfrm>
              <a:off x="1455397" y="5241339"/>
              <a:ext cx="486697" cy="966019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647126" y="6115217"/>
              <a:ext cx="110613" cy="604684"/>
            </a:xfrm>
            <a:prstGeom prst="rect">
              <a:avLst/>
            </a:prstGeom>
            <a:solidFill>
              <a:srgbClr val="CC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/>
            <p:cNvSpPr/>
            <p:nvPr/>
          </p:nvSpPr>
          <p:spPr>
            <a:xfrm>
              <a:off x="5306057" y="4674671"/>
              <a:ext cx="486697" cy="131200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517932" y="5986676"/>
              <a:ext cx="110613" cy="604684"/>
            </a:xfrm>
            <a:prstGeom prst="rect">
              <a:avLst/>
            </a:prstGeom>
            <a:solidFill>
              <a:srgbClr val="CC66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3157816" y="5742140"/>
              <a:ext cx="923278" cy="675419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台形 29"/>
            <p:cNvSpPr/>
            <p:nvPr/>
          </p:nvSpPr>
          <p:spPr>
            <a:xfrm>
              <a:off x="2956266" y="5389571"/>
              <a:ext cx="1393794" cy="500801"/>
            </a:xfrm>
            <a:prstGeom prst="trapezoid">
              <a:avLst>
                <a:gd name="adj" fmla="val 40954"/>
              </a:avLst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 30"/>
            <p:cNvSpPr/>
            <p:nvPr/>
          </p:nvSpPr>
          <p:spPr>
            <a:xfrm>
              <a:off x="681966" y="6186525"/>
              <a:ext cx="6019060" cy="887767"/>
            </a:xfrm>
            <a:custGeom>
              <a:avLst/>
              <a:gdLst>
                <a:gd name="connsiteX0" fmla="*/ 0 w 6019060"/>
                <a:gd name="connsiteY0" fmla="*/ 887767 h 887767"/>
                <a:gd name="connsiteX1" fmla="*/ 168676 w 6019060"/>
                <a:gd name="connsiteY1" fmla="*/ 825623 h 887767"/>
                <a:gd name="connsiteX2" fmla="*/ 656948 w 6019060"/>
                <a:gd name="connsiteY2" fmla="*/ 674703 h 887767"/>
                <a:gd name="connsiteX3" fmla="*/ 825623 w 6019060"/>
                <a:gd name="connsiteY3" fmla="*/ 559293 h 887767"/>
                <a:gd name="connsiteX4" fmla="*/ 1802167 w 6019060"/>
                <a:gd name="connsiteY4" fmla="*/ 532660 h 887767"/>
                <a:gd name="connsiteX5" fmla="*/ 2041864 w 6019060"/>
                <a:gd name="connsiteY5" fmla="*/ 435006 h 887767"/>
                <a:gd name="connsiteX6" fmla="*/ 2441359 w 6019060"/>
                <a:gd name="connsiteY6" fmla="*/ 248575 h 887767"/>
                <a:gd name="connsiteX7" fmla="*/ 3559946 w 6019060"/>
                <a:gd name="connsiteY7" fmla="*/ 230819 h 887767"/>
                <a:gd name="connsiteX8" fmla="*/ 3906175 w 6019060"/>
                <a:gd name="connsiteY8" fmla="*/ 408373 h 887767"/>
                <a:gd name="connsiteX9" fmla="*/ 4589755 w 6019060"/>
                <a:gd name="connsiteY9" fmla="*/ 514905 h 887767"/>
                <a:gd name="connsiteX10" fmla="*/ 5024761 w 6019060"/>
                <a:gd name="connsiteY10" fmla="*/ 363985 h 887767"/>
                <a:gd name="connsiteX11" fmla="*/ 5442012 w 6019060"/>
                <a:gd name="connsiteY11" fmla="*/ 142043 h 887767"/>
                <a:gd name="connsiteX12" fmla="*/ 6019060 w 6019060"/>
                <a:gd name="connsiteY12" fmla="*/ 0 h 88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19060" h="887767">
                  <a:moveTo>
                    <a:pt x="0" y="887767"/>
                  </a:moveTo>
                  <a:cubicBezTo>
                    <a:pt x="30332" y="876669"/>
                    <a:pt x="59185" y="861134"/>
                    <a:pt x="168676" y="825623"/>
                  </a:cubicBezTo>
                  <a:cubicBezTo>
                    <a:pt x="278167" y="790112"/>
                    <a:pt x="547457" y="719091"/>
                    <a:pt x="656948" y="674703"/>
                  </a:cubicBezTo>
                  <a:cubicBezTo>
                    <a:pt x="766439" y="630315"/>
                    <a:pt x="634753" y="582967"/>
                    <a:pt x="825623" y="559293"/>
                  </a:cubicBezTo>
                  <a:cubicBezTo>
                    <a:pt x="1016493" y="535619"/>
                    <a:pt x="1599460" y="553374"/>
                    <a:pt x="1802167" y="532660"/>
                  </a:cubicBezTo>
                  <a:cubicBezTo>
                    <a:pt x="2004874" y="511946"/>
                    <a:pt x="1935332" y="482353"/>
                    <a:pt x="2041864" y="435006"/>
                  </a:cubicBezTo>
                  <a:cubicBezTo>
                    <a:pt x="2148396" y="387658"/>
                    <a:pt x="2188345" y="282606"/>
                    <a:pt x="2441359" y="248575"/>
                  </a:cubicBezTo>
                  <a:cubicBezTo>
                    <a:pt x="2694373" y="214544"/>
                    <a:pt x="3315810" y="204186"/>
                    <a:pt x="3559946" y="230819"/>
                  </a:cubicBezTo>
                  <a:cubicBezTo>
                    <a:pt x="3804082" y="257452"/>
                    <a:pt x="3734540" y="361025"/>
                    <a:pt x="3906175" y="408373"/>
                  </a:cubicBezTo>
                  <a:cubicBezTo>
                    <a:pt x="4077810" y="455721"/>
                    <a:pt x="4403324" y="522303"/>
                    <a:pt x="4589755" y="514905"/>
                  </a:cubicBezTo>
                  <a:cubicBezTo>
                    <a:pt x="4776186" y="507507"/>
                    <a:pt x="4882718" y="426129"/>
                    <a:pt x="5024761" y="363985"/>
                  </a:cubicBezTo>
                  <a:cubicBezTo>
                    <a:pt x="5166804" y="301841"/>
                    <a:pt x="5276296" y="202707"/>
                    <a:pt x="5442012" y="142043"/>
                  </a:cubicBezTo>
                  <a:cubicBezTo>
                    <a:pt x="5607729" y="81379"/>
                    <a:pt x="5813394" y="40689"/>
                    <a:pt x="6019060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 31"/>
            <p:cNvSpPr/>
            <p:nvPr/>
          </p:nvSpPr>
          <p:spPr>
            <a:xfrm>
              <a:off x="696761" y="6141849"/>
              <a:ext cx="6019060" cy="887767"/>
            </a:xfrm>
            <a:custGeom>
              <a:avLst/>
              <a:gdLst>
                <a:gd name="connsiteX0" fmla="*/ 0 w 6019060"/>
                <a:gd name="connsiteY0" fmla="*/ 887767 h 887767"/>
                <a:gd name="connsiteX1" fmla="*/ 168676 w 6019060"/>
                <a:gd name="connsiteY1" fmla="*/ 825623 h 887767"/>
                <a:gd name="connsiteX2" fmla="*/ 656948 w 6019060"/>
                <a:gd name="connsiteY2" fmla="*/ 674703 h 887767"/>
                <a:gd name="connsiteX3" fmla="*/ 825623 w 6019060"/>
                <a:gd name="connsiteY3" fmla="*/ 559293 h 887767"/>
                <a:gd name="connsiteX4" fmla="*/ 1802167 w 6019060"/>
                <a:gd name="connsiteY4" fmla="*/ 532660 h 887767"/>
                <a:gd name="connsiteX5" fmla="*/ 2041864 w 6019060"/>
                <a:gd name="connsiteY5" fmla="*/ 435006 h 887767"/>
                <a:gd name="connsiteX6" fmla="*/ 2441359 w 6019060"/>
                <a:gd name="connsiteY6" fmla="*/ 248575 h 887767"/>
                <a:gd name="connsiteX7" fmla="*/ 3559946 w 6019060"/>
                <a:gd name="connsiteY7" fmla="*/ 230819 h 887767"/>
                <a:gd name="connsiteX8" fmla="*/ 3906175 w 6019060"/>
                <a:gd name="connsiteY8" fmla="*/ 408373 h 887767"/>
                <a:gd name="connsiteX9" fmla="*/ 4589755 w 6019060"/>
                <a:gd name="connsiteY9" fmla="*/ 514905 h 887767"/>
                <a:gd name="connsiteX10" fmla="*/ 5024761 w 6019060"/>
                <a:gd name="connsiteY10" fmla="*/ 363985 h 887767"/>
                <a:gd name="connsiteX11" fmla="*/ 5442012 w 6019060"/>
                <a:gd name="connsiteY11" fmla="*/ 142043 h 887767"/>
                <a:gd name="connsiteX12" fmla="*/ 6019060 w 6019060"/>
                <a:gd name="connsiteY12" fmla="*/ 0 h 887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019060" h="887767">
                  <a:moveTo>
                    <a:pt x="0" y="887767"/>
                  </a:moveTo>
                  <a:cubicBezTo>
                    <a:pt x="30332" y="876669"/>
                    <a:pt x="59185" y="861134"/>
                    <a:pt x="168676" y="825623"/>
                  </a:cubicBezTo>
                  <a:cubicBezTo>
                    <a:pt x="278167" y="790112"/>
                    <a:pt x="547457" y="719091"/>
                    <a:pt x="656948" y="674703"/>
                  </a:cubicBezTo>
                  <a:cubicBezTo>
                    <a:pt x="766439" y="630315"/>
                    <a:pt x="634753" y="582967"/>
                    <a:pt x="825623" y="559293"/>
                  </a:cubicBezTo>
                  <a:cubicBezTo>
                    <a:pt x="1016493" y="535619"/>
                    <a:pt x="1599460" y="553374"/>
                    <a:pt x="1802167" y="532660"/>
                  </a:cubicBezTo>
                  <a:cubicBezTo>
                    <a:pt x="2004874" y="511946"/>
                    <a:pt x="1935332" y="482353"/>
                    <a:pt x="2041864" y="435006"/>
                  </a:cubicBezTo>
                  <a:cubicBezTo>
                    <a:pt x="2148396" y="387658"/>
                    <a:pt x="2188345" y="282606"/>
                    <a:pt x="2441359" y="248575"/>
                  </a:cubicBezTo>
                  <a:cubicBezTo>
                    <a:pt x="2694373" y="214544"/>
                    <a:pt x="3315810" y="204186"/>
                    <a:pt x="3559946" y="230819"/>
                  </a:cubicBezTo>
                  <a:cubicBezTo>
                    <a:pt x="3804082" y="257452"/>
                    <a:pt x="3734540" y="361025"/>
                    <a:pt x="3906175" y="408373"/>
                  </a:cubicBezTo>
                  <a:cubicBezTo>
                    <a:pt x="4077810" y="455721"/>
                    <a:pt x="4403324" y="522303"/>
                    <a:pt x="4589755" y="514905"/>
                  </a:cubicBezTo>
                  <a:cubicBezTo>
                    <a:pt x="4776186" y="507507"/>
                    <a:pt x="4882718" y="426129"/>
                    <a:pt x="5024761" y="363985"/>
                  </a:cubicBezTo>
                  <a:cubicBezTo>
                    <a:pt x="5166804" y="301841"/>
                    <a:pt x="5276296" y="202707"/>
                    <a:pt x="5442012" y="142043"/>
                  </a:cubicBezTo>
                  <a:cubicBezTo>
                    <a:pt x="5607729" y="81379"/>
                    <a:pt x="5813394" y="40689"/>
                    <a:pt x="6019060" y="0"/>
                  </a:cubicBezTo>
                </a:path>
              </a:pathLst>
            </a:custGeom>
            <a:noFill/>
            <a:ln w="50800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 32"/>
            <p:cNvSpPr/>
            <p:nvPr/>
          </p:nvSpPr>
          <p:spPr>
            <a:xfrm>
              <a:off x="663671" y="5203722"/>
              <a:ext cx="3516245" cy="1761139"/>
            </a:xfrm>
            <a:custGeom>
              <a:avLst/>
              <a:gdLst>
                <a:gd name="connsiteX0" fmla="*/ 18665 w 3516245"/>
                <a:gd name="connsiteY0" fmla="*/ 1760265 h 1761139"/>
                <a:gd name="connsiteX1" fmla="*/ 87245 w 3516245"/>
                <a:gd name="connsiteY1" fmla="*/ 1729785 h 1761139"/>
                <a:gd name="connsiteX2" fmla="*/ 704465 w 3516245"/>
                <a:gd name="connsiteY2" fmla="*/ 1554525 h 1761139"/>
                <a:gd name="connsiteX3" fmla="*/ 773045 w 3516245"/>
                <a:gd name="connsiteY3" fmla="*/ 1455465 h 1761139"/>
                <a:gd name="connsiteX4" fmla="*/ 917825 w 3516245"/>
                <a:gd name="connsiteY4" fmla="*/ 1447845 h 1761139"/>
                <a:gd name="connsiteX5" fmla="*/ 894965 w 3516245"/>
                <a:gd name="connsiteY5" fmla="*/ 960165 h 1761139"/>
                <a:gd name="connsiteX6" fmla="*/ 811145 w 3516245"/>
                <a:gd name="connsiteY6" fmla="*/ 792525 h 1761139"/>
                <a:gd name="connsiteX7" fmla="*/ 773045 w 3516245"/>
                <a:gd name="connsiteY7" fmla="*/ 502965 h 1761139"/>
                <a:gd name="connsiteX8" fmla="*/ 795905 w 3516245"/>
                <a:gd name="connsiteY8" fmla="*/ 304845 h 1761139"/>
                <a:gd name="connsiteX9" fmla="*/ 879725 w 3516245"/>
                <a:gd name="connsiteY9" fmla="*/ 76245 h 1761139"/>
                <a:gd name="connsiteX10" fmla="*/ 955925 w 3516245"/>
                <a:gd name="connsiteY10" fmla="*/ 45 h 1761139"/>
                <a:gd name="connsiteX11" fmla="*/ 1123565 w 3516245"/>
                <a:gd name="connsiteY11" fmla="*/ 68625 h 1761139"/>
                <a:gd name="connsiteX12" fmla="*/ 1291205 w 3516245"/>
                <a:gd name="connsiteY12" fmla="*/ 266745 h 1761139"/>
                <a:gd name="connsiteX13" fmla="*/ 1329305 w 3516245"/>
                <a:gd name="connsiteY13" fmla="*/ 609645 h 1761139"/>
                <a:gd name="connsiteX14" fmla="*/ 1291205 w 3516245"/>
                <a:gd name="connsiteY14" fmla="*/ 800145 h 1761139"/>
                <a:gd name="connsiteX15" fmla="*/ 1199765 w 3516245"/>
                <a:gd name="connsiteY15" fmla="*/ 960165 h 1761139"/>
                <a:gd name="connsiteX16" fmla="*/ 1154045 w 3516245"/>
                <a:gd name="connsiteY16" fmla="*/ 1028745 h 1761139"/>
                <a:gd name="connsiteX17" fmla="*/ 1123565 w 3516245"/>
                <a:gd name="connsiteY17" fmla="*/ 1226865 h 1761139"/>
                <a:gd name="connsiteX18" fmla="*/ 1123565 w 3516245"/>
                <a:gd name="connsiteY18" fmla="*/ 1455465 h 1761139"/>
                <a:gd name="connsiteX19" fmla="*/ 1855085 w 3516245"/>
                <a:gd name="connsiteY19" fmla="*/ 1447845 h 1761139"/>
                <a:gd name="connsiteX20" fmla="*/ 1999865 w 3516245"/>
                <a:gd name="connsiteY20" fmla="*/ 1364025 h 1761139"/>
                <a:gd name="connsiteX21" fmla="*/ 2281805 w 3516245"/>
                <a:gd name="connsiteY21" fmla="*/ 1188765 h 1761139"/>
                <a:gd name="connsiteX22" fmla="*/ 2441825 w 3516245"/>
                <a:gd name="connsiteY22" fmla="*/ 1135425 h 1761139"/>
                <a:gd name="connsiteX23" fmla="*/ 2434205 w 3516245"/>
                <a:gd name="connsiteY23" fmla="*/ 708705 h 1761139"/>
                <a:gd name="connsiteX24" fmla="*/ 2228465 w 3516245"/>
                <a:gd name="connsiteY24" fmla="*/ 685845 h 1761139"/>
                <a:gd name="connsiteX25" fmla="*/ 2495165 w 3516245"/>
                <a:gd name="connsiteY25" fmla="*/ 160065 h 1761139"/>
                <a:gd name="connsiteX26" fmla="*/ 3516245 w 3516245"/>
                <a:gd name="connsiteY26" fmla="*/ 106725 h 1761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516245" h="1761139">
                  <a:moveTo>
                    <a:pt x="18665" y="1760265"/>
                  </a:moveTo>
                  <a:cubicBezTo>
                    <a:pt x="-4195" y="1762170"/>
                    <a:pt x="-27055" y="1764075"/>
                    <a:pt x="87245" y="1729785"/>
                  </a:cubicBezTo>
                  <a:cubicBezTo>
                    <a:pt x="201545" y="1695495"/>
                    <a:pt x="590165" y="1600245"/>
                    <a:pt x="704465" y="1554525"/>
                  </a:cubicBezTo>
                  <a:cubicBezTo>
                    <a:pt x="818765" y="1508805"/>
                    <a:pt x="737485" y="1473245"/>
                    <a:pt x="773045" y="1455465"/>
                  </a:cubicBezTo>
                  <a:cubicBezTo>
                    <a:pt x="808605" y="1437685"/>
                    <a:pt x="897505" y="1530395"/>
                    <a:pt x="917825" y="1447845"/>
                  </a:cubicBezTo>
                  <a:cubicBezTo>
                    <a:pt x="938145" y="1365295"/>
                    <a:pt x="912745" y="1069385"/>
                    <a:pt x="894965" y="960165"/>
                  </a:cubicBezTo>
                  <a:cubicBezTo>
                    <a:pt x="877185" y="850945"/>
                    <a:pt x="831465" y="868725"/>
                    <a:pt x="811145" y="792525"/>
                  </a:cubicBezTo>
                  <a:cubicBezTo>
                    <a:pt x="790825" y="716325"/>
                    <a:pt x="775585" y="584245"/>
                    <a:pt x="773045" y="502965"/>
                  </a:cubicBezTo>
                  <a:cubicBezTo>
                    <a:pt x="770505" y="421685"/>
                    <a:pt x="778125" y="375965"/>
                    <a:pt x="795905" y="304845"/>
                  </a:cubicBezTo>
                  <a:cubicBezTo>
                    <a:pt x="813685" y="233725"/>
                    <a:pt x="853055" y="127045"/>
                    <a:pt x="879725" y="76245"/>
                  </a:cubicBezTo>
                  <a:cubicBezTo>
                    <a:pt x="906395" y="25445"/>
                    <a:pt x="915285" y="1315"/>
                    <a:pt x="955925" y="45"/>
                  </a:cubicBezTo>
                  <a:cubicBezTo>
                    <a:pt x="996565" y="-1225"/>
                    <a:pt x="1067685" y="24175"/>
                    <a:pt x="1123565" y="68625"/>
                  </a:cubicBezTo>
                  <a:cubicBezTo>
                    <a:pt x="1179445" y="113075"/>
                    <a:pt x="1256915" y="176575"/>
                    <a:pt x="1291205" y="266745"/>
                  </a:cubicBezTo>
                  <a:cubicBezTo>
                    <a:pt x="1325495" y="356915"/>
                    <a:pt x="1329305" y="520745"/>
                    <a:pt x="1329305" y="609645"/>
                  </a:cubicBezTo>
                  <a:cubicBezTo>
                    <a:pt x="1329305" y="698545"/>
                    <a:pt x="1312795" y="741725"/>
                    <a:pt x="1291205" y="800145"/>
                  </a:cubicBezTo>
                  <a:cubicBezTo>
                    <a:pt x="1269615" y="858565"/>
                    <a:pt x="1222625" y="922065"/>
                    <a:pt x="1199765" y="960165"/>
                  </a:cubicBezTo>
                  <a:cubicBezTo>
                    <a:pt x="1176905" y="998265"/>
                    <a:pt x="1166745" y="984295"/>
                    <a:pt x="1154045" y="1028745"/>
                  </a:cubicBezTo>
                  <a:cubicBezTo>
                    <a:pt x="1141345" y="1073195"/>
                    <a:pt x="1128645" y="1155745"/>
                    <a:pt x="1123565" y="1226865"/>
                  </a:cubicBezTo>
                  <a:cubicBezTo>
                    <a:pt x="1118485" y="1297985"/>
                    <a:pt x="1001645" y="1418635"/>
                    <a:pt x="1123565" y="1455465"/>
                  </a:cubicBezTo>
                  <a:cubicBezTo>
                    <a:pt x="1245485" y="1492295"/>
                    <a:pt x="1709035" y="1463085"/>
                    <a:pt x="1855085" y="1447845"/>
                  </a:cubicBezTo>
                  <a:cubicBezTo>
                    <a:pt x="2001135" y="1432605"/>
                    <a:pt x="1928745" y="1407205"/>
                    <a:pt x="1999865" y="1364025"/>
                  </a:cubicBezTo>
                  <a:cubicBezTo>
                    <a:pt x="2070985" y="1320845"/>
                    <a:pt x="2208145" y="1226865"/>
                    <a:pt x="2281805" y="1188765"/>
                  </a:cubicBezTo>
                  <a:cubicBezTo>
                    <a:pt x="2355465" y="1150665"/>
                    <a:pt x="2416425" y="1215435"/>
                    <a:pt x="2441825" y="1135425"/>
                  </a:cubicBezTo>
                  <a:cubicBezTo>
                    <a:pt x="2467225" y="1055415"/>
                    <a:pt x="2469765" y="783635"/>
                    <a:pt x="2434205" y="708705"/>
                  </a:cubicBezTo>
                  <a:cubicBezTo>
                    <a:pt x="2398645" y="633775"/>
                    <a:pt x="2218305" y="777285"/>
                    <a:pt x="2228465" y="685845"/>
                  </a:cubicBezTo>
                  <a:cubicBezTo>
                    <a:pt x="2238625" y="594405"/>
                    <a:pt x="2280535" y="256585"/>
                    <a:pt x="2495165" y="160065"/>
                  </a:cubicBezTo>
                  <a:cubicBezTo>
                    <a:pt x="2709795" y="63545"/>
                    <a:pt x="3113020" y="85135"/>
                    <a:pt x="3516245" y="106725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" name="フリーフォーム 34"/>
            <p:cNvSpPr/>
            <p:nvPr/>
          </p:nvSpPr>
          <p:spPr>
            <a:xfrm>
              <a:off x="4155612" y="4583742"/>
              <a:ext cx="2523664" cy="2020065"/>
            </a:xfrm>
            <a:custGeom>
              <a:avLst/>
              <a:gdLst>
                <a:gd name="connsiteX0" fmla="*/ 16684 w 2523664"/>
                <a:gd name="connsiteY0" fmla="*/ 734325 h 2020065"/>
                <a:gd name="connsiteX1" fmla="*/ 298624 w 2523664"/>
                <a:gd name="connsiteY1" fmla="*/ 1374405 h 2020065"/>
                <a:gd name="connsiteX2" fmla="*/ 31924 w 2523664"/>
                <a:gd name="connsiteY2" fmla="*/ 1427745 h 2020065"/>
                <a:gd name="connsiteX3" fmla="*/ 31924 w 2523664"/>
                <a:gd name="connsiteY3" fmla="*/ 1694445 h 2020065"/>
                <a:gd name="connsiteX4" fmla="*/ 275764 w 2523664"/>
                <a:gd name="connsiteY4" fmla="*/ 1755405 h 2020065"/>
                <a:gd name="connsiteX5" fmla="*/ 519604 w 2523664"/>
                <a:gd name="connsiteY5" fmla="*/ 1915425 h 2020065"/>
                <a:gd name="connsiteX6" fmla="*/ 870124 w 2523664"/>
                <a:gd name="connsiteY6" fmla="*/ 1984005 h 2020065"/>
                <a:gd name="connsiteX7" fmla="*/ 1296844 w 2523664"/>
                <a:gd name="connsiteY7" fmla="*/ 1968765 h 2020065"/>
                <a:gd name="connsiteX8" fmla="*/ 1319704 w 2523664"/>
                <a:gd name="connsiteY8" fmla="*/ 1382025 h 2020065"/>
                <a:gd name="connsiteX9" fmla="*/ 1053004 w 2523664"/>
                <a:gd name="connsiteY9" fmla="*/ 932445 h 2020065"/>
                <a:gd name="connsiteX10" fmla="*/ 1113964 w 2523664"/>
                <a:gd name="connsiteY10" fmla="*/ 627645 h 2020065"/>
                <a:gd name="connsiteX11" fmla="*/ 1144444 w 2523664"/>
                <a:gd name="connsiteY11" fmla="*/ 299985 h 2020065"/>
                <a:gd name="connsiteX12" fmla="*/ 1273984 w 2523664"/>
                <a:gd name="connsiteY12" fmla="*/ 86625 h 2020065"/>
                <a:gd name="connsiteX13" fmla="*/ 1418764 w 2523664"/>
                <a:gd name="connsiteY13" fmla="*/ 2805 h 2020065"/>
                <a:gd name="connsiteX14" fmla="*/ 1540684 w 2523664"/>
                <a:gd name="connsiteY14" fmla="*/ 178065 h 2020065"/>
                <a:gd name="connsiteX15" fmla="*/ 1654984 w 2523664"/>
                <a:gd name="connsiteY15" fmla="*/ 376185 h 2020065"/>
                <a:gd name="connsiteX16" fmla="*/ 1654984 w 2523664"/>
                <a:gd name="connsiteY16" fmla="*/ 612405 h 2020065"/>
                <a:gd name="connsiteX17" fmla="*/ 1670224 w 2523664"/>
                <a:gd name="connsiteY17" fmla="*/ 841005 h 2020065"/>
                <a:gd name="connsiteX18" fmla="*/ 1654984 w 2523664"/>
                <a:gd name="connsiteY18" fmla="*/ 1046745 h 2020065"/>
                <a:gd name="connsiteX19" fmla="*/ 1616884 w 2523664"/>
                <a:gd name="connsiteY19" fmla="*/ 1260105 h 2020065"/>
                <a:gd name="connsiteX20" fmla="*/ 1533064 w 2523664"/>
                <a:gd name="connsiteY20" fmla="*/ 1442985 h 2020065"/>
                <a:gd name="connsiteX21" fmla="*/ 1510204 w 2523664"/>
                <a:gd name="connsiteY21" fmla="*/ 1580145 h 2020065"/>
                <a:gd name="connsiteX22" fmla="*/ 1502584 w 2523664"/>
                <a:gd name="connsiteY22" fmla="*/ 1747785 h 2020065"/>
                <a:gd name="connsiteX23" fmla="*/ 1479724 w 2523664"/>
                <a:gd name="connsiteY23" fmla="*/ 1907805 h 2020065"/>
                <a:gd name="connsiteX24" fmla="*/ 1761664 w 2523664"/>
                <a:gd name="connsiteY24" fmla="*/ 1785885 h 2020065"/>
                <a:gd name="connsiteX25" fmla="*/ 2005504 w 2523664"/>
                <a:gd name="connsiteY25" fmla="*/ 1641105 h 2020065"/>
                <a:gd name="connsiteX26" fmla="*/ 2348404 w 2523664"/>
                <a:gd name="connsiteY26" fmla="*/ 1580145 h 2020065"/>
                <a:gd name="connsiteX27" fmla="*/ 2523664 w 2523664"/>
                <a:gd name="connsiteY27" fmla="*/ 1534425 h 2020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523664" h="2020065">
                  <a:moveTo>
                    <a:pt x="16684" y="734325"/>
                  </a:moveTo>
                  <a:cubicBezTo>
                    <a:pt x="156384" y="996580"/>
                    <a:pt x="296084" y="1258835"/>
                    <a:pt x="298624" y="1374405"/>
                  </a:cubicBezTo>
                  <a:cubicBezTo>
                    <a:pt x="301164" y="1489975"/>
                    <a:pt x="76374" y="1374405"/>
                    <a:pt x="31924" y="1427745"/>
                  </a:cubicBezTo>
                  <a:cubicBezTo>
                    <a:pt x="-12526" y="1481085"/>
                    <a:pt x="-8716" y="1639835"/>
                    <a:pt x="31924" y="1694445"/>
                  </a:cubicBezTo>
                  <a:cubicBezTo>
                    <a:pt x="72564" y="1749055"/>
                    <a:pt x="194484" y="1718575"/>
                    <a:pt x="275764" y="1755405"/>
                  </a:cubicBezTo>
                  <a:cubicBezTo>
                    <a:pt x="357044" y="1792235"/>
                    <a:pt x="420544" y="1877325"/>
                    <a:pt x="519604" y="1915425"/>
                  </a:cubicBezTo>
                  <a:cubicBezTo>
                    <a:pt x="618664" y="1953525"/>
                    <a:pt x="740584" y="1975115"/>
                    <a:pt x="870124" y="1984005"/>
                  </a:cubicBezTo>
                  <a:cubicBezTo>
                    <a:pt x="999664" y="1992895"/>
                    <a:pt x="1221914" y="2069095"/>
                    <a:pt x="1296844" y="1968765"/>
                  </a:cubicBezTo>
                  <a:cubicBezTo>
                    <a:pt x="1371774" y="1868435"/>
                    <a:pt x="1360344" y="1554745"/>
                    <a:pt x="1319704" y="1382025"/>
                  </a:cubicBezTo>
                  <a:cubicBezTo>
                    <a:pt x="1279064" y="1209305"/>
                    <a:pt x="1087294" y="1058175"/>
                    <a:pt x="1053004" y="932445"/>
                  </a:cubicBezTo>
                  <a:cubicBezTo>
                    <a:pt x="1018714" y="806715"/>
                    <a:pt x="1098724" y="733055"/>
                    <a:pt x="1113964" y="627645"/>
                  </a:cubicBezTo>
                  <a:cubicBezTo>
                    <a:pt x="1129204" y="522235"/>
                    <a:pt x="1117774" y="390155"/>
                    <a:pt x="1144444" y="299985"/>
                  </a:cubicBezTo>
                  <a:cubicBezTo>
                    <a:pt x="1171114" y="209815"/>
                    <a:pt x="1228264" y="136155"/>
                    <a:pt x="1273984" y="86625"/>
                  </a:cubicBezTo>
                  <a:cubicBezTo>
                    <a:pt x="1319704" y="37095"/>
                    <a:pt x="1374314" y="-12435"/>
                    <a:pt x="1418764" y="2805"/>
                  </a:cubicBezTo>
                  <a:cubicBezTo>
                    <a:pt x="1463214" y="18045"/>
                    <a:pt x="1501314" y="115835"/>
                    <a:pt x="1540684" y="178065"/>
                  </a:cubicBezTo>
                  <a:cubicBezTo>
                    <a:pt x="1580054" y="240295"/>
                    <a:pt x="1635934" y="303795"/>
                    <a:pt x="1654984" y="376185"/>
                  </a:cubicBezTo>
                  <a:cubicBezTo>
                    <a:pt x="1674034" y="448575"/>
                    <a:pt x="1652444" y="534935"/>
                    <a:pt x="1654984" y="612405"/>
                  </a:cubicBezTo>
                  <a:cubicBezTo>
                    <a:pt x="1657524" y="689875"/>
                    <a:pt x="1670224" y="768615"/>
                    <a:pt x="1670224" y="841005"/>
                  </a:cubicBezTo>
                  <a:cubicBezTo>
                    <a:pt x="1670224" y="913395"/>
                    <a:pt x="1663874" y="976895"/>
                    <a:pt x="1654984" y="1046745"/>
                  </a:cubicBezTo>
                  <a:cubicBezTo>
                    <a:pt x="1646094" y="1116595"/>
                    <a:pt x="1637204" y="1194065"/>
                    <a:pt x="1616884" y="1260105"/>
                  </a:cubicBezTo>
                  <a:cubicBezTo>
                    <a:pt x="1596564" y="1326145"/>
                    <a:pt x="1550844" y="1389645"/>
                    <a:pt x="1533064" y="1442985"/>
                  </a:cubicBezTo>
                  <a:cubicBezTo>
                    <a:pt x="1515284" y="1496325"/>
                    <a:pt x="1515284" y="1529345"/>
                    <a:pt x="1510204" y="1580145"/>
                  </a:cubicBezTo>
                  <a:cubicBezTo>
                    <a:pt x="1505124" y="1630945"/>
                    <a:pt x="1507664" y="1693175"/>
                    <a:pt x="1502584" y="1747785"/>
                  </a:cubicBezTo>
                  <a:cubicBezTo>
                    <a:pt x="1497504" y="1802395"/>
                    <a:pt x="1436544" y="1901455"/>
                    <a:pt x="1479724" y="1907805"/>
                  </a:cubicBezTo>
                  <a:cubicBezTo>
                    <a:pt x="1522904" y="1914155"/>
                    <a:pt x="1674034" y="1830335"/>
                    <a:pt x="1761664" y="1785885"/>
                  </a:cubicBezTo>
                  <a:cubicBezTo>
                    <a:pt x="1849294" y="1741435"/>
                    <a:pt x="1907714" y="1675395"/>
                    <a:pt x="2005504" y="1641105"/>
                  </a:cubicBezTo>
                  <a:cubicBezTo>
                    <a:pt x="2103294" y="1606815"/>
                    <a:pt x="2262044" y="1597925"/>
                    <a:pt x="2348404" y="1580145"/>
                  </a:cubicBezTo>
                  <a:cubicBezTo>
                    <a:pt x="2434764" y="1562365"/>
                    <a:pt x="2479214" y="1548395"/>
                    <a:pt x="2523664" y="1534425"/>
                  </a:cubicBezTo>
                </a:path>
              </a:pathLst>
            </a:custGeom>
            <a:noFill/>
            <a:ln w="444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7" name="正方形/長方形 36"/>
          <p:cNvSpPr/>
          <p:nvPr/>
        </p:nvSpPr>
        <p:spPr>
          <a:xfrm>
            <a:off x="157716" y="4510711"/>
            <a:ext cx="5032806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2200" dirty="0" smtClean="0">
                <a:solidFill>
                  <a:srgbClr val="008000"/>
                </a:solidFill>
                <a:latin typeface="Adobe Fan Heiti Std B" pitchFamily="34" charset="-128"/>
                <a:ea typeface="Adobe Fan Heiti Std B" pitchFamily="34" charset="-128"/>
              </a:rPr>
              <a:t>・</a:t>
            </a:r>
            <a:r>
              <a:rPr lang="en-US" altLang="ja-JP" sz="2200" dirty="0" smtClean="0">
                <a:solidFill>
                  <a:srgbClr val="008000"/>
                </a:solidFill>
                <a:latin typeface="Adobe Fan Heiti Std B" pitchFamily="34" charset="-128"/>
                <a:ea typeface="Adobe Fan Heiti Std B" pitchFamily="34" charset="-128"/>
              </a:rPr>
              <a:t>CS</a:t>
            </a:r>
            <a:r>
              <a:rPr lang="ja-JP" altLang="en-US" sz="2200" dirty="0" smtClean="0">
                <a:solidFill>
                  <a:srgbClr val="008000"/>
                </a:solidFill>
                <a:latin typeface="Adobe Fan Heiti Std B" pitchFamily="34" charset="-128"/>
                <a:ea typeface="Adobe Fan Heiti Std B" pitchFamily="34" charset="-128"/>
              </a:rPr>
              <a:t>立体図</a:t>
            </a:r>
            <a:endParaRPr lang="en-US" altLang="ja-JP" sz="2200" dirty="0">
              <a:solidFill>
                <a:srgbClr val="008000"/>
              </a:solidFill>
              <a:latin typeface="Adobe Fan Heiti Std B" pitchFamily="34" charset="-128"/>
              <a:ea typeface="Adobe Fan Heiti Std B" pitchFamily="34" charset="-128"/>
            </a:endParaRPr>
          </a:p>
          <a:p>
            <a:r>
              <a:rPr lang="ja-JP" altLang="en-US" sz="2200" dirty="0" smtClean="0">
                <a:latin typeface="+mj-ea"/>
                <a:ea typeface="+mj-ea"/>
              </a:rPr>
              <a:t>　</a:t>
            </a:r>
            <a:r>
              <a:rPr lang="en-US" altLang="ja-JP" sz="2200" dirty="0" smtClean="0">
                <a:latin typeface="+mj-ea"/>
                <a:ea typeface="+mj-ea"/>
              </a:rPr>
              <a:t>- </a:t>
            </a:r>
            <a:r>
              <a:rPr lang="ja-JP" altLang="en-US" sz="2200" dirty="0" smtClean="0">
                <a:latin typeface="+mj-ea"/>
                <a:ea typeface="+mj-ea"/>
              </a:rPr>
              <a:t>色彩</a:t>
            </a:r>
            <a:r>
              <a:rPr lang="ja-JP" altLang="en-US" sz="2200" dirty="0">
                <a:latin typeface="+mj-ea"/>
                <a:ea typeface="+mj-ea"/>
              </a:rPr>
              <a:t>の</a:t>
            </a:r>
            <a:r>
              <a:rPr lang="ja-JP" altLang="en-US" sz="2200" dirty="0" smtClean="0">
                <a:latin typeface="+mj-ea"/>
                <a:ea typeface="+mj-ea"/>
              </a:rPr>
              <a:t>濃淡により微小</a:t>
            </a:r>
            <a:endParaRPr lang="en-US" altLang="ja-JP" sz="2200" dirty="0" smtClean="0">
              <a:latin typeface="+mj-ea"/>
              <a:ea typeface="+mj-ea"/>
            </a:endParaRPr>
          </a:p>
          <a:p>
            <a:r>
              <a:rPr lang="ja-JP" altLang="en-US" sz="2200" dirty="0" smtClean="0">
                <a:latin typeface="+mj-ea"/>
                <a:ea typeface="+mj-ea"/>
              </a:rPr>
              <a:t>　　 な地形の凹凸を表現</a:t>
            </a:r>
            <a:endParaRPr lang="en-US" altLang="ja-JP" sz="2200" dirty="0" smtClean="0">
              <a:latin typeface="+mj-ea"/>
              <a:ea typeface="+mj-ea"/>
            </a:endParaRPr>
          </a:p>
          <a:p>
            <a:r>
              <a:rPr lang="ja-JP" altLang="en-US" sz="2200" dirty="0" smtClean="0">
                <a:latin typeface="+mj-ea"/>
                <a:ea typeface="+mj-ea"/>
              </a:rPr>
              <a:t>　</a:t>
            </a:r>
            <a:r>
              <a:rPr lang="en-US" altLang="ja-JP" sz="2200" dirty="0" smtClean="0">
                <a:latin typeface="+mj-ea"/>
                <a:ea typeface="+mj-ea"/>
              </a:rPr>
              <a:t>- </a:t>
            </a:r>
            <a:r>
              <a:rPr lang="ja-JP" altLang="en-US" sz="2200" dirty="0" smtClean="0">
                <a:latin typeface="+mj-ea"/>
                <a:ea typeface="+mj-ea"/>
              </a:rPr>
              <a:t>樹木で覆われた地面の</a:t>
            </a:r>
            <a:endParaRPr lang="en-US" altLang="ja-JP" sz="2200" dirty="0" smtClean="0">
              <a:latin typeface="+mj-ea"/>
              <a:ea typeface="+mj-ea"/>
            </a:endParaRPr>
          </a:p>
          <a:p>
            <a:r>
              <a:rPr lang="ja-JP" altLang="en-US" sz="2200" dirty="0" smtClean="0">
                <a:latin typeface="+mj-ea"/>
                <a:ea typeface="+mj-ea"/>
              </a:rPr>
              <a:t>　　 形状や、特異</a:t>
            </a:r>
            <a:r>
              <a:rPr lang="ja-JP" altLang="en-US" sz="2200" dirty="0">
                <a:latin typeface="+mj-ea"/>
                <a:ea typeface="+mj-ea"/>
              </a:rPr>
              <a:t>な箇所</a:t>
            </a:r>
            <a:r>
              <a:rPr lang="ja-JP" altLang="en-US" sz="2200" dirty="0" smtClean="0">
                <a:latin typeface="+mj-ea"/>
                <a:ea typeface="+mj-ea"/>
              </a:rPr>
              <a:t>を</a:t>
            </a:r>
            <a:endParaRPr lang="en-US" altLang="ja-JP" sz="2200" dirty="0" smtClean="0">
              <a:latin typeface="+mj-ea"/>
              <a:ea typeface="+mj-ea"/>
            </a:endParaRPr>
          </a:p>
          <a:p>
            <a:r>
              <a:rPr lang="ja-JP" altLang="en-US" sz="2200" dirty="0" smtClean="0">
                <a:latin typeface="+mj-ea"/>
                <a:ea typeface="+mj-ea"/>
              </a:rPr>
              <a:t>　　 判読可能</a:t>
            </a:r>
            <a:endParaRPr lang="en-US" altLang="ja-JP" sz="2200" dirty="0">
              <a:latin typeface="+mj-ea"/>
              <a:ea typeface="+mj-ea"/>
            </a:endParaRPr>
          </a:p>
        </p:txBody>
      </p:sp>
      <p:pic>
        <p:nvPicPr>
          <p:cNvPr id="3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667" y="4723069"/>
            <a:ext cx="3218052" cy="244836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0" name="テキスト ボックス 39"/>
          <p:cNvSpPr txBox="1"/>
          <p:nvPr/>
        </p:nvSpPr>
        <p:spPr>
          <a:xfrm>
            <a:off x="7154123" y="4746268"/>
            <a:ext cx="2570266" cy="396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同じ</a:t>
            </a:r>
            <a:r>
              <a:rPr kumimoji="1" lang="ja-JP" altLang="en-US" dirty="0">
                <a:solidFill>
                  <a:schemeClr val="bg1"/>
                </a:solidFill>
              </a:rPr>
              <a:t>場所の航空写真</a:t>
            </a:r>
          </a:p>
        </p:txBody>
      </p:sp>
      <p:pic>
        <p:nvPicPr>
          <p:cNvPr id="3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702" y="4754350"/>
            <a:ext cx="3076511" cy="2417037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3817299" y="4758597"/>
            <a:ext cx="2589170" cy="40775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ＣＳ立体図（微地形図）</a:t>
            </a:r>
          </a:p>
        </p:txBody>
      </p:sp>
      <p:sp>
        <p:nvSpPr>
          <p:cNvPr id="2" name="正方形/長方形 1"/>
          <p:cNvSpPr/>
          <p:nvPr/>
        </p:nvSpPr>
        <p:spPr>
          <a:xfrm>
            <a:off x="116424" y="2622783"/>
            <a:ext cx="24760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smtClean="0">
                <a:latin typeface="ＭＳ Ｐゴシック" panose="020B0600070205080204" pitchFamily="50" charset="-128"/>
              </a:rPr>
              <a:t>【</a:t>
            </a:r>
            <a:r>
              <a:rPr kumimoji="0" lang="ja-JP" altLang="en-US" sz="2400" b="1" dirty="0" smtClean="0">
                <a:latin typeface="ＭＳ Ｐゴシック" panose="020B0600070205080204" pitchFamily="50" charset="-128"/>
              </a:rPr>
              <a:t>データ</a:t>
            </a:r>
            <a:r>
              <a:rPr kumimoji="0" lang="ja-JP" altLang="en-US" sz="2400" b="1" dirty="0">
                <a:latin typeface="ＭＳ Ｐゴシック" panose="020B0600070205080204" pitchFamily="50" charset="-128"/>
              </a:rPr>
              <a:t>の</a:t>
            </a:r>
            <a:r>
              <a:rPr kumimoji="0" lang="ja-JP" altLang="en-US" sz="2400" b="1" dirty="0" smtClean="0">
                <a:latin typeface="ＭＳ Ｐゴシック" panose="020B0600070205080204" pitchFamily="50" charset="-128"/>
              </a:rPr>
              <a:t>種類</a:t>
            </a:r>
            <a:r>
              <a:rPr kumimoji="0" lang="en-US" altLang="ja-JP" sz="2400" b="1" dirty="0" smtClean="0">
                <a:latin typeface="ＭＳ Ｐゴシック" panose="020B0600070205080204" pitchFamily="50" charset="-128"/>
              </a:rPr>
              <a:t>】</a:t>
            </a:r>
            <a:endParaRPr kumimoji="0" lang="ja-JP" altLang="en-US" sz="2400" b="1" dirty="0">
              <a:latin typeface="ＭＳ Ｐゴシック" panose="020B060007020508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 bwMode="auto">
          <a:xfrm>
            <a:off x="310247" y="884221"/>
            <a:ext cx="10081528" cy="550347"/>
          </a:xfrm>
          <a:prstGeom prst="rect">
            <a:avLst/>
          </a:prstGeom>
          <a:solidFill>
            <a:schemeClr val="accent4">
              <a:lumMod val="40000"/>
              <a:lumOff val="60000"/>
              <a:alpha val="46000"/>
            </a:schemeClr>
          </a:solidFill>
          <a:ln w="6350">
            <a:noFill/>
            <a:miter lim="800000"/>
            <a:headEnd/>
            <a:tailEnd/>
          </a:ln>
        </p:spPr>
        <p:txBody>
          <a:bodyPr wrap="square" rtlCol="0" anchor="ctr" anchorCtr="0"/>
          <a:lstStyle/>
          <a:p>
            <a:pPr>
              <a:lnSpc>
                <a:spcPct val="100000"/>
              </a:lnSpc>
            </a:pPr>
            <a:r>
              <a:rPr lang="en-US" altLang="ja-JP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1m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メッシュの高精度</a:t>
            </a:r>
            <a:r>
              <a:rPr lang="ja-JP" altLang="en-US" sz="2400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な３次元地理空間</a:t>
            </a:r>
            <a:r>
              <a:rPr lang="ja-JP" altLang="en-US" sz="2400" dirty="0" smtClean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データを全県土分公開予定</a:t>
            </a:r>
            <a:endParaRPr lang="en-US" altLang="ja-JP" sz="2400" dirty="0" smtClean="0">
              <a:solidFill>
                <a:srgbClr val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43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</a:t>
            </a:r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取組（特色あるオープンデータ）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2913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583377" y="128565"/>
            <a:ext cx="9604434" cy="258117"/>
          </a:xfrm>
          <a:prstGeom prst="rect">
            <a:avLst/>
          </a:prstGeom>
        </p:spPr>
        <p:txBody>
          <a:bodyPr vert="horz" wrap="none" lIns="100796" tIns="50398" rIns="100796" bIns="50398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endParaRPr lang="ja-JP" altLang="en-US" sz="1323" dirty="0">
              <a:latin typeface="+mn-ea"/>
              <a:ea typeface="+mn-ea"/>
            </a:endParaRPr>
          </a:p>
        </p:txBody>
      </p:sp>
      <p:grpSp>
        <p:nvGrpSpPr>
          <p:cNvPr id="13" name="正方形/長方形 5"/>
          <p:cNvGrpSpPr>
            <a:grpSpLocks/>
          </p:cNvGrpSpPr>
          <p:nvPr/>
        </p:nvGrpSpPr>
        <p:grpSpPr bwMode="auto">
          <a:xfrm>
            <a:off x="489" y="646882"/>
            <a:ext cx="10690835" cy="195991"/>
            <a:chOff x="-4" y="276"/>
            <a:chExt cx="5764" cy="112"/>
          </a:xfrm>
        </p:grpSpPr>
        <p:pic>
          <p:nvPicPr>
            <p:cNvPr id="14" name="正方形/長方形 5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" y="276"/>
              <a:ext cx="5764" cy="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5" name="Text Box 22"/>
            <p:cNvSpPr txBox="1">
              <a:spLocks noChangeArrowheads="1"/>
            </p:cNvSpPr>
            <p:nvPr/>
          </p:nvSpPr>
          <p:spPr bwMode="auto">
            <a:xfrm>
              <a:off x="40" y="304"/>
              <a:ext cx="5681" cy="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>
              <a:lvl1pPr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1pPr>
              <a:lvl2pPr marL="742950" indent="-28575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2pPr>
              <a:lvl3pPr marL="11430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3pPr>
              <a:lvl4pPr marL="16002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4pPr>
              <a:lvl5pPr marL="2057400" indent="-228600" algn="l"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1400" b="1">
                  <a:solidFill>
                    <a:schemeClr val="tx1"/>
                  </a:solidFill>
                  <a:latin typeface="ＭＳ Ｐゴシック" pitchFamily="50" charset="-128"/>
                  <a:ea typeface="ＭＳ Ｐゴシック" pitchFamily="50" charset="-128"/>
                </a:defRPr>
              </a:lvl9pPr>
            </a:lstStyle>
            <a:p>
              <a:pPr algn="ctr" defTabSz="995162">
                <a:defRPr/>
              </a:pPr>
              <a:endParaRPr lang="ja-JP" altLang="en-US" sz="848" b="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ea typeface="HGP創英角ｺﾞｼｯｸUB" pitchFamily="50" charset="-128"/>
              </a:endParaRPr>
            </a:p>
          </p:txBody>
        </p:sp>
      </p:grpSp>
      <p:sp>
        <p:nvSpPr>
          <p:cNvPr id="40" name="テキスト ボックス 39"/>
          <p:cNvSpPr txBox="1"/>
          <p:nvPr/>
        </p:nvSpPr>
        <p:spPr>
          <a:xfrm>
            <a:off x="7490910" y="5297098"/>
            <a:ext cx="2404826" cy="39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同じ</a:t>
            </a:r>
            <a:r>
              <a:rPr kumimoji="1" lang="ja-JP" altLang="en-US" dirty="0">
                <a:solidFill>
                  <a:schemeClr val="bg1"/>
                </a:solidFill>
              </a:rPr>
              <a:t>場所の航空写真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2098" y="1449796"/>
            <a:ext cx="101706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2400" b="1" dirty="0" smtClean="0">
                <a:latin typeface="ＭＳ Ｐゴシック" panose="020B0600070205080204" pitchFamily="50" charset="-128"/>
              </a:rPr>
              <a:t>【</a:t>
            </a:r>
            <a:r>
              <a:rPr kumimoji="0" lang="ja-JP" altLang="en-US" sz="2400" b="1" dirty="0" smtClean="0">
                <a:latin typeface="ＭＳ Ｐゴシック" panose="020B0600070205080204" pitchFamily="50" charset="-128"/>
              </a:rPr>
              <a:t>活用例</a:t>
            </a:r>
            <a:r>
              <a:rPr kumimoji="0" lang="en-US" altLang="ja-JP" sz="2400" b="1" dirty="0" smtClean="0">
                <a:latin typeface="ＭＳ Ｐゴシック" panose="020B0600070205080204" pitchFamily="50" charset="-128"/>
              </a:rPr>
              <a:t>】</a:t>
            </a:r>
            <a:endParaRPr kumimoji="0" lang="en-US" altLang="ja-JP" sz="2400" b="1" dirty="0">
              <a:latin typeface="ＭＳ Ｐゴシック" panose="020B0600070205080204" pitchFamily="50" charset="-128"/>
            </a:endParaRPr>
          </a:p>
        </p:txBody>
      </p:sp>
      <p:pic>
        <p:nvPicPr>
          <p:cNvPr id="43" name="図 4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7" y="2360688"/>
            <a:ext cx="4095806" cy="2670978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5906" y="2596578"/>
            <a:ext cx="5071867" cy="3862368"/>
          </a:xfrm>
          <a:prstGeom prst="rect">
            <a:avLst/>
          </a:prstGeom>
        </p:spPr>
      </p:pic>
      <p:sp>
        <p:nvSpPr>
          <p:cNvPr id="45" name="Text Box 6"/>
          <p:cNvSpPr txBox="1">
            <a:spLocks noChangeArrowheads="1"/>
          </p:cNvSpPr>
          <p:nvPr/>
        </p:nvSpPr>
        <p:spPr bwMode="auto">
          <a:xfrm>
            <a:off x="5299889" y="1898674"/>
            <a:ext cx="5319099" cy="700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8890" numCol="1" anchor="t" anchorCtr="0" compatLnSpc="1">
            <a:prstTxWarp prst="textNoShape">
              <a:avLst/>
            </a:prstTxWarp>
          </a:bodyPr>
          <a:lstStyle/>
          <a:p>
            <a:pPr defTabSz="914400" eaLnBrk="0" fontAlgn="base" hangingPunct="0">
              <a:lnSpc>
                <a:spcPts val="21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○</a:t>
            </a:r>
            <a:r>
              <a:rPr lang="ja-JP" altLang="en-US" sz="2200" dirty="0" smtClean="0">
                <a:latin typeface="+mj-ea"/>
                <a:ea typeface="+mj-ea"/>
              </a:rPr>
              <a:t>３</a:t>
            </a:r>
            <a:r>
              <a:rPr lang="en-US" altLang="ja-JP" sz="2200" dirty="0" smtClean="0">
                <a:latin typeface="+mj-ea"/>
                <a:ea typeface="+mj-ea"/>
              </a:rPr>
              <a:t>D</a:t>
            </a:r>
            <a:r>
              <a:rPr lang="ja-JP" altLang="en-US" sz="2200" dirty="0" smtClean="0"/>
              <a:t>地図に土砂</a:t>
            </a:r>
            <a:r>
              <a:rPr lang="ja-JP" altLang="en-US" sz="2200" dirty="0"/>
              <a:t>災害</a:t>
            </a:r>
            <a:r>
              <a:rPr lang="ja-JP" altLang="en-US" sz="2200" dirty="0" smtClean="0"/>
              <a:t>ハザードマップ</a:t>
            </a: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を重ね、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  <a:p>
            <a:pPr defTabSz="914400" eaLnBrk="0" fontAlgn="base" hangingPunct="0">
              <a:lnSpc>
                <a:spcPts val="21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　 急傾斜地等の危険度を見える化</a:t>
            </a:r>
            <a:endParaRPr kumimoji="0" lang="en-US" altLang="ja-JP" sz="2200" dirty="0" smtClean="0">
              <a:latin typeface="ＭＳ Ｐゴシック" panose="020B0600070205080204" pitchFamily="50" charset="-128"/>
            </a:endParaRPr>
          </a:p>
        </p:txBody>
      </p:sp>
      <p:pic>
        <p:nvPicPr>
          <p:cNvPr id="42" name="図 4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077" y="4468603"/>
            <a:ext cx="3323290" cy="2462646"/>
          </a:xfrm>
          <a:prstGeom prst="rect">
            <a:avLst/>
          </a:prstGeom>
        </p:spPr>
      </p:pic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283846" y="2011627"/>
            <a:ext cx="4569125" cy="319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889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lnSpc>
                <a:spcPts val="21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ja-JP" altLang="en-US" sz="2200" dirty="0" smtClean="0">
                <a:latin typeface="ＭＳ Ｐゴシック" panose="020B0600070205080204" pitchFamily="50" charset="-128"/>
              </a:rPr>
              <a:t>○ソフト上での簡易測量</a:t>
            </a:r>
            <a:endParaRPr kumimoji="0" lang="en-US" altLang="ja-JP" sz="2000" dirty="0" smtClean="0">
              <a:latin typeface="ＭＳ Ｐゴシック" panose="020B0600070205080204" pitchFamily="50" charset="-128"/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2749027" y="4527762"/>
            <a:ext cx="1171756" cy="296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8890" numCol="1" anchor="t" anchorCtr="0" compatLnSpc="1">
            <a:prstTxWarp prst="textNoShape">
              <a:avLst/>
            </a:prstTxWarp>
          </a:bodyPr>
          <a:lstStyle/>
          <a:p>
            <a:pPr lvl="0" defTabSz="914400" eaLnBrk="0" fontAlgn="base" hangingPunct="0">
              <a:lnSpc>
                <a:spcPts val="2100"/>
              </a:lnSpc>
              <a:spcBef>
                <a:spcPct val="0"/>
              </a:spcBef>
              <a:spcAft>
                <a:spcPts val="600"/>
              </a:spcAft>
            </a:pPr>
            <a:r>
              <a:rPr kumimoji="0" lang="en-US" altLang="ja-JP" sz="2000" dirty="0" smtClean="0">
                <a:latin typeface="ＭＳ Ｐゴシック" panose="020B0600070205080204" pitchFamily="50" charset="-128"/>
              </a:rPr>
              <a:t>(</a:t>
            </a:r>
            <a:r>
              <a:rPr kumimoji="0" lang="ja-JP" altLang="en-US" sz="2000" dirty="0" smtClean="0">
                <a:latin typeface="ＭＳ Ｐゴシック" panose="020B0600070205080204" pitchFamily="50" charset="-128"/>
              </a:rPr>
              <a:t>縦断図</a:t>
            </a:r>
            <a:r>
              <a:rPr kumimoji="0" lang="en-US" altLang="ja-JP" sz="2000" dirty="0" smtClean="0">
                <a:latin typeface="ＭＳ Ｐゴシック" panose="020B0600070205080204" pitchFamily="50" charset="-128"/>
              </a:rPr>
              <a:t>)</a:t>
            </a:r>
          </a:p>
        </p:txBody>
      </p:sp>
      <p:sp>
        <p:nvSpPr>
          <p:cNvPr id="19" name="タイトル 6"/>
          <p:cNvSpPr txBox="1">
            <a:spLocks/>
          </p:cNvSpPr>
          <p:nvPr/>
        </p:nvSpPr>
        <p:spPr bwMode="auto">
          <a:xfrm>
            <a:off x="310247" y="137390"/>
            <a:ext cx="1008152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2000" kern="1200">
                <a:solidFill>
                  <a:schemeClr val="tx1"/>
                </a:solidFill>
                <a:latin typeface="Century Gothic" panose="020B0502020202020204" pitchFamily="34" charset="0"/>
                <a:ea typeface="メイリオ" panose="020B0604030504040204" pitchFamily="50" charset="-128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45703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91406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1371093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182812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l"/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３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　</a:t>
            </a:r>
            <a:r>
              <a:rPr lang="ja-JP" altLang="en-US" sz="3200" b="1" spc="-150" dirty="0" smtClean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情報部門の</a:t>
            </a:r>
            <a:r>
              <a:rPr lang="ja-JP" altLang="en-US" sz="3200" b="1" spc="-15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取組（特色あるオープンデータ）</a:t>
            </a:r>
            <a:endParaRPr lang="ja-JP" altLang="en-US" sz="3600" b="1" spc="-15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1754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Oマスタ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gradFill rotWithShape="1">
          <a:gsLst>
            <a:gs pos="0">
              <a:srgbClr val="F79646">
                <a:tint val="50000"/>
                <a:satMod val="300000"/>
              </a:srgbClr>
            </a:gs>
            <a:gs pos="35000">
              <a:srgbClr val="F79646">
                <a:tint val="37000"/>
                <a:satMod val="300000"/>
              </a:srgbClr>
            </a:gs>
            <a:gs pos="100000">
              <a:srgbClr val="F79646">
                <a:tint val="15000"/>
                <a:satMod val="350000"/>
              </a:srgbClr>
            </a:gs>
          </a:gsLst>
          <a:lin ang="16200000" scaled="1"/>
        </a:gradFill>
        <a:ln w="9525" cap="flat" cmpd="sng" algn="ctr">
          <a:solidFill>
            <a:srgbClr val="F79646">
              <a:shade val="95000"/>
              <a:satMod val="105000"/>
            </a:srgbClr>
          </a:solidFill>
          <a:prstDash val="solid"/>
          <a:headEnd/>
          <a:tailEnd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extLst/>
      </a:spPr>
      <a:bodyPr wrap="square" lIns="140775" tIns="70388" rIns="140775" bIns="70388" rtlCol="0" anchor="ctr"/>
      <a:lstStyle>
        <a:defPPr>
          <a:lnSpc>
            <a:spcPts val="1440"/>
          </a:lnSpc>
          <a:defRPr kumimoji="0" sz="1400" b="1" u="sng" kern="0" dirty="0" smtClean="0">
            <a:solidFill>
              <a:prstClr val="black"/>
            </a:solidFill>
            <a:latin typeface="+mn-ea"/>
            <a:cs typeface="メイリオ" panose="020B0604030504040204" pitchFamily="50" charset="-128"/>
          </a:defRPr>
        </a:defPPr>
      </a:lst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 algn="ctr">
          <a:noFill/>
          <a:miter lim="800000"/>
          <a:headEnd/>
          <a:tailEnd/>
        </a:ln>
        <a:effectLst/>
      </a:spPr>
      <a:bodyPr wrap="square" lIns="91406" tIns="45704" rIns="91406" bIns="45704" rtlCol="0">
        <a:spAutoFit/>
      </a:bodyPr>
      <a:lstStyle>
        <a:defPPr algn="l">
          <a:defRPr kumimoji="1" sz="1800" b="1" dirty="0" smtClean="0">
            <a:solidFill>
              <a:sysClr val="windowText" lastClr="0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527</Words>
  <Application>Microsoft Office PowerPoint</Application>
  <PresentationFormat>ユーザー設定</PresentationFormat>
  <Paragraphs>200</Paragraphs>
  <Slides>11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3" baseType="lpstr">
      <vt:lpstr>Adobe Fan Heiti Std B</vt:lpstr>
      <vt:lpstr>HGP創英角ｺﾞｼｯｸUB</vt:lpstr>
      <vt:lpstr>HGS創英角ｺﾞｼｯｸUB</vt:lpstr>
      <vt:lpstr>HG丸ｺﾞｼｯｸM-PRO</vt:lpstr>
      <vt:lpstr>Meiryo UI</vt:lpstr>
      <vt:lpstr>ＭＳ Ｐゴシック</vt:lpstr>
      <vt:lpstr>ＭＳ Ｐ明朝</vt:lpstr>
      <vt:lpstr>メイリオ</vt:lpstr>
      <vt:lpstr>Arial</vt:lpstr>
      <vt:lpstr>Calibri</vt:lpstr>
      <vt:lpstr>Wingdings</vt:lpstr>
      <vt:lpstr>CIOマスタ2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2016-10-13T00:16:26Z</dcterms:created>
  <dcterms:modified xsi:type="dcterms:W3CDTF">2019-10-22T10:57:32Z</dcterms:modified>
</cp:coreProperties>
</file>