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95" r:id="rId1"/>
  </p:sldMasterIdLst>
  <p:notesMasterIdLst>
    <p:notesMasterId r:id="rId29"/>
  </p:notesMasterIdLst>
  <p:sldIdLst>
    <p:sldId id="257" r:id="rId2"/>
    <p:sldId id="480" r:id="rId3"/>
    <p:sldId id="417" r:id="rId4"/>
    <p:sldId id="504" r:id="rId5"/>
    <p:sldId id="541" r:id="rId6"/>
    <p:sldId id="535" r:id="rId7"/>
    <p:sldId id="543" r:id="rId8"/>
    <p:sldId id="536" r:id="rId9"/>
    <p:sldId id="506" r:id="rId10"/>
    <p:sldId id="524" r:id="rId11"/>
    <p:sldId id="476" r:id="rId12"/>
    <p:sldId id="433" r:id="rId13"/>
    <p:sldId id="467" r:id="rId14"/>
    <p:sldId id="539" r:id="rId15"/>
    <p:sldId id="461" r:id="rId16"/>
    <p:sldId id="544" r:id="rId17"/>
    <p:sldId id="494" r:id="rId18"/>
    <p:sldId id="501" r:id="rId19"/>
    <p:sldId id="497" r:id="rId20"/>
    <p:sldId id="499" r:id="rId21"/>
    <p:sldId id="500" r:id="rId22"/>
    <p:sldId id="514" r:id="rId23"/>
    <p:sldId id="485" r:id="rId24"/>
    <p:sldId id="538" r:id="rId25"/>
    <p:sldId id="272" r:id="rId26"/>
    <p:sldId id="502" r:id="rId27"/>
    <p:sldId id="277" r:id="rId28"/>
  </p:sldIdLst>
  <p:sldSz cx="9148763" cy="6861175"/>
  <p:notesSz cx="6858000" cy="9144000"/>
  <p:defaultTextStyle>
    <a:defPPr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frameSlides="1"/>
  <p:showPr>
    <p:present/>
    <p:sldAll/>
    <p:penClr>
      <a:srgbClr val="FF0000">
        <a:alpha val="100000"/>
      </a:srgbClr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3" autoAdjust="0"/>
    <p:restoredTop sz="90098"/>
  </p:normalViewPr>
  <p:slideViewPr>
    <p:cSldViewPr>
      <p:cViewPr varScale="1">
        <p:scale>
          <a:sx n="59" d="100"/>
          <a:sy n="59" d="100"/>
        </p:scale>
        <p:origin x="1428" y="72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27" cy="7202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/>
            <a:fld id="{E2B2BC9D-A816-4D0A-858B-1D023B3A8ACA}" type="datetimeFigureOut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4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9" y="685800"/>
            <a:ext cx="4571981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/>
            <a:endParaRPr lang="ko-KR" altLang="en-US"/>
          </a:p>
        </p:txBody>
      </p:sp>
      <p:sp>
        <p:nvSpPr>
          <p:cNvPr id="5" name="ノート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フッタ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/>
            <a:fld id="{09F4262C-968C-4EE9-8164-CE16364706B3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3" name="ノートプレースホルダー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ja-JP" altLang="en-US" sz="1200" dirty="0">
                <a:solidFill>
                  <a:srgbClr val="000000"/>
                </a:solidFill>
              </a:rPr>
              <a:t>自己紹介。</a:t>
            </a:r>
          </a:p>
          <a:p>
            <a:r>
              <a:rPr lang="ja-JP" altLang="en-US" sz="1200" dirty="0">
                <a:solidFill>
                  <a:srgbClr val="000000"/>
                </a:solidFill>
              </a:rPr>
              <a:t>ITS16年目。</a:t>
            </a:r>
          </a:p>
        </p:txBody>
      </p:sp>
      <p:sp>
        <p:nvSpPr>
          <p:cNvPr id="4" name="スライド番号プレースホルダー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en-US" altLang="en-US"/>
              <a:pPr lvl="0"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090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1368F91F-885D-427D-9F0B-D4D39BE1A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9C8DEA52-8C92-496F-8F1E-2CFB0254B0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/>
              <a:t>役所も市民もＷｉｎ－Ｗｉｎ</a:t>
            </a:r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AE7171FE-979E-4CCF-9735-F4CAA9D4CF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CE4FDA08-B6FD-443E-8A32-D4CE676FAE5E}" type="slidenum">
              <a:rPr lang="en-US" altLang="ja-JP" smtClean="0">
                <a:latin typeface="Times New Roman" panose="02020603050405020304" pitchFamily="18" charset="0"/>
              </a:rPr>
              <a:pPr/>
              <a:t>12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スライド イメージ プレースホルダー 1">
            <a:extLst>
              <a:ext uri="{FF2B5EF4-FFF2-40B4-BE49-F238E27FC236}">
                <a16:creationId xmlns:a16="http://schemas.microsoft.com/office/drawing/2014/main" id="{E81618B6-C7B3-4C53-9097-B4153C46A9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0D5A1842-FE89-4A2E-9FAC-CA4E09CDC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ja-JP" altLang="en-US" sz="1050" dirty="0"/>
          </a:p>
        </p:txBody>
      </p:sp>
      <p:sp>
        <p:nvSpPr>
          <p:cNvPr id="13316" name="スライド番号プレースホルダー 3">
            <a:extLst>
              <a:ext uri="{FF2B5EF4-FFF2-40B4-BE49-F238E27FC236}">
                <a16:creationId xmlns:a16="http://schemas.microsoft.com/office/drawing/2014/main" id="{DF4D18E6-A2DD-4DC3-9C9E-2EF17F861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DF57F0A2-6750-4C2A-A6C8-F34C48C35658}" type="slidenum">
              <a:rPr lang="en-US" altLang="ja-JP" smtClean="0">
                <a:latin typeface="Times New Roman" panose="02020603050405020304" pitchFamily="18" charset="0"/>
              </a:rPr>
              <a:pPr/>
              <a:t>15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037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53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スライド" type="title" preserve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6110" y="2131397"/>
            <a:ext cx="7775914" cy="1470695"/>
          </a:xfrm>
        </p:spPr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2220" y="3887973"/>
            <a:ext cx="6403694" cy="17533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マスターサブタイトルスタイルの編集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40A130E-E3B8-4EBE-931F-81B26B8448AA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0C6A38-4290-41DD-B95C-4155372FD4A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区切り" type="objOnly" preserve="1">
  <p:cSld name="区切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1397"/>
            <a:ext cx="9148135" cy="147069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348888-F454-4AD2-BA62-3AF29D9807C0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目次" type="clipArtAndTx" preserve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8" name="テキストプレースホルダー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4077" y="2215573"/>
            <a:ext cx="4859963" cy="321615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/>
              <a:t>第1レベル目次</a:t>
            </a:r>
          </a:p>
          <a:p>
            <a:pPr lvl="0"/>
            <a:r>
              <a:rPr lang="ko-KR" altLang="en-US"/>
              <a:t>第2レベル目次</a:t>
            </a:r>
          </a:p>
          <a:p>
            <a:pPr lvl="0"/>
            <a:r>
              <a:rPr lang="ko-KR" altLang="en-US"/>
              <a:t>第3レベル目次</a:t>
            </a:r>
          </a:p>
          <a:p>
            <a:pPr lvl="0"/>
            <a:r>
              <a:rPr lang="ko-KR" altLang="en-US"/>
              <a:t>第4レベル目次</a:t>
            </a:r>
          </a:p>
          <a:p>
            <a:pPr lvl="0"/>
            <a:r>
              <a:rPr lang="ko-KR" altLang="en-US"/>
              <a:t>第5レベル目次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6FEC12-A4C9-4837-AF94-AD867782C04C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/本文" type="vertTitleAndTx" preserve="1">
  <p:cSld name="縦書きタイトル/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32397" y="274763"/>
            <a:ext cx="2058330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縦書きテキスト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406" y="274763"/>
            <a:ext cx="6022522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7F84A3-4F29-4053-ACFD-1BAF2D3F140C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内容" type="obj" preserve="1">
  <p:cSld name="タイトル/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953836A-82A3-4C8B-9D31-CD724F3673ED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なし" type="blank" preserve="1">
  <p:cSld name="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D2EBAF6-36D0-4DD8-B695-D4C1B37E35D6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3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639" y="4408910"/>
            <a:ext cx="7775914" cy="1362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722639" y="2908039"/>
            <a:ext cx="7775914" cy="15008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0728D28-603B-4EFC-80F8-17E5E9107035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2つの内容" type="twoObj" preserve="1">
  <p:cSld name="タイトル/2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half" idx="1"/>
          </p:nvPr>
        </p:nvSpPr>
        <p:spPr>
          <a:xfrm>
            <a:off x="457406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half" idx="2"/>
          </p:nvPr>
        </p:nvSpPr>
        <p:spPr>
          <a:xfrm>
            <a:off x="4650301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27A1F4E-0809-4239-8034-C38E431DAF92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0DA496-7307-4E8B-88DE-CB97B48BAB6F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表" type="tbl" preserve="1">
  <p:cSld name="タイトル/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表プレースホルダー 2"/>
          <p:cNvSpPr>
            <a:spLocks noGrp="1" noTextEdit="1"/>
          </p:cNvSpPr>
          <p:nvPr>
            <p:ph type="tbl" sz="quarter" idx="13"/>
          </p:nvPr>
        </p:nvSpPr>
        <p:spPr>
          <a:xfrm>
            <a:off x="456234" y="1643812"/>
            <a:ext cx="8233321" cy="452726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ko-KR" altLang="en-US"/>
              <a:t>表を追加するには、アイコンをクリックしてください。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8721E90-850C-410B-8B89-8394F580CFDA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4つの内容" type="fourObj" preserve="1">
  <p:cSld name="タイトル/4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57406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650301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内容プレースホルダー 4"/>
          <p:cNvSpPr>
            <a:spLocks noGrp="1"/>
          </p:cNvSpPr>
          <p:nvPr>
            <p:ph sz="quarter" idx="3"/>
          </p:nvPr>
        </p:nvSpPr>
        <p:spPr>
          <a:xfrm>
            <a:off x="456234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内容プレースホルダー 5"/>
          <p:cNvSpPr>
            <a:spLocks noGrp="1"/>
          </p:cNvSpPr>
          <p:nvPr>
            <p:ph sz="quarter" idx="4"/>
          </p:nvPr>
        </p:nvSpPr>
        <p:spPr>
          <a:xfrm>
            <a:off x="4649129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8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6157" y="6359227"/>
            <a:ext cx="2134576" cy="365273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/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画像/説明" type="picTx" preserve="1">
  <p:cSld name="画像/説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098" y="4802790"/>
            <a:ext cx="5488880" cy="566996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画像プレースホルダー 2"/>
          <p:cNvSpPr>
            <a:spLocks noGrp="1" noTextEdit="1"/>
          </p:cNvSpPr>
          <p:nvPr>
            <p:ph type="pic" idx="1"/>
          </p:nvPr>
        </p:nvSpPr>
        <p:spPr>
          <a:xfrm>
            <a:off x="1793098" y="613054"/>
            <a:ext cx="5488880" cy="411667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/>
              <a:t>画像を追加するには、アイコンをクリックしてください。</a:t>
            </a:r>
          </a:p>
        </p:txBody>
      </p:sp>
      <p:sp>
        <p:nvSpPr>
          <p:cNvPr id="4" name="テキスト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3098" y="5369786"/>
            <a:ext cx="5488880" cy="8052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JUST Slide">
    <p:bg>
      <p:bgPr>
        <a:blipFill rotWithShape="1">
          <a:blip r:embed="rId14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プレースホルダー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457406" y="1600930"/>
            <a:ext cx="8233321" cy="452802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406" y="6359250"/>
            <a:ext cx="2134564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D422D86A-5F52-4165-8473-F1B836277586}" type="datetime1">
              <a:rPr lang="ko-KR" altLang="en-US"/>
              <a:pPr lvl="0"/>
              <a:t>2019-12-04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5612" y="6359250"/>
            <a:ext cx="2896909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6157" y="6359227"/>
            <a:ext cx="2134576" cy="365273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pendata-portal.metro.tokyo.jp/www/contents/1491984329047/index.html" TargetMode="External"/><Relationship Id="rId2" Type="http://schemas.openxmlformats.org/officeDocument/2006/relationships/hyperlink" Target="http://www.coaido119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2.g-motty.com/catalog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rcg.is/14qXXK?fbclid=IwAR3hq21fDfQn2w7DuuItDImirGJp2-Q3OAbgUwd3pCaoZfeYubt8OqgWQYA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絵 1" descr="07080020"/>
          <p:cNvPicPr/>
          <p:nvPr/>
        </p:nvPicPr>
        <p:blipFill rotWithShape="1">
          <a:blip r:embed="rId3">
            <a:lum/>
          </a:blip>
          <a:srcRect/>
          <a:stretch>
            <a:fillRect/>
          </a:stretch>
        </p:blipFill>
        <p:spPr>
          <a:xfrm>
            <a:off x="0" y="3430564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3" name="絵 2" descr="07150017"/>
          <p:cNvPicPr/>
          <p:nvPr/>
        </p:nvPicPr>
        <p:blipFill rotWithShape="1">
          <a:blip r:embed="rId4">
            <a:lum/>
          </a:blip>
          <a:srcRect/>
          <a:stretch>
            <a:fillRect/>
          </a:stretch>
        </p:blipFill>
        <p:spPr>
          <a:xfrm>
            <a:off x="4574067" y="3427381"/>
            <a:ext cx="4574067" cy="3433747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4" name="絵 3" descr="07150039"/>
          <p:cNvPicPr/>
          <p:nvPr/>
        </p:nvPicPr>
        <p:blipFill rotWithShape="1">
          <a:blip r:embed="rId5">
            <a:lum/>
          </a:blip>
          <a:srcRect/>
          <a:stretch>
            <a:fillRect/>
          </a:stretch>
        </p:blipFill>
        <p:spPr>
          <a:xfrm>
            <a:off x="0" y="0"/>
            <a:ext cx="4574067" cy="343212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5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5150620" y="5303289"/>
            <a:ext cx="3997514" cy="1440153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総務省　地域情報化アドバイザー</a:t>
            </a:r>
            <a:endParaRPr lang="en-US" altLang="ja-JP" sz="2000" b="1" i="0" spc="5" dirty="0">
              <a:solidFill>
                <a:srgbClr val="FFFFFF">
                  <a:alpha val="100000"/>
                </a:srgbClr>
              </a:solidFill>
              <a:latin typeface="Times New Roman"/>
              <a:ea typeface="ＭＳ Ｐゴシック"/>
              <a:sym typeface="Wingdings"/>
            </a:endParaRPr>
          </a:p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内閣官房　オープンデータ伝道師</a:t>
            </a:r>
            <a:endParaRPr lang="en-US" altLang="ja-JP" sz="2000" b="1" spc="5" dirty="0">
              <a:solidFill>
                <a:srgbClr val="FFFFFF">
                  <a:alpha val="100000"/>
                </a:srgbClr>
              </a:solidFill>
              <a:latin typeface="Times New Roman"/>
              <a:ea typeface="ＭＳ Ｐゴシック"/>
              <a:sym typeface="Wingdings"/>
            </a:endParaRPr>
          </a:p>
          <a:p>
            <a:pPr marL="360000" lvl="0" indent="-360000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室蘭市経済部　観光課長</a:t>
            </a:r>
          </a:p>
          <a:p>
            <a:pPr marL="360000" lvl="0" indent="-360000" algn="ctr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丸田　之人</a:t>
            </a:r>
          </a:p>
        </p:txBody>
      </p:sp>
      <p:pic>
        <p:nvPicPr>
          <p:cNvPr id="6" name="絵 5" descr="07140006"/>
          <p:cNvPicPr/>
          <p:nvPr/>
        </p:nvPicPr>
        <p:blipFill rotWithShape="1">
          <a:blip r:embed="rId6">
            <a:lum/>
          </a:blip>
          <a:srcRect/>
          <a:stretch>
            <a:fillRect/>
          </a:stretch>
        </p:blipFill>
        <p:spPr>
          <a:xfrm>
            <a:off x="4574381" y="23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7" name="絵 6" descr="colorkujirans"/>
          <p:cNvPicPr/>
          <p:nvPr/>
        </p:nvPicPr>
        <p:blipFill rotWithShape="1">
          <a:blip r:embed="rId7">
            <a:lum/>
          </a:blip>
          <a:srcRect/>
          <a:stretch>
            <a:fillRect/>
          </a:stretch>
        </p:blipFill>
        <p:spPr>
          <a:xfrm>
            <a:off x="7831543" y="0"/>
            <a:ext cx="1316591" cy="1484990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8" name="四角形 7"/>
          <p:cNvSpPr/>
          <p:nvPr/>
        </p:nvSpPr>
        <p:spPr>
          <a:xfrm>
            <a:off x="396815" y="3254261"/>
            <a:ext cx="8355131" cy="85539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92060" tIns="46002" rIns="92060" bIns="46002" anchor="b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はじめよう！</a:t>
            </a:r>
            <a:endParaRPr lang="en-US" altLang="ja-JP" sz="4400" b="1" i="0" spc="5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0000"/>
                  </a:srgbClr>
                </a:outerShdw>
              </a:effectLst>
              <a:latin typeface="Arial"/>
              <a:ea typeface="ＭＳ Ｐゴシック"/>
              <a:sym typeface="Wingdings"/>
            </a:endParaRPr>
          </a:p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オープンデータ</a:t>
            </a:r>
          </a:p>
        </p:txBody>
      </p:sp>
      <p:pic>
        <p:nvPicPr>
          <p:cNvPr id="9" name="絵 8" descr="BY"/>
          <p:cNvPicPr/>
          <p:nvPr/>
        </p:nvPicPr>
        <p:blipFill rotWithShape="1">
          <a:blip r:embed="rId8">
            <a:lum/>
          </a:blip>
          <a:srcRect/>
          <a:stretch>
            <a:fillRect/>
          </a:stretch>
        </p:blipFill>
        <p:spPr>
          <a:xfrm>
            <a:off x="0" y="6332259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>
            <a:extLst>
              <a:ext uri="{FF2B5EF4-FFF2-40B4-BE49-F238E27FC236}">
                <a16:creationId xmlns:a16="http://schemas.microsoft.com/office/drawing/2014/main" id="{E2916E6A-DA41-4C28-89E4-5377FA0CB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X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Text Box 6">
            <a:extLst>
              <a:ext uri="{FF2B5EF4-FFF2-40B4-BE49-F238E27FC236}">
                <a16:creationId xmlns:a16="http://schemas.microsoft.com/office/drawing/2014/main" id="{8CC98936-B4CC-44D2-938C-85B3CCEED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1518352"/>
            <a:ext cx="5147470" cy="52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・全国各地に</a:t>
            </a:r>
            <a:r>
              <a:rPr lang="en-US" altLang="ja-JP" sz="2801" b="1">
                <a:latin typeface="Arial" panose="020B0604020202020204" pitchFamily="34" charset="0"/>
              </a:rPr>
              <a:t>Code for X</a:t>
            </a:r>
            <a:r>
              <a:rPr lang="ja-JP" altLang="en-US" sz="2801" b="1">
                <a:latin typeface="Arial" panose="020B0604020202020204" pitchFamily="34" charset="0"/>
              </a:rPr>
              <a:t>が誕生</a:t>
            </a:r>
          </a:p>
        </p:txBody>
      </p:sp>
      <p:sp>
        <p:nvSpPr>
          <p:cNvPr id="7172" name="Text Box 6">
            <a:extLst>
              <a:ext uri="{FF2B5EF4-FFF2-40B4-BE49-F238E27FC236}">
                <a16:creationId xmlns:a16="http://schemas.microsoft.com/office/drawing/2014/main" id="{2A32117B-2181-4357-9285-586ABFCE7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3267000"/>
            <a:ext cx="5147470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・シビックテック</a:t>
            </a:r>
          </a:p>
        </p:txBody>
      </p:sp>
      <p:sp>
        <p:nvSpPr>
          <p:cNvPr id="7173" name="Text Box 6">
            <a:extLst>
              <a:ext uri="{FF2B5EF4-FFF2-40B4-BE49-F238E27FC236}">
                <a16:creationId xmlns:a16="http://schemas.microsoft.com/office/drawing/2014/main" id="{D91F9588-F68B-466F-9E71-4C4648288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53" y="2455411"/>
            <a:ext cx="774105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・住民自らが、地域の課題を</a:t>
            </a:r>
            <a:r>
              <a:rPr lang="en-US" altLang="ja-JP" sz="2801" b="1">
                <a:latin typeface="Arial" panose="020B0604020202020204" pitchFamily="34" charset="0"/>
              </a:rPr>
              <a:t>IT</a:t>
            </a:r>
            <a:r>
              <a:rPr lang="ja-JP" altLang="en-US" sz="2801" b="1">
                <a:latin typeface="Arial" panose="020B0604020202020204" pitchFamily="34" charset="0"/>
              </a:rPr>
              <a:t>を使って解決する</a:t>
            </a:r>
          </a:p>
        </p:txBody>
      </p:sp>
      <p:pic>
        <p:nvPicPr>
          <p:cNvPr id="7174" name="Picture 11" descr="BY">
            <a:extLst>
              <a:ext uri="{FF2B5EF4-FFF2-40B4-BE49-F238E27FC236}">
                <a16:creationId xmlns:a16="http://schemas.microsoft.com/office/drawing/2014/main" id="{71A90CC3-DF9F-4E65-89B6-588199BB9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274098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158ABBD0-D582-41C6-8700-F464E5C12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Sapporo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Text Box 6">
            <a:extLst>
              <a:ext uri="{FF2B5EF4-FFF2-40B4-BE49-F238E27FC236}">
                <a16:creationId xmlns:a16="http://schemas.microsoft.com/office/drawing/2014/main" id="{8BA6B02A-3AD1-4FDD-AC8B-4EDD71E56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264" y="1053000"/>
            <a:ext cx="7852234" cy="224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・お父さんやお母さんの負担を少しでも軽くしたい、と「さっぽろ保育園マップ」を開発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・多くのコンテストで受賞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・全国に広がり、各地域版が多数</a:t>
            </a:r>
            <a:endParaRPr lang="en-US" altLang="ja-JP" sz="2801" b="1">
              <a:latin typeface="Arial" panose="020B0604020202020204" pitchFamily="34" charset="0"/>
            </a:endParaRP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E55694B6-7ABE-495E-94F8-7CB7D193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94" y="3327352"/>
            <a:ext cx="6327528" cy="351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1" descr="BY">
            <a:extLst>
              <a:ext uri="{FF2B5EF4-FFF2-40B4-BE49-F238E27FC236}">
                <a16:creationId xmlns:a16="http://schemas.microsoft.com/office/drawing/2014/main" id="{9932C630-C652-4B3F-8AE9-084FB9F2C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0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6094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9BF3582A-9559-46BC-93DE-4680528C0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pic>
        <p:nvPicPr>
          <p:cNvPr id="8195" name="Picture 2" descr="http://5374.jp/images/5374_image_630-crop-u1336.png">
            <a:extLst>
              <a:ext uri="{FF2B5EF4-FFF2-40B4-BE49-F238E27FC236}">
                <a16:creationId xmlns:a16="http://schemas.microsoft.com/office/drawing/2014/main" id="{7EFF199B-5451-4A61-B2CD-09E25018A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323" y="908470"/>
            <a:ext cx="6344999" cy="3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テキスト ボックス 2">
            <a:extLst>
              <a:ext uri="{FF2B5EF4-FFF2-40B4-BE49-F238E27FC236}">
                <a16:creationId xmlns:a16="http://schemas.microsoft.com/office/drawing/2014/main" id="{308EB77B-497A-4EA7-BF1C-2708F6A59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5676" y="898941"/>
            <a:ext cx="2355353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●５３７４（ゴミナシ）</a:t>
            </a:r>
          </a:p>
        </p:txBody>
      </p:sp>
      <p:sp>
        <p:nvSpPr>
          <p:cNvPr id="8197" name="テキスト ボックス 2">
            <a:extLst>
              <a:ext uri="{FF2B5EF4-FFF2-40B4-BE49-F238E27FC236}">
                <a16:creationId xmlns:a16="http://schemas.microsoft.com/office/drawing/2014/main" id="{492C2C62-6491-4B39-B022-0D1DF9329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3323" y="1897941"/>
            <a:ext cx="5619175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●むろらん保育園マップ　</a:t>
            </a:r>
            <a:r>
              <a:rPr lang="en-US" altLang="ja-JP" sz="1801">
                <a:latin typeface="Arial" panose="020B0604020202020204" pitchFamily="34" charset="0"/>
              </a:rPr>
              <a:t> https://muroran.github.io/papamama/index.html</a:t>
            </a:r>
            <a:endParaRPr lang="ja-JP" altLang="en-US" sz="1801">
              <a:latin typeface="Arial" panose="020B0604020202020204" pitchFamily="34" charset="0"/>
            </a:endParaRPr>
          </a:p>
        </p:txBody>
      </p:sp>
      <p:sp>
        <p:nvSpPr>
          <p:cNvPr id="8198" name="テキスト ボックス 2">
            <a:extLst>
              <a:ext uri="{FF2B5EF4-FFF2-40B4-BE49-F238E27FC236}">
                <a16:creationId xmlns:a16="http://schemas.microsoft.com/office/drawing/2014/main" id="{8EE1122B-F000-4F8C-AD38-AACC61563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8382" y="1235646"/>
            <a:ext cx="4826647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>
                <a:latin typeface="Arial" panose="020B0604020202020204" pitchFamily="34" charset="0"/>
              </a:rPr>
              <a:t>http://muroran.5374.jp</a:t>
            </a:r>
            <a:r>
              <a:rPr lang="ja-JP" altLang="en-US" sz="1801">
                <a:latin typeface="Arial" panose="020B0604020202020204" pitchFamily="34" charset="0"/>
              </a:rPr>
              <a:t>　（室蘭版</a:t>
            </a:r>
            <a:r>
              <a:rPr lang="en-US" altLang="ja-JP" sz="1801">
                <a:latin typeface="Arial" panose="020B0604020202020204" pitchFamily="34" charset="0"/>
              </a:rPr>
              <a:t>5374</a:t>
            </a:r>
            <a:r>
              <a:rPr lang="ja-JP" altLang="en-US" sz="1801">
                <a:latin typeface="Arial" panose="020B0604020202020204" pitchFamily="34" charset="0"/>
              </a:rPr>
              <a:t>）</a:t>
            </a:r>
          </a:p>
        </p:txBody>
      </p:sp>
      <p:pic>
        <p:nvPicPr>
          <p:cNvPr id="8199" name="Picture 11" descr="BY">
            <a:extLst>
              <a:ext uri="{FF2B5EF4-FFF2-40B4-BE49-F238E27FC236}">
                <a16:creationId xmlns:a16="http://schemas.microsoft.com/office/drawing/2014/main" id="{EDC0DD30-E763-4131-AFB2-790539520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図 1">
            <a:extLst>
              <a:ext uri="{FF2B5EF4-FFF2-40B4-BE49-F238E27FC236}">
                <a16:creationId xmlns:a16="http://schemas.microsoft.com/office/drawing/2014/main" id="{4A4E5E33-4C0F-4448-B260-AFB4D0466E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912" y="2566588"/>
            <a:ext cx="7567939" cy="352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6">
            <a:extLst>
              <a:ext uri="{FF2B5EF4-FFF2-40B4-BE49-F238E27FC236}">
                <a16:creationId xmlns:a16="http://schemas.microsoft.com/office/drawing/2014/main" id="{65C0CF35-6C5C-492E-AEB4-C10DCD219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sp>
        <p:nvSpPr>
          <p:cNvPr id="27651" name="テキスト ボックス 2">
            <a:extLst>
              <a:ext uri="{FF2B5EF4-FFF2-40B4-BE49-F238E27FC236}">
                <a16:creationId xmlns:a16="http://schemas.microsoft.com/office/drawing/2014/main" id="{CC5CEC89-EE7C-4A81-A9C0-97182E475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07" y="909642"/>
            <a:ext cx="6077651" cy="646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●マイ広報紙（（一社）オープン・コーポレイツ・ジャパン）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https://muroran.mykoho.jp/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pic>
        <p:nvPicPr>
          <p:cNvPr id="27654" name="Picture 11" descr="BY">
            <a:extLst>
              <a:ext uri="{FF2B5EF4-FFF2-40B4-BE49-F238E27FC236}">
                <a16:creationId xmlns:a16="http://schemas.microsoft.com/office/drawing/2014/main" id="{8B639349-0825-4923-875E-128C3BD0C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EDFED372-032C-4548-AD42-4ECE5FD4A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15" y="1556229"/>
            <a:ext cx="4421666" cy="451099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48EB621-14A1-4C2B-AB42-D6DAE67D4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350" y="1556229"/>
            <a:ext cx="4298100" cy="45109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E6A92864-2306-422F-9B47-73CC53CC1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0" y="909642"/>
            <a:ext cx="6967588" cy="3076597"/>
          </a:xfrm>
          <a:prstGeom prst="rect">
            <a:avLst/>
          </a:prstGeom>
        </p:spPr>
      </p:pic>
      <p:sp>
        <p:nvSpPr>
          <p:cNvPr id="2" name="Text Box 6">
            <a:extLst>
              <a:ext uri="{FF2B5EF4-FFF2-40B4-BE49-F238E27FC236}">
                <a16:creationId xmlns:a16="http://schemas.microsoft.com/office/drawing/2014/main" id="{79209DAE-1E3B-4DEA-BEC6-A7C4183B8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マイ広報紙の</a:t>
            </a:r>
            <a:r>
              <a:rPr lang="en-US" altLang="ja-JP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2</a:t>
            </a: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次利用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E7B052E-7E33-4C0C-8839-4E88F13B5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38" y="1629912"/>
            <a:ext cx="6953301" cy="253843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2440746-775B-420C-9C9B-597B51AA5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166" y="2398745"/>
            <a:ext cx="6958063" cy="444344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BE75675-826A-4156-BE73-2DC918E73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4252" y="3191042"/>
            <a:ext cx="6943776" cy="57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3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69B133B8-69F1-49C4-9060-2618BF63D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682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バスのデータ</a:t>
            </a:r>
          </a:p>
        </p:txBody>
      </p:sp>
      <p:sp>
        <p:nvSpPr>
          <p:cNvPr id="12291" name="テキスト ボックス 2">
            <a:extLst>
              <a:ext uri="{FF2B5EF4-FFF2-40B4-BE49-F238E27FC236}">
                <a16:creationId xmlns:a16="http://schemas.microsoft.com/office/drawing/2014/main" id="{75753414-EC25-45E2-ACEB-0C968D5F0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7" y="981529"/>
            <a:ext cx="9141880" cy="92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●実証実験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・ワークショップから、時刻表がわかりにくいなどの声が多く出された。　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・バスを使いやすくして、地域の足を守りたい。</a:t>
            </a: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CB1D3D8-632F-4B91-8D3F-77FF82749E70}"/>
              </a:ext>
            </a:extLst>
          </p:cNvPr>
          <p:cNvSpPr/>
          <p:nvPr/>
        </p:nvSpPr>
        <p:spPr>
          <a:xfrm>
            <a:off x="36795" y="2453974"/>
            <a:ext cx="2017058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ja-JP" sz="1801" b="1" dirty="0">
                <a:solidFill>
                  <a:srgbClr val="000000"/>
                </a:solidFill>
              </a:rPr>
              <a:t>Code for </a:t>
            </a:r>
            <a:r>
              <a:rPr kumimoji="1" lang="en-US" altLang="ja-JP" sz="1801" b="1" dirty="0" err="1">
                <a:solidFill>
                  <a:srgbClr val="000000"/>
                </a:solidFill>
              </a:rPr>
              <a:t>Muroran</a:t>
            </a:r>
            <a:endParaRPr kumimoji="1" lang="ja-JP" altLang="en-US" sz="1801" b="1" dirty="0">
              <a:solidFill>
                <a:srgbClr val="000000"/>
              </a:solidFill>
            </a:endParaRPr>
          </a:p>
        </p:txBody>
      </p:sp>
      <p:sp>
        <p:nvSpPr>
          <p:cNvPr id="10" name="右矢印 9">
            <a:extLst>
              <a:ext uri="{FF2B5EF4-FFF2-40B4-BE49-F238E27FC236}">
                <a16:creationId xmlns:a16="http://schemas.microsoft.com/office/drawing/2014/main" id="{FB90978C-8A43-44AD-BA70-7CC0525F83D1}"/>
              </a:ext>
            </a:extLst>
          </p:cNvPr>
          <p:cNvSpPr/>
          <p:nvPr/>
        </p:nvSpPr>
        <p:spPr>
          <a:xfrm>
            <a:off x="2126912" y="2422209"/>
            <a:ext cx="1006941" cy="1140353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16DADA-95A5-45D6-8BB7-640B6D8019EB}"/>
              </a:ext>
            </a:extLst>
          </p:cNvPr>
          <p:cNvSpPr/>
          <p:nvPr/>
        </p:nvSpPr>
        <p:spPr>
          <a:xfrm>
            <a:off x="3154500" y="2422210"/>
            <a:ext cx="1616823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バス停データ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路線データ</a:t>
            </a:r>
          </a:p>
        </p:txBody>
      </p:sp>
      <p:sp>
        <p:nvSpPr>
          <p:cNvPr id="24" name="角丸四角形 23">
            <a:extLst>
              <a:ext uri="{FF2B5EF4-FFF2-40B4-BE49-F238E27FC236}">
                <a16:creationId xmlns:a16="http://schemas.microsoft.com/office/drawing/2014/main" id="{1ABC709A-2B2D-4D54-AD00-74DE3F4EE9D2}"/>
              </a:ext>
            </a:extLst>
          </p:cNvPr>
          <p:cNvSpPr/>
          <p:nvPr/>
        </p:nvSpPr>
        <p:spPr>
          <a:xfrm>
            <a:off x="5441557" y="3158118"/>
            <a:ext cx="1634294" cy="1153059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オープンデータ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として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市が公開</a:t>
            </a:r>
          </a:p>
        </p:txBody>
      </p:sp>
      <p:sp>
        <p:nvSpPr>
          <p:cNvPr id="5130" name="テキスト ボックス 2">
            <a:extLst>
              <a:ext uri="{FF2B5EF4-FFF2-40B4-BE49-F238E27FC236}">
                <a16:creationId xmlns:a16="http://schemas.microsoft.com/office/drawing/2014/main" id="{A706179D-EBBA-4665-8BCC-8F6D104E4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558" y="2658856"/>
            <a:ext cx="1008529" cy="6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マッピング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パーティなど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の市民活動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714DB201-1393-429C-BFFB-6CB8DE74837B}"/>
              </a:ext>
            </a:extLst>
          </p:cNvPr>
          <p:cNvSpPr/>
          <p:nvPr/>
        </p:nvSpPr>
        <p:spPr>
          <a:xfrm>
            <a:off x="7722263" y="3455118"/>
            <a:ext cx="1380177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市民活動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0" name="右矢印 19">
            <a:extLst>
              <a:ext uri="{FF2B5EF4-FFF2-40B4-BE49-F238E27FC236}">
                <a16:creationId xmlns:a16="http://schemas.microsoft.com/office/drawing/2014/main" id="{117FDA3E-6292-4B37-8BDE-DEA88DCF03D5}"/>
              </a:ext>
            </a:extLst>
          </p:cNvPr>
          <p:cNvSpPr/>
          <p:nvPr/>
        </p:nvSpPr>
        <p:spPr>
          <a:xfrm rot="2393739">
            <a:off x="4826911" y="2817173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D106A66B-19DE-41CE-B242-1E322CB292A9}"/>
              </a:ext>
            </a:extLst>
          </p:cNvPr>
          <p:cNvSpPr/>
          <p:nvPr/>
        </p:nvSpPr>
        <p:spPr>
          <a:xfrm>
            <a:off x="7677792" y="2494236"/>
            <a:ext cx="1380177" cy="716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民間企業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C87A492E-ACBF-4973-8BEA-9CF0000E0A21}"/>
              </a:ext>
            </a:extLst>
          </p:cNvPr>
          <p:cNvSpPr/>
          <p:nvPr/>
        </p:nvSpPr>
        <p:spPr>
          <a:xfrm>
            <a:off x="7711146" y="4392177"/>
            <a:ext cx="1380176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個人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90223710-92F0-4EDE-895C-F4EFBBA822FF}"/>
              </a:ext>
            </a:extLst>
          </p:cNvPr>
          <p:cNvSpPr/>
          <p:nvPr/>
        </p:nvSpPr>
        <p:spPr>
          <a:xfrm rot="18900000">
            <a:off x="4845970" y="4114190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pic>
        <p:nvPicPr>
          <p:cNvPr id="12307" name="Picture 11" descr="BY">
            <a:extLst>
              <a:ext uri="{FF2B5EF4-FFF2-40B4-BE49-F238E27FC236}">
                <a16:creationId xmlns:a16="http://schemas.microsoft.com/office/drawing/2014/main" id="{EE49C67A-A59F-4FA4-97D9-4D3B854BD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右矢印 27">
            <a:extLst>
              <a:ext uri="{FF2B5EF4-FFF2-40B4-BE49-F238E27FC236}">
                <a16:creationId xmlns:a16="http://schemas.microsoft.com/office/drawing/2014/main" id="{9446CA59-8504-427B-A317-E9AFCAE56F58}"/>
              </a:ext>
            </a:extLst>
          </p:cNvPr>
          <p:cNvSpPr/>
          <p:nvPr/>
        </p:nvSpPr>
        <p:spPr>
          <a:xfrm>
            <a:off x="7134616" y="3502764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7" name="角丸四角形 26">
            <a:extLst>
              <a:ext uri="{FF2B5EF4-FFF2-40B4-BE49-F238E27FC236}">
                <a16:creationId xmlns:a16="http://schemas.microsoft.com/office/drawing/2014/main" id="{FCF4B775-B253-4381-AEEE-0F52AF7B9637}"/>
              </a:ext>
            </a:extLst>
          </p:cNvPr>
          <p:cNvSpPr/>
          <p:nvPr/>
        </p:nvSpPr>
        <p:spPr>
          <a:xfrm>
            <a:off x="3154500" y="4294911"/>
            <a:ext cx="1616823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時刻表データ</a:t>
            </a:r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9A7AEF51-3F06-4A28-9036-7840A00D90B5}"/>
              </a:ext>
            </a:extLst>
          </p:cNvPr>
          <p:cNvSpPr/>
          <p:nvPr/>
        </p:nvSpPr>
        <p:spPr>
          <a:xfrm rot="1299976">
            <a:off x="7061557" y="4190470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C1EF77B2-0FF9-4451-9EA7-AE4054CB5C82}"/>
              </a:ext>
            </a:extLst>
          </p:cNvPr>
          <p:cNvSpPr/>
          <p:nvPr/>
        </p:nvSpPr>
        <p:spPr>
          <a:xfrm rot="20146490">
            <a:off x="7050440" y="2724529"/>
            <a:ext cx="576529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A5ADB19D-C606-48CA-8F02-7818C043F4FB}"/>
              </a:ext>
            </a:extLst>
          </p:cNvPr>
          <p:cNvSpPr/>
          <p:nvPr/>
        </p:nvSpPr>
        <p:spPr>
          <a:xfrm>
            <a:off x="2095147" y="4336205"/>
            <a:ext cx="1006941" cy="64958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1" name="角丸四角形 30">
            <a:extLst>
              <a:ext uri="{FF2B5EF4-FFF2-40B4-BE49-F238E27FC236}">
                <a16:creationId xmlns:a16="http://schemas.microsoft.com/office/drawing/2014/main" id="{E0A651B9-0C36-4EED-9648-05363F02A26B}"/>
              </a:ext>
            </a:extLst>
          </p:cNvPr>
          <p:cNvSpPr/>
          <p:nvPr/>
        </p:nvSpPr>
        <p:spPr>
          <a:xfrm>
            <a:off x="36794" y="4294911"/>
            <a:ext cx="1988470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道南バス</a:t>
            </a:r>
          </a:p>
        </p:txBody>
      </p:sp>
      <p:sp>
        <p:nvSpPr>
          <p:cNvPr id="33" name="テキスト ボックス 2">
            <a:extLst>
              <a:ext uri="{FF2B5EF4-FFF2-40B4-BE49-F238E27FC236}">
                <a16:creationId xmlns:a16="http://schemas.microsoft.com/office/drawing/2014/main" id="{23AB9960-0A38-4DDE-A527-3B9FE2A4C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735" y="4528382"/>
            <a:ext cx="512999" cy="27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201" b="1"/>
              <a:t>提供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  <p:bldP spid="24" grpId="0" animBg="1"/>
      <p:bldP spid="5130" grpId="0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7" grpId="0" animBg="1"/>
      <p:bldP spid="29" grpId="0" animBg="1"/>
      <p:bldP spid="30" grpId="0" animBg="1"/>
      <p:bldP spid="32" grpId="0" animBg="1"/>
      <p:bldP spid="31" grpId="0" animBg="1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7B1F77A-5A29-4B47-B6ED-2CF380986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31469"/>
            <a:ext cx="9148763" cy="499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2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>
            <a:extLst>
              <a:ext uri="{FF2B5EF4-FFF2-40B4-BE49-F238E27FC236}">
                <a16:creationId xmlns:a16="http://schemas.microsoft.com/office/drawing/2014/main" id="{BF36768E-A518-4F0F-8F9A-DC9574A6A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sp>
        <p:nvSpPr>
          <p:cNvPr id="16387" name="テキスト ボックス 1">
            <a:extLst>
              <a:ext uri="{FF2B5EF4-FFF2-40B4-BE49-F238E27FC236}">
                <a16:creationId xmlns:a16="http://schemas.microsoft.com/office/drawing/2014/main" id="{937ABBF3-A7B2-4489-9EFE-E527F666D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6" y="3633881"/>
            <a:ext cx="8242939" cy="23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【</a:t>
            </a:r>
            <a:r>
              <a:rPr lang="ja-JP" altLang="en-US" sz="1801" dirty="0">
                <a:latin typeface="Arial" panose="020B0604020202020204" pitchFamily="34" charset="0"/>
              </a:rPr>
              <a:t>活用事例の一例</a:t>
            </a:r>
            <a:r>
              <a:rPr lang="en-US" altLang="ja-JP" sz="1801" dirty="0">
                <a:latin typeface="Arial" panose="020B0604020202020204" pitchFamily="34" charset="0"/>
              </a:rPr>
              <a:t>】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Coaido119</a:t>
            </a:r>
            <a:r>
              <a:rPr lang="ja-JP" altLang="en-US" sz="1801" dirty="0">
                <a:latin typeface="Arial" panose="020B0604020202020204" pitchFamily="34" charset="0"/>
              </a:rPr>
              <a:t>（コエイド１１９）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2"/>
              </a:rPr>
              <a:t>http://www.coaido119.com/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東京都オープンデータ防災アプリコンテスト</a:t>
            </a:r>
            <a:r>
              <a:rPr lang="en-US" altLang="ja-JP" sz="1801" dirty="0">
                <a:latin typeface="Arial" panose="020B0604020202020204" pitchFamily="34" charset="0"/>
              </a:rPr>
              <a:t>(2016</a:t>
            </a:r>
            <a:r>
              <a:rPr lang="ja-JP" altLang="en-US" sz="1801" dirty="0">
                <a:latin typeface="Arial" panose="020B0604020202020204" pitchFamily="34" charset="0"/>
              </a:rPr>
              <a:t>年度</a:t>
            </a:r>
            <a:r>
              <a:rPr lang="en-US" altLang="ja-JP" sz="1801" dirty="0"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3"/>
              </a:rPr>
              <a:t>http://opendata-portal.metro.tokyo.jp/www/contents/1491984329047/index.html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923DD219-0368-4468-8E39-422C243E0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342059"/>
            <a:ext cx="6529233" cy="175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●防災分野でのオープンデータ利活用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自治体がオープンデータを公開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　　　　　　↓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民間、大学、市民などがアプリを作る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（ほかに地域で作られたアプリも使える場合が多い）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D303B145-0C7C-4587-9442-5AF0118BC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087A1D2-2148-4F33-ADDD-E227F3BD0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室蘭市の防災オープンデータ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5EFD8E1-4138-438D-8BF8-58622E2D4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88" y="1449105"/>
            <a:ext cx="8463839" cy="4946056"/>
          </a:xfrm>
          <a:prstGeom prst="rect">
            <a:avLst/>
          </a:prstGeom>
        </p:spPr>
      </p:pic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4686BF20-1B3F-4FC9-AE39-DC9AF4817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2">
            <a:extLst>
              <a:ext uri="{FF2B5EF4-FFF2-40B4-BE49-F238E27FC236}">
                <a16:creationId xmlns:a16="http://schemas.microsoft.com/office/drawing/2014/main" id="{DBBB0FEE-E6CA-4669-AED1-462D0786B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G-</a:t>
            </a:r>
            <a:r>
              <a:rPr lang="en-US" altLang="ja-JP" sz="1801" dirty="0" err="1">
                <a:latin typeface="Arial" panose="020B0604020202020204" pitchFamily="34" charset="0"/>
              </a:rPr>
              <a:t>motty</a:t>
            </a:r>
            <a:r>
              <a:rPr lang="ja-JP" altLang="en-US" sz="1801" dirty="0">
                <a:latin typeface="Arial" panose="020B0604020202020204" pitchFamily="34" charset="0"/>
              </a:rPr>
              <a:t>（地域情報カタログ）　（北九州地区電子自治体推進協議会）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  <a:hlinkClick r:id="rId4"/>
              </a:rPr>
              <a:t>http://www2.g-motty.com/catalog/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695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0901E93-9157-4856-B380-CDF33B843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75564"/>
            <a:ext cx="9148763" cy="4547995"/>
          </a:xfrm>
          <a:prstGeom prst="rect">
            <a:avLst/>
          </a:prstGeom>
        </p:spPr>
      </p:pic>
      <p:sp>
        <p:nvSpPr>
          <p:cNvPr id="9" name="テキスト ボックス 2">
            <a:extLst>
              <a:ext uri="{FF2B5EF4-FFF2-40B4-BE49-F238E27FC236}">
                <a16:creationId xmlns:a16="http://schemas.microsoft.com/office/drawing/2014/main" id="{5EF7354A-82D3-42E0-833B-E9741AC45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5" y="1051411"/>
            <a:ext cx="5474646" cy="3700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●ひなた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https://hgis.pref.miyazaki.lg.jp/hinata/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6F0A33DF-DE93-4A12-A1E5-D8511323D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6" name="Picture 11" descr="BY">
            <a:extLst>
              <a:ext uri="{FF2B5EF4-FFF2-40B4-BE49-F238E27FC236}">
                <a16:creationId xmlns:a16="http://schemas.microsoft.com/office/drawing/2014/main" id="{D52A8D43-A582-45D8-89EE-530518713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3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>
            <a:extLst>
              <a:ext uri="{FF2B5EF4-FFF2-40B4-BE49-F238E27FC236}">
                <a16:creationId xmlns:a16="http://schemas.microsoft.com/office/drawing/2014/main" id="{5B4F05AA-4C4B-4D8F-9020-7A964EFF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1990047"/>
            <a:ext cx="785223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オープンデータって</a:t>
            </a:r>
            <a:endParaRPr lang="en-US" altLang="ja-JP" sz="66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なに？</a:t>
            </a:r>
          </a:p>
        </p:txBody>
      </p:sp>
      <p:pic>
        <p:nvPicPr>
          <p:cNvPr id="6147" name="Picture 11" descr="BY">
            <a:extLst>
              <a:ext uri="{FF2B5EF4-FFF2-40B4-BE49-F238E27FC236}">
                <a16:creationId xmlns:a16="http://schemas.microsoft.com/office/drawing/2014/main" id="{09357C5C-1DA1-48E8-B030-AA5BE855D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334696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80E45AA6-2277-4B6E-8F26-B5481FAB8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08" y="1168309"/>
            <a:ext cx="8463839" cy="4922937"/>
          </a:xfrm>
          <a:prstGeom prst="rect">
            <a:avLst/>
          </a:prstGeom>
        </p:spPr>
      </p:pic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6DC177E6-E98B-4D09-B2CA-BF2F1CD8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909642"/>
            <a:ext cx="6410845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Google</a:t>
            </a:r>
            <a:r>
              <a:rPr lang="ja-JP" altLang="en-US" sz="1801" dirty="0">
                <a:latin typeface="Arial" panose="020B0604020202020204" pitchFamily="34" charset="0"/>
              </a:rPr>
              <a:t>マイマップ　</a:t>
            </a:r>
            <a:r>
              <a:rPr lang="en-US" altLang="ja-JP" sz="1801" dirty="0">
                <a:latin typeface="Arial" panose="020B0604020202020204" pitchFamily="34" charset="0"/>
              </a:rPr>
              <a:t>https://www.google.com/maps/d/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67DE8DD2-D6C2-4752-803B-0A35CC53A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636C8D84-F433-482E-938C-EA66B9526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680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372839AE-82A0-431A-BA4B-386EB8945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1044371"/>
            <a:ext cx="9040499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●防災科学技術研究所　</a:t>
            </a:r>
            <a:r>
              <a:rPr lang="en-US" altLang="ja-JP" sz="1800" u="sng" dirty="0">
                <a:hlinkClick r:id="rId3"/>
              </a:rPr>
              <a:t>http://arcg.is/14qXXK</a:t>
            </a:r>
            <a:endParaRPr lang="ja-JP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8C84F59-D129-4967-89B9-B26599B4D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7A90F2E-BD68-4D89-B697-16B71A55A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57885"/>
            <a:ext cx="9148763" cy="529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7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372839AE-82A0-431A-BA4B-386EB8945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1044371"/>
            <a:ext cx="9040499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●防災科学技術研究所　</a:t>
            </a:r>
            <a:endParaRPr lang="ja-JP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8C84F59-D129-4967-89B9-B26599B4D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34E45F1-F639-464F-B27C-3DDB2E412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6991"/>
            <a:ext cx="9148763" cy="530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0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FA1B72B5-30C7-49C5-AD79-3A4ACB063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35" y="1407176"/>
            <a:ext cx="7235998" cy="542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6">
            <a:extLst>
              <a:ext uri="{FF2B5EF4-FFF2-40B4-BE49-F238E27FC236}">
                <a16:creationId xmlns:a16="http://schemas.microsoft.com/office/drawing/2014/main" id="{C83EAFDA-4C67-4FA8-B3D3-51061E21C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企業と行政の協働</a:t>
            </a: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C3F60B65-B0AD-4665-9AC1-95EA0F456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●オープンガバメント推進協議会の事業として、</a:t>
            </a:r>
            <a:r>
              <a:rPr lang="en-US" altLang="ja-JP" sz="1801">
                <a:latin typeface="Arial" panose="020B0604020202020204" pitchFamily="34" charset="0"/>
              </a:rPr>
              <a:t>Zaim</a:t>
            </a:r>
            <a:r>
              <a:rPr lang="ja-JP" altLang="en-US" sz="1801">
                <a:latin typeface="Arial" panose="020B0604020202020204" pitchFamily="34" charset="0"/>
              </a:rPr>
              <a:t>と連携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　協議会以外の自治体も、ぜひ一緒に！！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E7BA666-FFA6-4698-A6D2-1673B022D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733" y="31074"/>
            <a:ext cx="6280530" cy="6803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6">
            <a:extLst>
              <a:ext uri="{FF2B5EF4-FFF2-40B4-BE49-F238E27FC236}">
                <a16:creationId xmlns:a16="http://schemas.microsoft.com/office/drawing/2014/main" id="{C83EAFDA-4C67-4FA8-B3D3-51061E21C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企業と行政の協働</a:t>
            </a: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C3F60B65-B0AD-4665-9AC1-95EA0F456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●オープンガバメント推進協議会の事業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B0159C8-3652-4C96-B49F-86E90E7087C9}"/>
              </a:ext>
            </a:extLst>
          </p:cNvPr>
          <p:cNvSpPr txBox="1"/>
          <p:nvPr/>
        </p:nvSpPr>
        <p:spPr>
          <a:xfrm>
            <a:off x="468842" y="1269777"/>
            <a:ext cx="4477508" cy="1200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1" dirty="0">
                <a:latin typeface="Arial" panose="020B0604020202020204" pitchFamily="34" charset="0"/>
              </a:rPr>
              <a:t>今年度は、カレンダーアプリの</a:t>
            </a:r>
            <a:r>
              <a:rPr lang="en-US" altLang="ja-JP" sz="1801" dirty="0" err="1">
                <a:latin typeface="Arial" panose="020B0604020202020204" pitchFamily="34" charset="0"/>
              </a:rPr>
              <a:t>Jorte</a:t>
            </a:r>
            <a:r>
              <a:rPr lang="ja-JP" altLang="en-US" sz="1801" dirty="0">
                <a:latin typeface="Arial" panose="020B0604020202020204" pitchFamily="34" charset="0"/>
              </a:rPr>
              <a:t>と協業！</a:t>
            </a:r>
            <a:endParaRPr lang="en-US" altLang="ja-JP" sz="1801" dirty="0">
              <a:latin typeface="Arial" panose="020B0604020202020204" pitchFamily="34" charset="0"/>
            </a:endParaRPr>
          </a:p>
          <a:p>
            <a:endParaRPr kumimoji="1" lang="en-US" altLang="ja-JP" sz="1801" dirty="0">
              <a:latin typeface="Arial" panose="020B0604020202020204" pitchFamily="34" charset="0"/>
            </a:endParaRPr>
          </a:p>
          <a:p>
            <a:r>
              <a:rPr kumimoji="1" lang="ja-JP" altLang="en-US" sz="1801" dirty="0">
                <a:latin typeface="Arial" panose="020B0604020202020204" pitchFamily="34" charset="0"/>
              </a:rPr>
              <a:t>学校の行事予定表をオープンデータ化。</a:t>
            </a:r>
            <a:endParaRPr kumimoji="1" lang="en-US" altLang="ja-JP" sz="1801" dirty="0">
              <a:latin typeface="Arial" panose="020B0604020202020204" pitchFamily="34" charset="0"/>
            </a:endParaRPr>
          </a:p>
          <a:p>
            <a:r>
              <a:rPr kumimoji="1" lang="en-US" altLang="ja-JP" sz="1801" dirty="0" err="1">
                <a:latin typeface="Arial" panose="020B0604020202020204" pitchFamily="34" charset="0"/>
              </a:rPr>
              <a:t>Jorte</a:t>
            </a:r>
            <a:r>
              <a:rPr kumimoji="1" lang="ja-JP" altLang="en-US" sz="1801" dirty="0">
                <a:latin typeface="Arial" panose="020B0604020202020204" pitchFamily="34" charset="0"/>
              </a:rPr>
              <a:t>に自動的に取り込まれる予定。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2330660-8BF2-44C3-9025-6EEEC97E3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23" y="2526353"/>
            <a:ext cx="7215240" cy="431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08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68512" y="2422015"/>
            <a:ext cx="8284198" cy="924350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5400" b="1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オープンデータの課題・・・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14FB69F2-0059-4281-9E15-3ADFAB1C0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2F09AB89-A19D-4B8B-AEF0-093BB32C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オープンデータの課題</a:t>
            </a: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43A10E19-212A-4A2E-90B2-4CD3B0B82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053696"/>
            <a:ext cx="8571261" cy="48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●語彙問題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オープンデータ業界でのあるある。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自治体ごとに名称、カテゴリなどが統一されていない。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例：「津波避難ビル」と「津波避難タワー」、「地域避難所」と「屋内避難所」など呼び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方がバラバラ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●記述方法問題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同じものを表しているのに、記述がバラバラ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</a:t>
            </a:r>
            <a:r>
              <a:rPr lang="ja-JP" altLang="en-US" sz="1800" dirty="0">
                <a:latin typeface="Arial" panose="020B0604020202020204" pitchFamily="34" charset="0"/>
              </a:rPr>
              <a:t>：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ja-JP" altLang="en-US" sz="1800" dirty="0">
                <a:latin typeface="+mj-lt"/>
              </a:rPr>
              <a:t>利尻郡利尻町沓形字緑町</a:t>
            </a:r>
            <a:r>
              <a:rPr lang="en-US" altLang="ja-JP" sz="1800" dirty="0">
                <a:latin typeface="+mj-lt"/>
              </a:rPr>
              <a:t>14</a:t>
            </a:r>
            <a:r>
              <a:rPr lang="ja-JP" altLang="en-US" sz="1800" dirty="0">
                <a:latin typeface="+mj-lt"/>
              </a:rPr>
              <a:t>番地</a:t>
            </a:r>
            <a:r>
              <a:rPr lang="en-US" altLang="ja-JP" sz="1800" dirty="0">
                <a:latin typeface="+mj-lt"/>
              </a:rPr>
              <a:t>1</a:t>
            </a:r>
            <a:r>
              <a:rPr lang="ja-JP" altLang="en-US" sz="1800" dirty="0">
                <a:latin typeface="+mj-lt"/>
              </a:rPr>
              <a:t>　　　　</a:t>
            </a:r>
            <a:r>
              <a:rPr lang="zh-CN" altLang="en-US" sz="1800" dirty="0">
                <a:latin typeface="+mj-lt"/>
              </a:rPr>
              <a:t>利尻町立沓形小学校</a:t>
            </a:r>
            <a:endParaRPr lang="en-US" altLang="zh-CN" sz="1800" dirty="0">
              <a:latin typeface="+mj-lt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+mj-lt"/>
              </a:rPr>
              <a:t>　　　　</a:t>
            </a:r>
            <a:r>
              <a:rPr lang="en-US" altLang="ja-JP" sz="1800" dirty="0">
                <a:latin typeface="+mj-lt"/>
              </a:rPr>
              <a:t>	</a:t>
            </a:r>
            <a:r>
              <a:rPr lang="ja-JP" altLang="en-US" sz="1800" dirty="0">
                <a:latin typeface="+mj-lt"/>
              </a:rPr>
              <a:t>利尻町沓形字緑町</a:t>
            </a:r>
            <a:r>
              <a:rPr lang="en-US" altLang="ja-JP" sz="1800" dirty="0">
                <a:latin typeface="+mj-lt"/>
              </a:rPr>
              <a:t>1</a:t>
            </a:r>
            <a:r>
              <a:rPr lang="en-US" altLang="ja-JP" sz="1800" dirty="0"/>
              <a:t>4-1</a:t>
            </a:r>
            <a:r>
              <a:rPr lang="ja-JP" altLang="en-US" sz="1800" dirty="0"/>
              <a:t>　　　　　　 　　　　　</a:t>
            </a:r>
            <a:r>
              <a:rPr lang="zh-CN" altLang="en-US" sz="1800" dirty="0"/>
              <a:t>町立沓形小学校</a:t>
            </a:r>
            <a:endParaRPr lang="en-US" altLang="zh-CN" sz="1800" dirty="0"/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Arial" panose="020B0604020202020204" pitchFamily="34" charset="0"/>
              </a:rPr>
              <a:t>　　　　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ja-JP" altLang="en-US" sz="1800" dirty="0"/>
              <a:t>沓形字緑町１４－１　　　　　　　　</a:t>
            </a:r>
            <a:r>
              <a:rPr lang="ja-JP" altLang="en-US" sz="1800"/>
              <a:t>　　　　　　</a:t>
            </a:r>
            <a:r>
              <a:rPr lang="zh-CN" altLang="en-US" sz="1800"/>
              <a:t>沓形</a:t>
            </a:r>
            <a:r>
              <a:rPr lang="zh-CN" altLang="en-US" sz="1800" dirty="0"/>
              <a:t>小</a:t>
            </a:r>
            <a:endParaRPr lang="en-US" altLang="ja-JP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●乱立問題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同じような情報サイト、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マップが乱立・・・。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●鮮度問題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情報の鮮度が不明・・・。</a:t>
            </a:r>
          </a:p>
        </p:txBody>
      </p:sp>
    </p:spTree>
    <p:extLst>
      <p:ext uri="{BB962C8B-B14F-4D97-AF65-F5344CB8AC3E}">
        <p14:creationId xmlns:p14="http://schemas.microsoft.com/office/powerpoint/2010/main" val="3541639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1477061" y="2350546"/>
            <a:ext cx="6356044" cy="646402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3600" b="1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ご静聴ありがとうございました！</a:t>
            </a:r>
          </a:p>
        </p:txBody>
      </p:sp>
      <p:sp>
        <p:nvSpPr>
          <p:cNvPr id="3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358097" y="4655084"/>
            <a:ext cx="4032466" cy="1200678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本講演に関するお問い合わせ：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Tel：０１４３－２５－３３２０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Mail：maruta@city.muroran.lg.jp</a:t>
            </a:r>
          </a:p>
        </p:txBody>
      </p:sp>
      <p:pic>
        <p:nvPicPr>
          <p:cNvPr id="4" name="絵 3" descr="BY"/>
          <p:cNvPicPr/>
          <p:nvPr/>
        </p:nvPicPr>
        <p:blipFill rotWithShape="1">
          <a:blip r:embed="rId2">
            <a:lum/>
          </a:blip>
          <a:srcRect/>
          <a:stretch>
            <a:fillRect/>
          </a:stretch>
        </p:blipFill>
        <p:spPr>
          <a:xfrm>
            <a:off x="7677438" y="6360846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69067D9E-C6CF-47C4-A70B-2981A7639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オープンデータとは</a:t>
            </a:r>
          </a:p>
        </p:txBody>
      </p:sp>
      <p:sp>
        <p:nvSpPr>
          <p:cNvPr id="12291" name="テキスト ボックス 5">
            <a:extLst>
              <a:ext uri="{FF2B5EF4-FFF2-40B4-BE49-F238E27FC236}">
                <a16:creationId xmlns:a16="http://schemas.microsoft.com/office/drawing/2014/main" id="{FAFE7053-9E74-4BCD-8EB5-6FD18E470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788" y="1100373"/>
            <a:ext cx="6553057" cy="37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●オープンデータとは？</a:t>
            </a:r>
          </a:p>
        </p:txBody>
      </p:sp>
      <p:sp>
        <p:nvSpPr>
          <p:cNvPr id="12292" name="テキスト ボックス 5">
            <a:extLst>
              <a:ext uri="{FF2B5EF4-FFF2-40B4-BE49-F238E27FC236}">
                <a16:creationId xmlns:a16="http://schemas.microsoft.com/office/drawing/2014/main" id="{4A16B282-CB8B-4253-92AD-371E820AE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2782344"/>
            <a:ext cx="7269500" cy="294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国や自治体などが保有するデータを</a:t>
            </a:r>
            <a:endParaRPr lang="en-US" altLang="ja-JP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　　・</a:t>
            </a:r>
            <a:r>
              <a:rPr lang="ja-JP" altLang="en-US" dirty="0"/>
              <a:t>機械判読可能な形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　　・営利、非営利を問わず利用可能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　　・無償</a:t>
            </a:r>
            <a:endParaRPr lang="en-US" altLang="ja-JP" dirty="0"/>
          </a:p>
          <a:p>
            <a:pPr>
              <a:buFont typeface="Arial" panose="020B0604020202020204" pitchFamily="34" charset="0"/>
              <a:buNone/>
            </a:pPr>
            <a:r>
              <a:rPr lang="ja-JP" altLang="en-US" dirty="0"/>
              <a:t>　として公開すること。</a:t>
            </a:r>
            <a:endParaRPr lang="ja-JP" altLang="en-US" dirty="0">
              <a:latin typeface="Arial" panose="020B0604020202020204" pitchFamily="34" charset="0"/>
            </a:endParaRPr>
          </a:p>
        </p:txBody>
      </p:sp>
      <p:pic>
        <p:nvPicPr>
          <p:cNvPr id="12295" name="Picture 11" descr="BY">
            <a:extLst>
              <a:ext uri="{FF2B5EF4-FFF2-40B4-BE49-F238E27FC236}">
                <a16:creationId xmlns:a16="http://schemas.microsoft.com/office/drawing/2014/main" id="{B8BB5933-A8FC-40A4-B794-18880C501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4B96E1D-FF9E-4917-BBF0-FC43AB946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031" y="1701939"/>
            <a:ext cx="7269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dirty="0">
                <a:latin typeface="Arial" panose="020B0604020202020204" pitchFamily="34" charset="0"/>
              </a:rPr>
              <a:t>　データをオープンにすること。</a:t>
            </a:r>
            <a:endParaRPr lang="en-US" altLang="ja-JP" dirty="0">
              <a:latin typeface="Arial" panose="020B0604020202020204" pitchFamily="34" charset="0"/>
            </a:endParaRPr>
          </a:p>
        </p:txBody>
      </p:sp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BB03D4EE-3672-4514-86DE-3547949DF8B2}"/>
              </a:ext>
            </a:extLst>
          </p:cNvPr>
          <p:cNvSpPr/>
          <p:nvPr/>
        </p:nvSpPr>
        <p:spPr>
          <a:xfrm>
            <a:off x="4790462" y="384717"/>
            <a:ext cx="1728649" cy="1152432"/>
          </a:xfrm>
          <a:prstGeom prst="wedgeRoundRectCallout">
            <a:avLst>
              <a:gd name="adj1" fmla="val -116331"/>
              <a:gd name="adj2" fmla="val 720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「公表」</a:t>
            </a:r>
            <a:endParaRPr kumimoji="1" lang="en-US" altLang="ja-JP" sz="2800" dirty="0"/>
          </a:p>
          <a:p>
            <a:pPr algn="ctr"/>
            <a:r>
              <a:rPr kumimoji="1" lang="ja-JP" altLang="en-US" sz="2800" dirty="0"/>
              <a:t>ではない</a:t>
            </a:r>
          </a:p>
        </p:txBody>
      </p:sp>
    </p:spTree>
    <p:extLst>
      <p:ext uri="{BB962C8B-B14F-4D97-AF65-F5344CB8AC3E}">
        <p14:creationId xmlns:p14="http://schemas.microsoft.com/office/powerpoint/2010/main" val="18072886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B401C15B-7952-4085-AD8E-DDF195183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82" y="1284932"/>
            <a:ext cx="6553057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●情報公開制度とは何が違う？</a:t>
            </a:r>
          </a:p>
        </p:txBody>
      </p:sp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15" y="2062074"/>
            <a:ext cx="8355132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・情報公開制度は、申請を受けてから開示する、いわゆる</a:t>
            </a:r>
            <a:r>
              <a:rPr lang="ja-JP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受け身</a:t>
            </a:r>
            <a:r>
              <a:rPr lang="ja-JP" altLang="en-US" sz="2000" dirty="0">
                <a:latin typeface="Arial" panose="020B0604020202020204" pitchFamily="34" charset="0"/>
              </a:rPr>
              <a:t>。</a:t>
            </a: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・オープンデータは、行政から率先して</a:t>
            </a:r>
            <a:r>
              <a:rPr lang="ja-JP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常に利用可能な状態</a:t>
            </a:r>
            <a:r>
              <a:rPr lang="ja-JP" altLang="en-US" sz="2000" dirty="0">
                <a:latin typeface="Arial" panose="020B0604020202020204" pitchFamily="34" charset="0"/>
              </a:rPr>
              <a:t>とすること。</a:t>
            </a:r>
            <a:endParaRPr lang="en-US" altLang="ja-JP" sz="2000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ja-JP" altLang="en-US" sz="2000" dirty="0">
                <a:latin typeface="Arial" panose="020B0604020202020204" pitchFamily="34" charset="0"/>
              </a:rPr>
              <a:t>　　（税金で作られたデータは国民のもの、住民のもの、という考えから）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情報公開制度と何が違う？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矢印: 上下 5">
            <a:extLst>
              <a:ext uri="{FF2B5EF4-FFF2-40B4-BE49-F238E27FC236}">
                <a16:creationId xmlns:a16="http://schemas.microsoft.com/office/drawing/2014/main" id="{8EDDBEDB-7CB8-4ED0-96AC-0E9D9D56010E}"/>
              </a:ext>
            </a:extLst>
          </p:cNvPr>
          <p:cNvSpPr/>
          <p:nvPr/>
        </p:nvSpPr>
        <p:spPr>
          <a:xfrm>
            <a:off x="3678820" y="2707898"/>
            <a:ext cx="504189" cy="108040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215745AA-8B30-4291-BE43-A433DB48CE05}"/>
              </a:ext>
            </a:extLst>
          </p:cNvPr>
          <p:cNvSpPr/>
          <p:nvPr/>
        </p:nvSpPr>
        <p:spPr>
          <a:xfrm>
            <a:off x="3133841" y="5303289"/>
            <a:ext cx="3601350" cy="1296486"/>
          </a:xfrm>
          <a:prstGeom prst="wedgeRoundRectCallout">
            <a:avLst>
              <a:gd name="adj1" fmla="val -35336"/>
              <a:gd name="adj2" fmla="val -993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ホームページと</a:t>
            </a:r>
            <a:endParaRPr kumimoji="1" lang="en-US" altLang="ja-JP" sz="3200" dirty="0"/>
          </a:p>
          <a:p>
            <a:pPr algn="ctr"/>
            <a:r>
              <a:rPr kumimoji="1" lang="ja-JP" altLang="en-US" sz="3200" dirty="0"/>
              <a:t>同様に考えては？</a:t>
            </a:r>
          </a:p>
        </p:txBody>
      </p:sp>
    </p:spTree>
    <p:extLst>
      <p:ext uri="{BB962C8B-B14F-4D97-AF65-F5344CB8AC3E}">
        <p14:creationId xmlns:p14="http://schemas.microsoft.com/office/powerpoint/2010/main" val="406498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>
            <a:extLst>
              <a:ext uri="{FF2B5EF4-FFF2-40B4-BE49-F238E27FC236}">
                <a16:creationId xmlns:a16="http://schemas.microsoft.com/office/drawing/2014/main" id="{5B4F05AA-4C4B-4D8F-9020-7A964EFF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1990047"/>
            <a:ext cx="785223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オープンデータって</a:t>
            </a:r>
            <a:endParaRPr lang="en-US" altLang="ja-JP" sz="66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6147" name="Picture 11" descr="BY">
            <a:extLst>
              <a:ext uri="{FF2B5EF4-FFF2-40B4-BE49-F238E27FC236}">
                <a16:creationId xmlns:a16="http://schemas.microsoft.com/office/drawing/2014/main" id="{09357C5C-1DA1-48E8-B030-AA5BE855D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913200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139" y="2350182"/>
            <a:ext cx="73444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9600" dirty="0">
                <a:latin typeface="Arial" panose="020B0604020202020204" pitchFamily="34" charset="0"/>
              </a:rPr>
              <a:t>義務だから！</a:t>
            </a:r>
            <a:endParaRPr lang="en-US" altLang="ja-JP" sz="96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424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176" y="1324048"/>
            <a:ext cx="8206410" cy="2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・経済の活性化、新事業の創出</a:t>
            </a:r>
            <a:endParaRPr lang="ja-JP" altLang="en-US" sz="1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官民協働による公共サービスの実現</a:t>
            </a:r>
            <a:endParaRPr lang="en-US" altLang="ja-JP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・行政の透明性・信頼性の向上</a:t>
            </a:r>
            <a:endParaRPr lang="en-US" altLang="ja-JP" sz="2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9BBA3C-5BDA-4BCA-B7B6-EC36EAB8C52F}"/>
              </a:ext>
            </a:extLst>
          </p:cNvPr>
          <p:cNvSpPr txBox="1"/>
          <p:nvPr/>
        </p:nvSpPr>
        <p:spPr>
          <a:xfrm>
            <a:off x="471176" y="4349182"/>
            <a:ext cx="4318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行政コストの削減、効率化</a:t>
            </a:r>
            <a:endParaRPr lang="en-US" altLang="ja-JP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自治体の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</a:rPr>
              <a:t>PR</a:t>
            </a:r>
          </a:p>
        </p:txBody>
      </p:sp>
    </p:spTree>
    <p:extLst>
      <p:ext uri="{BB962C8B-B14F-4D97-AF65-F5344CB8AC3E}">
        <p14:creationId xmlns:p14="http://schemas.microsoft.com/office/powerpoint/2010/main" val="185100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23" y="1413831"/>
            <a:ext cx="8206410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en-US" altLang="ja-JP" sz="2800" dirty="0">
                <a:latin typeface="Arial" panose="020B0604020202020204" pitchFamily="34" charset="0"/>
              </a:rPr>
              <a:t>EBPM</a:t>
            </a:r>
            <a:r>
              <a:rPr lang="ja-JP" altLang="en-US" sz="2800" dirty="0"/>
              <a:t>（</a:t>
            </a:r>
            <a:r>
              <a:rPr lang="en-US" altLang="ja-JP" sz="2800" dirty="0"/>
              <a:t>Evidence Based Policy Making</a:t>
            </a:r>
            <a:r>
              <a:rPr lang="ja-JP" altLang="en-US" sz="2800" dirty="0"/>
              <a:t>）</a:t>
            </a:r>
            <a:endParaRPr lang="en-US" altLang="ja-JP" sz="2800" dirty="0"/>
          </a:p>
          <a:p>
            <a:pPr>
              <a:buNone/>
            </a:pPr>
            <a:r>
              <a:rPr lang="ja-JP" altLang="en-US" sz="2400" dirty="0"/>
              <a:t>　　　　　　証拠に基づく政策立案</a:t>
            </a:r>
            <a:endParaRPr lang="en-US" altLang="ja-JP" sz="24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8C3B6D-2D35-4773-B723-DA75F2685913}"/>
              </a:ext>
            </a:extLst>
          </p:cNvPr>
          <p:cNvSpPr txBox="1"/>
          <p:nvPr/>
        </p:nvSpPr>
        <p:spPr>
          <a:xfrm>
            <a:off x="540869" y="3142479"/>
            <a:ext cx="77316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　政策立案で、データを活用しない行政は、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　医者が検査をしないで診断するのと同じ！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7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5" y="2134101"/>
            <a:ext cx="785223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オープンデータで</a:t>
            </a:r>
            <a:r>
              <a:rPr lang="en-US" altLang="ja-JP" sz="6600" b="1" dirty="0">
                <a:latin typeface="Arial" panose="020B0604020202020204" pitchFamily="34" charset="0"/>
              </a:rPr>
              <a:t/>
            </a:r>
            <a:br>
              <a:rPr lang="en-US" altLang="ja-JP" sz="6600" b="1" dirty="0">
                <a:latin typeface="Arial" panose="020B0604020202020204" pitchFamily="34" charset="0"/>
              </a:rPr>
            </a:br>
            <a:r>
              <a:rPr lang="ja-JP" altLang="en-US" sz="6600" b="1" dirty="0">
                <a:latin typeface="Arial" panose="020B0604020202020204" pitchFamily="34" charset="0"/>
              </a:rPr>
              <a:t>何ができる？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809978"/>
      </p:ext>
    </p:extLst>
  </p:cSld>
  <p:clrMapOvr>
    <a:masterClrMapping/>
  </p:clrMapOvr>
</p:sld>
</file>

<file path=ppt/theme/theme1.xml><?xml version="1.0" encoding="utf-8"?>
<a:theme xmlns:a="http://schemas.openxmlformats.org/drawingml/2006/main" name="JUST Slide">
  <a:themeElements>
    <a:clrScheme name="PowerPoint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0000"/>
      </a:accent3>
      <a:accent4>
        <a:srgbClr val="4338C6"/>
      </a:accent4>
      <a:accent5>
        <a:srgbClr val="B2CEFF"/>
      </a:accent5>
      <a:accent6>
        <a:srgbClr val="B9B9B9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JUST Slide">
  <a:themeElements>
    <a:clrScheme name="JUST Slid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Microsoft Office PowerPoint</Application>
  <PresentationFormat>ユーザー設定</PresentationFormat>
  <Paragraphs>153</Paragraphs>
  <Slides>27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34" baseType="lpstr">
      <vt:lpstr>ＭＳ Ｐゴシック</vt:lpstr>
      <vt:lpstr>ＭＳ Ｐゴシック</vt:lpstr>
      <vt:lpstr>Arial</vt:lpstr>
      <vt:lpstr>Calibri</vt:lpstr>
      <vt:lpstr>Times New Roman</vt:lpstr>
      <vt:lpstr>Wingdings</vt:lpstr>
      <vt:lpstr>JUST Slide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modified xsi:type="dcterms:W3CDTF">2019-12-04T06:52:43Z</dcterms:modified>
  <cp:category/>
</cp:coreProperties>
</file>