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895" r:id="rId1"/>
  </p:sldMasterIdLst>
  <p:notesMasterIdLst>
    <p:notesMasterId r:id="rId34"/>
  </p:notesMasterIdLst>
  <p:sldIdLst>
    <p:sldId id="257" r:id="rId2"/>
    <p:sldId id="542" r:id="rId3"/>
    <p:sldId id="480" r:id="rId4"/>
    <p:sldId id="417" r:id="rId5"/>
    <p:sldId id="504" r:id="rId6"/>
    <p:sldId id="541" r:id="rId7"/>
    <p:sldId id="535" r:id="rId8"/>
    <p:sldId id="543" r:id="rId9"/>
    <p:sldId id="536" r:id="rId10"/>
    <p:sldId id="506" r:id="rId11"/>
    <p:sldId id="524" r:id="rId12"/>
    <p:sldId id="476" r:id="rId13"/>
    <p:sldId id="433" r:id="rId14"/>
    <p:sldId id="545" r:id="rId15"/>
    <p:sldId id="467" r:id="rId16"/>
    <p:sldId id="539" r:id="rId17"/>
    <p:sldId id="461" r:id="rId18"/>
    <p:sldId id="544" r:id="rId19"/>
    <p:sldId id="494" r:id="rId20"/>
    <p:sldId id="501" r:id="rId21"/>
    <p:sldId id="497" r:id="rId22"/>
    <p:sldId id="499" r:id="rId23"/>
    <p:sldId id="500" r:id="rId24"/>
    <p:sldId id="485" r:id="rId25"/>
    <p:sldId id="538" r:id="rId26"/>
    <p:sldId id="537" r:id="rId27"/>
    <p:sldId id="503" r:id="rId28"/>
    <p:sldId id="530" r:id="rId29"/>
    <p:sldId id="531" r:id="rId30"/>
    <p:sldId id="272" r:id="rId31"/>
    <p:sldId id="502" r:id="rId32"/>
    <p:sldId id="277" r:id="rId33"/>
  </p:sldIdLst>
  <p:sldSz cx="9148763" cy="6861175"/>
  <p:notesSz cx="6858000" cy="9144000"/>
  <p:defaultTextStyle>
    <a:defPPr>
      <a:defRPr lang="ko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7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 frameSlides="1"/>
  <p:showPr>
    <p:present/>
    <p:sldAll/>
    <p:penClr>
      <a:srgbClr val="FF0000">
        <a:alpha val="100000"/>
      </a:srgbClr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ACF4677E-8BD2-47ae-8A1F-98590045965D">
      <hp:hncThemeShow xmlns="" xmlns:c="http://schemas.openxmlformats.org/drawingml/2006/chart" xmlns:dgm="http://schemas.openxmlformats.org/drawingml/2006/diagram" xmlns:dsp="http://schemas.microsoft.com/office/drawing/2008/diagram"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23" autoAdjust="0"/>
    <p:restoredTop sz="90098"/>
  </p:normalViewPr>
  <p:slideViewPr>
    <p:cSldViewPr>
      <p:cViewPr varScale="1">
        <p:scale>
          <a:sx n="59" d="100"/>
          <a:sy n="59" d="100"/>
        </p:scale>
        <p:origin x="1428" y="72"/>
      </p:cViewPr>
      <p:guideLst>
        <p:guide orient="horz" pos="2160"/>
        <p:guide pos="28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27" cy="72027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/>
            <a:endParaRPr lang="ko-KR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/>
            <a:fld id="{E2B2BC9D-A816-4D0A-858B-1D023B3A8ACA}" type="datetimeFigureOut">
              <a:rPr lang="ko-KR" altLang="en-US"/>
              <a:pPr lvl="0"/>
              <a:t>2019-12-17</a:t>
            </a:fld>
            <a:endParaRPr lang="ko-KR" altLang="en-US"/>
          </a:p>
        </p:txBody>
      </p:sp>
      <p:sp>
        <p:nvSpPr>
          <p:cNvPr id="4" name="スライドイメージプレースホルダー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9" y="685800"/>
            <a:ext cx="4571981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/>
            <a:endParaRPr lang="ko-KR" altLang="en-US"/>
          </a:p>
        </p:txBody>
      </p:sp>
      <p:sp>
        <p:nvSpPr>
          <p:cNvPr id="5" name="ノート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/>
            <a:r>
              <a:rPr lang="ko-KR" altLang="en-US"/>
              <a:t>マスターテキストスタイルの編集</a:t>
            </a:r>
          </a:p>
          <a:p>
            <a:pPr lvl="1"/>
            <a:r>
              <a:rPr lang="ko-KR" altLang="en-US"/>
              <a:t>第2レベル</a:t>
            </a:r>
          </a:p>
          <a:p>
            <a:pPr lvl="2"/>
            <a:r>
              <a:rPr lang="ko-KR" altLang="en-US"/>
              <a:t>第3レベル</a:t>
            </a:r>
          </a:p>
          <a:p>
            <a:pPr lvl="3"/>
            <a:r>
              <a:rPr lang="ko-KR" altLang="en-US"/>
              <a:t>第4レベル</a:t>
            </a:r>
          </a:p>
          <a:p>
            <a:pPr lvl="4"/>
            <a:r>
              <a:rPr lang="ko-KR" altLang="en-US"/>
              <a:t>第5レベル</a:t>
            </a:r>
          </a:p>
        </p:txBody>
      </p:sp>
      <p:sp>
        <p:nvSpPr>
          <p:cNvPr id="6" name="フッタ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/>
            <a:endParaRPr lang="ko-KR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/>
            <a:fld id="{09F4262C-968C-4EE9-8164-CE16364706B3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1pPr>
    <a:lvl2pPr marL="4572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2pPr>
    <a:lvl3pPr marL="9144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3pPr>
    <a:lvl4pPr marL="13716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4pPr>
    <a:lvl5pPr marL="18288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5pPr>
    <a:lvl6pPr marL="22860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6pPr>
    <a:lvl7pPr marL="27432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7pPr>
    <a:lvl8pPr marL="32004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8pPr>
    <a:lvl9pPr marL="36576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イメージプレースホルダー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</p:spPr>
        <p:txBody>
          <a:bodyPr/>
          <a:lstStyle/>
          <a:p>
            <a:endParaRPr lang="ja-JP" altLang="en-US"/>
          </a:p>
        </p:txBody>
      </p:sp>
      <p:sp>
        <p:nvSpPr>
          <p:cNvPr id="3" name="ノートプレースホルダー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ja-JP" altLang="en-US" sz="1200" dirty="0">
                <a:solidFill>
                  <a:srgbClr val="000000"/>
                </a:solidFill>
              </a:rPr>
              <a:t>自己紹介。</a:t>
            </a:r>
          </a:p>
          <a:p>
            <a:r>
              <a:rPr lang="ja-JP" altLang="en-US" sz="1200" dirty="0">
                <a:solidFill>
                  <a:srgbClr val="000000"/>
                </a:solidFill>
              </a:rPr>
              <a:t>ITS16年目。</a:t>
            </a:r>
          </a:p>
        </p:txBody>
      </p:sp>
      <p:sp>
        <p:nvSpPr>
          <p:cNvPr id="4" name="スライド番号プレースホルダー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09F4262C-968C-4EE9-8164-CE16364706B3}" type="slidenum">
              <a:rPr lang="en-US" altLang="en-US"/>
              <a:pPr lvl="0"/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09F4262C-968C-4EE9-8164-CE16364706B3}" type="slidenum">
              <a:rPr lang="ko-KR" altLang="en-US" smtClean="0"/>
              <a:pPr lvl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60909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スライド イメージ プレースホルダー 1">
            <a:extLst>
              <a:ext uri="{FF2B5EF4-FFF2-40B4-BE49-F238E27FC236}">
                <a16:creationId xmlns:a16="http://schemas.microsoft.com/office/drawing/2014/main" id="{1368F91F-885D-427D-9F0B-D4D39BE1AF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ノート プレースホルダー 2">
            <a:extLst>
              <a:ext uri="{FF2B5EF4-FFF2-40B4-BE49-F238E27FC236}">
                <a16:creationId xmlns:a16="http://schemas.microsoft.com/office/drawing/2014/main" id="{9C8DEA52-8C92-496F-8F1E-2CFB0254B0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ja-JP" altLang="en-US"/>
              <a:t>役所も市民もＷｉｎ－Ｗｉｎ</a:t>
            </a:r>
          </a:p>
        </p:txBody>
      </p:sp>
      <p:sp>
        <p:nvSpPr>
          <p:cNvPr id="9220" name="スライド番号プレースホルダー 3">
            <a:extLst>
              <a:ext uri="{FF2B5EF4-FFF2-40B4-BE49-F238E27FC236}">
                <a16:creationId xmlns:a16="http://schemas.microsoft.com/office/drawing/2014/main" id="{AE7171FE-979E-4CCF-9735-F4CAA9D4CF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CE4FDA08-B6FD-443E-8A32-D4CE676FAE5E}" type="slidenum">
              <a:rPr lang="en-US" altLang="ja-JP" smtClean="0">
                <a:latin typeface="Times New Roman" panose="02020603050405020304" pitchFamily="18" charset="0"/>
              </a:rPr>
              <a:pPr/>
              <a:t>13</a:t>
            </a:fld>
            <a:endParaRPr lang="en-US" altLang="ja-JP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スライド イメージ プレースホルダー 1">
            <a:extLst>
              <a:ext uri="{FF2B5EF4-FFF2-40B4-BE49-F238E27FC236}">
                <a16:creationId xmlns:a16="http://schemas.microsoft.com/office/drawing/2014/main" id="{1368F91F-885D-427D-9F0B-D4D39BE1AF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9219" name="ノート プレースホルダー 2">
            <a:extLst>
              <a:ext uri="{FF2B5EF4-FFF2-40B4-BE49-F238E27FC236}">
                <a16:creationId xmlns:a16="http://schemas.microsoft.com/office/drawing/2014/main" id="{9C8DEA52-8C92-496F-8F1E-2CFB0254B0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ja-JP" altLang="en-US"/>
              <a:t>役所も市民もＷｉｎ－Ｗｉｎ</a:t>
            </a:r>
          </a:p>
        </p:txBody>
      </p:sp>
      <p:sp>
        <p:nvSpPr>
          <p:cNvPr id="9220" name="スライド番号プレースホルダー 3">
            <a:extLst>
              <a:ext uri="{FF2B5EF4-FFF2-40B4-BE49-F238E27FC236}">
                <a16:creationId xmlns:a16="http://schemas.microsoft.com/office/drawing/2014/main" id="{AE7171FE-979E-4CCF-9735-F4CAA9D4CF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CE4FDA08-B6FD-443E-8A32-D4CE676FAE5E}" type="slidenum">
              <a:rPr lang="en-US" altLang="ja-JP" smtClean="0">
                <a:latin typeface="Times New Roman" panose="02020603050405020304" pitchFamily="18" charset="0"/>
              </a:rPr>
              <a:pPr/>
              <a:t>14</a:t>
            </a:fld>
            <a:endParaRPr lang="en-US" altLang="ja-JP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71814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スライド イメージ プレースホルダー 1">
            <a:extLst>
              <a:ext uri="{FF2B5EF4-FFF2-40B4-BE49-F238E27FC236}">
                <a16:creationId xmlns:a16="http://schemas.microsoft.com/office/drawing/2014/main" id="{E81618B6-C7B3-4C53-9097-B4153C46A9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195" name="ノート プレースホルダー 2">
            <a:extLst>
              <a:ext uri="{FF2B5EF4-FFF2-40B4-BE49-F238E27FC236}">
                <a16:creationId xmlns:a16="http://schemas.microsoft.com/office/drawing/2014/main" id="{0D5A1842-FE89-4A2E-9FAC-CA4E09CDCF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ja-JP" altLang="en-US" sz="1050" dirty="0"/>
          </a:p>
        </p:txBody>
      </p:sp>
      <p:sp>
        <p:nvSpPr>
          <p:cNvPr id="13316" name="スライド番号プレースホルダー 3">
            <a:extLst>
              <a:ext uri="{FF2B5EF4-FFF2-40B4-BE49-F238E27FC236}">
                <a16:creationId xmlns:a16="http://schemas.microsoft.com/office/drawing/2014/main" id="{DF4D18E6-A2DD-4DC3-9C9E-2EF17F861C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DF57F0A2-6750-4C2A-A6C8-F34C48C35658}" type="slidenum">
              <a:rPr lang="en-US" altLang="ja-JP" smtClean="0">
                <a:latin typeface="Times New Roman" panose="02020603050405020304" pitchFamily="18" charset="0"/>
              </a:rPr>
              <a:pPr/>
              <a:t>17</a:t>
            </a:fld>
            <a:endParaRPr lang="en-US" altLang="ja-JP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09F4262C-968C-4EE9-8164-CE16364706B3}" type="slidenum">
              <a:rPr lang="ko-KR" altLang="en-US" smtClean="0"/>
              <a:pPr lvl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0377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スライド" type="title" preserve="1">
  <p:cSld name="タイトル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6110" y="2131397"/>
            <a:ext cx="7775914" cy="1470695"/>
          </a:xfrm>
        </p:spPr>
        <p:txBody>
          <a:bodyPr/>
          <a:lstStyle/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2220" y="3887973"/>
            <a:ext cx="6403694" cy="17533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マスターサブタイトルスタイルの編集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40A130E-E3B8-4EBE-931F-81B26B8448AA}" type="datetime1">
              <a:rPr lang="ko-KR" altLang="en-US"/>
              <a:pPr lvl="0"/>
              <a:t>2019-12-17</a:t>
            </a:fld>
            <a:endParaRPr lang="ko-KR" altLang="en-US"/>
          </a:p>
        </p:txBody>
      </p:sp>
      <p:sp>
        <p:nvSpPr>
          <p:cNvPr id="5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00C6A38-4290-41DD-B95C-4155372FD4A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区切り" type="objOnly" preserve="1">
  <p:cSld name="区切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2131397"/>
            <a:ext cx="9148135" cy="1470695"/>
          </a:xfrm>
        </p:spPr>
        <p:txBody>
          <a:bodyPr>
            <a:normAutofit/>
          </a:bodyPr>
          <a:lstStyle>
            <a:lvl1pPr>
              <a:defRPr sz="4400" b="1"/>
            </a:lvl1pPr>
          </a:lstStyle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A348888-F454-4AD2-BA62-3AF29D9807C0}" type="datetime1">
              <a:rPr lang="ko-KR" altLang="en-US"/>
              <a:pPr lvl="0"/>
              <a:t>2019-12-17</a:t>
            </a:fld>
            <a:endParaRPr lang="ko-KR" altLang="en-US"/>
          </a:p>
        </p:txBody>
      </p:sp>
      <p:sp>
        <p:nvSpPr>
          <p:cNvPr id="4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D22CD3B-FDDF-4998-970C-76E6E0BEC65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目次" type="clipArtAndTx" preserve="1">
  <p:cSld name="目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406" y="274763"/>
            <a:ext cx="8233321" cy="114352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8" name="テキストプレースホルダー 7"/>
          <p:cNvSpPr>
            <a:spLocks noGrp="1"/>
          </p:cNvSpPr>
          <p:nvPr>
            <p:ph type="body" sz="quarter" idx="14" hasCustomPrompt="1"/>
          </p:nvPr>
        </p:nvSpPr>
        <p:spPr>
          <a:xfrm>
            <a:off x="2144077" y="2215573"/>
            <a:ext cx="4859963" cy="3216153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400"/>
            </a:lvl1pPr>
          </a:lstStyle>
          <a:p>
            <a:pPr lvl="0"/>
            <a:r>
              <a:rPr lang="ko-KR" altLang="en-US"/>
              <a:t>第1レベル目次</a:t>
            </a:r>
          </a:p>
          <a:p>
            <a:pPr lvl="0"/>
            <a:r>
              <a:rPr lang="ko-KR" altLang="en-US"/>
              <a:t>第2レベル目次</a:t>
            </a:r>
          </a:p>
          <a:p>
            <a:pPr lvl="0"/>
            <a:r>
              <a:rPr lang="ko-KR" altLang="en-US"/>
              <a:t>第3レベル目次</a:t>
            </a:r>
          </a:p>
          <a:p>
            <a:pPr lvl="0"/>
            <a:r>
              <a:rPr lang="ko-KR" altLang="en-US"/>
              <a:t>第4レベル目次</a:t>
            </a:r>
          </a:p>
          <a:p>
            <a:pPr lvl="0"/>
            <a:r>
              <a:rPr lang="ko-KR" altLang="en-US"/>
              <a:t>第5レベル目次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56FEC12-A4C9-4837-AF94-AD867782C04C}" type="datetime1">
              <a:rPr lang="ko-KR" altLang="en-US"/>
              <a:pPr lvl="0"/>
              <a:t>2019-12-17</a:t>
            </a:fld>
            <a:endParaRPr lang="ko-KR" altLang="en-US"/>
          </a:p>
        </p:txBody>
      </p:sp>
      <p:sp>
        <p:nvSpPr>
          <p:cNvPr id="5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D22CD3B-FDDF-4998-970C-76E6E0BEC65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縦書きタイトル/本文" type="vertTitleAndTx" preserve="1">
  <p:cSld name="縦書きタイトル/本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32397" y="274763"/>
            <a:ext cx="2058330" cy="5854194"/>
          </a:xfrm>
        </p:spPr>
        <p:txBody>
          <a:bodyPr vert="eaVert"/>
          <a:lstStyle/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縦書きテキスト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406" y="274763"/>
            <a:ext cx="6022522" cy="5854194"/>
          </a:xfrm>
        </p:spPr>
        <p:txBody>
          <a:bodyPr vert="eaVert"/>
          <a:lstStyle/>
          <a:p>
            <a:pPr lvl="0"/>
            <a:r>
              <a:rPr lang="ko-KR" altLang="en-US"/>
              <a:t>マスターテキストスタイルの編集</a:t>
            </a:r>
          </a:p>
          <a:p>
            <a:pPr lvl="1"/>
            <a:r>
              <a:rPr lang="ko-KR" altLang="en-US"/>
              <a:t>第2レベル</a:t>
            </a:r>
          </a:p>
          <a:p>
            <a:pPr lvl="2"/>
            <a:r>
              <a:rPr lang="ko-KR" altLang="en-US"/>
              <a:t>第3レベル</a:t>
            </a:r>
          </a:p>
          <a:p>
            <a:pPr lvl="3"/>
            <a:r>
              <a:rPr lang="ko-KR" altLang="en-US"/>
              <a:t>第4レベル</a:t>
            </a:r>
          </a:p>
          <a:p>
            <a:pPr lvl="4"/>
            <a:r>
              <a:rPr lang="ko-KR" altLang="en-US"/>
              <a:t>第5レベル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57F84A3-4F29-4053-ACFD-1BAF2D3F140C}" type="datetime1">
              <a:rPr lang="ko-KR" altLang="en-US"/>
              <a:pPr lvl="0"/>
              <a:t>2019-12-17</a:t>
            </a:fld>
            <a:endParaRPr lang="ko-KR" altLang="en-US"/>
          </a:p>
        </p:txBody>
      </p:sp>
      <p:sp>
        <p:nvSpPr>
          <p:cNvPr id="5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D22CD3B-FDDF-4998-970C-76E6E0BEC65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/内容" type="obj" preserve="1">
  <p:cSld name="タイトル/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内容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マスターテキストスタイルの編集</a:t>
            </a:r>
          </a:p>
          <a:p>
            <a:pPr lvl="1"/>
            <a:r>
              <a:rPr lang="ko-KR" altLang="en-US"/>
              <a:t>第2レベル</a:t>
            </a:r>
          </a:p>
          <a:p>
            <a:pPr lvl="2"/>
            <a:r>
              <a:rPr lang="ko-KR" altLang="en-US"/>
              <a:t>第3レベル</a:t>
            </a:r>
          </a:p>
          <a:p>
            <a:pPr lvl="3"/>
            <a:r>
              <a:rPr lang="ko-KR" altLang="en-US"/>
              <a:t>第4レベル</a:t>
            </a:r>
          </a:p>
          <a:p>
            <a:pPr lvl="4"/>
            <a:r>
              <a:rPr lang="ko-KR" altLang="en-US"/>
              <a:t>第5レベル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953836A-82A3-4C8B-9D31-CD724F3673ED}" type="datetime1">
              <a:rPr lang="ko-KR" altLang="en-US"/>
              <a:pPr lvl="0"/>
              <a:t>2019-12-17</a:t>
            </a:fld>
            <a:endParaRPr lang="ko-KR" altLang="en-US"/>
          </a:p>
        </p:txBody>
      </p:sp>
      <p:sp>
        <p:nvSpPr>
          <p:cNvPr id="5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D22CD3B-FDDF-4998-970C-76E6E0BEC65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なし" type="blank" preserve="1">
  <p:cSld name="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AD2EBAF6-36D0-4DD8-B695-D4C1B37E35D6}" type="datetime1">
              <a:rPr lang="ko-KR" altLang="en-US"/>
              <a:pPr lvl="0"/>
              <a:t>2019-12-17</a:t>
            </a:fld>
            <a:endParaRPr lang="ko-KR" altLang="en-US"/>
          </a:p>
        </p:txBody>
      </p:sp>
      <p:sp>
        <p:nvSpPr>
          <p:cNvPr id="3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D22CD3B-FDDF-4998-970C-76E6E0BEC65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セクション見出し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639" y="4408910"/>
            <a:ext cx="7775914" cy="136269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テキストプレースホルダー 2"/>
          <p:cNvSpPr>
            <a:spLocks noGrp="1"/>
          </p:cNvSpPr>
          <p:nvPr>
            <p:ph type="body" idx="1"/>
          </p:nvPr>
        </p:nvSpPr>
        <p:spPr>
          <a:xfrm>
            <a:off x="722639" y="2908039"/>
            <a:ext cx="7775914" cy="1500871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マスターテキストスタイルの編集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60728D28-603B-4EFC-80F8-17E5E9107035}" type="datetime1">
              <a:rPr lang="ko-KR" altLang="en-US"/>
              <a:pPr lvl="0"/>
              <a:t>2019-12-17</a:t>
            </a:fld>
            <a:endParaRPr lang="ko-KR" altLang="en-US"/>
          </a:p>
        </p:txBody>
      </p:sp>
      <p:sp>
        <p:nvSpPr>
          <p:cNvPr id="5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D22CD3B-FDDF-4998-970C-76E6E0BEC65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/2つの内容" type="twoObj" preserve="1">
  <p:cSld name="タイトル/2つの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内容プレースホルダー 2"/>
          <p:cNvSpPr>
            <a:spLocks noGrp="1"/>
          </p:cNvSpPr>
          <p:nvPr>
            <p:ph sz="half" idx="1"/>
          </p:nvPr>
        </p:nvSpPr>
        <p:spPr>
          <a:xfrm>
            <a:off x="457406" y="1600930"/>
            <a:ext cx="4040426" cy="45280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/>
            <a:r>
              <a:rPr lang="ko-KR" altLang="en-US"/>
              <a:t>マスターテキストスタイルの編集</a:t>
            </a:r>
          </a:p>
          <a:p>
            <a:pPr lvl="1"/>
            <a:r>
              <a:rPr lang="ko-KR" altLang="en-US"/>
              <a:t>第2レベル</a:t>
            </a:r>
          </a:p>
          <a:p>
            <a:pPr lvl="2"/>
            <a:r>
              <a:rPr lang="ko-KR" altLang="en-US"/>
              <a:t>第3レベル</a:t>
            </a:r>
          </a:p>
          <a:p>
            <a:pPr lvl="3"/>
            <a:r>
              <a:rPr lang="ko-KR" altLang="en-US"/>
              <a:t>第4レベル</a:t>
            </a:r>
          </a:p>
          <a:p>
            <a:pPr lvl="4"/>
            <a:r>
              <a:rPr lang="ko-KR" altLang="en-US"/>
              <a:t>第5レベル</a:t>
            </a:r>
          </a:p>
        </p:txBody>
      </p:sp>
      <p:sp>
        <p:nvSpPr>
          <p:cNvPr id="4" name="内容プレースホルダー 3"/>
          <p:cNvSpPr>
            <a:spLocks noGrp="1"/>
          </p:cNvSpPr>
          <p:nvPr>
            <p:ph sz="half" idx="2"/>
          </p:nvPr>
        </p:nvSpPr>
        <p:spPr>
          <a:xfrm>
            <a:off x="4650301" y="1600930"/>
            <a:ext cx="4040426" cy="45280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/>
            <a:r>
              <a:rPr lang="ko-KR" altLang="en-US"/>
              <a:t>マスターテキストスタイルの編集</a:t>
            </a:r>
          </a:p>
          <a:p>
            <a:pPr lvl="1"/>
            <a:r>
              <a:rPr lang="ko-KR" altLang="en-US"/>
              <a:t>第2レベル</a:t>
            </a:r>
          </a:p>
          <a:p>
            <a:pPr lvl="2"/>
            <a:r>
              <a:rPr lang="ko-KR" altLang="en-US"/>
              <a:t>第3レベル</a:t>
            </a:r>
          </a:p>
          <a:p>
            <a:pPr lvl="3"/>
            <a:r>
              <a:rPr lang="ko-KR" altLang="en-US"/>
              <a:t>第4レベル</a:t>
            </a:r>
          </a:p>
          <a:p>
            <a:pPr lvl="4"/>
            <a:r>
              <a:rPr lang="ko-KR" altLang="en-US"/>
              <a:t>第5レベル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A27A1F4E-0809-4239-8034-C38E431DAF92}" type="datetime1">
              <a:rPr lang="ko-KR" altLang="en-US"/>
              <a:pPr lvl="0"/>
              <a:t>2019-12-17</a:t>
            </a:fld>
            <a:endParaRPr lang="ko-KR" altLang="en-US"/>
          </a:p>
        </p:txBody>
      </p:sp>
      <p:sp>
        <p:nvSpPr>
          <p:cNvPr id="6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D22CD3B-FDDF-4998-970C-76E6E0BEC65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のみ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5E0DA496-7307-4E8B-88DE-CB97B48BAB6F}" type="datetime1">
              <a:rPr lang="ko-KR" altLang="en-US"/>
              <a:pPr lvl="0"/>
              <a:t>2019-12-17</a:t>
            </a:fld>
            <a:endParaRPr lang="ko-KR" altLang="en-US"/>
          </a:p>
        </p:txBody>
      </p:sp>
      <p:sp>
        <p:nvSpPr>
          <p:cNvPr id="4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D22CD3B-FDDF-4998-970C-76E6E0BEC65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/表" type="tbl" preserve="1">
  <p:cSld name="タイトル/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表プレースホルダー 2"/>
          <p:cNvSpPr>
            <a:spLocks noGrp="1" noTextEdit="1"/>
          </p:cNvSpPr>
          <p:nvPr>
            <p:ph type="tbl" sz="quarter" idx="13"/>
          </p:nvPr>
        </p:nvSpPr>
        <p:spPr>
          <a:xfrm>
            <a:off x="456234" y="1643812"/>
            <a:ext cx="8233321" cy="4527264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ko-KR" altLang="en-US"/>
              <a:t>表を追加するには、アイコンをクリックしてください。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58721E90-850C-410B-8B89-8394F580CFDA}" type="datetime1">
              <a:rPr lang="ko-KR" altLang="en-US"/>
              <a:pPr lvl="0"/>
              <a:t>2019-12-17</a:t>
            </a:fld>
            <a:endParaRPr lang="ko-KR" altLang="en-US"/>
          </a:p>
        </p:txBody>
      </p:sp>
      <p:sp>
        <p:nvSpPr>
          <p:cNvPr id="5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D22CD3B-FDDF-4998-970C-76E6E0BEC65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/4つの内容" type="fourObj" preserve="1">
  <p:cSld name="タイトル/4つの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内容プレースホルダー 2"/>
          <p:cNvSpPr>
            <a:spLocks noGrp="1"/>
          </p:cNvSpPr>
          <p:nvPr>
            <p:ph sz="quarter" idx="1"/>
          </p:nvPr>
        </p:nvSpPr>
        <p:spPr>
          <a:xfrm>
            <a:off x="457406" y="1600930"/>
            <a:ext cx="4040426" cy="21970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マスターテキストスタイルの編集</a:t>
            </a:r>
          </a:p>
          <a:p>
            <a:pPr lvl="1"/>
            <a:r>
              <a:rPr lang="ko-KR" altLang="en-US"/>
              <a:t>第2レベル</a:t>
            </a:r>
          </a:p>
          <a:p>
            <a:pPr lvl="2"/>
            <a:r>
              <a:rPr lang="ko-KR" altLang="en-US"/>
              <a:t>第3レベル</a:t>
            </a:r>
          </a:p>
          <a:p>
            <a:pPr lvl="3"/>
            <a:r>
              <a:rPr lang="ko-KR" altLang="en-US"/>
              <a:t>第4レベル</a:t>
            </a:r>
          </a:p>
          <a:p>
            <a:pPr lvl="4"/>
            <a:r>
              <a:rPr lang="ko-KR" altLang="en-US"/>
              <a:t>第5レベル</a:t>
            </a:r>
          </a:p>
        </p:txBody>
      </p:sp>
      <p:sp>
        <p:nvSpPr>
          <p:cNvPr id="4" name="内容プレースホルダー 3"/>
          <p:cNvSpPr>
            <a:spLocks noGrp="1"/>
          </p:cNvSpPr>
          <p:nvPr>
            <p:ph sz="quarter" idx="2"/>
          </p:nvPr>
        </p:nvSpPr>
        <p:spPr>
          <a:xfrm>
            <a:off x="4650301" y="1600930"/>
            <a:ext cx="4040426" cy="21970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マスターテキストスタイルの編集</a:t>
            </a:r>
          </a:p>
          <a:p>
            <a:pPr lvl="1"/>
            <a:r>
              <a:rPr lang="ko-KR" altLang="en-US"/>
              <a:t>第2レベル</a:t>
            </a:r>
          </a:p>
          <a:p>
            <a:pPr lvl="2"/>
            <a:r>
              <a:rPr lang="ko-KR" altLang="en-US"/>
              <a:t>第3レベル</a:t>
            </a:r>
          </a:p>
          <a:p>
            <a:pPr lvl="3"/>
            <a:r>
              <a:rPr lang="ko-KR" altLang="en-US"/>
              <a:t>第4レベル</a:t>
            </a:r>
          </a:p>
          <a:p>
            <a:pPr lvl="4"/>
            <a:r>
              <a:rPr lang="ko-KR" altLang="en-US"/>
              <a:t>第5レベル</a:t>
            </a:r>
          </a:p>
        </p:txBody>
      </p:sp>
      <p:sp>
        <p:nvSpPr>
          <p:cNvPr id="5" name="内容プレースホルダー 4"/>
          <p:cNvSpPr>
            <a:spLocks noGrp="1"/>
          </p:cNvSpPr>
          <p:nvPr>
            <p:ph sz="quarter" idx="3"/>
          </p:nvPr>
        </p:nvSpPr>
        <p:spPr>
          <a:xfrm>
            <a:off x="456234" y="3986037"/>
            <a:ext cx="4040426" cy="21970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マスターテキストスタイルの編集</a:t>
            </a:r>
          </a:p>
          <a:p>
            <a:pPr lvl="1"/>
            <a:r>
              <a:rPr lang="ko-KR" altLang="en-US"/>
              <a:t>第2レベル</a:t>
            </a:r>
          </a:p>
          <a:p>
            <a:pPr lvl="2"/>
            <a:r>
              <a:rPr lang="ko-KR" altLang="en-US"/>
              <a:t>第3レベル</a:t>
            </a:r>
          </a:p>
          <a:p>
            <a:pPr lvl="3"/>
            <a:r>
              <a:rPr lang="ko-KR" altLang="en-US"/>
              <a:t>第4レベル</a:t>
            </a:r>
          </a:p>
          <a:p>
            <a:pPr lvl="4"/>
            <a:r>
              <a:rPr lang="ko-KR" altLang="en-US"/>
              <a:t>第5レベル</a:t>
            </a:r>
          </a:p>
        </p:txBody>
      </p:sp>
      <p:sp>
        <p:nvSpPr>
          <p:cNvPr id="6" name="内容プレースホルダー 5"/>
          <p:cNvSpPr>
            <a:spLocks noGrp="1"/>
          </p:cNvSpPr>
          <p:nvPr>
            <p:ph sz="quarter" idx="4"/>
          </p:nvPr>
        </p:nvSpPr>
        <p:spPr>
          <a:xfrm>
            <a:off x="4649129" y="3986037"/>
            <a:ext cx="4040426" cy="21970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マスターテキストスタイルの編集</a:t>
            </a:r>
          </a:p>
          <a:p>
            <a:pPr lvl="1"/>
            <a:r>
              <a:rPr lang="ko-KR" altLang="en-US"/>
              <a:t>第2レベル</a:t>
            </a:r>
          </a:p>
          <a:p>
            <a:pPr lvl="2"/>
            <a:r>
              <a:rPr lang="ko-KR" altLang="en-US"/>
              <a:t>第3レベル</a:t>
            </a:r>
          </a:p>
          <a:p>
            <a:pPr lvl="3"/>
            <a:r>
              <a:rPr lang="ko-KR" altLang="en-US"/>
              <a:t>第4レベル</a:t>
            </a:r>
          </a:p>
          <a:p>
            <a:pPr lvl="4"/>
            <a:r>
              <a:rPr lang="ko-KR" altLang="en-US"/>
              <a:t>第5レベル</a:t>
            </a:r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5ACE7E28-9336-4363-8674-B91477D8F243}" type="datetime1">
              <a:rPr lang="ko-KR" altLang="en-US"/>
              <a:pPr lvl="0"/>
              <a:t>2019-12-17</a:t>
            </a:fld>
            <a:endParaRPr lang="ko-KR" altLang="en-US"/>
          </a:p>
        </p:txBody>
      </p:sp>
      <p:sp>
        <p:nvSpPr>
          <p:cNvPr id="8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556157" y="6359227"/>
            <a:ext cx="2134576" cy="365273"/>
          </a:xfrm>
          <a:noFill/>
          <a:ln w="25400" cap="flat" cmpd="sng" algn="ctr">
            <a:noFill/>
            <a:prstDash val="solid"/>
            <a:round/>
          </a:ln>
        </p:spPr>
        <p:txBody>
          <a:bodyPr vert="horz" wrap="square" lIns="89994" tIns="46783" rIns="89994" bIns="46783" anchor="ctr">
            <a:noAutofit/>
          </a:bodyPr>
          <a:lstStyle/>
          <a:p>
            <a:pPr marL="0" lvl="0" indent="0" algn="r" defTabSz="90011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fld id="{3F01DB34-DAB2-451D-8160-1F7048C33B57}" type="slidenum">
              <a:rPr lang="ja-JP" altLang="en-US" sz="1200" b="0" i="0" spc="5">
                <a:solidFill>
                  <a:srgbClr val="898989">
                    <a:alpha val="100000"/>
                  </a:srgbClr>
                </a:solidFill>
                <a:latin typeface="Calibri"/>
                <a:ea typeface="ＭＳ Ｐゴシック"/>
                <a:cs typeface="+mn-cs"/>
                <a:sym typeface="Wingdings"/>
              </a:rPr>
              <a:pPr marL="0" lvl="0" indent="0" algn="r" defTabSz="900112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>
                    <a:alpha val="100000"/>
                  </a:srgbClr>
                </a:buClr>
                <a:buSzPct val="100000"/>
                <a:buNone/>
              </a:pPr>
              <a:t>‹#›</a:t>
            </a:fld>
            <a:r>
              <a:rPr lang="ja-JP" altLang="en-US" sz="1200" b="0" i="0" spc="5">
                <a:solidFill>
                  <a:srgbClr val="898989">
                    <a:alpha val="100000"/>
                  </a:srgbClr>
                </a:solidFill>
                <a:latin typeface="Calibri"/>
                <a:ea typeface="ＭＳ Ｐゴシック"/>
                <a:cs typeface="+mn-cs"/>
                <a:sym typeface="Wingdings"/>
              </a:rPr>
              <a:t> 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画像/説明" type="picTx" preserve="1">
  <p:cSld name="画像/説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3098" y="4802790"/>
            <a:ext cx="5488880" cy="566996"/>
          </a:xfrm>
        </p:spPr>
        <p:txBody>
          <a:bodyPr anchor="b"/>
          <a:lstStyle>
            <a:lvl1pPr algn="l">
              <a:defRPr sz="2000" b="1"/>
            </a:lvl1pPr>
          </a:lstStyle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画像プレースホルダー 2"/>
          <p:cNvSpPr>
            <a:spLocks noGrp="1" noTextEdit="1"/>
          </p:cNvSpPr>
          <p:nvPr>
            <p:ph type="pic" idx="1"/>
          </p:nvPr>
        </p:nvSpPr>
        <p:spPr>
          <a:xfrm>
            <a:off x="1793098" y="613054"/>
            <a:ext cx="5488880" cy="411667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ko-KR" altLang="en-US"/>
              <a:t>画像を追加するには、アイコンをクリックしてください。</a:t>
            </a:r>
          </a:p>
        </p:txBody>
      </p:sp>
      <p:sp>
        <p:nvSpPr>
          <p:cNvPr id="4" name="テキスト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3098" y="5369786"/>
            <a:ext cx="5488880" cy="80522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マスターテキストスタイルの編集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5ACE7E28-9336-4363-8674-B91477D8F243}" type="datetime1">
              <a:rPr lang="ko-KR" altLang="en-US"/>
              <a:pPr lvl="0"/>
              <a:t>2019-12-17</a:t>
            </a:fld>
            <a:endParaRPr lang="ko-KR" altLang="en-US"/>
          </a:p>
        </p:txBody>
      </p:sp>
      <p:sp>
        <p:nvSpPr>
          <p:cNvPr id="6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D22CD3B-FDDF-4998-970C-76E6E0BEC65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JUST Slide">
    <p:bg>
      <p:bgPr>
        <a:blipFill rotWithShape="1">
          <a:blip r:embed="rId14">
            <a:alphaModFix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プレースホルダー 1"/>
          <p:cNvSpPr>
            <a:spLocks noGrp="1"/>
          </p:cNvSpPr>
          <p:nvPr>
            <p:ph type="title"/>
          </p:nvPr>
        </p:nvSpPr>
        <p:spPr>
          <a:xfrm>
            <a:off x="457406" y="274763"/>
            <a:ext cx="8233321" cy="1143521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テキストプレースホルダー 2"/>
          <p:cNvSpPr>
            <a:spLocks noGrp="1"/>
          </p:cNvSpPr>
          <p:nvPr>
            <p:ph type="body" idx="1"/>
          </p:nvPr>
        </p:nvSpPr>
        <p:spPr>
          <a:xfrm>
            <a:off x="457406" y="1600930"/>
            <a:ext cx="8233321" cy="4528028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/>
            <a:r>
              <a:rPr lang="ko-KR" altLang="en-US"/>
              <a:t>マスターテキストスタイルの編集</a:t>
            </a:r>
          </a:p>
          <a:p>
            <a:pPr lvl="1"/>
            <a:r>
              <a:rPr lang="ko-KR" altLang="en-US"/>
              <a:t>第2レベル</a:t>
            </a:r>
          </a:p>
          <a:p>
            <a:pPr lvl="2"/>
            <a:r>
              <a:rPr lang="ko-KR" altLang="en-US"/>
              <a:t>第3レベル</a:t>
            </a:r>
          </a:p>
          <a:p>
            <a:pPr lvl="3"/>
            <a:r>
              <a:rPr lang="ko-KR" altLang="en-US"/>
              <a:t>第4レベル</a:t>
            </a:r>
          </a:p>
          <a:p>
            <a:pPr lvl="4"/>
            <a:r>
              <a:rPr lang="ko-KR" altLang="en-US"/>
              <a:t>第5レベル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406" y="6359250"/>
            <a:ext cx="2134564" cy="365291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/>
            <a:fld id="{D422D86A-5F52-4165-8473-F1B836277586}" type="datetime1">
              <a:rPr lang="ko-KR" altLang="en-US"/>
              <a:pPr lvl="0"/>
              <a:t>2019-12-17</a:t>
            </a:fld>
            <a:endParaRPr lang="ko-KR" altLang="en-US"/>
          </a:p>
        </p:txBody>
      </p:sp>
      <p:sp>
        <p:nvSpPr>
          <p:cNvPr id="5" name="フッタ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5612" y="6359250"/>
            <a:ext cx="2896909" cy="365291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6157" y="6359227"/>
            <a:ext cx="2134576" cy="365273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</a:ln>
        </p:spPr>
        <p:txBody>
          <a:bodyPr vert="horz" wrap="square" lIns="89994" tIns="46783" rIns="89994" bIns="46783" anchor="ctr">
            <a:no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defTabSz="90011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fld id="{3F01DB34-DAB2-451D-8160-1F7048C33B57}" type="slidenum">
              <a:rPr lang="ja-JP" altLang="en-US" sz="1200" b="0" i="0" spc="5">
                <a:solidFill>
                  <a:srgbClr val="898989">
                    <a:alpha val="100000"/>
                  </a:srgbClr>
                </a:solidFill>
                <a:latin typeface="Calibri"/>
                <a:ea typeface="ＭＳ Ｐゴシック"/>
                <a:cs typeface="+mn-cs"/>
                <a:sym typeface="Wingdings"/>
              </a:rPr>
              <a:pPr marL="0" lvl="0" indent="0" algn="r" defTabSz="900112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>
                    <a:alpha val="100000"/>
                  </a:srgbClr>
                </a:buClr>
                <a:buSzPct val="100000"/>
                <a:buNone/>
              </a:pPr>
              <a:t>‹#›</a:t>
            </a:fld>
            <a:r>
              <a:rPr lang="ja-JP" altLang="en-US" sz="1200" b="0" i="0" spc="5">
                <a:solidFill>
                  <a:srgbClr val="898989">
                    <a:alpha val="100000"/>
                  </a:srgbClr>
                </a:solidFill>
                <a:latin typeface="Calibri"/>
                <a:ea typeface="ＭＳ Ｐゴシック"/>
                <a:cs typeface="+mn-cs"/>
                <a:sym typeface="Wingdings"/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  <p:sldLayoutId id="2147483894" r:id="rId1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0" hangingPunct="1">
        <a:defRPr>
          <a:solidFill>
            <a:schemeClr val="tx2"/>
          </a:solidFill>
        </a:defRPr>
      </a:lvl2pPr>
      <a:lvl3pPr eaLnBrk="1" latinLnBrk="0" hangingPunct="1">
        <a:defRPr>
          <a:solidFill>
            <a:schemeClr val="tx2"/>
          </a:solidFill>
        </a:defRPr>
      </a:lvl3pPr>
      <a:lvl4pPr eaLnBrk="1" latinLnBrk="0" hangingPunct="1">
        <a:defRPr>
          <a:solidFill>
            <a:schemeClr val="tx2"/>
          </a:solidFill>
        </a:defRPr>
      </a:lvl4pPr>
      <a:lvl5pPr eaLnBrk="1" latinLnBrk="0" hangingPunct="1">
        <a:defRPr>
          <a:solidFill>
            <a:schemeClr val="tx2"/>
          </a:solidFill>
        </a:defRPr>
      </a:lvl5pPr>
      <a:lvl6pPr eaLnBrk="1" latinLnBrk="0" hangingPunct="1">
        <a:defRPr>
          <a:solidFill>
            <a:schemeClr val="tx2"/>
          </a:solidFill>
        </a:defRPr>
      </a:lvl6pPr>
      <a:lvl7pPr eaLnBrk="1" latinLnBrk="0" hangingPunct="1">
        <a:defRPr>
          <a:solidFill>
            <a:schemeClr val="tx2"/>
          </a:solidFill>
        </a:defRPr>
      </a:lvl7pPr>
      <a:lvl8pPr eaLnBrk="1" latinLnBrk="0" hangingPunct="1">
        <a:defRPr>
          <a:solidFill>
            <a:schemeClr val="tx2"/>
          </a:solidFill>
        </a:defRPr>
      </a:lvl8pPr>
      <a:lvl9pPr eaLnBrk="1" latinLnBrk="0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opendata-portal.metro.tokyo.jp/www/contents/1491984329047/index.html" TargetMode="External"/><Relationship Id="rId2" Type="http://schemas.openxmlformats.org/officeDocument/2006/relationships/hyperlink" Target="http://www.coaido119.com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2.g-motty.com/catalog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arcg.is/14qXXK?fbclid=IwAR3hq21fDfQn2w7DuuItDImirGJp2-Q3OAbgUwd3pCaoZfeYubt8OqgWQYA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&#20250;&#27941;&#33509;&#26494;QandA.pdf" TargetMode="Externa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絵 1" descr="07080020"/>
          <p:cNvPicPr/>
          <p:nvPr/>
        </p:nvPicPr>
        <p:blipFill rotWithShape="1">
          <a:blip r:embed="rId3">
            <a:lum/>
          </a:blip>
          <a:srcRect/>
          <a:stretch>
            <a:fillRect/>
          </a:stretch>
        </p:blipFill>
        <p:spPr>
          <a:xfrm>
            <a:off x="0" y="3430564"/>
            <a:ext cx="4574067" cy="3430564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</a:ln>
        </p:spPr>
      </p:pic>
      <p:pic>
        <p:nvPicPr>
          <p:cNvPr id="3" name="絵 2" descr="07150017"/>
          <p:cNvPicPr/>
          <p:nvPr/>
        </p:nvPicPr>
        <p:blipFill rotWithShape="1">
          <a:blip r:embed="rId4">
            <a:lum/>
          </a:blip>
          <a:srcRect/>
          <a:stretch>
            <a:fillRect/>
          </a:stretch>
        </p:blipFill>
        <p:spPr>
          <a:xfrm>
            <a:off x="4574067" y="3427381"/>
            <a:ext cx="4574067" cy="3433747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</a:ln>
        </p:spPr>
      </p:pic>
      <p:pic>
        <p:nvPicPr>
          <p:cNvPr id="4" name="絵 3" descr="07150039"/>
          <p:cNvPicPr/>
          <p:nvPr/>
        </p:nvPicPr>
        <p:blipFill rotWithShape="1">
          <a:blip r:embed="rId5">
            <a:lum/>
          </a:blip>
          <a:srcRect/>
          <a:stretch>
            <a:fillRect/>
          </a:stretch>
        </p:blipFill>
        <p:spPr>
          <a:xfrm>
            <a:off x="0" y="0"/>
            <a:ext cx="4574067" cy="3432128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</a:ln>
        </p:spPr>
      </p:pic>
      <p:sp>
        <p:nvSpPr>
          <p:cNvPr id="5" name="内容プレースホルダー 2"/>
          <p:cNvSpPr>
            <a:spLocks noGrp="1"/>
          </p:cNvSpPr>
          <p:nvPr>
            <p:ph sz="quarter" idx="1"/>
          </p:nvPr>
        </p:nvSpPr>
        <p:spPr>
          <a:xfrm>
            <a:off x="5150620" y="5303289"/>
            <a:ext cx="3997514" cy="1440153"/>
          </a:xfrm>
          <a:noFill/>
          <a:ln w="25400" cap="flat" cmpd="sng" algn="ctr">
            <a:noFill/>
            <a:prstDash val="solid"/>
            <a:round/>
          </a:ln>
        </p:spPr>
        <p:txBody>
          <a:bodyPr vert="horz" wrap="square" lIns="89994" tIns="46783" rIns="89994" bIns="46783" anchor="t">
            <a:noAutofit/>
          </a:bodyPr>
          <a:lstStyle/>
          <a:p>
            <a:pPr marL="360000" lvl="0" indent="-360000" defTabSz="900112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2000" b="1" i="0" spc="5" dirty="0">
                <a:solidFill>
                  <a:srgbClr val="FFFFFF">
                    <a:alpha val="100000"/>
                  </a:srgbClr>
                </a:solidFill>
                <a:latin typeface="Times New Roman"/>
                <a:ea typeface="ＭＳ Ｐゴシック"/>
                <a:sym typeface="Wingdings"/>
              </a:rPr>
              <a:t>総務省　地域情報化アドバイザー</a:t>
            </a:r>
            <a:endParaRPr lang="en-US" altLang="ja-JP" sz="2000" b="1" i="0" spc="5" dirty="0">
              <a:solidFill>
                <a:srgbClr val="FFFFFF">
                  <a:alpha val="100000"/>
                </a:srgbClr>
              </a:solidFill>
              <a:latin typeface="Times New Roman"/>
              <a:ea typeface="ＭＳ Ｐゴシック"/>
              <a:sym typeface="Wingdings"/>
            </a:endParaRPr>
          </a:p>
          <a:p>
            <a:pPr marL="360000" lvl="0" indent="-360000" defTabSz="900112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2000" b="1" spc="5" dirty="0">
                <a:solidFill>
                  <a:srgbClr val="FFFFFF">
                    <a:alpha val="100000"/>
                  </a:srgbClr>
                </a:solidFill>
                <a:latin typeface="Times New Roman"/>
                <a:ea typeface="ＭＳ Ｐゴシック"/>
                <a:sym typeface="Wingdings"/>
              </a:rPr>
              <a:t>内閣官房　オープンデータ伝道師</a:t>
            </a:r>
            <a:endParaRPr lang="en-US" altLang="ja-JP" sz="2000" b="1" spc="5" dirty="0">
              <a:solidFill>
                <a:srgbClr val="FFFFFF">
                  <a:alpha val="100000"/>
                </a:srgbClr>
              </a:solidFill>
              <a:latin typeface="Times New Roman"/>
              <a:ea typeface="ＭＳ Ｐゴシック"/>
              <a:sym typeface="Wingdings"/>
            </a:endParaRPr>
          </a:p>
          <a:p>
            <a:pPr marL="360000" lvl="0" indent="-360000" defTabSz="900112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2000" b="1" i="0" spc="5" dirty="0">
                <a:solidFill>
                  <a:srgbClr val="FFFFFF">
                    <a:alpha val="100000"/>
                  </a:srgbClr>
                </a:solidFill>
                <a:latin typeface="Times New Roman"/>
                <a:ea typeface="ＭＳ Ｐゴシック"/>
                <a:sym typeface="Wingdings"/>
              </a:rPr>
              <a:t>室蘭市経済部　観光課長</a:t>
            </a:r>
          </a:p>
          <a:p>
            <a:pPr marL="360000" lvl="0" indent="-360000" algn="ctr" defTabSz="900112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2000" b="1" i="0" spc="5" dirty="0">
                <a:solidFill>
                  <a:srgbClr val="FFFFFF">
                    <a:alpha val="100000"/>
                  </a:srgbClr>
                </a:solidFill>
                <a:latin typeface="Times New Roman"/>
                <a:ea typeface="ＭＳ Ｐゴシック"/>
                <a:sym typeface="Wingdings"/>
              </a:rPr>
              <a:t>丸田　之人</a:t>
            </a:r>
          </a:p>
        </p:txBody>
      </p:sp>
      <p:pic>
        <p:nvPicPr>
          <p:cNvPr id="6" name="絵 5" descr="07140006"/>
          <p:cNvPicPr/>
          <p:nvPr/>
        </p:nvPicPr>
        <p:blipFill rotWithShape="1">
          <a:blip r:embed="rId6">
            <a:lum/>
          </a:blip>
          <a:srcRect/>
          <a:stretch>
            <a:fillRect/>
          </a:stretch>
        </p:blipFill>
        <p:spPr>
          <a:xfrm>
            <a:off x="4574381" y="23"/>
            <a:ext cx="4574067" cy="3430564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</a:ln>
        </p:spPr>
      </p:pic>
      <p:pic>
        <p:nvPicPr>
          <p:cNvPr id="7" name="絵 6" descr="colorkujirans"/>
          <p:cNvPicPr/>
          <p:nvPr/>
        </p:nvPicPr>
        <p:blipFill rotWithShape="1">
          <a:blip r:embed="rId7">
            <a:lum/>
          </a:blip>
          <a:srcRect/>
          <a:stretch>
            <a:fillRect/>
          </a:stretch>
        </p:blipFill>
        <p:spPr>
          <a:xfrm>
            <a:off x="7831543" y="0"/>
            <a:ext cx="1316591" cy="1484990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</a:ln>
        </p:spPr>
      </p:pic>
      <p:sp>
        <p:nvSpPr>
          <p:cNvPr id="8" name="四角形 7"/>
          <p:cNvSpPr/>
          <p:nvPr/>
        </p:nvSpPr>
        <p:spPr>
          <a:xfrm>
            <a:off x="396815" y="3254261"/>
            <a:ext cx="8355131" cy="855394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</a:ln>
        </p:spPr>
        <p:txBody>
          <a:bodyPr vert="horz" wrap="square" lIns="92060" tIns="46002" rIns="92060" bIns="46002" anchor="b">
            <a:noAutofit/>
          </a:bodyPr>
          <a:lstStyle/>
          <a:p>
            <a:pPr marL="0" lvl="0" indent="0" algn="ctr" defTabSz="90011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4400" b="1" i="0" spc="5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ＭＳ Ｐゴシック"/>
                <a:sym typeface="Wingdings"/>
              </a:rPr>
              <a:t>はじめよう！</a:t>
            </a:r>
            <a:endParaRPr lang="en-US" altLang="ja-JP" sz="4400" b="1" i="0" spc="5" dirty="0">
              <a:solidFill>
                <a:schemeClr val="bg1"/>
              </a:solidFill>
              <a:effectLst>
                <a:outerShdw blurRad="38100" dist="38100" dir="2700000" algn="tl" rotWithShape="0">
                  <a:srgbClr val="000000">
                    <a:alpha val="40000"/>
                  </a:srgbClr>
                </a:outerShdw>
              </a:effectLst>
              <a:latin typeface="Arial"/>
              <a:ea typeface="ＭＳ Ｐゴシック"/>
              <a:sym typeface="Wingdings"/>
            </a:endParaRPr>
          </a:p>
          <a:p>
            <a:pPr marL="0" lvl="0" indent="0" algn="ctr" defTabSz="90011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4400" b="1" i="0" spc="5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ＭＳ Ｐゴシック"/>
                <a:sym typeface="Wingdings"/>
              </a:rPr>
              <a:t>オープンデータ</a:t>
            </a:r>
          </a:p>
        </p:txBody>
      </p:sp>
      <p:pic>
        <p:nvPicPr>
          <p:cNvPr id="9" name="絵 8" descr="BY"/>
          <p:cNvPicPr/>
          <p:nvPr/>
        </p:nvPicPr>
        <p:blipFill rotWithShape="1">
          <a:blip r:embed="rId8">
            <a:lum/>
          </a:blip>
          <a:srcRect/>
          <a:stretch>
            <a:fillRect/>
          </a:stretch>
        </p:blipFill>
        <p:spPr>
          <a:xfrm>
            <a:off x="0" y="6332259"/>
            <a:ext cx="1470696" cy="517758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</a:ln>
        </p:spPr>
      </p:pic>
    </p:spTree>
  </p:cSld>
  <p:clrMapOvr>
    <a:masterClrMapping/>
  </p:clrMapOvr>
  <p:transition spd="slow"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07A83ABF-A082-428B-B0C2-D697B376FF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735" y="2134101"/>
            <a:ext cx="7852234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6600" b="1" dirty="0">
                <a:latin typeface="Arial" panose="020B0604020202020204" pitchFamily="34" charset="0"/>
              </a:rPr>
              <a:t>オープンデータで</a:t>
            </a:r>
            <a:r>
              <a:rPr lang="en-US" altLang="ja-JP" sz="6600" b="1" dirty="0">
                <a:latin typeface="Arial" panose="020B0604020202020204" pitchFamily="34" charset="0"/>
              </a:rPr>
              <a:t/>
            </a:r>
            <a:br>
              <a:rPr lang="en-US" altLang="ja-JP" sz="6600" b="1" dirty="0">
                <a:latin typeface="Arial" panose="020B0604020202020204" pitchFamily="34" charset="0"/>
              </a:rPr>
            </a:br>
            <a:r>
              <a:rPr lang="ja-JP" altLang="en-US" sz="6600" b="1" dirty="0">
                <a:latin typeface="Arial" panose="020B0604020202020204" pitchFamily="34" charset="0"/>
              </a:rPr>
              <a:t>何ができる？</a:t>
            </a:r>
          </a:p>
        </p:txBody>
      </p:sp>
      <p:pic>
        <p:nvPicPr>
          <p:cNvPr id="3" name="Picture 11" descr="BY">
            <a:extLst>
              <a:ext uri="{FF2B5EF4-FFF2-40B4-BE49-F238E27FC236}">
                <a16:creationId xmlns:a16="http://schemas.microsoft.com/office/drawing/2014/main" id="{AE12D830-97DF-488F-8571-A0259572D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08099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>
            <a:extLst>
              <a:ext uri="{FF2B5EF4-FFF2-40B4-BE49-F238E27FC236}">
                <a16:creationId xmlns:a16="http://schemas.microsoft.com/office/drawing/2014/main" id="{E2916E6A-DA41-4C28-89E4-5377FA0CB0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4" y="189000"/>
            <a:ext cx="3818117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 sz="2801" b="1">
                <a:solidFill>
                  <a:schemeClr val="accent2"/>
                </a:solidFill>
                <a:latin typeface="Arial" panose="020B0604020202020204" pitchFamily="34" charset="0"/>
              </a:rPr>
              <a:t>Code for X</a:t>
            </a:r>
            <a:endParaRPr lang="ja-JP" altLang="en-US" sz="2801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7171" name="Text Box 6">
            <a:extLst>
              <a:ext uri="{FF2B5EF4-FFF2-40B4-BE49-F238E27FC236}">
                <a16:creationId xmlns:a16="http://schemas.microsoft.com/office/drawing/2014/main" id="{8CC98936-B4CC-44D2-938C-85B3CCEED9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0499" y="1518352"/>
            <a:ext cx="5147470" cy="52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>
                <a:latin typeface="Arial" panose="020B0604020202020204" pitchFamily="34" charset="0"/>
              </a:rPr>
              <a:t>・全国各地に</a:t>
            </a:r>
            <a:r>
              <a:rPr lang="en-US" altLang="ja-JP" sz="2801" b="1">
                <a:latin typeface="Arial" panose="020B0604020202020204" pitchFamily="34" charset="0"/>
              </a:rPr>
              <a:t>Code for X</a:t>
            </a:r>
            <a:r>
              <a:rPr lang="ja-JP" altLang="en-US" sz="2801" b="1">
                <a:latin typeface="Arial" panose="020B0604020202020204" pitchFamily="34" charset="0"/>
              </a:rPr>
              <a:t>が誕生</a:t>
            </a:r>
          </a:p>
        </p:txBody>
      </p:sp>
      <p:sp>
        <p:nvSpPr>
          <p:cNvPr id="7172" name="Text Box 6">
            <a:extLst>
              <a:ext uri="{FF2B5EF4-FFF2-40B4-BE49-F238E27FC236}">
                <a16:creationId xmlns:a16="http://schemas.microsoft.com/office/drawing/2014/main" id="{2A32117B-2181-4357-9285-586ABFCE72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0499" y="3267000"/>
            <a:ext cx="5147470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>
                <a:latin typeface="Arial" panose="020B0604020202020204" pitchFamily="34" charset="0"/>
              </a:rPr>
              <a:t>・シビックテック</a:t>
            </a:r>
          </a:p>
        </p:txBody>
      </p:sp>
      <p:sp>
        <p:nvSpPr>
          <p:cNvPr id="7173" name="Text Box 6">
            <a:extLst>
              <a:ext uri="{FF2B5EF4-FFF2-40B4-BE49-F238E27FC236}">
                <a16:creationId xmlns:a16="http://schemas.microsoft.com/office/drawing/2014/main" id="{D91F9588-F68B-466F-9E71-4C4648288A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9853" y="2455411"/>
            <a:ext cx="7741057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>
                <a:latin typeface="Arial" panose="020B0604020202020204" pitchFamily="34" charset="0"/>
              </a:rPr>
              <a:t>・住民自らが、地域の課題を</a:t>
            </a:r>
            <a:r>
              <a:rPr lang="en-US" altLang="ja-JP" sz="2801" b="1">
                <a:latin typeface="Arial" panose="020B0604020202020204" pitchFamily="34" charset="0"/>
              </a:rPr>
              <a:t>IT</a:t>
            </a:r>
            <a:r>
              <a:rPr lang="ja-JP" altLang="en-US" sz="2801" b="1">
                <a:latin typeface="Arial" panose="020B0604020202020204" pitchFamily="34" charset="0"/>
              </a:rPr>
              <a:t>を使って解決する</a:t>
            </a:r>
          </a:p>
        </p:txBody>
      </p:sp>
      <p:pic>
        <p:nvPicPr>
          <p:cNvPr id="7174" name="Picture 11" descr="BY">
            <a:extLst>
              <a:ext uri="{FF2B5EF4-FFF2-40B4-BE49-F238E27FC236}">
                <a16:creationId xmlns:a16="http://schemas.microsoft.com/office/drawing/2014/main" id="{71A90CC3-DF9F-4E65-89B6-588199BB9B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404423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4274098"/>
      </p:ext>
    </p:extLst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>
            <a:extLst>
              <a:ext uri="{FF2B5EF4-FFF2-40B4-BE49-F238E27FC236}">
                <a16:creationId xmlns:a16="http://schemas.microsoft.com/office/drawing/2014/main" id="{158ABBD0-D582-41C6-8700-F464E5C125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4" y="189000"/>
            <a:ext cx="3818117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 sz="2801" b="1">
                <a:solidFill>
                  <a:schemeClr val="accent2"/>
                </a:solidFill>
                <a:latin typeface="Arial" panose="020B0604020202020204" pitchFamily="34" charset="0"/>
              </a:rPr>
              <a:t>Code for Sapporo</a:t>
            </a:r>
            <a:endParaRPr lang="ja-JP" altLang="en-US" sz="2801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8195" name="Text Box 6">
            <a:extLst>
              <a:ext uri="{FF2B5EF4-FFF2-40B4-BE49-F238E27FC236}">
                <a16:creationId xmlns:a16="http://schemas.microsoft.com/office/drawing/2014/main" id="{8BA6B02A-3AD1-4FDD-AC8B-4EDD71E56E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264" y="1053000"/>
            <a:ext cx="7852234" cy="224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ja-JP" altLang="en-US" sz="2801" b="1">
                <a:latin typeface="Arial" panose="020B0604020202020204" pitchFamily="34" charset="0"/>
              </a:rPr>
              <a:t>・お父さんやお母さんの負担を少しでも軽くしたい、と「さっぽろ保育園マップ」を開発</a:t>
            </a:r>
            <a:endParaRPr lang="en-US" altLang="ja-JP" sz="2801" b="1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>
                <a:latin typeface="Arial" panose="020B0604020202020204" pitchFamily="34" charset="0"/>
              </a:rPr>
              <a:t>・多くのコンテストで受賞</a:t>
            </a:r>
            <a:endParaRPr lang="en-US" altLang="ja-JP" sz="2801" b="1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>
                <a:latin typeface="Arial" panose="020B0604020202020204" pitchFamily="34" charset="0"/>
              </a:rPr>
              <a:t>・全国に広がり、各地域版が多数</a:t>
            </a:r>
            <a:endParaRPr lang="en-US" altLang="ja-JP" sz="2801" b="1">
              <a:latin typeface="Arial" panose="020B0604020202020204" pitchFamily="34" charset="0"/>
            </a:endParaRPr>
          </a:p>
        </p:txBody>
      </p:sp>
      <p:pic>
        <p:nvPicPr>
          <p:cNvPr id="8196" name="Picture 2">
            <a:extLst>
              <a:ext uri="{FF2B5EF4-FFF2-40B4-BE49-F238E27FC236}">
                <a16:creationId xmlns:a16="http://schemas.microsoft.com/office/drawing/2014/main" id="{E55694B6-7ABE-495E-94F8-7CB7D19399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794" y="3327352"/>
            <a:ext cx="6327528" cy="351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11" descr="BY">
            <a:extLst>
              <a:ext uri="{FF2B5EF4-FFF2-40B4-BE49-F238E27FC236}">
                <a16:creationId xmlns:a16="http://schemas.microsoft.com/office/drawing/2014/main" id="{9932C630-C652-4B3F-8AE9-084FB9F2C9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0" y="6343410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76094"/>
      </p:ext>
    </p:extLst>
  </p:cSld>
  <p:clrMapOvr>
    <a:masterClrMapping/>
  </p:clrMapOvr>
  <p:transition spd="slow"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>
            <a:extLst>
              <a:ext uri="{FF2B5EF4-FFF2-40B4-BE49-F238E27FC236}">
                <a16:creationId xmlns:a16="http://schemas.microsoft.com/office/drawing/2014/main" id="{9BF3582A-9559-46BC-93DE-4680528C03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4" y="189000"/>
            <a:ext cx="4898117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オープンデータの活用例</a:t>
            </a:r>
          </a:p>
        </p:txBody>
      </p:sp>
      <p:pic>
        <p:nvPicPr>
          <p:cNvPr id="8195" name="Picture 2" descr="http://5374.jp/images/5374_image_630-crop-u1336.png">
            <a:extLst>
              <a:ext uri="{FF2B5EF4-FFF2-40B4-BE49-F238E27FC236}">
                <a16:creationId xmlns:a16="http://schemas.microsoft.com/office/drawing/2014/main" id="{7EFF199B-5451-4A61-B2CD-09E25018A7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1323" y="908470"/>
            <a:ext cx="6344999" cy="37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テキスト ボックス 2">
            <a:extLst>
              <a:ext uri="{FF2B5EF4-FFF2-40B4-BE49-F238E27FC236}">
                <a16:creationId xmlns:a16="http://schemas.microsoft.com/office/drawing/2014/main" id="{308EB77B-497A-4EA7-BF1C-2708F6A599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5676" y="898941"/>
            <a:ext cx="2355353" cy="370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>
                <a:latin typeface="Arial" panose="020B0604020202020204" pitchFamily="34" charset="0"/>
              </a:rPr>
              <a:t>●５３７４（ゴミナシ）</a:t>
            </a:r>
          </a:p>
        </p:txBody>
      </p:sp>
      <p:sp>
        <p:nvSpPr>
          <p:cNvPr id="8197" name="テキスト ボックス 2">
            <a:extLst>
              <a:ext uri="{FF2B5EF4-FFF2-40B4-BE49-F238E27FC236}">
                <a16:creationId xmlns:a16="http://schemas.microsoft.com/office/drawing/2014/main" id="{492C2C62-6491-4B39-B022-0D1DF93298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3323" y="1897941"/>
            <a:ext cx="5619175" cy="646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>
                <a:latin typeface="Arial" panose="020B0604020202020204" pitchFamily="34" charset="0"/>
              </a:rPr>
              <a:t>●むろらん保育園マップ　</a:t>
            </a:r>
            <a:r>
              <a:rPr lang="en-US" altLang="ja-JP" sz="1801">
                <a:latin typeface="Arial" panose="020B0604020202020204" pitchFamily="34" charset="0"/>
              </a:rPr>
              <a:t> https://muroran.github.io/papamama/index.html</a:t>
            </a:r>
            <a:endParaRPr lang="ja-JP" altLang="en-US" sz="1801">
              <a:latin typeface="Arial" panose="020B0604020202020204" pitchFamily="34" charset="0"/>
            </a:endParaRPr>
          </a:p>
        </p:txBody>
      </p:sp>
      <p:sp>
        <p:nvSpPr>
          <p:cNvPr id="8198" name="テキスト ボックス 2">
            <a:extLst>
              <a:ext uri="{FF2B5EF4-FFF2-40B4-BE49-F238E27FC236}">
                <a16:creationId xmlns:a16="http://schemas.microsoft.com/office/drawing/2014/main" id="{8EE1122B-F000-4F8C-AD38-AACC61563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8382" y="1235646"/>
            <a:ext cx="4826647" cy="370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ja-JP" sz="1801">
                <a:latin typeface="Arial" panose="020B0604020202020204" pitchFamily="34" charset="0"/>
              </a:rPr>
              <a:t>http://muroran.5374.jp</a:t>
            </a:r>
            <a:r>
              <a:rPr lang="ja-JP" altLang="en-US" sz="1801">
                <a:latin typeface="Arial" panose="020B0604020202020204" pitchFamily="34" charset="0"/>
              </a:rPr>
              <a:t>　（室蘭版</a:t>
            </a:r>
            <a:r>
              <a:rPr lang="en-US" altLang="ja-JP" sz="1801">
                <a:latin typeface="Arial" panose="020B0604020202020204" pitchFamily="34" charset="0"/>
              </a:rPr>
              <a:t>5374</a:t>
            </a:r>
            <a:r>
              <a:rPr lang="ja-JP" altLang="en-US" sz="1801">
                <a:latin typeface="Arial" panose="020B0604020202020204" pitchFamily="34" charset="0"/>
              </a:rPr>
              <a:t>）</a:t>
            </a:r>
          </a:p>
        </p:txBody>
      </p:sp>
      <p:pic>
        <p:nvPicPr>
          <p:cNvPr id="8199" name="Picture 11" descr="BY">
            <a:extLst>
              <a:ext uri="{FF2B5EF4-FFF2-40B4-BE49-F238E27FC236}">
                <a16:creationId xmlns:a16="http://schemas.microsoft.com/office/drawing/2014/main" id="{EDC0DD30-E763-4131-AFB2-7905395200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43410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図 1">
            <a:extLst>
              <a:ext uri="{FF2B5EF4-FFF2-40B4-BE49-F238E27FC236}">
                <a16:creationId xmlns:a16="http://schemas.microsoft.com/office/drawing/2014/main" id="{4A4E5E33-4C0F-4448-B260-AFB4D0466E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912" y="2566588"/>
            <a:ext cx="7567939" cy="3529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>
            <a:extLst>
              <a:ext uri="{FF2B5EF4-FFF2-40B4-BE49-F238E27FC236}">
                <a16:creationId xmlns:a16="http://schemas.microsoft.com/office/drawing/2014/main" id="{9BF3582A-9559-46BC-93DE-4680528C03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4" y="189000"/>
            <a:ext cx="4898117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オープンデータの活用例</a:t>
            </a:r>
          </a:p>
        </p:txBody>
      </p:sp>
      <p:pic>
        <p:nvPicPr>
          <p:cNvPr id="8199" name="Picture 11" descr="BY">
            <a:extLst>
              <a:ext uri="{FF2B5EF4-FFF2-40B4-BE49-F238E27FC236}">
                <a16:creationId xmlns:a16="http://schemas.microsoft.com/office/drawing/2014/main" id="{EDC0DD30-E763-4131-AFB2-7905395200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43410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7B0597AC-D4C3-4420-B8E3-5F0FCBED38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30" y="946755"/>
            <a:ext cx="5848064" cy="5797074"/>
          </a:xfrm>
          <a:prstGeom prst="rect">
            <a:avLst/>
          </a:prstGeom>
        </p:spPr>
      </p:pic>
      <p:sp>
        <p:nvSpPr>
          <p:cNvPr id="3" name="吹き出し: 角を丸めた四角形 2">
            <a:extLst>
              <a:ext uri="{FF2B5EF4-FFF2-40B4-BE49-F238E27FC236}">
                <a16:creationId xmlns:a16="http://schemas.microsoft.com/office/drawing/2014/main" id="{FB0DE952-86DE-434A-964D-4A68A5A51E7E}"/>
              </a:ext>
            </a:extLst>
          </p:cNvPr>
          <p:cNvSpPr/>
          <p:nvPr/>
        </p:nvSpPr>
        <p:spPr>
          <a:xfrm>
            <a:off x="6303030" y="2134101"/>
            <a:ext cx="2592972" cy="1296486"/>
          </a:xfrm>
          <a:prstGeom prst="wedgeRoundRectCallout">
            <a:avLst>
              <a:gd name="adj1" fmla="val -186319"/>
              <a:gd name="adj2" fmla="val 8050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</a:rPr>
              <a:t>文字で住所を書いてあっても分かりにくい！</a:t>
            </a:r>
          </a:p>
        </p:txBody>
      </p:sp>
    </p:spTree>
    <p:extLst>
      <p:ext uri="{BB962C8B-B14F-4D97-AF65-F5344CB8AC3E}">
        <p14:creationId xmlns:p14="http://schemas.microsoft.com/office/powerpoint/2010/main" val="24308040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6">
            <a:extLst>
              <a:ext uri="{FF2B5EF4-FFF2-40B4-BE49-F238E27FC236}">
                <a16:creationId xmlns:a16="http://schemas.microsoft.com/office/drawing/2014/main" id="{65C0CF35-6C5C-492E-AEB4-C10DCD219F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4" y="189000"/>
            <a:ext cx="4898117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オープンデータの活用例</a:t>
            </a:r>
          </a:p>
        </p:txBody>
      </p:sp>
      <p:sp>
        <p:nvSpPr>
          <p:cNvPr id="27651" name="テキスト ボックス 2">
            <a:extLst>
              <a:ext uri="{FF2B5EF4-FFF2-40B4-BE49-F238E27FC236}">
                <a16:creationId xmlns:a16="http://schemas.microsoft.com/office/drawing/2014/main" id="{CC5CEC89-EE7C-4A81-A9C0-97182E4752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707" y="909642"/>
            <a:ext cx="6077651" cy="6465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●マイ広報紙（（一社）オープン・コーポレイツ・ジャパン）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</a:t>
            </a:r>
            <a:r>
              <a:rPr lang="en-US" altLang="ja-JP" sz="1801" dirty="0">
                <a:latin typeface="Arial" panose="020B0604020202020204" pitchFamily="34" charset="0"/>
              </a:rPr>
              <a:t>https://muroran.mykoho.jp/</a:t>
            </a:r>
            <a:endParaRPr lang="ja-JP" altLang="en-US" sz="1801" dirty="0">
              <a:latin typeface="Arial" panose="020B0604020202020204" pitchFamily="34" charset="0"/>
            </a:endParaRPr>
          </a:p>
        </p:txBody>
      </p:sp>
      <p:pic>
        <p:nvPicPr>
          <p:cNvPr id="27654" name="Picture 11" descr="BY">
            <a:extLst>
              <a:ext uri="{FF2B5EF4-FFF2-40B4-BE49-F238E27FC236}">
                <a16:creationId xmlns:a16="http://schemas.microsoft.com/office/drawing/2014/main" id="{8B639349-0825-4923-875E-128C3BD0CE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43410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EDFED372-032C-4548-AD42-4ECE5FD4AB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715" y="1556229"/>
            <a:ext cx="4421666" cy="4510992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F48EB621-14A1-4C2B-AB42-D6DAE67D4D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350" y="1556229"/>
            <a:ext cx="4298100" cy="451099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E6A92864-2306-422F-9B47-73CC53CC10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80" y="909642"/>
            <a:ext cx="6967588" cy="3076597"/>
          </a:xfrm>
          <a:prstGeom prst="rect">
            <a:avLst/>
          </a:prstGeom>
        </p:spPr>
      </p:pic>
      <p:sp>
        <p:nvSpPr>
          <p:cNvPr id="2" name="Text Box 6">
            <a:extLst>
              <a:ext uri="{FF2B5EF4-FFF2-40B4-BE49-F238E27FC236}">
                <a16:creationId xmlns:a16="http://schemas.microsoft.com/office/drawing/2014/main" id="{79209DAE-1E3B-4DEA-BEC6-A7C4183B8C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4" y="189000"/>
            <a:ext cx="4898117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マイ広報紙の</a:t>
            </a:r>
            <a:r>
              <a:rPr lang="en-US" altLang="ja-JP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2</a:t>
            </a: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次利用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0E7B052E-7E33-4C0C-8839-4E88F13B50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338" y="1629912"/>
            <a:ext cx="6953301" cy="2538431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62440746-775B-420C-9C9B-597B51AA53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3166" y="2398745"/>
            <a:ext cx="6958063" cy="444344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BE75675-826A-4156-BE73-2DC918E732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24252" y="3191042"/>
            <a:ext cx="6943776" cy="577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6436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6">
            <a:extLst>
              <a:ext uri="{FF2B5EF4-FFF2-40B4-BE49-F238E27FC236}">
                <a16:creationId xmlns:a16="http://schemas.microsoft.com/office/drawing/2014/main" id="{69B133B8-69F1-49C4-9060-2618BF63D3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4" y="189000"/>
            <a:ext cx="4682117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バスのデータ</a:t>
            </a:r>
          </a:p>
        </p:txBody>
      </p:sp>
      <p:sp>
        <p:nvSpPr>
          <p:cNvPr id="12291" name="テキスト ボックス 2">
            <a:extLst>
              <a:ext uri="{FF2B5EF4-FFF2-40B4-BE49-F238E27FC236}">
                <a16:creationId xmlns:a16="http://schemas.microsoft.com/office/drawing/2014/main" id="{75753414-EC25-45E2-ACEB-0C968D5F0C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7" y="981529"/>
            <a:ext cx="9141880" cy="923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●実証実験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　・ワークショップから、時刻表がわかりにくいなどの声が多く出された。　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　・バスを使いやすくして、地域の足を守りたい。</a:t>
            </a: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ACB1D3D8-632F-4B91-8D3F-77FF82749E70}"/>
              </a:ext>
            </a:extLst>
          </p:cNvPr>
          <p:cNvSpPr/>
          <p:nvPr/>
        </p:nvSpPr>
        <p:spPr>
          <a:xfrm>
            <a:off x="36795" y="2453974"/>
            <a:ext cx="2017058" cy="107682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en-US" altLang="ja-JP" sz="1801" b="1" dirty="0">
                <a:solidFill>
                  <a:srgbClr val="000000"/>
                </a:solidFill>
              </a:rPr>
              <a:t>Code for </a:t>
            </a:r>
            <a:r>
              <a:rPr kumimoji="1" lang="en-US" altLang="ja-JP" sz="1801" b="1" dirty="0" err="1">
                <a:solidFill>
                  <a:srgbClr val="000000"/>
                </a:solidFill>
              </a:rPr>
              <a:t>Muroran</a:t>
            </a:r>
            <a:endParaRPr kumimoji="1" lang="ja-JP" altLang="en-US" sz="1801" b="1" dirty="0">
              <a:solidFill>
                <a:srgbClr val="000000"/>
              </a:solidFill>
            </a:endParaRPr>
          </a:p>
        </p:txBody>
      </p:sp>
      <p:sp>
        <p:nvSpPr>
          <p:cNvPr id="10" name="右矢印 9">
            <a:extLst>
              <a:ext uri="{FF2B5EF4-FFF2-40B4-BE49-F238E27FC236}">
                <a16:creationId xmlns:a16="http://schemas.microsoft.com/office/drawing/2014/main" id="{FB90978C-8A43-44AD-BA70-7CC0525F83D1}"/>
              </a:ext>
            </a:extLst>
          </p:cNvPr>
          <p:cNvSpPr/>
          <p:nvPr/>
        </p:nvSpPr>
        <p:spPr>
          <a:xfrm>
            <a:off x="2126912" y="2422209"/>
            <a:ext cx="1006941" cy="1140353"/>
          </a:xfrm>
          <a:prstGeom prst="rightArrow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sz="1801"/>
          </a:p>
        </p:txBody>
      </p:sp>
      <p:sp>
        <p:nvSpPr>
          <p:cNvPr id="15" name="角丸四角形 14">
            <a:extLst>
              <a:ext uri="{FF2B5EF4-FFF2-40B4-BE49-F238E27FC236}">
                <a16:creationId xmlns:a16="http://schemas.microsoft.com/office/drawing/2014/main" id="{B616DADA-95A5-45D6-8BB7-640B6D8019EB}"/>
              </a:ext>
            </a:extLst>
          </p:cNvPr>
          <p:cNvSpPr/>
          <p:nvPr/>
        </p:nvSpPr>
        <p:spPr>
          <a:xfrm>
            <a:off x="3154500" y="2422210"/>
            <a:ext cx="1616823" cy="107682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ja-JP" altLang="en-US" sz="1601" b="1" dirty="0">
                <a:solidFill>
                  <a:srgbClr val="000000"/>
                </a:solidFill>
              </a:rPr>
              <a:t>バス停データ</a:t>
            </a:r>
            <a:endParaRPr kumimoji="1" lang="en-US" altLang="ja-JP" sz="1601" b="1" dirty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kumimoji="1" lang="ja-JP" altLang="en-US" sz="1601" b="1" dirty="0">
                <a:solidFill>
                  <a:srgbClr val="000000"/>
                </a:solidFill>
              </a:rPr>
              <a:t>路線データ</a:t>
            </a:r>
          </a:p>
        </p:txBody>
      </p:sp>
      <p:sp>
        <p:nvSpPr>
          <p:cNvPr id="24" name="角丸四角形 23">
            <a:extLst>
              <a:ext uri="{FF2B5EF4-FFF2-40B4-BE49-F238E27FC236}">
                <a16:creationId xmlns:a16="http://schemas.microsoft.com/office/drawing/2014/main" id="{1ABC709A-2B2D-4D54-AD00-74DE3F4EE9D2}"/>
              </a:ext>
            </a:extLst>
          </p:cNvPr>
          <p:cNvSpPr/>
          <p:nvPr/>
        </p:nvSpPr>
        <p:spPr>
          <a:xfrm>
            <a:off x="5441557" y="3158118"/>
            <a:ext cx="1634294" cy="1153059"/>
          </a:xfrm>
          <a:prstGeom prst="round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ja-JP" altLang="en-US" sz="1601" b="1" dirty="0">
                <a:solidFill>
                  <a:schemeClr val="tx1"/>
                </a:solidFill>
              </a:rPr>
              <a:t>オープンデータ</a:t>
            </a:r>
            <a:endParaRPr kumimoji="1" lang="en-US" altLang="ja-JP" sz="1601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kumimoji="1" lang="ja-JP" altLang="en-US" sz="1601" b="1" dirty="0">
                <a:solidFill>
                  <a:schemeClr val="tx1"/>
                </a:solidFill>
              </a:rPr>
              <a:t>として</a:t>
            </a:r>
            <a:endParaRPr kumimoji="1" lang="en-US" altLang="ja-JP" sz="1601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kumimoji="1" lang="ja-JP" altLang="en-US" sz="1601" b="1" dirty="0">
                <a:solidFill>
                  <a:schemeClr val="tx1"/>
                </a:solidFill>
              </a:rPr>
              <a:t>市が公開</a:t>
            </a:r>
          </a:p>
        </p:txBody>
      </p:sp>
      <p:sp>
        <p:nvSpPr>
          <p:cNvPr id="5130" name="テキスト ボックス 2">
            <a:extLst>
              <a:ext uri="{FF2B5EF4-FFF2-40B4-BE49-F238E27FC236}">
                <a16:creationId xmlns:a16="http://schemas.microsoft.com/office/drawing/2014/main" id="{A706179D-EBBA-4665-8BCC-8F6D104E4D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6558" y="2658856"/>
            <a:ext cx="1008529" cy="66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ja-JP" altLang="en-US" sz="1101" b="1"/>
              <a:t>マッピング</a:t>
            </a:r>
            <a:endParaRPr lang="en-US" altLang="ja-JP" sz="1101" b="1"/>
          </a:p>
          <a:p>
            <a:pPr>
              <a:buFont typeface="Arial" panose="020B0604020202020204" pitchFamily="34" charset="0"/>
              <a:buNone/>
            </a:pPr>
            <a:r>
              <a:rPr lang="ja-JP" altLang="en-US" sz="1101" b="1"/>
              <a:t>パーティなど</a:t>
            </a:r>
            <a:endParaRPr lang="en-US" altLang="ja-JP" sz="1101" b="1"/>
          </a:p>
          <a:p>
            <a:pPr>
              <a:buFont typeface="Arial" panose="020B0604020202020204" pitchFamily="34" charset="0"/>
              <a:buNone/>
            </a:pPr>
            <a:r>
              <a:rPr lang="ja-JP" altLang="en-US" sz="1101" b="1"/>
              <a:t>の市民活動</a:t>
            </a:r>
          </a:p>
        </p:txBody>
      </p:sp>
      <p:sp>
        <p:nvSpPr>
          <p:cNvPr id="19" name="角丸四角形 18">
            <a:extLst>
              <a:ext uri="{FF2B5EF4-FFF2-40B4-BE49-F238E27FC236}">
                <a16:creationId xmlns:a16="http://schemas.microsoft.com/office/drawing/2014/main" id="{714DB201-1393-429C-BFFB-6CB8DE74837B}"/>
              </a:ext>
            </a:extLst>
          </p:cNvPr>
          <p:cNvSpPr/>
          <p:nvPr/>
        </p:nvSpPr>
        <p:spPr>
          <a:xfrm>
            <a:off x="7722263" y="3455118"/>
            <a:ext cx="1380177" cy="7162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ja-JP" altLang="en-US" sz="1601" dirty="0"/>
              <a:t>アプリ</a:t>
            </a:r>
            <a:endParaRPr kumimoji="1" lang="en-US" altLang="ja-JP" sz="1601" dirty="0"/>
          </a:p>
          <a:p>
            <a:pPr algn="ctr">
              <a:defRPr/>
            </a:pPr>
            <a:r>
              <a:rPr kumimoji="1" lang="en-US" altLang="ja-JP" sz="1601" dirty="0"/>
              <a:t>(</a:t>
            </a:r>
            <a:r>
              <a:rPr kumimoji="1" lang="ja-JP" altLang="en-US" sz="1601" dirty="0"/>
              <a:t>市民活動</a:t>
            </a:r>
            <a:r>
              <a:rPr kumimoji="1" lang="en-US" altLang="ja-JP" sz="1601" dirty="0"/>
              <a:t>)</a:t>
            </a:r>
            <a:endParaRPr kumimoji="1" lang="ja-JP" altLang="en-US" sz="1601" dirty="0"/>
          </a:p>
        </p:txBody>
      </p:sp>
      <p:sp>
        <p:nvSpPr>
          <p:cNvPr id="20" name="右矢印 19">
            <a:extLst>
              <a:ext uri="{FF2B5EF4-FFF2-40B4-BE49-F238E27FC236}">
                <a16:creationId xmlns:a16="http://schemas.microsoft.com/office/drawing/2014/main" id="{117FDA3E-6292-4B37-8BDE-DEA88DCF03D5}"/>
              </a:ext>
            </a:extLst>
          </p:cNvPr>
          <p:cNvSpPr/>
          <p:nvPr/>
        </p:nvSpPr>
        <p:spPr>
          <a:xfrm rot="2393739">
            <a:off x="4826911" y="2817173"/>
            <a:ext cx="576529" cy="648000"/>
          </a:xfrm>
          <a:prstGeom prst="rightArrow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sz="1801"/>
          </a:p>
        </p:txBody>
      </p:sp>
      <p:sp>
        <p:nvSpPr>
          <p:cNvPr id="21" name="角丸四角形 20">
            <a:extLst>
              <a:ext uri="{FF2B5EF4-FFF2-40B4-BE49-F238E27FC236}">
                <a16:creationId xmlns:a16="http://schemas.microsoft.com/office/drawing/2014/main" id="{D106A66B-19DE-41CE-B242-1E322CB292A9}"/>
              </a:ext>
            </a:extLst>
          </p:cNvPr>
          <p:cNvSpPr/>
          <p:nvPr/>
        </p:nvSpPr>
        <p:spPr>
          <a:xfrm>
            <a:off x="7731905" y="2494236"/>
            <a:ext cx="1380177" cy="7162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ja-JP" altLang="en-US" sz="1601" dirty="0"/>
              <a:t>アプリ</a:t>
            </a:r>
            <a:endParaRPr kumimoji="1" lang="en-US" altLang="ja-JP" sz="1601" dirty="0"/>
          </a:p>
          <a:p>
            <a:pPr algn="ctr">
              <a:defRPr/>
            </a:pPr>
            <a:r>
              <a:rPr kumimoji="1" lang="en-US" altLang="ja-JP" sz="1601" dirty="0"/>
              <a:t>(</a:t>
            </a:r>
            <a:r>
              <a:rPr kumimoji="1" lang="ja-JP" altLang="en-US" sz="1601" dirty="0"/>
              <a:t>民間企業</a:t>
            </a:r>
            <a:r>
              <a:rPr kumimoji="1" lang="en-US" altLang="ja-JP" sz="1601" dirty="0"/>
              <a:t>)</a:t>
            </a:r>
            <a:endParaRPr kumimoji="1" lang="ja-JP" altLang="en-US" sz="1601" dirty="0"/>
          </a:p>
        </p:txBody>
      </p:sp>
      <p:sp>
        <p:nvSpPr>
          <p:cNvPr id="22" name="角丸四角形 21">
            <a:extLst>
              <a:ext uri="{FF2B5EF4-FFF2-40B4-BE49-F238E27FC236}">
                <a16:creationId xmlns:a16="http://schemas.microsoft.com/office/drawing/2014/main" id="{C87A492E-ACBF-4973-8BEA-9CF0000E0A21}"/>
              </a:ext>
            </a:extLst>
          </p:cNvPr>
          <p:cNvSpPr/>
          <p:nvPr/>
        </p:nvSpPr>
        <p:spPr>
          <a:xfrm>
            <a:off x="7711146" y="4392177"/>
            <a:ext cx="1380176" cy="7162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ja-JP" altLang="en-US" sz="1601" dirty="0"/>
              <a:t>アプリ</a:t>
            </a:r>
            <a:endParaRPr kumimoji="1" lang="en-US" altLang="ja-JP" sz="1601" dirty="0"/>
          </a:p>
          <a:p>
            <a:pPr algn="ctr">
              <a:defRPr/>
            </a:pPr>
            <a:r>
              <a:rPr kumimoji="1" lang="en-US" altLang="ja-JP" sz="1601" dirty="0"/>
              <a:t>(</a:t>
            </a:r>
            <a:r>
              <a:rPr kumimoji="1" lang="ja-JP" altLang="en-US" sz="1601" dirty="0"/>
              <a:t>個人</a:t>
            </a:r>
            <a:r>
              <a:rPr kumimoji="1" lang="en-US" altLang="ja-JP" sz="1601" dirty="0"/>
              <a:t>)</a:t>
            </a:r>
            <a:endParaRPr kumimoji="1" lang="ja-JP" altLang="en-US" sz="1601" dirty="0"/>
          </a:p>
        </p:txBody>
      </p:sp>
      <p:sp>
        <p:nvSpPr>
          <p:cNvPr id="23" name="右矢印 22">
            <a:extLst>
              <a:ext uri="{FF2B5EF4-FFF2-40B4-BE49-F238E27FC236}">
                <a16:creationId xmlns:a16="http://schemas.microsoft.com/office/drawing/2014/main" id="{90223710-92F0-4EDE-895C-F4EFBBA822FF}"/>
              </a:ext>
            </a:extLst>
          </p:cNvPr>
          <p:cNvSpPr/>
          <p:nvPr/>
        </p:nvSpPr>
        <p:spPr>
          <a:xfrm rot="18900000">
            <a:off x="4845970" y="4114190"/>
            <a:ext cx="576529" cy="648000"/>
          </a:xfrm>
          <a:prstGeom prst="rightArrow">
            <a:avLst/>
          </a:prstGeom>
          <a:solidFill>
            <a:schemeClr val="bg1"/>
          </a:solidFill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sz="1801"/>
          </a:p>
        </p:txBody>
      </p:sp>
      <p:pic>
        <p:nvPicPr>
          <p:cNvPr id="12307" name="Picture 11" descr="BY">
            <a:extLst>
              <a:ext uri="{FF2B5EF4-FFF2-40B4-BE49-F238E27FC236}">
                <a16:creationId xmlns:a16="http://schemas.microsoft.com/office/drawing/2014/main" id="{EE49C67A-A59F-4FA4-97D9-4D3B854BD1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右矢印 27">
            <a:extLst>
              <a:ext uri="{FF2B5EF4-FFF2-40B4-BE49-F238E27FC236}">
                <a16:creationId xmlns:a16="http://schemas.microsoft.com/office/drawing/2014/main" id="{9446CA59-8504-427B-A317-E9AFCAE56F58}"/>
              </a:ext>
            </a:extLst>
          </p:cNvPr>
          <p:cNvSpPr/>
          <p:nvPr/>
        </p:nvSpPr>
        <p:spPr>
          <a:xfrm>
            <a:off x="7134616" y="3502764"/>
            <a:ext cx="576530" cy="648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sz="1801"/>
          </a:p>
        </p:txBody>
      </p:sp>
      <p:sp>
        <p:nvSpPr>
          <p:cNvPr id="27" name="角丸四角形 26">
            <a:extLst>
              <a:ext uri="{FF2B5EF4-FFF2-40B4-BE49-F238E27FC236}">
                <a16:creationId xmlns:a16="http://schemas.microsoft.com/office/drawing/2014/main" id="{FCF4B775-B253-4381-AEEE-0F52AF7B9637}"/>
              </a:ext>
            </a:extLst>
          </p:cNvPr>
          <p:cNvSpPr/>
          <p:nvPr/>
        </p:nvSpPr>
        <p:spPr>
          <a:xfrm>
            <a:off x="3154500" y="4294911"/>
            <a:ext cx="1616823" cy="733765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ja-JP" altLang="en-US" sz="1601" b="1" dirty="0">
                <a:solidFill>
                  <a:srgbClr val="000000"/>
                </a:solidFill>
              </a:rPr>
              <a:t>時刻表データ</a:t>
            </a:r>
          </a:p>
        </p:txBody>
      </p:sp>
      <p:sp>
        <p:nvSpPr>
          <p:cNvPr id="29" name="右矢印 28">
            <a:extLst>
              <a:ext uri="{FF2B5EF4-FFF2-40B4-BE49-F238E27FC236}">
                <a16:creationId xmlns:a16="http://schemas.microsoft.com/office/drawing/2014/main" id="{9A7AEF51-3F06-4A28-9036-7840A00D90B5}"/>
              </a:ext>
            </a:extLst>
          </p:cNvPr>
          <p:cNvSpPr/>
          <p:nvPr/>
        </p:nvSpPr>
        <p:spPr>
          <a:xfrm rot="1299976">
            <a:off x="7061557" y="4190470"/>
            <a:ext cx="576530" cy="648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sz="1801"/>
          </a:p>
        </p:txBody>
      </p:sp>
      <p:sp>
        <p:nvSpPr>
          <p:cNvPr id="30" name="右矢印 29">
            <a:extLst>
              <a:ext uri="{FF2B5EF4-FFF2-40B4-BE49-F238E27FC236}">
                <a16:creationId xmlns:a16="http://schemas.microsoft.com/office/drawing/2014/main" id="{C1EF77B2-0FF9-4451-9EA7-AE4054CB5C82}"/>
              </a:ext>
            </a:extLst>
          </p:cNvPr>
          <p:cNvSpPr/>
          <p:nvPr/>
        </p:nvSpPr>
        <p:spPr>
          <a:xfrm rot="20146490">
            <a:off x="7050440" y="2724529"/>
            <a:ext cx="576529" cy="648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sz="1801"/>
          </a:p>
        </p:txBody>
      </p:sp>
      <p:sp>
        <p:nvSpPr>
          <p:cNvPr id="32" name="右矢印 31">
            <a:extLst>
              <a:ext uri="{FF2B5EF4-FFF2-40B4-BE49-F238E27FC236}">
                <a16:creationId xmlns:a16="http://schemas.microsoft.com/office/drawing/2014/main" id="{A5ADB19D-C606-48CA-8F02-7818C043F4FB}"/>
              </a:ext>
            </a:extLst>
          </p:cNvPr>
          <p:cNvSpPr/>
          <p:nvPr/>
        </p:nvSpPr>
        <p:spPr>
          <a:xfrm>
            <a:off x="2095147" y="4336205"/>
            <a:ext cx="1006941" cy="649589"/>
          </a:xfrm>
          <a:prstGeom prst="rightArrow">
            <a:avLst/>
          </a:prstGeom>
          <a:solidFill>
            <a:schemeClr val="bg1"/>
          </a:solidFill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sz="1801"/>
          </a:p>
        </p:txBody>
      </p:sp>
      <p:sp>
        <p:nvSpPr>
          <p:cNvPr id="31" name="角丸四角形 30">
            <a:extLst>
              <a:ext uri="{FF2B5EF4-FFF2-40B4-BE49-F238E27FC236}">
                <a16:creationId xmlns:a16="http://schemas.microsoft.com/office/drawing/2014/main" id="{E0A651B9-0C36-4EED-9648-05363F02A26B}"/>
              </a:ext>
            </a:extLst>
          </p:cNvPr>
          <p:cNvSpPr/>
          <p:nvPr/>
        </p:nvSpPr>
        <p:spPr>
          <a:xfrm>
            <a:off x="36794" y="4294911"/>
            <a:ext cx="1988470" cy="733765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ja-JP" altLang="en-US" sz="1601" b="1" dirty="0">
                <a:solidFill>
                  <a:srgbClr val="000000"/>
                </a:solidFill>
              </a:rPr>
              <a:t>道南バス</a:t>
            </a:r>
          </a:p>
        </p:txBody>
      </p:sp>
      <p:sp>
        <p:nvSpPr>
          <p:cNvPr id="33" name="テキスト ボックス 2">
            <a:extLst>
              <a:ext uri="{FF2B5EF4-FFF2-40B4-BE49-F238E27FC236}">
                <a16:creationId xmlns:a16="http://schemas.microsoft.com/office/drawing/2014/main" id="{23AB9960-0A38-4DDE-A527-3B9FE2A4CA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5735" y="4528382"/>
            <a:ext cx="512999" cy="27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ja-JP" altLang="en-US" sz="1201" b="1"/>
              <a:t>提供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5" grpId="0" animBg="1"/>
      <p:bldP spid="24" grpId="0" animBg="1"/>
      <p:bldP spid="5130" grpId="0"/>
      <p:bldP spid="19" grpId="0" animBg="1"/>
      <p:bldP spid="20" grpId="0" animBg="1"/>
      <p:bldP spid="21" grpId="0" animBg="1"/>
      <p:bldP spid="22" grpId="0" animBg="1"/>
      <p:bldP spid="23" grpId="0" animBg="1"/>
      <p:bldP spid="28" grpId="0" animBg="1"/>
      <p:bldP spid="27" grpId="0" animBg="1"/>
      <p:bldP spid="29" grpId="0" animBg="1"/>
      <p:bldP spid="30" grpId="0" animBg="1"/>
      <p:bldP spid="32" grpId="0" animBg="1"/>
      <p:bldP spid="31" grpId="0" animBg="1"/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257850B5-808B-455B-860D-43025CB84274}"/>
              </a:ext>
            </a:extLst>
          </p:cNvPr>
          <p:cNvGrpSpPr/>
          <p:nvPr/>
        </p:nvGrpSpPr>
        <p:grpSpPr>
          <a:xfrm>
            <a:off x="5607922" y="837615"/>
            <a:ext cx="2535441" cy="5237549"/>
            <a:chOff x="929271" y="580297"/>
            <a:chExt cx="8680741" cy="17932109"/>
          </a:xfrm>
        </p:grpSpPr>
        <p:pic>
          <p:nvPicPr>
            <p:cNvPr id="4" name="図 3">
              <a:extLst>
                <a:ext uri="{FF2B5EF4-FFF2-40B4-BE49-F238E27FC236}">
                  <a16:creationId xmlns:a16="http://schemas.microsoft.com/office/drawing/2014/main" id="{60330547-F749-402B-A28C-2981746CC8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71012" y="580297"/>
              <a:ext cx="6839000" cy="3657627"/>
            </a:xfrm>
            <a:prstGeom prst="rect">
              <a:avLst/>
            </a:prstGeom>
          </p:spPr>
        </p:pic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5B977AF2-F17F-4935-B397-F8A249C73330}"/>
                </a:ext>
              </a:extLst>
            </p:cNvPr>
            <p:cNvGrpSpPr/>
            <p:nvPr/>
          </p:nvGrpSpPr>
          <p:grpSpPr>
            <a:xfrm>
              <a:off x="929271" y="3862749"/>
              <a:ext cx="8058701" cy="14649657"/>
              <a:chOff x="1405193" y="735545"/>
              <a:chExt cx="8058701" cy="14649657"/>
            </a:xfrm>
          </p:grpSpPr>
          <p:pic>
            <p:nvPicPr>
              <p:cNvPr id="9" name="図 8">
                <a:extLst>
                  <a:ext uri="{FF2B5EF4-FFF2-40B4-BE49-F238E27FC236}">
                    <a16:creationId xmlns:a16="http://schemas.microsoft.com/office/drawing/2014/main" id="{63D553BA-E0CF-4C85-ADBD-4E37E2934F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856253" y="735545"/>
                <a:ext cx="7339066" cy="3800503"/>
              </a:xfrm>
              <a:prstGeom prst="rect">
                <a:avLst/>
              </a:prstGeom>
            </p:spPr>
          </p:pic>
          <p:grpSp>
            <p:nvGrpSpPr>
              <p:cNvPr id="14" name="グループ化 13">
                <a:extLst>
                  <a:ext uri="{FF2B5EF4-FFF2-40B4-BE49-F238E27FC236}">
                    <a16:creationId xmlns:a16="http://schemas.microsoft.com/office/drawing/2014/main" id="{37CF4320-27CE-4A72-9EE3-0B11B7E1E27A}"/>
                  </a:ext>
                </a:extLst>
              </p:cNvPr>
              <p:cNvGrpSpPr/>
              <p:nvPr/>
            </p:nvGrpSpPr>
            <p:grpSpPr>
              <a:xfrm>
                <a:off x="1405193" y="4222884"/>
                <a:ext cx="8058701" cy="11162318"/>
                <a:chOff x="1693301" y="613379"/>
                <a:chExt cx="8058701" cy="11162318"/>
              </a:xfrm>
            </p:grpSpPr>
            <p:pic>
              <p:nvPicPr>
                <p:cNvPr id="10" name="図 9">
                  <a:extLst>
                    <a:ext uri="{FF2B5EF4-FFF2-40B4-BE49-F238E27FC236}">
                      <a16:creationId xmlns:a16="http://schemas.microsoft.com/office/drawing/2014/main" id="{711133CB-5D1C-41D3-9F4F-33C235BF03F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522231" y="613379"/>
                  <a:ext cx="5462627" cy="3771928"/>
                </a:xfrm>
                <a:prstGeom prst="rect">
                  <a:avLst/>
                </a:prstGeom>
              </p:spPr>
            </p:pic>
            <p:grpSp>
              <p:nvGrpSpPr>
                <p:cNvPr id="13" name="グループ化 12">
                  <a:extLst>
                    <a:ext uri="{FF2B5EF4-FFF2-40B4-BE49-F238E27FC236}">
                      <a16:creationId xmlns:a16="http://schemas.microsoft.com/office/drawing/2014/main" id="{CA458E70-1AC0-4B93-9FF8-F59B1C505313}"/>
                    </a:ext>
                  </a:extLst>
                </p:cNvPr>
                <p:cNvGrpSpPr/>
                <p:nvPr/>
              </p:nvGrpSpPr>
              <p:grpSpPr>
                <a:xfrm>
                  <a:off x="1693301" y="4294911"/>
                  <a:ext cx="8058701" cy="7480786"/>
                  <a:chOff x="649560" y="652750"/>
                  <a:chExt cx="8058701" cy="7480786"/>
                </a:xfrm>
              </p:grpSpPr>
              <p:pic>
                <p:nvPicPr>
                  <p:cNvPr id="11" name="図 10">
                    <a:extLst>
                      <a:ext uri="{FF2B5EF4-FFF2-40B4-BE49-F238E27FC236}">
                        <a16:creationId xmlns:a16="http://schemas.microsoft.com/office/drawing/2014/main" id="{E87105BC-2F15-4CDB-ABB6-4F7F63E530E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649560" y="652750"/>
                    <a:ext cx="6410372" cy="3786215"/>
                  </a:xfrm>
                  <a:prstGeom prst="rect">
                    <a:avLst/>
                  </a:prstGeom>
                </p:spPr>
              </p:pic>
              <p:pic>
                <p:nvPicPr>
                  <p:cNvPr id="12" name="図 11">
                    <a:extLst>
                      <a:ext uri="{FF2B5EF4-FFF2-40B4-BE49-F238E27FC236}">
                        <a16:creationId xmlns:a16="http://schemas.microsoft.com/office/drawing/2014/main" id="{58D6FFB9-4810-4B7D-8A8C-DA0B9DC6990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1797823" y="4385421"/>
                    <a:ext cx="6910438" cy="3748115"/>
                  </a:xfrm>
                  <a:prstGeom prst="rect">
                    <a:avLst/>
                  </a:prstGeom>
                </p:spPr>
              </p:pic>
            </p:grpSp>
          </p:grpSp>
        </p:grpSp>
      </p:grpSp>
      <p:pic>
        <p:nvPicPr>
          <p:cNvPr id="3" name="図 2">
            <a:extLst>
              <a:ext uri="{FF2B5EF4-FFF2-40B4-BE49-F238E27FC236}">
                <a16:creationId xmlns:a16="http://schemas.microsoft.com/office/drawing/2014/main" id="{12813FF0-917E-4C4C-A0A9-652198BBEB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4788" y="837615"/>
            <a:ext cx="3313242" cy="5237549"/>
          </a:xfrm>
          <a:prstGeom prst="rect">
            <a:avLst/>
          </a:prstGeom>
        </p:spPr>
      </p:pic>
      <p:sp>
        <p:nvSpPr>
          <p:cNvPr id="5" name="テキスト ボックス 2">
            <a:extLst>
              <a:ext uri="{FF2B5EF4-FFF2-40B4-BE49-F238E27FC236}">
                <a16:creationId xmlns:a16="http://schemas.microsoft.com/office/drawing/2014/main" id="{264FB7F1-B514-4FDF-A4E3-1FD476DF27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2761" y="5879505"/>
            <a:ext cx="165662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ja-JP" sz="1200" dirty="0">
                <a:latin typeface="Arial" panose="020B0604020202020204" pitchFamily="34" charset="0"/>
              </a:rPr>
              <a:t>Google</a:t>
            </a:r>
            <a:r>
              <a:rPr lang="ja-JP" altLang="en-US" sz="1200" dirty="0">
                <a:latin typeface="Arial" panose="020B0604020202020204" pitchFamily="34" charset="0"/>
              </a:rPr>
              <a:t> </a:t>
            </a:r>
            <a:r>
              <a:rPr lang="en-US" altLang="ja-JP" sz="1200" dirty="0">
                <a:latin typeface="Arial" panose="020B0604020202020204" pitchFamily="34" charset="0"/>
              </a:rPr>
              <a:t>Maps</a:t>
            </a:r>
            <a:endParaRPr lang="ja-JP" altLang="en-US" sz="1200" dirty="0">
              <a:latin typeface="Arial" panose="020B0604020202020204" pitchFamily="34" charset="0"/>
            </a:endParaRPr>
          </a:p>
        </p:txBody>
      </p:sp>
      <p:sp>
        <p:nvSpPr>
          <p:cNvPr id="6" name="テキスト ボックス 2">
            <a:extLst>
              <a:ext uri="{FF2B5EF4-FFF2-40B4-BE49-F238E27FC236}">
                <a16:creationId xmlns:a16="http://schemas.microsoft.com/office/drawing/2014/main" id="{35169B93-6D8D-480C-9D24-FCAC8302B8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1033" y="2657531"/>
            <a:ext cx="50418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0" dirty="0">
                <a:latin typeface="Arial" panose="020B0604020202020204" pitchFamily="34" charset="0"/>
              </a:rPr>
              <a:t>路線バスだと、１０分くらい？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9FC9E989-32D4-45D6-B043-2DCE4F9D5B44}"/>
              </a:ext>
            </a:extLst>
          </p:cNvPr>
          <p:cNvSpPr/>
          <p:nvPr/>
        </p:nvSpPr>
        <p:spPr>
          <a:xfrm>
            <a:off x="6827294" y="5857561"/>
            <a:ext cx="232146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200" dirty="0"/>
              <a:t>バスマップ　https://busmap.info/</a:t>
            </a:r>
          </a:p>
        </p:txBody>
      </p:sp>
    </p:spTree>
    <p:extLst>
      <p:ext uri="{BB962C8B-B14F-4D97-AF65-F5344CB8AC3E}">
        <p14:creationId xmlns:p14="http://schemas.microsoft.com/office/powerpoint/2010/main" val="312362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6">
            <a:extLst>
              <a:ext uri="{FF2B5EF4-FFF2-40B4-BE49-F238E27FC236}">
                <a16:creationId xmlns:a16="http://schemas.microsoft.com/office/drawing/2014/main" id="{BF36768E-A518-4F0F-8F9A-DC9574A6A6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403175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防災でのオープンデータ</a:t>
            </a:r>
          </a:p>
        </p:txBody>
      </p:sp>
      <p:sp>
        <p:nvSpPr>
          <p:cNvPr id="16387" name="テキスト ボックス 1">
            <a:extLst>
              <a:ext uri="{FF2B5EF4-FFF2-40B4-BE49-F238E27FC236}">
                <a16:creationId xmlns:a16="http://schemas.microsoft.com/office/drawing/2014/main" id="{937ABBF3-A7B2-4489-9EFE-E527F666D6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736" y="3633881"/>
            <a:ext cx="8242939" cy="2309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ja-JP" sz="1801" dirty="0">
                <a:latin typeface="Arial" panose="020B0604020202020204" pitchFamily="34" charset="0"/>
              </a:rPr>
              <a:t>【</a:t>
            </a:r>
            <a:r>
              <a:rPr lang="ja-JP" altLang="en-US" sz="1801" dirty="0">
                <a:latin typeface="Arial" panose="020B0604020202020204" pitchFamily="34" charset="0"/>
              </a:rPr>
              <a:t>活用事例の一例</a:t>
            </a:r>
            <a:r>
              <a:rPr lang="en-US" altLang="ja-JP" sz="1801" dirty="0">
                <a:latin typeface="Arial" panose="020B0604020202020204" pitchFamily="34" charset="0"/>
              </a:rPr>
              <a:t>】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sz="1801" dirty="0">
                <a:latin typeface="Arial" panose="020B0604020202020204" pitchFamily="34" charset="0"/>
              </a:rPr>
              <a:t>Coaido119</a:t>
            </a:r>
            <a:r>
              <a:rPr lang="ja-JP" altLang="en-US" sz="1801" dirty="0">
                <a:latin typeface="Arial" panose="020B0604020202020204" pitchFamily="34" charset="0"/>
              </a:rPr>
              <a:t>（コエイド１１９）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sz="1801" dirty="0">
                <a:latin typeface="Arial" panose="020B0604020202020204" pitchFamily="34" charset="0"/>
                <a:hlinkClick r:id="rId2"/>
              </a:rPr>
              <a:t>http://www.coaido119.com/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東京都オープンデータ防災アプリコンテスト</a:t>
            </a:r>
            <a:r>
              <a:rPr lang="en-US" altLang="ja-JP" sz="1801" dirty="0">
                <a:latin typeface="Arial" panose="020B0604020202020204" pitchFamily="34" charset="0"/>
              </a:rPr>
              <a:t>(2016</a:t>
            </a:r>
            <a:r>
              <a:rPr lang="ja-JP" altLang="en-US" sz="1801" dirty="0">
                <a:latin typeface="Arial" panose="020B0604020202020204" pitchFamily="34" charset="0"/>
              </a:rPr>
              <a:t>年度</a:t>
            </a:r>
            <a:r>
              <a:rPr lang="en-US" altLang="ja-JP" sz="1801" dirty="0">
                <a:latin typeface="Arial" panose="020B0604020202020204" pitchFamily="34" charset="0"/>
              </a:rPr>
              <a:t>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sz="1801" dirty="0">
                <a:latin typeface="Arial" panose="020B0604020202020204" pitchFamily="34" charset="0"/>
                <a:hlinkClick r:id="rId3"/>
              </a:rPr>
              <a:t>http://opendata-portal.metro.tokyo.jp/www/contents/1491984329047/index.html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ja-JP" altLang="en-US" sz="1801" dirty="0">
              <a:latin typeface="Arial" panose="020B0604020202020204" pitchFamily="34" charset="0"/>
            </a:endParaRPr>
          </a:p>
        </p:txBody>
      </p:sp>
      <p:sp>
        <p:nvSpPr>
          <p:cNvPr id="16388" name="テキスト ボックス 2">
            <a:extLst>
              <a:ext uri="{FF2B5EF4-FFF2-40B4-BE49-F238E27FC236}">
                <a16:creationId xmlns:a16="http://schemas.microsoft.com/office/drawing/2014/main" id="{923DD219-0368-4468-8E39-422C243E0C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794" y="1342059"/>
            <a:ext cx="6529233" cy="1754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●防災分野でのオープンデータ利活用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自治体がオープンデータを公開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　　　　　　　　　↓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民間、大学、市民などがアプリを作る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（ほかに地域で作られたアプリも使える場合が多い）</a:t>
            </a:r>
          </a:p>
        </p:txBody>
      </p:sp>
      <p:pic>
        <p:nvPicPr>
          <p:cNvPr id="5" name="Picture 11" descr="BY">
            <a:extLst>
              <a:ext uri="{FF2B5EF4-FFF2-40B4-BE49-F238E27FC236}">
                <a16:creationId xmlns:a16="http://schemas.microsoft.com/office/drawing/2014/main" id="{D303B145-0C7C-4587-9442-5AF0118BCB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404423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>
            <a:extLst>
              <a:ext uri="{FF2B5EF4-FFF2-40B4-BE49-F238E27FC236}">
                <a16:creationId xmlns:a16="http://schemas.microsoft.com/office/drawing/2014/main" id="{D7597D05-158C-4022-A3D4-D027036A79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788" y="2134101"/>
            <a:ext cx="8499186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6600" b="1" dirty="0">
                <a:latin typeface="Arial" panose="020B0604020202020204" pitchFamily="34" charset="0"/>
              </a:rPr>
              <a:t>私の講演資料は、後日データでお渡しします。</a:t>
            </a:r>
          </a:p>
        </p:txBody>
      </p:sp>
    </p:spTree>
    <p:extLst>
      <p:ext uri="{BB962C8B-B14F-4D97-AF65-F5344CB8AC3E}">
        <p14:creationId xmlns:p14="http://schemas.microsoft.com/office/powerpoint/2010/main" val="4306043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9087A1D2-2148-4F33-ADDD-E227F3BD0E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403175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室蘭市の防災オープンデータ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B5EFD8E1-4138-438D-8BF8-58622E2D40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788" y="1449105"/>
            <a:ext cx="8463839" cy="4946056"/>
          </a:xfrm>
          <a:prstGeom prst="rect">
            <a:avLst/>
          </a:prstGeom>
        </p:spPr>
      </p:pic>
      <p:pic>
        <p:nvPicPr>
          <p:cNvPr id="5" name="Picture 11" descr="BY">
            <a:extLst>
              <a:ext uri="{FF2B5EF4-FFF2-40B4-BE49-F238E27FC236}">
                <a16:creationId xmlns:a16="http://schemas.microsoft.com/office/drawing/2014/main" id="{4686BF20-1B3F-4FC9-AE39-DC9AF48178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404423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テキスト ボックス 2">
            <a:extLst>
              <a:ext uri="{FF2B5EF4-FFF2-40B4-BE49-F238E27FC236}">
                <a16:creationId xmlns:a16="http://schemas.microsoft.com/office/drawing/2014/main" id="{DBBB0FEE-E6CA-4669-AED1-462D0786BE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00" y="817941"/>
            <a:ext cx="7721998" cy="646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</a:t>
            </a:r>
            <a:r>
              <a:rPr lang="en-US" altLang="ja-JP" sz="1801" dirty="0">
                <a:latin typeface="Arial" panose="020B0604020202020204" pitchFamily="34" charset="0"/>
              </a:rPr>
              <a:t>G-</a:t>
            </a:r>
            <a:r>
              <a:rPr lang="en-US" altLang="ja-JP" sz="1801" dirty="0" err="1">
                <a:latin typeface="Arial" panose="020B0604020202020204" pitchFamily="34" charset="0"/>
              </a:rPr>
              <a:t>motty</a:t>
            </a:r>
            <a:r>
              <a:rPr lang="ja-JP" altLang="en-US" sz="1801" dirty="0">
                <a:latin typeface="Arial" panose="020B0604020202020204" pitchFamily="34" charset="0"/>
              </a:rPr>
              <a:t>（地域情報カタログ）　（北九州地区電子自治体推進協議会）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</a:t>
            </a:r>
            <a:r>
              <a:rPr lang="en-US" altLang="ja-JP" sz="1801" dirty="0">
                <a:latin typeface="Arial" panose="020B0604020202020204" pitchFamily="34" charset="0"/>
                <a:hlinkClick r:id="rId4"/>
              </a:rPr>
              <a:t>http://www2.g-motty.com/catalog/</a:t>
            </a:r>
            <a:endParaRPr lang="ja-JP" altLang="en-US" sz="180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26954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20901E93-9157-4856-B380-CDF33B8430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475564"/>
            <a:ext cx="9148763" cy="4547995"/>
          </a:xfrm>
          <a:prstGeom prst="rect">
            <a:avLst/>
          </a:prstGeom>
        </p:spPr>
      </p:pic>
      <p:sp>
        <p:nvSpPr>
          <p:cNvPr id="9" name="テキスト ボックス 2">
            <a:extLst>
              <a:ext uri="{FF2B5EF4-FFF2-40B4-BE49-F238E27FC236}">
                <a16:creationId xmlns:a16="http://schemas.microsoft.com/office/drawing/2014/main" id="{5EF7354A-82D3-42E0-833B-E9741AC457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265" y="1051411"/>
            <a:ext cx="5474646" cy="37005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●ひなた</a:t>
            </a:r>
            <a:r>
              <a:rPr lang="en-US" altLang="ja-JP" sz="1801" dirty="0">
                <a:latin typeface="Arial" panose="020B0604020202020204" pitchFamily="34" charset="0"/>
              </a:rPr>
              <a:t>GIS</a:t>
            </a:r>
            <a:r>
              <a:rPr lang="ja-JP" altLang="en-US" sz="1801" dirty="0">
                <a:latin typeface="Arial" panose="020B0604020202020204" pitchFamily="34" charset="0"/>
              </a:rPr>
              <a:t>　</a:t>
            </a:r>
            <a:r>
              <a:rPr lang="en-US" altLang="ja-JP" sz="1801" dirty="0">
                <a:latin typeface="Arial" panose="020B0604020202020204" pitchFamily="34" charset="0"/>
              </a:rPr>
              <a:t>https://hgis.pref.miyazaki.lg.jp/hinata/</a:t>
            </a:r>
            <a:endParaRPr lang="ja-JP" altLang="en-US" sz="1801" dirty="0">
              <a:latin typeface="Arial" panose="020B0604020202020204" pitchFamily="34" charset="0"/>
            </a:endParaRPr>
          </a:p>
        </p:txBody>
      </p:sp>
      <p:sp>
        <p:nvSpPr>
          <p:cNvPr id="5" name="Text Box 6">
            <a:extLst>
              <a:ext uri="{FF2B5EF4-FFF2-40B4-BE49-F238E27FC236}">
                <a16:creationId xmlns:a16="http://schemas.microsoft.com/office/drawing/2014/main" id="{6F0A33DF-DE93-4A12-A1E5-D8511323D1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403175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防災でのオープンデータ</a:t>
            </a:r>
          </a:p>
        </p:txBody>
      </p:sp>
      <p:pic>
        <p:nvPicPr>
          <p:cNvPr id="6" name="Picture 11" descr="BY">
            <a:extLst>
              <a:ext uri="{FF2B5EF4-FFF2-40B4-BE49-F238E27FC236}">
                <a16:creationId xmlns:a16="http://schemas.microsoft.com/office/drawing/2014/main" id="{D52A8D43-A582-45D8-89EE-530518713C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39110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40343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80E45AA6-2277-4B6E-8F26-B5481FAB8A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08" y="1168309"/>
            <a:ext cx="8463839" cy="4922937"/>
          </a:xfrm>
          <a:prstGeom prst="rect">
            <a:avLst/>
          </a:prstGeom>
        </p:spPr>
      </p:pic>
      <p:sp>
        <p:nvSpPr>
          <p:cNvPr id="8" name="テキスト ボックス 2">
            <a:extLst>
              <a:ext uri="{FF2B5EF4-FFF2-40B4-BE49-F238E27FC236}">
                <a16:creationId xmlns:a16="http://schemas.microsoft.com/office/drawing/2014/main" id="{6DC177E6-E98B-4D09-B2CA-BF2F1CD8A0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264" y="909642"/>
            <a:ext cx="6410845" cy="36946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</a:t>
            </a:r>
            <a:r>
              <a:rPr lang="en-US" altLang="ja-JP" sz="1801" dirty="0">
                <a:latin typeface="Arial" panose="020B0604020202020204" pitchFamily="34" charset="0"/>
              </a:rPr>
              <a:t>Google</a:t>
            </a:r>
            <a:r>
              <a:rPr lang="ja-JP" altLang="en-US" sz="1801" dirty="0">
                <a:latin typeface="Arial" panose="020B0604020202020204" pitchFamily="34" charset="0"/>
              </a:rPr>
              <a:t>マイマップ　</a:t>
            </a:r>
            <a:r>
              <a:rPr lang="en-US" altLang="ja-JP" sz="1801" dirty="0">
                <a:latin typeface="Arial" panose="020B0604020202020204" pitchFamily="34" charset="0"/>
              </a:rPr>
              <a:t>https://www.google.com/maps/d/</a:t>
            </a:r>
            <a:endParaRPr lang="ja-JP" altLang="en-US" sz="1801" dirty="0">
              <a:latin typeface="Arial" panose="020B0604020202020204" pitchFamily="34" charset="0"/>
            </a:endParaRP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67DE8DD2-D6C2-4752-803B-0A35CC53AF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403175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防災でのオープンデータ</a:t>
            </a:r>
          </a:p>
        </p:txBody>
      </p:sp>
      <p:pic>
        <p:nvPicPr>
          <p:cNvPr id="5" name="Picture 11" descr="BY">
            <a:extLst>
              <a:ext uri="{FF2B5EF4-FFF2-40B4-BE49-F238E27FC236}">
                <a16:creationId xmlns:a16="http://schemas.microsoft.com/office/drawing/2014/main" id="{636C8D84-F433-482E-938C-EA66B95268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39110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46808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2">
            <a:extLst>
              <a:ext uri="{FF2B5EF4-FFF2-40B4-BE49-F238E27FC236}">
                <a16:creationId xmlns:a16="http://schemas.microsoft.com/office/drawing/2014/main" id="{372839AE-82A0-431A-BA4B-386EB89454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264" y="1044371"/>
            <a:ext cx="9040499" cy="36946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●防災科学技術研究所　</a:t>
            </a:r>
            <a:r>
              <a:rPr lang="en-US" altLang="ja-JP" sz="1800" u="sng" dirty="0">
                <a:hlinkClick r:id="rId3"/>
              </a:rPr>
              <a:t>http://arcg.is/14qXXK</a:t>
            </a:r>
            <a:endParaRPr lang="ja-JP" altLang="en-US" sz="1800" dirty="0">
              <a:latin typeface="Arial" panose="020B0604020202020204" pitchFamily="34" charset="0"/>
            </a:endParaRP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88C84F59-D129-4967-89B9-B26599B4DD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403175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防災でのオープンデータ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A7A90F2E-BD68-4D89-B697-16B71A55A4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557885"/>
            <a:ext cx="9148763" cy="5296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5675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>
            <a:extLst>
              <a:ext uri="{FF2B5EF4-FFF2-40B4-BE49-F238E27FC236}">
                <a16:creationId xmlns:a16="http://schemas.microsoft.com/office/drawing/2014/main" id="{FA1B72B5-30C7-49C5-AD79-3A4ACB063D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735" y="1407176"/>
            <a:ext cx="7235998" cy="542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 Box 6">
            <a:extLst>
              <a:ext uri="{FF2B5EF4-FFF2-40B4-BE49-F238E27FC236}">
                <a16:creationId xmlns:a16="http://schemas.microsoft.com/office/drawing/2014/main" id="{C83EAFDA-4C67-4FA8-B3D3-51061E21CA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4" y="189000"/>
            <a:ext cx="4898117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>
                <a:solidFill>
                  <a:schemeClr val="accent2"/>
                </a:solidFill>
                <a:latin typeface="Arial" panose="020B0604020202020204" pitchFamily="34" charset="0"/>
              </a:rPr>
              <a:t>企業と行政の協働</a:t>
            </a:r>
          </a:p>
        </p:txBody>
      </p:sp>
      <p:sp>
        <p:nvSpPr>
          <p:cNvPr id="16388" name="テキスト ボックス 2">
            <a:extLst>
              <a:ext uri="{FF2B5EF4-FFF2-40B4-BE49-F238E27FC236}">
                <a16:creationId xmlns:a16="http://schemas.microsoft.com/office/drawing/2014/main" id="{C3F60B65-B0AD-4665-9AC1-95EA0F456D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00" y="817941"/>
            <a:ext cx="7721998" cy="646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>
                <a:latin typeface="Arial" panose="020B0604020202020204" pitchFamily="34" charset="0"/>
              </a:rPr>
              <a:t>●オープンガバメント推進協議会の事業として、</a:t>
            </a:r>
            <a:r>
              <a:rPr lang="en-US" altLang="ja-JP" sz="1801">
                <a:latin typeface="Arial" panose="020B0604020202020204" pitchFamily="34" charset="0"/>
              </a:rPr>
              <a:t>Zaim</a:t>
            </a:r>
            <a:r>
              <a:rPr lang="ja-JP" altLang="en-US" sz="1801">
                <a:latin typeface="Arial" panose="020B0604020202020204" pitchFamily="34" charset="0"/>
              </a:rPr>
              <a:t>と連携</a:t>
            </a:r>
            <a:endParaRPr lang="en-US" altLang="ja-JP" sz="1801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>
                <a:latin typeface="Arial" panose="020B0604020202020204" pitchFamily="34" charset="0"/>
              </a:rPr>
              <a:t>　協議会以外の自治体も、ぜひ一緒に！！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3E7BA666-FFA6-4698-A6D2-1673B022DA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5733" y="31074"/>
            <a:ext cx="6280530" cy="68031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6">
            <a:extLst>
              <a:ext uri="{FF2B5EF4-FFF2-40B4-BE49-F238E27FC236}">
                <a16:creationId xmlns:a16="http://schemas.microsoft.com/office/drawing/2014/main" id="{C83EAFDA-4C67-4FA8-B3D3-51061E21CA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4" y="189000"/>
            <a:ext cx="4898117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>
                <a:solidFill>
                  <a:schemeClr val="accent2"/>
                </a:solidFill>
                <a:latin typeface="Arial" panose="020B0604020202020204" pitchFamily="34" charset="0"/>
              </a:rPr>
              <a:t>企業と行政の協働</a:t>
            </a:r>
          </a:p>
        </p:txBody>
      </p:sp>
      <p:sp>
        <p:nvSpPr>
          <p:cNvPr id="16388" name="テキスト ボックス 2">
            <a:extLst>
              <a:ext uri="{FF2B5EF4-FFF2-40B4-BE49-F238E27FC236}">
                <a16:creationId xmlns:a16="http://schemas.microsoft.com/office/drawing/2014/main" id="{C3F60B65-B0AD-4665-9AC1-95EA0F456D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00" y="817941"/>
            <a:ext cx="7721998" cy="64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●オープンガバメント推進協議会の事業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　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B0159C8-3652-4C96-B49F-86E90E7087C9}"/>
              </a:ext>
            </a:extLst>
          </p:cNvPr>
          <p:cNvSpPr txBox="1"/>
          <p:nvPr/>
        </p:nvSpPr>
        <p:spPr>
          <a:xfrm>
            <a:off x="468842" y="1269777"/>
            <a:ext cx="4477508" cy="12007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801" dirty="0">
                <a:latin typeface="Arial" panose="020B0604020202020204" pitchFamily="34" charset="0"/>
              </a:rPr>
              <a:t>今年度は、カレンダーアプリの</a:t>
            </a:r>
            <a:r>
              <a:rPr lang="en-US" altLang="ja-JP" sz="1801" dirty="0" err="1">
                <a:latin typeface="Arial" panose="020B0604020202020204" pitchFamily="34" charset="0"/>
              </a:rPr>
              <a:t>Jorte</a:t>
            </a:r>
            <a:r>
              <a:rPr lang="ja-JP" altLang="en-US" sz="1801" dirty="0">
                <a:latin typeface="Arial" panose="020B0604020202020204" pitchFamily="34" charset="0"/>
              </a:rPr>
              <a:t>と協業！</a:t>
            </a:r>
            <a:endParaRPr lang="en-US" altLang="ja-JP" sz="1801" dirty="0">
              <a:latin typeface="Arial" panose="020B0604020202020204" pitchFamily="34" charset="0"/>
            </a:endParaRPr>
          </a:p>
          <a:p>
            <a:endParaRPr kumimoji="1" lang="en-US" altLang="ja-JP" sz="1801" dirty="0">
              <a:latin typeface="Arial" panose="020B0604020202020204" pitchFamily="34" charset="0"/>
            </a:endParaRPr>
          </a:p>
          <a:p>
            <a:r>
              <a:rPr kumimoji="1" lang="ja-JP" altLang="en-US" sz="1801" dirty="0">
                <a:latin typeface="Arial" panose="020B0604020202020204" pitchFamily="34" charset="0"/>
              </a:rPr>
              <a:t>学校の行事予定表をオープンデータ化。</a:t>
            </a:r>
            <a:endParaRPr kumimoji="1" lang="en-US" altLang="ja-JP" sz="1801" dirty="0">
              <a:latin typeface="Arial" panose="020B0604020202020204" pitchFamily="34" charset="0"/>
            </a:endParaRPr>
          </a:p>
          <a:p>
            <a:r>
              <a:rPr kumimoji="1" lang="en-US" altLang="ja-JP" sz="1801" dirty="0" err="1">
                <a:latin typeface="Arial" panose="020B0604020202020204" pitchFamily="34" charset="0"/>
              </a:rPr>
              <a:t>Jorte</a:t>
            </a:r>
            <a:r>
              <a:rPr kumimoji="1" lang="ja-JP" altLang="en-US" sz="1801" dirty="0">
                <a:latin typeface="Arial" panose="020B0604020202020204" pitchFamily="34" charset="0"/>
              </a:rPr>
              <a:t>に自動的に取り込まれる予定。</a:t>
            </a:r>
            <a:endParaRPr kumimoji="1" lang="ja-JP" altLang="en-US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52330660-8BF2-44C3-9025-6EEEC97E35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23" y="2526353"/>
            <a:ext cx="7215240" cy="4314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3085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>
            <a:extLst>
              <a:ext uri="{FF2B5EF4-FFF2-40B4-BE49-F238E27FC236}">
                <a16:creationId xmlns:a16="http://schemas.microsoft.com/office/drawing/2014/main" id="{4A41EBB2-744D-4F59-A1DB-A80A5E1E8A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84265" y="816422"/>
            <a:ext cx="12212526" cy="6842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00A996DE-9A70-4FA5-9725-09868F2800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923" y="3934776"/>
            <a:ext cx="5834187" cy="3457295"/>
          </a:xfrm>
          <a:prstGeom prst="rect">
            <a:avLst/>
          </a:prstGeom>
        </p:spPr>
      </p:pic>
      <p:sp>
        <p:nvSpPr>
          <p:cNvPr id="12" name="Text Box 6">
            <a:extLst>
              <a:ext uri="{FF2B5EF4-FFF2-40B4-BE49-F238E27FC236}">
                <a16:creationId xmlns:a16="http://schemas.microsoft.com/office/drawing/2014/main" id="{15EAEE6D-8B36-44DB-8836-FCBAC621A7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403175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行政以外のオープンデータ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30A99A28-B01D-47E0-AA4E-9ECC36D3DC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204535" y="1088533"/>
            <a:ext cx="12561939" cy="6370166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D489A9C-54E3-4E1F-9980-2AA0D925AB60}"/>
              </a:ext>
            </a:extLst>
          </p:cNvPr>
          <p:cNvSpPr txBox="1"/>
          <p:nvPr/>
        </p:nvSpPr>
        <p:spPr>
          <a:xfrm>
            <a:off x="8098481" y="6599775"/>
            <a:ext cx="10278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/>
              <a:t>OpenStreetMap</a:t>
            </a:r>
            <a:endParaRPr kumimoji="1" lang="ja-JP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89711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>
            <a:extLst>
              <a:ext uri="{FF2B5EF4-FFF2-40B4-BE49-F238E27FC236}">
                <a16:creationId xmlns:a16="http://schemas.microsoft.com/office/drawing/2014/main" id="{7BC42FAB-A465-4C81-A8A9-4D1C22B240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403175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行政以外のオープンデータ</a:t>
            </a:r>
          </a:p>
        </p:txBody>
      </p:sp>
      <p:sp>
        <p:nvSpPr>
          <p:cNvPr id="8" name="テキスト ボックス 2">
            <a:extLst>
              <a:ext uri="{FF2B5EF4-FFF2-40B4-BE49-F238E27FC236}">
                <a16:creationId xmlns:a16="http://schemas.microsoft.com/office/drawing/2014/main" id="{A1866A96-A8EA-4663-95D9-79E482B90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1" y="2134245"/>
            <a:ext cx="5986428" cy="64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ja-JP" sz="1801" dirty="0">
                <a:latin typeface="Arial" panose="020B0604020202020204" pitchFamily="34" charset="0"/>
                <a:hlinkClick r:id="rId2" action="ppaction://hlinkfile"/>
              </a:rPr>
              <a:t>https://www.city.aizuwakamatsu.fukushima.jp/docs/2009122400048/files/QandA.pdf</a:t>
            </a:r>
            <a:endParaRPr lang="en-US" altLang="ja-JP" sz="1801" dirty="0">
              <a:latin typeface="Arial" panose="020B0604020202020204" pitchFamily="34" charset="0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497DDEB5-ABF6-44EE-96E3-C60C194064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2420" y="45318"/>
            <a:ext cx="2896343" cy="6861175"/>
          </a:xfrm>
          <a:prstGeom prst="rect">
            <a:avLst/>
          </a:prstGeom>
        </p:spPr>
      </p:pic>
      <p:sp>
        <p:nvSpPr>
          <p:cNvPr id="6" name="内容プレースホルダー 3">
            <a:extLst>
              <a:ext uri="{FF2B5EF4-FFF2-40B4-BE49-F238E27FC236}">
                <a16:creationId xmlns:a16="http://schemas.microsoft.com/office/drawing/2014/main" id="{4C367AD7-B518-445A-9F95-043C8F4C7301}"/>
              </a:ext>
            </a:extLst>
          </p:cNvPr>
          <p:cNvSpPr txBox="1">
            <a:spLocks/>
          </p:cNvSpPr>
          <p:nvPr/>
        </p:nvSpPr>
        <p:spPr>
          <a:xfrm>
            <a:off x="0" y="1125723"/>
            <a:ext cx="6266733" cy="1008522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</a:ln>
        </p:spPr>
        <p:txBody>
          <a:bodyPr vert="horz" wrap="square" lIns="89994" tIns="46783" rIns="89994" bIns="46783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00112"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1800" spc="5" dirty="0">
                <a:latin typeface="Arial"/>
                <a:ea typeface="ＭＳ Ｐゴシック"/>
                <a:sym typeface="Wingdings"/>
              </a:rPr>
              <a:t>漫画「ブラックジャックによろしく」がオープンデータとして公開。</a:t>
            </a:r>
            <a:endParaRPr lang="en-US" altLang="ja-JP" sz="1800" spc="5" dirty="0">
              <a:latin typeface="Arial"/>
              <a:ea typeface="ＭＳ Ｐゴシック"/>
              <a:sym typeface="Wingdings"/>
            </a:endParaRPr>
          </a:p>
          <a:p>
            <a:pPr marL="0" indent="0" defTabSz="900112"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Font typeface="Arial"/>
              <a:buNone/>
            </a:pPr>
            <a:endParaRPr lang="en-US" altLang="ja-JP" sz="1800" spc="5" dirty="0">
              <a:latin typeface="Arial"/>
              <a:ea typeface="ＭＳ Ｐゴシック"/>
              <a:sym typeface="Wingdings"/>
            </a:endParaRPr>
          </a:p>
          <a:p>
            <a:pPr marL="0" indent="0" defTabSz="900112"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Font typeface="Arial"/>
              <a:buNone/>
            </a:pPr>
            <a:r>
              <a:rPr lang="ja-JP" altLang="en-US" sz="1800" spc="5" dirty="0">
                <a:latin typeface="Arial"/>
                <a:ea typeface="ＭＳ Ｐゴシック"/>
                <a:sym typeface="Wingdings"/>
              </a:rPr>
              <a:t>会津若松市が、職員向けオープンデータの</a:t>
            </a:r>
            <a:r>
              <a:rPr lang="en-US" altLang="ja-JP" sz="1800" spc="5" dirty="0">
                <a:latin typeface="Arial"/>
                <a:ea typeface="ＭＳ Ｐゴシック"/>
                <a:sym typeface="Wingdings"/>
              </a:rPr>
              <a:t>Q&amp;A</a:t>
            </a:r>
            <a:r>
              <a:rPr lang="ja-JP" altLang="en-US" sz="1800" spc="5" dirty="0">
                <a:latin typeface="Arial"/>
                <a:ea typeface="ＭＳ Ｐゴシック"/>
                <a:sym typeface="Wingdings"/>
              </a:rPr>
              <a:t>集として使用！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62DD0E63-67B8-4AAC-B819-632AEA7730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" y="2854371"/>
            <a:ext cx="5263918" cy="400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4387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07A83ABF-A082-428B-B0C2-D697B376FF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264" y="2566263"/>
            <a:ext cx="785223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6600" b="1" dirty="0">
                <a:latin typeface="Arial" panose="020B0604020202020204" pitchFamily="34" charset="0"/>
              </a:rPr>
              <a:t>苦情を言われない？</a:t>
            </a:r>
          </a:p>
        </p:txBody>
      </p:sp>
      <p:pic>
        <p:nvPicPr>
          <p:cNvPr id="3" name="Picture 11" descr="BY">
            <a:extLst>
              <a:ext uri="{FF2B5EF4-FFF2-40B4-BE49-F238E27FC236}">
                <a16:creationId xmlns:a16="http://schemas.microsoft.com/office/drawing/2014/main" id="{AE12D830-97DF-488F-8571-A0259572D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40470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 descr="BY">
            <a:extLst>
              <a:ext uri="{FF2B5EF4-FFF2-40B4-BE49-F238E27FC236}">
                <a16:creationId xmlns:a16="http://schemas.microsoft.com/office/drawing/2014/main" id="{AE12D830-97DF-488F-8571-A0259572D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707BB78D-3146-4B8D-A228-0F630AEB3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4" y="189000"/>
            <a:ext cx="6627251" cy="523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オープンデータのはじめかた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1CFEF1FE-156E-4670-A7A3-5454BADCFB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950" y="856445"/>
            <a:ext cx="6879245" cy="6060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20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6">
            <a:extLst>
              <a:ext uri="{FF2B5EF4-FFF2-40B4-BE49-F238E27FC236}">
                <a16:creationId xmlns:a16="http://schemas.microsoft.com/office/drawing/2014/main" id="{5B4F05AA-4C4B-4D8F-9020-7A964EFFE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264" y="1990047"/>
            <a:ext cx="7852234" cy="263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6600" b="1" dirty="0">
                <a:latin typeface="Arial" panose="020B0604020202020204" pitchFamily="34" charset="0"/>
              </a:rPr>
              <a:t>オープンデータって</a:t>
            </a:r>
            <a:endParaRPr lang="en-US" altLang="ja-JP" sz="6600" b="1" dirty="0"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6600" b="1" dirty="0">
                <a:latin typeface="Arial" panose="020B0604020202020204" pitchFamily="34" charset="0"/>
              </a:rPr>
              <a:t>なに？</a:t>
            </a:r>
          </a:p>
        </p:txBody>
      </p:sp>
      <p:pic>
        <p:nvPicPr>
          <p:cNvPr id="6147" name="Picture 11" descr="BY">
            <a:extLst>
              <a:ext uri="{FF2B5EF4-FFF2-40B4-BE49-F238E27FC236}">
                <a16:creationId xmlns:a16="http://schemas.microsoft.com/office/drawing/2014/main" id="{09357C5C-1DA1-48E8-B030-AA5BE855D1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7334696"/>
      </p:ext>
    </p:extLst>
  </p:cSld>
  <p:clrMapOvr>
    <a:masterClrMapping/>
  </p:clrMapOvr>
  <p:transition spd="slow">
    <p:cover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プレースホルダー 2"/>
          <p:cNvSpPr>
            <a:spLocks noGrp="1"/>
          </p:cNvSpPr>
          <p:nvPr>
            <p:ph sz="quarter" idx="1"/>
          </p:nvPr>
        </p:nvSpPr>
        <p:spPr>
          <a:xfrm>
            <a:off x="468512" y="2422015"/>
            <a:ext cx="8284198" cy="924350"/>
          </a:xfrm>
          <a:noFill/>
          <a:ln w="25400" cap="flat" cmpd="sng" algn="ctr">
            <a:noFill/>
            <a:prstDash val="solid"/>
            <a:round/>
          </a:ln>
        </p:spPr>
        <p:txBody>
          <a:bodyPr vert="horz" wrap="square" lIns="89994" tIns="46783" rIns="89994" bIns="46783" anchor="t">
            <a:noAutofit/>
          </a:bodyPr>
          <a:lstStyle/>
          <a:p>
            <a:pPr marL="0" lvl="0" indent="0" algn="ctr" defTabSz="900112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5400" b="1" i="0" spc="5" dirty="0">
                <a:solidFill>
                  <a:schemeClr val="tx1"/>
                </a:solidFill>
                <a:latin typeface="Arial"/>
                <a:ea typeface="ＭＳ Ｐゴシック"/>
                <a:sym typeface="Wingdings"/>
              </a:rPr>
              <a:t>オープンデータの課題・・・</a:t>
            </a:r>
          </a:p>
        </p:txBody>
      </p:sp>
      <p:pic>
        <p:nvPicPr>
          <p:cNvPr id="3" name="Picture 11" descr="BY">
            <a:extLst>
              <a:ext uri="{FF2B5EF4-FFF2-40B4-BE49-F238E27FC236}">
                <a16:creationId xmlns:a16="http://schemas.microsoft.com/office/drawing/2014/main" id="{14FB69F2-0059-4281-9E15-3ADFAB1C0A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39110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>
            <a:extLst>
              <a:ext uri="{FF2B5EF4-FFF2-40B4-BE49-F238E27FC236}">
                <a16:creationId xmlns:a16="http://schemas.microsoft.com/office/drawing/2014/main" id="{2F09AB89-A19D-4B8B-AEF0-093BB32CF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403175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オープンデータの課題</a:t>
            </a:r>
          </a:p>
        </p:txBody>
      </p:sp>
      <p:sp>
        <p:nvSpPr>
          <p:cNvPr id="8" name="テキスト ボックス 2">
            <a:extLst>
              <a:ext uri="{FF2B5EF4-FFF2-40B4-BE49-F238E27FC236}">
                <a16:creationId xmlns:a16="http://schemas.microsoft.com/office/drawing/2014/main" id="{43A10E19-212A-4A2E-90B2-4CD3B0B827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794" y="1053696"/>
            <a:ext cx="8571261" cy="48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●語彙問題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オープンデータ業界でのあるある。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自治体ごとに名称、カテゴリなどが統一されていない。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　例：「津波避難ビル」と「津波避難タワー」、「地域避難所」と「屋内避難所」など呼び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　　　方がバラバラ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●記述方法問題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同じものを表しているのに、記述がバラバラ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　例</a:t>
            </a:r>
            <a:r>
              <a:rPr lang="ja-JP" altLang="en-US" sz="1800" dirty="0">
                <a:latin typeface="Arial" panose="020B0604020202020204" pitchFamily="34" charset="0"/>
              </a:rPr>
              <a:t>：</a:t>
            </a:r>
            <a:r>
              <a:rPr lang="en-US" altLang="ja-JP" sz="1800" dirty="0">
                <a:latin typeface="Arial" panose="020B0604020202020204" pitchFamily="34" charset="0"/>
              </a:rPr>
              <a:t>	</a:t>
            </a:r>
            <a:r>
              <a:rPr lang="ja-JP" altLang="en-US" sz="1800" dirty="0">
                <a:latin typeface="+mj-lt"/>
              </a:rPr>
              <a:t>厚岸郡浜中町霧多布東</a:t>
            </a:r>
            <a:r>
              <a:rPr lang="en-US" altLang="ja-JP" sz="1800" dirty="0">
                <a:latin typeface="+mj-lt"/>
              </a:rPr>
              <a:t>4</a:t>
            </a:r>
            <a:r>
              <a:rPr lang="ja-JP" altLang="en-US" sz="1800" dirty="0">
                <a:latin typeface="+mj-lt"/>
              </a:rPr>
              <a:t>条</a:t>
            </a:r>
            <a:r>
              <a:rPr lang="en-US" altLang="ja-JP" sz="1800" dirty="0">
                <a:latin typeface="+mj-lt"/>
              </a:rPr>
              <a:t>1</a:t>
            </a:r>
            <a:r>
              <a:rPr lang="ja-JP" altLang="en-US" sz="1800" dirty="0">
                <a:latin typeface="+mj-lt"/>
              </a:rPr>
              <a:t>丁目</a:t>
            </a:r>
            <a:r>
              <a:rPr lang="en-US" altLang="ja-JP" sz="1800" dirty="0">
                <a:latin typeface="+mj-lt"/>
              </a:rPr>
              <a:t>35</a:t>
            </a:r>
            <a:r>
              <a:rPr lang="ja-JP" altLang="en-US" sz="1800" dirty="0">
                <a:latin typeface="+mj-lt"/>
              </a:rPr>
              <a:t>番地</a:t>
            </a:r>
            <a:r>
              <a:rPr lang="en-US" altLang="ja-JP" sz="1800" dirty="0">
                <a:latin typeface="+mj-lt"/>
              </a:rPr>
              <a:t>1</a:t>
            </a:r>
            <a:r>
              <a:rPr lang="ja-JP" altLang="en-US" sz="1800" dirty="0">
                <a:latin typeface="+mj-lt"/>
              </a:rPr>
              <a:t>　　浜中</a:t>
            </a:r>
            <a:r>
              <a:rPr lang="zh-CN" altLang="en-US" sz="1800" dirty="0">
                <a:latin typeface="+mj-lt"/>
              </a:rPr>
              <a:t>町立</a:t>
            </a:r>
            <a:r>
              <a:rPr lang="ja-JP" altLang="en-US" sz="1800" dirty="0">
                <a:latin typeface="+mj-lt"/>
              </a:rPr>
              <a:t>霧多布</a:t>
            </a:r>
            <a:r>
              <a:rPr lang="zh-CN" altLang="en-US" sz="1800" dirty="0">
                <a:latin typeface="+mj-lt"/>
              </a:rPr>
              <a:t>小学校</a:t>
            </a:r>
            <a:endParaRPr lang="en-US" altLang="zh-CN" sz="1800" dirty="0">
              <a:latin typeface="+mj-lt"/>
            </a:endParaRPr>
          </a:p>
          <a:p>
            <a:pPr>
              <a:spcBef>
                <a:spcPct val="0"/>
              </a:spcBef>
              <a:buNone/>
            </a:pPr>
            <a:r>
              <a:rPr lang="ja-JP" altLang="en-US" sz="1800" dirty="0">
                <a:latin typeface="+mj-lt"/>
              </a:rPr>
              <a:t>　　　　</a:t>
            </a:r>
            <a:r>
              <a:rPr lang="en-US" altLang="ja-JP" sz="1800" dirty="0">
                <a:latin typeface="+mj-lt"/>
              </a:rPr>
              <a:t>	</a:t>
            </a:r>
            <a:r>
              <a:rPr lang="ja-JP" altLang="en-US" sz="1800" dirty="0"/>
              <a:t>浜中町霧多布東</a:t>
            </a:r>
            <a:r>
              <a:rPr lang="en-US" altLang="ja-JP" sz="1800" dirty="0"/>
              <a:t>4</a:t>
            </a:r>
            <a:r>
              <a:rPr lang="ja-JP" altLang="en-US" sz="1800" dirty="0"/>
              <a:t>条</a:t>
            </a:r>
            <a:r>
              <a:rPr lang="en-US" altLang="ja-JP" sz="1800" dirty="0"/>
              <a:t>1</a:t>
            </a:r>
            <a:r>
              <a:rPr lang="ja-JP" altLang="en-US" sz="1800" dirty="0"/>
              <a:t>丁目</a:t>
            </a:r>
            <a:r>
              <a:rPr lang="en-US" altLang="ja-JP" sz="1800" dirty="0"/>
              <a:t>35-1</a:t>
            </a:r>
            <a:r>
              <a:rPr lang="ja-JP" altLang="en-US" sz="1800" dirty="0"/>
              <a:t>　　　　　　　　　</a:t>
            </a:r>
            <a:r>
              <a:rPr lang="zh-CN" altLang="en-US" sz="1800" dirty="0"/>
              <a:t>町立</a:t>
            </a:r>
            <a:r>
              <a:rPr lang="ja-JP" altLang="en-US" sz="1800" dirty="0"/>
              <a:t>霧多布</a:t>
            </a:r>
            <a:r>
              <a:rPr lang="zh-CN" altLang="en-US" sz="1800" dirty="0"/>
              <a:t>小学校</a:t>
            </a:r>
            <a:endParaRPr lang="en-US" altLang="zh-CN" sz="1800" dirty="0"/>
          </a:p>
          <a:p>
            <a:pPr>
              <a:spcBef>
                <a:spcPct val="0"/>
              </a:spcBef>
              <a:buNone/>
            </a:pPr>
            <a:r>
              <a:rPr lang="ja-JP" altLang="en-US" sz="1800" dirty="0">
                <a:latin typeface="Arial" panose="020B0604020202020204" pitchFamily="34" charset="0"/>
              </a:rPr>
              <a:t>　　　　</a:t>
            </a:r>
            <a:r>
              <a:rPr lang="en-US" altLang="ja-JP" sz="1800" dirty="0">
                <a:latin typeface="Arial" panose="020B0604020202020204" pitchFamily="34" charset="0"/>
              </a:rPr>
              <a:t>	</a:t>
            </a:r>
            <a:r>
              <a:rPr lang="ja-JP" altLang="en-US" sz="1800" dirty="0"/>
              <a:t>霧多布東</a:t>
            </a:r>
            <a:r>
              <a:rPr lang="en-US" altLang="ja-JP" sz="1800" dirty="0"/>
              <a:t>4-1-35-1</a:t>
            </a:r>
            <a:r>
              <a:rPr lang="ja-JP" altLang="en-US" sz="1800" dirty="0"/>
              <a:t>　　　　　　　　　　　　　　　　　霧多布</a:t>
            </a:r>
            <a:r>
              <a:rPr lang="zh-CN" altLang="en-US" sz="1800" dirty="0"/>
              <a:t>小</a:t>
            </a:r>
            <a:endParaRPr lang="en-US" altLang="ja-JP" sz="18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●乱立問題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同じような情報サイト、</a:t>
            </a:r>
            <a:r>
              <a:rPr lang="en-US" altLang="ja-JP" sz="1801" dirty="0">
                <a:latin typeface="Arial" panose="020B0604020202020204" pitchFamily="34" charset="0"/>
              </a:rPr>
              <a:t>GIS</a:t>
            </a:r>
            <a:r>
              <a:rPr lang="ja-JP" altLang="en-US" sz="1801" dirty="0">
                <a:latin typeface="Arial" panose="020B0604020202020204" pitchFamily="34" charset="0"/>
              </a:rPr>
              <a:t>マップが乱立・・・。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●鮮度問題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情報の鮮度が不明・・・。</a:t>
            </a:r>
          </a:p>
        </p:txBody>
      </p:sp>
    </p:spTree>
    <p:extLst>
      <p:ext uri="{BB962C8B-B14F-4D97-AF65-F5344CB8AC3E}">
        <p14:creationId xmlns:p14="http://schemas.microsoft.com/office/powerpoint/2010/main" val="35416397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プレースホルダー 2"/>
          <p:cNvSpPr>
            <a:spLocks noGrp="1"/>
          </p:cNvSpPr>
          <p:nvPr>
            <p:ph sz="quarter" idx="1"/>
          </p:nvPr>
        </p:nvSpPr>
        <p:spPr>
          <a:xfrm>
            <a:off x="1477061" y="2350546"/>
            <a:ext cx="6356044" cy="646402"/>
          </a:xfrm>
          <a:noFill/>
          <a:ln w="25400" cap="flat" cmpd="sng" algn="ctr">
            <a:noFill/>
            <a:prstDash val="solid"/>
            <a:round/>
          </a:ln>
        </p:spPr>
        <p:txBody>
          <a:bodyPr vert="horz" wrap="none" lIns="89994" tIns="46783" rIns="89994" bIns="46783" anchor="t">
            <a:noAutofit/>
          </a:bodyPr>
          <a:lstStyle/>
          <a:p>
            <a:pPr marL="0" lvl="0" indent="0" algn="l" defTabSz="90011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3600" b="1" i="0" spc="5">
                <a:solidFill>
                  <a:schemeClr val="tx1"/>
                </a:solidFill>
                <a:latin typeface="Arial"/>
                <a:ea typeface="ＭＳ Ｐゴシック"/>
                <a:sym typeface="Wingdings"/>
              </a:rPr>
              <a:t>ご静聴ありがとうございました！</a:t>
            </a:r>
          </a:p>
        </p:txBody>
      </p:sp>
      <p:sp>
        <p:nvSpPr>
          <p:cNvPr id="3" name="内容プレースホルダー 3"/>
          <p:cNvSpPr>
            <a:spLocks noGrp="1"/>
          </p:cNvSpPr>
          <p:nvPr>
            <p:ph sz="quarter" idx="2"/>
          </p:nvPr>
        </p:nvSpPr>
        <p:spPr>
          <a:xfrm>
            <a:off x="4358097" y="4655084"/>
            <a:ext cx="4032466" cy="1200678"/>
          </a:xfrm>
          <a:noFill/>
          <a:ln w="25400" cap="flat" cmpd="sng" algn="ctr">
            <a:noFill/>
            <a:prstDash val="solid"/>
            <a:round/>
          </a:ln>
        </p:spPr>
        <p:txBody>
          <a:bodyPr vert="horz" wrap="none" lIns="89994" tIns="46783" rIns="89994" bIns="46783" anchor="t">
            <a:noAutofit/>
          </a:bodyPr>
          <a:lstStyle/>
          <a:p>
            <a:pPr marL="0" lvl="0" indent="0" algn="l" defTabSz="90011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1800" b="0" i="0" spc="5">
                <a:solidFill>
                  <a:schemeClr val="tx1"/>
                </a:solidFill>
                <a:latin typeface="Arial"/>
                <a:ea typeface="ＭＳ Ｐゴシック"/>
                <a:sym typeface="Wingdings"/>
              </a:rPr>
              <a:t>本講演に関するお問い合わせ：</a:t>
            </a:r>
          </a:p>
          <a:p>
            <a:pPr marL="0" lvl="0" indent="0" algn="l" defTabSz="90011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1800" b="0" i="0" spc="5">
                <a:solidFill>
                  <a:schemeClr val="tx1"/>
                </a:solidFill>
                <a:latin typeface="Arial"/>
                <a:ea typeface="ＭＳ Ｐゴシック"/>
                <a:sym typeface="Wingdings"/>
              </a:rPr>
              <a:t>　　　　</a:t>
            </a:r>
          </a:p>
          <a:p>
            <a:pPr marL="0" lvl="0" indent="0" algn="l" defTabSz="90011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1800" b="0" i="0" spc="5">
                <a:solidFill>
                  <a:schemeClr val="tx1"/>
                </a:solidFill>
                <a:latin typeface="Arial"/>
                <a:ea typeface="ＭＳ Ｐゴシック"/>
                <a:sym typeface="Wingdings"/>
              </a:rPr>
              <a:t>　　　　Tel：０１４３－２５－３３２０</a:t>
            </a:r>
          </a:p>
          <a:p>
            <a:pPr marL="0" lvl="0" indent="0" algn="l" defTabSz="90011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1800" b="0" i="0" spc="5">
                <a:solidFill>
                  <a:schemeClr val="tx1"/>
                </a:solidFill>
                <a:latin typeface="Arial"/>
                <a:ea typeface="ＭＳ Ｐゴシック"/>
                <a:sym typeface="Wingdings"/>
              </a:rPr>
              <a:t>　　　　Mail：maruta@city.muroran.lg.jp</a:t>
            </a:r>
          </a:p>
        </p:txBody>
      </p:sp>
      <p:pic>
        <p:nvPicPr>
          <p:cNvPr id="4" name="絵 3" descr="BY"/>
          <p:cNvPicPr/>
          <p:nvPr/>
        </p:nvPicPr>
        <p:blipFill rotWithShape="1">
          <a:blip r:embed="rId2">
            <a:lum/>
          </a:blip>
          <a:srcRect/>
          <a:stretch>
            <a:fillRect/>
          </a:stretch>
        </p:blipFill>
        <p:spPr>
          <a:xfrm>
            <a:off x="7677438" y="6360846"/>
            <a:ext cx="1470696" cy="517758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</a:ln>
        </p:spPr>
      </p:pic>
    </p:spTree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6">
            <a:extLst>
              <a:ext uri="{FF2B5EF4-FFF2-40B4-BE49-F238E27FC236}">
                <a16:creationId xmlns:a16="http://schemas.microsoft.com/office/drawing/2014/main" id="{69067D9E-C6CF-47C4-A70B-2981A7639E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403175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オープンデータとは</a:t>
            </a:r>
          </a:p>
        </p:txBody>
      </p:sp>
      <p:sp>
        <p:nvSpPr>
          <p:cNvPr id="12291" name="テキスト ボックス 5">
            <a:extLst>
              <a:ext uri="{FF2B5EF4-FFF2-40B4-BE49-F238E27FC236}">
                <a16:creationId xmlns:a16="http://schemas.microsoft.com/office/drawing/2014/main" id="{FAFE7053-9E74-4BCD-8EB5-6FD18E4704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788" y="1100373"/>
            <a:ext cx="6553057" cy="370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●オープンデータとは？</a:t>
            </a:r>
          </a:p>
        </p:txBody>
      </p:sp>
      <p:sp>
        <p:nvSpPr>
          <p:cNvPr id="12292" name="テキスト ボックス 5">
            <a:extLst>
              <a:ext uri="{FF2B5EF4-FFF2-40B4-BE49-F238E27FC236}">
                <a16:creationId xmlns:a16="http://schemas.microsoft.com/office/drawing/2014/main" id="{4A16B282-CB8B-4253-92AD-371E820AE9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2782344"/>
            <a:ext cx="7269500" cy="294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ja-JP" altLang="en-US" dirty="0">
                <a:latin typeface="Arial" panose="020B0604020202020204" pitchFamily="34" charset="0"/>
              </a:rPr>
              <a:t>　国や自治体などが保有するデータを</a:t>
            </a:r>
            <a:endParaRPr lang="en-US" altLang="ja-JP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ja-JP" altLang="en-US" dirty="0">
                <a:latin typeface="Arial" panose="020B0604020202020204" pitchFamily="34" charset="0"/>
              </a:rPr>
              <a:t>　　　・</a:t>
            </a:r>
            <a:r>
              <a:rPr lang="ja-JP" altLang="en-US" dirty="0"/>
              <a:t>機械判読可能な形</a:t>
            </a:r>
            <a:endParaRPr lang="en-US" altLang="ja-JP" dirty="0"/>
          </a:p>
          <a:p>
            <a:pPr>
              <a:buFont typeface="Arial" panose="020B0604020202020204" pitchFamily="34" charset="0"/>
              <a:buNone/>
            </a:pPr>
            <a:r>
              <a:rPr lang="ja-JP" altLang="en-US" dirty="0"/>
              <a:t>　　　・営利、非営利を問わず利用可能</a:t>
            </a:r>
            <a:endParaRPr lang="en-US" altLang="ja-JP" dirty="0"/>
          </a:p>
          <a:p>
            <a:pPr>
              <a:buFont typeface="Arial" panose="020B0604020202020204" pitchFamily="34" charset="0"/>
              <a:buNone/>
            </a:pPr>
            <a:r>
              <a:rPr lang="ja-JP" altLang="en-US" dirty="0"/>
              <a:t>　　　・無償</a:t>
            </a:r>
            <a:endParaRPr lang="en-US" altLang="ja-JP" dirty="0"/>
          </a:p>
          <a:p>
            <a:pPr>
              <a:buFont typeface="Arial" panose="020B0604020202020204" pitchFamily="34" charset="0"/>
              <a:buNone/>
            </a:pPr>
            <a:r>
              <a:rPr lang="ja-JP" altLang="en-US" dirty="0"/>
              <a:t>　として公開すること。</a:t>
            </a:r>
            <a:endParaRPr lang="ja-JP" altLang="en-US" dirty="0">
              <a:latin typeface="Arial" panose="020B0604020202020204" pitchFamily="34" charset="0"/>
            </a:endParaRPr>
          </a:p>
        </p:txBody>
      </p:sp>
      <p:pic>
        <p:nvPicPr>
          <p:cNvPr id="12295" name="Picture 11" descr="BY">
            <a:extLst>
              <a:ext uri="{FF2B5EF4-FFF2-40B4-BE49-F238E27FC236}">
                <a16:creationId xmlns:a16="http://schemas.microsoft.com/office/drawing/2014/main" id="{B8BB5933-A8FC-40A4-B794-18880C501D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4B96E1D-FF9E-4917-BBF0-FC43AB946C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3031" y="1701939"/>
            <a:ext cx="7269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ja-JP" altLang="en-US" dirty="0">
                <a:latin typeface="Arial" panose="020B0604020202020204" pitchFamily="34" charset="0"/>
              </a:rPr>
              <a:t>　データをオープン（開放）にすること。</a:t>
            </a:r>
            <a:endParaRPr lang="en-US" altLang="ja-JP" dirty="0">
              <a:latin typeface="Arial" panose="020B0604020202020204" pitchFamily="34" charset="0"/>
            </a:endParaRPr>
          </a:p>
        </p:txBody>
      </p:sp>
      <p:sp>
        <p:nvSpPr>
          <p:cNvPr id="2" name="吹き出し: 角を丸めた四角形 1">
            <a:extLst>
              <a:ext uri="{FF2B5EF4-FFF2-40B4-BE49-F238E27FC236}">
                <a16:creationId xmlns:a16="http://schemas.microsoft.com/office/drawing/2014/main" id="{BB03D4EE-3672-4514-86DE-3547949DF8B2}"/>
              </a:ext>
            </a:extLst>
          </p:cNvPr>
          <p:cNvSpPr/>
          <p:nvPr/>
        </p:nvSpPr>
        <p:spPr>
          <a:xfrm>
            <a:off x="5604092" y="469767"/>
            <a:ext cx="2809053" cy="1152432"/>
          </a:xfrm>
          <a:prstGeom prst="wedgeRoundRectCallout">
            <a:avLst>
              <a:gd name="adj1" fmla="val -75269"/>
              <a:gd name="adj2" fmla="val 6378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/>
              <a:t>ホームページは「公表」</a:t>
            </a:r>
            <a:endParaRPr kumimoji="1" lang="en-US" altLang="ja-JP" sz="2800" dirty="0"/>
          </a:p>
        </p:txBody>
      </p:sp>
    </p:spTree>
    <p:extLst>
      <p:ext uri="{BB962C8B-B14F-4D97-AF65-F5344CB8AC3E}">
        <p14:creationId xmlns:p14="http://schemas.microsoft.com/office/powerpoint/2010/main" val="180728866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5">
            <a:extLst>
              <a:ext uri="{FF2B5EF4-FFF2-40B4-BE49-F238E27FC236}">
                <a16:creationId xmlns:a16="http://schemas.microsoft.com/office/drawing/2014/main" id="{B401C15B-7952-4085-AD8E-DDF195183A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882" y="1284932"/>
            <a:ext cx="6553057" cy="370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>
                <a:latin typeface="Arial" panose="020B0604020202020204" pitchFamily="34" charset="0"/>
              </a:rPr>
              <a:t>●情報公開制度とは何が違う？</a:t>
            </a:r>
          </a:p>
        </p:txBody>
      </p:sp>
      <p:sp>
        <p:nvSpPr>
          <p:cNvPr id="3" name="テキスト ボックス 5">
            <a:extLst>
              <a:ext uri="{FF2B5EF4-FFF2-40B4-BE49-F238E27FC236}">
                <a16:creationId xmlns:a16="http://schemas.microsoft.com/office/drawing/2014/main" id="{F85009E0-084C-4802-9D6A-E5B89E1F7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815" y="2062074"/>
            <a:ext cx="8355132" cy="2616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ja-JP" altLang="en-US" sz="2000" dirty="0">
                <a:latin typeface="Arial" panose="020B0604020202020204" pitchFamily="34" charset="0"/>
              </a:rPr>
              <a:t>　・情報公開制度は、申請を受けてから開示する、いわゆる</a:t>
            </a:r>
            <a:r>
              <a:rPr lang="ja-JP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受け身</a:t>
            </a:r>
            <a:r>
              <a:rPr lang="ja-JP" altLang="en-US" sz="2000" dirty="0">
                <a:latin typeface="Arial" panose="020B0604020202020204" pitchFamily="34" charset="0"/>
              </a:rPr>
              <a:t>。</a:t>
            </a:r>
            <a:endParaRPr lang="en-US" altLang="ja-JP" sz="2000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ja-JP" sz="2000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ja-JP" sz="2000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ja-JP" sz="2000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ja-JP" sz="2000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ja-JP" altLang="en-US" sz="2000" dirty="0">
                <a:latin typeface="Arial" panose="020B0604020202020204" pitchFamily="34" charset="0"/>
              </a:rPr>
              <a:t>　・オープンデータは、行政から率先して</a:t>
            </a:r>
            <a:r>
              <a:rPr lang="ja-JP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常に利用可能な状態</a:t>
            </a:r>
            <a:r>
              <a:rPr lang="ja-JP" altLang="en-US" sz="2000" dirty="0">
                <a:latin typeface="Arial" panose="020B0604020202020204" pitchFamily="34" charset="0"/>
              </a:rPr>
              <a:t>とすること。</a:t>
            </a:r>
            <a:endParaRPr lang="en-US" altLang="ja-JP" sz="2000" dirty="0">
              <a:latin typeface="Arial" panose="020B0604020202020204" pitchFamily="34" charset="0"/>
            </a:endParaRPr>
          </a:p>
          <a:p>
            <a:pPr>
              <a:buNone/>
            </a:pPr>
            <a:r>
              <a:rPr lang="ja-JP" altLang="en-US" sz="2000" dirty="0">
                <a:latin typeface="Arial" panose="020B0604020202020204" pitchFamily="34" charset="0"/>
              </a:rPr>
              <a:t>　　（税金で作られたデータは国民のもの、住民のもの、という考えから）</a:t>
            </a: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D42CBED5-FFC5-45D4-A2A9-F1A709F2C6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403175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情報公開制度と何が違う？</a:t>
            </a:r>
          </a:p>
        </p:txBody>
      </p:sp>
      <p:pic>
        <p:nvPicPr>
          <p:cNvPr id="5" name="Picture 11" descr="BY">
            <a:extLst>
              <a:ext uri="{FF2B5EF4-FFF2-40B4-BE49-F238E27FC236}">
                <a16:creationId xmlns:a16="http://schemas.microsoft.com/office/drawing/2014/main" id="{5BC51629-DD8F-4013-BEBA-1DED34740D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矢印: 上下 5">
            <a:extLst>
              <a:ext uri="{FF2B5EF4-FFF2-40B4-BE49-F238E27FC236}">
                <a16:creationId xmlns:a16="http://schemas.microsoft.com/office/drawing/2014/main" id="{8EDDBEDB-7CB8-4ED0-96AC-0E9D9D56010E}"/>
              </a:ext>
            </a:extLst>
          </p:cNvPr>
          <p:cNvSpPr/>
          <p:nvPr/>
        </p:nvSpPr>
        <p:spPr>
          <a:xfrm>
            <a:off x="3678820" y="2707898"/>
            <a:ext cx="504189" cy="1080405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吹き出し: 角を丸めた四角形 6">
            <a:extLst>
              <a:ext uri="{FF2B5EF4-FFF2-40B4-BE49-F238E27FC236}">
                <a16:creationId xmlns:a16="http://schemas.microsoft.com/office/drawing/2014/main" id="{215745AA-8B30-4291-BE43-A433DB48CE05}"/>
              </a:ext>
            </a:extLst>
          </p:cNvPr>
          <p:cNvSpPr/>
          <p:nvPr/>
        </p:nvSpPr>
        <p:spPr>
          <a:xfrm>
            <a:off x="3133841" y="5303289"/>
            <a:ext cx="3601350" cy="1296486"/>
          </a:xfrm>
          <a:prstGeom prst="wedgeRoundRectCallout">
            <a:avLst>
              <a:gd name="adj1" fmla="val -35336"/>
              <a:gd name="adj2" fmla="val -9938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ホームページと</a:t>
            </a:r>
            <a:endParaRPr kumimoji="1" lang="en-US" altLang="ja-JP" sz="3200" dirty="0"/>
          </a:p>
          <a:p>
            <a:pPr algn="ctr"/>
            <a:r>
              <a:rPr kumimoji="1" lang="ja-JP" altLang="en-US" sz="3200" dirty="0"/>
              <a:t>同様に考えては？</a:t>
            </a:r>
          </a:p>
        </p:txBody>
      </p:sp>
    </p:spTree>
    <p:extLst>
      <p:ext uri="{BB962C8B-B14F-4D97-AF65-F5344CB8AC3E}">
        <p14:creationId xmlns:p14="http://schemas.microsoft.com/office/powerpoint/2010/main" val="406498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6">
            <a:extLst>
              <a:ext uri="{FF2B5EF4-FFF2-40B4-BE49-F238E27FC236}">
                <a16:creationId xmlns:a16="http://schemas.microsoft.com/office/drawing/2014/main" id="{5B4F05AA-4C4B-4D8F-9020-7A964EFFE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264" y="1990047"/>
            <a:ext cx="7852234" cy="263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6600" b="1" dirty="0">
                <a:latin typeface="Arial" panose="020B0604020202020204" pitchFamily="34" charset="0"/>
              </a:rPr>
              <a:t>オープンデータって</a:t>
            </a:r>
            <a:endParaRPr lang="en-US" altLang="ja-JP" sz="6600" b="1" dirty="0"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6600" b="1" dirty="0">
                <a:latin typeface="Arial" panose="020B0604020202020204" pitchFamily="34" charset="0"/>
              </a:rPr>
              <a:t>何のためにやるの？</a:t>
            </a:r>
          </a:p>
        </p:txBody>
      </p:sp>
      <p:pic>
        <p:nvPicPr>
          <p:cNvPr id="6147" name="Picture 11" descr="BY">
            <a:extLst>
              <a:ext uri="{FF2B5EF4-FFF2-40B4-BE49-F238E27FC236}">
                <a16:creationId xmlns:a16="http://schemas.microsoft.com/office/drawing/2014/main" id="{09357C5C-1DA1-48E8-B030-AA5BE855D1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9913200"/>
      </p:ext>
    </p:extLst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5">
            <a:extLst>
              <a:ext uri="{FF2B5EF4-FFF2-40B4-BE49-F238E27FC236}">
                <a16:creationId xmlns:a16="http://schemas.microsoft.com/office/drawing/2014/main" id="{F85009E0-084C-4802-9D6A-E5B89E1F7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1139" y="2350182"/>
            <a:ext cx="734442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ja-JP" altLang="en-US" sz="9600" dirty="0">
                <a:latin typeface="Arial" panose="020B0604020202020204" pitchFamily="34" charset="0"/>
              </a:rPr>
              <a:t>義務だから！</a:t>
            </a:r>
            <a:endParaRPr lang="en-US" altLang="ja-JP" sz="9600" dirty="0">
              <a:latin typeface="Arial" panose="020B0604020202020204" pitchFamily="34" charset="0"/>
            </a:endParaRP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D42CBED5-FFC5-45D4-A2A9-F1A709F2C6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906980" cy="523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何のためにやるの？</a:t>
            </a:r>
          </a:p>
        </p:txBody>
      </p:sp>
      <p:pic>
        <p:nvPicPr>
          <p:cNvPr id="5" name="Picture 11" descr="BY">
            <a:extLst>
              <a:ext uri="{FF2B5EF4-FFF2-40B4-BE49-F238E27FC236}">
                <a16:creationId xmlns:a16="http://schemas.microsoft.com/office/drawing/2014/main" id="{5BC51629-DD8F-4013-BEBA-1DED34740D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94249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5">
            <a:extLst>
              <a:ext uri="{FF2B5EF4-FFF2-40B4-BE49-F238E27FC236}">
                <a16:creationId xmlns:a16="http://schemas.microsoft.com/office/drawing/2014/main" id="{F85009E0-084C-4802-9D6A-E5B89E1F7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176" y="1324048"/>
            <a:ext cx="8206410" cy="259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ja-JP" altLang="en-US" sz="2800" dirty="0">
                <a:latin typeface="Arial" panose="020B0604020202020204" pitchFamily="34" charset="0"/>
              </a:rPr>
              <a:t>・経済の活性化、新事業の創出</a:t>
            </a:r>
            <a:endParaRPr lang="ja-JP" altLang="en-US" sz="1800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ja-JP" sz="2800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ja-JP" altLang="en-US" sz="2800" dirty="0">
                <a:latin typeface="Arial" panose="020B0604020202020204" pitchFamily="34" charset="0"/>
              </a:rPr>
              <a:t>・</a:t>
            </a:r>
            <a:r>
              <a:rPr lang="ja-JP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官民協働による公共サービスの実現</a:t>
            </a:r>
            <a:endParaRPr lang="en-US" altLang="ja-JP" sz="28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ja-JP" sz="2800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ja-JP" altLang="en-US" sz="2800" dirty="0">
                <a:latin typeface="Arial" panose="020B0604020202020204" pitchFamily="34" charset="0"/>
              </a:rPr>
              <a:t>・行政の透明性・信頼性の向上</a:t>
            </a:r>
            <a:endParaRPr lang="en-US" altLang="ja-JP" sz="2800" dirty="0">
              <a:latin typeface="Arial" panose="020B0604020202020204" pitchFamily="34" charset="0"/>
            </a:endParaRP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D42CBED5-FFC5-45D4-A2A9-F1A709F2C6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906980" cy="523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何のためにやるの？</a:t>
            </a:r>
          </a:p>
        </p:txBody>
      </p:sp>
      <p:pic>
        <p:nvPicPr>
          <p:cNvPr id="5" name="Picture 11" descr="BY">
            <a:extLst>
              <a:ext uri="{FF2B5EF4-FFF2-40B4-BE49-F238E27FC236}">
                <a16:creationId xmlns:a16="http://schemas.microsoft.com/office/drawing/2014/main" id="{5BC51629-DD8F-4013-BEBA-1DED34740D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19BBA3C-5BDA-4BCA-B7B6-EC36EAB8C52F}"/>
              </a:ext>
            </a:extLst>
          </p:cNvPr>
          <p:cNvSpPr txBox="1"/>
          <p:nvPr/>
        </p:nvSpPr>
        <p:spPr>
          <a:xfrm>
            <a:off x="471176" y="4349182"/>
            <a:ext cx="43188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>
                <a:latin typeface="Arial" panose="020B0604020202020204" pitchFamily="34" charset="0"/>
              </a:rPr>
              <a:t>・</a:t>
            </a:r>
            <a:r>
              <a:rPr lang="ja-JP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行政コストの削減、効率化</a:t>
            </a:r>
            <a:endParaRPr lang="en-US" altLang="ja-JP" sz="28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ja-JP" altLang="en-US" sz="2800" dirty="0">
                <a:latin typeface="Arial" panose="020B0604020202020204" pitchFamily="34" charset="0"/>
              </a:rPr>
              <a:t>・</a:t>
            </a:r>
            <a:r>
              <a:rPr lang="ja-JP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自治体の</a:t>
            </a:r>
            <a:r>
              <a:rPr lang="en-US" altLang="ja-JP" sz="2800" dirty="0">
                <a:solidFill>
                  <a:srgbClr val="FF0000"/>
                </a:solidFill>
                <a:latin typeface="Arial" panose="020B0604020202020204" pitchFamily="34" charset="0"/>
              </a:rPr>
              <a:t>PR</a:t>
            </a:r>
          </a:p>
        </p:txBody>
      </p:sp>
    </p:spTree>
    <p:extLst>
      <p:ext uri="{BB962C8B-B14F-4D97-AF65-F5344CB8AC3E}">
        <p14:creationId xmlns:p14="http://schemas.microsoft.com/office/powerpoint/2010/main" val="185100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5">
            <a:extLst>
              <a:ext uri="{FF2B5EF4-FFF2-40B4-BE49-F238E27FC236}">
                <a16:creationId xmlns:a16="http://schemas.microsoft.com/office/drawing/2014/main" id="{F85009E0-084C-4802-9D6A-E5B89E1F7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923" y="1413831"/>
            <a:ext cx="8206410" cy="966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buNone/>
            </a:pPr>
            <a:r>
              <a:rPr lang="ja-JP" altLang="en-US" sz="2800" dirty="0">
                <a:latin typeface="Arial" panose="020B0604020202020204" pitchFamily="34" charset="0"/>
              </a:rPr>
              <a:t>・</a:t>
            </a:r>
            <a:r>
              <a:rPr lang="en-US" altLang="ja-JP" sz="2800" dirty="0">
                <a:latin typeface="Arial" panose="020B0604020202020204" pitchFamily="34" charset="0"/>
              </a:rPr>
              <a:t>EBPM</a:t>
            </a:r>
            <a:r>
              <a:rPr lang="ja-JP" altLang="en-US" sz="2800" dirty="0"/>
              <a:t>（</a:t>
            </a:r>
            <a:r>
              <a:rPr lang="en-US" altLang="ja-JP" sz="2800" dirty="0"/>
              <a:t>Evidence Based Policy Making</a:t>
            </a:r>
            <a:r>
              <a:rPr lang="ja-JP" altLang="en-US" sz="2800" dirty="0"/>
              <a:t>）</a:t>
            </a:r>
            <a:endParaRPr lang="en-US" altLang="ja-JP" sz="2800" dirty="0"/>
          </a:p>
          <a:p>
            <a:pPr>
              <a:buNone/>
            </a:pPr>
            <a:r>
              <a:rPr lang="ja-JP" altLang="en-US" sz="2400" dirty="0"/>
              <a:t>　　　　　　証拠に基づく政策立案</a:t>
            </a:r>
            <a:endParaRPr lang="en-US" altLang="ja-JP" sz="2400" dirty="0">
              <a:latin typeface="Arial" panose="020B0604020202020204" pitchFamily="34" charset="0"/>
            </a:endParaRP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D42CBED5-FFC5-45D4-A2A9-F1A709F2C6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906980" cy="523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何のためにやるの？</a:t>
            </a:r>
          </a:p>
        </p:txBody>
      </p:sp>
      <p:pic>
        <p:nvPicPr>
          <p:cNvPr id="5" name="Picture 11" descr="BY">
            <a:extLst>
              <a:ext uri="{FF2B5EF4-FFF2-40B4-BE49-F238E27FC236}">
                <a16:creationId xmlns:a16="http://schemas.microsoft.com/office/drawing/2014/main" id="{5BC51629-DD8F-4013-BEBA-1DED34740D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68C3B6D-2D35-4773-B723-DA75F2685913}"/>
              </a:ext>
            </a:extLst>
          </p:cNvPr>
          <p:cNvSpPr txBox="1"/>
          <p:nvPr/>
        </p:nvSpPr>
        <p:spPr>
          <a:xfrm>
            <a:off x="903710" y="3922077"/>
            <a:ext cx="773160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ja-JP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　政策立案で、データを活用しない行政は、</a:t>
            </a:r>
            <a:endParaRPr lang="en-US" altLang="ja-JP" sz="32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ja-JP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　医者が検査をしないで診断するのと同じ！</a:t>
            </a:r>
            <a:endParaRPr lang="en-US" altLang="ja-JP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497BBE1-1075-4C54-A75C-E09045810A80}"/>
              </a:ext>
            </a:extLst>
          </p:cNvPr>
          <p:cNvSpPr txBox="1"/>
          <p:nvPr/>
        </p:nvSpPr>
        <p:spPr>
          <a:xfrm>
            <a:off x="919394" y="2664617"/>
            <a:ext cx="720902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ja-JP" altLang="en-US" sz="3200" dirty="0">
                <a:latin typeface="Arial" panose="020B0604020202020204" pitchFamily="34" charset="0"/>
              </a:rPr>
              <a:t>　役所・役場も３</a:t>
            </a:r>
            <a:r>
              <a:rPr lang="en-US" altLang="ja-JP" sz="3200" dirty="0">
                <a:latin typeface="Arial" panose="020B0604020202020204" pitchFamily="34" charset="0"/>
              </a:rPr>
              <a:t>K</a:t>
            </a:r>
            <a:r>
              <a:rPr lang="ja-JP" altLang="en-US" sz="3200" dirty="0">
                <a:latin typeface="Arial" panose="020B0604020202020204" pitchFamily="34" charset="0"/>
              </a:rPr>
              <a:t>（勘、経験、根性）から、</a:t>
            </a:r>
            <a:endParaRPr lang="en-US" altLang="ja-JP" sz="3200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ja-JP" altLang="en-US" sz="3200" dirty="0">
                <a:latin typeface="Arial" panose="020B0604020202020204" pitchFamily="34" charset="0"/>
              </a:rPr>
              <a:t>　</a:t>
            </a:r>
            <a:r>
              <a:rPr lang="en-US" altLang="ja-JP" sz="3200" dirty="0">
                <a:latin typeface="Arial" panose="020B0604020202020204" pitchFamily="34" charset="0"/>
              </a:rPr>
              <a:t>EBPM</a:t>
            </a:r>
            <a:r>
              <a:rPr lang="ja-JP" altLang="en-US" sz="3200" dirty="0">
                <a:latin typeface="Arial" panose="020B0604020202020204" pitchFamily="34" charset="0"/>
              </a:rPr>
              <a:t>へ！</a:t>
            </a:r>
            <a:endParaRPr lang="en-US" altLang="ja-JP" sz="32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77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theme/theme1.xml><?xml version="1.0" encoding="utf-8"?>
<a:theme xmlns:a="http://schemas.openxmlformats.org/drawingml/2006/main" name="JUST Slide">
  <a:themeElements>
    <a:clrScheme name="PowerPoint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000000"/>
      </a:accent3>
      <a:accent4>
        <a:srgbClr val="4338C6"/>
      </a:accent4>
      <a:accent5>
        <a:srgbClr val="B2CEFF"/>
      </a:accent5>
      <a:accent6>
        <a:srgbClr val="B9B9B9"/>
      </a:accent6>
      <a:hlink>
        <a:srgbClr val="0000FF"/>
      </a:hlink>
      <a:folHlink>
        <a:srgbClr val="800080"/>
      </a:folHlink>
    </a:clrScheme>
    <a:fontScheme name="JUST Slide">
      <a:majorFont>
        <a:latin typeface="MS PGothic"/>
        <a:ea typeface="MS PGothic"/>
        <a:cs typeface=""/>
      </a:majorFont>
      <a:minorFont>
        <a:latin typeface="MS PGothic"/>
        <a:ea typeface="MS PGothic"/>
        <a:cs typeface=""/>
      </a:minorFont>
    </a:fontScheme>
    <a:fmtScheme name="JUST Slid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JUST Slide">
  <a:themeElements>
    <a:clrScheme name="JUST Slide">
      <a:dk1>
        <a:sysClr val="windowText" lastClr="000000"/>
      </a:dk1>
      <a:lt1>
        <a:sysClr val="window" lastClr="FFFFFF"/>
      </a:lt1>
      <a:dk2>
        <a:srgbClr val="1C3D62"/>
      </a:dk2>
      <a:lt2>
        <a:srgbClr val="E3DCC1"/>
      </a:lt2>
      <a:accent1>
        <a:srgbClr val="315F97"/>
      </a:accent1>
      <a:accent2>
        <a:srgbClr val="C75252"/>
      </a:accent2>
      <a:accent3>
        <a:srgbClr val="E9AE2B"/>
      </a:accent3>
      <a:accent4>
        <a:srgbClr val="699B37"/>
      </a:accent4>
      <a:accent5>
        <a:srgbClr val="358791"/>
      </a:accent5>
      <a:accent6>
        <a:srgbClr val="CA56A7"/>
      </a:accent6>
      <a:hlink>
        <a:srgbClr val="0000FF"/>
      </a:hlink>
      <a:folHlink>
        <a:srgbClr val="800080"/>
      </a:folHlink>
    </a:clrScheme>
    <a:fontScheme name="JUST Slide">
      <a:majorFont>
        <a:latin typeface="MS PGothic"/>
        <a:ea typeface="MS PGothic"/>
        <a:cs typeface=""/>
      </a:majorFont>
      <a:minorFont>
        <a:latin typeface="MS PGothic"/>
        <a:ea typeface="MS PGothic"/>
        <a:cs typeface=""/>
      </a:minorFont>
    </a:fontScheme>
    <a:fmtScheme name="JUST Slid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523</Words>
  <Application>Microsoft Office PowerPoint</Application>
  <PresentationFormat>ユーザー設定</PresentationFormat>
  <Paragraphs>168</Paragraphs>
  <Slides>32</Slides>
  <Notes>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32</vt:i4>
      </vt:variant>
    </vt:vector>
  </HeadingPairs>
  <TitlesOfParts>
    <vt:vector size="39" baseType="lpstr">
      <vt:lpstr>ＭＳ Ｐゴシック</vt:lpstr>
      <vt:lpstr>ＭＳ Ｐゴシック</vt:lpstr>
      <vt:lpstr>Arial</vt:lpstr>
      <vt:lpstr>Calibri</vt:lpstr>
      <vt:lpstr>Times New Roman</vt:lpstr>
      <vt:lpstr>Wingdings</vt:lpstr>
      <vt:lpstr>JUST Slide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modified xsi:type="dcterms:W3CDTF">2019-12-17T07:06:07Z</dcterms:modified>
  <cp:category/>
</cp:coreProperties>
</file>