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60" r:id="rId2"/>
    <p:sldId id="266" r:id="rId3"/>
    <p:sldId id="309" r:id="rId4"/>
    <p:sldId id="312" r:id="rId5"/>
    <p:sldId id="308" r:id="rId6"/>
    <p:sldId id="270" r:id="rId7"/>
    <p:sldId id="273" r:id="rId8"/>
    <p:sldId id="313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1" autoAdjust="0"/>
    <p:restoredTop sz="92308" autoAdjust="0"/>
  </p:normalViewPr>
  <p:slideViewPr>
    <p:cSldViewPr>
      <p:cViewPr varScale="1">
        <p:scale>
          <a:sx n="93" d="100"/>
          <a:sy n="93" d="100"/>
        </p:scale>
        <p:origin x="8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A市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-4.5</c:v>
                </c:pt>
                <c:pt idx="1">
                  <c:v>-6.8</c:v>
                </c:pt>
                <c:pt idx="2">
                  <c:v>-2.4</c:v>
                </c:pt>
                <c:pt idx="3">
                  <c:v>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72-4CB7-B6E3-84B96E09FB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B市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-0.5</c:v>
                </c:pt>
                <c:pt idx="1">
                  <c:v>-2.1</c:v>
                </c:pt>
                <c:pt idx="2">
                  <c:v>1.9</c:v>
                </c:pt>
                <c:pt idx="3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72-4CB7-B6E3-84B96E09FB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C市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1.6</c:v>
                </c:pt>
                <c:pt idx="1">
                  <c:v>0.4</c:v>
                </c:pt>
                <c:pt idx="2">
                  <c:v>3.8</c:v>
                </c:pt>
                <c:pt idx="3">
                  <c:v>6.5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F72-4CB7-B6E3-84B96E09FB8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D町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11.3</c:v>
                </c:pt>
                <c:pt idx="1">
                  <c:v>8.4</c:v>
                </c:pt>
                <c:pt idx="2">
                  <c:v>13.5</c:v>
                </c:pt>
                <c:pt idx="3">
                  <c:v>17.3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F72-4CB7-B6E3-84B96E09FB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385840"/>
        <c:axId val="111386624"/>
      </c:lineChart>
      <c:catAx>
        <c:axId val="11138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111386624"/>
        <c:crosses val="autoZero"/>
        <c:auto val="1"/>
        <c:lblAlgn val="ctr"/>
        <c:lblOffset val="100"/>
        <c:noMultiLvlLbl val="0"/>
      </c:catAx>
      <c:valAx>
        <c:axId val="11138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endParaRPr lang="ja-JP"/>
          </a:p>
        </c:txPr>
        <c:crossAx val="111385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solidFill>
        <a:schemeClr val="bg2"/>
      </a:solidFill>
    </a:ln>
    <a:effectLst/>
  </c:spPr>
  <c:txPr>
    <a:bodyPr/>
    <a:lstStyle/>
    <a:p>
      <a:pPr>
        <a:defRPr sz="1200">
          <a:solidFill>
            <a:schemeClr val="bg2"/>
          </a:solidFill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609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172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23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610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444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55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450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826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ixabay.com/en/location-poi-pin-marker-position-304467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ta.go.jp/terms-of-use/terms-of-us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io.go.jp/policy-opendat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/>
              <a:t>オープンデータ化支援研修</a:t>
            </a: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～オープンデータ</a:t>
            </a:r>
            <a:r>
              <a:rPr kumimoji="1" lang="ja-JP" altLang="en-US" dirty="0"/>
              <a:t>の</a:t>
            </a:r>
            <a:r>
              <a:rPr kumimoji="1" lang="ja-JP" altLang="en-US" dirty="0" smtClean="0"/>
              <a:t>定義・意義～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188640"/>
            <a:ext cx="20162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講義①　別紙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620688"/>
            <a:ext cx="6048672" cy="461665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本資料は総務省　オープンデータ研修ポータルに掲載のオープンデータ化支援研修の教材</a:t>
            </a:r>
            <a:endParaRPr kumimoji="1" lang="en-US" altLang="ja-JP" sz="1200" dirty="0" smtClean="0"/>
          </a:p>
          <a:p>
            <a:r>
              <a:rPr kumimoji="1" lang="ja-JP" altLang="en-US" sz="1200" dirty="0" smtClean="0"/>
              <a:t>「オープンデータの定義・意義」から定義部分の内容を抜粋したものです。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51520" y="1878748"/>
            <a:ext cx="8712968" cy="58735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オープンデータの定義としては、さまざまなものがありますが、政府が出している「オープンデータ基本指針」では</a:t>
            </a:r>
          </a:p>
          <a:p>
            <a:r>
              <a:rPr lang="ja-JP" altLang="en-US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以下のように定義されています。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16496" y="1275466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オープンデータは、機械判読に適した形で、二次利用可能なルールで公開される公共データです。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15900" y="840309"/>
            <a:ext cx="2771924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①　オープンデータの定義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1.1 </a:t>
            </a:r>
            <a:r>
              <a:rPr lang="ja-JP" altLang="en-US" dirty="0">
                <a:latin typeface="+mn-ea"/>
                <a:ea typeface="+mn-ea"/>
              </a:rPr>
              <a:t>オープンデータの定義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3ADEE9A-F42D-4357-AAB0-AC0C48501BFB}"/>
              </a:ext>
            </a:extLst>
          </p:cNvPr>
          <p:cNvSpPr/>
          <p:nvPr/>
        </p:nvSpPr>
        <p:spPr>
          <a:xfrm>
            <a:off x="251520" y="2466105"/>
            <a:ext cx="8712968" cy="165153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</a:rPr>
              <a:t>国、地方公共団体及び事業者が保有する官民データのうち、国民誰もがインターネット等を通じて容易に利用（加工、編集、再配布等）できるよう、次のいずれの項目にも該当する形で公開されたデータ。</a:t>
            </a: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　　営利目的、非営利目的を問わず</a:t>
            </a:r>
            <a:r>
              <a:rPr kumimoji="1" lang="ja-JP" altLang="en-US" sz="1600" dirty="0">
                <a:solidFill>
                  <a:srgbClr val="FF0000"/>
                </a:solidFill>
              </a:rPr>
              <a:t>二次利用可能なルール</a:t>
            </a:r>
            <a:r>
              <a:rPr kumimoji="1" lang="ja-JP" altLang="en-US" sz="1600" dirty="0">
                <a:solidFill>
                  <a:schemeClr val="tx1"/>
                </a:solidFill>
              </a:rPr>
              <a:t>が適用されたもの</a:t>
            </a:r>
          </a:p>
          <a:p>
            <a:r>
              <a:rPr kumimoji="1" lang="ja-JP" altLang="en-US" sz="1600" dirty="0">
                <a:solidFill>
                  <a:srgbClr val="FF0000"/>
                </a:solidFill>
              </a:rPr>
              <a:t>　　機械判読に適した</a:t>
            </a:r>
            <a:r>
              <a:rPr kumimoji="1" lang="ja-JP" altLang="en-US" sz="1600" dirty="0">
                <a:solidFill>
                  <a:schemeClr val="tx1"/>
                </a:solidFill>
              </a:rPr>
              <a:t>もの</a:t>
            </a:r>
          </a:p>
          <a:p>
            <a:r>
              <a:rPr kumimoji="1" lang="ja-JP" altLang="en-US" sz="1600" dirty="0">
                <a:solidFill>
                  <a:srgbClr val="FF0000"/>
                </a:solidFill>
              </a:rPr>
              <a:t>　　</a:t>
            </a:r>
            <a:r>
              <a:rPr kumimoji="1" lang="ja-JP" altLang="en-US" sz="1600" dirty="0">
                <a:solidFill>
                  <a:schemeClr val="tx1"/>
                </a:solidFill>
              </a:rPr>
              <a:t>無償で利用できるもの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9EC2370-3987-4E41-BA48-BF781D41B086}"/>
              </a:ext>
            </a:extLst>
          </p:cNvPr>
          <p:cNvSpPr/>
          <p:nvPr/>
        </p:nvSpPr>
        <p:spPr>
          <a:xfrm>
            <a:off x="503548" y="4780319"/>
            <a:ext cx="8352928" cy="58735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※	</a:t>
            </a:r>
            <a:r>
              <a:rPr lang="ja-JP" altLang="en-US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公益企業など民間事業者や個人が保有し、二次利用可能な形で公開されるものも</a:t>
            </a:r>
            <a:endParaRPr lang="en-US" altLang="ja-JP" sz="1600" dirty="0">
              <a:solidFill>
                <a:schemeClr val="tx1"/>
              </a:solidFill>
              <a:latin typeface="+mn-ea"/>
              <a:cs typeface="Meiryo UI" panose="020B0604030504040204" pitchFamily="50" charset="-128"/>
            </a:endParaRPr>
          </a:p>
          <a:p>
            <a:r>
              <a:rPr lang="en-US" altLang="ja-JP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	</a:t>
            </a:r>
            <a:r>
              <a:rPr lang="ja-JP" altLang="en-US" sz="16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オープンデータに含まれます。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58803A3-97B9-4EE6-9024-7C2DE353E52D}"/>
              </a:ext>
            </a:extLst>
          </p:cNvPr>
          <p:cNvSpPr txBox="1"/>
          <p:nvPr/>
        </p:nvSpPr>
        <p:spPr>
          <a:xfrm>
            <a:off x="1221501" y="4117641"/>
            <a:ext cx="7634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dirty="0"/>
              <a:t>出典</a:t>
            </a:r>
            <a:r>
              <a:rPr kumimoji="1" lang="en-US" altLang="ja-JP" sz="1600" dirty="0"/>
              <a:t>:</a:t>
            </a:r>
            <a:r>
              <a:rPr kumimoji="1" lang="ja-JP" altLang="en-US" sz="1600" dirty="0"/>
              <a:t>オープンデータ基本指針</a:t>
            </a:r>
          </a:p>
          <a:p>
            <a:pPr algn="r"/>
            <a:r>
              <a:rPr kumimoji="1" lang="en-US" altLang="ja-JP" sz="1600" dirty="0"/>
              <a:t>https://www.kantei.go.jp/jp/singi/it2/kettei/pdf/20170530/kihonsisin.pdf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24092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42020" y="1432967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二次利用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とは、公開されたデータをコピー・加工して利用することをいいます。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15900" y="840309"/>
            <a:ext cx="2771924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②　二次利用とは？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1.1 </a:t>
            </a:r>
            <a:r>
              <a:rPr lang="ja-JP" altLang="en-US" dirty="0">
                <a:latin typeface="+mn-ea"/>
                <a:ea typeface="+mn-ea"/>
              </a:rPr>
              <a:t>オープンデータの定義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308CDC7C-C6C9-49A3-9955-02FAABBB6D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347121"/>
              </p:ext>
            </p:extLst>
          </p:nvPr>
        </p:nvGraphicFramePr>
        <p:xfrm>
          <a:off x="1281986" y="2036063"/>
          <a:ext cx="4082100" cy="14033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6420">
                  <a:extLst>
                    <a:ext uri="{9D8B030D-6E8A-4147-A177-3AD203B41FA5}">
                      <a16:colId xmlns:a16="http://schemas.microsoft.com/office/drawing/2014/main" val="2573593880"/>
                    </a:ext>
                  </a:extLst>
                </a:gridCol>
                <a:gridCol w="816420">
                  <a:extLst>
                    <a:ext uri="{9D8B030D-6E8A-4147-A177-3AD203B41FA5}">
                      <a16:colId xmlns:a16="http://schemas.microsoft.com/office/drawing/2014/main" val="4074538299"/>
                    </a:ext>
                  </a:extLst>
                </a:gridCol>
                <a:gridCol w="816420">
                  <a:extLst>
                    <a:ext uri="{9D8B030D-6E8A-4147-A177-3AD203B41FA5}">
                      <a16:colId xmlns:a16="http://schemas.microsoft.com/office/drawing/2014/main" val="377358970"/>
                    </a:ext>
                  </a:extLst>
                </a:gridCol>
                <a:gridCol w="816420">
                  <a:extLst>
                    <a:ext uri="{9D8B030D-6E8A-4147-A177-3AD203B41FA5}">
                      <a16:colId xmlns:a16="http://schemas.microsoft.com/office/drawing/2014/main" val="783502597"/>
                    </a:ext>
                  </a:extLst>
                </a:gridCol>
                <a:gridCol w="816420">
                  <a:extLst>
                    <a:ext uri="{9D8B030D-6E8A-4147-A177-3AD203B41FA5}">
                      <a16:colId xmlns:a16="http://schemas.microsoft.com/office/drawing/2014/main" val="1081915113"/>
                    </a:ext>
                  </a:extLst>
                </a:gridCol>
              </a:tblGrid>
              <a:tr h="311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月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A</a:t>
                      </a:r>
                      <a:r>
                        <a:rPr lang="ja-JP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B</a:t>
                      </a:r>
                      <a:r>
                        <a:rPr lang="ja-JP" sz="18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C</a:t>
                      </a:r>
                      <a:r>
                        <a:rPr lang="ja-JP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D</a:t>
                      </a:r>
                      <a:r>
                        <a:rPr lang="ja-JP" sz="18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町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378663766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-4.5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-0.5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1.6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11.3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173575742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2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-6.8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-2.1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0.4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8.4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89751648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-2.4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1.9</a:t>
                      </a:r>
                      <a:endParaRPr lang="ja-JP" sz="16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3.8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13.5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03512540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4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0.2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3.4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6.5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17.3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795567464"/>
                  </a:ext>
                </a:extLst>
              </a:tr>
            </a:tbl>
          </a:graphicData>
        </a:graphic>
      </p:graphicFrame>
      <p:graphicFrame>
        <p:nvGraphicFramePr>
          <p:cNvPr id="19" name="グラフ 18">
            <a:extLst>
              <a:ext uri="{FF2B5EF4-FFF2-40B4-BE49-F238E27FC236}">
                <a16:creationId xmlns:a16="http://schemas.microsoft.com/office/drawing/2014/main" id="{65343C47-9BD2-4E09-BBFD-EB11461E39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754533"/>
              </p:ext>
            </p:extLst>
          </p:nvPr>
        </p:nvGraphicFramePr>
        <p:xfrm>
          <a:off x="1278464" y="4100027"/>
          <a:ext cx="4082100" cy="2408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矢印: 下 2">
            <a:extLst>
              <a:ext uri="{FF2B5EF4-FFF2-40B4-BE49-F238E27FC236}">
                <a16:creationId xmlns:a16="http://schemas.microsoft.com/office/drawing/2014/main" id="{BD52A9EA-F0D5-4A6F-B8B7-8DA27486237F}"/>
              </a:ext>
            </a:extLst>
          </p:cNvPr>
          <p:cNvSpPr/>
          <p:nvPr/>
        </p:nvSpPr>
        <p:spPr>
          <a:xfrm>
            <a:off x="3476467" y="3505690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A5361D0-8C7C-4A22-914C-DFCB00B00123}"/>
              </a:ext>
            </a:extLst>
          </p:cNvPr>
          <p:cNvSpPr txBox="1"/>
          <p:nvPr/>
        </p:nvSpPr>
        <p:spPr>
          <a:xfrm>
            <a:off x="-13130" y="2398476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公開された</a:t>
            </a:r>
          </a:p>
          <a:p>
            <a:pPr algn="ctr"/>
            <a:r>
              <a:rPr kumimoji="1" lang="ja-JP" altLang="en-US" dirty="0"/>
              <a:t>データ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C725682-6DE4-463A-AC97-5587C0BB2F3D}"/>
              </a:ext>
            </a:extLst>
          </p:cNvPr>
          <p:cNvSpPr txBox="1"/>
          <p:nvPr/>
        </p:nvSpPr>
        <p:spPr>
          <a:xfrm>
            <a:off x="92073" y="5124907"/>
            <a:ext cx="994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加工した</a:t>
            </a:r>
          </a:p>
          <a:p>
            <a:pPr algn="ctr"/>
            <a:r>
              <a:rPr kumimoji="1" lang="ja-JP" altLang="en-US" dirty="0"/>
              <a:t>データ</a:t>
            </a:r>
          </a:p>
        </p:txBody>
      </p:sp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6A2E4F59-9B2C-4102-8530-21A5DEC885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187078"/>
              </p:ext>
            </p:extLst>
          </p:nvPr>
        </p:nvGraphicFramePr>
        <p:xfrm>
          <a:off x="5868144" y="2054110"/>
          <a:ext cx="3096344" cy="1130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57359388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074282999"/>
                    </a:ext>
                  </a:extLst>
                </a:gridCol>
              </a:tblGrid>
              <a:tr h="311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避難所名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住所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378663766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市○○町</a:t>
                      </a: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2-3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173575742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Y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市△△町</a:t>
                      </a: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4-5</a:t>
                      </a:r>
                      <a:endParaRPr lang="ja-JP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89751648"/>
                  </a:ext>
                </a:extLst>
              </a:tr>
              <a:tr h="27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Z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市□□町</a:t>
                      </a:r>
                      <a:r>
                        <a:rPr lang="en-US" altLang="ja-JP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6-1</a:t>
                      </a:r>
                      <a:endParaRPr lang="ja-JP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03512540"/>
                  </a:ext>
                </a:extLst>
              </a:tr>
            </a:tbl>
          </a:graphicData>
        </a:graphic>
      </p:graphicFrame>
      <p:sp>
        <p:nvSpPr>
          <p:cNvPr id="30" name="矢印: 下 29">
            <a:extLst>
              <a:ext uri="{FF2B5EF4-FFF2-40B4-BE49-F238E27FC236}">
                <a16:creationId xmlns:a16="http://schemas.microsoft.com/office/drawing/2014/main" id="{B164B786-BCF6-474B-97F7-F194BA9C8F75}"/>
              </a:ext>
            </a:extLst>
          </p:cNvPr>
          <p:cNvSpPr/>
          <p:nvPr/>
        </p:nvSpPr>
        <p:spPr>
          <a:xfrm>
            <a:off x="7128284" y="3439440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2D5A700-2939-4B75-9C95-9F72724FF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075" y="4125877"/>
            <a:ext cx="3228055" cy="220929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9AF2A5B-47C6-4B7E-A92D-203C8C7279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tretch>
            <a:fillRect/>
          </a:stretch>
        </p:blipFill>
        <p:spPr>
          <a:xfrm>
            <a:off x="7121254" y="4140344"/>
            <a:ext cx="198908" cy="318253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CF3BBAD-723B-46C6-A430-65DA6BD562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tretch>
            <a:fillRect/>
          </a:stretch>
        </p:blipFill>
        <p:spPr>
          <a:xfrm>
            <a:off x="7021800" y="4725638"/>
            <a:ext cx="198908" cy="31825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FAFBFFB2-E405-46A7-96B6-EDD1ABB2AF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tretch>
            <a:fillRect/>
          </a:stretch>
        </p:blipFill>
        <p:spPr>
          <a:xfrm>
            <a:off x="8244408" y="5612111"/>
            <a:ext cx="198908" cy="318253"/>
          </a:xfrm>
          <a:prstGeom prst="rect">
            <a:avLst/>
          </a:prstGeom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365EE319-8CE8-4DCC-8522-2278FCB586C7}"/>
              </a:ext>
            </a:extLst>
          </p:cNvPr>
          <p:cNvSpPr/>
          <p:nvPr/>
        </p:nvSpPr>
        <p:spPr>
          <a:xfrm>
            <a:off x="6184114" y="6010462"/>
            <a:ext cx="2088232" cy="29120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まもなく</a:t>
            </a:r>
            <a:r>
              <a:rPr kumimoji="1" lang="en-US" altLang="ja-JP" sz="1400" dirty="0">
                <a:solidFill>
                  <a:schemeClr val="tx1"/>
                </a:solidFill>
                <a:latin typeface="+mn-ea"/>
              </a:rPr>
              <a:t>X</a:t>
            </a:r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避難所です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170DF74-8EBA-4D8E-A334-43B667A6D2DE}"/>
              </a:ext>
            </a:extLst>
          </p:cNvPr>
          <p:cNvCxnSpPr/>
          <p:nvPr/>
        </p:nvCxnSpPr>
        <p:spPr>
          <a:xfrm>
            <a:off x="1856287" y="5746824"/>
            <a:ext cx="32403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5547AA6-C1C7-4F20-B50B-33EAA6D8632D}"/>
              </a:ext>
            </a:extLst>
          </p:cNvPr>
          <p:cNvCxnSpPr>
            <a:cxnSpLocks/>
          </p:cNvCxnSpPr>
          <p:nvPr/>
        </p:nvCxnSpPr>
        <p:spPr>
          <a:xfrm>
            <a:off x="1856287" y="4140344"/>
            <a:ext cx="0" cy="1870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78EE975-C592-4DA1-8444-DAB5947BCDEC}"/>
              </a:ext>
            </a:extLst>
          </p:cNvPr>
          <p:cNvSpPr txBox="1"/>
          <p:nvPr/>
        </p:nvSpPr>
        <p:spPr>
          <a:xfrm>
            <a:off x="5005725" y="579186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月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FB4764A-6A1E-4E7D-A040-6FB789E77577}"/>
              </a:ext>
            </a:extLst>
          </p:cNvPr>
          <p:cNvCxnSpPr/>
          <p:nvPr/>
        </p:nvCxnSpPr>
        <p:spPr>
          <a:xfrm>
            <a:off x="1856287" y="5230523"/>
            <a:ext cx="324036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137E414-1AF4-4442-91F8-2FD76F30D9D9}"/>
              </a:ext>
            </a:extLst>
          </p:cNvPr>
          <p:cNvCxnSpPr>
            <a:cxnSpLocks/>
          </p:cNvCxnSpPr>
          <p:nvPr/>
        </p:nvCxnSpPr>
        <p:spPr>
          <a:xfrm>
            <a:off x="3059832" y="4272470"/>
            <a:ext cx="0" cy="1498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AE2C0342-0384-496F-BD88-983B960C0FD9}"/>
              </a:ext>
            </a:extLst>
          </p:cNvPr>
          <p:cNvCxnSpPr>
            <a:cxnSpLocks/>
          </p:cNvCxnSpPr>
          <p:nvPr/>
        </p:nvCxnSpPr>
        <p:spPr>
          <a:xfrm>
            <a:off x="3923928" y="4272470"/>
            <a:ext cx="0" cy="1498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5CDA628D-495C-4741-A930-C8D8F74CEA83}"/>
              </a:ext>
            </a:extLst>
          </p:cNvPr>
          <p:cNvCxnSpPr>
            <a:cxnSpLocks/>
          </p:cNvCxnSpPr>
          <p:nvPr/>
        </p:nvCxnSpPr>
        <p:spPr>
          <a:xfrm>
            <a:off x="2195736" y="4294507"/>
            <a:ext cx="0" cy="1498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D701E8AF-6A41-4073-9D6A-C72716F91A8A}"/>
              </a:ext>
            </a:extLst>
          </p:cNvPr>
          <p:cNvCxnSpPr>
            <a:cxnSpLocks/>
          </p:cNvCxnSpPr>
          <p:nvPr/>
        </p:nvCxnSpPr>
        <p:spPr>
          <a:xfrm>
            <a:off x="4788024" y="4294507"/>
            <a:ext cx="0" cy="1498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378C4A46-A31A-46C3-8027-3E4CE3EF6359}"/>
              </a:ext>
            </a:extLst>
          </p:cNvPr>
          <p:cNvCxnSpPr/>
          <p:nvPr/>
        </p:nvCxnSpPr>
        <p:spPr>
          <a:xfrm>
            <a:off x="1856287" y="4300212"/>
            <a:ext cx="324036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29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42020" y="1432967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アプリケーションで利用するためには、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二次利用できる利用ルール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が必要です。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1.1 </a:t>
            </a:r>
            <a:r>
              <a:rPr lang="ja-JP" altLang="en-US" dirty="0">
                <a:latin typeface="+mn-ea"/>
                <a:ea typeface="+mn-ea"/>
              </a:rPr>
              <a:t>オープンデータの定義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C6452CBA-C654-49C3-AB12-17FD5D73039B}"/>
              </a:ext>
            </a:extLst>
          </p:cNvPr>
          <p:cNvSpPr/>
          <p:nvPr/>
        </p:nvSpPr>
        <p:spPr>
          <a:xfrm>
            <a:off x="107503" y="2230009"/>
            <a:ext cx="8474508" cy="200440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1A10BEC-68E1-4119-AD93-5F9B5A23102E}"/>
              </a:ext>
            </a:extLst>
          </p:cNvPr>
          <p:cNvSpPr/>
          <p:nvPr/>
        </p:nvSpPr>
        <p:spPr>
          <a:xfrm>
            <a:off x="500565" y="2060732"/>
            <a:ext cx="296267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+mn-ea"/>
                <a:cs typeface="Meiryo UI" panose="020B0604030504040204" pitchFamily="50" charset="-128"/>
              </a:rPr>
              <a:t>二次利用できない利用ルールの例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3FC23178-D9DE-4B08-B856-5DD20A6B5F77}"/>
              </a:ext>
            </a:extLst>
          </p:cNvPr>
          <p:cNvSpPr/>
          <p:nvPr/>
        </p:nvSpPr>
        <p:spPr>
          <a:xfrm>
            <a:off x="114214" y="4488471"/>
            <a:ext cx="8490233" cy="2252897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B38B51-161F-4D34-BC90-7E592825FA94}"/>
              </a:ext>
            </a:extLst>
          </p:cNvPr>
          <p:cNvSpPr/>
          <p:nvPr/>
        </p:nvSpPr>
        <p:spPr>
          <a:xfrm>
            <a:off x="304715" y="4348342"/>
            <a:ext cx="626645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+mn-ea"/>
                <a:cs typeface="Meiryo UI" panose="020B0604030504040204" pitchFamily="50" charset="-128"/>
              </a:rPr>
              <a:t>二次利用できる利用ルールの例（政府標準利用規約 </a:t>
            </a:r>
            <a:r>
              <a:rPr lang="en-US" altLang="ja-JP" sz="1600" dirty="0">
                <a:latin typeface="+mn-ea"/>
                <a:cs typeface="Meiryo UI" panose="020B0604030504040204" pitchFamily="50" charset="-128"/>
              </a:rPr>
              <a:t>2.0</a:t>
            </a:r>
            <a:r>
              <a:rPr lang="ja-JP" altLang="en-US" sz="1600" dirty="0">
                <a:latin typeface="+mn-ea"/>
                <a:cs typeface="Meiryo UI" panose="020B0604030504040204" pitchFamily="50" charset="-128"/>
              </a:rPr>
              <a:t>版より抜粋）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3945E75-87DF-41FF-A102-EB34C4E93910}"/>
              </a:ext>
            </a:extLst>
          </p:cNvPr>
          <p:cNvSpPr/>
          <p:nvPr/>
        </p:nvSpPr>
        <p:spPr>
          <a:xfrm>
            <a:off x="304714" y="4777920"/>
            <a:ext cx="8011701" cy="16118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>
                <a:solidFill>
                  <a:schemeClr val="tx1"/>
                </a:solidFill>
                <a:latin typeface="+mn-ea"/>
              </a:rPr>
              <a:t>…</a:t>
            </a:r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カタログ掲載実データ</a:t>
            </a:r>
            <a:r>
              <a:rPr kumimoji="1" lang="en-US" altLang="ja-JP" sz="1400" dirty="0">
                <a:solidFill>
                  <a:schemeClr val="tx1"/>
                </a:solidFill>
                <a:latin typeface="+mn-ea"/>
              </a:rPr>
              <a:t>…</a:t>
            </a:r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は、</a:t>
            </a:r>
            <a:r>
              <a:rPr kumimoji="1" lang="ja-JP" altLang="en-US" sz="1400" u="sng" dirty="0">
                <a:solidFill>
                  <a:schemeClr val="tx1"/>
                </a:solidFill>
                <a:latin typeface="+mn-ea"/>
              </a:rPr>
              <a:t>クリエイティブ・コモンズ・ライセンス（以下「</a:t>
            </a:r>
            <a:r>
              <a:rPr kumimoji="1" lang="en-US" altLang="ja-JP" sz="1400" u="sng" dirty="0">
                <a:solidFill>
                  <a:schemeClr val="tx1"/>
                </a:solidFill>
                <a:latin typeface="+mn-ea"/>
              </a:rPr>
              <a:t>CC</a:t>
            </a:r>
            <a:r>
              <a:rPr kumimoji="1" lang="ja-JP" altLang="en-US" sz="1400" u="sng" dirty="0">
                <a:solidFill>
                  <a:schemeClr val="tx1"/>
                </a:solidFill>
                <a:latin typeface="+mn-ea"/>
              </a:rPr>
              <a:t>ライセンス」といいます。）の表示</a:t>
            </a:r>
            <a:r>
              <a:rPr kumimoji="1" lang="en-US" altLang="ja-JP" sz="1400" u="sng" dirty="0">
                <a:solidFill>
                  <a:schemeClr val="tx1"/>
                </a:solidFill>
                <a:latin typeface="+mn-ea"/>
              </a:rPr>
              <a:t>4.0</a:t>
            </a:r>
            <a:r>
              <a:rPr kumimoji="1" lang="ja-JP" altLang="en-US" sz="1400" u="sng" dirty="0">
                <a:solidFill>
                  <a:schemeClr val="tx1"/>
                </a:solidFill>
                <a:latin typeface="+mn-ea"/>
              </a:rPr>
              <a:t>　国際</a:t>
            </a:r>
            <a:r>
              <a:rPr kumimoji="1" lang="en-US" altLang="ja-JP" sz="1400" u="sng" dirty="0">
                <a:solidFill>
                  <a:schemeClr val="tx1"/>
                </a:solidFill>
                <a:latin typeface="+mn-ea"/>
              </a:rPr>
              <a:t>…</a:t>
            </a:r>
            <a:r>
              <a:rPr kumimoji="1" lang="ja-JP" altLang="en-US" sz="1400" u="sng" dirty="0">
                <a:solidFill>
                  <a:schemeClr val="tx1"/>
                </a:solidFill>
                <a:latin typeface="+mn-ea"/>
              </a:rPr>
              <a:t>により利用できます</a:t>
            </a:r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。</a:t>
            </a:r>
            <a:endParaRPr kumimoji="1" lang="en-US" altLang="ja-JP" sz="1400" dirty="0">
              <a:solidFill>
                <a:schemeClr val="tx1"/>
              </a:solidFill>
              <a:latin typeface="+mn-ea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なお、数値データ、簡単な表・グラフ等のデータは著作権の対象ではありませんので、</a:t>
            </a:r>
            <a:r>
              <a:rPr kumimoji="1" lang="en-US" altLang="ja-JP" sz="1400" dirty="0">
                <a:solidFill>
                  <a:schemeClr val="tx1"/>
                </a:solidFill>
                <a:latin typeface="+mn-ea"/>
              </a:rPr>
              <a:t>…</a:t>
            </a:r>
            <a:r>
              <a:rPr kumimoji="1" lang="ja-JP" altLang="en-US" sz="1400" dirty="0" err="1">
                <a:solidFill>
                  <a:schemeClr val="tx1"/>
                </a:solidFill>
                <a:latin typeface="+mn-ea"/>
              </a:rPr>
              <a:t>、</a:t>
            </a:r>
            <a:r>
              <a:rPr kumimoji="1" lang="ja-JP" altLang="en-US" sz="1400" u="sng" dirty="0">
                <a:solidFill>
                  <a:schemeClr val="tx1"/>
                </a:solidFill>
                <a:latin typeface="+mn-ea"/>
              </a:rPr>
              <a:t>自由に利用できます</a:t>
            </a:r>
            <a:r>
              <a:rPr kumimoji="1" lang="ja-JP" altLang="en-US" sz="1400" dirty="0">
                <a:solidFill>
                  <a:schemeClr val="tx1"/>
                </a:solidFill>
                <a:latin typeface="+mn-ea"/>
              </a:rPr>
              <a:t>。</a:t>
            </a:r>
            <a:endParaRPr kumimoji="1" lang="en-US" altLang="ja-JP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185C19C-3FF4-45D0-A9CE-FDCB20268493}"/>
              </a:ext>
            </a:extLst>
          </p:cNvPr>
          <p:cNvSpPr/>
          <p:nvPr/>
        </p:nvSpPr>
        <p:spPr>
          <a:xfrm>
            <a:off x="304714" y="2526429"/>
            <a:ext cx="7939694" cy="11678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当ホームページの内容について、</a:t>
            </a:r>
            <a:r>
              <a:rPr kumimoji="1" lang="ja-JP" altLang="en-US" sz="1400" u="sng" dirty="0">
                <a:solidFill>
                  <a:schemeClr val="tx1"/>
                </a:solidFill>
              </a:rPr>
              <a:t>「私的使用のための複製」や「引用」など著作権法上認められた場合を除き、無断で複製・転用することはできません</a:t>
            </a:r>
            <a:r>
              <a:rPr kumimoji="1" lang="ja-JP" altLang="en-US" sz="14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AB0CECD-2EA4-4A1F-866E-5734068F0C16}"/>
              </a:ext>
            </a:extLst>
          </p:cNvPr>
          <p:cNvSpPr txBox="1"/>
          <p:nvPr/>
        </p:nvSpPr>
        <p:spPr>
          <a:xfrm>
            <a:off x="3475564" y="6427080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出典：</a:t>
            </a:r>
            <a:r>
              <a:rPr kumimoji="1" lang="en-US" altLang="ja-JP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http://www.data.go.jp/terms-of-use/terms-of-use/</a:t>
            </a:r>
            <a:endParaRPr kumimoji="1" lang="en" altLang="ja-JP" sz="12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8619322-3398-4583-8CB8-8CECB552AAA9}"/>
              </a:ext>
            </a:extLst>
          </p:cNvPr>
          <p:cNvSpPr/>
          <p:nvPr/>
        </p:nvSpPr>
        <p:spPr>
          <a:xfrm>
            <a:off x="215900" y="840309"/>
            <a:ext cx="2771924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②　二次利用とは？</a:t>
            </a:r>
          </a:p>
        </p:txBody>
      </p:sp>
    </p:spTree>
    <p:extLst>
      <p:ext uri="{BB962C8B-B14F-4D97-AF65-F5344CB8AC3E}">
        <p14:creationId xmlns:p14="http://schemas.microsoft.com/office/powerpoint/2010/main" val="3557480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42020" y="1432967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機械判読に適した形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とは、コンピュータが扱いやすい形式です。</a:t>
            </a:r>
          </a:p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機械判読に適した形のデータは、アプリケーションから加工・利用しやすくなります。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15900" y="840309"/>
            <a:ext cx="2771924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③　機械判読とは？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1.1 </a:t>
            </a:r>
            <a:r>
              <a:rPr lang="ja-JP" altLang="en-US" dirty="0">
                <a:latin typeface="+mn-ea"/>
                <a:ea typeface="+mn-ea"/>
              </a:rPr>
              <a:t>オープンデータの定義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B487B83-59B1-42DE-A1FF-A154532CBFAF}"/>
              </a:ext>
            </a:extLst>
          </p:cNvPr>
          <p:cNvSpPr/>
          <p:nvPr/>
        </p:nvSpPr>
        <p:spPr>
          <a:xfrm>
            <a:off x="296602" y="4052739"/>
            <a:ext cx="4032448" cy="58735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人間は、この表をみて、</a:t>
            </a:r>
            <a:r>
              <a:rPr lang="en-US" altLang="ja-JP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2018</a:t>
            </a:r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年の</a:t>
            </a:r>
            <a:r>
              <a:rPr lang="en-US" altLang="ja-JP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4</a:t>
            </a:r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ヶ月分のデータが</a:t>
            </a:r>
          </a:p>
          <a:p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掲載されていることが分かりますが、これをコンピュータは簡単に解釈できません。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9A5ED5F-B9E5-4B28-AAF0-32CC754F35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455667"/>
              </p:ext>
            </p:extLst>
          </p:nvPr>
        </p:nvGraphicFramePr>
        <p:xfrm>
          <a:off x="395536" y="2712277"/>
          <a:ext cx="403245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>
                  <a:extLst>
                    <a:ext uri="{9D8B030D-6E8A-4147-A177-3AD203B41FA5}">
                      <a16:colId xmlns:a16="http://schemas.microsoft.com/office/drawing/2014/main" val="129953034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val="257359388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val="4074538299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val="377358970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val="783502597"/>
                    </a:ext>
                  </a:extLst>
                </a:gridCol>
                <a:gridCol w="672075">
                  <a:extLst>
                    <a:ext uri="{9D8B030D-6E8A-4147-A177-3AD203B41FA5}">
                      <a16:colId xmlns:a16="http://schemas.microsoft.com/office/drawing/2014/main" val="1081915113"/>
                    </a:ext>
                  </a:extLst>
                </a:gridCol>
              </a:tblGrid>
              <a:tr h="140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年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月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A</a:t>
                      </a:r>
                      <a:r>
                        <a:rPr lang="ja-JP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B</a:t>
                      </a:r>
                      <a:r>
                        <a:rPr lang="ja-JP" sz="16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C</a:t>
                      </a:r>
                      <a:r>
                        <a:rPr lang="ja-JP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市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D</a:t>
                      </a:r>
                      <a:r>
                        <a:rPr lang="ja-JP" sz="16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町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378663766"/>
                  </a:ext>
                </a:extLst>
              </a:tr>
              <a:tr h="20186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-4.5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-0.5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1.6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11.3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173575742"/>
                  </a:ext>
                </a:extLst>
              </a:tr>
              <a:tr h="20186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2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-6.8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-2.1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0.4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8.4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89751648"/>
                  </a:ext>
                </a:extLst>
              </a:tr>
              <a:tr h="20186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-2.4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1.9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3.8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13.5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603512540"/>
                  </a:ext>
                </a:extLst>
              </a:tr>
              <a:tr h="20186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5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0.2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3.4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6.5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ＭＳ Ｐゴシック" panose="020B0600070205080204" pitchFamily="50" charset="-128"/>
                        </a:rPr>
                        <a:t>17.3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795567464"/>
                  </a:ext>
                </a:extLst>
              </a:tr>
            </a:tbl>
          </a:graphicData>
        </a:graphic>
      </p:graphicFrame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C6452CBA-C654-49C3-AB12-17FD5D73039B}"/>
              </a:ext>
            </a:extLst>
          </p:cNvPr>
          <p:cNvSpPr/>
          <p:nvPr/>
        </p:nvSpPr>
        <p:spPr>
          <a:xfrm>
            <a:off x="183198" y="2230009"/>
            <a:ext cx="4536504" cy="249513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1A10BEC-68E1-4119-AD93-5F9B5A23102E}"/>
              </a:ext>
            </a:extLst>
          </p:cNvPr>
          <p:cNvSpPr/>
          <p:nvPr/>
        </p:nvSpPr>
        <p:spPr>
          <a:xfrm>
            <a:off x="1469160" y="2078370"/>
            <a:ext cx="1901483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+mn-ea"/>
                <a:cs typeface="Meiryo UI" panose="020B0604030504040204" pitchFamily="50" charset="-128"/>
              </a:rPr>
              <a:t>機械判読の難しい例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0DAF585-E04C-4DD4-8A2B-232C5621FF65}"/>
              </a:ext>
            </a:extLst>
          </p:cNvPr>
          <p:cNvSpPr/>
          <p:nvPr/>
        </p:nvSpPr>
        <p:spPr>
          <a:xfrm>
            <a:off x="4975812" y="4007073"/>
            <a:ext cx="4032448" cy="58735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表を構成するすべての箇所にデータがあり、そのデータはカンマで区切られています。</a:t>
            </a:r>
          </a:p>
          <a:p>
            <a:r>
              <a:rPr lang="ja-JP" altLang="en-US" sz="14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このようなデータは、コンピュータが簡単に解釈できます。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3FC23178-D9DE-4B08-B856-5DD20A6B5F77}"/>
              </a:ext>
            </a:extLst>
          </p:cNvPr>
          <p:cNvSpPr/>
          <p:nvPr/>
        </p:nvSpPr>
        <p:spPr>
          <a:xfrm>
            <a:off x="4858724" y="2230009"/>
            <a:ext cx="4149536" cy="249513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B38B51-161F-4D34-BC90-7E592825FA94}"/>
              </a:ext>
            </a:extLst>
          </p:cNvPr>
          <p:cNvSpPr/>
          <p:nvPr/>
        </p:nvSpPr>
        <p:spPr>
          <a:xfrm>
            <a:off x="6005664" y="2078370"/>
            <a:ext cx="188865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+mn-ea"/>
                <a:cs typeface="Meiryo UI" panose="020B0604030504040204" pitchFamily="50" charset="-128"/>
              </a:rPr>
              <a:t>機械判読に適した例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3945E75-87DF-41FF-A102-EB34C4E93910}"/>
              </a:ext>
            </a:extLst>
          </p:cNvPr>
          <p:cNvSpPr/>
          <p:nvPr/>
        </p:nvSpPr>
        <p:spPr>
          <a:xfrm>
            <a:off x="5049224" y="2697960"/>
            <a:ext cx="3768536" cy="11678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年</a:t>
            </a:r>
            <a:r>
              <a:rPr kumimoji="1" lang="en-US" altLang="ja-JP" sz="1400" dirty="0">
                <a:solidFill>
                  <a:schemeClr val="tx1"/>
                </a:solidFill>
              </a:rPr>
              <a:t>,</a:t>
            </a:r>
            <a:r>
              <a:rPr kumimoji="1" lang="ja-JP" altLang="en-US" sz="1400" dirty="0">
                <a:solidFill>
                  <a:schemeClr val="tx1"/>
                </a:solidFill>
              </a:rPr>
              <a:t>月</a:t>
            </a:r>
            <a:r>
              <a:rPr kumimoji="1" lang="en-US" altLang="ja-JP" sz="1400" dirty="0">
                <a:solidFill>
                  <a:schemeClr val="tx1"/>
                </a:solidFill>
              </a:rPr>
              <a:t>,A</a:t>
            </a:r>
            <a:r>
              <a:rPr kumimoji="1" lang="ja-JP" altLang="en-US" sz="1400" dirty="0">
                <a:solidFill>
                  <a:schemeClr val="tx1"/>
                </a:solidFill>
              </a:rPr>
              <a:t>市</a:t>
            </a:r>
            <a:r>
              <a:rPr kumimoji="1" lang="en-US" altLang="ja-JP" sz="1400" dirty="0">
                <a:solidFill>
                  <a:schemeClr val="tx1"/>
                </a:solidFill>
              </a:rPr>
              <a:t>,B</a:t>
            </a:r>
            <a:r>
              <a:rPr kumimoji="1" lang="ja-JP" altLang="en-US" sz="1400" dirty="0">
                <a:solidFill>
                  <a:schemeClr val="tx1"/>
                </a:solidFill>
              </a:rPr>
              <a:t>市</a:t>
            </a:r>
            <a:r>
              <a:rPr kumimoji="1" lang="en-US" altLang="ja-JP" sz="1400" dirty="0">
                <a:solidFill>
                  <a:schemeClr val="tx1"/>
                </a:solidFill>
              </a:rPr>
              <a:t>,C</a:t>
            </a:r>
            <a:r>
              <a:rPr kumimoji="1" lang="ja-JP" altLang="en-US" sz="1400" dirty="0">
                <a:solidFill>
                  <a:schemeClr val="tx1"/>
                </a:solidFill>
              </a:rPr>
              <a:t>市</a:t>
            </a:r>
            <a:r>
              <a:rPr kumimoji="1" lang="en-US" altLang="ja-JP" sz="1400" dirty="0">
                <a:solidFill>
                  <a:schemeClr val="tx1"/>
                </a:solidFill>
              </a:rPr>
              <a:t>,D</a:t>
            </a:r>
            <a:r>
              <a:rPr kumimoji="1" lang="ja-JP" altLang="en-US" sz="1400" dirty="0">
                <a:solidFill>
                  <a:schemeClr val="tx1"/>
                </a:solidFill>
              </a:rPr>
              <a:t>町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2018,1,-4.5,-0.5,1.6,11.3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2018,2,-6.8,-2.1,0.4,8.4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2018,3,-2.4,1.9,3.8,13.5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2018,4,0.2,3.4,6.5,17.3</a:t>
            </a:r>
          </a:p>
        </p:txBody>
      </p:sp>
    </p:spTree>
    <p:extLst>
      <p:ext uri="{BB962C8B-B14F-4D97-AF65-F5344CB8AC3E}">
        <p14:creationId xmlns:p14="http://schemas.microsoft.com/office/powerpoint/2010/main" val="494115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16496" y="1275466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G8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ロック・アーン・サミット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(2013)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において「オープンデータ憲章」が合意され、</a:t>
            </a:r>
            <a:b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</a:b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オープンデータを推進するための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5</a:t>
            </a:r>
            <a:r>
              <a:rPr lang="ja-JP" altLang="en-US" sz="2000" dirty="0" err="1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つの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原則が定められました。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15899" y="840309"/>
            <a:ext cx="3216165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①　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G8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「オープンデータ憲章」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1.2 </a:t>
            </a:r>
            <a:r>
              <a:rPr lang="ja-JP" altLang="en-US" dirty="0">
                <a:latin typeface="+mn-ea"/>
                <a:ea typeface="+mn-ea"/>
              </a:rPr>
              <a:t>オープンデータの背景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3ADEE9A-F42D-4357-AAB0-AC0C48501BFB}"/>
              </a:ext>
            </a:extLst>
          </p:cNvPr>
          <p:cNvSpPr/>
          <p:nvPr/>
        </p:nvSpPr>
        <p:spPr>
          <a:xfrm>
            <a:off x="242764" y="2113799"/>
            <a:ext cx="8712968" cy="82558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データによっては、公表できないという合理的な理由があることを認識しつつ、この憲章で示されているように、政府のデータすべてが、原則として公表されるという期待を醸成する。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03C24C-506D-4D6D-9279-DEF27B32D76F}"/>
              </a:ext>
            </a:extLst>
          </p:cNvPr>
          <p:cNvSpPr txBox="1"/>
          <p:nvPr/>
        </p:nvSpPr>
        <p:spPr>
          <a:xfrm>
            <a:off x="416496" y="1940717"/>
            <a:ext cx="301556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原則</a:t>
            </a:r>
            <a:r>
              <a:rPr kumimoji="1" lang="en-US" altLang="ja-JP" sz="1600" dirty="0"/>
              <a:t>1: </a:t>
            </a:r>
            <a:r>
              <a:rPr kumimoji="1" lang="ja-JP" altLang="en-US" sz="1600" dirty="0"/>
              <a:t>原則としてのオープンデータ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32438D6-B9E5-4F61-AC27-E80EDB64B5A1}"/>
              </a:ext>
            </a:extLst>
          </p:cNvPr>
          <p:cNvSpPr/>
          <p:nvPr/>
        </p:nvSpPr>
        <p:spPr>
          <a:xfrm>
            <a:off x="251520" y="3268086"/>
            <a:ext cx="8712968" cy="151822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時宜を得た、包括的且つ正確な質の高いオープンデータを公表する。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データの情報は、多言語に訳される必要はないが、平易且つ明確な言語で記述されることを確保する。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データが、強みや弱みや分析の限界など、その特性がわかるように説明されることを確保する。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可能な限り早急に公表する。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C805EB-BD1E-4DE4-B7C6-7154CF3F074C}"/>
              </a:ext>
            </a:extLst>
          </p:cNvPr>
          <p:cNvSpPr txBox="1"/>
          <p:nvPr/>
        </p:nvSpPr>
        <p:spPr>
          <a:xfrm>
            <a:off x="425252" y="3095005"/>
            <a:ext cx="142218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原則</a:t>
            </a:r>
            <a:r>
              <a:rPr kumimoji="1" lang="en-US" altLang="ja-JP" sz="1600" dirty="0"/>
              <a:t>2: </a:t>
            </a:r>
            <a:r>
              <a:rPr kumimoji="1" lang="ja-JP" altLang="en-US" sz="1600" dirty="0"/>
              <a:t>質と量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9E6301D-185D-47DF-8E6E-F5AA93823CDD}"/>
              </a:ext>
            </a:extLst>
          </p:cNvPr>
          <p:cNvSpPr/>
          <p:nvPr/>
        </p:nvSpPr>
        <p:spPr>
          <a:xfrm>
            <a:off x="251520" y="5115013"/>
            <a:ext cx="8712968" cy="84808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幅広い用途のために、誰もが入手可能なオープンな形式でデータを公表する。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可能な限り多くのデータを公表する。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4F43777-4576-42F4-9F0D-C4352EC57F20}"/>
              </a:ext>
            </a:extLst>
          </p:cNvPr>
          <p:cNvSpPr txBox="1"/>
          <p:nvPr/>
        </p:nvSpPr>
        <p:spPr>
          <a:xfrm>
            <a:off x="425252" y="4941932"/>
            <a:ext cx="274947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原則</a:t>
            </a:r>
            <a:r>
              <a:rPr kumimoji="1" lang="en-US" altLang="ja-JP" sz="1600" dirty="0"/>
              <a:t>3:</a:t>
            </a:r>
            <a:r>
              <a:rPr kumimoji="1" lang="ja-JP" altLang="en-US" sz="1600" dirty="0"/>
              <a:t>すべての者が利用できる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15939F-DE05-4580-B306-4519EE2B8791}"/>
              </a:ext>
            </a:extLst>
          </p:cNvPr>
          <p:cNvSpPr txBox="1"/>
          <p:nvPr/>
        </p:nvSpPr>
        <p:spPr>
          <a:xfrm>
            <a:off x="2694836" y="6273225"/>
            <a:ext cx="6230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dirty="0"/>
              <a:t>出典</a:t>
            </a:r>
            <a:r>
              <a:rPr kumimoji="1" lang="en-US" altLang="ja-JP" sz="1600" dirty="0"/>
              <a:t>:</a:t>
            </a:r>
            <a:r>
              <a:rPr kumimoji="1" lang="ja-JP" altLang="en-US" sz="1600" dirty="0"/>
              <a:t>オープンデータ憲章（概要）</a:t>
            </a:r>
          </a:p>
          <a:p>
            <a:pPr algn="r"/>
            <a:r>
              <a:rPr kumimoji="1" lang="en-US" altLang="ja-JP" sz="1600" dirty="0"/>
              <a:t>https://www.mofa.go.jp/mofaj/gaiko/page23_000044.html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33558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16496" y="1275466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G8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ロック・アーン・サミット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(2013)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において「オープンデータ憲章」が合意され、</a:t>
            </a:r>
            <a:b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</a:b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オープンデータを推進するための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5</a:t>
            </a:r>
            <a:r>
              <a:rPr lang="ja-JP" altLang="en-US" sz="2000" dirty="0" err="1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つの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原則が定められました。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1.2 </a:t>
            </a:r>
            <a:r>
              <a:rPr lang="ja-JP" altLang="en-US" dirty="0">
                <a:latin typeface="+mn-ea"/>
                <a:ea typeface="+mn-ea"/>
              </a:rPr>
              <a:t>オープンデータの背景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3ADEE9A-F42D-4357-AAB0-AC0C48501BFB}"/>
              </a:ext>
            </a:extLst>
          </p:cNvPr>
          <p:cNvSpPr/>
          <p:nvPr/>
        </p:nvSpPr>
        <p:spPr>
          <a:xfrm>
            <a:off x="242764" y="2113799"/>
            <a:ext cx="8712968" cy="82558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オープンデータの恩恵を世界中の誰もが享受出来るように、技術的専門性や経験を共有する。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データの収集、基準及び公表プロセスに関して透明性を確保する。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03C24C-506D-4D6D-9279-DEF27B32D76F}"/>
              </a:ext>
            </a:extLst>
          </p:cNvPr>
          <p:cNvSpPr txBox="1"/>
          <p:nvPr/>
        </p:nvSpPr>
        <p:spPr>
          <a:xfrm>
            <a:off x="416496" y="1940717"/>
            <a:ext cx="39052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原則</a:t>
            </a:r>
            <a:r>
              <a:rPr kumimoji="1" lang="en-US" altLang="ja-JP" sz="1600" dirty="0"/>
              <a:t>4: </a:t>
            </a:r>
            <a:r>
              <a:rPr kumimoji="1" lang="ja-JP" altLang="en-US" sz="1600" dirty="0"/>
              <a:t>ガバナンス改善のためのデータの公表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32438D6-B9E5-4F61-AC27-E80EDB64B5A1}"/>
              </a:ext>
            </a:extLst>
          </p:cNvPr>
          <p:cNvSpPr/>
          <p:nvPr/>
        </p:nvSpPr>
        <p:spPr>
          <a:xfrm>
            <a:off x="251520" y="3268086"/>
            <a:ext cx="8712968" cy="82558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オープンデータ・リテラシ－を高め、オープンデータに携わる人々を育成する。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solidFill>
                  <a:schemeClr val="tx1"/>
                </a:solidFill>
              </a:rPr>
              <a:t>将来世代のデータイノベーターの能力を強化する。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0C805EB-BD1E-4DE4-B7C6-7154CF3F074C}"/>
              </a:ext>
            </a:extLst>
          </p:cNvPr>
          <p:cNvSpPr txBox="1"/>
          <p:nvPr/>
        </p:nvSpPr>
        <p:spPr>
          <a:xfrm>
            <a:off x="425252" y="3095005"/>
            <a:ext cx="36551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原則</a:t>
            </a:r>
            <a:r>
              <a:rPr kumimoji="1" lang="en-US" altLang="ja-JP" sz="1600" dirty="0"/>
              <a:t>5: </a:t>
            </a:r>
            <a:r>
              <a:rPr kumimoji="1" lang="ja-JP" altLang="en-US" sz="1600" dirty="0"/>
              <a:t>イノベーションのためのデータの公表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743DE0-8EBB-471B-82A8-0FC2B40D06EF}"/>
              </a:ext>
            </a:extLst>
          </p:cNvPr>
          <p:cNvSpPr txBox="1"/>
          <p:nvPr/>
        </p:nvSpPr>
        <p:spPr>
          <a:xfrm>
            <a:off x="2694836" y="6273225"/>
            <a:ext cx="6230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dirty="0"/>
              <a:t>出典</a:t>
            </a:r>
            <a:r>
              <a:rPr kumimoji="1" lang="en-US" altLang="ja-JP" sz="1600" dirty="0"/>
              <a:t>:</a:t>
            </a:r>
            <a:r>
              <a:rPr kumimoji="1" lang="ja-JP" altLang="en-US" sz="1600" dirty="0"/>
              <a:t>オープンデータ憲章（概要）</a:t>
            </a:r>
          </a:p>
          <a:p>
            <a:pPr algn="r"/>
            <a:r>
              <a:rPr kumimoji="1" lang="en-US" altLang="ja-JP" sz="1600" dirty="0"/>
              <a:t>https://www.mofa.go.jp/mofaj/gaiko/page23_000044.html</a:t>
            </a:r>
            <a:endParaRPr kumimoji="1" lang="ja-JP" altLang="en-US" sz="1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24B6089-3209-46BD-8B76-B8C22621BF63}"/>
              </a:ext>
            </a:extLst>
          </p:cNvPr>
          <p:cNvSpPr/>
          <p:nvPr/>
        </p:nvSpPr>
        <p:spPr>
          <a:xfrm>
            <a:off x="215899" y="840309"/>
            <a:ext cx="3216165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①　</a:t>
            </a:r>
            <a:r>
              <a:rPr lang="en-US" altLang="ja-JP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G8</a:t>
            </a:r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「オープンデータ憲章」</a:t>
            </a:r>
          </a:p>
        </p:txBody>
      </p:sp>
    </p:spTree>
    <p:extLst>
      <p:ext uri="{BB962C8B-B14F-4D97-AF65-F5344CB8AC3E}">
        <p14:creationId xmlns:p14="http://schemas.microsoft.com/office/powerpoint/2010/main" val="2599771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16496" y="1275466"/>
            <a:ext cx="8331968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日本でも、オープンデータに取り組む市区町村が右肩上がりで増加しています。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15900" y="840309"/>
            <a:ext cx="2771924" cy="3600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+mn-ea"/>
                <a:cs typeface="Meiryo UI" panose="020B0604030504040204" pitchFamily="50" charset="-128"/>
              </a:rPr>
              <a:t>②　オープンデータの背景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1.2 </a:t>
            </a:r>
            <a:r>
              <a:rPr lang="ja-JP" altLang="en-US" dirty="0">
                <a:latin typeface="+mn-ea"/>
                <a:ea typeface="+mn-ea"/>
              </a:rPr>
              <a:t>オープンデータの背景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en-US" altLang="ja-JP" sz="1200" dirty="0">
                <a:latin typeface="+mn-ea"/>
                <a:ea typeface="+mn-ea"/>
              </a:rPr>
              <a:t>1.</a:t>
            </a:r>
            <a:r>
              <a:rPr lang="ja-JP" altLang="en-US" sz="1200" dirty="0">
                <a:latin typeface="+mn-ea"/>
                <a:ea typeface="+mn-ea"/>
              </a:rPr>
              <a:t>オープンデータとは何かを理解する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82" y="1628800"/>
            <a:ext cx="7650396" cy="43920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574498-A05F-4C43-8152-09C00B500D12}"/>
              </a:ext>
            </a:extLst>
          </p:cNvPr>
          <p:cNvSpPr txBox="1"/>
          <p:nvPr/>
        </p:nvSpPr>
        <p:spPr>
          <a:xfrm>
            <a:off x="683568" y="6109846"/>
            <a:ext cx="8208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</a:t>
            </a:r>
            <a:r>
              <a:rPr kumimoji="1" lang="ja-JP" altLang="en-US" sz="1000" dirty="0"/>
              <a:t>自らのホームページにおいて「オープンデータとしての利用規約を適用し、データを公開」又は「オープンデータの説明を掲載し、データの公開先を提示」を行っている都道府県及び市区町村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4C76E0E-4578-40EC-AA82-2AC61142D983}"/>
              </a:ext>
            </a:extLst>
          </p:cNvPr>
          <p:cNvSpPr txBox="1"/>
          <p:nvPr/>
        </p:nvSpPr>
        <p:spPr>
          <a:xfrm>
            <a:off x="683568" y="6464369"/>
            <a:ext cx="741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出典：政府</a:t>
            </a:r>
            <a:r>
              <a:rPr kumimoji="1" lang="en-US" altLang="ja-JP" sz="1200" dirty="0"/>
              <a:t>CIO</a:t>
            </a:r>
            <a:r>
              <a:rPr kumimoji="1" lang="ja-JP" altLang="en-US" sz="1200" dirty="0"/>
              <a:t>ポータルのオープンデータ関連のデータを編集、</a:t>
            </a:r>
            <a:r>
              <a:rPr kumimoji="1" lang="en" altLang="ja-JP" sz="1200" dirty="0"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https://cio.go.jp/policy-opendata</a:t>
            </a:r>
            <a:r>
              <a:rPr kumimoji="1" lang="en" altLang="ja-JP" sz="1200" dirty="0"/>
              <a:t> 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17369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ユーザー定義 1">
    <a:majorFont>
      <a:latin typeface="Helvetica Neue Medium"/>
      <a:ea typeface="メイリオ"/>
      <a:cs typeface="ＤＦＧ平成ゴシック体W7"/>
    </a:majorFont>
    <a:minorFont>
      <a:latin typeface="Arial"/>
      <a:ea typeface="メイリオ"/>
      <a:cs typeface="ＤＦＧ平成ゴシック体W7"/>
    </a:minorFont>
  </a:fontScheme>
  <a:fmtScheme name="ビジネス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1009</Words>
  <Application>Microsoft Office PowerPoint</Application>
  <PresentationFormat>画面に合わせる (4:3)</PresentationFormat>
  <Paragraphs>164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HGP創英角ｺﾞｼｯｸUB</vt:lpstr>
      <vt:lpstr>Meiryo UI</vt:lpstr>
      <vt:lpstr>ＭＳ Ｐゴシック</vt:lpstr>
      <vt:lpstr>游ゴシック</vt:lpstr>
      <vt:lpstr>Arial</vt:lpstr>
      <vt:lpstr>Times New Roman</vt:lpstr>
      <vt:lpstr>Wingdings</vt:lpstr>
      <vt:lpstr>Office テーマ</vt:lpstr>
      <vt:lpstr>オープンデータ化支援研修</vt:lpstr>
      <vt:lpstr>1.1 オープンデータの定義</vt:lpstr>
      <vt:lpstr>1.1 オープンデータの定義</vt:lpstr>
      <vt:lpstr>1.1 オープンデータの定義</vt:lpstr>
      <vt:lpstr>1.1 オープンデータの定義</vt:lpstr>
      <vt:lpstr>1.2 オープンデータの背景</vt:lpstr>
      <vt:lpstr>1.2 オープンデータの背景</vt:lpstr>
      <vt:lpstr>1.2 オープンデータの背景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2019-01-09T04:10:45Z</dcterms:created>
  <dcterms:modified xsi:type="dcterms:W3CDTF">2019-11-25T23:20:19Z</dcterms:modified>
</cp:coreProperties>
</file>