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8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09F3-B74F-4BA6-A864-8E1E12FCBDF8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7008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09F3-B74F-4BA6-A864-8E1E12FCBDF8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8384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09F3-B74F-4BA6-A864-8E1E12FCBDF8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52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09F3-B74F-4BA6-A864-8E1E12FCBDF8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863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09F3-B74F-4BA6-A864-8E1E12FCBDF8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6647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09F3-B74F-4BA6-A864-8E1E12FCBDF8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796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09F3-B74F-4BA6-A864-8E1E12FCBDF8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6147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09F3-B74F-4BA6-A864-8E1E12FCBDF8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281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09F3-B74F-4BA6-A864-8E1E12FCBDF8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83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F5609F3-B74F-4BA6-A864-8E1E12FCBDF8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137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09F3-B74F-4BA6-A864-8E1E12FCBDF8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4528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F5609F3-B74F-4BA6-A864-8E1E12FCBDF8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8AF8AF2-7934-4F1D-9F97-6FB0BDB52E7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983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 smtClean="0"/>
              <a:t>愛媛県における</a:t>
            </a:r>
            <a:r>
              <a:rPr kumimoji="1" lang="en-US" altLang="ja-JP" sz="6000" dirty="0" smtClean="0"/>
              <a:t/>
            </a:r>
            <a:br>
              <a:rPr kumimoji="1" lang="en-US" altLang="ja-JP" sz="6000" dirty="0" smtClean="0"/>
            </a:br>
            <a:r>
              <a:rPr kumimoji="1" lang="ja-JP" altLang="en-US" sz="6000" dirty="0" smtClean="0"/>
              <a:t>オープンデータの取組み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令和元年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lang="ja-JP" altLang="en-US" dirty="0"/>
              <a:t>２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愛媛県 企画振興部 政策企画局 情報政策課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8485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ja-JP" altLang="en-US" sz="4000" dirty="0" smtClean="0"/>
              <a:t>ご清聴ありがとうございました。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160653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１　オープンデータ推進の</a:t>
            </a:r>
            <a:r>
              <a:rPr lang="ja-JP" altLang="en-US" sz="3600" dirty="0" smtClean="0"/>
              <a:t>必要性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1200" dirty="0"/>
              <a:t>　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2800" dirty="0"/>
              <a:t>　①オープンデータの取組みに期待する</a:t>
            </a:r>
            <a:r>
              <a:rPr lang="ja-JP" altLang="en-US" sz="2800" dirty="0" smtClean="0"/>
              <a:t>効果</a:t>
            </a:r>
            <a:endParaRPr kumimoji="1" lang="ja-JP" altLang="en-US" sz="2800" dirty="0"/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>
            <a:normAutofit/>
          </a:bodyPr>
          <a:lstStyle/>
          <a:p>
            <a:r>
              <a:rPr lang="ja-JP" alt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　</a:t>
            </a:r>
            <a:endParaRPr lang="ja-JP" altLang="en-US" dirty="0"/>
          </a:p>
        </p:txBody>
      </p:sp>
      <p:sp>
        <p:nvSpPr>
          <p:cNvPr id="7" name="角丸四角形 6"/>
          <p:cNvSpPr/>
          <p:nvPr/>
        </p:nvSpPr>
        <p:spPr>
          <a:xfrm>
            <a:off x="1097280" y="1806545"/>
            <a:ext cx="10133096" cy="85810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★行政</a:t>
            </a:r>
            <a:r>
              <a:rPr lang="ja-JP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が従来思いつかなかったような新しい住民サービス</a:t>
            </a:r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のアイデアの源泉</a:t>
            </a:r>
            <a:r>
              <a:rPr lang="ja-JP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として</a:t>
            </a:r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期待</a:t>
            </a:r>
            <a:endParaRPr lang="en-US" altLang="ja-JP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ja-JP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★</a:t>
            </a:r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オープンデータ</a:t>
            </a:r>
            <a:r>
              <a:rPr lang="ja-JP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を分析・提供する新ビジネスの創出、企業活動の更なる効率化の</a:t>
            </a:r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促進</a:t>
            </a:r>
            <a:endParaRPr lang="en-US" altLang="ja-JP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0540" y="2733832"/>
            <a:ext cx="6971879" cy="361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7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 smtClean="0"/>
              <a:t>１　オープンデータ推進の必要性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1200" dirty="0" smtClean="0"/>
              <a:t>　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2800" dirty="0"/>
              <a:t>　②愛媛県での</a:t>
            </a:r>
            <a:r>
              <a:rPr lang="ja-JP" altLang="en-US" sz="2800" dirty="0" smtClean="0"/>
              <a:t>オープンデータ推進の</a:t>
            </a:r>
            <a:r>
              <a:rPr lang="ja-JP" altLang="en-US" sz="2800" dirty="0"/>
              <a:t>位置づけ</a:t>
            </a:r>
            <a:endParaRPr kumimoji="1" lang="ja-JP" altLang="en-US" sz="2800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70948" y="3411783"/>
            <a:ext cx="7931143" cy="2581693"/>
          </a:xfrm>
          <a:prstGeom prst="rect">
            <a:avLst/>
          </a:prstGeom>
        </p:spPr>
      </p:pic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097280" y="1845733"/>
            <a:ext cx="10058400" cy="433299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kumimoji="1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 smtClean="0"/>
              <a:t>　◇</a:t>
            </a:r>
            <a:r>
              <a:rPr lang="zh-TW" altLang="en-US" sz="2400" dirty="0"/>
              <a:t>第五次愛媛県高度情報化計画</a:t>
            </a:r>
            <a:r>
              <a:rPr lang="ja-JP" altLang="en-US" sz="2400" dirty="0"/>
              <a:t>（平成</a:t>
            </a:r>
            <a:r>
              <a:rPr lang="en-US" altLang="ja-JP" sz="2400" dirty="0"/>
              <a:t>27</a:t>
            </a:r>
            <a:r>
              <a:rPr lang="ja-JP" altLang="en-US" sz="2400" dirty="0"/>
              <a:t>年度策定）</a:t>
            </a:r>
            <a:endParaRPr lang="en-US" altLang="ja-JP" sz="2400" dirty="0" smtClean="0"/>
          </a:p>
          <a:p>
            <a:r>
              <a:rPr lang="ja-JP" altLang="en-US" dirty="0" smtClean="0"/>
              <a:t>　</a:t>
            </a:r>
            <a:r>
              <a:rPr lang="ja-JP" altLang="en-US" dirty="0"/>
              <a:t>　　情報化関連施策</a:t>
            </a:r>
            <a:r>
              <a:rPr lang="ja-JP" altLang="en-US" dirty="0" smtClean="0"/>
              <a:t>のうち、「オープンデータ</a:t>
            </a:r>
            <a:r>
              <a:rPr lang="ja-JP" altLang="en-US" dirty="0"/>
              <a:t>の</a:t>
            </a:r>
            <a:r>
              <a:rPr lang="ja-JP" altLang="en-US" dirty="0" smtClean="0"/>
              <a:t>推進」を新たに重点施策の一つとして</a:t>
            </a:r>
            <a:endParaRPr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　位置づけ　</a:t>
            </a:r>
            <a:endParaRPr lang="en-US" altLang="ja-JP" dirty="0" smtClean="0"/>
          </a:p>
          <a:p>
            <a:r>
              <a:rPr lang="ja-JP" altLang="en-US" sz="1600" dirty="0" smtClean="0"/>
              <a:t>　　　　　　　　　　　　　　　　　　　　　　　　　　　　　　　　　　　　　　　　　　　　　　　　　　　　　　　　</a:t>
            </a:r>
            <a:r>
              <a:rPr lang="ja-JP" altLang="en-US" sz="1600" u="sng" dirty="0" smtClean="0"/>
              <a:t>下線は重点施策</a:t>
            </a:r>
            <a:endParaRPr lang="en-US" altLang="ja-JP" sz="1600" u="sng" dirty="0"/>
          </a:p>
          <a:p>
            <a:endParaRPr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7777938" y="4937762"/>
            <a:ext cx="2424153" cy="2743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026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 smtClean="0"/>
              <a:t>１　オープンデータ推進の必要性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1200" dirty="0" smtClean="0"/>
              <a:t>　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2800" dirty="0"/>
              <a:t>　③国の</a:t>
            </a:r>
            <a:r>
              <a:rPr lang="ja-JP" altLang="en-US" sz="2800" dirty="0" smtClean="0"/>
              <a:t>動向（参考）</a:t>
            </a:r>
            <a:endParaRPr kumimoji="1" lang="ja-JP" altLang="en-US" sz="2800" dirty="0"/>
          </a:p>
        </p:txBody>
      </p:sp>
      <p:sp>
        <p:nvSpPr>
          <p:cNvPr id="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/>
          <a:lstStyle/>
          <a:p>
            <a:r>
              <a:rPr lang="ja-JP" altLang="en-US" sz="2400" dirty="0" smtClean="0"/>
              <a:t>　◇</a:t>
            </a:r>
            <a:r>
              <a:rPr lang="ja-JP" altLang="en-US" sz="2400" dirty="0"/>
              <a:t>官民データ活用</a:t>
            </a:r>
            <a:r>
              <a:rPr lang="ja-JP" altLang="en-US" sz="2400" dirty="0" smtClean="0"/>
              <a:t>推進基本法　第</a:t>
            </a:r>
            <a:r>
              <a:rPr lang="en-US" altLang="ja-JP" sz="2400" dirty="0" smtClean="0"/>
              <a:t>11</a:t>
            </a:r>
            <a:r>
              <a:rPr lang="ja-JP" altLang="en-US" sz="2400" dirty="0" smtClean="0"/>
              <a:t>条　（</a:t>
            </a:r>
            <a:r>
              <a:rPr lang="ja-JP" altLang="en-US" sz="2400" dirty="0"/>
              <a:t>平成</a:t>
            </a:r>
            <a:r>
              <a:rPr lang="en-US" altLang="ja-JP" sz="2400" dirty="0"/>
              <a:t>28</a:t>
            </a:r>
            <a:r>
              <a:rPr lang="ja-JP" altLang="en-US" sz="2400" dirty="0"/>
              <a:t>年</a:t>
            </a:r>
            <a:r>
              <a:rPr lang="en-US" altLang="ja-JP" sz="2400" dirty="0"/>
              <a:t>12</a:t>
            </a:r>
            <a:r>
              <a:rPr lang="ja-JP" altLang="en-US" sz="2400" dirty="0"/>
              <a:t>月</a:t>
            </a:r>
            <a:r>
              <a:rPr lang="en-US" altLang="ja-JP" sz="2400" dirty="0"/>
              <a:t>14</a:t>
            </a:r>
            <a:r>
              <a:rPr lang="ja-JP" altLang="en-US" sz="2400" dirty="0"/>
              <a:t>日　公布・</a:t>
            </a:r>
            <a:r>
              <a:rPr lang="ja-JP" altLang="en-US" sz="2400" dirty="0" smtClean="0"/>
              <a:t>施行）</a:t>
            </a:r>
            <a:endParaRPr lang="en-US" altLang="ja-JP" dirty="0"/>
          </a:p>
          <a:p>
            <a:r>
              <a:rPr lang="ja-JP" altLang="en-US" dirty="0" smtClean="0"/>
              <a:t>　</a:t>
            </a:r>
            <a:r>
              <a:rPr lang="ja-JP" altLang="en-US" dirty="0"/>
              <a:t>　</a:t>
            </a:r>
            <a:r>
              <a:rPr lang="ja-JP" altLang="en-US" dirty="0" smtClean="0"/>
              <a:t>　国</a:t>
            </a:r>
            <a:r>
              <a:rPr lang="ja-JP" altLang="en-US" dirty="0"/>
              <a:t>及び地方公共団体は、自らが保有する官民データについて、</a:t>
            </a:r>
            <a:r>
              <a:rPr lang="ja-JP" altLang="en-US" dirty="0" smtClean="0"/>
              <a:t>個人・法人</a:t>
            </a:r>
            <a:r>
              <a:rPr lang="ja-JP" altLang="en-US" dirty="0"/>
              <a:t>の権利利益</a:t>
            </a:r>
            <a:r>
              <a:rPr lang="ja-JP" altLang="en-US" dirty="0" smtClean="0"/>
              <a:t>、</a:t>
            </a:r>
            <a:endParaRPr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　国</a:t>
            </a:r>
            <a:r>
              <a:rPr lang="ja-JP" altLang="en-US" dirty="0"/>
              <a:t>の安全等が害されることのないようにしつつ、国民が</a:t>
            </a:r>
            <a:r>
              <a:rPr lang="ja-JP" altLang="en-US" dirty="0" smtClean="0"/>
              <a:t>インターネット等を通じて</a:t>
            </a:r>
            <a:r>
              <a:rPr lang="ja-JP" altLang="en-US" dirty="0"/>
              <a:t>容易</a:t>
            </a:r>
            <a:r>
              <a:rPr lang="ja-JP" altLang="en-US" dirty="0" smtClean="0"/>
              <a:t>に</a:t>
            </a:r>
            <a:endParaRPr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　利用</a:t>
            </a:r>
            <a:r>
              <a:rPr lang="ja-JP" altLang="en-US" dirty="0"/>
              <a:t>できるよう、必要な措置を講ずるものと</a:t>
            </a:r>
            <a:r>
              <a:rPr lang="ja-JP" altLang="en-US" dirty="0" smtClean="0"/>
              <a:t>する</a:t>
            </a:r>
            <a:r>
              <a:rPr lang="ja-JP" altLang="en-US" dirty="0"/>
              <a:t>。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　◇</a:t>
            </a:r>
            <a:r>
              <a:rPr lang="ja-JP" alt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「世界最先端</a:t>
            </a:r>
            <a:r>
              <a:rPr lang="en-US" altLang="ja-JP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IT</a:t>
            </a:r>
            <a:r>
              <a:rPr lang="ja-JP" alt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国家創造宣言・官民データ活用推進基本計画</a:t>
            </a:r>
            <a:r>
              <a:rPr lang="ja-JP" alt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」</a:t>
            </a:r>
            <a:endParaRPr lang="en-US" altLang="ja-JP" sz="24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r>
              <a:rPr lang="ja-JP" alt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　</a:t>
            </a:r>
            <a:r>
              <a:rPr lang="ja-JP" alt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　（平成</a:t>
            </a:r>
            <a:r>
              <a:rPr lang="en-US" altLang="ja-JP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29</a:t>
            </a:r>
            <a:r>
              <a:rPr lang="ja-JP" alt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年</a:t>
            </a:r>
            <a:r>
              <a:rPr lang="en-US" altLang="ja-JP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5</a:t>
            </a:r>
            <a:r>
              <a:rPr lang="ja-JP" alt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月</a:t>
            </a:r>
            <a:r>
              <a:rPr lang="en-US" altLang="ja-JP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30</a:t>
            </a:r>
            <a:r>
              <a:rPr lang="ja-JP" alt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日　閣議決定）</a:t>
            </a:r>
            <a:endParaRPr lang="en-US" altLang="ja-JP" sz="24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r>
              <a:rPr lang="ja-JP" altLang="en-US" dirty="0" smtClean="0"/>
              <a:t>　</a:t>
            </a:r>
            <a:r>
              <a:rPr lang="ja-JP" altLang="en-US" dirty="0"/>
              <a:t>　</a:t>
            </a:r>
            <a:r>
              <a:rPr lang="ja-JP" altLang="en-US" dirty="0" smtClean="0"/>
              <a:t>　令和</a:t>
            </a:r>
            <a:r>
              <a:rPr lang="en-US" altLang="ja-JP" dirty="0"/>
              <a:t>2</a:t>
            </a:r>
            <a:r>
              <a:rPr lang="ja-JP" altLang="en-US" dirty="0"/>
              <a:t>年度までに地方公共団体のオープンデータ取組率</a:t>
            </a:r>
            <a:r>
              <a:rPr lang="en-US" altLang="ja-JP" dirty="0"/>
              <a:t>100</a:t>
            </a:r>
            <a:r>
              <a:rPr lang="ja-JP" altLang="en-US" dirty="0"/>
              <a:t>％を</a:t>
            </a:r>
            <a:r>
              <a:rPr lang="ja-JP" altLang="en-US" dirty="0" smtClean="0"/>
              <a:t>目標</a:t>
            </a:r>
            <a:r>
              <a:rPr lang="ja-JP" altLang="en-US" dirty="0"/>
              <a:t>に</a:t>
            </a:r>
            <a:r>
              <a:rPr lang="ja-JP" altLang="en-US" dirty="0" smtClean="0"/>
              <a:t>推進</a:t>
            </a:r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9843" y="5980159"/>
            <a:ext cx="13099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出典：政府</a:t>
            </a:r>
            <a:r>
              <a:rPr kumimoji="1" lang="en-US" altLang="ja-JP" sz="14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CIO</a:t>
            </a:r>
            <a:r>
              <a:rPr kumimoji="1" lang="ja-JP" altLang="en-US" sz="14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ポータル オープンデータ取組済自治体資料</a:t>
            </a:r>
            <a:r>
              <a:rPr kumimoji="1" lang="en-US" altLang="ja-JP" sz="14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</a:t>
            </a:r>
            <a:r>
              <a:rPr kumimoji="1" lang="ja-JP" altLang="en-US" sz="14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地方公共団体におけるオープンデータの取組状況</a:t>
            </a:r>
            <a:r>
              <a:rPr lang="ja-JP" altLang="en-US" sz="14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1400" u="sng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https://cio.go.jp/policy-opendata</a:t>
            </a:r>
            <a:r>
              <a:rPr lang="ja-JP" altLang="en-US" sz="1400" u="sng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kumimoji="1" lang="ja-JP" altLang="en-US" sz="1400" u="sng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819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２　愛媛県におけるオープンデータの取組みの状況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1200" dirty="0" smtClean="0"/>
              <a:t>　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2800" dirty="0"/>
              <a:t>　①既存情報をオープンデータとして公開</a:t>
            </a:r>
            <a:endParaRPr kumimoji="1" lang="ja-JP" altLang="en-US" sz="2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332997"/>
          </a:xfrm>
        </p:spPr>
        <p:txBody>
          <a:bodyPr>
            <a:normAutofit/>
          </a:bodyPr>
          <a:lstStyle/>
          <a:p>
            <a:r>
              <a:rPr lang="ja-JP" altLang="en-US" sz="2400" dirty="0" smtClean="0"/>
              <a:t>　◇</a:t>
            </a:r>
            <a:r>
              <a:rPr lang="ja-JP" altLang="ja-JP" sz="2400" dirty="0" smtClean="0"/>
              <a:t>愛媛県</a:t>
            </a:r>
            <a:r>
              <a:rPr lang="ja-JP" altLang="ja-JP" sz="2400" dirty="0"/>
              <a:t>オープンデータサイト（試行版</a:t>
            </a:r>
            <a:r>
              <a:rPr lang="ja-JP" altLang="ja-JP" sz="2400" dirty="0" smtClean="0"/>
              <a:t>）</a:t>
            </a:r>
            <a:r>
              <a:rPr lang="ja-JP" altLang="en-US" sz="2400" dirty="0" smtClean="0"/>
              <a:t>（</a:t>
            </a:r>
            <a:r>
              <a:rPr lang="ja-JP" altLang="ja-JP" sz="2400" dirty="0"/>
              <a:t>平成</a:t>
            </a:r>
            <a:r>
              <a:rPr lang="en-US" altLang="ja-JP" sz="2400" dirty="0"/>
              <a:t>28</a:t>
            </a:r>
            <a:r>
              <a:rPr lang="ja-JP" altLang="ja-JP" sz="2400" dirty="0"/>
              <a:t>年</a:t>
            </a:r>
            <a:r>
              <a:rPr lang="en-US" altLang="ja-JP" sz="2400" dirty="0"/>
              <a:t>3</a:t>
            </a:r>
            <a:r>
              <a:rPr lang="ja-JP" altLang="ja-JP" sz="2400" dirty="0" smtClean="0"/>
              <a:t>月</a:t>
            </a:r>
            <a:r>
              <a:rPr lang="ja-JP" altLang="en-US" sz="2400" dirty="0" smtClean="0"/>
              <a:t>公開）</a:t>
            </a:r>
            <a:endParaRPr lang="en-US" altLang="ja-JP" sz="2400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/>
              <a:t>　　</a:t>
            </a:r>
            <a:r>
              <a:rPr lang="ja-JP" altLang="en-US" dirty="0" smtClean="0"/>
              <a:t>「</a:t>
            </a:r>
            <a:r>
              <a:rPr lang="ja-JP" altLang="en-US" dirty="0"/>
              <a:t>愛媛県統計情報データベース</a:t>
            </a:r>
            <a:r>
              <a:rPr lang="ja-JP" altLang="en-US" dirty="0" smtClean="0"/>
              <a:t>」で</a:t>
            </a:r>
            <a:endParaRPr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既</a:t>
            </a:r>
            <a:r>
              <a:rPr lang="ja-JP" altLang="en-US" dirty="0"/>
              <a:t>に公開して</a:t>
            </a:r>
            <a:r>
              <a:rPr lang="ja-JP" altLang="en-US" dirty="0" smtClean="0"/>
              <a:t>いた統計</a:t>
            </a:r>
            <a:r>
              <a:rPr lang="ja-JP" altLang="en-US" dirty="0"/>
              <a:t>データの</a:t>
            </a:r>
            <a:r>
              <a:rPr lang="ja-JP" altLang="en-US" dirty="0" smtClean="0"/>
              <a:t>うち</a:t>
            </a:r>
            <a:endParaRPr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二次</a:t>
            </a:r>
            <a:r>
              <a:rPr lang="ja-JP" altLang="en-US" dirty="0"/>
              <a:t>利用可能なデータ</a:t>
            </a:r>
            <a:r>
              <a:rPr lang="ja-JP" altLang="en-US" dirty="0" smtClean="0"/>
              <a:t>から</a:t>
            </a:r>
            <a:endParaRPr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試行的</a:t>
            </a:r>
            <a:r>
              <a:rPr lang="ja-JP" altLang="en-US" dirty="0"/>
              <a:t>にオープンデータとして公開</a:t>
            </a:r>
            <a:endParaRPr lang="en-US" altLang="ja-JP" dirty="0" smtClean="0"/>
          </a:p>
          <a:p>
            <a:r>
              <a:rPr lang="ja-JP" altLang="en-US" dirty="0" smtClean="0"/>
              <a:t>　　　</a:t>
            </a:r>
            <a:r>
              <a:rPr lang="ja-JP" altLang="ja-JP" dirty="0" smtClean="0"/>
              <a:t>公開</a:t>
            </a:r>
            <a:r>
              <a:rPr lang="ja-JP" altLang="ja-JP" dirty="0"/>
              <a:t>開始時の</a:t>
            </a:r>
            <a:r>
              <a:rPr lang="ja-JP" altLang="ja-JP" dirty="0" smtClean="0"/>
              <a:t>データ</a:t>
            </a:r>
            <a:endParaRPr lang="en-US" altLang="ja-JP" dirty="0"/>
          </a:p>
          <a:p>
            <a:r>
              <a:rPr lang="ja-JP" altLang="en-US" dirty="0" smtClean="0"/>
              <a:t>　　　　　　</a:t>
            </a:r>
            <a:r>
              <a:rPr lang="en-US" altLang="ja-JP" dirty="0" smtClean="0"/>
              <a:t>264</a:t>
            </a:r>
            <a:r>
              <a:rPr lang="ja-JP" altLang="ja-JP" dirty="0"/>
              <a:t>種類の統計情報</a:t>
            </a:r>
            <a:endParaRPr lang="en-US" altLang="ja-JP" dirty="0" smtClean="0"/>
          </a:p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0" y="2526842"/>
            <a:ext cx="4182218" cy="3359187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489165" y="2429691"/>
            <a:ext cx="4088674" cy="5878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できることからスタート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40426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２　愛媛県におけるオープンデータの取組みの状況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1200" dirty="0" smtClean="0"/>
              <a:t>　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2800" dirty="0"/>
              <a:t>　②公開データの拡充</a:t>
            </a:r>
            <a:endParaRPr kumimoji="1" lang="ja-JP" altLang="en-US" sz="2800" dirty="0"/>
          </a:p>
        </p:txBody>
      </p:sp>
      <p:sp>
        <p:nvSpPr>
          <p:cNvPr id="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/>
          <a:lstStyle/>
          <a:p>
            <a:r>
              <a:rPr lang="ja-JP" altLang="en-US" sz="2400" dirty="0"/>
              <a:t>◇「統計情報データベース」内で二次利用可能なデータ</a:t>
            </a:r>
            <a:r>
              <a:rPr lang="ja-JP" altLang="en-US" sz="2400" dirty="0" smtClean="0"/>
              <a:t>の拡大</a:t>
            </a:r>
            <a:endParaRPr lang="en-US" altLang="ja-JP" sz="2400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r>
              <a:rPr lang="ja-JP" altLang="en-US" dirty="0"/>
              <a:t>「統計情報データベース」内でオープンデータとして</a:t>
            </a:r>
            <a:r>
              <a:rPr lang="ja-JP" altLang="en-US" dirty="0" smtClean="0"/>
              <a:t>公開でき</a:t>
            </a:r>
            <a:r>
              <a:rPr lang="ja-JP" altLang="en-US" dirty="0"/>
              <a:t>て</a:t>
            </a:r>
            <a:r>
              <a:rPr lang="ja-JP" altLang="en-US" dirty="0" smtClean="0"/>
              <a:t>いなかったデータを</a:t>
            </a:r>
            <a:endParaRPr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オープンデータ</a:t>
            </a:r>
            <a:r>
              <a:rPr lang="ja-JP" altLang="en-US" dirty="0"/>
              <a:t>と</a:t>
            </a:r>
            <a:r>
              <a:rPr lang="ja-JP" altLang="en-US" dirty="0" smtClean="0"/>
              <a:t>して追加公開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◇各種行政情報</a:t>
            </a:r>
            <a:r>
              <a:rPr lang="ja-JP" alt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の追加</a:t>
            </a:r>
            <a:endParaRPr lang="en-US" altLang="ja-JP" sz="24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r>
              <a:rPr lang="ja-JP" altLang="en-US" dirty="0"/>
              <a:t>　　庁内各課が保有するデータの</a:t>
            </a:r>
            <a:r>
              <a:rPr lang="ja-JP" altLang="en-US" dirty="0" smtClean="0"/>
              <a:t>うち、オープンデータ</a:t>
            </a:r>
            <a:r>
              <a:rPr lang="ja-JP" altLang="en-US" dirty="0"/>
              <a:t>として公開可能なデータを</a:t>
            </a:r>
            <a:r>
              <a:rPr lang="ja-JP" altLang="en-US" dirty="0" smtClean="0"/>
              <a:t>調査し</a:t>
            </a:r>
            <a:endParaRPr lang="ja-JP" altLang="en-US" dirty="0"/>
          </a:p>
          <a:p>
            <a:r>
              <a:rPr lang="ja-JP" altLang="en-US" dirty="0"/>
              <a:t>　　</a:t>
            </a:r>
            <a:r>
              <a:rPr lang="ja-JP" altLang="en-US" dirty="0" smtClean="0"/>
              <a:t>各種</a:t>
            </a:r>
            <a:r>
              <a:rPr lang="ja-JP" altLang="en-US" dirty="0"/>
              <a:t>行政情報のほか「</a:t>
            </a:r>
            <a:r>
              <a:rPr lang="ja-JP" altLang="en-US" dirty="0" err="1"/>
              <a:t>え</a:t>
            </a:r>
            <a:r>
              <a:rPr lang="ja-JP" altLang="en-US" dirty="0"/>
              <a:t>ひめ</a:t>
            </a:r>
            <a:r>
              <a:rPr lang="en-US" altLang="ja-JP" dirty="0" err="1"/>
              <a:t>FreeWi</a:t>
            </a:r>
            <a:r>
              <a:rPr lang="en-US" altLang="ja-JP" dirty="0"/>
              <a:t>-Fi</a:t>
            </a:r>
            <a:r>
              <a:rPr lang="ja-JP" altLang="en-US" dirty="0"/>
              <a:t>」の位置情報</a:t>
            </a:r>
            <a:r>
              <a:rPr lang="ja-JP" altLang="en-US" dirty="0" smtClean="0"/>
              <a:t>などを複数回にわたって順次</a:t>
            </a:r>
            <a:endParaRPr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追加</a:t>
            </a:r>
            <a:r>
              <a:rPr lang="ja-JP" altLang="en-US" dirty="0"/>
              <a:t>公開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0696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２　愛媛県におけるオープンデータの取組みの状況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1200" dirty="0" smtClean="0"/>
              <a:t>　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2800" dirty="0"/>
              <a:t>　</a:t>
            </a:r>
            <a:r>
              <a:rPr lang="ja-JP" altLang="en-US" sz="2800" dirty="0" smtClean="0"/>
              <a:t>③より利便性の高いデータ公開方法への見直し</a:t>
            </a:r>
            <a:endParaRPr kumimoji="1" lang="ja-JP" altLang="en-US" sz="2800" dirty="0"/>
          </a:p>
        </p:txBody>
      </p:sp>
      <p:sp>
        <p:nvSpPr>
          <p:cNvPr id="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23950" y="1841499"/>
            <a:ext cx="10031413" cy="4324169"/>
          </a:xfrm>
        </p:spPr>
        <p:txBody>
          <a:bodyPr>
            <a:normAutofit lnSpcReduction="10000"/>
          </a:bodyPr>
          <a:lstStyle/>
          <a:p>
            <a:r>
              <a:rPr lang="ja-JP" altLang="en-US" sz="2400" dirty="0" smtClean="0"/>
              <a:t>　</a:t>
            </a:r>
            <a:r>
              <a:rPr lang="ja-JP" altLang="en-US" sz="2400" dirty="0" smtClean="0"/>
              <a:t>◇「</a:t>
            </a:r>
            <a:r>
              <a:rPr lang="ja-JP" altLang="ja-JP" sz="2400" dirty="0" smtClean="0"/>
              <a:t>愛媛県オープンデータ</a:t>
            </a:r>
            <a:r>
              <a:rPr lang="ja-JP" altLang="en-US" sz="2400" dirty="0" smtClean="0"/>
              <a:t>カタログ」サイト（</a:t>
            </a:r>
            <a:r>
              <a:rPr lang="ja-JP" altLang="ja-JP" sz="2400" dirty="0" smtClean="0"/>
              <a:t>平成</a:t>
            </a:r>
            <a:r>
              <a:rPr lang="en-US" altLang="ja-JP" sz="2400" dirty="0" smtClean="0"/>
              <a:t>3</a:t>
            </a:r>
            <a:r>
              <a:rPr lang="en-US" altLang="ja-JP" sz="2400" dirty="0"/>
              <a:t>1</a:t>
            </a:r>
            <a:r>
              <a:rPr lang="ja-JP" altLang="ja-JP" sz="2400" dirty="0" smtClean="0"/>
              <a:t>年</a:t>
            </a:r>
            <a:r>
              <a:rPr lang="en-US" altLang="ja-JP" sz="2400" dirty="0"/>
              <a:t>3</a:t>
            </a:r>
            <a:r>
              <a:rPr lang="ja-JP" altLang="ja-JP" sz="2400" dirty="0" smtClean="0"/>
              <a:t>月</a:t>
            </a:r>
            <a:r>
              <a:rPr lang="ja-JP" altLang="en-US" sz="2400" dirty="0" smtClean="0"/>
              <a:t>公開）</a:t>
            </a:r>
            <a:endParaRPr lang="en-US" altLang="ja-JP" sz="2400" dirty="0" smtClean="0"/>
          </a:p>
          <a:p>
            <a:r>
              <a:rPr lang="ja-JP" altLang="en-US" dirty="0" smtClean="0"/>
              <a:t>　　「</a:t>
            </a:r>
            <a:r>
              <a:rPr lang="ja-JP" altLang="en-US" dirty="0"/>
              <a:t>愛媛県統計情報データベース」と</a:t>
            </a:r>
            <a:r>
              <a:rPr lang="ja-JP" altLang="ja-JP" dirty="0"/>
              <a:t> 「愛媛県オープンデータサイト（試行版）」 </a:t>
            </a:r>
            <a:r>
              <a:rPr lang="ja-JP" altLang="en-US" dirty="0"/>
              <a:t>を一体化</a:t>
            </a:r>
            <a:endParaRPr lang="en-US" altLang="ja-JP" dirty="0"/>
          </a:p>
          <a:p>
            <a:r>
              <a:rPr lang="ja-JP" altLang="en-US" dirty="0" smtClean="0"/>
              <a:t>　　</a:t>
            </a:r>
            <a:r>
              <a:rPr lang="en-US" altLang="ja-JP" dirty="0" smtClean="0"/>
              <a:t>【</a:t>
            </a:r>
            <a:r>
              <a:rPr lang="ja-JP" altLang="en-US" dirty="0" smtClean="0"/>
              <a:t>目的</a:t>
            </a:r>
            <a:r>
              <a:rPr lang="en-US" altLang="ja-JP" dirty="0" smtClean="0"/>
              <a:t>】</a:t>
            </a:r>
          </a:p>
          <a:p>
            <a:r>
              <a:rPr lang="ja-JP" altLang="en-US" dirty="0" smtClean="0"/>
              <a:t>　　・県</a:t>
            </a:r>
            <a:r>
              <a:rPr lang="en-US" altLang="ja-JP" dirty="0" smtClean="0"/>
              <a:t>HP</a:t>
            </a:r>
            <a:r>
              <a:rPr lang="ja-JP" altLang="en-US" dirty="0" smtClean="0"/>
              <a:t>から独立したサイトであり、オープンデータを</a:t>
            </a:r>
            <a:endParaRPr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利用することを目的とする人が訪問しやすくなる</a:t>
            </a:r>
            <a:endParaRPr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・データの分類・整理により、必要データを探しや</a:t>
            </a:r>
            <a:endParaRPr lang="en-US" altLang="ja-JP" dirty="0" smtClean="0"/>
          </a:p>
          <a:p>
            <a:r>
              <a:rPr lang="ja-JP" altLang="en-US" dirty="0" smtClean="0"/>
              <a:t>　</a:t>
            </a:r>
            <a:r>
              <a:rPr lang="ja-JP" altLang="en-US" dirty="0"/>
              <a:t>　すく</a:t>
            </a:r>
            <a:r>
              <a:rPr lang="ja-JP" altLang="en-US" dirty="0" smtClean="0"/>
              <a:t>なる</a:t>
            </a:r>
            <a:endParaRPr lang="en-US" altLang="ja-JP" dirty="0" smtClean="0"/>
          </a:p>
          <a:p>
            <a:r>
              <a:rPr lang="ja-JP" altLang="en-US" sz="1200" dirty="0"/>
              <a:t>　</a:t>
            </a:r>
            <a:r>
              <a:rPr lang="ja-JP" altLang="en-US" sz="1200" dirty="0" smtClean="0"/>
              <a:t>　</a:t>
            </a:r>
            <a:r>
              <a:rPr lang="ja-JP" altLang="en-US" sz="1200" dirty="0"/>
              <a:t>　</a:t>
            </a:r>
            <a:r>
              <a:rPr lang="ja-JP" altLang="en-US" dirty="0" smtClean="0"/>
              <a:t>　　　　令和元年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月の</a:t>
            </a:r>
            <a:r>
              <a:rPr lang="ja-JP" altLang="en-US" dirty="0"/>
              <a:t>公開状況</a:t>
            </a:r>
          </a:p>
          <a:p>
            <a:r>
              <a:rPr lang="ja-JP" altLang="en-US" dirty="0"/>
              <a:t>　　　</a:t>
            </a:r>
            <a:r>
              <a:rPr lang="ja-JP" altLang="en-US" dirty="0" smtClean="0"/>
              <a:t>　　　</a:t>
            </a:r>
            <a:r>
              <a:rPr lang="ja-JP" altLang="en-US" dirty="0"/>
              <a:t>　データカタログ　</a:t>
            </a:r>
            <a:r>
              <a:rPr lang="ja-JP" altLang="en-US" dirty="0" smtClean="0"/>
              <a:t>データセット　</a:t>
            </a:r>
            <a:r>
              <a:rPr lang="en-US" altLang="ja-JP" dirty="0" smtClean="0"/>
              <a:t>2,036</a:t>
            </a:r>
            <a:endParaRPr lang="en-US" altLang="ja-JP" dirty="0"/>
          </a:p>
          <a:p>
            <a:r>
              <a:rPr lang="ja-JP" altLang="en-US" dirty="0"/>
              <a:t>　　　　</a:t>
            </a:r>
            <a:r>
              <a:rPr lang="ja-JP" altLang="en-US" dirty="0" smtClean="0"/>
              <a:t>　　　統計</a:t>
            </a:r>
            <a:r>
              <a:rPr lang="ja-JP" altLang="en-US" dirty="0"/>
              <a:t>データ　　　</a:t>
            </a:r>
            <a:r>
              <a:rPr lang="ja-JP" altLang="en-US" dirty="0" smtClean="0"/>
              <a:t>データセット　　</a:t>
            </a:r>
            <a:r>
              <a:rPr lang="en-US" altLang="ja-JP" dirty="0" smtClean="0"/>
              <a:t>277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b="14956"/>
          <a:stretch/>
        </p:blipFill>
        <p:spPr>
          <a:xfrm>
            <a:off x="7336856" y="2617864"/>
            <a:ext cx="3665953" cy="3651943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461018" y="2614411"/>
            <a:ext cx="5773782" cy="2189409"/>
          </a:xfrm>
          <a:prstGeom prst="rect">
            <a:avLst/>
          </a:prstGeom>
          <a:noFill/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991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３　オープンデータの取組みの今後の方向性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1200" dirty="0" smtClean="0"/>
              <a:t>　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2800" dirty="0"/>
              <a:t>　</a:t>
            </a:r>
            <a:r>
              <a:rPr lang="ja-JP" altLang="en-US" sz="2800" dirty="0" smtClean="0"/>
              <a:t>①今後の検討課題</a:t>
            </a:r>
            <a:endParaRPr kumimoji="1" lang="ja-JP" altLang="en-US" sz="2800" dirty="0"/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◇公開データのさらなる拡充</a:t>
            </a:r>
            <a:endParaRPr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公開データの質の向上・公開データ量の</a:t>
            </a:r>
            <a:r>
              <a:rPr lang="ja-JP" altLang="en-US" dirty="0"/>
              <a:t>拡大</a:t>
            </a:r>
            <a:endParaRPr lang="en-US" altLang="ja-JP" dirty="0" smtClean="0"/>
          </a:p>
          <a:p>
            <a:r>
              <a:rPr lang="ja-JP" altLang="en-US" dirty="0"/>
              <a:t>　　企業や個人が二次利用しやすい提供データ方式の</a:t>
            </a:r>
            <a:r>
              <a:rPr lang="ja-JP" altLang="en-US" dirty="0" smtClean="0"/>
              <a:t>検討</a:t>
            </a:r>
            <a:endParaRPr lang="en-US" altLang="ja-JP" dirty="0" smtClean="0"/>
          </a:p>
          <a:p>
            <a:r>
              <a:rPr lang="ja-JP" alt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◇</a:t>
            </a:r>
            <a:r>
              <a:rPr lang="ja-JP" alt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データ</a:t>
            </a:r>
            <a:r>
              <a:rPr lang="ja-JP" alt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の</a:t>
            </a:r>
            <a:r>
              <a:rPr lang="ja-JP" alt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利</a:t>
            </a:r>
            <a:r>
              <a:rPr lang="ja-JP" alt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活用の</a:t>
            </a:r>
            <a:r>
              <a:rPr lang="ja-JP" alt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促進</a:t>
            </a:r>
            <a:endParaRPr lang="en-US" altLang="ja-JP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r>
              <a:rPr lang="ja-JP" altLang="en-US" dirty="0"/>
              <a:t>　　オープンデータを利活用してもらうための</a:t>
            </a:r>
            <a:r>
              <a:rPr lang="ja-JP" altLang="en-US" dirty="0" smtClean="0"/>
              <a:t>働きかけ</a:t>
            </a:r>
            <a:endParaRPr lang="en-US" altLang="ja-JP" dirty="0" smtClean="0"/>
          </a:p>
          <a:p>
            <a:pPr lvl="0">
              <a:buClr>
                <a:srgbClr val="99CB38"/>
              </a:buClr>
            </a:pPr>
            <a:r>
              <a:rPr lang="ja-JP" alt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◇県内市町との連携</a:t>
            </a:r>
            <a:endParaRPr lang="en-US" altLang="ja-JP" dirty="0" smtClean="0"/>
          </a:p>
          <a:p>
            <a:r>
              <a:rPr lang="ja-JP" altLang="en-US" dirty="0" smtClean="0"/>
              <a:t>　　オープンデータの取組みについての連携</a:t>
            </a:r>
            <a:endParaRPr lang="en-US" altLang="ja-JP" dirty="0"/>
          </a:p>
          <a:p>
            <a:endParaRPr lang="en-US" altLang="ja-JP" dirty="0"/>
          </a:p>
          <a:p>
            <a:endParaRPr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9797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３　オープンデータの取組みの今後の方向性</a:t>
            </a:r>
            <a:r>
              <a:rPr lang="en-US" altLang="ja-JP" sz="3600" dirty="0"/>
              <a:t/>
            </a:r>
            <a:br>
              <a:rPr lang="en-US" altLang="ja-JP" sz="3600" dirty="0"/>
            </a:br>
            <a:r>
              <a:rPr lang="ja-JP" altLang="en-US" sz="1200" dirty="0"/>
              <a:t>　</a:t>
            </a:r>
            <a:r>
              <a:rPr lang="en-US" altLang="ja-JP" sz="3600" dirty="0"/>
              <a:t/>
            </a:r>
            <a:br>
              <a:rPr lang="en-US" altLang="ja-JP" sz="3600" dirty="0"/>
            </a:br>
            <a:r>
              <a:rPr lang="ja-JP" altLang="en-US" sz="2800" dirty="0"/>
              <a:t>　</a:t>
            </a:r>
            <a:r>
              <a:rPr lang="ja-JP" altLang="en-US" sz="2800" dirty="0" smtClean="0"/>
              <a:t>②愛媛県でのオープンデータ推進の今後の位置づけ</a:t>
            </a:r>
            <a:endParaRPr kumimoji="1" lang="ja-JP" altLang="en-US" sz="2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z="2400" dirty="0" smtClean="0"/>
              <a:t>◇</a:t>
            </a:r>
            <a:r>
              <a:rPr lang="zh-TW" altLang="en-US" sz="2400" dirty="0" smtClean="0"/>
              <a:t>第</a:t>
            </a:r>
            <a:r>
              <a:rPr lang="ja-JP" altLang="en-US" sz="2400" dirty="0" smtClean="0"/>
              <a:t>六</a:t>
            </a:r>
            <a:r>
              <a:rPr lang="zh-TW" altLang="en-US" sz="2400" dirty="0" smtClean="0"/>
              <a:t>次</a:t>
            </a:r>
            <a:r>
              <a:rPr lang="zh-TW" altLang="en-US" sz="2400" dirty="0"/>
              <a:t>愛媛県高度情報化計画</a:t>
            </a:r>
            <a:r>
              <a:rPr lang="zh-TW" altLang="en-US" sz="2400" dirty="0" smtClean="0"/>
              <a:t>（</a:t>
            </a:r>
            <a:r>
              <a:rPr lang="ja-JP" altLang="en-US" sz="2400" dirty="0" smtClean="0"/>
              <a:t>令和元</a:t>
            </a:r>
            <a:r>
              <a:rPr lang="zh-TW" altLang="en-US" sz="2400" dirty="0" smtClean="0"/>
              <a:t>年度策定</a:t>
            </a:r>
            <a:r>
              <a:rPr lang="ja-JP" altLang="en-US" sz="2400" dirty="0" smtClean="0"/>
              <a:t>予定</a:t>
            </a:r>
            <a:r>
              <a:rPr lang="zh-TW" altLang="en-US" sz="2400" dirty="0" smtClean="0"/>
              <a:t>）</a:t>
            </a:r>
            <a:endParaRPr lang="zh-TW" altLang="en-US" sz="2400" dirty="0"/>
          </a:p>
          <a:p>
            <a:r>
              <a:rPr lang="ja-JP" altLang="en-US" dirty="0" smtClean="0"/>
              <a:t>　　官民データ活用推進基本法第</a:t>
            </a:r>
            <a:r>
              <a:rPr lang="en-US" altLang="ja-JP" dirty="0" smtClean="0"/>
              <a:t>9</a:t>
            </a:r>
            <a:r>
              <a:rPr lang="ja-JP" altLang="en-US" dirty="0" smtClean="0"/>
              <a:t>条第</a:t>
            </a:r>
            <a:r>
              <a:rPr lang="en-US" altLang="ja-JP" dirty="0" smtClean="0"/>
              <a:t>1</a:t>
            </a:r>
            <a:r>
              <a:rPr lang="ja-JP" altLang="en-US" dirty="0" smtClean="0"/>
              <a:t>項により令和２年度末までに策定が義務付けられた</a:t>
            </a:r>
            <a:endParaRPr lang="en-US" altLang="ja-JP" dirty="0" smtClean="0"/>
          </a:p>
          <a:p>
            <a:r>
              <a:rPr lang="ja-JP" altLang="en-US" dirty="0"/>
              <a:t>　　「都道府県版官民データ活用推進計画</a:t>
            </a:r>
            <a:r>
              <a:rPr lang="ja-JP" altLang="en-US" dirty="0" smtClean="0"/>
              <a:t>」</a:t>
            </a:r>
            <a:r>
              <a:rPr lang="ja-JP" altLang="en-US" dirty="0"/>
              <a:t>と一体的な計画とする方針</a:t>
            </a:r>
          </a:p>
          <a:p>
            <a:endParaRPr lang="en-US" altLang="ja-JP" dirty="0"/>
          </a:p>
          <a:p>
            <a:r>
              <a:rPr lang="ja-JP" altLang="en-US" dirty="0" smtClean="0"/>
              <a:t>　　</a:t>
            </a:r>
            <a:endParaRPr kumimoji="1" lang="ja-JP" altLang="en-US" dirty="0"/>
          </a:p>
        </p:txBody>
      </p:sp>
      <p:sp>
        <p:nvSpPr>
          <p:cNvPr id="4" name="対角する 2 つの角を丸めた四角形 3"/>
          <p:cNvSpPr/>
          <p:nvPr/>
        </p:nvSpPr>
        <p:spPr>
          <a:xfrm>
            <a:off x="1519310" y="3857414"/>
            <a:ext cx="6897190" cy="920255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marL="91440" lvl="0" indent="-91440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9CB38"/>
              </a:buClr>
              <a:buSzPct val="100000"/>
              <a:buFont typeface="Calibri" panose="020F0502020204030204" pitchFamily="34" charset="0"/>
              <a:buChar char=" "/>
            </a:pPr>
            <a:r>
              <a:rPr kumimoji="1" lang="ja-JP" altLang="en-US" sz="2400">
                <a:solidFill>
                  <a:prstClr val="black">
                    <a:lumMod val="75000"/>
                    <a:lumOff val="25000"/>
                  </a:prstClr>
                </a:solidFill>
              </a:rPr>
              <a:t>検討課題を踏まえた「オープンデータ推進」を実施</a:t>
            </a:r>
            <a:endParaRPr kumimoji="1" lang="ja-JP" altLang="en-US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03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777</TotalTime>
  <Words>136</Words>
  <Application>Microsoft Office PowerPoint</Application>
  <PresentationFormat>ワイド画面</PresentationFormat>
  <Paragraphs>70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ＭＳ Ｐゴシック</vt:lpstr>
      <vt:lpstr>新細明體</vt:lpstr>
      <vt:lpstr>メイリオ</vt:lpstr>
      <vt:lpstr>Calibri</vt:lpstr>
      <vt:lpstr>Calibri Light</vt:lpstr>
      <vt:lpstr>レトロスペクト</vt:lpstr>
      <vt:lpstr>愛媛県における オープンデータの取組み</vt:lpstr>
      <vt:lpstr>１　オープンデータ推進の必要性 　 　①オープンデータの取組みに期待する効果</vt:lpstr>
      <vt:lpstr>１　オープンデータ推進の必要性 　 　②愛媛県でのオープンデータ推進の位置づけ</vt:lpstr>
      <vt:lpstr>１　オープンデータ推進の必要性 　 　③国の動向（参考）</vt:lpstr>
      <vt:lpstr>２　愛媛県におけるオープンデータの取組みの状況 　 　①既存情報をオープンデータとして公開</vt:lpstr>
      <vt:lpstr>２　愛媛県におけるオープンデータの取組みの状況 　 　②公開データの拡充</vt:lpstr>
      <vt:lpstr>２　愛媛県におけるオープンデータの取組みの状況 　 　③より利便性の高いデータ公開方法への見直し</vt:lpstr>
      <vt:lpstr>３　オープンデータの取組みの今後の方向性 　 　①今後の検討課題</vt:lpstr>
      <vt:lpstr>３　オープンデータの取組みの今後の方向性 　 　②愛媛県でのオープンデータ推進の今後の位置づけ</vt:lpstr>
      <vt:lpstr>ご清聴ありがとうございました。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愛媛県のオープンデータの取組</dc:title>
  <dc:creator>User</dc:creator>
  <cp:lastModifiedBy>User</cp:lastModifiedBy>
  <cp:revision>54</cp:revision>
  <dcterms:created xsi:type="dcterms:W3CDTF">2019-09-24T13:11:32Z</dcterms:created>
  <dcterms:modified xsi:type="dcterms:W3CDTF">2019-11-27T01:01:17Z</dcterms:modified>
</cp:coreProperties>
</file>