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  <p:sldMasterId id="2147485442" r:id="rId2"/>
  </p:sldMasterIdLst>
  <p:notesMasterIdLst>
    <p:notesMasterId r:id="rId13"/>
  </p:notesMasterIdLst>
  <p:handoutMasterIdLst>
    <p:handoutMasterId r:id="rId14"/>
  </p:handoutMasterIdLst>
  <p:sldIdLst>
    <p:sldId id="257" r:id="rId3"/>
    <p:sldId id="275" r:id="rId4"/>
    <p:sldId id="260" r:id="rId5"/>
    <p:sldId id="277" r:id="rId6"/>
    <p:sldId id="268" r:id="rId7"/>
    <p:sldId id="265" r:id="rId8"/>
    <p:sldId id="281" r:id="rId9"/>
    <p:sldId id="280" r:id="rId10"/>
    <p:sldId id="278" r:id="rId11"/>
    <p:sldId id="269" r:id="rId12"/>
  </p:sldIdLst>
  <p:sldSz cx="9144000" cy="5715000" type="screen16x1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7" autoAdjust="0"/>
    <p:restoredTop sz="93837" autoAdjust="0"/>
  </p:normalViewPr>
  <p:slideViewPr>
    <p:cSldViewPr snapToGrid="0">
      <p:cViewPr varScale="1">
        <p:scale>
          <a:sx n="71" d="100"/>
          <a:sy n="71" d="100"/>
        </p:scale>
        <p:origin x="62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309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A488B-B3F5-4399-BD1D-EF0DD69671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A8388F7-3664-49D5-BE52-F186889BFBF6}">
      <dgm:prSet custT="1"/>
      <dgm:spPr>
        <a:xfrm>
          <a:off x="0" y="0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kumimoji="1"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１　既にウェブサイトに掲載されているもの（二次利用が可能であるもの）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F5DBB12D-BE77-469C-ACB5-429D1BAD7760}" type="parTrans" cxnId="{E995C9B5-FAD9-4B03-9CBC-96F33AF9B3F4}">
      <dgm:prSet/>
      <dgm:spPr/>
      <dgm:t>
        <a:bodyPr/>
        <a:lstStyle/>
        <a:p>
          <a:endParaRPr kumimoji="1" lang="ja-JP" altLang="en-US"/>
        </a:p>
      </dgm:t>
    </dgm:pt>
    <dgm:pt modelId="{4F3F9C5F-3792-4BE7-878F-DA060DCF98E6}" type="sibTrans" cxnId="{E995C9B5-FAD9-4B03-9CBC-96F33AF9B3F4}">
      <dgm:prSet/>
      <dgm:spPr/>
      <dgm:t>
        <a:bodyPr/>
        <a:lstStyle/>
        <a:p>
          <a:endParaRPr kumimoji="1" lang="ja-JP" altLang="en-US"/>
        </a:p>
      </dgm:t>
    </dgm:pt>
    <dgm:pt modelId="{3B86D3AC-F48B-4B76-9715-65BE421BD964}">
      <dgm:prSet custT="1"/>
      <dgm:spPr>
        <a:xfrm>
          <a:off x="0" y="764784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kumimoji="1"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２　住民やデータ利用者のニーズが高いもの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343FB4CE-E28D-43F6-8434-D5F91DEA7C81}" type="parTrans" cxnId="{37B07FA5-33A4-4B64-9C7F-C31928530743}">
      <dgm:prSet/>
      <dgm:spPr/>
      <dgm:t>
        <a:bodyPr/>
        <a:lstStyle/>
        <a:p>
          <a:endParaRPr kumimoji="1" lang="ja-JP" altLang="en-US"/>
        </a:p>
      </dgm:t>
    </dgm:pt>
    <dgm:pt modelId="{C7C7A7A8-E74C-49E0-BF82-23269E50BB58}" type="sibTrans" cxnId="{37B07FA5-33A4-4B64-9C7F-C31928530743}">
      <dgm:prSet/>
      <dgm:spPr/>
      <dgm:t>
        <a:bodyPr/>
        <a:lstStyle/>
        <a:p>
          <a:endParaRPr kumimoji="1" lang="ja-JP" altLang="en-US"/>
        </a:p>
      </dgm:t>
    </dgm:pt>
    <dgm:pt modelId="{ACD6EE34-9877-4D31-9EA4-5BC497A18733}">
      <dgm:prSet custT="1"/>
      <dgm:spPr>
        <a:xfrm>
          <a:off x="0" y="1495944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kumimoji="1"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３　地域課題と関係が深いもの（住民や首長の意識の高いもの）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92DF0023-C44B-4EB1-9A2E-1E1D65E701B2}" type="parTrans" cxnId="{3482E1B3-B2E2-4397-B847-10745A4313E5}">
      <dgm:prSet/>
      <dgm:spPr/>
      <dgm:t>
        <a:bodyPr/>
        <a:lstStyle/>
        <a:p>
          <a:endParaRPr kumimoji="1" lang="ja-JP" altLang="en-US"/>
        </a:p>
      </dgm:t>
    </dgm:pt>
    <dgm:pt modelId="{47D7E5E6-DC51-43CF-A380-6DC2539DCC6E}" type="sibTrans" cxnId="{3482E1B3-B2E2-4397-B847-10745A4313E5}">
      <dgm:prSet/>
      <dgm:spPr/>
      <dgm:t>
        <a:bodyPr/>
        <a:lstStyle/>
        <a:p>
          <a:endParaRPr kumimoji="1" lang="ja-JP" altLang="en-US"/>
        </a:p>
      </dgm:t>
    </dgm:pt>
    <dgm:pt modelId="{8F9851EE-02AA-4F6E-B97F-E5FA5263B6D6}">
      <dgm:prSet custT="1"/>
      <dgm:spPr>
        <a:xfrm>
          <a:off x="0" y="2225684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kumimoji="1"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４　ニーズに関わらず、自治体として積極的に公開すべきもの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610859D0-AB68-4EF9-9AA1-4B65BA5A6908}" type="parTrans" cxnId="{CA075909-1DD4-4B6F-9EBC-ABC7D9F0E909}">
      <dgm:prSet/>
      <dgm:spPr/>
      <dgm:t>
        <a:bodyPr/>
        <a:lstStyle/>
        <a:p>
          <a:endParaRPr kumimoji="1" lang="ja-JP" altLang="en-US"/>
        </a:p>
      </dgm:t>
    </dgm:pt>
    <dgm:pt modelId="{FF662450-8641-4D7B-B5DB-A03199E6627E}" type="sibTrans" cxnId="{CA075909-1DD4-4B6F-9EBC-ABC7D9F0E909}">
      <dgm:prSet/>
      <dgm:spPr/>
      <dgm:t>
        <a:bodyPr/>
        <a:lstStyle/>
        <a:p>
          <a:endParaRPr kumimoji="1" lang="ja-JP" altLang="en-US"/>
        </a:p>
      </dgm:t>
    </dgm:pt>
    <dgm:pt modelId="{7EDCADDE-E420-4D1E-8F65-847F35605EBE}" type="pres">
      <dgm:prSet presAssocID="{186A488B-B3F5-4399-BD1D-EF0DD69671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A4338A-B0AF-4FA5-A19D-C5099D80B0FA}" type="pres">
      <dgm:prSet presAssocID="{DA8388F7-3664-49D5-BE52-F186889BFBF6}" presName="parentText" presStyleLbl="node1" presStyleIdx="0" presStyleCnt="4" custScaleY="35430" custLinFactNeighborY="1031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C8BCC9-F80E-4EDD-B1A7-9FBB23BD71AC}" type="pres">
      <dgm:prSet presAssocID="{4F3F9C5F-3792-4BE7-878F-DA060DCF98E6}" presName="spacer" presStyleCnt="0"/>
      <dgm:spPr/>
    </dgm:pt>
    <dgm:pt modelId="{520B6C72-29FE-4DD9-89BF-51F4799157C9}" type="pres">
      <dgm:prSet presAssocID="{3B86D3AC-F48B-4B76-9715-65BE421BD964}" presName="parentText" presStyleLbl="node1" presStyleIdx="1" presStyleCnt="4" custScaleY="30208" custLinFactNeighborX="-290" custLinFactNeighborY="-1829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95DAF3-E870-4F48-9C77-2363348CE648}" type="pres">
      <dgm:prSet presAssocID="{C7C7A7A8-E74C-49E0-BF82-23269E50BB58}" presName="spacer" presStyleCnt="0"/>
      <dgm:spPr/>
    </dgm:pt>
    <dgm:pt modelId="{2C8DBA92-48F3-4C8F-BD1F-C52765D33FDF}" type="pres">
      <dgm:prSet presAssocID="{ACD6EE34-9877-4D31-9EA4-5BC497A18733}" presName="parentText" presStyleLbl="node1" presStyleIdx="2" presStyleCnt="4" custScaleY="30208" custLinFactNeighborY="-4363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B26147-B9BA-4DBF-A842-B1F142AA17F6}" type="pres">
      <dgm:prSet presAssocID="{47D7E5E6-DC51-43CF-A380-6DC2539DCC6E}" presName="spacer" presStyleCnt="0"/>
      <dgm:spPr/>
    </dgm:pt>
    <dgm:pt modelId="{FAEF0E71-DB91-4BC7-A004-C01C3D9BF58F}" type="pres">
      <dgm:prSet presAssocID="{8F9851EE-02AA-4F6E-B97F-E5FA5263B6D6}" presName="parentText" presStyleLbl="node1" presStyleIdx="3" presStyleCnt="4" custScaleY="30208" custLinFactNeighborX="-422" custLinFactNeighborY="-6463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B07FA5-33A4-4B64-9C7F-C31928530743}" srcId="{186A488B-B3F5-4399-BD1D-EF0DD696718E}" destId="{3B86D3AC-F48B-4B76-9715-65BE421BD964}" srcOrd="1" destOrd="0" parTransId="{343FB4CE-E28D-43F6-8434-D5F91DEA7C81}" sibTransId="{C7C7A7A8-E74C-49E0-BF82-23269E50BB58}"/>
    <dgm:cxn modelId="{3482E1B3-B2E2-4397-B847-10745A4313E5}" srcId="{186A488B-B3F5-4399-BD1D-EF0DD696718E}" destId="{ACD6EE34-9877-4D31-9EA4-5BC497A18733}" srcOrd="2" destOrd="0" parTransId="{92DF0023-C44B-4EB1-9A2E-1E1D65E701B2}" sibTransId="{47D7E5E6-DC51-43CF-A380-6DC2539DCC6E}"/>
    <dgm:cxn modelId="{CA075909-1DD4-4B6F-9EBC-ABC7D9F0E909}" srcId="{186A488B-B3F5-4399-BD1D-EF0DD696718E}" destId="{8F9851EE-02AA-4F6E-B97F-E5FA5263B6D6}" srcOrd="3" destOrd="0" parTransId="{610859D0-AB68-4EF9-9AA1-4B65BA5A6908}" sibTransId="{FF662450-8641-4D7B-B5DB-A03199E6627E}"/>
    <dgm:cxn modelId="{98F60C5B-E7E5-4292-946A-F6D4B217B545}" type="presOf" srcId="{ACD6EE34-9877-4D31-9EA4-5BC497A18733}" destId="{2C8DBA92-48F3-4C8F-BD1F-C52765D33FDF}" srcOrd="0" destOrd="0" presId="urn:microsoft.com/office/officeart/2005/8/layout/vList2"/>
    <dgm:cxn modelId="{D0BE6B8A-DB8C-4DC7-91C0-BB08E60A7400}" type="presOf" srcId="{8F9851EE-02AA-4F6E-B97F-E5FA5263B6D6}" destId="{FAEF0E71-DB91-4BC7-A004-C01C3D9BF58F}" srcOrd="0" destOrd="0" presId="urn:microsoft.com/office/officeart/2005/8/layout/vList2"/>
    <dgm:cxn modelId="{5B1244A1-0C05-4718-8C96-D7FC5E9A0960}" type="presOf" srcId="{3B86D3AC-F48B-4B76-9715-65BE421BD964}" destId="{520B6C72-29FE-4DD9-89BF-51F4799157C9}" srcOrd="0" destOrd="0" presId="urn:microsoft.com/office/officeart/2005/8/layout/vList2"/>
    <dgm:cxn modelId="{E995C9B5-FAD9-4B03-9CBC-96F33AF9B3F4}" srcId="{186A488B-B3F5-4399-BD1D-EF0DD696718E}" destId="{DA8388F7-3664-49D5-BE52-F186889BFBF6}" srcOrd="0" destOrd="0" parTransId="{F5DBB12D-BE77-469C-ACB5-429D1BAD7760}" sibTransId="{4F3F9C5F-3792-4BE7-878F-DA060DCF98E6}"/>
    <dgm:cxn modelId="{85C81884-C9A3-466E-8471-76A14A01BA40}" type="presOf" srcId="{186A488B-B3F5-4399-BD1D-EF0DD696718E}" destId="{7EDCADDE-E420-4D1E-8F65-847F35605EBE}" srcOrd="0" destOrd="0" presId="urn:microsoft.com/office/officeart/2005/8/layout/vList2"/>
    <dgm:cxn modelId="{D88F3B97-7F8B-4F64-A390-9EDA1268F30F}" type="presOf" srcId="{DA8388F7-3664-49D5-BE52-F186889BFBF6}" destId="{BCA4338A-B0AF-4FA5-A19D-C5099D80B0FA}" srcOrd="0" destOrd="0" presId="urn:microsoft.com/office/officeart/2005/8/layout/vList2"/>
    <dgm:cxn modelId="{DB16DEBC-4C1C-4CD3-B9FF-81C98B9403D6}" type="presParOf" srcId="{7EDCADDE-E420-4D1E-8F65-847F35605EBE}" destId="{BCA4338A-B0AF-4FA5-A19D-C5099D80B0FA}" srcOrd="0" destOrd="0" presId="urn:microsoft.com/office/officeart/2005/8/layout/vList2"/>
    <dgm:cxn modelId="{C2D42691-306D-4786-937B-886F8F9DFB75}" type="presParOf" srcId="{7EDCADDE-E420-4D1E-8F65-847F35605EBE}" destId="{07C8BCC9-F80E-4EDD-B1A7-9FBB23BD71AC}" srcOrd="1" destOrd="0" presId="urn:microsoft.com/office/officeart/2005/8/layout/vList2"/>
    <dgm:cxn modelId="{1E8FE122-5DDC-4DC0-87F0-08AD856E95BB}" type="presParOf" srcId="{7EDCADDE-E420-4D1E-8F65-847F35605EBE}" destId="{520B6C72-29FE-4DD9-89BF-51F4799157C9}" srcOrd="2" destOrd="0" presId="urn:microsoft.com/office/officeart/2005/8/layout/vList2"/>
    <dgm:cxn modelId="{7B8749C3-0835-4A3E-AAD3-8317689E7CE7}" type="presParOf" srcId="{7EDCADDE-E420-4D1E-8F65-847F35605EBE}" destId="{1795DAF3-E870-4F48-9C77-2363348CE648}" srcOrd="3" destOrd="0" presId="urn:microsoft.com/office/officeart/2005/8/layout/vList2"/>
    <dgm:cxn modelId="{E4D1B482-CCF5-439A-B85E-2F0F24073283}" type="presParOf" srcId="{7EDCADDE-E420-4D1E-8F65-847F35605EBE}" destId="{2C8DBA92-48F3-4C8F-BD1F-C52765D33FDF}" srcOrd="4" destOrd="0" presId="urn:microsoft.com/office/officeart/2005/8/layout/vList2"/>
    <dgm:cxn modelId="{2DB8CE31-FC8B-49CB-8C19-4DC6EEA13429}" type="presParOf" srcId="{7EDCADDE-E420-4D1E-8F65-847F35605EBE}" destId="{3CB26147-B9BA-4DBF-A842-B1F142AA17F6}" srcOrd="5" destOrd="0" presId="urn:microsoft.com/office/officeart/2005/8/layout/vList2"/>
    <dgm:cxn modelId="{CD7623AB-F223-48E2-8177-E5910CD5DD04}" type="presParOf" srcId="{7EDCADDE-E420-4D1E-8F65-847F35605EBE}" destId="{FAEF0E71-DB91-4BC7-A004-C01C3D9BF58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A488B-B3F5-4399-BD1D-EF0DD69671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A8388F7-3664-49D5-BE52-F186889BFBF6}">
      <dgm:prSet custT="1"/>
      <dgm:spPr>
        <a:xfrm>
          <a:off x="0" y="0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algn="ctr" rtl="0"/>
          <a:r>
            <a:rPr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オープンデータは何の役に立つのか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F5DBB12D-BE77-469C-ACB5-429D1BAD7760}" type="parTrans" cxnId="{E995C9B5-FAD9-4B03-9CBC-96F33AF9B3F4}">
      <dgm:prSet/>
      <dgm:spPr/>
      <dgm:t>
        <a:bodyPr/>
        <a:lstStyle/>
        <a:p>
          <a:endParaRPr kumimoji="1" lang="ja-JP" altLang="en-US"/>
        </a:p>
      </dgm:t>
    </dgm:pt>
    <dgm:pt modelId="{4F3F9C5F-3792-4BE7-878F-DA060DCF98E6}" type="sibTrans" cxnId="{E995C9B5-FAD9-4B03-9CBC-96F33AF9B3F4}">
      <dgm:prSet/>
      <dgm:spPr/>
      <dgm:t>
        <a:bodyPr/>
        <a:lstStyle/>
        <a:p>
          <a:endParaRPr kumimoji="1" lang="ja-JP" altLang="en-US"/>
        </a:p>
      </dgm:t>
    </dgm:pt>
    <dgm:pt modelId="{3B86D3AC-F48B-4B76-9715-65BE421BD964}">
      <dgm:prSet custT="1"/>
      <dgm:spPr>
        <a:xfrm>
          <a:off x="0" y="764784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algn="ctr" rtl="0"/>
          <a:r>
            <a:rPr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勝手にデータを利用されたら困る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343FB4CE-E28D-43F6-8434-D5F91DEA7C81}" type="parTrans" cxnId="{37B07FA5-33A4-4B64-9C7F-C31928530743}">
      <dgm:prSet/>
      <dgm:spPr/>
      <dgm:t>
        <a:bodyPr/>
        <a:lstStyle/>
        <a:p>
          <a:endParaRPr kumimoji="1" lang="ja-JP" altLang="en-US"/>
        </a:p>
      </dgm:t>
    </dgm:pt>
    <dgm:pt modelId="{C7C7A7A8-E74C-49E0-BF82-23269E50BB58}" type="sibTrans" cxnId="{37B07FA5-33A4-4B64-9C7F-C31928530743}">
      <dgm:prSet/>
      <dgm:spPr/>
      <dgm:t>
        <a:bodyPr/>
        <a:lstStyle/>
        <a:p>
          <a:endParaRPr kumimoji="1" lang="ja-JP" altLang="en-US"/>
        </a:p>
      </dgm:t>
    </dgm:pt>
    <dgm:pt modelId="{ACD6EE34-9877-4D31-9EA4-5BC497A18733}">
      <dgm:prSet custT="1"/>
      <dgm:spPr>
        <a:xfrm>
          <a:off x="0" y="1495944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algn="ctr" rtl="0"/>
          <a:r>
            <a:rPr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データを利用した側に損害が発生したら誰が責任を取るのか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92DF0023-C44B-4EB1-9A2E-1E1D65E701B2}" type="parTrans" cxnId="{3482E1B3-B2E2-4397-B847-10745A4313E5}">
      <dgm:prSet/>
      <dgm:spPr/>
      <dgm:t>
        <a:bodyPr/>
        <a:lstStyle/>
        <a:p>
          <a:endParaRPr kumimoji="1" lang="ja-JP" altLang="en-US"/>
        </a:p>
      </dgm:t>
    </dgm:pt>
    <dgm:pt modelId="{47D7E5E6-DC51-43CF-A380-6DC2539DCC6E}" type="sibTrans" cxnId="{3482E1B3-B2E2-4397-B847-10745A4313E5}">
      <dgm:prSet/>
      <dgm:spPr/>
      <dgm:t>
        <a:bodyPr/>
        <a:lstStyle/>
        <a:p>
          <a:endParaRPr kumimoji="1" lang="ja-JP" altLang="en-US"/>
        </a:p>
      </dgm:t>
    </dgm:pt>
    <dgm:pt modelId="{8F9851EE-02AA-4F6E-B97F-E5FA5263B6D6}">
      <dgm:prSet custT="1"/>
      <dgm:spPr>
        <a:xfrm>
          <a:off x="0" y="2225684"/>
          <a:ext cx="8301318" cy="598648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gm:spPr>
      <dgm:t>
        <a:bodyPr/>
        <a:lstStyle/>
        <a:p>
          <a:pPr algn="ctr" rtl="0"/>
          <a:r>
            <a:rPr lang="ja-JP" altLang="en-US" sz="1800" b="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オープンデータのためにファイルを変換するのは面倒</a:t>
          </a:r>
          <a:endParaRPr lang="ja-JP" altLang="en-US" sz="1800" b="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gm:t>
    </dgm:pt>
    <dgm:pt modelId="{610859D0-AB68-4EF9-9AA1-4B65BA5A6908}" type="parTrans" cxnId="{CA075909-1DD4-4B6F-9EBC-ABC7D9F0E909}">
      <dgm:prSet/>
      <dgm:spPr/>
      <dgm:t>
        <a:bodyPr/>
        <a:lstStyle/>
        <a:p>
          <a:endParaRPr kumimoji="1" lang="ja-JP" altLang="en-US"/>
        </a:p>
      </dgm:t>
    </dgm:pt>
    <dgm:pt modelId="{FF662450-8641-4D7B-B5DB-A03199E6627E}" type="sibTrans" cxnId="{CA075909-1DD4-4B6F-9EBC-ABC7D9F0E909}">
      <dgm:prSet/>
      <dgm:spPr/>
      <dgm:t>
        <a:bodyPr/>
        <a:lstStyle/>
        <a:p>
          <a:endParaRPr kumimoji="1" lang="ja-JP" altLang="en-US"/>
        </a:p>
      </dgm:t>
    </dgm:pt>
    <dgm:pt modelId="{7EDCADDE-E420-4D1E-8F65-847F35605EBE}" type="pres">
      <dgm:prSet presAssocID="{186A488B-B3F5-4399-BD1D-EF0DD69671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A4338A-B0AF-4FA5-A19D-C5099D80B0FA}" type="pres">
      <dgm:prSet presAssocID="{DA8388F7-3664-49D5-BE52-F186889BFBF6}" presName="parentText" presStyleLbl="node1" presStyleIdx="0" presStyleCnt="4" custScaleX="59051" custScaleY="35430" custLinFactNeighborY="-921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C8BCC9-F80E-4EDD-B1A7-9FBB23BD71AC}" type="pres">
      <dgm:prSet presAssocID="{4F3F9C5F-3792-4BE7-878F-DA060DCF98E6}" presName="spacer" presStyleCnt="0"/>
      <dgm:spPr/>
    </dgm:pt>
    <dgm:pt modelId="{520B6C72-29FE-4DD9-89BF-51F4799157C9}" type="pres">
      <dgm:prSet presAssocID="{3B86D3AC-F48B-4B76-9715-65BE421BD964}" presName="parentText" presStyleLbl="node1" presStyleIdx="1" presStyleCnt="4" custScaleX="56803" custScaleY="35861" custLinFactNeighborY="-7018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95DAF3-E870-4F48-9C77-2363348CE648}" type="pres">
      <dgm:prSet presAssocID="{C7C7A7A8-E74C-49E0-BF82-23269E50BB58}" presName="spacer" presStyleCnt="0"/>
      <dgm:spPr/>
    </dgm:pt>
    <dgm:pt modelId="{2C8DBA92-48F3-4C8F-BD1F-C52765D33FDF}" type="pres">
      <dgm:prSet presAssocID="{ACD6EE34-9877-4D31-9EA4-5BC497A18733}" presName="parentText" presStyleLbl="node1" presStyleIdx="2" presStyleCnt="4" custScaleX="84911" custScaleY="37603" custLinFactY="-4565" custLinFactNeighborX="-57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B26147-B9BA-4DBF-A842-B1F142AA17F6}" type="pres">
      <dgm:prSet presAssocID="{47D7E5E6-DC51-43CF-A380-6DC2539DCC6E}" presName="spacer" presStyleCnt="0"/>
      <dgm:spPr/>
    </dgm:pt>
    <dgm:pt modelId="{FAEF0E71-DB91-4BC7-A004-C01C3D9BF58F}" type="pres">
      <dgm:prSet presAssocID="{8F9851EE-02AA-4F6E-B97F-E5FA5263B6D6}" presName="parentText" presStyleLbl="node1" presStyleIdx="3" presStyleCnt="4" custScaleX="84067" custScaleY="34219" custLinFactY="-1347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7B07FA5-33A4-4B64-9C7F-C31928530743}" srcId="{186A488B-B3F5-4399-BD1D-EF0DD696718E}" destId="{3B86D3AC-F48B-4B76-9715-65BE421BD964}" srcOrd="1" destOrd="0" parTransId="{343FB4CE-E28D-43F6-8434-D5F91DEA7C81}" sibTransId="{C7C7A7A8-E74C-49E0-BF82-23269E50BB58}"/>
    <dgm:cxn modelId="{3482E1B3-B2E2-4397-B847-10745A4313E5}" srcId="{186A488B-B3F5-4399-BD1D-EF0DD696718E}" destId="{ACD6EE34-9877-4D31-9EA4-5BC497A18733}" srcOrd="2" destOrd="0" parTransId="{92DF0023-C44B-4EB1-9A2E-1E1D65E701B2}" sibTransId="{47D7E5E6-DC51-43CF-A380-6DC2539DCC6E}"/>
    <dgm:cxn modelId="{CA075909-1DD4-4B6F-9EBC-ABC7D9F0E909}" srcId="{186A488B-B3F5-4399-BD1D-EF0DD696718E}" destId="{8F9851EE-02AA-4F6E-B97F-E5FA5263B6D6}" srcOrd="3" destOrd="0" parTransId="{610859D0-AB68-4EF9-9AA1-4B65BA5A6908}" sibTransId="{FF662450-8641-4D7B-B5DB-A03199E6627E}"/>
    <dgm:cxn modelId="{98F60C5B-E7E5-4292-946A-F6D4B217B545}" type="presOf" srcId="{ACD6EE34-9877-4D31-9EA4-5BC497A18733}" destId="{2C8DBA92-48F3-4C8F-BD1F-C52765D33FDF}" srcOrd="0" destOrd="0" presId="urn:microsoft.com/office/officeart/2005/8/layout/vList2"/>
    <dgm:cxn modelId="{D0BE6B8A-DB8C-4DC7-91C0-BB08E60A7400}" type="presOf" srcId="{8F9851EE-02AA-4F6E-B97F-E5FA5263B6D6}" destId="{FAEF0E71-DB91-4BC7-A004-C01C3D9BF58F}" srcOrd="0" destOrd="0" presId="urn:microsoft.com/office/officeart/2005/8/layout/vList2"/>
    <dgm:cxn modelId="{5B1244A1-0C05-4718-8C96-D7FC5E9A0960}" type="presOf" srcId="{3B86D3AC-F48B-4B76-9715-65BE421BD964}" destId="{520B6C72-29FE-4DD9-89BF-51F4799157C9}" srcOrd="0" destOrd="0" presId="urn:microsoft.com/office/officeart/2005/8/layout/vList2"/>
    <dgm:cxn modelId="{E995C9B5-FAD9-4B03-9CBC-96F33AF9B3F4}" srcId="{186A488B-B3F5-4399-BD1D-EF0DD696718E}" destId="{DA8388F7-3664-49D5-BE52-F186889BFBF6}" srcOrd="0" destOrd="0" parTransId="{F5DBB12D-BE77-469C-ACB5-429D1BAD7760}" sibTransId="{4F3F9C5F-3792-4BE7-878F-DA060DCF98E6}"/>
    <dgm:cxn modelId="{85C81884-C9A3-466E-8471-76A14A01BA40}" type="presOf" srcId="{186A488B-B3F5-4399-BD1D-EF0DD696718E}" destId="{7EDCADDE-E420-4D1E-8F65-847F35605EBE}" srcOrd="0" destOrd="0" presId="urn:microsoft.com/office/officeart/2005/8/layout/vList2"/>
    <dgm:cxn modelId="{D88F3B97-7F8B-4F64-A390-9EDA1268F30F}" type="presOf" srcId="{DA8388F7-3664-49D5-BE52-F186889BFBF6}" destId="{BCA4338A-B0AF-4FA5-A19D-C5099D80B0FA}" srcOrd="0" destOrd="0" presId="urn:microsoft.com/office/officeart/2005/8/layout/vList2"/>
    <dgm:cxn modelId="{DB16DEBC-4C1C-4CD3-B9FF-81C98B9403D6}" type="presParOf" srcId="{7EDCADDE-E420-4D1E-8F65-847F35605EBE}" destId="{BCA4338A-B0AF-4FA5-A19D-C5099D80B0FA}" srcOrd="0" destOrd="0" presId="urn:microsoft.com/office/officeart/2005/8/layout/vList2"/>
    <dgm:cxn modelId="{C2D42691-306D-4786-937B-886F8F9DFB75}" type="presParOf" srcId="{7EDCADDE-E420-4D1E-8F65-847F35605EBE}" destId="{07C8BCC9-F80E-4EDD-B1A7-9FBB23BD71AC}" srcOrd="1" destOrd="0" presId="urn:microsoft.com/office/officeart/2005/8/layout/vList2"/>
    <dgm:cxn modelId="{1E8FE122-5DDC-4DC0-87F0-08AD856E95BB}" type="presParOf" srcId="{7EDCADDE-E420-4D1E-8F65-847F35605EBE}" destId="{520B6C72-29FE-4DD9-89BF-51F4799157C9}" srcOrd="2" destOrd="0" presId="urn:microsoft.com/office/officeart/2005/8/layout/vList2"/>
    <dgm:cxn modelId="{7B8749C3-0835-4A3E-AAD3-8317689E7CE7}" type="presParOf" srcId="{7EDCADDE-E420-4D1E-8F65-847F35605EBE}" destId="{1795DAF3-E870-4F48-9C77-2363348CE648}" srcOrd="3" destOrd="0" presId="urn:microsoft.com/office/officeart/2005/8/layout/vList2"/>
    <dgm:cxn modelId="{E4D1B482-CCF5-439A-B85E-2F0F24073283}" type="presParOf" srcId="{7EDCADDE-E420-4D1E-8F65-847F35605EBE}" destId="{2C8DBA92-48F3-4C8F-BD1F-C52765D33FDF}" srcOrd="4" destOrd="0" presId="urn:microsoft.com/office/officeart/2005/8/layout/vList2"/>
    <dgm:cxn modelId="{2DB8CE31-FC8B-49CB-8C19-4DC6EEA13429}" type="presParOf" srcId="{7EDCADDE-E420-4D1E-8F65-847F35605EBE}" destId="{3CB26147-B9BA-4DBF-A842-B1F142AA17F6}" srcOrd="5" destOrd="0" presId="urn:microsoft.com/office/officeart/2005/8/layout/vList2"/>
    <dgm:cxn modelId="{CD7623AB-F223-48E2-8177-E5910CD5DD04}" type="presParOf" srcId="{7EDCADDE-E420-4D1E-8F65-847F35605EBE}" destId="{FAEF0E71-DB91-4BC7-A004-C01C3D9BF58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A4338A-B0AF-4FA5-A19D-C5099D80B0FA}">
      <dsp:nvSpPr>
        <dsp:cNvPr id="0" name=""/>
        <dsp:cNvSpPr/>
      </dsp:nvSpPr>
      <dsp:spPr>
        <a:xfrm>
          <a:off x="0" y="130417"/>
          <a:ext cx="8094213" cy="424479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１　既にウェブサイトに掲載されているもの（二次利用が可能であるもの）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20721" y="151138"/>
        <a:ext cx="8052771" cy="383037"/>
      </dsp:txXfrm>
    </dsp:sp>
    <dsp:sp modelId="{520B6C72-29FE-4DD9-89BF-51F4799157C9}">
      <dsp:nvSpPr>
        <dsp:cNvPr id="0" name=""/>
        <dsp:cNvSpPr/>
      </dsp:nvSpPr>
      <dsp:spPr>
        <a:xfrm>
          <a:off x="0" y="686494"/>
          <a:ext cx="8094213" cy="361916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２　住民やデータ利用者のニーズが高いもの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17667" y="704161"/>
        <a:ext cx="8058879" cy="326582"/>
      </dsp:txXfrm>
    </dsp:sp>
    <dsp:sp modelId="{2C8DBA92-48F3-4C8F-BD1F-C52765D33FDF}">
      <dsp:nvSpPr>
        <dsp:cNvPr id="0" name=""/>
        <dsp:cNvSpPr/>
      </dsp:nvSpPr>
      <dsp:spPr>
        <a:xfrm>
          <a:off x="0" y="1186014"/>
          <a:ext cx="8094213" cy="361916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３　地域課題と関係が深いもの（住民や首長の意識の高いもの）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17667" y="1203681"/>
        <a:ext cx="8058879" cy="326582"/>
      </dsp:txXfrm>
    </dsp:sp>
    <dsp:sp modelId="{FAEF0E71-DB91-4BC7-A004-C01C3D9BF58F}">
      <dsp:nvSpPr>
        <dsp:cNvPr id="0" name=""/>
        <dsp:cNvSpPr/>
      </dsp:nvSpPr>
      <dsp:spPr>
        <a:xfrm>
          <a:off x="0" y="1693548"/>
          <a:ext cx="8094213" cy="361916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４　ニーズに関わらず、自治体として積極的に公開すべきもの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17667" y="1711215"/>
        <a:ext cx="8058879" cy="326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A4338A-B0AF-4FA5-A19D-C5099D80B0FA}">
      <dsp:nvSpPr>
        <dsp:cNvPr id="0" name=""/>
        <dsp:cNvSpPr/>
      </dsp:nvSpPr>
      <dsp:spPr>
        <a:xfrm>
          <a:off x="1657249" y="235571"/>
          <a:ext cx="4779713" cy="424479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オープンデータは何の役に立つのか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1677970" y="256292"/>
        <a:ext cx="4738271" cy="383037"/>
      </dsp:txXfrm>
    </dsp:sp>
    <dsp:sp modelId="{520B6C72-29FE-4DD9-89BF-51F4799157C9}">
      <dsp:nvSpPr>
        <dsp:cNvPr id="0" name=""/>
        <dsp:cNvSpPr/>
      </dsp:nvSpPr>
      <dsp:spPr>
        <a:xfrm>
          <a:off x="1748228" y="731991"/>
          <a:ext cx="4597755" cy="429643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勝手にデータを利用されたら困る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1769201" y="752964"/>
        <a:ext cx="4555809" cy="387697"/>
      </dsp:txXfrm>
    </dsp:sp>
    <dsp:sp modelId="{2C8DBA92-48F3-4C8F-BD1F-C52765D33FDF}">
      <dsp:nvSpPr>
        <dsp:cNvPr id="0" name=""/>
        <dsp:cNvSpPr/>
      </dsp:nvSpPr>
      <dsp:spPr>
        <a:xfrm>
          <a:off x="563802" y="1236314"/>
          <a:ext cx="6872877" cy="450514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データを利用した側に損害が発生したら誰が責任を取るのか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585794" y="1258306"/>
        <a:ext cx="6828893" cy="406530"/>
      </dsp:txXfrm>
    </dsp:sp>
    <dsp:sp modelId="{FAEF0E71-DB91-4BC7-A004-C01C3D9BF58F}">
      <dsp:nvSpPr>
        <dsp:cNvPr id="0" name=""/>
        <dsp:cNvSpPr/>
      </dsp:nvSpPr>
      <dsp:spPr>
        <a:xfrm>
          <a:off x="644825" y="1764399"/>
          <a:ext cx="6804562" cy="409970"/>
        </a:xfrm>
        <a:prstGeom prst="roundRect">
          <a:avLst/>
        </a:prstGeom>
        <a:noFill/>
        <a:ln w="15875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800" b="0" kern="1200" baseline="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rPr>
            <a:t>オープンデータのためにファイルを変換するのは面倒</a:t>
          </a:r>
          <a:endParaRPr lang="ja-JP" altLang="en-US" sz="1800" b="0" kern="1200" baseline="0" dirty="0">
            <a:solidFill>
              <a:schemeClr val="tx1"/>
            </a:solidFill>
            <a:latin typeface="メイリオ" panose="020B0604030504040204" pitchFamily="50" charset="-128"/>
            <a:ea typeface="メイリオ" panose="020B0604030504040204" pitchFamily="50" charset="-128"/>
            <a:cs typeface="+mn-cs"/>
          </a:endParaRPr>
        </a:p>
      </dsp:txBody>
      <dsp:txXfrm>
        <a:off x="664838" y="1784412"/>
        <a:ext cx="6764536" cy="369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9388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1" cy="495029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r">
              <a:defRPr sz="1200"/>
            </a:lvl1pPr>
          </a:lstStyle>
          <a:p>
            <a:fld id="{D5ED50B2-9AE1-49C0-B506-6A68FB2013FF}" type="datetimeFigureOut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231900"/>
            <a:ext cx="532606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1" tIns="45705" rIns="91411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6"/>
            <a:ext cx="5388610" cy="3884861"/>
          </a:xfrm>
          <a:prstGeom prst="rect">
            <a:avLst/>
          </a:prstGeom>
        </p:spPr>
        <p:txBody>
          <a:bodyPr vert="horz" lIns="91411" tIns="45705" rIns="91411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6" y="9371287"/>
            <a:ext cx="2918831" cy="495028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r">
              <a:defRPr sz="1200"/>
            </a:lvl1pPr>
          </a:lstStyle>
          <a:p>
            <a:fld id="{26E541AD-2011-422D-A5AF-EF3A16BA73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7561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0242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5655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17-754F-4ED7-97BF-66B2B547E7C9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89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457F-5753-4E33-A73D-3A561391A159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16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04272"/>
            <a:ext cx="1971675" cy="484319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4" y="304272"/>
            <a:ext cx="5800725" cy="484319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B548-9C3E-4676-B6FF-C35B48D8AB5B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83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3D94-D9B0-431C-9A5F-192F449AF794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282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1290-A799-4024-A691-FCD38C006A71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988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2667-EBB5-4708-8DB7-688735B8AA6F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直線コネクタ 6"/>
          <p:cNvCxnSpPr/>
          <p:nvPr userDrawn="1"/>
        </p:nvCxnSpPr>
        <p:spPr>
          <a:xfrm flipV="1">
            <a:off x="857251" y="1438145"/>
            <a:ext cx="733371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37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6ABC-390F-435F-AE74-F8289E5BB1D4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E1A1-1D9A-48BE-9B9E-185585D55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992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1D9B-2BF6-4E79-B423-7BE9B4899AA2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E1A1-1D9A-48BE-9B9E-185585D55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71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85EB-73F6-4594-80D6-AC6113F1FFE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E1A1-1D9A-48BE-9B9E-185585D550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434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03201"/>
            <a:ext cx="8793480" cy="531494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735313"/>
            <a:ext cx="7475220" cy="243840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b="1" cap="all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224696"/>
            <a:ext cx="6575895" cy="1156804"/>
          </a:xfrm>
        </p:spPr>
        <p:txBody>
          <a:bodyPr>
            <a:normAutofit/>
          </a:bodyPr>
          <a:lstStyle>
            <a:lvl1pPr marL="0" indent="0" algn="ctr">
              <a:buNone/>
              <a:defRPr sz="1650">
                <a:solidFill>
                  <a:schemeClr val="tx1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605C17-754F-4ED7-97BF-66B2B547E7C9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111500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974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35952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D897C-69E0-4071-A8A0-E5FDBF852203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37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977979"/>
            <a:ext cx="7475220" cy="243840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54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3462100"/>
            <a:ext cx="6576822" cy="1136505"/>
          </a:xfrm>
        </p:spPr>
        <p:txBody>
          <a:bodyPr anchor="t">
            <a:normAutofit/>
          </a:bodyPr>
          <a:lstStyle>
            <a:lvl1pPr marL="0" indent="0" algn="ctr">
              <a:buNone/>
              <a:defRPr sz="16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D1B9F-03F9-4278-96FF-E9501C872D53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126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1714499"/>
            <a:ext cx="3566160" cy="335280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1714500"/>
            <a:ext cx="3566160" cy="335280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60971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1667926"/>
            <a:ext cx="3566160" cy="6477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267903"/>
            <a:ext cx="3566160" cy="281940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665860"/>
            <a:ext cx="3566160" cy="6477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266102"/>
            <a:ext cx="3566160" cy="281940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716218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9A6F6-E2D1-4962-A188-6ADC23B95624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588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DD883-E918-43D4-B9C0-C2EC268C05BD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914400"/>
            <a:ext cx="2948940" cy="14478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914400"/>
            <a:ext cx="3909060" cy="38862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362200"/>
            <a:ext cx="2948940" cy="25146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160854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914400"/>
            <a:ext cx="2948940" cy="14478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891539"/>
            <a:ext cx="4574286" cy="40005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362200"/>
            <a:ext cx="2948940" cy="24003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5026-0AAC-4139-9B5F-C793EE036347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893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082614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35000"/>
            <a:ext cx="1743075" cy="45085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635000"/>
            <a:ext cx="5572125" cy="45085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34745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424785"/>
            <a:ext cx="7886700" cy="237728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3824556"/>
            <a:ext cx="7886700" cy="125015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D1B9F-03F9-4278-96FF-E9501C872D53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2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C0AF-7AFE-495C-AEBC-9E8372BAFDFE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714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04274"/>
            <a:ext cx="7886700" cy="11046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4" y="1400969"/>
            <a:ext cx="3887391" cy="6865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4" y="2087563"/>
            <a:ext cx="3887391" cy="307049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7067-0CFA-49F2-8A10-DF87621DB8E8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9A6F6-E2D1-4962-A188-6ADC23B95624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63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DD883-E918-43D4-B9C0-C2EC268C05BD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128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822858"/>
            <a:ext cx="4629150" cy="40613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714501"/>
            <a:ext cx="2949178" cy="31763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77AA-73B0-418E-9EA6-800710B00EAE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06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822858"/>
            <a:ext cx="4629150" cy="40613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714501"/>
            <a:ext cx="2949178" cy="31763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5026-0AAC-4139-9B5F-C793EE036347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04274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5296962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5296962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5296962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31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4205" r:id="rId13"/>
    <p:sldLayoutId id="2147484204" r:id="rId14"/>
    <p:sldLayoutId id="2147483907" r:id="rId15"/>
    <p:sldLayoutId id="2147483672" r:id="rId16"/>
    <p:sldLayoutId id="2147483673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03201"/>
            <a:ext cx="8793480" cy="531494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508000"/>
            <a:ext cx="7406640" cy="1130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1714500"/>
            <a:ext cx="7404653" cy="336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5186524"/>
            <a:ext cx="17468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4265CB7B-02E5-40F7-8E40-79D38D93E1DA}" type="datetime1">
              <a:rPr kumimoji="1" lang="ja-JP" altLang="en-US" smtClean="0"/>
              <a:t>2019/12/26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5186524"/>
            <a:ext cx="353833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5186524"/>
            <a:ext cx="127966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AB35661-1441-4F2A-827F-CE4446DC2E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05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43" r:id="rId1"/>
    <p:sldLayoutId id="2147485444" r:id="rId2"/>
    <p:sldLayoutId id="2147485445" r:id="rId3"/>
    <p:sldLayoutId id="2147485446" r:id="rId4"/>
    <p:sldLayoutId id="2147485447" r:id="rId5"/>
    <p:sldLayoutId id="2147485448" r:id="rId6"/>
    <p:sldLayoutId id="2147485449" r:id="rId7"/>
    <p:sldLayoutId id="2147485450" r:id="rId8"/>
    <p:sldLayoutId id="2147485451" r:id="rId9"/>
    <p:sldLayoutId id="2147485452" r:id="rId10"/>
    <p:sldLayoutId id="214748545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tx1"/>
        </a:buClr>
        <a:buSzPct val="80000"/>
        <a:buFont typeface="Corbel" pitchFamily="34" charset="0"/>
        <a:buChar char="•"/>
        <a:defRPr kumimoji="1"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0507" y="546467"/>
            <a:ext cx="8505022" cy="1497507"/>
          </a:xfrm>
          <a:ln>
            <a:noFill/>
          </a:ln>
        </p:spPr>
        <p:txBody>
          <a:bodyPr anchor="t">
            <a:noAutofit/>
          </a:bodyPr>
          <a:lstStyle/>
          <a:p>
            <a:pPr algn="ctr"/>
            <a:r>
              <a:rPr lang="ja-JP" altLang="en-US" sz="4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群馬県のオープンデータ</a:t>
            </a:r>
            <a:r>
              <a:rPr lang="en-US" altLang="ja-JP" sz="4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推進の取り組み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body" idx="1"/>
          </p:nvPr>
        </p:nvSpPr>
        <p:spPr bwMode="black">
          <a:xfrm>
            <a:off x="5919051" y="4547044"/>
            <a:ext cx="2691443" cy="647842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令和２年</a:t>
            </a:r>
            <a:r>
              <a:rPr kumimoji="1" lang="en-US" altLang="ja-JP" sz="14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月９日</a:t>
            </a:r>
            <a:endParaRPr kumimoji="1" lang="en-US" altLang="ja-JP" sz="1400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群馬県企画部情報政策課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2888086" y="2344691"/>
            <a:ext cx="3389863" cy="20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88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477185" y="331746"/>
            <a:ext cx="7406640" cy="1130300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今後の取り組み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204374" y="5183446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10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666571" y="4309787"/>
            <a:ext cx="1882587" cy="6454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907306" y="3650876"/>
            <a:ext cx="2724374" cy="184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741556" y="1430270"/>
            <a:ext cx="7732616" cy="390531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418AB3"/>
              </a:buClr>
              <a:defRPr/>
            </a:pPr>
            <a:r>
              <a:rPr lang="ja-JP" altLang="en-US" sz="23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●データ提供・更新に係る負担の軽減</a:t>
            </a:r>
            <a:endParaRPr lang="en-US" altLang="ja-JP" sz="23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418AB3"/>
              </a:buClr>
              <a:defRPr/>
            </a:pPr>
            <a:endParaRPr lang="en-US" altLang="ja-JP" sz="1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カタログサイト</a:t>
            </a: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導入</a:t>
            </a:r>
            <a:endParaRPr kumimoji="1" lang="en-US" altLang="ja-JP" sz="1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・統合型</a:t>
            </a:r>
            <a:r>
              <a:rPr kumimoji="1" lang="en-US" altLang="ja-JP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の機能</a:t>
            </a: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改善</a:t>
            </a:r>
            <a:endParaRPr kumimoji="1"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kumimoji="1" lang="ja-JP" altLang="en-US" sz="16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からデータを直接ダウンロードできるようにする</a:t>
            </a:r>
            <a:endParaRPr kumimoji="1"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・オープンデータ化への理解を高めるための庁内働きかけ</a:t>
            </a:r>
            <a:endParaRPr kumimoji="1"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kumimoji="1"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kumimoji="1" lang="ja-JP" altLang="en-US" sz="16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庁内向けのデータの取扱いに対する共通ルール作成</a:t>
            </a:r>
            <a:endParaRPr kumimoji="1"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kumimoji="1" lang="en-US" altLang="ja-JP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418AB3"/>
              </a:buClr>
              <a:defRPr/>
            </a:pPr>
            <a:r>
              <a:rPr lang="ja-JP" altLang="en-US" sz="23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●データ利活用の推進</a:t>
            </a:r>
            <a:endParaRPr lang="en-US" altLang="ja-JP" sz="23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418AB3"/>
              </a:buClr>
              <a:defRPr/>
            </a:pPr>
            <a:endParaRPr lang="en-US" altLang="ja-JP" sz="1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418AB3"/>
              </a:buClr>
              <a:defRPr/>
            </a:pP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・活用事例の募集、収集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418AB3"/>
              </a:buClr>
              <a:defRPr/>
            </a:pP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・セミナー実施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418AB3"/>
              </a:buClr>
              <a:defRPr/>
            </a:pP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・ワーキンググループの設置</a:t>
            </a:r>
            <a:endParaRPr lang="en-US" altLang="ja-JP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080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43190" y="451197"/>
            <a:ext cx="7406640" cy="837210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群馬県オープンデータサイト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30506" y="1531345"/>
            <a:ext cx="8373552" cy="3728617"/>
          </a:xfrm>
        </p:spPr>
        <p:txBody>
          <a:bodyPr anchor="t"/>
          <a:lstStyle/>
          <a:p>
            <a:endParaRPr lang="en-US" altLang="ja-JP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2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55592" y="5061014"/>
            <a:ext cx="789381" cy="397896"/>
          </a:xfrm>
        </p:spPr>
        <p:txBody>
          <a:bodyPr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DCE1A1-1D9A-48BE-9B9E-185585D550B0}" type="slidenum"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39951" y="1653988"/>
            <a:ext cx="7933384" cy="3363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・平成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年４月　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群馬県ホームページ内に開設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・公開件数　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データセット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（令和２年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日現在）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noProof="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・利用ルール　ＣＣ－ＢＹ</a:t>
            </a: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角丸四角形 16"/>
          <p:cNvSpPr/>
          <p:nvPr/>
        </p:nvSpPr>
        <p:spPr bwMode="blackGray">
          <a:xfrm>
            <a:off x="439951" y="4043190"/>
            <a:ext cx="8264107" cy="1421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807" y="1653988"/>
            <a:ext cx="4722251" cy="352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13463" y="465918"/>
            <a:ext cx="7406640" cy="648447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オープンデータ化の優先順位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 bwMode="auto">
          <a:xfrm>
            <a:off x="308472" y="1520328"/>
            <a:ext cx="8516039" cy="41072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altLang="ja-JP" sz="2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/>
          </a:p>
          <a:p>
            <a:endParaRPr lang="ja-JP" altLang="en-US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76258" y="5205819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3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graphicFrame>
        <p:nvGraphicFramePr>
          <p:cNvPr id="9" name="図表 8"/>
          <p:cNvGraphicFramePr/>
          <p:nvPr>
            <p:extLst>
              <p:ext uri="{D42A27DB-BD31-4B8C-83A1-F6EECF244321}">
                <p14:modId xmlns:p14="http://schemas.microsoft.com/office/powerpoint/2010/main" val="110621018"/>
              </p:ext>
            </p:extLst>
          </p:nvPr>
        </p:nvGraphicFramePr>
        <p:xfrm>
          <a:off x="513463" y="1209367"/>
          <a:ext cx="8094213" cy="2286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13463" y="3601935"/>
            <a:ext cx="809421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問題点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・県ホームページでは、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CSV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ファイル等の掲載を推奨していない。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・利用者のニーズを把握するため、オープンデータサイトにアンケートを設けたが、回答が集まらない。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69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20100" y="520559"/>
            <a:ext cx="7406640" cy="648447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オープンデータの取組方針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 bwMode="auto">
          <a:xfrm>
            <a:off x="308472" y="2308656"/>
            <a:ext cx="8516039" cy="3108053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endParaRPr lang="en-US" altLang="ja-JP" sz="2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/>
          </a:p>
          <a:p>
            <a:endParaRPr lang="ja-JP" altLang="en-US" dirty="0"/>
          </a:p>
          <a:p>
            <a:endParaRPr kumimoji="1" lang="en-US" altLang="ja-JP" dirty="0" smtClean="0"/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ja-JP" altLang="en-US" sz="1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・利用者のニーズにこだわらず、バラエティに富んだデータを提供する。</a:t>
            </a:r>
            <a:endParaRPr lang="en-US" altLang="ja-JP" sz="1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ja-JP" altLang="en-US" sz="1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・「利用しやすい」というデータ形式に過度にとらわれず、</a:t>
            </a:r>
            <a:r>
              <a:rPr lang="en-US" altLang="ja-JP" sz="1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PDF</a:t>
            </a:r>
            <a:r>
              <a:rPr lang="ja-JP" altLang="en-US" sz="1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形式であってもオープンデータ化する。</a:t>
            </a:r>
            <a:endParaRPr lang="en-US" altLang="ja-JP" sz="1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ja-JP" altLang="en-US" sz="1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・オープンデータ化のために、データ所有部署に新たにデータを作成・変換するといった負担をかけさせない。</a:t>
            </a:r>
            <a:endParaRPr lang="en-US" altLang="ja-JP" sz="1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76258" y="5205819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4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455235" y="1379896"/>
            <a:ext cx="6222512" cy="7499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できるもの</a:t>
            </a:r>
            <a:r>
              <a:rPr kumimoji="1"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から、オープンデータ化</a:t>
            </a:r>
            <a:r>
              <a:rPr kumimoji="1"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kumimoji="1"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下矢印 2"/>
          <p:cNvSpPr/>
          <p:nvPr/>
        </p:nvSpPr>
        <p:spPr>
          <a:xfrm>
            <a:off x="4402237" y="2875995"/>
            <a:ext cx="328507" cy="363072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08472" y="3292073"/>
            <a:ext cx="8516040" cy="2124636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7326" y="2269160"/>
            <a:ext cx="8378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「利用者のニーズが大きいデータであるか」とか「機械判読可能なデータであるか」などにこだわりすぎると、データ公開が進まない。</a:t>
            </a:r>
            <a:endParaRPr kumimoji="1" lang="en-US" altLang="ja-JP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97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30508" y="457199"/>
            <a:ext cx="7406640" cy="689525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オープンデータサイトの構成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69760" y="5167000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5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209549"/>
              </p:ext>
            </p:extLst>
          </p:nvPr>
        </p:nvGraphicFramePr>
        <p:xfrm>
          <a:off x="766482" y="1264028"/>
          <a:ext cx="7664824" cy="366768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802059">
                  <a:extLst>
                    <a:ext uri="{9D8B030D-6E8A-4147-A177-3AD203B41FA5}">
                      <a16:colId xmlns:a16="http://schemas.microsoft.com/office/drawing/2014/main" val="1692824614"/>
                    </a:ext>
                  </a:extLst>
                </a:gridCol>
                <a:gridCol w="4862765">
                  <a:extLst>
                    <a:ext uri="{9D8B030D-6E8A-4147-A177-3AD203B41FA5}">
                      <a16:colId xmlns:a16="http://schemas.microsoft.com/office/drawing/2014/main" val="3371550104"/>
                    </a:ext>
                  </a:extLst>
                </a:gridCol>
              </a:tblGrid>
              <a:tr h="4025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カテゴリ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コンテンツ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93184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　人口・世帯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国勢調査、人口動態調査など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3029515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　経済・雇用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毎月勤労統計調査、経済センサスなど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879928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　産業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農林業センサス、工業統計調査など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2451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　住宅・土地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住宅・土地統計調査など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997285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　健康・福祉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AED</a:t>
                      </a:r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設置場所、病院要覧など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097013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６　自然・環境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森林計画図、鳥獣統計など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382019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７　子ども・教育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学校マップ、学校基本調査など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58950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８　観光・文化・スポーツ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遺跡・文化財など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44414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９　くらし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公共交通情報、公共機関位置図など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567090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lang="ja-JP" altLang="en-US" sz="16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防犯・防災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交通死亡事故発生マップ、</a:t>
                      </a:r>
                      <a:r>
                        <a:rPr lang="ja-JP" altLang="en-US" sz="16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土砂災害警戒区域など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149932"/>
                  </a:ext>
                </a:extLst>
              </a:tr>
              <a:tr h="29683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lang="ja-JP" altLang="en-US" sz="16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財政・統計年鑑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群馬県統計年鑑など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575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06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10246" y="760663"/>
            <a:ext cx="4290354" cy="677181"/>
          </a:xfrm>
        </p:spPr>
        <p:txBody>
          <a:bodyPr anchor="ctr">
            <a:normAutofit/>
          </a:bodyPr>
          <a:lstStyle/>
          <a:p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参考</a:t>
            </a:r>
            <a:r>
              <a:rPr lang="en-US" altLang="ja-JP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群馬県内バス路線情報</a:t>
            </a:r>
            <a:endParaRPr lang="ja-JP" altLang="en-US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41523" y="1531061"/>
            <a:ext cx="8538072" cy="37562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2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2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35955" y="5135169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6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925417" y="1638300"/>
            <a:ext cx="7181441" cy="347728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endParaRPr lang="ja-JP" altLang="en-US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58888" y="1609566"/>
            <a:ext cx="83033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78" y="1192510"/>
            <a:ext cx="7719918" cy="4246930"/>
          </a:xfrm>
          <a:prstGeom prst="rect">
            <a:avLst/>
          </a:prstGeom>
        </p:spPr>
      </p:pic>
      <p:sp>
        <p:nvSpPr>
          <p:cNvPr id="9" name="タイトル 3"/>
          <p:cNvSpPr txBox="1">
            <a:spLocks/>
          </p:cNvSpPr>
          <p:nvPr/>
        </p:nvSpPr>
        <p:spPr bwMode="black">
          <a:xfrm>
            <a:off x="5094245" y="931611"/>
            <a:ext cx="3052740" cy="4473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バス経路・時刻表等データ</a:t>
            </a:r>
            <a:endParaRPr lang="ja-JP" altLang="en-US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561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04821" y="479266"/>
            <a:ext cx="7406640" cy="1130300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オープンデータの形式</a:t>
            </a:r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41523" y="1531061"/>
            <a:ext cx="8538072" cy="37562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2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2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35955" y="5135169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7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925417" y="1638300"/>
            <a:ext cx="7181441" cy="347728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endParaRPr lang="ja-JP" altLang="en-US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58888" y="1609566"/>
            <a:ext cx="830334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【CSV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ファイル、シェープファイル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「群馬県統合型地理情報システム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統合型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GIS)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から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ダウンロードしたもの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利用者が、統合型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から直接ダウンロードすることはできない。</a:t>
            </a:r>
          </a:p>
          <a:p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【Excel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データ所有部署から直接提供されたもの、または「群馬県統計情報提供システム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外部サイト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リンク先に掲載されているもの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所有部署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が直接オープンデータサイトに掲載することができないため、更新の都度ファイルを提供してもらう必要がある。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県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内にあるデータ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所有部署が作成したページへの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リンク（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HTML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利用のしやすさでは上記の形式に劣る。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566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504821" y="479266"/>
            <a:ext cx="7406640" cy="1130300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オープンデータ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推進に係る課題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41523" y="1531061"/>
            <a:ext cx="8538072" cy="37562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2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2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35955" y="5135169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8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925417" y="1638300"/>
            <a:ext cx="7181441" cy="347728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endParaRPr lang="ja-JP" altLang="en-US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2476" y="1409437"/>
            <a:ext cx="783616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・掲載データの更新の有無が把握できず、個別に確認する必要がある。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・統合型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の機能制限により、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CSV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ファイルやシェープファイルを情報政策課でダウンロードできず、その都度委託業者に依頼する必要がある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・オープンデータサイトは情報政策課でしか編集できないため、更新作業をすべて当課が行わなければならない。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・掲載データがどのように活用されているか確認できない。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・庁内における利活用が進まない。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07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black">
          <a:xfrm>
            <a:off x="496024" y="326327"/>
            <a:ext cx="7406640" cy="1130300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オープンデータ化を進めるために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20862" y="5220351"/>
            <a:ext cx="789381" cy="304271"/>
          </a:xfrm>
        </p:spPr>
        <p:txBody>
          <a:bodyPr>
            <a:noAutofit/>
          </a:bodyPr>
          <a:lstStyle/>
          <a:p>
            <a:pPr>
              <a:defRPr/>
            </a:pPr>
            <a:fld id="{E0DCE1A1-1D9A-48BE-9B9E-185585D550B0}" type="slidenum">
              <a:rPr kumimoji="1" lang="ja-JP" altLang="en-US" sz="1800">
                <a:solidFill>
                  <a:srgbClr val="FFFFFF"/>
                </a:solidFill>
                <a:latin typeface="Calibri" panose="020F0502020204030204"/>
                <a:ea typeface="ＭＳ Ｐゴシック" panose="020B0600070205080204" pitchFamily="50" charset="-128"/>
              </a:rPr>
              <a:pPr>
                <a:defRPr/>
              </a:pPr>
              <a:t>9</a:t>
            </a:fld>
            <a:endParaRPr kumimoji="1" lang="ja-JP" altLang="en-US" sz="1800" dirty="0">
              <a:solidFill>
                <a:srgbClr val="FFFFFF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323843" y="4582468"/>
            <a:ext cx="6438574" cy="58644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データ所有部署の理解を高めることが必要</a:t>
            </a:r>
            <a:endParaRPr kumimoji="1"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2265211770"/>
              </p:ext>
            </p:extLst>
          </p:nvPr>
        </p:nvGraphicFramePr>
        <p:xfrm>
          <a:off x="496024" y="1759913"/>
          <a:ext cx="8094213" cy="2772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96024" y="1506486"/>
            <a:ext cx="414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データ所有担当者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の疑問・意見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4328581" y="4100052"/>
            <a:ext cx="429098" cy="432557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9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</TotalTime>
  <Words>472</Words>
  <Application>Microsoft Office PowerPoint</Application>
  <PresentationFormat>画面に合わせる (16:10)</PresentationFormat>
  <Paragraphs>143</Paragraphs>
  <Slides>10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ＭＳ Ｐゴシック</vt:lpstr>
      <vt:lpstr>ＭＳ ゴシック</vt:lpstr>
      <vt:lpstr>メイリオ</vt:lpstr>
      <vt:lpstr>游ゴシック</vt:lpstr>
      <vt:lpstr>游ゴシック Light</vt:lpstr>
      <vt:lpstr>Arial</vt:lpstr>
      <vt:lpstr>Calibri</vt:lpstr>
      <vt:lpstr>Corbel</vt:lpstr>
      <vt:lpstr>デザインの設定</vt:lpstr>
      <vt:lpstr>基礎</vt:lpstr>
      <vt:lpstr>群馬県のオープンデータ 推進の取り組み</vt:lpstr>
      <vt:lpstr>群馬県オープンデータサイト</vt:lpstr>
      <vt:lpstr>オープンデータ化の優先順位</vt:lpstr>
      <vt:lpstr>オープンデータの取組方針</vt:lpstr>
      <vt:lpstr>オープンデータサイトの構成</vt:lpstr>
      <vt:lpstr>【参考】群馬県内バス路線情報</vt:lpstr>
      <vt:lpstr>オープンデータの形式 </vt:lpstr>
      <vt:lpstr>オープンデータ推進に係る課題 </vt:lpstr>
      <vt:lpstr>オープンデータ化を進めるために</vt:lpstr>
      <vt:lpstr>今後の取り組み</vt:lpstr>
    </vt:vector>
  </TitlesOfParts>
  <Company>群馬県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群馬県のオープンデータ 推進の取り組み</dc:title>
  <dc:creator>群馬県</dc:creator>
  <cp:lastModifiedBy>群馬県</cp:lastModifiedBy>
  <cp:revision>131</cp:revision>
  <cp:lastPrinted>2019-12-26T01:35:52Z</cp:lastPrinted>
  <dcterms:created xsi:type="dcterms:W3CDTF">2019-11-20T09:52:57Z</dcterms:created>
  <dcterms:modified xsi:type="dcterms:W3CDTF">2019-12-26T02:06:32Z</dcterms:modified>
</cp:coreProperties>
</file>