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6"/>
  </p:notesMasterIdLst>
  <p:handoutMasterIdLst>
    <p:handoutMasterId r:id="rId57"/>
  </p:handoutMasterIdLst>
  <p:sldIdLst>
    <p:sldId id="260" r:id="rId2"/>
    <p:sldId id="274" r:id="rId3"/>
    <p:sldId id="268" r:id="rId4"/>
    <p:sldId id="269" r:id="rId5"/>
    <p:sldId id="798" r:id="rId6"/>
    <p:sldId id="275" r:id="rId7"/>
    <p:sldId id="276" r:id="rId8"/>
    <p:sldId id="278" r:id="rId9"/>
    <p:sldId id="277" r:id="rId10"/>
    <p:sldId id="779" r:id="rId11"/>
    <p:sldId id="272" r:id="rId12"/>
    <p:sldId id="788" r:id="rId13"/>
    <p:sldId id="687" r:id="rId14"/>
    <p:sldId id="795" r:id="rId15"/>
    <p:sldId id="787" r:id="rId16"/>
    <p:sldId id="693" r:id="rId17"/>
    <p:sldId id="794" r:id="rId18"/>
    <p:sldId id="776" r:id="rId19"/>
    <p:sldId id="775" r:id="rId20"/>
    <p:sldId id="774" r:id="rId21"/>
    <p:sldId id="700" r:id="rId22"/>
    <p:sldId id="701" r:id="rId23"/>
    <p:sldId id="702" r:id="rId24"/>
    <p:sldId id="703" r:id="rId25"/>
    <p:sldId id="770" r:id="rId26"/>
    <p:sldId id="789" r:id="rId27"/>
    <p:sldId id="273" r:id="rId28"/>
    <p:sldId id="704" r:id="rId29"/>
    <p:sldId id="791" r:id="rId30"/>
    <p:sldId id="705" r:id="rId31"/>
    <p:sldId id="723" r:id="rId32"/>
    <p:sldId id="778" r:id="rId33"/>
    <p:sldId id="780" r:id="rId34"/>
    <p:sldId id="797" r:id="rId35"/>
    <p:sldId id="782" r:id="rId36"/>
    <p:sldId id="796" r:id="rId37"/>
    <p:sldId id="781" r:id="rId38"/>
    <p:sldId id="783" r:id="rId39"/>
    <p:sldId id="709" r:id="rId40"/>
    <p:sldId id="711" r:id="rId41"/>
    <p:sldId id="598" r:id="rId42"/>
    <p:sldId id="714" r:id="rId43"/>
    <p:sldId id="715" r:id="rId44"/>
    <p:sldId id="712" r:id="rId45"/>
    <p:sldId id="786" r:id="rId46"/>
    <p:sldId id="716" r:id="rId47"/>
    <p:sldId id="785" r:id="rId48"/>
    <p:sldId id="600" r:id="rId49"/>
    <p:sldId id="717" r:id="rId50"/>
    <p:sldId id="718" r:id="rId51"/>
    <p:sldId id="784" r:id="rId52"/>
    <p:sldId id="793" r:id="rId53"/>
    <p:sldId id="792" r:id="rId54"/>
    <p:sldId id="287" r:id="rId55"/>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1746D0D8-1CFB-409A-8C57-2A84A5F46E41}">
          <p14:sldIdLst>
            <p14:sldId id="260"/>
            <p14:sldId id="274"/>
            <p14:sldId id="268"/>
            <p14:sldId id="269"/>
            <p14:sldId id="798"/>
            <p14:sldId id="275"/>
            <p14:sldId id="276"/>
            <p14:sldId id="278"/>
            <p14:sldId id="277"/>
            <p14:sldId id="779"/>
            <p14:sldId id="272"/>
            <p14:sldId id="788"/>
            <p14:sldId id="687"/>
            <p14:sldId id="795"/>
            <p14:sldId id="787"/>
            <p14:sldId id="693"/>
            <p14:sldId id="794"/>
            <p14:sldId id="776"/>
            <p14:sldId id="775"/>
            <p14:sldId id="774"/>
            <p14:sldId id="700"/>
            <p14:sldId id="701"/>
            <p14:sldId id="702"/>
            <p14:sldId id="703"/>
            <p14:sldId id="770"/>
            <p14:sldId id="789"/>
            <p14:sldId id="273"/>
            <p14:sldId id="704"/>
            <p14:sldId id="791"/>
            <p14:sldId id="705"/>
            <p14:sldId id="723"/>
            <p14:sldId id="778"/>
            <p14:sldId id="780"/>
            <p14:sldId id="797"/>
            <p14:sldId id="782"/>
            <p14:sldId id="796"/>
            <p14:sldId id="781"/>
            <p14:sldId id="783"/>
            <p14:sldId id="709"/>
            <p14:sldId id="711"/>
            <p14:sldId id="598"/>
            <p14:sldId id="714"/>
            <p14:sldId id="715"/>
            <p14:sldId id="712"/>
            <p14:sldId id="786"/>
            <p14:sldId id="716"/>
            <p14:sldId id="785"/>
            <p14:sldId id="600"/>
            <p14:sldId id="717"/>
            <p14:sldId id="718"/>
            <p14:sldId id="784"/>
            <p14:sldId id="793"/>
            <p14:sldId id="792"/>
            <p14:sldId id="28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1DA"/>
    <a:srgbClr val="B5C7E7"/>
    <a:srgbClr val="DDD9C3"/>
    <a:srgbClr val="4472C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581" autoAdjust="0"/>
    <p:restoredTop sz="97072" autoAdjust="0"/>
  </p:normalViewPr>
  <p:slideViewPr>
    <p:cSldViewPr>
      <p:cViewPr varScale="1">
        <p:scale>
          <a:sx n="100" d="100"/>
          <a:sy n="100" d="100"/>
        </p:scale>
        <p:origin x="184" y="6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38" d="100"/>
          <a:sy n="138" d="100"/>
        </p:scale>
        <p:origin x="6091" y="8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19F409-35DF-405F-9098-8B60BB2292FB}" type="doc">
      <dgm:prSet loTypeId="urn:microsoft.com/office/officeart/2005/8/layout/process2" loCatId="process" qsTypeId="urn:microsoft.com/office/officeart/2005/8/quickstyle/simple1" qsCatId="simple" csTypeId="urn:microsoft.com/office/officeart/2005/8/colors/accent1_2" csCatId="accent1" phldr="1"/>
      <dgm:spPr/>
    </dgm:pt>
    <dgm:pt modelId="{F83D8CB9-1C4D-4DFB-A91E-C43D15E8C649}">
      <dgm:prSet phldrT="[テキスト]" custT="1"/>
      <dgm:spPr>
        <a:solidFill>
          <a:srgbClr val="4472C4">
            <a:alpha val="40000"/>
          </a:srgbClr>
        </a:solidFill>
        <a:ln>
          <a:noFill/>
        </a:ln>
      </dgm:spPr>
      <dgm:t>
        <a:bodyPr/>
        <a:lstStyle/>
        <a:p>
          <a:pPr algn="l"/>
          <a:r>
            <a:rPr kumimoji="1" lang="en-US" altLang="ja-JP" sz="1600" dirty="0"/>
            <a:t>1.</a:t>
          </a:r>
          <a:r>
            <a:rPr kumimoji="1" lang="ja-JP" altLang="en-US" sz="1600" dirty="0"/>
            <a:t>オープンデータ公開の準備</a:t>
          </a:r>
        </a:p>
      </dgm:t>
    </dgm:pt>
    <dgm:pt modelId="{FB244CCF-736A-4F8A-A541-450EB27797F2}" type="parTrans" cxnId="{7203117D-65ED-4010-887E-D4876ED36D5B}">
      <dgm:prSet/>
      <dgm:spPr/>
      <dgm:t>
        <a:bodyPr/>
        <a:lstStyle/>
        <a:p>
          <a:endParaRPr kumimoji="1" lang="ja-JP" altLang="en-US"/>
        </a:p>
      </dgm:t>
    </dgm:pt>
    <dgm:pt modelId="{C1B44A25-2D84-4CB8-9025-CB89391707BC}" type="sibTrans" cxnId="{7203117D-65ED-4010-887E-D4876ED36D5B}">
      <dgm:prSet/>
      <dgm:spPr/>
      <dgm:t>
        <a:bodyPr/>
        <a:lstStyle/>
        <a:p>
          <a:endParaRPr kumimoji="1" lang="ja-JP" altLang="en-US"/>
        </a:p>
      </dgm:t>
    </dgm:pt>
    <dgm:pt modelId="{A525F466-28CB-427C-B7D6-79E52C282C38}">
      <dgm:prSet phldrT="[テキスト]" custT="1"/>
      <dgm:spPr>
        <a:solidFill>
          <a:srgbClr val="4472C4">
            <a:alpha val="40000"/>
          </a:srgbClr>
        </a:solidFill>
        <a:ln>
          <a:noFill/>
        </a:ln>
      </dgm:spPr>
      <dgm:t>
        <a:bodyPr/>
        <a:lstStyle/>
        <a:p>
          <a:pPr algn="l"/>
          <a:r>
            <a:rPr kumimoji="1" lang="en-US" altLang="ja-JP" sz="1600" dirty="0"/>
            <a:t>2.</a:t>
          </a:r>
          <a:r>
            <a:rPr kumimoji="1" lang="ja-JP" altLang="en-US" sz="1600" dirty="0"/>
            <a:t>公開するデータの作成</a:t>
          </a:r>
        </a:p>
      </dgm:t>
    </dgm:pt>
    <dgm:pt modelId="{10E17D74-067F-48A4-BB02-3A2E06F5A76B}" type="parTrans" cxnId="{FCEA1F5D-600D-4931-B253-A56170E2F112}">
      <dgm:prSet/>
      <dgm:spPr/>
      <dgm:t>
        <a:bodyPr/>
        <a:lstStyle/>
        <a:p>
          <a:endParaRPr kumimoji="1" lang="ja-JP" altLang="en-US"/>
        </a:p>
      </dgm:t>
    </dgm:pt>
    <dgm:pt modelId="{B5BE909C-47D2-4F94-9664-B9E9BBDE2524}" type="sibTrans" cxnId="{FCEA1F5D-600D-4931-B253-A56170E2F112}">
      <dgm:prSet/>
      <dgm:spPr/>
      <dgm:t>
        <a:bodyPr/>
        <a:lstStyle/>
        <a:p>
          <a:endParaRPr kumimoji="1" lang="ja-JP" altLang="en-US"/>
        </a:p>
      </dgm:t>
    </dgm:pt>
    <dgm:pt modelId="{60FEE183-8344-49E0-9D6E-C076A0E07AE2}">
      <dgm:prSet phldrT="[テキスト]" custT="1"/>
      <dgm:spPr>
        <a:solidFill>
          <a:srgbClr val="4472C4">
            <a:alpha val="69804"/>
          </a:srgbClr>
        </a:solidFill>
        <a:ln>
          <a:noFill/>
        </a:ln>
      </dgm:spPr>
      <dgm:t>
        <a:bodyPr/>
        <a:lstStyle/>
        <a:p>
          <a:pPr algn="l"/>
          <a:r>
            <a:rPr kumimoji="1" lang="en-US" altLang="ja-JP" sz="1600" dirty="0"/>
            <a:t>3.</a:t>
          </a:r>
          <a:r>
            <a:rPr kumimoji="1" lang="ja-JP" altLang="en-US" sz="1600" dirty="0"/>
            <a:t>データの登録</a:t>
          </a:r>
        </a:p>
      </dgm:t>
    </dgm:pt>
    <dgm:pt modelId="{4DEF35F2-1744-4A61-9A43-EB5BC89DC111}" type="parTrans" cxnId="{A4628F2A-6861-4045-A220-DCF7F1FCAC48}">
      <dgm:prSet/>
      <dgm:spPr/>
      <dgm:t>
        <a:bodyPr/>
        <a:lstStyle/>
        <a:p>
          <a:endParaRPr kumimoji="1" lang="ja-JP" altLang="en-US"/>
        </a:p>
      </dgm:t>
    </dgm:pt>
    <dgm:pt modelId="{DA45ECCB-7113-4581-8933-FB96178545EA}" type="sibTrans" cxnId="{A4628F2A-6861-4045-A220-DCF7F1FCAC48}">
      <dgm:prSet/>
      <dgm:spPr/>
      <dgm:t>
        <a:bodyPr/>
        <a:lstStyle/>
        <a:p>
          <a:endParaRPr kumimoji="1" lang="ja-JP" altLang="en-US"/>
        </a:p>
      </dgm:t>
    </dgm:pt>
    <dgm:pt modelId="{C61959B6-A022-4275-853A-6D5BFBA8CBD8}">
      <dgm:prSet phldrT="[テキスト]" custT="1"/>
      <dgm:spPr>
        <a:solidFill>
          <a:srgbClr val="4472C4">
            <a:alpha val="69804"/>
          </a:srgbClr>
        </a:solidFill>
        <a:ln>
          <a:noFill/>
        </a:ln>
      </dgm:spPr>
      <dgm:t>
        <a:bodyPr/>
        <a:lstStyle/>
        <a:p>
          <a:pPr algn="l"/>
          <a:r>
            <a:rPr kumimoji="1" lang="ja-JP" altLang="en-US" sz="1600" dirty="0"/>
            <a:t>４</a:t>
          </a:r>
          <a:r>
            <a:rPr kumimoji="1" lang="en-US" altLang="ja-JP" sz="1600" dirty="0"/>
            <a:t>.</a:t>
          </a:r>
          <a:r>
            <a:rPr kumimoji="1" lang="ja-JP" altLang="en-US" sz="1600" dirty="0"/>
            <a:t>公開されたデータの確認</a:t>
          </a:r>
        </a:p>
      </dgm:t>
    </dgm:pt>
    <dgm:pt modelId="{C82C1BA5-2998-4D63-8931-E233032A2733}" type="parTrans" cxnId="{07CD4BC9-DB77-4930-8C3E-3A652473C3F3}">
      <dgm:prSet/>
      <dgm:spPr/>
      <dgm:t>
        <a:bodyPr/>
        <a:lstStyle/>
        <a:p>
          <a:endParaRPr kumimoji="1" lang="ja-JP" altLang="en-US"/>
        </a:p>
      </dgm:t>
    </dgm:pt>
    <dgm:pt modelId="{1436D004-636A-44D8-91FC-4CE221E11761}" type="sibTrans" cxnId="{07CD4BC9-DB77-4930-8C3E-3A652473C3F3}">
      <dgm:prSet/>
      <dgm:spPr/>
      <dgm:t>
        <a:bodyPr/>
        <a:lstStyle/>
        <a:p>
          <a:endParaRPr kumimoji="1" lang="ja-JP" altLang="en-US"/>
        </a:p>
      </dgm:t>
    </dgm:pt>
    <dgm:pt modelId="{6AE356C5-383C-4A73-9CB3-355FB9941F4B}" type="pres">
      <dgm:prSet presAssocID="{AC19F409-35DF-405F-9098-8B60BB2292FB}" presName="linearFlow" presStyleCnt="0">
        <dgm:presLayoutVars>
          <dgm:resizeHandles val="exact"/>
        </dgm:presLayoutVars>
      </dgm:prSet>
      <dgm:spPr/>
    </dgm:pt>
    <dgm:pt modelId="{55FAB0B7-70AD-49C5-B565-FA6BED0C8184}" type="pres">
      <dgm:prSet presAssocID="{F83D8CB9-1C4D-4DFB-A91E-C43D15E8C649}" presName="node" presStyleLbl="node1" presStyleIdx="0" presStyleCnt="4" custScaleX="113270" custScaleY="49726" custLinFactY="7237" custLinFactNeighborY="100000">
        <dgm:presLayoutVars>
          <dgm:bulletEnabled val="1"/>
        </dgm:presLayoutVars>
      </dgm:prSet>
      <dgm:spPr/>
    </dgm:pt>
    <dgm:pt modelId="{8DD27965-1422-4DBA-98C8-A05BBABB0857}" type="pres">
      <dgm:prSet presAssocID="{C1B44A25-2D84-4CB8-9025-CB89391707BC}" presName="sibTrans" presStyleLbl="sibTrans2D1" presStyleIdx="0" presStyleCnt="3"/>
      <dgm:spPr/>
    </dgm:pt>
    <dgm:pt modelId="{9AD7D887-D2BF-451F-A578-8A38E59CEFB6}" type="pres">
      <dgm:prSet presAssocID="{C1B44A25-2D84-4CB8-9025-CB89391707BC}" presName="connectorText" presStyleLbl="sibTrans2D1" presStyleIdx="0" presStyleCnt="3"/>
      <dgm:spPr/>
    </dgm:pt>
    <dgm:pt modelId="{564E8A30-3E4E-4470-872E-57466DA28833}" type="pres">
      <dgm:prSet presAssocID="{A525F466-28CB-427C-B7D6-79E52C282C38}" presName="node" presStyleLbl="node1" presStyleIdx="1" presStyleCnt="4" custScaleX="113270" custScaleY="49726" custLinFactNeighborY="68513">
        <dgm:presLayoutVars>
          <dgm:bulletEnabled val="1"/>
        </dgm:presLayoutVars>
      </dgm:prSet>
      <dgm:spPr/>
    </dgm:pt>
    <dgm:pt modelId="{717764DA-B3CC-4B92-8240-AB8D753D93CC}" type="pres">
      <dgm:prSet presAssocID="{B5BE909C-47D2-4F94-9664-B9E9BBDE2524}" presName="sibTrans" presStyleLbl="sibTrans2D1" presStyleIdx="1" presStyleCnt="3"/>
      <dgm:spPr/>
    </dgm:pt>
    <dgm:pt modelId="{04112C9E-AA8D-40C0-BAAB-F00EE8841AA2}" type="pres">
      <dgm:prSet presAssocID="{B5BE909C-47D2-4F94-9664-B9E9BBDE2524}" presName="connectorText" presStyleLbl="sibTrans2D1" presStyleIdx="1" presStyleCnt="3"/>
      <dgm:spPr/>
    </dgm:pt>
    <dgm:pt modelId="{469F2ABA-B509-449F-B356-8E392AA28B60}" type="pres">
      <dgm:prSet presAssocID="{60FEE183-8344-49E0-9D6E-C076A0E07AE2}" presName="node" presStyleLbl="node1" presStyleIdx="2" presStyleCnt="4" custScaleX="113270" custScaleY="49726" custLinFactNeighborY="20247">
        <dgm:presLayoutVars>
          <dgm:bulletEnabled val="1"/>
        </dgm:presLayoutVars>
      </dgm:prSet>
      <dgm:spPr/>
    </dgm:pt>
    <dgm:pt modelId="{DF4C61D5-D4FC-4F3C-A2F4-AFD732785EA5}" type="pres">
      <dgm:prSet presAssocID="{DA45ECCB-7113-4581-8933-FB96178545EA}" presName="sibTrans" presStyleLbl="sibTrans2D1" presStyleIdx="2" presStyleCnt="3"/>
      <dgm:spPr/>
    </dgm:pt>
    <dgm:pt modelId="{D0DB43E9-3B36-4934-BE39-DABE0F21B1A2}" type="pres">
      <dgm:prSet presAssocID="{DA45ECCB-7113-4581-8933-FB96178545EA}" presName="connectorText" presStyleLbl="sibTrans2D1" presStyleIdx="2" presStyleCnt="3"/>
      <dgm:spPr/>
    </dgm:pt>
    <dgm:pt modelId="{6E9BFBEF-8A7A-4F5C-AB2A-6D86C6B4D4CE}" type="pres">
      <dgm:prSet presAssocID="{C61959B6-A022-4275-853A-6D5BFBA8CBD8}" presName="node" presStyleLbl="node1" presStyleIdx="3" presStyleCnt="4" custScaleX="113270" custScaleY="49726" custLinFactNeighborY="-37059">
        <dgm:presLayoutVars>
          <dgm:bulletEnabled val="1"/>
        </dgm:presLayoutVars>
      </dgm:prSet>
      <dgm:spPr/>
    </dgm:pt>
  </dgm:ptLst>
  <dgm:cxnLst>
    <dgm:cxn modelId="{625B1817-DA16-4204-8F59-7CA191766719}" type="presOf" srcId="{60FEE183-8344-49E0-9D6E-C076A0E07AE2}" destId="{469F2ABA-B509-449F-B356-8E392AA28B60}" srcOrd="0" destOrd="0" presId="urn:microsoft.com/office/officeart/2005/8/layout/process2"/>
    <dgm:cxn modelId="{A4628F2A-6861-4045-A220-DCF7F1FCAC48}" srcId="{AC19F409-35DF-405F-9098-8B60BB2292FB}" destId="{60FEE183-8344-49E0-9D6E-C076A0E07AE2}" srcOrd="2" destOrd="0" parTransId="{4DEF35F2-1744-4A61-9A43-EB5BC89DC111}" sibTransId="{DA45ECCB-7113-4581-8933-FB96178545EA}"/>
    <dgm:cxn modelId="{FCEA1F5D-600D-4931-B253-A56170E2F112}" srcId="{AC19F409-35DF-405F-9098-8B60BB2292FB}" destId="{A525F466-28CB-427C-B7D6-79E52C282C38}" srcOrd="1" destOrd="0" parTransId="{10E17D74-067F-48A4-BB02-3A2E06F5A76B}" sibTransId="{B5BE909C-47D2-4F94-9664-B9E9BBDE2524}"/>
    <dgm:cxn modelId="{D6184A5E-6771-406A-A4E3-7E7C2A82A946}" type="presOf" srcId="{AC19F409-35DF-405F-9098-8B60BB2292FB}" destId="{6AE356C5-383C-4A73-9CB3-355FB9941F4B}" srcOrd="0" destOrd="0" presId="urn:microsoft.com/office/officeart/2005/8/layout/process2"/>
    <dgm:cxn modelId="{411BD462-F26D-4CC0-9913-82BEE5D1021B}" type="presOf" srcId="{DA45ECCB-7113-4581-8933-FB96178545EA}" destId="{D0DB43E9-3B36-4934-BE39-DABE0F21B1A2}" srcOrd="1" destOrd="0" presId="urn:microsoft.com/office/officeart/2005/8/layout/process2"/>
    <dgm:cxn modelId="{E45FDE66-20F9-4361-B75D-CDF2B2C33D43}" type="presOf" srcId="{DA45ECCB-7113-4581-8933-FB96178545EA}" destId="{DF4C61D5-D4FC-4F3C-A2F4-AFD732785EA5}" srcOrd="0" destOrd="0" presId="urn:microsoft.com/office/officeart/2005/8/layout/process2"/>
    <dgm:cxn modelId="{13A4B05A-4879-4E21-BCAB-64EF1768B7B0}" type="presOf" srcId="{B5BE909C-47D2-4F94-9664-B9E9BBDE2524}" destId="{04112C9E-AA8D-40C0-BAAB-F00EE8841AA2}" srcOrd="1" destOrd="0" presId="urn:microsoft.com/office/officeart/2005/8/layout/process2"/>
    <dgm:cxn modelId="{7203117D-65ED-4010-887E-D4876ED36D5B}" srcId="{AC19F409-35DF-405F-9098-8B60BB2292FB}" destId="{F83D8CB9-1C4D-4DFB-A91E-C43D15E8C649}" srcOrd="0" destOrd="0" parTransId="{FB244CCF-736A-4F8A-A541-450EB27797F2}" sibTransId="{C1B44A25-2D84-4CB8-9025-CB89391707BC}"/>
    <dgm:cxn modelId="{B9C55197-DACD-4CE1-887A-905968CC8F3C}" type="presOf" srcId="{C61959B6-A022-4275-853A-6D5BFBA8CBD8}" destId="{6E9BFBEF-8A7A-4F5C-AB2A-6D86C6B4D4CE}" srcOrd="0" destOrd="0" presId="urn:microsoft.com/office/officeart/2005/8/layout/process2"/>
    <dgm:cxn modelId="{B0CA34B5-A95A-441F-8CA0-32B94E88268C}" type="presOf" srcId="{C1B44A25-2D84-4CB8-9025-CB89391707BC}" destId="{9AD7D887-D2BF-451F-A578-8A38E59CEFB6}" srcOrd="1" destOrd="0" presId="urn:microsoft.com/office/officeart/2005/8/layout/process2"/>
    <dgm:cxn modelId="{07CD4BC9-DB77-4930-8C3E-3A652473C3F3}" srcId="{AC19F409-35DF-405F-9098-8B60BB2292FB}" destId="{C61959B6-A022-4275-853A-6D5BFBA8CBD8}" srcOrd="3" destOrd="0" parTransId="{C82C1BA5-2998-4D63-8931-E233032A2733}" sibTransId="{1436D004-636A-44D8-91FC-4CE221E11761}"/>
    <dgm:cxn modelId="{686D12DD-E7E1-4F75-B570-C6956599D4BC}" type="presOf" srcId="{C1B44A25-2D84-4CB8-9025-CB89391707BC}" destId="{8DD27965-1422-4DBA-98C8-A05BBABB0857}" srcOrd="0" destOrd="0" presId="urn:microsoft.com/office/officeart/2005/8/layout/process2"/>
    <dgm:cxn modelId="{AFAA23DF-7F52-4FE6-9ED5-A46CA3350317}" type="presOf" srcId="{A525F466-28CB-427C-B7D6-79E52C282C38}" destId="{564E8A30-3E4E-4470-872E-57466DA28833}" srcOrd="0" destOrd="0" presId="urn:microsoft.com/office/officeart/2005/8/layout/process2"/>
    <dgm:cxn modelId="{DD21B9E1-5AB5-49C7-8773-3235E5ED850D}" type="presOf" srcId="{B5BE909C-47D2-4F94-9664-B9E9BBDE2524}" destId="{717764DA-B3CC-4B92-8240-AB8D753D93CC}" srcOrd="0" destOrd="0" presId="urn:microsoft.com/office/officeart/2005/8/layout/process2"/>
    <dgm:cxn modelId="{B97B57E3-6212-4B62-B797-7820607DB64E}" type="presOf" srcId="{F83D8CB9-1C4D-4DFB-A91E-C43D15E8C649}" destId="{55FAB0B7-70AD-49C5-B565-FA6BED0C8184}" srcOrd="0" destOrd="0" presId="urn:microsoft.com/office/officeart/2005/8/layout/process2"/>
    <dgm:cxn modelId="{2EC3AAC9-6BA1-470A-86FB-A7061225B311}" type="presParOf" srcId="{6AE356C5-383C-4A73-9CB3-355FB9941F4B}" destId="{55FAB0B7-70AD-49C5-B565-FA6BED0C8184}" srcOrd="0" destOrd="0" presId="urn:microsoft.com/office/officeart/2005/8/layout/process2"/>
    <dgm:cxn modelId="{F255F77D-539F-4DF5-87EE-D2ED187F41A3}" type="presParOf" srcId="{6AE356C5-383C-4A73-9CB3-355FB9941F4B}" destId="{8DD27965-1422-4DBA-98C8-A05BBABB0857}" srcOrd="1" destOrd="0" presId="urn:microsoft.com/office/officeart/2005/8/layout/process2"/>
    <dgm:cxn modelId="{9164DAD3-7E74-449E-A542-3EB7D456CBAD}" type="presParOf" srcId="{8DD27965-1422-4DBA-98C8-A05BBABB0857}" destId="{9AD7D887-D2BF-451F-A578-8A38E59CEFB6}" srcOrd="0" destOrd="0" presId="urn:microsoft.com/office/officeart/2005/8/layout/process2"/>
    <dgm:cxn modelId="{180F1A10-B9B8-4ED8-B825-E66F71F815BA}" type="presParOf" srcId="{6AE356C5-383C-4A73-9CB3-355FB9941F4B}" destId="{564E8A30-3E4E-4470-872E-57466DA28833}" srcOrd="2" destOrd="0" presId="urn:microsoft.com/office/officeart/2005/8/layout/process2"/>
    <dgm:cxn modelId="{4B51EAD0-B627-4BB4-9F94-FD7F97E9D733}" type="presParOf" srcId="{6AE356C5-383C-4A73-9CB3-355FB9941F4B}" destId="{717764DA-B3CC-4B92-8240-AB8D753D93CC}" srcOrd="3" destOrd="0" presId="urn:microsoft.com/office/officeart/2005/8/layout/process2"/>
    <dgm:cxn modelId="{21D50253-928C-444B-96BD-964528B51475}" type="presParOf" srcId="{717764DA-B3CC-4B92-8240-AB8D753D93CC}" destId="{04112C9E-AA8D-40C0-BAAB-F00EE8841AA2}" srcOrd="0" destOrd="0" presId="urn:microsoft.com/office/officeart/2005/8/layout/process2"/>
    <dgm:cxn modelId="{89D80667-66D6-4E23-80E2-5809ED064EC2}" type="presParOf" srcId="{6AE356C5-383C-4A73-9CB3-355FB9941F4B}" destId="{469F2ABA-B509-449F-B356-8E392AA28B60}" srcOrd="4" destOrd="0" presId="urn:microsoft.com/office/officeart/2005/8/layout/process2"/>
    <dgm:cxn modelId="{74ABFDF3-5BE6-40A9-89A1-0C6E123B797A}" type="presParOf" srcId="{6AE356C5-383C-4A73-9CB3-355FB9941F4B}" destId="{DF4C61D5-D4FC-4F3C-A2F4-AFD732785EA5}" srcOrd="5" destOrd="0" presId="urn:microsoft.com/office/officeart/2005/8/layout/process2"/>
    <dgm:cxn modelId="{DDC1A4CF-5305-44B6-8CC6-4E7A6F86BBEA}" type="presParOf" srcId="{DF4C61D5-D4FC-4F3C-A2F4-AFD732785EA5}" destId="{D0DB43E9-3B36-4934-BE39-DABE0F21B1A2}" srcOrd="0" destOrd="0" presId="urn:microsoft.com/office/officeart/2005/8/layout/process2"/>
    <dgm:cxn modelId="{4C6FCCE1-A68B-4DE2-AF29-0877CDBEC166}" type="presParOf" srcId="{6AE356C5-383C-4A73-9CB3-355FB9941F4B}" destId="{6E9BFBEF-8A7A-4F5C-AB2A-6D86C6B4D4CE}"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FAB0B7-70AD-49C5-B565-FA6BED0C8184}">
      <dsp:nvSpPr>
        <dsp:cNvPr id="0" name=""/>
        <dsp:cNvSpPr/>
      </dsp:nvSpPr>
      <dsp:spPr>
        <a:xfrm>
          <a:off x="0" y="505631"/>
          <a:ext cx="2447672" cy="435755"/>
        </a:xfrm>
        <a:prstGeom prst="roundRect">
          <a:avLst>
            <a:gd name="adj" fmla="val 10000"/>
          </a:avLst>
        </a:prstGeom>
        <a:solidFill>
          <a:srgbClr val="4472C4">
            <a:alpha val="4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kumimoji="1" lang="en-US" altLang="ja-JP" sz="1600" kern="1200" dirty="0"/>
            <a:t>1.</a:t>
          </a:r>
          <a:r>
            <a:rPr kumimoji="1" lang="ja-JP" altLang="en-US" sz="1600" kern="1200" dirty="0"/>
            <a:t>オープンデータ公開の準備</a:t>
          </a:r>
        </a:p>
      </dsp:txBody>
      <dsp:txXfrm>
        <a:off x="12763" y="518394"/>
        <a:ext cx="2422146" cy="410229"/>
      </dsp:txXfrm>
    </dsp:sp>
    <dsp:sp modelId="{8DD27965-1422-4DBA-98C8-A05BBABB0857}">
      <dsp:nvSpPr>
        <dsp:cNvPr id="0" name=""/>
        <dsp:cNvSpPr/>
      </dsp:nvSpPr>
      <dsp:spPr>
        <a:xfrm rot="5400000">
          <a:off x="1135045" y="862603"/>
          <a:ext cx="177581" cy="394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kumimoji="1" lang="ja-JP" altLang="en-US" sz="600" kern="1200"/>
        </a:p>
      </dsp:txBody>
      <dsp:txXfrm rot="-5400000">
        <a:off x="1105534" y="970982"/>
        <a:ext cx="236604" cy="124307"/>
      </dsp:txXfrm>
    </dsp:sp>
    <dsp:sp modelId="{564E8A30-3E4E-4470-872E-57466DA28833}">
      <dsp:nvSpPr>
        <dsp:cNvPr id="0" name=""/>
        <dsp:cNvSpPr/>
      </dsp:nvSpPr>
      <dsp:spPr>
        <a:xfrm>
          <a:off x="0" y="1178162"/>
          <a:ext cx="2447672" cy="435755"/>
        </a:xfrm>
        <a:prstGeom prst="roundRect">
          <a:avLst>
            <a:gd name="adj" fmla="val 10000"/>
          </a:avLst>
        </a:prstGeom>
        <a:solidFill>
          <a:srgbClr val="4472C4">
            <a:alpha val="4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kumimoji="1" lang="en-US" altLang="ja-JP" sz="1600" kern="1200" dirty="0"/>
            <a:t>2.</a:t>
          </a:r>
          <a:r>
            <a:rPr kumimoji="1" lang="ja-JP" altLang="en-US" sz="1600" kern="1200" dirty="0"/>
            <a:t>公開するデータの作成</a:t>
          </a:r>
        </a:p>
      </dsp:txBody>
      <dsp:txXfrm>
        <a:off x="12763" y="1190925"/>
        <a:ext cx="2422146" cy="410229"/>
      </dsp:txXfrm>
    </dsp:sp>
    <dsp:sp modelId="{717764DA-B3CC-4B92-8240-AB8D753D93CC}">
      <dsp:nvSpPr>
        <dsp:cNvPr id="0" name=""/>
        <dsp:cNvSpPr/>
      </dsp:nvSpPr>
      <dsp:spPr>
        <a:xfrm rot="5400000">
          <a:off x="1138832" y="1530084"/>
          <a:ext cx="170006" cy="394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kumimoji="1" lang="ja-JP" altLang="en-US" sz="600" kern="1200"/>
        </a:p>
      </dsp:txBody>
      <dsp:txXfrm rot="-5400000">
        <a:off x="1105533" y="1642251"/>
        <a:ext cx="236604" cy="119004"/>
      </dsp:txXfrm>
    </dsp:sp>
    <dsp:sp modelId="{469F2ABA-B509-449F-B356-8E392AA28B60}">
      <dsp:nvSpPr>
        <dsp:cNvPr id="0" name=""/>
        <dsp:cNvSpPr/>
      </dsp:nvSpPr>
      <dsp:spPr>
        <a:xfrm>
          <a:off x="0" y="1840593"/>
          <a:ext cx="2447672" cy="435755"/>
        </a:xfrm>
        <a:prstGeom prst="roundRect">
          <a:avLst>
            <a:gd name="adj" fmla="val 10000"/>
          </a:avLst>
        </a:prstGeom>
        <a:solidFill>
          <a:srgbClr val="4472C4">
            <a:alpha val="69804"/>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kumimoji="1" lang="en-US" altLang="ja-JP" sz="1600" kern="1200" dirty="0"/>
            <a:t>3.</a:t>
          </a:r>
          <a:r>
            <a:rPr kumimoji="1" lang="ja-JP" altLang="en-US" sz="1600" kern="1200" dirty="0"/>
            <a:t>データの登録</a:t>
          </a:r>
        </a:p>
      </dsp:txBody>
      <dsp:txXfrm>
        <a:off x="12763" y="1853356"/>
        <a:ext cx="2422146" cy="410229"/>
      </dsp:txXfrm>
    </dsp:sp>
    <dsp:sp modelId="{DF4C61D5-D4FC-4F3C-A2F4-AFD732785EA5}">
      <dsp:nvSpPr>
        <dsp:cNvPr id="0" name=""/>
        <dsp:cNvSpPr/>
      </dsp:nvSpPr>
      <dsp:spPr>
        <a:xfrm rot="5400000">
          <a:off x="1153686" y="2172711"/>
          <a:ext cx="140299" cy="394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p>
      </dsp:txBody>
      <dsp:txXfrm rot="-5400000">
        <a:off x="1105534" y="2299731"/>
        <a:ext cx="236604" cy="98209"/>
      </dsp:txXfrm>
    </dsp:sp>
    <dsp:sp modelId="{6E9BFBEF-8A7A-4F5C-AB2A-6D86C6B4D4CE}">
      <dsp:nvSpPr>
        <dsp:cNvPr id="0" name=""/>
        <dsp:cNvSpPr/>
      </dsp:nvSpPr>
      <dsp:spPr>
        <a:xfrm>
          <a:off x="0" y="2463415"/>
          <a:ext cx="2447672" cy="435755"/>
        </a:xfrm>
        <a:prstGeom prst="roundRect">
          <a:avLst>
            <a:gd name="adj" fmla="val 10000"/>
          </a:avLst>
        </a:prstGeom>
        <a:solidFill>
          <a:srgbClr val="4472C4">
            <a:alpha val="69804"/>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kumimoji="1" lang="ja-JP" altLang="en-US" sz="1600" kern="1200" dirty="0"/>
            <a:t>４</a:t>
          </a:r>
          <a:r>
            <a:rPr kumimoji="1" lang="en-US" altLang="ja-JP" sz="1600" kern="1200" dirty="0"/>
            <a:t>.</a:t>
          </a:r>
          <a:r>
            <a:rPr kumimoji="1" lang="ja-JP" altLang="en-US" sz="1600" kern="1200" dirty="0"/>
            <a:t>公開されたデータの確認</a:t>
          </a:r>
        </a:p>
      </dsp:txBody>
      <dsp:txXfrm>
        <a:off x="12763" y="2476178"/>
        <a:ext cx="2422146" cy="410229"/>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2B2D3900-0453-4E3B-B80B-F1A529492DAE}"/>
              </a:ext>
            </a:extLst>
          </p:cNvPr>
          <p:cNvSpPr>
            <a:spLocks noGrp="1"/>
          </p:cNvSpPr>
          <p:nvPr>
            <p:ph type="sldNum" sz="quarter" idx="3"/>
          </p:nvPr>
        </p:nvSpPr>
        <p:spPr>
          <a:xfrm>
            <a:off x="3850445" y="9428586"/>
            <a:ext cx="2945659" cy="498055"/>
          </a:xfrm>
          <a:prstGeom prst="rect">
            <a:avLst/>
          </a:prstGeom>
        </p:spPr>
        <p:txBody>
          <a:bodyPr vert="horz" lIns="91424" tIns="45712" rIns="91424" bIns="45712" rtlCol="0" anchor="b"/>
          <a:lstStyle>
            <a:lvl1pPr algn="r">
              <a:defRPr sz="1200"/>
            </a:lvl1pPr>
          </a:lstStyle>
          <a:p>
            <a:fld id="{A346D391-CA8D-4B94-B33B-521D6B567DF5}" type="slidenum">
              <a:rPr kumimoji="1" lang="ja-JP" altLang="en-US" smtClean="0">
                <a:latin typeface="Meiryo UI" panose="020B0604030504040204" pitchFamily="50" charset="-128"/>
                <a:ea typeface="Meiryo UI" panose="020B0604030504040204" pitchFamily="50" charset="-128"/>
              </a:rPr>
              <a:t>‹#›</a:t>
            </a:fld>
            <a:endParaRPr kumimoji="1"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283459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45659" cy="282799"/>
          </a:xfrm>
          <a:prstGeom prst="rect">
            <a:avLst/>
          </a:prstGeom>
        </p:spPr>
        <p:txBody>
          <a:bodyPr vert="horz" lIns="91424" tIns="45712" rIns="91424" bIns="45712" rtlCol="0"/>
          <a:lstStyle>
            <a:lvl1pPr algn="l">
              <a:defRPr sz="1200">
                <a:latin typeface="Meiryo UI" panose="020B0604030504040204" pitchFamily="50" charset="-128"/>
                <a:ea typeface="Meiryo UI" panose="020B0604030504040204" pitchFamily="50" charset="-128"/>
              </a:defRPr>
            </a:lvl1pPr>
          </a:lstStyle>
          <a:p>
            <a:endParaRPr kumimoji="1" lang="ja-JP" altLang="en-US" dirty="0"/>
          </a:p>
        </p:txBody>
      </p:sp>
      <p:sp>
        <p:nvSpPr>
          <p:cNvPr id="3" name="日付プレースホルダー 2"/>
          <p:cNvSpPr>
            <a:spLocks noGrp="1"/>
          </p:cNvSpPr>
          <p:nvPr>
            <p:ph type="dt" idx="1"/>
          </p:nvPr>
        </p:nvSpPr>
        <p:spPr>
          <a:xfrm>
            <a:off x="3850445" y="2"/>
            <a:ext cx="2945659" cy="282799"/>
          </a:xfrm>
          <a:prstGeom prst="rect">
            <a:avLst/>
          </a:prstGeom>
        </p:spPr>
        <p:txBody>
          <a:bodyPr vert="horz" lIns="91424" tIns="45712" rIns="91424" bIns="45712" rtlCol="0"/>
          <a:lstStyle>
            <a:lvl1pPr algn="r">
              <a:defRPr sz="1200">
                <a:latin typeface="Meiryo UI" panose="020B0604030504040204" pitchFamily="50" charset="-128"/>
                <a:ea typeface="Meiryo UI" panose="020B0604030504040204" pitchFamily="50" charset="-128"/>
              </a:defRPr>
            </a:lvl1pPr>
          </a:lstStyle>
          <a:p>
            <a:fld id="{45053B6B-85F0-4D10-BE8B-30F32F836F75}" type="datetimeFigureOut">
              <a:rPr kumimoji="1" lang="ja-JP" altLang="en-US" smtClean="0"/>
              <a:pPr/>
              <a:t>2020/1/23</a:t>
            </a:fld>
            <a:endParaRPr kumimoji="1" lang="ja-JP" altLang="en-US" dirty="0"/>
          </a:p>
        </p:txBody>
      </p:sp>
      <p:sp>
        <p:nvSpPr>
          <p:cNvPr id="4" name="スライド イメージ プレースホルダー 3"/>
          <p:cNvSpPr>
            <a:spLocks noGrp="1" noRot="1" noChangeAspect="1"/>
          </p:cNvSpPr>
          <p:nvPr>
            <p:ph type="sldImg" idx="2"/>
          </p:nvPr>
        </p:nvSpPr>
        <p:spPr>
          <a:xfrm>
            <a:off x="230188" y="244475"/>
            <a:ext cx="6288087" cy="4718050"/>
          </a:xfrm>
          <a:prstGeom prst="rect">
            <a:avLst/>
          </a:prstGeom>
          <a:noFill/>
          <a:ln w="12700">
            <a:solidFill>
              <a:prstClr val="black"/>
            </a:solidFill>
          </a:ln>
        </p:spPr>
        <p:txBody>
          <a:bodyPr vert="horz" lIns="91424" tIns="45712" rIns="91424" bIns="45712" rtlCol="0" anchor="ctr"/>
          <a:lstStyle/>
          <a:p>
            <a:endParaRPr lang="ja-JP" altLang="en-US" dirty="0"/>
          </a:p>
        </p:txBody>
      </p:sp>
      <p:sp>
        <p:nvSpPr>
          <p:cNvPr id="5" name="ノート プレースホルダー 4"/>
          <p:cNvSpPr>
            <a:spLocks noGrp="1"/>
          </p:cNvSpPr>
          <p:nvPr>
            <p:ph type="body" sz="quarter" idx="3"/>
          </p:nvPr>
        </p:nvSpPr>
        <p:spPr>
          <a:xfrm>
            <a:off x="230485" y="5181581"/>
            <a:ext cx="6289220" cy="4462258"/>
          </a:xfrm>
          <a:prstGeom prst="rect">
            <a:avLst/>
          </a:prstGeom>
        </p:spPr>
        <p:txBody>
          <a:bodyPr vert="horz" lIns="91424" tIns="45712" rIns="91424" bIns="45712"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2" y="9643839"/>
            <a:ext cx="2945659" cy="282800"/>
          </a:xfrm>
          <a:prstGeom prst="rect">
            <a:avLst/>
          </a:prstGeom>
        </p:spPr>
        <p:txBody>
          <a:bodyPr vert="horz" lIns="91424" tIns="45712" rIns="91424" bIns="45712" rtlCol="0" anchor="b"/>
          <a:lstStyle>
            <a:lvl1pPr algn="l">
              <a:defRPr sz="1200">
                <a:latin typeface="Meiryo UI" panose="020B0604030504040204" pitchFamily="50" charset="-128"/>
                <a:ea typeface="Meiryo UI" panose="020B0604030504040204" pitchFamily="50" charset="-128"/>
              </a:defRPr>
            </a:lvl1pPr>
          </a:lstStyle>
          <a:p>
            <a:endParaRPr kumimoji="1" lang="ja-JP" altLang="en-US" dirty="0"/>
          </a:p>
        </p:txBody>
      </p:sp>
      <p:sp>
        <p:nvSpPr>
          <p:cNvPr id="7" name="スライド番号プレースホルダー 6"/>
          <p:cNvSpPr>
            <a:spLocks noGrp="1"/>
          </p:cNvSpPr>
          <p:nvPr>
            <p:ph type="sldNum" sz="quarter" idx="5"/>
          </p:nvPr>
        </p:nvSpPr>
        <p:spPr>
          <a:xfrm>
            <a:off x="3850445" y="9643839"/>
            <a:ext cx="2945659" cy="282800"/>
          </a:xfrm>
          <a:prstGeom prst="rect">
            <a:avLst/>
          </a:prstGeom>
        </p:spPr>
        <p:txBody>
          <a:bodyPr vert="horz" lIns="91424" tIns="45712" rIns="91424" bIns="45712" rtlCol="0" anchor="b"/>
          <a:lstStyle>
            <a:lvl1pPr algn="r">
              <a:defRPr sz="1200">
                <a:latin typeface="Meiryo UI" panose="020B0604030504040204" pitchFamily="50" charset="-128"/>
                <a:ea typeface="Meiryo UI" panose="020B0604030504040204" pitchFamily="50" charset="-128"/>
              </a:defRPr>
            </a:lvl1pPr>
          </a:lstStyle>
          <a:p>
            <a:fld id="{BC593228-728A-4795-AE70-4E5858140379}" type="slidenum">
              <a:rPr kumimoji="1" lang="ja-JP" altLang="en-US" smtClean="0"/>
              <a:pPr/>
              <a:t>‹#›</a:t>
            </a:fld>
            <a:endParaRPr kumimoji="1" lang="ja-JP" altLang="en-US" dirty="0"/>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1pPr>
    <a:lvl2pPr marL="4572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2pPr>
    <a:lvl3pPr marL="9144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3pPr>
    <a:lvl4pPr marL="13716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4pPr>
    <a:lvl5pPr marL="18288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30445340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1387628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4249901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1320532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1770385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2867007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23739853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5496024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3914431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28104055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1920766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262314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711500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42574168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541914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4197801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789115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173063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20105955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818329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9805020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68213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40899810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27172181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4691654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47607">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32</a:t>
            </a:fld>
            <a:endParaRPr kumimoji="1" lang="ja-JP" altLang="en-US" dirty="0"/>
          </a:p>
        </p:txBody>
      </p:sp>
    </p:spTree>
    <p:extLst>
      <p:ext uri="{BB962C8B-B14F-4D97-AF65-F5344CB8AC3E}">
        <p14:creationId xmlns:p14="http://schemas.microsoft.com/office/powerpoint/2010/main" val="3078098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38357725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18556684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27592934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13817619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5594280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35724102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39</a:t>
            </a:fld>
            <a:endParaRPr kumimoji="1" lang="ja-JP" altLang="en-US" dirty="0"/>
          </a:p>
        </p:txBody>
      </p:sp>
    </p:spTree>
    <p:extLst>
      <p:ext uri="{BB962C8B-B14F-4D97-AF65-F5344CB8AC3E}">
        <p14:creationId xmlns:p14="http://schemas.microsoft.com/office/powerpoint/2010/main" val="1265753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5472607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40</a:t>
            </a:fld>
            <a:endParaRPr kumimoji="1" lang="ja-JP" altLang="en-US" dirty="0"/>
          </a:p>
        </p:txBody>
      </p:sp>
    </p:spTree>
    <p:extLst>
      <p:ext uri="{BB962C8B-B14F-4D97-AF65-F5344CB8AC3E}">
        <p14:creationId xmlns:p14="http://schemas.microsoft.com/office/powerpoint/2010/main" val="26994227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41</a:t>
            </a:fld>
            <a:endParaRPr kumimoji="1" lang="ja-JP" altLang="en-US" dirty="0"/>
          </a:p>
        </p:txBody>
      </p:sp>
    </p:spTree>
    <p:extLst>
      <p:ext uri="{BB962C8B-B14F-4D97-AF65-F5344CB8AC3E}">
        <p14:creationId xmlns:p14="http://schemas.microsoft.com/office/powerpoint/2010/main" val="20821057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42</a:t>
            </a:fld>
            <a:endParaRPr kumimoji="1" lang="ja-JP" altLang="en-US" dirty="0"/>
          </a:p>
        </p:txBody>
      </p:sp>
    </p:spTree>
    <p:extLst>
      <p:ext uri="{BB962C8B-B14F-4D97-AF65-F5344CB8AC3E}">
        <p14:creationId xmlns:p14="http://schemas.microsoft.com/office/powerpoint/2010/main" val="41611851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43</a:t>
            </a:fld>
            <a:endParaRPr kumimoji="1" lang="ja-JP" altLang="en-US" dirty="0"/>
          </a:p>
        </p:txBody>
      </p:sp>
    </p:spTree>
    <p:extLst>
      <p:ext uri="{BB962C8B-B14F-4D97-AF65-F5344CB8AC3E}">
        <p14:creationId xmlns:p14="http://schemas.microsoft.com/office/powerpoint/2010/main" val="20829549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44</a:t>
            </a:fld>
            <a:endParaRPr kumimoji="1" lang="ja-JP" altLang="en-US" dirty="0"/>
          </a:p>
        </p:txBody>
      </p:sp>
    </p:spTree>
    <p:extLst>
      <p:ext uri="{BB962C8B-B14F-4D97-AF65-F5344CB8AC3E}">
        <p14:creationId xmlns:p14="http://schemas.microsoft.com/office/powerpoint/2010/main" val="39051413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45</a:t>
            </a:fld>
            <a:endParaRPr kumimoji="1" lang="ja-JP" altLang="en-US" dirty="0"/>
          </a:p>
        </p:txBody>
      </p:sp>
    </p:spTree>
    <p:extLst>
      <p:ext uri="{BB962C8B-B14F-4D97-AF65-F5344CB8AC3E}">
        <p14:creationId xmlns:p14="http://schemas.microsoft.com/office/powerpoint/2010/main" val="12933074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46</a:t>
            </a:fld>
            <a:endParaRPr kumimoji="1" lang="ja-JP" altLang="en-US" dirty="0"/>
          </a:p>
        </p:txBody>
      </p:sp>
    </p:spTree>
    <p:extLst>
      <p:ext uri="{BB962C8B-B14F-4D97-AF65-F5344CB8AC3E}">
        <p14:creationId xmlns:p14="http://schemas.microsoft.com/office/powerpoint/2010/main" val="4897918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47</a:t>
            </a:fld>
            <a:endParaRPr kumimoji="1" lang="ja-JP" altLang="en-US" dirty="0"/>
          </a:p>
        </p:txBody>
      </p:sp>
    </p:spTree>
    <p:extLst>
      <p:ext uri="{BB962C8B-B14F-4D97-AF65-F5344CB8AC3E}">
        <p14:creationId xmlns:p14="http://schemas.microsoft.com/office/powerpoint/2010/main" val="28317359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48</a:t>
            </a:fld>
            <a:endParaRPr kumimoji="1" lang="ja-JP" altLang="en-US" dirty="0"/>
          </a:p>
        </p:txBody>
      </p:sp>
    </p:spTree>
    <p:extLst>
      <p:ext uri="{BB962C8B-B14F-4D97-AF65-F5344CB8AC3E}">
        <p14:creationId xmlns:p14="http://schemas.microsoft.com/office/powerpoint/2010/main" val="6031469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49</a:t>
            </a:fld>
            <a:endParaRPr kumimoji="1" lang="ja-JP" altLang="en-US" dirty="0"/>
          </a:p>
        </p:txBody>
      </p:sp>
    </p:spTree>
    <p:extLst>
      <p:ext uri="{BB962C8B-B14F-4D97-AF65-F5344CB8AC3E}">
        <p14:creationId xmlns:p14="http://schemas.microsoft.com/office/powerpoint/2010/main" val="3055117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25199755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50</a:t>
            </a:fld>
            <a:endParaRPr kumimoji="1" lang="ja-JP" altLang="en-US" dirty="0"/>
          </a:p>
        </p:txBody>
      </p:sp>
    </p:spTree>
    <p:extLst>
      <p:ext uri="{BB962C8B-B14F-4D97-AF65-F5344CB8AC3E}">
        <p14:creationId xmlns:p14="http://schemas.microsoft.com/office/powerpoint/2010/main" val="18089174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51</a:t>
            </a:fld>
            <a:endParaRPr kumimoji="1" lang="ja-JP" altLang="en-US" dirty="0"/>
          </a:p>
        </p:txBody>
      </p:sp>
    </p:spTree>
    <p:extLst>
      <p:ext uri="{BB962C8B-B14F-4D97-AF65-F5344CB8AC3E}">
        <p14:creationId xmlns:p14="http://schemas.microsoft.com/office/powerpoint/2010/main" val="26280581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52</a:t>
            </a:fld>
            <a:endParaRPr kumimoji="1" lang="ja-JP" altLang="en-US"/>
          </a:p>
        </p:txBody>
      </p:sp>
    </p:spTree>
    <p:extLst>
      <p:ext uri="{BB962C8B-B14F-4D97-AF65-F5344CB8AC3E}">
        <p14:creationId xmlns:p14="http://schemas.microsoft.com/office/powerpoint/2010/main" val="13752292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53</a:t>
            </a:fld>
            <a:endParaRPr kumimoji="1" lang="ja-JP" altLang="en-US" dirty="0"/>
          </a:p>
        </p:txBody>
      </p:sp>
    </p:spTree>
    <p:extLst>
      <p:ext uri="{BB962C8B-B14F-4D97-AF65-F5344CB8AC3E}">
        <p14:creationId xmlns:p14="http://schemas.microsoft.com/office/powerpoint/2010/main" val="1732565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882213">
              <a:defRPr/>
            </a:pPr>
            <a:endParaRPr lang="ja-JP" altLang="en-US"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54</a:t>
            </a:fld>
            <a:endParaRPr kumimoji="1" lang="ja-JP" altLang="en-US"/>
          </a:p>
        </p:txBody>
      </p:sp>
    </p:spTree>
    <p:extLst>
      <p:ext uri="{BB962C8B-B14F-4D97-AF65-F5344CB8AC3E}">
        <p14:creationId xmlns:p14="http://schemas.microsoft.com/office/powerpoint/2010/main" val="3745589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999523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690346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2559684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3529223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eiryo UI" panose="020B0604030504040204" pitchFamily="50" charset="-128"/>
                <a:ea typeface="Meiryo UI" panose="020B0604030504040204"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eiryo UI" panose="020B0604030504040204" pitchFamily="50" charset="-128"/>
                <a:ea typeface="Meiryo UI"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Meiryo UI" panose="020B0604030504040204" pitchFamily="50" charset="-128"/>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eiryo UI" panose="020B0604030504040204" pitchFamily="50" charset="-128"/>
                <a:cs typeface="Arial" panose="020B0604020202020204" pitchFamily="34" charset="0"/>
              </a:rPr>
              <a:t>Contents</a:t>
            </a:r>
            <a:endParaRPr kumimoji="1" lang="ja-JP" altLang="en-US" sz="3200" b="0" dirty="0">
              <a:solidFill>
                <a:schemeClr val="tx1"/>
              </a:solidFill>
              <a:latin typeface="Meiryo UI" panose="020B0604030504040204" pitchFamily="50" charset="-128"/>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Meiryo UI" panose="020B0604030504040204" pitchFamily="50" charset="-128"/>
                <a:ea typeface="Meiryo UI" panose="020B0604030504040204" pitchFamily="50" charset="-128"/>
              </a:defRPr>
            </a:lvl1pPr>
            <a:lvl2pPr>
              <a:defRPr>
                <a:latin typeface="Meiryo UI" panose="020B0604030504040204" pitchFamily="50" charset="-128"/>
                <a:ea typeface="Meiryo UI" panose="020B0604030504040204" pitchFamily="50" charset="-128"/>
              </a:defRPr>
            </a:lvl2pPr>
            <a:lvl3pPr>
              <a:defRPr>
                <a:latin typeface="Meiryo UI" panose="020B0604030504040204" pitchFamily="50" charset="-128"/>
                <a:ea typeface="Meiryo UI" panose="020B0604030504040204" pitchFamily="50" charset="-128"/>
              </a:defRPr>
            </a:lvl3pPr>
            <a:lvl4pPr>
              <a:defRPr>
                <a:latin typeface="Meiryo UI" panose="020B0604030504040204" pitchFamily="50" charset="-128"/>
                <a:ea typeface="Meiryo UI" panose="020B0604030504040204" pitchFamily="50" charset="-128"/>
              </a:defRPr>
            </a:lvl4pPr>
            <a:lvl5pPr>
              <a:defRPr>
                <a:latin typeface="Meiryo UI" panose="020B0604030504040204" pitchFamily="50" charset="-128"/>
                <a:ea typeface="Meiryo UI" panose="020B0604030504040204"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eiryo UI" panose="020B0604030504040204" pitchFamily="50" charset="-128"/>
                <a:ea typeface="Meiryo UI" panose="020B0604030504040204"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Meiryo UI" panose="020B0604030504040204" pitchFamily="50" charset="-128"/>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27740" y="29390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
        <p:nvSpPr>
          <p:cNvPr id="8" name="テキスト プレースホルダー 11">
            <a:extLst>
              <a:ext uri="{FF2B5EF4-FFF2-40B4-BE49-F238E27FC236}">
                <a16:creationId xmlns:a16="http://schemas.microsoft.com/office/drawing/2014/main" id="{0DE1672B-D344-4BD6-B34C-F2F1800B0D1F}"/>
              </a:ext>
            </a:extLst>
          </p:cNvPr>
          <p:cNvSpPr>
            <a:spLocks noGrp="1"/>
          </p:cNvSpPr>
          <p:nvPr>
            <p:ph type="body" sz="quarter" idx="13"/>
          </p:nvPr>
        </p:nvSpPr>
        <p:spPr>
          <a:xfrm>
            <a:off x="227740" y="30163"/>
            <a:ext cx="7537450" cy="217487"/>
          </a:xfrm>
        </p:spPr>
        <p:txBody>
          <a:bodyPr>
            <a:noAutofit/>
          </a:bodyPr>
          <a:lstStyle>
            <a:lvl1pPr marL="0" indent="0">
              <a:buNone/>
              <a:defRPr sz="1100">
                <a:latin typeface="+mj-ea"/>
                <a:ea typeface="+mj-ea"/>
              </a:defRPr>
            </a:lvl1pPr>
          </a:lstStyle>
          <a:p>
            <a:pPr lvl="0"/>
            <a:r>
              <a:rPr kumimoji="1" lang="ja-JP" altLang="en-US" dirty="0"/>
              <a:t>マスター テキストの書式設定</a:t>
            </a:r>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07963" y="281698"/>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
        <p:nvSpPr>
          <p:cNvPr id="17" name="スライド番号プレースホルダー 6">
            <a:extLst>
              <a:ext uri="{FF2B5EF4-FFF2-40B4-BE49-F238E27FC236}">
                <a16:creationId xmlns:a16="http://schemas.microsoft.com/office/drawing/2014/main" id="{F7DB9521-A65E-464E-8811-A10689FC2059}"/>
              </a:ext>
            </a:extLst>
          </p:cNvPr>
          <p:cNvSpPr txBox="1">
            <a:spLocks/>
          </p:cNvSpPr>
          <p:nvPr userDrawn="1"/>
        </p:nvSpPr>
        <p:spPr>
          <a:xfrm>
            <a:off x="8604448" y="6525344"/>
            <a:ext cx="504056" cy="288032"/>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EDB8509-CC2C-4EC7-9C2E-996B98B58898}" type="slidenum">
              <a:rPr kumimoji="1" lang="ja-JP" altLang="en-US" smtClean="0"/>
              <a:pPr/>
              <a:t>‹#›</a:t>
            </a:fld>
            <a:endParaRPr kumimoji="1" lang="ja-JP" altLang="en-US"/>
          </a:p>
        </p:txBody>
      </p:sp>
      <p:sp>
        <p:nvSpPr>
          <p:cNvPr id="23" name="タイトル 1">
            <a:extLst>
              <a:ext uri="{FF2B5EF4-FFF2-40B4-BE49-F238E27FC236}">
                <a16:creationId xmlns:a16="http://schemas.microsoft.com/office/drawing/2014/main" id="{1AEA4BB5-9CD3-480E-AE50-91C54AFC807A}"/>
              </a:ext>
            </a:extLst>
          </p:cNvPr>
          <p:cNvSpPr txBox="1">
            <a:spLocks/>
          </p:cNvSpPr>
          <p:nvPr userDrawn="1"/>
        </p:nvSpPr>
        <p:spPr>
          <a:xfrm>
            <a:off x="251520" y="30866"/>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12" name="テキスト プレースホルダー 11">
            <a:extLst>
              <a:ext uri="{FF2B5EF4-FFF2-40B4-BE49-F238E27FC236}">
                <a16:creationId xmlns:a16="http://schemas.microsoft.com/office/drawing/2014/main" id="{FBBEC861-0C85-40D6-A9BE-08F865D71453}"/>
              </a:ext>
            </a:extLst>
          </p:cNvPr>
          <p:cNvSpPr>
            <a:spLocks noGrp="1"/>
          </p:cNvSpPr>
          <p:nvPr>
            <p:ph type="body" sz="quarter" idx="13"/>
          </p:nvPr>
        </p:nvSpPr>
        <p:spPr>
          <a:xfrm>
            <a:off x="207963" y="30163"/>
            <a:ext cx="7537450" cy="217487"/>
          </a:xfrm>
        </p:spPr>
        <p:txBody>
          <a:bodyPr>
            <a:noAutofit/>
          </a:bodyPr>
          <a:lstStyle>
            <a:lvl1pPr marL="0" indent="0">
              <a:buNone/>
              <a:defRPr sz="1100">
                <a:latin typeface="+mj-ea"/>
                <a:ea typeface="+mj-ea"/>
              </a:defRPr>
            </a:lvl1pPr>
          </a:lstStyle>
          <a:p>
            <a:pPr lvl="0"/>
            <a:r>
              <a:rPr kumimoji="1" lang="ja-JP" altLang="en-US" dirty="0"/>
              <a:t>マスター テキストの書式設定</a:t>
            </a:r>
          </a:p>
        </p:txBody>
      </p:sp>
      <p:sp>
        <p:nvSpPr>
          <p:cNvPr id="14" name="テキスト プレースホルダー 13">
            <a:extLst>
              <a:ext uri="{FF2B5EF4-FFF2-40B4-BE49-F238E27FC236}">
                <a16:creationId xmlns:a16="http://schemas.microsoft.com/office/drawing/2014/main" id="{DAE23E3B-7D65-4103-849F-133D70A576D9}"/>
              </a:ext>
            </a:extLst>
          </p:cNvPr>
          <p:cNvSpPr>
            <a:spLocks noGrp="1"/>
          </p:cNvSpPr>
          <p:nvPr>
            <p:ph type="body" sz="quarter" idx="14"/>
          </p:nvPr>
        </p:nvSpPr>
        <p:spPr>
          <a:xfrm>
            <a:off x="207963" y="884238"/>
            <a:ext cx="8728075" cy="873125"/>
          </a:xfrm>
          <a:solidFill>
            <a:srgbClr val="CCC1DA">
              <a:alpha val="45882"/>
            </a:srgbClr>
          </a:solidFill>
        </p:spPr>
        <p:txBody>
          <a:bodyPr>
            <a:normAutofit/>
          </a:bodyPr>
          <a:lstStyle>
            <a:lvl1pPr marL="0" indent="0">
              <a:buNone/>
              <a:defRPr sz="2000"/>
            </a:lvl1pPr>
          </a:lstStyle>
          <a:p>
            <a:pPr lvl="0"/>
            <a:r>
              <a:rPr kumimoji="1" lang="ja-JP" altLang="en-US" dirty="0"/>
              <a:t>マスター テキストの書式設定</a:t>
            </a:r>
          </a:p>
        </p:txBody>
      </p:sp>
      <p:sp>
        <p:nvSpPr>
          <p:cNvPr id="16" name="テキスト プレースホルダー 15">
            <a:extLst>
              <a:ext uri="{FF2B5EF4-FFF2-40B4-BE49-F238E27FC236}">
                <a16:creationId xmlns:a16="http://schemas.microsoft.com/office/drawing/2014/main" id="{92D373B1-1AD8-4930-9623-3D86F9B177CD}"/>
              </a:ext>
            </a:extLst>
          </p:cNvPr>
          <p:cNvSpPr>
            <a:spLocks noGrp="1"/>
          </p:cNvSpPr>
          <p:nvPr>
            <p:ph type="body" sz="quarter" idx="15"/>
          </p:nvPr>
        </p:nvSpPr>
        <p:spPr>
          <a:xfrm>
            <a:off x="207963" y="1844675"/>
            <a:ext cx="8756650" cy="4594225"/>
          </a:xfrm>
          <a:solidFill>
            <a:srgbClr val="DDD9C3"/>
          </a:solidFill>
        </p:spPr>
        <p:txBody>
          <a:bodyPr>
            <a:normAutofit/>
          </a:bodyPr>
          <a:lstStyle>
            <a:lvl1pPr marL="0" indent="0">
              <a:buNone/>
              <a:defRPr sz="1600"/>
            </a:lvl1pPr>
          </a:lstStyle>
          <a:p>
            <a:pPr lvl="0"/>
            <a:r>
              <a:rPr kumimoji="1" lang="ja-JP" altLang="en-US" dirty="0"/>
              <a:t>マスター テキストの書式設定</a:t>
            </a:r>
          </a:p>
        </p:txBody>
      </p:sp>
    </p:spTree>
    <p:extLst>
      <p:ext uri="{BB962C8B-B14F-4D97-AF65-F5344CB8AC3E}">
        <p14:creationId xmlns:p14="http://schemas.microsoft.com/office/powerpoint/2010/main" val="1977817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75"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13.xml"/><Relationship Id="rId7" Type="http://schemas.openxmlformats.org/officeDocument/2006/relationships/image" Target="../media/image15.w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hyperlink" Target="https://mapfukuoka.bodik.jp/fukuoka-city"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hyperlink" Target="https://odcs.bodik.jp/412015/"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50.png"/><Relationship Id="rId5" Type="http://schemas.openxmlformats.org/officeDocument/2006/relationships/image" Target="../media/image49.wmf"/><Relationship Id="rId4" Type="http://schemas.openxmlformats.org/officeDocument/2006/relationships/oleObject" Target="../embeddings/oleObject2.bin"/></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54.png"/></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59.png"/></Relationships>
</file>

<file path=ppt/slides/_rels/slide5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6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hyperlink" Target="https://odcs.bodik.jp/city/" TargetMode="External"/><Relationship Id="rId3" Type="http://schemas.openxmlformats.org/officeDocument/2006/relationships/image" Target="../media/image61.png"/><Relationship Id="rId7" Type="http://schemas.openxmlformats.org/officeDocument/2006/relationships/hyperlink" Target="https://odcs.bodik.jp/sasebo-toshiken/" TargetMode="External"/><Relationship Id="rId2" Type="http://schemas.openxmlformats.org/officeDocument/2006/relationships/notesSlide" Target="../notesSlides/notesSlide53.xml"/><Relationship Id="rId1" Type="http://schemas.openxmlformats.org/officeDocument/2006/relationships/slideLayout" Target="../slideLayouts/slideLayout5.xml"/><Relationship Id="rId6" Type="http://schemas.openxmlformats.org/officeDocument/2006/relationships/hyperlink" Target="https://odcs.bodik.jp/fukuoka-toshiken/" TargetMode="External"/><Relationship Id="rId5" Type="http://schemas.openxmlformats.org/officeDocument/2006/relationships/image" Target="../media/image63.png"/><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lang="ja-JP" altLang="en-US" dirty="0"/>
              <a:t>～特別</a:t>
            </a:r>
            <a:r>
              <a:rPr kumimoji="1" lang="ja-JP" altLang="en-US" dirty="0"/>
              <a:t>実習</a:t>
            </a:r>
            <a:r>
              <a:rPr lang="ja-JP" altLang="en-US" dirty="0"/>
              <a:t>～</a:t>
            </a:r>
            <a:endParaRPr kumimoji="1" lang="en-US" altLang="ja-JP" dirty="0"/>
          </a:p>
          <a:p>
            <a:r>
              <a:rPr kumimoji="1" lang="ja-JP" altLang="en-US" dirty="0"/>
              <a:t>オープンデータの作成と公開</a:t>
            </a: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9305BD-5CB2-4E7F-8CED-15ADABDB952F}"/>
              </a:ext>
            </a:extLst>
          </p:cNvPr>
          <p:cNvSpPr>
            <a:spLocks noGrp="1"/>
          </p:cNvSpPr>
          <p:nvPr>
            <p:ph type="title"/>
          </p:nvPr>
        </p:nvSpPr>
        <p:spPr/>
        <p:txBody>
          <a:bodyPr/>
          <a:lstStyle/>
          <a:p>
            <a:r>
              <a:rPr kumimoji="1" lang="en-US" altLang="ja-JP" dirty="0"/>
              <a:t>1.5 </a:t>
            </a:r>
            <a:r>
              <a:rPr kumimoji="1" lang="ja-JP" altLang="en-US" dirty="0"/>
              <a:t>オープンデータカタログサイト（</a:t>
            </a:r>
            <a:r>
              <a:rPr kumimoji="1" lang="en-US" altLang="ja-JP" dirty="0"/>
              <a:t>CKAN</a:t>
            </a:r>
            <a:r>
              <a:rPr kumimoji="1" lang="ja-JP" altLang="en-US" dirty="0"/>
              <a:t>）を利用するメリット</a:t>
            </a:r>
          </a:p>
        </p:txBody>
      </p:sp>
      <p:sp>
        <p:nvSpPr>
          <p:cNvPr id="4" name="スライド番号プレースホルダー 3">
            <a:extLst>
              <a:ext uri="{FF2B5EF4-FFF2-40B4-BE49-F238E27FC236}">
                <a16:creationId xmlns:a16="http://schemas.microsoft.com/office/drawing/2014/main" id="{60434C9F-FD8C-4AF7-AADE-288B9D868A07}"/>
              </a:ext>
            </a:extLst>
          </p:cNvPr>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5" name="テキスト プレースホルダー 4">
            <a:extLst>
              <a:ext uri="{FF2B5EF4-FFF2-40B4-BE49-F238E27FC236}">
                <a16:creationId xmlns:a16="http://schemas.microsoft.com/office/drawing/2014/main" id="{1A2F24BD-EDAD-4C76-B8DE-79EA2D06126C}"/>
              </a:ext>
            </a:extLst>
          </p:cNvPr>
          <p:cNvSpPr>
            <a:spLocks noGrp="1"/>
          </p:cNvSpPr>
          <p:nvPr>
            <p:ph type="body" sz="quarter" idx="13"/>
          </p:nvPr>
        </p:nvSpPr>
        <p:spPr/>
        <p:txBody>
          <a:bodyPr/>
          <a:lstStyle/>
          <a:p>
            <a:r>
              <a:rPr kumimoji="1" lang="en-US" altLang="ja-JP" dirty="0"/>
              <a:t>1.</a:t>
            </a:r>
            <a:r>
              <a:rPr kumimoji="1" lang="ja-JP" altLang="en-US" dirty="0"/>
              <a:t>はじめに</a:t>
            </a:r>
          </a:p>
        </p:txBody>
      </p:sp>
      <p:sp>
        <p:nvSpPr>
          <p:cNvPr id="6" name="テキスト プレースホルダー 5">
            <a:extLst>
              <a:ext uri="{FF2B5EF4-FFF2-40B4-BE49-F238E27FC236}">
                <a16:creationId xmlns:a16="http://schemas.microsoft.com/office/drawing/2014/main" id="{FD11C795-FF4F-4349-BECE-9617F6D4C4E7}"/>
              </a:ext>
            </a:extLst>
          </p:cNvPr>
          <p:cNvSpPr>
            <a:spLocks noGrp="1"/>
          </p:cNvSpPr>
          <p:nvPr>
            <p:ph type="body" sz="quarter" idx="14"/>
          </p:nvPr>
        </p:nvSpPr>
        <p:spPr>
          <a:xfrm>
            <a:off x="207963" y="884239"/>
            <a:ext cx="8728075" cy="744562"/>
          </a:xfrm>
        </p:spPr>
        <p:txBody>
          <a:bodyPr>
            <a:normAutofit/>
          </a:bodyPr>
          <a:lstStyle/>
          <a:p>
            <a:r>
              <a:rPr lang="ja-JP" altLang="en-US" dirty="0"/>
              <a:t>通常の</a:t>
            </a:r>
            <a:r>
              <a:rPr lang="en-US" altLang="ja-JP" dirty="0"/>
              <a:t>Web</a:t>
            </a:r>
            <a:r>
              <a:rPr lang="ja-JP" altLang="en-US" dirty="0"/>
              <a:t>サイトに比べて、</a:t>
            </a:r>
            <a:r>
              <a:rPr kumimoji="1" lang="ja-JP" altLang="en-US" dirty="0"/>
              <a:t>オープンデータカタログサイトを利用するメリットをまとめておきます。</a:t>
            </a:r>
          </a:p>
        </p:txBody>
      </p:sp>
      <p:sp>
        <p:nvSpPr>
          <p:cNvPr id="3" name="テキスト プレースホルダー 2">
            <a:extLst>
              <a:ext uri="{FF2B5EF4-FFF2-40B4-BE49-F238E27FC236}">
                <a16:creationId xmlns:a16="http://schemas.microsoft.com/office/drawing/2014/main" id="{AD28F84E-D99A-4F0F-A9C3-C0D603746184}"/>
              </a:ext>
            </a:extLst>
          </p:cNvPr>
          <p:cNvSpPr>
            <a:spLocks noGrp="1"/>
          </p:cNvSpPr>
          <p:nvPr>
            <p:ph type="body" sz="quarter" idx="15"/>
          </p:nvPr>
        </p:nvSpPr>
        <p:spPr>
          <a:xfrm>
            <a:off x="207963" y="1778324"/>
            <a:ext cx="8728075" cy="4594225"/>
          </a:xfrm>
        </p:spPr>
        <p:txBody>
          <a:bodyPr/>
          <a:lstStyle/>
          <a:p>
            <a:pPr marL="342900" indent="-342900">
              <a:buFont typeface="+mj-lt"/>
              <a:buAutoNum type="arabicPeriod"/>
            </a:pPr>
            <a:r>
              <a:rPr lang="ja-JP" altLang="en-US" b="1" dirty="0"/>
              <a:t>データを探すことが容易になる</a:t>
            </a:r>
            <a:br>
              <a:rPr lang="en-US" altLang="ja-JP" dirty="0"/>
            </a:br>
            <a:r>
              <a:rPr lang="ja-JP" altLang="en-US" dirty="0"/>
              <a:t>独自の全文検索エンジンを含んでいますので、キーワード検索でユーザーが欲しいファイルを探すことができます。また検索結果の絞り込み（ファセットナビゲーション）も可能になっていますので、データが増えた場合でも、ユーザーは目的のファイルにたどり着く事ができます。</a:t>
            </a:r>
            <a:endParaRPr lang="en-US" altLang="ja-JP" dirty="0"/>
          </a:p>
          <a:p>
            <a:pPr marL="342900" indent="-342900">
              <a:buFont typeface="+mj-lt"/>
              <a:buAutoNum type="arabicPeriod"/>
            </a:pPr>
            <a:r>
              <a:rPr kumimoji="1" lang="ja-JP" altLang="en-US" b="1" dirty="0"/>
              <a:t>ファイルの中身の閲覧が可能になる</a:t>
            </a:r>
            <a:br>
              <a:rPr lang="en-US" altLang="ja-JP" dirty="0"/>
            </a:br>
            <a:r>
              <a:rPr lang="ja-JP" altLang="en-US" dirty="0"/>
              <a:t>登録されたファイルは、ダウンロードして開かなくても、</a:t>
            </a:r>
            <a:r>
              <a:rPr lang="en-US" altLang="ja-JP" dirty="0"/>
              <a:t>Web</a:t>
            </a:r>
            <a:r>
              <a:rPr lang="ja-JP" altLang="en-US" dirty="0"/>
              <a:t>ブラウザでデータの中身を確認する事ができるようになります。ユーザーは必要なファイルだけダウンロードすれば良い事になります。</a:t>
            </a:r>
            <a:endParaRPr kumimoji="1" lang="en-US" altLang="ja-JP" dirty="0"/>
          </a:p>
          <a:p>
            <a:pPr marL="342900" indent="-342900">
              <a:buFont typeface="+mj-lt"/>
              <a:buAutoNum type="arabicPeriod"/>
            </a:pPr>
            <a:r>
              <a:rPr kumimoji="1" lang="ja-JP" altLang="en-US" b="1" dirty="0"/>
              <a:t>アプリケーションの開発が容易になる</a:t>
            </a:r>
            <a:br>
              <a:rPr lang="en-US" altLang="ja-JP" dirty="0"/>
            </a:br>
            <a:r>
              <a:rPr lang="en-US" altLang="ja-JP" dirty="0"/>
              <a:t>CSV</a:t>
            </a:r>
            <a:r>
              <a:rPr lang="ja-JP" altLang="en-US" dirty="0"/>
              <a:t>や</a:t>
            </a:r>
            <a:r>
              <a:rPr lang="en-US" altLang="ja-JP" dirty="0"/>
              <a:t>Excel</a:t>
            </a:r>
            <a:r>
              <a:rPr lang="ja-JP" altLang="en-US" dirty="0"/>
              <a:t>などのファイルは、登録したファイルのデータに</a:t>
            </a:r>
            <a:r>
              <a:rPr lang="en-US" altLang="ja-JP" dirty="0"/>
              <a:t>Web API</a:t>
            </a:r>
            <a:r>
              <a:rPr lang="ja-JP" altLang="en-US" dirty="0"/>
              <a:t>でアクセスできるようになります。アプリ開発者の負担を軽減する事で、活用事例の創出を促進します。</a:t>
            </a:r>
            <a:endParaRPr lang="en-US" altLang="ja-JP" dirty="0"/>
          </a:p>
          <a:p>
            <a:pPr marL="342900" indent="-342900">
              <a:buFont typeface="+mj-lt"/>
              <a:buAutoNum type="arabicPeriod"/>
            </a:pPr>
            <a:r>
              <a:rPr lang="ja-JP" altLang="en-US" b="1" dirty="0"/>
              <a:t>メタデータの共通化により登録作業が楽になる</a:t>
            </a:r>
            <a:br>
              <a:rPr lang="en-US" altLang="ja-JP" dirty="0"/>
            </a:br>
            <a:r>
              <a:rPr lang="ja-JP" altLang="en-US" dirty="0"/>
              <a:t>システムでメタデータが定義されていますので、オープンデータを登録する時に、どのようなメタデータを登録すれば良いか悩む必要がありません。また、更新日時は自動で登録されますし、ライセンスや言語などは選択形式で登録しますので、登録の作業も楽になります。</a:t>
            </a:r>
            <a:endParaRPr lang="en-US" altLang="ja-JP" dirty="0"/>
          </a:p>
          <a:p>
            <a:pPr marL="342900" indent="-342900">
              <a:buFont typeface="+mj-lt"/>
              <a:buAutoNum type="arabicPeriod"/>
            </a:pPr>
            <a:r>
              <a:rPr kumimoji="1" lang="ja-JP" altLang="en-US" b="1" dirty="0"/>
              <a:t>運用が容易になる</a:t>
            </a:r>
            <a:br>
              <a:rPr lang="en-US" altLang="ja-JP" dirty="0"/>
            </a:br>
            <a:r>
              <a:rPr lang="en-US" altLang="ja-JP" dirty="0"/>
              <a:t>API</a:t>
            </a:r>
            <a:r>
              <a:rPr lang="ja-JP" altLang="en-US" dirty="0" err="1"/>
              <a:t>が提</a:t>
            </a:r>
            <a:r>
              <a:rPr lang="ja-JP" altLang="en-US" dirty="0"/>
              <a:t>供されている事で、運用管理も容易になります。現時点で何件のデータが公開されているか、すべての公開しているデータセットのメタデータを集めたファイルを作成する、など管理側が必要なデータを</a:t>
            </a:r>
            <a:r>
              <a:rPr lang="en-US" altLang="ja-JP" dirty="0"/>
              <a:t>API</a:t>
            </a:r>
            <a:r>
              <a:rPr lang="ja-JP" altLang="en-US" dirty="0"/>
              <a:t>を利用して取得する事が可能になります。</a:t>
            </a:r>
            <a:endParaRPr kumimoji="1" lang="en-US" altLang="ja-JP" dirty="0"/>
          </a:p>
        </p:txBody>
      </p:sp>
    </p:spTree>
    <p:extLst>
      <p:ext uri="{BB962C8B-B14F-4D97-AF65-F5344CB8AC3E}">
        <p14:creationId xmlns:p14="http://schemas.microsoft.com/office/powerpoint/2010/main" val="2257901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マップによるデータのビジュアライズ</a:t>
            </a:r>
          </a:p>
        </p:txBody>
      </p:sp>
      <p:sp>
        <p:nvSpPr>
          <p:cNvPr id="5" name="Text Box 31">
            <a:extLst>
              <a:ext uri="{FF2B5EF4-FFF2-40B4-BE49-F238E27FC236}">
                <a16:creationId xmlns:a16="http://schemas.microsoft.com/office/drawing/2014/main" id="{E9F90588-3E8A-427F-B523-1019A4A522EB}"/>
              </a:ext>
            </a:extLst>
          </p:cNvPr>
          <p:cNvSpPr txBox="1">
            <a:spLocks noChangeArrowheads="1"/>
          </p:cNvSpPr>
          <p:nvPr/>
        </p:nvSpPr>
        <p:spPr bwMode="gray">
          <a:xfrm>
            <a:off x="581169" y="4653136"/>
            <a:ext cx="305404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サイトの公開に向けて</a:t>
            </a:r>
          </a:p>
        </p:txBody>
      </p:sp>
      <p:sp>
        <p:nvSpPr>
          <p:cNvPr id="9" name="Text Box 31">
            <a:extLst>
              <a:ext uri="{FF2B5EF4-FFF2-40B4-BE49-F238E27FC236}">
                <a16:creationId xmlns:a16="http://schemas.microsoft.com/office/drawing/2014/main" id="{46E75C70-0706-44D2-BD84-640FD1A97804}"/>
              </a:ext>
            </a:extLst>
          </p:cNvPr>
          <p:cNvSpPr txBox="1">
            <a:spLocks noChangeArrowheads="1"/>
          </p:cNvSpPr>
          <p:nvPr/>
        </p:nvSpPr>
        <p:spPr bwMode="gray">
          <a:xfrm>
            <a:off x="581169" y="5157192"/>
            <a:ext cx="2422458" cy="430887"/>
          </a:xfrm>
          <a:prstGeom prst="rect">
            <a:avLst/>
          </a:prstGeom>
          <a:noFill/>
          <a:ln w="9525">
            <a:noFill/>
            <a:miter lim="800000"/>
            <a:headEnd/>
            <a:tailEnd/>
          </a:ln>
          <a:effectLst/>
        </p:spPr>
        <p:txBody>
          <a:bodyPr wrap="none">
            <a:spAutoFit/>
          </a:bodyPr>
          <a:lstStyle>
            <a:defPPr>
              <a:defRPr lang="en-US"/>
            </a:defPPr>
            <a:lvl1pPr>
              <a:lnSpc>
                <a:spcPct val="100000"/>
              </a:lnSpc>
              <a:defRPr sz="2200">
                <a:solidFill>
                  <a:schemeClr val="bg1">
                    <a:lumMod val="85000"/>
                  </a:schemeClr>
                </a:solidFill>
                <a:latin typeface="+mj-ea"/>
                <a:ea typeface="+mj-ea"/>
              </a:defRPr>
            </a:lvl1pPr>
          </a:lstStyle>
          <a:p>
            <a:r>
              <a:rPr lang="ja-JP" altLang="en-US" dirty="0"/>
              <a:t>５</a:t>
            </a:r>
            <a:r>
              <a:rPr lang="en-US" altLang="ja-JP" dirty="0"/>
              <a:t>.</a:t>
            </a:r>
            <a:r>
              <a:rPr lang="ja-JP" altLang="en-US" dirty="0"/>
              <a:t> 広域連携サイト</a:t>
            </a:r>
            <a:endParaRPr lang="en-US" altLang="ja-JP" dirty="0"/>
          </a:p>
        </p:txBody>
      </p:sp>
    </p:spTree>
    <p:extLst>
      <p:ext uri="{BB962C8B-B14F-4D97-AF65-F5344CB8AC3E}">
        <p14:creationId xmlns:p14="http://schemas.microsoft.com/office/powerpoint/2010/main" val="2202375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22">
            <a:extLst>
              <a:ext uri="{FF2B5EF4-FFF2-40B4-BE49-F238E27FC236}">
                <a16:creationId xmlns:a16="http://schemas.microsoft.com/office/drawing/2014/main" id="{68BD467F-3989-450A-8D60-52D3E62E5CC4}"/>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2.0</a:t>
            </a:r>
            <a:r>
              <a:rPr lang="ja-JP" altLang="en-US" dirty="0">
                <a:latin typeface="Meiryo UI" panose="020B0604030504040204" pitchFamily="50" charset="-128"/>
                <a:ea typeface="Meiryo UI" panose="020B0604030504040204" pitchFamily="50" charset="-128"/>
                <a:cs typeface="Meiryo UI" panose="020B0604030504040204" pitchFamily="50" charset="-128"/>
              </a:rPr>
              <a:t> オープンデータの公開　概要</a:t>
            </a:r>
            <a:endParaRPr lang="ja-JP" altLang="en-US" dirty="0"/>
          </a:p>
        </p:txBody>
      </p:sp>
      <p:sp>
        <p:nvSpPr>
          <p:cNvPr id="3" name="コンテンツ プレースホルダー 2">
            <a:extLst>
              <a:ext uri="{FF2B5EF4-FFF2-40B4-BE49-F238E27FC236}">
                <a16:creationId xmlns:a16="http://schemas.microsoft.com/office/drawing/2014/main" id="{839A18C1-39F0-4548-9A7A-9AEABD8B8962}"/>
              </a:ext>
            </a:extLst>
          </p:cNvPr>
          <p:cNvSpPr>
            <a:spLocks noGrp="1"/>
          </p:cNvSpPr>
          <p:nvPr>
            <p:ph type="body" sz="quarter" idx="13"/>
          </p:nvPr>
        </p:nvSpPr>
        <p:spPr/>
        <p:txBody>
          <a:bodyPr>
            <a:normAutofit fontScale="62500" lnSpcReduction="20000"/>
          </a:bodyPr>
          <a:lstStyle/>
          <a:p>
            <a:r>
              <a:rPr lang="en-US" altLang="ja-JP" sz="1800" dirty="0"/>
              <a:t>2.</a:t>
            </a:r>
            <a:r>
              <a:rPr lang="ja-JP" altLang="en-US" sz="1800" dirty="0"/>
              <a:t>オープンデータの公開</a:t>
            </a:r>
          </a:p>
        </p:txBody>
      </p:sp>
      <p:sp>
        <p:nvSpPr>
          <p:cNvPr id="11" name="テキスト プレースホルダー 10">
            <a:extLst>
              <a:ext uri="{FF2B5EF4-FFF2-40B4-BE49-F238E27FC236}">
                <a16:creationId xmlns:a16="http://schemas.microsoft.com/office/drawing/2014/main" id="{0696D849-288C-433D-A343-1384C8BF84E1}"/>
              </a:ext>
            </a:extLst>
          </p:cNvPr>
          <p:cNvSpPr>
            <a:spLocks noGrp="1"/>
          </p:cNvSpPr>
          <p:nvPr>
            <p:ph type="body" sz="quarter" idx="14"/>
          </p:nvPr>
        </p:nvSpPr>
        <p:spPr>
          <a:xfrm>
            <a:off x="207963" y="884239"/>
            <a:ext cx="8728075" cy="424732"/>
          </a:xfrm>
        </p:spPr>
        <p:txBody>
          <a:bodyPr/>
          <a:lstStyle/>
          <a:p>
            <a:r>
              <a:rPr kumimoji="1" lang="en-US" altLang="ja-JP" dirty="0"/>
              <a:t>BODIK</a:t>
            </a:r>
            <a:r>
              <a:rPr kumimoji="1" lang="ja-JP" altLang="en-US" dirty="0"/>
              <a:t> </a:t>
            </a:r>
            <a:r>
              <a:rPr kumimoji="1" lang="en-US" altLang="ja-JP" dirty="0"/>
              <a:t>ODCS</a:t>
            </a:r>
            <a:r>
              <a:rPr kumimoji="1" lang="ja-JP" altLang="en-US" dirty="0"/>
              <a:t>（テスト環境）を用いたデータの公開までの流れを確認します。</a:t>
            </a:r>
          </a:p>
        </p:txBody>
      </p:sp>
      <p:sp>
        <p:nvSpPr>
          <p:cNvPr id="2" name="テキスト プレースホルダー 1">
            <a:extLst>
              <a:ext uri="{FF2B5EF4-FFF2-40B4-BE49-F238E27FC236}">
                <a16:creationId xmlns:a16="http://schemas.microsoft.com/office/drawing/2014/main" id="{2C929287-CD5D-4E10-9F37-5A8DFFFEBB7D}"/>
              </a:ext>
            </a:extLst>
          </p:cNvPr>
          <p:cNvSpPr>
            <a:spLocks noGrp="1"/>
          </p:cNvSpPr>
          <p:nvPr>
            <p:ph type="body" sz="quarter" idx="15"/>
          </p:nvPr>
        </p:nvSpPr>
        <p:spPr>
          <a:xfrm>
            <a:off x="207963" y="1412776"/>
            <a:ext cx="8756650" cy="5163526"/>
          </a:xfrm>
          <a:noFill/>
        </p:spPr>
        <p:txBody>
          <a:bodyPr>
            <a:normAutofit/>
          </a:bodyPr>
          <a:lstStyle/>
          <a:p>
            <a:pPr marL="285750" indent="-285750">
              <a:lnSpc>
                <a:spcPct val="110000"/>
              </a:lnSpc>
              <a:spcBef>
                <a:spcPts val="1200"/>
              </a:spcBef>
              <a:buFont typeface="Arial" panose="020B0604020202020204" pitchFamily="34" charset="0"/>
              <a:buChar char="•"/>
            </a:pPr>
            <a:r>
              <a:rPr lang="ja-JP" altLang="en-US" dirty="0"/>
              <a:t>避難施設（実習用デモデータ）を登録・公開する手順を学びます。</a:t>
            </a:r>
            <a:endParaRPr lang="en-US" altLang="ja-JP" dirty="0"/>
          </a:p>
          <a:p>
            <a:pPr marL="285750" indent="-285750">
              <a:lnSpc>
                <a:spcPct val="110000"/>
              </a:lnSpc>
              <a:spcBef>
                <a:spcPts val="1200"/>
              </a:spcBef>
              <a:buFont typeface="Arial" panose="020B0604020202020204" pitchFamily="34" charset="0"/>
              <a:buChar char="•"/>
            </a:pPr>
            <a:r>
              <a:rPr lang="ja-JP" altLang="en-US" dirty="0"/>
              <a:t>テスト環境は、データセットの登録の練習や、事前の機能テストなどを行うもので、</a:t>
            </a:r>
            <a:br>
              <a:rPr lang="en-US" altLang="ja-JP" dirty="0"/>
            </a:br>
            <a:r>
              <a:rPr lang="ja-JP" altLang="en-US" dirty="0"/>
              <a:t>事前にご連絡いただいた</a:t>
            </a:r>
            <a:r>
              <a:rPr lang="en-US" altLang="ja-JP" dirty="0"/>
              <a:t>IP</a:t>
            </a:r>
            <a:r>
              <a:rPr lang="ja-JP" altLang="en-US" dirty="0"/>
              <a:t>アドレス（各団体様）からのみアクセスできる非公開のサイトです。</a:t>
            </a:r>
            <a:br>
              <a:rPr lang="en-US" altLang="ja-JP" dirty="0"/>
            </a:br>
            <a:r>
              <a:rPr lang="ja-JP" altLang="en-US" dirty="0"/>
              <a:t>今回の特別実習では、研修会場からこれらテスト環境にアクセスできるよう準備しております。</a:t>
            </a:r>
            <a:endParaRPr lang="en-US" altLang="ja-JP" dirty="0"/>
          </a:p>
          <a:p>
            <a:pPr marL="285750" indent="-285750">
              <a:lnSpc>
                <a:spcPct val="110000"/>
              </a:lnSpc>
              <a:spcBef>
                <a:spcPts val="1200"/>
              </a:spcBef>
              <a:buFont typeface="Arial" panose="020B0604020202020204" pitchFamily="34" charset="0"/>
              <a:buChar char="•"/>
            </a:pPr>
            <a:endParaRPr lang="en-US" altLang="ja-JP" dirty="0"/>
          </a:p>
          <a:p>
            <a:pPr marL="457200" lvl="1" indent="0">
              <a:lnSpc>
                <a:spcPct val="120000"/>
              </a:lnSpc>
              <a:buNone/>
            </a:pPr>
            <a:r>
              <a:rPr lang="en-US" altLang="ja-JP" sz="1400" dirty="0"/>
              <a:t>2.1	</a:t>
            </a:r>
            <a:r>
              <a:rPr lang="ja-JP" altLang="en-US" sz="1400" dirty="0"/>
              <a:t>避難施設データの準備</a:t>
            </a:r>
            <a:endParaRPr lang="en-US" altLang="ja-JP" sz="1400" dirty="0"/>
          </a:p>
          <a:p>
            <a:pPr marL="457200" lvl="1" indent="0">
              <a:lnSpc>
                <a:spcPct val="120000"/>
              </a:lnSpc>
              <a:buNone/>
            </a:pPr>
            <a:r>
              <a:rPr lang="en-US" altLang="ja-JP" sz="1400" dirty="0"/>
              <a:t>2.2	</a:t>
            </a:r>
            <a:r>
              <a:rPr lang="ja-JP" altLang="en-US" sz="1400" dirty="0"/>
              <a:t>ログイン</a:t>
            </a:r>
            <a:r>
              <a:rPr lang="en-US" altLang="ja-JP" sz="1400" dirty="0"/>
              <a:t>ID</a:t>
            </a:r>
            <a:r>
              <a:rPr lang="ja-JP" altLang="en-US" sz="1400" dirty="0"/>
              <a:t>とパスワードの確認</a:t>
            </a:r>
            <a:endParaRPr lang="en-US" altLang="ja-JP" sz="1400" dirty="0"/>
          </a:p>
          <a:p>
            <a:pPr marL="457200" lvl="1" indent="0">
              <a:lnSpc>
                <a:spcPct val="120000"/>
              </a:lnSpc>
              <a:buNone/>
            </a:pPr>
            <a:r>
              <a:rPr lang="en-US" altLang="ja-JP" sz="1400" dirty="0"/>
              <a:t>2.3	</a:t>
            </a:r>
            <a:r>
              <a:rPr lang="ja-JP" altLang="en-US" sz="1400" dirty="0"/>
              <a:t>ログイン</a:t>
            </a:r>
            <a:endParaRPr lang="en-US" altLang="ja-JP" sz="1400" dirty="0"/>
          </a:p>
          <a:p>
            <a:pPr marL="457200" lvl="1" indent="0">
              <a:lnSpc>
                <a:spcPct val="120000"/>
              </a:lnSpc>
              <a:buNone/>
            </a:pPr>
            <a:r>
              <a:rPr lang="en-US" altLang="ja-JP" sz="1400" dirty="0"/>
              <a:t>2.4	</a:t>
            </a:r>
            <a:r>
              <a:rPr lang="ja-JP" altLang="en-US" sz="1400" dirty="0"/>
              <a:t>データセットの作成</a:t>
            </a:r>
            <a:endParaRPr lang="en-US" altLang="ja-JP" sz="1400" dirty="0"/>
          </a:p>
          <a:p>
            <a:pPr marL="457200" lvl="1" indent="0">
              <a:lnSpc>
                <a:spcPct val="120000"/>
              </a:lnSpc>
              <a:buNone/>
            </a:pPr>
            <a:r>
              <a:rPr lang="en-US" altLang="ja-JP" sz="1400" dirty="0"/>
              <a:t>2.5	</a:t>
            </a:r>
            <a:r>
              <a:rPr lang="ja-JP" altLang="en-US" sz="1400" dirty="0"/>
              <a:t>メタデータの説明</a:t>
            </a:r>
            <a:endParaRPr lang="en-US" altLang="ja-JP" sz="1400" dirty="0"/>
          </a:p>
          <a:p>
            <a:pPr marL="457200" lvl="1" indent="0">
              <a:lnSpc>
                <a:spcPct val="120000"/>
              </a:lnSpc>
              <a:buNone/>
            </a:pPr>
            <a:r>
              <a:rPr lang="en-US" altLang="ja-JP" sz="1400" dirty="0"/>
              <a:t>2.6	</a:t>
            </a:r>
            <a:r>
              <a:rPr lang="ja-JP" altLang="en-US" sz="1400" dirty="0"/>
              <a:t>メタデータの登録</a:t>
            </a:r>
            <a:endParaRPr lang="en-US" altLang="ja-JP" sz="1400" dirty="0"/>
          </a:p>
          <a:p>
            <a:pPr marL="457200" lvl="1" indent="0">
              <a:lnSpc>
                <a:spcPct val="120000"/>
              </a:lnSpc>
              <a:buNone/>
            </a:pPr>
            <a:r>
              <a:rPr lang="en-US" altLang="ja-JP" sz="1400" dirty="0"/>
              <a:t>2.7	</a:t>
            </a:r>
            <a:r>
              <a:rPr lang="ja-JP" altLang="en-US" sz="1400" dirty="0"/>
              <a:t>避難施設データの登録</a:t>
            </a:r>
            <a:endParaRPr lang="en-US" altLang="ja-JP" sz="1400" dirty="0"/>
          </a:p>
          <a:p>
            <a:pPr marL="457200" lvl="1" indent="0">
              <a:lnSpc>
                <a:spcPct val="120000"/>
              </a:lnSpc>
              <a:buNone/>
            </a:pPr>
            <a:r>
              <a:rPr lang="en-US" altLang="ja-JP" sz="1400" dirty="0"/>
              <a:t>2.8	</a:t>
            </a:r>
            <a:r>
              <a:rPr lang="ja-JP" altLang="en-US" sz="1400" dirty="0"/>
              <a:t>避難所データのグループへの登録</a:t>
            </a:r>
            <a:endParaRPr lang="en-US" altLang="ja-JP" sz="1400" dirty="0"/>
          </a:p>
          <a:p>
            <a:pPr marL="457200" lvl="1" indent="0">
              <a:lnSpc>
                <a:spcPct val="120000"/>
              </a:lnSpc>
              <a:buNone/>
            </a:pPr>
            <a:r>
              <a:rPr lang="en-US" altLang="ja-JP" sz="1400" dirty="0"/>
              <a:t>2.9	</a:t>
            </a:r>
            <a:r>
              <a:rPr lang="ja-JP" altLang="en-US" sz="1400" dirty="0"/>
              <a:t>登録したデータの確認</a:t>
            </a:r>
            <a:endParaRPr lang="en-US" altLang="ja-JP" sz="1400" dirty="0"/>
          </a:p>
          <a:p>
            <a:pPr marL="457200" lvl="1" indent="0">
              <a:lnSpc>
                <a:spcPct val="120000"/>
              </a:lnSpc>
              <a:buNone/>
            </a:pPr>
            <a:r>
              <a:rPr lang="en-US" altLang="ja-JP" sz="1400" dirty="0"/>
              <a:t>2.10	</a:t>
            </a:r>
            <a:r>
              <a:rPr lang="ja-JP" altLang="en-US" sz="1400" dirty="0"/>
              <a:t>参考：グループの考え方</a:t>
            </a:r>
          </a:p>
        </p:txBody>
      </p:sp>
    </p:spTree>
    <p:extLst>
      <p:ext uri="{BB962C8B-B14F-4D97-AF65-F5344CB8AC3E}">
        <p14:creationId xmlns:p14="http://schemas.microsoft.com/office/powerpoint/2010/main" val="852986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14EBA0BF-6416-43B3-8936-E448AFE3A1A2}"/>
              </a:ext>
            </a:extLst>
          </p:cNvPr>
          <p:cNvPicPr>
            <a:picLocks noChangeAspect="1"/>
          </p:cNvPicPr>
          <p:nvPr/>
        </p:nvPicPr>
        <p:blipFill>
          <a:blip r:embed="rId4"/>
          <a:stretch>
            <a:fillRect/>
          </a:stretch>
        </p:blipFill>
        <p:spPr>
          <a:xfrm>
            <a:off x="2311639" y="2162454"/>
            <a:ext cx="5869203" cy="1270585"/>
          </a:xfrm>
          <a:prstGeom prst="rect">
            <a:avLst/>
          </a:prstGeom>
        </p:spPr>
      </p:pic>
      <p:pic>
        <p:nvPicPr>
          <p:cNvPr id="6" name="図 5">
            <a:extLst>
              <a:ext uri="{FF2B5EF4-FFF2-40B4-BE49-F238E27FC236}">
                <a16:creationId xmlns:a16="http://schemas.microsoft.com/office/drawing/2014/main" id="{928A5887-A662-4C4C-99A8-C6A8D3CC5F80}"/>
              </a:ext>
            </a:extLst>
          </p:cNvPr>
          <p:cNvPicPr>
            <a:picLocks noChangeAspect="1"/>
          </p:cNvPicPr>
          <p:nvPr/>
        </p:nvPicPr>
        <p:blipFill>
          <a:blip r:embed="rId5"/>
          <a:stretch>
            <a:fillRect/>
          </a:stretch>
        </p:blipFill>
        <p:spPr>
          <a:xfrm>
            <a:off x="597854" y="1780786"/>
            <a:ext cx="1244240" cy="1334730"/>
          </a:xfrm>
          <a:prstGeom prst="rect">
            <a:avLst/>
          </a:prstGeom>
        </p:spPr>
      </p:pic>
      <p:sp>
        <p:nvSpPr>
          <p:cNvPr id="19" name="テキスト ボックス 18">
            <a:extLst>
              <a:ext uri="{FF2B5EF4-FFF2-40B4-BE49-F238E27FC236}">
                <a16:creationId xmlns:a16="http://schemas.microsoft.com/office/drawing/2014/main" id="{CDD7FA08-013C-427C-BE7B-E04A231A15D4}"/>
              </a:ext>
            </a:extLst>
          </p:cNvPr>
          <p:cNvSpPr txBox="1"/>
          <p:nvPr/>
        </p:nvSpPr>
        <p:spPr>
          <a:xfrm>
            <a:off x="404909" y="1431088"/>
            <a:ext cx="6111307" cy="319639"/>
          </a:xfrm>
          <a:prstGeom prst="rect">
            <a:avLst/>
          </a:prstGeom>
          <a:noFill/>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①デスクトップの右上にある「特別実習」のフォルダを開きます。</a:t>
            </a:r>
          </a:p>
        </p:txBody>
      </p:sp>
      <p:sp>
        <p:nvSpPr>
          <p:cNvPr id="18" name="タイトル 1">
            <a:extLst>
              <a:ext uri="{FF2B5EF4-FFF2-40B4-BE49-F238E27FC236}">
                <a16:creationId xmlns:a16="http://schemas.microsoft.com/office/drawing/2014/main" id="{0C13BF6F-E612-4679-BED6-7FE04CC44FB2}"/>
              </a:ext>
            </a:extLst>
          </p:cNvPr>
          <p:cNvSpPr>
            <a:spLocks noGrp="1"/>
          </p:cNvSpPr>
          <p:nvPr>
            <p:ph type="title"/>
          </p:nvPr>
        </p:nvSpPr>
        <p:spPr/>
        <p:txBody>
          <a:bodyPr>
            <a:normAutofit/>
          </a:bodyPr>
          <a:lstStyle/>
          <a:p>
            <a:pPr algn="l"/>
            <a:r>
              <a:rPr lang="en-US" altLang="ja-JP" dirty="0">
                <a:latin typeface="Meiryo UI" panose="020B0604030504040204" pitchFamily="50" charset="-128"/>
                <a:ea typeface="Meiryo UI" panose="020B0604030504040204" pitchFamily="50" charset="-128"/>
                <a:cs typeface="Meiryo UI" panose="020B0604030504040204" pitchFamily="50" charset="-128"/>
              </a:rPr>
              <a:t>2.1</a:t>
            </a:r>
            <a:r>
              <a:rPr lang="ja-JP" altLang="en-US" dirty="0">
                <a:latin typeface="Meiryo UI" panose="020B0604030504040204" pitchFamily="50" charset="-128"/>
                <a:ea typeface="Meiryo UI" panose="020B0604030504040204" pitchFamily="50" charset="-128"/>
                <a:cs typeface="Meiryo UI" panose="020B0604030504040204" pitchFamily="50" charset="-128"/>
              </a:rPr>
              <a:t> 避難施設データの準備①</a:t>
            </a:r>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13</a:t>
            </a:fld>
            <a:endParaRPr lang="ja-JP" altLang="en-US" dirty="0"/>
          </a:p>
        </p:txBody>
      </p:sp>
      <p:sp>
        <p:nvSpPr>
          <p:cNvPr id="4" name="テキスト プレースホルダー 3">
            <a:extLst>
              <a:ext uri="{FF2B5EF4-FFF2-40B4-BE49-F238E27FC236}">
                <a16:creationId xmlns:a16="http://schemas.microsoft.com/office/drawing/2014/main" id="{822FFAB4-E717-4EE8-B785-B29492700A81}"/>
              </a:ext>
            </a:extLst>
          </p:cNvPr>
          <p:cNvSpPr>
            <a:spLocks noGrp="1"/>
          </p:cNvSpPr>
          <p:nvPr>
            <p:ph type="body" sz="quarter" idx="13"/>
          </p:nvPr>
        </p:nvSpPr>
        <p:spPr/>
        <p:txBody>
          <a:bodyPr/>
          <a:lstStyle/>
          <a:p>
            <a:r>
              <a:rPr kumimoji="1" lang="en-US" altLang="ja-JP" dirty="0"/>
              <a:t>2.</a:t>
            </a:r>
            <a:r>
              <a:rPr kumimoji="1" lang="ja-JP" altLang="en-US" dirty="0"/>
              <a:t>オープンデータの公開</a:t>
            </a:r>
          </a:p>
        </p:txBody>
      </p:sp>
      <p:sp>
        <p:nvSpPr>
          <p:cNvPr id="11" name="テキスト プレースホルダー 10">
            <a:extLst>
              <a:ext uri="{FF2B5EF4-FFF2-40B4-BE49-F238E27FC236}">
                <a16:creationId xmlns:a16="http://schemas.microsoft.com/office/drawing/2014/main" id="{17615AD2-FC25-4C83-85B0-2D6F1C1FE8C6}"/>
              </a:ext>
            </a:extLst>
          </p:cNvPr>
          <p:cNvSpPr>
            <a:spLocks noGrp="1"/>
          </p:cNvSpPr>
          <p:nvPr>
            <p:ph type="body" sz="quarter" idx="14"/>
          </p:nvPr>
        </p:nvSpPr>
        <p:spPr>
          <a:xfrm>
            <a:off x="207963" y="884239"/>
            <a:ext cx="8728075" cy="424732"/>
          </a:xfrm>
        </p:spPr>
        <p:txBody>
          <a:bodyPr/>
          <a:lstStyle/>
          <a:p>
            <a:r>
              <a:rPr lang="ja-JP" altLang="en-US" dirty="0"/>
              <a:t>避難施設（実習用デモデータ）の</a:t>
            </a:r>
            <a:r>
              <a:rPr lang="en-US" altLang="ja-JP" dirty="0"/>
              <a:t>Excel</a:t>
            </a:r>
            <a:r>
              <a:rPr lang="ja-JP" altLang="en-US" dirty="0"/>
              <a:t>ファイルを開いて内容を確認します。</a:t>
            </a:r>
          </a:p>
        </p:txBody>
      </p:sp>
      <p:sp>
        <p:nvSpPr>
          <p:cNvPr id="10" name="右矢印 9"/>
          <p:cNvSpPr/>
          <p:nvPr/>
        </p:nvSpPr>
        <p:spPr>
          <a:xfrm rot="2015036">
            <a:off x="1707368" y="2448826"/>
            <a:ext cx="695591"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6" name="テキスト ボックス 15">
            <a:extLst>
              <a:ext uri="{FF2B5EF4-FFF2-40B4-BE49-F238E27FC236}">
                <a16:creationId xmlns:a16="http://schemas.microsoft.com/office/drawing/2014/main" id="{5A4E1197-9565-48D3-9804-C7DA79657EC1}"/>
              </a:ext>
            </a:extLst>
          </p:cNvPr>
          <p:cNvSpPr txBox="1"/>
          <p:nvPr/>
        </p:nvSpPr>
        <p:spPr>
          <a:xfrm>
            <a:off x="2055163" y="1916159"/>
            <a:ext cx="4821624" cy="307777"/>
          </a:xfrm>
          <a:prstGeom prst="rect">
            <a:avLst/>
          </a:prstGeom>
          <a:noFill/>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②エクスプローラーから「避難所」フォルダを開きます。</a:t>
            </a:r>
          </a:p>
        </p:txBody>
      </p:sp>
      <p:sp>
        <p:nvSpPr>
          <p:cNvPr id="23" name="テキスト ボックス 22">
            <a:extLst>
              <a:ext uri="{FF2B5EF4-FFF2-40B4-BE49-F238E27FC236}">
                <a16:creationId xmlns:a16="http://schemas.microsoft.com/office/drawing/2014/main" id="{492BC1F1-ADD5-40EF-9D14-FC6507D447A7}"/>
              </a:ext>
            </a:extLst>
          </p:cNvPr>
          <p:cNvSpPr txBox="1"/>
          <p:nvPr/>
        </p:nvSpPr>
        <p:spPr>
          <a:xfrm>
            <a:off x="5292080" y="3573016"/>
            <a:ext cx="3526542" cy="307777"/>
          </a:xfrm>
          <a:prstGeom prst="rect">
            <a:avLst/>
          </a:prstGeom>
          <a:noFill/>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③自分の団体の</a:t>
            </a:r>
            <a:r>
              <a:rPr kumimoji="1" lang="en-US" altLang="ja-JP" sz="1400" dirty="0">
                <a:solidFill>
                  <a:srgbClr val="FF0000"/>
                </a:solidFill>
                <a:latin typeface="Meiryo UI" panose="020B0604030504040204" pitchFamily="50" charset="-128"/>
                <a:ea typeface="Meiryo UI" panose="020B0604030504040204" pitchFamily="50" charset="-128"/>
              </a:rPr>
              <a:t>Excel</a:t>
            </a:r>
            <a:r>
              <a:rPr kumimoji="1" lang="ja-JP" altLang="en-US" sz="1400" dirty="0">
                <a:solidFill>
                  <a:srgbClr val="FF0000"/>
                </a:solidFill>
                <a:latin typeface="Meiryo UI" panose="020B0604030504040204" pitchFamily="50" charset="-128"/>
                <a:ea typeface="Meiryo UI" panose="020B0604030504040204" pitchFamily="50" charset="-128"/>
              </a:rPr>
              <a:t>ファイルを開きます。</a:t>
            </a:r>
          </a:p>
        </p:txBody>
      </p:sp>
      <p:sp>
        <p:nvSpPr>
          <p:cNvPr id="27" name="テキスト ボックス 26">
            <a:extLst>
              <a:ext uri="{FF2B5EF4-FFF2-40B4-BE49-F238E27FC236}">
                <a16:creationId xmlns:a16="http://schemas.microsoft.com/office/drawing/2014/main" id="{E60A8D81-4EF7-4236-A86A-DCFF5EA347C6}"/>
              </a:ext>
            </a:extLst>
          </p:cNvPr>
          <p:cNvSpPr txBox="1"/>
          <p:nvPr/>
        </p:nvSpPr>
        <p:spPr>
          <a:xfrm>
            <a:off x="467544" y="3561622"/>
            <a:ext cx="4467199" cy="307777"/>
          </a:xfrm>
          <a:prstGeom prst="rect">
            <a:avLst/>
          </a:prstGeom>
          <a:noFill/>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④避難所の情報があることを確認してください。</a:t>
            </a:r>
          </a:p>
        </p:txBody>
      </p:sp>
      <p:sp>
        <p:nvSpPr>
          <p:cNvPr id="29" name="矢印: 環状 28">
            <a:extLst>
              <a:ext uri="{FF2B5EF4-FFF2-40B4-BE49-F238E27FC236}">
                <a16:creationId xmlns:a16="http://schemas.microsoft.com/office/drawing/2014/main" id="{92F53150-EC57-437D-B839-CDAEB91CC38E}"/>
              </a:ext>
            </a:extLst>
          </p:cNvPr>
          <p:cNvSpPr/>
          <p:nvPr/>
        </p:nvSpPr>
        <p:spPr>
          <a:xfrm rot="3408986">
            <a:off x="7635776" y="2701223"/>
            <a:ext cx="1182554" cy="1250107"/>
          </a:xfrm>
          <a:prstGeom prst="circularArrow">
            <a:avLst>
              <a:gd name="adj1" fmla="val 8309"/>
              <a:gd name="adj2" fmla="val 1184584"/>
              <a:gd name="adj3" fmla="val 20620392"/>
              <a:gd name="adj4" fmla="val 12825086"/>
              <a:gd name="adj5" fmla="val 11464"/>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solidFill>
                <a:schemeClr val="tx1"/>
              </a:solidFill>
            </a:endParaRPr>
          </a:p>
        </p:txBody>
      </p:sp>
      <p:graphicFrame>
        <p:nvGraphicFramePr>
          <p:cNvPr id="5" name="オブジェクト 4">
            <a:extLst>
              <a:ext uri="{FF2B5EF4-FFF2-40B4-BE49-F238E27FC236}">
                <a16:creationId xmlns:a16="http://schemas.microsoft.com/office/drawing/2014/main" id="{1182BC00-07B0-442B-8DA3-D877E7EC727D}"/>
              </a:ext>
            </a:extLst>
          </p:cNvPr>
          <p:cNvGraphicFramePr>
            <a:graphicFrameLocks noChangeAspect="1"/>
          </p:cNvGraphicFramePr>
          <p:nvPr>
            <p:extLst>
              <p:ext uri="{D42A27DB-BD31-4B8C-83A1-F6EECF244321}">
                <p14:modId xmlns:p14="http://schemas.microsoft.com/office/powerpoint/2010/main" val="4142133421"/>
              </p:ext>
            </p:extLst>
          </p:nvPr>
        </p:nvGraphicFramePr>
        <p:xfrm>
          <a:off x="5292080" y="3882085"/>
          <a:ext cx="3317448" cy="2211211"/>
        </p:xfrm>
        <a:graphic>
          <a:graphicData uri="http://schemas.openxmlformats.org/presentationml/2006/ole">
            <mc:AlternateContent xmlns:mc="http://schemas.openxmlformats.org/markup-compatibility/2006">
              <mc:Choice xmlns:v="urn:schemas-microsoft-com:vml" Requires="v">
                <p:oleObj spid="_x0000_s1079" name="ビットマップ イメージ" r:id="rId6" imgW="4160520" imgH="2773800" progId="Paint.Picture">
                  <p:embed/>
                </p:oleObj>
              </mc:Choice>
              <mc:Fallback>
                <p:oleObj name="ビットマップ イメージ" r:id="rId6" imgW="4160520" imgH="2773800" progId="Paint.Picture">
                  <p:embed/>
                  <p:pic>
                    <p:nvPicPr>
                      <p:cNvPr id="0" name=""/>
                      <p:cNvPicPr/>
                      <p:nvPr/>
                    </p:nvPicPr>
                    <p:blipFill>
                      <a:blip r:embed="rId7"/>
                      <a:stretch>
                        <a:fillRect/>
                      </a:stretch>
                    </p:blipFill>
                    <p:spPr>
                      <a:xfrm>
                        <a:off x="5292080" y="3882085"/>
                        <a:ext cx="3317448" cy="2211211"/>
                      </a:xfrm>
                      <a:prstGeom prst="rect">
                        <a:avLst/>
                      </a:prstGeom>
                    </p:spPr>
                  </p:pic>
                </p:oleObj>
              </mc:Fallback>
            </mc:AlternateContent>
          </a:graphicData>
        </a:graphic>
      </p:graphicFrame>
      <p:sp>
        <p:nvSpPr>
          <p:cNvPr id="7" name="正方形/長方形 6"/>
          <p:cNvSpPr/>
          <p:nvPr/>
        </p:nvSpPr>
        <p:spPr>
          <a:xfrm>
            <a:off x="746509" y="1956956"/>
            <a:ext cx="890830" cy="688799"/>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 name="テキスト ボックス 1">
            <a:extLst>
              <a:ext uri="{FF2B5EF4-FFF2-40B4-BE49-F238E27FC236}">
                <a16:creationId xmlns:a16="http://schemas.microsoft.com/office/drawing/2014/main" id="{8230BC82-3384-427B-A208-6297634E359B}"/>
              </a:ext>
            </a:extLst>
          </p:cNvPr>
          <p:cNvSpPr txBox="1"/>
          <p:nvPr/>
        </p:nvSpPr>
        <p:spPr>
          <a:xfrm>
            <a:off x="531039" y="6500640"/>
            <a:ext cx="8204490" cy="230832"/>
          </a:xfrm>
          <a:prstGeom prst="rect">
            <a:avLst/>
          </a:prstGeom>
          <a:noFill/>
        </p:spPr>
        <p:txBody>
          <a:bodyPr wrap="none" rtlCol="0">
            <a:spAutoFit/>
          </a:bodyPr>
          <a:lstStyle/>
          <a:p>
            <a:pPr algn="ctr"/>
            <a:r>
              <a:rPr lang="en-US" altLang="ja-JP" sz="900" dirty="0"/>
              <a:t>※</a:t>
            </a:r>
            <a:r>
              <a:rPr lang="zh-TW" altLang="en-US" sz="900" dirty="0"/>
              <a:t>「都道府県避難施設一覧」（内閣官房） （</a:t>
            </a:r>
            <a:r>
              <a:rPr lang="en-US" altLang="zh-TW" sz="900" dirty="0"/>
              <a:t>http://www.kokuminhogo.go.jp/hinan/index.html</a:t>
            </a:r>
            <a:r>
              <a:rPr lang="zh-TW" altLang="en-US" sz="900" dirty="0"/>
              <a:t>）を公益財団法人九州先端科学技術研究所が加工して作成</a:t>
            </a:r>
            <a:endParaRPr lang="en-US" altLang="ja-JP" sz="900" dirty="0"/>
          </a:p>
        </p:txBody>
      </p:sp>
      <p:pic>
        <p:nvPicPr>
          <p:cNvPr id="9" name="図 8">
            <a:extLst>
              <a:ext uri="{FF2B5EF4-FFF2-40B4-BE49-F238E27FC236}">
                <a16:creationId xmlns:a16="http://schemas.microsoft.com/office/drawing/2014/main" id="{4DAC4902-B305-405B-90F7-82372803D36D}"/>
              </a:ext>
            </a:extLst>
          </p:cNvPr>
          <p:cNvPicPr>
            <a:picLocks noChangeAspect="1"/>
          </p:cNvPicPr>
          <p:nvPr/>
        </p:nvPicPr>
        <p:blipFill>
          <a:blip r:embed="rId8"/>
          <a:stretch>
            <a:fillRect/>
          </a:stretch>
        </p:blipFill>
        <p:spPr>
          <a:xfrm>
            <a:off x="658106" y="3939818"/>
            <a:ext cx="3975178" cy="2369502"/>
          </a:xfrm>
          <a:prstGeom prst="rect">
            <a:avLst/>
          </a:prstGeom>
        </p:spPr>
      </p:pic>
      <p:sp>
        <p:nvSpPr>
          <p:cNvPr id="15" name="角丸四角形吹き出し 14"/>
          <p:cNvSpPr/>
          <p:nvPr/>
        </p:nvSpPr>
        <p:spPr>
          <a:xfrm>
            <a:off x="2936959" y="5757256"/>
            <a:ext cx="2079457" cy="672080"/>
          </a:xfrm>
          <a:prstGeom prst="wedgeRoundRectCallout">
            <a:avLst>
              <a:gd name="adj1" fmla="val -64173"/>
              <a:gd name="adj2" fmla="val -59097"/>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72000" tIns="72000" rIns="72000" bIns="72000" rtlCol="0" anchor="ctr"/>
          <a:lstStyle/>
          <a:p>
            <a:pPr defTabSz="844083"/>
            <a:r>
              <a:rPr lang="ja-JP" altLang="en-US" sz="1292" kern="0" dirty="0">
                <a:solidFill>
                  <a:srgbClr val="FF0000"/>
                </a:solidFill>
                <a:latin typeface="Meiryo UI" panose="020B0604030504040204" pitchFamily="50" charset="-128"/>
                <a:ea typeface="Meiryo UI"/>
              </a:rPr>
              <a:t>内容確認後、</a:t>
            </a:r>
            <a:endParaRPr lang="en-US" altLang="ja-JP" sz="1292" kern="0" dirty="0">
              <a:solidFill>
                <a:srgbClr val="FF0000"/>
              </a:solidFill>
              <a:latin typeface="Meiryo UI" panose="020B0604030504040204" pitchFamily="50" charset="-128"/>
              <a:ea typeface="Meiryo UI"/>
            </a:endParaRPr>
          </a:p>
          <a:p>
            <a:pPr defTabSz="844083"/>
            <a:r>
              <a:rPr lang="ja-JP" altLang="en-US" sz="1292" kern="0" dirty="0">
                <a:solidFill>
                  <a:srgbClr val="FF0000"/>
                </a:solidFill>
                <a:latin typeface="Meiryo UI" panose="020B0604030504040204" pitchFamily="50" charset="-128"/>
                <a:ea typeface="Meiryo UI"/>
              </a:rPr>
              <a:t>次のステップで</a:t>
            </a:r>
            <a:r>
              <a:rPr lang="en-US" altLang="ja-JP" sz="1292" kern="0" dirty="0">
                <a:solidFill>
                  <a:srgbClr val="FF0000"/>
                </a:solidFill>
                <a:latin typeface="Meiryo UI" panose="020B0604030504040204" pitchFamily="50" charset="-128"/>
                <a:ea typeface="Meiryo UI"/>
              </a:rPr>
              <a:t>CSV</a:t>
            </a:r>
            <a:r>
              <a:rPr lang="ja-JP" altLang="en-US" sz="1292" kern="0" dirty="0">
                <a:solidFill>
                  <a:srgbClr val="FF0000"/>
                </a:solidFill>
                <a:latin typeface="Meiryo UI" panose="020B0604030504040204" pitchFamily="50" charset="-128"/>
                <a:ea typeface="Meiryo UI"/>
              </a:rPr>
              <a:t>ファイルに変換します</a:t>
            </a:r>
          </a:p>
        </p:txBody>
      </p:sp>
      <p:sp>
        <p:nvSpPr>
          <p:cNvPr id="28" name="右矢印 9">
            <a:extLst>
              <a:ext uri="{FF2B5EF4-FFF2-40B4-BE49-F238E27FC236}">
                <a16:creationId xmlns:a16="http://schemas.microsoft.com/office/drawing/2014/main" id="{D0F4FB4E-7682-4982-9099-02A23BF946F4}"/>
              </a:ext>
            </a:extLst>
          </p:cNvPr>
          <p:cNvSpPr/>
          <p:nvPr/>
        </p:nvSpPr>
        <p:spPr>
          <a:xfrm rot="10800000">
            <a:off x="3759706" y="5428594"/>
            <a:ext cx="1903325" cy="232653"/>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3196897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
            <a:extLst>
              <a:ext uri="{FF2B5EF4-FFF2-40B4-BE49-F238E27FC236}">
                <a16:creationId xmlns:a16="http://schemas.microsoft.com/office/drawing/2014/main" id="{0C13BF6F-E612-4679-BED6-7FE04CC44FB2}"/>
              </a:ext>
            </a:extLst>
          </p:cNvPr>
          <p:cNvSpPr>
            <a:spLocks noGrp="1"/>
          </p:cNvSpPr>
          <p:nvPr>
            <p:ph type="title"/>
          </p:nvPr>
        </p:nvSpPr>
        <p:spPr/>
        <p:txBody>
          <a:bodyPr>
            <a:normAutofit/>
          </a:bodyPr>
          <a:lstStyle/>
          <a:p>
            <a:pPr algn="l"/>
            <a:r>
              <a:rPr lang="en-US" altLang="ja-JP" dirty="0">
                <a:latin typeface="Meiryo UI" panose="020B0604030504040204" pitchFamily="50" charset="-128"/>
                <a:ea typeface="Meiryo UI" panose="020B0604030504040204" pitchFamily="50" charset="-128"/>
                <a:cs typeface="Meiryo UI" panose="020B0604030504040204" pitchFamily="50" charset="-128"/>
              </a:rPr>
              <a:t>2.1</a:t>
            </a:r>
            <a:r>
              <a:rPr lang="ja-JP" altLang="en-US" dirty="0">
                <a:latin typeface="Meiryo UI" panose="020B0604030504040204" pitchFamily="50" charset="-128"/>
                <a:ea typeface="Meiryo UI" panose="020B0604030504040204" pitchFamily="50" charset="-128"/>
                <a:cs typeface="Meiryo UI" panose="020B0604030504040204" pitchFamily="50" charset="-128"/>
              </a:rPr>
              <a:t> 避難施設データの準備➁</a:t>
            </a:r>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14</a:t>
            </a:fld>
            <a:endParaRPr lang="ja-JP" altLang="en-US" dirty="0"/>
          </a:p>
        </p:txBody>
      </p:sp>
      <p:sp>
        <p:nvSpPr>
          <p:cNvPr id="4" name="テキスト プレースホルダー 3">
            <a:extLst>
              <a:ext uri="{FF2B5EF4-FFF2-40B4-BE49-F238E27FC236}">
                <a16:creationId xmlns:a16="http://schemas.microsoft.com/office/drawing/2014/main" id="{822FFAB4-E717-4EE8-B785-B29492700A81}"/>
              </a:ext>
            </a:extLst>
          </p:cNvPr>
          <p:cNvSpPr>
            <a:spLocks noGrp="1"/>
          </p:cNvSpPr>
          <p:nvPr>
            <p:ph type="body" sz="quarter" idx="13"/>
          </p:nvPr>
        </p:nvSpPr>
        <p:spPr/>
        <p:txBody>
          <a:bodyPr/>
          <a:lstStyle/>
          <a:p>
            <a:r>
              <a:rPr kumimoji="1" lang="en-US" altLang="ja-JP" dirty="0"/>
              <a:t>2.</a:t>
            </a:r>
            <a:r>
              <a:rPr kumimoji="1" lang="ja-JP" altLang="en-US" dirty="0"/>
              <a:t>オープンデータの公開</a:t>
            </a:r>
          </a:p>
        </p:txBody>
      </p:sp>
      <p:sp>
        <p:nvSpPr>
          <p:cNvPr id="11" name="テキスト プレースホルダー 10">
            <a:extLst>
              <a:ext uri="{FF2B5EF4-FFF2-40B4-BE49-F238E27FC236}">
                <a16:creationId xmlns:a16="http://schemas.microsoft.com/office/drawing/2014/main" id="{17615AD2-FC25-4C83-85B0-2D6F1C1FE8C6}"/>
              </a:ext>
            </a:extLst>
          </p:cNvPr>
          <p:cNvSpPr>
            <a:spLocks noGrp="1"/>
          </p:cNvSpPr>
          <p:nvPr>
            <p:ph type="body" sz="quarter" idx="14"/>
          </p:nvPr>
        </p:nvSpPr>
        <p:spPr>
          <a:xfrm>
            <a:off x="207963" y="884239"/>
            <a:ext cx="8728075" cy="424732"/>
          </a:xfrm>
        </p:spPr>
        <p:txBody>
          <a:bodyPr/>
          <a:lstStyle/>
          <a:p>
            <a:r>
              <a:rPr lang="ja-JP" altLang="en-US" dirty="0"/>
              <a:t>自団体の避難施設の</a:t>
            </a:r>
            <a:r>
              <a:rPr lang="en-US" altLang="ja-JP" dirty="0"/>
              <a:t>Excel</a:t>
            </a:r>
            <a:r>
              <a:rPr lang="ja-JP" altLang="en-US" dirty="0"/>
              <a:t>を</a:t>
            </a:r>
            <a:r>
              <a:rPr lang="en-US" altLang="ja-JP" dirty="0"/>
              <a:t>CSV</a:t>
            </a:r>
            <a:r>
              <a:rPr lang="ja-JP" altLang="en-US" dirty="0"/>
              <a:t>ファイルに変換します。</a:t>
            </a:r>
          </a:p>
        </p:txBody>
      </p:sp>
      <p:sp>
        <p:nvSpPr>
          <p:cNvPr id="2" name="テキスト ボックス 1">
            <a:extLst>
              <a:ext uri="{FF2B5EF4-FFF2-40B4-BE49-F238E27FC236}">
                <a16:creationId xmlns:a16="http://schemas.microsoft.com/office/drawing/2014/main" id="{8230BC82-3384-427B-A208-6297634E359B}"/>
              </a:ext>
            </a:extLst>
          </p:cNvPr>
          <p:cNvSpPr txBox="1"/>
          <p:nvPr/>
        </p:nvSpPr>
        <p:spPr>
          <a:xfrm>
            <a:off x="531039" y="6500640"/>
            <a:ext cx="8204490" cy="230832"/>
          </a:xfrm>
          <a:prstGeom prst="rect">
            <a:avLst/>
          </a:prstGeom>
          <a:noFill/>
        </p:spPr>
        <p:txBody>
          <a:bodyPr wrap="none" rtlCol="0">
            <a:spAutoFit/>
          </a:bodyPr>
          <a:lstStyle/>
          <a:p>
            <a:pPr algn="ctr"/>
            <a:r>
              <a:rPr lang="en-US" altLang="ja-JP" sz="900" dirty="0"/>
              <a:t>※</a:t>
            </a:r>
            <a:r>
              <a:rPr lang="zh-TW" altLang="en-US" sz="900" dirty="0"/>
              <a:t>「都道府県避難施設一覧」（内閣官房） （</a:t>
            </a:r>
            <a:r>
              <a:rPr lang="en-US" altLang="zh-TW" sz="900" dirty="0"/>
              <a:t>http://www.kokuminhogo.go.jp/hinan/index.html</a:t>
            </a:r>
            <a:r>
              <a:rPr lang="zh-TW" altLang="en-US" sz="900" dirty="0"/>
              <a:t>）を公益財団法人九州先端科学技術研究所が加工して作成</a:t>
            </a:r>
            <a:endParaRPr lang="en-US" altLang="ja-JP" sz="900" dirty="0"/>
          </a:p>
        </p:txBody>
      </p:sp>
      <p:pic>
        <p:nvPicPr>
          <p:cNvPr id="5" name="図 4">
            <a:extLst>
              <a:ext uri="{FF2B5EF4-FFF2-40B4-BE49-F238E27FC236}">
                <a16:creationId xmlns:a16="http://schemas.microsoft.com/office/drawing/2014/main" id="{09556963-0838-418F-A6C6-B0F49CB333A9}"/>
              </a:ext>
            </a:extLst>
          </p:cNvPr>
          <p:cNvPicPr>
            <a:picLocks noChangeAspect="1"/>
          </p:cNvPicPr>
          <p:nvPr/>
        </p:nvPicPr>
        <p:blipFill>
          <a:blip r:embed="rId3"/>
          <a:stretch>
            <a:fillRect/>
          </a:stretch>
        </p:blipFill>
        <p:spPr>
          <a:xfrm>
            <a:off x="207963" y="1486780"/>
            <a:ext cx="3491305" cy="4077072"/>
          </a:xfrm>
          <a:prstGeom prst="rect">
            <a:avLst/>
          </a:prstGeom>
        </p:spPr>
      </p:pic>
      <p:pic>
        <p:nvPicPr>
          <p:cNvPr id="7" name="図 6" descr="パソコンのスクリーンショット&#10;&#10;自動的に生成された説明">
            <a:extLst>
              <a:ext uri="{FF2B5EF4-FFF2-40B4-BE49-F238E27FC236}">
                <a16:creationId xmlns:a16="http://schemas.microsoft.com/office/drawing/2014/main" id="{D1F3D63E-C5B6-444E-911B-D5E4DB40CE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4904" y="4005703"/>
            <a:ext cx="3718688" cy="2302612"/>
          </a:xfrm>
          <a:prstGeom prst="rect">
            <a:avLst/>
          </a:prstGeom>
        </p:spPr>
      </p:pic>
      <p:sp>
        <p:nvSpPr>
          <p:cNvPr id="12" name="テキスト ボックス 11">
            <a:extLst>
              <a:ext uri="{FF2B5EF4-FFF2-40B4-BE49-F238E27FC236}">
                <a16:creationId xmlns:a16="http://schemas.microsoft.com/office/drawing/2014/main" id="{90D6E96B-6234-4A13-BE3E-94D0D457A3B2}"/>
              </a:ext>
            </a:extLst>
          </p:cNvPr>
          <p:cNvSpPr txBox="1"/>
          <p:nvPr/>
        </p:nvSpPr>
        <p:spPr>
          <a:xfrm>
            <a:off x="3820058" y="1477520"/>
            <a:ext cx="5000413" cy="2309350"/>
          </a:xfrm>
          <a:prstGeom prst="rect">
            <a:avLst/>
          </a:prstGeom>
          <a:noFill/>
        </p:spPr>
        <p:txBody>
          <a:bodyPr wrap="square" rtlCol="0">
            <a:spAutoFit/>
          </a:bodyPr>
          <a:lstStyle/>
          <a:p>
            <a:pPr marL="342900" indent="-342900">
              <a:lnSpc>
                <a:spcPct val="150000"/>
              </a:lnSpc>
              <a:buFont typeface="+mj-ea"/>
              <a:buAutoNum type="circleNumDbPlain" startAt="5"/>
            </a:pPr>
            <a:r>
              <a:rPr kumimoji="1" lang="en-US" altLang="ja-JP" sz="1400" dirty="0">
                <a:solidFill>
                  <a:srgbClr val="FF0000"/>
                </a:solidFill>
                <a:latin typeface="Meiryo UI" panose="020B0604030504040204" pitchFamily="50" charset="-128"/>
                <a:ea typeface="Meiryo UI" panose="020B0604030504040204" pitchFamily="50" charset="-128"/>
              </a:rPr>
              <a:t>Excel</a:t>
            </a:r>
            <a:r>
              <a:rPr kumimoji="1" lang="ja-JP" altLang="en-US" sz="1400" dirty="0">
                <a:solidFill>
                  <a:srgbClr val="FF0000"/>
                </a:solidFill>
                <a:latin typeface="Meiryo UI" panose="020B0604030504040204" pitchFamily="50" charset="-128"/>
                <a:ea typeface="Meiryo UI" panose="020B0604030504040204" pitchFamily="50" charset="-128"/>
              </a:rPr>
              <a:t>の「ファイル」メニューから「名前を付けて保存」を選択します。</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42900" indent="-342900">
              <a:lnSpc>
                <a:spcPct val="150000"/>
              </a:lnSpc>
              <a:buFont typeface="+mj-ea"/>
              <a:buAutoNum type="circleNumDbPlain" startAt="5"/>
            </a:pPr>
            <a:r>
              <a:rPr kumimoji="1" lang="ja-JP" altLang="en-US" sz="1400" dirty="0">
                <a:solidFill>
                  <a:srgbClr val="FF0000"/>
                </a:solidFill>
                <a:latin typeface="Meiryo UI" panose="020B0604030504040204" pitchFamily="50" charset="-128"/>
                <a:ea typeface="Meiryo UI" panose="020B0604030504040204" pitchFamily="50" charset="-128"/>
              </a:rPr>
              <a:t>「参照」をクリックして、保存先は変更せずに、</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ファイルの種類は「 </a:t>
            </a:r>
            <a:r>
              <a:rPr kumimoji="1" lang="en-US" altLang="ja-JP" sz="1400" dirty="0">
                <a:solidFill>
                  <a:srgbClr val="FF0000"/>
                </a:solidFill>
                <a:latin typeface="Meiryo UI" panose="020B0604030504040204" pitchFamily="50" charset="-128"/>
                <a:ea typeface="Meiryo UI" panose="020B0604030504040204" pitchFamily="50" charset="-128"/>
              </a:rPr>
              <a:t>CSV</a:t>
            </a:r>
            <a:r>
              <a:rPr kumimoji="1" lang="ja-JP" altLang="en-US" sz="1400" dirty="0">
                <a:solidFill>
                  <a:srgbClr val="FF0000"/>
                </a:solidFill>
                <a:latin typeface="Meiryo UI" panose="020B0604030504040204" pitchFamily="50" charset="-128"/>
                <a:ea typeface="Meiryo UI" panose="020B0604030504040204" pitchFamily="50" charset="-128"/>
              </a:rPr>
              <a:t> </a:t>
            </a:r>
            <a:r>
              <a:rPr kumimoji="1" lang="en-US" altLang="ja-JP" sz="1400" dirty="0">
                <a:solidFill>
                  <a:srgbClr val="FF0000"/>
                </a:solidFill>
                <a:latin typeface="Meiryo UI" panose="020B0604030504040204" pitchFamily="50" charset="-128"/>
                <a:ea typeface="Meiryo UI" panose="020B0604030504040204" pitchFamily="50" charset="-128"/>
              </a:rPr>
              <a:t>UTF-8</a:t>
            </a:r>
            <a:r>
              <a:rPr kumimoji="1" lang="ja-JP" altLang="en-US" sz="1400" dirty="0">
                <a:solidFill>
                  <a:srgbClr val="FF0000"/>
                </a:solidFill>
                <a:latin typeface="Meiryo UI" panose="020B0604030504040204" pitchFamily="50" charset="-128"/>
                <a:ea typeface="Meiryo UI" panose="020B0604030504040204" pitchFamily="50" charset="-128"/>
              </a:rPr>
              <a:t>（コンマ区切り）</a:t>
            </a: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a:t>
            </a:r>
            <a:r>
              <a:rPr kumimoji="1" lang="en-US" altLang="ja-JP" sz="1400" dirty="0">
                <a:solidFill>
                  <a:srgbClr val="FF0000"/>
                </a:solidFill>
                <a:latin typeface="Meiryo UI" panose="020B0604030504040204" pitchFamily="50" charset="-128"/>
                <a:ea typeface="Meiryo UI" panose="020B0604030504040204" pitchFamily="50" charset="-128"/>
              </a:rPr>
              <a:t>.csv)</a:t>
            </a:r>
            <a:r>
              <a:rPr kumimoji="1" lang="ja-JP" altLang="en-US" sz="1400" dirty="0">
                <a:solidFill>
                  <a:srgbClr val="FF0000"/>
                </a:solidFill>
                <a:latin typeface="Meiryo UI" panose="020B0604030504040204" pitchFamily="50" charset="-128"/>
                <a:ea typeface="Meiryo UI" panose="020B0604030504040204" pitchFamily="50" charset="-128"/>
              </a:rPr>
              <a:t> 」を</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選択します。</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42900" indent="-342900">
              <a:lnSpc>
                <a:spcPct val="150000"/>
              </a:lnSpc>
              <a:buFont typeface="+mj-ea"/>
              <a:buAutoNum type="circleNumDbPlain" startAt="5"/>
            </a:pPr>
            <a:r>
              <a:rPr kumimoji="1" lang="ja-JP" altLang="en-US" sz="1400" dirty="0">
                <a:solidFill>
                  <a:srgbClr val="FF0000"/>
                </a:solidFill>
                <a:latin typeface="Meiryo UI" panose="020B0604030504040204" pitchFamily="50" charset="-128"/>
                <a:ea typeface="Meiryo UI" panose="020B0604030504040204" pitchFamily="50" charset="-128"/>
              </a:rPr>
              <a:t>ファイル名は変えずに「保存」をクリックしてファイルを保存します。</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42900" indent="-342900">
              <a:lnSpc>
                <a:spcPct val="150000"/>
              </a:lnSpc>
              <a:buFont typeface="+mj-ea"/>
              <a:buAutoNum type="circleNumDbPlain" startAt="5"/>
            </a:pPr>
            <a:r>
              <a:rPr kumimoji="1" lang="ja-JP" altLang="en-US" sz="1400" dirty="0">
                <a:solidFill>
                  <a:srgbClr val="FF0000"/>
                </a:solidFill>
                <a:latin typeface="Meiryo UI" panose="020B0604030504040204" pitchFamily="50" charset="-128"/>
                <a:ea typeface="Meiryo UI" panose="020B0604030504040204" pitchFamily="50" charset="-128"/>
              </a:rPr>
              <a:t>同じフォルダに、</a:t>
            </a:r>
            <a:r>
              <a:rPr kumimoji="1" lang="en-US" altLang="ja-JP" sz="1400" dirty="0">
                <a:solidFill>
                  <a:srgbClr val="FF0000"/>
                </a:solidFill>
                <a:latin typeface="Meiryo UI" panose="020B0604030504040204" pitchFamily="50" charset="-128"/>
                <a:ea typeface="Meiryo UI" panose="020B0604030504040204" pitchFamily="50" charset="-128"/>
              </a:rPr>
              <a:t>CSV</a:t>
            </a:r>
            <a:r>
              <a:rPr kumimoji="1" lang="ja-JP" altLang="en-US" sz="1400" dirty="0">
                <a:solidFill>
                  <a:srgbClr val="FF0000"/>
                </a:solidFill>
                <a:latin typeface="Meiryo UI" panose="020B0604030504040204" pitchFamily="50" charset="-128"/>
                <a:ea typeface="Meiryo UI" panose="020B0604030504040204" pitchFamily="50" charset="-128"/>
              </a:rPr>
              <a:t>ファイルが保存されていることを確認します。</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これで避難施設データの準備が整いました。</a:t>
            </a:r>
          </a:p>
        </p:txBody>
      </p:sp>
      <p:sp>
        <p:nvSpPr>
          <p:cNvPr id="16" name="正方形/長方形 15">
            <a:extLst>
              <a:ext uri="{FF2B5EF4-FFF2-40B4-BE49-F238E27FC236}">
                <a16:creationId xmlns:a16="http://schemas.microsoft.com/office/drawing/2014/main" id="{B9B9C0CB-7F5D-4A07-9ABF-1EB116DF9C79}"/>
              </a:ext>
            </a:extLst>
          </p:cNvPr>
          <p:cNvSpPr/>
          <p:nvPr/>
        </p:nvSpPr>
        <p:spPr>
          <a:xfrm>
            <a:off x="824760" y="3341534"/>
            <a:ext cx="2874508" cy="2302612"/>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7" name="テキスト ボックス 16">
            <a:extLst>
              <a:ext uri="{FF2B5EF4-FFF2-40B4-BE49-F238E27FC236}">
                <a16:creationId xmlns:a16="http://schemas.microsoft.com/office/drawing/2014/main" id="{2DFB0278-9E16-429C-9161-E90A8731FCC0}"/>
              </a:ext>
            </a:extLst>
          </p:cNvPr>
          <p:cNvSpPr txBox="1"/>
          <p:nvPr/>
        </p:nvSpPr>
        <p:spPr bwMode="auto">
          <a:xfrm>
            <a:off x="611560" y="364422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⑥</a:t>
            </a:r>
          </a:p>
        </p:txBody>
      </p:sp>
      <p:sp>
        <p:nvSpPr>
          <p:cNvPr id="19" name="正方形/長方形 18">
            <a:extLst>
              <a:ext uri="{FF2B5EF4-FFF2-40B4-BE49-F238E27FC236}">
                <a16:creationId xmlns:a16="http://schemas.microsoft.com/office/drawing/2014/main" id="{3EF8DB37-1635-4B0B-94E1-702B2C264B47}"/>
              </a:ext>
            </a:extLst>
          </p:cNvPr>
          <p:cNvSpPr/>
          <p:nvPr/>
        </p:nvSpPr>
        <p:spPr>
          <a:xfrm>
            <a:off x="5220072" y="5287677"/>
            <a:ext cx="3024336" cy="307777"/>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0" name="テキスト ボックス 19">
            <a:extLst>
              <a:ext uri="{FF2B5EF4-FFF2-40B4-BE49-F238E27FC236}">
                <a16:creationId xmlns:a16="http://schemas.microsoft.com/office/drawing/2014/main" id="{5DC1B5AA-32B2-4B9E-8F04-D025A168AC05}"/>
              </a:ext>
            </a:extLst>
          </p:cNvPr>
          <p:cNvSpPr txBox="1"/>
          <p:nvPr/>
        </p:nvSpPr>
        <p:spPr bwMode="auto">
          <a:xfrm>
            <a:off x="4953572" y="5248546"/>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⑧</a:t>
            </a:r>
          </a:p>
        </p:txBody>
      </p:sp>
    </p:spTree>
    <p:extLst>
      <p:ext uri="{BB962C8B-B14F-4D97-AF65-F5344CB8AC3E}">
        <p14:creationId xmlns:p14="http://schemas.microsoft.com/office/powerpoint/2010/main" val="1952129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22">
            <a:extLst>
              <a:ext uri="{FF2B5EF4-FFF2-40B4-BE49-F238E27FC236}">
                <a16:creationId xmlns:a16="http://schemas.microsoft.com/office/drawing/2014/main" id="{68BD467F-3989-450A-8D60-52D3E62E5CC4}"/>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2.2 </a:t>
            </a:r>
            <a:r>
              <a:rPr lang="ja-JP" altLang="en-US" dirty="0">
                <a:latin typeface="Meiryo UI" panose="020B0604030504040204" pitchFamily="50" charset="-128"/>
                <a:ea typeface="Meiryo UI" panose="020B0604030504040204" pitchFamily="50" charset="-128"/>
                <a:cs typeface="Meiryo UI" panose="020B0604030504040204" pitchFamily="50" charset="-128"/>
              </a:rPr>
              <a:t>ログイン</a:t>
            </a:r>
            <a:r>
              <a:rPr lang="en-US" altLang="ja-JP" dirty="0">
                <a:latin typeface="Meiryo UI" panose="020B0604030504040204" pitchFamily="50" charset="-128"/>
                <a:ea typeface="Meiryo UI" panose="020B0604030504040204" pitchFamily="50" charset="-128"/>
                <a:cs typeface="Meiryo UI" panose="020B0604030504040204" pitchFamily="50" charset="-128"/>
              </a:rPr>
              <a:t>ID</a:t>
            </a:r>
            <a:r>
              <a:rPr lang="ja-JP" altLang="en-US" dirty="0">
                <a:latin typeface="Meiryo UI" panose="020B0604030504040204" pitchFamily="50" charset="-128"/>
                <a:ea typeface="Meiryo UI" panose="020B0604030504040204" pitchFamily="50" charset="-128"/>
                <a:cs typeface="Meiryo UI" panose="020B0604030504040204" pitchFamily="50" charset="-128"/>
              </a:rPr>
              <a:t>とパスワードの確認</a:t>
            </a:r>
            <a:endParaRPr lang="ja-JP" altLang="en-US" dirty="0"/>
          </a:p>
        </p:txBody>
      </p:sp>
      <p:sp>
        <p:nvSpPr>
          <p:cNvPr id="3" name="コンテンツ プレースホルダー 2">
            <a:extLst>
              <a:ext uri="{FF2B5EF4-FFF2-40B4-BE49-F238E27FC236}">
                <a16:creationId xmlns:a16="http://schemas.microsoft.com/office/drawing/2014/main" id="{839A18C1-39F0-4548-9A7A-9AEABD8B8962}"/>
              </a:ext>
            </a:extLst>
          </p:cNvPr>
          <p:cNvSpPr>
            <a:spLocks noGrp="1"/>
          </p:cNvSpPr>
          <p:nvPr>
            <p:ph type="body" sz="quarter" idx="13"/>
          </p:nvPr>
        </p:nvSpPr>
        <p:spPr/>
        <p:txBody>
          <a:bodyPr>
            <a:normAutofit fontScale="62500" lnSpcReduction="20000"/>
          </a:bodyPr>
          <a:lstStyle/>
          <a:p>
            <a:r>
              <a:rPr lang="en-US" altLang="ja-JP" sz="1800" dirty="0"/>
              <a:t>2.</a:t>
            </a:r>
            <a:r>
              <a:rPr lang="ja-JP" altLang="en-US" sz="1800" dirty="0"/>
              <a:t>オープンデータの公開</a:t>
            </a:r>
          </a:p>
        </p:txBody>
      </p:sp>
      <p:sp>
        <p:nvSpPr>
          <p:cNvPr id="11" name="テキスト プレースホルダー 10">
            <a:extLst>
              <a:ext uri="{FF2B5EF4-FFF2-40B4-BE49-F238E27FC236}">
                <a16:creationId xmlns:a16="http://schemas.microsoft.com/office/drawing/2014/main" id="{0696D849-288C-433D-A343-1384C8BF84E1}"/>
              </a:ext>
            </a:extLst>
          </p:cNvPr>
          <p:cNvSpPr>
            <a:spLocks noGrp="1"/>
          </p:cNvSpPr>
          <p:nvPr>
            <p:ph type="body" sz="quarter" idx="14"/>
          </p:nvPr>
        </p:nvSpPr>
        <p:spPr>
          <a:xfrm>
            <a:off x="207963" y="884239"/>
            <a:ext cx="8728075" cy="424732"/>
          </a:xfrm>
        </p:spPr>
        <p:txBody>
          <a:bodyPr/>
          <a:lstStyle/>
          <a:p>
            <a:r>
              <a:rPr kumimoji="1" lang="ja-JP" altLang="en-US" dirty="0"/>
              <a:t>自団体のログインＩＤとパスワードを確認します。</a:t>
            </a:r>
          </a:p>
        </p:txBody>
      </p:sp>
      <p:sp>
        <p:nvSpPr>
          <p:cNvPr id="2" name="テキスト プレースホルダー 1">
            <a:extLst>
              <a:ext uri="{FF2B5EF4-FFF2-40B4-BE49-F238E27FC236}">
                <a16:creationId xmlns:a16="http://schemas.microsoft.com/office/drawing/2014/main" id="{2C929287-CD5D-4E10-9F37-5A8DFFFEBB7D}"/>
              </a:ext>
            </a:extLst>
          </p:cNvPr>
          <p:cNvSpPr>
            <a:spLocks noGrp="1"/>
          </p:cNvSpPr>
          <p:nvPr>
            <p:ph type="body" sz="quarter" idx="15"/>
          </p:nvPr>
        </p:nvSpPr>
        <p:spPr>
          <a:xfrm>
            <a:off x="207963" y="1486781"/>
            <a:ext cx="8756650" cy="4952120"/>
          </a:xfrm>
          <a:noFill/>
        </p:spPr>
        <p:txBody>
          <a:bodyPr>
            <a:normAutofit/>
          </a:bodyPr>
          <a:lstStyle/>
          <a:p>
            <a:pPr marL="285750" indent="-285750">
              <a:buFont typeface="Arial" panose="020B0604020202020204" pitchFamily="34" charset="0"/>
              <a:buChar char="•"/>
            </a:pPr>
            <a:r>
              <a:rPr kumimoji="1" lang="en-US" altLang="ja-JP" dirty="0"/>
              <a:t>BODIK</a:t>
            </a:r>
            <a:r>
              <a:rPr kumimoji="1" lang="ja-JP" altLang="en-US" dirty="0"/>
              <a:t> </a:t>
            </a:r>
            <a:r>
              <a:rPr kumimoji="1" lang="en-US" altLang="ja-JP" dirty="0"/>
              <a:t>ODCS</a:t>
            </a:r>
            <a:r>
              <a:rPr kumimoji="1" lang="ja-JP" altLang="en-US" dirty="0"/>
              <a:t>（テスト環境）の「</a:t>
            </a:r>
            <a:r>
              <a:rPr kumimoji="1" lang="en-US" altLang="ja-JP" dirty="0"/>
              <a:t>CKAN</a:t>
            </a:r>
            <a:r>
              <a:rPr kumimoji="1" lang="ja-JP" altLang="en-US" dirty="0"/>
              <a:t>」の </a:t>
            </a:r>
            <a:r>
              <a:rPr kumimoji="1" lang="en-US" altLang="ja-JP" dirty="0"/>
              <a:t>ID</a:t>
            </a:r>
            <a:r>
              <a:rPr kumimoji="1" lang="ja-JP" altLang="en-US" dirty="0"/>
              <a:t> と パスワード をご準備ください。</a:t>
            </a:r>
            <a:endParaRPr kumimoji="1" lang="en-US" altLang="ja-JP" dirty="0"/>
          </a:p>
          <a:p>
            <a:pPr marL="285750" indent="-285750">
              <a:buFont typeface="Arial" panose="020B0604020202020204" pitchFamily="34" charset="0"/>
              <a:buChar char="•"/>
            </a:pPr>
            <a:endParaRPr lang="en-US" altLang="ja-JP" dirty="0"/>
          </a:p>
          <a:p>
            <a:pPr marL="285750" indent="-285750">
              <a:buFont typeface="Arial" panose="020B0604020202020204" pitchFamily="34" charset="0"/>
              <a:buChar char="•"/>
            </a:pPr>
            <a:r>
              <a:rPr lang="ja-JP" altLang="en-US" dirty="0"/>
              <a:t>お願い</a:t>
            </a:r>
            <a:endParaRPr lang="en-US" altLang="ja-JP" dirty="0"/>
          </a:p>
          <a:p>
            <a:pPr marL="971550" lvl="1" indent="-285750"/>
            <a:r>
              <a:rPr lang="en-US" altLang="ja-JP" sz="1600" dirty="0"/>
              <a:t>BODIK</a:t>
            </a:r>
            <a:r>
              <a:rPr lang="ja-JP" altLang="en-US" sz="1600" dirty="0"/>
              <a:t> </a:t>
            </a:r>
            <a:r>
              <a:rPr lang="en-US" altLang="ja-JP" sz="1600" dirty="0"/>
              <a:t>ODCS</a:t>
            </a:r>
            <a:r>
              <a:rPr lang="ja-JP" altLang="en-US" sz="1600" dirty="0"/>
              <a:t> をご利用の際には、マニュアルを参考にパスワードを変更して下さい。</a:t>
            </a:r>
            <a:endParaRPr lang="en-US" altLang="ja-JP" sz="1600" dirty="0"/>
          </a:p>
          <a:p>
            <a:pPr marL="971550" lvl="1" indent="-285750"/>
            <a:r>
              <a:rPr lang="ja-JP" altLang="en-US" sz="1600" dirty="0"/>
              <a:t>マニュアルは、以下の</a:t>
            </a:r>
            <a:r>
              <a:rPr lang="en-US" altLang="ja-JP" sz="1600" dirty="0"/>
              <a:t>URL</a:t>
            </a:r>
            <a:r>
              <a:rPr lang="ja-JP" altLang="en-US" sz="1600" dirty="0"/>
              <a:t>からダウンロードしてご利用ください。</a:t>
            </a:r>
            <a:endParaRPr lang="en-US" altLang="ja-JP" sz="1600" dirty="0"/>
          </a:p>
          <a:p>
            <a:pPr marL="971550" lvl="1" indent="-285750"/>
            <a:r>
              <a:rPr lang="en-US" altLang="ja-JP" sz="1600" dirty="0"/>
              <a:t>BODIK</a:t>
            </a:r>
            <a:r>
              <a:rPr lang="ja-JP" altLang="en-US" sz="1600" dirty="0"/>
              <a:t> </a:t>
            </a:r>
            <a:r>
              <a:rPr lang="en-US" altLang="ja-JP" sz="1600" dirty="0"/>
              <a:t>ODCS</a:t>
            </a:r>
            <a:r>
              <a:rPr lang="ja-JP" altLang="en-US" sz="1600" dirty="0"/>
              <a:t> 管理者ガイド</a:t>
            </a:r>
            <a:br>
              <a:rPr lang="en-US" altLang="ja-JP" sz="1600" dirty="0"/>
            </a:br>
            <a:endParaRPr lang="en-US" altLang="ja-JP" sz="1600" dirty="0"/>
          </a:p>
          <a:p>
            <a:pPr marL="971550" lvl="1" indent="-285750"/>
            <a:endParaRPr lang="en-US" altLang="ja-JP" sz="1600" dirty="0"/>
          </a:p>
          <a:p>
            <a:pPr marL="971550" lvl="1" indent="-285750"/>
            <a:r>
              <a:rPr lang="en-US" altLang="ja-JP" sz="1600" dirty="0"/>
              <a:t>CKAN</a:t>
            </a:r>
            <a:r>
              <a:rPr lang="ja-JP" altLang="en-US" sz="1600" dirty="0"/>
              <a:t>のユーザアカウントは、原課でデータセットの管理を行うことを想定し、</a:t>
            </a:r>
            <a:br>
              <a:rPr lang="en-US" altLang="ja-JP" sz="1600" dirty="0"/>
            </a:br>
            <a:r>
              <a:rPr lang="ja-JP" altLang="en-US" sz="1600" dirty="0"/>
              <a:t>追加でユーザアカウントを作成することができます。</a:t>
            </a:r>
            <a:endParaRPr lang="en-US" altLang="ja-JP" sz="1600" dirty="0"/>
          </a:p>
          <a:p>
            <a:pPr marL="971550" lvl="1" indent="-285750"/>
            <a:r>
              <a:rPr lang="ja-JP" altLang="en-US" sz="1600" dirty="0"/>
              <a:t>詳細は</a:t>
            </a:r>
            <a:r>
              <a:rPr lang="en-US" altLang="ja-JP" sz="1600" dirty="0"/>
              <a:t>BODIK</a:t>
            </a:r>
            <a:r>
              <a:rPr lang="ja-JP" altLang="en-US" sz="1600" dirty="0"/>
              <a:t> </a:t>
            </a:r>
            <a:r>
              <a:rPr lang="en-US" altLang="ja-JP" sz="1600" dirty="0"/>
              <a:t>ODCS</a:t>
            </a:r>
            <a:r>
              <a:rPr lang="ja-JP" altLang="en-US" sz="1600" dirty="0"/>
              <a:t>管理者ガイドをご確認ください。</a:t>
            </a:r>
            <a:endParaRPr lang="en-US" altLang="ja-JP" sz="1600" dirty="0"/>
          </a:p>
          <a:p>
            <a:pPr marL="971550" lvl="1" indent="-285750"/>
            <a:endParaRPr lang="en-US" altLang="ja-JP" sz="1600" dirty="0"/>
          </a:p>
        </p:txBody>
      </p:sp>
    </p:spTree>
    <p:extLst>
      <p:ext uri="{BB962C8B-B14F-4D97-AF65-F5344CB8AC3E}">
        <p14:creationId xmlns:p14="http://schemas.microsoft.com/office/powerpoint/2010/main" val="6214865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781C3339-A43A-4BFA-83BC-7F780FB951B7}"/>
              </a:ext>
            </a:extLst>
          </p:cNvPr>
          <p:cNvPicPr>
            <a:picLocks noChangeAspect="1"/>
          </p:cNvPicPr>
          <p:nvPr/>
        </p:nvPicPr>
        <p:blipFill rotWithShape="1">
          <a:blip r:embed="rId3"/>
          <a:srcRect l="15351" t="10630" r="15295" b="43646"/>
          <a:stretch/>
        </p:blipFill>
        <p:spPr>
          <a:xfrm>
            <a:off x="4441704" y="4518419"/>
            <a:ext cx="4585227" cy="1934917"/>
          </a:xfrm>
          <a:prstGeom prst="rect">
            <a:avLst/>
          </a:prstGeom>
        </p:spPr>
      </p:pic>
      <p:pic>
        <p:nvPicPr>
          <p:cNvPr id="15" name="図 14">
            <a:extLst>
              <a:ext uri="{FF2B5EF4-FFF2-40B4-BE49-F238E27FC236}">
                <a16:creationId xmlns:a16="http://schemas.microsoft.com/office/drawing/2014/main" id="{B8F24D66-3798-4E11-B4BF-78DF6C7343F3}"/>
              </a:ext>
            </a:extLst>
          </p:cNvPr>
          <p:cNvPicPr>
            <a:picLocks noChangeAspect="1"/>
          </p:cNvPicPr>
          <p:nvPr/>
        </p:nvPicPr>
        <p:blipFill rotWithShape="1">
          <a:blip r:embed="rId4"/>
          <a:srcRect l="16139" t="12450" r="12988" b="34355"/>
          <a:stretch/>
        </p:blipFill>
        <p:spPr>
          <a:xfrm>
            <a:off x="511712" y="1750983"/>
            <a:ext cx="5477163" cy="2631249"/>
          </a:xfrm>
          <a:prstGeom prst="rect">
            <a:avLst/>
          </a:prstGeom>
        </p:spPr>
      </p:pic>
      <p:pic>
        <p:nvPicPr>
          <p:cNvPr id="5" name="図 4">
            <a:extLst>
              <a:ext uri="{FF2B5EF4-FFF2-40B4-BE49-F238E27FC236}">
                <a16:creationId xmlns:a16="http://schemas.microsoft.com/office/drawing/2014/main" id="{8813C091-DDFF-430E-A919-3E0D06471C78}"/>
              </a:ext>
            </a:extLst>
          </p:cNvPr>
          <p:cNvPicPr>
            <a:picLocks noChangeAspect="1"/>
          </p:cNvPicPr>
          <p:nvPr/>
        </p:nvPicPr>
        <p:blipFill rotWithShape="1">
          <a:blip r:embed="rId5"/>
          <a:srcRect l="60637" t="8207" r="2117" b="75698"/>
          <a:stretch/>
        </p:blipFill>
        <p:spPr>
          <a:xfrm>
            <a:off x="511713" y="4767058"/>
            <a:ext cx="3671321" cy="859659"/>
          </a:xfrm>
          <a:prstGeom prst="rect">
            <a:avLst/>
          </a:prstGeom>
        </p:spPr>
      </p:pic>
      <p:sp>
        <p:nvSpPr>
          <p:cNvPr id="23" name="タイトル 22">
            <a:extLst>
              <a:ext uri="{FF2B5EF4-FFF2-40B4-BE49-F238E27FC236}">
                <a16:creationId xmlns:a16="http://schemas.microsoft.com/office/drawing/2014/main" id="{FB398876-9E13-416B-8512-3E4A4CAF87B0}"/>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2.3</a:t>
            </a:r>
            <a:r>
              <a:rPr lang="ja-JP" altLang="en-US" dirty="0">
                <a:latin typeface="Meiryo UI" panose="020B0604030504040204" pitchFamily="50" charset="-128"/>
                <a:ea typeface="Meiryo UI" panose="020B0604030504040204" pitchFamily="50" charset="-128"/>
                <a:cs typeface="Meiryo UI" panose="020B0604030504040204" pitchFamily="50" charset="-128"/>
              </a:rPr>
              <a:t> ログイン</a:t>
            </a:r>
            <a:endParaRPr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16</a:t>
            </a:fld>
            <a:endParaRPr lang="ja-JP" altLang="en-US" dirty="0"/>
          </a:p>
        </p:txBody>
      </p:sp>
      <p:sp>
        <p:nvSpPr>
          <p:cNvPr id="7" name="テキスト プレースホルダー 6">
            <a:extLst>
              <a:ext uri="{FF2B5EF4-FFF2-40B4-BE49-F238E27FC236}">
                <a16:creationId xmlns:a16="http://schemas.microsoft.com/office/drawing/2014/main" id="{C25C460B-71B0-4AE2-B4F3-51083B08AB10}"/>
              </a:ext>
            </a:extLst>
          </p:cNvPr>
          <p:cNvSpPr>
            <a:spLocks noGrp="1"/>
          </p:cNvSpPr>
          <p:nvPr>
            <p:ph type="body" sz="quarter" idx="13"/>
          </p:nvPr>
        </p:nvSpPr>
        <p:spPr/>
        <p:txBody>
          <a:bodyPr/>
          <a:lstStyle/>
          <a:p>
            <a:r>
              <a:rPr lang="en-US" altLang="ja-JP" dirty="0"/>
              <a:t>2.</a:t>
            </a:r>
            <a:r>
              <a:rPr lang="ja-JP" altLang="en-US" dirty="0"/>
              <a:t>オープンデータの公開</a:t>
            </a:r>
          </a:p>
        </p:txBody>
      </p:sp>
      <p:sp>
        <p:nvSpPr>
          <p:cNvPr id="24" name="テキスト プレースホルダー 23">
            <a:extLst>
              <a:ext uri="{FF2B5EF4-FFF2-40B4-BE49-F238E27FC236}">
                <a16:creationId xmlns:a16="http://schemas.microsoft.com/office/drawing/2014/main" id="{A3DEF869-95DD-4F16-B3BF-435E2BE112AC}"/>
              </a:ext>
            </a:extLst>
          </p:cNvPr>
          <p:cNvSpPr>
            <a:spLocks noGrp="1"/>
          </p:cNvSpPr>
          <p:nvPr>
            <p:ph type="body" sz="quarter" idx="14"/>
          </p:nvPr>
        </p:nvSpPr>
        <p:spPr>
          <a:xfrm>
            <a:off x="207963" y="884239"/>
            <a:ext cx="8728075" cy="424540"/>
          </a:xfrm>
        </p:spPr>
        <p:txBody>
          <a:bodyPr/>
          <a:lstStyle/>
          <a:p>
            <a:r>
              <a:rPr lang="ja-JP" altLang="en-US" dirty="0"/>
              <a:t>データ登録用のソフトウェア「</a:t>
            </a:r>
            <a:r>
              <a:rPr lang="en-US" altLang="ja-JP" dirty="0"/>
              <a:t>CKAN</a:t>
            </a:r>
            <a:r>
              <a:rPr lang="ja-JP" altLang="en-US" dirty="0"/>
              <a:t>」へログインします。　</a:t>
            </a:r>
          </a:p>
        </p:txBody>
      </p:sp>
      <p:sp>
        <p:nvSpPr>
          <p:cNvPr id="6" name="テキスト ボックス 5"/>
          <p:cNvSpPr txBox="1"/>
          <p:nvPr/>
        </p:nvSpPr>
        <p:spPr bwMode="auto">
          <a:xfrm>
            <a:off x="554326" y="1333839"/>
            <a:ext cx="6753977" cy="272510"/>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ログイン</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URL</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https://</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.bodik.jp/user/login </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）にアクセスします。</a:t>
            </a:r>
          </a:p>
        </p:txBody>
      </p:sp>
      <p:sp>
        <p:nvSpPr>
          <p:cNvPr id="8" name="正方形/長方形 7"/>
          <p:cNvSpPr/>
          <p:nvPr/>
        </p:nvSpPr>
        <p:spPr>
          <a:xfrm>
            <a:off x="2123728" y="2996952"/>
            <a:ext cx="2362090" cy="534290"/>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9" name="正方形/長方形 8"/>
          <p:cNvSpPr/>
          <p:nvPr/>
        </p:nvSpPr>
        <p:spPr>
          <a:xfrm>
            <a:off x="4927298" y="3894325"/>
            <a:ext cx="465231" cy="23261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0" name="角丸四角形吹き出し 9"/>
          <p:cNvSpPr/>
          <p:nvPr/>
        </p:nvSpPr>
        <p:spPr>
          <a:xfrm>
            <a:off x="4592418" y="2520042"/>
            <a:ext cx="4373714" cy="1077619"/>
          </a:xfrm>
          <a:prstGeom prst="wedgeRoundRectCallout">
            <a:avLst>
              <a:gd name="adj1" fmla="val -59043"/>
              <a:gd name="adj2" fmla="val 20346"/>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0" bIns="66462" rtlCol="0" anchor="ctr"/>
          <a:lstStyle/>
          <a:p>
            <a:pPr marL="342900" indent="-342900" defTabSz="844083">
              <a:lnSpc>
                <a:spcPct val="150000"/>
              </a:lnSpc>
              <a:buFont typeface="+mj-ea"/>
              <a:buAutoNum type="circleNumDbPlain"/>
            </a:pPr>
            <a:r>
              <a:rPr lang="en-US" altLang="ja-JP" sz="1400" kern="0" dirty="0">
                <a:solidFill>
                  <a:srgbClr val="FF0000"/>
                </a:solidFill>
                <a:latin typeface="Meiryo UI" panose="020B0604030504040204" pitchFamily="50" charset="-128"/>
                <a:ea typeface="Meiryo UI"/>
              </a:rPr>
              <a:t>2.2</a:t>
            </a:r>
            <a:r>
              <a:rPr lang="ja-JP" altLang="en-US" sz="1400" kern="0" dirty="0">
                <a:solidFill>
                  <a:srgbClr val="FF0000"/>
                </a:solidFill>
                <a:latin typeface="Meiryo UI" panose="020B0604030504040204" pitchFamily="50" charset="-128"/>
                <a:ea typeface="Meiryo UI"/>
              </a:rPr>
              <a:t>で確認したユーザ名、パスワードを入力します。</a:t>
            </a:r>
            <a:endParaRPr lang="en-US" altLang="ja-JP" sz="1400" kern="0" dirty="0">
              <a:solidFill>
                <a:srgbClr val="FF0000"/>
              </a:solidFill>
              <a:latin typeface="Meiryo UI" panose="020B0604030504040204" pitchFamily="50" charset="-128"/>
              <a:ea typeface="Meiryo UI"/>
            </a:endParaRPr>
          </a:p>
          <a:p>
            <a:pPr marL="342900" indent="-342900" defTabSz="844083">
              <a:lnSpc>
                <a:spcPct val="150000"/>
              </a:lnSpc>
              <a:buFont typeface="+mj-ea"/>
              <a:buAutoNum type="circleNumDbPlain"/>
            </a:pPr>
            <a:r>
              <a:rPr lang="ja-JP" altLang="en-US" sz="1400" kern="0" dirty="0">
                <a:solidFill>
                  <a:srgbClr val="FF0000"/>
                </a:solidFill>
                <a:latin typeface="Meiryo UI" panose="020B0604030504040204" pitchFamily="50" charset="-128"/>
                <a:ea typeface="Meiryo UI"/>
              </a:rPr>
              <a:t>「ログイン」ボタンをクリックします。</a:t>
            </a:r>
            <a:endParaRPr lang="en-US" altLang="ja-JP" sz="1400" kern="0" dirty="0">
              <a:solidFill>
                <a:srgbClr val="FF0000"/>
              </a:solidFill>
              <a:latin typeface="Meiryo UI" panose="020B0604030504040204" pitchFamily="50" charset="-128"/>
              <a:ea typeface="Meiryo UI"/>
            </a:endParaRPr>
          </a:p>
          <a:p>
            <a:pPr marL="342900" indent="-342900" defTabSz="844083">
              <a:lnSpc>
                <a:spcPct val="150000"/>
              </a:lnSpc>
              <a:buFont typeface="+mj-ea"/>
              <a:buAutoNum type="circleNumDbPlain"/>
            </a:pPr>
            <a:r>
              <a:rPr lang="ja-JP" altLang="en-US" sz="1400" kern="0" dirty="0">
                <a:solidFill>
                  <a:srgbClr val="FF0000"/>
                </a:solidFill>
                <a:latin typeface="Meiryo UI" panose="020B0604030504040204" pitchFamily="50" charset="-128"/>
                <a:ea typeface="Meiryo UI"/>
              </a:rPr>
              <a:t>画面上部に黒い帯が表示されればログインは完了です。</a:t>
            </a:r>
          </a:p>
        </p:txBody>
      </p:sp>
      <p:sp>
        <p:nvSpPr>
          <p:cNvPr id="11" name="テキスト ボックス 10"/>
          <p:cNvSpPr txBox="1"/>
          <p:nvPr/>
        </p:nvSpPr>
        <p:spPr bwMode="auto">
          <a:xfrm>
            <a:off x="1857228" y="2957821"/>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2" name="テキスト ボックス 11"/>
          <p:cNvSpPr txBox="1"/>
          <p:nvPr/>
        </p:nvSpPr>
        <p:spPr bwMode="auto">
          <a:xfrm>
            <a:off x="4646832" y="3853692"/>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21" name="テキスト ボックス 20"/>
          <p:cNvSpPr txBox="1"/>
          <p:nvPr/>
        </p:nvSpPr>
        <p:spPr bwMode="auto">
          <a:xfrm>
            <a:off x="4130948" y="4254356"/>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20" name="正方形/長方形 19"/>
          <p:cNvSpPr/>
          <p:nvPr/>
        </p:nvSpPr>
        <p:spPr>
          <a:xfrm>
            <a:off x="4413537" y="4475868"/>
            <a:ext cx="4613394" cy="22664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 name="テキスト ボックス 1">
            <a:extLst>
              <a:ext uri="{FF2B5EF4-FFF2-40B4-BE49-F238E27FC236}">
                <a16:creationId xmlns:a16="http://schemas.microsoft.com/office/drawing/2014/main" id="{A65D75DC-223A-4868-8E89-DBBE4954FA74}"/>
              </a:ext>
            </a:extLst>
          </p:cNvPr>
          <p:cNvSpPr txBox="1"/>
          <p:nvPr/>
        </p:nvSpPr>
        <p:spPr>
          <a:xfrm>
            <a:off x="428377" y="5151883"/>
            <a:ext cx="3423544" cy="859659"/>
          </a:xfrm>
          <a:prstGeom prst="rect">
            <a:avLst/>
          </a:prstGeom>
          <a:noFill/>
        </p:spPr>
        <p:txBody>
          <a:bodyPr wrap="square" rtlCol="0">
            <a:spAutoFit/>
          </a:bodyPr>
          <a:lstStyle/>
          <a:p>
            <a:pPr marL="285750" indent="-285750">
              <a:buFont typeface="Meiryo UI" panose="020B0604030504040204" pitchFamily="50" charset="-128"/>
              <a:buChar char="※"/>
            </a:pPr>
            <a:r>
              <a:rPr kumimoji="1" lang="ja-JP" altLang="en-US" sz="1662" b="1" dirty="0">
                <a:latin typeface="Meiryo UI" panose="020B0604030504040204" pitchFamily="50" charset="-128"/>
                <a:ea typeface="Meiryo UI" panose="020B0604030504040204" pitchFamily="50" charset="-128"/>
              </a:rPr>
              <a:t>黒い帯のダッシュボードアイコンをクリックすることで、右のログイン後の初期画面に戻ります。</a:t>
            </a:r>
          </a:p>
        </p:txBody>
      </p:sp>
      <p:sp>
        <p:nvSpPr>
          <p:cNvPr id="28" name="正方形/長方形 27">
            <a:extLst>
              <a:ext uri="{FF2B5EF4-FFF2-40B4-BE49-F238E27FC236}">
                <a16:creationId xmlns:a16="http://schemas.microsoft.com/office/drawing/2014/main" id="{3650C8A6-9BCF-45A4-B615-423FC88652A9}"/>
              </a:ext>
            </a:extLst>
          </p:cNvPr>
          <p:cNvSpPr/>
          <p:nvPr/>
        </p:nvSpPr>
        <p:spPr>
          <a:xfrm>
            <a:off x="2843808" y="4702514"/>
            <a:ext cx="465231" cy="333522"/>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3419544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D11A190-20B7-4884-AA5C-B47BD05C91D1}"/>
              </a:ext>
            </a:extLst>
          </p:cNvPr>
          <p:cNvPicPr>
            <a:picLocks noChangeAspect="1"/>
          </p:cNvPicPr>
          <p:nvPr/>
        </p:nvPicPr>
        <p:blipFill rotWithShape="1">
          <a:blip r:embed="rId3"/>
          <a:srcRect l="13775" t="14321" r="16138" b="11012"/>
          <a:stretch/>
        </p:blipFill>
        <p:spPr>
          <a:xfrm>
            <a:off x="4219508" y="3629285"/>
            <a:ext cx="4321745" cy="2947017"/>
          </a:xfrm>
          <a:prstGeom prst="rect">
            <a:avLst/>
          </a:prstGeom>
        </p:spPr>
      </p:pic>
      <p:pic>
        <p:nvPicPr>
          <p:cNvPr id="4" name="図 3">
            <a:extLst>
              <a:ext uri="{FF2B5EF4-FFF2-40B4-BE49-F238E27FC236}">
                <a16:creationId xmlns:a16="http://schemas.microsoft.com/office/drawing/2014/main" id="{DF720C78-E858-4AB7-AA43-1CF5D73926D2}"/>
              </a:ext>
            </a:extLst>
          </p:cNvPr>
          <p:cNvPicPr>
            <a:picLocks noChangeAspect="1"/>
          </p:cNvPicPr>
          <p:nvPr/>
        </p:nvPicPr>
        <p:blipFill rotWithShape="1">
          <a:blip r:embed="rId4"/>
          <a:srcRect l="16926" t="33580" r="55025" b="16781"/>
          <a:stretch/>
        </p:blipFill>
        <p:spPr>
          <a:xfrm>
            <a:off x="526316" y="3614922"/>
            <a:ext cx="2716140" cy="3076746"/>
          </a:xfrm>
          <a:prstGeom prst="rect">
            <a:avLst/>
          </a:prstGeom>
        </p:spPr>
      </p:pic>
      <p:pic>
        <p:nvPicPr>
          <p:cNvPr id="2" name="図 1">
            <a:extLst>
              <a:ext uri="{FF2B5EF4-FFF2-40B4-BE49-F238E27FC236}">
                <a16:creationId xmlns:a16="http://schemas.microsoft.com/office/drawing/2014/main" id="{D68F7759-E579-401B-B0BD-A3887EC09667}"/>
              </a:ext>
            </a:extLst>
          </p:cNvPr>
          <p:cNvPicPr>
            <a:picLocks noChangeAspect="1"/>
          </p:cNvPicPr>
          <p:nvPr/>
        </p:nvPicPr>
        <p:blipFill rotWithShape="1">
          <a:blip r:embed="rId5"/>
          <a:srcRect l="15350" t="26699" r="16138" b="54047"/>
          <a:stretch/>
        </p:blipFill>
        <p:spPr>
          <a:xfrm>
            <a:off x="670906" y="1694106"/>
            <a:ext cx="7802187" cy="1403438"/>
          </a:xfrm>
          <a:prstGeom prst="rect">
            <a:avLst/>
          </a:prstGeom>
        </p:spPr>
      </p:pic>
      <p:sp>
        <p:nvSpPr>
          <p:cNvPr id="9" name="タイトル 8">
            <a:extLst>
              <a:ext uri="{FF2B5EF4-FFF2-40B4-BE49-F238E27FC236}">
                <a16:creationId xmlns:a16="http://schemas.microsoft.com/office/drawing/2014/main" id="{1A26B340-5658-4052-9910-1D85A8C7FE62}"/>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2.4</a:t>
            </a:r>
            <a:r>
              <a:rPr lang="ja-JP" altLang="en-US" dirty="0">
                <a:latin typeface="Meiryo UI" panose="020B0604030504040204" pitchFamily="50" charset="-128"/>
                <a:ea typeface="Meiryo UI" panose="020B0604030504040204" pitchFamily="50" charset="-128"/>
                <a:cs typeface="Meiryo UI" panose="020B0604030504040204" pitchFamily="50" charset="-128"/>
              </a:rPr>
              <a:t> データセットの作成</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17</a:t>
            </a:fld>
            <a:endParaRPr lang="ja-JP" altLang="en-US" dirty="0"/>
          </a:p>
        </p:txBody>
      </p:sp>
      <p:sp>
        <p:nvSpPr>
          <p:cNvPr id="10" name="テキスト プレースホルダー 9">
            <a:extLst>
              <a:ext uri="{FF2B5EF4-FFF2-40B4-BE49-F238E27FC236}">
                <a16:creationId xmlns:a16="http://schemas.microsoft.com/office/drawing/2014/main" id="{EAD4E65F-68C8-4846-A844-9CE61CFC8C02}"/>
              </a:ext>
            </a:extLst>
          </p:cNvPr>
          <p:cNvSpPr>
            <a:spLocks noGrp="1"/>
          </p:cNvSpPr>
          <p:nvPr>
            <p:ph type="body" sz="quarter" idx="13"/>
          </p:nvPr>
        </p:nvSpPr>
        <p:spPr/>
        <p:txBody>
          <a:bodyPr/>
          <a:lstStyle/>
          <a:p>
            <a:r>
              <a:rPr kumimoji="1" lang="en-US" altLang="ja-JP" dirty="0"/>
              <a:t>2.</a:t>
            </a:r>
            <a:r>
              <a:rPr kumimoji="1" lang="ja-JP" altLang="en-US" dirty="0"/>
              <a:t>オープンデータの公開</a:t>
            </a:r>
          </a:p>
        </p:txBody>
      </p:sp>
      <p:sp>
        <p:nvSpPr>
          <p:cNvPr id="11" name="テキスト プレースホルダー 10">
            <a:extLst>
              <a:ext uri="{FF2B5EF4-FFF2-40B4-BE49-F238E27FC236}">
                <a16:creationId xmlns:a16="http://schemas.microsoft.com/office/drawing/2014/main" id="{B947162F-95D7-4D16-91E7-E1A7AD59C973}"/>
              </a:ext>
            </a:extLst>
          </p:cNvPr>
          <p:cNvSpPr>
            <a:spLocks noGrp="1"/>
          </p:cNvSpPr>
          <p:nvPr>
            <p:ph type="body" sz="quarter" idx="14"/>
          </p:nvPr>
        </p:nvSpPr>
        <p:spPr>
          <a:xfrm>
            <a:off x="207963" y="1052736"/>
            <a:ext cx="8728075" cy="418606"/>
          </a:xfrm>
        </p:spPr>
        <p:txBody>
          <a:bodyPr/>
          <a:lstStyle/>
          <a:p>
            <a:r>
              <a:rPr lang="ja-JP" altLang="en-US" dirty="0"/>
              <a:t> データセットの作成画面への遷移します。</a:t>
            </a:r>
          </a:p>
          <a:p>
            <a:endParaRPr kumimoji="1" lang="ja-JP" altLang="en-US" dirty="0"/>
          </a:p>
        </p:txBody>
      </p:sp>
      <p:sp>
        <p:nvSpPr>
          <p:cNvPr id="24" name="正方形/長方形 23"/>
          <p:cNvSpPr/>
          <p:nvPr/>
        </p:nvSpPr>
        <p:spPr>
          <a:xfrm>
            <a:off x="3716518" y="2467970"/>
            <a:ext cx="673941" cy="309372"/>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5" name="正方形/長方形 24"/>
          <p:cNvSpPr/>
          <p:nvPr/>
        </p:nvSpPr>
        <p:spPr>
          <a:xfrm>
            <a:off x="759670" y="4293096"/>
            <a:ext cx="1364058" cy="1819942"/>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6" name="角丸四角形吹き出し 25"/>
          <p:cNvSpPr/>
          <p:nvPr/>
        </p:nvSpPr>
        <p:spPr>
          <a:xfrm>
            <a:off x="5063461" y="1913381"/>
            <a:ext cx="2455208" cy="441930"/>
          </a:xfrm>
          <a:prstGeom prst="wedgeRoundRectCallout">
            <a:avLst>
              <a:gd name="adj1" fmla="val -85672"/>
              <a:gd name="adj2" fmla="val 82851"/>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eiryo UI" panose="020B0604030504040204" pitchFamily="50" charset="-128"/>
                <a:ea typeface="Meiryo UI"/>
              </a:rPr>
              <a:t>①「私の組織」をクリックします。</a:t>
            </a:r>
          </a:p>
        </p:txBody>
      </p:sp>
      <p:sp>
        <p:nvSpPr>
          <p:cNvPr id="27" name="角丸四角形吹き出し 26"/>
          <p:cNvSpPr/>
          <p:nvPr/>
        </p:nvSpPr>
        <p:spPr>
          <a:xfrm>
            <a:off x="1984184" y="5544037"/>
            <a:ext cx="2041488" cy="953171"/>
          </a:xfrm>
          <a:prstGeom prst="wedgeRoundRectCallout">
            <a:avLst>
              <a:gd name="adj1" fmla="val -59226"/>
              <a:gd name="adj2" fmla="val -30883"/>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eiryo UI" panose="020B0604030504040204" pitchFamily="50" charset="-128"/>
                <a:ea typeface="Meiryo UI"/>
              </a:rPr>
              <a:t>②自分の所属する</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地方公共団体が</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表示されるので、</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アイコンをクリックします。</a:t>
            </a:r>
          </a:p>
        </p:txBody>
      </p:sp>
      <p:sp>
        <p:nvSpPr>
          <p:cNvPr id="30" name="正方形/長方形 29"/>
          <p:cNvSpPr/>
          <p:nvPr/>
        </p:nvSpPr>
        <p:spPr>
          <a:xfrm>
            <a:off x="5447762" y="4741601"/>
            <a:ext cx="815586" cy="23261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31" name="角丸四角形吹き出し 30"/>
          <p:cNvSpPr/>
          <p:nvPr/>
        </p:nvSpPr>
        <p:spPr>
          <a:xfrm>
            <a:off x="6444208" y="5373216"/>
            <a:ext cx="1970045" cy="458545"/>
          </a:xfrm>
          <a:prstGeom prst="wedgeRoundRectCallout">
            <a:avLst>
              <a:gd name="adj1" fmla="val -57860"/>
              <a:gd name="adj2" fmla="val -145742"/>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eiryo UI" panose="020B0604030504040204" pitchFamily="50" charset="-128"/>
                <a:ea typeface="Meiryo UI"/>
              </a:rPr>
              <a:t>③「データセットを追加」をクリックします。</a:t>
            </a:r>
          </a:p>
        </p:txBody>
      </p:sp>
      <p:sp>
        <p:nvSpPr>
          <p:cNvPr id="15" name="右矢印 9">
            <a:extLst>
              <a:ext uri="{FF2B5EF4-FFF2-40B4-BE49-F238E27FC236}">
                <a16:creationId xmlns:a16="http://schemas.microsoft.com/office/drawing/2014/main" id="{74219420-FB15-4F87-ADA5-0C93D321FEFD}"/>
              </a:ext>
            </a:extLst>
          </p:cNvPr>
          <p:cNvSpPr/>
          <p:nvPr/>
        </p:nvSpPr>
        <p:spPr>
          <a:xfrm rot="7602133">
            <a:off x="2866368" y="3228483"/>
            <a:ext cx="1004195"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6" name="右矢印 9">
            <a:extLst>
              <a:ext uri="{FF2B5EF4-FFF2-40B4-BE49-F238E27FC236}">
                <a16:creationId xmlns:a16="http://schemas.microsoft.com/office/drawing/2014/main" id="{18E30ED5-A870-48A1-985B-0EFBCF7104BC}"/>
              </a:ext>
            </a:extLst>
          </p:cNvPr>
          <p:cNvSpPr/>
          <p:nvPr/>
        </p:nvSpPr>
        <p:spPr>
          <a:xfrm>
            <a:off x="3275856" y="4827677"/>
            <a:ext cx="886908"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1173067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B47F522-7834-4D4F-B559-42630F00A10B}"/>
              </a:ext>
            </a:extLst>
          </p:cNvPr>
          <p:cNvPicPr>
            <a:picLocks noChangeAspect="1"/>
          </p:cNvPicPr>
          <p:nvPr/>
        </p:nvPicPr>
        <p:blipFill rotWithShape="1">
          <a:blip r:embed="rId3"/>
          <a:srcRect l="32286" t="21664" r="33852" b="2018"/>
          <a:stretch/>
        </p:blipFill>
        <p:spPr>
          <a:xfrm>
            <a:off x="242284" y="1388418"/>
            <a:ext cx="3672408" cy="5297757"/>
          </a:xfrm>
          <a:prstGeom prst="rect">
            <a:avLst/>
          </a:prstGeom>
        </p:spPr>
      </p:pic>
      <p:sp>
        <p:nvSpPr>
          <p:cNvPr id="2" name="タイトル 1">
            <a:extLst>
              <a:ext uri="{FF2B5EF4-FFF2-40B4-BE49-F238E27FC236}">
                <a16:creationId xmlns:a16="http://schemas.microsoft.com/office/drawing/2014/main" id="{AEAEBCDB-2A1A-4547-902F-7E0DC6952F74}"/>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2.5 </a:t>
            </a:r>
            <a:r>
              <a:rPr lang="ja-JP" altLang="en-US" dirty="0">
                <a:latin typeface="Meiryo UI" panose="020B0604030504040204" pitchFamily="50" charset="-128"/>
                <a:ea typeface="Meiryo UI" panose="020B0604030504040204" pitchFamily="50" charset="-128"/>
                <a:cs typeface="Meiryo UI" panose="020B0604030504040204" pitchFamily="50" charset="-128"/>
              </a:rPr>
              <a:t>メタデータの説明①</a:t>
            </a:r>
            <a:endParaRPr kumimoji="1" lang="ja-JP" altLang="en-US" dirty="0"/>
          </a:p>
        </p:txBody>
      </p:sp>
      <p:sp>
        <p:nvSpPr>
          <p:cNvPr id="4" name="スライド番号プレースホルダー 3">
            <a:extLst>
              <a:ext uri="{FF2B5EF4-FFF2-40B4-BE49-F238E27FC236}">
                <a16:creationId xmlns:a16="http://schemas.microsoft.com/office/drawing/2014/main" id="{4A4D961B-41B4-4E36-ABF5-0A22D5AD23FD}"/>
              </a:ext>
            </a:extLst>
          </p:cNvPr>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5" name="テキスト プレースホルダー 4">
            <a:extLst>
              <a:ext uri="{FF2B5EF4-FFF2-40B4-BE49-F238E27FC236}">
                <a16:creationId xmlns:a16="http://schemas.microsoft.com/office/drawing/2014/main" id="{A3FA1FBC-A259-4698-B04E-8A6F471EDD15}"/>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6" name="テキスト プレースホルダー 5">
            <a:extLst>
              <a:ext uri="{FF2B5EF4-FFF2-40B4-BE49-F238E27FC236}">
                <a16:creationId xmlns:a16="http://schemas.microsoft.com/office/drawing/2014/main" id="{BF1CBA39-C70C-408A-B0F3-CC613BD7460D}"/>
              </a:ext>
            </a:extLst>
          </p:cNvPr>
          <p:cNvSpPr>
            <a:spLocks noGrp="1"/>
          </p:cNvSpPr>
          <p:nvPr>
            <p:ph type="body" sz="quarter" idx="14"/>
          </p:nvPr>
        </p:nvSpPr>
        <p:spPr>
          <a:xfrm>
            <a:off x="207963" y="884238"/>
            <a:ext cx="3715965" cy="457783"/>
          </a:xfrm>
        </p:spPr>
        <p:txBody>
          <a:bodyPr/>
          <a:lstStyle/>
          <a:p>
            <a:r>
              <a:rPr lang="ja-JP" altLang="en-US" dirty="0"/>
              <a:t> データセットの作成フォームの説明</a:t>
            </a:r>
          </a:p>
        </p:txBody>
      </p:sp>
      <p:sp>
        <p:nvSpPr>
          <p:cNvPr id="9" name="正方形/長方形 8">
            <a:extLst>
              <a:ext uri="{FF2B5EF4-FFF2-40B4-BE49-F238E27FC236}">
                <a16:creationId xmlns:a16="http://schemas.microsoft.com/office/drawing/2014/main" id="{2D48DD60-1E6C-4F73-9D8C-5B427DCAEB17}"/>
              </a:ext>
            </a:extLst>
          </p:cNvPr>
          <p:cNvSpPr/>
          <p:nvPr/>
        </p:nvSpPr>
        <p:spPr>
          <a:xfrm>
            <a:off x="4325815" y="986754"/>
            <a:ext cx="4689231" cy="958518"/>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タイトル</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タイトルはトップページや検索結果一覧に表示される文字列です。</a:t>
            </a:r>
          </a:p>
          <a:p>
            <a:pPr marL="99695" defTabSz="844083"/>
            <a:r>
              <a:rPr lang="ja-JP" altLang="en-US" sz="1292" kern="0" dirty="0">
                <a:solidFill>
                  <a:schemeClr val="tx1"/>
                </a:solidFill>
                <a:latin typeface="Meiryo UI" panose="020B0604030504040204" pitchFamily="50" charset="-128"/>
                <a:ea typeface="Meiryo UI"/>
              </a:rPr>
              <a:t>データセットの内容を表す、わかりやすい文字列を設定してください。</a:t>
            </a:r>
          </a:p>
          <a:p>
            <a:pPr marL="99695" defTabSz="844083"/>
            <a:r>
              <a:rPr lang="ja-JP" altLang="en-US" sz="1292" kern="0" dirty="0">
                <a:solidFill>
                  <a:schemeClr val="tx1"/>
                </a:solidFill>
                <a:latin typeface="Meiryo UI" panose="020B0604030504040204" pitchFamily="50" charset="-128"/>
                <a:ea typeface="Meiryo UI"/>
              </a:rPr>
              <a:t>日本語（全角文字）で入力しても大丈夫です。</a:t>
            </a:r>
          </a:p>
        </p:txBody>
      </p:sp>
      <p:cxnSp>
        <p:nvCxnSpPr>
          <p:cNvPr id="10" name="直線矢印コネクタ 9">
            <a:extLst>
              <a:ext uri="{FF2B5EF4-FFF2-40B4-BE49-F238E27FC236}">
                <a16:creationId xmlns:a16="http://schemas.microsoft.com/office/drawing/2014/main" id="{DC455175-8906-4877-BB16-01724CE0FF2C}"/>
              </a:ext>
            </a:extLst>
          </p:cNvPr>
          <p:cNvCxnSpPr>
            <a:cxnSpLocks/>
          </p:cNvCxnSpPr>
          <p:nvPr/>
        </p:nvCxnSpPr>
        <p:spPr>
          <a:xfrm flipH="1">
            <a:off x="3707904" y="1770577"/>
            <a:ext cx="600431" cy="257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EBED202E-F95E-4ACB-A8FD-6CC28EA34917}"/>
              </a:ext>
            </a:extLst>
          </p:cNvPr>
          <p:cNvSpPr/>
          <p:nvPr/>
        </p:nvSpPr>
        <p:spPr>
          <a:xfrm>
            <a:off x="4325815" y="2024676"/>
            <a:ext cx="4689231" cy="762155"/>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【URL】</a:t>
            </a:r>
          </a:p>
          <a:p>
            <a:pPr marL="99695" defTabSz="844083"/>
            <a:r>
              <a:rPr lang="en-US" altLang="ja-JP" sz="1292" kern="0" dirty="0">
                <a:solidFill>
                  <a:schemeClr val="tx1"/>
                </a:solidFill>
                <a:latin typeface="Meiryo UI" panose="020B0604030504040204" pitchFamily="50" charset="-128"/>
                <a:ea typeface="Meiryo UI"/>
              </a:rPr>
              <a:t>URL</a:t>
            </a:r>
            <a:r>
              <a:rPr lang="ja-JP" altLang="en-US" sz="1292" kern="0" dirty="0">
                <a:solidFill>
                  <a:schemeClr val="tx1"/>
                </a:solidFill>
                <a:latin typeface="Meiryo UI" panose="020B0604030504040204" pitchFamily="50" charset="-128"/>
                <a:ea typeface="Meiryo UI"/>
              </a:rPr>
              <a:t>は半角英数で自由に記載してください。同じものは使用できませんので過去に利用したものと重複しないようにしてください。</a:t>
            </a:r>
          </a:p>
        </p:txBody>
      </p:sp>
      <p:cxnSp>
        <p:nvCxnSpPr>
          <p:cNvPr id="12" name="直線矢印コネクタ 11">
            <a:extLst>
              <a:ext uri="{FF2B5EF4-FFF2-40B4-BE49-F238E27FC236}">
                <a16:creationId xmlns:a16="http://schemas.microsoft.com/office/drawing/2014/main" id="{ECED00C8-EBD8-468A-9460-11F6526A20A9}"/>
              </a:ext>
            </a:extLst>
          </p:cNvPr>
          <p:cNvCxnSpPr>
            <a:cxnSpLocks/>
            <a:stCxn id="11" idx="1"/>
          </p:cNvCxnSpPr>
          <p:nvPr/>
        </p:nvCxnSpPr>
        <p:spPr>
          <a:xfrm flipH="1" flipV="1">
            <a:off x="2843808" y="2014487"/>
            <a:ext cx="1482007" cy="39126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8B1FC9ED-08AF-4585-B63D-4E64A75ECB9E}"/>
              </a:ext>
            </a:extLst>
          </p:cNvPr>
          <p:cNvSpPr/>
          <p:nvPr/>
        </p:nvSpPr>
        <p:spPr>
          <a:xfrm>
            <a:off x="4325815" y="2856046"/>
            <a:ext cx="4689231" cy="1088422"/>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説明</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説明は全文検索の対象となります。なるべくきちんとした説明を記載してください。表示レイアウトの関係上</a:t>
            </a:r>
            <a:r>
              <a:rPr lang="en-US" altLang="ja-JP" sz="1292" kern="0" dirty="0">
                <a:solidFill>
                  <a:schemeClr val="tx1"/>
                </a:solidFill>
                <a:latin typeface="Meiryo UI" panose="020B0604030504040204" pitchFamily="50" charset="-128"/>
                <a:ea typeface="Meiryo UI"/>
              </a:rPr>
              <a:t>200</a:t>
            </a:r>
            <a:r>
              <a:rPr lang="ja-JP" altLang="en-US" sz="1292" kern="0" dirty="0">
                <a:solidFill>
                  <a:schemeClr val="tx1"/>
                </a:solidFill>
                <a:latin typeface="Meiryo UI" panose="020B0604030504040204" pitchFamily="50" charset="-128"/>
                <a:ea typeface="Meiryo UI"/>
              </a:rPr>
              <a:t>字くらいを上限に記載してください。</a:t>
            </a:r>
            <a:r>
              <a:rPr lang="en-US" altLang="ja-JP" sz="1292" kern="0" dirty="0">
                <a:solidFill>
                  <a:schemeClr val="tx1"/>
                </a:solidFill>
                <a:latin typeface="Meiryo UI" panose="020B0604030504040204" pitchFamily="50" charset="-128"/>
                <a:ea typeface="Meiryo UI"/>
              </a:rPr>
              <a:t>200</a:t>
            </a:r>
            <a:r>
              <a:rPr lang="ja-JP" altLang="en-US" sz="1292" kern="0" dirty="0">
                <a:solidFill>
                  <a:schemeClr val="tx1"/>
                </a:solidFill>
                <a:latin typeface="Meiryo UI" panose="020B0604030504040204" pitchFamily="50" charset="-128"/>
                <a:ea typeface="Meiryo UI"/>
              </a:rPr>
              <a:t>字をオーバーしてもエラーにはなりません。</a:t>
            </a:r>
          </a:p>
        </p:txBody>
      </p:sp>
      <p:cxnSp>
        <p:nvCxnSpPr>
          <p:cNvPr id="14" name="直線矢印コネクタ 13">
            <a:extLst>
              <a:ext uri="{FF2B5EF4-FFF2-40B4-BE49-F238E27FC236}">
                <a16:creationId xmlns:a16="http://schemas.microsoft.com/office/drawing/2014/main" id="{A0EF97DB-EBCC-4607-ACC5-F5A9E864C44B}"/>
              </a:ext>
            </a:extLst>
          </p:cNvPr>
          <p:cNvCxnSpPr>
            <a:cxnSpLocks/>
          </p:cNvCxnSpPr>
          <p:nvPr/>
        </p:nvCxnSpPr>
        <p:spPr>
          <a:xfrm flipH="1" flipV="1">
            <a:off x="3635896" y="2782609"/>
            <a:ext cx="676351" cy="13057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73A36DB7-76B3-484C-9007-52CAAF9BB42B}"/>
              </a:ext>
            </a:extLst>
          </p:cNvPr>
          <p:cNvSpPr/>
          <p:nvPr/>
        </p:nvSpPr>
        <p:spPr>
          <a:xfrm>
            <a:off x="4325815" y="4020341"/>
            <a:ext cx="4689231" cy="9570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タグ</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タグはキーワード検索や、表示の分類のために利用します。タグは複数登録できますが、</a:t>
            </a:r>
            <a:r>
              <a:rPr lang="ja-JP" altLang="en-US" sz="1292" b="1" u="sng" kern="0" dirty="0">
                <a:solidFill>
                  <a:srgbClr val="FF0000"/>
                </a:solidFill>
                <a:latin typeface="Meiryo UI" panose="020B0604030504040204" pitchFamily="50" charset="-128"/>
                <a:ea typeface="Meiryo UI"/>
              </a:rPr>
              <a:t>今回のように位置情報</a:t>
            </a:r>
            <a:r>
              <a:rPr lang="en-US" altLang="ja-JP" sz="1292" b="1" u="sng" kern="0" dirty="0">
                <a:solidFill>
                  <a:srgbClr val="FF0000"/>
                </a:solidFill>
                <a:latin typeface="Meiryo UI" panose="020B0604030504040204" pitchFamily="50" charset="-128"/>
                <a:ea typeface="Meiryo UI"/>
              </a:rPr>
              <a:t>(</a:t>
            </a:r>
            <a:r>
              <a:rPr lang="ja-JP" altLang="en-US" sz="1292" b="1" u="sng" kern="0" dirty="0">
                <a:solidFill>
                  <a:srgbClr val="FF0000"/>
                </a:solidFill>
                <a:latin typeface="Meiryo UI" panose="020B0604030504040204" pitchFamily="50" charset="-128"/>
                <a:ea typeface="Meiryo UI"/>
              </a:rPr>
              <a:t>緯度・経度</a:t>
            </a:r>
            <a:r>
              <a:rPr lang="en-US" altLang="ja-JP" sz="1292" b="1" u="sng" kern="0" dirty="0">
                <a:solidFill>
                  <a:srgbClr val="FF0000"/>
                </a:solidFill>
                <a:latin typeface="Meiryo UI" panose="020B0604030504040204" pitchFamily="50" charset="-128"/>
                <a:ea typeface="Meiryo UI"/>
              </a:rPr>
              <a:t>)</a:t>
            </a:r>
            <a:r>
              <a:rPr lang="ja-JP" altLang="en-US" sz="1292" b="1" u="sng" kern="0" dirty="0">
                <a:solidFill>
                  <a:srgbClr val="FF0000"/>
                </a:solidFill>
                <a:latin typeface="Meiryo UI" panose="020B0604030504040204" pitchFamily="50" charset="-128"/>
                <a:ea typeface="Meiryo UI"/>
              </a:rPr>
              <a:t>を含むデータの場合、必ずタグに「位置情報」を追加してください。</a:t>
            </a:r>
          </a:p>
        </p:txBody>
      </p:sp>
      <p:sp>
        <p:nvSpPr>
          <p:cNvPr id="16" name="正方形/長方形 15">
            <a:extLst>
              <a:ext uri="{FF2B5EF4-FFF2-40B4-BE49-F238E27FC236}">
                <a16:creationId xmlns:a16="http://schemas.microsoft.com/office/drawing/2014/main" id="{F3131EE3-0279-4F30-A242-B4266E34F26B}"/>
              </a:ext>
            </a:extLst>
          </p:cNvPr>
          <p:cNvSpPr/>
          <p:nvPr/>
        </p:nvSpPr>
        <p:spPr>
          <a:xfrm>
            <a:off x="4325815" y="5053259"/>
            <a:ext cx="4689231" cy="564923"/>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ライセンス</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ライセンスは利用規約に合わせて選択してください。</a:t>
            </a:r>
          </a:p>
        </p:txBody>
      </p:sp>
      <p:sp>
        <p:nvSpPr>
          <p:cNvPr id="17" name="正方形/長方形 16">
            <a:extLst>
              <a:ext uri="{FF2B5EF4-FFF2-40B4-BE49-F238E27FC236}">
                <a16:creationId xmlns:a16="http://schemas.microsoft.com/office/drawing/2014/main" id="{65EB26E3-043F-4B8E-88A5-76977256C082}"/>
              </a:ext>
            </a:extLst>
          </p:cNvPr>
          <p:cNvSpPr/>
          <p:nvPr/>
        </p:nvSpPr>
        <p:spPr>
          <a:xfrm>
            <a:off x="4325815" y="5694053"/>
            <a:ext cx="4689231" cy="760985"/>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公開・非公開</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公開する場合はパブリックを選択します。</a:t>
            </a:r>
          </a:p>
          <a:p>
            <a:pPr marL="99695" defTabSz="844083"/>
            <a:r>
              <a:rPr lang="ja-JP" altLang="en-US" sz="1292" kern="0" dirty="0">
                <a:solidFill>
                  <a:schemeClr val="tx1"/>
                </a:solidFill>
                <a:latin typeface="Meiryo UI" panose="020B0604030504040204" pitchFamily="50" charset="-128"/>
                <a:ea typeface="Meiryo UI"/>
              </a:rPr>
              <a:t>公開せずに登録のみ行う場合はプライベートを選択してください。</a:t>
            </a:r>
          </a:p>
        </p:txBody>
      </p:sp>
      <p:cxnSp>
        <p:nvCxnSpPr>
          <p:cNvPr id="18" name="直線矢印コネクタ 17">
            <a:extLst>
              <a:ext uri="{FF2B5EF4-FFF2-40B4-BE49-F238E27FC236}">
                <a16:creationId xmlns:a16="http://schemas.microsoft.com/office/drawing/2014/main" id="{9A0C8883-4948-41AE-94EE-E8FD60B919B9}"/>
              </a:ext>
            </a:extLst>
          </p:cNvPr>
          <p:cNvCxnSpPr>
            <a:cxnSpLocks/>
            <a:stCxn id="15" idx="1"/>
          </p:cNvCxnSpPr>
          <p:nvPr/>
        </p:nvCxnSpPr>
        <p:spPr>
          <a:xfrm flipH="1" flipV="1">
            <a:off x="3707904" y="3039134"/>
            <a:ext cx="617911" cy="145973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680A5A8A-0B60-4D23-B6C0-A2636E4A612D}"/>
              </a:ext>
            </a:extLst>
          </p:cNvPr>
          <p:cNvCxnSpPr>
            <a:cxnSpLocks/>
            <a:stCxn id="16" idx="1"/>
          </p:cNvCxnSpPr>
          <p:nvPr/>
        </p:nvCxnSpPr>
        <p:spPr>
          <a:xfrm flipH="1" flipV="1">
            <a:off x="2555776" y="4272644"/>
            <a:ext cx="1770039" cy="106307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81481E60-8984-4901-88C6-804B6984BA52}"/>
              </a:ext>
            </a:extLst>
          </p:cNvPr>
          <p:cNvCxnSpPr>
            <a:cxnSpLocks/>
            <a:stCxn id="17" idx="1"/>
          </p:cNvCxnSpPr>
          <p:nvPr/>
        </p:nvCxnSpPr>
        <p:spPr>
          <a:xfrm flipH="1" flipV="1">
            <a:off x="2555776" y="4653136"/>
            <a:ext cx="1770039" cy="142141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9103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a:extLst>
              <a:ext uri="{FF2B5EF4-FFF2-40B4-BE49-F238E27FC236}">
                <a16:creationId xmlns:a16="http://schemas.microsoft.com/office/drawing/2014/main" id="{A00410AB-9AC3-403E-A0E3-DD11B19A3AB7}"/>
              </a:ext>
            </a:extLst>
          </p:cNvPr>
          <p:cNvPicPr>
            <a:picLocks noChangeAspect="1"/>
          </p:cNvPicPr>
          <p:nvPr/>
        </p:nvPicPr>
        <p:blipFill rotWithShape="1">
          <a:blip r:embed="rId3"/>
          <a:srcRect l="32286" t="21664" r="33852" b="2018"/>
          <a:stretch/>
        </p:blipFill>
        <p:spPr>
          <a:xfrm>
            <a:off x="242284" y="1388418"/>
            <a:ext cx="3672408" cy="5297757"/>
          </a:xfrm>
          <a:prstGeom prst="rect">
            <a:avLst/>
          </a:prstGeom>
        </p:spPr>
      </p:pic>
      <p:sp>
        <p:nvSpPr>
          <p:cNvPr id="2" name="タイトル 1">
            <a:extLst>
              <a:ext uri="{FF2B5EF4-FFF2-40B4-BE49-F238E27FC236}">
                <a16:creationId xmlns:a16="http://schemas.microsoft.com/office/drawing/2014/main" id="{A9BC9A18-FF2B-46FB-8136-7C3673F90DE3}"/>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2.5</a:t>
            </a:r>
            <a:r>
              <a:rPr lang="ja-JP" altLang="en-US" dirty="0">
                <a:latin typeface="Meiryo UI" panose="020B0604030504040204" pitchFamily="50" charset="-128"/>
                <a:ea typeface="Meiryo UI" panose="020B0604030504040204" pitchFamily="50" charset="-128"/>
                <a:cs typeface="Meiryo UI" panose="020B0604030504040204" pitchFamily="50" charset="-128"/>
              </a:rPr>
              <a:t> メタデータの説明②</a:t>
            </a:r>
            <a:endParaRPr kumimoji="1" lang="ja-JP" altLang="en-US" dirty="0"/>
          </a:p>
        </p:txBody>
      </p:sp>
      <p:sp>
        <p:nvSpPr>
          <p:cNvPr id="4" name="スライド番号プレースホルダー 3">
            <a:extLst>
              <a:ext uri="{FF2B5EF4-FFF2-40B4-BE49-F238E27FC236}">
                <a16:creationId xmlns:a16="http://schemas.microsoft.com/office/drawing/2014/main" id="{B9F67E39-F87B-4708-97B1-DDD360A0FA25}"/>
              </a:ext>
            </a:extLst>
          </p:cNvPr>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5" name="テキスト プレースホルダー 4">
            <a:extLst>
              <a:ext uri="{FF2B5EF4-FFF2-40B4-BE49-F238E27FC236}">
                <a16:creationId xmlns:a16="http://schemas.microsoft.com/office/drawing/2014/main" id="{D0C673A3-1DE9-42C5-B7B8-EBD3E72BA38F}"/>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6" name="テキスト プレースホルダー 5">
            <a:extLst>
              <a:ext uri="{FF2B5EF4-FFF2-40B4-BE49-F238E27FC236}">
                <a16:creationId xmlns:a16="http://schemas.microsoft.com/office/drawing/2014/main" id="{9D84EB48-6514-4664-9474-753B1C24ADBD}"/>
              </a:ext>
            </a:extLst>
          </p:cNvPr>
          <p:cNvSpPr>
            <a:spLocks noGrp="1"/>
          </p:cNvSpPr>
          <p:nvPr>
            <p:ph type="body" sz="quarter" idx="14"/>
          </p:nvPr>
        </p:nvSpPr>
        <p:spPr>
          <a:xfrm>
            <a:off x="207963" y="884239"/>
            <a:ext cx="3643957" cy="424732"/>
          </a:xfrm>
        </p:spPr>
        <p:txBody>
          <a:bodyPr/>
          <a:lstStyle/>
          <a:p>
            <a:r>
              <a:rPr lang="ja-JP" altLang="en-US" dirty="0"/>
              <a:t>データセットの作成フォームの説明</a:t>
            </a:r>
          </a:p>
        </p:txBody>
      </p:sp>
      <p:sp>
        <p:nvSpPr>
          <p:cNvPr id="9" name="正方形/長方形 8">
            <a:extLst>
              <a:ext uri="{FF2B5EF4-FFF2-40B4-BE49-F238E27FC236}">
                <a16:creationId xmlns:a16="http://schemas.microsoft.com/office/drawing/2014/main" id="{D55BC07E-40A1-404E-8C74-E670778D4631}"/>
              </a:ext>
            </a:extLst>
          </p:cNvPr>
          <p:cNvSpPr/>
          <p:nvPr/>
        </p:nvSpPr>
        <p:spPr>
          <a:xfrm>
            <a:off x="4325815" y="887866"/>
            <a:ext cx="4689231" cy="6978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公開ウェブページ</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登録するデータセットに関連する</a:t>
            </a:r>
            <a:r>
              <a:rPr lang="en-US" altLang="ja-JP" sz="1292" kern="0" dirty="0">
                <a:solidFill>
                  <a:schemeClr val="tx1"/>
                </a:solidFill>
                <a:latin typeface="Meiryo UI" panose="020B0604030504040204" pitchFamily="50" charset="-128"/>
                <a:ea typeface="Meiryo UI"/>
              </a:rPr>
              <a:t>Web</a:t>
            </a:r>
            <a:r>
              <a:rPr lang="ja-JP" altLang="en-US" sz="1292" kern="0" dirty="0">
                <a:solidFill>
                  <a:schemeClr val="tx1"/>
                </a:solidFill>
                <a:latin typeface="Meiryo UI" panose="020B0604030504040204" pitchFamily="50" charset="-128"/>
                <a:ea typeface="Meiryo UI"/>
              </a:rPr>
              <a:t>ページがある場合は</a:t>
            </a:r>
            <a:r>
              <a:rPr lang="en-US" altLang="ja-JP" sz="1292" kern="0" dirty="0">
                <a:solidFill>
                  <a:schemeClr val="tx1"/>
                </a:solidFill>
                <a:latin typeface="Meiryo UI" panose="020B0604030504040204" pitchFamily="50" charset="-128"/>
                <a:ea typeface="Meiryo UI"/>
              </a:rPr>
              <a:t>URL</a:t>
            </a:r>
            <a:r>
              <a:rPr lang="ja-JP" altLang="en-US" sz="1292" kern="0" dirty="0">
                <a:solidFill>
                  <a:schemeClr val="tx1"/>
                </a:solidFill>
                <a:latin typeface="Meiryo UI" panose="020B0604030504040204" pitchFamily="50" charset="-128"/>
                <a:ea typeface="Meiryo UI"/>
              </a:rPr>
              <a:t>を入力してください。</a:t>
            </a:r>
          </a:p>
        </p:txBody>
      </p:sp>
      <p:sp>
        <p:nvSpPr>
          <p:cNvPr id="10" name="正方形/長方形 9">
            <a:extLst>
              <a:ext uri="{FF2B5EF4-FFF2-40B4-BE49-F238E27FC236}">
                <a16:creationId xmlns:a16="http://schemas.microsoft.com/office/drawing/2014/main" id="{AACD3F55-783F-4C61-9A10-5B231391CBD8}"/>
              </a:ext>
            </a:extLst>
          </p:cNvPr>
          <p:cNvSpPr/>
          <p:nvPr/>
        </p:nvSpPr>
        <p:spPr>
          <a:xfrm>
            <a:off x="4325815" y="1644991"/>
            <a:ext cx="4689231" cy="11298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作成者</a:t>
            </a:r>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連絡先</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作成者、連絡先は同じでも異なっても構いません。</a:t>
            </a:r>
            <a:endParaRPr lang="en-US" altLang="ja-JP" sz="1292" kern="0" dirty="0">
              <a:solidFill>
                <a:schemeClr val="tx1"/>
              </a:solidFill>
              <a:latin typeface="Meiryo UI" panose="020B0604030504040204" pitchFamily="50" charset="-128"/>
              <a:ea typeface="Meiryo UI"/>
            </a:endParaRPr>
          </a:p>
          <a:p>
            <a:pPr marL="99695" defTabSz="844083"/>
            <a:r>
              <a:rPr lang="ja-JP" altLang="en-US" sz="1292" kern="0" dirty="0">
                <a:solidFill>
                  <a:schemeClr val="tx1"/>
                </a:solidFill>
                <a:latin typeface="Meiryo UI" panose="020B0604030504040204" pitchFamily="50" charset="-128"/>
                <a:ea typeface="Meiryo UI"/>
              </a:rPr>
              <a:t>どちらも情報政策課、作成者は原課、連絡先は情報政策課など各地方公共団体の運用に合わせてご記入ください。</a:t>
            </a:r>
          </a:p>
        </p:txBody>
      </p:sp>
      <p:sp>
        <p:nvSpPr>
          <p:cNvPr id="11" name="正方形/長方形 10">
            <a:extLst>
              <a:ext uri="{FF2B5EF4-FFF2-40B4-BE49-F238E27FC236}">
                <a16:creationId xmlns:a16="http://schemas.microsoft.com/office/drawing/2014/main" id="{8424E8A6-41BD-4C57-A2BD-C89B538CA3BD}"/>
              </a:ext>
            </a:extLst>
          </p:cNvPr>
          <p:cNvSpPr/>
          <p:nvPr/>
        </p:nvSpPr>
        <p:spPr>
          <a:xfrm>
            <a:off x="4325815" y="2834117"/>
            <a:ext cx="4689231" cy="1761231"/>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更新頻度</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更新頻度には以下の項⽬を参考に⼊⼒してください。</a:t>
            </a:r>
          </a:p>
          <a:p>
            <a:pPr marL="99695" defTabSz="844083"/>
            <a:r>
              <a:rPr lang="ja-JP" altLang="en-US" sz="1015" kern="0" dirty="0">
                <a:solidFill>
                  <a:schemeClr val="tx1"/>
                </a:solidFill>
                <a:latin typeface="Meiryo UI" panose="020B0604030504040204" pitchFamily="50" charset="-128"/>
                <a:ea typeface="Meiryo UI"/>
              </a:rPr>
              <a:t>　・リアルタイム</a:t>
            </a:r>
          </a:p>
          <a:p>
            <a:pPr marL="99695" defTabSz="844083"/>
            <a:r>
              <a:rPr lang="ja-JP" altLang="en-US" sz="1015" kern="0" dirty="0">
                <a:solidFill>
                  <a:schemeClr val="tx1"/>
                </a:solidFill>
                <a:latin typeface="Meiryo UI" panose="020B0604030504040204" pitchFamily="50" charset="-128"/>
                <a:ea typeface="Meiryo UI"/>
              </a:rPr>
              <a:t>　・毎週</a:t>
            </a:r>
          </a:p>
          <a:p>
            <a:pPr marL="99695" defTabSz="844083"/>
            <a:r>
              <a:rPr lang="ja-JP" altLang="en-US" sz="1015" kern="0" dirty="0">
                <a:solidFill>
                  <a:schemeClr val="tx1"/>
                </a:solidFill>
                <a:latin typeface="Meiryo UI" panose="020B0604030504040204" pitchFamily="50" charset="-128"/>
                <a:ea typeface="Meiryo UI"/>
              </a:rPr>
              <a:t>　・隔週</a:t>
            </a:r>
          </a:p>
          <a:p>
            <a:pPr marL="99695" defTabSz="844083"/>
            <a:r>
              <a:rPr lang="ja-JP" altLang="en-US" sz="1015" kern="0" dirty="0">
                <a:solidFill>
                  <a:schemeClr val="tx1"/>
                </a:solidFill>
                <a:latin typeface="Meiryo UI" panose="020B0604030504040204" pitchFamily="50" charset="-128"/>
                <a:ea typeface="Meiryo UI"/>
              </a:rPr>
              <a:t>　・</a:t>
            </a:r>
            <a:r>
              <a:rPr lang="en-US" altLang="ja-JP" sz="1015" kern="0" dirty="0">
                <a:solidFill>
                  <a:schemeClr val="tx1"/>
                </a:solidFill>
                <a:latin typeface="Meiryo UI" panose="020B0604030504040204" pitchFamily="50" charset="-128"/>
                <a:ea typeface="Meiryo UI"/>
              </a:rPr>
              <a:t>1</a:t>
            </a:r>
            <a:r>
              <a:rPr lang="ja-JP" altLang="en-US" sz="1015" kern="0" dirty="0">
                <a:solidFill>
                  <a:schemeClr val="tx1"/>
                </a:solidFill>
                <a:latin typeface="Meiryo UI" panose="020B0604030504040204" pitchFamily="50" charset="-128"/>
                <a:ea typeface="Meiryo UI"/>
              </a:rPr>
              <a:t>ヶ⽉</a:t>
            </a:r>
          </a:p>
          <a:p>
            <a:pPr marL="99695" defTabSz="844083"/>
            <a:r>
              <a:rPr lang="ja-JP" altLang="en-US" sz="1015" kern="0" dirty="0">
                <a:solidFill>
                  <a:schemeClr val="tx1"/>
                </a:solidFill>
                <a:latin typeface="Meiryo UI" panose="020B0604030504040204" pitchFamily="50" charset="-128"/>
                <a:ea typeface="Meiryo UI"/>
              </a:rPr>
              <a:t>　・</a:t>
            </a:r>
            <a:r>
              <a:rPr lang="en-US" altLang="ja-JP" sz="1015" kern="0" dirty="0">
                <a:solidFill>
                  <a:schemeClr val="tx1"/>
                </a:solidFill>
                <a:latin typeface="Meiryo UI" panose="020B0604030504040204" pitchFamily="50" charset="-128"/>
                <a:ea typeface="Meiryo UI"/>
              </a:rPr>
              <a:t>1</a:t>
            </a:r>
            <a:r>
              <a:rPr lang="ja-JP" altLang="en-US" sz="1015" kern="0" dirty="0">
                <a:solidFill>
                  <a:schemeClr val="tx1"/>
                </a:solidFill>
                <a:latin typeface="Meiryo UI" panose="020B0604030504040204" pitchFamily="50" charset="-128"/>
                <a:ea typeface="Meiryo UI"/>
              </a:rPr>
              <a:t>年</a:t>
            </a:r>
          </a:p>
          <a:p>
            <a:pPr marL="99695" defTabSz="844083"/>
            <a:r>
              <a:rPr lang="ja-JP" altLang="en-US" sz="1015" kern="0" dirty="0">
                <a:solidFill>
                  <a:schemeClr val="tx1"/>
                </a:solidFill>
                <a:latin typeface="Meiryo UI" panose="020B0604030504040204" pitchFamily="50" charset="-128"/>
                <a:ea typeface="Meiryo UI"/>
              </a:rPr>
              <a:t>　・</a:t>
            </a:r>
            <a:r>
              <a:rPr lang="en-US" altLang="ja-JP" sz="1015" kern="0" dirty="0">
                <a:solidFill>
                  <a:schemeClr val="tx1"/>
                </a:solidFill>
                <a:latin typeface="Meiryo UI" panose="020B0604030504040204" pitchFamily="50" charset="-128"/>
                <a:ea typeface="Meiryo UI"/>
              </a:rPr>
              <a:t>12⽉1⽇</a:t>
            </a:r>
            <a:r>
              <a:rPr lang="ja-JP" altLang="en-US" sz="1015" kern="0" dirty="0">
                <a:solidFill>
                  <a:schemeClr val="tx1"/>
                </a:solidFill>
                <a:latin typeface="Meiryo UI" panose="020B0604030504040204" pitchFamily="50" charset="-128"/>
                <a:ea typeface="Meiryo UI"/>
              </a:rPr>
              <a:t>（更新⽇が決まっている場合）</a:t>
            </a:r>
          </a:p>
          <a:p>
            <a:pPr marL="99695" defTabSz="844083"/>
            <a:r>
              <a:rPr lang="ja-JP" altLang="en-US" sz="1015" kern="0" dirty="0">
                <a:solidFill>
                  <a:schemeClr val="tx1"/>
                </a:solidFill>
                <a:latin typeface="Meiryo UI" panose="020B0604030504040204" pitchFamily="50" charset="-128"/>
                <a:ea typeface="Meiryo UI"/>
              </a:rPr>
              <a:t>　・不定期</a:t>
            </a:r>
          </a:p>
          <a:p>
            <a:pPr marL="99695" defTabSz="844083"/>
            <a:r>
              <a:rPr lang="ja-JP" altLang="en-US" sz="1015" kern="0" dirty="0">
                <a:solidFill>
                  <a:schemeClr val="tx1"/>
                </a:solidFill>
                <a:latin typeface="Meiryo UI" panose="020B0604030504040204" pitchFamily="50" charset="-128"/>
                <a:ea typeface="Meiryo UI"/>
              </a:rPr>
              <a:t>　・更新しない</a:t>
            </a:r>
          </a:p>
        </p:txBody>
      </p:sp>
      <p:sp>
        <p:nvSpPr>
          <p:cNvPr id="12" name="正方形/長方形 11">
            <a:extLst>
              <a:ext uri="{FF2B5EF4-FFF2-40B4-BE49-F238E27FC236}">
                <a16:creationId xmlns:a16="http://schemas.microsoft.com/office/drawing/2014/main" id="{4866DEE7-4549-4161-92D0-530556F26B8C}"/>
              </a:ext>
            </a:extLst>
          </p:cNvPr>
          <p:cNvSpPr/>
          <p:nvPr/>
        </p:nvSpPr>
        <p:spPr>
          <a:xfrm>
            <a:off x="4325815" y="5781354"/>
            <a:ext cx="4689231" cy="6978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コピーライト</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コピーライトには地方公共団体が著作権を持っていないデータセットを登録する場合にご利用ください。ここには著作権者を記載します。</a:t>
            </a:r>
          </a:p>
        </p:txBody>
      </p:sp>
      <p:sp>
        <p:nvSpPr>
          <p:cNvPr id="13" name="正方形/長方形 12">
            <a:extLst>
              <a:ext uri="{FF2B5EF4-FFF2-40B4-BE49-F238E27FC236}">
                <a16:creationId xmlns:a16="http://schemas.microsoft.com/office/drawing/2014/main" id="{A4B5753C-DE2C-4F34-8AE3-1D529E2DB86A}"/>
              </a:ext>
            </a:extLst>
          </p:cNvPr>
          <p:cNvSpPr/>
          <p:nvPr/>
        </p:nvSpPr>
        <p:spPr>
          <a:xfrm>
            <a:off x="4325815" y="4654627"/>
            <a:ext cx="4689231" cy="10674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地域</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基本的にブランクで問題ありません。地図や対象地域が明確な調査などについて、可能な範囲で、データセットが対象としている都道府県名を設定します。</a:t>
            </a:r>
          </a:p>
        </p:txBody>
      </p:sp>
      <p:cxnSp>
        <p:nvCxnSpPr>
          <p:cNvPr id="14" name="直線矢印コネクタ 13">
            <a:extLst>
              <a:ext uri="{FF2B5EF4-FFF2-40B4-BE49-F238E27FC236}">
                <a16:creationId xmlns:a16="http://schemas.microsoft.com/office/drawing/2014/main" id="{514F033B-1DDC-4401-99E8-810B2DA754DE}"/>
              </a:ext>
            </a:extLst>
          </p:cNvPr>
          <p:cNvCxnSpPr>
            <a:cxnSpLocks/>
            <a:stCxn id="9" idx="1"/>
          </p:cNvCxnSpPr>
          <p:nvPr/>
        </p:nvCxnSpPr>
        <p:spPr>
          <a:xfrm flipH="1">
            <a:off x="2986624" y="1236789"/>
            <a:ext cx="1339191" cy="3512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右中かっこ 14">
            <a:extLst>
              <a:ext uri="{FF2B5EF4-FFF2-40B4-BE49-F238E27FC236}">
                <a16:creationId xmlns:a16="http://schemas.microsoft.com/office/drawing/2014/main" id="{B9EAAF84-7E24-4B1B-94B9-4F581E3A63ED}"/>
              </a:ext>
            </a:extLst>
          </p:cNvPr>
          <p:cNvSpPr/>
          <p:nvPr/>
        </p:nvSpPr>
        <p:spPr>
          <a:xfrm>
            <a:off x="2987224" y="4941168"/>
            <a:ext cx="144616" cy="36004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662"/>
          </a:p>
        </p:txBody>
      </p:sp>
      <p:cxnSp>
        <p:nvCxnSpPr>
          <p:cNvPr id="16" name="直線矢印コネクタ 15">
            <a:extLst>
              <a:ext uri="{FF2B5EF4-FFF2-40B4-BE49-F238E27FC236}">
                <a16:creationId xmlns:a16="http://schemas.microsoft.com/office/drawing/2014/main" id="{E39081C8-AE93-4CC7-B7DB-B2CC97696299}"/>
              </a:ext>
            </a:extLst>
          </p:cNvPr>
          <p:cNvCxnSpPr>
            <a:cxnSpLocks/>
            <a:stCxn id="10" idx="1"/>
            <a:endCxn id="15" idx="1"/>
          </p:cNvCxnSpPr>
          <p:nvPr/>
        </p:nvCxnSpPr>
        <p:spPr>
          <a:xfrm flipH="1">
            <a:off x="3131840" y="2209914"/>
            <a:ext cx="1193975" cy="291127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a:extLst>
              <a:ext uri="{FF2B5EF4-FFF2-40B4-BE49-F238E27FC236}">
                <a16:creationId xmlns:a16="http://schemas.microsoft.com/office/drawing/2014/main" id="{837736A9-98AE-4DF4-9416-6E03832BCADD}"/>
              </a:ext>
            </a:extLst>
          </p:cNvPr>
          <p:cNvCxnSpPr>
            <a:cxnSpLocks/>
          </p:cNvCxnSpPr>
          <p:nvPr/>
        </p:nvCxnSpPr>
        <p:spPr>
          <a:xfrm flipH="1">
            <a:off x="2987224" y="4377830"/>
            <a:ext cx="1338592" cy="10313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F02FCE77-AB1B-4789-97B5-98BF16E73CDB}"/>
              </a:ext>
            </a:extLst>
          </p:cNvPr>
          <p:cNvCxnSpPr>
            <a:cxnSpLocks/>
          </p:cNvCxnSpPr>
          <p:nvPr/>
        </p:nvCxnSpPr>
        <p:spPr>
          <a:xfrm flipH="1">
            <a:off x="2987824" y="5229200"/>
            <a:ext cx="1338592" cy="36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DA1CE37B-D531-4E47-BC41-8057A508F147}"/>
              </a:ext>
            </a:extLst>
          </p:cNvPr>
          <p:cNvCxnSpPr>
            <a:cxnSpLocks/>
            <a:stCxn id="12" idx="1"/>
          </p:cNvCxnSpPr>
          <p:nvPr/>
        </p:nvCxnSpPr>
        <p:spPr>
          <a:xfrm flipH="1" flipV="1">
            <a:off x="2987824" y="5781354"/>
            <a:ext cx="1337991" cy="3489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990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ABEFF89E-4154-4D85-A468-3DD65F141ADD}"/>
              </a:ext>
            </a:extLst>
          </p:cNvPr>
          <p:cNvSpPr>
            <a:spLocks noGrp="1"/>
          </p:cNvSpPr>
          <p:nvPr>
            <p:ph type="body" sz="quarter" idx="15"/>
          </p:nvPr>
        </p:nvSpPr>
        <p:spPr>
          <a:xfrm>
            <a:off x="193675" y="2166004"/>
            <a:ext cx="8756650" cy="4190595"/>
          </a:xfrm>
        </p:spPr>
        <p:txBody>
          <a:bodyPr/>
          <a:lstStyle/>
          <a:p>
            <a:r>
              <a:rPr kumimoji="1" lang="ja-JP" altLang="en-US" dirty="0"/>
              <a:t>本実習は内閣官房・</a:t>
            </a:r>
            <a:r>
              <a:rPr kumimoji="1" lang="en-US" altLang="ja-JP" dirty="0"/>
              <a:t>IT</a:t>
            </a:r>
            <a:r>
              <a:rPr kumimoji="1" lang="ja-JP" altLang="en-US" dirty="0"/>
              <a:t>総合戦略室「オープンデータをはじめよう」の</a:t>
            </a:r>
            <a:r>
              <a:rPr kumimoji="1" lang="en-US" altLang="ja-JP" dirty="0"/>
              <a:t>6</a:t>
            </a:r>
            <a:r>
              <a:rPr kumimoji="1" lang="ja-JP" altLang="en-US" dirty="0"/>
              <a:t>ステップの</a:t>
            </a:r>
            <a:r>
              <a:rPr kumimoji="1" lang="en-US" altLang="ja-JP" dirty="0"/>
              <a:t>4</a:t>
            </a:r>
            <a:r>
              <a:rPr kumimoji="1" lang="ja-JP" altLang="en-US" dirty="0"/>
              <a:t>つめの「データ公開の仕組みを作ろう」</a:t>
            </a:r>
            <a:r>
              <a:rPr lang="ja-JP" altLang="en-US" dirty="0"/>
              <a:t>の一部を体験するものです。</a:t>
            </a:r>
            <a:endParaRPr kumimoji="1" lang="ja-JP" altLang="en-US" dirty="0"/>
          </a:p>
        </p:txBody>
      </p:sp>
      <p:sp>
        <p:nvSpPr>
          <p:cNvPr id="5" name="タイトル 4">
            <a:extLst>
              <a:ext uri="{FF2B5EF4-FFF2-40B4-BE49-F238E27FC236}">
                <a16:creationId xmlns:a16="http://schemas.microsoft.com/office/drawing/2014/main" id="{674B1E12-0372-40B4-BA63-0CBF7550C582}"/>
              </a:ext>
            </a:extLst>
          </p:cNvPr>
          <p:cNvSpPr>
            <a:spLocks noGrp="1"/>
          </p:cNvSpPr>
          <p:nvPr>
            <p:ph type="title"/>
          </p:nvPr>
        </p:nvSpPr>
        <p:spPr/>
        <p:txBody>
          <a:bodyPr/>
          <a:lstStyle/>
          <a:p>
            <a:r>
              <a:rPr lang="ja-JP" altLang="en-US" dirty="0"/>
              <a:t>本実習の狙い</a:t>
            </a:r>
            <a:endParaRPr kumimoji="1" lang="ja-JP" altLang="en-US" dirty="0"/>
          </a:p>
        </p:txBody>
      </p:sp>
      <p:sp>
        <p:nvSpPr>
          <p:cNvPr id="3" name="スライド番号プレースホルダー 2">
            <a:extLst>
              <a:ext uri="{FF2B5EF4-FFF2-40B4-BE49-F238E27FC236}">
                <a16:creationId xmlns:a16="http://schemas.microsoft.com/office/drawing/2014/main" id="{DA29EC49-F0C6-4D66-AE06-19926CDA43C0}"/>
              </a:ext>
            </a:extLst>
          </p:cNvPr>
          <p:cNvSpPr>
            <a:spLocks noGrp="1"/>
          </p:cNvSpPr>
          <p:nvPr>
            <p:ph type="sldNum" sz="quarter" idx="12"/>
          </p:nvPr>
        </p:nvSpPr>
        <p:spPr/>
        <p:txBody>
          <a:bodyPr/>
          <a:lstStyle/>
          <a:p>
            <a:fld id="{EEDB8509-CC2C-4EC7-9C2E-996B98B58898}" type="slidenum">
              <a:rPr kumimoji="1" lang="ja-JP" altLang="en-US" smtClean="0"/>
              <a:pPr/>
              <a:t>2</a:t>
            </a:fld>
            <a:endParaRPr kumimoji="1" lang="ja-JP" altLang="en-US" dirty="0"/>
          </a:p>
        </p:txBody>
      </p:sp>
      <p:sp>
        <p:nvSpPr>
          <p:cNvPr id="7" name="テキスト プレースホルダー 6">
            <a:extLst>
              <a:ext uri="{FF2B5EF4-FFF2-40B4-BE49-F238E27FC236}">
                <a16:creationId xmlns:a16="http://schemas.microsoft.com/office/drawing/2014/main" id="{F1F174DB-F96E-4389-9082-B21E8BDCE11D}"/>
              </a:ext>
            </a:extLst>
          </p:cNvPr>
          <p:cNvSpPr>
            <a:spLocks noGrp="1"/>
          </p:cNvSpPr>
          <p:nvPr>
            <p:ph type="body" sz="quarter" idx="14"/>
          </p:nvPr>
        </p:nvSpPr>
        <p:spPr>
          <a:xfrm>
            <a:off x="207963" y="884238"/>
            <a:ext cx="8728075" cy="1176610"/>
          </a:xfrm>
        </p:spPr>
        <p:txBody>
          <a:bodyPr>
            <a:normAutofit lnSpcReduction="10000"/>
          </a:bodyPr>
          <a:lstStyle/>
          <a:p>
            <a:r>
              <a:rPr kumimoji="1" lang="ja-JP" altLang="en-US" dirty="0"/>
              <a:t>本実習では、</a:t>
            </a:r>
            <a:r>
              <a:rPr lang="ja-JP" altLang="en-US" dirty="0"/>
              <a:t>実際にデータカタログサイトを操作しながら、オープンデータの公開作業を体験する事で、通常のホームページと、データ公開に特化したカタログサイトの違いを理解します。また、登録したデータを地図にマップし、データのビジュアライズを体験する事で、公開したオープンデータがどのように利用されるかを理解します。</a:t>
            </a:r>
            <a:endParaRPr kumimoji="1" lang="ja-JP" altLang="en-US" dirty="0"/>
          </a:p>
        </p:txBody>
      </p:sp>
      <p:graphicFrame>
        <p:nvGraphicFramePr>
          <p:cNvPr id="12" name="図表 11">
            <a:extLst>
              <a:ext uri="{FF2B5EF4-FFF2-40B4-BE49-F238E27FC236}">
                <a16:creationId xmlns:a16="http://schemas.microsoft.com/office/drawing/2014/main" id="{3DF49C4B-0DA8-4823-A06B-A75731450F77}"/>
              </a:ext>
            </a:extLst>
          </p:cNvPr>
          <p:cNvGraphicFramePr/>
          <p:nvPr>
            <p:extLst>
              <p:ext uri="{D42A27DB-BD31-4B8C-83A1-F6EECF244321}">
                <p14:modId xmlns:p14="http://schemas.microsoft.com/office/powerpoint/2010/main" val="3001091827"/>
              </p:ext>
            </p:extLst>
          </p:nvPr>
        </p:nvGraphicFramePr>
        <p:xfrm>
          <a:off x="4952229" y="2966729"/>
          <a:ext cx="2447672" cy="30656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四角形: 角を丸くする 12">
            <a:extLst>
              <a:ext uri="{FF2B5EF4-FFF2-40B4-BE49-F238E27FC236}">
                <a16:creationId xmlns:a16="http://schemas.microsoft.com/office/drawing/2014/main" id="{D85EB2F4-152A-4A93-97E0-F25A4B8DE0A7}"/>
              </a:ext>
            </a:extLst>
          </p:cNvPr>
          <p:cNvSpPr/>
          <p:nvPr/>
        </p:nvSpPr>
        <p:spPr>
          <a:xfrm>
            <a:off x="4809427" y="4654064"/>
            <a:ext cx="2651481" cy="1332940"/>
          </a:xfrm>
          <a:prstGeom prst="roundRect">
            <a:avLst/>
          </a:prstGeom>
          <a:noFill/>
          <a:ln w="381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9544F9B0-14A8-43B1-8EE2-3E567E736CA0}"/>
              </a:ext>
            </a:extLst>
          </p:cNvPr>
          <p:cNvSpPr txBox="1"/>
          <p:nvPr/>
        </p:nvSpPr>
        <p:spPr>
          <a:xfrm>
            <a:off x="7414064" y="5144418"/>
            <a:ext cx="1550424" cy="369332"/>
          </a:xfrm>
          <a:prstGeom prst="rect">
            <a:avLst/>
          </a:prstGeom>
          <a:no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wrap="none" rtlCol="0">
            <a:spAutoFit/>
          </a:bodyPr>
          <a:lstStyle/>
          <a:p>
            <a:r>
              <a:rPr kumimoji="1" lang="ja-JP" altLang="en-US" b="1" dirty="0"/>
              <a:t>本実習の範囲</a:t>
            </a:r>
          </a:p>
        </p:txBody>
      </p:sp>
      <p:sp>
        <p:nvSpPr>
          <p:cNvPr id="29" name="角丸四角形 29">
            <a:extLst>
              <a:ext uri="{FF2B5EF4-FFF2-40B4-BE49-F238E27FC236}">
                <a16:creationId xmlns:a16="http://schemas.microsoft.com/office/drawing/2014/main" id="{DC6CBFCB-CC69-4C7D-A13B-527A34A74A18}"/>
              </a:ext>
            </a:extLst>
          </p:cNvPr>
          <p:cNvSpPr/>
          <p:nvPr/>
        </p:nvSpPr>
        <p:spPr bwMode="auto">
          <a:xfrm>
            <a:off x="467544" y="2777716"/>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１．担当チームを決めよう</a:t>
            </a:r>
            <a:endParaRPr kumimoji="0" lang="en-US" altLang="ja-JP"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endParaRPr>
          </a:p>
        </p:txBody>
      </p:sp>
      <p:sp>
        <p:nvSpPr>
          <p:cNvPr id="30" name="角丸四角形 30">
            <a:extLst>
              <a:ext uri="{FF2B5EF4-FFF2-40B4-BE49-F238E27FC236}">
                <a16:creationId xmlns:a16="http://schemas.microsoft.com/office/drawing/2014/main" id="{4BA7494C-B3E6-4F47-A09C-2ED657F51330}"/>
              </a:ext>
            </a:extLst>
          </p:cNvPr>
          <p:cNvSpPr/>
          <p:nvPr/>
        </p:nvSpPr>
        <p:spPr bwMode="auto">
          <a:xfrm>
            <a:off x="467544" y="3376358"/>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２．現状を把握しようデータの棚卸し</a:t>
            </a:r>
          </a:p>
        </p:txBody>
      </p:sp>
      <p:sp>
        <p:nvSpPr>
          <p:cNvPr id="31" name="角丸四角形 31">
            <a:extLst>
              <a:ext uri="{FF2B5EF4-FFF2-40B4-BE49-F238E27FC236}">
                <a16:creationId xmlns:a16="http://schemas.microsoft.com/office/drawing/2014/main" id="{1C4407B4-53B8-4FB0-9B4A-B5451EACC566}"/>
              </a:ext>
            </a:extLst>
          </p:cNvPr>
          <p:cNvSpPr/>
          <p:nvPr/>
        </p:nvSpPr>
        <p:spPr bwMode="auto">
          <a:xfrm>
            <a:off x="467544" y="4595641"/>
            <a:ext cx="3736590" cy="492188"/>
          </a:xfrm>
          <a:prstGeom prst="roundRect">
            <a:avLst/>
          </a:prstGeom>
          <a:solidFill>
            <a:schemeClr val="accent4"/>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４．データ公開の仕組みを作ろう</a:t>
            </a:r>
            <a:endParaRPr kumimoji="0" lang="en-US" altLang="ja-JP"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endParaRPr>
          </a:p>
        </p:txBody>
      </p:sp>
      <p:sp>
        <p:nvSpPr>
          <p:cNvPr id="32" name="角丸四角形 32">
            <a:extLst>
              <a:ext uri="{FF2B5EF4-FFF2-40B4-BE49-F238E27FC236}">
                <a16:creationId xmlns:a16="http://schemas.microsoft.com/office/drawing/2014/main" id="{09E2F4B1-B285-4B46-AAC6-CD0C491F2210}"/>
              </a:ext>
            </a:extLst>
          </p:cNvPr>
          <p:cNvSpPr/>
          <p:nvPr/>
        </p:nvSpPr>
        <p:spPr bwMode="auto">
          <a:xfrm>
            <a:off x="467544" y="5821310"/>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６．改善サイクルを回そう</a:t>
            </a:r>
          </a:p>
        </p:txBody>
      </p:sp>
      <p:sp>
        <p:nvSpPr>
          <p:cNvPr id="33" name="角丸四角形 33">
            <a:extLst>
              <a:ext uri="{FF2B5EF4-FFF2-40B4-BE49-F238E27FC236}">
                <a16:creationId xmlns:a16="http://schemas.microsoft.com/office/drawing/2014/main" id="{1CFC7FD0-8EE0-4609-877E-FCD8AE0F2010}"/>
              </a:ext>
            </a:extLst>
          </p:cNvPr>
          <p:cNvSpPr/>
          <p:nvPr/>
        </p:nvSpPr>
        <p:spPr bwMode="auto">
          <a:xfrm>
            <a:off x="467544" y="5205621"/>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５．データを公開し、利活用を促そう</a:t>
            </a:r>
            <a:endParaRPr kumimoji="0" lang="en-US" altLang="ja-JP"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endParaRPr>
          </a:p>
        </p:txBody>
      </p:sp>
      <p:sp>
        <p:nvSpPr>
          <p:cNvPr id="34" name="角丸四角形 34">
            <a:extLst>
              <a:ext uri="{FF2B5EF4-FFF2-40B4-BE49-F238E27FC236}">
                <a16:creationId xmlns:a16="http://schemas.microsoft.com/office/drawing/2014/main" id="{9079E2A0-B1A8-4A22-A9EF-8C96F8A301A6}"/>
              </a:ext>
            </a:extLst>
          </p:cNvPr>
          <p:cNvSpPr/>
          <p:nvPr/>
        </p:nvSpPr>
        <p:spPr bwMode="auto">
          <a:xfrm>
            <a:off x="467544" y="3996999"/>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３．公開データの準備をしよう</a:t>
            </a:r>
            <a:endParaRPr kumimoji="0" lang="en-US" altLang="ja-JP"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endParaRPr>
          </a:p>
        </p:txBody>
      </p:sp>
      <p:sp>
        <p:nvSpPr>
          <p:cNvPr id="38" name="矢印: 下 37">
            <a:extLst>
              <a:ext uri="{FF2B5EF4-FFF2-40B4-BE49-F238E27FC236}">
                <a16:creationId xmlns:a16="http://schemas.microsoft.com/office/drawing/2014/main" id="{D0532945-18A0-49DD-BBA7-2D09B843FF19}"/>
              </a:ext>
            </a:extLst>
          </p:cNvPr>
          <p:cNvSpPr/>
          <p:nvPr/>
        </p:nvSpPr>
        <p:spPr>
          <a:xfrm>
            <a:off x="2051720" y="3166421"/>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39" name="矢印: 下 38">
            <a:extLst>
              <a:ext uri="{FF2B5EF4-FFF2-40B4-BE49-F238E27FC236}">
                <a16:creationId xmlns:a16="http://schemas.microsoft.com/office/drawing/2014/main" id="{DBC09B84-E401-4832-85CE-641901B0BAFD}"/>
              </a:ext>
            </a:extLst>
          </p:cNvPr>
          <p:cNvSpPr/>
          <p:nvPr/>
        </p:nvSpPr>
        <p:spPr>
          <a:xfrm>
            <a:off x="2051720" y="3773960"/>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40" name="矢印: 下 39">
            <a:extLst>
              <a:ext uri="{FF2B5EF4-FFF2-40B4-BE49-F238E27FC236}">
                <a16:creationId xmlns:a16="http://schemas.microsoft.com/office/drawing/2014/main" id="{67A6C2F1-CBE5-44E9-8ED3-74C4B4F06413}"/>
              </a:ext>
            </a:extLst>
          </p:cNvPr>
          <p:cNvSpPr/>
          <p:nvPr/>
        </p:nvSpPr>
        <p:spPr>
          <a:xfrm>
            <a:off x="2051720" y="4400260"/>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41" name="矢印: 下 40">
            <a:extLst>
              <a:ext uri="{FF2B5EF4-FFF2-40B4-BE49-F238E27FC236}">
                <a16:creationId xmlns:a16="http://schemas.microsoft.com/office/drawing/2014/main" id="{D7C03971-BBF5-41FE-A427-7B2AA9720095}"/>
              </a:ext>
            </a:extLst>
          </p:cNvPr>
          <p:cNvSpPr/>
          <p:nvPr/>
        </p:nvSpPr>
        <p:spPr>
          <a:xfrm>
            <a:off x="2051720" y="4998096"/>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42" name="矢印: 下 41">
            <a:extLst>
              <a:ext uri="{FF2B5EF4-FFF2-40B4-BE49-F238E27FC236}">
                <a16:creationId xmlns:a16="http://schemas.microsoft.com/office/drawing/2014/main" id="{CF91BB41-41C7-4633-B740-80B269868600}"/>
              </a:ext>
            </a:extLst>
          </p:cNvPr>
          <p:cNvSpPr/>
          <p:nvPr/>
        </p:nvSpPr>
        <p:spPr>
          <a:xfrm>
            <a:off x="2051720" y="5624396"/>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4" name="左中かっこ 3">
            <a:extLst>
              <a:ext uri="{FF2B5EF4-FFF2-40B4-BE49-F238E27FC236}">
                <a16:creationId xmlns:a16="http://schemas.microsoft.com/office/drawing/2014/main" id="{D506B7A6-DCD6-4264-9FCD-9B8439D2342E}"/>
              </a:ext>
            </a:extLst>
          </p:cNvPr>
          <p:cNvSpPr/>
          <p:nvPr/>
        </p:nvSpPr>
        <p:spPr>
          <a:xfrm>
            <a:off x="4342110" y="3341912"/>
            <a:ext cx="648072" cy="2733521"/>
          </a:xfrm>
          <a:prstGeom prst="leftBrace">
            <a:avLst>
              <a:gd name="adj1" fmla="val 8333"/>
              <a:gd name="adj2" fmla="val 56315"/>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203C7ED4-85FD-4A84-8B46-44D344F10A45}"/>
              </a:ext>
            </a:extLst>
          </p:cNvPr>
          <p:cNvSpPr/>
          <p:nvPr/>
        </p:nvSpPr>
        <p:spPr>
          <a:xfrm>
            <a:off x="179512" y="6356599"/>
            <a:ext cx="8640960" cy="276999"/>
          </a:xfrm>
          <a:prstGeom prst="rect">
            <a:avLst/>
          </a:prstGeom>
        </p:spPr>
        <p:txBody>
          <a:bodyPr wrap="square">
            <a:spAutoFit/>
          </a:bodyPr>
          <a:lstStyle/>
          <a:p>
            <a:pPr algn="r"/>
            <a:r>
              <a:rPr lang="ja-JP" altLang="en-US" sz="1200" dirty="0">
                <a:latin typeface="Meiryo UI" panose="020B0604030504040204" pitchFamily="50" charset="-128"/>
                <a:ea typeface="Meiryo UI" panose="020B0604030504040204" pitchFamily="50" charset="-128"/>
                <a:cs typeface="メイリオ" pitchFamily="50" charset="-128"/>
              </a:rPr>
              <a:t>出典：「オープンデータをはじめよう</a:t>
            </a:r>
            <a:r>
              <a:rPr lang="en-US" altLang="ja-JP" sz="1200" dirty="0">
                <a:latin typeface="Meiryo UI" panose="020B0604030504040204" pitchFamily="50" charset="-128"/>
                <a:ea typeface="Meiryo UI" panose="020B0604030504040204" pitchFamily="50" charset="-128"/>
                <a:cs typeface="メイリオ" pitchFamily="50" charset="-128"/>
              </a:rPr>
              <a:t> </a:t>
            </a:r>
            <a:r>
              <a:rPr lang="ja-JP" altLang="en-US" sz="1200" dirty="0">
                <a:latin typeface="Meiryo UI" panose="020B0604030504040204" pitchFamily="50" charset="-128"/>
                <a:ea typeface="Meiryo UI" panose="020B0604030504040204" pitchFamily="50" charset="-128"/>
                <a:cs typeface="メイリオ" pitchFamily="50" charset="-128"/>
              </a:rPr>
              <a:t>～ 地方公共団体のための最初の手引書～」</a:t>
            </a:r>
            <a:r>
              <a:rPr lang="ja-JP" altLang="en-US" sz="1200" dirty="0">
                <a:latin typeface="Meiryo UI" panose="020B0604030504040204" pitchFamily="50" charset="-128"/>
                <a:ea typeface="Meiryo UI" panose="020B0604030504040204" pitchFamily="50" charset="-128"/>
              </a:rPr>
              <a:t>内閣官房 情報通信技術（</a:t>
            </a:r>
            <a:r>
              <a:rPr lang="en-US" altLang="ja-JP" sz="1200" dirty="0">
                <a:latin typeface="Meiryo UI" panose="020B0604030504040204" pitchFamily="50" charset="-128"/>
                <a:ea typeface="Meiryo UI" panose="020B0604030504040204" pitchFamily="50" charset="-128"/>
              </a:rPr>
              <a:t>IT</a:t>
            </a:r>
            <a:r>
              <a:rPr lang="ja-JP" altLang="en-US" sz="1200" dirty="0">
                <a:latin typeface="Meiryo UI" panose="020B0604030504040204" pitchFamily="50" charset="-128"/>
                <a:ea typeface="Meiryo UI" panose="020B0604030504040204" pitchFamily="50" charset="-128"/>
              </a:rPr>
              <a:t>）総合戦略室</a:t>
            </a:r>
            <a:endParaRPr lang="ja-JP" altLang="en-US" sz="1200" dirty="0"/>
          </a:p>
        </p:txBody>
      </p:sp>
    </p:spTree>
    <p:extLst>
      <p:ext uri="{BB962C8B-B14F-4D97-AF65-F5344CB8AC3E}">
        <p14:creationId xmlns:p14="http://schemas.microsoft.com/office/powerpoint/2010/main" val="14785313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FD371CF1-A86E-42B7-B368-0935CFF05C3F}"/>
              </a:ext>
            </a:extLst>
          </p:cNvPr>
          <p:cNvPicPr>
            <a:picLocks noChangeAspect="1"/>
          </p:cNvPicPr>
          <p:nvPr/>
        </p:nvPicPr>
        <p:blipFill rotWithShape="1">
          <a:blip r:embed="rId3"/>
          <a:srcRect l="32286" t="21664" r="33852" b="2018"/>
          <a:stretch/>
        </p:blipFill>
        <p:spPr>
          <a:xfrm>
            <a:off x="254984" y="1388418"/>
            <a:ext cx="3672408" cy="5297757"/>
          </a:xfrm>
          <a:prstGeom prst="rect">
            <a:avLst/>
          </a:prstGeom>
        </p:spPr>
      </p:pic>
      <p:sp>
        <p:nvSpPr>
          <p:cNvPr id="2" name="タイトル 1">
            <a:extLst>
              <a:ext uri="{FF2B5EF4-FFF2-40B4-BE49-F238E27FC236}">
                <a16:creationId xmlns:a16="http://schemas.microsoft.com/office/drawing/2014/main" id="{163BF04C-6F9D-4ABD-8C63-DBA5D540CED9}"/>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2.6</a:t>
            </a:r>
            <a:r>
              <a:rPr lang="ja-JP" altLang="en-US" dirty="0">
                <a:latin typeface="Meiryo UI" panose="020B0604030504040204" pitchFamily="50" charset="-128"/>
                <a:ea typeface="Meiryo UI" panose="020B0604030504040204" pitchFamily="50" charset="-128"/>
                <a:cs typeface="Meiryo UI" panose="020B0604030504040204" pitchFamily="50" charset="-128"/>
              </a:rPr>
              <a:t> メタデータの登録</a:t>
            </a:r>
            <a:endParaRPr kumimoji="1" lang="ja-JP" altLang="en-US" dirty="0"/>
          </a:p>
        </p:txBody>
      </p:sp>
      <p:sp>
        <p:nvSpPr>
          <p:cNvPr id="4" name="スライド番号プレースホルダー 3">
            <a:extLst>
              <a:ext uri="{FF2B5EF4-FFF2-40B4-BE49-F238E27FC236}">
                <a16:creationId xmlns:a16="http://schemas.microsoft.com/office/drawing/2014/main" id="{71362792-FB0C-4D79-BF0B-63353E21442B}"/>
              </a:ext>
            </a:extLst>
          </p:cNvPr>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5" name="テキスト プレースホルダー 4">
            <a:extLst>
              <a:ext uri="{FF2B5EF4-FFF2-40B4-BE49-F238E27FC236}">
                <a16:creationId xmlns:a16="http://schemas.microsoft.com/office/drawing/2014/main" id="{7BD2E329-61BC-4409-A1B7-1C945EDAA2E0}"/>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6" name="テキスト プレースホルダー 5">
            <a:extLst>
              <a:ext uri="{FF2B5EF4-FFF2-40B4-BE49-F238E27FC236}">
                <a16:creationId xmlns:a16="http://schemas.microsoft.com/office/drawing/2014/main" id="{0D84C90E-839E-4E04-9D31-8A8F47B3940C}"/>
              </a:ext>
            </a:extLst>
          </p:cNvPr>
          <p:cNvSpPr>
            <a:spLocks noGrp="1"/>
          </p:cNvSpPr>
          <p:nvPr>
            <p:ph type="body" sz="quarter" idx="14"/>
          </p:nvPr>
        </p:nvSpPr>
        <p:spPr>
          <a:xfrm>
            <a:off x="207963" y="884238"/>
            <a:ext cx="8728075" cy="424733"/>
          </a:xfrm>
        </p:spPr>
        <p:txBody>
          <a:bodyPr/>
          <a:lstStyle/>
          <a:p>
            <a:r>
              <a:rPr lang="ja-JP" altLang="en-US" dirty="0"/>
              <a:t>データセットの作成フォームへメタデータを入力します。</a:t>
            </a:r>
          </a:p>
        </p:txBody>
      </p:sp>
      <p:sp>
        <p:nvSpPr>
          <p:cNvPr id="9" name="正方形/長方形 8">
            <a:extLst>
              <a:ext uri="{FF2B5EF4-FFF2-40B4-BE49-F238E27FC236}">
                <a16:creationId xmlns:a16="http://schemas.microsoft.com/office/drawing/2014/main" id="{4CA3E8C4-077F-4CDD-BE85-B42B0496D09B}"/>
              </a:ext>
            </a:extLst>
          </p:cNvPr>
          <p:cNvSpPr/>
          <p:nvPr/>
        </p:nvSpPr>
        <p:spPr>
          <a:xfrm>
            <a:off x="3036334" y="6085940"/>
            <a:ext cx="815586" cy="295388"/>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0" name="角丸四角形吹き出し 17">
            <a:extLst>
              <a:ext uri="{FF2B5EF4-FFF2-40B4-BE49-F238E27FC236}">
                <a16:creationId xmlns:a16="http://schemas.microsoft.com/office/drawing/2014/main" id="{DE0306EB-B13D-4FE8-964C-C4EADC364534}"/>
              </a:ext>
            </a:extLst>
          </p:cNvPr>
          <p:cNvSpPr/>
          <p:nvPr/>
        </p:nvSpPr>
        <p:spPr>
          <a:xfrm>
            <a:off x="4636139" y="5652234"/>
            <a:ext cx="3968309" cy="928086"/>
          </a:xfrm>
          <a:prstGeom prst="wedgeRoundRectCallout">
            <a:avLst>
              <a:gd name="adj1" fmla="val -68700"/>
              <a:gd name="adj2" fmla="val 27322"/>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marL="342900" indent="-342900" defTabSz="844083">
              <a:buFont typeface="+mj-ea"/>
              <a:buAutoNum type="circleNumDbPlain" startAt="7"/>
            </a:pPr>
            <a:r>
              <a:rPr lang="ja-JP" altLang="en-US" sz="1400" kern="0" dirty="0">
                <a:solidFill>
                  <a:srgbClr val="FF0000"/>
                </a:solidFill>
                <a:latin typeface="Meiryo UI" panose="020B0604030504040204" pitchFamily="50" charset="-128"/>
                <a:ea typeface="Meiryo UI"/>
              </a:rPr>
              <a:t>必要事項の入力が完了後、</a:t>
            </a:r>
            <a:br>
              <a:rPr lang="en-US" altLang="ja-JP" sz="1400" kern="0" dirty="0">
                <a:solidFill>
                  <a:srgbClr val="FF0000"/>
                </a:solidFill>
                <a:latin typeface="Meiryo UI" panose="020B0604030504040204" pitchFamily="50" charset="-128"/>
                <a:ea typeface="Meiryo UI"/>
              </a:rPr>
            </a:br>
            <a:r>
              <a:rPr lang="ja-JP" altLang="en-US" sz="1400" kern="0" dirty="0">
                <a:solidFill>
                  <a:srgbClr val="FF0000"/>
                </a:solidFill>
                <a:latin typeface="Meiryo UI" panose="020B0604030504040204" pitchFamily="50" charset="-128"/>
                <a:ea typeface="Meiryo UI"/>
              </a:rPr>
              <a:t> 「</a:t>
            </a:r>
            <a:r>
              <a:rPr lang="en-US" altLang="ja-JP" sz="1400" kern="0" dirty="0">
                <a:solidFill>
                  <a:srgbClr val="FF0000"/>
                </a:solidFill>
                <a:latin typeface="Meiryo UI" panose="020B0604030504040204" pitchFamily="50" charset="-128"/>
                <a:ea typeface="Meiryo UI"/>
              </a:rPr>
              <a:t>Next</a:t>
            </a:r>
            <a:r>
              <a:rPr lang="ja-JP" altLang="en-US" sz="1400" kern="0" dirty="0">
                <a:solidFill>
                  <a:srgbClr val="FF0000"/>
                </a:solidFill>
                <a:latin typeface="Meiryo UI" panose="020B0604030504040204" pitchFamily="50" charset="-128"/>
                <a:ea typeface="Meiryo UI"/>
              </a:rPr>
              <a:t>データの追加」をクリックします。</a:t>
            </a:r>
            <a:br>
              <a:rPr lang="en-US" altLang="ja-JP" sz="1400" kern="0" dirty="0">
                <a:solidFill>
                  <a:srgbClr val="FF0000"/>
                </a:solidFill>
                <a:latin typeface="Meiryo UI" panose="020B0604030504040204" pitchFamily="50" charset="-128"/>
                <a:ea typeface="Meiryo UI"/>
              </a:rPr>
            </a:br>
            <a:r>
              <a:rPr lang="ja-JP" altLang="en-US" sz="1400" kern="0" dirty="0">
                <a:solidFill>
                  <a:srgbClr val="FF0000"/>
                </a:solidFill>
                <a:latin typeface="Meiryo UI" panose="020B0604030504040204" pitchFamily="50" charset="-128"/>
                <a:ea typeface="Meiryo UI"/>
              </a:rPr>
              <a:t>（「ファイルのアップロード」へ画面遷移します。）</a:t>
            </a:r>
          </a:p>
        </p:txBody>
      </p:sp>
      <p:sp>
        <p:nvSpPr>
          <p:cNvPr id="11" name="角丸四角形吹き出し 7">
            <a:extLst>
              <a:ext uri="{FF2B5EF4-FFF2-40B4-BE49-F238E27FC236}">
                <a16:creationId xmlns:a16="http://schemas.microsoft.com/office/drawing/2014/main" id="{C471F5BC-2A0C-4D20-B12D-A62CE47ACC4F}"/>
              </a:ext>
            </a:extLst>
          </p:cNvPr>
          <p:cNvSpPr/>
          <p:nvPr/>
        </p:nvSpPr>
        <p:spPr>
          <a:xfrm>
            <a:off x="4233728" y="1791308"/>
            <a:ext cx="4702310" cy="3293876"/>
          </a:xfrm>
          <a:prstGeom prst="wedgeRoundRectCallout">
            <a:avLst>
              <a:gd name="adj1" fmla="val -61257"/>
              <a:gd name="adj2" fmla="val 20902"/>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0" bIns="66462" rtlCol="0" anchor="ctr"/>
          <a:lstStyle/>
          <a:p>
            <a:pPr marL="342900" indent="-342900" defTabSz="844083">
              <a:lnSpc>
                <a:spcPct val="120000"/>
              </a:lnSpc>
              <a:buFont typeface="+mj-ea"/>
              <a:buAutoNum type="circleNumDbPlain"/>
            </a:pPr>
            <a:r>
              <a:rPr lang="ja-JP" altLang="en-US" sz="1400" kern="0" dirty="0">
                <a:solidFill>
                  <a:srgbClr val="FF0000"/>
                </a:solidFill>
                <a:latin typeface="Meiryo UI" panose="020B0604030504040204" pitchFamily="50" charset="-128"/>
                <a:ea typeface="Meiryo UI"/>
              </a:rPr>
              <a:t>タイトル：〇〇市の避難施設</a:t>
            </a:r>
            <a:br>
              <a:rPr lang="en-US" altLang="ja-JP" sz="1400" kern="0" dirty="0">
                <a:solidFill>
                  <a:srgbClr val="FF0000"/>
                </a:solidFill>
                <a:latin typeface="Meiryo UI" panose="020B0604030504040204" pitchFamily="50" charset="-128"/>
                <a:ea typeface="Meiryo UI"/>
              </a:rPr>
            </a:br>
            <a:r>
              <a:rPr lang="ja-JP" altLang="en-US" sz="1400" kern="0" dirty="0">
                <a:solidFill>
                  <a:srgbClr val="FF0000"/>
                </a:solidFill>
                <a:latin typeface="Meiryo UI" panose="020B0604030504040204" pitchFamily="50" charset="-128"/>
              </a:rPr>
              <a:t>同じ団体で複数名参加の場合は、</a:t>
            </a:r>
            <a:br>
              <a:rPr lang="en-US" altLang="ja-JP" sz="1400" kern="0" dirty="0">
                <a:solidFill>
                  <a:srgbClr val="FF0000"/>
                </a:solidFill>
                <a:latin typeface="Meiryo UI" panose="020B0604030504040204" pitchFamily="50" charset="-128"/>
              </a:rPr>
            </a:br>
            <a:r>
              <a:rPr lang="ja-JP" altLang="en-US" sz="1400" kern="0" dirty="0">
                <a:solidFill>
                  <a:srgbClr val="FF0000"/>
                </a:solidFill>
                <a:latin typeface="Meiryo UI" panose="020B0604030504040204" pitchFamily="50" charset="-128"/>
              </a:rPr>
              <a:t>受講者番号を追加してください</a:t>
            </a:r>
            <a:br>
              <a:rPr lang="en-US" altLang="ja-JP" sz="1400" kern="0" dirty="0">
                <a:solidFill>
                  <a:srgbClr val="FF0000"/>
                </a:solidFill>
                <a:latin typeface="Meiryo UI" panose="020B0604030504040204" pitchFamily="50" charset="-128"/>
              </a:rPr>
            </a:br>
            <a:r>
              <a:rPr lang="ja-JP" altLang="en-US" sz="1400" kern="0" dirty="0">
                <a:solidFill>
                  <a:srgbClr val="FF0000"/>
                </a:solidFill>
                <a:latin typeface="Meiryo UI" panose="020B0604030504040204" pitchFamily="50" charset="-128"/>
              </a:rPr>
              <a:t>例）肝付町の避難施設</a:t>
            </a:r>
            <a:r>
              <a:rPr lang="en-US" altLang="ja-JP" sz="1400" kern="0" dirty="0">
                <a:solidFill>
                  <a:srgbClr val="FF0000"/>
                </a:solidFill>
                <a:latin typeface="Meiryo UI" panose="020B0604030504040204" pitchFamily="50" charset="-128"/>
              </a:rPr>
              <a:t>25</a:t>
            </a:r>
          </a:p>
          <a:p>
            <a:pPr marL="228600" indent="-228600" defTabSz="844083">
              <a:lnSpc>
                <a:spcPct val="120000"/>
              </a:lnSpc>
              <a:buFont typeface="+mj-ea"/>
              <a:buAutoNum type="circleNumDbPlain"/>
            </a:pPr>
            <a:endParaRPr lang="en-US" altLang="ja-JP" sz="500" kern="0" dirty="0">
              <a:solidFill>
                <a:srgbClr val="FF0000"/>
              </a:solidFill>
              <a:latin typeface="Meiryo UI" panose="020B0604030504040204" pitchFamily="50" charset="-128"/>
              <a:ea typeface="Meiryo UI"/>
            </a:endParaRPr>
          </a:p>
          <a:p>
            <a:pPr marL="342900" indent="-342900" defTabSz="844083">
              <a:lnSpc>
                <a:spcPct val="120000"/>
              </a:lnSpc>
              <a:buFont typeface="+mj-ea"/>
              <a:buAutoNum type="circleNumDbPlain"/>
            </a:pPr>
            <a:r>
              <a:rPr lang="en-US" altLang="ja-JP" sz="1400" kern="0" dirty="0">
                <a:solidFill>
                  <a:srgbClr val="FF0000"/>
                </a:solidFill>
                <a:latin typeface="Meiryo UI" panose="020B0604030504040204" pitchFamily="50" charset="-128"/>
                <a:ea typeface="Meiryo UI"/>
              </a:rPr>
              <a:t>URL</a:t>
            </a:r>
            <a:r>
              <a:rPr lang="ja-JP" altLang="en-US" sz="1400" kern="0" dirty="0">
                <a:solidFill>
                  <a:srgbClr val="FF0000"/>
                </a:solidFill>
                <a:latin typeface="Meiryo UI" panose="020B0604030504040204" pitchFamily="50" charset="-128"/>
                <a:ea typeface="Meiryo UI"/>
              </a:rPr>
              <a:t>：</a:t>
            </a:r>
            <a:r>
              <a:rPr lang="en-US" altLang="ja-JP" sz="1400" kern="0" dirty="0">
                <a:solidFill>
                  <a:srgbClr val="FF0000"/>
                </a:solidFill>
                <a:latin typeface="Meiryo UI" panose="020B0604030504040204" pitchFamily="50" charset="-128"/>
                <a:ea typeface="Meiryo UI"/>
              </a:rPr>
              <a:t>[</a:t>
            </a:r>
            <a:r>
              <a:rPr lang="ja-JP" altLang="en-US" sz="1400" kern="0" dirty="0">
                <a:solidFill>
                  <a:srgbClr val="FF0000"/>
                </a:solidFill>
                <a:latin typeface="Meiryo UI" panose="020B0604030504040204" pitchFamily="50" charset="-128"/>
                <a:ea typeface="Meiryo UI"/>
              </a:rPr>
              <a:t>団体コード</a:t>
            </a:r>
            <a:r>
              <a:rPr lang="en-US" altLang="ja-JP" sz="1400" kern="0" dirty="0">
                <a:solidFill>
                  <a:srgbClr val="FF0000"/>
                </a:solidFill>
                <a:latin typeface="Meiryo UI" panose="020B0604030504040204" pitchFamily="50" charset="-128"/>
                <a:ea typeface="Meiryo UI"/>
              </a:rPr>
              <a:t>_</a:t>
            </a:r>
            <a:r>
              <a:rPr lang="en-US" altLang="ja-JP" sz="1400" kern="0" dirty="0" err="1">
                <a:solidFill>
                  <a:srgbClr val="FF0000"/>
                </a:solidFill>
                <a:latin typeface="Meiryo UI" panose="020B0604030504040204" pitchFamily="50" charset="-128"/>
                <a:ea typeface="Meiryo UI"/>
              </a:rPr>
              <a:t>hinan</a:t>
            </a:r>
            <a:r>
              <a:rPr lang="en-US" altLang="ja-JP" sz="1400" kern="0" dirty="0">
                <a:solidFill>
                  <a:srgbClr val="FF0000"/>
                </a:solidFill>
                <a:latin typeface="Meiryo UI" panose="020B0604030504040204" pitchFamily="50" charset="-128"/>
                <a:ea typeface="Meiryo UI"/>
              </a:rPr>
              <a:t>]+</a:t>
            </a:r>
            <a:r>
              <a:rPr lang="ja-JP" altLang="en-US" sz="1400" kern="0" dirty="0">
                <a:solidFill>
                  <a:srgbClr val="FF0000"/>
                </a:solidFill>
                <a:latin typeface="Meiryo UI" panose="020B0604030504040204" pitchFamily="50" charset="-128"/>
                <a:ea typeface="Meiryo UI"/>
              </a:rPr>
              <a:t>受講者番号</a:t>
            </a:r>
            <a:br>
              <a:rPr lang="en-US" altLang="ja-JP" sz="1400" kern="0" dirty="0">
                <a:solidFill>
                  <a:srgbClr val="FF0000"/>
                </a:solidFill>
                <a:latin typeface="Meiryo UI" panose="020B0604030504040204" pitchFamily="50" charset="-128"/>
                <a:ea typeface="Meiryo UI"/>
              </a:rPr>
            </a:br>
            <a:r>
              <a:rPr lang="ja-JP" altLang="en-US" sz="1400" kern="0" dirty="0">
                <a:solidFill>
                  <a:srgbClr val="FF0000"/>
                </a:solidFill>
                <a:latin typeface="Meiryo UI" panose="020B0604030504040204" pitchFamily="50" charset="-128"/>
                <a:ea typeface="Meiryo UI"/>
              </a:rPr>
              <a:t>例）</a:t>
            </a:r>
            <a:r>
              <a:rPr lang="en-US" altLang="ja-JP" sz="1400" kern="0" dirty="0">
                <a:solidFill>
                  <a:srgbClr val="FF0000"/>
                </a:solidFill>
                <a:latin typeface="Meiryo UI" panose="020B0604030504040204" pitchFamily="50" charset="-128"/>
                <a:ea typeface="Meiryo UI"/>
              </a:rPr>
              <a:t>464929_hinan25</a:t>
            </a:r>
          </a:p>
          <a:p>
            <a:pPr marL="342900" indent="-342900" defTabSz="844083">
              <a:lnSpc>
                <a:spcPct val="120000"/>
              </a:lnSpc>
              <a:buFont typeface="+mj-ea"/>
              <a:buAutoNum type="circleNumDbPlain"/>
            </a:pPr>
            <a:r>
              <a:rPr lang="ja-JP" altLang="en-US" sz="1400" kern="0" dirty="0">
                <a:solidFill>
                  <a:srgbClr val="FF0000"/>
                </a:solidFill>
                <a:latin typeface="Meiryo UI" panose="020B0604030504040204" pitchFamily="50" charset="-128"/>
                <a:ea typeface="Meiryo UI"/>
              </a:rPr>
              <a:t>説明：〇〇市の避難施設</a:t>
            </a:r>
            <a:endParaRPr lang="en-US" altLang="ja-JP" sz="1400" kern="0" dirty="0">
              <a:solidFill>
                <a:srgbClr val="FF0000"/>
              </a:solidFill>
              <a:latin typeface="Meiryo UI" panose="020B0604030504040204" pitchFamily="50" charset="-128"/>
              <a:ea typeface="Meiryo UI"/>
            </a:endParaRPr>
          </a:p>
          <a:p>
            <a:pPr marL="342900" indent="-342900" defTabSz="844083">
              <a:lnSpc>
                <a:spcPct val="120000"/>
              </a:lnSpc>
              <a:buFont typeface="+mj-ea"/>
              <a:buAutoNum type="circleNumDbPlain"/>
            </a:pPr>
            <a:r>
              <a:rPr lang="ja-JP" altLang="en-US" sz="1400" kern="0" dirty="0">
                <a:solidFill>
                  <a:srgbClr val="FF0000"/>
                </a:solidFill>
                <a:latin typeface="Meiryo UI" panose="020B0604030504040204" pitchFamily="50" charset="-128"/>
                <a:ea typeface="Meiryo UI"/>
              </a:rPr>
              <a:t>タグ：位置情報 　と入力します。</a:t>
            </a:r>
            <a:endParaRPr lang="en-US" altLang="ja-JP" sz="1400" kern="0" dirty="0">
              <a:solidFill>
                <a:srgbClr val="FF0000"/>
              </a:solidFill>
              <a:latin typeface="Meiryo UI" panose="020B0604030504040204" pitchFamily="50" charset="-128"/>
              <a:ea typeface="Meiryo UI"/>
            </a:endParaRPr>
          </a:p>
          <a:p>
            <a:pPr marL="342900" indent="-342900" defTabSz="844083">
              <a:lnSpc>
                <a:spcPct val="120000"/>
              </a:lnSpc>
              <a:buFont typeface="+mj-ea"/>
              <a:buAutoNum type="circleNumDbPlain"/>
            </a:pPr>
            <a:r>
              <a:rPr lang="ja-JP" altLang="en-US" sz="1400" kern="0" dirty="0">
                <a:solidFill>
                  <a:srgbClr val="FF0000"/>
                </a:solidFill>
                <a:latin typeface="Meiryo UI" panose="020B0604030504040204" pitchFamily="50" charset="-128"/>
                <a:ea typeface="Meiryo UI"/>
              </a:rPr>
              <a:t>作成者：地方公共団体の運用に合わせて入力します。</a:t>
            </a:r>
            <a:endParaRPr lang="en-US" altLang="ja-JP" sz="1400" kern="0" dirty="0">
              <a:solidFill>
                <a:srgbClr val="FF0000"/>
              </a:solidFill>
              <a:latin typeface="Meiryo UI" panose="020B0604030504040204" pitchFamily="50" charset="-128"/>
              <a:ea typeface="Meiryo UI"/>
            </a:endParaRPr>
          </a:p>
          <a:p>
            <a:pPr marL="342900" indent="-342900" defTabSz="844083">
              <a:lnSpc>
                <a:spcPct val="120000"/>
              </a:lnSpc>
              <a:buFont typeface="+mj-ea"/>
              <a:buAutoNum type="circleNumDbPlain"/>
            </a:pPr>
            <a:r>
              <a:rPr lang="ja-JP" altLang="en-US" sz="1400" kern="0" dirty="0">
                <a:solidFill>
                  <a:srgbClr val="FF0000"/>
                </a:solidFill>
                <a:latin typeface="Meiryo UI" panose="020B0604030504040204" pitchFamily="50" charset="-128"/>
                <a:ea typeface="Meiryo UI"/>
              </a:rPr>
              <a:t>更新頻度：ここでは暫定で「</a:t>
            </a:r>
            <a:r>
              <a:rPr lang="en-US" altLang="ja-JP" sz="1400" kern="0" dirty="0">
                <a:solidFill>
                  <a:srgbClr val="FF0000"/>
                </a:solidFill>
                <a:latin typeface="Meiryo UI" panose="020B0604030504040204" pitchFamily="50" charset="-128"/>
                <a:ea typeface="Meiryo UI"/>
              </a:rPr>
              <a:t>1</a:t>
            </a:r>
            <a:r>
              <a:rPr lang="ja-JP" altLang="en-US" sz="1400" kern="0" dirty="0">
                <a:solidFill>
                  <a:srgbClr val="FF0000"/>
                </a:solidFill>
                <a:latin typeface="Meiryo UI" panose="020B0604030504040204" pitchFamily="50" charset="-128"/>
                <a:ea typeface="Meiryo UI"/>
              </a:rPr>
              <a:t>年」と入力します。</a:t>
            </a:r>
            <a:endParaRPr lang="en-US" altLang="ja-JP" sz="1400" kern="0" dirty="0">
              <a:solidFill>
                <a:srgbClr val="FF0000"/>
              </a:solidFill>
              <a:latin typeface="Meiryo UI" panose="020B0604030504040204" pitchFamily="50" charset="-128"/>
              <a:ea typeface="Meiryo UI"/>
            </a:endParaRPr>
          </a:p>
        </p:txBody>
      </p:sp>
      <p:sp>
        <p:nvSpPr>
          <p:cNvPr id="12" name="テキスト ボックス 11">
            <a:extLst>
              <a:ext uri="{FF2B5EF4-FFF2-40B4-BE49-F238E27FC236}">
                <a16:creationId xmlns:a16="http://schemas.microsoft.com/office/drawing/2014/main" id="{4C202E4D-EB50-4EAC-90EE-7BB74EC064F5}"/>
              </a:ext>
            </a:extLst>
          </p:cNvPr>
          <p:cNvSpPr txBox="1"/>
          <p:nvPr/>
        </p:nvSpPr>
        <p:spPr bwMode="auto">
          <a:xfrm>
            <a:off x="1273711" y="1633516"/>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3" name="テキスト ボックス 12">
            <a:extLst>
              <a:ext uri="{FF2B5EF4-FFF2-40B4-BE49-F238E27FC236}">
                <a16:creationId xmlns:a16="http://schemas.microsoft.com/office/drawing/2014/main" id="{B9D52685-2E97-4600-A23B-A7DED3B0B9F2}"/>
              </a:ext>
            </a:extLst>
          </p:cNvPr>
          <p:cNvSpPr txBox="1"/>
          <p:nvPr/>
        </p:nvSpPr>
        <p:spPr bwMode="auto">
          <a:xfrm>
            <a:off x="1273711" y="187270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14" name="テキスト ボックス 13">
            <a:extLst>
              <a:ext uri="{FF2B5EF4-FFF2-40B4-BE49-F238E27FC236}">
                <a16:creationId xmlns:a16="http://schemas.microsoft.com/office/drawing/2014/main" id="{E75EC7CC-BC06-462F-AB46-82E05043644B}"/>
              </a:ext>
            </a:extLst>
          </p:cNvPr>
          <p:cNvSpPr txBox="1"/>
          <p:nvPr/>
        </p:nvSpPr>
        <p:spPr bwMode="auto">
          <a:xfrm>
            <a:off x="1273711" y="2325999"/>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15" name="テキスト ボックス 14">
            <a:extLst>
              <a:ext uri="{FF2B5EF4-FFF2-40B4-BE49-F238E27FC236}">
                <a16:creationId xmlns:a16="http://schemas.microsoft.com/office/drawing/2014/main" id="{E8278F52-C722-4891-AB78-5DBE08288988}"/>
              </a:ext>
            </a:extLst>
          </p:cNvPr>
          <p:cNvSpPr txBox="1"/>
          <p:nvPr/>
        </p:nvSpPr>
        <p:spPr bwMode="auto">
          <a:xfrm>
            <a:off x="1277160" y="2902016"/>
            <a:ext cx="213200"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④</a:t>
            </a:r>
          </a:p>
        </p:txBody>
      </p:sp>
      <p:sp>
        <p:nvSpPr>
          <p:cNvPr id="16" name="テキスト ボックス 15">
            <a:extLst>
              <a:ext uri="{FF2B5EF4-FFF2-40B4-BE49-F238E27FC236}">
                <a16:creationId xmlns:a16="http://schemas.microsoft.com/office/drawing/2014/main" id="{CA276F2D-66AF-411D-AEF9-8461C54B80E1}"/>
              </a:ext>
            </a:extLst>
          </p:cNvPr>
          <p:cNvSpPr txBox="1"/>
          <p:nvPr/>
        </p:nvSpPr>
        <p:spPr bwMode="auto">
          <a:xfrm>
            <a:off x="1273711" y="4869160"/>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⑤</a:t>
            </a:r>
          </a:p>
        </p:txBody>
      </p:sp>
      <p:sp>
        <p:nvSpPr>
          <p:cNvPr id="17" name="テキスト ボックス 16">
            <a:extLst>
              <a:ext uri="{FF2B5EF4-FFF2-40B4-BE49-F238E27FC236}">
                <a16:creationId xmlns:a16="http://schemas.microsoft.com/office/drawing/2014/main" id="{C9065245-5FDA-416B-B219-CC0BC4AFBCB8}"/>
              </a:ext>
            </a:extLst>
          </p:cNvPr>
          <p:cNvSpPr txBox="1"/>
          <p:nvPr/>
        </p:nvSpPr>
        <p:spPr bwMode="auto">
          <a:xfrm>
            <a:off x="2774624" y="5892794"/>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⑦</a:t>
            </a:r>
          </a:p>
        </p:txBody>
      </p:sp>
      <p:cxnSp>
        <p:nvCxnSpPr>
          <p:cNvPr id="8" name="直線コネクタ 7">
            <a:extLst>
              <a:ext uri="{FF2B5EF4-FFF2-40B4-BE49-F238E27FC236}">
                <a16:creationId xmlns:a16="http://schemas.microsoft.com/office/drawing/2014/main" id="{22995FCF-F2DE-4D2E-9E7F-3909C88D23EF}"/>
              </a:ext>
            </a:extLst>
          </p:cNvPr>
          <p:cNvCxnSpPr/>
          <p:nvPr/>
        </p:nvCxnSpPr>
        <p:spPr>
          <a:xfrm>
            <a:off x="1760867" y="1844824"/>
            <a:ext cx="100811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E785B7FA-29B1-4FCE-91D2-8D0BC0C33B02}"/>
              </a:ext>
            </a:extLst>
          </p:cNvPr>
          <p:cNvCxnSpPr>
            <a:cxnSpLocks/>
          </p:cNvCxnSpPr>
          <p:nvPr/>
        </p:nvCxnSpPr>
        <p:spPr>
          <a:xfrm>
            <a:off x="2016957" y="2082056"/>
            <a:ext cx="63964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C6E715AB-E5FD-428F-A6FA-4AAF37B1D8F9}"/>
              </a:ext>
            </a:extLst>
          </p:cNvPr>
          <p:cNvCxnSpPr>
            <a:cxnSpLocks/>
          </p:cNvCxnSpPr>
          <p:nvPr/>
        </p:nvCxnSpPr>
        <p:spPr>
          <a:xfrm>
            <a:off x="1799670" y="2541662"/>
            <a:ext cx="63964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FDD5EBA1-08EA-4022-B1D0-87BABEFE2DEB}"/>
              </a:ext>
            </a:extLst>
          </p:cNvPr>
          <p:cNvCxnSpPr>
            <a:cxnSpLocks/>
          </p:cNvCxnSpPr>
          <p:nvPr/>
        </p:nvCxnSpPr>
        <p:spPr>
          <a:xfrm>
            <a:off x="1775892" y="3098800"/>
            <a:ext cx="63964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3EBB0029-5BF0-434D-9100-41EB68E209F2}"/>
              </a:ext>
            </a:extLst>
          </p:cNvPr>
          <p:cNvCxnSpPr>
            <a:cxnSpLocks/>
          </p:cNvCxnSpPr>
          <p:nvPr/>
        </p:nvCxnSpPr>
        <p:spPr>
          <a:xfrm>
            <a:off x="1757212" y="5466432"/>
            <a:ext cx="23939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BADAE36D-89DA-4A4C-B0DC-607B5C76F2CF}"/>
              </a:ext>
            </a:extLst>
          </p:cNvPr>
          <p:cNvSpPr txBox="1"/>
          <p:nvPr/>
        </p:nvSpPr>
        <p:spPr bwMode="auto">
          <a:xfrm>
            <a:off x="1273711" y="522111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⑥</a:t>
            </a:r>
          </a:p>
        </p:txBody>
      </p:sp>
    </p:spTree>
    <p:extLst>
      <p:ext uri="{BB962C8B-B14F-4D97-AF65-F5344CB8AC3E}">
        <p14:creationId xmlns:p14="http://schemas.microsoft.com/office/powerpoint/2010/main" val="3251105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8096980C-F0E9-4F97-B8EE-37E66E8BE84A}"/>
              </a:ext>
            </a:extLst>
          </p:cNvPr>
          <p:cNvPicPr>
            <a:picLocks noChangeAspect="1"/>
          </p:cNvPicPr>
          <p:nvPr/>
        </p:nvPicPr>
        <p:blipFill>
          <a:blip r:embed="rId3"/>
          <a:stretch>
            <a:fillRect/>
          </a:stretch>
        </p:blipFill>
        <p:spPr>
          <a:xfrm>
            <a:off x="5054795" y="1437201"/>
            <a:ext cx="3861610" cy="2618793"/>
          </a:xfrm>
          <a:prstGeom prst="rect">
            <a:avLst/>
          </a:prstGeom>
        </p:spPr>
      </p:pic>
      <p:pic>
        <p:nvPicPr>
          <p:cNvPr id="2" name="図 1">
            <a:extLst>
              <a:ext uri="{FF2B5EF4-FFF2-40B4-BE49-F238E27FC236}">
                <a16:creationId xmlns:a16="http://schemas.microsoft.com/office/drawing/2014/main" id="{C96C15D1-B2B1-4E11-9518-D8C026C0342D}"/>
              </a:ext>
            </a:extLst>
          </p:cNvPr>
          <p:cNvPicPr>
            <a:picLocks noChangeAspect="1"/>
          </p:cNvPicPr>
          <p:nvPr/>
        </p:nvPicPr>
        <p:blipFill rotWithShape="1">
          <a:blip r:embed="rId4"/>
          <a:srcRect l="32996" t="32397" r="17611" b="15300"/>
          <a:stretch/>
        </p:blipFill>
        <p:spPr>
          <a:xfrm>
            <a:off x="371246" y="3247691"/>
            <a:ext cx="4899123" cy="3320578"/>
          </a:xfrm>
          <a:prstGeom prst="rect">
            <a:avLst/>
          </a:prstGeom>
        </p:spPr>
      </p:pic>
      <p:sp>
        <p:nvSpPr>
          <p:cNvPr id="4" name="タイトル 3">
            <a:extLst>
              <a:ext uri="{FF2B5EF4-FFF2-40B4-BE49-F238E27FC236}">
                <a16:creationId xmlns:a16="http://schemas.microsoft.com/office/drawing/2014/main" id="{C82017FE-E27A-47FF-B5C7-52A78CAD5F8F}"/>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2.7</a:t>
            </a:r>
            <a:r>
              <a:rPr lang="ja-JP" altLang="en-US" dirty="0">
                <a:latin typeface="Meiryo UI" panose="020B0604030504040204" pitchFamily="50" charset="-128"/>
                <a:ea typeface="Meiryo UI" panose="020B0604030504040204" pitchFamily="50" charset="-128"/>
                <a:cs typeface="Meiryo UI" panose="020B0604030504040204" pitchFamily="50" charset="-128"/>
              </a:rPr>
              <a:t> 避難施設データの登録①</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21</a:t>
            </a:fld>
            <a:endParaRPr lang="ja-JP" altLang="en-US" dirty="0"/>
          </a:p>
        </p:txBody>
      </p:sp>
      <p:sp>
        <p:nvSpPr>
          <p:cNvPr id="6" name="テキスト プレースホルダー 5">
            <a:extLst>
              <a:ext uri="{FF2B5EF4-FFF2-40B4-BE49-F238E27FC236}">
                <a16:creationId xmlns:a16="http://schemas.microsoft.com/office/drawing/2014/main" id="{C0A32D28-2C4A-4EB8-9EE5-D34A512C5329}"/>
              </a:ext>
            </a:extLst>
          </p:cNvPr>
          <p:cNvSpPr>
            <a:spLocks noGrp="1"/>
          </p:cNvSpPr>
          <p:nvPr>
            <p:ph type="body" sz="quarter" idx="13"/>
          </p:nvPr>
        </p:nvSpPr>
        <p:spPr/>
        <p:txBody>
          <a:bodyPr/>
          <a:lstStyle/>
          <a:p>
            <a:r>
              <a:rPr lang="en-US" altLang="ja-JP" dirty="0"/>
              <a:t>2.</a:t>
            </a:r>
            <a:r>
              <a:rPr lang="ja-JP" altLang="en-US" dirty="0"/>
              <a:t>オープンデータの公開</a:t>
            </a:r>
          </a:p>
        </p:txBody>
      </p:sp>
      <p:sp>
        <p:nvSpPr>
          <p:cNvPr id="7" name="テキスト プレースホルダー 6">
            <a:extLst>
              <a:ext uri="{FF2B5EF4-FFF2-40B4-BE49-F238E27FC236}">
                <a16:creationId xmlns:a16="http://schemas.microsoft.com/office/drawing/2014/main" id="{0F69A319-AC78-4DDD-97A4-77889932AB6A}"/>
              </a:ext>
            </a:extLst>
          </p:cNvPr>
          <p:cNvSpPr>
            <a:spLocks noGrp="1"/>
          </p:cNvSpPr>
          <p:nvPr>
            <p:ph type="body" sz="quarter" idx="14"/>
          </p:nvPr>
        </p:nvSpPr>
        <p:spPr>
          <a:xfrm>
            <a:off x="207963" y="884239"/>
            <a:ext cx="8728075" cy="435016"/>
          </a:xfrm>
        </p:spPr>
        <p:txBody>
          <a:bodyPr/>
          <a:lstStyle/>
          <a:p>
            <a:r>
              <a:rPr lang="ja-JP" altLang="en-US" dirty="0"/>
              <a:t>ファイルのアップロード</a:t>
            </a:r>
          </a:p>
        </p:txBody>
      </p:sp>
      <p:sp>
        <p:nvSpPr>
          <p:cNvPr id="11" name="正方形/長方形 10"/>
          <p:cNvSpPr/>
          <p:nvPr/>
        </p:nvSpPr>
        <p:spPr>
          <a:xfrm>
            <a:off x="1059018" y="4159652"/>
            <a:ext cx="4176464" cy="215600"/>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9" name="正方形/長方形 8"/>
          <p:cNvSpPr/>
          <p:nvPr/>
        </p:nvSpPr>
        <p:spPr>
          <a:xfrm>
            <a:off x="1376430" y="3760606"/>
            <a:ext cx="952604" cy="295388"/>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2" name="正方形/長方形 11"/>
          <p:cNvSpPr/>
          <p:nvPr/>
        </p:nvSpPr>
        <p:spPr>
          <a:xfrm>
            <a:off x="4528485" y="6116268"/>
            <a:ext cx="445477" cy="254686"/>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3" name="角丸四角形吹き出し 12"/>
          <p:cNvSpPr/>
          <p:nvPr/>
        </p:nvSpPr>
        <p:spPr>
          <a:xfrm>
            <a:off x="5469242" y="4234128"/>
            <a:ext cx="3567254" cy="2291216"/>
          </a:xfrm>
          <a:prstGeom prst="wedgeRoundRectCallout">
            <a:avLst>
              <a:gd name="adj1" fmla="val -60681"/>
              <a:gd name="adj2" fmla="val -21839"/>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marL="342900" indent="-342900" defTabSz="844083">
              <a:lnSpc>
                <a:spcPct val="120000"/>
              </a:lnSpc>
              <a:buFont typeface="+mj-ea"/>
              <a:buAutoNum type="circleNumDbPlain"/>
            </a:pPr>
            <a:r>
              <a:rPr lang="ja-JP" altLang="en-US" sz="1292" kern="0" dirty="0">
                <a:solidFill>
                  <a:srgbClr val="FF0000"/>
                </a:solidFill>
                <a:latin typeface="Meiryo UI" panose="020B0604030504040204" pitchFamily="50" charset="-128"/>
                <a:ea typeface="Meiryo UI"/>
              </a:rPr>
              <a:t>アップロードをクリックします。</a:t>
            </a:r>
            <a:endParaRPr lang="en-US" altLang="ja-JP" sz="1292" kern="0" dirty="0">
              <a:solidFill>
                <a:srgbClr val="FF0000"/>
              </a:solidFill>
              <a:latin typeface="Meiryo UI" panose="020B0604030504040204" pitchFamily="50" charset="-128"/>
              <a:ea typeface="Meiryo UI"/>
            </a:endParaRPr>
          </a:p>
          <a:p>
            <a:pPr marL="342900" indent="-342900" defTabSz="844083">
              <a:lnSpc>
                <a:spcPct val="120000"/>
              </a:lnSpc>
              <a:buFont typeface="+mj-ea"/>
              <a:buAutoNum type="circleNumDbPlain"/>
            </a:pPr>
            <a:r>
              <a:rPr lang="ja-JP" altLang="en-US" sz="1292" kern="0" dirty="0">
                <a:solidFill>
                  <a:srgbClr val="FF0000"/>
                </a:solidFill>
                <a:latin typeface="Meiryo UI" panose="020B0604030504040204" pitchFamily="50" charset="-128"/>
                <a:ea typeface="Meiryo UI"/>
              </a:rPr>
              <a:t>確認した「団体コード</a:t>
            </a:r>
            <a:r>
              <a:rPr lang="en-US" altLang="ja-JP" sz="1292" kern="0" dirty="0">
                <a:solidFill>
                  <a:srgbClr val="FF0000"/>
                </a:solidFill>
                <a:latin typeface="Meiryo UI" panose="020B0604030504040204" pitchFamily="50" charset="-128"/>
                <a:ea typeface="Meiryo UI"/>
              </a:rPr>
              <a:t>_</a:t>
            </a:r>
            <a:r>
              <a:rPr lang="ja-JP" altLang="en-US" sz="1292" kern="0" dirty="0">
                <a:solidFill>
                  <a:srgbClr val="FF0000"/>
                </a:solidFill>
                <a:latin typeface="Meiryo UI" panose="020B0604030504040204" pitchFamily="50" charset="-128"/>
                <a:ea typeface="Meiryo UI"/>
              </a:rPr>
              <a:t>団体名</a:t>
            </a:r>
            <a:r>
              <a:rPr lang="en-US" altLang="ja-JP" sz="1292" kern="0" dirty="0">
                <a:solidFill>
                  <a:srgbClr val="FF0000"/>
                </a:solidFill>
                <a:latin typeface="Meiryo UI" panose="020B0604030504040204" pitchFamily="50" charset="-128"/>
                <a:ea typeface="Meiryo UI"/>
              </a:rPr>
              <a:t>.csv</a:t>
            </a:r>
            <a:r>
              <a:rPr lang="ja-JP" altLang="en-US" sz="1292" kern="0" dirty="0">
                <a:solidFill>
                  <a:srgbClr val="FF0000"/>
                </a:solidFill>
                <a:latin typeface="Meiryo UI" panose="020B0604030504040204" pitchFamily="50" charset="-128"/>
                <a:ea typeface="Meiryo UI"/>
              </a:rPr>
              <a:t>」を開きます。</a:t>
            </a:r>
            <a:endParaRPr lang="en-US" altLang="ja-JP" sz="1292" kern="0" dirty="0">
              <a:solidFill>
                <a:srgbClr val="FF0000"/>
              </a:solidFill>
              <a:latin typeface="Meiryo UI" panose="020B0604030504040204" pitchFamily="50" charset="-128"/>
              <a:ea typeface="Meiryo UI"/>
            </a:endParaRPr>
          </a:p>
          <a:p>
            <a:pPr marL="342900" indent="-342900" defTabSz="844083">
              <a:lnSpc>
                <a:spcPct val="120000"/>
              </a:lnSpc>
              <a:buFont typeface="+mj-ea"/>
              <a:buAutoNum type="circleNumDbPlain"/>
            </a:pPr>
            <a:r>
              <a:rPr lang="ja-JP" altLang="en-US" sz="1292" kern="0" dirty="0">
                <a:solidFill>
                  <a:srgbClr val="FF0000"/>
                </a:solidFill>
                <a:latin typeface="Meiryo UI" panose="020B0604030504040204" pitchFamily="50" charset="-128"/>
                <a:ea typeface="Meiryo UI"/>
              </a:rPr>
              <a:t>名前にアップロードするファイルのタイトルとして、</a:t>
            </a:r>
            <a:br>
              <a:rPr lang="en-US" altLang="ja-JP" sz="1292" kern="0" dirty="0">
                <a:solidFill>
                  <a:srgbClr val="FF0000"/>
                </a:solidFill>
                <a:latin typeface="Meiryo UI" panose="020B0604030504040204" pitchFamily="50" charset="-128"/>
                <a:ea typeface="Meiryo UI"/>
              </a:rPr>
            </a:br>
            <a:r>
              <a:rPr lang="ja-JP" altLang="en-US" sz="1292" kern="0" dirty="0">
                <a:solidFill>
                  <a:srgbClr val="FF0000"/>
                </a:solidFill>
                <a:latin typeface="Meiryo UI" panose="020B0604030504040204" pitchFamily="50" charset="-128"/>
                <a:ea typeface="Meiryo UI"/>
              </a:rPr>
              <a:t>「避難施設一覧</a:t>
            </a:r>
            <a:r>
              <a:rPr lang="en-US" altLang="ja-JP" sz="1292" kern="0" dirty="0">
                <a:solidFill>
                  <a:srgbClr val="FF0000"/>
                </a:solidFill>
                <a:latin typeface="Meiryo UI" panose="020B0604030504040204" pitchFamily="50" charset="-128"/>
                <a:ea typeface="Meiryo UI"/>
              </a:rPr>
              <a:t>+(</a:t>
            </a:r>
            <a:r>
              <a:rPr lang="ja-JP" altLang="en-US" sz="1292" kern="0" dirty="0">
                <a:solidFill>
                  <a:srgbClr val="FF0000"/>
                </a:solidFill>
                <a:latin typeface="Meiryo UI" panose="020B0604030504040204" pitchFamily="50" charset="-128"/>
                <a:ea typeface="Meiryo UI"/>
              </a:rPr>
              <a:t>受講者番号</a:t>
            </a:r>
            <a:r>
              <a:rPr lang="en-US" altLang="ja-JP" sz="1292" kern="0" dirty="0">
                <a:solidFill>
                  <a:srgbClr val="FF0000"/>
                </a:solidFill>
                <a:latin typeface="Meiryo UI" panose="020B0604030504040204" pitchFamily="50" charset="-128"/>
                <a:ea typeface="Meiryo UI"/>
              </a:rPr>
              <a:t>)</a:t>
            </a:r>
            <a:r>
              <a:rPr lang="ja-JP" altLang="en-US" sz="1292" kern="0" dirty="0">
                <a:solidFill>
                  <a:srgbClr val="FF0000"/>
                </a:solidFill>
                <a:latin typeface="Meiryo UI" panose="020B0604030504040204" pitchFamily="50" charset="-128"/>
                <a:ea typeface="Meiryo UI"/>
              </a:rPr>
              <a:t>」を入力します。　例）避難施設一覧</a:t>
            </a:r>
            <a:r>
              <a:rPr lang="en-US" altLang="ja-JP" sz="1292" kern="0" dirty="0">
                <a:solidFill>
                  <a:srgbClr val="FF0000"/>
                </a:solidFill>
                <a:latin typeface="Meiryo UI" panose="020B0604030504040204" pitchFamily="50" charset="-128"/>
                <a:ea typeface="Meiryo UI"/>
              </a:rPr>
              <a:t>25</a:t>
            </a:r>
          </a:p>
          <a:p>
            <a:pPr marL="342900" indent="-342900" defTabSz="844083">
              <a:lnSpc>
                <a:spcPct val="120000"/>
              </a:lnSpc>
              <a:buFont typeface="+mj-ea"/>
              <a:buAutoNum type="circleNumDbPlain"/>
            </a:pPr>
            <a:r>
              <a:rPr lang="ja-JP" altLang="en-US" sz="1292" kern="0" dirty="0">
                <a:solidFill>
                  <a:srgbClr val="FF0000"/>
                </a:solidFill>
                <a:latin typeface="Meiryo UI" panose="020B0604030504040204" pitchFamily="50" charset="-128"/>
                <a:ea typeface="Meiryo UI"/>
              </a:rPr>
              <a:t>説明には特別実習フォルダにある</a:t>
            </a:r>
            <a:br>
              <a:rPr lang="en-US" altLang="ja-JP" sz="1292" kern="0" dirty="0">
                <a:solidFill>
                  <a:srgbClr val="FF0000"/>
                </a:solidFill>
                <a:latin typeface="Meiryo UI" panose="020B0604030504040204" pitchFamily="50" charset="-128"/>
                <a:ea typeface="Meiryo UI"/>
              </a:rPr>
            </a:br>
            <a:r>
              <a:rPr lang="ja-JP" altLang="en-US" sz="1292" kern="0" dirty="0">
                <a:solidFill>
                  <a:srgbClr val="FF0000"/>
                </a:solidFill>
                <a:latin typeface="Meiryo UI" panose="020B0604030504040204" pitchFamily="50" charset="-128"/>
                <a:ea typeface="Meiryo UI"/>
              </a:rPr>
              <a:t>「出典記載例</a:t>
            </a:r>
            <a:r>
              <a:rPr lang="en-US" altLang="ja-JP" sz="1292" kern="0" dirty="0">
                <a:solidFill>
                  <a:srgbClr val="FF0000"/>
                </a:solidFill>
                <a:latin typeface="Meiryo UI" panose="020B0604030504040204" pitchFamily="50" charset="-128"/>
                <a:ea typeface="Meiryo UI"/>
              </a:rPr>
              <a:t>.txt</a:t>
            </a:r>
            <a:r>
              <a:rPr lang="ja-JP" altLang="en-US" sz="1292" kern="0" dirty="0">
                <a:solidFill>
                  <a:srgbClr val="FF0000"/>
                </a:solidFill>
                <a:latin typeface="Meiryo UI" panose="020B0604030504040204" pitchFamily="50" charset="-128"/>
                <a:ea typeface="Meiryo UI"/>
              </a:rPr>
              <a:t>」の内容を入力します。</a:t>
            </a:r>
            <a:endParaRPr lang="en-US" altLang="ja-JP" sz="1292" kern="0" dirty="0">
              <a:solidFill>
                <a:srgbClr val="FF0000"/>
              </a:solidFill>
              <a:latin typeface="Meiryo UI" panose="020B0604030504040204" pitchFamily="50" charset="-128"/>
              <a:ea typeface="Meiryo UI"/>
            </a:endParaRPr>
          </a:p>
          <a:p>
            <a:pPr marL="342900" indent="-342900" defTabSz="844083">
              <a:lnSpc>
                <a:spcPct val="120000"/>
              </a:lnSpc>
              <a:buFont typeface="+mj-ea"/>
              <a:buAutoNum type="circleNumDbPlain"/>
            </a:pPr>
            <a:r>
              <a:rPr lang="ja-JP" altLang="en-US" sz="1292" kern="0" dirty="0">
                <a:solidFill>
                  <a:srgbClr val="FF0000"/>
                </a:solidFill>
                <a:latin typeface="Meiryo UI" panose="020B0604030504040204" pitchFamily="50" charset="-128"/>
                <a:ea typeface="Meiryo UI"/>
              </a:rPr>
              <a:t>完了をクリックします。</a:t>
            </a:r>
          </a:p>
        </p:txBody>
      </p:sp>
      <p:sp>
        <p:nvSpPr>
          <p:cNvPr id="21" name="テキスト ボックス 20"/>
          <p:cNvSpPr txBox="1"/>
          <p:nvPr/>
        </p:nvSpPr>
        <p:spPr bwMode="auto">
          <a:xfrm>
            <a:off x="1099568" y="3581991"/>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23" name="正方形/長方形 22"/>
          <p:cNvSpPr/>
          <p:nvPr/>
        </p:nvSpPr>
        <p:spPr>
          <a:xfrm>
            <a:off x="1059017" y="4446720"/>
            <a:ext cx="4176464" cy="101092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4" name="テキスト ボックス 23"/>
          <p:cNvSpPr txBox="1"/>
          <p:nvPr/>
        </p:nvSpPr>
        <p:spPr bwMode="auto">
          <a:xfrm>
            <a:off x="740854" y="4100075"/>
            <a:ext cx="295803"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27" name="テキスト ボックス 26"/>
          <p:cNvSpPr txBox="1"/>
          <p:nvPr/>
        </p:nvSpPr>
        <p:spPr bwMode="auto">
          <a:xfrm>
            <a:off x="740854" y="4446720"/>
            <a:ext cx="286864"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④</a:t>
            </a:r>
          </a:p>
        </p:txBody>
      </p:sp>
      <p:sp>
        <p:nvSpPr>
          <p:cNvPr id="28" name="テキスト ボックス 27"/>
          <p:cNvSpPr txBox="1"/>
          <p:nvPr/>
        </p:nvSpPr>
        <p:spPr bwMode="auto">
          <a:xfrm>
            <a:off x="4480890" y="582676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⑤</a:t>
            </a:r>
          </a:p>
        </p:txBody>
      </p:sp>
      <p:sp>
        <p:nvSpPr>
          <p:cNvPr id="14" name="左カーブ矢印 13"/>
          <p:cNvSpPr/>
          <p:nvPr/>
        </p:nvSpPr>
        <p:spPr>
          <a:xfrm rot="21118456">
            <a:off x="2416442" y="3290154"/>
            <a:ext cx="3034252" cy="478548"/>
          </a:xfrm>
          <a:prstGeom prst="curvedLeftArrow">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0" name="正方形/長方形 19"/>
          <p:cNvSpPr/>
          <p:nvPr/>
        </p:nvSpPr>
        <p:spPr>
          <a:xfrm>
            <a:off x="7517820" y="3776947"/>
            <a:ext cx="654580" cy="225343"/>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2" name="テキスト ボックス 21"/>
          <p:cNvSpPr txBox="1"/>
          <p:nvPr/>
        </p:nvSpPr>
        <p:spPr bwMode="auto">
          <a:xfrm>
            <a:off x="7252052" y="3729780"/>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19" name="正方形/長方形 18"/>
          <p:cNvSpPr/>
          <p:nvPr/>
        </p:nvSpPr>
        <p:spPr>
          <a:xfrm>
            <a:off x="5436096" y="2924943"/>
            <a:ext cx="3499942" cy="17817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5" name="テキスト ボックス 24">
            <a:extLst>
              <a:ext uri="{FF2B5EF4-FFF2-40B4-BE49-F238E27FC236}">
                <a16:creationId xmlns:a16="http://schemas.microsoft.com/office/drawing/2014/main" id="{B26D5991-D7A0-44FA-B205-F78C2757CE57}"/>
              </a:ext>
            </a:extLst>
          </p:cNvPr>
          <p:cNvSpPr txBox="1"/>
          <p:nvPr/>
        </p:nvSpPr>
        <p:spPr>
          <a:xfrm>
            <a:off x="408290" y="1567699"/>
            <a:ext cx="3505650" cy="830997"/>
          </a:xfrm>
          <a:prstGeom prst="rect">
            <a:avLst/>
          </a:prstGeom>
          <a:noFill/>
        </p:spPr>
        <p:txBody>
          <a:bodyPr wrap="square" rtlCol="0">
            <a:spAutoFit/>
          </a:bodyPr>
          <a:lstStyle/>
          <a:p>
            <a:r>
              <a:rPr kumimoji="1" lang="ja-JP" altLang="en-US" sz="1600" dirty="0">
                <a:latin typeface="+mn-ea"/>
              </a:rPr>
              <a:t>アップロードするファイルの事を</a:t>
            </a:r>
            <a:r>
              <a:rPr kumimoji="1" lang="en-US" altLang="ja-JP" sz="1600" dirty="0">
                <a:latin typeface="+mn-ea"/>
              </a:rPr>
              <a:t>CKAN</a:t>
            </a:r>
            <a:r>
              <a:rPr kumimoji="1" lang="ja-JP" altLang="en-US" sz="1600" dirty="0">
                <a:latin typeface="+mn-ea"/>
              </a:rPr>
              <a:t>ではリソースと呼びます。リソースはファイルだけではなく</a:t>
            </a:r>
            <a:r>
              <a:rPr kumimoji="1" lang="en-US" altLang="ja-JP" sz="1600" dirty="0">
                <a:latin typeface="+mn-ea"/>
              </a:rPr>
              <a:t>URL</a:t>
            </a:r>
            <a:r>
              <a:rPr kumimoji="1" lang="ja-JP" altLang="en-US" sz="1600" dirty="0">
                <a:latin typeface="+mn-ea"/>
              </a:rPr>
              <a:t>リンクの登録も可能です。</a:t>
            </a:r>
          </a:p>
        </p:txBody>
      </p:sp>
    </p:spTree>
    <p:extLst>
      <p:ext uri="{BB962C8B-B14F-4D97-AF65-F5344CB8AC3E}">
        <p14:creationId xmlns:p14="http://schemas.microsoft.com/office/powerpoint/2010/main" val="5120479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F1643672-75F4-4B85-96E4-61968863869B}"/>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2.7</a:t>
            </a:r>
            <a:r>
              <a:rPr lang="ja-JP" altLang="en-US" dirty="0">
                <a:latin typeface="Meiryo UI" panose="020B0604030504040204" pitchFamily="50" charset="-128"/>
                <a:ea typeface="Meiryo UI" panose="020B0604030504040204" pitchFamily="50" charset="-128"/>
                <a:cs typeface="Meiryo UI" panose="020B0604030504040204" pitchFamily="50" charset="-128"/>
              </a:rPr>
              <a:t> 避難施設データの登録➁</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22</a:t>
            </a:fld>
            <a:endParaRPr lang="ja-JP" altLang="en-US" dirty="0"/>
          </a:p>
        </p:txBody>
      </p:sp>
      <p:sp>
        <p:nvSpPr>
          <p:cNvPr id="6" name="テキスト プレースホルダー 5">
            <a:extLst>
              <a:ext uri="{FF2B5EF4-FFF2-40B4-BE49-F238E27FC236}">
                <a16:creationId xmlns:a16="http://schemas.microsoft.com/office/drawing/2014/main" id="{28AF01B5-5F3D-451A-8EEA-1F06CEFE69C6}"/>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7" name="テキスト プレースホルダー 6">
            <a:extLst>
              <a:ext uri="{FF2B5EF4-FFF2-40B4-BE49-F238E27FC236}">
                <a16:creationId xmlns:a16="http://schemas.microsoft.com/office/drawing/2014/main" id="{E444F936-DBE3-4523-B8E4-8BC8E4BA1A50}"/>
              </a:ext>
            </a:extLst>
          </p:cNvPr>
          <p:cNvSpPr>
            <a:spLocks noGrp="1"/>
          </p:cNvSpPr>
          <p:nvPr>
            <p:ph type="body" sz="quarter" idx="14"/>
          </p:nvPr>
        </p:nvSpPr>
        <p:spPr>
          <a:xfrm>
            <a:off x="207963" y="884238"/>
            <a:ext cx="8728075" cy="424733"/>
          </a:xfrm>
        </p:spPr>
        <p:txBody>
          <a:bodyPr/>
          <a:lstStyle/>
          <a:p>
            <a:r>
              <a:rPr lang="ja-JP" altLang="en-US" dirty="0"/>
              <a:t>登録したデータを確認します。</a:t>
            </a:r>
            <a:endParaRPr kumimoji="1" lang="ja-JP" altLang="en-US" dirty="0"/>
          </a:p>
        </p:txBody>
      </p:sp>
      <p:sp>
        <p:nvSpPr>
          <p:cNvPr id="25" name="テキスト ボックス 24"/>
          <p:cNvSpPr txBox="1"/>
          <p:nvPr/>
        </p:nvSpPr>
        <p:spPr bwMode="auto">
          <a:xfrm>
            <a:off x="544287" y="1365669"/>
            <a:ext cx="3901709" cy="272510"/>
          </a:xfrm>
          <a:prstGeom prst="rect">
            <a:avLst/>
          </a:prstGeom>
          <a:noFill/>
          <a:ln w="9525" algn="ctr">
            <a:noFill/>
            <a:miter lim="800000"/>
            <a:headEnd/>
            <a:tailEnd/>
          </a:ln>
          <a:effectLst/>
        </p:spPr>
        <p:txBody>
          <a:bodyPr wrap="none" lIns="0" tIns="0" rIns="0" bIns="0" rtlCol="0">
            <a:spAutoFit/>
          </a:bodyPr>
          <a:lstStyle/>
          <a:p>
            <a:pPr>
              <a:lnSpc>
                <a:spcPct val="12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以下のような画面になれば、登録は完了です。</a:t>
            </a:r>
            <a:endParaRPr kumimoji="1" lang="en-US" altLang="ja-JP" sz="1662"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図 1">
            <a:extLst>
              <a:ext uri="{FF2B5EF4-FFF2-40B4-BE49-F238E27FC236}">
                <a16:creationId xmlns:a16="http://schemas.microsoft.com/office/drawing/2014/main" id="{DE4CC7B2-6804-49B5-8970-D4D994500177}"/>
              </a:ext>
            </a:extLst>
          </p:cNvPr>
          <p:cNvPicPr>
            <a:picLocks noChangeAspect="1"/>
          </p:cNvPicPr>
          <p:nvPr/>
        </p:nvPicPr>
        <p:blipFill rotWithShape="1">
          <a:blip r:embed="rId3"/>
          <a:srcRect l="15350" t="10632" r="15295" b="8790"/>
          <a:stretch/>
        </p:blipFill>
        <p:spPr>
          <a:xfrm>
            <a:off x="971600" y="1694877"/>
            <a:ext cx="6624736" cy="4926632"/>
          </a:xfrm>
          <a:prstGeom prst="rect">
            <a:avLst/>
          </a:prstGeom>
        </p:spPr>
      </p:pic>
    </p:spTree>
    <p:extLst>
      <p:ext uri="{BB962C8B-B14F-4D97-AF65-F5344CB8AC3E}">
        <p14:creationId xmlns:p14="http://schemas.microsoft.com/office/powerpoint/2010/main" val="7732607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B89906F2-47D5-46D3-80CF-129B47E297D6}"/>
              </a:ext>
            </a:extLst>
          </p:cNvPr>
          <p:cNvPicPr>
            <a:picLocks noChangeAspect="1"/>
          </p:cNvPicPr>
          <p:nvPr/>
        </p:nvPicPr>
        <p:blipFill rotWithShape="1">
          <a:blip r:embed="rId3"/>
          <a:srcRect l="15350" t="34284" r="15295" b="8790"/>
          <a:stretch/>
        </p:blipFill>
        <p:spPr>
          <a:xfrm>
            <a:off x="948548" y="2875988"/>
            <a:ext cx="6624736" cy="3480541"/>
          </a:xfrm>
          <a:prstGeom prst="rect">
            <a:avLst/>
          </a:prstGeom>
        </p:spPr>
      </p:pic>
      <p:sp>
        <p:nvSpPr>
          <p:cNvPr id="2" name="タイトル 1">
            <a:extLst>
              <a:ext uri="{FF2B5EF4-FFF2-40B4-BE49-F238E27FC236}">
                <a16:creationId xmlns:a16="http://schemas.microsoft.com/office/drawing/2014/main" id="{9FC00686-92D6-491B-A0D1-48F6064696A9}"/>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2.8 </a:t>
            </a:r>
            <a:r>
              <a:rPr lang="ja-JP" altLang="en-US" dirty="0">
                <a:latin typeface="Meiryo UI" panose="020B0604030504040204" pitchFamily="50" charset="-128"/>
                <a:ea typeface="Meiryo UI" panose="020B0604030504040204" pitchFamily="50" charset="-128"/>
                <a:cs typeface="Meiryo UI" panose="020B0604030504040204" pitchFamily="50" charset="-128"/>
              </a:rPr>
              <a:t>避難所データのグループへの登録①</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23</a:t>
            </a:fld>
            <a:endParaRPr lang="ja-JP" altLang="en-US" dirty="0"/>
          </a:p>
        </p:txBody>
      </p:sp>
      <p:sp>
        <p:nvSpPr>
          <p:cNvPr id="6" name="テキスト プレースホルダー 5">
            <a:extLst>
              <a:ext uri="{FF2B5EF4-FFF2-40B4-BE49-F238E27FC236}">
                <a16:creationId xmlns:a16="http://schemas.microsoft.com/office/drawing/2014/main" id="{21E79B81-9B09-4503-A61A-C7C285E8DCD5}"/>
              </a:ext>
            </a:extLst>
          </p:cNvPr>
          <p:cNvSpPr>
            <a:spLocks noGrp="1"/>
          </p:cNvSpPr>
          <p:nvPr>
            <p:ph type="body" sz="quarter" idx="13"/>
          </p:nvPr>
        </p:nvSpPr>
        <p:spPr/>
        <p:txBody>
          <a:bodyPr/>
          <a:lstStyle/>
          <a:p>
            <a:r>
              <a:rPr lang="en-US" altLang="ja-JP" dirty="0"/>
              <a:t>2.</a:t>
            </a:r>
            <a:r>
              <a:rPr lang="ja-JP" altLang="en-US" dirty="0"/>
              <a:t>オープンデータの公開</a:t>
            </a:r>
          </a:p>
        </p:txBody>
      </p:sp>
      <p:sp>
        <p:nvSpPr>
          <p:cNvPr id="7" name="テキスト プレースホルダー 6">
            <a:extLst>
              <a:ext uri="{FF2B5EF4-FFF2-40B4-BE49-F238E27FC236}">
                <a16:creationId xmlns:a16="http://schemas.microsoft.com/office/drawing/2014/main" id="{750E0B83-3DA8-40A9-95C9-850F08685A62}"/>
              </a:ext>
            </a:extLst>
          </p:cNvPr>
          <p:cNvSpPr>
            <a:spLocks noGrp="1"/>
          </p:cNvSpPr>
          <p:nvPr>
            <p:ph type="body" sz="quarter" idx="14"/>
          </p:nvPr>
        </p:nvSpPr>
        <p:spPr>
          <a:xfrm>
            <a:off x="207963" y="884239"/>
            <a:ext cx="8728075" cy="424732"/>
          </a:xfrm>
        </p:spPr>
        <p:txBody>
          <a:bodyPr/>
          <a:lstStyle/>
          <a:p>
            <a:r>
              <a:rPr lang="ja-JP" altLang="en-US" dirty="0">
                <a:latin typeface="+mn-ea"/>
                <a:cs typeface="Meiryo UI" panose="020B0604030504040204" pitchFamily="50" charset="-128"/>
              </a:rPr>
              <a:t>登録したデータセットをグループへ登録します。</a:t>
            </a:r>
            <a:endParaRPr lang="en-US" altLang="ja-JP" dirty="0">
              <a:latin typeface="+mn-ea"/>
              <a:cs typeface="Meiryo UI" panose="020B0604030504040204" pitchFamily="50" charset="-128"/>
            </a:endParaRPr>
          </a:p>
        </p:txBody>
      </p:sp>
      <p:sp>
        <p:nvSpPr>
          <p:cNvPr id="25" name="テキスト ボックス 24"/>
          <p:cNvSpPr txBox="1"/>
          <p:nvPr/>
        </p:nvSpPr>
        <p:spPr bwMode="auto">
          <a:xfrm>
            <a:off x="544287" y="1318116"/>
            <a:ext cx="8142513" cy="1199944"/>
          </a:xfrm>
          <a:prstGeom prst="rect">
            <a:avLst/>
          </a:prstGeom>
          <a:noFill/>
          <a:ln w="9525" algn="ctr">
            <a:noFill/>
            <a:miter lim="800000"/>
            <a:headEnd/>
            <a:tailEnd/>
          </a:ln>
          <a:effectLst/>
        </p:spPr>
        <p:txBody>
          <a:bodyPr wrap="square" lIns="0" tIns="0" rIns="0" bIns="0" rtlCol="0">
            <a:spAutoFit/>
          </a:bodyPr>
          <a:lstStyle/>
          <a:p>
            <a:pPr>
              <a:lnSpc>
                <a:spcPct val="11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登録したデータセットはあらかじめ定義されたグループに登録する必要があります。</a:t>
            </a:r>
            <a:endParaRPr kumimoji="1" lang="en-US" altLang="ja-JP" sz="1662" dirty="0">
              <a:latin typeface="Meiryo UI" panose="020B0604030504040204" pitchFamily="50" charset="-128"/>
              <a:ea typeface="Meiryo UI" panose="020B0604030504040204" pitchFamily="50" charset="-128"/>
              <a:cs typeface="Meiryo UI" panose="020B0604030504040204" pitchFamily="50" charset="-128"/>
            </a:endParaRPr>
          </a:p>
          <a:p>
            <a:pPr>
              <a:lnSpc>
                <a:spcPct val="11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グループに登録しておくことで、</a:t>
            </a:r>
            <a:r>
              <a:rPr kumimoji="1" lang="ja-JP" altLang="en-US" sz="1662" b="1" u="sng" dirty="0">
                <a:latin typeface="Meiryo UI" panose="020B0604030504040204" pitchFamily="50" charset="-128"/>
                <a:ea typeface="Meiryo UI" panose="020B0604030504040204" pitchFamily="50" charset="-128"/>
                <a:cs typeface="Meiryo UI" panose="020B0604030504040204" pitchFamily="50" charset="-128"/>
              </a:rPr>
              <a:t>同じグループのデータセットのみ表示</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させたり、</a:t>
            </a:r>
            <a:r>
              <a:rPr kumimoji="1" lang="ja-JP" altLang="en-US" sz="1662" b="1" u="sng" dirty="0">
                <a:latin typeface="Meiryo UI" panose="020B0604030504040204" pitchFamily="50" charset="-128"/>
                <a:ea typeface="Meiryo UI" panose="020B0604030504040204" pitchFamily="50" charset="-128"/>
                <a:cs typeface="Meiryo UI" panose="020B0604030504040204" pitchFamily="50" charset="-128"/>
              </a:rPr>
              <a:t>他地方公共団体の同じグループのデータセットの一覧表示</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が可能になります。</a:t>
            </a:r>
          </a:p>
          <a:p>
            <a:pPr>
              <a:lnSpc>
                <a:spcPct val="110000"/>
              </a:lnSpc>
              <a:spcBef>
                <a:spcPts val="369"/>
              </a:spcBef>
            </a:pP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662" dirty="0" err="1">
                <a:latin typeface="Meiryo UI" panose="020B0604030504040204" pitchFamily="50" charset="-128"/>
                <a:ea typeface="Meiryo UI" panose="020B0604030504040204" pitchFamily="50" charset="-128"/>
                <a:cs typeface="Meiryo UI" panose="020B0604030504040204" pitchFamily="50" charset="-128"/>
              </a:rPr>
              <a:t>つの</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データセットを複数のグループに登録できますが、まずは</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662" dirty="0" err="1">
                <a:latin typeface="Meiryo UI" panose="020B0604030504040204" pitchFamily="50" charset="-128"/>
                <a:ea typeface="Meiryo UI" panose="020B0604030504040204" pitchFamily="50" charset="-128"/>
                <a:cs typeface="Meiryo UI" panose="020B0604030504040204" pitchFamily="50" charset="-128"/>
              </a:rPr>
              <a:t>つの</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グループに登録してください。</a:t>
            </a:r>
          </a:p>
        </p:txBody>
      </p:sp>
      <p:sp>
        <p:nvSpPr>
          <p:cNvPr id="8" name="正方形/長方形 7"/>
          <p:cNvSpPr/>
          <p:nvPr/>
        </p:nvSpPr>
        <p:spPr>
          <a:xfrm flipV="1">
            <a:off x="3687018" y="3085367"/>
            <a:ext cx="579340" cy="342690"/>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9" name="角丸四角形吹き出し 8"/>
          <p:cNvSpPr/>
          <p:nvPr/>
        </p:nvSpPr>
        <p:spPr>
          <a:xfrm>
            <a:off x="5004048" y="3501008"/>
            <a:ext cx="2232248" cy="578908"/>
          </a:xfrm>
          <a:prstGeom prst="wedgeRoundRectCallout">
            <a:avLst>
              <a:gd name="adj1" fmla="val -82855"/>
              <a:gd name="adj2" fmla="val -83863"/>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292" kern="0" dirty="0">
                <a:solidFill>
                  <a:srgbClr val="FF0000"/>
                </a:solidFill>
                <a:latin typeface="Meiryo UI" panose="020B0604030504040204" pitchFamily="50" charset="-128"/>
                <a:ea typeface="Meiryo UI"/>
              </a:rPr>
              <a:t>「グループ」タブをクリックします。</a:t>
            </a:r>
          </a:p>
        </p:txBody>
      </p:sp>
    </p:spTree>
    <p:extLst>
      <p:ext uri="{BB962C8B-B14F-4D97-AF65-F5344CB8AC3E}">
        <p14:creationId xmlns:p14="http://schemas.microsoft.com/office/powerpoint/2010/main" val="2678690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EFEA4B5-DAA5-47BE-BCC6-F472FEA64574}"/>
              </a:ext>
            </a:extLst>
          </p:cNvPr>
          <p:cNvPicPr>
            <a:picLocks noChangeAspect="1"/>
          </p:cNvPicPr>
          <p:nvPr/>
        </p:nvPicPr>
        <p:blipFill rotWithShape="1">
          <a:blip r:embed="rId3"/>
          <a:srcRect l="14563" t="27326" r="16139" b="25108"/>
          <a:stretch/>
        </p:blipFill>
        <p:spPr>
          <a:xfrm>
            <a:off x="578606" y="1542295"/>
            <a:ext cx="6336704" cy="2783974"/>
          </a:xfrm>
          <a:prstGeom prst="rect">
            <a:avLst/>
          </a:prstGeom>
        </p:spPr>
      </p:pic>
      <p:pic>
        <p:nvPicPr>
          <p:cNvPr id="4" name="図 3">
            <a:extLst>
              <a:ext uri="{FF2B5EF4-FFF2-40B4-BE49-F238E27FC236}">
                <a16:creationId xmlns:a16="http://schemas.microsoft.com/office/drawing/2014/main" id="{897EC11F-75A9-4B5D-8527-B9848D92D428}"/>
              </a:ext>
            </a:extLst>
          </p:cNvPr>
          <p:cNvPicPr>
            <a:picLocks noChangeAspect="1"/>
          </p:cNvPicPr>
          <p:nvPr/>
        </p:nvPicPr>
        <p:blipFill rotWithShape="1">
          <a:blip r:embed="rId4"/>
          <a:srcRect l="17713" t="34713" r="40967" b="22120"/>
          <a:stretch/>
        </p:blipFill>
        <p:spPr>
          <a:xfrm>
            <a:off x="4572000" y="4071133"/>
            <a:ext cx="3778270" cy="2526459"/>
          </a:xfrm>
          <a:prstGeom prst="rect">
            <a:avLst/>
          </a:prstGeom>
        </p:spPr>
      </p:pic>
      <p:sp>
        <p:nvSpPr>
          <p:cNvPr id="11" name="テキスト プレースホルダー 10">
            <a:extLst>
              <a:ext uri="{FF2B5EF4-FFF2-40B4-BE49-F238E27FC236}">
                <a16:creationId xmlns:a16="http://schemas.microsoft.com/office/drawing/2014/main" id="{0E01F2FD-3819-4BBA-85D0-C2C18D607621}"/>
              </a:ext>
            </a:extLst>
          </p:cNvPr>
          <p:cNvSpPr>
            <a:spLocks noGrp="1"/>
          </p:cNvSpPr>
          <p:nvPr>
            <p:ph type="body" sz="quarter" idx="14"/>
          </p:nvPr>
        </p:nvSpPr>
        <p:spPr>
          <a:xfrm>
            <a:off x="207963" y="884239"/>
            <a:ext cx="8728075" cy="371890"/>
          </a:xfrm>
        </p:spPr>
        <p:txBody>
          <a:bodyPr/>
          <a:lstStyle/>
          <a:p>
            <a:r>
              <a:rPr lang="ja-JP" altLang="en-US" dirty="0"/>
              <a:t>「司法・安全・環境」グループへの追加します。</a:t>
            </a:r>
          </a:p>
        </p:txBody>
      </p:sp>
      <p:sp>
        <p:nvSpPr>
          <p:cNvPr id="8" name="正方形/長方形 7"/>
          <p:cNvSpPr/>
          <p:nvPr/>
        </p:nvSpPr>
        <p:spPr>
          <a:xfrm>
            <a:off x="2339751" y="2553709"/>
            <a:ext cx="1440161" cy="1607351"/>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2" name="正方形/長方形 11"/>
          <p:cNvSpPr/>
          <p:nvPr/>
        </p:nvSpPr>
        <p:spPr>
          <a:xfrm>
            <a:off x="3809127" y="2491997"/>
            <a:ext cx="772063" cy="272510"/>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9" name="角丸四角形吹き出し 8"/>
          <p:cNvSpPr/>
          <p:nvPr/>
        </p:nvSpPr>
        <p:spPr>
          <a:xfrm>
            <a:off x="5367256" y="1777272"/>
            <a:ext cx="2858687" cy="511210"/>
          </a:xfrm>
          <a:prstGeom prst="wedgeRoundRectCallout">
            <a:avLst>
              <a:gd name="adj1" fmla="val -78707"/>
              <a:gd name="adj2" fmla="val 75338"/>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292" kern="0" dirty="0">
                <a:solidFill>
                  <a:srgbClr val="FF0000"/>
                </a:solidFill>
                <a:latin typeface="Meiryo UI" panose="020B0604030504040204" pitchFamily="50" charset="-128"/>
                <a:ea typeface="Meiryo UI"/>
              </a:rPr>
              <a:t>②「グループに追加」ボタンをクリックします。</a:t>
            </a:r>
          </a:p>
        </p:txBody>
      </p:sp>
      <p:sp>
        <p:nvSpPr>
          <p:cNvPr id="6" name="タイトル 5">
            <a:extLst>
              <a:ext uri="{FF2B5EF4-FFF2-40B4-BE49-F238E27FC236}">
                <a16:creationId xmlns:a16="http://schemas.microsoft.com/office/drawing/2014/main" id="{0265D4F3-B674-4B7F-8336-74C0AFD9469C}"/>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2.8 </a:t>
            </a:r>
            <a:r>
              <a:rPr lang="ja-JP" altLang="en-US" dirty="0">
                <a:latin typeface="Meiryo UI" panose="020B0604030504040204" pitchFamily="50" charset="-128"/>
                <a:ea typeface="Meiryo UI" panose="020B0604030504040204" pitchFamily="50" charset="-128"/>
                <a:cs typeface="Meiryo UI" panose="020B0604030504040204" pitchFamily="50" charset="-128"/>
              </a:rPr>
              <a:t>避難所データのグループへの登録➁</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24</a:t>
            </a:fld>
            <a:endParaRPr lang="ja-JP" altLang="en-US" dirty="0"/>
          </a:p>
        </p:txBody>
      </p:sp>
      <p:sp>
        <p:nvSpPr>
          <p:cNvPr id="10" name="テキスト プレースホルダー 9">
            <a:extLst>
              <a:ext uri="{FF2B5EF4-FFF2-40B4-BE49-F238E27FC236}">
                <a16:creationId xmlns:a16="http://schemas.microsoft.com/office/drawing/2014/main" id="{CB44ED5D-35EB-4C56-B6E0-1F1DDBF43CC6}"/>
              </a:ext>
            </a:extLst>
          </p:cNvPr>
          <p:cNvSpPr>
            <a:spLocks noGrp="1"/>
          </p:cNvSpPr>
          <p:nvPr>
            <p:ph type="body" sz="quarter" idx="13"/>
          </p:nvPr>
        </p:nvSpPr>
        <p:spPr/>
        <p:txBody>
          <a:bodyPr/>
          <a:lstStyle/>
          <a:p>
            <a:r>
              <a:rPr lang="en-US" altLang="ja-JP" dirty="0"/>
              <a:t>2.</a:t>
            </a:r>
            <a:r>
              <a:rPr lang="ja-JP" altLang="en-US" dirty="0"/>
              <a:t>オープンデータの公開</a:t>
            </a:r>
          </a:p>
        </p:txBody>
      </p:sp>
      <p:sp>
        <p:nvSpPr>
          <p:cNvPr id="14" name="角丸四角形吹き出し 13"/>
          <p:cNvSpPr/>
          <p:nvPr/>
        </p:nvSpPr>
        <p:spPr>
          <a:xfrm>
            <a:off x="1547665" y="5690563"/>
            <a:ext cx="2280494" cy="669715"/>
          </a:xfrm>
          <a:prstGeom prst="wedgeRoundRectCallout">
            <a:avLst>
              <a:gd name="adj1" fmla="val 147613"/>
              <a:gd name="adj2" fmla="val -69025"/>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292" kern="0" dirty="0">
                <a:solidFill>
                  <a:srgbClr val="FF0000"/>
                </a:solidFill>
                <a:latin typeface="Meiryo UI" panose="020B0604030504040204" pitchFamily="50" charset="-128"/>
                <a:ea typeface="Meiryo UI"/>
              </a:rPr>
              <a:t>③登録が完了すると、このような画面となります。</a:t>
            </a:r>
          </a:p>
        </p:txBody>
      </p:sp>
      <p:sp>
        <p:nvSpPr>
          <p:cNvPr id="16" name="角丸四角形吹き出し 8">
            <a:extLst>
              <a:ext uri="{FF2B5EF4-FFF2-40B4-BE49-F238E27FC236}">
                <a16:creationId xmlns:a16="http://schemas.microsoft.com/office/drawing/2014/main" id="{A6B134FB-E28A-431D-89EF-E0DD4EE2C43D}"/>
              </a:ext>
            </a:extLst>
          </p:cNvPr>
          <p:cNvSpPr/>
          <p:nvPr/>
        </p:nvSpPr>
        <p:spPr>
          <a:xfrm>
            <a:off x="683568" y="4694568"/>
            <a:ext cx="2808312" cy="637216"/>
          </a:xfrm>
          <a:prstGeom prst="wedgeRoundRectCallout">
            <a:avLst>
              <a:gd name="adj1" fmla="val 32348"/>
              <a:gd name="adj2" fmla="val -128825"/>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292" kern="0" dirty="0">
                <a:solidFill>
                  <a:srgbClr val="FF0000"/>
                </a:solidFill>
                <a:latin typeface="Meiryo UI" panose="020B0604030504040204" pitchFamily="50" charset="-128"/>
                <a:ea typeface="Meiryo UI"/>
              </a:rPr>
              <a:t>①プルダウンにて、「司法・安全・環境」のグループを選択します。</a:t>
            </a:r>
          </a:p>
        </p:txBody>
      </p:sp>
      <p:sp>
        <p:nvSpPr>
          <p:cNvPr id="17" name="テキスト ボックス 16">
            <a:extLst>
              <a:ext uri="{FF2B5EF4-FFF2-40B4-BE49-F238E27FC236}">
                <a16:creationId xmlns:a16="http://schemas.microsoft.com/office/drawing/2014/main" id="{669D6055-A49B-411B-A977-D4ADC2E2AFA8}"/>
              </a:ext>
            </a:extLst>
          </p:cNvPr>
          <p:cNvSpPr txBox="1"/>
          <p:nvPr/>
        </p:nvSpPr>
        <p:spPr bwMode="auto">
          <a:xfrm>
            <a:off x="2084812" y="2440552"/>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8" name="テキスト ボックス 17">
            <a:extLst>
              <a:ext uri="{FF2B5EF4-FFF2-40B4-BE49-F238E27FC236}">
                <a16:creationId xmlns:a16="http://schemas.microsoft.com/office/drawing/2014/main" id="{0BEE5E04-8A9B-4E4A-B8BE-00F4C230BC73}"/>
              </a:ext>
            </a:extLst>
          </p:cNvPr>
          <p:cNvSpPr txBox="1"/>
          <p:nvPr/>
        </p:nvSpPr>
        <p:spPr bwMode="auto">
          <a:xfrm>
            <a:off x="5868144" y="4613378"/>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19" name="テキスト ボックス 18">
            <a:extLst>
              <a:ext uri="{FF2B5EF4-FFF2-40B4-BE49-F238E27FC236}">
                <a16:creationId xmlns:a16="http://schemas.microsoft.com/office/drawing/2014/main" id="{B0166B0A-F4FA-4D34-9506-B4DCF7C63189}"/>
              </a:ext>
            </a:extLst>
          </p:cNvPr>
          <p:cNvSpPr txBox="1"/>
          <p:nvPr/>
        </p:nvSpPr>
        <p:spPr bwMode="auto">
          <a:xfrm>
            <a:off x="3748686" y="2220134"/>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Tree>
    <p:extLst>
      <p:ext uri="{BB962C8B-B14F-4D97-AF65-F5344CB8AC3E}">
        <p14:creationId xmlns:p14="http://schemas.microsoft.com/office/powerpoint/2010/main" val="1342650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パソコンの画面&#10;&#10;自動的に生成された説明">
            <a:extLst>
              <a:ext uri="{FF2B5EF4-FFF2-40B4-BE49-F238E27FC236}">
                <a16:creationId xmlns:a16="http://schemas.microsoft.com/office/drawing/2014/main" id="{F1C675F9-F334-4FDE-8062-11152073A4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5669" y="2845470"/>
            <a:ext cx="4109564" cy="3247826"/>
          </a:xfrm>
          <a:prstGeom prst="rect">
            <a:avLst/>
          </a:prstGeom>
        </p:spPr>
      </p:pic>
      <p:pic>
        <p:nvPicPr>
          <p:cNvPr id="11" name="図 10">
            <a:extLst>
              <a:ext uri="{FF2B5EF4-FFF2-40B4-BE49-F238E27FC236}">
                <a16:creationId xmlns:a16="http://schemas.microsoft.com/office/drawing/2014/main" id="{D5ED0966-9D15-471E-A413-C1FB9B4E3182}"/>
              </a:ext>
            </a:extLst>
          </p:cNvPr>
          <p:cNvPicPr>
            <a:picLocks noChangeAspect="1"/>
          </p:cNvPicPr>
          <p:nvPr/>
        </p:nvPicPr>
        <p:blipFill rotWithShape="1">
          <a:blip r:embed="rId4"/>
          <a:srcRect l="33462" t="35514" r="19288" b="10631"/>
          <a:stretch/>
        </p:blipFill>
        <p:spPr>
          <a:xfrm>
            <a:off x="425431" y="4186227"/>
            <a:ext cx="3600981" cy="2627149"/>
          </a:xfrm>
          <a:prstGeom prst="rect">
            <a:avLst/>
          </a:prstGeom>
        </p:spPr>
      </p:pic>
      <p:pic>
        <p:nvPicPr>
          <p:cNvPr id="3" name="図 2">
            <a:extLst>
              <a:ext uri="{FF2B5EF4-FFF2-40B4-BE49-F238E27FC236}">
                <a16:creationId xmlns:a16="http://schemas.microsoft.com/office/drawing/2014/main" id="{C58EE38A-55E0-4CBB-AC5A-2E04B83CECBA}"/>
              </a:ext>
            </a:extLst>
          </p:cNvPr>
          <p:cNvPicPr>
            <a:picLocks noChangeAspect="1"/>
          </p:cNvPicPr>
          <p:nvPr/>
        </p:nvPicPr>
        <p:blipFill rotWithShape="1">
          <a:blip r:embed="rId5"/>
          <a:srcRect l="32951" t="33907" r="17713" b="22024"/>
          <a:stretch/>
        </p:blipFill>
        <p:spPr>
          <a:xfrm>
            <a:off x="380277" y="1707385"/>
            <a:ext cx="3723522" cy="2128890"/>
          </a:xfrm>
          <a:prstGeom prst="rect">
            <a:avLst/>
          </a:prstGeom>
        </p:spPr>
      </p:pic>
      <p:sp>
        <p:nvSpPr>
          <p:cNvPr id="2" name="タイトル 1">
            <a:extLst>
              <a:ext uri="{FF2B5EF4-FFF2-40B4-BE49-F238E27FC236}">
                <a16:creationId xmlns:a16="http://schemas.microsoft.com/office/drawing/2014/main" id="{04C9C8D5-0532-4B03-84CE-D4625C3ED7C2}"/>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 登録したデータの確認</a:t>
            </a:r>
            <a:endParaRPr kumimoji="1" lang="ja-JP" altLang="en-US" dirty="0"/>
          </a:p>
        </p:txBody>
      </p:sp>
      <p:sp>
        <p:nvSpPr>
          <p:cNvPr id="4" name="スライド番号プレースホルダー 3">
            <a:extLst>
              <a:ext uri="{FF2B5EF4-FFF2-40B4-BE49-F238E27FC236}">
                <a16:creationId xmlns:a16="http://schemas.microsoft.com/office/drawing/2014/main" id="{C6FD0724-4813-4313-B12F-FAC20B514E41}"/>
              </a:ext>
            </a:extLst>
          </p:cNvPr>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5" name="テキスト プレースホルダー 4">
            <a:extLst>
              <a:ext uri="{FF2B5EF4-FFF2-40B4-BE49-F238E27FC236}">
                <a16:creationId xmlns:a16="http://schemas.microsoft.com/office/drawing/2014/main" id="{169229F2-DA71-41A1-B2A4-E35D6F826335}"/>
              </a:ext>
            </a:extLst>
          </p:cNvPr>
          <p:cNvSpPr>
            <a:spLocks noGrp="1"/>
          </p:cNvSpPr>
          <p:nvPr>
            <p:ph type="body" sz="quarter" idx="13"/>
          </p:nvPr>
        </p:nvSpPr>
        <p:spPr/>
        <p:txBody>
          <a:bodyPr/>
          <a:lstStyle/>
          <a:p>
            <a:r>
              <a:rPr lang="en-US" altLang="ja-JP" dirty="0"/>
              <a:t>2.</a:t>
            </a:r>
            <a:r>
              <a:rPr lang="ja-JP" altLang="en-US" dirty="0"/>
              <a:t>オープンデータの公開</a:t>
            </a:r>
          </a:p>
        </p:txBody>
      </p:sp>
      <p:sp>
        <p:nvSpPr>
          <p:cNvPr id="6" name="テキスト プレースホルダー 5">
            <a:extLst>
              <a:ext uri="{FF2B5EF4-FFF2-40B4-BE49-F238E27FC236}">
                <a16:creationId xmlns:a16="http://schemas.microsoft.com/office/drawing/2014/main" id="{1178D6E1-0B90-496D-8F71-A5CE535A0D65}"/>
              </a:ext>
            </a:extLst>
          </p:cNvPr>
          <p:cNvSpPr>
            <a:spLocks noGrp="1"/>
          </p:cNvSpPr>
          <p:nvPr>
            <p:ph type="body" sz="quarter" idx="14"/>
          </p:nvPr>
        </p:nvSpPr>
        <p:spPr>
          <a:xfrm>
            <a:off x="207963" y="884239"/>
            <a:ext cx="8728075" cy="528538"/>
          </a:xfrm>
        </p:spPr>
        <p:txBody>
          <a:bodyPr/>
          <a:lstStyle/>
          <a:p>
            <a:r>
              <a:rPr kumimoji="1" lang="ja-JP" altLang="en-US" dirty="0"/>
              <a:t>登録したファイルがどのように</a:t>
            </a:r>
            <a:r>
              <a:rPr kumimoji="1" lang="en-US" altLang="ja-JP" dirty="0"/>
              <a:t>Web</a:t>
            </a:r>
            <a:r>
              <a:rPr kumimoji="1" lang="ja-JP" altLang="en-US" dirty="0"/>
              <a:t>ブラウザで表示されるか確認します。</a:t>
            </a:r>
          </a:p>
        </p:txBody>
      </p:sp>
      <p:sp>
        <p:nvSpPr>
          <p:cNvPr id="8" name="テキスト ボックス 7">
            <a:extLst>
              <a:ext uri="{FF2B5EF4-FFF2-40B4-BE49-F238E27FC236}">
                <a16:creationId xmlns:a16="http://schemas.microsoft.com/office/drawing/2014/main" id="{C5D08720-2179-42A1-9A4D-F3B7A15493F1}"/>
              </a:ext>
            </a:extLst>
          </p:cNvPr>
          <p:cNvSpPr txBox="1"/>
          <p:nvPr/>
        </p:nvSpPr>
        <p:spPr>
          <a:xfrm>
            <a:off x="179512" y="1436697"/>
            <a:ext cx="4536504" cy="307777"/>
          </a:xfrm>
          <a:prstGeom prst="rect">
            <a:avLst/>
          </a:prstGeom>
          <a:noFill/>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①「データセット」タブをクリックして、一つ前の画面に戻ります。</a:t>
            </a:r>
          </a:p>
        </p:txBody>
      </p:sp>
      <p:sp>
        <p:nvSpPr>
          <p:cNvPr id="9" name="テキスト ボックス 8">
            <a:extLst>
              <a:ext uri="{FF2B5EF4-FFF2-40B4-BE49-F238E27FC236}">
                <a16:creationId xmlns:a16="http://schemas.microsoft.com/office/drawing/2014/main" id="{DB315692-8058-4F05-834B-D4CEC61D6BB2}"/>
              </a:ext>
            </a:extLst>
          </p:cNvPr>
          <p:cNvSpPr txBox="1"/>
          <p:nvPr/>
        </p:nvSpPr>
        <p:spPr>
          <a:xfrm>
            <a:off x="179511" y="3878450"/>
            <a:ext cx="4032448" cy="307777"/>
          </a:xfrm>
          <a:prstGeom prst="rect">
            <a:avLst/>
          </a:prstGeom>
          <a:noFill/>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②登録した</a:t>
            </a:r>
            <a:r>
              <a:rPr kumimoji="1" lang="en-US" altLang="ja-JP" sz="1400" dirty="0">
                <a:solidFill>
                  <a:srgbClr val="FF0000"/>
                </a:solidFill>
                <a:latin typeface="Meiryo UI" panose="020B0604030504040204" pitchFamily="50" charset="-128"/>
                <a:ea typeface="Meiryo UI" panose="020B0604030504040204" pitchFamily="50" charset="-128"/>
              </a:rPr>
              <a:t>CSV</a:t>
            </a:r>
            <a:r>
              <a:rPr kumimoji="1" lang="ja-JP" altLang="en-US" sz="1400" dirty="0">
                <a:solidFill>
                  <a:srgbClr val="FF0000"/>
                </a:solidFill>
                <a:latin typeface="Meiryo UI" panose="020B0604030504040204" pitchFamily="50" charset="-128"/>
                <a:ea typeface="Meiryo UI" panose="020B0604030504040204" pitchFamily="50" charset="-128"/>
              </a:rPr>
              <a:t>のリンクをクリックします。</a:t>
            </a:r>
          </a:p>
        </p:txBody>
      </p:sp>
      <p:sp>
        <p:nvSpPr>
          <p:cNvPr id="10" name="正方形/長方形 9">
            <a:extLst>
              <a:ext uri="{FF2B5EF4-FFF2-40B4-BE49-F238E27FC236}">
                <a16:creationId xmlns:a16="http://schemas.microsoft.com/office/drawing/2014/main" id="{862783EE-531E-4CB3-92A5-0CF4B043832F}"/>
              </a:ext>
            </a:extLst>
          </p:cNvPr>
          <p:cNvSpPr/>
          <p:nvPr/>
        </p:nvSpPr>
        <p:spPr>
          <a:xfrm>
            <a:off x="526194" y="1863920"/>
            <a:ext cx="648072" cy="27912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3" name="正方形/長方形 12">
            <a:extLst>
              <a:ext uri="{FF2B5EF4-FFF2-40B4-BE49-F238E27FC236}">
                <a16:creationId xmlns:a16="http://schemas.microsoft.com/office/drawing/2014/main" id="{CEECAD40-48FB-445E-8729-13C2EF1A6706}"/>
              </a:ext>
            </a:extLst>
          </p:cNvPr>
          <p:cNvSpPr/>
          <p:nvPr/>
        </p:nvSpPr>
        <p:spPr>
          <a:xfrm>
            <a:off x="486876" y="5134764"/>
            <a:ext cx="1924883" cy="307776"/>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4" name="テキスト ボックス 13">
            <a:extLst>
              <a:ext uri="{FF2B5EF4-FFF2-40B4-BE49-F238E27FC236}">
                <a16:creationId xmlns:a16="http://schemas.microsoft.com/office/drawing/2014/main" id="{1AFF8D4D-93C7-4F9A-AEB2-A34531CC6E35}"/>
              </a:ext>
            </a:extLst>
          </p:cNvPr>
          <p:cNvSpPr txBox="1"/>
          <p:nvPr/>
        </p:nvSpPr>
        <p:spPr bwMode="auto">
          <a:xfrm>
            <a:off x="273677" y="1810256"/>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6" name="テキスト ボックス 15">
            <a:extLst>
              <a:ext uri="{FF2B5EF4-FFF2-40B4-BE49-F238E27FC236}">
                <a16:creationId xmlns:a16="http://schemas.microsoft.com/office/drawing/2014/main" id="{800C7ADF-AA5D-46D8-924A-70FDF39AC812}"/>
              </a:ext>
            </a:extLst>
          </p:cNvPr>
          <p:cNvSpPr txBox="1"/>
          <p:nvPr/>
        </p:nvSpPr>
        <p:spPr bwMode="auto">
          <a:xfrm>
            <a:off x="242954" y="5132873"/>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15" name="テキスト ボックス 14">
            <a:extLst>
              <a:ext uri="{FF2B5EF4-FFF2-40B4-BE49-F238E27FC236}">
                <a16:creationId xmlns:a16="http://schemas.microsoft.com/office/drawing/2014/main" id="{29BBB4AC-42F0-4C54-A9E5-442857DE5C6B}"/>
              </a:ext>
            </a:extLst>
          </p:cNvPr>
          <p:cNvSpPr txBox="1"/>
          <p:nvPr/>
        </p:nvSpPr>
        <p:spPr bwMode="auto">
          <a:xfrm>
            <a:off x="4343500" y="4314041"/>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18" name="テキスト ボックス 17">
            <a:extLst>
              <a:ext uri="{FF2B5EF4-FFF2-40B4-BE49-F238E27FC236}">
                <a16:creationId xmlns:a16="http://schemas.microsoft.com/office/drawing/2014/main" id="{9DB8FE22-6488-4467-807F-6210351470E5}"/>
              </a:ext>
            </a:extLst>
          </p:cNvPr>
          <p:cNvSpPr txBox="1"/>
          <p:nvPr/>
        </p:nvSpPr>
        <p:spPr>
          <a:xfrm>
            <a:off x="4343500" y="2295147"/>
            <a:ext cx="4188940" cy="523220"/>
          </a:xfrm>
          <a:prstGeom prst="rect">
            <a:avLst/>
          </a:prstGeom>
          <a:noFill/>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③登録した</a:t>
            </a:r>
            <a:r>
              <a:rPr kumimoji="1" lang="en-US" altLang="ja-JP" sz="1400" dirty="0">
                <a:solidFill>
                  <a:srgbClr val="FF0000"/>
                </a:solidFill>
                <a:latin typeface="Meiryo UI" panose="020B0604030504040204" pitchFamily="50" charset="-128"/>
                <a:ea typeface="Meiryo UI" panose="020B0604030504040204" pitchFamily="50" charset="-128"/>
              </a:rPr>
              <a:t>CSV</a:t>
            </a:r>
            <a:r>
              <a:rPr kumimoji="1" lang="ja-JP" altLang="en-US" sz="1400" dirty="0">
                <a:solidFill>
                  <a:srgbClr val="FF0000"/>
                </a:solidFill>
                <a:latin typeface="Meiryo UI" panose="020B0604030504040204" pitchFamily="50" charset="-128"/>
                <a:ea typeface="Meiryo UI" panose="020B0604030504040204" pitchFamily="50" charset="-128"/>
              </a:rPr>
              <a:t>ファイルの中身の最初の方が、</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　</a:t>
            </a:r>
            <a:r>
              <a:rPr kumimoji="1" lang="en-US" altLang="ja-JP" sz="1400" dirty="0">
                <a:solidFill>
                  <a:srgbClr val="FF0000"/>
                </a:solidFill>
                <a:latin typeface="Meiryo UI" panose="020B0604030504040204" pitchFamily="50" charset="-128"/>
                <a:ea typeface="Meiryo UI" panose="020B0604030504040204" pitchFamily="50" charset="-128"/>
              </a:rPr>
              <a:t>Web</a:t>
            </a:r>
            <a:r>
              <a:rPr kumimoji="1" lang="ja-JP" altLang="en-US" sz="1400" dirty="0">
                <a:solidFill>
                  <a:srgbClr val="FF0000"/>
                </a:solidFill>
                <a:latin typeface="Meiryo UI" panose="020B0604030504040204" pitchFamily="50" charset="-128"/>
                <a:ea typeface="Meiryo UI" panose="020B0604030504040204" pitchFamily="50" charset="-128"/>
              </a:rPr>
              <a:t>ブラウザで表示されます。</a:t>
            </a:r>
          </a:p>
        </p:txBody>
      </p:sp>
      <p:sp>
        <p:nvSpPr>
          <p:cNvPr id="20" name="右矢印 9">
            <a:extLst>
              <a:ext uri="{FF2B5EF4-FFF2-40B4-BE49-F238E27FC236}">
                <a16:creationId xmlns:a16="http://schemas.microsoft.com/office/drawing/2014/main" id="{943F6FBF-74BB-49AB-BDB6-75988EDF41E6}"/>
              </a:ext>
            </a:extLst>
          </p:cNvPr>
          <p:cNvSpPr/>
          <p:nvPr/>
        </p:nvSpPr>
        <p:spPr>
          <a:xfrm rot="5400000">
            <a:off x="2900148" y="3588685"/>
            <a:ext cx="377440" cy="202089"/>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1" name="右矢印 9">
            <a:extLst>
              <a:ext uri="{FF2B5EF4-FFF2-40B4-BE49-F238E27FC236}">
                <a16:creationId xmlns:a16="http://schemas.microsoft.com/office/drawing/2014/main" id="{ABDB36F4-DBC8-42E2-919D-04532EA826BB}"/>
              </a:ext>
            </a:extLst>
          </p:cNvPr>
          <p:cNvSpPr/>
          <p:nvPr/>
        </p:nvSpPr>
        <p:spPr>
          <a:xfrm>
            <a:off x="3976688" y="4692841"/>
            <a:ext cx="377440" cy="202089"/>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40744169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4C9C8D5-0532-4B03-84CE-D4625C3ED7C2}"/>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2.10</a:t>
            </a:r>
            <a:r>
              <a:rPr lang="ja-JP" altLang="en-US" dirty="0">
                <a:latin typeface="Meiryo UI" panose="020B0604030504040204" pitchFamily="50" charset="-128"/>
                <a:ea typeface="Meiryo UI" panose="020B0604030504040204" pitchFamily="50" charset="-128"/>
                <a:cs typeface="Meiryo UI" panose="020B0604030504040204" pitchFamily="50" charset="-128"/>
              </a:rPr>
              <a:t> 参考：グループの考え方</a:t>
            </a:r>
            <a:endParaRPr kumimoji="1" lang="ja-JP" altLang="en-US" dirty="0"/>
          </a:p>
        </p:txBody>
      </p:sp>
      <p:sp>
        <p:nvSpPr>
          <p:cNvPr id="4" name="スライド番号プレースホルダー 3">
            <a:extLst>
              <a:ext uri="{FF2B5EF4-FFF2-40B4-BE49-F238E27FC236}">
                <a16:creationId xmlns:a16="http://schemas.microsoft.com/office/drawing/2014/main" id="{C6FD0724-4813-4313-B12F-FAC20B514E41}"/>
              </a:ext>
            </a:extLst>
          </p:cNvPr>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5" name="テキスト プレースホルダー 4">
            <a:extLst>
              <a:ext uri="{FF2B5EF4-FFF2-40B4-BE49-F238E27FC236}">
                <a16:creationId xmlns:a16="http://schemas.microsoft.com/office/drawing/2014/main" id="{169229F2-DA71-41A1-B2A4-E35D6F826335}"/>
              </a:ext>
            </a:extLst>
          </p:cNvPr>
          <p:cNvSpPr>
            <a:spLocks noGrp="1"/>
          </p:cNvSpPr>
          <p:nvPr>
            <p:ph type="body" sz="quarter" idx="13"/>
          </p:nvPr>
        </p:nvSpPr>
        <p:spPr/>
        <p:txBody>
          <a:bodyPr/>
          <a:lstStyle/>
          <a:p>
            <a:r>
              <a:rPr lang="en-US" altLang="ja-JP" dirty="0"/>
              <a:t>2.</a:t>
            </a:r>
            <a:r>
              <a:rPr lang="ja-JP" altLang="en-US" dirty="0"/>
              <a:t>オープンデータの公開</a:t>
            </a:r>
          </a:p>
        </p:txBody>
      </p:sp>
      <p:sp>
        <p:nvSpPr>
          <p:cNvPr id="6" name="テキスト プレースホルダー 5">
            <a:extLst>
              <a:ext uri="{FF2B5EF4-FFF2-40B4-BE49-F238E27FC236}">
                <a16:creationId xmlns:a16="http://schemas.microsoft.com/office/drawing/2014/main" id="{1178D6E1-0B90-496D-8F71-A5CE535A0D65}"/>
              </a:ext>
            </a:extLst>
          </p:cNvPr>
          <p:cNvSpPr>
            <a:spLocks noGrp="1"/>
          </p:cNvSpPr>
          <p:nvPr>
            <p:ph type="body" sz="quarter" idx="14"/>
          </p:nvPr>
        </p:nvSpPr>
        <p:spPr>
          <a:xfrm>
            <a:off x="207963" y="884239"/>
            <a:ext cx="8728075" cy="528538"/>
          </a:xfrm>
        </p:spPr>
        <p:txBody>
          <a:bodyPr/>
          <a:lstStyle/>
          <a:p>
            <a:r>
              <a:rPr kumimoji="1" lang="en-US" altLang="ja-JP" dirty="0"/>
              <a:t>BODIK</a:t>
            </a:r>
            <a:r>
              <a:rPr kumimoji="1" lang="ja-JP" altLang="en-US" dirty="0"/>
              <a:t> </a:t>
            </a:r>
            <a:r>
              <a:rPr kumimoji="1" lang="en-US" altLang="ja-JP" dirty="0"/>
              <a:t>ODCS</a:t>
            </a:r>
            <a:r>
              <a:rPr kumimoji="1" lang="ja-JP" altLang="en-US" dirty="0"/>
              <a:t> では次のようにグループを整理しています。</a:t>
            </a:r>
          </a:p>
        </p:txBody>
      </p:sp>
      <p:sp>
        <p:nvSpPr>
          <p:cNvPr id="7" name="テキスト ボックス 6">
            <a:extLst>
              <a:ext uri="{FF2B5EF4-FFF2-40B4-BE49-F238E27FC236}">
                <a16:creationId xmlns:a16="http://schemas.microsoft.com/office/drawing/2014/main" id="{D5D46461-DD35-4AAF-B4BB-E8E4D776B956}"/>
              </a:ext>
            </a:extLst>
          </p:cNvPr>
          <p:cNvSpPr txBox="1"/>
          <p:nvPr/>
        </p:nvSpPr>
        <p:spPr>
          <a:xfrm>
            <a:off x="683568" y="1882304"/>
            <a:ext cx="2380780" cy="461664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400" dirty="0"/>
              <a:t>国土・気象</a:t>
            </a:r>
          </a:p>
          <a:p>
            <a:pPr marL="285750" indent="-285750">
              <a:buFont typeface="Arial" panose="020B0604020202020204" pitchFamily="34" charset="0"/>
              <a:buChar char="•"/>
            </a:pPr>
            <a:r>
              <a:rPr kumimoji="1" lang="ja-JP" altLang="en-US" sz="1400" dirty="0"/>
              <a:t>人口・世帯</a:t>
            </a:r>
          </a:p>
          <a:p>
            <a:pPr marL="285750" indent="-285750">
              <a:buFont typeface="Arial" panose="020B0604020202020204" pitchFamily="34" charset="0"/>
              <a:buChar char="•"/>
            </a:pPr>
            <a:r>
              <a:rPr kumimoji="1" lang="ja-JP" altLang="en-US" sz="1400" dirty="0"/>
              <a:t>労働・賃金</a:t>
            </a:r>
          </a:p>
          <a:p>
            <a:pPr marL="285750" indent="-285750">
              <a:buFont typeface="Arial" panose="020B0604020202020204" pitchFamily="34" charset="0"/>
              <a:buChar char="•"/>
            </a:pPr>
            <a:r>
              <a:rPr kumimoji="1" lang="ja-JP" altLang="en-US" sz="1400" dirty="0"/>
              <a:t>農林水産業</a:t>
            </a:r>
          </a:p>
          <a:p>
            <a:pPr marL="285750" indent="-285750">
              <a:buFont typeface="Arial" panose="020B0604020202020204" pitchFamily="34" charset="0"/>
              <a:buChar char="•"/>
            </a:pPr>
            <a:r>
              <a:rPr kumimoji="1" lang="ja-JP" altLang="en-US" sz="1400" dirty="0"/>
              <a:t>鉱工業</a:t>
            </a:r>
          </a:p>
          <a:p>
            <a:pPr marL="285750" indent="-285750">
              <a:buFont typeface="Arial" panose="020B0604020202020204" pitchFamily="34" charset="0"/>
              <a:buChar char="•"/>
            </a:pPr>
            <a:r>
              <a:rPr kumimoji="1" lang="ja-JP" altLang="en-US" sz="1400" dirty="0"/>
              <a:t>商業・サービス業</a:t>
            </a:r>
          </a:p>
          <a:p>
            <a:pPr marL="285750" indent="-285750">
              <a:buFont typeface="Arial" panose="020B0604020202020204" pitchFamily="34" charset="0"/>
              <a:buChar char="•"/>
            </a:pPr>
            <a:r>
              <a:rPr kumimoji="1" lang="ja-JP" altLang="en-US" sz="1400" dirty="0"/>
              <a:t>企業・家計・経済</a:t>
            </a:r>
          </a:p>
          <a:p>
            <a:pPr marL="285750" indent="-285750">
              <a:buFont typeface="Arial" panose="020B0604020202020204" pitchFamily="34" charset="0"/>
              <a:buChar char="•"/>
            </a:pPr>
            <a:r>
              <a:rPr kumimoji="1" lang="ja-JP" altLang="en-US" sz="1400" dirty="0"/>
              <a:t>住宅・土地・建設</a:t>
            </a:r>
          </a:p>
          <a:p>
            <a:pPr marL="285750" indent="-285750">
              <a:buFont typeface="Arial" panose="020B0604020202020204" pitchFamily="34" charset="0"/>
              <a:buChar char="•"/>
            </a:pPr>
            <a:r>
              <a:rPr kumimoji="1" lang="ja-JP" altLang="en-US" sz="1400" dirty="0"/>
              <a:t>エネルギー・水</a:t>
            </a:r>
          </a:p>
          <a:p>
            <a:pPr marL="285750" indent="-285750">
              <a:buFont typeface="Arial" panose="020B0604020202020204" pitchFamily="34" charset="0"/>
              <a:buChar char="•"/>
            </a:pPr>
            <a:r>
              <a:rPr kumimoji="1" lang="ja-JP" altLang="en-US" sz="1400" dirty="0"/>
              <a:t>運輸・観光</a:t>
            </a:r>
          </a:p>
          <a:p>
            <a:pPr marL="285750" indent="-285750">
              <a:buFont typeface="Arial" panose="020B0604020202020204" pitchFamily="34" charset="0"/>
              <a:buChar char="•"/>
            </a:pPr>
            <a:r>
              <a:rPr kumimoji="1" lang="ja-JP" altLang="en-US" sz="1400" dirty="0"/>
              <a:t>情報通信・科学技術</a:t>
            </a:r>
          </a:p>
          <a:p>
            <a:pPr marL="285750" indent="-285750">
              <a:buFont typeface="Arial" panose="020B0604020202020204" pitchFamily="34" charset="0"/>
              <a:buChar char="•"/>
            </a:pPr>
            <a:r>
              <a:rPr kumimoji="1" lang="ja-JP" altLang="en-US" sz="1400" dirty="0"/>
              <a:t>教育・文化・スポーツ・生活</a:t>
            </a:r>
          </a:p>
          <a:p>
            <a:pPr marL="285750" indent="-285750">
              <a:buFont typeface="Arial" panose="020B0604020202020204" pitchFamily="34" charset="0"/>
              <a:buChar char="•"/>
            </a:pPr>
            <a:r>
              <a:rPr kumimoji="1" lang="ja-JP" altLang="en-US" sz="1400" dirty="0"/>
              <a:t>行財政</a:t>
            </a:r>
          </a:p>
          <a:p>
            <a:pPr marL="285750" indent="-285750">
              <a:buFont typeface="Arial" panose="020B0604020202020204" pitchFamily="34" charset="0"/>
              <a:buChar char="•"/>
            </a:pPr>
            <a:r>
              <a:rPr kumimoji="1" lang="ja-JP" altLang="en-US" sz="1400" dirty="0"/>
              <a:t>司法・安全・環境</a:t>
            </a:r>
          </a:p>
          <a:p>
            <a:pPr marL="285750" indent="-285750">
              <a:buFont typeface="Arial" panose="020B0604020202020204" pitchFamily="34" charset="0"/>
              <a:buChar char="•"/>
            </a:pPr>
            <a:r>
              <a:rPr kumimoji="1" lang="ja-JP" altLang="en-US" sz="1400" dirty="0"/>
              <a:t>社会保障・衛生</a:t>
            </a:r>
          </a:p>
          <a:p>
            <a:pPr marL="285750" indent="-285750">
              <a:buFont typeface="Arial" panose="020B0604020202020204" pitchFamily="34" charset="0"/>
              <a:buChar char="•"/>
            </a:pPr>
            <a:r>
              <a:rPr kumimoji="1" lang="ja-JP" altLang="en-US" sz="1400" dirty="0"/>
              <a:t>国際</a:t>
            </a:r>
          </a:p>
          <a:p>
            <a:pPr marL="285750" indent="-285750">
              <a:buFont typeface="Arial" panose="020B0604020202020204" pitchFamily="34" charset="0"/>
              <a:buChar char="•"/>
            </a:pPr>
            <a:r>
              <a:rPr kumimoji="1" lang="ja-JP" altLang="en-US" sz="1400" dirty="0">
                <a:solidFill>
                  <a:srgbClr val="FF0000"/>
                </a:solidFill>
              </a:rPr>
              <a:t>健康・福祉</a:t>
            </a:r>
          </a:p>
          <a:p>
            <a:pPr marL="285750" indent="-285750">
              <a:buFont typeface="Arial" panose="020B0604020202020204" pitchFamily="34" charset="0"/>
              <a:buChar char="•"/>
            </a:pPr>
            <a:r>
              <a:rPr kumimoji="1" lang="ja-JP" altLang="en-US" sz="1400" dirty="0">
                <a:solidFill>
                  <a:srgbClr val="FF0000"/>
                </a:solidFill>
              </a:rPr>
              <a:t>地域コミュニティ</a:t>
            </a:r>
          </a:p>
          <a:p>
            <a:pPr marL="285750" indent="-285750">
              <a:buFont typeface="Arial" panose="020B0604020202020204" pitchFamily="34" charset="0"/>
              <a:buChar char="•"/>
            </a:pPr>
            <a:r>
              <a:rPr kumimoji="1" lang="ja-JP" altLang="en-US" sz="1400" dirty="0">
                <a:solidFill>
                  <a:srgbClr val="FF0000"/>
                </a:solidFill>
              </a:rPr>
              <a:t>子育て</a:t>
            </a:r>
          </a:p>
          <a:p>
            <a:pPr marL="285750" indent="-285750">
              <a:buFont typeface="Arial" panose="020B0604020202020204" pitchFamily="34" charset="0"/>
              <a:buChar char="•"/>
            </a:pPr>
            <a:r>
              <a:rPr kumimoji="1" lang="ja-JP" altLang="en-US" sz="1400" dirty="0">
                <a:solidFill>
                  <a:srgbClr val="FF0000"/>
                </a:solidFill>
              </a:rPr>
              <a:t>くらしの情報</a:t>
            </a:r>
          </a:p>
          <a:p>
            <a:pPr marL="285750" indent="-285750">
              <a:buFont typeface="Arial" panose="020B0604020202020204" pitchFamily="34" charset="0"/>
              <a:buChar char="•"/>
            </a:pPr>
            <a:r>
              <a:rPr kumimoji="1" lang="ja-JP" altLang="en-US" sz="1400" dirty="0"/>
              <a:t>その他</a:t>
            </a:r>
          </a:p>
        </p:txBody>
      </p:sp>
      <p:sp>
        <p:nvSpPr>
          <p:cNvPr id="22" name="テキスト ボックス 21">
            <a:extLst>
              <a:ext uri="{FF2B5EF4-FFF2-40B4-BE49-F238E27FC236}">
                <a16:creationId xmlns:a16="http://schemas.microsoft.com/office/drawing/2014/main" id="{60F888E8-60AE-41F4-895E-C424C365BF43}"/>
              </a:ext>
            </a:extLst>
          </p:cNvPr>
          <p:cNvSpPr txBox="1"/>
          <p:nvPr/>
        </p:nvSpPr>
        <p:spPr>
          <a:xfrm>
            <a:off x="3275856" y="1882304"/>
            <a:ext cx="2380780" cy="3754874"/>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400" dirty="0"/>
              <a:t>国土・気象</a:t>
            </a:r>
          </a:p>
          <a:p>
            <a:pPr marL="285750" indent="-285750">
              <a:buFont typeface="Arial" panose="020B0604020202020204" pitchFamily="34" charset="0"/>
              <a:buChar char="•"/>
            </a:pPr>
            <a:r>
              <a:rPr kumimoji="1" lang="ja-JP" altLang="en-US" sz="1400" dirty="0"/>
              <a:t>人口・世帯</a:t>
            </a:r>
          </a:p>
          <a:p>
            <a:pPr marL="285750" indent="-285750">
              <a:buFont typeface="Arial" panose="020B0604020202020204" pitchFamily="34" charset="0"/>
              <a:buChar char="•"/>
            </a:pPr>
            <a:r>
              <a:rPr kumimoji="1" lang="ja-JP" altLang="en-US" sz="1400" dirty="0"/>
              <a:t>労働・賃金</a:t>
            </a:r>
          </a:p>
          <a:p>
            <a:pPr marL="285750" indent="-285750">
              <a:buFont typeface="Arial" panose="020B0604020202020204" pitchFamily="34" charset="0"/>
              <a:buChar char="•"/>
            </a:pPr>
            <a:r>
              <a:rPr kumimoji="1" lang="ja-JP" altLang="en-US" sz="1400" dirty="0"/>
              <a:t>農林水産業</a:t>
            </a:r>
          </a:p>
          <a:p>
            <a:pPr marL="285750" indent="-285750">
              <a:buFont typeface="Arial" panose="020B0604020202020204" pitchFamily="34" charset="0"/>
              <a:buChar char="•"/>
            </a:pPr>
            <a:r>
              <a:rPr kumimoji="1" lang="ja-JP" altLang="en-US" sz="1400" dirty="0"/>
              <a:t>鉱工業</a:t>
            </a:r>
          </a:p>
          <a:p>
            <a:pPr marL="285750" indent="-285750">
              <a:buFont typeface="Arial" panose="020B0604020202020204" pitchFamily="34" charset="0"/>
              <a:buChar char="•"/>
            </a:pPr>
            <a:r>
              <a:rPr kumimoji="1" lang="ja-JP" altLang="en-US" sz="1400" dirty="0"/>
              <a:t>商業・サービス業</a:t>
            </a:r>
          </a:p>
          <a:p>
            <a:pPr marL="285750" indent="-285750">
              <a:buFont typeface="Arial" panose="020B0604020202020204" pitchFamily="34" charset="0"/>
              <a:buChar char="•"/>
            </a:pPr>
            <a:r>
              <a:rPr kumimoji="1" lang="ja-JP" altLang="en-US" sz="1400" dirty="0"/>
              <a:t>企業・家計・経済</a:t>
            </a:r>
          </a:p>
          <a:p>
            <a:pPr marL="285750" indent="-285750">
              <a:buFont typeface="Arial" panose="020B0604020202020204" pitchFamily="34" charset="0"/>
              <a:buChar char="•"/>
            </a:pPr>
            <a:r>
              <a:rPr kumimoji="1" lang="ja-JP" altLang="en-US" sz="1400" dirty="0"/>
              <a:t>住宅・土地・建設</a:t>
            </a:r>
          </a:p>
          <a:p>
            <a:pPr marL="285750" indent="-285750">
              <a:buFont typeface="Arial" panose="020B0604020202020204" pitchFamily="34" charset="0"/>
              <a:buChar char="•"/>
            </a:pPr>
            <a:r>
              <a:rPr kumimoji="1" lang="ja-JP" altLang="en-US" sz="1400" dirty="0"/>
              <a:t>エネルギー・水</a:t>
            </a:r>
          </a:p>
          <a:p>
            <a:pPr marL="285750" indent="-285750">
              <a:buFont typeface="Arial" panose="020B0604020202020204" pitchFamily="34" charset="0"/>
              <a:buChar char="•"/>
            </a:pPr>
            <a:r>
              <a:rPr kumimoji="1" lang="ja-JP" altLang="en-US" sz="1400" dirty="0"/>
              <a:t>運輸・観光</a:t>
            </a:r>
          </a:p>
          <a:p>
            <a:pPr marL="285750" indent="-285750">
              <a:buFont typeface="Arial" panose="020B0604020202020204" pitchFamily="34" charset="0"/>
              <a:buChar char="•"/>
            </a:pPr>
            <a:r>
              <a:rPr kumimoji="1" lang="ja-JP" altLang="en-US" sz="1400" dirty="0"/>
              <a:t>情報通信・科学技術</a:t>
            </a:r>
          </a:p>
          <a:p>
            <a:pPr marL="285750" indent="-285750">
              <a:buFont typeface="Arial" panose="020B0604020202020204" pitchFamily="34" charset="0"/>
              <a:buChar char="•"/>
            </a:pPr>
            <a:r>
              <a:rPr kumimoji="1" lang="ja-JP" altLang="en-US" sz="1400" dirty="0"/>
              <a:t>教育・文化・スポーツ・生活</a:t>
            </a:r>
          </a:p>
          <a:p>
            <a:pPr marL="285750" indent="-285750">
              <a:buFont typeface="Arial" panose="020B0604020202020204" pitchFamily="34" charset="0"/>
              <a:buChar char="•"/>
            </a:pPr>
            <a:r>
              <a:rPr kumimoji="1" lang="ja-JP" altLang="en-US" sz="1400" dirty="0"/>
              <a:t>行財政</a:t>
            </a:r>
          </a:p>
          <a:p>
            <a:pPr marL="285750" indent="-285750">
              <a:buFont typeface="Arial" panose="020B0604020202020204" pitchFamily="34" charset="0"/>
              <a:buChar char="•"/>
            </a:pPr>
            <a:r>
              <a:rPr kumimoji="1" lang="ja-JP" altLang="en-US" sz="1400" dirty="0"/>
              <a:t>司法・安全・環境</a:t>
            </a:r>
          </a:p>
          <a:p>
            <a:pPr marL="285750" indent="-285750">
              <a:buFont typeface="Arial" panose="020B0604020202020204" pitchFamily="34" charset="0"/>
              <a:buChar char="•"/>
            </a:pPr>
            <a:r>
              <a:rPr kumimoji="1" lang="ja-JP" altLang="en-US" sz="1400" dirty="0"/>
              <a:t>社会保障・衛生</a:t>
            </a:r>
          </a:p>
          <a:p>
            <a:pPr marL="285750" indent="-285750">
              <a:buFont typeface="Arial" panose="020B0604020202020204" pitchFamily="34" charset="0"/>
              <a:buChar char="•"/>
            </a:pPr>
            <a:r>
              <a:rPr kumimoji="1" lang="ja-JP" altLang="en-US" sz="1400" dirty="0"/>
              <a:t>国際</a:t>
            </a:r>
          </a:p>
          <a:p>
            <a:pPr marL="285750" indent="-285750">
              <a:buFont typeface="Arial" panose="020B0604020202020204" pitchFamily="34" charset="0"/>
              <a:buChar char="•"/>
            </a:pPr>
            <a:r>
              <a:rPr kumimoji="1" lang="ja-JP" altLang="en-US" sz="1400" dirty="0"/>
              <a:t>その他</a:t>
            </a:r>
          </a:p>
        </p:txBody>
      </p:sp>
      <p:sp>
        <p:nvSpPr>
          <p:cNvPr id="23" name="テキスト ボックス 22">
            <a:extLst>
              <a:ext uri="{FF2B5EF4-FFF2-40B4-BE49-F238E27FC236}">
                <a16:creationId xmlns:a16="http://schemas.microsoft.com/office/drawing/2014/main" id="{1E478DA9-B3A4-4A75-A27E-18A6EF2067A1}"/>
              </a:ext>
            </a:extLst>
          </p:cNvPr>
          <p:cNvSpPr txBox="1"/>
          <p:nvPr/>
        </p:nvSpPr>
        <p:spPr>
          <a:xfrm>
            <a:off x="5868144" y="1882304"/>
            <a:ext cx="1729961" cy="3539430"/>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400" dirty="0"/>
              <a:t>人口・世帯数</a:t>
            </a:r>
          </a:p>
          <a:p>
            <a:pPr marL="285750" indent="-285750">
              <a:buFont typeface="Arial" panose="020B0604020202020204" pitchFamily="34" charset="0"/>
              <a:buChar char="•"/>
            </a:pPr>
            <a:r>
              <a:rPr kumimoji="1" lang="ja-JP" altLang="en-US" sz="1400" dirty="0"/>
              <a:t>消費・経済</a:t>
            </a:r>
          </a:p>
          <a:p>
            <a:pPr marL="285750" indent="-285750">
              <a:buFont typeface="Arial" panose="020B0604020202020204" pitchFamily="34" charset="0"/>
              <a:buChar char="•"/>
            </a:pPr>
            <a:r>
              <a:rPr kumimoji="1" lang="ja-JP" altLang="en-US" sz="1400" dirty="0"/>
              <a:t>医療・福祉・衛生</a:t>
            </a:r>
          </a:p>
          <a:p>
            <a:pPr marL="285750" indent="-285750">
              <a:buFont typeface="Arial" panose="020B0604020202020204" pitchFamily="34" charset="0"/>
              <a:buChar char="•"/>
            </a:pPr>
            <a:r>
              <a:rPr kumimoji="1" lang="ja-JP" altLang="en-US" sz="1400" dirty="0"/>
              <a:t>観光</a:t>
            </a:r>
          </a:p>
          <a:p>
            <a:pPr marL="285750" indent="-285750">
              <a:buFont typeface="Arial" panose="020B0604020202020204" pitchFamily="34" charset="0"/>
              <a:buChar char="•"/>
            </a:pPr>
            <a:r>
              <a:rPr kumimoji="1" lang="ja-JP" altLang="en-US" sz="1400" dirty="0"/>
              <a:t>教育・文化</a:t>
            </a:r>
          </a:p>
          <a:p>
            <a:pPr marL="285750" indent="-285750">
              <a:buFont typeface="Arial" panose="020B0604020202020204" pitchFamily="34" charset="0"/>
              <a:buChar char="•"/>
            </a:pPr>
            <a:r>
              <a:rPr kumimoji="1" lang="ja-JP" altLang="en-US" sz="1400" dirty="0"/>
              <a:t>農林水産業</a:t>
            </a:r>
          </a:p>
          <a:p>
            <a:pPr marL="285750" indent="-285750">
              <a:buFont typeface="Arial" panose="020B0604020202020204" pitchFamily="34" charset="0"/>
              <a:buChar char="•"/>
            </a:pPr>
            <a:r>
              <a:rPr kumimoji="1" lang="ja-JP" altLang="en-US" sz="1400" dirty="0"/>
              <a:t>環境</a:t>
            </a:r>
          </a:p>
          <a:p>
            <a:pPr marL="285750" indent="-285750">
              <a:buFont typeface="Arial" panose="020B0604020202020204" pitchFamily="34" charset="0"/>
              <a:buChar char="•"/>
            </a:pPr>
            <a:r>
              <a:rPr kumimoji="1" lang="ja-JP" altLang="en-US" sz="1400" dirty="0"/>
              <a:t>防災</a:t>
            </a:r>
          </a:p>
          <a:p>
            <a:pPr marL="285750" indent="-285750">
              <a:buFont typeface="Arial" panose="020B0604020202020204" pitchFamily="34" charset="0"/>
              <a:buChar char="•"/>
            </a:pPr>
            <a:r>
              <a:rPr kumimoji="1" lang="ja-JP" altLang="en-US" sz="1400" dirty="0"/>
              <a:t>防犯</a:t>
            </a:r>
          </a:p>
          <a:p>
            <a:pPr marL="285750" indent="-285750">
              <a:buFont typeface="Arial" panose="020B0604020202020204" pitchFamily="34" charset="0"/>
              <a:buChar char="•"/>
            </a:pPr>
            <a:r>
              <a:rPr kumimoji="1" lang="ja-JP" altLang="en-US" sz="1400" dirty="0"/>
              <a:t>交通</a:t>
            </a:r>
          </a:p>
          <a:p>
            <a:pPr marL="285750" indent="-285750">
              <a:buFont typeface="Arial" panose="020B0604020202020204" pitchFamily="34" charset="0"/>
              <a:buChar char="•"/>
            </a:pPr>
            <a:r>
              <a:rPr kumimoji="1" lang="ja-JP" altLang="en-US" sz="1400" dirty="0"/>
              <a:t>行政</a:t>
            </a:r>
          </a:p>
          <a:p>
            <a:pPr marL="285750" indent="-285750">
              <a:buFont typeface="Arial" panose="020B0604020202020204" pitchFamily="34" charset="0"/>
              <a:buChar char="•"/>
            </a:pPr>
            <a:r>
              <a:rPr kumimoji="1" lang="ja-JP" altLang="en-US" sz="1400" dirty="0"/>
              <a:t>財政</a:t>
            </a:r>
          </a:p>
          <a:p>
            <a:pPr marL="285750" indent="-285750">
              <a:buFont typeface="Arial" panose="020B0604020202020204" pitchFamily="34" charset="0"/>
              <a:buChar char="•"/>
            </a:pPr>
            <a:r>
              <a:rPr kumimoji="1" lang="ja-JP" altLang="en-US" sz="1400" dirty="0"/>
              <a:t>監査</a:t>
            </a:r>
          </a:p>
          <a:p>
            <a:pPr marL="285750" indent="-285750">
              <a:buFont typeface="Arial" panose="020B0604020202020204" pitchFamily="34" charset="0"/>
              <a:buChar char="•"/>
            </a:pPr>
            <a:r>
              <a:rPr kumimoji="1" lang="ja-JP" altLang="en-US" sz="1400" dirty="0"/>
              <a:t>統計</a:t>
            </a:r>
          </a:p>
          <a:p>
            <a:pPr marL="285750" indent="-285750">
              <a:buFont typeface="Arial" panose="020B0604020202020204" pitchFamily="34" charset="0"/>
              <a:buChar char="•"/>
            </a:pPr>
            <a:r>
              <a:rPr kumimoji="1" lang="ja-JP" altLang="en-US" sz="1400" dirty="0"/>
              <a:t>議会</a:t>
            </a:r>
          </a:p>
          <a:p>
            <a:pPr marL="285750" indent="-285750">
              <a:buFont typeface="Arial" panose="020B0604020202020204" pitchFamily="34" charset="0"/>
              <a:buChar char="•"/>
            </a:pPr>
            <a:r>
              <a:rPr kumimoji="1" lang="ja-JP" altLang="en-US" sz="1400" dirty="0"/>
              <a:t>その他</a:t>
            </a:r>
          </a:p>
        </p:txBody>
      </p:sp>
      <p:sp>
        <p:nvSpPr>
          <p:cNvPr id="12" name="テキスト ボックス 11">
            <a:extLst>
              <a:ext uri="{FF2B5EF4-FFF2-40B4-BE49-F238E27FC236}">
                <a16:creationId xmlns:a16="http://schemas.microsoft.com/office/drawing/2014/main" id="{FD757BE0-BC17-4C74-B12F-140F414AC881}"/>
              </a:ext>
            </a:extLst>
          </p:cNvPr>
          <p:cNvSpPr txBox="1"/>
          <p:nvPr/>
        </p:nvSpPr>
        <p:spPr>
          <a:xfrm>
            <a:off x="611560" y="1490658"/>
            <a:ext cx="2169184" cy="338554"/>
          </a:xfrm>
          <a:prstGeom prst="rect">
            <a:avLst/>
          </a:prstGeom>
          <a:noFill/>
        </p:spPr>
        <p:txBody>
          <a:bodyPr wrap="none" rtlCol="0">
            <a:spAutoFit/>
          </a:bodyPr>
          <a:lstStyle/>
          <a:p>
            <a:r>
              <a:rPr kumimoji="1" lang="en-US" altLang="ja-JP" sz="1600" dirty="0"/>
              <a:t>BODIK</a:t>
            </a:r>
            <a:r>
              <a:rPr kumimoji="1" lang="ja-JP" altLang="en-US" sz="1600" dirty="0"/>
              <a:t> </a:t>
            </a:r>
            <a:r>
              <a:rPr kumimoji="1" lang="en-US" altLang="ja-JP" sz="1600" dirty="0"/>
              <a:t>ODCS</a:t>
            </a:r>
            <a:r>
              <a:rPr kumimoji="1" lang="ja-JP" altLang="en-US" sz="1600" dirty="0"/>
              <a:t>（</a:t>
            </a:r>
            <a:r>
              <a:rPr kumimoji="1" lang="en-US" altLang="ja-JP" sz="1600" dirty="0"/>
              <a:t>21</a:t>
            </a:r>
            <a:r>
              <a:rPr kumimoji="1" lang="ja-JP" altLang="en-US" sz="1600" dirty="0"/>
              <a:t>）</a:t>
            </a:r>
          </a:p>
        </p:txBody>
      </p:sp>
      <p:sp>
        <p:nvSpPr>
          <p:cNvPr id="24" name="テキスト ボックス 23">
            <a:extLst>
              <a:ext uri="{FF2B5EF4-FFF2-40B4-BE49-F238E27FC236}">
                <a16:creationId xmlns:a16="http://schemas.microsoft.com/office/drawing/2014/main" id="{19FE4B0B-414B-40A0-9A22-6B7AC1E9515C}"/>
              </a:ext>
            </a:extLst>
          </p:cNvPr>
          <p:cNvSpPr txBox="1"/>
          <p:nvPr/>
        </p:nvSpPr>
        <p:spPr>
          <a:xfrm>
            <a:off x="3167844" y="1490658"/>
            <a:ext cx="2049920" cy="338554"/>
          </a:xfrm>
          <a:prstGeom prst="rect">
            <a:avLst/>
          </a:prstGeom>
          <a:noFill/>
        </p:spPr>
        <p:txBody>
          <a:bodyPr wrap="none" rtlCol="0">
            <a:spAutoFit/>
          </a:bodyPr>
          <a:lstStyle/>
          <a:p>
            <a:r>
              <a:rPr kumimoji="1" lang="en-US" altLang="ja-JP" sz="1600" dirty="0"/>
              <a:t>DATA</a:t>
            </a:r>
            <a:r>
              <a:rPr kumimoji="1" lang="ja-JP" altLang="en-US" sz="1600" dirty="0"/>
              <a:t> </a:t>
            </a:r>
            <a:r>
              <a:rPr kumimoji="1" lang="en-US" altLang="ja-JP" sz="1600" dirty="0"/>
              <a:t>GO</a:t>
            </a:r>
            <a:r>
              <a:rPr kumimoji="1" lang="ja-JP" altLang="en-US" sz="1600" dirty="0"/>
              <a:t> </a:t>
            </a:r>
            <a:r>
              <a:rPr kumimoji="1" lang="en-US" altLang="ja-JP" sz="1600" dirty="0"/>
              <a:t>JP</a:t>
            </a:r>
            <a:r>
              <a:rPr kumimoji="1" lang="ja-JP" altLang="en-US" sz="1600" dirty="0"/>
              <a:t>（</a:t>
            </a:r>
            <a:r>
              <a:rPr kumimoji="1" lang="en-US" altLang="ja-JP" sz="1600" dirty="0"/>
              <a:t>17</a:t>
            </a:r>
            <a:r>
              <a:rPr kumimoji="1" lang="ja-JP" altLang="en-US" sz="1600" dirty="0"/>
              <a:t>）</a:t>
            </a:r>
          </a:p>
        </p:txBody>
      </p:sp>
      <p:sp>
        <p:nvSpPr>
          <p:cNvPr id="25" name="テキスト ボックス 24">
            <a:extLst>
              <a:ext uri="{FF2B5EF4-FFF2-40B4-BE49-F238E27FC236}">
                <a16:creationId xmlns:a16="http://schemas.microsoft.com/office/drawing/2014/main" id="{B65A45D1-C3AB-42A9-A2EF-E5ABCE2370F4}"/>
              </a:ext>
            </a:extLst>
          </p:cNvPr>
          <p:cNvSpPr txBox="1"/>
          <p:nvPr/>
        </p:nvSpPr>
        <p:spPr>
          <a:xfrm>
            <a:off x="5724128" y="1490658"/>
            <a:ext cx="3249608" cy="338554"/>
          </a:xfrm>
          <a:prstGeom prst="rect">
            <a:avLst/>
          </a:prstGeom>
          <a:noFill/>
        </p:spPr>
        <p:txBody>
          <a:bodyPr wrap="none" rtlCol="0">
            <a:spAutoFit/>
          </a:bodyPr>
          <a:lstStyle/>
          <a:p>
            <a:r>
              <a:rPr kumimoji="1" lang="ja-JP" altLang="en-US" sz="1600" dirty="0"/>
              <a:t>鹿児島県オープンデータサイト（</a:t>
            </a:r>
            <a:r>
              <a:rPr kumimoji="1" lang="en-US" altLang="ja-JP" sz="1600" dirty="0"/>
              <a:t>16</a:t>
            </a:r>
            <a:r>
              <a:rPr kumimoji="1" lang="ja-JP" altLang="en-US" sz="1600" dirty="0"/>
              <a:t>）</a:t>
            </a:r>
          </a:p>
        </p:txBody>
      </p:sp>
    </p:spTree>
    <p:extLst>
      <p:ext uri="{BB962C8B-B14F-4D97-AF65-F5344CB8AC3E}">
        <p14:creationId xmlns:p14="http://schemas.microsoft.com/office/powerpoint/2010/main" val="9968021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dirty="0">
                <a:latin typeface="+mj-ea"/>
                <a:ea typeface="+mj-ea"/>
              </a:rPr>
              <a:t> マップによるデータのビジュアライズ</a:t>
            </a:r>
          </a:p>
        </p:txBody>
      </p:sp>
      <p:sp>
        <p:nvSpPr>
          <p:cNvPr id="5" name="Text Box 31">
            <a:extLst>
              <a:ext uri="{FF2B5EF4-FFF2-40B4-BE49-F238E27FC236}">
                <a16:creationId xmlns:a16="http://schemas.microsoft.com/office/drawing/2014/main" id="{1AEE730A-79D7-44AA-8750-63071988B52D}"/>
              </a:ext>
            </a:extLst>
          </p:cNvPr>
          <p:cNvSpPr txBox="1">
            <a:spLocks noChangeArrowheads="1"/>
          </p:cNvSpPr>
          <p:nvPr/>
        </p:nvSpPr>
        <p:spPr bwMode="gray">
          <a:xfrm>
            <a:off x="581169" y="4653136"/>
            <a:ext cx="305404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サイトの公開に向けて</a:t>
            </a:r>
          </a:p>
        </p:txBody>
      </p:sp>
      <p:sp>
        <p:nvSpPr>
          <p:cNvPr id="9" name="Text Box 31">
            <a:extLst>
              <a:ext uri="{FF2B5EF4-FFF2-40B4-BE49-F238E27FC236}">
                <a16:creationId xmlns:a16="http://schemas.microsoft.com/office/drawing/2014/main" id="{989B91A2-0DF1-4A4F-832D-072CA00EA6B2}"/>
              </a:ext>
            </a:extLst>
          </p:cNvPr>
          <p:cNvSpPr txBox="1">
            <a:spLocks noChangeArrowheads="1"/>
          </p:cNvSpPr>
          <p:nvPr/>
        </p:nvSpPr>
        <p:spPr bwMode="gray">
          <a:xfrm>
            <a:off x="581169" y="5157192"/>
            <a:ext cx="2422458" cy="430887"/>
          </a:xfrm>
          <a:prstGeom prst="rect">
            <a:avLst/>
          </a:prstGeom>
          <a:noFill/>
          <a:ln w="9525">
            <a:noFill/>
            <a:miter lim="800000"/>
            <a:headEnd/>
            <a:tailEnd/>
          </a:ln>
          <a:effectLst/>
        </p:spPr>
        <p:txBody>
          <a:bodyPr wrap="none">
            <a:spAutoFit/>
          </a:bodyPr>
          <a:lstStyle>
            <a:defPPr>
              <a:defRPr lang="en-US"/>
            </a:defPPr>
            <a:lvl1pPr>
              <a:lnSpc>
                <a:spcPct val="100000"/>
              </a:lnSpc>
              <a:defRPr sz="2200">
                <a:solidFill>
                  <a:schemeClr val="bg1">
                    <a:lumMod val="85000"/>
                  </a:schemeClr>
                </a:solidFill>
                <a:latin typeface="+mj-ea"/>
                <a:ea typeface="+mj-ea"/>
              </a:defRPr>
            </a:lvl1pPr>
          </a:lstStyle>
          <a:p>
            <a:r>
              <a:rPr lang="ja-JP" altLang="en-US" dirty="0"/>
              <a:t>５</a:t>
            </a:r>
            <a:r>
              <a:rPr lang="en-US" altLang="ja-JP" dirty="0"/>
              <a:t>.</a:t>
            </a:r>
            <a:r>
              <a:rPr lang="ja-JP" altLang="en-US" dirty="0"/>
              <a:t> 広域連携サイト</a:t>
            </a:r>
            <a:endParaRPr lang="en-US" altLang="ja-JP" dirty="0"/>
          </a:p>
        </p:txBody>
      </p:sp>
    </p:spTree>
    <p:extLst>
      <p:ext uri="{BB962C8B-B14F-4D97-AF65-F5344CB8AC3E}">
        <p14:creationId xmlns:p14="http://schemas.microsoft.com/office/powerpoint/2010/main" val="1196712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BBBEA807-C117-49A1-B69B-2FD8DB9DCF2B}"/>
              </a:ext>
            </a:extLst>
          </p:cNvPr>
          <p:cNvSpPr>
            <a:spLocks noGrp="1"/>
          </p:cNvSpPr>
          <p:nvPr>
            <p:ph type="title"/>
          </p:nvPr>
        </p:nvSpPr>
        <p:spPr/>
        <p:txBody>
          <a:bodyPr>
            <a:normAutofit/>
          </a:bodyPr>
          <a:lstStyle/>
          <a:p>
            <a:r>
              <a:rPr lang="en-US" altLang="ja-JP" dirty="0"/>
              <a:t>3.0 </a:t>
            </a:r>
            <a:r>
              <a:rPr lang="ja-JP" altLang="en-US" dirty="0"/>
              <a:t>マップによるビジュアライズ　概要</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28</a:t>
            </a:fld>
            <a:endParaRPr lang="ja-JP" altLang="en-US" dirty="0"/>
          </a:p>
        </p:txBody>
      </p:sp>
      <p:sp>
        <p:nvSpPr>
          <p:cNvPr id="6" name="テキスト プレースホルダー 5">
            <a:extLst>
              <a:ext uri="{FF2B5EF4-FFF2-40B4-BE49-F238E27FC236}">
                <a16:creationId xmlns:a16="http://schemas.microsoft.com/office/drawing/2014/main" id="{17F7F94B-B7CC-4695-BE17-C356109B701F}"/>
              </a:ext>
            </a:extLst>
          </p:cNvPr>
          <p:cNvSpPr>
            <a:spLocks noGrp="1"/>
          </p:cNvSpPr>
          <p:nvPr>
            <p:ph type="body" sz="quarter" idx="13"/>
          </p:nvPr>
        </p:nvSpPr>
        <p:spPr/>
        <p:txBody>
          <a:bodyPr/>
          <a:lstStyle/>
          <a:p>
            <a:r>
              <a:rPr kumimoji="1" lang="en-US" altLang="ja-JP" dirty="0"/>
              <a:t>3.</a:t>
            </a:r>
            <a:r>
              <a:rPr lang="ja-JP" altLang="en-US" dirty="0"/>
              <a:t>マップによるデータのビジュアライズ</a:t>
            </a:r>
            <a:endParaRPr kumimoji="1" lang="ja-JP" altLang="en-US" dirty="0"/>
          </a:p>
        </p:txBody>
      </p:sp>
      <p:sp>
        <p:nvSpPr>
          <p:cNvPr id="7" name="テキスト プレースホルダー 6">
            <a:extLst>
              <a:ext uri="{FF2B5EF4-FFF2-40B4-BE49-F238E27FC236}">
                <a16:creationId xmlns:a16="http://schemas.microsoft.com/office/drawing/2014/main" id="{4ED5A407-1DCC-4A43-9C9A-93D8684320AA}"/>
              </a:ext>
            </a:extLst>
          </p:cNvPr>
          <p:cNvSpPr>
            <a:spLocks noGrp="1"/>
          </p:cNvSpPr>
          <p:nvPr>
            <p:ph type="body" sz="quarter" idx="14"/>
          </p:nvPr>
        </p:nvSpPr>
        <p:spPr>
          <a:xfrm>
            <a:off x="207963" y="884239"/>
            <a:ext cx="8728075" cy="424732"/>
          </a:xfrm>
        </p:spPr>
        <p:txBody>
          <a:bodyPr/>
          <a:lstStyle/>
          <a:p>
            <a:r>
              <a:rPr lang="ja-JP" altLang="en-US" dirty="0"/>
              <a:t>マップによるビジュアライズの流れを確認します。</a:t>
            </a:r>
            <a:endParaRPr kumimoji="1" lang="ja-JP" altLang="en-US" dirty="0"/>
          </a:p>
        </p:txBody>
      </p:sp>
      <p:sp>
        <p:nvSpPr>
          <p:cNvPr id="10" name="テキスト プレースホルダー 1">
            <a:extLst>
              <a:ext uri="{FF2B5EF4-FFF2-40B4-BE49-F238E27FC236}">
                <a16:creationId xmlns:a16="http://schemas.microsoft.com/office/drawing/2014/main" id="{17E2DAF7-2FD2-41A1-80A7-E8C76D4BD212}"/>
              </a:ext>
            </a:extLst>
          </p:cNvPr>
          <p:cNvSpPr>
            <a:spLocks noGrp="1"/>
          </p:cNvSpPr>
          <p:nvPr>
            <p:ph type="body" sz="quarter" idx="15"/>
          </p:nvPr>
        </p:nvSpPr>
        <p:spPr>
          <a:xfrm>
            <a:off x="207963" y="1412776"/>
            <a:ext cx="8756650" cy="5163526"/>
          </a:xfrm>
          <a:noFill/>
        </p:spPr>
        <p:txBody>
          <a:bodyPr>
            <a:normAutofit/>
          </a:bodyPr>
          <a:lstStyle/>
          <a:p>
            <a:pPr marL="285750" indent="-285750">
              <a:lnSpc>
                <a:spcPct val="110000"/>
              </a:lnSpc>
              <a:spcBef>
                <a:spcPts val="1200"/>
              </a:spcBef>
              <a:buFont typeface="Arial" panose="020B0604020202020204" pitchFamily="34" charset="0"/>
              <a:buChar char="•"/>
            </a:pPr>
            <a:r>
              <a:rPr lang="en-US" altLang="ja-JP" dirty="0"/>
              <a:t>2.</a:t>
            </a:r>
            <a:r>
              <a:rPr lang="ja-JP" altLang="en-US" dirty="0"/>
              <a:t> で登録した避難施設（実習用デモデータ）を地図上でどのように表示されるかを学びます。</a:t>
            </a:r>
            <a:endParaRPr lang="en-US" altLang="ja-JP" dirty="0"/>
          </a:p>
          <a:p>
            <a:pPr marL="285750" indent="-285750">
              <a:lnSpc>
                <a:spcPct val="110000"/>
              </a:lnSpc>
              <a:spcBef>
                <a:spcPts val="1200"/>
              </a:spcBef>
              <a:buFont typeface="Arial" panose="020B0604020202020204" pitchFamily="34" charset="0"/>
              <a:buChar char="•"/>
            </a:pPr>
            <a:r>
              <a:rPr lang="ja-JP" altLang="en-US" dirty="0"/>
              <a:t>オープンデータマップに表示するには、</a:t>
            </a:r>
            <a:endParaRPr lang="en-US" altLang="ja-JP" dirty="0"/>
          </a:p>
          <a:p>
            <a:pPr marL="971550" lvl="1" indent="-285750">
              <a:lnSpc>
                <a:spcPct val="110000"/>
              </a:lnSpc>
              <a:spcBef>
                <a:spcPts val="1200"/>
              </a:spcBef>
            </a:pPr>
            <a:r>
              <a:rPr lang="ja-JP" altLang="en-US" sz="1600" dirty="0"/>
              <a:t>リソースは</a:t>
            </a:r>
            <a:r>
              <a:rPr lang="en-US" altLang="ja-JP" sz="1600" dirty="0"/>
              <a:t>Excel</a:t>
            </a:r>
            <a:r>
              <a:rPr lang="ja-JP" altLang="en-US" sz="1600" dirty="0"/>
              <a:t>または</a:t>
            </a:r>
            <a:r>
              <a:rPr lang="en-US" altLang="ja-JP" sz="1600" dirty="0"/>
              <a:t>CSV</a:t>
            </a:r>
            <a:r>
              <a:rPr lang="ja-JP" altLang="en-US" sz="1600" dirty="0"/>
              <a:t>ファイルで、</a:t>
            </a:r>
            <a:endParaRPr lang="en-US" altLang="ja-JP" sz="1600" dirty="0"/>
          </a:p>
          <a:p>
            <a:pPr marL="971550" lvl="1" indent="-285750">
              <a:lnSpc>
                <a:spcPct val="110000"/>
              </a:lnSpc>
              <a:spcBef>
                <a:spcPts val="1200"/>
              </a:spcBef>
            </a:pPr>
            <a:r>
              <a:rPr lang="en-US" altLang="ja-JP" sz="1600" dirty="0"/>
              <a:t>1</a:t>
            </a:r>
            <a:r>
              <a:rPr lang="ja-JP" altLang="en-US" sz="1600" dirty="0"/>
              <a:t>行目に「緯度」「経度」、または緯度・経度という文字を含む行があり、</a:t>
            </a:r>
            <a:endParaRPr lang="en-US" altLang="ja-JP" sz="1600" dirty="0"/>
          </a:p>
          <a:p>
            <a:pPr marL="971550" lvl="1" indent="-285750">
              <a:lnSpc>
                <a:spcPct val="110000"/>
              </a:lnSpc>
              <a:spcBef>
                <a:spcPts val="1200"/>
              </a:spcBef>
            </a:pPr>
            <a:r>
              <a:rPr lang="ja-JP" altLang="en-US" sz="1600" dirty="0"/>
              <a:t>データセットは任意のグループが設定され、かつ、タグ「位置情報」が設定されている</a:t>
            </a:r>
            <a:endParaRPr lang="en-US" altLang="ja-JP" sz="1600" dirty="0"/>
          </a:p>
          <a:p>
            <a:pPr lvl="1" indent="0">
              <a:lnSpc>
                <a:spcPct val="110000"/>
              </a:lnSpc>
              <a:spcBef>
                <a:spcPts val="1200"/>
              </a:spcBef>
              <a:buNone/>
            </a:pPr>
            <a:r>
              <a:rPr lang="ja-JP" altLang="en-US" sz="1600" dirty="0"/>
              <a:t>必要があります。</a:t>
            </a:r>
            <a:endParaRPr lang="en-US" altLang="ja-JP" sz="1600" dirty="0"/>
          </a:p>
          <a:p>
            <a:pPr marL="285750" indent="-285750">
              <a:lnSpc>
                <a:spcPct val="110000"/>
              </a:lnSpc>
              <a:spcBef>
                <a:spcPts val="1200"/>
              </a:spcBef>
              <a:buFont typeface="Arial" panose="020B0604020202020204" pitchFamily="34" charset="0"/>
              <a:buChar char="•"/>
            </a:pPr>
            <a:endParaRPr lang="en-US" altLang="ja-JP" dirty="0"/>
          </a:p>
          <a:p>
            <a:pPr marL="457200" lvl="1" indent="0">
              <a:lnSpc>
                <a:spcPct val="120000"/>
              </a:lnSpc>
              <a:buNone/>
            </a:pPr>
            <a:r>
              <a:rPr lang="en-US" altLang="ja-JP" sz="1400" dirty="0"/>
              <a:t>3.1	</a:t>
            </a:r>
            <a:r>
              <a:rPr lang="ja-JP" altLang="en-US" sz="1400" dirty="0"/>
              <a:t>オープンデータマップでの登録データの確認</a:t>
            </a:r>
            <a:endParaRPr lang="en-US" altLang="ja-JP" sz="1400" dirty="0"/>
          </a:p>
          <a:p>
            <a:pPr marL="457200" lvl="1" indent="0">
              <a:lnSpc>
                <a:spcPct val="120000"/>
              </a:lnSpc>
              <a:buNone/>
            </a:pPr>
            <a:r>
              <a:rPr lang="en-US" altLang="ja-JP" sz="1400" dirty="0"/>
              <a:t>3.2	</a:t>
            </a:r>
            <a:r>
              <a:rPr lang="ja-JP" altLang="en-US" sz="1400" dirty="0"/>
              <a:t>地図をエリアで塗り分ける</a:t>
            </a:r>
            <a:endParaRPr lang="en-US" altLang="ja-JP" sz="1400" dirty="0"/>
          </a:p>
          <a:p>
            <a:pPr marL="457200" lvl="1" indent="0">
              <a:lnSpc>
                <a:spcPct val="120000"/>
              </a:lnSpc>
              <a:buNone/>
            </a:pPr>
            <a:r>
              <a:rPr lang="en-US" altLang="ja-JP" sz="1400" dirty="0"/>
              <a:t>3.3	</a:t>
            </a:r>
            <a:r>
              <a:rPr lang="ja-JP" altLang="en-US" sz="1400" dirty="0"/>
              <a:t>オープンデータマップの事例</a:t>
            </a:r>
          </a:p>
        </p:txBody>
      </p:sp>
    </p:spTree>
    <p:extLst>
      <p:ext uri="{BB962C8B-B14F-4D97-AF65-F5344CB8AC3E}">
        <p14:creationId xmlns:p14="http://schemas.microsoft.com/office/powerpoint/2010/main" val="18299277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66F687C7-4084-4AEF-B655-66EC6F07AEE7}"/>
              </a:ext>
            </a:extLst>
          </p:cNvPr>
          <p:cNvPicPr>
            <a:picLocks noChangeAspect="1"/>
          </p:cNvPicPr>
          <p:nvPr/>
        </p:nvPicPr>
        <p:blipFill>
          <a:blip r:embed="rId3"/>
          <a:stretch>
            <a:fillRect/>
          </a:stretch>
        </p:blipFill>
        <p:spPr>
          <a:xfrm>
            <a:off x="960711" y="2491348"/>
            <a:ext cx="7222578" cy="1875304"/>
          </a:xfrm>
          <a:prstGeom prst="rect">
            <a:avLst/>
          </a:prstGeom>
        </p:spPr>
      </p:pic>
      <p:sp>
        <p:nvSpPr>
          <p:cNvPr id="4" name="タイトル 3">
            <a:extLst>
              <a:ext uri="{FF2B5EF4-FFF2-40B4-BE49-F238E27FC236}">
                <a16:creationId xmlns:a16="http://schemas.microsoft.com/office/drawing/2014/main" id="{BBBEA807-C117-49A1-B69B-2FD8DB9DCF2B}"/>
              </a:ext>
            </a:extLst>
          </p:cNvPr>
          <p:cNvSpPr>
            <a:spLocks noGrp="1"/>
          </p:cNvSpPr>
          <p:nvPr>
            <p:ph type="title"/>
          </p:nvPr>
        </p:nvSpPr>
        <p:spPr/>
        <p:txBody>
          <a:bodyPr>
            <a:normAutofit/>
          </a:bodyPr>
          <a:lstStyle/>
          <a:p>
            <a:r>
              <a:rPr lang="en-US" altLang="ja-JP" dirty="0"/>
              <a:t>3.1 </a:t>
            </a:r>
            <a:r>
              <a:rPr lang="ja-JP" altLang="en-US" dirty="0"/>
              <a:t>オープンデータマップでの登録データの確認①</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29</a:t>
            </a:fld>
            <a:endParaRPr lang="ja-JP" altLang="en-US" dirty="0"/>
          </a:p>
        </p:txBody>
      </p:sp>
      <p:sp>
        <p:nvSpPr>
          <p:cNvPr id="6" name="テキスト プレースホルダー 5">
            <a:extLst>
              <a:ext uri="{FF2B5EF4-FFF2-40B4-BE49-F238E27FC236}">
                <a16:creationId xmlns:a16="http://schemas.microsoft.com/office/drawing/2014/main" id="{17F7F94B-B7CC-4695-BE17-C356109B701F}"/>
              </a:ext>
            </a:extLst>
          </p:cNvPr>
          <p:cNvSpPr>
            <a:spLocks noGrp="1"/>
          </p:cNvSpPr>
          <p:nvPr>
            <p:ph type="body" sz="quarter" idx="13"/>
          </p:nvPr>
        </p:nvSpPr>
        <p:spPr/>
        <p:txBody>
          <a:bodyPr/>
          <a:lstStyle/>
          <a:p>
            <a:r>
              <a:rPr kumimoji="1" lang="en-US" altLang="ja-JP" dirty="0"/>
              <a:t>3.</a:t>
            </a:r>
            <a:r>
              <a:rPr lang="ja-JP" altLang="en-US" dirty="0"/>
              <a:t>マップによるデータのビジュアライズ</a:t>
            </a:r>
            <a:endParaRPr kumimoji="1" lang="ja-JP" altLang="en-US" dirty="0"/>
          </a:p>
        </p:txBody>
      </p:sp>
      <p:sp>
        <p:nvSpPr>
          <p:cNvPr id="7" name="テキスト プレースホルダー 6">
            <a:extLst>
              <a:ext uri="{FF2B5EF4-FFF2-40B4-BE49-F238E27FC236}">
                <a16:creationId xmlns:a16="http://schemas.microsoft.com/office/drawing/2014/main" id="{4ED5A407-1DCC-4A43-9C9A-93D8684320AA}"/>
              </a:ext>
            </a:extLst>
          </p:cNvPr>
          <p:cNvSpPr>
            <a:spLocks noGrp="1"/>
          </p:cNvSpPr>
          <p:nvPr>
            <p:ph type="body" sz="quarter" idx="14"/>
          </p:nvPr>
        </p:nvSpPr>
        <p:spPr>
          <a:xfrm>
            <a:off x="207963" y="884239"/>
            <a:ext cx="8728075" cy="424732"/>
          </a:xfrm>
        </p:spPr>
        <p:txBody>
          <a:bodyPr/>
          <a:lstStyle/>
          <a:p>
            <a:r>
              <a:rPr lang="ja-JP" altLang="en-US" dirty="0"/>
              <a:t>自分の団体のオープンデータマップを選択します。</a:t>
            </a:r>
          </a:p>
          <a:p>
            <a:endParaRPr kumimoji="1" lang="ja-JP" altLang="en-US" dirty="0"/>
          </a:p>
        </p:txBody>
      </p:sp>
      <p:sp>
        <p:nvSpPr>
          <p:cNvPr id="15" name="テキスト ボックス 14"/>
          <p:cNvSpPr txBox="1"/>
          <p:nvPr/>
        </p:nvSpPr>
        <p:spPr bwMode="auto">
          <a:xfrm>
            <a:off x="332981" y="1433516"/>
            <a:ext cx="7047331" cy="242182"/>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477" dirty="0">
                <a:latin typeface="+mn-ea"/>
                <a:cs typeface="Meiryo UI" panose="020B0604030504040204" pitchFamily="50" charset="-128"/>
              </a:rPr>
              <a:t>①メニューの一番右にある「オープンデータマップ」をクリックします。</a:t>
            </a:r>
            <a:endParaRPr kumimoji="1" lang="en-US" altLang="ja-JP" sz="1477" dirty="0">
              <a:latin typeface="+mn-ea"/>
              <a:cs typeface="Meiryo UI" panose="020B0604030504040204" pitchFamily="50" charset="-128"/>
            </a:endParaRPr>
          </a:p>
        </p:txBody>
      </p:sp>
      <p:sp>
        <p:nvSpPr>
          <p:cNvPr id="16" name="正方形/長方形 15"/>
          <p:cNvSpPr/>
          <p:nvPr/>
        </p:nvSpPr>
        <p:spPr>
          <a:xfrm>
            <a:off x="6588224" y="3349231"/>
            <a:ext cx="1298052" cy="367802"/>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3" name="テキスト ボックス 22">
            <a:extLst>
              <a:ext uri="{FF2B5EF4-FFF2-40B4-BE49-F238E27FC236}">
                <a16:creationId xmlns:a16="http://schemas.microsoft.com/office/drawing/2014/main" id="{27322C9A-0475-4B57-96F0-8A6F47682E75}"/>
              </a:ext>
            </a:extLst>
          </p:cNvPr>
          <p:cNvSpPr txBox="1"/>
          <p:nvPr/>
        </p:nvSpPr>
        <p:spPr bwMode="auto">
          <a:xfrm>
            <a:off x="6302100" y="3076721"/>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Tree>
    <p:extLst>
      <p:ext uri="{BB962C8B-B14F-4D97-AF65-F5344CB8AC3E}">
        <p14:creationId xmlns:p14="http://schemas.microsoft.com/office/powerpoint/2010/main" val="226258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dirty="0">
                <a:latin typeface="+mj-ea"/>
                <a:ea typeface="+mj-ea"/>
              </a:rPr>
              <a:t> マップによるデータのビジュアライズ</a:t>
            </a:r>
          </a:p>
        </p:txBody>
      </p:sp>
      <p:sp>
        <p:nvSpPr>
          <p:cNvPr id="5" name="Text Box 31">
            <a:extLst>
              <a:ext uri="{FF2B5EF4-FFF2-40B4-BE49-F238E27FC236}">
                <a16:creationId xmlns:a16="http://schemas.microsoft.com/office/drawing/2014/main" id="{6CBBE055-423B-46F2-9D37-FD689CE76501}"/>
              </a:ext>
            </a:extLst>
          </p:cNvPr>
          <p:cNvSpPr txBox="1">
            <a:spLocks noChangeArrowheads="1"/>
          </p:cNvSpPr>
          <p:nvPr/>
        </p:nvSpPr>
        <p:spPr bwMode="gray">
          <a:xfrm>
            <a:off x="581169" y="4653136"/>
            <a:ext cx="305404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dirty="0">
                <a:latin typeface="+mj-ea"/>
                <a:ea typeface="+mj-ea"/>
              </a:rPr>
              <a:t> サイトの公開に向けて</a:t>
            </a:r>
          </a:p>
        </p:txBody>
      </p:sp>
      <p:sp>
        <p:nvSpPr>
          <p:cNvPr id="9" name="Text Box 31">
            <a:extLst>
              <a:ext uri="{FF2B5EF4-FFF2-40B4-BE49-F238E27FC236}">
                <a16:creationId xmlns:a16="http://schemas.microsoft.com/office/drawing/2014/main" id="{45C2DA03-1C7F-42B6-B175-66F4A8ECAAD5}"/>
              </a:ext>
            </a:extLst>
          </p:cNvPr>
          <p:cNvSpPr txBox="1">
            <a:spLocks noChangeArrowheads="1"/>
          </p:cNvSpPr>
          <p:nvPr/>
        </p:nvSpPr>
        <p:spPr bwMode="gray">
          <a:xfrm>
            <a:off x="581169" y="5157192"/>
            <a:ext cx="2422458"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５</a:t>
            </a:r>
            <a:r>
              <a:rPr lang="en-US" altLang="ja-JP" sz="2200" dirty="0">
                <a:latin typeface="+mj-ea"/>
                <a:ea typeface="+mj-ea"/>
              </a:rPr>
              <a:t>.</a:t>
            </a:r>
            <a:r>
              <a:rPr lang="ja-JP" altLang="en-US" sz="2200" dirty="0">
                <a:latin typeface="+mj-ea"/>
                <a:ea typeface="+mj-ea"/>
              </a:rPr>
              <a:t> 広域連携サイト</a:t>
            </a:r>
            <a:endParaRPr lang="en-US" altLang="ja-JP" sz="2200" dirty="0">
              <a:latin typeface="+mj-ea"/>
              <a:ea typeface="+mj-ea"/>
            </a:endParaRPr>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16E99C-4C15-46D9-AC59-E35BB471E928}"/>
              </a:ext>
            </a:extLst>
          </p:cNvPr>
          <p:cNvSpPr>
            <a:spLocks noGrp="1"/>
          </p:cNvSpPr>
          <p:nvPr>
            <p:ph type="title"/>
          </p:nvPr>
        </p:nvSpPr>
        <p:spPr/>
        <p:txBody>
          <a:bodyPr>
            <a:normAutofit/>
          </a:bodyPr>
          <a:lstStyle/>
          <a:p>
            <a:r>
              <a:rPr lang="en-US" altLang="ja-JP" dirty="0"/>
              <a:t>3.1 </a:t>
            </a:r>
            <a:r>
              <a:rPr lang="ja-JP" altLang="en-US" dirty="0"/>
              <a:t>オープンデータマップでの登録データの確認➁</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30</a:t>
            </a:fld>
            <a:endParaRPr lang="ja-JP" altLang="en-US" dirty="0"/>
          </a:p>
        </p:txBody>
      </p:sp>
      <p:sp>
        <p:nvSpPr>
          <p:cNvPr id="6" name="テキスト プレースホルダー 5">
            <a:extLst>
              <a:ext uri="{FF2B5EF4-FFF2-40B4-BE49-F238E27FC236}">
                <a16:creationId xmlns:a16="http://schemas.microsoft.com/office/drawing/2014/main" id="{F44F33EB-1348-4815-AC8E-301112A82990}"/>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p:txBody>
      </p:sp>
      <p:sp>
        <p:nvSpPr>
          <p:cNvPr id="7" name="テキスト プレースホルダー 6">
            <a:extLst>
              <a:ext uri="{FF2B5EF4-FFF2-40B4-BE49-F238E27FC236}">
                <a16:creationId xmlns:a16="http://schemas.microsoft.com/office/drawing/2014/main" id="{BC341120-2EEC-4982-94DC-D41718B4DC7F}"/>
              </a:ext>
            </a:extLst>
          </p:cNvPr>
          <p:cNvSpPr>
            <a:spLocks noGrp="1"/>
          </p:cNvSpPr>
          <p:nvPr>
            <p:ph type="body" sz="quarter" idx="14"/>
          </p:nvPr>
        </p:nvSpPr>
        <p:spPr>
          <a:xfrm>
            <a:off x="207963" y="884238"/>
            <a:ext cx="8728075" cy="433765"/>
          </a:xfrm>
        </p:spPr>
        <p:txBody>
          <a:bodyPr>
            <a:normAutofit/>
          </a:bodyPr>
          <a:lstStyle/>
          <a:p>
            <a:r>
              <a:rPr lang="ja-JP" altLang="en-US" dirty="0">
                <a:latin typeface="+mn-ea"/>
                <a:cs typeface="Meiryo UI" panose="020B0604030504040204" pitchFamily="50" charset="-128"/>
              </a:rPr>
              <a:t>読み込みに少し時間がかかります。地図が表示されるまで少しお待ちください。</a:t>
            </a:r>
            <a:endParaRPr kumimoji="1" lang="ja-JP" altLang="en-US" dirty="0">
              <a:latin typeface="+mn-ea"/>
            </a:endParaRPr>
          </a:p>
        </p:txBody>
      </p:sp>
      <p:sp>
        <p:nvSpPr>
          <p:cNvPr id="15" name="テキスト ボックス 14"/>
          <p:cNvSpPr txBox="1"/>
          <p:nvPr/>
        </p:nvSpPr>
        <p:spPr bwMode="auto">
          <a:xfrm>
            <a:off x="287332" y="1340768"/>
            <a:ext cx="8648706" cy="597279"/>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554"/>
              </a:spcBef>
            </a:pP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データを選んでくださいの「位置情報」に登録したリソースが表示されますので、</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クリック</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して、</a:t>
            </a:r>
            <a:b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b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地図にピンが立つことを確認してください。</a:t>
            </a:r>
          </a:p>
        </p:txBody>
      </p:sp>
      <p:pic>
        <p:nvPicPr>
          <p:cNvPr id="5" name="図 4">
            <a:extLst>
              <a:ext uri="{FF2B5EF4-FFF2-40B4-BE49-F238E27FC236}">
                <a16:creationId xmlns:a16="http://schemas.microsoft.com/office/drawing/2014/main" id="{D39DBB40-2F09-45B2-956D-3E0D9534581D}"/>
              </a:ext>
            </a:extLst>
          </p:cNvPr>
          <p:cNvPicPr>
            <a:picLocks noChangeAspect="1"/>
          </p:cNvPicPr>
          <p:nvPr/>
        </p:nvPicPr>
        <p:blipFill rotWithShape="1">
          <a:blip r:embed="rId3"/>
          <a:srcRect t="10630"/>
          <a:stretch/>
        </p:blipFill>
        <p:spPr>
          <a:xfrm>
            <a:off x="486000" y="1994714"/>
            <a:ext cx="8172000" cy="4674646"/>
          </a:xfrm>
          <a:prstGeom prst="rect">
            <a:avLst/>
          </a:prstGeom>
        </p:spPr>
      </p:pic>
      <p:sp>
        <p:nvSpPr>
          <p:cNvPr id="19" name="正方形/長方形 18"/>
          <p:cNvSpPr/>
          <p:nvPr/>
        </p:nvSpPr>
        <p:spPr>
          <a:xfrm>
            <a:off x="473312" y="4581128"/>
            <a:ext cx="1566568" cy="197413"/>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36002642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68FF61C1-12F1-46A1-BB82-F434941E8AA2}"/>
              </a:ext>
            </a:extLst>
          </p:cNvPr>
          <p:cNvPicPr>
            <a:picLocks noChangeAspect="1"/>
          </p:cNvPicPr>
          <p:nvPr/>
        </p:nvPicPr>
        <p:blipFill rotWithShape="1">
          <a:blip r:embed="rId3"/>
          <a:srcRect t="10630" b="3248"/>
          <a:stretch/>
        </p:blipFill>
        <p:spPr>
          <a:xfrm>
            <a:off x="497672" y="2003414"/>
            <a:ext cx="8148655" cy="4491883"/>
          </a:xfrm>
          <a:prstGeom prst="rect">
            <a:avLst/>
          </a:prstGeom>
        </p:spPr>
      </p:pic>
      <p:sp>
        <p:nvSpPr>
          <p:cNvPr id="2" name="タイトル 1">
            <a:extLst>
              <a:ext uri="{FF2B5EF4-FFF2-40B4-BE49-F238E27FC236}">
                <a16:creationId xmlns:a16="http://schemas.microsoft.com/office/drawing/2014/main" id="{63E8C103-BA06-417A-B85B-BB1699C4F996}"/>
              </a:ext>
            </a:extLst>
          </p:cNvPr>
          <p:cNvSpPr>
            <a:spLocks noGrp="1"/>
          </p:cNvSpPr>
          <p:nvPr>
            <p:ph type="title"/>
          </p:nvPr>
        </p:nvSpPr>
        <p:spPr/>
        <p:txBody>
          <a:bodyPr>
            <a:normAutofit/>
          </a:bodyPr>
          <a:lstStyle/>
          <a:p>
            <a:r>
              <a:rPr lang="en-US" altLang="ja-JP" dirty="0"/>
              <a:t>3.2</a:t>
            </a:r>
            <a:r>
              <a:rPr lang="ja-JP" altLang="en-US" dirty="0"/>
              <a:t> 地図をエリアで塗分ける</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31</a:t>
            </a:fld>
            <a:endParaRPr lang="ja-JP" altLang="en-US" dirty="0"/>
          </a:p>
        </p:txBody>
      </p:sp>
      <p:sp>
        <p:nvSpPr>
          <p:cNvPr id="6" name="テキスト プレースホルダー 5">
            <a:extLst>
              <a:ext uri="{FF2B5EF4-FFF2-40B4-BE49-F238E27FC236}">
                <a16:creationId xmlns:a16="http://schemas.microsoft.com/office/drawing/2014/main" id="{409650AC-7783-4BBB-8F33-B28437ED4B20}"/>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p:txBody>
      </p:sp>
      <p:sp>
        <p:nvSpPr>
          <p:cNvPr id="7" name="テキスト プレースホルダー 6">
            <a:extLst>
              <a:ext uri="{FF2B5EF4-FFF2-40B4-BE49-F238E27FC236}">
                <a16:creationId xmlns:a16="http://schemas.microsoft.com/office/drawing/2014/main" id="{07305A44-DE7A-46CA-93DA-CD5605E80F60}"/>
              </a:ext>
            </a:extLst>
          </p:cNvPr>
          <p:cNvSpPr>
            <a:spLocks noGrp="1"/>
          </p:cNvSpPr>
          <p:nvPr>
            <p:ph type="body" sz="quarter" idx="14"/>
          </p:nvPr>
        </p:nvSpPr>
        <p:spPr>
          <a:xfrm>
            <a:off x="207963" y="884239"/>
            <a:ext cx="8728075" cy="424732"/>
          </a:xfrm>
        </p:spPr>
        <p:txBody>
          <a:bodyPr/>
          <a:lstStyle/>
          <a:p>
            <a:r>
              <a:rPr lang="ja-JP" altLang="en-US" dirty="0"/>
              <a:t>地図が塗分けられる事を確認します。</a:t>
            </a:r>
            <a:endParaRPr kumimoji="1" lang="ja-JP" altLang="en-US" dirty="0"/>
          </a:p>
        </p:txBody>
      </p:sp>
      <p:sp>
        <p:nvSpPr>
          <p:cNvPr id="15" name="テキスト ボックス 14"/>
          <p:cNvSpPr txBox="1"/>
          <p:nvPr/>
        </p:nvSpPr>
        <p:spPr bwMode="auto">
          <a:xfrm>
            <a:off x="280038" y="1330191"/>
            <a:ext cx="8540434" cy="579454"/>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554"/>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事前に用意している地図の塗分けデータを読み込みます。</a:t>
            </a:r>
            <a:b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b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地図の塗り分けの項目から、「街区別人口データ」をクリックします。</a:t>
            </a:r>
          </a:p>
        </p:txBody>
      </p:sp>
      <p:sp>
        <p:nvSpPr>
          <p:cNvPr id="19" name="正方形/長方形 18"/>
          <p:cNvSpPr/>
          <p:nvPr/>
        </p:nvSpPr>
        <p:spPr>
          <a:xfrm>
            <a:off x="476595" y="3861048"/>
            <a:ext cx="1503117" cy="288031"/>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3350117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432CA8-7D37-4CD9-B8B7-487D7AECDABC}"/>
              </a:ext>
            </a:extLst>
          </p:cNvPr>
          <p:cNvSpPr>
            <a:spLocks noGrp="1"/>
          </p:cNvSpPr>
          <p:nvPr>
            <p:ph type="title"/>
          </p:nvPr>
        </p:nvSpPr>
        <p:spPr/>
        <p:txBody>
          <a:bodyPr/>
          <a:lstStyle/>
          <a:p>
            <a:r>
              <a:rPr lang="en-US" altLang="ja-JP" dirty="0"/>
              <a:t>3.3</a:t>
            </a:r>
            <a:r>
              <a:rPr lang="ja-JP" altLang="en-US" dirty="0"/>
              <a:t> オープンデータマップの事例</a:t>
            </a:r>
            <a:endParaRPr kumimoji="1" lang="ja-JP" altLang="en-US" dirty="0"/>
          </a:p>
        </p:txBody>
      </p:sp>
      <p:sp>
        <p:nvSpPr>
          <p:cNvPr id="3" name="スライド番号プレースホルダー 2">
            <a:extLst>
              <a:ext uri="{FF2B5EF4-FFF2-40B4-BE49-F238E27FC236}">
                <a16:creationId xmlns:a16="http://schemas.microsoft.com/office/drawing/2014/main" id="{6FD7FFA4-87BA-4062-83CB-08DF836CA8EB}"/>
              </a:ext>
            </a:extLst>
          </p:cNvPr>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4" name="テキスト プレースホルダー 3">
            <a:extLst>
              <a:ext uri="{FF2B5EF4-FFF2-40B4-BE49-F238E27FC236}">
                <a16:creationId xmlns:a16="http://schemas.microsoft.com/office/drawing/2014/main" id="{C1B2D5D7-8DE9-4C7E-A7FB-9DC817D951AF}"/>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a:p>
            <a:endParaRPr kumimoji="1" lang="ja-JP" altLang="en-US" dirty="0"/>
          </a:p>
        </p:txBody>
      </p:sp>
      <p:sp>
        <p:nvSpPr>
          <p:cNvPr id="5" name="テキスト プレースホルダー 4">
            <a:extLst>
              <a:ext uri="{FF2B5EF4-FFF2-40B4-BE49-F238E27FC236}">
                <a16:creationId xmlns:a16="http://schemas.microsoft.com/office/drawing/2014/main" id="{F2289577-94C1-4198-A4C7-C884CA78DE1D}"/>
              </a:ext>
            </a:extLst>
          </p:cNvPr>
          <p:cNvSpPr>
            <a:spLocks noGrp="1"/>
          </p:cNvSpPr>
          <p:nvPr>
            <p:ph type="body" sz="quarter" idx="14"/>
          </p:nvPr>
        </p:nvSpPr>
        <p:spPr>
          <a:xfrm>
            <a:off x="207963" y="884238"/>
            <a:ext cx="8728075" cy="424733"/>
          </a:xfrm>
        </p:spPr>
        <p:txBody>
          <a:bodyPr/>
          <a:lstStyle/>
          <a:p>
            <a:r>
              <a:rPr kumimoji="1" lang="ja-JP" altLang="en-US" dirty="0"/>
              <a:t>福岡市のオープンデータマップの事例紹介です。</a:t>
            </a:r>
          </a:p>
        </p:txBody>
      </p:sp>
      <p:sp>
        <p:nvSpPr>
          <p:cNvPr id="7" name="正方形/長方形 6">
            <a:extLst>
              <a:ext uri="{FF2B5EF4-FFF2-40B4-BE49-F238E27FC236}">
                <a16:creationId xmlns:a16="http://schemas.microsoft.com/office/drawing/2014/main" id="{A816DCBC-C0B9-4001-9F7E-9EE158203E4B}"/>
              </a:ext>
            </a:extLst>
          </p:cNvPr>
          <p:cNvSpPr/>
          <p:nvPr/>
        </p:nvSpPr>
        <p:spPr>
          <a:xfrm>
            <a:off x="207964" y="1316983"/>
            <a:ext cx="8728074" cy="584775"/>
          </a:xfrm>
          <a:prstGeom prst="rect">
            <a:avLst/>
          </a:prstGeom>
        </p:spPr>
        <p:txBody>
          <a:bodyPr wrap="square">
            <a:spAutoFit/>
          </a:bodyPr>
          <a:lstStyle/>
          <a:p>
            <a:r>
              <a:rPr lang="ja-JP" altLang="en-US" sz="1600" dirty="0"/>
              <a:t>以下の</a:t>
            </a:r>
            <a:r>
              <a:rPr lang="en-US" altLang="ja-JP" sz="1600" dirty="0"/>
              <a:t>URL</a:t>
            </a:r>
            <a:r>
              <a:rPr lang="ja-JP" altLang="en-US" sz="1600" dirty="0"/>
              <a:t>にアクセスする事で、福岡市のオープンデータマップの事例を確認頂けます。</a:t>
            </a:r>
            <a:endParaRPr lang="en-US" altLang="ja-JP" sz="1600" dirty="0"/>
          </a:p>
          <a:p>
            <a:r>
              <a:rPr lang="ja-JP" altLang="en-US" sz="1600" dirty="0">
                <a:hlinkClick r:id="rId3"/>
              </a:rPr>
              <a:t>https://mapfukuoka.bodik.jp/fukuoka-city</a:t>
            </a:r>
            <a:endParaRPr lang="ja-JP" altLang="en-US" sz="1600" dirty="0"/>
          </a:p>
        </p:txBody>
      </p:sp>
      <p:pic>
        <p:nvPicPr>
          <p:cNvPr id="10" name="図 9">
            <a:extLst>
              <a:ext uri="{FF2B5EF4-FFF2-40B4-BE49-F238E27FC236}">
                <a16:creationId xmlns:a16="http://schemas.microsoft.com/office/drawing/2014/main" id="{1575BFA1-84EE-4285-B9CE-469CEB7F8C8A}"/>
              </a:ext>
            </a:extLst>
          </p:cNvPr>
          <p:cNvPicPr>
            <a:picLocks noChangeAspect="1"/>
          </p:cNvPicPr>
          <p:nvPr/>
        </p:nvPicPr>
        <p:blipFill>
          <a:blip r:embed="rId4"/>
          <a:stretch>
            <a:fillRect/>
          </a:stretch>
        </p:blipFill>
        <p:spPr>
          <a:xfrm>
            <a:off x="658828" y="1909770"/>
            <a:ext cx="7826344" cy="4581710"/>
          </a:xfrm>
          <a:prstGeom prst="rect">
            <a:avLst/>
          </a:prstGeom>
        </p:spPr>
      </p:pic>
      <p:sp>
        <p:nvSpPr>
          <p:cNvPr id="8" name="テキスト ボックス 7">
            <a:extLst>
              <a:ext uri="{FF2B5EF4-FFF2-40B4-BE49-F238E27FC236}">
                <a16:creationId xmlns:a16="http://schemas.microsoft.com/office/drawing/2014/main" id="{F296B99D-8E27-4BF9-96BE-68924E6C3B72}"/>
              </a:ext>
            </a:extLst>
          </p:cNvPr>
          <p:cNvSpPr txBox="1"/>
          <p:nvPr/>
        </p:nvSpPr>
        <p:spPr>
          <a:xfrm>
            <a:off x="1691242" y="6503414"/>
            <a:ext cx="5896166" cy="261610"/>
          </a:xfrm>
          <a:prstGeom prst="rect">
            <a:avLst/>
          </a:prstGeom>
          <a:noFill/>
        </p:spPr>
        <p:txBody>
          <a:bodyPr wrap="none" rtlCol="0">
            <a:spAutoFit/>
          </a:bodyPr>
          <a:lstStyle/>
          <a:p>
            <a:r>
              <a:rPr kumimoji="1" lang="ja-JP" altLang="en-US" sz="1100" dirty="0"/>
              <a:t>福岡都市圏オープンデータマップ</a:t>
            </a:r>
            <a:r>
              <a:rPr kumimoji="1" lang="en-US" altLang="ja-JP" sz="1100" dirty="0"/>
              <a:t>(2020/01/15)</a:t>
            </a:r>
            <a:r>
              <a:rPr kumimoji="1" lang="ja-JP" altLang="en-US" sz="1100" dirty="0"/>
              <a:t>　</a:t>
            </a:r>
            <a:r>
              <a:rPr lang="en-US" altLang="ja-JP" sz="1100" dirty="0">
                <a:hlinkClick r:id="rId3"/>
              </a:rPr>
              <a:t>https://mapfukuoka.bodik.jp/fukuoka-city</a:t>
            </a:r>
            <a:endParaRPr kumimoji="1" lang="en-US" altLang="ja-JP" sz="1100" dirty="0"/>
          </a:p>
        </p:txBody>
      </p:sp>
    </p:spTree>
    <p:extLst>
      <p:ext uri="{BB962C8B-B14F-4D97-AF65-F5344CB8AC3E}">
        <p14:creationId xmlns:p14="http://schemas.microsoft.com/office/powerpoint/2010/main" val="48463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マップによるデータのビジュアライズ</a:t>
            </a:r>
          </a:p>
        </p:txBody>
      </p:sp>
      <p:sp>
        <p:nvSpPr>
          <p:cNvPr id="5" name="Text Box 31">
            <a:extLst>
              <a:ext uri="{FF2B5EF4-FFF2-40B4-BE49-F238E27FC236}">
                <a16:creationId xmlns:a16="http://schemas.microsoft.com/office/drawing/2014/main" id="{1AEE730A-79D7-44AA-8750-63071988B52D}"/>
              </a:ext>
            </a:extLst>
          </p:cNvPr>
          <p:cNvSpPr txBox="1">
            <a:spLocks noChangeArrowheads="1"/>
          </p:cNvSpPr>
          <p:nvPr/>
        </p:nvSpPr>
        <p:spPr bwMode="gray">
          <a:xfrm>
            <a:off x="581169" y="4653136"/>
            <a:ext cx="305404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dirty="0">
                <a:latin typeface="+mj-ea"/>
                <a:ea typeface="+mj-ea"/>
              </a:rPr>
              <a:t> サイトの公開に向けて</a:t>
            </a:r>
          </a:p>
        </p:txBody>
      </p:sp>
      <p:sp>
        <p:nvSpPr>
          <p:cNvPr id="9" name="Text Box 31">
            <a:extLst>
              <a:ext uri="{FF2B5EF4-FFF2-40B4-BE49-F238E27FC236}">
                <a16:creationId xmlns:a16="http://schemas.microsoft.com/office/drawing/2014/main" id="{61368863-1EC7-41B9-ABCC-F4A3CEBC7A05}"/>
              </a:ext>
            </a:extLst>
          </p:cNvPr>
          <p:cNvSpPr txBox="1">
            <a:spLocks noChangeArrowheads="1"/>
          </p:cNvSpPr>
          <p:nvPr/>
        </p:nvSpPr>
        <p:spPr bwMode="gray">
          <a:xfrm>
            <a:off x="581169" y="5157192"/>
            <a:ext cx="2422458" cy="430887"/>
          </a:xfrm>
          <a:prstGeom prst="rect">
            <a:avLst/>
          </a:prstGeom>
          <a:noFill/>
          <a:ln w="9525">
            <a:noFill/>
            <a:miter lim="800000"/>
            <a:headEnd/>
            <a:tailEnd/>
          </a:ln>
          <a:effectLst/>
        </p:spPr>
        <p:txBody>
          <a:bodyPr wrap="none">
            <a:spAutoFit/>
          </a:bodyPr>
          <a:lstStyle>
            <a:defPPr>
              <a:defRPr lang="en-US"/>
            </a:defPPr>
            <a:lvl1pPr>
              <a:lnSpc>
                <a:spcPct val="100000"/>
              </a:lnSpc>
              <a:defRPr sz="2200">
                <a:solidFill>
                  <a:schemeClr val="bg1">
                    <a:lumMod val="85000"/>
                  </a:schemeClr>
                </a:solidFill>
                <a:latin typeface="+mj-ea"/>
                <a:ea typeface="+mj-ea"/>
              </a:defRPr>
            </a:lvl1pPr>
          </a:lstStyle>
          <a:p>
            <a:r>
              <a:rPr lang="ja-JP" altLang="en-US" dirty="0"/>
              <a:t>５</a:t>
            </a:r>
            <a:r>
              <a:rPr lang="en-US" altLang="ja-JP" dirty="0"/>
              <a:t>.</a:t>
            </a:r>
            <a:r>
              <a:rPr lang="ja-JP" altLang="en-US" dirty="0"/>
              <a:t> 広域連携サイト</a:t>
            </a:r>
            <a:endParaRPr lang="en-US" altLang="ja-JP" dirty="0"/>
          </a:p>
        </p:txBody>
      </p:sp>
    </p:spTree>
    <p:extLst>
      <p:ext uri="{BB962C8B-B14F-4D97-AF65-F5344CB8AC3E}">
        <p14:creationId xmlns:p14="http://schemas.microsoft.com/office/powerpoint/2010/main" val="3031063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BBBEA807-C117-49A1-B69B-2FD8DB9DCF2B}"/>
              </a:ext>
            </a:extLst>
          </p:cNvPr>
          <p:cNvSpPr>
            <a:spLocks noGrp="1"/>
          </p:cNvSpPr>
          <p:nvPr>
            <p:ph type="title"/>
          </p:nvPr>
        </p:nvSpPr>
        <p:spPr/>
        <p:txBody>
          <a:bodyPr>
            <a:normAutofit/>
          </a:bodyPr>
          <a:lstStyle/>
          <a:p>
            <a:r>
              <a:rPr lang="en-US" altLang="ja-JP" dirty="0"/>
              <a:t>4.0 </a:t>
            </a:r>
            <a:r>
              <a:rPr lang="ja-JP" altLang="en-US" dirty="0"/>
              <a:t>サイトの公開に向けて　概要</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34</a:t>
            </a:fld>
            <a:endParaRPr lang="ja-JP" altLang="en-US" dirty="0"/>
          </a:p>
        </p:txBody>
      </p:sp>
      <p:sp>
        <p:nvSpPr>
          <p:cNvPr id="6" name="テキスト プレースホルダー 5">
            <a:extLst>
              <a:ext uri="{FF2B5EF4-FFF2-40B4-BE49-F238E27FC236}">
                <a16:creationId xmlns:a16="http://schemas.microsoft.com/office/drawing/2014/main" id="{17F7F94B-B7CC-4695-BE17-C356109B701F}"/>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7" name="テキスト プレースホルダー 6">
            <a:extLst>
              <a:ext uri="{FF2B5EF4-FFF2-40B4-BE49-F238E27FC236}">
                <a16:creationId xmlns:a16="http://schemas.microsoft.com/office/drawing/2014/main" id="{4ED5A407-1DCC-4A43-9C9A-93D8684320AA}"/>
              </a:ext>
            </a:extLst>
          </p:cNvPr>
          <p:cNvSpPr>
            <a:spLocks noGrp="1"/>
          </p:cNvSpPr>
          <p:nvPr>
            <p:ph type="body" sz="quarter" idx="14"/>
          </p:nvPr>
        </p:nvSpPr>
        <p:spPr>
          <a:xfrm>
            <a:off x="207963" y="884239"/>
            <a:ext cx="8728075" cy="424732"/>
          </a:xfrm>
        </p:spPr>
        <p:txBody>
          <a:bodyPr/>
          <a:lstStyle/>
          <a:p>
            <a:r>
              <a:rPr lang="ja-JP" altLang="en-US" dirty="0"/>
              <a:t>サイトの公開に向けての流れを確認します。</a:t>
            </a:r>
            <a:endParaRPr kumimoji="1" lang="ja-JP" altLang="en-US" dirty="0"/>
          </a:p>
        </p:txBody>
      </p:sp>
      <p:sp>
        <p:nvSpPr>
          <p:cNvPr id="10" name="テキスト プレースホルダー 1">
            <a:extLst>
              <a:ext uri="{FF2B5EF4-FFF2-40B4-BE49-F238E27FC236}">
                <a16:creationId xmlns:a16="http://schemas.microsoft.com/office/drawing/2014/main" id="{17E2DAF7-2FD2-41A1-80A7-E8C76D4BD212}"/>
              </a:ext>
            </a:extLst>
          </p:cNvPr>
          <p:cNvSpPr>
            <a:spLocks noGrp="1"/>
          </p:cNvSpPr>
          <p:nvPr>
            <p:ph type="body" sz="quarter" idx="15"/>
          </p:nvPr>
        </p:nvSpPr>
        <p:spPr>
          <a:xfrm>
            <a:off x="207963" y="1412776"/>
            <a:ext cx="8756650" cy="5163526"/>
          </a:xfrm>
          <a:noFill/>
        </p:spPr>
        <p:txBody>
          <a:bodyPr>
            <a:normAutofit/>
          </a:bodyPr>
          <a:lstStyle/>
          <a:p>
            <a:pPr marL="285750" indent="-285750">
              <a:lnSpc>
                <a:spcPct val="110000"/>
              </a:lnSpc>
              <a:spcBef>
                <a:spcPts val="1200"/>
              </a:spcBef>
              <a:buFont typeface="Arial" panose="020B0604020202020204" pitchFamily="34" charset="0"/>
              <a:buChar char="•"/>
            </a:pPr>
            <a:r>
              <a:rPr lang="en-US" altLang="ja-JP" dirty="0"/>
              <a:t>WordPress</a:t>
            </a:r>
            <a:r>
              <a:rPr lang="ja-JP" altLang="en-US" dirty="0"/>
              <a:t>の概要を学びます。</a:t>
            </a:r>
            <a:endParaRPr lang="en-US" altLang="ja-JP" dirty="0"/>
          </a:p>
          <a:p>
            <a:pPr marL="285750" indent="-285750">
              <a:lnSpc>
                <a:spcPct val="110000"/>
              </a:lnSpc>
              <a:spcBef>
                <a:spcPts val="1200"/>
              </a:spcBef>
              <a:buFont typeface="Arial" panose="020B0604020202020204" pitchFamily="34" charset="0"/>
              <a:buChar char="•"/>
            </a:pPr>
            <a:r>
              <a:rPr lang="ja-JP" altLang="en-US" dirty="0"/>
              <a:t>「お知らせ」「活用事例」や「利用規約」の登録・編集の流れを学びます。</a:t>
            </a:r>
            <a:endParaRPr lang="en-US" altLang="ja-JP" dirty="0"/>
          </a:p>
          <a:p>
            <a:pPr marL="285750" indent="-285750">
              <a:lnSpc>
                <a:spcPct val="110000"/>
              </a:lnSpc>
              <a:spcBef>
                <a:spcPts val="1200"/>
              </a:spcBef>
              <a:buFont typeface="Arial" panose="020B0604020202020204" pitchFamily="34" charset="0"/>
              <a:buChar char="•"/>
            </a:pPr>
            <a:endParaRPr lang="en-US" altLang="ja-JP" dirty="0"/>
          </a:p>
          <a:p>
            <a:pPr marL="457200" lvl="1" indent="0">
              <a:lnSpc>
                <a:spcPct val="120000"/>
              </a:lnSpc>
              <a:buNone/>
            </a:pPr>
            <a:r>
              <a:rPr lang="en-US" altLang="ja-JP" sz="1400" dirty="0"/>
              <a:t>4.1	WordPress</a:t>
            </a:r>
            <a:r>
              <a:rPr lang="ja-JP" altLang="en-US" sz="1400" dirty="0"/>
              <a:t>の概要</a:t>
            </a:r>
            <a:endParaRPr lang="en-US" altLang="ja-JP" sz="1400" dirty="0"/>
          </a:p>
          <a:p>
            <a:pPr marL="457200" lvl="1" indent="0">
              <a:lnSpc>
                <a:spcPct val="120000"/>
              </a:lnSpc>
              <a:buNone/>
            </a:pPr>
            <a:r>
              <a:rPr lang="en-US" altLang="ja-JP" sz="1400" dirty="0"/>
              <a:t>4.2	</a:t>
            </a:r>
            <a:r>
              <a:rPr lang="ja-JP" altLang="en-US" sz="1400" dirty="0"/>
              <a:t>利用規約の確認</a:t>
            </a:r>
            <a:endParaRPr lang="en-US" altLang="ja-JP" sz="1400" dirty="0"/>
          </a:p>
          <a:p>
            <a:pPr marL="457200" lvl="1" indent="0">
              <a:lnSpc>
                <a:spcPct val="120000"/>
              </a:lnSpc>
              <a:buNone/>
            </a:pPr>
            <a:r>
              <a:rPr lang="en-US" altLang="ja-JP" sz="1400" dirty="0"/>
              <a:t>4.3	</a:t>
            </a:r>
            <a:r>
              <a:rPr lang="ja-JP" altLang="en-US" sz="1400" dirty="0"/>
              <a:t>ログイン</a:t>
            </a:r>
            <a:r>
              <a:rPr lang="en-US" altLang="ja-JP" sz="1400" dirty="0"/>
              <a:t>ID</a:t>
            </a:r>
            <a:r>
              <a:rPr lang="ja-JP" altLang="en-US" sz="1400" dirty="0"/>
              <a:t>とパスワードの確認</a:t>
            </a:r>
            <a:endParaRPr lang="en-US" altLang="ja-JP" sz="1400" dirty="0"/>
          </a:p>
          <a:p>
            <a:pPr marL="457200" lvl="1" indent="0">
              <a:lnSpc>
                <a:spcPct val="120000"/>
              </a:lnSpc>
              <a:buNone/>
            </a:pPr>
            <a:r>
              <a:rPr lang="en-US" altLang="ja-JP" sz="1400" dirty="0"/>
              <a:t>4.4	</a:t>
            </a:r>
            <a:r>
              <a:rPr lang="ja-JP" altLang="en-US" sz="1400" dirty="0"/>
              <a:t>ログイン</a:t>
            </a:r>
            <a:endParaRPr lang="en-US" altLang="ja-JP" sz="1400" dirty="0"/>
          </a:p>
          <a:p>
            <a:pPr marL="457200" lvl="1" indent="0">
              <a:lnSpc>
                <a:spcPct val="120000"/>
              </a:lnSpc>
              <a:buNone/>
            </a:pPr>
            <a:r>
              <a:rPr lang="en-US" altLang="ja-JP" sz="1400" dirty="0"/>
              <a:t>4.5	</a:t>
            </a:r>
            <a:r>
              <a:rPr lang="ja-JP" altLang="en-US" sz="1400" dirty="0"/>
              <a:t>ダッシュボード</a:t>
            </a:r>
            <a:endParaRPr lang="en-US" altLang="ja-JP" sz="1400" dirty="0"/>
          </a:p>
          <a:p>
            <a:pPr marL="457200" lvl="1" indent="0">
              <a:lnSpc>
                <a:spcPct val="120000"/>
              </a:lnSpc>
              <a:buNone/>
            </a:pPr>
            <a:r>
              <a:rPr lang="en-US" altLang="ja-JP" sz="1400" dirty="0"/>
              <a:t>4.6	</a:t>
            </a:r>
            <a:r>
              <a:rPr lang="ja-JP" altLang="en-US" sz="1400" dirty="0"/>
              <a:t>お知らせ、活用事例の登録（投稿）</a:t>
            </a:r>
            <a:endParaRPr lang="en-US" altLang="ja-JP" sz="1400" dirty="0"/>
          </a:p>
          <a:p>
            <a:pPr marL="457200" lvl="1" indent="0">
              <a:lnSpc>
                <a:spcPct val="120000"/>
              </a:lnSpc>
              <a:buNone/>
            </a:pPr>
            <a:r>
              <a:rPr lang="en-US" altLang="ja-JP" sz="1400" dirty="0"/>
              <a:t>4.7	</a:t>
            </a:r>
            <a:r>
              <a:rPr lang="ja-JP" altLang="en-US" sz="1400" dirty="0"/>
              <a:t>利用規約の編集（固定ページ）</a:t>
            </a:r>
            <a:endParaRPr lang="en-US" altLang="ja-JP" sz="1400" dirty="0"/>
          </a:p>
          <a:p>
            <a:pPr marL="457200" lvl="1" indent="0">
              <a:lnSpc>
                <a:spcPct val="120000"/>
              </a:lnSpc>
              <a:buNone/>
            </a:pPr>
            <a:endParaRPr lang="en-US" altLang="ja-JP" sz="1400" dirty="0"/>
          </a:p>
          <a:p>
            <a:pPr marL="457200" lvl="1" indent="0">
              <a:lnSpc>
                <a:spcPct val="120000"/>
              </a:lnSpc>
              <a:buNone/>
            </a:pPr>
            <a:endParaRPr lang="ja-JP" altLang="en-US" sz="1400" dirty="0"/>
          </a:p>
        </p:txBody>
      </p:sp>
    </p:spTree>
    <p:extLst>
      <p:ext uri="{BB962C8B-B14F-4D97-AF65-F5344CB8AC3E}">
        <p14:creationId xmlns:p14="http://schemas.microsoft.com/office/powerpoint/2010/main" val="202658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0D80539E-FC89-45E7-BC1E-DC889DCA1A53}"/>
              </a:ext>
            </a:extLst>
          </p:cNvPr>
          <p:cNvPicPr>
            <a:picLocks noChangeAspect="1"/>
          </p:cNvPicPr>
          <p:nvPr/>
        </p:nvPicPr>
        <p:blipFill>
          <a:blip r:embed="rId3"/>
          <a:stretch>
            <a:fillRect/>
          </a:stretch>
        </p:blipFill>
        <p:spPr>
          <a:xfrm>
            <a:off x="2347740" y="1988840"/>
            <a:ext cx="4439493" cy="4257714"/>
          </a:xfrm>
          <a:prstGeom prst="rect">
            <a:avLst/>
          </a:prstGeom>
        </p:spPr>
      </p:pic>
      <p:sp>
        <p:nvSpPr>
          <p:cNvPr id="2" name="タイトル 1">
            <a:extLst>
              <a:ext uri="{FF2B5EF4-FFF2-40B4-BE49-F238E27FC236}">
                <a16:creationId xmlns:a16="http://schemas.microsoft.com/office/drawing/2014/main" id="{C6CAC2BB-6A86-460C-B5CF-45D54B3882F5}"/>
              </a:ext>
            </a:extLst>
          </p:cNvPr>
          <p:cNvSpPr>
            <a:spLocks noGrp="1"/>
          </p:cNvSpPr>
          <p:nvPr>
            <p:ph type="title"/>
          </p:nvPr>
        </p:nvSpPr>
        <p:spPr/>
        <p:txBody>
          <a:bodyPr/>
          <a:lstStyle/>
          <a:p>
            <a:r>
              <a:rPr lang="en-US" altLang="ja-JP"/>
              <a:t>4.1 WordPress</a:t>
            </a:r>
            <a:r>
              <a:rPr lang="ja-JP" altLang="en-US"/>
              <a:t>概要</a:t>
            </a:r>
            <a:endParaRPr kumimoji="1" lang="ja-JP" altLang="en-US" dirty="0"/>
          </a:p>
        </p:txBody>
      </p:sp>
      <p:sp>
        <p:nvSpPr>
          <p:cNvPr id="4" name="スライド番号プレースホルダー 3">
            <a:extLst>
              <a:ext uri="{FF2B5EF4-FFF2-40B4-BE49-F238E27FC236}">
                <a16:creationId xmlns:a16="http://schemas.microsoft.com/office/drawing/2014/main" id="{D003C513-DAD5-45AA-9C91-2B3E47DC7B9B}"/>
              </a:ext>
            </a:extLst>
          </p:cNvPr>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5" name="テキスト プレースホルダー 4">
            <a:extLst>
              <a:ext uri="{FF2B5EF4-FFF2-40B4-BE49-F238E27FC236}">
                <a16:creationId xmlns:a16="http://schemas.microsoft.com/office/drawing/2014/main" id="{3C15B9A0-F252-405F-84E5-023DB8633245}"/>
              </a:ext>
            </a:extLst>
          </p:cNvPr>
          <p:cNvSpPr>
            <a:spLocks noGrp="1"/>
          </p:cNvSpPr>
          <p:nvPr>
            <p:ph type="body" sz="quarter" idx="13"/>
          </p:nvPr>
        </p:nvSpPr>
        <p:spPr/>
        <p:txBody>
          <a:bodyPr/>
          <a:lstStyle/>
          <a:p>
            <a:r>
              <a:rPr lang="en-US" altLang="ja-JP" dirty="0"/>
              <a:t>4</a:t>
            </a:r>
            <a:r>
              <a:rPr kumimoji="1" lang="en-US" altLang="ja-JP" dirty="0"/>
              <a:t>.</a:t>
            </a:r>
            <a:r>
              <a:rPr kumimoji="1" lang="ja-JP" altLang="en-US" dirty="0"/>
              <a:t>サイトの公開に向けて</a:t>
            </a:r>
          </a:p>
        </p:txBody>
      </p:sp>
      <p:sp>
        <p:nvSpPr>
          <p:cNvPr id="6" name="テキスト プレースホルダー 5">
            <a:extLst>
              <a:ext uri="{FF2B5EF4-FFF2-40B4-BE49-F238E27FC236}">
                <a16:creationId xmlns:a16="http://schemas.microsoft.com/office/drawing/2014/main" id="{73323ECD-9FB6-4ED3-9995-0C02586979D8}"/>
              </a:ext>
            </a:extLst>
          </p:cNvPr>
          <p:cNvSpPr>
            <a:spLocks noGrp="1"/>
          </p:cNvSpPr>
          <p:nvPr>
            <p:ph type="body" sz="quarter" idx="14"/>
          </p:nvPr>
        </p:nvSpPr>
        <p:spPr>
          <a:xfrm>
            <a:off x="207963" y="884238"/>
            <a:ext cx="8728075" cy="1008559"/>
          </a:xfrm>
        </p:spPr>
        <p:txBody>
          <a:bodyPr>
            <a:normAutofit/>
          </a:bodyPr>
          <a:lstStyle/>
          <a:p>
            <a:r>
              <a:rPr lang="ja-JP" altLang="en-US" sz="1800" dirty="0"/>
              <a:t>データの登録・公開部分は、</a:t>
            </a:r>
            <a:r>
              <a:rPr lang="en-US" altLang="ja-JP" sz="1800" dirty="0"/>
              <a:t>CKAN</a:t>
            </a:r>
            <a:r>
              <a:rPr lang="ja-JP" altLang="en-US" sz="1800" dirty="0"/>
              <a:t>というソフトウェアを利用していますが、</a:t>
            </a:r>
            <a:br>
              <a:rPr lang="en-US" altLang="ja-JP" sz="1800" dirty="0"/>
            </a:br>
            <a:r>
              <a:rPr lang="ja-JP" altLang="en-US" sz="1800" dirty="0"/>
              <a:t>「お知らせ」や「利用規約」ページは、</a:t>
            </a:r>
            <a:r>
              <a:rPr lang="en-US" altLang="ja-JP" sz="1800" dirty="0"/>
              <a:t>WordPress</a:t>
            </a:r>
            <a:r>
              <a:rPr lang="ja-JP" altLang="en-US" sz="1800" dirty="0"/>
              <a:t>が利用されています。</a:t>
            </a:r>
            <a:endParaRPr lang="en-US" altLang="ja-JP" sz="1800" dirty="0"/>
          </a:p>
          <a:p>
            <a:r>
              <a:rPr kumimoji="1" lang="en-US" altLang="ja-JP" sz="1800" dirty="0">
                <a:latin typeface="+mn-ea"/>
              </a:rPr>
              <a:t>WordPress</a:t>
            </a:r>
            <a:r>
              <a:rPr kumimoji="1" lang="ja-JP" altLang="en-US" sz="1800" dirty="0">
                <a:latin typeface="+mn-ea"/>
              </a:rPr>
              <a:t>は世界で最も多く利用されている</a:t>
            </a:r>
            <a:r>
              <a:rPr kumimoji="1" lang="en-US" altLang="ja-JP" sz="1800" dirty="0">
                <a:latin typeface="+mn-ea"/>
              </a:rPr>
              <a:t>CMS</a:t>
            </a:r>
            <a:r>
              <a:rPr kumimoji="1" lang="ja-JP" altLang="en-US" sz="1800" dirty="0">
                <a:latin typeface="+mn-ea"/>
              </a:rPr>
              <a:t>です。</a:t>
            </a:r>
          </a:p>
        </p:txBody>
      </p:sp>
      <p:sp>
        <p:nvSpPr>
          <p:cNvPr id="21" name="テキスト ボックス 20">
            <a:extLst>
              <a:ext uri="{FF2B5EF4-FFF2-40B4-BE49-F238E27FC236}">
                <a16:creationId xmlns:a16="http://schemas.microsoft.com/office/drawing/2014/main" id="{0EE76E17-312A-4FB4-BC08-AE1DF8E23B14}"/>
              </a:ext>
            </a:extLst>
          </p:cNvPr>
          <p:cNvSpPr txBox="1"/>
          <p:nvPr/>
        </p:nvSpPr>
        <p:spPr>
          <a:xfrm>
            <a:off x="3070120" y="6314608"/>
            <a:ext cx="2994731" cy="415498"/>
          </a:xfrm>
          <a:prstGeom prst="rect">
            <a:avLst/>
          </a:prstGeom>
          <a:noFill/>
        </p:spPr>
        <p:txBody>
          <a:bodyPr wrap="none" rtlCol="0">
            <a:spAutoFit/>
          </a:bodyPr>
          <a:lstStyle/>
          <a:p>
            <a:pPr algn="ctr"/>
            <a:r>
              <a:rPr kumimoji="1" lang="ja-JP" altLang="en-US" sz="1050" dirty="0"/>
              <a:t>佐賀市オープンデータカタログサイト</a:t>
            </a:r>
            <a:r>
              <a:rPr kumimoji="1" lang="en-US" altLang="ja-JP" sz="1050" dirty="0"/>
              <a:t>(2020/01/15</a:t>
            </a:r>
            <a:r>
              <a:rPr kumimoji="1" lang="ja-JP" altLang="en-US" sz="1050" dirty="0"/>
              <a:t>）</a:t>
            </a:r>
            <a:endParaRPr kumimoji="1" lang="en-US" altLang="ja-JP" sz="1050" dirty="0"/>
          </a:p>
          <a:p>
            <a:pPr algn="ctr"/>
            <a:r>
              <a:rPr lang="en-US" altLang="ja-JP" sz="1050" dirty="0">
                <a:hlinkClick r:id="rId4"/>
              </a:rPr>
              <a:t>https://odcs.bodik.jp/412015/</a:t>
            </a:r>
            <a:endParaRPr lang="ja-JP" altLang="en-US" sz="1050" dirty="0"/>
          </a:p>
        </p:txBody>
      </p:sp>
      <p:sp>
        <p:nvSpPr>
          <p:cNvPr id="3" name="四角形: 角を丸くする 2">
            <a:extLst>
              <a:ext uri="{FF2B5EF4-FFF2-40B4-BE49-F238E27FC236}">
                <a16:creationId xmlns:a16="http://schemas.microsoft.com/office/drawing/2014/main" id="{F5EB1434-AE08-466B-8824-831DA2AB8513}"/>
              </a:ext>
            </a:extLst>
          </p:cNvPr>
          <p:cNvSpPr/>
          <p:nvPr/>
        </p:nvSpPr>
        <p:spPr>
          <a:xfrm>
            <a:off x="3179279" y="2428316"/>
            <a:ext cx="2472841" cy="224260"/>
          </a:xfrm>
          <a:prstGeom prst="roundRect">
            <a:avLst/>
          </a:prstGeom>
          <a:noFill/>
          <a:ln w="19050" cap="flat" cmpd="sng" algn="ctr">
            <a:solidFill>
              <a:srgbClr val="FF0000"/>
            </a:solidFill>
            <a:prstDash val="sysDash"/>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kumimoji="1" lang="ja-JP" altLang="en-US"/>
          </a:p>
        </p:txBody>
      </p:sp>
      <p:cxnSp>
        <p:nvCxnSpPr>
          <p:cNvPr id="9" name="直線矢印コネクタ 8">
            <a:extLst>
              <a:ext uri="{FF2B5EF4-FFF2-40B4-BE49-F238E27FC236}">
                <a16:creationId xmlns:a16="http://schemas.microsoft.com/office/drawing/2014/main" id="{C8F075C5-A8F8-4E7B-851E-6DF305E13270}"/>
              </a:ext>
            </a:extLst>
          </p:cNvPr>
          <p:cNvCxnSpPr>
            <a:cxnSpLocks/>
            <a:stCxn id="3" idx="1"/>
          </p:cNvCxnSpPr>
          <p:nvPr/>
        </p:nvCxnSpPr>
        <p:spPr>
          <a:xfrm flipH="1">
            <a:off x="1985855" y="2540446"/>
            <a:ext cx="1193424" cy="290828"/>
          </a:xfrm>
          <a:prstGeom prst="straightConnector1">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4A2E8FF1-54CB-4EE6-90AD-C121B65BE166}"/>
              </a:ext>
            </a:extLst>
          </p:cNvPr>
          <p:cNvSpPr txBox="1"/>
          <p:nvPr/>
        </p:nvSpPr>
        <p:spPr>
          <a:xfrm>
            <a:off x="168640" y="2644216"/>
            <a:ext cx="2191912" cy="738664"/>
          </a:xfrm>
          <a:prstGeom prst="rect">
            <a:avLst/>
          </a:prstGeom>
          <a:noFill/>
        </p:spPr>
        <p:txBody>
          <a:bodyPr wrap="square" rtlCol="0">
            <a:spAutoFit/>
          </a:bodyPr>
          <a:lstStyle/>
          <a:p>
            <a:r>
              <a:rPr kumimoji="1" lang="ja-JP" altLang="en-US" sz="1400" dirty="0"/>
              <a:t>トップページと</a:t>
            </a:r>
            <a:endParaRPr kumimoji="1" lang="en-US" altLang="ja-JP" sz="1400" dirty="0"/>
          </a:p>
          <a:p>
            <a:r>
              <a:rPr kumimoji="1" lang="ja-JP" altLang="en-US" sz="1400" dirty="0"/>
              <a:t>メニューのこの部分のリンクは</a:t>
            </a:r>
            <a:endParaRPr kumimoji="1" lang="en-US" altLang="ja-JP" sz="1400" dirty="0"/>
          </a:p>
          <a:p>
            <a:r>
              <a:rPr kumimoji="1" lang="en-US" altLang="ja-JP" sz="1400" dirty="0"/>
              <a:t>WordPress</a:t>
            </a:r>
            <a:r>
              <a:rPr kumimoji="1" lang="ja-JP" altLang="en-US" sz="1400" dirty="0"/>
              <a:t>を利用</a:t>
            </a:r>
          </a:p>
        </p:txBody>
      </p:sp>
      <p:sp>
        <p:nvSpPr>
          <p:cNvPr id="23" name="四角形: 角を丸くする 22">
            <a:extLst>
              <a:ext uri="{FF2B5EF4-FFF2-40B4-BE49-F238E27FC236}">
                <a16:creationId xmlns:a16="http://schemas.microsoft.com/office/drawing/2014/main" id="{8DAFD50F-4B59-4AB8-8662-0482E9B13EE8}"/>
              </a:ext>
            </a:extLst>
          </p:cNvPr>
          <p:cNvSpPr/>
          <p:nvPr/>
        </p:nvSpPr>
        <p:spPr>
          <a:xfrm>
            <a:off x="5176070" y="3898276"/>
            <a:ext cx="1412154" cy="1315692"/>
          </a:xfrm>
          <a:prstGeom prst="roundRect">
            <a:avLst>
              <a:gd name="adj" fmla="val 8462"/>
            </a:avLst>
          </a:prstGeom>
          <a:noFill/>
          <a:ln w="19050" cap="flat" cmpd="sng" algn="ctr">
            <a:solidFill>
              <a:srgbClr val="FF0000"/>
            </a:solidFill>
            <a:prstDash val="sysDash"/>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kumimoji="1" lang="ja-JP" altLang="en-US"/>
          </a:p>
        </p:txBody>
      </p:sp>
      <p:cxnSp>
        <p:nvCxnSpPr>
          <p:cNvPr id="26" name="直線矢印コネクタ 25">
            <a:extLst>
              <a:ext uri="{FF2B5EF4-FFF2-40B4-BE49-F238E27FC236}">
                <a16:creationId xmlns:a16="http://schemas.microsoft.com/office/drawing/2014/main" id="{252971F7-1549-4413-B382-7FB1B68503D7}"/>
              </a:ext>
            </a:extLst>
          </p:cNvPr>
          <p:cNvCxnSpPr>
            <a:cxnSpLocks/>
            <a:stCxn id="23" idx="3"/>
          </p:cNvCxnSpPr>
          <p:nvPr/>
        </p:nvCxnSpPr>
        <p:spPr>
          <a:xfrm flipV="1">
            <a:off x="6588224" y="4396564"/>
            <a:ext cx="356242" cy="159558"/>
          </a:xfrm>
          <a:prstGeom prst="straightConnector1">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四角形: 角を丸くする 26">
            <a:extLst>
              <a:ext uri="{FF2B5EF4-FFF2-40B4-BE49-F238E27FC236}">
                <a16:creationId xmlns:a16="http://schemas.microsoft.com/office/drawing/2014/main" id="{FD3CF04A-DEAA-48F5-9F56-073972FBF1BB}"/>
              </a:ext>
            </a:extLst>
          </p:cNvPr>
          <p:cNvSpPr/>
          <p:nvPr/>
        </p:nvSpPr>
        <p:spPr>
          <a:xfrm>
            <a:off x="4921972" y="2703364"/>
            <a:ext cx="1738260" cy="710401"/>
          </a:xfrm>
          <a:prstGeom prst="roundRect">
            <a:avLst>
              <a:gd name="adj" fmla="val 10410"/>
            </a:avLst>
          </a:prstGeom>
          <a:noFill/>
          <a:ln w="19050" cap="flat" cmpd="sng" algn="ctr">
            <a:solidFill>
              <a:srgbClr val="FF0000"/>
            </a:solidFill>
            <a:prstDash val="sysDash"/>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kumimoji="1" lang="ja-JP" altLang="en-US"/>
          </a:p>
        </p:txBody>
      </p:sp>
      <p:cxnSp>
        <p:nvCxnSpPr>
          <p:cNvPr id="28" name="直線矢印コネクタ 27">
            <a:extLst>
              <a:ext uri="{FF2B5EF4-FFF2-40B4-BE49-F238E27FC236}">
                <a16:creationId xmlns:a16="http://schemas.microsoft.com/office/drawing/2014/main" id="{1DD46FBD-C113-4449-B1B2-170DCDC1E737}"/>
              </a:ext>
            </a:extLst>
          </p:cNvPr>
          <p:cNvCxnSpPr>
            <a:cxnSpLocks/>
            <a:stCxn id="27" idx="3"/>
          </p:cNvCxnSpPr>
          <p:nvPr/>
        </p:nvCxnSpPr>
        <p:spPr>
          <a:xfrm flipV="1">
            <a:off x="6660232" y="2927115"/>
            <a:ext cx="298100" cy="131450"/>
          </a:xfrm>
          <a:prstGeom prst="straightConnector1">
            <a:avLst/>
          </a:prstGeom>
          <a:ln w="1905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C1D577B8-24BC-4A98-8028-C996E08D9137}"/>
              </a:ext>
            </a:extLst>
          </p:cNvPr>
          <p:cNvSpPr txBox="1"/>
          <p:nvPr/>
        </p:nvSpPr>
        <p:spPr>
          <a:xfrm>
            <a:off x="6802296" y="2424250"/>
            <a:ext cx="2164037" cy="523220"/>
          </a:xfrm>
          <a:prstGeom prst="rect">
            <a:avLst/>
          </a:prstGeom>
          <a:noFill/>
        </p:spPr>
        <p:txBody>
          <a:bodyPr wrap="square" rtlCol="0">
            <a:spAutoFit/>
          </a:bodyPr>
          <a:lstStyle/>
          <a:p>
            <a:r>
              <a:rPr kumimoji="1" lang="en-US" altLang="ja-JP" sz="1400" dirty="0"/>
              <a:t>WordPress</a:t>
            </a:r>
            <a:r>
              <a:rPr kumimoji="1" lang="ja-JP" altLang="en-US" sz="1400" dirty="0"/>
              <a:t>の投稿で</a:t>
            </a:r>
            <a:endParaRPr kumimoji="1" lang="en-US" altLang="ja-JP" sz="1400" dirty="0"/>
          </a:p>
          <a:p>
            <a:r>
              <a:rPr kumimoji="1" lang="ja-JP" altLang="en-US" sz="1400" dirty="0"/>
              <a:t>カテゴリー「お知らせ」を表示</a:t>
            </a:r>
          </a:p>
        </p:txBody>
      </p:sp>
      <p:sp>
        <p:nvSpPr>
          <p:cNvPr id="37" name="テキスト ボックス 36">
            <a:extLst>
              <a:ext uri="{FF2B5EF4-FFF2-40B4-BE49-F238E27FC236}">
                <a16:creationId xmlns:a16="http://schemas.microsoft.com/office/drawing/2014/main" id="{0C3AAF1E-BA16-46A5-807A-752FB87D03F3}"/>
              </a:ext>
            </a:extLst>
          </p:cNvPr>
          <p:cNvSpPr txBox="1"/>
          <p:nvPr/>
        </p:nvSpPr>
        <p:spPr>
          <a:xfrm>
            <a:off x="6809282" y="3848626"/>
            <a:ext cx="2234200" cy="523220"/>
          </a:xfrm>
          <a:prstGeom prst="rect">
            <a:avLst/>
          </a:prstGeom>
          <a:noFill/>
        </p:spPr>
        <p:txBody>
          <a:bodyPr wrap="square" rtlCol="0">
            <a:spAutoFit/>
          </a:bodyPr>
          <a:lstStyle/>
          <a:p>
            <a:r>
              <a:rPr kumimoji="1" lang="en-US" altLang="ja-JP" sz="1400" dirty="0"/>
              <a:t>WordPress</a:t>
            </a:r>
            <a:r>
              <a:rPr kumimoji="1" lang="ja-JP" altLang="en-US" sz="1400" dirty="0"/>
              <a:t>の投稿で</a:t>
            </a:r>
            <a:endParaRPr kumimoji="1" lang="en-US" altLang="ja-JP" sz="1400" dirty="0"/>
          </a:p>
          <a:p>
            <a:r>
              <a:rPr kumimoji="1" lang="ja-JP" altLang="en-US" sz="1400" dirty="0"/>
              <a:t>カテゴリー「活用事例」を表示</a:t>
            </a:r>
          </a:p>
        </p:txBody>
      </p:sp>
    </p:spTree>
    <p:extLst>
      <p:ext uri="{BB962C8B-B14F-4D97-AF65-F5344CB8AC3E}">
        <p14:creationId xmlns:p14="http://schemas.microsoft.com/office/powerpoint/2010/main" val="36952262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CAC2BB-6A86-460C-B5CF-45D54B3882F5}"/>
              </a:ext>
            </a:extLst>
          </p:cNvPr>
          <p:cNvSpPr>
            <a:spLocks noGrp="1"/>
          </p:cNvSpPr>
          <p:nvPr>
            <p:ph type="title"/>
          </p:nvPr>
        </p:nvSpPr>
        <p:spPr/>
        <p:txBody>
          <a:bodyPr/>
          <a:lstStyle/>
          <a:p>
            <a:r>
              <a:rPr kumimoji="1" lang="en-US" altLang="ja-JP" dirty="0"/>
              <a:t>4.2</a:t>
            </a:r>
            <a:r>
              <a:rPr lang="ja-JP" altLang="en-US" dirty="0"/>
              <a:t> 利用規約の確認</a:t>
            </a:r>
            <a:endParaRPr kumimoji="1" lang="ja-JP" altLang="en-US" dirty="0"/>
          </a:p>
        </p:txBody>
      </p:sp>
      <p:sp>
        <p:nvSpPr>
          <p:cNvPr id="4" name="スライド番号プレースホルダー 3">
            <a:extLst>
              <a:ext uri="{FF2B5EF4-FFF2-40B4-BE49-F238E27FC236}">
                <a16:creationId xmlns:a16="http://schemas.microsoft.com/office/drawing/2014/main" id="{D003C513-DAD5-45AA-9C91-2B3E47DC7B9B}"/>
              </a:ext>
            </a:extLst>
          </p:cNvPr>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5" name="テキスト プレースホルダー 4">
            <a:extLst>
              <a:ext uri="{FF2B5EF4-FFF2-40B4-BE49-F238E27FC236}">
                <a16:creationId xmlns:a16="http://schemas.microsoft.com/office/drawing/2014/main" id="{3C15B9A0-F252-405F-84E5-023DB8633245}"/>
              </a:ext>
            </a:extLst>
          </p:cNvPr>
          <p:cNvSpPr>
            <a:spLocks noGrp="1"/>
          </p:cNvSpPr>
          <p:nvPr>
            <p:ph type="body" sz="quarter" idx="13"/>
          </p:nvPr>
        </p:nvSpPr>
        <p:spPr>
          <a:xfrm>
            <a:off x="207963" y="64211"/>
            <a:ext cx="7537450" cy="217487"/>
          </a:xfrm>
        </p:spPr>
        <p:txBody>
          <a:bodyPr/>
          <a:lstStyle/>
          <a:p>
            <a:r>
              <a:rPr lang="en-US" altLang="ja-JP" dirty="0"/>
              <a:t>4</a:t>
            </a:r>
            <a:r>
              <a:rPr kumimoji="1" lang="en-US" altLang="ja-JP" dirty="0"/>
              <a:t>.</a:t>
            </a:r>
            <a:r>
              <a:rPr kumimoji="1" lang="ja-JP" altLang="en-US" dirty="0"/>
              <a:t>サイトの公開に向けて</a:t>
            </a:r>
          </a:p>
        </p:txBody>
      </p:sp>
      <p:sp>
        <p:nvSpPr>
          <p:cNvPr id="21" name="テキスト プレースホルダー 10">
            <a:extLst>
              <a:ext uri="{FF2B5EF4-FFF2-40B4-BE49-F238E27FC236}">
                <a16:creationId xmlns:a16="http://schemas.microsoft.com/office/drawing/2014/main" id="{79056F8F-7CFE-4E94-8AE2-BDDCC996E69D}"/>
              </a:ext>
            </a:extLst>
          </p:cNvPr>
          <p:cNvSpPr>
            <a:spLocks noGrp="1"/>
          </p:cNvSpPr>
          <p:nvPr>
            <p:ph type="body" sz="quarter" idx="14"/>
          </p:nvPr>
        </p:nvSpPr>
        <p:spPr>
          <a:xfrm>
            <a:off x="207963" y="884239"/>
            <a:ext cx="8728075" cy="424732"/>
          </a:xfrm>
        </p:spPr>
        <p:txBody>
          <a:bodyPr/>
          <a:lstStyle/>
          <a:p>
            <a:r>
              <a:rPr lang="ja-JP" altLang="en-US" dirty="0"/>
              <a:t>あらかじめ利用規約のテンプレートが準備されていますので、これを確認します。</a:t>
            </a:r>
            <a:endParaRPr kumimoji="1" lang="ja-JP" altLang="en-US" dirty="0"/>
          </a:p>
        </p:txBody>
      </p:sp>
      <p:sp>
        <p:nvSpPr>
          <p:cNvPr id="37" name="テキスト プレースホルダー 1">
            <a:extLst>
              <a:ext uri="{FF2B5EF4-FFF2-40B4-BE49-F238E27FC236}">
                <a16:creationId xmlns:a16="http://schemas.microsoft.com/office/drawing/2014/main" id="{198DD4D3-ED2D-43A0-A242-1282B09D7373}"/>
              </a:ext>
            </a:extLst>
          </p:cNvPr>
          <p:cNvSpPr>
            <a:spLocks noGrp="1"/>
          </p:cNvSpPr>
          <p:nvPr>
            <p:ph type="body" sz="quarter" idx="15"/>
          </p:nvPr>
        </p:nvSpPr>
        <p:spPr>
          <a:xfrm>
            <a:off x="179388" y="1419919"/>
            <a:ext cx="8756650" cy="4594225"/>
          </a:xfrm>
          <a:noFill/>
        </p:spPr>
        <p:txBody>
          <a:bodyPr>
            <a:normAutofit/>
          </a:bodyPr>
          <a:lstStyle/>
          <a:p>
            <a:pPr marL="342900" indent="-342900">
              <a:lnSpc>
                <a:spcPct val="150000"/>
              </a:lnSpc>
              <a:buFont typeface="+mj-ea"/>
              <a:buAutoNum type="circleNumDbPlain"/>
            </a:pPr>
            <a:r>
              <a:rPr kumimoji="1" lang="ja-JP" altLang="en-US" dirty="0">
                <a:solidFill>
                  <a:srgbClr val="FF0000"/>
                </a:solidFill>
              </a:rPr>
              <a:t>ブラウザで、各団体の</a:t>
            </a:r>
            <a:r>
              <a:rPr kumimoji="1" lang="en-US" altLang="ja-JP" dirty="0">
                <a:solidFill>
                  <a:srgbClr val="FF0000"/>
                </a:solidFill>
              </a:rPr>
              <a:t>BODIK</a:t>
            </a:r>
            <a:r>
              <a:rPr kumimoji="1" lang="ja-JP" altLang="en-US" dirty="0">
                <a:solidFill>
                  <a:srgbClr val="FF0000"/>
                </a:solidFill>
              </a:rPr>
              <a:t> </a:t>
            </a:r>
            <a:r>
              <a:rPr kumimoji="1" lang="en-US" altLang="ja-JP" dirty="0">
                <a:solidFill>
                  <a:srgbClr val="FF0000"/>
                </a:solidFill>
              </a:rPr>
              <a:t>ODCS</a:t>
            </a:r>
            <a:r>
              <a:rPr kumimoji="1" lang="ja-JP" altLang="en-US" dirty="0">
                <a:solidFill>
                  <a:srgbClr val="FF0000"/>
                </a:solidFill>
              </a:rPr>
              <a:t>（テスト環境）を開きます。</a:t>
            </a:r>
            <a:br>
              <a:rPr lang="en-US" altLang="ja-JP" dirty="0">
                <a:solidFill>
                  <a:srgbClr val="FF0000"/>
                </a:solidFill>
              </a:rPr>
            </a:br>
            <a:r>
              <a:rPr lang="en-US" altLang="ja-JP" sz="1600" dirty="0">
                <a:solidFill>
                  <a:srgbClr val="FF0000"/>
                </a:solidFill>
              </a:rPr>
              <a:t>URL	https://</a:t>
            </a:r>
            <a:r>
              <a:rPr lang="ja-JP" altLang="en-US" dirty="0">
                <a:solidFill>
                  <a:srgbClr val="FF0000"/>
                </a:solidFill>
              </a:rPr>
              <a:t>******</a:t>
            </a:r>
            <a:r>
              <a:rPr lang="en-US" altLang="ja-JP" sz="1600" dirty="0">
                <a:solidFill>
                  <a:srgbClr val="FF0000"/>
                </a:solidFill>
              </a:rPr>
              <a:t>.bodik.jp/</a:t>
            </a:r>
            <a:r>
              <a:rPr lang="ja-JP" altLang="en-US" sz="1600" dirty="0">
                <a:solidFill>
                  <a:srgbClr val="FF0000"/>
                </a:solidFill>
              </a:rPr>
              <a:t>******</a:t>
            </a:r>
            <a:r>
              <a:rPr lang="en-US" altLang="ja-JP" sz="1600" dirty="0">
                <a:solidFill>
                  <a:srgbClr val="FF0000"/>
                </a:solidFill>
              </a:rPr>
              <a:t>	</a:t>
            </a:r>
            <a:endParaRPr kumimoji="1" lang="en-US" altLang="ja-JP" dirty="0">
              <a:solidFill>
                <a:srgbClr val="FF0000"/>
              </a:solidFill>
            </a:endParaRPr>
          </a:p>
          <a:p>
            <a:pPr marL="342900" indent="-342900">
              <a:lnSpc>
                <a:spcPct val="150000"/>
              </a:lnSpc>
              <a:buFont typeface="+mj-ea"/>
              <a:buAutoNum type="circleNumDbPlain"/>
            </a:pPr>
            <a:r>
              <a:rPr lang="ja-JP" altLang="en-US" dirty="0">
                <a:solidFill>
                  <a:srgbClr val="FF0000"/>
                </a:solidFill>
              </a:rPr>
              <a:t>メニュー「利用規約」をクリックすると利用規約ページが表示されます。</a:t>
            </a:r>
          </a:p>
        </p:txBody>
      </p:sp>
      <p:pic>
        <p:nvPicPr>
          <p:cNvPr id="6" name="図 5" descr="スクリーンショットの画面&#10;&#10;自動的に生成された説明">
            <a:extLst>
              <a:ext uri="{FF2B5EF4-FFF2-40B4-BE49-F238E27FC236}">
                <a16:creationId xmlns:a16="http://schemas.microsoft.com/office/drawing/2014/main" id="{E40DDB5F-9134-4DCE-B593-D4A220038D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2837199"/>
            <a:ext cx="3593449" cy="3727801"/>
          </a:xfrm>
          <a:prstGeom prst="rect">
            <a:avLst/>
          </a:prstGeom>
        </p:spPr>
      </p:pic>
      <p:pic>
        <p:nvPicPr>
          <p:cNvPr id="9" name="図 8">
            <a:extLst>
              <a:ext uri="{FF2B5EF4-FFF2-40B4-BE49-F238E27FC236}">
                <a16:creationId xmlns:a16="http://schemas.microsoft.com/office/drawing/2014/main" id="{7F34519F-D406-4F9F-9AA6-ABC9A0758387}"/>
              </a:ext>
            </a:extLst>
          </p:cNvPr>
          <p:cNvPicPr>
            <a:picLocks noChangeAspect="1"/>
          </p:cNvPicPr>
          <p:nvPr/>
        </p:nvPicPr>
        <p:blipFill>
          <a:blip r:embed="rId4"/>
          <a:stretch>
            <a:fillRect/>
          </a:stretch>
        </p:blipFill>
        <p:spPr>
          <a:xfrm>
            <a:off x="3635896" y="2844993"/>
            <a:ext cx="5084649" cy="3873614"/>
          </a:xfrm>
          <a:prstGeom prst="rect">
            <a:avLst/>
          </a:prstGeom>
          <a:ln w="28575">
            <a:solidFill>
              <a:schemeClr val="bg1"/>
            </a:solidFill>
          </a:ln>
        </p:spPr>
      </p:pic>
      <p:sp>
        <p:nvSpPr>
          <p:cNvPr id="12" name="正方形/長方形 11">
            <a:extLst>
              <a:ext uri="{FF2B5EF4-FFF2-40B4-BE49-F238E27FC236}">
                <a16:creationId xmlns:a16="http://schemas.microsoft.com/office/drawing/2014/main" id="{4B631935-6B11-4BD7-9C81-136F26907A86}"/>
              </a:ext>
            </a:extLst>
          </p:cNvPr>
          <p:cNvSpPr/>
          <p:nvPr/>
        </p:nvSpPr>
        <p:spPr>
          <a:xfrm>
            <a:off x="2076960" y="3189086"/>
            <a:ext cx="335402" cy="21602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3" name="テキスト ボックス 12">
            <a:extLst>
              <a:ext uri="{FF2B5EF4-FFF2-40B4-BE49-F238E27FC236}">
                <a16:creationId xmlns:a16="http://schemas.microsoft.com/office/drawing/2014/main" id="{F86E97C3-956A-4804-8ED3-F96D368CEB12}"/>
              </a:ext>
            </a:extLst>
          </p:cNvPr>
          <p:cNvSpPr txBox="1"/>
          <p:nvPr/>
        </p:nvSpPr>
        <p:spPr bwMode="auto">
          <a:xfrm>
            <a:off x="485126" y="287587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cxnSp>
        <p:nvCxnSpPr>
          <p:cNvPr id="15" name="直線矢印コネクタ 14">
            <a:extLst>
              <a:ext uri="{FF2B5EF4-FFF2-40B4-BE49-F238E27FC236}">
                <a16:creationId xmlns:a16="http://schemas.microsoft.com/office/drawing/2014/main" id="{2A0E2645-1004-40C9-872A-219568A2A054}"/>
              </a:ext>
            </a:extLst>
          </p:cNvPr>
          <p:cNvCxnSpPr>
            <a:cxnSpLocks/>
            <a:stCxn id="12" idx="3"/>
          </p:cNvCxnSpPr>
          <p:nvPr/>
        </p:nvCxnSpPr>
        <p:spPr>
          <a:xfrm>
            <a:off x="2412362" y="3297098"/>
            <a:ext cx="1367550" cy="41993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1C3DA844-D1B2-428C-9C0E-3505F97A629C}"/>
              </a:ext>
            </a:extLst>
          </p:cNvPr>
          <p:cNvSpPr txBox="1"/>
          <p:nvPr/>
        </p:nvSpPr>
        <p:spPr bwMode="auto">
          <a:xfrm>
            <a:off x="2521308" y="2969032"/>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➁</a:t>
            </a:r>
          </a:p>
        </p:txBody>
      </p:sp>
    </p:spTree>
    <p:extLst>
      <p:ext uri="{BB962C8B-B14F-4D97-AF65-F5344CB8AC3E}">
        <p14:creationId xmlns:p14="http://schemas.microsoft.com/office/powerpoint/2010/main" val="36705240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CAC2BB-6A86-460C-B5CF-45D54B3882F5}"/>
              </a:ext>
            </a:extLst>
          </p:cNvPr>
          <p:cNvSpPr>
            <a:spLocks noGrp="1"/>
          </p:cNvSpPr>
          <p:nvPr>
            <p:ph type="title"/>
          </p:nvPr>
        </p:nvSpPr>
        <p:spPr/>
        <p:txBody>
          <a:bodyPr/>
          <a:lstStyle/>
          <a:p>
            <a:r>
              <a:rPr kumimoji="1" lang="en-US" altLang="ja-JP" dirty="0"/>
              <a:t>4.3</a:t>
            </a:r>
            <a:r>
              <a:rPr lang="ja-JP" altLang="en-US" dirty="0"/>
              <a:t> ログイン</a:t>
            </a:r>
            <a:r>
              <a:rPr lang="en-US" altLang="ja-JP" dirty="0"/>
              <a:t>ID</a:t>
            </a:r>
            <a:r>
              <a:rPr lang="ja-JP" altLang="en-US" dirty="0"/>
              <a:t>とパスワードの確認</a:t>
            </a:r>
            <a:endParaRPr kumimoji="1" lang="ja-JP" altLang="en-US" dirty="0"/>
          </a:p>
        </p:txBody>
      </p:sp>
      <p:sp>
        <p:nvSpPr>
          <p:cNvPr id="4" name="スライド番号プレースホルダー 3">
            <a:extLst>
              <a:ext uri="{FF2B5EF4-FFF2-40B4-BE49-F238E27FC236}">
                <a16:creationId xmlns:a16="http://schemas.microsoft.com/office/drawing/2014/main" id="{D003C513-DAD5-45AA-9C91-2B3E47DC7B9B}"/>
              </a:ext>
            </a:extLst>
          </p:cNvPr>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5" name="テキスト プレースホルダー 4">
            <a:extLst>
              <a:ext uri="{FF2B5EF4-FFF2-40B4-BE49-F238E27FC236}">
                <a16:creationId xmlns:a16="http://schemas.microsoft.com/office/drawing/2014/main" id="{3C15B9A0-F252-405F-84E5-023DB8633245}"/>
              </a:ext>
            </a:extLst>
          </p:cNvPr>
          <p:cNvSpPr>
            <a:spLocks noGrp="1"/>
          </p:cNvSpPr>
          <p:nvPr>
            <p:ph type="body" sz="quarter" idx="13"/>
          </p:nvPr>
        </p:nvSpPr>
        <p:spPr>
          <a:xfrm>
            <a:off x="207963" y="64211"/>
            <a:ext cx="7537450" cy="217487"/>
          </a:xfrm>
        </p:spPr>
        <p:txBody>
          <a:bodyPr/>
          <a:lstStyle/>
          <a:p>
            <a:r>
              <a:rPr lang="en-US" altLang="ja-JP" dirty="0"/>
              <a:t>4</a:t>
            </a:r>
            <a:r>
              <a:rPr kumimoji="1" lang="en-US" altLang="ja-JP" dirty="0"/>
              <a:t>.</a:t>
            </a:r>
            <a:r>
              <a:rPr kumimoji="1" lang="ja-JP" altLang="en-US" dirty="0"/>
              <a:t>サイトの公開に向けて</a:t>
            </a:r>
          </a:p>
        </p:txBody>
      </p:sp>
      <p:sp>
        <p:nvSpPr>
          <p:cNvPr id="21" name="テキスト プレースホルダー 10">
            <a:extLst>
              <a:ext uri="{FF2B5EF4-FFF2-40B4-BE49-F238E27FC236}">
                <a16:creationId xmlns:a16="http://schemas.microsoft.com/office/drawing/2014/main" id="{79056F8F-7CFE-4E94-8AE2-BDDCC996E69D}"/>
              </a:ext>
            </a:extLst>
          </p:cNvPr>
          <p:cNvSpPr>
            <a:spLocks noGrp="1"/>
          </p:cNvSpPr>
          <p:nvPr>
            <p:ph type="body" sz="quarter" idx="14"/>
          </p:nvPr>
        </p:nvSpPr>
        <p:spPr>
          <a:xfrm>
            <a:off x="207963" y="884239"/>
            <a:ext cx="8728075" cy="424732"/>
          </a:xfrm>
        </p:spPr>
        <p:txBody>
          <a:bodyPr/>
          <a:lstStyle/>
          <a:p>
            <a:r>
              <a:rPr kumimoji="1" lang="ja-JP" altLang="en-US" dirty="0"/>
              <a:t>自団体のＩＤとパスワードを確認します。</a:t>
            </a:r>
          </a:p>
        </p:txBody>
      </p:sp>
      <p:sp>
        <p:nvSpPr>
          <p:cNvPr id="37" name="テキスト プレースホルダー 1">
            <a:extLst>
              <a:ext uri="{FF2B5EF4-FFF2-40B4-BE49-F238E27FC236}">
                <a16:creationId xmlns:a16="http://schemas.microsoft.com/office/drawing/2014/main" id="{198DD4D3-ED2D-43A0-A242-1282B09D7373}"/>
              </a:ext>
            </a:extLst>
          </p:cNvPr>
          <p:cNvSpPr>
            <a:spLocks noGrp="1"/>
          </p:cNvSpPr>
          <p:nvPr>
            <p:ph type="body" sz="quarter" idx="15"/>
          </p:nvPr>
        </p:nvSpPr>
        <p:spPr>
          <a:xfrm>
            <a:off x="179388" y="1486780"/>
            <a:ext cx="8756650" cy="4594225"/>
          </a:xfrm>
          <a:noFill/>
        </p:spPr>
        <p:txBody>
          <a:bodyPr>
            <a:normAutofit/>
          </a:bodyPr>
          <a:lstStyle/>
          <a:p>
            <a:pPr marL="285750" indent="-285750">
              <a:buFont typeface="Arial" panose="020B0604020202020204" pitchFamily="34" charset="0"/>
              <a:buChar char="•"/>
            </a:pPr>
            <a:r>
              <a:rPr kumimoji="1" lang="en-US" altLang="ja-JP" dirty="0"/>
              <a:t>BODIK</a:t>
            </a:r>
            <a:r>
              <a:rPr kumimoji="1" lang="ja-JP" altLang="en-US" dirty="0"/>
              <a:t> </a:t>
            </a:r>
            <a:r>
              <a:rPr kumimoji="1" lang="en-US" altLang="ja-JP" dirty="0"/>
              <a:t>ODCS</a:t>
            </a:r>
            <a:r>
              <a:rPr kumimoji="1" lang="ja-JP" altLang="en-US" dirty="0"/>
              <a:t>（テスト環境）の「</a:t>
            </a:r>
            <a:r>
              <a:rPr lang="en-US" altLang="ja-JP" dirty="0"/>
              <a:t>WordPress</a:t>
            </a:r>
            <a:r>
              <a:rPr kumimoji="1" lang="ja-JP" altLang="en-US" dirty="0"/>
              <a:t>」の </a:t>
            </a:r>
            <a:r>
              <a:rPr kumimoji="1" lang="en-US" altLang="ja-JP" dirty="0"/>
              <a:t>ID</a:t>
            </a:r>
            <a:r>
              <a:rPr kumimoji="1" lang="ja-JP" altLang="en-US" dirty="0"/>
              <a:t>（ユーザ名） と パスワード をご準備ください。</a:t>
            </a:r>
            <a:endParaRPr kumimoji="1" lang="en-US" altLang="ja-JP" dirty="0"/>
          </a:p>
          <a:p>
            <a:pPr marL="285750" indent="-285750">
              <a:buFont typeface="Arial" panose="020B0604020202020204" pitchFamily="34" charset="0"/>
              <a:buChar char="•"/>
            </a:pPr>
            <a:endParaRPr lang="en-US" altLang="ja-JP" dirty="0"/>
          </a:p>
          <a:p>
            <a:pPr marL="285750" indent="-285750">
              <a:buFont typeface="Arial" panose="020B0604020202020204" pitchFamily="34" charset="0"/>
              <a:buChar char="•"/>
            </a:pPr>
            <a:endParaRPr lang="en-US" altLang="ja-JP" dirty="0"/>
          </a:p>
          <a:p>
            <a:pPr marL="285750" indent="-285750">
              <a:buFont typeface="Arial" panose="020B0604020202020204" pitchFamily="34" charset="0"/>
              <a:buChar char="•"/>
            </a:pPr>
            <a:r>
              <a:rPr lang="ja-JP" altLang="en-US" dirty="0"/>
              <a:t>お願い</a:t>
            </a:r>
            <a:endParaRPr lang="en-US" altLang="ja-JP" dirty="0"/>
          </a:p>
          <a:p>
            <a:pPr marL="971550" lvl="1" indent="-285750"/>
            <a:r>
              <a:rPr lang="en-US" altLang="ja-JP" sz="1600" dirty="0"/>
              <a:t>BODIK</a:t>
            </a:r>
            <a:r>
              <a:rPr lang="ja-JP" altLang="en-US" sz="1600" dirty="0"/>
              <a:t> </a:t>
            </a:r>
            <a:r>
              <a:rPr lang="en-US" altLang="ja-JP" sz="1600" dirty="0"/>
              <a:t>ODCS</a:t>
            </a:r>
            <a:r>
              <a:rPr lang="ja-JP" altLang="en-US" sz="1600" dirty="0"/>
              <a:t> をご利用の際には、マニュアルを参考にパスワードを変更して下さい。</a:t>
            </a:r>
            <a:endParaRPr lang="en-US" altLang="ja-JP" sz="1600" dirty="0"/>
          </a:p>
          <a:p>
            <a:pPr marL="971550" lvl="1" indent="-285750"/>
            <a:r>
              <a:rPr lang="ja-JP" altLang="en-US" sz="1600" dirty="0"/>
              <a:t>マニュアルは、以下の</a:t>
            </a:r>
            <a:r>
              <a:rPr lang="en-US" altLang="ja-JP" sz="1600" dirty="0"/>
              <a:t>URL</a:t>
            </a:r>
            <a:r>
              <a:rPr lang="ja-JP" altLang="en-US" sz="1600" dirty="0"/>
              <a:t>からダウンロードしてご利用ください。</a:t>
            </a:r>
          </a:p>
          <a:p>
            <a:pPr marL="971550" lvl="1" indent="-285750"/>
            <a:r>
              <a:rPr lang="en-US" altLang="ja-JP" sz="1600" dirty="0"/>
              <a:t>BODIK</a:t>
            </a:r>
            <a:r>
              <a:rPr lang="ja-JP" altLang="en-US" sz="1600" dirty="0"/>
              <a:t> </a:t>
            </a:r>
            <a:r>
              <a:rPr lang="en-US" altLang="ja-JP" sz="1600" dirty="0"/>
              <a:t>ODCS</a:t>
            </a:r>
            <a:r>
              <a:rPr lang="ja-JP" altLang="en-US" sz="1600" dirty="0"/>
              <a:t> 管理者ガイド</a:t>
            </a:r>
            <a:br>
              <a:rPr lang="en-US" altLang="ja-JP" sz="1600" dirty="0"/>
            </a:br>
            <a:endParaRPr lang="en-US" altLang="ja-JP" sz="1600" dirty="0"/>
          </a:p>
          <a:p>
            <a:pPr marL="971550" lvl="1" indent="-285750"/>
            <a:endParaRPr lang="en-US" altLang="ja-JP" sz="1600" dirty="0"/>
          </a:p>
          <a:p>
            <a:pPr marL="971550" lvl="1" indent="-285750"/>
            <a:r>
              <a:rPr lang="en-US" altLang="ja-JP" sz="1600" dirty="0"/>
              <a:t>WordPress</a:t>
            </a:r>
            <a:r>
              <a:rPr lang="ja-JP" altLang="en-US" sz="1600" dirty="0"/>
              <a:t>のユーザアカウントは</a:t>
            </a:r>
            <a:r>
              <a:rPr lang="en-US" altLang="ja-JP" sz="1600" dirty="0"/>
              <a:t>BODIK</a:t>
            </a:r>
            <a:r>
              <a:rPr lang="ja-JP" altLang="en-US" sz="1600" dirty="0"/>
              <a:t>側で作成します。</a:t>
            </a:r>
            <a:endParaRPr lang="en-US" altLang="ja-JP" sz="1600" dirty="0"/>
          </a:p>
          <a:p>
            <a:pPr marL="971550" lvl="1" indent="-285750"/>
            <a:r>
              <a:rPr lang="en-US" altLang="ja-JP" sz="1600" dirty="0"/>
              <a:t>WordPress</a:t>
            </a:r>
            <a:r>
              <a:rPr lang="ja-JP" altLang="en-US" sz="1600" dirty="0"/>
              <a:t>のユーザアカウントが複数必要な場合は、</a:t>
            </a:r>
            <a:r>
              <a:rPr lang="en-US" altLang="ja-JP" sz="1600" dirty="0"/>
              <a:t>BODIK</a:t>
            </a:r>
            <a:r>
              <a:rPr lang="ja-JP" altLang="en-US" sz="1600" dirty="0"/>
              <a:t>事務局までご連絡ください。</a:t>
            </a:r>
            <a:endParaRPr lang="en-US" altLang="ja-JP" sz="1600" dirty="0"/>
          </a:p>
          <a:p>
            <a:pPr marL="971550" lvl="1" indent="-285750"/>
            <a:endParaRPr kumimoji="1" lang="en-US" altLang="ja-JP" sz="1600" dirty="0"/>
          </a:p>
        </p:txBody>
      </p:sp>
    </p:spTree>
    <p:extLst>
      <p:ext uri="{BB962C8B-B14F-4D97-AF65-F5344CB8AC3E}">
        <p14:creationId xmlns:p14="http://schemas.microsoft.com/office/powerpoint/2010/main" val="1046858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3C8D3344-BC74-4E43-80CB-F463C442C9C7}"/>
              </a:ext>
            </a:extLst>
          </p:cNvPr>
          <p:cNvPicPr>
            <a:picLocks noChangeAspect="1"/>
          </p:cNvPicPr>
          <p:nvPr/>
        </p:nvPicPr>
        <p:blipFill>
          <a:blip r:embed="rId3"/>
          <a:stretch>
            <a:fillRect/>
          </a:stretch>
        </p:blipFill>
        <p:spPr>
          <a:xfrm>
            <a:off x="1977602" y="2199517"/>
            <a:ext cx="3623899" cy="3644460"/>
          </a:xfrm>
          <a:prstGeom prst="rect">
            <a:avLst/>
          </a:prstGeom>
        </p:spPr>
      </p:pic>
      <p:sp>
        <p:nvSpPr>
          <p:cNvPr id="2" name="タイトル 1">
            <a:extLst>
              <a:ext uri="{FF2B5EF4-FFF2-40B4-BE49-F238E27FC236}">
                <a16:creationId xmlns:a16="http://schemas.microsoft.com/office/drawing/2014/main" id="{C6CAC2BB-6A86-460C-B5CF-45D54B3882F5}"/>
              </a:ext>
            </a:extLst>
          </p:cNvPr>
          <p:cNvSpPr>
            <a:spLocks noGrp="1"/>
          </p:cNvSpPr>
          <p:nvPr>
            <p:ph type="title"/>
          </p:nvPr>
        </p:nvSpPr>
        <p:spPr/>
        <p:txBody>
          <a:bodyPr/>
          <a:lstStyle/>
          <a:p>
            <a:r>
              <a:rPr kumimoji="1" lang="en-US" altLang="ja-JP" dirty="0"/>
              <a:t>4.4</a:t>
            </a:r>
            <a:r>
              <a:rPr lang="ja-JP" altLang="en-US" dirty="0"/>
              <a:t> ログイン</a:t>
            </a:r>
            <a:endParaRPr kumimoji="1" lang="ja-JP" altLang="en-US" dirty="0"/>
          </a:p>
        </p:txBody>
      </p:sp>
      <p:sp>
        <p:nvSpPr>
          <p:cNvPr id="4" name="スライド番号プレースホルダー 3">
            <a:extLst>
              <a:ext uri="{FF2B5EF4-FFF2-40B4-BE49-F238E27FC236}">
                <a16:creationId xmlns:a16="http://schemas.microsoft.com/office/drawing/2014/main" id="{D003C513-DAD5-45AA-9C91-2B3E47DC7B9B}"/>
              </a:ext>
            </a:extLst>
          </p:cNvPr>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
        <p:nvSpPr>
          <p:cNvPr id="5" name="テキスト プレースホルダー 4">
            <a:extLst>
              <a:ext uri="{FF2B5EF4-FFF2-40B4-BE49-F238E27FC236}">
                <a16:creationId xmlns:a16="http://schemas.microsoft.com/office/drawing/2014/main" id="{3C15B9A0-F252-405F-84E5-023DB8633245}"/>
              </a:ext>
            </a:extLst>
          </p:cNvPr>
          <p:cNvSpPr>
            <a:spLocks noGrp="1"/>
          </p:cNvSpPr>
          <p:nvPr>
            <p:ph type="body" sz="quarter" idx="13"/>
          </p:nvPr>
        </p:nvSpPr>
        <p:spPr/>
        <p:txBody>
          <a:bodyPr/>
          <a:lstStyle/>
          <a:p>
            <a:r>
              <a:rPr lang="en-US" altLang="ja-JP" dirty="0"/>
              <a:t>4</a:t>
            </a:r>
            <a:r>
              <a:rPr kumimoji="1" lang="en-US" altLang="ja-JP" dirty="0"/>
              <a:t>.</a:t>
            </a:r>
            <a:r>
              <a:rPr kumimoji="1" lang="ja-JP" altLang="en-US" dirty="0"/>
              <a:t>サイトの公開に向けて</a:t>
            </a:r>
          </a:p>
        </p:txBody>
      </p:sp>
      <p:sp>
        <p:nvSpPr>
          <p:cNvPr id="25" name="テキスト プレースホルダー 23">
            <a:extLst>
              <a:ext uri="{FF2B5EF4-FFF2-40B4-BE49-F238E27FC236}">
                <a16:creationId xmlns:a16="http://schemas.microsoft.com/office/drawing/2014/main" id="{8BBE180F-BFA6-466A-B002-56AAADC5E620}"/>
              </a:ext>
            </a:extLst>
          </p:cNvPr>
          <p:cNvSpPr>
            <a:spLocks noGrp="1"/>
          </p:cNvSpPr>
          <p:nvPr>
            <p:ph type="body" sz="quarter" idx="14"/>
          </p:nvPr>
        </p:nvSpPr>
        <p:spPr>
          <a:xfrm>
            <a:off x="207963" y="884239"/>
            <a:ext cx="8728075" cy="424540"/>
          </a:xfrm>
        </p:spPr>
        <p:txBody>
          <a:bodyPr/>
          <a:lstStyle/>
          <a:p>
            <a:r>
              <a:rPr lang="ja-JP" altLang="en-US" dirty="0"/>
              <a:t>ソフトウェア「</a:t>
            </a:r>
            <a:r>
              <a:rPr lang="en-US" altLang="ja-JP" dirty="0"/>
              <a:t>WordPress</a:t>
            </a:r>
            <a:r>
              <a:rPr lang="ja-JP" altLang="en-US" dirty="0"/>
              <a:t>」へログインします。　</a:t>
            </a:r>
          </a:p>
        </p:txBody>
      </p:sp>
      <p:sp>
        <p:nvSpPr>
          <p:cNvPr id="26" name="テキスト ボックス 25">
            <a:extLst>
              <a:ext uri="{FF2B5EF4-FFF2-40B4-BE49-F238E27FC236}">
                <a16:creationId xmlns:a16="http://schemas.microsoft.com/office/drawing/2014/main" id="{02FFC29A-0E6D-4543-857C-0AF358A1F9C2}"/>
              </a:ext>
            </a:extLst>
          </p:cNvPr>
          <p:cNvSpPr txBox="1"/>
          <p:nvPr/>
        </p:nvSpPr>
        <p:spPr bwMode="auto">
          <a:xfrm>
            <a:off x="554326" y="1484784"/>
            <a:ext cx="8381712" cy="272510"/>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ログイン</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URL</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https://</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.bodik.jp/</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/login </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）にアクセスします。</a:t>
            </a:r>
          </a:p>
        </p:txBody>
      </p:sp>
      <p:sp>
        <p:nvSpPr>
          <p:cNvPr id="27" name="正方形/長方形 26">
            <a:extLst>
              <a:ext uri="{FF2B5EF4-FFF2-40B4-BE49-F238E27FC236}">
                <a16:creationId xmlns:a16="http://schemas.microsoft.com/office/drawing/2014/main" id="{98B5C9E7-199D-4541-93B2-5295E5BCCCB0}"/>
              </a:ext>
            </a:extLst>
          </p:cNvPr>
          <p:cNvSpPr/>
          <p:nvPr/>
        </p:nvSpPr>
        <p:spPr>
          <a:xfrm>
            <a:off x="2696244" y="3512923"/>
            <a:ext cx="2235796" cy="1254370"/>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8" name="正方形/長方形 27">
            <a:extLst>
              <a:ext uri="{FF2B5EF4-FFF2-40B4-BE49-F238E27FC236}">
                <a16:creationId xmlns:a16="http://schemas.microsoft.com/office/drawing/2014/main" id="{BDB064DC-4DB4-4D1C-9AC4-AAE842C026CD}"/>
              </a:ext>
            </a:extLst>
          </p:cNvPr>
          <p:cNvSpPr/>
          <p:nvPr/>
        </p:nvSpPr>
        <p:spPr>
          <a:xfrm>
            <a:off x="4220427" y="4788842"/>
            <a:ext cx="648072" cy="303601"/>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9" name="角丸四角形吹き出し 9">
            <a:extLst>
              <a:ext uri="{FF2B5EF4-FFF2-40B4-BE49-F238E27FC236}">
                <a16:creationId xmlns:a16="http://schemas.microsoft.com/office/drawing/2014/main" id="{BA2612BF-B8FC-4D07-92AA-143C9B781798}"/>
              </a:ext>
            </a:extLst>
          </p:cNvPr>
          <p:cNvSpPr/>
          <p:nvPr/>
        </p:nvSpPr>
        <p:spPr>
          <a:xfrm>
            <a:off x="5580112" y="3191830"/>
            <a:ext cx="3168352" cy="1101266"/>
          </a:xfrm>
          <a:prstGeom prst="wedgeRoundRectCallout">
            <a:avLst>
              <a:gd name="adj1" fmla="val -61296"/>
              <a:gd name="adj2" fmla="val 33557"/>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0" bIns="66462" rtlCol="0" anchor="ctr"/>
          <a:lstStyle/>
          <a:p>
            <a:pPr marL="342900" indent="-342900" defTabSz="844083">
              <a:lnSpc>
                <a:spcPct val="150000"/>
              </a:lnSpc>
              <a:buFont typeface="+mj-ea"/>
              <a:buAutoNum type="circleNumDbPlain"/>
            </a:pPr>
            <a:r>
              <a:rPr lang="en-US" altLang="ja-JP" sz="1400" kern="0" dirty="0">
                <a:solidFill>
                  <a:srgbClr val="FF0000"/>
                </a:solidFill>
                <a:latin typeface="Meiryo UI" panose="020B0604030504040204" pitchFamily="50" charset="-128"/>
                <a:ea typeface="Meiryo UI"/>
              </a:rPr>
              <a:t>4.3</a:t>
            </a:r>
            <a:r>
              <a:rPr lang="ja-JP" altLang="en-US" sz="1400" kern="0" dirty="0">
                <a:solidFill>
                  <a:srgbClr val="FF0000"/>
                </a:solidFill>
                <a:latin typeface="Meiryo UI" panose="020B0604030504040204" pitchFamily="50" charset="-128"/>
                <a:ea typeface="Meiryo UI"/>
              </a:rPr>
              <a:t>で確認したユーザ名、パスワードを入力します。</a:t>
            </a:r>
            <a:endParaRPr lang="en-US" altLang="ja-JP" sz="1400" kern="0" dirty="0">
              <a:solidFill>
                <a:srgbClr val="FF0000"/>
              </a:solidFill>
              <a:latin typeface="Meiryo UI" panose="020B0604030504040204" pitchFamily="50" charset="-128"/>
              <a:ea typeface="Meiryo UI"/>
            </a:endParaRPr>
          </a:p>
          <a:p>
            <a:pPr marL="342900" indent="-342900" defTabSz="844083">
              <a:lnSpc>
                <a:spcPct val="150000"/>
              </a:lnSpc>
              <a:buFont typeface="+mj-ea"/>
              <a:buAutoNum type="circleNumDbPlain"/>
            </a:pPr>
            <a:r>
              <a:rPr lang="ja-JP" altLang="en-US" sz="1400" kern="0" dirty="0">
                <a:solidFill>
                  <a:srgbClr val="FF0000"/>
                </a:solidFill>
                <a:latin typeface="Meiryo UI" panose="020B0604030504040204" pitchFamily="50" charset="-128"/>
                <a:ea typeface="Meiryo UI"/>
              </a:rPr>
              <a:t>「ログイン」ボタンをクリックします。</a:t>
            </a:r>
            <a:endParaRPr lang="en-US" altLang="ja-JP" sz="1400" kern="0" dirty="0">
              <a:solidFill>
                <a:srgbClr val="FF0000"/>
              </a:solidFill>
              <a:latin typeface="Meiryo UI" panose="020B0604030504040204" pitchFamily="50" charset="-128"/>
              <a:ea typeface="Meiryo UI"/>
            </a:endParaRPr>
          </a:p>
        </p:txBody>
      </p:sp>
      <p:sp>
        <p:nvSpPr>
          <p:cNvPr id="30" name="テキスト ボックス 29">
            <a:extLst>
              <a:ext uri="{FF2B5EF4-FFF2-40B4-BE49-F238E27FC236}">
                <a16:creationId xmlns:a16="http://schemas.microsoft.com/office/drawing/2014/main" id="{8F72AD82-4E87-4819-AAE3-FB3451CA5AE1}"/>
              </a:ext>
            </a:extLst>
          </p:cNvPr>
          <p:cNvSpPr txBox="1"/>
          <p:nvPr/>
        </p:nvSpPr>
        <p:spPr bwMode="auto">
          <a:xfrm>
            <a:off x="2399889" y="3679879"/>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31" name="テキスト ボックス 30">
            <a:extLst>
              <a:ext uri="{FF2B5EF4-FFF2-40B4-BE49-F238E27FC236}">
                <a16:creationId xmlns:a16="http://schemas.microsoft.com/office/drawing/2014/main" id="{420323D6-B7EA-42C4-9BE0-D40B255FA3C0}"/>
              </a:ext>
            </a:extLst>
          </p:cNvPr>
          <p:cNvSpPr txBox="1"/>
          <p:nvPr/>
        </p:nvSpPr>
        <p:spPr bwMode="auto">
          <a:xfrm>
            <a:off x="3926752" y="4767293"/>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Tree>
    <p:extLst>
      <p:ext uri="{BB962C8B-B14F-4D97-AF65-F5344CB8AC3E}">
        <p14:creationId xmlns:p14="http://schemas.microsoft.com/office/powerpoint/2010/main" val="510042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A7CF3A-9148-4060-B4F9-18F4148EFCD9}"/>
              </a:ext>
            </a:extLst>
          </p:cNvPr>
          <p:cNvSpPr>
            <a:spLocks noGrp="1"/>
          </p:cNvSpPr>
          <p:nvPr>
            <p:ph type="title"/>
          </p:nvPr>
        </p:nvSpPr>
        <p:spPr/>
        <p:txBody>
          <a:bodyPr>
            <a:normAutofit/>
          </a:bodyPr>
          <a:lstStyle/>
          <a:p>
            <a:r>
              <a:rPr lang="en-US" altLang="ja-JP" dirty="0"/>
              <a:t>4.5 </a:t>
            </a:r>
            <a:r>
              <a:rPr lang="ja-JP" altLang="en-US" dirty="0"/>
              <a:t>ダッシュボード</a:t>
            </a:r>
          </a:p>
        </p:txBody>
      </p:sp>
      <p:sp>
        <p:nvSpPr>
          <p:cNvPr id="4" name="スライド番号プレースホルダー 3">
            <a:extLst>
              <a:ext uri="{FF2B5EF4-FFF2-40B4-BE49-F238E27FC236}">
                <a16:creationId xmlns:a16="http://schemas.microsoft.com/office/drawing/2014/main" id="{F3D3FD3C-9D52-40B0-AD6F-4C8C84B43E84}"/>
              </a:ext>
            </a:extLst>
          </p:cNvPr>
          <p:cNvSpPr>
            <a:spLocks noGrp="1"/>
          </p:cNvSpPr>
          <p:nvPr>
            <p:ph type="sldNum" sz="quarter" idx="12"/>
          </p:nvPr>
        </p:nvSpPr>
        <p:spPr/>
        <p:txBody>
          <a:bodyPr/>
          <a:lstStyle/>
          <a:p>
            <a:fld id="{E6B5CE23-8571-4374-9369-B8EA74D2E108}" type="slidenum">
              <a:rPr kumimoji="1" lang="ja-JP" altLang="en-US" smtClean="0"/>
              <a:pPr/>
              <a:t>39</a:t>
            </a:fld>
            <a:endParaRPr kumimoji="1" lang="ja-JP" altLang="en-US"/>
          </a:p>
        </p:txBody>
      </p:sp>
      <p:sp>
        <p:nvSpPr>
          <p:cNvPr id="3" name="コンテンツ プレースホルダー 2">
            <a:extLst>
              <a:ext uri="{FF2B5EF4-FFF2-40B4-BE49-F238E27FC236}">
                <a16:creationId xmlns:a16="http://schemas.microsoft.com/office/drawing/2014/main" id="{839A18C1-39F0-4548-9A7A-9AEABD8B8962}"/>
              </a:ext>
            </a:extLst>
          </p:cNvPr>
          <p:cNvSpPr>
            <a:spLocks noGrp="1"/>
          </p:cNvSpPr>
          <p:nvPr>
            <p:ph type="body" sz="quarter" idx="13"/>
          </p:nvPr>
        </p:nvSpPr>
        <p:spPr>
          <a:xfrm>
            <a:off x="207963" y="44624"/>
            <a:ext cx="7537450" cy="217487"/>
          </a:xfrm>
        </p:spPr>
        <p:txBody>
          <a:bodyPr>
            <a:normAutofit fontScale="62500" lnSpcReduction="20000"/>
          </a:bodyPr>
          <a:lstStyle/>
          <a:p>
            <a:r>
              <a:rPr lang="en-US" altLang="ja-JP" sz="1800" dirty="0"/>
              <a:t>4.</a:t>
            </a:r>
            <a:r>
              <a:rPr lang="ja-JP" altLang="en-US" sz="1800" dirty="0"/>
              <a:t>サイトの公開に向けて</a:t>
            </a:r>
          </a:p>
        </p:txBody>
      </p:sp>
      <p:sp>
        <p:nvSpPr>
          <p:cNvPr id="5" name="テキスト プレースホルダー 4">
            <a:extLst>
              <a:ext uri="{FF2B5EF4-FFF2-40B4-BE49-F238E27FC236}">
                <a16:creationId xmlns:a16="http://schemas.microsoft.com/office/drawing/2014/main" id="{8EF9EB0F-24FF-4E23-98B2-F202D44C3F0A}"/>
              </a:ext>
            </a:extLst>
          </p:cNvPr>
          <p:cNvSpPr>
            <a:spLocks noGrp="1"/>
          </p:cNvSpPr>
          <p:nvPr>
            <p:ph type="body" sz="quarter" idx="14"/>
          </p:nvPr>
        </p:nvSpPr>
        <p:spPr>
          <a:xfrm>
            <a:off x="207963" y="884239"/>
            <a:ext cx="8728075" cy="672554"/>
          </a:xfrm>
        </p:spPr>
        <p:txBody>
          <a:bodyPr/>
          <a:lstStyle/>
          <a:p>
            <a:r>
              <a:rPr lang="ja-JP" altLang="en-US" dirty="0">
                <a:latin typeface="Meiryo UI" panose="020B0604030504040204" pitchFamily="50" charset="-128"/>
                <a:ea typeface="Meiryo UI" panose="020B0604030504040204" pitchFamily="50" charset="-128"/>
              </a:rPr>
              <a:t>以下のような画面になればログインは完了です。</a:t>
            </a:r>
            <a:br>
              <a:rPr lang="en-US" altLang="ja-JP"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このダッシュボードから色々な設定を行います。</a:t>
            </a:r>
          </a:p>
        </p:txBody>
      </p:sp>
      <p:pic>
        <p:nvPicPr>
          <p:cNvPr id="6" name="図 5">
            <a:extLst>
              <a:ext uri="{FF2B5EF4-FFF2-40B4-BE49-F238E27FC236}">
                <a16:creationId xmlns:a16="http://schemas.microsoft.com/office/drawing/2014/main" id="{7B15165C-A2DE-4645-99C3-CA3D2DE1A1DB}"/>
              </a:ext>
            </a:extLst>
          </p:cNvPr>
          <p:cNvPicPr>
            <a:picLocks noChangeAspect="1"/>
          </p:cNvPicPr>
          <p:nvPr/>
        </p:nvPicPr>
        <p:blipFill>
          <a:blip r:embed="rId3"/>
          <a:stretch>
            <a:fillRect/>
          </a:stretch>
        </p:blipFill>
        <p:spPr>
          <a:xfrm>
            <a:off x="474266" y="1817011"/>
            <a:ext cx="8195468" cy="4448114"/>
          </a:xfrm>
          <a:prstGeom prst="rect">
            <a:avLst/>
          </a:prstGeom>
        </p:spPr>
      </p:pic>
    </p:spTree>
    <p:extLst>
      <p:ext uri="{BB962C8B-B14F-4D97-AF65-F5344CB8AC3E}">
        <p14:creationId xmlns:p14="http://schemas.microsoft.com/office/powerpoint/2010/main" val="661420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マップによるデータのビジュアライズ</a:t>
            </a:r>
          </a:p>
        </p:txBody>
      </p:sp>
      <p:sp>
        <p:nvSpPr>
          <p:cNvPr id="5" name="Text Box 31">
            <a:extLst>
              <a:ext uri="{FF2B5EF4-FFF2-40B4-BE49-F238E27FC236}">
                <a16:creationId xmlns:a16="http://schemas.microsoft.com/office/drawing/2014/main" id="{5402B86B-93B6-4AF1-8779-1250E7BD13BE}"/>
              </a:ext>
            </a:extLst>
          </p:cNvPr>
          <p:cNvSpPr txBox="1">
            <a:spLocks noChangeArrowheads="1"/>
          </p:cNvSpPr>
          <p:nvPr/>
        </p:nvSpPr>
        <p:spPr bwMode="gray">
          <a:xfrm>
            <a:off x="581169" y="4653136"/>
            <a:ext cx="305404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サイトの公開に向けて</a:t>
            </a:r>
          </a:p>
        </p:txBody>
      </p:sp>
      <p:sp>
        <p:nvSpPr>
          <p:cNvPr id="9" name="Text Box 31">
            <a:extLst>
              <a:ext uri="{FF2B5EF4-FFF2-40B4-BE49-F238E27FC236}">
                <a16:creationId xmlns:a16="http://schemas.microsoft.com/office/drawing/2014/main" id="{8391456F-A2BB-4953-BA5F-402FE7CC6A0F}"/>
              </a:ext>
            </a:extLst>
          </p:cNvPr>
          <p:cNvSpPr txBox="1">
            <a:spLocks noChangeArrowheads="1"/>
          </p:cNvSpPr>
          <p:nvPr/>
        </p:nvSpPr>
        <p:spPr bwMode="gray">
          <a:xfrm>
            <a:off x="581169" y="5157192"/>
            <a:ext cx="2422458" cy="430887"/>
          </a:xfrm>
          <a:prstGeom prst="rect">
            <a:avLst/>
          </a:prstGeom>
          <a:noFill/>
          <a:ln w="9525">
            <a:noFill/>
            <a:miter lim="800000"/>
            <a:headEnd/>
            <a:tailEnd/>
          </a:ln>
          <a:effectLst/>
        </p:spPr>
        <p:txBody>
          <a:bodyPr wrap="none">
            <a:spAutoFit/>
          </a:bodyPr>
          <a:lstStyle>
            <a:defPPr>
              <a:defRPr lang="en-US"/>
            </a:defPPr>
            <a:lvl1pPr>
              <a:lnSpc>
                <a:spcPct val="100000"/>
              </a:lnSpc>
              <a:defRPr sz="2200">
                <a:solidFill>
                  <a:schemeClr val="bg1">
                    <a:lumMod val="85000"/>
                  </a:schemeClr>
                </a:solidFill>
                <a:latin typeface="+mj-ea"/>
                <a:ea typeface="+mj-ea"/>
              </a:defRPr>
            </a:lvl1pPr>
          </a:lstStyle>
          <a:p>
            <a:r>
              <a:rPr lang="ja-JP" altLang="en-US" dirty="0"/>
              <a:t>５</a:t>
            </a:r>
            <a:r>
              <a:rPr lang="en-US" altLang="ja-JP" dirty="0"/>
              <a:t>.</a:t>
            </a:r>
            <a:r>
              <a:rPr lang="ja-JP" altLang="en-US" dirty="0"/>
              <a:t> 広域連携サイト</a:t>
            </a:r>
            <a:endParaRPr lang="en-US" altLang="ja-JP" dirty="0"/>
          </a:p>
        </p:txBody>
      </p:sp>
    </p:spTree>
    <p:extLst>
      <p:ext uri="{BB962C8B-B14F-4D97-AF65-F5344CB8AC3E}">
        <p14:creationId xmlns:p14="http://schemas.microsoft.com/office/powerpoint/2010/main" val="36893141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7C9B8F3-39DD-407D-8F7B-494D2A4117B8}"/>
              </a:ext>
            </a:extLst>
          </p:cNvPr>
          <p:cNvPicPr>
            <a:picLocks noChangeAspect="1"/>
          </p:cNvPicPr>
          <p:nvPr/>
        </p:nvPicPr>
        <p:blipFill>
          <a:blip r:embed="rId3"/>
          <a:stretch>
            <a:fillRect/>
          </a:stretch>
        </p:blipFill>
        <p:spPr>
          <a:xfrm>
            <a:off x="419845" y="1673331"/>
            <a:ext cx="6697331" cy="3624519"/>
          </a:xfrm>
          <a:prstGeom prst="rect">
            <a:avLst/>
          </a:prstGeom>
        </p:spPr>
      </p:pic>
      <p:sp>
        <p:nvSpPr>
          <p:cNvPr id="2" name="タイトル 1">
            <a:extLst>
              <a:ext uri="{FF2B5EF4-FFF2-40B4-BE49-F238E27FC236}">
                <a16:creationId xmlns:a16="http://schemas.microsoft.com/office/drawing/2014/main" id="{EAEEB946-F1C1-4758-89A3-BA119EC3FF61}"/>
              </a:ext>
            </a:extLst>
          </p:cNvPr>
          <p:cNvSpPr>
            <a:spLocks noGrp="1"/>
          </p:cNvSpPr>
          <p:nvPr>
            <p:ph type="title"/>
          </p:nvPr>
        </p:nvSpPr>
        <p:spPr/>
        <p:txBody>
          <a:bodyPr/>
          <a:lstStyle/>
          <a:p>
            <a:r>
              <a:rPr lang="en-US" altLang="ja-JP" dirty="0"/>
              <a:t>4.6 </a:t>
            </a:r>
            <a:r>
              <a:rPr lang="ja-JP" altLang="en-US" dirty="0"/>
              <a:t>お知らせ、活用事例の登録（投稿）①</a:t>
            </a:r>
            <a:endParaRPr kumimoji="1" lang="ja-JP" altLang="en-US" dirty="0"/>
          </a:p>
        </p:txBody>
      </p:sp>
      <p:sp>
        <p:nvSpPr>
          <p:cNvPr id="4" name="スライド番号プレースホルダー 3">
            <a:extLst>
              <a:ext uri="{FF2B5EF4-FFF2-40B4-BE49-F238E27FC236}">
                <a16:creationId xmlns:a16="http://schemas.microsoft.com/office/drawing/2014/main" id="{98F1FA6C-F3B9-406C-9F81-E98B1E39334F}"/>
              </a:ext>
            </a:extLst>
          </p:cNvPr>
          <p:cNvSpPr>
            <a:spLocks noGrp="1"/>
          </p:cNvSpPr>
          <p:nvPr>
            <p:ph type="sldNum" sz="quarter" idx="12"/>
          </p:nvPr>
        </p:nvSpPr>
        <p:spPr/>
        <p:txBody>
          <a:bodyPr/>
          <a:lstStyle/>
          <a:p>
            <a:fld id="{E6B5CE23-8571-4374-9369-B8EA74D2E108}" type="slidenum">
              <a:rPr kumimoji="1" lang="ja-JP" altLang="en-US" smtClean="0"/>
              <a:pPr/>
              <a:t>40</a:t>
            </a:fld>
            <a:endParaRPr kumimoji="1" lang="ja-JP" altLang="en-US"/>
          </a:p>
        </p:txBody>
      </p:sp>
      <p:sp>
        <p:nvSpPr>
          <p:cNvPr id="5" name="テキスト プレースホルダー 4">
            <a:extLst>
              <a:ext uri="{FF2B5EF4-FFF2-40B4-BE49-F238E27FC236}">
                <a16:creationId xmlns:a16="http://schemas.microsoft.com/office/drawing/2014/main" id="{96801102-5F01-4531-88F8-EF0833DB61CB}"/>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8" name="テキスト プレースホルダー 7">
            <a:extLst>
              <a:ext uri="{FF2B5EF4-FFF2-40B4-BE49-F238E27FC236}">
                <a16:creationId xmlns:a16="http://schemas.microsoft.com/office/drawing/2014/main" id="{3161C605-7E44-487F-A551-4F1507133AEF}"/>
              </a:ext>
            </a:extLst>
          </p:cNvPr>
          <p:cNvSpPr>
            <a:spLocks noGrp="1"/>
          </p:cNvSpPr>
          <p:nvPr>
            <p:ph type="body" sz="quarter" idx="14"/>
          </p:nvPr>
        </p:nvSpPr>
        <p:spPr>
          <a:xfrm>
            <a:off x="207963" y="884239"/>
            <a:ext cx="8728075" cy="382857"/>
          </a:xfrm>
        </p:spPr>
        <p:txBody>
          <a:bodyPr>
            <a:normAutofit/>
          </a:bodyPr>
          <a:lstStyle/>
          <a:p>
            <a:r>
              <a:rPr lang="ja-JP" altLang="en-US" dirty="0"/>
              <a:t>お知らせを作成します。</a:t>
            </a:r>
          </a:p>
        </p:txBody>
      </p:sp>
      <p:sp>
        <p:nvSpPr>
          <p:cNvPr id="7" name="四角形: 角を丸くする 6">
            <a:extLst>
              <a:ext uri="{FF2B5EF4-FFF2-40B4-BE49-F238E27FC236}">
                <a16:creationId xmlns:a16="http://schemas.microsoft.com/office/drawing/2014/main" id="{3C5AAEA9-4805-4C66-B511-5E34A91016A5}"/>
              </a:ext>
            </a:extLst>
          </p:cNvPr>
          <p:cNvSpPr/>
          <p:nvPr/>
        </p:nvSpPr>
        <p:spPr>
          <a:xfrm>
            <a:off x="395536" y="2518514"/>
            <a:ext cx="788480" cy="207747"/>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pic>
        <p:nvPicPr>
          <p:cNvPr id="10" name="図 9">
            <a:extLst>
              <a:ext uri="{FF2B5EF4-FFF2-40B4-BE49-F238E27FC236}">
                <a16:creationId xmlns:a16="http://schemas.microsoft.com/office/drawing/2014/main" id="{E8BCD2E5-2DE0-4911-BD5E-E14D027AEFC6}"/>
              </a:ext>
            </a:extLst>
          </p:cNvPr>
          <p:cNvPicPr>
            <a:picLocks noChangeAspect="1"/>
          </p:cNvPicPr>
          <p:nvPr/>
        </p:nvPicPr>
        <p:blipFill>
          <a:blip r:embed="rId4"/>
          <a:stretch>
            <a:fillRect/>
          </a:stretch>
        </p:blipFill>
        <p:spPr>
          <a:xfrm>
            <a:off x="2325369" y="2434479"/>
            <a:ext cx="6697331" cy="3996062"/>
          </a:xfrm>
          <a:prstGeom prst="rect">
            <a:avLst/>
          </a:prstGeom>
        </p:spPr>
      </p:pic>
      <p:cxnSp>
        <p:nvCxnSpPr>
          <p:cNvPr id="6" name="直線矢印コネクタ 5">
            <a:extLst>
              <a:ext uri="{FF2B5EF4-FFF2-40B4-BE49-F238E27FC236}">
                <a16:creationId xmlns:a16="http://schemas.microsoft.com/office/drawing/2014/main" id="{17BAE307-F9EC-4607-A7F9-F2395723FE57}"/>
              </a:ext>
            </a:extLst>
          </p:cNvPr>
          <p:cNvCxnSpPr>
            <a:cxnSpLocks/>
          </p:cNvCxnSpPr>
          <p:nvPr/>
        </p:nvCxnSpPr>
        <p:spPr>
          <a:xfrm>
            <a:off x="1996860" y="2745087"/>
            <a:ext cx="1278996" cy="611905"/>
          </a:xfrm>
          <a:prstGeom prst="straightConnector1">
            <a:avLst/>
          </a:prstGeom>
          <a:ln w="28575">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13" name="四角形: 角を丸くする 12">
            <a:extLst>
              <a:ext uri="{FF2B5EF4-FFF2-40B4-BE49-F238E27FC236}">
                <a16:creationId xmlns:a16="http://schemas.microsoft.com/office/drawing/2014/main" id="{72AE01AD-80E6-4666-B315-C729E366A2F3}"/>
              </a:ext>
            </a:extLst>
          </p:cNvPr>
          <p:cNvSpPr/>
          <p:nvPr/>
        </p:nvSpPr>
        <p:spPr>
          <a:xfrm>
            <a:off x="1269720" y="2659191"/>
            <a:ext cx="727140" cy="207747"/>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16" name="テキスト ボックス 15">
            <a:extLst>
              <a:ext uri="{FF2B5EF4-FFF2-40B4-BE49-F238E27FC236}">
                <a16:creationId xmlns:a16="http://schemas.microsoft.com/office/drawing/2014/main" id="{3D0794C0-C91B-4433-9D19-B6F4EC93F7C6}"/>
              </a:ext>
            </a:extLst>
          </p:cNvPr>
          <p:cNvSpPr txBox="1"/>
          <p:nvPr/>
        </p:nvSpPr>
        <p:spPr>
          <a:xfrm>
            <a:off x="2243649" y="6477933"/>
            <a:ext cx="2634030" cy="319639"/>
          </a:xfrm>
          <a:prstGeom prst="rect">
            <a:avLst/>
          </a:prstGeom>
          <a:noFill/>
        </p:spPr>
        <p:txBody>
          <a:bodyPr wrap="square" rtlCol="0">
            <a:spAutoFit/>
          </a:bodyPr>
          <a:lstStyle/>
          <a:p>
            <a:r>
              <a:rPr kumimoji="1" lang="ja-JP" altLang="en-US" sz="1477" dirty="0">
                <a:solidFill>
                  <a:srgbClr val="FF0000"/>
                </a:solidFill>
                <a:latin typeface="Meiryo UI" panose="020B0604030504040204" pitchFamily="50" charset="-128"/>
                <a:ea typeface="Meiryo UI" panose="020B0604030504040204" pitchFamily="50" charset="-128"/>
              </a:rPr>
              <a:t>右のような画面になります。</a:t>
            </a:r>
          </a:p>
        </p:txBody>
      </p:sp>
      <p:sp>
        <p:nvSpPr>
          <p:cNvPr id="17" name="テキスト ボックス 16">
            <a:extLst>
              <a:ext uri="{FF2B5EF4-FFF2-40B4-BE49-F238E27FC236}">
                <a16:creationId xmlns:a16="http://schemas.microsoft.com/office/drawing/2014/main" id="{07090D89-85FA-4BB9-B793-24C0CDF7558B}"/>
              </a:ext>
            </a:extLst>
          </p:cNvPr>
          <p:cNvSpPr txBox="1"/>
          <p:nvPr/>
        </p:nvSpPr>
        <p:spPr>
          <a:xfrm>
            <a:off x="331294" y="1312511"/>
            <a:ext cx="6832993" cy="338554"/>
          </a:xfrm>
          <a:prstGeom prst="rect">
            <a:avLst/>
          </a:prstGeom>
          <a:noFill/>
        </p:spPr>
        <p:txBody>
          <a:bodyPr wrap="square" rtlCol="0">
            <a:spAutoFit/>
          </a:bodyPr>
          <a:lstStyle/>
          <a:p>
            <a:r>
              <a:rPr kumimoji="1" lang="ja-JP" altLang="en-US" sz="1477" dirty="0">
                <a:solidFill>
                  <a:srgbClr val="FF0000"/>
                </a:solidFill>
                <a:latin typeface="Meiryo UI" panose="020B0604030504040204" pitchFamily="50" charset="-128"/>
                <a:ea typeface="Meiryo UI" panose="020B0604030504040204" pitchFamily="50" charset="-128"/>
              </a:rPr>
              <a:t>①</a:t>
            </a:r>
            <a:r>
              <a:rPr lang="ja-JP" altLang="en-US" sz="1600" dirty="0">
                <a:solidFill>
                  <a:srgbClr val="FF0000"/>
                </a:solidFill>
                <a:latin typeface="Meiryo UI" panose="020B0604030504040204" pitchFamily="50" charset="-128"/>
                <a:ea typeface="Meiryo UI" panose="020B0604030504040204" pitchFamily="50" charset="-128"/>
              </a:rPr>
              <a:t>左のメニューから「投稿」</a:t>
            </a:r>
            <a:r>
              <a:rPr lang="en-US" altLang="ja-JP" sz="1600" dirty="0">
                <a:solidFill>
                  <a:srgbClr val="FF0000"/>
                </a:solidFill>
                <a:latin typeface="Meiryo UI" panose="020B0604030504040204" pitchFamily="50" charset="-128"/>
                <a:ea typeface="Meiryo UI" panose="020B0604030504040204" pitchFamily="50" charset="-128"/>
              </a:rPr>
              <a:t>-</a:t>
            </a:r>
            <a:r>
              <a:rPr lang="ja-JP" altLang="en-US" sz="1600" dirty="0">
                <a:solidFill>
                  <a:srgbClr val="FF0000"/>
                </a:solidFill>
                <a:latin typeface="Meiryo UI" panose="020B0604030504040204" pitchFamily="50" charset="-128"/>
                <a:ea typeface="Meiryo UI" panose="020B0604030504040204" pitchFamily="50" charset="-128"/>
              </a:rPr>
              <a:t>「新規追加」をクリックします。</a:t>
            </a:r>
            <a:endParaRPr kumimoji="1" lang="ja-JP" altLang="en-US" sz="1477" dirty="0">
              <a:solidFill>
                <a:srgbClr val="FF0000"/>
              </a:solidFill>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F59EC3A3-BD1C-4BAA-A1DC-E0B147200E60}"/>
              </a:ext>
            </a:extLst>
          </p:cNvPr>
          <p:cNvSpPr txBox="1"/>
          <p:nvPr/>
        </p:nvSpPr>
        <p:spPr bwMode="auto">
          <a:xfrm>
            <a:off x="136902" y="2436141"/>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Tree>
    <p:extLst>
      <p:ext uri="{BB962C8B-B14F-4D97-AF65-F5344CB8AC3E}">
        <p14:creationId xmlns:p14="http://schemas.microsoft.com/office/powerpoint/2010/main" val="26800933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コンピューターのスクリーンショット&#10;&#10;自動的に生成された説明">
            <a:extLst>
              <a:ext uri="{FF2B5EF4-FFF2-40B4-BE49-F238E27FC236}">
                <a16:creationId xmlns:a16="http://schemas.microsoft.com/office/drawing/2014/main" id="{AB5E1E24-3376-4A6D-A0F4-25386F3056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2272495"/>
            <a:ext cx="6042149" cy="3655516"/>
          </a:xfrm>
          <a:prstGeom prst="rect">
            <a:avLst/>
          </a:prstGeom>
        </p:spPr>
      </p:pic>
      <p:sp>
        <p:nvSpPr>
          <p:cNvPr id="2" name="タイトル 1">
            <a:extLst>
              <a:ext uri="{FF2B5EF4-FFF2-40B4-BE49-F238E27FC236}">
                <a16:creationId xmlns:a16="http://schemas.microsoft.com/office/drawing/2014/main" id="{EAEEB946-F1C1-4758-89A3-BA119EC3FF61}"/>
              </a:ext>
            </a:extLst>
          </p:cNvPr>
          <p:cNvSpPr>
            <a:spLocks noGrp="1"/>
          </p:cNvSpPr>
          <p:nvPr>
            <p:ph type="title"/>
          </p:nvPr>
        </p:nvSpPr>
        <p:spPr/>
        <p:txBody>
          <a:bodyPr/>
          <a:lstStyle/>
          <a:p>
            <a:r>
              <a:rPr lang="en-US" altLang="ja-JP" dirty="0"/>
              <a:t>4.6 </a:t>
            </a:r>
            <a:r>
              <a:rPr lang="ja-JP" altLang="en-US" dirty="0"/>
              <a:t>お知らせ、活用事例の登録（投稿）➁</a:t>
            </a:r>
            <a:endParaRPr kumimoji="1" lang="ja-JP" altLang="en-US" dirty="0"/>
          </a:p>
        </p:txBody>
      </p:sp>
      <p:sp>
        <p:nvSpPr>
          <p:cNvPr id="4" name="スライド番号プレースホルダー 3">
            <a:extLst>
              <a:ext uri="{FF2B5EF4-FFF2-40B4-BE49-F238E27FC236}">
                <a16:creationId xmlns:a16="http://schemas.microsoft.com/office/drawing/2014/main" id="{98F1FA6C-F3B9-406C-9F81-E98B1E39334F}"/>
              </a:ext>
            </a:extLst>
          </p:cNvPr>
          <p:cNvSpPr>
            <a:spLocks noGrp="1"/>
          </p:cNvSpPr>
          <p:nvPr>
            <p:ph type="sldNum" sz="quarter" idx="12"/>
          </p:nvPr>
        </p:nvSpPr>
        <p:spPr/>
        <p:txBody>
          <a:bodyPr/>
          <a:lstStyle/>
          <a:p>
            <a:fld id="{E6B5CE23-8571-4374-9369-B8EA74D2E108}" type="slidenum">
              <a:rPr kumimoji="1" lang="ja-JP" altLang="en-US" smtClean="0"/>
              <a:pPr/>
              <a:t>41</a:t>
            </a:fld>
            <a:endParaRPr kumimoji="1" lang="ja-JP" altLang="en-US"/>
          </a:p>
        </p:txBody>
      </p:sp>
      <p:sp>
        <p:nvSpPr>
          <p:cNvPr id="3" name="テキスト プレースホルダー 2">
            <a:extLst>
              <a:ext uri="{FF2B5EF4-FFF2-40B4-BE49-F238E27FC236}">
                <a16:creationId xmlns:a16="http://schemas.microsoft.com/office/drawing/2014/main" id="{A4F81F63-4CC1-4FB2-9B05-07C9A7FF9EC5}"/>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5" name="テキスト プレースホルダー 4">
            <a:extLst>
              <a:ext uri="{FF2B5EF4-FFF2-40B4-BE49-F238E27FC236}">
                <a16:creationId xmlns:a16="http://schemas.microsoft.com/office/drawing/2014/main" id="{F03FDECD-F138-4F99-82B5-DE2173967B14}"/>
              </a:ext>
            </a:extLst>
          </p:cNvPr>
          <p:cNvSpPr>
            <a:spLocks noGrp="1"/>
          </p:cNvSpPr>
          <p:nvPr>
            <p:ph type="body" sz="quarter" idx="14"/>
          </p:nvPr>
        </p:nvSpPr>
        <p:spPr>
          <a:xfrm>
            <a:off x="207963" y="884239"/>
            <a:ext cx="8728075" cy="424732"/>
          </a:xfrm>
        </p:spPr>
        <p:txBody>
          <a:bodyPr/>
          <a:lstStyle/>
          <a:p>
            <a:r>
              <a:rPr lang="ja-JP" altLang="en-US" dirty="0"/>
              <a:t>お知らせの情報を入力します。</a:t>
            </a:r>
            <a:endParaRPr kumimoji="1" lang="ja-JP" altLang="en-US" dirty="0"/>
          </a:p>
        </p:txBody>
      </p:sp>
      <p:sp>
        <p:nvSpPr>
          <p:cNvPr id="8" name="四角形: 角を丸くする 7">
            <a:extLst>
              <a:ext uri="{FF2B5EF4-FFF2-40B4-BE49-F238E27FC236}">
                <a16:creationId xmlns:a16="http://schemas.microsoft.com/office/drawing/2014/main" id="{EAB0F1B5-CD36-4B77-8A2F-13C493C6BAA0}"/>
              </a:ext>
            </a:extLst>
          </p:cNvPr>
          <p:cNvSpPr/>
          <p:nvPr/>
        </p:nvSpPr>
        <p:spPr>
          <a:xfrm>
            <a:off x="1242858" y="2699061"/>
            <a:ext cx="3689182" cy="265876"/>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9" name="四角形: 角を丸くする 8">
            <a:extLst>
              <a:ext uri="{FF2B5EF4-FFF2-40B4-BE49-F238E27FC236}">
                <a16:creationId xmlns:a16="http://schemas.microsoft.com/office/drawing/2014/main" id="{A354AFAD-7699-476E-8C1A-60022BAED7DE}"/>
              </a:ext>
            </a:extLst>
          </p:cNvPr>
          <p:cNvSpPr/>
          <p:nvPr/>
        </p:nvSpPr>
        <p:spPr>
          <a:xfrm>
            <a:off x="1242858" y="3791361"/>
            <a:ext cx="3689182" cy="1707401"/>
          </a:xfrm>
          <a:prstGeom prst="roundRect">
            <a:avLst>
              <a:gd name="adj" fmla="val 8201"/>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cxnSp>
        <p:nvCxnSpPr>
          <p:cNvPr id="6" name="直線矢印コネクタ 5">
            <a:extLst>
              <a:ext uri="{FF2B5EF4-FFF2-40B4-BE49-F238E27FC236}">
                <a16:creationId xmlns:a16="http://schemas.microsoft.com/office/drawing/2014/main" id="{17BAE307-F9EC-4607-A7F9-F2395723FE57}"/>
              </a:ext>
            </a:extLst>
          </p:cNvPr>
          <p:cNvCxnSpPr>
            <a:cxnSpLocks/>
          </p:cNvCxnSpPr>
          <p:nvPr/>
        </p:nvCxnSpPr>
        <p:spPr>
          <a:xfrm flipV="1">
            <a:off x="4932040" y="2916035"/>
            <a:ext cx="1656184" cy="366450"/>
          </a:xfrm>
          <a:prstGeom prst="straightConnector1">
            <a:avLst/>
          </a:prstGeom>
          <a:ln w="19050">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19" name="四角形: 角を丸くする 18">
            <a:extLst>
              <a:ext uri="{FF2B5EF4-FFF2-40B4-BE49-F238E27FC236}">
                <a16:creationId xmlns:a16="http://schemas.microsoft.com/office/drawing/2014/main" id="{AC3CD160-EC6C-4755-AEAE-3A91E7C886A3}"/>
              </a:ext>
            </a:extLst>
          </p:cNvPr>
          <p:cNvSpPr/>
          <p:nvPr/>
        </p:nvSpPr>
        <p:spPr>
          <a:xfrm>
            <a:off x="4007705" y="3140734"/>
            <a:ext cx="924335" cy="265876"/>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20" name="テキスト ボックス 19">
            <a:extLst>
              <a:ext uri="{FF2B5EF4-FFF2-40B4-BE49-F238E27FC236}">
                <a16:creationId xmlns:a16="http://schemas.microsoft.com/office/drawing/2014/main" id="{C53E4FFA-B30A-4502-9B2C-17AC9E30A45B}"/>
              </a:ext>
            </a:extLst>
          </p:cNvPr>
          <p:cNvSpPr txBox="1"/>
          <p:nvPr/>
        </p:nvSpPr>
        <p:spPr>
          <a:xfrm>
            <a:off x="6655678" y="2409810"/>
            <a:ext cx="2280360" cy="3046988"/>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本文の入力には、</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ビジュアルモードと</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テキストモードがあります。</a:t>
            </a:r>
            <a:endParaRPr kumimoji="1" lang="en-US" altLang="ja-JP" sz="1600" dirty="0">
              <a:latin typeface="Meiryo UI" panose="020B0604030504040204" pitchFamily="50" charset="-128"/>
              <a:ea typeface="Meiryo UI" panose="020B0604030504040204" pitchFamily="50" charset="-128"/>
            </a:endParaRPr>
          </a:p>
          <a:p>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ビジュアルモードは</a:t>
            </a:r>
            <a:r>
              <a:rPr kumimoji="1" lang="en-US" altLang="ja-JP" sz="1600" dirty="0">
                <a:latin typeface="Meiryo UI" panose="020B0604030504040204" pitchFamily="50" charset="-128"/>
                <a:ea typeface="Meiryo UI" panose="020B0604030504040204" pitchFamily="50" charset="-128"/>
              </a:rPr>
              <a:t>Word</a:t>
            </a:r>
            <a:r>
              <a:rPr kumimoji="1" lang="ja-JP" altLang="en-US" sz="1600" dirty="0" err="1">
                <a:latin typeface="Meiryo UI" panose="020B0604030504040204" pitchFamily="50" charset="-128"/>
                <a:ea typeface="Meiryo UI" panose="020B0604030504040204" pitchFamily="50" charset="-128"/>
              </a:rPr>
              <a:t>のように</a:t>
            </a:r>
            <a:r>
              <a:rPr kumimoji="1" lang="ja-JP" altLang="en-US" sz="1600" dirty="0">
                <a:latin typeface="Meiryo UI" panose="020B0604030504040204" pitchFamily="50" charset="-128"/>
                <a:ea typeface="Meiryo UI" panose="020B0604030504040204" pitchFamily="50" charset="-128"/>
              </a:rPr>
              <a:t>文章を作成する事が可能です。</a:t>
            </a:r>
            <a:endParaRPr kumimoji="1" lang="en-US" altLang="ja-JP" sz="1600" dirty="0">
              <a:latin typeface="Meiryo UI" panose="020B0604030504040204" pitchFamily="50" charset="-128"/>
              <a:ea typeface="Meiryo UI" panose="020B0604030504040204" pitchFamily="50" charset="-128"/>
            </a:endParaRPr>
          </a:p>
          <a:p>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テキストモードは、</a:t>
            </a:r>
            <a:r>
              <a:rPr kumimoji="1" lang="en-US" altLang="ja-JP" sz="1600" dirty="0">
                <a:latin typeface="Meiryo UI" panose="020B0604030504040204" pitchFamily="50" charset="-128"/>
                <a:ea typeface="Meiryo UI" panose="020B0604030504040204" pitchFamily="50" charset="-128"/>
              </a:rPr>
              <a:t>HTML</a:t>
            </a:r>
            <a:r>
              <a:rPr kumimoji="1" lang="ja-JP" altLang="en-US" sz="1600" dirty="0">
                <a:latin typeface="Meiryo UI" panose="020B0604030504040204" pitchFamily="50" charset="-128"/>
                <a:ea typeface="Meiryo UI" panose="020B0604030504040204" pitchFamily="50" charset="-128"/>
              </a:rPr>
              <a:t>のタグを記載します。上級者向きですが、詳細の調整が可能です。</a:t>
            </a:r>
          </a:p>
        </p:txBody>
      </p:sp>
      <p:sp>
        <p:nvSpPr>
          <p:cNvPr id="15" name="テキスト ボックス 14">
            <a:extLst>
              <a:ext uri="{FF2B5EF4-FFF2-40B4-BE49-F238E27FC236}">
                <a16:creationId xmlns:a16="http://schemas.microsoft.com/office/drawing/2014/main" id="{26D1DB75-3813-49FD-806A-7BFEEBC99241}"/>
              </a:ext>
            </a:extLst>
          </p:cNvPr>
          <p:cNvSpPr txBox="1"/>
          <p:nvPr/>
        </p:nvSpPr>
        <p:spPr bwMode="auto">
          <a:xfrm>
            <a:off x="1066698" y="2531336"/>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6" name="テキスト ボックス 15">
            <a:extLst>
              <a:ext uri="{FF2B5EF4-FFF2-40B4-BE49-F238E27FC236}">
                <a16:creationId xmlns:a16="http://schemas.microsoft.com/office/drawing/2014/main" id="{CD448D66-95A2-4142-B5C6-989ECD43BC3F}"/>
              </a:ext>
            </a:extLst>
          </p:cNvPr>
          <p:cNvSpPr txBox="1"/>
          <p:nvPr/>
        </p:nvSpPr>
        <p:spPr bwMode="auto">
          <a:xfrm>
            <a:off x="1066698" y="3630270"/>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21" name="テキスト ボックス 20">
            <a:extLst>
              <a:ext uri="{FF2B5EF4-FFF2-40B4-BE49-F238E27FC236}">
                <a16:creationId xmlns:a16="http://schemas.microsoft.com/office/drawing/2014/main" id="{33EB5E0C-6676-434F-B7BA-A3B4C856785A}"/>
              </a:ext>
            </a:extLst>
          </p:cNvPr>
          <p:cNvSpPr txBox="1"/>
          <p:nvPr/>
        </p:nvSpPr>
        <p:spPr>
          <a:xfrm>
            <a:off x="372489" y="1359238"/>
            <a:ext cx="6832993" cy="546945"/>
          </a:xfrm>
          <a:prstGeom prst="rect">
            <a:avLst/>
          </a:prstGeom>
          <a:noFill/>
        </p:spPr>
        <p:txBody>
          <a:bodyPr wrap="square" rtlCol="0">
            <a:spAutoFit/>
          </a:bodyPr>
          <a:lstStyle/>
          <a:p>
            <a:pPr marL="342900" indent="-342900">
              <a:buFont typeface="+mj-ea"/>
              <a:buAutoNum type="circleNumDbPlain"/>
            </a:pPr>
            <a:r>
              <a:rPr kumimoji="1" lang="ja-JP" altLang="en-US" sz="1477" dirty="0">
                <a:solidFill>
                  <a:srgbClr val="FF0000"/>
                </a:solidFill>
                <a:latin typeface="Meiryo UI" panose="020B0604030504040204" pitchFamily="50" charset="-128"/>
                <a:ea typeface="Meiryo UI" panose="020B0604030504040204" pitchFamily="50" charset="-128"/>
              </a:rPr>
              <a:t>タイトルに「オープンデータカタログサイトの公開」</a:t>
            </a:r>
            <a:endParaRPr kumimoji="1" lang="en-US" altLang="ja-JP" sz="1477" dirty="0">
              <a:solidFill>
                <a:srgbClr val="FF0000"/>
              </a:solidFill>
              <a:latin typeface="Meiryo UI" panose="020B0604030504040204" pitchFamily="50" charset="-128"/>
              <a:ea typeface="Meiryo UI" panose="020B0604030504040204" pitchFamily="50" charset="-128"/>
            </a:endParaRPr>
          </a:p>
          <a:p>
            <a:pPr marL="342900" indent="-342900">
              <a:buFont typeface="+mj-ea"/>
              <a:buAutoNum type="circleNumDbPlain"/>
            </a:pPr>
            <a:r>
              <a:rPr kumimoji="1" lang="ja-JP" altLang="en-US" sz="1477" dirty="0">
                <a:solidFill>
                  <a:srgbClr val="FF0000"/>
                </a:solidFill>
                <a:latin typeface="Meiryo UI" panose="020B0604030504040204" pitchFamily="50" charset="-128"/>
                <a:ea typeface="Meiryo UI" panose="020B0604030504040204" pitchFamily="50" charset="-128"/>
              </a:rPr>
              <a:t>本文に「オープンデータカタログサイトを公開しました！」と入力します。</a:t>
            </a:r>
          </a:p>
        </p:txBody>
      </p:sp>
    </p:spTree>
    <p:extLst>
      <p:ext uri="{BB962C8B-B14F-4D97-AF65-F5344CB8AC3E}">
        <p14:creationId xmlns:p14="http://schemas.microsoft.com/office/powerpoint/2010/main" val="27071550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コンピューターのスクリーンショット&#10;&#10;自動的に生成された説明">
            <a:extLst>
              <a:ext uri="{FF2B5EF4-FFF2-40B4-BE49-F238E27FC236}">
                <a16:creationId xmlns:a16="http://schemas.microsoft.com/office/drawing/2014/main" id="{19932A33-B413-40E9-AE6E-3BD1A5DD8F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700" y="2060848"/>
            <a:ext cx="5042841" cy="3050932"/>
          </a:xfrm>
          <a:prstGeom prst="rect">
            <a:avLst/>
          </a:prstGeom>
        </p:spPr>
      </p:pic>
      <p:pic>
        <p:nvPicPr>
          <p:cNvPr id="5" name="図 4">
            <a:extLst>
              <a:ext uri="{FF2B5EF4-FFF2-40B4-BE49-F238E27FC236}">
                <a16:creationId xmlns:a16="http://schemas.microsoft.com/office/drawing/2014/main" id="{0BDFC17C-A97C-41E3-81D8-22E8C0525F4A}"/>
              </a:ext>
            </a:extLst>
          </p:cNvPr>
          <p:cNvPicPr>
            <a:picLocks noChangeAspect="1"/>
          </p:cNvPicPr>
          <p:nvPr/>
        </p:nvPicPr>
        <p:blipFill>
          <a:blip r:embed="rId4"/>
          <a:stretch>
            <a:fillRect/>
          </a:stretch>
        </p:blipFill>
        <p:spPr>
          <a:xfrm>
            <a:off x="5392854" y="3554822"/>
            <a:ext cx="3443173" cy="2521954"/>
          </a:xfrm>
          <a:prstGeom prst="rect">
            <a:avLst/>
          </a:prstGeom>
        </p:spPr>
      </p:pic>
      <p:sp>
        <p:nvSpPr>
          <p:cNvPr id="2" name="タイトル 1">
            <a:extLst>
              <a:ext uri="{FF2B5EF4-FFF2-40B4-BE49-F238E27FC236}">
                <a16:creationId xmlns:a16="http://schemas.microsoft.com/office/drawing/2014/main" id="{EAEEB946-F1C1-4758-89A3-BA119EC3FF61}"/>
              </a:ext>
            </a:extLst>
          </p:cNvPr>
          <p:cNvSpPr>
            <a:spLocks noGrp="1"/>
          </p:cNvSpPr>
          <p:nvPr>
            <p:ph type="title"/>
          </p:nvPr>
        </p:nvSpPr>
        <p:spPr/>
        <p:txBody>
          <a:bodyPr/>
          <a:lstStyle/>
          <a:p>
            <a:r>
              <a:rPr lang="en-US" altLang="ja-JP" dirty="0"/>
              <a:t>4.6 </a:t>
            </a:r>
            <a:r>
              <a:rPr lang="ja-JP" altLang="en-US" dirty="0"/>
              <a:t>お知らせ、活用事例の登録（投稿）③</a:t>
            </a:r>
            <a:endParaRPr kumimoji="1" lang="ja-JP" altLang="en-US" dirty="0"/>
          </a:p>
        </p:txBody>
      </p:sp>
      <p:sp>
        <p:nvSpPr>
          <p:cNvPr id="4" name="スライド番号プレースホルダー 3">
            <a:extLst>
              <a:ext uri="{FF2B5EF4-FFF2-40B4-BE49-F238E27FC236}">
                <a16:creationId xmlns:a16="http://schemas.microsoft.com/office/drawing/2014/main" id="{98F1FA6C-F3B9-406C-9F81-E98B1E39334F}"/>
              </a:ext>
            </a:extLst>
          </p:cNvPr>
          <p:cNvSpPr>
            <a:spLocks noGrp="1"/>
          </p:cNvSpPr>
          <p:nvPr>
            <p:ph type="sldNum" sz="quarter" idx="12"/>
          </p:nvPr>
        </p:nvSpPr>
        <p:spPr/>
        <p:txBody>
          <a:bodyPr/>
          <a:lstStyle/>
          <a:p>
            <a:fld id="{E6B5CE23-8571-4374-9369-B8EA74D2E108}" type="slidenum">
              <a:rPr kumimoji="1" lang="ja-JP" altLang="en-US" smtClean="0"/>
              <a:pPr/>
              <a:t>42</a:t>
            </a:fld>
            <a:endParaRPr kumimoji="1" lang="ja-JP" altLang="en-US"/>
          </a:p>
        </p:txBody>
      </p:sp>
      <p:sp>
        <p:nvSpPr>
          <p:cNvPr id="7" name="テキスト プレースホルダー 6">
            <a:extLst>
              <a:ext uri="{FF2B5EF4-FFF2-40B4-BE49-F238E27FC236}">
                <a16:creationId xmlns:a16="http://schemas.microsoft.com/office/drawing/2014/main" id="{A1487F82-AE6B-45A4-85EE-3DC1DEA1ADD9}"/>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9" name="テキスト プレースホルダー 8">
            <a:extLst>
              <a:ext uri="{FF2B5EF4-FFF2-40B4-BE49-F238E27FC236}">
                <a16:creationId xmlns:a16="http://schemas.microsoft.com/office/drawing/2014/main" id="{AC4B8310-8C2B-4560-9524-0CA22AAF7EC7}"/>
              </a:ext>
            </a:extLst>
          </p:cNvPr>
          <p:cNvSpPr>
            <a:spLocks noGrp="1"/>
          </p:cNvSpPr>
          <p:nvPr>
            <p:ph type="body" sz="quarter" idx="14"/>
          </p:nvPr>
        </p:nvSpPr>
        <p:spPr>
          <a:xfrm>
            <a:off x="207963" y="884238"/>
            <a:ext cx="8728075" cy="450253"/>
          </a:xfrm>
        </p:spPr>
        <p:txBody>
          <a:bodyPr/>
          <a:lstStyle/>
          <a:p>
            <a:r>
              <a:rPr lang="ja-JP" altLang="en-US" dirty="0"/>
              <a:t>カテゴリーを選択します。</a:t>
            </a:r>
          </a:p>
        </p:txBody>
      </p:sp>
      <p:sp>
        <p:nvSpPr>
          <p:cNvPr id="19" name="四角形: 角を丸くする 18">
            <a:extLst>
              <a:ext uri="{FF2B5EF4-FFF2-40B4-BE49-F238E27FC236}">
                <a16:creationId xmlns:a16="http://schemas.microsoft.com/office/drawing/2014/main" id="{AC3CD160-EC6C-4755-AEAE-3A91E7C886A3}"/>
              </a:ext>
            </a:extLst>
          </p:cNvPr>
          <p:cNvSpPr/>
          <p:nvPr/>
        </p:nvSpPr>
        <p:spPr>
          <a:xfrm>
            <a:off x="3996442" y="3377450"/>
            <a:ext cx="1208319" cy="912895"/>
          </a:xfrm>
          <a:prstGeom prst="roundRect">
            <a:avLst>
              <a:gd name="adj" fmla="val 8363"/>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20" name="テキスト ボックス 19">
            <a:extLst>
              <a:ext uri="{FF2B5EF4-FFF2-40B4-BE49-F238E27FC236}">
                <a16:creationId xmlns:a16="http://schemas.microsoft.com/office/drawing/2014/main" id="{C53E4FFA-B30A-4502-9B2C-17AC9E30A45B}"/>
              </a:ext>
            </a:extLst>
          </p:cNvPr>
          <p:cNvSpPr txBox="1"/>
          <p:nvPr/>
        </p:nvSpPr>
        <p:spPr>
          <a:xfrm>
            <a:off x="5470490" y="2229044"/>
            <a:ext cx="2759110" cy="490006"/>
          </a:xfrm>
          <a:prstGeom prst="rect">
            <a:avLst/>
          </a:prstGeom>
          <a:noFill/>
        </p:spPr>
        <p:txBody>
          <a:bodyPr wrap="square" rtlCol="0">
            <a:spAutoFit/>
          </a:bodyPr>
          <a:lstStyle/>
          <a:p>
            <a:r>
              <a:rPr kumimoji="1" lang="ja-JP" altLang="en-US" sz="1292" dirty="0">
                <a:latin typeface="Meiryo UI" panose="020B0604030504040204" pitchFamily="50" charset="-128"/>
                <a:ea typeface="Meiryo UI" panose="020B0604030504040204" pitchFamily="50" charset="-128"/>
              </a:rPr>
              <a:t>カテゴリーで「お知らせ」を選んだ場合は、ここに表示されます。</a:t>
            </a:r>
          </a:p>
        </p:txBody>
      </p:sp>
      <p:sp>
        <p:nvSpPr>
          <p:cNvPr id="8" name="四角形: 角を丸くする 7">
            <a:extLst>
              <a:ext uri="{FF2B5EF4-FFF2-40B4-BE49-F238E27FC236}">
                <a16:creationId xmlns:a16="http://schemas.microsoft.com/office/drawing/2014/main" id="{EAB0F1B5-CD36-4B77-8A2F-13C493C6BAA0}"/>
              </a:ext>
            </a:extLst>
          </p:cNvPr>
          <p:cNvSpPr/>
          <p:nvPr/>
        </p:nvSpPr>
        <p:spPr>
          <a:xfrm>
            <a:off x="7452319" y="4221088"/>
            <a:ext cx="1347935" cy="409267"/>
          </a:xfrm>
          <a:prstGeom prst="roundRect">
            <a:avLst>
              <a:gd name="adj" fmla="val 10461"/>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14" name="四角形: 角を丸くする 13">
            <a:extLst>
              <a:ext uri="{FF2B5EF4-FFF2-40B4-BE49-F238E27FC236}">
                <a16:creationId xmlns:a16="http://schemas.microsoft.com/office/drawing/2014/main" id="{40B520A8-FCD0-443A-81EE-3E05C2597DFB}"/>
              </a:ext>
            </a:extLst>
          </p:cNvPr>
          <p:cNvSpPr/>
          <p:nvPr/>
        </p:nvSpPr>
        <p:spPr>
          <a:xfrm>
            <a:off x="7668344" y="4653136"/>
            <a:ext cx="1131911" cy="720080"/>
          </a:xfrm>
          <a:prstGeom prst="roundRect">
            <a:avLst>
              <a:gd name="adj" fmla="val 3439"/>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cxnSp>
        <p:nvCxnSpPr>
          <p:cNvPr id="6" name="直線矢印コネクタ 5">
            <a:extLst>
              <a:ext uri="{FF2B5EF4-FFF2-40B4-BE49-F238E27FC236}">
                <a16:creationId xmlns:a16="http://schemas.microsoft.com/office/drawing/2014/main" id="{17BAE307-F9EC-4607-A7F9-F2395723FE57}"/>
              </a:ext>
            </a:extLst>
          </p:cNvPr>
          <p:cNvCxnSpPr>
            <a:cxnSpLocks/>
          </p:cNvCxnSpPr>
          <p:nvPr/>
        </p:nvCxnSpPr>
        <p:spPr>
          <a:xfrm>
            <a:off x="7174815" y="2752580"/>
            <a:ext cx="445185" cy="1689916"/>
          </a:xfrm>
          <a:prstGeom prst="straightConnector1">
            <a:avLst/>
          </a:prstGeom>
          <a:ln w="19050">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6" name="直線矢印コネクタ 15">
            <a:extLst>
              <a:ext uri="{FF2B5EF4-FFF2-40B4-BE49-F238E27FC236}">
                <a16:creationId xmlns:a16="http://schemas.microsoft.com/office/drawing/2014/main" id="{CC85859D-FA30-4865-B68F-D639504C28A1}"/>
              </a:ext>
            </a:extLst>
          </p:cNvPr>
          <p:cNvCxnSpPr>
            <a:cxnSpLocks/>
            <a:stCxn id="21" idx="3"/>
          </p:cNvCxnSpPr>
          <p:nvPr/>
        </p:nvCxnSpPr>
        <p:spPr>
          <a:xfrm flipV="1">
            <a:off x="4105980" y="5148066"/>
            <a:ext cx="3483730" cy="725141"/>
          </a:xfrm>
          <a:prstGeom prst="straightConnector1">
            <a:avLst/>
          </a:prstGeom>
          <a:ln w="19050">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21" name="テキスト ボックス 20">
            <a:extLst>
              <a:ext uri="{FF2B5EF4-FFF2-40B4-BE49-F238E27FC236}">
                <a16:creationId xmlns:a16="http://schemas.microsoft.com/office/drawing/2014/main" id="{F8D3D924-4E48-4B08-9440-B478FBD066A5}"/>
              </a:ext>
            </a:extLst>
          </p:cNvPr>
          <p:cNvSpPr txBox="1"/>
          <p:nvPr/>
        </p:nvSpPr>
        <p:spPr>
          <a:xfrm>
            <a:off x="1657202" y="5628204"/>
            <a:ext cx="2448778" cy="490006"/>
          </a:xfrm>
          <a:prstGeom prst="rect">
            <a:avLst/>
          </a:prstGeom>
          <a:noFill/>
        </p:spPr>
        <p:txBody>
          <a:bodyPr wrap="square" rtlCol="0">
            <a:spAutoFit/>
          </a:bodyPr>
          <a:lstStyle/>
          <a:p>
            <a:r>
              <a:rPr kumimoji="1" lang="ja-JP" altLang="en-US" sz="1292" dirty="0">
                <a:latin typeface="Meiryo UI" panose="020B0604030504040204" pitchFamily="50" charset="-128"/>
                <a:ea typeface="Meiryo UI" panose="020B0604030504040204" pitchFamily="50" charset="-128"/>
              </a:rPr>
              <a:t>カテゴリーで「活用事例」を選んだ場合は、ここに表示されます。</a:t>
            </a:r>
          </a:p>
        </p:txBody>
      </p:sp>
      <p:sp>
        <p:nvSpPr>
          <p:cNvPr id="13" name="正方形/長方形 12">
            <a:extLst>
              <a:ext uri="{FF2B5EF4-FFF2-40B4-BE49-F238E27FC236}">
                <a16:creationId xmlns:a16="http://schemas.microsoft.com/office/drawing/2014/main" id="{026B1341-B744-4B3F-9A42-52C32DB4DD2B}"/>
              </a:ext>
            </a:extLst>
          </p:cNvPr>
          <p:cNvSpPr/>
          <p:nvPr/>
        </p:nvSpPr>
        <p:spPr>
          <a:xfrm>
            <a:off x="183700" y="1510421"/>
            <a:ext cx="5108380" cy="369332"/>
          </a:xfrm>
          <a:prstGeom prst="rect">
            <a:avLst/>
          </a:prstGeom>
        </p:spPr>
        <p:txBody>
          <a:bodyPr wrap="square">
            <a:spAutoFit/>
          </a:bodyPr>
          <a:lstStyle/>
          <a:p>
            <a:r>
              <a:rPr lang="ja-JP" altLang="en-US" dirty="0">
                <a:solidFill>
                  <a:srgbClr val="FF0000"/>
                </a:solidFill>
                <a:latin typeface="Meiryo UI" panose="020B0604030504040204" pitchFamily="50" charset="-128"/>
                <a:ea typeface="Meiryo UI" panose="020B0604030504040204" pitchFamily="50" charset="-128"/>
              </a:rPr>
              <a:t>①カテゴリーで「お知らせ」を選択します。</a:t>
            </a:r>
          </a:p>
        </p:txBody>
      </p:sp>
      <p:sp>
        <p:nvSpPr>
          <p:cNvPr id="23" name="テキスト ボックス 22">
            <a:extLst>
              <a:ext uri="{FF2B5EF4-FFF2-40B4-BE49-F238E27FC236}">
                <a16:creationId xmlns:a16="http://schemas.microsoft.com/office/drawing/2014/main" id="{4CDF30BB-2A44-4ACE-A7CE-A6AA8F00288E}"/>
              </a:ext>
            </a:extLst>
          </p:cNvPr>
          <p:cNvSpPr txBox="1"/>
          <p:nvPr/>
        </p:nvSpPr>
        <p:spPr bwMode="auto">
          <a:xfrm>
            <a:off x="3758114" y="3325028"/>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Tree>
    <p:extLst>
      <p:ext uri="{BB962C8B-B14F-4D97-AF65-F5344CB8AC3E}">
        <p14:creationId xmlns:p14="http://schemas.microsoft.com/office/powerpoint/2010/main" val="17051770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オブジェクト 10">
            <a:extLst>
              <a:ext uri="{FF2B5EF4-FFF2-40B4-BE49-F238E27FC236}">
                <a16:creationId xmlns:a16="http://schemas.microsoft.com/office/drawing/2014/main" id="{0894547F-77F7-4C16-B097-C1985F9A11AE}"/>
              </a:ext>
            </a:extLst>
          </p:cNvPr>
          <p:cNvGraphicFramePr>
            <a:graphicFrameLocks noChangeAspect="1"/>
          </p:cNvGraphicFramePr>
          <p:nvPr>
            <p:extLst>
              <p:ext uri="{D42A27DB-BD31-4B8C-83A1-F6EECF244321}">
                <p14:modId xmlns:p14="http://schemas.microsoft.com/office/powerpoint/2010/main" val="1786343687"/>
              </p:ext>
            </p:extLst>
          </p:nvPr>
        </p:nvGraphicFramePr>
        <p:xfrm>
          <a:off x="539552" y="5773886"/>
          <a:ext cx="5270500" cy="679450"/>
        </p:xfrm>
        <a:graphic>
          <a:graphicData uri="http://schemas.openxmlformats.org/presentationml/2006/ole">
            <mc:AlternateContent xmlns:mc="http://schemas.openxmlformats.org/markup-compatibility/2006">
              <mc:Choice xmlns:v="urn:schemas-microsoft-com:vml" Requires="v">
                <p:oleObj spid="_x0000_s2067" r:id="rId4" imgW="10488600" imgH="1358640" progId="">
                  <p:embed/>
                </p:oleObj>
              </mc:Choice>
              <mc:Fallback>
                <p:oleObj r:id="rId4" imgW="10488600" imgH="1358640" progId="">
                  <p:embed/>
                  <p:pic>
                    <p:nvPicPr>
                      <p:cNvPr id="0" name=""/>
                      <p:cNvPicPr/>
                      <p:nvPr/>
                    </p:nvPicPr>
                    <p:blipFill>
                      <a:blip r:embed="rId5"/>
                      <a:stretch>
                        <a:fillRect/>
                      </a:stretch>
                    </p:blipFill>
                    <p:spPr>
                      <a:xfrm>
                        <a:off x="539552" y="5773886"/>
                        <a:ext cx="5270500" cy="679450"/>
                      </a:xfrm>
                      <a:prstGeom prst="rect">
                        <a:avLst/>
                      </a:prstGeom>
                    </p:spPr>
                  </p:pic>
                </p:oleObj>
              </mc:Fallback>
            </mc:AlternateContent>
          </a:graphicData>
        </a:graphic>
      </p:graphicFrame>
      <p:pic>
        <p:nvPicPr>
          <p:cNvPr id="8" name="図 7" descr="スクリーンショットの画面&#10;&#10;自動的に生成された説明">
            <a:extLst>
              <a:ext uri="{FF2B5EF4-FFF2-40B4-BE49-F238E27FC236}">
                <a16:creationId xmlns:a16="http://schemas.microsoft.com/office/drawing/2014/main" id="{033C3F73-CD1C-4CFC-9B2A-2D754F76F6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204" y="2119343"/>
            <a:ext cx="6229348" cy="3209924"/>
          </a:xfrm>
          <a:prstGeom prst="rect">
            <a:avLst/>
          </a:prstGeom>
        </p:spPr>
      </p:pic>
      <p:sp>
        <p:nvSpPr>
          <p:cNvPr id="2" name="タイトル 1">
            <a:extLst>
              <a:ext uri="{FF2B5EF4-FFF2-40B4-BE49-F238E27FC236}">
                <a16:creationId xmlns:a16="http://schemas.microsoft.com/office/drawing/2014/main" id="{EAEEB946-F1C1-4758-89A3-BA119EC3FF61}"/>
              </a:ext>
            </a:extLst>
          </p:cNvPr>
          <p:cNvSpPr>
            <a:spLocks noGrp="1"/>
          </p:cNvSpPr>
          <p:nvPr>
            <p:ph type="title"/>
          </p:nvPr>
        </p:nvSpPr>
        <p:spPr/>
        <p:txBody>
          <a:bodyPr/>
          <a:lstStyle/>
          <a:p>
            <a:r>
              <a:rPr lang="en-US" altLang="ja-JP" dirty="0"/>
              <a:t>4.6 </a:t>
            </a:r>
            <a:r>
              <a:rPr lang="ja-JP" altLang="en-US" dirty="0"/>
              <a:t>お知らせ、活用事例の登録（投稿）④</a:t>
            </a:r>
            <a:endParaRPr kumimoji="1" lang="ja-JP" altLang="en-US" dirty="0"/>
          </a:p>
        </p:txBody>
      </p:sp>
      <p:sp>
        <p:nvSpPr>
          <p:cNvPr id="4" name="スライド番号プレースホルダー 3">
            <a:extLst>
              <a:ext uri="{FF2B5EF4-FFF2-40B4-BE49-F238E27FC236}">
                <a16:creationId xmlns:a16="http://schemas.microsoft.com/office/drawing/2014/main" id="{98F1FA6C-F3B9-406C-9F81-E98B1E39334F}"/>
              </a:ext>
            </a:extLst>
          </p:cNvPr>
          <p:cNvSpPr>
            <a:spLocks noGrp="1"/>
          </p:cNvSpPr>
          <p:nvPr>
            <p:ph type="sldNum" sz="quarter" idx="12"/>
          </p:nvPr>
        </p:nvSpPr>
        <p:spPr/>
        <p:txBody>
          <a:bodyPr/>
          <a:lstStyle/>
          <a:p>
            <a:fld id="{E6B5CE23-8571-4374-9369-B8EA74D2E108}" type="slidenum">
              <a:rPr kumimoji="1" lang="ja-JP" altLang="en-US" smtClean="0"/>
              <a:pPr/>
              <a:t>43</a:t>
            </a:fld>
            <a:endParaRPr kumimoji="1" lang="ja-JP" altLang="en-US"/>
          </a:p>
        </p:txBody>
      </p:sp>
      <p:sp>
        <p:nvSpPr>
          <p:cNvPr id="5" name="テキスト プレースホルダー 4">
            <a:extLst>
              <a:ext uri="{FF2B5EF4-FFF2-40B4-BE49-F238E27FC236}">
                <a16:creationId xmlns:a16="http://schemas.microsoft.com/office/drawing/2014/main" id="{E50E7CCE-F7A1-420E-9121-F7F84C848599}"/>
              </a:ext>
            </a:extLst>
          </p:cNvPr>
          <p:cNvSpPr>
            <a:spLocks noGrp="1"/>
          </p:cNvSpPr>
          <p:nvPr>
            <p:ph type="body" sz="quarter" idx="13"/>
          </p:nvPr>
        </p:nvSpPr>
        <p:spPr/>
        <p:txBody>
          <a:bodyPr/>
          <a:lstStyle/>
          <a:p>
            <a:r>
              <a:rPr lang="en-US" altLang="ja-JP" dirty="0"/>
              <a:t>4.</a:t>
            </a:r>
            <a:r>
              <a:rPr lang="ja-JP" altLang="en-US" dirty="0"/>
              <a:t>サイトの公開に向けて</a:t>
            </a:r>
          </a:p>
          <a:p>
            <a:endParaRPr kumimoji="1" lang="ja-JP" altLang="en-US" dirty="0"/>
          </a:p>
        </p:txBody>
      </p:sp>
      <p:sp>
        <p:nvSpPr>
          <p:cNvPr id="7" name="テキスト プレースホルダー 6">
            <a:extLst>
              <a:ext uri="{FF2B5EF4-FFF2-40B4-BE49-F238E27FC236}">
                <a16:creationId xmlns:a16="http://schemas.microsoft.com/office/drawing/2014/main" id="{3081F39F-EA72-4081-BAB9-974DBEE9A3DC}"/>
              </a:ext>
            </a:extLst>
          </p:cNvPr>
          <p:cNvSpPr>
            <a:spLocks noGrp="1"/>
          </p:cNvSpPr>
          <p:nvPr>
            <p:ph type="body" sz="quarter" idx="14"/>
          </p:nvPr>
        </p:nvSpPr>
        <p:spPr>
          <a:xfrm>
            <a:off x="207963" y="884238"/>
            <a:ext cx="8728075" cy="1061314"/>
          </a:xfrm>
        </p:spPr>
        <p:txBody>
          <a:bodyPr>
            <a:normAutofit/>
          </a:bodyPr>
          <a:lstStyle/>
          <a:p>
            <a:r>
              <a:rPr lang="ja-JP" altLang="en-US" dirty="0"/>
              <a:t>パーマリンクを設定します。</a:t>
            </a:r>
          </a:p>
          <a:p>
            <a:r>
              <a:rPr lang="ja-JP" altLang="en-US" dirty="0">
                <a:latin typeface="Meiryo UI" panose="020B0604030504040204" pitchFamily="50" charset="-128"/>
                <a:ea typeface="Meiryo UI" panose="020B0604030504040204" pitchFamily="50" charset="-128"/>
              </a:rPr>
              <a:t>標準ではタイトルが</a:t>
            </a:r>
            <a:r>
              <a:rPr lang="en-US" altLang="ja-JP" dirty="0">
                <a:latin typeface="Meiryo UI" panose="020B0604030504040204" pitchFamily="50" charset="-128"/>
                <a:ea typeface="Meiryo UI" panose="020B0604030504040204" pitchFamily="50" charset="-128"/>
              </a:rPr>
              <a:t>URL</a:t>
            </a:r>
            <a:r>
              <a:rPr lang="ja-JP" altLang="en-US" dirty="0">
                <a:latin typeface="Meiryo UI" panose="020B0604030504040204" pitchFamily="50" charset="-128"/>
                <a:ea typeface="Meiryo UI" panose="020B0604030504040204" pitchFamily="50" charset="-128"/>
              </a:rPr>
              <a:t>に設定されますので、</a:t>
            </a:r>
            <a:br>
              <a:rPr lang="en-US" altLang="ja-JP"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タイトルに日本語を入力した場合は </a:t>
            </a:r>
            <a:r>
              <a:rPr lang="ja-JP" altLang="en-US" b="1" dirty="0">
                <a:latin typeface="Meiryo UI" panose="020B0604030504040204" pitchFamily="50" charset="-128"/>
                <a:ea typeface="Meiryo UI" panose="020B0604030504040204" pitchFamily="50" charset="-128"/>
              </a:rPr>
              <a:t>半角英数字 </a:t>
            </a:r>
            <a:r>
              <a:rPr lang="ja-JP" altLang="en-US" dirty="0">
                <a:latin typeface="Meiryo UI" panose="020B0604030504040204" pitchFamily="50" charset="-128"/>
                <a:ea typeface="Meiryo UI" panose="020B0604030504040204" pitchFamily="50" charset="-128"/>
              </a:rPr>
              <a:t>に修正します。</a:t>
            </a:r>
            <a:endParaRPr kumimoji="1" lang="ja-JP" altLang="en-US" dirty="0"/>
          </a:p>
        </p:txBody>
      </p:sp>
      <p:cxnSp>
        <p:nvCxnSpPr>
          <p:cNvPr id="6" name="直線矢印コネクタ 5">
            <a:extLst>
              <a:ext uri="{FF2B5EF4-FFF2-40B4-BE49-F238E27FC236}">
                <a16:creationId xmlns:a16="http://schemas.microsoft.com/office/drawing/2014/main" id="{17BAE307-F9EC-4607-A7F9-F2395723FE57}"/>
              </a:ext>
            </a:extLst>
          </p:cNvPr>
          <p:cNvCxnSpPr>
            <a:cxnSpLocks/>
            <a:stCxn id="16" idx="1"/>
          </p:cNvCxnSpPr>
          <p:nvPr/>
        </p:nvCxnSpPr>
        <p:spPr>
          <a:xfrm flipH="1">
            <a:off x="5364088" y="3093581"/>
            <a:ext cx="1274624" cy="0"/>
          </a:xfrm>
          <a:prstGeom prst="straightConnector1">
            <a:avLst/>
          </a:prstGeom>
          <a:ln w="19050">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19" name="四角形: 角を丸くする 18">
            <a:extLst>
              <a:ext uri="{FF2B5EF4-FFF2-40B4-BE49-F238E27FC236}">
                <a16:creationId xmlns:a16="http://schemas.microsoft.com/office/drawing/2014/main" id="{AC3CD160-EC6C-4755-AEAE-3A91E7C886A3}"/>
              </a:ext>
            </a:extLst>
          </p:cNvPr>
          <p:cNvSpPr/>
          <p:nvPr/>
        </p:nvSpPr>
        <p:spPr>
          <a:xfrm>
            <a:off x="4932040" y="2949564"/>
            <a:ext cx="432048" cy="288032"/>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16" name="テキスト ボックス 15">
            <a:extLst>
              <a:ext uri="{FF2B5EF4-FFF2-40B4-BE49-F238E27FC236}">
                <a16:creationId xmlns:a16="http://schemas.microsoft.com/office/drawing/2014/main" id="{60442343-389F-4459-9A64-DC722D8E3F12}"/>
              </a:ext>
            </a:extLst>
          </p:cNvPr>
          <p:cNvSpPr txBox="1"/>
          <p:nvPr/>
        </p:nvSpPr>
        <p:spPr>
          <a:xfrm>
            <a:off x="6638712" y="2801193"/>
            <a:ext cx="2297326" cy="584775"/>
          </a:xfrm>
          <a:prstGeom prst="rect">
            <a:avLst/>
          </a:prstGeom>
          <a:noFill/>
        </p:spPr>
        <p:txBody>
          <a:bodyPr wrap="square" rtlCol="0">
            <a:spAutoFit/>
          </a:bodyPr>
          <a:lstStyle/>
          <a:p>
            <a:pPr marL="177800" indent="-177800"/>
            <a:r>
              <a:rPr kumimoji="1" lang="ja-JP" altLang="en-US" sz="1600" dirty="0">
                <a:solidFill>
                  <a:srgbClr val="FF0000"/>
                </a:solidFill>
                <a:latin typeface="Meiryo UI" panose="020B0604030504040204" pitchFamily="50" charset="-128"/>
                <a:ea typeface="Meiryo UI" panose="020B0604030504040204" pitchFamily="50" charset="-128"/>
              </a:rPr>
              <a:t>①編集ボタンを</a:t>
            </a:r>
            <a:br>
              <a:rPr kumimoji="1" lang="en-US" altLang="ja-JP" sz="1600" dirty="0">
                <a:solidFill>
                  <a:srgbClr val="FF0000"/>
                </a:solidFill>
                <a:latin typeface="Meiryo UI" panose="020B0604030504040204" pitchFamily="50" charset="-128"/>
                <a:ea typeface="Meiryo UI" panose="020B0604030504040204" pitchFamily="50" charset="-128"/>
              </a:rPr>
            </a:br>
            <a:r>
              <a:rPr kumimoji="1" lang="ja-JP" altLang="en-US" sz="1600" dirty="0">
                <a:solidFill>
                  <a:srgbClr val="FF0000"/>
                </a:solidFill>
                <a:latin typeface="Meiryo UI" panose="020B0604030504040204" pitchFamily="50" charset="-128"/>
                <a:ea typeface="Meiryo UI" panose="020B0604030504040204" pitchFamily="50" charset="-128"/>
              </a:rPr>
              <a:t>クリックします。</a:t>
            </a:r>
          </a:p>
        </p:txBody>
      </p:sp>
      <p:sp>
        <p:nvSpPr>
          <p:cNvPr id="18" name="テキスト ボックス 17">
            <a:extLst>
              <a:ext uri="{FF2B5EF4-FFF2-40B4-BE49-F238E27FC236}">
                <a16:creationId xmlns:a16="http://schemas.microsoft.com/office/drawing/2014/main" id="{7F01358D-9FB3-4A07-90FF-2D0495F5C016}"/>
              </a:ext>
            </a:extLst>
          </p:cNvPr>
          <p:cNvSpPr txBox="1"/>
          <p:nvPr/>
        </p:nvSpPr>
        <p:spPr>
          <a:xfrm>
            <a:off x="6670536" y="5616379"/>
            <a:ext cx="2235516" cy="830997"/>
          </a:xfrm>
          <a:prstGeom prst="rect">
            <a:avLst/>
          </a:prstGeom>
          <a:noFill/>
        </p:spPr>
        <p:txBody>
          <a:bodyPr wrap="square" rtlCol="0">
            <a:spAutoFit/>
          </a:bodyPr>
          <a:lstStyle/>
          <a:p>
            <a:pPr marL="177800" indent="-177800"/>
            <a:r>
              <a:rPr kumimoji="1" lang="ja-JP" altLang="en-US" sz="1600" dirty="0">
                <a:solidFill>
                  <a:srgbClr val="FF0000"/>
                </a:solidFill>
                <a:latin typeface="Meiryo UI" panose="020B0604030504040204" pitchFamily="50" charset="-128"/>
                <a:ea typeface="Meiryo UI" panose="020B0604030504040204" pitchFamily="50" charset="-128"/>
              </a:rPr>
              <a:t>②入力したら</a:t>
            </a:r>
            <a:br>
              <a:rPr kumimoji="1" lang="en-US" altLang="ja-JP" sz="1600" dirty="0">
                <a:solidFill>
                  <a:srgbClr val="FF0000"/>
                </a:solidFill>
                <a:latin typeface="Meiryo UI" panose="020B0604030504040204" pitchFamily="50" charset="-128"/>
                <a:ea typeface="Meiryo UI" panose="020B0604030504040204" pitchFamily="50" charset="-128"/>
              </a:rPr>
            </a:br>
            <a:r>
              <a:rPr kumimoji="1" lang="en-US" altLang="ja-JP" sz="1600" dirty="0">
                <a:solidFill>
                  <a:srgbClr val="FF0000"/>
                </a:solidFill>
                <a:latin typeface="Meiryo UI" panose="020B0604030504040204" pitchFamily="50" charset="-128"/>
                <a:ea typeface="Meiryo UI" panose="020B0604030504040204" pitchFamily="50" charset="-128"/>
              </a:rPr>
              <a:t>OK</a:t>
            </a:r>
            <a:r>
              <a:rPr kumimoji="1" lang="ja-JP" altLang="en-US" sz="1600" dirty="0">
                <a:solidFill>
                  <a:srgbClr val="FF0000"/>
                </a:solidFill>
                <a:latin typeface="Meiryo UI" panose="020B0604030504040204" pitchFamily="50" charset="-128"/>
                <a:ea typeface="Meiryo UI" panose="020B0604030504040204" pitchFamily="50" charset="-128"/>
              </a:rPr>
              <a:t>ボタンを</a:t>
            </a:r>
            <a:br>
              <a:rPr kumimoji="1" lang="en-US" altLang="ja-JP" sz="1600" dirty="0">
                <a:solidFill>
                  <a:srgbClr val="FF0000"/>
                </a:solidFill>
                <a:latin typeface="Meiryo UI" panose="020B0604030504040204" pitchFamily="50" charset="-128"/>
                <a:ea typeface="Meiryo UI" panose="020B0604030504040204" pitchFamily="50" charset="-128"/>
              </a:rPr>
            </a:br>
            <a:r>
              <a:rPr kumimoji="1" lang="ja-JP" altLang="en-US" sz="1600" dirty="0">
                <a:solidFill>
                  <a:srgbClr val="FF0000"/>
                </a:solidFill>
                <a:latin typeface="Meiryo UI" panose="020B0604030504040204" pitchFamily="50" charset="-128"/>
                <a:ea typeface="Meiryo UI" panose="020B0604030504040204" pitchFamily="50" charset="-128"/>
              </a:rPr>
              <a:t>クリックします。</a:t>
            </a:r>
          </a:p>
        </p:txBody>
      </p:sp>
      <p:sp>
        <p:nvSpPr>
          <p:cNvPr id="20" name="テキスト ボックス 19">
            <a:extLst>
              <a:ext uri="{FF2B5EF4-FFF2-40B4-BE49-F238E27FC236}">
                <a16:creationId xmlns:a16="http://schemas.microsoft.com/office/drawing/2014/main" id="{FEA7C29A-851A-4B77-93F9-0AFBC6944453}"/>
              </a:ext>
            </a:extLst>
          </p:cNvPr>
          <p:cNvSpPr txBox="1"/>
          <p:nvPr/>
        </p:nvSpPr>
        <p:spPr bwMode="auto">
          <a:xfrm>
            <a:off x="4766064" y="2677054"/>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22" name="テキスト ボックス 21">
            <a:extLst>
              <a:ext uri="{FF2B5EF4-FFF2-40B4-BE49-F238E27FC236}">
                <a16:creationId xmlns:a16="http://schemas.microsoft.com/office/drawing/2014/main" id="{4531AA58-DA49-4511-B8C8-B83E770E3590}"/>
              </a:ext>
            </a:extLst>
          </p:cNvPr>
          <p:cNvSpPr txBox="1"/>
          <p:nvPr/>
        </p:nvSpPr>
        <p:spPr bwMode="auto">
          <a:xfrm>
            <a:off x="4932040" y="583750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21" name="四角形: 角を丸くする 20">
            <a:extLst>
              <a:ext uri="{FF2B5EF4-FFF2-40B4-BE49-F238E27FC236}">
                <a16:creationId xmlns:a16="http://schemas.microsoft.com/office/drawing/2014/main" id="{9BD6D875-0A50-49F7-8F14-41E440B8E4FE}"/>
              </a:ext>
            </a:extLst>
          </p:cNvPr>
          <p:cNvSpPr/>
          <p:nvPr/>
        </p:nvSpPr>
        <p:spPr>
          <a:xfrm>
            <a:off x="3108370" y="6159489"/>
            <a:ext cx="2111702" cy="265876"/>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Tree>
    <p:extLst>
      <p:ext uri="{BB962C8B-B14F-4D97-AF65-F5344CB8AC3E}">
        <p14:creationId xmlns:p14="http://schemas.microsoft.com/office/powerpoint/2010/main" val="8945356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AEEB946-F1C1-4758-89A3-BA119EC3FF61}"/>
              </a:ext>
            </a:extLst>
          </p:cNvPr>
          <p:cNvSpPr>
            <a:spLocks noGrp="1"/>
          </p:cNvSpPr>
          <p:nvPr>
            <p:ph type="title"/>
          </p:nvPr>
        </p:nvSpPr>
        <p:spPr/>
        <p:txBody>
          <a:bodyPr/>
          <a:lstStyle/>
          <a:p>
            <a:r>
              <a:rPr lang="en-US" altLang="ja-JP" dirty="0"/>
              <a:t>4.6 </a:t>
            </a:r>
            <a:r>
              <a:rPr lang="ja-JP" altLang="en-US" dirty="0"/>
              <a:t>お知らせ、活用事例の登録（投稿）⑤</a:t>
            </a:r>
            <a:endParaRPr kumimoji="1" lang="ja-JP" altLang="en-US" dirty="0"/>
          </a:p>
        </p:txBody>
      </p:sp>
      <p:sp>
        <p:nvSpPr>
          <p:cNvPr id="4" name="スライド番号プレースホルダー 3">
            <a:extLst>
              <a:ext uri="{FF2B5EF4-FFF2-40B4-BE49-F238E27FC236}">
                <a16:creationId xmlns:a16="http://schemas.microsoft.com/office/drawing/2014/main" id="{98F1FA6C-F3B9-406C-9F81-E98B1E39334F}"/>
              </a:ext>
            </a:extLst>
          </p:cNvPr>
          <p:cNvSpPr>
            <a:spLocks noGrp="1"/>
          </p:cNvSpPr>
          <p:nvPr>
            <p:ph type="sldNum" sz="quarter" idx="12"/>
          </p:nvPr>
        </p:nvSpPr>
        <p:spPr/>
        <p:txBody>
          <a:bodyPr/>
          <a:lstStyle/>
          <a:p>
            <a:fld id="{E6B5CE23-8571-4374-9369-B8EA74D2E108}" type="slidenum">
              <a:rPr kumimoji="1" lang="ja-JP" altLang="en-US" smtClean="0"/>
              <a:pPr/>
              <a:t>44</a:t>
            </a:fld>
            <a:endParaRPr kumimoji="1" lang="ja-JP" altLang="en-US"/>
          </a:p>
        </p:txBody>
      </p:sp>
      <p:sp>
        <p:nvSpPr>
          <p:cNvPr id="3" name="テキスト プレースホルダー 2">
            <a:extLst>
              <a:ext uri="{FF2B5EF4-FFF2-40B4-BE49-F238E27FC236}">
                <a16:creationId xmlns:a16="http://schemas.microsoft.com/office/drawing/2014/main" id="{881F15CC-7824-403E-BDC0-8C419ED65D6A}"/>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5" name="テキスト プレースホルダー 4">
            <a:extLst>
              <a:ext uri="{FF2B5EF4-FFF2-40B4-BE49-F238E27FC236}">
                <a16:creationId xmlns:a16="http://schemas.microsoft.com/office/drawing/2014/main" id="{16862C3A-10C3-42F2-9D20-B863DE853882}"/>
              </a:ext>
            </a:extLst>
          </p:cNvPr>
          <p:cNvSpPr>
            <a:spLocks noGrp="1"/>
          </p:cNvSpPr>
          <p:nvPr>
            <p:ph type="body" sz="quarter" idx="14"/>
          </p:nvPr>
        </p:nvSpPr>
        <p:spPr/>
        <p:txBody>
          <a:bodyPr/>
          <a:lstStyle/>
          <a:p>
            <a:r>
              <a:rPr lang="ja-JP" altLang="en-US" dirty="0"/>
              <a:t>投稿を公開します。</a:t>
            </a:r>
          </a:p>
          <a:p>
            <a:r>
              <a:rPr lang="ja-JP" altLang="en-US" dirty="0">
                <a:latin typeface="Meiryo UI" panose="020B0604030504040204" pitchFamily="50" charset="-128"/>
                <a:ea typeface="Meiryo UI" panose="020B0604030504040204" pitchFamily="50" charset="-128"/>
              </a:rPr>
              <a:t>投稿の公開には以下の</a:t>
            </a:r>
            <a:r>
              <a:rPr lang="en-US" altLang="ja-JP" dirty="0">
                <a:latin typeface="Meiryo UI" panose="020B0604030504040204" pitchFamily="50" charset="-128"/>
                <a:ea typeface="Meiryo UI" panose="020B0604030504040204" pitchFamily="50" charset="-128"/>
              </a:rPr>
              <a:t>3</a:t>
            </a:r>
            <a:r>
              <a:rPr lang="ja-JP" altLang="en-US" dirty="0">
                <a:latin typeface="Meiryo UI" panose="020B0604030504040204" pitchFamily="50" charset="-128"/>
                <a:ea typeface="Meiryo UI" panose="020B0604030504040204" pitchFamily="50" charset="-128"/>
              </a:rPr>
              <a:t>つの機能があります。</a:t>
            </a:r>
            <a:endParaRPr lang="en-US" altLang="ja-JP" dirty="0">
              <a:latin typeface="Meiryo UI" panose="020B0604030504040204" pitchFamily="50" charset="-128"/>
              <a:ea typeface="Meiryo UI" panose="020B0604030504040204" pitchFamily="50" charset="-128"/>
            </a:endParaRPr>
          </a:p>
          <a:p>
            <a:endParaRPr kumimoji="1" lang="ja-JP" altLang="en-US" dirty="0"/>
          </a:p>
        </p:txBody>
      </p:sp>
      <p:sp>
        <p:nvSpPr>
          <p:cNvPr id="20" name="テキスト ボックス 19">
            <a:extLst>
              <a:ext uri="{FF2B5EF4-FFF2-40B4-BE49-F238E27FC236}">
                <a16:creationId xmlns:a16="http://schemas.microsoft.com/office/drawing/2014/main" id="{C53E4FFA-B30A-4502-9B2C-17AC9E30A45B}"/>
              </a:ext>
            </a:extLst>
          </p:cNvPr>
          <p:cNvSpPr txBox="1"/>
          <p:nvPr/>
        </p:nvSpPr>
        <p:spPr>
          <a:xfrm>
            <a:off x="6754842" y="2100311"/>
            <a:ext cx="2228250" cy="1484189"/>
          </a:xfrm>
          <a:prstGeom prst="rect">
            <a:avLst/>
          </a:prstGeom>
          <a:noFill/>
        </p:spPr>
        <p:txBody>
          <a:bodyPr wrap="square" rtlCol="0">
            <a:spAutoFit/>
          </a:bodyPr>
          <a:lstStyle/>
          <a:p>
            <a:r>
              <a:rPr kumimoji="1" lang="ja-JP" altLang="en-US" sz="1292" b="1" dirty="0">
                <a:latin typeface="Meiryo UI" panose="020B0604030504040204" pitchFamily="50" charset="-128"/>
                <a:ea typeface="Meiryo UI" panose="020B0604030504040204" pitchFamily="50" charset="-128"/>
              </a:rPr>
              <a:t>ステータス</a:t>
            </a:r>
            <a:r>
              <a:rPr kumimoji="1" lang="ja-JP" altLang="en-US" sz="1292" dirty="0">
                <a:latin typeface="Meiryo UI" panose="020B0604030504040204" pitchFamily="50" charset="-128"/>
                <a:ea typeface="Meiryo UI" panose="020B0604030504040204" pitchFamily="50" charset="-128"/>
              </a:rPr>
              <a:t>は</a:t>
            </a:r>
            <a:br>
              <a:rPr kumimoji="1" lang="en-US" altLang="ja-JP" sz="1292" dirty="0">
                <a:latin typeface="Meiryo UI" panose="020B0604030504040204" pitchFamily="50" charset="-128"/>
                <a:ea typeface="Meiryo UI" panose="020B0604030504040204" pitchFamily="50" charset="-128"/>
              </a:rPr>
            </a:br>
            <a:r>
              <a:rPr kumimoji="1" lang="ja-JP" altLang="en-US" sz="1292" dirty="0">
                <a:latin typeface="Meiryo UI" panose="020B0604030504040204" pitchFamily="50" charset="-128"/>
                <a:ea typeface="Meiryo UI" panose="020B0604030504040204" pitchFamily="50" charset="-128"/>
              </a:rPr>
              <a:t>「公開」ボタンを押すと「公開済み」になります。</a:t>
            </a:r>
            <a:endParaRPr kumimoji="1" lang="en-US" altLang="ja-JP" sz="1292" dirty="0">
              <a:latin typeface="Meiryo UI" panose="020B0604030504040204" pitchFamily="50" charset="-128"/>
              <a:ea typeface="Meiryo UI" panose="020B0604030504040204" pitchFamily="50" charset="-128"/>
            </a:endParaRPr>
          </a:p>
          <a:p>
            <a:r>
              <a:rPr kumimoji="1" lang="ja-JP" altLang="en-US" sz="1292" dirty="0">
                <a:latin typeface="Meiryo UI" panose="020B0604030504040204" pitchFamily="50" charset="-128"/>
                <a:ea typeface="Meiryo UI" panose="020B0604030504040204" pitchFamily="50" charset="-128"/>
              </a:rPr>
              <a:t>他に「下書き」「レビュー待ち」があります。</a:t>
            </a:r>
            <a:endParaRPr kumimoji="1" lang="en-US" altLang="ja-JP" sz="1292" dirty="0">
              <a:latin typeface="Meiryo UI" panose="020B0604030504040204" pitchFamily="50" charset="-128"/>
              <a:ea typeface="Meiryo UI" panose="020B0604030504040204" pitchFamily="50" charset="-128"/>
            </a:endParaRPr>
          </a:p>
          <a:p>
            <a:r>
              <a:rPr kumimoji="1" lang="ja-JP" altLang="en-US" sz="1292" dirty="0">
                <a:latin typeface="Meiryo UI" panose="020B0604030504040204" pitchFamily="50" charset="-128"/>
                <a:ea typeface="Meiryo UI" panose="020B0604030504040204" pitchFamily="50" charset="-128"/>
              </a:rPr>
              <a:t>一度公開した後「下書き」に戻すこともできます。</a:t>
            </a:r>
            <a:endParaRPr kumimoji="1" lang="en-US" altLang="ja-JP" sz="1292" dirty="0">
              <a:latin typeface="Meiryo UI" panose="020B0604030504040204" pitchFamily="50" charset="-128"/>
              <a:ea typeface="Meiryo UI" panose="020B0604030504040204" pitchFamily="50" charset="-128"/>
            </a:endParaRPr>
          </a:p>
        </p:txBody>
      </p:sp>
      <p:pic>
        <p:nvPicPr>
          <p:cNvPr id="14" name="図 13">
            <a:extLst>
              <a:ext uri="{FF2B5EF4-FFF2-40B4-BE49-F238E27FC236}">
                <a16:creationId xmlns:a16="http://schemas.microsoft.com/office/drawing/2014/main" id="{43586D6D-5E98-4865-B4DB-A05E4B78AB3F}"/>
              </a:ext>
            </a:extLst>
          </p:cNvPr>
          <p:cNvPicPr>
            <a:picLocks noChangeAspect="1"/>
          </p:cNvPicPr>
          <p:nvPr/>
        </p:nvPicPr>
        <p:blipFill rotWithShape="1">
          <a:blip r:embed="rId3"/>
          <a:srcRect l="79925" t="14366" r="1963" b="64038"/>
          <a:stretch/>
        </p:blipFill>
        <p:spPr>
          <a:xfrm>
            <a:off x="418677" y="2060848"/>
            <a:ext cx="2385750" cy="2074566"/>
          </a:xfrm>
          <a:prstGeom prst="rect">
            <a:avLst/>
          </a:prstGeom>
        </p:spPr>
      </p:pic>
      <p:pic>
        <p:nvPicPr>
          <p:cNvPr id="15" name="図 14">
            <a:extLst>
              <a:ext uri="{FF2B5EF4-FFF2-40B4-BE49-F238E27FC236}">
                <a16:creationId xmlns:a16="http://schemas.microsoft.com/office/drawing/2014/main" id="{D89AE98C-D153-4F1F-98C4-552A7B8CCF25}"/>
              </a:ext>
            </a:extLst>
          </p:cNvPr>
          <p:cNvPicPr>
            <a:picLocks noChangeAspect="1"/>
          </p:cNvPicPr>
          <p:nvPr/>
        </p:nvPicPr>
        <p:blipFill rotWithShape="1">
          <a:blip r:embed="rId4"/>
          <a:srcRect l="79924" t="13286" r="1176" b="43521"/>
          <a:stretch/>
        </p:blipFill>
        <p:spPr>
          <a:xfrm>
            <a:off x="4283968" y="2100311"/>
            <a:ext cx="2385750" cy="3976251"/>
          </a:xfrm>
          <a:prstGeom prst="rect">
            <a:avLst/>
          </a:prstGeom>
        </p:spPr>
      </p:pic>
      <p:sp>
        <p:nvSpPr>
          <p:cNvPr id="17" name="テキスト ボックス 16">
            <a:extLst>
              <a:ext uri="{FF2B5EF4-FFF2-40B4-BE49-F238E27FC236}">
                <a16:creationId xmlns:a16="http://schemas.microsoft.com/office/drawing/2014/main" id="{6C5BE6A7-BFC0-4169-AD1D-5FF637F7A689}"/>
              </a:ext>
            </a:extLst>
          </p:cNvPr>
          <p:cNvSpPr txBox="1"/>
          <p:nvPr/>
        </p:nvSpPr>
        <p:spPr>
          <a:xfrm>
            <a:off x="6750013" y="3722120"/>
            <a:ext cx="2133599" cy="1285352"/>
          </a:xfrm>
          <a:prstGeom prst="rect">
            <a:avLst/>
          </a:prstGeom>
          <a:noFill/>
        </p:spPr>
        <p:txBody>
          <a:bodyPr wrap="square" rtlCol="0">
            <a:spAutoFit/>
          </a:bodyPr>
          <a:lstStyle/>
          <a:p>
            <a:r>
              <a:rPr kumimoji="1" lang="ja-JP" altLang="en-US" sz="1292" b="1" dirty="0">
                <a:latin typeface="Meiryo UI" panose="020B0604030504040204" pitchFamily="50" charset="-128"/>
                <a:ea typeface="Meiryo UI" panose="020B0604030504040204" pitchFamily="50" charset="-128"/>
              </a:rPr>
              <a:t>公開状態</a:t>
            </a:r>
            <a:r>
              <a:rPr kumimoji="1" lang="ja-JP" altLang="en-US" sz="1292" dirty="0">
                <a:latin typeface="Meiryo UI" panose="020B0604030504040204" pitchFamily="50" charset="-128"/>
                <a:ea typeface="Meiryo UI" panose="020B0604030504040204" pitchFamily="50" charset="-128"/>
              </a:rPr>
              <a:t>は</a:t>
            </a:r>
            <a:br>
              <a:rPr kumimoji="1" lang="en-US" altLang="ja-JP" sz="1292" dirty="0">
                <a:latin typeface="Meiryo UI" panose="020B0604030504040204" pitchFamily="50" charset="-128"/>
                <a:ea typeface="Meiryo UI" panose="020B0604030504040204" pitchFamily="50" charset="-128"/>
              </a:rPr>
            </a:br>
            <a:r>
              <a:rPr kumimoji="1" lang="ja-JP" altLang="en-US" sz="1292" dirty="0">
                <a:latin typeface="Meiryo UI" panose="020B0604030504040204" pitchFamily="50" charset="-128"/>
                <a:ea typeface="Meiryo UI" panose="020B0604030504040204" pitchFamily="50" charset="-128"/>
              </a:rPr>
              <a:t>「公開」</a:t>
            </a:r>
            <a:br>
              <a:rPr kumimoji="1" lang="en-US" altLang="ja-JP" sz="1292" dirty="0">
                <a:latin typeface="Meiryo UI" panose="020B0604030504040204" pitchFamily="50" charset="-128"/>
                <a:ea typeface="Meiryo UI" panose="020B0604030504040204" pitchFamily="50" charset="-128"/>
              </a:rPr>
            </a:br>
            <a:r>
              <a:rPr kumimoji="1" lang="ja-JP" altLang="en-US" sz="1292" dirty="0">
                <a:latin typeface="Meiryo UI" panose="020B0604030504040204" pitchFamily="50" charset="-128"/>
                <a:ea typeface="Meiryo UI" panose="020B0604030504040204" pitchFamily="50" charset="-128"/>
              </a:rPr>
              <a:t>「パスワード保護」</a:t>
            </a:r>
            <a:br>
              <a:rPr kumimoji="1" lang="en-US" altLang="ja-JP" sz="1292" dirty="0">
                <a:latin typeface="Meiryo UI" panose="020B0604030504040204" pitchFamily="50" charset="-128"/>
                <a:ea typeface="Meiryo UI" panose="020B0604030504040204" pitchFamily="50" charset="-128"/>
              </a:rPr>
            </a:br>
            <a:r>
              <a:rPr kumimoji="1" lang="ja-JP" altLang="en-US" sz="1292" dirty="0">
                <a:latin typeface="Meiryo UI" panose="020B0604030504040204" pitchFamily="50" charset="-128"/>
                <a:ea typeface="Meiryo UI" panose="020B0604030504040204" pitchFamily="50" charset="-128"/>
              </a:rPr>
              <a:t>「非公開」</a:t>
            </a:r>
            <a:br>
              <a:rPr kumimoji="1" lang="en-US" altLang="ja-JP" sz="1292" dirty="0">
                <a:latin typeface="Meiryo UI" panose="020B0604030504040204" pitchFamily="50" charset="-128"/>
                <a:ea typeface="Meiryo UI" panose="020B0604030504040204" pitchFamily="50" charset="-128"/>
              </a:rPr>
            </a:br>
            <a:r>
              <a:rPr kumimoji="1" lang="ja-JP" altLang="en-US" sz="1292" dirty="0">
                <a:latin typeface="Meiryo UI" panose="020B0604030504040204" pitchFamily="50" charset="-128"/>
                <a:ea typeface="Meiryo UI" panose="020B0604030504040204" pitchFamily="50" charset="-128"/>
              </a:rPr>
              <a:t>の</a:t>
            </a:r>
            <a:r>
              <a:rPr kumimoji="1" lang="en-US" altLang="ja-JP" sz="1292" dirty="0">
                <a:latin typeface="Meiryo UI" panose="020B0604030504040204" pitchFamily="50" charset="-128"/>
                <a:ea typeface="Meiryo UI" panose="020B0604030504040204" pitchFamily="50" charset="-128"/>
              </a:rPr>
              <a:t>3</a:t>
            </a:r>
            <a:r>
              <a:rPr kumimoji="1" lang="ja-JP" altLang="en-US" sz="1292" dirty="0">
                <a:latin typeface="Meiryo UI" panose="020B0604030504040204" pitchFamily="50" charset="-128"/>
                <a:ea typeface="Meiryo UI" panose="020B0604030504040204" pitchFamily="50" charset="-128"/>
              </a:rPr>
              <a:t>つから設定可能です。</a:t>
            </a:r>
            <a:endParaRPr kumimoji="1" lang="en-US" altLang="ja-JP" sz="1292" dirty="0">
              <a:latin typeface="Meiryo UI" panose="020B0604030504040204" pitchFamily="50" charset="-128"/>
              <a:ea typeface="Meiryo UI" panose="020B0604030504040204" pitchFamily="50" charset="-128"/>
            </a:endParaRPr>
          </a:p>
          <a:p>
            <a:r>
              <a:rPr kumimoji="1" lang="ja-JP" altLang="en-US" sz="1292" dirty="0">
                <a:latin typeface="Meiryo UI" panose="020B0604030504040204" pitchFamily="50" charset="-128"/>
                <a:ea typeface="Meiryo UI" panose="020B0604030504040204" pitchFamily="50" charset="-128"/>
              </a:rPr>
              <a:t>標準では公開です。</a:t>
            </a:r>
            <a:endParaRPr kumimoji="1" lang="en-US" altLang="ja-JP" sz="1292" dirty="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68E5248E-6AB0-4353-9DC1-CCE50C1989D4}"/>
              </a:ext>
            </a:extLst>
          </p:cNvPr>
          <p:cNvSpPr txBox="1"/>
          <p:nvPr/>
        </p:nvSpPr>
        <p:spPr>
          <a:xfrm>
            <a:off x="6750013" y="5145092"/>
            <a:ext cx="1964982" cy="1086516"/>
          </a:xfrm>
          <a:prstGeom prst="rect">
            <a:avLst/>
          </a:prstGeom>
          <a:noFill/>
        </p:spPr>
        <p:txBody>
          <a:bodyPr wrap="square" rtlCol="0">
            <a:spAutoFit/>
          </a:bodyPr>
          <a:lstStyle/>
          <a:p>
            <a:r>
              <a:rPr kumimoji="1" lang="ja-JP" altLang="en-US" sz="1292" b="1" dirty="0">
                <a:latin typeface="Meiryo UI" panose="020B0604030504040204" pitchFamily="50" charset="-128"/>
                <a:ea typeface="Meiryo UI" panose="020B0604030504040204" pitchFamily="50" charset="-128"/>
              </a:rPr>
              <a:t>予約投稿</a:t>
            </a:r>
            <a:endParaRPr kumimoji="1" lang="en-US" altLang="ja-JP" sz="1292" b="1" dirty="0">
              <a:latin typeface="Meiryo UI" panose="020B0604030504040204" pitchFamily="50" charset="-128"/>
              <a:ea typeface="Meiryo UI" panose="020B0604030504040204" pitchFamily="50" charset="-128"/>
            </a:endParaRPr>
          </a:p>
          <a:p>
            <a:r>
              <a:rPr kumimoji="1" lang="ja-JP" altLang="en-US" sz="1292" dirty="0">
                <a:latin typeface="Meiryo UI" panose="020B0604030504040204" pitchFamily="50" charset="-128"/>
                <a:ea typeface="Meiryo UI" panose="020B0604030504040204" pitchFamily="50" charset="-128"/>
              </a:rPr>
              <a:t>記事の公開日時を指定する事も可能です。</a:t>
            </a:r>
            <a:endParaRPr kumimoji="1" lang="en-US" altLang="ja-JP" sz="1292" dirty="0">
              <a:latin typeface="Meiryo UI" panose="020B0604030504040204" pitchFamily="50" charset="-128"/>
              <a:ea typeface="Meiryo UI" panose="020B0604030504040204" pitchFamily="50" charset="-128"/>
            </a:endParaRPr>
          </a:p>
          <a:p>
            <a:r>
              <a:rPr kumimoji="1" lang="ja-JP" altLang="en-US" sz="1292" dirty="0">
                <a:latin typeface="Meiryo UI" panose="020B0604030504040204" pitchFamily="50" charset="-128"/>
                <a:ea typeface="Meiryo UI" panose="020B0604030504040204" pitchFamily="50" charset="-128"/>
              </a:rPr>
              <a:t>標準では「すぐに公開する」です。</a:t>
            </a:r>
            <a:endParaRPr kumimoji="1" lang="en-US" altLang="ja-JP" sz="1292"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B40A4DA-D284-4F54-BC45-7FF5BDE4EA60}"/>
              </a:ext>
            </a:extLst>
          </p:cNvPr>
          <p:cNvSpPr txBox="1"/>
          <p:nvPr/>
        </p:nvSpPr>
        <p:spPr>
          <a:xfrm>
            <a:off x="304124" y="4279830"/>
            <a:ext cx="2988319" cy="688843"/>
          </a:xfrm>
          <a:prstGeom prst="rect">
            <a:avLst/>
          </a:prstGeom>
          <a:noFill/>
        </p:spPr>
        <p:txBody>
          <a:bodyPr wrap="none" rtlCol="0">
            <a:spAutoFit/>
          </a:bodyPr>
          <a:lstStyle/>
          <a:p>
            <a:r>
              <a:rPr kumimoji="1" lang="ja-JP" altLang="en-US" sz="1292" dirty="0">
                <a:latin typeface="Meiryo UI" panose="020B0604030504040204" pitchFamily="50" charset="-128"/>
                <a:ea typeface="Meiryo UI" panose="020B0604030504040204" pitchFamily="50" charset="-128"/>
              </a:rPr>
              <a:t>「下書きとして保存」ボタンをクリックすると</a:t>
            </a:r>
            <a:endParaRPr kumimoji="1" lang="en-US" altLang="ja-JP" sz="1292" dirty="0">
              <a:latin typeface="Meiryo UI" panose="020B0604030504040204" pitchFamily="50" charset="-128"/>
              <a:ea typeface="Meiryo UI" panose="020B0604030504040204" pitchFamily="50" charset="-128"/>
            </a:endParaRPr>
          </a:p>
          <a:p>
            <a:r>
              <a:rPr kumimoji="1" lang="ja-JP" altLang="en-US" sz="1292" dirty="0">
                <a:latin typeface="Meiryo UI" panose="020B0604030504040204" pitchFamily="50" charset="-128"/>
                <a:ea typeface="Meiryo UI" panose="020B0604030504040204" pitchFamily="50" charset="-128"/>
              </a:rPr>
              <a:t>公開されずに下書きとして保存されます。</a:t>
            </a:r>
            <a:endParaRPr kumimoji="1" lang="en-US" altLang="ja-JP" sz="1292" dirty="0">
              <a:latin typeface="Meiryo UI" panose="020B0604030504040204" pitchFamily="50" charset="-128"/>
              <a:ea typeface="Meiryo UI" panose="020B0604030504040204" pitchFamily="50" charset="-128"/>
            </a:endParaRPr>
          </a:p>
          <a:p>
            <a:r>
              <a:rPr kumimoji="1" lang="ja-JP" altLang="en-US" sz="1292" dirty="0">
                <a:latin typeface="Meiryo UI" panose="020B0604030504040204" pitchFamily="50" charset="-128"/>
                <a:ea typeface="Meiryo UI" panose="020B0604030504040204" pitchFamily="50" charset="-128"/>
              </a:rPr>
              <a:t>書きかけて一時中断するときに利用します。</a:t>
            </a:r>
            <a:endParaRPr kumimoji="1" lang="en-US" altLang="ja-JP" sz="1292" dirty="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0BCFAD46-A14A-4F50-8ABE-40C4746BC183}"/>
              </a:ext>
            </a:extLst>
          </p:cNvPr>
          <p:cNvSpPr txBox="1"/>
          <p:nvPr/>
        </p:nvSpPr>
        <p:spPr>
          <a:xfrm>
            <a:off x="331704" y="5071970"/>
            <a:ext cx="3644984" cy="688843"/>
          </a:xfrm>
          <a:prstGeom prst="rect">
            <a:avLst/>
          </a:prstGeom>
          <a:noFill/>
        </p:spPr>
        <p:txBody>
          <a:bodyPr wrap="square" rtlCol="0">
            <a:spAutoFit/>
          </a:bodyPr>
          <a:lstStyle/>
          <a:p>
            <a:r>
              <a:rPr kumimoji="1" lang="ja-JP" altLang="en-US" sz="1292" dirty="0">
                <a:latin typeface="Meiryo UI" panose="020B0604030504040204" pitchFamily="50" charset="-128"/>
                <a:ea typeface="Meiryo UI" panose="020B0604030504040204" pitchFamily="50" charset="-128"/>
              </a:rPr>
              <a:t>「プレビュー」ボタンをクリックする事で、</a:t>
            </a:r>
            <a:endParaRPr kumimoji="1" lang="en-US" altLang="ja-JP" sz="1292" dirty="0">
              <a:latin typeface="Meiryo UI" panose="020B0604030504040204" pitchFamily="50" charset="-128"/>
              <a:ea typeface="Meiryo UI" panose="020B0604030504040204" pitchFamily="50" charset="-128"/>
            </a:endParaRPr>
          </a:p>
          <a:p>
            <a:r>
              <a:rPr kumimoji="1" lang="ja-JP" altLang="en-US" sz="1292" dirty="0">
                <a:latin typeface="Meiryo UI" panose="020B0604030504040204" pitchFamily="50" charset="-128"/>
                <a:ea typeface="Meiryo UI" panose="020B0604030504040204" pitchFamily="50" charset="-128"/>
              </a:rPr>
              <a:t>公開せずに、どのように表示されるか確認する事が可能です。</a:t>
            </a:r>
            <a:endParaRPr kumimoji="1" lang="en-US" altLang="ja-JP" sz="1292"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57AB16A6-DF54-49DB-BE96-1DA78C393277}"/>
              </a:ext>
            </a:extLst>
          </p:cNvPr>
          <p:cNvSpPr txBox="1"/>
          <p:nvPr/>
        </p:nvSpPr>
        <p:spPr>
          <a:xfrm>
            <a:off x="342005" y="5864110"/>
            <a:ext cx="3624382" cy="688843"/>
          </a:xfrm>
          <a:prstGeom prst="rect">
            <a:avLst/>
          </a:prstGeom>
          <a:noFill/>
        </p:spPr>
        <p:txBody>
          <a:bodyPr wrap="square" rtlCol="0">
            <a:spAutoFit/>
          </a:bodyPr>
          <a:lstStyle/>
          <a:p>
            <a:r>
              <a:rPr kumimoji="1" lang="ja-JP" altLang="en-US" sz="1292" dirty="0">
                <a:latin typeface="Meiryo UI" panose="020B0604030504040204" pitchFamily="50" charset="-128"/>
                <a:ea typeface="Meiryo UI" panose="020B0604030504040204" pitchFamily="50" charset="-128"/>
              </a:rPr>
              <a:t>「公開」ボタンをクリックする事で、</a:t>
            </a:r>
            <a:br>
              <a:rPr kumimoji="1" lang="en-US" altLang="ja-JP" sz="1292" dirty="0">
                <a:latin typeface="Meiryo UI" panose="020B0604030504040204" pitchFamily="50" charset="-128"/>
                <a:ea typeface="Meiryo UI" panose="020B0604030504040204" pitchFamily="50" charset="-128"/>
              </a:rPr>
            </a:br>
            <a:r>
              <a:rPr kumimoji="1" lang="ja-JP" altLang="en-US" sz="1292" dirty="0">
                <a:latin typeface="Meiryo UI" panose="020B0604030504040204" pitchFamily="50" charset="-128"/>
                <a:ea typeface="Meiryo UI" panose="020B0604030504040204" pitchFamily="50" charset="-128"/>
              </a:rPr>
              <a:t>投稿が公開されます。公開のオープションとして右の</a:t>
            </a:r>
            <a:r>
              <a:rPr kumimoji="1" lang="en-US" altLang="ja-JP" sz="1292" dirty="0">
                <a:latin typeface="Meiryo UI" panose="020B0604030504040204" pitchFamily="50" charset="-128"/>
                <a:ea typeface="Meiryo UI" panose="020B0604030504040204" pitchFamily="50" charset="-128"/>
              </a:rPr>
              <a:t>3</a:t>
            </a:r>
            <a:r>
              <a:rPr kumimoji="1" lang="ja-JP" altLang="en-US" sz="1292" dirty="0">
                <a:latin typeface="Meiryo UI" panose="020B0604030504040204" pitchFamily="50" charset="-128"/>
                <a:ea typeface="Meiryo UI" panose="020B0604030504040204" pitchFamily="50" charset="-128"/>
              </a:rPr>
              <a:t>項目を設定する事が可能です。</a:t>
            </a:r>
            <a:endParaRPr kumimoji="1" lang="en-US" altLang="ja-JP" sz="1292"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75567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コンピューターのスクリーンショット&#10;&#10;自動的に生成された説明">
            <a:extLst>
              <a:ext uri="{FF2B5EF4-FFF2-40B4-BE49-F238E27FC236}">
                <a16:creationId xmlns:a16="http://schemas.microsoft.com/office/drawing/2014/main" id="{E47C4C62-69D1-4640-A471-80A800A0A4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5228" y="1939042"/>
            <a:ext cx="7733256" cy="4678640"/>
          </a:xfrm>
          <a:prstGeom prst="rect">
            <a:avLst/>
          </a:prstGeom>
        </p:spPr>
      </p:pic>
      <p:sp>
        <p:nvSpPr>
          <p:cNvPr id="2" name="タイトル 1">
            <a:extLst>
              <a:ext uri="{FF2B5EF4-FFF2-40B4-BE49-F238E27FC236}">
                <a16:creationId xmlns:a16="http://schemas.microsoft.com/office/drawing/2014/main" id="{EAEEB946-F1C1-4758-89A3-BA119EC3FF61}"/>
              </a:ext>
            </a:extLst>
          </p:cNvPr>
          <p:cNvSpPr>
            <a:spLocks noGrp="1"/>
          </p:cNvSpPr>
          <p:nvPr>
            <p:ph type="title"/>
          </p:nvPr>
        </p:nvSpPr>
        <p:spPr/>
        <p:txBody>
          <a:bodyPr/>
          <a:lstStyle/>
          <a:p>
            <a:r>
              <a:rPr lang="en-US" altLang="ja-JP" dirty="0"/>
              <a:t>4.6 </a:t>
            </a:r>
            <a:r>
              <a:rPr lang="ja-JP" altLang="en-US" dirty="0"/>
              <a:t>お知らせ、活用事例の登録（投稿）⑥</a:t>
            </a:r>
            <a:endParaRPr kumimoji="1" lang="ja-JP" altLang="en-US" dirty="0"/>
          </a:p>
        </p:txBody>
      </p:sp>
      <p:sp>
        <p:nvSpPr>
          <p:cNvPr id="4" name="スライド番号プレースホルダー 3">
            <a:extLst>
              <a:ext uri="{FF2B5EF4-FFF2-40B4-BE49-F238E27FC236}">
                <a16:creationId xmlns:a16="http://schemas.microsoft.com/office/drawing/2014/main" id="{98F1FA6C-F3B9-406C-9F81-E98B1E39334F}"/>
              </a:ext>
            </a:extLst>
          </p:cNvPr>
          <p:cNvSpPr>
            <a:spLocks noGrp="1"/>
          </p:cNvSpPr>
          <p:nvPr>
            <p:ph type="sldNum" sz="quarter" idx="12"/>
          </p:nvPr>
        </p:nvSpPr>
        <p:spPr/>
        <p:txBody>
          <a:bodyPr/>
          <a:lstStyle/>
          <a:p>
            <a:fld id="{E6B5CE23-8571-4374-9369-B8EA74D2E108}" type="slidenum">
              <a:rPr kumimoji="1" lang="ja-JP" altLang="en-US" smtClean="0"/>
              <a:pPr/>
              <a:t>45</a:t>
            </a:fld>
            <a:endParaRPr kumimoji="1" lang="ja-JP" altLang="en-US"/>
          </a:p>
        </p:txBody>
      </p:sp>
      <p:sp>
        <p:nvSpPr>
          <p:cNvPr id="7" name="テキスト プレースホルダー 6">
            <a:extLst>
              <a:ext uri="{FF2B5EF4-FFF2-40B4-BE49-F238E27FC236}">
                <a16:creationId xmlns:a16="http://schemas.microsoft.com/office/drawing/2014/main" id="{259A2F4F-5BE5-4177-9D4F-140BCA71E651}"/>
              </a:ext>
            </a:extLst>
          </p:cNvPr>
          <p:cNvSpPr>
            <a:spLocks noGrp="1"/>
          </p:cNvSpPr>
          <p:nvPr>
            <p:ph type="body" sz="quarter" idx="13"/>
          </p:nvPr>
        </p:nvSpPr>
        <p:spPr/>
        <p:txBody>
          <a:bodyPr/>
          <a:lstStyle/>
          <a:p>
            <a:r>
              <a:rPr lang="en-US" altLang="ja-JP" dirty="0"/>
              <a:t>4.</a:t>
            </a:r>
            <a:r>
              <a:rPr lang="ja-JP" altLang="en-US" dirty="0"/>
              <a:t>サイトの公開に向けて</a:t>
            </a:r>
          </a:p>
          <a:p>
            <a:endParaRPr kumimoji="1" lang="ja-JP" altLang="en-US" dirty="0"/>
          </a:p>
        </p:txBody>
      </p:sp>
      <p:sp>
        <p:nvSpPr>
          <p:cNvPr id="8" name="テキスト プレースホルダー 7">
            <a:extLst>
              <a:ext uri="{FF2B5EF4-FFF2-40B4-BE49-F238E27FC236}">
                <a16:creationId xmlns:a16="http://schemas.microsoft.com/office/drawing/2014/main" id="{40A6D351-7E77-4D62-AB6B-31E7F13FC781}"/>
              </a:ext>
            </a:extLst>
          </p:cNvPr>
          <p:cNvSpPr>
            <a:spLocks noGrp="1"/>
          </p:cNvSpPr>
          <p:nvPr>
            <p:ph type="body" sz="quarter" idx="14"/>
          </p:nvPr>
        </p:nvSpPr>
        <p:spPr>
          <a:xfrm>
            <a:off x="207963" y="884239"/>
            <a:ext cx="8728075" cy="433178"/>
          </a:xfrm>
        </p:spPr>
        <p:txBody>
          <a:bodyPr>
            <a:normAutofit/>
          </a:bodyPr>
          <a:lstStyle/>
          <a:p>
            <a:r>
              <a:rPr lang="ja-JP" altLang="en-US" dirty="0"/>
              <a:t>投稿を公開する。</a:t>
            </a:r>
          </a:p>
        </p:txBody>
      </p:sp>
      <p:sp>
        <p:nvSpPr>
          <p:cNvPr id="19" name="四角形: 角を丸くする 18">
            <a:extLst>
              <a:ext uri="{FF2B5EF4-FFF2-40B4-BE49-F238E27FC236}">
                <a16:creationId xmlns:a16="http://schemas.microsoft.com/office/drawing/2014/main" id="{16A2F41A-78B5-48DC-8504-B9F8B1C886CF}"/>
              </a:ext>
            </a:extLst>
          </p:cNvPr>
          <p:cNvSpPr/>
          <p:nvPr/>
        </p:nvSpPr>
        <p:spPr>
          <a:xfrm>
            <a:off x="7899452" y="3579952"/>
            <a:ext cx="440764" cy="373697"/>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12" name="正方形/長方形 11">
            <a:extLst>
              <a:ext uri="{FF2B5EF4-FFF2-40B4-BE49-F238E27FC236}">
                <a16:creationId xmlns:a16="http://schemas.microsoft.com/office/drawing/2014/main" id="{F467CA6B-EB9D-431B-9DE4-910040DC0E52}"/>
              </a:ext>
            </a:extLst>
          </p:cNvPr>
          <p:cNvSpPr/>
          <p:nvPr/>
        </p:nvSpPr>
        <p:spPr>
          <a:xfrm>
            <a:off x="155135" y="1420650"/>
            <a:ext cx="8185081" cy="338554"/>
          </a:xfrm>
          <a:prstGeom prst="rect">
            <a:avLst/>
          </a:prstGeom>
        </p:spPr>
        <p:txBody>
          <a:bodyPr wrap="square">
            <a:spAutoFit/>
          </a:bodyPr>
          <a:lstStyle/>
          <a:p>
            <a:r>
              <a:rPr lang="ja-JP" altLang="en-US" sz="1600" dirty="0">
                <a:solidFill>
                  <a:srgbClr val="FF0000"/>
                </a:solidFill>
                <a:latin typeface="Meiryo UI" panose="020B0604030504040204" pitchFamily="50" charset="-128"/>
                <a:ea typeface="Meiryo UI" panose="020B0604030504040204" pitchFamily="50" charset="-128"/>
              </a:rPr>
              <a:t>①作成した投稿を公開するには、右上の公開ボックスにある「公開」をクリックします。</a:t>
            </a:r>
            <a:endParaRPr lang="en-US" altLang="ja-JP" sz="1600" dirty="0">
              <a:solidFill>
                <a:srgbClr val="FF0000"/>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A54F1E8B-638E-44E8-84AF-C849F8614244}"/>
              </a:ext>
            </a:extLst>
          </p:cNvPr>
          <p:cNvSpPr txBox="1"/>
          <p:nvPr/>
        </p:nvSpPr>
        <p:spPr bwMode="auto">
          <a:xfrm>
            <a:off x="7686252" y="3630545"/>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Tree>
    <p:extLst>
      <p:ext uri="{BB962C8B-B14F-4D97-AF65-F5344CB8AC3E}">
        <p14:creationId xmlns:p14="http://schemas.microsoft.com/office/powerpoint/2010/main" val="37102186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descr="コンピューターのスクリーンショット&#10;&#10;自動的に生成された説明">
            <a:extLst>
              <a:ext uri="{FF2B5EF4-FFF2-40B4-BE49-F238E27FC236}">
                <a16:creationId xmlns:a16="http://schemas.microsoft.com/office/drawing/2014/main" id="{8045444E-9654-44D6-BBCB-F2472FE59F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1917387"/>
            <a:ext cx="6696744" cy="4051548"/>
          </a:xfrm>
          <a:prstGeom prst="rect">
            <a:avLst/>
          </a:prstGeom>
        </p:spPr>
      </p:pic>
      <p:sp>
        <p:nvSpPr>
          <p:cNvPr id="2" name="タイトル 1">
            <a:extLst>
              <a:ext uri="{FF2B5EF4-FFF2-40B4-BE49-F238E27FC236}">
                <a16:creationId xmlns:a16="http://schemas.microsoft.com/office/drawing/2014/main" id="{EAEEB946-F1C1-4758-89A3-BA119EC3FF61}"/>
              </a:ext>
            </a:extLst>
          </p:cNvPr>
          <p:cNvSpPr>
            <a:spLocks noGrp="1"/>
          </p:cNvSpPr>
          <p:nvPr>
            <p:ph type="title"/>
          </p:nvPr>
        </p:nvSpPr>
        <p:spPr/>
        <p:txBody>
          <a:bodyPr/>
          <a:lstStyle/>
          <a:p>
            <a:r>
              <a:rPr lang="en-US" altLang="ja-JP" dirty="0"/>
              <a:t>4.6 </a:t>
            </a:r>
            <a:r>
              <a:rPr lang="ja-JP" altLang="en-US" dirty="0"/>
              <a:t>お知らせ、活用事例の登録（投稿）⑦</a:t>
            </a:r>
            <a:endParaRPr kumimoji="1" lang="ja-JP" altLang="en-US" dirty="0"/>
          </a:p>
        </p:txBody>
      </p:sp>
      <p:sp>
        <p:nvSpPr>
          <p:cNvPr id="4" name="スライド番号プレースホルダー 3">
            <a:extLst>
              <a:ext uri="{FF2B5EF4-FFF2-40B4-BE49-F238E27FC236}">
                <a16:creationId xmlns:a16="http://schemas.microsoft.com/office/drawing/2014/main" id="{98F1FA6C-F3B9-406C-9F81-E98B1E39334F}"/>
              </a:ext>
            </a:extLst>
          </p:cNvPr>
          <p:cNvSpPr>
            <a:spLocks noGrp="1"/>
          </p:cNvSpPr>
          <p:nvPr>
            <p:ph type="sldNum" sz="quarter" idx="12"/>
          </p:nvPr>
        </p:nvSpPr>
        <p:spPr/>
        <p:txBody>
          <a:bodyPr/>
          <a:lstStyle/>
          <a:p>
            <a:fld id="{E6B5CE23-8571-4374-9369-B8EA74D2E108}" type="slidenum">
              <a:rPr kumimoji="1" lang="ja-JP" altLang="en-US" smtClean="0"/>
              <a:pPr/>
              <a:t>46</a:t>
            </a:fld>
            <a:endParaRPr kumimoji="1" lang="ja-JP" altLang="en-US"/>
          </a:p>
        </p:txBody>
      </p:sp>
      <p:sp>
        <p:nvSpPr>
          <p:cNvPr id="7" name="テキスト プレースホルダー 6">
            <a:extLst>
              <a:ext uri="{FF2B5EF4-FFF2-40B4-BE49-F238E27FC236}">
                <a16:creationId xmlns:a16="http://schemas.microsoft.com/office/drawing/2014/main" id="{259A2F4F-5BE5-4177-9D4F-140BCA71E651}"/>
              </a:ext>
            </a:extLst>
          </p:cNvPr>
          <p:cNvSpPr>
            <a:spLocks noGrp="1"/>
          </p:cNvSpPr>
          <p:nvPr>
            <p:ph type="body" sz="quarter" idx="13"/>
          </p:nvPr>
        </p:nvSpPr>
        <p:spPr/>
        <p:txBody>
          <a:bodyPr/>
          <a:lstStyle/>
          <a:p>
            <a:r>
              <a:rPr lang="en-US" altLang="ja-JP" dirty="0"/>
              <a:t>4.</a:t>
            </a:r>
            <a:r>
              <a:rPr lang="ja-JP" altLang="en-US" dirty="0"/>
              <a:t>サイトの公開に向けて</a:t>
            </a:r>
          </a:p>
          <a:p>
            <a:endParaRPr kumimoji="1" lang="ja-JP" altLang="en-US" dirty="0"/>
          </a:p>
        </p:txBody>
      </p:sp>
      <p:sp>
        <p:nvSpPr>
          <p:cNvPr id="8" name="テキスト プレースホルダー 7">
            <a:extLst>
              <a:ext uri="{FF2B5EF4-FFF2-40B4-BE49-F238E27FC236}">
                <a16:creationId xmlns:a16="http://schemas.microsoft.com/office/drawing/2014/main" id="{40A6D351-7E77-4D62-AB6B-31E7F13FC781}"/>
              </a:ext>
            </a:extLst>
          </p:cNvPr>
          <p:cNvSpPr>
            <a:spLocks noGrp="1"/>
          </p:cNvSpPr>
          <p:nvPr>
            <p:ph type="body" sz="quarter" idx="14"/>
          </p:nvPr>
        </p:nvSpPr>
        <p:spPr>
          <a:xfrm>
            <a:off x="207963" y="884239"/>
            <a:ext cx="8728075" cy="433178"/>
          </a:xfrm>
        </p:spPr>
        <p:txBody>
          <a:bodyPr>
            <a:normAutofit/>
          </a:bodyPr>
          <a:lstStyle/>
          <a:p>
            <a:r>
              <a:rPr lang="ja-JP" altLang="en-US" dirty="0"/>
              <a:t>投稿を</a:t>
            </a:r>
            <a:r>
              <a:rPr lang="ja-JP" altLang="en-US"/>
              <a:t>確認する。</a:t>
            </a:r>
            <a:endParaRPr lang="ja-JP" altLang="en-US" dirty="0"/>
          </a:p>
        </p:txBody>
      </p:sp>
      <p:sp>
        <p:nvSpPr>
          <p:cNvPr id="22" name="テキスト ボックス 21">
            <a:extLst>
              <a:ext uri="{FF2B5EF4-FFF2-40B4-BE49-F238E27FC236}">
                <a16:creationId xmlns:a16="http://schemas.microsoft.com/office/drawing/2014/main" id="{0BCFAD46-A14A-4F50-8ABE-40C4746BC183}"/>
              </a:ext>
            </a:extLst>
          </p:cNvPr>
          <p:cNvSpPr txBox="1"/>
          <p:nvPr/>
        </p:nvSpPr>
        <p:spPr>
          <a:xfrm>
            <a:off x="828264" y="6041676"/>
            <a:ext cx="2921064" cy="291170"/>
          </a:xfrm>
          <a:prstGeom prst="rect">
            <a:avLst/>
          </a:prstGeom>
          <a:noFill/>
        </p:spPr>
        <p:txBody>
          <a:bodyPr wrap="square" rtlCol="0">
            <a:spAutoFit/>
          </a:bodyPr>
          <a:lstStyle/>
          <a:p>
            <a:r>
              <a:rPr kumimoji="1" lang="ja-JP" altLang="en-US" sz="1292" dirty="0">
                <a:latin typeface="Meiryo UI" panose="020B0604030504040204" pitchFamily="50" charset="-128"/>
                <a:ea typeface="Meiryo UI" panose="020B0604030504040204" pitchFamily="50" charset="-128"/>
              </a:rPr>
              <a:t>右のように確認することができます。</a:t>
            </a:r>
            <a:endParaRPr kumimoji="1" lang="en-US" altLang="ja-JP" sz="1292" dirty="0">
              <a:latin typeface="Meiryo UI" panose="020B0604030504040204" pitchFamily="50" charset="-128"/>
              <a:ea typeface="Meiryo UI" panose="020B0604030504040204" pitchFamily="50" charset="-128"/>
            </a:endParaRPr>
          </a:p>
        </p:txBody>
      </p:sp>
      <p:sp>
        <p:nvSpPr>
          <p:cNvPr id="19" name="四角形: 角を丸くする 18">
            <a:extLst>
              <a:ext uri="{FF2B5EF4-FFF2-40B4-BE49-F238E27FC236}">
                <a16:creationId xmlns:a16="http://schemas.microsoft.com/office/drawing/2014/main" id="{16A2F41A-78B5-48DC-8504-B9F8B1C886CF}"/>
              </a:ext>
            </a:extLst>
          </p:cNvPr>
          <p:cNvSpPr/>
          <p:nvPr/>
        </p:nvSpPr>
        <p:spPr>
          <a:xfrm>
            <a:off x="2267744" y="1870434"/>
            <a:ext cx="541636" cy="265876"/>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12" name="正方形/長方形 11">
            <a:extLst>
              <a:ext uri="{FF2B5EF4-FFF2-40B4-BE49-F238E27FC236}">
                <a16:creationId xmlns:a16="http://schemas.microsoft.com/office/drawing/2014/main" id="{F467CA6B-EB9D-431B-9DE4-910040DC0E52}"/>
              </a:ext>
            </a:extLst>
          </p:cNvPr>
          <p:cNvSpPr/>
          <p:nvPr/>
        </p:nvSpPr>
        <p:spPr>
          <a:xfrm>
            <a:off x="207962" y="1340882"/>
            <a:ext cx="8728075" cy="369332"/>
          </a:xfrm>
          <a:prstGeom prst="rect">
            <a:avLst/>
          </a:prstGeom>
        </p:spPr>
        <p:txBody>
          <a:bodyPr wrap="square">
            <a:spAutoFit/>
          </a:bodyPr>
          <a:lstStyle/>
          <a:p>
            <a:r>
              <a:rPr lang="ja-JP" altLang="en-US" dirty="0">
                <a:solidFill>
                  <a:srgbClr val="FF0000"/>
                </a:solidFill>
                <a:latin typeface="Meiryo UI" panose="020B0604030504040204" pitchFamily="50" charset="-128"/>
                <a:ea typeface="Meiryo UI" panose="020B0604030504040204" pitchFamily="50" charset="-128"/>
              </a:rPr>
              <a:t>①作成した投稿を確認するには、上のメニューの「投稿を表示」をクリックします。</a:t>
            </a:r>
            <a:endParaRPr lang="en-US" altLang="ja-JP" dirty="0">
              <a:solidFill>
                <a:srgbClr val="FF0000"/>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A54F1E8B-638E-44E8-84AF-C849F8614244}"/>
              </a:ext>
            </a:extLst>
          </p:cNvPr>
          <p:cNvSpPr txBox="1"/>
          <p:nvPr/>
        </p:nvSpPr>
        <p:spPr bwMode="auto">
          <a:xfrm>
            <a:off x="2411597" y="1634040"/>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pic>
        <p:nvPicPr>
          <p:cNvPr id="5" name="図 4">
            <a:extLst>
              <a:ext uri="{FF2B5EF4-FFF2-40B4-BE49-F238E27FC236}">
                <a16:creationId xmlns:a16="http://schemas.microsoft.com/office/drawing/2014/main" id="{E77449E0-CDFE-4A6D-9F30-20795A3B3DE9}"/>
              </a:ext>
            </a:extLst>
          </p:cNvPr>
          <p:cNvPicPr>
            <a:picLocks noChangeAspect="1"/>
          </p:cNvPicPr>
          <p:nvPr/>
        </p:nvPicPr>
        <p:blipFill>
          <a:blip r:embed="rId4"/>
          <a:stretch>
            <a:fillRect/>
          </a:stretch>
        </p:blipFill>
        <p:spPr>
          <a:xfrm>
            <a:off x="3779912" y="2510678"/>
            <a:ext cx="5156125" cy="3822168"/>
          </a:xfrm>
          <a:prstGeom prst="rect">
            <a:avLst/>
          </a:prstGeom>
          <a:ln w="38100">
            <a:solidFill>
              <a:schemeClr val="bg1"/>
            </a:solidFill>
          </a:ln>
        </p:spPr>
      </p:pic>
      <p:cxnSp>
        <p:nvCxnSpPr>
          <p:cNvPr id="11" name="直線矢印コネクタ 10">
            <a:extLst>
              <a:ext uri="{FF2B5EF4-FFF2-40B4-BE49-F238E27FC236}">
                <a16:creationId xmlns:a16="http://schemas.microsoft.com/office/drawing/2014/main" id="{1A3FAA96-0E08-475B-A8E3-C4BE628DBF48}"/>
              </a:ext>
            </a:extLst>
          </p:cNvPr>
          <p:cNvCxnSpPr>
            <a:cxnSpLocks/>
            <a:stCxn id="19" idx="3"/>
          </p:cNvCxnSpPr>
          <p:nvPr/>
        </p:nvCxnSpPr>
        <p:spPr>
          <a:xfrm>
            <a:off x="2809380" y="2003372"/>
            <a:ext cx="792087" cy="58883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34083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3EA35C8-E598-40D8-B8CB-C8E2C4D90D6B}"/>
              </a:ext>
            </a:extLst>
          </p:cNvPr>
          <p:cNvPicPr>
            <a:picLocks noChangeAspect="1"/>
          </p:cNvPicPr>
          <p:nvPr/>
        </p:nvPicPr>
        <p:blipFill>
          <a:blip r:embed="rId3"/>
          <a:stretch>
            <a:fillRect/>
          </a:stretch>
        </p:blipFill>
        <p:spPr>
          <a:xfrm>
            <a:off x="313541" y="2563670"/>
            <a:ext cx="8388424" cy="1670687"/>
          </a:xfrm>
          <a:prstGeom prst="rect">
            <a:avLst/>
          </a:prstGeom>
        </p:spPr>
      </p:pic>
      <p:sp>
        <p:nvSpPr>
          <p:cNvPr id="2" name="タイトル 1">
            <a:extLst>
              <a:ext uri="{FF2B5EF4-FFF2-40B4-BE49-F238E27FC236}">
                <a16:creationId xmlns:a16="http://schemas.microsoft.com/office/drawing/2014/main" id="{D7F34768-921E-4157-A113-3CAF0894C5A4}"/>
              </a:ext>
            </a:extLst>
          </p:cNvPr>
          <p:cNvSpPr>
            <a:spLocks noGrp="1"/>
          </p:cNvSpPr>
          <p:nvPr>
            <p:ph type="title"/>
          </p:nvPr>
        </p:nvSpPr>
        <p:spPr/>
        <p:txBody>
          <a:bodyPr/>
          <a:lstStyle/>
          <a:p>
            <a:r>
              <a:rPr lang="en-US" altLang="ja-JP" dirty="0"/>
              <a:t>4.7 </a:t>
            </a:r>
            <a:r>
              <a:rPr lang="ja-JP" altLang="en-US" dirty="0"/>
              <a:t>利用規約の編集（固定ページ）①</a:t>
            </a:r>
          </a:p>
        </p:txBody>
      </p:sp>
      <p:sp>
        <p:nvSpPr>
          <p:cNvPr id="4" name="スライド番号プレースホルダー 3">
            <a:extLst>
              <a:ext uri="{FF2B5EF4-FFF2-40B4-BE49-F238E27FC236}">
                <a16:creationId xmlns:a16="http://schemas.microsoft.com/office/drawing/2014/main" id="{411872DB-14A2-4EE2-A2B3-9CAB22CEB174}"/>
              </a:ext>
            </a:extLst>
          </p:cNvPr>
          <p:cNvSpPr>
            <a:spLocks noGrp="1"/>
          </p:cNvSpPr>
          <p:nvPr>
            <p:ph type="sldNum" sz="quarter" idx="12"/>
          </p:nvPr>
        </p:nvSpPr>
        <p:spPr/>
        <p:txBody>
          <a:bodyPr/>
          <a:lstStyle/>
          <a:p>
            <a:fld id="{E6B5CE23-8571-4374-9369-B8EA74D2E108}" type="slidenum">
              <a:rPr kumimoji="1" lang="ja-JP" altLang="en-US" smtClean="0"/>
              <a:pPr/>
              <a:t>47</a:t>
            </a:fld>
            <a:endParaRPr kumimoji="1" lang="ja-JP" altLang="en-US"/>
          </a:p>
        </p:txBody>
      </p:sp>
      <p:sp>
        <p:nvSpPr>
          <p:cNvPr id="5" name="テキスト プレースホルダー 4">
            <a:extLst>
              <a:ext uri="{FF2B5EF4-FFF2-40B4-BE49-F238E27FC236}">
                <a16:creationId xmlns:a16="http://schemas.microsoft.com/office/drawing/2014/main" id="{46AF4DF5-C22E-4B94-B964-526D96C24BB3}"/>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7" name="テキスト プレースホルダー 6">
            <a:extLst>
              <a:ext uri="{FF2B5EF4-FFF2-40B4-BE49-F238E27FC236}">
                <a16:creationId xmlns:a16="http://schemas.microsoft.com/office/drawing/2014/main" id="{1A6B12A3-B987-4168-90FA-6A8CB3F24B3A}"/>
              </a:ext>
            </a:extLst>
          </p:cNvPr>
          <p:cNvSpPr>
            <a:spLocks noGrp="1"/>
          </p:cNvSpPr>
          <p:nvPr>
            <p:ph type="body" sz="quarter" idx="14"/>
          </p:nvPr>
        </p:nvSpPr>
        <p:spPr>
          <a:xfrm>
            <a:off x="100459" y="884238"/>
            <a:ext cx="8936037" cy="873125"/>
          </a:xfrm>
        </p:spPr>
        <p:txBody>
          <a:bodyPr>
            <a:normAutofit/>
          </a:bodyPr>
          <a:lstStyle/>
          <a:p>
            <a:r>
              <a:rPr lang="ja-JP" altLang="en-US" dirty="0"/>
              <a:t>固定ページを修正する。</a:t>
            </a:r>
          </a:p>
          <a:p>
            <a:r>
              <a:rPr lang="ja-JP" altLang="en-US" dirty="0">
                <a:latin typeface="Meiryo UI" panose="020B0604030504040204" pitchFamily="50" charset="-128"/>
                <a:ea typeface="Meiryo UI" panose="020B0604030504040204" pitchFamily="50" charset="-128"/>
              </a:rPr>
              <a:t>固定ページの作成方法は投稿とほぼ同じです。</a:t>
            </a:r>
            <a:endParaRPr lang="en-US" altLang="ja-JP" dirty="0">
              <a:latin typeface="Meiryo UI" panose="020B0604030504040204" pitchFamily="50" charset="-128"/>
              <a:ea typeface="Meiryo UI" panose="020B0604030504040204" pitchFamily="50" charset="-128"/>
            </a:endParaRPr>
          </a:p>
          <a:p>
            <a:endParaRPr kumimoji="1" lang="ja-JP" altLang="en-US" dirty="0"/>
          </a:p>
        </p:txBody>
      </p:sp>
      <p:sp>
        <p:nvSpPr>
          <p:cNvPr id="6" name="四角形: 角を丸くする 5">
            <a:extLst>
              <a:ext uri="{FF2B5EF4-FFF2-40B4-BE49-F238E27FC236}">
                <a16:creationId xmlns:a16="http://schemas.microsoft.com/office/drawing/2014/main" id="{3CB605CF-A10E-473F-A9BD-5AAE6664B526}"/>
              </a:ext>
            </a:extLst>
          </p:cNvPr>
          <p:cNvSpPr/>
          <p:nvPr/>
        </p:nvSpPr>
        <p:spPr>
          <a:xfrm>
            <a:off x="1195282" y="2508111"/>
            <a:ext cx="1103418" cy="476389"/>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8" name="コンテンツ プレースホルダー 2">
            <a:extLst>
              <a:ext uri="{FF2B5EF4-FFF2-40B4-BE49-F238E27FC236}">
                <a16:creationId xmlns:a16="http://schemas.microsoft.com/office/drawing/2014/main" id="{605B7734-B3EB-49B2-A1C0-FE8065625AD2}"/>
              </a:ext>
            </a:extLst>
          </p:cNvPr>
          <p:cNvSpPr txBox="1">
            <a:spLocks/>
          </p:cNvSpPr>
          <p:nvPr/>
        </p:nvSpPr>
        <p:spPr>
          <a:xfrm>
            <a:off x="100712" y="1019165"/>
            <a:ext cx="9144000" cy="424962"/>
          </a:xfrm>
          <a:prstGeom prst="rect">
            <a:avLst/>
          </a:prstGeom>
        </p:spPr>
        <p:txBody>
          <a:bodyPr vert="horz" lIns="84406" tIns="42203" rIns="84406" bIns="42203" rtlCol="0">
            <a:normAutofit/>
          </a:bodyPr>
          <a:lstStyle>
            <a:lvl1pPr marL="342900" indent="-342900" algn="l" defTabSz="457200" rtl="0" eaLnBrk="1" latinLnBrk="0" hangingPunct="1">
              <a:spcBef>
                <a:spcPct val="20000"/>
              </a:spcBef>
              <a:buFont typeface="Arial"/>
              <a:buChar char="•"/>
              <a:defRPr kumimoji="1" sz="3200" kern="1200">
                <a:solidFill>
                  <a:schemeClr val="tx1"/>
                </a:solidFill>
                <a:latin typeface="游ゴシック" panose="020B0400000000000000" pitchFamily="50" charset="-128"/>
                <a:ea typeface="游ゴシック" panose="020B0400000000000000" pitchFamily="50" charset="-128"/>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游ゴシック" panose="020B0400000000000000" pitchFamily="50" charset="-128"/>
                <a:ea typeface="游ゴシック" panose="020B0400000000000000" pitchFamily="50" charset="-128"/>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游ゴシック" panose="020B0400000000000000" pitchFamily="50" charset="-128"/>
                <a:ea typeface="游ゴシック" panose="020B0400000000000000" pitchFamily="50" charset="-128"/>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游ゴシック" panose="020B0400000000000000" pitchFamily="50" charset="-128"/>
                <a:ea typeface="游ゴシック" panose="020B0400000000000000" pitchFamily="50" charset="-128"/>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游ゴシック" panose="020B0400000000000000" pitchFamily="50" charset="-128"/>
                <a:ea typeface="游ゴシック" panose="020B0400000000000000" pitchFamily="50" charset="-128"/>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0" indent="0">
              <a:buNone/>
            </a:pPr>
            <a:endParaRPr lang="ja-JP" altLang="en-US" sz="1662" b="1" dirty="0">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C6809FD0-E4E8-4C65-A737-14C7EE58F7E0}"/>
              </a:ext>
            </a:extLst>
          </p:cNvPr>
          <p:cNvSpPr/>
          <p:nvPr/>
        </p:nvSpPr>
        <p:spPr>
          <a:xfrm>
            <a:off x="143716" y="1892290"/>
            <a:ext cx="8728075" cy="369332"/>
          </a:xfrm>
          <a:prstGeom prst="rect">
            <a:avLst/>
          </a:prstGeom>
        </p:spPr>
        <p:txBody>
          <a:bodyPr wrap="square">
            <a:spAutoFit/>
          </a:bodyPr>
          <a:lstStyle/>
          <a:p>
            <a:r>
              <a:rPr lang="ja-JP" altLang="en-US" dirty="0">
                <a:solidFill>
                  <a:srgbClr val="FF0000"/>
                </a:solidFill>
                <a:latin typeface="Meiryo UI" panose="020B0604030504040204" pitchFamily="50" charset="-128"/>
                <a:ea typeface="Meiryo UI" panose="020B0604030504040204" pitchFamily="50" charset="-128"/>
              </a:rPr>
              <a:t>①「団体名」</a:t>
            </a:r>
            <a:r>
              <a:rPr lang="en-US" altLang="ja-JP" dirty="0">
                <a:solidFill>
                  <a:srgbClr val="FF0000"/>
                </a:solidFill>
                <a:latin typeface="Meiryo UI" panose="020B0604030504040204" pitchFamily="50" charset="-128"/>
                <a:ea typeface="Meiryo UI" panose="020B0604030504040204" pitchFamily="50" charset="-128"/>
              </a:rPr>
              <a:t>- </a:t>
            </a:r>
            <a:r>
              <a:rPr lang="ja-JP" altLang="en-US" dirty="0">
                <a:solidFill>
                  <a:srgbClr val="FF0000"/>
                </a:solidFill>
                <a:latin typeface="Meiryo UI" panose="020B0604030504040204" pitchFamily="50" charset="-128"/>
                <a:ea typeface="Meiryo UI" panose="020B0604030504040204" pitchFamily="50" charset="-128"/>
              </a:rPr>
              <a:t>「ダッシュボード」をクリックします。</a:t>
            </a:r>
            <a:endParaRPr lang="en-US" altLang="ja-JP" dirty="0">
              <a:solidFill>
                <a:srgbClr val="FF0000"/>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FCCBE68C-DA26-40F5-BE88-88B4BC1A6BC1}"/>
              </a:ext>
            </a:extLst>
          </p:cNvPr>
          <p:cNvSpPr txBox="1"/>
          <p:nvPr/>
        </p:nvSpPr>
        <p:spPr bwMode="auto">
          <a:xfrm>
            <a:off x="2123728" y="2198116"/>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Tree>
    <p:extLst>
      <p:ext uri="{BB962C8B-B14F-4D97-AF65-F5344CB8AC3E}">
        <p14:creationId xmlns:p14="http://schemas.microsoft.com/office/powerpoint/2010/main" val="39772405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A09671C-E2B6-430B-9B45-8C0ED86AA8A0}"/>
              </a:ext>
            </a:extLst>
          </p:cNvPr>
          <p:cNvPicPr>
            <a:picLocks noChangeAspect="1"/>
          </p:cNvPicPr>
          <p:nvPr/>
        </p:nvPicPr>
        <p:blipFill>
          <a:blip r:embed="rId3"/>
          <a:stretch>
            <a:fillRect/>
          </a:stretch>
        </p:blipFill>
        <p:spPr>
          <a:xfrm>
            <a:off x="507819" y="2325779"/>
            <a:ext cx="8121315" cy="3918736"/>
          </a:xfrm>
          <a:prstGeom prst="rect">
            <a:avLst/>
          </a:prstGeom>
        </p:spPr>
      </p:pic>
      <p:sp>
        <p:nvSpPr>
          <p:cNvPr id="2" name="タイトル 1">
            <a:extLst>
              <a:ext uri="{FF2B5EF4-FFF2-40B4-BE49-F238E27FC236}">
                <a16:creationId xmlns:a16="http://schemas.microsoft.com/office/drawing/2014/main" id="{D7F34768-921E-4157-A113-3CAF0894C5A4}"/>
              </a:ext>
            </a:extLst>
          </p:cNvPr>
          <p:cNvSpPr>
            <a:spLocks noGrp="1"/>
          </p:cNvSpPr>
          <p:nvPr>
            <p:ph type="title"/>
          </p:nvPr>
        </p:nvSpPr>
        <p:spPr/>
        <p:txBody>
          <a:bodyPr/>
          <a:lstStyle/>
          <a:p>
            <a:r>
              <a:rPr lang="en-US" altLang="ja-JP" dirty="0"/>
              <a:t>4.7 </a:t>
            </a:r>
            <a:r>
              <a:rPr lang="ja-JP" altLang="en-US" dirty="0"/>
              <a:t>利用規約の編集（固定ページ）➁</a:t>
            </a:r>
          </a:p>
        </p:txBody>
      </p:sp>
      <p:sp>
        <p:nvSpPr>
          <p:cNvPr id="4" name="スライド番号プレースホルダー 3">
            <a:extLst>
              <a:ext uri="{FF2B5EF4-FFF2-40B4-BE49-F238E27FC236}">
                <a16:creationId xmlns:a16="http://schemas.microsoft.com/office/drawing/2014/main" id="{411872DB-14A2-4EE2-A2B3-9CAB22CEB174}"/>
              </a:ext>
            </a:extLst>
          </p:cNvPr>
          <p:cNvSpPr>
            <a:spLocks noGrp="1"/>
          </p:cNvSpPr>
          <p:nvPr>
            <p:ph type="sldNum" sz="quarter" idx="12"/>
          </p:nvPr>
        </p:nvSpPr>
        <p:spPr/>
        <p:txBody>
          <a:bodyPr/>
          <a:lstStyle/>
          <a:p>
            <a:fld id="{E6B5CE23-8571-4374-9369-B8EA74D2E108}" type="slidenum">
              <a:rPr kumimoji="1" lang="ja-JP" altLang="en-US" smtClean="0"/>
              <a:pPr/>
              <a:t>48</a:t>
            </a:fld>
            <a:endParaRPr kumimoji="1" lang="ja-JP" altLang="en-US"/>
          </a:p>
        </p:txBody>
      </p:sp>
      <p:sp>
        <p:nvSpPr>
          <p:cNvPr id="5" name="テキスト プレースホルダー 4">
            <a:extLst>
              <a:ext uri="{FF2B5EF4-FFF2-40B4-BE49-F238E27FC236}">
                <a16:creationId xmlns:a16="http://schemas.microsoft.com/office/drawing/2014/main" id="{46AF4DF5-C22E-4B94-B964-526D96C24BB3}"/>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7" name="テキスト プレースホルダー 6">
            <a:extLst>
              <a:ext uri="{FF2B5EF4-FFF2-40B4-BE49-F238E27FC236}">
                <a16:creationId xmlns:a16="http://schemas.microsoft.com/office/drawing/2014/main" id="{1A6B12A3-B987-4168-90FA-6A8CB3F24B3A}"/>
              </a:ext>
            </a:extLst>
          </p:cNvPr>
          <p:cNvSpPr>
            <a:spLocks noGrp="1"/>
          </p:cNvSpPr>
          <p:nvPr>
            <p:ph type="body" sz="quarter" idx="14"/>
          </p:nvPr>
        </p:nvSpPr>
        <p:spPr>
          <a:xfrm>
            <a:off x="100459" y="884238"/>
            <a:ext cx="8936037" cy="873125"/>
          </a:xfrm>
        </p:spPr>
        <p:txBody>
          <a:bodyPr>
            <a:normAutofit/>
          </a:bodyPr>
          <a:lstStyle/>
          <a:p>
            <a:r>
              <a:rPr lang="ja-JP" altLang="en-US" dirty="0"/>
              <a:t>固定ページの一覧を表示します。</a:t>
            </a:r>
            <a:endParaRPr lang="en-US" altLang="ja-JP" dirty="0"/>
          </a:p>
          <a:p>
            <a:r>
              <a:rPr lang="ja-JP" altLang="en-US" dirty="0">
                <a:latin typeface="Meiryo UI" panose="020B0604030504040204" pitchFamily="50" charset="-128"/>
                <a:ea typeface="Meiryo UI" panose="020B0604030504040204" pitchFamily="50" charset="-128"/>
              </a:rPr>
              <a:t>今回は「利用規約」を編集します。</a:t>
            </a:r>
            <a:endParaRPr lang="en-US" altLang="ja-JP" dirty="0">
              <a:latin typeface="Meiryo UI" panose="020B0604030504040204" pitchFamily="50" charset="-128"/>
              <a:ea typeface="Meiryo UI" panose="020B0604030504040204" pitchFamily="50" charset="-128"/>
            </a:endParaRPr>
          </a:p>
          <a:p>
            <a:endParaRPr kumimoji="1" lang="ja-JP" altLang="en-US" dirty="0"/>
          </a:p>
        </p:txBody>
      </p:sp>
      <p:sp>
        <p:nvSpPr>
          <p:cNvPr id="6" name="四角形: 角を丸くする 5">
            <a:extLst>
              <a:ext uri="{FF2B5EF4-FFF2-40B4-BE49-F238E27FC236}">
                <a16:creationId xmlns:a16="http://schemas.microsoft.com/office/drawing/2014/main" id="{3CB605CF-A10E-473F-A9BD-5AAE6664B526}"/>
              </a:ext>
            </a:extLst>
          </p:cNvPr>
          <p:cNvSpPr/>
          <p:nvPr/>
        </p:nvSpPr>
        <p:spPr>
          <a:xfrm>
            <a:off x="421162" y="3742538"/>
            <a:ext cx="2206621" cy="265877"/>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8" name="コンテンツ プレースホルダー 2">
            <a:extLst>
              <a:ext uri="{FF2B5EF4-FFF2-40B4-BE49-F238E27FC236}">
                <a16:creationId xmlns:a16="http://schemas.microsoft.com/office/drawing/2014/main" id="{605B7734-B3EB-49B2-A1C0-FE8065625AD2}"/>
              </a:ext>
            </a:extLst>
          </p:cNvPr>
          <p:cNvSpPr txBox="1">
            <a:spLocks/>
          </p:cNvSpPr>
          <p:nvPr/>
        </p:nvSpPr>
        <p:spPr>
          <a:xfrm>
            <a:off x="100712" y="1019165"/>
            <a:ext cx="9144000" cy="424962"/>
          </a:xfrm>
          <a:prstGeom prst="rect">
            <a:avLst/>
          </a:prstGeom>
        </p:spPr>
        <p:txBody>
          <a:bodyPr vert="horz" lIns="84406" tIns="42203" rIns="84406" bIns="42203" rtlCol="0">
            <a:normAutofit/>
          </a:bodyPr>
          <a:lstStyle>
            <a:lvl1pPr marL="342900" indent="-342900" algn="l" defTabSz="457200" rtl="0" eaLnBrk="1" latinLnBrk="0" hangingPunct="1">
              <a:spcBef>
                <a:spcPct val="20000"/>
              </a:spcBef>
              <a:buFont typeface="Arial"/>
              <a:buChar char="•"/>
              <a:defRPr kumimoji="1" sz="3200" kern="1200">
                <a:solidFill>
                  <a:schemeClr val="tx1"/>
                </a:solidFill>
                <a:latin typeface="游ゴシック" panose="020B0400000000000000" pitchFamily="50" charset="-128"/>
                <a:ea typeface="游ゴシック" panose="020B0400000000000000" pitchFamily="50" charset="-128"/>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游ゴシック" panose="020B0400000000000000" pitchFamily="50" charset="-128"/>
                <a:ea typeface="游ゴシック" panose="020B0400000000000000" pitchFamily="50" charset="-128"/>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游ゴシック" panose="020B0400000000000000" pitchFamily="50" charset="-128"/>
                <a:ea typeface="游ゴシック" panose="020B0400000000000000" pitchFamily="50" charset="-128"/>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游ゴシック" panose="020B0400000000000000" pitchFamily="50" charset="-128"/>
                <a:ea typeface="游ゴシック" panose="020B0400000000000000" pitchFamily="50" charset="-128"/>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游ゴシック" panose="020B0400000000000000" pitchFamily="50" charset="-128"/>
                <a:ea typeface="游ゴシック" panose="020B0400000000000000" pitchFamily="50" charset="-128"/>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0" indent="0">
              <a:buNone/>
            </a:pPr>
            <a:endParaRPr lang="ja-JP" altLang="en-US" sz="1662" b="1" dirty="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778A97AA-A699-45F5-B438-2B9291A416DA}"/>
              </a:ext>
            </a:extLst>
          </p:cNvPr>
          <p:cNvSpPr txBox="1"/>
          <p:nvPr/>
        </p:nvSpPr>
        <p:spPr>
          <a:xfrm>
            <a:off x="100459" y="1800316"/>
            <a:ext cx="5549917" cy="338554"/>
          </a:xfrm>
          <a:prstGeom prst="rect">
            <a:avLst/>
          </a:prstGeom>
          <a:noFill/>
        </p:spPr>
        <p:txBody>
          <a:bodyPr wrap="none" rtlCol="0">
            <a:spAutoFit/>
          </a:bodyPr>
          <a:lstStyle/>
          <a:p>
            <a:r>
              <a:rPr kumimoji="1" lang="ja-JP" altLang="en-US" sz="1600" dirty="0">
                <a:solidFill>
                  <a:srgbClr val="FF0000"/>
                </a:solidFill>
                <a:latin typeface="Meiryo UI" panose="020B0604030504040204" pitchFamily="50" charset="-128"/>
                <a:ea typeface="Meiryo UI" panose="020B0604030504040204" pitchFamily="50" charset="-128"/>
              </a:rPr>
              <a:t>①左メニューから「固定ページ」</a:t>
            </a:r>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「固定ページ一覧」をクリックします。</a:t>
            </a:r>
          </a:p>
        </p:txBody>
      </p:sp>
      <p:sp>
        <p:nvSpPr>
          <p:cNvPr id="13" name="テキスト ボックス 12">
            <a:extLst>
              <a:ext uri="{FF2B5EF4-FFF2-40B4-BE49-F238E27FC236}">
                <a16:creationId xmlns:a16="http://schemas.microsoft.com/office/drawing/2014/main" id="{ED4BF269-42DE-4105-8396-C96A11FC97BC}"/>
              </a:ext>
            </a:extLst>
          </p:cNvPr>
          <p:cNvSpPr txBox="1"/>
          <p:nvPr/>
        </p:nvSpPr>
        <p:spPr bwMode="auto">
          <a:xfrm>
            <a:off x="207963" y="3706942"/>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Tree>
    <p:extLst>
      <p:ext uri="{BB962C8B-B14F-4D97-AF65-F5344CB8AC3E}">
        <p14:creationId xmlns:p14="http://schemas.microsoft.com/office/powerpoint/2010/main" val="9726016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4EBDC2F-DF7E-43F7-B011-FC948DA5CF20}"/>
              </a:ext>
            </a:extLst>
          </p:cNvPr>
          <p:cNvPicPr>
            <a:picLocks noChangeAspect="1"/>
          </p:cNvPicPr>
          <p:nvPr/>
        </p:nvPicPr>
        <p:blipFill>
          <a:blip r:embed="rId3"/>
          <a:stretch>
            <a:fillRect/>
          </a:stretch>
        </p:blipFill>
        <p:spPr>
          <a:xfrm>
            <a:off x="504000" y="2010086"/>
            <a:ext cx="8136000" cy="4535586"/>
          </a:xfrm>
          <a:prstGeom prst="rect">
            <a:avLst/>
          </a:prstGeom>
        </p:spPr>
      </p:pic>
      <p:sp>
        <p:nvSpPr>
          <p:cNvPr id="2" name="タイトル 1">
            <a:extLst>
              <a:ext uri="{FF2B5EF4-FFF2-40B4-BE49-F238E27FC236}">
                <a16:creationId xmlns:a16="http://schemas.microsoft.com/office/drawing/2014/main" id="{212DCB87-6C39-4334-8C3F-F3AF57CD3508}"/>
              </a:ext>
            </a:extLst>
          </p:cNvPr>
          <p:cNvSpPr>
            <a:spLocks noGrp="1"/>
          </p:cNvSpPr>
          <p:nvPr>
            <p:ph type="title"/>
          </p:nvPr>
        </p:nvSpPr>
        <p:spPr/>
        <p:txBody>
          <a:bodyPr/>
          <a:lstStyle/>
          <a:p>
            <a:r>
              <a:rPr lang="en-US" altLang="ja-JP" dirty="0"/>
              <a:t>4.7 </a:t>
            </a:r>
            <a:r>
              <a:rPr lang="ja-JP" altLang="en-US" dirty="0"/>
              <a:t>利用規約の編集（固定ページ）③</a:t>
            </a:r>
            <a:endParaRPr kumimoji="1" lang="ja-JP" altLang="en-US" dirty="0"/>
          </a:p>
        </p:txBody>
      </p:sp>
      <p:sp>
        <p:nvSpPr>
          <p:cNvPr id="3" name="スライド番号プレースホルダー 2">
            <a:extLst>
              <a:ext uri="{FF2B5EF4-FFF2-40B4-BE49-F238E27FC236}">
                <a16:creationId xmlns:a16="http://schemas.microsoft.com/office/drawing/2014/main" id="{D8CD2336-4E69-4F5A-9764-F26F671C57C0}"/>
              </a:ext>
            </a:extLst>
          </p:cNvPr>
          <p:cNvSpPr>
            <a:spLocks noGrp="1"/>
          </p:cNvSpPr>
          <p:nvPr>
            <p:ph type="sldNum" sz="quarter" idx="12"/>
          </p:nvPr>
        </p:nvSpPr>
        <p:spPr/>
        <p:txBody>
          <a:bodyPr/>
          <a:lstStyle/>
          <a:p>
            <a:fld id="{2066355A-084C-D24E-9AD2-7E4FC41EA627}" type="slidenum">
              <a:rPr lang="en-US" smtClean="0"/>
              <a:t>49</a:t>
            </a:fld>
            <a:endParaRPr lang="en-US"/>
          </a:p>
        </p:txBody>
      </p:sp>
      <p:sp>
        <p:nvSpPr>
          <p:cNvPr id="6" name="テキスト プレースホルダー 5">
            <a:extLst>
              <a:ext uri="{FF2B5EF4-FFF2-40B4-BE49-F238E27FC236}">
                <a16:creationId xmlns:a16="http://schemas.microsoft.com/office/drawing/2014/main" id="{F45E2250-2A73-430C-ABC5-821869B969F7}"/>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10" name="テキスト プレースホルダー 9">
            <a:extLst>
              <a:ext uri="{FF2B5EF4-FFF2-40B4-BE49-F238E27FC236}">
                <a16:creationId xmlns:a16="http://schemas.microsoft.com/office/drawing/2014/main" id="{DCD26FA3-2A5F-4FFC-B1F4-17FBFBC767A9}"/>
              </a:ext>
            </a:extLst>
          </p:cNvPr>
          <p:cNvSpPr>
            <a:spLocks noGrp="1"/>
          </p:cNvSpPr>
          <p:nvPr>
            <p:ph type="body" sz="quarter" idx="14"/>
          </p:nvPr>
        </p:nvSpPr>
        <p:spPr>
          <a:xfrm>
            <a:off x="207963" y="884239"/>
            <a:ext cx="8728075" cy="424732"/>
          </a:xfrm>
        </p:spPr>
        <p:txBody>
          <a:bodyPr/>
          <a:lstStyle/>
          <a:p>
            <a:r>
              <a:rPr lang="ja-JP" altLang="en-US" dirty="0">
                <a:latin typeface="Meiryo UI" panose="020B0604030504040204" pitchFamily="50" charset="-128"/>
                <a:ea typeface="Meiryo UI" panose="020B0604030504040204" pitchFamily="50" charset="-128"/>
              </a:rPr>
              <a:t>あらかじめ用意されている固定ページが表示されます。</a:t>
            </a:r>
            <a:endParaRPr lang="en-US" altLang="ja-JP" dirty="0">
              <a:latin typeface="Meiryo UI" panose="020B0604030504040204" pitchFamily="50" charset="-128"/>
              <a:ea typeface="Meiryo UI" panose="020B0604030504040204" pitchFamily="50" charset="-128"/>
            </a:endParaRPr>
          </a:p>
          <a:p>
            <a:endParaRPr kumimoji="1" lang="ja-JP" altLang="en-US" dirty="0"/>
          </a:p>
        </p:txBody>
      </p:sp>
      <p:sp>
        <p:nvSpPr>
          <p:cNvPr id="8" name="四角形: 角を丸くする 7">
            <a:extLst>
              <a:ext uri="{FF2B5EF4-FFF2-40B4-BE49-F238E27FC236}">
                <a16:creationId xmlns:a16="http://schemas.microsoft.com/office/drawing/2014/main" id="{4CD136FA-2E23-480D-9B13-597A6B151B7F}"/>
              </a:ext>
            </a:extLst>
          </p:cNvPr>
          <p:cNvSpPr/>
          <p:nvPr/>
        </p:nvSpPr>
        <p:spPr>
          <a:xfrm>
            <a:off x="1904880" y="5208924"/>
            <a:ext cx="432048" cy="220242"/>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9" name="テキスト ボックス 8">
            <a:extLst>
              <a:ext uri="{FF2B5EF4-FFF2-40B4-BE49-F238E27FC236}">
                <a16:creationId xmlns:a16="http://schemas.microsoft.com/office/drawing/2014/main" id="{D4ED4644-0C4C-4ADF-82CF-1D880527533B}"/>
              </a:ext>
            </a:extLst>
          </p:cNvPr>
          <p:cNvSpPr txBox="1"/>
          <p:nvPr/>
        </p:nvSpPr>
        <p:spPr>
          <a:xfrm>
            <a:off x="323528" y="1367141"/>
            <a:ext cx="8166295" cy="584775"/>
          </a:xfrm>
          <a:prstGeom prst="rect">
            <a:avLst/>
          </a:prstGeom>
          <a:noFill/>
        </p:spPr>
        <p:txBody>
          <a:bodyPr wrap="square" rtlCol="0">
            <a:spAutoFit/>
          </a:bodyPr>
          <a:lstStyle/>
          <a:p>
            <a:pPr marL="342900" indent="-342900">
              <a:buFont typeface="+mj-ea"/>
              <a:buAutoNum type="circleNumDbPlain"/>
            </a:pPr>
            <a:r>
              <a:rPr kumimoji="1" lang="ja-JP" altLang="en-US" sz="1600" dirty="0">
                <a:solidFill>
                  <a:srgbClr val="FF0000"/>
                </a:solidFill>
                <a:latin typeface="Meiryo UI" panose="020B0604030504040204" pitchFamily="50" charset="-128"/>
                <a:ea typeface="Meiryo UI" panose="020B0604030504040204" pitchFamily="50" charset="-128"/>
              </a:rPr>
              <a:t>編集したい固定ページ名をクリックするか、</a:t>
            </a:r>
            <a:br>
              <a:rPr kumimoji="1" lang="en-US" altLang="ja-JP" sz="1600" dirty="0">
                <a:solidFill>
                  <a:srgbClr val="FF0000"/>
                </a:solidFill>
                <a:latin typeface="Meiryo UI" panose="020B0604030504040204" pitchFamily="50" charset="-128"/>
                <a:ea typeface="Meiryo UI" panose="020B0604030504040204" pitchFamily="50" charset="-128"/>
              </a:rPr>
            </a:br>
            <a:r>
              <a:rPr kumimoji="1" lang="ja-JP" altLang="en-US" sz="1600" dirty="0">
                <a:solidFill>
                  <a:srgbClr val="FF0000"/>
                </a:solidFill>
                <a:latin typeface="Meiryo UI" panose="020B0604030504040204" pitchFamily="50" charset="-128"/>
                <a:ea typeface="Meiryo UI" panose="020B0604030504040204" pitchFamily="50" charset="-128"/>
              </a:rPr>
              <a:t>マウスカーソルを合わせると表示される「編集」ボタンをクリックします。</a:t>
            </a:r>
          </a:p>
        </p:txBody>
      </p:sp>
      <p:sp>
        <p:nvSpPr>
          <p:cNvPr id="13" name="テキスト ボックス 12">
            <a:extLst>
              <a:ext uri="{FF2B5EF4-FFF2-40B4-BE49-F238E27FC236}">
                <a16:creationId xmlns:a16="http://schemas.microsoft.com/office/drawing/2014/main" id="{3BC62018-6FDA-4A90-89CD-C2998E0A3239}"/>
              </a:ext>
            </a:extLst>
          </p:cNvPr>
          <p:cNvSpPr txBox="1"/>
          <p:nvPr/>
        </p:nvSpPr>
        <p:spPr bwMode="auto">
          <a:xfrm>
            <a:off x="1547664" y="5000519"/>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Tree>
    <p:extLst>
      <p:ext uri="{BB962C8B-B14F-4D97-AF65-F5344CB8AC3E}">
        <p14:creationId xmlns:p14="http://schemas.microsoft.com/office/powerpoint/2010/main" val="25569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22">
            <a:extLst>
              <a:ext uri="{FF2B5EF4-FFF2-40B4-BE49-F238E27FC236}">
                <a16:creationId xmlns:a16="http://schemas.microsoft.com/office/drawing/2014/main" id="{68BD467F-3989-450A-8D60-52D3E62E5CC4}"/>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 はじめに　概要</a:t>
            </a:r>
            <a:endParaRPr lang="ja-JP" altLang="en-US" dirty="0"/>
          </a:p>
        </p:txBody>
      </p:sp>
      <p:sp>
        <p:nvSpPr>
          <p:cNvPr id="3" name="コンテンツ プレースホルダー 2">
            <a:extLst>
              <a:ext uri="{FF2B5EF4-FFF2-40B4-BE49-F238E27FC236}">
                <a16:creationId xmlns:a16="http://schemas.microsoft.com/office/drawing/2014/main" id="{839A18C1-39F0-4548-9A7A-9AEABD8B8962}"/>
              </a:ext>
            </a:extLst>
          </p:cNvPr>
          <p:cNvSpPr>
            <a:spLocks noGrp="1"/>
          </p:cNvSpPr>
          <p:nvPr>
            <p:ph type="body" sz="quarter" idx="13"/>
          </p:nvPr>
        </p:nvSpPr>
        <p:spPr/>
        <p:txBody>
          <a:bodyPr>
            <a:normAutofit fontScale="62500" lnSpcReduction="20000"/>
          </a:bodyPr>
          <a:lstStyle/>
          <a:p>
            <a:r>
              <a:rPr lang="en-US" altLang="ja-JP" sz="1800" dirty="0"/>
              <a:t>1.</a:t>
            </a:r>
            <a:r>
              <a:rPr lang="ja-JP" altLang="en-US" sz="1800" dirty="0"/>
              <a:t>はじめに</a:t>
            </a:r>
          </a:p>
        </p:txBody>
      </p:sp>
      <p:sp>
        <p:nvSpPr>
          <p:cNvPr id="11" name="テキスト プレースホルダー 10">
            <a:extLst>
              <a:ext uri="{FF2B5EF4-FFF2-40B4-BE49-F238E27FC236}">
                <a16:creationId xmlns:a16="http://schemas.microsoft.com/office/drawing/2014/main" id="{0696D849-288C-433D-A343-1384C8BF84E1}"/>
              </a:ext>
            </a:extLst>
          </p:cNvPr>
          <p:cNvSpPr>
            <a:spLocks noGrp="1"/>
          </p:cNvSpPr>
          <p:nvPr>
            <p:ph type="body" sz="quarter" idx="14"/>
          </p:nvPr>
        </p:nvSpPr>
        <p:spPr>
          <a:xfrm>
            <a:off x="207963" y="884239"/>
            <a:ext cx="8728075" cy="424732"/>
          </a:xfrm>
        </p:spPr>
        <p:txBody>
          <a:bodyPr/>
          <a:lstStyle/>
          <a:p>
            <a:r>
              <a:rPr kumimoji="1" lang="en-US" altLang="ja-JP" dirty="0"/>
              <a:t>BODIK</a:t>
            </a:r>
            <a:r>
              <a:rPr kumimoji="1" lang="ja-JP" altLang="en-US" dirty="0"/>
              <a:t> </a:t>
            </a:r>
            <a:r>
              <a:rPr kumimoji="1" lang="en-US" altLang="ja-JP" dirty="0"/>
              <a:t>ODCS</a:t>
            </a:r>
            <a:r>
              <a:rPr kumimoji="1" lang="ja-JP" altLang="en-US" dirty="0"/>
              <a:t>（テスト環境）を用いたデータの公開までの流れを確認します。</a:t>
            </a:r>
          </a:p>
        </p:txBody>
      </p:sp>
      <p:sp>
        <p:nvSpPr>
          <p:cNvPr id="2" name="テキスト プレースホルダー 1">
            <a:extLst>
              <a:ext uri="{FF2B5EF4-FFF2-40B4-BE49-F238E27FC236}">
                <a16:creationId xmlns:a16="http://schemas.microsoft.com/office/drawing/2014/main" id="{2C929287-CD5D-4E10-9F37-5A8DFFFEBB7D}"/>
              </a:ext>
            </a:extLst>
          </p:cNvPr>
          <p:cNvSpPr>
            <a:spLocks noGrp="1"/>
          </p:cNvSpPr>
          <p:nvPr>
            <p:ph type="body" sz="quarter" idx="15"/>
          </p:nvPr>
        </p:nvSpPr>
        <p:spPr>
          <a:xfrm>
            <a:off x="207963" y="1412776"/>
            <a:ext cx="8756650" cy="5163526"/>
          </a:xfrm>
          <a:noFill/>
        </p:spPr>
        <p:txBody>
          <a:bodyPr>
            <a:normAutofit/>
          </a:bodyPr>
          <a:lstStyle/>
          <a:p>
            <a:pPr marL="285750" indent="-285750">
              <a:lnSpc>
                <a:spcPct val="110000"/>
              </a:lnSpc>
              <a:spcBef>
                <a:spcPts val="1200"/>
              </a:spcBef>
              <a:buFont typeface="Arial" panose="020B0604020202020204" pitchFamily="34" charset="0"/>
              <a:buChar char="•"/>
            </a:pPr>
            <a:r>
              <a:rPr lang="ja-JP" altLang="en-US" dirty="0"/>
              <a:t>はじめに、今回の実習で利用する環境について説明します。</a:t>
            </a:r>
          </a:p>
          <a:p>
            <a:pPr marL="285750" indent="-285750">
              <a:lnSpc>
                <a:spcPct val="110000"/>
              </a:lnSpc>
              <a:spcBef>
                <a:spcPts val="1200"/>
              </a:spcBef>
              <a:buFont typeface="Arial" panose="020B0604020202020204" pitchFamily="34" charset="0"/>
              <a:buChar char="•"/>
            </a:pPr>
            <a:r>
              <a:rPr lang="en-US" altLang="ja-JP" dirty="0"/>
              <a:t>CKAN</a:t>
            </a:r>
            <a:r>
              <a:rPr lang="ja-JP" altLang="en-US" dirty="0"/>
              <a:t>は、オープンデータカタログサイトの中では最も多く使われているソフトウェアです。</a:t>
            </a:r>
          </a:p>
          <a:p>
            <a:pPr marL="285750" indent="-285750">
              <a:lnSpc>
                <a:spcPct val="110000"/>
              </a:lnSpc>
              <a:spcBef>
                <a:spcPts val="1200"/>
              </a:spcBef>
              <a:buFont typeface="Arial" panose="020B0604020202020204" pitchFamily="34" charset="0"/>
              <a:buChar char="•"/>
            </a:pPr>
            <a:endParaRPr lang="en-US" altLang="ja-JP" dirty="0"/>
          </a:p>
          <a:p>
            <a:pPr marL="457200" lvl="1" indent="0">
              <a:lnSpc>
                <a:spcPct val="120000"/>
              </a:lnSpc>
              <a:buNone/>
            </a:pPr>
            <a:r>
              <a:rPr lang="en-US" altLang="ja-JP" sz="1400" dirty="0"/>
              <a:t>1.1	CKAN</a:t>
            </a:r>
            <a:r>
              <a:rPr lang="ja-JP" altLang="en-US" sz="1400" dirty="0"/>
              <a:t>概要</a:t>
            </a:r>
            <a:endParaRPr lang="en-US" altLang="ja-JP" sz="1400" dirty="0"/>
          </a:p>
          <a:p>
            <a:pPr marL="457200" lvl="1" indent="0">
              <a:lnSpc>
                <a:spcPct val="120000"/>
              </a:lnSpc>
              <a:buNone/>
            </a:pPr>
            <a:r>
              <a:rPr lang="en-US" altLang="ja-JP" sz="1400" dirty="0"/>
              <a:t>1.2	</a:t>
            </a:r>
            <a:r>
              <a:rPr lang="ja-JP" altLang="en-US" sz="1400" dirty="0"/>
              <a:t>データセットとリソース</a:t>
            </a:r>
            <a:endParaRPr lang="en-US" altLang="ja-JP" sz="1400" dirty="0"/>
          </a:p>
          <a:p>
            <a:pPr marL="457200" lvl="1" indent="0">
              <a:lnSpc>
                <a:spcPct val="120000"/>
              </a:lnSpc>
              <a:buNone/>
            </a:pPr>
            <a:r>
              <a:rPr lang="en-US" altLang="ja-JP" sz="1400" dirty="0"/>
              <a:t>1.3	</a:t>
            </a:r>
            <a:r>
              <a:rPr lang="ja-JP" altLang="en-US" sz="1400" dirty="0"/>
              <a:t>メタデータ</a:t>
            </a:r>
            <a:endParaRPr lang="en-US" altLang="ja-JP" sz="1400" dirty="0"/>
          </a:p>
          <a:p>
            <a:pPr marL="457200" lvl="1" indent="0">
              <a:lnSpc>
                <a:spcPct val="120000"/>
              </a:lnSpc>
              <a:buNone/>
            </a:pPr>
            <a:r>
              <a:rPr lang="en-US" altLang="ja-JP" sz="1400" dirty="0"/>
              <a:t>1.4	CKAN</a:t>
            </a:r>
            <a:r>
              <a:rPr lang="ja-JP" altLang="en-US" sz="1400" dirty="0"/>
              <a:t>の要素</a:t>
            </a:r>
            <a:endParaRPr lang="en-US" altLang="ja-JP" sz="1400" dirty="0"/>
          </a:p>
          <a:p>
            <a:pPr marL="457200" lvl="1" indent="0">
              <a:lnSpc>
                <a:spcPct val="120000"/>
              </a:lnSpc>
              <a:buNone/>
            </a:pPr>
            <a:r>
              <a:rPr lang="en-US" altLang="ja-JP" sz="1400" dirty="0"/>
              <a:t>1.5	</a:t>
            </a:r>
            <a:r>
              <a:rPr lang="ja-JP" altLang="en-US" sz="1400" dirty="0"/>
              <a:t>オープンデータカタログサイト（</a:t>
            </a:r>
            <a:r>
              <a:rPr lang="en-US" altLang="ja-JP" sz="1400" dirty="0"/>
              <a:t>CKAN</a:t>
            </a:r>
            <a:r>
              <a:rPr lang="ja-JP" altLang="en-US" sz="1400" dirty="0"/>
              <a:t>）を利用するメリット</a:t>
            </a:r>
            <a:endParaRPr lang="en-US" altLang="ja-JP" sz="1400" dirty="0"/>
          </a:p>
        </p:txBody>
      </p:sp>
    </p:spTree>
    <p:extLst>
      <p:ext uri="{BB962C8B-B14F-4D97-AF65-F5344CB8AC3E}">
        <p14:creationId xmlns:p14="http://schemas.microsoft.com/office/powerpoint/2010/main" val="4245337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コンピューターのスクリーンショット&#10;&#10;自動的に生成された説明">
            <a:extLst>
              <a:ext uri="{FF2B5EF4-FFF2-40B4-BE49-F238E27FC236}">
                <a16:creationId xmlns:a16="http://schemas.microsoft.com/office/drawing/2014/main" id="{4B840B3B-B816-490A-BBEB-69382F04BB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633" y="2158862"/>
            <a:ext cx="6253274" cy="2707906"/>
          </a:xfrm>
          <a:prstGeom prst="rect">
            <a:avLst/>
          </a:prstGeom>
        </p:spPr>
      </p:pic>
      <p:pic>
        <p:nvPicPr>
          <p:cNvPr id="5" name="図 4">
            <a:extLst>
              <a:ext uri="{FF2B5EF4-FFF2-40B4-BE49-F238E27FC236}">
                <a16:creationId xmlns:a16="http://schemas.microsoft.com/office/drawing/2014/main" id="{A6043675-8996-410A-9A70-A4D48D173AB5}"/>
              </a:ext>
            </a:extLst>
          </p:cNvPr>
          <p:cNvPicPr>
            <a:picLocks noChangeAspect="1"/>
          </p:cNvPicPr>
          <p:nvPr/>
        </p:nvPicPr>
        <p:blipFill>
          <a:blip r:embed="rId4"/>
          <a:stretch>
            <a:fillRect/>
          </a:stretch>
        </p:blipFill>
        <p:spPr>
          <a:xfrm>
            <a:off x="311941" y="4997654"/>
            <a:ext cx="6247966" cy="1244381"/>
          </a:xfrm>
          <a:prstGeom prst="rect">
            <a:avLst/>
          </a:prstGeom>
        </p:spPr>
      </p:pic>
      <p:sp>
        <p:nvSpPr>
          <p:cNvPr id="2" name="タイトル 1">
            <a:extLst>
              <a:ext uri="{FF2B5EF4-FFF2-40B4-BE49-F238E27FC236}">
                <a16:creationId xmlns:a16="http://schemas.microsoft.com/office/drawing/2014/main" id="{36C2226B-EE03-48B3-A9EA-2608616F2CEF}"/>
              </a:ext>
            </a:extLst>
          </p:cNvPr>
          <p:cNvSpPr>
            <a:spLocks noGrp="1"/>
          </p:cNvSpPr>
          <p:nvPr>
            <p:ph type="title"/>
          </p:nvPr>
        </p:nvSpPr>
        <p:spPr/>
        <p:txBody>
          <a:bodyPr/>
          <a:lstStyle/>
          <a:p>
            <a:r>
              <a:rPr lang="en-US" altLang="ja-JP" dirty="0"/>
              <a:t>4.7 </a:t>
            </a:r>
            <a:r>
              <a:rPr lang="ja-JP" altLang="en-US" dirty="0"/>
              <a:t>利用規約の編集（固定ページ）④</a:t>
            </a:r>
            <a:endParaRPr kumimoji="1" lang="ja-JP" altLang="en-US" dirty="0"/>
          </a:p>
        </p:txBody>
      </p:sp>
      <p:sp>
        <p:nvSpPr>
          <p:cNvPr id="3" name="スライド番号プレースホルダー 2">
            <a:extLst>
              <a:ext uri="{FF2B5EF4-FFF2-40B4-BE49-F238E27FC236}">
                <a16:creationId xmlns:a16="http://schemas.microsoft.com/office/drawing/2014/main" id="{163809F2-FDE9-45BF-B81B-0C00452BAADF}"/>
              </a:ext>
            </a:extLst>
          </p:cNvPr>
          <p:cNvSpPr>
            <a:spLocks noGrp="1"/>
          </p:cNvSpPr>
          <p:nvPr>
            <p:ph type="sldNum" sz="quarter" idx="12"/>
          </p:nvPr>
        </p:nvSpPr>
        <p:spPr/>
        <p:txBody>
          <a:bodyPr/>
          <a:lstStyle/>
          <a:p>
            <a:fld id="{2066355A-084C-D24E-9AD2-7E4FC41EA627}" type="slidenum">
              <a:rPr lang="en-US" smtClean="0"/>
              <a:t>50</a:t>
            </a:fld>
            <a:endParaRPr lang="en-US"/>
          </a:p>
        </p:txBody>
      </p:sp>
      <p:sp>
        <p:nvSpPr>
          <p:cNvPr id="10" name="テキスト プレースホルダー 9">
            <a:extLst>
              <a:ext uri="{FF2B5EF4-FFF2-40B4-BE49-F238E27FC236}">
                <a16:creationId xmlns:a16="http://schemas.microsoft.com/office/drawing/2014/main" id="{F80986FA-C882-46FA-ADFE-89C9632FB690}"/>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11" name="テキスト プレースホルダー 10">
            <a:extLst>
              <a:ext uri="{FF2B5EF4-FFF2-40B4-BE49-F238E27FC236}">
                <a16:creationId xmlns:a16="http://schemas.microsoft.com/office/drawing/2014/main" id="{DF6CA2B0-29F4-4684-9526-C8DA6D3FDC18}"/>
              </a:ext>
            </a:extLst>
          </p:cNvPr>
          <p:cNvSpPr>
            <a:spLocks noGrp="1"/>
          </p:cNvSpPr>
          <p:nvPr>
            <p:ph type="body" sz="quarter" idx="14"/>
          </p:nvPr>
        </p:nvSpPr>
        <p:spPr>
          <a:xfrm>
            <a:off x="237190" y="878401"/>
            <a:ext cx="8728075" cy="1047145"/>
          </a:xfrm>
        </p:spPr>
        <p:txBody>
          <a:bodyPr>
            <a:normAutofit fontScale="92500" lnSpcReduction="10000"/>
          </a:bodyPr>
          <a:lstStyle/>
          <a:p>
            <a:r>
              <a:rPr lang="ja-JP" altLang="en-US" dirty="0"/>
              <a:t>利用規約を修正します。</a:t>
            </a:r>
          </a:p>
          <a:p>
            <a:r>
              <a:rPr lang="ja-JP" altLang="en-US" dirty="0">
                <a:latin typeface="Meiryo UI" panose="020B0604030504040204" pitchFamily="50" charset="-128"/>
                <a:ea typeface="Meiryo UI" panose="020B0604030504040204" pitchFamily="50" charset="-128"/>
              </a:rPr>
              <a:t>あらかじめ用意されている「利用規約」のテンプレートが表示されます。</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ライセンスは</a:t>
            </a:r>
            <a:r>
              <a:rPr lang="en-US" altLang="ja-JP" dirty="0">
                <a:latin typeface="Meiryo UI" panose="020B0604030504040204" pitchFamily="50" charset="-128"/>
                <a:ea typeface="Meiryo UI" panose="020B0604030504040204" pitchFamily="50" charset="-128"/>
              </a:rPr>
              <a:t>CC BY 4.0</a:t>
            </a:r>
            <a:r>
              <a:rPr lang="ja-JP" altLang="en-US" dirty="0">
                <a:latin typeface="Meiryo UI" panose="020B0604030504040204" pitchFamily="50" charset="-128"/>
                <a:ea typeface="Meiryo UI" panose="020B0604030504040204" pitchFamily="50" charset="-128"/>
              </a:rPr>
              <a:t>を採用したことを想定した利用規約となっています。</a:t>
            </a:r>
            <a:endParaRPr lang="en-US" altLang="ja-JP" dirty="0">
              <a:latin typeface="Meiryo UI" panose="020B0604030504040204" pitchFamily="50" charset="-128"/>
              <a:ea typeface="Meiryo UI" panose="020B0604030504040204" pitchFamily="50" charset="-128"/>
            </a:endParaRPr>
          </a:p>
          <a:p>
            <a:endParaRPr kumimoji="1" lang="ja-JP" altLang="en-US" dirty="0"/>
          </a:p>
        </p:txBody>
      </p:sp>
      <p:sp>
        <p:nvSpPr>
          <p:cNvPr id="7" name="テキスト ボックス 6">
            <a:extLst>
              <a:ext uri="{FF2B5EF4-FFF2-40B4-BE49-F238E27FC236}">
                <a16:creationId xmlns:a16="http://schemas.microsoft.com/office/drawing/2014/main" id="{CDE77DEA-9073-42BF-87EC-EDA51CE84D88}"/>
              </a:ext>
            </a:extLst>
          </p:cNvPr>
          <p:cNvSpPr txBox="1"/>
          <p:nvPr/>
        </p:nvSpPr>
        <p:spPr>
          <a:xfrm>
            <a:off x="6666507" y="2530639"/>
            <a:ext cx="2298758" cy="1815882"/>
          </a:xfrm>
          <a:prstGeom prst="rect">
            <a:avLst/>
          </a:prstGeom>
          <a:noFill/>
        </p:spPr>
        <p:txBody>
          <a:bodyPr wrap="square" rtlCol="0">
            <a:spAutoFit/>
          </a:bodyPr>
          <a:lstStyle/>
          <a:p>
            <a:pPr marL="342900" indent="-342900">
              <a:buFont typeface="+mj-ea"/>
              <a:buAutoNum type="circleNumDbPlain"/>
            </a:pPr>
            <a:r>
              <a:rPr kumimoji="1" lang="en-US" altLang="ja-JP" sz="1600" dirty="0">
                <a:solidFill>
                  <a:srgbClr val="FF0000"/>
                </a:solidFill>
                <a:latin typeface="Meiryo UI" panose="020B0604030504040204" pitchFamily="50" charset="-128"/>
                <a:ea typeface="Meiryo UI" panose="020B0604030504040204" pitchFamily="50" charset="-128"/>
              </a:rPr>
              <a:t>1</a:t>
            </a:r>
            <a:r>
              <a:rPr kumimoji="1" lang="ja-JP" altLang="en-US" sz="1600" dirty="0">
                <a:solidFill>
                  <a:srgbClr val="FF0000"/>
                </a:solidFill>
                <a:latin typeface="Meiryo UI" panose="020B0604030504040204" pitchFamily="50" charset="-128"/>
                <a:ea typeface="Meiryo UI" panose="020B0604030504040204" pitchFamily="50" charset="-128"/>
              </a:rPr>
              <a:t>行目の</a:t>
            </a:r>
            <a:r>
              <a:rPr kumimoji="1" lang="en-US" altLang="ja-JP" sz="1600" dirty="0">
                <a:solidFill>
                  <a:srgbClr val="FF0000"/>
                </a:solidFill>
                <a:latin typeface="Meiryo UI" panose="020B0604030504040204" pitchFamily="50" charset="-128"/>
                <a:ea typeface="Meiryo UI" panose="020B0604030504040204" pitchFamily="50" charset="-128"/>
              </a:rPr>
              <a:t>2</a:t>
            </a:r>
            <a:r>
              <a:rPr kumimoji="1" lang="ja-JP" altLang="en-US" sz="1600" dirty="0">
                <a:solidFill>
                  <a:srgbClr val="FF0000"/>
                </a:solidFill>
                <a:latin typeface="Meiryo UI" panose="020B0604030504040204" pitchFamily="50" charset="-128"/>
                <a:ea typeface="Meiryo UI" panose="020B0604030504040204" pitchFamily="50" charset="-128"/>
              </a:rPr>
              <a:t>か所の</a:t>
            </a:r>
            <a:br>
              <a:rPr kumimoji="1" lang="en-US" altLang="ja-JP" sz="1600" dirty="0">
                <a:solidFill>
                  <a:srgbClr val="FF0000"/>
                </a:solidFill>
                <a:latin typeface="Meiryo UI" panose="020B0604030504040204" pitchFamily="50" charset="-128"/>
                <a:ea typeface="Meiryo UI" panose="020B0604030504040204" pitchFamily="50" charset="-128"/>
              </a:rPr>
            </a:br>
            <a:r>
              <a:rPr kumimoji="1" lang="ja-JP" altLang="en-US" sz="1600" dirty="0">
                <a:solidFill>
                  <a:srgbClr val="FF0000"/>
                </a:solidFill>
                <a:latin typeface="Meiryo UI" panose="020B0604030504040204" pitchFamily="50" charset="-128"/>
                <a:ea typeface="Meiryo UI" panose="020B0604030504040204" pitchFamily="50" charset="-128"/>
              </a:rPr>
              <a:t>〇〇〇を団体名に変更します。</a:t>
            </a:r>
            <a:br>
              <a:rPr kumimoji="1" lang="en-US" altLang="ja-JP" sz="1600" dirty="0">
                <a:solidFill>
                  <a:srgbClr val="FF0000"/>
                </a:solidFill>
                <a:latin typeface="Meiryo UI" panose="020B0604030504040204" pitchFamily="50" charset="-128"/>
                <a:ea typeface="Meiryo UI" panose="020B0604030504040204" pitchFamily="50" charset="-128"/>
              </a:rPr>
            </a:br>
            <a:endParaRPr kumimoji="1" lang="en-US" altLang="ja-JP" sz="1600" dirty="0">
              <a:solidFill>
                <a:srgbClr val="FF0000"/>
              </a:solidFill>
              <a:latin typeface="Meiryo UI" panose="020B0604030504040204" pitchFamily="50" charset="-128"/>
              <a:ea typeface="Meiryo UI" panose="020B0604030504040204" pitchFamily="50" charset="-128"/>
            </a:endParaRPr>
          </a:p>
          <a:p>
            <a:pPr marL="342900" indent="-342900">
              <a:buFont typeface="+mj-ea"/>
              <a:buAutoNum type="circleNumDbPlain"/>
            </a:pPr>
            <a:r>
              <a:rPr kumimoji="1" lang="ja-JP" altLang="en-US" sz="1600" dirty="0">
                <a:solidFill>
                  <a:srgbClr val="FF0000"/>
                </a:solidFill>
                <a:latin typeface="Meiryo UI" panose="020B0604030504040204" pitchFamily="50" charset="-128"/>
                <a:ea typeface="Meiryo UI" panose="020B0604030504040204" pitchFamily="50" charset="-128"/>
              </a:rPr>
              <a:t>最終行のメール</a:t>
            </a:r>
            <a:br>
              <a:rPr kumimoji="1" lang="en-US" altLang="ja-JP" sz="1600" dirty="0">
                <a:solidFill>
                  <a:srgbClr val="FF0000"/>
                </a:solidFill>
                <a:latin typeface="Meiryo UI" panose="020B0604030504040204" pitchFamily="50" charset="-128"/>
                <a:ea typeface="Meiryo UI" panose="020B0604030504040204" pitchFamily="50" charset="-128"/>
              </a:rPr>
            </a:br>
            <a:r>
              <a:rPr kumimoji="1" lang="ja-JP" altLang="en-US" sz="1600" dirty="0">
                <a:solidFill>
                  <a:srgbClr val="FF0000"/>
                </a:solidFill>
                <a:latin typeface="Meiryo UI" panose="020B0604030504040204" pitchFamily="50" charset="-128"/>
                <a:ea typeface="Meiryo UI" panose="020B0604030504040204" pitchFamily="50" charset="-128"/>
              </a:rPr>
              <a:t>アドレスを実際のアドレスに変更します。</a:t>
            </a:r>
            <a:endParaRPr kumimoji="1" lang="en-US" altLang="ja-JP" sz="1600" dirty="0">
              <a:solidFill>
                <a:srgbClr val="FF0000"/>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C0F97D2E-AC1E-45E7-A7F8-C7676767E480}"/>
              </a:ext>
            </a:extLst>
          </p:cNvPr>
          <p:cNvSpPr/>
          <p:nvPr/>
        </p:nvSpPr>
        <p:spPr>
          <a:xfrm>
            <a:off x="1190022" y="3837594"/>
            <a:ext cx="3814026" cy="283011"/>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14" name="テキスト ボックス 13">
            <a:extLst>
              <a:ext uri="{FF2B5EF4-FFF2-40B4-BE49-F238E27FC236}">
                <a16:creationId xmlns:a16="http://schemas.microsoft.com/office/drawing/2014/main" id="{B2DDC90C-788D-4C26-8CA0-394D955F7625}"/>
              </a:ext>
            </a:extLst>
          </p:cNvPr>
          <p:cNvSpPr txBox="1"/>
          <p:nvPr/>
        </p:nvSpPr>
        <p:spPr bwMode="auto">
          <a:xfrm>
            <a:off x="1083422" y="3565084"/>
            <a:ext cx="213199"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6" name="フローチャート: せん孔テープ 15">
            <a:extLst>
              <a:ext uri="{FF2B5EF4-FFF2-40B4-BE49-F238E27FC236}">
                <a16:creationId xmlns:a16="http://schemas.microsoft.com/office/drawing/2014/main" id="{2494E0AF-2B2D-41AC-8042-35BCFD328E00}"/>
              </a:ext>
            </a:extLst>
          </p:cNvPr>
          <p:cNvSpPr/>
          <p:nvPr/>
        </p:nvSpPr>
        <p:spPr>
          <a:xfrm>
            <a:off x="306633" y="4655031"/>
            <a:ext cx="6258582" cy="390860"/>
          </a:xfrm>
          <a:prstGeom prst="flowChartPunchedTape">
            <a:avLst/>
          </a:prstGeom>
          <a:ln>
            <a:solidFill>
              <a:schemeClr val="bg1">
                <a:lumMod val="9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AB115FC6-7C90-4650-8BB3-26E8AAEB1530}"/>
              </a:ext>
            </a:extLst>
          </p:cNvPr>
          <p:cNvSpPr/>
          <p:nvPr/>
        </p:nvSpPr>
        <p:spPr>
          <a:xfrm>
            <a:off x="1190021" y="5912045"/>
            <a:ext cx="3814027" cy="258050"/>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17" name="テキスト ボックス 16">
            <a:extLst>
              <a:ext uri="{FF2B5EF4-FFF2-40B4-BE49-F238E27FC236}">
                <a16:creationId xmlns:a16="http://schemas.microsoft.com/office/drawing/2014/main" id="{91E859B1-F497-44ED-BD45-CA63669672E3}"/>
              </a:ext>
            </a:extLst>
          </p:cNvPr>
          <p:cNvSpPr txBox="1"/>
          <p:nvPr/>
        </p:nvSpPr>
        <p:spPr bwMode="auto">
          <a:xfrm>
            <a:off x="1051439" y="5613500"/>
            <a:ext cx="211572"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Tree>
    <p:extLst>
      <p:ext uri="{BB962C8B-B14F-4D97-AF65-F5344CB8AC3E}">
        <p14:creationId xmlns:p14="http://schemas.microsoft.com/office/powerpoint/2010/main" val="42663145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descr="コンピューターのスクリーンショット&#10;&#10;自動的に生成された説明">
            <a:extLst>
              <a:ext uri="{FF2B5EF4-FFF2-40B4-BE49-F238E27FC236}">
                <a16:creationId xmlns:a16="http://schemas.microsoft.com/office/drawing/2014/main" id="{1C4E7728-BEA8-46A5-9536-B076B9B0AE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7028" y="1978887"/>
            <a:ext cx="6253274" cy="2707906"/>
          </a:xfrm>
          <a:prstGeom prst="rect">
            <a:avLst/>
          </a:prstGeom>
        </p:spPr>
      </p:pic>
      <p:sp>
        <p:nvSpPr>
          <p:cNvPr id="2" name="タイトル 1">
            <a:extLst>
              <a:ext uri="{FF2B5EF4-FFF2-40B4-BE49-F238E27FC236}">
                <a16:creationId xmlns:a16="http://schemas.microsoft.com/office/drawing/2014/main" id="{36C2226B-EE03-48B3-A9EA-2608616F2CEF}"/>
              </a:ext>
            </a:extLst>
          </p:cNvPr>
          <p:cNvSpPr>
            <a:spLocks noGrp="1"/>
          </p:cNvSpPr>
          <p:nvPr>
            <p:ph type="title"/>
          </p:nvPr>
        </p:nvSpPr>
        <p:spPr/>
        <p:txBody>
          <a:bodyPr/>
          <a:lstStyle/>
          <a:p>
            <a:r>
              <a:rPr lang="en-US" altLang="ja-JP" dirty="0"/>
              <a:t>4.7 </a:t>
            </a:r>
            <a:r>
              <a:rPr lang="ja-JP" altLang="en-US" dirty="0"/>
              <a:t>利用規約の編集（固定ページ）⑤</a:t>
            </a:r>
            <a:endParaRPr kumimoji="1" lang="ja-JP" altLang="en-US" dirty="0"/>
          </a:p>
        </p:txBody>
      </p:sp>
      <p:sp>
        <p:nvSpPr>
          <p:cNvPr id="3" name="スライド番号プレースホルダー 2">
            <a:extLst>
              <a:ext uri="{FF2B5EF4-FFF2-40B4-BE49-F238E27FC236}">
                <a16:creationId xmlns:a16="http://schemas.microsoft.com/office/drawing/2014/main" id="{163809F2-FDE9-45BF-B81B-0C00452BAADF}"/>
              </a:ext>
            </a:extLst>
          </p:cNvPr>
          <p:cNvSpPr>
            <a:spLocks noGrp="1"/>
          </p:cNvSpPr>
          <p:nvPr>
            <p:ph type="sldNum" sz="quarter" idx="12"/>
          </p:nvPr>
        </p:nvSpPr>
        <p:spPr/>
        <p:txBody>
          <a:bodyPr/>
          <a:lstStyle/>
          <a:p>
            <a:fld id="{2066355A-084C-D24E-9AD2-7E4FC41EA627}" type="slidenum">
              <a:rPr lang="en-US" smtClean="0"/>
              <a:t>51</a:t>
            </a:fld>
            <a:endParaRPr lang="en-US"/>
          </a:p>
        </p:txBody>
      </p:sp>
      <p:sp>
        <p:nvSpPr>
          <p:cNvPr id="10" name="テキスト プレースホルダー 9">
            <a:extLst>
              <a:ext uri="{FF2B5EF4-FFF2-40B4-BE49-F238E27FC236}">
                <a16:creationId xmlns:a16="http://schemas.microsoft.com/office/drawing/2014/main" id="{F80986FA-C882-46FA-ADFE-89C9632FB690}"/>
              </a:ext>
            </a:extLst>
          </p:cNvPr>
          <p:cNvSpPr>
            <a:spLocks noGrp="1"/>
          </p:cNvSpPr>
          <p:nvPr>
            <p:ph type="body" sz="quarter" idx="13"/>
          </p:nvPr>
        </p:nvSpPr>
        <p:spPr/>
        <p:txBody>
          <a:bodyPr/>
          <a:lstStyle/>
          <a:p>
            <a:r>
              <a:rPr lang="en-US" altLang="ja-JP" dirty="0"/>
              <a:t>4.</a:t>
            </a:r>
            <a:r>
              <a:rPr lang="ja-JP" altLang="en-US" dirty="0"/>
              <a:t>サイトの公開に向けて</a:t>
            </a:r>
          </a:p>
        </p:txBody>
      </p:sp>
      <p:sp>
        <p:nvSpPr>
          <p:cNvPr id="11" name="テキスト プレースホルダー 10">
            <a:extLst>
              <a:ext uri="{FF2B5EF4-FFF2-40B4-BE49-F238E27FC236}">
                <a16:creationId xmlns:a16="http://schemas.microsoft.com/office/drawing/2014/main" id="{DF6CA2B0-29F4-4684-9526-C8DA6D3FDC18}"/>
              </a:ext>
            </a:extLst>
          </p:cNvPr>
          <p:cNvSpPr>
            <a:spLocks noGrp="1"/>
          </p:cNvSpPr>
          <p:nvPr>
            <p:ph type="body" sz="quarter" idx="14"/>
          </p:nvPr>
        </p:nvSpPr>
        <p:spPr>
          <a:xfrm>
            <a:off x="207963" y="884239"/>
            <a:ext cx="8728075" cy="840156"/>
          </a:xfrm>
        </p:spPr>
        <p:txBody>
          <a:bodyPr>
            <a:normAutofit/>
          </a:bodyPr>
          <a:lstStyle/>
          <a:p>
            <a:r>
              <a:rPr lang="ja-JP" altLang="en-US" dirty="0"/>
              <a:t>変更を確認する。</a:t>
            </a:r>
          </a:p>
          <a:p>
            <a:r>
              <a:rPr lang="ja-JP" altLang="en-US" dirty="0">
                <a:latin typeface="Meiryo UI" panose="020B0604030504040204" pitchFamily="50" charset="-128"/>
                <a:ea typeface="Meiryo UI" panose="020B0604030504040204" pitchFamily="50" charset="-128"/>
              </a:rPr>
              <a:t>行った修正が反映されている事を確認してください。</a:t>
            </a:r>
            <a:endParaRPr lang="en-US" altLang="ja-JP" dirty="0">
              <a:latin typeface="Meiryo UI" panose="020B0604030504040204" pitchFamily="50" charset="-128"/>
              <a:ea typeface="Meiryo UI" panose="020B0604030504040204" pitchFamily="50" charset="-128"/>
            </a:endParaRPr>
          </a:p>
          <a:p>
            <a:endParaRPr kumimoji="1" lang="ja-JP" altLang="en-US" dirty="0"/>
          </a:p>
        </p:txBody>
      </p:sp>
      <p:sp>
        <p:nvSpPr>
          <p:cNvPr id="7" name="テキスト ボックス 6">
            <a:extLst>
              <a:ext uri="{FF2B5EF4-FFF2-40B4-BE49-F238E27FC236}">
                <a16:creationId xmlns:a16="http://schemas.microsoft.com/office/drawing/2014/main" id="{CDE77DEA-9073-42BF-87EC-EDA51CE84D88}"/>
              </a:ext>
            </a:extLst>
          </p:cNvPr>
          <p:cNvSpPr txBox="1"/>
          <p:nvPr/>
        </p:nvSpPr>
        <p:spPr>
          <a:xfrm>
            <a:off x="6550325" y="1797391"/>
            <a:ext cx="2390175" cy="1815882"/>
          </a:xfrm>
          <a:prstGeom prst="rect">
            <a:avLst/>
          </a:prstGeom>
          <a:noFill/>
        </p:spPr>
        <p:txBody>
          <a:bodyPr wrap="square" rtlCol="0">
            <a:spAutoFit/>
          </a:bodyPr>
          <a:lstStyle/>
          <a:p>
            <a:pPr marL="342900" indent="-342900">
              <a:buFont typeface="+mj-ea"/>
              <a:buAutoNum type="circleNumDbPlain"/>
            </a:pPr>
            <a:r>
              <a:rPr kumimoji="1" lang="ja-JP" altLang="en-US" sz="1600" dirty="0">
                <a:solidFill>
                  <a:srgbClr val="FF0000"/>
                </a:solidFill>
                <a:latin typeface="Meiryo UI" panose="020B0604030504040204" pitchFamily="50" charset="-128"/>
                <a:ea typeface="Meiryo UI" panose="020B0604030504040204" pitchFamily="50" charset="-128"/>
              </a:rPr>
              <a:t>修正したら「更新」ボタンをクリックします。</a:t>
            </a:r>
            <a:endParaRPr kumimoji="1" lang="en-US" altLang="ja-JP" sz="1600" dirty="0">
              <a:solidFill>
                <a:srgbClr val="FF0000"/>
              </a:solidFill>
              <a:latin typeface="Meiryo UI" panose="020B0604030504040204" pitchFamily="50" charset="-128"/>
              <a:ea typeface="Meiryo UI" panose="020B0604030504040204" pitchFamily="50" charset="-128"/>
            </a:endParaRPr>
          </a:p>
          <a:p>
            <a:pPr marL="342900" indent="-342900">
              <a:buFont typeface="+mj-ea"/>
              <a:buAutoNum type="circleNumDbPlain"/>
            </a:pPr>
            <a:endParaRPr kumimoji="1" lang="en-US" altLang="ja-JP" sz="1600" dirty="0">
              <a:solidFill>
                <a:srgbClr val="FF0000"/>
              </a:solidFill>
              <a:latin typeface="Meiryo UI" panose="020B0604030504040204" pitchFamily="50" charset="-128"/>
              <a:ea typeface="Meiryo UI" panose="020B0604030504040204" pitchFamily="50" charset="-128"/>
            </a:endParaRPr>
          </a:p>
          <a:p>
            <a:pPr marL="342900" indent="-342900">
              <a:buFont typeface="+mj-ea"/>
              <a:buAutoNum type="circleNumDbPlain"/>
            </a:pPr>
            <a:r>
              <a:rPr kumimoji="1" lang="ja-JP" altLang="en-US" sz="1600" dirty="0">
                <a:solidFill>
                  <a:srgbClr val="FF0000"/>
                </a:solidFill>
                <a:latin typeface="Meiryo UI" panose="020B0604030504040204" pitchFamily="50" charset="-128"/>
                <a:ea typeface="Meiryo UI" panose="020B0604030504040204" pitchFamily="50" charset="-128"/>
              </a:rPr>
              <a:t>上部メニューの</a:t>
            </a:r>
            <a:br>
              <a:rPr kumimoji="1" lang="en-US" altLang="ja-JP" sz="1600" dirty="0">
                <a:solidFill>
                  <a:srgbClr val="FF0000"/>
                </a:solidFill>
                <a:latin typeface="Meiryo UI" panose="020B0604030504040204" pitchFamily="50" charset="-128"/>
                <a:ea typeface="Meiryo UI" panose="020B0604030504040204" pitchFamily="50" charset="-128"/>
              </a:rPr>
            </a:br>
            <a:r>
              <a:rPr kumimoji="1" lang="ja-JP" altLang="en-US" sz="1600" dirty="0">
                <a:solidFill>
                  <a:srgbClr val="FF0000"/>
                </a:solidFill>
                <a:latin typeface="Meiryo UI" panose="020B0604030504040204" pitchFamily="50" charset="-128"/>
                <a:ea typeface="Meiryo UI" panose="020B0604030504040204" pitchFamily="50" charset="-128"/>
              </a:rPr>
              <a:t>「固定ページを表示」をクリックして、変更された事を確認してください。</a:t>
            </a:r>
            <a:endParaRPr kumimoji="1" lang="en-US" altLang="ja-JP" sz="1600" dirty="0">
              <a:solidFill>
                <a:srgbClr val="FF0000"/>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C0F97D2E-AC1E-45E7-A7F8-C7676767E480}"/>
              </a:ext>
            </a:extLst>
          </p:cNvPr>
          <p:cNvSpPr/>
          <p:nvPr/>
        </p:nvSpPr>
        <p:spPr>
          <a:xfrm>
            <a:off x="1863805" y="1946241"/>
            <a:ext cx="667594" cy="193325"/>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9" name="四角形: 角を丸くする 8">
            <a:extLst>
              <a:ext uri="{FF2B5EF4-FFF2-40B4-BE49-F238E27FC236}">
                <a16:creationId xmlns:a16="http://schemas.microsoft.com/office/drawing/2014/main" id="{AB115FC6-7C90-4650-8BB3-26E8AAEB1530}"/>
              </a:ext>
            </a:extLst>
          </p:cNvPr>
          <p:cNvSpPr/>
          <p:nvPr/>
        </p:nvSpPr>
        <p:spPr>
          <a:xfrm>
            <a:off x="6031499" y="3356992"/>
            <a:ext cx="415006" cy="216275"/>
          </a:xfrm>
          <a:prstGeom prst="roundRect">
            <a:avLst/>
          </a:prstGeom>
          <a:noFill/>
          <a:ln w="1905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662"/>
          </a:p>
        </p:txBody>
      </p:sp>
      <p:sp>
        <p:nvSpPr>
          <p:cNvPr id="12" name="テキスト ボックス 11">
            <a:extLst>
              <a:ext uri="{FF2B5EF4-FFF2-40B4-BE49-F238E27FC236}">
                <a16:creationId xmlns:a16="http://schemas.microsoft.com/office/drawing/2014/main" id="{5101356C-3F4D-41EA-8F5B-01F810694276}"/>
              </a:ext>
            </a:extLst>
          </p:cNvPr>
          <p:cNvSpPr txBox="1"/>
          <p:nvPr/>
        </p:nvSpPr>
        <p:spPr bwMode="auto">
          <a:xfrm>
            <a:off x="5800942" y="3299990"/>
            <a:ext cx="213199"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3" name="テキスト ボックス 12">
            <a:extLst>
              <a:ext uri="{FF2B5EF4-FFF2-40B4-BE49-F238E27FC236}">
                <a16:creationId xmlns:a16="http://schemas.microsoft.com/office/drawing/2014/main" id="{A41DBC33-F12F-4E3F-8B0C-153BC1C83E2B}"/>
              </a:ext>
            </a:extLst>
          </p:cNvPr>
          <p:cNvSpPr txBox="1"/>
          <p:nvPr/>
        </p:nvSpPr>
        <p:spPr bwMode="auto">
          <a:xfrm>
            <a:off x="1758019" y="1679051"/>
            <a:ext cx="211572"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pic>
        <p:nvPicPr>
          <p:cNvPr id="6" name="図 5">
            <a:extLst>
              <a:ext uri="{FF2B5EF4-FFF2-40B4-BE49-F238E27FC236}">
                <a16:creationId xmlns:a16="http://schemas.microsoft.com/office/drawing/2014/main" id="{94DB70F4-AC88-4B82-A719-8884FCF2ADE6}"/>
              </a:ext>
            </a:extLst>
          </p:cNvPr>
          <p:cNvPicPr>
            <a:picLocks noChangeAspect="1"/>
          </p:cNvPicPr>
          <p:nvPr/>
        </p:nvPicPr>
        <p:blipFill>
          <a:blip r:embed="rId4"/>
          <a:stretch>
            <a:fillRect/>
          </a:stretch>
        </p:blipFill>
        <p:spPr>
          <a:xfrm>
            <a:off x="2170832" y="4160340"/>
            <a:ext cx="6253274" cy="2237739"/>
          </a:xfrm>
          <a:prstGeom prst="rect">
            <a:avLst/>
          </a:prstGeom>
        </p:spPr>
      </p:pic>
      <p:cxnSp>
        <p:nvCxnSpPr>
          <p:cNvPr id="15" name="直線矢印コネクタ 14">
            <a:extLst>
              <a:ext uri="{FF2B5EF4-FFF2-40B4-BE49-F238E27FC236}">
                <a16:creationId xmlns:a16="http://schemas.microsoft.com/office/drawing/2014/main" id="{56AEE52C-9069-4BEC-9973-ACBFD07D07D2}"/>
              </a:ext>
            </a:extLst>
          </p:cNvPr>
          <p:cNvCxnSpPr>
            <a:cxnSpLocks/>
            <a:stCxn id="8" idx="3"/>
          </p:cNvCxnSpPr>
          <p:nvPr/>
        </p:nvCxnSpPr>
        <p:spPr>
          <a:xfrm>
            <a:off x="2531399" y="2042904"/>
            <a:ext cx="1616327" cy="2528972"/>
          </a:xfrm>
          <a:prstGeom prst="straightConnector1">
            <a:avLst/>
          </a:prstGeom>
          <a:ln w="19050">
            <a:solidFill>
              <a:srgbClr val="FF0000"/>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1572015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マップによるデータのビジュアライズ</a:t>
            </a:r>
          </a:p>
        </p:txBody>
      </p:sp>
      <p:sp>
        <p:nvSpPr>
          <p:cNvPr id="5" name="Text Box 31">
            <a:extLst>
              <a:ext uri="{FF2B5EF4-FFF2-40B4-BE49-F238E27FC236}">
                <a16:creationId xmlns:a16="http://schemas.microsoft.com/office/drawing/2014/main" id="{1AEE730A-79D7-44AA-8750-63071988B52D}"/>
              </a:ext>
            </a:extLst>
          </p:cNvPr>
          <p:cNvSpPr txBox="1">
            <a:spLocks noChangeArrowheads="1"/>
          </p:cNvSpPr>
          <p:nvPr/>
        </p:nvSpPr>
        <p:spPr bwMode="gray">
          <a:xfrm>
            <a:off x="581169" y="4653136"/>
            <a:ext cx="3044423" cy="430887"/>
          </a:xfrm>
          <a:prstGeom prst="rect">
            <a:avLst/>
          </a:prstGeom>
          <a:noFill/>
          <a:ln w="9525">
            <a:noFill/>
            <a:miter lim="800000"/>
            <a:headEnd/>
            <a:tailEnd/>
          </a:ln>
          <a:effectLst/>
        </p:spPr>
        <p:txBody>
          <a:bodyPr wrap="none">
            <a:spAutoFit/>
          </a:bodyPr>
          <a:lstStyle>
            <a:defPPr>
              <a:defRPr lang="en-US"/>
            </a:defPPr>
            <a:lvl1pPr>
              <a:lnSpc>
                <a:spcPct val="100000"/>
              </a:lnSpc>
              <a:defRPr sz="2200">
                <a:solidFill>
                  <a:schemeClr val="bg1">
                    <a:lumMod val="85000"/>
                  </a:schemeClr>
                </a:solidFill>
                <a:latin typeface="+mj-ea"/>
                <a:ea typeface="+mj-ea"/>
              </a:defRPr>
            </a:lvl1pPr>
          </a:lstStyle>
          <a:p>
            <a:r>
              <a:rPr lang="ja-JP" altLang="en-US" dirty="0"/>
              <a:t>４</a:t>
            </a:r>
            <a:r>
              <a:rPr lang="en-US" altLang="ja-JP" dirty="0"/>
              <a:t>.</a:t>
            </a:r>
            <a:r>
              <a:rPr lang="ja-JP" altLang="en-US" dirty="0"/>
              <a:t> サイトの公開に向けて</a:t>
            </a:r>
            <a:endParaRPr lang="en-US" altLang="ja-JP" dirty="0"/>
          </a:p>
        </p:txBody>
      </p:sp>
      <p:sp>
        <p:nvSpPr>
          <p:cNvPr id="9" name="Text Box 31">
            <a:extLst>
              <a:ext uri="{FF2B5EF4-FFF2-40B4-BE49-F238E27FC236}">
                <a16:creationId xmlns:a16="http://schemas.microsoft.com/office/drawing/2014/main" id="{EA550ABD-29F9-45F9-ADAD-DFEFDBAD8626}"/>
              </a:ext>
            </a:extLst>
          </p:cNvPr>
          <p:cNvSpPr txBox="1">
            <a:spLocks noChangeArrowheads="1"/>
          </p:cNvSpPr>
          <p:nvPr/>
        </p:nvSpPr>
        <p:spPr bwMode="gray">
          <a:xfrm>
            <a:off x="581169" y="5157192"/>
            <a:ext cx="2422458"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５</a:t>
            </a:r>
            <a:r>
              <a:rPr lang="en-US" altLang="ja-JP" sz="2200" dirty="0">
                <a:latin typeface="+mj-ea"/>
                <a:ea typeface="+mj-ea"/>
              </a:rPr>
              <a:t>.</a:t>
            </a:r>
            <a:r>
              <a:rPr lang="ja-JP" altLang="en-US" sz="2200" dirty="0">
                <a:latin typeface="+mj-ea"/>
                <a:ea typeface="+mj-ea"/>
              </a:rPr>
              <a:t> 広域連携サイト</a:t>
            </a:r>
            <a:endParaRPr lang="en-US" altLang="ja-JP" sz="2200" dirty="0">
              <a:latin typeface="+mj-ea"/>
              <a:ea typeface="+mj-ea"/>
            </a:endParaRPr>
          </a:p>
        </p:txBody>
      </p:sp>
    </p:spTree>
    <p:extLst>
      <p:ext uri="{BB962C8B-B14F-4D97-AF65-F5344CB8AC3E}">
        <p14:creationId xmlns:p14="http://schemas.microsoft.com/office/powerpoint/2010/main" val="3648089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18CF38-1238-44B3-8772-1BC8762D7476}"/>
              </a:ext>
            </a:extLst>
          </p:cNvPr>
          <p:cNvSpPr>
            <a:spLocks noGrp="1"/>
          </p:cNvSpPr>
          <p:nvPr>
            <p:ph type="title"/>
          </p:nvPr>
        </p:nvSpPr>
        <p:spPr/>
        <p:txBody>
          <a:bodyPr/>
          <a:lstStyle/>
          <a:p>
            <a:r>
              <a:rPr kumimoji="1" lang="en-US" altLang="ja-JP" dirty="0"/>
              <a:t>5.1</a:t>
            </a:r>
            <a:r>
              <a:rPr kumimoji="1" lang="ja-JP" altLang="en-US" dirty="0"/>
              <a:t> 広域連携サイト</a:t>
            </a:r>
          </a:p>
        </p:txBody>
      </p:sp>
      <p:sp>
        <p:nvSpPr>
          <p:cNvPr id="3" name="スライド番号プレースホルダー 2">
            <a:extLst>
              <a:ext uri="{FF2B5EF4-FFF2-40B4-BE49-F238E27FC236}">
                <a16:creationId xmlns:a16="http://schemas.microsoft.com/office/drawing/2014/main" id="{27E51555-2C8A-46A0-A87C-D12723096CB9}"/>
              </a:ext>
            </a:extLst>
          </p:cNvPr>
          <p:cNvSpPr>
            <a:spLocks noGrp="1"/>
          </p:cNvSpPr>
          <p:nvPr>
            <p:ph type="sldNum" sz="quarter" idx="12"/>
          </p:nvPr>
        </p:nvSpPr>
        <p:spPr/>
        <p:txBody>
          <a:bodyPr/>
          <a:lstStyle/>
          <a:p>
            <a:fld id="{EEDB8509-CC2C-4EC7-9C2E-996B98B58898}" type="slidenum">
              <a:rPr kumimoji="1" lang="ja-JP" altLang="en-US" smtClean="0"/>
              <a:pPr/>
              <a:t>53</a:t>
            </a:fld>
            <a:endParaRPr kumimoji="1" lang="ja-JP" altLang="en-US"/>
          </a:p>
        </p:txBody>
      </p:sp>
      <p:sp>
        <p:nvSpPr>
          <p:cNvPr id="4" name="テキスト プレースホルダー 3">
            <a:extLst>
              <a:ext uri="{FF2B5EF4-FFF2-40B4-BE49-F238E27FC236}">
                <a16:creationId xmlns:a16="http://schemas.microsoft.com/office/drawing/2014/main" id="{AFD4ABDD-BD6B-4276-8784-9903B82BD1FB}"/>
              </a:ext>
            </a:extLst>
          </p:cNvPr>
          <p:cNvSpPr>
            <a:spLocks noGrp="1"/>
          </p:cNvSpPr>
          <p:nvPr>
            <p:ph type="body" sz="quarter" idx="13"/>
          </p:nvPr>
        </p:nvSpPr>
        <p:spPr/>
        <p:txBody>
          <a:bodyPr/>
          <a:lstStyle/>
          <a:p>
            <a:r>
              <a:rPr kumimoji="1" lang="en-US" altLang="ja-JP" dirty="0"/>
              <a:t>5.</a:t>
            </a:r>
            <a:r>
              <a:rPr kumimoji="1" lang="ja-JP" altLang="en-US" dirty="0"/>
              <a:t> 広域連携</a:t>
            </a:r>
          </a:p>
        </p:txBody>
      </p:sp>
      <p:sp>
        <p:nvSpPr>
          <p:cNvPr id="5" name="テキスト プレースホルダー 4">
            <a:extLst>
              <a:ext uri="{FF2B5EF4-FFF2-40B4-BE49-F238E27FC236}">
                <a16:creationId xmlns:a16="http://schemas.microsoft.com/office/drawing/2014/main" id="{D0428FC6-0E88-491D-8C7E-52316BA87DB3}"/>
              </a:ext>
            </a:extLst>
          </p:cNvPr>
          <p:cNvSpPr>
            <a:spLocks noGrp="1"/>
          </p:cNvSpPr>
          <p:nvPr>
            <p:ph type="body" sz="quarter" idx="14"/>
          </p:nvPr>
        </p:nvSpPr>
        <p:spPr/>
        <p:txBody>
          <a:bodyPr/>
          <a:lstStyle/>
          <a:p>
            <a:r>
              <a:rPr kumimoji="1" lang="en-US" altLang="ja-JP" dirty="0"/>
              <a:t>BODIK</a:t>
            </a:r>
            <a:r>
              <a:rPr kumimoji="1" lang="ja-JP" altLang="en-US" dirty="0"/>
              <a:t> </a:t>
            </a:r>
            <a:r>
              <a:rPr kumimoji="1" lang="en-US" altLang="ja-JP" dirty="0"/>
              <a:t>ODCS</a:t>
            </a:r>
            <a:r>
              <a:rPr kumimoji="1" lang="ja-JP" altLang="en-US" dirty="0"/>
              <a:t> では、広域のオープンデータサイトも運営されています。</a:t>
            </a:r>
            <a:endParaRPr kumimoji="1" lang="en-US" altLang="ja-JP" dirty="0"/>
          </a:p>
          <a:p>
            <a:r>
              <a:rPr kumimoji="1" lang="ja-JP" altLang="en-US" dirty="0"/>
              <a:t>データを横断的に検索できるなど、圏域でのデータ活用につながります。</a:t>
            </a:r>
          </a:p>
        </p:txBody>
      </p:sp>
      <p:pic>
        <p:nvPicPr>
          <p:cNvPr id="7" name="図 6">
            <a:extLst>
              <a:ext uri="{FF2B5EF4-FFF2-40B4-BE49-F238E27FC236}">
                <a16:creationId xmlns:a16="http://schemas.microsoft.com/office/drawing/2014/main" id="{8C79D773-9900-4004-AF0B-90DE0AD6C5A9}"/>
              </a:ext>
            </a:extLst>
          </p:cNvPr>
          <p:cNvPicPr>
            <a:picLocks noChangeAspect="1"/>
          </p:cNvPicPr>
          <p:nvPr/>
        </p:nvPicPr>
        <p:blipFill>
          <a:blip r:embed="rId3"/>
          <a:stretch>
            <a:fillRect/>
          </a:stretch>
        </p:blipFill>
        <p:spPr>
          <a:xfrm>
            <a:off x="3239992" y="2259820"/>
            <a:ext cx="2520000" cy="2600104"/>
          </a:xfrm>
          <a:prstGeom prst="rect">
            <a:avLst/>
          </a:prstGeom>
        </p:spPr>
      </p:pic>
      <p:pic>
        <p:nvPicPr>
          <p:cNvPr id="8" name="図 7">
            <a:extLst>
              <a:ext uri="{FF2B5EF4-FFF2-40B4-BE49-F238E27FC236}">
                <a16:creationId xmlns:a16="http://schemas.microsoft.com/office/drawing/2014/main" id="{C5D28341-B7F4-4692-B207-F03124CADCA6}"/>
              </a:ext>
            </a:extLst>
          </p:cNvPr>
          <p:cNvPicPr>
            <a:picLocks noChangeAspect="1"/>
          </p:cNvPicPr>
          <p:nvPr/>
        </p:nvPicPr>
        <p:blipFill>
          <a:blip r:embed="rId4"/>
          <a:stretch>
            <a:fillRect/>
          </a:stretch>
        </p:blipFill>
        <p:spPr>
          <a:xfrm>
            <a:off x="6012440" y="2259820"/>
            <a:ext cx="2520000" cy="2600104"/>
          </a:xfrm>
          <a:prstGeom prst="rect">
            <a:avLst/>
          </a:prstGeom>
        </p:spPr>
      </p:pic>
      <p:pic>
        <p:nvPicPr>
          <p:cNvPr id="9" name="図 8">
            <a:extLst>
              <a:ext uri="{FF2B5EF4-FFF2-40B4-BE49-F238E27FC236}">
                <a16:creationId xmlns:a16="http://schemas.microsoft.com/office/drawing/2014/main" id="{BD792F6F-6FD0-4CCC-BF4C-DD14F7E089F6}"/>
              </a:ext>
            </a:extLst>
          </p:cNvPr>
          <p:cNvPicPr>
            <a:picLocks noChangeAspect="1"/>
          </p:cNvPicPr>
          <p:nvPr/>
        </p:nvPicPr>
        <p:blipFill>
          <a:blip r:embed="rId5"/>
          <a:stretch>
            <a:fillRect/>
          </a:stretch>
        </p:blipFill>
        <p:spPr>
          <a:xfrm>
            <a:off x="467544" y="2259820"/>
            <a:ext cx="2520000" cy="3231746"/>
          </a:xfrm>
          <a:prstGeom prst="rect">
            <a:avLst/>
          </a:prstGeom>
        </p:spPr>
      </p:pic>
      <p:sp>
        <p:nvSpPr>
          <p:cNvPr id="10" name="テキスト ボックス 9">
            <a:extLst>
              <a:ext uri="{FF2B5EF4-FFF2-40B4-BE49-F238E27FC236}">
                <a16:creationId xmlns:a16="http://schemas.microsoft.com/office/drawing/2014/main" id="{02012BC7-05DC-4EA2-9220-1494454912DD}"/>
              </a:ext>
            </a:extLst>
          </p:cNvPr>
          <p:cNvSpPr txBox="1"/>
          <p:nvPr/>
        </p:nvSpPr>
        <p:spPr>
          <a:xfrm>
            <a:off x="466180" y="5545492"/>
            <a:ext cx="2948243" cy="600164"/>
          </a:xfrm>
          <a:prstGeom prst="rect">
            <a:avLst/>
          </a:prstGeom>
          <a:noFill/>
        </p:spPr>
        <p:txBody>
          <a:bodyPr wrap="none" rtlCol="0">
            <a:spAutoFit/>
          </a:bodyPr>
          <a:lstStyle/>
          <a:p>
            <a:r>
              <a:rPr kumimoji="1" lang="ja-JP" altLang="en-US" sz="1100" dirty="0"/>
              <a:t>福岡都市圏オープンデータサイト</a:t>
            </a:r>
            <a:r>
              <a:rPr kumimoji="1" lang="en-US" altLang="ja-JP" sz="1100" dirty="0"/>
              <a:t>(2020/01/15)</a:t>
            </a:r>
            <a:endParaRPr kumimoji="1" lang="ja-JP" altLang="en-US" sz="1100" dirty="0"/>
          </a:p>
          <a:p>
            <a:r>
              <a:rPr kumimoji="1" lang="en-US" altLang="ja-JP" sz="1100" dirty="0">
                <a:hlinkClick r:id="rId6"/>
              </a:rPr>
              <a:t>https://odcs.bodik.jp/fukuoka-toshiken/</a:t>
            </a:r>
            <a:endParaRPr kumimoji="1" lang="en-US" altLang="ja-JP" sz="1100" dirty="0"/>
          </a:p>
          <a:p>
            <a:endParaRPr kumimoji="1" lang="en-US" altLang="ja-JP" sz="1100" dirty="0"/>
          </a:p>
        </p:txBody>
      </p:sp>
      <p:sp>
        <p:nvSpPr>
          <p:cNvPr id="11" name="テキスト ボックス 10">
            <a:extLst>
              <a:ext uri="{FF2B5EF4-FFF2-40B4-BE49-F238E27FC236}">
                <a16:creationId xmlns:a16="http://schemas.microsoft.com/office/drawing/2014/main" id="{338B9CC8-138A-4755-A42F-42B5D34BAC7A}"/>
              </a:ext>
            </a:extLst>
          </p:cNvPr>
          <p:cNvSpPr txBox="1"/>
          <p:nvPr/>
        </p:nvSpPr>
        <p:spPr>
          <a:xfrm>
            <a:off x="5988820" y="4874247"/>
            <a:ext cx="2879314" cy="600164"/>
          </a:xfrm>
          <a:prstGeom prst="rect">
            <a:avLst/>
          </a:prstGeom>
          <a:noFill/>
        </p:spPr>
        <p:txBody>
          <a:bodyPr wrap="none" rtlCol="0">
            <a:spAutoFit/>
          </a:bodyPr>
          <a:lstStyle/>
          <a:p>
            <a:r>
              <a:rPr kumimoji="1" lang="ja-JP" altLang="en-US" sz="1100" dirty="0"/>
              <a:t>西九州させぼ広域都市圏</a:t>
            </a:r>
            <a:br>
              <a:rPr kumimoji="1" lang="en-US" altLang="ja-JP" sz="1100" dirty="0"/>
            </a:br>
            <a:r>
              <a:rPr kumimoji="1" lang="ja-JP" altLang="en-US" sz="1100" dirty="0"/>
              <a:t>オープンデータポータルサイト（</a:t>
            </a:r>
            <a:r>
              <a:rPr kumimoji="1" lang="en-US" altLang="ja-JP" sz="1100" dirty="0"/>
              <a:t>2020/01/15</a:t>
            </a:r>
            <a:r>
              <a:rPr kumimoji="1" lang="ja-JP" altLang="en-US" sz="1100" dirty="0"/>
              <a:t>）</a:t>
            </a:r>
          </a:p>
          <a:p>
            <a:r>
              <a:rPr lang="en-US" altLang="ja-JP" sz="1100" dirty="0">
                <a:hlinkClick r:id="rId7"/>
              </a:rPr>
              <a:t>https://odcs.bodik.jp/sasebo-toshiken/</a:t>
            </a:r>
            <a:endParaRPr kumimoji="1" lang="en-US" altLang="ja-JP" sz="1100" dirty="0"/>
          </a:p>
        </p:txBody>
      </p:sp>
      <p:sp>
        <p:nvSpPr>
          <p:cNvPr id="12" name="テキスト ボックス 11">
            <a:extLst>
              <a:ext uri="{FF2B5EF4-FFF2-40B4-BE49-F238E27FC236}">
                <a16:creationId xmlns:a16="http://schemas.microsoft.com/office/drawing/2014/main" id="{9038CD91-F9C9-4B0B-BF32-FFB9B495664B}"/>
              </a:ext>
            </a:extLst>
          </p:cNvPr>
          <p:cNvSpPr txBox="1"/>
          <p:nvPr/>
        </p:nvSpPr>
        <p:spPr>
          <a:xfrm>
            <a:off x="3239992" y="4891402"/>
            <a:ext cx="2824812" cy="600164"/>
          </a:xfrm>
          <a:prstGeom prst="rect">
            <a:avLst/>
          </a:prstGeom>
          <a:noFill/>
        </p:spPr>
        <p:txBody>
          <a:bodyPr wrap="none" rtlCol="0">
            <a:spAutoFit/>
          </a:bodyPr>
          <a:lstStyle/>
          <a:p>
            <a:r>
              <a:rPr kumimoji="1" lang="ja-JP" altLang="en-US" sz="1100" dirty="0"/>
              <a:t>久留米広域連携中枢都市圏</a:t>
            </a:r>
            <a:br>
              <a:rPr kumimoji="1" lang="en-US" altLang="ja-JP" sz="1100" dirty="0"/>
            </a:br>
            <a:r>
              <a:rPr kumimoji="1" lang="ja-JP" altLang="en-US" sz="1100" dirty="0"/>
              <a:t>オープンデータポータルサイト（</a:t>
            </a:r>
            <a:r>
              <a:rPr kumimoji="1" lang="en-US" altLang="ja-JP" sz="1100" dirty="0"/>
              <a:t>2020/01/15</a:t>
            </a:r>
            <a:r>
              <a:rPr kumimoji="1" lang="ja-JP" altLang="en-US" sz="1100" dirty="0"/>
              <a:t>）</a:t>
            </a:r>
          </a:p>
          <a:p>
            <a:r>
              <a:rPr lang="en-US" altLang="ja-JP" sz="1100" dirty="0">
                <a:hlinkClick r:id="rId8"/>
              </a:rPr>
              <a:t>https://odcs.bodik.jp/city/</a:t>
            </a:r>
            <a:endParaRPr kumimoji="1" lang="en-US" altLang="ja-JP" sz="1100" dirty="0"/>
          </a:p>
        </p:txBody>
      </p:sp>
    </p:spTree>
    <p:extLst>
      <p:ext uri="{BB962C8B-B14F-4D97-AF65-F5344CB8AC3E}">
        <p14:creationId xmlns:p14="http://schemas.microsoft.com/office/powerpoint/2010/main" val="7922335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7" name="テキスト ボックス 6"/>
          <p:cNvSpPr txBox="1"/>
          <p:nvPr/>
        </p:nvSpPr>
        <p:spPr>
          <a:xfrm>
            <a:off x="899592" y="3212976"/>
            <a:ext cx="5328592" cy="400110"/>
          </a:xfrm>
          <a:prstGeom prst="rect">
            <a:avLst/>
          </a:prstGeom>
          <a:noFill/>
        </p:spPr>
        <p:txBody>
          <a:bodyPr wrap="square" rtlCol="0">
            <a:spAutoFit/>
          </a:bodyPr>
          <a:lstStyle/>
          <a:p>
            <a:r>
              <a:rPr kumimoji="1" lang="ja-JP" altLang="en-US" sz="2000" dirty="0"/>
              <a:t>特別実習</a:t>
            </a: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lt"/>
                <a:ea typeface="Arial Unicode MS" pitchFamily="50" charset="-128"/>
                <a:cs typeface="Arial Unicode MS" pitchFamily="50" charset="-128"/>
              </a:rPr>
              <a:t>END</a:t>
            </a:r>
          </a:p>
        </p:txBody>
      </p:sp>
    </p:spTree>
    <p:extLst>
      <p:ext uri="{BB962C8B-B14F-4D97-AF65-F5344CB8AC3E}">
        <p14:creationId xmlns:p14="http://schemas.microsoft.com/office/powerpoint/2010/main" val="3822762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CAC2BB-6A86-460C-B5CF-45D54B3882F5}"/>
              </a:ext>
            </a:extLst>
          </p:cNvPr>
          <p:cNvSpPr>
            <a:spLocks noGrp="1"/>
          </p:cNvSpPr>
          <p:nvPr>
            <p:ph type="title"/>
          </p:nvPr>
        </p:nvSpPr>
        <p:spPr/>
        <p:txBody>
          <a:bodyPr/>
          <a:lstStyle/>
          <a:p>
            <a:r>
              <a:rPr kumimoji="1" lang="en-US" altLang="ja-JP" dirty="0"/>
              <a:t>1.1 CKAN</a:t>
            </a:r>
            <a:r>
              <a:rPr kumimoji="1" lang="ja-JP" altLang="en-US" dirty="0"/>
              <a:t>概要</a:t>
            </a:r>
          </a:p>
        </p:txBody>
      </p:sp>
      <p:sp>
        <p:nvSpPr>
          <p:cNvPr id="4" name="スライド番号プレースホルダー 3">
            <a:extLst>
              <a:ext uri="{FF2B5EF4-FFF2-40B4-BE49-F238E27FC236}">
                <a16:creationId xmlns:a16="http://schemas.microsoft.com/office/drawing/2014/main" id="{D003C513-DAD5-45AA-9C91-2B3E47DC7B9B}"/>
              </a:ext>
            </a:extLst>
          </p:cNvPr>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5" name="テキスト プレースホルダー 4">
            <a:extLst>
              <a:ext uri="{FF2B5EF4-FFF2-40B4-BE49-F238E27FC236}">
                <a16:creationId xmlns:a16="http://schemas.microsoft.com/office/drawing/2014/main" id="{3C15B9A0-F252-405F-84E5-023DB8633245}"/>
              </a:ext>
            </a:extLst>
          </p:cNvPr>
          <p:cNvSpPr>
            <a:spLocks noGrp="1"/>
          </p:cNvSpPr>
          <p:nvPr>
            <p:ph type="body" sz="quarter" idx="13"/>
          </p:nvPr>
        </p:nvSpPr>
        <p:spPr/>
        <p:txBody>
          <a:bodyPr/>
          <a:lstStyle/>
          <a:p>
            <a:r>
              <a:rPr kumimoji="1" lang="en-US" altLang="ja-JP" dirty="0"/>
              <a:t>1.</a:t>
            </a:r>
            <a:r>
              <a:rPr kumimoji="1" lang="ja-JP" altLang="en-US" dirty="0"/>
              <a:t>はじめに</a:t>
            </a:r>
          </a:p>
        </p:txBody>
      </p:sp>
      <p:sp>
        <p:nvSpPr>
          <p:cNvPr id="6" name="テキスト プレースホルダー 5">
            <a:extLst>
              <a:ext uri="{FF2B5EF4-FFF2-40B4-BE49-F238E27FC236}">
                <a16:creationId xmlns:a16="http://schemas.microsoft.com/office/drawing/2014/main" id="{73323ECD-9FB6-4ED3-9995-0C02586979D8}"/>
              </a:ext>
            </a:extLst>
          </p:cNvPr>
          <p:cNvSpPr>
            <a:spLocks noGrp="1"/>
          </p:cNvSpPr>
          <p:nvPr>
            <p:ph type="body" sz="quarter" idx="14"/>
          </p:nvPr>
        </p:nvSpPr>
        <p:spPr>
          <a:xfrm>
            <a:off x="207963" y="884238"/>
            <a:ext cx="8728075" cy="1608658"/>
          </a:xfrm>
        </p:spPr>
        <p:txBody>
          <a:bodyPr>
            <a:normAutofit/>
          </a:bodyPr>
          <a:lstStyle/>
          <a:p>
            <a:r>
              <a:rPr lang="en-US" altLang="ja-JP" dirty="0">
                <a:latin typeface="+mn-ea"/>
              </a:rPr>
              <a:t>CKAN</a:t>
            </a:r>
            <a:r>
              <a:rPr lang="ja-JP" altLang="en-US" dirty="0">
                <a:latin typeface="+mn-ea"/>
              </a:rPr>
              <a:t>とは、イギリスに本部を置く</a:t>
            </a:r>
            <a:r>
              <a:rPr lang="en-US" altLang="ja-JP" dirty="0">
                <a:latin typeface="+mn-ea"/>
              </a:rPr>
              <a:t>Open Knowledge</a:t>
            </a:r>
            <a:r>
              <a:rPr lang="ja-JP" altLang="en-US" dirty="0">
                <a:latin typeface="+mn-ea"/>
              </a:rPr>
              <a:t>が開発した、データカタログサイトを構築するためのフルオープンソースのソフトウェアで、オープンデータサイトの構築ではデファクトスタンダードになりつつあります。</a:t>
            </a:r>
            <a:endParaRPr lang="en-US" altLang="ja-JP" dirty="0">
              <a:latin typeface="+mn-ea"/>
            </a:endParaRPr>
          </a:p>
          <a:p>
            <a:r>
              <a:rPr kumimoji="1" lang="ja-JP" altLang="en-US" dirty="0">
                <a:latin typeface="+mn-ea"/>
              </a:rPr>
              <a:t>アメリカ連邦政府のオープンデータサイトである、</a:t>
            </a:r>
            <a:r>
              <a:rPr kumimoji="1" lang="en-US" altLang="ja-JP" dirty="0">
                <a:latin typeface="+mn-ea"/>
              </a:rPr>
              <a:t>DATA.GOV</a:t>
            </a:r>
            <a:r>
              <a:rPr kumimoji="1" lang="ja-JP" altLang="en-US" dirty="0">
                <a:latin typeface="+mn-ea"/>
              </a:rPr>
              <a:t>や、</a:t>
            </a:r>
            <a:r>
              <a:rPr kumimoji="1" lang="en-US" altLang="ja-JP" dirty="0">
                <a:latin typeface="+mn-ea"/>
              </a:rPr>
              <a:t>EU</a:t>
            </a:r>
            <a:r>
              <a:rPr kumimoji="1" lang="ja-JP" altLang="en-US" dirty="0">
                <a:latin typeface="+mn-ea"/>
              </a:rPr>
              <a:t>のオープンデータポータル、日本政府の</a:t>
            </a:r>
            <a:r>
              <a:rPr kumimoji="1" lang="en-US" altLang="ja-JP" dirty="0">
                <a:latin typeface="+mn-ea"/>
              </a:rPr>
              <a:t>DATA.GO.JP</a:t>
            </a:r>
            <a:r>
              <a:rPr kumimoji="1" lang="ja-JP" altLang="en-US" dirty="0">
                <a:latin typeface="+mn-ea"/>
              </a:rPr>
              <a:t>など、多くのサイトで利用されています。</a:t>
            </a:r>
            <a:endParaRPr kumimoji="1" lang="en-US" altLang="ja-JP" dirty="0">
              <a:latin typeface="+mn-ea"/>
            </a:endParaRPr>
          </a:p>
          <a:p>
            <a:endParaRPr kumimoji="1" lang="ja-JP" altLang="en-US" dirty="0">
              <a:latin typeface="+mn-ea"/>
            </a:endParaRPr>
          </a:p>
        </p:txBody>
      </p:sp>
      <p:pic>
        <p:nvPicPr>
          <p:cNvPr id="1026" name="Picture 2" descr="ckan">
            <a:extLst>
              <a:ext uri="{FF2B5EF4-FFF2-40B4-BE49-F238E27FC236}">
                <a16:creationId xmlns:a16="http://schemas.microsoft.com/office/drawing/2014/main" id="{F08BC742-E107-4931-91B6-535EAC4629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9367" y="3720334"/>
            <a:ext cx="1296144" cy="439371"/>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プレースホルダー 7">
            <a:extLst>
              <a:ext uri="{FF2B5EF4-FFF2-40B4-BE49-F238E27FC236}">
                <a16:creationId xmlns:a16="http://schemas.microsoft.com/office/drawing/2014/main" id="{01C57E73-17B5-4FC9-8055-225F3716A9D2}"/>
              </a:ext>
            </a:extLst>
          </p:cNvPr>
          <p:cNvSpPr>
            <a:spLocks noGrp="1"/>
          </p:cNvSpPr>
          <p:nvPr>
            <p:ph type="body" sz="quarter" idx="15"/>
          </p:nvPr>
        </p:nvSpPr>
        <p:spPr>
          <a:xfrm>
            <a:off x="193675" y="5657213"/>
            <a:ext cx="8756650" cy="439371"/>
          </a:xfrm>
        </p:spPr>
        <p:txBody>
          <a:bodyPr>
            <a:normAutofit/>
          </a:bodyPr>
          <a:lstStyle/>
          <a:p>
            <a:pPr>
              <a:lnSpc>
                <a:spcPct val="150000"/>
              </a:lnSpc>
            </a:pPr>
            <a:r>
              <a:rPr lang="ja-JP" altLang="en-US" dirty="0"/>
              <a:t>地方公共団体のオープンデータカタログサイトでも、多くの団体が</a:t>
            </a:r>
            <a:r>
              <a:rPr lang="en-US" altLang="ja-JP" dirty="0"/>
              <a:t>CKAN</a:t>
            </a:r>
            <a:r>
              <a:rPr lang="ja-JP" altLang="en-US" dirty="0"/>
              <a:t>を採用しています。</a:t>
            </a:r>
          </a:p>
        </p:txBody>
      </p:sp>
      <p:sp>
        <p:nvSpPr>
          <p:cNvPr id="3" name="正方形/長方形 2">
            <a:extLst>
              <a:ext uri="{FF2B5EF4-FFF2-40B4-BE49-F238E27FC236}">
                <a16:creationId xmlns:a16="http://schemas.microsoft.com/office/drawing/2014/main" id="{454A57F1-81FB-4DD3-85E4-D093E96E1BFB}"/>
              </a:ext>
            </a:extLst>
          </p:cNvPr>
          <p:cNvSpPr/>
          <p:nvPr/>
        </p:nvSpPr>
        <p:spPr>
          <a:xfrm>
            <a:off x="385212" y="5070933"/>
            <a:ext cx="2293000" cy="461665"/>
          </a:xfrm>
          <a:prstGeom prst="rect">
            <a:avLst/>
          </a:prstGeom>
        </p:spPr>
        <p:txBody>
          <a:bodyPr wrap="none">
            <a:spAutoFit/>
          </a:bodyPr>
          <a:lstStyle/>
          <a:p>
            <a:r>
              <a:rPr lang="en-US" altLang="ja-JP" sz="1200" dirty="0"/>
              <a:t>DATA.GOV (2018/10/19)</a:t>
            </a:r>
          </a:p>
          <a:p>
            <a:r>
              <a:rPr lang="en-US" altLang="ja-JP" sz="1200" dirty="0"/>
              <a:t>URL:</a:t>
            </a:r>
            <a:r>
              <a:rPr lang="ja-JP" altLang="en-US" sz="1200" dirty="0"/>
              <a:t>https://www.data.gov/</a:t>
            </a:r>
          </a:p>
        </p:txBody>
      </p:sp>
      <p:sp>
        <p:nvSpPr>
          <p:cNvPr id="9" name="正方形/長方形 8">
            <a:extLst>
              <a:ext uri="{FF2B5EF4-FFF2-40B4-BE49-F238E27FC236}">
                <a16:creationId xmlns:a16="http://schemas.microsoft.com/office/drawing/2014/main" id="{361F7C1E-E0F1-4359-85D3-5F00205C44FD}"/>
              </a:ext>
            </a:extLst>
          </p:cNvPr>
          <p:cNvSpPr/>
          <p:nvPr/>
        </p:nvSpPr>
        <p:spPr>
          <a:xfrm>
            <a:off x="2980371" y="5065023"/>
            <a:ext cx="3355086" cy="461665"/>
          </a:xfrm>
          <a:prstGeom prst="rect">
            <a:avLst/>
          </a:prstGeom>
        </p:spPr>
        <p:txBody>
          <a:bodyPr wrap="none">
            <a:spAutoFit/>
          </a:bodyPr>
          <a:lstStyle/>
          <a:p>
            <a:r>
              <a:rPr lang="en-US" altLang="ja-JP" sz="1200" dirty="0"/>
              <a:t>European Data Portal (2018/10/19)</a:t>
            </a:r>
          </a:p>
          <a:p>
            <a:r>
              <a:rPr lang="en-US" altLang="ja-JP" sz="1200" dirty="0"/>
              <a:t>URL:</a:t>
            </a:r>
            <a:r>
              <a:rPr lang="ja-JP" altLang="en-US" sz="1200" dirty="0"/>
              <a:t>https://www.europeandataportal.eu/</a:t>
            </a:r>
          </a:p>
        </p:txBody>
      </p:sp>
      <p:sp>
        <p:nvSpPr>
          <p:cNvPr id="10" name="正方形/長方形 9">
            <a:extLst>
              <a:ext uri="{FF2B5EF4-FFF2-40B4-BE49-F238E27FC236}">
                <a16:creationId xmlns:a16="http://schemas.microsoft.com/office/drawing/2014/main" id="{A97A2FFD-9276-4705-85E0-82E054297E22}"/>
              </a:ext>
            </a:extLst>
          </p:cNvPr>
          <p:cNvSpPr/>
          <p:nvPr/>
        </p:nvSpPr>
        <p:spPr>
          <a:xfrm>
            <a:off x="6395138" y="5060495"/>
            <a:ext cx="2338397" cy="461665"/>
          </a:xfrm>
          <a:prstGeom prst="rect">
            <a:avLst/>
          </a:prstGeom>
        </p:spPr>
        <p:txBody>
          <a:bodyPr wrap="none">
            <a:spAutoFit/>
          </a:bodyPr>
          <a:lstStyle/>
          <a:p>
            <a:r>
              <a:rPr lang="en-US" altLang="ja-JP" sz="1200" dirty="0"/>
              <a:t>DATA.GO.JP (2018/10/19)</a:t>
            </a:r>
          </a:p>
          <a:p>
            <a:r>
              <a:rPr lang="en-US" altLang="ja-JP" sz="1200" dirty="0"/>
              <a:t>URL:</a:t>
            </a:r>
            <a:r>
              <a:rPr lang="ja-JP" altLang="en-US" sz="1200" dirty="0"/>
              <a:t>http://www.data.go.jp/</a:t>
            </a:r>
          </a:p>
        </p:txBody>
      </p:sp>
      <p:pic>
        <p:nvPicPr>
          <p:cNvPr id="11" name="図 10">
            <a:extLst>
              <a:ext uri="{FF2B5EF4-FFF2-40B4-BE49-F238E27FC236}">
                <a16:creationId xmlns:a16="http://schemas.microsoft.com/office/drawing/2014/main" id="{66FDBBE9-D926-41D2-A866-10DA2E8FA489}"/>
              </a:ext>
            </a:extLst>
          </p:cNvPr>
          <p:cNvPicPr>
            <a:picLocks noChangeAspect="1"/>
          </p:cNvPicPr>
          <p:nvPr/>
        </p:nvPicPr>
        <p:blipFill rotWithShape="1">
          <a:blip r:embed="rId4"/>
          <a:srcRect l="979" t="10301" r="1420" b="726"/>
          <a:stretch/>
        </p:blipFill>
        <p:spPr>
          <a:xfrm>
            <a:off x="107504" y="2670704"/>
            <a:ext cx="2967525" cy="2275614"/>
          </a:xfrm>
          <a:prstGeom prst="rect">
            <a:avLst/>
          </a:prstGeom>
        </p:spPr>
      </p:pic>
      <p:pic>
        <p:nvPicPr>
          <p:cNvPr id="12" name="図 11">
            <a:extLst>
              <a:ext uri="{FF2B5EF4-FFF2-40B4-BE49-F238E27FC236}">
                <a16:creationId xmlns:a16="http://schemas.microsoft.com/office/drawing/2014/main" id="{6D420FC9-BAF7-4F7B-926B-C1D26630BC5D}"/>
              </a:ext>
            </a:extLst>
          </p:cNvPr>
          <p:cNvPicPr>
            <a:picLocks noChangeAspect="1"/>
          </p:cNvPicPr>
          <p:nvPr/>
        </p:nvPicPr>
        <p:blipFill rotWithShape="1">
          <a:blip r:embed="rId5"/>
          <a:srcRect l="538" t="9051" r="1422" b="602"/>
          <a:stretch/>
        </p:blipFill>
        <p:spPr>
          <a:xfrm>
            <a:off x="6092179" y="2670704"/>
            <a:ext cx="2944317" cy="2282418"/>
          </a:xfrm>
          <a:prstGeom prst="rect">
            <a:avLst/>
          </a:prstGeom>
        </p:spPr>
      </p:pic>
      <p:pic>
        <p:nvPicPr>
          <p:cNvPr id="13" name="図 12">
            <a:extLst>
              <a:ext uri="{FF2B5EF4-FFF2-40B4-BE49-F238E27FC236}">
                <a16:creationId xmlns:a16="http://schemas.microsoft.com/office/drawing/2014/main" id="{A609E956-A77F-48BC-BF04-9BF6E95D715E}"/>
              </a:ext>
            </a:extLst>
          </p:cNvPr>
          <p:cNvPicPr>
            <a:picLocks noChangeAspect="1"/>
          </p:cNvPicPr>
          <p:nvPr/>
        </p:nvPicPr>
        <p:blipFill rotWithShape="1">
          <a:blip r:embed="rId6"/>
          <a:srcRect l="363" t="8352" r="1596" b="1301"/>
          <a:stretch/>
        </p:blipFill>
        <p:spPr>
          <a:xfrm>
            <a:off x="3190129" y="2670704"/>
            <a:ext cx="2935570" cy="2275614"/>
          </a:xfrm>
          <a:prstGeom prst="rect">
            <a:avLst/>
          </a:prstGeom>
        </p:spPr>
      </p:pic>
      <p:sp>
        <p:nvSpPr>
          <p:cNvPr id="14" name="テキスト ボックス 13">
            <a:extLst>
              <a:ext uri="{FF2B5EF4-FFF2-40B4-BE49-F238E27FC236}">
                <a16:creationId xmlns:a16="http://schemas.microsoft.com/office/drawing/2014/main" id="{AE1D26AC-6F67-45B9-A395-30E4AD174C55}"/>
              </a:ext>
            </a:extLst>
          </p:cNvPr>
          <p:cNvSpPr txBox="1"/>
          <p:nvPr/>
        </p:nvSpPr>
        <p:spPr>
          <a:xfrm>
            <a:off x="207963" y="6155401"/>
            <a:ext cx="8612509" cy="523220"/>
          </a:xfrm>
          <a:prstGeom prst="rect">
            <a:avLst/>
          </a:prstGeom>
          <a:noFill/>
        </p:spPr>
        <p:txBody>
          <a:bodyPr wrap="square" rtlCol="0">
            <a:spAutoFit/>
          </a:bodyPr>
          <a:lstStyle/>
          <a:p>
            <a:pPr marL="285750" indent="-285750">
              <a:buFont typeface="Meiryo UI" panose="020B0604030504040204" pitchFamily="50" charset="-128"/>
              <a:buChar char="※"/>
            </a:pPr>
            <a:r>
              <a:rPr kumimoji="1" lang="ja-JP" altLang="en-US" sz="1400" dirty="0"/>
              <a:t>本実習では、内閣官房情報通信技術</a:t>
            </a:r>
            <a:r>
              <a:rPr kumimoji="1" lang="en-US" altLang="ja-JP" sz="1400" dirty="0"/>
              <a:t>(IT)</a:t>
            </a:r>
            <a:r>
              <a:rPr kumimoji="1" lang="ja-JP" altLang="en-US" sz="1400" dirty="0"/>
              <a:t>総合戦略室が開発したパッケージを</a:t>
            </a:r>
            <a:br>
              <a:rPr kumimoji="1" lang="en-US" altLang="ja-JP" sz="1400" dirty="0"/>
            </a:br>
            <a:r>
              <a:rPr kumimoji="1" lang="ja-JP" altLang="en-US" sz="1400" dirty="0"/>
              <a:t>ビッグデータ</a:t>
            </a:r>
            <a:r>
              <a:rPr kumimoji="1" lang="en-US" altLang="ja-JP" sz="1400" dirty="0"/>
              <a:t>&amp;</a:t>
            </a:r>
            <a:r>
              <a:rPr kumimoji="1" lang="ja-JP" altLang="en-US" sz="1400" dirty="0"/>
              <a:t>オープンデータ・イニシアティブ九州が継続改修し、無償で公開している </a:t>
            </a:r>
            <a:r>
              <a:rPr kumimoji="1" lang="en-US" altLang="ja-JP" sz="1400" dirty="0"/>
              <a:t>BODIK</a:t>
            </a:r>
            <a:r>
              <a:rPr kumimoji="1" lang="ja-JP" altLang="en-US" sz="1400" dirty="0"/>
              <a:t> </a:t>
            </a:r>
            <a:r>
              <a:rPr kumimoji="1" lang="en-US" altLang="ja-JP" sz="1400" dirty="0"/>
              <a:t>ODCS</a:t>
            </a:r>
            <a:r>
              <a:rPr kumimoji="1" lang="ja-JP" altLang="en-US" sz="1400" dirty="0"/>
              <a:t> を用います。</a:t>
            </a:r>
          </a:p>
        </p:txBody>
      </p:sp>
    </p:spTree>
    <p:extLst>
      <p:ext uri="{BB962C8B-B14F-4D97-AF65-F5344CB8AC3E}">
        <p14:creationId xmlns:p14="http://schemas.microsoft.com/office/powerpoint/2010/main" val="346551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E5C85E-A8B0-4996-ACFC-F2AA9E4A0F4F}"/>
              </a:ext>
            </a:extLst>
          </p:cNvPr>
          <p:cNvSpPr>
            <a:spLocks noGrp="1"/>
          </p:cNvSpPr>
          <p:nvPr>
            <p:ph type="title"/>
          </p:nvPr>
        </p:nvSpPr>
        <p:spPr/>
        <p:txBody>
          <a:bodyPr/>
          <a:lstStyle/>
          <a:p>
            <a:r>
              <a:rPr kumimoji="1" lang="en-US" altLang="ja-JP" dirty="0"/>
              <a:t>1.2 </a:t>
            </a:r>
            <a:r>
              <a:rPr kumimoji="1" lang="ja-JP" altLang="en-US" dirty="0"/>
              <a:t>データセットとリソース</a:t>
            </a:r>
          </a:p>
        </p:txBody>
      </p:sp>
      <p:sp>
        <p:nvSpPr>
          <p:cNvPr id="4" name="スライド番号プレースホルダー 3">
            <a:extLst>
              <a:ext uri="{FF2B5EF4-FFF2-40B4-BE49-F238E27FC236}">
                <a16:creationId xmlns:a16="http://schemas.microsoft.com/office/drawing/2014/main" id="{778DABE0-A6D3-4AEA-9004-DC5A0CB070C2}"/>
              </a:ext>
            </a:extLst>
          </p:cNvPr>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5" name="テキスト プレースホルダー 4">
            <a:extLst>
              <a:ext uri="{FF2B5EF4-FFF2-40B4-BE49-F238E27FC236}">
                <a16:creationId xmlns:a16="http://schemas.microsoft.com/office/drawing/2014/main" id="{11BDB85D-5867-462C-AE32-EBEF4824867D}"/>
              </a:ext>
            </a:extLst>
          </p:cNvPr>
          <p:cNvSpPr>
            <a:spLocks noGrp="1"/>
          </p:cNvSpPr>
          <p:nvPr>
            <p:ph type="body" sz="quarter" idx="13"/>
          </p:nvPr>
        </p:nvSpPr>
        <p:spPr/>
        <p:txBody>
          <a:bodyPr/>
          <a:lstStyle/>
          <a:p>
            <a:r>
              <a:rPr kumimoji="1" lang="en-US" altLang="ja-JP" dirty="0"/>
              <a:t>1. </a:t>
            </a:r>
            <a:r>
              <a:rPr kumimoji="1" lang="ja-JP" altLang="en-US" dirty="0"/>
              <a:t>はじめに</a:t>
            </a:r>
          </a:p>
        </p:txBody>
      </p:sp>
      <p:sp>
        <p:nvSpPr>
          <p:cNvPr id="6" name="テキスト プレースホルダー 5">
            <a:extLst>
              <a:ext uri="{FF2B5EF4-FFF2-40B4-BE49-F238E27FC236}">
                <a16:creationId xmlns:a16="http://schemas.microsoft.com/office/drawing/2014/main" id="{E5554763-6084-4A42-A81F-1D522BCF9CAB}"/>
              </a:ext>
            </a:extLst>
          </p:cNvPr>
          <p:cNvSpPr>
            <a:spLocks noGrp="1"/>
          </p:cNvSpPr>
          <p:nvPr>
            <p:ph type="body" sz="quarter" idx="14"/>
          </p:nvPr>
        </p:nvSpPr>
        <p:spPr>
          <a:xfrm>
            <a:off x="207963" y="884239"/>
            <a:ext cx="8728075" cy="424732"/>
          </a:xfrm>
        </p:spPr>
        <p:txBody>
          <a:bodyPr/>
          <a:lstStyle/>
          <a:p>
            <a:r>
              <a:rPr kumimoji="1" lang="en-US" altLang="ja-JP" dirty="0"/>
              <a:t>CKAN</a:t>
            </a:r>
            <a:r>
              <a:rPr kumimoji="1" lang="ja-JP" altLang="en-US" dirty="0"/>
              <a:t>では、「データセット」と「リソース」という言葉が出てきますので確認しておきます。</a:t>
            </a:r>
          </a:p>
        </p:txBody>
      </p:sp>
      <p:sp>
        <p:nvSpPr>
          <p:cNvPr id="7" name="テキスト プレースホルダー 6">
            <a:extLst>
              <a:ext uri="{FF2B5EF4-FFF2-40B4-BE49-F238E27FC236}">
                <a16:creationId xmlns:a16="http://schemas.microsoft.com/office/drawing/2014/main" id="{6F354834-56EC-48FC-9324-2D4868ECDF68}"/>
              </a:ext>
            </a:extLst>
          </p:cNvPr>
          <p:cNvSpPr>
            <a:spLocks noGrp="1"/>
          </p:cNvSpPr>
          <p:nvPr>
            <p:ph type="body" sz="quarter" idx="15"/>
          </p:nvPr>
        </p:nvSpPr>
        <p:spPr>
          <a:xfrm>
            <a:off x="207963" y="1486781"/>
            <a:ext cx="4220021" cy="2827281"/>
          </a:xfrm>
        </p:spPr>
        <p:txBody>
          <a:bodyPr>
            <a:normAutofit/>
          </a:bodyPr>
          <a:lstStyle/>
          <a:p>
            <a:pPr marL="285750" indent="-285750">
              <a:buFont typeface="Wingdings" panose="05000000000000000000" pitchFamily="2" charset="2"/>
              <a:buChar char="l"/>
            </a:pPr>
            <a:r>
              <a:rPr kumimoji="1" lang="ja-JP" altLang="en-US" sz="2000" dirty="0"/>
              <a:t>データセット</a:t>
            </a:r>
            <a:endParaRPr kumimoji="1" lang="en-US" altLang="ja-JP" sz="2000" dirty="0"/>
          </a:p>
          <a:p>
            <a:r>
              <a:rPr lang="ja-JP" altLang="en-US" sz="1800" b="1" dirty="0"/>
              <a:t>データセットは入れ物</a:t>
            </a:r>
            <a:endParaRPr lang="en-US" altLang="ja-JP" sz="1800" b="1" dirty="0"/>
          </a:p>
          <a:p>
            <a:r>
              <a:rPr lang="ja-JP" altLang="en-US" sz="1800" dirty="0"/>
              <a:t>　データセットとはファイルを入れておくフォルダのようなもので、データの入れ物になります。データセットに入れるものをリソースと言います。</a:t>
            </a:r>
          </a:p>
          <a:p>
            <a:r>
              <a:rPr lang="ja-JP" altLang="en-US" sz="1800" dirty="0"/>
              <a:t>　データセットには複数のリソースを追加する事ができます。またデータセットはユニークな</a:t>
            </a:r>
            <a:r>
              <a:rPr lang="en-US" altLang="ja-JP" sz="1800" dirty="0"/>
              <a:t>URL</a:t>
            </a:r>
            <a:r>
              <a:rPr lang="ja-JP" altLang="en-US" sz="1800" dirty="0"/>
              <a:t>を１つ持ちます。そのため、登録時の</a:t>
            </a:r>
            <a:r>
              <a:rPr lang="en-US" altLang="ja-JP" sz="1800" dirty="0"/>
              <a:t>URL</a:t>
            </a:r>
            <a:r>
              <a:rPr lang="ja-JP" altLang="en-US" sz="1800" dirty="0"/>
              <a:t>名は重複してはいけません。</a:t>
            </a:r>
          </a:p>
        </p:txBody>
      </p:sp>
      <p:sp>
        <p:nvSpPr>
          <p:cNvPr id="8" name="テキスト プレースホルダー 6">
            <a:extLst>
              <a:ext uri="{FF2B5EF4-FFF2-40B4-BE49-F238E27FC236}">
                <a16:creationId xmlns:a16="http://schemas.microsoft.com/office/drawing/2014/main" id="{C4BC1C7D-9116-4EDE-9DA4-469D516FE789}"/>
              </a:ext>
            </a:extLst>
          </p:cNvPr>
          <p:cNvSpPr txBox="1">
            <a:spLocks/>
          </p:cNvSpPr>
          <p:nvPr/>
        </p:nvSpPr>
        <p:spPr>
          <a:xfrm>
            <a:off x="4699059" y="1475582"/>
            <a:ext cx="4220021" cy="4329682"/>
          </a:xfrm>
          <a:prstGeom prst="rect">
            <a:avLst/>
          </a:prstGeom>
          <a:solidFill>
            <a:srgbClr val="DDD9C3"/>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85750" indent="-285750">
              <a:buFont typeface="Wingdings" panose="05000000000000000000" pitchFamily="2" charset="2"/>
              <a:buChar char="l"/>
            </a:pPr>
            <a:r>
              <a:rPr lang="ja-JP" altLang="en-US" sz="2000" dirty="0"/>
              <a:t>リソース</a:t>
            </a:r>
            <a:endParaRPr lang="en-US" altLang="ja-JP" sz="2000" dirty="0"/>
          </a:p>
          <a:p>
            <a:r>
              <a:rPr lang="ja-JP" altLang="en-US" sz="2000" b="1" dirty="0"/>
              <a:t>リソースはファイルか</a:t>
            </a:r>
            <a:r>
              <a:rPr lang="en-US" altLang="ja-JP" sz="2000" b="1" dirty="0"/>
              <a:t>URL</a:t>
            </a:r>
          </a:p>
          <a:p>
            <a:r>
              <a:rPr lang="ja-JP" altLang="en-US" sz="2000" dirty="0"/>
              <a:t>データセットに登録できるリソースは</a:t>
            </a:r>
            <a:r>
              <a:rPr lang="ja-JP" altLang="en-US" sz="2000" b="1" dirty="0"/>
              <a:t>「ファイル」</a:t>
            </a:r>
            <a:r>
              <a:rPr lang="ja-JP" altLang="en-US" sz="2000" dirty="0"/>
              <a:t>または</a:t>
            </a:r>
            <a:r>
              <a:rPr lang="ja-JP" altLang="en-US" sz="2000" b="1" dirty="0"/>
              <a:t>「</a:t>
            </a:r>
            <a:r>
              <a:rPr lang="en-US" altLang="ja-JP" sz="2000" b="1" dirty="0"/>
              <a:t>URL</a:t>
            </a:r>
            <a:r>
              <a:rPr lang="ja-JP" altLang="en-US" sz="2000" b="1" dirty="0"/>
              <a:t>」</a:t>
            </a:r>
            <a:r>
              <a:rPr lang="ja-JP" altLang="en-US" sz="2000" dirty="0"/>
              <a:t>です。</a:t>
            </a:r>
            <a:endParaRPr lang="en-US" altLang="ja-JP" sz="2000" dirty="0"/>
          </a:p>
          <a:p>
            <a:r>
              <a:rPr lang="ja-JP" altLang="en-US" sz="2000" dirty="0"/>
              <a:t>ファイルはどんなフォーマットのものでも登録はできますが、</a:t>
            </a:r>
            <a:r>
              <a:rPr lang="en-US" altLang="ja-JP" sz="2000" dirty="0"/>
              <a:t>CKAN</a:t>
            </a:r>
            <a:r>
              <a:rPr lang="ja-JP" altLang="en-US" sz="2000" dirty="0"/>
              <a:t>のビューが対応していない場合は、ブラウザ内では表示できません。（ユーザーがダウンロードして利用する事は可能です）</a:t>
            </a:r>
            <a:endParaRPr lang="en-US" altLang="ja-JP" sz="2000" dirty="0"/>
          </a:p>
          <a:p>
            <a:r>
              <a:rPr lang="en-US" altLang="ja-JP" sz="2000" dirty="0"/>
              <a:t>URL</a:t>
            </a:r>
            <a:r>
              <a:rPr lang="ja-JP" altLang="en-US" sz="2000" dirty="0"/>
              <a:t>は、別の場所にあるファイルの</a:t>
            </a:r>
            <a:r>
              <a:rPr lang="en-US" altLang="ja-JP" sz="2000" dirty="0"/>
              <a:t>URL</a:t>
            </a:r>
            <a:r>
              <a:rPr lang="ja-JP" altLang="en-US" sz="2000" dirty="0"/>
              <a:t>や、ホームページそのものをオープンデータにする場合などに、</a:t>
            </a:r>
            <a:r>
              <a:rPr lang="en-US" altLang="ja-JP" sz="2000" dirty="0"/>
              <a:t>URL</a:t>
            </a:r>
            <a:r>
              <a:rPr lang="ja-JP" altLang="en-US" sz="2000" dirty="0"/>
              <a:t>として登録します。</a:t>
            </a:r>
            <a:endParaRPr lang="en-US" altLang="ja-JP" sz="2000" dirty="0"/>
          </a:p>
        </p:txBody>
      </p:sp>
      <p:grpSp>
        <p:nvGrpSpPr>
          <p:cNvPr id="9" name="グループ化 8">
            <a:extLst>
              <a:ext uri="{FF2B5EF4-FFF2-40B4-BE49-F238E27FC236}">
                <a16:creationId xmlns:a16="http://schemas.microsoft.com/office/drawing/2014/main" id="{A89377DC-1F3E-4D86-B865-90BE77908F9D}"/>
              </a:ext>
            </a:extLst>
          </p:cNvPr>
          <p:cNvGrpSpPr/>
          <p:nvPr/>
        </p:nvGrpSpPr>
        <p:grpSpPr>
          <a:xfrm>
            <a:off x="827584" y="4525744"/>
            <a:ext cx="2424677" cy="1484642"/>
            <a:chOff x="6864798" y="2378924"/>
            <a:chExt cx="2801872" cy="1715601"/>
          </a:xfrm>
        </p:grpSpPr>
        <p:pic>
          <p:nvPicPr>
            <p:cNvPr id="10" name="図 9" descr="E:\Google ドライブ\BODIK\BODIK ODCS\Manual\office_supplies170.jpg">
              <a:extLst>
                <a:ext uri="{FF2B5EF4-FFF2-40B4-BE49-F238E27FC236}">
                  <a16:creationId xmlns:a16="http://schemas.microsoft.com/office/drawing/2014/main" id="{577FC664-594A-41F3-8A80-7BE24246B44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864798" y="2479150"/>
              <a:ext cx="1389380" cy="1389380"/>
            </a:xfrm>
            <a:prstGeom prst="rect">
              <a:avLst/>
            </a:prstGeom>
            <a:noFill/>
            <a:ln>
              <a:noFill/>
            </a:ln>
          </p:spPr>
        </p:pic>
        <p:pic>
          <p:nvPicPr>
            <p:cNvPr id="11" name="図 10" descr="E:\Google ドライブ\BODIK\BODIK ODCS\Manual\office_supplies172.jpg">
              <a:extLst>
                <a:ext uri="{FF2B5EF4-FFF2-40B4-BE49-F238E27FC236}">
                  <a16:creationId xmlns:a16="http://schemas.microsoft.com/office/drawing/2014/main" id="{65AF1DE5-5948-4C4F-AC17-345A61B29C0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554785" y="2626896"/>
              <a:ext cx="1111885" cy="1111885"/>
            </a:xfrm>
            <a:prstGeom prst="rect">
              <a:avLst/>
            </a:prstGeom>
            <a:noFill/>
            <a:ln>
              <a:noFill/>
            </a:ln>
          </p:spPr>
        </p:pic>
        <p:sp>
          <p:nvSpPr>
            <p:cNvPr id="12" name="矢印: U ターン 11">
              <a:extLst>
                <a:ext uri="{FF2B5EF4-FFF2-40B4-BE49-F238E27FC236}">
                  <a16:creationId xmlns:a16="http://schemas.microsoft.com/office/drawing/2014/main" id="{D315019D-7273-4FE4-92CA-45E10D29726F}"/>
                </a:ext>
              </a:extLst>
            </p:cNvPr>
            <p:cNvSpPr/>
            <p:nvPr/>
          </p:nvSpPr>
          <p:spPr>
            <a:xfrm flipH="1">
              <a:off x="7559488" y="2378924"/>
              <a:ext cx="1601894" cy="247972"/>
            </a:xfrm>
            <a:prstGeom prst="uturnArrow">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solidFill>
                  <a:schemeClr val="tx1"/>
                </a:solidFill>
              </a:endParaRPr>
            </a:p>
          </p:txBody>
        </p:sp>
        <p:sp>
          <p:nvSpPr>
            <p:cNvPr id="13" name="テキスト ボックス 12">
              <a:extLst>
                <a:ext uri="{FF2B5EF4-FFF2-40B4-BE49-F238E27FC236}">
                  <a16:creationId xmlns:a16="http://schemas.microsoft.com/office/drawing/2014/main" id="{5D496219-71DB-497C-BADB-E77A49BBDF26}"/>
                </a:ext>
              </a:extLst>
            </p:cNvPr>
            <p:cNvSpPr txBox="1"/>
            <p:nvPr/>
          </p:nvSpPr>
          <p:spPr>
            <a:xfrm>
              <a:off x="6940208" y="3720239"/>
              <a:ext cx="1128466" cy="355656"/>
            </a:xfrm>
            <a:prstGeom prst="rect">
              <a:avLst/>
            </a:prstGeom>
            <a:noFill/>
          </p:spPr>
          <p:txBody>
            <a:bodyPr wrap="none" rtlCol="0">
              <a:spAutoFit/>
            </a:bodyPr>
            <a:lstStyle/>
            <a:p>
              <a:r>
                <a:rPr kumimoji="1" lang="ja-JP" altLang="en-US" sz="1400" dirty="0">
                  <a:latin typeface="Meiryo UI" panose="020B0604030504040204" pitchFamily="50" charset="-128"/>
                  <a:ea typeface="Meiryo UI" panose="020B0604030504040204" pitchFamily="50" charset="-128"/>
                </a:rPr>
                <a:t>データセット</a:t>
              </a:r>
            </a:p>
          </p:txBody>
        </p:sp>
        <p:sp>
          <p:nvSpPr>
            <p:cNvPr id="14" name="テキスト ボックス 13">
              <a:extLst>
                <a:ext uri="{FF2B5EF4-FFF2-40B4-BE49-F238E27FC236}">
                  <a16:creationId xmlns:a16="http://schemas.microsoft.com/office/drawing/2014/main" id="{2B8C1827-CDE8-4E34-94E2-35BFE1E287E5}"/>
                </a:ext>
              </a:extLst>
            </p:cNvPr>
            <p:cNvSpPr txBox="1"/>
            <p:nvPr/>
          </p:nvSpPr>
          <p:spPr>
            <a:xfrm>
              <a:off x="8624705" y="3738869"/>
              <a:ext cx="819120" cy="355656"/>
            </a:xfrm>
            <a:prstGeom prst="rect">
              <a:avLst/>
            </a:prstGeom>
            <a:noFill/>
          </p:spPr>
          <p:txBody>
            <a:bodyPr wrap="none" rtlCol="0">
              <a:spAutoFit/>
            </a:bodyPr>
            <a:lstStyle/>
            <a:p>
              <a:r>
                <a:rPr kumimoji="1" lang="ja-JP" altLang="en-US" sz="1400" dirty="0">
                  <a:latin typeface="Meiryo UI" panose="020B0604030504040204" pitchFamily="50" charset="-128"/>
                  <a:ea typeface="Meiryo UI" panose="020B0604030504040204" pitchFamily="50" charset="-128"/>
                </a:rPr>
                <a:t>リソース</a:t>
              </a:r>
            </a:p>
          </p:txBody>
        </p:sp>
      </p:grpSp>
      <p:sp>
        <p:nvSpPr>
          <p:cNvPr id="3" name="正方形/長方形 2">
            <a:extLst>
              <a:ext uri="{FF2B5EF4-FFF2-40B4-BE49-F238E27FC236}">
                <a16:creationId xmlns:a16="http://schemas.microsoft.com/office/drawing/2014/main" id="{027197AA-B80A-4FEE-B439-F2D58C0B2D60}"/>
              </a:ext>
            </a:extLst>
          </p:cNvPr>
          <p:cNvSpPr/>
          <p:nvPr/>
        </p:nvSpPr>
        <p:spPr>
          <a:xfrm>
            <a:off x="323528" y="6042431"/>
            <a:ext cx="3744416" cy="523220"/>
          </a:xfrm>
          <a:prstGeom prst="rect">
            <a:avLst/>
          </a:prstGeom>
        </p:spPr>
        <p:txBody>
          <a:bodyPr wrap="square">
            <a:spAutoFit/>
          </a:bodyPr>
          <a:lstStyle/>
          <a:p>
            <a:r>
              <a:rPr lang="ja-JP" altLang="en-US" sz="1400" dirty="0"/>
              <a:t>　イメージとしては、紙のデータがあった場合、整理していれるファイリングケースがデータセットになります。</a:t>
            </a:r>
          </a:p>
        </p:txBody>
      </p:sp>
    </p:spTree>
    <p:extLst>
      <p:ext uri="{BB962C8B-B14F-4D97-AF65-F5344CB8AC3E}">
        <p14:creationId xmlns:p14="http://schemas.microsoft.com/office/powerpoint/2010/main" val="1324728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973F8883-FAB5-4F4D-8AC4-8D83E314B08D}"/>
              </a:ext>
            </a:extLst>
          </p:cNvPr>
          <p:cNvPicPr>
            <a:picLocks noChangeAspect="1"/>
          </p:cNvPicPr>
          <p:nvPr/>
        </p:nvPicPr>
        <p:blipFill rotWithShape="1">
          <a:blip r:embed="rId3"/>
          <a:srcRect l="38637" t="11285" r="28738" b="1136"/>
          <a:stretch/>
        </p:blipFill>
        <p:spPr>
          <a:xfrm>
            <a:off x="207962" y="1628800"/>
            <a:ext cx="3139901" cy="4800543"/>
          </a:xfrm>
          <a:prstGeom prst="rect">
            <a:avLst/>
          </a:prstGeom>
        </p:spPr>
      </p:pic>
      <p:sp>
        <p:nvSpPr>
          <p:cNvPr id="2" name="タイトル 1">
            <a:extLst>
              <a:ext uri="{FF2B5EF4-FFF2-40B4-BE49-F238E27FC236}">
                <a16:creationId xmlns:a16="http://schemas.microsoft.com/office/drawing/2014/main" id="{7CB8AC11-E42C-425D-B649-B535B5C68D6A}"/>
              </a:ext>
            </a:extLst>
          </p:cNvPr>
          <p:cNvSpPr>
            <a:spLocks noGrp="1"/>
          </p:cNvSpPr>
          <p:nvPr>
            <p:ph type="title"/>
          </p:nvPr>
        </p:nvSpPr>
        <p:spPr/>
        <p:txBody>
          <a:bodyPr/>
          <a:lstStyle/>
          <a:p>
            <a:r>
              <a:rPr kumimoji="1" lang="en-US" altLang="ja-JP" dirty="0"/>
              <a:t>1.3 </a:t>
            </a:r>
            <a:r>
              <a:rPr kumimoji="1" lang="ja-JP" altLang="en-US" dirty="0"/>
              <a:t>メタデータ</a:t>
            </a:r>
          </a:p>
        </p:txBody>
      </p:sp>
      <p:sp>
        <p:nvSpPr>
          <p:cNvPr id="4" name="スライド番号プレースホルダー 3">
            <a:extLst>
              <a:ext uri="{FF2B5EF4-FFF2-40B4-BE49-F238E27FC236}">
                <a16:creationId xmlns:a16="http://schemas.microsoft.com/office/drawing/2014/main" id="{1DC3547A-4735-4227-93F8-F0BBBDCA1841}"/>
              </a:ext>
            </a:extLst>
          </p:cNvPr>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5" name="テキスト プレースホルダー 4">
            <a:extLst>
              <a:ext uri="{FF2B5EF4-FFF2-40B4-BE49-F238E27FC236}">
                <a16:creationId xmlns:a16="http://schemas.microsoft.com/office/drawing/2014/main" id="{78CEB6CF-62DE-4ADB-AC72-C7E4CBE5EC25}"/>
              </a:ext>
            </a:extLst>
          </p:cNvPr>
          <p:cNvSpPr>
            <a:spLocks noGrp="1"/>
          </p:cNvSpPr>
          <p:nvPr>
            <p:ph type="body" sz="quarter" idx="13"/>
          </p:nvPr>
        </p:nvSpPr>
        <p:spPr/>
        <p:txBody>
          <a:bodyPr/>
          <a:lstStyle/>
          <a:p>
            <a:r>
              <a:rPr kumimoji="1" lang="en-US" altLang="ja-JP" dirty="0"/>
              <a:t>1.</a:t>
            </a:r>
            <a:r>
              <a:rPr kumimoji="1" lang="ja-JP" altLang="en-US" dirty="0"/>
              <a:t>はじめに</a:t>
            </a:r>
          </a:p>
        </p:txBody>
      </p:sp>
      <p:sp>
        <p:nvSpPr>
          <p:cNvPr id="6" name="テキスト プレースホルダー 5">
            <a:extLst>
              <a:ext uri="{FF2B5EF4-FFF2-40B4-BE49-F238E27FC236}">
                <a16:creationId xmlns:a16="http://schemas.microsoft.com/office/drawing/2014/main" id="{373F6FD8-85C5-4CD8-AE0D-72B8203C497F}"/>
              </a:ext>
            </a:extLst>
          </p:cNvPr>
          <p:cNvSpPr>
            <a:spLocks noGrp="1"/>
          </p:cNvSpPr>
          <p:nvPr>
            <p:ph type="body" sz="quarter" idx="14"/>
          </p:nvPr>
        </p:nvSpPr>
        <p:spPr>
          <a:xfrm>
            <a:off x="207963" y="884239"/>
            <a:ext cx="8728075" cy="672554"/>
          </a:xfrm>
        </p:spPr>
        <p:txBody>
          <a:bodyPr>
            <a:normAutofit/>
          </a:bodyPr>
          <a:lstStyle/>
          <a:p>
            <a:r>
              <a:rPr kumimoji="1" lang="en-US" altLang="ja-JP" dirty="0"/>
              <a:t>CKAN</a:t>
            </a:r>
            <a:r>
              <a:rPr kumimoji="1" lang="ja-JP" altLang="en-US" dirty="0"/>
              <a:t>では、データセット単位でメタデータを設定します。</a:t>
            </a:r>
            <a:r>
              <a:rPr lang="ja-JP" altLang="en-US" dirty="0"/>
              <a:t>メタデータとはデータを説明するためのデータです。</a:t>
            </a:r>
            <a:endParaRPr kumimoji="1" lang="ja-JP" altLang="en-US" dirty="0"/>
          </a:p>
        </p:txBody>
      </p:sp>
      <p:sp>
        <p:nvSpPr>
          <p:cNvPr id="9" name="テキスト ボックス 8">
            <a:extLst>
              <a:ext uri="{FF2B5EF4-FFF2-40B4-BE49-F238E27FC236}">
                <a16:creationId xmlns:a16="http://schemas.microsoft.com/office/drawing/2014/main" id="{4E252AF2-B3BC-48B6-BBF4-46E35504D94A}"/>
              </a:ext>
            </a:extLst>
          </p:cNvPr>
          <p:cNvSpPr txBox="1"/>
          <p:nvPr/>
        </p:nvSpPr>
        <p:spPr>
          <a:xfrm>
            <a:off x="601921" y="6406807"/>
            <a:ext cx="1890261" cy="307777"/>
          </a:xfrm>
          <a:prstGeom prst="rect">
            <a:avLst/>
          </a:prstGeom>
          <a:noFill/>
        </p:spPr>
        <p:txBody>
          <a:bodyPr wrap="none" rtlCol="0">
            <a:spAutoFit/>
          </a:bodyPr>
          <a:lstStyle/>
          <a:p>
            <a:r>
              <a:rPr kumimoji="1" lang="ja-JP" altLang="en-US" sz="1400" dirty="0">
                <a:latin typeface="Meiryo UI" panose="020B0604030504040204" pitchFamily="50" charset="-128"/>
                <a:ea typeface="Meiryo UI" panose="020B0604030504040204" pitchFamily="50" charset="-128"/>
              </a:rPr>
              <a:t>メタデータ登録画面の例</a:t>
            </a:r>
          </a:p>
        </p:txBody>
      </p:sp>
      <p:pic>
        <p:nvPicPr>
          <p:cNvPr id="7" name="図 6">
            <a:extLst>
              <a:ext uri="{FF2B5EF4-FFF2-40B4-BE49-F238E27FC236}">
                <a16:creationId xmlns:a16="http://schemas.microsoft.com/office/drawing/2014/main" id="{3833ABF2-4B28-456B-8EA4-4E1B58DA9B4D}"/>
              </a:ext>
            </a:extLst>
          </p:cNvPr>
          <p:cNvPicPr>
            <a:picLocks noChangeAspect="1"/>
          </p:cNvPicPr>
          <p:nvPr/>
        </p:nvPicPr>
        <p:blipFill rotWithShape="1">
          <a:blip r:embed="rId4"/>
          <a:srcRect l="22438" t="20964" r="23226" b="16327"/>
          <a:stretch/>
        </p:blipFill>
        <p:spPr>
          <a:xfrm>
            <a:off x="3597378" y="1916832"/>
            <a:ext cx="3067424" cy="2016224"/>
          </a:xfrm>
          <a:prstGeom prst="rect">
            <a:avLst/>
          </a:prstGeom>
        </p:spPr>
      </p:pic>
      <p:sp>
        <p:nvSpPr>
          <p:cNvPr id="10" name="テキスト ボックス 9">
            <a:extLst>
              <a:ext uri="{FF2B5EF4-FFF2-40B4-BE49-F238E27FC236}">
                <a16:creationId xmlns:a16="http://schemas.microsoft.com/office/drawing/2014/main" id="{399AA269-EE0C-459C-8447-92AAC6D9E857}"/>
              </a:ext>
            </a:extLst>
          </p:cNvPr>
          <p:cNvSpPr txBox="1"/>
          <p:nvPr/>
        </p:nvSpPr>
        <p:spPr>
          <a:xfrm>
            <a:off x="3563888" y="1602790"/>
            <a:ext cx="3860352" cy="276999"/>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登録したメタデータはデータセットの閲覧画面に表示されます。</a:t>
            </a:r>
          </a:p>
        </p:txBody>
      </p:sp>
      <p:cxnSp>
        <p:nvCxnSpPr>
          <p:cNvPr id="12" name="直線矢印コネクタ 11">
            <a:extLst>
              <a:ext uri="{FF2B5EF4-FFF2-40B4-BE49-F238E27FC236}">
                <a16:creationId xmlns:a16="http://schemas.microsoft.com/office/drawing/2014/main" id="{A9F48A24-5292-4EC0-BE90-550451C4092F}"/>
              </a:ext>
            </a:extLst>
          </p:cNvPr>
          <p:cNvCxnSpPr>
            <a:cxnSpLocks/>
          </p:cNvCxnSpPr>
          <p:nvPr/>
        </p:nvCxnSpPr>
        <p:spPr>
          <a:xfrm>
            <a:off x="1835696" y="3501008"/>
            <a:ext cx="1800200" cy="2520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12D907C2-29E6-4408-A778-40715CC4DAC1}"/>
              </a:ext>
            </a:extLst>
          </p:cNvPr>
          <p:cNvCxnSpPr>
            <a:cxnSpLocks/>
          </p:cNvCxnSpPr>
          <p:nvPr/>
        </p:nvCxnSpPr>
        <p:spPr>
          <a:xfrm flipV="1">
            <a:off x="1835696" y="2634252"/>
            <a:ext cx="1800200" cy="115478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0C391CD8-5A82-4837-A87D-AC0136965BC6}"/>
              </a:ext>
            </a:extLst>
          </p:cNvPr>
          <p:cNvCxnSpPr>
            <a:cxnSpLocks/>
          </p:cNvCxnSpPr>
          <p:nvPr/>
        </p:nvCxnSpPr>
        <p:spPr>
          <a:xfrm>
            <a:off x="3131840" y="2058188"/>
            <a:ext cx="1296144" cy="1598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FA093A38-0FE3-4ACA-851A-6FCFA8F6DE26}"/>
              </a:ext>
            </a:extLst>
          </p:cNvPr>
          <p:cNvCxnSpPr>
            <a:cxnSpLocks/>
          </p:cNvCxnSpPr>
          <p:nvPr/>
        </p:nvCxnSpPr>
        <p:spPr>
          <a:xfrm>
            <a:off x="2123728" y="2309925"/>
            <a:ext cx="2232248" cy="7125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右中かっこ 27">
            <a:extLst>
              <a:ext uri="{FF2B5EF4-FFF2-40B4-BE49-F238E27FC236}">
                <a16:creationId xmlns:a16="http://schemas.microsoft.com/office/drawing/2014/main" id="{8898D521-10F6-4740-B9B5-1DDA11BC8ED3}"/>
              </a:ext>
            </a:extLst>
          </p:cNvPr>
          <p:cNvSpPr/>
          <p:nvPr/>
        </p:nvSpPr>
        <p:spPr>
          <a:xfrm>
            <a:off x="2339752" y="4149080"/>
            <a:ext cx="216024" cy="1512168"/>
          </a:xfrm>
          <a:prstGeom prst="rightBrace">
            <a:avLst>
              <a:gd name="adj1" fmla="val 8333"/>
              <a:gd name="adj2" fmla="val 28011"/>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9" name="直線矢印コネクタ 28">
            <a:extLst>
              <a:ext uri="{FF2B5EF4-FFF2-40B4-BE49-F238E27FC236}">
                <a16:creationId xmlns:a16="http://schemas.microsoft.com/office/drawing/2014/main" id="{B8CC21A8-B0CA-46FC-A2C1-75D65E836520}"/>
              </a:ext>
            </a:extLst>
          </p:cNvPr>
          <p:cNvCxnSpPr>
            <a:cxnSpLocks/>
          </p:cNvCxnSpPr>
          <p:nvPr/>
        </p:nvCxnSpPr>
        <p:spPr>
          <a:xfrm flipV="1">
            <a:off x="2657123" y="3694204"/>
            <a:ext cx="1783452" cy="8307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962B3AF-3D19-4A79-812F-96A733FA2D07}"/>
              </a:ext>
            </a:extLst>
          </p:cNvPr>
          <p:cNvSpPr txBox="1"/>
          <p:nvPr/>
        </p:nvSpPr>
        <p:spPr>
          <a:xfrm>
            <a:off x="3536209" y="3952006"/>
            <a:ext cx="3451586" cy="276999"/>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タイトル、説明、タグなどは全文検索の対象となります。</a:t>
            </a:r>
          </a:p>
        </p:txBody>
      </p:sp>
      <p:pic>
        <p:nvPicPr>
          <p:cNvPr id="32" name="図 31">
            <a:extLst>
              <a:ext uri="{FF2B5EF4-FFF2-40B4-BE49-F238E27FC236}">
                <a16:creationId xmlns:a16="http://schemas.microsoft.com/office/drawing/2014/main" id="{D6EC6AA0-204D-437F-9165-ED8C4DF74740}"/>
              </a:ext>
            </a:extLst>
          </p:cNvPr>
          <p:cNvPicPr>
            <a:picLocks noChangeAspect="1"/>
          </p:cNvPicPr>
          <p:nvPr/>
        </p:nvPicPr>
        <p:blipFill rotWithShape="1">
          <a:blip r:embed="rId5"/>
          <a:srcRect l="38975" t="26748" r="27951" b="20963"/>
          <a:stretch/>
        </p:blipFill>
        <p:spPr>
          <a:xfrm>
            <a:off x="3707904" y="4240939"/>
            <a:ext cx="2808311" cy="2528594"/>
          </a:xfrm>
          <a:prstGeom prst="rect">
            <a:avLst/>
          </a:prstGeom>
        </p:spPr>
      </p:pic>
      <p:pic>
        <p:nvPicPr>
          <p:cNvPr id="33" name="図 32">
            <a:extLst>
              <a:ext uri="{FF2B5EF4-FFF2-40B4-BE49-F238E27FC236}">
                <a16:creationId xmlns:a16="http://schemas.microsoft.com/office/drawing/2014/main" id="{59B2B45D-906F-4ADC-8FB5-31829D95738E}"/>
              </a:ext>
            </a:extLst>
          </p:cNvPr>
          <p:cNvPicPr>
            <a:picLocks noChangeAspect="1"/>
          </p:cNvPicPr>
          <p:nvPr/>
        </p:nvPicPr>
        <p:blipFill rotWithShape="1">
          <a:blip r:embed="rId6"/>
          <a:srcRect l="28737" t="16815" r="61328" b="19342"/>
          <a:stretch/>
        </p:blipFill>
        <p:spPr>
          <a:xfrm>
            <a:off x="7037792" y="2862531"/>
            <a:ext cx="908425" cy="3324849"/>
          </a:xfrm>
          <a:prstGeom prst="rect">
            <a:avLst/>
          </a:prstGeom>
        </p:spPr>
      </p:pic>
      <p:pic>
        <p:nvPicPr>
          <p:cNvPr id="34" name="図 33">
            <a:extLst>
              <a:ext uri="{FF2B5EF4-FFF2-40B4-BE49-F238E27FC236}">
                <a16:creationId xmlns:a16="http://schemas.microsoft.com/office/drawing/2014/main" id="{63D5B27F-6112-45B6-8AA6-C9BEC656AAF5}"/>
              </a:ext>
            </a:extLst>
          </p:cNvPr>
          <p:cNvPicPr>
            <a:picLocks noChangeAspect="1"/>
          </p:cNvPicPr>
          <p:nvPr/>
        </p:nvPicPr>
        <p:blipFill rotWithShape="1">
          <a:blip r:embed="rId7"/>
          <a:srcRect l="28541" t="23678" r="61249" b="22346"/>
          <a:stretch/>
        </p:blipFill>
        <p:spPr>
          <a:xfrm>
            <a:off x="7996214" y="2862531"/>
            <a:ext cx="933558" cy="2810972"/>
          </a:xfrm>
          <a:prstGeom prst="rect">
            <a:avLst/>
          </a:prstGeom>
        </p:spPr>
      </p:pic>
      <p:sp>
        <p:nvSpPr>
          <p:cNvPr id="35" name="テキスト ボックス 34">
            <a:extLst>
              <a:ext uri="{FF2B5EF4-FFF2-40B4-BE49-F238E27FC236}">
                <a16:creationId xmlns:a16="http://schemas.microsoft.com/office/drawing/2014/main" id="{6990DBA3-9003-4205-9BFA-4C81D9E2F044}"/>
              </a:ext>
            </a:extLst>
          </p:cNvPr>
          <p:cNvSpPr txBox="1"/>
          <p:nvPr/>
        </p:nvSpPr>
        <p:spPr>
          <a:xfrm>
            <a:off x="6987795" y="6236231"/>
            <a:ext cx="2047355" cy="307777"/>
          </a:xfrm>
          <a:prstGeom prst="rect">
            <a:avLst/>
          </a:prstGeom>
          <a:noFill/>
        </p:spPr>
        <p:txBody>
          <a:bodyPr wrap="none" rtlCol="0">
            <a:spAutoFit/>
          </a:bodyPr>
          <a:lstStyle/>
          <a:p>
            <a:r>
              <a:rPr kumimoji="1" lang="ja-JP" altLang="en-US" sz="1400" dirty="0">
                <a:latin typeface="Meiryo UI" panose="020B0604030504040204" pitchFamily="50" charset="-128"/>
                <a:ea typeface="Meiryo UI" panose="020B0604030504040204" pitchFamily="50" charset="-128"/>
              </a:rPr>
              <a:t>ファセットナビゲーションの例</a:t>
            </a:r>
          </a:p>
        </p:txBody>
      </p:sp>
      <p:sp>
        <p:nvSpPr>
          <p:cNvPr id="36" name="テキスト ボックス 35">
            <a:extLst>
              <a:ext uri="{FF2B5EF4-FFF2-40B4-BE49-F238E27FC236}">
                <a16:creationId xmlns:a16="http://schemas.microsoft.com/office/drawing/2014/main" id="{70ADF796-48E8-41F5-AD71-C77367DF4F22}"/>
              </a:ext>
            </a:extLst>
          </p:cNvPr>
          <p:cNvSpPr txBox="1"/>
          <p:nvPr/>
        </p:nvSpPr>
        <p:spPr>
          <a:xfrm>
            <a:off x="6969931" y="2157506"/>
            <a:ext cx="1952572" cy="646331"/>
          </a:xfrm>
          <a:prstGeom prst="rect">
            <a:avLst/>
          </a:prstGeom>
          <a:noFill/>
        </p:spPr>
        <p:txBody>
          <a:bodyPr wrap="square" rtlCol="0">
            <a:spAutoFit/>
          </a:bodyPr>
          <a:lstStyle/>
          <a:p>
            <a:r>
              <a:rPr kumimoji="1" lang="ja-JP" altLang="en-US" sz="1200" dirty="0">
                <a:latin typeface="Meiryo UI" panose="020B0604030504040204" pitchFamily="50" charset="-128"/>
                <a:ea typeface="Meiryo UI" panose="020B0604030504040204" pitchFamily="50" charset="-128"/>
              </a:rPr>
              <a:t>組織、グループ、タグ、</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フォーマット、ライセンスで検索結果の絞り込みが可能です。</a:t>
            </a:r>
          </a:p>
        </p:txBody>
      </p:sp>
    </p:spTree>
    <p:extLst>
      <p:ext uri="{BB962C8B-B14F-4D97-AF65-F5344CB8AC3E}">
        <p14:creationId xmlns:p14="http://schemas.microsoft.com/office/powerpoint/2010/main" val="11407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9305BD-5CB2-4E7F-8CED-15ADABDB952F}"/>
              </a:ext>
            </a:extLst>
          </p:cNvPr>
          <p:cNvSpPr>
            <a:spLocks noGrp="1"/>
          </p:cNvSpPr>
          <p:nvPr>
            <p:ph type="title"/>
          </p:nvPr>
        </p:nvSpPr>
        <p:spPr/>
        <p:txBody>
          <a:bodyPr/>
          <a:lstStyle/>
          <a:p>
            <a:r>
              <a:rPr kumimoji="1" lang="en-US" altLang="ja-JP" dirty="0"/>
              <a:t>1.4 CKAN</a:t>
            </a:r>
            <a:r>
              <a:rPr kumimoji="1" lang="ja-JP" altLang="en-US" dirty="0"/>
              <a:t>の要素</a:t>
            </a:r>
          </a:p>
        </p:txBody>
      </p:sp>
      <p:sp>
        <p:nvSpPr>
          <p:cNvPr id="4" name="スライド番号プレースホルダー 3">
            <a:extLst>
              <a:ext uri="{FF2B5EF4-FFF2-40B4-BE49-F238E27FC236}">
                <a16:creationId xmlns:a16="http://schemas.microsoft.com/office/drawing/2014/main" id="{60434C9F-FD8C-4AF7-AADE-288B9D868A07}"/>
              </a:ext>
            </a:extLst>
          </p:cNvPr>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5" name="テキスト プレースホルダー 4">
            <a:extLst>
              <a:ext uri="{FF2B5EF4-FFF2-40B4-BE49-F238E27FC236}">
                <a16:creationId xmlns:a16="http://schemas.microsoft.com/office/drawing/2014/main" id="{1A2F24BD-EDAD-4C76-B8DE-79EA2D06126C}"/>
              </a:ext>
            </a:extLst>
          </p:cNvPr>
          <p:cNvSpPr>
            <a:spLocks noGrp="1"/>
          </p:cNvSpPr>
          <p:nvPr>
            <p:ph type="body" sz="quarter" idx="13"/>
          </p:nvPr>
        </p:nvSpPr>
        <p:spPr/>
        <p:txBody>
          <a:bodyPr/>
          <a:lstStyle/>
          <a:p>
            <a:r>
              <a:rPr kumimoji="1" lang="en-US" altLang="ja-JP" dirty="0"/>
              <a:t>1.</a:t>
            </a:r>
            <a:r>
              <a:rPr kumimoji="1" lang="ja-JP" altLang="en-US" dirty="0"/>
              <a:t>はじめに</a:t>
            </a:r>
          </a:p>
        </p:txBody>
      </p:sp>
      <p:sp>
        <p:nvSpPr>
          <p:cNvPr id="6" name="テキスト プレースホルダー 5">
            <a:extLst>
              <a:ext uri="{FF2B5EF4-FFF2-40B4-BE49-F238E27FC236}">
                <a16:creationId xmlns:a16="http://schemas.microsoft.com/office/drawing/2014/main" id="{FD11C795-FF4F-4349-BECE-9617F6D4C4E7}"/>
              </a:ext>
            </a:extLst>
          </p:cNvPr>
          <p:cNvSpPr>
            <a:spLocks noGrp="1"/>
          </p:cNvSpPr>
          <p:nvPr>
            <p:ph type="body" sz="quarter" idx="14"/>
          </p:nvPr>
        </p:nvSpPr>
        <p:spPr>
          <a:xfrm>
            <a:off x="207963" y="884239"/>
            <a:ext cx="8728075" cy="629080"/>
          </a:xfrm>
        </p:spPr>
        <p:txBody>
          <a:bodyPr>
            <a:normAutofit lnSpcReduction="10000"/>
          </a:bodyPr>
          <a:lstStyle/>
          <a:p>
            <a:r>
              <a:rPr kumimoji="1" lang="en-US" altLang="ja-JP" dirty="0"/>
              <a:t>CKAN</a:t>
            </a:r>
            <a:r>
              <a:rPr kumimoji="1" lang="ja-JP" altLang="en-US" dirty="0"/>
              <a:t>で</a:t>
            </a:r>
            <a:r>
              <a:rPr lang="ja-JP" altLang="en-US" dirty="0"/>
              <a:t>は、ユーザー、組織、データセット、グループという要素があります。ここではそれらの要素の関連を示しています。</a:t>
            </a:r>
          </a:p>
          <a:p>
            <a:endParaRPr kumimoji="1" lang="ja-JP" altLang="en-US" dirty="0"/>
          </a:p>
        </p:txBody>
      </p:sp>
      <p:sp>
        <p:nvSpPr>
          <p:cNvPr id="34" name="コンテンツ プレースホルダー 2">
            <a:extLst>
              <a:ext uri="{FF2B5EF4-FFF2-40B4-BE49-F238E27FC236}">
                <a16:creationId xmlns:a16="http://schemas.microsoft.com/office/drawing/2014/main" id="{3DD12151-1094-4F50-99CF-572761F40363}"/>
              </a:ext>
            </a:extLst>
          </p:cNvPr>
          <p:cNvSpPr txBox="1">
            <a:spLocks/>
          </p:cNvSpPr>
          <p:nvPr/>
        </p:nvSpPr>
        <p:spPr>
          <a:xfrm>
            <a:off x="3976688" y="1583643"/>
            <a:ext cx="4955032" cy="5352320"/>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20000"/>
              </a:lnSpc>
            </a:pPr>
            <a:r>
              <a:rPr lang="ja-JP" altLang="en-US" dirty="0"/>
              <a:t>ユーザー</a:t>
            </a:r>
            <a:endParaRPr lang="en-US" altLang="ja-JP" dirty="0"/>
          </a:p>
          <a:p>
            <a:pPr lvl="1">
              <a:lnSpc>
                <a:spcPct val="120000"/>
              </a:lnSpc>
            </a:pPr>
            <a:r>
              <a:rPr lang="ja-JP" altLang="en-US" dirty="0"/>
              <a:t>ユーザー名、パスワード、メールアドレス、氏名で登録</a:t>
            </a:r>
            <a:endParaRPr lang="en-US" altLang="ja-JP" dirty="0"/>
          </a:p>
          <a:p>
            <a:pPr lvl="1">
              <a:lnSpc>
                <a:spcPct val="120000"/>
              </a:lnSpc>
            </a:pPr>
            <a:r>
              <a:rPr lang="ja-JP" altLang="en-US" dirty="0"/>
              <a:t>ユーザー毎に</a:t>
            </a:r>
            <a:r>
              <a:rPr lang="en-US" altLang="ja-JP" dirty="0"/>
              <a:t>API</a:t>
            </a:r>
            <a:r>
              <a:rPr lang="ja-JP" altLang="en-US" dirty="0"/>
              <a:t>キーが割り当てられ、</a:t>
            </a:r>
            <a:r>
              <a:rPr lang="en-US" altLang="ja-JP" dirty="0"/>
              <a:t>CKAN</a:t>
            </a:r>
            <a:r>
              <a:rPr lang="ja-JP" altLang="en-US" dirty="0"/>
              <a:t>の設定によっては外部からデータセットの追加、削除等多くの事が</a:t>
            </a:r>
            <a:r>
              <a:rPr lang="en-US" altLang="ja-JP" dirty="0"/>
              <a:t>Web API</a:t>
            </a:r>
            <a:r>
              <a:rPr lang="ja-JP" altLang="en-US" dirty="0"/>
              <a:t>経由で実行可能となる</a:t>
            </a:r>
            <a:endParaRPr lang="en-US" altLang="ja-JP" dirty="0"/>
          </a:p>
          <a:p>
            <a:pPr>
              <a:lnSpc>
                <a:spcPct val="120000"/>
              </a:lnSpc>
            </a:pPr>
            <a:r>
              <a:rPr lang="ja-JP" altLang="en-US" dirty="0"/>
              <a:t>組織</a:t>
            </a:r>
            <a:endParaRPr lang="en-US" altLang="ja-JP" dirty="0"/>
          </a:p>
          <a:p>
            <a:pPr lvl="1">
              <a:lnSpc>
                <a:spcPct val="120000"/>
              </a:lnSpc>
            </a:pPr>
            <a:r>
              <a:rPr lang="ja-JP" altLang="en-US" dirty="0"/>
              <a:t>ユーザーは複数の組織に所属する事が可能（今回の利用方法では、基本的にユーザーと組織は</a:t>
            </a:r>
            <a:r>
              <a:rPr lang="en-US" altLang="ja-JP" dirty="0"/>
              <a:t>1:1</a:t>
            </a:r>
            <a:r>
              <a:rPr lang="ja-JP" altLang="en-US" dirty="0"/>
              <a:t>）</a:t>
            </a:r>
            <a:endParaRPr lang="en-US" altLang="ja-JP" dirty="0"/>
          </a:p>
          <a:p>
            <a:pPr lvl="1">
              <a:lnSpc>
                <a:spcPct val="120000"/>
              </a:lnSpc>
            </a:pPr>
            <a:r>
              <a:rPr lang="ja-JP" altLang="en-US" dirty="0"/>
              <a:t>組織毎にユーザーの権限を設定可能（管理者、編集者、メンバー）</a:t>
            </a:r>
            <a:endParaRPr lang="en-US" altLang="ja-JP" dirty="0"/>
          </a:p>
          <a:p>
            <a:pPr>
              <a:lnSpc>
                <a:spcPct val="120000"/>
              </a:lnSpc>
            </a:pPr>
            <a:r>
              <a:rPr lang="ja-JP" altLang="en-US" dirty="0"/>
              <a:t>データセット</a:t>
            </a:r>
            <a:endParaRPr lang="en-US" altLang="ja-JP" dirty="0"/>
          </a:p>
          <a:p>
            <a:pPr lvl="1">
              <a:lnSpc>
                <a:spcPct val="120000"/>
              </a:lnSpc>
            </a:pPr>
            <a:r>
              <a:rPr lang="ja-JP" altLang="en-US" dirty="0"/>
              <a:t>ユニークな</a:t>
            </a:r>
            <a:r>
              <a:rPr lang="en-US" altLang="ja-JP" dirty="0"/>
              <a:t>URL</a:t>
            </a:r>
            <a:r>
              <a:rPr lang="ja-JP" altLang="en-US" dirty="0"/>
              <a:t>を持つ</a:t>
            </a:r>
            <a:endParaRPr lang="en-US" altLang="ja-JP" dirty="0"/>
          </a:p>
          <a:p>
            <a:pPr lvl="1">
              <a:lnSpc>
                <a:spcPct val="120000"/>
              </a:lnSpc>
            </a:pPr>
            <a:r>
              <a:rPr lang="ja-JP" altLang="en-US" dirty="0"/>
              <a:t>一つのデータセットに複数のファイルを登録可能</a:t>
            </a:r>
            <a:endParaRPr lang="en-US" altLang="ja-JP" dirty="0"/>
          </a:p>
          <a:p>
            <a:pPr lvl="1">
              <a:lnSpc>
                <a:spcPct val="120000"/>
              </a:lnSpc>
            </a:pPr>
            <a:r>
              <a:rPr lang="ja-JP" altLang="en-US" dirty="0"/>
              <a:t>ファイルを直接登録するだけでなく、リンク</a:t>
            </a:r>
            <a:r>
              <a:rPr lang="en-US" altLang="ja-JP" dirty="0"/>
              <a:t>(URL)</a:t>
            </a:r>
            <a:r>
              <a:rPr lang="ja-JP" altLang="en-US" dirty="0"/>
              <a:t>の登録も可能</a:t>
            </a:r>
            <a:endParaRPr lang="en-US" altLang="ja-JP" dirty="0"/>
          </a:p>
          <a:p>
            <a:pPr lvl="1">
              <a:lnSpc>
                <a:spcPct val="120000"/>
              </a:lnSpc>
            </a:pPr>
            <a:r>
              <a:rPr lang="ja-JP" altLang="en-US" dirty="0"/>
              <a:t>一つのデータセットは一つの組織に割り当てられる</a:t>
            </a:r>
            <a:endParaRPr lang="en-US" altLang="ja-JP" dirty="0"/>
          </a:p>
          <a:p>
            <a:pPr>
              <a:lnSpc>
                <a:spcPct val="120000"/>
              </a:lnSpc>
            </a:pPr>
            <a:r>
              <a:rPr lang="ja-JP" altLang="en-US" dirty="0"/>
              <a:t>グループ</a:t>
            </a:r>
            <a:endParaRPr lang="en-US" altLang="ja-JP" dirty="0"/>
          </a:p>
          <a:p>
            <a:pPr lvl="1">
              <a:lnSpc>
                <a:spcPct val="120000"/>
              </a:lnSpc>
            </a:pPr>
            <a:r>
              <a:rPr lang="ja-JP" altLang="en-US" dirty="0"/>
              <a:t>いろいろな使い方が想定されるが、カテゴリとして利用する事が多い</a:t>
            </a:r>
            <a:endParaRPr lang="en-US" altLang="ja-JP" dirty="0"/>
          </a:p>
          <a:p>
            <a:pPr lvl="1">
              <a:lnSpc>
                <a:spcPct val="120000"/>
              </a:lnSpc>
            </a:pPr>
            <a:r>
              <a:rPr lang="ja-JP" altLang="en-US" dirty="0"/>
              <a:t>一つのデータセットは複数のグループに割り当てることができる</a:t>
            </a:r>
            <a:endParaRPr lang="en-US" altLang="ja-JP" dirty="0"/>
          </a:p>
        </p:txBody>
      </p:sp>
      <p:pic>
        <p:nvPicPr>
          <p:cNvPr id="35" name="Picture 2">
            <a:extLst>
              <a:ext uri="{FF2B5EF4-FFF2-40B4-BE49-F238E27FC236}">
                <a16:creationId xmlns:a16="http://schemas.microsoft.com/office/drawing/2014/main" id="{540CC779-63DA-4C1C-9CFA-C564261547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854" y="2614625"/>
            <a:ext cx="861216"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4">
            <a:extLst>
              <a:ext uri="{FF2B5EF4-FFF2-40B4-BE49-F238E27FC236}">
                <a16:creationId xmlns:a16="http://schemas.microsoft.com/office/drawing/2014/main" id="{4655CD54-5C4D-437D-8496-3060DE9721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9439" y="5137446"/>
            <a:ext cx="586617" cy="593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4">
            <a:extLst>
              <a:ext uri="{FF2B5EF4-FFF2-40B4-BE49-F238E27FC236}">
                <a16:creationId xmlns:a16="http://schemas.microsoft.com/office/drawing/2014/main" id="{43E83A24-4D71-4D87-B78E-B9AD80E15E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9839" y="4261776"/>
            <a:ext cx="586617" cy="593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4">
            <a:extLst>
              <a:ext uri="{FF2B5EF4-FFF2-40B4-BE49-F238E27FC236}">
                <a16:creationId xmlns:a16="http://schemas.microsoft.com/office/drawing/2014/main" id="{D92ADA11-29AB-44B8-B8F3-75254FA721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236" y="5137445"/>
            <a:ext cx="586617" cy="593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9" name="直線矢印コネクタ 38">
            <a:extLst>
              <a:ext uri="{FF2B5EF4-FFF2-40B4-BE49-F238E27FC236}">
                <a16:creationId xmlns:a16="http://schemas.microsoft.com/office/drawing/2014/main" id="{C76A4AE3-0BA2-42DB-B741-2A9A2BE78A85}"/>
              </a:ext>
            </a:extLst>
          </p:cNvPr>
          <p:cNvCxnSpPr>
            <a:cxnSpLocks/>
          </p:cNvCxnSpPr>
          <p:nvPr/>
        </p:nvCxnSpPr>
        <p:spPr>
          <a:xfrm flipH="1">
            <a:off x="1583103" y="2438105"/>
            <a:ext cx="773241" cy="527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6B7C78AF-652A-4E19-BAB9-0126B8550164}"/>
              </a:ext>
            </a:extLst>
          </p:cNvPr>
          <p:cNvSpPr txBox="1"/>
          <p:nvPr/>
        </p:nvSpPr>
        <p:spPr>
          <a:xfrm>
            <a:off x="1065237" y="1963831"/>
            <a:ext cx="1294777" cy="830997"/>
          </a:xfrm>
          <a:prstGeom prst="rect">
            <a:avLst/>
          </a:prstGeom>
          <a:noFill/>
        </p:spPr>
        <p:txBody>
          <a:bodyPr wrap="square" rtlCol="0">
            <a:spAutoFit/>
          </a:bodyPr>
          <a:lstStyle/>
          <a:p>
            <a:r>
              <a:rPr kumimoji="1" lang="ja-JP" altLang="en-US" sz="1200" dirty="0">
                <a:latin typeface="Meiryo UI" panose="020B0604030504040204" pitchFamily="50" charset="-128"/>
                <a:ea typeface="Meiryo UI" panose="020B0604030504040204" pitchFamily="50" charset="-128"/>
              </a:rPr>
              <a:t>所属する</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（複数の組織に</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所属可能）</a:t>
            </a:r>
            <a:br>
              <a:rPr kumimoji="1" lang="en-US" altLang="ja-JP" sz="1200" dirty="0">
                <a:latin typeface="Meiryo UI" panose="020B0604030504040204" pitchFamily="50" charset="-128"/>
                <a:ea typeface="Meiryo UI" panose="020B0604030504040204" pitchFamily="50" charset="-128"/>
              </a:rPr>
            </a:br>
            <a:endParaRPr kumimoji="1" lang="ja-JP" altLang="en-US" sz="1200" dirty="0">
              <a:latin typeface="Meiryo UI" panose="020B0604030504040204" pitchFamily="50" charset="-128"/>
              <a:ea typeface="Meiryo UI" panose="020B0604030504040204" pitchFamily="50" charset="-128"/>
            </a:endParaRPr>
          </a:p>
        </p:txBody>
      </p:sp>
      <p:grpSp>
        <p:nvGrpSpPr>
          <p:cNvPr id="41" name="グループ化 40">
            <a:extLst>
              <a:ext uri="{FF2B5EF4-FFF2-40B4-BE49-F238E27FC236}">
                <a16:creationId xmlns:a16="http://schemas.microsoft.com/office/drawing/2014/main" id="{0137F10A-88ED-466A-AAF7-8D01583A1FFC}"/>
              </a:ext>
            </a:extLst>
          </p:cNvPr>
          <p:cNvGrpSpPr/>
          <p:nvPr/>
        </p:nvGrpSpPr>
        <p:grpSpPr>
          <a:xfrm>
            <a:off x="2411503" y="1777666"/>
            <a:ext cx="688009" cy="1037486"/>
            <a:chOff x="1456278" y="2924944"/>
            <a:chExt cx="688009" cy="1037486"/>
          </a:xfrm>
        </p:grpSpPr>
        <p:pic>
          <p:nvPicPr>
            <p:cNvPr id="42" name="Picture 3">
              <a:extLst>
                <a:ext uri="{FF2B5EF4-FFF2-40B4-BE49-F238E27FC236}">
                  <a16:creationId xmlns:a16="http://schemas.microsoft.com/office/drawing/2014/main" id="{DDBF7053-C2E7-4A11-A684-8012FF8A7E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4902" y="2924944"/>
              <a:ext cx="571500"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テキスト ボックス 42">
              <a:extLst>
                <a:ext uri="{FF2B5EF4-FFF2-40B4-BE49-F238E27FC236}">
                  <a16:creationId xmlns:a16="http://schemas.microsoft.com/office/drawing/2014/main" id="{FABD4FEE-8BCB-4620-A421-2FA4D795CB17}"/>
                </a:ext>
              </a:extLst>
            </p:cNvPr>
            <p:cNvSpPr txBox="1"/>
            <p:nvPr/>
          </p:nvSpPr>
          <p:spPr>
            <a:xfrm>
              <a:off x="1456278" y="3685431"/>
              <a:ext cx="688009" cy="276999"/>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ユーザー</a:t>
              </a:r>
            </a:p>
          </p:txBody>
        </p:sp>
      </p:grpSp>
      <p:sp>
        <p:nvSpPr>
          <p:cNvPr id="44" name="テキスト ボックス 43">
            <a:extLst>
              <a:ext uri="{FF2B5EF4-FFF2-40B4-BE49-F238E27FC236}">
                <a16:creationId xmlns:a16="http://schemas.microsoft.com/office/drawing/2014/main" id="{56AF2388-6177-47BF-8E02-EB455DD072A6}"/>
              </a:ext>
            </a:extLst>
          </p:cNvPr>
          <p:cNvSpPr txBox="1"/>
          <p:nvPr/>
        </p:nvSpPr>
        <p:spPr>
          <a:xfrm>
            <a:off x="400179" y="3568242"/>
            <a:ext cx="1723549"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組織（例：久留米市）</a:t>
            </a:r>
            <a:endParaRPr kumimoji="1" lang="ja-JP" altLang="en-US" sz="1200" dirty="0">
              <a:latin typeface="Meiryo UI" panose="020B0604030504040204" pitchFamily="50" charset="-128"/>
              <a:ea typeface="Meiryo UI" panose="020B0604030504040204" pitchFamily="50" charset="-128"/>
            </a:endParaRPr>
          </a:p>
        </p:txBody>
      </p:sp>
      <p:cxnSp>
        <p:nvCxnSpPr>
          <p:cNvPr id="45" name="直線矢印コネクタ 44">
            <a:extLst>
              <a:ext uri="{FF2B5EF4-FFF2-40B4-BE49-F238E27FC236}">
                <a16:creationId xmlns:a16="http://schemas.microsoft.com/office/drawing/2014/main" id="{E58A299B-7506-48AB-A5DC-546680D5896B}"/>
              </a:ext>
            </a:extLst>
          </p:cNvPr>
          <p:cNvCxnSpPr>
            <a:cxnSpLocks/>
          </p:cNvCxnSpPr>
          <p:nvPr/>
        </p:nvCxnSpPr>
        <p:spPr>
          <a:xfrm flipH="1">
            <a:off x="2730069" y="2823330"/>
            <a:ext cx="4318" cy="1436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C7658AAA-4FDC-41E6-A0B6-DA001B93F823}"/>
              </a:ext>
            </a:extLst>
          </p:cNvPr>
          <p:cNvSpPr txBox="1"/>
          <p:nvPr/>
        </p:nvSpPr>
        <p:spPr>
          <a:xfrm>
            <a:off x="2798764" y="3063170"/>
            <a:ext cx="1162498" cy="830997"/>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データセットを</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追加する時に</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組織を選択する</a:t>
            </a:r>
            <a:br>
              <a:rPr kumimoji="1" lang="en-US" altLang="ja-JP" sz="1200" dirty="0">
                <a:latin typeface="Meiryo UI" panose="020B0604030504040204" pitchFamily="50" charset="-128"/>
                <a:ea typeface="Meiryo UI" panose="020B0604030504040204" pitchFamily="50" charset="-128"/>
              </a:rPr>
            </a:br>
            <a:endParaRPr kumimoji="1" lang="ja-JP" altLang="en-US" sz="1200" dirty="0">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6F6934D6-0B7C-4D8C-884F-321612E4E479}"/>
              </a:ext>
            </a:extLst>
          </p:cNvPr>
          <p:cNvSpPr txBox="1"/>
          <p:nvPr/>
        </p:nvSpPr>
        <p:spPr>
          <a:xfrm>
            <a:off x="2212936" y="4810742"/>
            <a:ext cx="864339"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データセット</a:t>
            </a:r>
            <a:endParaRPr kumimoji="1" lang="ja-JP" altLang="en-US" sz="1200" dirty="0">
              <a:latin typeface="Meiryo UI" panose="020B0604030504040204" pitchFamily="50" charset="-128"/>
              <a:ea typeface="Meiryo UI" panose="020B0604030504040204" pitchFamily="50" charset="-128"/>
            </a:endParaRPr>
          </a:p>
        </p:txBody>
      </p:sp>
      <p:cxnSp>
        <p:nvCxnSpPr>
          <p:cNvPr id="48" name="直線矢印コネクタ 47">
            <a:extLst>
              <a:ext uri="{FF2B5EF4-FFF2-40B4-BE49-F238E27FC236}">
                <a16:creationId xmlns:a16="http://schemas.microsoft.com/office/drawing/2014/main" id="{FF38E348-823F-4586-B268-6C14367AE89F}"/>
              </a:ext>
            </a:extLst>
          </p:cNvPr>
          <p:cNvCxnSpPr/>
          <p:nvPr/>
        </p:nvCxnSpPr>
        <p:spPr>
          <a:xfrm flipH="1" flipV="1">
            <a:off x="1622551" y="3779423"/>
            <a:ext cx="733793" cy="55781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9" name="テキスト ボックス 48">
            <a:extLst>
              <a:ext uri="{FF2B5EF4-FFF2-40B4-BE49-F238E27FC236}">
                <a16:creationId xmlns:a16="http://schemas.microsoft.com/office/drawing/2014/main" id="{1EFEC12C-329B-4FB0-9FCA-E91BCBE9287F}"/>
              </a:ext>
            </a:extLst>
          </p:cNvPr>
          <p:cNvSpPr txBox="1"/>
          <p:nvPr/>
        </p:nvSpPr>
        <p:spPr>
          <a:xfrm>
            <a:off x="1524032" y="4066139"/>
            <a:ext cx="473581" cy="276999"/>
          </a:xfrm>
          <a:prstGeom prst="rect">
            <a:avLst/>
          </a:prstGeom>
          <a:noFill/>
        </p:spPr>
        <p:txBody>
          <a:bodyPr wrap="square" rtlCol="0">
            <a:spAutoFit/>
          </a:bodyPr>
          <a:lstStyle/>
          <a:p>
            <a:r>
              <a:rPr kumimoji="1" lang="en-US" altLang="ja-JP" sz="1200" dirty="0"/>
              <a:t>1:1</a:t>
            </a:r>
            <a:endParaRPr kumimoji="1" lang="ja-JP" altLang="en-US" sz="1200" dirty="0"/>
          </a:p>
        </p:txBody>
      </p:sp>
      <p:sp>
        <p:nvSpPr>
          <p:cNvPr id="50" name="テキスト ボックス 49">
            <a:extLst>
              <a:ext uri="{FF2B5EF4-FFF2-40B4-BE49-F238E27FC236}">
                <a16:creationId xmlns:a16="http://schemas.microsoft.com/office/drawing/2014/main" id="{14118ED0-87E3-4FCF-9572-5074832A0910}"/>
              </a:ext>
            </a:extLst>
          </p:cNvPr>
          <p:cNvSpPr txBox="1"/>
          <p:nvPr/>
        </p:nvSpPr>
        <p:spPr>
          <a:xfrm>
            <a:off x="2339246" y="5731047"/>
            <a:ext cx="864339"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データセット</a:t>
            </a:r>
            <a:endParaRPr kumimoji="1" lang="ja-JP" altLang="en-US" sz="1200" dirty="0">
              <a:latin typeface="Meiryo UI" panose="020B0604030504040204" pitchFamily="50" charset="-128"/>
              <a:ea typeface="Meiryo UI" panose="020B0604030504040204" pitchFamily="50" charset="-128"/>
            </a:endParaRPr>
          </a:p>
        </p:txBody>
      </p:sp>
      <p:sp>
        <p:nvSpPr>
          <p:cNvPr id="51" name="テキスト ボックス 50">
            <a:extLst>
              <a:ext uri="{FF2B5EF4-FFF2-40B4-BE49-F238E27FC236}">
                <a16:creationId xmlns:a16="http://schemas.microsoft.com/office/drawing/2014/main" id="{6E25AA3E-7D87-446D-BA63-FDE34CA10431}"/>
              </a:ext>
            </a:extLst>
          </p:cNvPr>
          <p:cNvSpPr txBox="1"/>
          <p:nvPr/>
        </p:nvSpPr>
        <p:spPr>
          <a:xfrm>
            <a:off x="755576" y="5744947"/>
            <a:ext cx="864339"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データセット</a:t>
            </a:r>
            <a:endParaRPr kumimoji="1" lang="ja-JP" altLang="en-US" sz="1200" dirty="0">
              <a:latin typeface="Meiryo UI" panose="020B0604030504040204" pitchFamily="50" charset="-128"/>
              <a:ea typeface="Meiryo UI" panose="020B0604030504040204" pitchFamily="50" charset="-128"/>
            </a:endParaRPr>
          </a:p>
        </p:txBody>
      </p:sp>
      <p:sp>
        <p:nvSpPr>
          <p:cNvPr id="52" name="角丸四角形 18">
            <a:extLst>
              <a:ext uri="{FF2B5EF4-FFF2-40B4-BE49-F238E27FC236}">
                <a16:creationId xmlns:a16="http://schemas.microsoft.com/office/drawing/2014/main" id="{DFAC6AFE-9884-4950-87DE-CE97FB273E16}"/>
              </a:ext>
            </a:extLst>
          </p:cNvPr>
          <p:cNvSpPr/>
          <p:nvPr/>
        </p:nvSpPr>
        <p:spPr>
          <a:xfrm>
            <a:off x="672416" y="5067530"/>
            <a:ext cx="2852917" cy="942607"/>
          </a:xfrm>
          <a:prstGeom prst="roundRect">
            <a:avLst/>
          </a:prstGeom>
          <a:noFill/>
          <a:ln>
            <a:solidFill>
              <a:schemeClr val="accent6"/>
            </a:solidFill>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53" name="角丸四角形 29">
            <a:extLst>
              <a:ext uri="{FF2B5EF4-FFF2-40B4-BE49-F238E27FC236}">
                <a16:creationId xmlns:a16="http://schemas.microsoft.com/office/drawing/2014/main" id="{7C42529C-F176-48B1-8C1C-DC0D2B4AEEF8}"/>
              </a:ext>
            </a:extLst>
          </p:cNvPr>
          <p:cNvSpPr/>
          <p:nvPr/>
        </p:nvSpPr>
        <p:spPr>
          <a:xfrm>
            <a:off x="2206039" y="4026850"/>
            <a:ext cx="1141843" cy="2118708"/>
          </a:xfrm>
          <a:prstGeom prst="roundRect">
            <a:avLst/>
          </a:prstGeom>
          <a:noFill/>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54" name="テキスト ボックス 53">
            <a:extLst>
              <a:ext uri="{FF2B5EF4-FFF2-40B4-BE49-F238E27FC236}">
                <a16:creationId xmlns:a16="http://schemas.microsoft.com/office/drawing/2014/main" id="{B02DCBF5-C36D-4429-A3DD-154AAA4F1C03}"/>
              </a:ext>
            </a:extLst>
          </p:cNvPr>
          <p:cNvSpPr txBox="1"/>
          <p:nvPr/>
        </p:nvSpPr>
        <p:spPr>
          <a:xfrm>
            <a:off x="2492717" y="6145559"/>
            <a:ext cx="543739" cy="307777"/>
          </a:xfrm>
          <a:prstGeom prst="rect">
            <a:avLst/>
          </a:prstGeom>
          <a:noFill/>
        </p:spPr>
        <p:txBody>
          <a:bodyPr wrap="none" rtlCol="0">
            <a:spAutoFit/>
          </a:bodyPr>
          <a:lstStyle/>
          <a:p>
            <a:r>
              <a:rPr lang="ja-JP" altLang="en-US" sz="1400" dirty="0">
                <a:solidFill>
                  <a:schemeClr val="accent1"/>
                </a:solidFill>
              </a:rPr>
              <a:t>防災</a:t>
            </a:r>
            <a:endParaRPr kumimoji="1" lang="ja-JP" altLang="en-US" sz="1400" dirty="0">
              <a:solidFill>
                <a:schemeClr val="accent1"/>
              </a:solidFill>
            </a:endParaRPr>
          </a:p>
        </p:txBody>
      </p:sp>
      <p:sp>
        <p:nvSpPr>
          <p:cNvPr id="55" name="テキスト ボックス 54">
            <a:extLst>
              <a:ext uri="{FF2B5EF4-FFF2-40B4-BE49-F238E27FC236}">
                <a16:creationId xmlns:a16="http://schemas.microsoft.com/office/drawing/2014/main" id="{4C342EC5-8DBD-44C1-B30F-53383A0B6C2B}"/>
              </a:ext>
            </a:extLst>
          </p:cNvPr>
          <p:cNvSpPr txBox="1"/>
          <p:nvPr/>
        </p:nvSpPr>
        <p:spPr>
          <a:xfrm>
            <a:off x="900877" y="6125814"/>
            <a:ext cx="543739" cy="307777"/>
          </a:xfrm>
          <a:prstGeom prst="rect">
            <a:avLst/>
          </a:prstGeom>
          <a:noFill/>
        </p:spPr>
        <p:txBody>
          <a:bodyPr wrap="none" rtlCol="0">
            <a:spAutoFit/>
          </a:bodyPr>
          <a:lstStyle/>
          <a:p>
            <a:r>
              <a:rPr lang="ja-JP" altLang="en-US" sz="1400" dirty="0">
                <a:solidFill>
                  <a:schemeClr val="accent6"/>
                </a:solidFill>
              </a:rPr>
              <a:t>統計</a:t>
            </a:r>
            <a:endParaRPr kumimoji="1" lang="ja-JP" altLang="en-US" sz="1400" dirty="0">
              <a:solidFill>
                <a:schemeClr val="accent6"/>
              </a:solidFill>
            </a:endParaRPr>
          </a:p>
        </p:txBody>
      </p:sp>
      <p:sp>
        <p:nvSpPr>
          <p:cNvPr id="56" name="テキスト ボックス 55">
            <a:extLst>
              <a:ext uri="{FF2B5EF4-FFF2-40B4-BE49-F238E27FC236}">
                <a16:creationId xmlns:a16="http://schemas.microsoft.com/office/drawing/2014/main" id="{1157F644-DFFB-4E63-97DA-71F8A87E5966}"/>
              </a:ext>
            </a:extLst>
          </p:cNvPr>
          <p:cNvSpPr txBox="1"/>
          <p:nvPr/>
        </p:nvSpPr>
        <p:spPr>
          <a:xfrm>
            <a:off x="308831" y="6453336"/>
            <a:ext cx="4095025" cy="276999"/>
          </a:xfrm>
          <a:prstGeom prst="rect">
            <a:avLst/>
          </a:prstGeom>
          <a:noFill/>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データセットを追加した後でグループに割り当てる</a:t>
            </a:r>
          </a:p>
        </p:txBody>
      </p:sp>
    </p:spTree>
    <p:extLst>
      <p:ext uri="{BB962C8B-B14F-4D97-AF65-F5344CB8AC3E}">
        <p14:creationId xmlns:p14="http://schemas.microsoft.com/office/powerpoint/2010/main" val="2625730586"/>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5420</Words>
  <Application>Microsoft Office PowerPoint</Application>
  <PresentationFormat>画面に合わせる (4:3)</PresentationFormat>
  <Paragraphs>661</Paragraphs>
  <Slides>54</Slides>
  <Notes>54</Notes>
  <HiddenSlides>0</HiddenSlides>
  <MMClips>0</MMClips>
  <ScaleCrop>false</ScaleCrop>
  <HeadingPairs>
    <vt:vector size="8" baseType="variant">
      <vt:variant>
        <vt:lpstr>使用されているフォント</vt:lpstr>
      </vt:variant>
      <vt:variant>
        <vt:i4>3</vt:i4>
      </vt:variant>
      <vt:variant>
        <vt:lpstr>テーマ</vt:lpstr>
      </vt:variant>
      <vt:variant>
        <vt:i4>1</vt:i4>
      </vt:variant>
      <vt:variant>
        <vt:lpstr>埋め込まれた OLE サーバー</vt:lpstr>
      </vt:variant>
      <vt:variant>
        <vt:i4>1</vt:i4>
      </vt:variant>
      <vt:variant>
        <vt:lpstr>スライド タイトル</vt:lpstr>
      </vt:variant>
      <vt:variant>
        <vt:i4>54</vt:i4>
      </vt:variant>
    </vt:vector>
  </HeadingPairs>
  <TitlesOfParts>
    <vt:vector size="59" baseType="lpstr">
      <vt:lpstr>Meiryo UI</vt:lpstr>
      <vt:lpstr>Arial</vt:lpstr>
      <vt:lpstr>Wingdings</vt:lpstr>
      <vt:lpstr>Office テーマ</vt:lpstr>
      <vt:lpstr>ビットマップ イメージ</vt:lpstr>
      <vt:lpstr>オープンデータ化支援研修</vt:lpstr>
      <vt:lpstr>本実習の狙い</vt:lpstr>
      <vt:lpstr>PowerPoint プレゼンテーション</vt:lpstr>
      <vt:lpstr>PowerPoint プレゼンテーション</vt:lpstr>
      <vt:lpstr>1.0 はじめに　概要</vt:lpstr>
      <vt:lpstr>1.1 CKAN概要</vt:lpstr>
      <vt:lpstr>1.2 データセットとリソース</vt:lpstr>
      <vt:lpstr>1.3 メタデータ</vt:lpstr>
      <vt:lpstr>1.4 CKANの要素</vt:lpstr>
      <vt:lpstr>1.5 オープンデータカタログサイト（CKAN）を利用するメリット</vt:lpstr>
      <vt:lpstr>PowerPoint プレゼンテーション</vt:lpstr>
      <vt:lpstr>2.0 オープンデータの公開　概要</vt:lpstr>
      <vt:lpstr>2.1 避難施設データの準備①</vt:lpstr>
      <vt:lpstr>2.1 避難施設データの準備➁</vt:lpstr>
      <vt:lpstr>2.2 ログインIDとパスワードの確認</vt:lpstr>
      <vt:lpstr>2.3 ログイン</vt:lpstr>
      <vt:lpstr>2.4 データセットの作成</vt:lpstr>
      <vt:lpstr>2.5 メタデータの説明①</vt:lpstr>
      <vt:lpstr>2.5 メタデータの説明②</vt:lpstr>
      <vt:lpstr>2.6 メタデータの登録</vt:lpstr>
      <vt:lpstr>2.7 避難施設データの登録①</vt:lpstr>
      <vt:lpstr>2.7 避難施設データの登録➁</vt:lpstr>
      <vt:lpstr>2.8 避難所データのグループへの登録①</vt:lpstr>
      <vt:lpstr>2.8 避難所データのグループへの登録➁</vt:lpstr>
      <vt:lpstr>2.9 登録したデータの確認</vt:lpstr>
      <vt:lpstr>2.10 参考：グループの考え方</vt:lpstr>
      <vt:lpstr>PowerPoint プレゼンテーション</vt:lpstr>
      <vt:lpstr>3.0 マップによるビジュアライズ　概要</vt:lpstr>
      <vt:lpstr>3.1 オープンデータマップでの登録データの確認①</vt:lpstr>
      <vt:lpstr>3.1 オープンデータマップでの登録データの確認➁</vt:lpstr>
      <vt:lpstr>3.2 地図をエリアで塗分ける</vt:lpstr>
      <vt:lpstr>3.3 オープンデータマップの事例</vt:lpstr>
      <vt:lpstr>PowerPoint プレゼンテーション</vt:lpstr>
      <vt:lpstr>4.0 サイトの公開に向けて　概要</vt:lpstr>
      <vt:lpstr>4.1 WordPress概要</vt:lpstr>
      <vt:lpstr>4.2 利用規約の確認</vt:lpstr>
      <vt:lpstr>4.3 ログインIDとパスワードの確認</vt:lpstr>
      <vt:lpstr>4.4 ログイン</vt:lpstr>
      <vt:lpstr>4.5 ダッシュボード</vt:lpstr>
      <vt:lpstr>4.6 お知らせ、活用事例の登録（投稿）①</vt:lpstr>
      <vt:lpstr>4.6 お知らせ、活用事例の登録（投稿）➁</vt:lpstr>
      <vt:lpstr>4.6 お知らせ、活用事例の登録（投稿）③</vt:lpstr>
      <vt:lpstr>4.6 お知らせ、活用事例の登録（投稿）④</vt:lpstr>
      <vt:lpstr>4.6 お知らせ、活用事例の登録（投稿）⑤</vt:lpstr>
      <vt:lpstr>4.6 お知らせ、活用事例の登録（投稿）⑥</vt:lpstr>
      <vt:lpstr>4.6 お知らせ、活用事例の登録（投稿）⑦</vt:lpstr>
      <vt:lpstr>4.7 利用規約の編集（固定ページ）①</vt:lpstr>
      <vt:lpstr>4.7 利用規約の編集（固定ページ）➁</vt:lpstr>
      <vt:lpstr>4.7 利用規約の編集（固定ページ）③</vt:lpstr>
      <vt:lpstr>4.7 利用規約の編集（固定ページ）④</vt:lpstr>
      <vt:lpstr>4.7 利用規約の編集（固定ページ）⑤</vt:lpstr>
      <vt:lpstr>PowerPoint プレゼンテーション</vt:lpstr>
      <vt:lpstr>5.1 広域連携サイト</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2019-11-15T08:16:05Z</dcterms:created>
  <dcterms:modified xsi:type="dcterms:W3CDTF">2020-01-23T02:58:59Z</dcterms:modified>
</cp:coreProperties>
</file>