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81" autoAdjust="0"/>
    <p:restoredTop sz="94061" autoAdjust="0"/>
  </p:normalViewPr>
  <p:slideViewPr>
    <p:cSldViewPr>
      <p:cViewPr varScale="1">
        <p:scale>
          <a:sx n="66" d="100"/>
          <a:sy n="66" d="100"/>
        </p:scale>
        <p:origin x="780"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A市</c:v>
                </c:pt>
              </c:strCache>
            </c:strRef>
          </c:tx>
          <c:spPr>
            <a:ln w="28575" cap="rnd">
              <a:solidFill>
                <a:schemeClr val="accent1"/>
              </a:solidFill>
              <a:round/>
            </a:ln>
            <a:effectLst/>
          </c:spPr>
          <c:marker>
            <c:symbol val="none"/>
          </c:marker>
          <c:cat>
            <c:numRef>
              <c:f>Sheet1!$A$2:$A$5</c:f>
              <c:numCache>
                <c:formatCode>General</c:formatCode>
                <c:ptCount val="4"/>
                <c:pt idx="0">
                  <c:v>1</c:v>
                </c:pt>
                <c:pt idx="1">
                  <c:v>2</c:v>
                </c:pt>
                <c:pt idx="2">
                  <c:v>3</c:v>
                </c:pt>
                <c:pt idx="3">
                  <c:v>4</c:v>
                </c:pt>
              </c:numCache>
            </c:numRef>
          </c:cat>
          <c:val>
            <c:numRef>
              <c:f>Sheet1!$B$2:$B$5</c:f>
              <c:numCache>
                <c:formatCode>General</c:formatCode>
                <c:ptCount val="4"/>
                <c:pt idx="0">
                  <c:v>-4.5</c:v>
                </c:pt>
                <c:pt idx="1">
                  <c:v>-6.8</c:v>
                </c:pt>
                <c:pt idx="2">
                  <c:v>-2.4</c:v>
                </c:pt>
                <c:pt idx="3">
                  <c:v>0.2</c:v>
                </c:pt>
              </c:numCache>
            </c:numRef>
          </c:val>
          <c:smooth val="0"/>
          <c:extLst>
            <c:ext xmlns:c16="http://schemas.microsoft.com/office/drawing/2014/chart" uri="{C3380CC4-5D6E-409C-BE32-E72D297353CC}">
              <c16:uniqueId val="{00000000-7F72-4CB7-B6E3-84B96E09FB83}"/>
            </c:ext>
          </c:extLst>
        </c:ser>
        <c:ser>
          <c:idx val="1"/>
          <c:order val="1"/>
          <c:tx>
            <c:strRef>
              <c:f>Sheet1!$C$1</c:f>
              <c:strCache>
                <c:ptCount val="1"/>
                <c:pt idx="0">
                  <c:v>B市</c:v>
                </c:pt>
              </c:strCache>
            </c:strRef>
          </c:tx>
          <c:spPr>
            <a:ln w="28575" cap="rnd">
              <a:solidFill>
                <a:schemeClr val="accent2"/>
              </a:solidFill>
              <a:round/>
            </a:ln>
            <a:effectLst/>
          </c:spPr>
          <c:marker>
            <c:symbol val="none"/>
          </c:marker>
          <c:cat>
            <c:numRef>
              <c:f>Sheet1!$A$2:$A$5</c:f>
              <c:numCache>
                <c:formatCode>General</c:formatCode>
                <c:ptCount val="4"/>
                <c:pt idx="0">
                  <c:v>1</c:v>
                </c:pt>
                <c:pt idx="1">
                  <c:v>2</c:v>
                </c:pt>
                <c:pt idx="2">
                  <c:v>3</c:v>
                </c:pt>
                <c:pt idx="3">
                  <c:v>4</c:v>
                </c:pt>
              </c:numCache>
            </c:numRef>
          </c:cat>
          <c:val>
            <c:numRef>
              <c:f>Sheet1!$C$2:$C$5</c:f>
              <c:numCache>
                <c:formatCode>General</c:formatCode>
                <c:ptCount val="4"/>
                <c:pt idx="0">
                  <c:v>-0.5</c:v>
                </c:pt>
                <c:pt idx="1">
                  <c:v>-2.1</c:v>
                </c:pt>
                <c:pt idx="2">
                  <c:v>1.9</c:v>
                </c:pt>
                <c:pt idx="3">
                  <c:v>3.4</c:v>
                </c:pt>
              </c:numCache>
            </c:numRef>
          </c:val>
          <c:smooth val="0"/>
          <c:extLst>
            <c:ext xmlns:c16="http://schemas.microsoft.com/office/drawing/2014/chart" uri="{C3380CC4-5D6E-409C-BE32-E72D297353CC}">
              <c16:uniqueId val="{00000001-7F72-4CB7-B6E3-84B96E09FB83}"/>
            </c:ext>
          </c:extLst>
        </c:ser>
        <c:ser>
          <c:idx val="2"/>
          <c:order val="2"/>
          <c:tx>
            <c:strRef>
              <c:f>Sheet1!$D$1</c:f>
              <c:strCache>
                <c:ptCount val="1"/>
                <c:pt idx="0">
                  <c:v>C市</c:v>
                </c:pt>
              </c:strCache>
            </c:strRef>
          </c:tx>
          <c:spPr>
            <a:ln w="28575" cap="rnd">
              <a:solidFill>
                <a:schemeClr val="accent3"/>
              </a:solidFill>
              <a:round/>
            </a:ln>
            <a:effectLst/>
          </c:spPr>
          <c:marker>
            <c:symbol val="none"/>
          </c:marker>
          <c:cat>
            <c:numRef>
              <c:f>Sheet1!$A$2:$A$5</c:f>
              <c:numCache>
                <c:formatCode>General</c:formatCode>
                <c:ptCount val="4"/>
                <c:pt idx="0">
                  <c:v>1</c:v>
                </c:pt>
                <c:pt idx="1">
                  <c:v>2</c:v>
                </c:pt>
                <c:pt idx="2">
                  <c:v>3</c:v>
                </c:pt>
                <c:pt idx="3">
                  <c:v>4</c:v>
                </c:pt>
              </c:numCache>
            </c:numRef>
          </c:cat>
          <c:val>
            <c:numRef>
              <c:f>Sheet1!$D$2:$D$5</c:f>
              <c:numCache>
                <c:formatCode>General</c:formatCode>
                <c:ptCount val="4"/>
                <c:pt idx="0">
                  <c:v>1.6</c:v>
                </c:pt>
                <c:pt idx="1">
                  <c:v>0.4</c:v>
                </c:pt>
                <c:pt idx="2">
                  <c:v>3.8</c:v>
                </c:pt>
                <c:pt idx="3">
                  <c:v>6.5</c:v>
                </c:pt>
              </c:numCache>
            </c:numRef>
          </c:val>
          <c:smooth val="0"/>
          <c:extLst>
            <c:ext xmlns:c16="http://schemas.microsoft.com/office/drawing/2014/chart" uri="{C3380CC4-5D6E-409C-BE32-E72D297353CC}">
              <c16:uniqueId val="{00000002-7F72-4CB7-B6E3-84B96E09FB83}"/>
            </c:ext>
          </c:extLst>
        </c:ser>
        <c:ser>
          <c:idx val="3"/>
          <c:order val="3"/>
          <c:tx>
            <c:strRef>
              <c:f>Sheet1!$E$1</c:f>
              <c:strCache>
                <c:ptCount val="1"/>
                <c:pt idx="0">
                  <c:v>D町</c:v>
                </c:pt>
              </c:strCache>
            </c:strRef>
          </c:tx>
          <c:spPr>
            <a:ln w="28575" cap="rnd">
              <a:solidFill>
                <a:schemeClr val="accent4"/>
              </a:solidFill>
              <a:round/>
            </a:ln>
            <a:effectLst/>
          </c:spPr>
          <c:marker>
            <c:symbol val="none"/>
          </c:marker>
          <c:cat>
            <c:numRef>
              <c:f>Sheet1!$A$2:$A$5</c:f>
              <c:numCache>
                <c:formatCode>General</c:formatCode>
                <c:ptCount val="4"/>
                <c:pt idx="0">
                  <c:v>1</c:v>
                </c:pt>
                <c:pt idx="1">
                  <c:v>2</c:v>
                </c:pt>
                <c:pt idx="2">
                  <c:v>3</c:v>
                </c:pt>
                <c:pt idx="3">
                  <c:v>4</c:v>
                </c:pt>
              </c:numCache>
            </c:numRef>
          </c:cat>
          <c:val>
            <c:numRef>
              <c:f>Sheet1!$E$2:$E$5</c:f>
              <c:numCache>
                <c:formatCode>General</c:formatCode>
                <c:ptCount val="4"/>
                <c:pt idx="0">
                  <c:v>11.3</c:v>
                </c:pt>
                <c:pt idx="1">
                  <c:v>8.4</c:v>
                </c:pt>
                <c:pt idx="2">
                  <c:v>13.5</c:v>
                </c:pt>
                <c:pt idx="3">
                  <c:v>17.3</c:v>
                </c:pt>
              </c:numCache>
            </c:numRef>
          </c:val>
          <c:smooth val="0"/>
          <c:extLs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2020/1/15</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s://cio.go.jp/policy-opendata"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7.pn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0.emf"/></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
        <p:nvSpPr>
          <p:cNvPr id="7" name="テキスト ボックス 6"/>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smtClean="0"/>
              <a:t>講義①</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566782" y="1629288"/>
            <a:ext cx="7650396" cy="43920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テキスト ボックス 11">
            <a:extLst>
              <a:ext uri="{FF2B5EF4-FFF2-40B4-BE49-F238E27FC236}">
                <a16:creationId xmlns:a16="http://schemas.microsoft.com/office/drawing/2014/main" id="{A8574498-A05F-4C43-8152-09C00B500D12}"/>
              </a:ext>
            </a:extLst>
          </p:cNvPr>
          <p:cNvSpPr txBox="1"/>
          <p:nvPr/>
        </p:nvSpPr>
        <p:spPr>
          <a:xfrm>
            <a:off x="683568" y="6109846"/>
            <a:ext cx="8208912"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3" name="テキスト ボックス 12">
            <a:extLst>
              <a:ext uri="{FF2B5EF4-FFF2-40B4-BE49-F238E27FC236}">
                <a16:creationId xmlns:a16="http://schemas.microsoft.com/office/drawing/2014/main" id="{C4C76E0E-4578-40EC-AA82-2AC61142D983}"/>
              </a:ext>
            </a:extLst>
          </p:cNvPr>
          <p:cNvSpPr txBox="1"/>
          <p:nvPr/>
        </p:nvSpPr>
        <p:spPr>
          <a:xfrm>
            <a:off x="683568" y="6464369"/>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4">
                  <a:extLst>
                    <a:ext uri="{A12FA001-AC4F-418D-AE19-62706E023703}">
                      <ahyp:hlinkClr xmlns:ahyp="http://schemas.microsoft.com/office/drawing/2018/hyperlinkcolor" xmlns="" val="tx"/>
                    </a:ext>
                  </a:extLst>
                </a:hlinkClick>
              </a:rPr>
              <a:t>https://cio.go.jp/policy-opendata</a:t>
            </a:r>
            <a:r>
              <a:rPr kumimoji="1" lang="en" altLang="ja-JP" sz="1200" dirty="0"/>
              <a:t> </a:t>
            </a:r>
            <a:endParaRPr kumimoji="1" lang="ja-JP" altLang="en-US" sz="1200" dirty="0"/>
          </a:p>
        </p:txBody>
      </p:sp>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776"/>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 xmlns:ahyp="http://schemas.microsoft.com/office/drawing/2018/hyperlinkcolor"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4884</Words>
  <Application>Microsoft Office PowerPoint</Application>
  <PresentationFormat>画面に合わせる (4:3)</PresentationFormat>
  <Paragraphs>561</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2019-01-09T04:10:45Z</dcterms:created>
  <dcterms:modified xsi:type="dcterms:W3CDTF">2020-01-15T07:37:00Z</dcterms:modified>
</cp:coreProperties>
</file>